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7" r:id="rId5"/>
    <p:sldId id="671" r:id="rId6"/>
    <p:sldId id="684" r:id="rId7"/>
    <p:sldId id="689" r:id="rId8"/>
    <p:sldId id="648" r:id="rId9"/>
    <p:sldId id="704" r:id="rId10"/>
    <p:sldId id="679" r:id="rId11"/>
    <p:sldId id="678" r:id="rId12"/>
    <p:sldId id="680" r:id="rId13"/>
    <p:sldId id="696" r:id="rId14"/>
    <p:sldId id="674" r:id="rId15"/>
    <p:sldId id="649" r:id="rId16"/>
    <p:sldId id="668" r:id="rId17"/>
    <p:sldId id="705" r:id="rId18"/>
    <p:sldId id="650" r:id="rId19"/>
    <p:sldId id="709" r:id="rId20"/>
    <p:sldId id="694" r:id="rId21"/>
    <p:sldId id="710" r:id="rId22"/>
    <p:sldId id="702" r:id="rId23"/>
    <p:sldId id="713" r:id="rId24"/>
    <p:sldId id="714" r:id="rId25"/>
    <p:sldId id="651" r:id="rId26"/>
    <p:sldId id="707" r:id="rId27"/>
    <p:sldId id="708" r:id="rId28"/>
    <p:sldId id="706" r:id="rId29"/>
    <p:sldId id="712" r:id="rId30"/>
    <p:sldId id="711" r:id="rId31"/>
    <p:sldId id="658" r:id="rId3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rigan, Patrick" initials="CP" lastIdx="1" clrIdx="0">
    <p:extLst>
      <p:ext uri="{19B8F6BF-5375-455C-9EA6-DF929625EA0E}">
        <p15:presenceInfo xmlns:p15="http://schemas.microsoft.com/office/powerpoint/2012/main" userId="S-1-5-21-1943626232-73408435-122644288-10849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222873"/>
    <a:srgbClr val="3239A6"/>
    <a:srgbClr val="7F7F7F"/>
    <a:srgbClr val="DBDBDB"/>
    <a:srgbClr val="000BA6"/>
    <a:srgbClr val="0378A6"/>
    <a:srgbClr val="049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4" autoAdjust="0"/>
    <p:restoredTop sz="96279" autoAdjust="0"/>
  </p:normalViewPr>
  <p:slideViewPr>
    <p:cSldViewPr snapToGrid="0">
      <p:cViewPr varScale="1">
        <p:scale>
          <a:sx n="85" d="100"/>
          <a:sy n="85" d="100"/>
        </p:scale>
        <p:origin x="470" y="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B7D6DD-C20B-4222-B130-5FC01D475A4E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0C82CB-77C8-4FD0-A006-64F8569B27F8}">
      <dgm:prSet phldrT="[Text]"/>
      <dgm:spPr/>
      <dgm:t>
        <a:bodyPr/>
        <a:lstStyle/>
        <a:p>
          <a:r>
            <a:rPr lang="en-US" dirty="0"/>
            <a:t>&gt;227 applicants</a:t>
          </a:r>
        </a:p>
      </dgm:t>
    </dgm:pt>
    <dgm:pt modelId="{03B24BF0-7A37-42F9-99F1-A8667F4C538A}" type="parTrans" cxnId="{955CBE44-420D-4ED0-AC92-3E52C7D9C847}">
      <dgm:prSet/>
      <dgm:spPr/>
      <dgm:t>
        <a:bodyPr/>
        <a:lstStyle/>
        <a:p>
          <a:endParaRPr lang="en-US"/>
        </a:p>
      </dgm:t>
    </dgm:pt>
    <dgm:pt modelId="{3B1ED88E-3D2C-4F92-841A-BD3C23C57ED0}" type="sibTrans" cxnId="{955CBE44-420D-4ED0-AC92-3E52C7D9C847}">
      <dgm:prSet/>
      <dgm:spPr/>
      <dgm:t>
        <a:bodyPr/>
        <a:lstStyle/>
        <a:p>
          <a:endParaRPr lang="en-US"/>
        </a:p>
      </dgm:t>
    </dgm:pt>
    <dgm:pt modelId="{52874FE0-D160-44A1-9229-55CF97A3AC1B}">
      <dgm:prSet phldrT="[Text]"/>
      <dgm:spPr/>
      <dgm:t>
        <a:bodyPr/>
        <a:lstStyle/>
        <a:p>
          <a:r>
            <a:rPr lang="en-US" dirty="0"/>
            <a:t>~40 invited</a:t>
          </a:r>
        </a:p>
      </dgm:t>
    </dgm:pt>
    <dgm:pt modelId="{81F79C52-A6C9-4C02-B41F-D1006F62D6D5}" type="parTrans" cxnId="{A9DF6DE3-FC16-4619-BFF6-548A9DCB98EE}">
      <dgm:prSet/>
      <dgm:spPr/>
      <dgm:t>
        <a:bodyPr/>
        <a:lstStyle/>
        <a:p>
          <a:endParaRPr lang="en-US"/>
        </a:p>
      </dgm:t>
    </dgm:pt>
    <dgm:pt modelId="{6CC47B0A-EDBC-4DE3-B0FE-94005902520B}" type="sibTrans" cxnId="{A9DF6DE3-FC16-4619-BFF6-548A9DCB98EE}">
      <dgm:prSet/>
      <dgm:spPr/>
      <dgm:t>
        <a:bodyPr/>
        <a:lstStyle/>
        <a:p>
          <a:endParaRPr lang="en-US"/>
        </a:p>
      </dgm:t>
    </dgm:pt>
    <dgm:pt modelId="{E3B18B62-0398-41FE-8B0E-D7DD2B4DCCFB}">
      <dgm:prSet phldrT="[Text]"/>
      <dgm:spPr/>
      <dgm:t>
        <a:bodyPr/>
        <a:lstStyle/>
        <a:p>
          <a:r>
            <a:rPr lang="en-US" dirty="0"/>
            <a:t>~175 interviews</a:t>
          </a:r>
        </a:p>
      </dgm:t>
    </dgm:pt>
    <dgm:pt modelId="{6BDDF350-4A2C-4FD1-A6C8-84F614EC41BA}" type="parTrans" cxnId="{61A911D0-43DA-4C2C-AE51-C434C290F2FE}">
      <dgm:prSet/>
      <dgm:spPr/>
      <dgm:t>
        <a:bodyPr/>
        <a:lstStyle/>
        <a:p>
          <a:endParaRPr lang="en-US"/>
        </a:p>
      </dgm:t>
    </dgm:pt>
    <dgm:pt modelId="{11B02EEF-BB14-4AFD-8676-3744EEB3A0E0}" type="sibTrans" cxnId="{61A911D0-43DA-4C2C-AE51-C434C290F2FE}">
      <dgm:prSet/>
      <dgm:spPr/>
      <dgm:t>
        <a:bodyPr/>
        <a:lstStyle/>
        <a:p>
          <a:endParaRPr lang="en-US"/>
        </a:p>
      </dgm:t>
    </dgm:pt>
    <dgm:pt modelId="{903D8738-3A87-4F29-B34A-A982241A6694}" type="pres">
      <dgm:prSet presAssocID="{30B7D6DD-C20B-4222-B130-5FC01D475A4E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752224C-2188-4EFA-9A18-04BB29A99897}" type="pres">
      <dgm:prSet presAssocID="{F90C82CB-77C8-4FD0-A006-64F8569B27F8}" presName="Accent1" presStyleCnt="0"/>
      <dgm:spPr/>
    </dgm:pt>
    <dgm:pt modelId="{3B2D06F9-0B78-4714-929B-FE2A196E5A0B}" type="pres">
      <dgm:prSet presAssocID="{F90C82CB-77C8-4FD0-A006-64F8569B27F8}" presName="Accent" presStyleLbl="node1" presStyleIdx="0" presStyleCnt="3"/>
      <dgm:spPr/>
    </dgm:pt>
    <dgm:pt modelId="{81BCC273-29A1-49DC-B76D-1D5336C4088E}" type="pres">
      <dgm:prSet presAssocID="{F90C82CB-77C8-4FD0-A006-64F8569B27F8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B9A7A6-12D9-4C4D-88EE-A4C2876CA04C}" type="pres">
      <dgm:prSet presAssocID="{52874FE0-D160-44A1-9229-55CF97A3AC1B}" presName="Accent2" presStyleCnt="0"/>
      <dgm:spPr/>
    </dgm:pt>
    <dgm:pt modelId="{F130011B-1A44-4899-8699-43ED607AC2B7}" type="pres">
      <dgm:prSet presAssocID="{52874FE0-D160-44A1-9229-55CF97A3AC1B}" presName="Accent" presStyleLbl="node1" presStyleIdx="1" presStyleCnt="3"/>
      <dgm:spPr/>
    </dgm:pt>
    <dgm:pt modelId="{F8839C56-5BBD-4EE4-A6D2-107391F5D4BB}" type="pres">
      <dgm:prSet presAssocID="{52874FE0-D160-44A1-9229-55CF97A3AC1B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750779-AD3C-43D6-AEEF-083EA1F74052}" type="pres">
      <dgm:prSet presAssocID="{E3B18B62-0398-41FE-8B0E-D7DD2B4DCCFB}" presName="Accent3" presStyleCnt="0"/>
      <dgm:spPr/>
    </dgm:pt>
    <dgm:pt modelId="{BB470C68-AAC7-4699-83A8-E11B619220D2}" type="pres">
      <dgm:prSet presAssocID="{E3B18B62-0398-41FE-8B0E-D7DD2B4DCCFB}" presName="Accent" presStyleLbl="node1" presStyleIdx="2" presStyleCnt="3"/>
      <dgm:spPr/>
    </dgm:pt>
    <dgm:pt modelId="{DC259532-8D6C-409E-86DB-CAD89EFBDA28}" type="pres">
      <dgm:prSet presAssocID="{E3B18B62-0398-41FE-8B0E-D7DD2B4DCCFB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CF1C9A-04C8-4134-8A3A-4BCEB08177EF}" type="presOf" srcId="{30B7D6DD-C20B-4222-B130-5FC01D475A4E}" destId="{903D8738-3A87-4F29-B34A-A982241A6694}" srcOrd="0" destOrd="0" presId="urn:microsoft.com/office/officeart/2009/layout/CircleArrowProcess"/>
    <dgm:cxn modelId="{2665C61C-1CD6-4997-96D3-EE41235DECE9}" type="presOf" srcId="{F90C82CB-77C8-4FD0-A006-64F8569B27F8}" destId="{81BCC273-29A1-49DC-B76D-1D5336C4088E}" srcOrd="0" destOrd="0" presId="urn:microsoft.com/office/officeart/2009/layout/CircleArrowProcess"/>
    <dgm:cxn modelId="{955CBE44-420D-4ED0-AC92-3E52C7D9C847}" srcId="{30B7D6DD-C20B-4222-B130-5FC01D475A4E}" destId="{F90C82CB-77C8-4FD0-A006-64F8569B27F8}" srcOrd="0" destOrd="0" parTransId="{03B24BF0-7A37-42F9-99F1-A8667F4C538A}" sibTransId="{3B1ED88E-3D2C-4F92-841A-BD3C23C57ED0}"/>
    <dgm:cxn modelId="{443E68B8-DBD8-4A39-9EC7-0F9907D75A62}" type="presOf" srcId="{52874FE0-D160-44A1-9229-55CF97A3AC1B}" destId="{F8839C56-5BBD-4EE4-A6D2-107391F5D4BB}" srcOrd="0" destOrd="0" presId="urn:microsoft.com/office/officeart/2009/layout/CircleArrowProcess"/>
    <dgm:cxn modelId="{61A911D0-43DA-4C2C-AE51-C434C290F2FE}" srcId="{30B7D6DD-C20B-4222-B130-5FC01D475A4E}" destId="{E3B18B62-0398-41FE-8B0E-D7DD2B4DCCFB}" srcOrd="2" destOrd="0" parTransId="{6BDDF350-4A2C-4FD1-A6C8-84F614EC41BA}" sibTransId="{11B02EEF-BB14-4AFD-8676-3744EEB3A0E0}"/>
    <dgm:cxn modelId="{A9DF6DE3-FC16-4619-BFF6-548A9DCB98EE}" srcId="{30B7D6DD-C20B-4222-B130-5FC01D475A4E}" destId="{52874FE0-D160-44A1-9229-55CF97A3AC1B}" srcOrd="1" destOrd="0" parTransId="{81F79C52-A6C9-4C02-B41F-D1006F62D6D5}" sibTransId="{6CC47B0A-EDBC-4DE3-B0FE-94005902520B}"/>
    <dgm:cxn modelId="{C69277B0-1F6E-409B-A432-367CFF0CF143}" type="presOf" srcId="{E3B18B62-0398-41FE-8B0E-D7DD2B4DCCFB}" destId="{DC259532-8D6C-409E-86DB-CAD89EFBDA28}" srcOrd="0" destOrd="0" presId="urn:microsoft.com/office/officeart/2009/layout/CircleArrowProcess"/>
    <dgm:cxn modelId="{46BE5EB6-78E8-44F9-AB0E-3DCAB792FE62}" type="presParOf" srcId="{903D8738-3A87-4F29-B34A-A982241A6694}" destId="{A752224C-2188-4EFA-9A18-04BB29A99897}" srcOrd="0" destOrd="0" presId="urn:microsoft.com/office/officeart/2009/layout/CircleArrowProcess"/>
    <dgm:cxn modelId="{CBC28F62-3E4D-489F-BAAD-9FABD5D99410}" type="presParOf" srcId="{A752224C-2188-4EFA-9A18-04BB29A99897}" destId="{3B2D06F9-0B78-4714-929B-FE2A196E5A0B}" srcOrd="0" destOrd="0" presId="urn:microsoft.com/office/officeart/2009/layout/CircleArrowProcess"/>
    <dgm:cxn modelId="{60EB9CE6-87BE-4ED8-8611-A36C89AE7995}" type="presParOf" srcId="{903D8738-3A87-4F29-B34A-A982241A6694}" destId="{81BCC273-29A1-49DC-B76D-1D5336C4088E}" srcOrd="1" destOrd="0" presId="urn:microsoft.com/office/officeart/2009/layout/CircleArrowProcess"/>
    <dgm:cxn modelId="{D091CD65-1B99-4540-800A-A3E9343B388A}" type="presParOf" srcId="{903D8738-3A87-4F29-B34A-A982241A6694}" destId="{5DB9A7A6-12D9-4C4D-88EE-A4C2876CA04C}" srcOrd="2" destOrd="0" presId="urn:microsoft.com/office/officeart/2009/layout/CircleArrowProcess"/>
    <dgm:cxn modelId="{5C08D112-2FC3-4E91-A691-5568025FCFF3}" type="presParOf" srcId="{5DB9A7A6-12D9-4C4D-88EE-A4C2876CA04C}" destId="{F130011B-1A44-4899-8699-43ED607AC2B7}" srcOrd="0" destOrd="0" presId="urn:microsoft.com/office/officeart/2009/layout/CircleArrowProcess"/>
    <dgm:cxn modelId="{23564A12-E016-4D1E-A4F3-2DBE9F9E7CC8}" type="presParOf" srcId="{903D8738-3A87-4F29-B34A-A982241A6694}" destId="{F8839C56-5BBD-4EE4-A6D2-107391F5D4BB}" srcOrd="3" destOrd="0" presId="urn:microsoft.com/office/officeart/2009/layout/CircleArrowProcess"/>
    <dgm:cxn modelId="{3ACD1FB8-D491-455B-8236-1A350961E5DC}" type="presParOf" srcId="{903D8738-3A87-4F29-B34A-A982241A6694}" destId="{4E750779-AD3C-43D6-AEEF-083EA1F74052}" srcOrd="4" destOrd="0" presId="urn:microsoft.com/office/officeart/2009/layout/CircleArrowProcess"/>
    <dgm:cxn modelId="{54859C8D-BCE7-4107-A8A8-90A5CAA683E4}" type="presParOf" srcId="{4E750779-AD3C-43D6-AEEF-083EA1F74052}" destId="{BB470C68-AAC7-4699-83A8-E11B619220D2}" srcOrd="0" destOrd="0" presId="urn:microsoft.com/office/officeart/2009/layout/CircleArrowProcess"/>
    <dgm:cxn modelId="{1F1EFF4F-9F19-4136-8E3E-0E449051F3D1}" type="presParOf" srcId="{903D8738-3A87-4F29-B34A-A982241A6694}" destId="{DC259532-8D6C-409E-86DB-CAD89EFBDA28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D06F9-0B78-4714-929B-FE2A196E5A0B}">
      <dsp:nvSpPr>
        <dsp:cNvPr id="0" name=""/>
        <dsp:cNvSpPr/>
      </dsp:nvSpPr>
      <dsp:spPr>
        <a:xfrm>
          <a:off x="2879111" y="0"/>
          <a:ext cx="2324155" cy="2324508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BCC273-29A1-49DC-B76D-1D5336C4088E}">
      <dsp:nvSpPr>
        <dsp:cNvPr id="0" name=""/>
        <dsp:cNvSpPr/>
      </dsp:nvSpPr>
      <dsp:spPr>
        <a:xfrm>
          <a:off x="3392826" y="839218"/>
          <a:ext cx="1291488" cy="645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&gt;227 applicants</a:t>
          </a:r>
        </a:p>
      </dsp:txBody>
      <dsp:txXfrm>
        <a:off x="3392826" y="839218"/>
        <a:ext cx="1291488" cy="645589"/>
      </dsp:txXfrm>
    </dsp:sp>
    <dsp:sp modelId="{F130011B-1A44-4899-8699-43ED607AC2B7}">
      <dsp:nvSpPr>
        <dsp:cNvPr id="0" name=""/>
        <dsp:cNvSpPr/>
      </dsp:nvSpPr>
      <dsp:spPr>
        <a:xfrm>
          <a:off x="2233586" y="1335602"/>
          <a:ext cx="2324155" cy="2324508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39C56-5BBD-4EE4-A6D2-107391F5D4BB}">
      <dsp:nvSpPr>
        <dsp:cNvPr id="0" name=""/>
        <dsp:cNvSpPr/>
      </dsp:nvSpPr>
      <dsp:spPr>
        <a:xfrm>
          <a:off x="2749919" y="2182546"/>
          <a:ext cx="1291488" cy="645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~40 invited</a:t>
          </a:r>
        </a:p>
      </dsp:txBody>
      <dsp:txXfrm>
        <a:off x="2749919" y="2182546"/>
        <a:ext cx="1291488" cy="645589"/>
      </dsp:txXfrm>
    </dsp:sp>
    <dsp:sp modelId="{BB470C68-AAC7-4699-83A8-E11B619220D2}">
      <dsp:nvSpPr>
        <dsp:cNvPr id="0" name=""/>
        <dsp:cNvSpPr/>
      </dsp:nvSpPr>
      <dsp:spPr>
        <a:xfrm>
          <a:off x="3044530" y="2831033"/>
          <a:ext cx="1996809" cy="1997609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59532-8D6C-409E-86DB-CAD89EFBDA28}">
      <dsp:nvSpPr>
        <dsp:cNvPr id="0" name=""/>
        <dsp:cNvSpPr/>
      </dsp:nvSpPr>
      <dsp:spPr>
        <a:xfrm>
          <a:off x="3395881" y="3527806"/>
          <a:ext cx="1291488" cy="645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~175 interviews</a:t>
          </a:r>
        </a:p>
      </dsp:txBody>
      <dsp:txXfrm>
        <a:off x="3395881" y="3527806"/>
        <a:ext cx="1291488" cy="645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D1E74-3001-084B-9DF4-676A67F25E3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2E613D-AC5A-FD42-A0D0-C9265FE05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0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D6CBAB-4160-48D9-90AE-6DBF9FF0E85D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639F01-B3F7-4217-9C78-578C477AE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61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09690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>
            <a:lvl1pPr marL="230188" indent="0">
              <a:defRPr sz="6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1320576"/>
            <a:ext cx="12192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21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1950" cy="2852737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D6CBAB-4160-48D9-90AE-6DBF9FF0E85D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639F01-B3F7-4217-9C78-578C477AE90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831850" y="4562475"/>
            <a:ext cx="10521950" cy="809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978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D6CBAB-4160-48D9-90AE-6DBF9FF0E85D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639F01-B3F7-4217-9C78-578C477AE90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20573"/>
            <a:ext cx="12192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 userDrawn="1"/>
        </p:nvSpPr>
        <p:spPr>
          <a:xfrm>
            <a:off x="0" y="0"/>
            <a:ext cx="12192000" cy="130969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30188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60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5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D6CBAB-4160-48D9-90AE-6DBF9FF0E85D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639F01-B3F7-4217-9C78-578C477AE90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38200" y="1681163"/>
            <a:ext cx="10515600" cy="952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29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D6CBAB-4160-48D9-90AE-6DBF9FF0E85D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639F01-B3F7-4217-9C78-578C477AE900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320570"/>
            <a:ext cx="12192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 userDrawn="1"/>
        </p:nvSpPr>
        <p:spPr>
          <a:xfrm>
            <a:off x="0" y="0"/>
            <a:ext cx="12192000" cy="130969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30188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60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781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0" y="6611781"/>
            <a:ext cx="12192000" cy="246220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2245003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D6CBAB-4160-48D9-90AE-6DBF9FF0E85D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639F01-B3F7-4217-9C78-578C477AE90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330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D6CBAB-4160-48D9-90AE-6DBF9FF0E85D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639F01-B3F7-4217-9C78-578C477AE90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496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D6CBAB-4160-48D9-90AE-6DBF9FF0E85D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639F01-B3F7-4217-9C78-578C477AE9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320573"/>
            <a:ext cx="12192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 userDrawn="1"/>
        </p:nvSpPr>
        <p:spPr>
          <a:xfrm>
            <a:off x="0" y="0"/>
            <a:ext cx="12192000" cy="130969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30188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60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600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solidFill>
            <a:schemeClr val="accent1">
              <a:lumMod val="50000"/>
            </a:schemeClr>
          </a:solidFill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D6CBAB-4160-48D9-90AE-6DBF9FF0E85D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639F01-B3F7-4217-9C78-578C477AE9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24900" y="365125"/>
            <a:ext cx="0" cy="581183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218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2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233363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6000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29.jp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4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33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3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7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ostonu.zoom.us/j/92430232663?pwd=eDNPT3Zkc21aRXJiN0FUUlZnVDFpZz09" TargetMode="External"/><Relationship Id="rId4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jpeg"/><Relationship Id="rId4" Type="http://schemas.openxmlformats.org/officeDocument/2006/relationships/image" Target="../media/image82.jp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5" t="6735" r="25925" b="6088"/>
          <a:stretch/>
        </p:blipFill>
        <p:spPr>
          <a:xfrm rot="3691511">
            <a:off x="4925048" y="-168999"/>
            <a:ext cx="1997583" cy="2854042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524000" y="1992702"/>
            <a:ext cx="9144000" cy="1948571"/>
          </a:xfrm>
          <a:solidFill>
            <a:schemeClr val="accent1">
              <a:lumMod val="50000"/>
            </a:schemeClr>
          </a:solidFill>
        </p:spPr>
        <p:txBody>
          <a:bodyPr anchor="ctr"/>
          <a:lstStyle/>
          <a:p>
            <a:pPr marL="233363"/>
            <a:r>
              <a:rPr lang="en-US" dirty="0"/>
              <a:t>2021: Year in Review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524000" y="4033348"/>
            <a:ext cx="9144000" cy="2238046"/>
          </a:xfrm>
        </p:spPr>
        <p:txBody>
          <a:bodyPr>
            <a:normAutofit/>
          </a:bodyPr>
          <a:lstStyle/>
          <a:p>
            <a:pPr marL="233363"/>
            <a:r>
              <a:rPr lang="en-US" sz="4300" dirty="0"/>
              <a:t>Section of Rheumatology</a:t>
            </a:r>
          </a:p>
          <a:p>
            <a:pPr marL="233363"/>
            <a:r>
              <a:rPr lang="en-US" sz="4300" dirty="0">
                <a:solidFill>
                  <a:schemeClr val="accent1">
                    <a:lumMod val="50000"/>
                  </a:schemeClr>
                </a:solidFill>
              </a:rPr>
              <a:t>@</a:t>
            </a:r>
            <a:r>
              <a:rPr lang="en-US" sz="4300" dirty="0" err="1">
                <a:solidFill>
                  <a:schemeClr val="accent1">
                    <a:lumMod val="50000"/>
                  </a:schemeClr>
                </a:solidFill>
              </a:rPr>
              <a:t>BU_BMC_Rheum</a:t>
            </a:r>
            <a:r>
              <a:rPr lang="en-US" sz="43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143544-18E9-F34B-9A0B-2BA091D5A0B8}"/>
              </a:ext>
            </a:extLst>
          </p:cNvPr>
          <p:cNvSpPr/>
          <p:nvPr/>
        </p:nvSpPr>
        <p:spPr>
          <a:xfrm>
            <a:off x="0" y="6480810"/>
            <a:ext cx="12192000" cy="37719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E3D26908-BE21-4BB0-9030-0709F17BE098}"/>
              </a:ext>
            </a:extLst>
          </p:cNvPr>
          <p:cNvSpPr>
            <a:spLocks/>
          </p:cNvSpPr>
          <p:nvPr/>
        </p:nvSpPr>
        <p:spPr bwMode="auto">
          <a:xfrm>
            <a:off x="3665721" y="4955094"/>
            <a:ext cx="334380" cy="271684"/>
          </a:xfrm>
          <a:custGeom>
            <a:avLst/>
            <a:gdLst>
              <a:gd name="T0" fmla="*/ 800 w 800"/>
              <a:gd name="T1" fmla="*/ 77 h 650"/>
              <a:gd name="T2" fmla="*/ 706 w 800"/>
              <a:gd name="T3" fmla="*/ 103 h 650"/>
              <a:gd name="T4" fmla="*/ 778 w 800"/>
              <a:gd name="T5" fmla="*/ 12 h 650"/>
              <a:gd name="T6" fmla="*/ 674 w 800"/>
              <a:gd name="T7" fmla="*/ 52 h 650"/>
              <a:gd name="T8" fmla="*/ 554 w 800"/>
              <a:gd name="T9" fmla="*/ 0 h 650"/>
              <a:gd name="T10" fmla="*/ 390 w 800"/>
              <a:gd name="T11" fmla="*/ 164 h 650"/>
              <a:gd name="T12" fmla="*/ 394 w 800"/>
              <a:gd name="T13" fmla="*/ 201 h 650"/>
              <a:gd name="T14" fmla="*/ 56 w 800"/>
              <a:gd name="T15" fmla="*/ 30 h 650"/>
              <a:gd name="T16" fmla="*/ 33 w 800"/>
              <a:gd name="T17" fmla="*/ 112 h 650"/>
              <a:gd name="T18" fmla="*/ 106 w 800"/>
              <a:gd name="T19" fmla="*/ 249 h 650"/>
              <a:gd name="T20" fmla="*/ 32 w 800"/>
              <a:gd name="T21" fmla="*/ 229 h 650"/>
              <a:gd name="T22" fmla="*/ 32 w 800"/>
              <a:gd name="T23" fmla="*/ 231 h 650"/>
              <a:gd name="T24" fmla="*/ 164 w 800"/>
              <a:gd name="T25" fmla="*/ 392 h 650"/>
              <a:gd name="T26" fmla="*/ 121 w 800"/>
              <a:gd name="T27" fmla="*/ 397 h 650"/>
              <a:gd name="T28" fmla="*/ 90 w 800"/>
              <a:gd name="T29" fmla="*/ 394 h 650"/>
              <a:gd name="T30" fmla="*/ 243 w 800"/>
              <a:gd name="T31" fmla="*/ 508 h 650"/>
              <a:gd name="T32" fmla="*/ 39 w 800"/>
              <a:gd name="T33" fmla="*/ 579 h 650"/>
              <a:gd name="T34" fmla="*/ 0 w 800"/>
              <a:gd name="T35" fmla="*/ 576 h 650"/>
              <a:gd name="T36" fmla="*/ 252 w 800"/>
              <a:gd name="T37" fmla="*/ 650 h 650"/>
              <a:gd name="T38" fmla="*/ 719 w 800"/>
              <a:gd name="T39" fmla="*/ 183 h 650"/>
              <a:gd name="T40" fmla="*/ 718 w 800"/>
              <a:gd name="T41" fmla="*/ 162 h 650"/>
              <a:gd name="T42" fmla="*/ 800 w 800"/>
              <a:gd name="T43" fmla="*/ 77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00" h="650">
                <a:moveTo>
                  <a:pt x="800" y="77"/>
                </a:moveTo>
                <a:cubicBezTo>
                  <a:pt x="771" y="90"/>
                  <a:pt x="739" y="99"/>
                  <a:pt x="706" y="103"/>
                </a:cubicBezTo>
                <a:cubicBezTo>
                  <a:pt x="740" y="82"/>
                  <a:pt x="766" y="50"/>
                  <a:pt x="778" y="12"/>
                </a:cubicBezTo>
                <a:cubicBezTo>
                  <a:pt x="746" y="31"/>
                  <a:pt x="711" y="44"/>
                  <a:pt x="674" y="52"/>
                </a:cubicBezTo>
                <a:cubicBezTo>
                  <a:pt x="644" y="20"/>
                  <a:pt x="601" y="0"/>
                  <a:pt x="554" y="0"/>
                </a:cubicBezTo>
                <a:cubicBezTo>
                  <a:pt x="463" y="0"/>
                  <a:pt x="390" y="73"/>
                  <a:pt x="390" y="164"/>
                </a:cubicBezTo>
                <a:cubicBezTo>
                  <a:pt x="390" y="177"/>
                  <a:pt x="391" y="189"/>
                  <a:pt x="394" y="201"/>
                </a:cubicBezTo>
                <a:cubicBezTo>
                  <a:pt x="258" y="195"/>
                  <a:pt x="137" y="129"/>
                  <a:pt x="56" y="30"/>
                </a:cubicBezTo>
                <a:cubicBezTo>
                  <a:pt x="42" y="54"/>
                  <a:pt x="33" y="82"/>
                  <a:pt x="33" y="112"/>
                </a:cubicBezTo>
                <a:cubicBezTo>
                  <a:pt x="33" y="169"/>
                  <a:pt x="62" y="220"/>
                  <a:pt x="106" y="249"/>
                </a:cubicBezTo>
                <a:cubicBezTo>
                  <a:pt x="80" y="248"/>
                  <a:pt x="54" y="241"/>
                  <a:pt x="32" y="229"/>
                </a:cubicBezTo>
                <a:cubicBezTo>
                  <a:pt x="32" y="229"/>
                  <a:pt x="32" y="230"/>
                  <a:pt x="32" y="231"/>
                </a:cubicBezTo>
                <a:cubicBezTo>
                  <a:pt x="32" y="310"/>
                  <a:pt x="89" y="376"/>
                  <a:pt x="164" y="392"/>
                </a:cubicBezTo>
                <a:cubicBezTo>
                  <a:pt x="150" y="395"/>
                  <a:pt x="136" y="397"/>
                  <a:pt x="121" y="397"/>
                </a:cubicBezTo>
                <a:cubicBezTo>
                  <a:pt x="110" y="397"/>
                  <a:pt x="100" y="396"/>
                  <a:pt x="90" y="394"/>
                </a:cubicBezTo>
                <a:cubicBezTo>
                  <a:pt x="111" y="460"/>
                  <a:pt x="171" y="507"/>
                  <a:pt x="243" y="508"/>
                </a:cubicBezTo>
                <a:cubicBezTo>
                  <a:pt x="187" y="552"/>
                  <a:pt x="116" y="579"/>
                  <a:pt x="39" y="579"/>
                </a:cubicBezTo>
                <a:cubicBezTo>
                  <a:pt x="26" y="579"/>
                  <a:pt x="13" y="578"/>
                  <a:pt x="0" y="576"/>
                </a:cubicBezTo>
                <a:cubicBezTo>
                  <a:pt x="73" y="623"/>
                  <a:pt x="159" y="650"/>
                  <a:pt x="252" y="650"/>
                </a:cubicBezTo>
                <a:cubicBezTo>
                  <a:pt x="553" y="650"/>
                  <a:pt x="719" y="400"/>
                  <a:pt x="719" y="183"/>
                </a:cubicBezTo>
                <a:cubicBezTo>
                  <a:pt x="719" y="176"/>
                  <a:pt x="718" y="169"/>
                  <a:pt x="718" y="162"/>
                </a:cubicBezTo>
                <a:cubicBezTo>
                  <a:pt x="750" y="139"/>
                  <a:pt x="778" y="110"/>
                  <a:pt x="800" y="77"/>
                </a:cubicBezTo>
                <a:close/>
              </a:path>
            </a:pathLst>
          </a:custGeom>
          <a:solidFill>
            <a:srgbClr val="2CAA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10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Work in the time of the </a:t>
            </a:r>
            <a:r>
              <a:rPr lang="en-US" i="1" dirty="0" smtClean="0"/>
              <a:t>pandemic…</a:t>
            </a:r>
            <a:endParaRPr lang="en-US" i="1" dirty="0"/>
          </a:p>
        </p:txBody>
      </p:sp>
      <p:sp>
        <p:nvSpPr>
          <p:cNvPr id="11" name="Rectangle 10"/>
          <p:cNvSpPr/>
          <p:nvPr/>
        </p:nvSpPr>
        <p:spPr>
          <a:xfrm>
            <a:off x="998806" y="2039815"/>
            <a:ext cx="102553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spcAft>
                <a:spcPts val="1200"/>
              </a:spcAft>
            </a:pPr>
            <a:r>
              <a:rPr lang="en-US" sz="3200" dirty="0">
                <a:ea typeface="Gungsuh"/>
                <a:cs typeface="Times New Roman" panose="02020603050405020304" pitchFamily="18" charset="0"/>
              </a:rPr>
              <a:t>Another year without a gathering…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95648" y="366460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2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 algn="ctr"/>
            <a:r>
              <a:rPr lang="en-US" dirty="0">
                <a:latin typeface="+mn-lt"/>
              </a:rPr>
              <a:t>Section of </a:t>
            </a:r>
            <a:r>
              <a:rPr lang="en-US" dirty="0" smtClean="0">
                <a:latin typeface="+mn-lt"/>
              </a:rPr>
              <a:t>Rheumatology</a:t>
            </a:r>
            <a:endParaRPr lang="en-US" dirty="0">
              <a:latin typeface="+mn-lt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7C05213-0E8D-46B2-A095-FBA01FAD3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4552" y="1531345"/>
            <a:ext cx="6024364" cy="4461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1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7B68F-BC2A-4F6E-82C3-06453B9E3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/>
              <a:t>Fellow Graduation</a:t>
            </a:r>
            <a:br>
              <a:rPr lang="en-US" sz="4800" dirty="0"/>
            </a:br>
            <a:r>
              <a:rPr lang="en-US" sz="4800" dirty="0"/>
              <a:t>June 2021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44" y="1590805"/>
            <a:ext cx="3341664" cy="2506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07836" y="2069926"/>
            <a:ext cx="3832964" cy="28747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795" y="2349150"/>
            <a:ext cx="4661073" cy="34958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0913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/>
            <a:r>
              <a:rPr lang="en-US" dirty="0">
                <a:latin typeface="+mn-lt"/>
              </a:rPr>
              <a:t>Fellows: </a:t>
            </a:r>
            <a:r>
              <a:rPr lang="en-US" dirty="0" smtClean="0">
                <a:latin typeface="+mn-lt"/>
              </a:rPr>
              <a:t>Past </a:t>
            </a:r>
            <a:r>
              <a:rPr lang="en-US" dirty="0">
                <a:latin typeface="+mn-lt"/>
              </a:rPr>
              <a:t>and Present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E917D9-D620-4763-AA5C-A15A75AF6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1922" y="1704580"/>
            <a:ext cx="1565763" cy="17397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B0A792-61E5-442A-A5CA-BC3F34D8C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6403" y="1751416"/>
            <a:ext cx="1565763" cy="17397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E5449-2AE3-4B10-B902-02F8D0296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3711" y="3790128"/>
            <a:ext cx="1598456" cy="17888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D045A3-4741-4665-9051-45FD312D50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9230" y="3839207"/>
            <a:ext cx="1598456" cy="17397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6D4E57-FD49-488A-93FB-96AA6F3D4EEC}"/>
              </a:ext>
            </a:extLst>
          </p:cNvPr>
          <p:cNvSpPr txBox="1"/>
          <p:nvPr/>
        </p:nvSpPr>
        <p:spPr>
          <a:xfrm flipH="1">
            <a:off x="78669" y="1491102"/>
            <a:ext cx="5552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tx2"/>
                </a:solidFill>
              </a:rPr>
              <a:t>Graduated Fellows</a:t>
            </a:r>
          </a:p>
          <a:p>
            <a:pPr algn="ctr"/>
            <a:r>
              <a:rPr lang="en-US" b="1" i="1" dirty="0">
                <a:solidFill>
                  <a:schemeClr val="tx2"/>
                </a:solidFill>
              </a:rPr>
              <a:t>Drs. James-Goulbourne &amp; Murugesan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A3B23B-0E51-439B-85FC-4FD45F329433}"/>
              </a:ext>
            </a:extLst>
          </p:cNvPr>
          <p:cNvSpPr txBox="1"/>
          <p:nvPr/>
        </p:nvSpPr>
        <p:spPr>
          <a:xfrm>
            <a:off x="9803872" y="2041677"/>
            <a:ext cx="2344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tx2"/>
                </a:solidFill>
              </a:rPr>
              <a:t>2nd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i="1" dirty="0">
                <a:solidFill>
                  <a:schemeClr val="tx2"/>
                </a:solidFill>
              </a:rPr>
              <a:t>Year Fellows</a:t>
            </a:r>
          </a:p>
          <a:p>
            <a:pPr algn="ctr"/>
            <a:r>
              <a:rPr lang="en-US" b="1" i="1" dirty="0">
                <a:solidFill>
                  <a:schemeClr val="tx2"/>
                </a:solidFill>
              </a:rPr>
              <a:t>Drs. Ballal &amp; Zertuche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EED8EF-FC67-4165-B515-2916038C563C}"/>
              </a:ext>
            </a:extLst>
          </p:cNvPr>
          <p:cNvSpPr txBox="1"/>
          <p:nvPr/>
        </p:nvSpPr>
        <p:spPr>
          <a:xfrm>
            <a:off x="9711577" y="4091454"/>
            <a:ext cx="2436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tx2"/>
                </a:solidFill>
              </a:rPr>
              <a:t>1</a:t>
            </a:r>
            <a:r>
              <a:rPr lang="en-US" b="1" i="1" baseline="30000" dirty="0">
                <a:solidFill>
                  <a:schemeClr val="tx2"/>
                </a:solidFill>
              </a:rPr>
              <a:t>st</a:t>
            </a:r>
            <a:r>
              <a:rPr lang="en-US" b="1" i="1" dirty="0">
                <a:solidFill>
                  <a:schemeClr val="tx2"/>
                </a:solidFill>
              </a:rPr>
              <a:t> Year Fellows</a:t>
            </a:r>
          </a:p>
          <a:p>
            <a:pPr algn="ctr"/>
            <a:r>
              <a:rPr lang="en-US" b="1" i="1" dirty="0">
                <a:solidFill>
                  <a:schemeClr val="tx2"/>
                </a:solidFill>
              </a:rPr>
              <a:t>Drs. Weilg &amp; Merjanah</a:t>
            </a:r>
          </a:p>
        </p:txBody>
      </p:sp>
      <p:pic>
        <p:nvPicPr>
          <p:cNvPr id="19" name="Content Placeholder 18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73245" y="2771583"/>
            <a:ext cx="3621898" cy="271642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607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Fellowship </a:t>
            </a:r>
            <a:r>
              <a:rPr lang="en-US" sz="4800" dirty="0" smtClean="0"/>
              <a:t>interviews </a:t>
            </a:r>
            <a:r>
              <a:rPr lang="en-US" sz="4800" dirty="0"/>
              <a:t>once again </a:t>
            </a:r>
            <a:r>
              <a:rPr lang="en-US" sz="4800" dirty="0" smtClean="0"/>
              <a:t>remotely…</a:t>
            </a:r>
            <a:endParaRPr lang="en-US" sz="48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70658825"/>
              </p:ext>
            </p:extLst>
          </p:nvPr>
        </p:nvGraphicFramePr>
        <p:xfrm>
          <a:off x="2032000" y="1309690"/>
          <a:ext cx="7436853" cy="4828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058" y="1536553"/>
            <a:ext cx="2105005" cy="2105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6185" y="3868421"/>
            <a:ext cx="1428750" cy="1428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5918" y="1580886"/>
            <a:ext cx="1428750" cy="1428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88080" y="3868421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5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AAD7C-8620-450A-B53C-DE69A99E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Rheumatology New Faculty…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33" y="1737595"/>
            <a:ext cx="1428750" cy="1428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33" y="4079962"/>
            <a:ext cx="1428750" cy="142875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121063" y="1737595"/>
            <a:ext cx="3945699" cy="16569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Elizabeth Graef, DO</a:t>
            </a:r>
          </a:p>
        </p:txBody>
      </p:sp>
      <p:sp>
        <p:nvSpPr>
          <p:cNvPr id="9" name="Oval 8"/>
          <p:cNvSpPr/>
          <p:nvPr/>
        </p:nvSpPr>
        <p:spPr>
          <a:xfrm>
            <a:off x="4121063" y="3899140"/>
            <a:ext cx="3861787" cy="16714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Adri Chakraborty, PhD</a:t>
            </a:r>
          </a:p>
        </p:txBody>
      </p:sp>
    </p:spTree>
    <p:extLst>
      <p:ext uri="{BB962C8B-B14F-4D97-AF65-F5344CB8AC3E}">
        <p14:creationId xmlns:p14="http://schemas.microsoft.com/office/powerpoint/2010/main" val="245756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AAD7C-8620-450A-B53C-DE69A99E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Rheumatology Staff 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17" y="1790894"/>
            <a:ext cx="1428750" cy="142875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17" y="4207522"/>
            <a:ext cx="1428750" cy="142875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5" name="Oval 14"/>
          <p:cNvSpPr/>
          <p:nvPr/>
        </p:nvSpPr>
        <p:spPr>
          <a:xfrm>
            <a:off x="3517640" y="1790894"/>
            <a:ext cx="5626359" cy="13232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Alice Anderson</a:t>
            </a:r>
          </a:p>
          <a:p>
            <a:pPr algn="ctr"/>
            <a:r>
              <a:rPr lang="en-US" dirty="0"/>
              <a:t>Academic &amp; Clinical Affairs Manager/Fellowship Coordinator</a:t>
            </a:r>
          </a:p>
        </p:txBody>
      </p:sp>
      <p:sp>
        <p:nvSpPr>
          <p:cNvPr id="16" name="Oval 15"/>
          <p:cNvSpPr/>
          <p:nvPr/>
        </p:nvSpPr>
        <p:spPr>
          <a:xfrm>
            <a:off x="3517640" y="4207522"/>
            <a:ext cx="5635690" cy="1428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Sayali Dhamne, MPH</a:t>
            </a:r>
          </a:p>
          <a:p>
            <a:pPr algn="ctr"/>
            <a:r>
              <a:rPr lang="en-US" dirty="0"/>
              <a:t>Project Manager</a:t>
            </a:r>
          </a:p>
        </p:txBody>
      </p:sp>
    </p:spTree>
    <p:extLst>
      <p:ext uri="{BB962C8B-B14F-4D97-AF65-F5344CB8AC3E}">
        <p14:creationId xmlns:p14="http://schemas.microsoft.com/office/powerpoint/2010/main" val="12623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AAD7C-8620-450A-B53C-DE69A99E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Rheumatology Students 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34F6D5-36B6-42EB-9F1C-248F10B1B66D}"/>
              </a:ext>
            </a:extLst>
          </p:cNvPr>
          <p:cNvSpPr txBox="1"/>
          <p:nvPr/>
        </p:nvSpPr>
        <p:spPr>
          <a:xfrm>
            <a:off x="9041756" y="4121146"/>
            <a:ext cx="2179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Benton-Sans"/>
              </a:rPr>
              <a:t>Vrinda</a:t>
            </a:r>
            <a:r>
              <a:rPr lang="en-US" b="1" dirty="0" smtClean="0">
                <a:latin typeface="Benton-Sans"/>
              </a:rPr>
              <a:t> </a:t>
            </a:r>
            <a:r>
              <a:rPr lang="en-US" b="1" dirty="0">
                <a:latin typeface="Benton-Sans"/>
              </a:rPr>
              <a:t>Dambal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25" y="2153335"/>
            <a:ext cx="1828800" cy="18288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 flipH="1">
            <a:off x="479886" y="3982647"/>
            <a:ext cx="22722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555555"/>
                </a:solidFill>
                <a:latin typeface="Benton-Sans"/>
              </a:rPr>
              <a:t>Fernando Bomfim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555555"/>
                </a:solidFill>
                <a:latin typeface="Benton-Sans"/>
              </a:rPr>
              <a:t>Graduate Student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481" y="2153335"/>
            <a:ext cx="1828800" cy="182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1012" y="2339788"/>
            <a:ext cx="2949388" cy="1892826"/>
          </a:xfrm>
          <a:prstGeom prst="rect">
            <a:avLst/>
          </a:prstGeom>
          <a:noFill/>
          <a:ln>
            <a:solidFill>
              <a:srgbClr val="000066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b="1" dirty="0" smtClean="0"/>
              <a:t>Alexandra Dang</a:t>
            </a:r>
          </a:p>
          <a:p>
            <a:pPr algn="ctr">
              <a:spcAft>
                <a:spcPts val="1800"/>
              </a:spcAft>
            </a:pPr>
            <a:r>
              <a:rPr lang="en-US" b="1" dirty="0" smtClean="0"/>
              <a:t>Alex Kim</a:t>
            </a:r>
          </a:p>
          <a:p>
            <a:pPr algn="ctr">
              <a:spcAft>
                <a:spcPts val="1800"/>
              </a:spcAft>
            </a:pPr>
            <a:r>
              <a:rPr lang="en-US" b="1" dirty="0" err="1" smtClean="0"/>
              <a:t>Younjee</a:t>
            </a:r>
            <a:r>
              <a:rPr lang="en-US" b="1" dirty="0" smtClean="0"/>
              <a:t> Ko</a:t>
            </a:r>
          </a:p>
          <a:p>
            <a:pPr algn="ctr">
              <a:spcAft>
                <a:spcPts val="1800"/>
              </a:spcAft>
            </a:pPr>
            <a:r>
              <a:rPr lang="en-US" b="1" dirty="0" smtClean="0"/>
              <a:t>Jessika Tatarian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0032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Farewells…Faculty and Staff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0021" y="1610284"/>
            <a:ext cx="353472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aculty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/>
              <a:t>Justin Bucci, MD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Bauhaus 93" panose="04030905020B02020C02" pitchFamily="82" charset="0"/>
            </a:endParaRP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Bauhaus 93" panose="04030905020B02020C02" pitchFamily="82" charset="0"/>
            </a:endParaRP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Staff</a:t>
            </a:r>
          </a:p>
          <a:p>
            <a:r>
              <a:rPr lang="en-US" dirty="0"/>
              <a:t>Connor Buchholz</a:t>
            </a:r>
          </a:p>
          <a:p>
            <a:r>
              <a:rPr lang="en-US" dirty="0"/>
              <a:t>Zoe Perkins</a:t>
            </a:r>
          </a:p>
          <a:p>
            <a:r>
              <a:rPr lang="en-US" dirty="0"/>
              <a:t>Xiaoyang Chen</a:t>
            </a:r>
          </a:p>
          <a:p>
            <a:r>
              <a:rPr lang="en-US" dirty="0"/>
              <a:t>Jiazhen Guan</a:t>
            </a:r>
          </a:p>
          <a:p>
            <a:r>
              <a:rPr lang="en-US" dirty="0"/>
              <a:t>Mortada Najem</a:t>
            </a:r>
          </a:p>
          <a:p>
            <a:r>
              <a:rPr lang="en-US" dirty="0"/>
              <a:t>Grace Marden</a:t>
            </a:r>
          </a:p>
          <a:p>
            <a:r>
              <a:rPr lang="en-US" dirty="0"/>
              <a:t>Tracy Keane</a:t>
            </a:r>
          </a:p>
          <a:p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27" y="1425204"/>
            <a:ext cx="3635523" cy="26426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2784" y="4067863"/>
            <a:ext cx="1828800" cy="18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348" y="3789424"/>
            <a:ext cx="2060475" cy="228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r="26353"/>
          <a:stretch/>
        </p:blipFill>
        <p:spPr>
          <a:xfrm>
            <a:off x="2392377" y="3652135"/>
            <a:ext cx="1346857" cy="1828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866" y="1654212"/>
            <a:ext cx="1787393" cy="18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3843" y="1493820"/>
            <a:ext cx="1349633" cy="20116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6586502" y="2383946"/>
            <a:ext cx="143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Jiazhen</a:t>
            </a:r>
            <a:r>
              <a:rPr lang="en-US" dirty="0" smtClean="0"/>
              <a:t> Guan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611646" y="3713362"/>
            <a:ext cx="143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Tracy Keane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657126" y="5450238"/>
            <a:ext cx="1521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Grace Marden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571584" y="4797597"/>
            <a:ext cx="1790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Connor Buchholz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86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233363"/>
            <a:r>
              <a:rPr lang="en-US" dirty="0"/>
              <a:t>Awards and Distinctions</a:t>
            </a:r>
            <a:endParaRPr lang="en-US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3454" y="3899520"/>
            <a:ext cx="469359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Tuhina Neogi, </a:t>
            </a:r>
            <a:r>
              <a:rPr lang="en-US" sz="2000" b="1" dirty="0" smtClean="0"/>
              <a:t>MD, PhD: </a:t>
            </a:r>
            <a:r>
              <a:rPr lang="en-US" sz="2000" dirty="0" smtClean="0"/>
              <a:t> </a:t>
            </a:r>
            <a:endParaRPr lang="en-US" sz="2000" dirty="0"/>
          </a:p>
          <a:p>
            <a:r>
              <a:rPr lang="en-US" sz="2000" dirty="0"/>
              <a:t>Endowed chair and </a:t>
            </a:r>
            <a:r>
              <a:rPr lang="en-US" sz="2000" dirty="0" smtClean="0"/>
              <a:t>named </a:t>
            </a:r>
            <a:r>
              <a:rPr lang="en-US" sz="2000" dirty="0"/>
              <a:t>the Alan S. Cohen Professor of Rheumatology</a:t>
            </a:r>
          </a:p>
          <a:p>
            <a:endParaRPr lang="en-US" dirty="0"/>
          </a:p>
          <a:p>
            <a:r>
              <a:rPr lang="en-US" sz="2000" dirty="0"/>
              <a:t>Receiving an honorary doctorate from </a:t>
            </a:r>
            <a:r>
              <a:rPr lang="en-US" sz="2000" dirty="0" smtClean="0"/>
              <a:t>Lund University, Sweden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793454" y="1702741"/>
            <a:ext cx="4535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David Felson, </a:t>
            </a:r>
            <a:r>
              <a:rPr lang="en-US" sz="2000" b="1" dirty="0" smtClean="0"/>
              <a:t>MD, MPH: </a:t>
            </a:r>
            <a:r>
              <a:rPr lang="en-US" sz="2000" dirty="0" smtClean="0"/>
              <a:t> </a:t>
            </a:r>
            <a:endParaRPr lang="en-US" sz="2000" dirty="0"/>
          </a:p>
          <a:p>
            <a:r>
              <a:rPr lang="en-US" sz="2000" dirty="0"/>
              <a:t>Robert Dawson Evans Distinguished Professor of Medicine</a:t>
            </a:r>
          </a:p>
          <a:p>
            <a:r>
              <a:rPr lang="en-US" sz="2000" dirty="0"/>
              <a:t>Top Doc Boston Magazine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3577" y="1506158"/>
            <a:ext cx="409323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Joshua Stefanik, </a:t>
            </a:r>
            <a:r>
              <a:rPr lang="en-US" b="1" dirty="0" smtClean="0"/>
              <a:t>DPT, PhD:</a:t>
            </a:r>
            <a:endParaRPr lang="en-US" b="1" dirty="0"/>
          </a:p>
          <a:p>
            <a:r>
              <a:rPr lang="en-US" sz="2000" dirty="0"/>
              <a:t>Clinical Research Award from the American Physical Therapy Association, </a:t>
            </a:r>
            <a:r>
              <a:rPr lang="en-US" sz="2000" dirty="0" smtClean="0"/>
              <a:t>MA </a:t>
            </a:r>
            <a:r>
              <a:rPr lang="en-US" sz="2000" dirty="0"/>
              <a:t>Chapter</a:t>
            </a:r>
          </a:p>
          <a:p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66" y="1700999"/>
            <a:ext cx="1371600" cy="1371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5984111" y="3176718"/>
            <a:ext cx="46182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Eugene Kissin, </a:t>
            </a:r>
            <a:r>
              <a:rPr lang="en-US" sz="2000" b="1" dirty="0" smtClean="0"/>
              <a:t>MD: </a:t>
            </a:r>
            <a:endParaRPr lang="en-US" sz="2000" b="1" dirty="0"/>
          </a:p>
          <a:p>
            <a:r>
              <a:rPr lang="en-US" sz="2000" dirty="0" smtClean="0"/>
              <a:t>Recognition by the ACR </a:t>
            </a:r>
            <a:r>
              <a:rPr lang="en-US" sz="2000" dirty="0"/>
              <a:t>as a Change-Maker</a:t>
            </a:r>
          </a:p>
          <a:p>
            <a:r>
              <a:rPr lang="en-US" sz="2000" dirty="0"/>
              <a:t>Top Doc Boston Magazine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298" y="1602168"/>
            <a:ext cx="1333903" cy="11954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866" y="4007829"/>
            <a:ext cx="1426588" cy="1426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7051" y="4489576"/>
            <a:ext cx="1554615" cy="15485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211755" y="4602115"/>
            <a:ext cx="36150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Dr. Andreea </a:t>
            </a:r>
            <a:r>
              <a:rPr lang="en-US" sz="2000" b="1" dirty="0" smtClean="0"/>
              <a:t>Bujor, MD, PhD:</a:t>
            </a:r>
            <a:endParaRPr lang="en-US" sz="2000" b="1" dirty="0"/>
          </a:p>
          <a:p>
            <a:r>
              <a:rPr lang="en-US" sz="2000" dirty="0"/>
              <a:t>Outstanding mentor award with UROP (Undergraduate Research Symposium</a:t>
            </a:r>
            <a:endParaRPr lang="en-US" sz="20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/>
          <a:srcRect b="18663"/>
          <a:stretch/>
        </p:blipFill>
        <p:spPr>
          <a:xfrm>
            <a:off x="10699138" y="3014799"/>
            <a:ext cx="1127677" cy="13758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386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233363"/>
            <a:r>
              <a:rPr lang="en-US" sz="4800" dirty="0" smtClean="0"/>
              <a:t>Grants Funded</a:t>
            </a: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43" y="1439512"/>
            <a:ext cx="1371600" cy="13647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781" y="1801377"/>
            <a:ext cx="1371600" cy="1371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7991094" y="4066157"/>
            <a:ext cx="412886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Dr. Reza Jafarzadeh: </a:t>
            </a:r>
            <a:endParaRPr lang="en-US" sz="2000" b="1" dirty="0" smtClean="0"/>
          </a:p>
          <a:p>
            <a:r>
              <a:rPr lang="en-US" dirty="0" smtClean="0"/>
              <a:t>Arthritis </a:t>
            </a:r>
            <a:r>
              <a:rPr lang="en-US" dirty="0"/>
              <a:t>Foundation – </a:t>
            </a:r>
            <a:r>
              <a:rPr lang="en-US" i="1" dirty="0"/>
              <a:t>Drug Repurposing to Prevent Posttraumatic Osteoarthritis</a:t>
            </a:r>
            <a:r>
              <a:rPr lang="en-US" dirty="0"/>
              <a:t> </a:t>
            </a:r>
            <a:r>
              <a:rPr lang="en-US" sz="2000" b="1" dirty="0"/>
              <a:t> </a:t>
            </a:r>
            <a:r>
              <a:rPr lang="en-US" sz="2000" dirty="0"/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92304" y="1583723"/>
            <a:ext cx="34982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Dr. Andreea Bujor:</a:t>
            </a:r>
          </a:p>
          <a:p>
            <a:endParaRPr lang="en-US" sz="2000" b="1" dirty="0"/>
          </a:p>
          <a:p>
            <a:r>
              <a:rPr lang="en-US" sz="2000" dirty="0"/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02504" y="1764999"/>
            <a:ext cx="49174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Dr. David Felson: </a:t>
            </a:r>
            <a:endParaRPr lang="en-US" sz="2000" b="1" dirty="0" smtClean="0"/>
          </a:p>
          <a:p>
            <a:r>
              <a:rPr lang="en-US" dirty="0" smtClean="0"/>
              <a:t>Arthritis Foundation – </a:t>
            </a:r>
            <a:r>
              <a:rPr lang="en-US" i="1" dirty="0" smtClean="0"/>
              <a:t>Fast </a:t>
            </a:r>
            <a:r>
              <a:rPr lang="en-US" i="1" dirty="0"/>
              <a:t>OA-MIL: Identification of Rapid Progression of PTOA in the Military </a:t>
            </a:r>
            <a:r>
              <a:rPr lang="en-US" dirty="0" smtClean="0"/>
              <a:t>Arthritis Foundation – </a:t>
            </a:r>
            <a:r>
              <a:rPr lang="en-US" i="1" dirty="0" smtClean="0"/>
              <a:t>Fast </a:t>
            </a:r>
            <a:r>
              <a:rPr lang="en-US" i="1" dirty="0"/>
              <a:t>OA: Predictors of Rapid Symptom Progression after ACL </a:t>
            </a:r>
            <a:r>
              <a:rPr lang="en-US" i="1" dirty="0" smtClean="0"/>
              <a:t>Reconstruction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43" y="3060574"/>
            <a:ext cx="1371600" cy="1365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TextBox 19"/>
          <p:cNvSpPr txBox="1"/>
          <p:nvPr/>
        </p:nvSpPr>
        <p:spPr>
          <a:xfrm>
            <a:off x="1992304" y="3327503"/>
            <a:ext cx="3340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Dr. Maureen Dubreuil:</a:t>
            </a:r>
            <a:r>
              <a:rPr lang="en-US" sz="2000" dirty="0"/>
              <a:t> </a:t>
            </a:r>
          </a:p>
          <a:p>
            <a:r>
              <a:rPr lang="en-US" dirty="0"/>
              <a:t>SPARTAN – </a:t>
            </a:r>
            <a:r>
              <a:rPr lang="en-US" i="1" dirty="0"/>
              <a:t>Referral Recommendations Project</a:t>
            </a:r>
            <a:endParaRPr lang="en-US" sz="2000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1992304" y="1889184"/>
            <a:ext cx="3398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R01 – </a:t>
            </a:r>
            <a:r>
              <a:rPr lang="en-US" i="1" dirty="0" smtClean="0"/>
              <a:t>The </a:t>
            </a:r>
            <a:r>
              <a:rPr lang="en-US" i="1" dirty="0"/>
              <a:t>role of FLI1 in </a:t>
            </a:r>
            <a:r>
              <a:rPr lang="en-US" i="1" dirty="0" smtClean="0"/>
              <a:t>myeloid cells and contribution to cardiac fibrosis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t="3524" b="12740"/>
          <a:stretch/>
        </p:blipFill>
        <p:spPr>
          <a:xfrm>
            <a:off x="6582382" y="3831217"/>
            <a:ext cx="1240244" cy="14547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1965478" y="4710683"/>
            <a:ext cx="428485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Dr. </a:t>
            </a:r>
            <a:r>
              <a:rPr lang="en-US" sz="2000" b="1" dirty="0"/>
              <a:t>Monica </a:t>
            </a:r>
            <a:r>
              <a:rPr lang="en-US" sz="2000" b="1" dirty="0" smtClean="0"/>
              <a:t>Crespo-Bosque</a:t>
            </a:r>
            <a:r>
              <a:rPr lang="en-US" sz="2000" dirty="0"/>
              <a:t>: </a:t>
            </a:r>
            <a:endParaRPr lang="en-US" sz="2000" dirty="0" smtClean="0"/>
          </a:p>
          <a:p>
            <a:r>
              <a:rPr lang="en-US" dirty="0" smtClean="0"/>
              <a:t>Rheumatology </a:t>
            </a:r>
            <a:r>
              <a:rPr lang="en-US" dirty="0"/>
              <a:t>Research Foundation (RRF</a:t>
            </a:r>
            <a:r>
              <a:rPr lang="en-US" dirty="0" smtClean="0"/>
              <a:t>) – </a:t>
            </a:r>
            <a:r>
              <a:rPr lang="en-US" i="1" dirty="0" err="1" smtClean="0"/>
              <a:t>Lawren</a:t>
            </a:r>
            <a:r>
              <a:rPr lang="en-US" i="1" dirty="0" smtClean="0"/>
              <a:t> H</a:t>
            </a:r>
            <a:r>
              <a:rPr lang="en-US" i="1" dirty="0"/>
              <a:t>. </a:t>
            </a:r>
            <a:r>
              <a:rPr lang="en-US" i="1" dirty="0" err="1"/>
              <a:t>Daltroy</a:t>
            </a:r>
            <a:r>
              <a:rPr lang="en-US" i="1" dirty="0"/>
              <a:t> Preceptorship in Health </a:t>
            </a:r>
            <a:r>
              <a:rPr lang="en-US" i="1" dirty="0" smtClean="0"/>
              <a:t>Communication</a:t>
            </a:r>
            <a:endParaRPr lang="en-US" i="1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8"/>
          <a:srcRect b="8705"/>
          <a:stretch/>
        </p:blipFill>
        <p:spPr>
          <a:xfrm>
            <a:off x="426882" y="4597918"/>
            <a:ext cx="1316736" cy="1502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846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/>
            <a:r>
              <a:rPr lang="en-US" sz="4800" dirty="0" smtClean="0"/>
              <a:t>Grants funded / pending with fundable score</a:t>
            </a: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803966" y="4559235"/>
            <a:ext cx="3340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19903" y="4559234"/>
            <a:ext cx="3768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861" y="3784035"/>
            <a:ext cx="1609483" cy="1609483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2777915" y="4236067"/>
            <a:ext cx="90033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Dr. Giovanni Ligresti</a:t>
            </a:r>
            <a:r>
              <a:rPr lang="en-US" dirty="0"/>
              <a:t>: </a:t>
            </a:r>
            <a:r>
              <a:rPr lang="en-US" dirty="0" smtClean="0"/>
              <a:t>R01 – </a:t>
            </a:r>
            <a:r>
              <a:rPr lang="en-US" i="1" dirty="0" smtClean="0"/>
              <a:t>Targeting </a:t>
            </a:r>
            <a:r>
              <a:rPr lang="en-US" i="1" dirty="0"/>
              <a:t>vascular dysfunction to promote lung repair and fibrosis </a:t>
            </a:r>
            <a:r>
              <a:rPr lang="en-US" i="1" dirty="0" smtClean="0"/>
              <a:t>resolution </a:t>
            </a:r>
            <a:r>
              <a:rPr lang="en-US" dirty="0" smtClean="0"/>
              <a:t>– Pending (fundable score)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77916" y="2321842"/>
            <a:ext cx="9003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Dr. Jean Liew: </a:t>
            </a:r>
            <a:endParaRPr lang="en-US" sz="2000" b="1" dirty="0" smtClean="0"/>
          </a:p>
          <a:p>
            <a:r>
              <a:rPr lang="en-US" dirty="0" smtClean="0"/>
              <a:t>RRF </a:t>
            </a:r>
            <a:r>
              <a:rPr lang="en-US" dirty="0"/>
              <a:t>Investigator Award – </a:t>
            </a:r>
            <a:r>
              <a:rPr lang="en-US" i="1" dirty="0"/>
              <a:t>The impact of axial spondyloarthritis </a:t>
            </a:r>
            <a:r>
              <a:rPr lang="en-US" i="1" dirty="0" smtClean="0"/>
              <a:t>treatment on </a:t>
            </a:r>
            <a:r>
              <a:rPr lang="en-US" i="1" dirty="0"/>
              <a:t>chronic opioid use</a:t>
            </a:r>
            <a:r>
              <a:rPr lang="en-US" dirty="0"/>
              <a:t> </a:t>
            </a:r>
            <a:r>
              <a:rPr lang="en-US" sz="2000" b="1" dirty="0"/>
              <a:t> </a:t>
            </a:r>
            <a:r>
              <a:rPr lang="en-US" sz="2000" dirty="0"/>
              <a:t>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227" y="1961410"/>
            <a:ext cx="1428750" cy="1428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7636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/>
            <a:r>
              <a:rPr lang="en-US" sz="4800" dirty="0"/>
              <a:t>Grants funded </a:t>
            </a:r>
            <a:r>
              <a:rPr lang="en-US" sz="4800" dirty="0" smtClean="0"/>
              <a:t>/ </a:t>
            </a:r>
            <a:r>
              <a:rPr lang="en-US" sz="4800" dirty="0"/>
              <a:t>pending with fundable score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85" y="2237012"/>
            <a:ext cx="1272429" cy="12837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4803966" y="4559235"/>
            <a:ext cx="3340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19903" y="4559234"/>
            <a:ext cx="3768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41059" y="1817718"/>
            <a:ext cx="99666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Dr. Tuhina Neogi: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R01 – </a:t>
            </a:r>
            <a:r>
              <a:rPr lang="en-US" i="1" dirty="0" smtClean="0"/>
              <a:t>Pathways </a:t>
            </a:r>
            <a:r>
              <a:rPr lang="en-US" i="1" dirty="0"/>
              <a:t>of risk and resilience for overlapping pain &amp; sensitization </a:t>
            </a:r>
          </a:p>
          <a:p>
            <a:pPr>
              <a:spcAft>
                <a:spcPts val="1200"/>
              </a:spcAft>
            </a:pPr>
            <a:r>
              <a:rPr lang="en-US" dirty="0"/>
              <a:t>Doris Duke Charitable Foundation MPI with Megan Bair-Merritt </a:t>
            </a:r>
            <a:r>
              <a:rPr lang="en-US" dirty="0" smtClean="0"/>
              <a:t>–</a:t>
            </a:r>
            <a:r>
              <a:rPr lang="en-US" i="1" dirty="0" smtClean="0"/>
              <a:t>Creating </a:t>
            </a:r>
            <a:r>
              <a:rPr lang="en-US" i="1" dirty="0"/>
              <a:t>and Advancing Research </a:t>
            </a:r>
            <a:r>
              <a:rPr lang="en-US" i="1" dirty="0" smtClean="0"/>
              <a:t>Equity 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R01 MPI-U </a:t>
            </a:r>
            <a:r>
              <a:rPr lang="en-US" dirty="0"/>
              <a:t>Arizona </a:t>
            </a:r>
            <a:r>
              <a:rPr lang="en-US" dirty="0" smtClean="0"/>
              <a:t>– </a:t>
            </a:r>
            <a:r>
              <a:rPr lang="en-US" i="1" dirty="0" smtClean="0"/>
              <a:t>Healthy </a:t>
            </a:r>
            <a:r>
              <a:rPr lang="en-US" i="1" dirty="0"/>
              <a:t>knee aging vs. osteoarthritis in three large diverse cohorts: </a:t>
            </a:r>
            <a:r>
              <a:rPr lang="en-US" i="1" dirty="0" smtClean="0"/>
              <a:t>What </a:t>
            </a:r>
            <a:r>
              <a:rPr lang="en-US" i="1" dirty="0"/>
              <a:t>is the clinical relevance of structural changes seen on radiographs? </a:t>
            </a:r>
          </a:p>
          <a:p>
            <a:r>
              <a:rPr lang="en-US" dirty="0" smtClean="0"/>
              <a:t>T32 </a:t>
            </a:r>
            <a:r>
              <a:rPr lang="en-US" dirty="0"/>
              <a:t>– </a:t>
            </a:r>
            <a:r>
              <a:rPr lang="en-US" i="1" dirty="0" smtClean="0"/>
              <a:t>BU Rheumatology </a:t>
            </a:r>
            <a:r>
              <a:rPr lang="en-US" i="1" dirty="0"/>
              <a:t>Research </a:t>
            </a:r>
            <a:r>
              <a:rPr lang="en-US" i="1" dirty="0" smtClean="0"/>
              <a:t>T32 Training </a:t>
            </a:r>
            <a:r>
              <a:rPr lang="en-US" i="1" dirty="0"/>
              <a:t>(</a:t>
            </a:r>
            <a:r>
              <a:rPr lang="en-US" b="1" i="1" dirty="0"/>
              <a:t>BURRT</a:t>
            </a:r>
            <a:r>
              <a:rPr lang="en-US" i="1" dirty="0" smtClean="0"/>
              <a:t>) Program – </a:t>
            </a:r>
            <a:r>
              <a:rPr lang="en-US" dirty="0" smtClean="0"/>
              <a:t>Pending </a:t>
            </a:r>
            <a:r>
              <a:rPr lang="en-US" dirty="0"/>
              <a:t>Award (perfect score!)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541" y="4448073"/>
            <a:ext cx="1548518" cy="153632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965961" y="4729190"/>
            <a:ext cx="94003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Dr. Maria Trojanowska: </a:t>
            </a:r>
          </a:p>
          <a:p>
            <a:r>
              <a:rPr lang="en-US" dirty="0" smtClean="0"/>
              <a:t>R01 – </a:t>
            </a:r>
            <a:r>
              <a:rPr lang="en-US" i="1" dirty="0" smtClean="0"/>
              <a:t>Lymphatic </a:t>
            </a:r>
            <a:r>
              <a:rPr lang="en-US" i="1" dirty="0"/>
              <a:t>ERG signaling in scleroderma </a:t>
            </a:r>
            <a:r>
              <a:rPr lang="en-US" i="1" dirty="0" smtClean="0"/>
              <a:t>fibrosis </a:t>
            </a:r>
            <a:r>
              <a:rPr lang="en-US" dirty="0" smtClean="0"/>
              <a:t>– Pending (fundable score)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3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/>
            <a:r>
              <a:rPr lang="en-US" dirty="0"/>
              <a:t>Promotions!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357" y="5201809"/>
            <a:ext cx="3205475" cy="72644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dirty="0"/>
              <a:t>Gabriela Rabasa</a:t>
            </a:r>
            <a:r>
              <a:rPr lang="en-US" sz="1800" dirty="0"/>
              <a:t>: </a:t>
            </a: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Data </a:t>
            </a:r>
            <a:r>
              <a:rPr lang="en-US" sz="1800" dirty="0"/>
              <a:t>Manager</a:t>
            </a:r>
          </a:p>
          <a:p>
            <a:pPr marL="0" indent="0" algn="ctr">
              <a:buNone/>
            </a:pP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549" y="1777042"/>
            <a:ext cx="1063919" cy="10639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871" y="4802917"/>
            <a:ext cx="1133894" cy="11338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700" y="3206936"/>
            <a:ext cx="1143742" cy="11437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527981" y="1807377"/>
            <a:ext cx="3703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Christine Peloquin</a:t>
            </a:r>
            <a:r>
              <a:rPr lang="en-US" dirty="0"/>
              <a:t>: </a:t>
            </a:r>
            <a:endParaRPr lang="en-US" dirty="0" smtClean="0"/>
          </a:p>
          <a:p>
            <a:r>
              <a:rPr lang="en-US" dirty="0" smtClean="0"/>
              <a:t>Quality </a:t>
            </a:r>
            <a:r>
              <a:rPr lang="en-US" dirty="0"/>
              <a:t>Assurance &amp; Data Manager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7982" y="3455641"/>
            <a:ext cx="3044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Anne </a:t>
            </a:r>
            <a:r>
              <a:rPr lang="en-US" b="1" dirty="0" smtClean="0"/>
              <a:t>Plunkett</a:t>
            </a:r>
            <a:r>
              <a:rPr lang="en-US" dirty="0" smtClean="0"/>
              <a:t>: Communications </a:t>
            </a:r>
            <a:r>
              <a:rPr lang="en-US" dirty="0"/>
              <a:t>Manager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1685" y="1475741"/>
            <a:ext cx="1021519" cy="1021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6995647" y="1745410"/>
            <a:ext cx="4755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Kathy Bacon, PhD</a:t>
            </a:r>
            <a:r>
              <a:rPr lang="en-US" dirty="0" smtClean="0"/>
              <a:t>: </a:t>
            </a:r>
          </a:p>
          <a:p>
            <a:r>
              <a:rPr lang="en-US" dirty="0" smtClean="0"/>
              <a:t>Assistant </a:t>
            </a:r>
            <a:r>
              <a:rPr lang="en-US" dirty="0"/>
              <a:t>Professor of Medicine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4888" y="2696176"/>
            <a:ext cx="1021519" cy="1021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1685" y="3838046"/>
            <a:ext cx="998130" cy="9981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7720314" y="2863606"/>
            <a:ext cx="4568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Adri Chakraborty, PhD</a:t>
            </a:r>
            <a:r>
              <a:rPr lang="en-US" dirty="0" smtClean="0"/>
              <a:t>: </a:t>
            </a:r>
          </a:p>
          <a:p>
            <a:r>
              <a:rPr lang="en-US" dirty="0" smtClean="0"/>
              <a:t>Research </a:t>
            </a:r>
            <a:r>
              <a:rPr lang="en-US" dirty="0"/>
              <a:t>Assistant Professor of Medicine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95647" y="4031118"/>
            <a:ext cx="4718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Chan Kim, MD</a:t>
            </a:r>
            <a:r>
              <a:rPr lang="en-US" dirty="0" smtClean="0"/>
              <a:t>: </a:t>
            </a:r>
          </a:p>
          <a:p>
            <a:r>
              <a:rPr lang="en-US" dirty="0" smtClean="0"/>
              <a:t>Assistant </a:t>
            </a:r>
            <a:r>
              <a:rPr lang="en-US" dirty="0"/>
              <a:t>Professor of Medicine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8032" y="5286318"/>
            <a:ext cx="4601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Gene Kissin, MD</a:t>
            </a:r>
            <a:r>
              <a:rPr lang="en-US" dirty="0" smtClean="0"/>
              <a:t>: </a:t>
            </a:r>
          </a:p>
          <a:p>
            <a:r>
              <a:rPr lang="en-US" dirty="0" smtClean="0"/>
              <a:t>Clinical </a:t>
            </a:r>
            <a:r>
              <a:rPr lang="en-US" dirty="0"/>
              <a:t>Professor of Medicine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/>
          <a:srcRect b="18576"/>
          <a:stretch/>
        </p:blipFill>
        <p:spPr>
          <a:xfrm>
            <a:off x="6538448" y="4969745"/>
            <a:ext cx="914400" cy="11168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4312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/>
            <a:r>
              <a:rPr lang="en-US" dirty="0"/>
              <a:t>Publications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5400" b="1" dirty="0">
                <a:solidFill>
                  <a:schemeClr val="accent1">
                    <a:lumMod val="50000"/>
                  </a:schemeClr>
                </a:solidFill>
              </a:rPr>
              <a:t>2021</a:t>
            </a:r>
          </a:p>
          <a:p>
            <a:pPr marL="0" indent="0" algn="ctr">
              <a:buNone/>
            </a:pPr>
            <a:r>
              <a:rPr lang="en-US" sz="4400" i="1" dirty="0" smtClean="0"/>
              <a:t>126 </a:t>
            </a:r>
            <a:r>
              <a:rPr lang="en-US" sz="4400" i="1" dirty="0"/>
              <a:t>publications as of </a:t>
            </a:r>
            <a:r>
              <a:rPr lang="en-US" sz="4400" i="1" dirty="0" smtClean="0"/>
              <a:t>December 17 </a:t>
            </a:r>
            <a:r>
              <a:rPr lang="en-US" sz="4400" i="1" dirty="0"/>
              <a:t>, 2021</a:t>
            </a:r>
            <a:endParaRPr lang="en-US" sz="4400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6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Normal for Scientific Conferences!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7049" y="1410156"/>
            <a:ext cx="6306664" cy="4551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2160"/>
          <a:stretch/>
        </p:blipFill>
        <p:spPr>
          <a:xfrm>
            <a:off x="294919" y="1410156"/>
            <a:ext cx="5215811" cy="4551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570" y="1629384"/>
            <a:ext cx="5475037" cy="411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30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/>
            <a:r>
              <a:rPr lang="en-US" sz="3600" dirty="0"/>
              <a:t>Don’t forget the baking…#</a:t>
            </a:r>
            <a:r>
              <a:rPr lang="en-US" sz="3600" dirty="0" err="1"/>
              <a:t>ACRBakeAnythingChallenge</a:t>
            </a:r>
            <a:r>
              <a:rPr lang="en-US" sz="3600" dirty="0"/>
              <a:t>: Big contributions by Drs. Liew and Graef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39" y="1538242"/>
            <a:ext cx="2646689" cy="198501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279" y="2381604"/>
            <a:ext cx="2256750" cy="300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314" y="1649980"/>
            <a:ext cx="1763486" cy="23513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994" y="2341672"/>
            <a:ext cx="2215442" cy="29547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1445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DDAE3-9E25-41C4-8010-B604503A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THANKS TO…Our Clinic Staff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F38D8-387D-4956-9AE5-2E0A7AEA9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Lavern, Ashley, Silvia, Alicia, Marisol, Toya, Nancy, Julie, John, Amanuel, Sugna, Eileen, Anthony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EF39A7-7978-4D06-B7B1-796F50D33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18" y="2858294"/>
            <a:ext cx="3048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AE2D1B-95E9-40AB-AA39-C88AB1FA3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48" t="4284"/>
          <a:stretch/>
        </p:blipFill>
        <p:spPr>
          <a:xfrm>
            <a:off x="3808784" y="3677955"/>
            <a:ext cx="2516164" cy="2188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1270CD-23D0-49D3-B86C-8BE28912E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3480" y="2485985"/>
            <a:ext cx="1626235" cy="34442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362BAF-C0CF-4182-832D-4DC417AA6B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558" r="29812"/>
          <a:stretch/>
        </p:blipFill>
        <p:spPr>
          <a:xfrm>
            <a:off x="6558279" y="3065106"/>
            <a:ext cx="2858539" cy="2091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239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…AND to our Section Admin Staff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Lisa, Sharon, Anne, Tracy, Alice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6432" y="2645670"/>
            <a:ext cx="228600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153" y="2645670"/>
            <a:ext cx="2121768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7177" y="2645670"/>
            <a:ext cx="1716732" cy="228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408" y="2645670"/>
            <a:ext cx="2286000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5687" y="264567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2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our Research Staff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3988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Christine, Molly, Gabriela</a:t>
            </a:r>
            <a:r>
              <a:rPr lang="en-US" dirty="0"/>
              <a:t>, Margaret, </a:t>
            </a:r>
            <a:r>
              <a:rPr lang="en-US" dirty="0" smtClean="0"/>
              <a:t>Sayali, Trish, Kim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00" y="2960961"/>
            <a:ext cx="1812545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273"/>
          <a:stretch/>
        </p:blipFill>
        <p:spPr>
          <a:xfrm>
            <a:off x="8758165" y="2991678"/>
            <a:ext cx="1604364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852" y="2960961"/>
            <a:ext cx="1371600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3542" y="2976320"/>
            <a:ext cx="1828800" cy="182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5334" y="2991678"/>
            <a:ext cx="1548047" cy="1828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6373" y="2991678"/>
            <a:ext cx="1828800" cy="1828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l="19123" r="14061"/>
          <a:stretch/>
        </p:blipFill>
        <p:spPr>
          <a:xfrm>
            <a:off x="10405521" y="2976320"/>
            <a:ext cx="1581167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8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90485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/>
            <a:r>
              <a:rPr lang="en-US" dirty="0"/>
              <a:t>Milestones and more…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4462" y="3694891"/>
            <a:ext cx="5465488" cy="682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b="1" dirty="0"/>
              <a:t>Trish </a:t>
            </a:r>
            <a:r>
              <a:rPr lang="en-US" sz="1900" b="1" dirty="0" smtClean="0"/>
              <a:t>Godio: </a:t>
            </a:r>
            <a:r>
              <a:rPr lang="en-US" sz="1900" i="1" dirty="0" smtClean="0"/>
              <a:t>Busy </a:t>
            </a:r>
            <a:r>
              <a:rPr lang="en-US" sz="1900" i="1" dirty="0"/>
              <a:t>year, beautiful baby boy addition to her family, sold her home, moved to Portland</a:t>
            </a:r>
            <a:r>
              <a:rPr lang="en-US" sz="1900" dirty="0"/>
              <a:t>!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196" y="1725558"/>
            <a:ext cx="1494199" cy="1933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0445" y="1733462"/>
            <a:ext cx="1494199" cy="19331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694" y="1725558"/>
            <a:ext cx="1442603" cy="19224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9999" y="1561309"/>
            <a:ext cx="2710853" cy="28815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809999" y="4614704"/>
            <a:ext cx="3027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Sayali Dhamne </a:t>
            </a:r>
            <a:r>
              <a:rPr lang="en-US" i="1" dirty="0"/>
              <a:t>received her MPH degree from BU School of Public Health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480" y="4569591"/>
            <a:ext cx="1428750" cy="14287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16567" y="4793315"/>
            <a:ext cx="4253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Sharon Tomlinson </a:t>
            </a:r>
            <a:endParaRPr lang="en-US" b="1" dirty="0" smtClean="0"/>
          </a:p>
          <a:p>
            <a:r>
              <a:rPr lang="en-US" i="1" dirty="0" smtClean="0"/>
              <a:t>Moved </a:t>
            </a:r>
            <a:r>
              <a:rPr lang="en-US" i="1" dirty="0"/>
              <a:t>to </a:t>
            </a:r>
            <a:r>
              <a:rPr lang="en-US" i="1" dirty="0" smtClean="0"/>
              <a:t>Gloucester, </a:t>
            </a:r>
            <a:r>
              <a:rPr lang="en-US" i="1" dirty="0"/>
              <a:t>realizing her dream  to live by the water </a:t>
            </a:r>
          </a:p>
        </p:txBody>
      </p:sp>
    </p:spTree>
    <p:extLst>
      <p:ext uri="{BB962C8B-B14F-4D97-AF65-F5344CB8AC3E}">
        <p14:creationId xmlns:p14="http://schemas.microsoft.com/office/powerpoint/2010/main" val="397114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29800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/>
            <a:r>
              <a:rPr lang="en-US" dirty="0"/>
              <a:t>Happy Events…</a:t>
            </a:r>
            <a:endParaRPr lang="en-US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2912" y="1905191"/>
            <a:ext cx="7330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Mike Lavalley</a:t>
            </a:r>
            <a:r>
              <a:rPr lang="en-US" dirty="0"/>
              <a:t>, PhD and his wife picked up their daughter Tess at Logan Airport on Friday 12/10. Tess had been in the UK for a MS in History and this was her first time home since September 2020.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791" y="1452085"/>
            <a:ext cx="3173745" cy="23803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566733" y="4347353"/>
            <a:ext cx="5215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Priyanka Ballal, </a:t>
            </a:r>
            <a:r>
              <a:rPr lang="en-US" dirty="0"/>
              <a:t>MD, 2</a:t>
            </a:r>
            <a:r>
              <a:rPr lang="en-US" baseline="30000" dirty="0"/>
              <a:t>nd</a:t>
            </a:r>
            <a:r>
              <a:rPr lang="en-US" dirty="0"/>
              <a:t> Year Fellow and her husband are expecting their first baby in March.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10551" y="3832394"/>
            <a:ext cx="1904094" cy="20316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3883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29800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Dr. Tuhina Neogi receiving an honorary doctorate from </a:t>
            </a:r>
            <a:r>
              <a:rPr lang="en-US" sz="3200" dirty="0" smtClean="0"/>
              <a:t>Lund University, </a:t>
            </a:r>
            <a:r>
              <a:rPr lang="en-US" sz="3200" dirty="0"/>
              <a:t>Sweden.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2913" y="1733910"/>
            <a:ext cx="445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Dr. Tuhina Neogi Lund Ceremony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337" y="1713347"/>
            <a:ext cx="4014158" cy="30106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90" y="1949378"/>
            <a:ext cx="3816488" cy="286236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362" y="4018192"/>
            <a:ext cx="3363325" cy="18948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210355" y="1828800"/>
            <a:ext cx="18265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roar of the cannon and the distinguished hat!</a:t>
            </a:r>
          </a:p>
        </p:txBody>
      </p:sp>
    </p:spTree>
    <p:extLst>
      <p:ext uri="{BB962C8B-B14F-4D97-AF65-F5344CB8AC3E}">
        <p14:creationId xmlns:p14="http://schemas.microsoft.com/office/powerpoint/2010/main" val="257284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/>
            <a:r>
              <a:rPr lang="en-US" sz="4400" dirty="0"/>
              <a:t>Dr. Neogi Installation Cohen Professor of Rheumatology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5625"/>
            <a:ext cx="10744200" cy="4351338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69" y="4443320"/>
            <a:ext cx="1706592" cy="2275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1309690"/>
            <a:ext cx="5011658" cy="29755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2689" y="1778462"/>
            <a:ext cx="7043867" cy="34327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299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/>
            <a:r>
              <a:rPr lang="en-US" sz="4400" dirty="0"/>
              <a:t>David Felson designated a Robert Dawson Evans Distinguished Professor of 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5625"/>
            <a:ext cx="10744200" cy="4351338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5605DA-7AE9-4A64-B1E3-C68DF5188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311" y="1488202"/>
            <a:ext cx="2139881" cy="21398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70D965-3DDE-4D03-9571-7D91DA0273D6}"/>
              </a:ext>
            </a:extLst>
          </p:cNvPr>
          <p:cNvSpPr txBox="1"/>
          <p:nvPr/>
        </p:nvSpPr>
        <p:spPr>
          <a:xfrm>
            <a:off x="3039447" y="1820289"/>
            <a:ext cx="84176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Congratulations to David Felson, who was named a Robert Dawson Evans Distinguished Professor of Medicine by the Department of Medicine in Boston University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This honorific designation acknowledges faculty at the professorial rank whose academic achievements have had an exceptional impact on their field in research, education, or clinical care.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0B6F7-979C-4F00-9C4D-A1A3B9C2D5A7}"/>
              </a:ext>
            </a:extLst>
          </p:cNvPr>
          <p:cNvSpPr txBox="1"/>
          <p:nvPr/>
        </p:nvSpPr>
        <p:spPr>
          <a:xfrm>
            <a:off x="880780" y="4138682"/>
            <a:ext cx="91514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1"/>
                </a:solidFill>
              </a:rPr>
              <a:t>Please join us to honor Dr. Felson at a virtual ceremony on December 21, 2021 at noon EST: </a:t>
            </a:r>
          </a:p>
          <a:p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https://bostonu.zoom.us/j/92430232663?pwd=eDNPT3Zkc21aRXJiN0FUUlZnVDFpZz09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  <a:p>
            <a:r>
              <a:rPr lang="en-US" dirty="0"/>
              <a:t>Meeting ID: 924 3023 2663</a:t>
            </a:r>
          </a:p>
          <a:p>
            <a:r>
              <a:rPr lang="en-US" dirty="0"/>
              <a:t>Passcode: 680513</a:t>
            </a:r>
          </a:p>
        </p:txBody>
      </p:sp>
    </p:spTree>
    <p:extLst>
      <p:ext uri="{BB962C8B-B14F-4D97-AF65-F5344CB8AC3E}">
        <p14:creationId xmlns:p14="http://schemas.microsoft.com/office/powerpoint/2010/main" val="307844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33363"/>
            <a:r>
              <a:rPr lang="en-US" dirty="0"/>
              <a:t>Looking forward to 2022!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5625"/>
            <a:ext cx="10744200" cy="4351338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800" b="1" i="1" dirty="0">
                <a:solidFill>
                  <a:srgbClr val="C00000"/>
                </a:solidFill>
              </a:rPr>
              <a:t>Have a safe, healthy, and peaceful holiday season!!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6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9600" dirty="0"/>
              <a:t>Cheers to 2022!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endParaRPr lang="en-US" sz="4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6FAE69-A421-2641-891E-51B0242269AE}"/>
              </a:ext>
            </a:extLst>
          </p:cNvPr>
          <p:cNvSpPr/>
          <p:nvPr/>
        </p:nvSpPr>
        <p:spPr>
          <a:xfrm>
            <a:off x="0" y="6480810"/>
            <a:ext cx="12192000" cy="37719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ED7D9F-EC7E-C247-BCD2-6B8546581A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5" y="6503423"/>
            <a:ext cx="755766" cy="3390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C3324C-EEF3-F244-9444-FDF81E840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4300" y="6516180"/>
            <a:ext cx="604420" cy="31484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38080ED-1A0F-024D-BA5D-550023091739}"/>
              </a:ext>
            </a:extLst>
          </p:cNvPr>
          <p:cNvSpPr/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E9EAD7-EF19-2D4A-965C-37C8F043C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" y="6219555"/>
            <a:ext cx="1318086" cy="5912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19A48C-77E2-814C-B635-29A92C12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536" y="6251171"/>
            <a:ext cx="1074420" cy="5596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7" b="26568"/>
          <a:stretch/>
        </p:blipFill>
        <p:spPr>
          <a:xfrm>
            <a:off x="6188365" y="2436647"/>
            <a:ext cx="5411761" cy="28784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F4F9F0-6DE7-694C-8B76-8BF1591E65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019" y="2647249"/>
            <a:ext cx="3557099" cy="26678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51513" y="-29652"/>
            <a:ext cx="2143125" cy="21431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803929" y="-137423"/>
            <a:ext cx="2143125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16802" y="11648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1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CED7667181C64C9D8B4C4EA1BEC08C" ma:contentTypeVersion="10" ma:contentTypeDescription="Create a new document." ma:contentTypeScope="" ma:versionID="1df1735b2e9eb43d1eacf9e675b8057d">
  <xsd:schema xmlns:xsd="http://www.w3.org/2001/XMLSchema" xmlns:xs="http://www.w3.org/2001/XMLSchema" xmlns:p="http://schemas.microsoft.com/office/2006/metadata/properties" xmlns:ns3="83cd54d3-48e4-4b65-85f9-e8376cbd882c" targetNamespace="http://schemas.microsoft.com/office/2006/metadata/properties" ma:root="true" ma:fieldsID="89e2a446bc7620a8f8f5b9170b3157de" ns3:_="">
    <xsd:import namespace="83cd54d3-48e4-4b65-85f9-e8376cbd882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cd54d3-48e4-4b65-85f9-e8376cbd88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1D290E-1141-4A6A-89F4-7F5B9F0E05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cd54d3-48e4-4b65-85f9-e8376cbd88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807002C-389F-4B4F-B199-9372560A7FBF}">
  <ds:schemaRefs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83cd54d3-48e4-4b65-85f9-e8376cbd882c"/>
  </ds:schemaRefs>
</ds:datastoreItem>
</file>

<file path=customXml/itemProps3.xml><?xml version="1.0" encoding="utf-8"?>
<ds:datastoreItem xmlns:ds="http://schemas.openxmlformats.org/officeDocument/2006/customXml" ds:itemID="{FE793E0A-DB9E-427F-91FC-4CE53B9257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2058</TotalTime>
  <Words>937</Words>
  <Application>Microsoft Office PowerPoint</Application>
  <PresentationFormat>Widescreen</PresentationFormat>
  <Paragraphs>152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Bauhaus 93</vt:lpstr>
      <vt:lpstr>Benton-Sans</vt:lpstr>
      <vt:lpstr>Calibri</vt:lpstr>
      <vt:lpstr>Gungsuh</vt:lpstr>
      <vt:lpstr>Times New Roman</vt:lpstr>
      <vt:lpstr>Office Theme</vt:lpstr>
      <vt:lpstr>2021: Year in Review</vt:lpstr>
      <vt:lpstr>Work in the time of the pandemic…</vt:lpstr>
      <vt:lpstr>Section of Rheumatology</vt:lpstr>
      <vt:lpstr>Fellow Graduation June 2021</vt:lpstr>
      <vt:lpstr>Fellows: Past and Present</vt:lpstr>
      <vt:lpstr>Fellowship interviews once again remotely…</vt:lpstr>
      <vt:lpstr>Rheumatology New Faculty…</vt:lpstr>
      <vt:lpstr>New Rheumatology Staff …</vt:lpstr>
      <vt:lpstr>New Rheumatology Students …</vt:lpstr>
      <vt:lpstr>Farewells…Faculty and Staff</vt:lpstr>
      <vt:lpstr>Awards and Distinctions</vt:lpstr>
      <vt:lpstr>Grants Funded</vt:lpstr>
      <vt:lpstr>Grants funded / pending with fundable score</vt:lpstr>
      <vt:lpstr>Grants funded / pending with fundable score</vt:lpstr>
      <vt:lpstr>Promotions!</vt:lpstr>
      <vt:lpstr>Publications</vt:lpstr>
      <vt:lpstr>New Normal for Scientific Conferences!</vt:lpstr>
      <vt:lpstr>Don’t forget the baking…#ACRBakeAnythingChallenge: Big contributions by Drs. Liew and Graef</vt:lpstr>
      <vt:lpstr>BIG THANKS TO…Our Clinic Staff </vt:lpstr>
      <vt:lpstr>…AND to our Section Admin Staff</vt:lpstr>
      <vt:lpstr>…AND our Research Staff</vt:lpstr>
      <vt:lpstr>Milestones and more…</vt:lpstr>
      <vt:lpstr>Happy Events…</vt:lpstr>
      <vt:lpstr>Dr. Tuhina Neogi receiving an honorary doctorate from Lund University, Sweden.</vt:lpstr>
      <vt:lpstr>Dr. Neogi Installation Cohen Professor of Rheumatology</vt:lpstr>
      <vt:lpstr>David Felson designated a Robert Dawson Evans Distinguished Professor of Medicine</vt:lpstr>
      <vt:lpstr>Looking forward to 2022!</vt:lpstr>
      <vt:lpstr>Cheers to 2022!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Year in Review</dc:title>
  <dc:creator>Tomlinson, Sharon Mary</dc:creator>
  <cp:lastModifiedBy>Plunkett, Anne M</cp:lastModifiedBy>
  <cp:revision>157</cp:revision>
  <dcterms:created xsi:type="dcterms:W3CDTF">2020-12-09T18:34:20Z</dcterms:created>
  <dcterms:modified xsi:type="dcterms:W3CDTF">2021-12-17T20:22:58Z</dcterms:modified>
</cp:coreProperties>
</file>