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2" r:id="rId2"/>
    <p:sldId id="293" r:id="rId3"/>
    <p:sldId id="269" r:id="rId4"/>
    <p:sldId id="270" r:id="rId5"/>
    <p:sldId id="271" r:id="rId6"/>
    <p:sldId id="272" r:id="rId7"/>
    <p:sldId id="297" r:id="rId8"/>
    <p:sldId id="273" r:id="rId9"/>
    <p:sldId id="274" r:id="rId10"/>
    <p:sldId id="275" r:id="rId11"/>
    <p:sldId id="276" r:id="rId12"/>
    <p:sldId id="277" r:id="rId13"/>
    <p:sldId id="278" r:id="rId14"/>
    <p:sldId id="279" r:id="rId15"/>
    <p:sldId id="280" r:id="rId16"/>
    <p:sldId id="281" r:id="rId17"/>
    <p:sldId id="284" r:id="rId18"/>
    <p:sldId id="298" r:id="rId19"/>
    <p:sldId id="285" r:id="rId20"/>
    <p:sldId id="286" r:id="rId21"/>
    <p:sldId id="287" r:id="rId22"/>
    <p:sldId id="290" r:id="rId23"/>
    <p:sldId id="288" r:id="rId24"/>
    <p:sldId id="289" r:id="rId25"/>
    <p:sldId id="291" r:id="rId26"/>
    <p:sldId id="263" r:id="rId27"/>
    <p:sldId id="264" r:id="rId28"/>
    <p:sldId id="265" r:id="rId29"/>
    <p:sldId id="266" r:id="rId30"/>
    <p:sldId id="267" r:id="rId31"/>
    <p:sldId id="258" r:id="rId32"/>
    <p:sldId id="256" r:id="rId33"/>
    <p:sldId id="260" r:id="rId34"/>
    <p:sldId id="261" r:id="rId35"/>
    <p:sldId id="257" r:id="rId36"/>
    <p:sldId id="262" r:id="rId37"/>
    <p:sldId id="259" r:id="rId38"/>
    <p:sldId id="294"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76" autoAdjust="0"/>
  </p:normalViewPr>
  <p:slideViewPr>
    <p:cSldViewPr>
      <p:cViewPr varScale="1">
        <p:scale>
          <a:sx n="111" d="100"/>
          <a:sy n="111" d="100"/>
        </p:scale>
        <p:origin x="1008" y="-2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CC811-BC07-49E1-A31B-EA5E2EF88438}" type="datetimeFigureOut">
              <a:rPr lang="en-US" smtClean="0"/>
              <a:t>3/21/2017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CAD59-A048-4841-9332-0CB2007B61F1}" type="slidenum">
              <a:rPr lang="en-US" smtClean="0"/>
              <a:t>‹#›</a:t>
            </a:fld>
            <a:endParaRPr lang="en-US"/>
          </a:p>
        </p:txBody>
      </p:sp>
    </p:spTree>
    <p:extLst>
      <p:ext uri="{BB962C8B-B14F-4D97-AF65-F5344CB8AC3E}">
        <p14:creationId xmlns:p14="http://schemas.microsoft.com/office/powerpoint/2010/main" val="3699662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42BCAD59-A048-4841-9332-0CB2007B61F1}" type="slidenum">
              <a:rPr lang="en-US" smtClean="0"/>
              <a:t>32</a:t>
            </a:fld>
            <a:endParaRPr lang="en-US"/>
          </a:p>
        </p:txBody>
      </p:sp>
    </p:spTree>
    <p:extLst>
      <p:ext uri="{BB962C8B-B14F-4D97-AF65-F5344CB8AC3E}">
        <p14:creationId xmlns:p14="http://schemas.microsoft.com/office/powerpoint/2010/main" val="282772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4B7869-5721-4852-9CA4-DC0053F2CF43}"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AB1E3-19E8-424D-930E-D0B2445EB3FC}" type="slidenum">
              <a:rPr lang="en-US" smtClean="0"/>
              <a:t>‹#›</a:t>
            </a:fld>
            <a:endParaRPr lang="en-US"/>
          </a:p>
        </p:txBody>
      </p:sp>
    </p:spTree>
    <p:extLst>
      <p:ext uri="{BB962C8B-B14F-4D97-AF65-F5344CB8AC3E}">
        <p14:creationId xmlns:p14="http://schemas.microsoft.com/office/powerpoint/2010/main" val="34959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B7869-5721-4852-9CA4-DC0053F2CF43}"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AB1E3-19E8-424D-930E-D0B2445EB3FC}" type="slidenum">
              <a:rPr lang="en-US" smtClean="0"/>
              <a:t>‹#›</a:t>
            </a:fld>
            <a:endParaRPr lang="en-US"/>
          </a:p>
        </p:txBody>
      </p:sp>
    </p:spTree>
    <p:extLst>
      <p:ext uri="{BB962C8B-B14F-4D97-AF65-F5344CB8AC3E}">
        <p14:creationId xmlns:p14="http://schemas.microsoft.com/office/powerpoint/2010/main" val="242780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B7869-5721-4852-9CA4-DC0053F2CF43}"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AB1E3-19E8-424D-930E-D0B2445EB3FC}" type="slidenum">
              <a:rPr lang="en-US" smtClean="0"/>
              <a:t>‹#›</a:t>
            </a:fld>
            <a:endParaRPr lang="en-US"/>
          </a:p>
        </p:txBody>
      </p:sp>
    </p:spTree>
    <p:extLst>
      <p:ext uri="{BB962C8B-B14F-4D97-AF65-F5344CB8AC3E}">
        <p14:creationId xmlns:p14="http://schemas.microsoft.com/office/powerpoint/2010/main" val="306857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B7869-5721-4852-9CA4-DC0053F2CF43}"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AB1E3-19E8-424D-930E-D0B2445EB3FC}" type="slidenum">
              <a:rPr lang="en-US" smtClean="0"/>
              <a:t>‹#›</a:t>
            </a:fld>
            <a:endParaRPr lang="en-US"/>
          </a:p>
        </p:txBody>
      </p:sp>
    </p:spTree>
    <p:extLst>
      <p:ext uri="{BB962C8B-B14F-4D97-AF65-F5344CB8AC3E}">
        <p14:creationId xmlns:p14="http://schemas.microsoft.com/office/powerpoint/2010/main" val="145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B7869-5721-4852-9CA4-DC0053F2CF43}"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AB1E3-19E8-424D-930E-D0B2445EB3FC}" type="slidenum">
              <a:rPr lang="en-US" smtClean="0"/>
              <a:t>‹#›</a:t>
            </a:fld>
            <a:endParaRPr lang="en-US"/>
          </a:p>
        </p:txBody>
      </p:sp>
    </p:spTree>
    <p:extLst>
      <p:ext uri="{BB962C8B-B14F-4D97-AF65-F5344CB8AC3E}">
        <p14:creationId xmlns:p14="http://schemas.microsoft.com/office/powerpoint/2010/main" val="128232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4B7869-5721-4852-9CA4-DC0053F2CF43}"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AB1E3-19E8-424D-930E-D0B2445EB3FC}" type="slidenum">
              <a:rPr lang="en-US" smtClean="0"/>
              <a:t>‹#›</a:t>
            </a:fld>
            <a:endParaRPr lang="en-US"/>
          </a:p>
        </p:txBody>
      </p:sp>
    </p:spTree>
    <p:extLst>
      <p:ext uri="{BB962C8B-B14F-4D97-AF65-F5344CB8AC3E}">
        <p14:creationId xmlns:p14="http://schemas.microsoft.com/office/powerpoint/2010/main" val="166994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4B7869-5721-4852-9CA4-DC0053F2CF43}"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AB1E3-19E8-424D-930E-D0B2445EB3FC}" type="slidenum">
              <a:rPr lang="en-US" smtClean="0"/>
              <a:t>‹#›</a:t>
            </a:fld>
            <a:endParaRPr lang="en-US"/>
          </a:p>
        </p:txBody>
      </p:sp>
    </p:spTree>
    <p:extLst>
      <p:ext uri="{BB962C8B-B14F-4D97-AF65-F5344CB8AC3E}">
        <p14:creationId xmlns:p14="http://schemas.microsoft.com/office/powerpoint/2010/main" val="401118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4B7869-5721-4852-9CA4-DC0053F2CF43}"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AB1E3-19E8-424D-930E-D0B2445EB3FC}" type="slidenum">
              <a:rPr lang="en-US" smtClean="0"/>
              <a:t>‹#›</a:t>
            </a:fld>
            <a:endParaRPr lang="en-US"/>
          </a:p>
        </p:txBody>
      </p:sp>
    </p:spTree>
    <p:extLst>
      <p:ext uri="{BB962C8B-B14F-4D97-AF65-F5344CB8AC3E}">
        <p14:creationId xmlns:p14="http://schemas.microsoft.com/office/powerpoint/2010/main" val="275024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B7869-5721-4852-9CA4-DC0053F2CF43}"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AB1E3-19E8-424D-930E-D0B2445EB3FC}" type="slidenum">
              <a:rPr lang="en-US" smtClean="0"/>
              <a:t>‹#›</a:t>
            </a:fld>
            <a:endParaRPr lang="en-US"/>
          </a:p>
        </p:txBody>
      </p:sp>
    </p:spTree>
    <p:extLst>
      <p:ext uri="{BB962C8B-B14F-4D97-AF65-F5344CB8AC3E}">
        <p14:creationId xmlns:p14="http://schemas.microsoft.com/office/powerpoint/2010/main" val="74806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B7869-5721-4852-9CA4-DC0053F2CF43}"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AB1E3-19E8-424D-930E-D0B2445EB3FC}" type="slidenum">
              <a:rPr lang="en-US" smtClean="0"/>
              <a:t>‹#›</a:t>
            </a:fld>
            <a:endParaRPr lang="en-US"/>
          </a:p>
        </p:txBody>
      </p:sp>
    </p:spTree>
    <p:extLst>
      <p:ext uri="{BB962C8B-B14F-4D97-AF65-F5344CB8AC3E}">
        <p14:creationId xmlns:p14="http://schemas.microsoft.com/office/powerpoint/2010/main" val="391630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B7869-5721-4852-9CA4-DC0053F2CF43}"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AB1E3-19E8-424D-930E-D0B2445EB3FC}" type="slidenum">
              <a:rPr lang="en-US" smtClean="0"/>
              <a:t>‹#›</a:t>
            </a:fld>
            <a:endParaRPr lang="en-US"/>
          </a:p>
        </p:txBody>
      </p:sp>
    </p:spTree>
    <p:extLst>
      <p:ext uri="{BB962C8B-B14F-4D97-AF65-F5344CB8AC3E}">
        <p14:creationId xmlns:p14="http://schemas.microsoft.com/office/powerpoint/2010/main" val="143486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B7869-5721-4852-9CA4-DC0053F2CF43}" type="datetimeFigureOut">
              <a:rPr lang="en-US" smtClean="0"/>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AB1E3-19E8-424D-930E-D0B2445EB3FC}" type="slidenum">
              <a:rPr lang="en-US" smtClean="0"/>
              <a:t>‹#›</a:t>
            </a:fld>
            <a:endParaRPr lang="en-US"/>
          </a:p>
        </p:txBody>
      </p:sp>
    </p:spTree>
    <p:extLst>
      <p:ext uri="{BB962C8B-B14F-4D97-AF65-F5344CB8AC3E}">
        <p14:creationId xmlns:p14="http://schemas.microsoft.com/office/powerpoint/2010/main" val="368033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apply07.grants.gov/apply/opportunities/instructions/oppPA-11-111-cidADOBE-FORMS-B1-instructions.pdf" TargetMode="External"/><Relationship Id="rId2" Type="http://schemas.openxmlformats.org/officeDocument/2006/relationships/hyperlink" Target="http://www.grants.gov/search/basic.do"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8833" y="1752600"/>
            <a:ext cx="7742825" cy="3170099"/>
          </a:xfrm>
          <a:prstGeom prst="rect">
            <a:avLst/>
          </a:prstGeom>
          <a:noFill/>
        </p:spPr>
        <p:txBody>
          <a:bodyPr wrap="none" rtlCol="0">
            <a:spAutoFit/>
          </a:bodyPr>
          <a:lstStyle/>
          <a:p>
            <a:pPr algn="ctr"/>
            <a:r>
              <a:rPr lang="en-US" sz="4000" dirty="0" smtClean="0">
                <a:latin typeface="Arial" pitchFamily="34" charset="0"/>
                <a:cs typeface="Arial" pitchFamily="34" charset="0"/>
              </a:rPr>
              <a:t>NIH Grant Proposal  Preparation:</a:t>
            </a:r>
          </a:p>
          <a:p>
            <a:pPr algn="ctr"/>
            <a:endParaRPr lang="en-US" sz="4000" dirty="0">
              <a:latin typeface="Arial" pitchFamily="34" charset="0"/>
              <a:cs typeface="Arial" pitchFamily="34" charset="0"/>
            </a:endParaRPr>
          </a:p>
          <a:p>
            <a:pPr algn="ctr"/>
            <a:endParaRPr lang="en-US" sz="4000" dirty="0" smtClean="0">
              <a:latin typeface="Arial" pitchFamily="34" charset="0"/>
              <a:cs typeface="Arial" pitchFamily="34" charset="0"/>
            </a:endParaRPr>
          </a:p>
          <a:p>
            <a:pPr algn="ctr"/>
            <a:endParaRPr lang="en-US" sz="4000" dirty="0">
              <a:latin typeface="Arial" pitchFamily="34" charset="0"/>
              <a:cs typeface="Arial" pitchFamily="34" charset="0"/>
            </a:endParaRPr>
          </a:p>
          <a:p>
            <a:pPr algn="ctr"/>
            <a:r>
              <a:rPr lang="en-US" sz="4000" dirty="0" smtClean="0">
                <a:solidFill>
                  <a:srgbClr val="FF0000"/>
                </a:solidFill>
                <a:latin typeface="Arial" pitchFamily="34" charset="0"/>
                <a:cs typeface="Arial" pitchFamily="34" charset="0"/>
              </a:rPr>
              <a:t>R01 and F Applications</a:t>
            </a:r>
            <a:endParaRPr lang="en-US" sz="4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786179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50758"/>
            <a:ext cx="9144000" cy="6278642"/>
          </a:xfrm>
          <a:prstGeom prst="rect">
            <a:avLst/>
          </a:prstGeom>
        </p:spPr>
        <p:txBody>
          <a:bodyPr wrap="square">
            <a:spAutoFit/>
          </a:bodyPr>
          <a:lstStyle/>
          <a:p>
            <a:r>
              <a:rPr lang="en-US" sz="2400" b="1" dirty="0" smtClean="0">
                <a:latin typeface="Arial" pitchFamily="34" charset="0"/>
                <a:cs typeface="Arial" pitchFamily="34" charset="0"/>
              </a:rPr>
              <a:t>	</a:t>
            </a:r>
            <a:r>
              <a:rPr lang="en-US" sz="2400" b="1" dirty="0">
                <a:latin typeface="Arial" pitchFamily="34" charset="0"/>
                <a:cs typeface="Arial" pitchFamily="34" charset="0"/>
              </a:rPr>
              <a:t> </a:t>
            </a:r>
            <a:r>
              <a:rPr lang="en-US" sz="2400" b="1" dirty="0" smtClean="0">
                <a:latin typeface="Arial" pitchFamily="34" charset="0"/>
                <a:cs typeface="Arial" pitchFamily="34" charset="0"/>
              </a:rPr>
              <a:t>            Template for the Research Plan</a:t>
            </a:r>
            <a:endParaRPr lang="en-US" sz="2400" dirty="0">
              <a:latin typeface="Arial" pitchFamily="34" charset="0"/>
              <a:cs typeface="Arial" pitchFamily="34" charset="0"/>
            </a:endParaRPr>
          </a:p>
          <a:p>
            <a:r>
              <a:rPr lang="en-US" b="1" dirty="0"/>
              <a:t> </a:t>
            </a:r>
            <a:endParaRPr lang="en-US" sz="2000" dirty="0" smtClean="0">
              <a:latin typeface="Arial" pitchFamily="34" charset="0"/>
              <a:cs typeface="Arial" pitchFamily="34" charset="0"/>
            </a:endParaRPr>
          </a:p>
          <a:p>
            <a:r>
              <a:rPr lang="en-US" sz="2000" dirty="0" smtClean="0">
                <a:solidFill>
                  <a:srgbClr val="FF0000"/>
                </a:solidFill>
                <a:latin typeface="Arial" pitchFamily="34" charset="0"/>
                <a:cs typeface="Arial" pitchFamily="34" charset="0"/>
              </a:rPr>
              <a:t>Abstract</a:t>
            </a:r>
            <a:r>
              <a:rPr lang="en-US" sz="2000" dirty="0" smtClean="0">
                <a:latin typeface="Arial" pitchFamily="34" charset="0"/>
                <a:cs typeface="Arial" pitchFamily="34" charset="0"/>
              </a:rPr>
              <a:t> </a:t>
            </a:r>
            <a:r>
              <a:rPr lang="en-US" sz="2000" dirty="0">
                <a:latin typeface="Arial" pitchFamily="34" charset="0"/>
                <a:cs typeface="Arial" pitchFamily="34" charset="0"/>
              </a:rPr>
              <a:t>(1/2 </a:t>
            </a:r>
            <a:r>
              <a:rPr lang="en-US" sz="2000" dirty="0" smtClean="0">
                <a:latin typeface="Arial" pitchFamily="34" charset="0"/>
                <a:cs typeface="Arial" pitchFamily="34" charset="0"/>
              </a:rPr>
              <a:t>page. 30 lines)</a:t>
            </a:r>
            <a:endParaRPr lang="en-US" sz="2000" dirty="0">
              <a:latin typeface="Arial" pitchFamily="34" charset="0"/>
              <a:cs typeface="Arial" pitchFamily="34" charset="0"/>
            </a:endParaRPr>
          </a:p>
          <a:p>
            <a:r>
              <a:rPr lang="en-US" sz="2000" dirty="0">
                <a:solidFill>
                  <a:srgbClr val="FF0000"/>
                </a:solidFill>
                <a:latin typeface="Arial" pitchFamily="34" charset="0"/>
                <a:cs typeface="Arial" pitchFamily="34" charset="0"/>
              </a:rPr>
              <a:t>Specific Aims </a:t>
            </a:r>
            <a:r>
              <a:rPr lang="en-US" sz="2000" dirty="0">
                <a:latin typeface="Arial" pitchFamily="34" charset="0"/>
                <a:cs typeface="Arial" pitchFamily="34" charset="0"/>
              </a:rPr>
              <a:t>(1 page)</a:t>
            </a:r>
          </a:p>
          <a:p>
            <a:r>
              <a:rPr lang="en-US" sz="2000" dirty="0">
                <a:solidFill>
                  <a:srgbClr val="FF0000"/>
                </a:solidFill>
                <a:latin typeface="Arial" pitchFamily="34" charset="0"/>
                <a:cs typeface="Arial" pitchFamily="34" charset="0"/>
              </a:rPr>
              <a:t>Research Strategy </a:t>
            </a:r>
            <a:r>
              <a:rPr lang="en-US" sz="2000" dirty="0" smtClean="0">
                <a:latin typeface="Arial" pitchFamily="34" charset="0"/>
                <a:cs typeface="Arial" pitchFamily="34" charset="0"/>
              </a:rPr>
              <a:t>(6 or 12 </a:t>
            </a:r>
            <a:r>
              <a:rPr lang="en-US" sz="2000" dirty="0">
                <a:latin typeface="Arial" pitchFamily="34" charset="0"/>
                <a:cs typeface="Arial" pitchFamily="34" charset="0"/>
              </a:rPr>
              <a:t>pages)</a:t>
            </a:r>
          </a:p>
          <a:p>
            <a:r>
              <a:rPr lang="en-US" sz="2000" dirty="0">
                <a:latin typeface="Arial" pitchFamily="34" charset="0"/>
                <a:cs typeface="Arial" pitchFamily="34" charset="0"/>
              </a:rPr>
              <a:t>	Significance (from ½ to 1 page</a:t>
            </a:r>
            <a:r>
              <a:rPr lang="en-US" sz="2000" dirty="0" smtClean="0">
                <a:latin typeface="Arial" pitchFamily="34" charset="0"/>
                <a:cs typeface="Arial" pitchFamily="34" charset="0"/>
              </a:rPr>
              <a:t>)</a:t>
            </a:r>
          </a:p>
          <a:p>
            <a:r>
              <a:rPr lang="en-US" sz="2000" dirty="0">
                <a:latin typeface="Arial" pitchFamily="34" charset="0"/>
                <a:cs typeface="Arial" pitchFamily="34" charset="0"/>
              </a:rPr>
              <a:t>	</a:t>
            </a:r>
            <a:r>
              <a:rPr lang="en-US" sz="2000" dirty="0" smtClean="0">
                <a:latin typeface="Arial" pitchFamily="34" charset="0"/>
                <a:cs typeface="Arial" pitchFamily="34" charset="0"/>
              </a:rPr>
              <a:t>Innovation (about ½ to 1 page, </a:t>
            </a:r>
            <a:r>
              <a:rPr lang="en-US" sz="2000" i="1" dirty="0" smtClean="0">
                <a:latin typeface="Arial" pitchFamily="34" charset="0"/>
                <a:cs typeface="Arial" pitchFamily="34" charset="0"/>
              </a:rPr>
              <a:t>but not required for NRSA</a:t>
            </a:r>
          </a:p>
          <a:p>
            <a:r>
              <a:rPr lang="en-US" sz="2000" i="1" dirty="0">
                <a:latin typeface="Arial" pitchFamily="34" charset="0"/>
                <a:cs typeface="Arial" pitchFamily="34" charset="0"/>
              </a:rPr>
              <a:t>	</a:t>
            </a:r>
            <a:r>
              <a:rPr lang="en-US" sz="2000" i="1" dirty="0" smtClean="0">
                <a:latin typeface="Arial" pitchFamily="34" charset="0"/>
                <a:cs typeface="Arial" pitchFamily="34" charset="0"/>
              </a:rPr>
              <a:t>applications</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r>
              <a:rPr lang="en-US" sz="2000" dirty="0">
                <a:latin typeface="Arial" pitchFamily="34" charset="0"/>
                <a:cs typeface="Arial" pitchFamily="34" charset="0"/>
              </a:rPr>
              <a:t>	Approach (remainder of pages up to </a:t>
            </a:r>
            <a:r>
              <a:rPr lang="en-US" sz="2000" dirty="0" smtClean="0">
                <a:latin typeface="Arial" pitchFamily="34" charset="0"/>
                <a:cs typeface="Arial" pitchFamily="34" charset="0"/>
              </a:rPr>
              <a:t>6 or12)</a:t>
            </a:r>
            <a:endParaRPr lang="en-US" sz="2000" dirty="0">
              <a:latin typeface="Arial" pitchFamily="34" charset="0"/>
              <a:cs typeface="Arial" pitchFamily="34" charset="0"/>
            </a:endParaRPr>
          </a:p>
          <a:p>
            <a:r>
              <a:rPr lang="en-US" sz="2000" dirty="0">
                <a:latin typeface="Arial" pitchFamily="34" charset="0"/>
                <a:cs typeface="Arial" pitchFamily="34" charset="0"/>
              </a:rPr>
              <a:t>		Aim I</a:t>
            </a:r>
          </a:p>
          <a:p>
            <a:r>
              <a:rPr lang="en-US" sz="2000" dirty="0">
                <a:latin typeface="Arial" pitchFamily="34" charset="0"/>
                <a:cs typeface="Arial" pitchFamily="34" charset="0"/>
              </a:rPr>
              <a:t>			Statement of hypothesis</a:t>
            </a:r>
          </a:p>
          <a:p>
            <a:r>
              <a:rPr lang="en-US" sz="2000" dirty="0">
                <a:latin typeface="Arial" pitchFamily="34" charset="0"/>
                <a:cs typeface="Arial" pitchFamily="34" charset="0"/>
              </a:rPr>
              <a:t>			Rationale that supports hypothesis</a:t>
            </a:r>
          </a:p>
          <a:p>
            <a:r>
              <a:rPr lang="en-US" sz="2000" dirty="0">
                <a:latin typeface="Arial" pitchFamily="34" charset="0"/>
                <a:cs typeface="Arial" pitchFamily="34" charset="0"/>
              </a:rPr>
              <a:t>				</a:t>
            </a:r>
            <a:r>
              <a:rPr lang="en-US" sz="2000" dirty="0" smtClean="0">
                <a:latin typeface="Arial" pitchFamily="34" charset="0"/>
                <a:cs typeface="Arial" pitchFamily="34" charset="0"/>
              </a:rPr>
              <a:t>Literature</a:t>
            </a:r>
          </a:p>
          <a:p>
            <a:r>
              <a:rPr lang="en-US" sz="2000" dirty="0">
                <a:latin typeface="Arial" pitchFamily="34" charset="0"/>
                <a:cs typeface="Arial" pitchFamily="34" charset="0"/>
              </a:rPr>
              <a:t>	</a:t>
            </a:r>
            <a:r>
              <a:rPr lang="en-US" sz="2000" dirty="0" smtClean="0">
                <a:latin typeface="Arial" pitchFamily="34" charset="0"/>
                <a:cs typeface="Arial" pitchFamily="34" charset="0"/>
              </a:rPr>
              <a:t>			Preliminary </a:t>
            </a:r>
            <a:r>
              <a:rPr lang="en-US" sz="2000" dirty="0">
                <a:latin typeface="Arial" pitchFamily="34" charset="0"/>
                <a:cs typeface="Arial" pitchFamily="34" charset="0"/>
              </a:rPr>
              <a:t>data</a:t>
            </a:r>
          </a:p>
          <a:p>
            <a:r>
              <a:rPr lang="en-US" sz="2000" dirty="0">
                <a:latin typeface="Arial" pitchFamily="34" charset="0"/>
                <a:cs typeface="Arial" pitchFamily="34" charset="0"/>
              </a:rPr>
              <a:t>				Feasibility</a:t>
            </a:r>
          </a:p>
          <a:p>
            <a:r>
              <a:rPr lang="en-US" sz="2000" dirty="0">
                <a:latin typeface="Arial" pitchFamily="34" charset="0"/>
                <a:cs typeface="Arial" pitchFamily="34" charset="0"/>
              </a:rPr>
              <a:t>			Experimental design </a:t>
            </a:r>
          </a:p>
          <a:p>
            <a:r>
              <a:rPr lang="en-US" sz="2000" dirty="0">
                <a:latin typeface="Arial" pitchFamily="34" charset="0"/>
                <a:cs typeface="Arial" pitchFamily="34" charset="0"/>
              </a:rPr>
              <a:t>			Expected outcomes and Statistical analysis</a:t>
            </a:r>
          </a:p>
          <a:p>
            <a:r>
              <a:rPr lang="en-US" sz="2000" dirty="0">
                <a:latin typeface="Arial" pitchFamily="34" charset="0"/>
                <a:cs typeface="Arial" pitchFamily="34" charset="0"/>
              </a:rPr>
              <a:t>			Pitfalls and alternative plans</a:t>
            </a:r>
          </a:p>
          <a:p>
            <a:r>
              <a:rPr lang="en-US" sz="2000" dirty="0">
                <a:latin typeface="Arial" pitchFamily="34" charset="0"/>
                <a:cs typeface="Arial" pitchFamily="34" charset="0"/>
              </a:rPr>
              <a:t>		Aim </a:t>
            </a:r>
            <a:r>
              <a:rPr lang="en-US" sz="2000" dirty="0" smtClean="0">
                <a:latin typeface="Arial" pitchFamily="34" charset="0"/>
                <a:cs typeface="Arial" pitchFamily="34" charset="0"/>
              </a:rPr>
              <a:t>II…</a:t>
            </a:r>
          </a:p>
          <a:p>
            <a:r>
              <a:rPr lang="en-US" sz="2000" dirty="0" smtClean="0">
                <a:solidFill>
                  <a:srgbClr val="FF0000"/>
                </a:solidFill>
                <a:latin typeface="Arial" pitchFamily="34" charset="0"/>
                <a:cs typeface="Arial" pitchFamily="34" charset="0"/>
              </a:rPr>
              <a:t>Timetable</a:t>
            </a:r>
            <a:endParaRPr lang="en-US" sz="2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949102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229" y="1066800"/>
            <a:ext cx="8534400" cy="4124206"/>
          </a:xfrm>
          <a:prstGeom prst="rect">
            <a:avLst/>
          </a:prstGeom>
          <a:noFill/>
        </p:spPr>
        <p:txBody>
          <a:bodyPr wrap="square" rtlCol="0">
            <a:spAutoFit/>
          </a:bodyPr>
          <a:lstStyle/>
          <a:p>
            <a:pPr algn="just"/>
            <a:r>
              <a:rPr lang="en-US" sz="2400" b="1" dirty="0" smtClean="0">
                <a:latin typeface="Arial" pitchFamily="34" charset="0"/>
                <a:cs typeface="Arial" pitchFamily="34" charset="0"/>
              </a:rPr>
              <a:t>			Proposal Title</a:t>
            </a:r>
          </a:p>
          <a:p>
            <a:pPr marL="285750" indent="-285750" algn="just">
              <a:buFont typeface="Arial" pitchFamily="34" charset="0"/>
              <a:buChar char="•"/>
            </a:pPr>
            <a:endParaRPr lang="en-US" dirty="0"/>
          </a:p>
          <a:p>
            <a:pPr marL="285750" indent="-285750" algn="just">
              <a:buFont typeface="Arial" pitchFamily="34" charset="0"/>
              <a:buChar char="•"/>
            </a:pPr>
            <a:r>
              <a:rPr lang="en-US" sz="2000" dirty="0" smtClean="0">
                <a:latin typeface="Arial" pitchFamily="34" charset="0"/>
                <a:cs typeface="Arial" pitchFamily="34" charset="0"/>
              </a:rPr>
              <a:t>Title should be </a:t>
            </a:r>
            <a:r>
              <a:rPr lang="en-US" sz="2000" dirty="0" smtClean="0">
                <a:solidFill>
                  <a:srgbClr val="FF0000"/>
                </a:solidFill>
                <a:latin typeface="Arial" pitchFamily="34" charset="0"/>
                <a:cs typeface="Arial" pitchFamily="34" charset="0"/>
              </a:rPr>
              <a:t>compelling and informative</a:t>
            </a:r>
            <a:r>
              <a:rPr lang="en-US" sz="2000" dirty="0" smtClean="0">
                <a:latin typeface="Arial" pitchFamily="34" charset="0"/>
                <a:cs typeface="Arial" pitchFamily="34" charset="0"/>
              </a:rPr>
              <a:t>.</a:t>
            </a:r>
          </a:p>
          <a:p>
            <a:pPr marL="285750" indent="-285750" algn="just">
              <a:buFont typeface="Arial" pitchFamily="34" charset="0"/>
              <a:buChar char="•"/>
            </a:pPr>
            <a:endParaRPr lang="en-US" sz="2000" dirty="0" smtClean="0">
              <a:latin typeface="Arial" pitchFamily="34" charset="0"/>
              <a:cs typeface="Arial" pitchFamily="34" charset="0"/>
            </a:endParaRPr>
          </a:p>
          <a:p>
            <a:pPr marL="285750" indent="-285750" algn="just">
              <a:buFont typeface="Arial" pitchFamily="34" charset="0"/>
              <a:buChar char="•"/>
            </a:pPr>
            <a:r>
              <a:rPr lang="en-US" sz="2000" dirty="0" smtClean="0">
                <a:latin typeface="Arial" pitchFamily="34" charset="0"/>
                <a:cs typeface="Arial" pitchFamily="34" charset="0"/>
              </a:rPr>
              <a:t>The title should be </a:t>
            </a:r>
            <a:r>
              <a:rPr lang="en-US" sz="2000" dirty="0" smtClean="0">
                <a:solidFill>
                  <a:srgbClr val="FF0000"/>
                </a:solidFill>
                <a:latin typeface="Arial" pitchFamily="34" charset="0"/>
                <a:cs typeface="Arial" pitchFamily="34" charset="0"/>
              </a:rPr>
              <a:t>relatively short, descriptive, and jargon-free</a:t>
            </a:r>
            <a:r>
              <a:rPr lang="en-US" sz="2000" dirty="0" smtClean="0">
                <a:latin typeface="Arial" pitchFamily="34" charset="0"/>
                <a:cs typeface="Arial" pitchFamily="34" charset="0"/>
              </a:rPr>
              <a:t>.</a:t>
            </a:r>
          </a:p>
          <a:p>
            <a:pPr marL="285750" indent="-285750" algn="just">
              <a:buFont typeface="Arial" pitchFamily="34" charset="0"/>
              <a:buChar char="•"/>
            </a:pPr>
            <a:endParaRPr lang="en-US" sz="2000" dirty="0" smtClean="0">
              <a:latin typeface="Arial" pitchFamily="34" charset="0"/>
              <a:cs typeface="Arial" pitchFamily="34" charset="0"/>
            </a:endParaRPr>
          </a:p>
          <a:p>
            <a:pPr marL="285750" indent="-285750" algn="just">
              <a:buFont typeface="Arial" pitchFamily="34" charset="0"/>
              <a:buChar char="•"/>
            </a:pPr>
            <a:r>
              <a:rPr lang="en-US" sz="2000" dirty="0" smtClean="0">
                <a:latin typeface="Arial" pitchFamily="34" charset="0"/>
                <a:cs typeface="Arial" pitchFamily="34" charset="0"/>
              </a:rPr>
              <a:t>It should be sufficiently flexible and general to encompass not only the experiments you propose but also other experiments that may accrue from the results that you will obtain.</a:t>
            </a:r>
          </a:p>
          <a:p>
            <a:pPr marL="285750" indent="-285750" algn="just">
              <a:buFont typeface="Arial" pitchFamily="34" charset="0"/>
              <a:buChar char="•"/>
            </a:pPr>
            <a:endParaRPr lang="en-US" sz="2000" dirty="0" smtClean="0">
              <a:latin typeface="Arial" pitchFamily="34" charset="0"/>
              <a:cs typeface="Arial" pitchFamily="34" charset="0"/>
            </a:endParaRPr>
          </a:p>
          <a:p>
            <a:pPr marL="285750" indent="-285750" algn="just">
              <a:buFont typeface="Arial" pitchFamily="34" charset="0"/>
              <a:buChar char="•"/>
            </a:pPr>
            <a:r>
              <a:rPr lang="en-US" sz="2000" dirty="0" smtClean="0">
                <a:latin typeface="Arial" pitchFamily="34" charset="0"/>
                <a:cs typeface="Arial" pitchFamily="34" charset="0"/>
              </a:rPr>
              <a:t>Title should </a:t>
            </a:r>
            <a:r>
              <a:rPr lang="en-US" sz="2000" dirty="0" smtClean="0">
                <a:solidFill>
                  <a:srgbClr val="FF0000"/>
                </a:solidFill>
                <a:latin typeface="Arial" pitchFamily="34" charset="0"/>
                <a:cs typeface="Arial" pitchFamily="34" charset="0"/>
              </a:rPr>
              <a:t>emphasize the payoff </a:t>
            </a:r>
            <a:r>
              <a:rPr lang="en-US" sz="2000" dirty="0" smtClean="0">
                <a:latin typeface="Arial" pitchFamily="34" charset="0"/>
                <a:cs typeface="Arial" pitchFamily="34" charset="0"/>
              </a:rPr>
              <a:t>of your research.</a:t>
            </a:r>
          </a:p>
          <a:p>
            <a:pPr marL="285750" indent="-285750" algn="just">
              <a:buFont typeface="Arial" pitchFamily="34" charset="0"/>
              <a:buChar char="•"/>
            </a:pPr>
            <a:endParaRPr lang="en-US" sz="2000" dirty="0" smtClean="0">
              <a:latin typeface="Arial" pitchFamily="34" charset="0"/>
              <a:cs typeface="Arial" pitchFamily="34" charset="0"/>
            </a:endParaRPr>
          </a:p>
          <a:p>
            <a:pPr marL="285750" indent="-285750" algn="just">
              <a:buFont typeface="Arial" pitchFamily="34" charset="0"/>
              <a:buChar char="•"/>
            </a:pPr>
            <a:r>
              <a:rPr lang="en-US" sz="2000" dirty="0" smtClean="0">
                <a:latin typeface="Arial" pitchFamily="34" charset="0"/>
                <a:cs typeface="Arial" pitchFamily="34" charset="0"/>
              </a:rPr>
              <a:t>See tips in </a:t>
            </a:r>
            <a:r>
              <a:rPr lang="en-US" sz="2000" dirty="0" smtClean="0">
                <a:solidFill>
                  <a:srgbClr val="FF0000"/>
                </a:solidFill>
                <a:latin typeface="Arial" pitchFamily="34" charset="0"/>
                <a:cs typeface="Arial" pitchFamily="34" charset="0"/>
              </a:rPr>
              <a:t>Chapter 18 </a:t>
            </a:r>
            <a:r>
              <a:rPr lang="en-US" sz="2000" dirty="0" smtClean="0">
                <a:latin typeface="Arial" pitchFamily="34" charset="0"/>
                <a:cs typeface="Arial" pitchFamily="34" charset="0"/>
              </a:rPr>
              <a:t>of the workbook.</a:t>
            </a:r>
            <a:r>
              <a:rPr lang="en-US" sz="2000" dirty="0" smtClean="0"/>
              <a:t>	</a:t>
            </a:r>
            <a:endParaRPr lang="en-US" sz="2000" dirty="0"/>
          </a:p>
        </p:txBody>
      </p:sp>
    </p:spTree>
    <p:extLst>
      <p:ext uri="{BB962C8B-B14F-4D97-AF65-F5344CB8AC3E}">
        <p14:creationId xmlns:p14="http://schemas.microsoft.com/office/powerpoint/2010/main" val="255588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562600"/>
          </a:xfrm>
        </p:spPr>
        <p:txBody>
          <a:bodyPr>
            <a:normAutofit fontScale="25000" lnSpcReduction="20000"/>
          </a:bodyPr>
          <a:lstStyle/>
          <a:p>
            <a:pPr marL="0" indent="0">
              <a:buNone/>
            </a:pPr>
            <a:r>
              <a:rPr lang="en-US" sz="2400" b="1" dirty="0" smtClean="0">
                <a:latin typeface="Arial" pitchFamily="34" charset="0"/>
                <a:cs typeface="Arial" pitchFamily="34" charset="0"/>
              </a:rPr>
              <a:t>		</a:t>
            </a:r>
            <a:r>
              <a:rPr lang="en-US" sz="9600" b="1" dirty="0" smtClean="0">
                <a:latin typeface="Arial" pitchFamily="34" charset="0"/>
                <a:cs typeface="Arial" pitchFamily="34" charset="0"/>
              </a:rPr>
              <a:t>Project Summary/Abstract</a:t>
            </a:r>
          </a:p>
          <a:p>
            <a:pPr marL="0" indent="0">
              <a:buNone/>
            </a:pPr>
            <a:endParaRPr lang="en-US" sz="8000" b="1" dirty="0" smtClean="0">
              <a:latin typeface="Arial" pitchFamily="34" charset="0"/>
              <a:cs typeface="Arial" pitchFamily="34" charset="0"/>
            </a:endParaRPr>
          </a:p>
          <a:p>
            <a:r>
              <a:rPr lang="en-US" sz="8000" dirty="0" smtClean="0">
                <a:latin typeface="Arial" pitchFamily="34" charset="0"/>
                <a:cs typeface="Arial" pitchFamily="34" charset="0"/>
              </a:rPr>
              <a:t>Must be less than </a:t>
            </a:r>
            <a:r>
              <a:rPr lang="en-US" sz="8000" dirty="0" smtClean="0">
                <a:solidFill>
                  <a:srgbClr val="FF0000"/>
                </a:solidFill>
                <a:latin typeface="Arial" pitchFamily="34" charset="0"/>
                <a:cs typeface="Arial" pitchFamily="34" charset="0"/>
              </a:rPr>
              <a:t>30 lines with margins of ½ inch on each side of the page.</a:t>
            </a:r>
          </a:p>
          <a:p>
            <a:endParaRPr lang="en-US" sz="8000" dirty="0" smtClean="0">
              <a:solidFill>
                <a:srgbClr val="FF0000"/>
              </a:solidFill>
              <a:latin typeface="Arial" pitchFamily="34" charset="0"/>
              <a:cs typeface="Arial" pitchFamily="34" charset="0"/>
            </a:endParaRPr>
          </a:p>
          <a:p>
            <a:r>
              <a:rPr lang="en-US" sz="8000" dirty="0" smtClean="0">
                <a:latin typeface="Arial" pitchFamily="34" charset="0"/>
                <a:cs typeface="Arial" pitchFamily="34" charset="0"/>
              </a:rPr>
              <a:t>This is the most important part of the proposal, as it </a:t>
            </a:r>
            <a:r>
              <a:rPr lang="en-US" sz="8000" dirty="0" smtClean="0">
                <a:solidFill>
                  <a:srgbClr val="FF0000"/>
                </a:solidFill>
                <a:latin typeface="Arial" pitchFamily="34" charset="0"/>
                <a:cs typeface="Arial" pitchFamily="34" charset="0"/>
              </a:rPr>
              <a:t>is the only part that everyone will read.</a:t>
            </a:r>
          </a:p>
          <a:p>
            <a:endParaRPr lang="en-US" sz="8000" dirty="0" smtClean="0">
              <a:solidFill>
                <a:srgbClr val="FF0000"/>
              </a:solidFill>
              <a:latin typeface="Arial" pitchFamily="34" charset="0"/>
              <a:cs typeface="Arial" pitchFamily="34" charset="0"/>
            </a:endParaRPr>
          </a:p>
          <a:p>
            <a:pPr algn="just"/>
            <a:r>
              <a:rPr lang="en-US" sz="8000" dirty="0" smtClean="0">
                <a:latin typeface="Arial" pitchFamily="34" charset="0"/>
                <a:cs typeface="Arial" pitchFamily="34" charset="0"/>
              </a:rPr>
              <a:t>Read carefully the instructions given in </a:t>
            </a:r>
            <a:r>
              <a:rPr lang="en-US" sz="8000" dirty="0" smtClean="0">
                <a:solidFill>
                  <a:srgbClr val="FF0000"/>
                </a:solidFill>
                <a:latin typeface="Arial" pitchFamily="34" charset="0"/>
                <a:cs typeface="Arial" pitchFamily="34" charset="0"/>
              </a:rPr>
              <a:t>Chapter 19 </a:t>
            </a:r>
            <a:r>
              <a:rPr lang="en-US" sz="8000" dirty="0" smtClean="0">
                <a:latin typeface="Arial" pitchFamily="34" charset="0"/>
                <a:cs typeface="Arial" pitchFamily="34" charset="0"/>
              </a:rPr>
              <a:t>of the workbook.</a:t>
            </a:r>
          </a:p>
          <a:p>
            <a:r>
              <a:rPr lang="en-US" sz="8000" dirty="0" smtClean="0">
                <a:latin typeface="Arial" pitchFamily="34" charset="0"/>
                <a:cs typeface="Arial" pitchFamily="34" charset="0"/>
              </a:rPr>
              <a:t>This section must be succinct, pithy, and must convey all that is in the specific aims, but in less space.  Work on this carefully.</a:t>
            </a:r>
          </a:p>
          <a:p>
            <a:endParaRPr lang="en-US" sz="8000" dirty="0" smtClean="0">
              <a:latin typeface="Arial" pitchFamily="34" charset="0"/>
              <a:cs typeface="Arial" pitchFamily="34" charset="0"/>
            </a:endParaRPr>
          </a:p>
          <a:p>
            <a:r>
              <a:rPr lang="en-US" sz="8000" dirty="0" smtClean="0">
                <a:solidFill>
                  <a:srgbClr val="FF0000"/>
                </a:solidFill>
                <a:latin typeface="Arial" pitchFamily="34" charset="0"/>
                <a:cs typeface="Arial" pitchFamily="34" charset="0"/>
              </a:rPr>
              <a:t>Use critical colleagues to re-review the content and form of this document </a:t>
            </a:r>
            <a:r>
              <a:rPr lang="en-US" sz="8000" u="sng" dirty="0" smtClean="0">
                <a:solidFill>
                  <a:srgbClr val="FF0000"/>
                </a:solidFill>
                <a:latin typeface="Arial" pitchFamily="34" charset="0"/>
                <a:cs typeface="Arial" pitchFamily="34" charset="0"/>
              </a:rPr>
              <a:t>multiple times</a:t>
            </a:r>
            <a:r>
              <a:rPr lang="en-US" sz="8000" dirty="0" smtClean="0">
                <a:solidFill>
                  <a:srgbClr val="FF0000"/>
                </a:solidFill>
                <a:latin typeface="Arial" pitchFamily="34" charset="0"/>
                <a:cs typeface="Arial" pitchFamily="34" charset="0"/>
              </a:rPr>
              <a:t>.  Choose individuals who are </a:t>
            </a:r>
            <a:r>
              <a:rPr lang="en-US" sz="8000" u="sng" dirty="0" err="1" smtClean="0">
                <a:solidFill>
                  <a:srgbClr val="FF0000"/>
                </a:solidFill>
                <a:latin typeface="Arial" pitchFamily="34" charset="0"/>
                <a:cs typeface="Arial" pitchFamily="34" charset="0"/>
              </a:rPr>
              <a:t>carefull</a:t>
            </a:r>
            <a:r>
              <a:rPr lang="en-US" sz="8000" u="sng" dirty="0" smtClean="0">
                <a:solidFill>
                  <a:srgbClr val="FF0000"/>
                </a:solidFill>
                <a:latin typeface="Arial" pitchFamily="34" charset="0"/>
                <a:cs typeface="Arial" pitchFamily="34" charset="0"/>
              </a:rPr>
              <a:t> and who are invested in your success</a:t>
            </a:r>
            <a:r>
              <a:rPr lang="en-US" sz="8000" dirty="0" smtClean="0">
                <a:solidFill>
                  <a:srgbClr val="FF0000"/>
                </a:solidFill>
                <a:latin typeface="Arial" pitchFamily="34" charset="0"/>
                <a:cs typeface="Arial" pitchFamily="34" charset="0"/>
              </a:rPr>
              <a:t>.</a:t>
            </a:r>
          </a:p>
          <a:p>
            <a:endParaRPr lang="en-US" sz="8000" dirty="0" smtClean="0">
              <a:solidFill>
                <a:srgbClr val="FF0000"/>
              </a:solidFill>
              <a:latin typeface="Arial" pitchFamily="34" charset="0"/>
              <a:cs typeface="Arial" pitchFamily="34" charset="0"/>
            </a:endParaRPr>
          </a:p>
          <a:p>
            <a:r>
              <a:rPr lang="en-US" sz="8000" dirty="0" smtClean="0">
                <a:latin typeface="Arial" pitchFamily="34" charset="0"/>
                <a:cs typeface="Arial" pitchFamily="34" charset="0"/>
              </a:rPr>
              <a:t>This document must pass the </a:t>
            </a:r>
            <a:r>
              <a:rPr lang="en-US" sz="8000" dirty="0" smtClean="0">
                <a:solidFill>
                  <a:srgbClr val="FF0000"/>
                </a:solidFill>
                <a:latin typeface="Arial" pitchFamily="34" charset="0"/>
                <a:cs typeface="Arial" pitchFamily="34" charset="0"/>
              </a:rPr>
              <a:t>“grandma” test. </a:t>
            </a:r>
            <a:r>
              <a:rPr lang="en-US" sz="8000" dirty="0" smtClean="0">
                <a:latin typeface="Arial" pitchFamily="34" charset="0"/>
                <a:cs typeface="Arial" pitchFamily="34" charset="0"/>
              </a:rPr>
              <a:t>It should be clear, compelling, and understandable.  Your goal here is not to impress the study section with your “in depth” knowledge of the subject.</a:t>
            </a:r>
          </a:p>
          <a:p>
            <a:endParaRPr lang="en-US" sz="8000" dirty="0" smtClean="0">
              <a:latin typeface="Arial" pitchFamily="34" charset="0"/>
              <a:cs typeface="Arial" pitchFamily="34"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054544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0"/>
            <a:ext cx="8458200" cy="2369880"/>
          </a:xfrm>
          <a:prstGeom prst="rect">
            <a:avLst/>
          </a:prstGeom>
          <a:noFill/>
        </p:spPr>
        <p:txBody>
          <a:bodyPr wrap="square" rtlCol="0">
            <a:spAutoFit/>
          </a:bodyPr>
          <a:lstStyle/>
          <a:p>
            <a:r>
              <a:rPr lang="en-US" sz="2400" b="1" dirty="0" smtClean="0">
                <a:latin typeface="Arial" pitchFamily="34" charset="0"/>
                <a:cs typeface="Arial" pitchFamily="34" charset="0"/>
              </a:rPr>
              <a:t>			    Narrative</a:t>
            </a:r>
          </a:p>
          <a:p>
            <a:endParaRPr lang="en-US" sz="2400" b="1"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This is a PDF file of no more that </a:t>
            </a:r>
            <a:r>
              <a:rPr lang="en-US" sz="2000" dirty="0" smtClean="0">
                <a:solidFill>
                  <a:srgbClr val="FF0000"/>
                </a:solidFill>
                <a:latin typeface="Arial" pitchFamily="34" charset="0"/>
                <a:cs typeface="Arial" pitchFamily="34" charset="0"/>
              </a:rPr>
              <a:t>three or four sentences. </a:t>
            </a:r>
          </a:p>
          <a:p>
            <a:pPr marL="342900" indent="-342900">
              <a:buFont typeface="Arial" pitchFamily="34" charset="0"/>
              <a:buChar char="•"/>
            </a:pPr>
            <a:endParaRPr lang="en-US" sz="2000" dirty="0" smtClean="0">
              <a:solidFill>
                <a:srgbClr val="FF0000"/>
              </a:solidFill>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It is meant to be a lay description of what your proposal is about.</a:t>
            </a:r>
          </a:p>
          <a:p>
            <a:pPr marL="342900" indent="-342900">
              <a:buFont typeface="Arial" pitchFamily="34" charset="0"/>
              <a:buChar char="•"/>
            </a:pPr>
            <a:endParaRPr lang="en-US" sz="2000" dirty="0" smtClean="0">
              <a:latin typeface="Arial" pitchFamily="34" charset="0"/>
              <a:cs typeface="Arial" pitchFamily="34" charset="0"/>
            </a:endParaRPr>
          </a:p>
          <a:p>
            <a:pPr marL="342900" indent="-342900" algn="just">
              <a:buFont typeface="Arial" pitchFamily="34" charset="0"/>
              <a:buChar char="•"/>
            </a:pPr>
            <a:r>
              <a:rPr lang="en-US" sz="2000" dirty="0" smtClean="0">
                <a:latin typeface="Arial" pitchFamily="34" charset="0"/>
                <a:cs typeface="Arial" pitchFamily="34" charset="0"/>
              </a:rPr>
              <a:t>It must pass the “grandma” test for clarity and impact.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133325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16778"/>
            <a:ext cx="8229600" cy="5755422"/>
          </a:xfrm>
          <a:prstGeom prst="rect">
            <a:avLst/>
          </a:prstGeom>
          <a:noFill/>
        </p:spPr>
        <p:txBody>
          <a:bodyPr wrap="square" rtlCol="0">
            <a:spAutoFit/>
          </a:bodyPr>
          <a:lstStyle/>
          <a:p>
            <a:r>
              <a:rPr lang="en-US" sz="2400" b="1" dirty="0" smtClean="0">
                <a:latin typeface="Arial" pitchFamily="34" charset="0"/>
                <a:cs typeface="Arial" pitchFamily="34" charset="0"/>
              </a:rPr>
              <a:t>			Literature cited</a:t>
            </a:r>
          </a:p>
          <a:p>
            <a:endParaRPr lang="en-US" sz="2400" b="1" dirty="0">
              <a:latin typeface="Arial" pitchFamily="34" charset="0"/>
              <a:cs typeface="Arial" pitchFamily="34" charset="0"/>
            </a:endParaRPr>
          </a:p>
          <a:p>
            <a:pPr marL="342900" indent="-342900" algn="just">
              <a:buFont typeface="Arial" pitchFamily="34" charset="0"/>
              <a:buChar char="•"/>
            </a:pPr>
            <a:r>
              <a:rPr lang="en-US" sz="2000" dirty="0" smtClean="0">
                <a:latin typeface="Arial" pitchFamily="34" charset="0"/>
                <a:cs typeface="Arial" pitchFamily="34" charset="0"/>
              </a:rPr>
              <a:t>This is the literature that you cite in the body of your proposal.</a:t>
            </a:r>
          </a:p>
          <a:p>
            <a:pPr marL="342900" indent="-342900" algn="just">
              <a:buFont typeface="Arial" pitchFamily="34" charset="0"/>
              <a:buChar char="•"/>
            </a:pPr>
            <a:r>
              <a:rPr lang="en-US" sz="2000" dirty="0" smtClean="0">
                <a:latin typeface="Arial" pitchFamily="34" charset="0"/>
                <a:cs typeface="Arial" pitchFamily="34" charset="0"/>
              </a:rPr>
              <a:t>This section is best put together as a part of the writing process of your background/significance/rationale sections in the research plan.</a:t>
            </a:r>
          </a:p>
          <a:p>
            <a:pPr marL="342900" indent="-342900" algn="just">
              <a:buFont typeface="Arial" pitchFamily="34" charset="0"/>
              <a:buChar char="•"/>
            </a:pPr>
            <a:endParaRPr lang="en-US" sz="2000" dirty="0" smtClean="0">
              <a:latin typeface="Arial" pitchFamily="34" charset="0"/>
              <a:cs typeface="Arial" pitchFamily="34" charset="0"/>
            </a:endParaRPr>
          </a:p>
          <a:p>
            <a:pPr marL="342900" indent="-342900" algn="just">
              <a:buFont typeface="Arial" pitchFamily="34" charset="0"/>
              <a:buChar char="•"/>
            </a:pPr>
            <a:r>
              <a:rPr lang="en-US" sz="2000" dirty="0" smtClean="0">
                <a:latin typeface="Arial" pitchFamily="34" charset="0"/>
                <a:cs typeface="Arial" pitchFamily="34" charset="0"/>
              </a:rPr>
              <a:t>We suggest that you acquire a program such as </a:t>
            </a:r>
            <a:r>
              <a:rPr lang="en-US" sz="2000" i="1" dirty="0" smtClean="0">
                <a:solidFill>
                  <a:srgbClr val="FF0000"/>
                </a:solidFill>
                <a:latin typeface="Arial" pitchFamily="34" charset="0"/>
                <a:cs typeface="Arial" pitchFamily="34" charset="0"/>
              </a:rPr>
              <a:t>Endnote</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which allows the citation list to be compiled at the same time that the text of the research plan is written. Academic versions of this program are available at reduced cost. </a:t>
            </a:r>
          </a:p>
          <a:p>
            <a:pPr marL="342900" indent="-342900" algn="just">
              <a:buFont typeface="Arial" pitchFamily="34" charset="0"/>
              <a:buChar char="•"/>
            </a:pPr>
            <a:endParaRPr lang="en-US" sz="2000" dirty="0" smtClean="0">
              <a:latin typeface="Arial" pitchFamily="34" charset="0"/>
              <a:cs typeface="Arial" pitchFamily="34" charset="0"/>
            </a:endParaRPr>
          </a:p>
          <a:p>
            <a:pPr marL="342900" indent="-342900" algn="just">
              <a:buFont typeface="Arial" pitchFamily="34" charset="0"/>
              <a:buChar char="•"/>
            </a:pPr>
            <a:r>
              <a:rPr lang="en-US" sz="2000" dirty="0" smtClean="0">
                <a:latin typeface="Arial" pitchFamily="34" charset="0"/>
                <a:cs typeface="Arial" pitchFamily="34" charset="0"/>
              </a:rPr>
              <a:t>The </a:t>
            </a:r>
            <a:r>
              <a:rPr lang="en-US" sz="2000" i="1" dirty="0" smtClean="0">
                <a:latin typeface="Arial" pitchFamily="34" charset="0"/>
                <a:cs typeface="Arial" pitchFamily="34" charset="0"/>
              </a:rPr>
              <a:t>Endnote </a:t>
            </a:r>
            <a:r>
              <a:rPr lang="en-US" sz="2000" dirty="0" smtClean="0">
                <a:latin typeface="Arial" pitchFamily="34" charset="0"/>
                <a:cs typeface="Arial" pitchFamily="34" charset="0"/>
              </a:rPr>
              <a:t> program has the capability of allowing the citation style to be modified easily.</a:t>
            </a:r>
            <a:r>
              <a:rPr lang="en-US" sz="2000" i="1" dirty="0" smtClean="0">
                <a:latin typeface="Arial" pitchFamily="34" charset="0"/>
                <a:cs typeface="Arial" pitchFamily="34" charset="0"/>
              </a:rPr>
              <a:t> </a:t>
            </a:r>
            <a:r>
              <a:rPr lang="en-US" sz="2000" dirty="0" smtClean="0">
                <a:solidFill>
                  <a:srgbClr val="FF0000"/>
                </a:solidFill>
                <a:latin typeface="Arial" pitchFamily="34" charset="0"/>
                <a:cs typeface="Arial" pitchFamily="34" charset="0"/>
              </a:rPr>
              <a:t>Choose the NIH grant format that is published with this package.</a:t>
            </a:r>
          </a:p>
          <a:p>
            <a:pPr marL="342900" indent="-342900" algn="just">
              <a:buFont typeface="Arial" pitchFamily="34" charset="0"/>
              <a:buChar char="•"/>
            </a:pPr>
            <a:endParaRPr lang="en-US" sz="2000" dirty="0" smtClean="0">
              <a:solidFill>
                <a:srgbClr val="FF0000"/>
              </a:solidFill>
              <a:latin typeface="Arial" pitchFamily="34" charset="0"/>
              <a:cs typeface="Arial" pitchFamily="34" charset="0"/>
            </a:endParaRPr>
          </a:p>
          <a:p>
            <a:pPr marL="342900" indent="-342900" algn="just">
              <a:buFont typeface="Arial" pitchFamily="34" charset="0"/>
              <a:buChar char="•"/>
            </a:pPr>
            <a:r>
              <a:rPr lang="en-US" sz="2000" dirty="0" smtClean="0">
                <a:latin typeface="Arial" pitchFamily="34" charset="0"/>
                <a:cs typeface="Arial" pitchFamily="34" charset="0"/>
              </a:rPr>
              <a:t>If possible, it is always best to include </a:t>
            </a:r>
            <a:r>
              <a:rPr lang="en-US" sz="2000" dirty="0" smtClean="0">
                <a:solidFill>
                  <a:srgbClr val="FF0000"/>
                </a:solidFill>
                <a:latin typeface="Arial" pitchFamily="34" charset="0"/>
                <a:cs typeface="Arial" pitchFamily="34" charset="0"/>
              </a:rPr>
              <a:t>citations</a:t>
            </a:r>
            <a:r>
              <a:rPr lang="en-US" sz="2000" dirty="0" smtClean="0">
                <a:latin typeface="Arial" pitchFamily="34" charset="0"/>
                <a:cs typeface="Arial" pitchFamily="34" charset="0"/>
              </a:rPr>
              <a:t> in the text (rather than numbered citations) if space permits.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786497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981200"/>
            <a:ext cx="8077200" cy="2985433"/>
          </a:xfrm>
          <a:prstGeom prst="rect">
            <a:avLst/>
          </a:prstGeom>
          <a:noFill/>
        </p:spPr>
        <p:txBody>
          <a:bodyPr wrap="square" rtlCol="0">
            <a:spAutoFit/>
          </a:bodyPr>
          <a:lstStyle/>
          <a:p>
            <a:r>
              <a:rPr lang="en-US" sz="2400" b="1" dirty="0" smtClean="0">
                <a:latin typeface="Arial" pitchFamily="34" charset="0"/>
                <a:cs typeface="Arial" pitchFamily="34" charset="0"/>
              </a:rPr>
              <a:t>		Facilities and other resources</a:t>
            </a:r>
          </a:p>
          <a:p>
            <a:endParaRPr lang="en-US" sz="2400" b="1"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This section lists </a:t>
            </a:r>
            <a:r>
              <a:rPr lang="en-US" sz="2000" dirty="0" smtClean="0">
                <a:solidFill>
                  <a:srgbClr val="FF0000"/>
                </a:solidFill>
                <a:latin typeface="Arial" pitchFamily="34" charset="0"/>
                <a:cs typeface="Arial" pitchFamily="34" charset="0"/>
              </a:rPr>
              <a:t>laboratory facilities, animal science resources (ASC), computer, office, and clinical facilities.  </a:t>
            </a:r>
            <a:r>
              <a:rPr lang="en-US" sz="2000" dirty="0" smtClean="0">
                <a:latin typeface="Arial" pitchFamily="34" charset="0"/>
                <a:cs typeface="Arial" pitchFamily="34" charset="0"/>
              </a:rPr>
              <a:t>These resources include the laboratory environment of your advisor/mentor/collaborator.</a:t>
            </a: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Follow the examples and illustrations provided in </a:t>
            </a:r>
            <a:r>
              <a:rPr lang="en-US" sz="2000" dirty="0" smtClean="0">
                <a:solidFill>
                  <a:srgbClr val="FF0000"/>
                </a:solidFill>
                <a:latin typeface="Arial" pitchFamily="34" charset="0"/>
                <a:cs typeface="Arial" pitchFamily="34" charset="0"/>
              </a:rPr>
              <a:t>Chapter 15 </a:t>
            </a:r>
            <a:r>
              <a:rPr lang="en-US" sz="2000" dirty="0" smtClean="0">
                <a:latin typeface="Arial" pitchFamily="34" charset="0"/>
                <a:cs typeface="Arial" pitchFamily="34" charset="0"/>
              </a:rPr>
              <a:t>of the workbook.</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265756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828800"/>
            <a:ext cx="8153400" cy="2369880"/>
          </a:xfrm>
          <a:prstGeom prst="rect">
            <a:avLst/>
          </a:prstGeom>
          <a:noFill/>
        </p:spPr>
        <p:txBody>
          <a:bodyPr wrap="square" rtlCol="0">
            <a:spAutoFit/>
          </a:bodyPr>
          <a:lstStyle/>
          <a:p>
            <a:r>
              <a:rPr lang="en-US" sz="2400" dirty="0" smtClean="0">
                <a:latin typeface="Arial" pitchFamily="34" charset="0"/>
                <a:cs typeface="Arial" pitchFamily="34" charset="0"/>
              </a:rPr>
              <a:t>			     </a:t>
            </a:r>
            <a:r>
              <a:rPr lang="en-US" sz="2400" b="1" dirty="0" smtClean="0">
                <a:latin typeface="Arial" pitchFamily="34" charset="0"/>
                <a:cs typeface="Arial" pitchFamily="34" charset="0"/>
              </a:rPr>
              <a:t>Equipment</a:t>
            </a:r>
          </a:p>
          <a:p>
            <a:endParaRPr lang="en-US" sz="24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This is the </a:t>
            </a:r>
            <a:r>
              <a:rPr lang="en-US" sz="2000" dirty="0" smtClean="0">
                <a:solidFill>
                  <a:srgbClr val="FF0000"/>
                </a:solidFill>
                <a:latin typeface="Arial" pitchFamily="34" charset="0"/>
                <a:cs typeface="Arial" pitchFamily="34" charset="0"/>
              </a:rPr>
              <a:t>equipment that will be available to you </a:t>
            </a:r>
            <a:r>
              <a:rPr lang="en-US" sz="2000" dirty="0" smtClean="0">
                <a:latin typeface="Arial" pitchFamily="34" charset="0"/>
                <a:cs typeface="Arial" pitchFamily="34" charset="0"/>
              </a:rPr>
              <a:t>to perform the work that you propose.</a:t>
            </a: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Follow suggestions for completion of this section in </a:t>
            </a:r>
            <a:r>
              <a:rPr lang="en-US" sz="2000" dirty="0" smtClean="0">
                <a:solidFill>
                  <a:srgbClr val="FF0000"/>
                </a:solidFill>
                <a:latin typeface="Arial" pitchFamily="34" charset="0"/>
                <a:cs typeface="Arial" pitchFamily="34" charset="0"/>
              </a:rPr>
              <a:t>Chapter 15 </a:t>
            </a:r>
            <a:r>
              <a:rPr lang="en-US" sz="2000" dirty="0" smtClean="0">
                <a:latin typeface="Arial" pitchFamily="34" charset="0"/>
                <a:cs typeface="Arial" pitchFamily="34" charset="0"/>
              </a:rPr>
              <a:t>of the workbook.</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726820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458200" cy="6924973"/>
          </a:xfrm>
          <a:prstGeom prst="rect">
            <a:avLst/>
          </a:prstGeom>
          <a:noFill/>
        </p:spPr>
        <p:txBody>
          <a:bodyPr wrap="square" rtlCol="0">
            <a:spAutoFit/>
          </a:bodyPr>
          <a:lstStyle/>
          <a:p>
            <a:r>
              <a:rPr lang="en-US" sz="2400" dirty="0" smtClean="0">
                <a:latin typeface="Arial" pitchFamily="34" charset="0"/>
                <a:cs typeface="Arial" pitchFamily="34" charset="0"/>
              </a:rPr>
              <a:t>		     </a:t>
            </a:r>
            <a:r>
              <a:rPr lang="en-US" sz="2400" b="1" dirty="0" smtClean="0">
                <a:latin typeface="Arial" pitchFamily="34" charset="0"/>
                <a:cs typeface="Arial" pitchFamily="34" charset="0"/>
              </a:rPr>
              <a:t>CV and Personal Statement</a:t>
            </a:r>
          </a:p>
          <a:p>
            <a:endParaRPr lang="en-US" sz="2400" dirty="0">
              <a:latin typeface="Arial" pitchFamily="34" charset="0"/>
              <a:cs typeface="Arial" pitchFamily="34" charset="0"/>
            </a:endParaRPr>
          </a:p>
          <a:p>
            <a:pPr marL="342900" indent="-342900" algn="just">
              <a:buFont typeface="Arial" pitchFamily="34" charset="0"/>
              <a:buChar char="•"/>
            </a:pPr>
            <a:r>
              <a:rPr lang="en-US" sz="2000" dirty="0" smtClean="0">
                <a:latin typeface="Arial" pitchFamily="34" charset="0"/>
                <a:cs typeface="Arial" pitchFamily="34" charset="0"/>
              </a:rPr>
              <a:t>This is your personal information with you academic history.  It should be as complete as possible, containing your </a:t>
            </a:r>
            <a:r>
              <a:rPr lang="en-US" sz="2000" dirty="0" smtClean="0">
                <a:solidFill>
                  <a:srgbClr val="FF0000"/>
                </a:solidFill>
                <a:latin typeface="Arial" pitchFamily="34" charset="0"/>
                <a:cs typeface="Arial" pitchFamily="34" charset="0"/>
              </a:rPr>
              <a:t>academic history, educational background, honors and special achievements, your undergraduate and graduate academic record, and your publications.</a:t>
            </a:r>
          </a:p>
          <a:p>
            <a:pPr marL="342900" indent="-342900" algn="just">
              <a:buFont typeface="Arial" pitchFamily="34" charset="0"/>
              <a:buChar char="•"/>
            </a:pPr>
            <a:endParaRPr lang="en-US" sz="2000" dirty="0" smtClean="0">
              <a:solidFill>
                <a:srgbClr val="FF0000"/>
              </a:solidFill>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You must provide a personal statement that states why you are the best person to do the proposed work. </a:t>
            </a: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Here is where </a:t>
            </a:r>
            <a:r>
              <a:rPr lang="en-US" sz="2000" dirty="0" smtClean="0">
                <a:solidFill>
                  <a:srgbClr val="FF0000"/>
                </a:solidFill>
                <a:latin typeface="Arial" pitchFamily="34" charset="0"/>
                <a:cs typeface="Arial" pitchFamily="34" charset="0"/>
              </a:rPr>
              <a:t>you must justify the importance of your training/experience</a:t>
            </a:r>
            <a:r>
              <a:rPr lang="en-US" sz="2000" dirty="0" smtClean="0">
                <a:latin typeface="Arial" pitchFamily="34" charset="0"/>
                <a:cs typeface="Arial" pitchFamily="34" charset="0"/>
              </a:rPr>
              <a:t> and what you hope to achieve when it is complete.</a:t>
            </a:r>
          </a:p>
          <a:p>
            <a:r>
              <a:rPr lang="en-US" sz="2000" dirty="0" smtClean="0">
                <a:latin typeface="Arial" pitchFamily="34" charset="0"/>
                <a:cs typeface="Arial" pitchFamily="34" charset="0"/>
              </a:rPr>
              <a:t> </a:t>
            </a:r>
          </a:p>
          <a:p>
            <a:pPr marL="342900" indent="-342900">
              <a:buFont typeface="Arial" pitchFamily="34" charset="0"/>
              <a:buChar char="•"/>
            </a:pPr>
            <a:r>
              <a:rPr lang="en-US" sz="2000" dirty="0" smtClean="0">
                <a:latin typeface="Arial" pitchFamily="34" charset="0"/>
                <a:cs typeface="Arial" pitchFamily="34" charset="0"/>
              </a:rPr>
              <a:t>CVs and personal statements must also be prepared by your advisor(s)/collaborators and submitted here as well. </a:t>
            </a: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Note that these statements are on </a:t>
            </a:r>
            <a:r>
              <a:rPr lang="en-US" sz="2000" dirty="0" smtClean="0">
                <a:solidFill>
                  <a:srgbClr val="FF0000"/>
                </a:solidFill>
                <a:latin typeface="Arial" pitchFamily="34" charset="0"/>
                <a:cs typeface="Arial" pitchFamily="34" charset="0"/>
              </a:rPr>
              <a:t>standard forms </a:t>
            </a:r>
            <a:r>
              <a:rPr lang="en-US" sz="2000" dirty="0" smtClean="0">
                <a:latin typeface="Arial" pitchFamily="34" charset="0"/>
                <a:cs typeface="Arial" pitchFamily="34" charset="0"/>
              </a:rPr>
              <a:t>that are a part of the submission package.  They are prepared as Word files and then uploaded as PDF files into the application package.</a:t>
            </a:r>
          </a:p>
          <a:p>
            <a:endParaRPr lang="en-US" sz="2800" dirty="0">
              <a:latin typeface="Arial" pitchFamily="34" charset="0"/>
              <a:cs typeface="Arial" pitchFamily="34" charset="0"/>
            </a:endParaRPr>
          </a:p>
          <a:p>
            <a:endParaRPr lang="en-US" sz="2800" dirty="0">
              <a:latin typeface="Arial" pitchFamily="34" charset="0"/>
              <a:cs typeface="Arial" pitchFamily="34" charset="0"/>
            </a:endParaRPr>
          </a:p>
        </p:txBody>
      </p:sp>
    </p:spTree>
    <p:extLst>
      <p:ext uri="{BB962C8B-B14F-4D97-AF65-F5344CB8AC3E}">
        <p14:creationId xmlns:p14="http://schemas.microsoft.com/office/powerpoint/2010/main" val="2043218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86"/>
            <a:ext cx="8915400" cy="6924973"/>
          </a:xfrm>
          <a:prstGeom prst="rect">
            <a:avLst/>
          </a:prstGeom>
        </p:spPr>
        <p:txBody>
          <a:bodyPr wrap="square">
            <a:spAutoFit/>
          </a:bodyPr>
          <a:lstStyle/>
          <a:p>
            <a:pPr algn="ctr"/>
            <a:r>
              <a:rPr lang="en-US" sz="3200" dirty="0" err="1" smtClean="0">
                <a:solidFill>
                  <a:srgbClr val="FF0000"/>
                </a:solidFill>
                <a:latin typeface="Arial" panose="020B0604020202020204" pitchFamily="34" charset="0"/>
                <a:cs typeface="Arial" panose="020B0604020202020204" pitchFamily="34" charset="0"/>
              </a:rPr>
              <a:t>Biosketch</a:t>
            </a:r>
            <a:r>
              <a:rPr lang="en-US" sz="3200" dirty="0" smtClean="0">
                <a:solidFill>
                  <a:srgbClr val="FF0000"/>
                </a:solidFill>
                <a:latin typeface="Arial" panose="020B0604020202020204" pitchFamily="34" charset="0"/>
                <a:cs typeface="Arial" panose="020B0604020202020204" pitchFamily="34" charset="0"/>
              </a:rPr>
              <a:t> Page</a:t>
            </a:r>
          </a:p>
          <a:p>
            <a:pPr algn="ctr"/>
            <a:endParaRPr lang="en-US" sz="3200" dirty="0" smtClean="0">
              <a:solidFill>
                <a:srgbClr val="FF0000"/>
              </a:solidFill>
              <a:latin typeface="Arial" panose="020B0604020202020204" pitchFamily="34" charset="0"/>
              <a:cs typeface="Arial" panose="020B0604020202020204" pitchFamily="34" charset="0"/>
            </a:endParaRPr>
          </a:p>
          <a:p>
            <a:endParaRPr lang="en-US" sz="2000" dirty="0">
              <a:solidFill>
                <a:srgbClr val="FF0000"/>
              </a:solidFill>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Forms </a:t>
            </a:r>
            <a:r>
              <a:rPr lang="en-US" sz="2000" dirty="0">
                <a:solidFill>
                  <a:srgbClr val="FF0000"/>
                </a:solidFill>
                <a:latin typeface="Arial" panose="020B0604020202020204" pitchFamily="34" charset="0"/>
                <a:cs typeface="Arial" panose="020B0604020202020204" pitchFamily="34" charset="0"/>
              </a:rPr>
              <a:t>and instructions are now available on the SF 424 (R&amp;R) Forms and Applications page</a:t>
            </a:r>
            <a:r>
              <a:rPr lang="en-US" sz="2000" dirty="0">
                <a:latin typeface="Arial" panose="020B0604020202020204" pitchFamily="34" charset="0"/>
                <a:cs typeface="Arial" panose="020B0604020202020204" pitchFamily="34" charset="0"/>
              </a:rPr>
              <a:t>. The new format extends the page limit </a:t>
            </a:r>
            <a:r>
              <a:rPr lang="en-US" sz="2000" dirty="0">
                <a:solidFill>
                  <a:srgbClr val="FF0000"/>
                </a:solidFill>
                <a:latin typeface="Arial" panose="020B0604020202020204" pitchFamily="34" charset="0"/>
                <a:cs typeface="Arial" panose="020B0604020202020204" pitchFamily="34" charset="0"/>
              </a:rPr>
              <a:t>from</a:t>
            </a:r>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four to five pages</a:t>
            </a:r>
            <a:r>
              <a:rPr lang="en-US" sz="2000" dirty="0">
                <a:latin typeface="Arial" panose="020B0604020202020204" pitchFamily="34" charset="0"/>
                <a:cs typeface="Arial" panose="020B0604020202020204" pitchFamily="34" charset="0"/>
              </a:rPr>
              <a:t>, and allows researchers to describe up to </a:t>
            </a:r>
            <a:r>
              <a:rPr lang="en-US" sz="2000" dirty="0">
                <a:solidFill>
                  <a:srgbClr val="FF0000"/>
                </a:solidFill>
                <a:latin typeface="Arial" panose="020B0604020202020204" pitchFamily="34" charset="0"/>
                <a:cs typeface="Arial" panose="020B0604020202020204" pitchFamily="34" charset="0"/>
              </a:rPr>
              <a:t>five of their most significant contributions to science</a:t>
            </a:r>
            <a:r>
              <a:rPr lang="en-US" sz="2000" dirty="0">
                <a:latin typeface="Arial" panose="020B0604020202020204" pitchFamily="34" charset="0"/>
                <a:cs typeface="Arial" panose="020B0604020202020204" pitchFamily="34" charset="0"/>
              </a:rPr>
              <a:t>, along with the historical background that framed their research. Investigators can outline the central findings of prior work and the influence of those findings on the investigator’s field. Investigators involved in Team Science are provided the opportunity to describe their specific role(s) in the work. </a:t>
            </a:r>
            <a:r>
              <a:rPr lang="en-US" sz="2000" dirty="0">
                <a:solidFill>
                  <a:srgbClr val="FF0000"/>
                </a:solidFill>
                <a:latin typeface="Arial" panose="020B0604020202020204" pitchFamily="34" charset="0"/>
                <a:cs typeface="Arial" panose="020B0604020202020204" pitchFamily="34" charset="0"/>
              </a:rPr>
              <a:t>Each description can be accompanied by a listing of up to four relevant peer-reviewed publications or other non-publication research products, including audio or video products; patents; data and research materials; databases; educational aids or curricula; instruments or equipment; models; protocols; and software or </a:t>
            </a:r>
            <a:r>
              <a:rPr lang="en-US" sz="2000" dirty="0" err="1">
                <a:solidFill>
                  <a:srgbClr val="FF0000"/>
                </a:solidFill>
                <a:latin typeface="Arial" panose="020B0604020202020204" pitchFamily="34" charset="0"/>
                <a:cs typeface="Arial" panose="020B0604020202020204" pitchFamily="34" charset="0"/>
              </a:rPr>
              <a:t>netware</a:t>
            </a:r>
            <a:r>
              <a:rPr lang="en-US" sz="2000" dirty="0">
                <a:solidFill>
                  <a:srgbClr val="FF0000"/>
                </a:solidFill>
                <a:latin typeface="Arial" panose="020B0604020202020204" pitchFamily="34" charset="0"/>
                <a:cs typeface="Arial" panose="020B0604020202020204" pitchFamily="34" charset="0"/>
              </a:rPr>
              <a:t> that are relevant to the described contribution</a:t>
            </a:r>
            <a:r>
              <a:rPr lang="en-US" sz="2000" dirty="0">
                <a:latin typeface="Arial" panose="020B0604020202020204" pitchFamily="34" charset="0"/>
                <a:cs typeface="Arial" panose="020B0604020202020204" pitchFamily="34" charset="0"/>
              </a:rPr>
              <a:t>. In addition to the descriptions of specific contributions and documentation, researchers will be allowed to include </a:t>
            </a:r>
            <a:r>
              <a:rPr lang="en-US" sz="2000" dirty="0">
                <a:solidFill>
                  <a:srgbClr val="FF0000"/>
                </a:solidFill>
                <a:latin typeface="Arial" panose="020B0604020202020204" pitchFamily="34" charset="0"/>
                <a:cs typeface="Arial" panose="020B0604020202020204" pitchFamily="34" charset="0"/>
              </a:rPr>
              <a:t>a link to a full list of their published work as found in a publicly available digital database such as </a:t>
            </a:r>
            <a:r>
              <a:rPr lang="en-US" sz="2000" dirty="0" err="1" smtClean="0">
                <a:solidFill>
                  <a:srgbClr val="FF0000"/>
                </a:solidFill>
                <a:latin typeface="Arial" panose="020B0604020202020204" pitchFamily="34" charset="0"/>
                <a:cs typeface="Arial" panose="020B0604020202020204" pitchFamily="34" charset="0"/>
              </a:rPr>
              <a:t>MyBibliography</a:t>
            </a:r>
            <a:endParaRPr lang="en-US" sz="2000" dirty="0" smtClean="0">
              <a:solidFill>
                <a:srgbClr val="FF0000"/>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207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981200"/>
            <a:ext cx="8153400" cy="3539430"/>
          </a:xfrm>
          <a:prstGeom prst="rect">
            <a:avLst/>
          </a:prstGeom>
          <a:noFill/>
        </p:spPr>
        <p:txBody>
          <a:bodyPr wrap="square" rtlCol="0">
            <a:spAutoFit/>
          </a:bodyPr>
          <a:lstStyle/>
          <a:p>
            <a:r>
              <a:rPr lang="en-US" sz="2000" b="1" dirty="0" smtClean="0">
                <a:latin typeface="Arial" pitchFamily="34" charset="0"/>
                <a:cs typeface="Arial" pitchFamily="34" charset="0"/>
              </a:rPr>
              <a:t>			 </a:t>
            </a:r>
            <a:r>
              <a:rPr lang="en-US" sz="2400" b="1" dirty="0" smtClean="0">
                <a:latin typeface="Arial" pitchFamily="34" charset="0"/>
                <a:cs typeface="Arial" pitchFamily="34" charset="0"/>
              </a:rPr>
              <a:t>Research Support</a:t>
            </a:r>
          </a:p>
          <a:p>
            <a:endParaRPr lang="en-US" sz="2000" b="1"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This information is to be provided by a faculty advisor if you are applying for a K award.  It is the </a:t>
            </a:r>
            <a:r>
              <a:rPr lang="en-US" sz="2000" dirty="0" smtClean="0">
                <a:solidFill>
                  <a:srgbClr val="FF0000"/>
                </a:solidFill>
                <a:latin typeface="Arial" pitchFamily="34" charset="0"/>
                <a:cs typeface="Arial" pitchFamily="34" charset="0"/>
              </a:rPr>
              <a:t>listing of grant support that will sustain your research project </a:t>
            </a:r>
            <a:r>
              <a:rPr lang="en-US" sz="2000" dirty="0" smtClean="0">
                <a:latin typeface="Arial" pitchFamily="34" charset="0"/>
                <a:cs typeface="Arial" pitchFamily="34" charset="0"/>
              </a:rPr>
              <a:t>during the period of your tenure as a trainee.</a:t>
            </a:r>
          </a:p>
          <a:p>
            <a:pPr marL="342900" indent="-342900" algn="just">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This support must be sufficient to sustain your work</a:t>
            </a:r>
          </a:p>
          <a:p>
            <a:pPr marL="342900" indent="-342900">
              <a:buFont typeface="Arial" pitchFamily="34" charset="0"/>
              <a:buChar char="•"/>
            </a:pPr>
            <a:endParaRPr lang="en-US" sz="2000" b="1" dirty="0" smtClean="0">
              <a:latin typeface="Arial" pitchFamily="34" charset="0"/>
              <a:cs typeface="Arial" pitchFamily="34" charset="0"/>
            </a:endParaRPr>
          </a:p>
          <a:p>
            <a:endParaRPr lang="en-US" sz="2000" b="1" dirty="0">
              <a:latin typeface="Arial" pitchFamily="34" charset="0"/>
              <a:cs typeface="Arial" pitchFamily="34" charset="0"/>
            </a:endParaRPr>
          </a:p>
          <a:p>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526975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981200"/>
            <a:ext cx="5334000" cy="1323439"/>
          </a:xfrm>
          <a:prstGeom prst="rect">
            <a:avLst/>
          </a:prstGeom>
          <a:noFill/>
        </p:spPr>
        <p:txBody>
          <a:bodyPr wrap="square" rtlCol="0">
            <a:spAutoFit/>
          </a:bodyPr>
          <a:lstStyle/>
          <a:p>
            <a:pPr algn="ctr"/>
            <a:r>
              <a:rPr lang="en-US" sz="4000" dirty="0" smtClean="0">
                <a:latin typeface="Arial" pitchFamily="34" charset="0"/>
                <a:cs typeface="Arial" pitchFamily="34" charset="0"/>
              </a:rPr>
              <a:t>Where To Begin:</a:t>
            </a:r>
          </a:p>
          <a:p>
            <a:pPr algn="ctr"/>
            <a:r>
              <a:rPr lang="en-US" sz="4000" dirty="0" smtClean="0">
                <a:latin typeface="Arial" pitchFamily="34" charset="0"/>
                <a:cs typeface="Arial" pitchFamily="34" charset="0"/>
              </a:rPr>
              <a:t>General Instructions</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2238701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229599" cy="6894195"/>
          </a:xfrm>
          <a:prstGeom prst="rect">
            <a:avLst/>
          </a:prstGeom>
          <a:noFill/>
        </p:spPr>
        <p:txBody>
          <a:bodyPr wrap="square" rtlCol="0">
            <a:spAutoFit/>
          </a:bodyPr>
          <a:lstStyle/>
          <a:p>
            <a:r>
              <a:rPr lang="en-US" sz="2400" dirty="0" smtClean="0">
                <a:latin typeface="Arial" pitchFamily="34" charset="0"/>
                <a:cs typeface="Arial" pitchFamily="34" charset="0"/>
              </a:rPr>
              <a:t>			</a:t>
            </a:r>
            <a:r>
              <a:rPr lang="en-US" sz="2400" b="1" dirty="0" smtClean="0">
                <a:latin typeface="Arial" pitchFamily="34" charset="0"/>
                <a:cs typeface="Arial" pitchFamily="34" charset="0"/>
              </a:rPr>
              <a:t>    Specific Aims</a:t>
            </a:r>
          </a:p>
          <a:p>
            <a:pPr marL="342900" lvl="0" indent="-342900">
              <a:buFont typeface="Arial" pitchFamily="34" charset="0"/>
              <a:buChar char="•"/>
            </a:pPr>
            <a:r>
              <a:rPr lang="en-US" sz="2000" dirty="0">
                <a:latin typeface="Arial" pitchFamily="34" charset="0"/>
                <a:cs typeface="Arial" pitchFamily="34" charset="0"/>
              </a:rPr>
              <a:t>Refer to Estevez application and  </a:t>
            </a:r>
            <a:r>
              <a:rPr lang="en-US" sz="2000" dirty="0">
                <a:solidFill>
                  <a:srgbClr val="FF0000"/>
                </a:solidFill>
                <a:latin typeface="Arial" pitchFamily="34" charset="0"/>
                <a:cs typeface="Arial" pitchFamily="34" charset="0"/>
              </a:rPr>
              <a:t>Chapter 7, </a:t>
            </a:r>
            <a:r>
              <a:rPr lang="en-US" sz="2000" i="1" dirty="0">
                <a:solidFill>
                  <a:srgbClr val="FF0000"/>
                </a:solidFill>
                <a:latin typeface="Arial" pitchFamily="34" charset="0"/>
                <a:cs typeface="Arial" pitchFamily="34" charset="0"/>
              </a:rPr>
              <a:t>Grant Application Writer’s Workbook</a:t>
            </a:r>
            <a:r>
              <a:rPr lang="en-US" sz="2000" i="1" dirty="0" smtClean="0">
                <a:solidFill>
                  <a:srgbClr val="FF0000"/>
                </a:solidFill>
                <a:latin typeface="Arial" pitchFamily="34" charset="0"/>
                <a:cs typeface="Arial" pitchFamily="34" charset="0"/>
              </a:rPr>
              <a:t>.</a:t>
            </a:r>
          </a:p>
          <a:p>
            <a:pPr marL="342900" lvl="0" indent="-342900">
              <a:buFont typeface="Arial" pitchFamily="34" charset="0"/>
              <a:buChar char="•"/>
            </a:pPr>
            <a:r>
              <a:rPr lang="en-US" sz="2000" dirty="0" smtClean="0">
                <a:latin typeface="Arial" pitchFamily="34" charset="0"/>
                <a:cs typeface="Arial" pitchFamily="34" charset="0"/>
              </a:rPr>
              <a:t>Make a </a:t>
            </a:r>
            <a:r>
              <a:rPr lang="en-US" sz="2000" dirty="0" smtClean="0">
                <a:solidFill>
                  <a:srgbClr val="FF0000"/>
                </a:solidFill>
                <a:latin typeface="Arial" pitchFamily="34" charset="0"/>
                <a:cs typeface="Arial" pitchFamily="34" charset="0"/>
              </a:rPr>
              <a:t>bullet outline </a:t>
            </a:r>
            <a:r>
              <a:rPr lang="en-US" sz="2000" dirty="0" smtClean="0">
                <a:latin typeface="Arial" pitchFamily="34" charset="0"/>
                <a:cs typeface="Arial" pitchFamily="34" charset="0"/>
              </a:rPr>
              <a:t>to assist you in laying out its structure.  Suggestion below:</a:t>
            </a:r>
            <a:endParaRPr lang="en-US" sz="2000" dirty="0">
              <a:latin typeface="Arial" pitchFamily="34" charset="0"/>
              <a:cs typeface="Arial" pitchFamily="34" charset="0"/>
            </a:endParaRPr>
          </a:p>
          <a:p>
            <a:r>
              <a:rPr lang="en-US" sz="2000" dirty="0">
                <a:latin typeface="Arial" pitchFamily="34" charset="0"/>
                <a:cs typeface="Arial" pitchFamily="34" charset="0"/>
              </a:rPr>
              <a:t>	Introductory paragraph</a:t>
            </a:r>
          </a:p>
          <a:p>
            <a:r>
              <a:rPr lang="en-US" sz="2000" dirty="0">
                <a:latin typeface="Arial" pitchFamily="34" charset="0"/>
                <a:cs typeface="Arial" pitchFamily="34" charset="0"/>
              </a:rPr>
              <a:t>		Opening sentence</a:t>
            </a:r>
          </a:p>
          <a:p>
            <a:r>
              <a:rPr lang="en-US" sz="2000" dirty="0">
                <a:latin typeface="Arial" pitchFamily="34" charset="0"/>
                <a:cs typeface="Arial" pitchFamily="34" charset="0"/>
              </a:rPr>
              <a:t>		Current knowledge</a:t>
            </a:r>
          </a:p>
          <a:p>
            <a:r>
              <a:rPr lang="en-US" sz="2000" dirty="0">
                <a:latin typeface="Arial" pitchFamily="34" charset="0"/>
                <a:cs typeface="Arial" pitchFamily="34" charset="0"/>
              </a:rPr>
              <a:t>		Gap in </a:t>
            </a:r>
            <a:r>
              <a:rPr lang="en-US" sz="2000" dirty="0" smtClean="0">
                <a:latin typeface="Arial" pitchFamily="34" charset="0"/>
                <a:cs typeface="Arial" pitchFamily="34" charset="0"/>
              </a:rPr>
              <a:t>knowledge/unmet </a:t>
            </a:r>
            <a:r>
              <a:rPr lang="en-US" sz="2000" dirty="0">
                <a:latin typeface="Arial" pitchFamily="34" charset="0"/>
                <a:cs typeface="Arial" pitchFamily="34" charset="0"/>
              </a:rPr>
              <a:t>need</a:t>
            </a:r>
          </a:p>
          <a:p>
            <a:r>
              <a:rPr lang="en-US" sz="2000" dirty="0">
                <a:latin typeface="Arial" pitchFamily="34" charset="0"/>
                <a:cs typeface="Arial" pitchFamily="34" charset="0"/>
              </a:rPr>
              <a:t>	Focus on goals</a:t>
            </a:r>
          </a:p>
          <a:p>
            <a:r>
              <a:rPr lang="en-US" sz="2000" dirty="0">
                <a:latin typeface="Arial" pitchFamily="34" charset="0"/>
                <a:cs typeface="Arial" pitchFamily="34" charset="0"/>
              </a:rPr>
              <a:t>		Long term goal</a:t>
            </a:r>
          </a:p>
          <a:p>
            <a:r>
              <a:rPr lang="en-US" sz="2000" dirty="0">
                <a:latin typeface="Arial" pitchFamily="34" charset="0"/>
                <a:cs typeface="Arial" pitchFamily="34" charset="0"/>
              </a:rPr>
              <a:t>		Objective of application</a:t>
            </a:r>
          </a:p>
          <a:p>
            <a:r>
              <a:rPr lang="en-US" sz="2000" dirty="0">
                <a:latin typeface="Arial" pitchFamily="34" charset="0"/>
                <a:cs typeface="Arial" pitchFamily="34" charset="0"/>
              </a:rPr>
              <a:t>		Central hypothesis and rationale</a:t>
            </a:r>
          </a:p>
          <a:p>
            <a:r>
              <a:rPr lang="en-US" sz="2000" dirty="0">
                <a:latin typeface="Arial" pitchFamily="34" charset="0"/>
                <a:cs typeface="Arial" pitchFamily="34" charset="0"/>
              </a:rPr>
              <a:t>	Specific Aims Paragraph</a:t>
            </a:r>
          </a:p>
          <a:p>
            <a:r>
              <a:rPr lang="en-US" sz="2000" dirty="0">
                <a:latin typeface="Arial" pitchFamily="34" charset="0"/>
                <a:cs typeface="Arial" pitchFamily="34" charset="0"/>
              </a:rPr>
              <a:t>		Aim I</a:t>
            </a:r>
          </a:p>
          <a:p>
            <a:r>
              <a:rPr lang="en-US" sz="2000" dirty="0">
                <a:latin typeface="Arial" pitchFamily="34" charset="0"/>
                <a:cs typeface="Arial" pitchFamily="34" charset="0"/>
              </a:rPr>
              <a:t>			Hypothesis</a:t>
            </a:r>
          </a:p>
          <a:p>
            <a:r>
              <a:rPr lang="en-US" sz="2000" dirty="0">
                <a:latin typeface="Arial" pitchFamily="34" charset="0"/>
                <a:cs typeface="Arial" pitchFamily="34" charset="0"/>
              </a:rPr>
              <a:t>			Methods</a:t>
            </a:r>
          </a:p>
          <a:p>
            <a:r>
              <a:rPr lang="en-US" sz="2000" dirty="0">
                <a:latin typeface="Arial" pitchFamily="34" charset="0"/>
                <a:cs typeface="Arial" pitchFamily="34" charset="0"/>
              </a:rPr>
              <a:t>			Experiments to be performed</a:t>
            </a:r>
          </a:p>
          <a:p>
            <a:r>
              <a:rPr lang="en-US" sz="2000" dirty="0">
                <a:latin typeface="Arial" pitchFamily="34" charset="0"/>
                <a:cs typeface="Arial" pitchFamily="34" charset="0"/>
              </a:rPr>
              <a:t>			</a:t>
            </a:r>
            <a:r>
              <a:rPr lang="en-US" sz="2000" dirty="0" smtClean="0">
                <a:latin typeface="Arial" pitchFamily="34" charset="0"/>
                <a:cs typeface="Arial" pitchFamily="34" charset="0"/>
              </a:rPr>
              <a:t>Result</a:t>
            </a:r>
          </a:p>
          <a:p>
            <a:r>
              <a:rPr lang="en-US" sz="2000" dirty="0">
                <a:latin typeface="Arial" pitchFamily="34" charset="0"/>
                <a:cs typeface="Arial" pitchFamily="34" charset="0"/>
              </a:rPr>
              <a:t>	</a:t>
            </a:r>
            <a:r>
              <a:rPr lang="en-US" sz="2000" dirty="0" smtClean="0">
                <a:latin typeface="Arial" pitchFamily="34" charset="0"/>
                <a:cs typeface="Arial" pitchFamily="34" charset="0"/>
              </a:rPr>
              <a:t>	Aim II….</a:t>
            </a:r>
          </a:p>
          <a:p>
            <a:r>
              <a:rPr lang="en-US" sz="2000" dirty="0" smtClean="0">
                <a:latin typeface="Arial" pitchFamily="34" charset="0"/>
                <a:cs typeface="Arial" pitchFamily="34" charset="0"/>
              </a:rPr>
              <a:t>	Payoff statement (How is the world benefitted by your work.)</a:t>
            </a:r>
            <a:endParaRPr lang="en-US" sz="20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671488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58644"/>
            <a:ext cx="8610600" cy="5262979"/>
          </a:xfrm>
          <a:prstGeom prst="rect">
            <a:avLst/>
          </a:prstGeom>
          <a:noFill/>
        </p:spPr>
        <p:txBody>
          <a:bodyPr wrap="square" rtlCol="0">
            <a:spAutoFit/>
          </a:bodyPr>
          <a:lstStyle/>
          <a:p>
            <a:pPr algn="ctr"/>
            <a:r>
              <a:rPr lang="en-US" sz="2400" b="1" dirty="0" smtClean="0">
                <a:latin typeface="Arial" pitchFamily="34" charset="0"/>
                <a:cs typeface="Arial" pitchFamily="34" charset="0"/>
              </a:rPr>
              <a:t>Significance</a:t>
            </a:r>
          </a:p>
          <a:p>
            <a:pPr algn="ctr"/>
            <a:endParaRPr lang="en-US" sz="2400" b="1" dirty="0" smtClean="0">
              <a:latin typeface="Arial" pitchFamily="34" charset="0"/>
              <a:cs typeface="Arial" pitchFamily="34" charset="0"/>
            </a:endParaRPr>
          </a:p>
          <a:p>
            <a:pPr marL="342900" indent="-342900" algn="just">
              <a:buFont typeface="Arial" pitchFamily="34" charset="0"/>
              <a:buChar char="•"/>
            </a:pPr>
            <a:r>
              <a:rPr lang="en-US" sz="2000" dirty="0" smtClean="0">
                <a:latin typeface="Arial" pitchFamily="34" charset="0"/>
                <a:cs typeface="Arial" pitchFamily="34" charset="0"/>
              </a:rPr>
              <a:t>Refer to </a:t>
            </a:r>
            <a:r>
              <a:rPr lang="en-US" sz="2000" dirty="0" smtClean="0">
                <a:solidFill>
                  <a:srgbClr val="FF0000"/>
                </a:solidFill>
                <a:latin typeface="Arial" pitchFamily="34" charset="0"/>
                <a:cs typeface="Arial" pitchFamily="34" charset="0"/>
              </a:rPr>
              <a:t>Chapter 9 </a:t>
            </a:r>
            <a:r>
              <a:rPr lang="en-US" sz="2000" dirty="0" smtClean="0">
                <a:latin typeface="Arial" pitchFamily="34" charset="0"/>
                <a:cs typeface="Arial" pitchFamily="34" charset="0"/>
              </a:rPr>
              <a:t>in the workbook.</a:t>
            </a:r>
          </a:p>
          <a:p>
            <a:pPr marL="342900" indent="-342900" algn="just">
              <a:buFont typeface="Arial" pitchFamily="34" charset="0"/>
              <a:buChar char="•"/>
            </a:pPr>
            <a:endParaRPr lang="en-US" sz="2000" dirty="0" smtClean="0">
              <a:latin typeface="Arial" pitchFamily="34" charset="0"/>
              <a:cs typeface="Arial" pitchFamily="34" charset="0"/>
            </a:endParaRPr>
          </a:p>
          <a:p>
            <a:pPr marL="342900" indent="-342900" algn="just">
              <a:buFont typeface="Arial" pitchFamily="34" charset="0"/>
              <a:buChar char="•"/>
            </a:pPr>
            <a:r>
              <a:rPr lang="en-US" sz="2000" dirty="0" smtClean="0">
                <a:latin typeface="Arial" pitchFamily="34" charset="0"/>
                <a:cs typeface="Arial" pitchFamily="34" charset="0"/>
              </a:rPr>
              <a:t>Positive effect that successful completion of your </a:t>
            </a:r>
          </a:p>
          <a:p>
            <a:pPr marL="342900" indent="-342900" algn="just">
              <a:buFont typeface="Arial" pitchFamily="34" charset="0"/>
              <a:buChar char="•"/>
            </a:pPr>
            <a:endParaRPr lang="en-US" sz="2000" dirty="0">
              <a:solidFill>
                <a:srgbClr val="FF0000"/>
              </a:solidFill>
              <a:latin typeface="Arial" pitchFamily="34" charset="0"/>
              <a:cs typeface="Arial" pitchFamily="34" charset="0"/>
            </a:endParaRPr>
          </a:p>
          <a:p>
            <a:pPr marL="342900" indent="-342900" algn="just">
              <a:buFont typeface="Arial" pitchFamily="34" charset="0"/>
              <a:buChar char="•"/>
            </a:pPr>
            <a:r>
              <a:rPr lang="en-US" sz="2000" dirty="0" smtClean="0">
                <a:latin typeface="Arial" pitchFamily="34" charset="0"/>
                <a:cs typeface="Arial" pitchFamily="34" charset="0"/>
              </a:rPr>
              <a:t>Should be no more that </a:t>
            </a:r>
            <a:r>
              <a:rPr lang="en-US" sz="2000" dirty="0" smtClean="0">
                <a:solidFill>
                  <a:srgbClr val="FF0000"/>
                </a:solidFill>
                <a:latin typeface="Arial" pitchFamily="34" charset="0"/>
                <a:cs typeface="Arial" pitchFamily="34" charset="0"/>
              </a:rPr>
              <a:t>½ - 1 page</a:t>
            </a:r>
            <a:r>
              <a:rPr lang="en-US" sz="2000" dirty="0" smtClean="0">
                <a:latin typeface="Arial" pitchFamily="34" charset="0"/>
                <a:cs typeface="Arial" pitchFamily="34" charset="0"/>
              </a:rPr>
              <a:t>.</a:t>
            </a:r>
          </a:p>
          <a:p>
            <a:pPr marL="342900" indent="-342900" algn="just">
              <a:buFont typeface="Arial" pitchFamily="34" charset="0"/>
              <a:buChar char="•"/>
            </a:pPr>
            <a:endParaRPr lang="en-US" sz="2000" dirty="0" smtClean="0">
              <a:latin typeface="Arial" pitchFamily="34" charset="0"/>
              <a:cs typeface="Arial" pitchFamily="34" charset="0"/>
            </a:endParaRPr>
          </a:p>
          <a:p>
            <a:pPr marL="342900" indent="-342900" algn="just">
              <a:buFont typeface="Arial" pitchFamily="34" charset="0"/>
              <a:buChar char="•"/>
            </a:pPr>
            <a:r>
              <a:rPr lang="en-US" sz="2000" dirty="0" smtClean="0">
                <a:latin typeface="Arial" pitchFamily="34" charset="0"/>
                <a:cs typeface="Arial" pitchFamily="34" charset="0"/>
              </a:rPr>
              <a:t>Can be divided into three parts:</a:t>
            </a:r>
          </a:p>
          <a:p>
            <a:pPr algn="just"/>
            <a:r>
              <a:rPr lang="en-US" sz="2000" dirty="0" smtClean="0">
                <a:latin typeface="Arial" pitchFamily="34" charset="0"/>
                <a:cs typeface="Arial" pitchFamily="34" charset="0"/>
              </a:rPr>
              <a:t>	</a:t>
            </a:r>
            <a:r>
              <a:rPr lang="en-US" sz="2000" dirty="0" smtClean="0">
                <a:solidFill>
                  <a:srgbClr val="FF0000"/>
                </a:solidFill>
                <a:latin typeface="Arial" pitchFamily="34" charset="0"/>
                <a:cs typeface="Arial" pitchFamily="34" charset="0"/>
              </a:rPr>
              <a:t>Critical review of the literature </a:t>
            </a:r>
            <a:r>
              <a:rPr lang="en-US" sz="2000" dirty="0" smtClean="0">
                <a:latin typeface="Arial" pitchFamily="34" charset="0"/>
                <a:cs typeface="Arial" pitchFamily="34" charset="0"/>
              </a:rPr>
              <a:t>that describes an unmet need. 	Statement of </a:t>
            </a:r>
            <a:r>
              <a:rPr lang="en-US" sz="2000" dirty="0" smtClean="0">
                <a:solidFill>
                  <a:srgbClr val="FF0000"/>
                </a:solidFill>
                <a:latin typeface="Arial" pitchFamily="34" charset="0"/>
                <a:cs typeface="Arial" pitchFamily="34" charset="0"/>
              </a:rPr>
              <a:t>significance.</a:t>
            </a:r>
          </a:p>
          <a:p>
            <a:pPr algn="just"/>
            <a:r>
              <a:rPr lang="en-US" sz="2000" dirty="0" smtClean="0">
                <a:latin typeface="Arial" pitchFamily="34" charset="0"/>
                <a:cs typeface="Arial" pitchFamily="34" charset="0"/>
              </a:rPr>
              <a:t>	</a:t>
            </a:r>
            <a:r>
              <a:rPr lang="en-US" sz="2000" dirty="0" smtClean="0">
                <a:solidFill>
                  <a:srgbClr val="FF0000"/>
                </a:solidFill>
                <a:latin typeface="Arial" pitchFamily="34" charset="0"/>
                <a:cs typeface="Arial" pitchFamily="34" charset="0"/>
              </a:rPr>
              <a:t>Discussion of benefits of your work</a:t>
            </a:r>
            <a:r>
              <a:rPr lang="en-US" sz="2000" dirty="0" smtClean="0">
                <a:latin typeface="Arial" pitchFamily="34" charset="0"/>
                <a:cs typeface="Arial" pitchFamily="34" charset="0"/>
              </a:rPr>
              <a:t>.</a:t>
            </a:r>
          </a:p>
          <a:p>
            <a:pPr algn="just"/>
            <a:endParaRPr lang="en-US" sz="2000" dirty="0">
              <a:latin typeface="Arial" pitchFamily="34" charset="0"/>
              <a:cs typeface="Arial" pitchFamily="34" charset="0"/>
            </a:endParaRPr>
          </a:p>
          <a:p>
            <a:pPr algn="just"/>
            <a:r>
              <a:rPr lang="en-US" sz="2000" dirty="0" smtClean="0">
                <a:latin typeface="Arial" pitchFamily="34" charset="0"/>
                <a:cs typeface="Arial" pitchFamily="34" charset="0"/>
              </a:rPr>
              <a:t>   </a:t>
            </a: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372629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24329"/>
            <a:ext cx="8610599" cy="5816977"/>
          </a:xfrm>
          <a:prstGeom prst="rect">
            <a:avLst/>
          </a:prstGeom>
          <a:noFill/>
        </p:spPr>
        <p:txBody>
          <a:bodyPr wrap="square" rtlCol="0">
            <a:spAutoFit/>
          </a:bodyPr>
          <a:lstStyle/>
          <a:p>
            <a:pPr algn="ctr"/>
            <a:r>
              <a:rPr lang="en-US" sz="2400" b="1" dirty="0" smtClean="0">
                <a:latin typeface="Arial" pitchFamily="34" charset="0"/>
                <a:cs typeface="Arial" pitchFamily="34" charset="0"/>
              </a:rPr>
              <a:t>Innovation</a:t>
            </a:r>
          </a:p>
          <a:p>
            <a:endParaRPr lang="en-US" sz="2800" b="1" dirty="0"/>
          </a:p>
          <a:p>
            <a:pPr marL="457200" indent="-457200">
              <a:buFont typeface="Arial" pitchFamily="34" charset="0"/>
              <a:buChar char="•"/>
            </a:pPr>
            <a:r>
              <a:rPr lang="en-US" sz="2000" dirty="0" smtClean="0">
                <a:latin typeface="Arial" pitchFamily="34" charset="0"/>
                <a:cs typeface="Arial" pitchFamily="34" charset="0"/>
              </a:rPr>
              <a:t>Significance </a:t>
            </a:r>
            <a:r>
              <a:rPr lang="en-US" sz="2000" dirty="0" smtClean="0">
                <a:solidFill>
                  <a:srgbClr val="FF0000"/>
                </a:solidFill>
                <a:latin typeface="Arial" pitchFamily="34" charset="0"/>
                <a:cs typeface="Arial" pitchFamily="34" charset="0"/>
              </a:rPr>
              <a:t>vs</a:t>
            </a:r>
            <a:r>
              <a:rPr lang="en-US" sz="2000" dirty="0" smtClean="0">
                <a:latin typeface="Arial" pitchFamily="34" charset="0"/>
                <a:cs typeface="Arial" pitchFamily="34" charset="0"/>
              </a:rPr>
              <a:t> Innovation:   “Significance is the positive effect that something is likely to have on other things”….  “Innovation is a new and substantially different way of considering and addressing something which results in positive change.”*</a:t>
            </a:r>
          </a:p>
          <a:p>
            <a:r>
              <a:rPr lang="en-US" sz="2000" dirty="0" smtClean="0">
                <a:latin typeface="Arial" pitchFamily="34" charset="0"/>
                <a:cs typeface="Arial" pitchFamily="34" charset="0"/>
              </a:rPr>
              <a:t>	*Grant Application Writers Workbook, P77.</a:t>
            </a:r>
          </a:p>
          <a:p>
            <a:endParaRPr lang="en-US" sz="2000" dirty="0" smtClean="0">
              <a:latin typeface="Arial" pitchFamily="34" charset="0"/>
              <a:cs typeface="Arial" pitchFamily="34" charset="0"/>
            </a:endParaRPr>
          </a:p>
          <a:p>
            <a:pPr marL="342900" indent="-342900">
              <a:buFont typeface="Arial" pitchFamily="34" charset="0"/>
              <a:buChar char="•"/>
            </a:pPr>
            <a:r>
              <a:rPr lang="en-US" sz="2000" dirty="0">
                <a:latin typeface="Arial" pitchFamily="34" charset="0"/>
                <a:cs typeface="Arial" pitchFamily="34" charset="0"/>
              </a:rPr>
              <a:t>What is the </a:t>
            </a:r>
            <a:r>
              <a:rPr lang="en-US" sz="2000" dirty="0" smtClean="0">
                <a:latin typeface="Arial" pitchFamily="34" charset="0"/>
                <a:cs typeface="Arial" pitchFamily="34" charset="0"/>
              </a:rPr>
              <a:t>norm (</a:t>
            </a:r>
            <a:r>
              <a:rPr lang="en-US" sz="2000" dirty="0">
                <a:latin typeface="Arial" pitchFamily="34" charset="0"/>
                <a:cs typeface="Arial" pitchFamily="34" charset="0"/>
              </a:rPr>
              <a:t>methodology, interpretation, mechanisms, </a:t>
            </a:r>
            <a:r>
              <a:rPr lang="en-US" sz="2000" dirty="0" smtClean="0">
                <a:latin typeface="Arial" pitchFamily="34" charset="0"/>
                <a:cs typeface="Arial" pitchFamily="34" charset="0"/>
              </a:rPr>
              <a:t>etc.).  </a:t>
            </a:r>
            <a:r>
              <a:rPr lang="en-US" sz="2000" dirty="0" smtClean="0">
                <a:solidFill>
                  <a:srgbClr val="FF0000"/>
                </a:solidFill>
                <a:latin typeface="Arial" pitchFamily="34" charset="0"/>
                <a:cs typeface="Arial" pitchFamily="34" charset="0"/>
              </a:rPr>
              <a:t>Document with citations. </a:t>
            </a: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How does your approach depart from the </a:t>
            </a:r>
            <a:r>
              <a:rPr lang="en-US" sz="2000" dirty="0" smtClean="0">
                <a:solidFill>
                  <a:srgbClr val="FF0000"/>
                </a:solidFill>
                <a:latin typeface="Arial" pitchFamily="34" charset="0"/>
                <a:cs typeface="Arial" pitchFamily="34" charset="0"/>
              </a:rPr>
              <a:t>status quo</a:t>
            </a:r>
            <a:r>
              <a:rPr lang="en-US" sz="2000" dirty="0" smtClean="0">
                <a:latin typeface="Arial" pitchFamily="34" charset="0"/>
                <a:cs typeface="Arial" pitchFamily="34" charset="0"/>
              </a:rPr>
              <a:t>? Is it a </a:t>
            </a:r>
            <a:r>
              <a:rPr lang="en-US" sz="2000" dirty="0" err="1" smtClean="0">
                <a:latin typeface="Arial" pitchFamily="34" charset="0"/>
                <a:cs typeface="Arial" pitchFamily="34" charset="0"/>
              </a:rPr>
              <a:t>pradigm</a:t>
            </a:r>
            <a:r>
              <a:rPr lang="en-US" sz="2000" dirty="0" smtClean="0">
                <a:latin typeface="Arial" pitchFamily="34" charset="0"/>
                <a:cs typeface="Arial" pitchFamily="34" charset="0"/>
              </a:rPr>
              <a:t> shift?  </a:t>
            </a: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How will this departure </a:t>
            </a:r>
            <a:r>
              <a:rPr lang="en-US" sz="2000" dirty="0" smtClean="0">
                <a:solidFill>
                  <a:srgbClr val="FF0000"/>
                </a:solidFill>
                <a:latin typeface="Arial" pitchFamily="34" charset="0"/>
                <a:cs typeface="Arial" pitchFamily="34" charset="0"/>
              </a:rPr>
              <a:t>project to fundamental progress </a:t>
            </a:r>
            <a:r>
              <a:rPr lang="en-US" sz="2000" dirty="0" smtClean="0">
                <a:latin typeface="Arial" pitchFamily="34" charset="0"/>
                <a:cs typeface="Arial" pitchFamily="34" charset="0"/>
              </a:rPr>
              <a:t>in the field? </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Not required for NRSA, but if you have innovation, put it in the  Significance section.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422086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0126" y="252472"/>
            <a:ext cx="5334794" cy="6986528"/>
          </a:xfrm>
          <a:prstGeom prst="rect">
            <a:avLst/>
          </a:prstGeom>
          <a:noFill/>
        </p:spPr>
        <p:txBody>
          <a:bodyPr wrap="none" rtlCol="0">
            <a:spAutoFit/>
          </a:bodyPr>
          <a:lstStyle/>
          <a:p>
            <a:r>
              <a:rPr lang="en-US" sz="2400" dirty="0" smtClean="0">
                <a:latin typeface="Arial" pitchFamily="34" charset="0"/>
                <a:cs typeface="Arial" pitchFamily="34" charset="0"/>
              </a:rPr>
              <a:t>		 </a:t>
            </a:r>
            <a:r>
              <a:rPr lang="en-US" sz="2400" b="1" dirty="0" smtClean="0">
                <a:latin typeface="Arial" pitchFamily="34" charset="0"/>
                <a:cs typeface="Arial" pitchFamily="34" charset="0"/>
              </a:rPr>
              <a:t>Approach</a:t>
            </a:r>
          </a:p>
          <a:p>
            <a:pPr defTabSz="274320"/>
            <a:r>
              <a:rPr lang="en-US" sz="2000" dirty="0" smtClean="0">
                <a:latin typeface="Arial" pitchFamily="34" charset="0"/>
                <a:cs typeface="Arial" pitchFamily="34" charset="0"/>
              </a:rPr>
              <a:t>Aim I</a:t>
            </a:r>
          </a:p>
          <a:p>
            <a:pPr defTabSz="274320"/>
            <a:r>
              <a:rPr lang="en-US" sz="2000" dirty="0" smtClean="0">
                <a:latin typeface="Arial" pitchFamily="34" charset="0"/>
                <a:cs typeface="Arial" pitchFamily="34" charset="0"/>
              </a:rPr>
              <a:t>	Statement of hypothesis</a:t>
            </a:r>
          </a:p>
          <a:p>
            <a:pPr defTabSz="274320"/>
            <a:r>
              <a:rPr lang="en-US" sz="2000" dirty="0" smtClean="0">
                <a:latin typeface="Arial" pitchFamily="34" charset="0"/>
                <a:cs typeface="Arial" pitchFamily="34" charset="0"/>
              </a:rPr>
              <a:t>	Rationale that supports hypothesis</a:t>
            </a:r>
          </a:p>
          <a:p>
            <a:pPr defTabSz="274320"/>
            <a:r>
              <a:rPr lang="en-US" sz="2000" dirty="0" smtClean="0">
                <a:latin typeface="Arial" pitchFamily="34" charset="0"/>
                <a:cs typeface="Arial" pitchFamily="34" charset="0"/>
              </a:rPr>
              <a:t>		Literature</a:t>
            </a:r>
          </a:p>
          <a:p>
            <a:pPr defTabSz="274320"/>
            <a:r>
              <a:rPr lang="en-US" sz="2000" dirty="0" smtClean="0">
                <a:latin typeface="Arial" pitchFamily="34" charset="0"/>
                <a:cs typeface="Arial" pitchFamily="34" charset="0"/>
              </a:rPr>
              <a:t>		Impact</a:t>
            </a:r>
          </a:p>
          <a:p>
            <a:pPr defTabSz="274320"/>
            <a:r>
              <a:rPr lang="en-US" sz="2000" dirty="0" smtClean="0">
                <a:latin typeface="Arial" pitchFamily="34" charset="0"/>
                <a:cs typeface="Arial" pitchFamily="34" charset="0"/>
              </a:rPr>
              <a:t>		Preliminary data/feasibility</a:t>
            </a:r>
          </a:p>
          <a:p>
            <a:pPr defTabSz="274320"/>
            <a:r>
              <a:rPr lang="en-US" sz="2000" dirty="0" smtClean="0">
                <a:latin typeface="Arial" pitchFamily="34" charset="0"/>
                <a:cs typeface="Arial" pitchFamily="34" charset="0"/>
              </a:rPr>
              <a:t>	Experimental design </a:t>
            </a:r>
          </a:p>
          <a:p>
            <a:pPr defTabSz="274320"/>
            <a:r>
              <a:rPr lang="en-US" sz="2000" dirty="0" smtClean="0">
                <a:latin typeface="Arial" pitchFamily="34" charset="0"/>
                <a:cs typeface="Arial" pitchFamily="34" charset="0"/>
              </a:rPr>
              <a:t>	Expected outcomes and statistical analysis</a:t>
            </a:r>
          </a:p>
          <a:p>
            <a:pPr defTabSz="274320"/>
            <a:r>
              <a:rPr lang="en-US" sz="2000" dirty="0" smtClean="0">
                <a:latin typeface="Arial" pitchFamily="34" charset="0"/>
                <a:cs typeface="Arial" pitchFamily="34" charset="0"/>
              </a:rPr>
              <a:t>	Pitfalls and alternative plans</a:t>
            </a:r>
          </a:p>
          <a:p>
            <a:pPr defTabSz="274320"/>
            <a:r>
              <a:rPr lang="en-US" sz="2000" dirty="0" smtClean="0">
                <a:latin typeface="Arial" pitchFamily="34" charset="0"/>
                <a:cs typeface="Arial" pitchFamily="34" charset="0"/>
              </a:rPr>
              <a:t>Aim II</a:t>
            </a:r>
          </a:p>
          <a:p>
            <a:pPr defTabSz="274320"/>
            <a:r>
              <a:rPr lang="en-US" sz="2000" dirty="0" smtClean="0">
                <a:latin typeface="Arial" pitchFamily="34" charset="0"/>
                <a:cs typeface="Arial" pitchFamily="34" charset="0"/>
              </a:rPr>
              <a:t>	Statement of hypothesis</a:t>
            </a:r>
          </a:p>
          <a:p>
            <a:pPr defTabSz="274320"/>
            <a:r>
              <a:rPr lang="en-US" sz="2000" dirty="0" smtClean="0">
                <a:latin typeface="Arial" pitchFamily="34" charset="0"/>
                <a:cs typeface="Arial" pitchFamily="34" charset="0"/>
              </a:rPr>
              <a:t>	Rationale that supports hypothesis</a:t>
            </a:r>
          </a:p>
          <a:p>
            <a:pPr defTabSz="274320"/>
            <a:r>
              <a:rPr lang="en-US" sz="2000" dirty="0" smtClean="0">
                <a:latin typeface="Arial" pitchFamily="34" charset="0"/>
                <a:cs typeface="Arial" pitchFamily="34" charset="0"/>
              </a:rPr>
              <a:t>		Literature</a:t>
            </a:r>
          </a:p>
          <a:p>
            <a:pPr defTabSz="274320"/>
            <a:r>
              <a:rPr lang="en-US" sz="2000" dirty="0" smtClean="0">
                <a:latin typeface="Arial" pitchFamily="34" charset="0"/>
                <a:cs typeface="Arial" pitchFamily="34" charset="0"/>
              </a:rPr>
              <a:t>		Impact</a:t>
            </a:r>
          </a:p>
          <a:p>
            <a:pPr defTabSz="274320"/>
            <a:r>
              <a:rPr lang="en-US" sz="2000" dirty="0" smtClean="0">
                <a:latin typeface="Arial" pitchFamily="34" charset="0"/>
                <a:cs typeface="Arial" pitchFamily="34" charset="0"/>
              </a:rPr>
              <a:t>		Preliminary data/feasibility</a:t>
            </a:r>
          </a:p>
          <a:p>
            <a:pPr defTabSz="274320"/>
            <a:r>
              <a:rPr lang="en-US" sz="2000" dirty="0" smtClean="0">
                <a:latin typeface="Arial" pitchFamily="34" charset="0"/>
                <a:cs typeface="Arial" pitchFamily="34" charset="0"/>
              </a:rPr>
              <a:t>	Experimental design </a:t>
            </a:r>
          </a:p>
          <a:p>
            <a:pPr defTabSz="274320"/>
            <a:r>
              <a:rPr lang="en-US" sz="2000" dirty="0" smtClean="0">
                <a:latin typeface="Arial" pitchFamily="34" charset="0"/>
                <a:cs typeface="Arial" pitchFamily="34" charset="0"/>
              </a:rPr>
              <a:t>	Expected outcomes and statistical analysis</a:t>
            </a:r>
          </a:p>
          <a:p>
            <a:pPr defTabSz="274320"/>
            <a:r>
              <a:rPr lang="en-US" sz="2000" dirty="0" smtClean="0">
                <a:latin typeface="Arial" pitchFamily="34" charset="0"/>
                <a:cs typeface="Arial" pitchFamily="34" charset="0"/>
              </a:rPr>
              <a:t>	Pitfalls and alternative plans</a:t>
            </a:r>
          </a:p>
          <a:p>
            <a:pPr defTabSz="274320"/>
            <a:r>
              <a:rPr lang="en-US" sz="2000" dirty="0" smtClean="0">
                <a:latin typeface="Arial" pitchFamily="34" charset="0"/>
                <a:cs typeface="Arial" pitchFamily="34" charset="0"/>
              </a:rPr>
              <a:t>Timetable</a:t>
            </a:r>
          </a:p>
          <a:p>
            <a:endParaRPr lang="en-US" sz="2400" dirty="0">
              <a:latin typeface="Arial" pitchFamily="34" charset="0"/>
              <a:cs typeface="Arial" pitchFamily="34" charset="0"/>
            </a:endParaRPr>
          </a:p>
          <a:p>
            <a:pPr marL="342900" indent="-342900">
              <a:buFont typeface="Arial" pitchFamily="34" charset="0"/>
              <a:buChar char="•"/>
            </a:pP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64716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886"/>
            <a:ext cx="8305800" cy="5663089"/>
          </a:xfrm>
          <a:prstGeom prst="rect">
            <a:avLst/>
          </a:prstGeom>
          <a:noFill/>
        </p:spPr>
        <p:txBody>
          <a:bodyPr wrap="square" rtlCol="0">
            <a:spAutoFit/>
          </a:bodyPr>
          <a:lstStyle/>
          <a:p>
            <a:pPr algn="ctr"/>
            <a:r>
              <a:rPr lang="en-US" sz="2400" b="1" dirty="0" smtClean="0">
                <a:latin typeface="Arial" pitchFamily="34" charset="0"/>
                <a:cs typeface="Arial" pitchFamily="34" charset="0"/>
              </a:rPr>
              <a:t>Vertebrate Animals</a:t>
            </a:r>
          </a:p>
          <a:p>
            <a:endParaRPr lang="en-US" dirty="0"/>
          </a:p>
          <a:p>
            <a:pPr marL="285750" indent="-285750">
              <a:buFont typeface="Arial" pitchFamily="34" charset="0"/>
              <a:buChar char="•"/>
            </a:pPr>
            <a:r>
              <a:rPr lang="en-US" sz="2000" dirty="0" smtClean="0">
                <a:solidFill>
                  <a:srgbClr val="FF0000"/>
                </a:solidFill>
                <a:latin typeface="Arial" pitchFamily="34" charset="0"/>
                <a:cs typeface="Arial" pitchFamily="34" charset="0"/>
              </a:rPr>
              <a:t>Read and follow the instructions in the 424 instruction package. </a:t>
            </a:r>
          </a:p>
          <a:p>
            <a:pPr marL="285750" indent="-285750">
              <a:buFont typeface="Arial" pitchFamily="34" charset="0"/>
              <a:buChar char="•"/>
            </a:pPr>
            <a:endParaRPr lang="en-US" sz="2000" dirty="0" smtClean="0">
              <a:solidFill>
                <a:srgbClr val="FF0000"/>
              </a:solidFill>
              <a:latin typeface="Arial" pitchFamily="34" charset="0"/>
              <a:cs typeface="Arial" pitchFamily="34" charset="0"/>
            </a:endParaRPr>
          </a:p>
          <a:p>
            <a:pPr marL="285750" indent="-285750">
              <a:buFont typeface="Arial" pitchFamily="34" charset="0"/>
              <a:buChar char="•"/>
            </a:pPr>
            <a:r>
              <a:rPr lang="en-US" sz="2000" dirty="0" smtClean="0">
                <a:solidFill>
                  <a:srgbClr val="FF0000"/>
                </a:solidFill>
                <a:latin typeface="Arial" pitchFamily="34" charset="0"/>
                <a:cs typeface="Arial" pitchFamily="34" charset="0"/>
              </a:rPr>
              <a:t>Proposed use of animals</a:t>
            </a:r>
            <a:r>
              <a:rPr lang="en-US" sz="2000" dirty="0" smtClean="0">
                <a:latin typeface="Arial" pitchFamily="34" charset="0"/>
                <a:cs typeface="Arial" pitchFamily="34" charset="0"/>
              </a:rPr>
              <a:t>.  Here state the species, strains, ages, sex, and numbers of animals to be used  by specific aim.  If surgery is to be done, describe fully.</a:t>
            </a:r>
          </a:p>
          <a:p>
            <a:pPr marL="285750" indent="-285750">
              <a:buFont typeface="Arial" pitchFamily="34" charset="0"/>
              <a:buChar char="•"/>
            </a:pPr>
            <a:endParaRPr lang="en-US" sz="2000" dirty="0" smtClean="0">
              <a:latin typeface="Arial" pitchFamily="34" charset="0"/>
              <a:cs typeface="Arial" pitchFamily="34" charset="0"/>
            </a:endParaRPr>
          </a:p>
          <a:p>
            <a:pPr marL="285750" indent="-285750">
              <a:buFont typeface="Arial" pitchFamily="34" charset="0"/>
              <a:buChar char="•"/>
            </a:pPr>
            <a:r>
              <a:rPr lang="en-US" sz="2000" dirty="0" smtClean="0">
                <a:solidFill>
                  <a:srgbClr val="FF0000"/>
                </a:solidFill>
                <a:latin typeface="Arial" pitchFamily="34" charset="0"/>
                <a:cs typeface="Arial" pitchFamily="34" charset="0"/>
              </a:rPr>
              <a:t>Justification for the use of vertebrate animals</a:t>
            </a:r>
            <a:r>
              <a:rPr lang="en-US" sz="2000" dirty="0" smtClean="0">
                <a:latin typeface="Arial" pitchFamily="34" charset="0"/>
                <a:cs typeface="Arial" pitchFamily="34" charset="0"/>
              </a:rPr>
              <a:t>.  Justify why live animals must be used.  Provide arguments why such techniques as modeling and cell culture may not be sufficient for your purposes.</a:t>
            </a:r>
          </a:p>
          <a:p>
            <a:pPr marL="285750" indent="-285750">
              <a:buFont typeface="Arial" pitchFamily="34" charset="0"/>
              <a:buChar char="•"/>
            </a:pPr>
            <a:endParaRPr lang="en-US" sz="2000" dirty="0" smtClean="0">
              <a:latin typeface="Arial" pitchFamily="34" charset="0"/>
              <a:cs typeface="Arial" pitchFamily="34" charset="0"/>
            </a:endParaRPr>
          </a:p>
          <a:p>
            <a:pPr marL="285750" indent="-285750">
              <a:buFont typeface="Arial" pitchFamily="34" charset="0"/>
              <a:buChar char="•"/>
            </a:pPr>
            <a:r>
              <a:rPr lang="en-US" sz="2000" dirty="0" smtClean="0">
                <a:solidFill>
                  <a:srgbClr val="FF0000"/>
                </a:solidFill>
                <a:latin typeface="Arial" pitchFamily="34" charset="0"/>
                <a:cs typeface="Arial" pitchFamily="34" charset="0"/>
              </a:rPr>
              <a:t>Procedures to limit discomfort, pain, and distress.  </a:t>
            </a:r>
            <a:r>
              <a:rPr lang="en-US" sz="2000" dirty="0" smtClean="0">
                <a:latin typeface="Arial" pitchFamily="34" charset="0"/>
                <a:cs typeface="Arial" pitchFamily="34" charset="0"/>
              </a:rPr>
              <a:t>What are the methods to be used.  How do they avoid undue discomfort and pain.</a:t>
            </a:r>
          </a:p>
          <a:p>
            <a:pPr marL="285750" indent="-285750">
              <a:buFont typeface="Arial" pitchFamily="34" charset="0"/>
              <a:buChar char="•"/>
            </a:pPr>
            <a:endParaRPr lang="en-US" sz="2000" dirty="0" smtClean="0">
              <a:solidFill>
                <a:srgbClr val="FF0000"/>
              </a:solidFill>
              <a:latin typeface="Arial" pitchFamily="34" charset="0"/>
              <a:cs typeface="Arial" pitchFamily="34" charset="0"/>
            </a:endParaRPr>
          </a:p>
          <a:p>
            <a:pPr marL="285750" indent="-285750">
              <a:buFont typeface="Arial" pitchFamily="34" charset="0"/>
              <a:buChar char="•"/>
            </a:pPr>
            <a:r>
              <a:rPr lang="en-US" sz="2000" dirty="0" smtClean="0">
                <a:solidFill>
                  <a:srgbClr val="FF0000"/>
                </a:solidFill>
                <a:latin typeface="Arial" pitchFamily="34" charset="0"/>
                <a:cs typeface="Arial" pitchFamily="34" charset="0"/>
              </a:rPr>
              <a:t>Describe methods of euthanasia (required only if not consistent with AVMA guidelines).  </a:t>
            </a:r>
            <a:r>
              <a:rPr lang="en-US" sz="2000" dirty="0" smtClean="0">
                <a:latin typeface="Arial" pitchFamily="34" charset="0"/>
                <a:cs typeface="Arial" pitchFamily="34" charset="0"/>
              </a:rPr>
              <a:t>How are animals to be treated either to take tissue or to kill them at the end of the experiment.</a:t>
            </a:r>
            <a:endParaRPr lang="en-US" sz="20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898935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90800"/>
            <a:ext cx="7457491" cy="707886"/>
          </a:xfrm>
          <a:prstGeom prst="rect">
            <a:avLst/>
          </a:prstGeom>
          <a:noFill/>
        </p:spPr>
        <p:txBody>
          <a:bodyPr wrap="none" rtlCol="0">
            <a:spAutoFit/>
          </a:bodyPr>
          <a:lstStyle/>
          <a:p>
            <a:r>
              <a:rPr lang="en-US" sz="4000" dirty="0" smtClean="0">
                <a:latin typeface="Arial" pitchFamily="34" charset="0"/>
                <a:cs typeface="Arial" pitchFamily="34" charset="0"/>
              </a:rPr>
              <a:t>How is your proposal reviewed?</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878849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7514" y="7239000"/>
            <a:ext cx="4572000" cy="5632311"/>
          </a:xfrm>
          <a:prstGeom prst="rect">
            <a:avLst/>
          </a:prstGeom>
        </p:spPr>
        <p:txBody>
          <a:bodyPr>
            <a:spAutoFit/>
          </a:bodyPr>
          <a:lstStyle/>
          <a:p>
            <a:pPr lvl="0"/>
            <a:r>
              <a:rPr lang="en-US" b="1" dirty="0"/>
              <a:t>Scores will be based on a 9-point rating scale.</a:t>
            </a:r>
            <a:r>
              <a:rPr lang="en-US" dirty="0"/>
              <a:t>  The new scoring system will use a 9-point rating scale </a:t>
            </a:r>
            <a:r>
              <a:rPr lang="en-US" dirty="0" smtClean="0"/>
              <a:t>().. After </a:t>
            </a:r>
            <a:r>
              <a:rPr lang="en-US" dirty="0"/>
              <a:t>discussing an application, each eligible committee member (without conflict of interest, etc.) will give a final impact/priority score which should reflect their evaluation of the overall impact the project is likely to have on the research field.  The overall impact/priority score for each application is the average of all the final impact priority scores multiplied by 10 (the 81 possible impact/priority scores will range from 10-90, with 10 being the best possible final score.  The preliminary and final impact/priority scores assigned by each reviewer will be determined primarily by consideration of the five core review criteria. An application does not need to be strong in all five core review criteria to be judged likely to have major scientific impact.</a:t>
            </a:r>
          </a:p>
        </p:txBody>
      </p:sp>
      <p:sp>
        <p:nvSpPr>
          <p:cNvPr id="4" name="TextBox 3"/>
          <p:cNvSpPr txBox="1"/>
          <p:nvPr/>
        </p:nvSpPr>
        <p:spPr>
          <a:xfrm>
            <a:off x="152400" y="139464"/>
            <a:ext cx="8763000" cy="7017306"/>
          </a:xfrm>
          <a:prstGeom prst="rect">
            <a:avLst/>
          </a:prstGeom>
          <a:noFill/>
        </p:spPr>
        <p:txBody>
          <a:bodyPr wrap="square" rtlCol="0">
            <a:spAutoFit/>
          </a:bodyPr>
          <a:lstStyle/>
          <a:p>
            <a:pPr algn="ctr"/>
            <a:r>
              <a:rPr lang="en-US" b="1" dirty="0" smtClean="0">
                <a:latin typeface="Arial" pitchFamily="34" charset="0"/>
                <a:cs typeface="Arial" pitchFamily="34" charset="0"/>
              </a:rPr>
              <a:t>Scores are based on a 9-point rating scale</a:t>
            </a:r>
          </a:p>
          <a:p>
            <a:pPr algn="ctr"/>
            <a:endParaRPr lang="en-US" b="1" dirty="0" smtClean="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Your proposal is submitted electronically to the Center for Scientific Review (CSR) which then assigns it to an appropriate study section.</a:t>
            </a:r>
          </a:p>
          <a:p>
            <a:pPr marL="285750" indent="-285750">
              <a:buFont typeface="Arial" pitchFamily="34" charset="0"/>
              <a:buChar char="•"/>
            </a:pPr>
            <a:endParaRPr lang="en-US" dirty="0" smtClean="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The study section Scientific Review Officer (SRO) will assign your grant to up to three reviewers.  Before the meeting reviewers will submit preliminary written critiques together with an overall score to CSR for ranking.</a:t>
            </a:r>
          </a:p>
          <a:p>
            <a:pPr marL="285750" indent="-285750">
              <a:buFont typeface="Arial" pitchFamily="34" charset="0"/>
              <a:buChar char="•"/>
            </a:pPr>
            <a:endParaRPr lang="en-US" dirty="0" smtClean="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Score is  based five general criteria:  Significance, Investigator, Innovation, Approach, and Environment.  1 = exceptional; 9=poor.  Only integers will be used for scoring</a:t>
            </a:r>
          </a:p>
          <a:p>
            <a:pPr marL="285750" indent="-285750">
              <a:buFont typeface="Arial" pitchFamily="34" charset="0"/>
              <a:buChar char="•"/>
            </a:pPr>
            <a:endParaRPr lang="en-US" dirty="0" smtClean="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Before the review meeting each assigned reviewer will give a preliminary impact/priority score to each of their assigned applications.  These score will help the review committee determine which applications will be discussed at the review meeting.   Only the proposals ranked in the upper 50% will be discussed at the meeting.</a:t>
            </a:r>
          </a:p>
          <a:p>
            <a:pPr marL="285750" indent="-285750">
              <a:buFont typeface="Arial" pitchFamily="34" charset="0"/>
              <a:buChar char="•"/>
            </a:pPr>
            <a:endParaRPr lang="en-US" b="1" dirty="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At the time of the meeting, reviewers will be called upon to summarize the strengths and weaknesses of each proposal to which they were assigned.  Based on this discussion each member of the study section (up to 25-30 reviewers) will vote an integer score in the range 1-9.  Overall score for your grant is the average of these individual scores multiplied by 10.</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530422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921726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4259795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207975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2359"/>
            <a:ext cx="8991600" cy="6555641"/>
          </a:xfrm>
          <a:prstGeom prst="rect">
            <a:avLst/>
          </a:prstGeom>
        </p:spPr>
        <p:txBody>
          <a:bodyPr wrap="square">
            <a:spAutoFit/>
          </a:bodyPr>
          <a:lstStyle/>
          <a:p>
            <a:pPr algn="just"/>
            <a:r>
              <a:rPr lang="en-US" sz="2000" dirty="0">
                <a:latin typeface="Arial" pitchFamily="34" charset="0"/>
                <a:cs typeface="Arial" pitchFamily="34" charset="0"/>
              </a:rPr>
              <a:t>Preparing an NIH grant application is a complex and lengthy process.  Some of these steps will involve your interaction with a grants administration office at your institution.  A person from this office can assist you in acquiring a </a:t>
            </a:r>
            <a:r>
              <a:rPr lang="en-US" sz="2000" dirty="0">
                <a:solidFill>
                  <a:srgbClr val="FF0000"/>
                </a:solidFill>
                <a:latin typeface="Arial" pitchFamily="34" charset="0"/>
                <a:cs typeface="Arial" pitchFamily="34" charset="0"/>
              </a:rPr>
              <a:t>Commons ID </a:t>
            </a:r>
            <a:r>
              <a:rPr lang="en-US" sz="2000" dirty="0">
                <a:latin typeface="Arial" pitchFamily="34" charset="0"/>
                <a:cs typeface="Arial" pitchFamily="34" charset="0"/>
              </a:rPr>
              <a:t>(which you will require for submission) as well as finding the program announcement for your NRSA application and the specific instructions that you will require to prepare all of the parts.  The application is made electronically by submitting documents in </a:t>
            </a:r>
            <a:r>
              <a:rPr lang="en-US" sz="2000" dirty="0">
                <a:solidFill>
                  <a:srgbClr val="FF0000"/>
                </a:solidFill>
                <a:latin typeface="Arial" pitchFamily="34" charset="0"/>
                <a:cs typeface="Arial" pitchFamily="34" charset="0"/>
              </a:rPr>
              <a:t>Adobe format </a:t>
            </a:r>
            <a:r>
              <a:rPr lang="en-US" sz="2000" dirty="0">
                <a:latin typeface="Arial" pitchFamily="34" charset="0"/>
                <a:cs typeface="Arial" pitchFamily="34" charset="0"/>
              </a:rPr>
              <a:t>(you will require the proper Adobe version to complete </a:t>
            </a:r>
            <a:r>
              <a:rPr lang="en-US" sz="2000" dirty="0" smtClean="0">
                <a:latin typeface="Arial" pitchFamily="34" charset="0"/>
                <a:cs typeface="Arial" pitchFamily="34" charset="0"/>
              </a:rPr>
              <a:t>these, presently versions 9-11) </a:t>
            </a:r>
            <a:r>
              <a:rPr lang="en-US" sz="2000" dirty="0">
                <a:latin typeface="Arial" pitchFamily="34" charset="0"/>
                <a:cs typeface="Arial" pitchFamily="34" charset="0"/>
              </a:rPr>
              <a:t>according to specific instructions located in the </a:t>
            </a:r>
            <a:r>
              <a:rPr lang="en-US" sz="2000" dirty="0">
                <a:solidFill>
                  <a:srgbClr val="FF0000"/>
                </a:solidFill>
                <a:latin typeface="Arial" pitchFamily="34" charset="0"/>
                <a:cs typeface="Arial" pitchFamily="34" charset="0"/>
              </a:rPr>
              <a:t>424 instruction package</a:t>
            </a:r>
            <a:r>
              <a:rPr lang="en-US" sz="2000" dirty="0">
                <a:latin typeface="Arial" pitchFamily="34" charset="0"/>
                <a:cs typeface="Arial" pitchFamily="34" charset="0"/>
              </a:rPr>
              <a:t>.</a:t>
            </a:r>
          </a:p>
          <a:p>
            <a:pPr algn="just"/>
            <a:r>
              <a:rPr lang="en-US" sz="2000" dirty="0">
                <a:latin typeface="Arial" pitchFamily="34" charset="0"/>
                <a:cs typeface="Arial" pitchFamily="34" charset="0"/>
              </a:rPr>
              <a:t>	There are two different sorts of information that you will be required to provide in your application.  Information of the first sort is </a:t>
            </a:r>
            <a:r>
              <a:rPr lang="en-US" sz="2000" dirty="0">
                <a:solidFill>
                  <a:srgbClr val="FF0000"/>
                </a:solidFill>
                <a:latin typeface="Arial" pitchFamily="34" charset="0"/>
                <a:cs typeface="Arial" pitchFamily="34" charset="0"/>
              </a:rPr>
              <a:t>administrative</a:t>
            </a:r>
            <a:r>
              <a:rPr lang="en-US" sz="2000" dirty="0">
                <a:latin typeface="Arial" pitchFamily="34" charset="0"/>
                <a:cs typeface="Arial" pitchFamily="34" charset="0"/>
              </a:rPr>
              <a:t> and it is to be typed into electronic forms that are a part of the submission package. You will fill out forms in this package in collaboration with institutional grant administrators.  A representative of that office is present this morning and is prepared to speak to you.  He/she will describe services that this office will </a:t>
            </a:r>
            <a:r>
              <a:rPr lang="en-US" sz="2000" dirty="0" smtClean="0">
                <a:latin typeface="Arial" pitchFamily="34" charset="0"/>
                <a:cs typeface="Arial" pitchFamily="34" charset="0"/>
              </a:rPr>
              <a:t>provide. </a:t>
            </a:r>
            <a:endParaRPr lang="en-US" sz="2000" dirty="0">
              <a:latin typeface="Arial" pitchFamily="34" charset="0"/>
              <a:cs typeface="Arial" pitchFamily="34" charset="0"/>
            </a:endParaRPr>
          </a:p>
          <a:p>
            <a:pPr algn="just"/>
            <a:r>
              <a:rPr lang="en-US" sz="2000" dirty="0">
                <a:latin typeface="Arial" pitchFamily="34" charset="0"/>
                <a:cs typeface="Arial" pitchFamily="34" charset="0"/>
              </a:rPr>
              <a:t>	Information of the second type relates to the </a:t>
            </a:r>
            <a:r>
              <a:rPr lang="en-US" sz="2000" dirty="0">
                <a:solidFill>
                  <a:srgbClr val="FF0000"/>
                </a:solidFill>
                <a:latin typeface="Arial" pitchFamily="34" charset="0"/>
                <a:cs typeface="Arial" pitchFamily="34" charset="0"/>
              </a:rPr>
              <a:t>science of your proposal</a:t>
            </a:r>
            <a:r>
              <a:rPr lang="en-US" sz="2000" dirty="0">
                <a:latin typeface="Arial" pitchFamily="34" charset="0"/>
                <a:cs typeface="Arial" pitchFamily="34" charset="0"/>
              </a:rPr>
              <a:t>. This information will be prepared as Word documents which you will print as PDFs and then load electronically into the submission package.   We have prepared a PowerPoint presentation that will give you some specific instructions as to how each of these documents can be prepared.  </a:t>
            </a:r>
          </a:p>
        </p:txBody>
      </p:sp>
    </p:spTree>
    <p:extLst>
      <p:ext uri="{BB962C8B-B14F-4D97-AF65-F5344CB8AC3E}">
        <p14:creationId xmlns:p14="http://schemas.microsoft.com/office/powerpoint/2010/main" val="122607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978000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36252380"/>
              </p:ext>
            </p:extLst>
          </p:nvPr>
        </p:nvGraphicFramePr>
        <p:xfrm>
          <a:off x="381000" y="1219201"/>
          <a:ext cx="8458200" cy="4952999"/>
        </p:xfrm>
        <a:graphic>
          <a:graphicData uri="http://schemas.openxmlformats.org/drawingml/2006/table">
            <a:tbl>
              <a:tblPr firstRow="1" firstCol="1" bandRow="1">
                <a:tableStyleId>{5C22544A-7EE6-4342-B048-85BDC9FD1C3A}</a:tableStyleId>
              </a:tblPr>
              <a:tblGrid>
                <a:gridCol w="2306782"/>
                <a:gridCol w="3075709"/>
                <a:gridCol w="3075709"/>
              </a:tblGrid>
              <a:tr h="1112519">
                <a:tc>
                  <a:txBody>
                    <a:bodyPr/>
                    <a:lstStyle/>
                    <a:p>
                      <a:pPr marL="0" marR="0" algn="ctr">
                        <a:spcBef>
                          <a:spcPts val="0"/>
                        </a:spcBef>
                        <a:spcAft>
                          <a:spcPts val="0"/>
                        </a:spcAft>
                      </a:pPr>
                      <a:r>
                        <a:rPr lang="en-US" sz="2800" dirty="0">
                          <a:solidFill>
                            <a:schemeClr val="tx1"/>
                          </a:solidFill>
                          <a:effectLst/>
                        </a:rPr>
                        <a:t>Impact</a:t>
                      </a:r>
                      <a:endParaRPr lang="en-US" sz="2800" dirty="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800" dirty="0">
                          <a:solidFill>
                            <a:schemeClr val="tx1"/>
                          </a:solidFill>
                          <a:effectLst/>
                        </a:rPr>
                        <a:t>Score</a:t>
                      </a:r>
                      <a:endParaRPr lang="en-US" sz="2800" dirty="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800" dirty="0">
                          <a:solidFill>
                            <a:schemeClr val="tx1"/>
                          </a:solidFill>
                          <a:effectLst/>
                        </a:rPr>
                        <a:t>Descriptor</a:t>
                      </a:r>
                      <a:endParaRPr lang="en-US" sz="2800" dirty="0">
                        <a:solidFill>
                          <a:schemeClr val="tx1"/>
                        </a:solidFill>
                        <a:effectLst/>
                        <a:latin typeface="Times New Roman"/>
                        <a:ea typeface="Times New Roman"/>
                      </a:endParaRPr>
                    </a:p>
                  </a:txBody>
                  <a:tcPr marL="68580" marR="68580" marT="0" marB="0" anchor="ctr">
                    <a:solidFill>
                      <a:srgbClr val="FFC000"/>
                    </a:solidFill>
                  </a:tcPr>
                </a:tc>
              </a:tr>
              <a:tr h="426720">
                <a:tc rowSpan="3">
                  <a:txBody>
                    <a:bodyPr/>
                    <a:lstStyle/>
                    <a:p>
                      <a:pPr marL="0" marR="0" algn="ctr">
                        <a:spcBef>
                          <a:spcPts val="0"/>
                        </a:spcBef>
                        <a:spcAft>
                          <a:spcPts val="0"/>
                        </a:spcAft>
                      </a:pPr>
                      <a:r>
                        <a:rPr lang="en-US" sz="2000" dirty="0">
                          <a:solidFill>
                            <a:schemeClr val="tx1"/>
                          </a:solidFill>
                          <a:effectLst/>
                        </a:rPr>
                        <a:t>High</a:t>
                      </a:r>
                      <a:endParaRPr lang="en-US" sz="2000" dirty="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000">
                          <a:solidFill>
                            <a:schemeClr val="tx1"/>
                          </a:solidFill>
                          <a:effectLst/>
                        </a:rPr>
                        <a:t>1</a:t>
                      </a:r>
                      <a:endParaRPr lang="en-US" sz="20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000">
                          <a:solidFill>
                            <a:schemeClr val="tx1"/>
                          </a:solidFill>
                          <a:effectLst/>
                        </a:rPr>
                        <a:t>Exceptional</a:t>
                      </a:r>
                      <a:endParaRPr lang="en-US" sz="2000">
                        <a:solidFill>
                          <a:schemeClr val="tx1"/>
                        </a:solidFill>
                        <a:effectLst/>
                        <a:latin typeface="Times New Roman"/>
                        <a:ea typeface="Times New Roman"/>
                      </a:endParaRPr>
                    </a:p>
                  </a:txBody>
                  <a:tcPr marL="68580" marR="68580" marT="0" marB="0" anchor="ctr">
                    <a:solidFill>
                      <a:srgbClr val="FFC000"/>
                    </a:solidFill>
                  </a:tcPr>
                </a:tc>
              </a:tr>
              <a:tr h="426720">
                <a:tc vMerge="1">
                  <a:txBody>
                    <a:bodyPr/>
                    <a:lstStyle/>
                    <a:p>
                      <a:endParaRPr lang="en-US"/>
                    </a:p>
                  </a:txBody>
                  <a:tcPr/>
                </a:tc>
                <a:tc>
                  <a:txBody>
                    <a:bodyPr/>
                    <a:lstStyle/>
                    <a:p>
                      <a:pPr marL="0" marR="0" algn="ctr">
                        <a:spcBef>
                          <a:spcPts val="0"/>
                        </a:spcBef>
                        <a:spcAft>
                          <a:spcPts val="0"/>
                        </a:spcAft>
                      </a:pPr>
                      <a:r>
                        <a:rPr lang="en-US" sz="2000" dirty="0">
                          <a:solidFill>
                            <a:schemeClr val="tx1"/>
                          </a:solidFill>
                          <a:effectLst/>
                        </a:rPr>
                        <a:t>2</a:t>
                      </a:r>
                      <a:endParaRPr lang="en-US" sz="2000" dirty="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000">
                          <a:solidFill>
                            <a:schemeClr val="tx1"/>
                          </a:solidFill>
                          <a:effectLst/>
                        </a:rPr>
                        <a:t>Outstanding </a:t>
                      </a:r>
                      <a:endParaRPr lang="en-US" sz="2000">
                        <a:solidFill>
                          <a:schemeClr val="tx1"/>
                        </a:solidFill>
                        <a:effectLst/>
                        <a:latin typeface="Times New Roman"/>
                        <a:ea typeface="Times New Roman"/>
                      </a:endParaRPr>
                    </a:p>
                  </a:txBody>
                  <a:tcPr marL="68580" marR="68580" marT="0" marB="0" anchor="ctr">
                    <a:solidFill>
                      <a:srgbClr val="FFC000"/>
                    </a:solidFill>
                  </a:tcPr>
                </a:tc>
              </a:tr>
              <a:tr h="426720">
                <a:tc vMerge="1">
                  <a:txBody>
                    <a:bodyPr/>
                    <a:lstStyle/>
                    <a:p>
                      <a:endParaRPr lang="en-US"/>
                    </a:p>
                  </a:txBody>
                  <a:tcPr/>
                </a:tc>
                <a:tc>
                  <a:txBody>
                    <a:bodyPr/>
                    <a:lstStyle/>
                    <a:p>
                      <a:pPr marL="0" marR="0" algn="ctr">
                        <a:spcBef>
                          <a:spcPts val="0"/>
                        </a:spcBef>
                        <a:spcAft>
                          <a:spcPts val="0"/>
                        </a:spcAft>
                      </a:pPr>
                      <a:r>
                        <a:rPr lang="en-US" sz="2000">
                          <a:solidFill>
                            <a:schemeClr val="tx1"/>
                          </a:solidFill>
                          <a:effectLst/>
                        </a:rPr>
                        <a:t>3</a:t>
                      </a:r>
                      <a:endParaRPr lang="en-US" sz="20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000">
                          <a:solidFill>
                            <a:schemeClr val="tx1"/>
                          </a:solidFill>
                          <a:effectLst/>
                        </a:rPr>
                        <a:t>Excellent</a:t>
                      </a:r>
                      <a:endParaRPr lang="en-US" sz="2000">
                        <a:solidFill>
                          <a:schemeClr val="tx1"/>
                        </a:solidFill>
                        <a:effectLst/>
                        <a:latin typeface="Times New Roman"/>
                        <a:ea typeface="Times New Roman"/>
                      </a:endParaRPr>
                    </a:p>
                  </a:txBody>
                  <a:tcPr marL="68580" marR="68580" marT="0" marB="0" anchor="ctr">
                    <a:solidFill>
                      <a:srgbClr val="FFC000"/>
                    </a:solidFill>
                  </a:tcPr>
                </a:tc>
              </a:tr>
              <a:tr h="426720">
                <a:tc rowSpan="3">
                  <a:txBody>
                    <a:bodyPr/>
                    <a:lstStyle/>
                    <a:p>
                      <a:pPr marL="0" marR="0" algn="ctr">
                        <a:spcBef>
                          <a:spcPts val="0"/>
                        </a:spcBef>
                        <a:spcAft>
                          <a:spcPts val="0"/>
                        </a:spcAft>
                      </a:pPr>
                      <a:r>
                        <a:rPr lang="en-US" sz="2000" dirty="0">
                          <a:solidFill>
                            <a:schemeClr val="tx1"/>
                          </a:solidFill>
                          <a:effectLst/>
                        </a:rPr>
                        <a:t>Moderate</a:t>
                      </a:r>
                      <a:endParaRPr lang="en-US" sz="2000" dirty="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000">
                          <a:solidFill>
                            <a:schemeClr val="tx1"/>
                          </a:solidFill>
                          <a:effectLst/>
                        </a:rPr>
                        <a:t>4</a:t>
                      </a:r>
                      <a:endParaRPr lang="en-US" sz="20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000">
                          <a:solidFill>
                            <a:schemeClr val="tx1"/>
                          </a:solidFill>
                          <a:effectLst/>
                        </a:rPr>
                        <a:t>Very Good</a:t>
                      </a:r>
                      <a:endParaRPr lang="en-US" sz="2000">
                        <a:solidFill>
                          <a:schemeClr val="tx1"/>
                        </a:solidFill>
                        <a:effectLst/>
                        <a:latin typeface="Times New Roman"/>
                        <a:ea typeface="Times New Roman"/>
                      </a:endParaRPr>
                    </a:p>
                  </a:txBody>
                  <a:tcPr marL="68580" marR="68580" marT="0" marB="0" anchor="ctr">
                    <a:solidFill>
                      <a:srgbClr val="FFC000"/>
                    </a:solidFill>
                  </a:tcPr>
                </a:tc>
              </a:tr>
              <a:tr h="426720">
                <a:tc vMerge="1">
                  <a:txBody>
                    <a:bodyPr/>
                    <a:lstStyle/>
                    <a:p>
                      <a:endParaRPr lang="en-US"/>
                    </a:p>
                  </a:txBody>
                  <a:tcPr/>
                </a:tc>
                <a:tc>
                  <a:txBody>
                    <a:bodyPr/>
                    <a:lstStyle/>
                    <a:p>
                      <a:pPr marL="0" marR="0" algn="ctr">
                        <a:spcBef>
                          <a:spcPts val="0"/>
                        </a:spcBef>
                        <a:spcAft>
                          <a:spcPts val="0"/>
                        </a:spcAft>
                      </a:pPr>
                      <a:r>
                        <a:rPr lang="en-US" sz="2000">
                          <a:solidFill>
                            <a:schemeClr val="tx1"/>
                          </a:solidFill>
                          <a:effectLst/>
                        </a:rPr>
                        <a:t>5</a:t>
                      </a:r>
                      <a:endParaRPr lang="en-US" sz="20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000">
                          <a:solidFill>
                            <a:schemeClr val="tx1"/>
                          </a:solidFill>
                          <a:effectLst/>
                        </a:rPr>
                        <a:t>Good</a:t>
                      </a:r>
                      <a:endParaRPr lang="en-US" sz="2000">
                        <a:solidFill>
                          <a:schemeClr val="tx1"/>
                        </a:solidFill>
                        <a:effectLst/>
                        <a:latin typeface="Times New Roman"/>
                        <a:ea typeface="Times New Roman"/>
                      </a:endParaRPr>
                    </a:p>
                  </a:txBody>
                  <a:tcPr marL="68580" marR="68580" marT="0" marB="0" anchor="ctr">
                    <a:solidFill>
                      <a:srgbClr val="FFC000"/>
                    </a:solidFill>
                  </a:tcPr>
                </a:tc>
              </a:tr>
              <a:tr h="426720">
                <a:tc vMerge="1">
                  <a:txBody>
                    <a:bodyPr/>
                    <a:lstStyle/>
                    <a:p>
                      <a:endParaRPr lang="en-US"/>
                    </a:p>
                  </a:txBody>
                  <a:tcPr/>
                </a:tc>
                <a:tc>
                  <a:txBody>
                    <a:bodyPr/>
                    <a:lstStyle/>
                    <a:p>
                      <a:pPr marL="0" marR="0" algn="ctr">
                        <a:spcBef>
                          <a:spcPts val="0"/>
                        </a:spcBef>
                        <a:spcAft>
                          <a:spcPts val="0"/>
                        </a:spcAft>
                      </a:pPr>
                      <a:r>
                        <a:rPr lang="en-US" sz="2000">
                          <a:solidFill>
                            <a:schemeClr val="tx1"/>
                          </a:solidFill>
                          <a:effectLst/>
                        </a:rPr>
                        <a:t>6</a:t>
                      </a:r>
                      <a:endParaRPr lang="en-US" sz="20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000">
                          <a:solidFill>
                            <a:schemeClr val="tx1"/>
                          </a:solidFill>
                          <a:effectLst/>
                        </a:rPr>
                        <a:t>Satisfactory</a:t>
                      </a:r>
                      <a:endParaRPr lang="en-US" sz="2000">
                        <a:solidFill>
                          <a:schemeClr val="tx1"/>
                        </a:solidFill>
                        <a:effectLst/>
                        <a:latin typeface="Times New Roman"/>
                        <a:ea typeface="Times New Roman"/>
                      </a:endParaRPr>
                    </a:p>
                  </a:txBody>
                  <a:tcPr marL="68580" marR="68580" marT="0" marB="0" anchor="ctr">
                    <a:solidFill>
                      <a:srgbClr val="FFC000"/>
                    </a:solidFill>
                  </a:tcPr>
                </a:tc>
              </a:tr>
              <a:tr h="426720">
                <a:tc rowSpan="3">
                  <a:txBody>
                    <a:bodyPr/>
                    <a:lstStyle/>
                    <a:p>
                      <a:pPr marL="0" marR="0" algn="ctr">
                        <a:spcBef>
                          <a:spcPts val="0"/>
                        </a:spcBef>
                        <a:spcAft>
                          <a:spcPts val="0"/>
                        </a:spcAft>
                      </a:pPr>
                      <a:r>
                        <a:rPr lang="en-US" sz="2000" dirty="0">
                          <a:solidFill>
                            <a:schemeClr val="tx1"/>
                          </a:solidFill>
                          <a:effectLst/>
                        </a:rPr>
                        <a:t>Low</a:t>
                      </a:r>
                      <a:endParaRPr lang="en-US" sz="2000" dirty="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000">
                          <a:solidFill>
                            <a:schemeClr val="tx1"/>
                          </a:solidFill>
                          <a:effectLst/>
                        </a:rPr>
                        <a:t>7</a:t>
                      </a:r>
                      <a:endParaRPr lang="en-US" sz="20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000">
                          <a:solidFill>
                            <a:schemeClr val="tx1"/>
                          </a:solidFill>
                          <a:effectLst/>
                        </a:rPr>
                        <a:t>Fair</a:t>
                      </a:r>
                      <a:endParaRPr lang="en-US" sz="2000">
                        <a:solidFill>
                          <a:schemeClr val="tx1"/>
                        </a:solidFill>
                        <a:effectLst/>
                        <a:latin typeface="Times New Roman"/>
                        <a:ea typeface="Times New Roman"/>
                      </a:endParaRPr>
                    </a:p>
                  </a:txBody>
                  <a:tcPr marL="68580" marR="68580" marT="0" marB="0" anchor="ctr">
                    <a:solidFill>
                      <a:srgbClr val="FFC000"/>
                    </a:solidFill>
                  </a:tcPr>
                </a:tc>
              </a:tr>
              <a:tr h="426720">
                <a:tc vMerge="1">
                  <a:txBody>
                    <a:bodyPr/>
                    <a:lstStyle/>
                    <a:p>
                      <a:endParaRPr lang="en-US"/>
                    </a:p>
                  </a:txBody>
                  <a:tcPr/>
                </a:tc>
                <a:tc>
                  <a:txBody>
                    <a:bodyPr/>
                    <a:lstStyle/>
                    <a:p>
                      <a:pPr marL="0" marR="0" algn="ctr">
                        <a:spcBef>
                          <a:spcPts val="0"/>
                        </a:spcBef>
                        <a:spcAft>
                          <a:spcPts val="0"/>
                        </a:spcAft>
                      </a:pPr>
                      <a:r>
                        <a:rPr lang="en-US" sz="2000">
                          <a:solidFill>
                            <a:schemeClr val="tx1"/>
                          </a:solidFill>
                          <a:effectLst/>
                        </a:rPr>
                        <a:t>8</a:t>
                      </a:r>
                      <a:endParaRPr lang="en-US" sz="20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000">
                          <a:solidFill>
                            <a:schemeClr val="tx1"/>
                          </a:solidFill>
                          <a:effectLst/>
                        </a:rPr>
                        <a:t>Marginal</a:t>
                      </a:r>
                      <a:endParaRPr lang="en-US" sz="2000">
                        <a:solidFill>
                          <a:schemeClr val="tx1"/>
                        </a:solidFill>
                        <a:effectLst/>
                        <a:latin typeface="Times New Roman"/>
                        <a:ea typeface="Times New Roman"/>
                      </a:endParaRPr>
                    </a:p>
                  </a:txBody>
                  <a:tcPr marL="68580" marR="68580" marT="0" marB="0" anchor="ctr">
                    <a:solidFill>
                      <a:srgbClr val="FFC000"/>
                    </a:solidFill>
                  </a:tcPr>
                </a:tc>
              </a:tr>
              <a:tr h="426720">
                <a:tc vMerge="1">
                  <a:txBody>
                    <a:bodyPr/>
                    <a:lstStyle/>
                    <a:p>
                      <a:endParaRPr lang="en-US"/>
                    </a:p>
                  </a:txBody>
                  <a:tcPr/>
                </a:tc>
                <a:tc>
                  <a:txBody>
                    <a:bodyPr/>
                    <a:lstStyle/>
                    <a:p>
                      <a:pPr marL="0" marR="0" algn="ctr">
                        <a:spcBef>
                          <a:spcPts val="0"/>
                        </a:spcBef>
                        <a:spcAft>
                          <a:spcPts val="0"/>
                        </a:spcAft>
                      </a:pPr>
                      <a:r>
                        <a:rPr lang="en-US" sz="2000" dirty="0">
                          <a:solidFill>
                            <a:schemeClr val="tx1"/>
                          </a:solidFill>
                          <a:effectLst/>
                        </a:rPr>
                        <a:t>9</a:t>
                      </a:r>
                      <a:endParaRPr lang="en-US" sz="2000" dirty="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2000" dirty="0">
                          <a:solidFill>
                            <a:schemeClr val="tx1"/>
                          </a:solidFill>
                          <a:effectLst/>
                        </a:rPr>
                        <a:t>Poor</a:t>
                      </a:r>
                      <a:endParaRPr lang="en-US" sz="2000" dirty="0">
                        <a:solidFill>
                          <a:schemeClr val="tx1"/>
                        </a:solidFill>
                        <a:effectLst/>
                        <a:latin typeface="Times New Roman"/>
                        <a:ea typeface="Times New Roman"/>
                      </a:endParaRPr>
                    </a:p>
                  </a:txBody>
                  <a:tcPr marL="68580" marR="68580" marT="0" marB="0" anchor="ctr">
                    <a:solidFill>
                      <a:srgbClr val="FFC000"/>
                    </a:solidFill>
                  </a:tcPr>
                </a:tc>
              </a:tr>
            </a:tbl>
          </a:graphicData>
        </a:graphic>
      </p:graphicFrame>
      <p:sp>
        <p:nvSpPr>
          <p:cNvPr id="3" name="TextBox 2"/>
          <p:cNvSpPr txBox="1"/>
          <p:nvPr/>
        </p:nvSpPr>
        <p:spPr>
          <a:xfrm>
            <a:off x="2262099" y="381000"/>
            <a:ext cx="4900701" cy="584775"/>
          </a:xfrm>
          <a:prstGeom prst="rect">
            <a:avLst/>
          </a:prstGeom>
          <a:noFill/>
        </p:spPr>
        <p:txBody>
          <a:bodyPr wrap="none" rtlCol="0">
            <a:spAutoFit/>
          </a:bodyPr>
          <a:lstStyle/>
          <a:p>
            <a:r>
              <a:rPr lang="en-US" sz="3200" b="1" dirty="0" smtClean="0">
                <a:latin typeface="Arial" pitchFamily="34" charset="0"/>
                <a:cs typeface="Arial" pitchFamily="34" charset="0"/>
              </a:rPr>
              <a:t>General Scoring Criteria</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779433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46877619"/>
              </p:ext>
            </p:extLst>
          </p:nvPr>
        </p:nvGraphicFramePr>
        <p:xfrm>
          <a:off x="381000" y="457200"/>
          <a:ext cx="8382000" cy="5952260"/>
        </p:xfrm>
        <a:graphic>
          <a:graphicData uri="http://schemas.openxmlformats.org/drawingml/2006/table">
            <a:tbl>
              <a:tblPr firstRow="1" firstCol="1" lastRow="1" lastCol="1" bandRow="1" bandCol="1">
                <a:tableStyleId>{5C22544A-7EE6-4342-B048-85BDC9FD1C3A}</a:tableStyleId>
              </a:tblPr>
              <a:tblGrid>
                <a:gridCol w="838200"/>
                <a:gridCol w="1567434"/>
                <a:gridCol w="5976366"/>
              </a:tblGrid>
              <a:tr h="475327">
                <a:tc>
                  <a:txBody>
                    <a:bodyPr/>
                    <a:lstStyle/>
                    <a:p>
                      <a:pPr marL="0" marR="0">
                        <a:spcBef>
                          <a:spcPts val="0"/>
                        </a:spcBef>
                        <a:spcAft>
                          <a:spcPts val="0"/>
                        </a:spcAft>
                      </a:pPr>
                      <a:r>
                        <a:rPr lang="en-US" sz="1600" dirty="0">
                          <a:solidFill>
                            <a:schemeClr val="tx1"/>
                          </a:solidFill>
                          <a:effectLst/>
                        </a:rPr>
                        <a:t> </a:t>
                      </a:r>
                    </a:p>
                    <a:p>
                      <a:pPr marL="0" marR="0" algn="ctr">
                        <a:spcBef>
                          <a:spcPts val="0"/>
                        </a:spcBef>
                        <a:spcAft>
                          <a:spcPts val="0"/>
                        </a:spcAft>
                      </a:pPr>
                      <a:r>
                        <a:rPr lang="en-US" sz="2000" dirty="0">
                          <a:solidFill>
                            <a:schemeClr val="tx1"/>
                          </a:solidFill>
                          <a:effectLst/>
                        </a:rPr>
                        <a:t>Score</a:t>
                      </a:r>
                      <a:endParaRPr lang="en-US" sz="2000" dirty="0">
                        <a:solidFill>
                          <a:schemeClr val="tx1"/>
                        </a:solidFill>
                        <a:effectLst/>
                        <a:latin typeface="Times New Roman"/>
                        <a:ea typeface="Times New Roman"/>
                      </a:endParaRPr>
                    </a:p>
                  </a:txBody>
                  <a:tcPr marL="68580" marR="68580" marT="0" marB="0">
                    <a:solidFill>
                      <a:srgbClr val="FFC000"/>
                    </a:solidFill>
                  </a:tcPr>
                </a:tc>
                <a:tc>
                  <a:txBody>
                    <a:bodyPr/>
                    <a:lstStyle/>
                    <a:p>
                      <a:pPr marL="0" marR="0">
                        <a:spcBef>
                          <a:spcPts val="0"/>
                        </a:spcBef>
                        <a:spcAft>
                          <a:spcPts val="0"/>
                        </a:spcAft>
                      </a:pPr>
                      <a:r>
                        <a:rPr lang="en-US" sz="1600" dirty="0">
                          <a:solidFill>
                            <a:schemeClr val="tx1"/>
                          </a:solidFill>
                          <a:effectLst/>
                        </a:rPr>
                        <a:t> </a:t>
                      </a:r>
                    </a:p>
                    <a:p>
                      <a:pPr marL="0" marR="0" algn="ctr">
                        <a:spcBef>
                          <a:spcPts val="0"/>
                        </a:spcBef>
                        <a:spcAft>
                          <a:spcPts val="0"/>
                        </a:spcAft>
                      </a:pPr>
                      <a:r>
                        <a:rPr lang="en-US" sz="2000" dirty="0">
                          <a:solidFill>
                            <a:schemeClr val="tx1"/>
                          </a:solidFill>
                          <a:effectLst/>
                        </a:rPr>
                        <a:t>Descriptor</a:t>
                      </a:r>
                      <a:endParaRPr lang="en-US" sz="2000" dirty="0">
                        <a:solidFill>
                          <a:schemeClr val="tx1"/>
                        </a:solidFill>
                        <a:effectLst/>
                        <a:latin typeface="Times New Roman"/>
                        <a:ea typeface="Times New Roman"/>
                      </a:endParaRPr>
                    </a:p>
                  </a:txBody>
                  <a:tcPr marL="68580" marR="68580" marT="0" marB="0">
                    <a:solidFill>
                      <a:srgbClr val="FFC000"/>
                    </a:solidFill>
                  </a:tcPr>
                </a:tc>
                <a:tc>
                  <a:txBody>
                    <a:bodyPr/>
                    <a:lstStyle/>
                    <a:p>
                      <a:pPr marL="0" marR="0" algn="ctr">
                        <a:spcBef>
                          <a:spcPts val="0"/>
                        </a:spcBef>
                        <a:spcAft>
                          <a:spcPts val="0"/>
                        </a:spcAft>
                      </a:pPr>
                      <a:r>
                        <a:rPr lang="en-US" sz="1600" dirty="0">
                          <a:solidFill>
                            <a:schemeClr val="tx1"/>
                          </a:solidFill>
                          <a:effectLst/>
                        </a:rPr>
                        <a:t> </a:t>
                      </a:r>
                    </a:p>
                    <a:p>
                      <a:pPr marL="0" marR="0" algn="ctr">
                        <a:spcBef>
                          <a:spcPts val="0"/>
                        </a:spcBef>
                        <a:spcAft>
                          <a:spcPts val="0"/>
                        </a:spcAft>
                      </a:pPr>
                      <a:r>
                        <a:rPr lang="en-US" sz="2000" dirty="0">
                          <a:solidFill>
                            <a:schemeClr val="tx1"/>
                          </a:solidFill>
                          <a:effectLst/>
                        </a:rPr>
                        <a:t>Significance Descriptors</a:t>
                      </a:r>
                      <a:endParaRPr lang="en-US" sz="2000" dirty="0">
                        <a:solidFill>
                          <a:schemeClr val="tx1"/>
                        </a:solidFill>
                        <a:effectLst/>
                        <a:latin typeface="Times New Roman"/>
                        <a:ea typeface="Times New Roman"/>
                      </a:endParaRPr>
                    </a:p>
                  </a:txBody>
                  <a:tcPr marL="68580" marR="68580" marT="0" marB="0">
                    <a:solidFill>
                      <a:srgbClr val="FFC000"/>
                    </a:solidFill>
                  </a:tcPr>
                </a:tc>
              </a:tr>
              <a:tr h="475327">
                <a:tc>
                  <a:txBody>
                    <a:bodyPr/>
                    <a:lstStyle/>
                    <a:p>
                      <a:pPr marL="0" marR="0" algn="ctr">
                        <a:spcBef>
                          <a:spcPts val="0"/>
                        </a:spcBef>
                        <a:spcAft>
                          <a:spcPts val="0"/>
                        </a:spcAft>
                      </a:pPr>
                      <a:r>
                        <a:rPr lang="en-US" sz="1600">
                          <a:solidFill>
                            <a:schemeClr val="tx1"/>
                          </a:solidFill>
                          <a:effectLst/>
                        </a:rPr>
                        <a:t>1</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Exceptional</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Achieving the proposed aims is likely to advance the research field in profound and lasting ways</a:t>
                      </a:r>
                      <a:endParaRPr lang="en-US" sz="1600">
                        <a:solidFill>
                          <a:schemeClr val="tx1"/>
                        </a:solidFill>
                        <a:effectLst/>
                        <a:latin typeface="Times New Roman"/>
                        <a:ea typeface="Times New Roman"/>
                      </a:endParaRPr>
                    </a:p>
                  </a:txBody>
                  <a:tcPr marL="68580" marR="68580" marT="0" marB="0" anchor="ctr">
                    <a:solidFill>
                      <a:srgbClr val="FFC000"/>
                    </a:solidFill>
                  </a:tcPr>
                </a:tc>
              </a:tr>
              <a:tr h="475327">
                <a:tc>
                  <a:txBody>
                    <a:bodyPr/>
                    <a:lstStyle/>
                    <a:p>
                      <a:pPr marL="0" marR="0" algn="ctr">
                        <a:spcBef>
                          <a:spcPts val="0"/>
                        </a:spcBef>
                        <a:spcAft>
                          <a:spcPts val="0"/>
                        </a:spcAft>
                      </a:pPr>
                      <a:r>
                        <a:rPr lang="en-US" sz="1600">
                          <a:solidFill>
                            <a:schemeClr val="tx1"/>
                          </a:solidFill>
                          <a:effectLst/>
                        </a:rPr>
                        <a:t>2</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Outstanding</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Achieving the proposed aims is likely to advance the research field in critically important ways  </a:t>
                      </a:r>
                      <a:endParaRPr lang="en-US" sz="1600">
                        <a:solidFill>
                          <a:schemeClr val="tx1"/>
                        </a:solidFill>
                        <a:effectLst/>
                        <a:latin typeface="Times New Roman"/>
                        <a:ea typeface="Times New Roman"/>
                      </a:endParaRPr>
                    </a:p>
                  </a:txBody>
                  <a:tcPr marL="68580" marR="68580" marT="0" marB="0" anchor="ctr">
                    <a:solidFill>
                      <a:srgbClr val="FFC000"/>
                    </a:solidFill>
                  </a:tcPr>
                </a:tc>
              </a:tr>
              <a:tr h="217858">
                <a:tc>
                  <a:txBody>
                    <a:bodyPr/>
                    <a:lstStyle/>
                    <a:p>
                      <a:pPr marL="0" marR="0" algn="ctr">
                        <a:spcBef>
                          <a:spcPts val="0"/>
                        </a:spcBef>
                        <a:spcAft>
                          <a:spcPts val="0"/>
                        </a:spcAft>
                      </a:pPr>
                      <a:r>
                        <a:rPr lang="en-US" sz="1600">
                          <a:solidFill>
                            <a:schemeClr val="tx1"/>
                          </a:solidFill>
                          <a:effectLst/>
                        </a:rPr>
                        <a:t>3</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Excellent</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Achieving the proposed aims is likely to advance the research field in important ways</a:t>
                      </a:r>
                      <a:endParaRPr lang="en-US" sz="1600">
                        <a:solidFill>
                          <a:schemeClr val="tx1"/>
                        </a:solidFill>
                        <a:effectLst/>
                        <a:latin typeface="Times New Roman"/>
                        <a:ea typeface="Times New Roman"/>
                      </a:endParaRPr>
                    </a:p>
                  </a:txBody>
                  <a:tcPr marL="68580" marR="68580" marT="0" marB="0" anchor="ctr">
                    <a:solidFill>
                      <a:srgbClr val="FFC000"/>
                    </a:solidFill>
                  </a:tcPr>
                </a:tc>
              </a:tr>
              <a:tr h="475327">
                <a:tc>
                  <a:txBody>
                    <a:bodyPr/>
                    <a:lstStyle/>
                    <a:p>
                      <a:pPr marL="0" marR="0" algn="ctr">
                        <a:spcBef>
                          <a:spcPts val="0"/>
                        </a:spcBef>
                        <a:spcAft>
                          <a:spcPts val="0"/>
                        </a:spcAft>
                      </a:pPr>
                      <a:r>
                        <a:rPr lang="en-US" sz="1600">
                          <a:solidFill>
                            <a:schemeClr val="tx1"/>
                          </a:solidFill>
                          <a:effectLst/>
                        </a:rPr>
                        <a:t>4</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Very Good</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dirty="0">
                          <a:solidFill>
                            <a:schemeClr val="tx1"/>
                          </a:solidFill>
                          <a:effectLst/>
                        </a:rPr>
                        <a:t>Achieving the proposed aims is likely to contribute substantially to the current knowledge base of the research field</a:t>
                      </a:r>
                      <a:endParaRPr lang="en-US" sz="1600" dirty="0">
                        <a:solidFill>
                          <a:schemeClr val="tx1"/>
                        </a:solidFill>
                        <a:effectLst/>
                        <a:latin typeface="Times New Roman"/>
                        <a:ea typeface="Times New Roman"/>
                      </a:endParaRPr>
                    </a:p>
                  </a:txBody>
                  <a:tcPr marL="68580" marR="68580" marT="0" marB="0" anchor="ctr">
                    <a:solidFill>
                      <a:srgbClr val="FFC000"/>
                    </a:solidFill>
                  </a:tcPr>
                </a:tc>
              </a:tr>
              <a:tr h="475327">
                <a:tc>
                  <a:txBody>
                    <a:bodyPr/>
                    <a:lstStyle/>
                    <a:p>
                      <a:pPr marL="0" marR="0" algn="ctr">
                        <a:spcBef>
                          <a:spcPts val="0"/>
                        </a:spcBef>
                        <a:spcAft>
                          <a:spcPts val="0"/>
                        </a:spcAft>
                      </a:pPr>
                      <a:r>
                        <a:rPr lang="en-US" sz="1600">
                          <a:solidFill>
                            <a:schemeClr val="tx1"/>
                          </a:solidFill>
                          <a:effectLst/>
                        </a:rPr>
                        <a:t>5</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Good</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Achieving the proposed aims is likely to contribute meaningfully to the current knowledge base of the research field</a:t>
                      </a:r>
                      <a:endParaRPr lang="en-US" sz="1600">
                        <a:solidFill>
                          <a:schemeClr val="tx1"/>
                        </a:solidFill>
                        <a:effectLst/>
                        <a:latin typeface="Times New Roman"/>
                        <a:ea typeface="Times New Roman"/>
                      </a:endParaRPr>
                    </a:p>
                  </a:txBody>
                  <a:tcPr marL="68580" marR="68580" marT="0" marB="0" anchor="ctr">
                    <a:solidFill>
                      <a:srgbClr val="FFC000"/>
                    </a:solidFill>
                  </a:tcPr>
                </a:tc>
              </a:tr>
              <a:tr h="475327">
                <a:tc>
                  <a:txBody>
                    <a:bodyPr/>
                    <a:lstStyle/>
                    <a:p>
                      <a:pPr marL="0" marR="0" algn="ctr">
                        <a:spcBef>
                          <a:spcPts val="0"/>
                        </a:spcBef>
                        <a:spcAft>
                          <a:spcPts val="0"/>
                        </a:spcAft>
                      </a:pPr>
                      <a:r>
                        <a:rPr lang="en-US" sz="1600">
                          <a:solidFill>
                            <a:schemeClr val="tx1"/>
                          </a:solidFill>
                          <a:effectLst/>
                        </a:rPr>
                        <a:t>6</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Satisfactory</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Achieving the proposed aims is likely to contribute somewhat to the current knowledge base of the research field</a:t>
                      </a:r>
                      <a:endParaRPr lang="en-US" sz="1600">
                        <a:solidFill>
                          <a:schemeClr val="tx1"/>
                        </a:solidFill>
                        <a:effectLst/>
                        <a:latin typeface="Times New Roman"/>
                        <a:ea typeface="Times New Roman"/>
                      </a:endParaRPr>
                    </a:p>
                  </a:txBody>
                  <a:tcPr marL="68580" marR="68580" marT="0" marB="0" anchor="ctr">
                    <a:solidFill>
                      <a:srgbClr val="FFC000"/>
                    </a:solidFill>
                  </a:tcPr>
                </a:tc>
              </a:tr>
              <a:tr h="1502180">
                <a:tc>
                  <a:txBody>
                    <a:bodyPr/>
                    <a:lstStyle/>
                    <a:p>
                      <a:pPr marL="0" marR="0" algn="ctr">
                        <a:spcBef>
                          <a:spcPts val="0"/>
                        </a:spcBef>
                        <a:spcAft>
                          <a:spcPts val="0"/>
                        </a:spcAft>
                      </a:pPr>
                      <a:r>
                        <a:rPr lang="en-US" sz="1600">
                          <a:solidFill>
                            <a:schemeClr val="tx1"/>
                          </a:solidFill>
                          <a:effectLst/>
                        </a:rPr>
                        <a:t>7</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Fair</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Achieving the proposed aims is likely to contribute only incrementally to the current knowledge base of the research field </a:t>
                      </a:r>
                      <a:endParaRPr lang="en-US" sz="1600">
                        <a:solidFill>
                          <a:schemeClr val="tx1"/>
                        </a:solidFill>
                        <a:effectLst/>
                        <a:latin typeface="Times New Roman"/>
                        <a:ea typeface="Times New Roman"/>
                      </a:endParaRPr>
                    </a:p>
                  </a:txBody>
                  <a:tcPr marL="68580" marR="68580" marT="0" marB="0" anchor="ctr">
                    <a:solidFill>
                      <a:srgbClr val="FFC000"/>
                    </a:solidFill>
                  </a:tcPr>
                </a:tc>
              </a:tr>
              <a:tr h="475327">
                <a:tc>
                  <a:txBody>
                    <a:bodyPr/>
                    <a:lstStyle/>
                    <a:p>
                      <a:pPr marL="0" marR="0" algn="ctr">
                        <a:spcBef>
                          <a:spcPts val="0"/>
                        </a:spcBef>
                        <a:spcAft>
                          <a:spcPts val="0"/>
                        </a:spcAft>
                      </a:pPr>
                      <a:r>
                        <a:rPr lang="en-US" sz="1600" dirty="0">
                          <a:solidFill>
                            <a:schemeClr val="tx1"/>
                          </a:solidFill>
                          <a:effectLst/>
                        </a:rPr>
                        <a:t>8</a:t>
                      </a:r>
                      <a:endParaRPr lang="en-US" sz="1600" dirty="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Marginal</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Achieving the proposed aims is likely to contribute only minimally to the current knowledge base of the research field </a:t>
                      </a:r>
                      <a:endParaRPr lang="en-US" sz="1600">
                        <a:solidFill>
                          <a:schemeClr val="tx1"/>
                        </a:solidFill>
                        <a:effectLst/>
                        <a:latin typeface="Times New Roman"/>
                        <a:ea typeface="Times New Roman"/>
                      </a:endParaRPr>
                    </a:p>
                  </a:txBody>
                  <a:tcPr marL="68580" marR="68580" marT="0" marB="0" anchor="ctr">
                    <a:solidFill>
                      <a:srgbClr val="FFC000"/>
                    </a:solidFill>
                  </a:tcPr>
                </a:tc>
              </a:tr>
              <a:tr h="475327">
                <a:tc>
                  <a:txBody>
                    <a:bodyPr/>
                    <a:lstStyle/>
                    <a:p>
                      <a:pPr marL="0" marR="0" algn="ctr">
                        <a:spcBef>
                          <a:spcPts val="0"/>
                        </a:spcBef>
                        <a:spcAft>
                          <a:spcPts val="0"/>
                        </a:spcAft>
                      </a:pPr>
                      <a:r>
                        <a:rPr lang="en-US" sz="1600" dirty="0">
                          <a:solidFill>
                            <a:schemeClr val="tx1"/>
                          </a:solidFill>
                          <a:effectLst/>
                        </a:rPr>
                        <a:t>9</a:t>
                      </a:r>
                      <a:endParaRPr lang="en-US" sz="1600" dirty="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Poor</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dirty="0">
                          <a:solidFill>
                            <a:schemeClr val="tx1"/>
                          </a:solidFill>
                          <a:effectLst/>
                        </a:rPr>
                        <a:t>Achieving the proposed aims is unlikely to contribute in any way to the current knowledge base of the research field</a:t>
                      </a:r>
                      <a:endParaRPr lang="en-US" sz="1600" dirty="0">
                        <a:solidFill>
                          <a:schemeClr val="tx1"/>
                        </a:solidFill>
                        <a:effectLst/>
                        <a:latin typeface="Times New Roman"/>
                        <a:ea typeface="Times New Roman"/>
                      </a:endParaRPr>
                    </a:p>
                  </a:txBody>
                  <a:tcPr marL="68580" marR="68580" marT="0" marB="0" anchor="ctr">
                    <a:solidFill>
                      <a:srgbClr val="FFC000"/>
                    </a:solidFill>
                  </a:tcPr>
                </a:tc>
              </a:tr>
            </a:tbl>
          </a:graphicData>
        </a:graphic>
      </p:graphicFrame>
    </p:spTree>
    <p:extLst>
      <p:ext uri="{BB962C8B-B14F-4D97-AF65-F5344CB8AC3E}">
        <p14:creationId xmlns:p14="http://schemas.microsoft.com/office/powerpoint/2010/main" val="646660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3307410"/>
              </p:ext>
            </p:extLst>
          </p:nvPr>
        </p:nvGraphicFramePr>
        <p:xfrm>
          <a:off x="304800" y="990600"/>
          <a:ext cx="8686799" cy="4953000"/>
        </p:xfrm>
        <a:graphic>
          <a:graphicData uri="http://schemas.openxmlformats.org/drawingml/2006/table">
            <a:tbl>
              <a:tblPr firstRow="1" firstCol="1" lastRow="1" lastCol="1" bandRow="1" bandCol="1">
                <a:tableStyleId>{5C22544A-7EE6-4342-B048-85BDC9FD1C3A}</a:tableStyleId>
              </a:tblPr>
              <a:tblGrid>
                <a:gridCol w="866943"/>
                <a:gridCol w="1624431"/>
                <a:gridCol w="6195425"/>
              </a:tblGrid>
              <a:tr h="762001">
                <a:tc>
                  <a:txBody>
                    <a:bodyPr/>
                    <a:lstStyle/>
                    <a:p>
                      <a:pPr marL="0" marR="0">
                        <a:spcBef>
                          <a:spcPts val="0"/>
                        </a:spcBef>
                        <a:spcAft>
                          <a:spcPts val="0"/>
                        </a:spcAft>
                      </a:pPr>
                      <a:r>
                        <a:rPr lang="en-US" sz="1600" dirty="0">
                          <a:solidFill>
                            <a:schemeClr val="tx1"/>
                          </a:solidFill>
                          <a:effectLst/>
                        </a:rPr>
                        <a:t> </a:t>
                      </a:r>
                    </a:p>
                    <a:p>
                      <a:pPr marL="0" marR="0" algn="ctr">
                        <a:spcBef>
                          <a:spcPts val="0"/>
                        </a:spcBef>
                        <a:spcAft>
                          <a:spcPts val="0"/>
                        </a:spcAft>
                      </a:pPr>
                      <a:r>
                        <a:rPr lang="en-US" sz="2000" dirty="0">
                          <a:solidFill>
                            <a:schemeClr val="tx1"/>
                          </a:solidFill>
                          <a:effectLst/>
                        </a:rPr>
                        <a:t>Score</a:t>
                      </a:r>
                      <a:endParaRPr lang="en-US" sz="2000" dirty="0">
                        <a:solidFill>
                          <a:schemeClr val="tx1"/>
                        </a:solidFill>
                        <a:effectLst/>
                        <a:latin typeface="Times New Roman"/>
                        <a:ea typeface="Times New Roman"/>
                      </a:endParaRPr>
                    </a:p>
                  </a:txBody>
                  <a:tcPr marL="68580" marR="68580" marT="0" marB="0">
                    <a:solidFill>
                      <a:srgbClr val="FFC000"/>
                    </a:solidFill>
                  </a:tcPr>
                </a:tc>
                <a:tc>
                  <a:txBody>
                    <a:bodyPr/>
                    <a:lstStyle/>
                    <a:p>
                      <a:pPr marL="0" marR="0">
                        <a:spcBef>
                          <a:spcPts val="0"/>
                        </a:spcBef>
                        <a:spcAft>
                          <a:spcPts val="0"/>
                        </a:spcAft>
                      </a:pPr>
                      <a:r>
                        <a:rPr lang="en-US" sz="1600" dirty="0">
                          <a:solidFill>
                            <a:schemeClr val="tx1"/>
                          </a:solidFill>
                          <a:effectLst/>
                        </a:rPr>
                        <a:t> </a:t>
                      </a:r>
                    </a:p>
                    <a:p>
                      <a:pPr marL="0" marR="0" algn="ctr">
                        <a:spcBef>
                          <a:spcPts val="0"/>
                        </a:spcBef>
                        <a:spcAft>
                          <a:spcPts val="0"/>
                        </a:spcAft>
                      </a:pPr>
                      <a:r>
                        <a:rPr lang="en-US" sz="2000" dirty="0" smtClean="0">
                          <a:solidFill>
                            <a:schemeClr val="tx1"/>
                          </a:solidFill>
                          <a:effectLst/>
                        </a:rPr>
                        <a:t>Descriptor</a:t>
                      </a:r>
                      <a:endParaRPr lang="en-US" sz="2000" dirty="0">
                        <a:solidFill>
                          <a:schemeClr val="tx1"/>
                        </a:solidFill>
                        <a:effectLst/>
                        <a:latin typeface="Times New Roman"/>
                        <a:ea typeface="Times New Roman"/>
                      </a:endParaRPr>
                    </a:p>
                  </a:txBody>
                  <a:tcPr marL="68580" marR="68580" marT="0" marB="0">
                    <a:solidFill>
                      <a:srgbClr val="FFC000"/>
                    </a:solidFill>
                  </a:tcPr>
                </a:tc>
                <a:tc>
                  <a:txBody>
                    <a:bodyPr/>
                    <a:lstStyle/>
                    <a:p>
                      <a:pPr marL="0" marR="0" algn="ctr">
                        <a:spcBef>
                          <a:spcPts val="0"/>
                        </a:spcBef>
                        <a:spcAft>
                          <a:spcPts val="0"/>
                        </a:spcAft>
                      </a:pPr>
                      <a:r>
                        <a:rPr lang="en-US" sz="2000" dirty="0" smtClean="0">
                          <a:solidFill>
                            <a:schemeClr val="tx1"/>
                          </a:solidFill>
                          <a:effectLst/>
                        </a:rPr>
                        <a:t>Investigator Descriptors</a:t>
                      </a:r>
                    </a:p>
                    <a:p>
                      <a:pPr marL="0" marR="0" algn="ctr">
                        <a:spcBef>
                          <a:spcPts val="0"/>
                        </a:spcBef>
                        <a:spcAft>
                          <a:spcPts val="0"/>
                        </a:spcAft>
                      </a:pPr>
                      <a:endParaRPr lang="en-US" sz="2000" dirty="0">
                        <a:solidFill>
                          <a:schemeClr val="tx1"/>
                        </a:solidFill>
                        <a:effectLst/>
                        <a:latin typeface="Times New Roman"/>
                        <a:ea typeface="Times New Roman"/>
                      </a:endParaRPr>
                    </a:p>
                  </a:txBody>
                  <a:tcPr marL="68580" marR="68580" marT="228600" marB="0" anchor="b">
                    <a:solidFill>
                      <a:srgbClr val="FFC000"/>
                    </a:solidFill>
                  </a:tcPr>
                </a:tc>
              </a:tr>
              <a:tr h="457200">
                <a:tc>
                  <a:txBody>
                    <a:bodyPr/>
                    <a:lstStyle/>
                    <a:p>
                      <a:pPr marL="0" marR="0" algn="ctr">
                        <a:spcBef>
                          <a:spcPts val="0"/>
                        </a:spcBef>
                        <a:spcAft>
                          <a:spcPts val="0"/>
                        </a:spcAft>
                      </a:pPr>
                      <a:r>
                        <a:rPr lang="en-US" sz="1600">
                          <a:solidFill>
                            <a:schemeClr val="tx1"/>
                          </a:solidFill>
                          <a:effectLst/>
                        </a:rPr>
                        <a:t>1</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Exceptional</a:t>
                      </a:r>
                      <a:endParaRPr lang="en-US" sz="1600">
                        <a:solidFill>
                          <a:schemeClr val="tx1"/>
                        </a:solidFill>
                        <a:effectLst/>
                        <a:latin typeface="Times New Roman"/>
                        <a:ea typeface="Times New Roman"/>
                      </a:endParaRPr>
                    </a:p>
                  </a:txBody>
                  <a:tcPr marL="68580" marR="68580" marT="0" marB="0" anchor="ctr">
                    <a:solidFill>
                      <a:srgbClr val="FFC000"/>
                    </a:solidFill>
                  </a:tcPr>
                </a:tc>
                <a:tc rowSpan="3">
                  <a:txBody>
                    <a:bodyPr/>
                    <a:lstStyle/>
                    <a:p>
                      <a:pPr marL="0" marR="0" algn="ctr">
                        <a:spcBef>
                          <a:spcPts val="0"/>
                        </a:spcBef>
                        <a:spcAft>
                          <a:spcPts val="0"/>
                        </a:spcAft>
                      </a:pPr>
                      <a:r>
                        <a:rPr lang="en-US" sz="1600" dirty="0">
                          <a:solidFill>
                            <a:schemeClr val="tx1"/>
                          </a:solidFill>
                          <a:effectLst/>
                        </a:rPr>
                        <a:t>The investigators are extremely well qualified to achieve the proposed aims.</a:t>
                      </a:r>
                      <a:endParaRPr lang="en-US" sz="1600" dirty="0">
                        <a:solidFill>
                          <a:schemeClr val="tx1"/>
                        </a:solidFill>
                        <a:effectLst/>
                        <a:latin typeface="Times New Roman"/>
                        <a:ea typeface="Times New Roman"/>
                      </a:endParaRPr>
                    </a:p>
                  </a:txBody>
                  <a:tcPr marL="68580" marR="68580" marT="0" marB="0" anchor="ctr">
                    <a:solidFill>
                      <a:srgbClr val="FFC000"/>
                    </a:solidFill>
                  </a:tcPr>
                </a:tc>
              </a:tr>
              <a:tr h="457200">
                <a:tc>
                  <a:txBody>
                    <a:bodyPr/>
                    <a:lstStyle/>
                    <a:p>
                      <a:pPr marL="0" marR="0" algn="ctr">
                        <a:spcBef>
                          <a:spcPts val="0"/>
                        </a:spcBef>
                        <a:spcAft>
                          <a:spcPts val="0"/>
                        </a:spcAft>
                      </a:pPr>
                      <a:r>
                        <a:rPr lang="en-US" sz="1600">
                          <a:solidFill>
                            <a:schemeClr val="tx1"/>
                          </a:solidFill>
                          <a:effectLst/>
                        </a:rPr>
                        <a:t>2</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Outstanding</a:t>
                      </a:r>
                      <a:endParaRPr lang="en-US" sz="1600">
                        <a:solidFill>
                          <a:schemeClr val="tx1"/>
                        </a:solidFill>
                        <a:effectLst/>
                        <a:latin typeface="Times New Roman"/>
                        <a:ea typeface="Times New Roman"/>
                      </a:endParaRPr>
                    </a:p>
                  </a:txBody>
                  <a:tcPr marL="68580" marR="68580" marT="0" marB="0" anchor="ctr">
                    <a:solidFill>
                      <a:srgbClr val="FFC000"/>
                    </a:solidFill>
                  </a:tcPr>
                </a:tc>
                <a:tc vMerge="1">
                  <a:txBody>
                    <a:bodyPr/>
                    <a:lstStyle/>
                    <a:p>
                      <a:endParaRPr lang="en-US"/>
                    </a:p>
                  </a:txBody>
                  <a:tcPr/>
                </a:tc>
              </a:tr>
              <a:tr h="457200">
                <a:tc>
                  <a:txBody>
                    <a:bodyPr/>
                    <a:lstStyle/>
                    <a:p>
                      <a:pPr marL="0" marR="0" algn="ctr">
                        <a:spcBef>
                          <a:spcPts val="0"/>
                        </a:spcBef>
                        <a:spcAft>
                          <a:spcPts val="0"/>
                        </a:spcAft>
                      </a:pPr>
                      <a:r>
                        <a:rPr lang="en-US" sz="1600">
                          <a:solidFill>
                            <a:schemeClr val="tx1"/>
                          </a:solidFill>
                          <a:effectLst/>
                        </a:rPr>
                        <a:t>3</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Excellent</a:t>
                      </a:r>
                      <a:endParaRPr lang="en-US" sz="1600">
                        <a:solidFill>
                          <a:schemeClr val="tx1"/>
                        </a:solidFill>
                        <a:effectLst/>
                        <a:latin typeface="Times New Roman"/>
                        <a:ea typeface="Times New Roman"/>
                      </a:endParaRPr>
                    </a:p>
                  </a:txBody>
                  <a:tcPr marL="68580" marR="68580" marT="0" marB="0" anchor="ctr">
                    <a:solidFill>
                      <a:srgbClr val="FFC000"/>
                    </a:solidFill>
                  </a:tcPr>
                </a:tc>
                <a:tc vMerge="1">
                  <a:txBody>
                    <a:bodyPr/>
                    <a:lstStyle/>
                    <a:p>
                      <a:endParaRPr lang="en-US"/>
                    </a:p>
                  </a:txBody>
                  <a:tcPr/>
                </a:tc>
              </a:tr>
              <a:tr h="457200">
                <a:tc>
                  <a:txBody>
                    <a:bodyPr/>
                    <a:lstStyle/>
                    <a:p>
                      <a:pPr marL="0" marR="0" algn="ctr">
                        <a:spcBef>
                          <a:spcPts val="0"/>
                        </a:spcBef>
                        <a:spcAft>
                          <a:spcPts val="0"/>
                        </a:spcAft>
                      </a:pPr>
                      <a:r>
                        <a:rPr lang="en-US" sz="1600">
                          <a:solidFill>
                            <a:schemeClr val="tx1"/>
                          </a:solidFill>
                          <a:effectLst/>
                        </a:rPr>
                        <a:t>4</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Very Good</a:t>
                      </a:r>
                      <a:endParaRPr lang="en-US" sz="1600">
                        <a:solidFill>
                          <a:schemeClr val="tx1"/>
                        </a:solidFill>
                        <a:effectLst/>
                        <a:latin typeface="Times New Roman"/>
                        <a:ea typeface="Times New Roman"/>
                      </a:endParaRPr>
                    </a:p>
                  </a:txBody>
                  <a:tcPr marL="68580" marR="68580" marT="0" marB="0" anchor="ctr">
                    <a:solidFill>
                      <a:srgbClr val="FFC000"/>
                    </a:solidFill>
                  </a:tcPr>
                </a:tc>
                <a:tc rowSpan="3">
                  <a:txBody>
                    <a:bodyPr/>
                    <a:lstStyle/>
                    <a:p>
                      <a:pPr marL="0" marR="0" algn="ctr">
                        <a:spcBef>
                          <a:spcPts val="0"/>
                        </a:spcBef>
                        <a:spcAft>
                          <a:spcPts val="0"/>
                        </a:spcAft>
                      </a:pPr>
                      <a:r>
                        <a:rPr lang="en-US" sz="1600" dirty="0">
                          <a:solidFill>
                            <a:schemeClr val="tx1"/>
                          </a:solidFill>
                          <a:effectLst/>
                        </a:rPr>
                        <a:t>The investigators are qualified to achieve the proposed aims.</a:t>
                      </a:r>
                      <a:endParaRPr lang="en-US" sz="1600" dirty="0">
                        <a:solidFill>
                          <a:schemeClr val="tx1"/>
                        </a:solidFill>
                        <a:effectLst/>
                        <a:latin typeface="Times New Roman"/>
                        <a:ea typeface="Times New Roman"/>
                      </a:endParaRPr>
                    </a:p>
                  </a:txBody>
                  <a:tcPr marL="68580" marR="68580" marT="0" marB="0" anchor="ctr">
                    <a:solidFill>
                      <a:srgbClr val="FFC000"/>
                    </a:solidFill>
                  </a:tcPr>
                </a:tc>
              </a:tr>
              <a:tr h="457200">
                <a:tc>
                  <a:txBody>
                    <a:bodyPr/>
                    <a:lstStyle/>
                    <a:p>
                      <a:pPr marL="0" marR="0" algn="ctr">
                        <a:spcBef>
                          <a:spcPts val="0"/>
                        </a:spcBef>
                        <a:spcAft>
                          <a:spcPts val="0"/>
                        </a:spcAft>
                      </a:pPr>
                      <a:r>
                        <a:rPr lang="en-US" sz="1600">
                          <a:solidFill>
                            <a:schemeClr val="tx1"/>
                          </a:solidFill>
                          <a:effectLst/>
                        </a:rPr>
                        <a:t>5</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Good</a:t>
                      </a:r>
                      <a:endParaRPr lang="en-US" sz="1600">
                        <a:solidFill>
                          <a:schemeClr val="tx1"/>
                        </a:solidFill>
                        <a:effectLst/>
                        <a:latin typeface="Times New Roman"/>
                        <a:ea typeface="Times New Roman"/>
                      </a:endParaRPr>
                    </a:p>
                  </a:txBody>
                  <a:tcPr marL="68580" marR="68580" marT="0" marB="0" anchor="ctr">
                    <a:solidFill>
                      <a:srgbClr val="FFC000"/>
                    </a:solidFill>
                  </a:tcPr>
                </a:tc>
                <a:tc vMerge="1">
                  <a:txBody>
                    <a:bodyPr/>
                    <a:lstStyle/>
                    <a:p>
                      <a:endParaRPr lang="en-US"/>
                    </a:p>
                  </a:txBody>
                  <a:tcPr/>
                </a:tc>
              </a:tr>
              <a:tr h="457200">
                <a:tc>
                  <a:txBody>
                    <a:bodyPr/>
                    <a:lstStyle/>
                    <a:p>
                      <a:pPr marL="0" marR="0" algn="ctr">
                        <a:spcBef>
                          <a:spcPts val="0"/>
                        </a:spcBef>
                        <a:spcAft>
                          <a:spcPts val="0"/>
                        </a:spcAft>
                      </a:pPr>
                      <a:r>
                        <a:rPr lang="en-US" sz="1600">
                          <a:solidFill>
                            <a:schemeClr val="tx1"/>
                          </a:solidFill>
                          <a:effectLst/>
                        </a:rPr>
                        <a:t>6</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Satisfactory</a:t>
                      </a:r>
                      <a:endParaRPr lang="en-US" sz="1600">
                        <a:solidFill>
                          <a:schemeClr val="tx1"/>
                        </a:solidFill>
                        <a:effectLst/>
                        <a:latin typeface="Times New Roman"/>
                        <a:ea typeface="Times New Roman"/>
                      </a:endParaRPr>
                    </a:p>
                  </a:txBody>
                  <a:tcPr marL="68580" marR="68580" marT="0" marB="0" anchor="ctr">
                    <a:solidFill>
                      <a:srgbClr val="FFC000"/>
                    </a:solidFill>
                  </a:tcPr>
                </a:tc>
                <a:tc vMerge="1">
                  <a:txBody>
                    <a:bodyPr/>
                    <a:lstStyle/>
                    <a:p>
                      <a:endParaRPr lang="en-US"/>
                    </a:p>
                  </a:txBody>
                  <a:tcPr/>
                </a:tc>
              </a:tr>
              <a:tr h="457200">
                <a:tc>
                  <a:txBody>
                    <a:bodyPr/>
                    <a:lstStyle/>
                    <a:p>
                      <a:pPr marL="0" marR="0" algn="ctr">
                        <a:spcBef>
                          <a:spcPts val="0"/>
                        </a:spcBef>
                        <a:spcAft>
                          <a:spcPts val="0"/>
                        </a:spcAft>
                      </a:pPr>
                      <a:r>
                        <a:rPr lang="en-US" sz="1600">
                          <a:solidFill>
                            <a:schemeClr val="tx1"/>
                          </a:solidFill>
                          <a:effectLst/>
                        </a:rPr>
                        <a:t>7</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Fair</a:t>
                      </a:r>
                      <a:endParaRPr lang="en-US" sz="1600">
                        <a:solidFill>
                          <a:schemeClr val="tx1"/>
                        </a:solidFill>
                        <a:effectLst/>
                        <a:latin typeface="Times New Roman"/>
                        <a:ea typeface="Times New Roman"/>
                      </a:endParaRPr>
                    </a:p>
                  </a:txBody>
                  <a:tcPr marL="68580" marR="68580" marT="0" marB="0" anchor="ctr">
                    <a:solidFill>
                      <a:srgbClr val="FFC000"/>
                    </a:solidFill>
                  </a:tcPr>
                </a:tc>
                <a:tc rowSpan="3">
                  <a:txBody>
                    <a:bodyPr/>
                    <a:lstStyle/>
                    <a:p>
                      <a:pPr marL="0" marR="0" algn="ctr">
                        <a:spcBef>
                          <a:spcPts val="0"/>
                        </a:spcBef>
                        <a:spcAft>
                          <a:spcPts val="0"/>
                        </a:spcAft>
                      </a:pPr>
                      <a:r>
                        <a:rPr lang="en-US" sz="1600">
                          <a:solidFill>
                            <a:schemeClr val="tx1"/>
                          </a:solidFill>
                          <a:effectLst/>
                        </a:rPr>
                        <a:t>The investigators do not appear to have adequate qualifications to achieve the proposed aims.</a:t>
                      </a:r>
                      <a:endParaRPr lang="en-US" sz="1600">
                        <a:solidFill>
                          <a:schemeClr val="tx1"/>
                        </a:solidFill>
                        <a:effectLst/>
                        <a:latin typeface="Times New Roman"/>
                        <a:ea typeface="Times New Roman"/>
                      </a:endParaRPr>
                    </a:p>
                  </a:txBody>
                  <a:tcPr marL="68580" marR="68580" marT="0" marB="0" anchor="ctr">
                    <a:solidFill>
                      <a:srgbClr val="FFC000"/>
                    </a:solidFill>
                  </a:tcPr>
                </a:tc>
              </a:tr>
              <a:tr h="457200">
                <a:tc>
                  <a:txBody>
                    <a:bodyPr/>
                    <a:lstStyle/>
                    <a:p>
                      <a:pPr marL="0" marR="0" algn="ctr">
                        <a:spcBef>
                          <a:spcPts val="0"/>
                        </a:spcBef>
                        <a:spcAft>
                          <a:spcPts val="0"/>
                        </a:spcAft>
                      </a:pPr>
                      <a:r>
                        <a:rPr lang="en-US" sz="1600">
                          <a:solidFill>
                            <a:schemeClr val="tx1"/>
                          </a:solidFill>
                          <a:effectLst/>
                        </a:rPr>
                        <a:t>8</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Marginal</a:t>
                      </a:r>
                      <a:endParaRPr lang="en-US" sz="1600">
                        <a:solidFill>
                          <a:schemeClr val="tx1"/>
                        </a:solidFill>
                        <a:effectLst/>
                        <a:latin typeface="Times New Roman"/>
                        <a:ea typeface="Times New Roman"/>
                      </a:endParaRPr>
                    </a:p>
                  </a:txBody>
                  <a:tcPr marL="68580" marR="68580" marT="0" marB="0" anchor="ctr">
                    <a:solidFill>
                      <a:srgbClr val="FFC000"/>
                    </a:solidFill>
                  </a:tcPr>
                </a:tc>
                <a:tc vMerge="1">
                  <a:txBody>
                    <a:bodyPr/>
                    <a:lstStyle/>
                    <a:p>
                      <a:endParaRPr lang="en-US"/>
                    </a:p>
                  </a:txBody>
                  <a:tcPr/>
                </a:tc>
              </a:tr>
              <a:tr h="457200">
                <a:tc>
                  <a:txBody>
                    <a:bodyPr/>
                    <a:lstStyle/>
                    <a:p>
                      <a:pPr marL="0" marR="0" algn="ctr">
                        <a:spcBef>
                          <a:spcPts val="0"/>
                        </a:spcBef>
                        <a:spcAft>
                          <a:spcPts val="0"/>
                        </a:spcAft>
                      </a:pPr>
                      <a:r>
                        <a:rPr lang="en-US" sz="1600">
                          <a:solidFill>
                            <a:schemeClr val="tx1"/>
                          </a:solidFill>
                          <a:effectLst/>
                        </a:rPr>
                        <a:t>9</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dirty="0">
                          <a:solidFill>
                            <a:schemeClr val="tx1"/>
                          </a:solidFill>
                          <a:effectLst/>
                        </a:rPr>
                        <a:t>Poor</a:t>
                      </a:r>
                      <a:endParaRPr lang="en-US" sz="1600" dirty="0">
                        <a:solidFill>
                          <a:schemeClr val="tx1"/>
                        </a:solidFill>
                        <a:effectLst/>
                        <a:latin typeface="Times New Roman"/>
                        <a:ea typeface="Times New Roman"/>
                      </a:endParaRPr>
                    </a:p>
                  </a:txBody>
                  <a:tcPr marL="68580" marR="68580" marT="0" marB="0" anchor="ctr">
                    <a:solidFill>
                      <a:srgbClr val="FFC000"/>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1655205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2924027"/>
              </p:ext>
            </p:extLst>
          </p:nvPr>
        </p:nvGraphicFramePr>
        <p:xfrm>
          <a:off x="185057" y="853440"/>
          <a:ext cx="8882743" cy="4937760"/>
        </p:xfrm>
        <a:graphic>
          <a:graphicData uri="http://schemas.openxmlformats.org/drawingml/2006/table">
            <a:tbl>
              <a:tblPr firstRow="1" firstCol="1" lastRow="1" lastCol="1" bandRow="1" bandCol="1">
                <a:tableStyleId>{5C22544A-7EE6-4342-B048-85BDC9FD1C3A}</a:tableStyleId>
              </a:tblPr>
              <a:tblGrid>
                <a:gridCol w="886498"/>
                <a:gridCol w="1661073"/>
                <a:gridCol w="6335172"/>
              </a:tblGrid>
              <a:tr h="441960">
                <a:tc>
                  <a:txBody>
                    <a:bodyPr/>
                    <a:lstStyle/>
                    <a:p>
                      <a:pPr marL="0" marR="0">
                        <a:spcBef>
                          <a:spcPts val="0"/>
                        </a:spcBef>
                        <a:spcAft>
                          <a:spcPts val="0"/>
                        </a:spcAft>
                      </a:pPr>
                      <a:r>
                        <a:rPr lang="en-US" sz="1600" dirty="0">
                          <a:solidFill>
                            <a:schemeClr val="tx1"/>
                          </a:solidFill>
                          <a:effectLst/>
                        </a:rPr>
                        <a:t> </a:t>
                      </a:r>
                    </a:p>
                    <a:p>
                      <a:pPr marL="0" marR="0" algn="ctr">
                        <a:spcBef>
                          <a:spcPts val="0"/>
                        </a:spcBef>
                        <a:spcAft>
                          <a:spcPts val="0"/>
                        </a:spcAft>
                      </a:pPr>
                      <a:r>
                        <a:rPr lang="en-US" sz="2000" dirty="0">
                          <a:solidFill>
                            <a:schemeClr val="tx1"/>
                          </a:solidFill>
                          <a:effectLst/>
                        </a:rPr>
                        <a:t>Score</a:t>
                      </a:r>
                      <a:endParaRPr lang="en-US" sz="2000" dirty="0">
                        <a:solidFill>
                          <a:schemeClr val="tx1"/>
                        </a:solidFill>
                        <a:effectLst/>
                        <a:latin typeface="Times New Roman"/>
                        <a:ea typeface="Times New Roman"/>
                      </a:endParaRPr>
                    </a:p>
                  </a:txBody>
                  <a:tcPr marL="68580" marR="68580" marT="0" marB="0">
                    <a:solidFill>
                      <a:srgbClr val="FFC000"/>
                    </a:solidFill>
                  </a:tcPr>
                </a:tc>
                <a:tc>
                  <a:txBody>
                    <a:bodyPr/>
                    <a:lstStyle/>
                    <a:p>
                      <a:pPr marL="0" marR="0">
                        <a:spcBef>
                          <a:spcPts val="0"/>
                        </a:spcBef>
                        <a:spcAft>
                          <a:spcPts val="0"/>
                        </a:spcAft>
                      </a:pPr>
                      <a:r>
                        <a:rPr lang="en-US" sz="1600" dirty="0">
                          <a:solidFill>
                            <a:schemeClr val="tx1"/>
                          </a:solidFill>
                          <a:effectLst/>
                        </a:rPr>
                        <a:t> </a:t>
                      </a:r>
                    </a:p>
                    <a:p>
                      <a:pPr marL="0" marR="0" algn="ctr">
                        <a:spcBef>
                          <a:spcPts val="0"/>
                        </a:spcBef>
                        <a:spcAft>
                          <a:spcPts val="0"/>
                        </a:spcAft>
                      </a:pPr>
                      <a:r>
                        <a:rPr lang="en-US" sz="2000" dirty="0">
                          <a:solidFill>
                            <a:schemeClr val="tx1"/>
                          </a:solidFill>
                          <a:effectLst/>
                        </a:rPr>
                        <a:t>Descriptor</a:t>
                      </a:r>
                      <a:endParaRPr lang="en-US" sz="2000" dirty="0">
                        <a:solidFill>
                          <a:schemeClr val="tx1"/>
                        </a:solidFill>
                        <a:effectLst/>
                        <a:latin typeface="Times New Roman"/>
                        <a:ea typeface="Times New Roman"/>
                      </a:endParaRPr>
                    </a:p>
                  </a:txBody>
                  <a:tcPr marL="68580" marR="68580" marT="0" marB="0">
                    <a:solidFill>
                      <a:srgbClr val="FFC000"/>
                    </a:solidFill>
                  </a:tcPr>
                </a:tc>
                <a:tc>
                  <a:txBody>
                    <a:bodyPr/>
                    <a:lstStyle/>
                    <a:p>
                      <a:pPr marL="0" marR="0" algn="ctr">
                        <a:spcBef>
                          <a:spcPts val="0"/>
                        </a:spcBef>
                        <a:spcAft>
                          <a:spcPts val="0"/>
                        </a:spcAft>
                      </a:pPr>
                      <a:r>
                        <a:rPr lang="en-US" sz="1600" dirty="0">
                          <a:solidFill>
                            <a:schemeClr val="tx1"/>
                          </a:solidFill>
                          <a:effectLst/>
                        </a:rPr>
                        <a:t> </a:t>
                      </a:r>
                    </a:p>
                    <a:p>
                      <a:pPr marL="0" marR="0" algn="ctr">
                        <a:spcBef>
                          <a:spcPts val="0"/>
                        </a:spcBef>
                        <a:spcAft>
                          <a:spcPts val="0"/>
                        </a:spcAft>
                      </a:pPr>
                      <a:r>
                        <a:rPr lang="en-US" sz="2000" dirty="0">
                          <a:solidFill>
                            <a:schemeClr val="tx1"/>
                          </a:solidFill>
                          <a:effectLst/>
                        </a:rPr>
                        <a:t>Innovation Descriptors</a:t>
                      </a:r>
                      <a:endParaRPr lang="en-US" sz="2000" dirty="0">
                        <a:solidFill>
                          <a:schemeClr val="tx1"/>
                        </a:solidFill>
                        <a:effectLst/>
                        <a:latin typeface="Times New Roman"/>
                        <a:ea typeface="Times New Roman"/>
                      </a:endParaRPr>
                    </a:p>
                  </a:txBody>
                  <a:tcPr marL="68580" marR="68580" marT="0" marB="0">
                    <a:solidFill>
                      <a:srgbClr val="FFC000"/>
                    </a:solidFill>
                  </a:tcPr>
                </a:tc>
              </a:tr>
              <a:tr h="441960">
                <a:tc>
                  <a:txBody>
                    <a:bodyPr/>
                    <a:lstStyle/>
                    <a:p>
                      <a:pPr marL="0" marR="0" algn="ctr">
                        <a:spcBef>
                          <a:spcPts val="0"/>
                        </a:spcBef>
                        <a:spcAft>
                          <a:spcPts val="0"/>
                        </a:spcAft>
                      </a:pPr>
                      <a:r>
                        <a:rPr lang="en-US" sz="1600">
                          <a:solidFill>
                            <a:schemeClr val="tx1"/>
                          </a:solidFill>
                          <a:effectLst/>
                        </a:rPr>
                        <a:t>1</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Exceptional</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Groundbreaking concepts, approaches, methodologies, or interventions that are novel for any research field</a:t>
                      </a:r>
                      <a:endParaRPr lang="en-US" sz="1600">
                        <a:solidFill>
                          <a:schemeClr val="tx1"/>
                        </a:solidFill>
                        <a:effectLst/>
                        <a:latin typeface="Times New Roman"/>
                        <a:ea typeface="Times New Roman"/>
                      </a:endParaRPr>
                    </a:p>
                  </a:txBody>
                  <a:tcPr marL="68580" marR="68580" marT="0" marB="0" anchor="ctr">
                    <a:solidFill>
                      <a:srgbClr val="FFC000"/>
                    </a:solidFill>
                  </a:tcPr>
                </a:tc>
              </a:tr>
              <a:tr h="441960">
                <a:tc>
                  <a:txBody>
                    <a:bodyPr/>
                    <a:lstStyle/>
                    <a:p>
                      <a:pPr marL="0" marR="0" algn="ctr">
                        <a:spcBef>
                          <a:spcPts val="0"/>
                        </a:spcBef>
                        <a:spcAft>
                          <a:spcPts val="0"/>
                        </a:spcAft>
                      </a:pPr>
                      <a:r>
                        <a:rPr lang="en-US" sz="1600">
                          <a:solidFill>
                            <a:schemeClr val="tx1"/>
                          </a:solidFill>
                          <a:effectLst/>
                        </a:rPr>
                        <a:t>2</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Outstanding</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New concepts, approaches, methodologies, or interventions that are novel across broadly related research fields</a:t>
                      </a:r>
                      <a:endParaRPr lang="en-US" sz="1600">
                        <a:solidFill>
                          <a:schemeClr val="tx1"/>
                        </a:solidFill>
                        <a:effectLst/>
                        <a:latin typeface="Times New Roman"/>
                        <a:ea typeface="Times New Roman"/>
                      </a:endParaRPr>
                    </a:p>
                  </a:txBody>
                  <a:tcPr marL="68580" marR="68580" marT="0" marB="0" anchor="ctr">
                    <a:solidFill>
                      <a:srgbClr val="FFC000"/>
                    </a:solidFill>
                  </a:tcPr>
                </a:tc>
              </a:tr>
              <a:tr h="441960">
                <a:tc>
                  <a:txBody>
                    <a:bodyPr/>
                    <a:lstStyle/>
                    <a:p>
                      <a:pPr marL="0" marR="0" algn="ctr">
                        <a:spcBef>
                          <a:spcPts val="0"/>
                        </a:spcBef>
                        <a:spcAft>
                          <a:spcPts val="0"/>
                        </a:spcAft>
                      </a:pPr>
                      <a:r>
                        <a:rPr lang="en-US" sz="1600">
                          <a:solidFill>
                            <a:schemeClr val="tx1"/>
                          </a:solidFill>
                          <a:effectLst/>
                        </a:rPr>
                        <a:t>3</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Excellent</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New concepts, approaches, methodologies, or interventions that are novel for this research field</a:t>
                      </a:r>
                      <a:endParaRPr lang="en-US" sz="1600">
                        <a:solidFill>
                          <a:schemeClr val="tx1"/>
                        </a:solidFill>
                        <a:effectLst/>
                        <a:latin typeface="Times New Roman"/>
                        <a:ea typeface="Times New Roman"/>
                      </a:endParaRPr>
                    </a:p>
                  </a:txBody>
                  <a:tcPr marL="68580" marR="68580" marT="0" marB="0" anchor="ctr">
                    <a:solidFill>
                      <a:srgbClr val="FFC000"/>
                    </a:solidFill>
                  </a:tcPr>
                </a:tc>
              </a:tr>
              <a:tr h="441960">
                <a:tc>
                  <a:txBody>
                    <a:bodyPr/>
                    <a:lstStyle/>
                    <a:p>
                      <a:pPr marL="0" marR="0" algn="ctr">
                        <a:spcBef>
                          <a:spcPts val="0"/>
                        </a:spcBef>
                        <a:spcAft>
                          <a:spcPts val="0"/>
                        </a:spcAft>
                      </a:pPr>
                      <a:r>
                        <a:rPr lang="en-US" sz="1600">
                          <a:solidFill>
                            <a:schemeClr val="tx1"/>
                          </a:solidFill>
                          <a:effectLst/>
                        </a:rPr>
                        <a:t>4</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Very Good</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Extensive improvements of the current concepts, approaches, methodologies, or interventions that are novel for this research field </a:t>
                      </a:r>
                      <a:endParaRPr lang="en-US" sz="1600">
                        <a:solidFill>
                          <a:schemeClr val="tx1"/>
                        </a:solidFill>
                        <a:effectLst/>
                        <a:latin typeface="Times New Roman"/>
                        <a:ea typeface="Times New Roman"/>
                      </a:endParaRPr>
                    </a:p>
                  </a:txBody>
                  <a:tcPr marL="68580" marR="68580" marT="0" marB="0" anchor="ctr">
                    <a:solidFill>
                      <a:srgbClr val="FFC000"/>
                    </a:solidFill>
                  </a:tcPr>
                </a:tc>
              </a:tr>
              <a:tr h="441960">
                <a:tc>
                  <a:txBody>
                    <a:bodyPr/>
                    <a:lstStyle/>
                    <a:p>
                      <a:pPr marL="0" marR="0" algn="ctr">
                        <a:spcBef>
                          <a:spcPts val="0"/>
                        </a:spcBef>
                        <a:spcAft>
                          <a:spcPts val="0"/>
                        </a:spcAft>
                      </a:pPr>
                      <a:r>
                        <a:rPr lang="en-US" sz="1600">
                          <a:solidFill>
                            <a:schemeClr val="tx1"/>
                          </a:solidFill>
                          <a:effectLst/>
                        </a:rPr>
                        <a:t>5</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Good</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Considerable improvements of the current concepts, approaches, methodologies, or interventions that are novel for this research field</a:t>
                      </a:r>
                      <a:endParaRPr lang="en-US" sz="1600">
                        <a:solidFill>
                          <a:schemeClr val="tx1"/>
                        </a:solidFill>
                        <a:effectLst/>
                        <a:latin typeface="Times New Roman"/>
                        <a:ea typeface="Times New Roman"/>
                      </a:endParaRPr>
                    </a:p>
                  </a:txBody>
                  <a:tcPr marL="68580" marR="68580" marT="0" marB="0" anchor="ctr">
                    <a:solidFill>
                      <a:srgbClr val="FFC000"/>
                    </a:solidFill>
                  </a:tcPr>
                </a:tc>
              </a:tr>
              <a:tr h="441960">
                <a:tc>
                  <a:txBody>
                    <a:bodyPr/>
                    <a:lstStyle/>
                    <a:p>
                      <a:pPr marL="0" marR="0" algn="ctr">
                        <a:spcBef>
                          <a:spcPts val="0"/>
                        </a:spcBef>
                        <a:spcAft>
                          <a:spcPts val="0"/>
                        </a:spcAft>
                      </a:pPr>
                      <a:r>
                        <a:rPr lang="en-US" sz="1600">
                          <a:solidFill>
                            <a:schemeClr val="tx1"/>
                          </a:solidFill>
                          <a:effectLst/>
                        </a:rPr>
                        <a:t>6</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Satisfactory</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Modest improvements of the current concepts, approaches, methodologies, or interventions that are novel for this research field</a:t>
                      </a:r>
                      <a:endParaRPr lang="en-US" sz="1600">
                        <a:solidFill>
                          <a:schemeClr val="tx1"/>
                        </a:solidFill>
                        <a:effectLst/>
                        <a:latin typeface="Times New Roman"/>
                        <a:ea typeface="Times New Roman"/>
                      </a:endParaRPr>
                    </a:p>
                  </a:txBody>
                  <a:tcPr marL="68580" marR="68580" marT="0" marB="0" anchor="ctr">
                    <a:solidFill>
                      <a:srgbClr val="FFC000"/>
                    </a:solidFill>
                  </a:tcPr>
                </a:tc>
              </a:tr>
              <a:tr h="441960">
                <a:tc>
                  <a:txBody>
                    <a:bodyPr/>
                    <a:lstStyle/>
                    <a:p>
                      <a:pPr marL="0" marR="0" algn="ctr">
                        <a:spcBef>
                          <a:spcPts val="0"/>
                        </a:spcBef>
                        <a:spcAft>
                          <a:spcPts val="0"/>
                        </a:spcAft>
                      </a:pPr>
                      <a:r>
                        <a:rPr lang="en-US" sz="1600">
                          <a:solidFill>
                            <a:schemeClr val="tx1"/>
                          </a:solidFill>
                          <a:effectLst/>
                        </a:rPr>
                        <a:t>7</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Fair</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Refinements of current the concepts, approaches, methodologies, or interventions of this research field</a:t>
                      </a:r>
                      <a:endParaRPr lang="en-US" sz="1600">
                        <a:solidFill>
                          <a:schemeClr val="tx1"/>
                        </a:solidFill>
                        <a:effectLst/>
                        <a:latin typeface="Times New Roman"/>
                        <a:ea typeface="Times New Roman"/>
                      </a:endParaRPr>
                    </a:p>
                  </a:txBody>
                  <a:tcPr marL="68580" marR="68580" marT="0" marB="0" anchor="ctr">
                    <a:solidFill>
                      <a:srgbClr val="FFC000"/>
                    </a:solidFill>
                  </a:tcPr>
                </a:tc>
              </a:tr>
              <a:tr h="441960">
                <a:tc>
                  <a:txBody>
                    <a:bodyPr/>
                    <a:lstStyle/>
                    <a:p>
                      <a:pPr marL="0" marR="0" algn="ctr">
                        <a:spcBef>
                          <a:spcPts val="0"/>
                        </a:spcBef>
                        <a:spcAft>
                          <a:spcPts val="0"/>
                        </a:spcAft>
                      </a:pPr>
                      <a:r>
                        <a:rPr lang="en-US" sz="1600">
                          <a:solidFill>
                            <a:schemeClr val="tx1"/>
                          </a:solidFill>
                          <a:effectLst/>
                        </a:rPr>
                        <a:t>8</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Marginal</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 Only minor refinements of the current concepts, approaches, methodologies, or interventions of this research field</a:t>
                      </a:r>
                      <a:endParaRPr lang="en-US" sz="1600">
                        <a:solidFill>
                          <a:schemeClr val="tx1"/>
                        </a:solidFill>
                        <a:effectLst/>
                        <a:latin typeface="Times New Roman"/>
                        <a:ea typeface="Times New Roman"/>
                      </a:endParaRPr>
                    </a:p>
                  </a:txBody>
                  <a:tcPr marL="68580" marR="68580" marT="0" marB="0" anchor="ctr">
                    <a:solidFill>
                      <a:srgbClr val="FFC000"/>
                    </a:solidFill>
                  </a:tcPr>
                </a:tc>
              </a:tr>
              <a:tr h="441960">
                <a:tc>
                  <a:txBody>
                    <a:bodyPr/>
                    <a:lstStyle/>
                    <a:p>
                      <a:pPr marL="0" marR="0" algn="ctr">
                        <a:spcBef>
                          <a:spcPts val="0"/>
                        </a:spcBef>
                        <a:spcAft>
                          <a:spcPts val="0"/>
                        </a:spcAft>
                      </a:pPr>
                      <a:r>
                        <a:rPr lang="en-US" sz="1600">
                          <a:solidFill>
                            <a:schemeClr val="tx1"/>
                          </a:solidFill>
                          <a:effectLst/>
                        </a:rPr>
                        <a:t>9</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Poor</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dirty="0">
                          <a:solidFill>
                            <a:schemeClr val="tx1"/>
                          </a:solidFill>
                          <a:effectLst/>
                        </a:rPr>
                        <a:t>No change of the current concepts, approaches, methodologies, or interventions of this research field</a:t>
                      </a:r>
                      <a:endParaRPr lang="en-US" sz="1600" dirty="0">
                        <a:solidFill>
                          <a:schemeClr val="tx1"/>
                        </a:solidFill>
                        <a:effectLst/>
                        <a:latin typeface="Times New Roman"/>
                        <a:ea typeface="Times New Roman"/>
                      </a:endParaRPr>
                    </a:p>
                  </a:txBody>
                  <a:tcPr marL="68580" marR="68580" marT="0" marB="0" anchor="ctr">
                    <a:solidFill>
                      <a:srgbClr val="FFC000"/>
                    </a:solidFill>
                  </a:tcPr>
                </a:tc>
              </a:tr>
            </a:tbl>
          </a:graphicData>
        </a:graphic>
      </p:graphicFrame>
    </p:spTree>
    <p:extLst>
      <p:ext uri="{BB962C8B-B14F-4D97-AF65-F5344CB8AC3E}">
        <p14:creationId xmlns:p14="http://schemas.microsoft.com/office/powerpoint/2010/main" val="475339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33706423"/>
              </p:ext>
            </p:extLst>
          </p:nvPr>
        </p:nvGraphicFramePr>
        <p:xfrm>
          <a:off x="228600" y="762000"/>
          <a:ext cx="8686800" cy="5181600"/>
        </p:xfrm>
        <a:graphic>
          <a:graphicData uri="http://schemas.openxmlformats.org/drawingml/2006/table">
            <a:tbl>
              <a:tblPr firstRow="1" firstCol="1" lastRow="1" lastCol="1" bandRow="1" bandCol="1">
                <a:tableStyleId>{5C22544A-7EE6-4342-B048-85BDC9FD1C3A}</a:tableStyleId>
              </a:tblPr>
              <a:tblGrid>
                <a:gridCol w="866943"/>
                <a:gridCol w="1624432"/>
                <a:gridCol w="6195425"/>
              </a:tblGrid>
              <a:tr h="621792">
                <a:tc>
                  <a:txBody>
                    <a:bodyPr/>
                    <a:lstStyle/>
                    <a:p>
                      <a:pPr marL="0" marR="0">
                        <a:spcBef>
                          <a:spcPts val="0"/>
                        </a:spcBef>
                        <a:spcAft>
                          <a:spcPts val="0"/>
                        </a:spcAft>
                      </a:pPr>
                      <a:r>
                        <a:rPr lang="en-US" sz="1600" dirty="0">
                          <a:solidFill>
                            <a:schemeClr val="tx1"/>
                          </a:solidFill>
                          <a:effectLst/>
                        </a:rPr>
                        <a:t> </a:t>
                      </a:r>
                    </a:p>
                    <a:p>
                      <a:pPr marL="0" marR="0" algn="ctr">
                        <a:spcBef>
                          <a:spcPts val="0"/>
                        </a:spcBef>
                        <a:spcAft>
                          <a:spcPts val="0"/>
                        </a:spcAft>
                      </a:pPr>
                      <a:r>
                        <a:rPr lang="en-US" sz="2000" dirty="0">
                          <a:solidFill>
                            <a:schemeClr val="tx1"/>
                          </a:solidFill>
                          <a:effectLst/>
                        </a:rPr>
                        <a:t>Score</a:t>
                      </a:r>
                      <a:endParaRPr lang="en-US" sz="2000" dirty="0">
                        <a:solidFill>
                          <a:schemeClr val="tx1"/>
                        </a:solidFill>
                        <a:effectLst/>
                        <a:latin typeface="Times New Roman"/>
                        <a:ea typeface="Times New Roman"/>
                      </a:endParaRPr>
                    </a:p>
                  </a:txBody>
                  <a:tcPr marL="68580" marR="68580" marT="0" marB="0">
                    <a:solidFill>
                      <a:srgbClr val="FFC000"/>
                    </a:solidFill>
                  </a:tcPr>
                </a:tc>
                <a:tc>
                  <a:txBody>
                    <a:bodyPr/>
                    <a:lstStyle/>
                    <a:p>
                      <a:pPr marL="0" marR="0">
                        <a:spcBef>
                          <a:spcPts val="0"/>
                        </a:spcBef>
                        <a:spcAft>
                          <a:spcPts val="0"/>
                        </a:spcAft>
                      </a:pPr>
                      <a:r>
                        <a:rPr lang="en-US" sz="1600" dirty="0">
                          <a:solidFill>
                            <a:schemeClr val="tx1"/>
                          </a:solidFill>
                          <a:effectLst/>
                        </a:rPr>
                        <a:t> </a:t>
                      </a:r>
                    </a:p>
                    <a:p>
                      <a:pPr marL="0" marR="0" algn="ctr">
                        <a:spcBef>
                          <a:spcPts val="0"/>
                        </a:spcBef>
                        <a:spcAft>
                          <a:spcPts val="0"/>
                        </a:spcAft>
                      </a:pPr>
                      <a:r>
                        <a:rPr lang="en-US" sz="1800" dirty="0">
                          <a:solidFill>
                            <a:schemeClr val="tx1"/>
                          </a:solidFill>
                          <a:effectLst/>
                        </a:rPr>
                        <a:t>Descriptor</a:t>
                      </a:r>
                      <a:endParaRPr lang="en-US" sz="1800" dirty="0">
                        <a:solidFill>
                          <a:schemeClr val="tx1"/>
                        </a:solidFill>
                        <a:effectLst/>
                        <a:latin typeface="Times New Roman"/>
                        <a:ea typeface="Times New Roman"/>
                      </a:endParaRPr>
                    </a:p>
                  </a:txBody>
                  <a:tcPr marL="68580" marR="68580" marT="0" marB="0">
                    <a:solidFill>
                      <a:srgbClr val="FFC000"/>
                    </a:solidFill>
                  </a:tcPr>
                </a:tc>
                <a:tc>
                  <a:txBody>
                    <a:bodyPr/>
                    <a:lstStyle/>
                    <a:p>
                      <a:pPr marL="0" marR="0" algn="ctr">
                        <a:spcBef>
                          <a:spcPts val="0"/>
                        </a:spcBef>
                        <a:spcAft>
                          <a:spcPts val="0"/>
                        </a:spcAft>
                      </a:pPr>
                      <a:r>
                        <a:rPr lang="en-US" sz="1600" dirty="0">
                          <a:solidFill>
                            <a:schemeClr val="tx1"/>
                          </a:solidFill>
                          <a:effectLst/>
                        </a:rPr>
                        <a:t> </a:t>
                      </a:r>
                    </a:p>
                    <a:p>
                      <a:pPr marL="0" marR="0" algn="ctr">
                        <a:spcBef>
                          <a:spcPts val="0"/>
                        </a:spcBef>
                        <a:spcAft>
                          <a:spcPts val="0"/>
                        </a:spcAft>
                      </a:pPr>
                      <a:r>
                        <a:rPr lang="en-US" sz="2000" dirty="0">
                          <a:solidFill>
                            <a:schemeClr val="tx1"/>
                          </a:solidFill>
                          <a:effectLst/>
                        </a:rPr>
                        <a:t>Approach Descriptors</a:t>
                      </a:r>
                      <a:endParaRPr lang="en-US" sz="2000" dirty="0">
                        <a:solidFill>
                          <a:schemeClr val="tx1"/>
                        </a:solidFill>
                        <a:effectLst/>
                        <a:latin typeface="Times New Roman"/>
                        <a:ea typeface="Times New Roman"/>
                      </a:endParaRPr>
                    </a:p>
                  </a:txBody>
                  <a:tcPr marL="68580" marR="68580" marT="0" marB="0">
                    <a:solidFill>
                      <a:srgbClr val="FFC000"/>
                    </a:solidFill>
                  </a:tcPr>
                </a:tc>
              </a:tr>
              <a:tr h="552704">
                <a:tc>
                  <a:txBody>
                    <a:bodyPr/>
                    <a:lstStyle/>
                    <a:p>
                      <a:pPr marL="0" marR="0" algn="ctr">
                        <a:spcBef>
                          <a:spcPts val="0"/>
                        </a:spcBef>
                        <a:spcAft>
                          <a:spcPts val="0"/>
                        </a:spcAft>
                      </a:pPr>
                      <a:r>
                        <a:rPr lang="en-US" sz="1600">
                          <a:solidFill>
                            <a:schemeClr val="tx1"/>
                          </a:solidFill>
                          <a:effectLst/>
                        </a:rPr>
                        <a:t>1</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Exceptional</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The approach has an extremely high likelihood of achieving the proposed aims</a:t>
                      </a:r>
                      <a:endParaRPr lang="en-US" sz="1600">
                        <a:solidFill>
                          <a:schemeClr val="tx1"/>
                        </a:solidFill>
                        <a:effectLst/>
                        <a:latin typeface="Times New Roman"/>
                        <a:ea typeface="Times New Roman"/>
                      </a:endParaRPr>
                    </a:p>
                  </a:txBody>
                  <a:tcPr marL="68580" marR="68580" marT="0" marB="0" anchor="ctr">
                    <a:solidFill>
                      <a:srgbClr val="FFC000"/>
                    </a:solidFill>
                  </a:tcPr>
                </a:tc>
              </a:tr>
              <a:tr h="552704">
                <a:tc>
                  <a:txBody>
                    <a:bodyPr/>
                    <a:lstStyle/>
                    <a:p>
                      <a:pPr marL="0" marR="0" algn="ctr">
                        <a:spcBef>
                          <a:spcPts val="0"/>
                        </a:spcBef>
                        <a:spcAft>
                          <a:spcPts val="0"/>
                        </a:spcAft>
                      </a:pPr>
                      <a:r>
                        <a:rPr lang="en-US" sz="1600">
                          <a:solidFill>
                            <a:schemeClr val="tx1"/>
                          </a:solidFill>
                          <a:effectLst/>
                        </a:rPr>
                        <a:t>2</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Outstanding</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The approach has a very high likelihood of achieving the proposed aims  </a:t>
                      </a:r>
                      <a:endParaRPr lang="en-US" sz="1600">
                        <a:solidFill>
                          <a:schemeClr val="tx1"/>
                        </a:solidFill>
                        <a:effectLst/>
                        <a:latin typeface="Times New Roman"/>
                        <a:ea typeface="Times New Roman"/>
                      </a:endParaRPr>
                    </a:p>
                  </a:txBody>
                  <a:tcPr marL="68580" marR="68580" marT="0" marB="0" anchor="ctr">
                    <a:solidFill>
                      <a:srgbClr val="FFC000"/>
                    </a:solidFill>
                  </a:tcPr>
                </a:tc>
              </a:tr>
              <a:tr h="552704">
                <a:tc>
                  <a:txBody>
                    <a:bodyPr/>
                    <a:lstStyle/>
                    <a:p>
                      <a:pPr marL="0" marR="0" algn="ctr">
                        <a:spcBef>
                          <a:spcPts val="0"/>
                        </a:spcBef>
                        <a:spcAft>
                          <a:spcPts val="0"/>
                        </a:spcAft>
                      </a:pPr>
                      <a:r>
                        <a:rPr lang="en-US" sz="1600">
                          <a:solidFill>
                            <a:schemeClr val="tx1"/>
                          </a:solidFill>
                          <a:effectLst/>
                        </a:rPr>
                        <a:t>3</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Excellent</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The approach has a high likelihood of achieving the proposed aims</a:t>
                      </a:r>
                      <a:endParaRPr lang="en-US" sz="1600">
                        <a:solidFill>
                          <a:schemeClr val="tx1"/>
                        </a:solidFill>
                        <a:effectLst/>
                        <a:latin typeface="Times New Roman"/>
                        <a:ea typeface="Times New Roman"/>
                      </a:endParaRPr>
                    </a:p>
                  </a:txBody>
                  <a:tcPr marL="68580" marR="68580" marT="0" marB="0" anchor="ctr">
                    <a:solidFill>
                      <a:srgbClr val="FFC000"/>
                    </a:solidFill>
                  </a:tcPr>
                </a:tc>
              </a:tr>
              <a:tr h="552704">
                <a:tc>
                  <a:txBody>
                    <a:bodyPr/>
                    <a:lstStyle/>
                    <a:p>
                      <a:pPr marL="0" marR="0" algn="ctr">
                        <a:spcBef>
                          <a:spcPts val="0"/>
                        </a:spcBef>
                        <a:spcAft>
                          <a:spcPts val="0"/>
                        </a:spcAft>
                      </a:pPr>
                      <a:r>
                        <a:rPr lang="en-US" sz="1600">
                          <a:solidFill>
                            <a:schemeClr val="tx1"/>
                          </a:solidFill>
                          <a:effectLst/>
                        </a:rPr>
                        <a:t>4</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Very Good</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The approach has a very good likelihood of achieving the proposed aims</a:t>
                      </a:r>
                      <a:endParaRPr lang="en-US" sz="1600">
                        <a:solidFill>
                          <a:schemeClr val="tx1"/>
                        </a:solidFill>
                        <a:effectLst/>
                        <a:latin typeface="Times New Roman"/>
                        <a:ea typeface="Times New Roman"/>
                      </a:endParaRPr>
                    </a:p>
                  </a:txBody>
                  <a:tcPr marL="68580" marR="68580" marT="0" marB="0" anchor="ctr">
                    <a:solidFill>
                      <a:srgbClr val="FFC000"/>
                    </a:solidFill>
                  </a:tcPr>
                </a:tc>
              </a:tr>
              <a:tr h="552704">
                <a:tc>
                  <a:txBody>
                    <a:bodyPr/>
                    <a:lstStyle/>
                    <a:p>
                      <a:pPr marL="0" marR="0" algn="ctr">
                        <a:spcBef>
                          <a:spcPts val="0"/>
                        </a:spcBef>
                        <a:spcAft>
                          <a:spcPts val="0"/>
                        </a:spcAft>
                      </a:pPr>
                      <a:r>
                        <a:rPr lang="en-US" sz="1600">
                          <a:solidFill>
                            <a:schemeClr val="tx1"/>
                          </a:solidFill>
                          <a:effectLst/>
                        </a:rPr>
                        <a:t>5</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Good</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The approach has a good likelihood of achieving the proposed aims </a:t>
                      </a:r>
                      <a:endParaRPr lang="en-US" sz="1600">
                        <a:solidFill>
                          <a:schemeClr val="tx1"/>
                        </a:solidFill>
                        <a:effectLst/>
                        <a:latin typeface="Times New Roman"/>
                        <a:ea typeface="Times New Roman"/>
                      </a:endParaRPr>
                    </a:p>
                  </a:txBody>
                  <a:tcPr marL="68580" marR="68580" marT="0" marB="0" anchor="ctr">
                    <a:solidFill>
                      <a:srgbClr val="FFC000"/>
                    </a:solidFill>
                  </a:tcPr>
                </a:tc>
              </a:tr>
              <a:tr h="414528">
                <a:tc>
                  <a:txBody>
                    <a:bodyPr/>
                    <a:lstStyle/>
                    <a:p>
                      <a:pPr marL="0" marR="0" algn="ctr">
                        <a:spcBef>
                          <a:spcPts val="0"/>
                        </a:spcBef>
                        <a:spcAft>
                          <a:spcPts val="0"/>
                        </a:spcAft>
                      </a:pPr>
                      <a:r>
                        <a:rPr lang="en-US" sz="1600">
                          <a:solidFill>
                            <a:schemeClr val="tx1"/>
                          </a:solidFill>
                          <a:effectLst/>
                        </a:rPr>
                        <a:t>6</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Satisfactory</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The approach appears likely to achieve the proposed aims</a:t>
                      </a:r>
                      <a:endParaRPr lang="en-US" sz="1600">
                        <a:solidFill>
                          <a:schemeClr val="tx1"/>
                        </a:solidFill>
                        <a:effectLst/>
                        <a:latin typeface="Times New Roman"/>
                        <a:ea typeface="Times New Roman"/>
                      </a:endParaRPr>
                    </a:p>
                  </a:txBody>
                  <a:tcPr marL="68580" marR="68580" marT="0" marB="0" anchor="ctr">
                    <a:solidFill>
                      <a:srgbClr val="FFC000"/>
                    </a:solidFill>
                  </a:tcPr>
                </a:tc>
              </a:tr>
              <a:tr h="552704">
                <a:tc>
                  <a:txBody>
                    <a:bodyPr/>
                    <a:lstStyle/>
                    <a:p>
                      <a:pPr marL="0" marR="0" algn="ctr">
                        <a:spcBef>
                          <a:spcPts val="0"/>
                        </a:spcBef>
                        <a:spcAft>
                          <a:spcPts val="0"/>
                        </a:spcAft>
                      </a:pPr>
                      <a:r>
                        <a:rPr lang="en-US" sz="1600">
                          <a:solidFill>
                            <a:schemeClr val="tx1"/>
                          </a:solidFill>
                          <a:effectLst/>
                        </a:rPr>
                        <a:t>7</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Fair</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The approach appears likely to achieve many but not all of the proposed aims </a:t>
                      </a:r>
                      <a:endParaRPr lang="en-US" sz="1600">
                        <a:solidFill>
                          <a:schemeClr val="tx1"/>
                        </a:solidFill>
                        <a:effectLst/>
                        <a:latin typeface="Times New Roman"/>
                        <a:ea typeface="Times New Roman"/>
                      </a:endParaRPr>
                    </a:p>
                  </a:txBody>
                  <a:tcPr marL="68580" marR="68580" marT="0" marB="0" anchor="ctr">
                    <a:solidFill>
                      <a:srgbClr val="FFC000"/>
                    </a:solidFill>
                  </a:tcPr>
                </a:tc>
              </a:tr>
              <a:tr h="414528">
                <a:tc>
                  <a:txBody>
                    <a:bodyPr/>
                    <a:lstStyle/>
                    <a:p>
                      <a:pPr marL="0" marR="0" algn="ctr">
                        <a:spcBef>
                          <a:spcPts val="0"/>
                        </a:spcBef>
                        <a:spcAft>
                          <a:spcPts val="0"/>
                        </a:spcAft>
                      </a:pPr>
                      <a:r>
                        <a:rPr lang="en-US" sz="1600">
                          <a:solidFill>
                            <a:schemeClr val="tx1"/>
                          </a:solidFill>
                          <a:effectLst/>
                        </a:rPr>
                        <a:t>8</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Marginal</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The approach is likely to achieve only some of the proposed aims</a:t>
                      </a:r>
                      <a:endParaRPr lang="en-US" sz="1600">
                        <a:solidFill>
                          <a:schemeClr val="tx1"/>
                        </a:solidFill>
                        <a:effectLst/>
                        <a:latin typeface="Times New Roman"/>
                        <a:ea typeface="Times New Roman"/>
                      </a:endParaRPr>
                    </a:p>
                  </a:txBody>
                  <a:tcPr marL="68580" marR="68580" marT="0" marB="0" anchor="ctr">
                    <a:solidFill>
                      <a:srgbClr val="FFC000"/>
                    </a:solidFill>
                  </a:tcPr>
                </a:tc>
              </a:tr>
              <a:tr h="414528">
                <a:tc>
                  <a:txBody>
                    <a:bodyPr/>
                    <a:lstStyle/>
                    <a:p>
                      <a:pPr marL="0" marR="0" algn="ctr">
                        <a:spcBef>
                          <a:spcPts val="0"/>
                        </a:spcBef>
                        <a:spcAft>
                          <a:spcPts val="0"/>
                        </a:spcAft>
                      </a:pPr>
                      <a:r>
                        <a:rPr lang="en-US" sz="1600">
                          <a:solidFill>
                            <a:schemeClr val="tx1"/>
                          </a:solidFill>
                          <a:effectLst/>
                        </a:rPr>
                        <a:t>9</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Poor</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dirty="0">
                          <a:solidFill>
                            <a:schemeClr val="tx1"/>
                          </a:solidFill>
                          <a:effectLst/>
                        </a:rPr>
                        <a:t>The approach is unlikely to achieve most of the proposed aims</a:t>
                      </a:r>
                      <a:endParaRPr lang="en-US" sz="1600" dirty="0">
                        <a:solidFill>
                          <a:schemeClr val="tx1"/>
                        </a:solidFill>
                        <a:effectLst/>
                        <a:latin typeface="Times New Roman"/>
                        <a:ea typeface="Times New Roman"/>
                      </a:endParaRPr>
                    </a:p>
                  </a:txBody>
                  <a:tcPr marL="68580" marR="68580" marT="0" marB="0" anchor="ctr">
                    <a:solidFill>
                      <a:srgbClr val="FFC000"/>
                    </a:solidFill>
                  </a:tcPr>
                </a:tc>
              </a:tr>
            </a:tbl>
          </a:graphicData>
        </a:graphic>
      </p:graphicFrame>
    </p:spTree>
    <p:extLst>
      <p:ext uri="{BB962C8B-B14F-4D97-AF65-F5344CB8AC3E}">
        <p14:creationId xmlns:p14="http://schemas.microsoft.com/office/powerpoint/2010/main" val="3895267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24588706"/>
              </p:ext>
            </p:extLst>
          </p:nvPr>
        </p:nvGraphicFramePr>
        <p:xfrm>
          <a:off x="152400" y="1188720"/>
          <a:ext cx="8915400" cy="4526280"/>
        </p:xfrm>
        <a:graphic>
          <a:graphicData uri="http://schemas.openxmlformats.org/drawingml/2006/table">
            <a:tbl>
              <a:tblPr firstRow="1" firstCol="1" lastRow="1" lastCol="1" bandRow="1" bandCol="1">
                <a:tableStyleId>{5C22544A-7EE6-4342-B048-85BDC9FD1C3A}</a:tableStyleId>
              </a:tblPr>
              <a:tblGrid>
                <a:gridCol w="889758"/>
                <a:gridCol w="1667180"/>
                <a:gridCol w="6358462"/>
              </a:tblGrid>
              <a:tr h="441960">
                <a:tc>
                  <a:txBody>
                    <a:bodyPr/>
                    <a:lstStyle/>
                    <a:p>
                      <a:pPr marL="0" marR="0">
                        <a:spcBef>
                          <a:spcPts val="0"/>
                        </a:spcBef>
                        <a:spcAft>
                          <a:spcPts val="0"/>
                        </a:spcAft>
                      </a:pPr>
                      <a:r>
                        <a:rPr lang="en-US" sz="1600" dirty="0">
                          <a:solidFill>
                            <a:schemeClr val="tx1"/>
                          </a:solidFill>
                          <a:effectLst/>
                        </a:rPr>
                        <a:t> </a:t>
                      </a:r>
                    </a:p>
                    <a:p>
                      <a:pPr marL="0" marR="0" algn="ctr">
                        <a:spcBef>
                          <a:spcPts val="0"/>
                        </a:spcBef>
                        <a:spcAft>
                          <a:spcPts val="0"/>
                        </a:spcAft>
                      </a:pPr>
                      <a:r>
                        <a:rPr lang="en-US" sz="2000" dirty="0">
                          <a:solidFill>
                            <a:schemeClr val="tx1"/>
                          </a:solidFill>
                          <a:effectLst/>
                        </a:rPr>
                        <a:t>Score</a:t>
                      </a:r>
                      <a:endParaRPr lang="en-US" sz="2000" dirty="0">
                        <a:solidFill>
                          <a:schemeClr val="tx1"/>
                        </a:solidFill>
                        <a:effectLst/>
                        <a:latin typeface="Times New Roman"/>
                        <a:ea typeface="Times New Roman"/>
                      </a:endParaRPr>
                    </a:p>
                  </a:txBody>
                  <a:tcPr marL="68580" marR="68580" marT="0" marB="0">
                    <a:solidFill>
                      <a:srgbClr val="FFC000"/>
                    </a:solidFill>
                  </a:tcPr>
                </a:tc>
                <a:tc>
                  <a:txBody>
                    <a:bodyPr/>
                    <a:lstStyle/>
                    <a:p>
                      <a:pPr marL="0" marR="0">
                        <a:spcBef>
                          <a:spcPts val="0"/>
                        </a:spcBef>
                        <a:spcAft>
                          <a:spcPts val="0"/>
                        </a:spcAft>
                      </a:pPr>
                      <a:r>
                        <a:rPr lang="en-US" sz="1600" dirty="0">
                          <a:solidFill>
                            <a:schemeClr val="tx1"/>
                          </a:solidFill>
                          <a:effectLst/>
                        </a:rPr>
                        <a:t> </a:t>
                      </a:r>
                    </a:p>
                    <a:p>
                      <a:pPr marL="0" marR="0" algn="ctr">
                        <a:spcBef>
                          <a:spcPts val="0"/>
                        </a:spcBef>
                        <a:spcAft>
                          <a:spcPts val="0"/>
                        </a:spcAft>
                      </a:pPr>
                      <a:r>
                        <a:rPr lang="en-US" sz="2000" dirty="0">
                          <a:solidFill>
                            <a:schemeClr val="tx1"/>
                          </a:solidFill>
                          <a:effectLst/>
                        </a:rPr>
                        <a:t>Descriptor</a:t>
                      </a:r>
                      <a:endParaRPr lang="en-US" sz="2000" dirty="0">
                        <a:solidFill>
                          <a:schemeClr val="tx1"/>
                        </a:solidFill>
                        <a:effectLst/>
                        <a:latin typeface="Times New Roman"/>
                        <a:ea typeface="Times New Roman"/>
                      </a:endParaRPr>
                    </a:p>
                  </a:txBody>
                  <a:tcPr marL="68580" marR="68580" marT="0" marB="0">
                    <a:solidFill>
                      <a:srgbClr val="FFC000"/>
                    </a:solidFill>
                  </a:tcPr>
                </a:tc>
                <a:tc>
                  <a:txBody>
                    <a:bodyPr/>
                    <a:lstStyle/>
                    <a:p>
                      <a:pPr marL="0" marR="0" algn="ctr">
                        <a:spcBef>
                          <a:spcPts val="0"/>
                        </a:spcBef>
                        <a:spcAft>
                          <a:spcPts val="0"/>
                        </a:spcAft>
                      </a:pPr>
                      <a:r>
                        <a:rPr lang="en-US" sz="1600" dirty="0">
                          <a:solidFill>
                            <a:schemeClr val="tx1"/>
                          </a:solidFill>
                          <a:effectLst/>
                        </a:rPr>
                        <a:t> </a:t>
                      </a:r>
                    </a:p>
                    <a:p>
                      <a:pPr marL="0" marR="0" algn="ctr">
                        <a:spcBef>
                          <a:spcPts val="0"/>
                        </a:spcBef>
                        <a:spcAft>
                          <a:spcPts val="0"/>
                        </a:spcAft>
                      </a:pPr>
                      <a:r>
                        <a:rPr lang="en-US" sz="2000" dirty="0">
                          <a:solidFill>
                            <a:schemeClr val="tx1"/>
                          </a:solidFill>
                          <a:effectLst/>
                        </a:rPr>
                        <a:t>Environment Descriptors</a:t>
                      </a:r>
                      <a:endParaRPr lang="en-US" sz="2000" dirty="0">
                        <a:solidFill>
                          <a:schemeClr val="tx1"/>
                        </a:solidFill>
                        <a:effectLst/>
                        <a:latin typeface="Times New Roman"/>
                        <a:ea typeface="Times New Roman"/>
                      </a:endParaRPr>
                    </a:p>
                  </a:txBody>
                  <a:tcPr marL="68580" marR="68580" marT="0" marB="0">
                    <a:solidFill>
                      <a:srgbClr val="FFC000"/>
                    </a:solidFill>
                  </a:tcPr>
                </a:tc>
              </a:tr>
              <a:tr h="441960">
                <a:tc>
                  <a:txBody>
                    <a:bodyPr/>
                    <a:lstStyle/>
                    <a:p>
                      <a:pPr marL="0" marR="0" algn="ctr">
                        <a:spcBef>
                          <a:spcPts val="0"/>
                        </a:spcBef>
                        <a:spcAft>
                          <a:spcPts val="0"/>
                        </a:spcAft>
                      </a:pPr>
                      <a:r>
                        <a:rPr lang="en-US" sz="1600">
                          <a:solidFill>
                            <a:schemeClr val="tx1"/>
                          </a:solidFill>
                          <a:effectLst/>
                        </a:rPr>
                        <a:t>1</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Exceptional</a:t>
                      </a:r>
                      <a:endParaRPr lang="en-US" sz="1600">
                        <a:solidFill>
                          <a:schemeClr val="tx1"/>
                        </a:solidFill>
                        <a:effectLst/>
                        <a:latin typeface="Times New Roman"/>
                        <a:ea typeface="Times New Roman"/>
                      </a:endParaRPr>
                    </a:p>
                  </a:txBody>
                  <a:tcPr marL="68580" marR="68580" marT="0" marB="0" anchor="ctr">
                    <a:solidFill>
                      <a:srgbClr val="FFC000"/>
                    </a:solidFill>
                  </a:tcPr>
                </a:tc>
                <a:tc rowSpan="3">
                  <a:txBody>
                    <a:bodyPr/>
                    <a:lstStyle/>
                    <a:p>
                      <a:pPr marL="0" marR="0" algn="ctr">
                        <a:spcBef>
                          <a:spcPts val="0"/>
                        </a:spcBef>
                        <a:spcAft>
                          <a:spcPts val="0"/>
                        </a:spcAft>
                      </a:pPr>
                      <a:r>
                        <a:rPr lang="en-US" sz="1600">
                          <a:solidFill>
                            <a:schemeClr val="tx1"/>
                          </a:solidFill>
                          <a:effectLst/>
                        </a:rPr>
                        <a:t>The environment appears to provide outstanding resources to achieve the proposed aims, including uncommon or unique resources that facilitate achieving the proposed aims  </a:t>
                      </a:r>
                      <a:endParaRPr lang="en-US" sz="1600">
                        <a:solidFill>
                          <a:schemeClr val="tx1"/>
                        </a:solidFill>
                        <a:effectLst/>
                        <a:latin typeface="Times New Roman"/>
                        <a:ea typeface="Times New Roman"/>
                      </a:endParaRPr>
                    </a:p>
                  </a:txBody>
                  <a:tcPr marL="68580" marR="68580" marT="0" marB="0" anchor="ctr">
                    <a:solidFill>
                      <a:srgbClr val="FFC000"/>
                    </a:solidFill>
                  </a:tcPr>
                </a:tc>
              </a:tr>
              <a:tr h="441960">
                <a:tc>
                  <a:txBody>
                    <a:bodyPr/>
                    <a:lstStyle/>
                    <a:p>
                      <a:pPr marL="0" marR="0" algn="ctr">
                        <a:spcBef>
                          <a:spcPts val="0"/>
                        </a:spcBef>
                        <a:spcAft>
                          <a:spcPts val="0"/>
                        </a:spcAft>
                      </a:pPr>
                      <a:r>
                        <a:rPr lang="en-US" sz="1600">
                          <a:solidFill>
                            <a:schemeClr val="tx1"/>
                          </a:solidFill>
                          <a:effectLst/>
                        </a:rPr>
                        <a:t>2</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Outstanding</a:t>
                      </a:r>
                      <a:endParaRPr lang="en-US" sz="1600">
                        <a:solidFill>
                          <a:schemeClr val="tx1"/>
                        </a:solidFill>
                        <a:effectLst/>
                        <a:latin typeface="Times New Roman"/>
                        <a:ea typeface="Times New Roman"/>
                      </a:endParaRPr>
                    </a:p>
                  </a:txBody>
                  <a:tcPr marL="68580" marR="68580" marT="0" marB="0" anchor="ctr">
                    <a:solidFill>
                      <a:srgbClr val="FFC000"/>
                    </a:solidFill>
                  </a:tcPr>
                </a:tc>
                <a:tc vMerge="1">
                  <a:txBody>
                    <a:bodyPr/>
                    <a:lstStyle/>
                    <a:p>
                      <a:endParaRPr lang="en-US"/>
                    </a:p>
                  </a:txBody>
                  <a:tcPr/>
                </a:tc>
              </a:tr>
              <a:tr h="441960">
                <a:tc>
                  <a:txBody>
                    <a:bodyPr/>
                    <a:lstStyle/>
                    <a:p>
                      <a:pPr marL="0" marR="0" algn="ctr">
                        <a:spcBef>
                          <a:spcPts val="0"/>
                        </a:spcBef>
                        <a:spcAft>
                          <a:spcPts val="0"/>
                        </a:spcAft>
                      </a:pPr>
                      <a:r>
                        <a:rPr lang="en-US" sz="1600">
                          <a:solidFill>
                            <a:schemeClr val="tx1"/>
                          </a:solidFill>
                          <a:effectLst/>
                        </a:rPr>
                        <a:t>3</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Excellent</a:t>
                      </a:r>
                      <a:endParaRPr lang="en-US" sz="1600">
                        <a:solidFill>
                          <a:schemeClr val="tx1"/>
                        </a:solidFill>
                        <a:effectLst/>
                        <a:latin typeface="Times New Roman"/>
                        <a:ea typeface="Times New Roman"/>
                      </a:endParaRPr>
                    </a:p>
                  </a:txBody>
                  <a:tcPr marL="68580" marR="68580" marT="0" marB="0" anchor="ctr">
                    <a:solidFill>
                      <a:srgbClr val="FFC000"/>
                    </a:solidFill>
                  </a:tcPr>
                </a:tc>
                <a:tc vMerge="1">
                  <a:txBody>
                    <a:bodyPr/>
                    <a:lstStyle/>
                    <a:p>
                      <a:endParaRPr lang="en-US"/>
                    </a:p>
                  </a:txBody>
                  <a:tcPr/>
                </a:tc>
              </a:tr>
              <a:tr h="441960">
                <a:tc>
                  <a:txBody>
                    <a:bodyPr/>
                    <a:lstStyle/>
                    <a:p>
                      <a:pPr marL="0" marR="0" algn="ctr">
                        <a:spcBef>
                          <a:spcPts val="0"/>
                        </a:spcBef>
                        <a:spcAft>
                          <a:spcPts val="0"/>
                        </a:spcAft>
                      </a:pPr>
                      <a:r>
                        <a:rPr lang="en-US" sz="1600">
                          <a:solidFill>
                            <a:schemeClr val="tx1"/>
                          </a:solidFill>
                          <a:effectLst/>
                        </a:rPr>
                        <a:t>4</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Very Good</a:t>
                      </a:r>
                      <a:endParaRPr lang="en-US" sz="1600">
                        <a:solidFill>
                          <a:schemeClr val="tx1"/>
                        </a:solidFill>
                        <a:effectLst/>
                        <a:latin typeface="Times New Roman"/>
                        <a:ea typeface="Times New Roman"/>
                      </a:endParaRPr>
                    </a:p>
                  </a:txBody>
                  <a:tcPr marL="68580" marR="68580" marT="0" marB="0" anchor="ctr">
                    <a:solidFill>
                      <a:srgbClr val="FFC000"/>
                    </a:solidFill>
                  </a:tcPr>
                </a:tc>
                <a:tc rowSpan="3">
                  <a:txBody>
                    <a:bodyPr/>
                    <a:lstStyle/>
                    <a:p>
                      <a:pPr marL="0" marR="0" algn="ctr">
                        <a:spcBef>
                          <a:spcPts val="0"/>
                        </a:spcBef>
                        <a:spcAft>
                          <a:spcPts val="0"/>
                        </a:spcAft>
                      </a:pPr>
                      <a:r>
                        <a:rPr lang="en-US" sz="1600">
                          <a:solidFill>
                            <a:schemeClr val="tx1"/>
                          </a:solidFill>
                          <a:effectLst/>
                        </a:rPr>
                        <a:t>The environment appears to provide the resources needed to achieve the proposed aims</a:t>
                      </a:r>
                      <a:endParaRPr lang="en-US" sz="1600">
                        <a:solidFill>
                          <a:schemeClr val="tx1"/>
                        </a:solidFill>
                        <a:effectLst/>
                        <a:latin typeface="Times New Roman"/>
                        <a:ea typeface="Times New Roman"/>
                      </a:endParaRPr>
                    </a:p>
                  </a:txBody>
                  <a:tcPr marL="68580" marR="68580" marT="0" marB="0" anchor="ctr">
                    <a:solidFill>
                      <a:srgbClr val="FFC000"/>
                    </a:solidFill>
                  </a:tcPr>
                </a:tc>
              </a:tr>
              <a:tr h="441960">
                <a:tc>
                  <a:txBody>
                    <a:bodyPr/>
                    <a:lstStyle/>
                    <a:p>
                      <a:pPr marL="0" marR="0" algn="ctr">
                        <a:spcBef>
                          <a:spcPts val="0"/>
                        </a:spcBef>
                        <a:spcAft>
                          <a:spcPts val="0"/>
                        </a:spcAft>
                      </a:pPr>
                      <a:r>
                        <a:rPr lang="en-US" sz="1600">
                          <a:solidFill>
                            <a:schemeClr val="tx1"/>
                          </a:solidFill>
                          <a:effectLst/>
                        </a:rPr>
                        <a:t>5</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Good</a:t>
                      </a:r>
                      <a:endParaRPr lang="en-US" sz="1600">
                        <a:solidFill>
                          <a:schemeClr val="tx1"/>
                        </a:solidFill>
                        <a:effectLst/>
                        <a:latin typeface="Times New Roman"/>
                        <a:ea typeface="Times New Roman"/>
                      </a:endParaRPr>
                    </a:p>
                  </a:txBody>
                  <a:tcPr marL="68580" marR="68580" marT="0" marB="0" anchor="ctr">
                    <a:solidFill>
                      <a:srgbClr val="FFC000"/>
                    </a:solidFill>
                  </a:tcPr>
                </a:tc>
                <a:tc vMerge="1">
                  <a:txBody>
                    <a:bodyPr/>
                    <a:lstStyle/>
                    <a:p>
                      <a:endParaRPr lang="en-US"/>
                    </a:p>
                  </a:txBody>
                  <a:tcPr/>
                </a:tc>
              </a:tr>
              <a:tr h="441960">
                <a:tc>
                  <a:txBody>
                    <a:bodyPr/>
                    <a:lstStyle/>
                    <a:p>
                      <a:pPr marL="0" marR="0" algn="ctr">
                        <a:spcBef>
                          <a:spcPts val="0"/>
                        </a:spcBef>
                        <a:spcAft>
                          <a:spcPts val="0"/>
                        </a:spcAft>
                      </a:pPr>
                      <a:r>
                        <a:rPr lang="en-US" sz="1600">
                          <a:solidFill>
                            <a:schemeClr val="tx1"/>
                          </a:solidFill>
                          <a:effectLst/>
                        </a:rPr>
                        <a:t>6</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Satisfactory</a:t>
                      </a:r>
                      <a:endParaRPr lang="en-US" sz="1600">
                        <a:solidFill>
                          <a:schemeClr val="tx1"/>
                        </a:solidFill>
                        <a:effectLst/>
                        <a:latin typeface="Times New Roman"/>
                        <a:ea typeface="Times New Roman"/>
                      </a:endParaRPr>
                    </a:p>
                  </a:txBody>
                  <a:tcPr marL="68580" marR="68580" marT="0" marB="0" anchor="ctr">
                    <a:solidFill>
                      <a:srgbClr val="FFC000"/>
                    </a:solidFill>
                  </a:tcPr>
                </a:tc>
                <a:tc vMerge="1">
                  <a:txBody>
                    <a:bodyPr/>
                    <a:lstStyle/>
                    <a:p>
                      <a:endParaRPr lang="en-US"/>
                    </a:p>
                  </a:txBody>
                  <a:tcPr/>
                </a:tc>
              </a:tr>
              <a:tr h="441960">
                <a:tc>
                  <a:txBody>
                    <a:bodyPr/>
                    <a:lstStyle/>
                    <a:p>
                      <a:pPr marL="0" marR="0" algn="ctr">
                        <a:spcBef>
                          <a:spcPts val="0"/>
                        </a:spcBef>
                        <a:spcAft>
                          <a:spcPts val="0"/>
                        </a:spcAft>
                      </a:pPr>
                      <a:r>
                        <a:rPr lang="en-US" sz="1600">
                          <a:solidFill>
                            <a:schemeClr val="tx1"/>
                          </a:solidFill>
                          <a:effectLst/>
                        </a:rPr>
                        <a:t>7</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Fair</a:t>
                      </a:r>
                      <a:endParaRPr lang="en-US" sz="1600">
                        <a:solidFill>
                          <a:schemeClr val="tx1"/>
                        </a:solidFill>
                        <a:effectLst/>
                        <a:latin typeface="Times New Roman"/>
                        <a:ea typeface="Times New Roman"/>
                      </a:endParaRPr>
                    </a:p>
                  </a:txBody>
                  <a:tcPr marL="68580" marR="68580" marT="0" marB="0" anchor="ctr">
                    <a:solidFill>
                      <a:srgbClr val="FFC000"/>
                    </a:solidFill>
                  </a:tcPr>
                </a:tc>
                <a:tc rowSpan="3">
                  <a:txBody>
                    <a:bodyPr/>
                    <a:lstStyle/>
                    <a:p>
                      <a:pPr marL="0" marR="0" algn="ctr">
                        <a:spcBef>
                          <a:spcPts val="0"/>
                        </a:spcBef>
                        <a:spcAft>
                          <a:spcPts val="0"/>
                        </a:spcAft>
                      </a:pPr>
                      <a:r>
                        <a:rPr lang="en-US" sz="1600" dirty="0">
                          <a:solidFill>
                            <a:schemeClr val="tx1"/>
                          </a:solidFill>
                          <a:effectLst/>
                        </a:rPr>
                        <a:t>The environment does not appear to provide resources needed to achieve the proposed aims </a:t>
                      </a:r>
                      <a:endParaRPr lang="en-US" sz="1600" dirty="0">
                        <a:solidFill>
                          <a:schemeClr val="tx1"/>
                        </a:solidFill>
                        <a:effectLst/>
                        <a:latin typeface="Times New Roman"/>
                        <a:ea typeface="Times New Roman"/>
                      </a:endParaRPr>
                    </a:p>
                  </a:txBody>
                  <a:tcPr marL="68580" marR="68580" marT="0" marB="0" anchor="ctr">
                    <a:solidFill>
                      <a:srgbClr val="FFC000"/>
                    </a:solidFill>
                  </a:tcPr>
                </a:tc>
              </a:tr>
              <a:tr h="441960">
                <a:tc>
                  <a:txBody>
                    <a:bodyPr/>
                    <a:lstStyle/>
                    <a:p>
                      <a:pPr marL="0" marR="0" algn="ctr">
                        <a:spcBef>
                          <a:spcPts val="0"/>
                        </a:spcBef>
                        <a:spcAft>
                          <a:spcPts val="0"/>
                        </a:spcAft>
                      </a:pPr>
                      <a:r>
                        <a:rPr lang="en-US" sz="1600">
                          <a:solidFill>
                            <a:schemeClr val="tx1"/>
                          </a:solidFill>
                          <a:effectLst/>
                        </a:rPr>
                        <a:t>8</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a:solidFill>
                            <a:schemeClr val="tx1"/>
                          </a:solidFill>
                          <a:effectLst/>
                        </a:rPr>
                        <a:t>Marginal</a:t>
                      </a:r>
                      <a:endParaRPr lang="en-US" sz="1600">
                        <a:solidFill>
                          <a:schemeClr val="tx1"/>
                        </a:solidFill>
                        <a:effectLst/>
                        <a:latin typeface="Times New Roman"/>
                        <a:ea typeface="Times New Roman"/>
                      </a:endParaRPr>
                    </a:p>
                  </a:txBody>
                  <a:tcPr marL="68580" marR="68580" marT="0" marB="0" anchor="ctr">
                    <a:solidFill>
                      <a:srgbClr val="FFC000"/>
                    </a:solidFill>
                  </a:tcPr>
                </a:tc>
                <a:tc vMerge="1">
                  <a:txBody>
                    <a:bodyPr/>
                    <a:lstStyle/>
                    <a:p>
                      <a:endParaRPr lang="en-US"/>
                    </a:p>
                  </a:txBody>
                  <a:tcPr/>
                </a:tc>
              </a:tr>
              <a:tr h="441960">
                <a:tc>
                  <a:txBody>
                    <a:bodyPr/>
                    <a:lstStyle/>
                    <a:p>
                      <a:pPr marL="0" marR="0" algn="ctr">
                        <a:spcBef>
                          <a:spcPts val="0"/>
                        </a:spcBef>
                        <a:spcAft>
                          <a:spcPts val="0"/>
                        </a:spcAft>
                      </a:pPr>
                      <a:r>
                        <a:rPr lang="en-US" sz="1600">
                          <a:solidFill>
                            <a:schemeClr val="tx1"/>
                          </a:solidFill>
                          <a:effectLst/>
                        </a:rPr>
                        <a:t>9</a:t>
                      </a:r>
                      <a:endParaRPr lang="en-US" sz="1600">
                        <a:solidFill>
                          <a:schemeClr val="tx1"/>
                        </a:solidFill>
                        <a:effectLst/>
                        <a:latin typeface="Times New Roman"/>
                        <a:ea typeface="Times New Roman"/>
                      </a:endParaRPr>
                    </a:p>
                  </a:txBody>
                  <a:tcPr marL="68580" marR="68580" marT="0" marB="0" anchor="ctr">
                    <a:solidFill>
                      <a:srgbClr val="FFC000"/>
                    </a:solidFill>
                  </a:tcPr>
                </a:tc>
                <a:tc>
                  <a:txBody>
                    <a:bodyPr/>
                    <a:lstStyle/>
                    <a:p>
                      <a:pPr marL="0" marR="0" algn="ctr">
                        <a:spcBef>
                          <a:spcPts val="0"/>
                        </a:spcBef>
                        <a:spcAft>
                          <a:spcPts val="0"/>
                        </a:spcAft>
                      </a:pPr>
                      <a:r>
                        <a:rPr lang="en-US" sz="1600" dirty="0">
                          <a:solidFill>
                            <a:schemeClr val="tx1"/>
                          </a:solidFill>
                          <a:effectLst/>
                        </a:rPr>
                        <a:t>Poor</a:t>
                      </a:r>
                      <a:endParaRPr lang="en-US" sz="1600" dirty="0">
                        <a:solidFill>
                          <a:schemeClr val="tx1"/>
                        </a:solidFill>
                        <a:effectLst/>
                        <a:latin typeface="Times New Roman"/>
                        <a:ea typeface="Times New Roman"/>
                      </a:endParaRPr>
                    </a:p>
                  </a:txBody>
                  <a:tcPr marL="68580" marR="68580" marT="0" marB="0" anchor="ctr">
                    <a:solidFill>
                      <a:srgbClr val="FFC000"/>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3450725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419404124"/>
              </p:ext>
            </p:extLst>
          </p:nvPr>
        </p:nvGraphicFramePr>
        <p:xfrm>
          <a:off x="152400" y="272029"/>
          <a:ext cx="8763000" cy="6585971"/>
        </p:xfrm>
        <a:graphic>
          <a:graphicData uri="http://schemas.openxmlformats.org/presentationml/2006/ole">
            <mc:AlternateContent xmlns:mc="http://schemas.openxmlformats.org/markup-compatibility/2006">
              <mc:Choice xmlns:v="urn:schemas-microsoft-com:vml" Requires="v">
                <p:oleObj spid="_x0000_s4149" name="Slide" r:id="rId3" imgW="4570378" imgH="3427437" progId="PowerPoint.Slide.12">
                  <p:embed/>
                </p:oleObj>
              </mc:Choice>
              <mc:Fallback>
                <p:oleObj name="Slide" r:id="rId3" imgW="4570378" imgH="3427437" progId="PowerPoint.Slide.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2029"/>
                        <a:ext cx="8763000" cy="6585971"/>
                      </a:xfrm>
                      <a:prstGeom prst="rect">
                        <a:avLst/>
                      </a:prstGeom>
                      <a:noFill/>
                    </p:spPr>
                  </p:pic>
                </p:oleObj>
              </mc:Fallback>
            </mc:AlternateContent>
          </a:graphicData>
        </a:graphic>
      </p:graphicFrame>
      <p:sp>
        <p:nvSpPr>
          <p:cNvPr id="4" name="TextBox 3"/>
          <p:cNvSpPr txBox="1"/>
          <p:nvPr/>
        </p:nvSpPr>
        <p:spPr>
          <a:xfrm>
            <a:off x="1600200" y="304800"/>
            <a:ext cx="6265305" cy="923330"/>
          </a:xfrm>
          <a:prstGeom prst="rect">
            <a:avLst/>
          </a:prstGeom>
          <a:noFill/>
        </p:spPr>
        <p:txBody>
          <a:bodyPr wrap="none" rtlCol="0">
            <a:spAutoFit/>
          </a:bodyPr>
          <a:lstStyle/>
          <a:p>
            <a:r>
              <a:rPr lang="en-US" sz="3600" b="1" dirty="0"/>
              <a:t>9-Point Scoring (Overall Impact)</a:t>
            </a:r>
            <a:endParaRPr lang="en-US" sz="3600" dirty="0"/>
          </a:p>
          <a:p>
            <a:endParaRPr lang="en-US" dirty="0"/>
          </a:p>
        </p:txBody>
      </p:sp>
    </p:spTree>
    <p:extLst>
      <p:ext uri="{BB962C8B-B14F-4D97-AF65-F5344CB8AC3E}">
        <p14:creationId xmlns:p14="http://schemas.microsoft.com/office/powerpoint/2010/main" val="2974130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7108" y="2286000"/>
            <a:ext cx="5061002" cy="1569660"/>
          </a:xfrm>
          <a:prstGeom prst="rect">
            <a:avLst/>
          </a:prstGeom>
          <a:noFill/>
        </p:spPr>
        <p:txBody>
          <a:bodyPr wrap="none" rtlCol="0">
            <a:spAutoFit/>
          </a:bodyPr>
          <a:lstStyle/>
          <a:p>
            <a:pPr algn="ctr"/>
            <a:r>
              <a:rPr lang="en-US" sz="4800" b="1" dirty="0" smtClean="0"/>
              <a:t>Grant Training II </a:t>
            </a:r>
          </a:p>
          <a:p>
            <a:pPr algn="ctr"/>
            <a:r>
              <a:rPr lang="en-US" sz="4800" b="1" dirty="0" smtClean="0"/>
              <a:t>April 24 &amp; 25, 2017</a:t>
            </a:r>
            <a:endParaRPr lang="en-US" sz="4800" b="1" dirty="0"/>
          </a:p>
        </p:txBody>
      </p:sp>
    </p:spTree>
    <p:extLst>
      <p:ext uri="{BB962C8B-B14F-4D97-AF65-F5344CB8AC3E}">
        <p14:creationId xmlns:p14="http://schemas.microsoft.com/office/powerpoint/2010/main" val="698794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5962136"/>
              </p:ext>
            </p:extLst>
          </p:nvPr>
        </p:nvGraphicFramePr>
        <p:xfrm>
          <a:off x="152400" y="685800"/>
          <a:ext cx="8839200" cy="6038914"/>
        </p:xfrm>
        <a:graphic>
          <a:graphicData uri="http://schemas.openxmlformats.org/drawingml/2006/table">
            <a:tbl>
              <a:tblPr firstRow="1" firstCol="1" bandRow="1">
                <a:tableStyleId>{5C22544A-7EE6-4342-B048-85BDC9FD1C3A}</a:tableStyleId>
              </a:tblPr>
              <a:tblGrid>
                <a:gridCol w="2148855"/>
                <a:gridCol w="2061498"/>
                <a:gridCol w="1632711"/>
                <a:gridCol w="825584"/>
                <a:gridCol w="1083348"/>
                <a:gridCol w="1087204"/>
              </a:tblGrid>
              <a:tr h="675117">
                <a:tc>
                  <a:txBody>
                    <a:bodyPr/>
                    <a:lstStyle/>
                    <a:p>
                      <a:pPr marL="0" marR="0" algn="ctr">
                        <a:lnSpc>
                          <a:spcPct val="115000"/>
                        </a:lnSpc>
                        <a:spcBef>
                          <a:spcPts val="0"/>
                        </a:spcBef>
                        <a:spcAft>
                          <a:spcPts val="0"/>
                        </a:spcAft>
                      </a:pPr>
                      <a:r>
                        <a:rPr lang="en-US" sz="1200" dirty="0">
                          <a:effectLst/>
                        </a:rPr>
                        <a:t>Name</a:t>
                      </a:r>
                      <a:endParaRPr lang="en-US" sz="700" dirty="0">
                        <a:effectLst/>
                        <a:latin typeface="Calibri"/>
                        <a:ea typeface="Calibri"/>
                        <a:cs typeface="Times New Roman"/>
                      </a:endParaRPr>
                    </a:p>
                  </a:txBody>
                  <a:tcPr marL="41379" marR="41379" marT="0" marB="0">
                    <a:solidFill>
                      <a:schemeClr val="accent1"/>
                    </a:solidFill>
                  </a:tcPr>
                </a:tc>
                <a:tc>
                  <a:txBody>
                    <a:bodyPr/>
                    <a:lstStyle/>
                    <a:p>
                      <a:pPr marL="0" marR="0" algn="ctr">
                        <a:lnSpc>
                          <a:spcPct val="115000"/>
                        </a:lnSpc>
                        <a:spcBef>
                          <a:spcPts val="0"/>
                        </a:spcBef>
                        <a:spcAft>
                          <a:spcPts val="0"/>
                        </a:spcAft>
                      </a:pPr>
                      <a:r>
                        <a:rPr lang="en-US" sz="1200" dirty="0">
                          <a:effectLst/>
                        </a:rPr>
                        <a:t>Email address</a:t>
                      </a:r>
                      <a:endParaRPr lang="en-US" sz="700" dirty="0">
                        <a:effectLst/>
                        <a:latin typeface="Calibri"/>
                        <a:ea typeface="Calibri"/>
                        <a:cs typeface="Times New Roman"/>
                      </a:endParaRPr>
                    </a:p>
                  </a:txBody>
                  <a:tcPr marL="41379" marR="41379" marT="0" marB="0"/>
                </a:tc>
                <a:tc>
                  <a:txBody>
                    <a:bodyPr/>
                    <a:lstStyle/>
                    <a:p>
                      <a:pPr marL="0" marR="0" algn="ctr">
                        <a:lnSpc>
                          <a:spcPct val="115000"/>
                        </a:lnSpc>
                        <a:spcBef>
                          <a:spcPts val="0"/>
                        </a:spcBef>
                        <a:spcAft>
                          <a:spcPts val="0"/>
                        </a:spcAft>
                      </a:pPr>
                      <a:r>
                        <a:rPr lang="en-US" sz="1200" dirty="0">
                          <a:effectLst/>
                        </a:rPr>
                        <a:t>Department</a:t>
                      </a:r>
                      <a:endParaRPr lang="en-US" sz="700" dirty="0">
                        <a:effectLst/>
                        <a:latin typeface="Calibri"/>
                        <a:ea typeface="Calibri"/>
                        <a:cs typeface="Times New Roman"/>
                      </a:endParaRPr>
                    </a:p>
                  </a:txBody>
                  <a:tcPr marL="41379" marR="41379" marT="0" marB="0"/>
                </a:tc>
                <a:tc>
                  <a:txBody>
                    <a:bodyPr/>
                    <a:lstStyle/>
                    <a:p>
                      <a:pPr marL="0" marR="0" algn="ctr">
                        <a:lnSpc>
                          <a:spcPct val="115000"/>
                        </a:lnSpc>
                        <a:spcBef>
                          <a:spcPts val="0"/>
                        </a:spcBef>
                        <a:spcAft>
                          <a:spcPts val="0"/>
                        </a:spcAft>
                      </a:pPr>
                      <a:r>
                        <a:rPr lang="en-US" sz="1200" dirty="0">
                          <a:effectLst/>
                        </a:rPr>
                        <a:t>School</a:t>
                      </a:r>
                      <a:endParaRPr lang="en-US" sz="700" dirty="0">
                        <a:effectLst/>
                        <a:latin typeface="Calibri"/>
                        <a:ea typeface="Calibri"/>
                        <a:cs typeface="Times New Roman"/>
                      </a:endParaRPr>
                    </a:p>
                  </a:txBody>
                  <a:tcPr marL="41379" marR="41379" marT="0" marB="0"/>
                </a:tc>
                <a:tc>
                  <a:txBody>
                    <a:bodyPr/>
                    <a:lstStyle/>
                    <a:p>
                      <a:pPr marL="0" marR="0" algn="ctr">
                        <a:lnSpc>
                          <a:spcPct val="115000"/>
                        </a:lnSpc>
                        <a:spcBef>
                          <a:spcPts val="0"/>
                        </a:spcBef>
                        <a:spcAft>
                          <a:spcPts val="0"/>
                        </a:spcAft>
                      </a:pPr>
                      <a:r>
                        <a:rPr lang="en-US" sz="1100" dirty="0">
                          <a:effectLst/>
                        </a:rPr>
                        <a:t>Clinical Science or Basic Science Research?</a:t>
                      </a:r>
                      <a:endParaRPr lang="en-US" sz="1100" dirty="0">
                        <a:effectLst/>
                        <a:latin typeface="Calibri"/>
                        <a:ea typeface="Calibri"/>
                        <a:cs typeface="Times New Roman"/>
                      </a:endParaRPr>
                    </a:p>
                  </a:txBody>
                  <a:tcPr marL="41379" marR="41379" marT="0" marB="0"/>
                </a:tc>
                <a:tc>
                  <a:txBody>
                    <a:bodyPr/>
                    <a:lstStyle/>
                    <a:p>
                      <a:pPr marL="0" marR="0" algn="ctr">
                        <a:lnSpc>
                          <a:spcPct val="115000"/>
                        </a:lnSpc>
                        <a:spcBef>
                          <a:spcPts val="0"/>
                        </a:spcBef>
                        <a:spcAft>
                          <a:spcPts val="0"/>
                        </a:spcAft>
                      </a:pPr>
                      <a:r>
                        <a:rPr lang="en-US" sz="1100" dirty="0">
                          <a:effectLst/>
                        </a:rPr>
                        <a:t>Interested in attending workshop in April?</a:t>
                      </a:r>
                      <a:endParaRPr lang="en-US" sz="1100" dirty="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1.</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2.</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dirty="0">
                          <a:effectLst/>
                        </a:rPr>
                        <a:t> </a:t>
                      </a:r>
                      <a:endParaRPr lang="en-US" sz="700" dirty="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dirty="0">
                          <a:effectLst/>
                        </a:rPr>
                        <a:t> </a:t>
                      </a:r>
                      <a:endParaRPr lang="en-US" sz="700" dirty="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dirty="0">
                          <a:effectLst/>
                        </a:rPr>
                        <a:t> </a:t>
                      </a:r>
                      <a:endParaRPr lang="en-US" sz="700" dirty="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3.</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4.</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57087">
                <a:tc>
                  <a:txBody>
                    <a:bodyPr/>
                    <a:lstStyle/>
                    <a:p>
                      <a:pPr marL="0" marR="0">
                        <a:lnSpc>
                          <a:spcPct val="115000"/>
                        </a:lnSpc>
                        <a:spcBef>
                          <a:spcPts val="0"/>
                        </a:spcBef>
                        <a:spcAft>
                          <a:spcPts val="0"/>
                        </a:spcAft>
                      </a:pPr>
                      <a:r>
                        <a:rPr lang="en-US" sz="1200">
                          <a:effectLst/>
                        </a:rPr>
                        <a:t>5.</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28600">
                <a:tc>
                  <a:txBody>
                    <a:bodyPr/>
                    <a:lstStyle/>
                    <a:p>
                      <a:pPr marL="0" marR="0">
                        <a:lnSpc>
                          <a:spcPct val="115000"/>
                        </a:lnSpc>
                        <a:spcBef>
                          <a:spcPts val="0"/>
                        </a:spcBef>
                        <a:spcAft>
                          <a:spcPts val="0"/>
                        </a:spcAft>
                      </a:pPr>
                      <a:r>
                        <a:rPr lang="en-US" sz="1200">
                          <a:effectLst/>
                        </a:rPr>
                        <a:t>6.</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7.</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dirty="0">
                          <a:effectLst/>
                        </a:rPr>
                        <a:t> </a:t>
                      </a:r>
                      <a:endParaRPr lang="en-US" sz="700" dirty="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8.</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9.</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10.</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11.</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12.</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13.</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14.</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15.</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dirty="0">
                          <a:effectLst/>
                        </a:rPr>
                        <a:t> </a:t>
                      </a:r>
                      <a:endParaRPr lang="en-US" sz="700" dirty="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16.</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17.</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18.</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r>
              <a:tr h="281299">
                <a:tc>
                  <a:txBody>
                    <a:bodyPr/>
                    <a:lstStyle/>
                    <a:p>
                      <a:pPr marL="0" marR="0">
                        <a:lnSpc>
                          <a:spcPct val="115000"/>
                        </a:lnSpc>
                        <a:spcBef>
                          <a:spcPts val="0"/>
                        </a:spcBef>
                        <a:spcAft>
                          <a:spcPts val="0"/>
                        </a:spcAft>
                      </a:pPr>
                      <a:r>
                        <a:rPr lang="en-US" sz="1200">
                          <a:effectLst/>
                        </a:rPr>
                        <a:t>19.</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a:effectLst/>
                        </a:rPr>
                        <a:t> </a:t>
                      </a:r>
                      <a:endParaRPr lang="en-US" sz="700">
                        <a:effectLst/>
                        <a:latin typeface="Calibri"/>
                        <a:ea typeface="Calibri"/>
                        <a:cs typeface="Times New Roman"/>
                      </a:endParaRPr>
                    </a:p>
                  </a:txBody>
                  <a:tcPr marL="41379" marR="41379" marT="0" marB="0"/>
                </a:tc>
                <a:tc>
                  <a:txBody>
                    <a:bodyPr/>
                    <a:lstStyle/>
                    <a:p>
                      <a:pPr marL="0" marR="0">
                        <a:lnSpc>
                          <a:spcPct val="115000"/>
                        </a:lnSpc>
                        <a:spcBef>
                          <a:spcPts val="0"/>
                        </a:spcBef>
                        <a:spcAft>
                          <a:spcPts val="0"/>
                        </a:spcAft>
                      </a:pPr>
                      <a:r>
                        <a:rPr lang="en-US" sz="1200" dirty="0">
                          <a:effectLst/>
                        </a:rPr>
                        <a:t> </a:t>
                      </a:r>
                      <a:endParaRPr lang="en-US" sz="700" dirty="0">
                        <a:effectLst/>
                        <a:latin typeface="Calibri"/>
                        <a:ea typeface="Calibri"/>
                        <a:cs typeface="Times New Roman"/>
                      </a:endParaRPr>
                    </a:p>
                  </a:txBody>
                  <a:tcPr marL="41379" marR="41379" marT="0" marB="0"/>
                </a:tc>
              </a:tr>
            </a:tbl>
          </a:graphicData>
        </a:graphic>
      </p:graphicFrame>
      <p:sp>
        <p:nvSpPr>
          <p:cNvPr id="3" name="Rectangle 1"/>
          <p:cNvSpPr>
            <a:spLocks noChangeArrowheads="1"/>
          </p:cNvSpPr>
          <p:nvPr/>
        </p:nvSpPr>
        <p:spPr bwMode="auto">
          <a:xfrm>
            <a:off x="177165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3188691" y="101025"/>
            <a:ext cx="2983509" cy="584775"/>
          </a:xfrm>
          <a:prstGeom prst="rect">
            <a:avLst/>
          </a:prstGeom>
          <a:noFill/>
        </p:spPr>
        <p:txBody>
          <a:bodyPr wrap="none" rtlCol="0">
            <a:spAutoFit/>
          </a:bodyPr>
          <a:lstStyle/>
          <a:p>
            <a:r>
              <a:rPr lang="en-US" sz="3200" b="1" dirty="0" smtClean="0">
                <a:latin typeface="Arial" pitchFamily="34" charset="0"/>
                <a:cs typeface="Arial" pitchFamily="34" charset="0"/>
              </a:rPr>
              <a:t>Sign up sheet </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4245114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590" y="1066800"/>
            <a:ext cx="8991600" cy="3785652"/>
          </a:xfrm>
          <a:prstGeom prst="rect">
            <a:avLst/>
          </a:prstGeom>
        </p:spPr>
        <p:txBody>
          <a:bodyPr wrap="square">
            <a:spAutoFit/>
          </a:bodyPr>
          <a:lstStyle/>
          <a:p>
            <a:pPr algn="just"/>
            <a:r>
              <a:rPr lang="en-US" sz="2000" dirty="0">
                <a:latin typeface="Arial" pitchFamily="34" charset="0"/>
                <a:cs typeface="Arial" pitchFamily="34" charset="0"/>
              </a:rPr>
              <a:t>I have provided below some general instructions that include </a:t>
            </a:r>
            <a:r>
              <a:rPr lang="en-US" sz="2000" u="sng" dirty="0" smtClean="0">
                <a:solidFill>
                  <a:srgbClr val="FF0000"/>
                </a:solidFill>
                <a:latin typeface="Arial" pitchFamily="34" charset="0"/>
                <a:cs typeface="Arial" pitchFamily="34" charset="0"/>
              </a:rPr>
              <a:t>grants.gov</a:t>
            </a:r>
            <a:r>
              <a:rPr lang="en-US" sz="2000" dirty="0" smtClean="0">
                <a:solidFill>
                  <a:srgbClr val="FF0000"/>
                </a:solidFill>
                <a:latin typeface="Arial" pitchFamily="34" charset="0"/>
                <a:cs typeface="Arial" pitchFamily="34" charset="0"/>
              </a:rPr>
              <a:t> </a:t>
            </a:r>
            <a:r>
              <a:rPr lang="en-US" sz="2000" dirty="0" smtClean="0">
                <a:latin typeface="Arial" pitchFamily="34" charset="0"/>
                <a:cs typeface="Arial" pitchFamily="34" charset="0"/>
              </a:rPr>
              <a:t>web </a:t>
            </a:r>
            <a:r>
              <a:rPr lang="en-US" sz="2000" dirty="0">
                <a:latin typeface="Arial" pitchFamily="34" charset="0"/>
                <a:cs typeface="Arial" pitchFamily="34" charset="0"/>
              </a:rPr>
              <a:t>sites that you should navigate to obtain </a:t>
            </a:r>
            <a:r>
              <a:rPr lang="en-US" sz="2000" dirty="0" smtClean="0">
                <a:latin typeface="Arial" pitchFamily="34" charset="0"/>
                <a:cs typeface="Arial" pitchFamily="34" charset="0"/>
              </a:rPr>
              <a:t>application information.  Start at grants.gov. or </a:t>
            </a:r>
            <a:r>
              <a:rPr lang="en-US" sz="2000" dirty="0">
                <a:latin typeface="Arial" pitchFamily="34" charset="0"/>
                <a:cs typeface="Arial" pitchFamily="34" charset="0"/>
              </a:rPr>
              <a:t>just go to this </a:t>
            </a:r>
            <a:r>
              <a:rPr lang="en-US" sz="2000" dirty="0" smtClean="0">
                <a:latin typeface="Arial" pitchFamily="34" charset="0"/>
                <a:cs typeface="Arial" pitchFamily="34" charset="0"/>
              </a:rPr>
              <a:t>link: </a:t>
            </a:r>
            <a:r>
              <a:rPr lang="en-US" sz="2000" u="sng" dirty="0" smtClean="0">
                <a:latin typeface="Arial" pitchFamily="34" charset="0"/>
                <a:cs typeface="Arial" pitchFamily="34" charset="0"/>
                <a:hlinkClick r:id="rId2"/>
              </a:rPr>
              <a:t>http</a:t>
            </a:r>
            <a:r>
              <a:rPr lang="en-US" sz="2000" u="sng" dirty="0">
                <a:latin typeface="Arial" pitchFamily="34" charset="0"/>
                <a:cs typeface="Arial" pitchFamily="34" charset="0"/>
                <a:hlinkClick r:id="rId2"/>
              </a:rPr>
              <a:t>://</a:t>
            </a:r>
            <a:r>
              <a:rPr lang="en-US" sz="2000" u="sng" dirty="0" smtClean="0">
                <a:latin typeface="Arial" pitchFamily="34" charset="0"/>
                <a:cs typeface="Arial" pitchFamily="34" charset="0"/>
                <a:hlinkClick r:id="rId2"/>
              </a:rPr>
              <a:t>www.grants.gov/search/basic.do</a:t>
            </a:r>
            <a:r>
              <a:rPr lang="en-US" sz="2000" u="sng" dirty="0" smtClean="0">
                <a:latin typeface="Arial" pitchFamily="34" charset="0"/>
                <a:cs typeface="Arial" pitchFamily="34" charset="0"/>
              </a:rPr>
              <a:t>. </a:t>
            </a:r>
            <a:r>
              <a:rPr lang="en-US" sz="2000" dirty="0">
                <a:latin typeface="Arial" pitchFamily="34" charset="0"/>
                <a:cs typeface="Arial" pitchFamily="34" charset="0"/>
              </a:rPr>
              <a:t> </a:t>
            </a:r>
            <a:r>
              <a:rPr lang="en-US" sz="2000" dirty="0" smtClean="0">
                <a:latin typeface="Arial" pitchFamily="34" charset="0"/>
                <a:cs typeface="Arial" pitchFamily="34" charset="0"/>
              </a:rPr>
              <a:t>You’ll </a:t>
            </a:r>
            <a:r>
              <a:rPr lang="en-US" sz="2000" dirty="0">
                <a:latin typeface="Arial" pitchFamily="34" charset="0"/>
                <a:cs typeface="Arial" pitchFamily="34" charset="0"/>
              </a:rPr>
              <a:t>have a list of possible searches.  </a:t>
            </a:r>
            <a:r>
              <a:rPr lang="en-US" sz="2000" dirty="0" smtClean="0">
                <a:latin typeface="Arial" pitchFamily="34" charset="0"/>
                <a:cs typeface="Arial" pitchFamily="34" charset="0"/>
              </a:rPr>
              <a:t>  </a:t>
            </a:r>
          </a:p>
          <a:p>
            <a:pPr algn="just"/>
            <a:endParaRPr lang="en-US" sz="2000" dirty="0">
              <a:latin typeface="Arial" pitchFamily="34" charset="0"/>
              <a:cs typeface="Arial" pitchFamily="34" charset="0"/>
            </a:endParaRPr>
          </a:p>
          <a:p>
            <a:pPr algn="just"/>
            <a:r>
              <a:rPr lang="en-US" sz="2000" dirty="0" smtClean="0">
                <a:latin typeface="Arial" pitchFamily="34" charset="0"/>
                <a:cs typeface="Arial" pitchFamily="34" charset="0"/>
              </a:rPr>
              <a:t>Alternatively, go to:</a:t>
            </a:r>
            <a:endParaRPr lang="en-US" sz="2000" dirty="0">
              <a:latin typeface="Arial" pitchFamily="34" charset="0"/>
              <a:cs typeface="Arial" pitchFamily="34" charset="0"/>
            </a:endParaRPr>
          </a:p>
          <a:p>
            <a:pPr algn="just"/>
            <a:r>
              <a:rPr lang="en-US" sz="2000" u="sng" dirty="0">
                <a:latin typeface="Arial" pitchFamily="34" charset="0"/>
                <a:cs typeface="Arial" pitchFamily="34" charset="0"/>
                <a:hlinkClick r:id="rId3"/>
              </a:rPr>
              <a:t>http://apply07.grants.gov/apply/opportunities/instructions/oppPA-11-111-cidADOBE-FORMS-B1-instructions.pdf</a:t>
            </a:r>
            <a:r>
              <a:rPr lang="en-US" sz="2000" dirty="0">
                <a:latin typeface="Arial" pitchFamily="34" charset="0"/>
                <a:cs typeface="Arial" pitchFamily="34" charset="0"/>
              </a:rPr>
              <a:t>.  Once you click </a:t>
            </a:r>
            <a:r>
              <a:rPr lang="en-US" sz="2000" dirty="0" smtClean="0">
                <a:latin typeface="Arial" pitchFamily="34" charset="0"/>
                <a:cs typeface="Arial" pitchFamily="34" charset="0"/>
              </a:rPr>
              <a:t>on </a:t>
            </a:r>
            <a:r>
              <a:rPr lang="en-US" sz="2000" dirty="0">
                <a:latin typeface="Arial" pitchFamily="34" charset="0"/>
                <a:cs typeface="Arial" pitchFamily="34" charset="0"/>
              </a:rPr>
              <a:t>this URL, you are taken to a site with a PDF or Word version of the instructions.  Download, read, and follow these carefully. </a:t>
            </a:r>
            <a:r>
              <a:rPr lang="en-US" sz="2000" dirty="0" smtClean="0">
                <a:latin typeface="Arial" pitchFamily="34" charset="0"/>
                <a:cs typeface="Arial" pitchFamily="34" charset="0"/>
              </a:rPr>
              <a:t> This document has </a:t>
            </a:r>
            <a:r>
              <a:rPr lang="en-US" sz="2000" u="sng" dirty="0" smtClean="0">
                <a:latin typeface="Arial" pitchFamily="34" charset="0"/>
                <a:cs typeface="Arial" pitchFamily="34" charset="0"/>
              </a:rPr>
              <a:t>all</a:t>
            </a:r>
            <a:r>
              <a:rPr lang="en-US" sz="2000" dirty="0" smtClean="0">
                <a:latin typeface="Arial" pitchFamily="34" charset="0"/>
                <a:cs typeface="Arial" pitchFamily="34" charset="0"/>
              </a:rPr>
              <a:t> of the information you will need, but you will need also to consult with an official from your university grants administration office for clarification or help.</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6959057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857" y="914400"/>
            <a:ext cx="8382000" cy="7294305"/>
          </a:xfrm>
          <a:prstGeom prst="rect">
            <a:avLst/>
          </a:prstGeom>
          <a:noFill/>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Trainees will be assigned to one of the two days.</a:t>
            </a:r>
          </a:p>
          <a:p>
            <a:pPr marL="285750" indent="-285750">
              <a:buFont typeface="Arial" pitchFamily="34" charset="0"/>
              <a:buChar char="•"/>
            </a:pPr>
            <a:endParaRPr lang="en-US" dirty="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Breakfast will be available at </a:t>
            </a:r>
            <a:r>
              <a:rPr lang="en-US" dirty="0">
                <a:latin typeface="Arial" pitchFamily="34" charset="0"/>
                <a:cs typeface="Arial" pitchFamily="34" charset="0"/>
              </a:rPr>
              <a:t>8:30 a.m.  A sack lunch will be served at noon.  Participants should plan to participate for complete training session, which is likely to last until the early afternoon.</a:t>
            </a:r>
          </a:p>
          <a:p>
            <a:pPr marL="285750" indent="-285750">
              <a:buFont typeface="Arial" pitchFamily="34" charset="0"/>
              <a:buChar char="•"/>
            </a:pPr>
            <a:endParaRPr lang="en-US" dirty="0" smtClean="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Trainees will bring fully prepared text of proposals stored either on a lap top or other storage device to the training session.  Prepared text should include the following sections:</a:t>
            </a:r>
          </a:p>
          <a:p>
            <a:r>
              <a:rPr lang="en-US" dirty="0" smtClean="0">
                <a:latin typeface="Arial" pitchFamily="34" charset="0"/>
                <a:cs typeface="Arial" pitchFamily="34" charset="0"/>
              </a:rPr>
              <a:t>        Abstract</a:t>
            </a:r>
          </a:p>
          <a:p>
            <a:pPr lvl="1"/>
            <a:r>
              <a:rPr lang="en-US" dirty="0" smtClean="0">
                <a:latin typeface="Arial" pitchFamily="34" charset="0"/>
                <a:cs typeface="Arial" pitchFamily="34" charset="0"/>
              </a:rPr>
              <a:t>Specific Aims</a:t>
            </a:r>
          </a:p>
          <a:p>
            <a:pPr lvl="1"/>
            <a:r>
              <a:rPr lang="en-US" dirty="0" smtClean="0">
                <a:latin typeface="Arial" pitchFamily="34" charset="0"/>
                <a:cs typeface="Arial" pitchFamily="34" charset="0"/>
              </a:rPr>
              <a:t>Significance</a:t>
            </a:r>
          </a:p>
          <a:p>
            <a:pPr lvl="1"/>
            <a:r>
              <a:rPr lang="en-US" dirty="0" smtClean="0">
                <a:latin typeface="Arial" pitchFamily="34" charset="0"/>
                <a:cs typeface="Arial" pitchFamily="34" charset="0"/>
              </a:rPr>
              <a:t>Innovation</a:t>
            </a:r>
          </a:p>
          <a:p>
            <a:pPr lvl="1"/>
            <a:r>
              <a:rPr lang="en-US" dirty="0" smtClean="0">
                <a:latin typeface="Arial" pitchFamily="34" charset="0"/>
                <a:cs typeface="Arial" pitchFamily="34" charset="0"/>
              </a:rPr>
              <a:t>Approach</a:t>
            </a:r>
          </a:p>
          <a:p>
            <a:pPr lvl="1"/>
            <a:endParaRPr lang="en-US" dirty="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Full </a:t>
            </a:r>
            <a:r>
              <a:rPr lang="en-US" dirty="0">
                <a:latin typeface="Arial" pitchFamily="34" charset="0"/>
                <a:cs typeface="Arial" pitchFamily="34" charset="0"/>
              </a:rPr>
              <a:t>text versions of these sections will be </a:t>
            </a:r>
            <a:r>
              <a:rPr lang="en-US" dirty="0" smtClean="0">
                <a:latin typeface="Arial" pitchFamily="34" charset="0"/>
                <a:cs typeface="Arial" pitchFamily="34" charset="0"/>
              </a:rPr>
              <a:t>projected </a:t>
            </a:r>
            <a:r>
              <a:rPr lang="en-US" dirty="0">
                <a:latin typeface="Arial" pitchFamily="34" charset="0"/>
                <a:cs typeface="Arial" pitchFamily="34" charset="0"/>
              </a:rPr>
              <a:t>on </a:t>
            </a:r>
            <a:r>
              <a:rPr lang="en-US" dirty="0" smtClean="0">
                <a:latin typeface="Arial" pitchFamily="34" charset="0"/>
                <a:cs typeface="Arial" pitchFamily="34" charset="0"/>
              </a:rPr>
              <a:t>to a screed from an </a:t>
            </a:r>
            <a:r>
              <a:rPr lang="en-US" dirty="0">
                <a:latin typeface="Arial" pitchFamily="34" charset="0"/>
                <a:cs typeface="Arial" pitchFamily="34" charset="0"/>
              </a:rPr>
              <a:t>LCD </a:t>
            </a:r>
            <a:r>
              <a:rPr lang="en-US" dirty="0" smtClean="0">
                <a:latin typeface="Arial" pitchFamily="34" charset="0"/>
                <a:cs typeface="Arial" pitchFamily="34" charset="0"/>
              </a:rPr>
              <a:t>projector for discussion.  Facilitators and other trainees will comment on organization, style, and clarity of exposition. </a:t>
            </a:r>
          </a:p>
          <a:p>
            <a:pPr marL="285750" indent="-285750">
              <a:buFont typeface="Arial" pitchFamily="34" charset="0"/>
              <a:buChar char="•"/>
            </a:pPr>
            <a:endParaRPr lang="en-US" dirty="0" smtClean="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Trainees are encouraged to make modifications/corrections/additions/ deletions in real time.  Each grant will received about an hour of discussion.</a:t>
            </a:r>
          </a:p>
          <a:p>
            <a:pPr marL="285750" indent="-285750">
              <a:buFont typeface="Arial" pitchFamily="34" charset="0"/>
              <a:buChar char="•"/>
            </a:pPr>
            <a:endParaRPr lang="en-US" dirty="0">
              <a:latin typeface="Arial" pitchFamily="34" charset="0"/>
              <a:cs typeface="Arial" pitchFamily="34" charset="0"/>
            </a:endParaRPr>
          </a:p>
          <a:p>
            <a:pPr marL="285750" indent="-285750">
              <a:buFont typeface="Arial" pitchFamily="34" charset="0"/>
              <a:buChar char="•"/>
            </a:pPr>
            <a:endParaRPr lang="en-US" dirty="0" smtClean="0">
              <a:latin typeface="Arial" pitchFamily="34" charset="0"/>
              <a:cs typeface="Arial" pitchFamily="34" charset="0"/>
            </a:endParaRPr>
          </a:p>
          <a:p>
            <a:pPr marL="285750" indent="-285750">
              <a:buFont typeface="Arial" pitchFamily="34" charset="0"/>
              <a:buChar char="•"/>
            </a:pPr>
            <a:endParaRPr lang="en-US" dirty="0" smtClean="0"/>
          </a:p>
          <a:p>
            <a:pPr marL="742950" lvl="1" indent="-285750">
              <a:buFont typeface="Arial" pitchFamily="34" charset="0"/>
              <a:buChar char="•"/>
            </a:pPr>
            <a:endParaRPr lang="en-US" dirty="0"/>
          </a:p>
        </p:txBody>
      </p:sp>
      <p:sp>
        <p:nvSpPr>
          <p:cNvPr id="3" name="TextBox 2"/>
          <p:cNvSpPr txBox="1"/>
          <p:nvPr/>
        </p:nvSpPr>
        <p:spPr>
          <a:xfrm>
            <a:off x="2743200" y="304800"/>
            <a:ext cx="3654334" cy="584775"/>
          </a:xfrm>
          <a:prstGeom prst="rect">
            <a:avLst/>
          </a:prstGeom>
          <a:noFill/>
        </p:spPr>
        <p:txBody>
          <a:bodyPr wrap="none" rtlCol="0">
            <a:spAutoFit/>
          </a:bodyPr>
          <a:lstStyle/>
          <a:p>
            <a:r>
              <a:rPr lang="en-US" sz="3200" dirty="0" smtClean="0">
                <a:latin typeface="Arial" pitchFamily="34" charset="0"/>
                <a:cs typeface="Arial" pitchFamily="34" charset="0"/>
              </a:rPr>
              <a:t>Training  Sessions </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61743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884" y="26441"/>
            <a:ext cx="6541116" cy="675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981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2470" y="762000"/>
            <a:ext cx="8552929" cy="5386090"/>
          </a:xfrm>
          <a:prstGeom prst="rect">
            <a:avLst/>
          </a:prstGeom>
          <a:noFill/>
        </p:spPr>
        <p:txBody>
          <a:bodyPr wrap="square" rtlCol="0">
            <a:spAutoFit/>
          </a:bodyPr>
          <a:lstStyle/>
          <a:p>
            <a:pPr algn="ctr"/>
            <a:r>
              <a:rPr lang="en-US" sz="2400" b="1" dirty="0">
                <a:latin typeface="Arial" pitchFamily="34" charset="0"/>
                <a:cs typeface="Arial" pitchFamily="34" charset="0"/>
              </a:rPr>
              <a:t>How to find the funding opportunity announcement</a:t>
            </a:r>
          </a:p>
          <a:p>
            <a:pPr marL="285750" indent="-285750">
              <a:buFont typeface="Arial" pitchFamily="34" charset="0"/>
              <a:buChar char="•"/>
            </a:pPr>
            <a:endParaRPr lang="en-US" sz="2000" b="1" dirty="0" smtClean="0">
              <a:latin typeface="Arial" pitchFamily="34" charset="0"/>
              <a:cs typeface="Arial" pitchFamily="34" charset="0"/>
            </a:endParaRPr>
          </a:p>
          <a:p>
            <a:pPr marL="285750" indent="-285750">
              <a:buFont typeface="Arial" pitchFamily="34" charset="0"/>
              <a:buChar char="•"/>
            </a:pPr>
            <a:endParaRPr lang="en-US" sz="2000" dirty="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Go to </a:t>
            </a:r>
            <a:r>
              <a:rPr lang="en-US" sz="2000" dirty="0" smtClean="0">
                <a:solidFill>
                  <a:srgbClr val="FF0000"/>
                </a:solidFill>
                <a:latin typeface="Arial" pitchFamily="34" charset="0"/>
                <a:cs typeface="Arial" pitchFamily="34" charset="0"/>
              </a:rPr>
              <a:t>grants.gov.</a:t>
            </a:r>
          </a:p>
          <a:p>
            <a:pPr marL="285750" indent="-285750">
              <a:buFont typeface="Arial" pitchFamily="34" charset="0"/>
              <a:buChar char="•"/>
            </a:pPr>
            <a:endParaRPr lang="en-US" sz="2000" dirty="0" smtClean="0">
              <a:solidFill>
                <a:srgbClr val="FF0000"/>
              </a:solidFill>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On right side of screen you will see </a:t>
            </a:r>
            <a:r>
              <a:rPr lang="en-US" sz="2000" dirty="0" smtClean="0">
                <a:solidFill>
                  <a:srgbClr val="FF0000"/>
                </a:solidFill>
                <a:latin typeface="Arial" pitchFamily="34" charset="0"/>
                <a:cs typeface="Arial" pitchFamily="34" charset="0"/>
              </a:rPr>
              <a:t>Search: grant opportunity.  </a:t>
            </a:r>
            <a:endParaRPr lang="en-US" sz="2000" dirty="0" smtClean="0">
              <a:latin typeface="Arial" pitchFamily="34" charset="0"/>
              <a:cs typeface="Arial" pitchFamily="34" charset="0"/>
            </a:endParaRPr>
          </a:p>
          <a:p>
            <a:pPr marL="285750" indent="-285750">
              <a:buFont typeface="Arial" pitchFamily="34" charset="0"/>
              <a:buChar char="•"/>
            </a:pPr>
            <a:endParaRPr lang="en-US" sz="2000" dirty="0" smtClean="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Do basic search inserting the program announcement </a:t>
            </a:r>
            <a:r>
              <a:rPr lang="en-US" sz="2000" dirty="0" smtClean="0">
                <a:solidFill>
                  <a:srgbClr val="FF0000"/>
                </a:solidFill>
                <a:latin typeface="Arial" pitchFamily="34" charset="0"/>
                <a:cs typeface="Arial" pitchFamily="34" charset="0"/>
              </a:rPr>
              <a:t>(PA-16-309 for NRSA or PA-16-160 for RO1).  </a:t>
            </a:r>
            <a:r>
              <a:rPr lang="en-US" sz="2000" dirty="0" smtClean="0">
                <a:latin typeface="Arial" pitchFamily="34" charset="0"/>
                <a:cs typeface="Arial" pitchFamily="34" charset="0"/>
              </a:rPr>
              <a:t>You will get the “</a:t>
            </a:r>
            <a:r>
              <a:rPr lang="en-US" sz="2000" dirty="0" smtClean="0">
                <a:solidFill>
                  <a:srgbClr val="FF0000"/>
                </a:solidFill>
                <a:latin typeface="Arial" pitchFamily="34" charset="0"/>
                <a:cs typeface="Arial" pitchFamily="34" charset="0"/>
              </a:rPr>
              <a:t>opportunity title</a:t>
            </a:r>
            <a:r>
              <a:rPr lang="en-US" sz="2000" dirty="0" smtClean="0">
                <a:latin typeface="Arial" pitchFamily="34" charset="0"/>
                <a:cs typeface="Arial" pitchFamily="34" charset="0"/>
              </a:rPr>
              <a:t>”. Click on that.</a:t>
            </a:r>
          </a:p>
          <a:p>
            <a:pPr marL="285750" indent="-285750">
              <a:buFont typeface="Arial" pitchFamily="34" charset="0"/>
              <a:buChar char="•"/>
            </a:pPr>
            <a:endParaRPr lang="en-US" sz="2000" dirty="0" smtClean="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The page that comes up has a field entitled “</a:t>
            </a:r>
            <a:r>
              <a:rPr lang="en-US" sz="2000" dirty="0" smtClean="0">
                <a:solidFill>
                  <a:srgbClr val="FF0000"/>
                </a:solidFill>
                <a:latin typeface="Arial" pitchFamily="34" charset="0"/>
                <a:cs typeface="Arial" pitchFamily="34" charset="0"/>
              </a:rPr>
              <a:t>application package</a:t>
            </a:r>
            <a:r>
              <a:rPr lang="en-US" sz="2000" dirty="0" smtClean="0">
                <a:latin typeface="Arial" pitchFamily="34" charset="0"/>
                <a:cs typeface="Arial" pitchFamily="34" charset="0"/>
              </a:rPr>
              <a:t>”</a:t>
            </a:r>
          </a:p>
          <a:p>
            <a:r>
              <a:rPr lang="en-US" sz="2000" dirty="0" smtClean="0">
                <a:latin typeface="Arial" pitchFamily="34" charset="0"/>
                <a:cs typeface="Arial" pitchFamily="34" charset="0"/>
              </a:rPr>
              <a:t>     (right side of screen).</a:t>
            </a:r>
          </a:p>
          <a:p>
            <a:endParaRPr lang="en-US" sz="2000" dirty="0" smtClean="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Click on “</a:t>
            </a:r>
            <a:r>
              <a:rPr lang="en-US" sz="2000" dirty="0" smtClean="0">
                <a:solidFill>
                  <a:srgbClr val="FF0000"/>
                </a:solidFill>
                <a:latin typeface="Arial" pitchFamily="34" charset="0"/>
                <a:cs typeface="Arial" pitchFamily="34" charset="0"/>
              </a:rPr>
              <a:t>application</a:t>
            </a:r>
            <a:r>
              <a:rPr lang="en-US" sz="2000" dirty="0" smtClean="0">
                <a:latin typeface="Arial" pitchFamily="34" charset="0"/>
                <a:cs typeface="Arial" pitchFamily="34" charset="0"/>
              </a:rPr>
              <a:t>” to get the forms you will need.</a:t>
            </a:r>
          </a:p>
          <a:p>
            <a:pPr marL="285750" indent="-285750">
              <a:buFont typeface="Arial" pitchFamily="34" charset="0"/>
              <a:buChar char="•"/>
            </a:pPr>
            <a:endParaRPr lang="en-US" sz="2000" dirty="0" smtClean="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Download </a:t>
            </a:r>
            <a:r>
              <a:rPr lang="en-US" sz="2000" dirty="0" smtClean="0">
                <a:solidFill>
                  <a:srgbClr val="FF0000"/>
                </a:solidFill>
                <a:latin typeface="Arial" pitchFamily="34" charset="0"/>
                <a:cs typeface="Arial" pitchFamily="34" charset="0"/>
              </a:rPr>
              <a:t>instructions and application</a:t>
            </a:r>
            <a:r>
              <a:rPr lang="en-US" sz="2000" dirty="0" smtClean="0">
                <a:latin typeface="Arial" pitchFamily="34" charset="0"/>
                <a:cs typeface="Arial" pitchFamily="34" charset="0"/>
              </a:rPr>
              <a:t>.</a:t>
            </a:r>
          </a:p>
        </p:txBody>
      </p:sp>
    </p:spTree>
    <p:extLst>
      <p:ext uri="{BB962C8B-B14F-4D97-AF65-F5344CB8AC3E}">
        <p14:creationId xmlns:p14="http://schemas.microsoft.com/office/powerpoint/2010/main" val="1312063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53148"/>
            <a:ext cx="8763000" cy="3785652"/>
          </a:xfrm>
          <a:prstGeom prst="rect">
            <a:avLst/>
          </a:prstGeom>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F30- MD/PhD </a:t>
            </a:r>
            <a:r>
              <a:rPr lang="en-US" sz="2000" dirty="0" err="1" smtClean="0">
                <a:latin typeface="Arial" panose="020B0604020202020204" pitchFamily="34" charset="0"/>
                <a:cs typeface="Arial" panose="020B0604020202020204" pitchFamily="34" charset="0"/>
              </a:rPr>
              <a:t>Predocs</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PA-16-306</a:t>
            </a:r>
          </a:p>
          <a:p>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F31- </a:t>
            </a:r>
            <a:r>
              <a:rPr lang="en-US" sz="2000" dirty="0" err="1" smtClean="0">
                <a:latin typeface="Arial" panose="020B0604020202020204" pitchFamily="34" charset="0"/>
                <a:cs typeface="Arial" panose="020B0604020202020204" pitchFamily="34" charset="0"/>
              </a:rPr>
              <a:t>Predocs</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There are a variety of options (diversity, Institute-specific) but the parent is </a:t>
            </a:r>
            <a:r>
              <a:rPr lang="en-US" sz="2000" b="1" dirty="0" smtClean="0">
                <a:solidFill>
                  <a:srgbClr val="FF0000"/>
                </a:solidFill>
                <a:latin typeface="Arial" panose="020B0604020202020204" pitchFamily="34" charset="0"/>
                <a:cs typeface="Arial" panose="020B0604020202020204" pitchFamily="34" charset="0"/>
              </a:rPr>
              <a:t>PA-16-309</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F32- </a:t>
            </a:r>
            <a:r>
              <a:rPr lang="en-US" sz="2000" dirty="0" smtClean="0">
                <a:latin typeface="Arial" panose="020B0604020202020204" pitchFamily="34" charset="0"/>
                <a:cs typeface="Arial" panose="020B0604020202020204" pitchFamily="34" charset="0"/>
              </a:rPr>
              <a:t>Postdocs: There </a:t>
            </a:r>
            <a:r>
              <a:rPr lang="en-US" sz="2000" dirty="0">
                <a:latin typeface="Arial" panose="020B0604020202020204" pitchFamily="34" charset="0"/>
                <a:cs typeface="Arial" panose="020B0604020202020204" pitchFamily="34" charset="0"/>
              </a:rPr>
              <a:t>are a few options but the parent </a:t>
            </a:r>
            <a:r>
              <a:rPr lang="en-US" sz="2000" dirty="0" smtClean="0">
                <a:latin typeface="Arial" panose="020B0604020202020204" pitchFamily="34" charset="0"/>
                <a:cs typeface="Arial" panose="020B0604020202020204" pitchFamily="34" charset="0"/>
              </a:rPr>
              <a:t>is </a:t>
            </a:r>
            <a:r>
              <a:rPr lang="en-US" sz="2000" b="1" dirty="0">
                <a:solidFill>
                  <a:srgbClr val="FF0000"/>
                </a:solidFill>
                <a:latin typeface="Arial" panose="020B0604020202020204" pitchFamily="34" charset="0"/>
                <a:cs typeface="Arial" panose="020B0604020202020204" pitchFamily="34" charset="0"/>
              </a:rPr>
              <a:t>PA16-307</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F33 Senior </a:t>
            </a:r>
            <a:r>
              <a:rPr lang="en-US" sz="2000" dirty="0" smtClean="0">
                <a:latin typeface="Arial" panose="020B0604020202020204" pitchFamily="34" charset="0"/>
                <a:cs typeface="Arial" panose="020B0604020202020204" pitchFamily="34" charset="0"/>
              </a:rPr>
              <a:t>Fellows:  </a:t>
            </a:r>
            <a:r>
              <a:rPr lang="en-US" sz="2000" b="1" dirty="0" smtClean="0">
                <a:solidFill>
                  <a:srgbClr val="FF0000"/>
                </a:solidFill>
                <a:latin typeface="Arial" panose="020B0604020202020204" pitchFamily="34" charset="0"/>
                <a:cs typeface="Arial" panose="020B0604020202020204" pitchFamily="34" charset="0"/>
              </a:rPr>
              <a:t>PA-16-310</a:t>
            </a:r>
            <a:endParaRPr lang="en-US" sz="2000" b="1" dirty="0">
              <a:solidFill>
                <a:srgbClr val="FF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Parent </a:t>
            </a:r>
            <a:r>
              <a:rPr lang="en-US" sz="2000" dirty="0">
                <a:latin typeface="Arial" panose="020B0604020202020204" pitchFamily="34" charset="0"/>
                <a:cs typeface="Arial" panose="020B0604020202020204" pitchFamily="34" charset="0"/>
              </a:rPr>
              <a:t>R01:  </a:t>
            </a:r>
            <a:r>
              <a:rPr lang="en-US" sz="2000" b="1" dirty="0" smtClean="0">
                <a:solidFill>
                  <a:srgbClr val="FF0000"/>
                </a:solidFill>
                <a:latin typeface="Arial" panose="020B0604020202020204" pitchFamily="34" charset="0"/>
                <a:cs typeface="Arial" panose="020B0604020202020204" pitchFamily="34" charset="0"/>
              </a:rPr>
              <a:t>PA-16-160</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Parent </a:t>
            </a:r>
            <a:r>
              <a:rPr lang="en-US" sz="2000" dirty="0">
                <a:latin typeface="Arial" panose="020B0604020202020204" pitchFamily="34" charset="0"/>
                <a:cs typeface="Arial" panose="020B0604020202020204" pitchFamily="34" charset="0"/>
              </a:rPr>
              <a:t>R21: </a:t>
            </a:r>
            <a:r>
              <a:rPr lang="en-US" sz="2000" b="1" dirty="0" smtClean="0">
                <a:solidFill>
                  <a:srgbClr val="FF0000"/>
                </a:solidFill>
                <a:latin typeface="Arial" panose="020B0604020202020204" pitchFamily="34" charset="0"/>
                <a:cs typeface="Arial" panose="020B0604020202020204" pitchFamily="34" charset="0"/>
              </a:rPr>
              <a:t>PA-16-161</a:t>
            </a:r>
            <a:endParaRPr lang="en-US" sz="20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447800" y="634709"/>
            <a:ext cx="6646178" cy="461665"/>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Some Funding Opportunity Announcements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11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305800" cy="1938992"/>
          </a:xfrm>
          <a:prstGeom prst="rect">
            <a:avLst/>
          </a:prstGeom>
          <a:noFill/>
        </p:spPr>
        <p:txBody>
          <a:bodyPr wrap="square" rtlCol="0">
            <a:spAutoFit/>
          </a:bodyPr>
          <a:lstStyle/>
          <a:p>
            <a:pPr algn="just"/>
            <a:r>
              <a:rPr lang="en-US" sz="2000" dirty="0" smtClean="0">
                <a:latin typeface="Arial" pitchFamily="34" charset="0"/>
                <a:cs typeface="Arial" pitchFamily="34" charset="0"/>
              </a:rPr>
              <a:t>There are a number of grant preparation workshops and  workbooks found on the web.  We have had particular success using a workbook entitled: </a:t>
            </a:r>
            <a:r>
              <a:rPr lang="en-US" sz="2000" i="1" dirty="0" smtClean="0">
                <a:solidFill>
                  <a:srgbClr val="FF0000"/>
                </a:solidFill>
                <a:latin typeface="Arial" pitchFamily="34" charset="0"/>
                <a:cs typeface="Arial" pitchFamily="34" charset="0"/>
              </a:rPr>
              <a:t>The Grant Application Writer’s Workbook. </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 Copies can be obtained from grantcentral.com for about $75-$80.  Much of what we present in our training materials is keyed to specific chapters in this workbook.  </a:t>
            </a:r>
            <a:endParaRPr lang="en-US" sz="2000" dirty="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133600"/>
            <a:ext cx="3505200" cy="4506686"/>
          </a:xfrm>
          <a:prstGeom prst="rect">
            <a:avLst/>
          </a:prstGeom>
        </p:spPr>
      </p:pic>
    </p:spTree>
    <p:extLst>
      <p:ext uri="{BB962C8B-B14F-4D97-AF65-F5344CB8AC3E}">
        <p14:creationId xmlns:p14="http://schemas.microsoft.com/office/powerpoint/2010/main" val="703204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382000" cy="2895600"/>
          </a:xfrm>
        </p:spPr>
        <p:txBody>
          <a:bodyPr>
            <a:normAutofit fontScale="25000" lnSpcReduction="20000"/>
          </a:bodyPr>
          <a:lstStyle/>
          <a:p>
            <a:pPr marL="0" indent="0" algn="just">
              <a:buNone/>
            </a:pPr>
            <a:r>
              <a:rPr lang="en-US" sz="9600" b="1" dirty="0" smtClean="0">
                <a:latin typeface="Arial" pitchFamily="34" charset="0"/>
                <a:cs typeface="Arial" pitchFamily="34" charset="0"/>
              </a:rPr>
              <a:t>Preparation of individual sections of an RO1 proposal</a:t>
            </a:r>
          </a:p>
          <a:p>
            <a:pPr marL="0" indent="0">
              <a:buNone/>
            </a:pPr>
            <a:endParaRPr lang="en-US" sz="9600" b="1" dirty="0" smtClean="0"/>
          </a:p>
          <a:p>
            <a:pPr algn="just"/>
            <a:r>
              <a:rPr lang="en-US" sz="8000" dirty="0" smtClean="0">
                <a:latin typeface="Arial" pitchFamily="34" charset="0"/>
                <a:cs typeface="Arial" pitchFamily="34" charset="0"/>
              </a:rPr>
              <a:t>We will go through steps in the application preparation process in the order in which pages appear in the final proposal, even though you may choose not to prepare them in this order. </a:t>
            </a:r>
          </a:p>
          <a:p>
            <a:pPr algn="just"/>
            <a:endParaRPr lang="en-US" sz="8000" dirty="0" smtClean="0">
              <a:latin typeface="Arial" pitchFamily="34" charset="0"/>
              <a:cs typeface="Arial" pitchFamily="34" charset="0"/>
            </a:endParaRPr>
          </a:p>
          <a:p>
            <a:pPr algn="just"/>
            <a:r>
              <a:rPr lang="en-US" sz="8000" dirty="0" smtClean="0">
                <a:latin typeface="Arial" pitchFamily="34" charset="0"/>
                <a:cs typeface="Arial" pitchFamily="34" charset="0"/>
              </a:rPr>
              <a:t>Make reference to appropriate chapters the workbook and consult your grants administrator for details regarding the completion of form pages and scientific content documents.</a:t>
            </a:r>
          </a:p>
          <a:p>
            <a:pPr algn="just"/>
            <a:endParaRPr lang="en-US" sz="8000" dirty="0" smtClean="0">
              <a:latin typeface="Arial" pitchFamily="34" charset="0"/>
              <a:cs typeface="Arial" pitchFamily="34" charset="0"/>
            </a:endParaRPr>
          </a:p>
          <a:p>
            <a:endParaRPr lang="en-US" sz="8000" dirty="0"/>
          </a:p>
        </p:txBody>
      </p:sp>
    </p:spTree>
    <p:extLst>
      <p:ext uri="{BB962C8B-B14F-4D97-AF65-F5344CB8AC3E}">
        <p14:creationId xmlns:p14="http://schemas.microsoft.com/office/powerpoint/2010/main" val="1287430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2048</Words>
  <Application>Microsoft Office PowerPoint</Application>
  <PresentationFormat>On-screen Show (4:3)</PresentationFormat>
  <Paragraphs>547</Paragraphs>
  <Slides>40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Calibri</vt:lpstr>
      <vt:lpstr>Times New Roman</vt:lpstr>
      <vt:lpstr>Office Theme</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Boston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Cornwall, Melvin C</dc:creator>
  <cp:lastModifiedBy>Petcosky, Katherine Sarah</cp:lastModifiedBy>
  <cp:revision>47</cp:revision>
  <dcterms:created xsi:type="dcterms:W3CDTF">2013-02-01T14:20:32Z</dcterms:created>
  <dcterms:modified xsi:type="dcterms:W3CDTF">2017-03-21T19:10:45Z</dcterms:modified>
</cp:coreProperties>
</file>