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21"/>
  </p:notesMasterIdLst>
  <p:handoutMasterIdLst>
    <p:handoutMasterId r:id="rId122"/>
  </p:handoutMasterIdLst>
  <p:sldIdLst>
    <p:sldId id="258" r:id="rId2"/>
    <p:sldId id="335" r:id="rId3"/>
    <p:sldId id="376" r:id="rId4"/>
    <p:sldId id="336" r:id="rId5"/>
    <p:sldId id="337" r:id="rId6"/>
    <p:sldId id="341" r:id="rId7"/>
    <p:sldId id="342" r:id="rId8"/>
    <p:sldId id="338" r:id="rId9"/>
    <p:sldId id="737" r:id="rId10"/>
    <p:sldId id="699" r:id="rId11"/>
    <p:sldId id="698" r:id="rId12"/>
    <p:sldId id="702" r:id="rId13"/>
    <p:sldId id="496" r:id="rId14"/>
    <p:sldId id="497" r:id="rId15"/>
    <p:sldId id="498" r:id="rId16"/>
    <p:sldId id="494" r:id="rId17"/>
    <p:sldId id="728" r:id="rId18"/>
    <p:sldId id="495" r:id="rId19"/>
    <p:sldId id="355" r:id="rId20"/>
    <p:sldId id="680" r:id="rId21"/>
    <p:sldId id="511" r:id="rId22"/>
    <p:sldId id="518" r:id="rId23"/>
    <p:sldId id="519" r:id="rId24"/>
    <p:sldId id="704" r:id="rId25"/>
    <p:sldId id="705" r:id="rId26"/>
    <p:sldId id="521" r:id="rId27"/>
    <p:sldId id="522" r:id="rId28"/>
    <p:sldId id="706" r:id="rId29"/>
    <p:sldId id="499" r:id="rId30"/>
    <p:sldId id="523" r:id="rId31"/>
    <p:sldId id="681" r:id="rId32"/>
    <p:sldId id="527" r:id="rId33"/>
    <p:sldId id="528" r:id="rId34"/>
    <p:sldId id="530" r:id="rId35"/>
    <p:sldId id="500" r:id="rId36"/>
    <p:sldId id="541" r:id="rId37"/>
    <p:sldId id="542" r:id="rId38"/>
    <p:sldId id="545" r:id="rId39"/>
    <p:sldId id="546" r:id="rId40"/>
    <p:sldId id="547" r:id="rId41"/>
    <p:sldId id="548" r:id="rId42"/>
    <p:sldId id="550" r:id="rId43"/>
    <p:sldId id="501" r:id="rId44"/>
    <p:sldId id="561" r:id="rId45"/>
    <p:sldId id="703" r:id="rId46"/>
    <p:sldId id="565" r:id="rId47"/>
    <p:sldId id="682" r:id="rId48"/>
    <p:sldId id="707" r:id="rId49"/>
    <p:sldId id="708" r:id="rId50"/>
    <p:sldId id="709" r:id="rId51"/>
    <p:sldId id="710" r:id="rId52"/>
    <p:sldId id="712" r:id="rId53"/>
    <p:sldId id="711" r:id="rId54"/>
    <p:sldId id="502" r:id="rId55"/>
    <p:sldId id="631" r:id="rId56"/>
    <p:sldId id="713" r:id="rId57"/>
    <p:sldId id="632" r:id="rId58"/>
    <p:sldId id="633" r:id="rId59"/>
    <p:sldId id="634" r:id="rId60"/>
    <p:sldId id="714" r:id="rId61"/>
    <p:sldId id="635" r:id="rId62"/>
    <p:sldId id="636" r:id="rId63"/>
    <p:sldId id="689" r:id="rId64"/>
    <p:sldId id="691" r:id="rId65"/>
    <p:sldId id="729" r:id="rId66"/>
    <p:sldId id="693" r:id="rId67"/>
    <p:sldId id="694" r:id="rId68"/>
    <p:sldId id="727" r:id="rId69"/>
    <p:sldId id="637" r:id="rId70"/>
    <p:sldId id="638" r:id="rId71"/>
    <p:sldId id="640" r:id="rId72"/>
    <p:sldId id="641" r:id="rId73"/>
    <p:sldId id="642" r:id="rId74"/>
    <p:sldId id="503" r:id="rId75"/>
    <p:sldId id="657" r:id="rId76"/>
    <p:sldId id="715" r:id="rId77"/>
    <p:sldId id="717" r:id="rId78"/>
    <p:sldId id="660" r:id="rId79"/>
    <p:sldId id="661" r:id="rId80"/>
    <p:sldId id="662" r:id="rId81"/>
    <p:sldId id="663" r:id="rId82"/>
    <p:sldId id="664" r:id="rId83"/>
    <p:sldId id="665" r:id="rId84"/>
    <p:sldId id="666" r:id="rId85"/>
    <p:sldId id="667" r:id="rId86"/>
    <p:sldId id="668" r:id="rId87"/>
    <p:sldId id="736" r:id="rId88"/>
    <p:sldId id="669" r:id="rId89"/>
    <p:sldId id="504" r:id="rId90"/>
    <p:sldId id="589" r:id="rId91"/>
    <p:sldId id="590" r:id="rId92"/>
    <p:sldId id="591" r:id="rId93"/>
    <p:sldId id="505" r:id="rId94"/>
    <p:sldId id="593" r:id="rId95"/>
    <p:sldId id="594" r:id="rId96"/>
    <p:sldId id="595" r:id="rId97"/>
    <p:sldId id="596" r:id="rId98"/>
    <p:sldId id="719" r:id="rId99"/>
    <p:sldId id="718" r:id="rId100"/>
    <p:sldId id="601" r:id="rId101"/>
    <p:sldId id="720" r:id="rId102"/>
    <p:sldId id="721" r:id="rId103"/>
    <p:sldId id="722" r:id="rId104"/>
    <p:sldId id="723" r:id="rId105"/>
    <p:sldId id="724" r:id="rId106"/>
    <p:sldId id="725" r:id="rId107"/>
    <p:sldId id="726" r:id="rId108"/>
    <p:sldId id="685" r:id="rId109"/>
    <p:sldId id="686" r:id="rId110"/>
    <p:sldId id="605" r:id="rId111"/>
    <p:sldId id="608" r:id="rId112"/>
    <p:sldId id="730" r:id="rId113"/>
    <p:sldId id="506" r:id="rId114"/>
    <p:sldId id="610" r:id="rId115"/>
    <p:sldId id="732" r:id="rId116"/>
    <p:sldId id="738" r:id="rId117"/>
    <p:sldId id="733" r:id="rId118"/>
    <p:sldId id="734" r:id="rId119"/>
    <p:sldId id="735" r:id="rId12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rton, Oliver B. (NIH/OD) [E]" initials="pbm"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66C5"/>
    <a:srgbClr val="1A2D61"/>
    <a:srgbClr val="FFFF99"/>
    <a:srgbClr val="FFCF3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6" autoAdjust="0"/>
    <p:restoredTop sz="99703" autoAdjust="0"/>
  </p:normalViewPr>
  <p:slideViewPr>
    <p:cSldViewPr>
      <p:cViewPr>
        <p:scale>
          <a:sx n="70" d="100"/>
          <a:sy n="70" d="100"/>
        </p:scale>
        <p:origin x="-1986" y="-570"/>
      </p:cViewPr>
      <p:guideLst>
        <p:guide orient="horz" pos="2160"/>
        <p:guide pos="2880"/>
      </p:guideLst>
    </p:cSldViewPr>
  </p:slideViewPr>
  <p:notesTextViewPr>
    <p:cViewPr>
      <p:scale>
        <a:sx n="1" d="1"/>
        <a:sy n="1" d="1"/>
      </p:scale>
      <p:origin x="0" y="0"/>
    </p:cViewPr>
  </p:notesTextViewPr>
  <p:sorterViewPr>
    <p:cViewPr>
      <p:scale>
        <a:sx n="110" d="100"/>
        <a:sy n="110" d="100"/>
      </p:scale>
      <p:origin x="0" y="0"/>
    </p:cViewPr>
  </p:sorterViewPr>
  <p:notesViewPr>
    <p:cSldViewPr>
      <p:cViewPr varScale="1">
        <p:scale>
          <a:sx n="66" d="100"/>
          <a:sy n="66" d="100"/>
        </p:scale>
        <p:origin x="-2214"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365AE3CC-4449-461C-B0C2-B3DD8B5F3E9E}" type="datetimeFigureOut">
              <a:rPr lang="en-US" smtClean="0"/>
              <a:pPr/>
              <a:t>8/13/2013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AC8269C5-5BE1-4632-8AAF-C66B0B6A5D64}" type="slidenum">
              <a:rPr lang="en-US" smtClean="0"/>
              <a:pPr/>
              <a:t>‹#›</a:t>
            </a:fld>
            <a:endParaRPr lang="en-US"/>
          </a:p>
        </p:txBody>
      </p:sp>
    </p:spTree>
    <p:extLst>
      <p:ext uri="{BB962C8B-B14F-4D97-AF65-F5344CB8AC3E}">
        <p14:creationId xmlns:p14="http://schemas.microsoft.com/office/powerpoint/2010/main" val="1309003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E4486D18-FA1B-45B8-9A52-FA0E64D23513}" type="datetimeFigureOut">
              <a:rPr lang="en-US" smtClean="0"/>
              <a:pPr/>
              <a:t>8/13/2013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ADB469E-EF5C-4FB3-A519-76AB1430A321}" type="slidenum">
              <a:rPr lang="en-US" smtClean="0"/>
              <a:pPr/>
              <a:t>‹#›</a:t>
            </a:fld>
            <a:endParaRPr lang="en-US"/>
          </a:p>
        </p:txBody>
      </p:sp>
    </p:spTree>
    <p:extLst>
      <p:ext uri="{BB962C8B-B14F-4D97-AF65-F5344CB8AC3E}">
        <p14:creationId xmlns:p14="http://schemas.microsoft.com/office/powerpoint/2010/main" val="1872224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5CBA17-F545-4D97-AA08-5DE4FA864670}" type="slidenum">
              <a:rPr lang="en-US"/>
              <a:pPr/>
              <a:t>3</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a:t>Add brief definition - multiple subprojects, up to 100 subprojects, up to TBD pages.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5747A-C6CD-46F4-9252-4B7D6AA21735}" type="slidenum">
              <a:rPr lang="en-US" smtClean="0"/>
              <a:pPr/>
              <a:t>5</a:t>
            </a:fld>
            <a:endParaRPr lang="en-US"/>
          </a:p>
        </p:txBody>
      </p:sp>
    </p:spTree>
    <p:extLst>
      <p:ext uri="{BB962C8B-B14F-4D97-AF65-F5344CB8AC3E}">
        <p14:creationId xmlns:p14="http://schemas.microsoft.com/office/powerpoint/2010/main" val="2834743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DB469E-EF5C-4FB3-A519-76AB1430A321}" type="slidenum">
              <a:rPr lang="en-US" smtClean="0"/>
              <a:pPr/>
              <a:t>8</a:t>
            </a:fld>
            <a:endParaRPr lang="en-US"/>
          </a:p>
        </p:txBody>
      </p:sp>
    </p:spTree>
    <p:extLst>
      <p:ext uri="{BB962C8B-B14F-4D97-AF65-F5344CB8AC3E}">
        <p14:creationId xmlns:p14="http://schemas.microsoft.com/office/powerpoint/2010/main" val="3968421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F3175CE-5B0E-4A4E-96A1-41FC7315B7D7}" type="slidenum">
              <a:rPr lang="en-US" smtClean="0"/>
              <a:pPr>
                <a:defRPr/>
              </a:pPr>
              <a:t>‹#›</a:t>
            </a:fld>
            <a:endParaRPr lang="en-US"/>
          </a:p>
        </p:txBody>
      </p:sp>
    </p:spTree>
    <p:extLst>
      <p:ext uri="{BB962C8B-B14F-4D97-AF65-F5344CB8AC3E}">
        <p14:creationId xmlns:p14="http://schemas.microsoft.com/office/powerpoint/2010/main" val="36151679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8"/>
          <p:cNvSpPr/>
          <p:nvPr userDrawn="1"/>
        </p:nvSpPr>
        <p:spPr>
          <a:xfrm>
            <a:off x="304800" y="152400"/>
            <a:ext cx="8610600"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4FD9C90-97FB-4E07-8171-7E3239C1F90D}" type="slidenum">
              <a:rPr lang="en-US" smtClean="0"/>
              <a:pPr>
                <a:defRPr/>
              </a:pPr>
              <a:t>‹#›</a:t>
            </a:fld>
            <a:endParaRPr lang="en-US"/>
          </a:p>
        </p:txBody>
      </p:sp>
      <p:pic>
        <p:nvPicPr>
          <p:cNvPr id="6" name="box"/>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0" y="685800"/>
            <a:ext cx="7416800" cy="5562599"/>
          </a:xfrm>
          <a:prstGeom prst="rect">
            <a:avLst/>
          </a:prstGeom>
        </p:spPr>
      </p:pic>
      <p:sp>
        <p:nvSpPr>
          <p:cNvPr id="7" name="Title 1"/>
          <p:cNvSpPr>
            <a:spLocks noGrp="1"/>
          </p:cNvSpPr>
          <p:nvPr>
            <p:ph type="ctrTitle" hasCustomPrompt="1"/>
          </p:nvPr>
        </p:nvSpPr>
        <p:spPr>
          <a:xfrm>
            <a:off x="1828800" y="1066800"/>
            <a:ext cx="5715000" cy="3809999"/>
          </a:xfrm>
        </p:spPr>
        <p:txBody>
          <a:bodyPr/>
          <a:lstStyle>
            <a:lvl1pPr algn="ctr">
              <a:defRPr sz="4400" baseline="0">
                <a:solidFill>
                  <a:schemeClr val="bg1"/>
                </a:solidFill>
              </a:defRPr>
            </a:lvl1pPr>
          </a:lstStyle>
          <a:p>
            <a:r>
              <a:rPr lang="en-US" dirty="0" smtClean="0"/>
              <a:t>Click to edit text</a:t>
            </a:r>
            <a:endParaRPr lang="en-US" dirty="0"/>
          </a:p>
        </p:txBody>
      </p:sp>
    </p:spTree>
    <p:extLst>
      <p:ext uri="{BB962C8B-B14F-4D97-AF65-F5344CB8AC3E}">
        <p14:creationId xmlns:p14="http://schemas.microsoft.com/office/powerpoint/2010/main" val="54943551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5978F33-71BB-4CFE-8B33-55E54A34A460}" type="slidenum">
              <a:rPr lang="en-US" smtClean="0"/>
              <a:pPr>
                <a:defRPr/>
              </a:pPr>
              <a:t>‹#›</a:t>
            </a:fld>
            <a:endParaRPr lang="en-US"/>
          </a:p>
        </p:txBody>
      </p:sp>
    </p:spTree>
    <p:extLst>
      <p:ext uri="{BB962C8B-B14F-4D97-AF65-F5344CB8AC3E}">
        <p14:creationId xmlns:p14="http://schemas.microsoft.com/office/powerpoint/2010/main" val="40644267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286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80345D0-6E21-4BB6-8AA5-039D800A1837}" type="slidenum">
              <a:rPr lang="en-US" smtClean="0"/>
              <a:pPr>
                <a:defRPr/>
              </a:pPr>
              <a:t>‹#›</a:t>
            </a:fld>
            <a:endParaRPr lang="en-US"/>
          </a:p>
        </p:txBody>
      </p:sp>
    </p:spTree>
    <p:extLst>
      <p:ext uri="{BB962C8B-B14F-4D97-AF65-F5344CB8AC3E}">
        <p14:creationId xmlns:p14="http://schemas.microsoft.com/office/powerpoint/2010/main" val="23184481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F304328-7975-459E-94A5-B94B98B1E23E}" type="slidenum">
              <a:rPr lang="en-US" smtClean="0"/>
              <a:pPr>
                <a:defRPr/>
              </a:pPr>
              <a:t>‹#›</a:t>
            </a:fld>
            <a:endParaRPr lang="en-US"/>
          </a:p>
        </p:txBody>
      </p:sp>
    </p:spTree>
    <p:extLst>
      <p:ext uri="{BB962C8B-B14F-4D97-AF65-F5344CB8AC3E}">
        <p14:creationId xmlns:p14="http://schemas.microsoft.com/office/powerpoint/2010/main" val="6643566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A583767-B5A8-49D6-8ED1-D7894A4DB4CE}" type="slidenum">
              <a:rPr lang="en-US" smtClean="0"/>
              <a:pPr>
                <a:defRPr/>
              </a:pPr>
              <a:t>‹#›</a:t>
            </a:fld>
            <a:endParaRPr lang="en-US"/>
          </a:p>
        </p:txBody>
      </p:sp>
    </p:spTree>
    <p:extLst>
      <p:ext uri="{BB962C8B-B14F-4D97-AF65-F5344CB8AC3E}">
        <p14:creationId xmlns:p14="http://schemas.microsoft.com/office/powerpoint/2010/main" val="16513719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E7E03CE-3E98-412B-923F-88DE4298478D}" type="slidenum">
              <a:rPr lang="en-US" smtClean="0"/>
              <a:pPr>
                <a:defRPr/>
              </a:pPr>
              <a:t>‹#›</a:t>
            </a:fld>
            <a:endParaRPr lang="en-US"/>
          </a:p>
        </p:txBody>
      </p:sp>
    </p:spTree>
    <p:extLst>
      <p:ext uri="{BB962C8B-B14F-4D97-AF65-F5344CB8AC3E}">
        <p14:creationId xmlns:p14="http://schemas.microsoft.com/office/powerpoint/2010/main" val="4474581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E8871F8B-BBDC-4A74-BED3-BA846D1EA405}" type="slidenum">
              <a:rPr lang="en-US" smtClean="0"/>
              <a:pPr>
                <a:defRPr/>
              </a:pPr>
              <a:t>‹#›</a:t>
            </a:fld>
            <a:endParaRPr lang="en-US"/>
          </a:p>
        </p:txBody>
      </p:sp>
    </p:spTree>
    <p:extLst>
      <p:ext uri="{BB962C8B-B14F-4D97-AF65-F5344CB8AC3E}">
        <p14:creationId xmlns:p14="http://schemas.microsoft.com/office/powerpoint/2010/main" val="19617352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D41C4CF8-0CB8-428F-9B12-ABF84BEF228F}" type="slidenum">
              <a:rPr lang="en-US" smtClean="0"/>
              <a:pPr>
                <a:defRPr/>
              </a:pPr>
              <a:t>‹#›</a:t>
            </a:fld>
            <a:endParaRPr lang="en-US"/>
          </a:p>
        </p:txBody>
      </p:sp>
    </p:spTree>
    <p:extLst>
      <p:ext uri="{BB962C8B-B14F-4D97-AF65-F5344CB8AC3E}">
        <p14:creationId xmlns:p14="http://schemas.microsoft.com/office/powerpoint/2010/main" val="14495901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D41C4CF8-0CB8-428F-9B12-ABF84BEF228F}" type="slidenum">
              <a:rPr lang="en-US" smtClean="0"/>
              <a:pPr>
                <a:defRPr/>
              </a:pPr>
              <a:t>‹#›</a:t>
            </a:fld>
            <a:endParaRPr lang="en-US"/>
          </a:p>
        </p:txBody>
      </p:sp>
      <p:sp>
        <p:nvSpPr>
          <p:cNvPr id="4" name="Rectangle 3"/>
          <p:cNvSpPr/>
          <p:nvPr userDrawn="1"/>
        </p:nvSpPr>
        <p:spPr>
          <a:xfrm>
            <a:off x="304800" y="5791200"/>
            <a:ext cx="3429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5901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08CA65E-D8FA-48B3-9BAB-4466F8A5E3E1}" type="slidenum">
              <a:rPr lang="en-US" smtClean="0"/>
              <a:pPr>
                <a:defRPr/>
              </a:pPr>
              <a:t>‹#›</a:t>
            </a:fld>
            <a:endParaRPr lang="en-US"/>
          </a:p>
        </p:txBody>
      </p:sp>
    </p:spTree>
    <p:extLst>
      <p:ext uri="{BB962C8B-B14F-4D97-AF65-F5344CB8AC3E}">
        <p14:creationId xmlns:p14="http://schemas.microsoft.com/office/powerpoint/2010/main" val="12726487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E839BDC-6CC2-486D-A6FA-9BF7D12B7F0F}" type="slidenum">
              <a:rPr lang="en-US" smtClean="0"/>
              <a:pPr>
                <a:defRPr/>
              </a:pPr>
              <a:t>‹#›</a:t>
            </a:fld>
            <a:endParaRPr lang="en-US"/>
          </a:p>
        </p:txBody>
      </p:sp>
    </p:spTree>
    <p:extLst>
      <p:ext uri="{BB962C8B-B14F-4D97-AF65-F5344CB8AC3E}">
        <p14:creationId xmlns:p14="http://schemas.microsoft.com/office/powerpoint/2010/main" val="308828743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pic>
        <p:nvPicPr>
          <p:cNvPr id="1026" name="Picture 7" descr="top_header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4800" y="127000"/>
            <a:ext cx="8559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143000" y="228600"/>
            <a:ext cx="76200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New investigator</a:t>
            </a:r>
          </a:p>
        </p:txBody>
      </p:sp>
      <p:sp>
        <p:nvSpPr>
          <p:cNvPr id="1028" name="Rectangle 3"/>
          <p:cNvSpPr>
            <a:spLocks noGrp="1" noChangeArrowheads="1"/>
          </p:cNvSpPr>
          <p:nvPr>
            <p:ph type="body" idx="1"/>
          </p:nvPr>
        </p:nvSpPr>
        <p:spPr bwMode="auto">
          <a:xfrm>
            <a:off x="457200" y="11430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7772400" y="6553200"/>
            <a:ext cx="1371600" cy="155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solidFill>
                  <a:schemeClr val="bg1"/>
                </a:solidFill>
                <a:latin typeface="Arial" charset="0"/>
                <a:cs typeface="Arial" charset="0"/>
              </a:defRPr>
            </a:lvl1pPr>
          </a:lstStyle>
          <a:p>
            <a:pPr>
              <a:defRPr/>
            </a:pPr>
            <a:fld id="{FD45338F-CEA5-4AE7-9B75-B4338CE3F1C7}" type="slidenum">
              <a:rPr lang="en-US" smtClean="0"/>
              <a:pPr>
                <a:defRPr/>
              </a:pPr>
              <a:t>‹#›</a:t>
            </a:fld>
            <a:endParaRPr lang="en-US"/>
          </a:p>
        </p:txBody>
      </p:sp>
      <p:pic>
        <p:nvPicPr>
          <p:cNvPr id="10" name="Picture 8" descr="logo1"/>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41716" y="5943600"/>
            <a:ext cx="520700" cy="5251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IH_OER_Master_Logo_2Color.jp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47980" y="5921943"/>
            <a:ext cx="2743200" cy="546846"/>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6"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hf hdr="0" ftr="0" dt="0"/>
  <p:txStyles>
    <p:titleStyle>
      <a:lvl1pPr algn="r" rtl="0" eaLnBrk="1" fontAlgn="base" hangingPunct="1">
        <a:spcBef>
          <a:spcPct val="0"/>
        </a:spcBef>
        <a:spcAft>
          <a:spcPct val="0"/>
        </a:spcAft>
        <a:defRPr sz="2400" b="1">
          <a:solidFill>
            <a:schemeClr val="bg1"/>
          </a:solidFill>
          <a:latin typeface="+mj-lt"/>
          <a:ea typeface="+mj-ea"/>
          <a:cs typeface="+mj-cs"/>
        </a:defRPr>
      </a:lvl1pPr>
      <a:lvl2pPr algn="r" rtl="0" eaLnBrk="1" fontAlgn="base" hangingPunct="1">
        <a:spcBef>
          <a:spcPct val="0"/>
        </a:spcBef>
        <a:spcAft>
          <a:spcPct val="0"/>
        </a:spcAft>
        <a:defRPr sz="2400" b="1">
          <a:solidFill>
            <a:schemeClr val="bg1"/>
          </a:solidFill>
          <a:latin typeface="Arial" charset="0"/>
          <a:cs typeface="Arial" charset="0"/>
        </a:defRPr>
      </a:lvl2pPr>
      <a:lvl3pPr algn="r" rtl="0" eaLnBrk="1" fontAlgn="base" hangingPunct="1">
        <a:spcBef>
          <a:spcPct val="0"/>
        </a:spcBef>
        <a:spcAft>
          <a:spcPct val="0"/>
        </a:spcAft>
        <a:defRPr sz="2400" b="1">
          <a:solidFill>
            <a:schemeClr val="bg1"/>
          </a:solidFill>
          <a:latin typeface="Arial" charset="0"/>
          <a:cs typeface="Arial" charset="0"/>
        </a:defRPr>
      </a:lvl3pPr>
      <a:lvl4pPr algn="r" rtl="0" eaLnBrk="1" fontAlgn="base" hangingPunct="1">
        <a:spcBef>
          <a:spcPct val="0"/>
        </a:spcBef>
        <a:spcAft>
          <a:spcPct val="0"/>
        </a:spcAft>
        <a:defRPr sz="2400" b="1">
          <a:solidFill>
            <a:schemeClr val="bg1"/>
          </a:solidFill>
          <a:latin typeface="Arial" charset="0"/>
          <a:cs typeface="Arial" charset="0"/>
        </a:defRPr>
      </a:lvl4pPr>
      <a:lvl5pPr algn="r" rtl="0" eaLnBrk="1" fontAlgn="base" hangingPunct="1">
        <a:spcBef>
          <a:spcPct val="0"/>
        </a:spcBef>
        <a:spcAft>
          <a:spcPct val="0"/>
        </a:spcAft>
        <a:defRPr sz="2400" b="1">
          <a:solidFill>
            <a:schemeClr val="bg1"/>
          </a:solidFill>
          <a:latin typeface="Arial" charset="0"/>
          <a:cs typeface="Arial" charset="0"/>
        </a:defRPr>
      </a:lvl5pPr>
      <a:lvl6pPr marL="457200" algn="r" rtl="0" eaLnBrk="1" fontAlgn="base" hangingPunct="1">
        <a:spcBef>
          <a:spcPct val="0"/>
        </a:spcBef>
        <a:spcAft>
          <a:spcPct val="0"/>
        </a:spcAft>
        <a:defRPr sz="2400" b="1">
          <a:solidFill>
            <a:schemeClr val="bg1"/>
          </a:solidFill>
          <a:latin typeface="Arial" charset="0"/>
          <a:cs typeface="Arial" charset="0"/>
        </a:defRPr>
      </a:lvl6pPr>
      <a:lvl7pPr marL="914400" algn="r" rtl="0" eaLnBrk="1" fontAlgn="base" hangingPunct="1">
        <a:spcBef>
          <a:spcPct val="0"/>
        </a:spcBef>
        <a:spcAft>
          <a:spcPct val="0"/>
        </a:spcAft>
        <a:defRPr sz="2400" b="1">
          <a:solidFill>
            <a:schemeClr val="bg1"/>
          </a:solidFill>
          <a:latin typeface="Arial" charset="0"/>
          <a:cs typeface="Arial" charset="0"/>
        </a:defRPr>
      </a:lvl7pPr>
      <a:lvl8pPr marL="1371600" algn="r" rtl="0" eaLnBrk="1" fontAlgn="base" hangingPunct="1">
        <a:spcBef>
          <a:spcPct val="0"/>
        </a:spcBef>
        <a:spcAft>
          <a:spcPct val="0"/>
        </a:spcAft>
        <a:defRPr sz="2400" b="1">
          <a:solidFill>
            <a:schemeClr val="bg1"/>
          </a:solidFill>
          <a:latin typeface="Arial" charset="0"/>
          <a:cs typeface="Arial" charset="0"/>
        </a:defRPr>
      </a:lvl8pPr>
      <a:lvl9pPr marL="1828800" algn="r" rtl="0" eaLnBrk="1" fontAlgn="base" hangingPunct="1">
        <a:spcBef>
          <a:spcPct val="0"/>
        </a:spcBef>
        <a:spcAft>
          <a:spcPct val="0"/>
        </a:spcAft>
        <a:defRPr sz="2400" b="1">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66"/>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grants.gov/"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grants.nih.gov/grants/ElectronicReceipt/support.htm" TargetMode="Externa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hyperlink" Target="http://era.nih.gov/erahelp/ASSIST/" TargetMode="External"/><Relationship Id="rId7" Type="http://schemas.openxmlformats.org/officeDocument/2006/relationships/image" Target="../media/image134.png"/><Relationship Id="rId2" Type="http://schemas.openxmlformats.org/officeDocument/2006/relationships/hyperlink" Target="https://public.era.nih.gov/assist" TargetMode="External"/><Relationship Id="rId1" Type="http://schemas.openxmlformats.org/officeDocument/2006/relationships/slideLayout" Target="../slideLayouts/slideLayout2.xml"/><Relationship Id="rId6" Type="http://schemas.openxmlformats.org/officeDocument/2006/relationships/hyperlink" Target="http://grants.nih.gov/grants/ElectronicReceipt/files/annotated_multi-project.pdf" TargetMode="External"/><Relationship Id="rId5" Type="http://schemas.openxmlformats.org/officeDocument/2006/relationships/hyperlink" Target="http://grants.nih.gov/grants/ElectronicReceipt/com_index.htm" TargetMode="External"/><Relationship Id="rId4" Type="http://schemas.openxmlformats.org/officeDocument/2006/relationships/hyperlink" Target="http://grants.nih.gov/grants/funding/424/index.htm"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grants.nih.gov/grants/ElectronicReceipt/files/playing_ASSIST_applicants.pdf"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era.nih.gov/help/" TargetMode="External"/><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hyperlink" Target="http://era.nih.gov/files/Registrations_Needed_Submit_Applications_NIH.pdf"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grants.nih.gov/grants/ElectronicReceipt/files/Electronic_Multi-project_Application_Image_Assembly.pdf" TargetMode="External"/><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grants.nih.gov/grants/ElectronicReceipt/avoiding_errors.htm#10checks" TargetMode="External"/><Relationship Id="rId2" Type="http://schemas.openxmlformats.org/officeDocument/2006/relationships/hyperlink" Target="http://grants.nih.gov/grants/ElectronicReceipt/communication.htm" TargetMode="External"/><Relationship Id="rId1" Type="http://schemas.openxmlformats.org/officeDocument/2006/relationships/slideLayout" Target="../slideLayouts/slideLayout7.xml"/><Relationship Id="rId4" Type="http://schemas.openxmlformats.org/officeDocument/2006/relationships/hyperlink" Target="http://grants.nih.gov/grants/ElectronicReceipt/pdf_guidelines.htm"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hyperlink" Target="http://grants.nih.gov/grants/ElectronicReceipt/avoiding_errors.htm"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grants.nih.gov/grants/electronicreceipt/files/ASSIST_eNotifications.pdf" TargetMode="Externa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972001" y="3657600"/>
            <a:ext cx="7772400" cy="1470025"/>
          </a:xfrm>
        </p:spPr>
        <p:txBody>
          <a:bodyPr/>
          <a:lstStyle/>
          <a:p>
            <a:r>
              <a:rPr lang="en-US" sz="3200" dirty="0">
                <a:solidFill>
                  <a:srgbClr val="0070C0"/>
                </a:solidFill>
              </a:rPr>
              <a:t>Application Submission System &amp; </a:t>
            </a:r>
            <a:br>
              <a:rPr lang="en-US" sz="3200" dirty="0">
                <a:solidFill>
                  <a:srgbClr val="0070C0"/>
                </a:solidFill>
              </a:rPr>
            </a:br>
            <a:r>
              <a:rPr lang="en-US" sz="3200" dirty="0">
                <a:solidFill>
                  <a:srgbClr val="0070C0"/>
                </a:solidFill>
              </a:rPr>
              <a:t>Interface for Submission Tracking</a:t>
            </a:r>
            <a:r>
              <a:rPr lang="en-US" dirty="0">
                <a:solidFill>
                  <a:srgbClr val="0070C0"/>
                </a:solidFill>
              </a:rPr>
              <a:t/>
            </a:r>
            <a:br>
              <a:rPr lang="en-US" dirty="0">
                <a:solidFill>
                  <a:srgbClr val="0070C0"/>
                </a:solidFill>
              </a:rPr>
            </a:br>
            <a:endParaRPr lang="en-US" dirty="0"/>
          </a:p>
        </p:txBody>
      </p:sp>
      <p:sp>
        <p:nvSpPr>
          <p:cNvPr id="3075" name="Rectangle 5"/>
          <p:cNvSpPr>
            <a:spLocks noGrp="1" noChangeArrowheads="1"/>
          </p:cNvSpPr>
          <p:nvPr>
            <p:ph type="subTitle" idx="1"/>
          </p:nvPr>
        </p:nvSpPr>
        <p:spPr>
          <a:xfrm>
            <a:off x="1371600" y="4876800"/>
            <a:ext cx="6400800" cy="685800"/>
          </a:xfrm>
        </p:spPr>
        <p:txBody>
          <a:bodyPr/>
          <a:lstStyle/>
          <a:p>
            <a:r>
              <a:rPr lang="en-US" dirty="0" smtClean="0"/>
              <a:t>August 2013</a:t>
            </a:r>
          </a:p>
        </p:txBody>
      </p:sp>
      <p:sp>
        <p:nvSpPr>
          <p:cNvPr id="2" name="Slide Number Placeholder 1"/>
          <p:cNvSpPr>
            <a:spLocks noGrp="1"/>
          </p:cNvSpPr>
          <p:nvPr>
            <p:ph type="sldNum" sz="quarter" idx="10"/>
          </p:nvPr>
        </p:nvSpPr>
        <p:spPr/>
        <p:txBody>
          <a:bodyPr/>
          <a:lstStyle/>
          <a:p>
            <a:fld id="{3F3175CE-5B0E-4A4E-96A1-41FC7315B7D7}" type="slidenum">
              <a:rPr lang="en-US" smtClean="0"/>
              <a:pPr/>
              <a:t>1</a:t>
            </a:fld>
            <a:endParaRPr lang="en-US"/>
          </a:p>
        </p:txBody>
      </p:sp>
      <p:pic>
        <p:nvPicPr>
          <p:cNvPr id="27650" name="Picture 2" title="stickfigures holding lettered boxes that spell out ASS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338" y="381000"/>
            <a:ext cx="9583738"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 Status</a:t>
            </a:r>
            <a:endParaRPr lang="en-US" dirty="0"/>
          </a:p>
        </p:txBody>
      </p:sp>
      <p:sp>
        <p:nvSpPr>
          <p:cNvPr id="3" name="Content Placeholder 2"/>
          <p:cNvSpPr>
            <a:spLocks noGrp="1"/>
          </p:cNvSpPr>
          <p:nvPr>
            <p:ph idx="1"/>
          </p:nvPr>
        </p:nvSpPr>
        <p:spPr/>
        <p:txBody>
          <a:bodyPr/>
          <a:lstStyle/>
          <a:p>
            <a:pPr>
              <a:spcBef>
                <a:spcPts val="1200"/>
              </a:spcBef>
            </a:pPr>
            <a:r>
              <a:rPr lang="en-US" sz="2800" dirty="0" smtClean="0"/>
              <a:t>ASSIST has been ‘piloted’ with selected multi-project FOAs since November 2012</a:t>
            </a:r>
          </a:p>
          <a:p>
            <a:pPr lvl="1">
              <a:spcBef>
                <a:spcPts val="1200"/>
              </a:spcBef>
            </a:pPr>
            <a:r>
              <a:rPr lang="en-US" sz="2400" dirty="0" smtClean="0">
                <a:solidFill>
                  <a:srgbClr val="FF0000"/>
                </a:solidFill>
              </a:rPr>
              <a:t>Thanks go out to all pilot applicants that provided feedback and suggestions for system improvements!</a:t>
            </a:r>
          </a:p>
          <a:p>
            <a:pPr>
              <a:spcBef>
                <a:spcPts val="1200"/>
              </a:spcBef>
            </a:pPr>
            <a:r>
              <a:rPr lang="en-US" sz="2800" dirty="0" smtClean="0"/>
              <a:t>Systems are ready to begin </a:t>
            </a:r>
            <a:br>
              <a:rPr lang="en-US" sz="2800" dirty="0" smtClean="0"/>
            </a:br>
            <a:r>
              <a:rPr lang="en-US" sz="2800" dirty="0" smtClean="0"/>
              <a:t>activity-code based transitions to electronic submission Fall 2013</a:t>
            </a:r>
          </a:p>
          <a:p>
            <a:pPr lvl="1">
              <a:spcBef>
                <a:spcPts val="1200"/>
              </a:spcBef>
            </a:pPr>
            <a:r>
              <a:rPr lang="en-US" sz="2400" dirty="0"/>
              <a:t>P</a:t>
            </a:r>
            <a:r>
              <a:rPr lang="en-US" sz="2400" dirty="0" smtClean="0"/>
              <a:t>aper to electronic format</a:t>
            </a:r>
          </a:p>
          <a:p>
            <a:pPr lvl="1">
              <a:spcBef>
                <a:spcPts val="1200"/>
              </a:spcBef>
            </a:pPr>
            <a:r>
              <a:rPr lang="en-US" sz="2400" dirty="0" smtClean="0"/>
              <a:t>PHS 398 to SF424 Research &amp; Related (R&amp;R)</a:t>
            </a:r>
            <a:br>
              <a:rPr lang="en-US" sz="2400" dirty="0" smtClean="0"/>
            </a:br>
            <a:r>
              <a:rPr lang="en-US" sz="2400" dirty="0" smtClean="0"/>
              <a:t>data set</a:t>
            </a:r>
            <a:endParaRPr lang="en-US" sz="2400"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10</a:t>
            </a:fld>
            <a:endParaRPr lang="en-US"/>
          </a:p>
        </p:txBody>
      </p:sp>
      <p:pic>
        <p:nvPicPr>
          <p:cNvPr id="7" name="Picture 6" title="stick figure holding clip boar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3881559"/>
            <a:ext cx="1522191" cy="3090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Viewing Your Application in Commons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100</a:t>
            </a:fld>
            <a:endParaRPr lang="en-US"/>
          </a:p>
        </p:txBody>
      </p:sp>
      <p:pic>
        <p:nvPicPr>
          <p:cNvPr id="17410" name="Picture 2" descr="sample application imag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340" y="990600"/>
            <a:ext cx="7315200" cy="58059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 Box 4"/>
          <p:cNvSpPr txBox="1">
            <a:spLocks noChangeArrowheads="1"/>
          </p:cNvSpPr>
          <p:nvPr/>
        </p:nvSpPr>
        <p:spPr bwMode="auto">
          <a:xfrm>
            <a:off x="5334000" y="1371600"/>
            <a:ext cx="3048000" cy="1938986"/>
          </a:xfrm>
          <a:prstGeom prst="rect">
            <a:avLst/>
          </a:prstGeom>
          <a:solidFill>
            <a:srgbClr val="FFFF99"/>
          </a:solidFill>
          <a:ln w="25400">
            <a:solidFill>
              <a:srgbClr val="800080"/>
            </a:solidFill>
            <a:miter lim="800000"/>
            <a:headEnd/>
            <a:tailEnd/>
          </a:ln>
        </p:spPr>
        <p:txBody>
          <a:bodyPr wrap="square" lIns="91433" tIns="45717" rIns="91433" bIns="45717">
            <a:spAutoFit/>
          </a:bodyPr>
          <a:lstStyle/>
          <a:p>
            <a:pPr algn="ctr"/>
            <a:r>
              <a:rPr lang="en-US" sz="2000" b="1" dirty="0" smtClean="0">
                <a:solidFill>
                  <a:srgbClr val="C00000"/>
                </a:solidFill>
                <a:cs typeface="Arial" charset="0"/>
              </a:rPr>
              <a:t>It is your responsibility to carefully review the entire</a:t>
            </a:r>
            <a:br>
              <a:rPr lang="en-US" sz="2000" b="1" dirty="0" smtClean="0">
                <a:solidFill>
                  <a:srgbClr val="C00000"/>
                </a:solidFill>
                <a:cs typeface="Arial" charset="0"/>
              </a:rPr>
            </a:br>
            <a:r>
              <a:rPr lang="en-US" sz="2000" b="1" dirty="0" smtClean="0">
                <a:solidFill>
                  <a:srgbClr val="C00000"/>
                </a:solidFill>
                <a:cs typeface="Arial" charset="0"/>
              </a:rPr>
              <a:t> application to ensure it has been processed correctly! </a:t>
            </a:r>
            <a:endParaRPr lang="en-US" b="1" dirty="0">
              <a:solidFill>
                <a:srgbClr val="C00000"/>
              </a:solidFill>
              <a:cs typeface="Arial" charset="0"/>
            </a:endParaRPr>
          </a:p>
        </p:txBody>
      </p:sp>
      <p:pic>
        <p:nvPicPr>
          <p:cNvPr id="5" name="Picture 5" descr="MCj04248300000[1]"/>
          <p:cNvPicPr>
            <a:picLocks noChangeAspect="1" noChangeArrowheads="1"/>
          </p:cNvPicPr>
          <p:nvPr/>
        </p:nvPicPr>
        <p:blipFill>
          <a:blip r:embed="rId3" cstate="print"/>
          <a:srcRect/>
          <a:stretch>
            <a:fillRect/>
          </a:stretch>
        </p:blipFill>
        <p:spPr bwMode="auto">
          <a:xfrm>
            <a:off x="4800600" y="2895600"/>
            <a:ext cx="1375181"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Summary</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101</a:t>
            </a:fld>
            <a:endParaRPr lang="en-US" dirty="0"/>
          </a:p>
        </p:txBody>
      </p:sp>
      <p:grpSp>
        <p:nvGrpSpPr>
          <p:cNvPr id="20" name="Group 19" descr="Component Summary" title="screen shot"/>
          <p:cNvGrpSpPr/>
          <p:nvPr/>
        </p:nvGrpSpPr>
        <p:grpSpPr>
          <a:xfrm>
            <a:off x="381000" y="2743200"/>
            <a:ext cx="8382000" cy="3591128"/>
            <a:chOff x="381000" y="1947660"/>
            <a:chExt cx="8382000" cy="3591128"/>
          </a:xfrm>
        </p:grpSpPr>
        <p:pic>
          <p:nvPicPr>
            <p:cNvPr id="18434" name="Picture 2" descr="Component Summary sampl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47660"/>
              <a:ext cx="8382000" cy="35911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585524" y="3182779"/>
              <a:ext cx="960519" cy="230832"/>
            </a:xfrm>
            <a:prstGeom prst="rect">
              <a:avLst/>
            </a:prstGeom>
            <a:solidFill>
              <a:schemeClr val="bg1"/>
            </a:solidFill>
          </p:spPr>
          <p:txBody>
            <a:bodyPr wrap="none" rtlCol="0">
              <a:spAutoFit/>
            </a:bodyPr>
            <a:lstStyle/>
            <a:p>
              <a:r>
                <a:rPr lang="en-US" sz="900" dirty="0" smtClean="0"/>
                <a:t>Money, Cher D</a:t>
              </a:r>
              <a:endParaRPr lang="en-US" sz="900" dirty="0"/>
            </a:p>
          </p:txBody>
        </p:sp>
        <p:sp>
          <p:nvSpPr>
            <p:cNvPr id="6" name="TextBox 5"/>
            <p:cNvSpPr txBox="1"/>
            <p:nvPr/>
          </p:nvSpPr>
          <p:spPr>
            <a:xfrm>
              <a:off x="5585409" y="3487579"/>
              <a:ext cx="825867" cy="230832"/>
            </a:xfrm>
            <a:prstGeom prst="rect">
              <a:avLst/>
            </a:prstGeom>
            <a:solidFill>
              <a:schemeClr val="bg1"/>
            </a:solidFill>
          </p:spPr>
          <p:txBody>
            <a:bodyPr wrap="none" rtlCol="0">
              <a:spAutoFit/>
            </a:bodyPr>
            <a:lstStyle/>
            <a:p>
              <a:r>
                <a:rPr lang="en-US" sz="900" dirty="0" smtClean="0"/>
                <a:t>Knight, Jed I</a:t>
              </a:r>
              <a:endParaRPr lang="en-US" sz="900" dirty="0"/>
            </a:p>
          </p:txBody>
        </p:sp>
        <p:cxnSp>
          <p:nvCxnSpPr>
            <p:cNvPr id="7" name="Straight Connector 6"/>
            <p:cNvCxnSpPr/>
            <p:nvPr/>
          </p:nvCxnSpPr>
          <p:spPr>
            <a:xfrm>
              <a:off x="5562600" y="3487579"/>
              <a:ext cx="89159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585409" y="3733800"/>
              <a:ext cx="902811" cy="230832"/>
            </a:xfrm>
            <a:prstGeom prst="rect">
              <a:avLst/>
            </a:prstGeom>
            <a:solidFill>
              <a:schemeClr val="bg1"/>
            </a:solidFill>
          </p:spPr>
          <p:txBody>
            <a:bodyPr wrap="none" rtlCol="0">
              <a:spAutoFit/>
            </a:bodyPr>
            <a:lstStyle/>
            <a:p>
              <a:r>
                <a:rPr lang="en-US" sz="900" dirty="0" smtClean="0"/>
                <a:t>Round, Ben A</a:t>
              </a:r>
              <a:endParaRPr lang="en-US" sz="900" dirty="0"/>
            </a:p>
          </p:txBody>
        </p:sp>
        <p:sp>
          <p:nvSpPr>
            <p:cNvPr id="13" name="TextBox 12"/>
            <p:cNvSpPr txBox="1"/>
            <p:nvPr/>
          </p:nvSpPr>
          <p:spPr>
            <a:xfrm>
              <a:off x="5562600" y="4020979"/>
              <a:ext cx="902811" cy="230832"/>
            </a:xfrm>
            <a:prstGeom prst="rect">
              <a:avLst/>
            </a:prstGeom>
            <a:solidFill>
              <a:schemeClr val="bg1"/>
            </a:solidFill>
          </p:spPr>
          <p:txBody>
            <a:bodyPr wrap="none" rtlCol="0">
              <a:spAutoFit/>
            </a:bodyPr>
            <a:lstStyle/>
            <a:p>
              <a:r>
                <a:rPr lang="en-US" sz="900" dirty="0" smtClean="0"/>
                <a:t>Lead, Abel </a:t>
              </a:r>
              <a:r>
                <a:rPr lang="en-US" sz="900" dirty="0" err="1" smtClean="0"/>
                <a:t>Tu</a:t>
              </a:r>
              <a:endParaRPr lang="en-US" sz="900" dirty="0"/>
            </a:p>
          </p:txBody>
        </p:sp>
        <p:sp>
          <p:nvSpPr>
            <p:cNvPr id="15" name="TextBox 14"/>
            <p:cNvSpPr txBox="1"/>
            <p:nvPr/>
          </p:nvSpPr>
          <p:spPr>
            <a:xfrm>
              <a:off x="5562600" y="4325779"/>
              <a:ext cx="960519" cy="230832"/>
            </a:xfrm>
            <a:prstGeom prst="rect">
              <a:avLst/>
            </a:prstGeom>
            <a:solidFill>
              <a:schemeClr val="bg1"/>
            </a:solidFill>
          </p:spPr>
          <p:txBody>
            <a:bodyPr wrap="none" rtlCol="0">
              <a:spAutoFit/>
            </a:bodyPr>
            <a:lstStyle/>
            <a:p>
              <a:r>
                <a:rPr lang="en-US" sz="900" dirty="0" smtClean="0"/>
                <a:t>Money, Cher D</a:t>
              </a:r>
              <a:endParaRPr lang="en-US" sz="900" dirty="0"/>
            </a:p>
          </p:txBody>
        </p:sp>
        <p:sp>
          <p:nvSpPr>
            <p:cNvPr id="16" name="TextBox 15"/>
            <p:cNvSpPr txBox="1"/>
            <p:nvPr/>
          </p:nvSpPr>
          <p:spPr>
            <a:xfrm>
              <a:off x="5562600" y="4724400"/>
              <a:ext cx="947695" cy="230832"/>
            </a:xfrm>
            <a:prstGeom prst="rect">
              <a:avLst/>
            </a:prstGeom>
            <a:solidFill>
              <a:schemeClr val="bg1"/>
            </a:solidFill>
          </p:spPr>
          <p:txBody>
            <a:bodyPr wrap="none" rtlCol="0">
              <a:spAutoFit/>
            </a:bodyPr>
            <a:lstStyle/>
            <a:p>
              <a:r>
                <a:rPr lang="en-US" sz="900" dirty="0" err="1" smtClean="0"/>
                <a:t>Sential</a:t>
              </a:r>
              <a:r>
                <a:rPr lang="en-US" sz="900" dirty="0" smtClean="0"/>
                <a:t>, </a:t>
              </a:r>
              <a:r>
                <a:rPr lang="en-US" sz="900" dirty="0" err="1" smtClean="0"/>
                <a:t>Quin</a:t>
              </a:r>
              <a:r>
                <a:rPr lang="en-US" sz="900" dirty="0" smtClean="0"/>
                <a:t> T</a:t>
              </a:r>
              <a:endParaRPr lang="en-US" sz="900" dirty="0"/>
            </a:p>
          </p:txBody>
        </p:sp>
        <p:sp>
          <p:nvSpPr>
            <p:cNvPr id="17" name="TextBox 16"/>
            <p:cNvSpPr txBox="1"/>
            <p:nvPr/>
          </p:nvSpPr>
          <p:spPr>
            <a:xfrm>
              <a:off x="5562600" y="5105400"/>
              <a:ext cx="755335" cy="230832"/>
            </a:xfrm>
            <a:prstGeom prst="rect">
              <a:avLst/>
            </a:prstGeom>
            <a:solidFill>
              <a:schemeClr val="bg1"/>
            </a:solidFill>
          </p:spPr>
          <p:txBody>
            <a:bodyPr wrap="none" rtlCol="0">
              <a:spAutoFit/>
            </a:bodyPr>
            <a:lstStyle/>
            <a:p>
              <a:r>
                <a:rPr lang="en-US" sz="900" dirty="0" smtClean="0"/>
                <a:t>Doer, </a:t>
              </a:r>
              <a:r>
                <a:rPr lang="en-US" sz="900" dirty="0" err="1" smtClean="0"/>
                <a:t>Ima</a:t>
              </a:r>
              <a:r>
                <a:rPr lang="en-US" sz="900" dirty="0" smtClean="0"/>
                <a:t>  </a:t>
              </a:r>
              <a:endParaRPr lang="en-US" sz="900" dirty="0"/>
            </a:p>
          </p:txBody>
        </p:sp>
        <p:cxnSp>
          <p:nvCxnSpPr>
            <p:cNvPr id="19" name="Straight Connector 18"/>
            <p:cNvCxnSpPr/>
            <p:nvPr/>
          </p:nvCxnSpPr>
          <p:spPr>
            <a:xfrm>
              <a:off x="5562600" y="3733800"/>
              <a:ext cx="983443" cy="942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1" name="Rounded Rectangular Callout 20"/>
          <p:cNvSpPr/>
          <p:nvPr/>
        </p:nvSpPr>
        <p:spPr>
          <a:xfrm>
            <a:off x="304800" y="1102225"/>
            <a:ext cx="8534400" cy="1412375"/>
          </a:xfrm>
          <a:prstGeom prst="wedgeRoundRectCallout">
            <a:avLst>
              <a:gd name="adj1" fmla="val 18231"/>
              <a:gd name="adj2" fmla="val -47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K</a:t>
            </a:r>
            <a:r>
              <a:rPr lang="en-US" sz="2400" dirty="0" smtClean="0">
                <a:solidFill>
                  <a:srgbClr val="002060"/>
                </a:solidFill>
              </a:rPr>
              <a:t>ey </a:t>
            </a:r>
            <a:r>
              <a:rPr lang="en-US" sz="2400" dirty="0">
                <a:solidFill>
                  <a:srgbClr val="002060"/>
                </a:solidFill>
              </a:rPr>
              <a:t>for readers to match the component identifier assigned during application image assembly to the Component Project Title and PD/PI or Project Lead.</a:t>
            </a:r>
          </a:p>
        </p:txBody>
      </p:sp>
    </p:spTree>
    <p:extLst>
      <p:ext uri="{BB962C8B-B14F-4D97-AF65-F5344CB8AC3E}">
        <p14:creationId xmlns:p14="http://schemas.microsoft.com/office/powerpoint/2010/main" val="28211648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Project/Performance Site Location Summary</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102</a:t>
            </a:fld>
            <a:endParaRPr lang="en-US"/>
          </a:p>
        </p:txBody>
      </p:sp>
      <p:pic>
        <p:nvPicPr>
          <p:cNvPr id="19458" name="Picture 2" descr="Site Locations Summary sampl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54397"/>
            <a:ext cx="8305800" cy="38988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457200" y="1143000"/>
            <a:ext cx="8382000" cy="1219200"/>
          </a:xfrm>
          <a:prstGeom prst="wedgeRoundRectCallout">
            <a:avLst>
              <a:gd name="adj1" fmla="val 18231"/>
              <a:gd name="adj2" fmla="val -47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Shows the </a:t>
            </a:r>
            <a:r>
              <a:rPr lang="en-US" sz="2400" dirty="0">
                <a:solidFill>
                  <a:srgbClr val="002060"/>
                </a:solidFill>
              </a:rPr>
              <a:t>Overall primary site followed by a table of all additional sites in alphabetical order by organization name. </a:t>
            </a:r>
          </a:p>
        </p:txBody>
      </p:sp>
    </p:spTree>
    <p:extLst>
      <p:ext uri="{BB962C8B-B14F-4D97-AF65-F5344CB8AC3E}">
        <p14:creationId xmlns:p14="http://schemas.microsoft.com/office/powerpoint/2010/main" val="5929268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Subject, Clinical Trial, Stem Cell, and</a:t>
            </a:r>
            <a:br>
              <a:rPr lang="en-US" dirty="0" smtClean="0"/>
            </a:br>
            <a:r>
              <a:rPr lang="en-US" dirty="0" smtClean="0"/>
              <a:t>Vertebrate Animals Summary</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103</a:t>
            </a:fld>
            <a:endParaRPr lang="en-US"/>
          </a:p>
        </p:txBody>
      </p:sp>
      <p:pic>
        <p:nvPicPr>
          <p:cNvPr id="20482" name="Picture 2" descr="Human Subjects, Clinical Trials, stem cell, and Vertebrate Animal summary sampl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14600"/>
            <a:ext cx="8382000" cy="36526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ounded Rectangular Callout 5"/>
          <p:cNvSpPr/>
          <p:nvPr/>
        </p:nvSpPr>
        <p:spPr>
          <a:xfrm>
            <a:off x="457200" y="1143000"/>
            <a:ext cx="8229600" cy="1143000"/>
          </a:xfrm>
          <a:prstGeom prst="wedgeRoundRectCallout">
            <a:avLst>
              <a:gd name="adj1" fmla="val 18231"/>
              <a:gd name="adj2" fmla="val -47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Easy identification of </a:t>
            </a:r>
            <a:r>
              <a:rPr lang="en-US" sz="2400" dirty="0">
                <a:solidFill>
                  <a:srgbClr val="002060"/>
                </a:solidFill>
              </a:rPr>
              <a:t>the components that include Human Subjects, Clinical Trials, HESC, or Vertebrate Animals.</a:t>
            </a:r>
          </a:p>
        </p:txBody>
      </p:sp>
    </p:spTree>
    <p:extLst>
      <p:ext uri="{BB962C8B-B14F-4D97-AF65-F5344CB8AC3E}">
        <p14:creationId xmlns:p14="http://schemas.microsoft.com/office/powerpoint/2010/main" val="234176870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Composite Application Budget Summary</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104</a:t>
            </a:fld>
            <a:endParaRPr lang="en-US"/>
          </a:p>
        </p:txBody>
      </p:sp>
      <p:pic>
        <p:nvPicPr>
          <p:cNvPr id="21506" name="Picture 2" descr="Componsite Application Budget Summary sampl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606" y="3339991"/>
            <a:ext cx="8458200" cy="33656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304800" y="990600"/>
            <a:ext cx="8534400" cy="2133600"/>
          </a:xfrm>
          <a:prstGeom prst="wedgeRoundRectCallout">
            <a:avLst>
              <a:gd name="adj1" fmla="val 18231"/>
              <a:gd name="adj2" fmla="val -47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Compiled </a:t>
            </a:r>
            <a:r>
              <a:rPr lang="en-US" sz="2400" dirty="0">
                <a:solidFill>
                  <a:srgbClr val="002060"/>
                </a:solidFill>
              </a:rPr>
              <a:t>based on component budget data. Data collected on all budget forms with the same DUNS as the applicant organization are summarized as the applicant budget. Budget data collected on forms with different DUNS </a:t>
            </a:r>
            <a:r>
              <a:rPr lang="en-US" sz="2400" dirty="0" smtClean="0">
                <a:solidFill>
                  <a:srgbClr val="002060"/>
                </a:solidFill>
              </a:rPr>
              <a:t>are </a:t>
            </a:r>
            <a:r>
              <a:rPr lang="en-US" sz="2400" dirty="0">
                <a:solidFill>
                  <a:srgbClr val="002060"/>
                </a:solidFill>
              </a:rPr>
              <a:t>included under Consortium Costs.</a:t>
            </a:r>
          </a:p>
        </p:txBody>
      </p:sp>
    </p:spTree>
    <p:extLst>
      <p:ext uri="{BB962C8B-B14F-4D97-AF65-F5344CB8AC3E}">
        <p14:creationId xmlns:p14="http://schemas.microsoft.com/office/powerpoint/2010/main" val="210521092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Budget Summary</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105</a:t>
            </a:fld>
            <a:endParaRPr lang="en-US"/>
          </a:p>
        </p:txBody>
      </p:sp>
      <p:pic>
        <p:nvPicPr>
          <p:cNvPr id="22530" name="Picture 2" descr="Component Budget Summary sampl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382000" cy="48848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304800" y="990600"/>
            <a:ext cx="8534400" cy="838200"/>
          </a:xfrm>
          <a:prstGeom prst="wedgeRoundRectCallout">
            <a:avLst>
              <a:gd name="adj1" fmla="val 18231"/>
              <a:gd name="adj2" fmla="val -47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All major </a:t>
            </a:r>
            <a:r>
              <a:rPr lang="en-US" sz="2400" dirty="0">
                <a:solidFill>
                  <a:srgbClr val="002060"/>
                </a:solidFill>
              </a:rPr>
              <a:t>budget categories defined on the budget forms are summarized for each component.</a:t>
            </a:r>
          </a:p>
        </p:txBody>
      </p:sp>
    </p:spTree>
    <p:extLst>
      <p:ext uri="{BB962C8B-B14F-4D97-AF65-F5344CB8AC3E}">
        <p14:creationId xmlns:p14="http://schemas.microsoft.com/office/powerpoint/2010/main" val="30534025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 Budget Summary</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106</a:t>
            </a:fld>
            <a:endParaRPr lang="en-US"/>
          </a:p>
        </p:txBody>
      </p:sp>
      <p:pic>
        <p:nvPicPr>
          <p:cNvPr id="23554" name="Picture 2" descr="Category Budget Summary sampl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1825563"/>
            <a:ext cx="8458199" cy="48800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533400" y="1066800"/>
            <a:ext cx="8077200" cy="609600"/>
          </a:xfrm>
          <a:prstGeom prst="wedgeRoundRectCallout">
            <a:avLst>
              <a:gd name="adj1" fmla="val 18231"/>
              <a:gd name="adj2" fmla="val -47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E</a:t>
            </a:r>
            <a:r>
              <a:rPr lang="en-US" sz="2400" dirty="0" smtClean="0">
                <a:solidFill>
                  <a:srgbClr val="002060"/>
                </a:solidFill>
              </a:rPr>
              <a:t>ach </a:t>
            </a:r>
            <a:r>
              <a:rPr lang="en-US" sz="2400" dirty="0">
                <a:solidFill>
                  <a:srgbClr val="002060"/>
                </a:solidFill>
              </a:rPr>
              <a:t>budget category is summarized across components.</a:t>
            </a:r>
          </a:p>
        </p:txBody>
      </p:sp>
    </p:spTree>
    <p:extLst>
      <p:ext uri="{BB962C8B-B14F-4D97-AF65-F5344CB8AC3E}">
        <p14:creationId xmlns:p14="http://schemas.microsoft.com/office/powerpoint/2010/main" val="207763054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Senior/Key Personnel Summary &amp; </a:t>
            </a:r>
            <a:r>
              <a:rPr lang="en-US" dirty="0" err="1" smtClean="0"/>
              <a:t>Biosketches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107</a:t>
            </a:fld>
            <a:endParaRPr lang="en-US"/>
          </a:p>
        </p:txBody>
      </p:sp>
      <p:pic>
        <p:nvPicPr>
          <p:cNvPr id="24578" name="Picture 2" descr="Senior Key Personnel Summary sampl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37" y="2286000"/>
            <a:ext cx="8401050" cy="42891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ounded Rectangular Callout 6"/>
          <p:cNvSpPr/>
          <p:nvPr/>
        </p:nvSpPr>
        <p:spPr>
          <a:xfrm>
            <a:off x="317310" y="990601"/>
            <a:ext cx="8534400" cy="1066800"/>
          </a:xfrm>
          <a:prstGeom prst="wedgeRoundRectCallout">
            <a:avLst>
              <a:gd name="adj1" fmla="val 18231"/>
              <a:gd name="adj2" fmla="val -47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PD/PIs for entire application listed first, followed by all other Senior Key personnel in alphabetical order. </a:t>
            </a:r>
            <a:endParaRPr lang="en-US" sz="2400" dirty="0">
              <a:solidFill>
                <a:srgbClr val="002060"/>
              </a:solidFill>
            </a:endParaRPr>
          </a:p>
        </p:txBody>
      </p:sp>
      <p:sp>
        <p:nvSpPr>
          <p:cNvPr id="8" name="Rounded Rectangular Callout 7"/>
          <p:cNvSpPr/>
          <p:nvPr/>
        </p:nvSpPr>
        <p:spPr>
          <a:xfrm>
            <a:off x="2068062" y="6096000"/>
            <a:ext cx="4876800" cy="534376"/>
          </a:xfrm>
          <a:prstGeom prst="wedgeRoundRectCallout">
            <a:avLst>
              <a:gd name="adj1" fmla="val -60127"/>
              <a:gd name="adj2" fmla="val 2106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rgbClr val="002060"/>
                </a:solidFill>
              </a:rPr>
              <a:t>Biosketches</a:t>
            </a:r>
            <a:r>
              <a:rPr lang="en-US" sz="2400" dirty="0" smtClean="0">
                <a:solidFill>
                  <a:srgbClr val="002060"/>
                </a:solidFill>
              </a:rPr>
              <a:t> follow in same order.</a:t>
            </a:r>
            <a:endParaRPr lang="en-US" sz="2400" dirty="0">
              <a:solidFill>
                <a:srgbClr val="002060"/>
              </a:solidFill>
            </a:endParaRPr>
          </a:p>
        </p:txBody>
      </p:sp>
    </p:spTree>
    <p:extLst>
      <p:ext uri="{BB962C8B-B14F-4D97-AF65-F5344CB8AC3E}">
        <p14:creationId xmlns:p14="http://schemas.microsoft.com/office/powerpoint/2010/main" val="191032203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Viewing Window</a:t>
            </a:r>
            <a:endParaRPr lang="en-US" dirty="0"/>
          </a:p>
        </p:txBody>
      </p:sp>
      <p:sp>
        <p:nvSpPr>
          <p:cNvPr id="3" name="Content Placeholder 2"/>
          <p:cNvSpPr>
            <a:spLocks noGrp="1"/>
          </p:cNvSpPr>
          <p:nvPr>
            <p:ph idx="1"/>
          </p:nvPr>
        </p:nvSpPr>
        <p:spPr>
          <a:xfrm>
            <a:off x="457200" y="1143000"/>
            <a:ext cx="7391400" cy="4800600"/>
          </a:xfrm>
        </p:spPr>
        <p:txBody>
          <a:bodyPr/>
          <a:lstStyle/>
          <a:p>
            <a:pPr marL="0" indent="0">
              <a:buNone/>
            </a:pPr>
            <a:r>
              <a:rPr lang="en-US" dirty="0" smtClean="0"/>
              <a:t>Applicants have two (2) business days to view the assembled application image in Commons before it automatically moves forward to NIH staff for further processing</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108</a:t>
            </a:fld>
            <a:endParaRPr lang="en-US"/>
          </a:p>
        </p:txBody>
      </p:sp>
      <p:sp>
        <p:nvSpPr>
          <p:cNvPr id="6" name="Text Box 5"/>
          <p:cNvSpPr txBox="1">
            <a:spLocks noChangeArrowheads="1"/>
          </p:cNvSpPr>
          <p:nvPr/>
        </p:nvSpPr>
        <p:spPr bwMode="auto">
          <a:xfrm>
            <a:off x="315036" y="4724400"/>
            <a:ext cx="8534400" cy="579437"/>
          </a:xfrm>
          <a:prstGeom prst="rect">
            <a:avLst/>
          </a:prstGeom>
          <a:solidFill>
            <a:srgbClr val="FFFF99"/>
          </a:solidFill>
          <a:ln w="9525">
            <a:noFill/>
            <a:miter lim="800000"/>
            <a:headEnd/>
            <a:tailEnd/>
          </a:ln>
        </p:spPr>
        <p:txBody>
          <a:bodyPr lIns="91433" tIns="45717" rIns="91433" bIns="45717">
            <a:spAutoFit/>
          </a:bodyPr>
          <a:lstStyle/>
          <a:p>
            <a:r>
              <a:rPr lang="en-US" sz="3200" dirty="0">
                <a:solidFill>
                  <a:srgbClr val="A50021"/>
                </a:solidFill>
                <a:cs typeface="Arial" charset="0"/>
              </a:rPr>
              <a:t>If you can’t </a:t>
            </a:r>
            <a:r>
              <a:rPr lang="en-US" sz="3200" b="1" dirty="0">
                <a:solidFill>
                  <a:srgbClr val="A50021"/>
                </a:solidFill>
                <a:cs typeface="Arial" charset="0"/>
              </a:rPr>
              <a:t>VIEW</a:t>
            </a:r>
            <a:r>
              <a:rPr lang="en-US" sz="3200" dirty="0">
                <a:solidFill>
                  <a:srgbClr val="A50021"/>
                </a:solidFill>
                <a:cs typeface="Arial" charset="0"/>
              </a:rPr>
              <a:t> it, we can’t </a:t>
            </a:r>
            <a:r>
              <a:rPr lang="en-US" sz="3200" b="1" dirty="0">
                <a:solidFill>
                  <a:srgbClr val="A50021"/>
                </a:solidFill>
                <a:cs typeface="Arial" charset="0"/>
              </a:rPr>
              <a:t>REVIEW</a:t>
            </a:r>
            <a:r>
              <a:rPr lang="en-US" sz="3200" dirty="0">
                <a:solidFill>
                  <a:srgbClr val="A50021"/>
                </a:solidFill>
                <a:cs typeface="Arial" charset="0"/>
              </a:rPr>
              <a:t> it!</a:t>
            </a:r>
            <a:endParaRPr lang="en-US" dirty="0">
              <a:solidFill>
                <a:srgbClr val="A50021"/>
              </a:solidFill>
              <a:cs typeface="Arial" charset="0"/>
            </a:endParaRPr>
          </a:p>
        </p:txBody>
      </p:sp>
      <p:pic>
        <p:nvPicPr>
          <p:cNvPr id="5" name="Picture 6" descr="stick_man_bandana_show_peace_lg_clr.gif" title="stick figure holding up two fingers in peace sign"/>
          <p:cNvPicPr>
            <a:picLocks noChangeAspect="1"/>
          </p:cNvPicPr>
          <p:nvPr/>
        </p:nvPicPr>
        <p:blipFill>
          <a:blip r:embed="rId2" cstate="print"/>
          <a:srcRect/>
          <a:stretch>
            <a:fillRect/>
          </a:stretch>
        </p:blipFill>
        <p:spPr bwMode="auto">
          <a:xfrm>
            <a:off x="7087737" y="2895600"/>
            <a:ext cx="1752600" cy="2549236"/>
          </a:xfrm>
          <a:prstGeom prst="rect">
            <a:avLst/>
          </a:prstGeom>
          <a:noFill/>
          <a:ln w="9525">
            <a:noFill/>
            <a:miter lim="800000"/>
            <a:headEnd/>
            <a:tailEnd/>
          </a:ln>
        </p:spPr>
      </p:pic>
    </p:spTree>
    <p:extLst>
      <p:ext uri="{BB962C8B-B14F-4D97-AF65-F5344CB8AC3E}">
        <p14:creationId xmlns:p14="http://schemas.microsoft.com/office/powerpoint/2010/main" val="141024385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ommons status with Reject eApplication link"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663" y="3311218"/>
            <a:ext cx="7772400" cy="28791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Rejecting the Application</a:t>
            </a:r>
            <a:endParaRPr lang="en-US" dirty="0"/>
          </a:p>
        </p:txBody>
      </p:sp>
      <p:sp>
        <p:nvSpPr>
          <p:cNvPr id="3" name="Slide Number Placeholder 2"/>
          <p:cNvSpPr>
            <a:spLocks noGrp="1"/>
          </p:cNvSpPr>
          <p:nvPr>
            <p:ph type="sldNum" sz="quarter" idx="10"/>
          </p:nvPr>
        </p:nvSpPr>
        <p:spPr>
          <a:xfrm>
            <a:off x="7588449" y="6553200"/>
            <a:ext cx="1371600" cy="155575"/>
          </a:xfrm>
        </p:spPr>
        <p:txBody>
          <a:bodyPr/>
          <a:lstStyle/>
          <a:p>
            <a:pPr>
              <a:defRPr/>
            </a:pPr>
            <a:fld id="{D41C4CF8-0CB8-428F-9B12-ABF84BEF228F}" type="slidenum">
              <a:rPr lang="en-US" smtClean="0"/>
              <a:pPr>
                <a:defRPr/>
              </a:pPr>
              <a:t>109</a:t>
            </a:fld>
            <a:endParaRPr lang="en-US"/>
          </a:p>
        </p:txBody>
      </p:sp>
      <p:sp>
        <p:nvSpPr>
          <p:cNvPr id="4" name="Content Placeholder 2"/>
          <p:cNvSpPr txBox="1">
            <a:spLocks/>
          </p:cNvSpPr>
          <p:nvPr/>
        </p:nvSpPr>
        <p:spPr>
          <a:xfrm>
            <a:off x="457200" y="1143000"/>
            <a:ext cx="8229600" cy="48006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66"/>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FontTx/>
              <a:buNone/>
            </a:pPr>
            <a:r>
              <a:rPr lang="en-US" kern="0" dirty="0" smtClean="0"/>
              <a:t>SO can Reject application in Commons within viewing window and submit a Changed/Corrected application </a:t>
            </a:r>
            <a:r>
              <a:rPr lang="en-US" b="1" kern="0" dirty="0" smtClean="0">
                <a:solidFill>
                  <a:srgbClr val="FF0000"/>
                </a:solidFill>
              </a:rPr>
              <a:t>prior to the due date</a:t>
            </a:r>
            <a:r>
              <a:rPr lang="en-US" kern="0" dirty="0" smtClean="0"/>
              <a:t>, if needed.</a:t>
            </a:r>
          </a:p>
        </p:txBody>
      </p:sp>
      <p:sp>
        <p:nvSpPr>
          <p:cNvPr id="6" name="Oval 5" title="circle"/>
          <p:cNvSpPr/>
          <p:nvPr/>
        </p:nvSpPr>
        <p:spPr>
          <a:xfrm>
            <a:off x="7293591" y="5867400"/>
            <a:ext cx="1143000"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04921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 Timeline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11</a:t>
            </a:fld>
            <a:endParaRPr lang="en-US"/>
          </a:p>
        </p:txBody>
      </p:sp>
      <p:sp>
        <p:nvSpPr>
          <p:cNvPr id="4" name="Content Placeholder 2"/>
          <p:cNvSpPr txBox="1">
            <a:spLocks/>
          </p:cNvSpPr>
          <p:nvPr/>
        </p:nvSpPr>
        <p:spPr>
          <a:xfrm>
            <a:off x="457200" y="1066800"/>
            <a:ext cx="8229600" cy="3048000"/>
          </a:xfrm>
          <a:prstGeom prst="rect">
            <a:avLst/>
          </a:prstGeom>
        </p:spPr>
        <p:txBody>
          <a:bodyPr/>
          <a:lstStyle/>
          <a:p>
            <a:pPr lvl="0">
              <a:spcBef>
                <a:spcPct val="20000"/>
              </a:spcBef>
            </a:pPr>
            <a:r>
              <a:rPr lang="en-US" sz="2800" kern="0" dirty="0" smtClean="0">
                <a:latin typeface="+mn-lt"/>
              </a:rPr>
              <a:t>Once an activity code transitions, all applications (new, resubmission, renewal, and revision) to an FOA for that code must be submitted electronically</a:t>
            </a:r>
          </a:p>
          <a:p>
            <a:pPr marL="742950" lvl="1" indent="-285750">
              <a:spcBef>
                <a:spcPct val="20000"/>
              </a:spcBef>
              <a:buFontTx/>
              <a:buChar char="–"/>
            </a:pPr>
            <a:r>
              <a:rPr lang="en-US" sz="2400" b="1" kern="0" dirty="0" smtClean="0">
                <a:solidFill>
                  <a:srgbClr val="C00000"/>
                </a:solidFill>
                <a:latin typeface="+mn-lt"/>
              </a:rPr>
              <a:t>NO PAPER APPLICATIONS WILL BE ACCEPTED!</a:t>
            </a:r>
            <a:endParaRPr kumimoji="0" lang="en-US" sz="2400" b="1" i="0" u="none" strike="noStrike" kern="0" cap="none" spc="0" normalizeH="0" baseline="0" noProof="0" dirty="0">
              <a:ln>
                <a:noFill/>
              </a:ln>
              <a:solidFill>
                <a:srgbClr val="C00000"/>
              </a:solidFill>
              <a:effectLst/>
              <a:uLnTx/>
              <a:uFillTx/>
              <a:latin typeface="+mn-lt"/>
            </a:endParaRPr>
          </a:p>
        </p:txBody>
      </p:sp>
      <p:grpSp>
        <p:nvGrpSpPr>
          <p:cNvPr id="5" name="Group 4" descr="P01, P20, P50, U19, P2C (new), U2C (new), R24*, U24* &#10;" title="Box showing first group of activity codes to transition"/>
          <p:cNvGrpSpPr>
            <a:grpSpLocks/>
          </p:cNvGrpSpPr>
          <p:nvPr/>
        </p:nvGrpSpPr>
        <p:grpSpPr bwMode="auto">
          <a:xfrm>
            <a:off x="-228600" y="3162300"/>
            <a:ext cx="3810000" cy="2857500"/>
            <a:chOff x="-228600" y="1610532"/>
            <a:chExt cx="3810000" cy="3810000"/>
          </a:xfrm>
        </p:grpSpPr>
        <p:pic>
          <p:nvPicPr>
            <p:cNvPr id="6" name="Content Placeholder 3" descr="P01, P20, P50, U19, P2C (new), U2C (new), R24*, U24* &#10;" title="first group of activity codes to transition to electronic submission"/>
            <p:cNvPicPr>
              <a:picLocks noChangeAspect="1"/>
            </p:cNvPicPr>
            <p:nvPr/>
          </p:nvPicPr>
          <p:blipFill>
            <a:blip r:embed="rId2" cstate="print"/>
            <a:srcRect/>
            <a:stretch>
              <a:fillRect/>
            </a:stretch>
          </p:blipFill>
          <p:spPr bwMode="auto">
            <a:xfrm>
              <a:off x="-228600" y="1610532"/>
              <a:ext cx="3810000" cy="3810000"/>
            </a:xfrm>
            <a:prstGeom prst="rect">
              <a:avLst/>
            </a:prstGeom>
            <a:noFill/>
            <a:ln w="9525">
              <a:noFill/>
              <a:miter lim="800000"/>
              <a:headEnd/>
              <a:tailEnd/>
            </a:ln>
          </p:spPr>
        </p:pic>
        <p:sp>
          <p:nvSpPr>
            <p:cNvPr id="7" name="TextBox 7"/>
            <p:cNvSpPr txBox="1">
              <a:spLocks noChangeArrowheads="1"/>
            </p:cNvSpPr>
            <p:nvPr/>
          </p:nvSpPr>
          <p:spPr bwMode="auto">
            <a:xfrm>
              <a:off x="571500" y="2270932"/>
              <a:ext cx="2247900" cy="1969771"/>
            </a:xfrm>
            <a:prstGeom prst="rect">
              <a:avLst/>
            </a:prstGeom>
            <a:noFill/>
            <a:ln w="9525">
              <a:noFill/>
              <a:miter lim="800000"/>
              <a:headEnd/>
              <a:tailEnd/>
            </a:ln>
          </p:spPr>
          <p:txBody>
            <a:bodyPr>
              <a:spAutoFit/>
            </a:bodyPr>
            <a:lstStyle/>
            <a:p>
              <a:r>
                <a:rPr lang="en-US" dirty="0" smtClean="0">
                  <a:solidFill>
                    <a:srgbClr val="000000"/>
                  </a:solidFill>
                </a:rPr>
                <a:t>P01, P20, P50, U19, P2C (new), U2C (new), R24</a:t>
              </a:r>
              <a:r>
                <a:rPr lang="en-US" baseline="30000" dirty="0">
                  <a:solidFill>
                    <a:srgbClr val="000000"/>
                  </a:solidFill>
                </a:rPr>
                <a:t>*</a:t>
              </a:r>
              <a:r>
                <a:rPr lang="en-US" dirty="0" smtClean="0">
                  <a:solidFill>
                    <a:srgbClr val="000000"/>
                  </a:solidFill>
                </a:rPr>
                <a:t>, U24</a:t>
              </a:r>
              <a:r>
                <a:rPr lang="en-US" baseline="30000" dirty="0" smtClean="0">
                  <a:solidFill>
                    <a:srgbClr val="000000"/>
                  </a:solidFill>
                </a:rPr>
                <a:t>*</a:t>
              </a:r>
              <a:r>
                <a:rPr lang="en-US" dirty="0" smtClean="0">
                  <a:solidFill>
                    <a:srgbClr val="000000"/>
                  </a:solidFill>
                </a:rPr>
                <a:t> </a:t>
              </a:r>
              <a:endParaRPr lang="en-US" baseline="30000" dirty="0">
                <a:solidFill>
                  <a:srgbClr val="000000"/>
                </a:solidFill>
              </a:endParaRPr>
            </a:p>
            <a:p>
              <a:endParaRPr lang="en-US" dirty="0">
                <a:solidFill>
                  <a:srgbClr val="000000"/>
                </a:solidFill>
              </a:endParaRPr>
            </a:p>
          </p:txBody>
        </p:sp>
        <p:sp>
          <p:nvSpPr>
            <p:cNvPr id="8" name="TextBox 8"/>
            <p:cNvSpPr txBox="1">
              <a:spLocks noChangeArrowheads="1"/>
            </p:cNvSpPr>
            <p:nvPr/>
          </p:nvSpPr>
          <p:spPr bwMode="auto">
            <a:xfrm>
              <a:off x="495300" y="3794932"/>
              <a:ext cx="2095500" cy="697627"/>
            </a:xfrm>
            <a:prstGeom prst="rect">
              <a:avLst/>
            </a:prstGeom>
            <a:noFill/>
            <a:ln w="9525">
              <a:noFill/>
              <a:miter lim="800000"/>
              <a:headEnd/>
              <a:tailEnd/>
            </a:ln>
          </p:spPr>
          <p:txBody>
            <a:bodyPr>
              <a:spAutoFit/>
            </a:bodyPr>
            <a:lstStyle/>
            <a:p>
              <a:r>
                <a:rPr lang="en-US" sz="1400" dirty="0" smtClean="0">
                  <a:solidFill>
                    <a:srgbClr val="F2F2F2"/>
                  </a:solidFill>
                  <a:latin typeface="Franklin Gothic Heavy" pitchFamily="34" charset="0"/>
                </a:rPr>
                <a:t>Due Dates on/after</a:t>
              </a:r>
              <a:br>
                <a:rPr lang="en-US" sz="1400" dirty="0" smtClean="0">
                  <a:solidFill>
                    <a:srgbClr val="F2F2F2"/>
                  </a:solidFill>
                  <a:latin typeface="Franklin Gothic Heavy" pitchFamily="34" charset="0"/>
                </a:rPr>
              </a:br>
              <a:r>
                <a:rPr lang="en-US" sz="1400" dirty="0" smtClean="0">
                  <a:solidFill>
                    <a:srgbClr val="F2F2F2"/>
                  </a:solidFill>
                  <a:latin typeface="Franklin Gothic Heavy" pitchFamily="34" charset="0"/>
                </a:rPr>
                <a:t>Sept. 25, 2013</a:t>
              </a:r>
              <a:endParaRPr lang="en-US" sz="1400" dirty="0">
                <a:solidFill>
                  <a:srgbClr val="F2F2F2"/>
                </a:solidFill>
                <a:latin typeface="Franklin Gothic Heavy" pitchFamily="34" charset="0"/>
              </a:endParaRPr>
            </a:p>
          </p:txBody>
        </p:sp>
      </p:grpSp>
      <p:grpSp>
        <p:nvGrpSpPr>
          <p:cNvPr id="9" name="Group 8" descr="G12, P30, P40, P41, P42, P51, P60, R28, S06, U10, U41, U42, U45, U56, UC7&#10;" title="box showing second group of activity codes to transistion to electronic submission"/>
          <p:cNvGrpSpPr>
            <a:grpSpLocks/>
          </p:cNvGrpSpPr>
          <p:nvPr/>
        </p:nvGrpSpPr>
        <p:grpSpPr bwMode="auto">
          <a:xfrm>
            <a:off x="2667000" y="3162300"/>
            <a:ext cx="3810000" cy="2857500"/>
            <a:chOff x="-228600" y="1610532"/>
            <a:chExt cx="3810000" cy="3810000"/>
          </a:xfrm>
        </p:grpSpPr>
        <p:pic>
          <p:nvPicPr>
            <p:cNvPr id="10" name="Content Placeholder 3" title="box showing second group of activity codes to transition to electroinc submission"/>
            <p:cNvPicPr>
              <a:picLocks noChangeAspect="1"/>
            </p:cNvPicPr>
            <p:nvPr/>
          </p:nvPicPr>
          <p:blipFill>
            <a:blip r:embed="rId2" cstate="print"/>
            <a:srcRect/>
            <a:stretch>
              <a:fillRect/>
            </a:stretch>
          </p:blipFill>
          <p:spPr bwMode="auto">
            <a:xfrm>
              <a:off x="-228600" y="1610532"/>
              <a:ext cx="3810000" cy="3810000"/>
            </a:xfrm>
            <a:prstGeom prst="rect">
              <a:avLst/>
            </a:prstGeom>
            <a:noFill/>
            <a:ln w="9525">
              <a:noFill/>
              <a:miter lim="800000"/>
              <a:headEnd/>
              <a:tailEnd/>
            </a:ln>
          </p:spPr>
        </p:pic>
        <p:sp>
          <p:nvSpPr>
            <p:cNvPr id="11" name="TextBox 19" descr="G12, P30, P40, P41, P42, P51, P60, R28, S06, U10, U41, U42, U45, U56, UC7&#10;" title="box showing second group of activity codes to transistion to electronic submission"/>
            <p:cNvSpPr txBox="1">
              <a:spLocks noChangeArrowheads="1"/>
            </p:cNvSpPr>
            <p:nvPr/>
          </p:nvSpPr>
          <p:spPr bwMode="auto">
            <a:xfrm>
              <a:off x="571500" y="2270932"/>
              <a:ext cx="2324100" cy="1600439"/>
            </a:xfrm>
            <a:prstGeom prst="rect">
              <a:avLst/>
            </a:prstGeom>
            <a:noFill/>
            <a:ln w="9525">
              <a:noFill/>
              <a:miter lim="800000"/>
              <a:headEnd/>
              <a:tailEnd/>
            </a:ln>
          </p:spPr>
          <p:txBody>
            <a:bodyPr wrap="square">
              <a:spAutoFit/>
            </a:bodyPr>
            <a:lstStyle/>
            <a:p>
              <a:r>
                <a:rPr lang="en-US" dirty="0" smtClean="0"/>
                <a:t>G12, P30, P40, P41, P42, P51, P60, R28, S06, U10, U41, U42, U45, U56, UC7</a:t>
              </a:r>
              <a:endParaRPr lang="en-US" dirty="0">
                <a:solidFill>
                  <a:srgbClr val="000000"/>
                </a:solidFill>
              </a:endParaRPr>
            </a:p>
          </p:txBody>
        </p:sp>
        <p:sp>
          <p:nvSpPr>
            <p:cNvPr id="12" name="TextBox 20"/>
            <p:cNvSpPr txBox="1">
              <a:spLocks noChangeArrowheads="1"/>
            </p:cNvSpPr>
            <p:nvPr/>
          </p:nvSpPr>
          <p:spPr bwMode="auto">
            <a:xfrm>
              <a:off x="457200" y="3794932"/>
              <a:ext cx="2095500" cy="697627"/>
            </a:xfrm>
            <a:prstGeom prst="rect">
              <a:avLst/>
            </a:prstGeom>
            <a:noFill/>
            <a:ln w="9525">
              <a:noFill/>
              <a:miter lim="800000"/>
              <a:headEnd/>
              <a:tailEnd/>
            </a:ln>
          </p:spPr>
          <p:txBody>
            <a:bodyPr>
              <a:spAutoFit/>
            </a:bodyPr>
            <a:lstStyle/>
            <a:p>
              <a:r>
                <a:rPr lang="en-US" sz="1400" dirty="0" smtClean="0">
                  <a:solidFill>
                    <a:srgbClr val="F2F2F2"/>
                  </a:solidFill>
                  <a:latin typeface="Franklin Gothic Heavy" pitchFamily="34" charset="0"/>
                </a:rPr>
                <a:t>Due Dates on/after</a:t>
              </a:r>
              <a:br>
                <a:rPr lang="en-US" sz="1400" dirty="0" smtClean="0">
                  <a:solidFill>
                    <a:srgbClr val="F2F2F2"/>
                  </a:solidFill>
                  <a:latin typeface="Franklin Gothic Heavy" pitchFamily="34" charset="0"/>
                </a:rPr>
              </a:br>
              <a:r>
                <a:rPr lang="en-US" sz="1400" dirty="0" smtClean="0">
                  <a:solidFill>
                    <a:srgbClr val="F2F2F2"/>
                  </a:solidFill>
                  <a:latin typeface="Franklin Gothic Heavy" pitchFamily="34" charset="0"/>
                </a:rPr>
                <a:t>Jan. 25, 2014</a:t>
              </a:r>
              <a:endParaRPr lang="en-US" sz="1400" dirty="0">
                <a:solidFill>
                  <a:srgbClr val="F2F2F2"/>
                </a:solidFill>
                <a:latin typeface="Franklin Gothic Heavy" pitchFamily="34" charset="0"/>
              </a:endParaRPr>
            </a:p>
          </p:txBody>
        </p:sp>
      </p:grpSp>
      <p:grpSp>
        <p:nvGrpSpPr>
          <p:cNvPr id="13" name="Group 12" descr="U54 and UM1" title="box showing third group of activity codes to transistion to electronic submission"/>
          <p:cNvGrpSpPr>
            <a:grpSpLocks/>
          </p:cNvGrpSpPr>
          <p:nvPr/>
        </p:nvGrpSpPr>
        <p:grpSpPr bwMode="auto">
          <a:xfrm>
            <a:off x="5562600" y="3162300"/>
            <a:ext cx="3810000" cy="2857500"/>
            <a:chOff x="-228600" y="1610532"/>
            <a:chExt cx="3810000" cy="3810000"/>
          </a:xfrm>
        </p:grpSpPr>
        <p:pic>
          <p:nvPicPr>
            <p:cNvPr id="14" name="Content Placeholder 3" title="box showing third group of activity codes to transistion to electronic submission"/>
            <p:cNvPicPr>
              <a:picLocks noChangeAspect="1"/>
            </p:cNvPicPr>
            <p:nvPr/>
          </p:nvPicPr>
          <p:blipFill>
            <a:blip r:embed="rId2" cstate="print"/>
            <a:srcRect/>
            <a:stretch>
              <a:fillRect/>
            </a:stretch>
          </p:blipFill>
          <p:spPr bwMode="auto">
            <a:xfrm>
              <a:off x="-228600" y="1610532"/>
              <a:ext cx="3810000" cy="3810000"/>
            </a:xfrm>
            <a:prstGeom prst="rect">
              <a:avLst/>
            </a:prstGeom>
            <a:noFill/>
            <a:ln w="9525">
              <a:noFill/>
              <a:miter lim="800000"/>
              <a:headEnd/>
              <a:tailEnd/>
            </a:ln>
          </p:spPr>
        </p:pic>
        <p:sp>
          <p:nvSpPr>
            <p:cNvPr id="15" name="TextBox 23" descr="U54 and UM1" title="box showing second group of activity codes to transistion to electronic submission"/>
            <p:cNvSpPr txBox="1">
              <a:spLocks noChangeArrowheads="1"/>
            </p:cNvSpPr>
            <p:nvPr/>
          </p:nvSpPr>
          <p:spPr bwMode="auto">
            <a:xfrm>
              <a:off x="571500" y="2270932"/>
              <a:ext cx="2247900" cy="861775"/>
            </a:xfrm>
            <a:prstGeom prst="rect">
              <a:avLst/>
            </a:prstGeom>
            <a:noFill/>
            <a:ln w="9525">
              <a:noFill/>
              <a:miter lim="800000"/>
              <a:headEnd/>
              <a:tailEnd/>
            </a:ln>
          </p:spPr>
          <p:txBody>
            <a:bodyPr>
              <a:spAutoFit/>
            </a:bodyPr>
            <a:lstStyle/>
            <a:p>
              <a:r>
                <a:rPr lang="en-US" dirty="0" smtClean="0">
                  <a:solidFill>
                    <a:srgbClr val="000000"/>
                  </a:solidFill>
                </a:rPr>
                <a:t>U54, UM1</a:t>
              </a:r>
              <a:endParaRPr lang="en-US" dirty="0">
                <a:solidFill>
                  <a:srgbClr val="000000"/>
                </a:solidFill>
              </a:endParaRPr>
            </a:p>
            <a:p>
              <a:endParaRPr lang="en-US" dirty="0">
                <a:solidFill>
                  <a:srgbClr val="000000"/>
                </a:solidFill>
              </a:endParaRPr>
            </a:p>
          </p:txBody>
        </p:sp>
        <p:sp>
          <p:nvSpPr>
            <p:cNvPr id="16" name="TextBox 24"/>
            <p:cNvSpPr txBox="1">
              <a:spLocks noChangeArrowheads="1"/>
            </p:cNvSpPr>
            <p:nvPr/>
          </p:nvSpPr>
          <p:spPr bwMode="auto">
            <a:xfrm>
              <a:off x="457200" y="3794932"/>
              <a:ext cx="2095500" cy="697627"/>
            </a:xfrm>
            <a:prstGeom prst="rect">
              <a:avLst/>
            </a:prstGeom>
            <a:noFill/>
            <a:ln w="9525">
              <a:noFill/>
              <a:miter lim="800000"/>
              <a:headEnd/>
              <a:tailEnd/>
            </a:ln>
          </p:spPr>
          <p:txBody>
            <a:bodyPr>
              <a:spAutoFit/>
            </a:bodyPr>
            <a:lstStyle/>
            <a:p>
              <a:r>
                <a:rPr lang="en-US" sz="1400" dirty="0" smtClean="0">
                  <a:solidFill>
                    <a:srgbClr val="F2F2F2"/>
                  </a:solidFill>
                  <a:latin typeface="Franklin Gothic Heavy" pitchFamily="34" charset="0"/>
                </a:rPr>
                <a:t>Due Dates on/after</a:t>
              </a:r>
              <a:br>
                <a:rPr lang="en-US" sz="1400" dirty="0" smtClean="0">
                  <a:solidFill>
                    <a:srgbClr val="F2F2F2"/>
                  </a:solidFill>
                  <a:latin typeface="Franklin Gothic Heavy" pitchFamily="34" charset="0"/>
                </a:rPr>
              </a:br>
              <a:r>
                <a:rPr lang="en-US" sz="1400" dirty="0" smtClean="0">
                  <a:solidFill>
                    <a:srgbClr val="F2F2F2"/>
                  </a:solidFill>
                  <a:latin typeface="Franklin Gothic Heavy" pitchFamily="34" charset="0"/>
                </a:rPr>
                <a:t>May. 25, 2014</a:t>
              </a:r>
              <a:endParaRPr lang="en-US" sz="1400" dirty="0">
                <a:solidFill>
                  <a:srgbClr val="F2F2F2"/>
                </a:solidFill>
                <a:latin typeface="Franklin Gothic Heavy" pitchFamily="34" charset="0"/>
              </a:endParaRPr>
            </a:p>
          </p:txBody>
        </p:sp>
      </p:grpSp>
      <p:sp>
        <p:nvSpPr>
          <p:cNvPr id="17" name="TextBox 16"/>
          <p:cNvSpPr txBox="1"/>
          <p:nvPr/>
        </p:nvSpPr>
        <p:spPr>
          <a:xfrm>
            <a:off x="381000" y="5791200"/>
            <a:ext cx="8458200" cy="923330"/>
          </a:xfrm>
          <a:prstGeom prst="rect">
            <a:avLst/>
          </a:prstGeom>
          <a:noFill/>
        </p:spPr>
        <p:txBody>
          <a:bodyPr wrap="square" rtlCol="0">
            <a:spAutoFit/>
          </a:bodyPr>
          <a:lstStyle/>
          <a:p>
            <a:r>
              <a:rPr lang="en-US" dirty="0" smtClean="0"/>
              <a:t>*Transitioning to single-project </a:t>
            </a:r>
            <a:r>
              <a:rPr lang="en-US" u="sng" dirty="0" smtClean="0">
                <a:hlinkClick r:id="rId3"/>
              </a:rPr>
              <a:t>Grants.gov</a:t>
            </a:r>
            <a:r>
              <a:rPr lang="en-US" dirty="0" smtClean="0"/>
              <a:t> downloadable forms model. R24 and U24 multi-project programs will move to alternate activity codes (e.g., P2C, U2C).</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Submission Complete!</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002060"/>
                </a:solidFill>
              </a:rPr>
              <a:t>If no action is taken to reject the application during the two business day viewing window, the application automatically moves forward to NIH for further processing.</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110</a:t>
            </a:fld>
            <a:endParaRPr lang="en-US"/>
          </a:p>
        </p:txBody>
      </p:sp>
      <p:pic>
        <p:nvPicPr>
          <p:cNvPr id="5" name="Picture 4" title="three stick figures giving high fiv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1733" y="3352800"/>
            <a:ext cx="3393067" cy="3393067"/>
          </a:xfrm>
          <a:prstGeom prst="rect">
            <a:avLst/>
          </a:prstGeo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Final Notes…</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002060"/>
                </a:solidFill>
              </a:rPr>
              <a:t>Be patient when Validating or Previewing a Component or Application and </a:t>
            </a:r>
            <a:r>
              <a:rPr lang="en-US" b="1" dirty="0" smtClean="0">
                <a:solidFill>
                  <a:srgbClr val="002060"/>
                </a:solidFill>
              </a:rPr>
              <a:t>resist the urge to click the action button again and again</a:t>
            </a:r>
            <a:r>
              <a:rPr lang="en-US" dirty="0" smtClean="0">
                <a:solidFill>
                  <a:srgbClr val="002060"/>
                </a:solidFill>
              </a:rPr>
              <a:t>. It will only increase the time to complete the action.</a:t>
            </a:r>
          </a:p>
          <a:p>
            <a:pPr lvl="1"/>
            <a:r>
              <a:rPr lang="en-US" dirty="0" smtClean="0">
                <a:solidFill>
                  <a:srgbClr val="002060"/>
                </a:solidFill>
              </a:rPr>
              <a:t>Submitting again without doing a Changed/Corrected application can cause a ‘duplicate’ error</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111</a:t>
            </a:fld>
            <a:endParaRPr lang="en-US"/>
          </a:p>
        </p:txBody>
      </p:sp>
      <p:pic>
        <p:nvPicPr>
          <p:cNvPr id="5" name="Picture 4" title="computer with processing symbo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4933950"/>
            <a:ext cx="4612105" cy="3067050"/>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Dealing with System Issues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112</a:t>
            </a:fld>
            <a:endParaRPr lang="en-US"/>
          </a:p>
        </p:txBody>
      </p:sp>
      <p:sp>
        <p:nvSpPr>
          <p:cNvPr id="4" name="TextBox 3"/>
          <p:cNvSpPr txBox="1"/>
          <p:nvPr/>
        </p:nvSpPr>
        <p:spPr>
          <a:xfrm>
            <a:off x="457200" y="3743742"/>
            <a:ext cx="8458200" cy="2123658"/>
          </a:xfrm>
          <a:prstGeom prst="rect">
            <a:avLst/>
          </a:prstGeom>
          <a:noFill/>
        </p:spPr>
        <p:txBody>
          <a:bodyPr wrap="square" rtlCol="0">
            <a:spAutoFit/>
          </a:bodyPr>
          <a:lstStyle/>
          <a:p>
            <a:r>
              <a:rPr lang="en-US" sz="2800" dirty="0" smtClean="0">
                <a:solidFill>
                  <a:srgbClr val="002060"/>
                </a:solidFill>
              </a:rPr>
              <a:t>There could be bumps with a new system. Applicants should follow NIH’s standard ‘system issue’ procedure if they run </a:t>
            </a:r>
            <a:r>
              <a:rPr lang="en-US" sz="2800" dirty="0">
                <a:solidFill>
                  <a:srgbClr val="002060"/>
                </a:solidFill>
              </a:rPr>
              <a:t>into </a:t>
            </a:r>
            <a:r>
              <a:rPr lang="en-US" sz="2800" dirty="0" smtClean="0">
                <a:solidFill>
                  <a:srgbClr val="002060"/>
                </a:solidFill>
              </a:rPr>
              <a:t>problems beyond their control that </a:t>
            </a:r>
            <a:r>
              <a:rPr lang="en-US" sz="2800" dirty="0">
                <a:solidFill>
                  <a:srgbClr val="002060"/>
                </a:solidFill>
              </a:rPr>
              <a:t>threaten </a:t>
            </a:r>
            <a:r>
              <a:rPr lang="en-US" sz="2800" dirty="0" smtClean="0">
                <a:solidFill>
                  <a:srgbClr val="002060"/>
                </a:solidFill>
              </a:rPr>
              <a:t>their on-time submission: </a:t>
            </a:r>
            <a:r>
              <a:rPr lang="en-US" sz="2000" dirty="0" smtClean="0">
                <a:hlinkClick r:id="rId2"/>
              </a:rPr>
              <a:t>http</a:t>
            </a:r>
            <a:r>
              <a:rPr lang="en-US" sz="2000" dirty="0">
                <a:hlinkClick r:id="rId2"/>
              </a:rPr>
              <a:t>://</a:t>
            </a:r>
            <a:r>
              <a:rPr lang="en-US" sz="2000" dirty="0" smtClean="0">
                <a:hlinkClick r:id="rId2"/>
              </a:rPr>
              <a:t>grants.nih.gov/grants/ElectronicReceipt/support.htm#guidelines</a:t>
            </a:r>
            <a:r>
              <a:rPr lang="en-US" sz="2000" dirty="0" smtClean="0"/>
              <a:t> </a:t>
            </a:r>
            <a:endParaRPr lang="en-US" sz="2000" dirty="0"/>
          </a:p>
        </p:txBody>
      </p:sp>
      <p:pic>
        <p:nvPicPr>
          <p:cNvPr id="5" name="Picture 4" title="stick figure hitting computer with hamm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1381542"/>
            <a:ext cx="3810000" cy="2619375"/>
          </a:xfrm>
          <a:prstGeom prst="rect">
            <a:avLst/>
          </a:prstGeom>
        </p:spPr>
      </p:pic>
    </p:spTree>
    <p:extLst>
      <p:ext uri="{BB962C8B-B14F-4D97-AF65-F5344CB8AC3E}">
        <p14:creationId xmlns:p14="http://schemas.microsoft.com/office/powerpoint/2010/main" val="185977408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113</a:t>
            </a:fld>
            <a:endParaRPr lang="en-US"/>
          </a:p>
        </p:txBody>
      </p:sp>
      <p:sp>
        <p:nvSpPr>
          <p:cNvPr id="3" name="Title 2"/>
          <p:cNvSpPr>
            <a:spLocks noGrp="1"/>
          </p:cNvSpPr>
          <p:nvPr>
            <p:ph type="ctrTitle"/>
          </p:nvPr>
        </p:nvSpPr>
        <p:spPr/>
        <p:txBody>
          <a:bodyPr/>
          <a:lstStyle/>
          <a:p>
            <a:r>
              <a:rPr lang="en-US" dirty="0" err="1" smtClean="0"/>
              <a:t>ASSISTance</a:t>
            </a:r>
            <a:endParaRPr lang="en-US" dirty="0"/>
          </a:p>
        </p:txBody>
      </p:sp>
      <p:pic>
        <p:nvPicPr>
          <p:cNvPr id="4" name="Picture 3" title="stick figure surfing on computer mous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1002" y="3962400"/>
            <a:ext cx="1831798" cy="3117953"/>
          </a:xfrm>
          <a:prstGeom prst="rect">
            <a:avLst/>
          </a:prstGeo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ASSIST Help</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114</a:t>
            </a:fld>
            <a:endParaRPr lang="en-US"/>
          </a:p>
        </p:txBody>
      </p:sp>
      <p:pic>
        <p:nvPicPr>
          <p:cNvPr id="4" name="Picture 2" descr="help text question mark symbol" title="screen shot"/>
          <p:cNvPicPr>
            <a:picLocks noChangeAspect="1" noChangeArrowheads="1"/>
          </p:cNvPicPr>
          <p:nvPr/>
        </p:nvPicPr>
        <p:blipFill>
          <a:blip r:embed="rId2" cstate="print"/>
          <a:srcRect/>
          <a:stretch>
            <a:fillRect/>
          </a:stretch>
        </p:blipFill>
        <p:spPr bwMode="auto">
          <a:xfrm>
            <a:off x="609600" y="914400"/>
            <a:ext cx="4713178" cy="2133600"/>
          </a:xfrm>
          <a:prstGeom prst="rect">
            <a:avLst/>
          </a:prstGeom>
          <a:noFill/>
          <a:ln w="9525">
            <a:solidFill>
              <a:srgbClr val="002060"/>
            </a:solidFill>
            <a:miter lim="800000"/>
            <a:headEnd/>
            <a:tailEnd/>
          </a:ln>
        </p:spPr>
      </p:pic>
      <p:pic>
        <p:nvPicPr>
          <p:cNvPr id="5" name="Picture 3" descr="ASSIST help screen" title="screen shot"/>
          <p:cNvPicPr>
            <a:picLocks noChangeAspect="1" noChangeArrowheads="1"/>
          </p:cNvPicPr>
          <p:nvPr/>
        </p:nvPicPr>
        <p:blipFill>
          <a:blip r:embed="rId3" cstate="print"/>
          <a:srcRect/>
          <a:stretch>
            <a:fillRect/>
          </a:stretch>
        </p:blipFill>
        <p:spPr bwMode="auto">
          <a:xfrm>
            <a:off x="685800" y="2977737"/>
            <a:ext cx="7910512" cy="3651663"/>
          </a:xfrm>
          <a:prstGeom prst="rect">
            <a:avLst/>
          </a:prstGeom>
          <a:noFill/>
          <a:ln w="9525">
            <a:solidFill>
              <a:srgbClr val="002060"/>
            </a:solidFill>
            <a:miter lim="800000"/>
            <a:headEnd/>
            <a:tailEnd/>
          </a:ln>
        </p:spPr>
      </p:pic>
      <p:sp>
        <p:nvSpPr>
          <p:cNvPr id="6" name="Rounded Rectangular Callout 5"/>
          <p:cNvSpPr/>
          <p:nvPr/>
        </p:nvSpPr>
        <p:spPr>
          <a:xfrm>
            <a:off x="304800" y="2057400"/>
            <a:ext cx="3200400" cy="1219200"/>
          </a:xfrm>
          <a:prstGeom prst="wedgeRoundRectCallout">
            <a:avLst>
              <a:gd name="adj1" fmla="val 63759"/>
              <a:gd name="adj2" fmla="val -2939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on question mark icon to access ASSIST help.</a:t>
            </a:r>
            <a:endParaRPr lang="en-US" sz="2400" dirty="0">
              <a:solidFill>
                <a:srgbClr val="002060"/>
              </a:solidFill>
            </a:endParaRPr>
          </a:p>
        </p:txBody>
      </p:sp>
      <p:sp>
        <p:nvSpPr>
          <p:cNvPr id="7" name="Rounded Rectangular Callout 6"/>
          <p:cNvSpPr/>
          <p:nvPr/>
        </p:nvSpPr>
        <p:spPr>
          <a:xfrm>
            <a:off x="6324600" y="3581400"/>
            <a:ext cx="2438400" cy="381000"/>
          </a:xfrm>
          <a:prstGeom prst="wedgeRoundRectCallout">
            <a:avLst>
              <a:gd name="adj1" fmla="val 18180"/>
              <a:gd name="adj2" fmla="val -10558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Search</a:t>
            </a:r>
            <a:r>
              <a:rPr lang="en-US" sz="2400" dirty="0" smtClean="0">
                <a:solidFill>
                  <a:srgbClr val="002060"/>
                </a:solidFill>
              </a:rPr>
              <a:t> feature.</a:t>
            </a:r>
            <a:endParaRPr lang="en-US" sz="2400" dirty="0">
              <a:solidFill>
                <a:srgbClr val="002060"/>
              </a:solidFill>
            </a:endParaRPr>
          </a:p>
        </p:txBody>
      </p:sp>
      <p:sp>
        <p:nvSpPr>
          <p:cNvPr id="8" name="Oval 7" title="circle"/>
          <p:cNvSpPr/>
          <p:nvPr/>
        </p:nvSpPr>
        <p:spPr>
          <a:xfrm>
            <a:off x="7162800" y="2971800"/>
            <a:ext cx="1600200" cy="381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5486400" y="990600"/>
            <a:ext cx="3124200" cy="1600200"/>
          </a:xfrm>
          <a:prstGeom prst="wedgeRoundRectCallout">
            <a:avLst>
              <a:gd name="adj1" fmla="val -49143"/>
              <a:gd name="adj2" fmla="val 869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Help </a:t>
            </a:r>
            <a:r>
              <a:rPr lang="en-US" sz="2400" dirty="0" smtClean="0">
                <a:solidFill>
                  <a:srgbClr val="002060"/>
                </a:solidFill>
              </a:rPr>
              <a:t>opens in a separate window at the location requested.</a:t>
            </a:r>
            <a:endParaRPr lang="en-US" sz="2400" dirty="0">
              <a:solidFill>
                <a:srgbClr val="002060"/>
              </a:solidFill>
            </a:endParaRPr>
          </a:p>
        </p:txBody>
      </p:sp>
      <p:sp>
        <p:nvSpPr>
          <p:cNvPr id="10" name="Oval 9" title="circle"/>
          <p:cNvSpPr/>
          <p:nvPr/>
        </p:nvSpPr>
        <p:spPr>
          <a:xfrm>
            <a:off x="2971800" y="3962400"/>
            <a:ext cx="4038600"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ular Callout 10"/>
          <p:cNvSpPr/>
          <p:nvPr/>
        </p:nvSpPr>
        <p:spPr>
          <a:xfrm>
            <a:off x="838200" y="5410200"/>
            <a:ext cx="6858000" cy="1371600"/>
          </a:xfrm>
          <a:prstGeom prst="wedgeRoundRectCallout">
            <a:avLst>
              <a:gd name="adj1" fmla="val 17775"/>
              <a:gd name="adj2" fmla="val -8725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Help </a:t>
            </a:r>
            <a:r>
              <a:rPr lang="en-US" sz="2400" dirty="0" smtClean="0">
                <a:solidFill>
                  <a:srgbClr val="002060"/>
                </a:solidFill>
              </a:rPr>
              <a:t>on form data entry screens provides easy access to Application Guide for additional guidance on field content information.</a:t>
            </a:r>
            <a:endParaRPr lang="en-US" sz="2400" dirty="0">
              <a:solidFill>
                <a:srgbClr val="002060"/>
              </a:solidFill>
            </a:endParaRPr>
          </a:p>
        </p:txBody>
      </p:sp>
      <p:sp>
        <p:nvSpPr>
          <p:cNvPr id="12" name="Oval 11" title="circle"/>
          <p:cNvSpPr/>
          <p:nvPr/>
        </p:nvSpPr>
        <p:spPr>
          <a:xfrm>
            <a:off x="3124200" y="4495800"/>
            <a:ext cx="5562600" cy="381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1" animBg="1"/>
      <p:bldP spid="10" grpId="0" animBg="1"/>
      <p:bldP spid="11" grpId="0" animBg="1"/>
      <p:bldP spid="1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Applicant Links &amp; Resources</a:t>
            </a:r>
            <a:endParaRPr lang="en-US" dirty="0"/>
          </a:p>
        </p:txBody>
      </p:sp>
      <p:sp>
        <p:nvSpPr>
          <p:cNvPr id="3" name="Content Placeholder 2"/>
          <p:cNvSpPr>
            <a:spLocks noGrp="1"/>
          </p:cNvSpPr>
          <p:nvPr>
            <p:ph idx="1"/>
          </p:nvPr>
        </p:nvSpPr>
        <p:spPr/>
        <p:txBody>
          <a:bodyPr/>
          <a:lstStyle/>
          <a:p>
            <a:pPr marL="339725" indent="-339725">
              <a:spcBef>
                <a:spcPts val="300"/>
              </a:spcBef>
              <a:spcAft>
                <a:spcPts val="1800"/>
              </a:spcAft>
              <a:buFont typeface="Arial" pitchFamily="34" charset="0"/>
              <a:buChar char="•"/>
            </a:pPr>
            <a:r>
              <a:rPr lang="en-US" sz="2400" dirty="0">
                <a:solidFill>
                  <a:srgbClr val="002060"/>
                </a:solidFill>
              </a:rPr>
              <a:t>ASSIST: </a:t>
            </a:r>
            <a:r>
              <a:rPr lang="en-US" sz="2000" dirty="0">
                <a:solidFill>
                  <a:srgbClr val="002060"/>
                </a:solidFill>
                <a:hlinkClick r:id="rId2"/>
              </a:rPr>
              <a:t>public.era.nih.gov/assist</a:t>
            </a:r>
            <a:r>
              <a:rPr lang="en-US" sz="2000" dirty="0">
                <a:solidFill>
                  <a:srgbClr val="002060"/>
                </a:solidFill>
              </a:rPr>
              <a:t> </a:t>
            </a:r>
          </a:p>
          <a:p>
            <a:pPr>
              <a:spcBef>
                <a:spcPts val="300"/>
              </a:spcBef>
              <a:spcAft>
                <a:spcPts val="1800"/>
              </a:spcAft>
              <a:buFont typeface="Arial" pitchFamily="34" charset="0"/>
              <a:buChar char="•"/>
            </a:pPr>
            <a:r>
              <a:rPr lang="en-US" sz="2400" dirty="0">
                <a:solidFill>
                  <a:srgbClr val="002060"/>
                </a:solidFill>
              </a:rPr>
              <a:t>Online help: </a:t>
            </a:r>
            <a:r>
              <a:rPr lang="en-US" sz="2000" dirty="0">
                <a:solidFill>
                  <a:srgbClr val="002060"/>
                </a:solidFill>
                <a:hlinkClick r:id="rId3"/>
              </a:rPr>
              <a:t>era.nih.gov/</a:t>
            </a:r>
            <a:r>
              <a:rPr lang="en-US" sz="2000" dirty="0" err="1">
                <a:solidFill>
                  <a:srgbClr val="002060"/>
                </a:solidFill>
                <a:hlinkClick r:id="rId3"/>
              </a:rPr>
              <a:t>erahelp</a:t>
            </a:r>
            <a:r>
              <a:rPr lang="en-US" sz="2000" dirty="0">
                <a:solidFill>
                  <a:srgbClr val="002060"/>
                </a:solidFill>
                <a:hlinkClick r:id="rId3"/>
              </a:rPr>
              <a:t>/ASSIST/</a:t>
            </a:r>
            <a:r>
              <a:rPr lang="en-US" sz="2000" dirty="0">
                <a:solidFill>
                  <a:srgbClr val="002060"/>
                </a:solidFill>
              </a:rPr>
              <a:t> </a:t>
            </a:r>
          </a:p>
          <a:p>
            <a:pPr>
              <a:spcBef>
                <a:spcPts val="300"/>
              </a:spcBef>
              <a:spcAft>
                <a:spcPts val="1800"/>
              </a:spcAft>
              <a:buFont typeface="Arial" pitchFamily="34" charset="0"/>
              <a:buChar char="•"/>
            </a:pPr>
            <a:r>
              <a:rPr lang="en-US" sz="2400" dirty="0">
                <a:solidFill>
                  <a:srgbClr val="002060"/>
                </a:solidFill>
              </a:rPr>
              <a:t>Application Guide: </a:t>
            </a:r>
            <a:r>
              <a:rPr lang="en-US" sz="2000" dirty="0">
                <a:solidFill>
                  <a:srgbClr val="002060"/>
                </a:solidFill>
                <a:hlinkClick r:id="rId4"/>
              </a:rPr>
              <a:t>http://</a:t>
            </a:r>
            <a:r>
              <a:rPr lang="en-US" sz="2000" dirty="0" smtClean="0">
                <a:solidFill>
                  <a:srgbClr val="002060"/>
                </a:solidFill>
                <a:hlinkClick r:id="rId4"/>
              </a:rPr>
              <a:t>grants.nih.gov/grants/funding/424/index.htm</a:t>
            </a:r>
            <a:r>
              <a:rPr lang="en-US" sz="2000" dirty="0" smtClean="0">
                <a:solidFill>
                  <a:srgbClr val="002060"/>
                </a:solidFill>
              </a:rPr>
              <a:t> </a:t>
            </a:r>
            <a:endParaRPr lang="en-US" sz="2400" dirty="0">
              <a:solidFill>
                <a:srgbClr val="002060"/>
              </a:solidFill>
            </a:endParaRPr>
          </a:p>
          <a:p>
            <a:pPr>
              <a:spcBef>
                <a:spcPts val="300"/>
              </a:spcBef>
              <a:spcAft>
                <a:spcPts val="1800"/>
              </a:spcAft>
              <a:buFont typeface="Arial" pitchFamily="34" charset="0"/>
              <a:buChar char="•"/>
            </a:pPr>
            <a:r>
              <a:rPr lang="en-US" sz="2400" dirty="0" smtClean="0">
                <a:solidFill>
                  <a:srgbClr val="002060"/>
                </a:solidFill>
              </a:rPr>
              <a:t>Applying </a:t>
            </a:r>
            <a:r>
              <a:rPr lang="en-US" sz="2400" dirty="0">
                <a:solidFill>
                  <a:srgbClr val="002060"/>
                </a:solidFill>
              </a:rPr>
              <a:t>Electronically Website for Multi-project Applications: </a:t>
            </a:r>
            <a:r>
              <a:rPr lang="en-US" sz="2000" dirty="0">
                <a:solidFill>
                  <a:srgbClr val="002060"/>
                </a:solidFill>
                <a:hlinkClick r:id="rId5"/>
              </a:rPr>
              <a:t>grants.nih.gov/grants/</a:t>
            </a:r>
            <a:r>
              <a:rPr lang="en-US" sz="2000" dirty="0" err="1">
                <a:solidFill>
                  <a:srgbClr val="002060"/>
                </a:solidFill>
                <a:hlinkClick r:id="rId5"/>
              </a:rPr>
              <a:t>ElectronicReceipt</a:t>
            </a:r>
            <a:r>
              <a:rPr lang="en-US" sz="2000" dirty="0">
                <a:solidFill>
                  <a:srgbClr val="002060"/>
                </a:solidFill>
                <a:hlinkClick r:id="rId5"/>
              </a:rPr>
              <a:t>/com_index.htm</a:t>
            </a:r>
            <a:r>
              <a:rPr lang="en-US" sz="2200" dirty="0">
                <a:solidFill>
                  <a:srgbClr val="002060"/>
                </a:solidFill>
              </a:rPr>
              <a:t> </a:t>
            </a:r>
            <a:endParaRPr lang="en-US" sz="2000" dirty="0">
              <a:solidFill>
                <a:srgbClr val="002060"/>
              </a:solidFill>
            </a:endParaRPr>
          </a:p>
          <a:p>
            <a:pPr>
              <a:spcBef>
                <a:spcPts val="300"/>
              </a:spcBef>
              <a:spcAft>
                <a:spcPts val="0"/>
              </a:spcAft>
              <a:buFont typeface="Arial" pitchFamily="34" charset="0"/>
              <a:buChar char="•"/>
            </a:pPr>
            <a:r>
              <a:rPr lang="en-US" sz="2400" dirty="0">
                <a:solidFill>
                  <a:srgbClr val="002060"/>
                </a:solidFill>
              </a:rPr>
              <a:t>Annotated form set: </a:t>
            </a:r>
            <a:r>
              <a:rPr lang="en-US" sz="2000" dirty="0">
                <a:solidFill>
                  <a:srgbClr val="002060"/>
                </a:solidFill>
                <a:hlinkClick r:id="rId6"/>
              </a:rPr>
              <a:t>grants.nih.gov/grants/</a:t>
            </a:r>
            <a:r>
              <a:rPr lang="en-US" sz="2000" dirty="0" err="1">
                <a:solidFill>
                  <a:srgbClr val="002060"/>
                </a:solidFill>
                <a:hlinkClick r:id="rId6"/>
              </a:rPr>
              <a:t>ElectronicReceipt</a:t>
            </a:r>
            <a:r>
              <a:rPr lang="en-US" sz="2000" dirty="0">
                <a:solidFill>
                  <a:srgbClr val="002060"/>
                </a:solidFill>
                <a:hlinkClick r:id="rId6"/>
              </a:rPr>
              <a:t>/files/annotated_multi-project.pdf</a:t>
            </a:r>
            <a:r>
              <a:rPr lang="en-US" sz="2000" dirty="0">
                <a:solidFill>
                  <a:srgbClr val="002060"/>
                </a:solidFill>
              </a:rPr>
              <a:t> </a:t>
            </a:r>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115</a:t>
            </a:fld>
            <a:endParaRPr lang="en-US"/>
          </a:p>
        </p:txBody>
      </p:sp>
      <p:pic>
        <p:nvPicPr>
          <p:cNvPr id="5" name="Picture 4" title="stick figure coming out of compute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9799" y="685800"/>
            <a:ext cx="2240278" cy="2240278"/>
          </a:xfrm>
          <a:prstGeom prst="rect">
            <a:avLst/>
          </a:prstGeom>
        </p:spPr>
      </p:pic>
    </p:spTree>
    <p:extLst>
      <p:ext uri="{BB962C8B-B14F-4D97-AF65-F5344CB8AC3E}">
        <p14:creationId xmlns:p14="http://schemas.microsoft.com/office/powerpoint/2010/main" val="66488629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Site</a:t>
            </a:r>
            <a:endParaRPr lang="en-US" dirty="0"/>
          </a:p>
        </p:txBody>
      </p:sp>
      <p:sp>
        <p:nvSpPr>
          <p:cNvPr id="3" name="Content Placeholder 2"/>
          <p:cNvSpPr>
            <a:spLocks noGrp="1"/>
          </p:cNvSpPr>
          <p:nvPr>
            <p:ph idx="1"/>
          </p:nvPr>
        </p:nvSpPr>
        <p:spPr/>
        <p:txBody>
          <a:bodyPr/>
          <a:lstStyle/>
          <a:p>
            <a:pPr marL="0" indent="0">
              <a:buNone/>
            </a:pPr>
            <a:r>
              <a:rPr lang="en-US" dirty="0" smtClean="0"/>
              <a:t>You are welcome to use our non-production demo environment to ‘play’ with ASSIST</a:t>
            </a:r>
          </a:p>
          <a:p>
            <a:pPr lvl="1"/>
            <a:r>
              <a:rPr lang="en-US" dirty="0"/>
              <a:t>Instructions: </a:t>
            </a:r>
            <a:r>
              <a:rPr lang="en-US" dirty="0">
                <a:hlinkClick r:id="rId2"/>
              </a:rPr>
              <a:t>http://</a:t>
            </a:r>
            <a:r>
              <a:rPr lang="en-US" dirty="0" smtClean="0">
                <a:hlinkClick r:id="rId2"/>
              </a:rPr>
              <a:t>grants.nih.gov/grants/ElectronicReceipt/files/playing_ASSIST_applicants.pdf</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116</a:t>
            </a:fld>
            <a:endParaRPr lang="en-US"/>
          </a:p>
        </p:txBody>
      </p:sp>
      <p:pic>
        <p:nvPicPr>
          <p:cNvPr id="5" name="Picture 4" title="student and teacher at compu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980881"/>
            <a:ext cx="3810000" cy="2857500"/>
          </a:xfrm>
          <a:prstGeom prst="rect">
            <a:avLst/>
          </a:prstGeom>
        </p:spPr>
      </p:pic>
    </p:spTree>
    <p:extLst>
      <p:ext uri="{BB962C8B-B14F-4D97-AF65-F5344CB8AC3E}">
        <p14:creationId xmlns:p14="http://schemas.microsoft.com/office/powerpoint/2010/main" val="12407787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Desk</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117</a:t>
            </a:fld>
            <a:endParaRPr lang="en-US"/>
          </a:p>
        </p:txBody>
      </p:sp>
      <p:pic>
        <p:nvPicPr>
          <p:cNvPr id="4" name="Picture 3" title="stick figure help desk pers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784086"/>
            <a:ext cx="2797314" cy="2797314"/>
          </a:xfrm>
          <a:prstGeom prst="rect">
            <a:avLst/>
          </a:prstGeom>
        </p:spPr>
      </p:pic>
      <p:sp>
        <p:nvSpPr>
          <p:cNvPr id="5" name="TextBox 4"/>
          <p:cNvSpPr txBox="1"/>
          <p:nvPr/>
        </p:nvSpPr>
        <p:spPr>
          <a:xfrm>
            <a:off x="820175" y="1237595"/>
            <a:ext cx="7942825" cy="2923877"/>
          </a:xfrm>
          <a:prstGeom prst="rect">
            <a:avLst/>
          </a:prstGeom>
          <a:noFill/>
        </p:spPr>
        <p:txBody>
          <a:bodyPr wrap="square" rtlCol="0">
            <a:spAutoFit/>
          </a:bodyPr>
          <a:lstStyle/>
          <a:p>
            <a:r>
              <a:rPr lang="en-US" sz="3200" b="1" dirty="0" smtClean="0">
                <a:solidFill>
                  <a:srgbClr val="002060"/>
                </a:solidFill>
              </a:rPr>
              <a:t>eRA Commons Help Desk</a:t>
            </a:r>
          </a:p>
          <a:p>
            <a:endParaRPr lang="en-US" sz="800" dirty="0">
              <a:solidFill>
                <a:srgbClr val="002060"/>
              </a:solidFill>
            </a:endParaRPr>
          </a:p>
          <a:p>
            <a:r>
              <a:rPr lang="en-US" sz="2400" b="1" dirty="0" smtClean="0">
                <a:solidFill>
                  <a:srgbClr val="002060"/>
                </a:solidFill>
              </a:rPr>
              <a:t>Web</a:t>
            </a:r>
            <a:r>
              <a:rPr lang="en-US" sz="2400" b="1" dirty="0">
                <a:solidFill>
                  <a:srgbClr val="002060"/>
                </a:solidFill>
              </a:rPr>
              <a:t>: </a:t>
            </a:r>
            <a:r>
              <a:rPr lang="en-US" sz="2400" b="1" dirty="0" smtClean="0">
                <a:solidFill>
                  <a:schemeClr val="bg2">
                    <a:lumMod val="25000"/>
                  </a:schemeClr>
                </a:solidFill>
                <a:hlinkClick r:id="rId3"/>
              </a:rPr>
              <a:t>http://era.nih.gov/help/</a:t>
            </a:r>
            <a:r>
              <a:rPr lang="en-US" sz="2400" b="1" dirty="0" smtClean="0">
                <a:solidFill>
                  <a:schemeClr val="bg2">
                    <a:lumMod val="25000"/>
                  </a:schemeClr>
                </a:solidFill>
              </a:rPr>
              <a:t> </a:t>
            </a:r>
            <a:endParaRPr lang="en-US" sz="2400" b="1" dirty="0">
              <a:solidFill>
                <a:schemeClr val="bg2">
                  <a:lumMod val="25000"/>
                </a:schemeClr>
              </a:solidFill>
            </a:endParaRPr>
          </a:p>
          <a:p>
            <a:r>
              <a:rPr lang="en-US" sz="2400" b="1" dirty="0">
                <a:solidFill>
                  <a:srgbClr val="002060"/>
                </a:solidFill>
              </a:rPr>
              <a:t>Toll-free: </a:t>
            </a:r>
            <a:r>
              <a:rPr lang="en-US" sz="2400" dirty="0">
                <a:solidFill>
                  <a:srgbClr val="002060"/>
                </a:solidFill>
              </a:rPr>
              <a:t>1-866-504-9552 </a:t>
            </a:r>
          </a:p>
          <a:p>
            <a:r>
              <a:rPr lang="en-US" sz="2400" b="1" dirty="0">
                <a:solidFill>
                  <a:srgbClr val="002060"/>
                </a:solidFill>
              </a:rPr>
              <a:t>Phone: </a:t>
            </a:r>
            <a:r>
              <a:rPr lang="en-US" sz="2400" dirty="0">
                <a:solidFill>
                  <a:srgbClr val="002060"/>
                </a:solidFill>
              </a:rPr>
              <a:t>301-402-7469 </a:t>
            </a:r>
          </a:p>
          <a:p>
            <a:r>
              <a:rPr lang="en-US" sz="2400" b="1" dirty="0">
                <a:solidFill>
                  <a:srgbClr val="002060"/>
                </a:solidFill>
              </a:rPr>
              <a:t>TTY: </a:t>
            </a:r>
            <a:r>
              <a:rPr lang="en-US" sz="2400" dirty="0">
                <a:solidFill>
                  <a:srgbClr val="002060"/>
                </a:solidFill>
              </a:rPr>
              <a:t>301-451-5939 </a:t>
            </a:r>
          </a:p>
          <a:p>
            <a:r>
              <a:rPr lang="en-US" sz="2400" b="1" dirty="0">
                <a:solidFill>
                  <a:srgbClr val="002060"/>
                </a:solidFill>
              </a:rPr>
              <a:t>Hours: </a:t>
            </a:r>
            <a:r>
              <a:rPr lang="en-US" sz="2400" dirty="0">
                <a:solidFill>
                  <a:srgbClr val="002060"/>
                </a:solidFill>
              </a:rPr>
              <a:t>Mon-Fri, 7a.m. to 8 p.m. Eastern Time </a:t>
            </a:r>
            <a:r>
              <a:rPr lang="en-US" sz="2400" dirty="0" smtClean="0">
                <a:solidFill>
                  <a:srgbClr val="002060"/>
                </a:solidFill>
              </a:rPr>
              <a:t/>
            </a:r>
            <a:br>
              <a:rPr lang="en-US" sz="2400" dirty="0" smtClean="0">
                <a:solidFill>
                  <a:srgbClr val="002060"/>
                </a:solidFill>
              </a:rPr>
            </a:br>
            <a:r>
              <a:rPr lang="en-US" sz="2400" dirty="0" smtClean="0">
                <a:solidFill>
                  <a:srgbClr val="002060"/>
                </a:solidFill>
              </a:rPr>
              <a:t>             (</a:t>
            </a:r>
            <a:r>
              <a:rPr lang="en-US" sz="2400" dirty="0">
                <a:solidFill>
                  <a:srgbClr val="002060"/>
                </a:solidFill>
              </a:rPr>
              <a:t>Except for Federal holidays)</a:t>
            </a:r>
          </a:p>
        </p:txBody>
      </p:sp>
      <p:sp>
        <p:nvSpPr>
          <p:cNvPr id="6" name="Rounded Rectangular Callout 5"/>
          <p:cNvSpPr/>
          <p:nvPr/>
        </p:nvSpPr>
        <p:spPr>
          <a:xfrm>
            <a:off x="457200" y="4419600"/>
            <a:ext cx="8305800" cy="1928575"/>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Although we’ve worked closely with Grants.gov, ASSIST is a system developed and managed by NIH. </a:t>
            </a:r>
          </a:p>
          <a:p>
            <a:pPr algn="ctr"/>
            <a:endParaRPr lang="en-US" sz="1400" dirty="0">
              <a:solidFill>
                <a:srgbClr val="002060"/>
              </a:solidFill>
            </a:endParaRPr>
          </a:p>
          <a:p>
            <a:pPr algn="ctr"/>
            <a:r>
              <a:rPr lang="en-US" sz="2800" b="1" dirty="0" smtClean="0">
                <a:solidFill>
                  <a:srgbClr val="C00000"/>
                </a:solidFill>
              </a:rPr>
              <a:t>The eRA Commons Help Desk should be an applicant’s first stop for support.</a:t>
            </a:r>
            <a:endParaRPr lang="en-US" sz="2800" b="1" dirty="0">
              <a:solidFill>
                <a:srgbClr val="C00000"/>
              </a:solidFill>
            </a:endParaRPr>
          </a:p>
        </p:txBody>
      </p:sp>
    </p:spTree>
    <p:extLst>
      <p:ext uri="{BB962C8B-B14F-4D97-AF65-F5344CB8AC3E}">
        <p14:creationId xmlns:p14="http://schemas.microsoft.com/office/powerpoint/2010/main" val="338951590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118</a:t>
            </a:fld>
            <a:endParaRPr lang="en-US"/>
          </a:p>
        </p:txBody>
      </p:sp>
      <p:sp>
        <p:nvSpPr>
          <p:cNvPr id="5" name="TextBox 4"/>
          <p:cNvSpPr txBox="1"/>
          <p:nvPr/>
        </p:nvSpPr>
        <p:spPr>
          <a:xfrm>
            <a:off x="364938" y="990600"/>
            <a:ext cx="8017062" cy="4478149"/>
          </a:xfrm>
          <a:prstGeom prst="rect">
            <a:avLst/>
          </a:prstGeom>
          <a:noFill/>
        </p:spPr>
        <p:txBody>
          <a:bodyPr wrap="square" rtlCol="0">
            <a:spAutoFit/>
          </a:bodyPr>
          <a:lstStyle/>
          <a:p>
            <a:r>
              <a:rPr lang="en-US" sz="2400" dirty="0" smtClean="0">
                <a:solidFill>
                  <a:srgbClr val="FF0000"/>
                </a:solidFill>
              </a:rPr>
              <a:t>We welcome continued feedback </a:t>
            </a:r>
            <a:r>
              <a:rPr lang="en-US" sz="2400" dirty="0" smtClean="0">
                <a:solidFill>
                  <a:srgbClr val="002060"/>
                </a:solidFill>
              </a:rPr>
              <a:t>to help with a smooth transition to e-applications.</a:t>
            </a:r>
          </a:p>
          <a:p>
            <a:endParaRPr lang="en-US" sz="2400" dirty="0">
              <a:solidFill>
                <a:srgbClr val="002060"/>
              </a:solidFill>
            </a:endParaRPr>
          </a:p>
          <a:p>
            <a:r>
              <a:rPr lang="en-US" sz="2400" dirty="0" smtClean="0">
                <a:solidFill>
                  <a:srgbClr val="002060"/>
                </a:solidFill>
              </a:rPr>
              <a:t>Unfortunately, we can’t add as many bells and whistles as we might like, but we really want to know what is needed.</a:t>
            </a:r>
          </a:p>
          <a:p>
            <a:endParaRPr lang="en-US" sz="2400" dirty="0" smtClean="0">
              <a:solidFill>
                <a:srgbClr val="002060"/>
              </a:solidFill>
            </a:endParaRPr>
          </a:p>
          <a:p>
            <a:r>
              <a:rPr lang="en-US" sz="2400" dirty="0" smtClean="0">
                <a:solidFill>
                  <a:srgbClr val="002060"/>
                </a:solidFill>
              </a:rPr>
              <a:t>Have suggestions?  Let us know through the eRA Help Desk web ticketing system</a:t>
            </a:r>
          </a:p>
          <a:p>
            <a:pPr marL="0" lvl="1" algn="ctr"/>
            <a:endParaRPr lang="en-US" sz="900" dirty="0">
              <a:solidFill>
                <a:srgbClr val="002060"/>
              </a:solidFill>
            </a:endParaRPr>
          </a:p>
          <a:p>
            <a:pPr lvl="2" indent="-457200"/>
            <a:r>
              <a:rPr lang="en-US" sz="2400" dirty="0" smtClean="0">
                <a:solidFill>
                  <a:srgbClr val="FF0000"/>
                </a:solidFill>
              </a:rPr>
              <a:t>https://public.era.nih.gov/commonshelp</a:t>
            </a:r>
          </a:p>
          <a:p>
            <a:pPr lvl="2" indent="-457200"/>
            <a:endParaRPr lang="en-US" sz="2000" dirty="0" smtClean="0">
              <a:solidFill>
                <a:srgbClr val="C00000"/>
              </a:solidFill>
            </a:endParaRPr>
          </a:p>
          <a:p>
            <a:pPr lvl="2">
              <a:buFont typeface="Arial" pitchFamily="34" charset="0"/>
              <a:buChar char="•"/>
            </a:pPr>
            <a:r>
              <a:rPr lang="en-US" sz="2000" dirty="0" smtClean="0">
                <a:solidFill>
                  <a:srgbClr val="002060"/>
                </a:solidFill>
              </a:rPr>
              <a:t> Choose ‘Other’ for the ‘I need help with question’ </a:t>
            </a:r>
          </a:p>
          <a:p>
            <a:pPr lvl="2">
              <a:buFont typeface="Arial" pitchFamily="34" charset="0"/>
              <a:buChar char="•"/>
            </a:pPr>
            <a:r>
              <a:rPr lang="en-US" sz="2000" dirty="0" smtClean="0">
                <a:solidFill>
                  <a:srgbClr val="002060"/>
                </a:solidFill>
              </a:rPr>
              <a:t> Start your Description with ‘ASSIST Feedback’ </a:t>
            </a:r>
          </a:p>
        </p:txBody>
      </p:sp>
      <p:pic>
        <p:nvPicPr>
          <p:cNvPr id="6" name="Picture 5" descr="stick_figure_listen_400_clr_3056.png" title="stick figure with hand to ear"/>
          <p:cNvPicPr>
            <a:picLocks noChangeAspect="1"/>
          </p:cNvPicPr>
          <p:nvPr/>
        </p:nvPicPr>
        <p:blipFill>
          <a:blip r:embed="rId2" cstate="print">
            <a:duotone>
              <a:prstClr val="black"/>
              <a:schemeClr val="accent1">
                <a:tint val="45000"/>
                <a:satMod val="400000"/>
              </a:schemeClr>
            </a:duotone>
          </a:blip>
          <a:stretch>
            <a:fillRect/>
          </a:stretch>
        </p:blipFill>
        <p:spPr>
          <a:xfrm>
            <a:off x="6553200" y="3683000"/>
            <a:ext cx="2724150" cy="3632200"/>
          </a:xfrm>
          <a:prstGeom prst="rect">
            <a:avLst/>
          </a:prstGeom>
        </p:spPr>
      </p:pic>
    </p:spTree>
    <p:extLst>
      <p:ext uri="{BB962C8B-B14F-4D97-AF65-F5344CB8AC3E}">
        <p14:creationId xmlns:p14="http://schemas.microsoft.com/office/powerpoint/2010/main" val="108035940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119</a:t>
            </a:fld>
            <a:endParaRPr lang="en-US"/>
          </a:p>
        </p:txBody>
      </p:sp>
      <p:pic>
        <p:nvPicPr>
          <p:cNvPr id="4" name="Picture 2" title="stick figures spelling out ques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2057400"/>
            <a:ext cx="7894637"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039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dirty="0" smtClean="0"/>
              <a:t>Registration – Two Separate but </a:t>
            </a:r>
            <a:r>
              <a:rPr lang="en-US" dirty="0"/>
              <a:t>L</a:t>
            </a:r>
            <a:r>
              <a:rPr lang="en-US" dirty="0" smtClean="0"/>
              <a:t>inked Systems</a:t>
            </a:r>
            <a:endParaRPr lang="en-US" dirty="0"/>
          </a:p>
        </p:txBody>
      </p:sp>
      <p:sp>
        <p:nvSpPr>
          <p:cNvPr id="3" name="Text Placeholder 2"/>
          <p:cNvSpPr>
            <a:spLocks noGrp="1"/>
          </p:cNvSpPr>
          <p:nvPr>
            <p:ph type="body" idx="1"/>
          </p:nvPr>
        </p:nvSpPr>
        <p:spPr>
          <a:xfrm>
            <a:off x="457200" y="1066800"/>
            <a:ext cx="4040188" cy="639762"/>
          </a:xfrm>
        </p:spPr>
        <p:txBody>
          <a:bodyPr/>
          <a:lstStyle/>
          <a:p>
            <a:r>
              <a:rPr lang="en-US" dirty="0" smtClean="0"/>
              <a:t>Grants.gov</a:t>
            </a:r>
            <a:endParaRPr lang="en-US" dirty="0"/>
          </a:p>
        </p:txBody>
      </p:sp>
      <p:sp>
        <p:nvSpPr>
          <p:cNvPr id="4" name="Content Placeholder 3"/>
          <p:cNvSpPr>
            <a:spLocks noGrp="1"/>
          </p:cNvSpPr>
          <p:nvPr>
            <p:ph sz="half" idx="2"/>
          </p:nvPr>
        </p:nvSpPr>
        <p:spPr>
          <a:xfrm>
            <a:off x="457200" y="1706562"/>
            <a:ext cx="4040188" cy="3951288"/>
          </a:xfrm>
        </p:spPr>
        <p:txBody>
          <a:bodyPr/>
          <a:lstStyle/>
          <a:p>
            <a:r>
              <a:rPr lang="en-US" dirty="0"/>
              <a:t>Federal-wide portal to find and apply for Federal grant </a:t>
            </a:r>
            <a:r>
              <a:rPr lang="en-US" dirty="0" smtClean="0"/>
              <a:t>funding</a:t>
            </a:r>
          </a:p>
          <a:p>
            <a:r>
              <a:rPr lang="en-US" dirty="0" smtClean="0"/>
              <a:t>Organization registration required</a:t>
            </a:r>
          </a:p>
          <a:p>
            <a:pPr lvl="1"/>
            <a:r>
              <a:rPr lang="en-US" dirty="0" smtClean="0"/>
              <a:t>System for Award Management (SAM) registration and annual renewal also required</a:t>
            </a:r>
            <a:endParaRPr lang="en-US" dirty="0"/>
          </a:p>
          <a:p>
            <a:endParaRPr lang="en-US" dirty="0"/>
          </a:p>
        </p:txBody>
      </p:sp>
      <p:sp>
        <p:nvSpPr>
          <p:cNvPr id="5" name="Text Placeholder 4"/>
          <p:cNvSpPr>
            <a:spLocks noGrp="1"/>
          </p:cNvSpPr>
          <p:nvPr>
            <p:ph type="body" sz="quarter" idx="3"/>
          </p:nvPr>
        </p:nvSpPr>
        <p:spPr>
          <a:xfrm>
            <a:off x="4645025" y="1066800"/>
            <a:ext cx="4041775" cy="639762"/>
          </a:xfrm>
        </p:spPr>
        <p:txBody>
          <a:bodyPr/>
          <a:lstStyle/>
          <a:p>
            <a:r>
              <a:rPr lang="en-US" dirty="0" smtClean="0"/>
              <a:t>eRA Commons</a:t>
            </a:r>
            <a:endParaRPr lang="en-US" dirty="0"/>
          </a:p>
        </p:txBody>
      </p:sp>
      <p:sp>
        <p:nvSpPr>
          <p:cNvPr id="6" name="Content Placeholder 5"/>
          <p:cNvSpPr>
            <a:spLocks noGrp="1"/>
          </p:cNvSpPr>
          <p:nvPr>
            <p:ph sz="quarter" idx="4"/>
          </p:nvPr>
        </p:nvSpPr>
        <p:spPr>
          <a:xfrm>
            <a:off x="4645025" y="1706562"/>
            <a:ext cx="4041775" cy="3951288"/>
          </a:xfrm>
        </p:spPr>
        <p:txBody>
          <a:bodyPr/>
          <a:lstStyle/>
          <a:p>
            <a:r>
              <a:rPr lang="en-US" dirty="0"/>
              <a:t>Agency system </a:t>
            </a:r>
            <a:r>
              <a:rPr lang="en-US" dirty="0" smtClean="0"/>
              <a:t>for </a:t>
            </a:r>
            <a:r>
              <a:rPr lang="en-US" dirty="0"/>
              <a:t>applicants, grantees and Federal staff to share application/grant </a:t>
            </a:r>
            <a:r>
              <a:rPr lang="en-US" dirty="0" smtClean="0"/>
              <a:t>info</a:t>
            </a:r>
          </a:p>
          <a:p>
            <a:r>
              <a:rPr lang="en-US" dirty="0" smtClean="0"/>
              <a:t>Organizations, Principal Investigators and component leads must be registered</a:t>
            </a:r>
            <a:endParaRPr lang="en-US" dirty="0"/>
          </a:p>
        </p:txBody>
      </p:sp>
      <p:sp>
        <p:nvSpPr>
          <p:cNvPr id="7" name="Slide Number Placeholder 6"/>
          <p:cNvSpPr>
            <a:spLocks noGrp="1"/>
          </p:cNvSpPr>
          <p:nvPr>
            <p:ph type="sldNum" sz="quarter" idx="10"/>
          </p:nvPr>
        </p:nvSpPr>
        <p:spPr/>
        <p:txBody>
          <a:bodyPr/>
          <a:lstStyle/>
          <a:p>
            <a:pPr>
              <a:defRPr/>
            </a:pPr>
            <a:fld id="{E8871F8B-BBDC-4A74-BED3-BA846D1EA405}" type="slidenum">
              <a:rPr lang="en-US" smtClean="0"/>
              <a:pPr>
                <a:defRPr/>
              </a:pPr>
              <a:t>12</a:t>
            </a:fld>
            <a:endParaRPr lang="en-US"/>
          </a:p>
        </p:txBody>
      </p:sp>
      <p:sp>
        <p:nvSpPr>
          <p:cNvPr id="8" name="Text Box 8"/>
          <p:cNvSpPr txBox="1">
            <a:spLocks noChangeArrowheads="1"/>
          </p:cNvSpPr>
          <p:nvPr/>
        </p:nvSpPr>
        <p:spPr bwMode="auto">
          <a:xfrm>
            <a:off x="304800" y="5308600"/>
            <a:ext cx="8534400" cy="1384988"/>
          </a:xfrm>
          <a:prstGeom prst="rect">
            <a:avLst/>
          </a:prstGeom>
          <a:solidFill>
            <a:srgbClr val="FFFF66"/>
          </a:solidFill>
          <a:ln w="25400">
            <a:noFill/>
            <a:miter lim="800000"/>
            <a:headEnd/>
            <a:tailEnd/>
          </a:ln>
        </p:spPr>
        <p:txBody>
          <a:bodyPr wrap="square" lIns="91433" tIns="45717" rIns="91433" bIns="45717">
            <a:spAutoFit/>
          </a:bodyPr>
          <a:lstStyle/>
          <a:p>
            <a:pPr algn="ctr" eaLnBrk="0" hangingPunct="0">
              <a:spcBef>
                <a:spcPct val="50000"/>
              </a:spcBef>
            </a:pPr>
            <a:r>
              <a:rPr lang="en-US" sz="2400" b="1" dirty="0">
                <a:solidFill>
                  <a:srgbClr val="002060"/>
                </a:solidFill>
                <a:cs typeface="Arial" charset="0"/>
              </a:rPr>
              <a:t>IMPORTANT: </a:t>
            </a:r>
            <a:r>
              <a:rPr lang="en-US" sz="2200" b="1" dirty="0" smtClean="0">
                <a:solidFill>
                  <a:schemeClr val="accent2"/>
                </a:solidFill>
                <a:cs typeface="Arial" charset="0"/>
              </a:rPr>
              <a:t>If not yet registered, start now!                   </a:t>
            </a:r>
          </a:p>
          <a:p>
            <a:pPr algn="ctr" eaLnBrk="0" hangingPunct="0">
              <a:spcBef>
                <a:spcPct val="50000"/>
              </a:spcBef>
            </a:pPr>
            <a:r>
              <a:rPr lang="en-US" sz="2400" b="1" dirty="0">
                <a:solidFill>
                  <a:schemeClr val="accent2"/>
                </a:solidFill>
                <a:cs typeface="Arial" charset="0"/>
                <a:hlinkClick r:id="rId2"/>
              </a:rPr>
              <a:t>http://</a:t>
            </a:r>
            <a:r>
              <a:rPr lang="en-US" sz="2400" b="1" dirty="0" smtClean="0">
                <a:solidFill>
                  <a:schemeClr val="accent2"/>
                </a:solidFill>
                <a:cs typeface="Arial" charset="0"/>
                <a:hlinkClick r:id="rId2"/>
              </a:rPr>
              <a:t>era.nih.gov/files/Registrations_Needed_Submit_Applications_NIH.pdf</a:t>
            </a:r>
            <a:r>
              <a:rPr lang="en-US" sz="2400" b="1" dirty="0" smtClean="0">
                <a:solidFill>
                  <a:schemeClr val="accent2"/>
                </a:solidFill>
                <a:cs typeface="Arial" charset="0"/>
              </a:rPr>
              <a:t> </a:t>
            </a:r>
            <a:endParaRPr lang="en-US" sz="2400" b="1" dirty="0">
              <a:solidFill>
                <a:schemeClr val="accent2"/>
              </a:solidFill>
              <a:cs typeface="Arial" charset="0"/>
            </a:endParaRPr>
          </a:p>
        </p:txBody>
      </p:sp>
      <p:pic>
        <p:nvPicPr>
          <p:cNvPr id="9" name="Picture 4" descr="stickman_holding_chain_links_md_clr"/>
          <p:cNvPicPr>
            <a:picLocks noChangeAspect="1" noChangeArrowheads="1" noCrop="1"/>
          </p:cNvPicPr>
          <p:nvPr/>
        </p:nvPicPr>
        <p:blipFill>
          <a:blip r:embed="rId3" cstate="print"/>
          <a:srcRect/>
          <a:stretch>
            <a:fillRect/>
          </a:stretch>
        </p:blipFill>
        <p:spPr bwMode="auto">
          <a:xfrm>
            <a:off x="228600" y="4216400"/>
            <a:ext cx="1543455" cy="1727200"/>
          </a:xfrm>
          <a:prstGeom prst="rect">
            <a:avLst/>
          </a:prstGeom>
          <a:noFill/>
          <a:ln w="9525">
            <a:noFill/>
            <a:miter lim="800000"/>
            <a:headEnd/>
            <a:tailEnd/>
          </a:ln>
        </p:spPr>
      </p:pic>
    </p:spTree>
    <p:extLst>
      <p:ext uri="{BB962C8B-B14F-4D97-AF65-F5344CB8AC3E}">
        <p14:creationId xmlns:p14="http://schemas.microsoft.com/office/powerpoint/2010/main" val="242034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Registration - Preparing Application</a:t>
            </a:r>
            <a:endParaRPr lang="en-US" dirty="0"/>
          </a:p>
        </p:txBody>
      </p:sp>
      <p:sp>
        <p:nvSpPr>
          <p:cNvPr id="3" name="Content Placeholder 2"/>
          <p:cNvSpPr>
            <a:spLocks noGrp="1"/>
          </p:cNvSpPr>
          <p:nvPr>
            <p:ph idx="1"/>
          </p:nvPr>
        </p:nvSpPr>
        <p:spPr/>
        <p:txBody>
          <a:bodyPr/>
          <a:lstStyle/>
          <a:p>
            <a:pPr marL="0" indent="0">
              <a:buNone/>
            </a:pPr>
            <a:r>
              <a:rPr lang="en-US" dirty="0" smtClean="0"/>
              <a:t>All ASSIST users must have eRA Commons credentials with one of the following roles:</a:t>
            </a:r>
          </a:p>
          <a:p>
            <a:pPr lvl="1"/>
            <a:r>
              <a:rPr lang="en-US" dirty="0" smtClean="0"/>
              <a:t>Signing Official (SO)</a:t>
            </a:r>
          </a:p>
          <a:p>
            <a:pPr lvl="1"/>
            <a:r>
              <a:rPr lang="en-US" dirty="0" smtClean="0"/>
              <a:t>Administrative Official (AO)</a:t>
            </a:r>
          </a:p>
          <a:p>
            <a:pPr lvl="1"/>
            <a:r>
              <a:rPr lang="en-US" dirty="0" smtClean="0"/>
              <a:t>Principal Investigator (PI)</a:t>
            </a:r>
          </a:p>
          <a:p>
            <a:pPr lvl="1"/>
            <a:r>
              <a:rPr lang="en-US" dirty="0" smtClean="0"/>
              <a:t>Assistant (ASST)</a:t>
            </a:r>
          </a:p>
          <a:p>
            <a:pPr lvl="1"/>
            <a:r>
              <a:rPr lang="en-US" dirty="0" smtClean="0"/>
              <a:t>Account Administrator (AA) </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Registration – Submitting Application</a:t>
            </a:r>
            <a:endParaRPr lang="en-US" dirty="0"/>
          </a:p>
        </p:txBody>
      </p:sp>
      <p:sp>
        <p:nvSpPr>
          <p:cNvPr id="3" name="Content Placeholder 2"/>
          <p:cNvSpPr>
            <a:spLocks noGrp="1"/>
          </p:cNvSpPr>
          <p:nvPr>
            <p:ph idx="1"/>
          </p:nvPr>
        </p:nvSpPr>
        <p:spPr/>
        <p:txBody>
          <a:bodyPr/>
          <a:lstStyle/>
          <a:p>
            <a:pPr marL="0" indent="0">
              <a:buNone/>
            </a:pPr>
            <a:r>
              <a:rPr lang="en-US" dirty="0" smtClean="0"/>
              <a:t>To submit your application using ASSIST you will need:</a:t>
            </a:r>
          </a:p>
          <a:p>
            <a:pPr lvl="1"/>
            <a:r>
              <a:rPr lang="en-US" dirty="0" smtClean="0"/>
              <a:t>an eRA Commons account with the Signing Official (SO) role</a:t>
            </a:r>
          </a:p>
          <a:p>
            <a:pPr marL="0" indent="0">
              <a:buNone/>
            </a:pPr>
            <a:r>
              <a:rPr lang="en-US" dirty="0" smtClean="0"/>
              <a:t>AND</a:t>
            </a:r>
          </a:p>
          <a:p>
            <a:pPr lvl="1"/>
            <a:r>
              <a:rPr lang="en-US" dirty="0" smtClean="0"/>
              <a:t>active Grants.gov Authorized Organization Representative (AOR) credentials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 Notes</a:t>
            </a:r>
            <a:endParaRPr lang="en-US" dirty="0"/>
          </a:p>
        </p:txBody>
      </p:sp>
      <p:sp>
        <p:nvSpPr>
          <p:cNvPr id="3" name="Content Placeholder 2"/>
          <p:cNvSpPr>
            <a:spLocks noGrp="1"/>
          </p:cNvSpPr>
          <p:nvPr>
            <p:ph idx="1"/>
          </p:nvPr>
        </p:nvSpPr>
        <p:spPr/>
        <p:txBody>
          <a:bodyPr/>
          <a:lstStyle/>
          <a:p>
            <a:r>
              <a:rPr lang="en-US" dirty="0" smtClean="0"/>
              <a:t>Work within eRA Commons and Grants.gov to establish your accounts and be sure you can log in to those systems before using your accounts with ASSIST</a:t>
            </a:r>
            <a:br>
              <a:rPr lang="en-US" dirty="0" smtClean="0"/>
            </a:br>
            <a:endParaRPr lang="en-US" dirty="0" smtClean="0"/>
          </a:p>
          <a:p>
            <a:r>
              <a:rPr lang="en-US" dirty="0" smtClean="0"/>
              <a:t>If you run into password or other account issues, return to eRA Commons or Grants.gov to work through those </a:t>
            </a:r>
            <a:br>
              <a:rPr lang="en-US" dirty="0" smtClean="0"/>
            </a:br>
            <a:r>
              <a:rPr lang="en-US" dirty="0" smtClean="0"/>
              <a:t>issues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15</a:t>
            </a:fld>
            <a:endParaRPr lang="en-US"/>
          </a:p>
        </p:txBody>
      </p:sp>
      <p:pic>
        <p:nvPicPr>
          <p:cNvPr id="5" name="Picture 4" title="picture of stick figure holding loc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4572000"/>
            <a:ext cx="1414463" cy="25146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16</a:t>
            </a:fld>
            <a:endParaRPr lang="en-US"/>
          </a:p>
        </p:txBody>
      </p:sp>
      <p:sp>
        <p:nvSpPr>
          <p:cNvPr id="3" name="Title 2"/>
          <p:cNvSpPr>
            <a:spLocks noGrp="1"/>
          </p:cNvSpPr>
          <p:nvPr>
            <p:ph type="ctrTitle"/>
          </p:nvPr>
        </p:nvSpPr>
        <p:spPr/>
        <p:txBody>
          <a:bodyPr/>
          <a:lstStyle/>
          <a:p>
            <a:r>
              <a:rPr lang="en-US" dirty="0" smtClean="0"/>
              <a:t>Electronic Submission of Multi-Project Applications Using ASSIST</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Process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17</a:t>
            </a:fld>
            <a:endParaRPr lang="en-US"/>
          </a:p>
        </p:txBody>
      </p:sp>
      <p:sp>
        <p:nvSpPr>
          <p:cNvPr id="4" name="Rectangle 3" title="white background"/>
          <p:cNvSpPr/>
          <p:nvPr/>
        </p:nvSpPr>
        <p:spPr>
          <a:xfrm>
            <a:off x="304800" y="838200"/>
            <a:ext cx="8610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title="straight connector"/>
          <p:cNvCxnSpPr/>
          <p:nvPr/>
        </p:nvCxnSpPr>
        <p:spPr>
          <a:xfrm>
            <a:off x="6019800" y="3730389"/>
            <a:ext cx="0" cy="361594"/>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6" name="Flowchart: Process 5"/>
          <p:cNvSpPr/>
          <p:nvPr/>
        </p:nvSpPr>
        <p:spPr>
          <a:xfrm>
            <a:off x="7924800" y="3147344"/>
            <a:ext cx="838200" cy="699075"/>
          </a:xfrm>
          <a:prstGeom prst="flowChartProcess">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Calibri"/>
                <a:ea typeface="+mn-ea"/>
                <a:cs typeface="+mn-cs"/>
              </a:rPr>
              <a:t>Track</a:t>
            </a:r>
            <a:endParaRPr kumimoji="0" lang="en-US" sz="2000" b="1" i="0" u="none" strike="noStrike" kern="0" cap="none" spc="0" normalizeH="0" baseline="0" noProof="0" dirty="0">
              <a:ln>
                <a:noFill/>
              </a:ln>
              <a:solidFill>
                <a:srgbClr val="FFFFFF"/>
              </a:solidFill>
              <a:effectLst/>
              <a:uLnTx/>
              <a:uFillTx/>
              <a:latin typeface="Calibri"/>
              <a:ea typeface="+mn-ea"/>
              <a:cs typeface="+mn-cs"/>
            </a:endParaRPr>
          </a:p>
        </p:txBody>
      </p:sp>
      <p:sp>
        <p:nvSpPr>
          <p:cNvPr id="7" name="Right Arrow Callout 6"/>
          <p:cNvSpPr/>
          <p:nvPr/>
        </p:nvSpPr>
        <p:spPr>
          <a:xfrm>
            <a:off x="381000" y="3158067"/>
            <a:ext cx="93767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Find</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8" name="Right Arrow Callout 7"/>
          <p:cNvSpPr/>
          <p:nvPr/>
        </p:nvSpPr>
        <p:spPr>
          <a:xfrm>
            <a:off x="1318670" y="3156812"/>
            <a:ext cx="89113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Plan</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9" name="Right Arrow Callout 8"/>
          <p:cNvSpPr/>
          <p:nvPr/>
        </p:nvSpPr>
        <p:spPr>
          <a:xfrm>
            <a:off x="2233070" y="3156812"/>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Initiate</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0" name="Right Arrow Callout 9"/>
          <p:cNvSpPr/>
          <p:nvPr/>
        </p:nvSpPr>
        <p:spPr>
          <a:xfrm>
            <a:off x="3376070" y="3156812"/>
            <a:ext cx="96733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Build Team</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1" name="Right Arrow Callout 10"/>
          <p:cNvSpPr/>
          <p:nvPr/>
        </p:nvSpPr>
        <p:spPr>
          <a:xfrm>
            <a:off x="4377280" y="3156812"/>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Enter Data</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2" name="Right Arrow Callout 11"/>
          <p:cNvSpPr/>
          <p:nvPr/>
        </p:nvSpPr>
        <p:spPr>
          <a:xfrm>
            <a:off x="5496169" y="3156812"/>
            <a:ext cx="1319511"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Finalize</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3" name="Right Arrow Callout 12"/>
          <p:cNvSpPr/>
          <p:nvPr/>
        </p:nvSpPr>
        <p:spPr>
          <a:xfrm>
            <a:off x="6815680" y="3156812"/>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Submit</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14" name="Straight Connector 13" title="straight connector"/>
          <p:cNvCxnSpPr/>
          <p:nvPr/>
        </p:nvCxnSpPr>
        <p:spPr>
          <a:xfrm flipV="1">
            <a:off x="990600" y="2511189"/>
            <a:ext cx="0" cy="669769"/>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title="straight connector"/>
          <p:cNvCxnSpPr/>
          <p:nvPr/>
        </p:nvCxnSpPr>
        <p:spPr>
          <a:xfrm flipV="1">
            <a:off x="2667000" y="2968389"/>
            <a:ext cx="0" cy="2286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6" name="TextBox 38"/>
          <p:cNvSpPr txBox="1"/>
          <p:nvPr/>
        </p:nvSpPr>
        <p:spPr>
          <a:xfrm>
            <a:off x="0" y="1444389"/>
            <a:ext cx="19169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Find </a:t>
            </a:r>
            <a:br>
              <a:rPr lang="en-US" dirty="0" smtClean="0"/>
            </a:br>
            <a:r>
              <a:rPr lang="en-US" dirty="0" smtClean="0"/>
              <a:t>Opportunity</a:t>
            </a:r>
            <a:endParaRPr lang="en-US" sz="2000" dirty="0"/>
          </a:p>
        </p:txBody>
      </p:sp>
      <p:pic>
        <p:nvPicPr>
          <p:cNvPr id="17" name="Picture 16" title="stick figure holiding magnifying g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70" y="2090720"/>
            <a:ext cx="1380040" cy="1380040"/>
          </a:xfrm>
          <a:prstGeom prst="rect">
            <a:avLst/>
          </a:prstGeom>
        </p:spPr>
      </p:pic>
      <p:grpSp>
        <p:nvGrpSpPr>
          <p:cNvPr id="18" name="Group 17" title="stick figure at computer entering data"/>
          <p:cNvGrpSpPr/>
          <p:nvPr/>
        </p:nvGrpSpPr>
        <p:grpSpPr>
          <a:xfrm>
            <a:off x="4038600" y="1511659"/>
            <a:ext cx="2319215" cy="1757447"/>
            <a:chOff x="4038600" y="1134070"/>
            <a:chExt cx="2319215" cy="1757447"/>
          </a:xfrm>
        </p:grpSpPr>
        <p:pic>
          <p:nvPicPr>
            <p:cNvPr id="19" name="Picture 18" title="stick figure at computer entering dat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600200"/>
              <a:ext cx="1129903" cy="1291317"/>
            </a:xfrm>
            <a:prstGeom prst="rect">
              <a:avLst/>
            </a:prstGeom>
          </p:spPr>
        </p:pic>
        <p:sp>
          <p:nvSpPr>
            <p:cNvPr id="20" name="TextBox 40"/>
            <p:cNvSpPr txBox="1"/>
            <p:nvPr/>
          </p:nvSpPr>
          <p:spPr>
            <a:xfrm>
              <a:off x="4419600" y="1134070"/>
              <a:ext cx="1938215"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Enter application data for all components</a:t>
              </a:r>
              <a:endParaRPr lang="en-US" dirty="0"/>
            </a:p>
          </p:txBody>
        </p:sp>
      </p:grpSp>
      <p:cxnSp>
        <p:nvCxnSpPr>
          <p:cNvPr id="21" name="Straight Connector 20" title="straight connector"/>
          <p:cNvCxnSpPr/>
          <p:nvPr/>
        </p:nvCxnSpPr>
        <p:spPr>
          <a:xfrm flipV="1">
            <a:off x="5105400" y="2434989"/>
            <a:ext cx="0" cy="705206"/>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22" name="Group 21" title="stick figure reading plans"/>
          <p:cNvGrpSpPr/>
          <p:nvPr/>
        </p:nvGrpSpPr>
        <p:grpSpPr>
          <a:xfrm>
            <a:off x="1600200" y="980693"/>
            <a:ext cx="2273944" cy="1987696"/>
            <a:chOff x="1981200" y="679304"/>
            <a:chExt cx="2273944" cy="1987696"/>
          </a:xfrm>
        </p:grpSpPr>
        <p:sp>
          <p:nvSpPr>
            <p:cNvPr id="23" name="TextBox 40"/>
            <p:cNvSpPr txBox="1"/>
            <p:nvPr/>
          </p:nvSpPr>
          <p:spPr>
            <a:xfrm>
              <a:off x="1981200" y="1743670"/>
              <a:ext cx="22739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Initiate application and create the application shell</a:t>
              </a:r>
              <a:endParaRPr lang="en-US" dirty="0"/>
            </a:p>
          </p:txBody>
        </p:sp>
        <p:pic>
          <p:nvPicPr>
            <p:cNvPr id="24" name="Picture 23" title="stick figure reading pla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679304"/>
              <a:ext cx="976422" cy="1301896"/>
            </a:xfrm>
            <a:prstGeom prst="rect">
              <a:avLst/>
            </a:prstGeom>
          </p:spPr>
        </p:pic>
      </p:grpSp>
      <p:cxnSp>
        <p:nvCxnSpPr>
          <p:cNvPr id="25" name="Straight Connector 24" title="straight connector"/>
          <p:cNvCxnSpPr/>
          <p:nvPr/>
        </p:nvCxnSpPr>
        <p:spPr>
          <a:xfrm flipV="1">
            <a:off x="7239000" y="2968389"/>
            <a:ext cx="0" cy="193522"/>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26" name="Group 25" title="stick figure at computer transimitting data"/>
          <p:cNvGrpSpPr/>
          <p:nvPr/>
        </p:nvGrpSpPr>
        <p:grpSpPr>
          <a:xfrm>
            <a:off x="6248400" y="1139589"/>
            <a:ext cx="2502544" cy="1828800"/>
            <a:chOff x="6324600" y="494334"/>
            <a:chExt cx="2502544" cy="1828800"/>
          </a:xfrm>
        </p:grpSpPr>
        <p:sp>
          <p:nvSpPr>
            <p:cNvPr id="27" name="TextBox 40"/>
            <p:cNvSpPr txBox="1"/>
            <p:nvPr/>
          </p:nvSpPr>
          <p:spPr>
            <a:xfrm>
              <a:off x="6324600" y="1399804"/>
              <a:ext cx="25025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Submit  your application through Grants.gov to NIH</a:t>
              </a:r>
              <a:endParaRPr lang="en-US" dirty="0"/>
            </a:p>
          </p:txBody>
        </p:sp>
        <p:pic>
          <p:nvPicPr>
            <p:cNvPr id="28" name="Picture 27" title="stick figure at computer transimitting dat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1456" y="494334"/>
              <a:ext cx="1487832" cy="1115874"/>
            </a:xfrm>
            <a:prstGeom prst="rect">
              <a:avLst/>
            </a:prstGeom>
          </p:spPr>
        </p:pic>
      </p:grpSp>
      <p:cxnSp>
        <p:nvCxnSpPr>
          <p:cNvPr id="29" name="Straight Connector 28" title="straight connector"/>
          <p:cNvCxnSpPr/>
          <p:nvPr/>
        </p:nvCxnSpPr>
        <p:spPr>
          <a:xfrm>
            <a:off x="1828800" y="3695308"/>
            <a:ext cx="0" cy="541407"/>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0" name="Group 29" title="stick figure drawing flow chart"/>
          <p:cNvGrpSpPr/>
          <p:nvPr/>
        </p:nvGrpSpPr>
        <p:grpSpPr>
          <a:xfrm>
            <a:off x="457200" y="3968692"/>
            <a:ext cx="1962811" cy="2143303"/>
            <a:chOff x="457200" y="3591103"/>
            <a:chExt cx="1962811" cy="2143303"/>
          </a:xfrm>
        </p:grpSpPr>
        <p:pic>
          <p:nvPicPr>
            <p:cNvPr id="31" name="Picture 30" title="stick figure drawing flow char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4800600"/>
              <a:ext cx="1296953" cy="933806"/>
            </a:xfrm>
            <a:prstGeom prst="rect">
              <a:avLst/>
            </a:prstGeom>
          </p:spPr>
        </p:pic>
        <p:sp>
          <p:nvSpPr>
            <p:cNvPr id="32" name="TextBox 40"/>
            <p:cNvSpPr txBox="1"/>
            <p:nvPr/>
          </p:nvSpPr>
          <p:spPr>
            <a:xfrm>
              <a:off x="457200" y="3591103"/>
              <a:ext cx="1962811"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latin typeface="+mj-lt"/>
                </a:rPr>
                <a:t>Get familiar </a:t>
              </a:r>
            </a:p>
            <a:p>
              <a:r>
                <a:rPr lang="en-US" dirty="0" smtClean="0">
                  <a:latin typeface="+mj-lt"/>
                </a:rPr>
                <a:t>with the process and create an application plan</a:t>
              </a:r>
              <a:endParaRPr lang="en-US" dirty="0"/>
            </a:p>
          </p:txBody>
        </p:sp>
      </p:grpSp>
      <p:cxnSp>
        <p:nvCxnSpPr>
          <p:cNvPr id="33" name="Straight Connector 32" title="straight connector"/>
          <p:cNvCxnSpPr/>
          <p:nvPr/>
        </p:nvCxnSpPr>
        <p:spPr>
          <a:xfrm>
            <a:off x="3733800" y="3776869"/>
            <a:ext cx="0" cy="41072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title="straight connector"/>
          <p:cNvCxnSpPr/>
          <p:nvPr/>
        </p:nvCxnSpPr>
        <p:spPr>
          <a:xfrm>
            <a:off x="8530180" y="3825995"/>
            <a:ext cx="4220" cy="513994"/>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5" name="Group 34" title="group of stick figures standing around talking"/>
          <p:cNvGrpSpPr/>
          <p:nvPr/>
        </p:nvGrpSpPr>
        <p:grpSpPr>
          <a:xfrm>
            <a:off x="2554387" y="4178659"/>
            <a:ext cx="2502544" cy="2066330"/>
            <a:chOff x="2554387" y="3801070"/>
            <a:chExt cx="2502544" cy="2066330"/>
          </a:xfrm>
        </p:grpSpPr>
        <p:sp>
          <p:nvSpPr>
            <p:cNvPr id="36" name="TextBox 40"/>
            <p:cNvSpPr txBox="1"/>
            <p:nvPr/>
          </p:nvSpPr>
          <p:spPr>
            <a:xfrm>
              <a:off x="2554387" y="4944070"/>
              <a:ext cx="25025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Define your team and provide application access</a:t>
              </a:r>
              <a:endParaRPr lang="en-US" dirty="0"/>
            </a:p>
          </p:txBody>
        </p:sp>
        <p:pic>
          <p:nvPicPr>
            <p:cNvPr id="37" name="Picture 36" title="group of stick figures standing around talk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7000" y="3801070"/>
              <a:ext cx="2209800" cy="1243013"/>
            </a:xfrm>
            <a:prstGeom prst="rect">
              <a:avLst/>
            </a:prstGeom>
          </p:spPr>
        </p:pic>
      </p:grpSp>
      <p:grpSp>
        <p:nvGrpSpPr>
          <p:cNvPr id="38" name="Group 37" title="stick figure at computer with hands up in success"/>
          <p:cNvGrpSpPr/>
          <p:nvPr/>
        </p:nvGrpSpPr>
        <p:grpSpPr>
          <a:xfrm>
            <a:off x="6858000" y="4035189"/>
            <a:ext cx="2045344" cy="2142530"/>
            <a:chOff x="6858000" y="3657600"/>
            <a:chExt cx="2045344" cy="2142530"/>
          </a:xfrm>
        </p:grpSpPr>
        <p:sp>
          <p:nvSpPr>
            <p:cNvPr id="39" name="TextBox 40"/>
            <p:cNvSpPr txBox="1"/>
            <p:nvPr/>
          </p:nvSpPr>
          <p:spPr>
            <a:xfrm>
              <a:off x="6858000" y="4876800"/>
              <a:ext cx="20453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Track status and view final application image</a:t>
              </a:r>
              <a:endParaRPr lang="en-US" dirty="0"/>
            </a:p>
          </p:txBody>
        </p:sp>
        <p:pic>
          <p:nvPicPr>
            <p:cNvPr id="40" name="Picture 39" title="stick figure at computer with hands up in succe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0961" y="3657600"/>
              <a:ext cx="1430731" cy="1251890"/>
            </a:xfrm>
            <a:prstGeom prst="rect">
              <a:avLst/>
            </a:prstGeom>
          </p:spPr>
        </p:pic>
      </p:grpSp>
      <p:grpSp>
        <p:nvGrpSpPr>
          <p:cNvPr id="41" name="Group 40" title="stick figures putting together pieces of puzzle"/>
          <p:cNvGrpSpPr/>
          <p:nvPr/>
        </p:nvGrpSpPr>
        <p:grpSpPr>
          <a:xfrm>
            <a:off x="4724400" y="4081861"/>
            <a:ext cx="2438400" cy="2547539"/>
            <a:chOff x="4724400" y="3710768"/>
            <a:chExt cx="2438400" cy="2547539"/>
          </a:xfrm>
        </p:grpSpPr>
        <p:sp>
          <p:nvSpPr>
            <p:cNvPr id="42" name="TextBox 40"/>
            <p:cNvSpPr txBox="1"/>
            <p:nvPr/>
          </p:nvSpPr>
          <p:spPr>
            <a:xfrm>
              <a:off x="4724400" y="3710768"/>
              <a:ext cx="2438400"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Finalize   </a:t>
              </a:r>
              <a:br>
                <a:rPr lang="en-US" dirty="0" smtClean="0">
                  <a:latin typeface="+mj-lt"/>
                </a:rPr>
              </a:br>
              <a:r>
                <a:rPr lang="en-US" dirty="0" smtClean="0">
                  <a:latin typeface="+mj-lt"/>
                </a:rPr>
                <a:t>components and prepare your application for submission</a:t>
              </a:r>
              <a:endParaRPr lang="en-US" dirty="0"/>
            </a:p>
          </p:txBody>
        </p:sp>
        <p:pic>
          <p:nvPicPr>
            <p:cNvPr id="43" name="Picture 42" title="stick figures putting together pieces of puzzl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7800" y="5105400"/>
              <a:ext cx="1295400" cy="1152907"/>
            </a:xfrm>
            <a:prstGeom prst="rect">
              <a:avLst/>
            </a:prstGeom>
          </p:spPr>
        </p:pic>
      </p:grpSp>
    </p:spTree>
    <p:extLst>
      <p:ext uri="{BB962C8B-B14F-4D97-AF65-F5344CB8AC3E}">
        <p14:creationId xmlns:p14="http://schemas.microsoft.com/office/powerpoint/2010/main" val="337767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18</a:t>
            </a:fld>
            <a:endParaRPr lang="en-US"/>
          </a:p>
        </p:txBody>
      </p:sp>
      <p:sp>
        <p:nvSpPr>
          <p:cNvPr id="3" name="Title 2"/>
          <p:cNvSpPr>
            <a:spLocks noGrp="1"/>
          </p:cNvSpPr>
          <p:nvPr>
            <p:ph type="ctrTitle"/>
          </p:nvPr>
        </p:nvSpPr>
        <p:spPr/>
        <p:txBody>
          <a:bodyPr/>
          <a:lstStyle/>
          <a:p>
            <a:r>
              <a:rPr lang="en-US" dirty="0" smtClean="0"/>
              <a:t>Find Opportunity</a:t>
            </a:r>
            <a:endParaRPr lang="en-US" dirty="0"/>
          </a:p>
        </p:txBody>
      </p:sp>
      <p:sp>
        <p:nvSpPr>
          <p:cNvPr id="6" name="Right Arrow Callout 5"/>
          <p:cNvSpPr/>
          <p:nvPr/>
        </p:nvSpPr>
        <p:spPr>
          <a:xfrm>
            <a:off x="381000" y="6106723"/>
            <a:ext cx="93767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Find</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stick figure with magnifying g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191000"/>
            <a:ext cx="2514600" cy="25146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FFFFFF">
                    <a:lumMod val="95000"/>
                  </a:srgbClr>
                </a:solidFill>
              </a:rPr>
              <a:t>Find Multi-project FOAs in…</a:t>
            </a:r>
            <a:endParaRPr lang="en-US" sz="2800" dirty="0">
              <a:solidFill>
                <a:srgbClr val="FFFFFF">
                  <a:lumMod val="95000"/>
                </a:srgbClr>
              </a:solidFill>
            </a:endParaRPr>
          </a:p>
        </p:txBody>
      </p:sp>
      <p:sp>
        <p:nvSpPr>
          <p:cNvPr id="4" name="Slide Number Placeholder 3"/>
          <p:cNvSpPr>
            <a:spLocks noGrp="1"/>
          </p:cNvSpPr>
          <p:nvPr>
            <p:ph type="sldNum" sz="quarter" idx="4294967295"/>
          </p:nvPr>
        </p:nvSpPr>
        <p:spPr>
          <a:xfrm>
            <a:off x="6553200" y="6477000"/>
            <a:ext cx="2133600" cy="244475"/>
          </a:xfrm>
          <a:prstGeom prst="rect">
            <a:avLst/>
          </a:prstGeom>
        </p:spPr>
        <p:txBody>
          <a:bodyPr/>
          <a:lstStyle/>
          <a:p>
            <a:pPr>
              <a:defRPr/>
            </a:pPr>
            <a:fld id="{AF304328-7975-459E-94A5-B94B98B1E23E}" type="slidenum">
              <a:rPr lang="en-US" smtClean="0">
                <a:solidFill>
                  <a:srgbClr val="FFFFFF"/>
                </a:solidFill>
              </a:rPr>
              <a:pPr>
                <a:defRPr/>
              </a:pPr>
              <a:t>19</a:t>
            </a:fld>
            <a:endParaRPr lang="en-US">
              <a:solidFill>
                <a:srgbClr val="FFFFFF"/>
              </a:solidFill>
            </a:endParaRPr>
          </a:p>
        </p:txBody>
      </p:sp>
      <p:grpSp>
        <p:nvGrpSpPr>
          <p:cNvPr id="3" name="Group 6" title="screen shot of NIH Guide for Grants &amp; Contracts"/>
          <p:cNvGrpSpPr/>
          <p:nvPr/>
        </p:nvGrpSpPr>
        <p:grpSpPr>
          <a:xfrm>
            <a:off x="609600" y="1371600"/>
            <a:ext cx="4038600" cy="4132182"/>
            <a:chOff x="990600" y="2269634"/>
            <a:chExt cx="4038600" cy="4132182"/>
          </a:xfrm>
        </p:grpSpPr>
        <p:grpSp>
          <p:nvGrpSpPr>
            <p:cNvPr id="5" name="Group 7"/>
            <p:cNvGrpSpPr/>
            <p:nvPr/>
          </p:nvGrpSpPr>
          <p:grpSpPr>
            <a:xfrm>
              <a:off x="990600" y="2269634"/>
              <a:ext cx="4038600" cy="4132182"/>
              <a:chOff x="990600" y="2269634"/>
              <a:chExt cx="4038600" cy="4132182"/>
            </a:xfrm>
          </p:grpSpPr>
          <p:sp>
            <p:nvSpPr>
              <p:cNvPr id="10" name="Rectangle 9"/>
              <p:cNvSpPr/>
              <p:nvPr/>
            </p:nvSpPr>
            <p:spPr>
              <a:xfrm rot="259087">
                <a:off x="990600" y="2623100"/>
                <a:ext cx="4038600" cy="3778716"/>
              </a:xfrm>
              <a:prstGeom prst="rect">
                <a:avLst/>
              </a:prstGeom>
              <a:solidFill>
                <a:sysClr val="window" lastClr="FFFFFF">
                  <a:lumMod val="95000"/>
                </a:sysClr>
              </a:solidFill>
              <a:ln w="25400" cap="flat" cmpd="sng" algn="ctr">
                <a:solidFill>
                  <a:sysClr val="window" lastClr="FFFFFF">
                    <a:lumMod val="85000"/>
                  </a:sysClr>
                </a:solidFill>
                <a:prstDash val="solid"/>
              </a:ln>
              <a:effectLst>
                <a:outerShdw blurRad="88900" dist="88900" dir="2700000" algn="tl" rotWithShape="0">
                  <a:prstClr val="black">
                    <a:alpha val="40000"/>
                  </a:prstClr>
                </a:outerShdw>
              </a:effectLst>
            </p:spPr>
            <p:txBody>
              <a:bodyPr tIns="0" bIns="9144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Bradley Hand ITC" pitchFamily="66" charset="0"/>
                    <a:ea typeface="+mn-ea"/>
                    <a:cs typeface="+mn-cs"/>
                  </a:rPr>
                  <a:t>NIH Guide</a:t>
                </a:r>
                <a:r>
                  <a:rPr kumimoji="0" lang="en-US" sz="2000" b="1" i="0" u="none" strike="noStrike" kern="1200" cap="none" spc="0" normalizeH="0" noProof="0" dirty="0" smtClean="0">
                    <a:ln>
                      <a:noFill/>
                    </a:ln>
                    <a:solidFill>
                      <a:srgbClr val="FF0000"/>
                    </a:solidFill>
                    <a:effectLst/>
                    <a:uLnTx/>
                    <a:uFillTx/>
                    <a:latin typeface="Bradley Hand ITC" pitchFamily="66" charset="0"/>
                    <a:ea typeface="+mn-ea"/>
                    <a:cs typeface="+mn-cs"/>
                  </a:rPr>
                  <a:t> for Grants &amp; Contracts</a:t>
                </a:r>
                <a:endParaRPr kumimoji="0" lang="en-US" sz="2000" b="1" i="0" u="none" strike="noStrike" kern="1200" cap="none" spc="0" normalizeH="0" baseline="0" noProof="0" dirty="0">
                  <a:ln>
                    <a:noFill/>
                  </a:ln>
                  <a:solidFill>
                    <a:srgbClr val="FF0000"/>
                  </a:solidFill>
                  <a:effectLst/>
                  <a:uLnTx/>
                  <a:uFillTx/>
                  <a:latin typeface="Bradley Hand ITC" pitchFamily="66" charset="0"/>
                  <a:ea typeface="+mn-ea"/>
                  <a:cs typeface="+mn-cs"/>
                </a:endParaRPr>
              </a:p>
            </p:txBody>
          </p:sp>
          <p:sp>
            <p:nvSpPr>
              <p:cNvPr id="11" name="Rectangle 10" title="screen shot of NIH Guide for Grants &amp; Contracts"/>
              <p:cNvSpPr/>
              <p:nvPr/>
            </p:nvSpPr>
            <p:spPr>
              <a:xfrm rot="259087">
                <a:off x="1310101" y="2855797"/>
                <a:ext cx="3522280" cy="3047209"/>
              </a:xfrm>
              <a:prstGeom prst="rect">
                <a:avLst/>
              </a:prstGeom>
              <a:blipFill dpi="0" rotWithShape="1">
                <a:blip r:embed="rId2" cstate="print"/>
                <a:srcRect/>
                <a:stretch>
                  <a:fillRect/>
                </a:stretch>
              </a:blipFill>
              <a:ln w="25400" cap="flat" cmpd="sng" algn="ctr">
                <a:solidFill>
                  <a:sysClr val="window" lastClr="FFFFFF">
                    <a:lumMod val="65000"/>
                  </a:sys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a:ea typeface="+mn-ea"/>
                  <a:cs typeface="+mn-cs"/>
                </a:endParaRPr>
              </a:p>
            </p:txBody>
          </p:sp>
          <p:pic>
            <p:nvPicPr>
              <p:cNvPr id="12" name="Picture 11" title="push pi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9900" y="2269634"/>
                <a:ext cx="514350" cy="685800"/>
              </a:xfrm>
              <a:prstGeom prst="rect">
                <a:avLst/>
              </a:prstGeom>
            </p:spPr>
          </p:pic>
        </p:grpSp>
        <p:sp>
          <p:nvSpPr>
            <p:cNvPr id="9" name="Oval 8"/>
            <p:cNvSpPr/>
            <p:nvPr/>
          </p:nvSpPr>
          <p:spPr>
            <a:xfrm rot="300000">
              <a:off x="2084284" y="5022743"/>
              <a:ext cx="2702599" cy="99931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2" title="screen shot of Grants.gov Find"/>
          <p:cNvGrpSpPr/>
          <p:nvPr/>
        </p:nvGrpSpPr>
        <p:grpSpPr>
          <a:xfrm>
            <a:off x="4481299" y="1371600"/>
            <a:ext cx="3856912" cy="4027066"/>
            <a:chOff x="4862299" y="2209800"/>
            <a:chExt cx="3856912" cy="4027066"/>
          </a:xfrm>
        </p:grpSpPr>
        <p:grpSp>
          <p:nvGrpSpPr>
            <p:cNvPr id="7" name="Group 13"/>
            <p:cNvGrpSpPr/>
            <p:nvPr/>
          </p:nvGrpSpPr>
          <p:grpSpPr>
            <a:xfrm>
              <a:off x="4862299" y="2541414"/>
              <a:ext cx="3856912" cy="3695452"/>
              <a:chOff x="4862299" y="2541414"/>
              <a:chExt cx="3856912" cy="3695452"/>
            </a:xfrm>
          </p:grpSpPr>
          <p:grpSp>
            <p:nvGrpSpPr>
              <p:cNvPr id="8" name="Group 15"/>
              <p:cNvGrpSpPr/>
              <p:nvPr/>
            </p:nvGrpSpPr>
            <p:grpSpPr>
              <a:xfrm rot="20617483">
                <a:off x="4862299" y="2541414"/>
                <a:ext cx="3856912" cy="3695452"/>
                <a:chOff x="214389" y="572702"/>
                <a:chExt cx="3581400" cy="3657600"/>
              </a:xfrm>
            </p:grpSpPr>
            <p:sp>
              <p:nvSpPr>
                <p:cNvPr id="18" name="Rectangle 17"/>
                <p:cNvSpPr/>
                <p:nvPr/>
              </p:nvSpPr>
              <p:spPr>
                <a:xfrm rot="259087">
                  <a:off x="214389" y="572702"/>
                  <a:ext cx="3581400" cy="3657600"/>
                </a:xfrm>
                <a:prstGeom prst="rect">
                  <a:avLst/>
                </a:prstGeom>
                <a:solidFill>
                  <a:sysClr val="window" lastClr="FFFFFF">
                    <a:lumMod val="95000"/>
                  </a:sysClr>
                </a:solidFill>
                <a:ln w="25400" cap="flat" cmpd="sng" algn="ctr">
                  <a:solidFill>
                    <a:sysClr val="window" lastClr="FFFFFF">
                      <a:lumMod val="85000"/>
                    </a:sysClr>
                  </a:solidFill>
                  <a:prstDash val="solid"/>
                </a:ln>
                <a:effectLst>
                  <a:outerShdw blurRad="88900" dist="88900" dir="2700000" algn="tl" rotWithShape="0">
                    <a:prstClr val="black">
                      <a:alpha val="40000"/>
                    </a:prstClr>
                  </a:outerShdw>
                </a:effectLst>
              </p:spPr>
              <p:txBody>
                <a:bodyPr tIns="0" bIns="9144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latin typeface="Bradley Hand ITC" pitchFamily="66" charset="0"/>
                    </a:rPr>
                    <a:t>Grants.gov Find</a:t>
                  </a:r>
                  <a:endParaRPr kumimoji="0" lang="en-US" sz="2800" b="1" i="0" u="none" strike="noStrike" kern="1200" cap="none" spc="0" normalizeH="0" noProof="0" dirty="0">
                    <a:ln>
                      <a:noFill/>
                    </a:ln>
                    <a:solidFill>
                      <a:srgbClr val="FF0000"/>
                    </a:solidFill>
                    <a:effectLst/>
                    <a:uLnTx/>
                    <a:uFillTx/>
                    <a:latin typeface="Bradley Hand ITC" pitchFamily="66" charset="0"/>
                  </a:endParaRPr>
                </a:p>
              </p:txBody>
            </p:sp>
            <p:sp>
              <p:nvSpPr>
                <p:cNvPr id="19" name="Rectangle 18" title="screen shot of Grants.gov Find"/>
                <p:cNvSpPr/>
                <p:nvPr/>
              </p:nvSpPr>
              <p:spPr>
                <a:xfrm rot="259087">
                  <a:off x="446561" y="803291"/>
                  <a:ext cx="3124200" cy="2926080"/>
                </a:xfrm>
                <a:prstGeom prst="rect">
                  <a:avLst/>
                </a:prstGeom>
                <a:blipFill dpi="0" rotWithShape="1">
                  <a:blip r:embed="rId4" cstate="print"/>
                  <a:srcRect/>
                  <a:stretch>
                    <a:fillRect/>
                  </a:stretch>
                </a:blipFill>
                <a:ln w="25400" cap="flat" cmpd="sng" algn="ctr">
                  <a:solidFill>
                    <a:sysClr val="window" lastClr="FFFFFF">
                      <a:lumMod val="65000"/>
                    </a:sysClr>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a:ea typeface="+mn-ea"/>
                    <a:cs typeface="+mn-cs"/>
                  </a:endParaRPr>
                </a:p>
              </p:txBody>
            </p:sp>
          </p:grpSp>
          <p:sp>
            <p:nvSpPr>
              <p:cNvPr id="17" name="Oval 16"/>
              <p:cNvSpPr/>
              <p:nvPr/>
            </p:nvSpPr>
            <p:spPr>
              <a:xfrm rot="300000">
                <a:off x="5013613" y="4125600"/>
                <a:ext cx="1022747" cy="99931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title="push pi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80000">
              <a:off x="6248400" y="2209800"/>
              <a:ext cx="514350" cy="685800"/>
            </a:xfrm>
            <a:prstGeom prst="rect">
              <a:avLst/>
            </a:prstGeom>
          </p:spPr>
        </p:pic>
      </p:grpSp>
    </p:spTree>
    <p:extLst>
      <p:ext uri="{BB962C8B-B14F-4D97-AF65-F5344CB8AC3E}">
        <p14:creationId xmlns:p14="http://schemas.microsoft.com/office/powerpoint/2010/main" val="31247855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title="white slide background"/>
          <p:cNvSpPr/>
          <p:nvPr/>
        </p:nvSpPr>
        <p:spPr>
          <a:xfrm>
            <a:off x="228600" y="76200"/>
            <a:ext cx="8686800" cy="655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0"/>
          </p:nvPr>
        </p:nvSpPr>
        <p:spPr/>
        <p:txBody>
          <a:bodyPr/>
          <a:lstStyle/>
          <a:p>
            <a:pPr>
              <a:defRPr/>
            </a:pPr>
            <a:fld id="{CE7E03CE-3E98-412B-923F-88DE4298478D}" type="slidenum">
              <a:rPr lang="en-US" smtClean="0">
                <a:solidFill>
                  <a:srgbClr val="FFFFFF"/>
                </a:solidFill>
              </a:rPr>
              <a:pPr>
                <a:defRPr/>
              </a:pPr>
              <a:t>2</a:t>
            </a:fld>
            <a:endParaRPr lang="en-US">
              <a:solidFill>
                <a:srgbClr val="FFFFFF"/>
              </a:solidFill>
            </a:endParaRPr>
          </a:p>
        </p:txBody>
      </p:sp>
      <p:pic>
        <p:nvPicPr>
          <p:cNvPr id="9" name="Picture 8" title="picture of stick figures running from large paper bal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2286000"/>
            <a:ext cx="4419600" cy="4419600"/>
          </a:xfrm>
          <a:prstGeom prst="rect">
            <a:avLst/>
          </a:prstGeom>
        </p:spPr>
      </p:pic>
      <p:sp>
        <p:nvSpPr>
          <p:cNvPr id="2" name="Title 1"/>
          <p:cNvSpPr>
            <a:spLocks noGrp="1"/>
          </p:cNvSpPr>
          <p:nvPr>
            <p:ph type="title"/>
          </p:nvPr>
        </p:nvSpPr>
        <p:spPr>
          <a:xfrm>
            <a:off x="152400" y="757518"/>
            <a:ext cx="8915400" cy="1752600"/>
          </a:xfrm>
        </p:spPr>
        <p:txBody>
          <a:bodyPr/>
          <a:lstStyle/>
          <a:p>
            <a:pPr algn="ctr"/>
            <a:r>
              <a:rPr lang="en-US" sz="3200" dirty="0">
                <a:solidFill>
                  <a:srgbClr val="0070C0"/>
                </a:solidFill>
              </a:rPr>
              <a:t>Dealing with paper-based, multi-project applications can be an overwhelming </a:t>
            </a:r>
            <a:r>
              <a:rPr lang="en-US" sz="3200" dirty="0" smtClean="0">
                <a:solidFill>
                  <a:srgbClr val="0070C0"/>
                </a:solidFill>
              </a:rPr>
              <a:t>task for our applicants and NIH staff…</a:t>
            </a:r>
            <a:r>
              <a:rPr lang="en-US" dirty="0"/>
              <a:t/>
            </a:r>
            <a:br>
              <a:rPr lang="en-US" dirty="0"/>
            </a:br>
            <a:r>
              <a:rPr lang="en-US" sz="2000" dirty="0" smtClean="0"/>
              <a:t>*</a:t>
            </a:r>
            <a:endParaRPr lang="en-US" dirty="0"/>
          </a:p>
        </p:txBody>
      </p:sp>
    </p:spTree>
    <p:extLst>
      <p:ext uri="{BB962C8B-B14F-4D97-AF65-F5344CB8AC3E}">
        <p14:creationId xmlns:p14="http://schemas.microsoft.com/office/powerpoint/2010/main" val="34718915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FOAs Link You to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20</a:t>
            </a:fld>
            <a:endParaRPr lang="en-US"/>
          </a:p>
        </p:txBody>
      </p:sp>
      <p:pic>
        <p:nvPicPr>
          <p:cNvPr id="4" name="Picture 3" descr="NIH Guide for Grants and Contracts. Shows Apply for Grant Electronically button." title="screen sh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95" y="1295400"/>
            <a:ext cx="4541093" cy="2373888"/>
          </a:xfrm>
          <a:prstGeom prst="rect">
            <a:avLst/>
          </a:prstGeom>
          <a:ln>
            <a:solidFill>
              <a:srgbClr val="2566C5"/>
            </a:solidFill>
          </a:ln>
        </p:spPr>
      </p:pic>
      <p:sp>
        <p:nvSpPr>
          <p:cNvPr id="5" name="Oval 4" descr="around Apply for Grant Electronically button" title="circle"/>
          <p:cNvSpPr/>
          <p:nvPr/>
        </p:nvSpPr>
        <p:spPr>
          <a:xfrm>
            <a:off x="493295" y="3254755"/>
            <a:ext cx="2234328" cy="43900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hows Grants.gov Apply Download page" title="screen sh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321" y="4068341"/>
            <a:ext cx="4466668" cy="2423810"/>
          </a:xfrm>
          <a:prstGeom prst="rect">
            <a:avLst/>
          </a:prstGeom>
          <a:ln>
            <a:solidFill>
              <a:srgbClr val="002060"/>
            </a:solidFill>
          </a:ln>
        </p:spPr>
      </p:pic>
      <p:sp>
        <p:nvSpPr>
          <p:cNvPr id="7" name="Oval 6" descr="around Link to Agency Multi-project system" title="circle"/>
          <p:cNvSpPr/>
          <p:nvPr/>
        </p:nvSpPr>
        <p:spPr>
          <a:xfrm>
            <a:off x="261471" y="6280670"/>
            <a:ext cx="2199658" cy="3487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3400" y="918047"/>
            <a:ext cx="3621504" cy="369332"/>
          </a:xfrm>
          <a:prstGeom prst="rect">
            <a:avLst/>
          </a:prstGeom>
          <a:noFill/>
        </p:spPr>
        <p:txBody>
          <a:bodyPr wrap="none" rtlCol="0">
            <a:spAutoFit/>
          </a:bodyPr>
          <a:lstStyle/>
          <a:p>
            <a:r>
              <a:rPr lang="en-US" dirty="0" smtClean="0">
                <a:solidFill>
                  <a:srgbClr val="FF0000"/>
                </a:solidFill>
              </a:rPr>
              <a:t>NIH Guide for Grants &amp; Contracts</a:t>
            </a:r>
            <a:endParaRPr lang="en-US" dirty="0">
              <a:solidFill>
                <a:srgbClr val="FF0000"/>
              </a:solidFill>
            </a:endParaRPr>
          </a:p>
        </p:txBody>
      </p:sp>
      <p:sp>
        <p:nvSpPr>
          <p:cNvPr id="9" name="TextBox 8"/>
          <p:cNvSpPr txBox="1"/>
          <p:nvPr/>
        </p:nvSpPr>
        <p:spPr>
          <a:xfrm>
            <a:off x="465641" y="3745468"/>
            <a:ext cx="2048959" cy="369332"/>
          </a:xfrm>
          <a:prstGeom prst="rect">
            <a:avLst/>
          </a:prstGeom>
          <a:noFill/>
        </p:spPr>
        <p:txBody>
          <a:bodyPr wrap="none" rtlCol="0">
            <a:spAutoFit/>
          </a:bodyPr>
          <a:lstStyle/>
          <a:p>
            <a:r>
              <a:rPr lang="en-US" dirty="0" smtClean="0">
                <a:solidFill>
                  <a:srgbClr val="FF0000"/>
                </a:solidFill>
              </a:rPr>
              <a:t>Grants.gov ‘Apply’</a:t>
            </a:r>
            <a:endParaRPr lang="en-US" dirty="0">
              <a:solidFill>
                <a:srgbClr val="FF0000"/>
              </a:solidFill>
            </a:endParaRPr>
          </a:p>
        </p:txBody>
      </p:sp>
      <p:pic>
        <p:nvPicPr>
          <p:cNvPr id="1026" name="Picture 2" descr="Assist login page" title="screen 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000811"/>
            <a:ext cx="5125033" cy="40471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Straight Arrow Connector 10" descr="from Link to Agency Multi-project System link to ASSIST login page" title="arrow"/>
          <p:cNvCxnSpPr>
            <a:stCxn id="7" idx="7"/>
          </p:cNvCxnSpPr>
          <p:nvPr/>
        </p:nvCxnSpPr>
        <p:spPr>
          <a:xfrm flipV="1">
            <a:off x="2138997" y="5410200"/>
            <a:ext cx="1290003" cy="92154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descr="from Apply for Grant Electronically button to ASSIST login page" title="arrow"/>
          <p:cNvCxnSpPr/>
          <p:nvPr/>
        </p:nvCxnSpPr>
        <p:spPr>
          <a:xfrm>
            <a:off x="2715655" y="3511167"/>
            <a:ext cx="789545" cy="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3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21</a:t>
            </a:fld>
            <a:endParaRPr lang="en-US"/>
          </a:p>
        </p:txBody>
      </p:sp>
      <p:sp>
        <p:nvSpPr>
          <p:cNvPr id="3" name="Title 2"/>
          <p:cNvSpPr>
            <a:spLocks noGrp="1"/>
          </p:cNvSpPr>
          <p:nvPr>
            <p:ph type="ctrTitle"/>
          </p:nvPr>
        </p:nvSpPr>
        <p:spPr/>
        <p:txBody>
          <a:bodyPr/>
          <a:lstStyle/>
          <a:p>
            <a:r>
              <a:rPr lang="en-US" dirty="0" smtClean="0"/>
              <a:t>Before jumping into ASSIST, take some time to learn about the new process</a:t>
            </a:r>
            <a:endParaRPr lang="en-US" dirty="0"/>
          </a:p>
        </p:txBody>
      </p:sp>
      <p:pic>
        <p:nvPicPr>
          <p:cNvPr id="4" name="Picture 3" title="stick figure with hand out in 'hold on' positi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6850" y="4572000"/>
            <a:ext cx="1653350" cy="25146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shows section of opporunity announcement text section IV Application and Submission Informati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43201"/>
            <a:ext cx="8534400" cy="38099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Multi-project FOAs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22</a:t>
            </a:fld>
            <a:endParaRPr lang="en-US"/>
          </a:p>
        </p:txBody>
      </p:sp>
      <p:sp>
        <p:nvSpPr>
          <p:cNvPr id="7" name="Oval 6" descr="around Section IV Application and Submission Information of screen shot" title="circle"/>
          <p:cNvSpPr/>
          <p:nvPr/>
        </p:nvSpPr>
        <p:spPr>
          <a:xfrm>
            <a:off x="533400" y="2667000"/>
            <a:ext cx="6477000" cy="60409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p:cNvSpPr/>
          <p:nvPr/>
        </p:nvSpPr>
        <p:spPr>
          <a:xfrm>
            <a:off x="990600" y="914401"/>
            <a:ext cx="7315200" cy="1371600"/>
          </a:xfrm>
          <a:prstGeom prst="wedgeRoundRectCallout">
            <a:avLst>
              <a:gd name="adj1" fmla="val -28289"/>
              <a:gd name="adj2" fmla="val 7408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2060"/>
                </a:solidFill>
              </a:rPr>
              <a:t>Section IV. Application and Submission Information </a:t>
            </a:r>
            <a:r>
              <a:rPr lang="en-US" sz="2400" dirty="0" smtClean="0">
                <a:solidFill>
                  <a:srgbClr val="002060"/>
                </a:solidFill>
              </a:rPr>
              <a:t>of NIH FOAs includes important guidance for preparing your application in ASSIST.</a:t>
            </a:r>
            <a:endParaRPr lang="en-US" sz="2400" dirty="0">
              <a:solidFill>
                <a:srgbClr val="002060"/>
              </a:solidFill>
            </a:endParaRPr>
          </a:p>
        </p:txBody>
      </p:sp>
      <p:sp>
        <p:nvSpPr>
          <p:cNvPr id="9" name="Oval 8" descr="highlighting SF424 RYR Application Guide link" title="circle"/>
          <p:cNvSpPr/>
          <p:nvPr/>
        </p:nvSpPr>
        <p:spPr>
          <a:xfrm>
            <a:off x="3429000" y="5067300"/>
            <a:ext cx="2308746" cy="2667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3962400" y="3352800"/>
            <a:ext cx="4876800" cy="1447800"/>
          </a:xfrm>
          <a:prstGeom prst="wedgeRoundRectCallout">
            <a:avLst>
              <a:gd name="adj1" fmla="val -34265"/>
              <a:gd name="adj2" fmla="val 6303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a:t>
            </a:r>
            <a:r>
              <a:rPr lang="en-US" sz="2400" b="1" i="1" dirty="0" smtClean="0">
                <a:solidFill>
                  <a:srgbClr val="002060"/>
                </a:solidFill>
              </a:rPr>
              <a:t>SF424 (R&amp;R) Application Guide </a:t>
            </a:r>
            <a:r>
              <a:rPr lang="en-US" sz="2400" dirty="0" smtClean="0">
                <a:solidFill>
                  <a:srgbClr val="002060"/>
                </a:solidFill>
              </a:rPr>
              <a:t>provides general instructions for completing application forms.</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title="picture of front page of Application Gu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752" y="1295400"/>
            <a:ext cx="4031048" cy="4543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Application Guide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23</a:t>
            </a:fld>
            <a:endParaRPr lang="en-US"/>
          </a:p>
        </p:txBody>
      </p:sp>
      <p:sp>
        <p:nvSpPr>
          <p:cNvPr id="4" name="Rounded Rectangular Callout 3"/>
          <p:cNvSpPr/>
          <p:nvPr/>
        </p:nvSpPr>
        <p:spPr>
          <a:xfrm>
            <a:off x="4724400" y="1371599"/>
            <a:ext cx="3886200" cy="2532195"/>
          </a:xfrm>
          <a:prstGeom prst="wedgeRoundRectCallout">
            <a:avLst>
              <a:gd name="adj1" fmla="val -45607"/>
              <a:gd name="adj2" fmla="val -32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Agency-specific instructions are marked with the HHS logo.</a:t>
            </a:r>
          </a:p>
          <a:p>
            <a:pPr algn="ctr"/>
            <a:endParaRPr lang="en-US" sz="2400" dirty="0">
              <a:solidFill>
                <a:srgbClr val="002060"/>
              </a:solidFill>
            </a:endParaRPr>
          </a:p>
          <a:p>
            <a:pPr algn="ctr"/>
            <a:endParaRPr lang="en-US" sz="2400" dirty="0" smtClean="0">
              <a:solidFill>
                <a:srgbClr val="002060"/>
              </a:solidFill>
            </a:endParaRPr>
          </a:p>
          <a:p>
            <a:pPr algn="ctr"/>
            <a:endParaRPr lang="en-US" sz="2400" dirty="0" smtClean="0">
              <a:solidFill>
                <a:srgbClr val="002060"/>
              </a:solidFill>
            </a:endParaRPr>
          </a:p>
        </p:txBody>
      </p:sp>
      <p:pic>
        <p:nvPicPr>
          <p:cNvPr id="6" name="Picture 4" descr="dhhs_log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958" y="2734069"/>
            <a:ext cx="1054217" cy="108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4695967" y="4190638"/>
            <a:ext cx="3886200" cy="1676762"/>
          </a:xfrm>
          <a:prstGeom prst="wedgeRoundRectCallout">
            <a:avLst>
              <a:gd name="adj1" fmla="val -45607"/>
              <a:gd name="adj2" fmla="val -32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When instructions in the Application Guide conflict with instructions in the FOA, the FOA wins.</a:t>
            </a:r>
            <a:endParaRPr lang="en-US" sz="2400" dirty="0">
              <a:solidFill>
                <a:srgbClr val="002060"/>
              </a:solidFill>
            </a:endParaRPr>
          </a:p>
        </p:txBody>
      </p:sp>
      <p:grpSp>
        <p:nvGrpSpPr>
          <p:cNvPr id="10" name="Group 9" descr="Check out new section of Application Guide for multi-project applications" title="sticky note"/>
          <p:cNvGrpSpPr/>
          <p:nvPr/>
        </p:nvGrpSpPr>
        <p:grpSpPr>
          <a:xfrm>
            <a:off x="304800" y="774214"/>
            <a:ext cx="2502310" cy="2502310"/>
            <a:chOff x="1212645" y="4604339"/>
            <a:chExt cx="2502310" cy="2502310"/>
          </a:xfrm>
        </p:grpSpPr>
        <p:pic>
          <p:nvPicPr>
            <p:cNvPr id="11" name="Picture 10" title="sticky no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2645" y="4604339"/>
              <a:ext cx="2502310" cy="2502310"/>
            </a:xfrm>
            <a:prstGeom prst="rect">
              <a:avLst/>
            </a:prstGeom>
          </p:spPr>
        </p:pic>
        <p:sp>
          <p:nvSpPr>
            <p:cNvPr id="12" name="TextBox 11"/>
            <p:cNvSpPr txBox="1"/>
            <p:nvPr/>
          </p:nvSpPr>
          <p:spPr>
            <a:xfrm rot="21172223">
              <a:off x="1423863" y="5018444"/>
              <a:ext cx="1969467" cy="1631216"/>
            </a:xfrm>
            <a:prstGeom prst="rect">
              <a:avLst/>
            </a:prstGeom>
            <a:noFill/>
          </p:spPr>
          <p:txBody>
            <a:bodyPr wrap="square" rtlCol="0">
              <a:spAutoFit/>
            </a:bodyPr>
            <a:lstStyle/>
            <a:p>
              <a:pPr algn="ctr"/>
              <a:r>
                <a:rPr lang="en-US" sz="2000" b="1" dirty="0" smtClean="0">
                  <a:solidFill>
                    <a:srgbClr val="C00000"/>
                  </a:solidFill>
                </a:rPr>
                <a:t>Check out new section for multi-project applications</a:t>
              </a:r>
              <a:endParaRPr lang="en-US" sz="2000" b="1" dirty="0">
                <a:solidFill>
                  <a:srgbClr val="C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US" dirty="0"/>
          </a:p>
        </p:txBody>
      </p:sp>
      <p:sp>
        <p:nvSpPr>
          <p:cNvPr id="3" name="Content Placeholder 2"/>
          <p:cNvSpPr>
            <a:spLocks noGrp="1"/>
          </p:cNvSpPr>
          <p:nvPr>
            <p:ph idx="1"/>
          </p:nvPr>
        </p:nvSpPr>
        <p:spPr/>
        <p:txBody>
          <a:bodyPr/>
          <a:lstStyle/>
          <a:p>
            <a:pPr>
              <a:spcBef>
                <a:spcPts val="0"/>
              </a:spcBef>
              <a:spcAft>
                <a:spcPts val="600"/>
              </a:spcAft>
            </a:pPr>
            <a:r>
              <a:rPr lang="en-US" sz="2800" dirty="0"/>
              <a:t>Multi-project Application</a:t>
            </a:r>
          </a:p>
          <a:p>
            <a:pPr lvl="1">
              <a:spcBef>
                <a:spcPts val="0"/>
              </a:spcBef>
              <a:spcAft>
                <a:spcPts val="600"/>
              </a:spcAft>
            </a:pPr>
            <a:r>
              <a:rPr lang="en-US" sz="2400" dirty="0"/>
              <a:t>Single submission with multiple, interrelated </a:t>
            </a:r>
            <a:r>
              <a:rPr lang="en-US" sz="2400" b="1" i="1" dirty="0"/>
              <a:t>components</a:t>
            </a:r>
            <a:r>
              <a:rPr lang="en-US" sz="2400" dirty="0"/>
              <a:t> that share a common focus or </a:t>
            </a:r>
            <a:r>
              <a:rPr lang="en-US" sz="2400" dirty="0" smtClean="0"/>
              <a:t>objective</a:t>
            </a:r>
          </a:p>
          <a:p>
            <a:pPr>
              <a:spcBef>
                <a:spcPts val="0"/>
              </a:spcBef>
              <a:spcAft>
                <a:spcPts val="600"/>
              </a:spcAft>
            </a:pPr>
            <a:r>
              <a:rPr lang="en-US" sz="2800" dirty="0"/>
              <a:t>Component</a:t>
            </a:r>
          </a:p>
          <a:p>
            <a:pPr lvl="1">
              <a:spcBef>
                <a:spcPts val="0"/>
              </a:spcBef>
              <a:spcAft>
                <a:spcPts val="600"/>
              </a:spcAft>
            </a:pPr>
            <a:r>
              <a:rPr lang="en-US" sz="2400" dirty="0"/>
              <a:t>A distinct, reviewable part of a multi-project application for which there is a business need to gather detailed information </a:t>
            </a:r>
          </a:p>
          <a:p>
            <a:pPr lvl="1">
              <a:spcBef>
                <a:spcPts val="0"/>
              </a:spcBef>
              <a:spcAft>
                <a:spcPts val="600"/>
              </a:spcAft>
            </a:pPr>
            <a:r>
              <a:rPr lang="en-US" sz="2400" dirty="0"/>
              <a:t>Each component includes the data collection identified for it’s specific </a:t>
            </a:r>
            <a:r>
              <a:rPr lang="en-US" sz="2400" b="1" i="1" dirty="0"/>
              <a:t>component type</a:t>
            </a:r>
          </a:p>
          <a:p>
            <a:pPr lvl="1">
              <a:spcBef>
                <a:spcPts val="0"/>
              </a:spcBef>
              <a:spcAft>
                <a:spcPts val="600"/>
              </a:spcAft>
            </a:pPr>
            <a:r>
              <a:rPr lang="en-US" sz="2400" dirty="0"/>
              <a:t>Typically involves people, sites, work and budget</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24</a:t>
            </a:fld>
            <a:endParaRPr lang="en-US"/>
          </a:p>
        </p:txBody>
      </p:sp>
    </p:spTree>
    <p:extLst>
      <p:ext uri="{BB962C8B-B14F-4D97-AF65-F5344CB8AC3E}">
        <p14:creationId xmlns:p14="http://schemas.microsoft.com/office/powerpoint/2010/main" val="149563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Terminology</a:t>
            </a:r>
            <a:endParaRPr lang="en-US" dirty="0"/>
          </a:p>
        </p:txBody>
      </p:sp>
      <p:sp>
        <p:nvSpPr>
          <p:cNvPr id="3" name="Content Placeholder 2"/>
          <p:cNvSpPr>
            <a:spLocks noGrp="1"/>
          </p:cNvSpPr>
          <p:nvPr>
            <p:ph idx="1"/>
          </p:nvPr>
        </p:nvSpPr>
        <p:spPr/>
        <p:txBody>
          <a:bodyPr/>
          <a:lstStyle/>
          <a:p>
            <a:pPr>
              <a:spcBef>
                <a:spcPts val="0"/>
              </a:spcBef>
              <a:spcAft>
                <a:spcPts val="600"/>
              </a:spcAft>
            </a:pPr>
            <a:r>
              <a:rPr lang="en-US" sz="2800" dirty="0"/>
              <a:t>Component Type</a:t>
            </a:r>
          </a:p>
          <a:p>
            <a:pPr lvl="1">
              <a:spcBef>
                <a:spcPts val="0"/>
              </a:spcBef>
              <a:spcAft>
                <a:spcPts val="600"/>
              </a:spcAft>
            </a:pPr>
            <a:r>
              <a:rPr lang="en-US" sz="2400" dirty="0"/>
              <a:t>A </a:t>
            </a:r>
            <a:r>
              <a:rPr lang="en-US" sz="2400" dirty="0" smtClean="0"/>
              <a:t>named, </a:t>
            </a:r>
            <a:r>
              <a:rPr lang="en-US" sz="2400" dirty="0"/>
              <a:t>agency-defined collection of </a:t>
            </a:r>
            <a:r>
              <a:rPr lang="en-US" sz="2400" b="1" i="1" dirty="0"/>
              <a:t>forms</a:t>
            </a:r>
            <a:r>
              <a:rPr lang="en-US" sz="2400" dirty="0"/>
              <a:t> that may be repeated within an application</a:t>
            </a:r>
          </a:p>
          <a:p>
            <a:pPr lvl="2">
              <a:spcBef>
                <a:spcPts val="0"/>
              </a:spcBef>
              <a:spcAft>
                <a:spcPts val="600"/>
              </a:spcAft>
            </a:pPr>
            <a:r>
              <a:rPr lang="en-US" sz="2000" dirty="0"/>
              <a:t>Examples: Project, Admin Core, Core, Training, Career </a:t>
            </a:r>
            <a:r>
              <a:rPr lang="en-US" sz="2000" dirty="0" err="1"/>
              <a:t>Dev</a:t>
            </a:r>
            <a:r>
              <a:rPr lang="en-US" sz="2000" dirty="0"/>
              <a:t>, Construction</a:t>
            </a:r>
          </a:p>
          <a:p>
            <a:pPr lvl="1">
              <a:spcBef>
                <a:spcPts val="0"/>
              </a:spcBef>
              <a:spcAft>
                <a:spcPts val="600"/>
              </a:spcAft>
            </a:pPr>
            <a:r>
              <a:rPr lang="en-US" sz="2400" dirty="0"/>
              <a:t>‘Overall’ is a special component type with a single occurrence in every complex application</a:t>
            </a:r>
          </a:p>
          <a:p>
            <a:pPr lvl="2">
              <a:spcBef>
                <a:spcPts val="0"/>
              </a:spcBef>
              <a:spcAft>
                <a:spcPts val="600"/>
              </a:spcAft>
            </a:pPr>
            <a:r>
              <a:rPr lang="en-US" sz="2000" dirty="0"/>
              <a:t>Provides overview information for the entire </a:t>
            </a:r>
            <a:r>
              <a:rPr lang="en-US" sz="2000" dirty="0" smtClean="0"/>
              <a:t>application</a:t>
            </a:r>
          </a:p>
          <a:p>
            <a:pPr>
              <a:spcBef>
                <a:spcPts val="0"/>
              </a:spcBef>
              <a:spcAft>
                <a:spcPts val="600"/>
              </a:spcAft>
            </a:pPr>
            <a:r>
              <a:rPr lang="en-US" sz="2800" dirty="0"/>
              <a:t>Form</a:t>
            </a:r>
          </a:p>
          <a:p>
            <a:pPr lvl="1">
              <a:spcBef>
                <a:spcPts val="0"/>
              </a:spcBef>
              <a:spcAft>
                <a:spcPts val="600"/>
              </a:spcAft>
            </a:pPr>
            <a:r>
              <a:rPr lang="en-US" sz="2400" dirty="0"/>
              <a:t>A named collection of data fields approved by the Office of Management and Budget (OMB</a:t>
            </a:r>
            <a:r>
              <a:rPr lang="en-US" sz="2400" dirty="0" smtClean="0"/>
              <a:t>)</a:t>
            </a:r>
            <a:endParaRPr lang="en-US" sz="2400"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25</a:t>
            </a:fld>
            <a:endParaRPr lang="en-US"/>
          </a:p>
        </p:txBody>
      </p:sp>
    </p:spTree>
    <p:extLst>
      <p:ext uri="{BB962C8B-B14F-4D97-AF65-F5344CB8AC3E}">
        <p14:creationId xmlns:p14="http://schemas.microsoft.com/office/powerpoint/2010/main" val="185310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Application Format</a:t>
            </a:r>
            <a:endParaRPr lang="en-US" dirty="0"/>
          </a:p>
        </p:txBody>
      </p:sp>
      <p:sp>
        <p:nvSpPr>
          <p:cNvPr id="3" name="Content Placeholder 2"/>
          <p:cNvSpPr>
            <a:spLocks noGrp="1"/>
          </p:cNvSpPr>
          <p:nvPr>
            <p:ph idx="1"/>
          </p:nvPr>
        </p:nvSpPr>
        <p:spPr>
          <a:xfrm>
            <a:off x="476250" y="914400"/>
            <a:ext cx="8362950" cy="5181600"/>
          </a:xfrm>
        </p:spPr>
        <p:txBody>
          <a:bodyPr/>
          <a:lstStyle/>
          <a:p>
            <a:pPr marL="0" indent="0">
              <a:spcBef>
                <a:spcPts val="0"/>
              </a:spcBef>
              <a:spcAft>
                <a:spcPts val="600"/>
              </a:spcAft>
              <a:buNone/>
            </a:pPr>
            <a:r>
              <a:rPr lang="en-US" sz="2800" dirty="0"/>
              <a:t>All electronic multi-project applications will </a:t>
            </a:r>
            <a:r>
              <a:rPr lang="en-US" sz="2800" dirty="0" smtClean="0"/>
              <a:t>include:</a:t>
            </a:r>
            <a:br>
              <a:rPr lang="en-US" sz="2800" dirty="0" smtClean="0"/>
            </a:br>
            <a:endParaRPr lang="en-US" sz="1400" dirty="0" smtClean="0"/>
          </a:p>
          <a:p>
            <a:pPr>
              <a:spcBef>
                <a:spcPts val="0"/>
              </a:spcBef>
              <a:spcAft>
                <a:spcPts val="600"/>
              </a:spcAft>
            </a:pPr>
            <a:r>
              <a:rPr lang="en-US" sz="2800" dirty="0" smtClean="0"/>
              <a:t>A </a:t>
            </a:r>
            <a:r>
              <a:rPr lang="en-US" sz="2800" dirty="0"/>
              <a:t>single Overall </a:t>
            </a:r>
            <a:r>
              <a:rPr lang="en-US" sz="2800" dirty="0" smtClean="0"/>
              <a:t>component</a:t>
            </a:r>
          </a:p>
          <a:p>
            <a:pPr lvl="1">
              <a:spcBef>
                <a:spcPts val="0"/>
              </a:spcBef>
              <a:spcAft>
                <a:spcPts val="600"/>
              </a:spcAft>
            </a:pPr>
            <a:r>
              <a:rPr lang="en-US" sz="2400" dirty="0" smtClean="0"/>
              <a:t>Provides </a:t>
            </a:r>
            <a:r>
              <a:rPr lang="en-US" sz="2400" dirty="0"/>
              <a:t>overview of entire </a:t>
            </a:r>
            <a:r>
              <a:rPr lang="en-US" sz="2400" dirty="0" smtClean="0"/>
              <a:t>application</a:t>
            </a:r>
          </a:p>
          <a:p>
            <a:pPr>
              <a:spcBef>
                <a:spcPts val="0"/>
              </a:spcBef>
              <a:spcAft>
                <a:spcPts val="600"/>
              </a:spcAft>
            </a:pPr>
            <a:r>
              <a:rPr lang="en-US" sz="2800" dirty="0"/>
              <a:t>Some number of additional </a:t>
            </a:r>
            <a:r>
              <a:rPr lang="en-US" sz="2800" dirty="0" smtClean="0"/>
              <a:t>components</a:t>
            </a:r>
          </a:p>
          <a:p>
            <a:pPr lvl="1">
              <a:spcBef>
                <a:spcPts val="0"/>
              </a:spcBef>
              <a:spcAft>
                <a:spcPts val="600"/>
              </a:spcAft>
            </a:pPr>
            <a:r>
              <a:rPr lang="en-US" sz="2400" dirty="0" smtClean="0"/>
              <a:t>Component </a:t>
            </a:r>
            <a:r>
              <a:rPr lang="en-US" sz="2400" dirty="0"/>
              <a:t>types allowed </a:t>
            </a:r>
            <a:r>
              <a:rPr lang="en-US" sz="2400" dirty="0" smtClean="0"/>
              <a:t>will vary </a:t>
            </a:r>
            <a:r>
              <a:rPr lang="en-US" sz="2400" dirty="0"/>
              <a:t>by </a:t>
            </a:r>
            <a:r>
              <a:rPr lang="en-US" sz="2400" dirty="0" smtClean="0"/>
              <a:t>opportunity</a:t>
            </a:r>
          </a:p>
          <a:p>
            <a:pPr lvl="1">
              <a:spcBef>
                <a:spcPts val="0"/>
              </a:spcBef>
              <a:spcAft>
                <a:spcPts val="600"/>
              </a:spcAft>
            </a:pPr>
            <a:r>
              <a:rPr lang="en-US" sz="2400" dirty="0"/>
              <a:t>Announcements will clearly indicate the types of components expected in a responsive application</a:t>
            </a:r>
          </a:p>
          <a:p>
            <a:pPr>
              <a:spcBef>
                <a:spcPts val="0"/>
              </a:spcBef>
              <a:spcAft>
                <a:spcPts val="600"/>
              </a:spcAft>
            </a:pPr>
            <a:r>
              <a:rPr lang="en-US" sz="2800" dirty="0"/>
              <a:t>Automatically prepared data </a:t>
            </a:r>
            <a:r>
              <a:rPr lang="en-US" sz="2800" dirty="0" smtClean="0"/>
              <a:t>summaries</a:t>
            </a:r>
          </a:p>
          <a:p>
            <a:pPr lvl="1">
              <a:spcBef>
                <a:spcPts val="0"/>
              </a:spcBef>
              <a:spcAft>
                <a:spcPts val="600"/>
              </a:spcAft>
            </a:pPr>
            <a:r>
              <a:rPr lang="en-US" sz="2400" dirty="0"/>
              <a:t>Compiled from information included in components</a:t>
            </a:r>
          </a:p>
          <a:p>
            <a:pPr lvl="1">
              <a:spcBef>
                <a:spcPts val="0"/>
              </a:spcBef>
              <a:spcAft>
                <a:spcPts val="600"/>
              </a:spcAft>
            </a:pPr>
            <a:r>
              <a:rPr lang="en-US" sz="2400" dirty="0"/>
              <a:t>Helps reviewers and staff work with the applications</a:t>
            </a:r>
          </a:p>
          <a:p>
            <a:pPr marL="457200" indent="-457200">
              <a:spcAft>
                <a:spcPts val="600"/>
              </a:spcAft>
              <a:buFont typeface="Arial" pitchFamily="34" charset="0"/>
              <a:buChar char="•"/>
            </a:pPr>
            <a:endParaRPr lang="en-US" sz="2400" dirty="0" smtClean="0"/>
          </a:p>
        </p:txBody>
      </p:sp>
      <p:sp>
        <p:nvSpPr>
          <p:cNvPr id="4" name="Slide Number Placeholder 3"/>
          <p:cNvSpPr>
            <a:spLocks noGrp="1"/>
          </p:cNvSpPr>
          <p:nvPr>
            <p:ph type="sldNum" sz="quarter" idx="4294967295"/>
          </p:nvPr>
        </p:nvSpPr>
        <p:spPr>
          <a:xfrm>
            <a:off x="6553200" y="6477000"/>
            <a:ext cx="2133600" cy="244475"/>
          </a:xfrm>
          <a:prstGeom prst="rect">
            <a:avLst/>
          </a:prstGeom>
        </p:spPr>
        <p:txBody>
          <a:bodyPr/>
          <a:lstStyle/>
          <a:p>
            <a:pPr>
              <a:defRPr/>
            </a:pPr>
            <a:fld id="{AF304328-7975-459E-94A5-B94B98B1E23E}" type="slidenum">
              <a:rPr lang="en-US" smtClean="0">
                <a:solidFill>
                  <a:srgbClr val="FFFFFF"/>
                </a:solidFill>
              </a:rPr>
              <a:pPr>
                <a:defRPr/>
              </a:pPr>
              <a:t>26</a:t>
            </a:fld>
            <a:endParaRPr lang="en-US">
              <a:solidFill>
                <a:srgbClr val="FFFFFF"/>
              </a:solidFill>
            </a:endParaRPr>
          </a:p>
        </p:txBody>
      </p:sp>
    </p:spTree>
    <p:extLst>
      <p:ext uri="{BB962C8B-B14F-4D97-AF65-F5344CB8AC3E}">
        <p14:creationId xmlns:p14="http://schemas.microsoft.com/office/powerpoint/2010/main" val="108966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Multi-project Application Assembly</a:t>
            </a:r>
            <a:endParaRPr lang="en-US" dirty="0"/>
          </a:p>
        </p:txBody>
      </p:sp>
      <p:sp>
        <p:nvSpPr>
          <p:cNvPr id="3" name="Content Placeholder 2"/>
          <p:cNvSpPr>
            <a:spLocks noGrp="1"/>
          </p:cNvSpPr>
          <p:nvPr>
            <p:ph idx="1"/>
          </p:nvPr>
        </p:nvSpPr>
        <p:spPr>
          <a:xfrm>
            <a:off x="457200" y="1143000"/>
            <a:ext cx="8382000" cy="4800600"/>
          </a:xfrm>
        </p:spPr>
        <p:txBody>
          <a:bodyPr/>
          <a:lstStyle/>
          <a:p>
            <a:pPr marL="0" indent="0">
              <a:buNone/>
            </a:pPr>
            <a:r>
              <a:rPr lang="en-US" dirty="0" smtClean="0"/>
              <a:t>Understand how your application image will be assembled by NIH</a:t>
            </a:r>
          </a:p>
          <a:p>
            <a:pPr lvl="1"/>
            <a:r>
              <a:rPr lang="en-US" dirty="0" smtClean="0"/>
              <a:t>The Overall component is presented first</a:t>
            </a:r>
          </a:p>
          <a:p>
            <a:pPr lvl="2"/>
            <a:r>
              <a:rPr lang="en-US" dirty="0" smtClean="0"/>
              <a:t>Including system-generated data summaries</a:t>
            </a:r>
          </a:p>
          <a:p>
            <a:pPr lvl="1"/>
            <a:r>
              <a:rPr lang="en-US" dirty="0" smtClean="0"/>
              <a:t>Additional component types are presented in alphabetical order (e.g., </a:t>
            </a:r>
            <a:r>
              <a:rPr lang="en-US" u="sng" dirty="0" smtClean="0"/>
              <a:t>C</a:t>
            </a:r>
            <a:r>
              <a:rPr lang="en-US" dirty="0" smtClean="0"/>
              <a:t>ores before </a:t>
            </a:r>
            <a:r>
              <a:rPr lang="en-US" u="sng" dirty="0" smtClean="0"/>
              <a:t>P</a:t>
            </a:r>
            <a:r>
              <a:rPr lang="en-US" dirty="0" smtClean="0"/>
              <a:t>rojects)</a:t>
            </a:r>
          </a:p>
          <a:p>
            <a:pPr lvl="2"/>
            <a:r>
              <a:rPr lang="en-US" dirty="0" smtClean="0"/>
              <a:t>Components of the same type are grouped together and presented in the order created in ASSIST</a:t>
            </a:r>
          </a:p>
          <a:p>
            <a:pPr lvl="2"/>
            <a:r>
              <a:rPr lang="en-US" dirty="0" smtClean="0"/>
              <a:t>Components are identified by type and sequential number (e.g., Core-001, Core-002)</a:t>
            </a:r>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Multi-project Application Assembly</a:t>
            </a:r>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28</a:t>
            </a:fld>
            <a:endParaRPr lang="en-US"/>
          </a:p>
        </p:txBody>
      </p:sp>
      <p:pic>
        <p:nvPicPr>
          <p:cNvPr id="14" name="Picture 2" title="screen shot of application image bookmar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179" y="1143000"/>
            <a:ext cx="8250671" cy="39576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ular Callout 21"/>
          <p:cNvSpPr/>
          <p:nvPr/>
        </p:nvSpPr>
        <p:spPr>
          <a:xfrm>
            <a:off x="3124200" y="1288684"/>
            <a:ext cx="3200400" cy="596160"/>
          </a:xfrm>
          <a:prstGeom prst="wedgeRoundRectCallout">
            <a:avLst>
              <a:gd name="adj1" fmla="val -75462"/>
              <a:gd name="adj2" fmla="val 4433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Overall Cover Page</a:t>
            </a:r>
            <a:endParaRPr lang="en-US" sz="2400" dirty="0">
              <a:solidFill>
                <a:srgbClr val="002060"/>
              </a:solidFill>
            </a:endParaRPr>
          </a:p>
        </p:txBody>
      </p:sp>
      <p:sp>
        <p:nvSpPr>
          <p:cNvPr id="23" name="Rounded Rectangular Callout 22"/>
          <p:cNvSpPr/>
          <p:nvPr/>
        </p:nvSpPr>
        <p:spPr>
          <a:xfrm>
            <a:off x="3124200" y="2057399"/>
            <a:ext cx="3200400" cy="596160"/>
          </a:xfrm>
          <a:prstGeom prst="wedgeRoundRectCallout">
            <a:avLst>
              <a:gd name="adj1" fmla="val -80579"/>
              <a:gd name="adj2" fmla="val -3120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Table of Contents</a:t>
            </a:r>
            <a:endParaRPr lang="en-US" sz="2400" dirty="0">
              <a:solidFill>
                <a:srgbClr val="002060"/>
              </a:solidFill>
            </a:endParaRPr>
          </a:p>
        </p:txBody>
      </p:sp>
      <p:sp>
        <p:nvSpPr>
          <p:cNvPr id="24" name="Rounded Rectangular Callout 23"/>
          <p:cNvSpPr/>
          <p:nvPr/>
        </p:nvSpPr>
        <p:spPr>
          <a:xfrm>
            <a:off x="2961990" y="2971799"/>
            <a:ext cx="5343809" cy="762000"/>
          </a:xfrm>
          <a:prstGeom prst="wedgeRoundRectCallout">
            <a:avLst>
              <a:gd name="adj1" fmla="val -59641"/>
              <a:gd name="adj2" fmla="val -2042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System generated summaries compiled from component data</a:t>
            </a:r>
            <a:endParaRPr lang="en-US" sz="2400" dirty="0">
              <a:solidFill>
                <a:srgbClr val="002060"/>
              </a:solidFill>
            </a:endParaRPr>
          </a:p>
        </p:txBody>
      </p:sp>
      <p:sp>
        <p:nvSpPr>
          <p:cNvPr id="25" name="Rounded Rectangular Callout 24"/>
          <p:cNvSpPr/>
          <p:nvPr/>
        </p:nvSpPr>
        <p:spPr>
          <a:xfrm>
            <a:off x="2924460" y="4190999"/>
            <a:ext cx="5533741" cy="596160"/>
          </a:xfrm>
          <a:prstGeom prst="wedgeRoundRectCallout">
            <a:avLst>
              <a:gd name="adj1" fmla="val -60086"/>
              <a:gd name="adj2" fmla="val 313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Remaining Overall component data</a:t>
            </a:r>
            <a:endParaRPr lang="en-US" sz="2400" dirty="0">
              <a:solidFill>
                <a:srgbClr val="002060"/>
              </a:solidFill>
            </a:endParaRPr>
          </a:p>
        </p:txBody>
      </p:sp>
      <p:sp>
        <p:nvSpPr>
          <p:cNvPr id="26" name="Rounded Rectangular Callout 25"/>
          <p:cNvSpPr/>
          <p:nvPr/>
        </p:nvSpPr>
        <p:spPr>
          <a:xfrm>
            <a:off x="2961991" y="4941730"/>
            <a:ext cx="5705475" cy="596160"/>
          </a:xfrm>
          <a:prstGeom prst="wedgeRoundRectCallout">
            <a:avLst>
              <a:gd name="adj1" fmla="val -58662"/>
              <a:gd name="adj2" fmla="val -4952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Additional components grouped by type</a:t>
            </a:r>
            <a:endParaRPr lang="en-US" sz="2400" dirty="0">
              <a:solidFill>
                <a:srgbClr val="002060"/>
              </a:solidFill>
            </a:endParaRPr>
          </a:p>
        </p:txBody>
      </p:sp>
      <p:sp>
        <p:nvSpPr>
          <p:cNvPr id="27" name="Text Box 4"/>
          <p:cNvSpPr txBox="1">
            <a:spLocks noChangeArrowheads="1"/>
          </p:cNvSpPr>
          <p:nvPr/>
        </p:nvSpPr>
        <p:spPr bwMode="auto">
          <a:xfrm>
            <a:off x="384810" y="5842343"/>
            <a:ext cx="8301990" cy="954101"/>
          </a:xfrm>
          <a:prstGeom prst="rect">
            <a:avLst/>
          </a:prstGeom>
          <a:solidFill>
            <a:srgbClr val="FFFF99"/>
          </a:solidFill>
          <a:ln w="25400">
            <a:solidFill>
              <a:srgbClr val="800080"/>
            </a:solidFill>
            <a:miter lim="800000"/>
            <a:headEnd/>
            <a:tailEnd/>
          </a:ln>
        </p:spPr>
        <p:txBody>
          <a:bodyPr wrap="square" lIns="91433" tIns="45717" rIns="91433" bIns="45717">
            <a:spAutoFit/>
          </a:bodyPr>
          <a:lstStyle/>
          <a:p>
            <a:pPr algn="ctr"/>
            <a:r>
              <a:rPr lang="en-US" sz="2000" b="1" dirty="0" smtClean="0">
                <a:solidFill>
                  <a:srgbClr val="C00000"/>
                </a:solidFill>
                <a:cs typeface="Arial" charset="0"/>
              </a:rPr>
              <a:t>Check out this resource: </a:t>
            </a:r>
            <a:r>
              <a:rPr lang="en-US" b="1" dirty="0">
                <a:solidFill>
                  <a:srgbClr val="C00000"/>
                </a:solidFill>
                <a:cs typeface="Arial" charset="0"/>
                <a:hlinkClick r:id="rId3"/>
              </a:rPr>
              <a:t>http://</a:t>
            </a:r>
            <a:r>
              <a:rPr lang="en-US" b="1" dirty="0" smtClean="0">
                <a:solidFill>
                  <a:srgbClr val="C00000"/>
                </a:solidFill>
                <a:cs typeface="Arial" charset="0"/>
                <a:hlinkClick r:id="rId3"/>
              </a:rPr>
              <a:t>grants.nih.gov/grants/ElectronicReceipt/files/Electronic_Multi-project_Application_Image_Assembly.pdf</a:t>
            </a:r>
            <a:r>
              <a:rPr lang="en-US" b="1" dirty="0" smtClean="0">
                <a:solidFill>
                  <a:srgbClr val="C00000"/>
                </a:solidFill>
                <a:cs typeface="Arial" charset="0"/>
              </a:rPr>
              <a:t> </a:t>
            </a:r>
            <a:endParaRPr lang="en-US" b="1" dirty="0">
              <a:solidFill>
                <a:srgbClr val="C00000"/>
              </a:solidFill>
              <a:cs typeface="Arial" charset="0"/>
            </a:endParaRPr>
          </a:p>
        </p:txBody>
      </p:sp>
      <p:pic>
        <p:nvPicPr>
          <p:cNvPr id="28" name="Picture 27" descr="stick_figure_question_mark_400_clr_7059.png" title="stick figure sitting on question mark"/>
          <p:cNvPicPr>
            <a:picLocks noChangeAspect="1"/>
          </p:cNvPicPr>
          <p:nvPr/>
        </p:nvPicPr>
        <p:blipFill>
          <a:blip r:embed="rId4" cstate="print"/>
          <a:stretch>
            <a:fillRect/>
          </a:stretch>
        </p:blipFill>
        <p:spPr>
          <a:xfrm>
            <a:off x="76200" y="5498662"/>
            <a:ext cx="1447800" cy="1664138"/>
          </a:xfrm>
          <a:prstGeom prst="rect">
            <a:avLst/>
          </a:prstGeom>
        </p:spPr>
      </p:pic>
    </p:spTree>
    <p:extLst>
      <p:ext uri="{BB962C8B-B14F-4D97-AF65-F5344CB8AC3E}">
        <p14:creationId xmlns:p14="http://schemas.microsoft.com/office/powerpoint/2010/main" val="212209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29</a:t>
            </a:fld>
            <a:endParaRPr lang="en-US"/>
          </a:p>
        </p:txBody>
      </p:sp>
      <p:sp>
        <p:nvSpPr>
          <p:cNvPr id="3" name="Title 2"/>
          <p:cNvSpPr>
            <a:spLocks noGrp="1"/>
          </p:cNvSpPr>
          <p:nvPr>
            <p:ph type="ctrTitle"/>
          </p:nvPr>
        </p:nvSpPr>
        <p:spPr/>
        <p:txBody>
          <a:bodyPr/>
          <a:lstStyle/>
          <a:p>
            <a:r>
              <a:rPr lang="en-US" dirty="0" smtClean="0"/>
              <a:t>Create an Application Plan</a:t>
            </a:r>
            <a:endParaRPr lang="en-US" dirty="0"/>
          </a:p>
        </p:txBody>
      </p:sp>
      <p:pic>
        <p:nvPicPr>
          <p:cNvPr id="4" name="Picture 3" title="stick figure drawing flow char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3810000"/>
            <a:ext cx="1693333" cy="1219200"/>
          </a:xfrm>
          <a:prstGeom prst="rect">
            <a:avLst/>
          </a:prstGeom>
        </p:spPr>
      </p:pic>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9" name="Right Arrow Callout 28"/>
          <p:cNvSpPr/>
          <p:nvPr/>
        </p:nvSpPr>
        <p:spPr>
          <a:xfrm>
            <a:off x="1318670" y="6123575"/>
            <a:ext cx="89113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Plan</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title="picture of umbrella covering books"/>
          <p:cNvGrpSpPr/>
          <p:nvPr/>
        </p:nvGrpSpPr>
        <p:grpSpPr>
          <a:xfrm>
            <a:off x="6934200" y="4800600"/>
            <a:ext cx="1752599" cy="1600200"/>
            <a:chOff x="7086600" y="4724400"/>
            <a:chExt cx="1752599" cy="1752600"/>
          </a:xfrm>
        </p:grpSpPr>
        <p:pic>
          <p:nvPicPr>
            <p:cNvPr id="4098" name="Picture 2" descr="http://s7ondemand1.scene7.com/is/image/Hammacher/71046_145x145_thumb.jpg" title="umbrella covering books"/>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86600" y="4724400"/>
              <a:ext cx="1752599"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amoderngal.com/wp-content/uploads/2011/05/stack-of-books.jpg" title="stack of books"/>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86463" y="5734050"/>
              <a:ext cx="873125" cy="647700"/>
            </a:xfrm>
            <a:prstGeom prst="rect">
              <a:avLst/>
            </a:prstGeom>
            <a:noFill/>
            <a:extLst>
              <a:ext uri="{909E8E84-426E-40DD-AFC4-6F175D3DCCD1}">
                <a14:hiddenFill xmlns:a14="http://schemas.microsoft.com/office/drawing/2010/main">
                  <a:solidFill>
                    <a:srgbClr val="FFFFFF"/>
                  </a:solidFill>
                </a14:hiddenFill>
              </a:ext>
            </a:extLst>
          </p:spPr>
        </p:pic>
      </p:grpSp>
      <p:sp>
        <p:nvSpPr>
          <p:cNvPr id="80898" name="Rectangle 2"/>
          <p:cNvSpPr>
            <a:spLocks noGrp="1" noChangeArrowheads="1"/>
          </p:cNvSpPr>
          <p:nvPr>
            <p:ph type="title"/>
          </p:nvPr>
        </p:nvSpPr>
        <p:spPr>
          <a:xfrm>
            <a:off x="2057400" y="228600"/>
            <a:ext cx="6553200" cy="533400"/>
          </a:xfrm>
        </p:spPr>
        <p:txBody>
          <a:bodyPr/>
          <a:lstStyle/>
          <a:p>
            <a:r>
              <a:rPr lang="en-US" dirty="0" smtClean="0"/>
              <a:t>Multi-project apps are the last remaining paper submissions</a:t>
            </a:r>
            <a:endParaRPr lang="en-US" dirty="0"/>
          </a:p>
        </p:txBody>
      </p:sp>
      <p:sp>
        <p:nvSpPr>
          <p:cNvPr id="80899" name="Rectangle 3"/>
          <p:cNvSpPr>
            <a:spLocks noGrp="1" noChangeArrowheads="1"/>
          </p:cNvSpPr>
          <p:nvPr>
            <p:ph type="body" idx="1"/>
          </p:nvPr>
        </p:nvSpPr>
        <p:spPr>
          <a:xfrm>
            <a:off x="685800" y="990600"/>
            <a:ext cx="8534400" cy="5486400"/>
          </a:xfrm>
        </p:spPr>
        <p:txBody>
          <a:bodyPr/>
          <a:lstStyle/>
          <a:p>
            <a:pPr marL="0" indent="0">
              <a:buNone/>
            </a:pPr>
            <a:r>
              <a:rPr lang="en-US" sz="2800" dirty="0" smtClean="0"/>
              <a:t>These can be very complex!</a:t>
            </a:r>
          </a:p>
          <a:p>
            <a:r>
              <a:rPr lang="en-US" sz="2800" dirty="0" smtClean="0"/>
              <a:t>Often large </a:t>
            </a:r>
            <a:r>
              <a:rPr lang="en-US" sz="2800" dirty="0"/>
              <a:t>programs or centers</a:t>
            </a:r>
          </a:p>
          <a:p>
            <a:pPr lvl="1"/>
            <a:r>
              <a:rPr lang="en-US" sz="2400" dirty="0"/>
              <a:t>Umbrella application describing overall effort</a:t>
            </a:r>
          </a:p>
          <a:p>
            <a:pPr lvl="1"/>
            <a:r>
              <a:rPr lang="en-US" sz="2400" dirty="0"/>
              <a:t>Equivalent of full application for each </a:t>
            </a:r>
            <a:r>
              <a:rPr lang="en-US" sz="2400" dirty="0" smtClean="0"/>
              <a:t>component</a:t>
            </a:r>
            <a:endParaRPr lang="en-US" sz="2400" dirty="0"/>
          </a:p>
          <a:p>
            <a:r>
              <a:rPr lang="en-US" sz="2800" dirty="0" smtClean="0"/>
              <a:t>Vary </a:t>
            </a:r>
            <a:r>
              <a:rPr lang="en-US" sz="2800" dirty="0"/>
              <a:t>in size </a:t>
            </a:r>
            <a:r>
              <a:rPr lang="en-US" sz="2400" dirty="0" smtClean="0"/>
              <a:t>(from 2-200+ components)</a:t>
            </a:r>
          </a:p>
          <a:p>
            <a:r>
              <a:rPr lang="en-US" sz="2800" dirty="0" smtClean="0"/>
              <a:t>Multi-tiered </a:t>
            </a:r>
            <a:r>
              <a:rPr lang="en-US" sz="2800" dirty="0"/>
              <a:t>budgets </a:t>
            </a:r>
            <a:r>
              <a:rPr lang="en-US" sz="2400" dirty="0"/>
              <a:t>(overall, </a:t>
            </a:r>
            <a:r>
              <a:rPr lang="en-US" sz="2400" dirty="0" smtClean="0"/>
              <a:t>component, </a:t>
            </a:r>
            <a:r>
              <a:rPr lang="en-US" sz="2400" dirty="0"/>
              <a:t>consortia)</a:t>
            </a:r>
          </a:p>
          <a:p>
            <a:r>
              <a:rPr lang="en-US" sz="2800" dirty="0" smtClean="0"/>
              <a:t>Can </a:t>
            </a:r>
            <a:r>
              <a:rPr lang="en-US" sz="2800" dirty="0"/>
              <a:t>have large number of key </a:t>
            </a:r>
            <a:r>
              <a:rPr lang="en-US" sz="2800" dirty="0" smtClean="0"/>
              <a:t>personnel</a:t>
            </a:r>
          </a:p>
          <a:p>
            <a:pPr>
              <a:lnSpc>
                <a:spcPct val="90000"/>
              </a:lnSpc>
            </a:pPr>
            <a:r>
              <a:rPr lang="en-US" sz="2800" dirty="0" smtClean="0"/>
              <a:t>May </a:t>
            </a:r>
            <a:r>
              <a:rPr lang="en-US" sz="2800" dirty="0"/>
              <a:t>require form pages for different types of components in single </a:t>
            </a:r>
            <a:r>
              <a:rPr lang="en-US" sz="2800" dirty="0" smtClean="0"/>
              <a:t>application</a:t>
            </a:r>
          </a:p>
          <a:p>
            <a:pPr lvl="1">
              <a:lnSpc>
                <a:spcPct val="90000"/>
              </a:lnSpc>
            </a:pPr>
            <a:r>
              <a:rPr lang="en-US" sz="2000" dirty="0" smtClean="0"/>
              <a:t>Research</a:t>
            </a:r>
            <a:r>
              <a:rPr lang="en-US" sz="2000" dirty="0"/>
              <a:t>, </a:t>
            </a:r>
            <a:r>
              <a:rPr lang="en-US" sz="2000" dirty="0" smtClean="0"/>
              <a:t>Training</a:t>
            </a:r>
            <a:r>
              <a:rPr lang="en-US" sz="2000" dirty="0"/>
              <a:t>, </a:t>
            </a:r>
            <a:r>
              <a:rPr lang="en-US" sz="2000" dirty="0" smtClean="0"/>
              <a:t>Career </a:t>
            </a:r>
            <a:r>
              <a:rPr lang="en-US" sz="2000" dirty="0"/>
              <a:t>D</a:t>
            </a:r>
            <a:r>
              <a:rPr lang="en-US" sz="2000" dirty="0" smtClean="0"/>
              <a:t>evelopment</a:t>
            </a:r>
            <a:r>
              <a:rPr lang="en-US" sz="2000" dirty="0"/>
              <a:t>, etc</a:t>
            </a:r>
            <a:r>
              <a:rPr lang="en-US" sz="2000" dirty="0" smtClean="0"/>
              <a:t>.</a:t>
            </a:r>
            <a:endParaRPr lang="en-US" sz="2000" dirty="0"/>
          </a:p>
        </p:txBody>
      </p:sp>
      <p:sp>
        <p:nvSpPr>
          <p:cNvPr id="7" name="Slide Number Placeholder 4"/>
          <p:cNvSpPr>
            <a:spLocks noGrp="1"/>
          </p:cNvSpPr>
          <p:nvPr>
            <p:ph type="sldNum" sz="quarter" idx="10"/>
          </p:nvPr>
        </p:nvSpPr>
        <p:spPr>
          <a:xfrm>
            <a:off x="7772400" y="6553200"/>
            <a:ext cx="1371600" cy="155575"/>
          </a:xfrm>
        </p:spPr>
        <p:txBody>
          <a:bodyPr/>
          <a:lstStyle/>
          <a:p>
            <a:pPr>
              <a:defRPr/>
            </a:pPr>
            <a:fld id="{CE7E03CE-3E98-412B-923F-88DE4298478D}" type="slidenum">
              <a:rPr lang="en-US" smtClean="0">
                <a:solidFill>
                  <a:srgbClr val="FFFFFF"/>
                </a:solidFill>
              </a:rPr>
              <a:pPr>
                <a:defRPr/>
              </a:pPr>
              <a:t>3</a:t>
            </a:fld>
            <a:endParaRPr lang="en-US">
              <a:solidFill>
                <a:srgbClr val="FFFFFF"/>
              </a:solidFill>
            </a:endParaRPr>
          </a:p>
        </p:txBody>
      </p:sp>
    </p:spTree>
    <p:extLst>
      <p:ext uri="{BB962C8B-B14F-4D97-AF65-F5344CB8AC3E}">
        <p14:creationId xmlns:p14="http://schemas.microsoft.com/office/powerpoint/2010/main" val="4549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89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89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89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08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an Application Plan</a:t>
            </a:r>
            <a:endParaRPr lang="en-US" dirty="0"/>
          </a:p>
        </p:txBody>
      </p:sp>
      <p:sp>
        <p:nvSpPr>
          <p:cNvPr id="3" name="Content Placeholder 2"/>
          <p:cNvSpPr>
            <a:spLocks noGrp="1"/>
          </p:cNvSpPr>
          <p:nvPr>
            <p:ph idx="1"/>
          </p:nvPr>
        </p:nvSpPr>
        <p:spPr/>
        <p:txBody>
          <a:bodyPr/>
          <a:lstStyle/>
          <a:p>
            <a:r>
              <a:rPr lang="en-US" dirty="0" smtClean="0"/>
              <a:t>Carefully read the FOA and note the allowable types of required/optional components and any special instructions</a:t>
            </a:r>
          </a:p>
          <a:p>
            <a:r>
              <a:rPr lang="en-US" dirty="0" smtClean="0"/>
              <a:t>Decide how to distribute the work</a:t>
            </a:r>
          </a:p>
          <a:p>
            <a:r>
              <a:rPr lang="en-US" dirty="0" smtClean="0"/>
              <a:t>Ensure all eRA Commons and Grants.gov registrations are in place </a:t>
            </a:r>
          </a:p>
          <a:p>
            <a:pPr lvl="1"/>
            <a:r>
              <a:rPr lang="en-US" dirty="0" smtClean="0"/>
              <a:t>Gather the Commons IDs for everyone who will be working on your application in ASSIST</a:t>
            </a:r>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FOA Text Instructions</a:t>
            </a:r>
            <a:endParaRPr lang="en-US" dirty="0"/>
          </a:p>
        </p:txBody>
      </p:sp>
      <p:sp>
        <p:nvSpPr>
          <p:cNvPr id="3" name="Content Placeholder 2"/>
          <p:cNvSpPr>
            <a:spLocks noGrp="1"/>
          </p:cNvSpPr>
          <p:nvPr>
            <p:ph idx="1"/>
          </p:nvPr>
        </p:nvSpPr>
        <p:spPr/>
        <p:txBody>
          <a:bodyPr/>
          <a:lstStyle/>
          <a:p>
            <a:pPr marL="0" indent="0">
              <a:buNone/>
            </a:pPr>
            <a:r>
              <a:rPr lang="en-US" dirty="0" smtClean="0"/>
              <a:t>Sample excerpt from FOA (section IV)</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31</a:t>
            </a:fld>
            <a:endParaRPr lang="en-US"/>
          </a:p>
        </p:txBody>
      </p:sp>
      <p:pic>
        <p:nvPicPr>
          <p:cNvPr id="95234" name="Picture 2" descr="Shows components that are optional and required" title="exert from FOA tex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2165242"/>
            <a:ext cx="6288766" cy="31687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365706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the Layout of Your Application</a:t>
            </a:r>
            <a:endParaRPr lang="en-US" dirty="0"/>
          </a:p>
        </p:txBody>
      </p:sp>
      <p:sp>
        <p:nvSpPr>
          <p:cNvPr id="3" name="Content Placeholder 2"/>
          <p:cNvSpPr>
            <a:spLocks noGrp="1"/>
          </p:cNvSpPr>
          <p:nvPr>
            <p:ph idx="1"/>
          </p:nvPr>
        </p:nvSpPr>
        <p:spPr/>
        <p:txBody>
          <a:bodyPr/>
          <a:lstStyle/>
          <a:p>
            <a:pPr marL="0" indent="0">
              <a:buNone/>
            </a:pPr>
            <a:r>
              <a:rPr lang="en-US" dirty="0" smtClean="0"/>
              <a:t>Think about the components you plan to include</a:t>
            </a:r>
          </a:p>
          <a:p>
            <a:pPr lvl="1"/>
            <a:r>
              <a:rPr lang="en-US" dirty="0" smtClean="0"/>
              <a:t>PD/PI(s) for entire application</a:t>
            </a:r>
          </a:p>
          <a:p>
            <a:pPr lvl="1"/>
            <a:r>
              <a:rPr lang="en-US" dirty="0"/>
              <a:t>Organization lead for each component</a:t>
            </a:r>
          </a:p>
          <a:p>
            <a:pPr lvl="1"/>
            <a:r>
              <a:rPr lang="en-US" dirty="0" smtClean="0"/>
              <a:t>Project lead for each component</a:t>
            </a:r>
          </a:p>
          <a:p>
            <a:pPr lvl="1"/>
            <a:r>
              <a:rPr lang="en-US" dirty="0" smtClean="0"/>
              <a:t>Project Title for application/components</a:t>
            </a:r>
          </a:p>
          <a:p>
            <a:pPr lvl="1"/>
            <a:r>
              <a:rPr lang="en-US" dirty="0" smtClean="0"/>
              <a:t>Start/End dates for application/components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the Layout of Your Application</a:t>
            </a:r>
            <a:endParaRPr lang="en-US" dirty="0"/>
          </a:p>
        </p:txBody>
      </p:sp>
      <p:sp>
        <p:nvSpPr>
          <p:cNvPr id="3" name="Content Placeholder 2"/>
          <p:cNvSpPr>
            <a:spLocks noGrp="1"/>
          </p:cNvSpPr>
          <p:nvPr>
            <p:ph idx="1"/>
          </p:nvPr>
        </p:nvSpPr>
        <p:spPr/>
        <p:txBody>
          <a:bodyPr/>
          <a:lstStyle/>
          <a:p>
            <a:r>
              <a:rPr lang="en-US" dirty="0" smtClean="0"/>
              <a:t>Determine the order you want the components to appear in the final application image</a:t>
            </a:r>
            <a:br>
              <a:rPr lang="en-US" dirty="0" smtClean="0"/>
            </a:br>
            <a:endParaRPr lang="en-US" dirty="0" smtClean="0"/>
          </a:p>
          <a:p>
            <a:r>
              <a:rPr lang="en-US" dirty="0" smtClean="0"/>
              <a:t>Create the application shell by initiating the application and adding the components in the appropriate order</a:t>
            </a:r>
          </a:p>
          <a:p>
            <a:pPr lvl="1"/>
            <a:r>
              <a:rPr lang="en-US" dirty="0" smtClean="0"/>
              <a:t>Remember that components will display in the final application image in the order created</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Application Shell Layout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34</a:t>
            </a:fld>
            <a:endParaRPr lang="en-US"/>
          </a:p>
        </p:txBody>
      </p:sp>
      <p:grpSp>
        <p:nvGrpSpPr>
          <p:cNvPr id="4" name="Group 27" title="info for Core-001"/>
          <p:cNvGrpSpPr/>
          <p:nvPr/>
        </p:nvGrpSpPr>
        <p:grpSpPr>
          <a:xfrm>
            <a:off x="2133601" y="2514600"/>
            <a:ext cx="2909479" cy="1641396"/>
            <a:chOff x="2500722" y="2565403"/>
            <a:chExt cx="2909479" cy="1641396"/>
          </a:xfrm>
        </p:grpSpPr>
        <p:cxnSp>
          <p:nvCxnSpPr>
            <p:cNvPr id="5" name="Elbow Connector 4"/>
            <p:cNvCxnSpPr/>
            <p:nvPr/>
          </p:nvCxnSpPr>
          <p:spPr bwMode="auto">
            <a:xfrm rot="5400000">
              <a:off x="4856162" y="2874961"/>
              <a:ext cx="863598" cy="244481"/>
            </a:xfrm>
            <a:prstGeom prst="bentConnector3">
              <a:avLst>
                <a:gd name="adj1" fmla="val 101233"/>
              </a:avLst>
            </a:prstGeom>
          </p:spPr>
          <p:style>
            <a:lnRef idx="1">
              <a:schemeClr val="dk1"/>
            </a:lnRef>
            <a:fillRef idx="0">
              <a:schemeClr val="dk1"/>
            </a:fillRef>
            <a:effectRef idx="0">
              <a:schemeClr val="dk1"/>
            </a:effectRef>
            <a:fontRef idx="minor">
              <a:schemeClr val="tx1"/>
            </a:fontRef>
          </p:style>
        </p:cxnSp>
        <p:grpSp>
          <p:nvGrpSpPr>
            <p:cNvPr id="6" name="Group 12"/>
            <p:cNvGrpSpPr/>
            <p:nvPr/>
          </p:nvGrpSpPr>
          <p:grpSpPr>
            <a:xfrm>
              <a:off x="3148761" y="2819400"/>
              <a:ext cx="2032839" cy="1387399"/>
              <a:chOff x="3056686" y="3335341"/>
              <a:chExt cx="2032839" cy="1387399"/>
            </a:xfrm>
          </p:grpSpPr>
          <p:sp>
            <p:nvSpPr>
              <p:cNvPr id="8" name="Round Same Side Corner Rectangle 7"/>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Core-001</a:t>
                </a:r>
                <a:endParaRPr lang="en-US" sz="1200" dirty="0">
                  <a:solidFill>
                    <a:prstClr val="white"/>
                  </a:solidFill>
                </a:endParaRPr>
              </a:p>
            </p:txBody>
          </p:sp>
          <p:sp>
            <p:nvSpPr>
              <p:cNvPr id="9" name="Rectangle 8"/>
              <p:cNvSpPr/>
              <p:nvPr/>
            </p:nvSpPr>
            <p:spPr bwMode="auto">
              <a:xfrm>
                <a:off x="3056686" y="3541716"/>
                <a:ext cx="2032839" cy="11810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Research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Whatsamatta</a:t>
                </a:r>
                <a:r>
                  <a:rPr lang="en-US" sz="1200" dirty="0" smtClean="0">
                    <a:solidFill>
                      <a:prstClr val="black">
                        <a:lumMod val="75000"/>
                        <a:lumOff val="25000"/>
                      </a:prstClr>
                    </a:solidFill>
                  </a:rPr>
                  <a:t> U</a:t>
                </a:r>
              </a:p>
            </p:txBody>
          </p:sp>
        </p:grpSp>
        <p:pic>
          <p:nvPicPr>
            <p:cNvPr id="7" name="Picture 12" title="icon of man in bow ti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 name="Elbow Connector 11" title="elbow connector"/>
          <p:cNvCxnSpPr/>
          <p:nvPr/>
        </p:nvCxnSpPr>
        <p:spPr bwMode="auto">
          <a:xfrm rot="5400000">
            <a:off x="2778787" y="776948"/>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68" name="Group 67" title="info for Admin Core-001"/>
          <p:cNvGrpSpPr/>
          <p:nvPr/>
        </p:nvGrpSpPr>
        <p:grpSpPr>
          <a:xfrm>
            <a:off x="0" y="2789237"/>
            <a:ext cx="2205038" cy="1843881"/>
            <a:chOff x="0" y="2789237"/>
            <a:chExt cx="2205038" cy="1843881"/>
          </a:xfrm>
        </p:grpSpPr>
        <p:sp>
          <p:nvSpPr>
            <p:cNvPr id="19" name="Round Same Side Corner Rectangle 18"/>
            <p:cNvSpPr/>
            <p:nvPr/>
          </p:nvSpPr>
          <p:spPr bwMode="auto">
            <a:xfrm>
              <a:off x="673100" y="2789237"/>
              <a:ext cx="1531938" cy="325521"/>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Admin Core-001</a:t>
              </a:r>
              <a:endParaRPr lang="en-US" sz="1200" dirty="0">
                <a:solidFill>
                  <a:prstClr val="white"/>
                </a:solidFill>
              </a:endParaRPr>
            </a:p>
          </p:txBody>
        </p:sp>
        <p:sp>
          <p:nvSpPr>
            <p:cNvPr id="20" name="Rectangle 19"/>
            <p:cNvSpPr/>
            <p:nvPr/>
          </p:nvSpPr>
          <p:spPr bwMode="auto">
            <a:xfrm>
              <a:off x="673100" y="3071120"/>
              <a:ext cx="1531938" cy="156199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Administrative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Jed I. Knight</a:t>
              </a:r>
            </a:p>
            <a:p>
              <a:pPr>
                <a:defRPr/>
              </a:pP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t>
              </a:r>
              <a:br>
                <a:rPr lang="en-US" sz="1200" dirty="0" smtClean="0">
                  <a:solidFill>
                    <a:prstClr val="black">
                      <a:lumMod val="75000"/>
                      <a:lumOff val="25000"/>
                    </a:prstClr>
                  </a:solidFill>
                </a:rPr>
              </a:br>
              <a:r>
                <a:rPr lang="en-US" sz="1200" dirty="0" err="1" smtClean="0">
                  <a:solidFill>
                    <a:prstClr val="black">
                      <a:lumMod val="75000"/>
                      <a:lumOff val="25000"/>
                    </a:prstClr>
                  </a:solidFill>
                </a:rPr>
                <a:t>Whatsamatta</a:t>
              </a:r>
              <a:r>
                <a:rPr lang="en-US" sz="1200" dirty="0" smtClean="0">
                  <a:solidFill>
                    <a:prstClr val="black">
                      <a:lumMod val="75000"/>
                      <a:lumOff val="25000"/>
                    </a:prstClr>
                  </a:solidFill>
                </a:rPr>
                <a:t> U</a:t>
              </a:r>
            </a:p>
          </p:txBody>
        </p:sp>
        <p:pic>
          <p:nvPicPr>
            <p:cNvPr id="18" name="Picture 54" title="icon of man in sweater ves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Elbow Connector 39" title="elbow connector"/>
          <p:cNvCxnSpPr>
            <a:endCxn id="20" idx="3"/>
          </p:cNvCxnSpPr>
          <p:nvPr/>
        </p:nvCxnSpPr>
        <p:spPr bwMode="auto">
          <a:xfrm rot="5400000">
            <a:off x="1613274" y="3136527"/>
            <a:ext cx="1307356" cy="123828"/>
          </a:xfrm>
          <a:prstGeom prst="bentConnector2">
            <a:avLst/>
          </a:prstGeom>
        </p:spPr>
        <p:style>
          <a:lnRef idx="1">
            <a:schemeClr val="dk1"/>
          </a:lnRef>
          <a:fillRef idx="0">
            <a:schemeClr val="dk1"/>
          </a:fillRef>
          <a:effectRef idx="0">
            <a:schemeClr val="dk1"/>
          </a:effectRef>
          <a:fontRef idx="minor">
            <a:schemeClr val="tx1"/>
          </a:fontRef>
        </p:style>
      </p:cxnSp>
      <p:grpSp>
        <p:nvGrpSpPr>
          <p:cNvPr id="28" name="Group 28" title="group of Core components"/>
          <p:cNvGrpSpPr/>
          <p:nvPr/>
        </p:nvGrpSpPr>
        <p:grpSpPr>
          <a:xfrm>
            <a:off x="2133600" y="2561114"/>
            <a:ext cx="3138080" cy="3992086"/>
            <a:chOff x="2500721" y="1756161"/>
            <a:chExt cx="3138080" cy="3992086"/>
          </a:xfrm>
        </p:grpSpPr>
        <p:cxnSp>
          <p:nvCxnSpPr>
            <p:cNvPr id="29" name="Elbow Connector 87"/>
            <p:cNvCxnSpPr/>
            <p:nvPr/>
          </p:nvCxnSpPr>
          <p:spPr bwMode="auto">
            <a:xfrm rot="5400000">
              <a:off x="3765226" y="3188872"/>
              <a:ext cx="3306286" cy="440864"/>
            </a:xfrm>
            <a:prstGeom prst="bentConnector2">
              <a:avLst/>
            </a:prstGeom>
          </p:spPr>
          <p:style>
            <a:lnRef idx="1">
              <a:schemeClr val="dk1"/>
            </a:lnRef>
            <a:fillRef idx="0">
              <a:schemeClr val="dk1"/>
            </a:fillRef>
            <a:effectRef idx="0">
              <a:schemeClr val="dk1"/>
            </a:effectRef>
            <a:fontRef idx="minor">
              <a:schemeClr val="tx1"/>
            </a:fontRef>
          </p:style>
        </p:cxnSp>
        <p:grpSp>
          <p:nvGrpSpPr>
            <p:cNvPr id="30" name="Group 79"/>
            <p:cNvGrpSpPr/>
            <p:nvPr/>
          </p:nvGrpSpPr>
          <p:grpSpPr>
            <a:xfrm>
              <a:off x="3165098" y="4376647"/>
              <a:ext cx="2032839" cy="1371600"/>
              <a:chOff x="3056686" y="3444788"/>
              <a:chExt cx="2032839" cy="1371600"/>
            </a:xfrm>
          </p:grpSpPr>
          <p:sp>
            <p:nvSpPr>
              <p:cNvPr id="32" name="Round Same Side Corner Rectangle 31"/>
              <p:cNvSpPr/>
              <p:nvPr/>
            </p:nvSpPr>
            <p:spPr bwMode="auto">
              <a:xfrm>
                <a:off x="3056686" y="3444788"/>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Core-002</a:t>
                </a:r>
                <a:endParaRPr lang="en-US" sz="1200" dirty="0">
                  <a:solidFill>
                    <a:prstClr val="white"/>
                  </a:solidFill>
                </a:endParaRPr>
              </a:p>
            </p:txBody>
          </p:sp>
          <p:sp>
            <p:nvSpPr>
              <p:cNvPr id="33" name="Rectangle 32"/>
              <p:cNvSpPr/>
              <p:nvPr/>
            </p:nvSpPr>
            <p:spPr bwMode="auto">
              <a:xfrm>
                <a:off x="3056686" y="3651163"/>
                <a:ext cx="2032839" cy="11652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 </a:t>
                </a:r>
                <a:r>
                  <a:rPr lang="en-US" sz="1200" dirty="0">
                    <a:solidFill>
                      <a:prstClr val="black">
                        <a:lumMod val="75000"/>
                        <a:lumOff val="25000"/>
                      </a:prstClr>
                    </a:solidFill>
                  </a:rPr>
                  <a:t>Communications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Abel </a:t>
                </a:r>
                <a:r>
                  <a:rPr lang="en-US" sz="1200" dirty="0" err="1" smtClean="0">
                    <a:solidFill>
                      <a:prstClr val="black">
                        <a:lumMod val="75000"/>
                        <a:lumOff val="25000"/>
                      </a:prstClr>
                    </a:solidFill>
                  </a:rPr>
                  <a:t>Tu</a:t>
                </a:r>
                <a:r>
                  <a:rPr lang="en-US" sz="1200" dirty="0" smtClean="0">
                    <a:solidFill>
                      <a:prstClr val="black">
                        <a:lumMod val="75000"/>
                        <a:lumOff val="25000"/>
                      </a:prstClr>
                    </a:solidFill>
                  </a:rPr>
                  <a:t> Lead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br>
                  <a:rPr lang="en-US" sz="1200" b="1" dirty="0" smtClean="0">
                    <a:solidFill>
                      <a:prstClr val="black">
                        <a:lumMod val="75000"/>
                        <a:lumOff val="25000"/>
                      </a:prstClr>
                    </a:solidFill>
                  </a:rPr>
                </a:br>
                <a:r>
                  <a:rPr lang="en-US" sz="1200" dirty="0" smtClean="0">
                    <a:solidFill>
                      <a:prstClr val="black">
                        <a:lumMod val="75000"/>
                        <a:lumOff val="25000"/>
                      </a:prstClr>
                    </a:solidFill>
                  </a:rPr>
                  <a:t>Better Now</a:t>
                </a:r>
              </a:p>
            </p:txBody>
          </p:sp>
        </p:grpSp>
        <p:pic>
          <p:nvPicPr>
            <p:cNvPr id="31" name="Picture 91" title="icon of man in goggle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0721" y="4536626"/>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4" title="group of project components"/>
          <p:cNvGrpSpPr/>
          <p:nvPr/>
        </p:nvGrpSpPr>
        <p:grpSpPr>
          <a:xfrm>
            <a:off x="5507940" y="2468562"/>
            <a:ext cx="3192741" cy="4465638"/>
            <a:chOff x="5570260" y="2514600"/>
            <a:chExt cx="3192741" cy="4465638"/>
          </a:xfrm>
        </p:grpSpPr>
        <p:cxnSp>
          <p:nvCxnSpPr>
            <p:cNvPr id="35" name="Elbow Connector 34"/>
            <p:cNvCxnSpPr/>
            <p:nvPr/>
          </p:nvCxnSpPr>
          <p:spPr bwMode="auto">
            <a:xfrm rot="5400000">
              <a:off x="6596348" y="4071655"/>
              <a:ext cx="3723707" cy="609598"/>
            </a:xfrm>
            <a:prstGeom prst="bentConnector3">
              <a:avLst>
                <a:gd name="adj1" fmla="val 100320"/>
              </a:avLst>
            </a:prstGeom>
          </p:spPr>
          <p:style>
            <a:lnRef idx="1">
              <a:schemeClr val="dk1"/>
            </a:lnRef>
            <a:fillRef idx="0">
              <a:schemeClr val="dk1"/>
            </a:fillRef>
            <a:effectRef idx="0">
              <a:schemeClr val="dk1"/>
            </a:effectRef>
            <a:fontRef idx="minor">
              <a:schemeClr val="tx1"/>
            </a:fontRef>
          </p:style>
        </p:cxnSp>
        <p:grpSp>
          <p:nvGrpSpPr>
            <p:cNvPr id="36" name="Group 98"/>
            <p:cNvGrpSpPr/>
            <p:nvPr/>
          </p:nvGrpSpPr>
          <p:grpSpPr>
            <a:xfrm>
              <a:off x="6147639" y="5685505"/>
              <a:ext cx="2032839" cy="1181100"/>
              <a:chOff x="3056686" y="3382046"/>
              <a:chExt cx="2032839" cy="1181100"/>
            </a:xfrm>
          </p:grpSpPr>
          <p:sp>
            <p:nvSpPr>
              <p:cNvPr id="38" name="Round Same Side Corner Rectangle 37"/>
              <p:cNvSpPr/>
              <p:nvPr/>
            </p:nvSpPr>
            <p:spPr bwMode="auto">
              <a:xfrm>
                <a:off x="3056686" y="3382046"/>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Project-003</a:t>
                </a:r>
                <a:endParaRPr lang="en-US" sz="1200" dirty="0">
                  <a:solidFill>
                    <a:prstClr val="white"/>
                  </a:solidFill>
                </a:endParaRPr>
              </a:p>
            </p:txBody>
          </p:sp>
          <p:sp>
            <p:nvSpPr>
              <p:cNvPr id="39" name="Rectangle 38"/>
              <p:cNvSpPr/>
              <p:nvPr/>
            </p:nvSpPr>
            <p:spPr bwMode="auto">
              <a:xfrm>
                <a:off x="3056686" y="3588421"/>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Project </a:t>
                </a:r>
                <a:r>
                  <a:rPr lang="en-US" sz="1200" b="1" dirty="0">
                    <a:solidFill>
                      <a:prstClr val="black">
                        <a:lumMod val="75000"/>
                        <a:lumOff val="25000"/>
                      </a:prstClr>
                    </a:solidFill>
                  </a:rPr>
                  <a:t>Title</a:t>
                </a:r>
                <a:r>
                  <a:rPr lang="en-US" sz="1200" dirty="0">
                    <a:solidFill>
                      <a:prstClr val="black">
                        <a:lumMod val="75000"/>
                        <a:lumOff val="25000"/>
                      </a:prstClr>
                    </a:solidFill>
                  </a:rPr>
                  <a:t>: Fabulous Research Focus </a:t>
                </a:r>
                <a:r>
                  <a:rPr lang="en-US" sz="1200" dirty="0" smtClean="0">
                    <a:solidFill>
                      <a:prstClr val="black">
                        <a:lumMod val="75000"/>
                        <a:lumOff val="25000"/>
                      </a:prstClr>
                    </a:solidFill>
                  </a:rPr>
                  <a:t>3</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Ima</a:t>
                </a:r>
                <a:r>
                  <a:rPr lang="en-US" sz="1200" dirty="0" smtClean="0">
                    <a:solidFill>
                      <a:prstClr val="black">
                        <a:lumMod val="75000"/>
                        <a:lumOff val="25000"/>
                      </a:prstClr>
                    </a:solidFill>
                  </a:rPr>
                  <a:t> Doer</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a:solidFill>
                      <a:prstClr val="black">
                        <a:lumMod val="75000"/>
                        <a:lumOff val="25000"/>
                      </a:prstClr>
                    </a:solidFill>
                  </a:rPr>
                  <a:t>Organization</a:t>
                </a:r>
                <a:r>
                  <a:rPr lang="en-US" sz="1200" dirty="0">
                    <a:solidFill>
                      <a:prstClr val="black">
                        <a:lumMod val="75000"/>
                        <a:lumOff val="25000"/>
                      </a:prstClr>
                    </a:solidFill>
                  </a:rPr>
                  <a:t>: </a:t>
                </a:r>
                <a:r>
                  <a:rPr lang="en-US" sz="1200" dirty="0" smtClean="0">
                    <a:solidFill>
                      <a:prstClr val="black">
                        <a:lumMod val="75000"/>
                        <a:lumOff val="25000"/>
                      </a:prstClr>
                    </a:solidFill>
                  </a:rPr>
                  <a:t/>
                </a:r>
                <a:br>
                  <a:rPr lang="en-US" sz="1200" dirty="0" smtClean="0">
                    <a:solidFill>
                      <a:prstClr val="black">
                        <a:lumMod val="75000"/>
                        <a:lumOff val="25000"/>
                      </a:prstClr>
                    </a:solidFill>
                  </a:rPr>
                </a:br>
                <a:r>
                  <a:rPr lang="en-US" sz="1200" dirty="0" smtClean="0">
                    <a:solidFill>
                      <a:prstClr val="black">
                        <a:lumMod val="75000"/>
                        <a:lumOff val="25000"/>
                      </a:prstClr>
                    </a:solidFill>
                  </a:rPr>
                  <a:t>Cures R Us</a:t>
                </a:r>
                <a:endParaRPr lang="en-US" sz="1200" dirty="0">
                  <a:solidFill>
                    <a:prstClr val="black">
                      <a:lumMod val="75000"/>
                      <a:lumOff val="25000"/>
                    </a:prstClr>
                  </a:solidFill>
                </a:endParaRPr>
              </a:p>
              <a:p>
                <a:pPr>
                  <a:defRPr/>
                </a:pPr>
                <a:endParaRPr lang="en-US" sz="1200" dirty="0">
                  <a:solidFill>
                    <a:prstClr val="black">
                      <a:lumMod val="75000"/>
                      <a:lumOff val="25000"/>
                    </a:prstClr>
                  </a:solidFill>
                </a:endParaRPr>
              </a:p>
            </p:txBody>
          </p:sp>
        </p:grpSp>
        <p:pic>
          <p:nvPicPr>
            <p:cNvPr id="37" name="Picture 12" title="icon of lady docto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0260" y="5918607"/>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33" title="group of project components"/>
          <p:cNvGrpSpPr/>
          <p:nvPr/>
        </p:nvGrpSpPr>
        <p:grpSpPr>
          <a:xfrm>
            <a:off x="5463639" y="2533657"/>
            <a:ext cx="3084641" cy="3028943"/>
            <a:chOff x="5525959" y="2579695"/>
            <a:chExt cx="3084641" cy="3028943"/>
          </a:xfrm>
        </p:grpSpPr>
        <p:cxnSp>
          <p:nvCxnSpPr>
            <p:cNvPr id="41" name="Elbow Connector 40"/>
            <p:cNvCxnSpPr/>
            <p:nvPr/>
          </p:nvCxnSpPr>
          <p:spPr bwMode="auto">
            <a:xfrm rot="5400000">
              <a:off x="7221542" y="3548068"/>
              <a:ext cx="2357432" cy="420685"/>
            </a:xfrm>
            <a:prstGeom prst="bentConnector3">
              <a:avLst>
                <a:gd name="adj1" fmla="val 100234"/>
              </a:avLst>
            </a:prstGeom>
          </p:spPr>
          <p:style>
            <a:lnRef idx="1">
              <a:schemeClr val="dk1"/>
            </a:lnRef>
            <a:fillRef idx="0">
              <a:schemeClr val="dk1"/>
            </a:fillRef>
            <a:effectRef idx="0">
              <a:schemeClr val="dk1"/>
            </a:effectRef>
            <a:fontRef idx="minor">
              <a:schemeClr val="tx1"/>
            </a:fontRef>
          </p:style>
        </p:cxnSp>
        <p:grpSp>
          <p:nvGrpSpPr>
            <p:cNvPr id="42" name="Group 91"/>
            <p:cNvGrpSpPr/>
            <p:nvPr/>
          </p:nvGrpSpPr>
          <p:grpSpPr>
            <a:xfrm>
              <a:off x="6172200" y="4287685"/>
              <a:ext cx="2032839" cy="1320953"/>
              <a:chOff x="3056686" y="3393926"/>
              <a:chExt cx="2032839" cy="1320953"/>
            </a:xfrm>
          </p:grpSpPr>
          <p:sp>
            <p:nvSpPr>
              <p:cNvPr id="44" name="Round Same Side Corner Rectangle 43"/>
              <p:cNvSpPr/>
              <p:nvPr/>
            </p:nvSpPr>
            <p:spPr bwMode="auto">
              <a:xfrm>
                <a:off x="3056686" y="3393926"/>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Project-002</a:t>
                </a:r>
                <a:endParaRPr lang="en-US" sz="1200" dirty="0">
                  <a:solidFill>
                    <a:prstClr val="white"/>
                  </a:solidFill>
                </a:endParaRPr>
              </a:p>
            </p:txBody>
          </p:sp>
          <p:sp>
            <p:nvSpPr>
              <p:cNvPr id="45" name="Rectangle 44"/>
              <p:cNvSpPr/>
              <p:nvPr/>
            </p:nvSpPr>
            <p:spPr bwMode="auto">
              <a:xfrm>
                <a:off x="3056686" y="3600301"/>
                <a:ext cx="2032839" cy="111457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2</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Quin</a:t>
                </a:r>
                <a:r>
                  <a:rPr lang="en-US" sz="1200" dirty="0" smtClean="0">
                    <a:solidFill>
                      <a:prstClr val="black">
                        <a:lumMod val="75000"/>
                        <a:lumOff val="25000"/>
                      </a:prstClr>
                    </a:solidFill>
                  </a:rPr>
                  <a:t> T. </a:t>
                </a:r>
                <a:r>
                  <a:rPr lang="en-US" sz="1200" dirty="0" err="1" smtClean="0">
                    <a:solidFill>
                      <a:prstClr val="black">
                        <a:lumMod val="75000"/>
                        <a:lumOff val="25000"/>
                      </a:prstClr>
                    </a:solidFill>
                  </a:rPr>
                  <a:t>Sential</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br>
                  <a:rPr lang="en-US" sz="1200" b="1" dirty="0" smtClean="0">
                    <a:solidFill>
                      <a:prstClr val="black">
                        <a:lumMod val="75000"/>
                        <a:lumOff val="25000"/>
                      </a:prstClr>
                    </a:solidFill>
                  </a:rPr>
                </a:br>
                <a:r>
                  <a:rPr lang="en-US" sz="1200" dirty="0" smtClean="0">
                    <a:solidFill>
                      <a:prstClr val="black">
                        <a:lumMod val="75000"/>
                        <a:lumOff val="25000"/>
                      </a:prstClr>
                    </a:solidFill>
                  </a:rPr>
                  <a:t>Better Now</a:t>
                </a:r>
              </a:p>
            </p:txBody>
          </p:sp>
        </p:grpSp>
        <p:pic>
          <p:nvPicPr>
            <p:cNvPr id="43" name="Picture 73" title="icon of man in glasses"/>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5959" y="4491038"/>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32" title="info for Project-001"/>
          <p:cNvGrpSpPr/>
          <p:nvPr/>
        </p:nvGrpSpPr>
        <p:grpSpPr>
          <a:xfrm>
            <a:off x="5426507" y="2497137"/>
            <a:ext cx="2893173" cy="1655762"/>
            <a:chOff x="5488827" y="2543175"/>
            <a:chExt cx="2893173" cy="1655762"/>
          </a:xfrm>
        </p:grpSpPr>
        <p:cxnSp>
          <p:nvCxnSpPr>
            <p:cNvPr id="47" name="Elbow Connector 103"/>
            <p:cNvCxnSpPr/>
            <p:nvPr/>
          </p:nvCxnSpPr>
          <p:spPr bwMode="auto">
            <a:xfrm rot="5400000">
              <a:off x="7808119" y="2931319"/>
              <a:ext cx="962025" cy="185737"/>
            </a:xfrm>
            <a:prstGeom prst="bentConnector2">
              <a:avLst/>
            </a:prstGeom>
          </p:spPr>
          <p:style>
            <a:lnRef idx="1">
              <a:schemeClr val="dk1"/>
            </a:lnRef>
            <a:fillRef idx="0">
              <a:schemeClr val="dk1"/>
            </a:fillRef>
            <a:effectRef idx="0">
              <a:schemeClr val="dk1"/>
            </a:effectRef>
            <a:fontRef idx="minor">
              <a:schemeClr val="tx1"/>
            </a:fontRef>
          </p:style>
        </p:cxnSp>
        <p:grpSp>
          <p:nvGrpSpPr>
            <p:cNvPr id="48" name="Group 88"/>
            <p:cNvGrpSpPr/>
            <p:nvPr/>
          </p:nvGrpSpPr>
          <p:grpSpPr>
            <a:xfrm>
              <a:off x="6172200" y="2819400"/>
              <a:ext cx="2032839" cy="1379537"/>
              <a:chOff x="3056686" y="3335341"/>
              <a:chExt cx="2032839" cy="1379537"/>
            </a:xfrm>
          </p:grpSpPr>
          <p:sp>
            <p:nvSpPr>
              <p:cNvPr id="50" name="Round Same Side Corner Rectangle 49"/>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Project-001</a:t>
                </a:r>
                <a:endParaRPr lang="en-US" sz="1200" dirty="0">
                  <a:solidFill>
                    <a:prstClr val="white"/>
                  </a:solidFill>
                </a:endParaRPr>
              </a:p>
            </p:txBody>
          </p:sp>
          <p:sp>
            <p:nvSpPr>
              <p:cNvPr id="51" name="Rectangle 50"/>
              <p:cNvSpPr/>
              <p:nvPr/>
            </p:nvSpPr>
            <p:spPr bwMode="auto">
              <a:xfrm>
                <a:off x="3056686" y="3541716"/>
                <a:ext cx="2032839" cy="117316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1</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Cher D. Money</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Whatsamatta</a:t>
                </a:r>
                <a:r>
                  <a:rPr lang="en-US" sz="1200" dirty="0" smtClean="0">
                    <a:solidFill>
                      <a:prstClr val="black">
                        <a:lumMod val="75000"/>
                        <a:lumOff val="25000"/>
                      </a:prstClr>
                    </a:solidFill>
                  </a:rPr>
                  <a:t> U</a:t>
                </a:r>
              </a:p>
            </p:txBody>
          </p:sp>
        </p:grpSp>
        <p:pic>
          <p:nvPicPr>
            <p:cNvPr id="49" name="Picture 8" title="icon of lady"/>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Group 54" title="info for subaward "/>
          <p:cNvGrpSpPr/>
          <p:nvPr/>
        </p:nvGrpSpPr>
        <p:grpSpPr>
          <a:xfrm>
            <a:off x="3166165" y="4152900"/>
            <a:ext cx="2015435" cy="876300"/>
            <a:chOff x="3544376" y="3849407"/>
            <a:chExt cx="2015435" cy="876300"/>
          </a:xfrm>
        </p:grpSpPr>
        <p:cxnSp>
          <p:nvCxnSpPr>
            <p:cNvPr id="53" name="Elbow Connector 52"/>
            <p:cNvCxnSpPr/>
            <p:nvPr/>
          </p:nvCxnSpPr>
          <p:spPr bwMode="auto">
            <a:xfrm rot="16200000" flipH="1">
              <a:off x="4472193" y="4092497"/>
              <a:ext cx="876300" cy="39012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54" name="Group 58"/>
            <p:cNvGrpSpPr/>
            <p:nvPr/>
          </p:nvGrpSpPr>
          <p:grpSpPr>
            <a:xfrm>
              <a:off x="3544376" y="4034991"/>
              <a:ext cx="2015435" cy="690716"/>
              <a:chOff x="3435964" y="3103132"/>
              <a:chExt cx="2015435" cy="690716"/>
            </a:xfrm>
          </p:grpSpPr>
          <p:sp>
            <p:nvSpPr>
              <p:cNvPr id="55" name="Round Same Side Corner Rectangle 54"/>
              <p:cNvSpPr/>
              <p:nvPr/>
            </p:nvSpPr>
            <p:spPr bwMode="auto">
              <a:xfrm>
                <a:off x="3435964" y="3103132"/>
                <a:ext cx="2015435" cy="19119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smtClean="0">
                    <a:solidFill>
                      <a:prstClr val="white"/>
                    </a:solidFill>
                  </a:rPr>
                  <a:t>Subaward</a:t>
                </a:r>
                <a:r>
                  <a:rPr lang="en-US" sz="1200" dirty="0" smtClean="0">
                    <a:solidFill>
                      <a:prstClr val="white"/>
                    </a:solidFill>
                  </a:rPr>
                  <a:t> Budget</a:t>
                </a:r>
                <a:endParaRPr lang="en-US" sz="1200" dirty="0">
                  <a:solidFill>
                    <a:prstClr val="white"/>
                  </a:solidFill>
                </a:endParaRPr>
              </a:p>
            </p:txBody>
          </p:sp>
          <p:sp>
            <p:nvSpPr>
              <p:cNvPr id="56" name="Rectangle 55"/>
              <p:cNvSpPr/>
              <p:nvPr/>
            </p:nvSpPr>
            <p:spPr bwMode="auto">
              <a:xfrm>
                <a:off x="3435965" y="3306486"/>
                <a:ext cx="2015434" cy="48736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Organization: </a:t>
                </a:r>
                <a:br>
                  <a:rPr lang="en-US" sz="1200" b="1" dirty="0" smtClean="0">
                    <a:solidFill>
                      <a:prstClr val="black">
                        <a:lumMod val="75000"/>
                        <a:lumOff val="25000"/>
                      </a:prstClr>
                    </a:solidFill>
                  </a:rPr>
                </a:br>
                <a:r>
                  <a:rPr lang="en-US" sz="1200" dirty="0" smtClean="0">
                    <a:solidFill>
                      <a:prstClr val="black">
                        <a:lumMod val="75000"/>
                        <a:lumOff val="25000"/>
                      </a:prstClr>
                    </a:solidFill>
                  </a:rPr>
                  <a:t>Sub-</a:t>
                </a:r>
                <a:r>
                  <a:rPr lang="en-US" sz="1200" dirty="0" err="1" smtClean="0">
                    <a:solidFill>
                      <a:prstClr val="black">
                        <a:lumMod val="75000"/>
                        <a:lumOff val="25000"/>
                      </a:prstClr>
                    </a:solidFill>
                  </a:rPr>
                  <a:t>stantial</a:t>
                </a:r>
                <a:r>
                  <a:rPr lang="en-US" sz="1200" dirty="0" smtClean="0">
                    <a:solidFill>
                      <a:prstClr val="black">
                        <a:lumMod val="75000"/>
                        <a:lumOff val="25000"/>
                      </a:prstClr>
                    </a:solidFill>
                  </a:rPr>
                  <a:t>  Research</a:t>
                </a:r>
              </a:p>
            </p:txBody>
          </p:sp>
        </p:grpSp>
      </p:grpSp>
      <p:sp>
        <p:nvSpPr>
          <p:cNvPr id="57" name="Round Same Side Corner Rectangle 56"/>
          <p:cNvSpPr/>
          <p:nvPr/>
        </p:nvSpPr>
        <p:spPr bwMode="auto">
          <a:xfrm>
            <a:off x="6832321" y="2316162"/>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Project</a:t>
            </a:r>
            <a:endParaRPr lang="en-US" sz="1200" dirty="0">
              <a:solidFill>
                <a:prstClr val="white"/>
              </a:solidFill>
            </a:endParaRPr>
          </a:p>
        </p:txBody>
      </p:sp>
      <p:sp>
        <p:nvSpPr>
          <p:cNvPr id="58" name="Round Same Side Corner Rectangle 57"/>
          <p:cNvSpPr/>
          <p:nvPr/>
        </p:nvSpPr>
        <p:spPr bwMode="auto">
          <a:xfrm>
            <a:off x="3555246" y="2362200"/>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Core</a:t>
            </a:r>
            <a:endParaRPr lang="en-US" sz="1200" dirty="0">
              <a:solidFill>
                <a:prstClr val="white"/>
              </a:solidFill>
            </a:endParaRPr>
          </a:p>
        </p:txBody>
      </p:sp>
      <p:sp>
        <p:nvSpPr>
          <p:cNvPr id="59" name="Round Same Side Corner Rectangle 58"/>
          <p:cNvSpPr/>
          <p:nvPr/>
        </p:nvSpPr>
        <p:spPr bwMode="auto">
          <a:xfrm>
            <a:off x="352162" y="2341562"/>
            <a:ext cx="2411268" cy="192092"/>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Admin Core </a:t>
            </a:r>
            <a:endParaRPr lang="en-US" sz="1200" dirty="0">
              <a:solidFill>
                <a:prstClr val="white"/>
              </a:solidFill>
            </a:endParaRPr>
          </a:p>
        </p:txBody>
      </p:sp>
      <p:cxnSp>
        <p:nvCxnSpPr>
          <p:cNvPr id="64" name="Elbow Connector 63" title="elbow connector"/>
          <p:cNvCxnSpPr/>
          <p:nvPr/>
        </p:nvCxnSpPr>
        <p:spPr bwMode="auto">
          <a:xfrm rot="16200000" flipH="1">
            <a:off x="5651927" y="748874"/>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13" name="Straight Connector 12" title="connector"/>
          <p:cNvCxnSpPr/>
          <p:nvPr/>
        </p:nvCxnSpPr>
        <p:spPr bwMode="auto">
          <a:xfrm>
            <a:off x="4343400" y="2057400"/>
            <a:ext cx="0" cy="332286"/>
          </a:xfrm>
          <a:prstGeom prst="line">
            <a:avLst/>
          </a:prstGeom>
          <a:ln w="12700"/>
        </p:spPr>
        <p:style>
          <a:lnRef idx="1">
            <a:schemeClr val="dk1"/>
          </a:lnRef>
          <a:fillRef idx="0">
            <a:schemeClr val="dk1"/>
          </a:fillRef>
          <a:effectRef idx="0">
            <a:schemeClr val="dk1"/>
          </a:effectRef>
          <a:fontRef idx="minor">
            <a:schemeClr val="tx1"/>
          </a:fontRef>
        </p:style>
      </p:cxnSp>
      <p:grpSp>
        <p:nvGrpSpPr>
          <p:cNvPr id="70" name="Group 69" title="info for Overall component"/>
          <p:cNvGrpSpPr/>
          <p:nvPr/>
        </p:nvGrpSpPr>
        <p:grpSpPr>
          <a:xfrm>
            <a:off x="2209800" y="838200"/>
            <a:ext cx="3755747" cy="1447800"/>
            <a:chOff x="2209800" y="838200"/>
            <a:chExt cx="3755747" cy="1447800"/>
          </a:xfrm>
        </p:grpSpPr>
        <p:grpSp>
          <p:nvGrpSpPr>
            <p:cNvPr id="24" name="Group 67"/>
            <p:cNvGrpSpPr>
              <a:grpSpLocks/>
            </p:cNvGrpSpPr>
            <p:nvPr/>
          </p:nvGrpSpPr>
          <p:grpSpPr bwMode="auto">
            <a:xfrm>
              <a:off x="2897169" y="838200"/>
              <a:ext cx="3068378" cy="1248099"/>
              <a:chOff x="533400" y="895350"/>
              <a:chExt cx="2209800" cy="1733550"/>
            </a:xfrm>
          </p:grpSpPr>
          <p:sp>
            <p:nvSpPr>
              <p:cNvPr id="26" name="Round Same Side Corner Rectangle 25"/>
              <p:cNvSpPr/>
              <p:nvPr/>
            </p:nvSpPr>
            <p:spPr>
              <a:xfrm>
                <a:off x="532790" y="895350"/>
                <a:ext cx="2210410" cy="303669"/>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Overall Component</a:t>
                </a:r>
                <a:endParaRPr lang="en-US" sz="1200" dirty="0">
                  <a:solidFill>
                    <a:prstClr val="white"/>
                  </a:solidFill>
                </a:endParaRPr>
              </a:p>
            </p:txBody>
          </p:sp>
          <p:sp>
            <p:nvSpPr>
              <p:cNvPr id="27" name="Rectangle 26"/>
              <p:cNvSpPr/>
              <p:nvPr/>
            </p:nvSpPr>
            <p:spPr>
              <a:xfrm>
                <a:off x="532790" y="1218932"/>
                <a:ext cx="2210410" cy="14088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PD/PIs: Cher D. Money, 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b="1" dirty="0" err="1" smtClean="0">
                    <a:solidFill>
                      <a:prstClr val="black">
                        <a:lumMod val="75000"/>
                        <a:lumOff val="25000"/>
                      </a:prstClr>
                    </a:solidFill>
                  </a:rPr>
                  <a:t>Whatsamatta</a:t>
                </a:r>
                <a:r>
                  <a:rPr lang="en-US" sz="1200" b="1" dirty="0" smtClean="0">
                    <a:solidFill>
                      <a:prstClr val="black">
                        <a:lumMod val="75000"/>
                        <a:lumOff val="25000"/>
                      </a:prstClr>
                    </a:solidFill>
                  </a:rPr>
                  <a:t> U</a:t>
                </a:r>
              </a:p>
              <a:p>
                <a:pPr>
                  <a:defRPr/>
                </a:pPr>
                <a:r>
                  <a:rPr lang="en-US" sz="1200" b="1" dirty="0" smtClean="0">
                    <a:solidFill>
                      <a:prstClr val="black">
                        <a:lumMod val="75000"/>
                        <a:lumOff val="25000"/>
                      </a:prstClr>
                    </a:solidFill>
                  </a:rPr>
                  <a:t>Project Title: Research Center to Cure All the Diseases of the World</a:t>
                </a:r>
                <a:endParaRPr lang="en-US" sz="1200" dirty="0">
                  <a:solidFill>
                    <a:prstClr val="black">
                      <a:lumMod val="75000"/>
                      <a:lumOff val="25000"/>
                    </a:prstClr>
                  </a:solidFill>
                </a:endParaRPr>
              </a:p>
            </p:txBody>
          </p:sp>
        </p:grpSp>
        <p:pic>
          <p:nvPicPr>
            <p:cNvPr id="25" name="Picture 68" title="icon of lady"/>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12" title="icon of man in bow ti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01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35</a:t>
            </a:fld>
            <a:endParaRPr lang="en-US"/>
          </a:p>
        </p:txBody>
      </p:sp>
      <p:sp>
        <p:nvSpPr>
          <p:cNvPr id="3" name="Title 2"/>
          <p:cNvSpPr>
            <a:spLocks noGrp="1"/>
          </p:cNvSpPr>
          <p:nvPr>
            <p:ph type="ctrTitle"/>
          </p:nvPr>
        </p:nvSpPr>
        <p:spPr/>
        <p:txBody>
          <a:bodyPr/>
          <a:lstStyle/>
          <a:p>
            <a:r>
              <a:rPr lang="en-US" dirty="0" smtClean="0"/>
              <a:t>Initiate Your Application and Create an Application Shell</a:t>
            </a:r>
            <a:endParaRPr lang="en-US" dirty="0"/>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Initiate</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stick figure reading pla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4241800"/>
            <a:ext cx="1676400" cy="22352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 In to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36</a:t>
            </a:fld>
            <a:endParaRPr lang="en-US"/>
          </a:p>
        </p:txBody>
      </p:sp>
      <p:pic>
        <p:nvPicPr>
          <p:cNvPr id="4" name="Picture 2" title="screen shot of ASSIST login p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1295400"/>
            <a:ext cx="7696200" cy="520306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1983254" y="2895600"/>
            <a:ext cx="2563345" cy="1513417"/>
          </a:xfrm>
          <a:prstGeom prst="wedgeRoundRectCallout">
            <a:avLst>
              <a:gd name="adj1" fmla="val -36656"/>
              <a:gd name="adj2" fmla="val 9241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 your eRA Commons credentials to access ASSIST.</a:t>
            </a:r>
            <a:endParaRPr lang="en-US" sz="2400" dirty="0">
              <a:solidFill>
                <a:srgbClr val="002060"/>
              </a:solidFill>
            </a:endParaRPr>
          </a:p>
        </p:txBody>
      </p:sp>
      <p:sp>
        <p:nvSpPr>
          <p:cNvPr id="6" name="Oval 5" descr="highlighting username and password fields of login screen" title="circle"/>
          <p:cNvSpPr/>
          <p:nvPr/>
        </p:nvSpPr>
        <p:spPr>
          <a:xfrm>
            <a:off x="762000" y="4800600"/>
            <a:ext cx="1676400" cy="16764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762000" y="533400"/>
            <a:ext cx="5105400" cy="685800"/>
          </a:xfrm>
          <a:prstGeom prst="wedgeRoundRectCallout">
            <a:avLst>
              <a:gd name="adj1" fmla="val -24186"/>
              <a:gd name="adj2" fmla="val 4373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https://public.era.nih.gov/assist</a:t>
            </a:r>
            <a:endParaRPr lang="en-US" sz="2400" b="1" dirty="0">
              <a:solidFill>
                <a:srgbClr val="00206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screen shot of ASSIT home p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76365"/>
            <a:ext cx="8229600" cy="5343902"/>
          </a:xfrm>
          <a:prstGeom prst="rect">
            <a:avLst/>
          </a:prstGeom>
          <a:ln>
            <a:solidFill>
              <a:schemeClr val="tx1"/>
            </a:solidFill>
          </a:ln>
        </p:spPr>
      </p:pic>
      <p:sp>
        <p:nvSpPr>
          <p:cNvPr id="2" name="Title 1"/>
          <p:cNvSpPr>
            <a:spLocks noGrp="1"/>
          </p:cNvSpPr>
          <p:nvPr>
            <p:ph type="title"/>
          </p:nvPr>
        </p:nvSpPr>
        <p:spPr/>
        <p:txBody>
          <a:bodyPr/>
          <a:lstStyle/>
          <a:p>
            <a:r>
              <a:rPr lang="en-US" dirty="0" smtClean="0"/>
              <a:t>Initiate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37</a:t>
            </a:fld>
            <a:endParaRPr lang="en-US"/>
          </a:p>
        </p:txBody>
      </p:sp>
      <p:sp>
        <p:nvSpPr>
          <p:cNvPr id="6" name="Oval 5" descr="highlighting Initiate Application section of ASSIST home page" title="circle"/>
          <p:cNvSpPr/>
          <p:nvPr/>
        </p:nvSpPr>
        <p:spPr>
          <a:xfrm>
            <a:off x="2467293" y="3748316"/>
            <a:ext cx="4419600" cy="87103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SSIST screen after application initiation" title="screen sh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143000"/>
            <a:ext cx="7807570" cy="6858000"/>
          </a:xfrm>
          <a:prstGeom prst="rect">
            <a:avLst/>
          </a:prstGeom>
          <a:ln>
            <a:solidFill>
              <a:schemeClr val="tx1"/>
            </a:solidFill>
          </a:ln>
        </p:spPr>
      </p:pic>
      <p:sp>
        <p:nvSpPr>
          <p:cNvPr id="2" name="Title 1"/>
          <p:cNvSpPr>
            <a:spLocks noGrp="1"/>
          </p:cNvSpPr>
          <p:nvPr>
            <p:ph type="title"/>
          </p:nvPr>
        </p:nvSpPr>
        <p:spPr/>
        <p:txBody>
          <a:bodyPr/>
          <a:lstStyle/>
          <a:p>
            <a:r>
              <a:rPr lang="en-US" dirty="0" smtClean="0"/>
              <a:t>Using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38</a:t>
            </a:fld>
            <a:endParaRPr lang="en-US"/>
          </a:p>
        </p:txBody>
      </p:sp>
      <p:sp>
        <p:nvSpPr>
          <p:cNvPr id="4" name="Rounded Rectangular Callout 3"/>
          <p:cNvSpPr/>
          <p:nvPr/>
        </p:nvSpPr>
        <p:spPr>
          <a:xfrm>
            <a:off x="4876800" y="3628727"/>
            <a:ext cx="3810000" cy="926019"/>
          </a:xfrm>
          <a:prstGeom prst="wedgeRoundRectCallout">
            <a:avLst>
              <a:gd name="adj1" fmla="val -76007"/>
              <a:gd name="adj2" fmla="val -3139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messages appear at top of screen.</a:t>
            </a:r>
            <a:endParaRPr lang="en-US" sz="2400" dirty="0">
              <a:solidFill>
                <a:srgbClr val="002060"/>
              </a:solidFill>
            </a:endParaRPr>
          </a:p>
        </p:txBody>
      </p:sp>
      <p:sp>
        <p:nvSpPr>
          <p:cNvPr id="5" name="Oval 4" descr="highligihting Application Saved message at top of screen" title="circle"/>
          <p:cNvSpPr/>
          <p:nvPr/>
        </p:nvSpPr>
        <p:spPr>
          <a:xfrm>
            <a:off x="2571468" y="3517869"/>
            <a:ext cx="1295400" cy="54434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descr="highlighting Add Overall Component action in ASSIST screen" title="circle"/>
          <p:cNvSpPr/>
          <p:nvPr/>
        </p:nvSpPr>
        <p:spPr>
          <a:xfrm>
            <a:off x="787049" y="3517869"/>
            <a:ext cx="1600200" cy="287838"/>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p:cNvSpPr/>
          <p:nvPr/>
        </p:nvSpPr>
        <p:spPr>
          <a:xfrm>
            <a:off x="5486400" y="2133600"/>
            <a:ext cx="3200400" cy="1124008"/>
          </a:xfrm>
          <a:prstGeom prst="wedgeRoundRectCallout">
            <a:avLst>
              <a:gd name="adj1" fmla="val -64670"/>
              <a:gd name="adj2" fmla="val 2456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on question mark icon to access ASSIST help.</a:t>
            </a:r>
            <a:endParaRPr lang="en-US" sz="2400" dirty="0">
              <a:solidFill>
                <a:srgbClr val="002060"/>
              </a:solidFill>
            </a:endParaRPr>
          </a:p>
        </p:txBody>
      </p:sp>
      <p:sp>
        <p:nvSpPr>
          <p:cNvPr id="6" name="Rounded Rectangular Callout 5"/>
          <p:cNvSpPr/>
          <p:nvPr/>
        </p:nvSpPr>
        <p:spPr>
          <a:xfrm>
            <a:off x="685800" y="4595689"/>
            <a:ext cx="3505200" cy="1524047"/>
          </a:xfrm>
          <a:prstGeom prst="wedgeRoundRectCallout">
            <a:avLst>
              <a:gd name="adj1" fmla="val -21469"/>
              <a:gd name="adj2" fmla="val -9134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Available actions vary based on application context and access.</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dd Overall Component data entry screen" title="screen sh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247" y="1728884"/>
            <a:ext cx="4853953" cy="5075281"/>
          </a:xfrm>
          <a:prstGeom prst="rect">
            <a:avLst/>
          </a:prstGeom>
          <a:ln>
            <a:solidFill>
              <a:schemeClr val="tx1"/>
            </a:solidFill>
          </a:ln>
        </p:spPr>
      </p:pic>
      <p:pic>
        <p:nvPicPr>
          <p:cNvPr id="10" name="Picture 9" descr="Actions section of ASSIST screen" title="screen sh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670" y="990600"/>
            <a:ext cx="2181530" cy="1724266"/>
          </a:xfrm>
          <a:prstGeom prst="rect">
            <a:avLst/>
          </a:prstGeom>
          <a:ln>
            <a:solidFill>
              <a:schemeClr val="tx1"/>
            </a:solidFill>
          </a:ln>
        </p:spPr>
      </p:pic>
      <p:sp>
        <p:nvSpPr>
          <p:cNvPr id="2" name="Title 1"/>
          <p:cNvSpPr>
            <a:spLocks noGrp="1"/>
          </p:cNvSpPr>
          <p:nvPr>
            <p:ph type="title"/>
          </p:nvPr>
        </p:nvSpPr>
        <p:spPr/>
        <p:txBody>
          <a:bodyPr/>
          <a:lstStyle/>
          <a:p>
            <a:r>
              <a:rPr lang="en-US" dirty="0" smtClean="0"/>
              <a:t>Add Overall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39</a:t>
            </a:fld>
            <a:endParaRPr lang="en-US"/>
          </a:p>
        </p:txBody>
      </p:sp>
      <p:sp>
        <p:nvSpPr>
          <p:cNvPr id="6" name="Rounded Rectangular Callout 5"/>
          <p:cNvSpPr/>
          <p:nvPr/>
        </p:nvSpPr>
        <p:spPr>
          <a:xfrm>
            <a:off x="3240759" y="914400"/>
            <a:ext cx="5141241" cy="762000"/>
          </a:xfrm>
          <a:prstGeom prst="wedgeRoundRectCallout">
            <a:avLst>
              <a:gd name="adj1" fmla="val -59808"/>
              <a:gd name="adj2" fmla="val 5147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a:t>
            </a:r>
            <a:r>
              <a:rPr lang="en-US" sz="2400" b="1" dirty="0" smtClean="0">
                <a:solidFill>
                  <a:srgbClr val="002060"/>
                </a:solidFill>
              </a:rPr>
              <a:t>Add Overall Component </a:t>
            </a:r>
            <a:r>
              <a:rPr lang="en-US" sz="2400" dirty="0" smtClean="0">
                <a:solidFill>
                  <a:srgbClr val="002060"/>
                </a:solidFill>
              </a:rPr>
              <a:t>to start building your application.</a:t>
            </a:r>
            <a:endParaRPr lang="en-US" sz="2400" dirty="0">
              <a:solidFill>
                <a:srgbClr val="002060"/>
              </a:solidFill>
            </a:endParaRPr>
          </a:p>
        </p:txBody>
      </p:sp>
      <p:sp>
        <p:nvSpPr>
          <p:cNvPr id="7" name="Oval 6" descr="highlighting Add Overall Component action" title="circle"/>
          <p:cNvSpPr/>
          <p:nvPr/>
        </p:nvSpPr>
        <p:spPr>
          <a:xfrm>
            <a:off x="1033309" y="1728884"/>
            <a:ext cx="1981199" cy="43329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descr="from Add Overall Component action to Add Overall Component data entry screen" title="arrow"/>
          <p:cNvCxnSpPr/>
          <p:nvPr/>
        </p:nvCxnSpPr>
        <p:spPr>
          <a:xfrm>
            <a:off x="3014508" y="1977652"/>
            <a:ext cx="952808" cy="232148"/>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ular Callout 8"/>
          <p:cNvSpPr/>
          <p:nvPr/>
        </p:nvSpPr>
        <p:spPr>
          <a:xfrm>
            <a:off x="533400" y="2895600"/>
            <a:ext cx="3124201" cy="3581400"/>
          </a:xfrm>
          <a:prstGeom prst="wedgeRoundRectCallout">
            <a:avLst>
              <a:gd name="adj1" fmla="val 60250"/>
              <a:gd name="adj2" fmla="val 259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Enter the Commons Username for the contact PD/PI and use the </a:t>
            </a:r>
            <a:r>
              <a:rPr lang="en-US" sz="2400" b="1" dirty="0" smtClean="0">
                <a:solidFill>
                  <a:srgbClr val="002060"/>
                </a:solidFill>
              </a:rPr>
              <a:t>Populate Name from Username </a:t>
            </a:r>
            <a:r>
              <a:rPr lang="en-US" sz="2400" dirty="0" smtClean="0">
                <a:solidFill>
                  <a:srgbClr val="002060"/>
                </a:solidFill>
              </a:rPr>
              <a:t>button or type PD/PI name. </a:t>
            </a:r>
            <a:endParaRPr lang="en-US" sz="2400" dirty="0">
              <a:solidFill>
                <a:srgbClr val="002060"/>
              </a:solidFill>
            </a:endParaRPr>
          </a:p>
        </p:txBody>
      </p:sp>
      <p:sp>
        <p:nvSpPr>
          <p:cNvPr id="11" name="Oval 10" descr="highligting PD/PI section of Add Overall Component data entry screen" title="circle"/>
          <p:cNvSpPr/>
          <p:nvPr/>
        </p:nvSpPr>
        <p:spPr>
          <a:xfrm>
            <a:off x="3967316" y="5105400"/>
            <a:ext cx="3881284" cy="13716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title="white slide background"/>
          <p:cNvSpPr/>
          <p:nvPr/>
        </p:nvSpPr>
        <p:spPr>
          <a:xfrm>
            <a:off x="258170" y="53454"/>
            <a:ext cx="8686800" cy="655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228600"/>
            <a:ext cx="8839200" cy="685800"/>
          </a:xfrm>
        </p:spPr>
        <p:txBody>
          <a:bodyPr/>
          <a:lstStyle/>
          <a:p>
            <a:pPr algn="ctr"/>
            <a:r>
              <a:rPr lang="en-US" sz="4000" dirty="0" smtClean="0">
                <a:solidFill>
                  <a:srgbClr val="0070C0"/>
                </a:solidFill>
              </a:rPr>
              <a:t>It’s time for electronic submission!</a:t>
            </a:r>
            <a:endParaRPr lang="en-US" sz="4000" dirty="0">
              <a:solidFill>
                <a:srgbClr val="0070C0"/>
              </a:solidFill>
            </a:endParaRPr>
          </a:p>
        </p:txBody>
      </p:sp>
      <p:sp>
        <p:nvSpPr>
          <p:cNvPr id="5" name="Slide Number Placeholder 4"/>
          <p:cNvSpPr>
            <a:spLocks noGrp="1"/>
          </p:cNvSpPr>
          <p:nvPr>
            <p:ph type="sldNum" sz="quarter" idx="10"/>
          </p:nvPr>
        </p:nvSpPr>
        <p:spPr/>
        <p:txBody>
          <a:bodyPr/>
          <a:lstStyle/>
          <a:p>
            <a:pPr>
              <a:defRPr/>
            </a:pPr>
            <a:fld id="{CE7E03CE-3E98-412B-923F-88DE4298478D}" type="slidenum">
              <a:rPr lang="en-US" smtClean="0">
                <a:solidFill>
                  <a:srgbClr val="FFFFFF"/>
                </a:solidFill>
              </a:rPr>
              <a:pPr>
                <a:defRPr/>
              </a:pPr>
              <a:t>4</a:t>
            </a:fld>
            <a:endParaRPr lang="en-US">
              <a:solidFill>
                <a:srgbClr val="FFFFFF"/>
              </a:solidFill>
            </a:endParaRPr>
          </a:p>
        </p:txBody>
      </p:sp>
      <p:pic>
        <p:nvPicPr>
          <p:cNvPr id="6" name="Picture 5" title="picture of caveman looking at compu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858628"/>
            <a:ext cx="3962400" cy="4846972"/>
          </a:xfrm>
          <a:prstGeom prst="rect">
            <a:avLst/>
          </a:prstGeom>
        </p:spPr>
      </p:pic>
      <p:pic>
        <p:nvPicPr>
          <p:cNvPr id="28675" name="Picture 3" title="thought bubble that says 'That looks eas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371600"/>
            <a:ext cx="4694237"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09809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verall component form tabs"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58" y="990600"/>
            <a:ext cx="8305800" cy="49190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Overall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40</a:t>
            </a:fld>
            <a:endParaRPr lang="en-US"/>
          </a:p>
        </p:txBody>
      </p:sp>
      <p:sp>
        <p:nvSpPr>
          <p:cNvPr id="5" name="Rounded Rectangular Callout 4"/>
          <p:cNvSpPr/>
          <p:nvPr/>
        </p:nvSpPr>
        <p:spPr>
          <a:xfrm>
            <a:off x="1497587" y="6073664"/>
            <a:ext cx="5273977" cy="814484"/>
          </a:xfrm>
          <a:prstGeom prst="wedgeRoundRectCallout">
            <a:avLst>
              <a:gd name="adj1" fmla="val -36029"/>
              <a:gd name="adj2" fmla="val -9008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a:t>
            </a:r>
            <a:r>
              <a:rPr lang="en-US" sz="2400" b="1" i="1" dirty="0" smtClean="0">
                <a:solidFill>
                  <a:srgbClr val="002060"/>
                </a:solidFill>
              </a:rPr>
              <a:t>Overall</a:t>
            </a:r>
            <a:r>
              <a:rPr lang="en-US" sz="2400" b="1" dirty="0" smtClean="0">
                <a:solidFill>
                  <a:srgbClr val="002060"/>
                </a:solidFill>
              </a:rPr>
              <a:t> </a:t>
            </a:r>
            <a:r>
              <a:rPr lang="en-US" sz="2400" dirty="0">
                <a:solidFill>
                  <a:srgbClr val="002060"/>
                </a:solidFill>
              </a:rPr>
              <a:t>c</a:t>
            </a:r>
            <a:r>
              <a:rPr lang="en-US" sz="2400" dirty="0" smtClean="0">
                <a:solidFill>
                  <a:srgbClr val="002060"/>
                </a:solidFill>
              </a:rPr>
              <a:t>omponent</a:t>
            </a:r>
            <a:r>
              <a:rPr lang="en-US" sz="2400" b="1" dirty="0" smtClean="0">
                <a:solidFill>
                  <a:srgbClr val="002060"/>
                </a:solidFill>
              </a:rPr>
              <a:t> </a:t>
            </a:r>
            <a:r>
              <a:rPr lang="en-US" sz="2400" dirty="0" smtClean="0">
                <a:solidFill>
                  <a:srgbClr val="002060"/>
                </a:solidFill>
              </a:rPr>
              <a:t>is added to the component navigation.</a:t>
            </a:r>
            <a:endParaRPr lang="en-US" sz="2400" dirty="0">
              <a:solidFill>
                <a:srgbClr val="002060"/>
              </a:solidFill>
            </a:endParaRPr>
          </a:p>
        </p:txBody>
      </p:sp>
      <p:sp>
        <p:nvSpPr>
          <p:cNvPr id="6" name="Oval 5" descr="highlighting Overall component being added to the component navigation" title="circle"/>
          <p:cNvSpPr/>
          <p:nvPr/>
        </p:nvSpPr>
        <p:spPr>
          <a:xfrm>
            <a:off x="245282" y="5224990"/>
            <a:ext cx="1981199" cy="685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descr="highlighting form tabs across top of ASSISTscreen" title="circle"/>
          <p:cNvSpPr/>
          <p:nvPr/>
        </p:nvSpPr>
        <p:spPr>
          <a:xfrm>
            <a:off x="2226481" y="3124200"/>
            <a:ext cx="4936319" cy="685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5486400" y="1510352"/>
            <a:ext cx="3180625" cy="1600200"/>
          </a:xfrm>
          <a:prstGeom prst="wedgeRoundRectCallout">
            <a:avLst>
              <a:gd name="adj1" fmla="val -67280"/>
              <a:gd name="adj2" fmla="val 5032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required forms are presented for each component.</a:t>
            </a:r>
          </a:p>
        </p:txBody>
      </p:sp>
      <p:sp>
        <p:nvSpPr>
          <p:cNvPr id="12" name="Rounded Rectangular Callout 11"/>
          <p:cNvSpPr/>
          <p:nvPr/>
        </p:nvSpPr>
        <p:spPr>
          <a:xfrm>
            <a:off x="4694640" y="3962400"/>
            <a:ext cx="4296960" cy="1605490"/>
          </a:xfrm>
          <a:prstGeom prst="wedgeRoundRectCallout">
            <a:avLst>
              <a:gd name="adj1" fmla="val -49687"/>
              <a:gd name="adj2" fmla="val 3667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smtClean="0">
                <a:solidFill>
                  <a:srgbClr val="002060"/>
                </a:solidFill>
              </a:rPr>
              <a:t>Where’s the budget?</a:t>
            </a:r>
          </a:p>
          <a:p>
            <a:pPr algn="ctr"/>
            <a:endParaRPr lang="en-US" sz="800" dirty="0" smtClean="0">
              <a:solidFill>
                <a:srgbClr val="002060"/>
              </a:solidFill>
            </a:endParaRPr>
          </a:p>
          <a:p>
            <a:pPr algn="ctr"/>
            <a:r>
              <a:rPr lang="en-US" sz="2400" dirty="0" smtClean="0">
                <a:solidFill>
                  <a:srgbClr val="002060"/>
                </a:solidFill>
              </a:rPr>
              <a:t>Budget forms roll up to create the Overall budget.</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title="Add Compnent 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524000"/>
            <a:ext cx="5487924" cy="495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title="Add New Component action butt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607" y="1066800"/>
            <a:ext cx="2095793" cy="2191056"/>
          </a:xfrm>
          <a:prstGeom prst="rect">
            <a:avLst/>
          </a:prstGeom>
          <a:ln>
            <a:solidFill>
              <a:schemeClr val="tx1"/>
            </a:solidFill>
          </a:ln>
        </p:spPr>
      </p:pic>
      <p:pic>
        <p:nvPicPr>
          <p:cNvPr id="4" name="Picture 3" title="Add Compnent screen with component drop dow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447800"/>
            <a:ext cx="5727759" cy="5067771"/>
          </a:xfrm>
          <a:prstGeom prst="rect">
            <a:avLst/>
          </a:prstGeom>
          <a:ln>
            <a:solidFill>
              <a:schemeClr val="tx1"/>
            </a:solidFill>
          </a:ln>
        </p:spPr>
      </p:pic>
      <p:sp>
        <p:nvSpPr>
          <p:cNvPr id="2" name="Title 1"/>
          <p:cNvSpPr>
            <a:spLocks noGrp="1"/>
          </p:cNvSpPr>
          <p:nvPr>
            <p:ph type="title"/>
          </p:nvPr>
        </p:nvSpPr>
        <p:spPr/>
        <p:txBody>
          <a:bodyPr/>
          <a:lstStyle/>
          <a:p>
            <a:r>
              <a:rPr lang="en-US" dirty="0" smtClean="0"/>
              <a:t>Adding Additional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41</a:t>
            </a:fld>
            <a:endParaRPr lang="en-US"/>
          </a:p>
        </p:txBody>
      </p:sp>
      <p:sp>
        <p:nvSpPr>
          <p:cNvPr id="9" name="Oval 8" descr="highlighting component dropdown in Add Component screen" title="circle"/>
          <p:cNvSpPr/>
          <p:nvPr/>
        </p:nvSpPr>
        <p:spPr>
          <a:xfrm>
            <a:off x="5486400" y="2669275"/>
            <a:ext cx="2362200" cy="143423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descr="highlighting Add New Component action" title="circle"/>
          <p:cNvSpPr/>
          <p:nvPr/>
        </p:nvSpPr>
        <p:spPr>
          <a:xfrm>
            <a:off x="580169" y="1816351"/>
            <a:ext cx="1600200" cy="4572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p:cNvSpPr/>
          <p:nvPr/>
        </p:nvSpPr>
        <p:spPr>
          <a:xfrm>
            <a:off x="5334000" y="963305"/>
            <a:ext cx="3733800" cy="1676400"/>
          </a:xfrm>
          <a:prstGeom prst="wedgeRoundRectCallout">
            <a:avLst>
              <a:gd name="adj1" fmla="val -24006"/>
              <a:gd name="adj2" fmla="val 6293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Applicants are only presented with allowable component types as defined in the FOA.</a:t>
            </a:r>
            <a:endParaRPr lang="en-US" sz="2400" dirty="0">
              <a:solidFill>
                <a:srgbClr val="002060"/>
              </a:solidFill>
            </a:endParaRPr>
          </a:p>
        </p:txBody>
      </p:sp>
      <p:sp>
        <p:nvSpPr>
          <p:cNvPr id="12" name="Oval 11" descr="highlighting Component Short name field on Add Component screen" title="circle"/>
          <p:cNvSpPr/>
          <p:nvPr/>
        </p:nvSpPr>
        <p:spPr>
          <a:xfrm>
            <a:off x="3429000" y="5181600"/>
            <a:ext cx="4419600" cy="762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ular Callout 12"/>
          <p:cNvSpPr/>
          <p:nvPr/>
        </p:nvSpPr>
        <p:spPr>
          <a:xfrm>
            <a:off x="76200" y="3760922"/>
            <a:ext cx="2885364" cy="2639878"/>
          </a:xfrm>
          <a:prstGeom prst="wedgeRoundRectCallout">
            <a:avLst>
              <a:gd name="adj1" fmla="val 63499"/>
              <a:gd name="adj2" fmla="val 1971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Applicants can define a short (20-char) name to identify the component during application preparation.</a:t>
            </a:r>
            <a:endParaRPr lang="en-US" sz="2400" dirty="0">
              <a:solidFill>
                <a:srgbClr val="002060"/>
              </a:solidFill>
            </a:endParaRPr>
          </a:p>
        </p:txBody>
      </p:sp>
      <p:cxnSp>
        <p:nvCxnSpPr>
          <p:cNvPr id="14" name="Straight Arrow Connector 13" descr="from Add New Component action to Add Component data entry screen" title="arrow"/>
          <p:cNvCxnSpPr/>
          <p:nvPr/>
        </p:nvCxnSpPr>
        <p:spPr>
          <a:xfrm>
            <a:off x="2180369" y="2062394"/>
            <a:ext cx="781195" cy="211157"/>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howing all components added to navigati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9" y="914399"/>
            <a:ext cx="7262812" cy="56881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Adding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42</a:t>
            </a:fld>
            <a:endParaRPr lang="en-US"/>
          </a:p>
        </p:txBody>
      </p:sp>
      <p:sp>
        <p:nvSpPr>
          <p:cNvPr id="5" name="Rounded Rectangle 4"/>
          <p:cNvSpPr/>
          <p:nvPr/>
        </p:nvSpPr>
        <p:spPr>
          <a:xfrm>
            <a:off x="3098042" y="2286000"/>
            <a:ext cx="3810000" cy="1981200"/>
          </a:xfrm>
          <a:prstGeom prst="roundRect">
            <a:avLst>
              <a:gd name="adj" fmla="val 0"/>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Continue adding components to build out the application shell. </a:t>
            </a:r>
            <a:endParaRPr lang="en-US" sz="2400" dirty="0">
              <a:solidFill>
                <a:srgbClr val="002060"/>
              </a:solidFill>
            </a:endParaRPr>
          </a:p>
        </p:txBody>
      </p:sp>
      <p:sp>
        <p:nvSpPr>
          <p:cNvPr id="9" name="Oval 8" descr="highlighting ASSIST identifier and short name showing in navigation" title="circle"/>
          <p:cNvSpPr/>
          <p:nvPr/>
        </p:nvSpPr>
        <p:spPr>
          <a:xfrm>
            <a:off x="457200" y="5943600"/>
            <a:ext cx="1676400" cy="65897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ular Callout 9"/>
          <p:cNvSpPr/>
          <p:nvPr/>
        </p:nvSpPr>
        <p:spPr>
          <a:xfrm>
            <a:off x="2647664" y="5355609"/>
            <a:ext cx="5871951" cy="1244421"/>
          </a:xfrm>
          <a:prstGeom prst="wedgeRoundRectCallout">
            <a:avLst>
              <a:gd name="adj1" fmla="val -62585"/>
              <a:gd name="adj2" fmla="val 2163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Both the user-defined short name and the ASSIST-generated component identifier are displayed in the navigation. </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43</a:t>
            </a:fld>
            <a:endParaRPr lang="en-US"/>
          </a:p>
        </p:txBody>
      </p:sp>
      <p:sp>
        <p:nvSpPr>
          <p:cNvPr id="3" name="Title 2"/>
          <p:cNvSpPr>
            <a:spLocks noGrp="1"/>
          </p:cNvSpPr>
          <p:nvPr>
            <p:ph type="ctrTitle"/>
          </p:nvPr>
        </p:nvSpPr>
        <p:spPr/>
        <p:txBody>
          <a:bodyPr/>
          <a:lstStyle/>
          <a:p>
            <a:r>
              <a:rPr lang="en-US" dirty="0" smtClean="0"/>
              <a:t>Define Your Team and Provide Application Access</a:t>
            </a:r>
            <a:endParaRPr lang="en-US" dirty="0"/>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group of stick figures talk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4343400"/>
            <a:ext cx="3657599" cy="2057400"/>
          </a:xfrm>
          <a:prstGeom prst="rect">
            <a:avLst/>
          </a:prstGeom>
        </p:spPr>
      </p:pic>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Build</a:t>
            </a:r>
            <a:r>
              <a:rPr kumimoji="0" lang="en-US" sz="1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1800" b="1" i="0" u="none" strike="noStrike" kern="0" cap="none" spc="0" normalizeH="0" noProof="0" dirty="0" smtClean="0">
                <a:ln>
                  <a:noFill/>
                </a:ln>
                <a:solidFill>
                  <a:schemeClr val="bg1"/>
                </a:solidFill>
                <a:effectLst/>
                <a:uLnTx/>
                <a:uFillTx/>
                <a:latin typeface="Calibri"/>
                <a:ea typeface="+mn-ea"/>
                <a:cs typeface="+mn-cs"/>
              </a:rPr>
              <a:t>Team</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Application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44</a:t>
            </a:fld>
            <a:endParaRPr lang="en-US"/>
          </a:p>
        </p:txBody>
      </p:sp>
      <p:sp>
        <p:nvSpPr>
          <p:cNvPr id="4" name="Content Placeholder 2"/>
          <p:cNvSpPr txBox="1">
            <a:spLocks/>
          </p:cNvSpPr>
          <p:nvPr/>
        </p:nvSpPr>
        <p:spPr>
          <a:xfrm>
            <a:off x="457200" y="1143000"/>
            <a:ext cx="8229600" cy="53340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ASSIST automatically provides application access to some individuals based on their Commons roles or role on the application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All SOs and AOs at the applicant institution have edit access for the entire application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All PD/PIs listed on the Overall application have edit access for the entire application</a:t>
            </a:r>
          </a:p>
          <a:p>
            <a:pPr marL="1143000" lvl="2" indent="-228600">
              <a:spcBef>
                <a:spcPct val="20000"/>
              </a:spcBef>
              <a:buFontTx/>
              <a:buChar char="•"/>
              <a:defRPr/>
            </a:pPr>
            <a:r>
              <a:rPr lang="en-US" sz="2400" dirty="0">
                <a:latin typeface="+mn-lt"/>
              </a:rPr>
              <a:t>Can be reduced to View </a:t>
            </a:r>
            <a:r>
              <a:rPr lang="en-US" sz="2400" dirty="0" smtClean="0">
                <a:latin typeface="+mn-lt"/>
              </a:rPr>
              <a:t>access using Manage Access action</a:t>
            </a:r>
            <a:endParaRPr lang="en-US" sz="2400" dirty="0">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The person that initiates the application has edit access for the entire application</a:t>
            </a:r>
            <a:endParaRPr kumimoji="0" lang="en-US" sz="2800" b="0" i="0" u="none" strike="noStrike" kern="0" cap="none" spc="0" normalizeH="0" baseline="0" noProof="0" dirty="0">
              <a:ln>
                <a:noFill/>
              </a:ln>
              <a:solidFill>
                <a:srgbClr val="003366"/>
              </a:solidFill>
              <a:effectLst/>
              <a:uLnTx/>
              <a:uFillTx/>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Application Access (cont.)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45</a:t>
            </a:fld>
            <a:endParaRPr lang="en-US"/>
          </a:p>
        </p:txBody>
      </p:sp>
      <p:sp>
        <p:nvSpPr>
          <p:cNvPr id="4" name="Content Placeholder 2"/>
          <p:cNvSpPr txBox="1">
            <a:spLocks/>
          </p:cNvSpPr>
          <p:nvPr/>
        </p:nvSpPr>
        <p:spPr>
          <a:xfrm>
            <a:off x="457200" y="1143000"/>
            <a:ext cx="8229600" cy="5334000"/>
          </a:xfrm>
          <a:prstGeom prst="rect">
            <a:avLst/>
          </a:prstGeom>
        </p:spPr>
        <p:txBody>
          <a:bodyPr/>
          <a:lstStyle/>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For </a:t>
            </a:r>
            <a:r>
              <a:rPr lang="en-US" sz="2800" kern="0" dirty="0" smtClean="0">
                <a:solidFill>
                  <a:srgbClr val="003366"/>
                </a:solidFill>
                <a:latin typeface="+mn-lt"/>
              </a:rPr>
              <a:t>components led by collaborating institutions </a:t>
            </a:r>
          </a:p>
          <a:p>
            <a:pPr marL="1143000" lvl="2" indent="-228600">
              <a:spcBef>
                <a:spcPct val="20000"/>
              </a:spcBef>
              <a:buFontTx/>
              <a:buChar char="•"/>
              <a:defRPr/>
            </a:pPr>
            <a:r>
              <a:rPr lang="en-US" sz="2400" dirty="0">
                <a:latin typeface="+mn-lt"/>
              </a:rPr>
              <a:t>All SOs and AOs at the lead institution have edit access for their component once DUNS is provided on the R&amp;R Cover form</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Component Project Leads have edit access for their components once Commons ID is provided on the </a:t>
            </a:r>
            <a:r>
              <a:rPr kumimoji="0" lang="en-US" sz="2800" b="0" i="0" u="none" strike="noStrike" kern="0" cap="none" spc="0" normalizeH="0" baseline="0" noProof="0" dirty="0" err="1" smtClean="0">
                <a:ln>
                  <a:noFill/>
                </a:ln>
                <a:solidFill>
                  <a:srgbClr val="003366"/>
                </a:solidFill>
                <a:effectLst/>
                <a:uLnTx/>
                <a:uFillTx/>
                <a:latin typeface="+mn-lt"/>
                <a:cs typeface="+mn-cs"/>
              </a:rPr>
              <a:t>Sr</a:t>
            </a:r>
            <a:r>
              <a:rPr kumimoji="0" lang="en-US" sz="2800" b="0" i="0" u="none" strike="noStrike" kern="0" cap="none" spc="0" normalizeH="0" baseline="0" noProof="0" dirty="0" smtClean="0">
                <a:ln>
                  <a:noFill/>
                </a:ln>
                <a:solidFill>
                  <a:srgbClr val="003366"/>
                </a:solidFill>
                <a:effectLst/>
                <a:uLnTx/>
                <a:uFillTx/>
                <a:latin typeface="+mn-lt"/>
                <a:cs typeface="+mn-cs"/>
              </a:rPr>
              <a:t>/Key</a:t>
            </a:r>
            <a:r>
              <a:rPr kumimoji="0" lang="en-US" sz="2800" b="0" i="0" u="none" strike="noStrike" kern="0" cap="none" spc="0" normalizeH="0" noProof="0" dirty="0" smtClean="0">
                <a:ln>
                  <a:noFill/>
                </a:ln>
                <a:solidFill>
                  <a:srgbClr val="003366"/>
                </a:solidFill>
                <a:effectLst/>
                <a:uLnTx/>
                <a:uFillTx/>
                <a:latin typeface="+mn-lt"/>
                <a:cs typeface="+mn-cs"/>
              </a:rPr>
              <a:t> Person Profile form</a:t>
            </a:r>
            <a:endParaRPr kumimoji="0" lang="en-US" sz="2800" b="0" i="0" u="none" strike="noStrike" kern="0" cap="none" spc="0" normalizeH="0" baseline="0" noProof="0" dirty="0" smtClean="0">
              <a:ln>
                <a:noFill/>
              </a:ln>
              <a:solidFill>
                <a:srgbClr val="003366"/>
              </a:solidFill>
              <a:effectLst/>
              <a:uLnTx/>
              <a:uFillTx/>
              <a:latin typeface="+mn-lt"/>
              <a:cs typeface="+mn-cs"/>
            </a:endParaRPr>
          </a:p>
        </p:txBody>
      </p:sp>
    </p:spTree>
    <p:extLst>
      <p:ext uri="{BB962C8B-B14F-4D97-AF65-F5344CB8AC3E}">
        <p14:creationId xmlns:p14="http://schemas.microsoft.com/office/powerpoint/2010/main" val="325571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Access</a:t>
            </a:r>
            <a:endParaRPr lang="en-US" dirty="0"/>
          </a:p>
        </p:txBody>
      </p:sp>
      <p:sp>
        <p:nvSpPr>
          <p:cNvPr id="3" name="Content Placeholder 2"/>
          <p:cNvSpPr>
            <a:spLocks noGrp="1"/>
          </p:cNvSpPr>
          <p:nvPr>
            <p:ph idx="1"/>
          </p:nvPr>
        </p:nvSpPr>
        <p:spPr/>
        <p:txBody>
          <a:bodyPr/>
          <a:lstStyle/>
          <a:p>
            <a:pPr marL="0" indent="0">
              <a:buNone/>
            </a:pPr>
            <a:r>
              <a:rPr lang="en-US" dirty="0" smtClean="0"/>
              <a:t>Application access can be granted to additional users and controlled across these variables:</a:t>
            </a:r>
          </a:p>
          <a:p>
            <a:pPr lvl="1"/>
            <a:r>
              <a:rPr lang="en-US" dirty="0" smtClean="0"/>
              <a:t>Entire application vs. specific components</a:t>
            </a:r>
          </a:p>
          <a:p>
            <a:pPr lvl="1"/>
            <a:r>
              <a:rPr lang="en-US" dirty="0" smtClean="0"/>
              <a:t>Read vs. Edit</a:t>
            </a:r>
          </a:p>
          <a:p>
            <a:pPr lvl="1"/>
            <a:r>
              <a:rPr lang="en-US" dirty="0" smtClean="0"/>
              <a:t>Budget vs. Non-budget data</a:t>
            </a:r>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46</a:t>
            </a:fld>
            <a:endParaRPr lang="en-US"/>
          </a:p>
        </p:txBody>
      </p:sp>
      <p:pic>
        <p:nvPicPr>
          <p:cNvPr id="5" name="Picture 4" title="stick figure leaning against lock holding a ke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3581400"/>
            <a:ext cx="2981325" cy="38100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Access</a:t>
            </a:r>
            <a:endParaRPr lang="en-US" dirty="0"/>
          </a:p>
        </p:txBody>
      </p:sp>
      <p:sp>
        <p:nvSpPr>
          <p:cNvPr id="3" name="Content Placeholder 2"/>
          <p:cNvSpPr>
            <a:spLocks noGrp="1"/>
          </p:cNvSpPr>
          <p:nvPr>
            <p:ph idx="1"/>
          </p:nvPr>
        </p:nvSpPr>
        <p:spPr/>
        <p:txBody>
          <a:bodyPr/>
          <a:lstStyle/>
          <a:p>
            <a:pPr marL="0" indent="0">
              <a:buNone/>
            </a:pPr>
            <a:r>
              <a:rPr lang="en-US" dirty="0" smtClean="0"/>
              <a:t>SOs at the applicant institution can</a:t>
            </a:r>
          </a:p>
          <a:p>
            <a:pPr lvl="1"/>
            <a:r>
              <a:rPr lang="en-US" dirty="0" smtClean="0"/>
              <a:t>Manage application access for other users</a:t>
            </a:r>
          </a:p>
          <a:p>
            <a:pPr lvl="1"/>
            <a:r>
              <a:rPr lang="en-US" dirty="0"/>
              <a:t>Manage application status all the way to Ready for Submission status</a:t>
            </a:r>
          </a:p>
          <a:p>
            <a:pPr lvl="1"/>
            <a:r>
              <a:rPr lang="en-US" dirty="0" smtClean="0"/>
              <a:t>Delegate </a:t>
            </a:r>
            <a:r>
              <a:rPr lang="en-US" b="1" dirty="0" smtClean="0"/>
              <a:t>Access Maintainer </a:t>
            </a:r>
            <a:br>
              <a:rPr lang="en-US" b="1" dirty="0" smtClean="0"/>
            </a:br>
            <a:r>
              <a:rPr lang="en-US" dirty="0" smtClean="0"/>
              <a:t>and </a:t>
            </a:r>
            <a:r>
              <a:rPr lang="en-US" b="1" dirty="0" smtClean="0"/>
              <a:t>Status Maintainer </a:t>
            </a:r>
            <a:r>
              <a:rPr lang="en-US" dirty="0" smtClean="0"/>
              <a:t>authority</a:t>
            </a:r>
            <a:br>
              <a:rPr lang="en-US" dirty="0" smtClean="0"/>
            </a:br>
            <a:r>
              <a:rPr lang="en-US" dirty="0" smtClean="0"/>
              <a:t>to other users within their </a:t>
            </a:r>
            <a:br>
              <a:rPr lang="en-US" dirty="0" smtClean="0"/>
            </a:br>
            <a:r>
              <a:rPr lang="en-US" dirty="0" smtClean="0"/>
              <a:t>institution</a:t>
            </a:r>
          </a:p>
          <a:p>
            <a:pPr lvl="1"/>
            <a:r>
              <a:rPr lang="en-US" dirty="0" smtClean="0"/>
              <a:t>Access the Submit action</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47</a:t>
            </a:fld>
            <a:endParaRPr lang="en-US"/>
          </a:p>
        </p:txBody>
      </p:sp>
      <p:pic>
        <p:nvPicPr>
          <p:cNvPr id="6" name="Picture 5" title="stick figure holding shield with SO written on i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2743200"/>
            <a:ext cx="2255293" cy="3733800"/>
          </a:xfrm>
          <a:prstGeom prst="rect">
            <a:avLst/>
          </a:prstGeom>
        </p:spPr>
      </p:pic>
    </p:spTree>
    <p:extLst>
      <p:ext uri="{BB962C8B-B14F-4D97-AF65-F5344CB8AC3E}">
        <p14:creationId xmlns:p14="http://schemas.microsoft.com/office/powerpoint/2010/main" val="8920781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48</a:t>
            </a:fld>
            <a:endParaRPr lang="en-US"/>
          </a:p>
        </p:txBody>
      </p:sp>
      <p:pic>
        <p:nvPicPr>
          <p:cNvPr id="5122" name="Picture 2" descr="ASSIST Application Information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61" y="990600"/>
            <a:ext cx="8077200" cy="51346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5370392" y="2111896"/>
            <a:ext cx="3216461" cy="1295400"/>
          </a:xfrm>
          <a:prstGeom prst="wedgeRoundRectCallout">
            <a:avLst>
              <a:gd name="adj1" fmla="val -23167"/>
              <a:gd name="adj2" fmla="val -6959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CLAIREVOYANT4 is an SO at </a:t>
            </a:r>
            <a:r>
              <a:rPr lang="en-US" sz="2400" dirty="0" err="1" smtClean="0">
                <a:solidFill>
                  <a:srgbClr val="002060"/>
                </a:solidFill>
              </a:rPr>
              <a:t>Whatsamatta</a:t>
            </a:r>
            <a:r>
              <a:rPr lang="en-US" sz="2400" dirty="0" smtClean="0">
                <a:solidFill>
                  <a:srgbClr val="002060"/>
                </a:solidFill>
              </a:rPr>
              <a:t> U</a:t>
            </a:r>
            <a:endParaRPr lang="en-US" sz="2400" dirty="0">
              <a:solidFill>
                <a:srgbClr val="002060"/>
              </a:solidFill>
            </a:endParaRPr>
          </a:p>
        </p:txBody>
      </p:sp>
      <p:sp>
        <p:nvSpPr>
          <p:cNvPr id="6" name="Oval 5" descr="highlighting SO Username at top of ASSIST screen" title="circle"/>
          <p:cNvSpPr/>
          <p:nvPr/>
        </p:nvSpPr>
        <p:spPr>
          <a:xfrm>
            <a:off x="5333999" y="1197496"/>
            <a:ext cx="1524000" cy="60409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990600" y="3921646"/>
            <a:ext cx="3216461" cy="647700"/>
          </a:xfrm>
          <a:prstGeom prst="wedgeRoundRectCallout">
            <a:avLst>
              <a:gd name="adj1" fmla="val -26561"/>
              <a:gd name="adj2" fmla="val -10541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Manage Access</a:t>
            </a:r>
            <a:endParaRPr lang="en-US" sz="2400" dirty="0">
              <a:solidFill>
                <a:srgbClr val="002060"/>
              </a:solidFill>
            </a:endParaRPr>
          </a:p>
        </p:txBody>
      </p:sp>
      <p:sp>
        <p:nvSpPr>
          <p:cNvPr id="8" name="Oval 7" descr="highligting Manage Access action button" title="circle"/>
          <p:cNvSpPr/>
          <p:nvPr/>
        </p:nvSpPr>
        <p:spPr>
          <a:xfrm>
            <a:off x="762000" y="3102496"/>
            <a:ext cx="1524000" cy="38037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97061" y="5842175"/>
            <a:ext cx="8382000" cy="914400"/>
          </a:xfrm>
          <a:prstGeom prst="wedgeRoundRectCallout">
            <a:avLst>
              <a:gd name="adj1" fmla="val 49520"/>
              <a:gd name="adj2" fmla="val 2535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The </a:t>
            </a:r>
            <a:r>
              <a:rPr lang="en-US" sz="2400" b="1" i="1" dirty="0">
                <a:solidFill>
                  <a:srgbClr val="002060"/>
                </a:solidFill>
              </a:rPr>
              <a:t>Manage Access </a:t>
            </a:r>
            <a:r>
              <a:rPr lang="en-US" sz="2400" dirty="0">
                <a:solidFill>
                  <a:srgbClr val="002060"/>
                </a:solidFill>
              </a:rPr>
              <a:t>action can be used to provide access to additional </a:t>
            </a:r>
            <a:r>
              <a:rPr lang="en-US" sz="2400" dirty="0" smtClean="0">
                <a:solidFill>
                  <a:srgbClr val="002060"/>
                </a:solidFill>
              </a:rPr>
              <a:t>users or modify </a:t>
            </a:r>
            <a:r>
              <a:rPr lang="en-US" sz="2400" dirty="0">
                <a:solidFill>
                  <a:srgbClr val="002060"/>
                </a:solidFill>
              </a:rPr>
              <a:t>access </a:t>
            </a:r>
            <a:r>
              <a:rPr lang="en-US" sz="2400" dirty="0" smtClean="0">
                <a:solidFill>
                  <a:srgbClr val="002060"/>
                </a:solidFill>
              </a:rPr>
              <a:t>for existing users.  </a:t>
            </a:r>
            <a:endParaRPr lang="en-US" sz="2400" dirty="0">
              <a:solidFill>
                <a:srgbClr val="002060"/>
              </a:solidFill>
            </a:endParaRPr>
          </a:p>
        </p:txBody>
      </p:sp>
    </p:spTree>
    <p:extLst>
      <p:ext uri="{BB962C8B-B14F-4D97-AF65-F5344CB8AC3E}">
        <p14:creationId xmlns:p14="http://schemas.microsoft.com/office/powerpoint/2010/main" val="120306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49</a:t>
            </a:fld>
            <a:endParaRPr lang="en-US"/>
          </a:p>
        </p:txBody>
      </p:sp>
      <p:sp>
        <p:nvSpPr>
          <p:cNvPr id="4" name="Rounded Rectangular Callout 3"/>
          <p:cNvSpPr/>
          <p:nvPr/>
        </p:nvSpPr>
        <p:spPr>
          <a:xfrm>
            <a:off x="381000" y="914400"/>
            <a:ext cx="8382000" cy="1143000"/>
          </a:xfrm>
          <a:prstGeom prst="wedgeRoundRectCallout">
            <a:avLst>
              <a:gd name="adj1" fmla="val 49520"/>
              <a:gd name="adj2" fmla="val 2535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Users with automatic access based on application role are listed on the User Access Summary page and their access can be changed.</a:t>
            </a:r>
            <a:endParaRPr lang="en-US" sz="2400" dirty="0">
              <a:solidFill>
                <a:srgbClr val="002060"/>
              </a:solidFill>
            </a:endParaRPr>
          </a:p>
        </p:txBody>
      </p:sp>
      <p:pic>
        <p:nvPicPr>
          <p:cNvPr id="7170" name="Picture 2" descr="User Access Summary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0"/>
            <a:ext cx="8235087" cy="434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Oval 7" descr="highlighting Add User button on the bottom of the User Access Summary screen" title="circle"/>
          <p:cNvSpPr/>
          <p:nvPr/>
        </p:nvSpPr>
        <p:spPr>
          <a:xfrm>
            <a:off x="4724400" y="6020424"/>
            <a:ext cx="1524000" cy="38037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5943600" y="4495800"/>
            <a:ext cx="2438400" cy="1524624"/>
          </a:xfrm>
          <a:prstGeom prst="wedgeRoundRectCallout">
            <a:avLst>
              <a:gd name="adj1" fmla="val -52177"/>
              <a:gd name="adj2" fmla="val 642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Add User to provide access to others</a:t>
            </a:r>
            <a:endParaRPr lang="en-US" sz="2400" dirty="0">
              <a:solidFill>
                <a:srgbClr val="002060"/>
              </a:solidFill>
            </a:endParaRPr>
          </a:p>
        </p:txBody>
      </p:sp>
    </p:spTree>
    <p:extLst>
      <p:ext uri="{BB962C8B-B14F-4D97-AF65-F5344CB8AC3E}">
        <p14:creationId xmlns:p14="http://schemas.microsoft.com/office/powerpoint/2010/main" val="80565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6934200" y="6492875"/>
            <a:ext cx="2133600" cy="365125"/>
          </a:xfrm>
          <a:prstGeom prst="rect">
            <a:avLst/>
          </a:prstGeom>
        </p:spPr>
        <p:txBody>
          <a:bodyPr/>
          <a:lstStyle/>
          <a:p>
            <a:fld id="{6653C72D-8963-4B6A-B455-3EFA1730B46B}" type="slidenum">
              <a:rPr lang="en-US" smtClean="0"/>
              <a:pPr/>
              <a:t>5</a:t>
            </a:fld>
            <a:endParaRPr lang="en-US"/>
          </a:p>
        </p:txBody>
      </p:sp>
      <p:pic>
        <p:nvPicPr>
          <p:cNvPr id="4098" name="Picture 2" descr="http://www.unitysecurity.com/images/additional-businesses.jpg" title="picture of square peg trying to fit in round ho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2554939"/>
            <a:ext cx="5334000" cy="39890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1123778"/>
            <a:ext cx="6934200" cy="2862322"/>
          </a:xfrm>
          <a:prstGeom prst="rect">
            <a:avLst/>
          </a:prstGeom>
          <a:noFill/>
        </p:spPr>
        <p:txBody>
          <a:bodyPr wrap="square" rtlCol="0">
            <a:spAutoFit/>
          </a:bodyPr>
          <a:lstStyle/>
          <a:p>
            <a:r>
              <a:rPr lang="en-US" sz="2800" dirty="0" smtClean="0"/>
              <a:t>The structure of NIH’s multi-project applications cannot be accommodated by </a:t>
            </a:r>
            <a:r>
              <a:rPr lang="en-US" sz="2800" dirty="0" err="1" smtClean="0"/>
              <a:t>Grants.gov’s</a:t>
            </a:r>
            <a:r>
              <a:rPr lang="en-US" sz="2800" dirty="0" smtClean="0"/>
              <a:t> downloadable forms. </a:t>
            </a:r>
            <a:r>
              <a:rPr lang="en-US" sz="3200" dirty="0">
                <a:solidFill>
                  <a:schemeClr val="bg1"/>
                </a:solidFill>
              </a:rPr>
              <a:t/>
            </a:r>
            <a:br>
              <a:rPr lang="en-US" sz="3200" dirty="0">
                <a:solidFill>
                  <a:schemeClr val="bg1"/>
                </a:solidFill>
              </a:rPr>
            </a:br>
            <a:endParaRPr lang="en-US" sz="1600" dirty="0">
              <a:solidFill>
                <a:schemeClr val="bg1"/>
              </a:solidFill>
            </a:endParaRPr>
          </a:p>
          <a:p>
            <a:endParaRPr lang="en-US" sz="3200" dirty="0">
              <a:solidFill>
                <a:schemeClr val="bg1"/>
              </a:solidFill>
            </a:endParaRPr>
          </a:p>
          <a:p>
            <a:endParaRPr lang="en-US" sz="3200" dirty="0" smtClean="0">
              <a:solidFill>
                <a:schemeClr val="bg1"/>
              </a:solidFill>
            </a:endParaRPr>
          </a:p>
          <a:p>
            <a:pPr marL="571500" indent="-571500">
              <a:buFont typeface="Arial" pitchFamily="34" charset="0"/>
              <a:buChar char="•"/>
            </a:pPr>
            <a:endParaRPr lang="en-US" sz="1600" dirty="0">
              <a:solidFill>
                <a:schemeClr val="bg1"/>
              </a:solidFill>
            </a:endParaRPr>
          </a:p>
        </p:txBody>
      </p:sp>
      <p:sp>
        <p:nvSpPr>
          <p:cNvPr id="6" name="Title 1"/>
          <p:cNvSpPr>
            <a:spLocks noGrp="1"/>
          </p:cNvSpPr>
          <p:nvPr>
            <p:ph type="title"/>
          </p:nvPr>
        </p:nvSpPr>
        <p:spPr>
          <a:xfrm>
            <a:off x="1143000" y="228600"/>
            <a:ext cx="7620000" cy="563563"/>
          </a:xfrm>
        </p:spPr>
        <p:txBody>
          <a:bodyPr/>
          <a:lstStyle/>
          <a:p>
            <a:r>
              <a:rPr lang="en-US" dirty="0" smtClean="0"/>
              <a:t>Unfortunately…</a:t>
            </a:r>
            <a:endParaRPr lang="en-US" dirty="0"/>
          </a:p>
        </p:txBody>
      </p:sp>
    </p:spTree>
    <p:extLst>
      <p:ext uri="{BB962C8B-B14F-4D97-AF65-F5344CB8AC3E}">
        <p14:creationId xmlns:p14="http://schemas.microsoft.com/office/powerpoint/2010/main" val="26447365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50</a:t>
            </a:fld>
            <a:endParaRPr lang="en-US"/>
          </a:p>
        </p:txBody>
      </p:sp>
      <p:pic>
        <p:nvPicPr>
          <p:cNvPr id="8194" name="Picture 2" descr="Add New User manage access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5729287" cy="55834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descr="highlighting username field of Add New User manage access screen" title="circle"/>
          <p:cNvSpPr/>
          <p:nvPr/>
        </p:nvSpPr>
        <p:spPr>
          <a:xfrm>
            <a:off x="2895600" y="2057400"/>
            <a:ext cx="2438400" cy="52885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5791200" y="1559513"/>
            <a:ext cx="2667000" cy="2555287"/>
          </a:xfrm>
          <a:prstGeom prst="wedgeRoundRectCallout">
            <a:avLst>
              <a:gd name="adj1" fmla="val -64490"/>
              <a:gd name="adj2" fmla="val -2106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Provide the Commons Username of the person to be given access and click Submit</a:t>
            </a:r>
            <a:endParaRPr lang="en-US" sz="2400" dirty="0">
              <a:solidFill>
                <a:srgbClr val="002060"/>
              </a:solidFill>
            </a:endParaRPr>
          </a:p>
        </p:txBody>
      </p:sp>
    </p:spTree>
    <p:extLst>
      <p:ext uri="{BB962C8B-B14F-4D97-AF65-F5344CB8AC3E}">
        <p14:creationId xmlns:p14="http://schemas.microsoft.com/office/powerpoint/2010/main" val="275264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Add New user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399"/>
            <a:ext cx="5743737" cy="58769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Manage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51</a:t>
            </a:fld>
            <a:endParaRPr lang="en-US"/>
          </a:p>
        </p:txBody>
      </p:sp>
      <p:sp>
        <p:nvSpPr>
          <p:cNvPr id="5" name="Oval 4" descr="highlighting user and organization information being entered from eRA Commons" title="circle"/>
          <p:cNvSpPr/>
          <p:nvPr/>
        </p:nvSpPr>
        <p:spPr>
          <a:xfrm>
            <a:off x="3229137" y="2438400"/>
            <a:ext cx="1633332" cy="4119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5562600" y="1562099"/>
            <a:ext cx="3124200" cy="1752601"/>
          </a:xfrm>
          <a:prstGeom prst="wedgeRoundRectCallout">
            <a:avLst>
              <a:gd name="adj1" fmla="val -69619"/>
              <a:gd name="adj2" fmla="val 1423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Name and Organization pulled from Commons profile.</a:t>
            </a:r>
            <a:endParaRPr lang="en-US" sz="2400" dirty="0">
              <a:solidFill>
                <a:srgbClr val="002060"/>
              </a:solidFill>
            </a:endParaRPr>
          </a:p>
        </p:txBody>
      </p:sp>
      <p:sp>
        <p:nvSpPr>
          <p:cNvPr id="7" name="Oval 6" descr="highlighting drop down options for manage access including None, View and Edit." title="circle"/>
          <p:cNvSpPr/>
          <p:nvPr/>
        </p:nvSpPr>
        <p:spPr>
          <a:xfrm>
            <a:off x="4448337" y="4137105"/>
            <a:ext cx="914400" cy="104449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p:cNvSpPr/>
          <p:nvPr/>
        </p:nvSpPr>
        <p:spPr>
          <a:xfrm>
            <a:off x="1496439" y="5230668"/>
            <a:ext cx="4399697" cy="1246332"/>
          </a:xfrm>
          <a:prstGeom prst="wedgeRoundRectCallout">
            <a:avLst>
              <a:gd name="adj1" fmla="val -49887"/>
              <a:gd name="adj2" fmla="val -868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Edit access for the </a:t>
            </a:r>
            <a:r>
              <a:rPr lang="en-US" sz="2400" b="1" i="1" dirty="0" smtClean="0">
                <a:solidFill>
                  <a:srgbClr val="002060"/>
                </a:solidFill>
              </a:rPr>
              <a:t>Entire Application </a:t>
            </a:r>
            <a:r>
              <a:rPr lang="en-US" sz="2400" dirty="0" smtClean="0">
                <a:solidFill>
                  <a:srgbClr val="002060"/>
                </a:solidFill>
              </a:rPr>
              <a:t>can be granted by selecting </a:t>
            </a:r>
            <a:r>
              <a:rPr lang="en-US" sz="2400" b="1" i="1" dirty="0" smtClean="0">
                <a:solidFill>
                  <a:srgbClr val="002060"/>
                </a:solidFill>
              </a:rPr>
              <a:t>Edit</a:t>
            </a:r>
            <a:r>
              <a:rPr lang="en-US" sz="2400" dirty="0" smtClean="0">
                <a:solidFill>
                  <a:srgbClr val="002060"/>
                </a:solidFill>
              </a:rPr>
              <a:t> under </a:t>
            </a:r>
            <a:r>
              <a:rPr lang="en-US" sz="2400" b="1" i="1" dirty="0" smtClean="0">
                <a:solidFill>
                  <a:srgbClr val="002060"/>
                </a:solidFill>
              </a:rPr>
              <a:t>All</a:t>
            </a:r>
            <a:r>
              <a:rPr lang="en-US" sz="2400" dirty="0" smtClean="0">
                <a:solidFill>
                  <a:srgbClr val="002060"/>
                </a:solidFill>
              </a:rPr>
              <a:t>.</a:t>
            </a:r>
            <a:endParaRPr lang="en-US" sz="2400" dirty="0">
              <a:solidFill>
                <a:srgbClr val="002060"/>
              </a:solidFill>
            </a:endParaRPr>
          </a:p>
        </p:txBody>
      </p:sp>
      <p:sp>
        <p:nvSpPr>
          <p:cNvPr id="10" name="Oval 9" descr="highlighting Entire Application compnent name in manage access screen" title="circle"/>
          <p:cNvSpPr/>
          <p:nvPr/>
        </p:nvSpPr>
        <p:spPr>
          <a:xfrm>
            <a:off x="1857537" y="4267200"/>
            <a:ext cx="1066800" cy="32754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title="line"/>
          <p:cNvCxnSpPr>
            <a:stCxn id="8" idx="0"/>
          </p:cNvCxnSpPr>
          <p:nvPr/>
        </p:nvCxnSpPr>
        <p:spPr>
          <a:xfrm flipV="1">
            <a:off x="3696288" y="4872759"/>
            <a:ext cx="665730" cy="357909"/>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title="line"/>
          <p:cNvCxnSpPr>
            <a:stCxn id="8" idx="0"/>
          </p:cNvCxnSpPr>
          <p:nvPr/>
        </p:nvCxnSpPr>
        <p:spPr>
          <a:xfrm flipH="1" flipV="1">
            <a:off x="2924337" y="4659352"/>
            <a:ext cx="771951" cy="571316"/>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17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nage Access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838200"/>
            <a:ext cx="6667500" cy="53054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Manage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52</a:t>
            </a:fld>
            <a:endParaRPr lang="en-US"/>
          </a:p>
        </p:txBody>
      </p:sp>
      <p:sp>
        <p:nvSpPr>
          <p:cNvPr id="6" name="Rounded Rectangular Callout 5"/>
          <p:cNvSpPr/>
          <p:nvPr/>
        </p:nvSpPr>
        <p:spPr>
          <a:xfrm>
            <a:off x="1371600" y="3033712"/>
            <a:ext cx="4876800" cy="1157288"/>
          </a:xfrm>
          <a:prstGeom prst="wedgeRoundRectCallout">
            <a:avLst>
              <a:gd name="adj1" fmla="val -20603"/>
              <a:gd name="adj2" fmla="val 7224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Access can be given for individual components instead of the entire application.</a:t>
            </a:r>
            <a:endParaRPr lang="en-US" sz="2400" dirty="0">
              <a:solidFill>
                <a:srgbClr val="002060"/>
              </a:solidFill>
            </a:endParaRPr>
          </a:p>
        </p:txBody>
      </p:sp>
      <p:sp>
        <p:nvSpPr>
          <p:cNvPr id="8" name="Rounded Rectangular Callout 7"/>
          <p:cNvSpPr/>
          <p:nvPr/>
        </p:nvSpPr>
        <p:spPr>
          <a:xfrm>
            <a:off x="990600" y="5998190"/>
            <a:ext cx="7069399" cy="822633"/>
          </a:xfrm>
          <a:prstGeom prst="wedgeRoundRectCallout">
            <a:avLst>
              <a:gd name="adj1" fmla="val -49887"/>
              <a:gd name="adj2" fmla="val -868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Different access levels can be selected for Budget and Non-budget data on a component.</a:t>
            </a:r>
            <a:endParaRPr lang="en-US" sz="2400" dirty="0">
              <a:solidFill>
                <a:srgbClr val="002060"/>
              </a:solidFill>
            </a:endParaRPr>
          </a:p>
        </p:txBody>
      </p:sp>
      <p:sp>
        <p:nvSpPr>
          <p:cNvPr id="10" name="Oval 9" descr="highlighting View" title="circle"/>
          <p:cNvSpPr/>
          <p:nvPr/>
        </p:nvSpPr>
        <p:spPr>
          <a:xfrm>
            <a:off x="3916960" y="5225267"/>
            <a:ext cx="521690" cy="32752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title="line"/>
          <p:cNvCxnSpPr>
            <a:stCxn id="8" idx="0"/>
          </p:cNvCxnSpPr>
          <p:nvPr/>
        </p:nvCxnSpPr>
        <p:spPr>
          <a:xfrm flipH="1" flipV="1">
            <a:off x="4343400" y="5585329"/>
            <a:ext cx="181900" cy="412861"/>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title="line"/>
          <p:cNvCxnSpPr>
            <a:stCxn id="8" idx="0"/>
          </p:cNvCxnSpPr>
          <p:nvPr/>
        </p:nvCxnSpPr>
        <p:spPr>
          <a:xfrm flipV="1">
            <a:off x="4525300" y="5585329"/>
            <a:ext cx="263015" cy="412861"/>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20" name="Oval 19" title="circle"/>
          <p:cNvSpPr/>
          <p:nvPr/>
        </p:nvSpPr>
        <p:spPr>
          <a:xfrm>
            <a:off x="4614470" y="5257800"/>
            <a:ext cx="521690" cy="32752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244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Manage Access Add New User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663" y="914399"/>
            <a:ext cx="5743737" cy="58769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Manage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53</a:t>
            </a:fld>
            <a:endParaRPr lang="en-US"/>
          </a:p>
        </p:txBody>
      </p:sp>
      <p:sp>
        <p:nvSpPr>
          <p:cNvPr id="6" name="Rounded Rectangular Callout 5"/>
          <p:cNvSpPr/>
          <p:nvPr/>
        </p:nvSpPr>
        <p:spPr>
          <a:xfrm>
            <a:off x="1600200" y="4986339"/>
            <a:ext cx="6629400" cy="1414461"/>
          </a:xfrm>
          <a:prstGeom prst="wedgeRoundRectCallout">
            <a:avLst>
              <a:gd name="adj1" fmla="val 21666"/>
              <a:gd name="adj2" fmla="val -6920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SOs can give </a:t>
            </a:r>
            <a:r>
              <a:rPr lang="en-US" sz="2400" b="1" i="1" dirty="0" smtClean="0">
                <a:solidFill>
                  <a:srgbClr val="002060"/>
                </a:solidFill>
              </a:rPr>
              <a:t>Access Maintainer </a:t>
            </a:r>
            <a:r>
              <a:rPr lang="en-US" sz="2400" dirty="0" smtClean="0">
                <a:solidFill>
                  <a:srgbClr val="002060"/>
                </a:solidFill>
              </a:rPr>
              <a:t>and/or</a:t>
            </a:r>
            <a:r>
              <a:rPr lang="en-US" sz="2400" b="1" i="1" dirty="0" smtClean="0">
                <a:solidFill>
                  <a:srgbClr val="002060"/>
                </a:solidFill>
              </a:rPr>
              <a:t> Status Maintainer </a:t>
            </a:r>
            <a:r>
              <a:rPr lang="en-US" sz="2400" dirty="0" smtClean="0">
                <a:solidFill>
                  <a:srgbClr val="002060"/>
                </a:solidFill>
              </a:rPr>
              <a:t>authority to other users in their organization.</a:t>
            </a:r>
            <a:endParaRPr lang="en-US" sz="2400" dirty="0">
              <a:solidFill>
                <a:srgbClr val="002060"/>
              </a:solidFill>
            </a:endParaRPr>
          </a:p>
        </p:txBody>
      </p:sp>
      <p:sp>
        <p:nvSpPr>
          <p:cNvPr id="7" name="Oval 6" title="circle"/>
          <p:cNvSpPr/>
          <p:nvPr/>
        </p:nvSpPr>
        <p:spPr>
          <a:xfrm>
            <a:off x="5838663" y="3962401"/>
            <a:ext cx="609600" cy="67149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title="circle"/>
          <p:cNvSpPr/>
          <p:nvPr/>
        </p:nvSpPr>
        <p:spPr>
          <a:xfrm>
            <a:off x="6448263" y="3987862"/>
            <a:ext cx="609600" cy="67149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2965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54</a:t>
            </a:fld>
            <a:endParaRPr lang="en-US"/>
          </a:p>
        </p:txBody>
      </p:sp>
      <p:sp>
        <p:nvSpPr>
          <p:cNvPr id="3" name="Title 2"/>
          <p:cNvSpPr>
            <a:spLocks noGrp="1"/>
          </p:cNvSpPr>
          <p:nvPr>
            <p:ph type="ctrTitle"/>
          </p:nvPr>
        </p:nvSpPr>
        <p:spPr/>
        <p:txBody>
          <a:bodyPr/>
          <a:lstStyle/>
          <a:p>
            <a:r>
              <a:rPr lang="en-US" dirty="0" smtClean="0"/>
              <a:t>Enter Application Data</a:t>
            </a:r>
            <a:endParaRPr lang="en-US" dirty="0"/>
          </a:p>
        </p:txBody>
      </p:sp>
      <p:pic>
        <p:nvPicPr>
          <p:cNvPr id="4" name="Picture 3" title="stick figure at compu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4267200"/>
            <a:ext cx="1905000" cy="2177142"/>
          </a:xfrm>
          <a:prstGeom prst="rect">
            <a:avLst/>
          </a:prstGeom>
        </p:spPr>
      </p:pic>
      <p:sp>
        <p:nvSpPr>
          <p:cNvPr id="10" name="Right Arrow Callout 9"/>
          <p:cNvSpPr/>
          <p:nvPr/>
        </p:nvSpPr>
        <p:spPr>
          <a:xfrm>
            <a:off x="4377280" y="6105468"/>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Enter Data</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SSIST home pag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27916"/>
            <a:ext cx="8382000" cy="55300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Searching for In-progress Applications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55</a:t>
            </a:fld>
            <a:endParaRPr lang="en-US"/>
          </a:p>
        </p:txBody>
      </p:sp>
      <p:sp>
        <p:nvSpPr>
          <p:cNvPr id="5" name="Rounded Rectangular Callout 4"/>
          <p:cNvSpPr/>
          <p:nvPr/>
        </p:nvSpPr>
        <p:spPr>
          <a:xfrm>
            <a:off x="5410200" y="3733800"/>
            <a:ext cx="3216461" cy="1600200"/>
          </a:xfrm>
          <a:prstGeom prst="wedgeRoundRectCallout">
            <a:avLst>
              <a:gd name="adj1" fmla="val -29956"/>
              <a:gd name="adj2" fmla="val 7685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 </a:t>
            </a:r>
            <a:r>
              <a:rPr lang="en-US" sz="2400" b="1" i="1" dirty="0" smtClean="0">
                <a:solidFill>
                  <a:srgbClr val="002060"/>
                </a:solidFill>
              </a:rPr>
              <a:t>Search Applications </a:t>
            </a:r>
            <a:r>
              <a:rPr lang="en-US" sz="2400" dirty="0" smtClean="0">
                <a:solidFill>
                  <a:srgbClr val="002060"/>
                </a:solidFill>
              </a:rPr>
              <a:t>to access your in progress application. </a:t>
            </a:r>
            <a:endParaRPr lang="en-US" sz="2400" dirty="0">
              <a:solidFill>
                <a:srgbClr val="002060"/>
              </a:solidFill>
            </a:endParaRPr>
          </a:p>
        </p:txBody>
      </p:sp>
      <p:sp>
        <p:nvSpPr>
          <p:cNvPr id="6" name="Oval 5" title="circle"/>
          <p:cNvSpPr/>
          <p:nvPr/>
        </p:nvSpPr>
        <p:spPr>
          <a:xfrm>
            <a:off x="5333999" y="5720502"/>
            <a:ext cx="1524000" cy="60409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In-progress Applications</a:t>
            </a:r>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56</a:t>
            </a:fld>
            <a:endParaRPr lang="en-US"/>
          </a:p>
        </p:txBody>
      </p:sp>
      <p:pic>
        <p:nvPicPr>
          <p:cNvPr id="12291" name="Picture 3" descr="search for applications results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038600"/>
            <a:ext cx="6400800" cy="25455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0" name="Picture 2" descr="Search For Application parameters screen" title="screen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3895481" cy="3667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ounded Rectangular Callout 5"/>
          <p:cNvSpPr/>
          <p:nvPr/>
        </p:nvSpPr>
        <p:spPr>
          <a:xfrm>
            <a:off x="6514683" y="4892272"/>
            <a:ext cx="2073473" cy="838199"/>
          </a:xfrm>
          <a:prstGeom prst="wedgeRoundRectCallout">
            <a:avLst>
              <a:gd name="adj1" fmla="val 25807"/>
              <a:gd name="adj2" fmla="val 8086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2060"/>
                </a:solidFill>
              </a:rPr>
              <a:t>Select</a:t>
            </a:r>
            <a:r>
              <a:rPr lang="en-US" sz="2400" dirty="0" smtClean="0">
                <a:solidFill>
                  <a:srgbClr val="002060"/>
                </a:solidFill>
              </a:rPr>
              <a:t> application.</a:t>
            </a:r>
            <a:endParaRPr lang="en-US" sz="2400" dirty="0">
              <a:solidFill>
                <a:srgbClr val="002060"/>
              </a:solidFill>
            </a:endParaRPr>
          </a:p>
        </p:txBody>
      </p:sp>
      <p:sp>
        <p:nvSpPr>
          <p:cNvPr id="7" name="Oval 6" title="circle"/>
          <p:cNvSpPr/>
          <p:nvPr/>
        </p:nvSpPr>
        <p:spPr>
          <a:xfrm>
            <a:off x="2150660" y="4494418"/>
            <a:ext cx="821140" cy="32752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title="line"/>
          <p:cNvCxnSpPr>
            <a:stCxn id="7" idx="5"/>
          </p:cNvCxnSpPr>
          <p:nvPr/>
        </p:nvCxnSpPr>
        <p:spPr>
          <a:xfrm>
            <a:off x="2851547" y="4773981"/>
            <a:ext cx="425053" cy="423746"/>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ular Callout 8"/>
          <p:cNvSpPr/>
          <p:nvPr/>
        </p:nvSpPr>
        <p:spPr>
          <a:xfrm>
            <a:off x="3581401" y="2057400"/>
            <a:ext cx="2971799" cy="1524000"/>
          </a:xfrm>
          <a:prstGeom prst="wedgeRoundRectCallout">
            <a:avLst>
              <a:gd name="adj1" fmla="val -49887"/>
              <a:gd name="adj2" fmla="val -868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Enter search parameters and click </a:t>
            </a:r>
            <a:r>
              <a:rPr lang="en-US" sz="2400" b="1" i="1" dirty="0" smtClean="0">
                <a:solidFill>
                  <a:srgbClr val="002060"/>
                </a:solidFill>
              </a:rPr>
              <a:t>Search</a:t>
            </a:r>
            <a:r>
              <a:rPr lang="en-US" sz="2400" dirty="0" smtClean="0">
                <a:solidFill>
                  <a:srgbClr val="002060"/>
                </a:solidFill>
              </a:rPr>
              <a:t>.</a:t>
            </a:r>
            <a:endParaRPr lang="en-US" sz="2400" dirty="0">
              <a:solidFill>
                <a:srgbClr val="002060"/>
              </a:solidFill>
            </a:endParaRPr>
          </a:p>
        </p:txBody>
      </p:sp>
      <p:sp>
        <p:nvSpPr>
          <p:cNvPr id="13" name="Oval 12" title="circle"/>
          <p:cNvSpPr/>
          <p:nvPr/>
        </p:nvSpPr>
        <p:spPr>
          <a:xfrm>
            <a:off x="7767016" y="6172200"/>
            <a:ext cx="821140" cy="32752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329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pplication Information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65" y="1481138"/>
            <a:ext cx="8249935" cy="43100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Navigating to a Specific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57</a:t>
            </a:fld>
            <a:endParaRPr lang="en-US"/>
          </a:p>
        </p:txBody>
      </p:sp>
      <p:sp>
        <p:nvSpPr>
          <p:cNvPr id="5" name="Rounded Rectangular Callout 4"/>
          <p:cNvSpPr/>
          <p:nvPr/>
        </p:nvSpPr>
        <p:spPr>
          <a:xfrm>
            <a:off x="2287422" y="3566505"/>
            <a:ext cx="2819400" cy="2224695"/>
          </a:xfrm>
          <a:prstGeom prst="wedgeRoundRectCallout">
            <a:avLst>
              <a:gd name="adj1" fmla="val -74707"/>
              <a:gd name="adj2" fmla="val 618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 the component navigation to identify the component you want to work on.</a:t>
            </a:r>
            <a:endParaRPr lang="en-US" sz="2400" dirty="0">
              <a:solidFill>
                <a:srgbClr val="002060"/>
              </a:solidFill>
            </a:endParaRPr>
          </a:p>
        </p:txBody>
      </p:sp>
      <p:sp>
        <p:nvSpPr>
          <p:cNvPr id="6" name="Oval 5" title="circle"/>
          <p:cNvSpPr/>
          <p:nvPr/>
        </p:nvSpPr>
        <p:spPr>
          <a:xfrm>
            <a:off x="457200" y="4648200"/>
            <a:ext cx="914400"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Overall Component summary page "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448" y="1337004"/>
            <a:ext cx="8181975" cy="5086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Summary Page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58</a:t>
            </a:fld>
            <a:endParaRPr lang="en-US"/>
          </a:p>
        </p:txBody>
      </p:sp>
      <p:sp>
        <p:nvSpPr>
          <p:cNvPr id="5" name="Rounded Rectangular Callout 4"/>
          <p:cNvSpPr/>
          <p:nvPr/>
        </p:nvSpPr>
        <p:spPr>
          <a:xfrm>
            <a:off x="5122460" y="1066800"/>
            <a:ext cx="3288337" cy="968514"/>
          </a:xfrm>
          <a:prstGeom prst="wedgeRoundRectCallout">
            <a:avLst>
              <a:gd name="adj1" fmla="val -94719"/>
              <a:gd name="adj2" fmla="val 5494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Every component has a </a:t>
            </a:r>
            <a:r>
              <a:rPr lang="en-US" sz="2400" b="1" i="1" dirty="0" smtClean="0">
                <a:solidFill>
                  <a:srgbClr val="002060"/>
                </a:solidFill>
              </a:rPr>
              <a:t>Summary</a:t>
            </a:r>
            <a:r>
              <a:rPr lang="en-US" sz="2400" dirty="0" smtClean="0">
                <a:solidFill>
                  <a:srgbClr val="002060"/>
                </a:solidFill>
              </a:rPr>
              <a:t> page.</a:t>
            </a:r>
            <a:endParaRPr lang="en-US" sz="2400" dirty="0">
              <a:solidFill>
                <a:srgbClr val="002060"/>
              </a:solidFill>
            </a:endParaRPr>
          </a:p>
        </p:txBody>
      </p:sp>
      <p:sp>
        <p:nvSpPr>
          <p:cNvPr id="6" name="Oval 5" title="circle"/>
          <p:cNvSpPr/>
          <p:nvPr/>
        </p:nvSpPr>
        <p:spPr>
          <a:xfrm>
            <a:off x="2971800" y="1886884"/>
            <a:ext cx="685800" cy="70391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1143000" y="4572001"/>
            <a:ext cx="3276600" cy="1143000"/>
          </a:xfrm>
          <a:prstGeom prst="wedgeRoundRectCallout">
            <a:avLst>
              <a:gd name="adj1" fmla="val -29946"/>
              <a:gd name="adj2" fmla="val -13937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Some actions are only available from the Summary page.</a:t>
            </a:r>
            <a:endParaRPr lang="en-US" sz="2400" dirty="0">
              <a:solidFill>
                <a:srgbClr val="002060"/>
              </a:solidFill>
            </a:endParaRPr>
          </a:p>
        </p:txBody>
      </p:sp>
      <p:sp>
        <p:nvSpPr>
          <p:cNvPr id="8" name="Oval 7" title="circle"/>
          <p:cNvSpPr/>
          <p:nvPr/>
        </p:nvSpPr>
        <p:spPr>
          <a:xfrm>
            <a:off x="800420" y="3048000"/>
            <a:ext cx="1866580" cy="38010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title="circle"/>
          <p:cNvSpPr/>
          <p:nvPr/>
        </p:nvSpPr>
        <p:spPr>
          <a:xfrm>
            <a:off x="5257800" y="4572001"/>
            <a:ext cx="1866580" cy="38010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5105400" y="5562600"/>
            <a:ext cx="3276600" cy="1143000"/>
          </a:xfrm>
          <a:prstGeom prst="wedgeRoundRectCallout">
            <a:avLst>
              <a:gd name="adj1" fmla="val -22449"/>
              <a:gd name="adj2" fmla="val -10116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Summary page shows status information.</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Overall Component R&amp;R Cover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660" y="1562100"/>
            <a:ext cx="8435529" cy="434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Entering Application Data</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59</a:t>
            </a:fld>
            <a:endParaRPr lang="en-US"/>
          </a:p>
        </p:txBody>
      </p:sp>
      <p:sp>
        <p:nvSpPr>
          <p:cNvPr id="4" name="Rounded Rectangular Callout 3"/>
          <p:cNvSpPr/>
          <p:nvPr/>
        </p:nvSpPr>
        <p:spPr>
          <a:xfrm>
            <a:off x="4800600" y="3581400"/>
            <a:ext cx="4002667" cy="816114"/>
          </a:xfrm>
          <a:prstGeom prst="wedgeRoundRectCallout">
            <a:avLst>
              <a:gd name="adj1" fmla="val -68544"/>
              <a:gd name="adj2" fmla="val -6412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each tab to access form data entry screens.</a:t>
            </a:r>
            <a:endParaRPr lang="en-US" sz="2400" dirty="0">
              <a:solidFill>
                <a:srgbClr val="002060"/>
              </a:solidFill>
            </a:endParaRPr>
          </a:p>
        </p:txBody>
      </p:sp>
      <p:sp>
        <p:nvSpPr>
          <p:cNvPr id="5" name="Oval 4" title="circle"/>
          <p:cNvSpPr/>
          <p:nvPr/>
        </p:nvSpPr>
        <p:spPr>
          <a:xfrm>
            <a:off x="2626867" y="4386801"/>
            <a:ext cx="649733" cy="28271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2286000" y="5105400"/>
            <a:ext cx="3886200" cy="1066800"/>
          </a:xfrm>
          <a:prstGeom prst="wedgeRoundRectCallout">
            <a:avLst>
              <a:gd name="adj1" fmla="val -31515"/>
              <a:gd name="adj2" fmla="val -9485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Clicking </a:t>
            </a:r>
            <a:r>
              <a:rPr lang="en-US" sz="2400" b="1" i="1" dirty="0" smtClean="0">
                <a:solidFill>
                  <a:srgbClr val="002060"/>
                </a:solidFill>
              </a:rPr>
              <a:t>Edit</a:t>
            </a:r>
            <a:r>
              <a:rPr lang="en-US" sz="2400" b="1" dirty="0" smtClean="0">
                <a:solidFill>
                  <a:srgbClr val="002060"/>
                </a:solidFill>
              </a:rPr>
              <a:t> </a:t>
            </a:r>
            <a:r>
              <a:rPr lang="en-US" sz="2400" dirty="0" smtClean="0">
                <a:solidFill>
                  <a:srgbClr val="002060"/>
                </a:solidFill>
              </a:rPr>
              <a:t>locks out other users from editing a specific form.</a:t>
            </a:r>
            <a:endParaRPr lang="en-US" sz="2400" dirty="0">
              <a:solidFill>
                <a:srgbClr val="002060"/>
              </a:solidFill>
            </a:endParaRPr>
          </a:p>
        </p:txBody>
      </p:sp>
      <p:sp>
        <p:nvSpPr>
          <p:cNvPr id="7" name="Oval 6" title="circle"/>
          <p:cNvSpPr/>
          <p:nvPr/>
        </p:nvSpPr>
        <p:spPr>
          <a:xfrm>
            <a:off x="3128264" y="3124273"/>
            <a:ext cx="681736" cy="53332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4663976" y="1828800"/>
            <a:ext cx="4002667" cy="816114"/>
          </a:xfrm>
          <a:prstGeom prst="wedgeRoundRectCallout">
            <a:avLst>
              <a:gd name="adj1" fmla="val -68544"/>
              <a:gd name="adj2" fmla="val 4457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Many screens have useful tips – read them!</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3" name="Content Placeholder 2"/>
          <p:cNvSpPr>
            <a:spLocks noGrp="1"/>
          </p:cNvSpPr>
          <p:nvPr>
            <p:ph idx="1"/>
          </p:nvPr>
        </p:nvSpPr>
        <p:spPr>
          <a:xfrm>
            <a:off x="457200" y="1219200"/>
            <a:ext cx="8229600" cy="4800600"/>
          </a:xfrm>
        </p:spPr>
        <p:txBody>
          <a:bodyPr/>
          <a:lstStyle/>
          <a:p>
            <a:pPr marL="0" indent="0">
              <a:buNone/>
            </a:pPr>
            <a:r>
              <a:rPr lang="en-US" dirty="0"/>
              <a:t>We partnered with </a:t>
            </a:r>
            <a:r>
              <a:rPr lang="en-US" dirty="0" smtClean="0"/>
              <a:t>the Grants.gov team so NIH could </a:t>
            </a:r>
            <a:r>
              <a:rPr lang="en-US" dirty="0"/>
              <a:t>develop </a:t>
            </a:r>
            <a:r>
              <a:rPr lang="en-US" b="1" dirty="0" smtClean="0"/>
              <a:t>ASSIST</a:t>
            </a:r>
            <a:r>
              <a:rPr lang="en-US" dirty="0" smtClean="0"/>
              <a:t>, a </a:t>
            </a:r>
            <a:r>
              <a:rPr lang="en-US" dirty="0"/>
              <a:t>web-based submission system to accept </a:t>
            </a:r>
            <a:r>
              <a:rPr lang="en-US" dirty="0" smtClean="0"/>
              <a:t>NIH’s multi-project </a:t>
            </a:r>
            <a:r>
              <a:rPr lang="en-US" dirty="0"/>
              <a:t>applications that </a:t>
            </a:r>
            <a:r>
              <a:rPr lang="en-US" b="1" dirty="0" smtClean="0"/>
              <a:t>works </a:t>
            </a:r>
            <a:r>
              <a:rPr lang="en-US" b="1" i="1" dirty="0"/>
              <a:t>in conjunction</a:t>
            </a:r>
            <a:r>
              <a:rPr lang="en-US" b="1" dirty="0"/>
              <a:t> with Grants.gov. </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a:t>
            </a:fld>
            <a:endParaRPr lang="en-US"/>
          </a:p>
        </p:txBody>
      </p:sp>
      <p:pic>
        <p:nvPicPr>
          <p:cNvPr id="5" name="Picture 4" title="two stick figures shaking hand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3276600"/>
            <a:ext cx="4038600" cy="4038600"/>
          </a:xfrm>
          <a:prstGeom prst="rect">
            <a:avLst/>
          </a:prstGeom>
        </p:spPr>
      </p:pic>
    </p:spTree>
    <p:extLst>
      <p:ext uri="{BB962C8B-B14F-4D97-AF65-F5344CB8AC3E}">
        <p14:creationId xmlns:p14="http://schemas.microsoft.com/office/powerpoint/2010/main" val="3892295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Save Options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60</a:t>
            </a:fld>
            <a:endParaRPr lang="en-US"/>
          </a:p>
        </p:txBody>
      </p:sp>
      <p:pic>
        <p:nvPicPr>
          <p:cNvPr id="16386" name="Picture 2" descr="bottom of data entry screen showing save options"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448" y="1295400"/>
            <a:ext cx="6629400" cy="2762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152400" y="4192137"/>
            <a:ext cx="2819400" cy="2209800"/>
          </a:xfrm>
          <a:prstGeom prst="wedgeRoundRectCallout">
            <a:avLst>
              <a:gd name="adj1" fmla="val 38915"/>
              <a:gd name="adj2" fmla="val -7323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2060"/>
                </a:solidFill>
              </a:rPr>
              <a:t>Save and Keep Lock </a:t>
            </a:r>
            <a:r>
              <a:rPr lang="en-US" sz="2400" dirty="0" smtClean="0">
                <a:solidFill>
                  <a:srgbClr val="002060"/>
                </a:solidFill>
              </a:rPr>
              <a:t>saves your data and allows you to continue working on the form. </a:t>
            </a:r>
            <a:endParaRPr lang="en-US" sz="2400" dirty="0">
              <a:solidFill>
                <a:srgbClr val="002060"/>
              </a:solidFill>
            </a:endParaRPr>
          </a:p>
        </p:txBody>
      </p:sp>
      <p:sp>
        <p:nvSpPr>
          <p:cNvPr id="6" name="Rounded Rectangular Callout 5"/>
          <p:cNvSpPr/>
          <p:nvPr/>
        </p:nvSpPr>
        <p:spPr>
          <a:xfrm>
            <a:off x="3124200" y="4191000"/>
            <a:ext cx="2819400" cy="2209800"/>
          </a:xfrm>
          <a:prstGeom prst="wedgeRoundRectCallout">
            <a:avLst>
              <a:gd name="adj1" fmla="val 9387"/>
              <a:gd name="adj2" fmla="val -7200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2060"/>
                </a:solidFill>
              </a:rPr>
              <a:t>Save and Release Lock </a:t>
            </a:r>
            <a:r>
              <a:rPr lang="en-US" sz="2400" dirty="0" smtClean="0">
                <a:solidFill>
                  <a:srgbClr val="002060"/>
                </a:solidFill>
              </a:rPr>
              <a:t>saves your data and allows other users to edit the form.</a:t>
            </a:r>
            <a:endParaRPr lang="en-US" sz="2400" dirty="0">
              <a:solidFill>
                <a:srgbClr val="002060"/>
              </a:solidFill>
            </a:endParaRPr>
          </a:p>
        </p:txBody>
      </p:sp>
      <p:sp>
        <p:nvSpPr>
          <p:cNvPr id="7" name="Rounded Rectangular Callout 6"/>
          <p:cNvSpPr/>
          <p:nvPr/>
        </p:nvSpPr>
        <p:spPr>
          <a:xfrm>
            <a:off x="6096000" y="4191000"/>
            <a:ext cx="2971800" cy="2209800"/>
          </a:xfrm>
          <a:prstGeom prst="wedgeRoundRectCallout">
            <a:avLst>
              <a:gd name="adj1" fmla="val -33318"/>
              <a:gd name="adj2" fmla="val -7138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2060"/>
                </a:solidFill>
              </a:rPr>
              <a:t>Cancel and Release Lock </a:t>
            </a:r>
            <a:r>
              <a:rPr lang="en-US" sz="2400" dirty="0" smtClean="0">
                <a:solidFill>
                  <a:srgbClr val="002060"/>
                </a:solidFill>
              </a:rPr>
              <a:t>leaves the form without saving and allows other users to edit the form. </a:t>
            </a:r>
            <a:endParaRPr lang="en-US" sz="2400" dirty="0">
              <a:solidFill>
                <a:srgbClr val="002060"/>
              </a:solidFill>
            </a:endParaRPr>
          </a:p>
        </p:txBody>
      </p:sp>
    </p:spTree>
    <p:extLst>
      <p:ext uri="{BB962C8B-B14F-4D97-AF65-F5344CB8AC3E}">
        <p14:creationId xmlns:p14="http://schemas.microsoft.com/office/powerpoint/2010/main" val="141476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rror messages shown at top of screen after save"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72" y="1687486"/>
            <a:ext cx="8378328" cy="37227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Data Entry Validation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61</a:t>
            </a:fld>
            <a:endParaRPr lang="en-US"/>
          </a:p>
        </p:txBody>
      </p:sp>
      <p:sp>
        <p:nvSpPr>
          <p:cNvPr id="5" name="Oval 4" title="circle"/>
          <p:cNvSpPr/>
          <p:nvPr/>
        </p:nvSpPr>
        <p:spPr>
          <a:xfrm>
            <a:off x="2209800" y="3129743"/>
            <a:ext cx="3581400" cy="68025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2971800" y="4419600"/>
            <a:ext cx="5105400" cy="1295400"/>
          </a:xfrm>
          <a:prstGeom prst="wedgeRoundRectCallout">
            <a:avLst>
              <a:gd name="adj1" fmla="val -24618"/>
              <a:gd name="adj2" fmla="val -7936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will validate entered data and provide errors at the top of the screen when you Save. </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dd Optional Form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35649"/>
            <a:ext cx="5618991" cy="33289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Adding R&amp;R </a:t>
            </a:r>
            <a:r>
              <a:rPr lang="en-US" dirty="0" err="1" smtClean="0"/>
              <a:t>Subaward</a:t>
            </a:r>
            <a:r>
              <a:rPr lang="en-US" dirty="0" smtClean="0"/>
              <a:t> Budget &amp; Optional Forms</a:t>
            </a:r>
            <a:endParaRPr lang="en-US" dirty="0"/>
          </a:p>
        </p:txBody>
      </p:sp>
      <p:sp>
        <p:nvSpPr>
          <p:cNvPr id="3" name="Slide Number Placeholder 2"/>
          <p:cNvSpPr>
            <a:spLocks noGrp="1"/>
          </p:cNvSpPr>
          <p:nvPr>
            <p:ph type="sldNum" sz="quarter" idx="10"/>
          </p:nvPr>
        </p:nvSpPr>
        <p:spPr>
          <a:xfrm>
            <a:off x="6895573" y="6473825"/>
            <a:ext cx="1371600" cy="155575"/>
          </a:xfrm>
        </p:spPr>
        <p:txBody>
          <a:bodyPr/>
          <a:lstStyle/>
          <a:p>
            <a:pPr>
              <a:defRPr/>
            </a:pPr>
            <a:fld id="{D41C4CF8-0CB8-428F-9B12-ABF84BEF228F}" type="slidenum">
              <a:rPr lang="en-US" smtClean="0"/>
              <a:pPr>
                <a:defRPr/>
              </a:pPr>
              <a:t>62</a:t>
            </a:fld>
            <a:endParaRPr lang="en-US"/>
          </a:p>
        </p:txBody>
      </p:sp>
      <p:sp>
        <p:nvSpPr>
          <p:cNvPr id="5" name="Oval 4" title="circle"/>
          <p:cNvSpPr/>
          <p:nvPr/>
        </p:nvSpPr>
        <p:spPr>
          <a:xfrm>
            <a:off x="626169" y="1879413"/>
            <a:ext cx="1193558"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6" name="Picture 4" descr="optional form showing in form navigation after being added" title="screen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4667251"/>
            <a:ext cx="5676900" cy="16859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437" name="Picture 5" descr="optional form drop down" title="screen 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5063" y="2271713"/>
            <a:ext cx="4181475" cy="23145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Oval 12" title="circle"/>
          <p:cNvSpPr/>
          <p:nvPr/>
        </p:nvSpPr>
        <p:spPr>
          <a:xfrm>
            <a:off x="5067162" y="5105400"/>
            <a:ext cx="777824" cy="5334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ular Callout 13"/>
          <p:cNvSpPr/>
          <p:nvPr/>
        </p:nvSpPr>
        <p:spPr>
          <a:xfrm>
            <a:off x="6357937" y="3998693"/>
            <a:ext cx="2534409" cy="2154808"/>
          </a:xfrm>
          <a:prstGeom prst="wedgeRoundRectCallout">
            <a:avLst>
              <a:gd name="adj1" fmla="val -72264"/>
              <a:gd name="adj2" fmla="val -50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form tab is added to the component form navigation. </a:t>
            </a:r>
            <a:endParaRPr lang="en-US" sz="2400" dirty="0">
              <a:solidFill>
                <a:srgbClr val="002060"/>
              </a:solidFill>
            </a:endParaRPr>
          </a:p>
        </p:txBody>
      </p:sp>
      <p:sp>
        <p:nvSpPr>
          <p:cNvPr id="9" name="Oval 8" title="circle"/>
          <p:cNvSpPr/>
          <p:nvPr/>
        </p:nvSpPr>
        <p:spPr>
          <a:xfrm>
            <a:off x="4519684" y="3805430"/>
            <a:ext cx="1602904" cy="39368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5715000" y="2184213"/>
            <a:ext cx="2438400" cy="772284"/>
          </a:xfrm>
          <a:prstGeom prst="wedgeRoundRectCallout">
            <a:avLst>
              <a:gd name="adj1" fmla="val -39417"/>
              <a:gd name="adj2" fmla="val 12127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Select form and click </a:t>
            </a:r>
            <a:r>
              <a:rPr lang="en-US" sz="2400" b="1" i="1" dirty="0" smtClean="0">
                <a:solidFill>
                  <a:srgbClr val="002060"/>
                </a:solidFill>
              </a:rPr>
              <a:t>Submit</a:t>
            </a:r>
            <a:r>
              <a:rPr lang="en-US" sz="2400" dirty="0" smtClean="0">
                <a:solidFill>
                  <a:srgbClr val="002060"/>
                </a:solidFill>
              </a:rPr>
              <a:t>.</a:t>
            </a:r>
            <a:endParaRPr lang="en-US" sz="2400" dirty="0">
              <a:solidFill>
                <a:srgbClr val="002060"/>
              </a:solidFill>
            </a:endParaRPr>
          </a:p>
        </p:txBody>
      </p:sp>
      <p:cxnSp>
        <p:nvCxnSpPr>
          <p:cNvPr id="12" name="Straight Arrow Connector 11" title="line"/>
          <p:cNvCxnSpPr/>
          <p:nvPr/>
        </p:nvCxnSpPr>
        <p:spPr>
          <a:xfrm>
            <a:off x="5414825" y="4199116"/>
            <a:ext cx="0" cy="677684"/>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title="line"/>
          <p:cNvCxnSpPr/>
          <p:nvPr/>
        </p:nvCxnSpPr>
        <p:spPr>
          <a:xfrm>
            <a:off x="1819727" y="2031813"/>
            <a:ext cx="999673" cy="668329"/>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9"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R&amp;R Cover </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63</a:t>
            </a:fld>
            <a:endParaRPr lang="en-US"/>
          </a:p>
        </p:txBody>
      </p:sp>
      <p:graphicFrame>
        <p:nvGraphicFramePr>
          <p:cNvPr id="5" name="Table 4" descr="R&amp;R cover data entry tips" title="table"/>
          <p:cNvGraphicFramePr>
            <a:graphicFrameLocks noGrp="1"/>
          </p:cNvGraphicFramePr>
          <p:nvPr>
            <p:extLst>
              <p:ext uri="{D42A27DB-BD31-4B8C-83A1-F6EECF244321}">
                <p14:modId xmlns:p14="http://schemas.microsoft.com/office/powerpoint/2010/main" val="157352960"/>
              </p:ext>
            </p:extLst>
          </p:nvPr>
        </p:nvGraphicFramePr>
        <p:xfrm>
          <a:off x="381000" y="1295400"/>
          <a:ext cx="8382000" cy="4328160"/>
        </p:xfrm>
        <a:graphic>
          <a:graphicData uri="http://schemas.openxmlformats.org/drawingml/2006/table">
            <a:tbl>
              <a:tblPr firstRow="1" bandRow="1">
                <a:tableStyleId>{5C22544A-7EE6-4342-B048-85BDC9FD1C3A}</a:tableStyleId>
              </a:tblPr>
              <a:tblGrid>
                <a:gridCol w="1967948"/>
                <a:gridCol w="6414052"/>
              </a:tblGrid>
              <a:tr h="370840">
                <a:tc>
                  <a:txBody>
                    <a:bodyPr/>
                    <a:lstStyle/>
                    <a:p>
                      <a:r>
                        <a:rPr lang="en-US" sz="2800" dirty="0" smtClean="0">
                          <a:solidFill>
                            <a:srgbClr val="002060"/>
                          </a:solidFill>
                        </a:rPr>
                        <a:t>Overall </a:t>
                      </a:r>
                      <a:endParaRPr lang="en-US" sz="2800" dirty="0">
                        <a:solidFill>
                          <a:srgbClr val="002060"/>
                        </a:solidFill>
                      </a:endParaRPr>
                    </a:p>
                  </a:txBody>
                  <a:tcPr/>
                </a:tc>
                <a:tc>
                  <a:txBody>
                    <a:bodyPr/>
                    <a:lstStyle/>
                    <a:p>
                      <a:r>
                        <a:rPr lang="en-US" sz="2800" dirty="0" smtClean="0">
                          <a:solidFill>
                            <a:srgbClr val="002060"/>
                          </a:solidFill>
                        </a:rPr>
                        <a:t>All other components</a:t>
                      </a:r>
                      <a:endParaRPr lang="en-US" sz="2800" dirty="0">
                        <a:solidFill>
                          <a:srgbClr val="002060"/>
                        </a:solidFill>
                      </a:endParaRPr>
                    </a:p>
                  </a:txBody>
                  <a:tcPr/>
                </a:tc>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800" kern="0" dirty="0" smtClean="0">
                          <a:solidFill>
                            <a:srgbClr val="000000"/>
                          </a:solidFill>
                        </a:rPr>
                        <a:t>All form fields used</a:t>
                      </a:r>
                    </a:p>
                  </a:txBody>
                  <a:tcPr/>
                </a:tc>
                <a:tc>
                  <a:txBody>
                    <a:bodyPr/>
                    <a:lstStyle/>
                    <a:p>
                      <a:pPr marL="0" indent="0">
                        <a:spcAft>
                          <a:spcPts val="600"/>
                        </a:spcAft>
                        <a:buFont typeface="Arial" pitchFamily="34" charset="0"/>
                        <a:buNone/>
                      </a:pPr>
                      <a:r>
                        <a:rPr lang="en-US" sz="2800" kern="0" dirty="0" smtClean="0">
                          <a:solidFill>
                            <a:srgbClr val="000000"/>
                          </a:solidFill>
                        </a:rPr>
                        <a:t>Subset of fields used:</a:t>
                      </a:r>
                    </a:p>
                    <a:p>
                      <a:pPr marL="914400" lvl="1" indent="-457200">
                        <a:spcAft>
                          <a:spcPts val="600"/>
                        </a:spcAft>
                        <a:buFont typeface="Arial" pitchFamily="34" charset="0"/>
                        <a:buChar char="•"/>
                      </a:pPr>
                      <a:r>
                        <a:rPr lang="en-US" sz="2800" kern="0" dirty="0" smtClean="0">
                          <a:solidFill>
                            <a:srgbClr val="000000"/>
                          </a:solidFill>
                        </a:rPr>
                        <a:t>Field 5: Organization Information</a:t>
                      </a:r>
                    </a:p>
                    <a:p>
                      <a:pPr marL="914400" lvl="1" indent="-457200">
                        <a:spcAft>
                          <a:spcPts val="600"/>
                        </a:spcAft>
                        <a:buFont typeface="Arial" pitchFamily="34" charset="0"/>
                        <a:buChar char="•"/>
                      </a:pPr>
                      <a:r>
                        <a:rPr lang="en-US" sz="2800" kern="0" dirty="0" smtClean="0">
                          <a:solidFill>
                            <a:srgbClr val="000000"/>
                          </a:solidFill>
                        </a:rPr>
                        <a:t>Field 7 (Optional): Type of Applicant </a:t>
                      </a:r>
                    </a:p>
                    <a:p>
                      <a:pPr marL="914400" lvl="1" indent="-457200">
                        <a:spcAft>
                          <a:spcPts val="600"/>
                        </a:spcAft>
                        <a:buFont typeface="Arial" pitchFamily="34" charset="0"/>
                        <a:buChar char="•"/>
                      </a:pPr>
                      <a:r>
                        <a:rPr lang="en-US" sz="2800" kern="0" dirty="0" smtClean="0">
                          <a:solidFill>
                            <a:srgbClr val="000000"/>
                          </a:solidFill>
                        </a:rPr>
                        <a:t>Field 11: Descriptive Title of Applicant’s Project</a:t>
                      </a:r>
                    </a:p>
                    <a:p>
                      <a:pPr marL="914400" lvl="1" indent="-457200">
                        <a:spcAft>
                          <a:spcPts val="600"/>
                        </a:spcAft>
                        <a:buFont typeface="Arial" pitchFamily="34" charset="0"/>
                        <a:buChar char="•"/>
                      </a:pPr>
                      <a:r>
                        <a:rPr lang="en-US" sz="2800" kern="0" dirty="0" smtClean="0">
                          <a:solidFill>
                            <a:srgbClr val="000000"/>
                          </a:solidFill>
                        </a:rPr>
                        <a:t>Field 12: Proposed Project Start/End Dates</a:t>
                      </a:r>
                    </a:p>
                  </a:txBody>
                  <a:tcPr/>
                </a:tc>
              </a:tr>
            </a:tbl>
          </a:graphicData>
        </a:graphic>
      </p:graphicFrame>
    </p:spTree>
    <p:extLst>
      <p:ext uri="{BB962C8B-B14F-4D97-AF65-F5344CB8AC3E}">
        <p14:creationId xmlns:p14="http://schemas.microsoft.com/office/powerpoint/2010/main" val="40811880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Other Project Information</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64</a:t>
            </a:fld>
            <a:endParaRPr lang="en-US"/>
          </a:p>
        </p:txBody>
      </p:sp>
      <p:graphicFrame>
        <p:nvGraphicFramePr>
          <p:cNvPr id="5" name="Table 4" descr="Other Project Information formr data entry tips" title="table"/>
          <p:cNvGraphicFramePr>
            <a:graphicFrameLocks noGrp="1"/>
          </p:cNvGraphicFramePr>
          <p:nvPr>
            <p:extLst>
              <p:ext uri="{D42A27DB-BD31-4B8C-83A1-F6EECF244321}">
                <p14:modId xmlns:p14="http://schemas.microsoft.com/office/powerpoint/2010/main" val="2339171716"/>
              </p:ext>
            </p:extLst>
          </p:nvPr>
        </p:nvGraphicFramePr>
        <p:xfrm>
          <a:off x="304800" y="990600"/>
          <a:ext cx="8534400" cy="5623560"/>
        </p:xfrm>
        <a:graphic>
          <a:graphicData uri="http://schemas.openxmlformats.org/drawingml/2006/table">
            <a:tbl>
              <a:tblPr firstRow="1" bandRow="1">
                <a:tableStyleId>{5C22544A-7EE6-4342-B048-85BDC9FD1C3A}</a:tableStyleId>
              </a:tblPr>
              <a:tblGrid>
                <a:gridCol w="4307090"/>
                <a:gridCol w="4227310"/>
              </a:tblGrid>
              <a:tr h="540116">
                <a:tc>
                  <a:txBody>
                    <a:bodyPr/>
                    <a:lstStyle/>
                    <a:p>
                      <a:r>
                        <a:rPr lang="en-US" sz="2800" dirty="0" smtClean="0">
                          <a:solidFill>
                            <a:srgbClr val="002060"/>
                          </a:solidFill>
                        </a:rPr>
                        <a:t>Overall Component</a:t>
                      </a:r>
                      <a:endParaRPr lang="en-US" sz="2800" dirty="0">
                        <a:solidFill>
                          <a:srgbClr val="002060"/>
                        </a:solidFill>
                      </a:endParaRPr>
                    </a:p>
                  </a:txBody>
                  <a:tcPr/>
                </a:tc>
                <a:tc>
                  <a:txBody>
                    <a:bodyPr/>
                    <a:lstStyle/>
                    <a:p>
                      <a:r>
                        <a:rPr lang="en-US" sz="2800" dirty="0" smtClean="0">
                          <a:solidFill>
                            <a:srgbClr val="002060"/>
                          </a:solidFill>
                        </a:rPr>
                        <a:t>All other components</a:t>
                      </a:r>
                      <a:endParaRPr lang="en-US" sz="2800" dirty="0">
                        <a:solidFill>
                          <a:srgbClr val="002060"/>
                        </a:solidFill>
                      </a:endParaRPr>
                    </a:p>
                  </a:txBody>
                  <a:tcPr/>
                </a:tc>
              </a:tr>
              <a:tr h="320892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800" b="1" dirty="0" smtClean="0"/>
                        <a:t>Human Subjects: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t>Standard Application Guide</a:t>
                      </a:r>
                      <a:r>
                        <a:rPr lang="en-US" sz="2800" baseline="0" dirty="0" smtClean="0"/>
                        <a:t> instructions apply</a:t>
                      </a:r>
                      <a:endParaRPr lang="en-US" sz="2800" kern="0" dirty="0" smtClean="0">
                        <a:solidFill>
                          <a:srgbClr val="000000"/>
                        </a:solidFill>
                      </a:endParaRPr>
                    </a:p>
                  </a:txBody>
                  <a:tcPr/>
                </a:tc>
                <a:tc>
                  <a:txBody>
                    <a:bodyPr/>
                    <a:lstStyle/>
                    <a:p>
                      <a:r>
                        <a:rPr lang="en-US" sz="2800" b="1" dirty="0" smtClean="0"/>
                        <a:t>Human Subjects:</a:t>
                      </a:r>
                    </a:p>
                    <a:p>
                      <a:pPr marL="457200" indent="-457200">
                        <a:buFont typeface="Arial" panose="020B0604020202020204" pitchFamily="34" charset="0"/>
                        <a:buChar char="•"/>
                      </a:pPr>
                      <a:r>
                        <a:rPr lang="en-US" sz="2800" dirty="0" smtClean="0"/>
                        <a:t>Answer only the ‘Are Human Subjects Involved?’ and Is the Project Exempt from Federal regulations?’ questions.</a:t>
                      </a:r>
                      <a:endParaRPr lang="en-US" sz="2800" dirty="0"/>
                    </a:p>
                  </a:txBody>
                  <a:tcPr/>
                </a:tc>
              </a:tr>
              <a:tr h="187452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800" b="1" dirty="0" smtClean="0"/>
                        <a:t>Vertebrate Animals: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t>Standard Application Guide</a:t>
                      </a:r>
                      <a:r>
                        <a:rPr lang="en-US" sz="2800" baseline="0" dirty="0" smtClean="0"/>
                        <a:t> instructions apply</a:t>
                      </a:r>
                      <a:endParaRPr lang="en-US" sz="2800" kern="0" dirty="0" smtClean="0">
                        <a:solidFill>
                          <a:srgbClr val="000000"/>
                        </a:solidFill>
                      </a:endParaRPr>
                    </a:p>
                  </a:txBody>
                  <a:tcPr/>
                </a:tc>
                <a:tc>
                  <a:txBody>
                    <a:bodyPr/>
                    <a:lstStyle/>
                    <a:p>
                      <a:r>
                        <a:rPr lang="en-US" sz="2800" b="1" dirty="0" smtClean="0"/>
                        <a:t>Vertebrate Animals:</a:t>
                      </a:r>
                    </a:p>
                    <a:p>
                      <a:pPr marL="457200" indent="-457200">
                        <a:buFont typeface="Arial" panose="020B0604020202020204" pitchFamily="34" charset="0"/>
                        <a:buChar char="•"/>
                      </a:pPr>
                      <a:r>
                        <a:rPr lang="en-US" sz="2800" dirty="0" smtClean="0"/>
                        <a:t>Answer only the ‘Are Vertebrate Animals Used?’ question.</a:t>
                      </a:r>
                      <a:endParaRPr lang="en-US" sz="2800" dirty="0"/>
                    </a:p>
                  </a:txBody>
                  <a:tcPr/>
                </a:tc>
              </a:tr>
            </a:tbl>
          </a:graphicData>
        </a:graphic>
      </p:graphicFrame>
    </p:spTree>
    <p:extLst>
      <p:ext uri="{BB962C8B-B14F-4D97-AF65-F5344CB8AC3E}">
        <p14:creationId xmlns:p14="http://schemas.microsoft.com/office/powerpoint/2010/main" val="38792132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Entry: Other Project </a:t>
            </a:r>
            <a:r>
              <a:rPr lang="en-US" dirty="0" smtClean="0"/>
              <a:t>Information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65</a:t>
            </a:fld>
            <a:endParaRPr lang="en-US"/>
          </a:p>
        </p:txBody>
      </p:sp>
      <p:pic>
        <p:nvPicPr>
          <p:cNvPr id="4" name="Picture 3" descr="R&amp;R Other Project Information data entry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430" y="914400"/>
            <a:ext cx="6543675" cy="51339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circle"/>
          <p:cNvSpPr/>
          <p:nvPr/>
        </p:nvSpPr>
        <p:spPr>
          <a:xfrm>
            <a:off x="3048000" y="822870"/>
            <a:ext cx="762000" cy="65904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290015" y="5907206"/>
            <a:ext cx="8584506" cy="914400"/>
          </a:xfrm>
          <a:prstGeom prst="wedgeRoundRectCallout">
            <a:avLst>
              <a:gd name="adj1" fmla="val -12137"/>
              <a:gd name="adj2" fmla="val 5075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prevents data entry of additional Human Subject and Vertebrate Animal info on components other than Overall.</a:t>
            </a:r>
            <a:endParaRPr lang="en-US" sz="2400" dirty="0">
              <a:solidFill>
                <a:srgbClr val="002060"/>
              </a:solidFill>
            </a:endParaRPr>
          </a:p>
        </p:txBody>
      </p:sp>
      <p:sp>
        <p:nvSpPr>
          <p:cNvPr id="7" name="Rectangle 6" title="rectangle"/>
          <p:cNvSpPr/>
          <p:nvPr/>
        </p:nvSpPr>
        <p:spPr>
          <a:xfrm>
            <a:off x="4724400" y="3962400"/>
            <a:ext cx="1676400" cy="8763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rectangle"/>
          <p:cNvSpPr/>
          <p:nvPr/>
        </p:nvSpPr>
        <p:spPr>
          <a:xfrm>
            <a:off x="4724400" y="5257800"/>
            <a:ext cx="1676400" cy="6858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title="lines"/>
          <p:cNvCxnSpPr/>
          <p:nvPr/>
        </p:nvCxnSpPr>
        <p:spPr>
          <a:xfrm>
            <a:off x="4876800" y="4114800"/>
            <a:ext cx="11430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title="lines"/>
          <p:cNvCxnSpPr/>
          <p:nvPr/>
        </p:nvCxnSpPr>
        <p:spPr>
          <a:xfrm flipV="1">
            <a:off x="5029200" y="4114800"/>
            <a:ext cx="9906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title="lines"/>
          <p:cNvCxnSpPr/>
          <p:nvPr/>
        </p:nvCxnSpPr>
        <p:spPr>
          <a:xfrm>
            <a:off x="4876800" y="5334000"/>
            <a:ext cx="11430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title="lines"/>
          <p:cNvCxnSpPr/>
          <p:nvPr/>
        </p:nvCxnSpPr>
        <p:spPr>
          <a:xfrm flipV="1">
            <a:off x="5029200" y="5334000"/>
            <a:ext cx="9906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9489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Research Plan</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66</a:t>
            </a:fld>
            <a:endParaRPr lang="en-US"/>
          </a:p>
        </p:txBody>
      </p:sp>
      <p:graphicFrame>
        <p:nvGraphicFramePr>
          <p:cNvPr id="5" name="Table 4" descr="Research Plan data entry tips" title="table"/>
          <p:cNvGraphicFramePr>
            <a:graphicFrameLocks noGrp="1"/>
          </p:cNvGraphicFramePr>
          <p:nvPr>
            <p:extLst>
              <p:ext uri="{D42A27DB-BD31-4B8C-83A1-F6EECF244321}">
                <p14:modId xmlns:p14="http://schemas.microsoft.com/office/powerpoint/2010/main" val="1431863088"/>
              </p:ext>
            </p:extLst>
          </p:nvPr>
        </p:nvGraphicFramePr>
        <p:xfrm>
          <a:off x="304800" y="914400"/>
          <a:ext cx="8534400" cy="5730240"/>
        </p:xfrm>
        <a:graphic>
          <a:graphicData uri="http://schemas.openxmlformats.org/drawingml/2006/table">
            <a:tbl>
              <a:tblPr firstRow="1" bandRow="1">
                <a:tableStyleId>{5C22544A-7EE6-4342-B048-85BDC9FD1C3A}</a:tableStyleId>
              </a:tblPr>
              <a:tblGrid>
                <a:gridCol w="4114800"/>
                <a:gridCol w="4419600"/>
              </a:tblGrid>
              <a:tr h="335280">
                <a:tc>
                  <a:txBody>
                    <a:bodyPr/>
                    <a:lstStyle/>
                    <a:p>
                      <a:r>
                        <a:rPr lang="en-US" sz="2800" dirty="0" smtClean="0">
                          <a:solidFill>
                            <a:srgbClr val="002060"/>
                          </a:solidFill>
                        </a:rPr>
                        <a:t>Overall Component</a:t>
                      </a:r>
                      <a:endParaRPr lang="en-US" sz="2800" dirty="0">
                        <a:solidFill>
                          <a:srgbClr val="002060"/>
                        </a:solidFill>
                      </a:endParaRPr>
                    </a:p>
                  </a:txBody>
                  <a:tcPr/>
                </a:tc>
                <a:tc>
                  <a:txBody>
                    <a:bodyPr/>
                    <a:lstStyle/>
                    <a:p>
                      <a:r>
                        <a:rPr lang="en-US" sz="2800" dirty="0" smtClean="0">
                          <a:solidFill>
                            <a:srgbClr val="002060"/>
                          </a:solidFill>
                        </a:rPr>
                        <a:t>All other components</a:t>
                      </a:r>
                      <a:endParaRPr lang="en-US" sz="2800" dirty="0">
                        <a:solidFill>
                          <a:srgbClr val="002060"/>
                        </a:solidFill>
                      </a:endParaRPr>
                    </a:p>
                  </a:txBody>
                  <a:tcPr/>
                </a:tc>
              </a:tr>
              <a:tr h="1463040">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dirty="0" smtClean="0"/>
                        <a:t>Attachments:</a:t>
                      </a:r>
                      <a:r>
                        <a:rPr lang="en-US" sz="2800" dirty="0" smtClean="0"/>
                        <a:t>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t>Describe the entire application</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dirty="0" smtClean="0"/>
                        <a:t>Introduction:</a:t>
                      </a:r>
                      <a:r>
                        <a:rPr lang="en-US" sz="2800" b="0" dirty="0" smtClean="0"/>
                        <a:t>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dirty="0" smtClean="0"/>
                        <a:t>Required</a:t>
                      </a:r>
                      <a:r>
                        <a:rPr lang="en-US" sz="2800" b="1" dirty="0" smtClean="0"/>
                        <a:t> </a:t>
                      </a:r>
                      <a:r>
                        <a:rPr lang="en-US" sz="2800" b="0" dirty="0" smtClean="0"/>
                        <a:t>f</a:t>
                      </a:r>
                      <a:r>
                        <a:rPr lang="en-US" sz="2800" dirty="0" smtClean="0"/>
                        <a:t>or Resubmission/ Revision applications</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dirty="0" smtClean="0"/>
                        <a:t>Specific Aims:</a:t>
                      </a:r>
                      <a:r>
                        <a:rPr lang="en-US" sz="2800" dirty="0" smtClean="0"/>
                        <a:t>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t>Required</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dirty="0" smtClean="0"/>
                        <a:t>Research Strategy:</a:t>
                      </a:r>
                      <a:r>
                        <a:rPr lang="en-US" sz="2800" b="1" baseline="0" dirty="0" smtClean="0"/>
                        <a:t>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aseline="0" dirty="0" smtClean="0"/>
                        <a:t>See FOA instructions for page limit</a:t>
                      </a:r>
                      <a:endParaRPr lang="en-US" sz="2800" dirty="0" smtClean="0"/>
                    </a:p>
                  </a:txBody>
                  <a:tcPr/>
                </a:tc>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dirty="0" smtClean="0"/>
                        <a:t>Attachments:</a:t>
                      </a:r>
                      <a:r>
                        <a:rPr lang="en-US" sz="2800" dirty="0" smtClean="0"/>
                        <a:t>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t>Reflect</a:t>
                      </a:r>
                      <a:r>
                        <a:rPr lang="en-US" sz="2800" baseline="0" dirty="0" smtClean="0"/>
                        <a:t> </a:t>
                      </a:r>
                      <a:r>
                        <a:rPr lang="en-US" sz="2800" dirty="0" smtClean="0"/>
                        <a:t>the activity in the specific component</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dirty="0" smtClean="0"/>
                        <a:t>Introduction: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t>See FOA instructions</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dirty="0" smtClean="0"/>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dirty="0" smtClean="0"/>
                        <a:t/>
                      </a:r>
                      <a:br>
                        <a:rPr lang="en-US" sz="2800" dirty="0" smtClean="0"/>
                      </a:br>
                      <a:r>
                        <a:rPr lang="en-US" sz="2800" b="1" dirty="0" smtClean="0"/>
                        <a:t>Specific Aims:</a:t>
                      </a:r>
                      <a:r>
                        <a:rPr lang="en-US" sz="2800" dirty="0" smtClean="0"/>
                        <a:t>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t>Required</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dirty="0" smtClean="0"/>
                        <a:t>Research Strategy:</a:t>
                      </a:r>
                      <a:r>
                        <a:rPr lang="en-US" sz="2800" b="1" baseline="0" dirty="0" smtClean="0"/>
                        <a:t> </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aseline="0" dirty="0" smtClean="0"/>
                        <a:t>See FOA instructions for page limit</a:t>
                      </a:r>
                      <a:endParaRPr lang="en-US" sz="2800" dirty="0" smtClean="0"/>
                    </a:p>
                  </a:txBody>
                  <a:tcPr/>
                </a:tc>
              </a:tr>
            </a:tbl>
          </a:graphicData>
        </a:graphic>
      </p:graphicFrame>
    </p:spTree>
    <p:extLst>
      <p:ext uri="{BB962C8B-B14F-4D97-AF65-F5344CB8AC3E}">
        <p14:creationId xmlns:p14="http://schemas.microsoft.com/office/powerpoint/2010/main" val="25480030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a:t>
            </a:r>
            <a:r>
              <a:rPr lang="en-US" dirty="0" err="1" smtClean="0"/>
              <a:t>Sr</a:t>
            </a:r>
            <a:r>
              <a:rPr lang="en-US" dirty="0" smtClean="0"/>
              <a:t>/Key Person Profile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67</a:t>
            </a:fld>
            <a:endParaRPr lang="en-US"/>
          </a:p>
        </p:txBody>
      </p:sp>
      <p:graphicFrame>
        <p:nvGraphicFramePr>
          <p:cNvPr id="4" name="Table 3" descr="Sr/Key Person Profile form data entry tips" title="table"/>
          <p:cNvGraphicFramePr>
            <a:graphicFrameLocks noGrp="1"/>
          </p:cNvGraphicFramePr>
          <p:nvPr>
            <p:extLst>
              <p:ext uri="{D42A27DB-BD31-4B8C-83A1-F6EECF244321}">
                <p14:modId xmlns:p14="http://schemas.microsoft.com/office/powerpoint/2010/main" val="3000729048"/>
              </p:ext>
            </p:extLst>
          </p:nvPr>
        </p:nvGraphicFramePr>
        <p:xfrm>
          <a:off x="304799" y="914400"/>
          <a:ext cx="8534399" cy="4754880"/>
        </p:xfrm>
        <a:graphic>
          <a:graphicData uri="http://schemas.openxmlformats.org/drawingml/2006/table">
            <a:tbl>
              <a:tblPr firstRow="1" bandRow="1">
                <a:tableStyleId>{5C22544A-7EE6-4342-B048-85BDC9FD1C3A}</a:tableStyleId>
              </a:tblPr>
              <a:tblGrid>
                <a:gridCol w="4342063"/>
                <a:gridCol w="4192336"/>
              </a:tblGrid>
              <a:tr h="504986">
                <a:tc>
                  <a:txBody>
                    <a:bodyPr/>
                    <a:lstStyle/>
                    <a:p>
                      <a:r>
                        <a:rPr lang="en-US" sz="2800" dirty="0" smtClean="0">
                          <a:solidFill>
                            <a:srgbClr val="002060"/>
                          </a:solidFill>
                        </a:rPr>
                        <a:t>Overall Component</a:t>
                      </a:r>
                      <a:endParaRPr lang="en-US" sz="2800" dirty="0">
                        <a:solidFill>
                          <a:srgbClr val="002060"/>
                        </a:solidFill>
                      </a:endParaRPr>
                    </a:p>
                  </a:txBody>
                  <a:tcPr/>
                </a:tc>
                <a:tc>
                  <a:txBody>
                    <a:bodyPr/>
                    <a:lstStyle/>
                    <a:p>
                      <a:r>
                        <a:rPr lang="en-US" sz="2800" dirty="0" smtClean="0">
                          <a:solidFill>
                            <a:srgbClr val="002060"/>
                          </a:solidFill>
                        </a:rPr>
                        <a:t>All other components</a:t>
                      </a:r>
                      <a:endParaRPr lang="en-US" sz="2800" dirty="0">
                        <a:solidFill>
                          <a:srgbClr val="002060"/>
                        </a:solidFill>
                      </a:endParaRPr>
                    </a:p>
                  </a:txBody>
                  <a:tcPr/>
                </a:tc>
              </a:tr>
              <a:tr h="3000214">
                <a:tc>
                  <a:txBody>
                    <a:bodyPr/>
                    <a:lstStyle/>
                    <a:p>
                      <a:pPr marL="285750" lvl="0" indent="-285750">
                        <a:buFont typeface="Arial" pitchFamily="34" charset="0"/>
                        <a:buChar char="•"/>
                      </a:pPr>
                      <a:r>
                        <a:rPr lang="en-US" sz="2800" dirty="0" smtClean="0">
                          <a:solidFill>
                            <a:srgbClr val="002060"/>
                          </a:solidFill>
                        </a:rPr>
                        <a:t>Use the PD/PI</a:t>
                      </a:r>
                      <a:r>
                        <a:rPr lang="en-US" sz="2800" baseline="0" dirty="0" smtClean="0">
                          <a:solidFill>
                            <a:srgbClr val="002060"/>
                          </a:solidFill>
                        </a:rPr>
                        <a:t> </a:t>
                      </a:r>
                      <a:r>
                        <a:rPr lang="en-US" sz="2800" dirty="0" smtClean="0">
                          <a:solidFill>
                            <a:srgbClr val="002060"/>
                          </a:solidFill>
                        </a:rPr>
                        <a:t>section to designate the Contact PD/PI and</a:t>
                      </a:r>
                      <a:r>
                        <a:rPr lang="en-US" sz="2800" baseline="0" dirty="0" smtClean="0">
                          <a:solidFill>
                            <a:srgbClr val="002060"/>
                          </a:solidFill>
                        </a:rPr>
                        <a:t> </a:t>
                      </a:r>
                      <a:r>
                        <a:rPr lang="en-US" sz="2800" dirty="0" smtClean="0">
                          <a:solidFill>
                            <a:srgbClr val="002060"/>
                          </a:solidFill>
                        </a:rPr>
                        <a:t>any Multi-PD/PIs</a:t>
                      </a:r>
                    </a:p>
                    <a:p>
                      <a:pPr marL="285750" lvl="0" indent="-285750">
                        <a:buFont typeface="Arial" pitchFamily="34" charset="0"/>
                        <a:buChar char="•"/>
                      </a:pPr>
                      <a:r>
                        <a:rPr lang="en-US" sz="2800" dirty="0" smtClean="0">
                          <a:solidFill>
                            <a:srgbClr val="002060"/>
                          </a:solidFill>
                        </a:rPr>
                        <a:t>Use Project Role PD/PI</a:t>
                      </a:r>
                    </a:p>
                    <a:p>
                      <a:pPr marL="285750" lvl="0" indent="-285750">
                        <a:buFont typeface="Arial" pitchFamily="34" charset="0"/>
                        <a:buChar char="•"/>
                      </a:pPr>
                      <a:r>
                        <a:rPr lang="en-US" sz="2800" dirty="0" smtClean="0">
                          <a:solidFill>
                            <a:srgbClr val="002060"/>
                          </a:solidFill>
                        </a:rPr>
                        <a:t>Must Provide</a:t>
                      </a:r>
                      <a:r>
                        <a:rPr lang="en-US" sz="2800" baseline="0" dirty="0" smtClean="0">
                          <a:solidFill>
                            <a:srgbClr val="002060"/>
                          </a:solidFill>
                        </a:rPr>
                        <a:t> Organization for all </a:t>
                      </a:r>
                      <a:r>
                        <a:rPr lang="en-US" sz="2800" baseline="0" dirty="0" err="1" smtClean="0">
                          <a:solidFill>
                            <a:srgbClr val="002060"/>
                          </a:solidFill>
                        </a:rPr>
                        <a:t>Sr</a:t>
                      </a:r>
                      <a:r>
                        <a:rPr lang="en-US" sz="2800" baseline="0" dirty="0" smtClean="0">
                          <a:solidFill>
                            <a:srgbClr val="002060"/>
                          </a:solidFill>
                        </a:rPr>
                        <a:t>/Key entries</a:t>
                      </a:r>
                      <a:endParaRPr lang="en-US" sz="2800" dirty="0" smtClean="0">
                        <a:solidFill>
                          <a:srgbClr val="002060"/>
                        </a:solidFill>
                      </a:endParaRPr>
                    </a:p>
                  </a:txBody>
                  <a:tcPr/>
                </a:tc>
                <a:tc>
                  <a:txBody>
                    <a:bodyPr/>
                    <a:lstStyle/>
                    <a:p>
                      <a:pPr marL="285750" lvl="0" indent="-285750">
                        <a:buFont typeface="Arial" pitchFamily="34" charset="0"/>
                        <a:buChar char="•"/>
                      </a:pPr>
                      <a:r>
                        <a:rPr lang="en-US" sz="2800" dirty="0" smtClean="0">
                          <a:solidFill>
                            <a:srgbClr val="002060"/>
                          </a:solidFill>
                        </a:rPr>
                        <a:t>Use the PD/PI section to designate the Project Lead</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dirty="0" smtClean="0">
                          <a:solidFill>
                            <a:srgbClr val="002060"/>
                          </a:solidFill>
                        </a:rPr>
                        <a:t>Must not use PD/PI</a:t>
                      </a:r>
                      <a:r>
                        <a:rPr lang="en-US" sz="2800" baseline="0" dirty="0" smtClean="0">
                          <a:solidFill>
                            <a:srgbClr val="002060"/>
                          </a:solidFill>
                        </a:rPr>
                        <a:t> </a:t>
                      </a:r>
                      <a:r>
                        <a:rPr lang="en-US" sz="2800" dirty="0" smtClean="0">
                          <a:solidFill>
                            <a:srgbClr val="002060"/>
                          </a:solidFill>
                        </a:rPr>
                        <a:t>role</a:t>
                      </a:r>
                    </a:p>
                    <a:p>
                      <a:pPr marL="742950" lvl="1" indent="-285750">
                        <a:buFont typeface="Arial" pitchFamily="34" charset="0"/>
                        <a:buChar char="•"/>
                      </a:pPr>
                      <a:r>
                        <a:rPr lang="en-US" sz="2400" dirty="0" smtClean="0">
                          <a:solidFill>
                            <a:srgbClr val="002060"/>
                          </a:solidFill>
                        </a:rPr>
                        <a:t>ASSIST defaults role to Other, Project Lead</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kern="1200" dirty="0" smtClean="0">
                          <a:solidFill>
                            <a:srgbClr val="002060"/>
                          </a:solidFill>
                          <a:latin typeface="+mn-lt"/>
                          <a:ea typeface="+mn-ea"/>
                          <a:cs typeface="+mn-cs"/>
                        </a:rPr>
                        <a:t>Must Provide Organization for all </a:t>
                      </a:r>
                      <a:r>
                        <a:rPr lang="en-US" sz="2800" kern="1200" dirty="0" err="1" smtClean="0">
                          <a:solidFill>
                            <a:srgbClr val="002060"/>
                          </a:solidFill>
                          <a:latin typeface="+mn-lt"/>
                          <a:ea typeface="+mn-ea"/>
                          <a:cs typeface="+mn-cs"/>
                        </a:rPr>
                        <a:t>Sr</a:t>
                      </a:r>
                      <a:r>
                        <a:rPr lang="en-US" sz="2800" kern="1200" dirty="0" smtClean="0">
                          <a:solidFill>
                            <a:srgbClr val="002060"/>
                          </a:solidFill>
                          <a:latin typeface="+mn-lt"/>
                          <a:ea typeface="+mn-ea"/>
                          <a:cs typeface="+mn-cs"/>
                        </a:rPr>
                        <a:t>/Key entries</a:t>
                      </a:r>
                    </a:p>
                  </a:txBody>
                  <a:tcPr/>
                </a:tc>
              </a:tr>
            </a:tbl>
          </a:graphicData>
        </a:graphic>
      </p:graphicFrame>
      <p:sp>
        <p:nvSpPr>
          <p:cNvPr id="5" name="Rounded Rectangular Callout 4"/>
          <p:cNvSpPr/>
          <p:nvPr/>
        </p:nvSpPr>
        <p:spPr>
          <a:xfrm>
            <a:off x="76200" y="5576287"/>
            <a:ext cx="8839199" cy="1205513"/>
          </a:xfrm>
          <a:prstGeom prst="wedgeRoundRectCallout">
            <a:avLst>
              <a:gd name="adj1" fmla="val -27896"/>
              <a:gd name="adj2" fmla="val 107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Applications must include a single biosketch for each </a:t>
            </a:r>
            <a:r>
              <a:rPr lang="en-US" sz="2400" dirty="0" err="1" smtClean="0">
                <a:solidFill>
                  <a:srgbClr val="002060"/>
                </a:solidFill>
              </a:rPr>
              <a:t>Sr</a:t>
            </a:r>
            <a:r>
              <a:rPr lang="en-US" sz="2400" dirty="0" smtClean="0">
                <a:solidFill>
                  <a:srgbClr val="002060"/>
                </a:solidFill>
              </a:rPr>
              <a:t>/Key person regardless of the number of components they are listed on. Biosketch can be included with any entry – just pick one.</a:t>
            </a:r>
            <a:endParaRPr lang="en-US" sz="2400" dirty="0">
              <a:solidFill>
                <a:srgbClr val="002060"/>
              </a:solidFill>
            </a:endParaRPr>
          </a:p>
        </p:txBody>
      </p:sp>
    </p:spTree>
    <p:extLst>
      <p:ext uri="{BB962C8B-B14F-4D97-AF65-F5344CB8AC3E}">
        <p14:creationId xmlns:p14="http://schemas.microsoft.com/office/powerpoint/2010/main" val="21516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 Common Errors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68</a:t>
            </a:fld>
            <a:endParaRPr lang="en-US"/>
          </a:p>
        </p:txBody>
      </p:sp>
      <p:sp>
        <p:nvSpPr>
          <p:cNvPr id="4" name="Content Placeholder 2"/>
          <p:cNvSpPr txBox="1">
            <a:spLocks/>
          </p:cNvSpPr>
          <p:nvPr/>
        </p:nvSpPr>
        <p:spPr>
          <a:xfrm>
            <a:off x="457200" y="914400"/>
            <a:ext cx="8229600" cy="56388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66"/>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en-US" kern="0" dirty="0" smtClean="0"/>
              <a:t>ASSIST screen tips</a:t>
            </a:r>
          </a:p>
          <a:p>
            <a:pPr lvl="1"/>
            <a:r>
              <a:rPr lang="en-US" kern="0" dirty="0" smtClean="0"/>
              <a:t>Found at the top of many data entry screens</a:t>
            </a:r>
          </a:p>
          <a:p>
            <a:r>
              <a:rPr lang="en-US" kern="0" dirty="0" smtClean="0"/>
              <a:t>Annotated form sets</a:t>
            </a:r>
          </a:p>
          <a:p>
            <a:pPr lvl="1"/>
            <a:r>
              <a:rPr lang="en-US" kern="0" dirty="0" smtClean="0">
                <a:hlinkClick r:id="rId2"/>
              </a:rPr>
              <a:t>http://grants.nih.gov/grants/ElectronicReceipt/communication.htm#forms</a:t>
            </a:r>
            <a:r>
              <a:rPr lang="en-US" kern="0" dirty="0" smtClean="0"/>
              <a:t> </a:t>
            </a:r>
          </a:p>
          <a:p>
            <a:r>
              <a:rPr lang="en-US" kern="0" dirty="0" smtClean="0"/>
              <a:t>Ten Checks to Help Avoid Common Errors</a:t>
            </a:r>
          </a:p>
          <a:p>
            <a:pPr lvl="1"/>
            <a:r>
              <a:rPr lang="en-US" kern="0" dirty="0" smtClean="0">
                <a:hlinkClick r:id="rId3"/>
              </a:rPr>
              <a:t>http://grants.nih.gov/grants/ElectronicReceipt/avoiding_errors.htm#10checks</a:t>
            </a:r>
            <a:r>
              <a:rPr lang="en-US" kern="0" dirty="0" smtClean="0"/>
              <a:t>  </a:t>
            </a:r>
          </a:p>
          <a:p>
            <a:r>
              <a:rPr lang="en-US" kern="0" dirty="0" smtClean="0"/>
              <a:t>PDF Guidelines:</a:t>
            </a:r>
          </a:p>
          <a:p>
            <a:pPr lvl="1"/>
            <a:r>
              <a:rPr lang="en-US" kern="0" dirty="0" smtClean="0">
                <a:hlinkClick r:id="rId4"/>
              </a:rPr>
              <a:t>http://grants.nih.gov/grants/ElectronicReceipt/pdf_guidelines.htm</a:t>
            </a:r>
            <a:r>
              <a:rPr lang="en-US" kern="0" dirty="0" smtClean="0"/>
              <a:t>  </a:t>
            </a:r>
            <a:endParaRPr lang="en-US" kern="0" dirty="0"/>
          </a:p>
        </p:txBody>
      </p:sp>
    </p:spTree>
    <p:extLst>
      <p:ext uri="{BB962C8B-B14F-4D97-AF65-F5344CB8AC3E}">
        <p14:creationId xmlns:p14="http://schemas.microsoft.com/office/powerpoint/2010/main" val="185538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Actions</a:t>
            </a:r>
            <a:endParaRPr lang="en-US" dirty="0"/>
          </a:p>
        </p:txBody>
      </p:sp>
      <p:sp>
        <p:nvSpPr>
          <p:cNvPr id="3" name="Content Placeholder 2"/>
          <p:cNvSpPr>
            <a:spLocks noGrp="1"/>
          </p:cNvSpPr>
          <p:nvPr>
            <p:ph idx="1"/>
          </p:nvPr>
        </p:nvSpPr>
        <p:spPr>
          <a:xfrm>
            <a:off x="533400" y="1143000"/>
            <a:ext cx="8382000" cy="4800600"/>
          </a:xfrm>
        </p:spPr>
        <p:txBody>
          <a:bodyPr/>
          <a:lstStyle/>
          <a:p>
            <a:pPr marL="0" indent="0">
              <a:buNone/>
            </a:pPr>
            <a:r>
              <a:rPr lang="en-US" dirty="0" smtClean="0"/>
              <a:t>As component data is entered several actions are available:</a:t>
            </a:r>
          </a:p>
          <a:p>
            <a:pPr lvl="1"/>
            <a:r>
              <a:rPr lang="en-US" dirty="0" smtClean="0"/>
              <a:t>Validate Component</a:t>
            </a:r>
          </a:p>
          <a:p>
            <a:pPr lvl="1"/>
            <a:r>
              <a:rPr lang="en-US" dirty="0" smtClean="0"/>
              <a:t>Preview Current Component</a:t>
            </a:r>
          </a:p>
          <a:p>
            <a:pPr lvl="1"/>
            <a:r>
              <a:rPr lang="en-US" dirty="0" smtClean="0"/>
              <a:t>Update Component Status</a:t>
            </a:r>
          </a:p>
          <a:p>
            <a:pPr lvl="2"/>
            <a:r>
              <a:rPr lang="en-US" dirty="0" smtClean="0"/>
              <a:t>Work In Progress – only status that allows editing</a:t>
            </a:r>
          </a:p>
          <a:p>
            <a:pPr lvl="2"/>
            <a:r>
              <a:rPr lang="en-US" dirty="0" smtClean="0"/>
              <a:t>Complete – component data entry is complete </a:t>
            </a:r>
          </a:p>
          <a:p>
            <a:pPr lvl="2"/>
            <a:r>
              <a:rPr lang="en-US" dirty="0" smtClean="0"/>
              <a:t>Final – component has been reviewed by applicant organization and incorporated into the application</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result</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7</a:t>
            </a:fld>
            <a:endParaRPr lang="en-US"/>
          </a:p>
        </p:txBody>
      </p:sp>
      <p:sp>
        <p:nvSpPr>
          <p:cNvPr id="5" name="Content Placeholder 4"/>
          <p:cNvSpPr txBox="1">
            <a:spLocks noGrp="1"/>
          </p:cNvSpPr>
          <p:nvPr>
            <p:ph idx="1"/>
          </p:nvPr>
        </p:nvSpPr>
        <p:spPr>
          <a:xfrm>
            <a:off x="914400" y="1676400"/>
            <a:ext cx="7696200" cy="4038029"/>
          </a:xfrm>
          <a:prstGeom prst="rect">
            <a:avLst/>
          </a:prstGeom>
          <a:solidFill>
            <a:schemeClr val="bg1"/>
          </a:solidFill>
        </p:spPr>
        <p:txBody>
          <a:bodyPr wrap="square" rtlCol="0">
            <a:spAutoFit/>
          </a:bodyPr>
          <a:lstStyle/>
          <a:p>
            <a:pPr marL="0" indent="0">
              <a:buNone/>
            </a:pPr>
            <a:r>
              <a:rPr lang="en-US" sz="2600" dirty="0" smtClean="0"/>
              <a:t>Essentially, </a:t>
            </a:r>
            <a:r>
              <a:rPr lang="en-US" sz="2600" dirty="0" smtClean="0">
                <a:solidFill>
                  <a:srgbClr val="FF0000"/>
                </a:solidFill>
              </a:rPr>
              <a:t>ASSIST works as an alternate web front end to </a:t>
            </a:r>
            <a:r>
              <a:rPr lang="en-US" sz="2600" dirty="0">
                <a:solidFill>
                  <a:srgbClr val="FF0000"/>
                </a:solidFill>
              </a:rPr>
              <a:t>G</a:t>
            </a:r>
            <a:r>
              <a:rPr lang="en-US" sz="2600" dirty="0" smtClean="0">
                <a:solidFill>
                  <a:srgbClr val="FF0000"/>
                </a:solidFill>
              </a:rPr>
              <a:t>rants.gov’s “Apply” </a:t>
            </a:r>
            <a:r>
              <a:rPr lang="en-US" sz="2600" dirty="0" smtClean="0"/>
              <a:t>for NIH’s multi-project applications, much like a system-to-system service provider might.</a:t>
            </a:r>
          </a:p>
          <a:p>
            <a:pPr marL="0" indent="0">
              <a:buNone/>
            </a:pPr>
            <a:endParaRPr lang="en-US" sz="1200" dirty="0" smtClean="0"/>
          </a:p>
          <a:p>
            <a:pPr marL="0" indent="0">
              <a:buNone/>
            </a:pPr>
            <a:r>
              <a:rPr lang="en-US" sz="2600" dirty="0" smtClean="0"/>
              <a:t>This </a:t>
            </a:r>
            <a:r>
              <a:rPr lang="en-US" sz="2600" dirty="0"/>
              <a:t>approach </a:t>
            </a:r>
            <a:r>
              <a:rPr lang="en-US" sz="2600" dirty="0" smtClean="0"/>
              <a:t>allows system-to-system </a:t>
            </a:r>
            <a:r>
              <a:rPr lang="en-US" sz="2600" dirty="0"/>
              <a:t>submitters to continue to send their </a:t>
            </a:r>
            <a:r>
              <a:rPr lang="en-US" sz="2600" dirty="0" smtClean="0"/>
              <a:t>submissions </a:t>
            </a:r>
            <a:r>
              <a:rPr lang="en-US" sz="2600" dirty="0"/>
              <a:t>through </a:t>
            </a:r>
            <a:r>
              <a:rPr lang="en-US" sz="2600" dirty="0" smtClean="0"/>
              <a:t>Grants.gov once their solutions support multi-project applications.</a:t>
            </a:r>
            <a:endParaRPr lang="en-US" sz="2600" dirty="0"/>
          </a:p>
          <a:p>
            <a:pPr marL="0" indent="0">
              <a:buNone/>
            </a:pPr>
            <a:endParaRPr lang="en-US" sz="2400" dirty="0"/>
          </a:p>
        </p:txBody>
      </p:sp>
      <p:pic>
        <p:nvPicPr>
          <p:cNvPr id="6" name="Picture 5" title="two stick figures shaking hand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4724400"/>
            <a:ext cx="2419350" cy="2419350"/>
          </a:xfrm>
          <a:prstGeom prst="rect">
            <a:avLst/>
          </a:prstGeom>
        </p:spPr>
      </p:pic>
    </p:spTree>
    <p:extLst>
      <p:ext uri="{BB962C8B-B14F-4D97-AF65-F5344CB8AC3E}">
        <p14:creationId xmlns:p14="http://schemas.microsoft.com/office/powerpoint/2010/main" val="6474370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alidate Component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41614"/>
            <a:ext cx="5950986" cy="36188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Validating a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70</a:t>
            </a:fld>
            <a:endParaRPr lang="en-US"/>
          </a:p>
        </p:txBody>
      </p:sp>
      <p:sp>
        <p:nvSpPr>
          <p:cNvPr id="5" name="Oval 4" title="circle"/>
          <p:cNvSpPr/>
          <p:nvPr/>
        </p:nvSpPr>
        <p:spPr>
          <a:xfrm>
            <a:off x="609600" y="2448716"/>
            <a:ext cx="1438900" cy="37068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omponent Errors and Warnings Results screen" title="screen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133600"/>
            <a:ext cx="5105400" cy="4385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Arrow Connector 7" title="line"/>
          <p:cNvCxnSpPr>
            <a:stCxn id="5" idx="5"/>
          </p:cNvCxnSpPr>
          <p:nvPr/>
        </p:nvCxnSpPr>
        <p:spPr>
          <a:xfrm>
            <a:off x="1837778" y="2765115"/>
            <a:ext cx="1261716" cy="517256"/>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ular Callout 8"/>
          <p:cNvSpPr/>
          <p:nvPr/>
        </p:nvSpPr>
        <p:spPr>
          <a:xfrm>
            <a:off x="1057900" y="4885150"/>
            <a:ext cx="1981200" cy="1494804"/>
          </a:xfrm>
          <a:prstGeom prst="wedgeRoundRectCallout">
            <a:avLst>
              <a:gd name="adj1" fmla="val 69376"/>
              <a:gd name="adj2" fmla="val -2257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Errors and Warnings are displayed</a:t>
            </a:r>
            <a:r>
              <a:rPr lang="en-US" sz="2400" b="1" dirty="0" smtClean="0">
                <a:solidFill>
                  <a:srgbClr val="002060"/>
                </a:solidFill>
              </a:rPr>
              <a:t>.</a:t>
            </a:r>
            <a:endParaRPr lang="en-US" sz="2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 &amp; Warnings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71</a:t>
            </a:fld>
            <a:endParaRPr lang="en-US"/>
          </a:p>
        </p:txBody>
      </p:sp>
      <p:sp>
        <p:nvSpPr>
          <p:cNvPr id="4" name="Content Placeholder 2"/>
          <p:cNvSpPr txBox="1">
            <a:spLocks/>
          </p:cNvSpPr>
          <p:nvPr/>
        </p:nvSpPr>
        <p:spPr>
          <a:xfrm>
            <a:off x="1752600" y="1143000"/>
            <a:ext cx="6934200" cy="4800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0" cap="none" spc="0" normalizeH="0" baseline="0" noProof="0" smtClean="0">
                <a:ln>
                  <a:noFill/>
                </a:ln>
                <a:solidFill>
                  <a:schemeClr val="tx1"/>
                </a:solidFill>
                <a:effectLst/>
                <a:uLnTx/>
                <a:uFillTx/>
                <a:latin typeface="+mn-lt"/>
                <a:ea typeface="+mn-ea"/>
                <a:cs typeface="+mn-cs"/>
              </a:rPr>
              <a:t>Errors stop application processing and must be corrected before the deadline</a:t>
            </a:r>
            <a:br>
              <a:rPr kumimoji="0" lang="en-US" sz="3200" b="0" i="0" u="none" strike="noStrike" kern="0" cap="none" spc="0" normalizeH="0" baseline="0" noProof="0" smtClean="0">
                <a:ln>
                  <a:noFill/>
                </a:ln>
                <a:solidFill>
                  <a:schemeClr val="tx1"/>
                </a:solidFill>
                <a:effectLst/>
                <a:uLnTx/>
                <a:uFillTx/>
                <a:latin typeface="+mn-lt"/>
                <a:ea typeface="+mn-ea"/>
                <a:cs typeface="+mn-cs"/>
              </a:rPr>
            </a:br>
            <a:endParaRPr kumimoji="0" lang="en-US" sz="3200" b="0" i="0" u="none" strike="noStrike" kern="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0" cap="none" spc="0" normalizeH="0" baseline="0" noProof="0" smtClean="0">
                <a:ln>
                  <a:noFill/>
                </a:ln>
                <a:solidFill>
                  <a:schemeClr val="tx1"/>
                </a:solidFill>
                <a:effectLst/>
                <a:uLnTx/>
                <a:uFillTx/>
                <a:latin typeface="+mn-lt"/>
                <a:ea typeface="+mn-ea"/>
                <a:cs typeface="+mn-cs"/>
              </a:rPr>
              <a:t>Warnings do not stop application submission and are corrected at the discretion of the applicant before the deadline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pic>
        <p:nvPicPr>
          <p:cNvPr id="5" name="Picture 13" descr="MC900434750[1]"/>
          <p:cNvPicPr>
            <a:picLocks noChangeAspect="1" noChangeArrowheads="1"/>
          </p:cNvPicPr>
          <p:nvPr/>
        </p:nvPicPr>
        <p:blipFill>
          <a:blip r:embed="rId2" cstate="print"/>
          <a:srcRect/>
          <a:stretch>
            <a:fillRect/>
          </a:stretch>
        </p:blipFill>
        <p:spPr bwMode="auto">
          <a:xfrm>
            <a:off x="457200" y="3657600"/>
            <a:ext cx="1066800" cy="1066800"/>
          </a:xfrm>
          <a:prstGeom prst="rect">
            <a:avLst/>
          </a:prstGeom>
          <a:noFill/>
          <a:ln w="9525">
            <a:noFill/>
            <a:miter lim="800000"/>
            <a:headEnd/>
            <a:tailEnd/>
          </a:ln>
        </p:spPr>
      </p:pic>
      <p:pic>
        <p:nvPicPr>
          <p:cNvPr id="6" name="Picture 14" descr="MC900434720[1]"/>
          <p:cNvPicPr>
            <a:picLocks noChangeAspect="1" noChangeArrowheads="1"/>
          </p:cNvPicPr>
          <p:nvPr/>
        </p:nvPicPr>
        <p:blipFill>
          <a:blip r:embed="rId3" cstate="print"/>
          <a:srcRect/>
          <a:stretch>
            <a:fillRect/>
          </a:stretch>
        </p:blipFill>
        <p:spPr bwMode="auto">
          <a:xfrm>
            <a:off x="381000" y="1447800"/>
            <a:ext cx="1066800" cy="1066800"/>
          </a:xfrm>
          <a:prstGeom prst="rect">
            <a:avLst/>
          </a:prstGeom>
          <a:noFill/>
          <a:ln w="9525">
            <a:noFill/>
            <a:miter lim="800000"/>
            <a:headEnd/>
            <a:tailEnd/>
          </a:ln>
        </p:spPr>
      </p:pic>
      <p:sp>
        <p:nvSpPr>
          <p:cNvPr id="7" name="Text Box 4"/>
          <p:cNvSpPr txBox="1">
            <a:spLocks noChangeArrowheads="1"/>
          </p:cNvSpPr>
          <p:nvPr/>
        </p:nvSpPr>
        <p:spPr bwMode="auto">
          <a:xfrm>
            <a:off x="613410" y="5753881"/>
            <a:ext cx="7997190" cy="677102"/>
          </a:xfrm>
          <a:prstGeom prst="rect">
            <a:avLst/>
          </a:prstGeom>
          <a:solidFill>
            <a:srgbClr val="FFFF99"/>
          </a:solidFill>
          <a:ln w="25400">
            <a:solidFill>
              <a:srgbClr val="800080"/>
            </a:solidFill>
            <a:miter lim="800000"/>
            <a:headEnd/>
            <a:tailEnd/>
          </a:ln>
        </p:spPr>
        <p:txBody>
          <a:bodyPr wrap="square" lIns="91433" tIns="45717" rIns="91433" bIns="45717">
            <a:spAutoFit/>
          </a:bodyPr>
          <a:lstStyle/>
          <a:p>
            <a:pPr algn="ctr"/>
            <a:r>
              <a:rPr lang="en-US" sz="2000" b="1" dirty="0" smtClean="0">
                <a:solidFill>
                  <a:srgbClr val="C00000"/>
                </a:solidFill>
                <a:cs typeface="Arial" charset="0"/>
              </a:rPr>
              <a:t>Check out this resource: </a:t>
            </a:r>
            <a:r>
              <a:rPr lang="en-US" b="1" dirty="0" smtClean="0">
                <a:solidFill>
                  <a:srgbClr val="C00000"/>
                </a:solidFill>
                <a:cs typeface="Arial" charset="0"/>
                <a:hlinkClick r:id="rId4"/>
              </a:rPr>
              <a:t>http://grants.nih.gov/grants/ElectronicReceipt/avoiding_errors.htm</a:t>
            </a:r>
            <a:r>
              <a:rPr lang="en-US" b="1" dirty="0" smtClean="0">
                <a:solidFill>
                  <a:srgbClr val="C00000"/>
                </a:solidFill>
                <a:cs typeface="Arial" charset="0"/>
              </a:rPr>
              <a:t> </a:t>
            </a:r>
            <a:endParaRPr lang="en-US" b="1" dirty="0">
              <a:solidFill>
                <a:srgbClr val="C00000"/>
              </a:solidFill>
              <a:cs typeface="Arial" charset="0"/>
            </a:endParaRPr>
          </a:p>
        </p:txBody>
      </p:sp>
      <p:pic>
        <p:nvPicPr>
          <p:cNvPr id="8" name="Picture 7" descr="stick_figure_question_mark_400_clr_7059.png" title="stick figure sitting on question mark"/>
          <p:cNvPicPr>
            <a:picLocks noChangeAspect="1"/>
          </p:cNvPicPr>
          <p:nvPr/>
        </p:nvPicPr>
        <p:blipFill>
          <a:blip r:embed="rId5" cstate="print"/>
          <a:stretch>
            <a:fillRect/>
          </a:stretch>
        </p:blipFill>
        <p:spPr>
          <a:xfrm>
            <a:off x="152400" y="5410200"/>
            <a:ext cx="1447800" cy="1664138"/>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Preview Current Component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6933105" cy="41290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Previewing a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72</a:t>
            </a:fld>
            <a:endParaRPr lang="en-US"/>
          </a:p>
        </p:txBody>
      </p:sp>
      <p:sp>
        <p:nvSpPr>
          <p:cNvPr id="6" name="Oval 5" title="circle"/>
          <p:cNvSpPr/>
          <p:nvPr/>
        </p:nvSpPr>
        <p:spPr>
          <a:xfrm>
            <a:off x="381000" y="2209800"/>
            <a:ext cx="1903950" cy="381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ounded Rectangular Callout 4"/>
          <p:cNvSpPr/>
          <p:nvPr/>
        </p:nvSpPr>
        <p:spPr>
          <a:xfrm>
            <a:off x="367823" y="4104497"/>
            <a:ext cx="3276600" cy="2438400"/>
          </a:xfrm>
          <a:prstGeom prst="wedgeRoundRectCallout">
            <a:avLst>
              <a:gd name="adj1" fmla="val 49478"/>
              <a:gd name="adj2" fmla="val -2533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Component preview does not include bookmarks, Table of contents, data summaries or biosketches.</a:t>
            </a:r>
          </a:p>
        </p:txBody>
      </p:sp>
      <p:pic>
        <p:nvPicPr>
          <p:cNvPr id="2050" name="Picture 2" descr="Preview coponent image" title="screen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1394" y="2508846"/>
            <a:ext cx="4855146" cy="40351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Arrow Connector 7" title="line"/>
          <p:cNvCxnSpPr>
            <a:stCxn id="6" idx="5"/>
          </p:cNvCxnSpPr>
          <p:nvPr/>
        </p:nvCxnSpPr>
        <p:spPr>
          <a:xfrm>
            <a:off x="2006123" y="2535004"/>
            <a:ext cx="1653752" cy="887172"/>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pdate Component Status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25" y="990600"/>
            <a:ext cx="7283930" cy="4338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Updating Component Status to Complete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73</a:t>
            </a:fld>
            <a:endParaRPr lang="en-US"/>
          </a:p>
        </p:txBody>
      </p:sp>
      <p:sp>
        <p:nvSpPr>
          <p:cNvPr id="6" name="Oval 5" title="circle"/>
          <p:cNvSpPr/>
          <p:nvPr/>
        </p:nvSpPr>
        <p:spPr>
          <a:xfrm>
            <a:off x="494015" y="2864148"/>
            <a:ext cx="1963697" cy="412452"/>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title="line"/>
          <p:cNvCxnSpPr>
            <a:stCxn id="6" idx="7"/>
          </p:cNvCxnSpPr>
          <p:nvPr/>
        </p:nvCxnSpPr>
        <p:spPr>
          <a:xfrm flipV="1">
            <a:off x="2170135" y="2642316"/>
            <a:ext cx="344465" cy="282234"/>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7" name="Oval 16" title="circle"/>
          <p:cNvSpPr/>
          <p:nvPr/>
        </p:nvSpPr>
        <p:spPr>
          <a:xfrm>
            <a:off x="2514600" y="1667001"/>
            <a:ext cx="742687" cy="69663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omponent status drop down options" title="screen sh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600200"/>
            <a:ext cx="3028950" cy="2438400"/>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title="circle"/>
          <p:cNvSpPr/>
          <p:nvPr/>
        </p:nvSpPr>
        <p:spPr>
          <a:xfrm>
            <a:off x="3629260" y="1945679"/>
            <a:ext cx="1006424" cy="69663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5486400" y="1531998"/>
            <a:ext cx="2438400" cy="1524000"/>
          </a:xfrm>
          <a:prstGeom prst="wedgeRoundRectCallout">
            <a:avLst>
              <a:gd name="adj1" fmla="val -70471"/>
              <a:gd name="adj2" fmla="val 548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Select status and enter comment for Status History. </a:t>
            </a:r>
            <a:endParaRPr lang="en-US" sz="2400" dirty="0">
              <a:solidFill>
                <a:srgbClr val="002060"/>
              </a:solidFill>
            </a:endParaRPr>
          </a:p>
        </p:txBody>
      </p:sp>
      <p:pic>
        <p:nvPicPr>
          <p:cNvPr id="3075" name="Picture 3" descr="component information screen showing Complete status" title="screen 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9547" y="3276600"/>
            <a:ext cx="4281487" cy="33349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Oval 7" title="circle"/>
          <p:cNvSpPr/>
          <p:nvPr/>
        </p:nvSpPr>
        <p:spPr>
          <a:xfrm>
            <a:off x="6107983" y="6135790"/>
            <a:ext cx="597617" cy="25426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7239000" y="4570849"/>
            <a:ext cx="1790173" cy="1564941"/>
          </a:xfrm>
          <a:prstGeom prst="wedgeRoundRectCallout">
            <a:avLst>
              <a:gd name="adj1" fmla="val -71134"/>
              <a:gd name="adj2" fmla="val 4673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2060"/>
                </a:solidFill>
              </a:rPr>
              <a:t>Status</a:t>
            </a:r>
            <a:r>
              <a:rPr lang="en-US" sz="2400" dirty="0" smtClean="0">
                <a:solidFill>
                  <a:srgbClr val="002060"/>
                </a:solidFill>
              </a:rPr>
              <a:t> on Summary page is updated. </a:t>
            </a:r>
            <a:endParaRPr lang="en-US" sz="2400" dirty="0">
              <a:solidFill>
                <a:srgbClr val="002060"/>
              </a:solidFill>
            </a:endParaRPr>
          </a:p>
        </p:txBody>
      </p:sp>
      <p:sp>
        <p:nvSpPr>
          <p:cNvPr id="12" name="Rounded Rectangle 11"/>
          <p:cNvSpPr/>
          <p:nvPr/>
        </p:nvSpPr>
        <p:spPr>
          <a:xfrm>
            <a:off x="152400" y="3886200"/>
            <a:ext cx="4001027" cy="2884850"/>
          </a:xfrm>
          <a:prstGeom prst="roundRect">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Once a component is marked ‘</a:t>
            </a:r>
            <a:r>
              <a:rPr lang="en-US" sz="2400" b="1" i="1" dirty="0" smtClean="0">
                <a:solidFill>
                  <a:srgbClr val="002060"/>
                </a:solidFill>
              </a:rPr>
              <a:t>Complete</a:t>
            </a:r>
            <a:r>
              <a:rPr lang="en-US" sz="2400" dirty="0" smtClean="0">
                <a:solidFill>
                  <a:srgbClr val="002060"/>
                </a:solidFill>
              </a:rPr>
              <a:t>’ no additional edits can be made unless someone with entire application edit authority returns the status to ‘</a:t>
            </a:r>
            <a:r>
              <a:rPr lang="en-US" sz="2400" b="1" i="1" dirty="0" smtClean="0">
                <a:solidFill>
                  <a:srgbClr val="002060"/>
                </a:solidFill>
              </a:rPr>
              <a:t>Work in Progress</a:t>
            </a:r>
            <a:r>
              <a:rPr lang="en-US" sz="2400" dirty="0" smtClean="0">
                <a:solidFill>
                  <a:srgbClr val="002060"/>
                </a:solidFill>
              </a:rPr>
              <a:t>’.</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9"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74</a:t>
            </a:fld>
            <a:endParaRPr lang="en-US"/>
          </a:p>
        </p:txBody>
      </p:sp>
      <p:sp>
        <p:nvSpPr>
          <p:cNvPr id="3" name="Title 2"/>
          <p:cNvSpPr>
            <a:spLocks noGrp="1"/>
          </p:cNvSpPr>
          <p:nvPr>
            <p:ph type="ctrTitle"/>
          </p:nvPr>
        </p:nvSpPr>
        <p:spPr/>
        <p:txBody>
          <a:bodyPr/>
          <a:lstStyle/>
          <a:p>
            <a:r>
              <a:rPr lang="en-US" dirty="0" smtClean="0"/>
              <a:t>Finalize Content &amp; Prepare Your Application for Submission</a:t>
            </a:r>
            <a:endParaRPr lang="en-US" dirty="0"/>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Finalize</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stick figures putting together puzzle pie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4391406"/>
            <a:ext cx="2514600" cy="2237994"/>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Finalizing Components</a:t>
            </a:r>
            <a:endParaRPr lang="en-US" dirty="0"/>
          </a:p>
        </p:txBody>
      </p:sp>
      <p:sp>
        <p:nvSpPr>
          <p:cNvPr id="3" name="Content Placeholder 2"/>
          <p:cNvSpPr>
            <a:spLocks noGrp="1"/>
          </p:cNvSpPr>
          <p:nvPr>
            <p:ph idx="1"/>
          </p:nvPr>
        </p:nvSpPr>
        <p:spPr/>
        <p:txBody>
          <a:bodyPr/>
          <a:lstStyle/>
          <a:p>
            <a:r>
              <a:rPr lang="en-US" sz="2800" dirty="0" smtClean="0"/>
              <a:t>As components are marked ‘Complete’, the applicant organization can preview them and incorporate those that are ready into the final application by updating the component status to ‘Final’.</a:t>
            </a:r>
            <a:br>
              <a:rPr lang="en-US" sz="2800" dirty="0" smtClean="0"/>
            </a:br>
            <a:endParaRPr lang="en-US" sz="1000" dirty="0" smtClean="0"/>
          </a:p>
          <a:p>
            <a:r>
              <a:rPr lang="en-US" sz="2800" dirty="0" smtClean="0"/>
              <a:t>All components must be marked ‘Final’ before an application can be prepared for submission.</a:t>
            </a:r>
            <a:br>
              <a:rPr lang="en-US" sz="2800" dirty="0" smtClean="0"/>
            </a:br>
            <a:endParaRPr lang="en-US" sz="1000" dirty="0" smtClean="0"/>
          </a:p>
          <a:p>
            <a:r>
              <a:rPr lang="en-US" sz="2800" dirty="0" smtClean="0"/>
              <a:t>Prior to finalizing components it is a good practice to validate the application.</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Validating the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76</a:t>
            </a:fld>
            <a:endParaRPr lang="en-US"/>
          </a:p>
        </p:txBody>
      </p:sp>
      <p:pic>
        <p:nvPicPr>
          <p:cNvPr id="4" name="Picture 3" descr="Validate Application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560" y="1108128"/>
            <a:ext cx="7515225" cy="51837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5334000" y="1827340"/>
            <a:ext cx="3352800" cy="1983342"/>
          </a:xfrm>
          <a:prstGeom prst="wedgeRoundRectCallout">
            <a:avLst>
              <a:gd name="adj1" fmla="val -44257"/>
              <a:gd name="adj2" fmla="val -7051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a:t>
            </a:r>
            <a:r>
              <a:rPr lang="en-US" sz="2400" b="1" i="1" dirty="0" smtClean="0">
                <a:solidFill>
                  <a:srgbClr val="002060"/>
                </a:solidFill>
              </a:rPr>
              <a:t>Validate Application </a:t>
            </a:r>
            <a:r>
              <a:rPr lang="en-US" sz="2400" dirty="0" smtClean="0">
                <a:solidFill>
                  <a:srgbClr val="002060"/>
                </a:solidFill>
              </a:rPr>
              <a:t>action is only available from the </a:t>
            </a:r>
            <a:r>
              <a:rPr lang="en-US" sz="2400" b="1" i="1" dirty="0" smtClean="0">
                <a:solidFill>
                  <a:srgbClr val="002060"/>
                </a:solidFill>
              </a:rPr>
              <a:t>Application Information </a:t>
            </a:r>
            <a:r>
              <a:rPr lang="en-US" sz="2400" dirty="0" smtClean="0">
                <a:solidFill>
                  <a:srgbClr val="002060"/>
                </a:solidFill>
              </a:rPr>
              <a:t>screen.</a:t>
            </a:r>
            <a:endParaRPr lang="en-US" sz="2400" dirty="0">
              <a:solidFill>
                <a:srgbClr val="002060"/>
              </a:solidFill>
            </a:endParaRPr>
          </a:p>
        </p:txBody>
      </p:sp>
      <p:sp>
        <p:nvSpPr>
          <p:cNvPr id="6" name="Oval 5" title="circle"/>
          <p:cNvSpPr/>
          <p:nvPr/>
        </p:nvSpPr>
        <p:spPr>
          <a:xfrm>
            <a:off x="751360" y="2555929"/>
            <a:ext cx="1837038" cy="40222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title="circle"/>
          <p:cNvSpPr/>
          <p:nvPr/>
        </p:nvSpPr>
        <p:spPr>
          <a:xfrm>
            <a:off x="4815360" y="1066800"/>
            <a:ext cx="1037281" cy="40222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852960" y="3434162"/>
            <a:ext cx="2743200" cy="753041"/>
          </a:xfrm>
          <a:prstGeom prst="wedgeRoundRectCallout">
            <a:avLst>
              <a:gd name="adj1" fmla="val -19291"/>
              <a:gd name="adj2" fmla="val -10075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a:t>
            </a:r>
            <a:r>
              <a:rPr lang="en-US" sz="2400" b="1" i="1" dirty="0" smtClean="0">
                <a:solidFill>
                  <a:srgbClr val="002060"/>
                </a:solidFill>
              </a:rPr>
              <a:t>Validate Application</a:t>
            </a:r>
            <a:r>
              <a:rPr lang="en-US" sz="2400" dirty="0" smtClean="0">
                <a:solidFill>
                  <a:srgbClr val="002060"/>
                </a:solidFill>
              </a:rPr>
              <a:t>.</a:t>
            </a:r>
            <a:endParaRPr lang="en-US" sz="2400" dirty="0">
              <a:solidFill>
                <a:srgbClr val="002060"/>
              </a:solidFill>
            </a:endParaRPr>
          </a:p>
        </p:txBody>
      </p:sp>
    </p:spTree>
    <p:extLst>
      <p:ext uri="{BB962C8B-B14F-4D97-AF65-F5344CB8AC3E}">
        <p14:creationId xmlns:p14="http://schemas.microsoft.com/office/powerpoint/2010/main" val="19969108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Validation Results</a:t>
            </a:r>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77</a:t>
            </a:fld>
            <a:endParaRPr lang="en-US"/>
          </a:p>
        </p:txBody>
      </p:sp>
      <p:pic>
        <p:nvPicPr>
          <p:cNvPr id="4" name="Picture 3" descr="application validation Errors and Warnings Results screen" title="screen sh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122" y="854122"/>
            <a:ext cx="5092078" cy="6324600"/>
          </a:xfrm>
          <a:prstGeom prst="rect">
            <a:avLst/>
          </a:prstGeom>
          <a:ln>
            <a:solidFill>
              <a:schemeClr val="tx1"/>
            </a:solidFill>
          </a:ln>
        </p:spPr>
      </p:pic>
      <p:sp>
        <p:nvSpPr>
          <p:cNvPr id="5" name="Rounded Rectangular Callout 4"/>
          <p:cNvSpPr/>
          <p:nvPr/>
        </p:nvSpPr>
        <p:spPr>
          <a:xfrm>
            <a:off x="4343400" y="1066800"/>
            <a:ext cx="4495800" cy="2133600"/>
          </a:xfrm>
          <a:prstGeom prst="wedgeRoundRectCallout">
            <a:avLst>
              <a:gd name="adj1" fmla="val -31231"/>
              <a:gd name="adj2" fmla="val -5018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If Errors or Warnings are detected for a component in ‘</a:t>
            </a:r>
            <a:r>
              <a:rPr lang="en-US" sz="2400" b="1" i="1" dirty="0" smtClean="0">
                <a:solidFill>
                  <a:srgbClr val="002060"/>
                </a:solidFill>
              </a:rPr>
              <a:t>Complete</a:t>
            </a:r>
            <a:r>
              <a:rPr lang="en-US" sz="2400" dirty="0" smtClean="0">
                <a:solidFill>
                  <a:srgbClr val="002060"/>
                </a:solidFill>
              </a:rPr>
              <a:t>’ status it can be put back in ‘</a:t>
            </a:r>
            <a:r>
              <a:rPr lang="en-US" sz="2400" b="1" i="1" dirty="0" smtClean="0">
                <a:solidFill>
                  <a:srgbClr val="002060"/>
                </a:solidFill>
              </a:rPr>
              <a:t>Work In Progress</a:t>
            </a:r>
            <a:r>
              <a:rPr lang="en-US" sz="2400" dirty="0" smtClean="0">
                <a:solidFill>
                  <a:srgbClr val="002060"/>
                </a:solidFill>
              </a:rPr>
              <a:t>’ status for correction.</a:t>
            </a:r>
            <a:endParaRPr lang="en-US" sz="2400" dirty="0">
              <a:solidFill>
                <a:srgbClr val="002060"/>
              </a:solidFill>
            </a:endParaRPr>
          </a:p>
        </p:txBody>
      </p:sp>
      <p:sp>
        <p:nvSpPr>
          <p:cNvPr id="6" name="Oval 5" title="circle"/>
          <p:cNvSpPr/>
          <p:nvPr/>
        </p:nvSpPr>
        <p:spPr>
          <a:xfrm>
            <a:off x="309022" y="4724400"/>
            <a:ext cx="1976977" cy="40222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ular Callout 6"/>
          <p:cNvSpPr/>
          <p:nvPr/>
        </p:nvSpPr>
        <p:spPr>
          <a:xfrm>
            <a:off x="1828800" y="5334000"/>
            <a:ext cx="5715000" cy="1066800"/>
          </a:xfrm>
          <a:prstGeom prst="wedgeRoundRectCallout">
            <a:avLst>
              <a:gd name="adj1" fmla="val -44257"/>
              <a:gd name="adj2" fmla="val -7051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Each Error or Warning includes the component and form where the problem was identified.</a:t>
            </a:r>
            <a:endParaRPr lang="en-US" sz="2400" dirty="0">
              <a:solidFill>
                <a:srgbClr val="002060"/>
              </a:solidFill>
            </a:endParaRPr>
          </a:p>
        </p:txBody>
      </p:sp>
      <p:sp>
        <p:nvSpPr>
          <p:cNvPr id="9" name="Oval 8" title="circle"/>
          <p:cNvSpPr/>
          <p:nvPr/>
        </p:nvSpPr>
        <p:spPr>
          <a:xfrm>
            <a:off x="285138" y="3429000"/>
            <a:ext cx="5353662" cy="93581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ular Callout 7"/>
          <p:cNvSpPr/>
          <p:nvPr/>
        </p:nvSpPr>
        <p:spPr>
          <a:xfrm>
            <a:off x="5486400" y="3421039"/>
            <a:ext cx="3581400" cy="1676400"/>
          </a:xfrm>
          <a:prstGeom prst="wedgeRoundRectCallout">
            <a:avLst>
              <a:gd name="adj1" fmla="val -56070"/>
              <a:gd name="adj2" fmla="val -2166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Multiple </a:t>
            </a:r>
            <a:r>
              <a:rPr lang="en-US" sz="2400" dirty="0" err="1" smtClean="0">
                <a:solidFill>
                  <a:srgbClr val="002060"/>
                </a:solidFill>
              </a:rPr>
              <a:t>biosketch</a:t>
            </a:r>
            <a:r>
              <a:rPr lang="en-US" sz="2400" dirty="0" smtClean="0">
                <a:solidFill>
                  <a:srgbClr val="002060"/>
                </a:solidFill>
              </a:rPr>
              <a:t> error can be addressed when finalizing the components.</a:t>
            </a:r>
            <a:endParaRPr lang="en-US" sz="2400" dirty="0">
              <a:solidFill>
                <a:srgbClr val="002060"/>
              </a:solidFill>
            </a:endParaRPr>
          </a:p>
        </p:txBody>
      </p:sp>
    </p:spTree>
    <p:extLst>
      <p:ext uri="{BB962C8B-B14F-4D97-AF65-F5344CB8AC3E}">
        <p14:creationId xmlns:p14="http://schemas.microsoft.com/office/powerpoint/2010/main" val="370719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Finalizing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78</a:t>
            </a:fld>
            <a:endParaRPr lang="en-US"/>
          </a:p>
        </p:txBody>
      </p:sp>
      <p:pic>
        <p:nvPicPr>
          <p:cNvPr id="4" name="Picture 2" descr="Update componet Status action button" title="screen sh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161143"/>
            <a:ext cx="8112632" cy="46585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116438" y="4953000"/>
            <a:ext cx="6331857" cy="1413938"/>
          </a:xfrm>
          <a:prstGeom prst="wedgeRoundRectCallout">
            <a:avLst>
              <a:gd name="adj1" fmla="val -18613"/>
              <a:gd name="adj2" fmla="val -8909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Update the component status to </a:t>
            </a:r>
            <a:r>
              <a:rPr lang="en-US" sz="2400" b="1" i="1" dirty="0" smtClean="0">
                <a:solidFill>
                  <a:srgbClr val="002060"/>
                </a:solidFill>
              </a:rPr>
              <a:t>Final</a:t>
            </a:r>
            <a:r>
              <a:rPr lang="en-US" sz="2400" dirty="0" smtClean="0">
                <a:solidFill>
                  <a:srgbClr val="002060"/>
                </a:solidFill>
              </a:rPr>
              <a:t> once you are satisfied that the component is ready to be included in the final application.</a:t>
            </a:r>
            <a:endParaRPr lang="en-US" sz="2400" dirty="0">
              <a:solidFill>
                <a:srgbClr val="002060"/>
              </a:solidFill>
            </a:endParaRPr>
          </a:p>
        </p:txBody>
      </p:sp>
      <p:sp>
        <p:nvSpPr>
          <p:cNvPr id="6" name="Oval 5" title="circle"/>
          <p:cNvSpPr/>
          <p:nvPr/>
        </p:nvSpPr>
        <p:spPr>
          <a:xfrm>
            <a:off x="3973139" y="3821435"/>
            <a:ext cx="810299" cy="40222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title="circle"/>
          <p:cNvSpPr/>
          <p:nvPr/>
        </p:nvSpPr>
        <p:spPr>
          <a:xfrm>
            <a:off x="584200" y="4343400"/>
            <a:ext cx="1837038" cy="40222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Arrow Connector 7" title="line"/>
          <p:cNvCxnSpPr>
            <a:stCxn id="7" idx="6"/>
          </p:cNvCxnSpPr>
          <p:nvPr/>
        </p:nvCxnSpPr>
        <p:spPr>
          <a:xfrm>
            <a:off x="2421238" y="4544512"/>
            <a:ext cx="304800" cy="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lect biosketch reconciliation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1743075"/>
            <a:ext cx="8591550" cy="3371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Finalizing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79</a:t>
            </a:fld>
            <a:endParaRPr lang="en-US"/>
          </a:p>
        </p:txBody>
      </p:sp>
      <p:sp>
        <p:nvSpPr>
          <p:cNvPr id="5" name="Rounded Rectangular Callout 4"/>
          <p:cNvSpPr/>
          <p:nvPr/>
        </p:nvSpPr>
        <p:spPr>
          <a:xfrm>
            <a:off x="4191001" y="990600"/>
            <a:ext cx="4572000" cy="1524000"/>
          </a:xfrm>
          <a:prstGeom prst="wedgeRoundRectCallout">
            <a:avLst>
              <a:gd name="adj1" fmla="val -18613"/>
              <a:gd name="adj2" fmla="val -5036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ASSIST will check to ensure that only one </a:t>
            </a:r>
            <a:r>
              <a:rPr lang="en-US" sz="2400" dirty="0" err="1">
                <a:solidFill>
                  <a:srgbClr val="002060"/>
                </a:solidFill>
              </a:rPr>
              <a:t>biosketch</a:t>
            </a:r>
            <a:r>
              <a:rPr lang="en-US" sz="2400" dirty="0">
                <a:solidFill>
                  <a:srgbClr val="002060"/>
                </a:solidFill>
              </a:rPr>
              <a:t> is included for every Senior/Key </a:t>
            </a:r>
            <a:r>
              <a:rPr lang="en-US" sz="2400" dirty="0" smtClean="0">
                <a:solidFill>
                  <a:srgbClr val="002060"/>
                </a:solidFill>
              </a:rPr>
              <a:t>person in the application.</a:t>
            </a:r>
            <a:endParaRPr lang="en-US" sz="2400" dirty="0">
              <a:solidFill>
                <a:srgbClr val="002060"/>
              </a:solidFill>
            </a:endParaRPr>
          </a:p>
        </p:txBody>
      </p:sp>
      <p:sp>
        <p:nvSpPr>
          <p:cNvPr id="6" name="Oval 5" title="circle"/>
          <p:cNvSpPr/>
          <p:nvPr/>
        </p:nvSpPr>
        <p:spPr>
          <a:xfrm>
            <a:off x="6400161" y="3491256"/>
            <a:ext cx="2282925" cy="1074528"/>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ular Callout 6"/>
          <p:cNvSpPr/>
          <p:nvPr/>
        </p:nvSpPr>
        <p:spPr>
          <a:xfrm>
            <a:off x="1735336" y="5334000"/>
            <a:ext cx="6947750" cy="1143000"/>
          </a:xfrm>
          <a:prstGeom prst="wedgeRoundRectCallout">
            <a:avLst>
              <a:gd name="adj1" fmla="val 24213"/>
              <a:gd name="adj2" fmla="val -10496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If a </a:t>
            </a:r>
            <a:r>
              <a:rPr lang="en-US" sz="2400" dirty="0" err="1" smtClean="0">
                <a:solidFill>
                  <a:srgbClr val="002060"/>
                </a:solidFill>
              </a:rPr>
              <a:t>biosketch</a:t>
            </a:r>
            <a:r>
              <a:rPr lang="en-US" sz="2400" dirty="0" smtClean="0">
                <a:solidFill>
                  <a:srgbClr val="002060"/>
                </a:solidFill>
              </a:rPr>
              <a:t> is already included for any </a:t>
            </a:r>
            <a:r>
              <a:rPr lang="en-US" sz="2400" dirty="0" err="1" smtClean="0">
                <a:solidFill>
                  <a:srgbClr val="002060"/>
                </a:solidFill>
              </a:rPr>
              <a:t>Sr</a:t>
            </a:r>
            <a:r>
              <a:rPr lang="en-US" sz="2400" dirty="0" smtClean="0">
                <a:solidFill>
                  <a:srgbClr val="002060"/>
                </a:solidFill>
              </a:rPr>
              <a:t>/Key,  you will have the option to view each </a:t>
            </a:r>
            <a:r>
              <a:rPr lang="en-US" sz="2400" dirty="0" err="1" smtClean="0">
                <a:solidFill>
                  <a:srgbClr val="002060"/>
                </a:solidFill>
              </a:rPr>
              <a:t>biosketch</a:t>
            </a:r>
            <a:r>
              <a:rPr lang="en-US" sz="2400" dirty="0" smtClean="0">
                <a:solidFill>
                  <a:srgbClr val="002060"/>
                </a:solidFill>
              </a:rPr>
              <a:t> and select the one you wish to keep.</a:t>
            </a:r>
            <a:endParaRPr lang="en-US" sz="2400" dirty="0">
              <a:solidFill>
                <a:srgbClr val="002060"/>
              </a:solidFill>
            </a:endParaRPr>
          </a:p>
        </p:txBody>
      </p:sp>
      <p:sp>
        <p:nvSpPr>
          <p:cNvPr id="8" name="Oval 7" title="circle"/>
          <p:cNvSpPr/>
          <p:nvPr/>
        </p:nvSpPr>
        <p:spPr>
          <a:xfrm>
            <a:off x="3539115" y="4565784"/>
            <a:ext cx="1616770" cy="38721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1143000" y="4038600"/>
            <a:ext cx="1904999" cy="1084183"/>
          </a:xfrm>
          <a:prstGeom prst="wedgeRoundRectCallout">
            <a:avLst>
              <a:gd name="adj1" fmla="val 73816"/>
              <a:gd name="adj2" fmla="val 1923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Click </a:t>
            </a:r>
            <a:r>
              <a:rPr lang="en-US" sz="2400" b="1" i="1" dirty="0" smtClean="0">
                <a:solidFill>
                  <a:srgbClr val="002060"/>
                </a:solidFill>
              </a:rPr>
              <a:t>Submit </a:t>
            </a:r>
            <a:r>
              <a:rPr lang="en-US" sz="2400" b="1" i="1" dirty="0" err="1" smtClean="0">
                <a:solidFill>
                  <a:srgbClr val="002060"/>
                </a:solidFill>
              </a:rPr>
              <a:t>Biosketch</a:t>
            </a:r>
            <a:r>
              <a:rPr lang="en-US" sz="2400" dirty="0" smtClean="0">
                <a:solidFill>
                  <a:srgbClr val="002060"/>
                </a:solidFill>
              </a:rPr>
              <a:t>.</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ight Arrow 34" title="arrow"/>
          <p:cNvSpPr/>
          <p:nvPr/>
        </p:nvSpPr>
        <p:spPr>
          <a:xfrm rot="20685491">
            <a:off x="2051261" y="4096583"/>
            <a:ext cx="1644075"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title="arrow"/>
          <p:cNvSpPr/>
          <p:nvPr/>
        </p:nvSpPr>
        <p:spPr>
          <a:xfrm rot="1437463">
            <a:off x="1823750" y="2886580"/>
            <a:ext cx="1912969"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Behind the scenes…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8</a:t>
            </a:fld>
            <a:endParaRPr lang="en-US"/>
          </a:p>
        </p:txBody>
      </p:sp>
      <p:pic>
        <p:nvPicPr>
          <p:cNvPr id="3078" name="Picture 6" descr="http://profile.ak.fbcdn.net/hprofile-ak-snc6/s160x160/179350_10151308300331830_402045215_a.jpg" title="NIH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4038599"/>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laptop_custom_screen_11466.png" title="computer with the text S2S Solution on screen"/>
          <p:cNvPicPr>
            <a:picLocks noChangeAspect="1"/>
          </p:cNvPicPr>
          <p:nvPr/>
        </p:nvPicPr>
        <p:blipFill>
          <a:blip r:embed="rId4" cstate="print"/>
          <a:stretch>
            <a:fillRect/>
          </a:stretch>
        </p:blipFill>
        <p:spPr>
          <a:xfrm>
            <a:off x="228600" y="3810000"/>
            <a:ext cx="2800404" cy="1977085"/>
          </a:xfrm>
          <a:prstGeom prst="rect">
            <a:avLst/>
          </a:prstGeom>
        </p:spPr>
      </p:pic>
      <p:pic>
        <p:nvPicPr>
          <p:cNvPr id="34" name="Picture 33" descr="data_center_400_clr_7637.png" title="picture of data center"/>
          <p:cNvPicPr>
            <a:picLocks noChangeAspect="1"/>
          </p:cNvPicPr>
          <p:nvPr/>
        </p:nvPicPr>
        <p:blipFill>
          <a:blip r:embed="rId5" cstate="print"/>
          <a:stretch>
            <a:fillRect/>
          </a:stretch>
        </p:blipFill>
        <p:spPr>
          <a:xfrm>
            <a:off x="6781800" y="3225926"/>
            <a:ext cx="1981200" cy="1193673"/>
          </a:xfrm>
          <a:prstGeom prst="rect">
            <a:avLst/>
          </a:prstGeom>
        </p:spPr>
      </p:pic>
      <p:sp>
        <p:nvSpPr>
          <p:cNvPr id="3" name="Left-Right Arrow 2" title="double arrow"/>
          <p:cNvSpPr/>
          <p:nvPr/>
        </p:nvSpPr>
        <p:spPr>
          <a:xfrm>
            <a:off x="5694335" y="3682959"/>
            <a:ext cx="914400" cy="408432"/>
          </a:xfrm>
          <a:prstGeom prst="leftRightArrow">
            <a:avLst/>
          </a:prstGeom>
          <a:solidFill>
            <a:srgbClr val="2566C5"/>
          </a:solidFill>
          <a:ln>
            <a:solidFill>
              <a:srgbClr val="2566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title="Grants.gov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9186" y="4309084"/>
            <a:ext cx="2362200" cy="46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descr="data_center_400_clr_7637.png" title="picture of data center"/>
          <p:cNvPicPr>
            <a:picLocks noChangeAspect="1"/>
          </p:cNvPicPr>
          <p:nvPr/>
        </p:nvPicPr>
        <p:blipFill>
          <a:blip r:embed="rId5" cstate="print"/>
          <a:stretch>
            <a:fillRect/>
          </a:stretch>
        </p:blipFill>
        <p:spPr>
          <a:xfrm>
            <a:off x="3657600" y="3200400"/>
            <a:ext cx="1981200" cy="1193673"/>
          </a:xfrm>
          <a:prstGeom prst="rect">
            <a:avLst/>
          </a:prstGeom>
        </p:spPr>
      </p:pic>
      <p:pic>
        <p:nvPicPr>
          <p:cNvPr id="30722" name="Picture 2" title="picture of computer monitor with ASSIST login scre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779" y="1161725"/>
            <a:ext cx="2378075"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43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mponent information section showing Final status"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88" y="1057275"/>
            <a:ext cx="7515225" cy="4743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Finalizing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80</a:t>
            </a:fld>
            <a:endParaRPr lang="en-US"/>
          </a:p>
        </p:txBody>
      </p:sp>
      <p:sp>
        <p:nvSpPr>
          <p:cNvPr id="5" name="Oval 4" title="circle"/>
          <p:cNvSpPr/>
          <p:nvPr/>
        </p:nvSpPr>
        <p:spPr>
          <a:xfrm>
            <a:off x="5791200" y="4540460"/>
            <a:ext cx="533400" cy="41254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1334222" y="5376944"/>
            <a:ext cx="6285778" cy="990600"/>
          </a:xfrm>
          <a:prstGeom prst="wedgeRoundRectCallout">
            <a:avLst>
              <a:gd name="adj1" fmla="val 23418"/>
              <a:gd name="adj2" fmla="val -8439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smtClean="0">
                <a:solidFill>
                  <a:srgbClr val="002060"/>
                </a:solidFill>
              </a:rPr>
              <a:t>After all </a:t>
            </a:r>
            <a:r>
              <a:rPr lang="en-US" sz="2400" dirty="0" err="1" smtClean="0">
                <a:solidFill>
                  <a:srgbClr val="002060"/>
                </a:solidFill>
              </a:rPr>
              <a:t>biosketch</a:t>
            </a:r>
            <a:r>
              <a:rPr lang="en-US" sz="2400" dirty="0" smtClean="0">
                <a:solidFill>
                  <a:srgbClr val="002060"/>
                </a:solidFill>
              </a:rPr>
              <a:t> issues are reconciled, the component status is set to </a:t>
            </a:r>
            <a:r>
              <a:rPr lang="en-US" sz="2400" b="1" i="1" dirty="0" smtClean="0">
                <a:solidFill>
                  <a:srgbClr val="002060"/>
                </a:solidFill>
              </a:rPr>
              <a:t>Final</a:t>
            </a:r>
            <a:r>
              <a:rPr lang="en-US" sz="2400" dirty="0" smtClean="0">
                <a:solidFill>
                  <a:srgbClr val="002060"/>
                </a:solidFill>
              </a:rPr>
              <a:t>.</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Application Information screen showing Work in Progress status"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85" y="1219200"/>
            <a:ext cx="7515225" cy="51837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Updating Application Status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81</a:t>
            </a:fld>
            <a:endParaRPr lang="en-US"/>
          </a:p>
        </p:txBody>
      </p:sp>
      <p:sp>
        <p:nvSpPr>
          <p:cNvPr id="5" name="Oval 4" title="circle"/>
          <p:cNvSpPr/>
          <p:nvPr/>
        </p:nvSpPr>
        <p:spPr>
          <a:xfrm>
            <a:off x="2590801" y="4170529"/>
            <a:ext cx="3276600" cy="40147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5029200" y="1067937"/>
            <a:ext cx="3810000" cy="3124200"/>
          </a:xfrm>
          <a:prstGeom prst="wedgeRoundRectCallout">
            <a:avLst>
              <a:gd name="adj1" fmla="val -35966"/>
              <a:gd name="adj2" fmla="val 5617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Although the Status shown in the Component Information for each component is set to </a:t>
            </a:r>
            <a:r>
              <a:rPr lang="en-US" sz="2400" b="1" i="1" dirty="0" smtClean="0">
                <a:solidFill>
                  <a:srgbClr val="002060"/>
                </a:solidFill>
              </a:rPr>
              <a:t>Final</a:t>
            </a:r>
            <a:r>
              <a:rPr lang="en-US" sz="2400" dirty="0" smtClean="0">
                <a:solidFill>
                  <a:srgbClr val="002060"/>
                </a:solidFill>
              </a:rPr>
              <a:t>. The Application Information still shows a Status of </a:t>
            </a:r>
            <a:r>
              <a:rPr lang="en-US" sz="2400" b="1" i="1" dirty="0" smtClean="0">
                <a:solidFill>
                  <a:srgbClr val="002060"/>
                </a:solidFill>
              </a:rPr>
              <a:t>Work in Progress</a:t>
            </a:r>
            <a:r>
              <a:rPr lang="en-US" sz="2400" dirty="0" smtClean="0">
                <a:solidFill>
                  <a:srgbClr val="002060"/>
                </a:solidFill>
              </a:rPr>
              <a:t>.</a:t>
            </a:r>
            <a:endParaRPr lang="en-US" sz="2400" dirty="0">
              <a:solidFill>
                <a:srgbClr val="002060"/>
              </a:solidFill>
            </a:endParaRPr>
          </a:p>
        </p:txBody>
      </p:sp>
      <p:sp>
        <p:nvSpPr>
          <p:cNvPr id="7" name="Oval 6" title="circle"/>
          <p:cNvSpPr/>
          <p:nvPr/>
        </p:nvSpPr>
        <p:spPr>
          <a:xfrm>
            <a:off x="2133600" y="1524000"/>
            <a:ext cx="2590800" cy="4572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Status Flow</a:t>
            </a:r>
            <a:endParaRPr lang="en-US" dirty="0"/>
          </a:p>
        </p:txBody>
      </p:sp>
      <p:sp>
        <p:nvSpPr>
          <p:cNvPr id="3" name="Content Placeholder 2"/>
          <p:cNvSpPr>
            <a:spLocks noGrp="1"/>
          </p:cNvSpPr>
          <p:nvPr>
            <p:ph idx="1"/>
          </p:nvPr>
        </p:nvSpPr>
        <p:spPr/>
        <p:txBody>
          <a:bodyPr/>
          <a:lstStyle/>
          <a:p>
            <a:r>
              <a:rPr lang="en-US" sz="2800" b="1" dirty="0" smtClean="0"/>
              <a:t>Work In Progress </a:t>
            </a:r>
            <a:r>
              <a:rPr lang="en-US" sz="2800" dirty="0" smtClean="0"/>
              <a:t>– Allows editing</a:t>
            </a:r>
          </a:p>
          <a:p>
            <a:r>
              <a:rPr lang="en-US" sz="2800" b="1" dirty="0" smtClean="0"/>
              <a:t>All Components Final </a:t>
            </a:r>
            <a:r>
              <a:rPr lang="en-US" sz="2800" dirty="0" smtClean="0"/>
              <a:t>– Can only be updated once each component status is Final; must Validate Application to move to next status</a:t>
            </a:r>
          </a:p>
          <a:p>
            <a:r>
              <a:rPr lang="en-US" sz="2800" b="1" dirty="0" smtClean="0"/>
              <a:t>All Components Validated </a:t>
            </a:r>
            <a:r>
              <a:rPr lang="en-US" sz="2800" dirty="0" smtClean="0"/>
              <a:t>– Automatically set once Application Validation is error-free</a:t>
            </a:r>
          </a:p>
          <a:p>
            <a:r>
              <a:rPr lang="en-US" sz="2800" b="1" dirty="0" smtClean="0"/>
              <a:t>Ready for Submission </a:t>
            </a:r>
            <a:r>
              <a:rPr lang="en-US" sz="2800" dirty="0" smtClean="0"/>
              <a:t>– Should be set after all internal reviews have taken place</a:t>
            </a:r>
          </a:p>
          <a:p>
            <a:r>
              <a:rPr lang="en-US" sz="2800" b="1" dirty="0" smtClean="0"/>
              <a:t>Submitted</a:t>
            </a:r>
            <a:r>
              <a:rPr lang="en-US" sz="2800" dirty="0" smtClean="0"/>
              <a:t> – Automatically set after submitting to Grants.gov</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82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pdate Submission Status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41" y="2016187"/>
            <a:ext cx="8376734" cy="40798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All Components Final</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83</a:t>
            </a:fld>
            <a:endParaRPr lang="en-US"/>
          </a:p>
        </p:txBody>
      </p:sp>
      <p:sp>
        <p:nvSpPr>
          <p:cNvPr id="5" name="Rounded Rectangular Callout 4"/>
          <p:cNvSpPr/>
          <p:nvPr/>
        </p:nvSpPr>
        <p:spPr>
          <a:xfrm>
            <a:off x="481171" y="975716"/>
            <a:ext cx="8167874" cy="947515"/>
          </a:xfrm>
          <a:prstGeom prst="wedgeRoundRectCallout">
            <a:avLst>
              <a:gd name="adj1" fmla="val -27896"/>
              <a:gd name="adj2" fmla="val 107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You can prepare your application for submission once the status for all individual components has been set to </a:t>
            </a:r>
            <a:r>
              <a:rPr lang="en-US" sz="2400" b="1" dirty="0" smtClean="0">
                <a:solidFill>
                  <a:srgbClr val="002060"/>
                </a:solidFill>
              </a:rPr>
              <a:t>Final.</a:t>
            </a:r>
            <a:endParaRPr lang="en-US" sz="2400" dirty="0">
              <a:solidFill>
                <a:srgbClr val="002060"/>
              </a:solidFill>
            </a:endParaRPr>
          </a:p>
        </p:txBody>
      </p:sp>
      <p:sp>
        <p:nvSpPr>
          <p:cNvPr id="6" name="Oval 5" title="circle"/>
          <p:cNvSpPr/>
          <p:nvPr/>
        </p:nvSpPr>
        <p:spPr>
          <a:xfrm>
            <a:off x="4876800" y="2016187"/>
            <a:ext cx="1389743" cy="269813"/>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title="circle"/>
          <p:cNvSpPr/>
          <p:nvPr/>
        </p:nvSpPr>
        <p:spPr>
          <a:xfrm>
            <a:off x="588192" y="3882888"/>
            <a:ext cx="1817914" cy="41252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3" descr="Submission Status option drop down" title="screen sh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1613" y="4379286"/>
            <a:ext cx="2713083" cy="24025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title="circle"/>
          <p:cNvSpPr/>
          <p:nvPr/>
        </p:nvSpPr>
        <p:spPr>
          <a:xfrm>
            <a:off x="3754461" y="5276082"/>
            <a:ext cx="972458"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ular Callout 10"/>
          <p:cNvSpPr/>
          <p:nvPr/>
        </p:nvSpPr>
        <p:spPr>
          <a:xfrm>
            <a:off x="5212669" y="5434608"/>
            <a:ext cx="3397931" cy="1136873"/>
          </a:xfrm>
          <a:prstGeom prst="wedgeRoundRectCallout">
            <a:avLst>
              <a:gd name="adj1" fmla="val -65045"/>
              <a:gd name="adj2" fmla="val -4240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Set </a:t>
            </a:r>
            <a:r>
              <a:rPr lang="en-US" sz="2400" dirty="0">
                <a:solidFill>
                  <a:srgbClr val="002060"/>
                </a:solidFill>
              </a:rPr>
              <a:t>the application status to </a:t>
            </a:r>
            <a:r>
              <a:rPr lang="en-US" sz="2400" b="1" i="1" dirty="0">
                <a:solidFill>
                  <a:srgbClr val="002060"/>
                </a:solidFill>
              </a:rPr>
              <a:t>All Components Final</a:t>
            </a:r>
            <a:r>
              <a:rPr lang="en-US" sz="2400" dirty="0">
                <a:solidFill>
                  <a:srgbClr val="002060"/>
                </a:solidFill>
              </a:rPr>
              <a:t>.</a:t>
            </a:r>
          </a:p>
        </p:txBody>
      </p:sp>
      <p:cxnSp>
        <p:nvCxnSpPr>
          <p:cNvPr id="12" name="Straight Arrow Connector 11" title="line"/>
          <p:cNvCxnSpPr>
            <a:stCxn id="8" idx="5"/>
          </p:cNvCxnSpPr>
          <p:nvPr/>
        </p:nvCxnSpPr>
        <p:spPr>
          <a:xfrm>
            <a:off x="2139879" y="4235001"/>
            <a:ext cx="704613" cy="416711"/>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alidate Application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4" y="2102967"/>
            <a:ext cx="8062912" cy="41055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Final Validation Check</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84</a:t>
            </a:fld>
            <a:endParaRPr lang="en-US"/>
          </a:p>
        </p:txBody>
      </p:sp>
      <p:sp>
        <p:nvSpPr>
          <p:cNvPr id="5" name="Oval 4" title="circle"/>
          <p:cNvSpPr/>
          <p:nvPr/>
        </p:nvSpPr>
        <p:spPr>
          <a:xfrm>
            <a:off x="757451" y="3657600"/>
            <a:ext cx="138974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762000" y="1066800"/>
            <a:ext cx="7467600" cy="811349"/>
          </a:xfrm>
          <a:prstGeom prst="wedgeRoundRectCallout">
            <a:avLst>
              <a:gd name="adj1" fmla="val -27896"/>
              <a:gd name="adj2" fmla="val 107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Before an application can be submitted, it must pass </a:t>
            </a:r>
            <a:r>
              <a:rPr lang="en-US" sz="2400" dirty="0" smtClean="0">
                <a:solidFill>
                  <a:srgbClr val="002060"/>
                </a:solidFill>
              </a:rPr>
              <a:t>validations (Warnings are OK).</a:t>
            </a:r>
            <a:endParaRPr lang="en-US" sz="2400" dirty="0">
              <a:solidFill>
                <a:srgbClr val="002060"/>
              </a:solidFill>
            </a:endParaRPr>
          </a:p>
        </p:txBody>
      </p:sp>
      <p:pic>
        <p:nvPicPr>
          <p:cNvPr id="8195" name="Picture 3" descr="Application Errors and Warnings Results page" title="screen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403" y="2472783"/>
            <a:ext cx="5791200" cy="3962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Arrow Connector 7" title="line"/>
          <p:cNvCxnSpPr>
            <a:stCxn id="5" idx="5"/>
          </p:cNvCxnSpPr>
          <p:nvPr/>
        </p:nvCxnSpPr>
        <p:spPr>
          <a:xfrm>
            <a:off x="1943670" y="3958691"/>
            <a:ext cx="1180530" cy="17597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4" name="Oval 13" title="circle"/>
          <p:cNvSpPr/>
          <p:nvPr/>
        </p:nvSpPr>
        <p:spPr>
          <a:xfrm>
            <a:off x="2533934" y="5855764"/>
            <a:ext cx="3257265" cy="77363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ular Callout 14"/>
          <p:cNvSpPr/>
          <p:nvPr/>
        </p:nvSpPr>
        <p:spPr>
          <a:xfrm>
            <a:off x="5791199" y="4757117"/>
            <a:ext cx="3338016" cy="1765639"/>
          </a:xfrm>
          <a:prstGeom prst="wedgeRoundRectCallout">
            <a:avLst>
              <a:gd name="adj1" fmla="val -61831"/>
              <a:gd name="adj2" fmla="val 3158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runs the same checks that NIH eRA systems do post-submission.</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pplication Information screen showing All Components Validated status"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8428121" cy="4800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All Components Validated</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85</a:t>
            </a:fld>
            <a:endParaRPr lang="en-US"/>
          </a:p>
        </p:txBody>
      </p:sp>
      <p:sp>
        <p:nvSpPr>
          <p:cNvPr id="5" name="Oval 4" title="circle"/>
          <p:cNvSpPr/>
          <p:nvPr/>
        </p:nvSpPr>
        <p:spPr>
          <a:xfrm>
            <a:off x="5063318" y="4953000"/>
            <a:ext cx="1566081" cy="4572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762000" y="990600"/>
            <a:ext cx="7772400" cy="1066800"/>
          </a:xfrm>
          <a:prstGeom prst="wedgeRoundRectCallout">
            <a:avLst>
              <a:gd name="adj1" fmla="val -49727"/>
              <a:gd name="adj2" fmla="val -1429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When </a:t>
            </a:r>
            <a:r>
              <a:rPr lang="en-US" sz="2400" dirty="0" smtClean="0">
                <a:solidFill>
                  <a:srgbClr val="002060"/>
                </a:solidFill>
              </a:rPr>
              <a:t>the </a:t>
            </a:r>
            <a:r>
              <a:rPr lang="en-US" sz="2400" dirty="0">
                <a:solidFill>
                  <a:srgbClr val="002060"/>
                </a:solidFill>
              </a:rPr>
              <a:t>application passes validations, </a:t>
            </a:r>
            <a:r>
              <a:rPr lang="en-US" sz="2400" dirty="0" smtClean="0">
                <a:solidFill>
                  <a:srgbClr val="002060"/>
                </a:solidFill>
              </a:rPr>
              <a:t>the applicatio</a:t>
            </a:r>
            <a:r>
              <a:rPr lang="en-US" sz="2400" dirty="0">
                <a:solidFill>
                  <a:srgbClr val="002060"/>
                </a:solidFill>
              </a:rPr>
              <a:t>n</a:t>
            </a:r>
            <a:r>
              <a:rPr lang="en-US" sz="2400" dirty="0" smtClean="0">
                <a:solidFill>
                  <a:srgbClr val="002060"/>
                </a:solidFill>
              </a:rPr>
              <a:t> </a:t>
            </a:r>
            <a:r>
              <a:rPr lang="en-US" sz="2400" dirty="0">
                <a:solidFill>
                  <a:srgbClr val="002060"/>
                </a:solidFill>
              </a:rPr>
              <a:t>status is </a:t>
            </a:r>
            <a:r>
              <a:rPr lang="en-US" sz="2400" dirty="0" smtClean="0">
                <a:solidFill>
                  <a:srgbClr val="002060"/>
                </a:solidFill>
              </a:rPr>
              <a:t>automatically updated </a:t>
            </a:r>
            <a:r>
              <a:rPr lang="en-US" sz="2400" dirty="0">
                <a:solidFill>
                  <a:srgbClr val="002060"/>
                </a:solidFill>
              </a:rPr>
              <a:t>to </a:t>
            </a:r>
            <a:r>
              <a:rPr lang="en-US" sz="2400" b="1" dirty="0">
                <a:solidFill>
                  <a:srgbClr val="002060"/>
                </a:solidFill>
              </a:rPr>
              <a:t>All Components Validated</a:t>
            </a:r>
            <a:r>
              <a:rPr lang="en-US" sz="2400" dirty="0">
                <a:solidFill>
                  <a:srgbClr val="002060"/>
                </a:solidFill>
              </a:rPr>
              <a:t>.</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review Application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42638"/>
            <a:ext cx="7015816" cy="39961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Preview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86</a:t>
            </a:fld>
            <a:endParaRPr lang="en-US"/>
          </a:p>
        </p:txBody>
      </p:sp>
      <p:sp>
        <p:nvSpPr>
          <p:cNvPr id="5" name="Oval 4" title="circle"/>
          <p:cNvSpPr/>
          <p:nvPr/>
        </p:nvSpPr>
        <p:spPr>
          <a:xfrm>
            <a:off x="600529" y="2713714"/>
            <a:ext cx="138974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1295400" y="1045029"/>
            <a:ext cx="6781800" cy="1088571"/>
          </a:xfrm>
          <a:prstGeom prst="wedgeRoundRectCallout">
            <a:avLst>
              <a:gd name="adj1" fmla="val -49727"/>
              <a:gd name="adj2" fmla="val -1429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Before you submit you can </a:t>
            </a:r>
            <a:r>
              <a:rPr lang="en-US" sz="2400" b="1" dirty="0" smtClean="0">
                <a:solidFill>
                  <a:srgbClr val="002060"/>
                </a:solidFill>
              </a:rPr>
              <a:t>Preview Application</a:t>
            </a:r>
            <a:r>
              <a:rPr lang="en-US" sz="2400" dirty="0" smtClean="0">
                <a:solidFill>
                  <a:srgbClr val="002060"/>
                </a:solidFill>
              </a:rPr>
              <a:t> and verify that everything is just the way you want it to go to review.</a:t>
            </a:r>
            <a:r>
              <a:rPr lang="en-US" sz="2400" b="1" dirty="0" smtClean="0">
                <a:solidFill>
                  <a:srgbClr val="002060"/>
                </a:solidFill>
              </a:rPr>
              <a:t> </a:t>
            </a:r>
            <a:endParaRPr lang="en-US" sz="2400" b="1" dirty="0">
              <a:solidFill>
                <a:srgbClr val="002060"/>
              </a:solidFill>
            </a:endParaRPr>
          </a:p>
        </p:txBody>
      </p:sp>
      <p:pic>
        <p:nvPicPr>
          <p:cNvPr id="10242" name="Picture 2" descr="sample application preview" title="screen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948" y="2890090"/>
            <a:ext cx="6377052" cy="37940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Straight Arrow Connector 10" title="line"/>
          <p:cNvCxnSpPr>
            <a:stCxn id="5" idx="6"/>
          </p:cNvCxnSpPr>
          <p:nvPr/>
        </p:nvCxnSpPr>
        <p:spPr>
          <a:xfrm>
            <a:off x="1990271" y="2890089"/>
            <a:ext cx="676729" cy="462711"/>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Preview Application Request Mock-up</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87</a:t>
            </a:fld>
            <a:endParaRPr lang="en-US"/>
          </a:p>
        </p:txBody>
      </p:sp>
      <p:pic>
        <p:nvPicPr>
          <p:cNvPr id="31746" name="Picture 2" descr="Preview Application Request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685" y="2438400"/>
            <a:ext cx="8258256" cy="40300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472685" y="990600"/>
            <a:ext cx="8290315" cy="1371600"/>
          </a:xfrm>
          <a:prstGeom prst="wedgeRoundRectCallout">
            <a:avLst>
              <a:gd name="adj1" fmla="val -31231"/>
              <a:gd name="adj2" fmla="val -5018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Coming in late August…Preview Application action will bring users to page where they can look at previous generated preview or request a new preview.</a:t>
            </a:r>
            <a:endParaRPr lang="en-US" sz="2400" dirty="0">
              <a:solidFill>
                <a:srgbClr val="002060"/>
              </a:solidFill>
            </a:endParaRPr>
          </a:p>
        </p:txBody>
      </p:sp>
      <p:sp>
        <p:nvSpPr>
          <p:cNvPr id="6" name="Rounded Rectangular Callout 5"/>
          <p:cNvSpPr/>
          <p:nvPr/>
        </p:nvSpPr>
        <p:spPr>
          <a:xfrm>
            <a:off x="4114800" y="5257799"/>
            <a:ext cx="2791405" cy="804351"/>
          </a:xfrm>
          <a:prstGeom prst="wedgeRoundRectCallout">
            <a:avLst>
              <a:gd name="adj1" fmla="val -31231"/>
              <a:gd name="adj2" fmla="val -5018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Screen Mock-up</a:t>
            </a:r>
            <a:endParaRPr lang="en-US" sz="2400" dirty="0">
              <a:solidFill>
                <a:srgbClr val="002060"/>
              </a:solidFill>
            </a:endParaRPr>
          </a:p>
        </p:txBody>
      </p:sp>
    </p:spTree>
    <p:extLst>
      <p:ext uri="{BB962C8B-B14F-4D97-AF65-F5344CB8AC3E}">
        <p14:creationId xmlns:p14="http://schemas.microsoft.com/office/powerpoint/2010/main" val="40102178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pdate Submssion Status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84" y="2023639"/>
            <a:ext cx="7015816" cy="39961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Ready for Submission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88</a:t>
            </a:fld>
            <a:endParaRPr lang="en-US"/>
          </a:p>
        </p:txBody>
      </p:sp>
      <p:sp>
        <p:nvSpPr>
          <p:cNvPr id="5" name="Oval 4" title="circle"/>
          <p:cNvSpPr/>
          <p:nvPr/>
        </p:nvSpPr>
        <p:spPr>
          <a:xfrm>
            <a:off x="777938" y="3575714"/>
            <a:ext cx="158426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609600" y="1045029"/>
            <a:ext cx="8048172" cy="849779"/>
          </a:xfrm>
          <a:prstGeom prst="wedgeRoundRectCallout">
            <a:avLst>
              <a:gd name="adj1" fmla="val -49727"/>
              <a:gd name="adj2" fmla="val -1429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Once all internal reviews are complete, update the application status to </a:t>
            </a:r>
            <a:r>
              <a:rPr lang="en-US" sz="2400" b="1" dirty="0" smtClean="0">
                <a:solidFill>
                  <a:srgbClr val="002060"/>
                </a:solidFill>
              </a:rPr>
              <a:t>Ready for Submission</a:t>
            </a:r>
            <a:r>
              <a:rPr lang="en-US" sz="2400" dirty="0" smtClean="0">
                <a:solidFill>
                  <a:srgbClr val="002060"/>
                </a:solidFill>
              </a:rPr>
              <a:t>.</a:t>
            </a:r>
            <a:endParaRPr lang="en-US" sz="2400" b="1" dirty="0">
              <a:solidFill>
                <a:srgbClr val="002060"/>
              </a:solidFill>
            </a:endParaRPr>
          </a:p>
        </p:txBody>
      </p:sp>
      <p:pic>
        <p:nvPicPr>
          <p:cNvPr id="7" name="Picture 2" descr="Submission Status drop down menu" title="screen sh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3684" y="2667000"/>
            <a:ext cx="4362450" cy="3895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title="circle"/>
          <p:cNvSpPr/>
          <p:nvPr/>
        </p:nvSpPr>
        <p:spPr>
          <a:xfrm>
            <a:off x="4633686" y="4262112"/>
            <a:ext cx="138974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89</a:t>
            </a:fld>
            <a:endParaRPr lang="en-US"/>
          </a:p>
        </p:txBody>
      </p:sp>
      <p:sp>
        <p:nvSpPr>
          <p:cNvPr id="3" name="Title 2"/>
          <p:cNvSpPr>
            <a:spLocks noGrp="1"/>
          </p:cNvSpPr>
          <p:nvPr>
            <p:ph type="ctrTitle"/>
          </p:nvPr>
        </p:nvSpPr>
        <p:spPr/>
        <p:txBody>
          <a:bodyPr/>
          <a:lstStyle/>
          <a:p>
            <a:r>
              <a:rPr lang="en-US" dirty="0" smtClean="0"/>
              <a:t>Submit Your Application</a:t>
            </a:r>
            <a:endParaRPr lang="en-US" dirty="0"/>
          </a:p>
        </p:txBody>
      </p:sp>
      <p:sp>
        <p:nvSpPr>
          <p:cNvPr id="5" name="Flowchart: Process 4"/>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6" name="Right Arrow Callout 5"/>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7" name="Right Arrow Callout 6"/>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8" name="Right Arrow Callout 7"/>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9" name="Right Arrow Callout 8"/>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0" name="Right Arrow Callout 9"/>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1" name="Right Arrow Callout 10"/>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2" name="Right Arrow Callout 11"/>
          <p:cNvSpPr/>
          <p:nvPr/>
        </p:nvSpPr>
        <p:spPr>
          <a:xfrm>
            <a:off x="6815680" y="6105468"/>
            <a:ext cx="1109120"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Submit</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pic>
        <p:nvPicPr>
          <p:cNvPr id="4" name="Picture 3" title="stick figure at computer transmitting dat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3581400"/>
            <a:ext cx="2819400" cy="211455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 Features</a:t>
            </a:r>
            <a:endParaRPr lang="en-US" dirty="0"/>
          </a:p>
        </p:txBody>
      </p:sp>
      <p:sp>
        <p:nvSpPr>
          <p:cNvPr id="3" name="Content Placeholder 2"/>
          <p:cNvSpPr>
            <a:spLocks noGrp="1"/>
          </p:cNvSpPr>
          <p:nvPr>
            <p:ph idx="1"/>
          </p:nvPr>
        </p:nvSpPr>
        <p:spPr/>
        <p:txBody>
          <a:bodyPr/>
          <a:lstStyle/>
          <a:p>
            <a:r>
              <a:rPr lang="en-US" sz="2800" dirty="0" smtClean="0"/>
              <a:t>Leverages existing eRA Commons accounts</a:t>
            </a:r>
          </a:p>
          <a:p>
            <a:r>
              <a:rPr lang="en-US" sz="2800" dirty="0" smtClean="0"/>
              <a:t>Pre-populates data from eRA Commons profiles</a:t>
            </a:r>
          </a:p>
          <a:p>
            <a:r>
              <a:rPr lang="en-US" sz="2800" dirty="0" smtClean="0"/>
              <a:t>Validates Grants.gov and NIH business rules before you submit</a:t>
            </a:r>
          </a:p>
          <a:p>
            <a:r>
              <a:rPr lang="en-US" sz="2800" dirty="0" smtClean="0"/>
              <a:t>Provides preview of NIH application image</a:t>
            </a:r>
          </a:p>
          <a:p>
            <a:r>
              <a:rPr lang="en-US" sz="2800" dirty="0" smtClean="0"/>
              <a:t>Generates table of contents, headers &amp; footers</a:t>
            </a:r>
          </a:p>
          <a:p>
            <a:r>
              <a:rPr lang="en-US" sz="2800" dirty="0" smtClean="0"/>
              <a:t>Tracks Grants.gov and eRA Commons submission status</a:t>
            </a:r>
            <a:endParaRPr lang="en-US" sz="2800"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9</a:t>
            </a:fld>
            <a:endParaRPr lang="en-US"/>
          </a:p>
        </p:txBody>
      </p:sp>
      <p:pic>
        <p:nvPicPr>
          <p:cNvPr id="6" name="Picture 5" descr="stick_figure_drawing_checklist_400_clr_2328.png" title=" picture of stick figure checking off boxes"/>
          <p:cNvPicPr>
            <a:picLocks noChangeAspect="1"/>
          </p:cNvPicPr>
          <p:nvPr/>
        </p:nvPicPr>
        <p:blipFill>
          <a:blip r:embed="rId2" cstate="print"/>
          <a:stretch>
            <a:fillRect/>
          </a:stretch>
        </p:blipFill>
        <p:spPr>
          <a:xfrm>
            <a:off x="7315200" y="4251962"/>
            <a:ext cx="1676399" cy="2682238"/>
          </a:xfrm>
          <a:prstGeom prst="rect">
            <a:avLst/>
          </a:prstGeom>
        </p:spPr>
      </p:pic>
    </p:spTree>
    <p:extLst>
      <p:ext uri="{BB962C8B-B14F-4D97-AF65-F5344CB8AC3E}">
        <p14:creationId xmlns:p14="http://schemas.microsoft.com/office/powerpoint/2010/main" val="141032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On-time Submission</a:t>
            </a:r>
            <a:endParaRPr lang="en-US" dirty="0"/>
          </a:p>
        </p:txBody>
      </p:sp>
      <p:sp>
        <p:nvSpPr>
          <p:cNvPr id="3" name="Content Placeholder 2"/>
          <p:cNvSpPr>
            <a:spLocks noGrp="1"/>
          </p:cNvSpPr>
          <p:nvPr>
            <p:ph idx="1"/>
          </p:nvPr>
        </p:nvSpPr>
        <p:spPr>
          <a:xfrm>
            <a:off x="457200" y="1143000"/>
            <a:ext cx="7315200" cy="4800600"/>
          </a:xfrm>
        </p:spPr>
        <p:txBody>
          <a:bodyPr/>
          <a:lstStyle/>
          <a:p>
            <a:pPr marL="0" lvl="0" indent="0">
              <a:buNone/>
            </a:pPr>
            <a:r>
              <a:rPr lang="en-US" dirty="0" smtClean="0"/>
              <a:t>Error-free submission must be made by 5:00 p.m. local time (of submitting organization) on due date </a:t>
            </a:r>
          </a:p>
          <a:p>
            <a:pPr lvl="1"/>
            <a:r>
              <a:rPr lang="en-US" dirty="0" smtClean="0"/>
              <a:t>It takes time to prepare your application for submission </a:t>
            </a:r>
          </a:p>
          <a:p>
            <a:pPr lvl="1"/>
            <a:r>
              <a:rPr lang="en-US" dirty="0" smtClean="0"/>
              <a:t>Submit early (days, not minutes) </a:t>
            </a:r>
            <a:br>
              <a:rPr lang="en-US" dirty="0" smtClean="0"/>
            </a:br>
            <a:r>
              <a:rPr lang="en-US" dirty="0" smtClean="0"/>
              <a:t>to have time to address any </a:t>
            </a:r>
            <a:br>
              <a:rPr lang="en-US" dirty="0" smtClean="0"/>
            </a:br>
            <a:r>
              <a:rPr lang="en-US" dirty="0" smtClean="0"/>
              <a:t>unforeseen issues and to view</a:t>
            </a:r>
            <a:br>
              <a:rPr lang="en-US" dirty="0" smtClean="0"/>
            </a:br>
            <a:r>
              <a:rPr lang="en-US" dirty="0" smtClean="0"/>
              <a:t>your application image in Commons</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90</a:t>
            </a:fld>
            <a:endParaRPr lang="en-US"/>
          </a:p>
        </p:txBody>
      </p:sp>
      <p:pic>
        <p:nvPicPr>
          <p:cNvPr id="5" name="Picture 4" title="stick figure holding cloc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3124200"/>
            <a:ext cx="1905000" cy="3810000"/>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Submit application action butto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18" y="1658974"/>
            <a:ext cx="8518016" cy="51767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Submit Your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91</a:t>
            </a:fld>
            <a:endParaRPr lang="en-US"/>
          </a:p>
        </p:txBody>
      </p:sp>
      <p:sp>
        <p:nvSpPr>
          <p:cNvPr id="8" name="Oval 7" title="circle"/>
          <p:cNvSpPr/>
          <p:nvPr/>
        </p:nvSpPr>
        <p:spPr>
          <a:xfrm>
            <a:off x="4876800" y="6204881"/>
            <a:ext cx="1464433"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340518" y="907143"/>
            <a:ext cx="8562797" cy="1074057"/>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Only a Signing Official </a:t>
            </a:r>
            <a:r>
              <a:rPr lang="en-US" sz="2400" dirty="0" smtClean="0">
                <a:solidFill>
                  <a:srgbClr val="002060"/>
                </a:solidFill>
              </a:rPr>
              <a:t>(SO) for </a:t>
            </a:r>
            <a:r>
              <a:rPr lang="en-US" sz="2400" dirty="0">
                <a:solidFill>
                  <a:srgbClr val="002060"/>
                </a:solidFill>
              </a:rPr>
              <a:t>the Lead Organization who is an Authorized Organizational Representative (AOR) can submit an application.</a:t>
            </a:r>
          </a:p>
        </p:txBody>
      </p:sp>
      <p:sp>
        <p:nvSpPr>
          <p:cNvPr id="10" name="Rounded Rectangular Callout 9"/>
          <p:cNvSpPr/>
          <p:nvPr/>
        </p:nvSpPr>
        <p:spPr>
          <a:xfrm>
            <a:off x="5826740" y="3518353"/>
            <a:ext cx="3076575" cy="2184933"/>
          </a:xfrm>
          <a:prstGeom prst="wedgeRoundRectCallout">
            <a:avLst>
              <a:gd name="adj1" fmla="val -33023"/>
              <a:gd name="adj2" fmla="val 6836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Application Status must be set to </a:t>
            </a:r>
            <a:r>
              <a:rPr lang="en-US" sz="2400" b="1" i="1" dirty="0" smtClean="0">
                <a:solidFill>
                  <a:srgbClr val="002060"/>
                </a:solidFill>
              </a:rPr>
              <a:t>Ready for Submission </a:t>
            </a:r>
            <a:r>
              <a:rPr lang="en-US" sz="2400" dirty="0" smtClean="0">
                <a:solidFill>
                  <a:srgbClr val="002060"/>
                </a:solidFill>
              </a:rPr>
              <a:t>before you can submit.</a:t>
            </a:r>
            <a:endParaRPr lang="en-US" sz="2400" dirty="0">
              <a:solidFill>
                <a:srgbClr val="002060"/>
              </a:solidFill>
            </a:endParaRPr>
          </a:p>
        </p:txBody>
      </p:sp>
      <p:pic>
        <p:nvPicPr>
          <p:cNvPr id="11" name="Picture 3" descr="Submit confirmation pop-up" title="screen sh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6125" y="4582386"/>
            <a:ext cx="3362325" cy="1419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title="circle"/>
          <p:cNvSpPr/>
          <p:nvPr/>
        </p:nvSpPr>
        <p:spPr>
          <a:xfrm>
            <a:off x="2648584" y="5389203"/>
            <a:ext cx="1526229"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ular Callout 12"/>
          <p:cNvSpPr/>
          <p:nvPr/>
        </p:nvSpPr>
        <p:spPr>
          <a:xfrm>
            <a:off x="1828800" y="6094335"/>
            <a:ext cx="2543115" cy="373978"/>
          </a:xfrm>
          <a:prstGeom prst="wedgeRoundRectCallout">
            <a:avLst>
              <a:gd name="adj1" fmla="val -6008"/>
              <a:gd name="adj2" fmla="val -13978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a:t>
            </a:r>
            <a:r>
              <a:rPr lang="en-US" sz="2400" b="1" i="1" dirty="0" smtClean="0">
                <a:solidFill>
                  <a:srgbClr val="002060"/>
                </a:solidFill>
              </a:rPr>
              <a:t>Submit</a:t>
            </a:r>
            <a:r>
              <a:rPr lang="en-US" sz="2400" dirty="0" smtClean="0">
                <a:solidFill>
                  <a:srgbClr val="002060"/>
                </a:solidFill>
              </a:rPr>
              <a:t>.</a:t>
            </a:r>
            <a:endParaRPr lang="en-US" sz="2400" dirty="0">
              <a:solidFill>
                <a:srgbClr val="002060"/>
              </a:solidFill>
            </a:endParaRPr>
          </a:p>
        </p:txBody>
      </p:sp>
      <p:sp>
        <p:nvSpPr>
          <p:cNvPr id="15" name="Oval 14" title="circle"/>
          <p:cNvSpPr/>
          <p:nvPr/>
        </p:nvSpPr>
        <p:spPr>
          <a:xfrm>
            <a:off x="5410200" y="1982099"/>
            <a:ext cx="1676400"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 name="Straight Arrow Connector 6" title="line"/>
          <p:cNvCxnSpPr>
            <a:stCxn id="5" idx="6"/>
          </p:cNvCxnSpPr>
          <p:nvPr/>
        </p:nvCxnSpPr>
        <p:spPr>
          <a:xfrm>
            <a:off x="2232898" y="5236803"/>
            <a:ext cx="415686" cy="15240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5" name="Oval 4" title="circle"/>
          <p:cNvSpPr/>
          <p:nvPr/>
        </p:nvSpPr>
        <p:spPr>
          <a:xfrm>
            <a:off x="706669" y="5084403"/>
            <a:ext cx="1526229"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rants.gov credential inquiry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3824288" cy="22421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1" name="Picture 3" descr="Application Information screen with message indicating application has been submitted to Grants.gov" title="screen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757691"/>
            <a:ext cx="7153275" cy="38424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Submit Your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92</a:t>
            </a:fld>
            <a:endParaRPr lang="en-US"/>
          </a:p>
        </p:txBody>
      </p:sp>
      <p:cxnSp>
        <p:nvCxnSpPr>
          <p:cNvPr id="7" name="Straight Arrow Connector 6" title="line"/>
          <p:cNvCxnSpPr>
            <a:stCxn id="8" idx="4"/>
          </p:cNvCxnSpPr>
          <p:nvPr/>
        </p:nvCxnSpPr>
        <p:spPr>
          <a:xfrm>
            <a:off x="2135981" y="3396319"/>
            <a:ext cx="385763" cy="718481"/>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8" name="Oval 7" title="circle"/>
          <p:cNvSpPr/>
          <p:nvPr/>
        </p:nvSpPr>
        <p:spPr>
          <a:xfrm>
            <a:off x="1447800" y="3048000"/>
            <a:ext cx="1376362"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533400" y="990600"/>
            <a:ext cx="8001000" cy="635871"/>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Applications are submitted from ASSIST to Grants.gov.</a:t>
            </a:r>
            <a:endParaRPr lang="en-US" sz="2400" dirty="0">
              <a:solidFill>
                <a:srgbClr val="002060"/>
              </a:solidFill>
            </a:endParaRPr>
          </a:p>
        </p:txBody>
      </p:sp>
      <p:sp>
        <p:nvSpPr>
          <p:cNvPr id="10" name="Rounded Rectangular Callout 9"/>
          <p:cNvSpPr/>
          <p:nvPr/>
        </p:nvSpPr>
        <p:spPr>
          <a:xfrm>
            <a:off x="3984171" y="2538140"/>
            <a:ext cx="4263779" cy="871540"/>
          </a:xfrm>
          <a:prstGeom prst="wedgeRoundRectCallout">
            <a:avLst>
              <a:gd name="adj1" fmla="val -73748"/>
              <a:gd name="adj2" fmla="val 3636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Enter your Grants.gov AOR credentials and click </a:t>
            </a:r>
            <a:r>
              <a:rPr lang="en-US" sz="2400" b="1" dirty="0" smtClean="0">
                <a:solidFill>
                  <a:srgbClr val="002060"/>
                </a:solidFill>
              </a:rPr>
              <a:t>Enter</a:t>
            </a:r>
            <a:r>
              <a:rPr lang="en-US" sz="2400" dirty="0" smtClean="0">
                <a:solidFill>
                  <a:srgbClr val="002060"/>
                </a:solidFill>
              </a:rPr>
              <a:t>.</a:t>
            </a:r>
            <a:endParaRPr lang="en-US" sz="2400" dirty="0">
              <a:solidFill>
                <a:srgbClr val="002060"/>
              </a:solidFill>
            </a:endParaRPr>
          </a:p>
        </p:txBody>
      </p:sp>
      <p:sp>
        <p:nvSpPr>
          <p:cNvPr id="11" name="Oval 10" title="circle"/>
          <p:cNvSpPr/>
          <p:nvPr/>
        </p:nvSpPr>
        <p:spPr>
          <a:xfrm>
            <a:off x="2971800" y="4495800"/>
            <a:ext cx="6013242" cy="100344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4285550" y="5499240"/>
            <a:ext cx="3952858" cy="1111761"/>
          </a:xfrm>
          <a:prstGeom prst="wedgeRoundRectCallout">
            <a:avLst>
              <a:gd name="adj1" fmla="val -36365"/>
              <a:gd name="adj2" fmla="val -7120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Message will appear indicating the application was sent to Grants.gov.</a:t>
            </a:r>
            <a:endParaRPr lang="en-US" sz="2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93</a:t>
            </a:fld>
            <a:endParaRPr lang="en-US"/>
          </a:p>
        </p:txBody>
      </p:sp>
      <p:sp>
        <p:nvSpPr>
          <p:cNvPr id="3" name="Title 2"/>
          <p:cNvSpPr>
            <a:spLocks noGrp="1"/>
          </p:cNvSpPr>
          <p:nvPr>
            <p:ph type="ctrTitle"/>
          </p:nvPr>
        </p:nvSpPr>
        <p:spPr/>
        <p:txBody>
          <a:bodyPr/>
          <a:lstStyle/>
          <a:p>
            <a:r>
              <a:rPr lang="en-US" dirty="0" smtClean="0"/>
              <a:t>Track Your Application</a:t>
            </a:r>
            <a:endParaRPr lang="en-US" dirty="0"/>
          </a:p>
        </p:txBody>
      </p:sp>
      <p:pic>
        <p:nvPicPr>
          <p:cNvPr id="4" name="Picture 3" title="stick figure at computer with hand in air indicating succe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4114800"/>
            <a:ext cx="2453987" cy="2147240"/>
          </a:xfrm>
          <a:prstGeom prst="rect">
            <a:avLst/>
          </a:prstGeom>
        </p:spPr>
      </p:pic>
      <p:sp>
        <p:nvSpPr>
          <p:cNvPr id="22" name="Right Arrow Callout 21"/>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3" name="Right Arrow Callout 22"/>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4" name="Right Arrow Callout 23"/>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5" name="Right Arrow Callout 24"/>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6" name="Right Arrow Callout 25"/>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7" name="Right Arrow Callout 26"/>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8" name="Right Arrow Callout 27"/>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9" name="Flowchart: Process 28"/>
          <p:cNvSpPr/>
          <p:nvPr/>
        </p:nvSpPr>
        <p:spPr>
          <a:xfrm>
            <a:off x="7924800" y="6096000"/>
            <a:ext cx="838200" cy="699075"/>
          </a:xfrm>
          <a:prstGeom prst="flowChartProcess">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Calibri"/>
                <a:ea typeface="+mn-ea"/>
                <a:cs typeface="+mn-cs"/>
              </a:rPr>
              <a:t>Track</a:t>
            </a:r>
            <a:endParaRPr kumimoji="0" lang="en-US" sz="2000" b="1" i="0" u="none" strike="noStrike" kern="0" cap="none" spc="0" normalizeH="0" baseline="0" noProof="0" dirty="0">
              <a:ln>
                <a:noFill/>
              </a:ln>
              <a:solidFill>
                <a:srgbClr val="FFFFFF"/>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Notifications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94</a:t>
            </a:fld>
            <a:endParaRPr lang="en-US"/>
          </a:p>
        </p:txBody>
      </p:sp>
      <p:sp>
        <p:nvSpPr>
          <p:cNvPr id="4" name="Content Placeholder 2"/>
          <p:cNvSpPr txBox="1">
            <a:spLocks/>
          </p:cNvSpPr>
          <p:nvPr/>
        </p:nvSpPr>
        <p:spPr>
          <a:xfrm>
            <a:off x="457200" y="1143000"/>
            <a:ext cx="8229600" cy="4800600"/>
          </a:xfrm>
          <a:prstGeom prst="rect">
            <a:avLst/>
          </a:prstGeom>
        </p:spPr>
        <p:txBody>
          <a:bodyPr/>
          <a:lstStyle/>
          <a:p>
            <a:pPr marR="0" lvl="0" algn="l" defTabSz="914400" rtl="0" eaLnBrk="1" fontAlgn="base" latinLnBrk="0" hangingPunct="1">
              <a:lnSpc>
                <a:spcPct val="100000"/>
              </a:lnSpc>
              <a:spcBef>
                <a:spcPct val="20000"/>
              </a:spcBef>
              <a:spcAft>
                <a:spcPct val="0"/>
              </a:spcAft>
              <a:buClrTx/>
              <a:buSzTx/>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ASSIST sends out quite a few email notifications throughout the preparation and submission process to help you track your application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Application access changes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Component/application updates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Component/application status changes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Submission status updates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More…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5" name="Text Box 4"/>
          <p:cNvSpPr txBox="1">
            <a:spLocks noChangeArrowheads="1"/>
          </p:cNvSpPr>
          <p:nvPr/>
        </p:nvSpPr>
        <p:spPr bwMode="auto">
          <a:xfrm>
            <a:off x="537210" y="5842343"/>
            <a:ext cx="8530590" cy="677102"/>
          </a:xfrm>
          <a:prstGeom prst="rect">
            <a:avLst/>
          </a:prstGeom>
          <a:solidFill>
            <a:srgbClr val="FFFF99"/>
          </a:solidFill>
          <a:ln w="25400">
            <a:solidFill>
              <a:srgbClr val="800080"/>
            </a:solidFill>
            <a:miter lim="800000"/>
            <a:headEnd/>
            <a:tailEnd/>
          </a:ln>
        </p:spPr>
        <p:txBody>
          <a:bodyPr wrap="square" lIns="91433" tIns="45717" rIns="91433" bIns="45717">
            <a:spAutoFit/>
          </a:bodyPr>
          <a:lstStyle/>
          <a:p>
            <a:pPr algn="ctr"/>
            <a:r>
              <a:rPr lang="en-US" sz="2000" b="1" dirty="0" smtClean="0">
                <a:solidFill>
                  <a:srgbClr val="C00000"/>
                </a:solidFill>
                <a:cs typeface="Arial" charset="0"/>
              </a:rPr>
              <a:t>Check out this resource: </a:t>
            </a:r>
            <a:r>
              <a:rPr lang="en-US" b="1" dirty="0" smtClean="0">
                <a:solidFill>
                  <a:srgbClr val="C00000"/>
                </a:solidFill>
                <a:cs typeface="Arial" charset="0"/>
                <a:hlinkClick r:id="rId2"/>
              </a:rPr>
              <a:t>http://grants.nih.gov/grants/electronicreceipt/files/ASSIST_eNotifications.pdf</a:t>
            </a:r>
            <a:r>
              <a:rPr lang="en-US" b="1" dirty="0" smtClean="0">
                <a:solidFill>
                  <a:srgbClr val="C00000"/>
                </a:solidFill>
                <a:cs typeface="Arial" charset="0"/>
              </a:rPr>
              <a:t> </a:t>
            </a:r>
            <a:endParaRPr lang="en-US" b="1" dirty="0">
              <a:solidFill>
                <a:srgbClr val="C00000"/>
              </a:solidFill>
              <a:cs typeface="Arial" charset="0"/>
            </a:endParaRPr>
          </a:p>
        </p:txBody>
      </p:sp>
      <p:pic>
        <p:nvPicPr>
          <p:cNvPr id="6" name="Picture 5" descr="stick_figure_question_mark_400_clr_7059.png" title="stick figure sitting on question mark"/>
          <p:cNvPicPr>
            <a:picLocks noChangeAspect="1"/>
          </p:cNvPicPr>
          <p:nvPr/>
        </p:nvPicPr>
        <p:blipFill>
          <a:blip r:embed="rId3" cstate="print"/>
          <a:stretch>
            <a:fillRect/>
          </a:stretch>
        </p:blipFill>
        <p:spPr>
          <a:xfrm>
            <a:off x="76200" y="5544207"/>
            <a:ext cx="1143000" cy="1313793"/>
          </a:xfrm>
          <a:prstGeom prst="rect">
            <a:avLst/>
          </a:prstGeom>
        </p:spPr>
      </p:pic>
      <p:pic>
        <p:nvPicPr>
          <p:cNvPr id="7" name="Picture 6" descr="mailperson_deliver_400_clr_2186.png" title="stick figure delivering mail"/>
          <p:cNvPicPr>
            <a:picLocks noChangeAspect="1"/>
          </p:cNvPicPr>
          <p:nvPr/>
        </p:nvPicPr>
        <p:blipFill>
          <a:blip r:embed="rId4" cstate="print"/>
          <a:stretch>
            <a:fillRect/>
          </a:stretch>
        </p:blipFill>
        <p:spPr>
          <a:xfrm>
            <a:off x="6781800" y="3810000"/>
            <a:ext cx="2438400" cy="2438400"/>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Content Placeholder 2"/>
          <p:cNvSpPr>
            <a:spLocks noGrp="1"/>
          </p:cNvSpPr>
          <p:nvPr>
            <p:ph idx="1"/>
          </p:nvPr>
        </p:nvSpPr>
        <p:spPr/>
        <p:txBody>
          <a:bodyPr/>
          <a:lstStyle/>
          <a:p>
            <a:r>
              <a:rPr lang="en-US" dirty="0" smtClean="0"/>
              <a:t>ASSIST provides the ability to track both Grants.gov and NIH Agency status</a:t>
            </a:r>
            <a:br>
              <a:rPr lang="en-US" dirty="0" smtClean="0"/>
            </a:br>
            <a:endParaRPr lang="en-US" dirty="0" smtClean="0"/>
          </a:p>
          <a:p>
            <a:r>
              <a:rPr lang="en-US" dirty="0" smtClean="0"/>
              <a:t>ASSIST provides a link to the Commons Detailed Status Information to view your application</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pplication Information screen with View Submission Details link"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88" y="1878149"/>
            <a:ext cx="8361821" cy="44950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96</a:t>
            </a:fld>
            <a:endParaRPr lang="en-US"/>
          </a:p>
        </p:txBody>
      </p:sp>
      <p:sp>
        <p:nvSpPr>
          <p:cNvPr id="5" name="Oval 4" title="circle"/>
          <p:cNvSpPr/>
          <p:nvPr/>
        </p:nvSpPr>
        <p:spPr>
          <a:xfrm>
            <a:off x="5431809" y="5867400"/>
            <a:ext cx="1828800"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1168154" y="990600"/>
            <a:ext cx="6981825" cy="811349"/>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After submitting to Grants.gov, submission status can be tracked in ASSIST.</a:t>
            </a:r>
            <a:endParaRPr lang="en-US" sz="2400" dirty="0">
              <a:solidFill>
                <a:srgbClr val="002060"/>
              </a:solidFill>
            </a:endParaRPr>
          </a:p>
        </p:txBody>
      </p:sp>
      <p:sp>
        <p:nvSpPr>
          <p:cNvPr id="7" name="Rounded Rectangular Callout 6"/>
          <p:cNvSpPr/>
          <p:nvPr/>
        </p:nvSpPr>
        <p:spPr>
          <a:xfrm>
            <a:off x="6111922" y="3886200"/>
            <a:ext cx="2640987" cy="1600200"/>
          </a:xfrm>
          <a:prstGeom prst="wedgeRoundRectCallout">
            <a:avLst>
              <a:gd name="adj1" fmla="val -33578"/>
              <a:gd name="adj2" fmla="val 6972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a:t>
            </a:r>
            <a:r>
              <a:rPr lang="en-US" sz="2400" b="1" dirty="0" smtClean="0">
                <a:solidFill>
                  <a:srgbClr val="002060"/>
                </a:solidFill>
              </a:rPr>
              <a:t>View Submission Status Details</a:t>
            </a:r>
            <a:r>
              <a:rPr lang="en-US" sz="2400" dirty="0" smtClean="0">
                <a:solidFill>
                  <a:srgbClr val="002060"/>
                </a:solidFill>
              </a:rPr>
              <a:t>.</a:t>
            </a:r>
            <a:endParaRPr lang="en-US" sz="2400" dirty="0">
              <a:solidFill>
                <a:srgbClr val="002060"/>
              </a:solidFill>
            </a:endParaRPr>
          </a:p>
        </p:txBody>
      </p:sp>
      <p:sp>
        <p:nvSpPr>
          <p:cNvPr id="8" name="Oval 7" title="circle"/>
          <p:cNvSpPr/>
          <p:nvPr/>
        </p:nvSpPr>
        <p:spPr>
          <a:xfrm>
            <a:off x="4683465" y="1878149"/>
            <a:ext cx="1412535"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ubmission status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914400"/>
            <a:ext cx="4898146" cy="5943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97</a:t>
            </a:fld>
            <a:endParaRPr lang="en-US"/>
          </a:p>
        </p:txBody>
      </p:sp>
      <p:sp>
        <p:nvSpPr>
          <p:cNvPr id="6" name="Rounded Rectangular Callout 5"/>
          <p:cNvSpPr/>
          <p:nvPr/>
        </p:nvSpPr>
        <p:spPr>
          <a:xfrm>
            <a:off x="3567112" y="1248736"/>
            <a:ext cx="4814888" cy="1420949"/>
          </a:xfrm>
          <a:prstGeom prst="wedgeRoundRectCallout">
            <a:avLst>
              <a:gd name="adj1" fmla="val -68759"/>
              <a:gd name="adj2" fmla="val 5910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You must click </a:t>
            </a:r>
            <a:r>
              <a:rPr lang="en-US" sz="2400" b="1" dirty="0" smtClean="0">
                <a:solidFill>
                  <a:srgbClr val="002060"/>
                </a:solidFill>
              </a:rPr>
              <a:t>Check for Status Updates </a:t>
            </a:r>
            <a:r>
              <a:rPr lang="en-US" sz="2400" dirty="0" smtClean="0">
                <a:solidFill>
                  <a:srgbClr val="002060"/>
                </a:solidFill>
              </a:rPr>
              <a:t>to force ASSIST to poll Grants.gov and NIH for status.</a:t>
            </a:r>
            <a:endParaRPr lang="en-US" sz="2400" dirty="0">
              <a:solidFill>
                <a:srgbClr val="002060"/>
              </a:solidFill>
            </a:endParaRPr>
          </a:p>
        </p:txBody>
      </p:sp>
      <p:sp>
        <p:nvSpPr>
          <p:cNvPr id="7" name="Rounded Rectangular Callout 6"/>
          <p:cNvSpPr/>
          <p:nvPr/>
        </p:nvSpPr>
        <p:spPr>
          <a:xfrm>
            <a:off x="3726656" y="3511788"/>
            <a:ext cx="4495800" cy="750137"/>
          </a:xfrm>
          <a:prstGeom prst="wedgeRoundRectCallout">
            <a:avLst>
              <a:gd name="adj1" fmla="val -56027"/>
              <a:gd name="adj2" fmla="val -8963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will indicate if a status change was detected.</a:t>
            </a:r>
            <a:endParaRPr lang="en-US" sz="2400" dirty="0">
              <a:solidFill>
                <a:srgbClr val="002060"/>
              </a:solidFill>
            </a:endParaRPr>
          </a:p>
        </p:txBody>
      </p:sp>
      <p:sp>
        <p:nvSpPr>
          <p:cNvPr id="8" name="Oval 7" title="circle"/>
          <p:cNvSpPr/>
          <p:nvPr/>
        </p:nvSpPr>
        <p:spPr>
          <a:xfrm>
            <a:off x="533400" y="2862599"/>
            <a:ext cx="1524000" cy="33780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ubmission status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549"/>
            <a:ext cx="4914900" cy="60262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98</a:t>
            </a:fld>
            <a:endParaRPr lang="en-US"/>
          </a:p>
        </p:txBody>
      </p:sp>
      <p:sp>
        <p:nvSpPr>
          <p:cNvPr id="6" name="Rounded Rectangular Callout 5"/>
          <p:cNvSpPr/>
          <p:nvPr/>
        </p:nvSpPr>
        <p:spPr>
          <a:xfrm>
            <a:off x="3907809" y="3352800"/>
            <a:ext cx="4814888" cy="2958765"/>
          </a:xfrm>
          <a:prstGeom prst="wedgeRoundRectCallout">
            <a:avLst>
              <a:gd name="adj1" fmla="val -50051"/>
              <a:gd name="adj2" fmla="val 2727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Grants.gov and Agency submission status are available.</a:t>
            </a:r>
          </a:p>
          <a:p>
            <a:pPr algn="ctr"/>
            <a:endParaRPr lang="en-US" sz="2400" dirty="0">
              <a:solidFill>
                <a:srgbClr val="002060"/>
              </a:solidFill>
            </a:endParaRPr>
          </a:p>
          <a:p>
            <a:pPr algn="ctr"/>
            <a:r>
              <a:rPr lang="en-US" sz="2400" dirty="0" smtClean="0">
                <a:solidFill>
                  <a:srgbClr val="002060"/>
                </a:solidFill>
              </a:rPr>
              <a:t>Grants.gov status of </a:t>
            </a:r>
            <a:r>
              <a:rPr lang="en-US" sz="2400" b="1" i="1" dirty="0" smtClean="0">
                <a:solidFill>
                  <a:srgbClr val="002060"/>
                </a:solidFill>
              </a:rPr>
              <a:t>Agency Tracking Number Assigned </a:t>
            </a:r>
            <a:r>
              <a:rPr lang="en-US" sz="2400" dirty="0" smtClean="0">
                <a:solidFill>
                  <a:srgbClr val="002060"/>
                </a:solidFill>
              </a:rPr>
              <a:t>and Agency status of </a:t>
            </a:r>
            <a:r>
              <a:rPr lang="en-US" sz="2400" b="1" i="1" dirty="0" smtClean="0">
                <a:solidFill>
                  <a:srgbClr val="002060"/>
                </a:solidFill>
              </a:rPr>
              <a:t>Processed</a:t>
            </a:r>
            <a:r>
              <a:rPr lang="en-US" sz="2400" dirty="0" smtClean="0">
                <a:solidFill>
                  <a:srgbClr val="002060"/>
                </a:solidFill>
              </a:rPr>
              <a:t> is good news!</a:t>
            </a:r>
            <a:endParaRPr lang="en-US" sz="2400" dirty="0">
              <a:solidFill>
                <a:srgbClr val="002060"/>
              </a:solidFill>
            </a:endParaRPr>
          </a:p>
        </p:txBody>
      </p:sp>
      <p:sp>
        <p:nvSpPr>
          <p:cNvPr id="8" name="Oval 7" title="circle"/>
          <p:cNvSpPr/>
          <p:nvPr/>
        </p:nvSpPr>
        <p:spPr>
          <a:xfrm>
            <a:off x="1828800" y="3886200"/>
            <a:ext cx="838200" cy="16890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title="circle"/>
          <p:cNvSpPr/>
          <p:nvPr/>
        </p:nvSpPr>
        <p:spPr>
          <a:xfrm>
            <a:off x="1905000" y="4953000"/>
            <a:ext cx="1524000" cy="2286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title="circle"/>
          <p:cNvSpPr/>
          <p:nvPr/>
        </p:nvSpPr>
        <p:spPr>
          <a:xfrm>
            <a:off x="1905000" y="6079500"/>
            <a:ext cx="626702" cy="1689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789140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 Submission Status - ASSIST</a:t>
            </a:r>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99</a:t>
            </a:fld>
            <a:endParaRPr lang="en-US"/>
          </a:p>
        </p:txBody>
      </p:sp>
      <p:pic>
        <p:nvPicPr>
          <p:cNvPr id="15362" name="Picture 2" descr="Commons Detailed Status Information screen" title="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756" y="3657600"/>
            <a:ext cx="8153400" cy="30647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363" name="Picture 3" descr="status screen with link to View Commons Status Details" title="screen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4752975" cy="2057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Oval 6" title="circle"/>
          <p:cNvSpPr/>
          <p:nvPr/>
        </p:nvSpPr>
        <p:spPr>
          <a:xfrm>
            <a:off x="2341727" y="1603612"/>
            <a:ext cx="2792247" cy="301388"/>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5334000" y="914400"/>
            <a:ext cx="3657600" cy="2667000"/>
          </a:xfrm>
          <a:prstGeom prst="wedgeRoundRectCallout">
            <a:avLst>
              <a:gd name="adj1" fmla="val -59803"/>
              <a:gd name="adj2" fmla="val -1952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If the application is processed without error, then the </a:t>
            </a:r>
            <a:r>
              <a:rPr lang="en-US" sz="2400" b="1" i="1" dirty="0" smtClean="0">
                <a:solidFill>
                  <a:srgbClr val="002060"/>
                </a:solidFill>
              </a:rPr>
              <a:t>Agency Tracking # </a:t>
            </a:r>
            <a:r>
              <a:rPr lang="en-US" sz="2400" dirty="0" smtClean="0">
                <a:solidFill>
                  <a:srgbClr val="002060"/>
                </a:solidFill>
              </a:rPr>
              <a:t>will be linked to the detailed Status Information page in Commons.</a:t>
            </a:r>
            <a:endParaRPr lang="en-US" sz="2400" dirty="0">
              <a:solidFill>
                <a:srgbClr val="002060"/>
              </a:solidFill>
            </a:endParaRPr>
          </a:p>
        </p:txBody>
      </p:sp>
      <p:sp>
        <p:nvSpPr>
          <p:cNvPr id="8" name="Oval 7" title="circle"/>
          <p:cNvSpPr/>
          <p:nvPr/>
        </p:nvSpPr>
        <p:spPr>
          <a:xfrm>
            <a:off x="5286375" y="4038600"/>
            <a:ext cx="2105026" cy="762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970127" y="3843924"/>
            <a:ext cx="4143375" cy="1151351"/>
          </a:xfrm>
          <a:prstGeom prst="wedgeRoundRectCallout">
            <a:avLst>
              <a:gd name="adj1" fmla="val 61291"/>
              <a:gd name="adj2" fmla="val -374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002060"/>
                </a:solidFill>
              </a:rPr>
              <a:t>e</a:t>
            </a:r>
            <a:r>
              <a:rPr lang="en-US" sz="2400" b="1" i="1" dirty="0" smtClean="0">
                <a:solidFill>
                  <a:srgbClr val="002060"/>
                </a:solidFill>
              </a:rPr>
              <a:t>-Application</a:t>
            </a:r>
            <a:r>
              <a:rPr lang="en-US" sz="2400" dirty="0" smtClean="0">
                <a:solidFill>
                  <a:srgbClr val="002060"/>
                </a:solidFill>
              </a:rPr>
              <a:t> </a:t>
            </a:r>
            <a:r>
              <a:rPr lang="en-US" sz="2400" dirty="0">
                <a:solidFill>
                  <a:srgbClr val="002060"/>
                </a:solidFill>
              </a:rPr>
              <a:t>is the application image reviewers will use so check it carefully.</a:t>
            </a:r>
          </a:p>
        </p:txBody>
      </p:sp>
      <p:cxnSp>
        <p:nvCxnSpPr>
          <p:cNvPr id="10" name="Straight Arrow Connector 9" title="line"/>
          <p:cNvCxnSpPr>
            <a:stCxn id="7" idx="3"/>
          </p:cNvCxnSpPr>
          <p:nvPr/>
        </p:nvCxnSpPr>
        <p:spPr>
          <a:xfrm>
            <a:off x="2750642" y="1860863"/>
            <a:ext cx="6845" cy="1720537"/>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ular Callout 12"/>
          <p:cNvSpPr/>
          <p:nvPr/>
        </p:nvSpPr>
        <p:spPr>
          <a:xfrm>
            <a:off x="1552504" y="5461021"/>
            <a:ext cx="6203903" cy="1261281"/>
          </a:xfrm>
          <a:prstGeom prst="wedgeRoundRectCallout">
            <a:avLst>
              <a:gd name="adj1" fmla="val 20150"/>
              <a:gd name="adj2" fmla="val -10546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You will also want to check the </a:t>
            </a:r>
            <a:r>
              <a:rPr lang="en-US" sz="2400" b="1" i="1" dirty="0" smtClean="0">
                <a:solidFill>
                  <a:srgbClr val="002060"/>
                </a:solidFill>
              </a:rPr>
              <a:t>Cover Letter</a:t>
            </a:r>
            <a:r>
              <a:rPr lang="en-US" sz="2400" b="1" dirty="0" smtClean="0">
                <a:solidFill>
                  <a:srgbClr val="002060"/>
                </a:solidFill>
              </a:rPr>
              <a:t> </a:t>
            </a:r>
            <a:r>
              <a:rPr lang="en-US" sz="2400" dirty="0" smtClean="0">
                <a:solidFill>
                  <a:srgbClr val="002060"/>
                </a:solidFill>
              </a:rPr>
              <a:t>and </a:t>
            </a:r>
            <a:r>
              <a:rPr lang="en-US" sz="2400" b="1" i="1" dirty="0" smtClean="0">
                <a:solidFill>
                  <a:srgbClr val="002060"/>
                </a:solidFill>
              </a:rPr>
              <a:t>Component Appendices </a:t>
            </a:r>
            <a:r>
              <a:rPr lang="en-US" sz="2400" dirty="0" smtClean="0">
                <a:solidFill>
                  <a:srgbClr val="002060"/>
                </a:solidFill>
              </a:rPr>
              <a:t>which are stored separate from the image.</a:t>
            </a:r>
            <a:endParaRPr lang="en-US" sz="2400" dirty="0">
              <a:solidFill>
                <a:srgbClr val="002060"/>
              </a:solidFill>
            </a:endParaRPr>
          </a:p>
        </p:txBody>
      </p:sp>
    </p:spTree>
    <p:extLst>
      <p:ext uri="{BB962C8B-B14F-4D97-AF65-F5344CB8AC3E}">
        <p14:creationId xmlns:p14="http://schemas.microsoft.com/office/powerpoint/2010/main" val="52192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Lst>
  </p:timing>
</p:sld>
</file>

<file path=ppt/theme/theme1.xml><?xml version="1.0" encoding="utf-8"?>
<a:theme xmlns:a="http://schemas.openxmlformats.org/drawingml/2006/main" name="OER">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OER</Template>
  <TotalTime>7236</TotalTime>
  <Words>4148</Words>
  <Application>Microsoft Office PowerPoint</Application>
  <PresentationFormat>On-screen Show (4:3)</PresentationFormat>
  <Paragraphs>707</Paragraphs>
  <Slides>119</Slides>
  <Notes>3</Notes>
  <HiddenSlides>0</HiddenSlides>
  <MMClips>0</MMClip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OER</vt:lpstr>
      <vt:lpstr>Application Submission System &amp;  Interface for Submission Tracking </vt:lpstr>
      <vt:lpstr>Dealing with paper-based, multi-project applications can be an overwhelming task for our applicants and NIH staff… *</vt:lpstr>
      <vt:lpstr>Multi-project apps are the last remaining paper submissions</vt:lpstr>
      <vt:lpstr>It’s time for electronic submission!</vt:lpstr>
      <vt:lpstr>Unfortunately…</vt:lpstr>
      <vt:lpstr>Our Approach</vt:lpstr>
      <vt:lpstr>The result</vt:lpstr>
      <vt:lpstr>Behind the scenes…</vt:lpstr>
      <vt:lpstr>ASSIST Features</vt:lpstr>
      <vt:lpstr>ASSIST Status</vt:lpstr>
      <vt:lpstr>Transition Timeline</vt:lpstr>
      <vt:lpstr>Registration – Two Separate but Linked Systems</vt:lpstr>
      <vt:lpstr>Registration - Preparing Application</vt:lpstr>
      <vt:lpstr>Registration – Submitting Application</vt:lpstr>
      <vt:lpstr>Account Notes</vt:lpstr>
      <vt:lpstr>Electronic Submission of Multi-Project Applications Using ASSIST</vt:lpstr>
      <vt:lpstr>Overview of Process</vt:lpstr>
      <vt:lpstr>Find Opportunity</vt:lpstr>
      <vt:lpstr>Find Multi-project FOAs in…</vt:lpstr>
      <vt:lpstr>FOAs Link You to ASSIST</vt:lpstr>
      <vt:lpstr>Before jumping into ASSIST, take some time to learn about the new process</vt:lpstr>
      <vt:lpstr>Multi-project FOAs</vt:lpstr>
      <vt:lpstr>Application Guide</vt:lpstr>
      <vt:lpstr>Terminology</vt:lpstr>
      <vt:lpstr>More Terminology</vt:lpstr>
      <vt:lpstr>New Application Format</vt:lpstr>
      <vt:lpstr>Multi-project Application Assembly</vt:lpstr>
      <vt:lpstr>Multi-project Application Assembly</vt:lpstr>
      <vt:lpstr>Create an Application Plan</vt:lpstr>
      <vt:lpstr>Create an Application Plan</vt:lpstr>
      <vt:lpstr>FOA Text Instructions</vt:lpstr>
      <vt:lpstr>Define the Layout of Your Application</vt:lpstr>
      <vt:lpstr>Define the Layout of Your Application</vt:lpstr>
      <vt:lpstr>Sample Application Shell Layout</vt:lpstr>
      <vt:lpstr>Initiate Your Application and Create an Application Shell</vt:lpstr>
      <vt:lpstr>Log In to ASSIST</vt:lpstr>
      <vt:lpstr>Initiate Application</vt:lpstr>
      <vt:lpstr>Using ASSIST</vt:lpstr>
      <vt:lpstr>Add Overall Component</vt:lpstr>
      <vt:lpstr>Overall Component</vt:lpstr>
      <vt:lpstr>Adding Additional Components</vt:lpstr>
      <vt:lpstr>Adding Components</vt:lpstr>
      <vt:lpstr>Define Your Team and Provide Application Access</vt:lpstr>
      <vt:lpstr>Automatic Application Access</vt:lpstr>
      <vt:lpstr>Automatic Application Access (cont.)</vt:lpstr>
      <vt:lpstr>Managing Access</vt:lpstr>
      <vt:lpstr>Managing Access</vt:lpstr>
      <vt:lpstr>Manage Access</vt:lpstr>
      <vt:lpstr>Manage Access</vt:lpstr>
      <vt:lpstr>Manage Access</vt:lpstr>
      <vt:lpstr>Manage Access</vt:lpstr>
      <vt:lpstr>Manage Access</vt:lpstr>
      <vt:lpstr>Manage Access</vt:lpstr>
      <vt:lpstr>Enter Application Data</vt:lpstr>
      <vt:lpstr>Searching for In-progress Applications</vt:lpstr>
      <vt:lpstr>Searching for In-progress Applications</vt:lpstr>
      <vt:lpstr>Navigating to a Specific Component</vt:lpstr>
      <vt:lpstr>Summary Page</vt:lpstr>
      <vt:lpstr>Entering Application Data</vt:lpstr>
      <vt:lpstr>Form Save Options</vt:lpstr>
      <vt:lpstr>Data Entry Validation</vt:lpstr>
      <vt:lpstr>Adding R&amp;R Subaward Budget &amp; Optional Forms</vt:lpstr>
      <vt:lpstr>Data Entry: R&amp;R Cover </vt:lpstr>
      <vt:lpstr>Data Entry: Other Project Information</vt:lpstr>
      <vt:lpstr>Data Entry: Other Project Information</vt:lpstr>
      <vt:lpstr>Data Entry: Research Plan</vt:lpstr>
      <vt:lpstr>Data Entry: Sr/Key Person Profile</vt:lpstr>
      <vt:lpstr>Avoid Common Errors</vt:lpstr>
      <vt:lpstr>Component Actions</vt:lpstr>
      <vt:lpstr>Validating a Component</vt:lpstr>
      <vt:lpstr>Errors &amp; Warnings</vt:lpstr>
      <vt:lpstr>Previewing a Component</vt:lpstr>
      <vt:lpstr>Updating Component Status to Complete</vt:lpstr>
      <vt:lpstr>Finalize Content &amp; Prepare Your Application for Submission</vt:lpstr>
      <vt:lpstr>Finalizing Components</vt:lpstr>
      <vt:lpstr>Validating the Application</vt:lpstr>
      <vt:lpstr>Application Validation Results</vt:lpstr>
      <vt:lpstr>Finalizing Components</vt:lpstr>
      <vt:lpstr>Finalizing Components</vt:lpstr>
      <vt:lpstr>Finalizing Components</vt:lpstr>
      <vt:lpstr>Updating Application Status</vt:lpstr>
      <vt:lpstr>Application Status Flow</vt:lpstr>
      <vt:lpstr>All Components Final</vt:lpstr>
      <vt:lpstr>Final Validation Check</vt:lpstr>
      <vt:lpstr>All Components Validated</vt:lpstr>
      <vt:lpstr>Preview Application</vt:lpstr>
      <vt:lpstr>Preview Application Request Mock-up</vt:lpstr>
      <vt:lpstr>Ready for Submission</vt:lpstr>
      <vt:lpstr>Submit Your Application</vt:lpstr>
      <vt:lpstr>On-time Submission</vt:lpstr>
      <vt:lpstr>Submit Your Application</vt:lpstr>
      <vt:lpstr>Submit Your Application</vt:lpstr>
      <vt:lpstr>Track Your Application</vt:lpstr>
      <vt:lpstr>Notifications</vt:lpstr>
      <vt:lpstr>Tracking Submission Status - ASSIST</vt:lpstr>
      <vt:lpstr>Tracking Submission Status - ASSIST</vt:lpstr>
      <vt:lpstr>Tracking Submission Status - ASSIST</vt:lpstr>
      <vt:lpstr>Tracking Submission Status - ASSIST</vt:lpstr>
      <vt:lpstr>Tracking Submission Status - ASSIST</vt:lpstr>
      <vt:lpstr>Viewing Your Application in Commons</vt:lpstr>
      <vt:lpstr>Component Summary</vt:lpstr>
      <vt:lpstr>Project/Performance Site Location Summary</vt:lpstr>
      <vt:lpstr>Human Subject, Clinical Trial, Stem Cell, and Vertebrate Animals Summary</vt:lpstr>
      <vt:lpstr>Composite Application Budget Summary</vt:lpstr>
      <vt:lpstr>Component Budget Summary</vt:lpstr>
      <vt:lpstr>Categories Budget Summary</vt:lpstr>
      <vt:lpstr>Senior/Key Personnel Summary &amp; Biosketches</vt:lpstr>
      <vt:lpstr>Application Viewing Window</vt:lpstr>
      <vt:lpstr>Rejecting the Application</vt:lpstr>
      <vt:lpstr>Submission Complete!</vt:lpstr>
      <vt:lpstr>Some Final Notes…</vt:lpstr>
      <vt:lpstr>Dealing with System Issues</vt:lpstr>
      <vt:lpstr>ASSISTance</vt:lpstr>
      <vt:lpstr>On-line ASSIST Help</vt:lpstr>
      <vt:lpstr>Applicant Links &amp; Resources</vt:lpstr>
      <vt:lpstr>Demo Site</vt:lpstr>
      <vt:lpstr>Help Desk</vt:lpstr>
      <vt:lpstr>Feedback</vt:lpstr>
      <vt:lpstr>Questions</vt:lpstr>
    </vt:vector>
  </TitlesOfParts>
  <Company>NIH\OD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ASSIST - Application Submission System &amp; Interface for Submission Tracking</dc:title>
  <dc:subject>Multi-project application submission</dc:subject>
  <dc:creator>NIH</dc:creator>
  <cp:lastModifiedBy>Baker, Molly Anne</cp:lastModifiedBy>
  <cp:revision>384</cp:revision>
  <cp:lastPrinted>2013-08-12T21:56:57Z</cp:lastPrinted>
  <dcterms:created xsi:type="dcterms:W3CDTF">2012-07-14T18:47:21Z</dcterms:created>
  <dcterms:modified xsi:type="dcterms:W3CDTF">2013-08-13T19:57:03Z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TC011367941033</vt:lpwstr>
  </property>
</Properties>
</file>