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9"/>
  </p:notesMasterIdLst>
  <p:sldIdLst>
    <p:sldId id="257" r:id="rId2"/>
    <p:sldId id="267" r:id="rId3"/>
    <p:sldId id="269" r:id="rId4"/>
    <p:sldId id="259" r:id="rId5"/>
    <p:sldId id="329" r:id="rId6"/>
    <p:sldId id="271" r:id="rId7"/>
    <p:sldId id="270" r:id="rId8"/>
    <p:sldId id="332" r:id="rId9"/>
    <p:sldId id="331" r:id="rId10"/>
    <p:sldId id="330" r:id="rId11"/>
    <p:sldId id="287" r:id="rId12"/>
    <p:sldId id="288" r:id="rId13"/>
    <p:sldId id="289" r:id="rId14"/>
    <p:sldId id="334" r:id="rId15"/>
    <p:sldId id="333" r:id="rId16"/>
    <p:sldId id="273" r:id="rId17"/>
    <p:sldId id="335" r:id="rId18"/>
    <p:sldId id="336" r:id="rId19"/>
    <p:sldId id="337" r:id="rId20"/>
    <p:sldId id="277" r:id="rId21"/>
    <p:sldId id="342" r:id="rId22"/>
    <p:sldId id="292" r:id="rId23"/>
    <p:sldId id="286" r:id="rId24"/>
    <p:sldId id="290" r:id="rId25"/>
    <p:sldId id="296" r:id="rId26"/>
    <p:sldId id="298" r:id="rId27"/>
    <p:sldId id="338" r:id="rId28"/>
    <p:sldId id="260" r:id="rId29"/>
    <p:sldId id="339" r:id="rId30"/>
    <p:sldId id="268" r:id="rId31"/>
    <p:sldId id="317" r:id="rId32"/>
    <p:sldId id="318" r:id="rId33"/>
    <p:sldId id="300" r:id="rId34"/>
    <p:sldId id="319" r:id="rId35"/>
    <p:sldId id="309" r:id="rId36"/>
    <p:sldId id="310" r:id="rId37"/>
    <p:sldId id="311" r:id="rId38"/>
    <p:sldId id="312" r:id="rId39"/>
    <p:sldId id="341" r:id="rId40"/>
    <p:sldId id="313" r:id="rId41"/>
    <p:sldId id="303" r:id="rId42"/>
    <p:sldId id="304" r:id="rId43"/>
    <p:sldId id="305" r:id="rId44"/>
    <p:sldId id="306" r:id="rId45"/>
    <p:sldId id="307" r:id="rId46"/>
    <p:sldId id="266" r:id="rId47"/>
    <p:sldId id="340" r:id="rId4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1"/>
    <a:srgbClr val="C69969"/>
    <a:srgbClr val="B1B1B1"/>
    <a:srgbClr val="6E6E6E"/>
    <a:srgbClr val="A7A7A7"/>
    <a:srgbClr val="212121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/>
    <p:restoredTop sz="96017"/>
  </p:normalViewPr>
  <p:slideViewPr>
    <p:cSldViewPr snapToGrid="0">
      <p:cViewPr varScale="1">
        <p:scale>
          <a:sx n="184" d="100"/>
          <a:sy n="184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EE59-3704-CE44-B8C3-836122F7EF5A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0D65C-26B6-3F4F-A6A4-3E41667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8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D65C-26B6-3F4F-A6A4-3E416671AD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D65C-26B6-3F4F-A6A4-3E416671AD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FFBA9-275D-D4B0-C3BD-B318A519D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05457-0FA4-80AC-2149-DBCC35BA0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93B0E-F506-3F28-4307-5DED87263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758E6-0E0A-D851-358F-64E355E8E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D65C-26B6-3F4F-A6A4-3E416671AD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6667D-E22F-F548-3C37-00C67714A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DD4DF-3CC1-5FA8-D75B-058EDE3DB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DDA57-4E26-00A6-941F-D68AFC24A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9CF2-841C-854F-8501-8E242221E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D65C-26B6-3F4F-A6A4-3E416671AD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6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5C12-B995-8F62-A4C8-36F615566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D9050-0B03-8691-5846-4097082AB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16E3B0-33BF-3F4A-4333-9591F7F8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1D92A-1BC0-B991-D071-58A766AA5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D65C-26B6-3F4F-A6A4-3E416671AD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0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1AE5D-4202-DCDA-33E8-D9D1F3C13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44CF7-FDAC-2A39-630E-74CED3662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73BC3-ABD4-13D5-D787-91AE5D027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7417C-92BF-EB61-A1C3-95F1CDFEB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D65C-26B6-3F4F-A6A4-3E416671AD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6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1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7A7A7"/>
            </a:gs>
            <a:gs pos="98000">
              <a:srgbClr val="21212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B06B0-D47A-3248-9C81-918C3EF2B178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F57D6-32D2-C441-B91D-A82C637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BA4B0-ED03-1245-8C15-F421F5B6F020}"/>
              </a:ext>
            </a:extLst>
          </p:cNvPr>
          <p:cNvSpPr txBox="1"/>
          <p:nvPr/>
        </p:nvSpPr>
        <p:spPr>
          <a:xfrm>
            <a:off x="1221858" y="1115568"/>
            <a:ext cx="67002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Effectively communicating</a:t>
            </a:r>
          </a:p>
          <a:p>
            <a:pPr algn="ctr"/>
            <a:r>
              <a:rPr lang="en-US" sz="4400" dirty="0"/>
              <a:t>your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BEC2D-C65F-8541-0C17-A61762BEF084}"/>
              </a:ext>
            </a:extLst>
          </p:cNvPr>
          <p:cNvSpPr txBox="1"/>
          <p:nvPr/>
        </p:nvSpPr>
        <p:spPr>
          <a:xfrm>
            <a:off x="2521277" y="3447288"/>
            <a:ext cx="4101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Shannon Fisher, M.D., Ph.D.</a:t>
            </a:r>
          </a:p>
          <a:p>
            <a:pPr algn="ctr"/>
            <a:r>
              <a:rPr lang="en-US" sz="2400" dirty="0"/>
              <a:t>Tuesday, June 9</a:t>
            </a:r>
            <a:r>
              <a:rPr lang="en-US" sz="2400" baseline="30000" dirty="0"/>
              <a:t>th</a:t>
            </a:r>
            <a:r>
              <a:rPr lang="en-US" sz="2400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88592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93ED3-B180-E05B-D712-D96F51A08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1B831-6EA4-2BC3-A0A2-DB8F8013E230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Color palette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F80DC-F53C-794A-FE7F-818686746D73}"/>
              </a:ext>
            </a:extLst>
          </p:cNvPr>
          <p:cNvSpPr txBox="1"/>
          <p:nvPr/>
        </p:nvSpPr>
        <p:spPr>
          <a:xfrm>
            <a:off x="448056" y="1128606"/>
            <a:ext cx="840333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2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Start with your data</a:t>
            </a:r>
          </a:p>
          <a:p>
            <a:pPr marL="231775" lvl="2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Limit the number of colors</a:t>
            </a:r>
          </a:p>
          <a:p>
            <a:pPr marL="231775" lvl="2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Consider 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189068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6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A0136-584E-5011-BBDC-965D63BF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60" y="0"/>
            <a:ext cx="673647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5B4DAE-BA51-0DC6-F769-C3DE0E400205}"/>
              </a:ext>
            </a:extLst>
          </p:cNvPr>
          <p:cNvSpPr txBox="1"/>
          <p:nvPr/>
        </p:nvSpPr>
        <p:spPr>
          <a:xfrm>
            <a:off x="3376801" y="475488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Coolors.co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189B3-77FE-AFEE-4181-F5FAB3F4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9" y="2008263"/>
            <a:ext cx="8906831" cy="33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5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3D4A63-EBB5-3007-DD92-4B6D914E2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" t="6913" r="63742" b="48770"/>
          <a:stretch>
            <a:fillRect/>
          </a:stretch>
        </p:blipFill>
        <p:spPr>
          <a:xfrm>
            <a:off x="542334" y="1398402"/>
            <a:ext cx="3657600" cy="3330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33150-518F-3EDA-D722-DAB5C99D154C}"/>
              </a:ext>
            </a:extLst>
          </p:cNvPr>
          <p:cNvSpPr txBox="1"/>
          <p:nvPr/>
        </p:nvSpPr>
        <p:spPr>
          <a:xfrm>
            <a:off x="1914862" y="405229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Color accessible palettes</a:t>
            </a:r>
          </a:p>
        </p:txBody>
      </p:sp>
    </p:spTree>
    <p:extLst>
      <p:ext uri="{BB962C8B-B14F-4D97-AF65-F5344CB8AC3E}">
        <p14:creationId xmlns:p14="http://schemas.microsoft.com/office/powerpoint/2010/main" val="29775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B49BC-16DE-E601-578B-A86A127B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63C5A-EBB6-B688-AD99-B28E876A2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" t="6913" r="63742" b="48770"/>
          <a:stretch>
            <a:fillRect/>
          </a:stretch>
        </p:blipFill>
        <p:spPr>
          <a:xfrm>
            <a:off x="542334" y="1398402"/>
            <a:ext cx="3657600" cy="3330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064F2-5E4D-240E-6568-7506D2CA5021}"/>
              </a:ext>
            </a:extLst>
          </p:cNvPr>
          <p:cNvSpPr txBox="1"/>
          <p:nvPr/>
        </p:nvSpPr>
        <p:spPr>
          <a:xfrm>
            <a:off x="1914862" y="405229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Color accessible palettes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A19F7-D5BD-3BC1-A97E-EA25CD251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75" r="4222" b="5000"/>
          <a:stretch>
            <a:fillRect/>
          </a:stretch>
        </p:blipFill>
        <p:spPr>
          <a:xfrm>
            <a:off x="4944066" y="1398402"/>
            <a:ext cx="3657600" cy="33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9A38E-49E4-E6C1-3727-6CFA183D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71D91A-54DC-4813-AE10-DC71A7C67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" t="4769"/>
          <a:stretch/>
        </p:blipFill>
        <p:spPr>
          <a:xfrm>
            <a:off x="1071907" y="1051560"/>
            <a:ext cx="7000183" cy="4663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130A3-EC1C-BFCB-0350-2D7AA59A3262}"/>
              </a:ext>
            </a:extLst>
          </p:cNvPr>
          <p:cNvSpPr txBox="1"/>
          <p:nvPr/>
        </p:nvSpPr>
        <p:spPr>
          <a:xfrm>
            <a:off x="1914862" y="405229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Color accessible palettes</a:t>
            </a:r>
          </a:p>
        </p:txBody>
      </p:sp>
    </p:spTree>
    <p:extLst>
      <p:ext uri="{BB962C8B-B14F-4D97-AF65-F5344CB8AC3E}">
        <p14:creationId xmlns:p14="http://schemas.microsoft.com/office/powerpoint/2010/main" val="349610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2A237A-AC5B-C46A-BAB8-1C66130B62A3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Components of a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6DA15-A1A7-45A9-65E1-38761908B480}"/>
              </a:ext>
            </a:extLst>
          </p:cNvPr>
          <p:cNvSpPr txBox="1"/>
          <p:nvPr/>
        </p:nvSpPr>
        <p:spPr>
          <a:xfrm>
            <a:off x="448056" y="1128606"/>
            <a:ext cx="8403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Introduction: why did you carry out the study?</a:t>
            </a:r>
          </a:p>
        </p:txBody>
      </p:sp>
    </p:spTree>
    <p:extLst>
      <p:ext uri="{BB962C8B-B14F-4D97-AF65-F5344CB8AC3E}">
        <p14:creationId xmlns:p14="http://schemas.microsoft.com/office/powerpoint/2010/main" val="287563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0E179-5D8B-EE3C-26E6-1E2CE8875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8340D-37CE-8184-31FF-A7F9B685B836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Components of a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848D5-7618-CD96-8E8E-ABEA66EA2008}"/>
              </a:ext>
            </a:extLst>
          </p:cNvPr>
          <p:cNvSpPr txBox="1"/>
          <p:nvPr/>
        </p:nvSpPr>
        <p:spPr>
          <a:xfrm>
            <a:off x="448056" y="1128606"/>
            <a:ext cx="840333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Introduction: why did you carry out the study?</a:t>
            </a:r>
          </a:p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Methods: what techniques and approaches did you use?</a:t>
            </a:r>
          </a:p>
        </p:txBody>
      </p:sp>
    </p:spTree>
    <p:extLst>
      <p:ext uri="{BB962C8B-B14F-4D97-AF65-F5344CB8AC3E}">
        <p14:creationId xmlns:p14="http://schemas.microsoft.com/office/powerpoint/2010/main" val="294744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D1A00-6ED8-FF65-53F1-CB1D8ACC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1FF73-2007-F3B3-4BAD-95541B556478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Components of a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32055-24FF-9D2D-64A9-4C234C33C2FE}"/>
              </a:ext>
            </a:extLst>
          </p:cNvPr>
          <p:cNvSpPr txBox="1"/>
          <p:nvPr/>
        </p:nvSpPr>
        <p:spPr>
          <a:xfrm>
            <a:off x="448056" y="1128606"/>
            <a:ext cx="840333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Introduction: why did you carry out the study?</a:t>
            </a:r>
          </a:p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Methods: what techniques and approaches did you use?</a:t>
            </a:r>
          </a:p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Results: what did you find?</a:t>
            </a:r>
          </a:p>
        </p:txBody>
      </p:sp>
    </p:spTree>
    <p:extLst>
      <p:ext uri="{BB962C8B-B14F-4D97-AF65-F5344CB8AC3E}">
        <p14:creationId xmlns:p14="http://schemas.microsoft.com/office/powerpoint/2010/main" val="301497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04CA1-142A-A1D9-3357-467F64C9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5BB94-3571-80E7-DA60-9F4AA02D5CB1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Components of a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E895A-821A-82DC-0125-2C79F687DA9E}"/>
              </a:ext>
            </a:extLst>
          </p:cNvPr>
          <p:cNvSpPr txBox="1"/>
          <p:nvPr/>
        </p:nvSpPr>
        <p:spPr>
          <a:xfrm>
            <a:off x="448056" y="1128606"/>
            <a:ext cx="84033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Introduction: why did you carry out the study?</a:t>
            </a:r>
          </a:p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Methods: what techniques and approaches did you use?</a:t>
            </a:r>
          </a:p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Results: what did you find?</a:t>
            </a:r>
          </a:p>
          <a:p>
            <a:pPr marL="231775" lvl="1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Conclusions: what are your take-home messages?</a:t>
            </a:r>
          </a:p>
        </p:txBody>
      </p:sp>
    </p:spTree>
    <p:extLst>
      <p:ext uri="{BB962C8B-B14F-4D97-AF65-F5344CB8AC3E}">
        <p14:creationId xmlns:p14="http://schemas.microsoft.com/office/powerpoint/2010/main" val="19702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A8D67-1AB3-2BC5-5DBF-19E5C23B6FCB}"/>
              </a:ext>
            </a:extLst>
          </p:cNvPr>
          <p:cNvSpPr txBox="1"/>
          <p:nvPr/>
        </p:nvSpPr>
        <p:spPr>
          <a:xfrm>
            <a:off x="603687" y="1347177"/>
            <a:ext cx="79366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Gold standard for documenting your procedures and results</a:t>
            </a:r>
          </a:p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Restrictions on format</a:t>
            </a:r>
          </a:p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Limited interaction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A2109-79A6-AB7E-E0A6-B03F817E039C}"/>
              </a:ext>
            </a:extLst>
          </p:cNvPr>
          <p:cNvSpPr txBox="1"/>
          <p:nvPr/>
        </p:nvSpPr>
        <p:spPr>
          <a:xfrm>
            <a:off x="2286000" y="42789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139887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2A237A-AC5B-C46A-BAB8-1C66130B62A3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Components of a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6DA15-A1A7-45A9-65E1-38761908B480}"/>
              </a:ext>
            </a:extLst>
          </p:cNvPr>
          <p:cNvSpPr txBox="1"/>
          <p:nvPr/>
        </p:nvSpPr>
        <p:spPr>
          <a:xfrm>
            <a:off x="448056" y="1128606"/>
            <a:ext cx="84033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Acknowledgements: help, materials, funding, etc.</a:t>
            </a:r>
          </a:p>
          <a:p>
            <a:pPr marL="458788" lvl="2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Future studies (could include in Conclusions)</a:t>
            </a:r>
          </a:p>
          <a:p>
            <a:pPr marL="458788" lvl="2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References (not many, could include in body of poster or group at end)</a:t>
            </a:r>
          </a:p>
        </p:txBody>
      </p:sp>
    </p:spTree>
    <p:extLst>
      <p:ext uri="{BB962C8B-B14F-4D97-AF65-F5344CB8AC3E}">
        <p14:creationId xmlns:p14="http://schemas.microsoft.com/office/powerpoint/2010/main" val="261726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EF3B1-A56E-638C-61D1-CB4DD99B2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E6CD9-F01D-C0B2-9A75-C2E7FB9AEDD1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Components of a poster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9F195-5745-E00E-DDDC-DD937DE55E68}"/>
              </a:ext>
            </a:extLst>
          </p:cNvPr>
          <p:cNvSpPr txBox="1"/>
          <p:nvPr/>
        </p:nvSpPr>
        <p:spPr>
          <a:xfrm>
            <a:off x="448056" y="1128606"/>
            <a:ext cx="84033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Acknowledgements: help, materials, funding, etc.</a:t>
            </a:r>
          </a:p>
          <a:p>
            <a:pPr marL="458788" lvl="2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Future studies (could include in Conclusions)</a:t>
            </a:r>
          </a:p>
          <a:p>
            <a:pPr marL="458788" lvl="2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References (not many, could include in body of poster or group at end)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7FFDF-A02B-0AE2-A398-4E8B9020BE0C}"/>
              </a:ext>
            </a:extLst>
          </p:cNvPr>
          <p:cNvSpPr txBox="1"/>
          <p:nvPr/>
        </p:nvSpPr>
        <p:spPr>
          <a:xfrm>
            <a:off x="3820833" y="3872345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Abstract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2DC32-096D-875B-C49B-7E84AC7AF810}"/>
              </a:ext>
            </a:extLst>
          </p:cNvPr>
          <p:cNvSpPr txBox="1"/>
          <p:nvPr/>
        </p:nvSpPr>
        <p:spPr>
          <a:xfrm>
            <a:off x="4325778" y="381078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5098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F0FA35-F37A-2DB0-A746-4FEECFCABA86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General design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54A9B-083E-7AFA-81B1-0E9A4D279540}"/>
              </a:ext>
            </a:extLst>
          </p:cNvPr>
          <p:cNvSpPr txBox="1"/>
          <p:nvPr/>
        </p:nvSpPr>
        <p:spPr>
          <a:xfrm>
            <a:off x="448056" y="1128606"/>
            <a:ext cx="840333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Organize in columns to be read from left to right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Make the columns the same width and align everything</a:t>
            </a:r>
          </a:p>
        </p:txBody>
      </p:sp>
    </p:spTree>
    <p:extLst>
      <p:ext uri="{BB962C8B-B14F-4D97-AF65-F5344CB8AC3E}">
        <p14:creationId xmlns:p14="http://schemas.microsoft.com/office/powerpoint/2010/main" val="429388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A84A4-09CC-594D-9C10-2087EAEFCA57}"/>
              </a:ext>
            </a:extLst>
          </p:cNvPr>
          <p:cNvSpPr/>
          <p:nvPr/>
        </p:nvSpPr>
        <p:spPr>
          <a:xfrm>
            <a:off x="594360" y="438912"/>
            <a:ext cx="8174736" cy="7315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Not this…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7957E-0A02-95B9-C2B3-F166B241FB38}"/>
              </a:ext>
            </a:extLst>
          </p:cNvPr>
          <p:cNvSpPr/>
          <p:nvPr/>
        </p:nvSpPr>
        <p:spPr>
          <a:xfrm>
            <a:off x="594360" y="1389888"/>
            <a:ext cx="8174736" cy="12618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D42CF-D501-6CA1-3DA8-8B47B02B6DD3}"/>
              </a:ext>
            </a:extLst>
          </p:cNvPr>
          <p:cNvSpPr/>
          <p:nvPr/>
        </p:nvSpPr>
        <p:spPr>
          <a:xfrm>
            <a:off x="594360" y="2843784"/>
            <a:ext cx="8174736" cy="12618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62F55-905A-BE27-2537-CB78507E8B6F}"/>
              </a:ext>
            </a:extLst>
          </p:cNvPr>
          <p:cNvSpPr/>
          <p:nvPr/>
        </p:nvSpPr>
        <p:spPr>
          <a:xfrm>
            <a:off x="594360" y="4325112"/>
            <a:ext cx="8174736" cy="12618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A84A4-09CC-594D-9C10-2087EAEFCA57}"/>
              </a:ext>
            </a:extLst>
          </p:cNvPr>
          <p:cNvSpPr/>
          <p:nvPr/>
        </p:nvSpPr>
        <p:spPr>
          <a:xfrm>
            <a:off x="594360" y="438912"/>
            <a:ext cx="8174736" cy="7315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But this!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7957E-0A02-95B9-C2B3-F166B241FB38}"/>
              </a:ext>
            </a:extLst>
          </p:cNvPr>
          <p:cNvSpPr/>
          <p:nvPr/>
        </p:nvSpPr>
        <p:spPr>
          <a:xfrm>
            <a:off x="594360" y="1389888"/>
            <a:ext cx="2350008" cy="41605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4C36A-0C7E-E2A3-E2DC-D7C78BC1FF42}"/>
              </a:ext>
            </a:extLst>
          </p:cNvPr>
          <p:cNvSpPr/>
          <p:nvPr/>
        </p:nvSpPr>
        <p:spPr>
          <a:xfrm>
            <a:off x="3506724" y="1389888"/>
            <a:ext cx="2350008" cy="41605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4D878-7C35-8BE4-86B8-BAB0CD58BCCF}"/>
              </a:ext>
            </a:extLst>
          </p:cNvPr>
          <p:cNvSpPr/>
          <p:nvPr/>
        </p:nvSpPr>
        <p:spPr>
          <a:xfrm>
            <a:off x="6419088" y="1389888"/>
            <a:ext cx="2350008" cy="41605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577624-54E1-2B8F-6C9C-B2308A0B9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80"/>
          <a:stretch/>
        </p:blipFill>
        <p:spPr>
          <a:xfrm>
            <a:off x="2543683" y="0"/>
            <a:ext cx="6252091" cy="5715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788EE-012F-CEBE-4F87-00BBC7156D62}"/>
              </a:ext>
            </a:extLst>
          </p:cNvPr>
          <p:cNvSpPr/>
          <p:nvPr/>
        </p:nvSpPr>
        <p:spPr>
          <a:xfrm>
            <a:off x="450272" y="2078182"/>
            <a:ext cx="5069560" cy="1066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Eye-catching image</a:t>
            </a:r>
          </a:p>
        </p:txBody>
      </p:sp>
    </p:spTree>
    <p:extLst>
      <p:ext uri="{BB962C8B-B14F-4D97-AF65-F5344CB8AC3E}">
        <p14:creationId xmlns:p14="http://schemas.microsoft.com/office/powerpoint/2010/main" val="337548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2E23D2-76B7-053E-1146-41F5F9AEB3A5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“No words”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DA02F-7B21-7193-C878-C79852562968}"/>
              </a:ext>
            </a:extLst>
          </p:cNvPr>
          <p:cNvSpPr txBox="1"/>
          <p:nvPr/>
        </p:nvSpPr>
        <p:spPr>
          <a:xfrm>
            <a:off x="448056" y="1128606"/>
            <a:ext cx="840333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does your poster say if you take away all the words?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you work on something abstract, how can you convey the concepts visually?</a:t>
            </a:r>
          </a:p>
        </p:txBody>
      </p:sp>
    </p:spTree>
    <p:extLst>
      <p:ext uri="{BB962C8B-B14F-4D97-AF65-F5344CB8AC3E}">
        <p14:creationId xmlns:p14="http://schemas.microsoft.com/office/powerpoint/2010/main" val="3652313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1F8E8-6504-F3F5-8937-BDA4139C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C728-54A6-2E44-8410-9C42386A0757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“No words”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8E309-420C-B811-EE4B-EC64EADAF2E0}"/>
              </a:ext>
            </a:extLst>
          </p:cNvPr>
          <p:cNvSpPr txBox="1"/>
          <p:nvPr/>
        </p:nvSpPr>
        <p:spPr>
          <a:xfrm>
            <a:off x="448056" y="1128606"/>
            <a:ext cx="840333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does your poster say if you take away all the words?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you work on something abstract, how can you convey the concepts visually?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A4DB1-3D4D-0974-4B58-DC46978D4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96" y="2933137"/>
            <a:ext cx="7124008" cy="26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FC72A6-BA2F-61A7-5C18-DF893FE78B06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Poster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4660A-2E61-A51F-5CD6-B3F38F512D1B}"/>
              </a:ext>
            </a:extLst>
          </p:cNvPr>
          <p:cNvSpPr txBox="1"/>
          <p:nvPr/>
        </p:nvSpPr>
        <p:spPr>
          <a:xfrm>
            <a:off x="448056" y="1128606"/>
            <a:ext cx="81930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Check the schedule!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next to your poster at the assigned time</a:t>
            </a:r>
          </a:p>
          <a:p>
            <a:pPr marL="917575" lvl="2" indent="-452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want to be there when an interested colleague shows up</a:t>
            </a:r>
          </a:p>
          <a:p>
            <a:pPr marL="917575" lvl="2" indent="-452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Poster judging!</a:t>
            </a:r>
          </a:p>
        </p:txBody>
      </p:sp>
    </p:spTree>
    <p:extLst>
      <p:ext uri="{BB962C8B-B14F-4D97-AF65-F5344CB8AC3E}">
        <p14:creationId xmlns:p14="http://schemas.microsoft.com/office/powerpoint/2010/main" val="217477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0ED06-C772-A88E-1F04-5DD4E2B65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88A6B-2B29-7518-D7F0-2252CC67E7BD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Poster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0F9C9-0A9B-706B-4047-E1D284BB9C35}"/>
              </a:ext>
            </a:extLst>
          </p:cNvPr>
          <p:cNvSpPr txBox="1"/>
          <p:nvPr/>
        </p:nvSpPr>
        <p:spPr>
          <a:xfrm>
            <a:off x="448056" y="1128606"/>
            <a:ext cx="81930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Check the schedule!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next to your poster at the assigned time</a:t>
            </a:r>
          </a:p>
          <a:p>
            <a:pPr marL="917575" lvl="2" indent="-452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want to be there when an interested colleague shows up</a:t>
            </a:r>
          </a:p>
          <a:p>
            <a:pPr marL="917575" lvl="2" indent="-452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Poster judging!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Have a 5 minute “walk through” prepared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Tell a story (and make sure your poster matches)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engaging and have fun!</a:t>
            </a:r>
          </a:p>
        </p:txBody>
      </p:sp>
    </p:spTree>
    <p:extLst>
      <p:ext uri="{BB962C8B-B14F-4D97-AF65-F5344CB8AC3E}">
        <p14:creationId xmlns:p14="http://schemas.microsoft.com/office/powerpoint/2010/main" val="16221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8F598-CAC2-A74A-3EC0-3A727DC86F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06185"/>
            <a:ext cx="9141354" cy="43088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886005-E34A-F4C5-B321-1D21E7ABA0BE}"/>
              </a:ext>
            </a:extLst>
          </p:cNvPr>
          <p:cNvSpPr txBox="1"/>
          <p:nvPr/>
        </p:nvSpPr>
        <p:spPr>
          <a:xfrm>
            <a:off x="2286000" y="42789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Poster 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145FD-4A11-8A36-7E12-1FE0627927C4}"/>
              </a:ext>
            </a:extLst>
          </p:cNvPr>
          <p:cNvSpPr txBox="1"/>
          <p:nvPr/>
        </p:nvSpPr>
        <p:spPr>
          <a:xfrm>
            <a:off x="603687" y="1826448"/>
            <a:ext cx="79366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Less scripted, more time</a:t>
            </a:r>
          </a:p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Lots of interactions possible</a:t>
            </a:r>
          </a:p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Few restrictions on content and format</a:t>
            </a:r>
          </a:p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Often the first presentation outside your group</a:t>
            </a:r>
          </a:p>
        </p:txBody>
      </p:sp>
    </p:spTree>
    <p:extLst>
      <p:ext uri="{BB962C8B-B14F-4D97-AF65-F5344CB8AC3E}">
        <p14:creationId xmlns:p14="http://schemas.microsoft.com/office/powerpoint/2010/main" val="1323335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EB8AC-60D7-3C38-6F07-7F662D7A13C5}"/>
              </a:ext>
            </a:extLst>
          </p:cNvPr>
          <p:cNvSpPr txBox="1"/>
          <p:nvPr/>
        </p:nvSpPr>
        <p:spPr>
          <a:xfrm>
            <a:off x="2286000" y="42789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Talks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36773-1B4E-219D-1D67-AAE81DB6F97A}"/>
              </a:ext>
            </a:extLst>
          </p:cNvPr>
          <p:cNvSpPr txBox="1"/>
          <p:nvPr/>
        </p:nvSpPr>
        <p:spPr>
          <a:xfrm>
            <a:off x="603687" y="1826448"/>
            <a:ext cx="79366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Can be long or short, formal or informal</a:t>
            </a:r>
          </a:p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Scripted and time-limited</a:t>
            </a:r>
          </a:p>
          <a:p>
            <a:pPr marL="460375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Some interaction with audience</a:t>
            </a:r>
          </a:p>
        </p:txBody>
      </p:sp>
    </p:spTree>
    <p:extLst>
      <p:ext uri="{BB962C8B-B14F-4D97-AF65-F5344CB8AC3E}">
        <p14:creationId xmlns:p14="http://schemas.microsoft.com/office/powerpoint/2010/main" val="1214680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19010-17D6-D3F0-6BEE-47908343C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F0B0B3-E521-D9B9-F318-D2E119520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18" r="11649" b="18447"/>
          <a:stretch>
            <a:fillRect/>
          </a:stretch>
        </p:blipFill>
        <p:spPr>
          <a:xfrm>
            <a:off x="0" y="0"/>
            <a:ext cx="4149510" cy="5715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6402D9-9A40-D8F6-77AB-EEEFB3D1FC37}"/>
              </a:ext>
            </a:extLst>
          </p:cNvPr>
          <p:cNvSpPr txBox="1"/>
          <p:nvPr/>
        </p:nvSpPr>
        <p:spPr>
          <a:xfrm>
            <a:off x="3384067" y="4892367"/>
            <a:ext cx="563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000" i="1" dirty="0">
                <a:solidFill>
                  <a:schemeClr val="bg1"/>
                </a:solidFill>
              </a:rPr>
              <a:t>~ Sigmund Freud,</a:t>
            </a:r>
          </a:p>
          <a:p>
            <a:pPr marL="7938" indent="222250"/>
            <a:r>
              <a:rPr lang="en-US" sz="2000" i="1" dirty="0">
                <a:solidFill>
                  <a:schemeClr val="bg1"/>
                </a:solidFill>
              </a:rPr>
              <a:t>in a letter to his fiancée Martha Bernays, 1884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D1F37-4116-52DC-2B9B-1ACE3B7F534C}"/>
              </a:ext>
            </a:extLst>
          </p:cNvPr>
          <p:cNvSpPr txBox="1"/>
          <p:nvPr/>
        </p:nvSpPr>
        <p:spPr>
          <a:xfrm>
            <a:off x="3322133" y="114747"/>
            <a:ext cx="5759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I gave my lecture yesterday. Despite lack of preparation, I spoke quite well and without hesitation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5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C97D-58F0-BB4C-6D9D-F62FA38A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CF844-56BC-1D7E-7B34-EDCBA76E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8" r="11649" b="18447"/>
          <a:stretch>
            <a:fillRect/>
          </a:stretch>
        </p:blipFill>
        <p:spPr>
          <a:xfrm>
            <a:off x="0" y="0"/>
            <a:ext cx="4149510" cy="571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B86FF-31BE-0DB7-8EF2-AE171038493E}"/>
              </a:ext>
            </a:extLst>
          </p:cNvPr>
          <p:cNvSpPr txBox="1"/>
          <p:nvPr/>
        </p:nvSpPr>
        <p:spPr>
          <a:xfrm>
            <a:off x="3384067" y="4892367"/>
            <a:ext cx="563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000" i="1" dirty="0">
                <a:solidFill>
                  <a:schemeClr val="bg1"/>
                </a:solidFill>
              </a:rPr>
              <a:t>~ Sigmund Freud,</a:t>
            </a:r>
          </a:p>
          <a:p>
            <a:pPr marL="7938" indent="222250"/>
            <a:r>
              <a:rPr lang="en-US" sz="2000" i="1" dirty="0">
                <a:solidFill>
                  <a:schemeClr val="bg1"/>
                </a:solidFill>
              </a:rPr>
              <a:t>in a letter to his fiancée Martha Bernays, 1884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AC270-BA57-9B71-6059-D3A5E4DFED5A}"/>
              </a:ext>
            </a:extLst>
          </p:cNvPr>
          <p:cNvSpPr txBox="1"/>
          <p:nvPr/>
        </p:nvSpPr>
        <p:spPr>
          <a:xfrm>
            <a:off x="3322133" y="114747"/>
            <a:ext cx="57595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I gave my lecture yesterday. Despite lack of preparation, I spoke quite well and without hesitation, which I ascribe to the cocaine I had taken beforehand.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6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A15900-AA5E-3C50-FFDA-B15923C0B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8" r="11649" b="18447"/>
          <a:stretch>
            <a:fillRect/>
          </a:stretch>
        </p:blipFill>
        <p:spPr>
          <a:xfrm>
            <a:off x="0" y="0"/>
            <a:ext cx="4149510" cy="571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EE93BF-5856-B52D-6EEB-5409E1C08F28}"/>
              </a:ext>
            </a:extLst>
          </p:cNvPr>
          <p:cNvSpPr txBox="1"/>
          <p:nvPr/>
        </p:nvSpPr>
        <p:spPr>
          <a:xfrm>
            <a:off x="3384067" y="4892367"/>
            <a:ext cx="563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000" i="1" dirty="0">
                <a:solidFill>
                  <a:schemeClr val="bg1"/>
                </a:solidFill>
              </a:rPr>
              <a:t>~ Sigmund Freud,</a:t>
            </a:r>
          </a:p>
          <a:p>
            <a:pPr marL="7938" indent="222250"/>
            <a:r>
              <a:rPr lang="en-US" sz="2000" i="1" dirty="0">
                <a:solidFill>
                  <a:schemeClr val="bg1"/>
                </a:solidFill>
              </a:rPr>
              <a:t>in a letter to his fiancée Martha Bernays, 1884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77211-AF4B-61E1-3A54-56BC3561B811}"/>
              </a:ext>
            </a:extLst>
          </p:cNvPr>
          <p:cNvSpPr txBox="1"/>
          <p:nvPr/>
        </p:nvSpPr>
        <p:spPr>
          <a:xfrm>
            <a:off x="3322133" y="114747"/>
            <a:ext cx="57595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I gave my lecture yesterday. Despite lack of preparation, I spoke quite well and without hesitation, which I ascribe to the cocaine I had taken beforehand. I told about my discoveries in brain anatomy, all very difficult things that the audience certainly didn’t understand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98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4B729-4724-13BC-A80F-5251B36A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7808D-EB9D-BCEF-7FBF-C4DC2A28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18" r="11649" b="18447"/>
          <a:stretch>
            <a:fillRect/>
          </a:stretch>
        </p:blipFill>
        <p:spPr>
          <a:xfrm>
            <a:off x="0" y="0"/>
            <a:ext cx="4149510" cy="571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18BB6E-ED83-80E3-C22F-D453D1C55172}"/>
              </a:ext>
            </a:extLst>
          </p:cNvPr>
          <p:cNvSpPr txBox="1"/>
          <p:nvPr/>
        </p:nvSpPr>
        <p:spPr>
          <a:xfrm>
            <a:off x="3384067" y="4892367"/>
            <a:ext cx="563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000" i="1" dirty="0">
                <a:solidFill>
                  <a:schemeClr val="bg1"/>
                </a:solidFill>
              </a:rPr>
              <a:t>~ Sigmund Freud,</a:t>
            </a:r>
          </a:p>
          <a:p>
            <a:pPr marL="7938" indent="222250"/>
            <a:r>
              <a:rPr lang="en-US" sz="2000" i="1" dirty="0">
                <a:solidFill>
                  <a:schemeClr val="bg1"/>
                </a:solidFill>
              </a:rPr>
              <a:t>in a letter to his fiancée Martha Bernays, 1884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0A065-1736-6268-7B75-5FACECD26203}"/>
              </a:ext>
            </a:extLst>
          </p:cNvPr>
          <p:cNvSpPr txBox="1"/>
          <p:nvPr/>
        </p:nvSpPr>
        <p:spPr>
          <a:xfrm>
            <a:off x="3322133" y="114747"/>
            <a:ext cx="57595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I gave my lecture yesterday. Despite lack of preparation, I spoke quite well and without hesitation, which I ascribe to the cocaine I had taken beforehand. I told about my discoveries in brain anatomy, all very difficult things that the audience certainly didn’t understand, but all that matters is that they get the impression that I understand it.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92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1588A-8964-B5C2-563E-09443AD5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985BE-DCCF-CD62-118B-07525E9ADB6E}"/>
              </a:ext>
            </a:extLst>
          </p:cNvPr>
          <p:cNvSpPr txBox="1"/>
          <p:nvPr/>
        </p:nvSpPr>
        <p:spPr>
          <a:xfrm>
            <a:off x="3287033" y="49170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E3887-2E6F-809F-5CB8-67868E9ADA39}"/>
              </a:ext>
            </a:extLst>
          </p:cNvPr>
          <p:cNvSpPr txBox="1"/>
          <p:nvPr/>
        </p:nvSpPr>
        <p:spPr>
          <a:xfrm>
            <a:off x="856711" y="1472505"/>
            <a:ext cx="7769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Know your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Talk about your project and answer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Lab meetings,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Discussions with your peers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your main point?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You only have time for one in a short talk</a:t>
            </a:r>
          </a:p>
        </p:txBody>
      </p:sp>
    </p:spTree>
    <p:extLst>
      <p:ext uri="{BB962C8B-B14F-4D97-AF65-F5344CB8AC3E}">
        <p14:creationId xmlns:p14="http://schemas.microsoft.com/office/powerpoint/2010/main" val="3763782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4A96A-24A5-9C46-FEA3-BD388E869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9E29C-0B0F-307A-4630-3A96D97DE3F6}"/>
              </a:ext>
            </a:extLst>
          </p:cNvPr>
          <p:cNvSpPr txBox="1"/>
          <p:nvPr/>
        </p:nvSpPr>
        <p:spPr>
          <a:xfrm>
            <a:off x="3287033" y="49170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9452C-1A33-9D0F-4EBF-C95422498FBD}"/>
              </a:ext>
            </a:extLst>
          </p:cNvPr>
          <p:cNvSpPr txBox="1"/>
          <p:nvPr/>
        </p:nvSpPr>
        <p:spPr>
          <a:xfrm>
            <a:off x="856711" y="1472505"/>
            <a:ext cx="7769704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Short talks are hard to give!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~1 slide/minute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Write out what you want to say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Practice, practice, practice!</a:t>
            </a:r>
          </a:p>
        </p:txBody>
      </p:sp>
    </p:spTree>
    <p:extLst>
      <p:ext uri="{BB962C8B-B14F-4D97-AF65-F5344CB8AC3E}">
        <p14:creationId xmlns:p14="http://schemas.microsoft.com/office/powerpoint/2010/main" val="1695291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80109-827A-8556-CA8A-F166A32ED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A90799-DE3E-78C1-A7DE-F9FAE84B0731}"/>
              </a:ext>
            </a:extLst>
          </p:cNvPr>
          <p:cNvSpPr txBox="1"/>
          <p:nvPr/>
        </p:nvSpPr>
        <p:spPr>
          <a:xfrm>
            <a:off x="3287033" y="49170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C7506-A244-8D1D-7F0D-F70E304B854B}"/>
              </a:ext>
            </a:extLst>
          </p:cNvPr>
          <p:cNvSpPr txBox="1"/>
          <p:nvPr/>
        </p:nvSpPr>
        <p:spPr>
          <a:xfrm>
            <a:off x="856711" y="1472505"/>
            <a:ext cx="7769704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/>
              <a:t>Know your audience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Give sufficient background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Define terms and acronyms, avoid jargon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05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D97AA-63D5-1295-C932-E10B8B193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D22731-97EA-958E-56F9-8B6C1E4202C1}"/>
              </a:ext>
            </a:extLst>
          </p:cNvPr>
          <p:cNvSpPr txBox="1"/>
          <p:nvPr/>
        </p:nvSpPr>
        <p:spPr>
          <a:xfrm>
            <a:off x="3171616" y="500332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Organization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BBAA0-C84B-CFD7-595D-2B49F6402839}"/>
              </a:ext>
            </a:extLst>
          </p:cNvPr>
          <p:cNvSpPr txBox="1"/>
          <p:nvPr/>
        </p:nvSpPr>
        <p:spPr>
          <a:xfrm>
            <a:off x="856710" y="1238825"/>
            <a:ext cx="8063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Background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Why am I working on this problem?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Hypothesis</a:t>
            </a:r>
          </a:p>
          <a:p>
            <a:r>
              <a:rPr lang="en-US" sz="2800" dirty="0"/>
              <a:t>Methods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was the data and how did we analyze it?</a:t>
            </a:r>
          </a:p>
        </p:txBody>
      </p:sp>
    </p:spTree>
    <p:extLst>
      <p:ext uri="{BB962C8B-B14F-4D97-AF65-F5344CB8AC3E}">
        <p14:creationId xmlns:p14="http://schemas.microsoft.com/office/powerpoint/2010/main" val="570603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06AF25-2E7B-CF68-8288-32670FA2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8F7C9-E137-2807-DC97-E2013A25FBA2}"/>
              </a:ext>
            </a:extLst>
          </p:cNvPr>
          <p:cNvSpPr txBox="1"/>
          <p:nvPr/>
        </p:nvSpPr>
        <p:spPr>
          <a:xfrm>
            <a:off x="3171616" y="500332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Organization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F5713-FE98-7940-A875-1B58A046009D}"/>
              </a:ext>
            </a:extLst>
          </p:cNvPr>
          <p:cNvSpPr txBox="1"/>
          <p:nvPr/>
        </p:nvSpPr>
        <p:spPr>
          <a:xfrm>
            <a:off x="856710" y="1238825"/>
            <a:ext cx="80630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Bulk of talk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Limitations, challenges</a:t>
            </a:r>
          </a:p>
          <a:p>
            <a:r>
              <a:rPr lang="en-US" sz="2800" dirty="0"/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Major take-home message(s)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Future implications, next steps</a:t>
            </a:r>
          </a:p>
          <a:p>
            <a:r>
              <a:rPr lang="en-US" sz="2800" dirty="0"/>
              <a:t>Acknowledgements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Names of mentor, other team members</a:t>
            </a:r>
          </a:p>
        </p:txBody>
      </p:sp>
    </p:spTree>
    <p:extLst>
      <p:ext uri="{BB962C8B-B14F-4D97-AF65-F5344CB8AC3E}">
        <p14:creationId xmlns:p14="http://schemas.microsoft.com/office/powerpoint/2010/main" val="275875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1851C-B256-7AF0-912A-BF1736B4AB29}"/>
              </a:ext>
            </a:extLst>
          </p:cNvPr>
          <p:cNvSpPr txBox="1"/>
          <p:nvPr/>
        </p:nvSpPr>
        <p:spPr>
          <a:xfrm>
            <a:off x="48249" y="227050"/>
            <a:ext cx="502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Read the directions!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84FAB-3875-140E-E6F8-C536EF6F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3" y="4506581"/>
            <a:ext cx="7312752" cy="1079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A5CDA-C019-C319-126E-294CE0CF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136" y="129388"/>
            <a:ext cx="3360615" cy="4157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D255E-1302-D55A-4C4D-63D972FEC695}"/>
              </a:ext>
            </a:extLst>
          </p:cNvPr>
          <p:cNvSpPr txBox="1"/>
          <p:nvPr/>
        </p:nvSpPr>
        <p:spPr>
          <a:xfrm>
            <a:off x="423235" y="1007634"/>
            <a:ext cx="402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Size limitations imposed by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Requirements of printer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BA785-034D-5CC5-BEF8-46841A70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94" t="40101" r="40080" b="39803"/>
          <a:stretch>
            <a:fillRect/>
          </a:stretch>
        </p:blipFill>
        <p:spPr>
          <a:xfrm>
            <a:off x="687376" y="3348596"/>
            <a:ext cx="6233472" cy="416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7B4003-4CAD-9B00-4E3F-EAA8AE39770B}"/>
              </a:ext>
            </a:extLst>
          </p:cNvPr>
          <p:cNvSpPr/>
          <p:nvPr/>
        </p:nvSpPr>
        <p:spPr>
          <a:xfrm>
            <a:off x="1343222" y="4994516"/>
            <a:ext cx="3228778" cy="151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6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832AF-3870-39E1-6A23-A775E1CCB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20D25-50FF-275C-E5CF-8DA2DDB6DDC6}"/>
              </a:ext>
            </a:extLst>
          </p:cNvPr>
          <p:cNvSpPr txBox="1"/>
          <p:nvPr/>
        </p:nvSpPr>
        <p:spPr>
          <a:xfrm>
            <a:off x="3222915" y="500332"/>
            <a:ext cx="2698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Slide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7A674-B5F0-FE8D-A5CF-E86AF8460721}"/>
              </a:ext>
            </a:extLst>
          </p:cNvPr>
          <p:cNvSpPr txBox="1"/>
          <p:nvPr/>
        </p:nvSpPr>
        <p:spPr>
          <a:xfrm>
            <a:off x="856711" y="1472505"/>
            <a:ext cx="77697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Minimal words (&lt;20/slide)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Effective graphics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Titles are optional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>
              <a:spcAft>
                <a:spcPts val="900"/>
              </a:spcAft>
            </a:pPr>
            <a:r>
              <a:rPr lang="en-US" sz="3200" dirty="0"/>
              <a:t>Assertion-evidence slide</a:t>
            </a:r>
          </a:p>
        </p:txBody>
      </p:sp>
    </p:spTree>
    <p:extLst>
      <p:ext uri="{BB962C8B-B14F-4D97-AF65-F5344CB8AC3E}">
        <p14:creationId xmlns:p14="http://schemas.microsoft.com/office/powerpoint/2010/main" val="1891440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70300-6688-C335-8473-6A81E6CA9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DB991-6C86-1C8A-78F5-E4BA9E264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" y="-6470"/>
            <a:ext cx="7606030" cy="5721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F5D58-6FF4-D2D2-0A4C-B99DEE346C7C}"/>
              </a:ext>
            </a:extLst>
          </p:cNvPr>
          <p:cNvSpPr txBox="1"/>
          <p:nvPr/>
        </p:nvSpPr>
        <p:spPr>
          <a:xfrm>
            <a:off x="6315621" y="45720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Assertion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DDA88-38FD-1785-D61C-98A1670E1646}"/>
              </a:ext>
            </a:extLst>
          </p:cNvPr>
          <p:cNvSpPr txBox="1"/>
          <p:nvPr/>
        </p:nvSpPr>
        <p:spPr>
          <a:xfrm>
            <a:off x="6334857" y="4953010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696948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216D9-3815-9EE6-67CA-033F06F5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B725A-49E5-E765-9A83-9CA74C5EAEE5}"/>
              </a:ext>
            </a:extLst>
          </p:cNvPr>
          <p:cNvSpPr txBox="1"/>
          <p:nvPr/>
        </p:nvSpPr>
        <p:spPr>
          <a:xfrm>
            <a:off x="2624368" y="500332"/>
            <a:ext cx="389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Shape differences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BF53E-91CF-CF86-D412-49EDC863B3FC}"/>
              </a:ext>
            </a:extLst>
          </p:cNvPr>
          <p:cNvSpPr txBox="1"/>
          <p:nvPr/>
        </p:nvSpPr>
        <p:spPr>
          <a:xfrm>
            <a:off x="132080" y="5376446"/>
            <a:ext cx="5520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accessibility.huit.harvard.edu</a:t>
            </a:r>
            <a:r>
              <a:rPr lang="en-US" sz="1600" dirty="0"/>
              <a:t>/data-viz-charts-graphs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E81FE-D8FE-FFE4-0ABC-AEC8E5BD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23" y="1177460"/>
            <a:ext cx="6911354" cy="41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9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E7766-B722-150B-4E84-AA5945822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BE8A8-A2B4-070A-7560-6627F7C7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18"/>
          <a:stretch>
            <a:fillRect/>
          </a:stretch>
        </p:blipFill>
        <p:spPr>
          <a:xfrm>
            <a:off x="2571432" y="1108665"/>
            <a:ext cx="4001135" cy="4606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D57648-8E59-BF9E-7C4E-A9AA42CFDCC1}"/>
              </a:ext>
            </a:extLst>
          </p:cNvPr>
          <p:cNvSpPr txBox="1"/>
          <p:nvPr/>
        </p:nvSpPr>
        <p:spPr>
          <a:xfrm>
            <a:off x="3017747" y="500332"/>
            <a:ext cx="310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Direct labeling</a:t>
            </a:r>
          </a:p>
        </p:txBody>
      </p:sp>
    </p:spTree>
    <p:extLst>
      <p:ext uri="{BB962C8B-B14F-4D97-AF65-F5344CB8AC3E}">
        <p14:creationId xmlns:p14="http://schemas.microsoft.com/office/powerpoint/2010/main" val="2186878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E230C-3E9C-F7D4-D5A1-D64FB3AE1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A26663-E749-0F40-11FC-F978D0964A07}"/>
              </a:ext>
            </a:extLst>
          </p:cNvPr>
          <p:cNvSpPr txBox="1"/>
          <p:nvPr/>
        </p:nvSpPr>
        <p:spPr>
          <a:xfrm>
            <a:off x="2581733" y="500332"/>
            <a:ext cx="39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Data point callouts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C479C-1E03-73F9-10CA-DAF96FE5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75" y="1134959"/>
            <a:ext cx="4286449" cy="45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7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A5F91-972C-3A44-BB6C-E4BF60FB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DEBBAE-BC7B-E5D6-BEE9-4F76455E4FBA}"/>
              </a:ext>
            </a:extLst>
          </p:cNvPr>
          <p:cNvSpPr txBox="1"/>
          <p:nvPr/>
        </p:nvSpPr>
        <p:spPr>
          <a:xfrm>
            <a:off x="3184464" y="500332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4E528-6E2D-E129-D20B-1C98EEAAB716}"/>
              </a:ext>
            </a:extLst>
          </p:cNvPr>
          <p:cNvSpPr txBox="1"/>
          <p:nvPr/>
        </p:nvSpPr>
        <p:spPr>
          <a:xfrm>
            <a:off x="856710" y="1238825"/>
            <a:ext cx="80630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Speak to your audience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plain language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Define key terms</a:t>
            </a:r>
          </a:p>
        </p:txBody>
      </p:sp>
    </p:spTree>
    <p:extLst>
      <p:ext uri="{BB962C8B-B14F-4D97-AF65-F5344CB8AC3E}">
        <p14:creationId xmlns:p14="http://schemas.microsoft.com/office/powerpoint/2010/main" val="2435165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15AD1-3B22-E3C7-87C0-9E88D4BA2D13}"/>
              </a:ext>
            </a:extLst>
          </p:cNvPr>
          <p:cNvSpPr txBox="1"/>
          <p:nvPr/>
        </p:nvSpPr>
        <p:spPr>
          <a:xfrm>
            <a:off x="1001590" y="521208"/>
            <a:ext cx="76577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Resources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betterposters.blogspot.com</a:t>
            </a:r>
            <a:r>
              <a:rPr lang="en-US" sz="2400" dirty="0"/>
              <a:t>: Website with lots of design tips, examples of good and bad posters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coolors.co</a:t>
            </a:r>
            <a:r>
              <a:rPr lang="en-US" sz="2400" dirty="0"/>
              <a:t>: Tools to pick color palettes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www.ascb.org</a:t>
            </a:r>
            <a:r>
              <a:rPr lang="en-US" sz="2400" dirty="0"/>
              <a:t>/science-news/how-to-make-scientific-figures-accessible-to-readers-with-color-blindness/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 Simple Rules for a Good Poster Presentation (https://</a:t>
            </a:r>
            <a:r>
              <a:rPr lang="en-US" sz="2400" dirty="0" err="1"/>
              <a:t>journals.plos.org</a:t>
            </a:r>
            <a:r>
              <a:rPr lang="en-US" sz="2400" dirty="0"/>
              <a:t>/</a:t>
            </a:r>
            <a:r>
              <a:rPr lang="en-US" sz="2400" dirty="0" err="1"/>
              <a:t>ploscompbiol</a:t>
            </a:r>
            <a:r>
              <a:rPr lang="en-US" sz="2400" dirty="0"/>
              <a:t>/</a:t>
            </a:r>
            <a:r>
              <a:rPr lang="en-US" sz="2400" dirty="0" err="1"/>
              <a:t>article?id</a:t>
            </a:r>
            <a:r>
              <a:rPr lang="en-US" sz="2400" dirty="0"/>
              <a:t>=10.1371/journal.pcbi.0030102)</a:t>
            </a:r>
          </a:p>
        </p:txBody>
      </p:sp>
    </p:spTree>
    <p:extLst>
      <p:ext uri="{BB962C8B-B14F-4D97-AF65-F5344CB8AC3E}">
        <p14:creationId xmlns:p14="http://schemas.microsoft.com/office/powerpoint/2010/main" val="375067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A02703-31BF-5B3B-9BCF-11E13B29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39960E-AEEB-B47A-936B-23BE85ABB3EF}"/>
              </a:ext>
            </a:extLst>
          </p:cNvPr>
          <p:cNvSpPr txBox="1"/>
          <p:nvPr/>
        </p:nvSpPr>
        <p:spPr>
          <a:xfrm>
            <a:off x="1001590" y="521208"/>
            <a:ext cx="765777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Resources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https://</a:t>
            </a:r>
            <a:r>
              <a:rPr lang="en-US" sz="2400" dirty="0" err="1"/>
              <a:t>catalyst.harvard.edu</a:t>
            </a:r>
            <a:r>
              <a:rPr lang="en-US" sz="2400" dirty="0"/>
              <a:t>/writing-communication-center/visualize-science/: many tips about slide and poster design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https://</a:t>
            </a:r>
            <a:r>
              <a:rPr lang="en-US" sz="2400" dirty="0" err="1"/>
              <a:t>www.howtogiveatalk.com</a:t>
            </a:r>
            <a:r>
              <a:rPr lang="en-US" sz="2400" dirty="0"/>
              <a:t>/: blog by David Stern with some controversial but mostly good advice</a:t>
            </a:r>
          </a:p>
        </p:txBody>
      </p:sp>
    </p:spTree>
    <p:extLst>
      <p:ext uri="{BB962C8B-B14F-4D97-AF65-F5344CB8AC3E}">
        <p14:creationId xmlns:p14="http://schemas.microsoft.com/office/powerpoint/2010/main" val="218124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F1EBB-9307-C1E5-8B63-68456539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AC8CC-D476-7582-8674-ECB47E2B5F61}"/>
              </a:ext>
            </a:extLst>
          </p:cNvPr>
          <p:cNvSpPr txBox="1"/>
          <p:nvPr/>
        </p:nvSpPr>
        <p:spPr>
          <a:xfrm>
            <a:off x="48249" y="227050"/>
            <a:ext cx="502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Read the directions!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CB6D6-B51B-C8E2-D801-100B4F42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3" y="4506581"/>
            <a:ext cx="7312752" cy="1079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748677-7832-20D8-DEF3-2EDB740DF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136" y="129388"/>
            <a:ext cx="3360615" cy="4157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D4CA62-87CE-491D-8FDB-8C04E2F2C864}"/>
              </a:ext>
            </a:extLst>
          </p:cNvPr>
          <p:cNvSpPr txBox="1"/>
          <p:nvPr/>
        </p:nvSpPr>
        <p:spPr>
          <a:xfrm>
            <a:off x="423235" y="1007634"/>
            <a:ext cx="402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Size limitations imposed by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Requirements of printer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CC7D9-438D-5460-891D-285102BA7533}"/>
              </a:ext>
            </a:extLst>
          </p:cNvPr>
          <p:cNvSpPr/>
          <p:nvPr/>
        </p:nvSpPr>
        <p:spPr>
          <a:xfrm>
            <a:off x="2976529" y="5171089"/>
            <a:ext cx="2572933" cy="151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B65B0-E569-9C77-7A89-34791514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26" t="58511" r="26692" b="21393"/>
          <a:stretch>
            <a:fillRect/>
          </a:stretch>
        </p:blipFill>
        <p:spPr>
          <a:xfrm>
            <a:off x="2144110" y="3417964"/>
            <a:ext cx="4975598" cy="416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819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9B9C7-D1C1-AA4D-CB64-955FFAB39928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Nuts and bolts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FC9F9-FE29-201B-449E-A975A4265E1B}"/>
              </a:ext>
            </a:extLst>
          </p:cNvPr>
          <p:cNvSpPr txBox="1"/>
          <p:nvPr/>
        </p:nvSpPr>
        <p:spPr>
          <a:xfrm>
            <a:off x="448056" y="1128606"/>
            <a:ext cx="840333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PowerPoint is convenient and accessible 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Set your page to the correct size before you start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58123-EB4E-438A-C045-4AB96604E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57" y="2328935"/>
            <a:ext cx="4150485" cy="32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9B9C7-D1C1-AA4D-CB64-955FFAB39928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Fonts and legibility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FC9F9-FE29-201B-449E-A975A4265E1B}"/>
              </a:ext>
            </a:extLst>
          </p:cNvPr>
          <p:cNvSpPr txBox="1"/>
          <p:nvPr/>
        </p:nvSpPr>
        <p:spPr>
          <a:xfrm>
            <a:off x="448056" y="1128606"/>
            <a:ext cx="8403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Pick a font (preferably sans serif) and be consistent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A952F-D8A8-CECB-A74D-CF15D90A9EAC}"/>
              </a:ext>
            </a:extLst>
          </p:cNvPr>
          <p:cNvSpPr txBox="1"/>
          <p:nvPr/>
        </p:nvSpPr>
        <p:spPr>
          <a:xfrm>
            <a:off x="3786236" y="1954923"/>
            <a:ext cx="1210588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b  d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  q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8137B-1898-76AE-6135-F7C2C587D240}"/>
              </a:ext>
            </a:extLst>
          </p:cNvPr>
          <p:cNvSpPr txBox="1"/>
          <p:nvPr/>
        </p:nvSpPr>
        <p:spPr>
          <a:xfrm>
            <a:off x="5365723" y="1954924"/>
            <a:ext cx="1449051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d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 q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6BF880-FA00-9249-F977-9709947FC3CD}"/>
              </a:ext>
            </a:extLst>
          </p:cNvPr>
          <p:cNvSpPr/>
          <p:nvPr/>
        </p:nvSpPr>
        <p:spPr>
          <a:xfrm>
            <a:off x="5574686" y="2036905"/>
            <a:ext cx="227024" cy="23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AA053B-D28C-6A0E-C2FA-52E158A17581}"/>
              </a:ext>
            </a:extLst>
          </p:cNvPr>
          <p:cNvSpPr/>
          <p:nvPr/>
        </p:nvSpPr>
        <p:spPr>
          <a:xfrm>
            <a:off x="6351400" y="2036905"/>
            <a:ext cx="227024" cy="23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C2998-ED99-0EF5-8F2D-20C3EC44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D14E3-0289-9B40-076C-FE545A265CDE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Fonts and legibility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7BB23-BD4B-1B71-F0F1-8FD29DF2AB48}"/>
              </a:ext>
            </a:extLst>
          </p:cNvPr>
          <p:cNvSpPr txBox="1"/>
          <p:nvPr/>
        </p:nvSpPr>
        <p:spPr>
          <a:xfrm>
            <a:off x="448056" y="1128606"/>
            <a:ext cx="8403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Pick a font (preferably sans serif) and be consistent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385F4-8833-2CF4-DA52-4C3F8A165B5D}"/>
              </a:ext>
            </a:extLst>
          </p:cNvPr>
          <p:cNvSpPr txBox="1"/>
          <p:nvPr/>
        </p:nvSpPr>
        <p:spPr>
          <a:xfrm>
            <a:off x="3786236" y="1954923"/>
            <a:ext cx="1210588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b  d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  q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3E915-5708-2B61-3367-6BD61D9BD2FA}"/>
              </a:ext>
            </a:extLst>
          </p:cNvPr>
          <p:cNvSpPr txBox="1"/>
          <p:nvPr/>
        </p:nvSpPr>
        <p:spPr>
          <a:xfrm>
            <a:off x="5365723" y="1954924"/>
            <a:ext cx="1449051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d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 q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D20709-C604-D2AC-7964-2ACD7161E76A}"/>
              </a:ext>
            </a:extLst>
          </p:cNvPr>
          <p:cNvSpPr/>
          <p:nvPr/>
        </p:nvSpPr>
        <p:spPr>
          <a:xfrm>
            <a:off x="5574686" y="2036905"/>
            <a:ext cx="227024" cy="23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01F263-899C-4BC9-B681-F3B1EDA770B7}"/>
              </a:ext>
            </a:extLst>
          </p:cNvPr>
          <p:cNvSpPr/>
          <p:nvPr/>
        </p:nvSpPr>
        <p:spPr>
          <a:xfrm>
            <a:off x="6351400" y="2036905"/>
            <a:ext cx="227024" cy="23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25FDA-A49E-FD36-8341-8D93DDF31848}"/>
              </a:ext>
            </a:extLst>
          </p:cNvPr>
          <p:cNvSpPr txBox="1"/>
          <p:nvPr/>
        </p:nvSpPr>
        <p:spPr>
          <a:xfrm>
            <a:off x="252099" y="2156723"/>
            <a:ext cx="38829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Less cluttered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Easier for dyslexic readers</a:t>
            </a:r>
          </a:p>
        </p:txBody>
      </p:sp>
    </p:spTree>
    <p:extLst>
      <p:ext uri="{BB962C8B-B14F-4D97-AF65-F5344CB8AC3E}">
        <p14:creationId xmlns:p14="http://schemas.microsoft.com/office/powerpoint/2010/main" val="64381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361E0-B2FD-FB51-EC00-184EF8A76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B4BAE0-16A3-0A74-C02D-8CED48F41FC0}"/>
              </a:ext>
            </a:extLst>
          </p:cNvPr>
          <p:cNvSpPr txBox="1"/>
          <p:nvPr/>
        </p:nvSpPr>
        <p:spPr>
          <a:xfrm>
            <a:off x="953423" y="401293"/>
            <a:ext cx="72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Fonts and legibility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92BE6-EECD-35B8-06A0-9C95EDB7E409}"/>
              </a:ext>
            </a:extLst>
          </p:cNvPr>
          <p:cNvSpPr txBox="1"/>
          <p:nvPr/>
        </p:nvSpPr>
        <p:spPr>
          <a:xfrm>
            <a:off x="448056" y="1128606"/>
            <a:ext cx="840333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Large font size and fewer words</a:t>
            </a:r>
          </a:p>
          <a:p>
            <a:pPr marL="458788" lvl="1" indent="-4540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emphasis and titles, using bolding or larger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28A81-BAD0-0851-926B-741B610E703B}"/>
              </a:ext>
            </a:extLst>
          </p:cNvPr>
          <p:cNvSpPr txBox="1"/>
          <p:nvPr/>
        </p:nvSpPr>
        <p:spPr>
          <a:xfrm>
            <a:off x="953423" y="2331787"/>
            <a:ext cx="21066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Title</a:t>
            </a:r>
          </a:p>
          <a:p>
            <a:r>
              <a:rPr lang="en-US" sz="2800" dirty="0"/>
              <a:t>Subheading</a:t>
            </a:r>
          </a:p>
          <a:p>
            <a:r>
              <a:rPr lang="en-US" sz="2800" dirty="0"/>
              <a:t>Subheading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DED5D-1788-79AD-A9AC-73063F4D18D0}"/>
              </a:ext>
            </a:extLst>
          </p:cNvPr>
          <p:cNvSpPr txBox="1"/>
          <p:nvPr/>
        </p:nvSpPr>
        <p:spPr>
          <a:xfrm>
            <a:off x="5255307" y="2270233"/>
            <a:ext cx="21066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Title</a:t>
            </a:r>
          </a:p>
          <a:p>
            <a:r>
              <a:rPr lang="en-US" sz="2800" dirty="0"/>
              <a:t>Subheading</a:t>
            </a:r>
          </a:p>
          <a:p>
            <a:r>
              <a:rPr lang="en-US" sz="280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15151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13659</TotalTime>
  <Words>1102</Words>
  <Application>Microsoft Macintosh PowerPoint</Application>
  <PresentationFormat>On-screen Show (16:10)</PresentationFormat>
  <Paragraphs>193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Fisher</dc:creator>
  <cp:lastModifiedBy>Shannon Fisher</cp:lastModifiedBy>
  <cp:revision>10</cp:revision>
  <dcterms:created xsi:type="dcterms:W3CDTF">2024-06-04T14:26:03Z</dcterms:created>
  <dcterms:modified xsi:type="dcterms:W3CDTF">2026-06-09T13:29:26Z</dcterms:modified>
</cp:coreProperties>
</file>