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88" userDrawn="1">
          <p15:clr>
            <a:srgbClr val="A4A3A4"/>
          </p15:clr>
        </p15:guide>
        <p15:guide id="2" pos="628" userDrawn="1">
          <p15:clr>
            <a:srgbClr val="A4A3A4"/>
          </p15:clr>
        </p15:guide>
        <p15:guide id="3" pos="27020" userDrawn="1">
          <p15:clr>
            <a:srgbClr val="A4A3A4"/>
          </p15:clr>
        </p15:guide>
        <p15:guide id="4" orient="horz" pos="6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5493"/>
    <a:srgbClr val="011893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4"/>
    <p:restoredTop sz="94861"/>
  </p:normalViewPr>
  <p:slideViewPr>
    <p:cSldViewPr snapToGrid="0">
      <p:cViewPr varScale="1">
        <p:scale>
          <a:sx n="24" d="100"/>
          <a:sy n="24" d="100"/>
        </p:scale>
        <p:origin x="560" y="280"/>
      </p:cViewPr>
      <p:guideLst>
        <p:guide orient="horz" pos="20088"/>
        <p:guide pos="628"/>
        <p:guide pos="27020"/>
        <p:guide orient="horz" pos="648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5CA5F-7B6E-C940-9F75-313351B5276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54763-90C2-D145-8569-F16D7F519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9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455" rtl="0" eaLnBrk="1" latinLnBrk="0" hangingPunct="1">
      <a:defRPr sz="4837" kern="1200">
        <a:solidFill>
          <a:schemeClr val="tx1"/>
        </a:solidFill>
        <a:latin typeface="+mn-lt"/>
        <a:ea typeface="+mn-ea"/>
        <a:cs typeface="+mn-cs"/>
      </a:defRPr>
    </a:lvl1pPr>
    <a:lvl2pPr marL="1843228" algn="l" defTabSz="3686455" rtl="0" eaLnBrk="1" latinLnBrk="0" hangingPunct="1">
      <a:defRPr sz="4837" kern="1200">
        <a:solidFill>
          <a:schemeClr val="tx1"/>
        </a:solidFill>
        <a:latin typeface="+mn-lt"/>
        <a:ea typeface="+mn-ea"/>
        <a:cs typeface="+mn-cs"/>
      </a:defRPr>
    </a:lvl2pPr>
    <a:lvl3pPr marL="3686455" algn="l" defTabSz="3686455" rtl="0" eaLnBrk="1" latinLnBrk="0" hangingPunct="1">
      <a:defRPr sz="4837" kern="1200">
        <a:solidFill>
          <a:schemeClr val="tx1"/>
        </a:solidFill>
        <a:latin typeface="+mn-lt"/>
        <a:ea typeface="+mn-ea"/>
        <a:cs typeface="+mn-cs"/>
      </a:defRPr>
    </a:lvl3pPr>
    <a:lvl4pPr marL="5529685" algn="l" defTabSz="3686455" rtl="0" eaLnBrk="1" latinLnBrk="0" hangingPunct="1">
      <a:defRPr sz="4837" kern="1200">
        <a:solidFill>
          <a:schemeClr val="tx1"/>
        </a:solidFill>
        <a:latin typeface="+mn-lt"/>
        <a:ea typeface="+mn-ea"/>
        <a:cs typeface="+mn-cs"/>
      </a:defRPr>
    </a:lvl4pPr>
    <a:lvl5pPr marL="7372912" algn="l" defTabSz="3686455" rtl="0" eaLnBrk="1" latinLnBrk="0" hangingPunct="1">
      <a:defRPr sz="4837" kern="1200">
        <a:solidFill>
          <a:schemeClr val="tx1"/>
        </a:solidFill>
        <a:latin typeface="+mn-lt"/>
        <a:ea typeface="+mn-ea"/>
        <a:cs typeface="+mn-cs"/>
      </a:defRPr>
    </a:lvl5pPr>
    <a:lvl6pPr marL="9216140" algn="l" defTabSz="3686455" rtl="0" eaLnBrk="1" latinLnBrk="0" hangingPunct="1">
      <a:defRPr sz="4837" kern="1200">
        <a:solidFill>
          <a:schemeClr val="tx1"/>
        </a:solidFill>
        <a:latin typeface="+mn-lt"/>
        <a:ea typeface="+mn-ea"/>
        <a:cs typeface="+mn-cs"/>
      </a:defRPr>
    </a:lvl6pPr>
    <a:lvl7pPr marL="11059368" algn="l" defTabSz="3686455" rtl="0" eaLnBrk="1" latinLnBrk="0" hangingPunct="1">
      <a:defRPr sz="4837" kern="1200">
        <a:solidFill>
          <a:schemeClr val="tx1"/>
        </a:solidFill>
        <a:latin typeface="+mn-lt"/>
        <a:ea typeface="+mn-ea"/>
        <a:cs typeface="+mn-cs"/>
      </a:defRPr>
    </a:lvl7pPr>
    <a:lvl8pPr marL="12902596" algn="l" defTabSz="3686455" rtl="0" eaLnBrk="1" latinLnBrk="0" hangingPunct="1">
      <a:defRPr sz="4837" kern="1200">
        <a:solidFill>
          <a:schemeClr val="tx1"/>
        </a:solidFill>
        <a:latin typeface="+mn-lt"/>
        <a:ea typeface="+mn-ea"/>
        <a:cs typeface="+mn-cs"/>
      </a:defRPr>
    </a:lvl8pPr>
    <a:lvl9pPr marL="14745825" algn="l" defTabSz="3686455" rtl="0" eaLnBrk="1" latinLnBrk="0" hangingPunct="1">
      <a:defRPr sz="48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554763-90C2-D145-8569-F16D7F5195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1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1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3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4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3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1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2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1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4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F8A9-1DF4-C94D-8B22-398F231B04AE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4E837-1EC2-FA42-9E5F-DAA74541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7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60703D-8795-5A5F-8A86-6F30ECA9E844}"/>
              </a:ext>
            </a:extLst>
          </p:cNvPr>
          <p:cNvSpPr/>
          <p:nvPr/>
        </p:nvSpPr>
        <p:spPr>
          <a:xfrm>
            <a:off x="1092530" y="1151523"/>
            <a:ext cx="41801143" cy="5606749"/>
          </a:xfrm>
          <a:prstGeom prst="roundRect">
            <a:avLst/>
          </a:prstGeom>
          <a:solidFill>
            <a:srgbClr val="0432FF"/>
          </a:solidFill>
          <a:ln w="762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THE TITLE INTERESTING &amp; THE MAIN CONCLUSION</a:t>
            </a:r>
          </a:p>
          <a:p>
            <a:pPr algn="ctr"/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GO MORE THAN 2 LINES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Author, Second Author, Third Author, Fourth Author, Ima Good Mentor</a:t>
            </a:r>
            <a:endParaRPr lang="en-US" sz="72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Important Research, Boston University </a:t>
            </a:r>
            <a:r>
              <a:rPr lang="en-US" sz="9200" baseline="30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Chobanian</a:t>
            </a:r>
            <a:r>
              <a:rPr lang="en-US" sz="9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Avedisian School of Medicine</a:t>
            </a:r>
            <a:endParaRPr lang="en-US" sz="9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523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D1CE76E-1411-9788-FDAB-68C3138BB793}"/>
              </a:ext>
            </a:extLst>
          </p:cNvPr>
          <p:cNvSpPr/>
          <p:nvPr/>
        </p:nvSpPr>
        <p:spPr>
          <a:xfrm>
            <a:off x="997528" y="7367451"/>
            <a:ext cx="9296009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7C21841-A1B1-E5A7-3D68-174E87BB26B1}"/>
              </a:ext>
            </a:extLst>
          </p:cNvPr>
          <p:cNvSpPr/>
          <p:nvPr/>
        </p:nvSpPr>
        <p:spPr>
          <a:xfrm>
            <a:off x="33650685" y="7367451"/>
            <a:ext cx="9237475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499DBC0-A7D7-1CBC-4AFA-1DA1AE8D6DE7}"/>
              </a:ext>
            </a:extLst>
          </p:cNvPr>
          <p:cNvSpPr/>
          <p:nvPr/>
        </p:nvSpPr>
        <p:spPr>
          <a:xfrm>
            <a:off x="1021281" y="16122332"/>
            <a:ext cx="9248503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Hypothesis or Goal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0560FC3-BC5F-7789-AF45-7D89DB8DDDAC}"/>
              </a:ext>
            </a:extLst>
          </p:cNvPr>
          <p:cNvSpPr/>
          <p:nvPr/>
        </p:nvSpPr>
        <p:spPr>
          <a:xfrm>
            <a:off x="33650684" y="24275240"/>
            <a:ext cx="9237476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8BD43A4-7B50-0B8D-6B98-41C42315BEEE}"/>
              </a:ext>
            </a:extLst>
          </p:cNvPr>
          <p:cNvSpPr/>
          <p:nvPr/>
        </p:nvSpPr>
        <p:spPr>
          <a:xfrm>
            <a:off x="33645171" y="20100156"/>
            <a:ext cx="9248503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Directions</a:t>
            </a: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9B92C369-F587-3F85-2E69-BD9EADDF2206}"/>
              </a:ext>
            </a:extLst>
          </p:cNvPr>
          <p:cNvSpPr txBox="1"/>
          <p:nvPr/>
        </p:nvSpPr>
        <p:spPr>
          <a:xfrm>
            <a:off x="1235684" y="8598241"/>
            <a:ext cx="8819696" cy="534614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Bullet point the main ideas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Abstracts are not always necessary (check your conference)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Make it visual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 model/scheme is better than text </a:t>
            </a:r>
          </a:p>
        </p:txBody>
      </p:sp>
      <p:sp>
        <p:nvSpPr>
          <p:cNvPr id="1044" name="Rounded Rectangle 1043">
            <a:extLst>
              <a:ext uri="{FF2B5EF4-FFF2-40B4-BE49-F238E27FC236}">
                <a16:creationId xmlns:a16="http://schemas.microsoft.com/office/drawing/2014/main" id="{B18F78B9-C830-4705-7B98-34B410DAE1C2}"/>
              </a:ext>
            </a:extLst>
          </p:cNvPr>
          <p:cNvSpPr/>
          <p:nvPr/>
        </p:nvSpPr>
        <p:spPr>
          <a:xfrm>
            <a:off x="33645171" y="27555046"/>
            <a:ext cx="9248503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AA0BF07-FB99-105D-B5E8-728B2AF5D32E}"/>
              </a:ext>
            </a:extLst>
          </p:cNvPr>
          <p:cNvSpPr/>
          <p:nvPr/>
        </p:nvSpPr>
        <p:spPr>
          <a:xfrm>
            <a:off x="10690903" y="7367451"/>
            <a:ext cx="22739015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C80E1698-6F9B-085E-186F-8D36DD3D7315}"/>
              </a:ext>
            </a:extLst>
          </p:cNvPr>
          <p:cNvSpPr/>
          <p:nvPr/>
        </p:nvSpPr>
        <p:spPr>
          <a:xfrm>
            <a:off x="10807292" y="8631734"/>
            <a:ext cx="11219570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85" dirty="0">
                <a:latin typeface="Arial" panose="020B0604020202020204" pitchFamily="34" charset="0"/>
                <a:cs typeface="Arial" panose="020B0604020202020204" pitchFamily="34" charset="0"/>
              </a:rPr>
              <a:t>Title of 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5485" dirty="0">
                <a:latin typeface="Arial" panose="020B0604020202020204" pitchFamily="34" charset="0"/>
                <a:cs typeface="Arial" panose="020B0604020202020204" pitchFamily="34" charset="0"/>
              </a:rPr>
              <a:t> #1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70F6F245-83CD-F57E-07D5-1AADDB756D86}"/>
              </a:ext>
            </a:extLst>
          </p:cNvPr>
          <p:cNvSpPr/>
          <p:nvPr/>
        </p:nvSpPr>
        <p:spPr>
          <a:xfrm>
            <a:off x="1021281" y="24000673"/>
            <a:ext cx="9248503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Methods/Approach</a:t>
            </a:r>
          </a:p>
        </p:txBody>
      </p:sp>
      <p:sp>
        <p:nvSpPr>
          <p:cNvPr id="1072" name="TextBox 1071">
            <a:extLst>
              <a:ext uri="{FF2B5EF4-FFF2-40B4-BE49-F238E27FC236}">
                <a16:creationId xmlns:a16="http://schemas.microsoft.com/office/drawing/2014/main" id="{9897F619-FBEB-ED09-2A4E-93FBA2970F4D}"/>
              </a:ext>
            </a:extLst>
          </p:cNvPr>
          <p:cNvSpPr txBox="1"/>
          <p:nvPr/>
        </p:nvSpPr>
        <p:spPr>
          <a:xfrm>
            <a:off x="11700897" y="17881766"/>
            <a:ext cx="9594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Fig 1. Title of legend. A.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Brief description of what is in panel A.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B.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Description in panel B. etc.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98316-C48B-A7C8-BF10-3D2BFF129367}"/>
              </a:ext>
            </a:extLst>
          </p:cNvPr>
          <p:cNvSpPr txBox="1"/>
          <p:nvPr/>
        </p:nvSpPr>
        <p:spPr>
          <a:xfrm>
            <a:off x="1235684" y="17439710"/>
            <a:ext cx="8819696" cy="2349579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Can have a hypothesis statement </a:t>
            </a:r>
          </a:p>
          <a:p>
            <a:pPr algn="just"/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Or simple bullet points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D3A4D2-C225-CA1A-8477-E840AF20B3AA}"/>
              </a:ext>
            </a:extLst>
          </p:cNvPr>
          <p:cNvSpPr txBox="1"/>
          <p:nvPr/>
        </p:nvSpPr>
        <p:spPr>
          <a:xfrm>
            <a:off x="1235684" y="25550949"/>
            <a:ext cx="8819696" cy="309872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Outline or flow chart of samples and analysis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Can leave finer details for the results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477EC2B-6FE6-F6BF-2AC3-44DB3D53C20D}"/>
              </a:ext>
            </a:extLst>
          </p:cNvPr>
          <p:cNvSpPr/>
          <p:nvPr/>
        </p:nvSpPr>
        <p:spPr>
          <a:xfrm>
            <a:off x="10888554" y="9982200"/>
            <a:ext cx="11057047" cy="9398000"/>
          </a:xfrm>
          <a:prstGeom prst="roundRect">
            <a:avLst/>
          </a:prstGeom>
          <a:noFill/>
          <a:ln w="57150">
            <a:solidFill>
              <a:srgbClr val="0432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83F7C1E-F98C-B0F0-4A77-0A100F2FACFD}"/>
              </a:ext>
            </a:extLst>
          </p:cNvPr>
          <p:cNvSpPr/>
          <p:nvPr/>
        </p:nvSpPr>
        <p:spPr>
          <a:xfrm>
            <a:off x="10807292" y="20100156"/>
            <a:ext cx="11219570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85" dirty="0">
                <a:latin typeface="Arial" panose="020B0604020202020204" pitchFamily="34" charset="0"/>
                <a:cs typeface="Arial" panose="020B0604020202020204" pitchFamily="34" charset="0"/>
              </a:rPr>
              <a:t>Title of 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5485" dirty="0">
                <a:latin typeface="Arial" panose="020B0604020202020204" pitchFamily="34" charset="0"/>
                <a:cs typeface="Arial" panose="020B0604020202020204" pitchFamily="34" charset="0"/>
              </a:rPr>
              <a:t> #2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9EB7AA-0F1A-63EA-8F76-AC4D1082045E}"/>
              </a:ext>
            </a:extLst>
          </p:cNvPr>
          <p:cNvSpPr txBox="1"/>
          <p:nvPr/>
        </p:nvSpPr>
        <p:spPr>
          <a:xfrm>
            <a:off x="11506200" y="10663558"/>
            <a:ext cx="429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A. Panel A can be a scheme of the design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7CFE26-B92D-D6DF-A6D0-8D0CD2D2F49B}"/>
              </a:ext>
            </a:extLst>
          </p:cNvPr>
          <p:cNvSpPr txBox="1"/>
          <p:nvPr/>
        </p:nvSpPr>
        <p:spPr>
          <a:xfrm>
            <a:off x="15798800" y="10599641"/>
            <a:ext cx="5791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B. Graph, Table, Image of the Result</a:t>
            </a: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Make Axis big enough to see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Highlight key points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C8FCE5D-9C9B-57B5-06D2-26C481DA804E}"/>
              </a:ext>
            </a:extLst>
          </p:cNvPr>
          <p:cNvSpPr/>
          <p:nvPr/>
        </p:nvSpPr>
        <p:spPr>
          <a:xfrm>
            <a:off x="10888554" y="21538338"/>
            <a:ext cx="11057047" cy="8820191"/>
          </a:xfrm>
          <a:prstGeom prst="roundRect">
            <a:avLst/>
          </a:prstGeom>
          <a:noFill/>
          <a:ln w="57150">
            <a:solidFill>
              <a:srgbClr val="0432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3B4AE4BB-3ED9-E2A7-1376-E8CA571C2D96}"/>
              </a:ext>
            </a:extLst>
          </p:cNvPr>
          <p:cNvSpPr/>
          <p:nvPr/>
        </p:nvSpPr>
        <p:spPr>
          <a:xfrm>
            <a:off x="22340153" y="8631734"/>
            <a:ext cx="11219570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85" dirty="0">
                <a:latin typeface="Arial" panose="020B0604020202020204" pitchFamily="34" charset="0"/>
                <a:cs typeface="Arial" panose="020B0604020202020204" pitchFamily="34" charset="0"/>
              </a:rPr>
              <a:t>Title of 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5485" dirty="0">
                <a:latin typeface="Arial" panose="020B0604020202020204" pitchFamily="34" charset="0"/>
                <a:cs typeface="Arial" panose="020B0604020202020204" pitchFamily="34" charset="0"/>
              </a:rPr>
              <a:t> #3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198D0DA-A5CF-076C-CF46-DC6A0E43007E}"/>
              </a:ext>
            </a:extLst>
          </p:cNvPr>
          <p:cNvSpPr/>
          <p:nvPr/>
        </p:nvSpPr>
        <p:spPr>
          <a:xfrm>
            <a:off x="22421415" y="9982200"/>
            <a:ext cx="11057047" cy="9398000"/>
          </a:xfrm>
          <a:prstGeom prst="roundRect">
            <a:avLst/>
          </a:prstGeom>
          <a:noFill/>
          <a:ln w="57150">
            <a:solidFill>
              <a:srgbClr val="0432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64E9F5A6-48B3-08CC-6D8A-57B60B55FF2E}"/>
              </a:ext>
            </a:extLst>
          </p:cNvPr>
          <p:cNvSpPr/>
          <p:nvPr/>
        </p:nvSpPr>
        <p:spPr>
          <a:xfrm>
            <a:off x="22340153" y="20100156"/>
            <a:ext cx="11219570" cy="997527"/>
          </a:xfrm>
          <a:prstGeom prst="roundRect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85" dirty="0">
                <a:latin typeface="Arial" panose="020B0604020202020204" pitchFamily="34" charset="0"/>
                <a:cs typeface="Arial" panose="020B0604020202020204" pitchFamily="34" charset="0"/>
              </a:rPr>
              <a:t>Title of 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5485" dirty="0">
                <a:latin typeface="Arial" panose="020B0604020202020204" pitchFamily="34" charset="0"/>
                <a:cs typeface="Arial" panose="020B0604020202020204" pitchFamily="34" charset="0"/>
              </a:rPr>
              <a:t> #4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EDF29136-9943-998B-0394-CCCE697C9B0C}"/>
              </a:ext>
            </a:extLst>
          </p:cNvPr>
          <p:cNvSpPr/>
          <p:nvPr/>
        </p:nvSpPr>
        <p:spPr>
          <a:xfrm>
            <a:off x="22421415" y="21538338"/>
            <a:ext cx="11057047" cy="8820191"/>
          </a:xfrm>
          <a:prstGeom prst="roundRect">
            <a:avLst/>
          </a:prstGeom>
          <a:noFill/>
          <a:ln w="57150">
            <a:solidFill>
              <a:srgbClr val="0432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9E1292-4B79-6D3F-2009-5154E972B1DF}"/>
              </a:ext>
            </a:extLst>
          </p:cNvPr>
          <p:cNvSpPr txBox="1"/>
          <p:nvPr/>
        </p:nvSpPr>
        <p:spPr>
          <a:xfrm>
            <a:off x="33859574" y="8676268"/>
            <a:ext cx="8819696" cy="309872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Short text summary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Big idea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Always better to have a model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535F06-91FE-4EEF-AFD7-F783351F5646}"/>
              </a:ext>
            </a:extLst>
          </p:cNvPr>
          <p:cNvSpPr txBox="1"/>
          <p:nvPr/>
        </p:nvSpPr>
        <p:spPr>
          <a:xfrm>
            <a:off x="33859574" y="21317569"/>
            <a:ext cx="8819696" cy="160043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What is happening now?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Big picture impact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BD4DA5-DF27-69C3-4707-208791B39EF0}"/>
              </a:ext>
            </a:extLst>
          </p:cNvPr>
          <p:cNvSpPr txBox="1"/>
          <p:nvPr/>
        </p:nvSpPr>
        <p:spPr>
          <a:xfrm>
            <a:off x="33859574" y="25478285"/>
            <a:ext cx="8819696" cy="160043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Thank non-author contributors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Grant/funding sources MSSRP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10F88E-E8E9-EBE1-28A2-21AC83ADDCE3}"/>
              </a:ext>
            </a:extLst>
          </p:cNvPr>
          <p:cNvSpPr txBox="1"/>
          <p:nvPr/>
        </p:nvSpPr>
        <p:spPr>
          <a:xfrm>
            <a:off x="33859574" y="28758091"/>
            <a:ext cx="8819696" cy="1600438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Optional…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but if needed be brief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6FD509-6386-742D-E68C-E621FE24E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1430" y="30683541"/>
            <a:ext cx="18301117" cy="1410086"/>
          </a:xfrm>
          <a:prstGeom prst="rect">
            <a:avLst/>
          </a:prstGeom>
        </p:spPr>
      </p:pic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51D1677-045B-3860-E6F4-43D741415F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7812" y="28727948"/>
            <a:ext cx="6998452" cy="33592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2EB712-E5B6-7ABF-AE9A-A335CE6CB851}"/>
              </a:ext>
            </a:extLst>
          </p:cNvPr>
          <p:cNvSpPr txBox="1"/>
          <p:nvPr/>
        </p:nvSpPr>
        <p:spPr>
          <a:xfrm>
            <a:off x="14081067" y="30737581"/>
            <a:ext cx="6998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LOGOS if needed</a:t>
            </a:r>
          </a:p>
        </p:txBody>
      </p:sp>
      <p:sp>
        <p:nvSpPr>
          <p:cNvPr id="14" name="Left Arrow 13">
            <a:extLst>
              <a:ext uri="{FF2B5EF4-FFF2-40B4-BE49-F238E27FC236}">
                <a16:creationId xmlns:a16="http://schemas.microsoft.com/office/drawing/2014/main" id="{EF9CD07D-3EE4-374E-3CAF-A780A9B96327}"/>
              </a:ext>
            </a:extLst>
          </p:cNvPr>
          <p:cNvSpPr/>
          <p:nvPr/>
        </p:nvSpPr>
        <p:spPr>
          <a:xfrm>
            <a:off x="10055380" y="30437719"/>
            <a:ext cx="2683791" cy="113085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>
            <a:extLst>
              <a:ext uri="{FF2B5EF4-FFF2-40B4-BE49-F238E27FC236}">
                <a16:creationId xmlns:a16="http://schemas.microsoft.com/office/drawing/2014/main" id="{C839BD86-C272-E678-FECD-4FB9C1E7F641}"/>
              </a:ext>
            </a:extLst>
          </p:cNvPr>
          <p:cNvSpPr/>
          <p:nvPr/>
        </p:nvSpPr>
        <p:spPr>
          <a:xfrm rot="10800000">
            <a:off x="19737624" y="30799184"/>
            <a:ext cx="2683791" cy="113085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3E2B215-81D7-4808-7ED7-00C041803B56}"/>
              </a:ext>
            </a:extLst>
          </p:cNvPr>
          <p:cNvSpPr txBox="1"/>
          <p:nvPr/>
        </p:nvSpPr>
        <p:spPr>
          <a:xfrm>
            <a:off x="25054338" y="11969821"/>
            <a:ext cx="5791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Use your judgment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How to organize these boxes and results</a:t>
            </a:r>
          </a:p>
        </p:txBody>
      </p:sp>
      <p:sp>
        <p:nvSpPr>
          <p:cNvPr id="34" name="Left Arrow 33">
            <a:extLst>
              <a:ext uri="{FF2B5EF4-FFF2-40B4-BE49-F238E27FC236}">
                <a16:creationId xmlns:a16="http://schemas.microsoft.com/office/drawing/2014/main" id="{2687DBEA-6CBC-9F52-87BE-E15BA30A14AF}"/>
              </a:ext>
            </a:extLst>
          </p:cNvPr>
          <p:cNvSpPr/>
          <p:nvPr/>
        </p:nvSpPr>
        <p:spPr>
          <a:xfrm rot="16200000">
            <a:off x="8492325" y="21858229"/>
            <a:ext cx="7083067" cy="1410625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Arrow 34">
            <a:extLst>
              <a:ext uri="{FF2B5EF4-FFF2-40B4-BE49-F238E27FC236}">
                <a16:creationId xmlns:a16="http://schemas.microsoft.com/office/drawing/2014/main" id="{7E3C4B46-0AF4-EE20-B46F-2B4FAB3F013D}"/>
              </a:ext>
            </a:extLst>
          </p:cNvPr>
          <p:cNvSpPr/>
          <p:nvPr/>
        </p:nvSpPr>
        <p:spPr>
          <a:xfrm rot="8150210">
            <a:off x="15510814" y="19641396"/>
            <a:ext cx="12332618" cy="116321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5D137E-5C0C-F7FE-15F6-6B22F459AD58}"/>
              </a:ext>
            </a:extLst>
          </p:cNvPr>
          <p:cNvSpPr txBox="1"/>
          <p:nvPr/>
        </p:nvSpPr>
        <p:spPr>
          <a:xfrm>
            <a:off x="13238177" y="25044426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FLOW is Left to Right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columns</a:t>
            </a:r>
          </a:p>
        </p:txBody>
      </p:sp>
    </p:spTree>
    <p:extLst>
      <p:ext uri="{BB962C8B-B14F-4D97-AF65-F5344CB8AC3E}">
        <p14:creationId xmlns:p14="http://schemas.microsoft.com/office/powerpoint/2010/main" val="80347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4965</TotalTime>
  <Words>241</Words>
  <Application>Microsoft Macintosh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Tavares, Alexander</dc:creator>
  <cp:lastModifiedBy>Layne, Matthew</cp:lastModifiedBy>
  <cp:revision>38</cp:revision>
  <cp:lastPrinted>2023-09-19T18:02:39Z</cp:lastPrinted>
  <dcterms:created xsi:type="dcterms:W3CDTF">2022-09-26T17:25:19Z</dcterms:created>
  <dcterms:modified xsi:type="dcterms:W3CDTF">2023-12-12T21:14:08Z</dcterms:modified>
</cp:coreProperties>
</file>