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 id="2147483687" r:id="rId2"/>
    <p:sldMasterId id="2147483700" r:id="rId3"/>
  </p:sldMasterIdLst>
  <p:notesMasterIdLst>
    <p:notesMasterId r:id="rId30"/>
  </p:notesMasterIdLst>
  <p:sldIdLst>
    <p:sldId id="256" r:id="rId4"/>
    <p:sldId id="308" r:id="rId5"/>
    <p:sldId id="291" r:id="rId6"/>
    <p:sldId id="264" r:id="rId7"/>
    <p:sldId id="293" r:id="rId8"/>
    <p:sldId id="292" r:id="rId9"/>
    <p:sldId id="294" r:id="rId10"/>
    <p:sldId id="295" r:id="rId11"/>
    <p:sldId id="296" r:id="rId12"/>
    <p:sldId id="302" r:id="rId13"/>
    <p:sldId id="281" r:id="rId14"/>
    <p:sldId id="276" r:id="rId15"/>
    <p:sldId id="307" r:id="rId16"/>
    <p:sldId id="290" r:id="rId17"/>
    <p:sldId id="301" r:id="rId18"/>
    <p:sldId id="303" r:id="rId19"/>
    <p:sldId id="304" r:id="rId20"/>
    <p:sldId id="299" r:id="rId21"/>
    <p:sldId id="297" r:id="rId22"/>
    <p:sldId id="287" r:id="rId23"/>
    <p:sldId id="288" r:id="rId24"/>
    <p:sldId id="289" r:id="rId25"/>
    <p:sldId id="306" r:id="rId26"/>
    <p:sldId id="278" r:id="rId27"/>
    <p:sldId id="279" r:id="rId28"/>
    <p:sldId id="30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54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0"/>
    <p:restoredTop sz="75237"/>
  </p:normalViewPr>
  <p:slideViewPr>
    <p:cSldViewPr snapToGrid="0" snapToObjects="1">
      <p:cViewPr varScale="1">
        <p:scale>
          <a:sx n="91" d="100"/>
          <a:sy n="91" d="100"/>
        </p:scale>
        <p:origin x="1184"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diagrams/_rels/data4.xml.rels><?xml version="1.0" encoding="UTF-8" standalone="yes"?>
<Relationships xmlns="http://schemas.openxmlformats.org/package/2006/relationships"><Relationship Id="rId8" Type="http://schemas.openxmlformats.org/officeDocument/2006/relationships/hyperlink" Target="https://pixabay.com/vectors/office-building-blue-white-stripes-48859/" TargetMode="External"/><Relationship Id="rId13" Type="http://schemas.openxmlformats.org/officeDocument/2006/relationships/image" Target="../media/image25.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4.svg"/><Relationship Id="rId2" Type="http://schemas.openxmlformats.org/officeDocument/2006/relationships/image" Target="../media/image15.svg"/><Relationship Id="rId16" Type="http://schemas.openxmlformats.org/officeDocument/2006/relationships/image" Target="../media/image28.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3.png"/><Relationship Id="rId5" Type="http://schemas.openxmlformats.org/officeDocument/2006/relationships/image" Target="../media/image18.png"/><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image" Target="../media/image17.svg"/><Relationship Id="rId9" Type="http://schemas.openxmlformats.org/officeDocument/2006/relationships/image" Target="../media/image21.png"/><Relationship Id="rId14" Type="http://schemas.openxmlformats.org/officeDocument/2006/relationships/image" Target="../media/image26.svg"/></Relationships>
</file>

<file path=ppt/diagrams/_rels/drawing4.xml.rels><?xml version="1.0" encoding="UTF-8" standalone="yes"?>
<Relationships xmlns="http://schemas.openxmlformats.org/package/2006/relationships"><Relationship Id="rId8" Type="http://schemas.openxmlformats.org/officeDocument/2006/relationships/hyperlink" Target="https://pixabay.com/vectors/office-building-blue-white-stripes-48859/" TargetMode="External"/><Relationship Id="rId13" Type="http://schemas.openxmlformats.org/officeDocument/2006/relationships/image" Target="../media/image25.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4.svg"/><Relationship Id="rId2" Type="http://schemas.openxmlformats.org/officeDocument/2006/relationships/image" Target="../media/image15.svg"/><Relationship Id="rId16" Type="http://schemas.openxmlformats.org/officeDocument/2006/relationships/image" Target="../media/image28.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3.png"/><Relationship Id="rId5" Type="http://schemas.openxmlformats.org/officeDocument/2006/relationships/image" Target="../media/image18.png"/><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image" Target="../media/image17.svg"/><Relationship Id="rId9" Type="http://schemas.openxmlformats.org/officeDocument/2006/relationships/image" Target="../media/image21.png"/><Relationship Id="rId1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0EC768-8555-4844-802A-2FEE22D1CD6D}" type="doc">
      <dgm:prSet loTypeId="urn:microsoft.com/office/officeart/2005/8/layout/process1" loCatId="" qsTypeId="urn:microsoft.com/office/officeart/2005/8/quickstyle/simple1" qsCatId="simple" csTypeId="urn:microsoft.com/office/officeart/2005/8/colors/colorful1" csCatId="colorful" phldr="1"/>
      <dgm:spPr/>
    </dgm:pt>
    <dgm:pt modelId="{2F5E8C18-8435-9747-B65B-9C2C26F9B4E2}">
      <dgm:prSet phldrT="[Text]"/>
      <dgm:spPr/>
      <dgm:t>
        <a:bodyPr/>
        <a:lstStyle/>
        <a:p>
          <a:r>
            <a:rPr lang="en-US" dirty="0"/>
            <a:t>Strongly Disagree</a:t>
          </a:r>
        </a:p>
      </dgm:t>
    </dgm:pt>
    <dgm:pt modelId="{4FCF95D5-578B-0140-91D6-1364E5968E54}" type="parTrans" cxnId="{6CE4C4BA-958C-F84D-ACDC-258455313F06}">
      <dgm:prSet/>
      <dgm:spPr/>
      <dgm:t>
        <a:bodyPr/>
        <a:lstStyle/>
        <a:p>
          <a:endParaRPr lang="en-US"/>
        </a:p>
      </dgm:t>
    </dgm:pt>
    <dgm:pt modelId="{86FBDAD4-FCB9-1A4F-8962-86F07A88754D}" type="sibTrans" cxnId="{6CE4C4BA-958C-F84D-ACDC-258455313F06}">
      <dgm:prSet/>
      <dgm:spPr/>
      <dgm:t>
        <a:bodyPr/>
        <a:lstStyle/>
        <a:p>
          <a:endParaRPr lang="en-US"/>
        </a:p>
      </dgm:t>
    </dgm:pt>
    <dgm:pt modelId="{8A58EED5-3B40-EA4F-AF3C-C8A0A6E6FC06}">
      <dgm:prSet phldrT="[Text]"/>
      <dgm:spPr/>
      <dgm:t>
        <a:bodyPr/>
        <a:lstStyle/>
        <a:p>
          <a:r>
            <a:rPr lang="en-US" dirty="0"/>
            <a:t>Disagree</a:t>
          </a:r>
        </a:p>
      </dgm:t>
    </dgm:pt>
    <dgm:pt modelId="{2B3C3FF1-3ECB-994E-8213-8731F87CFDFB}" type="parTrans" cxnId="{A5FE9204-0450-3043-9155-B6797DC7C2D4}">
      <dgm:prSet/>
      <dgm:spPr/>
      <dgm:t>
        <a:bodyPr/>
        <a:lstStyle/>
        <a:p>
          <a:endParaRPr lang="en-US"/>
        </a:p>
      </dgm:t>
    </dgm:pt>
    <dgm:pt modelId="{E4AE9FA6-8F36-0746-BFDE-44BD8442488B}" type="sibTrans" cxnId="{A5FE9204-0450-3043-9155-B6797DC7C2D4}">
      <dgm:prSet/>
      <dgm:spPr/>
      <dgm:t>
        <a:bodyPr/>
        <a:lstStyle/>
        <a:p>
          <a:endParaRPr lang="en-US"/>
        </a:p>
      </dgm:t>
    </dgm:pt>
    <dgm:pt modelId="{291D90CA-7478-F54A-B093-3B75B12BDD3E}">
      <dgm:prSet phldrT="[Text]"/>
      <dgm:spPr/>
      <dgm:t>
        <a:bodyPr/>
        <a:lstStyle/>
        <a:p>
          <a:r>
            <a:rPr lang="en-US" dirty="0"/>
            <a:t>Neither Agree nor Disagree</a:t>
          </a:r>
        </a:p>
      </dgm:t>
    </dgm:pt>
    <dgm:pt modelId="{62A92F89-B1B6-AF48-8727-5671C07EF3D6}" type="parTrans" cxnId="{B231C6B1-0D77-B24C-B7CF-F53AA344130F}">
      <dgm:prSet/>
      <dgm:spPr/>
      <dgm:t>
        <a:bodyPr/>
        <a:lstStyle/>
        <a:p>
          <a:endParaRPr lang="en-US"/>
        </a:p>
      </dgm:t>
    </dgm:pt>
    <dgm:pt modelId="{B6AFFB75-598D-F24C-81D9-075575ACC41E}" type="sibTrans" cxnId="{B231C6B1-0D77-B24C-B7CF-F53AA344130F}">
      <dgm:prSet/>
      <dgm:spPr/>
      <dgm:t>
        <a:bodyPr/>
        <a:lstStyle/>
        <a:p>
          <a:endParaRPr lang="en-US"/>
        </a:p>
      </dgm:t>
    </dgm:pt>
    <dgm:pt modelId="{5EF94463-56E3-6545-AE60-DB0893E540AD}">
      <dgm:prSet phldrT="[Text]"/>
      <dgm:spPr/>
      <dgm:t>
        <a:bodyPr/>
        <a:lstStyle/>
        <a:p>
          <a:r>
            <a:rPr lang="en-US" dirty="0"/>
            <a:t>Agree</a:t>
          </a:r>
        </a:p>
      </dgm:t>
    </dgm:pt>
    <dgm:pt modelId="{3AD5233B-C9DA-D245-9FB0-7288E69E00E3}" type="parTrans" cxnId="{961948B9-8738-C24D-BF73-82FD4DAE9835}">
      <dgm:prSet/>
      <dgm:spPr/>
      <dgm:t>
        <a:bodyPr/>
        <a:lstStyle/>
        <a:p>
          <a:endParaRPr lang="en-US"/>
        </a:p>
      </dgm:t>
    </dgm:pt>
    <dgm:pt modelId="{84E5A0A4-3304-0C4A-9CAD-F1463733ACF7}" type="sibTrans" cxnId="{961948B9-8738-C24D-BF73-82FD4DAE9835}">
      <dgm:prSet/>
      <dgm:spPr/>
      <dgm:t>
        <a:bodyPr/>
        <a:lstStyle/>
        <a:p>
          <a:endParaRPr lang="en-US"/>
        </a:p>
      </dgm:t>
    </dgm:pt>
    <dgm:pt modelId="{B326BC20-ED32-3C46-BA12-FD2259CE4287}">
      <dgm:prSet phldrT="[Text]"/>
      <dgm:spPr/>
      <dgm:t>
        <a:bodyPr/>
        <a:lstStyle/>
        <a:p>
          <a:r>
            <a:rPr lang="en-US" dirty="0"/>
            <a:t>Strongly Agree</a:t>
          </a:r>
        </a:p>
      </dgm:t>
    </dgm:pt>
    <dgm:pt modelId="{241C4D9B-F6BA-D44D-B3AD-4C315EC56BFA}" type="parTrans" cxnId="{3198F503-48DD-A447-9205-5914E1A1B6FF}">
      <dgm:prSet/>
      <dgm:spPr/>
      <dgm:t>
        <a:bodyPr/>
        <a:lstStyle/>
        <a:p>
          <a:endParaRPr lang="en-US"/>
        </a:p>
      </dgm:t>
    </dgm:pt>
    <dgm:pt modelId="{21D68B81-22B3-9741-9424-79433CAA4717}" type="sibTrans" cxnId="{3198F503-48DD-A447-9205-5914E1A1B6FF}">
      <dgm:prSet/>
      <dgm:spPr/>
      <dgm:t>
        <a:bodyPr/>
        <a:lstStyle/>
        <a:p>
          <a:endParaRPr lang="en-US"/>
        </a:p>
      </dgm:t>
    </dgm:pt>
    <dgm:pt modelId="{63D1B23B-450D-1B4C-8C16-1D0EC684F0DC}" type="pres">
      <dgm:prSet presAssocID="{DE0EC768-8555-4844-802A-2FEE22D1CD6D}" presName="Name0" presStyleCnt="0">
        <dgm:presLayoutVars>
          <dgm:dir/>
          <dgm:resizeHandles val="exact"/>
        </dgm:presLayoutVars>
      </dgm:prSet>
      <dgm:spPr/>
    </dgm:pt>
    <dgm:pt modelId="{CFE0E55F-BC7F-B04C-8439-E7408C836078}" type="pres">
      <dgm:prSet presAssocID="{2F5E8C18-8435-9747-B65B-9C2C26F9B4E2}" presName="node" presStyleLbl="node1" presStyleIdx="0" presStyleCnt="5">
        <dgm:presLayoutVars>
          <dgm:bulletEnabled val="1"/>
        </dgm:presLayoutVars>
      </dgm:prSet>
      <dgm:spPr/>
    </dgm:pt>
    <dgm:pt modelId="{D52621ED-DAA0-FC48-8DC3-191A5C9B68CC}" type="pres">
      <dgm:prSet presAssocID="{86FBDAD4-FCB9-1A4F-8962-86F07A88754D}" presName="sibTrans" presStyleLbl="sibTrans2D1" presStyleIdx="0" presStyleCnt="4"/>
      <dgm:spPr/>
    </dgm:pt>
    <dgm:pt modelId="{69047D25-1C19-8940-8B76-ADF5276405DE}" type="pres">
      <dgm:prSet presAssocID="{86FBDAD4-FCB9-1A4F-8962-86F07A88754D}" presName="connectorText" presStyleLbl="sibTrans2D1" presStyleIdx="0" presStyleCnt="4"/>
      <dgm:spPr/>
    </dgm:pt>
    <dgm:pt modelId="{04AD14D7-0008-A84F-81DC-1E12BAF4F71C}" type="pres">
      <dgm:prSet presAssocID="{8A58EED5-3B40-EA4F-AF3C-C8A0A6E6FC06}" presName="node" presStyleLbl="node1" presStyleIdx="1" presStyleCnt="5">
        <dgm:presLayoutVars>
          <dgm:bulletEnabled val="1"/>
        </dgm:presLayoutVars>
      </dgm:prSet>
      <dgm:spPr/>
    </dgm:pt>
    <dgm:pt modelId="{5C40D3E1-3934-AD4D-8691-DBAA2535DAB0}" type="pres">
      <dgm:prSet presAssocID="{E4AE9FA6-8F36-0746-BFDE-44BD8442488B}" presName="sibTrans" presStyleLbl="sibTrans2D1" presStyleIdx="1" presStyleCnt="4"/>
      <dgm:spPr/>
    </dgm:pt>
    <dgm:pt modelId="{2C987A8B-CFCF-8C4D-9431-D60CC9A222F7}" type="pres">
      <dgm:prSet presAssocID="{E4AE9FA6-8F36-0746-BFDE-44BD8442488B}" presName="connectorText" presStyleLbl="sibTrans2D1" presStyleIdx="1" presStyleCnt="4"/>
      <dgm:spPr/>
    </dgm:pt>
    <dgm:pt modelId="{FBC7E7F9-E188-A145-823D-213A23511B35}" type="pres">
      <dgm:prSet presAssocID="{291D90CA-7478-F54A-B093-3B75B12BDD3E}" presName="node" presStyleLbl="node1" presStyleIdx="2" presStyleCnt="5">
        <dgm:presLayoutVars>
          <dgm:bulletEnabled val="1"/>
        </dgm:presLayoutVars>
      </dgm:prSet>
      <dgm:spPr/>
    </dgm:pt>
    <dgm:pt modelId="{E816F92E-9476-4A4B-A490-E78F5A221E67}" type="pres">
      <dgm:prSet presAssocID="{B6AFFB75-598D-F24C-81D9-075575ACC41E}" presName="sibTrans" presStyleLbl="sibTrans2D1" presStyleIdx="2" presStyleCnt="4"/>
      <dgm:spPr/>
    </dgm:pt>
    <dgm:pt modelId="{869AA13A-279E-F24D-BB73-0348E34A443D}" type="pres">
      <dgm:prSet presAssocID="{B6AFFB75-598D-F24C-81D9-075575ACC41E}" presName="connectorText" presStyleLbl="sibTrans2D1" presStyleIdx="2" presStyleCnt="4"/>
      <dgm:spPr/>
    </dgm:pt>
    <dgm:pt modelId="{B28F9444-DECB-E742-BD6E-CF08899593D4}" type="pres">
      <dgm:prSet presAssocID="{5EF94463-56E3-6545-AE60-DB0893E540AD}" presName="node" presStyleLbl="node1" presStyleIdx="3" presStyleCnt="5">
        <dgm:presLayoutVars>
          <dgm:bulletEnabled val="1"/>
        </dgm:presLayoutVars>
      </dgm:prSet>
      <dgm:spPr/>
    </dgm:pt>
    <dgm:pt modelId="{C711A429-D3FA-4B46-98B2-9D551A42AC42}" type="pres">
      <dgm:prSet presAssocID="{84E5A0A4-3304-0C4A-9CAD-F1463733ACF7}" presName="sibTrans" presStyleLbl="sibTrans2D1" presStyleIdx="3" presStyleCnt="4"/>
      <dgm:spPr/>
    </dgm:pt>
    <dgm:pt modelId="{EF038FD3-C7CF-6542-82B2-B909891AA721}" type="pres">
      <dgm:prSet presAssocID="{84E5A0A4-3304-0C4A-9CAD-F1463733ACF7}" presName="connectorText" presStyleLbl="sibTrans2D1" presStyleIdx="3" presStyleCnt="4"/>
      <dgm:spPr/>
    </dgm:pt>
    <dgm:pt modelId="{16C2E31D-72E8-7241-BAB2-12F6BFE4765A}" type="pres">
      <dgm:prSet presAssocID="{B326BC20-ED32-3C46-BA12-FD2259CE4287}" presName="node" presStyleLbl="node1" presStyleIdx="4" presStyleCnt="5">
        <dgm:presLayoutVars>
          <dgm:bulletEnabled val="1"/>
        </dgm:presLayoutVars>
      </dgm:prSet>
      <dgm:spPr/>
    </dgm:pt>
  </dgm:ptLst>
  <dgm:cxnLst>
    <dgm:cxn modelId="{79F14001-4AE7-B041-ADC7-2D262124BC0C}" type="presOf" srcId="{86FBDAD4-FCB9-1A4F-8962-86F07A88754D}" destId="{D52621ED-DAA0-FC48-8DC3-191A5C9B68CC}" srcOrd="0" destOrd="0" presId="urn:microsoft.com/office/officeart/2005/8/layout/process1"/>
    <dgm:cxn modelId="{3198F503-48DD-A447-9205-5914E1A1B6FF}" srcId="{DE0EC768-8555-4844-802A-2FEE22D1CD6D}" destId="{B326BC20-ED32-3C46-BA12-FD2259CE4287}" srcOrd="4" destOrd="0" parTransId="{241C4D9B-F6BA-D44D-B3AD-4C315EC56BFA}" sibTransId="{21D68B81-22B3-9741-9424-79433CAA4717}"/>
    <dgm:cxn modelId="{A5FE9204-0450-3043-9155-B6797DC7C2D4}" srcId="{DE0EC768-8555-4844-802A-2FEE22D1CD6D}" destId="{8A58EED5-3B40-EA4F-AF3C-C8A0A6E6FC06}" srcOrd="1" destOrd="0" parTransId="{2B3C3FF1-3ECB-994E-8213-8731F87CFDFB}" sibTransId="{E4AE9FA6-8F36-0746-BFDE-44BD8442488B}"/>
    <dgm:cxn modelId="{60746A0B-5B14-0B4F-864F-ABD89D53C590}" type="presOf" srcId="{B6AFFB75-598D-F24C-81D9-075575ACC41E}" destId="{869AA13A-279E-F24D-BB73-0348E34A443D}" srcOrd="1" destOrd="0" presId="urn:microsoft.com/office/officeart/2005/8/layout/process1"/>
    <dgm:cxn modelId="{B52CAA22-E4E8-1940-86B5-1119EEEDCB31}" type="presOf" srcId="{8A58EED5-3B40-EA4F-AF3C-C8A0A6E6FC06}" destId="{04AD14D7-0008-A84F-81DC-1E12BAF4F71C}" srcOrd="0" destOrd="0" presId="urn:microsoft.com/office/officeart/2005/8/layout/process1"/>
    <dgm:cxn modelId="{6438BF32-F186-0F41-9B40-32E978ED0C36}" type="presOf" srcId="{DE0EC768-8555-4844-802A-2FEE22D1CD6D}" destId="{63D1B23B-450D-1B4C-8C16-1D0EC684F0DC}" srcOrd="0" destOrd="0" presId="urn:microsoft.com/office/officeart/2005/8/layout/process1"/>
    <dgm:cxn modelId="{7A816A38-CD02-414C-8177-9B418BD45814}" type="presOf" srcId="{291D90CA-7478-F54A-B093-3B75B12BDD3E}" destId="{FBC7E7F9-E188-A145-823D-213A23511B35}" srcOrd="0" destOrd="0" presId="urn:microsoft.com/office/officeart/2005/8/layout/process1"/>
    <dgm:cxn modelId="{0EA84C44-F195-0C44-8CAB-176ABBF7A27D}" type="presOf" srcId="{E4AE9FA6-8F36-0746-BFDE-44BD8442488B}" destId="{5C40D3E1-3934-AD4D-8691-DBAA2535DAB0}" srcOrd="0" destOrd="0" presId="urn:microsoft.com/office/officeart/2005/8/layout/process1"/>
    <dgm:cxn modelId="{5DC8C244-8EEA-2343-8236-200BBF836733}" type="presOf" srcId="{2F5E8C18-8435-9747-B65B-9C2C26F9B4E2}" destId="{CFE0E55F-BC7F-B04C-8439-E7408C836078}" srcOrd="0" destOrd="0" presId="urn:microsoft.com/office/officeart/2005/8/layout/process1"/>
    <dgm:cxn modelId="{837E8B4D-2A29-0A42-A4F2-835690F602F2}" type="presOf" srcId="{84E5A0A4-3304-0C4A-9CAD-F1463733ACF7}" destId="{EF038FD3-C7CF-6542-82B2-B909891AA721}" srcOrd="1" destOrd="0" presId="urn:microsoft.com/office/officeart/2005/8/layout/process1"/>
    <dgm:cxn modelId="{F3EFB460-3AC3-C144-AB0A-8D6EE0D485BC}" type="presOf" srcId="{5EF94463-56E3-6545-AE60-DB0893E540AD}" destId="{B28F9444-DECB-E742-BD6E-CF08899593D4}" srcOrd="0" destOrd="0" presId="urn:microsoft.com/office/officeart/2005/8/layout/process1"/>
    <dgm:cxn modelId="{A6F11E6A-59C2-E444-92BC-3AD662A23E2F}" type="presOf" srcId="{B6AFFB75-598D-F24C-81D9-075575ACC41E}" destId="{E816F92E-9476-4A4B-A490-E78F5A221E67}" srcOrd="0" destOrd="0" presId="urn:microsoft.com/office/officeart/2005/8/layout/process1"/>
    <dgm:cxn modelId="{1000DE76-10B5-0648-AD8C-B684F1E7376A}" type="presOf" srcId="{86FBDAD4-FCB9-1A4F-8962-86F07A88754D}" destId="{69047D25-1C19-8940-8B76-ADF5276405DE}" srcOrd="1" destOrd="0" presId="urn:microsoft.com/office/officeart/2005/8/layout/process1"/>
    <dgm:cxn modelId="{30EBF27B-69A6-4346-8180-B1F79E1CB96E}" type="presOf" srcId="{84E5A0A4-3304-0C4A-9CAD-F1463733ACF7}" destId="{C711A429-D3FA-4B46-98B2-9D551A42AC42}" srcOrd="0" destOrd="0" presId="urn:microsoft.com/office/officeart/2005/8/layout/process1"/>
    <dgm:cxn modelId="{B231C6B1-0D77-B24C-B7CF-F53AA344130F}" srcId="{DE0EC768-8555-4844-802A-2FEE22D1CD6D}" destId="{291D90CA-7478-F54A-B093-3B75B12BDD3E}" srcOrd="2" destOrd="0" parTransId="{62A92F89-B1B6-AF48-8727-5671C07EF3D6}" sibTransId="{B6AFFB75-598D-F24C-81D9-075575ACC41E}"/>
    <dgm:cxn modelId="{9387CDB2-DE5D-324D-8097-BD2060D5573B}" type="presOf" srcId="{B326BC20-ED32-3C46-BA12-FD2259CE4287}" destId="{16C2E31D-72E8-7241-BAB2-12F6BFE4765A}" srcOrd="0" destOrd="0" presId="urn:microsoft.com/office/officeart/2005/8/layout/process1"/>
    <dgm:cxn modelId="{961948B9-8738-C24D-BF73-82FD4DAE9835}" srcId="{DE0EC768-8555-4844-802A-2FEE22D1CD6D}" destId="{5EF94463-56E3-6545-AE60-DB0893E540AD}" srcOrd="3" destOrd="0" parTransId="{3AD5233B-C9DA-D245-9FB0-7288E69E00E3}" sibTransId="{84E5A0A4-3304-0C4A-9CAD-F1463733ACF7}"/>
    <dgm:cxn modelId="{6CE4C4BA-958C-F84D-ACDC-258455313F06}" srcId="{DE0EC768-8555-4844-802A-2FEE22D1CD6D}" destId="{2F5E8C18-8435-9747-B65B-9C2C26F9B4E2}" srcOrd="0" destOrd="0" parTransId="{4FCF95D5-578B-0140-91D6-1364E5968E54}" sibTransId="{86FBDAD4-FCB9-1A4F-8962-86F07A88754D}"/>
    <dgm:cxn modelId="{185F81CA-0CD6-B84C-B345-1FC8612A2A67}" type="presOf" srcId="{E4AE9FA6-8F36-0746-BFDE-44BD8442488B}" destId="{2C987A8B-CFCF-8C4D-9431-D60CC9A222F7}" srcOrd="1" destOrd="0" presId="urn:microsoft.com/office/officeart/2005/8/layout/process1"/>
    <dgm:cxn modelId="{2F371C6F-C9C3-D640-9486-2A7E8E5DF005}" type="presParOf" srcId="{63D1B23B-450D-1B4C-8C16-1D0EC684F0DC}" destId="{CFE0E55F-BC7F-B04C-8439-E7408C836078}" srcOrd="0" destOrd="0" presId="urn:microsoft.com/office/officeart/2005/8/layout/process1"/>
    <dgm:cxn modelId="{872D8FA9-F3D5-B24B-B341-2F2EF050E3CF}" type="presParOf" srcId="{63D1B23B-450D-1B4C-8C16-1D0EC684F0DC}" destId="{D52621ED-DAA0-FC48-8DC3-191A5C9B68CC}" srcOrd="1" destOrd="0" presId="urn:microsoft.com/office/officeart/2005/8/layout/process1"/>
    <dgm:cxn modelId="{E773AC5F-827A-A24F-A94E-176C88FB3ADB}" type="presParOf" srcId="{D52621ED-DAA0-FC48-8DC3-191A5C9B68CC}" destId="{69047D25-1C19-8940-8B76-ADF5276405DE}" srcOrd="0" destOrd="0" presId="urn:microsoft.com/office/officeart/2005/8/layout/process1"/>
    <dgm:cxn modelId="{8421AFD2-447E-A24B-82F5-3292E3AD30C0}" type="presParOf" srcId="{63D1B23B-450D-1B4C-8C16-1D0EC684F0DC}" destId="{04AD14D7-0008-A84F-81DC-1E12BAF4F71C}" srcOrd="2" destOrd="0" presId="urn:microsoft.com/office/officeart/2005/8/layout/process1"/>
    <dgm:cxn modelId="{413945D9-F11D-1142-AF8E-DF97D6481E14}" type="presParOf" srcId="{63D1B23B-450D-1B4C-8C16-1D0EC684F0DC}" destId="{5C40D3E1-3934-AD4D-8691-DBAA2535DAB0}" srcOrd="3" destOrd="0" presId="urn:microsoft.com/office/officeart/2005/8/layout/process1"/>
    <dgm:cxn modelId="{2311D200-073D-E74B-843C-091CC981E7B1}" type="presParOf" srcId="{5C40D3E1-3934-AD4D-8691-DBAA2535DAB0}" destId="{2C987A8B-CFCF-8C4D-9431-D60CC9A222F7}" srcOrd="0" destOrd="0" presId="urn:microsoft.com/office/officeart/2005/8/layout/process1"/>
    <dgm:cxn modelId="{DF9276F5-FC2E-2B4E-9825-69350C129582}" type="presParOf" srcId="{63D1B23B-450D-1B4C-8C16-1D0EC684F0DC}" destId="{FBC7E7F9-E188-A145-823D-213A23511B35}" srcOrd="4" destOrd="0" presId="urn:microsoft.com/office/officeart/2005/8/layout/process1"/>
    <dgm:cxn modelId="{2F2BD8A6-EF87-D94C-BBB8-ACE9AABBD39C}" type="presParOf" srcId="{63D1B23B-450D-1B4C-8C16-1D0EC684F0DC}" destId="{E816F92E-9476-4A4B-A490-E78F5A221E67}" srcOrd="5" destOrd="0" presId="urn:microsoft.com/office/officeart/2005/8/layout/process1"/>
    <dgm:cxn modelId="{298B9AED-6EA5-814D-B7FA-251F46BA4078}" type="presParOf" srcId="{E816F92E-9476-4A4B-A490-E78F5A221E67}" destId="{869AA13A-279E-F24D-BB73-0348E34A443D}" srcOrd="0" destOrd="0" presId="urn:microsoft.com/office/officeart/2005/8/layout/process1"/>
    <dgm:cxn modelId="{4F07DE0F-9AB1-004F-A894-1DF9B6626F89}" type="presParOf" srcId="{63D1B23B-450D-1B4C-8C16-1D0EC684F0DC}" destId="{B28F9444-DECB-E742-BD6E-CF08899593D4}" srcOrd="6" destOrd="0" presId="urn:microsoft.com/office/officeart/2005/8/layout/process1"/>
    <dgm:cxn modelId="{3394D842-6B40-9941-AA77-EEF9C72C46EF}" type="presParOf" srcId="{63D1B23B-450D-1B4C-8C16-1D0EC684F0DC}" destId="{C711A429-D3FA-4B46-98B2-9D551A42AC42}" srcOrd="7" destOrd="0" presId="urn:microsoft.com/office/officeart/2005/8/layout/process1"/>
    <dgm:cxn modelId="{CFA304B7-977F-C24D-9C7F-B28771F10030}" type="presParOf" srcId="{C711A429-D3FA-4B46-98B2-9D551A42AC42}" destId="{EF038FD3-C7CF-6542-82B2-B909891AA721}" srcOrd="0" destOrd="0" presId="urn:microsoft.com/office/officeart/2005/8/layout/process1"/>
    <dgm:cxn modelId="{FBBD686D-EADB-5C41-B9A5-8B5B57C81433}" type="presParOf" srcId="{63D1B23B-450D-1B4C-8C16-1D0EC684F0DC}" destId="{16C2E31D-72E8-7241-BAB2-12F6BFE4765A}"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0EC768-8555-4844-802A-2FEE22D1CD6D}" type="doc">
      <dgm:prSet loTypeId="urn:microsoft.com/office/officeart/2005/8/layout/process1" loCatId="" qsTypeId="urn:microsoft.com/office/officeart/2005/8/quickstyle/simple1" qsCatId="simple" csTypeId="urn:microsoft.com/office/officeart/2005/8/colors/colorful1" csCatId="colorful" phldr="1"/>
      <dgm:spPr/>
    </dgm:pt>
    <dgm:pt modelId="{8A58EED5-3B40-EA4F-AF3C-C8A0A6E6FC06}">
      <dgm:prSet phldrT="[Text]"/>
      <dgm:spPr/>
      <dgm:t>
        <a:bodyPr/>
        <a:lstStyle/>
        <a:p>
          <a:r>
            <a:rPr lang="en-US" dirty="0"/>
            <a:t>Dissatisfied</a:t>
          </a:r>
        </a:p>
      </dgm:t>
    </dgm:pt>
    <dgm:pt modelId="{2B3C3FF1-3ECB-994E-8213-8731F87CFDFB}" type="parTrans" cxnId="{A5FE9204-0450-3043-9155-B6797DC7C2D4}">
      <dgm:prSet/>
      <dgm:spPr/>
      <dgm:t>
        <a:bodyPr/>
        <a:lstStyle/>
        <a:p>
          <a:endParaRPr lang="en-US"/>
        </a:p>
      </dgm:t>
    </dgm:pt>
    <dgm:pt modelId="{E4AE9FA6-8F36-0746-BFDE-44BD8442488B}" type="sibTrans" cxnId="{A5FE9204-0450-3043-9155-B6797DC7C2D4}">
      <dgm:prSet/>
      <dgm:spPr/>
      <dgm:t>
        <a:bodyPr/>
        <a:lstStyle/>
        <a:p>
          <a:endParaRPr lang="en-US"/>
        </a:p>
      </dgm:t>
    </dgm:pt>
    <dgm:pt modelId="{291D90CA-7478-F54A-B093-3B75B12BDD3E}">
      <dgm:prSet phldrT="[Text]"/>
      <dgm:spPr/>
      <dgm:t>
        <a:bodyPr/>
        <a:lstStyle/>
        <a:p>
          <a:r>
            <a:rPr lang="en-US" dirty="0"/>
            <a:t>Somewhat Satisfied</a:t>
          </a:r>
        </a:p>
      </dgm:t>
    </dgm:pt>
    <dgm:pt modelId="{62A92F89-B1B6-AF48-8727-5671C07EF3D6}" type="parTrans" cxnId="{B231C6B1-0D77-B24C-B7CF-F53AA344130F}">
      <dgm:prSet/>
      <dgm:spPr/>
      <dgm:t>
        <a:bodyPr/>
        <a:lstStyle/>
        <a:p>
          <a:endParaRPr lang="en-US"/>
        </a:p>
      </dgm:t>
    </dgm:pt>
    <dgm:pt modelId="{B6AFFB75-598D-F24C-81D9-075575ACC41E}" type="sibTrans" cxnId="{B231C6B1-0D77-B24C-B7CF-F53AA344130F}">
      <dgm:prSet/>
      <dgm:spPr/>
      <dgm:t>
        <a:bodyPr/>
        <a:lstStyle/>
        <a:p>
          <a:endParaRPr lang="en-US"/>
        </a:p>
      </dgm:t>
    </dgm:pt>
    <dgm:pt modelId="{CC37EC04-99DE-9645-B011-F44DED20243B}">
      <dgm:prSet phldrT="[Text]"/>
      <dgm:spPr/>
      <dgm:t>
        <a:bodyPr/>
        <a:lstStyle/>
        <a:p>
          <a:r>
            <a:rPr lang="en-US" dirty="0"/>
            <a:t>Satisfied</a:t>
          </a:r>
        </a:p>
      </dgm:t>
    </dgm:pt>
    <dgm:pt modelId="{22EE98EA-EF95-FC40-B2E3-89531C604A84}" type="parTrans" cxnId="{479B5386-3987-064E-83DA-11330FFA362C}">
      <dgm:prSet/>
      <dgm:spPr/>
      <dgm:t>
        <a:bodyPr/>
        <a:lstStyle/>
        <a:p>
          <a:endParaRPr lang="en-US"/>
        </a:p>
      </dgm:t>
    </dgm:pt>
    <dgm:pt modelId="{39A1BD20-77AE-0D45-8CC4-3766235483B2}" type="sibTrans" cxnId="{479B5386-3987-064E-83DA-11330FFA362C}">
      <dgm:prSet/>
      <dgm:spPr/>
      <dgm:t>
        <a:bodyPr/>
        <a:lstStyle/>
        <a:p>
          <a:endParaRPr lang="en-US"/>
        </a:p>
      </dgm:t>
    </dgm:pt>
    <dgm:pt modelId="{006F671F-7157-484F-9E8C-312775FFE27A}">
      <dgm:prSet phldrT="[Text]"/>
      <dgm:spPr/>
      <dgm:t>
        <a:bodyPr/>
        <a:lstStyle/>
        <a:p>
          <a:r>
            <a:rPr lang="en-US" dirty="0"/>
            <a:t>Very Satisfied</a:t>
          </a:r>
        </a:p>
      </dgm:t>
    </dgm:pt>
    <dgm:pt modelId="{841A716D-D912-AD4E-B5E0-18AF4A37A4E6}" type="parTrans" cxnId="{2550E5F1-766D-E547-81BC-1BA63733D9D2}">
      <dgm:prSet/>
      <dgm:spPr/>
      <dgm:t>
        <a:bodyPr/>
        <a:lstStyle/>
        <a:p>
          <a:endParaRPr lang="en-US"/>
        </a:p>
      </dgm:t>
    </dgm:pt>
    <dgm:pt modelId="{1D5576DC-37F0-0245-99C9-6421E86FA698}" type="sibTrans" cxnId="{2550E5F1-766D-E547-81BC-1BA63733D9D2}">
      <dgm:prSet/>
      <dgm:spPr/>
      <dgm:t>
        <a:bodyPr/>
        <a:lstStyle/>
        <a:p>
          <a:endParaRPr lang="en-US"/>
        </a:p>
      </dgm:t>
    </dgm:pt>
    <dgm:pt modelId="{63D1B23B-450D-1B4C-8C16-1D0EC684F0DC}" type="pres">
      <dgm:prSet presAssocID="{DE0EC768-8555-4844-802A-2FEE22D1CD6D}" presName="Name0" presStyleCnt="0">
        <dgm:presLayoutVars>
          <dgm:dir/>
          <dgm:resizeHandles val="exact"/>
        </dgm:presLayoutVars>
      </dgm:prSet>
      <dgm:spPr/>
    </dgm:pt>
    <dgm:pt modelId="{04AD14D7-0008-A84F-81DC-1E12BAF4F71C}" type="pres">
      <dgm:prSet presAssocID="{8A58EED5-3B40-EA4F-AF3C-C8A0A6E6FC06}" presName="node" presStyleLbl="node1" presStyleIdx="0" presStyleCnt="4">
        <dgm:presLayoutVars>
          <dgm:bulletEnabled val="1"/>
        </dgm:presLayoutVars>
      </dgm:prSet>
      <dgm:spPr/>
    </dgm:pt>
    <dgm:pt modelId="{5C40D3E1-3934-AD4D-8691-DBAA2535DAB0}" type="pres">
      <dgm:prSet presAssocID="{E4AE9FA6-8F36-0746-BFDE-44BD8442488B}" presName="sibTrans" presStyleLbl="sibTrans2D1" presStyleIdx="0" presStyleCnt="3"/>
      <dgm:spPr/>
    </dgm:pt>
    <dgm:pt modelId="{2C987A8B-CFCF-8C4D-9431-D60CC9A222F7}" type="pres">
      <dgm:prSet presAssocID="{E4AE9FA6-8F36-0746-BFDE-44BD8442488B}" presName="connectorText" presStyleLbl="sibTrans2D1" presStyleIdx="0" presStyleCnt="3"/>
      <dgm:spPr/>
    </dgm:pt>
    <dgm:pt modelId="{FBC7E7F9-E188-A145-823D-213A23511B35}" type="pres">
      <dgm:prSet presAssocID="{291D90CA-7478-F54A-B093-3B75B12BDD3E}" presName="node" presStyleLbl="node1" presStyleIdx="1" presStyleCnt="4">
        <dgm:presLayoutVars>
          <dgm:bulletEnabled val="1"/>
        </dgm:presLayoutVars>
      </dgm:prSet>
      <dgm:spPr/>
    </dgm:pt>
    <dgm:pt modelId="{E816F92E-9476-4A4B-A490-E78F5A221E67}" type="pres">
      <dgm:prSet presAssocID="{B6AFFB75-598D-F24C-81D9-075575ACC41E}" presName="sibTrans" presStyleLbl="sibTrans2D1" presStyleIdx="1" presStyleCnt="3"/>
      <dgm:spPr/>
    </dgm:pt>
    <dgm:pt modelId="{869AA13A-279E-F24D-BB73-0348E34A443D}" type="pres">
      <dgm:prSet presAssocID="{B6AFFB75-598D-F24C-81D9-075575ACC41E}" presName="connectorText" presStyleLbl="sibTrans2D1" presStyleIdx="1" presStyleCnt="3"/>
      <dgm:spPr/>
    </dgm:pt>
    <dgm:pt modelId="{CBEB5936-E947-8441-A3D3-2A69728E3464}" type="pres">
      <dgm:prSet presAssocID="{CC37EC04-99DE-9645-B011-F44DED20243B}" presName="node" presStyleLbl="node1" presStyleIdx="2" presStyleCnt="4">
        <dgm:presLayoutVars>
          <dgm:bulletEnabled val="1"/>
        </dgm:presLayoutVars>
      </dgm:prSet>
      <dgm:spPr/>
    </dgm:pt>
    <dgm:pt modelId="{3030B9E9-18F5-7C4A-B056-7EEB4566CF46}" type="pres">
      <dgm:prSet presAssocID="{39A1BD20-77AE-0D45-8CC4-3766235483B2}" presName="sibTrans" presStyleLbl="sibTrans2D1" presStyleIdx="2" presStyleCnt="3"/>
      <dgm:spPr/>
    </dgm:pt>
    <dgm:pt modelId="{AA54302F-0667-E64C-8145-5625DD3BDD2B}" type="pres">
      <dgm:prSet presAssocID="{39A1BD20-77AE-0D45-8CC4-3766235483B2}" presName="connectorText" presStyleLbl="sibTrans2D1" presStyleIdx="2" presStyleCnt="3"/>
      <dgm:spPr/>
    </dgm:pt>
    <dgm:pt modelId="{09C05DD9-5422-AE4C-852F-471A1BBDBC96}" type="pres">
      <dgm:prSet presAssocID="{006F671F-7157-484F-9E8C-312775FFE27A}" presName="node" presStyleLbl="node1" presStyleIdx="3" presStyleCnt="4">
        <dgm:presLayoutVars>
          <dgm:bulletEnabled val="1"/>
        </dgm:presLayoutVars>
      </dgm:prSet>
      <dgm:spPr/>
    </dgm:pt>
  </dgm:ptLst>
  <dgm:cxnLst>
    <dgm:cxn modelId="{A5FE9204-0450-3043-9155-B6797DC7C2D4}" srcId="{DE0EC768-8555-4844-802A-2FEE22D1CD6D}" destId="{8A58EED5-3B40-EA4F-AF3C-C8A0A6E6FC06}" srcOrd="0" destOrd="0" parTransId="{2B3C3FF1-3ECB-994E-8213-8731F87CFDFB}" sibTransId="{E4AE9FA6-8F36-0746-BFDE-44BD8442488B}"/>
    <dgm:cxn modelId="{60746A0B-5B14-0B4F-864F-ABD89D53C590}" type="presOf" srcId="{B6AFFB75-598D-F24C-81D9-075575ACC41E}" destId="{869AA13A-279E-F24D-BB73-0348E34A443D}" srcOrd="1" destOrd="0" presId="urn:microsoft.com/office/officeart/2005/8/layout/process1"/>
    <dgm:cxn modelId="{B52CAA22-E4E8-1940-86B5-1119EEEDCB31}" type="presOf" srcId="{8A58EED5-3B40-EA4F-AF3C-C8A0A6E6FC06}" destId="{04AD14D7-0008-A84F-81DC-1E12BAF4F71C}" srcOrd="0" destOrd="0" presId="urn:microsoft.com/office/officeart/2005/8/layout/process1"/>
    <dgm:cxn modelId="{6438BF32-F186-0F41-9B40-32E978ED0C36}" type="presOf" srcId="{DE0EC768-8555-4844-802A-2FEE22D1CD6D}" destId="{63D1B23B-450D-1B4C-8C16-1D0EC684F0DC}" srcOrd="0" destOrd="0" presId="urn:microsoft.com/office/officeart/2005/8/layout/process1"/>
    <dgm:cxn modelId="{7A816A38-CD02-414C-8177-9B418BD45814}" type="presOf" srcId="{291D90CA-7478-F54A-B093-3B75B12BDD3E}" destId="{FBC7E7F9-E188-A145-823D-213A23511B35}" srcOrd="0" destOrd="0" presId="urn:microsoft.com/office/officeart/2005/8/layout/process1"/>
    <dgm:cxn modelId="{0EA84C44-F195-0C44-8CAB-176ABBF7A27D}" type="presOf" srcId="{E4AE9FA6-8F36-0746-BFDE-44BD8442488B}" destId="{5C40D3E1-3934-AD4D-8691-DBAA2535DAB0}" srcOrd="0" destOrd="0" presId="urn:microsoft.com/office/officeart/2005/8/layout/process1"/>
    <dgm:cxn modelId="{A6F11E6A-59C2-E444-92BC-3AD662A23E2F}" type="presOf" srcId="{B6AFFB75-598D-F24C-81D9-075575ACC41E}" destId="{E816F92E-9476-4A4B-A490-E78F5A221E67}" srcOrd="0" destOrd="0" presId="urn:microsoft.com/office/officeart/2005/8/layout/process1"/>
    <dgm:cxn modelId="{479B5386-3987-064E-83DA-11330FFA362C}" srcId="{DE0EC768-8555-4844-802A-2FEE22D1CD6D}" destId="{CC37EC04-99DE-9645-B011-F44DED20243B}" srcOrd="2" destOrd="0" parTransId="{22EE98EA-EF95-FC40-B2E3-89531C604A84}" sibTransId="{39A1BD20-77AE-0D45-8CC4-3766235483B2}"/>
    <dgm:cxn modelId="{BF5E5197-65FF-0E4F-90E7-ED656E425850}" type="presOf" srcId="{39A1BD20-77AE-0D45-8CC4-3766235483B2}" destId="{AA54302F-0667-E64C-8145-5625DD3BDD2B}" srcOrd="1" destOrd="0" presId="urn:microsoft.com/office/officeart/2005/8/layout/process1"/>
    <dgm:cxn modelId="{B231C6B1-0D77-B24C-B7CF-F53AA344130F}" srcId="{DE0EC768-8555-4844-802A-2FEE22D1CD6D}" destId="{291D90CA-7478-F54A-B093-3B75B12BDD3E}" srcOrd="1" destOrd="0" parTransId="{62A92F89-B1B6-AF48-8727-5671C07EF3D6}" sibTransId="{B6AFFB75-598D-F24C-81D9-075575ACC41E}"/>
    <dgm:cxn modelId="{801E63B6-29A4-5A43-A530-470709747AA3}" type="presOf" srcId="{006F671F-7157-484F-9E8C-312775FFE27A}" destId="{09C05DD9-5422-AE4C-852F-471A1BBDBC96}" srcOrd="0" destOrd="0" presId="urn:microsoft.com/office/officeart/2005/8/layout/process1"/>
    <dgm:cxn modelId="{185F81CA-0CD6-B84C-B345-1FC8612A2A67}" type="presOf" srcId="{E4AE9FA6-8F36-0746-BFDE-44BD8442488B}" destId="{2C987A8B-CFCF-8C4D-9431-D60CC9A222F7}" srcOrd="1" destOrd="0" presId="urn:microsoft.com/office/officeart/2005/8/layout/process1"/>
    <dgm:cxn modelId="{3A9AB2EF-03BB-8541-9592-038D6F169431}" type="presOf" srcId="{39A1BD20-77AE-0D45-8CC4-3766235483B2}" destId="{3030B9E9-18F5-7C4A-B056-7EEB4566CF46}" srcOrd="0" destOrd="0" presId="urn:microsoft.com/office/officeart/2005/8/layout/process1"/>
    <dgm:cxn modelId="{2550E5F1-766D-E547-81BC-1BA63733D9D2}" srcId="{DE0EC768-8555-4844-802A-2FEE22D1CD6D}" destId="{006F671F-7157-484F-9E8C-312775FFE27A}" srcOrd="3" destOrd="0" parTransId="{841A716D-D912-AD4E-B5E0-18AF4A37A4E6}" sibTransId="{1D5576DC-37F0-0245-99C9-6421E86FA698}"/>
    <dgm:cxn modelId="{990659F3-473E-F543-832E-0404F3EEE528}" type="presOf" srcId="{CC37EC04-99DE-9645-B011-F44DED20243B}" destId="{CBEB5936-E947-8441-A3D3-2A69728E3464}" srcOrd="0" destOrd="0" presId="urn:microsoft.com/office/officeart/2005/8/layout/process1"/>
    <dgm:cxn modelId="{8421AFD2-447E-A24B-82F5-3292E3AD30C0}" type="presParOf" srcId="{63D1B23B-450D-1B4C-8C16-1D0EC684F0DC}" destId="{04AD14D7-0008-A84F-81DC-1E12BAF4F71C}" srcOrd="0" destOrd="0" presId="urn:microsoft.com/office/officeart/2005/8/layout/process1"/>
    <dgm:cxn modelId="{413945D9-F11D-1142-AF8E-DF97D6481E14}" type="presParOf" srcId="{63D1B23B-450D-1B4C-8C16-1D0EC684F0DC}" destId="{5C40D3E1-3934-AD4D-8691-DBAA2535DAB0}" srcOrd="1" destOrd="0" presId="urn:microsoft.com/office/officeart/2005/8/layout/process1"/>
    <dgm:cxn modelId="{2311D200-073D-E74B-843C-091CC981E7B1}" type="presParOf" srcId="{5C40D3E1-3934-AD4D-8691-DBAA2535DAB0}" destId="{2C987A8B-CFCF-8C4D-9431-D60CC9A222F7}" srcOrd="0" destOrd="0" presId="urn:microsoft.com/office/officeart/2005/8/layout/process1"/>
    <dgm:cxn modelId="{DF9276F5-FC2E-2B4E-9825-69350C129582}" type="presParOf" srcId="{63D1B23B-450D-1B4C-8C16-1D0EC684F0DC}" destId="{FBC7E7F9-E188-A145-823D-213A23511B35}" srcOrd="2" destOrd="0" presId="urn:microsoft.com/office/officeart/2005/8/layout/process1"/>
    <dgm:cxn modelId="{2F2BD8A6-EF87-D94C-BBB8-ACE9AABBD39C}" type="presParOf" srcId="{63D1B23B-450D-1B4C-8C16-1D0EC684F0DC}" destId="{E816F92E-9476-4A4B-A490-E78F5A221E67}" srcOrd="3" destOrd="0" presId="urn:microsoft.com/office/officeart/2005/8/layout/process1"/>
    <dgm:cxn modelId="{298B9AED-6EA5-814D-B7FA-251F46BA4078}" type="presParOf" srcId="{E816F92E-9476-4A4B-A490-E78F5A221E67}" destId="{869AA13A-279E-F24D-BB73-0348E34A443D}" srcOrd="0" destOrd="0" presId="urn:microsoft.com/office/officeart/2005/8/layout/process1"/>
    <dgm:cxn modelId="{6CF24C2D-3591-1B43-98CB-961ED6107D0C}" type="presParOf" srcId="{63D1B23B-450D-1B4C-8C16-1D0EC684F0DC}" destId="{CBEB5936-E947-8441-A3D3-2A69728E3464}" srcOrd="4" destOrd="0" presId="urn:microsoft.com/office/officeart/2005/8/layout/process1"/>
    <dgm:cxn modelId="{B3DF3EEE-A33E-7442-B728-7E017237C3EC}" type="presParOf" srcId="{63D1B23B-450D-1B4C-8C16-1D0EC684F0DC}" destId="{3030B9E9-18F5-7C4A-B056-7EEB4566CF46}" srcOrd="5" destOrd="0" presId="urn:microsoft.com/office/officeart/2005/8/layout/process1"/>
    <dgm:cxn modelId="{9EBBB71A-ABF9-804F-A8C3-DD9211DE7FEB}" type="presParOf" srcId="{3030B9E9-18F5-7C4A-B056-7EEB4566CF46}" destId="{AA54302F-0667-E64C-8145-5625DD3BDD2B}" srcOrd="0" destOrd="0" presId="urn:microsoft.com/office/officeart/2005/8/layout/process1"/>
    <dgm:cxn modelId="{7503F5F7-75A1-5A44-967A-4DFADE14B51B}" type="presParOf" srcId="{63D1B23B-450D-1B4C-8C16-1D0EC684F0DC}" destId="{09C05DD9-5422-AE4C-852F-471A1BBDBC96}" srcOrd="6"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2D3713-002C-0546-813A-A78EE9A21B73}" type="doc">
      <dgm:prSet loTypeId="urn:microsoft.com/office/officeart/2005/8/layout/hierarchy3" loCatId="" qsTypeId="urn:microsoft.com/office/officeart/2005/8/quickstyle/simple1" qsCatId="simple" csTypeId="urn:microsoft.com/office/officeart/2005/8/colors/colorful5" csCatId="colorful" phldr="1"/>
      <dgm:spPr/>
      <dgm:t>
        <a:bodyPr/>
        <a:lstStyle/>
        <a:p>
          <a:endParaRPr lang="en-US"/>
        </a:p>
      </dgm:t>
    </dgm:pt>
    <dgm:pt modelId="{8AB46A45-8417-C84C-9096-27E6FC7B8015}">
      <dgm:prSet phldrT="[Text]"/>
      <dgm:spPr>
        <a:solidFill>
          <a:srgbClr val="0070C0"/>
        </a:solidFill>
      </dgm:spPr>
      <dgm:t>
        <a:bodyPr/>
        <a:lstStyle/>
        <a:p>
          <a:r>
            <a:rPr lang="en-US" dirty="0"/>
            <a:t>Evaluation</a:t>
          </a:r>
        </a:p>
      </dgm:t>
    </dgm:pt>
    <dgm:pt modelId="{F1A08EDE-C130-7948-AA90-C23CFEB1A39B}" type="parTrans" cxnId="{C5A23995-D70D-9643-A78E-81FC99D67080}">
      <dgm:prSet/>
      <dgm:spPr/>
      <dgm:t>
        <a:bodyPr/>
        <a:lstStyle/>
        <a:p>
          <a:endParaRPr lang="en-US"/>
        </a:p>
      </dgm:t>
    </dgm:pt>
    <dgm:pt modelId="{E1216D27-DF07-EC41-BC86-F6F842F9AE7E}" type="sibTrans" cxnId="{C5A23995-D70D-9643-A78E-81FC99D67080}">
      <dgm:prSet/>
      <dgm:spPr/>
      <dgm:t>
        <a:bodyPr/>
        <a:lstStyle/>
        <a:p>
          <a:endParaRPr lang="en-US"/>
        </a:p>
      </dgm:t>
    </dgm:pt>
    <dgm:pt modelId="{EDD8D9D9-639C-4145-BF91-2FDA81DD4C68}">
      <dgm:prSet phldrT="[Text]"/>
      <dgm:spPr/>
      <dgm:t>
        <a:bodyPr/>
        <a:lstStyle/>
        <a:p>
          <a:r>
            <a:rPr lang="en-US" b="1" i="0" u="sng" dirty="0">
              <a:solidFill>
                <a:schemeClr val="bg1"/>
              </a:solidFill>
            </a:rPr>
            <a:t>Product-oriented</a:t>
          </a:r>
        </a:p>
        <a:p>
          <a:r>
            <a:rPr lang="en-US" i="0" dirty="0"/>
            <a:t>What did you learn?</a:t>
          </a:r>
        </a:p>
        <a:p>
          <a:r>
            <a:rPr lang="en-US" i="0" dirty="0"/>
            <a:t>What were some outcomes?</a:t>
          </a:r>
          <a:endParaRPr lang="en-US" dirty="0"/>
        </a:p>
      </dgm:t>
    </dgm:pt>
    <dgm:pt modelId="{D90687DB-FB98-344B-8966-7465F084D9F9}" type="parTrans" cxnId="{5C108067-F2C5-984D-BA1C-38E046CEC647}">
      <dgm:prSet/>
      <dgm:spPr/>
      <dgm:t>
        <a:bodyPr/>
        <a:lstStyle/>
        <a:p>
          <a:endParaRPr lang="en-US"/>
        </a:p>
      </dgm:t>
    </dgm:pt>
    <dgm:pt modelId="{38AC9991-EC23-E247-8441-81D4C8EDBAEE}" type="sibTrans" cxnId="{5C108067-F2C5-984D-BA1C-38E046CEC647}">
      <dgm:prSet/>
      <dgm:spPr/>
      <dgm:t>
        <a:bodyPr/>
        <a:lstStyle/>
        <a:p>
          <a:endParaRPr lang="en-US"/>
        </a:p>
      </dgm:t>
    </dgm:pt>
    <dgm:pt modelId="{6B625A51-9C98-8043-ADB8-6A8DB870F6B6}">
      <dgm:prSet phldrT="[Text]"/>
      <dgm:spPr/>
      <dgm:t>
        <a:bodyPr/>
        <a:lstStyle/>
        <a:p>
          <a:r>
            <a:rPr lang="en-US" b="1" i="0" u="sng" dirty="0">
              <a:solidFill>
                <a:schemeClr val="bg1"/>
              </a:solidFill>
            </a:rPr>
            <a:t>Judgmental</a:t>
          </a:r>
        </a:p>
        <a:p>
          <a:r>
            <a:rPr lang="en-US" i="0" dirty="0"/>
            <a:t>Arrive at an overall grade/score/decision</a:t>
          </a:r>
          <a:endParaRPr lang="en-US" dirty="0"/>
        </a:p>
      </dgm:t>
    </dgm:pt>
    <dgm:pt modelId="{ACEE0613-A44A-9D4F-ADE1-E85E046FEE49}" type="parTrans" cxnId="{1102B714-C336-E143-A4C8-8D98225D3B69}">
      <dgm:prSet/>
      <dgm:spPr/>
      <dgm:t>
        <a:bodyPr/>
        <a:lstStyle/>
        <a:p>
          <a:endParaRPr lang="en-US"/>
        </a:p>
      </dgm:t>
    </dgm:pt>
    <dgm:pt modelId="{5693D29F-E567-9441-BE53-8A89FDB8581B}" type="sibTrans" cxnId="{1102B714-C336-E143-A4C8-8D98225D3B69}">
      <dgm:prSet/>
      <dgm:spPr/>
      <dgm:t>
        <a:bodyPr/>
        <a:lstStyle/>
        <a:p>
          <a:endParaRPr lang="en-US"/>
        </a:p>
      </dgm:t>
    </dgm:pt>
    <dgm:pt modelId="{D0B5EB34-20FB-704F-BE8B-AC0BB3BA1C7F}">
      <dgm:prSet phldrT="[Text]"/>
      <dgm:spPr>
        <a:solidFill>
          <a:srgbClr val="00B0F0"/>
        </a:solidFill>
      </dgm:spPr>
      <dgm:t>
        <a:bodyPr/>
        <a:lstStyle/>
        <a:p>
          <a:r>
            <a:rPr lang="en-US" dirty="0"/>
            <a:t>Assessment</a:t>
          </a:r>
        </a:p>
      </dgm:t>
    </dgm:pt>
    <dgm:pt modelId="{4D700D07-3397-714C-8E70-CB2443DE2C02}" type="parTrans" cxnId="{96BE3323-D8CB-5D4E-989A-471EC77C65D5}">
      <dgm:prSet/>
      <dgm:spPr/>
      <dgm:t>
        <a:bodyPr/>
        <a:lstStyle/>
        <a:p>
          <a:endParaRPr lang="en-US"/>
        </a:p>
      </dgm:t>
    </dgm:pt>
    <dgm:pt modelId="{E3E10912-14DE-B646-BD85-198228F72D8D}" type="sibTrans" cxnId="{96BE3323-D8CB-5D4E-989A-471EC77C65D5}">
      <dgm:prSet/>
      <dgm:spPr/>
      <dgm:t>
        <a:bodyPr/>
        <a:lstStyle/>
        <a:p>
          <a:endParaRPr lang="en-US"/>
        </a:p>
      </dgm:t>
    </dgm:pt>
    <dgm:pt modelId="{88AF50F6-D0F9-8D4A-BF3E-61718B32C7EB}">
      <dgm:prSet phldrT="[Text]"/>
      <dgm:spPr/>
      <dgm:t>
        <a:bodyPr/>
        <a:lstStyle/>
        <a:p>
          <a:r>
            <a:rPr lang="en-US" b="1" i="0" u="sng" dirty="0">
              <a:solidFill>
                <a:schemeClr val="bg1"/>
              </a:solidFill>
            </a:rPr>
            <a:t>Process-oriented</a:t>
          </a:r>
        </a:p>
        <a:p>
          <a:r>
            <a:rPr lang="en-US" i="0" dirty="0"/>
            <a:t>How is learning going?</a:t>
          </a:r>
        </a:p>
        <a:p>
          <a:r>
            <a:rPr lang="en-US" i="0" dirty="0"/>
            <a:t>How did we get here?</a:t>
          </a:r>
          <a:endParaRPr lang="en-US" dirty="0"/>
        </a:p>
      </dgm:t>
    </dgm:pt>
    <dgm:pt modelId="{2DDDFB12-9CE4-A642-9B4D-8FD24520256E}" type="parTrans" cxnId="{8EA13C6E-F967-9C44-B8B0-D5040A8773EB}">
      <dgm:prSet/>
      <dgm:spPr/>
      <dgm:t>
        <a:bodyPr/>
        <a:lstStyle/>
        <a:p>
          <a:endParaRPr lang="en-US"/>
        </a:p>
      </dgm:t>
    </dgm:pt>
    <dgm:pt modelId="{00B8BA0B-67F3-2D45-B945-75C4A0E93B5B}" type="sibTrans" cxnId="{8EA13C6E-F967-9C44-B8B0-D5040A8773EB}">
      <dgm:prSet/>
      <dgm:spPr/>
      <dgm:t>
        <a:bodyPr/>
        <a:lstStyle/>
        <a:p>
          <a:endParaRPr lang="en-US"/>
        </a:p>
      </dgm:t>
    </dgm:pt>
    <dgm:pt modelId="{40CC5831-843F-894D-801C-B76BCA246B59}">
      <dgm:prSet phldrT="[Text]"/>
      <dgm:spPr/>
      <dgm:t>
        <a:bodyPr/>
        <a:lstStyle/>
        <a:p>
          <a:r>
            <a:rPr lang="en-US" b="1" i="0" u="sng" dirty="0">
              <a:solidFill>
                <a:schemeClr val="bg1"/>
              </a:solidFill>
            </a:rPr>
            <a:t>Diagnostic</a:t>
          </a:r>
        </a:p>
        <a:p>
          <a:r>
            <a:rPr lang="en-US" i="0" dirty="0"/>
            <a:t>Identify areas for improvement</a:t>
          </a:r>
          <a:endParaRPr lang="en-US" dirty="0"/>
        </a:p>
      </dgm:t>
    </dgm:pt>
    <dgm:pt modelId="{ABF97581-2429-E04F-8B06-07A126AC1A83}" type="parTrans" cxnId="{CEE3433F-7D82-A74A-894C-371B191A13D8}">
      <dgm:prSet/>
      <dgm:spPr/>
      <dgm:t>
        <a:bodyPr/>
        <a:lstStyle/>
        <a:p>
          <a:endParaRPr lang="en-US"/>
        </a:p>
      </dgm:t>
    </dgm:pt>
    <dgm:pt modelId="{BCFBBC1F-B5D5-4143-A9A7-EDD83F2CFAC1}" type="sibTrans" cxnId="{CEE3433F-7D82-A74A-894C-371B191A13D8}">
      <dgm:prSet/>
      <dgm:spPr/>
      <dgm:t>
        <a:bodyPr/>
        <a:lstStyle/>
        <a:p>
          <a:endParaRPr lang="en-US"/>
        </a:p>
      </dgm:t>
    </dgm:pt>
    <dgm:pt modelId="{016DB89B-9E9B-8746-9FB9-E16255FB6CA1}">
      <dgm:prSet phldrT="[Text]"/>
      <dgm:spPr/>
      <dgm:t>
        <a:bodyPr/>
        <a:lstStyle/>
        <a:p>
          <a:r>
            <a:rPr lang="en-US" b="1" i="0" u="sng" dirty="0">
              <a:solidFill>
                <a:schemeClr val="bg1"/>
              </a:solidFill>
            </a:rPr>
            <a:t>Summative </a:t>
          </a:r>
        </a:p>
        <a:p>
          <a:r>
            <a:rPr lang="en-US" i="0" dirty="0"/>
            <a:t>Final summation used</a:t>
          </a:r>
        </a:p>
        <a:p>
          <a:r>
            <a:rPr lang="en-US" i="0" dirty="0"/>
            <a:t>to gauge quality</a:t>
          </a:r>
          <a:endParaRPr lang="en-US" dirty="0"/>
        </a:p>
        <a:p>
          <a:endParaRPr lang="en-US" dirty="0"/>
        </a:p>
      </dgm:t>
    </dgm:pt>
    <dgm:pt modelId="{0ACD74B7-A17A-1E4C-AADA-D991A9475482}" type="parTrans" cxnId="{434A21B3-5F49-1B4D-962B-CAAB3643FC44}">
      <dgm:prSet/>
      <dgm:spPr/>
      <dgm:t>
        <a:bodyPr/>
        <a:lstStyle/>
        <a:p>
          <a:endParaRPr lang="en-US"/>
        </a:p>
      </dgm:t>
    </dgm:pt>
    <dgm:pt modelId="{C2444842-A1FC-5F46-B3DE-7DCEB51CEF3D}" type="sibTrans" cxnId="{434A21B3-5F49-1B4D-962B-CAAB3643FC44}">
      <dgm:prSet/>
      <dgm:spPr/>
      <dgm:t>
        <a:bodyPr/>
        <a:lstStyle/>
        <a:p>
          <a:endParaRPr lang="en-US"/>
        </a:p>
      </dgm:t>
    </dgm:pt>
    <dgm:pt modelId="{1909BA17-C902-EE4C-B65F-22BCF4F36E6D}">
      <dgm:prSet phldrT="[Text]"/>
      <dgm:spPr/>
      <dgm:t>
        <a:bodyPr/>
        <a:lstStyle/>
        <a:p>
          <a:r>
            <a:rPr lang="en-US" b="1" i="0" u="sng" dirty="0">
              <a:solidFill>
                <a:schemeClr val="bg1"/>
              </a:solidFill>
            </a:rPr>
            <a:t>Formative </a:t>
          </a:r>
        </a:p>
        <a:p>
          <a:r>
            <a:rPr lang="en-US" i="0" dirty="0"/>
            <a:t>Ongoing inquiry used </a:t>
          </a:r>
        </a:p>
        <a:p>
          <a:r>
            <a:rPr lang="en-US" i="0" dirty="0"/>
            <a:t>to improve individual learning or processes</a:t>
          </a:r>
          <a:endParaRPr lang="en-US" dirty="0"/>
        </a:p>
      </dgm:t>
    </dgm:pt>
    <dgm:pt modelId="{A97D3F0B-7E1A-2C4E-B1D2-87666096A423}" type="parTrans" cxnId="{B27F2217-B47C-964D-9A6B-8427628CE0A9}">
      <dgm:prSet/>
      <dgm:spPr/>
      <dgm:t>
        <a:bodyPr/>
        <a:lstStyle/>
        <a:p>
          <a:endParaRPr lang="en-US"/>
        </a:p>
      </dgm:t>
    </dgm:pt>
    <dgm:pt modelId="{1066ECD8-42D9-1E45-83DC-0F34BCCE6862}" type="sibTrans" cxnId="{B27F2217-B47C-964D-9A6B-8427628CE0A9}">
      <dgm:prSet/>
      <dgm:spPr/>
      <dgm:t>
        <a:bodyPr/>
        <a:lstStyle/>
        <a:p>
          <a:endParaRPr lang="en-US"/>
        </a:p>
      </dgm:t>
    </dgm:pt>
    <dgm:pt modelId="{3D7C80AB-0806-9D4D-87DD-E1AE825A73C2}" type="pres">
      <dgm:prSet presAssocID="{A62D3713-002C-0546-813A-A78EE9A21B73}" presName="diagram" presStyleCnt="0">
        <dgm:presLayoutVars>
          <dgm:chPref val="1"/>
          <dgm:dir/>
          <dgm:animOne val="branch"/>
          <dgm:animLvl val="lvl"/>
          <dgm:resizeHandles/>
        </dgm:presLayoutVars>
      </dgm:prSet>
      <dgm:spPr/>
    </dgm:pt>
    <dgm:pt modelId="{E328B015-50B4-2B42-96A4-B421830D3C6D}" type="pres">
      <dgm:prSet presAssocID="{8AB46A45-8417-C84C-9096-27E6FC7B8015}" presName="root" presStyleCnt="0"/>
      <dgm:spPr/>
    </dgm:pt>
    <dgm:pt modelId="{4B0CFD76-5002-7943-9D4A-5F9F5DF52A5D}" type="pres">
      <dgm:prSet presAssocID="{8AB46A45-8417-C84C-9096-27E6FC7B8015}" presName="rootComposite" presStyleCnt="0"/>
      <dgm:spPr/>
    </dgm:pt>
    <dgm:pt modelId="{6B1A0F09-141A-EC4E-B6CB-9D116B8F7444}" type="pres">
      <dgm:prSet presAssocID="{8AB46A45-8417-C84C-9096-27E6FC7B8015}" presName="rootText" presStyleLbl="node1" presStyleIdx="0" presStyleCnt="2"/>
      <dgm:spPr/>
    </dgm:pt>
    <dgm:pt modelId="{A9443A1A-8D02-A048-8D02-F80BCFCE0C6D}" type="pres">
      <dgm:prSet presAssocID="{8AB46A45-8417-C84C-9096-27E6FC7B8015}" presName="rootConnector" presStyleLbl="node1" presStyleIdx="0" presStyleCnt="2"/>
      <dgm:spPr/>
    </dgm:pt>
    <dgm:pt modelId="{E893E48E-FAAB-384C-8D1C-4EC87D71524E}" type="pres">
      <dgm:prSet presAssocID="{8AB46A45-8417-C84C-9096-27E6FC7B8015}" presName="childShape" presStyleCnt="0"/>
      <dgm:spPr/>
    </dgm:pt>
    <dgm:pt modelId="{CF9CDDE1-DB1E-C140-ABFD-AB11EAF8FDA4}" type="pres">
      <dgm:prSet presAssocID="{0ACD74B7-A17A-1E4C-AADA-D991A9475482}" presName="Name13" presStyleLbl="parChTrans1D2" presStyleIdx="0" presStyleCnt="6"/>
      <dgm:spPr/>
    </dgm:pt>
    <dgm:pt modelId="{2CB912DB-4E34-054C-A3E9-572D309CE667}" type="pres">
      <dgm:prSet presAssocID="{016DB89B-9E9B-8746-9FB9-E16255FB6CA1}" presName="childText" presStyleLbl="bgAcc1" presStyleIdx="0" presStyleCnt="6">
        <dgm:presLayoutVars>
          <dgm:bulletEnabled val="1"/>
        </dgm:presLayoutVars>
      </dgm:prSet>
      <dgm:spPr/>
    </dgm:pt>
    <dgm:pt modelId="{FD3F9071-DDB7-A844-B542-321E97482A29}" type="pres">
      <dgm:prSet presAssocID="{D90687DB-FB98-344B-8966-7465F084D9F9}" presName="Name13" presStyleLbl="parChTrans1D2" presStyleIdx="1" presStyleCnt="6"/>
      <dgm:spPr/>
    </dgm:pt>
    <dgm:pt modelId="{CF94F132-27A2-284A-82A0-6524B5BCC0BE}" type="pres">
      <dgm:prSet presAssocID="{EDD8D9D9-639C-4145-BF91-2FDA81DD4C68}" presName="childText" presStyleLbl="bgAcc1" presStyleIdx="1" presStyleCnt="6">
        <dgm:presLayoutVars>
          <dgm:bulletEnabled val="1"/>
        </dgm:presLayoutVars>
      </dgm:prSet>
      <dgm:spPr/>
    </dgm:pt>
    <dgm:pt modelId="{21551036-9A12-E742-B117-92699FBB1883}" type="pres">
      <dgm:prSet presAssocID="{ACEE0613-A44A-9D4F-ADE1-E85E046FEE49}" presName="Name13" presStyleLbl="parChTrans1D2" presStyleIdx="2" presStyleCnt="6"/>
      <dgm:spPr/>
    </dgm:pt>
    <dgm:pt modelId="{2E6BB879-D19D-304A-A35C-FF5E3DEF7BF3}" type="pres">
      <dgm:prSet presAssocID="{6B625A51-9C98-8043-ADB8-6A8DB870F6B6}" presName="childText" presStyleLbl="bgAcc1" presStyleIdx="2" presStyleCnt="6">
        <dgm:presLayoutVars>
          <dgm:bulletEnabled val="1"/>
        </dgm:presLayoutVars>
      </dgm:prSet>
      <dgm:spPr/>
    </dgm:pt>
    <dgm:pt modelId="{2F2BAD29-D273-8C47-BE93-D0F05B6ADB8F}" type="pres">
      <dgm:prSet presAssocID="{D0B5EB34-20FB-704F-BE8B-AC0BB3BA1C7F}" presName="root" presStyleCnt="0"/>
      <dgm:spPr/>
    </dgm:pt>
    <dgm:pt modelId="{EC71A9A1-45F5-2F48-B89C-825BB1C75C01}" type="pres">
      <dgm:prSet presAssocID="{D0B5EB34-20FB-704F-BE8B-AC0BB3BA1C7F}" presName="rootComposite" presStyleCnt="0"/>
      <dgm:spPr/>
    </dgm:pt>
    <dgm:pt modelId="{D2C60A73-517E-414D-B649-7CC7BE3052FD}" type="pres">
      <dgm:prSet presAssocID="{D0B5EB34-20FB-704F-BE8B-AC0BB3BA1C7F}" presName="rootText" presStyleLbl="node1" presStyleIdx="1" presStyleCnt="2"/>
      <dgm:spPr/>
    </dgm:pt>
    <dgm:pt modelId="{44F28E9B-FC91-C640-BA05-22608FBACB19}" type="pres">
      <dgm:prSet presAssocID="{D0B5EB34-20FB-704F-BE8B-AC0BB3BA1C7F}" presName="rootConnector" presStyleLbl="node1" presStyleIdx="1" presStyleCnt="2"/>
      <dgm:spPr/>
    </dgm:pt>
    <dgm:pt modelId="{80F2E4C6-8E88-7749-9BF5-A7DAE6AD2BAF}" type="pres">
      <dgm:prSet presAssocID="{D0B5EB34-20FB-704F-BE8B-AC0BB3BA1C7F}" presName="childShape" presStyleCnt="0"/>
      <dgm:spPr/>
    </dgm:pt>
    <dgm:pt modelId="{1163E5BB-B420-DC42-B552-6BEEECFB8DFE}" type="pres">
      <dgm:prSet presAssocID="{A97D3F0B-7E1A-2C4E-B1D2-87666096A423}" presName="Name13" presStyleLbl="parChTrans1D2" presStyleIdx="3" presStyleCnt="6"/>
      <dgm:spPr/>
    </dgm:pt>
    <dgm:pt modelId="{8CAE3AA8-2A7F-6148-A9FD-58AF3BE64CAC}" type="pres">
      <dgm:prSet presAssocID="{1909BA17-C902-EE4C-B65F-22BCF4F36E6D}" presName="childText" presStyleLbl="bgAcc1" presStyleIdx="3" presStyleCnt="6">
        <dgm:presLayoutVars>
          <dgm:bulletEnabled val="1"/>
        </dgm:presLayoutVars>
      </dgm:prSet>
      <dgm:spPr/>
    </dgm:pt>
    <dgm:pt modelId="{FC94867D-9F7A-DE45-B403-C67891B562C3}" type="pres">
      <dgm:prSet presAssocID="{2DDDFB12-9CE4-A642-9B4D-8FD24520256E}" presName="Name13" presStyleLbl="parChTrans1D2" presStyleIdx="4" presStyleCnt="6"/>
      <dgm:spPr/>
    </dgm:pt>
    <dgm:pt modelId="{AE769F35-DAF4-1F49-B41F-9671401015B9}" type="pres">
      <dgm:prSet presAssocID="{88AF50F6-D0F9-8D4A-BF3E-61718B32C7EB}" presName="childText" presStyleLbl="bgAcc1" presStyleIdx="4" presStyleCnt="6">
        <dgm:presLayoutVars>
          <dgm:bulletEnabled val="1"/>
        </dgm:presLayoutVars>
      </dgm:prSet>
      <dgm:spPr/>
    </dgm:pt>
    <dgm:pt modelId="{87D512CE-D646-5C4E-A9B1-F20E9E6397F7}" type="pres">
      <dgm:prSet presAssocID="{ABF97581-2429-E04F-8B06-07A126AC1A83}" presName="Name13" presStyleLbl="parChTrans1D2" presStyleIdx="5" presStyleCnt="6"/>
      <dgm:spPr/>
    </dgm:pt>
    <dgm:pt modelId="{485CBA91-21C4-2A41-96F4-05AB01497666}" type="pres">
      <dgm:prSet presAssocID="{40CC5831-843F-894D-801C-B76BCA246B59}" presName="childText" presStyleLbl="bgAcc1" presStyleIdx="5" presStyleCnt="6">
        <dgm:presLayoutVars>
          <dgm:bulletEnabled val="1"/>
        </dgm:presLayoutVars>
      </dgm:prSet>
      <dgm:spPr/>
    </dgm:pt>
  </dgm:ptLst>
  <dgm:cxnLst>
    <dgm:cxn modelId="{E3716E00-E981-154B-AA20-17704F9DDF96}" type="presOf" srcId="{D90687DB-FB98-344B-8966-7465F084D9F9}" destId="{FD3F9071-DDB7-A844-B542-321E97482A29}" srcOrd="0" destOrd="0" presId="urn:microsoft.com/office/officeart/2005/8/layout/hierarchy3"/>
    <dgm:cxn modelId="{49D4CA00-7EC4-1B4B-AA36-FA956D4E6099}" type="presOf" srcId="{0ACD74B7-A17A-1E4C-AADA-D991A9475482}" destId="{CF9CDDE1-DB1E-C140-ABFD-AB11EAF8FDA4}" srcOrd="0" destOrd="0" presId="urn:microsoft.com/office/officeart/2005/8/layout/hierarchy3"/>
    <dgm:cxn modelId="{E787CF12-04BA-694F-8B8C-5D88D4AD9EDB}" type="presOf" srcId="{EDD8D9D9-639C-4145-BF91-2FDA81DD4C68}" destId="{CF94F132-27A2-284A-82A0-6524B5BCC0BE}" srcOrd="0" destOrd="0" presId="urn:microsoft.com/office/officeart/2005/8/layout/hierarchy3"/>
    <dgm:cxn modelId="{1102B714-C336-E143-A4C8-8D98225D3B69}" srcId="{8AB46A45-8417-C84C-9096-27E6FC7B8015}" destId="{6B625A51-9C98-8043-ADB8-6A8DB870F6B6}" srcOrd="2" destOrd="0" parTransId="{ACEE0613-A44A-9D4F-ADE1-E85E046FEE49}" sibTransId="{5693D29F-E567-9441-BE53-8A89FDB8581B}"/>
    <dgm:cxn modelId="{B27F2217-B47C-964D-9A6B-8427628CE0A9}" srcId="{D0B5EB34-20FB-704F-BE8B-AC0BB3BA1C7F}" destId="{1909BA17-C902-EE4C-B65F-22BCF4F36E6D}" srcOrd="0" destOrd="0" parTransId="{A97D3F0B-7E1A-2C4E-B1D2-87666096A423}" sibTransId="{1066ECD8-42D9-1E45-83DC-0F34BCCE6862}"/>
    <dgm:cxn modelId="{96BE3323-D8CB-5D4E-989A-471EC77C65D5}" srcId="{A62D3713-002C-0546-813A-A78EE9A21B73}" destId="{D0B5EB34-20FB-704F-BE8B-AC0BB3BA1C7F}" srcOrd="1" destOrd="0" parTransId="{4D700D07-3397-714C-8E70-CB2443DE2C02}" sibTransId="{E3E10912-14DE-B646-BD85-198228F72D8D}"/>
    <dgm:cxn modelId="{7F09BF28-EC96-AC49-ABD1-3DC44C77438F}" type="presOf" srcId="{D0B5EB34-20FB-704F-BE8B-AC0BB3BA1C7F}" destId="{D2C60A73-517E-414D-B649-7CC7BE3052FD}" srcOrd="0" destOrd="0" presId="urn:microsoft.com/office/officeart/2005/8/layout/hierarchy3"/>
    <dgm:cxn modelId="{CD84932B-F69A-014F-B9F8-10D8535DB534}" type="presOf" srcId="{016DB89B-9E9B-8746-9FB9-E16255FB6CA1}" destId="{2CB912DB-4E34-054C-A3E9-572D309CE667}" srcOrd="0" destOrd="0" presId="urn:microsoft.com/office/officeart/2005/8/layout/hierarchy3"/>
    <dgm:cxn modelId="{4A79B838-CDBC-7F46-9302-7DE04709DBF5}" type="presOf" srcId="{88AF50F6-D0F9-8D4A-BF3E-61718B32C7EB}" destId="{AE769F35-DAF4-1F49-B41F-9671401015B9}" srcOrd="0" destOrd="0" presId="urn:microsoft.com/office/officeart/2005/8/layout/hierarchy3"/>
    <dgm:cxn modelId="{CEE3433F-7D82-A74A-894C-371B191A13D8}" srcId="{D0B5EB34-20FB-704F-BE8B-AC0BB3BA1C7F}" destId="{40CC5831-843F-894D-801C-B76BCA246B59}" srcOrd="2" destOrd="0" parTransId="{ABF97581-2429-E04F-8B06-07A126AC1A83}" sibTransId="{BCFBBC1F-B5D5-4143-A9A7-EDD83F2CFAC1}"/>
    <dgm:cxn modelId="{5C108067-F2C5-984D-BA1C-38E046CEC647}" srcId="{8AB46A45-8417-C84C-9096-27E6FC7B8015}" destId="{EDD8D9D9-639C-4145-BF91-2FDA81DD4C68}" srcOrd="1" destOrd="0" parTransId="{D90687DB-FB98-344B-8966-7465F084D9F9}" sibTransId="{38AC9991-EC23-E247-8441-81D4C8EDBAEE}"/>
    <dgm:cxn modelId="{8EA13C6E-F967-9C44-B8B0-D5040A8773EB}" srcId="{D0B5EB34-20FB-704F-BE8B-AC0BB3BA1C7F}" destId="{88AF50F6-D0F9-8D4A-BF3E-61718B32C7EB}" srcOrd="1" destOrd="0" parTransId="{2DDDFB12-9CE4-A642-9B4D-8FD24520256E}" sibTransId="{00B8BA0B-67F3-2D45-B945-75C4A0E93B5B}"/>
    <dgm:cxn modelId="{88542486-33BB-AF44-92D6-F74AEBB5ACF4}" type="presOf" srcId="{A62D3713-002C-0546-813A-A78EE9A21B73}" destId="{3D7C80AB-0806-9D4D-87DD-E1AE825A73C2}" srcOrd="0" destOrd="0" presId="urn:microsoft.com/office/officeart/2005/8/layout/hierarchy3"/>
    <dgm:cxn modelId="{9964DE8E-B4E3-314A-8A8F-FDB33C2456A5}" type="presOf" srcId="{ACEE0613-A44A-9D4F-ADE1-E85E046FEE49}" destId="{21551036-9A12-E742-B117-92699FBB1883}" srcOrd="0" destOrd="0" presId="urn:microsoft.com/office/officeart/2005/8/layout/hierarchy3"/>
    <dgm:cxn modelId="{C5A23995-D70D-9643-A78E-81FC99D67080}" srcId="{A62D3713-002C-0546-813A-A78EE9A21B73}" destId="{8AB46A45-8417-C84C-9096-27E6FC7B8015}" srcOrd="0" destOrd="0" parTransId="{F1A08EDE-C130-7948-AA90-C23CFEB1A39B}" sibTransId="{E1216D27-DF07-EC41-BC86-F6F842F9AE7E}"/>
    <dgm:cxn modelId="{FFC4029F-FA58-DE48-ADBF-1ECB07B77F17}" type="presOf" srcId="{6B625A51-9C98-8043-ADB8-6A8DB870F6B6}" destId="{2E6BB879-D19D-304A-A35C-FF5E3DEF7BF3}" srcOrd="0" destOrd="0" presId="urn:microsoft.com/office/officeart/2005/8/layout/hierarchy3"/>
    <dgm:cxn modelId="{434A21B3-5F49-1B4D-962B-CAAB3643FC44}" srcId="{8AB46A45-8417-C84C-9096-27E6FC7B8015}" destId="{016DB89B-9E9B-8746-9FB9-E16255FB6CA1}" srcOrd="0" destOrd="0" parTransId="{0ACD74B7-A17A-1E4C-AADA-D991A9475482}" sibTransId="{C2444842-A1FC-5F46-B3DE-7DCEB51CEF3D}"/>
    <dgm:cxn modelId="{8BBE9ABB-3922-664C-8B5D-D9BAB71D929C}" type="presOf" srcId="{8AB46A45-8417-C84C-9096-27E6FC7B8015}" destId="{6B1A0F09-141A-EC4E-B6CB-9D116B8F7444}" srcOrd="0" destOrd="0" presId="urn:microsoft.com/office/officeart/2005/8/layout/hierarchy3"/>
    <dgm:cxn modelId="{578764C8-5D22-C244-B638-CC0094F55F1E}" type="presOf" srcId="{ABF97581-2429-E04F-8B06-07A126AC1A83}" destId="{87D512CE-D646-5C4E-A9B1-F20E9E6397F7}" srcOrd="0" destOrd="0" presId="urn:microsoft.com/office/officeart/2005/8/layout/hierarchy3"/>
    <dgm:cxn modelId="{055900E0-F688-AD41-951D-E9306A92A763}" type="presOf" srcId="{8AB46A45-8417-C84C-9096-27E6FC7B8015}" destId="{A9443A1A-8D02-A048-8D02-F80BCFCE0C6D}" srcOrd="1" destOrd="0" presId="urn:microsoft.com/office/officeart/2005/8/layout/hierarchy3"/>
    <dgm:cxn modelId="{F819BAE9-0281-5D45-AFEB-5EBEA54BC294}" type="presOf" srcId="{2DDDFB12-9CE4-A642-9B4D-8FD24520256E}" destId="{FC94867D-9F7A-DE45-B403-C67891B562C3}" srcOrd="0" destOrd="0" presId="urn:microsoft.com/office/officeart/2005/8/layout/hierarchy3"/>
    <dgm:cxn modelId="{F3A396ED-E569-1341-B5BB-27B7203A5358}" type="presOf" srcId="{D0B5EB34-20FB-704F-BE8B-AC0BB3BA1C7F}" destId="{44F28E9B-FC91-C640-BA05-22608FBACB19}" srcOrd="1" destOrd="0" presId="urn:microsoft.com/office/officeart/2005/8/layout/hierarchy3"/>
    <dgm:cxn modelId="{3F5407F7-112A-3E48-A19D-C932FE3BAA08}" type="presOf" srcId="{1909BA17-C902-EE4C-B65F-22BCF4F36E6D}" destId="{8CAE3AA8-2A7F-6148-A9FD-58AF3BE64CAC}" srcOrd="0" destOrd="0" presId="urn:microsoft.com/office/officeart/2005/8/layout/hierarchy3"/>
    <dgm:cxn modelId="{51BF7AF7-C809-3A43-9BB0-446065A21DA6}" type="presOf" srcId="{A97D3F0B-7E1A-2C4E-B1D2-87666096A423}" destId="{1163E5BB-B420-DC42-B552-6BEEECFB8DFE}" srcOrd="0" destOrd="0" presId="urn:microsoft.com/office/officeart/2005/8/layout/hierarchy3"/>
    <dgm:cxn modelId="{D7462FF8-33DE-7C41-8D23-87CA7BF7974D}" type="presOf" srcId="{40CC5831-843F-894D-801C-B76BCA246B59}" destId="{485CBA91-21C4-2A41-96F4-05AB01497666}" srcOrd="0" destOrd="0" presId="urn:microsoft.com/office/officeart/2005/8/layout/hierarchy3"/>
    <dgm:cxn modelId="{4FF1869F-B076-364F-B3A0-0BA361F00EFC}" type="presParOf" srcId="{3D7C80AB-0806-9D4D-87DD-E1AE825A73C2}" destId="{E328B015-50B4-2B42-96A4-B421830D3C6D}" srcOrd="0" destOrd="0" presId="urn:microsoft.com/office/officeart/2005/8/layout/hierarchy3"/>
    <dgm:cxn modelId="{E61F703E-4A73-D643-B99D-FFB70718EE80}" type="presParOf" srcId="{E328B015-50B4-2B42-96A4-B421830D3C6D}" destId="{4B0CFD76-5002-7943-9D4A-5F9F5DF52A5D}" srcOrd="0" destOrd="0" presId="urn:microsoft.com/office/officeart/2005/8/layout/hierarchy3"/>
    <dgm:cxn modelId="{C0CB05DA-2D53-6249-B775-D882B42213B8}" type="presParOf" srcId="{4B0CFD76-5002-7943-9D4A-5F9F5DF52A5D}" destId="{6B1A0F09-141A-EC4E-B6CB-9D116B8F7444}" srcOrd="0" destOrd="0" presId="urn:microsoft.com/office/officeart/2005/8/layout/hierarchy3"/>
    <dgm:cxn modelId="{03CD6D73-6C2A-7C40-ABA0-0F99E8DE5612}" type="presParOf" srcId="{4B0CFD76-5002-7943-9D4A-5F9F5DF52A5D}" destId="{A9443A1A-8D02-A048-8D02-F80BCFCE0C6D}" srcOrd="1" destOrd="0" presId="urn:microsoft.com/office/officeart/2005/8/layout/hierarchy3"/>
    <dgm:cxn modelId="{2A44AB29-2EA3-024E-A479-FDDFA4D95EC7}" type="presParOf" srcId="{E328B015-50B4-2B42-96A4-B421830D3C6D}" destId="{E893E48E-FAAB-384C-8D1C-4EC87D71524E}" srcOrd="1" destOrd="0" presId="urn:microsoft.com/office/officeart/2005/8/layout/hierarchy3"/>
    <dgm:cxn modelId="{45A67055-E4FB-844F-8AEB-409604B05924}" type="presParOf" srcId="{E893E48E-FAAB-384C-8D1C-4EC87D71524E}" destId="{CF9CDDE1-DB1E-C140-ABFD-AB11EAF8FDA4}" srcOrd="0" destOrd="0" presId="urn:microsoft.com/office/officeart/2005/8/layout/hierarchy3"/>
    <dgm:cxn modelId="{A4518CF2-1EF8-B249-A49A-412E63F9B38A}" type="presParOf" srcId="{E893E48E-FAAB-384C-8D1C-4EC87D71524E}" destId="{2CB912DB-4E34-054C-A3E9-572D309CE667}" srcOrd="1" destOrd="0" presId="urn:microsoft.com/office/officeart/2005/8/layout/hierarchy3"/>
    <dgm:cxn modelId="{F9ECCD9F-0A0D-9C48-BFBC-AB65B34FC1C7}" type="presParOf" srcId="{E893E48E-FAAB-384C-8D1C-4EC87D71524E}" destId="{FD3F9071-DDB7-A844-B542-321E97482A29}" srcOrd="2" destOrd="0" presId="urn:microsoft.com/office/officeart/2005/8/layout/hierarchy3"/>
    <dgm:cxn modelId="{445B355B-816B-6F45-A4C7-89A7D68286A0}" type="presParOf" srcId="{E893E48E-FAAB-384C-8D1C-4EC87D71524E}" destId="{CF94F132-27A2-284A-82A0-6524B5BCC0BE}" srcOrd="3" destOrd="0" presId="urn:microsoft.com/office/officeart/2005/8/layout/hierarchy3"/>
    <dgm:cxn modelId="{DD3197ED-ED53-7C48-89A4-1D965E28C380}" type="presParOf" srcId="{E893E48E-FAAB-384C-8D1C-4EC87D71524E}" destId="{21551036-9A12-E742-B117-92699FBB1883}" srcOrd="4" destOrd="0" presId="urn:microsoft.com/office/officeart/2005/8/layout/hierarchy3"/>
    <dgm:cxn modelId="{DC11DAEF-4982-9648-9872-18D3CA650CBE}" type="presParOf" srcId="{E893E48E-FAAB-384C-8D1C-4EC87D71524E}" destId="{2E6BB879-D19D-304A-A35C-FF5E3DEF7BF3}" srcOrd="5" destOrd="0" presId="urn:microsoft.com/office/officeart/2005/8/layout/hierarchy3"/>
    <dgm:cxn modelId="{332BA19C-6F98-A742-AA61-0BE6447078BA}" type="presParOf" srcId="{3D7C80AB-0806-9D4D-87DD-E1AE825A73C2}" destId="{2F2BAD29-D273-8C47-BE93-D0F05B6ADB8F}" srcOrd="1" destOrd="0" presId="urn:microsoft.com/office/officeart/2005/8/layout/hierarchy3"/>
    <dgm:cxn modelId="{3AE87627-F42C-3642-8A8A-CBD7AF79C29D}" type="presParOf" srcId="{2F2BAD29-D273-8C47-BE93-D0F05B6ADB8F}" destId="{EC71A9A1-45F5-2F48-B89C-825BB1C75C01}" srcOrd="0" destOrd="0" presId="urn:microsoft.com/office/officeart/2005/8/layout/hierarchy3"/>
    <dgm:cxn modelId="{317F0362-5497-8F4F-B5DF-9BC88CBC05A2}" type="presParOf" srcId="{EC71A9A1-45F5-2F48-B89C-825BB1C75C01}" destId="{D2C60A73-517E-414D-B649-7CC7BE3052FD}" srcOrd="0" destOrd="0" presId="urn:microsoft.com/office/officeart/2005/8/layout/hierarchy3"/>
    <dgm:cxn modelId="{E2AA5559-000D-C143-8679-97DEBDB5E13A}" type="presParOf" srcId="{EC71A9A1-45F5-2F48-B89C-825BB1C75C01}" destId="{44F28E9B-FC91-C640-BA05-22608FBACB19}" srcOrd="1" destOrd="0" presId="urn:microsoft.com/office/officeart/2005/8/layout/hierarchy3"/>
    <dgm:cxn modelId="{04FA0E3E-685F-7B4D-A9EE-6CD17E9EB3DF}" type="presParOf" srcId="{2F2BAD29-D273-8C47-BE93-D0F05B6ADB8F}" destId="{80F2E4C6-8E88-7749-9BF5-A7DAE6AD2BAF}" srcOrd="1" destOrd="0" presId="urn:microsoft.com/office/officeart/2005/8/layout/hierarchy3"/>
    <dgm:cxn modelId="{A16281DF-7B9B-7141-8F0A-8B87A46D0181}" type="presParOf" srcId="{80F2E4C6-8E88-7749-9BF5-A7DAE6AD2BAF}" destId="{1163E5BB-B420-DC42-B552-6BEEECFB8DFE}" srcOrd="0" destOrd="0" presId="urn:microsoft.com/office/officeart/2005/8/layout/hierarchy3"/>
    <dgm:cxn modelId="{3A15B8BA-E3B1-5041-8230-1D545CBFC958}" type="presParOf" srcId="{80F2E4C6-8E88-7749-9BF5-A7DAE6AD2BAF}" destId="{8CAE3AA8-2A7F-6148-A9FD-58AF3BE64CAC}" srcOrd="1" destOrd="0" presId="urn:microsoft.com/office/officeart/2005/8/layout/hierarchy3"/>
    <dgm:cxn modelId="{75BD9A7C-3C9F-3947-B823-E6BD41E8A3A2}" type="presParOf" srcId="{80F2E4C6-8E88-7749-9BF5-A7DAE6AD2BAF}" destId="{FC94867D-9F7A-DE45-B403-C67891B562C3}" srcOrd="2" destOrd="0" presId="urn:microsoft.com/office/officeart/2005/8/layout/hierarchy3"/>
    <dgm:cxn modelId="{6EEF898A-50E8-D747-AD8D-19CF82655C0C}" type="presParOf" srcId="{80F2E4C6-8E88-7749-9BF5-A7DAE6AD2BAF}" destId="{AE769F35-DAF4-1F49-B41F-9671401015B9}" srcOrd="3" destOrd="0" presId="urn:microsoft.com/office/officeart/2005/8/layout/hierarchy3"/>
    <dgm:cxn modelId="{0B88C636-3050-D044-91BA-03075E4AE1D8}" type="presParOf" srcId="{80F2E4C6-8E88-7749-9BF5-A7DAE6AD2BAF}" destId="{87D512CE-D646-5C4E-A9B1-F20E9E6397F7}" srcOrd="4" destOrd="0" presId="urn:microsoft.com/office/officeart/2005/8/layout/hierarchy3"/>
    <dgm:cxn modelId="{C35933F3-E439-2644-94D5-FE29B0B1F00B}" type="presParOf" srcId="{80F2E4C6-8E88-7749-9BF5-A7DAE6AD2BAF}" destId="{485CBA91-21C4-2A41-96F4-05AB01497666}" srcOrd="5" destOrd="0" presId="urn:microsoft.com/office/officeart/2005/8/layout/hierarchy3"/>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CEEE5A72-B462-4CB2-9210-760469324390}" type="doc">
      <dgm:prSet loTypeId="urn:microsoft.com/office/officeart/2018/2/layout/IconCircleList" loCatId="icon" qsTypeId="urn:microsoft.com/office/officeart/2005/8/quickstyle/simple1" qsCatId="simple" csTypeId="urn:microsoft.com/office/officeart/2018/5/colors/Iconchunking_neutralicon_accent2_2" csCatId="accent2" phldr="1"/>
      <dgm:spPr/>
      <dgm:t>
        <a:bodyPr/>
        <a:lstStyle/>
        <a:p>
          <a:endParaRPr lang="en-US"/>
        </a:p>
      </dgm:t>
    </dgm:pt>
    <dgm:pt modelId="{48B0131D-0475-4DF2-A2F8-438C506CFEBD}">
      <dgm:prSet custT="1"/>
      <dgm:spPr/>
      <dgm:t>
        <a:bodyPr/>
        <a:lstStyle/>
        <a:p>
          <a:r>
            <a:rPr lang="en-US" sz="1800" dirty="0"/>
            <a:t>To what extent does the subject content meet the needs of those attending?</a:t>
          </a:r>
        </a:p>
      </dgm:t>
    </dgm:pt>
    <dgm:pt modelId="{CD3E6B4C-9387-4624-A185-B42AB6B57ED4}" type="parTrans" cxnId="{29AE6832-9BC4-40E2-B13A-22D040861123}">
      <dgm:prSet/>
      <dgm:spPr/>
      <dgm:t>
        <a:bodyPr/>
        <a:lstStyle/>
        <a:p>
          <a:endParaRPr lang="en-US" sz="3600"/>
        </a:p>
      </dgm:t>
    </dgm:pt>
    <dgm:pt modelId="{0F30CE14-C8EB-427A-BD6E-3A9B22D06FBF}" type="sibTrans" cxnId="{29AE6832-9BC4-40E2-B13A-22D040861123}">
      <dgm:prSet/>
      <dgm:spPr/>
      <dgm:t>
        <a:bodyPr/>
        <a:lstStyle/>
        <a:p>
          <a:endParaRPr lang="en-US" sz="2800"/>
        </a:p>
      </dgm:t>
    </dgm:pt>
    <dgm:pt modelId="{BEE813A7-FE42-41BE-8146-B1F79CC76A5B}">
      <dgm:prSet custT="1"/>
      <dgm:spPr/>
      <dgm:t>
        <a:bodyPr/>
        <a:lstStyle/>
        <a:p>
          <a:r>
            <a:rPr lang="en-US" sz="1800"/>
            <a:t>Is the presenter the one best qualified to teach the subject matter?</a:t>
          </a:r>
        </a:p>
      </dgm:t>
    </dgm:pt>
    <dgm:pt modelId="{2069F1AA-EEB1-4D63-9BA1-FF043303D058}" type="parTrans" cxnId="{2D7E014F-66FA-4AAB-81C5-DC4DBB6A251F}">
      <dgm:prSet/>
      <dgm:spPr/>
      <dgm:t>
        <a:bodyPr/>
        <a:lstStyle/>
        <a:p>
          <a:endParaRPr lang="en-US" sz="3600"/>
        </a:p>
      </dgm:t>
    </dgm:pt>
    <dgm:pt modelId="{FBE30112-94C4-46F2-B122-80B09AE81871}" type="sibTrans" cxnId="{2D7E014F-66FA-4AAB-81C5-DC4DBB6A251F}">
      <dgm:prSet/>
      <dgm:spPr/>
      <dgm:t>
        <a:bodyPr/>
        <a:lstStyle/>
        <a:p>
          <a:endParaRPr lang="en-US" sz="2800"/>
        </a:p>
      </dgm:t>
    </dgm:pt>
    <dgm:pt modelId="{756CAA53-1D10-4120-BDFC-4A69AAFD4D2B}">
      <dgm:prSet custT="1"/>
      <dgm:spPr/>
      <dgm:t>
        <a:bodyPr/>
        <a:lstStyle/>
        <a:p>
          <a:r>
            <a:rPr lang="en-US" sz="1800" dirty="0"/>
            <a:t>Does the presenter use effective methods for maintaining interest &amp; teaching the desired knowledge &amp; skills?</a:t>
          </a:r>
        </a:p>
      </dgm:t>
    </dgm:pt>
    <dgm:pt modelId="{8EF4CD99-9E50-4AAD-88CD-E11CAD233B52}" type="parTrans" cxnId="{6D510885-76EA-40F9-9C7A-607452E7B476}">
      <dgm:prSet/>
      <dgm:spPr/>
      <dgm:t>
        <a:bodyPr/>
        <a:lstStyle/>
        <a:p>
          <a:endParaRPr lang="en-US" sz="3600"/>
        </a:p>
      </dgm:t>
    </dgm:pt>
    <dgm:pt modelId="{B19554CD-415D-474F-90CB-278EE8216025}" type="sibTrans" cxnId="{6D510885-76EA-40F9-9C7A-607452E7B476}">
      <dgm:prSet/>
      <dgm:spPr/>
      <dgm:t>
        <a:bodyPr/>
        <a:lstStyle/>
        <a:p>
          <a:endParaRPr lang="en-US" sz="2800"/>
        </a:p>
      </dgm:t>
    </dgm:pt>
    <dgm:pt modelId="{CF968749-D6A2-4104-898C-7B764292B84C}">
      <dgm:prSet custT="1"/>
      <dgm:spPr/>
      <dgm:t>
        <a:bodyPr/>
        <a:lstStyle/>
        <a:p>
          <a:r>
            <a:rPr lang="en-US" sz="1800"/>
            <a:t>Are the facilities satisfactory?</a:t>
          </a:r>
        </a:p>
      </dgm:t>
    </dgm:pt>
    <dgm:pt modelId="{58A287B1-1B5D-4324-8606-2650881E3266}" type="parTrans" cxnId="{735FE229-47A5-46D9-8339-E813875EA9B4}">
      <dgm:prSet/>
      <dgm:spPr/>
      <dgm:t>
        <a:bodyPr/>
        <a:lstStyle/>
        <a:p>
          <a:endParaRPr lang="en-US" sz="3600"/>
        </a:p>
      </dgm:t>
    </dgm:pt>
    <dgm:pt modelId="{5FF27FA5-A642-4B63-95DC-D03192DEF011}" type="sibTrans" cxnId="{735FE229-47A5-46D9-8339-E813875EA9B4}">
      <dgm:prSet/>
      <dgm:spPr/>
      <dgm:t>
        <a:bodyPr/>
        <a:lstStyle/>
        <a:p>
          <a:endParaRPr lang="en-US" sz="2800"/>
        </a:p>
      </dgm:t>
    </dgm:pt>
    <dgm:pt modelId="{49C1A062-23E6-4140-B102-2C810C1B6B24}">
      <dgm:prSet custT="1"/>
      <dgm:spPr/>
      <dgm:t>
        <a:bodyPr/>
        <a:lstStyle/>
        <a:p>
          <a:r>
            <a:rPr lang="en-US" sz="1800"/>
            <a:t>Is the schedule appropriate for the participants?</a:t>
          </a:r>
        </a:p>
      </dgm:t>
    </dgm:pt>
    <dgm:pt modelId="{3B21AB2C-A4B7-41C8-A88A-981DBE491CD2}" type="parTrans" cxnId="{C400D46C-3D35-4F1C-9517-BDDCE00C6F02}">
      <dgm:prSet/>
      <dgm:spPr/>
      <dgm:t>
        <a:bodyPr/>
        <a:lstStyle/>
        <a:p>
          <a:endParaRPr lang="en-US" sz="3600"/>
        </a:p>
      </dgm:t>
    </dgm:pt>
    <dgm:pt modelId="{93656DA9-F266-4DC9-BCC9-3A242A3A2684}" type="sibTrans" cxnId="{C400D46C-3D35-4F1C-9517-BDDCE00C6F02}">
      <dgm:prSet/>
      <dgm:spPr/>
      <dgm:t>
        <a:bodyPr/>
        <a:lstStyle/>
        <a:p>
          <a:endParaRPr lang="en-US" sz="2800"/>
        </a:p>
      </dgm:t>
    </dgm:pt>
    <dgm:pt modelId="{5FE1E14B-1F78-4433-AA44-D50267A7AE62}">
      <dgm:prSet custT="1"/>
      <dgm:spPr/>
      <dgm:t>
        <a:bodyPr/>
        <a:lstStyle/>
        <a:p>
          <a:r>
            <a:rPr lang="en-US" sz="1800"/>
            <a:t>Are the aids effective in improving communication and maintaining interest?</a:t>
          </a:r>
        </a:p>
      </dgm:t>
    </dgm:pt>
    <dgm:pt modelId="{A04A1DC7-130F-4374-9E6A-5443CF291077}" type="parTrans" cxnId="{093EB730-764F-4CEE-AEEA-522555AF44B9}">
      <dgm:prSet/>
      <dgm:spPr/>
      <dgm:t>
        <a:bodyPr/>
        <a:lstStyle/>
        <a:p>
          <a:endParaRPr lang="en-US" sz="3600"/>
        </a:p>
      </dgm:t>
    </dgm:pt>
    <dgm:pt modelId="{D84C1141-7D32-489C-987A-6BFB1DF7F364}" type="sibTrans" cxnId="{093EB730-764F-4CEE-AEEA-522555AF44B9}">
      <dgm:prSet/>
      <dgm:spPr/>
      <dgm:t>
        <a:bodyPr/>
        <a:lstStyle/>
        <a:p>
          <a:endParaRPr lang="en-US" sz="2800"/>
        </a:p>
      </dgm:t>
    </dgm:pt>
    <dgm:pt modelId="{AB01C74F-CC53-4E4C-8AAE-BE2957EE43C4}">
      <dgm:prSet custT="1"/>
      <dgm:spPr/>
      <dgm:t>
        <a:bodyPr/>
        <a:lstStyle/>
        <a:p>
          <a:r>
            <a:rPr lang="en-US" sz="1800"/>
            <a:t>Was the coordination of the program satisfactory?</a:t>
          </a:r>
        </a:p>
      </dgm:t>
    </dgm:pt>
    <dgm:pt modelId="{8D737FFD-0EEB-41B7-A1D8-9A37D268047F}" type="parTrans" cxnId="{EB27FBFA-6EE8-437D-8BA1-231EF5280393}">
      <dgm:prSet/>
      <dgm:spPr/>
      <dgm:t>
        <a:bodyPr/>
        <a:lstStyle/>
        <a:p>
          <a:endParaRPr lang="en-US" sz="3600"/>
        </a:p>
      </dgm:t>
    </dgm:pt>
    <dgm:pt modelId="{493DFE37-54D6-40D6-A012-7ED43C4039B5}" type="sibTrans" cxnId="{EB27FBFA-6EE8-437D-8BA1-231EF5280393}">
      <dgm:prSet/>
      <dgm:spPr/>
      <dgm:t>
        <a:bodyPr/>
        <a:lstStyle/>
        <a:p>
          <a:endParaRPr lang="en-US" sz="2800"/>
        </a:p>
      </dgm:t>
    </dgm:pt>
    <dgm:pt modelId="{DB3DB672-A828-43B7-9065-FB28731A9442}">
      <dgm:prSet custT="1"/>
      <dgm:spPr/>
      <dgm:t>
        <a:bodyPr/>
        <a:lstStyle/>
        <a:p>
          <a:r>
            <a:rPr lang="en-US" sz="1800"/>
            <a:t>What else can be done to improve the program?</a:t>
          </a:r>
        </a:p>
      </dgm:t>
    </dgm:pt>
    <dgm:pt modelId="{2A6B52DA-270D-42F7-91A0-0C77FB1A7946}" type="parTrans" cxnId="{7AA50DFC-DC6E-4614-85E8-97B8B03794EF}">
      <dgm:prSet/>
      <dgm:spPr/>
      <dgm:t>
        <a:bodyPr/>
        <a:lstStyle/>
        <a:p>
          <a:endParaRPr lang="en-US" sz="3600"/>
        </a:p>
      </dgm:t>
    </dgm:pt>
    <dgm:pt modelId="{14BFC259-8FAC-45C8-8801-4F6EC45DF4AF}" type="sibTrans" cxnId="{7AA50DFC-DC6E-4614-85E8-97B8B03794EF}">
      <dgm:prSet/>
      <dgm:spPr/>
      <dgm:t>
        <a:bodyPr/>
        <a:lstStyle/>
        <a:p>
          <a:endParaRPr lang="en-US" sz="2800"/>
        </a:p>
      </dgm:t>
    </dgm:pt>
    <dgm:pt modelId="{632E1AE9-1F23-4548-B8EB-8318DA37EF64}" type="pres">
      <dgm:prSet presAssocID="{CEEE5A72-B462-4CB2-9210-760469324390}" presName="root" presStyleCnt="0">
        <dgm:presLayoutVars>
          <dgm:dir/>
          <dgm:resizeHandles val="exact"/>
        </dgm:presLayoutVars>
      </dgm:prSet>
      <dgm:spPr/>
    </dgm:pt>
    <dgm:pt modelId="{81E35333-AE90-4717-A196-9FBC28DE0157}" type="pres">
      <dgm:prSet presAssocID="{CEEE5A72-B462-4CB2-9210-760469324390}" presName="container" presStyleCnt="0">
        <dgm:presLayoutVars>
          <dgm:dir/>
          <dgm:resizeHandles val="exact"/>
        </dgm:presLayoutVars>
      </dgm:prSet>
      <dgm:spPr/>
    </dgm:pt>
    <dgm:pt modelId="{949E4715-2225-419C-8851-B82E01ECC279}" type="pres">
      <dgm:prSet presAssocID="{48B0131D-0475-4DF2-A2F8-438C506CFEBD}" presName="compNode" presStyleCnt="0"/>
      <dgm:spPr/>
    </dgm:pt>
    <dgm:pt modelId="{8CCA874E-DE68-4C24-B4A0-45701E6C77A4}" type="pres">
      <dgm:prSet presAssocID="{48B0131D-0475-4DF2-A2F8-438C506CFEBD}" presName="iconBgRect" presStyleLbl="bgShp" presStyleIdx="0" presStyleCnt="8"/>
      <dgm:spPr>
        <a:solidFill>
          <a:srgbClr val="0070C0"/>
        </a:solidFill>
      </dgm:spPr>
    </dgm:pt>
    <dgm:pt modelId="{DA8D25CD-674B-4D94-8570-54F3135D2374}" type="pres">
      <dgm:prSet presAssocID="{48B0131D-0475-4DF2-A2F8-438C506CFEBD}"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bric Report Library"/>
        </a:ext>
      </dgm:extLst>
    </dgm:pt>
    <dgm:pt modelId="{1C3C24DA-1194-48DF-9F3C-1F30000F7A2B}" type="pres">
      <dgm:prSet presAssocID="{48B0131D-0475-4DF2-A2F8-438C506CFEBD}" presName="spaceRect" presStyleCnt="0"/>
      <dgm:spPr/>
    </dgm:pt>
    <dgm:pt modelId="{AF49D7FC-9892-4D9B-8072-B0A8F4907EF8}" type="pres">
      <dgm:prSet presAssocID="{48B0131D-0475-4DF2-A2F8-438C506CFEBD}" presName="textRect" presStyleLbl="revTx" presStyleIdx="0" presStyleCnt="8">
        <dgm:presLayoutVars>
          <dgm:chMax val="1"/>
          <dgm:chPref val="1"/>
        </dgm:presLayoutVars>
      </dgm:prSet>
      <dgm:spPr/>
    </dgm:pt>
    <dgm:pt modelId="{3B30619A-D7B1-46D9-8D9C-90AE2F5FFEA4}" type="pres">
      <dgm:prSet presAssocID="{0F30CE14-C8EB-427A-BD6E-3A9B22D06FBF}" presName="sibTrans" presStyleLbl="sibTrans2D1" presStyleIdx="0" presStyleCnt="0"/>
      <dgm:spPr/>
    </dgm:pt>
    <dgm:pt modelId="{F8A7BC15-7884-4252-9457-4A3E38C024EC}" type="pres">
      <dgm:prSet presAssocID="{BEE813A7-FE42-41BE-8146-B1F79CC76A5B}" presName="compNode" presStyleCnt="0"/>
      <dgm:spPr/>
    </dgm:pt>
    <dgm:pt modelId="{4866ADAB-541C-4FC4-92DE-339B255E2EFE}" type="pres">
      <dgm:prSet presAssocID="{BEE813A7-FE42-41BE-8146-B1F79CC76A5B}" presName="iconBgRect" presStyleLbl="bgShp" presStyleIdx="1" presStyleCnt="8"/>
      <dgm:spPr>
        <a:solidFill>
          <a:srgbClr val="0070C0"/>
        </a:solidFill>
      </dgm:spPr>
    </dgm:pt>
    <dgm:pt modelId="{449D24BF-460A-42AB-80FC-1FF0D26C7C6A}" type="pres">
      <dgm:prSet presAssocID="{BEE813A7-FE42-41BE-8146-B1F79CC76A5B}"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ducation"/>
        </a:ext>
      </dgm:extLst>
    </dgm:pt>
    <dgm:pt modelId="{9E249828-CDD4-4E16-AEC9-817C24FDE500}" type="pres">
      <dgm:prSet presAssocID="{BEE813A7-FE42-41BE-8146-B1F79CC76A5B}" presName="spaceRect" presStyleCnt="0"/>
      <dgm:spPr/>
    </dgm:pt>
    <dgm:pt modelId="{7313E9E7-F9F8-4605-8836-F125FFEB879D}" type="pres">
      <dgm:prSet presAssocID="{BEE813A7-FE42-41BE-8146-B1F79CC76A5B}" presName="textRect" presStyleLbl="revTx" presStyleIdx="1" presStyleCnt="8">
        <dgm:presLayoutVars>
          <dgm:chMax val="1"/>
          <dgm:chPref val="1"/>
        </dgm:presLayoutVars>
      </dgm:prSet>
      <dgm:spPr/>
    </dgm:pt>
    <dgm:pt modelId="{2FD2B686-854A-4CA8-AB3B-4468328FC02A}" type="pres">
      <dgm:prSet presAssocID="{FBE30112-94C4-46F2-B122-80B09AE81871}" presName="sibTrans" presStyleLbl="sibTrans2D1" presStyleIdx="0" presStyleCnt="0"/>
      <dgm:spPr/>
    </dgm:pt>
    <dgm:pt modelId="{01478BA1-C5FF-46E0-A784-306D7F8901D1}" type="pres">
      <dgm:prSet presAssocID="{756CAA53-1D10-4120-BDFC-4A69AAFD4D2B}" presName="compNode" presStyleCnt="0"/>
      <dgm:spPr/>
    </dgm:pt>
    <dgm:pt modelId="{3633F19E-B97B-4E18-B254-445E42BD3232}" type="pres">
      <dgm:prSet presAssocID="{756CAA53-1D10-4120-BDFC-4A69AAFD4D2B}" presName="iconBgRect" presStyleLbl="bgShp" presStyleIdx="2" presStyleCnt="8"/>
      <dgm:spPr>
        <a:solidFill>
          <a:srgbClr val="0070C0"/>
        </a:solidFill>
      </dgm:spPr>
    </dgm:pt>
    <dgm:pt modelId="{ADFE3A77-E048-4885-9520-51A57F759183}" type="pres">
      <dgm:prSet presAssocID="{756CAA53-1D10-4120-BDFC-4A69AAFD4D2B}"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nboarding"/>
        </a:ext>
      </dgm:extLst>
    </dgm:pt>
    <dgm:pt modelId="{F1C27B82-8D84-4743-B50E-23C2676B2F6E}" type="pres">
      <dgm:prSet presAssocID="{756CAA53-1D10-4120-BDFC-4A69AAFD4D2B}" presName="spaceRect" presStyleCnt="0"/>
      <dgm:spPr/>
    </dgm:pt>
    <dgm:pt modelId="{675C2056-48F8-4455-943E-C6EE7A83A45D}" type="pres">
      <dgm:prSet presAssocID="{756CAA53-1D10-4120-BDFC-4A69AAFD4D2B}" presName="textRect" presStyleLbl="revTx" presStyleIdx="2" presStyleCnt="8">
        <dgm:presLayoutVars>
          <dgm:chMax val="1"/>
          <dgm:chPref val="1"/>
        </dgm:presLayoutVars>
      </dgm:prSet>
      <dgm:spPr/>
    </dgm:pt>
    <dgm:pt modelId="{723E778B-735C-47EB-B9E1-877595E99AA4}" type="pres">
      <dgm:prSet presAssocID="{B19554CD-415D-474F-90CB-278EE8216025}" presName="sibTrans" presStyleLbl="sibTrans2D1" presStyleIdx="0" presStyleCnt="0"/>
      <dgm:spPr/>
    </dgm:pt>
    <dgm:pt modelId="{8939A771-483C-4678-B214-20BEC29547A8}" type="pres">
      <dgm:prSet presAssocID="{CF968749-D6A2-4104-898C-7B764292B84C}" presName="compNode" presStyleCnt="0"/>
      <dgm:spPr/>
    </dgm:pt>
    <dgm:pt modelId="{C63F09B5-D90E-4D3A-B96E-FE27CFC3E377}" type="pres">
      <dgm:prSet presAssocID="{CF968749-D6A2-4104-898C-7B764292B84C}" presName="iconBgRect" presStyleLbl="bgShp" presStyleIdx="3" presStyleCnt="8"/>
      <dgm:spPr>
        <a:solidFill>
          <a:srgbClr val="0070C0"/>
        </a:solidFill>
      </dgm:spPr>
    </dgm:pt>
    <dgm:pt modelId="{90EF5810-EB64-4F6B-82B0-C88014C9DCAE}" type="pres">
      <dgm:prSet presAssocID="{CF968749-D6A2-4104-898C-7B764292B84C}" presName="iconRect" presStyleLbl="node1" presStyleIdx="3" presStyleCnt="8"/>
      <dgm:spPr>
        <a:blipFill>
          <a:blip xmlns:r="http://schemas.openxmlformats.org/officeDocument/2006/relationships" r:embed="rId7">
            <a:duotone>
              <a:schemeClr val="bg1">
                <a:hueOff val="0"/>
                <a:satOff val="0"/>
                <a:lumOff val="0"/>
                <a:alphaOff val="0"/>
                <a:shade val="20000"/>
                <a:satMod val="200000"/>
              </a:schemeClr>
              <a:schemeClr val="bg1">
                <a:hueOff val="0"/>
                <a:satOff val="0"/>
                <a:lumOff val="0"/>
                <a:alphaOff val="0"/>
                <a:tint val="12000"/>
                <a:satMod val="190000"/>
              </a:schemeClr>
            </a:duotone>
            <a:extLst>
              <a:ext uri="{837473B0-CC2E-450A-ABE3-18F120FF3D39}">
                <a1611:picAttrSrcUrl xmlns:a1611="http://schemas.microsoft.com/office/drawing/2016/11/main" r:id="rId8"/>
              </a:ext>
            </a:extLst>
          </a:blip>
          <a:srcRect/>
          <a:stretch>
            <a:fillRect l="-16000" r="-16000"/>
          </a:stretch>
        </a:blipFill>
        <a:ln>
          <a:solidFill>
            <a:schemeClr val="bg1"/>
          </a:solidFill>
        </a:ln>
      </dgm:spPr>
    </dgm:pt>
    <dgm:pt modelId="{D359F3A9-92DB-4E46-A2CD-9EFAD8E8CAF7}" type="pres">
      <dgm:prSet presAssocID="{CF968749-D6A2-4104-898C-7B764292B84C}" presName="spaceRect" presStyleCnt="0"/>
      <dgm:spPr/>
    </dgm:pt>
    <dgm:pt modelId="{FB991A4C-485E-4225-B226-1FBEB2C280B1}" type="pres">
      <dgm:prSet presAssocID="{CF968749-D6A2-4104-898C-7B764292B84C}" presName="textRect" presStyleLbl="revTx" presStyleIdx="3" presStyleCnt="8">
        <dgm:presLayoutVars>
          <dgm:chMax val="1"/>
          <dgm:chPref val="1"/>
        </dgm:presLayoutVars>
      </dgm:prSet>
      <dgm:spPr/>
    </dgm:pt>
    <dgm:pt modelId="{8F6B82B1-7C50-44A9-B5C3-C1B78EFD8615}" type="pres">
      <dgm:prSet presAssocID="{5FF27FA5-A642-4B63-95DC-D03192DEF011}" presName="sibTrans" presStyleLbl="sibTrans2D1" presStyleIdx="0" presStyleCnt="0"/>
      <dgm:spPr/>
    </dgm:pt>
    <dgm:pt modelId="{F30EC55F-52E7-47B6-BC86-424F5C896D00}" type="pres">
      <dgm:prSet presAssocID="{49C1A062-23E6-4140-B102-2C810C1B6B24}" presName="compNode" presStyleCnt="0"/>
      <dgm:spPr/>
    </dgm:pt>
    <dgm:pt modelId="{6A157914-02D2-48F9-90BC-47820F99688C}" type="pres">
      <dgm:prSet presAssocID="{49C1A062-23E6-4140-B102-2C810C1B6B24}" presName="iconBgRect" presStyleLbl="bgShp" presStyleIdx="4" presStyleCnt="8"/>
      <dgm:spPr>
        <a:solidFill>
          <a:srgbClr val="0070C0"/>
        </a:solidFill>
      </dgm:spPr>
    </dgm:pt>
    <dgm:pt modelId="{A12EB06E-25A7-40F2-B9F6-429A9AB1D192}" type="pres">
      <dgm:prSet presAssocID="{49C1A062-23E6-4140-B102-2C810C1B6B24}"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hedule Event Action"/>
        </a:ext>
      </dgm:extLst>
    </dgm:pt>
    <dgm:pt modelId="{B2FB63B0-8885-4234-8D98-EC54B701EBBF}" type="pres">
      <dgm:prSet presAssocID="{49C1A062-23E6-4140-B102-2C810C1B6B24}" presName="spaceRect" presStyleCnt="0"/>
      <dgm:spPr/>
    </dgm:pt>
    <dgm:pt modelId="{2F2C8AD1-EE00-49B6-963A-DE717FA92BD5}" type="pres">
      <dgm:prSet presAssocID="{49C1A062-23E6-4140-B102-2C810C1B6B24}" presName="textRect" presStyleLbl="revTx" presStyleIdx="4" presStyleCnt="8">
        <dgm:presLayoutVars>
          <dgm:chMax val="1"/>
          <dgm:chPref val="1"/>
        </dgm:presLayoutVars>
      </dgm:prSet>
      <dgm:spPr/>
    </dgm:pt>
    <dgm:pt modelId="{672C76C5-A27F-438E-B7C6-F2FA5A0D5A79}" type="pres">
      <dgm:prSet presAssocID="{93656DA9-F266-4DC9-BCC9-3A242A3A2684}" presName="sibTrans" presStyleLbl="sibTrans2D1" presStyleIdx="0" presStyleCnt="0"/>
      <dgm:spPr/>
    </dgm:pt>
    <dgm:pt modelId="{0C52E39C-532F-4592-8D38-3A99E5709496}" type="pres">
      <dgm:prSet presAssocID="{5FE1E14B-1F78-4433-AA44-D50267A7AE62}" presName="compNode" presStyleCnt="0"/>
      <dgm:spPr/>
    </dgm:pt>
    <dgm:pt modelId="{B7DC7C33-ABC2-48E3-847C-9DA3BC61C2E4}" type="pres">
      <dgm:prSet presAssocID="{5FE1E14B-1F78-4433-AA44-D50267A7AE62}" presName="iconBgRect" presStyleLbl="bgShp" presStyleIdx="5" presStyleCnt="8"/>
      <dgm:spPr>
        <a:solidFill>
          <a:srgbClr val="0070C0"/>
        </a:solidFill>
      </dgm:spPr>
    </dgm:pt>
    <dgm:pt modelId="{FFCD312A-A4FB-4D88-9E9A-A9E1CCC9EB11}" type="pres">
      <dgm:prSet presAssocID="{5FE1E14B-1F78-4433-AA44-D50267A7AE62}"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at"/>
        </a:ext>
      </dgm:extLst>
    </dgm:pt>
    <dgm:pt modelId="{EB876CAC-A1C2-421E-B79D-D1457172FCA7}" type="pres">
      <dgm:prSet presAssocID="{5FE1E14B-1F78-4433-AA44-D50267A7AE62}" presName="spaceRect" presStyleCnt="0"/>
      <dgm:spPr/>
    </dgm:pt>
    <dgm:pt modelId="{6C8FD310-E085-46ED-A240-7E0B75A544BC}" type="pres">
      <dgm:prSet presAssocID="{5FE1E14B-1F78-4433-AA44-D50267A7AE62}" presName="textRect" presStyleLbl="revTx" presStyleIdx="5" presStyleCnt="8">
        <dgm:presLayoutVars>
          <dgm:chMax val="1"/>
          <dgm:chPref val="1"/>
        </dgm:presLayoutVars>
      </dgm:prSet>
      <dgm:spPr/>
    </dgm:pt>
    <dgm:pt modelId="{08153204-1DEA-4669-9EEB-32CB85351468}" type="pres">
      <dgm:prSet presAssocID="{D84C1141-7D32-489C-987A-6BFB1DF7F364}" presName="sibTrans" presStyleLbl="sibTrans2D1" presStyleIdx="0" presStyleCnt="0"/>
      <dgm:spPr/>
    </dgm:pt>
    <dgm:pt modelId="{34D472A0-31F4-4596-B7BE-2AC39141A94D}" type="pres">
      <dgm:prSet presAssocID="{AB01C74F-CC53-4E4C-8AAE-BE2957EE43C4}" presName="compNode" presStyleCnt="0"/>
      <dgm:spPr/>
    </dgm:pt>
    <dgm:pt modelId="{B7332D1E-EE9B-416B-8361-997A8B6FF82F}" type="pres">
      <dgm:prSet presAssocID="{AB01C74F-CC53-4E4C-8AAE-BE2957EE43C4}" presName="iconBgRect" presStyleLbl="bgShp" presStyleIdx="6" presStyleCnt="8"/>
      <dgm:spPr>
        <a:solidFill>
          <a:srgbClr val="0070C0"/>
        </a:solidFill>
      </dgm:spPr>
    </dgm:pt>
    <dgm:pt modelId="{BA7B9C01-3727-466A-A4F3-F39002F719FE}" type="pres">
      <dgm:prSet presAssocID="{AB01C74F-CC53-4E4C-8AAE-BE2957EE43C4}"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Fingerprint"/>
        </a:ext>
      </dgm:extLst>
    </dgm:pt>
    <dgm:pt modelId="{384FA6C6-06C5-4A23-9898-FEB1608D55C2}" type="pres">
      <dgm:prSet presAssocID="{AB01C74F-CC53-4E4C-8AAE-BE2957EE43C4}" presName="spaceRect" presStyleCnt="0"/>
      <dgm:spPr/>
    </dgm:pt>
    <dgm:pt modelId="{D5351610-C907-4E16-A524-6A6EAC316BF8}" type="pres">
      <dgm:prSet presAssocID="{AB01C74F-CC53-4E4C-8AAE-BE2957EE43C4}" presName="textRect" presStyleLbl="revTx" presStyleIdx="6" presStyleCnt="8">
        <dgm:presLayoutVars>
          <dgm:chMax val="1"/>
          <dgm:chPref val="1"/>
        </dgm:presLayoutVars>
      </dgm:prSet>
      <dgm:spPr/>
    </dgm:pt>
    <dgm:pt modelId="{571017D9-BC2E-48DF-A870-1013F9518A8A}" type="pres">
      <dgm:prSet presAssocID="{493DFE37-54D6-40D6-A012-7ED43C4039B5}" presName="sibTrans" presStyleLbl="sibTrans2D1" presStyleIdx="0" presStyleCnt="0"/>
      <dgm:spPr/>
    </dgm:pt>
    <dgm:pt modelId="{A8D46F15-CCFE-47ED-989B-FCD57645C45E}" type="pres">
      <dgm:prSet presAssocID="{DB3DB672-A828-43B7-9065-FB28731A9442}" presName="compNode" presStyleCnt="0"/>
      <dgm:spPr/>
    </dgm:pt>
    <dgm:pt modelId="{C4711262-072D-44A1-A6B7-CB66E75457DD}" type="pres">
      <dgm:prSet presAssocID="{DB3DB672-A828-43B7-9065-FB28731A9442}" presName="iconBgRect" presStyleLbl="bgShp" presStyleIdx="7" presStyleCnt="8"/>
      <dgm:spPr>
        <a:solidFill>
          <a:srgbClr val="0070C0"/>
        </a:solidFill>
      </dgm:spPr>
    </dgm:pt>
    <dgm:pt modelId="{A47C2896-36EC-4E77-9D57-3A38B0A4DA37}" type="pres">
      <dgm:prSet presAssocID="{DB3DB672-A828-43B7-9065-FB28731A9442}"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PC"/>
        </a:ext>
      </dgm:extLst>
    </dgm:pt>
    <dgm:pt modelId="{34F4FC47-0418-4249-BE6C-1CA04A74AE74}" type="pres">
      <dgm:prSet presAssocID="{DB3DB672-A828-43B7-9065-FB28731A9442}" presName="spaceRect" presStyleCnt="0"/>
      <dgm:spPr/>
    </dgm:pt>
    <dgm:pt modelId="{A49A0840-2E99-4D16-8C23-48420046B336}" type="pres">
      <dgm:prSet presAssocID="{DB3DB672-A828-43B7-9065-FB28731A9442}" presName="textRect" presStyleLbl="revTx" presStyleIdx="7" presStyleCnt="8">
        <dgm:presLayoutVars>
          <dgm:chMax val="1"/>
          <dgm:chPref val="1"/>
        </dgm:presLayoutVars>
      </dgm:prSet>
      <dgm:spPr/>
    </dgm:pt>
  </dgm:ptLst>
  <dgm:cxnLst>
    <dgm:cxn modelId="{89A8341B-AD50-CF4F-8598-F630178BC7A5}" type="presOf" srcId="{5FE1E14B-1F78-4433-AA44-D50267A7AE62}" destId="{6C8FD310-E085-46ED-A240-7E0B75A544BC}" srcOrd="0" destOrd="0" presId="urn:microsoft.com/office/officeart/2018/2/layout/IconCircleList"/>
    <dgm:cxn modelId="{BE636927-D638-1E43-8E42-FF62CCB0049F}" type="presOf" srcId="{493DFE37-54D6-40D6-A012-7ED43C4039B5}" destId="{571017D9-BC2E-48DF-A870-1013F9518A8A}" srcOrd="0" destOrd="0" presId="urn:microsoft.com/office/officeart/2018/2/layout/IconCircleList"/>
    <dgm:cxn modelId="{735FE229-47A5-46D9-8339-E813875EA9B4}" srcId="{CEEE5A72-B462-4CB2-9210-760469324390}" destId="{CF968749-D6A2-4104-898C-7B764292B84C}" srcOrd="3" destOrd="0" parTransId="{58A287B1-1B5D-4324-8606-2650881E3266}" sibTransId="{5FF27FA5-A642-4B63-95DC-D03192DEF011}"/>
    <dgm:cxn modelId="{093EB730-764F-4CEE-AEEA-522555AF44B9}" srcId="{CEEE5A72-B462-4CB2-9210-760469324390}" destId="{5FE1E14B-1F78-4433-AA44-D50267A7AE62}" srcOrd="5" destOrd="0" parTransId="{A04A1DC7-130F-4374-9E6A-5443CF291077}" sibTransId="{D84C1141-7D32-489C-987A-6BFB1DF7F364}"/>
    <dgm:cxn modelId="{29AE6832-9BC4-40E2-B13A-22D040861123}" srcId="{CEEE5A72-B462-4CB2-9210-760469324390}" destId="{48B0131D-0475-4DF2-A2F8-438C506CFEBD}" srcOrd="0" destOrd="0" parTransId="{CD3E6B4C-9387-4624-A185-B42AB6B57ED4}" sibTransId="{0F30CE14-C8EB-427A-BD6E-3A9B22D06FBF}"/>
    <dgm:cxn modelId="{5F82FD3C-B616-2246-8671-82E6833FAD03}" type="presOf" srcId="{48B0131D-0475-4DF2-A2F8-438C506CFEBD}" destId="{AF49D7FC-9892-4D9B-8072-B0A8F4907EF8}" srcOrd="0" destOrd="0" presId="urn:microsoft.com/office/officeart/2018/2/layout/IconCircleList"/>
    <dgm:cxn modelId="{2D7E014F-66FA-4AAB-81C5-DC4DBB6A251F}" srcId="{CEEE5A72-B462-4CB2-9210-760469324390}" destId="{BEE813A7-FE42-41BE-8146-B1F79CC76A5B}" srcOrd="1" destOrd="0" parTransId="{2069F1AA-EEB1-4D63-9BA1-FF043303D058}" sibTransId="{FBE30112-94C4-46F2-B122-80B09AE81871}"/>
    <dgm:cxn modelId="{5C784454-D4A2-BA46-9C98-A4109035B068}" type="presOf" srcId="{0F30CE14-C8EB-427A-BD6E-3A9B22D06FBF}" destId="{3B30619A-D7B1-46D9-8D9C-90AE2F5FFEA4}" srcOrd="0" destOrd="0" presId="urn:microsoft.com/office/officeart/2018/2/layout/IconCircleList"/>
    <dgm:cxn modelId="{9F8B1C59-CE14-2C46-9EDE-7163996EA499}" type="presOf" srcId="{5FF27FA5-A642-4B63-95DC-D03192DEF011}" destId="{8F6B82B1-7C50-44A9-B5C3-C1B78EFD8615}" srcOrd="0" destOrd="0" presId="urn:microsoft.com/office/officeart/2018/2/layout/IconCircleList"/>
    <dgm:cxn modelId="{B3D2255F-8DB3-914B-97A4-EB7C2EE017FC}" type="presOf" srcId="{DB3DB672-A828-43B7-9065-FB28731A9442}" destId="{A49A0840-2E99-4D16-8C23-48420046B336}" srcOrd="0" destOrd="0" presId="urn:microsoft.com/office/officeart/2018/2/layout/IconCircleList"/>
    <dgm:cxn modelId="{C400D46C-3D35-4F1C-9517-BDDCE00C6F02}" srcId="{CEEE5A72-B462-4CB2-9210-760469324390}" destId="{49C1A062-23E6-4140-B102-2C810C1B6B24}" srcOrd="4" destOrd="0" parTransId="{3B21AB2C-A4B7-41C8-A88A-981DBE491CD2}" sibTransId="{93656DA9-F266-4DC9-BCC9-3A242A3A2684}"/>
    <dgm:cxn modelId="{0F14CE72-E555-3641-8F63-9B640C97EB13}" type="presOf" srcId="{756CAA53-1D10-4120-BDFC-4A69AAFD4D2B}" destId="{675C2056-48F8-4455-943E-C6EE7A83A45D}" srcOrd="0" destOrd="0" presId="urn:microsoft.com/office/officeart/2018/2/layout/IconCircleList"/>
    <dgm:cxn modelId="{6D510885-76EA-40F9-9C7A-607452E7B476}" srcId="{CEEE5A72-B462-4CB2-9210-760469324390}" destId="{756CAA53-1D10-4120-BDFC-4A69AAFD4D2B}" srcOrd="2" destOrd="0" parTransId="{8EF4CD99-9E50-4AAD-88CD-E11CAD233B52}" sibTransId="{B19554CD-415D-474F-90CB-278EE8216025}"/>
    <dgm:cxn modelId="{04C8739C-6226-4E4F-8907-2A29717D245D}" type="presOf" srcId="{B19554CD-415D-474F-90CB-278EE8216025}" destId="{723E778B-735C-47EB-B9E1-877595E99AA4}" srcOrd="0" destOrd="0" presId="urn:microsoft.com/office/officeart/2018/2/layout/IconCircleList"/>
    <dgm:cxn modelId="{4D9CC9A4-BB84-1E4C-9CD0-9D12F163A8E6}" type="presOf" srcId="{AB01C74F-CC53-4E4C-8AAE-BE2957EE43C4}" destId="{D5351610-C907-4E16-A524-6A6EAC316BF8}" srcOrd="0" destOrd="0" presId="urn:microsoft.com/office/officeart/2018/2/layout/IconCircleList"/>
    <dgm:cxn modelId="{2BBB0CA7-419F-5240-8A0F-F95CCE71696B}" type="presOf" srcId="{CEEE5A72-B462-4CB2-9210-760469324390}" destId="{632E1AE9-1F23-4548-B8EB-8318DA37EF64}" srcOrd="0" destOrd="0" presId="urn:microsoft.com/office/officeart/2018/2/layout/IconCircleList"/>
    <dgm:cxn modelId="{05ED8DAC-4E37-8C42-972F-791EF7D52015}" type="presOf" srcId="{93656DA9-F266-4DC9-BCC9-3A242A3A2684}" destId="{672C76C5-A27F-438E-B7C6-F2FA5A0D5A79}" srcOrd="0" destOrd="0" presId="urn:microsoft.com/office/officeart/2018/2/layout/IconCircleList"/>
    <dgm:cxn modelId="{5D3FF9AD-1871-D74B-B8A2-1A296E1D175D}" type="presOf" srcId="{49C1A062-23E6-4140-B102-2C810C1B6B24}" destId="{2F2C8AD1-EE00-49B6-963A-DE717FA92BD5}" srcOrd="0" destOrd="0" presId="urn:microsoft.com/office/officeart/2018/2/layout/IconCircleList"/>
    <dgm:cxn modelId="{B02841E1-557D-4B40-AA53-6979CA077FD3}" type="presOf" srcId="{FBE30112-94C4-46F2-B122-80B09AE81871}" destId="{2FD2B686-854A-4CA8-AB3B-4468328FC02A}" srcOrd="0" destOrd="0" presId="urn:microsoft.com/office/officeart/2018/2/layout/IconCircleList"/>
    <dgm:cxn modelId="{4CFC28E2-479C-CF4E-A25D-E588F818843D}" type="presOf" srcId="{CF968749-D6A2-4104-898C-7B764292B84C}" destId="{FB991A4C-485E-4225-B226-1FBEB2C280B1}" srcOrd="0" destOrd="0" presId="urn:microsoft.com/office/officeart/2018/2/layout/IconCircleList"/>
    <dgm:cxn modelId="{FD3DEEE2-D6E3-1C49-BA62-CB38F90DE5F2}" type="presOf" srcId="{D84C1141-7D32-489C-987A-6BFB1DF7F364}" destId="{08153204-1DEA-4669-9EEB-32CB85351468}" srcOrd="0" destOrd="0" presId="urn:microsoft.com/office/officeart/2018/2/layout/IconCircleList"/>
    <dgm:cxn modelId="{BCCD52E5-1B31-6A4A-B6CC-8B0A8D2FBA0D}" type="presOf" srcId="{BEE813A7-FE42-41BE-8146-B1F79CC76A5B}" destId="{7313E9E7-F9F8-4605-8836-F125FFEB879D}" srcOrd="0" destOrd="0" presId="urn:microsoft.com/office/officeart/2018/2/layout/IconCircleList"/>
    <dgm:cxn modelId="{EB27FBFA-6EE8-437D-8BA1-231EF5280393}" srcId="{CEEE5A72-B462-4CB2-9210-760469324390}" destId="{AB01C74F-CC53-4E4C-8AAE-BE2957EE43C4}" srcOrd="6" destOrd="0" parTransId="{8D737FFD-0EEB-41B7-A1D8-9A37D268047F}" sibTransId="{493DFE37-54D6-40D6-A012-7ED43C4039B5}"/>
    <dgm:cxn modelId="{7AA50DFC-DC6E-4614-85E8-97B8B03794EF}" srcId="{CEEE5A72-B462-4CB2-9210-760469324390}" destId="{DB3DB672-A828-43B7-9065-FB28731A9442}" srcOrd="7" destOrd="0" parTransId="{2A6B52DA-270D-42F7-91A0-0C77FB1A7946}" sibTransId="{14BFC259-8FAC-45C8-8801-4F6EC45DF4AF}"/>
    <dgm:cxn modelId="{B5F71650-13A9-8D4D-9C34-63A956697B26}" type="presParOf" srcId="{632E1AE9-1F23-4548-B8EB-8318DA37EF64}" destId="{81E35333-AE90-4717-A196-9FBC28DE0157}" srcOrd="0" destOrd="0" presId="urn:microsoft.com/office/officeart/2018/2/layout/IconCircleList"/>
    <dgm:cxn modelId="{7498EBA7-E510-AA4B-8129-F711897F18A1}" type="presParOf" srcId="{81E35333-AE90-4717-A196-9FBC28DE0157}" destId="{949E4715-2225-419C-8851-B82E01ECC279}" srcOrd="0" destOrd="0" presId="urn:microsoft.com/office/officeart/2018/2/layout/IconCircleList"/>
    <dgm:cxn modelId="{6D30CB81-4A79-C847-8287-AD241762AD9A}" type="presParOf" srcId="{949E4715-2225-419C-8851-B82E01ECC279}" destId="{8CCA874E-DE68-4C24-B4A0-45701E6C77A4}" srcOrd="0" destOrd="0" presId="urn:microsoft.com/office/officeart/2018/2/layout/IconCircleList"/>
    <dgm:cxn modelId="{BC873ACC-91BE-254C-9658-DC50D356FD5F}" type="presParOf" srcId="{949E4715-2225-419C-8851-B82E01ECC279}" destId="{DA8D25CD-674B-4D94-8570-54F3135D2374}" srcOrd="1" destOrd="0" presId="urn:microsoft.com/office/officeart/2018/2/layout/IconCircleList"/>
    <dgm:cxn modelId="{0DCFB7AB-4DA7-B543-820E-7260E489FBDA}" type="presParOf" srcId="{949E4715-2225-419C-8851-B82E01ECC279}" destId="{1C3C24DA-1194-48DF-9F3C-1F30000F7A2B}" srcOrd="2" destOrd="0" presId="urn:microsoft.com/office/officeart/2018/2/layout/IconCircleList"/>
    <dgm:cxn modelId="{52E95D3E-6A62-4D44-A463-B972D23A8DD7}" type="presParOf" srcId="{949E4715-2225-419C-8851-B82E01ECC279}" destId="{AF49D7FC-9892-4D9B-8072-B0A8F4907EF8}" srcOrd="3" destOrd="0" presId="urn:microsoft.com/office/officeart/2018/2/layout/IconCircleList"/>
    <dgm:cxn modelId="{FE5BDDF9-E784-1A4B-9438-B54CA9F6409E}" type="presParOf" srcId="{81E35333-AE90-4717-A196-9FBC28DE0157}" destId="{3B30619A-D7B1-46D9-8D9C-90AE2F5FFEA4}" srcOrd="1" destOrd="0" presId="urn:microsoft.com/office/officeart/2018/2/layout/IconCircleList"/>
    <dgm:cxn modelId="{914F22FC-B351-3F41-ABF3-0420186D31E1}" type="presParOf" srcId="{81E35333-AE90-4717-A196-9FBC28DE0157}" destId="{F8A7BC15-7884-4252-9457-4A3E38C024EC}" srcOrd="2" destOrd="0" presId="urn:microsoft.com/office/officeart/2018/2/layout/IconCircleList"/>
    <dgm:cxn modelId="{1572B502-618C-724A-9226-AE63EFC91814}" type="presParOf" srcId="{F8A7BC15-7884-4252-9457-4A3E38C024EC}" destId="{4866ADAB-541C-4FC4-92DE-339B255E2EFE}" srcOrd="0" destOrd="0" presId="urn:microsoft.com/office/officeart/2018/2/layout/IconCircleList"/>
    <dgm:cxn modelId="{F6B1BF5F-4AE5-0647-986F-3EED24B57C9E}" type="presParOf" srcId="{F8A7BC15-7884-4252-9457-4A3E38C024EC}" destId="{449D24BF-460A-42AB-80FC-1FF0D26C7C6A}" srcOrd="1" destOrd="0" presId="urn:microsoft.com/office/officeart/2018/2/layout/IconCircleList"/>
    <dgm:cxn modelId="{A5D9F809-2E45-8C47-9493-C173CE721117}" type="presParOf" srcId="{F8A7BC15-7884-4252-9457-4A3E38C024EC}" destId="{9E249828-CDD4-4E16-AEC9-817C24FDE500}" srcOrd="2" destOrd="0" presId="urn:microsoft.com/office/officeart/2018/2/layout/IconCircleList"/>
    <dgm:cxn modelId="{2CC78AC2-152F-A549-98F2-7A2445A04914}" type="presParOf" srcId="{F8A7BC15-7884-4252-9457-4A3E38C024EC}" destId="{7313E9E7-F9F8-4605-8836-F125FFEB879D}" srcOrd="3" destOrd="0" presId="urn:microsoft.com/office/officeart/2018/2/layout/IconCircleList"/>
    <dgm:cxn modelId="{BBCB2B3E-EC67-CC49-B94F-B29FF94ED998}" type="presParOf" srcId="{81E35333-AE90-4717-A196-9FBC28DE0157}" destId="{2FD2B686-854A-4CA8-AB3B-4468328FC02A}" srcOrd="3" destOrd="0" presId="urn:microsoft.com/office/officeart/2018/2/layout/IconCircleList"/>
    <dgm:cxn modelId="{3E145221-5675-C446-A5CE-1495045A257E}" type="presParOf" srcId="{81E35333-AE90-4717-A196-9FBC28DE0157}" destId="{01478BA1-C5FF-46E0-A784-306D7F8901D1}" srcOrd="4" destOrd="0" presId="urn:microsoft.com/office/officeart/2018/2/layout/IconCircleList"/>
    <dgm:cxn modelId="{2BFD73BA-3444-714B-8BC9-AED412E0CC7A}" type="presParOf" srcId="{01478BA1-C5FF-46E0-A784-306D7F8901D1}" destId="{3633F19E-B97B-4E18-B254-445E42BD3232}" srcOrd="0" destOrd="0" presId="urn:microsoft.com/office/officeart/2018/2/layout/IconCircleList"/>
    <dgm:cxn modelId="{5B3AF371-05BE-F94A-93E3-2C60DC19777A}" type="presParOf" srcId="{01478BA1-C5FF-46E0-A784-306D7F8901D1}" destId="{ADFE3A77-E048-4885-9520-51A57F759183}" srcOrd="1" destOrd="0" presId="urn:microsoft.com/office/officeart/2018/2/layout/IconCircleList"/>
    <dgm:cxn modelId="{07238B0B-D1B7-9C4D-88BC-E4DFD3B80CAE}" type="presParOf" srcId="{01478BA1-C5FF-46E0-A784-306D7F8901D1}" destId="{F1C27B82-8D84-4743-B50E-23C2676B2F6E}" srcOrd="2" destOrd="0" presId="urn:microsoft.com/office/officeart/2018/2/layout/IconCircleList"/>
    <dgm:cxn modelId="{EE4EA794-828C-0249-A7E1-8441A2755F4A}" type="presParOf" srcId="{01478BA1-C5FF-46E0-A784-306D7F8901D1}" destId="{675C2056-48F8-4455-943E-C6EE7A83A45D}" srcOrd="3" destOrd="0" presId="urn:microsoft.com/office/officeart/2018/2/layout/IconCircleList"/>
    <dgm:cxn modelId="{9D5FCBC4-D114-9E42-B201-98351F504755}" type="presParOf" srcId="{81E35333-AE90-4717-A196-9FBC28DE0157}" destId="{723E778B-735C-47EB-B9E1-877595E99AA4}" srcOrd="5" destOrd="0" presId="urn:microsoft.com/office/officeart/2018/2/layout/IconCircleList"/>
    <dgm:cxn modelId="{7E9FF032-35BD-CF42-B049-D95666979C8E}" type="presParOf" srcId="{81E35333-AE90-4717-A196-9FBC28DE0157}" destId="{8939A771-483C-4678-B214-20BEC29547A8}" srcOrd="6" destOrd="0" presId="urn:microsoft.com/office/officeart/2018/2/layout/IconCircleList"/>
    <dgm:cxn modelId="{1935E38B-4356-6D41-86AD-6DE5D30FD3B0}" type="presParOf" srcId="{8939A771-483C-4678-B214-20BEC29547A8}" destId="{C63F09B5-D90E-4D3A-B96E-FE27CFC3E377}" srcOrd="0" destOrd="0" presId="urn:microsoft.com/office/officeart/2018/2/layout/IconCircleList"/>
    <dgm:cxn modelId="{1CC269B1-311C-344A-8AD7-F2AB82A38A7E}" type="presParOf" srcId="{8939A771-483C-4678-B214-20BEC29547A8}" destId="{90EF5810-EB64-4F6B-82B0-C88014C9DCAE}" srcOrd="1" destOrd="0" presId="urn:microsoft.com/office/officeart/2018/2/layout/IconCircleList"/>
    <dgm:cxn modelId="{B7C5AF2B-257B-F44D-8F3F-F299CBE4FC65}" type="presParOf" srcId="{8939A771-483C-4678-B214-20BEC29547A8}" destId="{D359F3A9-92DB-4E46-A2CD-9EFAD8E8CAF7}" srcOrd="2" destOrd="0" presId="urn:microsoft.com/office/officeart/2018/2/layout/IconCircleList"/>
    <dgm:cxn modelId="{3C8A5631-18E0-EF4B-A212-7AE07A139DDD}" type="presParOf" srcId="{8939A771-483C-4678-B214-20BEC29547A8}" destId="{FB991A4C-485E-4225-B226-1FBEB2C280B1}" srcOrd="3" destOrd="0" presId="urn:microsoft.com/office/officeart/2018/2/layout/IconCircleList"/>
    <dgm:cxn modelId="{20847B1C-8AA5-EC45-9A38-650098E42CE4}" type="presParOf" srcId="{81E35333-AE90-4717-A196-9FBC28DE0157}" destId="{8F6B82B1-7C50-44A9-B5C3-C1B78EFD8615}" srcOrd="7" destOrd="0" presId="urn:microsoft.com/office/officeart/2018/2/layout/IconCircleList"/>
    <dgm:cxn modelId="{D5FBA3E9-196D-BB40-B5A6-F2D58A178F65}" type="presParOf" srcId="{81E35333-AE90-4717-A196-9FBC28DE0157}" destId="{F30EC55F-52E7-47B6-BC86-424F5C896D00}" srcOrd="8" destOrd="0" presId="urn:microsoft.com/office/officeart/2018/2/layout/IconCircleList"/>
    <dgm:cxn modelId="{41473531-1D34-9B46-B788-6549CC19CFEF}" type="presParOf" srcId="{F30EC55F-52E7-47B6-BC86-424F5C896D00}" destId="{6A157914-02D2-48F9-90BC-47820F99688C}" srcOrd="0" destOrd="0" presId="urn:microsoft.com/office/officeart/2018/2/layout/IconCircleList"/>
    <dgm:cxn modelId="{DBB40152-DFA2-DC4C-AE27-1DDB051E9086}" type="presParOf" srcId="{F30EC55F-52E7-47B6-BC86-424F5C896D00}" destId="{A12EB06E-25A7-40F2-B9F6-429A9AB1D192}" srcOrd="1" destOrd="0" presId="urn:microsoft.com/office/officeart/2018/2/layout/IconCircleList"/>
    <dgm:cxn modelId="{CF30F809-6531-9141-81CD-FD33A76A4AFF}" type="presParOf" srcId="{F30EC55F-52E7-47B6-BC86-424F5C896D00}" destId="{B2FB63B0-8885-4234-8D98-EC54B701EBBF}" srcOrd="2" destOrd="0" presId="urn:microsoft.com/office/officeart/2018/2/layout/IconCircleList"/>
    <dgm:cxn modelId="{C336D31B-1544-8A42-A9EA-55424332857C}" type="presParOf" srcId="{F30EC55F-52E7-47B6-BC86-424F5C896D00}" destId="{2F2C8AD1-EE00-49B6-963A-DE717FA92BD5}" srcOrd="3" destOrd="0" presId="urn:microsoft.com/office/officeart/2018/2/layout/IconCircleList"/>
    <dgm:cxn modelId="{CB7F6DE3-D7C7-BE4B-9472-A863D4F056D3}" type="presParOf" srcId="{81E35333-AE90-4717-A196-9FBC28DE0157}" destId="{672C76C5-A27F-438E-B7C6-F2FA5A0D5A79}" srcOrd="9" destOrd="0" presId="urn:microsoft.com/office/officeart/2018/2/layout/IconCircleList"/>
    <dgm:cxn modelId="{4FF871EB-B27A-8842-9379-CC309CB56D93}" type="presParOf" srcId="{81E35333-AE90-4717-A196-9FBC28DE0157}" destId="{0C52E39C-532F-4592-8D38-3A99E5709496}" srcOrd="10" destOrd="0" presId="urn:microsoft.com/office/officeart/2018/2/layout/IconCircleList"/>
    <dgm:cxn modelId="{93175B56-612B-EC4E-BF51-ADB43223789E}" type="presParOf" srcId="{0C52E39C-532F-4592-8D38-3A99E5709496}" destId="{B7DC7C33-ABC2-48E3-847C-9DA3BC61C2E4}" srcOrd="0" destOrd="0" presId="urn:microsoft.com/office/officeart/2018/2/layout/IconCircleList"/>
    <dgm:cxn modelId="{9A4F342A-CFD6-6C48-B967-B1AAE2C84EB6}" type="presParOf" srcId="{0C52E39C-532F-4592-8D38-3A99E5709496}" destId="{FFCD312A-A4FB-4D88-9E9A-A9E1CCC9EB11}" srcOrd="1" destOrd="0" presId="urn:microsoft.com/office/officeart/2018/2/layout/IconCircleList"/>
    <dgm:cxn modelId="{1937B719-5DA8-2F48-B749-AD6A9AA4180D}" type="presParOf" srcId="{0C52E39C-532F-4592-8D38-3A99E5709496}" destId="{EB876CAC-A1C2-421E-B79D-D1457172FCA7}" srcOrd="2" destOrd="0" presId="urn:microsoft.com/office/officeart/2018/2/layout/IconCircleList"/>
    <dgm:cxn modelId="{E06E2132-D5A9-844F-937D-378F09054691}" type="presParOf" srcId="{0C52E39C-532F-4592-8D38-3A99E5709496}" destId="{6C8FD310-E085-46ED-A240-7E0B75A544BC}" srcOrd="3" destOrd="0" presId="urn:microsoft.com/office/officeart/2018/2/layout/IconCircleList"/>
    <dgm:cxn modelId="{2FF30EC5-7EB3-4E41-86EF-EC9E29E32742}" type="presParOf" srcId="{81E35333-AE90-4717-A196-9FBC28DE0157}" destId="{08153204-1DEA-4669-9EEB-32CB85351468}" srcOrd="11" destOrd="0" presId="urn:microsoft.com/office/officeart/2018/2/layout/IconCircleList"/>
    <dgm:cxn modelId="{FED6B84A-2552-B44E-A1A5-BFC92A947E38}" type="presParOf" srcId="{81E35333-AE90-4717-A196-9FBC28DE0157}" destId="{34D472A0-31F4-4596-B7BE-2AC39141A94D}" srcOrd="12" destOrd="0" presId="urn:microsoft.com/office/officeart/2018/2/layout/IconCircleList"/>
    <dgm:cxn modelId="{FB7274C9-80DF-794E-81EC-04250AC48A79}" type="presParOf" srcId="{34D472A0-31F4-4596-B7BE-2AC39141A94D}" destId="{B7332D1E-EE9B-416B-8361-997A8B6FF82F}" srcOrd="0" destOrd="0" presId="urn:microsoft.com/office/officeart/2018/2/layout/IconCircleList"/>
    <dgm:cxn modelId="{B103CA0E-07EE-924D-BEB6-D267AECC3236}" type="presParOf" srcId="{34D472A0-31F4-4596-B7BE-2AC39141A94D}" destId="{BA7B9C01-3727-466A-A4F3-F39002F719FE}" srcOrd="1" destOrd="0" presId="urn:microsoft.com/office/officeart/2018/2/layout/IconCircleList"/>
    <dgm:cxn modelId="{A98B9774-B1C0-BD47-B7BE-D93E2522995D}" type="presParOf" srcId="{34D472A0-31F4-4596-B7BE-2AC39141A94D}" destId="{384FA6C6-06C5-4A23-9898-FEB1608D55C2}" srcOrd="2" destOrd="0" presId="urn:microsoft.com/office/officeart/2018/2/layout/IconCircleList"/>
    <dgm:cxn modelId="{23134D2F-C64F-4646-8EE9-0943A6DC0779}" type="presParOf" srcId="{34D472A0-31F4-4596-B7BE-2AC39141A94D}" destId="{D5351610-C907-4E16-A524-6A6EAC316BF8}" srcOrd="3" destOrd="0" presId="urn:microsoft.com/office/officeart/2018/2/layout/IconCircleList"/>
    <dgm:cxn modelId="{D483FB93-6758-D348-AEF2-DD82016CDA76}" type="presParOf" srcId="{81E35333-AE90-4717-A196-9FBC28DE0157}" destId="{571017D9-BC2E-48DF-A870-1013F9518A8A}" srcOrd="13" destOrd="0" presId="urn:microsoft.com/office/officeart/2018/2/layout/IconCircleList"/>
    <dgm:cxn modelId="{AD073E7E-17EE-D34C-9526-7916531BB83E}" type="presParOf" srcId="{81E35333-AE90-4717-A196-9FBC28DE0157}" destId="{A8D46F15-CCFE-47ED-989B-FCD57645C45E}" srcOrd="14" destOrd="0" presId="urn:microsoft.com/office/officeart/2018/2/layout/IconCircleList"/>
    <dgm:cxn modelId="{78A1DE38-16A5-1B4C-A62D-4F4B1D964230}" type="presParOf" srcId="{A8D46F15-CCFE-47ED-989B-FCD57645C45E}" destId="{C4711262-072D-44A1-A6B7-CB66E75457DD}" srcOrd="0" destOrd="0" presId="urn:microsoft.com/office/officeart/2018/2/layout/IconCircleList"/>
    <dgm:cxn modelId="{0AD94B00-4730-F948-9845-378B7E861D37}" type="presParOf" srcId="{A8D46F15-CCFE-47ED-989B-FCD57645C45E}" destId="{A47C2896-36EC-4E77-9D57-3A38B0A4DA37}" srcOrd="1" destOrd="0" presId="urn:microsoft.com/office/officeart/2018/2/layout/IconCircleList"/>
    <dgm:cxn modelId="{DDCB452C-AB6B-4045-8D42-7A1F21700A96}" type="presParOf" srcId="{A8D46F15-CCFE-47ED-989B-FCD57645C45E}" destId="{34F4FC47-0418-4249-BE6C-1CA04A74AE74}" srcOrd="2" destOrd="0" presId="urn:microsoft.com/office/officeart/2018/2/layout/IconCircleList"/>
    <dgm:cxn modelId="{C8158901-E59B-B043-AC23-81C02FDA7197}" type="presParOf" srcId="{A8D46F15-CCFE-47ED-989B-FCD57645C45E}" destId="{A49A0840-2E99-4D16-8C23-48420046B336}"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0E55F-BC7F-B04C-8439-E7408C836078}">
      <dsp:nvSpPr>
        <dsp:cNvPr id="0" name=""/>
        <dsp:cNvSpPr/>
      </dsp:nvSpPr>
      <dsp:spPr>
        <a:xfrm>
          <a:off x="2711" y="1328451"/>
          <a:ext cx="840444" cy="88246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Strongly Disagree</a:t>
          </a:r>
        </a:p>
      </dsp:txBody>
      <dsp:txXfrm>
        <a:off x="27327" y="1353067"/>
        <a:ext cx="791212" cy="833234"/>
      </dsp:txXfrm>
    </dsp:sp>
    <dsp:sp modelId="{D52621ED-DAA0-FC48-8DC3-191A5C9B68CC}">
      <dsp:nvSpPr>
        <dsp:cNvPr id="0" name=""/>
        <dsp:cNvSpPr/>
      </dsp:nvSpPr>
      <dsp:spPr>
        <a:xfrm>
          <a:off x="927200" y="1665469"/>
          <a:ext cx="178174" cy="20843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927200" y="1707155"/>
        <a:ext cx="124722" cy="125058"/>
      </dsp:txXfrm>
    </dsp:sp>
    <dsp:sp modelId="{04AD14D7-0008-A84F-81DC-1E12BAF4F71C}">
      <dsp:nvSpPr>
        <dsp:cNvPr id="0" name=""/>
        <dsp:cNvSpPr/>
      </dsp:nvSpPr>
      <dsp:spPr>
        <a:xfrm>
          <a:off x="1179333" y="1328451"/>
          <a:ext cx="840444" cy="88246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Disagree</a:t>
          </a:r>
        </a:p>
      </dsp:txBody>
      <dsp:txXfrm>
        <a:off x="1203949" y="1353067"/>
        <a:ext cx="791212" cy="833234"/>
      </dsp:txXfrm>
    </dsp:sp>
    <dsp:sp modelId="{5C40D3E1-3934-AD4D-8691-DBAA2535DAB0}">
      <dsp:nvSpPr>
        <dsp:cNvPr id="0" name=""/>
        <dsp:cNvSpPr/>
      </dsp:nvSpPr>
      <dsp:spPr>
        <a:xfrm>
          <a:off x="2103822" y="1665469"/>
          <a:ext cx="178174" cy="20843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2103822" y="1707155"/>
        <a:ext cx="124722" cy="125058"/>
      </dsp:txXfrm>
    </dsp:sp>
    <dsp:sp modelId="{FBC7E7F9-E188-A145-823D-213A23511B35}">
      <dsp:nvSpPr>
        <dsp:cNvPr id="0" name=""/>
        <dsp:cNvSpPr/>
      </dsp:nvSpPr>
      <dsp:spPr>
        <a:xfrm>
          <a:off x="2355955" y="1328451"/>
          <a:ext cx="840444" cy="88246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Neither Agree nor Disagree</a:t>
          </a:r>
        </a:p>
      </dsp:txBody>
      <dsp:txXfrm>
        <a:off x="2380571" y="1353067"/>
        <a:ext cx="791212" cy="833234"/>
      </dsp:txXfrm>
    </dsp:sp>
    <dsp:sp modelId="{E816F92E-9476-4A4B-A490-E78F5A221E67}">
      <dsp:nvSpPr>
        <dsp:cNvPr id="0" name=""/>
        <dsp:cNvSpPr/>
      </dsp:nvSpPr>
      <dsp:spPr>
        <a:xfrm>
          <a:off x="3280444" y="1665469"/>
          <a:ext cx="178174" cy="20843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280444" y="1707155"/>
        <a:ext cx="124722" cy="125058"/>
      </dsp:txXfrm>
    </dsp:sp>
    <dsp:sp modelId="{B28F9444-DECB-E742-BD6E-CF08899593D4}">
      <dsp:nvSpPr>
        <dsp:cNvPr id="0" name=""/>
        <dsp:cNvSpPr/>
      </dsp:nvSpPr>
      <dsp:spPr>
        <a:xfrm>
          <a:off x="3532578" y="1328451"/>
          <a:ext cx="840444" cy="88246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Agree</a:t>
          </a:r>
        </a:p>
      </dsp:txBody>
      <dsp:txXfrm>
        <a:off x="3557194" y="1353067"/>
        <a:ext cx="791212" cy="833234"/>
      </dsp:txXfrm>
    </dsp:sp>
    <dsp:sp modelId="{C711A429-D3FA-4B46-98B2-9D551A42AC42}">
      <dsp:nvSpPr>
        <dsp:cNvPr id="0" name=""/>
        <dsp:cNvSpPr/>
      </dsp:nvSpPr>
      <dsp:spPr>
        <a:xfrm>
          <a:off x="4457067" y="1665469"/>
          <a:ext cx="178174" cy="20843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4457067" y="1707155"/>
        <a:ext cx="124722" cy="125058"/>
      </dsp:txXfrm>
    </dsp:sp>
    <dsp:sp modelId="{16C2E31D-72E8-7241-BAB2-12F6BFE4765A}">
      <dsp:nvSpPr>
        <dsp:cNvPr id="0" name=""/>
        <dsp:cNvSpPr/>
      </dsp:nvSpPr>
      <dsp:spPr>
        <a:xfrm>
          <a:off x="4709200" y="1328451"/>
          <a:ext cx="840444" cy="88246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Strongly Agree</a:t>
          </a:r>
        </a:p>
      </dsp:txBody>
      <dsp:txXfrm>
        <a:off x="4733816" y="1353067"/>
        <a:ext cx="791212" cy="8332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D14D7-0008-A84F-81DC-1E12BAF4F71C}">
      <dsp:nvSpPr>
        <dsp:cNvPr id="0" name=""/>
        <dsp:cNvSpPr/>
      </dsp:nvSpPr>
      <dsp:spPr>
        <a:xfrm>
          <a:off x="2440" y="1449638"/>
          <a:ext cx="1066822" cy="64009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Dissatisfied</a:t>
          </a:r>
        </a:p>
      </dsp:txBody>
      <dsp:txXfrm>
        <a:off x="21188" y="1468386"/>
        <a:ext cx="1029326" cy="602597"/>
      </dsp:txXfrm>
    </dsp:sp>
    <dsp:sp modelId="{5C40D3E1-3934-AD4D-8691-DBAA2535DAB0}">
      <dsp:nvSpPr>
        <dsp:cNvPr id="0" name=""/>
        <dsp:cNvSpPr/>
      </dsp:nvSpPr>
      <dsp:spPr>
        <a:xfrm>
          <a:off x="1175944" y="1637399"/>
          <a:ext cx="226166" cy="26457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175944" y="1690313"/>
        <a:ext cx="158316" cy="158743"/>
      </dsp:txXfrm>
    </dsp:sp>
    <dsp:sp modelId="{FBC7E7F9-E188-A145-823D-213A23511B35}">
      <dsp:nvSpPr>
        <dsp:cNvPr id="0" name=""/>
        <dsp:cNvSpPr/>
      </dsp:nvSpPr>
      <dsp:spPr>
        <a:xfrm>
          <a:off x="1495991" y="1449638"/>
          <a:ext cx="1066822" cy="64009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Somewhat Satisfied</a:t>
          </a:r>
        </a:p>
      </dsp:txBody>
      <dsp:txXfrm>
        <a:off x="1514739" y="1468386"/>
        <a:ext cx="1029326" cy="602597"/>
      </dsp:txXfrm>
    </dsp:sp>
    <dsp:sp modelId="{E816F92E-9476-4A4B-A490-E78F5A221E67}">
      <dsp:nvSpPr>
        <dsp:cNvPr id="0" name=""/>
        <dsp:cNvSpPr/>
      </dsp:nvSpPr>
      <dsp:spPr>
        <a:xfrm>
          <a:off x="2669495" y="1637399"/>
          <a:ext cx="226166" cy="26457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669495" y="1690313"/>
        <a:ext cx="158316" cy="158743"/>
      </dsp:txXfrm>
    </dsp:sp>
    <dsp:sp modelId="{CBEB5936-E947-8441-A3D3-2A69728E3464}">
      <dsp:nvSpPr>
        <dsp:cNvPr id="0" name=""/>
        <dsp:cNvSpPr/>
      </dsp:nvSpPr>
      <dsp:spPr>
        <a:xfrm>
          <a:off x="2989542" y="1449638"/>
          <a:ext cx="1066822" cy="64009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Satisfied</a:t>
          </a:r>
        </a:p>
      </dsp:txBody>
      <dsp:txXfrm>
        <a:off x="3008290" y="1468386"/>
        <a:ext cx="1029326" cy="602597"/>
      </dsp:txXfrm>
    </dsp:sp>
    <dsp:sp modelId="{3030B9E9-18F5-7C4A-B056-7EEB4566CF46}">
      <dsp:nvSpPr>
        <dsp:cNvPr id="0" name=""/>
        <dsp:cNvSpPr/>
      </dsp:nvSpPr>
      <dsp:spPr>
        <a:xfrm>
          <a:off x="4163046" y="1637399"/>
          <a:ext cx="226166" cy="26457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163046" y="1690313"/>
        <a:ext cx="158316" cy="158743"/>
      </dsp:txXfrm>
    </dsp:sp>
    <dsp:sp modelId="{09C05DD9-5422-AE4C-852F-471A1BBDBC96}">
      <dsp:nvSpPr>
        <dsp:cNvPr id="0" name=""/>
        <dsp:cNvSpPr/>
      </dsp:nvSpPr>
      <dsp:spPr>
        <a:xfrm>
          <a:off x="4483093" y="1449638"/>
          <a:ext cx="1066822" cy="64009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Very Satisfied</a:t>
          </a:r>
        </a:p>
      </dsp:txBody>
      <dsp:txXfrm>
        <a:off x="4501841" y="1468386"/>
        <a:ext cx="1029326" cy="6025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1A0F09-141A-EC4E-B6CB-9D116B8F7444}">
      <dsp:nvSpPr>
        <dsp:cNvPr id="0" name=""/>
        <dsp:cNvSpPr/>
      </dsp:nvSpPr>
      <dsp:spPr>
        <a:xfrm>
          <a:off x="2814626" y="1838"/>
          <a:ext cx="2785220" cy="1392610"/>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44650">
            <a:lnSpc>
              <a:spcPct val="90000"/>
            </a:lnSpc>
            <a:spcBef>
              <a:spcPct val="0"/>
            </a:spcBef>
            <a:spcAft>
              <a:spcPct val="35000"/>
            </a:spcAft>
            <a:buNone/>
          </a:pPr>
          <a:r>
            <a:rPr lang="en-US" sz="3700" kern="1200" dirty="0"/>
            <a:t>Evaluation</a:t>
          </a:r>
        </a:p>
      </dsp:txBody>
      <dsp:txXfrm>
        <a:off x="2855414" y="42626"/>
        <a:ext cx="2703644" cy="1311034"/>
      </dsp:txXfrm>
    </dsp:sp>
    <dsp:sp modelId="{CF9CDDE1-DB1E-C140-ABFD-AB11EAF8FDA4}">
      <dsp:nvSpPr>
        <dsp:cNvPr id="0" name=""/>
        <dsp:cNvSpPr/>
      </dsp:nvSpPr>
      <dsp:spPr>
        <a:xfrm>
          <a:off x="3093148" y="1394448"/>
          <a:ext cx="278522" cy="1044457"/>
        </a:xfrm>
        <a:custGeom>
          <a:avLst/>
          <a:gdLst/>
          <a:ahLst/>
          <a:cxnLst/>
          <a:rect l="0" t="0" r="0" b="0"/>
          <a:pathLst>
            <a:path>
              <a:moveTo>
                <a:pt x="0" y="0"/>
              </a:moveTo>
              <a:lnTo>
                <a:pt x="0" y="1044457"/>
              </a:lnTo>
              <a:lnTo>
                <a:pt x="278522" y="104445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B912DB-4E34-054C-A3E9-572D309CE667}">
      <dsp:nvSpPr>
        <dsp:cNvPr id="0" name=""/>
        <dsp:cNvSpPr/>
      </dsp:nvSpPr>
      <dsp:spPr>
        <a:xfrm>
          <a:off x="3371670" y="1742600"/>
          <a:ext cx="2228176" cy="139261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i="0" u="sng" kern="1200" dirty="0">
              <a:solidFill>
                <a:schemeClr val="bg1"/>
              </a:solidFill>
            </a:rPr>
            <a:t>Summative </a:t>
          </a:r>
        </a:p>
        <a:p>
          <a:pPr marL="0" lvl="0" indent="0" algn="ctr" defTabSz="711200">
            <a:lnSpc>
              <a:spcPct val="90000"/>
            </a:lnSpc>
            <a:spcBef>
              <a:spcPct val="0"/>
            </a:spcBef>
            <a:spcAft>
              <a:spcPct val="35000"/>
            </a:spcAft>
            <a:buNone/>
          </a:pPr>
          <a:r>
            <a:rPr lang="en-US" sz="1600" i="0" kern="1200" dirty="0"/>
            <a:t>Final summation used</a:t>
          </a:r>
        </a:p>
        <a:p>
          <a:pPr marL="0" lvl="0" indent="0" algn="ctr" defTabSz="711200">
            <a:lnSpc>
              <a:spcPct val="90000"/>
            </a:lnSpc>
            <a:spcBef>
              <a:spcPct val="0"/>
            </a:spcBef>
            <a:spcAft>
              <a:spcPct val="35000"/>
            </a:spcAft>
            <a:buNone/>
          </a:pPr>
          <a:r>
            <a:rPr lang="en-US" sz="1600" i="0" kern="1200" dirty="0"/>
            <a:t>to gauge quality</a:t>
          </a:r>
          <a:endParaRPr lang="en-US" sz="1600" kern="1200" dirty="0"/>
        </a:p>
        <a:p>
          <a:pPr marL="0" lvl="0" indent="0" algn="ctr" defTabSz="711200">
            <a:lnSpc>
              <a:spcPct val="90000"/>
            </a:lnSpc>
            <a:spcBef>
              <a:spcPct val="0"/>
            </a:spcBef>
            <a:spcAft>
              <a:spcPct val="35000"/>
            </a:spcAft>
            <a:buNone/>
          </a:pPr>
          <a:endParaRPr lang="en-US" sz="1600" kern="1200" dirty="0"/>
        </a:p>
      </dsp:txBody>
      <dsp:txXfrm>
        <a:off x="3412458" y="1783388"/>
        <a:ext cx="2146600" cy="1311034"/>
      </dsp:txXfrm>
    </dsp:sp>
    <dsp:sp modelId="{FD3F9071-DDB7-A844-B542-321E97482A29}">
      <dsp:nvSpPr>
        <dsp:cNvPr id="0" name=""/>
        <dsp:cNvSpPr/>
      </dsp:nvSpPr>
      <dsp:spPr>
        <a:xfrm>
          <a:off x="3093148" y="1394448"/>
          <a:ext cx="278522" cy="2785220"/>
        </a:xfrm>
        <a:custGeom>
          <a:avLst/>
          <a:gdLst/>
          <a:ahLst/>
          <a:cxnLst/>
          <a:rect l="0" t="0" r="0" b="0"/>
          <a:pathLst>
            <a:path>
              <a:moveTo>
                <a:pt x="0" y="0"/>
              </a:moveTo>
              <a:lnTo>
                <a:pt x="0" y="2785220"/>
              </a:lnTo>
              <a:lnTo>
                <a:pt x="278522" y="27852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94F132-27A2-284A-82A0-6524B5BCC0BE}">
      <dsp:nvSpPr>
        <dsp:cNvPr id="0" name=""/>
        <dsp:cNvSpPr/>
      </dsp:nvSpPr>
      <dsp:spPr>
        <a:xfrm>
          <a:off x="3371670" y="3483363"/>
          <a:ext cx="2228176" cy="139261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04760"/>
              <a:satOff val="955"/>
              <a:lumOff val="-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i="0" u="sng" kern="1200" dirty="0">
              <a:solidFill>
                <a:schemeClr val="bg1"/>
              </a:solidFill>
            </a:rPr>
            <a:t>Product-oriented</a:t>
          </a:r>
        </a:p>
        <a:p>
          <a:pPr marL="0" lvl="0" indent="0" algn="ctr" defTabSz="711200">
            <a:lnSpc>
              <a:spcPct val="90000"/>
            </a:lnSpc>
            <a:spcBef>
              <a:spcPct val="0"/>
            </a:spcBef>
            <a:spcAft>
              <a:spcPct val="35000"/>
            </a:spcAft>
            <a:buNone/>
          </a:pPr>
          <a:r>
            <a:rPr lang="en-US" sz="1600" i="0" kern="1200" dirty="0"/>
            <a:t>What did you learn?</a:t>
          </a:r>
        </a:p>
        <a:p>
          <a:pPr marL="0" lvl="0" indent="0" algn="ctr" defTabSz="711200">
            <a:lnSpc>
              <a:spcPct val="90000"/>
            </a:lnSpc>
            <a:spcBef>
              <a:spcPct val="0"/>
            </a:spcBef>
            <a:spcAft>
              <a:spcPct val="35000"/>
            </a:spcAft>
            <a:buNone/>
          </a:pPr>
          <a:r>
            <a:rPr lang="en-US" sz="1600" i="0" kern="1200" dirty="0"/>
            <a:t>What were some outcomes?</a:t>
          </a:r>
          <a:endParaRPr lang="en-US" sz="1600" kern="1200" dirty="0"/>
        </a:p>
      </dsp:txBody>
      <dsp:txXfrm>
        <a:off x="3412458" y="3524151"/>
        <a:ext cx="2146600" cy="1311034"/>
      </dsp:txXfrm>
    </dsp:sp>
    <dsp:sp modelId="{21551036-9A12-E742-B117-92699FBB1883}">
      <dsp:nvSpPr>
        <dsp:cNvPr id="0" name=""/>
        <dsp:cNvSpPr/>
      </dsp:nvSpPr>
      <dsp:spPr>
        <a:xfrm>
          <a:off x="3093148" y="1394448"/>
          <a:ext cx="278522" cy="4525983"/>
        </a:xfrm>
        <a:custGeom>
          <a:avLst/>
          <a:gdLst/>
          <a:ahLst/>
          <a:cxnLst/>
          <a:rect l="0" t="0" r="0" b="0"/>
          <a:pathLst>
            <a:path>
              <a:moveTo>
                <a:pt x="0" y="0"/>
              </a:moveTo>
              <a:lnTo>
                <a:pt x="0" y="4525983"/>
              </a:lnTo>
              <a:lnTo>
                <a:pt x="278522" y="45259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6BB879-D19D-304A-A35C-FF5E3DEF7BF3}">
      <dsp:nvSpPr>
        <dsp:cNvPr id="0" name=""/>
        <dsp:cNvSpPr/>
      </dsp:nvSpPr>
      <dsp:spPr>
        <a:xfrm>
          <a:off x="3371670" y="5224126"/>
          <a:ext cx="2228176" cy="139261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09521"/>
              <a:satOff val="1909"/>
              <a:lumOff val="-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i="0" u="sng" kern="1200" dirty="0">
              <a:solidFill>
                <a:schemeClr val="bg1"/>
              </a:solidFill>
            </a:rPr>
            <a:t>Judgmental</a:t>
          </a:r>
        </a:p>
        <a:p>
          <a:pPr marL="0" lvl="0" indent="0" algn="ctr" defTabSz="711200">
            <a:lnSpc>
              <a:spcPct val="90000"/>
            </a:lnSpc>
            <a:spcBef>
              <a:spcPct val="0"/>
            </a:spcBef>
            <a:spcAft>
              <a:spcPct val="35000"/>
            </a:spcAft>
            <a:buNone/>
          </a:pPr>
          <a:r>
            <a:rPr lang="en-US" sz="1600" i="0" kern="1200" dirty="0"/>
            <a:t>Arrive at an overall grade/score/decision</a:t>
          </a:r>
          <a:endParaRPr lang="en-US" sz="1600" kern="1200" dirty="0"/>
        </a:p>
      </dsp:txBody>
      <dsp:txXfrm>
        <a:off x="3412458" y="5264914"/>
        <a:ext cx="2146600" cy="1311034"/>
      </dsp:txXfrm>
    </dsp:sp>
    <dsp:sp modelId="{D2C60A73-517E-414D-B649-7CC7BE3052FD}">
      <dsp:nvSpPr>
        <dsp:cNvPr id="0" name=""/>
        <dsp:cNvSpPr/>
      </dsp:nvSpPr>
      <dsp:spPr>
        <a:xfrm>
          <a:off x="6296152" y="1838"/>
          <a:ext cx="2785220" cy="139261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44650">
            <a:lnSpc>
              <a:spcPct val="90000"/>
            </a:lnSpc>
            <a:spcBef>
              <a:spcPct val="0"/>
            </a:spcBef>
            <a:spcAft>
              <a:spcPct val="35000"/>
            </a:spcAft>
            <a:buNone/>
          </a:pPr>
          <a:r>
            <a:rPr lang="en-US" sz="3700" kern="1200" dirty="0"/>
            <a:t>Assessment</a:t>
          </a:r>
        </a:p>
      </dsp:txBody>
      <dsp:txXfrm>
        <a:off x="6336940" y="42626"/>
        <a:ext cx="2703644" cy="1311034"/>
      </dsp:txXfrm>
    </dsp:sp>
    <dsp:sp modelId="{1163E5BB-B420-DC42-B552-6BEEECFB8DFE}">
      <dsp:nvSpPr>
        <dsp:cNvPr id="0" name=""/>
        <dsp:cNvSpPr/>
      </dsp:nvSpPr>
      <dsp:spPr>
        <a:xfrm>
          <a:off x="6574674" y="1394448"/>
          <a:ext cx="278522" cy="1044457"/>
        </a:xfrm>
        <a:custGeom>
          <a:avLst/>
          <a:gdLst/>
          <a:ahLst/>
          <a:cxnLst/>
          <a:rect l="0" t="0" r="0" b="0"/>
          <a:pathLst>
            <a:path>
              <a:moveTo>
                <a:pt x="0" y="0"/>
              </a:moveTo>
              <a:lnTo>
                <a:pt x="0" y="1044457"/>
              </a:lnTo>
              <a:lnTo>
                <a:pt x="278522" y="104445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AE3AA8-2A7F-6148-A9FD-58AF3BE64CAC}">
      <dsp:nvSpPr>
        <dsp:cNvPr id="0" name=""/>
        <dsp:cNvSpPr/>
      </dsp:nvSpPr>
      <dsp:spPr>
        <a:xfrm>
          <a:off x="6853196" y="1742600"/>
          <a:ext cx="2228176" cy="139261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914281"/>
              <a:satOff val="2864"/>
              <a:lumOff val="-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i="0" u="sng" kern="1200" dirty="0">
              <a:solidFill>
                <a:schemeClr val="bg1"/>
              </a:solidFill>
            </a:rPr>
            <a:t>Formative </a:t>
          </a:r>
        </a:p>
        <a:p>
          <a:pPr marL="0" lvl="0" indent="0" algn="ctr" defTabSz="711200">
            <a:lnSpc>
              <a:spcPct val="90000"/>
            </a:lnSpc>
            <a:spcBef>
              <a:spcPct val="0"/>
            </a:spcBef>
            <a:spcAft>
              <a:spcPct val="35000"/>
            </a:spcAft>
            <a:buNone/>
          </a:pPr>
          <a:r>
            <a:rPr lang="en-US" sz="1600" i="0" kern="1200" dirty="0"/>
            <a:t>Ongoing inquiry used </a:t>
          </a:r>
        </a:p>
        <a:p>
          <a:pPr marL="0" lvl="0" indent="0" algn="ctr" defTabSz="711200">
            <a:lnSpc>
              <a:spcPct val="90000"/>
            </a:lnSpc>
            <a:spcBef>
              <a:spcPct val="0"/>
            </a:spcBef>
            <a:spcAft>
              <a:spcPct val="35000"/>
            </a:spcAft>
            <a:buNone/>
          </a:pPr>
          <a:r>
            <a:rPr lang="en-US" sz="1600" i="0" kern="1200" dirty="0"/>
            <a:t>to improve individual learning or processes</a:t>
          </a:r>
          <a:endParaRPr lang="en-US" sz="1600" kern="1200" dirty="0"/>
        </a:p>
      </dsp:txBody>
      <dsp:txXfrm>
        <a:off x="6893984" y="1783388"/>
        <a:ext cx="2146600" cy="1311034"/>
      </dsp:txXfrm>
    </dsp:sp>
    <dsp:sp modelId="{FC94867D-9F7A-DE45-B403-C67891B562C3}">
      <dsp:nvSpPr>
        <dsp:cNvPr id="0" name=""/>
        <dsp:cNvSpPr/>
      </dsp:nvSpPr>
      <dsp:spPr>
        <a:xfrm>
          <a:off x="6574674" y="1394448"/>
          <a:ext cx="278522" cy="2785220"/>
        </a:xfrm>
        <a:custGeom>
          <a:avLst/>
          <a:gdLst/>
          <a:ahLst/>
          <a:cxnLst/>
          <a:rect l="0" t="0" r="0" b="0"/>
          <a:pathLst>
            <a:path>
              <a:moveTo>
                <a:pt x="0" y="0"/>
              </a:moveTo>
              <a:lnTo>
                <a:pt x="0" y="2785220"/>
              </a:lnTo>
              <a:lnTo>
                <a:pt x="278522" y="27852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769F35-DAF4-1F49-B41F-9671401015B9}">
      <dsp:nvSpPr>
        <dsp:cNvPr id="0" name=""/>
        <dsp:cNvSpPr/>
      </dsp:nvSpPr>
      <dsp:spPr>
        <a:xfrm>
          <a:off x="6853196" y="3483363"/>
          <a:ext cx="2228176" cy="139261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19041"/>
              <a:satOff val="3818"/>
              <a:lumOff val="-12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i="0" u="sng" kern="1200" dirty="0">
              <a:solidFill>
                <a:schemeClr val="bg1"/>
              </a:solidFill>
            </a:rPr>
            <a:t>Process-oriented</a:t>
          </a:r>
        </a:p>
        <a:p>
          <a:pPr marL="0" lvl="0" indent="0" algn="ctr" defTabSz="711200">
            <a:lnSpc>
              <a:spcPct val="90000"/>
            </a:lnSpc>
            <a:spcBef>
              <a:spcPct val="0"/>
            </a:spcBef>
            <a:spcAft>
              <a:spcPct val="35000"/>
            </a:spcAft>
            <a:buNone/>
          </a:pPr>
          <a:r>
            <a:rPr lang="en-US" sz="1600" i="0" kern="1200" dirty="0"/>
            <a:t>How is learning going?</a:t>
          </a:r>
        </a:p>
        <a:p>
          <a:pPr marL="0" lvl="0" indent="0" algn="ctr" defTabSz="711200">
            <a:lnSpc>
              <a:spcPct val="90000"/>
            </a:lnSpc>
            <a:spcBef>
              <a:spcPct val="0"/>
            </a:spcBef>
            <a:spcAft>
              <a:spcPct val="35000"/>
            </a:spcAft>
            <a:buNone/>
          </a:pPr>
          <a:r>
            <a:rPr lang="en-US" sz="1600" i="0" kern="1200" dirty="0"/>
            <a:t>How did we get here?</a:t>
          </a:r>
          <a:endParaRPr lang="en-US" sz="1600" kern="1200" dirty="0"/>
        </a:p>
      </dsp:txBody>
      <dsp:txXfrm>
        <a:off x="6893984" y="3524151"/>
        <a:ext cx="2146600" cy="1311034"/>
      </dsp:txXfrm>
    </dsp:sp>
    <dsp:sp modelId="{87D512CE-D646-5C4E-A9B1-F20E9E6397F7}">
      <dsp:nvSpPr>
        <dsp:cNvPr id="0" name=""/>
        <dsp:cNvSpPr/>
      </dsp:nvSpPr>
      <dsp:spPr>
        <a:xfrm>
          <a:off x="6574674" y="1394448"/>
          <a:ext cx="278522" cy="4525983"/>
        </a:xfrm>
        <a:custGeom>
          <a:avLst/>
          <a:gdLst/>
          <a:ahLst/>
          <a:cxnLst/>
          <a:rect l="0" t="0" r="0" b="0"/>
          <a:pathLst>
            <a:path>
              <a:moveTo>
                <a:pt x="0" y="0"/>
              </a:moveTo>
              <a:lnTo>
                <a:pt x="0" y="4525983"/>
              </a:lnTo>
              <a:lnTo>
                <a:pt x="278522" y="45259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5CBA91-21C4-2A41-96F4-05AB01497666}">
      <dsp:nvSpPr>
        <dsp:cNvPr id="0" name=""/>
        <dsp:cNvSpPr/>
      </dsp:nvSpPr>
      <dsp:spPr>
        <a:xfrm>
          <a:off x="6853196" y="5224126"/>
          <a:ext cx="2228176" cy="139261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523802"/>
              <a:satOff val="4773"/>
              <a:lumOff val="-15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i="0" u="sng" kern="1200" dirty="0">
              <a:solidFill>
                <a:schemeClr val="bg1"/>
              </a:solidFill>
            </a:rPr>
            <a:t>Diagnostic</a:t>
          </a:r>
        </a:p>
        <a:p>
          <a:pPr marL="0" lvl="0" indent="0" algn="ctr" defTabSz="711200">
            <a:lnSpc>
              <a:spcPct val="90000"/>
            </a:lnSpc>
            <a:spcBef>
              <a:spcPct val="0"/>
            </a:spcBef>
            <a:spcAft>
              <a:spcPct val="35000"/>
            </a:spcAft>
            <a:buNone/>
          </a:pPr>
          <a:r>
            <a:rPr lang="en-US" sz="1600" i="0" kern="1200" dirty="0"/>
            <a:t>Identify areas for improvement</a:t>
          </a:r>
          <a:endParaRPr lang="en-US" sz="1600" kern="1200" dirty="0"/>
        </a:p>
      </dsp:txBody>
      <dsp:txXfrm>
        <a:off x="6893984" y="5264914"/>
        <a:ext cx="2146600" cy="1311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A874E-DE68-4C24-B4A0-45701E6C77A4}">
      <dsp:nvSpPr>
        <dsp:cNvPr id="0" name=""/>
        <dsp:cNvSpPr/>
      </dsp:nvSpPr>
      <dsp:spPr>
        <a:xfrm>
          <a:off x="194632" y="70345"/>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DA8D25CD-674B-4D94-8570-54F3135D2374}">
      <dsp:nvSpPr>
        <dsp:cNvPr id="0" name=""/>
        <dsp:cNvSpPr/>
      </dsp:nvSpPr>
      <dsp:spPr>
        <a:xfrm>
          <a:off x="385815" y="261529"/>
          <a:ext cx="528030" cy="5280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49D7FC-9892-4D9B-8072-B0A8F4907EF8}">
      <dsp:nvSpPr>
        <dsp:cNvPr id="0" name=""/>
        <dsp:cNvSpPr/>
      </dsp:nvSpPr>
      <dsp:spPr>
        <a:xfrm>
          <a:off x="1300114" y="70345"/>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dirty="0"/>
            <a:t>To what extent does the subject content meet the needs of those attending?</a:t>
          </a:r>
        </a:p>
      </dsp:txBody>
      <dsp:txXfrm>
        <a:off x="1300114" y="70345"/>
        <a:ext cx="2145935" cy="910397"/>
      </dsp:txXfrm>
    </dsp:sp>
    <dsp:sp modelId="{4866ADAB-541C-4FC4-92DE-339B255E2EFE}">
      <dsp:nvSpPr>
        <dsp:cNvPr id="0" name=""/>
        <dsp:cNvSpPr/>
      </dsp:nvSpPr>
      <dsp:spPr>
        <a:xfrm>
          <a:off x="3819963" y="70345"/>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449D24BF-460A-42AB-80FC-1FF0D26C7C6A}">
      <dsp:nvSpPr>
        <dsp:cNvPr id="0" name=""/>
        <dsp:cNvSpPr/>
      </dsp:nvSpPr>
      <dsp:spPr>
        <a:xfrm>
          <a:off x="4011146" y="261529"/>
          <a:ext cx="528030" cy="5280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13E9E7-F9F8-4605-8836-F125FFEB879D}">
      <dsp:nvSpPr>
        <dsp:cNvPr id="0" name=""/>
        <dsp:cNvSpPr/>
      </dsp:nvSpPr>
      <dsp:spPr>
        <a:xfrm>
          <a:off x="4925445" y="70345"/>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Is the presenter the one best qualified to teach the subject matter?</a:t>
          </a:r>
        </a:p>
      </dsp:txBody>
      <dsp:txXfrm>
        <a:off x="4925445" y="70345"/>
        <a:ext cx="2145935" cy="910397"/>
      </dsp:txXfrm>
    </dsp:sp>
    <dsp:sp modelId="{3633F19E-B97B-4E18-B254-445E42BD3232}">
      <dsp:nvSpPr>
        <dsp:cNvPr id="0" name=""/>
        <dsp:cNvSpPr/>
      </dsp:nvSpPr>
      <dsp:spPr>
        <a:xfrm>
          <a:off x="7445294" y="70345"/>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ADFE3A77-E048-4885-9520-51A57F759183}">
      <dsp:nvSpPr>
        <dsp:cNvPr id="0" name=""/>
        <dsp:cNvSpPr/>
      </dsp:nvSpPr>
      <dsp:spPr>
        <a:xfrm>
          <a:off x="7636478" y="261529"/>
          <a:ext cx="528030" cy="5280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5C2056-48F8-4455-943E-C6EE7A83A45D}">
      <dsp:nvSpPr>
        <dsp:cNvPr id="0" name=""/>
        <dsp:cNvSpPr/>
      </dsp:nvSpPr>
      <dsp:spPr>
        <a:xfrm>
          <a:off x="8550776" y="70345"/>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dirty="0"/>
            <a:t>Does the presenter use effective methods for maintaining interest &amp; teaching the desired knowledge &amp; skills?</a:t>
          </a:r>
        </a:p>
      </dsp:txBody>
      <dsp:txXfrm>
        <a:off x="8550776" y="70345"/>
        <a:ext cx="2145935" cy="910397"/>
      </dsp:txXfrm>
    </dsp:sp>
    <dsp:sp modelId="{C63F09B5-D90E-4D3A-B96E-FE27CFC3E377}">
      <dsp:nvSpPr>
        <dsp:cNvPr id="0" name=""/>
        <dsp:cNvSpPr/>
      </dsp:nvSpPr>
      <dsp:spPr>
        <a:xfrm>
          <a:off x="194632" y="1720470"/>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90EF5810-EB64-4F6B-82B0-C88014C9DCAE}">
      <dsp:nvSpPr>
        <dsp:cNvPr id="0" name=""/>
        <dsp:cNvSpPr/>
      </dsp:nvSpPr>
      <dsp:spPr>
        <a:xfrm>
          <a:off x="385815" y="1911653"/>
          <a:ext cx="528030" cy="528030"/>
        </a:xfrm>
        <a:prstGeom prst="rect">
          <a:avLst/>
        </a:prstGeom>
        <a:blipFill>
          <a:blip xmlns:r="http://schemas.openxmlformats.org/officeDocument/2006/relationships" r:embed="rId7">
            <a:duotone>
              <a:schemeClr val="bg1">
                <a:hueOff val="0"/>
                <a:satOff val="0"/>
                <a:lumOff val="0"/>
                <a:alphaOff val="0"/>
                <a:shade val="20000"/>
                <a:satMod val="200000"/>
              </a:schemeClr>
              <a:schemeClr val="bg1">
                <a:hueOff val="0"/>
                <a:satOff val="0"/>
                <a:lumOff val="0"/>
                <a:alphaOff val="0"/>
                <a:tint val="12000"/>
                <a:satMod val="190000"/>
              </a:schemeClr>
            </a:duotone>
            <a:extLst>
              <a:ext uri="{837473B0-CC2E-450A-ABE3-18F120FF3D39}">
                <a1611:picAttrSrcUrl xmlns:a1611="http://schemas.microsoft.com/office/drawing/2016/11/main" r:id="rId8"/>
              </a:ext>
            </a:extLst>
          </a:blip>
          <a:srcRect/>
          <a:stretch>
            <a:fillRect l="-16000" r="-16000"/>
          </a:stretch>
        </a:blip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991A4C-485E-4225-B226-1FBEB2C280B1}">
      <dsp:nvSpPr>
        <dsp:cNvPr id="0" name=""/>
        <dsp:cNvSpPr/>
      </dsp:nvSpPr>
      <dsp:spPr>
        <a:xfrm>
          <a:off x="1300114" y="1720470"/>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Are the facilities satisfactory?</a:t>
          </a:r>
        </a:p>
      </dsp:txBody>
      <dsp:txXfrm>
        <a:off x="1300114" y="1720470"/>
        <a:ext cx="2145935" cy="910397"/>
      </dsp:txXfrm>
    </dsp:sp>
    <dsp:sp modelId="{6A157914-02D2-48F9-90BC-47820F99688C}">
      <dsp:nvSpPr>
        <dsp:cNvPr id="0" name=""/>
        <dsp:cNvSpPr/>
      </dsp:nvSpPr>
      <dsp:spPr>
        <a:xfrm>
          <a:off x="3819963" y="1720470"/>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A12EB06E-25A7-40F2-B9F6-429A9AB1D192}">
      <dsp:nvSpPr>
        <dsp:cNvPr id="0" name=""/>
        <dsp:cNvSpPr/>
      </dsp:nvSpPr>
      <dsp:spPr>
        <a:xfrm>
          <a:off x="4011146" y="1911653"/>
          <a:ext cx="528030" cy="52803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2C8AD1-EE00-49B6-963A-DE717FA92BD5}">
      <dsp:nvSpPr>
        <dsp:cNvPr id="0" name=""/>
        <dsp:cNvSpPr/>
      </dsp:nvSpPr>
      <dsp:spPr>
        <a:xfrm>
          <a:off x="4925445" y="1720470"/>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Is the schedule appropriate for the participants?</a:t>
          </a:r>
        </a:p>
      </dsp:txBody>
      <dsp:txXfrm>
        <a:off x="4925445" y="1720470"/>
        <a:ext cx="2145935" cy="910397"/>
      </dsp:txXfrm>
    </dsp:sp>
    <dsp:sp modelId="{B7DC7C33-ABC2-48E3-847C-9DA3BC61C2E4}">
      <dsp:nvSpPr>
        <dsp:cNvPr id="0" name=""/>
        <dsp:cNvSpPr/>
      </dsp:nvSpPr>
      <dsp:spPr>
        <a:xfrm>
          <a:off x="7445294" y="1720470"/>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FFCD312A-A4FB-4D88-9E9A-A9E1CCC9EB11}">
      <dsp:nvSpPr>
        <dsp:cNvPr id="0" name=""/>
        <dsp:cNvSpPr/>
      </dsp:nvSpPr>
      <dsp:spPr>
        <a:xfrm>
          <a:off x="7636478" y="1911653"/>
          <a:ext cx="528030" cy="52803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8FD310-E085-46ED-A240-7E0B75A544BC}">
      <dsp:nvSpPr>
        <dsp:cNvPr id="0" name=""/>
        <dsp:cNvSpPr/>
      </dsp:nvSpPr>
      <dsp:spPr>
        <a:xfrm>
          <a:off x="8550776" y="1720470"/>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Are the aids effective in improving communication and maintaining interest?</a:t>
          </a:r>
        </a:p>
      </dsp:txBody>
      <dsp:txXfrm>
        <a:off x="8550776" y="1720470"/>
        <a:ext cx="2145935" cy="910397"/>
      </dsp:txXfrm>
    </dsp:sp>
    <dsp:sp modelId="{B7332D1E-EE9B-416B-8361-997A8B6FF82F}">
      <dsp:nvSpPr>
        <dsp:cNvPr id="0" name=""/>
        <dsp:cNvSpPr/>
      </dsp:nvSpPr>
      <dsp:spPr>
        <a:xfrm>
          <a:off x="194632" y="3370594"/>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BA7B9C01-3727-466A-A4F3-F39002F719FE}">
      <dsp:nvSpPr>
        <dsp:cNvPr id="0" name=""/>
        <dsp:cNvSpPr/>
      </dsp:nvSpPr>
      <dsp:spPr>
        <a:xfrm>
          <a:off x="385815" y="3561778"/>
          <a:ext cx="528030" cy="52803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351610-C907-4E16-A524-6A6EAC316BF8}">
      <dsp:nvSpPr>
        <dsp:cNvPr id="0" name=""/>
        <dsp:cNvSpPr/>
      </dsp:nvSpPr>
      <dsp:spPr>
        <a:xfrm>
          <a:off x="1300114" y="3370594"/>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Was the coordination of the program satisfactory?</a:t>
          </a:r>
        </a:p>
      </dsp:txBody>
      <dsp:txXfrm>
        <a:off x="1300114" y="3370594"/>
        <a:ext cx="2145935" cy="910397"/>
      </dsp:txXfrm>
    </dsp:sp>
    <dsp:sp modelId="{C4711262-072D-44A1-A6B7-CB66E75457DD}">
      <dsp:nvSpPr>
        <dsp:cNvPr id="0" name=""/>
        <dsp:cNvSpPr/>
      </dsp:nvSpPr>
      <dsp:spPr>
        <a:xfrm>
          <a:off x="3819963" y="3370594"/>
          <a:ext cx="910397" cy="910397"/>
        </a:xfrm>
        <a:prstGeom prst="ellipse">
          <a:avLst/>
        </a:prstGeom>
        <a:solidFill>
          <a:srgbClr val="0070C0"/>
        </a:solidFill>
        <a:ln>
          <a:noFill/>
        </a:ln>
        <a:effectLst/>
      </dsp:spPr>
      <dsp:style>
        <a:lnRef idx="0">
          <a:scrgbClr r="0" g="0" b="0"/>
        </a:lnRef>
        <a:fillRef idx="1">
          <a:scrgbClr r="0" g="0" b="0"/>
        </a:fillRef>
        <a:effectRef idx="0">
          <a:scrgbClr r="0" g="0" b="0"/>
        </a:effectRef>
        <a:fontRef idx="minor"/>
      </dsp:style>
    </dsp:sp>
    <dsp:sp modelId="{A47C2896-36EC-4E77-9D57-3A38B0A4DA37}">
      <dsp:nvSpPr>
        <dsp:cNvPr id="0" name=""/>
        <dsp:cNvSpPr/>
      </dsp:nvSpPr>
      <dsp:spPr>
        <a:xfrm>
          <a:off x="4011146" y="3561778"/>
          <a:ext cx="528030" cy="52803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9A0840-2E99-4D16-8C23-48420046B336}">
      <dsp:nvSpPr>
        <dsp:cNvPr id="0" name=""/>
        <dsp:cNvSpPr/>
      </dsp:nvSpPr>
      <dsp:spPr>
        <a:xfrm>
          <a:off x="4925445" y="3370594"/>
          <a:ext cx="2145935" cy="910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What else can be done to improve the program?</a:t>
          </a:r>
        </a:p>
      </dsp:txBody>
      <dsp:txXfrm>
        <a:off x="4925445" y="3370594"/>
        <a:ext cx="2145935" cy="91039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C96537-6F55-7344-93D2-6C5BC6C69FA6}" type="datetimeFigureOut">
              <a:rPr lang="en-US" smtClean="0"/>
              <a:t>9/29/20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7BF25E-6C89-A543-B325-A93CFABE1869}" type="slidenum">
              <a:rPr lang="en-US" smtClean="0"/>
              <a:t>‹#›</a:t>
            </a:fld>
            <a:endParaRPr lang="en-US"/>
          </a:p>
        </p:txBody>
      </p:sp>
    </p:spTree>
    <p:extLst>
      <p:ext uri="{BB962C8B-B14F-4D97-AF65-F5344CB8AC3E}">
        <p14:creationId xmlns:p14="http://schemas.microsoft.com/office/powerpoint/2010/main" val="385020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74FBB0-98DE-C040-9954-A11AAD65DF7C}" type="slidenum">
              <a:rPr lang="en-US" smtClean="0"/>
              <a:t>3</a:t>
            </a:fld>
            <a:endParaRPr lang="en-US"/>
          </a:p>
        </p:txBody>
      </p:sp>
    </p:spTree>
    <p:extLst>
      <p:ext uri="{BB962C8B-B14F-4D97-AF65-F5344CB8AC3E}">
        <p14:creationId xmlns:p14="http://schemas.microsoft.com/office/powerpoint/2010/main" val="1048610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example, in 2015, AMA identified 9 challenges medical educators want to solve right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New ways to make medical training more patient-centered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How to exclude redundant information from a redesigned curriculum</a:t>
            </a:r>
          </a:p>
          <a:p>
            <a:pPr marL="228600" indent="-228600">
              <a:buFont typeface="+mj-lt"/>
              <a:buAutoNum type="arabicPeriod"/>
            </a:pPr>
            <a:r>
              <a:rPr lang="en-US" dirty="0"/>
              <a:t>Strategies for increasing diversity in medical education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Creating specialized curriculums for a “medical school"</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How massive open online courses fit into future medical schools walls”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Health care delivery science and the physician of the future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The challenges new medical schools encounter as a result of limited time and funding for programs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Whether Step 1 of the United States Medical Licensing Examination should be pass or fail</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Effective ways to shorten student training</a:t>
            </a:r>
          </a:p>
        </p:txBody>
      </p:sp>
      <p:sp>
        <p:nvSpPr>
          <p:cNvPr id="4" name="Slide Number Placeholder 3"/>
          <p:cNvSpPr>
            <a:spLocks noGrp="1"/>
          </p:cNvSpPr>
          <p:nvPr>
            <p:ph type="sldNum" sz="quarter" idx="5"/>
          </p:nvPr>
        </p:nvSpPr>
        <p:spPr/>
        <p:txBody>
          <a:bodyPr/>
          <a:lstStyle/>
          <a:p>
            <a:fld id="{8874FBB0-98DE-C040-9954-A11AAD65DF7C}" type="slidenum">
              <a:rPr lang="en-US" smtClean="0"/>
              <a:t>4</a:t>
            </a:fld>
            <a:endParaRPr lang="en-US"/>
          </a:p>
        </p:txBody>
      </p:sp>
    </p:spTree>
    <p:extLst>
      <p:ext uri="{BB962C8B-B14F-4D97-AF65-F5344CB8AC3E}">
        <p14:creationId xmlns:p14="http://schemas.microsoft.com/office/powerpoint/2010/main" val="3678562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Citation:  American Educational Association, American Psychological Association, &amp; National Council on Measurement in Education.  (1999).  Standards for educational and psychological testing.  Washington, D.C.:  American Educational Research Association.</a:t>
            </a:r>
          </a:p>
        </p:txBody>
      </p:sp>
      <p:sp>
        <p:nvSpPr>
          <p:cNvPr id="4" name="Slide Number Placeholder 3"/>
          <p:cNvSpPr>
            <a:spLocks noGrp="1"/>
          </p:cNvSpPr>
          <p:nvPr>
            <p:ph type="sldNum" sz="quarter" idx="5"/>
          </p:nvPr>
        </p:nvSpPr>
        <p:spPr/>
        <p:txBody>
          <a:bodyPr/>
          <a:lstStyle/>
          <a:p>
            <a:fld id="{8874FBB0-98DE-C040-9954-A11AAD65DF7C}" type="slidenum">
              <a:rPr lang="en-US" smtClean="0"/>
              <a:t>5</a:t>
            </a:fld>
            <a:endParaRPr lang="en-US"/>
          </a:p>
        </p:txBody>
      </p:sp>
    </p:spTree>
    <p:extLst>
      <p:ext uri="{BB962C8B-B14F-4D97-AF65-F5344CB8AC3E}">
        <p14:creationId xmlns:p14="http://schemas.microsoft.com/office/powerpoint/2010/main" val="3050729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Citation:  D. Russ-Eft &amp; H. </a:t>
            </a:r>
            <a:r>
              <a:rPr lang="en-US" dirty="0" err="1"/>
              <a:t>Preskill</a:t>
            </a:r>
            <a:r>
              <a:rPr lang="en-US" dirty="0"/>
              <a:t>. (2009). Evaluation in Organizations: A Systematic Approach to Enhancing Learning, Performance and Change (2nd ed.). New York, NY: Basic Books.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(Russ-Eft &amp; </a:t>
            </a:r>
            <a:r>
              <a:rPr lang="en-US" dirty="0" err="1"/>
              <a:t>Preskill</a:t>
            </a:r>
            <a:r>
              <a:rPr lang="en-US" dirty="0"/>
              <a:t>, 2009, p. 6).</a:t>
            </a:r>
          </a:p>
        </p:txBody>
      </p:sp>
      <p:sp>
        <p:nvSpPr>
          <p:cNvPr id="4" name="Slide Number Placeholder 3"/>
          <p:cNvSpPr>
            <a:spLocks noGrp="1"/>
          </p:cNvSpPr>
          <p:nvPr>
            <p:ph type="sldNum" sz="quarter" idx="5"/>
          </p:nvPr>
        </p:nvSpPr>
        <p:spPr/>
        <p:txBody>
          <a:bodyPr/>
          <a:lstStyle/>
          <a:p>
            <a:fld id="{8874FBB0-98DE-C040-9954-A11AAD65DF7C}" type="slidenum">
              <a:rPr lang="en-US" smtClean="0"/>
              <a:t>6</a:t>
            </a:fld>
            <a:endParaRPr lang="en-US"/>
          </a:p>
        </p:txBody>
      </p:sp>
    </p:spTree>
    <p:extLst>
      <p:ext uri="{BB962C8B-B14F-4D97-AF65-F5344CB8AC3E}">
        <p14:creationId xmlns:p14="http://schemas.microsoft.com/office/powerpoint/2010/main" val="1189934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Miller’s pyramid can be a useful construct for guiding thinking about teaching and assessment in the health professions.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Knowledge – base of pyramid, foundation on which all other important aspects or features of learning in health professions rest – </a:t>
            </a:r>
            <a:r>
              <a:rPr lang="en-US" sz="1200" b="0" i="0" kern="1200" dirty="0" err="1">
                <a:solidFill>
                  <a:schemeClr val="tx1"/>
                </a:solidFill>
                <a:effectLst/>
                <a:latin typeface="+mn-lt"/>
                <a:ea typeface="+mn-ea"/>
                <a:cs typeface="+mn-cs"/>
              </a:rPr>
              <a:t>prereq</a:t>
            </a:r>
            <a:r>
              <a:rPr lang="en-US" sz="1200" b="0" i="0" kern="1200" dirty="0">
                <a:solidFill>
                  <a:schemeClr val="tx1"/>
                </a:solidFill>
                <a:effectLst/>
                <a:latin typeface="+mn-lt"/>
                <a:ea typeface="+mn-ea"/>
                <a:cs typeface="+mn-cs"/>
              </a:rPr>
              <a:t> for al other types of learning; best measured by written exams and traditional multiple-choice questions (MCQs)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Knows how – cognitive knowledge, student’s ability to manipulate knowledge in some useful way, to apply this knowledge, to be able to demonstrate some understanding of relationships between concepts &amp; principles and ability to describe solutions to some types of novel problems; assessed by essays, clinical problem-solving exercises and extended MCQs, oral exams.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Shows how – moves the method of assessment towards performance methods and away from traditional written tests of knowledge; simulated patients to assess the communication skills of medical students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Does – highest level, associated with more independent and free-range observations of the student’s performance in actual patient or clinical settings; </a:t>
            </a:r>
            <a:endParaRPr lang="en-US" dirty="0"/>
          </a:p>
        </p:txBody>
      </p:sp>
      <p:sp>
        <p:nvSpPr>
          <p:cNvPr id="4" name="Slide Number Placeholder 3"/>
          <p:cNvSpPr>
            <a:spLocks noGrp="1"/>
          </p:cNvSpPr>
          <p:nvPr>
            <p:ph type="sldNum" sz="quarter" idx="5"/>
          </p:nvPr>
        </p:nvSpPr>
        <p:spPr/>
        <p:txBody>
          <a:bodyPr/>
          <a:lstStyle/>
          <a:p>
            <a:fld id="{8874FBB0-98DE-C040-9954-A11AAD65DF7C}" type="slidenum">
              <a:rPr lang="en-US" smtClean="0"/>
              <a:t>7</a:t>
            </a:fld>
            <a:endParaRPr lang="en-US"/>
          </a:p>
        </p:txBody>
      </p:sp>
    </p:spTree>
    <p:extLst>
      <p:ext uri="{BB962C8B-B14F-4D97-AF65-F5344CB8AC3E}">
        <p14:creationId xmlns:p14="http://schemas.microsoft.com/office/powerpoint/2010/main" val="2984309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Shah, S., McLaughlin, J. E., Eckel, S. F, Mangun, J., &amp; Hawes, E.. (2016). Evaluating the Quality of Competency Assessment in Pharmacy: A Framework for Workplace Learning. </a:t>
            </a:r>
            <a:r>
              <a:rPr lang="en-US" sz="1200" b="0" i="1" kern="1200" dirty="0">
                <a:solidFill>
                  <a:schemeClr val="tx1"/>
                </a:solidFill>
                <a:effectLst/>
                <a:latin typeface="+mn-lt"/>
                <a:ea typeface="+mn-ea"/>
                <a:cs typeface="+mn-cs"/>
              </a:rPr>
              <a:t>Pharmacy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4</a:t>
            </a:r>
            <a:r>
              <a:rPr lang="en-US" sz="1200" b="0" i="0" kern="1200" dirty="0">
                <a:solidFill>
                  <a:schemeClr val="tx1"/>
                </a:solidFill>
                <a:effectLst/>
                <a:latin typeface="+mn-lt"/>
                <a:ea typeface="+mn-ea"/>
                <a:cs typeface="+mn-cs"/>
              </a:rPr>
              <a:t>(1), 4. </a:t>
            </a:r>
            <a:endParaRPr lang="en-US" dirty="0"/>
          </a:p>
        </p:txBody>
      </p:sp>
      <p:sp>
        <p:nvSpPr>
          <p:cNvPr id="4" name="Slide Number Placeholder 3"/>
          <p:cNvSpPr>
            <a:spLocks noGrp="1"/>
          </p:cNvSpPr>
          <p:nvPr>
            <p:ph type="sldNum" sz="quarter" idx="5"/>
          </p:nvPr>
        </p:nvSpPr>
        <p:spPr/>
        <p:txBody>
          <a:bodyPr/>
          <a:lstStyle/>
          <a:p>
            <a:fld id="{8874FBB0-98DE-C040-9954-A11AAD65DF7C}" type="slidenum">
              <a:rPr lang="en-US" smtClean="0"/>
              <a:t>8</a:t>
            </a:fld>
            <a:endParaRPr lang="en-US"/>
          </a:p>
        </p:txBody>
      </p:sp>
    </p:spTree>
    <p:extLst>
      <p:ext uri="{BB962C8B-B14F-4D97-AF65-F5344CB8AC3E}">
        <p14:creationId xmlns:p14="http://schemas.microsoft.com/office/powerpoint/2010/main" val="174433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Content adapted from: </a:t>
            </a:r>
            <a:endParaRPr lang="en-US" dirty="0"/>
          </a:p>
          <a:p>
            <a:r>
              <a:rPr lang="en-US" sz="1200" kern="1200" dirty="0">
                <a:solidFill>
                  <a:schemeClr val="tx1"/>
                </a:solidFill>
                <a:effectLst/>
                <a:latin typeface="+mn-lt"/>
                <a:ea typeface="+mn-ea"/>
                <a:cs typeface="+mn-cs"/>
              </a:rPr>
              <a:t>Angelo, T and Cross, K.P. 1993. Classroom assessment techniques a handbook for college teachers. Jossey-Bass A Wiley Imprint, San Francisco, CA. Pp 427. </a:t>
            </a:r>
            <a:endParaRPr lang="en-US" dirty="0"/>
          </a:p>
          <a:p>
            <a:r>
              <a:rPr lang="en-US" sz="1200" kern="1200" dirty="0">
                <a:solidFill>
                  <a:schemeClr val="tx1"/>
                </a:solidFill>
                <a:effectLst/>
                <a:latin typeface="+mn-lt"/>
                <a:ea typeface="+mn-ea"/>
                <a:cs typeface="+mn-cs"/>
              </a:rPr>
              <a:t>Assessment of Student Learning in STEM disciplines. A Duke University ‘Teaching IDEAS workshop’ presented by Ed Neal, Ph.D. Director of Faculty Development, Center for Teaching and Learning, University of North Carolina.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Content:  timing, primary purpose</a:t>
            </a:r>
          </a:p>
          <a:p>
            <a:r>
              <a:rPr lang="en-US" sz="1200" kern="1200" dirty="0">
                <a:solidFill>
                  <a:schemeClr val="tx1"/>
                </a:solidFill>
                <a:effectLst/>
                <a:latin typeface="+mn-lt"/>
                <a:ea typeface="+mn-ea"/>
                <a:cs typeface="+mn-cs"/>
              </a:rPr>
              <a:t>Orientation:  focus of measurement</a:t>
            </a:r>
          </a:p>
          <a:p>
            <a:r>
              <a:rPr lang="en-US" sz="1200" kern="1200" dirty="0">
                <a:solidFill>
                  <a:schemeClr val="tx1"/>
                </a:solidFill>
                <a:effectLst/>
                <a:latin typeface="+mn-lt"/>
                <a:ea typeface="+mn-ea"/>
                <a:cs typeface="+mn-cs"/>
              </a:rPr>
              <a:t>Findings:  uses thereof</a:t>
            </a:r>
          </a:p>
        </p:txBody>
      </p:sp>
      <p:sp>
        <p:nvSpPr>
          <p:cNvPr id="4" name="Slide Number Placeholder 3"/>
          <p:cNvSpPr>
            <a:spLocks noGrp="1"/>
          </p:cNvSpPr>
          <p:nvPr>
            <p:ph type="sldNum" sz="quarter" idx="5"/>
          </p:nvPr>
        </p:nvSpPr>
        <p:spPr/>
        <p:txBody>
          <a:bodyPr/>
          <a:lstStyle/>
          <a:p>
            <a:fld id="{8874FBB0-98DE-C040-9954-A11AAD65DF7C}" type="slidenum">
              <a:rPr lang="en-US" smtClean="0"/>
              <a:t>9</a:t>
            </a:fld>
            <a:endParaRPr lang="en-US"/>
          </a:p>
        </p:txBody>
      </p:sp>
    </p:spTree>
    <p:extLst>
      <p:ext uri="{BB962C8B-B14F-4D97-AF65-F5344CB8AC3E}">
        <p14:creationId xmlns:p14="http://schemas.microsoft.com/office/powerpoint/2010/main" val="664094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groups one of the most widely used and widely useful methods of qualitative research, especially for applied research used in developing polices and programs.  The number of participants should be enough to make the discussion engaging, but not so many that the size inhibits engagement, about 6 to 12 (</a:t>
            </a:r>
            <a:r>
              <a:rPr lang="en-US" dirty="0" err="1"/>
              <a:t>Remler</a:t>
            </a:r>
            <a:r>
              <a:rPr lang="en-US" dirty="0"/>
              <a:t> &amp; </a:t>
            </a:r>
            <a:r>
              <a:rPr lang="en-US" dirty="0" err="1"/>
              <a:t>Ryzin</a:t>
            </a:r>
            <a:r>
              <a:rPr lang="en-US" dirty="0"/>
              <a:t>, pg. 70).</a:t>
            </a:r>
          </a:p>
          <a:p>
            <a:endParaRPr lang="en-US" dirty="0"/>
          </a:p>
          <a:p>
            <a:r>
              <a:rPr lang="en-US" dirty="0"/>
              <a:t>Start with an open, easy general discussion:  What are some issues or concerns you have in your everyday life as a trainee?</a:t>
            </a:r>
          </a:p>
          <a:p>
            <a:r>
              <a:rPr lang="en-US" dirty="0"/>
              <a:t>Steer the discussion towards a topic:  What are some of your specific concerns, or issues regarding ______________?  What is not working or could work better?</a:t>
            </a:r>
          </a:p>
          <a:p>
            <a:r>
              <a:rPr lang="en-US" dirty="0"/>
              <a:t>Focus on a specific topic by using probing questions (not all at the same time!):  You’ve brought up __________ in your current discussion.  Can you tell me more about that?  What kinds of___________?  Where, when, etc.</a:t>
            </a:r>
          </a:p>
          <a:p>
            <a:r>
              <a:rPr lang="en-US" dirty="0"/>
              <a:t>Confirm/validate points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500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74FBB0-98DE-C040-9954-A11AAD65DF7C}" type="slidenum">
              <a:rPr lang="en-US" smtClean="0"/>
              <a:t>11</a:t>
            </a:fld>
            <a:endParaRPr lang="en-US"/>
          </a:p>
        </p:txBody>
      </p:sp>
    </p:spTree>
    <p:extLst>
      <p:ext uri="{BB962C8B-B14F-4D97-AF65-F5344CB8AC3E}">
        <p14:creationId xmlns:p14="http://schemas.microsoft.com/office/powerpoint/2010/main" val="2741623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422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0007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74FBB0-98DE-C040-9954-A11AAD65DF7C}" type="slidenum">
              <a:rPr lang="en-US" smtClean="0"/>
              <a:t>15</a:t>
            </a:fld>
            <a:endParaRPr lang="en-US"/>
          </a:p>
        </p:txBody>
      </p:sp>
    </p:spTree>
    <p:extLst>
      <p:ext uri="{BB962C8B-B14F-4D97-AF65-F5344CB8AC3E}">
        <p14:creationId xmlns:p14="http://schemas.microsoft.com/office/powerpoint/2010/main" val="1707936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7BF25E-6C89-A543-B325-A93CFABE1869}" type="slidenum">
              <a:rPr lang="en-US" smtClean="0"/>
              <a:t>17</a:t>
            </a:fld>
            <a:endParaRPr lang="en-US"/>
          </a:p>
        </p:txBody>
      </p:sp>
    </p:spTree>
    <p:extLst>
      <p:ext uri="{BB962C8B-B14F-4D97-AF65-F5344CB8AC3E}">
        <p14:creationId xmlns:p14="http://schemas.microsoft.com/office/powerpoint/2010/main" val="2918836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Source:  Based on Firestone (1987); Guba &amp; Lincoln (1988); McCracken (1988).</a:t>
            </a:r>
          </a:p>
        </p:txBody>
      </p:sp>
      <p:sp>
        <p:nvSpPr>
          <p:cNvPr id="4" name="Slide Number Placeholder 3"/>
          <p:cNvSpPr>
            <a:spLocks noGrp="1"/>
          </p:cNvSpPr>
          <p:nvPr>
            <p:ph type="sldNum" sz="quarter" idx="5"/>
          </p:nvPr>
        </p:nvSpPr>
        <p:spPr/>
        <p:txBody>
          <a:bodyPr/>
          <a:lstStyle/>
          <a:p>
            <a:fld id="{8874FBB0-98DE-C040-9954-A11AAD65DF7C}" type="slidenum">
              <a:rPr lang="en-US" smtClean="0"/>
              <a:t>18</a:t>
            </a:fld>
            <a:endParaRPr lang="en-US"/>
          </a:p>
        </p:txBody>
      </p:sp>
    </p:spTree>
    <p:extLst>
      <p:ext uri="{BB962C8B-B14F-4D97-AF65-F5344CB8AC3E}">
        <p14:creationId xmlns:p14="http://schemas.microsoft.com/office/powerpoint/2010/main" val="2634500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74FBB0-98DE-C040-9954-A11AAD65DF7C}" type="slidenum">
              <a:rPr lang="en-US" smtClean="0"/>
              <a:t>19</a:t>
            </a:fld>
            <a:endParaRPr lang="en-US"/>
          </a:p>
        </p:txBody>
      </p:sp>
    </p:spTree>
    <p:extLst>
      <p:ext uri="{BB962C8B-B14F-4D97-AF65-F5344CB8AC3E}">
        <p14:creationId xmlns:p14="http://schemas.microsoft.com/office/powerpoint/2010/main" val="655387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152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001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66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020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4FBB0-98DE-C040-9954-A11AAD65D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369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7BF25E-6C89-A543-B325-A93CFABE1869}" type="slidenum">
              <a:rPr lang="en-US" smtClean="0"/>
              <a:t>26</a:t>
            </a:fld>
            <a:endParaRPr lang="en-US"/>
          </a:p>
        </p:txBody>
      </p:sp>
    </p:spTree>
    <p:extLst>
      <p:ext uri="{BB962C8B-B14F-4D97-AF65-F5344CB8AC3E}">
        <p14:creationId xmlns:p14="http://schemas.microsoft.com/office/powerpoint/2010/main" val="370281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Tuesday, September 29, 2020</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543566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Tuesday, September 29, 2020</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37246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Tuesday, September 29, 2020</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619298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Tuesday, September 29, 2020</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537196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Tuesday, September 29, 2020</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105986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Tuesday, September 29, 2020</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1293165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Tuesday, September 29, 2020</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194134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Tuesday, September 29, 2020</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46030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Tuesday, September 29, 2020</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57737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Tuesday, September 29, 2020</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538041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Tuesday, September 29, 2020</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98537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DC30-6198-D94A-9781-616829C50E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F672B9-9C78-1341-9806-4E92E5CE1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39C72C-9E5E-6847-9674-D37D25A94DC8}"/>
              </a:ext>
            </a:extLst>
          </p:cNvPr>
          <p:cNvSpPr>
            <a:spLocks noGrp="1"/>
          </p:cNvSpPr>
          <p:nvPr>
            <p:ph type="dt" sz="half" idx="10"/>
          </p:nvPr>
        </p:nvSpPr>
        <p:spPr/>
        <p:txBody>
          <a:bodyPr/>
          <a:lstStyle/>
          <a:p>
            <a:fld id="{9184DA70-C731-4C70-880D-CCD4705E623C}" type="datetime1">
              <a:rPr lang="en-US" smtClean="0"/>
              <a:t>9/29/20</a:t>
            </a:fld>
            <a:endParaRPr lang="en-US" dirty="0"/>
          </a:p>
        </p:txBody>
      </p:sp>
      <p:sp>
        <p:nvSpPr>
          <p:cNvPr id="5" name="Footer Placeholder 4">
            <a:extLst>
              <a:ext uri="{FF2B5EF4-FFF2-40B4-BE49-F238E27FC236}">
                <a16:creationId xmlns:a16="http://schemas.microsoft.com/office/drawing/2014/main" id="{B95E6A41-D922-CA4D-ABFD-B55CBEE6C9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BA03BC-CAE0-AD41-BB00-03960E92A01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24974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28D9-E025-FF4A-A488-25B5376303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B69937-E80C-724D-A403-44BE2C2886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EABA12-8B77-354B-A325-9F6DAF3920F6}"/>
              </a:ext>
            </a:extLst>
          </p:cNvPr>
          <p:cNvSpPr>
            <a:spLocks noGrp="1"/>
          </p:cNvSpPr>
          <p:nvPr>
            <p:ph type="dt" sz="half" idx="10"/>
          </p:nvPr>
        </p:nvSpPr>
        <p:spPr/>
        <p:txBody>
          <a:bodyPr/>
          <a:lstStyle/>
          <a:p>
            <a:fld id="{4BE1D723-8F53-4F53-90B0-1982A396982E}" type="datetime1">
              <a:rPr lang="en-US" smtClean="0"/>
              <a:t>9/29/20</a:t>
            </a:fld>
            <a:endParaRPr lang="en-US" dirty="0"/>
          </a:p>
        </p:txBody>
      </p:sp>
      <p:sp>
        <p:nvSpPr>
          <p:cNvPr id="5" name="Footer Placeholder 4">
            <a:extLst>
              <a:ext uri="{FF2B5EF4-FFF2-40B4-BE49-F238E27FC236}">
                <a16:creationId xmlns:a16="http://schemas.microsoft.com/office/drawing/2014/main" id="{FA8BE82F-DEB7-7641-B7D7-2761E47670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ABE616-E366-2744-9D8F-AE7705F503C1}"/>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32473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B1E46-6291-A748-AC7E-A4A692EA40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F11282-3FF7-4944-9789-6C3B500D06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671DDC-EB9A-4846-BA90-3EC5C6D2099D}"/>
              </a:ext>
            </a:extLst>
          </p:cNvPr>
          <p:cNvSpPr>
            <a:spLocks noGrp="1"/>
          </p:cNvSpPr>
          <p:nvPr>
            <p:ph type="dt" sz="half" idx="10"/>
          </p:nvPr>
        </p:nvSpPr>
        <p:spPr/>
        <p:txBody>
          <a:bodyPr/>
          <a:lstStyle/>
          <a:p>
            <a:fld id="{97669AF7-7BEB-44E4-9852-375E34362B5B}" type="datetime1">
              <a:rPr lang="en-US" smtClean="0"/>
              <a:t>9/29/20</a:t>
            </a:fld>
            <a:endParaRPr lang="en-US" dirty="0"/>
          </a:p>
        </p:txBody>
      </p:sp>
      <p:sp>
        <p:nvSpPr>
          <p:cNvPr id="5" name="Footer Placeholder 4">
            <a:extLst>
              <a:ext uri="{FF2B5EF4-FFF2-40B4-BE49-F238E27FC236}">
                <a16:creationId xmlns:a16="http://schemas.microsoft.com/office/drawing/2014/main" id="{D988DE0D-6192-F541-B9F5-D039E0E03E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7A56E7-A98A-DE4B-B666-B053FBBA8AEB}"/>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5038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37837-A71F-D947-9D44-9ED5819B60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3C59C8-77BB-2C4D-AE36-60075EB1F5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63CA67-2884-6C43-B184-94FE39A3B3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30C199-57FE-9245-86D7-33A152892E4F}"/>
              </a:ext>
            </a:extLst>
          </p:cNvPr>
          <p:cNvSpPr>
            <a:spLocks noGrp="1"/>
          </p:cNvSpPr>
          <p:nvPr>
            <p:ph type="dt" sz="half" idx="10"/>
          </p:nvPr>
        </p:nvSpPr>
        <p:spPr/>
        <p:txBody>
          <a:bodyPr/>
          <a:lstStyle/>
          <a:p>
            <a:fld id="{BAAAC38D-0552-4C82-B593-E6124DFADBE2}" type="datetime1">
              <a:rPr lang="en-US" smtClean="0"/>
              <a:t>9/29/20</a:t>
            </a:fld>
            <a:endParaRPr lang="en-US" dirty="0"/>
          </a:p>
        </p:txBody>
      </p:sp>
      <p:sp>
        <p:nvSpPr>
          <p:cNvPr id="6" name="Footer Placeholder 5">
            <a:extLst>
              <a:ext uri="{FF2B5EF4-FFF2-40B4-BE49-F238E27FC236}">
                <a16:creationId xmlns:a16="http://schemas.microsoft.com/office/drawing/2014/main" id="{6D1D8A6F-29DA-B246-B9B7-CE3166E206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E8E0CF-A4A2-084D-A6F6-CE33D89064A4}"/>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24734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37B61-A266-A047-B407-E52FCBA3ED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09A46F-EC60-DF49-89FA-90CEE20A15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ADD8C0-66D2-0C4D-BD54-6FC65CEAC0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5B6DD1-5744-CA49-AF24-28882EF8C1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3AE747-9A99-3E46-A38B-5BF54259B1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165709-8075-DA4B-ACCA-A5E745174ED5}"/>
              </a:ext>
            </a:extLst>
          </p:cNvPr>
          <p:cNvSpPr>
            <a:spLocks noGrp="1"/>
          </p:cNvSpPr>
          <p:nvPr>
            <p:ph type="dt" sz="half" idx="10"/>
          </p:nvPr>
        </p:nvSpPr>
        <p:spPr/>
        <p:txBody>
          <a:bodyPr/>
          <a:lstStyle/>
          <a:p>
            <a:fld id="{D9DF0F1C-5577-4ACB-BB62-DF8F3C494C7E}" type="datetime1">
              <a:rPr lang="en-US" smtClean="0"/>
              <a:t>9/29/20</a:t>
            </a:fld>
            <a:endParaRPr lang="en-US" dirty="0"/>
          </a:p>
        </p:txBody>
      </p:sp>
      <p:sp>
        <p:nvSpPr>
          <p:cNvPr id="8" name="Footer Placeholder 7">
            <a:extLst>
              <a:ext uri="{FF2B5EF4-FFF2-40B4-BE49-F238E27FC236}">
                <a16:creationId xmlns:a16="http://schemas.microsoft.com/office/drawing/2014/main" id="{467AAB22-79AE-E94E-80F5-F0435D425A7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710A9A0-2DC1-B140-B667-5157C15ADFA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4225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89DA-864C-9F4A-BF1F-A9D1C52920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C19F4A-3ABD-694F-AA48-A31CEA4B3630}"/>
              </a:ext>
            </a:extLst>
          </p:cNvPr>
          <p:cNvSpPr>
            <a:spLocks noGrp="1"/>
          </p:cNvSpPr>
          <p:nvPr>
            <p:ph type="dt" sz="half" idx="10"/>
          </p:nvPr>
        </p:nvSpPr>
        <p:spPr/>
        <p:txBody>
          <a:bodyPr/>
          <a:lstStyle/>
          <a:p>
            <a:fld id="{1775B394-D9F9-4F0C-B15D-605F45CB9E9F}" type="datetime1">
              <a:rPr lang="en-US" smtClean="0"/>
              <a:t>9/29/20</a:t>
            </a:fld>
            <a:endParaRPr lang="en-US" dirty="0"/>
          </a:p>
        </p:txBody>
      </p:sp>
      <p:sp>
        <p:nvSpPr>
          <p:cNvPr id="4" name="Footer Placeholder 3">
            <a:extLst>
              <a:ext uri="{FF2B5EF4-FFF2-40B4-BE49-F238E27FC236}">
                <a16:creationId xmlns:a16="http://schemas.microsoft.com/office/drawing/2014/main" id="{DE8918A9-E348-B64D-8F7A-EEEABF3137D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9CED17F-8F6A-E046-89AC-2FB6D33F90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77479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7646D1-C3A5-2A4B-AAAC-8F7E11960208}"/>
              </a:ext>
            </a:extLst>
          </p:cNvPr>
          <p:cNvSpPr>
            <a:spLocks noGrp="1"/>
          </p:cNvSpPr>
          <p:nvPr>
            <p:ph type="dt" sz="half" idx="10"/>
          </p:nvPr>
        </p:nvSpPr>
        <p:spPr/>
        <p:txBody>
          <a:bodyPr/>
          <a:lstStyle/>
          <a:p>
            <a:fld id="{39667345-2558-425A-8533-9BFDBCE15005}" type="datetime1">
              <a:rPr lang="en-US" smtClean="0"/>
              <a:t>9/29/20</a:t>
            </a:fld>
            <a:endParaRPr lang="en-US" dirty="0"/>
          </a:p>
        </p:txBody>
      </p:sp>
      <p:sp>
        <p:nvSpPr>
          <p:cNvPr id="3" name="Footer Placeholder 2">
            <a:extLst>
              <a:ext uri="{FF2B5EF4-FFF2-40B4-BE49-F238E27FC236}">
                <a16:creationId xmlns:a16="http://schemas.microsoft.com/office/drawing/2014/main" id="{47E7F8E5-1823-4E4D-84F8-CAAD80ED904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CE88310-AF63-1641-9667-273D5602278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39078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EA55-6BDF-9846-ACE8-9DC532B261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F180B3-A84C-F341-BC8E-3CEEFBFCB8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614D28-91A9-C345-BF76-6897D7075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579902-6685-7E4B-8549-B6C2CF70E5AC}"/>
              </a:ext>
            </a:extLst>
          </p:cNvPr>
          <p:cNvSpPr>
            <a:spLocks noGrp="1"/>
          </p:cNvSpPr>
          <p:nvPr>
            <p:ph type="dt" sz="half" idx="10"/>
          </p:nvPr>
        </p:nvSpPr>
        <p:spPr/>
        <p:txBody>
          <a:bodyPr/>
          <a:lstStyle/>
          <a:p>
            <a:fld id="{92BEA474-078D-4E9B-9B14-09A87B19DC46}" type="datetime1">
              <a:rPr lang="en-US" smtClean="0"/>
              <a:t>9/29/20</a:t>
            </a:fld>
            <a:endParaRPr lang="en-US" dirty="0"/>
          </a:p>
        </p:txBody>
      </p:sp>
      <p:sp>
        <p:nvSpPr>
          <p:cNvPr id="6" name="Footer Placeholder 5">
            <a:extLst>
              <a:ext uri="{FF2B5EF4-FFF2-40B4-BE49-F238E27FC236}">
                <a16:creationId xmlns:a16="http://schemas.microsoft.com/office/drawing/2014/main" id="{33CACF32-3BCA-A643-BB75-57074DD9624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FA45A5-195D-264C-922B-12C6C0B1F004}"/>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07185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9FCA-F9C2-DC47-95A5-10D8B9CE46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5033DE-CA45-5B4D-8E64-C8CEE8114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2EEA26-00A7-554E-B2FD-8FFF02BA97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283313-E006-0F48-84F3-AD423E102792}"/>
              </a:ext>
            </a:extLst>
          </p:cNvPr>
          <p:cNvSpPr>
            <a:spLocks noGrp="1"/>
          </p:cNvSpPr>
          <p:nvPr>
            <p:ph type="dt" sz="half" idx="10"/>
          </p:nvPr>
        </p:nvSpPr>
        <p:spPr/>
        <p:txBody>
          <a:bodyPr/>
          <a:lstStyle/>
          <a:p>
            <a:fld id="{4907D986-8816-4272-A432-0437A28A9828}" type="datetime1">
              <a:rPr lang="en-US" smtClean="0"/>
              <a:t>9/29/20</a:t>
            </a:fld>
            <a:endParaRPr lang="en-US" dirty="0"/>
          </a:p>
        </p:txBody>
      </p:sp>
      <p:sp>
        <p:nvSpPr>
          <p:cNvPr id="6" name="Footer Placeholder 5">
            <a:extLst>
              <a:ext uri="{FF2B5EF4-FFF2-40B4-BE49-F238E27FC236}">
                <a16:creationId xmlns:a16="http://schemas.microsoft.com/office/drawing/2014/main" id="{9A26270E-FDFB-6748-BF5C-3EF91D0FB066}"/>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47130350-5B33-E543-A5CC-20B6D067E54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55522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A60C-6644-4B40-9965-FA654B1917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822D86-5C6D-AC45-8A89-E32D91BF05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CC2D2B-9DBF-A34D-B438-D1AA4529A57C}"/>
              </a:ext>
            </a:extLst>
          </p:cNvPr>
          <p:cNvSpPr>
            <a:spLocks noGrp="1"/>
          </p:cNvSpPr>
          <p:nvPr>
            <p:ph type="dt" sz="half" idx="10"/>
          </p:nvPr>
        </p:nvSpPr>
        <p:spPr/>
        <p:txBody>
          <a:bodyPr/>
          <a:lstStyle/>
          <a:p>
            <a:fld id="{B612A279-0833-481D-8C56-F67FD0AC6C50}" type="datetime1">
              <a:rPr lang="en-US" smtClean="0"/>
              <a:t>9/29/20</a:t>
            </a:fld>
            <a:endParaRPr lang="en-US" dirty="0"/>
          </a:p>
        </p:txBody>
      </p:sp>
      <p:sp>
        <p:nvSpPr>
          <p:cNvPr id="5" name="Footer Placeholder 4">
            <a:extLst>
              <a:ext uri="{FF2B5EF4-FFF2-40B4-BE49-F238E27FC236}">
                <a16:creationId xmlns:a16="http://schemas.microsoft.com/office/drawing/2014/main" id="{BD6D765E-7F83-DF40-B3E6-10F8DA6707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158A7B-36A5-054F-A72C-FAC50D86DD1E}"/>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1564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F48241-4AA0-3E4B-A9CE-E73C6D1ED7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0DAB83-E84D-E341-9EDB-AA16B864C9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D6EC1-D868-CA40-933A-A749C6B42729}"/>
              </a:ext>
            </a:extLst>
          </p:cNvPr>
          <p:cNvSpPr>
            <a:spLocks noGrp="1"/>
          </p:cNvSpPr>
          <p:nvPr>
            <p:ph type="dt" sz="half" idx="10"/>
          </p:nvPr>
        </p:nvSpPr>
        <p:spPr/>
        <p:txBody>
          <a:bodyPr/>
          <a:lstStyle/>
          <a:p>
            <a:fld id="{6587DA83-5663-4C9C-B9AA-0B40A3DAFF81}" type="datetime1">
              <a:rPr lang="en-US" smtClean="0"/>
              <a:t>9/29/20</a:t>
            </a:fld>
            <a:endParaRPr lang="en-US" dirty="0"/>
          </a:p>
        </p:txBody>
      </p:sp>
      <p:sp>
        <p:nvSpPr>
          <p:cNvPr id="5" name="Footer Placeholder 4">
            <a:extLst>
              <a:ext uri="{FF2B5EF4-FFF2-40B4-BE49-F238E27FC236}">
                <a16:creationId xmlns:a16="http://schemas.microsoft.com/office/drawing/2014/main" id="{E774646B-00B9-7640-BDF5-068757DAFE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4001FAA-6C78-054C-AAF6-6D6F111C8B8D}"/>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200434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DA6551-0884-45BA-85E7-BB2DBC42989C}"/>
              </a:ext>
            </a:extLst>
          </p:cNvPr>
          <p:cNvPicPr>
            <a:picLocks noChangeAspect="1"/>
          </p:cNvPicPr>
          <p:nvPr userDrawn="1"/>
        </p:nvPicPr>
        <p:blipFill>
          <a:blip r:embed="rId2"/>
          <a:stretch>
            <a:fillRect/>
          </a:stretch>
        </p:blipFill>
        <p:spPr>
          <a:xfrm>
            <a:off x="3953520" y="566223"/>
            <a:ext cx="3609339" cy="1804670"/>
          </a:xfrm>
          <a:prstGeom prst="rect">
            <a:avLst/>
          </a:prstGeom>
        </p:spPr>
      </p:pic>
    </p:spTree>
    <p:extLst>
      <p:ext uri="{BB962C8B-B14F-4D97-AF65-F5344CB8AC3E}">
        <p14:creationId xmlns:p14="http://schemas.microsoft.com/office/powerpoint/2010/main" val="897863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DC30-6198-D94A-9781-616829C50E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F672B9-9C78-1341-9806-4E92E5CE1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39C72C-9E5E-6847-9674-D37D25A94DC8}"/>
              </a:ext>
            </a:extLst>
          </p:cNvPr>
          <p:cNvSpPr>
            <a:spLocks noGrp="1"/>
          </p:cNvSpPr>
          <p:nvPr>
            <p:ph type="dt" sz="half" idx="10"/>
          </p:nvPr>
        </p:nvSpPr>
        <p:spPr/>
        <p:txBody>
          <a:bodyPr/>
          <a:lstStyle/>
          <a:p>
            <a:fld id="{9184DA70-C731-4C70-880D-CCD4705E623C}" type="datetime1">
              <a:rPr lang="en-US" smtClean="0"/>
              <a:t>9/29/20</a:t>
            </a:fld>
            <a:endParaRPr lang="en-US" dirty="0"/>
          </a:p>
        </p:txBody>
      </p:sp>
      <p:sp>
        <p:nvSpPr>
          <p:cNvPr id="5" name="Footer Placeholder 4">
            <a:extLst>
              <a:ext uri="{FF2B5EF4-FFF2-40B4-BE49-F238E27FC236}">
                <a16:creationId xmlns:a16="http://schemas.microsoft.com/office/drawing/2014/main" id="{B95E6A41-D922-CA4D-ABFD-B55CBEE6C9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BA03BC-CAE0-AD41-BB00-03960E92A01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619265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28D9-E025-FF4A-A488-25B5376303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B69937-E80C-724D-A403-44BE2C2886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EABA12-8B77-354B-A325-9F6DAF3920F6}"/>
              </a:ext>
            </a:extLst>
          </p:cNvPr>
          <p:cNvSpPr>
            <a:spLocks noGrp="1"/>
          </p:cNvSpPr>
          <p:nvPr>
            <p:ph type="dt" sz="half" idx="10"/>
          </p:nvPr>
        </p:nvSpPr>
        <p:spPr/>
        <p:txBody>
          <a:bodyPr/>
          <a:lstStyle/>
          <a:p>
            <a:fld id="{4BE1D723-8F53-4F53-90B0-1982A396982E}" type="datetime1">
              <a:rPr lang="en-US" smtClean="0"/>
              <a:t>9/29/20</a:t>
            </a:fld>
            <a:endParaRPr lang="en-US" dirty="0"/>
          </a:p>
        </p:txBody>
      </p:sp>
      <p:sp>
        <p:nvSpPr>
          <p:cNvPr id="5" name="Footer Placeholder 4">
            <a:extLst>
              <a:ext uri="{FF2B5EF4-FFF2-40B4-BE49-F238E27FC236}">
                <a16:creationId xmlns:a16="http://schemas.microsoft.com/office/drawing/2014/main" id="{FA8BE82F-DEB7-7641-B7D7-2761E47670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ABE616-E366-2744-9D8F-AE7705F503C1}"/>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794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B1E46-6291-A748-AC7E-A4A692EA40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F11282-3FF7-4944-9789-6C3B500D06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671DDC-EB9A-4846-BA90-3EC5C6D2099D}"/>
              </a:ext>
            </a:extLst>
          </p:cNvPr>
          <p:cNvSpPr>
            <a:spLocks noGrp="1"/>
          </p:cNvSpPr>
          <p:nvPr>
            <p:ph type="dt" sz="half" idx="10"/>
          </p:nvPr>
        </p:nvSpPr>
        <p:spPr/>
        <p:txBody>
          <a:bodyPr/>
          <a:lstStyle/>
          <a:p>
            <a:fld id="{97669AF7-7BEB-44E4-9852-375E34362B5B}" type="datetime1">
              <a:rPr lang="en-US" smtClean="0"/>
              <a:t>9/29/20</a:t>
            </a:fld>
            <a:endParaRPr lang="en-US" dirty="0"/>
          </a:p>
        </p:txBody>
      </p:sp>
      <p:sp>
        <p:nvSpPr>
          <p:cNvPr id="5" name="Footer Placeholder 4">
            <a:extLst>
              <a:ext uri="{FF2B5EF4-FFF2-40B4-BE49-F238E27FC236}">
                <a16:creationId xmlns:a16="http://schemas.microsoft.com/office/drawing/2014/main" id="{D988DE0D-6192-F541-B9F5-D039E0E03E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7A56E7-A98A-DE4B-B666-B053FBBA8AEB}"/>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296724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37837-A71F-D947-9D44-9ED5819B60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3C59C8-77BB-2C4D-AE36-60075EB1F5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63CA67-2884-6C43-B184-94FE39A3B3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30C199-57FE-9245-86D7-33A152892E4F}"/>
              </a:ext>
            </a:extLst>
          </p:cNvPr>
          <p:cNvSpPr>
            <a:spLocks noGrp="1"/>
          </p:cNvSpPr>
          <p:nvPr>
            <p:ph type="dt" sz="half" idx="10"/>
          </p:nvPr>
        </p:nvSpPr>
        <p:spPr/>
        <p:txBody>
          <a:bodyPr/>
          <a:lstStyle/>
          <a:p>
            <a:fld id="{BAAAC38D-0552-4C82-B593-E6124DFADBE2}" type="datetime1">
              <a:rPr lang="en-US" smtClean="0"/>
              <a:t>9/29/20</a:t>
            </a:fld>
            <a:endParaRPr lang="en-US" dirty="0"/>
          </a:p>
        </p:txBody>
      </p:sp>
      <p:sp>
        <p:nvSpPr>
          <p:cNvPr id="6" name="Footer Placeholder 5">
            <a:extLst>
              <a:ext uri="{FF2B5EF4-FFF2-40B4-BE49-F238E27FC236}">
                <a16:creationId xmlns:a16="http://schemas.microsoft.com/office/drawing/2014/main" id="{6D1D8A6F-29DA-B246-B9B7-CE3166E206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E8E0CF-A4A2-084D-A6F6-CE33D89064A4}"/>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111032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37B61-A266-A047-B407-E52FCBA3ED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09A46F-EC60-DF49-89FA-90CEE20A15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ADD8C0-66D2-0C4D-BD54-6FC65CEAC0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5B6DD1-5744-CA49-AF24-28882EF8C1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3AE747-9A99-3E46-A38B-5BF54259B1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165709-8075-DA4B-ACCA-A5E745174ED5}"/>
              </a:ext>
            </a:extLst>
          </p:cNvPr>
          <p:cNvSpPr>
            <a:spLocks noGrp="1"/>
          </p:cNvSpPr>
          <p:nvPr>
            <p:ph type="dt" sz="half" idx="10"/>
          </p:nvPr>
        </p:nvSpPr>
        <p:spPr/>
        <p:txBody>
          <a:bodyPr/>
          <a:lstStyle/>
          <a:p>
            <a:fld id="{D9DF0F1C-5577-4ACB-BB62-DF8F3C494C7E}" type="datetime1">
              <a:rPr lang="en-US" smtClean="0"/>
              <a:t>9/29/20</a:t>
            </a:fld>
            <a:endParaRPr lang="en-US" dirty="0"/>
          </a:p>
        </p:txBody>
      </p:sp>
      <p:sp>
        <p:nvSpPr>
          <p:cNvPr id="8" name="Footer Placeholder 7">
            <a:extLst>
              <a:ext uri="{FF2B5EF4-FFF2-40B4-BE49-F238E27FC236}">
                <a16:creationId xmlns:a16="http://schemas.microsoft.com/office/drawing/2014/main" id="{467AAB22-79AE-E94E-80F5-F0435D425A7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710A9A0-2DC1-B140-B667-5157C15ADFA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098776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89DA-864C-9F4A-BF1F-A9D1C52920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C19F4A-3ABD-694F-AA48-A31CEA4B3630}"/>
              </a:ext>
            </a:extLst>
          </p:cNvPr>
          <p:cNvSpPr>
            <a:spLocks noGrp="1"/>
          </p:cNvSpPr>
          <p:nvPr>
            <p:ph type="dt" sz="half" idx="10"/>
          </p:nvPr>
        </p:nvSpPr>
        <p:spPr/>
        <p:txBody>
          <a:bodyPr/>
          <a:lstStyle/>
          <a:p>
            <a:fld id="{1775B394-D9F9-4F0C-B15D-605F45CB9E9F}" type="datetime1">
              <a:rPr lang="en-US" smtClean="0"/>
              <a:t>9/29/20</a:t>
            </a:fld>
            <a:endParaRPr lang="en-US" dirty="0"/>
          </a:p>
        </p:txBody>
      </p:sp>
      <p:sp>
        <p:nvSpPr>
          <p:cNvPr id="4" name="Footer Placeholder 3">
            <a:extLst>
              <a:ext uri="{FF2B5EF4-FFF2-40B4-BE49-F238E27FC236}">
                <a16:creationId xmlns:a16="http://schemas.microsoft.com/office/drawing/2014/main" id="{DE8918A9-E348-B64D-8F7A-EEEABF3137D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9CED17F-8F6A-E046-89AC-2FB6D33F90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326428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7646D1-C3A5-2A4B-AAAC-8F7E11960208}"/>
              </a:ext>
            </a:extLst>
          </p:cNvPr>
          <p:cNvSpPr>
            <a:spLocks noGrp="1"/>
          </p:cNvSpPr>
          <p:nvPr>
            <p:ph type="dt" sz="half" idx="10"/>
          </p:nvPr>
        </p:nvSpPr>
        <p:spPr/>
        <p:txBody>
          <a:bodyPr/>
          <a:lstStyle/>
          <a:p>
            <a:fld id="{39667345-2558-425A-8533-9BFDBCE15005}" type="datetime1">
              <a:rPr lang="en-US" smtClean="0"/>
              <a:t>9/29/20</a:t>
            </a:fld>
            <a:endParaRPr lang="en-US" dirty="0"/>
          </a:p>
        </p:txBody>
      </p:sp>
      <p:sp>
        <p:nvSpPr>
          <p:cNvPr id="3" name="Footer Placeholder 2">
            <a:extLst>
              <a:ext uri="{FF2B5EF4-FFF2-40B4-BE49-F238E27FC236}">
                <a16:creationId xmlns:a16="http://schemas.microsoft.com/office/drawing/2014/main" id="{47E7F8E5-1823-4E4D-84F8-CAAD80ED904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CE88310-AF63-1641-9667-273D5602278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30656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EA55-6BDF-9846-ACE8-9DC532B261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F180B3-A84C-F341-BC8E-3CEEFBFCB8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614D28-91A9-C345-BF76-6897D7075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579902-6685-7E4B-8549-B6C2CF70E5AC}"/>
              </a:ext>
            </a:extLst>
          </p:cNvPr>
          <p:cNvSpPr>
            <a:spLocks noGrp="1"/>
          </p:cNvSpPr>
          <p:nvPr>
            <p:ph type="dt" sz="half" idx="10"/>
          </p:nvPr>
        </p:nvSpPr>
        <p:spPr/>
        <p:txBody>
          <a:bodyPr/>
          <a:lstStyle/>
          <a:p>
            <a:fld id="{92BEA474-078D-4E9B-9B14-09A87B19DC46}" type="datetime1">
              <a:rPr lang="en-US" smtClean="0"/>
              <a:t>9/29/20</a:t>
            </a:fld>
            <a:endParaRPr lang="en-US" dirty="0"/>
          </a:p>
        </p:txBody>
      </p:sp>
      <p:sp>
        <p:nvSpPr>
          <p:cNvPr id="6" name="Footer Placeholder 5">
            <a:extLst>
              <a:ext uri="{FF2B5EF4-FFF2-40B4-BE49-F238E27FC236}">
                <a16:creationId xmlns:a16="http://schemas.microsoft.com/office/drawing/2014/main" id="{33CACF32-3BCA-A643-BB75-57074DD9624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FA45A5-195D-264C-922B-12C6C0B1F004}"/>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44467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9FCA-F9C2-DC47-95A5-10D8B9CE46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5033DE-CA45-5B4D-8E64-C8CEE8114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2EEA26-00A7-554E-B2FD-8FFF02BA97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283313-E006-0F48-84F3-AD423E102792}"/>
              </a:ext>
            </a:extLst>
          </p:cNvPr>
          <p:cNvSpPr>
            <a:spLocks noGrp="1"/>
          </p:cNvSpPr>
          <p:nvPr>
            <p:ph type="dt" sz="half" idx="10"/>
          </p:nvPr>
        </p:nvSpPr>
        <p:spPr/>
        <p:txBody>
          <a:bodyPr/>
          <a:lstStyle/>
          <a:p>
            <a:fld id="{4907D986-8816-4272-A432-0437A28A9828}" type="datetime1">
              <a:rPr lang="en-US" smtClean="0"/>
              <a:t>9/29/20</a:t>
            </a:fld>
            <a:endParaRPr lang="en-US" dirty="0"/>
          </a:p>
        </p:txBody>
      </p:sp>
      <p:sp>
        <p:nvSpPr>
          <p:cNvPr id="6" name="Footer Placeholder 5">
            <a:extLst>
              <a:ext uri="{FF2B5EF4-FFF2-40B4-BE49-F238E27FC236}">
                <a16:creationId xmlns:a16="http://schemas.microsoft.com/office/drawing/2014/main" id="{9A26270E-FDFB-6748-BF5C-3EF91D0FB066}"/>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47130350-5B33-E543-A5CC-20B6D067E54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7477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A60C-6644-4B40-9965-FA654B1917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822D86-5C6D-AC45-8A89-E32D91BF05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CC2D2B-9DBF-A34D-B438-D1AA4529A57C}"/>
              </a:ext>
            </a:extLst>
          </p:cNvPr>
          <p:cNvSpPr>
            <a:spLocks noGrp="1"/>
          </p:cNvSpPr>
          <p:nvPr>
            <p:ph type="dt" sz="half" idx="10"/>
          </p:nvPr>
        </p:nvSpPr>
        <p:spPr/>
        <p:txBody>
          <a:bodyPr/>
          <a:lstStyle/>
          <a:p>
            <a:fld id="{B612A279-0833-481D-8C56-F67FD0AC6C50}" type="datetime1">
              <a:rPr lang="en-US" smtClean="0"/>
              <a:t>9/29/20</a:t>
            </a:fld>
            <a:endParaRPr lang="en-US" dirty="0"/>
          </a:p>
        </p:txBody>
      </p:sp>
      <p:sp>
        <p:nvSpPr>
          <p:cNvPr id="5" name="Footer Placeholder 4">
            <a:extLst>
              <a:ext uri="{FF2B5EF4-FFF2-40B4-BE49-F238E27FC236}">
                <a16:creationId xmlns:a16="http://schemas.microsoft.com/office/drawing/2014/main" id="{BD6D765E-7F83-DF40-B3E6-10F8DA6707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158A7B-36A5-054F-A72C-FAC50D86DD1E}"/>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79529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F48241-4AA0-3E4B-A9CE-E73C6D1ED7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0DAB83-E84D-E341-9EDB-AA16B864C9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D6EC1-D868-CA40-933A-A749C6B42729}"/>
              </a:ext>
            </a:extLst>
          </p:cNvPr>
          <p:cNvSpPr>
            <a:spLocks noGrp="1"/>
          </p:cNvSpPr>
          <p:nvPr>
            <p:ph type="dt" sz="half" idx="10"/>
          </p:nvPr>
        </p:nvSpPr>
        <p:spPr/>
        <p:txBody>
          <a:bodyPr/>
          <a:lstStyle/>
          <a:p>
            <a:fld id="{6587DA83-5663-4C9C-B9AA-0B40A3DAFF81}" type="datetime1">
              <a:rPr lang="en-US" smtClean="0"/>
              <a:t>9/29/20</a:t>
            </a:fld>
            <a:endParaRPr lang="en-US" dirty="0"/>
          </a:p>
        </p:txBody>
      </p:sp>
      <p:sp>
        <p:nvSpPr>
          <p:cNvPr id="5" name="Footer Placeholder 4">
            <a:extLst>
              <a:ext uri="{FF2B5EF4-FFF2-40B4-BE49-F238E27FC236}">
                <a16:creationId xmlns:a16="http://schemas.microsoft.com/office/drawing/2014/main" id="{E774646B-00B9-7640-BDF5-068757DAFE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4001FAA-6C78-054C-AAF6-6D6F111C8B8D}"/>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55597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DA6551-0884-45BA-85E7-BB2DBC42989C}"/>
              </a:ext>
            </a:extLst>
          </p:cNvPr>
          <p:cNvPicPr>
            <a:picLocks noChangeAspect="1"/>
          </p:cNvPicPr>
          <p:nvPr userDrawn="1"/>
        </p:nvPicPr>
        <p:blipFill>
          <a:blip r:embed="rId2"/>
          <a:stretch>
            <a:fillRect/>
          </a:stretch>
        </p:blipFill>
        <p:spPr>
          <a:xfrm>
            <a:off x="3953520" y="566223"/>
            <a:ext cx="3609339" cy="1804670"/>
          </a:xfrm>
          <a:prstGeom prst="rect">
            <a:avLst/>
          </a:prstGeom>
        </p:spPr>
      </p:pic>
    </p:spTree>
    <p:extLst>
      <p:ext uri="{BB962C8B-B14F-4D97-AF65-F5344CB8AC3E}">
        <p14:creationId xmlns:p14="http://schemas.microsoft.com/office/powerpoint/2010/main" val="2077787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fld id="{246CB39B-5F4C-4A7E-9BE3-AAFD45576D16}" type="datetime2">
              <a:rPr lang="en-US" smtClean="0"/>
              <a:t>Tuesday, September 29, 2020</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3312378471"/>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0A9E00-455F-944C-824E-557C580F55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349820-9D9D-5945-9D55-701A7320C5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170A4C-60DA-8348-9CBD-0B69CC673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6E202-B606-4609-B914-27C9371A1F6D}" type="datetime1">
              <a:rPr lang="en-US" smtClean="0"/>
              <a:t>9/29/20</a:t>
            </a:fld>
            <a:endParaRPr lang="en-US" dirty="0"/>
          </a:p>
        </p:txBody>
      </p:sp>
      <p:sp>
        <p:nvSpPr>
          <p:cNvPr id="5" name="Footer Placeholder 4">
            <a:extLst>
              <a:ext uri="{FF2B5EF4-FFF2-40B4-BE49-F238E27FC236}">
                <a16:creationId xmlns:a16="http://schemas.microsoft.com/office/drawing/2014/main" id="{59D2A36E-C777-8645-8EFD-23EE3CC58C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B15281E-56F7-E749-B66A-CA306F73AA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53810250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0A9E00-455F-944C-824E-557C580F55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349820-9D9D-5945-9D55-701A7320C5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170A4C-60DA-8348-9CBD-0B69CC673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6E202-B606-4609-B914-27C9371A1F6D}" type="datetime1">
              <a:rPr lang="en-US" smtClean="0"/>
              <a:t>9/29/20</a:t>
            </a:fld>
            <a:endParaRPr lang="en-US" dirty="0"/>
          </a:p>
        </p:txBody>
      </p:sp>
      <p:sp>
        <p:nvSpPr>
          <p:cNvPr id="5" name="Footer Placeholder 4">
            <a:extLst>
              <a:ext uri="{FF2B5EF4-FFF2-40B4-BE49-F238E27FC236}">
                <a16:creationId xmlns:a16="http://schemas.microsoft.com/office/drawing/2014/main" id="{59D2A36E-C777-8645-8EFD-23EE3CC58C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B15281E-56F7-E749-B66A-CA306F73AA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29818343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tiff"/><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tiff"/><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openxmlformats.org/officeDocument/2006/relationships/image" Target="../media/image10.png"/><Relationship Id="rId3" Type="http://schemas.openxmlformats.org/officeDocument/2006/relationships/image" Target="../media/image5.tiff"/><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image" Target="../media/image9.svg"/><Relationship Id="rId2" Type="http://schemas.openxmlformats.org/officeDocument/2006/relationships/notesSlide" Target="../notesSlides/notesSlide6.xml"/><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image" Target="../media/image7.svg"/><Relationship Id="rId10" Type="http://schemas.openxmlformats.org/officeDocument/2006/relationships/diagramLayout" Target="../diagrams/layout2.xml"/><Relationship Id="rId19" Type="http://schemas.openxmlformats.org/officeDocument/2006/relationships/image" Target="../media/image11.sv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diagramColors" Target="../diagrams/colors3.xml"/><Relationship Id="rId3" Type="http://schemas.openxmlformats.org/officeDocument/2006/relationships/image" Target="../media/image5.tiff"/><Relationship Id="rId7" Type="http://schemas.openxmlformats.org/officeDocument/2006/relationships/image" Target="../media/image9.svg"/><Relationship Id="rId12"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diagramLayout" Target="../diagrams/layout3.xml"/><Relationship Id="rId5" Type="http://schemas.openxmlformats.org/officeDocument/2006/relationships/image" Target="../media/image7.svg"/><Relationship Id="rId10" Type="http://schemas.openxmlformats.org/officeDocument/2006/relationships/diagramData" Target="../diagrams/data3.xml"/><Relationship Id="rId4" Type="http://schemas.openxmlformats.org/officeDocument/2006/relationships/image" Target="../media/image6.png"/><Relationship Id="rId9" Type="http://schemas.openxmlformats.org/officeDocument/2006/relationships/image" Target="../media/image11.svg"/><Relationship Id="rId14" Type="http://schemas.microsoft.com/office/2007/relationships/diagramDrawing" Target="../diagrams/drawing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30.jpg"/><Relationship Id="rId7" Type="http://schemas.openxmlformats.org/officeDocument/2006/relationships/hyperlink" Target="https://creativecommons.org/licenses/by-nc-nd/3.0/" TargetMode="External"/><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hyperlink" Target="http://www.read52booksin52weeks.com/2010_11_01_archive.html" TargetMode="External"/><Relationship Id="rId5" Type="http://schemas.openxmlformats.org/officeDocument/2006/relationships/hyperlink" Target="http://paleoaerie.org/tag/london/" TargetMode="Externa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5.tiff"/><Relationship Id="rId4" Type="http://schemas.openxmlformats.org/officeDocument/2006/relationships/hyperlink" Target="https://www.learningoutcomesassessment.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0.xml"/><Relationship Id="rId1" Type="http://schemas.openxmlformats.org/officeDocument/2006/relationships/slideLayout" Target="../slideLayouts/slideLayout27.xml"/><Relationship Id="rId4" Type="http://schemas.openxmlformats.org/officeDocument/2006/relationships/hyperlink" Target="https://pixabay.com/en/question-board-chalk-school-1262378/"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airweb.org/" TargetMode="External"/><Relationship Id="rId13" Type="http://schemas.openxmlformats.org/officeDocument/2006/relationships/image" Target="../media/image45.tiff"/><Relationship Id="rId3" Type="http://schemas.openxmlformats.org/officeDocument/2006/relationships/hyperlink" Target="https://www.aliem.com/2017/04/medic-case-solo-senior/" TargetMode="External"/><Relationship Id="rId7" Type="http://schemas.openxmlformats.org/officeDocument/2006/relationships/image" Target="../media/image42.tiff"/><Relationship Id="rId12" Type="http://schemas.openxmlformats.org/officeDocument/2006/relationships/hyperlink" Target="https://www.cas.edu/" TargetMode="External"/><Relationship Id="rId2" Type="http://schemas.openxmlformats.org/officeDocument/2006/relationships/image" Target="../media/image40.jpg"/><Relationship Id="rId1" Type="http://schemas.openxmlformats.org/officeDocument/2006/relationships/slideLayout" Target="../slideLayouts/slideLayout30.xml"/><Relationship Id="rId6" Type="http://schemas.openxmlformats.org/officeDocument/2006/relationships/hyperlink" Target="https://www.eval.org/" TargetMode="External"/><Relationship Id="rId11" Type="http://schemas.openxmlformats.org/officeDocument/2006/relationships/image" Target="../media/image44.tiff"/><Relationship Id="rId5" Type="http://schemas.openxmlformats.org/officeDocument/2006/relationships/image" Target="../media/image41.tiff"/><Relationship Id="rId15" Type="http://schemas.openxmlformats.org/officeDocument/2006/relationships/image" Target="../media/image35.tiff"/><Relationship Id="rId10" Type="http://schemas.openxmlformats.org/officeDocument/2006/relationships/hyperlink" Target="https://www.myacpa.org/" TargetMode="External"/><Relationship Id="rId4" Type="http://schemas.openxmlformats.org/officeDocument/2006/relationships/hyperlink" Target="https://cgsnet.org/best-practices" TargetMode="External"/><Relationship Id="rId9" Type="http://schemas.openxmlformats.org/officeDocument/2006/relationships/image" Target="../media/image43.png"/><Relationship Id="rId14" Type="http://schemas.openxmlformats.org/officeDocument/2006/relationships/hyperlink" Target="https://www.learningoutcomesassessment.or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0" name="Freeform: Shape 9">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Oval 10">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Freeform: Shape 12">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15" name="Rectangle 14">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4238F7-CFAA-924F-A6F5-C76E02158905}"/>
              </a:ext>
            </a:extLst>
          </p:cNvPr>
          <p:cNvSpPr>
            <a:spLocks noGrp="1"/>
          </p:cNvSpPr>
          <p:nvPr>
            <p:ph type="ctrTitle"/>
          </p:nvPr>
        </p:nvSpPr>
        <p:spPr>
          <a:xfrm>
            <a:off x="550864" y="549275"/>
            <a:ext cx="3565524" cy="1997855"/>
          </a:xfrm>
        </p:spPr>
        <p:txBody>
          <a:bodyPr vert="horz" wrap="square" lIns="0" tIns="0" rIns="0" bIns="0" rtlCol="0" anchor="b" anchorCtr="0">
            <a:normAutofit/>
          </a:bodyPr>
          <a:lstStyle/>
          <a:p>
            <a:pPr algn="ctr">
              <a:lnSpc>
                <a:spcPct val="90000"/>
              </a:lnSpc>
            </a:pPr>
            <a:r>
              <a:rPr lang="en-US" sz="2400" dirty="0"/>
              <a:t>Intro to Using </a:t>
            </a:r>
            <a:br>
              <a:rPr lang="en-US" sz="2400" dirty="0"/>
            </a:br>
            <a:r>
              <a:rPr lang="en-US" sz="2400" dirty="0"/>
              <a:t>Evidence-Based Practices </a:t>
            </a:r>
            <a:br>
              <a:rPr lang="en-US" sz="2400" dirty="0"/>
            </a:br>
            <a:r>
              <a:rPr lang="en-US" sz="2400" dirty="0"/>
              <a:t>in Graduate Education Research</a:t>
            </a:r>
            <a:endParaRPr lang="en-US" sz="2400" kern="1200" dirty="0">
              <a:solidFill>
                <a:schemeClr val="tx1"/>
              </a:solidFill>
              <a:latin typeface="+mj-lt"/>
              <a:ea typeface="+mj-ea"/>
              <a:cs typeface="+mj-cs"/>
            </a:endParaRPr>
          </a:p>
        </p:txBody>
      </p:sp>
      <p:sp>
        <p:nvSpPr>
          <p:cNvPr id="3" name="Subtitle 2">
            <a:extLst>
              <a:ext uri="{FF2B5EF4-FFF2-40B4-BE49-F238E27FC236}">
                <a16:creationId xmlns:a16="http://schemas.microsoft.com/office/drawing/2014/main" id="{DF535FBE-0BA2-654B-AE90-6B0ACB61CCF1}"/>
              </a:ext>
            </a:extLst>
          </p:cNvPr>
          <p:cNvSpPr>
            <a:spLocks noGrp="1"/>
          </p:cNvSpPr>
          <p:nvPr>
            <p:ph type="subTitle" idx="1"/>
          </p:nvPr>
        </p:nvSpPr>
        <p:spPr>
          <a:xfrm>
            <a:off x="0" y="3106430"/>
            <a:ext cx="4550896" cy="637946"/>
          </a:xfrm>
        </p:spPr>
        <p:txBody>
          <a:bodyPr vert="horz" wrap="square" lIns="0" tIns="0" rIns="0" bIns="0" rtlCol="0" anchor="t">
            <a:normAutofit lnSpcReduction="10000"/>
          </a:bodyPr>
          <a:lstStyle/>
          <a:p>
            <a:pPr algn="ctr">
              <a:spcBef>
                <a:spcPts val="0"/>
              </a:spcBef>
              <a:spcAft>
                <a:spcPts val="0"/>
              </a:spcAft>
            </a:pPr>
            <a:r>
              <a:rPr lang="en-US" sz="1400" dirty="0">
                <a:solidFill>
                  <a:schemeClr val="tx1">
                    <a:alpha val="60000"/>
                  </a:schemeClr>
                </a:solidFill>
              </a:rPr>
              <a:t>Director of Assessment &amp; </a:t>
            </a:r>
          </a:p>
          <a:p>
            <a:pPr algn="ctr">
              <a:spcBef>
                <a:spcPts val="0"/>
              </a:spcBef>
              <a:spcAft>
                <a:spcPts val="0"/>
              </a:spcAft>
            </a:pPr>
            <a:r>
              <a:rPr lang="en-US" sz="1400" dirty="0">
                <a:solidFill>
                  <a:schemeClr val="tx1">
                    <a:alpha val="60000"/>
                  </a:schemeClr>
                </a:solidFill>
              </a:rPr>
              <a:t>Professional Development</a:t>
            </a:r>
          </a:p>
          <a:p>
            <a:pPr algn="ctr">
              <a:spcBef>
                <a:spcPts val="0"/>
              </a:spcBef>
              <a:spcAft>
                <a:spcPts val="0"/>
              </a:spcAft>
            </a:pPr>
            <a:r>
              <a:rPr lang="en-US" sz="1400" dirty="0">
                <a:solidFill>
                  <a:schemeClr val="tx1">
                    <a:alpha val="60000"/>
                  </a:schemeClr>
                </a:solidFill>
              </a:rPr>
              <a:t>Van Andel Institute Graduate School</a:t>
            </a:r>
            <a:endParaRPr lang="en-US" sz="1500" dirty="0">
              <a:solidFill>
                <a:schemeClr val="tx1">
                  <a:alpha val="60000"/>
                </a:schemeClr>
              </a:solidFill>
            </a:endParaRPr>
          </a:p>
        </p:txBody>
      </p:sp>
      <p:pic>
        <p:nvPicPr>
          <p:cNvPr id="4" name="Picture 3">
            <a:extLst>
              <a:ext uri="{FF2B5EF4-FFF2-40B4-BE49-F238E27FC236}">
                <a16:creationId xmlns:a16="http://schemas.microsoft.com/office/drawing/2014/main" id="{F5B359C1-40F9-43D1-A8D4-29B2CEEED736}"/>
              </a:ext>
            </a:extLst>
          </p:cNvPr>
          <p:cNvPicPr>
            <a:picLocks noChangeAspect="1"/>
          </p:cNvPicPr>
          <p:nvPr/>
        </p:nvPicPr>
        <p:blipFill rotWithShape="1">
          <a:blip r:embed="rId2"/>
          <a:srcRect l="25628" r="-1"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17" name="Rectangle 16">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D422399-7099-754C-9CC2-8D36D21A0E76}"/>
              </a:ext>
            </a:extLst>
          </p:cNvPr>
          <p:cNvPicPr>
            <a:picLocks noChangeAspect="1"/>
          </p:cNvPicPr>
          <p:nvPr/>
        </p:nvPicPr>
        <p:blipFill rotWithShape="1">
          <a:blip r:embed="rId2"/>
          <a:srcRect l="25628" r="-1" b="-1"/>
          <a:stretch/>
        </p:blipFill>
        <p:spPr>
          <a:xfrm>
            <a:off x="4550898"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5" name="Rectangle 4">
            <a:extLst>
              <a:ext uri="{FF2B5EF4-FFF2-40B4-BE49-F238E27FC236}">
                <a16:creationId xmlns:a16="http://schemas.microsoft.com/office/drawing/2014/main" id="{2EF69CE9-35E2-AD47-AD63-02A495767349}"/>
              </a:ext>
            </a:extLst>
          </p:cNvPr>
          <p:cNvSpPr/>
          <p:nvPr/>
        </p:nvSpPr>
        <p:spPr>
          <a:xfrm>
            <a:off x="5222056" y="4077924"/>
            <a:ext cx="4230169" cy="461665"/>
          </a:xfrm>
          <a:prstGeom prst="rect">
            <a:avLst/>
          </a:prstGeom>
        </p:spPr>
        <p:txBody>
          <a:bodyPr wrap="square">
            <a:spAutoFit/>
          </a:bodyPr>
          <a:lstStyle/>
          <a:p>
            <a:pPr algn="ctr"/>
            <a:r>
              <a:rPr lang="en-US" sz="2400" b="1" dirty="0">
                <a:solidFill>
                  <a:schemeClr val="bg1"/>
                </a:solidFill>
              </a:rPr>
              <a:t>Evaluation &amp; Assessment</a:t>
            </a:r>
          </a:p>
        </p:txBody>
      </p:sp>
      <p:pic>
        <p:nvPicPr>
          <p:cNvPr id="16" name="Picture 15" descr="A picture containing logo&#10;&#10;Description automatically generated">
            <a:extLst>
              <a:ext uri="{FF2B5EF4-FFF2-40B4-BE49-F238E27FC236}">
                <a16:creationId xmlns:a16="http://schemas.microsoft.com/office/drawing/2014/main" id="{24DD2EA0-82D0-1F43-AFCB-D4900652A53D}"/>
              </a:ext>
            </a:extLst>
          </p:cNvPr>
          <p:cNvPicPr>
            <a:picLocks noChangeAspect="1"/>
          </p:cNvPicPr>
          <p:nvPr/>
        </p:nvPicPr>
        <p:blipFill>
          <a:blip r:embed="rId3"/>
          <a:stretch>
            <a:fillRect/>
          </a:stretch>
        </p:blipFill>
        <p:spPr>
          <a:xfrm>
            <a:off x="625873" y="5678668"/>
            <a:ext cx="1707752" cy="856840"/>
          </a:xfrm>
          <a:prstGeom prst="rect">
            <a:avLst/>
          </a:prstGeom>
          <a:solidFill>
            <a:schemeClr val="tx1"/>
          </a:solidFill>
        </p:spPr>
      </p:pic>
      <p:pic>
        <p:nvPicPr>
          <p:cNvPr id="1026" name="Picture 2" descr="The Regents of the University of Michigan | Working with BJA NTTAC">
            <a:extLst>
              <a:ext uri="{FF2B5EF4-FFF2-40B4-BE49-F238E27FC236}">
                <a16:creationId xmlns:a16="http://schemas.microsoft.com/office/drawing/2014/main" id="{643B4981-8B0E-9347-9ABD-EC059FE54E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110" y="5423993"/>
            <a:ext cx="1235192" cy="1311387"/>
          </a:xfrm>
          <a:prstGeom prst="rect">
            <a:avLst/>
          </a:prstGeom>
          <a:noFill/>
          <a:extLst>
            <a:ext uri="{909E8E84-426E-40DD-AFC4-6F175D3DCCD1}">
              <a14:hiddenFill xmlns:a14="http://schemas.microsoft.com/office/drawing/2010/main">
                <a:solidFill>
                  <a:srgbClr val="FFFFFF"/>
                </a:solidFill>
              </a14:hiddenFill>
            </a:ext>
          </a:extLst>
        </p:spPr>
      </p:pic>
      <p:sp>
        <p:nvSpPr>
          <p:cNvPr id="19" name="Subtitle 2">
            <a:extLst>
              <a:ext uri="{FF2B5EF4-FFF2-40B4-BE49-F238E27FC236}">
                <a16:creationId xmlns:a16="http://schemas.microsoft.com/office/drawing/2014/main" id="{8104B4EB-66FF-1F4A-B2FD-ECBA58BFD8A2}"/>
              </a:ext>
            </a:extLst>
          </p:cNvPr>
          <p:cNvSpPr txBox="1">
            <a:spLocks/>
          </p:cNvSpPr>
          <p:nvPr/>
        </p:nvSpPr>
        <p:spPr>
          <a:xfrm>
            <a:off x="48403" y="4010895"/>
            <a:ext cx="4502493" cy="868144"/>
          </a:xfrm>
          <a:prstGeom prst="rect">
            <a:avLst/>
          </a:prstGeom>
        </p:spPr>
        <p:txBody>
          <a:bodyPr vert="horz" wrap="square" lIns="0" tIns="0" rIns="0" bIns="0" rtlCol="0" anchor="t">
            <a:normAutofit/>
          </a:bodyPr>
          <a:lstStyle>
            <a:lvl1pPr marL="0" indent="0" algn="l" defTabSz="914400" rtl="0" eaLnBrk="1" latinLnBrk="0" hangingPunct="1">
              <a:lnSpc>
                <a:spcPct val="100000"/>
              </a:lnSpc>
              <a:spcBef>
                <a:spcPts val="1000"/>
              </a:spcBef>
              <a:spcAft>
                <a:spcPts val="800"/>
              </a:spcAft>
              <a:buFont typeface="Arial" panose="020B0604020202020204" pitchFamily="34" charset="0"/>
              <a:buNone/>
              <a:defRPr sz="2400" kern="1200">
                <a:solidFill>
                  <a:schemeClr val="tx1">
                    <a:alpha val="80000"/>
                  </a:schemeClr>
                </a:solidFill>
                <a:latin typeface="+mn-lt"/>
                <a:ea typeface="+mn-ea"/>
                <a:cs typeface="+mn-cs"/>
              </a:defRPr>
            </a:lvl1pPr>
            <a:lvl2pPr marL="457200" indent="0" algn="ctr"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914400" indent="0" algn="ctr" defTabSz="914400" rtl="0" eaLnBrk="1" latinLnBrk="0" hangingPunct="1">
              <a:lnSpc>
                <a:spcPct val="110000"/>
              </a:lnSpc>
              <a:spcBef>
                <a:spcPts val="500"/>
              </a:spcBef>
              <a:spcAft>
                <a:spcPts val="800"/>
              </a:spcAft>
              <a:buFont typeface="Arial" panose="020B0604020202020204" pitchFamily="34" charset="0"/>
              <a:buNone/>
              <a:defRPr sz="1800" kern="1200">
                <a:solidFill>
                  <a:schemeClr val="tx1">
                    <a:alpha val="60000"/>
                  </a:schemeClr>
                </a:solidFill>
                <a:latin typeface="+mn-lt"/>
                <a:ea typeface="+mn-ea"/>
                <a:cs typeface="+mn-cs"/>
              </a:defRPr>
            </a:lvl3pPr>
            <a:lvl4pPr marL="1371600" indent="0" algn="ctr" defTabSz="914400" rtl="0" eaLnBrk="1" latinLnBrk="0" hangingPunct="1">
              <a:lnSpc>
                <a:spcPct val="110000"/>
              </a:lnSpc>
              <a:spcBef>
                <a:spcPts val="500"/>
              </a:spcBef>
              <a:spcAft>
                <a:spcPts val="800"/>
              </a:spcAft>
              <a:buFont typeface="Arial" panose="020B0604020202020204" pitchFamily="34" charset="0"/>
              <a:buNone/>
              <a:defRPr sz="1600" kern="1200">
                <a:solidFill>
                  <a:schemeClr val="tx1">
                    <a:alpha val="60000"/>
                  </a:schemeClr>
                </a:solidFill>
                <a:latin typeface="+mn-lt"/>
                <a:ea typeface="+mn-ea"/>
                <a:cs typeface="+mn-cs"/>
              </a:defRPr>
            </a:lvl4pPr>
            <a:lvl5pPr marL="1828800" indent="0" algn="ctr" defTabSz="914400" rtl="0" eaLnBrk="1" latinLnBrk="0" hangingPunct="1">
              <a:lnSpc>
                <a:spcPct val="110000"/>
              </a:lnSpc>
              <a:spcBef>
                <a:spcPts val="500"/>
              </a:spcBef>
              <a:spcAft>
                <a:spcPts val="800"/>
              </a:spcAft>
              <a:buFont typeface="Arial" panose="020B0604020202020204" pitchFamily="34" charset="0"/>
              <a:buNone/>
              <a:defRPr sz="1600" kern="1200">
                <a:solidFill>
                  <a:schemeClr val="tx1">
                    <a:alpha val="6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0"/>
              </a:spcBef>
              <a:spcAft>
                <a:spcPts val="0"/>
              </a:spcAft>
            </a:pPr>
            <a:r>
              <a:rPr lang="en-US" sz="1400" dirty="0">
                <a:solidFill>
                  <a:schemeClr val="tx1">
                    <a:alpha val="60000"/>
                  </a:schemeClr>
                </a:solidFill>
              </a:rPr>
              <a:t>Committee Member </a:t>
            </a:r>
          </a:p>
          <a:p>
            <a:pPr algn="ctr">
              <a:spcBef>
                <a:spcPts val="0"/>
              </a:spcBef>
              <a:spcAft>
                <a:spcPts val="0"/>
              </a:spcAft>
            </a:pPr>
            <a:r>
              <a:rPr lang="en-US" sz="1400" dirty="0">
                <a:solidFill>
                  <a:schemeClr val="tx1">
                    <a:alpha val="60000"/>
                  </a:schemeClr>
                </a:solidFill>
              </a:rPr>
              <a:t>Master of Health Professions Education Program</a:t>
            </a:r>
          </a:p>
          <a:p>
            <a:pPr algn="ctr">
              <a:spcBef>
                <a:spcPts val="0"/>
              </a:spcBef>
              <a:spcAft>
                <a:spcPts val="0"/>
              </a:spcAft>
            </a:pPr>
            <a:r>
              <a:rPr lang="en-US" sz="1400" dirty="0">
                <a:solidFill>
                  <a:schemeClr val="tx1">
                    <a:alpha val="60000"/>
                  </a:schemeClr>
                </a:solidFill>
              </a:rPr>
              <a:t>University of Michigan Medical Schoo</a:t>
            </a:r>
            <a:r>
              <a:rPr lang="en-US" sz="1500" dirty="0">
                <a:solidFill>
                  <a:schemeClr val="tx1">
                    <a:alpha val="60000"/>
                  </a:schemeClr>
                </a:solidFill>
              </a:rPr>
              <a:t>l</a:t>
            </a:r>
          </a:p>
        </p:txBody>
      </p:sp>
      <p:sp>
        <p:nvSpPr>
          <p:cNvPr id="21" name="Rectangle 20">
            <a:extLst>
              <a:ext uri="{FF2B5EF4-FFF2-40B4-BE49-F238E27FC236}">
                <a16:creationId xmlns:a16="http://schemas.microsoft.com/office/drawing/2014/main" id="{DFA6D580-4E57-FF40-BA47-D06757A1878C}"/>
              </a:ext>
            </a:extLst>
          </p:cNvPr>
          <p:cNvSpPr/>
          <p:nvPr/>
        </p:nvSpPr>
        <p:spPr>
          <a:xfrm>
            <a:off x="1" y="2723386"/>
            <a:ext cx="4550896" cy="369332"/>
          </a:xfrm>
          <a:prstGeom prst="rect">
            <a:avLst/>
          </a:prstGeom>
        </p:spPr>
        <p:txBody>
          <a:bodyPr wrap="square">
            <a:spAutoFit/>
          </a:bodyPr>
          <a:lstStyle/>
          <a:p>
            <a:pPr algn="ctr"/>
            <a:r>
              <a:rPr lang="en-US" b="1" dirty="0">
                <a:solidFill>
                  <a:schemeClr val="tx1">
                    <a:alpha val="60000"/>
                  </a:schemeClr>
                </a:solidFill>
              </a:rPr>
              <a:t>John Vasquez, Ph.D., M.H.S.A.</a:t>
            </a:r>
            <a:endParaRPr lang="en-US" b="1" dirty="0"/>
          </a:p>
        </p:txBody>
      </p:sp>
    </p:spTree>
    <p:extLst>
      <p:ext uri="{BB962C8B-B14F-4D97-AF65-F5344CB8AC3E}">
        <p14:creationId xmlns:p14="http://schemas.microsoft.com/office/powerpoint/2010/main" val="3103594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5064A-367A-F84F-95AC-28A6CE09C35D}"/>
              </a:ext>
            </a:extLst>
          </p:cNvPr>
          <p:cNvSpPr>
            <a:spLocks noGrp="1"/>
          </p:cNvSpPr>
          <p:nvPr>
            <p:ph type="title"/>
          </p:nvPr>
        </p:nvSpPr>
        <p:spPr/>
        <p:txBody>
          <a:bodyPr/>
          <a:lstStyle/>
          <a:p>
            <a:pPr algn="ctr"/>
            <a:r>
              <a:rPr lang="en-US" b="1" dirty="0"/>
              <a:t>Agenda</a:t>
            </a:r>
          </a:p>
        </p:txBody>
      </p:sp>
      <p:sp>
        <p:nvSpPr>
          <p:cNvPr id="3" name="Content Placeholder 2">
            <a:extLst>
              <a:ext uri="{FF2B5EF4-FFF2-40B4-BE49-F238E27FC236}">
                <a16:creationId xmlns:a16="http://schemas.microsoft.com/office/drawing/2014/main" id="{AB30268C-7E28-D648-A393-3E566A541B57}"/>
              </a:ext>
            </a:extLst>
          </p:cNvPr>
          <p:cNvSpPr>
            <a:spLocks noGrp="1"/>
          </p:cNvSpPr>
          <p:nvPr>
            <p:ph idx="1"/>
          </p:nvPr>
        </p:nvSpPr>
        <p:spPr/>
        <p:txBody>
          <a:bodyPr/>
          <a:lstStyle/>
          <a:p>
            <a:pPr marL="457200" indent="-457200">
              <a:buFont typeface="+mj-lt"/>
              <a:buAutoNum type="arabicPeriod"/>
            </a:pPr>
            <a:r>
              <a:rPr lang="en-US" b="1" dirty="0">
                <a:solidFill>
                  <a:srgbClr val="FFFFFF"/>
                </a:solidFill>
              </a:rPr>
              <a:t>Evaluation vs. Assessment</a:t>
            </a:r>
          </a:p>
          <a:p>
            <a:pPr marL="457200" indent="-457200">
              <a:buFont typeface="+mj-lt"/>
              <a:buAutoNum type="arabicPeriod"/>
            </a:pPr>
            <a:r>
              <a:rPr lang="en-US" b="1" dirty="0">
                <a:solidFill>
                  <a:srgbClr val="FFFFFF"/>
                </a:solidFill>
              </a:rPr>
              <a:t>Equity-Minded Assessment (Readings)</a:t>
            </a:r>
          </a:p>
          <a:p>
            <a:pPr marL="457200" indent="-457200">
              <a:buFont typeface="+mj-lt"/>
              <a:buAutoNum type="arabicPeriod"/>
            </a:pPr>
            <a:r>
              <a:rPr lang="en-US" b="1" dirty="0">
                <a:solidFill>
                  <a:srgbClr val="FFFFFF"/>
                </a:solidFill>
              </a:rPr>
              <a:t>Using Qualitative Research in Assessment &amp; Evaluation (Example)</a:t>
            </a:r>
          </a:p>
          <a:p>
            <a:pPr marL="457200" indent="-457200">
              <a:buFont typeface="+mj-lt"/>
              <a:buAutoNum type="arabicPeriod"/>
            </a:pPr>
            <a:r>
              <a:rPr lang="en-US" b="1" dirty="0">
                <a:solidFill>
                  <a:srgbClr val="FFFFFF"/>
                </a:solidFill>
              </a:rPr>
              <a:t>Evaluation &amp; Assessment Framework</a:t>
            </a:r>
          </a:p>
        </p:txBody>
      </p:sp>
    </p:spTree>
    <p:extLst>
      <p:ext uri="{BB962C8B-B14F-4D97-AF65-F5344CB8AC3E}">
        <p14:creationId xmlns:p14="http://schemas.microsoft.com/office/powerpoint/2010/main" val="2445892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8E3DE9C5-B08C-A24B-BAB0-63C8DB6CB44F}"/>
              </a:ext>
            </a:extLst>
          </p:cNvPr>
          <p:cNvSpPr/>
          <p:nvPr/>
        </p:nvSpPr>
        <p:spPr>
          <a:xfrm>
            <a:off x="2035865" y="256540"/>
            <a:ext cx="1312333" cy="1312333"/>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Oval 15">
            <a:extLst>
              <a:ext uri="{FF2B5EF4-FFF2-40B4-BE49-F238E27FC236}">
                <a16:creationId xmlns:a16="http://schemas.microsoft.com/office/drawing/2014/main" id="{41AAFB08-0082-2743-B435-394C7A2616EE}"/>
              </a:ext>
            </a:extLst>
          </p:cNvPr>
          <p:cNvSpPr/>
          <p:nvPr/>
        </p:nvSpPr>
        <p:spPr>
          <a:xfrm>
            <a:off x="4963743" y="187069"/>
            <a:ext cx="1312333" cy="1312333"/>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Oval 17">
            <a:extLst>
              <a:ext uri="{FF2B5EF4-FFF2-40B4-BE49-F238E27FC236}">
                <a16:creationId xmlns:a16="http://schemas.microsoft.com/office/drawing/2014/main" id="{4CA80149-7647-4745-A190-64E0F9B48D81}"/>
              </a:ext>
            </a:extLst>
          </p:cNvPr>
          <p:cNvSpPr/>
          <p:nvPr/>
        </p:nvSpPr>
        <p:spPr>
          <a:xfrm>
            <a:off x="8395524" y="236221"/>
            <a:ext cx="1312333" cy="1312333"/>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 name="Rectangle 2">
            <a:extLst>
              <a:ext uri="{FF2B5EF4-FFF2-40B4-BE49-F238E27FC236}">
                <a16:creationId xmlns:a16="http://schemas.microsoft.com/office/drawing/2014/main" id="{BACB570D-0F86-EF4D-805E-73DB86F54D78}"/>
              </a:ext>
            </a:extLst>
          </p:cNvPr>
          <p:cNvSpPr/>
          <p:nvPr/>
        </p:nvSpPr>
        <p:spPr>
          <a:xfrm>
            <a:off x="1109980" y="4833256"/>
            <a:ext cx="9966960"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t>Evaluation vs Assessment</a:t>
            </a:r>
          </a:p>
        </p:txBody>
      </p:sp>
      <p:pic>
        <p:nvPicPr>
          <p:cNvPr id="2" name="Picture 1" descr="A close up of a logo&#10;&#10;Description automatically generated">
            <a:extLst>
              <a:ext uri="{FF2B5EF4-FFF2-40B4-BE49-F238E27FC236}">
                <a16:creationId xmlns:a16="http://schemas.microsoft.com/office/drawing/2014/main" id="{D294B353-11C1-F544-A89F-06C6CD7C272D}"/>
              </a:ext>
            </a:extLst>
          </p:cNvPr>
          <p:cNvPicPr>
            <a:picLocks noChangeAspect="1"/>
          </p:cNvPicPr>
          <p:nvPr/>
        </p:nvPicPr>
        <p:blipFill rotWithShape="1">
          <a:blip r:embed="rId3"/>
          <a:srcRect l="7679" r="2152" b="1"/>
          <a:stretch/>
        </p:blipFill>
        <p:spPr>
          <a:xfrm>
            <a:off x="241300" y="142606"/>
            <a:ext cx="11704320" cy="3764276"/>
          </a:xfrm>
          <a:prstGeom prst="rect">
            <a:avLst/>
          </a:prstGeom>
        </p:spPr>
      </p:pic>
    </p:spTree>
    <p:extLst>
      <p:ext uri="{BB962C8B-B14F-4D97-AF65-F5344CB8AC3E}">
        <p14:creationId xmlns:p14="http://schemas.microsoft.com/office/powerpoint/2010/main" val="2379412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Block Arc 16">
            <a:extLst>
              <a:ext uri="{FF2B5EF4-FFF2-40B4-BE49-F238E27FC236}">
                <a16:creationId xmlns:a16="http://schemas.microsoft.com/office/drawing/2014/main" id="{31EE3C90-C5F4-594B-92BA-61FEA3ABB617}"/>
              </a:ext>
            </a:extLst>
          </p:cNvPr>
          <p:cNvSpPr/>
          <p:nvPr/>
        </p:nvSpPr>
        <p:spPr>
          <a:xfrm>
            <a:off x="-584371" y="554416"/>
            <a:ext cx="7065903" cy="7065903"/>
          </a:xfrm>
          <a:prstGeom prst="blockArc">
            <a:avLst>
              <a:gd name="adj1" fmla="val 18900000"/>
              <a:gd name="adj2" fmla="val 2700000"/>
              <a:gd name="adj3" fmla="val 306"/>
            </a:avLst>
          </a:prstGeom>
          <a:noFill/>
          <a:ln w="25400">
            <a:solidFill>
              <a:srgbClr val="00B050"/>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a:extLst>
              <a:ext uri="{FF2B5EF4-FFF2-40B4-BE49-F238E27FC236}">
                <a16:creationId xmlns:a16="http://schemas.microsoft.com/office/drawing/2014/main" id="{C184595B-D73D-AD43-96F8-29405A8BB714}"/>
              </a:ext>
            </a:extLst>
          </p:cNvPr>
          <p:cNvSpPr/>
          <p:nvPr/>
        </p:nvSpPr>
        <p:spPr>
          <a:xfrm>
            <a:off x="6078169" y="1987634"/>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005493"/>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How do we know </a:t>
            </a:r>
            <a:r>
              <a:rPr lang="en-US" sz="1800" kern="1200" dirty="0">
                <a:solidFill>
                  <a:schemeClr val="tx1"/>
                </a:solidFill>
              </a:rPr>
              <a:t>programs are effective? </a:t>
            </a:r>
          </a:p>
        </p:txBody>
      </p:sp>
      <p:sp>
        <p:nvSpPr>
          <p:cNvPr id="20" name="Oval 19">
            <a:extLst>
              <a:ext uri="{FF2B5EF4-FFF2-40B4-BE49-F238E27FC236}">
                <a16:creationId xmlns:a16="http://schemas.microsoft.com/office/drawing/2014/main" id="{1752A9D0-0123-A448-994B-EB41F8C63D41}"/>
              </a:ext>
            </a:extLst>
          </p:cNvPr>
          <p:cNvSpPr/>
          <p:nvPr/>
        </p:nvSpPr>
        <p:spPr>
          <a:xfrm>
            <a:off x="5422002" y="1856400"/>
            <a:ext cx="1312333" cy="1312333"/>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2" name="Freeform 21">
            <a:extLst>
              <a:ext uri="{FF2B5EF4-FFF2-40B4-BE49-F238E27FC236}">
                <a16:creationId xmlns:a16="http://schemas.microsoft.com/office/drawing/2014/main" id="{9868E430-F302-7642-855F-AFDDD67EDF5D}"/>
              </a:ext>
            </a:extLst>
          </p:cNvPr>
          <p:cNvSpPr/>
          <p:nvPr/>
        </p:nvSpPr>
        <p:spPr>
          <a:xfrm>
            <a:off x="6459795" y="3562434"/>
            <a:ext cx="4981058" cy="1049866"/>
          </a:xfrm>
          <a:custGeom>
            <a:avLst/>
            <a:gdLst>
              <a:gd name="connsiteX0" fmla="*/ 0 w 4981058"/>
              <a:gd name="connsiteY0" fmla="*/ 0 h 1049866"/>
              <a:gd name="connsiteX1" fmla="*/ 4981058 w 4981058"/>
              <a:gd name="connsiteY1" fmla="*/ 0 h 1049866"/>
              <a:gd name="connsiteX2" fmla="*/ 4981058 w 4981058"/>
              <a:gd name="connsiteY2" fmla="*/ 1049866 h 1049866"/>
              <a:gd name="connsiteX3" fmla="*/ 0 w 4981058"/>
              <a:gd name="connsiteY3" fmla="*/ 1049866 h 1049866"/>
              <a:gd name="connsiteX4" fmla="*/ 0 w 4981058"/>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058" h="1049866">
                <a:moveTo>
                  <a:pt x="0" y="0"/>
                </a:moveTo>
                <a:lnTo>
                  <a:pt x="4981058" y="0"/>
                </a:lnTo>
                <a:lnTo>
                  <a:pt x="4981058" y="1049866"/>
                </a:lnTo>
                <a:lnTo>
                  <a:pt x="0" y="1049866"/>
                </a:lnTo>
                <a:lnTo>
                  <a:pt x="0" y="0"/>
                </a:lnTo>
                <a:close/>
              </a:path>
            </a:pathLst>
          </a:custGeom>
          <a:noFill/>
          <a:ln w="25400">
            <a:solidFill>
              <a:srgbClr val="009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What skills do these programs address </a:t>
            </a:r>
            <a:r>
              <a:rPr lang="en-US" sz="1800" kern="1200" dirty="0">
                <a:solidFill>
                  <a:schemeClr val="tx1"/>
                </a:solidFill>
              </a:rPr>
              <a:t>and what skills are missing or underutilized?</a:t>
            </a:r>
          </a:p>
        </p:txBody>
      </p:sp>
      <p:sp>
        <p:nvSpPr>
          <p:cNvPr id="24" name="Oval 23">
            <a:extLst>
              <a:ext uri="{FF2B5EF4-FFF2-40B4-BE49-F238E27FC236}">
                <a16:creationId xmlns:a16="http://schemas.microsoft.com/office/drawing/2014/main" id="{6D3D9370-480D-FC4A-BDD2-C10D0CAFA07D}"/>
              </a:ext>
            </a:extLst>
          </p:cNvPr>
          <p:cNvSpPr/>
          <p:nvPr/>
        </p:nvSpPr>
        <p:spPr>
          <a:xfrm>
            <a:off x="5803629" y="3431200"/>
            <a:ext cx="1312333" cy="1312333"/>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5" name="Freeform 24">
            <a:extLst>
              <a:ext uri="{FF2B5EF4-FFF2-40B4-BE49-F238E27FC236}">
                <a16:creationId xmlns:a16="http://schemas.microsoft.com/office/drawing/2014/main" id="{264828EE-6BAD-804D-87B2-4E090FC53A35}"/>
              </a:ext>
            </a:extLst>
          </p:cNvPr>
          <p:cNvSpPr/>
          <p:nvPr/>
        </p:nvSpPr>
        <p:spPr>
          <a:xfrm>
            <a:off x="6078169" y="5137234"/>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76D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rPr>
              <a:t>What are the </a:t>
            </a:r>
            <a:r>
              <a:rPr lang="en-US" sz="1800" b="1" u="sng" kern="1200" dirty="0">
                <a:solidFill>
                  <a:schemeClr val="tx1"/>
                </a:solidFill>
              </a:rPr>
              <a:t>biggest challenges facing trainee's engagement in and faculty support </a:t>
            </a:r>
            <a:r>
              <a:rPr lang="en-US" sz="1800" kern="1200" dirty="0">
                <a:solidFill>
                  <a:schemeClr val="tx1"/>
                </a:solidFill>
              </a:rPr>
              <a:t>for these programs?</a:t>
            </a:r>
          </a:p>
        </p:txBody>
      </p:sp>
      <p:sp>
        <p:nvSpPr>
          <p:cNvPr id="26" name="Oval 25">
            <a:extLst>
              <a:ext uri="{FF2B5EF4-FFF2-40B4-BE49-F238E27FC236}">
                <a16:creationId xmlns:a16="http://schemas.microsoft.com/office/drawing/2014/main" id="{DC3ABA39-2C9D-FD45-80D5-0C6B4012194C}"/>
              </a:ext>
            </a:extLst>
          </p:cNvPr>
          <p:cNvSpPr/>
          <p:nvPr/>
        </p:nvSpPr>
        <p:spPr>
          <a:xfrm>
            <a:off x="5422002" y="5006000"/>
            <a:ext cx="1312333" cy="1312333"/>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14" name="Picture 13" descr="A close up of a logo&#10;&#10;Description automatically generated">
            <a:extLst>
              <a:ext uri="{FF2B5EF4-FFF2-40B4-BE49-F238E27FC236}">
                <a16:creationId xmlns:a16="http://schemas.microsoft.com/office/drawing/2014/main" id="{1222A07B-16FE-1B41-8FFB-39F381A26F5E}"/>
              </a:ext>
            </a:extLst>
          </p:cNvPr>
          <p:cNvPicPr>
            <a:picLocks noChangeAspect="1"/>
          </p:cNvPicPr>
          <p:nvPr/>
        </p:nvPicPr>
        <p:blipFill>
          <a:blip r:embed="rId3"/>
          <a:stretch>
            <a:fillRect/>
          </a:stretch>
        </p:blipFill>
        <p:spPr>
          <a:xfrm>
            <a:off x="23015" y="3229091"/>
            <a:ext cx="5452531" cy="1581234"/>
          </a:xfrm>
          <a:prstGeom prst="rect">
            <a:avLst/>
          </a:prstGeom>
          <a:ln>
            <a:noFill/>
          </a:ln>
        </p:spPr>
      </p:pic>
      <p:sp>
        <p:nvSpPr>
          <p:cNvPr id="11" name="Rectangle 10">
            <a:extLst>
              <a:ext uri="{FF2B5EF4-FFF2-40B4-BE49-F238E27FC236}">
                <a16:creationId xmlns:a16="http://schemas.microsoft.com/office/drawing/2014/main" id="{3DAFDF2B-045F-FD47-B84B-CAAFBBC07D37}"/>
              </a:ext>
            </a:extLst>
          </p:cNvPr>
          <p:cNvSpPr/>
          <p:nvPr/>
        </p:nvSpPr>
        <p:spPr>
          <a:xfrm>
            <a:off x="820149" y="452761"/>
            <a:ext cx="9966960"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 vs Assessment</a:t>
            </a:r>
          </a:p>
        </p:txBody>
      </p:sp>
    </p:spTree>
    <p:extLst>
      <p:ext uri="{BB962C8B-B14F-4D97-AF65-F5344CB8AC3E}">
        <p14:creationId xmlns:p14="http://schemas.microsoft.com/office/powerpoint/2010/main" val="1471193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Block Arc 16">
            <a:extLst>
              <a:ext uri="{FF2B5EF4-FFF2-40B4-BE49-F238E27FC236}">
                <a16:creationId xmlns:a16="http://schemas.microsoft.com/office/drawing/2014/main" id="{31EE3C90-C5F4-594B-92BA-61FEA3ABB617}"/>
              </a:ext>
            </a:extLst>
          </p:cNvPr>
          <p:cNvSpPr/>
          <p:nvPr/>
        </p:nvSpPr>
        <p:spPr>
          <a:xfrm>
            <a:off x="-7434349" y="5318921"/>
            <a:ext cx="7065903" cy="7065903"/>
          </a:xfrm>
          <a:prstGeom prst="blockArc">
            <a:avLst>
              <a:gd name="adj1" fmla="val 18900000"/>
              <a:gd name="adj2" fmla="val 2700000"/>
              <a:gd name="adj3" fmla="val 306"/>
            </a:avLst>
          </a:prstGeom>
          <a:noFill/>
          <a:ln w="25400">
            <a:solidFill>
              <a:srgbClr val="00B050"/>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a:extLst>
              <a:ext uri="{FF2B5EF4-FFF2-40B4-BE49-F238E27FC236}">
                <a16:creationId xmlns:a16="http://schemas.microsoft.com/office/drawing/2014/main" id="{C184595B-D73D-AD43-96F8-29405A8BB714}"/>
              </a:ext>
            </a:extLst>
          </p:cNvPr>
          <p:cNvSpPr/>
          <p:nvPr/>
        </p:nvSpPr>
        <p:spPr>
          <a:xfrm>
            <a:off x="-771809" y="67521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005493"/>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How do we know </a:t>
            </a:r>
            <a:r>
              <a:rPr lang="en-US" sz="1800" kern="1200" dirty="0">
                <a:solidFill>
                  <a:schemeClr val="tx1"/>
                </a:solidFill>
              </a:rPr>
              <a:t>programs are effective? </a:t>
            </a:r>
          </a:p>
        </p:txBody>
      </p:sp>
      <p:sp>
        <p:nvSpPr>
          <p:cNvPr id="20" name="Oval 19">
            <a:extLst>
              <a:ext uri="{FF2B5EF4-FFF2-40B4-BE49-F238E27FC236}">
                <a16:creationId xmlns:a16="http://schemas.microsoft.com/office/drawing/2014/main" id="{1752A9D0-0123-A448-994B-EB41F8C63D41}"/>
              </a:ext>
            </a:extLst>
          </p:cNvPr>
          <p:cNvSpPr/>
          <p:nvPr/>
        </p:nvSpPr>
        <p:spPr>
          <a:xfrm>
            <a:off x="1788577" y="4743533"/>
            <a:ext cx="1312333" cy="1312333"/>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2" name="Freeform 21">
            <a:extLst>
              <a:ext uri="{FF2B5EF4-FFF2-40B4-BE49-F238E27FC236}">
                <a16:creationId xmlns:a16="http://schemas.microsoft.com/office/drawing/2014/main" id="{9868E430-F302-7642-855F-AFDDD67EDF5D}"/>
              </a:ext>
            </a:extLst>
          </p:cNvPr>
          <p:cNvSpPr/>
          <p:nvPr/>
        </p:nvSpPr>
        <p:spPr>
          <a:xfrm>
            <a:off x="-390183" y="8326939"/>
            <a:ext cx="4981058" cy="1049866"/>
          </a:xfrm>
          <a:custGeom>
            <a:avLst/>
            <a:gdLst>
              <a:gd name="connsiteX0" fmla="*/ 0 w 4981058"/>
              <a:gd name="connsiteY0" fmla="*/ 0 h 1049866"/>
              <a:gd name="connsiteX1" fmla="*/ 4981058 w 4981058"/>
              <a:gd name="connsiteY1" fmla="*/ 0 h 1049866"/>
              <a:gd name="connsiteX2" fmla="*/ 4981058 w 4981058"/>
              <a:gd name="connsiteY2" fmla="*/ 1049866 h 1049866"/>
              <a:gd name="connsiteX3" fmla="*/ 0 w 4981058"/>
              <a:gd name="connsiteY3" fmla="*/ 1049866 h 1049866"/>
              <a:gd name="connsiteX4" fmla="*/ 0 w 4981058"/>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058" h="1049866">
                <a:moveTo>
                  <a:pt x="0" y="0"/>
                </a:moveTo>
                <a:lnTo>
                  <a:pt x="4981058" y="0"/>
                </a:lnTo>
                <a:lnTo>
                  <a:pt x="4981058" y="1049866"/>
                </a:lnTo>
                <a:lnTo>
                  <a:pt x="0" y="1049866"/>
                </a:lnTo>
                <a:lnTo>
                  <a:pt x="0" y="0"/>
                </a:lnTo>
                <a:close/>
              </a:path>
            </a:pathLst>
          </a:custGeom>
          <a:noFill/>
          <a:ln w="25400">
            <a:solidFill>
              <a:srgbClr val="009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What skills do these programs address </a:t>
            </a:r>
            <a:r>
              <a:rPr lang="en-US" sz="1800" kern="1200" dirty="0">
                <a:solidFill>
                  <a:schemeClr val="tx1"/>
                </a:solidFill>
              </a:rPr>
              <a:t>and what skills are missing or underutilized?</a:t>
            </a:r>
          </a:p>
        </p:txBody>
      </p:sp>
      <p:sp>
        <p:nvSpPr>
          <p:cNvPr id="24" name="Oval 23">
            <a:extLst>
              <a:ext uri="{FF2B5EF4-FFF2-40B4-BE49-F238E27FC236}">
                <a16:creationId xmlns:a16="http://schemas.microsoft.com/office/drawing/2014/main" id="{6D3D9370-480D-FC4A-BDD2-C10D0CAFA07D}"/>
              </a:ext>
            </a:extLst>
          </p:cNvPr>
          <p:cNvSpPr/>
          <p:nvPr/>
        </p:nvSpPr>
        <p:spPr>
          <a:xfrm>
            <a:off x="5439833" y="4722687"/>
            <a:ext cx="1312333" cy="1312333"/>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5" name="Freeform 24">
            <a:extLst>
              <a:ext uri="{FF2B5EF4-FFF2-40B4-BE49-F238E27FC236}">
                <a16:creationId xmlns:a16="http://schemas.microsoft.com/office/drawing/2014/main" id="{264828EE-6BAD-804D-87B2-4E090FC53A35}"/>
              </a:ext>
            </a:extLst>
          </p:cNvPr>
          <p:cNvSpPr/>
          <p:nvPr/>
        </p:nvSpPr>
        <p:spPr>
          <a:xfrm>
            <a:off x="-771809" y="99017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76D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rPr>
              <a:t>What are the </a:t>
            </a:r>
            <a:r>
              <a:rPr lang="en-US" sz="1800" b="1" u="sng" kern="1200" dirty="0">
                <a:solidFill>
                  <a:schemeClr val="tx1"/>
                </a:solidFill>
              </a:rPr>
              <a:t>biggest challenges facing trainee's engagement in and faculty support </a:t>
            </a:r>
            <a:r>
              <a:rPr lang="en-US" sz="1800" kern="1200" dirty="0">
                <a:solidFill>
                  <a:schemeClr val="tx1"/>
                </a:solidFill>
              </a:rPr>
              <a:t>for these programs?</a:t>
            </a:r>
          </a:p>
        </p:txBody>
      </p:sp>
      <p:sp>
        <p:nvSpPr>
          <p:cNvPr id="26" name="Oval 25">
            <a:extLst>
              <a:ext uri="{FF2B5EF4-FFF2-40B4-BE49-F238E27FC236}">
                <a16:creationId xmlns:a16="http://schemas.microsoft.com/office/drawing/2014/main" id="{DC3ABA39-2C9D-FD45-80D5-0C6B4012194C}"/>
              </a:ext>
            </a:extLst>
          </p:cNvPr>
          <p:cNvSpPr/>
          <p:nvPr/>
        </p:nvSpPr>
        <p:spPr>
          <a:xfrm>
            <a:off x="9091089" y="4722688"/>
            <a:ext cx="1312333" cy="1312333"/>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14" name="Picture 13" descr="A close up of a logo&#10;&#10;Description automatically generated">
            <a:extLst>
              <a:ext uri="{FF2B5EF4-FFF2-40B4-BE49-F238E27FC236}">
                <a16:creationId xmlns:a16="http://schemas.microsoft.com/office/drawing/2014/main" id="{1222A07B-16FE-1B41-8FFB-39F381A26F5E}"/>
              </a:ext>
            </a:extLst>
          </p:cNvPr>
          <p:cNvPicPr>
            <a:picLocks noChangeAspect="1"/>
          </p:cNvPicPr>
          <p:nvPr/>
        </p:nvPicPr>
        <p:blipFill>
          <a:blip r:embed="rId3"/>
          <a:stretch>
            <a:fillRect/>
          </a:stretch>
        </p:blipFill>
        <p:spPr>
          <a:xfrm>
            <a:off x="-6627664" y="3982285"/>
            <a:ext cx="5452531" cy="1581234"/>
          </a:xfrm>
          <a:prstGeom prst="rect">
            <a:avLst/>
          </a:prstGeom>
          <a:ln>
            <a:noFill/>
          </a:ln>
        </p:spPr>
      </p:pic>
      <p:sp>
        <p:nvSpPr>
          <p:cNvPr id="11" name="Rectangle 10">
            <a:extLst>
              <a:ext uri="{FF2B5EF4-FFF2-40B4-BE49-F238E27FC236}">
                <a16:creationId xmlns:a16="http://schemas.microsoft.com/office/drawing/2014/main" id="{3DAFDF2B-045F-FD47-B84B-CAAFBBC07D37}"/>
              </a:ext>
            </a:extLst>
          </p:cNvPr>
          <p:cNvSpPr/>
          <p:nvPr/>
        </p:nvSpPr>
        <p:spPr>
          <a:xfrm>
            <a:off x="-9815767" y="385125"/>
            <a:ext cx="9966960"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 vs Assessment</a:t>
            </a:r>
          </a:p>
        </p:txBody>
      </p:sp>
      <p:sp>
        <p:nvSpPr>
          <p:cNvPr id="12" name="Rectangle 11">
            <a:extLst>
              <a:ext uri="{FF2B5EF4-FFF2-40B4-BE49-F238E27FC236}">
                <a16:creationId xmlns:a16="http://schemas.microsoft.com/office/drawing/2014/main" id="{7D6A65AE-2175-B849-AE81-188AC5AB6908}"/>
              </a:ext>
            </a:extLst>
          </p:cNvPr>
          <p:cNvSpPr/>
          <p:nvPr/>
        </p:nvSpPr>
        <p:spPr>
          <a:xfrm>
            <a:off x="75766" y="1278476"/>
            <a:ext cx="5362685"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Assessment</a:t>
            </a:r>
          </a:p>
        </p:txBody>
      </p:sp>
      <p:sp>
        <p:nvSpPr>
          <p:cNvPr id="2" name="TextBox 1">
            <a:extLst>
              <a:ext uri="{FF2B5EF4-FFF2-40B4-BE49-F238E27FC236}">
                <a16:creationId xmlns:a16="http://schemas.microsoft.com/office/drawing/2014/main" id="{6D20F6B0-27FA-6143-9EF7-4F7FD7BA2B72}"/>
              </a:ext>
            </a:extLst>
          </p:cNvPr>
          <p:cNvSpPr txBox="1"/>
          <p:nvPr/>
        </p:nvSpPr>
        <p:spPr>
          <a:xfrm>
            <a:off x="1909533" y="5194187"/>
            <a:ext cx="1026172" cy="369332"/>
          </a:xfrm>
          <a:prstGeom prst="rect">
            <a:avLst/>
          </a:prstGeom>
          <a:noFill/>
        </p:spPr>
        <p:txBody>
          <a:bodyPr wrap="square" rtlCol="0">
            <a:spAutoFit/>
          </a:bodyPr>
          <a:lstStyle/>
          <a:p>
            <a:pPr algn="ctr"/>
            <a:r>
              <a:rPr lang="en-US" b="1" dirty="0"/>
              <a:t>AERA</a:t>
            </a:r>
          </a:p>
        </p:txBody>
      </p:sp>
      <p:sp>
        <p:nvSpPr>
          <p:cNvPr id="13" name="TextBox 12">
            <a:extLst>
              <a:ext uri="{FF2B5EF4-FFF2-40B4-BE49-F238E27FC236}">
                <a16:creationId xmlns:a16="http://schemas.microsoft.com/office/drawing/2014/main" id="{266D164F-6509-3648-BB62-3750343B19E9}"/>
              </a:ext>
            </a:extLst>
          </p:cNvPr>
          <p:cNvSpPr txBox="1"/>
          <p:nvPr/>
        </p:nvSpPr>
        <p:spPr>
          <a:xfrm>
            <a:off x="5611387" y="5194187"/>
            <a:ext cx="1026172" cy="369332"/>
          </a:xfrm>
          <a:prstGeom prst="rect">
            <a:avLst/>
          </a:prstGeom>
          <a:noFill/>
        </p:spPr>
        <p:txBody>
          <a:bodyPr wrap="square" rtlCol="0">
            <a:spAutoFit/>
          </a:bodyPr>
          <a:lstStyle/>
          <a:p>
            <a:pPr algn="ctr"/>
            <a:r>
              <a:rPr lang="en-US" b="1" dirty="0"/>
              <a:t>APA</a:t>
            </a:r>
          </a:p>
        </p:txBody>
      </p:sp>
      <p:sp>
        <p:nvSpPr>
          <p:cNvPr id="15" name="TextBox 14">
            <a:extLst>
              <a:ext uri="{FF2B5EF4-FFF2-40B4-BE49-F238E27FC236}">
                <a16:creationId xmlns:a16="http://schemas.microsoft.com/office/drawing/2014/main" id="{3E2182D9-90E4-4D42-B880-A1EF9001687F}"/>
              </a:ext>
            </a:extLst>
          </p:cNvPr>
          <p:cNvSpPr txBox="1"/>
          <p:nvPr/>
        </p:nvSpPr>
        <p:spPr>
          <a:xfrm>
            <a:off x="9256295" y="5194187"/>
            <a:ext cx="1026172" cy="369332"/>
          </a:xfrm>
          <a:prstGeom prst="rect">
            <a:avLst/>
          </a:prstGeom>
          <a:noFill/>
        </p:spPr>
        <p:txBody>
          <a:bodyPr wrap="square" rtlCol="0">
            <a:spAutoFit/>
          </a:bodyPr>
          <a:lstStyle/>
          <a:p>
            <a:pPr algn="ctr"/>
            <a:r>
              <a:rPr lang="en-US" b="1" dirty="0"/>
              <a:t>NCME</a:t>
            </a:r>
          </a:p>
        </p:txBody>
      </p:sp>
      <p:sp>
        <p:nvSpPr>
          <p:cNvPr id="3" name="TextBox 2">
            <a:extLst>
              <a:ext uri="{FF2B5EF4-FFF2-40B4-BE49-F238E27FC236}">
                <a16:creationId xmlns:a16="http://schemas.microsoft.com/office/drawing/2014/main" id="{DCFE8366-F9E4-164A-88C1-D5976D7D501D}"/>
              </a:ext>
            </a:extLst>
          </p:cNvPr>
          <p:cNvSpPr txBox="1"/>
          <p:nvPr/>
        </p:nvSpPr>
        <p:spPr>
          <a:xfrm>
            <a:off x="1909533" y="2282895"/>
            <a:ext cx="9432235" cy="1200329"/>
          </a:xfrm>
          <a:prstGeom prst="rect">
            <a:avLst/>
          </a:prstGeom>
          <a:noFill/>
        </p:spPr>
        <p:txBody>
          <a:bodyPr wrap="square" rtlCol="0">
            <a:spAutoFit/>
          </a:bodyPr>
          <a:lstStyle/>
          <a:p>
            <a:r>
              <a:rPr lang="en-US" sz="2400" dirty="0"/>
              <a:t>”Any systematic method of obtaining information from tests and other sources, used to draw inferences about characteristics of people, objects, or programs.”</a:t>
            </a:r>
          </a:p>
        </p:txBody>
      </p:sp>
    </p:spTree>
    <p:extLst>
      <p:ext uri="{BB962C8B-B14F-4D97-AF65-F5344CB8AC3E}">
        <p14:creationId xmlns:p14="http://schemas.microsoft.com/office/powerpoint/2010/main" val="31577829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Block Arc 16">
            <a:extLst>
              <a:ext uri="{FF2B5EF4-FFF2-40B4-BE49-F238E27FC236}">
                <a16:creationId xmlns:a16="http://schemas.microsoft.com/office/drawing/2014/main" id="{31EE3C90-C5F4-594B-92BA-61FEA3ABB617}"/>
              </a:ext>
            </a:extLst>
          </p:cNvPr>
          <p:cNvSpPr/>
          <p:nvPr/>
        </p:nvSpPr>
        <p:spPr>
          <a:xfrm>
            <a:off x="-7434349" y="5318921"/>
            <a:ext cx="7065903" cy="7065903"/>
          </a:xfrm>
          <a:prstGeom prst="blockArc">
            <a:avLst>
              <a:gd name="adj1" fmla="val 18900000"/>
              <a:gd name="adj2" fmla="val 2700000"/>
              <a:gd name="adj3" fmla="val 306"/>
            </a:avLst>
          </a:prstGeom>
          <a:noFill/>
          <a:ln w="25400">
            <a:solidFill>
              <a:srgbClr val="00B050"/>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a:extLst>
              <a:ext uri="{FF2B5EF4-FFF2-40B4-BE49-F238E27FC236}">
                <a16:creationId xmlns:a16="http://schemas.microsoft.com/office/drawing/2014/main" id="{C184595B-D73D-AD43-96F8-29405A8BB714}"/>
              </a:ext>
            </a:extLst>
          </p:cNvPr>
          <p:cNvSpPr/>
          <p:nvPr/>
        </p:nvSpPr>
        <p:spPr>
          <a:xfrm>
            <a:off x="-771809" y="67521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005493"/>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How do we know </a:t>
            </a:r>
            <a:r>
              <a:rPr lang="en-US" sz="1800" kern="1200" dirty="0">
                <a:solidFill>
                  <a:schemeClr val="tx1"/>
                </a:solidFill>
              </a:rPr>
              <a:t>programs are effective? </a:t>
            </a:r>
          </a:p>
        </p:txBody>
      </p:sp>
      <p:sp>
        <p:nvSpPr>
          <p:cNvPr id="20" name="Oval 19">
            <a:extLst>
              <a:ext uri="{FF2B5EF4-FFF2-40B4-BE49-F238E27FC236}">
                <a16:creationId xmlns:a16="http://schemas.microsoft.com/office/drawing/2014/main" id="{1752A9D0-0123-A448-994B-EB41F8C63D41}"/>
              </a:ext>
            </a:extLst>
          </p:cNvPr>
          <p:cNvSpPr/>
          <p:nvPr/>
        </p:nvSpPr>
        <p:spPr>
          <a:xfrm>
            <a:off x="1788577" y="4743533"/>
            <a:ext cx="1312333" cy="1312333"/>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2" name="Freeform 21">
            <a:extLst>
              <a:ext uri="{FF2B5EF4-FFF2-40B4-BE49-F238E27FC236}">
                <a16:creationId xmlns:a16="http://schemas.microsoft.com/office/drawing/2014/main" id="{9868E430-F302-7642-855F-AFDDD67EDF5D}"/>
              </a:ext>
            </a:extLst>
          </p:cNvPr>
          <p:cNvSpPr/>
          <p:nvPr/>
        </p:nvSpPr>
        <p:spPr>
          <a:xfrm>
            <a:off x="-390183" y="8326939"/>
            <a:ext cx="4981058" cy="1049866"/>
          </a:xfrm>
          <a:custGeom>
            <a:avLst/>
            <a:gdLst>
              <a:gd name="connsiteX0" fmla="*/ 0 w 4981058"/>
              <a:gd name="connsiteY0" fmla="*/ 0 h 1049866"/>
              <a:gd name="connsiteX1" fmla="*/ 4981058 w 4981058"/>
              <a:gd name="connsiteY1" fmla="*/ 0 h 1049866"/>
              <a:gd name="connsiteX2" fmla="*/ 4981058 w 4981058"/>
              <a:gd name="connsiteY2" fmla="*/ 1049866 h 1049866"/>
              <a:gd name="connsiteX3" fmla="*/ 0 w 4981058"/>
              <a:gd name="connsiteY3" fmla="*/ 1049866 h 1049866"/>
              <a:gd name="connsiteX4" fmla="*/ 0 w 4981058"/>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058" h="1049866">
                <a:moveTo>
                  <a:pt x="0" y="0"/>
                </a:moveTo>
                <a:lnTo>
                  <a:pt x="4981058" y="0"/>
                </a:lnTo>
                <a:lnTo>
                  <a:pt x="4981058" y="1049866"/>
                </a:lnTo>
                <a:lnTo>
                  <a:pt x="0" y="1049866"/>
                </a:lnTo>
                <a:lnTo>
                  <a:pt x="0" y="0"/>
                </a:lnTo>
                <a:close/>
              </a:path>
            </a:pathLst>
          </a:custGeom>
          <a:noFill/>
          <a:ln w="25400">
            <a:solidFill>
              <a:srgbClr val="009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What skills do these programs address </a:t>
            </a:r>
            <a:r>
              <a:rPr lang="en-US" sz="1800" kern="1200" dirty="0">
                <a:solidFill>
                  <a:schemeClr val="tx1"/>
                </a:solidFill>
              </a:rPr>
              <a:t>and what skills are missing or underutilized?</a:t>
            </a:r>
          </a:p>
        </p:txBody>
      </p:sp>
      <p:sp>
        <p:nvSpPr>
          <p:cNvPr id="24" name="Oval 23">
            <a:extLst>
              <a:ext uri="{FF2B5EF4-FFF2-40B4-BE49-F238E27FC236}">
                <a16:creationId xmlns:a16="http://schemas.microsoft.com/office/drawing/2014/main" id="{6D3D9370-480D-FC4A-BDD2-C10D0CAFA07D}"/>
              </a:ext>
            </a:extLst>
          </p:cNvPr>
          <p:cNvSpPr/>
          <p:nvPr/>
        </p:nvSpPr>
        <p:spPr>
          <a:xfrm>
            <a:off x="5439833" y="4722687"/>
            <a:ext cx="1312333" cy="1312333"/>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5" name="Freeform 24">
            <a:extLst>
              <a:ext uri="{FF2B5EF4-FFF2-40B4-BE49-F238E27FC236}">
                <a16:creationId xmlns:a16="http://schemas.microsoft.com/office/drawing/2014/main" id="{264828EE-6BAD-804D-87B2-4E090FC53A35}"/>
              </a:ext>
            </a:extLst>
          </p:cNvPr>
          <p:cNvSpPr/>
          <p:nvPr/>
        </p:nvSpPr>
        <p:spPr>
          <a:xfrm>
            <a:off x="-771809" y="99017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76D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rPr>
              <a:t>What are the </a:t>
            </a:r>
            <a:r>
              <a:rPr lang="en-US" sz="1800" b="1" u="sng" kern="1200" dirty="0">
                <a:solidFill>
                  <a:schemeClr val="tx1"/>
                </a:solidFill>
              </a:rPr>
              <a:t>biggest challenges facing trainee's engagement in and faculty support </a:t>
            </a:r>
            <a:r>
              <a:rPr lang="en-US" sz="1800" kern="1200" dirty="0">
                <a:solidFill>
                  <a:schemeClr val="tx1"/>
                </a:solidFill>
              </a:rPr>
              <a:t>for these programs?</a:t>
            </a:r>
          </a:p>
        </p:txBody>
      </p:sp>
      <p:sp>
        <p:nvSpPr>
          <p:cNvPr id="26" name="Oval 25">
            <a:extLst>
              <a:ext uri="{FF2B5EF4-FFF2-40B4-BE49-F238E27FC236}">
                <a16:creationId xmlns:a16="http://schemas.microsoft.com/office/drawing/2014/main" id="{DC3ABA39-2C9D-FD45-80D5-0C6B4012194C}"/>
              </a:ext>
            </a:extLst>
          </p:cNvPr>
          <p:cNvSpPr/>
          <p:nvPr/>
        </p:nvSpPr>
        <p:spPr>
          <a:xfrm>
            <a:off x="9091089" y="4722688"/>
            <a:ext cx="1312333" cy="1312333"/>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14" name="Picture 13" descr="A close up of a logo&#10;&#10;Description automatically generated">
            <a:extLst>
              <a:ext uri="{FF2B5EF4-FFF2-40B4-BE49-F238E27FC236}">
                <a16:creationId xmlns:a16="http://schemas.microsoft.com/office/drawing/2014/main" id="{1222A07B-16FE-1B41-8FFB-39F381A26F5E}"/>
              </a:ext>
            </a:extLst>
          </p:cNvPr>
          <p:cNvPicPr>
            <a:picLocks noChangeAspect="1"/>
          </p:cNvPicPr>
          <p:nvPr/>
        </p:nvPicPr>
        <p:blipFill>
          <a:blip r:embed="rId3"/>
          <a:stretch>
            <a:fillRect/>
          </a:stretch>
        </p:blipFill>
        <p:spPr>
          <a:xfrm>
            <a:off x="-6627664" y="3982285"/>
            <a:ext cx="5452531" cy="1581234"/>
          </a:xfrm>
          <a:prstGeom prst="rect">
            <a:avLst/>
          </a:prstGeom>
          <a:ln>
            <a:noFill/>
          </a:ln>
        </p:spPr>
      </p:pic>
      <p:sp>
        <p:nvSpPr>
          <p:cNvPr id="11" name="Rectangle 10">
            <a:extLst>
              <a:ext uri="{FF2B5EF4-FFF2-40B4-BE49-F238E27FC236}">
                <a16:creationId xmlns:a16="http://schemas.microsoft.com/office/drawing/2014/main" id="{3DAFDF2B-045F-FD47-B84B-CAAFBBC07D37}"/>
              </a:ext>
            </a:extLst>
          </p:cNvPr>
          <p:cNvSpPr/>
          <p:nvPr/>
        </p:nvSpPr>
        <p:spPr>
          <a:xfrm>
            <a:off x="-9815767" y="385125"/>
            <a:ext cx="9966960"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 vs Assessment</a:t>
            </a:r>
          </a:p>
        </p:txBody>
      </p:sp>
      <p:sp>
        <p:nvSpPr>
          <p:cNvPr id="12" name="Rectangle 11">
            <a:extLst>
              <a:ext uri="{FF2B5EF4-FFF2-40B4-BE49-F238E27FC236}">
                <a16:creationId xmlns:a16="http://schemas.microsoft.com/office/drawing/2014/main" id="{7D6A65AE-2175-B849-AE81-188AC5AB6908}"/>
              </a:ext>
            </a:extLst>
          </p:cNvPr>
          <p:cNvSpPr/>
          <p:nvPr/>
        </p:nvSpPr>
        <p:spPr>
          <a:xfrm>
            <a:off x="6574952" y="1220230"/>
            <a:ext cx="5362685"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a:t>
            </a:r>
          </a:p>
        </p:txBody>
      </p:sp>
      <p:sp>
        <p:nvSpPr>
          <p:cNvPr id="3" name="TextBox 2">
            <a:extLst>
              <a:ext uri="{FF2B5EF4-FFF2-40B4-BE49-F238E27FC236}">
                <a16:creationId xmlns:a16="http://schemas.microsoft.com/office/drawing/2014/main" id="{DCFE8366-F9E4-164A-88C1-D5976D7D501D}"/>
              </a:ext>
            </a:extLst>
          </p:cNvPr>
          <p:cNvSpPr txBox="1"/>
          <p:nvPr/>
        </p:nvSpPr>
        <p:spPr>
          <a:xfrm>
            <a:off x="1138989" y="2282895"/>
            <a:ext cx="10202779" cy="1569660"/>
          </a:xfrm>
          <a:prstGeom prst="rect">
            <a:avLst/>
          </a:prstGeom>
          <a:noFill/>
        </p:spPr>
        <p:txBody>
          <a:bodyPr wrap="square" rtlCol="0">
            <a:spAutoFit/>
          </a:bodyPr>
          <a:lstStyle/>
          <a:p>
            <a:r>
              <a:rPr lang="en-US" sz="2400" dirty="0"/>
              <a:t>” seeks to address critical questions concerning </a:t>
            </a:r>
            <a:r>
              <a:rPr lang="en-US" sz="2400" b="1" i="1" u="sng" dirty="0"/>
              <a:t>how well a program is working</a:t>
            </a:r>
            <a:r>
              <a:rPr lang="en-US" sz="2400" dirty="0"/>
              <a:t> and is typically </a:t>
            </a:r>
            <a:r>
              <a:rPr lang="en-US" sz="2400" b="1" i="1" u="sng" dirty="0"/>
              <a:t>under-taken</a:t>
            </a:r>
            <a:r>
              <a:rPr lang="en-US" sz="2400" dirty="0"/>
              <a:t> for decision-making purposes; findings are then used </a:t>
            </a:r>
            <a:r>
              <a:rPr lang="en-US" sz="2400" b="1" i="1" u="sng" dirty="0"/>
              <a:t>by a variety of stakeholders to determine </a:t>
            </a:r>
            <a:r>
              <a:rPr lang="en-US" sz="2400" dirty="0"/>
              <a:t>the </a:t>
            </a:r>
            <a:r>
              <a:rPr lang="en-US" sz="2400" b="1" i="1" u="sng" dirty="0"/>
              <a:t>merit</a:t>
            </a:r>
            <a:r>
              <a:rPr lang="en-US" sz="2400" dirty="0"/>
              <a:t>, </a:t>
            </a:r>
            <a:r>
              <a:rPr lang="en-US" sz="2400" b="1" i="1" u="sng" dirty="0"/>
              <a:t>worth</a:t>
            </a:r>
            <a:r>
              <a:rPr lang="en-US" sz="2400" dirty="0"/>
              <a:t>, and/or </a:t>
            </a:r>
            <a:r>
              <a:rPr lang="en-US" sz="2400" b="1" i="1" u="sng" dirty="0"/>
              <a:t>value</a:t>
            </a:r>
            <a:r>
              <a:rPr lang="en-US" sz="2400" dirty="0"/>
              <a:t> of a program.”</a:t>
            </a:r>
          </a:p>
        </p:txBody>
      </p:sp>
      <p:pic>
        <p:nvPicPr>
          <p:cNvPr id="5" name="Graphic 4" descr="Medal">
            <a:extLst>
              <a:ext uri="{FF2B5EF4-FFF2-40B4-BE49-F238E27FC236}">
                <a16:creationId xmlns:a16="http://schemas.microsoft.com/office/drawing/2014/main" id="{4859B322-3E53-0144-93B2-5BF52E81C5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70477" y="4946733"/>
            <a:ext cx="914400" cy="914400"/>
          </a:xfrm>
          <a:prstGeom prst="rect">
            <a:avLst/>
          </a:prstGeom>
        </p:spPr>
      </p:pic>
      <p:pic>
        <p:nvPicPr>
          <p:cNvPr id="16" name="Graphic 15" descr="Money">
            <a:extLst>
              <a:ext uri="{FF2B5EF4-FFF2-40B4-BE49-F238E27FC236}">
                <a16:creationId xmlns:a16="http://schemas.microsoft.com/office/drawing/2014/main" id="{146A1F44-69BB-D54A-9D44-4917DBE9FC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21733" y="4861721"/>
            <a:ext cx="914400" cy="914400"/>
          </a:xfrm>
          <a:prstGeom prst="rect">
            <a:avLst/>
          </a:prstGeom>
        </p:spPr>
      </p:pic>
      <p:pic>
        <p:nvPicPr>
          <p:cNvPr id="21" name="Graphic 20" descr="Diamond">
            <a:extLst>
              <a:ext uri="{FF2B5EF4-FFF2-40B4-BE49-F238E27FC236}">
                <a16:creationId xmlns:a16="http://schemas.microsoft.com/office/drawing/2014/main" id="{08C93D72-4E7D-B348-BC07-610147C4B90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290055" y="4942499"/>
            <a:ext cx="914400" cy="914400"/>
          </a:xfrm>
          <a:prstGeom prst="rect">
            <a:avLst/>
          </a:prstGeom>
        </p:spPr>
      </p:pic>
    </p:spTree>
    <p:extLst>
      <p:ext uri="{BB962C8B-B14F-4D97-AF65-F5344CB8AC3E}">
        <p14:creationId xmlns:p14="http://schemas.microsoft.com/office/powerpoint/2010/main" val="3467447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Block Arc 16">
            <a:extLst>
              <a:ext uri="{FF2B5EF4-FFF2-40B4-BE49-F238E27FC236}">
                <a16:creationId xmlns:a16="http://schemas.microsoft.com/office/drawing/2014/main" id="{31EE3C90-C5F4-594B-92BA-61FEA3ABB617}"/>
              </a:ext>
            </a:extLst>
          </p:cNvPr>
          <p:cNvSpPr/>
          <p:nvPr/>
        </p:nvSpPr>
        <p:spPr>
          <a:xfrm>
            <a:off x="-7434349" y="5318921"/>
            <a:ext cx="7065903" cy="7065903"/>
          </a:xfrm>
          <a:prstGeom prst="blockArc">
            <a:avLst>
              <a:gd name="adj1" fmla="val 18900000"/>
              <a:gd name="adj2" fmla="val 2700000"/>
              <a:gd name="adj3" fmla="val 306"/>
            </a:avLst>
          </a:prstGeom>
          <a:noFill/>
          <a:ln w="25400">
            <a:solidFill>
              <a:srgbClr val="00B050"/>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a:extLst>
              <a:ext uri="{FF2B5EF4-FFF2-40B4-BE49-F238E27FC236}">
                <a16:creationId xmlns:a16="http://schemas.microsoft.com/office/drawing/2014/main" id="{C184595B-D73D-AD43-96F8-29405A8BB714}"/>
              </a:ext>
            </a:extLst>
          </p:cNvPr>
          <p:cNvSpPr/>
          <p:nvPr/>
        </p:nvSpPr>
        <p:spPr>
          <a:xfrm>
            <a:off x="-771809" y="67521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005493"/>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How do we know </a:t>
            </a:r>
            <a:r>
              <a:rPr lang="en-US" sz="1800" kern="1200" dirty="0">
                <a:solidFill>
                  <a:schemeClr val="tx1"/>
                </a:solidFill>
              </a:rPr>
              <a:t>programs are effective? </a:t>
            </a:r>
          </a:p>
        </p:txBody>
      </p:sp>
      <p:sp>
        <p:nvSpPr>
          <p:cNvPr id="20" name="Oval 19">
            <a:extLst>
              <a:ext uri="{FF2B5EF4-FFF2-40B4-BE49-F238E27FC236}">
                <a16:creationId xmlns:a16="http://schemas.microsoft.com/office/drawing/2014/main" id="{1752A9D0-0123-A448-994B-EB41F8C63D41}"/>
              </a:ext>
            </a:extLst>
          </p:cNvPr>
          <p:cNvSpPr/>
          <p:nvPr/>
        </p:nvSpPr>
        <p:spPr>
          <a:xfrm>
            <a:off x="7323104" y="7822851"/>
            <a:ext cx="1312333" cy="1312333"/>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2" name="Freeform 21">
            <a:extLst>
              <a:ext uri="{FF2B5EF4-FFF2-40B4-BE49-F238E27FC236}">
                <a16:creationId xmlns:a16="http://schemas.microsoft.com/office/drawing/2014/main" id="{9868E430-F302-7642-855F-AFDDD67EDF5D}"/>
              </a:ext>
            </a:extLst>
          </p:cNvPr>
          <p:cNvSpPr/>
          <p:nvPr/>
        </p:nvSpPr>
        <p:spPr>
          <a:xfrm>
            <a:off x="-390183" y="8326939"/>
            <a:ext cx="4981058" cy="1049866"/>
          </a:xfrm>
          <a:custGeom>
            <a:avLst/>
            <a:gdLst>
              <a:gd name="connsiteX0" fmla="*/ 0 w 4981058"/>
              <a:gd name="connsiteY0" fmla="*/ 0 h 1049866"/>
              <a:gd name="connsiteX1" fmla="*/ 4981058 w 4981058"/>
              <a:gd name="connsiteY1" fmla="*/ 0 h 1049866"/>
              <a:gd name="connsiteX2" fmla="*/ 4981058 w 4981058"/>
              <a:gd name="connsiteY2" fmla="*/ 1049866 h 1049866"/>
              <a:gd name="connsiteX3" fmla="*/ 0 w 4981058"/>
              <a:gd name="connsiteY3" fmla="*/ 1049866 h 1049866"/>
              <a:gd name="connsiteX4" fmla="*/ 0 w 4981058"/>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058" h="1049866">
                <a:moveTo>
                  <a:pt x="0" y="0"/>
                </a:moveTo>
                <a:lnTo>
                  <a:pt x="4981058" y="0"/>
                </a:lnTo>
                <a:lnTo>
                  <a:pt x="4981058" y="1049866"/>
                </a:lnTo>
                <a:lnTo>
                  <a:pt x="0" y="1049866"/>
                </a:lnTo>
                <a:lnTo>
                  <a:pt x="0" y="0"/>
                </a:lnTo>
                <a:close/>
              </a:path>
            </a:pathLst>
          </a:custGeom>
          <a:noFill/>
          <a:ln w="25400">
            <a:solidFill>
              <a:srgbClr val="009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What skills do these programs address </a:t>
            </a:r>
            <a:r>
              <a:rPr lang="en-US" sz="1800" kern="1200" dirty="0">
                <a:solidFill>
                  <a:schemeClr val="tx1"/>
                </a:solidFill>
              </a:rPr>
              <a:t>and what skills are missing or underutilized?</a:t>
            </a:r>
          </a:p>
        </p:txBody>
      </p:sp>
      <p:sp>
        <p:nvSpPr>
          <p:cNvPr id="24" name="Oval 23">
            <a:extLst>
              <a:ext uri="{FF2B5EF4-FFF2-40B4-BE49-F238E27FC236}">
                <a16:creationId xmlns:a16="http://schemas.microsoft.com/office/drawing/2014/main" id="{6D3D9370-480D-FC4A-BDD2-C10D0CAFA07D}"/>
              </a:ext>
            </a:extLst>
          </p:cNvPr>
          <p:cNvSpPr/>
          <p:nvPr/>
        </p:nvSpPr>
        <p:spPr>
          <a:xfrm>
            <a:off x="10974360" y="7802005"/>
            <a:ext cx="1312333" cy="1312333"/>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5" name="Freeform 24">
            <a:extLst>
              <a:ext uri="{FF2B5EF4-FFF2-40B4-BE49-F238E27FC236}">
                <a16:creationId xmlns:a16="http://schemas.microsoft.com/office/drawing/2014/main" id="{264828EE-6BAD-804D-87B2-4E090FC53A35}"/>
              </a:ext>
            </a:extLst>
          </p:cNvPr>
          <p:cNvSpPr/>
          <p:nvPr/>
        </p:nvSpPr>
        <p:spPr>
          <a:xfrm>
            <a:off x="-771809" y="99017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76D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rPr>
              <a:t>What are the </a:t>
            </a:r>
            <a:r>
              <a:rPr lang="en-US" sz="1800" b="1" u="sng" kern="1200" dirty="0">
                <a:solidFill>
                  <a:schemeClr val="tx1"/>
                </a:solidFill>
              </a:rPr>
              <a:t>biggest challenges facing trainee's engagement in and faculty support </a:t>
            </a:r>
            <a:r>
              <a:rPr lang="en-US" sz="1800" kern="1200" dirty="0">
                <a:solidFill>
                  <a:schemeClr val="tx1"/>
                </a:solidFill>
              </a:rPr>
              <a:t>for these programs?</a:t>
            </a:r>
          </a:p>
        </p:txBody>
      </p:sp>
      <p:sp>
        <p:nvSpPr>
          <p:cNvPr id="26" name="Oval 25">
            <a:extLst>
              <a:ext uri="{FF2B5EF4-FFF2-40B4-BE49-F238E27FC236}">
                <a16:creationId xmlns:a16="http://schemas.microsoft.com/office/drawing/2014/main" id="{DC3ABA39-2C9D-FD45-80D5-0C6B4012194C}"/>
              </a:ext>
            </a:extLst>
          </p:cNvPr>
          <p:cNvSpPr/>
          <p:nvPr/>
        </p:nvSpPr>
        <p:spPr>
          <a:xfrm>
            <a:off x="14625616" y="7802006"/>
            <a:ext cx="1312333" cy="1312333"/>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14" name="Picture 13" descr="A close up of a logo&#10;&#10;Description automatically generated">
            <a:extLst>
              <a:ext uri="{FF2B5EF4-FFF2-40B4-BE49-F238E27FC236}">
                <a16:creationId xmlns:a16="http://schemas.microsoft.com/office/drawing/2014/main" id="{1222A07B-16FE-1B41-8FFB-39F381A26F5E}"/>
              </a:ext>
            </a:extLst>
          </p:cNvPr>
          <p:cNvPicPr>
            <a:picLocks noChangeAspect="1"/>
          </p:cNvPicPr>
          <p:nvPr/>
        </p:nvPicPr>
        <p:blipFill>
          <a:blip r:embed="rId3"/>
          <a:stretch>
            <a:fillRect/>
          </a:stretch>
        </p:blipFill>
        <p:spPr>
          <a:xfrm>
            <a:off x="-6627664" y="3982285"/>
            <a:ext cx="5452531" cy="1581234"/>
          </a:xfrm>
          <a:prstGeom prst="rect">
            <a:avLst/>
          </a:prstGeom>
          <a:ln>
            <a:noFill/>
          </a:ln>
        </p:spPr>
      </p:pic>
      <p:sp>
        <p:nvSpPr>
          <p:cNvPr id="11" name="Rectangle 10">
            <a:extLst>
              <a:ext uri="{FF2B5EF4-FFF2-40B4-BE49-F238E27FC236}">
                <a16:creationId xmlns:a16="http://schemas.microsoft.com/office/drawing/2014/main" id="{3DAFDF2B-045F-FD47-B84B-CAAFBBC07D37}"/>
              </a:ext>
            </a:extLst>
          </p:cNvPr>
          <p:cNvSpPr/>
          <p:nvPr/>
        </p:nvSpPr>
        <p:spPr>
          <a:xfrm>
            <a:off x="1253285" y="320769"/>
            <a:ext cx="9966960"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 vs Assessment</a:t>
            </a:r>
          </a:p>
        </p:txBody>
      </p:sp>
      <p:sp>
        <p:nvSpPr>
          <p:cNvPr id="12" name="Rectangle 11">
            <a:extLst>
              <a:ext uri="{FF2B5EF4-FFF2-40B4-BE49-F238E27FC236}">
                <a16:creationId xmlns:a16="http://schemas.microsoft.com/office/drawing/2014/main" id="{7D6A65AE-2175-B849-AE81-188AC5AB6908}"/>
              </a:ext>
            </a:extLst>
          </p:cNvPr>
          <p:cNvSpPr/>
          <p:nvPr/>
        </p:nvSpPr>
        <p:spPr>
          <a:xfrm>
            <a:off x="17772342" y="1685452"/>
            <a:ext cx="5362685"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a:t>
            </a:r>
          </a:p>
        </p:txBody>
      </p:sp>
      <p:sp>
        <p:nvSpPr>
          <p:cNvPr id="3" name="TextBox 2">
            <a:extLst>
              <a:ext uri="{FF2B5EF4-FFF2-40B4-BE49-F238E27FC236}">
                <a16:creationId xmlns:a16="http://schemas.microsoft.com/office/drawing/2014/main" id="{DCFE8366-F9E4-164A-88C1-D5976D7D501D}"/>
              </a:ext>
            </a:extLst>
          </p:cNvPr>
          <p:cNvSpPr txBox="1"/>
          <p:nvPr/>
        </p:nvSpPr>
        <p:spPr>
          <a:xfrm>
            <a:off x="12336379" y="2748117"/>
            <a:ext cx="10202779" cy="1569660"/>
          </a:xfrm>
          <a:prstGeom prst="rect">
            <a:avLst/>
          </a:prstGeom>
          <a:noFill/>
        </p:spPr>
        <p:txBody>
          <a:bodyPr wrap="square" rtlCol="0">
            <a:spAutoFit/>
          </a:bodyPr>
          <a:lstStyle/>
          <a:p>
            <a:r>
              <a:rPr lang="en-US" sz="2400" dirty="0"/>
              <a:t>” seeks to address critical questions concerning </a:t>
            </a:r>
            <a:r>
              <a:rPr lang="en-US" sz="2400" b="1" i="1" u="sng" dirty="0"/>
              <a:t>how well a program is working</a:t>
            </a:r>
            <a:r>
              <a:rPr lang="en-US" sz="2400" dirty="0"/>
              <a:t> and is typically </a:t>
            </a:r>
            <a:r>
              <a:rPr lang="en-US" sz="2400" b="1" i="1" u="sng" dirty="0"/>
              <a:t>under-taken</a:t>
            </a:r>
            <a:r>
              <a:rPr lang="en-US" sz="2400" dirty="0"/>
              <a:t> for decision-making purposes; findings are then used </a:t>
            </a:r>
            <a:r>
              <a:rPr lang="en-US" sz="2400" b="1" i="1" u="sng" dirty="0"/>
              <a:t>by a variety of stakeholders to determine </a:t>
            </a:r>
            <a:r>
              <a:rPr lang="en-US" sz="2400" dirty="0"/>
              <a:t>the </a:t>
            </a:r>
            <a:r>
              <a:rPr lang="en-US" sz="2400" b="1" i="1" u="sng" dirty="0"/>
              <a:t>merit</a:t>
            </a:r>
            <a:r>
              <a:rPr lang="en-US" sz="2400" dirty="0"/>
              <a:t>, </a:t>
            </a:r>
            <a:r>
              <a:rPr lang="en-US" sz="2400" b="1" i="1" u="sng" dirty="0"/>
              <a:t>worth</a:t>
            </a:r>
            <a:r>
              <a:rPr lang="en-US" sz="2400" dirty="0"/>
              <a:t>, and/or </a:t>
            </a:r>
            <a:r>
              <a:rPr lang="en-US" sz="2400" b="1" i="1" u="sng" dirty="0"/>
              <a:t>value</a:t>
            </a:r>
            <a:r>
              <a:rPr lang="en-US" sz="2400" dirty="0"/>
              <a:t> of a program.”</a:t>
            </a:r>
          </a:p>
        </p:txBody>
      </p:sp>
      <p:pic>
        <p:nvPicPr>
          <p:cNvPr id="5" name="Graphic 4" descr="Medal">
            <a:extLst>
              <a:ext uri="{FF2B5EF4-FFF2-40B4-BE49-F238E27FC236}">
                <a16:creationId xmlns:a16="http://schemas.microsoft.com/office/drawing/2014/main" id="{4859B322-3E53-0144-93B2-5BF52E81C5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05004" y="8026051"/>
            <a:ext cx="914400" cy="914400"/>
          </a:xfrm>
          <a:prstGeom prst="rect">
            <a:avLst/>
          </a:prstGeom>
        </p:spPr>
      </p:pic>
      <p:pic>
        <p:nvPicPr>
          <p:cNvPr id="16" name="Graphic 15" descr="Money">
            <a:extLst>
              <a:ext uri="{FF2B5EF4-FFF2-40B4-BE49-F238E27FC236}">
                <a16:creationId xmlns:a16="http://schemas.microsoft.com/office/drawing/2014/main" id="{146A1F44-69BB-D54A-9D44-4917DBE9FC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56260" y="7941039"/>
            <a:ext cx="914400" cy="914400"/>
          </a:xfrm>
          <a:prstGeom prst="rect">
            <a:avLst/>
          </a:prstGeom>
        </p:spPr>
      </p:pic>
      <p:pic>
        <p:nvPicPr>
          <p:cNvPr id="21" name="Graphic 20" descr="Diamond">
            <a:extLst>
              <a:ext uri="{FF2B5EF4-FFF2-40B4-BE49-F238E27FC236}">
                <a16:creationId xmlns:a16="http://schemas.microsoft.com/office/drawing/2014/main" id="{08C93D72-4E7D-B348-BC07-610147C4B90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824582" y="8021817"/>
            <a:ext cx="914400" cy="914400"/>
          </a:xfrm>
          <a:prstGeom prst="rect">
            <a:avLst/>
          </a:prstGeom>
        </p:spPr>
      </p:pic>
      <p:grpSp>
        <p:nvGrpSpPr>
          <p:cNvPr id="15" name="Group 14">
            <a:extLst>
              <a:ext uri="{FF2B5EF4-FFF2-40B4-BE49-F238E27FC236}">
                <a16:creationId xmlns:a16="http://schemas.microsoft.com/office/drawing/2014/main" id="{166BADC0-5CEE-5845-B50F-39E41EA3D758}"/>
              </a:ext>
            </a:extLst>
          </p:cNvPr>
          <p:cNvGrpSpPr/>
          <p:nvPr/>
        </p:nvGrpSpPr>
        <p:grpSpPr>
          <a:xfrm>
            <a:off x="6483644" y="1464222"/>
            <a:ext cx="5129816" cy="4822213"/>
            <a:chOff x="636337" y="1685452"/>
            <a:chExt cx="5129816" cy="4822213"/>
          </a:xfrm>
        </p:grpSpPr>
        <p:sp>
          <p:nvSpPr>
            <p:cNvPr id="7" name="Triangle 6">
              <a:extLst>
                <a:ext uri="{FF2B5EF4-FFF2-40B4-BE49-F238E27FC236}">
                  <a16:creationId xmlns:a16="http://schemas.microsoft.com/office/drawing/2014/main" id="{9525EA4D-7A4A-1944-92F5-F1C3E971161E}"/>
                </a:ext>
              </a:extLst>
            </p:cNvPr>
            <p:cNvSpPr/>
            <p:nvPr/>
          </p:nvSpPr>
          <p:spPr>
            <a:xfrm>
              <a:off x="645340" y="1685452"/>
              <a:ext cx="4452881" cy="4452881"/>
            </a:xfrm>
            <a:prstGeom prst="triangle">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8" name="Freeform 7">
              <a:extLst>
                <a:ext uri="{FF2B5EF4-FFF2-40B4-BE49-F238E27FC236}">
                  <a16:creationId xmlns:a16="http://schemas.microsoft.com/office/drawing/2014/main" id="{0C3F6D54-6FCC-0E46-8851-7D2DD078592B}"/>
                </a:ext>
              </a:extLst>
            </p:cNvPr>
            <p:cNvSpPr/>
            <p:nvPr/>
          </p:nvSpPr>
          <p:spPr>
            <a:xfrm>
              <a:off x="2871781" y="2131174"/>
              <a:ext cx="2894372" cy="791430"/>
            </a:xfrm>
            <a:custGeom>
              <a:avLst/>
              <a:gdLst>
                <a:gd name="connsiteX0" fmla="*/ 0 w 2894372"/>
                <a:gd name="connsiteY0" fmla="*/ 131908 h 791430"/>
                <a:gd name="connsiteX1" fmla="*/ 131908 w 2894372"/>
                <a:gd name="connsiteY1" fmla="*/ 0 h 791430"/>
                <a:gd name="connsiteX2" fmla="*/ 2762464 w 2894372"/>
                <a:gd name="connsiteY2" fmla="*/ 0 h 791430"/>
                <a:gd name="connsiteX3" fmla="*/ 2894372 w 2894372"/>
                <a:gd name="connsiteY3" fmla="*/ 131908 h 791430"/>
                <a:gd name="connsiteX4" fmla="*/ 2894372 w 2894372"/>
                <a:gd name="connsiteY4" fmla="*/ 659522 h 791430"/>
                <a:gd name="connsiteX5" fmla="*/ 2762464 w 2894372"/>
                <a:gd name="connsiteY5" fmla="*/ 791430 h 791430"/>
                <a:gd name="connsiteX6" fmla="*/ 131908 w 2894372"/>
                <a:gd name="connsiteY6" fmla="*/ 791430 h 791430"/>
                <a:gd name="connsiteX7" fmla="*/ 0 w 2894372"/>
                <a:gd name="connsiteY7" fmla="*/ 659522 h 791430"/>
                <a:gd name="connsiteX8" fmla="*/ 0 w 2894372"/>
                <a:gd name="connsiteY8" fmla="*/ 131908 h 79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4372" h="791430">
                  <a:moveTo>
                    <a:pt x="0" y="131908"/>
                  </a:moveTo>
                  <a:cubicBezTo>
                    <a:pt x="0" y="59057"/>
                    <a:pt x="59057" y="0"/>
                    <a:pt x="131908" y="0"/>
                  </a:cubicBezTo>
                  <a:lnTo>
                    <a:pt x="2762464" y="0"/>
                  </a:lnTo>
                  <a:cubicBezTo>
                    <a:pt x="2835315" y="0"/>
                    <a:pt x="2894372" y="59057"/>
                    <a:pt x="2894372" y="131908"/>
                  </a:cubicBezTo>
                  <a:lnTo>
                    <a:pt x="2894372" y="659522"/>
                  </a:lnTo>
                  <a:cubicBezTo>
                    <a:pt x="2894372" y="732373"/>
                    <a:pt x="2835315" y="791430"/>
                    <a:pt x="2762464" y="791430"/>
                  </a:cubicBezTo>
                  <a:lnTo>
                    <a:pt x="131908" y="791430"/>
                  </a:lnTo>
                  <a:cubicBezTo>
                    <a:pt x="59057" y="791430"/>
                    <a:pt x="0" y="732373"/>
                    <a:pt x="0" y="659522"/>
                  </a:cubicBezTo>
                  <a:lnTo>
                    <a:pt x="0" y="131908"/>
                  </a:ln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3404" tIns="103404" rIns="103404" bIns="103404" numCol="1" spcCol="1270" anchor="ctr" anchorCtr="0">
              <a:noAutofit/>
            </a:bodyPr>
            <a:lstStyle/>
            <a:p>
              <a:pPr marL="0" lvl="0" indent="0" algn="ctr" defTabSz="755650">
                <a:lnSpc>
                  <a:spcPct val="90000"/>
                </a:lnSpc>
                <a:spcBef>
                  <a:spcPct val="0"/>
                </a:spcBef>
                <a:spcAft>
                  <a:spcPct val="35000"/>
                </a:spcAft>
                <a:buNone/>
              </a:pPr>
              <a:r>
                <a:rPr lang="en-US" sz="1700" b="1" kern="1200" dirty="0"/>
                <a:t>Does</a:t>
              </a:r>
            </a:p>
            <a:p>
              <a:pPr marL="0" lvl="0" indent="0" algn="ctr" defTabSz="755650">
                <a:lnSpc>
                  <a:spcPct val="90000"/>
                </a:lnSpc>
                <a:spcBef>
                  <a:spcPct val="0"/>
                </a:spcBef>
                <a:spcAft>
                  <a:spcPct val="35000"/>
                </a:spcAft>
                <a:buNone/>
              </a:pPr>
              <a:r>
                <a:rPr lang="en-US" sz="1700" i="0" kern="1200" dirty="0"/>
                <a:t>(Action)</a:t>
              </a:r>
            </a:p>
          </p:txBody>
        </p:sp>
        <p:sp>
          <p:nvSpPr>
            <p:cNvPr id="9" name="Freeform 8">
              <a:extLst>
                <a:ext uri="{FF2B5EF4-FFF2-40B4-BE49-F238E27FC236}">
                  <a16:creationId xmlns:a16="http://schemas.microsoft.com/office/drawing/2014/main" id="{331A4C32-3FF4-9940-AA40-9E8F9F7CD253}"/>
                </a:ext>
              </a:extLst>
            </p:cNvPr>
            <p:cNvSpPr/>
            <p:nvPr/>
          </p:nvSpPr>
          <p:spPr>
            <a:xfrm>
              <a:off x="2871781" y="3021533"/>
              <a:ext cx="2894372" cy="791430"/>
            </a:xfrm>
            <a:custGeom>
              <a:avLst/>
              <a:gdLst>
                <a:gd name="connsiteX0" fmla="*/ 0 w 2894372"/>
                <a:gd name="connsiteY0" fmla="*/ 131908 h 791430"/>
                <a:gd name="connsiteX1" fmla="*/ 131908 w 2894372"/>
                <a:gd name="connsiteY1" fmla="*/ 0 h 791430"/>
                <a:gd name="connsiteX2" fmla="*/ 2762464 w 2894372"/>
                <a:gd name="connsiteY2" fmla="*/ 0 h 791430"/>
                <a:gd name="connsiteX3" fmla="*/ 2894372 w 2894372"/>
                <a:gd name="connsiteY3" fmla="*/ 131908 h 791430"/>
                <a:gd name="connsiteX4" fmla="*/ 2894372 w 2894372"/>
                <a:gd name="connsiteY4" fmla="*/ 659522 h 791430"/>
                <a:gd name="connsiteX5" fmla="*/ 2762464 w 2894372"/>
                <a:gd name="connsiteY5" fmla="*/ 791430 h 791430"/>
                <a:gd name="connsiteX6" fmla="*/ 131908 w 2894372"/>
                <a:gd name="connsiteY6" fmla="*/ 791430 h 791430"/>
                <a:gd name="connsiteX7" fmla="*/ 0 w 2894372"/>
                <a:gd name="connsiteY7" fmla="*/ 659522 h 791430"/>
                <a:gd name="connsiteX8" fmla="*/ 0 w 2894372"/>
                <a:gd name="connsiteY8" fmla="*/ 131908 h 79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4372" h="791430">
                  <a:moveTo>
                    <a:pt x="0" y="131908"/>
                  </a:moveTo>
                  <a:cubicBezTo>
                    <a:pt x="0" y="59057"/>
                    <a:pt x="59057" y="0"/>
                    <a:pt x="131908" y="0"/>
                  </a:cubicBezTo>
                  <a:lnTo>
                    <a:pt x="2762464" y="0"/>
                  </a:lnTo>
                  <a:cubicBezTo>
                    <a:pt x="2835315" y="0"/>
                    <a:pt x="2894372" y="59057"/>
                    <a:pt x="2894372" y="131908"/>
                  </a:cubicBezTo>
                  <a:lnTo>
                    <a:pt x="2894372" y="659522"/>
                  </a:lnTo>
                  <a:cubicBezTo>
                    <a:pt x="2894372" y="732373"/>
                    <a:pt x="2835315" y="791430"/>
                    <a:pt x="2762464" y="791430"/>
                  </a:cubicBezTo>
                  <a:lnTo>
                    <a:pt x="131908" y="791430"/>
                  </a:lnTo>
                  <a:cubicBezTo>
                    <a:pt x="59057" y="791430"/>
                    <a:pt x="0" y="732373"/>
                    <a:pt x="0" y="659522"/>
                  </a:cubicBezTo>
                  <a:lnTo>
                    <a:pt x="0" y="131908"/>
                  </a:ln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3404" tIns="103404" rIns="103404" bIns="103404" numCol="1" spcCol="1270" anchor="ctr" anchorCtr="0">
              <a:noAutofit/>
            </a:bodyPr>
            <a:lstStyle/>
            <a:p>
              <a:pPr marL="0" lvl="0" indent="0" algn="ctr" defTabSz="755650">
                <a:lnSpc>
                  <a:spcPct val="90000"/>
                </a:lnSpc>
                <a:spcBef>
                  <a:spcPct val="0"/>
                </a:spcBef>
                <a:spcAft>
                  <a:spcPct val="35000"/>
                </a:spcAft>
                <a:buNone/>
              </a:pPr>
              <a:r>
                <a:rPr lang="en-US" sz="1700" b="1" kern="1200" dirty="0"/>
                <a:t>Shows How</a:t>
              </a:r>
            </a:p>
            <a:p>
              <a:pPr marL="0" lvl="0" indent="0" algn="ctr" defTabSz="755650">
                <a:lnSpc>
                  <a:spcPct val="90000"/>
                </a:lnSpc>
                <a:spcBef>
                  <a:spcPct val="0"/>
                </a:spcBef>
                <a:spcAft>
                  <a:spcPct val="35000"/>
                </a:spcAft>
                <a:buNone/>
              </a:pPr>
              <a:r>
                <a:rPr lang="en-US" sz="1700" kern="1200" dirty="0"/>
                <a:t>(Performance)</a:t>
              </a:r>
            </a:p>
          </p:txBody>
        </p:sp>
        <p:sp>
          <p:nvSpPr>
            <p:cNvPr id="10" name="Freeform 9">
              <a:extLst>
                <a:ext uri="{FF2B5EF4-FFF2-40B4-BE49-F238E27FC236}">
                  <a16:creationId xmlns:a16="http://schemas.microsoft.com/office/drawing/2014/main" id="{51BAB88F-95F3-2B44-99E1-5EAE76586755}"/>
                </a:ext>
              </a:extLst>
            </p:cNvPr>
            <p:cNvSpPr/>
            <p:nvPr/>
          </p:nvSpPr>
          <p:spPr>
            <a:xfrm>
              <a:off x="2871781" y="3911892"/>
              <a:ext cx="2894372" cy="791430"/>
            </a:xfrm>
            <a:custGeom>
              <a:avLst/>
              <a:gdLst>
                <a:gd name="connsiteX0" fmla="*/ 0 w 2894372"/>
                <a:gd name="connsiteY0" fmla="*/ 131908 h 791430"/>
                <a:gd name="connsiteX1" fmla="*/ 131908 w 2894372"/>
                <a:gd name="connsiteY1" fmla="*/ 0 h 791430"/>
                <a:gd name="connsiteX2" fmla="*/ 2762464 w 2894372"/>
                <a:gd name="connsiteY2" fmla="*/ 0 h 791430"/>
                <a:gd name="connsiteX3" fmla="*/ 2894372 w 2894372"/>
                <a:gd name="connsiteY3" fmla="*/ 131908 h 791430"/>
                <a:gd name="connsiteX4" fmla="*/ 2894372 w 2894372"/>
                <a:gd name="connsiteY4" fmla="*/ 659522 h 791430"/>
                <a:gd name="connsiteX5" fmla="*/ 2762464 w 2894372"/>
                <a:gd name="connsiteY5" fmla="*/ 791430 h 791430"/>
                <a:gd name="connsiteX6" fmla="*/ 131908 w 2894372"/>
                <a:gd name="connsiteY6" fmla="*/ 791430 h 791430"/>
                <a:gd name="connsiteX7" fmla="*/ 0 w 2894372"/>
                <a:gd name="connsiteY7" fmla="*/ 659522 h 791430"/>
                <a:gd name="connsiteX8" fmla="*/ 0 w 2894372"/>
                <a:gd name="connsiteY8" fmla="*/ 131908 h 79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4372" h="791430">
                  <a:moveTo>
                    <a:pt x="0" y="131908"/>
                  </a:moveTo>
                  <a:cubicBezTo>
                    <a:pt x="0" y="59057"/>
                    <a:pt x="59057" y="0"/>
                    <a:pt x="131908" y="0"/>
                  </a:cubicBezTo>
                  <a:lnTo>
                    <a:pt x="2762464" y="0"/>
                  </a:lnTo>
                  <a:cubicBezTo>
                    <a:pt x="2835315" y="0"/>
                    <a:pt x="2894372" y="59057"/>
                    <a:pt x="2894372" y="131908"/>
                  </a:cubicBezTo>
                  <a:lnTo>
                    <a:pt x="2894372" y="659522"/>
                  </a:lnTo>
                  <a:cubicBezTo>
                    <a:pt x="2894372" y="732373"/>
                    <a:pt x="2835315" y="791430"/>
                    <a:pt x="2762464" y="791430"/>
                  </a:cubicBezTo>
                  <a:lnTo>
                    <a:pt x="131908" y="791430"/>
                  </a:lnTo>
                  <a:cubicBezTo>
                    <a:pt x="59057" y="791430"/>
                    <a:pt x="0" y="732373"/>
                    <a:pt x="0" y="659522"/>
                  </a:cubicBezTo>
                  <a:lnTo>
                    <a:pt x="0" y="131908"/>
                  </a:ln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3404" tIns="103404" rIns="103404" bIns="103404" numCol="1" spcCol="1270" anchor="ctr" anchorCtr="0">
              <a:noAutofit/>
            </a:bodyPr>
            <a:lstStyle/>
            <a:p>
              <a:pPr marL="0" lvl="0" indent="0" algn="ctr" defTabSz="755650">
                <a:lnSpc>
                  <a:spcPct val="90000"/>
                </a:lnSpc>
                <a:spcBef>
                  <a:spcPct val="0"/>
                </a:spcBef>
                <a:spcAft>
                  <a:spcPct val="35000"/>
                </a:spcAft>
                <a:buNone/>
              </a:pPr>
              <a:r>
                <a:rPr lang="en-US" sz="1700" b="1" kern="1200" dirty="0"/>
                <a:t>Knows How</a:t>
              </a:r>
            </a:p>
            <a:p>
              <a:pPr marL="0" lvl="0" indent="0" algn="ctr" defTabSz="755650">
                <a:lnSpc>
                  <a:spcPct val="90000"/>
                </a:lnSpc>
                <a:spcBef>
                  <a:spcPct val="0"/>
                </a:spcBef>
                <a:spcAft>
                  <a:spcPct val="35000"/>
                </a:spcAft>
                <a:buNone/>
              </a:pPr>
              <a:r>
                <a:rPr lang="en-US" sz="1700" kern="1200" dirty="0"/>
                <a:t>(Competence)</a:t>
              </a:r>
            </a:p>
          </p:txBody>
        </p:sp>
        <p:sp>
          <p:nvSpPr>
            <p:cNvPr id="13" name="Freeform 12">
              <a:extLst>
                <a:ext uri="{FF2B5EF4-FFF2-40B4-BE49-F238E27FC236}">
                  <a16:creationId xmlns:a16="http://schemas.microsoft.com/office/drawing/2014/main" id="{6A495CE9-8C1B-454C-9E56-9DD95621527E}"/>
                </a:ext>
              </a:extLst>
            </p:cNvPr>
            <p:cNvSpPr/>
            <p:nvPr/>
          </p:nvSpPr>
          <p:spPr>
            <a:xfrm>
              <a:off x="2871781" y="4802251"/>
              <a:ext cx="2894372" cy="791430"/>
            </a:xfrm>
            <a:custGeom>
              <a:avLst/>
              <a:gdLst>
                <a:gd name="connsiteX0" fmla="*/ 0 w 2894372"/>
                <a:gd name="connsiteY0" fmla="*/ 131908 h 791430"/>
                <a:gd name="connsiteX1" fmla="*/ 131908 w 2894372"/>
                <a:gd name="connsiteY1" fmla="*/ 0 h 791430"/>
                <a:gd name="connsiteX2" fmla="*/ 2762464 w 2894372"/>
                <a:gd name="connsiteY2" fmla="*/ 0 h 791430"/>
                <a:gd name="connsiteX3" fmla="*/ 2894372 w 2894372"/>
                <a:gd name="connsiteY3" fmla="*/ 131908 h 791430"/>
                <a:gd name="connsiteX4" fmla="*/ 2894372 w 2894372"/>
                <a:gd name="connsiteY4" fmla="*/ 659522 h 791430"/>
                <a:gd name="connsiteX5" fmla="*/ 2762464 w 2894372"/>
                <a:gd name="connsiteY5" fmla="*/ 791430 h 791430"/>
                <a:gd name="connsiteX6" fmla="*/ 131908 w 2894372"/>
                <a:gd name="connsiteY6" fmla="*/ 791430 h 791430"/>
                <a:gd name="connsiteX7" fmla="*/ 0 w 2894372"/>
                <a:gd name="connsiteY7" fmla="*/ 659522 h 791430"/>
                <a:gd name="connsiteX8" fmla="*/ 0 w 2894372"/>
                <a:gd name="connsiteY8" fmla="*/ 131908 h 79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4372" h="791430">
                  <a:moveTo>
                    <a:pt x="0" y="131908"/>
                  </a:moveTo>
                  <a:cubicBezTo>
                    <a:pt x="0" y="59057"/>
                    <a:pt x="59057" y="0"/>
                    <a:pt x="131908" y="0"/>
                  </a:cubicBezTo>
                  <a:lnTo>
                    <a:pt x="2762464" y="0"/>
                  </a:lnTo>
                  <a:cubicBezTo>
                    <a:pt x="2835315" y="0"/>
                    <a:pt x="2894372" y="59057"/>
                    <a:pt x="2894372" y="131908"/>
                  </a:cubicBezTo>
                  <a:lnTo>
                    <a:pt x="2894372" y="659522"/>
                  </a:lnTo>
                  <a:cubicBezTo>
                    <a:pt x="2894372" y="732373"/>
                    <a:pt x="2835315" y="791430"/>
                    <a:pt x="2762464" y="791430"/>
                  </a:cubicBezTo>
                  <a:lnTo>
                    <a:pt x="131908" y="791430"/>
                  </a:lnTo>
                  <a:cubicBezTo>
                    <a:pt x="59057" y="791430"/>
                    <a:pt x="0" y="732373"/>
                    <a:pt x="0" y="659522"/>
                  </a:cubicBezTo>
                  <a:lnTo>
                    <a:pt x="0" y="131908"/>
                  </a:ln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3404" tIns="103404" rIns="103404" bIns="103404" numCol="1" spcCol="1270" anchor="ctr" anchorCtr="0">
              <a:noAutofit/>
            </a:bodyPr>
            <a:lstStyle/>
            <a:p>
              <a:pPr marL="0" lvl="0" indent="0" algn="ctr" defTabSz="755650">
                <a:lnSpc>
                  <a:spcPct val="90000"/>
                </a:lnSpc>
                <a:spcBef>
                  <a:spcPct val="0"/>
                </a:spcBef>
                <a:spcAft>
                  <a:spcPct val="35000"/>
                </a:spcAft>
                <a:buNone/>
              </a:pPr>
              <a:r>
                <a:rPr lang="en-US" sz="1700" b="1" kern="1200" dirty="0"/>
                <a:t>Knows</a:t>
              </a:r>
            </a:p>
            <a:p>
              <a:pPr marL="0" lvl="0" indent="0" algn="ctr" defTabSz="755650">
                <a:lnSpc>
                  <a:spcPct val="90000"/>
                </a:lnSpc>
                <a:spcBef>
                  <a:spcPct val="0"/>
                </a:spcBef>
                <a:spcAft>
                  <a:spcPct val="35000"/>
                </a:spcAft>
                <a:buNone/>
              </a:pPr>
              <a:r>
                <a:rPr lang="en-US" sz="1700" kern="1200" dirty="0"/>
                <a:t>(Knowledge)</a:t>
              </a:r>
            </a:p>
          </p:txBody>
        </p:sp>
        <p:sp>
          <p:nvSpPr>
            <p:cNvPr id="4" name="TextBox 3">
              <a:extLst>
                <a:ext uri="{FF2B5EF4-FFF2-40B4-BE49-F238E27FC236}">
                  <a16:creationId xmlns:a16="http://schemas.microsoft.com/office/drawing/2014/main" id="{91D94D22-28F6-404E-8050-123C852E4D71}"/>
                </a:ext>
              </a:extLst>
            </p:cNvPr>
            <p:cNvSpPr txBox="1"/>
            <p:nvPr/>
          </p:nvSpPr>
          <p:spPr>
            <a:xfrm>
              <a:off x="636337" y="6138333"/>
              <a:ext cx="4465052" cy="369332"/>
            </a:xfrm>
            <a:prstGeom prst="rect">
              <a:avLst/>
            </a:prstGeom>
            <a:noFill/>
          </p:spPr>
          <p:txBody>
            <a:bodyPr wrap="square" rtlCol="0">
              <a:spAutoFit/>
            </a:bodyPr>
            <a:lstStyle/>
            <a:p>
              <a:pPr algn="ctr"/>
              <a:r>
                <a:rPr lang="en-US" dirty="0"/>
                <a:t>George Miller’s Pyramid (Miller, 1990)</a:t>
              </a:r>
            </a:p>
          </p:txBody>
        </p:sp>
      </p:grpSp>
    </p:spTree>
    <p:extLst>
      <p:ext uri="{BB962C8B-B14F-4D97-AF65-F5344CB8AC3E}">
        <p14:creationId xmlns:p14="http://schemas.microsoft.com/office/powerpoint/2010/main" val="19491205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Block Arc 16">
            <a:extLst>
              <a:ext uri="{FF2B5EF4-FFF2-40B4-BE49-F238E27FC236}">
                <a16:creationId xmlns:a16="http://schemas.microsoft.com/office/drawing/2014/main" id="{31EE3C90-C5F4-594B-92BA-61FEA3ABB617}"/>
              </a:ext>
            </a:extLst>
          </p:cNvPr>
          <p:cNvSpPr/>
          <p:nvPr/>
        </p:nvSpPr>
        <p:spPr>
          <a:xfrm>
            <a:off x="-7434349" y="5318921"/>
            <a:ext cx="7065903" cy="7065903"/>
          </a:xfrm>
          <a:prstGeom prst="blockArc">
            <a:avLst>
              <a:gd name="adj1" fmla="val 18900000"/>
              <a:gd name="adj2" fmla="val 2700000"/>
              <a:gd name="adj3" fmla="val 306"/>
            </a:avLst>
          </a:prstGeom>
          <a:noFill/>
          <a:ln w="25400">
            <a:solidFill>
              <a:srgbClr val="00B050"/>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a:extLst>
              <a:ext uri="{FF2B5EF4-FFF2-40B4-BE49-F238E27FC236}">
                <a16:creationId xmlns:a16="http://schemas.microsoft.com/office/drawing/2014/main" id="{C184595B-D73D-AD43-96F8-29405A8BB714}"/>
              </a:ext>
            </a:extLst>
          </p:cNvPr>
          <p:cNvSpPr/>
          <p:nvPr/>
        </p:nvSpPr>
        <p:spPr>
          <a:xfrm>
            <a:off x="-771809" y="67521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005493"/>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How do we know </a:t>
            </a:r>
            <a:r>
              <a:rPr lang="en-US" sz="1800" kern="1200" dirty="0">
                <a:solidFill>
                  <a:schemeClr val="tx1"/>
                </a:solidFill>
              </a:rPr>
              <a:t>programs are effective? </a:t>
            </a:r>
          </a:p>
        </p:txBody>
      </p:sp>
      <p:sp>
        <p:nvSpPr>
          <p:cNvPr id="22" name="Freeform 21">
            <a:extLst>
              <a:ext uri="{FF2B5EF4-FFF2-40B4-BE49-F238E27FC236}">
                <a16:creationId xmlns:a16="http://schemas.microsoft.com/office/drawing/2014/main" id="{9868E430-F302-7642-855F-AFDDD67EDF5D}"/>
              </a:ext>
            </a:extLst>
          </p:cNvPr>
          <p:cNvSpPr/>
          <p:nvPr/>
        </p:nvSpPr>
        <p:spPr>
          <a:xfrm>
            <a:off x="-390183" y="8326939"/>
            <a:ext cx="4981058" cy="1049866"/>
          </a:xfrm>
          <a:custGeom>
            <a:avLst/>
            <a:gdLst>
              <a:gd name="connsiteX0" fmla="*/ 0 w 4981058"/>
              <a:gd name="connsiteY0" fmla="*/ 0 h 1049866"/>
              <a:gd name="connsiteX1" fmla="*/ 4981058 w 4981058"/>
              <a:gd name="connsiteY1" fmla="*/ 0 h 1049866"/>
              <a:gd name="connsiteX2" fmla="*/ 4981058 w 4981058"/>
              <a:gd name="connsiteY2" fmla="*/ 1049866 h 1049866"/>
              <a:gd name="connsiteX3" fmla="*/ 0 w 4981058"/>
              <a:gd name="connsiteY3" fmla="*/ 1049866 h 1049866"/>
              <a:gd name="connsiteX4" fmla="*/ 0 w 4981058"/>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058" h="1049866">
                <a:moveTo>
                  <a:pt x="0" y="0"/>
                </a:moveTo>
                <a:lnTo>
                  <a:pt x="4981058" y="0"/>
                </a:lnTo>
                <a:lnTo>
                  <a:pt x="4981058" y="1049866"/>
                </a:lnTo>
                <a:lnTo>
                  <a:pt x="0" y="1049866"/>
                </a:lnTo>
                <a:lnTo>
                  <a:pt x="0" y="0"/>
                </a:lnTo>
                <a:close/>
              </a:path>
            </a:pathLst>
          </a:custGeom>
          <a:noFill/>
          <a:ln w="25400">
            <a:solidFill>
              <a:srgbClr val="009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What skills do these programs address </a:t>
            </a:r>
            <a:r>
              <a:rPr lang="en-US" sz="1800" kern="1200" dirty="0">
                <a:solidFill>
                  <a:schemeClr val="tx1"/>
                </a:solidFill>
              </a:rPr>
              <a:t>and what skills are missing or underutilized?</a:t>
            </a:r>
          </a:p>
        </p:txBody>
      </p:sp>
      <p:sp>
        <p:nvSpPr>
          <p:cNvPr id="25" name="Freeform 24">
            <a:extLst>
              <a:ext uri="{FF2B5EF4-FFF2-40B4-BE49-F238E27FC236}">
                <a16:creationId xmlns:a16="http://schemas.microsoft.com/office/drawing/2014/main" id="{264828EE-6BAD-804D-87B2-4E090FC53A35}"/>
              </a:ext>
            </a:extLst>
          </p:cNvPr>
          <p:cNvSpPr/>
          <p:nvPr/>
        </p:nvSpPr>
        <p:spPr>
          <a:xfrm>
            <a:off x="-771809" y="99017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76D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rPr>
              <a:t>What are the </a:t>
            </a:r>
            <a:r>
              <a:rPr lang="en-US" sz="1800" b="1" u="sng" kern="1200" dirty="0">
                <a:solidFill>
                  <a:schemeClr val="tx1"/>
                </a:solidFill>
              </a:rPr>
              <a:t>biggest challenges facing trainee's engagement in and faculty support </a:t>
            </a:r>
            <a:r>
              <a:rPr lang="en-US" sz="1800" kern="1200" dirty="0">
                <a:solidFill>
                  <a:schemeClr val="tx1"/>
                </a:solidFill>
              </a:rPr>
              <a:t>for these programs?</a:t>
            </a:r>
          </a:p>
        </p:txBody>
      </p:sp>
      <p:pic>
        <p:nvPicPr>
          <p:cNvPr id="14" name="Picture 13" descr="A close up of a logo&#10;&#10;Description automatically generated">
            <a:extLst>
              <a:ext uri="{FF2B5EF4-FFF2-40B4-BE49-F238E27FC236}">
                <a16:creationId xmlns:a16="http://schemas.microsoft.com/office/drawing/2014/main" id="{1222A07B-16FE-1B41-8FFB-39F381A26F5E}"/>
              </a:ext>
            </a:extLst>
          </p:cNvPr>
          <p:cNvPicPr>
            <a:picLocks noChangeAspect="1"/>
          </p:cNvPicPr>
          <p:nvPr/>
        </p:nvPicPr>
        <p:blipFill>
          <a:blip r:embed="rId3"/>
          <a:stretch>
            <a:fillRect/>
          </a:stretch>
        </p:blipFill>
        <p:spPr>
          <a:xfrm>
            <a:off x="-6627664" y="3982285"/>
            <a:ext cx="5452531" cy="1581234"/>
          </a:xfrm>
          <a:prstGeom prst="rect">
            <a:avLst/>
          </a:prstGeom>
          <a:ln>
            <a:noFill/>
          </a:ln>
        </p:spPr>
      </p:pic>
      <p:sp>
        <p:nvSpPr>
          <p:cNvPr id="11" name="Rectangle 10">
            <a:extLst>
              <a:ext uri="{FF2B5EF4-FFF2-40B4-BE49-F238E27FC236}">
                <a16:creationId xmlns:a16="http://schemas.microsoft.com/office/drawing/2014/main" id="{3DAFDF2B-045F-FD47-B84B-CAAFBBC07D37}"/>
              </a:ext>
            </a:extLst>
          </p:cNvPr>
          <p:cNvSpPr/>
          <p:nvPr/>
        </p:nvSpPr>
        <p:spPr>
          <a:xfrm>
            <a:off x="1253285" y="320769"/>
            <a:ext cx="9966960"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 vs Assessment</a:t>
            </a:r>
          </a:p>
        </p:txBody>
      </p:sp>
      <p:sp>
        <p:nvSpPr>
          <p:cNvPr id="12" name="Rectangle 11">
            <a:extLst>
              <a:ext uri="{FF2B5EF4-FFF2-40B4-BE49-F238E27FC236}">
                <a16:creationId xmlns:a16="http://schemas.microsoft.com/office/drawing/2014/main" id="{7D6A65AE-2175-B849-AE81-188AC5AB6908}"/>
              </a:ext>
            </a:extLst>
          </p:cNvPr>
          <p:cNvSpPr/>
          <p:nvPr/>
        </p:nvSpPr>
        <p:spPr>
          <a:xfrm>
            <a:off x="17772342" y="1685452"/>
            <a:ext cx="5362685"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a:t>
            </a:r>
          </a:p>
        </p:txBody>
      </p:sp>
      <p:sp>
        <p:nvSpPr>
          <p:cNvPr id="3" name="TextBox 2">
            <a:extLst>
              <a:ext uri="{FF2B5EF4-FFF2-40B4-BE49-F238E27FC236}">
                <a16:creationId xmlns:a16="http://schemas.microsoft.com/office/drawing/2014/main" id="{DCFE8366-F9E4-164A-88C1-D5976D7D501D}"/>
              </a:ext>
            </a:extLst>
          </p:cNvPr>
          <p:cNvSpPr txBox="1"/>
          <p:nvPr/>
        </p:nvSpPr>
        <p:spPr>
          <a:xfrm>
            <a:off x="12336379" y="2748117"/>
            <a:ext cx="10202779" cy="1569660"/>
          </a:xfrm>
          <a:prstGeom prst="rect">
            <a:avLst/>
          </a:prstGeom>
          <a:noFill/>
        </p:spPr>
        <p:txBody>
          <a:bodyPr wrap="square" rtlCol="0">
            <a:spAutoFit/>
          </a:bodyPr>
          <a:lstStyle/>
          <a:p>
            <a:r>
              <a:rPr lang="en-US" sz="2400" dirty="0"/>
              <a:t>” seeks to address critical questions concerning </a:t>
            </a:r>
            <a:r>
              <a:rPr lang="en-US" sz="2400" b="1" i="1" u="sng" dirty="0"/>
              <a:t>how well a program is working</a:t>
            </a:r>
            <a:r>
              <a:rPr lang="en-US" sz="2400" dirty="0"/>
              <a:t> and is typically </a:t>
            </a:r>
            <a:r>
              <a:rPr lang="en-US" sz="2400" b="1" i="1" u="sng" dirty="0"/>
              <a:t>under-taken</a:t>
            </a:r>
            <a:r>
              <a:rPr lang="en-US" sz="2400" dirty="0"/>
              <a:t> for decision-making purposes; findings are then used </a:t>
            </a:r>
            <a:r>
              <a:rPr lang="en-US" sz="2400" b="1" i="1" u="sng" dirty="0"/>
              <a:t>by a variety of stakeholders to determine </a:t>
            </a:r>
            <a:r>
              <a:rPr lang="en-US" sz="2400" dirty="0"/>
              <a:t>the </a:t>
            </a:r>
            <a:r>
              <a:rPr lang="en-US" sz="2400" b="1" i="1" u="sng" dirty="0"/>
              <a:t>merit</a:t>
            </a:r>
            <a:r>
              <a:rPr lang="en-US" sz="2400" dirty="0"/>
              <a:t>, </a:t>
            </a:r>
            <a:r>
              <a:rPr lang="en-US" sz="2400" b="1" i="1" u="sng" dirty="0"/>
              <a:t>worth</a:t>
            </a:r>
            <a:r>
              <a:rPr lang="en-US" sz="2400" dirty="0"/>
              <a:t>, and/or </a:t>
            </a:r>
            <a:r>
              <a:rPr lang="en-US" sz="2400" b="1" i="1" u="sng" dirty="0"/>
              <a:t>value</a:t>
            </a:r>
            <a:r>
              <a:rPr lang="en-US" sz="2400" dirty="0"/>
              <a:t> of a program.”</a:t>
            </a:r>
          </a:p>
        </p:txBody>
      </p:sp>
      <p:sp>
        <p:nvSpPr>
          <p:cNvPr id="2" name="TextBox 1">
            <a:extLst>
              <a:ext uri="{FF2B5EF4-FFF2-40B4-BE49-F238E27FC236}">
                <a16:creationId xmlns:a16="http://schemas.microsoft.com/office/drawing/2014/main" id="{F500CA04-17E2-8E40-BAAA-6F664921553B}"/>
              </a:ext>
            </a:extLst>
          </p:cNvPr>
          <p:cNvSpPr txBox="1"/>
          <p:nvPr/>
        </p:nvSpPr>
        <p:spPr>
          <a:xfrm>
            <a:off x="680601" y="1540801"/>
            <a:ext cx="4691852" cy="4801314"/>
          </a:xfrm>
          <a:prstGeom prst="rect">
            <a:avLst/>
          </a:prstGeom>
          <a:noFill/>
        </p:spPr>
        <p:txBody>
          <a:bodyPr wrap="square" rtlCol="0">
            <a:spAutoFit/>
          </a:bodyPr>
          <a:lstStyle/>
          <a:p>
            <a:pPr marL="342900" indent="-342900">
              <a:buFont typeface="+mj-lt"/>
              <a:buAutoNum type="arabicPeriod"/>
            </a:pPr>
            <a:r>
              <a:rPr lang="en-US" dirty="0"/>
              <a:t>The assessment process during residency motivated me to learn more during residency</a:t>
            </a:r>
          </a:p>
          <a:p>
            <a:pPr marL="342900" indent="-342900">
              <a:buFont typeface="+mj-lt"/>
              <a:buAutoNum type="arabicPeriod"/>
            </a:pPr>
            <a:endParaRPr lang="en-US" dirty="0"/>
          </a:p>
          <a:p>
            <a:pPr marL="342900" indent="-342900">
              <a:buFont typeface="+mj-lt"/>
              <a:buAutoNum type="arabicPeriod"/>
            </a:pPr>
            <a:r>
              <a:rPr lang="en-US" dirty="0"/>
              <a:t>The residency assessment program during my residency was fair.  </a:t>
            </a:r>
          </a:p>
          <a:p>
            <a:pPr marL="342900" indent="-342900">
              <a:buFont typeface="+mj-lt"/>
              <a:buAutoNum type="arabicPeriod"/>
            </a:pPr>
            <a:endParaRPr lang="en-US" dirty="0"/>
          </a:p>
          <a:p>
            <a:pPr marL="342900" indent="-342900">
              <a:buFont typeface="+mj-lt"/>
              <a:buAutoNum type="arabicPeriod"/>
            </a:pPr>
            <a:r>
              <a:rPr lang="en-US" dirty="0"/>
              <a:t>I was evaluated with various assessment methods (i.e. verbal feedback, midpoint evaluations, portfolio)</a:t>
            </a:r>
          </a:p>
          <a:p>
            <a:pPr marL="342900" indent="-342900">
              <a:buFont typeface="+mj-lt"/>
              <a:buAutoNum type="arabicPeriod"/>
            </a:pPr>
            <a:endParaRPr lang="en-US" dirty="0"/>
          </a:p>
          <a:p>
            <a:pPr marL="342900" indent="-342900">
              <a:buFont typeface="+mj-lt"/>
              <a:buAutoNum type="arabicPeriod"/>
            </a:pPr>
            <a:r>
              <a:rPr lang="en-US" dirty="0"/>
              <a:t>The activities I was assessed on match stated educational goals.  </a:t>
            </a:r>
          </a:p>
          <a:p>
            <a:pPr marL="342900" indent="-342900">
              <a:buFont typeface="+mj-lt"/>
              <a:buAutoNum type="arabicPeriod"/>
            </a:pPr>
            <a:endParaRPr lang="en-US" dirty="0"/>
          </a:p>
          <a:p>
            <a:pPr marL="342900" indent="-342900">
              <a:buFont typeface="+mj-lt"/>
              <a:buAutoNum type="arabicPeriod"/>
            </a:pPr>
            <a:r>
              <a:rPr lang="en-US" dirty="0"/>
              <a:t>The assessment program covered assessment of all competency areas required in my residency training.</a:t>
            </a:r>
          </a:p>
        </p:txBody>
      </p:sp>
      <p:graphicFrame>
        <p:nvGraphicFramePr>
          <p:cNvPr id="19" name="Diagram 18">
            <a:extLst>
              <a:ext uri="{FF2B5EF4-FFF2-40B4-BE49-F238E27FC236}">
                <a16:creationId xmlns:a16="http://schemas.microsoft.com/office/drawing/2014/main" id="{5094958A-3726-6A4B-8640-6041A525CCAE}"/>
              </a:ext>
            </a:extLst>
          </p:cNvPr>
          <p:cNvGraphicFramePr/>
          <p:nvPr>
            <p:extLst>
              <p:ext uri="{D42A27DB-BD31-4B8C-83A1-F6EECF244321}">
                <p14:modId xmlns:p14="http://schemas.microsoft.com/office/powerpoint/2010/main" val="488930873"/>
              </p:ext>
            </p:extLst>
          </p:nvPr>
        </p:nvGraphicFramePr>
        <p:xfrm>
          <a:off x="5788793" y="778407"/>
          <a:ext cx="5552356" cy="35393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TextBox 22">
            <a:extLst>
              <a:ext uri="{FF2B5EF4-FFF2-40B4-BE49-F238E27FC236}">
                <a16:creationId xmlns:a16="http://schemas.microsoft.com/office/drawing/2014/main" id="{4EDA53D2-7097-0D4F-A99B-CC7D6237239C}"/>
              </a:ext>
            </a:extLst>
          </p:cNvPr>
          <p:cNvSpPr txBox="1"/>
          <p:nvPr/>
        </p:nvSpPr>
        <p:spPr>
          <a:xfrm>
            <a:off x="6400800" y="1540801"/>
            <a:ext cx="4636168" cy="369332"/>
          </a:xfrm>
          <a:prstGeom prst="rect">
            <a:avLst/>
          </a:prstGeom>
          <a:noFill/>
        </p:spPr>
        <p:txBody>
          <a:bodyPr wrap="square" rtlCol="0">
            <a:spAutoFit/>
          </a:bodyPr>
          <a:lstStyle/>
          <a:p>
            <a:pPr algn="ctr"/>
            <a:r>
              <a:rPr lang="en-US" b="1" dirty="0"/>
              <a:t>A Likert Scale</a:t>
            </a:r>
          </a:p>
        </p:txBody>
      </p:sp>
      <p:graphicFrame>
        <p:nvGraphicFramePr>
          <p:cNvPr id="31" name="Diagram 30">
            <a:extLst>
              <a:ext uri="{FF2B5EF4-FFF2-40B4-BE49-F238E27FC236}">
                <a16:creationId xmlns:a16="http://schemas.microsoft.com/office/drawing/2014/main" id="{607F2D3C-BF06-5941-A8AC-BF524BD2F95A}"/>
              </a:ext>
            </a:extLst>
          </p:cNvPr>
          <p:cNvGraphicFramePr/>
          <p:nvPr>
            <p:extLst>
              <p:ext uri="{D42A27DB-BD31-4B8C-83A1-F6EECF244321}">
                <p14:modId xmlns:p14="http://schemas.microsoft.com/office/powerpoint/2010/main" val="2572525291"/>
              </p:ext>
            </p:extLst>
          </p:nvPr>
        </p:nvGraphicFramePr>
        <p:xfrm>
          <a:off x="5788793" y="3003217"/>
          <a:ext cx="5552356" cy="353937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2" name="TextBox 31">
            <a:extLst>
              <a:ext uri="{FF2B5EF4-FFF2-40B4-BE49-F238E27FC236}">
                <a16:creationId xmlns:a16="http://schemas.microsoft.com/office/drawing/2014/main" id="{D8064E1B-66C3-EC48-BA6D-D38665294133}"/>
              </a:ext>
            </a:extLst>
          </p:cNvPr>
          <p:cNvSpPr txBox="1"/>
          <p:nvPr/>
        </p:nvSpPr>
        <p:spPr>
          <a:xfrm>
            <a:off x="6236765" y="3937538"/>
            <a:ext cx="4636168" cy="369332"/>
          </a:xfrm>
          <a:prstGeom prst="rect">
            <a:avLst/>
          </a:prstGeom>
          <a:noFill/>
        </p:spPr>
        <p:txBody>
          <a:bodyPr wrap="square" rtlCol="0">
            <a:spAutoFit/>
          </a:bodyPr>
          <a:lstStyle/>
          <a:p>
            <a:pPr algn="ctr"/>
            <a:r>
              <a:rPr lang="en-US" b="1" dirty="0"/>
              <a:t>A Likert –type Scale</a:t>
            </a:r>
          </a:p>
        </p:txBody>
      </p:sp>
      <p:sp>
        <p:nvSpPr>
          <p:cNvPr id="33" name="Oval 32">
            <a:extLst>
              <a:ext uri="{FF2B5EF4-FFF2-40B4-BE49-F238E27FC236}">
                <a16:creationId xmlns:a16="http://schemas.microsoft.com/office/drawing/2014/main" id="{82843096-ED12-B44B-AB54-0AD773194D03}"/>
              </a:ext>
            </a:extLst>
          </p:cNvPr>
          <p:cNvSpPr/>
          <p:nvPr/>
        </p:nvSpPr>
        <p:spPr>
          <a:xfrm>
            <a:off x="7323104" y="7822851"/>
            <a:ext cx="1312333" cy="1312333"/>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4" name="Oval 33">
            <a:extLst>
              <a:ext uri="{FF2B5EF4-FFF2-40B4-BE49-F238E27FC236}">
                <a16:creationId xmlns:a16="http://schemas.microsoft.com/office/drawing/2014/main" id="{DC485D0B-6427-8848-B1A4-1D5BB8029DEC}"/>
              </a:ext>
            </a:extLst>
          </p:cNvPr>
          <p:cNvSpPr/>
          <p:nvPr/>
        </p:nvSpPr>
        <p:spPr>
          <a:xfrm>
            <a:off x="10974360" y="7802005"/>
            <a:ext cx="1312333" cy="1312333"/>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5" name="Oval 34">
            <a:extLst>
              <a:ext uri="{FF2B5EF4-FFF2-40B4-BE49-F238E27FC236}">
                <a16:creationId xmlns:a16="http://schemas.microsoft.com/office/drawing/2014/main" id="{75DAB1F9-6DB5-6E48-B1AC-CA9955E1C643}"/>
              </a:ext>
            </a:extLst>
          </p:cNvPr>
          <p:cNvSpPr/>
          <p:nvPr/>
        </p:nvSpPr>
        <p:spPr>
          <a:xfrm>
            <a:off x="14625616" y="7802006"/>
            <a:ext cx="1312333" cy="1312333"/>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36" name="Graphic 35" descr="Medal">
            <a:extLst>
              <a:ext uri="{FF2B5EF4-FFF2-40B4-BE49-F238E27FC236}">
                <a16:creationId xmlns:a16="http://schemas.microsoft.com/office/drawing/2014/main" id="{96E3DE8D-A828-D743-B9ED-8992983511E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505004" y="8026051"/>
            <a:ext cx="914400" cy="914400"/>
          </a:xfrm>
          <a:prstGeom prst="rect">
            <a:avLst/>
          </a:prstGeom>
        </p:spPr>
      </p:pic>
      <p:pic>
        <p:nvPicPr>
          <p:cNvPr id="37" name="Graphic 36" descr="Money">
            <a:extLst>
              <a:ext uri="{FF2B5EF4-FFF2-40B4-BE49-F238E27FC236}">
                <a16:creationId xmlns:a16="http://schemas.microsoft.com/office/drawing/2014/main" id="{8A181E6B-9517-4E43-8CC4-178889F2146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1156260" y="7941039"/>
            <a:ext cx="914400" cy="914400"/>
          </a:xfrm>
          <a:prstGeom prst="rect">
            <a:avLst/>
          </a:prstGeom>
        </p:spPr>
      </p:pic>
      <p:pic>
        <p:nvPicPr>
          <p:cNvPr id="38" name="Graphic 37" descr="Diamond">
            <a:extLst>
              <a:ext uri="{FF2B5EF4-FFF2-40B4-BE49-F238E27FC236}">
                <a16:creationId xmlns:a16="http://schemas.microsoft.com/office/drawing/2014/main" id="{DADE1A33-DFFC-4046-A777-25E494DB52F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4824582" y="8021817"/>
            <a:ext cx="914400" cy="914400"/>
          </a:xfrm>
          <a:prstGeom prst="rect">
            <a:avLst/>
          </a:prstGeom>
        </p:spPr>
      </p:pic>
    </p:spTree>
    <p:extLst>
      <p:ext uri="{BB962C8B-B14F-4D97-AF65-F5344CB8AC3E}">
        <p14:creationId xmlns:p14="http://schemas.microsoft.com/office/powerpoint/2010/main" val="1507830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Block Arc 16">
            <a:extLst>
              <a:ext uri="{FF2B5EF4-FFF2-40B4-BE49-F238E27FC236}">
                <a16:creationId xmlns:a16="http://schemas.microsoft.com/office/drawing/2014/main" id="{31EE3C90-C5F4-594B-92BA-61FEA3ABB617}"/>
              </a:ext>
            </a:extLst>
          </p:cNvPr>
          <p:cNvSpPr/>
          <p:nvPr/>
        </p:nvSpPr>
        <p:spPr>
          <a:xfrm>
            <a:off x="-7434349" y="5318921"/>
            <a:ext cx="7065903" cy="7065903"/>
          </a:xfrm>
          <a:prstGeom prst="blockArc">
            <a:avLst>
              <a:gd name="adj1" fmla="val 18900000"/>
              <a:gd name="adj2" fmla="val 2700000"/>
              <a:gd name="adj3" fmla="val 306"/>
            </a:avLst>
          </a:prstGeom>
          <a:noFill/>
          <a:ln w="25400">
            <a:solidFill>
              <a:srgbClr val="00B050"/>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a:extLst>
              <a:ext uri="{FF2B5EF4-FFF2-40B4-BE49-F238E27FC236}">
                <a16:creationId xmlns:a16="http://schemas.microsoft.com/office/drawing/2014/main" id="{C184595B-D73D-AD43-96F8-29405A8BB714}"/>
              </a:ext>
            </a:extLst>
          </p:cNvPr>
          <p:cNvSpPr/>
          <p:nvPr/>
        </p:nvSpPr>
        <p:spPr>
          <a:xfrm>
            <a:off x="-771809" y="67521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005493"/>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How do we know </a:t>
            </a:r>
            <a:r>
              <a:rPr lang="en-US" sz="1800" kern="1200" dirty="0">
                <a:solidFill>
                  <a:schemeClr val="tx1"/>
                </a:solidFill>
              </a:rPr>
              <a:t>programs are effective? </a:t>
            </a:r>
          </a:p>
        </p:txBody>
      </p:sp>
      <p:sp>
        <p:nvSpPr>
          <p:cNvPr id="22" name="Freeform 21">
            <a:extLst>
              <a:ext uri="{FF2B5EF4-FFF2-40B4-BE49-F238E27FC236}">
                <a16:creationId xmlns:a16="http://schemas.microsoft.com/office/drawing/2014/main" id="{9868E430-F302-7642-855F-AFDDD67EDF5D}"/>
              </a:ext>
            </a:extLst>
          </p:cNvPr>
          <p:cNvSpPr/>
          <p:nvPr/>
        </p:nvSpPr>
        <p:spPr>
          <a:xfrm>
            <a:off x="-390183" y="8326939"/>
            <a:ext cx="4981058" cy="1049866"/>
          </a:xfrm>
          <a:custGeom>
            <a:avLst/>
            <a:gdLst>
              <a:gd name="connsiteX0" fmla="*/ 0 w 4981058"/>
              <a:gd name="connsiteY0" fmla="*/ 0 h 1049866"/>
              <a:gd name="connsiteX1" fmla="*/ 4981058 w 4981058"/>
              <a:gd name="connsiteY1" fmla="*/ 0 h 1049866"/>
              <a:gd name="connsiteX2" fmla="*/ 4981058 w 4981058"/>
              <a:gd name="connsiteY2" fmla="*/ 1049866 h 1049866"/>
              <a:gd name="connsiteX3" fmla="*/ 0 w 4981058"/>
              <a:gd name="connsiteY3" fmla="*/ 1049866 h 1049866"/>
              <a:gd name="connsiteX4" fmla="*/ 0 w 4981058"/>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1058" h="1049866">
                <a:moveTo>
                  <a:pt x="0" y="0"/>
                </a:moveTo>
                <a:lnTo>
                  <a:pt x="4981058" y="0"/>
                </a:lnTo>
                <a:lnTo>
                  <a:pt x="4981058" y="1049866"/>
                </a:lnTo>
                <a:lnTo>
                  <a:pt x="0" y="1049866"/>
                </a:lnTo>
                <a:lnTo>
                  <a:pt x="0" y="0"/>
                </a:lnTo>
                <a:close/>
              </a:path>
            </a:pathLst>
          </a:custGeom>
          <a:noFill/>
          <a:ln w="25400">
            <a:solidFill>
              <a:srgbClr val="009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chemeClr val="tx1"/>
                </a:solidFill>
              </a:rPr>
              <a:t>What skills do these programs address </a:t>
            </a:r>
            <a:r>
              <a:rPr lang="en-US" sz="1800" kern="1200" dirty="0">
                <a:solidFill>
                  <a:schemeClr val="tx1"/>
                </a:solidFill>
              </a:rPr>
              <a:t>and what skills are missing or underutilized?</a:t>
            </a:r>
          </a:p>
        </p:txBody>
      </p:sp>
      <p:sp>
        <p:nvSpPr>
          <p:cNvPr id="25" name="Freeform 24">
            <a:extLst>
              <a:ext uri="{FF2B5EF4-FFF2-40B4-BE49-F238E27FC236}">
                <a16:creationId xmlns:a16="http://schemas.microsoft.com/office/drawing/2014/main" id="{264828EE-6BAD-804D-87B2-4E090FC53A35}"/>
              </a:ext>
            </a:extLst>
          </p:cNvPr>
          <p:cNvSpPr/>
          <p:nvPr/>
        </p:nvSpPr>
        <p:spPr>
          <a:xfrm>
            <a:off x="-771809" y="9901739"/>
            <a:ext cx="5362684" cy="1049866"/>
          </a:xfrm>
          <a:custGeom>
            <a:avLst/>
            <a:gdLst>
              <a:gd name="connsiteX0" fmla="*/ 0 w 5362684"/>
              <a:gd name="connsiteY0" fmla="*/ 0 h 1049866"/>
              <a:gd name="connsiteX1" fmla="*/ 5362684 w 5362684"/>
              <a:gd name="connsiteY1" fmla="*/ 0 h 1049866"/>
              <a:gd name="connsiteX2" fmla="*/ 5362684 w 5362684"/>
              <a:gd name="connsiteY2" fmla="*/ 1049866 h 1049866"/>
              <a:gd name="connsiteX3" fmla="*/ 0 w 5362684"/>
              <a:gd name="connsiteY3" fmla="*/ 1049866 h 1049866"/>
              <a:gd name="connsiteX4" fmla="*/ 0 w 5362684"/>
              <a:gd name="connsiteY4" fmla="*/ 0 h 104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84" h="1049866">
                <a:moveTo>
                  <a:pt x="0" y="0"/>
                </a:moveTo>
                <a:lnTo>
                  <a:pt x="5362684" y="0"/>
                </a:lnTo>
                <a:lnTo>
                  <a:pt x="5362684" y="1049866"/>
                </a:lnTo>
                <a:lnTo>
                  <a:pt x="0" y="1049866"/>
                </a:lnTo>
                <a:lnTo>
                  <a:pt x="0" y="0"/>
                </a:lnTo>
                <a:close/>
              </a:path>
            </a:pathLst>
          </a:custGeom>
          <a:noFill/>
          <a:ln w="25400">
            <a:solidFill>
              <a:srgbClr val="76D6FF"/>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3332"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rPr>
              <a:t>What are the </a:t>
            </a:r>
            <a:r>
              <a:rPr lang="en-US" sz="1800" b="1" u="sng" kern="1200" dirty="0">
                <a:solidFill>
                  <a:schemeClr val="tx1"/>
                </a:solidFill>
              </a:rPr>
              <a:t>biggest challenges facing trainee's engagement in and faculty support </a:t>
            </a:r>
            <a:r>
              <a:rPr lang="en-US" sz="1800" kern="1200" dirty="0">
                <a:solidFill>
                  <a:schemeClr val="tx1"/>
                </a:solidFill>
              </a:rPr>
              <a:t>for these programs?</a:t>
            </a:r>
          </a:p>
        </p:txBody>
      </p:sp>
      <p:pic>
        <p:nvPicPr>
          <p:cNvPr id="14" name="Picture 13" descr="A close up of a logo&#10;&#10;Description automatically generated">
            <a:extLst>
              <a:ext uri="{FF2B5EF4-FFF2-40B4-BE49-F238E27FC236}">
                <a16:creationId xmlns:a16="http://schemas.microsoft.com/office/drawing/2014/main" id="{1222A07B-16FE-1B41-8FFB-39F381A26F5E}"/>
              </a:ext>
            </a:extLst>
          </p:cNvPr>
          <p:cNvPicPr>
            <a:picLocks noChangeAspect="1"/>
          </p:cNvPicPr>
          <p:nvPr/>
        </p:nvPicPr>
        <p:blipFill>
          <a:blip r:embed="rId3"/>
          <a:stretch>
            <a:fillRect/>
          </a:stretch>
        </p:blipFill>
        <p:spPr>
          <a:xfrm>
            <a:off x="-6627664" y="3982285"/>
            <a:ext cx="5452531" cy="1581234"/>
          </a:xfrm>
          <a:prstGeom prst="rect">
            <a:avLst/>
          </a:prstGeom>
          <a:ln>
            <a:noFill/>
          </a:ln>
        </p:spPr>
      </p:pic>
      <p:sp>
        <p:nvSpPr>
          <p:cNvPr id="12" name="Rectangle 11">
            <a:extLst>
              <a:ext uri="{FF2B5EF4-FFF2-40B4-BE49-F238E27FC236}">
                <a16:creationId xmlns:a16="http://schemas.microsoft.com/office/drawing/2014/main" id="{7D6A65AE-2175-B849-AE81-188AC5AB6908}"/>
              </a:ext>
            </a:extLst>
          </p:cNvPr>
          <p:cNvSpPr/>
          <p:nvPr/>
        </p:nvSpPr>
        <p:spPr>
          <a:xfrm>
            <a:off x="17772342" y="1685452"/>
            <a:ext cx="5362685" cy="100441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800" b="1" dirty="0">
                <a:latin typeface="+mj-lt"/>
                <a:ea typeface="+mj-ea"/>
                <a:cs typeface="+mj-cs"/>
              </a:rPr>
              <a:t>Evaluation</a:t>
            </a:r>
          </a:p>
        </p:txBody>
      </p:sp>
      <p:sp>
        <p:nvSpPr>
          <p:cNvPr id="3" name="TextBox 2">
            <a:extLst>
              <a:ext uri="{FF2B5EF4-FFF2-40B4-BE49-F238E27FC236}">
                <a16:creationId xmlns:a16="http://schemas.microsoft.com/office/drawing/2014/main" id="{DCFE8366-F9E4-164A-88C1-D5976D7D501D}"/>
              </a:ext>
            </a:extLst>
          </p:cNvPr>
          <p:cNvSpPr txBox="1"/>
          <p:nvPr/>
        </p:nvSpPr>
        <p:spPr>
          <a:xfrm>
            <a:off x="12336379" y="2748117"/>
            <a:ext cx="10202779" cy="1569660"/>
          </a:xfrm>
          <a:prstGeom prst="rect">
            <a:avLst/>
          </a:prstGeom>
          <a:noFill/>
        </p:spPr>
        <p:txBody>
          <a:bodyPr wrap="square" rtlCol="0">
            <a:spAutoFit/>
          </a:bodyPr>
          <a:lstStyle/>
          <a:p>
            <a:r>
              <a:rPr lang="en-US" sz="2400" dirty="0"/>
              <a:t>” seeks to address critical questions concerning </a:t>
            </a:r>
            <a:r>
              <a:rPr lang="en-US" sz="2400" b="1" i="1" u="sng" dirty="0"/>
              <a:t>how well a program is working</a:t>
            </a:r>
            <a:r>
              <a:rPr lang="en-US" sz="2400" dirty="0"/>
              <a:t> and is typically </a:t>
            </a:r>
            <a:r>
              <a:rPr lang="en-US" sz="2400" b="1" i="1" u="sng" dirty="0"/>
              <a:t>under-taken</a:t>
            </a:r>
            <a:r>
              <a:rPr lang="en-US" sz="2400" dirty="0"/>
              <a:t> for decision-making purposes; findings are then used </a:t>
            </a:r>
            <a:r>
              <a:rPr lang="en-US" sz="2400" b="1" i="1" u="sng" dirty="0"/>
              <a:t>by a variety of stakeholders to determine </a:t>
            </a:r>
            <a:r>
              <a:rPr lang="en-US" sz="2400" dirty="0"/>
              <a:t>the </a:t>
            </a:r>
            <a:r>
              <a:rPr lang="en-US" sz="2400" b="1" i="1" u="sng" dirty="0"/>
              <a:t>merit</a:t>
            </a:r>
            <a:r>
              <a:rPr lang="en-US" sz="2400" dirty="0"/>
              <a:t>, </a:t>
            </a:r>
            <a:r>
              <a:rPr lang="en-US" sz="2400" b="1" i="1" u="sng" dirty="0"/>
              <a:t>worth</a:t>
            </a:r>
            <a:r>
              <a:rPr lang="en-US" sz="2400" dirty="0"/>
              <a:t>, and/or </a:t>
            </a:r>
            <a:r>
              <a:rPr lang="en-US" sz="2400" b="1" i="1" u="sng" dirty="0"/>
              <a:t>value</a:t>
            </a:r>
            <a:r>
              <a:rPr lang="en-US" sz="2400" dirty="0"/>
              <a:t> of a program.”</a:t>
            </a:r>
          </a:p>
        </p:txBody>
      </p:sp>
      <p:sp>
        <p:nvSpPr>
          <p:cNvPr id="33" name="Oval 32">
            <a:extLst>
              <a:ext uri="{FF2B5EF4-FFF2-40B4-BE49-F238E27FC236}">
                <a16:creationId xmlns:a16="http://schemas.microsoft.com/office/drawing/2014/main" id="{82843096-ED12-B44B-AB54-0AD773194D03}"/>
              </a:ext>
            </a:extLst>
          </p:cNvPr>
          <p:cNvSpPr/>
          <p:nvPr/>
        </p:nvSpPr>
        <p:spPr>
          <a:xfrm>
            <a:off x="7323104" y="7822851"/>
            <a:ext cx="1312333" cy="1312333"/>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4" name="Oval 33">
            <a:extLst>
              <a:ext uri="{FF2B5EF4-FFF2-40B4-BE49-F238E27FC236}">
                <a16:creationId xmlns:a16="http://schemas.microsoft.com/office/drawing/2014/main" id="{DC485D0B-6427-8848-B1A4-1D5BB8029DEC}"/>
              </a:ext>
            </a:extLst>
          </p:cNvPr>
          <p:cNvSpPr/>
          <p:nvPr/>
        </p:nvSpPr>
        <p:spPr>
          <a:xfrm>
            <a:off x="10974360" y="7802005"/>
            <a:ext cx="1312333" cy="1312333"/>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5" name="Oval 34">
            <a:extLst>
              <a:ext uri="{FF2B5EF4-FFF2-40B4-BE49-F238E27FC236}">
                <a16:creationId xmlns:a16="http://schemas.microsoft.com/office/drawing/2014/main" id="{75DAB1F9-6DB5-6E48-B1AC-CA9955E1C643}"/>
              </a:ext>
            </a:extLst>
          </p:cNvPr>
          <p:cNvSpPr/>
          <p:nvPr/>
        </p:nvSpPr>
        <p:spPr>
          <a:xfrm>
            <a:off x="14625616" y="7802006"/>
            <a:ext cx="1312333" cy="1312333"/>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36" name="Graphic 35" descr="Medal">
            <a:extLst>
              <a:ext uri="{FF2B5EF4-FFF2-40B4-BE49-F238E27FC236}">
                <a16:creationId xmlns:a16="http://schemas.microsoft.com/office/drawing/2014/main" id="{96E3DE8D-A828-D743-B9ED-8992983511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05004" y="8026051"/>
            <a:ext cx="914400" cy="914400"/>
          </a:xfrm>
          <a:prstGeom prst="rect">
            <a:avLst/>
          </a:prstGeom>
        </p:spPr>
      </p:pic>
      <p:pic>
        <p:nvPicPr>
          <p:cNvPr id="37" name="Graphic 36" descr="Money">
            <a:extLst>
              <a:ext uri="{FF2B5EF4-FFF2-40B4-BE49-F238E27FC236}">
                <a16:creationId xmlns:a16="http://schemas.microsoft.com/office/drawing/2014/main" id="{8A181E6B-9517-4E43-8CC4-178889F214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56260" y="7941039"/>
            <a:ext cx="914400" cy="914400"/>
          </a:xfrm>
          <a:prstGeom prst="rect">
            <a:avLst/>
          </a:prstGeom>
        </p:spPr>
      </p:pic>
      <p:pic>
        <p:nvPicPr>
          <p:cNvPr id="38" name="Graphic 37" descr="Diamond">
            <a:extLst>
              <a:ext uri="{FF2B5EF4-FFF2-40B4-BE49-F238E27FC236}">
                <a16:creationId xmlns:a16="http://schemas.microsoft.com/office/drawing/2014/main" id="{DADE1A33-DFFC-4046-A777-25E494DB52F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824582" y="8021817"/>
            <a:ext cx="914400" cy="914400"/>
          </a:xfrm>
          <a:prstGeom prst="rect">
            <a:avLst/>
          </a:prstGeom>
        </p:spPr>
      </p:pic>
      <p:graphicFrame>
        <p:nvGraphicFramePr>
          <p:cNvPr id="4" name="Diagram 3">
            <a:extLst>
              <a:ext uri="{FF2B5EF4-FFF2-40B4-BE49-F238E27FC236}">
                <a16:creationId xmlns:a16="http://schemas.microsoft.com/office/drawing/2014/main" id="{C91A29FC-6A9E-4D47-9C30-4C1D08B74E50}"/>
              </a:ext>
            </a:extLst>
          </p:cNvPr>
          <p:cNvGraphicFramePr/>
          <p:nvPr>
            <p:extLst>
              <p:ext uri="{D42A27DB-BD31-4B8C-83A1-F6EECF244321}">
                <p14:modId xmlns:p14="http://schemas.microsoft.com/office/powerpoint/2010/main" val="4143101578"/>
              </p:ext>
            </p:extLst>
          </p:nvPr>
        </p:nvGraphicFramePr>
        <p:xfrm>
          <a:off x="174661" y="133564"/>
          <a:ext cx="11895999" cy="661857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327735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descr="A picture containing computer, desk&#10;&#10;Description automatically generated">
            <a:extLst>
              <a:ext uri="{FF2B5EF4-FFF2-40B4-BE49-F238E27FC236}">
                <a16:creationId xmlns:a16="http://schemas.microsoft.com/office/drawing/2014/main" id="{B6FC8540-819B-1245-AAA5-7D32D75D6F00}"/>
              </a:ext>
            </a:extLst>
          </p:cNvPr>
          <p:cNvPicPr>
            <a:picLocks noChangeAspect="1"/>
          </p:cNvPicPr>
          <p:nvPr/>
        </p:nvPicPr>
        <p:blipFill rotWithShape="1">
          <a:blip r:embed="rId3"/>
          <a:srcRect t="6754" b="14872"/>
          <a:stretch/>
        </p:blipFill>
        <p:spPr>
          <a:xfrm>
            <a:off x="-5071689" y="-4458837"/>
            <a:ext cx="4678019" cy="2749741"/>
          </a:xfrm>
          <a:prstGeom prst="rect">
            <a:avLst/>
          </a:prstGeom>
        </p:spPr>
      </p:pic>
      <p:grpSp>
        <p:nvGrpSpPr>
          <p:cNvPr id="6" name="Group 5">
            <a:extLst>
              <a:ext uri="{FF2B5EF4-FFF2-40B4-BE49-F238E27FC236}">
                <a16:creationId xmlns:a16="http://schemas.microsoft.com/office/drawing/2014/main" id="{43CF6AA1-C2D1-5248-8CA4-4944AA14E6E5}"/>
              </a:ext>
            </a:extLst>
          </p:cNvPr>
          <p:cNvGrpSpPr/>
          <p:nvPr/>
        </p:nvGrpSpPr>
        <p:grpSpPr>
          <a:xfrm>
            <a:off x="2898582" y="5007213"/>
            <a:ext cx="8961120" cy="1554480"/>
            <a:chOff x="2898582" y="5007213"/>
            <a:chExt cx="8961120" cy="1554480"/>
          </a:xfrm>
        </p:grpSpPr>
        <p:sp>
          <p:nvSpPr>
            <p:cNvPr id="18" name="Rectangle 17">
              <a:extLst>
                <a:ext uri="{FF2B5EF4-FFF2-40B4-BE49-F238E27FC236}">
                  <a16:creationId xmlns:a16="http://schemas.microsoft.com/office/drawing/2014/main" id="{0FD451F4-96A4-C745-ACF7-87C7877D16F2}"/>
                </a:ext>
              </a:extLst>
            </p:cNvPr>
            <p:cNvSpPr/>
            <p:nvPr/>
          </p:nvSpPr>
          <p:spPr>
            <a:xfrm>
              <a:off x="2898582" y="5007213"/>
              <a:ext cx="8961120" cy="1554480"/>
            </a:xfrm>
            <a:prstGeom prst="rect">
              <a:avLst/>
            </a:prstGeom>
            <a:solidFill>
              <a:srgbClr val="005493"/>
            </a:solidFill>
            <a:ln w="41275" cmpd="tri">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itle 18">
              <a:extLst>
                <a:ext uri="{FF2B5EF4-FFF2-40B4-BE49-F238E27FC236}">
                  <a16:creationId xmlns:a16="http://schemas.microsoft.com/office/drawing/2014/main" id="{28E10E72-F1E8-6441-BA3F-30C19D6863DF}"/>
                </a:ext>
              </a:extLst>
            </p:cNvPr>
            <p:cNvSpPr txBox="1">
              <a:spLocks/>
            </p:cNvSpPr>
            <p:nvPr/>
          </p:nvSpPr>
          <p:spPr>
            <a:xfrm>
              <a:off x="3077970" y="5205289"/>
              <a:ext cx="4668792" cy="1143000"/>
            </a:xfrm>
            <a:prstGeom prst="rect">
              <a:avLst/>
            </a:prstGeom>
            <a:solidFill>
              <a:srgbClr val="0070C0"/>
            </a:solidFill>
            <a:ln>
              <a:solidFill>
                <a:schemeClr val="bg1"/>
              </a:solidFill>
            </a:ln>
          </p:spPr>
          <p:txBody>
            <a:bodyPr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rPr>
                <a:t>Where does learning happen?</a:t>
              </a:r>
            </a:p>
          </p:txBody>
        </p:sp>
        <p:sp>
          <p:nvSpPr>
            <p:cNvPr id="20" name="Text Placeholder 20">
              <a:extLst>
                <a:ext uri="{FF2B5EF4-FFF2-40B4-BE49-F238E27FC236}">
                  <a16:creationId xmlns:a16="http://schemas.microsoft.com/office/drawing/2014/main" id="{0BA46288-B790-9E4F-8174-5EEBFD01B5F1}"/>
                </a:ext>
              </a:extLst>
            </p:cNvPr>
            <p:cNvSpPr txBox="1">
              <a:spLocks/>
            </p:cNvSpPr>
            <p:nvPr/>
          </p:nvSpPr>
          <p:spPr>
            <a:xfrm>
              <a:off x="7797668" y="5205289"/>
              <a:ext cx="3932237" cy="1143000"/>
            </a:xfrm>
            <a:prstGeom prst="rect">
              <a:avLst/>
            </a:prstGeom>
            <a:solidFill>
              <a:srgbClr val="0070C0"/>
            </a:solidFill>
            <a:ln>
              <a:solidFill>
                <a:schemeClr val="bg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Formal curriculum</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Bedside, Clinic</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pic>
        <p:nvPicPr>
          <p:cNvPr id="21" name="Picture 2" descr="A screenshot of a cell phone&#10;&#10;Description automatically generated">
            <a:extLst>
              <a:ext uri="{FF2B5EF4-FFF2-40B4-BE49-F238E27FC236}">
                <a16:creationId xmlns:a16="http://schemas.microsoft.com/office/drawing/2014/main" id="{CA720F2F-645E-C546-956B-C78A02022A9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722853" y="415722"/>
            <a:ext cx="6653786" cy="4000498"/>
          </a:xfrm>
          <a:prstGeom prst="rect">
            <a:avLst/>
          </a:prstGeom>
          <a:solidFill>
            <a:sysClr val="window" lastClr="FFFFFF"/>
          </a:solidFill>
        </p:spPr>
      </p:pic>
      <p:sp>
        <p:nvSpPr>
          <p:cNvPr id="2" name="Rectangle 1">
            <a:extLst>
              <a:ext uri="{FF2B5EF4-FFF2-40B4-BE49-F238E27FC236}">
                <a16:creationId xmlns:a16="http://schemas.microsoft.com/office/drawing/2014/main" id="{335CB568-3601-A64B-81F4-C47E3AEC2B89}"/>
              </a:ext>
            </a:extLst>
          </p:cNvPr>
          <p:cNvSpPr/>
          <p:nvPr/>
        </p:nvSpPr>
        <p:spPr>
          <a:xfrm>
            <a:off x="3861512" y="958454"/>
            <a:ext cx="2051624"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Clinical Courses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Professional Development Courses</a:t>
            </a:r>
          </a:p>
        </p:txBody>
      </p:sp>
      <p:sp>
        <p:nvSpPr>
          <p:cNvPr id="23" name="Rectangle 22">
            <a:extLst>
              <a:ext uri="{FF2B5EF4-FFF2-40B4-BE49-F238E27FC236}">
                <a16:creationId xmlns:a16="http://schemas.microsoft.com/office/drawing/2014/main" id="{5CC5CCC9-E1AE-B943-8ADB-F8C0036F78AB}"/>
              </a:ext>
            </a:extLst>
          </p:cNvPr>
          <p:cNvSpPr/>
          <p:nvPr/>
        </p:nvSpPr>
        <p:spPr>
          <a:xfrm>
            <a:off x="6278866" y="991233"/>
            <a:ext cx="1857153"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Rounds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Networking at conferences</a:t>
            </a:r>
          </a:p>
        </p:txBody>
      </p:sp>
      <p:sp>
        <p:nvSpPr>
          <p:cNvPr id="24" name="Rectangle 23">
            <a:extLst>
              <a:ext uri="{FF2B5EF4-FFF2-40B4-BE49-F238E27FC236}">
                <a16:creationId xmlns:a16="http://schemas.microsoft.com/office/drawing/2014/main" id="{3C9A80F3-EF64-F546-BC3D-A62B2A14CA3C}"/>
              </a:ext>
            </a:extLst>
          </p:cNvPr>
          <p:cNvSpPr/>
          <p:nvPr/>
        </p:nvSpPr>
        <p:spPr>
          <a:xfrm>
            <a:off x="6193487" y="2645149"/>
            <a:ext cx="2222382"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Social events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Watercooler discussions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Lunchtime chats</a:t>
            </a:r>
          </a:p>
        </p:txBody>
      </p:sp>
      <p:sp>
        <p:nvSpPr>
          <p:cNvPr id="25" name="Rectangle 24">
            <a:extLst>
              <a:ext uri="{FF2B5EF4-FFF2-40B4-BE49-F238E27FC236}">
                <a16:creationId xmlns:a16="http://schemas.microsoft.com/office/drawing/2014/main" id="{9210F3D1-F899-E044-8344-CC77DB399479}"/>
              </a:ext>
            </a:extLst>
          </p:cNvPr>
          <p:cNvSpPr/>
          <p:nvPr/>
        </p:nvSpPr>
        <p:spPr>
          <a:xfrm>
            <a:off x="3873618" y="2645149"/>
            <a:ext cx="1857153"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08CD0C4E-E481-6044-B216-281576D98D15}"/>
              </a:ext>
            </a:extLst>
          </p:cNvPr>
          <p:cNvSpPr/>
          <p:nvPr/>
        </p:nvSpPr>
        <p:spPr>
          <a:xfrm>
            <a:off x="462095" y="5141949"/>
            <a:ext cx="2079399" cy="1206340"/>
          </a:xfrm>
          <a:custGeom>
            <a:avLst/>
            <a:gdLst>
              <a:gd name="connsiteX0" fmla="*/ 0 w 1948656"/>
              <a:gd name="connsiteY0" fmla="*/ 170921 h 1709208"/>
              <a:gd name="connsiteX1" fmla="*/ 170921 w 1948656"/>
              <a:gd name="connsiteY1" fmla="*/ 0 h 1709208"/>
              <a:gd name="connsiteX2" fmla="*/ 1777735 w 1948656"/>
              <a:gd name="connsiteY2" fmla="*/ 0 h 1709208"/>
              <a:gd name="connsiteX3" fmla="*/ 1948656 w 1948656"/>
              <a:gd name="connsiteY3" fmla="*/ 170921 h 1709208"/>
              <a:gd name="connsiteX4" fmla="*/ 1948656 w 1948656"/>
              <a:gd name="connsiteY4" fmla="*/ 1538287 h 1709208"/>
              <a:gd name="connsiteX5" fmla="*/ 1777735 w 1948656"/>
              <a:gd name="connsiteY5" fmla="*/ 1709208 h 1709208"/>
              <a:gd name="connsiteX6" fmla="*/ 170921 w 1948656"/>
              <a:gd name="connsiteY6" fmla="*/ 1709208 h 1709208"/>
              <a:gd name="connsiteX7" fmla="*/ 0 w 1948656"/>
              <a:gd name="connsiteY7" fmla="*/ 1538287 h 1709208"/>
              <a:gd name="connsiteX8" fmla="*/ 0 w 1948656"/>
              <a:gd name="connsiteY8" fmla="*/ 170921 h 170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8656" h="1709208">
                <a:moveTo>
                  <a:pt x="0" y="170921"/>
                </a:moveTo>
                <a:cubicBezTo>
                  <a:pt x="0" y="76524"/>
                  <a:pt x="76524" y="0"/>
                  <a:pt x="170921" y="0"/>
                </a:cubicBezTo>
                <a:lnTo>
                  <a:pt x="1777735" y="0"/>
                </a:lnTo>
                <a:cubicBezTo>
                  <a:pt x="1872132" y="0"/>
                  <a:pt x="1948656" y="76524"/>
                  <a:pt x="1948656" y="170921"/>
                </a:cubicBezTo>
                <a:lnTo>
                  <a:pt x="1948656" y="1538287"/>
                </a:lnTo>
                <a:cubicBezTo>
                  <a:pt x="1948656" y="1632684"/>
                  <a:pt x="1872132" y="1709208"/>
                  <a:pt x="1777735" y="1709208"/>
                </a:cubicBezTo>
                <a:lnTo>
                  <a:pt x="170921" y="1709208"/>
                </a:lnTo>
                <a:cubicBezTo>
                  <a:pt x="76524" y="1709208"/>
                  <a:pt x="0" y="1632684"/>
                  <a:pt x="0" y="1538287"/>
                </a:cubicBezTo>
                <a:lnTo>
                  <a:pt x="0" y="170921"/>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2931" tIns="152931" rIns="152931" bIns="152931" numCol="1" spcCol="1270" anchor="ctr" anchorCtr="0">
            <a:noAutofit/>
          </a:bodyPr>
          <a:lstStyle/>
          <a:p>
            <a:pPr marL="0" marR="0" lvl="0" indent="0" algn="ctr" defTabSz="1200150" rtl="0" eaLnBrk="1" fontAlgn="auto" latinLnBrk="0" hangingPunct="1">
              <a:lnSpc>
                <a:spcPct val="100000"/>
              </a:lnSpc>
              <a:spcBef>
                <a:spcPct val="0"/>
              </a:spcBef>
              <a:spcAft>
                <a:spcPts val="0"/>
              </a:spcAft>
              <a:buClrTx/>
              <a:buSzTx/>
              <a:buFontTx/>
              <a:buNone/>
              <a:tabLst/>
              <a:defRPr/>
            </a:pPr>
            <a:r>
              <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rPr>
              <a:t>Question:</a:t>
            </a:r>
          </a:p>
        </p:txBody>
      </p:sp>
      <p:sp>
        <p:nvSpPr>
          <p:cNvPr id="3" name="TextBox 2">
            <a:extLst>
              <a:ext uri="{FF2B5EF4-FFF2-40B4-BE49-F238E27FC236}">
                <a16:creationId xmlns:a16="http://schemas.microsoft.com/office/drawing/2014/main" id="{CD52141B-0C8F-CB4B-B426-0EEB828D5256}"/>
              </a:ext>
            </a:extLst>
          </p:cNvPr>
          <p:cNvSpPr txBox="1"/>
          <p:nvPr/>
        </p:nvSpPr>
        <p:spPr>
          <a:xfrm>
            <a:off x="3776133" y="2659220"/>
            <a:ext cx="2222382"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Clinical rotations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Bedside</a:t>
            </a:r>
          </a:p>
        </p:txBody>
      </p:sp>
    </p:spTree>
    <p:extLst>
      <p:ext uri="{BB962C8B-B14F-4D97-AF65-F5344CB8AC3E}">
        <p14:creationId xmlns:p14="http://schemas.microsoft.com/office/powerpoint/2010/main" val="3335786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42F7062A-0BEE-2A4A-BAD6-F1E7894F80EF}"/>
              </a:ext>
            </a:extLst>
          </p:cNvPr>
          <p:cNvSpPr>
            <a:spLocks noChangeAspect="1"/>
          </p:cNvSpPr>
          <p:nvPr/>
        </p:nvSpPr>
        <p:spPr>
          <a:xfrm>
            <a:off x="1016000" y="2100616"/>
            <a:ext cx="548640" cy="548640"/>
          </a:xfrm>
          <a:prstGeom prst="ellipse">
            <a:avLst/>
          </a:prstGeom>
          <a:solidFill>
            <a:srgbClr val="005493"/>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6" name="Oval 5">
            <a:extLst>
              <a:ext uri="{FF2B5EF4-FFF2-40B4-BE49-F238E27FC236}">
                <a16:creationId xmlns:a16="http://schemas.microsoft.com/office/drawing/2014/main" id="{5461C0A1-3BFF-B140-930E-67ADB4493310}"/>
              </a:ext>
            </a:extLst>
          </p:cNvPr>
          <p:cNvSpPr>
            <a:spLocks noChangeAspect="1"/>
          </p:cNvSpPr>
          <p:nvPr/>
        </p:nvSpPr>
        <p:spPr>
          <a:xfrm>
            <a:off x="4765040" y="2100616"/>
            <a:ext cx="548640" cy="548640"/>
          </a:xfrm>
          <a:prstGeom prst="ellipse">
            <a:avLst/>
          </a:prstGeom>
          <a:solidFill>
            <a:srgbClr val="009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7" name="Oval 6">
            <a:extLst>
              <a:ext uri="{FF2B5EF4-FFF2-40B4-BE49-F238E27FC236}">
                <a16:creationId xmlns:a16="http://schemas.microsoft.com/office/drawing/2014/main" id="{ADFE9CB4-6754-4F46-8AE3-7ABD8DF4D193}"/>
              </a:ext>
            </a:extLst>
          </p:cNvPr>
          <p:cNvSpPr>
            <a:spLocks noChangeAspect="1"/>
          </p:cNvSpPr>
          <p:nvPr/>
        </p:nvSpPr>
        <p:spPr>
          <a:xfrm>
            <a:off x="8239760" y="2100616"/>
            <a:ext cx="548640" cy="548640"/>
          </a:xfrm>
          <a:prstGeom prst="ellipse">
            <a:avLst/>
          </a:prstGeom>
          <a:solidFill>
            <a:srgbClr val="76D6FF"/>
          </a:solidFill>
          <a:ln w="25400"/>
        </p:spPr>
        <p:style>
          <a:lnRef idx="1">
            <a:schemeClr val="accent1">
              <a:hueOff val="0"/>
              <a:satOff val="0"/>
              <a:lumOff val="0"/>
              <a:alphaOff val="0"/>
            </a:schemeClr>
          </a:lnRef>
          <a:fillRef idx="2">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 name="Title 1">
            <a:extLst>
              <a:ext uri="{FF2B5EF4-FFF2-40B4-BE49-F238E27FC236}">
                <a16:creationId xmlns:a16="http://schemas.microsoft.com/office/drawing/2014/main" id="{2B298814-02C7-E142-B0EB-EA1386FB1C25}"/>
              </a:ext>
            </a:extLst>
          </p:cNvPr>
          <p:cNvSpPr>
            <a:spLocks noGrp="1"/>
          </p:cNvSpPr>
          <p:nvPr>
            <p:ph type="title"/>
          </p:nvPr>
        </p:nvSpPr>
        <p:spPr>
          <a:xfrm>
            <a:off x="838200" y="380890"/>
            <a:ext cx="10515600" cy="1325563"/>
          </a:xfrm>
        </p:spPr>
        <p:txBody>
          <a:bodyPr>
            <a:normAutofit fontScale="90000"/>
          </a:bodyPr>
          <a:lstStyle/>
          <a:p>
            <a:r>
              <a:rPr lang="en-US"/>
              <a:t>Questions Evaluation Can Help You Answer:</a:t>
            </a:r>
          </a:p>
        </p:txBody>
      </p:sp>
      <p:graphicFrame>
        <p:nvGraphicFramePr>
          <p:cNvPr id="5" name="Content Placeholder 2">
            <a:extLst>
              <a:ext uri="{FF2B5EF4-FFF2-40B4-BE49-F238E27FC236}">
                <a16:creationId xmlns:a16="http://schemas.microsoft.com/office/drawing/2014/main" id="{49A88D5B-177F-4839-AA7D-A3CDEE7C3152}"/>
              </a:ext>
            </a:extLst>
          </p:cNvPr>
          <p:cNvGraphicFramePr>
            <a:graphicFrameLocks noGrp="1"/>
          </p:cNvGraphicFramePr>
          <p:nvPr>
            <p:ph idx="1"/>
          </p:nvPr>
        </p:nvGraphicFramePr>
        <p:xfrm>
          <a:off x="650327" y="1857156"/>
          <a:ext cx="1089134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81F2C36D-C5F3-FB4D-A12C-36F3FE0700A5}"/>
              </a:ext>
            </a:extLst>
          </p:cNvPr>
          <p:cNvPicPr>
            <a:picLocks noChangeAspect="1"/>
          </p:cNvPicPr>
          <p:nvPr/>
        </p:nvPicPr>
        <p:blipFill>
          <a:blip r:embed="rId8"/>
          <a:stretch>
            <a:fillRect/>
          </a:stretch>
        </p:blipFill>
        <p:spPr>
          <a:xfrm>
            <a:off x="0" y="0"/>
            <a:ext cx="12192000" cy="6858000"/>
          </a:xfrm>
          <a:prstGeom prst="rect">
            <a:avLst/>
          </a:prstGeom>
        </p:spPr>
      </p:pic>
      <p:sp>
        <p:nvSpPr>
          <p:cNvPr id="8" name="Freeform 7">
            <a:extLst>
              <a:ext uri="{FF2B5EF4-FFF2-40B4-BE49-F238E27FC236}">
                <a16:creationId xmlns:a16="http://schemas.microsoft.com/office/drawing/2014/main" id="{B2BC6101-82AF-074B-8A02-B40C4730AC34}"/>
              </a:ext>
            </a:extLst>
          </p:cNvPr>
          <p:cNvSpPr/>
          <p:nvPr/>
        </p:nvSpPr>
        <p:spPr>
          <a:xfrm>
            <a:off x="9177518" y="4824039"/>
            <a:ext cx="1952774" cy="1709208"/>
          </a:xfrm>
          <a:custGeom>
            <a:avLst/>
            <a:gdLst>
              <a:gd name="connsiteX0" fmla="*/ 0 w 1952774"/>
              <a:gd name="connsiteY0" fmla="*/ 170921 h 1709208"/>
              <a:gd name="connsiteX1" fmla="*/ 170921 w 1952774"/>
              <a:gd name="connsiteY1" fmla="*/ 0 h 1709208"/>
              <a:gd name="connsiteX2" fmla="*/ 1781853 w 1952774"/>
              <a:gd name="connsiteY2" fmla="*/ 0 h 1709208"/>
              <a:gd name="connsiteX3" fmla="*/ 1952774 w 1952774"/>
              <a:gd name="connsiteY3" fmla="*/ 170921 h 1709208"/>
              <a:gd name="connsiteX4" fmla="*/ 1952774 w 1952774"/>
              <a:gd name="connsiteY4" fmla="*/ 1538287 h 1709208"/>
              <a:gd name="connsiteX5" fmla="*/ 1781853 w 1952774"/>
              <a:gd name="connsiteY5" fmla="*/ 1709208 h 1709208"/>
              <a:gd name="connsiteX6" fmla="*/ 170921 w 1952774"/>
              <a:gd name="connsiteY6" fmla="*/ 1709208 h 1709208"/>
              <a:gd name="connsiteX7" fmla="*/ 0 w 1952774"/>
              <a:gd name="connsiteY7" fmla="*/ 1538287 h 1709208"/>
              <a:gd name="connsiteX8" fmla="*/ 0 w 1952774"/>
              <a:gd name="connsiteY8" fmla="*/ 170921 h 170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774" h="1709208">
                <a:moveTo>
                  <a:pt x="0" y="170921"/>
                </a:moveTo>
                <a:cubicBezTo>
                  <a:pt x="0" y="76524"/>
                  <a:pt x="76524" y="0"/>
                  <a:pt x="170921" y="0"/>
                </a:cubicBezTo>
                <a:lnTo>
                  <a:pt x="1781853" y="0"/>
                </a:lnTo>
                <a:cubicBezTo>
                  <a:pt x="1876250" y="0"/>
                  <a:pt x="1952774" y="76524"/>
                  <a:pt x="1952774" y="170921"/>
                </a:cubicBezTo>
                <a:lnTo>
                  <a:pt x="1952774" y="1538287"/>
                </a:lnTo>
                <a:cubicBezTo>
                  <a:pt x="1952774" y="1632684"/>
                  <a:pt x="1876250" y="1709208"/>
                  <a:pt x="1781853" y="1709208"/>
                </a:cubicBezTo>
                <a:lnTo>
                  <a:pt x="170921" y="1709208"/>
                </a:lnTo>
                <a:cubicBezTo>
                  <a:pt x="76524" y="1709208"/>
                  <a:pt x="0" y="1632684"/>
                  <a:pt x="0" y="1538287"/>
                </a:cubicBezTo>
                <a:lnTo>
                  <a:pt x="0" y="170921"/>
                </a:lnTo>
                <a:close/>
              </a:path>
            </a:pathLst>
          </a:custGeom>
          <a:solidFill>
            <a:srgbClr val="76D6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6741" tIns="156741" rIns="156741" bIns="156741" numCol="1" spcCol="1270" anchor="ctr" anchorCtr="0">
            <a:noAutofit/>
          </a:bodyPr>
          <a:lstStyle/>
          <a:p>
            <a:pPr marL="0" lvl="0" indent="0" algn="ctr" defTabSz="1244600">
              <a:lnSpc>
                <a:spcPct val="90000"/>
              </a:lnSpc>
              <a:spcBef>
                <a:spcPct val="0"/>
              </a:spcBef>
              <a:spcAft>
                <a:spcPct val="35000"/>
              </a:spcAft>
              <a:buNone/>
            </a:pPr>
            <a:r>
              <a:rPr lang="en-US" sz="2800" kern="1200" dirty="0"/>
              <a:t>Program Reviews</a:t>
            </a:r>
          </a:p>
        </p:txBody>
      </p:sp>
    </p:spTree>
    <p:extLst>
      <p:ext uri="{BB962C8B-B14F-4D97-AF65-F5344CB8AC3E}">
        <p14:creationId xmlns:p14="http://schemas.microsoft.com/office/powerpoint/2010/main" val="4214476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1E8E6C-4B6B-4842-AE82-92F1F8C54DBB}"/>
              </a:ext>
            </a:extLst>
          </p:cNvPr>
          <p:cNvSpPr txBox="1"/>
          <p:nvPr/>
        </p:nvSpPr>
        <p:spPr>
          <a:xfrm>
            <a:off x="2796988" y="13178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A close up of a piece of paper&#10;&#10;Description automatically generated">
            <a:extLst>
              <a:ext uri="{FF2B5EF4-FFF2-40B4-BE49-F238E27FC236}">
                <a16:creationId xmlns:a16="http://schemas.microsoft.com/office/drawing/2014/main" id="{83027627-214D-1D41-84BD-12CBBB84C55B}"/>
              </a:ext>
            </a:extLst>
          </p:cNvPr>
          <p:cNvPicPr>
            <a:picLocks noChangeAspect="1"/>
          </p:cNvPicPr>
          <p:nvPr/>
        </p:nvPicPr>
        <p:blipFill rotWithShape="1">
          <a:blip r:embed="rId3"/>
          <a:srcRect l="6694" t="9020" r="9486" b="14314"/>
          <a:stretch/>
        </p:blipFill>
        <p:spPr>
          <a:xfrm>
            <a:off x="524270" y="776241"/>
            <a:ext cx="5031442" cy="5955482"/>
          </a:xfrm>
          <a:prstGeom prst="rect">
            <a:avLst/>
          </a:prstGeom>
        </p:spPr>
      </p:pic>
      <p:sp>
        <p:nvSpPr>
          <p:cNvPr id="5" name="Oval 4">
            <a:extLst>
              <a:ext uri="{FF2B5EF4-FFF2-40B4-BE49-F238E27FC236}">
                <a16:creationId xmlns:a16="http://schemas.microsoft.com/office/drawing/2014/main" id="{2C58CC06-DB79-F54A-AB96-30708ADDA0BA}"/>
              </a:ext>
            </a:extLst>
          </p:cNvPr>
          <p:cNvSpPr/>
          <p:nvPr/>
        </p:nvSpPr>
        <p:spPr>
          <a:xfrm>
            <a:off x="550126" y="2121510"/>
            <a:ext cx="1409303" cy="470647"/>
          </a:xfrm>
          <a:prstGeom prst="ellipse">
            <a:avLst/>
          </a:prstGeom>
          <a:solidFill>
            <a:schemeClr val="bg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27642897-DE7D-CE49-A03A-E7A5B9CAC8E6}"/>
              </a:ext>
            </a:extLst>
          </p:cNvPr>
          <p:cNvGrpSpPr/>
          <p:nvPr/>
        </p:nvGrpSpPr>
        <p:grpSpPr>
          <a:xfrm>
            <a:off x="5607424" y="335209"/>
            <a:ext cx="3659220" cy="2334538"/>
            <a:chOff x="7063379" y="2618495"/>
            <a:chExt cx="3659220" cy="2334538"/>
          </a:xfrm>
        </p:grpSpPr>
        <p:pic>
          <p:nvPicPr>
            <p:cNvPr id="11" name="Picture 10" descr="A close up of a sign&#10;&#10;Description automatically generated">
              <a:extLst>
                <a:ext uri="{FF2B5EF4-FFF2-40B4-BE49-F238E27FC236}">
                  <a16:creationId xmlns:a16="http://schemas.microsoft.com/office/drawing/2014/main" id="{43FDD837-22CF-124D-BEF2-97A747BD158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063379" y="2903870"/>
              <a:ext cx="3659220" cy="2049163"/>
            </a:xfrm>
            <a:prstGeom prst="rect">
              <a:avLst/>
            </a:prstGeom>
          </p:spPr>
        </p:pic>
        <p:sp>
          <p:nvSpPr>
            <p:cNvPr id="6" name="Rectangle 5">
              <a:extLst>
                <a:ext uri="{FF2B5EF4-FFF2-40B4-BE49-F238E27FC236}">
                  <a16:creationId xmlns:a16="http://schemas.microsoft.com/office/drawing/2014/main" id="{03DE9651-66F5-0349-805A-3035CC022ED2}"/>
                </a:ext>
              </a:extLst>
            </p:cNvPr>
            <p:cNvSpPr/>
            <p:nvPr/>
          </p:nvSpPr>
          <p:spPr>
            <a:xfrm>
              <a:off x="7758400" y="2618495"/>
              <a:ext cx="1391728"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i="0" u="none" strike="noStrike" kern="1200" cap="none" spc="0" normalizeH="0" baseline="0" noProof="0" dirty="0">
                  <a:ln w="12700">
                    <a:solidFill>
                      <a:srgbClr val="44546A">
                        <a:lumMod val="75000"/>
                      </a:srgbClr>
                    </a:solidFill>
                    <a:prstDash val="solid"/>
                  </a:ln>
                  <a:solidFill>
                    <a:srgbClr val="005493"/>
                  </a:solidFill>
                  <a:effectLst>
                    <a:outerShdw dist="38100" dir="2640000" algn="bl" rotWithShape="0">
                      <a:srgbClr val="44546A">
                        <a:lumMod val="75000"/>
                      </a:srgbClr>
                    </a:outerShdw>
                  </a:effectLst>
                  <a:uLnTx/>
                  <a:uFillTx/>
                  <a:latin typeface="Calibri" panose="020F0502020204030204"/>
                  <a:ea typeface="+mn-ea"/>
                  <a:cs typeface="+mn-cs"/>
                </a:rPr>
                <a:t>91%</a:t>
              </a:r>
            </a:p>
          </p:txBody>
        </p:sp>
      </p:grpSp>
      <p:sp>
        <p:nvSpPr>
          <p:cNvPr id="20" name="TextBox 19">
            <a:extLst>
              <a:ext uri="{FF2B5EF4-FFF2-40B4-BE49-F238E27FC236}">
                <a16:creationId xmlns:a16="http://schemas.microsoft.com/office/drawing/2014/main" id="{D09F5418-C4A9-3D47-9D0A-2C8AE975CB15}"/>
              </a:ext>
            </a:extLst>
          </p:cNvPr>
          <p:cNvSpPr txBox="1"/>
          <p:nvPr/>
        </p:nvSpPr>
        <p:spPr>
          <a:xfrm>
            <a:off x="-5035943" y="3910395"/>
            <a:ext cx="577052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6" tooltip="http://www.read52booksin52weeks.com/2010_11_01_archive.html"/>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7" tooltip="https://creativecommons.org/licenses/by-nc-nd/3.0/"/>
              </a:rPr>
              <a:t>CC BY-NC-ND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C64B81EF-7B48-E74F-AEBC-12A3CF003AD6}"/>
              </a:ext>
            </a:extLst>
          </p:cNvPr>
          <p:cNvGrpSpPr/>
          <p:nvPr/>
        </p:nvGrpSpPr>
        <p:grpSpPr>
          <a:xfrm>
            <a:off x="7312578" y="2211850"/>
            <a:ext cx="3908132" cy="3860195"/>
            <a:chOff x="7312578" y="2211129"/>
            <a:chExt cx="3908132" cy="3860195"/>
          </a:xfrm>
        </p:grpSpPr>
        <p:pic>
          <p:nvPicPr>
            <p:cNvPr id="19" name="Picture 18" descr="A picture containing envelope&#10;&#10;Description automatically generated">
              <a:extLst>
                <a:ext uri="{FF2B5EF4-FFF2-40B4-BE49-F238E27FC236}">
                  <a16:creationId xmlns:a16="http://schemas.microsoft.com/office/drawing/2014/main" id="{7793C318-303E-DD4A-A532-BB4FB739BD7E}"/>
                </a:ext>
              </a:extLst>
            </p:cNvPr>
            <p:cNvPicPr>
              <a:picLocks noChangeAspect="1"/>
            </p:cNvPicPr>
            <p:nvPr/>
          </p:nvPicPr>
          <p:blipFill rotWithShape="1">
            <a:blip r:embed="rId8">
              <a:extLst>
                <a:ext uri="{837473B0-CC2E-450A-ABE3-18F120FF3D39}">
                  <a1611:picAttrSrcUrl xmlns:a1611="http://schemas.microsoft.com/office/drawing/2016/11/main" r:id="rId6"/>
                </a:ext>
              </a:extLst>
            </a:blip>
            <a:srcRect l="18868" t="4186" r="18346" b="8239"/>
            <a:stretch/>
          </p:blipFill>
          <p:spPr>
            <a:xfrm>
              <a:off x="7312578" y="2211129"/>
              <a:ext cx="3908132" cy="3860195"/>
            </a:xfrm>
            <a:prstGeom prst="rect">
              <a:avLst/>
            </a:prstGeom>
          </p:spPr>
        </p:pic>
        <p:sp>
          <p:nvSpPr>
            <p:cNvPr id="17" name="TextBox 16">
              <a:extLst>
                <a:ext uri="{FF2B5EF4-FFF2-40B4-BE49-F238E27FC236}">
                  <a16:creationId xmlns:a16="http://schemas.microsoft.com/office/drawing/2014/main" id="{6043B7F8-2EAE-554B-B03F-DAC037C1C79C}"/>
                </a:ext>
              </a:extLst>
            </p:cNvPr>
            <p:cNvSpPr txBox="1"/>
            <p:nvPr/>
          </p:nvSpPr>
          <p:spPr>
            <a:xfrm rot="20969096">
              <a:off x="7705000" y="2869519"/>
              <a:ext cx="3288307" cy="2616101"/>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avoye LET Plain" pitchFamily="2" charset="0"/>
                  <a:ea typeface="+mn-ea"/>
                  <a:cs typeface="Apple Chancery" panose="03020702040506060504" pitchFamily="66" charset="-79"/>
                </a:rPr>
                <a:t>(Focus Group Response)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Savoye LET Plain" pitchFamily="2" charset="0"/>
                <a:ea typeface="+mn-ea"/>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Savoye LET Plain" pitchFamily="2" charset="0"/>
                  <a:ea typeface="+mn-ea"/>
                  <a:cs typeface="Apple Chancery" panose="03020702040506060504" pitchFamily="66" charset="-79"/>
                </a:rPr>
                <a:t>Writing course should  focus on real-life,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Savoye LET Plain" pitchFamily="2" charset="0"/>
                  <a:ea typeface="+mn-ea"/>
                  <a:cs typeface="Apple Chancery" panose="03020702040506060504" pitchFamily="66" charset="-79"/>
                </a:rPr>
                <a:t>not </a:t>
              </a:r>
              <a:r>
                <a:rPr kumimoji="0" lang="en-US" sz="3600" b="1" i="0" u="none" strike="noStrike" kern="1200" cap="none" spc="0" normalizeH="0" baseline="0" noProof="0" dirty="0">
                  <a:ln>
                    <a:noFill/>
                  </a:ln>
                  <a:solidFill>
                    <a:prstClr val="black"/>
                  </a:solidFill>
                  <a:effectLst/>
                  <a:uLnTx/>
                  <a:uFillTx/>
                  <a:latin typeface="Savoye LET Plain" pitchFamily="2" charset="0"/>
                  <a:ea typeface="+mn-ea"/>
                  <a:cs typeface="Apple Chancery" panose="03020702040506060504" pitchFamily="66" charset="-79"/>
                </a:rPr>
                <a:t>“how” </a:t>
              </a:r>
              <a:r>
                <a:rPr kumimoji="0" lang="en-US" sz="3600" b="0" i="0" u="none" strike="noStrike" kern="1200" cap="none" spc="0" normalizeH="0" baseline="0" noProof="0" dirty="0">
                  <a:ln>
                    <a:noFill/>
                  </a:ln>
                  <a:solidFill>
                    <a:prstClr val="black"/>
                  </a:solidFill>
                  <a:effectLst/>
                  <a:uLnTx/>
                  <a:uFillTx/>
                  <a:latin typeface="Savoye LET Plain" pitchFamily="2" charset="0"/>
                  <a:ea typeface="+mn-ea"/>
                  <a:cs typeface="Apple Chancery" panose="03020702040506060504" pitchFamily="66" charset="-79"/>
                </a:rPr>
                <a:t>but </a:t>
              </a:r>
              <a:r>
                <a:rPr kumimoji="0" lang="en-US" sz="3600" b="1" i="0" u="none" strike="noStrike" kern="1200" cap="none" spc="0" normalizeH="0" baseline="0" noProof="0" dirty="0">
                  <a:ln>
                    <a:noFill/>
                  </a:ln>
                  <a:solidFill>
                    <a:prstClr val="black"/>
                  </a:solidFill>
                  <a:effectLst/>
                  <a:uLnTx/>
                  <a:uFillTx/>
                  <a:latin typeface="Savoye LET Plain" pitchFamily="2" charset="0"/>
                  <a:ea typeface="+mn-ea"/>
                  <a:cs typeface="Apple Chancery" panose="03020702040506060504" pitchFamily="66" charset="-79"/>
                </a:rPr>
                <a:t>“what”</a:t>
              </a:r>
            </a:p>
          </p:txBody>
        </p:sp>
      </p:grpSp>
    </p:spTree>
    <p:extLst>
      <p:ext uri="{BB962C8B-B14F-4D97-AF65-F5344CB8AC3E}">
        <p14:creationId xmlns:p14="http://schemas.microsoft.com/office/powerpoint/2010/main" val="401702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inVertical)">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12"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strips(downLeft)">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descr="A picture containing computer, desk&#10;&#10;Description automatically generated">
            <a:extLst>
              <a:ext uri="{FF2B5EF4-FFF2-40B4-BE49-F238E27FC236}">
                <a16:creationId xmlns:a16="http://schemas.microsoft.com/office/drawing/2014/main" id="{B6FC8540-819B-1245-AAA5-7D32D75D6F00}"/>
              </a:ext>
            </a:extLst>
          </p:cNvPr>
          <p:cNvPicPr>
            <a:picLocks noChangeAspect="1"/>
          </p:cNvPicPr>
          <p:nvPr/>
        </p:nvPicPr>
        <p:blipFill rotWithShape="1">
          <a:blip r:embed="rId3"/>
          <a:srcRect t="6754" b="14872"/>
          <a:stretch/>
        </p:blipFill>
        <p:spPr>
          <a:xfrm>
            <a:off x="-5071689" y="-4458837"/>
            <a:ext cx="4678019" cy="2749741"/>
          </a:xfrm>
          <a:prstGeom prst="rect">
            <a:avLst/>
          </a:prstGeom>
        </p:spPr>
      </p:pic>
      <p:grpSp>
        <p:nvGrpSpPr>
          <p:cNvPr id="6" name="Group 5">
            <a:extLst>
              <a:ext uri="{FF2B5EF4-FFF2-40B4-BE49-F238E27FC236}">
                <a16:creationId xmlns:a16="http://schemas.microsoft.com/office/drawing/2014/main" id="{43CF6AA1-C2D1-5248-8CA4-4944AA14E6E5}"/>
              </a:ext>
            </a:extLst>
          </p:cNvPr>
          <p:cNvGrpSpPr/>
          <p:nvPr/>
        </p:nvGrpSpPr>
        <p:grpSpPr>
          <a:xfrm>
            <a:off x="2898582" y="5007213"/>
            <a:ext cx="8961120" cy="1554480"/>
            <a:chOff x="2898582" y="5007213"/>
            <a:chExt cx="8961120" cy="1554480"/>
          </a:xfrm>
        </p:grpSpPr>
        <p:sp>
          <p:nvSpPr>
            <p:cNvPr id="18" name="Rectangle 17">
              <a:extLst>
                <a:ext uri="{FF2B5EF4-FFF2-40B4-BE49-F238E27FC236}">
                  <a16:creationId xmlns:a16="http://schemas.microsoft.com/office/drawing/2014/main" id="{0FD451F4-96A4-C745-ACF7-87C7877D16F2}"/>
                </a:ext>
              </a:extLst>
            </p:cNvPr>
            <p:cNvSpPr/>
            <p:nvPr/>
          </p:nvSpPr>
          <p:spPr>
            <a:xfrm>
              <a:off x="2898582" y="5007213"/>
              <a:ext cx="8961120" cy="1554480"/>
            </a:xfrm>
            <a:prstGeom prst="rect">
              <a:avLst/>
            </a:prstGeom>
            <a:solidFill>
              <a:srgbClr val="005493"/>
            </a:solidFill>
            <a:ln w="41275" cmpd="tri">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itle 18">
              <a:extLst>
                <a:ext uri="{FF2B5EF4-FFF2-40B4-BE49-F238E27FC236}">
                  <a16:creationId xmlns:a16="http://schemas.microsoft.com/office/drawing/2014/main" id="{28E10E72-F1E8-6441-BA3F-30C19D6863DF}"/>
                </a:ext>
              </a:extLst>
            </p:cNvPr>
            <p:cNvSpPr txBox="1">
              <a:spLocks/>
            </p:cNvSpPr>
            <p:nvPr/>
          </p:nvSpPr>
          <p:spPr>
            <a:xfrm>
              <a:off x="3077970" y="5205289"/>
              <a:ext cx="4668792" cy="1143000"/>
            </a:xfrm>
            <a:prstGeom prst="rect">
              <a:avLst/>
            </a:prstGeom>
            <a:solidFill>
              <a:srgbClr val="0070C0"/>
            </a:solidFill>
            <a:ln>
              <a:solidFill>
                <a:schemeClr val="bg1"/>
              </a:solidFill>
            </a:ln>
          </p:spPr>
          <p:txBody>
            <a:bodyPr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rPr>
                <a:t>What do we want to know about learning in the context of….</a:t>
              </a:r>
            </a:p>
          </p:txBody>
        </p:sp>
        <p:sp>
          <p:nvSpPr>
            <p:cNvPr id="20" name="Text Placeholder 20">
              <a:extLst>
                <a:ext uri="{FF2B5EF4-FFF2-40B4-BE49-F238E27FC236}">
                  <a16:creationId xmlns:a16="http://schemas.microsoft.com/office/drawing/2014/main" id="{0BA46288-B790-9E4F-8174-5EEBFD01B5F1}"/>
                </a:ext>
              </a:extLst>
            </p:cNvPr>
            <p:cNvSpPr txBox="1">
              <a:spLocks/>
            </p:cNvSpPr>
            <p:nvPr/>
          </p:nvSpPr>
          <p:spPr>
            <a:xfrm>
              <a:off x="7797668" y="5205289"/>
              <a:ext cx="3932237" cy="1143000"/>
            </a:xfrm>
            <a:prstGeom prst="rect">
              <a:avLst/>
            </a:prstGeom>
            <a:solidFill>
              <a:srgbClr val="0070C0"/>
            </a:solidFill>
            <a:ln>
              <a:solidFill>
                <a:schemeClr val="bg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Formal curriculum</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Bedside, Clinic</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pic>
        <p:nvPicPr>
          <p:cNvPr id="21" name="Picture 2" descr="A screenshot of a cell phone&#10;&#10;Description automatically generated">
            <a:extLst>
              <a:ext uri="{FF2B5EF4-FFF2-40B4-BE49-F238E27FC236}">
                <a16:creationId xmlns:a16="http://schemas.microsoft.com/office/drawing/2014/main" id="{CA720F2F-645E-C546-956B-C78A02022A9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722853" y="415722"/>
            <a:ext cx="6653786" cy="4000498"/>
          </a:xfrm>
          <a:prstGeom prst="rect">
            <a:avLst/>
          </a:prstGeom>
          <a:solidFill>
            <a:sysClr val="window" lastClr="FFFFFF"/>
          </a:solidFill>
        </p:spPr>
      </p:pic>
      <p:sp>
        <p:nvSpPr>
          <p:cNvPr id="2" name="Rectangle 1">
            <a:extLst>
              <a:ext uri="{FF2B5EF4-FFF2-40B4-BE49-F238E27FC236}">
                <a16:creationId xmlns:a16="http://schemas.microsoft.com/office/drawing/2014/main" id="{335CB568-3601-A64B-81F4-C47E3AEC2B89}"/>
              </a:ext>
            </a:extLst>
          </p:cNvPr>
          <p:cNvSpPr/>
          <p:nvPr/>
        </p:nvSpPr>
        <p:spPr>
          <a:xfrm>
            <a:off x="3861512" y="958454"/>
            <a:ext cx="2051624"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Clinical Courses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Professional Development Courses</a:t>
            </a:r>
          </a:p>
        </p:txBody>
      </p:sp>
      <p:sp>
        <p:nvSpPr>
          <p:cNvPr id="23" name="Rectangle 22">
            <a:extLst>
              <a:ext uri="{FF2B5EF4-FFF2-40B4-BE49-F238E27FC236}">
                <a16:creationId xmlns:a16="http://schemas.microsoft.com/office/drawing/2014/main" id="{5CC5CCC9-E1AE-B943-8ADB-F8C0036F78AB}"/>
              </a:ext>
            </a:extLst>
          </p:cNvPr>
          <p:cNvSpPr/>
          <p:nvPr/>
        </p:nvSpPr>
        <p:spPr>
          <a:xfrm>
            <a:off x="6278866" y="991233"/>
            <a:ext cx="1857153"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Rounds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Networking at conferences</a:t>
            </a:r>
          </a:p>
        </p:txBody>
      </p:sp>
      <p:sp>
        <p:nvSpPr>
          <p:cNvPr id="24" name="Rectangle 23">
            <a:extLst>
              <a:ext uri="{FF2B5EF4-FFF2-40B4-BE49-F238E27FC236}">
                <a16:creationId xmlns:a16="http://schemas.microsoft.com/office/drawing/2014/main" id="{3C9A80F3-EF64-F546-BC3D-A62B2A14CA3C}"/>
              </a:ext>
            </a:extLst>
          </p:cNvPr>
          <p:cNvSpPr/>
          <p:nvPr/>
        </p:nvSpPr>
        <p:spPr>
          <a:xfrm>
            <a:off x="6193487" y="2645149"/>
            <a:ext cx="2222382"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Social events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Watercooler discussions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Lunchtime chats</a:t>
            </a:r>
          </a:p>
        </p:txBody>
      </p:sp>
      <p:sp>
        <p:nvSpPr>
          <p:cNvPr id="25" name="Rectangle 24">
            <a:extLst>
              <a:ext uri="{FF2B5EF4-FFF2-40B4-BE49-F238E27FC236}">
                <a16:creationId xmlns:a16="http://schemas.microsoft.com/office/drawing/2014/main" id="{9210F3D1-F899-E044-8344-CC77DB399479}"/>
              </a:ext>
            </a:extLst>
          </p:cNvPr>
          <p:cNvSpPr/>
          <p:nvPr/>
        </p:nvSpPr>
        <p:spPr>
          <a:xfrm>
            <a:off x="3873618" y="2645149"/>
            <a:ext cx="1857153" cy="118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08CD0C4E-E481-6044-B216-281576D98D15}"/>
              </a:ext>
            </a:extLst>
          </p:cNvPr>
          <p:cNvSpPr/>
          <p:nvPr/>
        </p:nvSpPr>
        <p:spPr>
          <a:xfrm>
            <a:off x="462095" y="5141949"/>
            <a:ext cx="2079399" cy="1206340"/>
          </a:xfrm>
          <a:custGeom>
            <a:avLst/>
            <a:gdLst>
              <a:gd name="connsiteX0" fmla="*/ 0 w 1948656"/>
              <a:gd name="connsiteY0" fmla="*/ 170921 h 1709208"/>
              <a:gd name="connsiteX1" fmla="*/ 170921 w 1948656"/>
              <a:gd name="connsiteY1" fmla="*/ 0 h 1709208"/>
              <a:gd name="connsiteX2" fmla="*/ 1777735 w 1948656"/>
              <a:gd name="connsiteY2" fmla="*/ 0 h 1709208"/>
              <a:gd name="connsiteX3" fmla="*/ 1948656 w 1948656"/>
              <a:gd name="connsiteY3" fmla="*/ 170921 h 1709208"/>
              <a:gd name="connsiteX4" fmla="*/ 1948656 w 1948656"/>
              <a:gd name="connsiteY4" fmla="*/ 1538287 h 1709208"/>
              <a:gd name="connsiteX5" fmla="*/ 1777735 w 1948656"/>
              <a:gd name="connsiteY5" fmla="*/ 1709208 h 1709208"/>
              <a:gd name="connsiteX6" fmla="*/ 170921 w 1948656"/>
              <a:gd name="connsiteY6" fmla="*/ 1709208 h 1709208"/>
              <a:gd name="connsiteX7" fmla="*/ 0 w 1948656"/>
              <a:gd name="connsiteY7" fmla="*/ 1538287 h 1709208"/>
              <a:gd name="connsiteX8" fmla="*/ 0 w 1948656"/>
              <a:gd name="connsiteY8" fmla="*/ 170921 h 170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8656" h="1709208">
                <a:moveTo>
                  <a:pt x="0" y="170921"/>
                </a:moveTo>
                <a:cubicBezTo>
                  <a:pt x="0" y="76524"/>
                  <a:pt x="76524" y="0"/>
                  <a:pt x="170921" y="0"/>
                </a:cubicBezTo>
                <a:lnTo>
                  <a:pt x="1777735" y="0"/>
                </a:lnTo>
                <a:cubicBezTo>
                  <a:pt x="1872132" y="0"/>
                  <a:pt x="1948656" y="76524"/>
                  <a:pt x="1948656" y="170921"/>
                </a:cubicBezTo>
                <a:lnTo>
                  <a:pt x="1948656" y="1538287"/>
                </a:lnTo>
                <a:cubicBezTo>
                  <a:pt x="1948656" y="1632684"/>
                  <a:pt x="1872132" y="1709208"/>
                  <a:pt x="1777735" y="1709208"/>
                </a:cubicBezTo>
                <a:lnTo>
                  <a:pt x="170921" y="1709208"/>
                </a:lnTo>
                <a:cubicBezTo>
                  <a:pt x="76524" y="1709208"/>
                  <a:pt x="0" y="1632684"/>
                  <a:pt x="0" y="1538287"/>
                </a:cubicBezTo>
                <a:lnTo>
                  <a:pt x="0" y="170921"/>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2931" tIns="152931" rIns="152931" bIns="152931" numCol="1" spcCol="1270" anchor="ctr" anchorCtr="0">
            <a:noAutofit/>
          </a:bodyPr>
          <a:lstStyle/>
          <a:p>
            <a:pPr marL="0" marR="0" lvl="0" indent="0" algn="ctr" defTabSz="1200150" rtl="0" eaLnBrk="1" fontAlgn="auto" latinLnBrk="0" hangingPunct="1">
              <a:lnSpc>
                <a:spcPct val="100000"/>
              </a:lnSpc>
              <a:spcBef>
                <a:spcPct val="0"/>
              </a:spcBef>
              <a:spcAft>
                <a:spcPts val="0"/>
              </a:spcAft>
              <a:buClrTx/>
              <a:buSzTx/>
              <a:buFontTx/>
              <a:buNone/>
              <a:tabLst/>
              <a:defRPr/>
            </a:pPr>
            <a:r>
              <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rPr>
              <a:t>Question:</a:t>
            </a:r>
          </a:p>
        </p:txBody>
      </p:sp>
      <p:sp>
        <p:nvSpPr>
          <p:cNvPr id="3" name="TextBox 2">
            <a:extLst>
              <a:ext uri="{FF2B5EF4-FFF2-40B4-BE49-F238E27FC236}">
                <a16:creationId xmlns:a16="http://schemas.microsoft.com/office/drawing/2014/main" id="{CD52141B-0C8F-CB4B-B426-0EEB828D5256}"/>
              </a:ext>
            </a:extLst>
          </p:cNvPr>
          <p:cNvSpPr txBox="1"/>
          <p:nvPr/>
        </p:nvSpPr>
        <p:spPr>
          <a:xfrm>
            <a:off x="3776133" y="2659220"/>
            <a:ext cx="2222382"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Clinical rotations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Bedside</a:t>
            </a:r>
          </a:p>
        </p:txBody>
      </p:sp>
      <p:sp>
        <p:nvSpPr>
          <p:cNvPr id="14" name="Title 18">
            <a:extLst>
              <a:ext uri="{FF2B5EF4-FFF2-40B4-BE49-F238E27FC236}">
                <a16:creationId xmlns:a16="http://schemas.microsoft.com/office/drawing/2014/main" id="{A9B552DF-A634-4F47-A317-A9484CAF2523}"/>
              </a:ext>
            </a:extLst>
          </p:cNvPr>
          <p:cNvSpPr txBox="1">
            <a:spLocks/>
          </p:cNvSpPr>
          <p:nvPr/>
        </p:nvSpPr>
        <p:spPr>
          <a:xfrm>
            <a:off x="3077970" y="5212953"/>
            <a:ext cx="4668792" cy="1143000"/>
          </a:xfrm>
          <a:prstGeom prst="rect">
            <a:avLst/>
          </a:prstGeom>
          <a:solidFill>
            <a:srgbClr val="0070C0"/>
          </a:solidFill>
          <a:ln>
            <a:solidFill>
              <a:schemeClr val="bg1"/>
            </a:solidFill>
          </a:ln>
        </p:spPr>
        <p:txBody>
          <a:bodyPr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rPr>
              <a:t>Where does learning happen?</a:t>
            </a:r>
          </a:p>
        </p:txBody>
      </p:sp>
    </p:spTree>
    <p:extLst>
      <p:ext uri="{BB962C8B-B14F-4D97-AF65-F5344CB8AC3E}">
        <p14:creationId xmlns:p14="http://schemas.microsoft.com/office/powerpoint/2010/main" val="1121958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3" name="Group 22">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14" name="Freeform: Shape 23">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24">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Oval 25">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26">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9" name="Rectangle 2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9852DF-C949-7044-8894-BD0EEC65E260}"/>
              </a:ext>
            </a:extLst>
          </p:cNvPr>
          <p:cNvSpPr>
            <a:spLocks noGrp="1"/>
          </p:cNvSpPr>
          <p:nvPr>
            <p:ph type="title"/>
          </p:nvPr>
        </p:nvSpPr>
        <p:spPr>
          <a:xfrm>
            <a:off x="550863" y="549275"/>
            <a:ext cx="5437187" cy="2986234"/>
          </a:xfrm>
        </p:spPr>
        <p:txBody>
          <a:bodyPr vert="horz" wrap="square" lIns="0" tIns="0" rIns="0" bIns="0" rtlCol="0" anchor="ctr" anchorCtr="0">
            <a:normAutofit/>
          </a:bodyPr>
          <a:lstStyle/>
          <a:p>
            <a:pPr algn="ctr"/>
            <a:r>
              <a:rPr lang="en-US" sz="6400" dirty="0"/>
              <a:t>Pause for</a:t>
            </a:r>
            <a:br>
              <a:rPr lang="en-US" sz="6400" dirty="0"/>
            </a:br>
            <a:r>
              <a:rPr lang="en-US" sz="6400" dirty="0"/>
              <a:t>Questions???</a:t>
            </a:r>
          </a:p>
        </p:txBody>
      </p:sp>
      <p:sp>
        <p:nvSpPr>
          <p:cNvPr id="31" name="Oval 30">
            <a:extLst>
              <a:ext uri="{FF2B5EF4-FFF2-40B4-BE49-F238E27FC236}">
                <a16:creationId xmlns:a16="http://schemas.microsoft.com/office/drawing/2014/main" id="{BEBFBB3C-FA07-4A06-A8D8-D690F92A2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6000" y="501282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 name="Picture 3">
            <a:extLst>
              <a:ext uri="{FF2B5EF4-FFF2-40B4-BE49-F238E27FC236}">
                <a16:creationId xmlns:a16="http://schemas.microsoft.com/office/drawing/2014/main" id="{0C912821-65DB-BC42-A8DC-8DDB3A7F8565}"/>
              </a:ext>
            </a:extLst>
          </p:cNvPr>
          <p:cNvPicPr>
            <a:picLocks noChangeAspect="1"/>
          </p:cNvPicPr>
          <p:nvPr/>
        </p:nvPicPr>
        <p:blipFill>
          <a:blip r:embed="rId3"/>
          <a:stretch>
            <a:fillRect/>
          </a:stretch>
        </p:blipFill>
        <p:spPr>
          <a:xfrm>
            <a:off x="6095310" y="2748636"/>
            <a:ext cx="5848522" cy="3252924"/>
          </a:xfrm>
          <a:prstGeom prst="rect">
            <a:avLst/>
          </a:prstGeom>
        </p:spPr>
      </p:pic>
    </p:spTree>
    <p:extLst>
      <p:ext uri="{BB962C8B-B14F-4D97-AF65-F5344CB8AC3E}">
        <p14:creationId xmlns:p14="http://schemas.microsoft.com/office/powerpoint/2010/main" val="3290335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 up of a person&#10;&#10;Description automatically generated">
            <a:extLst>
              <a:ext uri="{FF2B5EF4-FFF2-40B4-BE49-F238E27FC236}">
                <a16:creationId xmlns:a16="http://schemas.microsoft.com/office/drawing/2014/main" id="{18F0A182-779E-4E49-95D8-BD0D2EC6644B}"/>
              </a:ext>
            </a:extLst>
          </p:cNvPr>
          <p:cNvPicPr>
            <a:picLocks noGrp="1" noChangeAspect="1"/>
          </p:cNvPicPr>
          <p:nvPr>
            <p:ph sz="half" idx="2"/>
          </p:nvPr>
        </p:nvPicPr>
        <p:blipFill rotWithShape="1">
          <a:blip r:embed="rId3">
            <a:alphaModFix/>
          </a:blip>
          <a:srcRect t="9638" r="1" b="1"/>
          <a:stretch/>
        </p:blipFill>
        <p:spPr>
          <a:xfrm>
            <a:off x="5797543" y="10"/>
            <a:ext cx="6394152" cy="6857990"/>
          </a:xfrm>
          <a:prstGeom prst="rect">
            <a:avLst/>
          </a:prstGeom>
        </p:spPr>
      </p:pic>
      <p:sp>
        <p:nvSpPr>
          <p:cNvPr id="2" name="Title 1">
            <a:extLst>
              <a:ext uri="{FF2B5EF4-FFF2-40B4-BE49-F238E27FC236}">
                <a16:creationId xmlns:a16="http://schemas.microsoft.com/office/drawing/2014/main" id="{37D22BB0-1D64-CB4B-A413-8C37815BD8BA}"/>
              </a:ext>
            </a:extLst>
          </p:cNvPr>
          <p:cNvSpPr>
            <a:spLocks noGrp="1"/>
          </p:cNvSpPr>
          <p:nvPr>
            <p:ph type="title"/>
          </p:nvPr>
        </p:nvSpPr>
        <p:spPr>
          <a:xfrm>
            <a:off x="448537" y="764175"/>
            <a:ext cx="4803636" cy="1711903"/>
          </a:xfrm>
        </p:spPr>
        <p:txBody>
          <a:bodyPr vert="horz" lIns="91440" tIns="45720" rIns="91440" bIns="45720" rtlCol="0" anchor="ctr">
            <a:noAutofit/>
          </a:bodyPr>
          <a:lstStyle/>
          <a:p>
            <a:r>
              <a:rPr lang="en-US" sz="4000" b="1" dirty="0"/>
              <a:t>Equity-minded assessment entails the following actions:</a:t>
            </a:r>
            <a:endParaRPr lang="en-US" sz="4000" b="1" dirty="0">
              <a:solidFill>
                <a:srgbClr val="000000"/>
              </a:solidFill>
            </a:endParaRPr>
          </a:p>
        </p:txBody>
      </p:sp>
      <p:sp>
        <p:nvSpPr>
          <p:cNvPr id="3" name="Content Placeholder 2">
            <a:extLst>
              <a:ext uri="{FF2B5EF4-FFF2-40B4-BE49-F238E27FC236}">
                <a16:creationId xmlns:a16="http://schemas.microsoft.com/office/drawing/2014/main" id="{FB870E2B-A4CA-D64A-ADD5-41767963F6EA}"/>
              </a:ext>
            </a:extLst>
          </p:cNvPr>
          <p:cNvSpPr>
            <a:spLocks noGrp="1"/>
          </p:cNvSpPr>
          <p:nvPr>
            <p:ph sz="half" idx="1"/>
          </p:nvPr>
        </p:nvSpPr>
        <p:spPr>
          <a:xfrm>
            <a:off x="545370" y="3069170"/>
            <a:ext cx="4706803" cy="3788830"/>
          </a:xfrm>
        </p:spPr>
        <p:txBody>
          <a:bodyPr vert="horz" lIns="91440" tIns="45720" rIns="91440" bIns="45720" rtlCol="0" anchor="ctr">
            <a:normAutofit fontScale="62500" lnSpcReduction="20000"/>
          </a:bodyPr>
          <a:lstStyle/>
          <a:p>
            <a:pPr marL="514350" indent="-514350">
              <a:buFont typeface="+mj-lt"/>
              <a:buAutoNum type="arabicPeriod"/>
            </a:pPr>
            <a:r>
              <a:rPr lang="en-US" b="1" dirty="0">
                <a:solidFill>
                  <a:srgbClr val="FFFFFF"/>
                </a:solidFill>
              </a:rPr>
              <a:t>Check biases and ask reflective questions </a:t>
            </a:r>
          </a:p>
          <a:p>
            <a:pPr marL="514350" indent="-514350">
              <a:buFont typeface="+mj-lt"/>
              <a:buAutoNum type="arabicPeriod"/>
            </a:pPr>
            <a:r>
              <a:rPr lang="en-US" b="1" dirty="0">
                <a:solidFill>
                  <a:srgbClr val="FFFFFF"/>
                </a:solidFill>
              </a:rPr>
              <a:t>Use multiple sources of evidence </a:t>
            </a:r>
          </a:p>
          <a:p>
            <a:pPr marL="514350" indent="-514350">
              <a:buFont typeface="+mj-lt"/>
              <a:buAutoNum type="arabicPeriod"/>
            </a:pPr>
            <a:r>
              <a:rPr lang="en-US" b="1" dirty="0">
                <a:solidFill>
                  <a:srgbClr val="FFFFFF"/>
                </a:solidFill>
              </a:rPr>
              <a:t>Include student perspectives and act based on their perspectives.</a:t>
            </a:r>
          </a:p>
          <a:p>
            <a:pPr marL="514350" indent="-514350">
              <a:buFont typeface="+mj-lt"/>
              <a:buAutoNum type="arabicPeriod"/>
            </a:pPr>
            <a:r>
              <a:rPr lang="en-US" b="1" dirty="0">
                <a:solidFill>
                  <a:srgbClr val="FFFFFF"/>
                </a:solidFill>
              </a:rPr>
              <a:t>Increase transparency in assessment results and actions taken.</a:t>
            </a:r>
          </a:p>
          <a:p>
            <a:pPr marL="514350" indent="-514350">
              <a:buFont typeface="+mj-lt"/>
              <a:buAutoNum type="arabicPeriod"/>
            </a:pPr>
            <a:r>
              <a:rPr lang="en-US" b="1" dirty="0">
                <a:solidFill>
                  <a:srgbClr val="FFFFFF"/>
                </a:solidFill>
              </a:rPr>
              <a:t>Ensure collected data can be meaningfully disaggregated and interrogated.</a:t>
            </a:r>
          </a:p>
          <a:p>
            <a:pPr marL="514350" indent="-514350">
              <a:buFont typeface="+mj-lt"/>
              <a:buAutoNum type="arabicPeriod"/>
            </a:pPr>
            <a:r>
              <a:rPr lang="en-US" b="1" dirty="0">
                <a:solidFill>
                  <a:srgbClr val="FFFFFF"/>
                </a:solidFill>
              </a:rPr>
              <a:t>Make evidence-based changes that address issues of equity that are context-specific.</a:t>
            </a:r>
          </a:p>
        </p:txBody>
      </p:sp>
      <p:pic>
        <p:nvPicPr>
          <p:cNvPr id="9" name="Picture 8">
            <a:hlinkClick r:id="rId4"/>
            <a:extLst>
              <a:ext uri="{FF2B5EF4-FFF2-40B4-BE49-F238E27FC236}">
                <a16:creationId xmlns:a16="http://schemas.microsoft.com/office/drawing/2014/main" id="{DF917676-45F0-204E-BEE7-151758BD107D}"/>
              </a:ext>
            </a:extLst>
          </p:cNvPr>
          <p:cNvPicPr>
            <a:picLocks noChangeAspect="1"/>
          </p:cNvPicPr>
          <p:nvPr/>
        </p:nvPicPr>
        <p:blipFill>
          <a:blip r:embed="rId5"/>
          <a:stretch>
            <a:fillRect/>
          </a:stretch>
        </p:blipFill>
        <p:spPr>
          <a:xfrm>
            <a:off x="4639077" y="171083"/>
            <a:ext cx="1073359" cy="1073359"/>
          </a:xfrm>
          <a:prstGeom prst="rect">
            <a:avLst/>
          </a:prstGeom>
        </p:spPr>
      </p:pic>
    </p:spTree>
    <p:extLst>
      <p:ext uri="{BB962C8B-B14F-4D97-AF65-F5344CB8AC3E}">
        <p14:creationId xmlns:p14="http://schemas.microsoft.com/office/powerpoint/2010/main" val="1863766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E852A-991D-9B42-997A-3B4251721C4F}"/>
              </a:ext>
            </a:extLst>
          </p:cNvPr>
          <p:cNvSpPr>
            <a:spLocks noGrp="1"/>
          </p:cNvSpPr>
          <p:nvPr>
            <p:ph type="title"/>
          </p:nvPr>
        </p:nvSpPr>
        <p:spPr/>
        <p:txBody>
          <a:bodyPr>
            <a:normAutofit/>
          </a:bodyPr>
          <a:lstStyle/>
          <a:p>
            <a:pPr algn="ctr"/>
            <a:r>
              <a:rPr lang="en-US" b="1" dirty="0"/>
              <a:t>Key Points from the Articles</a:t>
            </a:r>
            <a:endParaRPr lang="en-US" dirty="0"/>
          </a:p>
        </p:txBody>
      </p:sp>
      <p:sp>
        <p:nvSpPr>
          <p:cNvPr id="5" name="Content Placeholder 4">
            <a:extLst>
              <a:ext uri="{FF2B5EF4-FFF2-40B4-BE49-F238E27FC236}">
                <a16:creationId xmlns:a16="http://schemas.microsoft.com/office/drawing/2014/main" id="{8F78FD92-5F71-8548-BD0A-5A145F09FCEA}"/>
              </a:ext>
            </a:extLst>
          </p:cNvPr>
          <p:cNvSpPr>
            <a:spLocks noGrp="1"/>
          </p:cNvSpPr>
          <p:nvPr>
            <p:ph idx="1"/>
          </p:nvPr>
        </p:nvSpPr>
        <p:spPr>
          <a:xfrm>
            <a:off x="1228725" y="2113199"/>
            <a:ext cx="9529763" cy="3979625"/>
          </a:xfrm>
        </p:spPr>
        <p:txBody>
          <a:bodyPr/>
          <a:lstStyle/>
          <a:p>
            <a:r>
              <a:rPr lang="en-US" b="1" dirty="0">
                <a:solidFill>
                  <a:srgbClr val="FFFFFF"/>
                </a:solidFill>
              </a:rPr>
              <a:t>URMs tend to self-censor, especially in environments where they are continually marginalized and/or are the recipients of consistent bias and aggression. </a:t>
            </a:r>
          </a:p>
          <a:p>
            <a:r>
              <a:rPr lang="en-US" b="1" dirty="0">
                <a:solidFill>
                  <a:srgbClr val="FFFFFF"/>
                </a:solidFill>
              </a:rPr>
              <a:t>URMs tend to question their ability or worth </a:t>
            </a:r>
          </a:p>
          <a:p>
            <a:r>
              <a:rPr lang="en-US" b="1" dirty="0">
                <a:solidFill>
                  <a:srgbClr val="FFFFFF"/>
                </a:solidFill>
              </a:rPr>
              <a:t>URMS adjust their behavior and natural forms of expression to a “protocol of don’ts” </a:t>
            </a:r>
          </a:p>
          <a:p>
            <a:endParaRPr lang="en-US" dirty="0"/>
          </a:p>
        </p:txBody>
      </p:sp>
    </p:spTree>
    <p:extLst>
      <p:ext uri="{BB962C8B-B14F-4D97-AF65-F5344CB8AC3E}">
        <p14:creationId xmlns:p14="http://schemas.microsoft.com/office/powerpoint/2010/main" val="293249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98643-977D-804F-8B30-3D99F5A034AE}"/>
              </a:ext>
            </a:extLst>
          </p:cNvPr>
          <p:cNvSpPr>
            <a:spLocks noGrp="1"/>
          </p:cNvSpPr>
          <p:nvPr>
            <p:ph type="title"/>
          </p:nvPr>
        </p:nvSpPr>
        <p:spPr/>
        <p:txBody>
          <a:bodyPr>
            <a:normAutofit fontScale="90000"/>
          </a:bodyPr>
          <a:lstStyle/>
          <a:p>
            <a:pPr algn="ctr"/>
            <a:r>
              <a:rPr lang="en-US" b="1" dirty="0"/>
              <a:t>Discussion Questions Related to Equity-minded Assessment from Readings</a:t>
            </a:r>
            <a:br>
              <a:rPr lang="en-US" b="1" dirty="0"/>
            </a:br>
            <a:endParaRPr lang="en-US" dirty="0"/>
          </a:p>
        </p:txBody>
      </p:sp>
      <p:sp>
        <p:nvSpPr>
          <p:cNvPr id="5" name="Content Placeholder 4">
            <a:extLst>
              <a:ext uri="{FF2B5EF4-FFF2-40B4-BE49-F238E27FC236}">
                <a16:creationId xmlns:a16="http://schemas.microsoft.com/office/drawing/2014/main" id="{06319A83-0A19-6943-AA70-C8725A3A2C6E}"/>
              </a:ext>
            </a:extLst>
          </p:cNvPr>
          <p:cNvSpPr>
            <a:spLocks noGrp="1"/>
          </p:cNvSpPr>
          <p:nvPr>
            <p:ph idx="1"/>
          </p:nvPr>
        </p:nvSpPr>
        <p:spPr/>
        <p:txBody>
          <a:bodyPr>
            <a:normAutofit fontScale="85000" lnSpcReduction="10000"/>
          </a:bodyPr>
          <a:lstStyle/>
          <a:p>
            <a:pPr lvl="0" fontAlgn="base"/>
            <a:r>
              <a:rPr lang="en-US" dirty="0">
                <a:solidFill>
                  <a:srgbClr val="FFFFFF"/>
                </a:solidFill>
              </a:rPr>
              <a:t>  What signals have you picked up that under-represented trainees in your department or discipline may have similar experiences as those described in the paper?  </a:t>
            </a:r>
          </a:p>
          <a:p>
            <a:pPr lvl="1" fontAlgn="base"/>
            <a:r>
              <a:rPr lang="en-US" dirty="0">
                <a:solidFill>
                  <a:srgbClr val="FFFFFF"/>
                </a:solidFill>
              </a:rPr>
              <a:t>How has your department or program formally gathered information about the experiences of URM trainees?  </a:t>
            </a:r>
          </a:p>
          <a:p>
            <a:pPr lvl="1" fontAlgn="base"/>
            <a:r>
              <a:rPr lang="en-US" dirty="0">
                <a:solidFill>
                  <a:srgbClr val="FFFFFF"/>
                </a:solidFill>
              </a:rPr>
              <a:t>How are they using that information?  </a:t>
            </a:r>
          </a:p>
          <a:p>
            <a:pPr lvl="0" fontAlgn="base"/>
            <a:r>
              <a:rPr lang="en-US" b="1" dirty="0">
                <a:solidFill>
                  <a:srgbClr val="FFFFFF"/>
                </a:solidFill>
              </a:rPr>
              <a:t>Given recent events, how are you and your colleagues thinking about how you might assess your practices in serving, informal rules, and expectations of trainees?  How are you centering the voices of and protecting against undue emotional labor by under-represented colleagues and trainees in this process? </a:t>
            </a:r>
          </a:p>
          <a:p>
            <a:pPr lvl="0" fontAlgn="base"/>
            <a:r>
              <a:rPr lang="en-US" dirty="0">
                <a:solidFill>
                  <a:srgbClr val="FFFFFF"/>
                </a:solidFill>
              </a:rPr>
              <a:t>From your perspective, how does the culture of health professions education (i.e.. practices, informal rules, policies, expectations) contribute to trainees’ racialized experience being “hidden” or “ignored” by faculty, staff, administrators, or even patients?” </a:t>
            </a:r>
          </a:p>
        </p:txBody>
      </p:sp>
    </p:spTree>
    <p:extLst>
      <p:ext uri="{BB962C8B-B14F-4D97-AF65-F5344CB8AC3E}">
        <p14:creationId xmlns:p14="http://schemas.microsoft.com/office/powerpoint/2010/main" val="289880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7213640-F654-2B44-8144-F1AA6C23FAA8}"/>
              </a:ext>
            </a:extLst>
          </p:cNvPr>
          <p:cNvGraphicFramePr>
            <a:graphicFrameLocks noGrp="1"/>
          </p:cNvGraphicFramePr>
          <p:nvPr>
            <p:extLst>
              <p:ext uri="{D42A27DB-BD31-4B8C-83A1-F6EECF244321}">
                <p14:modId xmlns:p14="http://schemas.microsoft.com/office/powerpoint/2010/main" val="4004005060"/>
              </p:ext>
            </p:extLst>
          </p:nvPr>
        </p:nvGraphicFramePr>
        <p:xfrm>
          <a:off x="542122" y="801461"/>
          <a:ext cx="11107756" cy="5843893"/>
        </p:xfrm>
        <a:graphic>
          <a:graphicData uri="http://schemas.openxmlformats.org/drawingml/2006/table">
            <a:tbl>
              <a:tblPr firstRow="1" bandRow="1">
                <a:tableStyleId>{1E171933-4619-4E11-9A3F-F7608DF75F80}</a:tableStyleId>
              </a:tblPr>
              <a:tblGrid>
                <a:gridCol w="2776939">
                  <a:extLst>
                    <a:ext uri="{9D8B030D-6E8A-4147-A177-3AD203B41FA5}">
                      <a16:colId xmlns:a16="http://schemas.microsoft.com/office/drawing/2014/main" val="1971003693"/>
                    </a:ext>
                  </a:extLst>
                </a:gridCol>
                <a:gridCol w="2776939">
                  <a:extLst>
                    <a:ext uri="{9D8B030D-6E8A-4147-A177-3AD203B41FA5}">
                      <a16:colId xmlns:a16="http://schemas.microsoft.com/office/drawing/2014/main" val="3622038270"/>
                    </a:ext>
                  </a:extLst>
                </a:gridCol>
                <a:gridCol w="2776939">
                  <a:extLst>
                    <a:ext uri="{9D8B030D-6E8A-4147-A177-3AD203B41FA5}">
                      <a16:colId xmlns:a16="http://schemas.microsoft.com/office/drawing/2014/main" val="285662340"/>
                    </a:ext>
                  </a:extLst>
                </a:gridCol>
                <a:gridCol w="2776939">
                  <a:extLst>
                    <a:ext uri="{9D8B030D-6E8A-4147-A177-3AD203B41FA5}">
                      <a16:colId xmlns:a16="http://schemas.microsoft.com/office/drawing/2014/main" val="2526114765"/>
                    </a:ext>
                  </a:extLst>
                </a:gridCol>
              </a:tblGrid>
              <a:tr h="471101">
                <a:tc>
                  <a:txBody>
                    <a:bodyPr/>
                    <a:lstStyle/>
                    <a:p>
                      <a:pPr algn="ctr"/>
                      <a:r>
                        <a:rPr lang="en-US" sz="2800" dirty="0">
                          <a:effectLst/>
                        </a:rPr>
                        <a:t>Assumption</a:t>
                      </a:r>
                    </a:p>
                  </a:txBody>
                  <a:tcPr marL="41441" marR="41441" marT="20721" marB="20721" anchor="ctr"/>
                </a:tc>
                <a:tc>
                  <a:txBody>
                    <a:bodyPr/>
                    <a:lstStyle/>
                    <a:p>
                      <a:pPr algn="ctr"/>
                      <a:r>
                        <a:rPr lang="en-US" sz="2800" dirty="0">
                          <a:effectLst/>
                        </a:rPr>
                        <a:t>Question</a:t>
                      </a:r>
                    </a:p>
                  </a:txBody>
                  <a:tcPr marL="41441" marR="41441" marT="20721" marB="20721" anchor="ctr"/>
                </a:tc>
                <a:tc>
                  <a:txBody>
                    <a:bodyPr/>
                    <a:lstStyle/>
                    <a:p>
                      <a:pPr algn="ctr"/>
                      <a:r>
                        <a:rPr lang="en-US" sz="2800" b="1" dirty="0">
                          <a:effectLst/>
                        </a:rPr>
                        <a:t>Quantitative</a:t>
                      </a:r>
                    </a:p>
                  </a:txBody>
                  <a:tcPr marL="41441" marR="41441" marT="20721" marB="20721" anchor="ctr"/>
                </a:tc>
                <a:tc>
                  <a:txBody>
                    <a:bodyPr/>
                    <a:lstStyle/>
                    <a:p>
                      <a:pPr algn="ctr"/>
                      <a:r>
                        <a:rPr lang="en-US" sz="2800" b="1" u="sng" dirty="0">
                          <a:effectLst/>
                        </a:rPr>
                        <a:t>Qualitative</a:t>
                      </a:r>
                    </a:p>
                  </a:txBody>
                  <a:tcPr marL="41441" marR="41441" marT="20721" marB="20721" anchor="ctr"/>
                </a:tc>
                <a:extLst>
                  <a:ext uri="{0D108BD9-81ED-4DB2-BD59-A6C34878D82A}">
                    <a16:rowId xmlns:a16="http://schemas.microsoft.com/office/drawing/2014/main" val="3141886846"/>
                  </a:ext>
                </a:extLst>
              </a:tr>
              <a:tr h="754797">
                <a:tc>
                  <a:txBody>
                    <a:bodyPr/>
                    <a:lstStyle/>
                    <a:p>
                      <a:pPr algn="ctr"/>
                      <a:r>
                        <a:rPr lang="en-US" sz="1800" b="1" dirty="0">
                          <a:effectLst/>
                        </a:rPr>
                        <a:t>Ontological</a:t>
                      </a:r>
                    </a:p>
                  </a:txBody>
                  <a:tcPr marL="41441" marR="41441" marT="20721" marB="20721" anchor="ctr"/>
                </a:tc>
                <a:tc>
                  <a:txBody>
                    <a:bodyPr/>
                    <a:lstStyle/>
                    <a:p>
                      <a:r>
                        <a:rPr lang="en-US" sz="1600" dirty="0">
                          <a:effectLst/>
                        </a:rPr>
                        <a:t>What is the nature of reality?</a:t>
                      </a:r>
                    </a:p>
                  </a:txBody>
                  <a:tcPr marL="41441" marR="41441" marT="20721" marB="20721" anchor="ctr"/>
                </a:tc>
                <a:tc>
                  <a:txBody>
                    <a:bodyPr/>
                    <a:lstStyle/>
                    <a:p>
                      <a:r>
                        <a:rPr lang="en-US" sz="1600" dirty="0">
                          <a:effectLst/>
                        </a:rPr>
                        <a:t>Reality is objective and singular, apart from the researcher.</a:t>
                      </a:r>
                    </a:p>
                  </a:txBody>
                  <a:tcPr marL="41441" marR="41441" marT="20721" marB="20721" anchor="ctr"/>
                </a:tc>
                <a:tc>
                  <a:txBody>
                    <a:bodyPr/>
                    <a:lstStyle/>
                    <a:p>
                      <a:r>
                        <a:rPr lang="en-US" sz="1600" b="0" dirty="0">
                          <a:effectLst/>
                        </a:rPr>
                        <a:t>Reality is subjective and multiple as seen by participants in a study.</a:t>
                      </a:r>
                    </a:p>
                  </a:txBody>
                  <a:tcPr marL="41441" marR="41441" marT="20721" marB="20721" anchor="ctr"/>
                </a:tc>
                <a:extLst>
                  <a:ext uri="{0D108BD9-81ED-4DB2-BD59-A6C34878D82A}">
                    <a16:rowId xmlns:a16="http://schemas.microsoft.com/office/drawing/2014/main" val="2378237711"/>
                  </a:ext>
                </a:extLst>
              </a:tr>
              <a:tr h="613272">
                <a:tc>
                  <a:txBody>
                    <a:bodyPr/>
                    <a:lstStyle/>
                    <a:p>
                      <a:pPr algn="ctr"/>
                      <a:r>
                        <a:rPr lang="en-US" sz="1800" b="1" dirty="0">
                          <a:effectLst/>
                        </a:rPr>
                        <a:t>Epistemological</a:t>
                      </a:r>
                    </a:p>
                  </a:txBody>
                  <a:tcPr marL="41441" marR="41441" marT="20721" marB="20721" anchor="ctr"/>
                </a:tc>
                <a:tc>
                  <a:txBody>
                    <a:bodyPr/>
                    <a:lstStyle/>
                    <a:p>
                      <a:r>
                        <a:rPr lang="en-US" sz="1600" dirty="0">
                          <a:effectLst/>
                        </a:rPr>
                        <a:t>What is the relationship  of researcher to the researched?</a:t>
                      </a:r>
                    </a:p>
                  </a:txBody>
                  <a:tcPr marL="41441" marR="41441" marT="20721" marB="20721" anchor="ctr"/>
                </a:tc>
                <a:tc>
                  <a:txBody>
                    <a:bodyPr/>
                    <a:lstStyle/>
                    <a:p>
                      <a:r>
                        <a:rPr lang="en-US" sz="1400" dirty="0">
                          <a:effectLst/>
                        </a:rPr>
                        <a:t>Researcher is independent from that being researched.</a:t>
                      </a:r>
                    </a:p>
                  </a:txBody>
                  <a:tcPr marL="41441" marR="41441" marT="20721" marB="20721" anchor="ctr"/>
                </a:tc>
                <a:tc>
                  <a:txBody>
                    <a:bodyPr/>
                    <a:lstStyle/>
                    <a:p>
                      <a:r>
                        <a:rPr lang="en-US" sz="1400" b="0" dirty="0">
                          <a:effectLst/>
                        </a:rPr>
                        <a:t>Researcher interacts with that being researched.</a:t>
                      </a:r>
                    </a:p>
                  </a:txBody>
                  <a:tcPr marL="41441" marR="41441" marT="20721" marB="20721" anchor="ctr"/>
                </a:tc>
                <a:extLst>
                  <a:ext uri="{0D108BD9-81ED-4DB2-BD59-A6C34878D82A}">
                    <a16:rowId xmlns:a16="http://schemas.microsoft.com/office/drawing/2014/main" val="1522843911"/>
                  </a:ext>
                </a:extLst>
              </a:tr>
              <a:tr h="330224">
                <a:tc>
                  <a:txBody>
                    <a:bodyPr/>
                    <a:lstStyle/>
                    <a:p>
                      <a:pPr algn="ctr"/>
                      <a:r>
                        <a:rPr lang="en-US" sz="1800" b="1" dirty="0">
                          <a:effectLst/>
                        </a:rPr>
                        <a:t>Axiological</a:t>
                      </a:r>
                    </a:p>
                  </a:txBody>
                  <a:tcPr marL="41441" marR="41441" marT="20721" marB="20721" anchor="ctr"/>
                </a:tc>
                <a:tc>
                  <a:txBody>
                    <a:bodyPr/>
                    <a:lstStyle/>
                    <a:p>
                      <a:r>
                        <a:rPr lang="en-US" sz="1600" dirty="0">
                          <a:effectLst/>
                        </a:rPr>
                        <a:t>What is the role of values?</a:t>
                      </a:r>
                    </a:p>
                  </a:txBody>
                  <a:tcPr marL="41441" marR="41441" marT="20721" marB="20721" anchor="ctr"/>
                </a:tc>
                <a:tc>
                  <a:txBody>
                    <a:bodyPr/>
                    <a:lstStyle/>
                    <a:p>
                      <a:r>
                        <a:rPr lang="en-US" sz="1400">
                          <a:effectLst/>
                        </a:rPr>
                        <a:t>Value-free and unbiased</a:t>
                      </a:r>
                    </a:p>
                  </a:txBody>
                  <a:tcPr marL="41441" marR="41441" marT="20721" marB="20721" anchor="ctr"/>
                </a:tc>
                <a:tc>
                  <a:txBody>
                    <a:bodyPr/>
                    <a:lstStyle/>
                    <a:p>
                      <a:r>
                        <a:rPr lang="en-US" sz="1400" b="0" dirty="0">
                          <a:effectLst/>
                        </a:rPr>
                        <a:t>Value-laden and biased</a:t>
                      </a:r>
                    </a:p>
                  </a:txBody>
                  <a:tcPr marL="41441" marR="41441" marT="20721" marB="20721" anchor="ctr"/>
                </a:tc>
                <a:extLst>
                  <a:ext uri="{0D108BD9-81ED-4DB2-BD59-A6C34878D82A}">
                    <a16:rowId xmlns:a16="http://schemas.microsoft.com/office/drawing/2014/main" val="985522735"/>
                  </a:ext>
                </a:extLst>
              </a:tr>
              <a:tr h="896322">
                <a:tc>
                  <a:txBody>
                    <a:bodyPr/>
                    <a:lstStyle/>
                    <a:p>
                      <a:pPr algn="ctr"/>
                      <a:r>
                        <a:rPr lang="en-US" sz="1800" b="1" dirty="0">
                          <a:effectLst/>
                        </a:rPr>
                        <a:t>Rhetorical</a:t>
                      </a:r>
                    </a:p>
                  </a:txBody>
                  <a:tcPr marL="41441" marR="41441" marT="20721" marB="20721" anchor="ctr"/>
                </a:tc>
                <a:tc>
                  <a:txBody>
                    <a:bodyPr/>
                    <a:lstStyle/>
                    <a:p>
                      <a:r>
                        <a:rPr lang="en-US" sz="1600" dirty="0">
                          <a:effectLst/>
                        </a:rPr>
                        <a:t>What is the language of research?</a:t>
                      </a:r>
                    </a:p>
                  </a:txBody>
                  <a:tcPr marL="41441" marR="41441" marT="20721" marB="20721" anchor="ctr"/>
                </a:tc>
                <a:tc>
                  <a:txBody>
                    <a:bodyPr/>
                    <a:lstStyle/>
                    <a:p>
                      <a:pPr marL="285750" indent="-285750">
                        <a:buFont typeface="Arial" panose="020B0604020202020204" pitchFamily="34" charset="0"/>
                        <a:buChar char="•"/>
                      </a:pPr>
                      <a:r>
                        <a:rPr lang="en-US" sz="1400" dirty="0">
                          <a:effectLst/>
                        </a:rPr>
                        <a:t>Formal</a:t>
                      </a:r>
                    </a:p>
                    <a:p>
                      <a:pPr marL="285750" indent="-285750">
                        <a:buFont typeface="Arial" panose="020B0604020202020204" pitchFamily="34" charset="0"/>
                        <a:buChar char="•"/>
                      </a:pPr>
                      <a:r>
                        <a:rPr lang="en-US" sz="1400" dirty="0">
                          <a:effectLst/>
                        </a:rPr>
                        <a:t>Based on set definitions</a:t>
                      </a:r>
                    </a:p>
                    <a:p>
                      <a:pPr marL="285750" indent="-285750">
                        <a:buFont typeface="Arial" panose="020B0604020202020204" pitchFamily="34" charset="0"/>
                        <a:buChar char="•"/>
                      </a:pPr>
                      <a:r>
                        <a:rPr lang="en-US" sz="1400" dirty="0">
                          <a:effectLst/>
                        </a:rPr>
                        <a:t>Impersonal voice</a:t>
                      </a:r>
                    </a:p>
                    <a:p>
                      <a:pPr marL="285750" indent="-285750">
                        <a:buFont typeface="Arial" panose="020B0604020202020204" pitchFamily="34" charset="0"/>
                        <a:buChar char="•"/>
                      </a:pPr>
                      <a:r>
                        <a:rPr lang="en-US" sz="1400" dirty="0">
                          <a:effectLst/>
                        </a:rPr>
                        <a:t>Use of accepted quantitative words</a:t>
                      </a:r>
                    </a:p>
                  </a:txBody>
                  <a:tcPr marL="41441" marR="41441" marT="20721" marB="20721" anchor="ctr"/>
                </a:tc>
                <a:tc>
                  <a:txBody>
                    <a:bodyPr/>
                    <a:lstStyle/>
                    <a:p>
                      <a:pPr marL="285750" indent="-285750">
                        <a:buFont typeface="Arial" panose="020B0604020202020204" pitchFamily="34" charset="0"/>
                        <a:buChar char="•"/>
                      </a:pPr>
                      <a:r>
                        <a:rPr lang="en-US" sz="1400" b="0" dirty="0">
                          <a:effectLst/>
                        </a:rPr>
                        <a:t>Informal</a:t>
                      </a:r>
                    </a:p>
                    <a:p>
                      <a:pPr marL="285750" indent="-285750">
                        <a:buFont typeface="Arial" panose="020B0604020202020204" pitchFamily="34" charset="0"/>
                        <a:buChar char="•"/>
                      </a:pPr>
                      <a:r>
                        <a:rPr lang="en-US" sz="1400" b="0" dirty="0">
                          <a:effectLst/>
                        </a:rPr>
                        <a:t>Evolving decisions</a:t>
                      </a:r>
                    </a:p>
                    <a:p>
                      <a:pPr marL="285750" indent="-285750">
                        <a:buFont typeface="Arial" panose="020B0604020202020204" pitchFamily="34" charset="0"/>
                        <a:buChar char="•"/>
                      </a:pPr>
                      <a:r>
                        <a:rPr lang="en-US" sz="1400" b="0" dirty="0">
                          <a:effectLst/>
                        </a:rPr>
                        <a:t>Personal voice</a:t>
                      </a:r>
                    </a:p>
                    <a:p>
                      <a:pPr marL="285750" indent="-285750">
                        <a:buFont typeface="Arial" panose="020B0604020202020204" pitchFamily="34" charset="0"/>
                        <a:buChar char="•"/>
                      </a:pPr>
                      <a:r>
                        <a:rPr lang="en-US" sz="1400" b="0" dirty="0">
                          <a:effectLst/>
                        </a:rPr>
                        <a:t>Accepted qualitative words</a:t>
                      </a:r>
                    </a:p>
                  </a:txBody>
                  <a:tcPr marL="41441" marR="41441" marT="20721" marB="20721" anchor="ctr"/>
                </a:tc>
                <a:extLst>
                  <a:ext uri="{0D108BD9-81ED-4DB2-BD59-A6C34878D82A}">
                    <a16:rowId xmlns:a16="http://schemas.microsoft.com/office/drawing/2014/main" val="3595860521"/>
                  </a:ext>
                </a:extLst>
              </a:tr>
              <a:tr h="2170040">
                <a:tc>
                  <a:txBody>
                    <a:bodyPr/>
                    <a:lstStyle/>
                    <a:p>
                      <a:pPr algn="ctr"/>
                      <a:r>
                        <a:rPr lang="en-US" sz="1800" b="1" dirty="0">
                          <a:effectLst/>
                        </a:rPr>
                        <a:t>Methodological</a:t>
                      </a:r>
                    </a:p>
                  </a:txBody>
                  <a:tcPr marL="41441" marR="41441" marT="20721" marB="20721" anchor="ctr"/>
                </a:tc>
                <a:tc>
                  <a:txBody>
                    <a:bodyPr/>
                    <a:lstStyle/>
                    <a:p>
                      <a:r>
                        <a:rPr lang="en-US" sz="1600" dirty="0">
                          <a:effectLst/>
                        </a:rPr>
                        <a:t>What is the process of research?</a:t>
                      </a:r>
                    </a:p>
                  </a:txBody>
                  <a:tcPr marL="41441" marR="41441" marT="20721" marB="20721" anchor="ctr"/>
                </a:tc>
                <a:tc>
                  <a:txBody>
                    <a:bodyPr/>
                    <a:lstStyle/>
                    <a:p>
                      <a:pPr marL="285750" indent="-285750">
                        <a:buFont typeface="Arial" panose="020B0604020202020204" pitchFamily="34" charset="0"/>
                        <a:buChar char="•"/>
                      </a:pPr>
                      <a:r>
                        <a:rPr lang="en-US" sz="1400" dirty="0">
                          <a:effectLst/>
                        </a:rPr>
                        <a:t>Deductive process</a:t>
                      </a:r>
                    </a:p>
                    <a:p>
                      <a:pPr marL="285750" indent="-285750">
                        <a:buFont typeface="Arial" panose="020B0604020202020204" pitchFamily="34" charset="0"/>
                        <a:buChar char="•"/>
                      </a:pPr>
                      <a:r>
                        <a:rPr lang="en-US" sz="1400" dirty="0">
                          <a:effectLst/>
                        </a:rPr>
                        <a:t>Cause and effect</a:t>
                      </a:r>
                    </a:p>
                    <a:p>
                      <a:pPr marL="285750" indent="-285750">
                        <a:buFont typeface="Arial" panose="020B0604020202020204" pitchFamily="34" charset="0"/>
                        <a:buChar char="•"/>
                      </a:pPr>
                      <a:r>
                        <a:rPr lang="en-US" sz="1400" dirty="0">
                          <a:effectLst/>
                        </a:rPr>
                        <a:t>Static design - categories isolated before study</a:t>
                      </a:r>
                    </a:p>
                    <a:p>
                      <a:pPr marL="285750" indent="-285750">
                        <a:buFont typeface="Arial" panose="020B0604020202020204" pitchFamily="34" charset="0"/>
                        <a:buChar char="•"/>
                      </a:pPr>
                      <a:r>
                        <a:rPr lang="en-US" sz="1400" dirty="0">
                          <a:effectLst/>
                        </a:rPr>
                        <a:t>Context-free</a:t>
                      </a:r>
                    </a:p>
                    <a:p>
                      <a:pPr marL="285750" indent="-285750">
                        <a:buFont typeface="Arial" panose="020B0604020202020204" pitchFamily="34" charset="0"/>
                        <a:buChar char="•"/>
                      </a:pPr>
                      <a:r>
                        <a:rPr lang="en-US" sz="1400" dirty="0">
                          <a:effectLst/>
                        </a:rPr>
                        <a:t>Generalizations leading to prediction, explanation, and understanding</a:t>
                      </a:r>
                    </a:p>
                    <a:p>
                      <a:pPr marL="285750" indent="-285750">
                        <a:buFont typeface="Arial" panose="020B0604020202020204" pitchFamily="34" charset="0"/>
                        <a:buChar char="•"/>
                      </a:pPr>
                      <a:r>
                        <a:rPr lang="en-US" sz="1400" dirty="0">
                          <a:effectLst/>
                        </a:rPr>
                        <a:t>Accurate and reliable through validity and reliability</a:t>
                      </a:r>
                    </a:p>
                  </a:txBody>
                  <a:tcPr marL="41441" marR="41441" marT="20721" marB="20721" anchor="ctr"/>
                </a:tc>
                <a:tc>
                  <a:txBody>
                    <a:bodyPr/>
                    <a:lstStyle/>
                    <a:p>
                      <a:pPr marL="285750" indent="-285750">
                        <a:buFont typeface="Arial" panose="020B0604020202020204" pitchFamily="34" charset="0"/>
                        <a:buChar char="•"/>
                      </a:pPr>
                      <a:r>
                        <a:rPr lang="en-US" sz="1400" b="0" dirty="0">
                          <a:effectLst/>
                        </a:rPr>
                        <a:t>Inductive process</a:t>
                      </a:r>
                    </a:p>
                    <a:p>
                      <a:pPr marL="285750" indent="-285750">
                        <a:buFont typeface="Arial" panose="020B0604020202020204" pitchFamily="34" charset="0"/>
                        <a:buChar char="•"/>
                      </a:pPr>
                      <a:r>
                        <a:rPr lang="en-US" sz="1400" b="0" dirty="0">
                          <a:effectLst/>
                        </a:rPr>
                        <a:t>Mutual simultaneous shaping of factors</a:t>
                      </a:r>
                    </a:p>
                    <a:p>
                      <a:pPr marL="285750" indent="-285750">
                        <a:buFont typeface="Arial" panose="020B0604020202020204" pitchFamily="34" charset="0"/>
                        <a:buChar char="•"/>
                      </a:pPr>
                      <a:r>
                        <a:rPr lang="en-US" sz="1400" b="0" dirty="0">
                          <a:effectLst/>
                        </a:rPr>
                        <a:t>Emerging design - categories identified during research process</a:t>
                      </a:r>
                    </a:p>
                    <a:p>
                      <a:pPr marL="285750" indent="-285750">
                        <a:buFont typeface="Arial" panose="020B0604020202020204" pitchFamily="34" charset="0"/>
                        <a:buChar char="•"/>
                      </a:pPr>
                      <a:r>
                        <a:rPr lang="en-US" sz="1400" b="0" dirty="0">
                          <a:effectLst/>
                        </a:rPr>
                        <a:t>Context-bound</a:t>
                      </a:r>
                    </a:p>
                    <a:p>
                      <a:pPr marL="285750" indent="-285750">
                        <a:buFont typeface="Arial" panose="020B0604020202020204" pitchFamily="34" charset="0"/>
                        <a:buChar char="•"/>
                      </a:pPr>
                      <a:r>
                        <a:rPr lang="en-US" sz="1400" b="0" dirty="0">
                          <a:effectLst/>
                        </a:rPr>
                        <a:t>Patterns, theories developed for understanding</a:t>
                      </a:r>
                    </a:p>
                    <a:p>
                      <a:pPr marL="285750" indent="-285750">
                        <a:buFont typeface="Arial" panose="020B0604020202020204" pitchFamily="34" charset="0"/>
                        <a:buChar char="•"/>
                      </a:pPr>
                      <a:r>
                        <a:rPr lang="en-US" sz="1400" b="0" dirty="0">
                          <a:effectLst/>
                        </a:rPr>
                        <a:t>Accurate and reliable through verification</a:t>
                      </a:r>
                    </a:p>
                  </a:txBody>
                  <a:tcPr marL="41441" marR="41441" marT="20721" marB="20721" anchor="ctr"/>
                </a:tc>
                <a:extLst>
                  <a:ext uri="{0D108BD9-81ED-4DB2-BD59-A6C34878D82A}">
                    <a16:rowId xmlns:a16="http://schemas.microsoft.com/office/drawing/2014/main" val="2640147911"/>
                  </a:ext>
                </a:extLst>
              </a:tr>
            </a:tbl>
          </a:graphicData>
        </a:graphic>
      </p:graphicFrame>
      <p:sp>
        <p:nvSpPr>
          <p:cNvPr id="7" name="Rectangle 6">
            <a:extLst>
              <a:ext uri="{FF2B5EF4-FFF2-40B4-BE49-F238E27FC236}">
                <a16:creationId xmlns:a16="http://schemas.microsoft.com/office/drawing/2014/main" id="{D80AC06C-2DB2-9042-85B4-A92AF0577D0D}"/>
              </a:ext>
            </a:extLst>
          </p:cNvPr>
          <p:cNvSpPr/>
          <p:nvPr/>
        </p:nvSpPr>
        <p:spPr>
          <a:xfrm>
            <a:off x="0" y="196487"/>
            <a:ext cx="12192000" cy="523220"/>
          </a:xfrm>
          <a:prstGeom prst="rect">
            <a:avLst/>
          </a:prstGeom>
        </p:spPr>
        <p:txBody>
          <a:bodyPr wrap="square">
            <a:spAutoFit/>
          </a:bodyPr>
          <a:lstStyle/>
          <a:p>
            <a:pPr algn="ctr"/>
            <a:r>
              <a:rPr lang="en-US" sz="2800" b="1" dirty="0"/>
              <a:t>Table 2. Paradigm Assumptions</a:t>
            </a:r>
          </a:p>
        </p:txBody>
      </p:sp>
    </p:spTree>
    <p:extLst>
      <p:ext uri="{BB962C8B-B14F-4D97-AF65-F5344CB8AC3E}">
        <p14:creationId xmlns:p14="http://schemas.microsoft.com/office/powerpoint/2010/main" val="688585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20D4-A1FB-E54F-8F92-35CDB53A4067}"/>
              </a:ext>
            </a:extLst>
          </p:cNvPr>
          <p:cNvSpPr>
            <a:spLocks noGrp="1"/>
          </p:cNvSpPr>
          <p:nvPr>
            <p:ph type="title"/>
          </p:nvPr>
        </p:nvSpPr>
        <p:spPr/>
        <p:txBody>
          <a:bodyPr/>
          <a:lstStyle/>
          <a:p>
            <a:endParaRPr lang="en-US"/>
          </a:p>
        </p:txBody>
      </p:sp>
      <p:pic>
        <p:nvPicPr>
          <p:cNvPr id="4" name="Picture 3" descr="A close up of a newspaper&#10;&#10;Description automatically generated">
            <a:extLst>
              <a:ext uri="{FF2B5EF4-FFF2-40B4-BE49-F238E27FC236}">
                <a16:creationId xmlns:a16="http://schemas.microsoft.com/office/drawing/2014/main" id="{EB7B6F3F-5D5B-1646-8AD3-492FECABEC01}"/>
              </a:ext>
            </a:extLst>
          </p:cNvPr>
          <p:cNvPicPr>
            <a:picLocks noChangeAspect="1"/>
          </p:cNvPicPr>
          <p:nvPr/>
        </p:nvPicPr>
        <p:blipFill rotWithShape="1">
          <a:blip r:embed="rId3"/>
          <a:srcRect l="5158" t="62326" r="5158"/>
          <a:stretch/>
        </p:blipFill>
        <p:spPr>
          <a:xfrm>
            <a:off x="0" y="2"/>
            <a:ext cx="12192000" cy="6857998"/>
          </a:xfrm>
          <a:prstGeom prst="rect">
            <a:avLst/>
          </a:prstGeom>
        </p:spPr>
      </p:pic>
      <p:sp>
        <p:nvSpPr>
          <p:cNvPr id="11" name="TextBox 10">
            <a:extLst>
              <a:ext uri="{FF2B5EF4-FFF2-40B4-BE49-F238E27FC236}">
                <a16:creationId xmlns:a16="http://schemas.microsoft.com/office/drawing/2014/main" id="{AD8E7ABE-6EC1-AF4D-939E-B09BC19154A0}"/>
              </a:ext>
            </a:extLst>
          </p:cNvPr>
          <p:cNvSpPr txBox="1"/>
          <p:nvPr/>
        </p:nvSpPr>
        <p:spPr>
          <a:xfrm>
            <a:off x="451262" y="6454321"/>
            <a:ext cx="3111336"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Hanson, Et. al, pg. 376</a:t>
            </a:r>
          </a:p>
        </p:txBody>
      </p:sp>
    </p:spTree>
    <p:extLst>
      <p:ext uri="{BB962C8B-B14F-4D97-AF65-F5344CB8AC3E}">
        <p14:creationId xmlns:p14="http://schemas.microsoft.com/office/powerpoint/2010/main" val="529010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99DB12F1-6CF4-4839-ABF5-BD5E6E0A0D75}"/>
              </a:ext>
            </a:extLst>
          </p:cNvPr>
          <p:cNvPicPr>
            <a:picLocks noChangeAspect="1"/>
          </p:cNvPicPr>
          <p:nvPr/>
        </p:nvPicPr>
        <p:blipFill rotWithShape="1">
          <a:blip r:embed="rId3">
            <a:alphaModFix amt="50000"/>
          </a:blip>
          <a:srcRect t="1220" b="14510"/>
          <a:stretch/>
        </p:blipFill>
        <p:spPr>
          <a:xfrm>
            <a:off x="20" y="1"/>
            <a:ext cx="12191980" cy="6857999"/>
          </a:xfrm>
          <a:prstGeom prst="rect">
            <a:avLst/>
          </a:prstGeom>
        </p:spPr>
      </p:pic>
      <p:sp>
        <p:nvSpPr>
          <p:cNvPr id="2" name="Title 1">
            <a:extLst>
              <a:ext uri="{FF2B5EF4-FFF2-40B4-BE49-F238E27FC236}">
                <a16:creationId xmlns:a16="http://schemas.microsoft.com/office/drawing/2014/main" id="{727B5A9F-5527-9C41-8533-A48743F87022}"/>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dirty="0">
                <a:solidFill>
                  <a:srgbClr val="FFFFFF"/>
                </a:solidFill>
              </a:rPr>
              <a:t>Evaluation &amp; Assessment Framework</a:t>
            </a:r>
          </a:p>
        </p:txBody>
      </p:sp>
      <p:sp>
        <p:nvSpPr>
          <p:cNvPr id="7" name="Content Placeholder 6">
            <a:extLst>
              <a:ext uri="{FF2B5EF4-FFF2-40B4-BE49-F238E27FC236}">
                <a16:creationId xmlns:a16="http://schemas.microsoft.com/office/drawing/2014/main" id="{9689867B-8E3F-C847-A7F5-554C8D577E3D}"/>
              </a:ext>
            </a:extLst>
          </p:cNvPr>
          <p:cNvSpPr>
            <a:spLocks noGrp="1"/>
          </p:cNvSpPr>
          <p:nvPr>
            <p:ph sz="half" idx="1"/>
          </p:nvPr>
        </p:nvSpPr>
        <p:spPr>
          <a:xfrm>
            <a:off x="1524000" y="4159404"/>
            <a:ext cx="9144000" cy="1098395"/>
          </a:xfrm>
        </p:spPr>
        <p:txBody>
          <a:bodyPr vert="horz" lIns="91440" tIns="45720" rIns="91440" bIns="45720" rtlCol="0">
            <a:normAutofit/>
          </a:bodyPr>
          <a:lstStyle/>
          <a:p>
            <a:pPr marL="0" indent="0" algn="ctr">
              <a:buNone/>
            </a:pPr>
            <a:r>
              <a:rPr lang="en-US" sz="2400">
                <a:solidFill>
                  <a:srgbClr val="FFFFFF"/>
                </a:solidFill>
              </a:rPr>
              <a:t>Kirkpatrick and Phillip’s Five Level Framework</a:t>
            </a:r>
          </a:p>
        </p:txBody>
      </p:sp>
    </p:spTree>
    <p:extLst>
      <p:ext uri="{BB962C8B-B14F-4D97-AF65-F5344CB8AC3E}">
        <p14:creationId xmlns:p14="http://schemas.microsoft.com/office/powerpoint/2010/main" val="36384502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689867B-8E3F-C847-A7F5-554C8D577E3D}"/>
              </a:ext>
            </a:extLst>
          </p:cNvPr>
          <p:cNvSpPr>
            <a:spLocks noGrp="1"/>
          </p:cNvSpPr>
          <p:nvPr>
            <p:ph sz="half" idx="1"/>
          </p:nvPr>
        </p:nvSpPr>
        <p:spPr>
          <a:xfrm>
            <a:off x="7270776" y="2258451"/>
            <a:ext cx="4272564" cy="2012607"/>
          </a:xfrm>
        </p:spPr>
        <p:txBody>
          <a:bodyPr vert="horz" lIns="91440" tIns="45720" rIns="91440" bIns="45720" rtlCol="0">
            <a:normAutofit/>
          </a:bodyPr>
          <a:lstStyle/>
          <a:p>
            <a:pPr marL="0" indent="0">
              <a:buNone/>
            </a:pPr>
            <a:r>
              <a:rPr lang="en-US" sz="2000" kern="1200" dirty="0">
                <a:solidFill>
                  <a:schemeClr val="tx1"/>
                </a:solidFill>
                <a:latin typeface="+mn-lt"/>
                <a:ea typeface="+mn-ea"/>
                <a:cs typeface="+mn-cs"/>
              </a:rPr>
              <a:t>Level 1:  Reaction and Satisfaction</a:t>
            </a:r>
          </a:p>
          <a:p>
            <a:pPr marL="0" indent="0">
              <a:buNone/>
            </a:pPr>
            <a:r>
              <a:rPr lang="en-US" sz="2000" dirty="0"/>
              <a:t>Level 2:  Learning</a:t>
            </a:r>
          </a:p>
          <a:p>
            <a:pPr marL="0" indent="0">
              <a:buNone/>
            </a:pPr>
            <a:r>
              <a:rPr lang="en-US" sz="2000" kern="1200" dirty="0">
                <a:solidFill>
                  <a:schemeClr val="tx1"/>
                </a:solidFill>
                <a:latin typeface="+mn-lt"/>
                <a:ea typeface="+mn-ea"/>
                <a:cs typeface="+mn-cs"/>
              </a:rPr>
              <a:t>Level 3:  Application &amp; Implementation</a:t>
            </a:r>
          </a:p>
          <a:p>
            <a:pPr marL="0" indent="0">
              <a:buNone/>
            </a:pPr>
            <a:r>
              <a:rPr lang="en-US" sz="2000" dirty="0"/>
              <a:t>Level 4:  Business Impact</a:t>
            </a:r>
          </a:p>
          <a:p>
            <a:pPr marL="0" indent="0">
              <a:buNone/>
            </a:pPr>
            <a:r>
              <a:rPr lang="en-US" sz="2000" kern="1200" dirty="0">
                <a:solidFill>
                  <a:schemeClr val="tx1"/>
                </a:solidFill>
                <a:latin typeface="+mn-lt"/>
                <a:ea typeface="+mn-ea"/>
                <a:cs typeface="+mn-cs"/>
              </a:rPr>
              <a:t>Level 5:  Return on Investment</a:t>
            </a:r>
          </a:p>
        </p:txBody>
      </p:sp>
      <p:sp>
        <p:nvSpPr>
          <p:cNvPr id="24" name="Freeform: Shape 23">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99DB12F1-6CF4-4839-ABF5-BD5E6E0A0D75}"/>
              </a:ext>
            </a:extLst>
          </p:cNvPr>
          <p:cNvPicPr>
            <a:picLocks noChangeAspect="1"/>
          </p:cNvPicPr>
          <p:nvPr/>
        </p:nvPicPr>
        <p:blipFill rotWithShape="1">
          <a:blip r:embed="rId3"/>
          <a:srcRect t="1220" b="14510"/>
          <a:stretch/>
        </p:blipFill>
        <p:spPr>
          <a:xfrm>
            <a:off x="841248" y="1969083"/>
            <a:ext cx="5079371" cy="2857158"/>
          </a:xfrm>
          <a:prstGeom prst="rect">
            <a:avLst/>
          </a:prstGeom>
        </p:spPr>
      </p:pic>
      <p:sp>
        <p:nvSpPr>
          <p:cNvPr id="28" name="Freeform: Shape 27">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BDA8E0A-05B6-3243-A4F5-113A0D10DAD7}"/>
              </a:ext>
            </a:extLst>
          </p:cNvPr>
          <p:cNvSpPr>
            <a:spLocks noGrp="1"/>
          </p:cNvSpPr>
          <p:nvPr>
            <p:ph type="title"/>
          </p:nvPr>
        </p:nvSpPr>
        <p:spPr>
          <a:xfrm>
            <a:off x="841248" y="19658"/>
            <a:ext cx="4259641" cy="1325563"/>
          </a:xfrm>
        </p:spPr>
        <p:txBody>
          <a:bodyPr>
            <a:normAutofit/>
          </a:bodyPr>
          <a:lstStyle/>
          <a:p>
            <a:r>
              <a:rPr lang="en-US" sz="3200" b="1" dirty="0">
                <a:solidFill>
                  <a:schemeClr val="bg1"/>
                </a:solidFill>
              </a:rPr>
              <a:t>Evaluation &amp; Assessment Framework</a:t>
            </a:r>
          </a:p>
        </p:txBody>
      </p:sp>
    </p:spTree>
    <p:extLst>
      <p:ext uri="{BB962C8B-B14F-4D97-AF65-F5344CB8AC3E}">
        <p14:creationId xmlns:p14="http://schemas.microsoft.com/office/powerpoint/2010/main" val="2706705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BDA8E0A-05B6-3243-A4F5-113A0D10DAD7}"/>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b="1" kern="1200" dirty="0">
                <a:solidFill>
                  <a:srgbClr val="FFFFFF"/>
                </a:solidFill>
                <a:latin typeface="+mj-lt"/>
                <a:ea typeface="+mj-ea"/>
                <a:cs typeface="+mj-cs"/>
              </a:rPr>
              <a:t>Evaluation &amp; Assessment Framework</a:t>
            </a:r>
          </a:p>
        </p:txBody>
      </p:sp>
      <p:pic>
        <p:nvPicPr>
          <p:cNvPr id="6" name="Picture 5" descr="A close up of text on a white background&#10;&#10;Description automatically generated">
            <a:extLst>
              <a:ext uri="{FF2B5EF4-FFF2-40B4-BE49-F238E27FC236}">
                <a16:creationId xmlns:a16="http://schemas.microsoft.com/office/drawing/2014/main" id="{F742148B-FDAE-8648-9304-4FD2103A1852}"/>
              </a:ext>
            </a:extLst>
          </p:cNvPr>
          <p:cNvPicPr>
            <a:picLocks noChangeAspect="1"/>
          </p:cNvPicPr>
          <p:nvPr/>
        </p:nvPicPr>
        <p:blipFill>
          <a:blip r:embed="rId3"/>
          <a:stretch>
            <a:fillRect/>
          </a:stretch>
        </p:blipFill>
        <p:spPr>
          <a:xfrm>
            <a:off x="5153822" y="901664"/>
            <a:ext cx="6553545" cy="5062613"/>
          </a:xfrm>
          <a:prstGeom prst="rect">
            <a:avLst/>
          </a:prstGeom>
        </p:spPr>
      </p:pic>
    </p:spTree>
    <p:extLst>
      <p:ext uri="{BB962C8B-B14F-4D97-AF65-F5344CB8AC3E}">
        <p14:creationId xmlns:p14="http://schemas.microsoft.com/office/powerpoint/2010/main" val="1330620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blackboard&#10;&#10;Description automatically generated">
            <a:extLst>
              <a:ext uri="{FF2B5EF4-FFF2-40B4-BE49-F238E27FC236}">
                <a16:creationId xmlns:a16="http://schemas.microsoft.com/office/drawing/2014/main" id="{3AC99A8B-46DE-664F-A869-1297AEEF69E8}"/>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15413"/>
          <a:stretch/>
        </p:blipFill>
        <p:spPr>
          <a:xfrm>
            <a:off x="20" y="10"/>
            <a:ext cx="12191980" cy="6857990"/>
          </a:xfrm>
          <a:prstGeom prst="rect">
            <a:avLst/>
          </a:prstGeom>
        </p:spPr>
      </p:pic>
      <p:sp>
        <p:nvSpPr>
          <p:cNvPr id="40" name="Rectangle 3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BDA8E0A-05B6-3243-A4F5-113A0D10DAD7}"/>
              </a:ext>
            </a:extLst>
          </p:cNvPr>
          <p:cNvSpPr>
            <a:spLocks noGrp="1"/>
          </p:cNvSpPr>
          <p:nvPr>
            <p:ph type="title"/>
          </p:nvPr>
        </p:nvSpPr>
        <p:spPr>
          <a:xfrm>
            <a:off x="1543201" y="5317240"/>
            <a:ext cx="11210925" cy="744836"/>
          </a:xfrm>
        </p:spPr>
        <p:txBody>
          <a:bodyPr vert="horz" lIns="91440" tIns="45720" rIns="91440" bIns="45720" rtlCol="0" anchor="ctr">
            <a:normAutofit/>
          </a:bodyPr>
          <a:lstStyle/>
          <a:p>
            <a:pPr algn="ctr"/>
            <a:r>
              <a:rPr lang="en-US" sz="3600" b="1" dirty="0">
                <a:solidFill>
                  <a:schemeClr val="tx1">
                    <a:lumMod val="85000"/>
                    <a:lumOff val="15000"/>
                  </a:schemeClr>
                </a:solidFill>
              </a:rPr>
              <a:t>Evaluation &amp; Assessment </a:t>
            </a:r>
            <a:r>
              <a:rPr lang="en-US" sz="3600" dirty="0">
                <a:solidFill>
                  <a:schemeClr val="bg1">
                    <a:lumMod val="85000"/>
                    <a:alpha val="0"/>
                  </a:schemeClr>
                </a:solidFill>
              </a:rPr>
              <a:t>Framework</a:t>
            </a:r>
          </a:p>
        </p:txBody>
      </p:sp>
      <p:cxnSp>
        <p:nvCxnSpPr>
          <p:cNvPr id="42" name="Straight Connector 4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2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descr="A picture containing person, indoor, table, sitting&#10;&#10;Description automatically generated">
            <a:extLst>
              <a:ext uri="{FF2B5EF4-FFF2-40B4-BE49-F238E27FC236}">
                <a16:creationId xmlns:a16="http://schemas.microsoft.com/office/drawing/2014/main" id="{3B541CF1-D8EB-B84D-978A-F02E32CF73B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419060" y="473483"/>
            <a:ext cx="7565880" cy="5050225"/>
          </a:xfrm>
          <a:prstGeom prst="rect">
            <a:avLst/>
          </a:prstGeom>
        </p:spPr>
      </p:pic>
      <p:pic>
        <p:nvPicPr>
          <p:cNvPr id="8" name="Picture 7">
            <a:hlinkClick r:id="rId4"/>
            <a:extLst>
              <a:ext uri="{FF2B5EF4-FFF2-40B4-BE49-F238E27FC236}">
                <a16:creationId xmlns:a16="http://schemas.microsoft.com/office/drawing/2014/main" id="{973770A2-A005-C043-B285-4E9056DB1EB9}"/>
              </a:ext>
            </a:extLst>
          </p:cNvPr>
          <p:cNvPicPr>
            <a:picLocks noChangeAspect="1"/>
          </p:cNvPicPr>
          <p:nvPr/>
        </p:nvPicPr>
        <p:blipFill>
          <a:blip r:embed="rId5"/>
          <a:stretch>
            <a:fillRect/>
          </a:stretch>
        </p:blipFill>
        <p:spPr>
          <a:xfrm>
            <a:off x="7844693" y="169983"/>
            <a:ext cx="4136084" cy="946968"/>
          </a:xfrm>
          <a:prstGeom prst="rect">
            <a:avLst/>
          </a:prstGeom>
        </p:spPr>
      </p:pic>
      <p:pic>
        <p:nvPicPr>
          <p:cNvPr id="9" name="Picture 8">
            <a:hlinkClick r:id="rId6"/>
            <a:extLst>
              <a:ext uri="{FF2B5EF4-FFF2-40B4-BE49-F238E27FC236}">
                <a16:creationId xmlns:a16="http://schemas.microsoft.com/office/drawing/2014/main" id="{F5FB1B7F-A75E-4E4E-A66F-AE274764B205}"/>
              </a:ext>
            </a:extLst>
          </p:cNvPr>
          <p:cNvPicPr>
            <a:picLocks noChangeAspect="1"/>
          </p:cNvPicPr>
          <p:nvPr/>
        </p:nvPicPr>
        <p:blipFill>
          <a:blip r:embed="rId7"/>
          <a:stretch>
            <a:fillRect/>
          </a:stretch>
        </p:blipFill>
        <p:spPr>
          <a:xfrm>
            <a:off x="561614" y="2764023"/>
            <a:ext cx="2733932" cy="1076122"/>
          </a:xfrm>
          <a:prstGeom prst="rect">
            <a:avLst/>
          </a:prstGeom>
        </p:spPr>
      </p:pic>
      <p:pic>
        <p:nvPicPr>
          <p:cNvPr id="11" name="Picture 10" descr="A close up of a sign&#10;&#10;Description automatically generated">
            <a:hlinkClick r:id="rId8"/>
            <a:extLst>
              <a:ext uri="{FF2B5EF4-FFF2-40B4-BE49-F238E27FC236}">
                <a16:creationId xmlns:a16="http://schemas.microsoft.com/office/drawing/2014/main" id="{4AD81C6B-CA06-1447-ACA0-84F4089B19B9}"/>
              </a:ext>
            </a:extLst>
          </p:cNvPr>
          <p:cNvPicPr>
            <a:picLocks noChangeAspect="1"/>
          </p:cNvPicPr>
          <p:nvPr/>
        </p:nvPicPr>
        <p:blipFill>
          <a:blip r:embed="rId9"/>
          <a:stretch>
            <a:fillRect/>
          </a:stretch>
        </p:blipFill>
        <p:spPr>
          <a:xfrm>
            <a:off x="410587" y="199088"/>
            <a:ext cx="3858889" cy="946967"/>
          </a:xfrm>
          <a:prstGeom prst="rect">
            <a:avLst/>
          </a:prstGeom>
        </p:spPr>
      </p:pic>
      <p:pic>
        <p:nvPicPr>
          <p:cNvPr id="12" name="Picture 11">
            <a:hlinkClick r:id="rId10"/>
            <a:extLst>
              <a:ext uri="{FF2B5EF4-FFF2-40B4-BE49-F238E27FC236}">
                <a16:creationId xmlns:a16="http://schemas.microsoft.com/office/drawing/2014/main" id="{424F8440-CFDE-F24B-99EE-C965DBC23952}"/>
              </a:ext>
            </a:extLst>
          </p:cNvPr>
          <p:cNvPicPr>
            <a:picLocks noChangeAspect="1"/>
          </p:cNvPicPr>
          <p:nvPr/>
        </p:nvPicPr>
        <p:blipFill>
          <a:blip r:embed="rId11"/>
          <a:stretch>
            <a:fillRect/>
          </a:stretch>
        </p:blipFill>
        <p:spPr>
          <a:xfrm>
            <a:off x="10162032" y="3680873"/>
            <a:ext cx="2029968" cy="1420977"/>
          </a:xfrm>
          <a:prstGeom prst="rect">
            <a:avLst/>
          </a:prstGeom>
        </p:spPr>
      </p:pic>
      <p:pic>
        <p:nvPicPr>
          <p:cNvPr id="13" name="Picture 12">
            <a:hlinkClick r:id="rId12"/>
            <a:extLst>
              <a:ext uri="{FF2B5EF4-FFF2-40B4-BE49-F238E27FC236}">
                <a16:creationId xmlns:a16="http://schemas.microsoft.com/office/drawing/2014/main" id="{059B7986-88EB-A64F-BEAA-2D23EB52E232}"/>
              </a:ext>
            </a:extLst>
          </p:cNvPr>
          <p:cNvPicPr>
            <a:picLocks noChangeAspect="1"/>
          </p:cNvPicPr>
          <p:nvPr/>
        </p:nvPicPr>
        <p:blipFill>
          <a:blip r:embed="rId13"/>
          <a:stretch>
            <a:fillRect/>
          </a:stretch>
        </p:blipFill>
        <p:spPr>
          <a:xfrm>
            <a:off x="532489" y="1434502"/>
            <a:ext cx="2846619" cy="708492"/>
          </a:xfrm>
          <a:prstGeom prst="rect">
            <a:avLst/>
          </a:prstGeom>
        </p:spPr>
      </p:pic>
      <p:pic>
        <p:nvPicPr>
          <p:cNvPr id="14" name="Picture 13">
            <a:hlinkClick r:id="rId14"/>
            <a:extLst>
              <a:ext uri="{FF2B5EF4-FFF2-40B4-BE49-F238E27FC236}">
                <a16:creationId xmlns:a16="http://schemas.microsoft.com/office/drawing/2014/main" id="{497575E2-6278-9440-A39A-E38E0919D948}"/>
              </a:ext>
            </a:extLst>
          </p:cNvPr>
          <p:cNvPicPr>
            <a:picLocks noChangeAspect="1"/>
          </p:cNvPicPr>
          <p:nvPr/>
        </p:nvPicPr>
        <p:blipFill>
          <a:blip r:embed="rId15"/>
          <a:stretch>
            <a:fillRect/>
          </a:stretch>
        </p:blipFill>
        <p:spPr>
          <a:xfrm>
            <a:off x="9700127" y="1299632"/>
            <a:ext cx="1959384" cy="1959384"/>
          </a:xfrm>
          <a:prstGeom prst="rect">
            <a:avLst/>
          </a:prstGeom>
        </p:spPr>
      </p:pic>
    </p:spTree>
    <p:extLst>
      <p:ext uri="{BB962C8B-B14F-4D97-AF65-F5344CB8AC3E}">
        <p14:creationId xmlns:p14="http://schemas.microsoft.com/office/powerpoint/2010/main" val="227023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7E77617-E3FB-0546-AF6F-364391D46372}"/>
              </a:ext>
            </a:extLst>
          </p:cNvPr>
          <p:cNvSpPr>
            <a:spLocks noGrp="1"/>
          </p:cNvSpPr>
          <p:nvPr>
            <p:ph type="title"/>
          </p:nvPr>
        </p:nvSpPr>
        <p:spPr>
          <a:xfrm>
            <a:off x="648929" y="629266"/>
            <a:ext cx="3505495" cy="1622321"/>
          </a:xfrm>
        </p:spPr>
        <p:txBody>
          <a:bodyPr vert="horz" lIns="91440" tIns="45720" rIns="91440" bIns="45720" rtlCol="0" anchor="ctr">
            <a:normAutofit/>
          </a:bodyPr>
          <a:lstStyle/>
          <a:p>
            <a:pPr algn="ctr"/>
            <a:r>
              <a:rPr lang="en-US" kern="1200" dirty="0">
                <a:solidFill>
                  <a:schemeClr val="tx1"/>
                </a:solidFill>
                <a:latin typeface="+mj-lt"/>
                <a:ea typeface="+mj-ea"/>
                <a:cs typeface="+mj-cs"/>
              </a:rPr>
              <a:t>Contact Information</a:t>
            </a:r>
          </a:p>
        </p:txBody>
      </p:sp>
      <p:sp>
        <p:nvSpPr>
          <p:cNvPr id="9" name="Content Placeholder 8">
            <a:extLst>
              <a:ext uri="{FF2B5EF4-FFF2-40B4-BE49-F238E27FC236}">
                <a16:creationId xmlns:a16="http://schemas.microsoft.com/office/drawing/2014/main" id="{34650847-4681-5341-BD5F-8C625BB1B312}"/>
              </a:ext>
            </a:extLst>
          </p:cNvPr>
          <p:cNvSpPr>
            <a:spLocks noGrp="1"/>
          </p:cNvSpPr>
          <p:nvPr>
            <p:ph sz="half" idx="2"/>
          </p:nvPr>
        </p:nvSpPr>
        <p:spPr>
          <a:xfrm>
            <a:off x="648931" y="2438400"/>
            <a:ext cx="3505494" cy="3785419"/>
          </a:xfrm>
        </p:spPr>
        <p:txBody>
          <a:bodyPr vert="horz" lIns="91440" tIns="45720" rIns="91440" bIns="45720" rtlCol="0">
            <a:normAutofit/>
          </a:bodyPr>
          <a:lstStyle/>
          <a:p>
            <a:pPr marL="0" indent="0" algn="ctr">
              <a:spcBef>
                <a:spcPts val="0"/>
              </a:spcBef>
              <a:spcAft>
                <a:spcPts val="0"/>
              </a:spcAft>
              <a:buNone/>
            </a:pPr>
            <a:r>
              <a:rPr lang="en-US" sz="2000" b="1" dirty="0"/>
              <a:t>John A. Vasquez, PhD</a:t>
            </a:r>
          </a:p>
          <a:p>
            <a:pPr marL="0" indent="0" algn="ctr">
              <a:spcBef>
                <a:spcPts val="0"/>
              </a:spcBef>
              <a:spcAft>
                <a:spcPts val="0"/>
              </a:spcAft>
              <a:buNone/>
            </a:pPr>
            <a:r>
              <a:rPr lang="en-US" sz="2000" dirty="0"/>
              <a:t>Director for Assessment &amp; Professional Development</a:t>
            </a:r>
          </a:p>
          <a:p>
            <a:pPr marL="0" indent="0" algn="ctr">
              <a:spcBef>
                <a:spcPts val="0"/>
              </a:spcBef>
              <a:spcAft>
                <a:spcPts val="0"/>
              </a:spcAft>
              <a:buNone/>
            </a:pPr>
            <a:endParaRPr lang="en-US" sz="2000" dirty="0"/>
          </a:p>
          <a:p>
            <a:pPr marL="0" indent="0" algn="ctr">
              <a:spcBef>
                <a:spcPts val="0"/>
              </a:spcBef>
              <a:spcAft>
                <a:spcPts val="0"/>
              </a:spcAft>
              <a:buNone/>
            </a:pPr>
            <a:r>
              <a:rPr lang="en-US" sz="2000" dirty="0" err="1"/>
              <a:t>John.Vasquez@vai.edu</a:t>
            </a:r>
            <a:endParaRPr lang="en-US" sz="2000" dirty="0"/>
          </a:p>
          <a:p>
            <a:pPr marL="0" indent="0" algn="ctr">
              <a:spcBef>
                <a:spcPts val="0"/>
              </a:spcBef>
              <a:spcAft>
                <a:spcPts val="0"/>
              </a:spcAft>
              <a:buNone/>
            </a:pPr>
            <a:endParaRPr lang="en-US" sz="2000" dirty="0"/>
          </a:p>
          <a:p>
            <a:pPr marL="0" indent="0" algn="ctr">
              <a:spcBef>
                <a:spcPts val="0"/>
              </a:spcBef>
              <a:spcAft>
                <a:spcPts val="0"/>
              </a:spcAft>
              <a:buNone/>
            </a:pPr>
            <a:r>
              <a:rPr lang="en-US" sz="2000" dirty="0" err="1"/>
              <a:t>vaigs.vai.org</a:t>
            </a:r>
            <a:endParaRPr lang="en-US" sz="2000" dirty="0"/>
          </a:p>
          <a:p>
            <a:pPr marL="0" indent="0" algn="ctr">
              <a:spcBef>
                <a:spcPts val="0"/>
              </a:spcBef>
              <a:buNone/>
            </a:pPr>
            <a:r>
              <a:rPr lang="en-US" sz="2000" dirty="0" err="1"/>
              <a:t>www.johnvasquezphd.com</a:t>
            </a:r>
            <a:endParaRPr lang="en-US" sz="2000" dirty="0"/>
          </a:p>
          <a:p>
            <a:pPr marL="0" indent="0">
              <a:buNone/>
            </a:pPr>
            <a:endParaRPr lang="en-US" sz="2000" dirty="0"/>
          </a:p>
          <a:p>
            <a:endParaRPr lang="en-US" sz="2000" dirty="0"/>
          </a:p>
          <a:p>
            <a:endParaRPr lang="en-US" sz="2000" dirty="0"/>
          </a:p>
        </p:txBody>
      </p:sp>
      <p:sp>
        <p:nvSpPr>
          <p:cNvPr id="16" name="Rectangle 15">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Content Placeholder 10" descr="A close up of a logo&#10;&#10;Description automatically generated">
            <a:extLst>
              <a:ext uri="{FF2B5EF4-FFF2-40B4-BE49-F238E27FC236}">
                <a16:creationId xmlns:a16="http://schemas.microsoft.com/office/drawing/2014/main" id="{68FB536B-E09E-D242-A707-2357FA7AADDE}"/>
              </a:ext>
            </a:extLst>
          </p:cNvPr>
          <p:cNvPicPr>
            <a:picLocks noGrp="1" noChangeAspect="1"/>
          </p:cNvPicPr>
          <p:nvPr>
            <p:ph sz="half" idx="1"/>
          </p:nvPr>
        </p:nvPicPr>
        <p:blipFill>
          <a:blip r:embed="rId3"/>
          <a:stretch>
            <a:fillRect/>
          </a:stretch>
        </p:blipFill>
        <p:spPr>
          <a:xfrm>
            <a:off x="5405862" y="1917319"/>
            <a:ext cx="6019331" cy="3020115"/>
          </a:xfrm>
          <a:prstGeom prst="rect">
            <a:avLst/>
          </a:prstGeom>
          <a:effectLst/>
        </p:spPr>
      </p:pic>
    </p:spTree>
    <p:extLst>
      <p:ext uri="{BB962C8B-B14F-4D97-AF65-F5344CB8AC3E}">
        <p14:creationId xmlns:p14="http://schemas.microsoft.com/office/powerpoint/2010/main" val="2551210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A68FB22-A8F6-AE47-8B0B-E3FDB7204C8A}"/>
              </a:ext>
            </a:extLst>
          </p:cNvPr>
          <p:cNvSpPr>
            <a:spLocks noGrp="1"/>
          </p:cNvSpPr>
          <p:nvPr>
            <p:ph type="title"/>
          </p:nvPr>
        </p:nvSpPr>
        <p:spPr>
          <a:xfrm>
            <a:off x="550862" y="549275"/>
            <a:ext cx="11091600" cy="674614"/>
          </a:xfrm>
        </p:spPr>
        <p:txBody>
          <a:bodyPr>
            <a:normAutofit fontScale="90000"/>
          </a:bodyPr>
          <a:lstStyle/>
          <a:p>
            <a:pPr algn="ctr"/>
            <a:r>
              <a:rPr lang="en-US" b="1" dirty="0"/>
              <a:t>References</a:t>
            </a:r>
          </a:p>
        </p:txBody>
      </p:sp>
      <p:sp>
        <p:nvSpPr>
          <p:cNvPr id="8" name="Content Placeholder 7">
            <a:extLst>
              <a:ext uri="{FF2B5EF4-FFF2-40B4-BE49-F238E27FC236}">
                <a16:creationId xmlns:a16="http://schemas.microsoft.com/office/drawing/2014/main" id="{DAFF2AB2-1A51-3243-AA08-A891B069BF41}"/>
              </a:ext>
            </a:extLst>
          </p:cNvPr>
          <p:cNvSpPr>
            <a:spLocks noGrp="1"/>
          </p:cNvSpPr>
          <p:nvPr>
            <p:ph idx="1"/>
          </p:nvPr>
        </p:nvSpPr>
        <p:spPr>
          <a:xfrm>
            <a:off x="550863" y="1223889"/>
            <a:ext cx="11090274" cy="5359791"/>
          </a:xfrm>
        </p:spPr>
        <p:txBody>
          <a:bodyPr>
            <a:normAutofit fontScale="85000" lnSpcReduction="20000"/>
          </a:bodyPr>
          <a:lstStyle/>
          <a:p>
            <a:pPr marL="460375" indent="-460375">
              <a:buNone/>
            </a:pPr>
            <a:r>
              <a:rPr lang="en-US" dirty="0">
                <a:solidFill>
                  <a:srgbClr val="FFFFFF"/>
                </a:solidFill>
              </a:rPr>
              <a:t>American Educational Association, American Psychological Association, &amp; National Council on Measurement in Education.  (1999).  Standards for educational and psychological testing.  Washington, D.C.:  American Educational Research Association.</a:t>
            </a:r>
          </a:p>
          <a:p>
            <a:pPr marL="460375" indent="-460375">
              <a:buNone/>
            </a:pPr>
            <a:r>
              <a:rPr lang="en-US" dirty="0">
                <a:solidFill>
                  <a:schemeClr val="tx1"/>
                </a:solidFill>
              </a:rPr>
              <a:t>Angelo, T and Cross, K.P. 1993. Classroom assessment techniques a handbook for college teachers. Jossey-Bass A Wiley Imprint, San Francisco, CA. Pp 427. </a:t>
            </a:r>
            <a:endParaRPr lang="en-US" dirty="0"/>
          </a:p>
          <a:p>
            <a:pPr marL="460375" indent="-460375">
              <a:buNone/>
            </a:pPr>
            <a:r>
              <a:rPr lang="en-US" dirty="0">
                <a:solidFill>
                  <a:schemeClr val="tx1"/>
                </a:solidFill>
              </a:rPr>
              <a:t>Assessment of Student Learning in STEM disciplines. A Duke University ‘Teaching IDEAS workshop’ presented by Ed Neal, Ph.D. Director of Faculty Development, Center for Teaching and Learning, University of North Carolina. </a:t>
            </a:r>
            <a:endParaRPr lang="en-US" dirty="0">
              <a:solidFill>
                <a:srgbClr val="FFFFFF"/>
              </a:solidFill>
            </a:endParaRPr>
          </a:p>
          <a:p>
            <a:pPr marL="460375" indent="-460375">
              <a:buNone/>
            </a:pPr>
            <a:r>
              <a:rPr lang="en-US" dirty="0">
                <a:solidFill>
                  <a:srgbClr val="FFFFFF"/>
                </a:solidFill>
              </a:rPr>
              <a:t>D. Russ-Eft &amp; H. </a:t>
            </a:r>
            <a:r>
              <a:rPr lang="en-US" dirty="0" err="1">
                <a:solidFill>
                  <a:srgbClr val="FFFFFF"/>
                </a:solidFill>
              </a:rPr>
              <a:t>Preskill</a:t>
            </a:r>
            <a:r>
              <a:rPr lang="en-US" dirty="0">
                <a:solidFill>
                  <a:srgbClr val="FFFFFF"/>
                </a:solidFill>
              </a:rPr>
              <a:t>. (2009). Evaluation in Organizations: A Systematic Approach to Enhancing Learning, Performance and Change (2nd ed.). New York, NY: Basic Books. </a:t>
            </a:r>
          </a:p>
          <a:p>
            <a:pPr marL="460375" indent="-460375">
              <a:buNone/>
            </a:pPr>
            <a:r>
              <a:rPr lang="en-US" dirty="0">
                <a:solidFill>
                  <a:srgbClr val="FFFFFF"/>
                </a:solidFill>
              </a:rPr>
              <a:t>Miller, G. (1990). The assessment of clinical skills/competence/performance. Academic Medicine, 65(9), S63-7. </a:t>
            </a:r>
          </a:p>
          <a:p>
            <a:pPr marL="460375" indent="-460375">
              <a:buNone/>
            </a:pPr>
            <a:r>
              <a:rPr lang="en-US" dirty="0">
                <a:solidFill>
                  <a:schemeClr val="tx1"/>
                </a:solidFill>
              </a:rPr>
              <a:t>Shah, S., McLaughlin, J. E., Eckel, S. F, Mangun, J., &amp; Hawes, E.. (2016). Evaluating the Quality of Competency Assessment in Pharmacy: A Framework for Workplace Learning. </a:t>
            </a:r>
            <a:r>
              <a:rPr lang="en-US" i="1" dirty="0">
                <a:solidFill>
                  <a:schemeClr val="tx1"/>
                </a:solidFill>
              </a:rPr>
              <a:t>Pharmacy</a:t>
            </a:r>
            <a:r>
              <a:rPr lang="en-US" dirty="0">
                <a:solidFill>
                  <a:schemeClr val="tx1"/>
                </a:solidFill>
              </a:rPr>
              <a:t>, </a:t>
            </a:r>
            <a:r>
              <a:rPr lang="en-US" i="1" dirty="0">
                <a:solidFill>
                  <a:schemeClr val="tx1"/>
                </a:solidFill>
              </a:rPr>
              <a:t>4</a:t>
            </a:r>
            <a:r>
              <a:rPr lang="en-US" dirty="0">
                <a:solidFill>
                  <a:schemeClr val="tx1"/>
                </a:solidFill>
              </a:rPr>
              <a:t>(1), 4.</a:t>
            </a:r>
            <a:endParaRPr lang="en-US" dirty="0"/>
          </a:p>
        </p:txBody>
      </p:sp>
    </p:spTree>
    <p:extLst>
      <p:ext uri="{BB962C8B-B14F-4D97-AF65-F5344CB8AC3E}">
        <p14:creationId xmlns:p14="http://schemas.microsoft.com/office/powerpoint/2010/main" val="4153593976"/>
      </p:ext>
    </p:extLst>
  </p:cSld>
  <p:clrMapOvr>
    <a:masterClrMapping/>
  </p:clrMapOvr>
</p:sld>
</file>

<file path=ppt/theme/theme1.xml><?xml version="1.0" encoding="utf-8"?>
<a:theme xmlns:a="http://schemas.openxmlformats.org/drawingml/2006/main" name="3DFloatVTI">
  <a:themeElements>
    <a:clrScheme name="AnalogousFromLightSeedRightStep">
      <a:dk1>
        <a:srgbClr val="000000"/>
      </a:dk1>
      <a:lt1>
        <a:srgbClr val="FFFFFF"/>
      </a:lt1>
      <a:dk2>
        <a:srgbClr val="272441"/>
      </a:dk2>
      <a:lt2>
        <a:srgbClr val="E2E6E8"/>
      </a:lt2>
      <a:accent1>
        <a:srgbClr val="BF9988"/>
      </a:accent1>
      <a:accent2>
        <a:srgbClr val="AFA077"/>
      </a:accent2>
      <a:accent3>
        <a:srgbClr val="A1A77E"/>
      </a:accent3>
      <a:accent4>
        <a:srgbClr val="8CAA74"/>
      </a:accent4>
      <a:accent5>
        <a:srgbClr val="82AC81"/>
      </a:accent5>
      <a:accent6>
        <a:srgbClr val="77AE8D"/>
      </a:accent6>
      <a:hlink>
        <a:srgbClr val="5E899D"/>
      </a:hlink>
      <a:folHlink>
        <a:srgbClr val="7F7F7F"/>
      </a:folHlink>
    </a:clrScheme>
    <a:fontScheme name="Float">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2397</Words>
  <Application>Microsoft Macintosh PowerPoint</Application>
  <PresentationFormat>Widescreen</PresentationFormat>
  <Paragraphs>285</Paragraphs>
  <Slides>26</Slides>
  <Notes>22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Arial</vt:lpstr>
      <vt:lpstr>Avenir Next LT Pro</vt:lpstr>
      <vt:lpstr>Calibri</vt:lpstr>
      <vt:lpstr>Calibri Light</vt:lpstr>
      <vt:lpstr>Savoye LET Plain</vt:lpstr>
      <vt:lpstr>3DFloatVTI</vt:lpstr>
      <vt:lpstr>Office Theme</vt:lpstr>
      <vt:lpstr>1_Office Theme</vt:lpstr>
      <vt:lpstr>Intro to Using  Evidence-Based Practices  in Graduate Education Research</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Evaluation Can Help You Answer:</vt:lpstr>
      <vt:lpstr>PowerPoint Presentation</vt:lpstr>
      <vt:lpstr>PowerPoint Presentation</vt:lpstr>
      <vt:lpstr>Pause for Questions???</vt:lpstr>
      <vt:lpstr>Equity-minded assessment entails the following actions:</vt:lpstr>
      <vt:lpstr>Key Points from the Articles</vt:lpstr>
      <vt:lpstr>Discussion Questions Related to Equity-minded Assessment from Readings </vt:lpstr>
      <vt:lpstr>PowerPoint Presentation</vt:lpstr>
      <vt:lpstr>PowerPoint Presentation</vt:lpstr>
      <vt:lpstr>Evaluation &amp; Assessment Framework</vt:lpstr>
      <vt:lpstr>Evaluation &amp; Assessment Framework</vt:lpstr>
      <vt:lpstr>Evaluation &amp; Assessment Framework</vt:lpstr>
      <vt:lpstr>Evaluation &amp; Assessment Framework</vt:lpstr>
      <vt:lpstr>PowerPoint Presentation</vt:lpstr>
      <vt:lpstr>Contact Information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Using  Evidence-Based Practices  in Graduate Education Research</dc:title>
  <dc:creator>Vasquez, John</dc:creator>
  <cp:lastModifiedBy>Vasquez, John</cp:lastModifiedBy>
  <cp:revision>14</cp:revision>
  <dcterms:created xsi:type="dcterms:W3CDTF">2020-09-29T14:38:35Z</dcterms:created>
  <dcterms:modified xsi:type="dcterms:W3CDTF">2020-09-29T19:21:12Z</dcterms:modified>
</cp:coreProperties>
</file>