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handoutMasterIdLst>
    <p:handoutMasterId r:id="rId32"/>
  </p:handoutMasterIdLst>
  <p:sldIdLst>
    <p:sldId id="256" r:id="rId2"/>
    <p:sldId id="302" r:id="rId3"/>
    <p:sldId id="299" r:id="rId4"/>
    <p:sldId id="300" r:id="rId5"/>
    <p:sldId id="313" r:id="rId6"/>
    <p:sldId id="293" r:id="rId7"/>
    <p:sldId id="257" r:id="rId8"/>
    <p:sldId id="258" r:id="rId9"/>
    <p:sldId id="314" r:id="rId10"/>
    <p:sldId id="294" r:id="rId11"/>
    <p:sldId id="289" r:id="rId12"/>
    <p:sldId id="317" r:id="rId13"/>
    <p:sldId id="292" r:id="rId14"/>
    <p:sldId id="295" r:id="rId15"/>
    <p:sldId id="273" r:id="rId16"/>
    <p:sldId id="296" r:id="rId17"/>
    <p:sldId id="303" r:id="rId18"/>
    <p:sldId id="305" r:id="rId19"/>
    <p:sldId id="306" r:id="rId20"/>
    <p:sldId id="307" r:id="rId21"/>
    <p:sldId id="308" r:id="rId22"/>
    <p:sldId id="309" r:id="rId23"/>
    <p:sldId id="310" r:id="rId24"/>
    <p:sldId id="311" r:id="rId25"/>
    <p:sldId id="312" r:id="rId26"/>
    <p:sldId id="304" r:id="rId27"/>
    <p:sldId id="316" r:id="rId28"/>
    <p:sldId id="318" r:id="rId29"/>
    <p:sldId id="280" r:id="rId30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108" autoAdjust="0"/>
    <p:restoredTop sz="62946"/>
  </p:normalViewPr>
  <p:slideViewPr>
    <p:cSldViewPr snapToGrid="0">
      <p:cViewPr varScale="1">
        <p:scale>
          <a:sx n="45" d="100"/>
          <a:sy n="45" d="100"/>
        </p:scale>
        <p:origin x="36" y="81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6F8-36F5-4BAE-B0F5-9BE27EA51B9F}" type="datetimeFigureOut">
              <a:rPr lang="en-US" smtClean="0"/>
              <a:t>11/26/2018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F4DBC7-4240-46E5-9368-074EC2AD9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897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4C1E71-6CF7-48ED-9C6C-980C5C2E6019}" type="datetimeFigureOut">
              <a:rPr lang="en-US" smtClean="0"/>
              <a:t>11/26/2018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BAB51B-D3F3-4ECC-9D0D-0ACEFA370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35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journals.lww.com/academicmedicine/Fulltext/2005/07000/How_Can_Physicians__Learning_Styles_Drive.13.aspx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Hello Everyone, </a:t>
            </a:r>
            <a:r>
              <a:rPr lang="en-US" dirty="0"/>
              <a:t>I am </a:t>
            </a:r>
            <a:r>
              <a:rPr lang="en-US" dirty="0" smtClean="0"/>
              <a:t>honored and humbled to be standing before</a:t>
            </a:r>
            <a:r>
              <a:rPr lang="en-US" baseline="0" dirty="0" smtClean="0"/>
              <a:t> you and thankful to the GMS HSE program for affording me the opportunity to present this workshop by merging my prior experience with teachings I received from great faculty.</a:t>
            </a:r>
          </a:p>
          <a:p>
            <a:endParaRPr lang="en-US" baseline="0" dirty="0"/>
          </a:p>
          <a:p>
            <a:r>
              <a:rPr lang="en-US" baseline="0" dirty="0"/>
              <a:t>I am the AD of the… and I am currently enrolled in the Masters of HSE program. </a:t>
            </a:r>
          </a:p>
          <a:p>
            <a:endParaRPr lang="en-US" baseline="0" dirty="0"/>
          </a:p>
          <a:p>
            <a:r>
              <a:rPr lang="en-US" baseline="0" dirty="0"/>
              <a:t>Thank you for attending this workshop.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AB51B-D3F3-4ECC-9D0D-0ACEFA3705B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380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would recommend changing discussion to before post-survey, but not sure if there is a reason you have it this way…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AB51B-D3F3-4ECC-9D0D-0ACEFA3705B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6574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You have the option of engaging in a study that we are conducting on this workshop. We will take five minutes NOW to complete : SRT pre-survey if you wish to be in the study.  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AB51B-D3F3-4ECC-9D0D-0ACEFA3705B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7497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AB51B-D3F3-4ECC-9D0D-0ACEFA3705B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9449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1200" b="1" u="sng" dirty="0">
                <a:hlinkClick r:id="rId3" action="ppaction://hlinkfile"/>
              </a:rPr>
              <a:t>How Can Physicians’ Learning Styles Drive Educational Planning?</a:t>
            </a:r>
            <a:r>
              <a:rPr lang="en-US" sz="1200" b="1" u="sng" dirty="0"/>
              <a:t>
              </a:t>
            </a:r>
          </a:p>
          <a:p>
            <a:r>
              <a:rPr lang="en-US" sz="1200" dirty="0"/>
              <a:t>Armstrong, Elizabeth; Parsa-Parsi, Ramin</a:t>
            </a:r>
          </a:p>
          <a:p>
            <a:r>
              <a:rPr lang="en-US" sz="1200" dirty="0"/>
              <a:t>Academic Medicine 80(7):680-684, July 2005.</a:t>
            </a:r>
          </a:p>
          <a:p>
            <a:r>
              <a:rPr lang="en-US" sz="1200" dirty="0" err="1"/>
              <a:t>doi</a:t>
            </a:r>
            <a:r>
              <a:rPr lang="en-US" sz="1200" dirty="0"/>
              <a:t>: </a:t>
            </a:r>
            <a:endParaRPr lang="en-US" sz="1200" dirty="0" smtClean="0"/>
          </a:p>
          <a:p>
            <a:r>
              <a:rPr lang="en-US" sz="1200" dirty="0" smtClean="0"/>
              <a:t>Illustration</a:t>
            </a:r>
            <a:r>
              <a:rPr lang="en-US" sz="1200" baseline="0" dirty="0" smtClean="0"/>
              <a:t> of learning styles</a:t>
            </a: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AB51B-D3F3-4ECC-9D0D-0ACEFA3705B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2392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let us look</a:t>
            </a:r>
            <a:r>
              <a:rPr lang="en-US" baseline="0" dirty="0"/>
              <a:t> at some definitions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AB51B-D3F3-4ECC-9D0D-0ACEFA3705B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1161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you have questions for 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AB51B-D3F3-4ECC-9D0D-0ACEFA3705B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1222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would put this down here, so you demonstrate what you just said on the last slide about putting the two of them together…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AB51B-D3F3-4ECC-9D0D-0ACEFA3705B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0378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AB51B-D3F3-4ECC-9D0D-0ACEFA3705B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9036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AB51B-D3F3-4ECC-9D0D-0ACEFA3705B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5344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AB51B-D3F3-4ECC-9D0D-0ACEFA3705B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3073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Distribute</a:t>
            </a:r>
            <a:r>
              <a:rPr lang="en-US" baseline="0"/>
              <a:t> SRT development forms which attendees can keep</a:t>
            </a:r>
            <a:endParaRPr lang="en-US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AB51B-D3F3-4ECC-9D0D-0ACEFA3705B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4084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AB51B-D3F3-4ECC-9D0D-0ACEFA3705B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4411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No need to go over the story</a:t>
            </a:r>
            <a:r>
              <a:rPr lang="en-US" baseline="0" dirty="0"/>
              <a:t>.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am not going to talk about it, just simply refer to it as an encounter that happens and have copies of the article available.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800" dirty="0"/>
              <a:t>This story shows</a:t>
            </a:r>
            <a:r>
              <a:rPr lang="en-US" sz="800" baseline="0" dirty="0"/>
              <a:t> the lack of professionalism and </a:t>
            </a:r>
            <a:r>
              <a:rPr lang="en-US" sz="800" dirty="0"/>
              <a:t>points</a:t>
            </a:r>
            <a:r>
              <a:rPr lang="en-US" sz="800" baseline="0" dirty="0"/>
              <a:t> to the importance of using a reflection tool when an encounter happens. Had this doctor been taught to reflect on the encounter while he was a 3</a:t>
            </a:r>
            <a:r>
              <a:rPr lang="en-US" sz="800" baseline="30000" dirty="0"/>
              <a:t>rd</a:t>
            </a:r>
            <a:r>
              <a:rPr lang="en-US" sz="800" baseline="0" dirty="0"/>
              <a:t> year medical student, he would have been better prepared to teach his students a lesson on professionalism. He missed the opportunity because he was not prepared himself and his students were left with no answers on how to behave in the future. </a:t>
            </a:r>
            <a:endParaRPr lang="en-US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AB51B-D3F3-4ECC-9D0D-0ACEFA3705B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7511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will discuss each item and at the end</a:t>
            </a:r>
            <a:r>
              <a:rPr lang="en-US" baseline="0" dirty="0" smtClean="0"/>
              <a:t> we will take ten minutes to create your own SRT using the form.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AB51B-D3F3-4ECC-9D0D-0ACEFA3705B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1053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AB51B-D3F3-4ECC-9D0D-0ACEFA3705B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0980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AB51B-D3F3-4ECC-9D0D-0ACEFA3705B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0823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AB51B-D3F3-4ECC-9D0D-0ACEFA3705B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542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AB51B-D3F3-4ECC-9D0D-0ACEFA3705B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4423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AB51B-D3F3-4ECC-9D0D-0ACEFA3705B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4170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</a:t>
            </a:r>
            <a:r>
              <a:rPr lang="en-US" baseline="0" dirty="0"/>
              <a:t> can take few minutes to reflect on your issue</a:t>
            </a:r>
          </a:p>
          <a:p>
            <a:r>
              <a:rPr lang="en-US" baseline="0" dirty="0"/>
              <a:t>You can share it if you feel like it.</a:t>
            </a:r>
          </a:p>
          <a:p>
            <a:endParaRPr lang="en-US" baseline="0" dirty="0"/>
          </a:p>
          <a:p>
            <a:r>
              <a:rPr lang="en-US" baseline="0" dirty="0"/>
              <a:t>Now we can take </a:t>
            </a:r>
            <a:r>
              <a:rPr lang="en-US" baseline="0" dirty="0" smtClean="0"/>
              <a:t>10 minutes for a discussion group</a:t>
            </a:r>
          </a:p>
          <a:p>
            <a:endParaRPr lang="en-US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Then we </a:t>
            </a:r>
            <a:r>
              <a:rPr lang="en-US" baseline="0"/>
              <a:t>can </a:t>
            </a:r>
            <a:r>
              <a:rPr lang="en-US" baseline="0" smtClean="0"/>
              <a:t>take 5 minutes to complete the post-survey</a:t>
            </a:r>
            <a:r>
              <a:rPr lang="en-US" baseline="0" dirty="0" smtClean="0"/>
              <a:t>.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AB51B-D3F3-4ECC-9D0D-0ACEFA3705B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1996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ighlight>
                  <a:srgbClr val="FFFF00"/>
                </a:highlight>
              </a:rPr>
              <a:t>I would have them fill out the post-survey after the </a:t>
            </a:r>
            <a:r>
              <a:rPr lang="en-US" dirty="0" smtClean="0">
                <a:highlight>
                  <a:srgbClr val="FFFF00"/>
                </a:highlight>
              </a:rPr>
              <a:t>discussion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AB51B-D3F3-4ECC-9D0D-0ACEFA3705B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2013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AB51B-D3F3-4ECC-9D0D-0ACEFA3705B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7003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AB51B-D3F3-4ECC-9D0D-0ACEFA3705B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189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FAFAE-8067-4BA5-BC0F-4FE4DE14F893}" type="datetimeFigureOut">
              <a:rPr lang="en-US" smtClean="0"/>
              <a:t>11/26/2018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90CF4-D1D0-4732-A22E-ACAC7D010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596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FAFAE-8067-4BA5-BC0F-4FE4DE14F893}" type="datetimeFigureOut">
              <a:rPr lang="en-US" smtClean="0"/>
              <a:t>11/26/2018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90CF4-D1D0-4732-A22E-ACAC7D010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803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FAFAE-8067-4BA5-BC0F-4FE4DE14F893}" type="datetimeFigureOut">
              <a:rPr lang="en-US" smtClean="0"/>
              <a:t>11/26/2018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90CF4-D1D0-4732-A22E-ACAC7D010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981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FAFAE-8067-4BA5-BC0F-4FE4DE14F893}" type="datetimeFigureOut">
              <a:rPr lang="en-US" smtClean="0"/>
              <a:t>11/26/2018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90CF4-D1D0-4732-A22E-ACAC7D010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261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FAFAE-8067-4BA5-BC0F-4FE4DE14F893}" type="datetimeFigureOut">
              <a:rPr lang="en-US" smtClean="0"/>
              <a:t>11/26/2018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90CF4-D1D0-4732-A22E-ACAC7D010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903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FAFAE-8067-4BA5-BC0F-4FE4DE14F893}" type="datetimeFigureOut">
              <a:rPr lang="en-US" smtClean="0"/>
              <a:t>11/26/2018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90CF4-D1D0-4732-A22E-ACAC7D010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736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FAFAE-8067-4BA5-BC0F-4FE4DE14F893}" type="datetimeFigureOut">
              <a:rPr lang="en-US" smtClean="0"/>
              <a:t>11/26/2018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90CF4-D1D0-4732-A22E-ACAC7D010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964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FAFAE-8067-4BA5-BC0F-4FE4DE14F893}" type="datetimeFigureOut">
              <a:rPr lang="en-US" smtClean="0"/>
              <a:t>11/26/2018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90CF4-D1D0-4732-A22E-ACAC7D010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865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FAFAE-8067-4BA5-BC0F-4FE4DE14F893}" type="datetimeFigureOut">
              <a:rPr lang="en-US" smtClean="0"/>
              <a:t>11/26/2018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90CF4-D1D0-4732-A22E-ACAC7D010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222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FAFAE-8067-4BA5-BC0F-4FE4DE14F893}" type="datetimeFigureOut">
              <a:rPr lang="en-US" smtClean="0"/>
              <a:t>11/26/2018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90CF4-D1D0-4732-A22E-ACAC7D010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389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FAFAE-8067-4BA5-BC0F-4FE4DE14F893}" type="datetimeFigureOut">
              <a:rPr lang="en-US" smtClean="0"/>
              <a:t>11/26/2018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90CF4-D1D0-4732-A22E-ACAC7D01001C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034674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FAFAE-8067-4BA5-BC0F-4FE4DE14F893}" type="datetimeFigureOut">
              <a:rPr lang="en-US" smtClean="0"/>
              <a:t>11/26/2018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90CF4-D1D0-4732-A22E-ACAC7D010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7994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FAFAE-8067-4BA5-BC0F-4FE4DE14F893}" type="datetimeFigureOut">
              <a:rPr lang="en-US" smtClean="0"/>
              <a:t>11/26/2018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90CF4-D1D0-4732-A22E-ACAC7D01001C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120905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FAFAE-8067-4BA5-BC0F-4FE4DE14F893}" type="datetimeFigureOut">
              <a:rPr lang="en-US" smtClean="0"/>
              <a:t>11/26/2018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90CF4-D1D0-4732-A22E-ACAC7D010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7472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FAFAE-8067-4BA5-BC0F-4FE4DE14F893}" type="datetimeFigureOut">
              <a:rPr lang="en-US" smtClean="0"/>
              <a:t>11/26/2018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90CF4-D1D0-4732-A22E-ACAC7D010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4481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FAFAE-8067-4BA5-BC0F-4FE4DE14F893}" type="datetimeFigureOut">
              <a:rPr lang="en-US" smtClean="0"/>
              <a:t>11/26/2018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90CF4-D1D0-4732-A22E-ACAC7D010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5039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70133"/>
            <a:ext cx="10972800" cy="338328"/>
          </a:xfrm>
        </p:spPr>
        <p:txBody>
          <a:bodyPr anchor="b">
            <a:normAutofit/>
          </a:bodyPr>
          <a:lstStyle>
            <a:lvl1pPr algn="ctr">
              <a:defRPr sz="18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9600" y="541713"/>
            <a:ext cx="7620000" cy="5715000"/>
          </a:xfr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1200" y="2438400"/>
            <a:ext cx="3251200" cy="3812703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56000" y="6356351"/>
            <a:ext cx="75184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Copyright © 2009 </a:t>
            </a:r>
            <a:r>
              <a:rPr lang="en-US" dirty="0" err="1"/>
              <a:t>Wolters</a:t>
            </a:r>
            <a:r>
              <a:rPr lang="en-US" dirty="0"/>
              <a:t> </a:t>
            </a:r>
            <a:r>
              <a:rPr lang="en-US" dirty="0" err="1"/>
              <a:t>Kluwer</a:t>
            </a:r>
            <a:r>
              <a:rPr lang="en-US" dirty="0"/>
              <a:t>. Published by Lippincott Williams &amp; Wilkins.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074400" y="6356351"/>
            <a:ext cx="508000" cy="365125"/>
          </a:xfrm>
        </p:spPr>
        <p:txBody>
          <a:bodyPr/>
          <a:lstStyle>
            <a:lvl1pPr>
              <a:defRPr sz="900"/>
            </a:lvl1pPr>
          </a:lstStyle>
          <a:p>
            <a:fld id="{27A13296-8103-46F4-BA41-F532E14F210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3"/>
          </p:nvPr>
        </p:nvSpPr>
        <p:spPr>
          <a:xfrm>
            <a:off x="8331200" y="550652"/>
            <a:ext cx="3251200" cy="1831502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01" y="6324600"/>
            <a:ext cx="16637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562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DFAFAE-8067-4BA5-BC0F-4FE4DE14F893}" type="datetimeFigureOut">
              <a:rPr lang="en-US" smtClean="0"/>
              <a:t>11/26/2018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2F90CF4-D1D0-4732-A22E-ACAC7D010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079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shop.wildmind.org/product.php?productid=492&amp;cat=61&amp;page=1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1549400"/>
            <a:ext cx="7766936" cy="2501436"/>
          </a:xfrm>
        </p:spPr>
        <p:txBody>
          <a:bodyPr/>
          <a:lstStyle/>
          <a:p>
            <a:r>
              <a:rPr lang="en-US" dirty="0"/>
              <a:t>Self-Reflective Tool Workshop               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Prepared by Afaf Hourani</a:t>
            </a:r>
          </a:p>
          <a:p>
            <a:r>
              <a:rPr lang="en-US" dirty="0"/>
              <a:t>Supervised by Drs. Lindsay Demers and Molly Cohen-Osher</a:t>
            </a:r>
          </a:p>
        </p:txBody>
      </p:sp>
    </p:spTree>
    <p:extLst>
      <p:ext uri="{BB962C8B-B14F-4D97-AF65-F5344CB8AC3E}">
        <p14:creationId xmlns:p14="http://schemas.microsoft.com/office/powerpoint/2010/main" val="388951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512064"/>
            <a:ext cx="8596668" cy="694944"/>
          </a:xfrm>
        </p:spPr>
        <p:txBody>
          <a:bodyPr/>
          <a:lstStyle/>
          <a:p>
            <a:r>
              <a:rPr lang="en-US" sz="3200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99615"/>
            <a:ext cx="9143322" cy="4846321"/>
          </a:xfrm>
        </p:spPr>
        <p:txBody>
          <a:bodyPr>
            <a:normAutofit/>
          </a:bodyPr>
          <a:lstStyle/>
          <a:p>
            <a:r>
              <a:rPr lang="en-US" sz="2800" dirty="0"/>
              <a:t>Introduction and Pre-survey</a:t>
            </a:r>
          </a:p>
          <a:p>
            <a:r>
              <a:rPr lang="en-US" sz="2800" dirty="0"/>
              <a:t>Learning Objectives</a:t>
            </a:r>
          </a:p>
          <a:p>
            <a:r>
              <a:rPr lang="en-US" sz="2800" dirty="0"/>
              <a:t>Review of Concepts</a:t>
            </a:r>
          </a:p>
          <a:p>
            <a:r>
              <a:rPr lang="en-US" sz="2800" dirty="0"/>
              <a:t>Situations Self-Reflective Tool SRT can help</a:t>
            </a:r>
          </a:p>
          <a:p>
            <a:r>
              <a:rPr lang="en-US" sz="2800" dirty="0"/>
              <a:t>SRT Application</a:t>
            </a:r>
          </a:p>
          <a:p>
            <a:r>
              <a:rPr lang="en-US" sz="2800" dirty="0" smtClean="0"/>
              <a:t>SRT </a:t>
            </a:r>
            <a:r>
              <a:rPr lang="en-US" sz="2800" dirty="0"/>
              <a:t>Discussion </a:t>
            </a:r>
            <a:r>
              <a:rPr lang="en-US" sz="2800" dirty="0" smtClean="0"/>
              <a:t>Group</a:t>
            </a:r>
          </a:p>
          <a:p>
            <a:r>
              <a:rPr lang="en-US" sz="2800" dirty="0" smtClean="0"/>
              <a:t>Post-Survey</a:t>
            </a:r>
            <a:endParaRPr lang="en-US" sz="2800" dirty="0"/>
          </a:p>
          <a:p>
            <a:r>
              <a:rPr lang="en-US" sz="2800" dirty="0"/>
              <a:t>Adjourn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60897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Learning Objectives</a:t>
            </a:r>
            <a:r>
              <a:rPr lang="en-US" dirty="0">
                <a:solidFill>
                  <a:schemeClr val="accent2"/>
                </a:solidFill>
              </a:rPr>
              <a:t/>
            </a:r>
            <a:br>
              <a:rPr lang="en-US" dirty="0">
                <a:solidFill>
                  <a:schemeClr val="accent2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168" y="1645920"/>
            <a:ext cx="9582912" cy="48828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By the end of this workshop learners will be able to:</a:t>
            </a:r>
          </a:p>
          <a:p>
            <a:pPr lvl="0"/>
            <a:r>
              <a:rPr lang="en-US" sz="2800" dirty="0"/>
              <a:t>Describe the importance of reflection for healthcare professionals</a:t>
            </a:r>
          </a:p>
          <a:p>
            <a:pPr lvl="0"/>
            <a:r>
              <a:rPr lang="en-US" sz="2800" dirty="0"/>
              <a:t>Discuss the intersection of mindfulness and experiential learning</a:t>
            </a:r>
          </a:p>
          <a:p>
            <a:pPr lvl="0"/>
            <a:r>
              <a:rPr lang="en-US" sz="2800" dirty="0"/>
              <a:t>Discuss the role of reflection in professionalism</a:t>
            </a:r>
          </a:p>
          <a:p>
            <a:r>
              <a:rPr lang="en-US" sz="2800" dirty="0"/>
              <a:t>Observe and analyze thoughts and feelings through deep breathing and acceptance </a:t>
            </a:r>
          </a:p>
          <a:p>
            <a:r>
              <a:rPr lang="en-US" sz="2800" dirty="0"/>
              <a:t>Evaluate and apply new perspectives using SRT</a:t>
            </a:r>
          </a:p>
          <a:p>
            <a:pPr lvl="0"/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576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084832"/>
            <a:ext cx="9198186" cy="283464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“We Do Not Learn from Experience, We Learn from Reflecting on Experience”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/>
              <a:t/>
            </a:r>
            <a:br>
              <a:rPr lang="en-US" dirty="0"/>
            </a:br>
            <a:r>
              <a:rPr lang="en-US" sz="2400" dirty="0"/>
              <a:t>John Dewey 1859-1952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3736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0" y="1591056"/>
            <a:ext cx="7719522" cy="292608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Reflection-on-Action: a Process in Which Individuals Reflect on Actions and Thoughts After They Have Taken Place</a:t>
            </a: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3200" dirty="0"/>
              <a:t/>
            </a:r>
            <a:br>
              <a:rPr lang="en-US" sz="3200" dirty="0"/>
            </a:br>
            <a:r>
              <a:rPr lang="en-US" sz="2000" dirty="0"/>
              <a:t>Donald </a:t>
            </a:r>
            <a:r>
              <a:rPr lang="en-US" sz="2000" dirty="0" err="1"/>
              <a:t>Schön</a:t>
            </a:r>
            <a:r>
              <a:rPr lang="en-US" sz="2000" dirty="0"/>
              <a:t>, 1987</a:t>
            </a:r>
          </a:p>
        </p:txBody>
      </p:sp>
    </p:spTree>
    <p:extLst>
      <p:ext uri="{BB962C8B-B14F-4D97-AF65-F5344CB8AC3E}">
        <p14:creationId xmlns:p14="http://schemas.microsoft.com/office/powerpoint/2010/main" val="872001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066800"/>
          </a:xfrm>
        </p:spPr>
        <p:txBody>
          <a:bodyPr>
            <a:normAutofit fontScale="90000"/>
          </a:bodyPr>
          <a:lstStyle/>
          <a:p>
            <a:r>
              <a:rPr lang="en-US" dirty="0"/>
              <a:t>Experiential Learning Theory (ELT) </a:t>
            </a:r>
            <a:br>
              <a:rPr lang="en-US" dirty="0"/>
            </a:br>
            <a:r>
              <a:rPr lang="en-US" sz="1800" dirty="0"/>
              <a:t>(Kolb, 1984)</a:t>
            </a:r>
            <a:br>
              <a:rPr lang="en-US" sz="1800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070100"/>
            <a:ext cx="8596668" cy="4458715"/>
          </a:xfrm>
        </p:spPr>
        <p:txBody>
          <a:bodyPr>
            <a:normAutofit/>
          </a:bodyPr>
          <a:lstStyle/>
          <a:p>
            <a:pPr lvl="1"/>
            <a:r>
              <a:rPr lang="en-US" sz="2800" dirty="0"/>
              <a:t>The process whereby knowledge is created through the transformation of experience. </a:t>
            </a:r>
          </a:p>
          <a:p>
            <a:pPr lvl="1"/>
            <a:endParaRPr lang="en-US" sz="2800" dirty="0"/>
          </a:p>
          <a:p>
            <a:pPr lvl="1"/>
            <a:r>
              <a:rPr lang="en-US" sz="2800" dirty="0"/>
              <a:t>Knowledge results from the combination of </a:t>
            </a:r>
            <a:r>
              <a:rPr lang="en-US" sz="2800" i="1" dirty="0"/>
              <a:t>grasping </a:t>
            </a:r>
            <a:r>
              <a:rPr lang="en-US" sz="2800" dirty="0"/>
              <a:t>and </a:t>
            </a:r>
            <a:r>
              <a:rPr lang="en-US" sz="2800" i="1" dirty="0"/>
              <a:t>transforming </a:t>
            </a:r>
            <a:r>
              <a:rPr lang="en-US" sz="2800" dirty="0"/>
              <a:t>experience     </a:t>
            </a:r>
            <a:r>
              <a:rPr lang="en-US" sz="2400" dirty="0"/>
              <a:t>                                                                                   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838192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68459"/>
            <a:ext cx="10972800" cy="338328"/>
          </a:xfrm>
        </p:spPr>
        <p:txBody>
          <a:bodyPr>
            <a:normAutofit fontScale="90000"/>
          </a:bodyPr>
          <a:lstStyle/>
          <a:p>
            <a:r>
              <a:rPr lang="en-US" dirty="0"/>
              <a:t>Figure 2</a:t>
            </a:r>
          </a:p>
        </p:txBody>
      </p:sp>
      <p:pic>
        <p:nvPicPr>
          <p:cNvPr id="3" name="Picture Placeholder 1" descr="Figure 2"/>
          <p:cNvPicPr>
            <a:picLocks noGrp="1" noChangeAspect="1"/>
          </p:cNvPicPr>
          <p:nvPr>
            <p:ph type="pic" idx="1"/>
          </p:nvPr>
        </p:nvPicPr>
        <p:blipFill>
          <a:blip r:embed="rId3"/>
          <a:stretch>
            <a:fillRect/>
          </a:stretch>
        </p:blipFill>
        <p:spPr>
          <a:xfrm>
            <a:off x="564996" y="61621"/>
            <a:ext cx="8113777" cy="6261131"/>
          </a:xfrm>
        </p:spPr>
      </p:pic>
      <p:sp>
        <p:nvSpPr>
          <p:cNvPr id="4" name="Rectangle 2"/>
          <p:cNvSpPr>
            <a:spLocks noGrp="1"/>
          </p:cNvSpPr>
          <p:nvPr>
            <p:ph type="body" sz="half" idx="2"/>
          </p:nvPr>
        </p:nvSpPr>
        <p:spPr>
          <a:xfrm>
            <a:off x="8898128" y="1743076"/>
            <a:ext cx="2684272" cy="4508028"/>
          </a:xfrm>
        </p:spPr>
        <p:txBody>
          <a:bodyPr anchor="b">
            <a:normAutofit fontScale="90000" lnSpcReduction="10000"/>
          </a:bodyPr>
          <a:lstStyle/>
          <a:p>
            <a:r>
              <a:rPr lang="en-US" sz="2100" dirty="0"/>
              <a:t>Every learning experience should begin at quadrant 1 and move through the cycle shown in the figure to its natural conclusion in quadrant 4.</a:t>
            </a:r>
          </a:p>
          <a:p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Grasp and Transform</a:t>
            </a:r>
          </a:p>
          <a:p>
            <a:endParaRPr lang="en-US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Shift from thinking to doing</a:t>
            </a:r>
          </a:p>
          <a:p>
            <a:r>
              <a:rPr lang="en-US" sz="2100" dirty="0"/>
              <a:t/>
            </a:r>
            <a:br>
              <a:rPr lang="en-US" sz="2100" dirty="0"/>
            </a:br>
            <a:endParaRPr lang="en-US" sz="21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9728" y="6279806"/>
            <a:ext cx="7518400" cy="365125"/>
          </a:xfrm>
        </p:spPr>
        <p:txBody>
          <a:bodyPr/>
          <a:lstStyle/>
          <a:p>
            <a:r>
              <a:rPr lang="en-US" sz="1400" dirty="0"/>
              <a:t>Copyright © 2018 by the Association of American Medical Colleges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27A13296-8103-46F4-BA41-F532E14F2100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660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62000"/>
          </a:xfrm>
        </p:spPr>
        <p:txBody>
          <a:bodyPr>
            <a:normAutofit fontScale="90000"/>
          </a:bodyPr>
          <a:lstStyle/>
          <a:p>
            <a:r>
              <a:rPr lang="en-US" sz="2800" dirty="0"/>
              <a:t>Mindfulness                                                                   </a:t>
            </a:r>
            <a:r>
              <a:rPr lang="en-US" sz="1800" dirty="0"/>
              <a:t>being present in the moment, non-judgmental and purposeful</a:t>
            </a:r>
            <a:endParaRPr lang="en-US" sz="1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52600"/>
            <a:ext cx="9476316" cy="483869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dirty="0"/>
              <a:t>Mindfulness comprises two types:</a:t>
            </a:r>
          </a:p>
          <a:p>
            <a:pPr marL="0" indent="0">
              <a:buNone/>
            </a:pPr>
            <a:endParaRPr lang="en-US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Meditative mindfulness, the Eastern ancient secular practice which is the core of Buddhist meditation (</a:t>
            </a:r>
            <a:r>
              <a:rPr lang="en-US" sz="2400" dirty="0" err="1"/>
              <a:t>Kabat</a:t>
            </a:r>
            <a:r>
              <a:rPr lang="en-US" sz="2400" dirty="0"/>
              <a:t> Zinn, 1994)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Socio-cognitive mindfulness, the Western modern type, developed by social psychologists (EJ Langer in 1997)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 </a:t>
            </a: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4" name="Picture 3" descr="https://www.wildmind.org/wp-content/uploads/2007/09/reclining_buddha-510x239.jpg">
            <a:hlinkClick r:id="rId3"/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4099" y="3175000"/>
            <a:ext cx="3660775" cy="13922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16877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041400"/>
            <a:ext cx="8596668" cy="889000"/>
          </a:xfrm>
        </p:spPr>
        <p:txBody>
          <a:bodyPr>
            <a:normAutofit fontScale="90000"/>
          </a:bodyPr>
          <a:lstStyle/>
          <a:p>
            <a:r>
              <a:rPr lang="en-US" sz="2700" dirty="0"/>
              <a:t>Mindfulness Experiential Learning is the socio-cognitive stream of mindfulness in Experiential Learning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1400" dirty="0"/>
              <a:t>(</a:t>
            </a:r>
            <a:r>
              <a:rPr lang="en-US" sz="1400" dirty="0" err="1"/>
              <a:t>Yeganeh</a:t>
            </a:r>
            <a:r>
              <a:rPr lang="en-US" sz="1400" dirty="0"/>
              <a:t>, Kolb, 2009)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615184"/>
            <a:ext cx="8596668" cy="3426178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Mindfulness helps us understand the processes by which the mind is aware, intentionally and accepting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Experiential Learning Theory helps us understand the mental architecture of learning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Using the two together unlocks a powerful tool for empowered adult learning in organizations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5453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5400" y="941656"/>
            <a:ext cx="4192750" cy="548268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62000" y="295325"/>
            <a:ext cx="7696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MetaPlusBook-Roman"/>
              </a:rPr>
              <a:t>Mindful Experiential Learning Practice Guide </a:t>
            </a:r>
            <a:r>
              <a:rPr lang="en-US" sz="16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MetaPlusBook-Roman"/>
              </a:rPr>
              <a:t>by </a:t>
            </a:r>
            <a:r>
              <a:rPr lang="en-US" sz="16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MetaPlusBook-Roman"/>
              </a:rPr>
              <a:t>Yeganeh</a:t>
            </a:r>
            <a:r>
              <a:rPr lang="en-US" sz="16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MetaPlusBook-Roman"/>
              </a:rPr>
              <a:t>, Kolb 2009</a:t>
            </a:r>
            <a:endParaRPr lang="en-US" sz="16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3572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62000"/>
          </a:xfrm>
        </p:spPr>
        <p:txBody>
          <a:bodyPr>
            <a:normAutofit/>
          </a:bodyPr>
          <a:lstStyle/>
          <a:p>
            <a:r>
              <a:rPr lang="en-US" sz="2800" b="1" dirty="0"/>
              <a:t>Socio-cognitive Mindfulness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8675" y="2286000"/>
            <a:ext cx="8629650" cy="37553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The process of drawing novel distinctions leading to greater attention to the present moment and sensitivity to context </a:t>
            </a:r>
            <a:br>
              <a:rPr lang="en-US" sz="2400" dirty="0"/>
            </a:br>
            <a:endParaRPr lang="en-US" sz="2400" dirty="0"/>
          </a:p>
          <a:p>
            <a:pPr marL="0" indent="0">
              <a:buNone/>
            </a:pPr>
            <a:r>
              <a:rPr lang="en-US" dirty="0"/>
              <a:t>                                                                        </a:t>
            </a:r>
          </a:p>
          <a:p>
            <a:pPr marL="0" indent="0">
              <a:buNone/>
            </a:pPr>
            <a:r>
              <a:rPr lang="en-US" dirty="0"/>
              <a:t>                                                                                    (EJ Langer,1997)</a:t>
            </a:r>
          </a:p>
        </p:txBody>
      </p:sp>
    </p:spTree>
    <p:extLst>
      <p:ext uri="{BB962C8B-B14F-4D97-AF65-F5344CB8AC3E}">
        <p14:creationId xmlns:p14="http://schemas.microsoft.com/office/powerpoint/2010/main" val="15551167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243013"/>
            <a:ext cx="8596668" cy="4798349"/>
          </a:xfrm>
        </p:spPr>
        <p:txBody>
          <a:bodyPr>
            <a:normAutofit lnSpcReduction="10000"/>
          </a:bodyPr>
          <a:lstStyle/>
          <a:p>
            <a:endParaRPr lang="en-US" sz="2600" dirty="0"/>
          </a:p>
          <a:p>
            <a:pPr marL="0" indent="0">
              <a:buNone/>
            </a:pPr>
            <a:r>
              <a:rPr lang="en-US" sz="2600" dirty="0"/>
              <a:t>When we are mindful, we implicitly or explicitly </a:t>
            </a:r>
          </a:p>
          <a:p>
            <a:pPr marL="0" indent="0">
              <a:buNone/>
            </a:pPr>
            <a:endParaRPr lang="en-US" sz="26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600" dirty="0"/>
              <a:t>view a situation from several perspectives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600" dirty="0"/>
              <a:t>see information presented in the situation as novel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600" dirty="0"/>
              <a:t>attend to the context in which we perceive the information, and eventually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600" dirty="0"/>
              <a:t>create new categories through which this information may be understood</a:t>
            </a:r>
          </a:p>
          <a:p>
            <a:pPr marL="457200" lvl="1" indent="0">
              <a:buNone/>
            </a:pPr>
            <a:r>
              <a:rPr lang="en-US" sz="2600" dirty="0"/>
              <a:t>                                                           </a:t>
            </a:r>
            <a:r>
              <a:rPr lang="en-US" dirty="0"/>
              <a:t>(EJ Langer,1997)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1817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100" b="1" dirty="0"/>
              <a:t>Mindlessness</a:t>
            </a:r>
            <a:r>
              <a:rPr lang="en-US" b="1" dirty="0"/>
              <a:t> </a:t>
            </a:r>
            <a:r>
              <a:rPr lang="en-US" sz="4800" b="1" dirty="0"/>
              <a:t>≠</a:t>
            </a:r>
            <a:r>
              <a:rPr lang="en-US" b="1" dirty="0"/>
              <a:t> Mindfulness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00" y="1228726"/>
            <a:ext cx="9690100" cy="5400674"/>
          </a:xfrm>
        </p:spPr>
        <p:txBody>
          <a:bodyPr/>
          <a:lstStyle/>
          <a:p>
            <a:pPr marL="0" indent="0">
              <a:buNone/>
            </a:pPr>
            <a:r>
              <a:rPr lang="it-IT" dirty="0"/>
              <a:t>       </a:t>
            </a:r>
            <a:r>
              <a:rPr lang="it-IT" sz="2000" dirty="0"/>
              <a:t>Meditative and Socio-Cognitive </a:t>
            </a:r>
            <a:r>
              <a:rPr lang="en-US" sz="2000" dirty="0"/>
              <a:t>Mindfulness/Mindlessness Comparison</a:t>
            </a:r>
          </a:p>
          <a:p>
            <a:pPr marL="0" indent="0">
              <a:buNone/>
            </a:pPr>
            <a:r>
              <a:rPr lang="en-US" sz="1200" dirty="0"/>
              <a:t>                                                                                                                                                                 (</a:t>
            </a:r>
            <a:r>
              <a:rPr lang="en-US" sz="1200" dirty="0" err="1"/>
              <a:t>Yeganeh</a:t>
            </a:r>
            <a:r>
              <a:rPr lang="en-US" sz="1200" dirty="0"/>
              <a:t>/Kolb 2009)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2372352"/>
            <a:ext cx="6505425" cy="4075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6289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89889"/>
            <a:ext cx="8320362" cy="5138928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In this workshop, we have adopted the approach as shown above 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and 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developed a modified version to be used for reflection as shown below</a:t>
            </a:r>
          </a:p>
          <a:p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535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018032"/>
          </a:xfrm>
        </p:spPr>
        <p:txBody>
          <a:bodyPr>
            <a:noAutofit/>
          </a:bodyPr>
          <a:lstStyle/>
          <a:p>
            <a:r>
              <a:rPr lang="en-US" sz="3200" b="1" dirty="0"/>
              <a:t>Situations that the Self-Reflective Tool Can Help</a:t>
            </a:r>
            <a:br>
              <a:rPr lang="en-US" sz="3200" b="1" dirty="0"/>
            </a:b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73936"/>
            <a:ext cx="10515600" cy="4779263"/>
          </a:xfrm>
        </p:spPr>
        <p:txBody>
          <a:bodyPr/>
          <a:lstStyle/>
          <a:p>
            <a:r>
              <a:rPr lang="en-US" sz="2800" dirty="0" smtClean="0"/>
              <a:t>Encounter </a:t>
            </a:r>
            <a:r>
              <a:rPr lang="en-US" sz="2800" dirty="0"/>
              <a:t>of concern during practice with patients or </a:t>
            </a:r>
            <a:r>
              <a:rPr lang="en-US" sz="2800" dirty="0" smtClean="0"/>
              <a:t> colleagues</a:t>
            </a:r>
            <a:endParaRPr lang="en-US" sz="2800" dirty="0"/>
          </a:p>
          <a:p>
            <a:r>
              <a:rPr lang="en-US" sz="2800" dirty="0"/>
              <a:t>U</a:t>
            </a:r>
            <a:r>
              <a:rPr lang="en-US" sz="2800" dirty="0" smtClean="0"/>
              <a:t>nprofessional </a:t>
            </a:r>
            <a:r>
              <a:rPr lang="en-US" sz="2800" dirty="0"/>
              <a:t>act</a:t>
            </a:r>
          </a:p>
          <a:p>
            <a:r>
              <a:rPr lang="en-US" sz="2800" dirty="0"/>
              <a:t>U</a:t>
            </a:r>
            <a:r>
              <a:rPr lang="en-US" sz="2800" dirty="0" smtClean="0"/>
              <a:t>nsatisfactory </a:t>
            </a:r>
            <a:r>
              <a:rPr lang="en-US" sz="2800" dirty="0"/>
              <a:t>outcome of a procedure</a:t>
            </a:r>
          </a:p>
          <a:p>
            <a:r>
              <a:rPr lang="en-US" sz="2800" dirty="0"/>
              <a:t>A</a:t>
            </a:r>
            <a:r>
              <a:rPr lang="en-US" sz="2800" dirty="0" smtClean="0"/>
              <a:t>ggressive </a:t>
            </a:r>
            <a:r>
              <a:rPr lang="en-US" sz="2800" dirty="0"/>
              <a:t>encounter</a:t>
            </a:r>
          </a:p>
          <a:p>
            <a:r>
              <a:rPr lang="en-US" sz="2800" dirty="0"/>
              <a:t>U</a:t>
            </a:r>
            <a:r>
              <a:rPr lang="en-US" sz="2800" dirty="0" smtClean="0"/>
              <a:t>nresponsiveness </a:t>
            </a:r>
            <a:r>
              <a:rPr lang="en-US" sz="2800" dirty="0"/>
              <a:t>to a situation in need</a:t>
            </a:r>
          </a:p>
          <a:p>
            <a:r>
              <a:rPr lang="en-US" sz="2800" dirty="0"/>
              <a:t>Unconscious biases –</a:t>
            </a:r>
            <a:r>
              <a:rPr lang="en-US" sz="2800" dirty="0" err="1"/>
              <a:t>ve</a:t>
            </a:r>
            <a:r>
              <a:rPr lang="en-US" sz="2800" dirty="0"/>
              <a:t> or +</a:t>
            </a:r>
            <a:r>
              <a:rPr lang="en-US" sz="2800" dirty="0" err="1"/>
              <a:t>ve</a:t>
            </a:r>
            <a:endParaRPr lang="en-US" sz="2800" dirty="0"/>
          </a:p>
          <a:p>
            <a:r>
              <a:rPr lang="en-US" sz="2800" dirty="0"/>
              <a:t>A</a:t>
            </a:r>
            <a:r>
              <a:rPr lang="en-US" sz="2800" dirty="0" smtClean="0"/>
              <a:t>ny </a:t>
            </a:r>
            <a:r>
              <a:rPr lang="en-US" sz="2800" dirty="0"/>
              <a:t>situation a person is not satisfied with the outcome</a:t>
            </a:r>
          </a:p>
          <a:p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588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384048"/>
            <a:ext cx="8596668" cy="969264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Our Family Secrets: On Being a Doctor</a:t>
            </a:r>
            <a:br>
              <a:rPr lang="en-US" b="1" dirty="0"/>
            </a:br>
            <a:r>
              <a:rPr lang="en-US" b="1" dirty="0"/>
              <a:t>                   </a:t>
            </a:r>
            <a:r>
              <a:rPr lang="en-US" sz="1800" dirty="0"/>
              <a:t>Annals of Internal Medicine</a:t>
            </a:r>
            <a:r>
              <a:rPr lang="en-US" sz="1800" b="1" dirty="0"/>
              <a:t/>
            </a:r>
            <a:br>
              <a:rPr lang="en-US" sz="1800" b="1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567" y="1609344"/>
            <a:ext cx="8628507" cy="52486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Doctors do encounter situations that need to be addressed through reflection:</a:t>
            </a:r>
          </a:p>
          <a:p>
            <a:pPr marL="0" indent="0">
              <a:buNone/>
            </a:pPr>
            <a:endParaRPr lang="en-US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	to help themselves to overcome the feelings of helplessness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	to be prepared to pass on professional behaviors to their students.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225596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323850"/>
            <a:ext cx="8542866" cy="73025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SRT 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" y="1554480"/>
            <a:ext cx="9875520" cy="530352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1-Practice Here &amp; Now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2- Identify Issue of Concern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3- Observe, Examine, Stop Auto-Pilot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4- Distraction is Natural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5- Learn from the Experience by Reflecting on it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6- Experiment and Apply New Perspectives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7- Internalize the New Perspective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8- Repeat and Replay Mentally </a:t>
            </a:r>
          </a:p>
        </p:txBody>
      </p:sp>
    </p:spTree>
    <p:extLst>
      <p:ext uri="{BB962C8B-B14F-4D97-AF65-F5344CB8AC3E}">
        <p14:creationId xmlns:p14="http://schemas.microsoft.com/office/powerpoint/2010/main" val="1778152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571501"/>
            <a:ext cx="8596668" cy="54698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1-Practice Here &amp; Now</a:t>
            </a:r>
            <a:r>
              <a:rPr lang="en-US" sz="3200" dirty="0"/>
              <a:t> </a:t>
            </a:r>
          </a:p>
          <a:p>
            <a:endParaRPr lang="en-US" sz="32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 </a:t>
            </a:r>
            <a:r>
              <a:rPr lang="en-US" sz="2800" dirty="0"/>
              <a:t>intentionally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	deep breathing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	calming left nostril breathing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	any other relaxation modality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	be mindful of presence in the moment </a:t>
            </a:r>
          </a:p>
        </p:txBody>
      </p:sp>
    </p:spTree>
    <p:extLst>
      <p:ext uri="{BB962C8B-B14F-4D97-AF65-F5344CB8AC3E}">
        <p14:creationId xmlns:p14="http://schemas.microsoft.com/office/powerpoint/2010/main" val="17186013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100139"/>
            <a:ext cx="8881004" cy="49412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2- Identify Issue of Concern</a:t>
            </a:r>
            <a:r>
              <a:rPr lang="en-US" sz="3200" dirty="0"/>
              <a:t> </a:t>
            </a:r>
          </a:p>
          <a:p>
            <a:pPr marL="0" indent="0">
              <a:buNone/>
            </a:pPr>
            <a:endParaRPr lang="en-US" sz="32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become aware of a challenging situation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difficult encounter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any situation you are not completely satisfied with</a:t>
            </a:r>
          </a:p>
        </p:txBody>
      </p:sp>
    </p:spTree>
    <p:extLst>
      <p:ext uri="{BB962C8B-B14F-4D97-AF65-F5344CB8AC3E}">
        <p14:creationId xmlns:p14="http://schemas.microsoft.com/office/powerpoint/2010/main" val="36395873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085851"/>
            <a:ext cx="8596668" cy="4955512"/>
          </a:xfrm>
        </p:spPr>
        <p:txBody>
          <a:bodyPr/>
          <a:lstStyle/>
          <a:p>
            <a:pPr marL="0" indent="0">
              <a:buNone/>
            </a:pPr>
            <a:r>
              <a:rPr lang="en-US" sz="3200" b="1" dirty="0"/>
              <a:t>3- Observe, Examine, Stop Auto-Pilot</a:t>
            </a:r>
          </a:p>
          <a:p>
            <a:pPr marL="0" indent="0">
              <a:buNone/>
            </a:pPr>
            <a:r>
              <a:rPr lang="en-US" sz="3200" dirty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observe and examine existing issue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all angles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without judgment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doubt and question your own assumptions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and perspectives</a:t>
            </a:r>
            <a:r>
              <a:rPr lang="en-US" sz="3200" dirty="0"/>
              <a:t> </a:t>
            </a:r>
            <a:r>
              <a:rPr lang="en-US" sz="3200" b="1" dirty="0"/>
              <a:t> 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9190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14451"/>
            <a:ext cx="8596668" cy="4726912"/>
          </a:xfrm>
        </p:spPr>
        <p:txBody>
          <a:bodyPr/>
          <a:lstStyle/>
          <a:p>
            <a:pPr marL="0" indent="0">
              <a:buNone/>
            </a:pPr>
            <a:r>
              <a:rPr lang="en-US" sz="3200" b="1" dirty="0"/>
              <a:t>4- Distraction is Natural </a:t>
            </a:r>
          </a:p>
          <a:p>
            <a:pPr marL="0" indent="0">
              <a:buNone/>
            </a:pPr>
            <a:endParaRPr lang="en-US" sz="3200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just observe other thoughts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without judgement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take a deep breath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go back the issue in question</a:t>
            </a:r>
            <a:endParaRPr lang="en-US" sz="28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3884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078993"/>
            <a:ext cx="8596668" cy="49623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5- Learn from the Experience by Reflecting on it</a:t>
            </a:r>
            <a:r>
              <a:rPr lang="en-US" sz="3200" dirty="0"/>
              <a:t> </a:t>
            </a:r>
          </a:p>
          <a:p>
            <a:endParaRPr lang="en-US" sz="32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/>
              <a:t>look at the situation with new lenses by reframing the situation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/>
              <a:t>consider other perspectives 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803579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28739"/>
            <a:ext cx="9609666" cy="47126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6- Experiment and Apply New Perspectives</a:t>
            </a:r>
          </a:p>
          <a:p>
            <a:pPr marL="0" indent="0">
              <a:buNone/>
            </a:pPr>
            <a:r>
              <a:rPr lang="en-US" sz="3200" dirty="0"/>
              <a:t>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/>
              <a:t>practice novel questioning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/>
              <a:t>be mindful of how you would want the situation to be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/>
              <a:t>Take a deep breath, hold and release with a sigh of relief  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147929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00213"/>
            <a:ext cx="8596668" cy="43411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7- Internalize the New Perspective </a:t>
            </a:r>
          </a:p>
          <a:p>
            <a:pPr marL="0" indent="0">
              <a:buNone/>
            </a:pPr>
            <a:endParaRPr lang="en-US" sz="3200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embrace the new perspective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hold such feeling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gain insight of this reflection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8457833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b="1" dirty="0"/>
              <a:t>8- Repeat and Replay Mentally</a:t>
            </a:r>
            <a:r>
              <a:rPr lang="en-US" sz="3200" dirty="0"/>
              <a:t> </a:t>
            </a:r>
          </a:p>
          <a:p>
            <a:pPr marL="0" indent="0">
              <a:buNone/>
            </a:pPr>
            <a:endParaRPr lang="en-US" sz="32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inserting a new habit into the subconscious mind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takes weeks to few months</a:t>
            </a:r>
          </a:p>
          <a:p>
            <a:pPr marL="0" indent="0">
              <a:buNone/>
            </a:pPr>
            <a:r>
              <a:rPr lang="en-US" sz="3200" dirty="0"/>
              <a:t>   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6364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168" y="609600"/>
            <a:ext cx="9072834" cy="1320800"/>
          </a:xfrm>
        </p:spPr>
        <p:txBody>
          <a:bodyPr/>
          <a:lstStyle/>
          <a:p>
            <a:r>
              <a:rPr lang="en-US" b="1" dirty="0"/>
              <a:t>Tips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81328"/>
            <a:ext cx="10607040" cy="5376672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Just be an observer of your thoughts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How to stop auto-pilot: take deep breathing and refocus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/>
              <a:t>Be </a:t>
            </a:r>
            <a:r>
              <a:rPr lang="en-US" sz="2800" dirty="0"/>
              <a:t>intentional and non-judgmental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Distraction is natural – when your mind wanders just refocus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Refocusing rewires the brain to exercise memory for calmness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Experiment this exercise in other situations that need resolve</a:t>
            </a:r>
          </a:p>
        </p:txBody>
      </p:sp>
    </p:spTree>
    <p:extLst>
      <p:ext uri="{BB962C8B-B14F-4D97-AF65-F5344CB8AC3E}">
        <p14:creationId xmlns:p14="http://schemas.microsoft.com/office/powerpoint/2010/main" val="9781951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71601"/>
            <a:ext cx="8596668" cy="4669762"/>
          </a:xfrm>
        </p:spPr>
        <p:txBody>
          <a:bodyPr>
            <a:noAutofit/>
          </a:bodyPr>
          <a:lstStyle/>
          <a:p>
            <a:r>
              <a:rPr lang="en-US" sz="2400" dirty="0"/>
              <a:t>You can take few minutes to reflect on the issue</a:t>
            </a:r>
          </a:p>
          <a:p>
            <a:endParaRPr lang="en-US" sz="2400" dirty="0"/>
          </a:p>
          <a:p>
            <a:r>
              <a:rPr lang="en-US" sz="2400" dirty="0"/>
              <a:t>You can share it if you feel like </a:t>
            </a:r>
            <a:r>
              <a:rPr lang="en-US" sz="2400" dirty="0" smtClean="0"/>
              <a:t>it</a:t>
            </a:r>
          </a:p>
          <a:p>
            <a:endParaRPr lang="en-US" sz="2400" dirty="0"/>
          </a:p>
          <a:p>
            <a:r>
              <a:rPr lang="en-US" sz="2400" dirty="0" smtClean="0"/>
              <a:t>Now </a:t>
            </a:r>
            <a:r>
              <a:rPr lang="en-US" sz="2400" dirty="0"/>
              <a:t>we can take </a:t>
            </a:r>
            <a:r>
              <a:rPr lang="en-US" sz="2400" dirty="0"/>
              <a:t>5</a:t>
            </a:r>
            <a:r>
              <a:rPr lang="en-US" sz="2400" dirty="0" smtClean="0"/>
              <a:t> </a:t>
            </a:r>
            <a:r>
              <a:rPr lang="en-US" sz="2400" dirty="0"/>
              <a:t>minutes for a discussion group </a:t>
            </a:r>
          </a:p>
          <a:p>
            <a:endParaRPr lang="en-US" sz="2400" dirty="0"/>
          </a:p>
          <a:p>
            <a:r>
              <a:rPr lang="en-US" sz="2400" dirty="0" smtClean="0"/>
              <a:t>Then </a:t>
            </a:r>
            <a:r>
              <a:rPr lang="en-US" sz="2400" dirty="0"/>
              <a:t>we can take 5 minutes to complete the Post-survey</a:t>
            </a:r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45600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0"/>
            <a:ext cx="8596668" cy="59542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Discussion Group </a:t>
            </a:r>
            <a:r>
              <a:rPr lang="en-US" sz="2200" dirty="0" smtClean="0"/>
              <a:t>(</a:t>
            </a:r>
            <a:r>
              <a:rPr lang="en-US" sz="2200" dirty="0"/>
              <a:t>Answers are </a:t>
            </a:r>
            <a:r>
              <a:rPr lang="en-US" sz="2200" dirty="0" smtClean="0"/>
              <a:t>confidential)</a:t>
            </a:r>
            <a:r>
              <a:rPr lang="en-US" sz="2200" dirty="0"/>
              <a:t/>
            </a:r>
            <a:br>
              <a:rPr lang="en-US" sz="2200" dirty="0"/>
            </a:br>
            <a:endParaRPr lang="en-US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121" y="595423"/>
            <a:ext cx="10015870" cy="6262577"/>
          </a:xfrm>
        </p:spPr>
        <p:txBody>
          <a:bodyPr>
            <a:normAutofit/>
          </a:bodyPr>
          <a:lstStyle/>
          <a:p>
            <a:r>
              <a:rPr lang="en-US" sz="2000" dirty="0" smtClean="0"/>
              <a:t>Q1 </a:t>
            </a:r>
            <a:r>
              <a:rPr lang="en-US" sz="2000" dirty="0"/>
              <a:t>Why were you interested in participating in the SRT workshop?</a:t>
            </a:r>
          </a:p>
          <a:p>
            <a:r>
              <a:rPr lang="en-US" sz="2000" dirty="0"/>
              <a:t>Q2 What were the most valuable aspects of the SRT workshop for you?</a:t>
            </a:r>
          </a:p>
          <a:p>
            <a:r>
              <a:rPr lang="en-US" sz="2000" dirty="0"/>
              <a:t>Q3 What would have made your experience at the SRT workshop more valuable?</a:t>
            </a:r>
          </a:p>
          <a:p>
            <a:r>
              <a:rPr lang="en-US" sz="2000" dirty="0"/>
              <a:t>Q4 Do you have recommendations for how we can improve the workshop in the future?</a:t>
            </a:r>
          </a:p>
          <a:p>
            <a:r>
              <a:rPr lang="en-US" sz="2000" dirty="0"/>
              <a:t>Q5 Are there any other aspects of the workshop process that you would be interested in having additional training for? Workshop, seminar, follow-up survey, etc.</a:t>
            </a:r>
          </a:p>
          <a:p>
            <a:r>
              <a:rPr lang="en-US" sz="2000" dirty="0"/>
              <a:t>Q6 Do you have any other comments that have not yet been addressed?</a:t>
            </a:r>
          </a:p>
          <a:p>
            <a:r>
              <a:rPr lang="en-US" sz="2000" dirty="0"/>
              <a:t>Q7 Do you plan to commit using SRT on yourself?</a:t>
            </a:r>
          </a:p>
          <a:p>
            <a:pPr lvl="1"/>
            <a:r>
              <a:rPr lang="en-US" sz="2000" dirty="0"/>
              <a:t>o Definitely yes</a:t>
            </a:r>
          </a:p>
          <a:p>
            <a:pPr lvl="1"/>
            <a:r>
              <a:rPr lang="en-US" sz="2000" dirty="0"/>
              <a:t>o Probably yes</a:t>
            </a:r>
          </a:p>
          <a:p>
            <a:pPr lvl="1"/>
            <a:r>
              <a:rPr lang="en-US" sz="2000" dirty="0"/>
              <a:t>o Might or might not</a:t>
            </a:r>
          </a:p>
          <a:p>
            <a:pPr lvl="1"/>
            <a:r>
              <a:rPr lang="en-US" sz="2000" dirty="0"/>
              <a:t>o Probably not</a:t>
            </a:r>
          </a:p>
          <a:p>
            <a:pPr lvl="1"/>
            <a:r>
              <a:rPr lang="en-US" sz="2000" dirty="0"/>
              <a:t>o Definitely not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4172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844800"/>
            <a:ext cx="8596668" cy="1447800"/>
          </a:xfrm>
        </p:spPr>
        <p:txBody>
          <a:bodyPr>
            <a:normAutofit fontScale="90000"/>
          </a:bodyPr>
          <a:lstStyle/>
          <a:p>
            <a:r>
              <a:rPr lang="en-US" dirty="0"/>
              <a:t>              Thank you for your attention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                                 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99092435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2786</TotalTime>
  <Words>1258</Words>
  <Application>Microsoft Office PowerPoint</Application>
  <PresentationFormat>Widescreen</PresentationFormat>
  <Paragraphs>227</Paragraphs>
  <Slides>29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Arial</vt:lpstr>
      <vt:lpstr>Calibri</vt:lpstr>
      <vt:lpstr>MetaPlusBook-Roman</vt:lpstr>
      <vt:lpstr>Times New Roman</vt:lpstr>
      <vt:lpstr>Trebuchet MS</vt:lpstr>
      <vt:lpstr>Wingdings</vt:lpstr>
      <vt:lpstr>Wingdings 3</vt:lpstr>
      <vt:lpstr>Facet</vt:lpstr>
      <vt:lpstr>Self-Reflective Tool Workshop                </vt:lpstr>
      <vt:lpstr>Outline</vt:lpstr>
      <vt:lpstr>Learning Objectives </vt:lpstr>
      <vt:lpstr>“We Do Not Learn from Experience, We Learn from Reflecting on Experience”  John Dewey 1859-1952</vt:lpstr>
      <vt:lpstr>Reflection-on-Action: a Process in Which Individuals Reflect on Actions and Thoughts After They Have Taken Place  Donald Schön, 1987</vt:lpstr>
      <vt:lpstr>Experiential Learning Theory (ELT)  (Kolb, 1984)  </vt:lpstr>
      <vt:lpstr>Figure 2</vt:lpstr>
      <vt:lpstr>Mindfulness                                                                   being present in the moment, non-judgmental and purposeful</vt:lpstr>
      <vt:lpstr>Mindfulness Experiential Learning is the socio-cognitive stream of mindfulness in Experiential Learning (Yeganeh, Kolb, 2009)</vt:lpstr>
      <vt:lpstr>PowerPoint Presentation</vt:lpstr>
      <vt:lpstr>Socio-cognitive Mindfulness</vt:lpstr>
      <vt:lpstr>PowerPoint Presentation</vt:lpstr>
      <vt:lpstr>Mindlessness ≠ Mindfulness </vt:lpstr>
      <vt:lpstr>PowerPoint Presentation</vt:lpstr>
      <vt:lpstr>Situations that the Self-Reflective Tool Can Help </vt:lpstr>
      <vt:lpstr>Our Family Secrets: On Being a Doctor                    Annals of Internal Medicine  </vt:lpstr>
      <vt:lpstr>SRT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Tips</vt:lpstr>
      <vt:lpstr>PowerPoint Presentation</vt:lpstr>
      <vt:lpstr>Discussion Group (Answers are confidential) </vt:lpstr>
      <vt:lpstr>              Thank you for your attention                                                                       </vt:lpstr>
    </vt:vector>
  </TitlesOfParts>
  <Company>Boston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Mindfulness Experiential Learning in Health Sciences Education</dc:title>
  <dc:creator>Hourani, Afaf J</dc:creator>
  <cp:lastModifiedBy>Hourani, Afaf J</cp:lastModifiedBy>
  <cp:revision>143</cp:revision>
  <cp:lastPrinted>2018-10-29T14:01:33Z</cp:lastPrinted>
  <dcterms:created xsi:type="dcterms:W3CDTF">2017-10-02T17:45:47Z</dcterms:created>
  <dcterms:modified xsi:type="dcterms:W3CDTF">2018-11-26T14:23:56Z</dcterms:modified>
</cp:coreProperties>
</file>