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4" r:id="rId1"/>
  </p:sldMasterIdLst>
  <p:notesMasterIdLst>
    <p:notesMasterId r:id="rId24"/>
  </p:notesMasterIdLst>
  <p:handoutMasterIdLst>
    <p:handoutMasterId r:id="rId25"/>
  </p:handoutMasterIdLst>
  <p:sldIdLst>
    <p:sldId id="435" r:id="rId2"/>
    <p:sldId id="672" r:id="rId3"/>
    <p:sldId id="651" r:id="rId4"/>
    <p:sldId id="642" r:id="rId5"/>
    <p:sldId id="541" r:id="rId6"/>
    <p:sldId id="570" r:id="rId7"/>
    <p:sldId id="644" r:id="rId8"/>
    <p:sldId id="671" r:id="rId9"/>
    <p:sldId id="658" r:id="rId10"/>
    <p:sldId id="576" r:id="rId11"/>
    <p:sldId id="525" r:id="rId12"/>
    <p:sldId id="652" r:id="rId13"/>
    <p:sldId id="653" r:id="rId14"/>
    <p:sldId id="654" r:id="rId15"/>
    <p:sldId id="655" r:id="rId16"/>
    <p:sldId id="656" r:id="rId17"/>
    <p:sldId id="657" r:id="rId18"/>
    <p:sldId id="631" r:id="rId19"/>
    <p:sldId id="661" r:id="rId20"/>
    <p:sldId id="666" r:id="rId21"/>
    <p:sldId id="667" r:id="rId22"/>
    <p:sldId id="670" r:id="rId2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FF0000"/>
    <a:srgbClr val="C7E0FB"/>
    <a:srgbClr val="1A5299"/>
    <a:srgbClr val="4F81BD"/>
    <a:srgbClr val="CCCCFF"/>
    <a:srgbClr val="DDEBF7"/>
    <a:srgbClr val="9999FF"/>
    <a:srgbClr val="FF99CC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85270" autoAdjust="0"/>
  </p:normalViewPr>
  <p:slideViewPr>
    <p:cSldViewPr>
      <p:cViewPr varScale="1">
        <p:scale>
          <a:sx n="95" d="100"/>
          <a:sy n="95" d="100"/>
        </p:scale>
        <p:origin x="16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7244"/>
    </p:cViewPr>
  </p:sorterViewPr>
  <p:notesViewPr>
    <p:cSldViewPr>
      <p:cViewPr varScale="1">
        <p:scale>
          <a:sx n="81" d="100"/>
          <a:sy n="81" d="100"/>
        </p:scale>
        <p:origin x="-1944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55" cy="465056"/>
          </a:xfrm>
          <a:prstGeom prst="rect">
            <a:avLst/>
          </a:prstGeom>
        </p:spPr>
        <p:txBody>
          <a:bodyPr vert="horz" lIns="90526" tIns="45263" rIns="90526" bIns="4526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773"/>
            <a:ext cx="3038155" cy="465056"/>
          </a:xfrm>
          <a:prstGeom prst="rect">
            <a:avLst/>
          </a:prstGeom>
        </p:spPr>
        <p:txBody>
          <a:bodyPr vert="horz" lIns="90526" tIns="45263" rIns="90526" bIns="4526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09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69" tIns="46584" rIns="93169" bIns="465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9" tIns="46584" rIns="93169" bIns="46584" rtlCol="0"/>
          <a:lstStyle>
            <a:lvl1pPr algn="r">
              <a:defRPr sz="1200"/>
            </a:lvl1pPr>
          </a:lstStyle>
          <a:p>
            <a:fld id="{A832DF0F-3372-48F7-8B8A-483AE499994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96913"/>
            <a:ext cx="4651375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9" tIns="46584" rIns="93169" bIns="465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9" tIns="46584" rIns="93169" bIns="4658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69" tIns="46584" rIns="93169" bIns="465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9" tIns="46584" rIns="93169" bIns="46584" rtlCol="0" anchor="b"/>
          <a:lstStyle>
            <a:lvl1pPr algn="r">
              <a:defRPr sz="1200"/>
            </a:lvl1pPr>
          </a:lstStyle>
          <a:p>
            <a:fld id="{ABC4ECD2-ADCE-47C2-BD3E-EC2B6D096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54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4ECD2-ADCE-47C2-BD3E-EC2B6D096B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19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4ECD2-ADCE-47C2-BD3E-EC2B6D096B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255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4ECD2-ADCE-47C2-BD3E-EC2B6D096B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14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4ECD2-ADCE-47C2-BD3E-EC2B6D096B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035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BE5F3C-C1BD-4004-A9AF-5F8080D5B461}" type="slidenum">
              <a:rPr lang="en-US"/>
              <a:pPr/>
              <a:t>5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904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http://www.psychiatrictimes.com/articles/diffusion-medical-innovation</a:t>
            </a:r>
          </a:p>
          <a:p>
            <a:r>
              <a:rPr lang="en-US" dirty="0" smtClean="0"/>
              <a:t> https://www.cs.umd.edu/~ben/papers/Gillam2009healthcare.pdf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4ECD2-ADCE-47C2-BD3E-EC2B6D096B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28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 boxes; 2 hidden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4ECD2-ADCE-47C2-BD3E-EC2B6D096B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046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 boxes; 2 hidden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4ECD2-ADCE-47C2-BD3E-EC2B6D096B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01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9220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</a:p>
          <a:p>
            <a:r>
              <a:rPr lang="en-US" dirty="0" smtClean="0"/>
              <a:t>1 - An open mind</a:t>
            </a:r>
            <a:r>
              <a:rPr lang="en-US" baseline="0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34DD3-F85A-4313-922D-C5C9E1B3AF3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027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Common Challenges</a:t>
            </a:r>
          </a:p>
          <a:p>
            <a:r>
              <a:rPr lang="en-US" dirty="0" smtClean="0"/>
              <a:t>Don’t want to hear things you don’t want to hear</a:t>
            </a:r>
          </a:p>
          <a:p>
            <a:r>
              <a:rPr lang="en-US" dirty="0" smtClean="0"/>
              <a:t>Don’t want to spend the time teaching other people what you already know</a:t>
            </a:r>
          </a:p>
          <a:p>
            <a:r>
              <a:rPr lang="en-US" dirty="0" smtClean="0"/>
              <a:t>Don’t want to deal with objections you’ve already resolved in your own mind</a:t>
            </a:r>
          </a:p>
          <a:p>
            <a:r>
              <a:rPr lang="en-US" dirty="0" smtClean="0"/>
              <a:t>Concerned about provoking opposition before you have the answers that would satisfy the objections</a:t>
            </a:r>
          </a:p>
          <a:p>
            <a:r>
              <a:rPr lang="en-US" dirty="0" smtClean="0"/>
              <a:t>Think you already know all that you need to know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4ECD2-ADCE-47C2-BD3E-EC2B6D096B8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0612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Watch from the balcony</a:t>
            </a:r>
          </a:p>
          <a:p>
            <a:endParaRPr lang="en-US" dirty="0" smtClean="0"/>
          </a:p>
          <a:p>
            <a:r>
              <a:rPr lang="en-US" dirty="0" smtClean="0"/>
              <a:t>Listen to the echo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4ECD2-ADCE-47C2-BD3E-EC2B6D096B8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87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6013" y="479425"/>
            <a:ext cx="4876800" cy="3657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256222" y="8925417"/>
            <a:ext cx="556144" cy="187744"/>
          </a:xfrm>
          <a:prstGeom prst="rect">
            <a:avLst/>
          </a:prstGeom>
        </p:spPr>
        <p:txBody>
          <a:bodyPr lIns="90526" tIns="45263" rIns="90526" bIns="45263"/>
          <a:lstStyle/>
          <a:p>
            <a:pPr>
              <a:defRPr/>
            </a:pPr>
            <a:fld id="{D6934DD3-F85A-4313-922D-C5C9E1B3AF3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618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1B47EEF-E518-491D-A476-9592A61FC38B}" type="slidenum">
              <a:rPr lang="en-US" altLang="en-US" sz="1200" smtClean="0">
                <a:latin typeface="Times New Roman" panose="02020603050405020304" pitchFamily="18" charset="0"/>
              </a:rPr>
              <a:pPr/>
              <a:t>21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12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93171" indent="-293171">
              <a:buFont typeface="Arial" pitchFamily="34" charset="0"/>
              <a:buChar char="•"/>
              <a:defRPr/>
            </a:lvl2pPr>
            <a:lvl3pPr marL="646271" indent="-267255">
              <a:tabLst>
                <a:tab pos="581482" algn="l"/>
              </a:tabLst>
              <a:defRPr/>
            </a:lvl3pPr>
            <a:lvl4pPr marL="929723" indent="-158733">
              <a:defRPr/>
            </a:lvl4pPr>
            <a:lvl5pPr marL="1222894" indent="-132818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177C4AF-3848-4350-839D-003CB6547586}" type="slidenum">
              <a:rPr lang="en-US"/>
              <a:pPr/>
              <a:t>‹#›</a:t>
            </a:fld>
            <a:r>
              <a:rPr lang="en-US" dirty="0"/>
              <a:t>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193264" y="6385035"/>
            <a:ext cx="5841145" cy="181411"/>
          </a:xfrm>
        </p:spPr>
        <p:txBody>
          <a:bodyPr/>
          <a:lstStyle>
            <a:lvl1pPr>
              <a:defRPr sz="102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2594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693795" y="2176938"/>
            <a:ext cx="5036084" cy="502445"/>
          </a:xfrm>
        </p:spPr>
        <p:txBody>
          <a:bodyPr anchor="t"/>
          <a:lstStyle>
            <a:lvl1pPr>
              <a:defRPr sz="3265" b="0"/>
            </a:lvl1pPr>
          </a:lstStyle>
          <a:p>
            <a:pPr lvl="0"/>
            <a:r>
              <a:rPr lang="en-US" noProof="0" dirty="0" smtClean="0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693795" y="4574759"/>
            <a:ext cx="5036084" cy="219740"/>
          </a:xfrm>
        </p:spPr>
        <p:txBody>
          <a:bodyPr>
            <a:spAutoFit/>
          </a:bodyPr>
          <a:lstStyle>
            <a:lvl1pPr>
              <a:defRPr sz="1428"/>
            </a:lvl1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grpSp>
        <p:nvGrpSpPr>
          <p:cNvPr id="13513" name="McK Title Elements"/>
          <p:cNvGrpSpPr>
            <a:grpSpLocks/>
          </p:cNvGrpSpPr>
          <p:nvPr/>
        </p:nvGrpSpPr>
        <p:grpSpPr bwMode="auto">
          <a:xfrm>
            <a:off x="1" y="1"/>
            <a:ext cx="9140760" cy="6859620"/>
            <a:chOff x="0" y="0"/>
            <a:chExt cx="5643" cy="4235"/>
          </a:xfrm>
        </p:grpSpPr>
        <p:sp>
          <p:nvSpPr>
            <p:cNvPr id="13332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4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eaLnBrk="1" hangingPunct="1"/>
              <a:r>
                <a:rPr lang="en-US" sz="1428" dirty="0">
                  <a:solidFill>
                    <a:srgbClr val="000000"/>
                  </a:solidFill>
                  <a:ea typeface="+mn-ea"/>
                </a:rPr>
                <a:t>Document type</a:t>
              </a:r>
            </a:p>
          </p:txBody>
        </p:sp>
        <p:sp>
          <p:nvSpPr>
            <p:cNvPr id="13333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eaLnBrk="1" hangingPunct="1"/>
              <a:r>
                <a:rPr lang="en-US" sz="1428" dirty="0">
                  <a:solidFill>
                    <a:srgbClr val="000000"/>
                  </a:solidFill>
                  <a:ea typeface="+mn-ea"/>
                </a:rPr>
                <a:t>Date</a:t>
              </a:r>
            </a:p>
          </p:txBody>
        </p:sp>
        <p:sp>
          <p:nvSpPr>
            <p:cNvPr id="13352" name="McK Disclaimer" hidden="1"/>
            <p:cNvSpPr>
              <a:spLocks noChangeArrowheads="1"/>
            </p:cNvSpPr>
            <p:nvPr userDrawn="1"/>
          </p:nvSpPr>
          <p:spPr bwMode="auto">
            <a:xfrm>
              <a:off x="1663" y="3713"/>
              <a:ext cx="2777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21202"/>
              <a:r>
                <a:rPr lang="en-US" sz="816" dirty="0">
                  <a:solidFill>
                    <a:srgbClr val="000000"/>
                  </a:solidFill>
                  <a:ea typeface="+mn-ea"/>
                </a:rPr>
                <a:t>CONFIDENTIAL AND PROPRIETARY</a:t>
              </a:r>
            </a:p>
            <a:p>
              <a:pPr defTabSz="821202"/>
              <a:r>
                <a:rPr lang="en-US" sz="816" dirty="0">
                  <a:solidFill>
                    <a:srgbClr val="000000"/>
                  </a:solidFill>
                  <a:ea typeface="+mn-ea"/>
                </a:rPr>
                <a:t>Any use of this material without specific permission of McKinsey &amp; Company is strictly prohibited</a:t>
              </a:r>
            </a:p>
          </p:txBody>
        </p:sp>
        <p:sp>
          <p:nvSpPr>
            <p:cNvPr id="13474" name="TitleBottomPlaceholder" hidden="1"/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632" dirty="0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3475" name="TitleTopPlaceholder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632" dirty="0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3477" name="Rectangle 1189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632" dirty="0">
                <a:solidFill>
                  <a:srgbClr val="000000"/>
                </a:solidFill>
                <a:ea typeface="+mn-ea"/>
              </a:endParaRPr>
            </a:p>
          </p:txBody>
        </p:sp>
      </p:grpSp>
      <p:pic>
        <p:nvPicPr>
          <p:cNvPr id="13507" name="TitleBottomBarBW" hidden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60" y="6574545"/>
            <a:ext cx="1670055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BottomPlaceholder"/>
          <p:cNvSpPr>
            <a:spLocks noChangeArrowheads="1"/>
          </p:cNvSpPr>
          <p:nvPr userDrawn="1"/>
        </p:nvSpPr>
        <p:spPr bwMode="auto">
          <a:xfrm>
            <a:off x="0" y="2283840"/>
            <a:ext cx="2238620" cy="4575781"/>
          </a:xfrm>
          <a:prstGeom prst="rect">
            <a:avLst/>
          </a:prstGeom>
          <a:solidFill>
            <a:srgbClr val="0065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sz="1632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3" name="TitleTopPlaceholder"/>
          <p:cNvSpPr>
            <a:spLocks noChangeArrowheads="1"/>
          </p:cNvSpPr>
          <p:nvPr userDrawn="1"/>
        </p:nvSpPr>
        <p:spPr bwMode="auto">
          <a:xfrm>
            <a:off x="0" y="1"/>
            <a:ext cx="2238620" cy="2283840"/>
          </a:xfrm>
          <a:prstGeom prst="rect">
            <a:avLst/>
          </a:prstGeom>
          <a:solidFill>
            <a:srgbClr val="91A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sz="1632" dirty="0">
              <a:solidFill>
                <a:srgbClr val="000000"/>
              </a:solidFill>
              <a:ea typeface="+mn-ea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70" y="3693019"/>
            <a:ext cx="2015082" cy="544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3795" y="5034168"/>
            <a:ext cx="5036084" cy="217046"/>
          </a:xfrm>
        </p:spPr>
        <p:txBody>
          <a:bodyPr/>
          <a:lstStyle>
            <a:lvl1pPr>
              <a:defRPr sz="1428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455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49" y="4407327"/>
            <a:ext cx="7771995" cy="1255985"/>
          </a:xfrm>
        </p:spPr>
        <p:txBody>
          <a:bodyPr anchor="t"/>
          <a:lstStyle>
            <a:lvl1pPr algn="l">
              <a:defRPr sz="4081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49" y="2907443"/>
            <a:ext cx="7771995" cy="1499884"/>
          </a:xfrm>
        </p:spPr>
        <p:txBody>
          <a:bodyPr anchor="b"/>
          <a:lstStyle>
            <a:lvl1pPr marL="0" indent="0">
              <a:buNone/>
              <a:defRPr sz="2041"/>
            </a:lvl1pPr>
            <a:lvl2pPr marL="466481" indent="0">
              <a:buNone/>
              <a:defRPr sz="1837"/>
            </a:lvl2pPr>
            <a:lvl3pPr marL="932962" indent="0">
              <a:buNone/>
              <a:defRPr sz="1632"/>
            </a:lvl3pPr>
            <a:lvl4pPr marL="1399443" indent="0">
              <a:buNone/>
              <a:defRPr sz="1428"/>
            </a:lvl4pPr>
            <a:lvl5pPr marL="1865925" indent="0">
              <a:buNone/>
              <a:defRPr sz="1428"/>
            </a:lvl5pPr>
            <a:lvl6pPr marL="2332406" indent="0">
              <a:buNone/>
              <a:defRPr sz="1428"/>
            </a:lvl6pPr>
            <a:lvl7pPr marL="2798887" indent="0">
              <a:buNone/>
              <a:defRPr sz="1428"/>
            </a:lvl7pPr>
            <a:lvl8pPr marL="3265368" indent="0">
              <a:buNone/>
              <a:defRPr sz="1428"/>
            </a:lvl8pPr>
            <a:lvl9pPr marL="3731849" indent="0">
              <a:buNone/>
              <a:defRPr sz="142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20112BF-C8FD-4EE3-9807-724214726756}" type="slidenum">
              <a:rPr lang="en-US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0523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2155" y="1990667"/>
            <a:ext cx="2117131" cy="1247204"/>
          </a:xfrm>
        </p:spPr>
        <p:txBody>
          <a:bodyPr/>
          <a:lstStyle>
            <a:lvl1pPr>
              <a:defRPr sz="2857"/>
            </a:lvl1pPr>
            <a:lvl2pPr>
              <a:defRPr sz="2449"/>
            </a:lvl2pPr>
            <a:lvl3pPr>
              <a:defRPr sz="2041"/>
            </a:lvl3pPr>
            <a:lvl4pPr>
              <a:defRPr sz="1837"/>
            </a:lvl4pPr>
            <a:lvl5pPr>
              <a:defRPr sz="1837"/>
            </a:lvl5pPr>
            <a:lvl6pPr>
              <a:defRPr sz="1837"/>
            </a:lvl6pPr>
            <a:lvl7pPr>
              <a:defRPr sz="1837"/>
            </a:lvl7pPr>
            <a:lvl8pPr>
              <a:defRPr sz="1837"/>
            </a:lvl8pPr>
            <a:lvl9pPr>
              <a:defRPr sz="183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54791" y="1990667"/>
            <a:ext cx="2117132" cy="1247204"/>
          </a:xfrm>
        </p:spPr>
        <p:txBody>
          <a:bodyPr/>
          <a:lstStyle>
            <a:lvl1pPr>
              <a:defRPr sz="2857"/>
            </a:lvl1pPr>
            <a:lvl2pPr>
              <a:defRPr sz="2449"/>
            </a:lvl2pPr>
            <a:lvl3pPr>
              <a:defRPr sz="2041"/>
            </a:lvl3pPr>
            <a:lvl4pPr>
              <a:defRPr sz="1837"/>
            </a:lvl4pPr>
            <a:lvl5pPr>
              <a:defRPr sz="1837"/>
            </a:lvl5pPr>
            <a:lvl6pPr>
              <a:defRPr sz="1837"/>
            </a:lvl6pPr>
            <a:lvl7pPr>
              <a:defRPr sz="1837"/>
            </a:lvl7pPr>
            <a:lvl8pPr>
              <a:defRPr sz="1837"/>
            </a:lvl8pPr>
            <a:lvl9pPr>
              <a:defRPr sz="183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2832A58-ED4A-496C-8106-4BA43B663E3C}" type="slidenum">
              <a:rPr lang="en-US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0501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795" y="697109"/>
            <a:ext cx="8230410" cy="29841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6796" y="1535519"/>
            <a:ext cx="4039882" cy="639800"/>
          </a:xfrm>
        </p:spPr>
        <p:txBody>
          <a:bodyPr anchor="b"/>
          <a:lstStyle>
            <a:lvl1pPr marL="0" indent="0">
              <a:buNone/>
              <a:defRPr sz="2449" b="1"/>
            </a:lvl1pPr>
            <a:lvl2pPr marL="466481" indent="0">
              <a:buNone/>
              <a:defRPr sz="2041" b="1"/>
            </a:lvl2pPr>
            <a:lvl3pPr marL="932962" indent="0">
              <a:buNone/>
              <a:defRPr sz="1837" b="1"/>
            </a:lvl3pPr>
            <a:lvl4pPr marL="1399443" indent="0">
              <a:buNone/>
              <a:defRPr sz="1632" b="1"/>
            </a:lvl4pPr>
            <a:lvl5pPr marL="1865925" indent="0">
              <a:buNone/>
              <a:defRPr sz="1632" b="1"/>
            </a:lvl5pPr>
            <a:lvl6pPr marL="2332406" indent="0">
              <a:buNone/>
              <a:defRPr sz="1632" b="1"/>
            </a:lvl6pPr>
            <a:lvl7pPr marL="2798887" indent="0">
              <a:buNone/>
              <a:defRPr sz="1632" b="1"/>
            </a:lvl7pPr>
            <a:lvl8pPr marL="3265368" indent="0">
              <a:buNone/>
              <a:defRPr sz="1632" b="1"/>
            </a:lvl8pPr>
            <a:lvl9pPr marL="3731849" indent="0">
              <a:buNone/>
              <a:defRPr sz="163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796" y="2175318"/>
            <a:ext cx="4039882" cy="3950557"/>
          </a:xfrm>
        </p:spPr>
        <p:txBody>
          <a:bodyPr/>
          <a:lstStyle>
            <a:lvl1pPr>
              <a:defRPr sz="2449"/>
            </a:lvl1pPr>
            <a:lvl2pPr>
              <a:defRPr sz="2041"/>
            </a:lvl2pPr>
            <a:lvl3pPr>
              <a:defRPr sz="1837"/>
            </a:lvl3pPr>
            <a:lvl4pPr>
              <a:defRPr sz="1632"/>
            </a:lvl4pPr>
            <a:lvl5pPr>
              <a:defRPr sz="1632"/>
            </a:lvl5pPr>
            <a:lvl6pPr>
              <a:defRPr sz="1632"/>
            </a:lvl6pPr>
            <a:lvl7pPr>
              <a:defRPr sz="1632"/>
            </a:lvl7pPr>
            <a:lvl8pPr>
              <a:defRPr sz="1632"/>
            </a:lvl8pPr>
            <a:lvl9pPr>
              <a:defRPr sz="163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703" y="1535519"/>
            <a:ext cx="4041502" cy="639800"/>
          </a:xfrm>
        </p:spPr>
        <p:txBody>
          <a:bodyPr anchor="b"/>
          <a:lstStyle>
            <a:lvl1pPr marL="0" indent="0">
              <a:buNone/>
              <a:defRPr sz="2449" b="1"/>
            </a:lvl1pPr>
            <a:lvl2pPr marL="466481" indent="0">
              <a:buNone/>
              <a:defRPr sz="2041" b="1"/>
            </a:lvl2pPr>
            <a:lvl3pPr marL="932962" indent="0">
              <a:buNone/>
              <a:defRPr sz="1837" b="1"/>
            </a:lvl3pPr>
            <a:lvl4pPr marL="1399443" indent="0">
              <a:buNone/>
              <a:defRPr sz="1632" b="1"/>
            </a:lvl4pPr>
            <a:lvl5pPr marL="1865925" indent="0">
              <a:buNone/>
              <a:defRPr sz="1632" b="1"/>
            </a:lvl5pPr>
            <a:lvl6pPr marL="2332406" indent="0">
              <a:buNone/>
              <a:defRPr sz="1632" b="1"/>
            </a:lvl6pPr>
            <a:lvl7pPr marL="2798887" indent="0">
              <a:buNone/>
              <a:defRPr sz="1632" b="1"/>
            </a:lvl7pPr>
            <a:lvl8pPr marL="3265368" indent="0">
              <a:buNone/>
              <a:defRPr sz="1632" b="1"/>
            </a:lvl8pPr>
            <a:lvl9pPr marL="3731849" indent="0">
              <a:buNone/>
              <a:defRPr sz="163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703" y="2175318"/>
            <a:ext cx="4041502" cy="3950557"/>
          </a:xfrm>
        </p:spPr>
        <p:txBody>
          <a:bodyPr/>
          <a:lstStyle>
            <a:lvl1pPr>
              <a:defRPr sz="2449"/>
            </a:lvl1pPr>
            <a:lvl2pPr>
              <a:defRPr sz="2041"/>
            </a:lvl2pPr>
            <a:lvl3pPr>
              <a:defRPr sz="1837"/>
            </a:lvl3pPr>
            <a:lvl4pPr>
              <a:defRPr sz="1632"/>
            </a:lvl4pPr>
            <a:lvl5pPr>
              <a:defRPr sz="1632"/>
            </a:lvl5pPr>
            <a:lvl6pPr>
              <a:defRPr sz="1632"/>
            </a:lvl6pPr>
            <a:lvl7pPr>
              <a:defRPr sz="1632"/>
            </a:lvl7pPr>
            <a:lvl8pPr>
              <a:defRPr sz="1632"/>
            </a:lvl8pPr>
            <a:lvl9pPr>
              <a:defRPr sz="163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8760EDF-7F9A-42AE-BDC1-A9B8AF268FC2}" type="slidenum">
              <a:rPr lang="en-US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0822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8168A5-B914-4420-B683-FDA65463E86F}" type="slidenum">
              <a:rPr lang="en-US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7861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D41605B-E57B-4251-82A8-4DF7BB90093F}" type="slidenum">
              <a:rPr lang="en-US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6713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795" y="806974"/>
            <a:ext cx="3008044" cy="628121"/>
          </a:xfrm>
        </p:spPr>
        <p:txBody>
          <a:bodyPr anchor="b"/>
          <a:lstStyle>
            <a:lvl1pPr algn="l">
              <a:defRPr sz="2041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988" y="273738"/>
            <a:ext cx="5112217" cy="5852138"/>
          </a:xfrm>
        </p:spPr>
        <p:txBody>
          <a:bodyPr/>
          <a:lstStyle>
            <a:lvl1pPr>
              <a:defRPr sz="3265"/>
            </a:lvl1pPr>
            <a:lvl2pPr>
              <a:defRPr sz="2857"/>
            </a:lvl2pPr>
            <a:lvl3pPr>
              <a:defRPr sz="2449"/>
            </a:lvl3pPr>
            <a:lvl4pPr>
              <a:defRPr sz="2041"/>
            </a:lvl4pPr>
            <a:lvl5pPr>
              <a:defRPr sz="2041"/>
            </a:lvl5pPr>
            <a:lvl6pPr>
              <a:defRPr sz="2041"/>
            </a:lvl6pPr>
            <a:lvl7pPr>
              <a:defRPr sz="2041"/>
            </a:lvl7pPr>
            <a:lvl8pPr>
              <a:defRPr sz="2041"/>
            </a:lvl8pPr>
            <a:lvl9pPr>
              <a:defRPr sz="204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795" y="1435094"/>
            <a:ext cx="3008044" cy="4690781"/>
          </a:xfrm>
        </p:spPr>
        <p:txBody>
          <a:bodyPr/>
          <a:lstStyle>
            <a:lvl1pPr marL="0" indent="0">
              <a:buNone/>
              <a:defRPr sz="1428"/>
            </a:lvl1pPr>
            <a:lvl2pPr marL="466481" indent="0">
              <a:buNone/>
              <a:defRPr sz="1224"/>
            </a:lvl2pPr>
            <a:lvl3pPr marL="932962" indent="0">
              <a:buNone/>
              <a:defRPr sz="1020"/>
            </a:lvl3pPr>
            <a:lvl4pPr marL="1399443" indent="0">
              <a:buNone/>
              <a:defRPr sz="918"/>
            </a:lvl4pPr>
            <a:lvl5pPr marL="1865925" indent="0">
              <a:buNone/>
              <a:defRPr sz="918"/>
            </a:lvl5pPr>
            <a:lvl6pPr marL="2332406" indent="0">
              <a:buNone/>
              <a:defRPr sz="918"/>
            </a:lvl6pPr>
            <a:lvl7pPr marL="2798887" indent="0">
              <a:buNone/>
              <a:defRPr sz="918"/>
            </a:lvl7pPr>
            <a:lvl8pPr marL="3265368" indent="0">
              <a:buNone/>
              <a:defRPr sz="918"/>
            </a:lvl8pPr>
            <a:lvl9pPr marL="3731849" indent="0">
              <a:buNone/>
              <a:defRPr sz="91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5B38B8-45D5-4135-AD1A-C9A93A3754E9}" type="slidenum">
              <a:rPr lang="en-US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6543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544" y="5053775"/>
            <a:ext cx="5486400" cy="314060"/>
          </a:xfrm>
        </p:spPr>
        <p:txBody>
          <a:bodyPr anchor="b"/>
          <a:lstStyle>
            <a:lvl1pPr algn="l">
              <a:defRPr sz="2041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544" y="612264"/>
            <a:ext cx="5486400" cy="4115772"/>
          </a:xfrm>
        </p:spPr>
        <p:txBody>
          <a:bodyPr/>
          <a:lstStyle>
            <a:lvl1pPr marL="0" indent="0">
              <a:buNone/>
              <a:defRPr sz="3265"/>
            </a:lvl1pPr>
            <a:lvl2pPr marL="466481" indent="0">
              <a:buNone/>
              <a:defRPr sz="2857"/>
            </a:lvl2pPr>
            <a:lvl3pPr marL="932962" indent="0">
              <a:buNone/>
              <a:defRPr sz="2449"/>
            </a:lvl3pPr>
            <a:lvl4pPr marL="1399443" indent="0">
              <a:buNone/>
              <a:defRPr sz="2041"/>
            </a:lvl4pPr>
            <a:lvl5pPr marL="1865925" indent="0">
              <a:buNone/>
              <a:defRPr sz="2041"/>
            </a:lvl5pPr>
            <a:lvl6pPr marL="2332406" indent="0">
              <a:buNone/>
              <a:defRPr sz="2041"/>
            </a:lvl6pPr>
            <a:lvl7pPr marL="2798887" indent="0">
              <a:buNone/>
              <a:defRPr sz="2041"/>
            </a:lvl7pPr>
            <a:lvl8pPr marL="3265368" indent="0">
              <a:buNone/>
              <a:defRPr sz="2041"/>
            </a:lvl8pPr>
            <a:lvl9pPr marL="3731849" indent="0">
              <a:buNone/>
              <a:defRPr sz="2041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544" y="5367835"/>
            <a:ext cx="5486400" cy="805014"/>
          </a:xfrm>
        </p:spPr>
        <p:txBody>
          <a:bodyPr/>
          <a:lstStyle>
            <a:lvl1pPr marL="0" indent="0">
              <a:buNone/>
              <a:defRPr sz="1428"/>
            </a:lvl1pPr>
            <a:lvl2pPr marL="466481" indent="0">
              <a:buNone/>
              <a:defRPr sz="1224"/>
            </a:lvl2pPr>
            <a:lvl3pPr marL="932962" indent="0">
              <a:buNone/>
              <a:defRPr sz="1020"/>
            </a:lvl3pPr>
            <a:lvl4pPr marL="1399443" indent="0">
              <a:buNone/>
              <a:defRPr sz="918"/>
            </a:lvl4pPr>
            <a:lvl5pPr marL="1865925" indent="0">
              <a:buNone/>
              <a:defRPr sz="918"/>
            </a:lvl5pPr>
            <a:lvl6pPr marL="2332406" indent="0">
              <a:buNone/>
              <a:defRPr sz="918"/>
            </a:lvl6pPr>
            <a:lvl7pPr marL="2798887" indent="0">
              <a:buNone/>
              <a:defRPr sz="918"/>
            </a:lvl7pPr>
            <a:lvl8pPr marL="3265368" indent="0">
              <a:buNone/>
              <a:defRPr sz="918"/>
            </a:lvl8pPr>
            <a:lvl9pPr marL="3731849" indent="0">
              <a:buNone/>
              <a:defRPr sz="91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68A5BA-9F8D-4F7A-8B62-BC2FF3017CFE}" type="slidenum">
              <a:rPr lang="en-US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192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B2A153-F14F-493E-96AA-FCAE5BBC9189}" type="slidenum">
              <a:rPr lang="en-US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5683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0421" y="268878"/>
            <a:ext cx="596830" cy="296899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489" y="268878"/>
            <a:ext cx="5705078" cy="296899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2A8464-8B81-433B-8AD8-69360921FB2C}" type="slidenum">
              <a:rPr lang="en-US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4885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193" y="2716172"/>
            <a:ext cx="7773614" cy="2983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013" y="3885769"/>
            <a:ext cx="6399989" cy="1752564"/>
          </a:xfrm>
        </p:spPr>
        <p:txBody>
          <a:bodyPr/>
          <a:lstStyle>
            <a:lvl1pPr marL="0" indent="0" algn="ctr">
              <a:buNone/>
              <a:defRPr/>
            </a:lvl1pPr>
            <a:lvl2pPr marL="466131" indent="0" algn="ctr">
              <a:buNone/>
              <a:defRPr/>
            </a:lvl2pPr>
            <a:lvl3pPr marL="932271" indent="0" algn="ctr">
              <a:buNone/>
              <a:defRPr/>
            </a:lvl3pPr>
            <a:lvl4pPr marL="1398407" indent="0" algn="ctr">
              <a:buNone/>
              <a:defRPr/>
            </a:lvl4pPr>
            <a:lvl5pPr marL="1864540" indent="0" algn="ctr">
              <a:buNone/>
              <a:defRPr/>
            </a:lvl5pPr>
            <a:lvl6pPr marL="2330677" indent="0" algn="ctr">
              <a:buNone/>
              <a:defRPr/>
            </a:lvl6pPr>
            <a:lvl7pPr marL="2796810" indent="0" algn="ctr">
              <a:buNone/>
              <a:defRPr/>
            </a:lvl7pPr>
            <a:lvl8pPr marL="3262945" indent="0" algn="ctr">
              <a:buNone/>
              <a:defRPr/>
            </a:lvl8pPr>
            <a:lvl9pPr marL="372908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CEA1E-EFA9-4FE4-9123-270EF7B9B3E0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684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638"/>
            <a:ext cx="9144000" cy="1093788"/>
          </a:xfrm>
          <a:prstGeom prst="rect">
            <a:avLst/>
          </a:prstGeom>
          <a:solidFill>
            <a:srgbClr val="008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prstClr val="white"/>
              </a:solidFill>
              <a:latin typeface="Arial" panose="020B0604020202020204" pitchFamily="34" charset="0"/>
              <a:ea typeface="Adobe Gothic Std B" pitchFamily="34" charset="-128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 flipV="1">
            <a:off x="-6350" y="1212850"/>
            <a:ext cx="9144000" cy="19050"/>
          </a:xfrm>
          <a:prstGeom prst="line">
            <a:avLst/>
          </a:prstGeom>
          <a:ln w="76200">
            <a:solidFill>
              <a:srgbClr val="ED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1166813" y="6373813"/>
            <a:ext cx="65865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en-US" sz="1600" b="1" dirty="0" smtClean="0">
                <a:solidFill>
                  <a:srgbClr val="778424"/>
                </a:solidFill>
                <a:ea typeface="+mn-ea"/>
              </a:rPr>
              <a:t>Engage</a:t>
            </a:r>
            <a:r>
              <a:rPr lang="en-US" altLang="en-US" sz="1600" b="1" dirty="0" smtClean="0">
                <a:solidFill>
                  <a:prstClr val="white"/>
                </a:solidFill>
                <a:ea typeface="+mn-ea"/>
              </a:rPr>
              <a:t>		</a:t>
            </a:r>
            <a:r>
              <a:rPr lang="en-US" altLang="en-US" sz="1600" b="1" dirty="0" smtClean="0">
                <a:solidFill>
                  <a:srgbClr val="009ED0"/>
                </a:solidFill>
                <a:ea typeface="+mn-ea"/>
              </a:rPr>
              <a:t>Improve</a:t>
            </a:r>
            <a:r>
              <a:rPr lang="en-US" altLang="en-US" sz="1600" b="1" dirty="0" smtClean="0">
                <a:solidFill>
                  <a:srgbClr val="00B8F2"/>
                </a:solidFill>
                <a:ea typeface="+mn-ea"/>
              </a:rPr>
              <a:t>		</a:t>
            </a:r>
            <a:r>
              <a:rPr lang="en-US" altLang="en-US" sz="1600" b="1" dirty="0" smtClean="0">
                <a:solidFill>
                  <a:srgbClr val="0080A8"/>
                </a:solidFill>
                <a:ea typeface="+mn-ea"/>
              </a:rPr>
              <a:t>Support</a:t>
            </a:r>
            <a:r>
              <a:rPr lang="en-US" altLang="en-US" sz="1600" b="1" dirty="0" smtClean="0">
                <a:solidFill>
                  <a:prstClr val="white"/>
                </a:solidFill>
                <a:ea typeface="+mn-ea"/>
              </a:rPr>
              <a:t>		</a:t>
            </a:r>
            <a:r>
              <a:rPr lang="en-US" altLang="en-US" sz="1600" b="1" dirty="0" smtClean="0">
                <a:solidFill>
                  <a:srgbClr val="FF5829"/>
                </a:solidFill>
                <a:ea typeface="+mn-ea"/>
              </a:rPr>
              <a:t>Grow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-6350" y="6354763"/>
            <a:ext cx="9144000" cy="19050"/>
          </a:xfrm>
          <a:prstGeom prst="line">
            <a:avLst/>
          </a:prstGeom>
          <a:ln w="28575">
            <a:solidFill>
              <a:srgbClr val="ED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33916" y="203199"/>
            <a:ext cx="7886700" cy="661989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F9D0E0-C014-41FF-BC47-42B35CC8FC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92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20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67111"/>
            <a:ext cx="7814110" cy="2983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52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638"/>
            <a:ext cx="9144000" cy="1093788"/>
          </a:xfrm>
          <a:prstGeom prst="rect">
            <a:avLst/>
          </a:prstGeom>
          <a:solidFill>
            <a:srgbClr val="008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b="1" dirty="0">
              <a:solidFill>
                <a:prstClr val="white"/>
              </a:solidFill>
              <a:latin typeface="Arial" panose="020B0604020202020204" pitchFamily="34" charset="0"/>
              <a:ea typeface="Adobe Gothic Std B" pitchFamily="34" charset="-128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 flipV="1">
            <a:off x="-6350" y="1212850"/>
            <a:ext cx="9144000" cy="19050"/>
          </a:xfrm>
          <a:prstGeom prst="line">
            <a:avLst/>
          </a:prstGeom>
          <a:ln w="76200">
            <a:solidFill>
              <a:srgbClr val="ED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1166813" y="6373813"/>
            <a:ext cx="65865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600" b="1" dirty="0" smtClean="0">
                <a:solidFill>
                  <a:srgbClr val="778424"/>
                </a:solidFill>
              </a:rPr>
              <a:t>Engage</a:t>
            </a:r>
            <a:r>
              <a:rPr lang="en-US" altLang="en-US" sz="1600" b="1" dirty="0" smtClean="0">
                <a:solidFill>
                  <a:prstClr val="white"/>
                </a:solidFill>
              </a:rPr>
              <a:t>		</a:t>
            </a:r>
            <a:r>
              <a:rPr lang="en-US" altLang="en-US" sz="1600" b="1" dirty="0" smtClean="0">
                <a:solidFill>
                  <a:srgbClr val="009ED0"/>
                </a:solidFill>
              </a:rPr>
              <a:t>Improve</a:t>
            </a:r>
            <a:r>
              <a:rPr lang="en-US" altLang="en-US" sz="1600" b="1" dirty="0" smtClean="0">
                <a:solidFill>
                  <a:srgbClr val="00B8F2"/>
                </a:solidFill>
              </a:rPr>
              <a:t>		</a:t>
            </a:r>
            <a:r>
              <a:rPr lang="en-US" altLang="en-US" sz="1600" b="1" dirty="0" smtClean="0">
                <a:solidFill>
                  <a:srgbClr val="0080A8"/>
                </a:solidFill>
              </a:rPr>
              <a:t>Support</a:t>
            </a:r>
            <a:r>
              <a:rPr lang="en-US" altLang="en-US" sz="1600" b="1" dirty="0" smtClean="0">
                <a:solidFill>
                  <a:prstClr val="white"/>
                </a:solidFill>
              </a:rPr>
              <a:t>		</a:t>
            </a:r>
            <a:r>
              <a:rPr lang="en-US" altLang="en-US" sz="1600" b="1" dirty="0" smtClean="0">
                <a:solidFill>
                  <a:srgbClr val="FF5829"/>
                </a:solidFill>
              </a:rPr>
              <a:t>Grow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-6350" y="6354763"/>
            <a:ext cx="9144000" cy="19050"/>
          </a:xfrm>
          <a:prstGeom prst="line">
            <a:avLst/>
          </a:prstGeom>
          <a:ln w="28575">
            <a:solidFill>
              <a:srgbClr val="EDA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33916" y="203199"/>
            <a:ext cx="7886700" cy="661989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29B5B-B6EF-482D-B9F4-01C2F5418ED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9/18/2017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F9D0E0-C014-41FF-BC47-42B35CC8FC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9617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SlideBottomBar"/>
          <p:cNvSpPr>
            <a:spLocks noChangeArrowheads="1"/>
          </p:cNvSpPr>
          <p:nvPr/>
        </p:nvSpPr>
        <p:spPr bwMode="auto">
          <a:xfrm>
            <a:off x="2081496" y="6351021"/>
            <a:ext cx="7062504" cy="508600"/>
          </a:xfrm>
          <a:prstGeom prst="rect">
            <a:avLst/>
          </a:prstGeom>
          <a:solidFill>
            <a:srgbClr val="C7DFF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1632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026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21489" y="267068"/>
            <a:ext cx="7814110" cy="29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76" name="McK 1. On-page tracker" hidden="1"/>
          <p:cNvSpPr>
            <a:spLocks noChangeArrowheads="1"/>
          </p:cNvSpPr>
          <p:nvPr/>
        </p:nvSpPr>
        <p:spPr bwMode="auto">
          <a:xfrm>
            <a:off x="121489" y="27536"/>
            <a:ext cx="894706" cy="22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428" dirty="0">
                <a:solidFill>
                  <a:srgbClr val="808080"/>
                </a:solidFill>
                <a:ea typeface="+mn-ea"/>
              </a:rPr>
              <a:t>TRACKER</a:t>
            </a:r>
          </a:p>
        </p:txBody>
      </p:sp>
      <p:sp>
        <p:nvSpPr>
          <p:cNvPr id="1032" name="McK 3. Unit of measure" hidden="1"/>
          <p:cNvSpPr txBox="1">
            <a:spLocks noChangeArrowheads="1"/>
          </p:cNvSpPr>
          <p:nvPr/>
        </p:nvSpPr>
        <p:spPr bwMode="auto">
          <a:xfrm>
            <a:off x="121489" y="542615"/>
            <a:ext cx="3730492" cy="22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28" dirty="0">
                <a:solidFill>
                  <a:srgbClr val="808080"/>
                </a:solidFill>
                <a:ea typeface="+mn-ea"/>
              </a:rPr>
              <a:t>Unit of measure</a:t>
            </a:r>
          </a:p>
        </p:txBody>
      </p:sp>
      <p:grpSp>
        <p:nvGrpSpPr>
          <p:cNvPr id="1337" name="McK Slide Elements"/>
          <p:cNvGrpSpPr>
            <a:grpSpLocks/>
          </p:cNvGrpSpPr>
          <p:nvPr userDrawn="1"/>
        </p:nvGrpSpPr>
        <p:grpSpPr bwMode="auto">
          <a:xfrm>
            <a:off x="121489" y="6198769"/>
            <a:ext cx="8722840" cy="526418"/>
            <a:chOff x="75" y="3827"/>
            <a:chExt cx="5385" cy="325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75" y="3827"/>
              <a:ext cx="5385" cy="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020" dirty="0">
                  <a:solidFill>
                    <a:srgbClr val="000000"/>
                  </a:solidFill>
                  <a:ea typeface="+mn-ea"/>
                </a:rPr>
                <a:t>1 Footnote</a:t>
              </a:r>
            </a:p>
          </p:txBody>
        </p:sp>
        <p:sp>
          <p:nvSpPr>
            <p:cNvPr id="1154" name="McK 5. Source" hidden="1"/>
            <p:cNvSpPr>
              <a:spLocks noChangeArrowheads="1"/>
            </p:cNvSpPr>
            <p:nvPr userDrawn="1"/>
          </p:nvSpPr>
          <p:spPr bwMode="auto">
            <a:xfrm>
              <a:off x="75" y="4053"/>
              <a:ext cx="4323" cy="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marL="621975" indent="-621975" defTabSz="913526" eaLnBrk="1" hangingPunct="1">
                <a:tabLst>
                  <a:tab pos="625214" algn="l"/>
                </a:tabLst>
              </a:pPr>
              <a:r>
                <a:rPr lang="en-US" sz="1020" dirty="0">
                  <a:solidFill>
                    <a:srgbClr val="000000"/>
                  </a:solidFill>
                  <a:ea typeface="+mn-ea"/>
                </a:rPr>
                <a:t>SOURCE: Source</a:t>
              </a:r>
            </a:p>
          </p:txBody>
        </p:sp>
      </p:grpSp>
      <p:grpSp>
        <p:nvGrpSpPr>
          <p:cNvPr id="1303" name="ACET" hidden="1"/>
          <p:cNvGrpSpPr>
            <a:grpSpLocks/>
          </p:cNvGrpSpPr>
          <p:nvPr/>
        </p:nvGrpSpPr>
        <p:grpSpPr bwMode="auto">
          <a:xfrm>
            <a:off x="1482155" y="1137061"/>
            <a:ext cx="4350892" cy="531276"/>
            <a:chOff x="915" y="702"/>
            <a:chExt cx="2686" cy="328"/>
          </a:xfrm>
        </p:grpSpPr>
        <p:cxnSp>
          <p:nvCxnSpPr>
            <p:cNvPr id="1273" name="AutoShape 249" hidden="1"/>
            <p:cNvCxnSpPr>
              <a:cxnSpLocks noChangeShapeType="1"/>
              <a:stCxn id="1274" idx="4"/>
              <a:endCxn id="1274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74" name="AutoShape 250" hidden="1"/>
            <p:cNvSpPr>
              <a:spLocks noChangeArrowheads="1"/>
            </p:cNvSpPr>
            <p:nvPr/>
          </p:nvSpPr>
          <p:spPr bwMode="auto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eaLnBrk="1" hangingPunct="1"/>
              <a:r>
                <a:rPr lang="en-US" sz="1632" b="1" dirty="0">
                  <a:solidFill>
                    <a:srgbClr val="000000"/>
                  </a:solidFill>
                  <a:ea typeface="+mn-ea"/>
                </a:rPr>
                <a:t>Title</a:t>
              </a:r>
            </a:p>
            <a:p>
              <a:pPr eaLnBrk="1" hangingPunct="1"/>
              <a:r>
                <a:rPr lang="en-US" sz="1632" dirty="0">
                  <a:solidFill>
                    <a:srgbClr val="808080"/>
                  </a:solidFill>
                  <a:ea typeface="+mn-ea"/>
                </a:rPr>
                <a:t>Unit of measure</a:t>
              </a:r>
            </a:p>
          </p:txBody>
        </p:sp>
      </p:grpSp>
      <p:sp>
        <p:nvSpPr>
          <p:cNvPr id="1304" name="Rectangle 28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9602" y="6566446"/>
            <a:ext cx="199240" cy="15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20">
                <a:solidFill>
                  <a:srgbClr val="000000"/>
                </a:solidFill>
              </a:defRPr>
            </a:lvl1pPr>
          </a:lstStyle>
          <a:p>
            <a:pPr eaLnBrk="1" hangingPunct="1"/>
            <a:fld id="{DF3F7A36-4E73-465D-9586-256F645211D5}" type="slidenum">
              <a:rPr lang="en-US">
                <a:ea typeface="+mn-ea"/>
              </a:rPr>
              <a:pPr eaLnBrk="1" hangingPunct="1"/>
              <a:t>‹#›</a:t>
            </a:fld>
            <a:r>
              <a:rPr lang="en-US" dirty="0">
                <a:ea typeface="+mn-ea"/>
              </a:rPr>
              <a:t> </a:t>
            </a:r>
          </a:p>
        </p:txBody>
      </p:sp>
      <p:sp>
        <p:nvSpPr>
          <p:cNvPr id="1310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82155" y="1990667"/>
            <a:ext cx="4389768" cy="124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19" name="doc id"/>
          <p:cNvSpPr>
            <a:spLocks noChangeArrowheads="1"/>
          </p:cNvSpPr>
          <p:nvPr/>
        </p:nvSpPr>
        <p:spPr bwMode="auto">
          <a:xfrm>
            <a:off x="8246609" y="37255"/>
            <a:ext cx="670614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 eaLnBrk="1" hangingPunct="1"/>
            <a:endParaRPr lang="en-US" sz="816" dirty="0">
              <a:solidFill>
                <a:srgbClr val="000000"/>
              </a:solidFill>
              <a:ea typeface="+mn-ea"/>
            </a:endParaRPr>
          </a:p>
        </p:txBody>
      </p:sp>
      <p:pic>
        <p:nvPicPr>
          <p:cNvPr id="1333" name="Picture 2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600" y="0"/>
            <a:ext cx="1213260" cy="544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5" name="Picture 3"/>
          <p:cNvPicPr>
            <a:picLocks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8" y="6351021"/>
            <a:ext cx="1974585" cy="5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837409"/>
            <a:ext cx="9148859" cy="7774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37" dirty="0">
              <a:solidFill>
                <a:srgbClr val="FFFFFF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0642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729" r:id="rId13"/>
    <p:sldLayoutId id="2147483730" r:id="rId14"/>
    <p:sldLayoutId id="2147483731" r:id="rId15"/>
    <p:sldLayoutId id="2147483732" r:id="rId16"/>
  </p:sldLayoutIdLst>
  <p:hf sldNum="0" hdr="0" ftr="0" dt="0"/>
  <p:txStyles>
    <p:titleStyle>
      <a:lvl1pPr algn="l" defTabSz="913526" rtl="0" fontAlgn="base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13526" rtl="0" fontAlgn="base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526" rtl="0" fontAlgn="base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526" rtl="0" fontAlgn="base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526" rtl="0" fontAlgn="base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81" algn="l" defTabSz="913526" rtl="0" fontAlgn="base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962" algn="l" defTabSz="913526" rtl="0" fontAlgn="base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443" algn="l" defTabSz="913526" rtl="0" fontAlgn="base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925" algn="l" defTabSz="913526" rtl="0" fontAlgn="base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algn="l" defTabSz="913526" rtl="0" fontAlgn="base">
        <a:spcBef>
          <a:spcPct val="0"/>
        </a:spcBef>
        <a:spcAft>
          <a:spcPct val="0"/>
        </a:spcAft>
        <a:buClr>
          <a:schemeClr val="tx2"/>
        </a:buClr>
        <a:defRPr sz="1632">
          <a:solidFill>
            <a:schemeClr val="tx1"/>
          </a:solidFill>
          <a:latin typeface="+mn-lt"/>
          <a:ea typeface="+mn-ea"/>
          <a:cs typeface="+mn-cs"/>
        </a:defRPr>
      </a:lvl1pPr>
      <a:lvl2pPr marL="197607" indent="-195987" algn="l" defTabSz="913526" rtl="0" fontAlgn="base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632">
          <a:solidFill>
            <a:schemeClr val="tx1"/>
          </a:solidFill>
          <a:latin typeface="+mn-lt"/>
        </a:defRPr>
      </a:lvl2pPr>
      <a:lvl3pPr marL="466481" indent="-267255" algn="l" defTabSz="913526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32">
          <a:solidFill>
            <a:schemeClr val="tx1"/>
          </a:solidFill>
          <a:latin typeface="+mn-lt"/>
        </a:defRPr>
      </a:lvl3pPr>
      <a:lvl4pPr marL="626835" indent="-158733" algn="l" defTabSz="913526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632">
          <a:solidFill>
            <a:schemeClr val="tx1"/>
          </a:solidFill>
          <a:latin typeface="+mn-lt"/>
        </a:defRPr>
      </a:lvl4pPr>
      <a:lvl5pPr marL="761271" indent="-132818" algn="l" defTabSz="913526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>
          <a:solidFill>
            <a:schemeClr val="tx1"/>
          </a:solidFill>
          <a:latin typeface="+mn-lt"/>
        </a:defRPr>
      </a:lvl5pPr>
      <a:lvl6pPr marL="1227752" indent="-132818" algn="l" defTabSz="913526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>
          <a:solidFill>
            <a:schemeClr val="tx1"/>
          </a:solidFill>
          <a:latin typeface="+mn-lt"/>
        </a:defRPr>
      </a:lvl6pPr>
      <a:lvl7pPr marL="1694234" indent="-132818" algn="l" defTabSz="913526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>
          <a:solidFill>
            <a:schemeClr val="tx1"/>
          </a:solidFill>
          <a:latin typeface="+mn-lt"/>
        </a:defRPr>
      </a:lvl7pPr>
      <a:lvl8pPr marL="2160715" indent="-132818" algn="l" defTabSz="913526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>
          <a:solidFill>
            <a:schemeClr val="tx1"/>
          </a:solidFill>
          <a:latin typeface="+mn-lt"/>
        </a:defRPr>
      </a:lvl8pPr>
      <a:lvl9pPr marL="2627196" indent="-132818" algn="l" defTabSz="913526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in.com/publications/articles/whos-responsible-for-employee-engagement.asp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://www.gallup.com/poll/188144/employee-engagement-stagnant-2015.aspx" TargetMode="External"/><Relationship Id="rId4" Type="http://schemas.openxmlformats.org/officeDocument/2006/relationships/hyperlink" Target="http://webarchive.nationalarchives.gov.uk/20141206182038/https:/www.gov.uk/government/uploads/system/uploads/attachment_data/file/336651/bis-14-1008-WERS-first-findings-report-fourth-edition-july-2014.pdf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661976" y="1371600"/>
            <a:ext cx="5036084" cy="502445"/>
          </a:xfrm>
        </p:spPr>
        <p:txBody>
          <a:bodyPr/>
          <a:lstStyle/>
          <a:p>
            <a:r>
              <a:rPr lang="en-US" b="1" i="1" dirty="0" smtClean="0"/>
              <a:t>Leading Change</a:t>
            </a:r>
            <a:endParaRPr lang="en-US" sz="2800" b="1" i="1" dirty="0"/>
          </a:p>
        </p:txBody>
      </p:sp>
      <p:sp>
        <p:nvSpPr>
          <p:cNvPr id="2" name="Rectangle 1"/>
          <p:cNvSpPr/>
          <p:nvPr/>
        </p:nvSpPr>
        <p:spPr>
          <a:xfrm>
            <a:off x="2667000" y="4927937"/>
            <a:ext cx="312002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solidFill>
                  <a:schemeClr val="tx2"/>
                </a:solidFill>
              </a:rPr>
              <a:t>DoM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Admin Grand </a:t>
            </a:r>
            <a:r>
              <a:rPr lang="en-US" sz="2000" dirty="0" smtClean="0">
                <a:solidFill>
                  <a:schemeClr val="tx2"/>
                </a:solidFill>
              </a:rPr>
              <a:t>Round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Sept 19</a:t>
            </a:r>
            <a:r>
              <a:rPr lang="en-US" sz="2000" baseline="30000" dirty="0" smtClean="0">
                <a:solidFill>
                  <a:schemeClr val="tx2"/>
                </a:solidFill>
              </a:rPr>
              <a:t>th</a:t>
            </a:r>
            <a:r>
              <a:rPr lang="en-US" sz="2000" dirty="0" smtClean="0">
                <a:solidFill>
                  <a:schemeClr val="tx2"/>
                </a:solidFill>
              </a:rPr>
              <a:t> 2017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Mick Verran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3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pace of change in healthcare is accelerating.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800909"/>
            <a:ext cx="5840285" cy="366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5400000">
            <a:off x="4676745" y="4010055"/>
            <a:ext cx="400110" cy="5181600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en-US" sz="1400" dirty="0"/>
              <a:t>https://www.cs.umd.edu/~ben/papers/Gillam2009healthcare.pdf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pace of change in healthcare is accelerating.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666" t="17037" r="58750" b="16296"/>
          <a:stretch/>
        </p:blipFill>
        <p:spPr>
          <a:xfrm>
            <a:off x="2133600" y="990600"/>
            <a:ext cx="4876800" cy="528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4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70% of change efforts fail to achieve the target impact.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6474023"/>
            <a:ext cx="647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McKinsey Quarterly Transformation Executive Survey 2008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" t="16299" r="3879" b="12435"/>
          <a:stretch/>
        </p:blipFill>
        <p:spPr>
          <a:xfrm>
            <a:off x="925198" y="1385409"/>
            <a:ext cx="7010401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0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Line 3"/>
          <p:cNvSpPr>
            <a:spLocks noChangeShapeType="1"/>
          </p:cNvSpPr>
          <p:nvPr/>
        </p:nvSpPr>
        <p:spPr bwMode="auto">
          <a:xfrm flipV="1">
            <a:off x="841512" y="4238823"/>
            <a:ext cx="924791" cy="468329"/>
          </a:xfrm>
          <a:prstGeom prst="line">
            <a:avLst/>
          </a:prstGeom>
          <a:noFill/>
          <a:ln w="28575">
            <a:solidFill>
              <a:srgbClr val="1A52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Line 4"/>
          <p:cNvSpPr>
            <a:spLocks noChangeShapeType="1"/>
          </p:cNvSpPr>
          <p:nvPr/>
        </p:nvSpPr>
        <p:spPr bwMode="auto">
          <a:xfrm>
            <a:off x="730841" y="1154669"/>
            <a:ext cx="0" cy="4446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5"/>
          <p:cNvSpPr>
            <a:spLocks noChangeShapeType="1"/>
          </p:cNvSpPr>
          <p:nvPr/>
        </p:nvSpPr>
        <p:spPr bwMode="auto">
          <a:xfrm flipV="1">
            <a:off x="730841" y="5591937"/>
            <a:ext cx="7899970" cy="889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Text Box 6"/>
          <p:cNvSpPr txBox="1">
            <a:spLocks noChangeArrowheads="1"/>
          </p:cNvSpPr>
          <p:nvPr/>
        </p:nvSpPr>
        <p:spPr bwMode="auto">
          <a:xfrm>
            <a:off x="-172725" y="1154669"/>
            <a:ext cx="903566" cy="4600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0"/>
              </a:spcBef>
            </a:pPr>
            <a:r>
              <a:rPr lang="en-US" sz="1800" b="1" dirty="0">
                <a:solidFill>
                  <a:srgbClr val="365F91"/>
                </a:solidFill>
                <a:latin typeface="+mj-lt"/>
              </a:rPr>
              <a:t>2.6</a:t>
            </a:r>
            <a:endParaRPr lang="en-US" sz="2400" b="1" dirty="0">
              <a:solidFill>
                <a:srgbClr val="365F91"/>
              </a:solidFill>
              <a:latin typeface="+mj-lt"/>
            </a:endParaRPr>
          </a:p>
          <a:p>
            <a:pPr algn="r" eaLnBrk="0" hangingPunct="0">
              <a:spcBef>
                <a:spcPct val="0"/>
              </a:spcBef>
            </a:pPr>
            <a:endParaRPr lang="en-US" sz="2000" b="1" dirty="0">
              <a:solidFill>
                <a:srgbClr val="365F91"/>
              </a:solidFill>
              <a:latin typeface="+mj-lt"/>
            </a:endParaRPr>
          </a:p>
          <a:p>
            <a:pPr algn="r" eaLnBrk="0" hangingPunct="0">
              <a:spcBef>
                <a:spcPct val="0"/>
              </a:spcBef>
            </a:pPr>
            <a:endParaRPr lang="en-US" sz="1800" b="1" dirty="0">
              <a:solidFill>
                <a:srgbClr val="365F91"/>
              </a:solidFill>
              <a:latin typeface="+mj-lt"/>
            </a:endParaRPr>
          </a:p>
          <a:p>
            <a:pPr algn="r" eaLnBrk="0" hangingPunct="0">
              <a:spcBef>
                <a:spcPct val="0"/>
              </a:spcBef>
            </a:pPr>
            <a:r>
              <a:rPr lang="en-US" sz="1800" b="1" dirty="0">
                <a:solidFill>
                  <a:srgbClr val="365F91"/>
                </a:solidFill>
                <a:latin typeface="+mj-lt"/>
              </a:rPr>
              <a:t>2.4</a:t>
            </a:r>
          </a:p>
          <a:p>
            <a:pPr algn="r" eaLnBrk="0" hangingPunct="0">
              <a:spcBef>
                <a:spcPct val="0"/>
              </a:spcBef>
            </a:pPr>
            <a:endParaRPr lang="en-US" sz="1200" b="1" dirty="0">
              <a:solidFill>
                <a:srgbClr val="365F91"/>
              </a:solidFill>
              <a:latin typeface="+mj-lt"/>
            </a:endParaRPr>
          </a:p>
          <a:p>
            <a:pPr algn="r" eaLnBrk="0" hangingPunct="0">
              <a:lnSpc>
                <a:spcPct val="140000"/>
              </a:lnSpc>
              <a:spcBef>
                <a:spcPct val="0"/>
              </a:spcBef>
            </a:pPr>
            <a:endParaRPr lang="en-US" sz="1800" b="1" dirty="0">
              <a:solidFill>
                <a:srgbClr val="365F91"/>
              </a:solidFill>
              <a:latin typeface="+mj-lt"/>
            </a:endParaRPr>
          </a:p>
          <a:p>
            <a:pPr algn="r" eaLnBrk="0" hangingPunct="0">
              <a:spcBef>
                <a:spcPct val="0"/>
              </a:spcBef>
            </a:pPr>
            <a:r>
              <a:rPr lang="en-US" sz="1800" b="1" dirty="0">
                <a:solidFill>
                  <a:srgbClr val="365F91"/>
                </a:solidFill>
                <a:latin typeface="+mj-lt"/>
              </a:rPr>
              <a:t>2.2</a:t>
            </a:r>
          </a:p>
          <a:p>
            <a:pPr algn="r" eaLnBrk="0" hangingPunct="0">
              <a:spcBef>
                <a:spcPct val="0"/>
              </a:spcBef>
            </a:pPr>
            <a:endParaRPr lang="en-US" sz="1400" b="1" dirty="0">
              <a:solidFill>
                <a:srgbClr val="365F91"/>
              </a:solidFill>
              <a:latin typeface="+mj-lt"/>
            </a:endParaRPr>
          </a:p>
          <a:p>
            <a:pPr algn="r" eaLnBrk="0" hangingPunct="0">
              <a:lnSpc>
                <a:spcPct val="150000"/>
              </a:lnSpc>
              <a:spcBef>
                <a:spcPct val="0"/>
              </a:spcBef>
            </a:pPr>
            <a:endParaRPr lang="en-US" sz="1800" b="1" dirty="0">
              <a:solidFill>
                <a:srgbClr val="365F91"/>
              </a:solidFill>
              <a:latin typeface="+mj-lt"/>
            </a:endParaRPr>
          </a:p>
          <a:p>
            <a:pPr algn="r" eaLnBrk="0" hangingPunct="0">
              <a:spcBef>
                <a:spcPct val="0"/>
              </a:spcBef>
            </a:pPr>
            <a:r>
              <a:rPr lang="en-US" sz="1800" b="1" dirty="0">
                <a:solidFill>
                  <a:srgbClr val="365F91"/>
                </a:solidFill>
                <a:latin typeface="+mj-lt"/>
              </a:rPr>
              <a:t>2</a:t>
            </a:r>
          </a:p>
          <a:p>
            <a:pPr algn="r" eaLnBrk="0" hangingPunct="0">
              <a:spcBef>
                <a:spcPct val="0"/>
              </a:spcBef>
            </a:pPr>
            <a:endParaRPr lang="en-US" sz="1800" b="1" dirty="0">
              <a:solidFill>
                <a:srgbClr val="365F91"/>
              </a:solidFill>
              <a:latin typeface="+mj-lt"/>
            </a:endParaRPr>
          </a:p>
          <a:p>
            <a:pPr algn="r" eaLnBrk="0" hangingPunct="0">
              <a:lnSpc>
                <a:spcPct val="150000"/>
              </a:lnSpc>
              <a:spcBef>
                <a:spcPct val="0"/>
              </a:spcBef>
            </a:pPr>
            <a:endParaRPr lang="en-US" sz="1800" b="1" dirty="0">
              <a:solidFill>
                <a:srgbClr val="365F91"/>
              </a:solidFill>
              <a:latin typeface="+mj-lt"/>
            </a:endParaRPr>
          </a:p>
          <a:p>
            <a:pPr algn="r" eaLnBrk="0" hangingPunct="0">
              <a:spcBef>
                <a:spcPct val="0"/>
              </a:spcBef>
            </a:pPr>
            <a:r>
              <a:rPr lang="en-US" sz="1800" b="1" dirty="0">
                <a:solidFill>
                  <a:srgbClr val="365F91"/>
                </a:solidFill>
                <a:latin typeface="+mj-lt"/>
              </a:rPr>
              <a:t>1.8</a:t>
            </a:r>
          </a:p>
          <a:p>
            <a:pPr algn="r" eaLnBrk="0" hangingPunct="0">
              <a:spcBef>
                <a:spcPct val="0"/>
              </a:spcBef>
            </a:pPr>
            <a:endParaRPr lang="en-US" sz="1800" b="1" dirty="0">
              <a:solidFill>
                <a:srgbClr val="365F91"/>
              </a:solidFill>
              <a:latin typeface="+mj-lt"/>
            </a:endParaRPr>
          </a:p>
          <a:p>
            <a:pPr algn="r" eaLnBrk="0" hangingPunct="0">
              <a:lnSpc>
                <a:spcPct val="150000"/>
              </a:lnSpc>
              <a:spcBef>
                <a:spcPct val="0"/>
              </a:spcBef>
            </a:pPr>
            <a:endParaRPr lang="en-US" sz="1400" b="1" dirty="0">
              <a:solidFill>
                <a:srgbClr val="365F91"/>
              </a:solidFill>
              <a:latin typeface="+mj-lt"/>
            </a:endParaRPr>
          </a:p>
          <a:p>
            <a:pPr algn="r" eaLnBrk="0" hangingPunct="0">
              <a:spcBef>
                <a:spcPct val="0"/>
              </a:spcBef>
            </a:pPr>
            <a:r>
              <a:rPr lang="en-US" sz="1800" b="1" dirty="0">
                <a:solidFill>
                  <a:srgbClr val="365F91"/>
                </a:solidFill>
                <a:latin typeface="+mj-lt"/>
              </a:rPr>
              <a:t>1.6</a:t>
            </a:r>
            <a:endParaRPr lang="en-US" sz="2400" b="1" dirty="0">
              <a:solidFill>
                <a:srgbClr val="365F91"/>
              </a:solidFill>
              <a:latin typeface="+mj-lt"/>
            </a:endParaRPr>
          </a:p>
        </p:txBody>
      </p:sp>
      <p:sp>
        <p:nvSpPr>
          <p:cNvPr id="7178" name="Text Box 7"/>
          <p:cNvSpPr txBox="1">
            <a:spLocks noChangeArrowheads="1"/>
          </p:cNvSpPr>
          <p:nvPr/>
        </p:nvSpPr>
        <p:spPr bwMode="auto">
          <a:xfrm>
            <a:off x="629811" y="5726668"/>
            <a:ext cx="800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hangingPunct="0">
              <a:spcBef>
                <a:spcPct val="0"/>
              </a:spcBef>
              <a:tabLst>
                <a:tab pos="1422400" algn="l"/>
                <a:tab pos="2635250" algn="l"/>
                <a:tab pos="3943350" algn="l"/>
                <a:tab pos="5194300" algn="l"/>
              </a:tabLst>
            </a:pPr>
            <a:r>
              <a:rPr lang="en-US" sz="1600" b="1" dirty="0">
                <a:solidFill>
                  <a:srgbClr val="365F91"/>
                </a:solidFill>
                <a:latin typeface="+mj-lt"/>
              </a:rPr>
              <a:t> </a:t>
            </a:r>
            <a:r>
              <a:rPr lang="en-US" sz="1800" b="1" dirty="0" smtClean="0">
                <a:solidFill>
                  <a:srgbClr val="365F91"/>
                </a:solidFill>
                <a:latin typeface="+mj-lt"/>
              </a:rPr>
              <a:t>1896   </a:t>
            </a:r>
            <a:r>
              <a:rPr lang="en-US" sz="1800" b="1" dirty="0">
                <a:solidFill>
                  <a:srgbClr val="365F91"/>
                </a:solidFill>
                <a:latin typeface="+mj-lt"/>
              </a:rPr>
              <a:t>	     1920 	   </a:t>
            </a:r>
            <a:r>
              <a:rPr lang="en-US" sz="1800" b="1" dirty="0" smtClean="0">
                <a:solidFill>
                  <a:srgbClr val="365F91"/>
                </a:solidFill>
                <a:latin typeface="+mj-lt"/>
              </a:rPr>
              <a:t>    </a:t>
            </a:r>
            <a:r>
              <a:rPr lang="en-US" sz="1800" b="1" dirty="0">
                <a:solidFill>
                  <a:srgbClr val="365F91"/>
                </a:solidFill>
                <a:latin typeface="+mj-lt"/>
              </a:rPr>
              <a:t>1940 	</a:t>
            </a:r>
            <a:r>
              <a:rPr lang="en-US" sz="1800" b="1" dirty="0" smtClean="0">
                <a:solidFill>
                  <a:srgbClr val="365F91"/>
                </a:solidFill>
                <a:latin typeface="+mj-lt"/>
              </a:rPr>
              <a:t>        </a:t>
            </a:r>
            <a:r>
              <a:rPr lang="en-US" sz="1800" b="1" dirty="0">
                <a:solidFill>
                  <a:srgbClr val="365F91"/>
                </a:solidFill>
                <a:latin typeface="+mj-lt"/>
              </a:rPr>
              <a:t>1960 	      </a:t>
            </a:r>
            <a:r>
              <a:rPr lang="en-US" sz="1800" b="1" dirty="0" smtClean="0">
                <a:solidFill>
                  <a:srgbClr val="365F91"/>
                </a:solidFill>
                <a:latin typeface="+mj-lt"/>
              </a:rPr>
              <a:t> 1980          2000</a:t>
            </a:r>
            <a:endParaRPr lang="en-US" sz="1800" b="1" dirty="0">
              <a:solidFill>
                <a:srgbClr val="365F91"/>
              </a:solidFill>
              <a:latin typeface="+mj-lt"/>
            </a:endParaRPr>
          </a:p>
        </p:txBody>
      </p:sp>
      <p:sp>
        <p:nvSpPr>
          <p:cNvPr id="7179" name="Line 8"/>
          <p:cNvSpPr>
            <a:spLocks noChangeShapeType="1"/>
          </p:cNvSpPr>
          <p:nvPr/>
        </p:nvSpPr>
        <p:spPr bwMode="auto">
          <a:xfrm>
            <a:off x="1074985" y="5600832"/>
            <a:ext cx="1517" cy="1452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Line 9"/>
          <p:cNvSpPr>
            <a:spLocks noChangeShapeType="1"/>
          </p:cNvSpPr>
          <p:nvPr/>
        </p:nvSpPr>
        <p:spPr bwMode="auto">
          <a:xfrm>
            <a:off x="2701707" y="5588976"/>
            <a:ext cx="1517" cy="1452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Line 10"/>
          <p:cNvSpPr>
            <a:spLocks noChangeShapeType="1"/>
          </p:cNvSpPr>
          <p:nvPr/>
        </p:nvSpPr>
        <p:spPr bwMode="auto">
          <a:xfrm>
            <a:off x="4057056" y="5600832"/>
            <a:ext cx="4549" cy="1126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Line 11"/>
          <p:cNvSpPr>
            <a:spLocks noChangeShapeType="1"/>
          </p:cNvSpPr>
          <p:nvPr/>
        </p:nvSpPr>
        <p:spPr bwMode="auto">
          <a:xfrm>
            <a:off x="5391181" y="5600832"/>
            <a:ext cx="1517" cy="1452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3" name="Line 12"/>
          <p:cNvSpPr>
            <a:spLocks noChangeShapeType="1"/>
          </p:cNvSpPr>
          <p:nvPr/>
        </p:nvSpPr>
        <p:spPr bwMode="auto">
          <a:xfrm>
            <a:off x="6617667" y="5588976"/>
            <a:ext cx="1517" cy="1452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4" name="Line 13"/>
          <p:cNvSpPr>
            <a:spLocks noChangeShapeType="1"/>
          </p:cNvSpPr>
          <p:nvPr/>
        </p:nvSpPr>
        <p:spPr bwMode="auto">
          <a:xfrm>
            <a:off x="750550" y="5445216"/>
            <a:ext cx="7125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Line 14"/>
          <p:cNvSpPr>
            <a:spLocks noChangeShapeType="1"/>
          </p:cNvSpPr>
          <p:nvPr/>
        </p:nvSpPr>
        <p:spPr bwMode="auto">
          <a:xfrm>
            <a:off x="735390" y="3761603"/>
            <a:ext cx="7125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Line 15"/>
          <p:cNvSpPr>
            <a:spLocks noChangeShapeType="1"/>
          </p:cNvSpPr>
          <p:nvPr/>
        </p:nvSpPr>
        <p:spPr bwMode="auto">
          <a:xfrm>
            <a:off x="735390" y="2928688"/>
            <a:ext cx="7125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Line 16"/>
          <p:cNvSpPr>
            <a:spLocks noChangeShapeType="1"/>
          </p:cNvSpPr>
          <p:nvPr/>
        </p:nvSpPr>
        <p:spPr bwMode="auto">
          <a:xfrm>
            <a:off x="750550" y="4640461"/>
            <a:ext cx="7125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Line 17"/>
          <p:cNvSpPr>
            <a:spLocks noChangeShapeType="1"/>
          </p:cNvSpPr>
          <p:nvPr/>
        </p:nvSpPr>
        <p:spPr bwMode="auto">
          <a:xfrm>
            <a:off x="752066" y="1277680"/>
            <a:ext cx="7125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Line 18"/>
          <p:cNvSpPr>
            <a:spLocks noChangeShapeType="1"/>
          </p:cNvSpPr>
          <p:nvPr/>
        </p:nvSpPr>
        <p:spPr bwMode="auto">
          <a:xfrm>
            <a:off x="753582" y="2129861"/>
            <a:ext cx="7125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2" name="Text Box 20"/>
          <p:cNvSpPr txBox="1">
            <a:spLocks noChangeArrowheads="1"/>
          </p:cNvSpPr>
          <p:nvPr/>
        </p:nvSpPr>
        <p:spPr bwMode="auto">
          <a:xfrm>
            <a:off x="740278" y="3631923"/>
            <a:ext cx="1469054" cy="46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sz="2400" b="1" dirty="0">
                <a:solidFill>
                  <a:srgbClr val="365F91"/>
                </a:solidFill>
                <a:latin typeface="+mn-lt"/>
              </a:rPr>
              <a:t>Scissors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893060" y="4238823"/>
            <a:ext cx="1011208" cy="536504"/>
            <a:chOff x="799" y="2849"/>
            <a:chExt cx="667" cy="362"/>
          </a:xfrm>
        </p:grpSpPr>
        <p:sp>
          <p:nvSpPr>
            <p:cNvPr id="7224" name="Oval 22"/>
            <p:cNvSpPr>
              <a:spLocks noChangeArrowheads="1"/>
            </p:cNvSpPr>
            <p:nvPr/>
          </p:nvSpPr>
          <p:spPr bwMode="auto">
            <a:xfrm>
              <a:off x="799" y="3075"/>
              <a:ext cx="47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5" name="Oval 23"/>
            <p:cNvSpPr>
              <a:spLocks noChangeArrowheads="1"/>
            </p:cNvSpPr>
            <p:nvPr/>
          </p:nvSpPr>
          <p:spPr bwMode="auto">
            <a:xfrm>
              <a:off x="967" y="2894"/>
              <a:ext cx="47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6" name="Oval 24"/>
            <p:cNvSpPr>
              <a:spLocks noChangeArrowheads="1"/>
            </p:cNvSpPr>
            <p:nvPr/>
          </p:nvSpPr>
          <p:spPr bwMode="auto">
            <a:xfrm>
              <a:off x="1119" y="3165"/>
              <a:ext cx="46" cy="4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7" name="Oval 25"/>
            <p:cNvSpPr>
              <a:spLocks noChangeArrowheads="1"/>
            </p:cNvSpPr>
            <p:nvPr/>
          </p:nvSpPr>
          <p:spPr bwMode="auto">
            <a:xfrm>
              <a:off x="1218" y="2894"/>
              <a:ext cx="47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8" name="Oval 26"/>
            <p:cNvSpPr>
              <a:spLocks noChangeArrowheads="1"/>
            </p:cNvSpPr>
            <p:nvPr/>
          </p:nvSpPr>
          <p:spPr bwMode="auto">
            <a:xfrm>
              <a:off x="1419" y="2849"/>
              <a:ext cx="47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15" name="Line 28"/>
          <p:cNvSpPr>
            <a:spLocks noChangeShapeType="1"/>
          </p:cNvSpPr>
          <p:nvPr/>
        </p:nvSpPr>
        <p:spPr bwMode="auto">
          <a:xfrm flipV="1">
            <a:off x="2624390" y="3813478"/>
            <a:ext cx="994530" cy="403119"/>
          </a:xfrm>
          <a:prstGeom prst="line">
            <a:avLst/>
          </a:prstGeom>
          <a:noFill/>
          <a:ln w="28575">
            <a:solidFill>
              <a:srgbClr val="1A52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6" name="Text Box 29"/>
          <p:cNvSpPr txBox="1">
            <a:spLocks noChangeArrowheads="1"/>
          </p:cNvSpPr>
          <p:nvPr/>
        </p:nvSpPr>
        <p:spPr bwMode="auto">
          <a:xfrm>
            <a:off x="2328238" y="2908684"/>
            <a:ext cx="1394768" cy="83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sz="2400" b="1" dirty="0">
                <a:solidFill>
                  <a:srgbClr val="365F91"/>
                </a:solidFill>
                <a:latin typeface="+mn-lt"/>
              </a:rPr>
              <a:t>Western</a:t>
            </a:r>
          </a:p>
          <a:p>
            <a:pPr algn="ctr" eaLnBrk="0" hangingPunct="0">
              <a:spcBef>
                <a:spcPct val="0"/>
              </a:spcBef>
            </a:pPr>
            <a:r>
              <a:rPr lang="en-US" sz="2400" b="1" dirty="0">
                <a:solidFill>
                  <a:srgbClr val="365F91"/>
                </a:solidFill>
                <a:latin typeface="+mn-lt"/>
              </a:rPr>
              <a:t>Roll</a:t>
            </a:r>
          </a:p>
        </p:txBody>
      </p:sp>
      <p:sp>
        <p:nvSpPr>
          <p:cNvPr id="7217" name="Oval 30"/>
          <p:cNvSpPr>
            <a:spLocks noChangeArrowheads="1"/>
          </p:cNvSpPr>
          <p:nvPr/>
        </p:nvSpPr>
        <p:spPr bwMode="auto">
          <a:xfrm>
            <a:off x="2624390" y="4149905"/>
            <a:ext cx="71254" cy="6669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8" name="Oval 31"/>
          <p:cNvSpPr>
            <a:spLocks noChangeArrowheads="1"/>
          </p:cNvSpPr>
          <p:nvPr/>
        </p:nvSpPr>
        <p:spPr bwMode="auto">
          <a:xfrm>
            <a:off x="2907892" y="3948345"/>
            <a:ext cx="71254" cy="6669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9" name="Oval 32"/>
          <p:cNvSpPr>
            <a:spLocks noChangeArrowheads="1"/>
          </p:cNvSpPr>
          <p:nvPr/>
        </p:nvSpPr>
        <p:spPr bwMode="auto">
          <a:xfrm>
            <a:off x="3050401" y="4216597"/>
            <a:ext cx="71254" cy="6669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0" name="Oval 33"/>
          <p:cNvSpPr>
            <a:spLocks noChangeArrowheads="1"/>
          </p:cNvSpPr>
          <p:nvPr/>
        </p:nvSpPr>
        <p:spPr bwMode="auto">
          <a:xfrm>
            <a:off x="3547666" y="3813478"/>
            <a:ext cx="71254" cy="681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1" name="Oval 34"/>
          <p:cNvSpPr>
            <a:spLocks noChangeArrowheads="1"/>
          </p:cNvSpPr>
          <p:nvPr/>
        </p:nvSpPr>
        <p:spPr bwMode="auto">
          <a:xfrm>
            <a:off x="3299033" y="4065428"/>
            <a:ext cx="71254" cy="6669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2" name="Line 35"/>
          <p:cNvSpPr>
            <a:spLocks noChangeShapeType="1"/>
          </p:cNvSpPr>
          <p:nvPr/>
        </p:nvSpPr>
        <p:spPr bwMode="auto">
          <a:xfrm flipV="1">
            <a:off x="4754440" y="3250294"/>
            <a:ext cx="942984" cy="804756"/>
          </a:xfrm>
          <a:prstGeom prst="line">
            <a:avLst/>
          </a:prstGeom>
          <a:noFill/>
          <a:ln w="28575">
            <a:solidFill>
              <a:srgbClr val="1A52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Text Box 36"/>
          <p:cNvSpPr txBox="1">
            <a:spLocks noChangeArrowheads="1"/>
          </p:cNvSpPr>
          <p:nvPr/>
        </p:nvSpPr>
        <p:spPr bwMode="auto">
          <a:xfrm>
            <a:off x="4117698" y="2801973"/>
            <a:ext cx="1365962" cy="431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400" b="1" dirty="0">
                <a:solidFill>
                  <a:srgbClr val="365F91"/>
                </a:solidFill>
                <a:latin typeface="+mn-lt"/>
              </a:rPr>
              <a:t>Straddle</a:t>
            </a:r>
          </a:p>
        </p:txBody>
      </p:sp>
      <p:sp>
        <p:nvSpPr>
          <p:cNvPr id="7194" name="Oval 37"/>
          <p:cNvSpPr>
            <a:spLocks noChangeArrowheads="1"/>
          </p:cNvSpPr>
          <p:nvPr/>
        </p:nvSpPr>
        <p:spPr bwMode="auto">
          <a:xfrm>
            <a:off x="5626169" y="3217688"/>
            <a:ext cx="71255" cy="6669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5" name="Oval 38"/>
          <p:cNvSpPr>
            <a:spLocks noChangeArrowheads="1"/>
          </p:cNvSpPr>
          <p:nvPr/>
        </p:nvSpPr>
        <p:spPr bwMode="auto">
          <a:xfrm>
            <a:off x="5413922" y="3284381"/>
            <a:ext cx="69738" cy="6669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6" name="Oval 39"/>
          <p:cNvSpPr>
            <a:spLocks noChangeArrowheads="1"/>
          </p:cNvSpPr>
          <p:nvPr/>
        </p:nvSpPr>
        <p:spPr bwMode="auto">
          <a:xfrm>
            <a:off x="5200159" y="3437032"/>
            <a:ext cx="71255" cy="6669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7" name="Oval 40"/>
          <p:cNvSpPr>
            <a:spLocks noChangeArrowheads="1"/>
          </p:cNvSpPr>
          <p:nvPr/>
        </p:nvSpPr>
        <p:spPr bwMode="auto">
          <a:xfrm>
            <a:off x="4915141" y="3820885"/>
            <a:ext cx="71255" cy="6669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8" name="Oval 41"/>
          <p:cNvSpPr>
            <a:spLocks noChangeArrowheads="1"/>
          </p:cNvSpPr>
          <p:nvPr/>
        </p:nvSpPr>
        <p:spPr bwMode="auto">
          <a:xfrm>
            <a:off x="4702894" y="4022444"/>
            <a:ext cx="71255" cy="6669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5" name="Line 43"/>
          <p:cNvSpPr>
            <a:spLocks noChangeShapeType="1"/>
          </p:cNvSpPr>
          <p:nvPr/>
        </p:nvSpPr>
        <p:spPr bwMode="auto">
          <a:xfrm flipV="1">
            <a:off x="6082499" y="2129862"/>
            <a:ext cx="2416585" cy="641730"/>
          </a:xfrm>
          <a:prstGeom prst="line">
            <a:avLst/>
          </a:prstGeom>
          <a:noFill/>
          <a:ln w="28575">
            <a:solidFill>
              <a:srgbClr val="1A52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6" name="Text Box 44"/>
          <p:cNvSpPr txBox="1">
            <a:spLocks noChangeArrowheads="1"/>
          </p:cNvSpPr>
          <p:nvPr/>
        </p:nvSpPr>
        <p:spPr bwMode="auto">
          <a:xfrm>
            <a:off x="6731369" y="1219880"/>
            <a:ext cx="1397799" cy="831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sz="2400" b="1" dirty="0" err="1">
                <a:solidFill>
                  <a:srgbClr val="365F91"/>
                </a:solidFill>
                <a:latin typeface="+mn-lt"/>
              </a:rPr>
              <a:t>Fosbury</a:t>
            </a:r>
            <a:endParaRPr lang="en-US" sz="2400" b="1" dirty="0">
              <a:solidFill>
                <a:srgbClr val="365F91"/>
              </a:solidFill>
              <a:latin typeface="+mn-lt"/>
            </a:endParaRPr>
          </a:p>
          <a:p>
            <a:pPr algn="ctr" eaLnBrk="0" hangingPunct="0">
              <a:spcBef>
                <a:spcPct val="0"/>
              </a:spcBef>
            </a:pPr>
            <a:r>
              <a:rPr lang="en-US" sz="2400" b="1" dirty="0">
                <a:solidFill>
                  <a:srgbClr val="365F91"/>
                </a:solidFill>
                <a:latin typeface="+mn-lt"/>
              </a:rPr>
              <a:t>Flop</a:t>
            </a:r>
          </a:p>
        </p:txBody>
      </p:sp>
      <p:sp>
        <p:nvSpPr>
          <p:cNvPr id="7207" name="Oval 45"/>
          <p:cNvSpPr>
            <a:spLocks noChangeArrowheads="1"/>
          </p:cNvSpPr>
          <p:nvPr/>
        </p:nvSpPr>
        <p:spPr bwMode="auto">
          <a:xfrm>
            <a:off x="7004258" y="2371437"/>
            <a:ext cx="71254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8" name="Oval 46"/>
          <p:cNvSpPr>
            <a:spLocks noChangeArrowheads="1"/>
          </p:cNvSpPr>
          <p:nvPr/>
        </p:nvSpPr>
        <p:spPr bwMode="auto">
          <a:xfrm>
            <a:off x="5943022" y="2771592"/>
            <a:ext cx="69738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9" name="Oval 47"/>
          <p:cNvSpPr>
            <a:spLocks noChangeArrowheads="1"/>
          </p:cNvSpPr>
          <p:nvPr/>
        </p:nvSpPr>
        <p:spPr bwMode="auto">
          <a:xfrm>
            <a:off x="6435739" y="2691560"/>
            <a:ext cx="71254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0" name="Oval 48"/>
          <p:cNvSpPr>
            <a:spLocks noChangeArrowheads="1"/>
          </p:cNvSpPr>
          <p:nvPr/>
        </p:nvSpPr>
        <p:spPr bwMode="auto">
          <a:xfrm>
            <a:off x="6225008" y="2747879"/>
            <a:ext cx="71254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1" name="Oval 49"/>
          <p:cNvSpPr>
            <a:spLocks noChangeArrowheads="1"/>
          </p:cNvSpPr>
          <p:nvPr/>
        </p:nvSpPr>
        <p:spPr bwMode="auto">
          <a:xfrm>
            <a:off x="6578248" y="2371437"/>
            <a:ext cx="71254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2" name="Oval 50"/>
          <p:cNvSpPr>
            <a:spLocks noChangeArrowheads="1"/>
          </p:cNvSpPr>
          <p:nvPr/>
        </p:nvSpPr>
        <p:spPr bwMode="auto">
          <a:xfrm>
            <a:off x="7218021" y="2371437"/>
            <a:ext cx="69738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3" name="Oval 51"/>
          <p:cNvSpPr>
            <a:spLocks noChangeArrowheads="1"/>
          </p:cNvSpPr>
          <p:nvPr/>
        </p:nvSpPr>
        <p:spPr bwMode="auto">
          <a:xfrm>
            <a:off x="6790495" y="2448503"/>
            <a:ext cx="71254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4" name="Oval 52"/>
          <p:cNvSpPr>
            <a:spLocks noChangeArrowheads="1"/>
          </p:cNvSpPr>
          <p:nvPr/>
        </p:nvSpPr>
        <p:spPr bwMode="auto">
          <a:xfrm>
            <a:off x="7430268" y="2295852"/>
            <a:ext cx="71254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201" name="Picture 54"/>
          <p:cNvPicPr>
            <a:picLocks noChangeAspect="1" noChangeArrowheads="1"/>
          </p:cNvPicPr>
          <p:nvPr/>
        </p:nvPicPr>
        <p:blipFill>
          <a:blip r:embed="rId3" cstate="print"/>
          <a:srcRect l="10518" t="5229" r="10599" b="13072"/>
          <a:stretch>
            <a:fillRect/>
          </a:stretch>
        </p:blipFill>
        <p:spPr bwMode="auto">
          <a:xfrm>
            <a:off x="880226" y="2313974"/>
            <a:ext cx="1351839" cy="103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02" name="Picture 55"/>
          <p:cNvPicPr>
            <a:picLocks noChangeAspect="1" noChangeArrowheads="1"/>
          </p:cNvPicPr>
          <p:nvPr/>
        </p:nvPicPr>
        <p:blipFill>
          <a:blip r:embed="rId4" cstate="print"/>
          <a:srcRect l="8031" t="14685" r="9375" b="16302"/>
          <a:stretch>
            <a:fillRect/>
          </a:stretch>
        </p:blipFill>
        <p:spPr bwMode="auto">
          <a:xfrm>
            <a:off x="3946484" y="1484056"/>
            <a:ext cx="1760135" cy="1150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03" name="Picture 56"/>
          <p:cNvPicPr>
            <a:picLocks noChangeAspect="1" noChangeArrowheads="1"/>
          </p:cNvPicPr>
          <p:nvPr/>
        </p:nvPicPr>
        <p:blipFill>
          <a:blip r:embed="rId5" cstate="print"/>
          <a:srcRect l="23927" t="6229" r="23077" b="6630"/>
          <a:stretch>
            <a:fillRect/>
          </a:stretch>
        </p:blipFill>
        <p:spPr bwMode="auto">
          <a:xfrm>
            <a:off x="7165439" y="2864581"/>
            <a:ext cx="1188584" cy="179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04" name="Picture 57"/>
          <p:cNvPicPr>
            <a:picLocks noChangeAspect="1" noChangeArrowheads="1"/>
          </p:cNvPicPr>
          <p:nvPr/>
        </p:nvPicPr>
        <p:blipFill>
          <a:blip r:embed="rId6" cstate="print"/>
          <a:srcRect l="6250" t="25095" r="4688" b="26996"/>
          <a:stretch>
            <a:fillRect/>
          </a:stretch>
        </p:blipFill>
        <p:spPr bwMode="auto">
          <a:xfrm>
            <a:off x="2173082" y="4430006"/>
            <a:ext cx="2337750" cy="84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Rectangle 58"/>
          <p:cNvSpPr>
            <a:spLocks noGrp="1" noChangeArrowheads="1"/>
          </p:cNvSpPr>
          <p:nvPr>
            <p:ph type="title"/>
          </p:nvPr>
        </p:nvSpPr>
        <p:spPr>
          <a:xfrm>
            <a:off x="2979146" y="6459607"/>
            <a:ext cx="5374877" cy="246221"/>
          </a:xfrm>
        </p:spPr>
        <p:txBody>
          <a:bodyPr/>
          <a:lstStyle/>
          <a:p>
            <a:pPr eaLnBrk="1" hangingPunct="1"/>
            <a:r>
              <a:rPr lang="en-US" sz="1600" dirty="0" smtClean="0"/>
              <a:t>Winning </a:t>
            </a:r>
            <a:r>
              <a:rPr lang="en-US" sz="1600" dirty="0"/>
              <a:t>height </a:t>
            </a:r>
            <a:r>
              <a:rPr lang="en-US" sz="1600" dirty="0" smtClean="0"/>
              <a:t>– men’s high-jump, Summer Olympics</a:t>
            </a:r>
            <a:endParaRPr lang="en-US" sz="1600" dirty="0"/>
          </a:p>
        </p:txBody>
      </p:sp>
      <p:sp>
        <p:nvSpPr>
          <p:cNvPr id="60" name="Line 12"/>
          <p:cNvSpPr>
            <a:spLocks noChangeShapeType="1"/>
          </p:cNvSpPr>
          <p:nvPr/>
        </p:nvSpPr>
        <p:spPr bwMode="auto">
          <a:xfrm>
            <a:off x="7767454" y="5610616"/>
            <a:ext cx="0" cy="15709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52"/>
          <p:cNvSpPr>
            <a:spLocks noChangeArrowheads="1"/>
          </p:cNvSpPr>
          <p:nvPr/>
        </p:nvSpPr>
        <p:spPr bwMode="auto">
          <a:xfrm>
            <a:off x="7696200" y="2407369"/>
            <a:ext cx="71254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52"/>
          <p:cNvSpPr>
            <a:spLocks noChangeArrowheads="1"/>
          </p:cNvSpPr>
          <p:nvPr/>
        </p:nvSpPr>
        <p:spPr bwMode="auto">
          <a:xfrm>
            <a:off x="7924800" y="2355895"/>
            <a:ext cx="71254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52"/>
          <p:cNvSpPr>
            <a:spLocks noChangeArrowheads="1"/>
          </p:cNvSpPr>
          <p:nvPr/>
        </p:nvSpPr>
        <p:spPr bwMode="auto">
          <a:xfrm>
            <a:off x="8153400" y="2355895"/>
            <a:ext cx="71254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52"/>
          <p:cNvSpPr>
            <a:spLocks noChangeArrowheads="1"/>
          </p:cNvSpPr>
          <p:nvPr/>
        </p:nvSpPr>
        <p:spPr bwMode="auto">
          <a:xfrm>
            <a:off x="8382000" y="2278695"/>
            <a:ext cx="71254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52"/>
          <p:cNvSpPr>
            <a:spLocks noChangeArrowheads="1"/>
          </p:cNvSpPr>
          <p:nvPr/>
        </p:nvSpPr>
        <p:spPr bwMode="auto">
          <a:xfrm>
            <a:off x="8534400" y="2248493"/>
            <a:ext cx="71254" cy="666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Rectangle 58"/>
          <p:cNvSpPr txBox="1">
            <a:spLocks noChangeArrowheads="1"/>
          </p:cNvSpPr>
          <p:nvPr/>
        </p:nvSpPr>
        <p:spPr bwMode="auto">
          <a:xfrm>
            <a:off x="126229" y="104451"/>
            <a:ext cx="781411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defRPr sz="1939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3526" rtl="0" fontAlgn="base">
              <a:spcBef>
                <a:spcPct val="0"/>
              </a:spcBef>
              <a:spcAft>
                <a:spcPct val="0"/>
              </a:spcAft>
              <a:defRPr sz="1939" b="1">
                <a:solidFill>
                  <a:schemeClr val="tx2"/>
                </a:solidFill>
                <a:latin typeface="Arial" charset="0"/>
              </a:defRPr>
            </a:lvl2pPr>
            <a:lvl3pPr algn="l" defTabSz="913526" rtl="0" fontAlgn="base">
              <a:spcBef>
                <a:spcPct val="0"/>
              </a:spcBef>
              <a:spcAft>
                <a:spcPct val="0"/>
              </a:spcAft>
              <a:defRPr sz="1939" b="1">
                <a:solidFill>
                  <a:schemeClr val="tx2"/>
                </a:solidFill>
                <a:latin typeface="Arial" charset="0"/>
              </a:defRPr>
            </a:lvl3pPr>
            <a:lvl4pPr algn="l" defTabSz="913526" rtl="0" fontAlgn="base">
              <a:spcBef>
                <a:spcPct val="0"/>
              </a:spcBef>
              <a:spcAft>
                <a:spcPct val="0"/>
              </a:spcAft>
              <a:defRPr sz="1939" b="1">
                <a:solidFill>
                  <a:schemeClr val="tx2"/>
                </a:solidFill>
                <a:latin typeface="Arial" charset="0"/>
              </a:defRPr>
            </a:lvl4pPr>
            <a:lvl5pPr algn="l" defTabSz="913526" rtl="0" fontAlgn="base">
              <a:spcBef>
                <a:spcPct val="0"/>
              </a:spcBef>
              <a:spcAft>
                <a:spcPct val="0"/>
              </a:spcAft>
              <a:defRPr sz="1939" b="1">
                <a:solidFill>
                  <a:schemeClr val="tx2"/>
                </a:solidFill>
                <a:latin typeface="Arial" charset="0"/>
              </a:defRPr>
            </a:lvl5pPr>
            <a:lvl6pPr marL="466481" algn="l" defTabSz="913526" rtl="0" fontAlgn="base">
              <a:spcBef>
                <a:spcPct val="0"/>
              </a:spcBef>
              <a:spcAft>
                <a:spcPct val="0"/>
              </a:spcAft>
              <a:defRPr sz="1939" b="1">
                <a:solidFill>
                  <a:schemeClr val="tx2"/>
                </a:solidFill>
                <a:latin typeface="Arial" charset="0"/>
              </a:defRPr>
            </a:lvl6pPr>
            <a:lvl7pPr marL="932962" algn="l" defTabSz="913526" rtl="0" fontAlgn="base">
              <a:spcBef>
                <a:spcPct val="0"/>
              </a:spcBef>
              <a:spcAft>
                <a:spcPct val="0"/>
              </a:spcAft>
              <a:defRPr sz="1939" b="1">
                <a:solidFill>
                  <a:schemeClr val="tx2"/>
                </a:solidFill>
                <a:latin typeface="Arial" charset="0"/>
              </a:defRPr>
            </a:lvl7pPr>
            <a:lvl8pPr marL="1399443" algn="l" defTabSz="913526" rtl="0" fontAlgn="base">
              <a:spcBef>
                <a:spcPct val="0"/>
              </a:spcBef>
              <a:spcAft>
                <a:spcPct val="0"/>
              </a:spcAft>
              <a:defRPr sz="1939" b="1">
                <a:solidFill>
                  <a:schemeClr val="tx2"/>
                </a:solidFill>
                <a:latin typeface="Arial" charset="0"/>
              </a:defRPr>
            </a:lvl8pPr>
            <a:lvl9pPr marL="1865925" algn="l" defTabSz="913526" rtl="0" fontAlgn="base">
              <a:spcBef>
                <a:spcPct val="0"/>
              </a:spcBef>
              <a:spcAft>
                <a:spcPct val="0"/>
              </a:spcAft>
              <a:defRPr sz="1939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kern="0" dirty="0" smtClean="0"/>
              <a:t>Significant change in behavior is usually required to achieve and sustain gains.</a:t>
            </a:r>
            <a:endParaRPr lang="en-US" sz="1600" kern="0" dirty="0"/>
          </a:p>
        </p:txBody>
      </p:sp>
    </p:spTree>
    <p:extLst>
      <p:ext uri="{BB962C8B-B14F-4D97-AF65-F5344CB8AC3E}">
        <p14:creationId xmlns:p14="http://schemas.microsoft.com/office/powerpoint/2010/main" val="164437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nimBg="1"/>
      <p:bldP spid="7222" grpId="0"/>
      <p:bldP spid="7215" grpId="0" animBg="1"/>
      <p:bldP spid="7216" grpId="0"/>
      <p:bldP spid="7192" grpId="0" animBg="1"/>
      <p:bldP spid="7193" grpId="0"/>
      <p:bldP spid="7205" grpId="0" animBg="1"/>
      <p:bldP spid="7206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489" y="108499"/>
            <a:ext cx="7814110" cy="615553"/>
          </a:xfrm>
        </p:spPr>
        <p:txBody>
          <a:bodyPr/>
          <a:lstStyle/>
          <a:p>
            <a:r>
              <a:rPr lang="en-US" sz="2000" dirty="0"/>
              <a:t>Five perceived attributes of an innovation seem to explain how quickly it will be adopted.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524000"/>
            <a:ext cx="7924800" cy="381000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1800" dirty="0" smtClean="0"/>
              <a:t>How </a:t>
            </a:r>
            <a:r>
              <a:rPr lang="en-US" sz="1800" dirty="0"/>
              <a:t>visible the results of the innovation are to </a:t>
            </a:r>
            <a:r>
              <a:rPr lang="en-US" sz="1800" dirty="0" smtClean="0"/>
              <a:t>observers; </a:t>
            </a:r>
            <a:endParaRPr lang="en-US" sz="1800" dirty="0"/>
          </a:p>
          <a:p>
            <a:pPr marL="342900" indent="-342900">
              <a:buFont typeface="+mj-lt"/>
              <a:buAutoNum type="arabicPeriod"/>
            </a:pPr>
            <a:endParaRPr lang="en-US" sz="18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800" dirty="0" smtClean="0"/>
              <a:t>The </a:t>
            </a:r>
            <a:r>
              <a:rPr lang="en-US" sz="1800" dirty="0"/>
              <a:t>relative advantage of the innovation over prior ideas; </a:t>
            </a:r>
            <a:endParaRPr lang="en-US" sz="1800" dirty="0" smtClean="0"/>
          </a:p>
          <a:p>
            <a:pPr marL="342900" indent="-342900">
              <a:buFont typeface="+mj-lt"/>
              <a:buAutoNum type="arabicPeriod"/>
            </a:pPr>
            <a:endParaRPr lang="en-US" sz="1800" dirty="0"/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Its complexity; </a:t>
            </a:r>
          </a:p>
          <a:p>
            <a:pPr marL="342900" indent="-342900">
              <a:buFont typeface="+mj-lt"/>
              <a:buAutoNum type="arabicPeriod"/>
            </a:pPr>
            <a:endParaRPr lang="en-US" sz="18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How easily a potential adopter can try the innovation; </a:t>
            </a:r>
            <a:endParaRPr lang="en-US" sz="1800" dirty="0" smtClean="0"/>
          </a:p>
          <a:p>
            <a:pPr marL="342900" indent="-342900">
              <a:buFont typeface="+mj-lt"/>
              <a:buAutoNum type="arabicPeriod"/>
            </a:pPr>
            <a:endParaRPr lang="en-US" sz="1800" dirty="0"/>
          </a:p>
          <a:p>
            <a:pPr marL="342900" indent="-342900">
              <a:buFont typeface="+mj-lt"/>
              <a:buAutoNum type="arabicPeriod"/>
            </a:pPr>
            <a:r>
              <a:rPr lang="en-US" sz="1800" dirty="0" smtClean="0"/>
              <a:t>Its </a:t>
            </a:r>
            <a:r>
              <a:rPr lang="en-US" sz="1800" dirty="0"/>
              <a:t>compatibility with the beliefs, values, needs, and experiences of the potential </a:t>
            </a:r>
            <a:r>
              <a:rPr lang="en-US" sz="1800" dirty="0" smtClean="0"/>
              <a:t>adopter.</a:t>
            </a:r>
          </a:p>
        </p:txBody>
      </p:sp>
      <p:sp>
        <p:nvSpPr>
          <p:cNvPr id="2" name="Rectangle 1"/>
          <p:cNvSpPr/>
          <p:nvPr/>
        </p:nvSpPr>
        <p:spPr>
          <a:xfrm>
            <a:off x="2133600" y="6474023"/>
            <a:ext cx="609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Rogers EM. Diffusion of Innovations. 5th ed. New York: Free Press; 2003</a:t>
            </a:r>
          </a:p>
        </p:txBody>
      </p:sp>
    </p:spTree>
    <p:extLst>
      <p:ext uri="{BB962C8B-B14F-4D97-AF65-F5344CB8AC3E}">
        <p14:creationId xmlns:p14="http://schemas.microsoft.com/office/powerpoint/2010/main" val="74703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67068"/>
            <a:ext cx="7814110" cy="298415"/>
          </a:xfrm>
        </p:spPr>
        <p:txBody>
          <a:bodyPr/>
          <a:lstStyle/>
          <a:p>
            <a:r>
              <a:rPr lang="en-US" dirty="0"/>
              <a:t>Front-line leaders are </a:t>
            </a:r>
            <a:r>
              <a:rPr lang="en-US" dirty="0" smtClean="0"/>
              <a:t>vital to success …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78" t="21096" r="11718" b="18865"/>
          <a:stretch/>
        </p:blipFill>
        <p:spPr>
          <a:xfrm>
            <a:off x="914400" y="1560983"/>
            <a:ext cx="2851220" cy="31568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049" y="1560983"/>
            <a:ext cx="3878660" cy="3194975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209800" y="6477000"/>
            <a:ext cx="6705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McKinsey </a:t>
            </a:r>
            <a:r>
              <a:rPr lang="en-US" sz="1400" dirty="0" smtClean="0"/>
              <a:t>(ibid.) + </a:t>
            </a:r>
            <a:r>
              <a:rPr lang="en-US" sz="1400" dirty="0" err="1" smtClean="0"/>
              <a:t>Prosci</a:t>
            </a:r>
            <a:r>
              <a:rPr lang="en-US" sz="1400" dirty="0" smtClean="0"/>
              <a:t> survey of 4,500 </a:t>
            </a:r>
            <a:r>
              <a:rPr lang="en-US" sz="1400" i="1" dirty="0"/>
              <a:t>change </a:t>
            </a:r>
            <a:r>
              <a:rPr lang="en-US" sz="1400" i="1" dirty="0" smtClean="0"/>
              <a:t>leaders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5656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67068"/>
            <a:ext cx="7814110" cy="298415"/>
          </a:xfrm>
        </p:spPr>
        <p:txBody>
          <a:bodyPr/>
          <a:lstStyle/>
          <a:p>
            <a:r>
              <a:rPr lang="en-US" dirty="0" smtClean="0"/>
              <a:t>… but are usually inadequately equipped.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09800" y="6477000"/>
            <a:ext cx="6705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McKinsey </a:t>
            </a:r>
            <a:r>
              <a:rPr lang="en-US" sz="1400" dirty="0" smtClean="0"/>
              <a:t>(ibid.) + </a:t>
            </a:r>
            <a:r>
              <a:rPr lang="en-US" sz="1400" dirty="0" err="1" smtClean="0"/>
              <a:t>Prosci</a:t>
            </a:r>
            <a:r>
              <a:rPr lang="en-US" sz="1400" dirty="0" smtClean="0"/>
              <a:t> survey of 4,500 </a:t>
            </a:r>
            <a:r>
              <a:rPr lang="en-US" sz="1400" i="1" dirty="0"/>
              <a:t>change </a:t>
            </a:r>
            <a:r>
              <a:rPr lang="en-US" sz="1400" i="1" dirty="0" smtClean="0"/>
              <a:t>leaders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80" y="1569720"/>
            <a:ext cx="4107260" cy="338328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4572000" y="1353705"/>
            <a:ext cx="4009710" cy="40564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Middle Managers &amp; Front-Line Supervisors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 smtClean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Late to the party, when decisions have been made that set the path middle managers must follow.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Don’t have time to internalize the change before </a:t>
            </a:r>
            <a:r>
              <a:rPr lang="en-US" sz="16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they are </a:t>
            </a:r>
            <a:r>
              <a:rPr lang="en-US" sz="16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required to ‘sell it’ to employees.</a:t>
            </a:r>
            <a:endParaRPr lang="en-US" sz="1600" dirty="0">
              <a:solidFill>
                <a:srgbClr val="FF0000"/>
              </a:solidFill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 smtClean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Face pressures for </a:t>
            </a:r>
            <a:r>
              <a:rPr lang="en-US" sz="1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short-term efficiency (emphasizing stability and control) and long-term innovation (requiring risk-taking and experimentation</a:t>
            </a:r>
            <a:r>
              <a:rPr lang="en-US" sz="16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7300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22238" y="108148"/>
            <a:ext cx="7813675" cy="615553"/>
          </a:xfrm>
        </p:spPr>
        <p:txBody>
          <a:bodyPr/>
          <a:lstStyle/>
          <a:p>
            <a:pPr>
              <a:defRPr/>
            </a:pPr>
            <a:r>
              <a:rPr lang="en-US" altLang="en-US" sz="2000" dirty="0" smtClean="0"/>
              <a:t>Participation improves </a:t>
            </a:r>
            <a:r>
              <a:rPr lang="en-US" altLang="en-US" sz="2000" u="sng" dirty="0" smtClean="0"/>
              <a:t>engagement</a:t>
            </a:r>
            <a:r>
              <a:rPr lang="en-US" altLang="en-US" sz="2000" dirty="0" smtClean="0"/>
              <a:t> and </a:t>
            </a:r>
            <a:r>
              <a:rPr lang="en-US" altLang="en-US" sz="2000" u="sng" dirty="0"/>
              <a:t>decisions</a:t>
            </a:r>
            <a:r>
              <a:rPr lang="en-US" altLang="en-US" sz="2000" dirty="0"/>
              <a:t> and </a:t>
            </a:r>
            <a:r>
              <a:rPr lang="en-US" altLang="en-US" sz="2000" u="sng" dirty="0" smtClean="0"/>
              <a:t>willingness to change</a:t>
            </a:r>
            <a:r>
              <a:rPr lang="en-US" altLang="en-US" sz="2000" dirty="0" smtClean="0"/>
              <a:t>.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186738" cy="4800600"/>
          </a:xfrm>
        </p:spPr>
        <p:txBody>
          <a:bodyPr/>
          <a:lstStyle/>
          <a:p>
            <a:pPr marL="0" indent="0"/>
            <a:r>
              <a:rPr lang="en-US" altLang="en-US" sz="1800" dirty="0"/>
              <a:t>Engagement is lowest in the lower tiers of companies AND amongst employees who deal directly with customers – employees who know intimately which aspects of the business annoy customers and which delight them. </a:t>
            </a:r>
          </a:p>
          <a:p>
            <a:pPr marL="0" indent="0"/>
            <a:r>
              <a:rPr lang="en-US" altLang="en-US" sz="1000" dirty="0"/>
              <a:t>2013 Bain &amp; Company survey</a:t>
            </a:r>
          </a:p>
          <a:p>
            <a:pPr marL="0" indent="0"/>
            <a:r>
              <a:rPr lang="en-US" altLang="en-US" sz="1000" dirty="0">
                <a:hlinkClick r:id="rId3"/>
              </a:rPr>
              <a:t>http://www.bain.com/publications/articles/whos-responsible-for-employee-engagement.aspx</a:t>
            </a:r>
            <a:r>
              <a:rPr lang="en-US" altLang="en-US" sz="1000" dirty="0"/>
              <a:t> </a:t>
            </a:r>
          </a:p>
          <a:p>
            <a:pPr marL="0" indent="0"/>
            <a:endParaRPr lang="en-US" altLang="en-US" sz="1800" dirty="0" smtClean="0"/>
          </a:p>
          <a:p>
            <a:pPr marL="0" indent="0"/>
            <a:endParaRPr lang="en-US" altLang="en-US" sz="1800" dirty="0" smtClean="0"/>
          </a:p>
          <a:p>
            <a:pPr lvl="0">
              <a:buClr>
                <a:srgbClr val="002960"/>
              </a:buClr>
            </a:pPr>
            <a:r>
              <a:rPr lang="en-US" altLang="en-US" sz="1800" dirty="0">
                <a:solidFill>
                  <a:srgbClr val="000000"/>
                </a:solidFill>
              </a:rPr>
              <a:t>There is a strong positive association between involvement in decision-making and employee commitment. </a:t>
            </a:r>
          </a:p>
          <a:p>
            <a:pPr lvl="0">
              <a:buClr>
                <a:srgbClr val="002960"/>
              </a:buClr>
            </a:pPr>
            <a:r>
              <a:rPr lang="en-US" altLang="en-US" sz="1000" dirty="0">
                <a:solidFill>
                  <a:srgbClr val="000000"/>
                </a:solidFill>
              </a:rPr>
              <a:t>2011 UK Government study</a:t>
            </a:r>
          </a:p>
          <a:p>
            <a:pPr lvl="0">
              <a:buClr>
                <a:srgbClr val="002960"/>
              </a:buClr>
            </a:pPr>
            <a:r>
              <a:rPr lang="en-US" altLang="en-US" sz="1000" dirty="0">
                <a:solidFill>
                  <a:srgbClr val="000000"/>
                </a:solidFill>
                <a:hlinkClick r:id="rId4"/>
              </a:rPr>
              <a:t>http://webarchive.nationalarchives.gov.uk/20141206182038/https://www.gov.uk/government/uploads/system/uploads/attachment_data/file/336651/bis-14-1008-WERS-first-findings-report-fourth-edition-july-2014.pdf</a:t>
            </a:r>
            <a:r>
              <a:rPr lang="en-US" altLang="en-US" sz="1000" dirty="0">
                <a:solidFill>
                  <a:srgbClr val="000000"/>
                </a:solidFill>
              </a:rPr>
              <a:t> </a:t>
            </a:r>
          </a:p>
          <a:p>
            <a:pPr marL="0" indent="0"/>
            <a:endParaRPr lang="en-US" altLang="en-US" sz="1800" dirty="0" smtClean="0"/>
          </a:p>
          <a:p>
            <a:pPr marL="0" indent="0"/>
            <a:endParaRPr lang="en-US" altLang="en-US" sz="1800" dirty="0" smtClean="0"/>
          </a:p>
          <a:p>
            <a:pPr marL="0" indent="0"/>
            <a:r>
              <a:rPr lang="en-US" altLang="en-US" sz="1800" dirty="0" smtClean="0"/>
              <a:t>Engaged employees are more productive, record lower absenteeism and turnover, have fewer safety incidents, and make fewer errors. </a:t>
            </a:r>
          </a:p>
          <a:p>
            <a:pPr marL="0" indent="0"/>
            <a:r>
              <a:rPr lang="en-US" altLang="en-US" sz="1800" dirty="0" smtClean="0"/>
              <a:t>They innovate, make decisions, embrace change, develop new skills, and deliver a superior customer experience. </a:t>
            </a:r>
          </a:p>
          <a:p>
            <a:pPr marL="0" indent="0"/>
            <a:r>
              <a:rPr lang="en-US" altLang="en-US" sz="1000" dirty="0" smtClean="0"/>
              <a:t>2015 Gallup survey</a:t>
            </a:r>
          </a:p>
          <a:p>
            <a:pPr marL="0" indent="0"/>
            <a:r>
              <a:rPr lang="en-US" altLang="en-US" sz="1000" dirty="0" smtClean="0">
                <a:hlinkClick r:id="rId5"/>
              </a:rPr>
              <a:t>http://www.gallup.com/poll/188144/employee-engagement-stagnant-2015.aspx</a:t>
            </a:r>
            <a:r>
              <a:rPr lang="en-US" altLang="en-US" sz="1000" dirty="0" smtClean="0"/>
              <a:t> </a:t>
            </a:r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58887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795" y="1676400"/>
            <a:ext cx="5036084" cy="1004890"/>
          </a:xfrm>
        </p:spPr>
        <p:txBody>
          <a:bodyPr/>
          <a:lstStyle/>
          <a:p>
            <a:r>
              <a:rPr lang="en-US" i="1" dirty="0" smtClean="0"/>
              <a:t>Change Leadership Process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1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5455920" y="1605564"/>
            <a:ext cx="1554480" cy="3291840"/>
          </a:xfrm>
          <a:prstGeom prst="rect">
            <a:avLst/>
          </a:prstGeom>
          <a:solidFill>
            <a:srgbClr val="92D050"/>
          </a:solidFill>
          <a:ln w="254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600" b="1" dirty="0" smtClean="0">
                <a:latin typeface="Century Gothic"/>
              </a:rPr>
              <a:t>Execute the </a:t>
            </a:r>
          </a:p>
          <a:p>
            <a:pPr algn="ctr">
              <a:spcBef>
                <a:spcPts val="0"/>
              </a:spcBef>
            </a:pPr>
            <a:r>
              <a:rPr lang="en-US" sz="1600" b="1" dirty="0" smtClean="0">
                <a:latin typeface="Century Gothic"/>
              </a:rPr>
              <a:t>Plan</a:t>
            </a:r>
          </a:p>
          <a:p>
            <a:pPr algn="ctr">
              <a:spcBef>
                <a:spcPts val="0"/>
              </a:spcBef>
            </a:pPr>
            <a:endParaRPr lang="en-US" sz="1400" dirty="0" smtClean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10 Implement the </a:t>
            </a: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Go-Live Plan</a:t>
            </a:r>
          </a:p>
          <a:p>
            <a:pPr algn="ctr">
              <a:spcBef>
                <a:spcPts val="0"/>
              </a:spcBef>
            </a:pPr>
            <a:endParaRPr lang="en-US" sz="1400" dirty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11 Help individuals adapt</a:t>
            </a:r>
          </a:p>
          <a:p>
            <a:pPr algn="ctr">
              <a:spcBef>
                <a:spcPts val="0"/>
              </a:spcBef>
            </a:pPr>
            <a:endParaRPr lang="en-US" sz="1400" dirty="0" smtClean="0">
              <a:latin typeface="Century Gothic" panose="020B0502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 panose="020B0502020202020204" pitchFamily="34" charset="0"/>
              </a:rPr>
              <a:t>12 Monitor, measure, and adjust progress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457200" y="1600209"/>
            <a:ext cx="1554480" cy="3286476"/>
          </a:xfrm>
          <a:prstGeom prst="rect">
            <a:avLst/>
          </a:prstGeom>
          <a:solidFill>
            <a:schemeClr val="accent1">
              <a:lumMod val="90000"/>
            </a:schemeClr>
          </a:solidFill>
          <a:ln w="254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600" b="1" dirty="0" smtClean="0">
                <a:latin typeface="Century Gothic"/>
              </a:rPr>
              <a:t>Develop a Shared Vision</a:t>
            </a:r>
            <a:endParaRPr lang="en-US" sz="1600" b="1" dirty="0">
              <a:latin typeface="Century Gothic"/>
            </a:endParaRPr>
          </a:p>
          <a:p>
            <a:pPr>
              <a:spcBef>
                <a:spcPts val="0"/>
              </a:spcBef>
            </a:pPr>
            <a:endParaRPr lang="en-US" sz="1400" dirty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 panose="020B0502020202020204" pitchFamily="34" charset="0"/>
              </a:rPr>
              <a:t>1 Enroll </a:t>
            </a:r>
            <a:r>
              <a:rPr lang="en-US" sz="1400" dirty="0">
                <a:latin typeface="Century Gothic" panose="020B0502020202020204" pitchFamily="34" charset="0"/>
              </a:rPr>
              <a:t>key </a:t>
            </a:r>
            <a:r>
              <a:rPr lang="en-US" sz="1400" dirty="0" smtClean="0">
                <a:latin typeface="Century Gothic" panose="020B0502020202020204" pitchFamily="34" charset="0"/>
              </a:rPr>
              <a:t>stakeholders in </a:t>
            </a:r>
            <a:r>
              <a:rPr lang="en-US" sz="1400" dirty="0" smtClean="0">
                <a:latin typeface="Century Gothic"/>
              </a:rPr>
              <a:t>a Steering Team</a:t>
            </a:r>
            <a:endParaRPr lang="en-US" sz="1400" dirty="0">
              <a:latin typeface="Century Gothic"/>
            </a:endParaRPr>
          </a:p>
          <a:p>
            <a:pPr algn="ctr">
              <a:spcBef>
                <a:spcPts val="0"/>
              </a:spcBef>
            </a:pPr>
            <a:endParaRPr lang="en-US" sz="1400" dirty="0" smtClean="0">
              <a:latin typeface="Century Gothic" panose="020B0502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2 Calibrate needs and expectations</a:t>
            </a:r>
          </a:p>
          <a:p>
            <a:pPr algn="ctr">
              <a:spcBef>
                <a:spcPts val="0"/>
              </a:spcBef>
            </a:pPr>
            <a:endParaRPr lang="en-US" sz="1400" dirty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3 Create </a:t>
            </a:r>
            <a:r>
              <a:rPr lang="en-US" sz="1400" dirty="0">
                <a:latin typeface="Century Gothic"/>
              </a:rPr>
              <a:t>a shared </a:t>
            </a:r>
            <a:r>
              <a:rPr lang="en-US" sz="1400" dirty="0" smtClean="0">
                <a:latin typeface="Century Gothic"/>
              </a:rPr>
              <a:t>vision</a:t>
            </a: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3810000" y="1600200"/>
            <a:ext cx="1554480" cy="329184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254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600" b="1" dirty="0" smtClean="0">
                <a:latin typeface="Century Gothic"/>
              </a:rPr>
              <a:t>Engage and </a:t>
            </a:r>
          </a:p>
          <a:p>
            <a:pPr algn="ctr">
              <a:spcBef>
                <a:spcPts val="0"/>
              </a:spcBef>
            </a:pPr>
            <a:r>
              <a:rPr lang="en-US" sz="1600" b="1" dirty="0" smtClean="0">
                <a:latin typeface="Century Gothic"/>
              </a:rPr>
              <a:t>Align</a:t>
            </a:r>
          </a:p>
          <a:p>
            <a:pPr algn="ctr">
              <a:spcBef>
                <a:spcPts val="0"/>
              </a:spcBef>
            </a:pPr>
            <a:endParaRPr lang="en-US" sz="1400" dirty="0" smtClean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7 Engage </a:t>
            </a:r>
            <a:r>
              <a:rPr lang="en-US" sz="1400" dirty="0">
                <a:latin typeface="Century Gothic"/>
              </a:rPr>
              <a:t>the entire organization </a:t>
            </a:r>
          </a:p>
          <a:p>
            <a:pPr algn="ctr">
              <a:spcBef>
                <a:spcPts val="0"/>
              </a:spcBef>
            </a:pPr>
            <a:endParaRPr lang="en-US" sz="1400" dirty="0" smtClean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8 Align processes and new </a:t>
            </a: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practices</a:t>
            </a:r>
            <a:r>
              <a:rPr lang="en-US" sz="1400" dirty="0" smtClean="0">
                <a:latin typeface="Century Gothic" panose="020B0502020202020204" pitchFamily="34" charset="0"/>
              </a:rPr>
              <a:t> </a:t>
            </a:r>
          </a:p>
          <a:p>
            <a:pPr algn="ctr">
              <a:spcBef>
                <a:spcPts val="0"/>
              </a:spcBef>
            </a:pPr>
            <a:endParaRPr lang="en-US" sz="1400" dirty="0" smtClean="0">
              <a:latin typeface="Century Gothic" panose="020B0502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 panose="020B0502020202020204" pitchFamily="34" charset="0"/>
              </a:rPr>
              <a:t>9 R</a:t>
            </a:r>
            <a:r>
              <a:rPr lang="en-US" sz="1400" dirty="0" smtClean="0">
                <a:latin typeface="Century Gothic"/>
              </a:rPr>
              <a:t>emove barriers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2133600" y="1600208"/>
            <a:ext cx="1554480" cy="3291840"/>
          </a:xfrm>
          <a:prstGeom prst="rect">
            <a:avLst/>
          </a:prstGeom>
          <a:solidFill>
            <a:srgbClr val="FFC000"/>
          </a:solidFill>
          <a:ln w="254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600" b="1" dirty="0" smtClean="0">
                <a:latin typeface="Century Gothic"/>
              </a:rPr>
              <a:t>Create </a:t>
            </a:r>
          </a:p>
          <a:p>
            <a:pPr algn="ctr">
              <a:spcBef>
                <a:spcPts val="0"/>
              </a:spcBef>
            </a:pPr>
            <a:r>
              <a:rPr lang="en-US" sz="1600" b="1" dirty="0" smtClean="0">
                <a:latin typeface="Century Gothic"/>
              </a:rPr>
              <a:t>the Plan</a:t>
            </a:r>
            <a:endParaRPr lang="en-US" sz="1400" dirty="0" smtClean="0">
              <a:latin typeface="Century Gothic"/>
            </a:endParaRPr>
          </a:p>
          <a:p>
            <a:pPr algn="ctr">
              <a:spcBef>
                <a:spcPts val="0"/>
              </a:spcBef>
            </a:pPr>
            <a:endParaRPr lang="en-US" sz="1400" dirty="0" smtClean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4 Plan the Transformation</a:t>
            </a:r>
            <a:endParaRPr lang="en-US" sz="1400" dirty="0">
              <a:latin typeface="Century Gothic"/>
            </a:endParaRPr>
          </a:p>
          <a:p>
            <a:pPr algn="ctr">
              <a:spcBef>
                <a:spcPts val="0"/>
              </a:spcBef>
            </a:pPr>
            <a:endParaRPr lang="en-US" sz="1400" dirty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5 Develop the team’s leadership role</a:t>
            </a:r>
          </a:p>
          <a:p>
            <a:pPr algn="ctr">
              <a:spcBef>
                <a:spcPts val="0"/>
              </a:spcBef>
            </a:pPr>
            <a:endParaRPr lang="en-US" sz="1400" dirty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6 Create </a:t>
            </a:r>
            <a:r>
              <a:rPr lang="en-US" sz="1400" dirty="0">
                <a:latin typeface="Century Gothic"/>
              </a:rPr>
              <a:t>short-term </a:t>
            </a:r>
            <a:r>
              <a:rPr lang="en-US" sz="1400" dirty="0" smtClean="0">
                <a:latin typeface="Century Gothic"/>
              </a:rPr>
              <a:t>wins</a:t>
            </a:r>
            <a:endParaRPr lang="en-US" sz="1400" dirty="0">
              <a:latin typeface="Century Gothic"/>
            </a:endParaRP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7132320" y="1605559"/>
            <a:ext cx="1554480" cy="3291840"/>
          </a:xfrm>
          <a:prstGeom prst="rect">
            <a:avLst/>
          </a:prstGeom>
          <a:solidFill>
            <a:srgbClr val="CCCCFF"/>
          </a:solidFill>
          <a:ln w="254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600" b="1" dirty="0" smtClean="0">
                <a:latin typeface="Century Gothic"/>
              </a:rPr>
              <a:t>Consolidate the Benefits</a:t>
            </a:r>
          </a:p>
          <a:p>
            <a:pPr algn="ctr">
              <a:spcBef>
                <a:spcPts val="0"/>
              </a:spcBef>
            </a:pPr>
            <a:endParaRPr lang="en-US" sz="1400" dirty="0" smtClean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13 </a:t>
            </a:r>
            <a:r>
              <a:rPr lang="en-US" sz="1400" dirty="0">
                <a:latin typeface="Century Gothic"/>
              </a:rPr>
              <a:t>Consolidate and leverage gains</a:t>
            </a: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 </a:t>
            </a:r>
            <a:endParaRPr lang="en-US" sz="1400" dirty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14 </a:t>
            </a:r>
            <a:r>
              <a:rPr lang="en-US" sz="1400" dirty="0">
                <a:latin typeface="Century Gothic"/>
              </a:rPr>
              <a:t>Review and apply learnings</a:t>
            </a:r>
          </a:p>
          <a:p>
            <a:pPr algn="ctr">
              <a:spcBef>
                <a:spcPts val="0"/>
              </a:spcBef>
            </a:pPr>
            <a:endParaRPr lang="en-US" sz="1400" dirty="0">
              <a:latin typeface="Century Gothic"/>
            </a:endParaRP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latin typeface="Century Gothic"/>
              </a:rPr>
              <a:t>15 </a:t>
            </a:r>
            <a:r>
              <a:rPr lang="en-US" sz="1400" dirty="0">
                <a:latin typeface="Century Gothic"/>
              </a:rPr>
              <a:t>Recognize and celebrate </a:t>
            </a:r>
            <a:r>
              <a:rPr lang="en-US" sz="1400" dirty="0" smtClean="0">
                <a:latin typeface="Century Gothic"/>
              </a:rPr>
              <a:t>successes</a:t>
            </a:r>
            <a:endParaRPr lang="en-US" sz="1400" dirty="0">
              <a:latin typeface="Century Gothic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489" y="108499"/>
            <a:ext cx="7814110" cy="615553"/>
          </a:xfrm>
        </p:spPr>
        <p:txBody>
          <a:bodyPr/>
          <a:lstStyle/>
          <a:p>
            <a:r>
              <a:rPr lang="en-US" sz="2000" dirty="0" smtClean="0"/>
              <a:t>We have a process and tools for leading the </a:t>
            </a:r>
            <a:r>
              <a:rPr lang="en-US" sz="2000" i="1" dirty="0" smtClean="0"/>
              <a:t>people and organizational </a:t>
            </a:r>
            <a:r>
              <a:rPr lang="en-US" sz="2000" dirty="0" smtClean="0"/>
              <a:t>elements of change.</a:t>
            </a:r>
            <a:endParaRPr lang="en-US" sz="2000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354237" y="6412468"/>
            <a:ext cx="62033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7784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Envision      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9ED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Plan      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Align      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Execute      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C0504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Consolidate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01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489" y="262387"/>
            <a:ext cx="7814110" cy="307777"/>
          </a:xfrm>
        </p:spPr>
        <p:txBody>
          <a:bodyPr/>
          <a:lstStyle/>
          <a:p>
            <a:r>
              <a:rPr lang="en-US" sz="2000" dirty="0" smtClean="0"/>
              <a:t>What makes it challenging to … </a:t>
            </a:r>
            <a:r>
              <a:rPr lang="en-US" sz="2000" i="1" dirty="0" smtClean="0"/>
              <a:t>Develop </a:t>
            </a:r>
            <a:r>
              <a:rPr lang="en-US" sz="2000" i="1" dirty="0"/>
              <a:t>A Shared </a:t>
            </a:r>
            <a:r>
              <a:rPr lang="en-US" sz="2000" i="1" dirty="0" smtClean="0"/>
              <a:t>Vision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3400" y="990600"/>
            <a:ext cx="7772400" cy="4876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000" b="1" u="sng" dirty="0" smtClean="0"/>
              <a:t>Steps </a:t>
            </a:r>
            <a:r>
              <a:rPr lang="en-US" sz="2000" b="1" u="sng" dirty="0"/>
              <a:t>&amp; Strategies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1 Enroll key stakeholders in a Steering Team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2 Calibrate needs and expectations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3 Create a shared vision</a:t>
            </a:r>
          </a:p>
          <a:p>
            <a:pPr>
              <a:lnSpc>
                <a:spcPct val="200000"/>
              </a:lnSpc>
            </a:pPr>
            <a:endParaRPr lang="en-US" sz="2000" dirty="0" smtClean="0"/>
          </a:p>
          <a:p>
            <a:pPr>
              <a:lnSpc>
                <a:spcPct val="200000"/>
              </a:lnSpc>
            </a:pPr>
            <a:endParaRPr lang="en-US" sz="2000" dirty="0"/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402232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489" y="262387"/>
            <a:ext cx="7814110" cy="307777"/>
          </a:xfrm>
        </p:spPr>
        <p:txBody>
          <a:bodyPr/>
          <a:lstStyle/>
          <a:p>
            <a:r>
              <a:rPr lang="en-US" sz="2000" dirty="0"/>
              <a:t>What makes it challenging to … </a:t>
            </a:r>
            <a:r>
              <a:rPr lang="en-US" sz="2000" i="1" dirty="0"/>
              <a:t>Create </a:t>
            </a:r>
            <a:r>
              <a:rPr lang="en-US" sz="2000" i="1" dirty="0" smtClean="0"/>
              <a:t>the Plan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876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000" b="1" u="sng" dirty="0" smtClean="0"/>
              <a:t>Steps &amp; Strategies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4 Plan the Transformation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5 Develop the team’s leadership role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6 Create short-term </a:t>
            </a:r>
            <a:r>
              <a:rPr lang="en-US" sz="2000" dirty="0" smtClean="0"/>
              <a:t>wins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2968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489" y="262387"/>
            <a:ext cx="7814110" cy="307777"/>
          </a:xfrm>
        </p:spPr>
        <p:txBody>
          <a:bodyPr/>
          <a:lstStyle/>
          <a:p>
            <a:r>
              <a:rPr lang="en-US" sz="2000" dirty="0"/>
              <a:t>What makes it challenging to … </a:t>
            </a:r>
            <a:r>
              <a:rPr lang="en-US" sz="2000" i="1" dirty="0"/>
              <a:t>Engage and </a:t>
            </a:r>
            <a:r>
              <a:rPr lang="en-US" sz="2000" i="1" dirty="0" smtClean="0"/>
              <a:t>Align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143000"/>
            <a:ext cx="7772400" cy="4876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000" b="1" u="sng" dirty="0" smtClean="0"/>
              <a:t>Steps &amp; Strategies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7 Engage the entire organization 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8 Align processes and new practices 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9 Remove </a:t>
            </a:r>
            <a:r>
              <a:rPr lang="en-US" sz="2000" dirty="0" smtClean="0"/>
              <a:t>barriers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368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489" y="262387"/>
            <a:ext cx="7814110" cy="307777"/>
          </a:xfrm>
        </p:spPr>
        <p:txBody>
          <a:bodyPr/>
          <a:lstStyle/>
          <a:p>
            <a:r>
              <a:rPr lang="en-US" sz="2000" dirty="0"/>
              <a:t>What makes it challenging to … </a:t>
            </a:r>
            <a:r>
              <a:rPr lang="en-US" sz="2000" i="1" dirty="0"/>
              <a:t>Execute the </a:t>
            </a:r>
            <a:r>
              <a:rPr lang="en-US" sz="2000" i="1" dirty="0" smtClean="0"/>
              <a:t>Plan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876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000" b="1" u="sng" dirty="0" smtClean="0"/>
              <a:t>Steps &amp; Strategies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10 Implement the </a:t>
            </a:r>
            <a:r>
              <a:rPr lang="en-US" sz="2000" dirty="0" smtClean="0"/>
              <a:t>Go-Live </a:t>
            </a:r>
            <a:r>
              <a:rPr lang="en-US" sz="2000" dirty="0"/>
              <a:t>Plan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11 Help individuals adapt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12 Monitor, measure, and adjust </a:t>
            </a:r>
            <a:r>
              <a:rPr lang="en-US" sz="2000" dirty="0" smtClean="0"/>
              <a:t>progress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988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489" y="262387"/>
            <a:ext cx="7814110" cy="307777"/>
          </a:xfrm>
        </p:spPr>
        <p:txBody>
          <a:bodyPr/>
          <a:lstStyle/>
          <a:p>
            <a:r>
              <a:rPr lang="en-US" sz="2000" dirty="0"/>
              <a:t>What makes it challenging to … </a:t>
            </a:r>
            <a:r>
              <a:rPr lang="en-US" sz="2000" i="1" dirty="0"/>
              <a:t>Consolidate the </a:t>
            </a:r>
            <a:r>
              <a:rPr lang="en-US" sz="2000" i="1" dirty="0" smtClean="0"/>
              <a:t>Benefits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876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000" b="1" u="sng" dirty="0" smtClean="0"/>
              <a:t>Steps &amp; Strategies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13 Consolidate and leverage gains  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14 Review and apply  learnings</a:t>
            </a:r>
          </a:p>
          <a:p>
            <a:pPr>
              <a:lnSpc>
                <a:spcPct val="200000"/>
              </a:lnSpc>
            </a:pPr>
            <a:r>
              <a:rPr lang="en-US" sz="2000" dirty="0"/>
              <a:t>15 Recognize and celebrate successes </a:t>
            </a:r>
          </a:p>
        </p:txBody>
      </p:sp>
    </p:spTree>
    <p:extLst>
      <p:ext uri="{BB962C8B-B14F-4D97-AF65-F5344CB8AC3E}">
        <p14:creationId xmlns:p14="http://schemas.microsoft.com/office/powerpoint/2010/main" val="371586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 smtClean="0"/>
              <a:t>Change Leadership Skills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62387"/>
            <a:ext cx="7814110" cy="307777"/>
          </a:xfrm>
        </p:spPr>
        <p:txBody>
          <a:bodyPr/>
          <a:lstStyle/>
          <a:p>
            <a:r>
              <a:rPr lang="en-US" sz="2000" dirty="0" smtClean="0"/>
              <a:t>Change Management requires …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3505200"/>
          </a:xfrm>
        </p:spPr>
        <p:txBody>
          <a:bodyPr>
            <a:normAutofit/>
          </a:bodyPr>
          <a:lstStyle/>
          <a:p>
            <a:pPr marL="0" indent="0" algn="ctr" font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800" b="1" u="sng" dirty="0" smtClean="0"/>
              <a:t>Making the right change</a:t>
            </a:r>
          </a:p>
          <a:p>
            <a:pPr marL="0" indent="0" fontAlgn="ctr">
              <a:lnSpc>
                <a:spcPct val="115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0" indent="0" font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i="1" dirty="0" smtClean="0"/>
              <a:t>Management Skills</a:t>
            </a:r>
          </a:p>
          <a:p>
            <a:pPr marL="285750" indent="-28575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Apply technical knowledge</a:t>
            </a:r>
          </a:p>
          <a:p>
            <a:pPr marL="285750" indent="-28575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Solve problems</a:t>
            </a:r>
          </a:p>
          <a:p>
            <a:pPr marL="285750" indent="-28575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Manage </a:t>
            </a:r>
            <a:r>
              <a:rPr lang="en-US" sz="1800" dirty="0"/>
              <a:t>the </a:t>
            </a:r>
            <a:r>
              <a:rPr lang="en-US" sz="1800" dirty="0" smtClean="0"/>
              <a:t>change</a:t>
            </a:r>
            <a:endParaRPr lang="en-US" sz="1800" dirty="0"/>
          </a:p>
          <a:p>
            <a:pPr marL="285750" indent="-28575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Exercise control over the process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3200400"/>
          </a:xfrm>
        </p:spPr>
        <p:txBody>
          <a:bodyPr>
            <a:normAutofit/>
          </a:bodyPr>
          <a:lstStyle/>
          <a:p>
            <a:pPr marL="0" indent="0" algn="ctr" font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800" b="1" u="sng" dirty="0" smtClean="0"/>
              <a:t>Sustaining the gains</a:t>
            </a:r>
          </a:p>
          <a:p>
            <a:pPr marL="0" indent="0" fontAlgn="ctr">
              <a:lnSpc>
                <a:spcPct val="115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 font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i="1" dirty="0" smtClean="0"/>
              <a:t>People and Organizational Skills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Create shared, meaningful goals</a:t>
            </a:r>
            <a:endParaRPr lang="en-US" sz="1800" dirty="0"/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Align </a:t>
            </a:r>
            <a:r>
              <a:rPr lang="en-US" sz="1800" dirty="0"/>
              <a:t>effort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Facilitate teamwork &amp; collaboration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Engage individual accountability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732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62387"/>
            <a:ext cx="7814110" cy="307777"/>
          </a:xfrm>
        </p:spPr>
        <p:txBody>
          <a:bodyPr/>
          <a:lstStyle/>
          <a:p>
            <a:r>
              <a:rPr lang="en-US" sz="2000" dirty="0"/>
              <a:t>Task (what) and Process (how) Behaviors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95400" y="1024225"/>
            <a:ext cx="4038600" cy="47244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b="1" u="sng" dirty="0" smtClean="0"/>
              <a:t>Task-oriented Behaviors</a:t>
            </a:r>
            <a:endParaRPr lang="en-US" sz="1800" b="1" u="sng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Identifying </a:t>
            </a:r>
            <a:r>
              <a:rPr lang="en-US" sz="1800" dirty="0" smtClean="0"/>
              <a:t>goals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Setting standards 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Assigning responsibilities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 smtClean="0"/>
              <a:t>Giving information and opinions</a:t>
            </a:r>
            <a:endParaRPr lang="en-US" sz="18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Proposing </a:t>
            </a:r>
            <a:r>
              <a:rPr lang="en-US" sz="1800" dirty="0" smtClean="0"/>
              <a:t>action</a:t>
            </a:r>
            <a:endParaRPr lang="en-US" sz="18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 smtClean="0"/>
              <a:t>Making </a:t>
            </a:r>
            <a:r>
              <a:rPr lang="en-US" sz="1800" dirty="0"/>
              <a:t>decisions</a:t>
            </a:r>
          </a:p>
          <a:p>
            <a:pPr>
              <a:lnSpc>
                <a:spcPct val="120000"/>
              </a:lnSpc>
            </a:pPr>
            <a:r>
              <a:rPr lang="en-US" sz="1800" dirty="0"/>
              <a:t>Reviewing </a:t>
            </a:r>
            <a:r>
              <a:rPr lang="en-US" sz="1800" dirty="0" smtClean="0"/>
              <a:t>progress</a:t>
            </a: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914442" y="1037279"/>
            <a:ext cx="3315158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b="1" u="sng" dirty="0" smtClean="0"/>
              <a:t>Process-oriented Behaviors</a:t>
            </a:r>
            <a:endParaRPr lang="en-US" sz="1800" b="1" u="sng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Encouraging </a:t>
            </a:r>
            <a:r>
              <a:rPr lang="en-US" sz="1800" dirty="0" smtClean="0"/>
              <a:t>morale</a:t>
            </a:r>
            <a:endParaRPr lang="en-US" sz="18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 smtClean="0"/>
              <a:t>Harmonizing conflicts</a:t>
            </a:r>
            <a:endParaRPr lang="en-US" sz="18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“Gate-keeping”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Testing for agreement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Compromising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Seeking information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Reviewing the process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895600" y="3886200"/>
            <a:ext cx="3657600" cy="2362200"/>
            <a:chOff x="2895600" y="3886200"/>
            <a:chExt cx="3657600" cy="2362200"/>
          </a:xfrm>
        </p:grpSpPr>
        <p:sp>
          <p:nvSpPr>
            <p:cNvPr id="3" name="Rectangle 2"/>
            <p:cNvSpPr/>
            <p:nvPr/>
          </p:nvSpPr>
          <p:spPr>
            <a:xfrm>
              <a:off x="2895600" y="3886200"/>
              <a:ext cx="3657600" cy="2362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048000" y="4088257"/>
              <a:ext cx="3352800" cy="1885506"/>
              <a:chOff x="1558926" y="770923"/>
              <a:chExt cx="5797547" cy="231147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3733798" y="770923"/>
                <a:ext cx="1676399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latin typeface="+mn-lt"/>
                  </a:rPr>
                  <a:t>Setting Direction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657599" y="2620728"/>
                <a:ext cx="182880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latin typeface="+mn-lt"/>
                  </a:rPr>
                  <a:t>Evaluating Options 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791198" y="1747152"/>
                <a:ext cx="1468437" cy="565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latin typeface="+mn-lt"/>
                  </a:rPr>
                  <a:t>Leading </a:t>
                </a:r>
                <a:r>
                  <a:rPr lang="en-US" sz="1200" b="1" dirty="0" smtClean="0">
                    <a:latin typeface="+mn-lt"/>
                  </a:rPr>
                  <a:t>Action</a:t>
                </a:r>
                <a:endParaRPr lang="en-US" sz="1200" b="1" dirty="0">
                  <a:latin typeface="+mn-lt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558926" y="1747152"/>
                <a:ext cx="1793877" cy="565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latin typeface="+mn-lt"/>
                  </a:rPr>
                  <a:t>Bringing in Information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600199" y="2726459"/>
                <a:ext cx="1676399" cy="3077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400" b="1" i="1" dirty="0">
                    <a:solidFill>
                      <a:srgbClr val="0070C0"/>
                    </a:solidFill>
                    <a:latin typeface="+mn-lt"/>
                  </a:rPr>
                  <a:t>Inquiry</a:t>
                </a:r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2447924" y="2161408"/>
                <a:ext cx="1773238" cy="559852"/>
              </a:xfrm>
              <a:custGeom>
                <a:avLst/>
                <a:gdLst>
                  <a:gd name="T0" fmla="*/ 0 w 1773382"/>
                  <a:gd name="T1" fmla="*/ 1026101 h 1025237"/>
                  <a:gd name="T2" fmla="*/ 1292776 w 1773382"/>
                  <a:gd name="T3" fmla="*/ 647092 h 1025237"/>
                  <a:gd name="T4" fmla="*/ 1772950 w 1773382"/>
                  <a:gd name="T5" fmla="*/ 0 h 102523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73382" h="1025237">
                    <a:moveTo>
                      <a:pt x="0" y="1025237"/>
                    </a:moveTo>
                    <a:cubicBezTo>
                      <a:pt x="498763" y="921328"/>
                      <a:pt x="997527" y="817419"/>
                      <a:pt x="1293091" y="646546"/>
                    </a:cubicBezTo>
                    <a:cubicBezTo>
                      <a:pt x="1588655" y="475673"/>
                      <a:pt x="1681018" y="237836"/>
                      <a:pt x="1773382" y="0"/>
                    </a:cubicBezTo>
                  </a:path>
                </a:pathLst>
              </a:cu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>
                  <a:latin typeface="+mn-lt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562602" y="864338"/>
                <a:ext cx="1793871" cy="3773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1400" b="1" i="1" dirty="0">
                    <a:solidFill>
                      <a:srgbClr val="0070C0"/>
                    </a:solidFill>
                    <a:latin typeface="+mn-lt"/>
                  </a:rPr>
                  <a:t>Advocacy</a:t>
                </a:r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5024438" y="1228900"/>
                <a:ext cx="1782761" cy="539052"/>
              </a:xfrm>
              <a:custGeom>
                <a:avLst/>
                <a:gdLst>
                  <a:gd name="T0" fmla="*/ 1783050 w 1782618"/>
                  <a:gd name="T1" fmla="*/ 0 h 988291"/>
                  <a:gd name="T2" fmla="*/ 1478175 w 1782618"/>
                  <a:gd name="T3" fmla="*/ 681696 h 988291"/>
                  <a:gd name="T4" fmla="*/ 0 w 1782618"/>
                  <a:gd name="T5" fmla="*/ 985696 h 9882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82618" h="988291">
                    <a:moveTo>
                      <a:pt x="1782618" y="0"/>
                    </a:moveTo>
                    <a:cubicBezTo>
                      <a:pt x="1778769" y="259388"/>
                      <a:pt x="1774921" y="518776"/>
                      <a:pt x="1477818" y="683491"/>
                    </a:cubicBezTo>
                    <a:cubicBezTo>
                      <a:pt x="1180715" y="848206"/>
                      <a:pt x="590357" y="918248"/>
                      <a:pt x="0" y="988291"/>
                    </a:cubicBezTo>
                  </a:path>
                </a:pathLst>
              </a:cu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>
                  <a:latin typeface="+mn-lt"/>
                </a:endParaRPr>
              </a:p>
            </p:txBody>
          </p:sp>
          <p:cxnSp>
            <p:nvCxnSpPr>
              <p:cNvPr id="18" name="Straight Connector 21"/>
              <p:cNvCxnSpPr>
                <a:cxnSpLocks noChangeShapeType="1"/>
              </p:cNvCxnSpPr>
              <p:nvPr/>
            </p:nvCxnSpPr>
            <p:spPr bwMode="auto">
              <a:xfrm>
                <a:off x="4572000" y="1331164"/>
                <a:ext cx="0" cy="1247966"/>
              </a:xfrm>
              <a:prstGeom prst="line">
                <a:avLst/>
              </a:prstGeom>
              <a:noFill/>
              <a:ln w="38100" algn="ctr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Straight Connector 22"/>
              <p:cNvCxnSpPr>
                <a:cxnSpLocks noChangeShapeType="1"/>
              </p:cNvCxnSpPr>
              <p:nvPr/>
            </p:nvCxnSpPr>
            <p:spPr bwMode="auto">
              <a:xfrm>
                <a:off x="3276598" y="1985315"/>
                <a:ext cx="2590799" cy="0"/>
              </a:xfrm>
              <a:prstGeom prst="line">
                <a:avLst/>
              </a:prstGeom>
              <a:noFill/>
              <a:ln w="38100" algn="ctr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11325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112971"/>
              </p:ext>
            </p:extLst>
          </p:nvPr>
        </p:nvGraphicFramePr>
        <p:xfrm>
          <a:off x="300395" y="1219200"/>
          <a:ext cx="2052541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541"/>
              </a:tblGrid>
              <a:tr h="47741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EXPLAIN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99"/>
                    </a:solidFill>
                  </a:tcPr>
                </a:tc>
              </a:tr>
              <a:tr h="74864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Reinforce </a:t>
                      </a:r>
                    </a:p>
                    <a:p>
                      <a:pPr algn="ctr"/>
                      <a:r>
                        <a:rPr lang="en-US" sz="1400" b="1" i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Line Of Sight</a:t>
                      </a:r>
                      <a:r>
                        <a:rPr lang="en-US" sz="1400" b="1" i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to our goals</a:t>
                      </a:r>
                      <a:endParaRPr lang="en-US" sz="1400" b="1" i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E4"/>
                    </a:solidFill>
                  </a:tcPr>
                </a:tc>
              </a:tr>
              <a:tr h="3437377"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n-US" sz="1400" b="1" u="none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Stories </a:t>
                      </a:r>
                      <a:r>
                        <a:rPr lang="en-US" sz="1400" b="1" u="none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of; </a:t>
                      </a:r>
                    </a:p>
                    <a:p>
                      <a:pPr algn="ctr">
                        <a:buFont typeface="Arial" pitchFamily="34" charset="0"/>
                        <a:buNone/>
                      </a:pPr>
                      <a:endParaRPr lang="en-US" sz="1400" b="1" u="none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n-US" sz="1400" b="1" u="none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– behaviors that drive achievement of our goals,</a:t>
                      </a:r>
                    </a:p>
                    <a:p>
                      <a:pPr algn="ctr">
                        <a:buFont typeface="Arial" pitchFamily="34" charset="0"/>
                        <a:buNone/>
                      </a:pPr>
                      <a:endParaRPr lang="en-US" sz="1400" b="1" u="none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n-US" sz="1400" b="1" u="none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– critical moments that determine the outcome,</a:t>
                      </a:r>
                    </a:p>
                    <a:p>
                      <a:pPr algn="ctr">
                        <a:buFont typeface="Arial" pitchFamily="34" charset="0"/>
                        <a:buNone/>
                      </a:pPr>
                      <a:endParaRPr lang="en-US" sz="1400" b="1" u="none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n-US" sz="1400" b="1" u="none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– successes. </a:t>
                      </a:r>
                      <a:endParaRPr lang="en-US" sz="1400" b="1" u="none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E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983517"/>
              </p:ext>
            </p:extLst>
          </p:nvPr>
        </p:nvGraphicFramePr>
        <p:xfrm>
          <a:off x="2464184" y="1219200"/>
          <a:ext cx="2052541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541"/>
              </a:tblGrid>
              <a:tr h="48002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EMBED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99"/>
                    </a:solidFill>
                  </a:tcPr>
                </a:tc>
              </a:tr>
              <a:tr h="7272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Take advantage of every opportunity</a:t>
                      </a: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561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Budget discussions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Work assignment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Goal-setting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Measures</a:t>
                      </a:r>
                    </a:p>
                    <a:p>
                      <a:pPr algn="ctr"/>
                      <a:endParaRPr lang="en-US" sz="14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Project reviews</a:t>
                      </a:r>
                    </a:p>
                    <a:p>
                      <a:pPr algn="ctr"/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Recognition &amp; Rewards</a:t>
                      </a:r>
                    </a:p>
                    <a:p>
                      <a:pPr algn="ctr"/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Team meetings </a:t>
                      </a:r>
                    </a:p>
                    <a:p>
                      <a:pPr algn="ctr"/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Personal interactions</a:t>
                      </a: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812006"/>
              </p:ext>
            </p:extLst>
          </p:nvPr>
        </p:nvGraphicFramePr>
        <p:xfrm>
          <a:off x="4663434" y="1219200"/>
          <a:ext cx="2052541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541"/>
              </a:tblGrid>
              <a:tr h="48002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ENCOURAGE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99"/>
                    </a:solidFill>
                  </a:tcPr>
                </a:tc>
              </a:tr>
              <a:tr h="72722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Keep the focus on change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E4"/>
                    </a:solidFill>
                  </a:tcPr>
                </a:tc>
              </a:tr>
              <a:tr h="34561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What are you doing to improve your results &amp; performance?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How are you developing your own skills?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What more can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we do to help you?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E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490453"/>
              </p:ext>
            </p:extLst>
          </p:nvPr>
        </p:nvGraphicFramePr>
        <p:xfrm>
          <a:off x="6822122" y="1219200"/>
          <a:ext cx="2052541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541"/>
              </a:tblGrid>
              <a:tr h="48002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EXEMPLIFY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99"/>
                    </a:solidFill>
                  </a:tcPr>
                </a:tc>
              </a:tr>
              <a:tr h="72722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Model effective Leadership practices</a:t>
                      </a: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561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Establish your expectations </a:t>
                      </a:r>
                    </a:p>
                    <a:p>
                      <a:pPr algn="ctr">
                        <a:buNone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Reinforce accountability</a:t>
                      </a:r>
                    </a:p>
                    <a:p>
                      <a:pPr algn="ctr">
                        <a:buNone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Reward development </a:t>
                      </a:r>
                    </a:p>
                    <a:p>
                      <a:pPr algn="ctr">
                        <a:buNone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Provide direct feedback</a:t>
                      </a:r>
                    </a:p>
                    <a:p>
                      <a:pPr algn="ctr">
                        <a:buNone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Coach</a:t>
                      </a:r>
                    </a:p>
                    <a:p>
                      <a:pPr algn="ctr">
                        <a:buNone/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Take advice </a:t>
                      </a:r>
                    </a:p>
                  </a:txBody>
                  <a:tcPr marL="91434" marR="91434" marT="45717" marB="457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22238" y="262037"/>
            <a:ext cx="7813675" cy="307777"/>
          </a:xfrm>
        </p:spPr>
        <p:txBody>
          <a:bodyPr/>
          <a:lstStyle/>
          <a:p>
            <a:r>
              <a:rPr lang="en-US" sz="2000" i="1" dirty="0" smtClean="0"/>
              <a:t>Acts of Leadership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1092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18" name="Group 4"/>
          <p:cNvGrpSpPr>
            <a:grpSpLocks/>
          </p:cNvGrpSpPr>
          <p:nvPr/>
        </p:nvGrpSpPr>
        <p:grpSpPr bwMode="auto">
          <a:xfrm>
            <a:off x="2057400" y="2438400"/>
            <a:ext cx="6400800" cy="2819400"/>
            <a:chOff x="1295401" y="1302291"/>
            <a:chExt cx="6400799" cy="3810000"/>
          </a:xfrm>
        </p:grpSpPr>
        <p:sp>
          <p:nvSpPr>
            <p:cNvPr id="6" name="Rectangle 5"/>
            <p:cNvSpPr/>
            <p:nvPr/>
          </p:nvSpPr>
          <p:spPr>
            <a:xfrm>
              <a:off x="5029200" y="1302291"/>
              <a:ext cx="2622550" cy="328612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48001" y="1302291"/>
              <a:ext cx="1981200" cy="328612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601789" y="1302291"/>
              <a:ext cx="1493837" cy="32861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1295401" y="1302291"/>
              <a:ext cx="0" cy="3286125"/>
            </a:xfrm>
            <a:prstGeom prst="straightConnector1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600201" y="4883691"/>
              <a:ext cx="6095999" cy="0"/>
            </a:xfrm>
            <a:prstGeom prst="straightConnector1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Line 4"/>
            <p:cNvSpPr>
              <a:spLocks noChangeShapeType="1"/>
            </p:cNvSpPr>
            <p:nvPr/>
          </p:nvSpPr>
          <p:spPr bwMode="auto">
            <a:xfrm>
              <a:off x="1600201" y="1302291"/>
              <a:ext cx="0" cy="3300412"/>
            </a:xfrm>
            <a:prstGeom prst="line">
              <a:avLst/>
            </a:prstGeom>
            <a:noFill/>
            <a:ln w="38100">
              <a:solidFill>
                <a:srgbClr val="47474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1581151" y="4588416"/>
              <a:ext cx="6115049" cy="0"/>
            </a:xfrm>
            <a:prstGeom prst="line">
              <a:avLst/>
            </a:prstGeom>
            <a:noFill/>
            <a:ln w="38100">
              <a:solidFill>
                <a:srgbClr val="47474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4191001" y="4715416"/>
              <a:ext cx="990600" cy="396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Effort</a:t>
              </a:r>
            </a:p>
          </p:txBody>
        </p:sp>
      </p:grp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1440770" y="3461543"/>
            <a:ext cx="1181100" cy="2778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Opportunities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489" y="262387"/>
            <a:ext cx="7814110" cy="307777"/>
          </a:xfrm>
        </p:spPr>
        <p:txBody>
          <a:bodyPr/>
          <a:lstStyle/>
          <a:p>
            <a:r>
              <a:rPr lang="en-US" sz="2000" dirty="0" smtClean="0"/>
              <a:t>What are the opportunities for change in your part of BMC?</a:t>
            </a:r>
            <a:endParaRPr lang="en-US" sz="2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362200" y="1143000"/>
          <a:ext cx="6096000" cy="931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6303"/>
                <a:gridCol w="1905000"/>
                <a:gridCol w="2664697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32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Freeform 21"/>
          <p:cNvSpPr/>
          <p:nvPr/>
        </p:nvSpPr>
        <p:spPr>
          <a:xfrm>
            <a:off x="2501107" y="1351991"/>
            <a:ext cx="1205706" cy="466725"/>
          </a:xfrm>
          <a:custGeom>
            <a:avLst/>
            <a:gdLst>
              <a:gd name="connsiteX0" fmla="*/ 0 w 2488223"/>
              <a:gd name="connsiteY0" fmla="*/ 31303 h 430607"/>
              <a:gd name="connsiteX1" fmla="*/ 334108 w 2488223"/>
              <a:gd name="connsiteY1" fmla="*/ 31303 h 430607"/>
              <a:gd name="connsiteX2" fmla="*/ 580293 w 2488223"/>
              <a:gd name="connsiteY2" fmla="*/ 356618 h 430607"/>
              <a:gd name="connsiteX3" fmla="*/ 896816 w 2488223"/>
              <a:gd name="connsiteY3" fmla="*/ 409372 h 430607"/>
              <a:gd name="connsiteX4" fmla="*/ 1134208 w 2488223"/>
              <a:gd name="connsiteY4" fmla="*/ 75264 h 430607"/>
              <a:gd name="connsiteX5" fmla="*/ 1494693 w 2488223"/>
              <a:gd name="connsiteY5" fmla="*/ 40095 h 430607"/>
              <a:gd name="connsiteX6" fmla="*/ 1749670 w 2488223"/>
              <a:gd name="connsiteY6" fmla="*/ 356618 h 430607"/>
              <a:gd name="connsiteX7" fmla="*/ 2198077 w 2488223"/>
              <a:gd name="connsiteY7" fmla="*/ 409372 h 430607"/>
              <a:gd name="connsiteX8" fmla="*/ 2426677 w 2488223"/>
              <a:gd name="connsiteY8" fmla="*/ 75264 h 430607"/>
              <a:gd name="connsiteX9" fmla="*/ 2488223 w 2488223"/>
              <a:gd name="connsiteY9" fmla="*/ 66472 h 430607"/>
              <a:gd name="connsiteX10" fmla="*/ 2488223 w 2488223"/>
              <a:gd name="connsiteY10" fmla="*/ 66472 h 430607"/>
              <a:gd name="connsiteX11" fmla="*/ 2488223 w 2488223"/>
              <a:gd name="connsiteY11" fmla="*/ 66472 h 430607"/>
              <a:gd name="connsiteX0" fmla="*/ 0 w 2488223"/>
              <a:gd name="connsiteY0" fmla="*/ 19462 h 445143"/>
              <a:gd name="connsiteX1" fmla="*/ 334108 w 2488223"/>
              <a:gd name="connsiteY1" fmla="*/ 45839 h 445143"/>
              <a:gd name="connsiteX2" fmla="*/ 580293 w 2488223"/>
              <a:gd name="connsiteY2" fmla="*/ 371154 h 445143"/>
              <a:gd name="connsiteX3" fmla="*/ 896816 w 2488223"/>
              <a:gd name="connsiteY3" fmla="*/ 423908 h 445143"/>
              <a:gd name="connsiteX4" fmla="*/ 1134208 w 2488223"/>
              <a:gd name="connsiteY4" fmla="*/ 89800 h 445143"/>
              <a:gd name="connsiteX5" fmla="*/ 1494693 w 2488223"/>
              <a:gd name="connsiteY5" fmla="*/ 54631 h 445143"/>
              <a:gd name="connsiteX6" fmla="*/ 1749670 w 2488223"/>
              <a:gd name="connsiteY6" fmla="*/ 371154 h 445143"/>
              <a:gd name="connsiteX7" fmla="*/ 2198077 w 2488223"/>
              <a:gd name="connsiteY7" fmla="*/ 423908 h 445143"/>
              <a:gd name="connsiteX8" fmla="*/ 2426677 w 2488223"/>
              <a:gd name="connsiteY8" fmla="*/ 89800 h 445143"/>
              <a:gd name="connsiteX9" fmla="*/ 2488223 w 2488223"/>
              <a:gd name="connsiteY9" fmla="*/ 81008 h 445143"/>
              <a:gd name="connsiteX10" fmla="*/ 2488223 w 2488223"/>
              <a:gd name="connsiteY10" fmla="*/ 81008 h 445143"/>
              <a:gd name="connsiteX11" fmla="*/ 2488223 w 2488223"/>
              <a:gd name="connsiteY11" fmla="*/ 81008 h 445143"/>
              <a:gd name="connsiteX0" fmla="*/ 0 w 2488223"/>
              <a:gd name="connsiteY0" fmla="*/ 21904 h 465976"/>
              <a:gd name="connsiteX1" fmla="*/ 334108 w 2488223"/>
              <a:gd name="connsiteY1" fmla="*/ 48281 h 465976"/>
              <a:gd name="connsiteX2" fmla="*/ 545123 w 2488223"/>
              <a:gd name="connsiteY2" fmla="*/ 417557 h 465976"/>
              <a:gd name="connsiteX3" fmla="*/ 896816 w 2488223"/>
              <a:gd name="connsiteY3" fmla="*/ 426350 h 465976"/>
              <a:gd name="connsiteX4" fmla="*/ 1134208 w 2488223"/>
              <a:gd name="connsiteY4" fmla="*/ 92242 h 465976"/>
              <a:gd name="connsiteX5" fmla="*/ 1494693 w 2488223"/>
              <a:gd name="connsiteY5" fmla="*/ 57073 h 465976"/>
              <a:gd name="connsiteX6" fmla="*/ 1749670 w 2488223"/>
              <a:gd name="connsiteY6" fmla="*/ 373596 h 465976"/>
              <a:gd name="connsiteX7" fmla="*/ 2198077 w 2488223"/>
              <a:gd name="connsiteY7" fmla="*/ 426350 h 465976"/>
              <a:gd name="connsiteX8" fmla="*/ 2426677 w 2488223"/>
              <a:gd name="connsiteY8" fmla="*/ 92242 h 465976"/>
              <a:gd name="connsiteX9" fmla="*/ 2488223 w 2488223"/>
              <a:gd name="connsiteY9" fmla="*/ 83450 h 465976"/>
              <a:gd name="connsiteX10" fmla="*/ 2488223 w 2488223"/>
              <a:gd name="connsiteY10" fmla="*/ 83450 h 465976"/>
              <a:gd name="connsiteX11" fmla="*/ 2488223 w 2488223"/>
              <a:gd name="connsiteY11" fmla="*/ 83450 h 465976"/>
              <a:gd name="connsiteX0" fmla="*/ 0 w 2488223"/>
              <a:gd name="connsiteY0" fmla="*/ 21904 h 465976"/>
              <a:gd name="connsiteX1" fmla="*/ 334108 w 2488223"/>
              <a:gd name="connsiteY1" fmla="*/ 48281 h 465976"/>
              <a:gd name="connsiteX2" fmla="*/ 545123 w 2488223"/>
              <a:gd name="connsiteY2" fmla="*/ 417557 h 465976"/>
              <a:gd name="connsiteX3" fmla="*/ 896816 w 2488223"/>
              <a:gd name="connsiteY3" fmla="*/ 426350 h 465976"/>
              <a:gd name="connsiteX4" fmla="*/ 1134208 w 2488223"/>
              <a:gd name="connsiteY4" fmla="*/ 92242 h 465976"/>
              <a:gd name="connsiteX5" fmla="*/ 1494693 w 2488223"/>
              <a:gd name="connsiteY5" fmla="*/ 57073 h 465976"/>
              <a:gd name="connsiteX6" fmla="*/ 1749670 w 2488223"/>
              <a:gd name="connsiteY6" fmla="*/ 417557 h 465976"/>
              <a:gd name="connsiteX7" fmla="*/ 2198077 w 2488223"/>
              <a:gd name="connsiteY7" fmla="*/ 426350 h 465976"/>
              <a:gd name="connsiteX8" fmla="*/ 2426677 w 2488223"/>
              <a:gd name="connsiteY8" fmla="*/ 92242 h 465976"/>
              <a:gd name="connsiteX9" fmla="*/ 2488223 w 2488223"/>
              <a:gd name="connsiteY9" fmla="*/ 83450 h 465976"/>
              <a:gd name="connsiteX10" fmla="*/ 2488223 w 2488223"/>
              <a:gd name="connsiteY10" fmla="*/ 83450 h 465976"/>
              <a:gd name="connsiteX11" fmla="*/ 2488223 w 2488223"/>
              <a:gd name="connsiteY11" fmla="*/ 83450 h 465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88223" h="465976">
                <a:moveTo>
                  <a:pt x="0" y="21904"/>
                </a:moveTo>
                <a:cubicBezTo>
                  <a:pt x="118696" y="-5206"/>
                  <a:pt x="243254" y="-17661"/>
                  <a:pt x="334108" y="48281"/>
                </a:cubicBezTo>
                <a:cubicBezTo>
                  <a:pt x="424962" y="114223"/>
                  <a:pt x="451338" y="354546"/>
                  <a:pt x="545123" y="417557"/>
                </a:cubicBezTo>
                <a:cubicBezTo>
                  <a:pt x="638908" y="480568"/>
                  <a:pt x="798635" y="480569"/>
                  <a:pt x="896816" y="426350"/>
                </a:cubicBezTo>
                <a:cubicBezTo>
                  <a:pt x="994997" y="372131"/>
                  <a:pt x="1034562" y="153788"/>
                  <a:pt x="1134208" y="92242"/>
                </a:cubicBezTo>
                <a:cubicBezTo>
                  <a:pt x="1233854" y="30696"/>
                  <a:pt x="1392116" y="2854"/>
                  <a:pt x="1494693" y="57073"/>
                </a:cubicBezTo>
                <a:cubicBezTo>
                  <a:pt x="1597270" y="111292"/>
                  <a:pt x="1632439" y="356011"/>
                  <a:pt x="1749670" y="417557"/>
                </a:cubicBezTo>
                <a:cubicBezTo>
                  <a:pt x="1866901" y="479103"/>
                  <a:pt x="2085243" y="480569"/>
                  <a:pt x="2198077" y="426350"/>
                </a:cubicBezTo>
                <a:cubicBezTo>
                  <a:pt x="2310911" y="372131"/>
                  <a:pt x="2378319" y="149392"/>
                  <a:pt x="2426677" y="92242"/>
                </a:cubicBezTo>
                <a:cubicBezTo>
                  <a:pt x="2475035" y="35092"/>
                  <a:pt x="2488223" y="83450"/>
                  <a:pt x="2488223" y="83450"/>
                </a:cubicBezTo>
                <a:lnTo>
                  <a:pt x="2488223" y="83450"/>
                </a:lnTo>
                <a:lnTo>
                  <a:pt x="2488223" y="8345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4067367" y="1412939"/>
            <a:ext cx="1495233" cy="405778"/>
          </a:xfrm>
          <a:custGeom>
            <a:avLst/>
            <a:gdLst>
              <a:gd name="connsiteX0" fmla="*/ 0 w 2303585"/>
              <a:gd name="connsiteY0" fmla="*/ 0 h 501162"/>
              <a:gd name="connsiteX1" fmla="*/ 184639 w 2303585"/>
              <a:gd name="connsiteY1" fmla="*/ 17585 h 501162"/>
              <a:gd name="connsiteX2" fmla="*/ 597877 w 2303585"/>
              <a:gd name="connsiteY2" fmla="*/ 96716 h 501162"/>
              <a:gd name="connsiteX3" fmla="*/ 984739 w 2303585"/>
              <a:gd name="connsiteY3" fmla="*/ 263770 h 501162"/>
              <a:gd name="connsiteX4" fmla="*/ 1397977 w 2303585"/>
              <a:gd name="connsiteY4" fmla="*/ 342900 h 501162"/>
              <a:gd name="connsiteX5" fmla="*/ 1925516 w 2303585"/>
              <a:gd name="connsiteY5" fmla="*/ 448408 h 501162"/>
              <a:gd name="connsiteX6" fmla="*/ 2303585 w 2303585"/>
              <a:gd name="connsiteY6" fmla="*/ 501162 h 501162"/>
              <a:gd name="connsiteX7" fmla="*/ 2303585 w 2303585"/>
              <a:gd name="connsiteY7" fmla="*/ 501162 h 501162"/>
              <a:gd name="connsiteX8" fmla="*/ 2303585 w 2303585"/>
              <a:gd name="connsiteY8" fmla="*/ 501162 h 501162"/>
              <a:gd name="connsiteX0" fmla="*/ 0 w 2303585"/>
              <a:gd name="connsiteY0" fmla="*/ 682 h 501844"/>
              <a:gd name="connsiteX1" fmla="*/ 184639 w 2303585"/>
              <a:gd name="connsiteY1" fmla="*/ 18267 h 501844"/>
              <a:gd name="connsiteX2" fmla="*/ 589084 w 2303585"/>
              <a:gd name="connsiteY2" fmla="*/ 150152 h 501844"/>
              <a:gd name="connsiteX3" fmla="*/ 984739 w 2303585"/>
              <a:gd name="connsiteY3" fmla="*/ 264452 h 501844"/>
              <a:gd name="connsiteX4" fmla="*/ 1397977 w 2303585"/>
              <a:gd name="connsiteY4" fmla="*/ 343582 h 501844"/>
              <a:gd name="connsiteX5" fmla="*/ 1925516 w 2303585"/>
              <a:gd name="connsiteY5" fmla="*/ 449090 h 501844"/>
              <a:gd name="connsiteX6" fmla="*/ 2303585 w 2303585"/>
              <a:gd name="connsiteY6" fmla="*/ 501844 h 501844"/>
              <a:gd name="connsiteX7" fmla="*/ 2303585 w 2303585"/>
              <a:gd name="connsiteY7" fmla="*/ 501844 h 501844"/>
              <a:gd name="connsiteX8" fmla="*/ 2303585 w 2303585"/>
              <a:gd name="connsiteY8" fmla="*/ 501844 h 501844"/>
              <a:gd name="connsiteX0" fmla="*/ 0 w 2303585"/>
              <a:gd name="connsiteY0" fmla="*/ 682 h 563390"/>
              <a:gd name="connsiteX1" fmla="*/ 184639 w 2303585"/>
              <a:gd name="connsiteY1" fmla="*/ 18267 h 563390"/>
              <a:gd name="connsiteX2" fmla="*/ 589084 w 2303585"/>
              <a:gd name="connsiteY2" fmla="*/ 150152 h 563390"/>
              <a:gd name="connsiteX3" fmla="*/ 984739 w 2303585"/>
              <a:gd name="connsiteY3" fmla="*/ 264452 h 563390"/>
              <a:gd name="connsiteX4" fmla="*/ 1397977 w 2303585"/>
              <a:gd name="connsiteY4" fmla="*/ 343582 h 563390"/>
              <a:gd name="connsiteX5" fmla="*/ 1925516 w 2303585"/>
              <a:gd name="connsiteY5" fmla="*/ 449090 h 563390"/>
              <a:gd name="connsiteX6" fmla="*/ 2303585 w 2303585"/>
              <a:gd name="connsiteY6" fmla="*/ 501844 h 563390"/>
              <a:gd name="connsiteX7" fmla="*/ 2303585 w 2303585"/>
              <a:gd name="connsiteY7" fmla="*/ 501844 h 563390"/>
              <a:gd name="connsiteX8" fmla="*/ 2303585 w 2303585"/>
              <a:gd name="connsiteY8" fmla="*/ 563390 h 563390"/>
              <a:gd name="connsiteX0" fmla="*/ 0 w 2391508"/>
              <a:gd name="connsiteY0" fmla="*/ 682 h 510637"/>
              <a:gd name="connsiteX1" fmla="*/ 184639 w 2391508"/>
              <a:gd name="connsiteY1" fmla="*/ 18267 h 510637"/>
              <a:gd name="connsiteX2" fmla="*/ 589084 w 2391508"/>
              <a:gd name="connsiteY2" fmla="*/ 150152 h 510637"/>
              <a:gd name="connsiteX3" fmla="*/ 984739 w 2391508"/>
              <a:gd name="connsiteY3" fmla="*/ 264452 h 510637"/>
              <a:gd name="connsiteX4" fmla="*/ 1397977 w 2391508"/>
              <a:gd name="connsiteY4" fmla="*/ 343582 h 510637"/>
              <a:gd name="connsiteX5" fmla="*/ 1925516 w 2391508"/>
              <a:gd name="connsiteY5" fmla="*/ 449090 h 510637"/>
              <a:gd name="connsiteX6" fmla="*/ 2303585 w 2391508"/>
              <a:gd name="connsiteY6" fmla="*/ 501844 h 510637"/>
              <a:gd name="connsiteX7" fmla="*/ 2303585 w 2391508"/>
              <a:gd name="connsiteY7" fmla="*/ 501844 h 510637"/>
              <a:gd name="connsiteX8" fmla="*/ 2391508 w 2391508"/>
              <a:gd name="connsiteY8" fmla="*/ 510637 h 51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1508" h="510637">
                <a:moveTo>
                  <a:pt x="0" y="682"/>
                </a:moveTo>
                <a:cubicBezTo>
                  <a:pt x="42496" y="1415"/>
                  <a:pt x="86458" y="-6645"/>
                  <a:pt x="184639" y="18267"/>
                </a:cubicBezTo>
                <a:cubicBezTo>
                  <a:pt x="282820" y="43179"/>
                  <a:pt x="455734" y="109121"/>
                  <a:pt x="589084" y="150152"/>
                </a:cubicBezTo>
                <a:cubicBezTo>
                  <a:pt x="722434" y="191183"/>
                  <a:pt x="849924" y="232214"/>
                  <a:pt x="984739" y="264452"/>
                </a:cubicBezTo>
                <a:cubicBezTo>
                  <a:pt x="1119554" y="296690"/>
                  <a:pt x="1397977" y="343582"/>
                  <a:pt x="1397977" y="343582"/>
                </a:cubicBezTo>
                <a:cubicBezTo>
                  <a:pt x="1554773" y="374355"/>
                  <a:pt x="1774581" y="422713"/>
                  <a:pt x="1925516" y="449090"/>
                </a:cubicBezTo>
                <a:cubicBezTo>
                  <a:pt x="2076451" y="475467"/>
                  <a:pt x="2303585" y="501844"/>
                  <a:pt x="2303585" y="501844"/>
                </a:cubicBezTo>
                <a:lnTo>
                  <a:pt x="2303585" y="501844"/>
                </a:lnTo>
                <a:lnTo>
                  <a:pt x="2391508" y="510637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5943600" y="1422463"/>
            <a:ext cx="1036638" cy="474663"/>
          </a:xfrm>
          <a:custGeom>
            <a:avLst/>
            <a:gdLst>
              <a:gd name="connsiteX0" fmla="*/ 0 w 1037492"/>
              <a:gd name="connsiteY0" fmla="*/ 41456 h 472279"/>
              <a:gd name="connsiteX1" fmla="*/ 800100 w 1037492"/>
              <a:gd name="connsiteY1" fmla="*/ 41456 h 472279"/>
              <a:gd name="connsiteX2" fmla="*/ 1037492 w 1037492"/>
              <a:gd name="connsiteY2" fmla="*/ 472279 h 472279"/>
              <a:gd name="connsiteX0" fmla="*/ 0 w 1037492"/>
              <a:gd name="connsiteY0" fmla="*/ 25691 h 491683"/>
              <a:gd name="connsiteX1" fmla="*/ 800100 w 1037492"/>
              <a:gd name="connsiteY1" fmla="*/ 60860 h 491683"/>
              <a:gd name="connsiteX2" fmla="*/ 1037492 w 1037492"/>
              <a:gd name="connsiteY2" fmla="*/ 491683 h 491683"/>
              <a:gd name="connsiteX0" fmla="*/ 0 w 1037492"/>
              <a:gd name="connsiteY0" fmla="*/ 8811 h 474803"/>
              <a:gd name="connsiteX1" fmla="*/ 800100 w 1037492"/>
              <a:gd name="connsiteY1" fmla="*/ 43980 h 474803"/>
              <a:gd name="connsiteX2" fmla="*/ 1037492 w 1037492"/>
              <a:gd name="connsiteY2" fmla="*/ 474803 h 474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7492" h="474803">
                <a:moveTo>
                  <a:pt x="0" y="8811"/>
                </a:moveTo>
                <a:cubicBezTo>
                  <a:pt x="313592" y="16870"/>
                  <a:pt x="627185" y="-33685"/>
                  <a:pt x="800100" y="43980"/>
                </a:cubicBezTo>
                <a:cubicBezTo>
                  <a:pt x="973015" y="121645"/>
                  <a:pt x="1005253" y="295293"/>
                  <a:pt x="1037492" y="474803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353702" y="1420876"/>
            <a:ext cx="879475" cy="476250"/>
          </a:xfrm>
          <a:custGeom>
            <a:avLst/>
            <a:gdLst>
              <a:gd name="connsiteX0" fmla="*/ 0 w 870438"/>
              <a:gd name="connsiteY0" fmla="*/ 430823 h 465620"/>
              <a:gd name="connsiteX1" fmla="*/ 562707 w 870438"/>
              <a:gd name="connsiteY1" fmla="*/ 422031 h 465620"/>
              <a:gd name="connsiteX2" fmla="*/ 870438 w 870438"/>
              <a:gd name="connsiteY2" fmla="*/ 0 h 465620"/>
              <a:gd name="connsiteX0" fmla="*/ 0 w 879230"/>
              <a:gd name="connsiteY0" fmla="*/ 465992 h 486495"/>
              <a:gd name="connsiteX1" fmla="*/ 571499 w 879230"/>
              <a:gd name="connsiteY1" fmla="*/ 422031 h 486495"/>
              <a:gd name="connsiteX2" fmla="*/ 879230 w 879230"/>
              <a:gd name="connsiteY2" fmla="*/ 0 h 486495"/>
              <a:gd name="connsiteX0" fmla="*/ 0 w 879230"/>
              <a:gd name="connsiteY0" fmla="*/ 465992 h 471819"/>
              <a:gd name="connsiteX1" fmla="*/ 571499 w 879230"/>
              <a:gd name="connsiteY1" fmla="*/ 422031 h 471819"/>
              <a:gd name="connsiteX2" fmla="*/ 879230 w 879230"/>
              <a:gd name="connsiteY2" fmla="*/ 0 h 471819"/>
              <a:gd name="connsiteX0" fmla="*/ 0 w 879230"/>
              <a:gd name="connsiteY0" fmla="*/ 465992 h 476303"/>
              <a:gd name="connsiteX1" fmla="*/ 720968 w 879230"/>
              <a:gd name="connsiteY1" fmla="*/ 430823 h 476303"/>
              <a:gd name="connsiteX2" fmla="*/ 879230 w 879230"/>
              <a:gd name="connsiteY2" fmla="*/ 0 h 476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9230" h="476303">
                <a:moveTo>
                  <a:pt x="0" y="465992"/>
                </a:moveTo>
                <a:cubicBezTo>
                  <a:pt x="217609" y="462329"/>
                  <a:pt x="574430" y="508488"/>
                  <a:pt x="720968" y="430823"/>
                </a:cubicBezTo>
                <a:cubicBezTo>
                  <a:pt x="867506" y="353158"/>
                  <a:pt x="797901" y="175113"/>
                  <a:pt x="879230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807046"/>
              </p:ext>
            </p:extLst>
          </p:nvPr>
        </p:nvGraphicFramePr>
        <p:xfrm>
          <a:off x="2362200" y="5532120"/>
          <a:ext cx="6096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6303"/>
                <a:gridCol w="1905000"/>
                <a:gridCol w="2664697"/>
              </a:tblGrid>
              <a:tr h="640080">
                <a:tc>
                  <a:txBody>
                    <a:bodyPr/>
                    <a:lstStyle/>
                    <a:p>
                      <a:pPr marL="0" marR="0" indent="0" algn="ctr" defTabSz="932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u="sng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RIGHT WAY</a:t>
                      </a:r>
                      <a:endParaRPr lang="en-US" sz="18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u="sng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BEST</a:t>
                      </a:r>
                      <a:r>
                        <a:rPr lang="en-US" sz="1800" u="sng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800" i="1" u="sng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WAY</a:t>
                      </a:r>
                      <a:endParaRPr lang="en-US" sz="18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u="sng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anose="020B0502020202020204" pitchFamily="34" charset="0"/>
                        </a:rPr>
                        <a:t>NEW WAY</a:t>
                      </a:r>
                      <a:endParaRPr lang="en-US" sz="1800" b="1" i="1" u="sng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Freeform 8"/>
          <p:cNvSpPr>
            <a:spLocks/>
          </p:cNvSpPr>
          <p:nvPr/>
        </p:nvSpPr>
        <p:spPr bwMode="auto">
          <a:xfrm>
            <a:off x="2362200" y="3110357"/>
            <a:ext cx="6019800" cy="1766824"/>
          </a:xfrm>
          <a:custGeom>
            <a:avLst/>
            <a:gdLst>
              <a:gd name="T0" fmla="*/ 0 w 3792"/>
              <a:gd name="T1" fmla="*/ 1504 h 1504"/>
              <a:gd name="T2" fmla="*/ 336 w 3792"/>
              <a:gd name="T3" fmla="*/ 448 h 1504"/>
              <a:gd name="T4" fmla="*/ 816 w 3792"/>
              <a:gd name="T5" fmla="*/ 16 h 1504"/>
              <a:gd name="T6" fmla="*/ 1152 w 3792"/>
              <a:gd name="T7" fmla="*/ 544 h 1504"/>
              <a:gd name="T8" fmla="*/ 1728 w 3792"/>
              <a:gd name="T9" fmla="*/ 928 h 1504"/>
              <a:gd name="T10" fmla="*/ 2832 w 3792"/>
              <a:gd name="T11" fmla="*/ 1312 h 1504"/>
              <a:gd name="T12" fmla="*/ 3792 w 3792"/>
              <a:gd name="T13" fmla="*/ 1504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92" h="1504">
                <a:moveTo>
                  <a:pt x="0" y="1504"/>
                </a:moveTo>
                <a:cubicBezTo>
                  <a:pt x="100" y="1100"/>
                  <a:pt x="200" y="696"/>
                  <a:pt x="336" y="448"/>
                </a:cubicBezTo>
                <a:cubicBezTo>
                  <a:pt x="472" y="200"/>
                  <a:pt x="680" y="0"/>
                  <a:pt x="816" y="16"/>
                </a:cubicBezTo>
                <a:cubicBezTo>
                  <a:pt x="952" y="32"/>
                  <a:pt x="1000" y="392"/>
                  <a:pt x="1152" y="544"/>
                </a:cubicBezTo>
                <a:cubicBezTo>
                  <a:pt x="1304" y="696"/>
                  <a:pt x="1448" y="800"/>
                  <a:pt x="1728" y="928"/>
                </a:cubicBezTo>
                <a:cubicBezTo>
                  <a:pt x="2008" y="1056"/>
                  <a:pt x="2488" y="1216"/>
                  <a:pt x="2832" y="1312"/>
                </a:cubicBezTo>
                <a:cubicBezTo>
                  <a:pt x="3176" y="1408"/>
                  <a:pt x="3640" y="1472"/>
                  <a:pt x="3792" y="1504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Text Box 26"/>
          <p:cNvSpPr txBox="1">
            <a:spLocks noChangeArrowheads="1"/>
          </p:cNvSpPr>
          <p:nvPr/>
        </p:nvSpPr>
        <p:spPr bwMode="auto">
          <a:xfrm>
            <a:off x="2363788" y="2601690"/>
            <a:ext cx="6049962" cy="565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47474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  Control               Optimize                    Transform</a:t>
            </a:r>
            <a:endParaRPr lang="en-US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420876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SIGNS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81000" y="3272135"/>
            <a:ext cx="978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81000" y="563433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88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/>
      <p:bldP spid="4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590800" y="1371600"/>
            <a:ext cx="6019800" cy="1004890"/>
          </a:xfrm>
        </p:spPr>
        <p:txBody>
          <a:bodyPr/>
          <a:lstStyle/>
          <a:p>
            <a:r>
              <a:rPr lang="en-US" dirty="0" smtClean="0"/>
              <a:t>Thanks for your time, and input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667000" y="4953000"/>
            <a:ext cx="5036084" cy="219740"/>
          </a:xfrm>
        </p:spPr>
        <p:txBody>
          <a:bodyPr/>
          <a:lstStyle/>
          <a:p>
            <a:r>
              <a:rPr lang="en-US" dirty="0" smtClean="0"/>
              <a:t>Mick.Verran@BMC.org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3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">
  <a:themeElements>
    <a:clrScheme name="blank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Mick Verran</Template>
  <TotalTime>7944</TotalTime>
  <Words>1010</Words>
  <Application>Microsoft Office PowerPoint</Application>
  <PresentationFormat>On-screen Show (4:3)</PresentationFormat>
  <Paragraphs>268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ＭＳ Ｐゴシック</vt:lpstr>
      <vt:lpstr>Adobe Gothic Std B</vt:lpstr>
      <vt:lpstr>Arial</vt:lpstr>
      <vt:lpstr>Calibri</vt:lpstr>
      <vt:lpstr>Century Gothic</vt:lpstr>
      <vt:lpstr>Times New Roman</vt:lpstr>
      <vt:lpstr>1_blank</vt:lpstr>
      <vt:lpstr>Leading Change</vt:lpstr>
      <vt:lpstr>The pace of change in healthcare is accelerating.</vt:lpstr>
      <vt:lpstr>The pace of change in healthcare is accelerating.</vt:lpstr>
      <vt:lpstr>70% of change efforts fail to achieve the target impact.</vt:lpstr>
      <vt:lpstr>Winning height – men’s high-jump, Summer Olympics</vt:lpstr>
      <vt:lpstr>Five perceived attributes of an innovation seem to explain how quickly it will be adopted. </vt:lpstr>
      <vt:lpstr>Front-line leaders are vital to success …,</vt:lpstr>
      <vt:lpstr>… but are usually inadequately equipped.</vt:lpstr>
      <vt:lpstr>Participation improves engagement and decisions and willingness to change.</vt:lpstr>
      <vt:lpstr>Change Leadership Process</vt:lpstr>
      <vt:lpstr>We have a process and tools for leading the people and organizational elements of change.</vt:lpstr>
      <vt:lpstr>What makes it challenging to … Develop A Shared Vision?</vt:lpstr>
      <vt:lpstr>What makes it challenging to … Create the Plan?</vt:lpstr>
      <vt:lpstr>What makes it challenging to … Engage and Align?</vt:lpstr>
      <vt:lpstr>What makes it challenging to … Execute the Plan?</vt:lpstr>
      <vt:lpstr>What makes it challenging to … Consolidate the Benefits?</vt:lpstr>
      <vt:lpstr>Change Leadership Skills</vt:lpstr>
      <vt:lpstr>Change Management requires …</vt:lpstr>
      <vt:lpstr>Task (what) and Process (how) Behaviors</vt:lpstr>
      <vt:lpstr>Acts of Leadership</vt:lpstr>
      <vt:lpstr>What are the opportunities for change in your part of BMC?</vt:lpstr>
      <vt:lpstr>Thanks for your time, and input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Prioritize your efforts</dc:title>
  <dc:creator>Mick</dc:creator>
  <cp:lastModifiedBy>Verran, Mick</cp:lastModifiedBy>
  <cp:revision>602</cp:revision>
  <cp:lastPrinted>2017-09-18T09:18:43Z</cp:lastPrinted>
  <dcterms:created xsi:type="dcterms:W3CDTF">2013-03-13T15:46:51Z</dcterms:created>
  <dcterms:modified xsi:type="dcterms:W3CDTF">2017-09-18T17:57:18Z</dcterms:modified>
</cp:coreProperties>
</file>