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63" r:id="rId4"/>
    <p:sldId id="262" r:id="rId5"/>
    <p:sldId id="265" r:id="rId6"/>
    <p:sldId id="264" r:id="rId7"/>
    <p:sldId id="258" r:id="rId8"/>
    <p:sldId id="257" r:id="rId9"/>
    <p:sldId id="260" r:id="rId10"/>
    <p:sldId id="259" r:id="rId11"/>
    <p:sldId id="261" r:id="rId12"/>
    <p:sldId id="288" r:id="rId13"/>
    <p:sldId id="289" r:id="rId14"/>
    <p:sldId id="290" r:id="rId15"/>
    <p:sldId id="291" r:id="rId16"/>
    <p:sldId id="292" r:id="rId17"/>
    <p:sldId id="293" r:id="rId18"/>
    <p:sldId id="294" r:id="rId19"/>
    <p:sldId id="29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8" y="9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Interviewees by</a:t>
            </a:r>
            <a:r>
              <a:rPr lang="en-US" sz="3200" baseline="0" dirty="0" smtClean="0"/>
              <a:t> Section</a:t>
            </a:r>
            <a:endParaRPr lang="en-US" sz="3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Sheet1!$A$2:$A$10</c:f>
              <c:strCache>
                <c:ptCount val="9"/>
                <c:pt idx="0">
                  <c:v>Cardiology</c:v>
                </c:pt>
                <c:pt idx="1">
                  <c:v>Endocrine</c:v>
                </c:pt>
                <c:pt idx="2">
                  <c:v>Geriatrics</c:v>
                </c:pt>
                <c:pt idx="3">
                  <c:v>GI</c:v>
                </c:pt>
                <c:pt idx="4">
                  <c:v>GIM</c:v>
                </c:pt>
                <c:pt idx="5">
                  <c:v>Heme-Onc</c:v>
                </c:pt>
                <c:pt idx="6">
                  <c:v>ID</c:v>
                </c:pt>
                <c:pt idx="7">
                  <c:v>Pulmonary</c:v>
                </c:pt>
                <c:pt idx="8">
                  <c:v>Renal</c:v>
                </c:pt>
              </c:strCache>
            </c:strRef>
          </c:cat>
          <c:val>
            <c:numRef>
              <c:f>Sheet1!$B$2:$B$10</c:f>
              <c:numCache>
                <c:formatCode>General</c:formatCode>
                <c:ptCount val="9"/>
                <c:pt idx="0">
                  <c:v>4</c:v>
                </c:pt>
                <c:pt idx="1">
                  <c:v>3</c:v>
                </c:pt>
                <c:pt idx="2">
                  <c:v>2</c:v>
                </c:pt>
                <c:pt idx="3">
                  <c:v>3</c:v>
                </c:pt>
                <c:pt idx="4">
                  <c:v>3</c:v>
                </c:pt>
                <c:pt idx="5">
                  <c:v>4</c:v>
                </c:pt>
                <c:pt idx="6">
                  <c:v>3</c:v>
                </c:pt>
                <c:pt idx="7">
                  <c:v>1</c:v>
                </c:pt>
                <c:pt idx="8">
                  <c:v>2</c:v>
                </c:pt>
              </c:numCache>
            </c:numRef>
          </c:val>
        </c:ser>
        <c:ser>
          <c:idx val="1"/>
          <c:order val="1"/>
          <c:tx>
            <c:strRef>
              <c:f>Sheet1!$C$1</c:f>
              <c:strCache>
                <c:ptCount val="1"/>
                <c:pt idx="0">
                  <c:v>Column2</c:v>
                </c:pt>
              </c:strCache>
            </c:strRef>
          </c:tx>
          <c:spPr>
            <a:solidFill>
              <a:schemeClr val="accent2"/>
            </a:solidFill>
            <a:ln>
              <a:noFill/>
            </a:ln>
            <a:effectLst/>
          </c:spPr>
          <c:invertIfNegative val="0"/>
          <c:cat>
            <c:strRef>
              <c:f>Sheet1!$A$2:$A$10</c:f>
              <c:strCache>
                <c:ptCount val="9"/>
                <c:pt idx="0">
                  <c:v>Cardiology</c:v>
                </c:pt>
                <c:pt idx="1">
                  <c:v>Endocrine</c:v>
                </c:pt>
                <c:pt idx="2">
                  <c:v>Geriatrics</c:v>
                </c:pt>
                <c:pt idx="3">
                  <c:v>GI</c:v>
                </c:pt>
                <c:pt idx="4">
                  <c:v>GIM</c:v>
                </c:pt>
                <c:pt idx="5">
                  <c:v>Heme-Onc</c:v>
                </c:pt>
                <c:pt idx="6">
                  <c:v>ID</c:v>
                </c:pt>
                <c:pt idx="7">
                  <c:v>Pulmonary</c:v>
                </c:pt>
                <c:pt idx="8">
                  <c:v>Renal</c:v>
                </c:pt>
              </c:strCache>
            </c:strRef>
          </c:cat>
          <c:val>
            <c:numRef>
              <c:f>Sheet1!$C$2:$C$10</c:f>
              <c:numCache>
                <c:formatCode>General</c:formatCode>
                <c:ptCount val="9"/>
              </c:numCache>
            </c:numRef>
          </c:val>
        </c:ser>
        <c:ser>
          <c:idx val="2"/>
          <c:order val="2"/>
          <c:tx>
            <c:strRef>
              <c:f>Sheet1!$D$1</c:f>
              <c:strCache>
                <c:ptCount val="1"/>
                <c:pt idx="0">
                  <c:v>Column3</c:v>
                </c:pt>
              </c:strCache>
            </c:strRef>
          </c:tx>
          <c:spPr>
            <a:solidFill>
              <a:schemeClr val="accent3"/>
            </a:solidFill>
            <a:ln>
              <a:noFill/>
            </a:ln>
            <a:effectLst/>
          </c:spPr>
          <c:invertIfNegative val="0"/>
          <c:cat>
            <c:strRef>
              <c:f>Sheet1!$A$2:$A$10</c:f>
              <c:strCache>
                <c:ptCount val="9"/>
                <c:pt idx="0">
                  <c:v>Cardiology</c:v>
                </c:pt>
                <c:pt idx="1">
                  <c:v>Endocrine</c:v>
                </c:pt>
                <c:pt idx="2">
                  <c:v>Geriatrics</c:v>
                </c:pt>
                <c:pt idx="3">
                  <c:v>GI</c:v>
                </c:pt>
                <c:pt idx="4">
                  <c:v>GIM</c:v>
                </c:pt>
                <c:pt idx="5">
                  <c:v>Heme-Onc</c:v>
                </c:pt>
                <c:pt idx="6">
                  <c:v>ID</c:v>
                </c:pt>
                <c:pt idx="7">
                  <c:v>Pulmonary</c:v>
                </c:pt>
                <c:pt idx="8">
                  <c:v>Renal</c:v>
                </c:pt>
              </c:strCache>
            </c:strRef>
          </c:cat>
          <c:val>
            <c:numRef>
              <c:f>Sheet1!$D$2:$D$10</c:f>
              <c:numCache>
                <c:formatCode>General</c:formatCode>
                <c:ptCount val="9"/>
              </c:numCache>
            </c:numRef>
          </c:val>
        </c:ser>
        <c:dLbls>
          <c:showLegendKey val="0"/>
          <c:showVal val="0"/>
          <c:showCatName val="0"/>
          <c:showSerName val="0"/>
          <c:showPercent val="0"/>
          <c:showBubbleSize val="0"/>
        </c:dLbls>
        <c:gapWidth val="220"/>
        <c:overlap val="91"/>
        <c:axId val="327202200"/>
        <c:axId val="327202592"/>
      </c:barChart>
      <c:catAx>
        <c:axId val="327202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27202592"/>
        <c:crosses val="autoZero"/>
        <c:auto val="1"/>
        <c:lblAlgn val="ctr"/>
        <c:lblOffset val="100"/>
        <c:noMultiLvlLbl val="0"/>
      </c:catAx>
      <c:valAx>
        <c:axId val="32720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2022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What changes would yield the most improvement to your experience?</a:t>
            </a:r>
          </a:p>
        </c:rich>
      </c:tx>
      <c:layout>
        <c:manualLayout>
          <c:xMode val="edge"/>
          <c:yMode val="edge"/>
          <c:x val="0.122667937992126"/>
          <c:y val="2.57812484140471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More clinic support</c:v>
                </c:pt>
                <c:pt idx="1">
                  <c:v>Recognition</c:v>
                </c:pt>
                <c:pt idx="2">
                  <c:v>Time</c:v>
                </c:pt>
                <c:pt idx="3">
                  <c:v>Compensation</c:v>
                </c:pt>
              </c:strCache>
            </c:strRef>
          </c:cat>
          <c:val>
            <c:numRef>
              <c:f>Sheet1!$B$2:$B$7</c:f>
              <c:numCache>
                <c:formatCode>General</c:formatCode>
                <c:ptCount val="6"/>
                <c:pt idx="0">
                  <c:v>16</c:v>
                </c:pt>
                <c:pt idx="1">
                  <c:v>16</c:v>
                </c:pt>
                <c:pt idx="2">
                  <c:v>12</c:v>
                </c:pt>
                <c:pt idx="3">
                  <c:v>10</c:v>
                </c:pt>
              </c:numCache>
            </c:numRef>
          </c:val>
        </c:ser>
        <c:dLbls>
          <c:showLegendKey val="0"/>
          <c:showVal val="0"/>
          <c:showCatName val="0"/>
          <c:showSerName val="0"/>
          <c:showPercent val="0"/>
          <c:showBubbleSize val="0"/>
        </c:dLbls>
        <c:gapWidth val="219"/>
        <c:overlap val="-27"/>
        <c:axId val="437710312"/>
        <c:axId val="437710704"/>
      </c:barChart>
      <c:catAx>
        <c:axId val="43771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7710704"/>
        <c:crosses val="autoZero"/>
        <c:auto val="1"/>
        <c:lblAlgn val="ctr"/>
        <c:lblOffset val="100"/>
        <c:noMultiLvlLbl val="0"/>
      </c:catAx>
      <c:valAx>
        <c:axId val="43771070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771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Role at BU/BMC</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Clinician</c:v>
                </c:pt>
                <c:pt idx="1">
                  <c:v>Clinician Educator</c:v>
                </c:pt>
                <c:pt idx="2">
                  <c:v>Clinician Researcher</c:v>
                </c:pt>
                <c:pt idx="3">
                  <c:v>Clinician Administrator</c:v>
                </c:pt>
                <c:pt idx="4">
                  <c:v>Combination</c:v>
                </c:pt>
              </c:strCache>
            </c:strRef>
          </c:cat>
          <c:val>
            <c:numRef>
              <c:f>Sheet1!$B$2:$B$6</c:f>
              <c:numCache>
                <c:formatCode>General</c:formatCode>
                <c:ptCount val="5"/>
                <c:pt idx="0">
                  <c:v>1</c:v>
                </c:pt>
                <c:pt idx="1">
                  <c:v>7</c:v>
                </c:pt>
                <c:pt idx="2">
                  <c:v>4</c:v>
                </c:pt>
                <c:pt idx="3">
                  <c:v>2</c:v>
                </c:pt>
                <c:pt idx="4">
                  <c:v>11</c:v>
                </c:pt>
              </c:numCache>
            </c:numRef>
          </c:val>
        </c:ser>
        <c:dLbls>
          <c:showLegendKey val="0"/>
          <c:showVal val="0"/>
          <c:showCatName val="0"/>
          <c:showSerName val="0"/>
          <c:showPercent val="0"/>
          <c:showBubbleSize val="0"/>
        </c:dLbls>
        <c:gapWidth val="150"/>
        <c:overlap val="-27"/>
        <c:axId val="439988568"/>
        <c:axId val="439988960"/>
      </c:barChart>
      <c:catAx>
        <c:axId val="43998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9988960"/>
        <c:crosses val="autoZero"/>
        <c:auto val="1"/>
        <c:lblAlgn val="ctr"/>
        <c:lblOffset val="100"/>
        <c:noMultiLvlLbl val="0"/>
      </c:catAx>
      <c:valAx>
        <c:axId val="439988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988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Years at BMC</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1 to 5</c:v>
                </c:pt>
                <c:pt idx="1">
                  <c:v>6 to 10</c:v>
                </c:pt>
                <c:pt idx="2">
                  <c:v>11 to 15</c:v>
                </c:pt>
                <c:pt idx="3">
                  <c:v>16 to 20</c:v>
                </c:pt>
                <c:pt idx="4">
                  <c:v>20 to 30</c:v>
                </c:pt>
                <c:pt idx="5">
                  <c:v>30+</c:v>
                </c:pt>
              </c:strCache>
            </c:strRef>
          </c:cat>
          <c:val>
            <c:numRef>
              <c:f>Sheet1!$B$2:$B$7</c:f>
              <c:numCache>
                <c:formatCode>General</c:formatCode>
                <c:ptCount val="6"/>
                <c:pt idx="0">
                  <c:v>3</c:v>
                </c:pt>
                <c:pt idx="1">
                  <c:v>7</c:v>
                </c:pt>
                <c:pt idx="2">
                  <c:v>6</c:v>
                </c:pt>
                <c:pt idx="3">
                  <c:v>3</c:v>
                </c:pt>
                <c:pt idx="4">
                  <c:v>1</c:v>
                </c:pt>
                <c:pt idx="5">
                  <c:v>4</c:v>
                </c:pt>
              </c:numCache>
            </c:numRef>
          </c:val>
        </c:ser>
        <c:dLbls>
          <c:showLegendKey val="0"/>
          <c:showVal val="0"/>
          <c:showCatName val="0"/>
          <c:showSerName val="0"/>
          <c:showPercent val="0"/>
          <c:showBubbleSize val="0"/>
        </c:dLbls>
        <c:gapWidth val="219"/>
        <c:overlap val="-27"/>
        <c:axId val="439989744"/>
        <c:axId val="439990136"/>
      </c:barChart>
      <c:catAx>
        <c:axId val="43998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39990136"/>
        <c:crosses val="autoZero"/>
        <c:auto val="1"/>
        <c:lblAlgn val="ctr"/>
        <c:lblOffset val="100"/>
        <c:noMultiLvlLbl val="0"/>
      </c:catAx>
      <c:valAx>
        <c:axId val="439990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98974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Faculty</a:t>
            </a:r>
            <a:r>
              <a:rPr lang="en-US" sz="3200" baseline="0" dirty="0" smtClean="0"/>
              <a:t> Rank</a:t>
            </a:r>
            <a:endParaRPr lang="en-US" sz="3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Professor</c:v>
                </c:pt>
                <c:pt idx="1">
                  <c:v>Associate Professor</c:v>
                </c:pt>
                <c:pt idx="2">
                  <c:v>Assistant Professor</c:v>
                </c:pt>
                <c:pt idx="3">
                  <c:v>Clinical Professor</c:v>
                </c:pt>
                <c:pt idx="4">
                  <c:v>Clinical Associate Professor</c:v>
                </c:pt>
                <c:pt idx="5">
                  <c:v>Clinical Assistant Professor</c:v>
                </c:pt>
                <c:pt idx="6">
                  <c:v>Instructor</c:v>
                </c:pt>
                <c:pt idx="7">
                  <c:v>Other</c:v>
                </c:pt>
              </c:strCache>
            </c:strRef>
          </c:cat>
          <c:val>
            <c:numRef>
              <c:f>Sheet1!$B$2:$B$9</c:f>
              <c:numCache>
                <c:formatCode>General</c:formatCode>
                <c:ptCount val="8"/>
                <c:pt idx="0">
                  <c:v>2</c:v>
                </c:pt>
                <c:pt idx="1">
                  <c:v>6</c:v>
                </c:pt>
                <c:pt idx="2">
                  <c:v>13</c:v>
                </c:pt>
                <c:pt idx="6">
                  <c:v>4</c:v>
                </c:pt>
              </c:numCache>
            </c:numRef>
          </c:val>
        </c:ser>
        <c:dLbls>
          <c:showLegendKey val="0"/>
          <c:showVal val="0"/>
          <c:showCatName val="0"/>
          <c:showSerName val="0"/>
          <c:showPercent val="0"/>
          <c:showBubbleSize val="0"/>
        </c:dLbls>
        <c:gapWidth val="219"/>
        <c:overlap val="-27"/>
        <c:axId val="439990528"/>
        <c:axId val="439990920"/>
      </c:barChart>
      <c:catAx>
        <c:axId val="4399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9990920"/>
        <c:crosses val="autoZero"/>
        <c:auto val="1"/>
        <c:lblAlgn val="ctr"/>
        <c:lblOffset val="100"/>
        <c:noMultiLvlLbl val="0"/>
      </c:catAx>
      <c:valAx>
        <c:axId val="439990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9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Gender</a:t>
            </a:r>
            <a:endParaRPr lang="en-US" sz="3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Female</c:v>
                </c:pt>
                <c:pt idx="1">
                  <c:v>Male</c:v>
                </c:pt>
              </c:strCache>
            </c:strRef>
          </c:cat>
          <c:val>
            <c:numRef>
              <c:f>Sheet1!$B$2:$B$3</c:f>
              <c:numCache>
                <c:formatCode>General</c:formatCode>
                <c:ptCount val="2"/>
                <c:pt idx="0">
                  <c:v>12</c:v>
                </c:pt>
                <c:pt idx="1">
                  <c:v>13</c:v>
                </c:pt>
              </c:numCache>
            </c:numRef>
          </c:val>
        </c:ser>
        <c:dLbls>
          <c:showLegendKey val="0"/>
          <c:showVal val="0"/>
          <c:showCatName val="0"/>
          <c:showSerName val="0"/>
          <c:showPercent val="0"/>
          <c:showBubbleSize val="0"/>
        </c:dLbls>
        <c:gapWidth val="219"/>
        <c:overlap val="-27"/>
        <c:axId val="439991704"/>
        <c:axId val="439992096"/>
      </c:barChart>
      <c:catAx>
        <c:axId val="43999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39992096"/>
        <c:crosses val="autoZero"/>
        <c:auto val="1"/>
        <c:lblAlgn val="ctr"/>
        <c:lblOffset val="100"/>
        <c:noMultiLvlLbl val="0"/>
      </c:catAx>
      <c:valAx>
        <c:axId val="439992096"/>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991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Average Hours Worked Per Week</a:t>
            </a:r>
            <a:endParaRPr lang="en-US" sz="3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Sheet1!$A$2:$A$9</c:f>
              <c:numCache>
                <c:formatCode>General</c:formatCode>
                <c:ptCount val="8"/>
                <c:pt idx="0">
                  <c:v>45</c:v>
                </c:pt>
                <c:pt idx="1">
                  <c:v>50</c:v>
                </c:pt>
                <c:pt idx="2">
                  <c:v>55</c:v>
                </c:pt>
                <c:pt idx="3">
                  <c:v>60</c:v>
                </c:pt>
                <c:pt idx="4">
                  <c:v>65</c:v>
                </c:pt>
                <c:pt idx="5">
                  <c:v>70</c:v>
                </c:pt>
                <c:pt idx="6">
                  <c:v>75</c:v>
                </c:pt>
                <c:pt idx="7">
                  <c:v>80</c:v>
                </c:pt>
              </c:numCache>
            </c:numRef>
          </c:cat>
          <c:val>
            <c:numRef>
              <c:f>Sheet1!$B$2:$B$9</c:f>
              <c:numCache>
                <c:formatCode>General</c:formatCode>
                <c:ptCount val="8"/>
                <c:pt idx="0">
                  <c:v>1</c:v>
                </c:pt>
                <c:pt idx="1">
                  <c:v>3</c:v>
                </c:pt>
                <c:pt idx="2">
                  <c:v>8</c:v>
                </c:pt>
                <c:pt idx="3">
                  <c:v>7</c:v>
                </c:pt>
                <c:pt idx="4">
                  <c:v>3</c:v>
                </c:pt>
                <c:pt idx="5">
                  <c:v>2</c:v>
                </c:pt>
                <c:pt idx="7">
                  <c:v>1</c:v>
                </c:pt>
              </c:numCache>
            </c:numRef>
          </c:val>
        </c:ser>
        <c:dLbls>
          <c:showLegendKey val="0"/>
          <c:showVal val="0"/>
          <c:showCatName val="0"/>
          <c:showSerName val="0"/>
          <c:showPercent val="0"/>
          <c:showBubbleSize val="0"/>
        </c:dLbls>
        <c:gapWidth val="219"/>
        <c:overlap val="-27"/>
        <c:axId val="438468792"/>
        <c:axId val="438469184"/>
      </c:barChart>
      <c:catAx>
        <c:axId val="43846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8469184"/>
        <c:crosses val="autoZero"/>
        <c:auto val="1"/>
        <c:lblAlgn val="ctr"/>
        <c:lblOffset val="100"/>
        <c:noMultiLvlLbl val="0"/>
      </c:catAx>
      <c:valAx>
        <c:axId val="43846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46879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t>What are</a:t>
            </a:r>
            <a:r>
              <a:rPr lang="en-US" sz="3200" baseline="0" dirty="0" smtClean="0"/>
              <a:t> the best parts about your job that keep you here at BU/BMC?</a:t>
            </a:r>
            <a:endParaRPr lang="en-US" sz="3200" dirty="0" smtClean="0"/>
          </a:p>
        </c:rich>
      </c:tx>
      <c:layout>
        <c:manualLayout>
          <c:xMode val="edge"/>
          <c:yMode val="edge"/>
          <c:x val="0.122667937992126"/>
          <c:y val="2.57812484140471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Patient Population</c:v>
                </c:pt>
                <c:pt idx="1">
                  <c:v>Colleagues</c:v>
                </c:pt>
                <c:pt idx="2">
                  <c:v>Teaching Hospital/AMC</c:v>
                </c:pt>
                <c:pt idx="3">
                  <c:v>Variety in work/multiple opportunites</c:v>
                </c:pt>
                <c:pt idx="4">
                  <c:v>Collaboration</c:v>
                </c:pt>
                <c:pt idx="5">
                  <c:v>Having an Impact</c:v>
                </c:pt>
              </c:strCache>
            </c:strRef>
          </c:cat>
          <c:val>
            <c:numRef>
              <c:f>Sheet1!$B$2:$B$7</c:f>
              <c:numCache>
                <c:formatCode>General</c:formatCode>
                <c:ptCount val="6"/>
                <c:pt idx="0">
                  <c:v>16</c:v>
                </c:pt>
                <c:pt idx="1">
                  <c:v>16</c:v>
                </c:pt>
                <c:pt idx="2">
                  <c:v>12</c:v>
                </c:pt>
                <c:pt idx="3">
                  <c:v>10</c:v>
                </c:pt>
                <c:pt idx="4">
                  <c:v>5</c:v>
                </c:pt>
                <c:pt idx="5">
                  <c:v>5</c:v>
                </c:pt>
              </c:numCache>
            </c:numRef>
          </c:val>
        </c:ser>
        <c:dLbls>
          <c:showLegendKey val="0"/>
          <c:showVal val="0"/>
          <c:showCatName val="0"/>
          <c:showSerName val="0"/>
          <c:showPercent val="0"/>
          <c:showBubbleSize val="0"/>
        </c:dLbls>
        <c:gapWidth val="219"/>
        <c:overlap val="-27"/>
        <c:axId val="438469968"/>
        <c:axId val="438470360"/>
      </c:barChart>
      <c:catAx>
        <c:axId val="43846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8470360"/>
        <c:crosses val="autoZero"/>
        <c:auto val="1"/>
        <c:lblAlgn val="ctr"/>
        <c:lblOffset val="100"/>
        <c:noMultiLvlLbl val="0"/>
      </c:catAx>
      <c:valAx>
        <c:axId val="43847036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46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t>What is most important to you in your career?</a:t>
            </a:r>
          </a:p>
        </c:rich>
      </c:tx>
      <c:layout>
        <c:manualLayout>
          <c:xMode val="edge"/>
          <c:yMode val="edge"/>
          <c:x val="0.122667937992126"/>
          <c:y val="2.578124841404719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Reaching potential</c:v>
                </c:pt>
                <c:pt idx="2">
                  <c:v>Purpose/accomplishment</c:v>
                </c:pt>
                <c:pt idx="4">
                  <c:v>Better teacher</c:v>
                </c:pt>
                <c:pt idx="6">
                  <c:v>Flexibility/autonomy</c:v>
                </c:pt>
              </c:strCache>
            </c:strRef>
          </c:cat>
          <c:val>
            <c:numRef>
              <c:f>Sheet1!$B$2:$B$10</c:f>
              <c:numCache>
                <c:formatCode>General</c:formatCode>
                <c:ptCount val="9"/>
                <c:pt idx="0">
                  <c:v>10</c:v>
                </c:pt>
                <c:pt idx="2">
                  <c:v>9</c:v>
                </c:pt>
                <c:pt idx="4">
                  <c:v>6</c:v>
                </c:pt>
                <c:pt idx="6">
                  <c:v>5</c:v>
                </c:pt>
              </c:numCache>
            </c:numRef>
          </c:val>
        </c:ser>
        <c:dLbls>
          <c:showLegendKey val="0"/>
          <c:showVal val="1"/>
          <c:showCatName val="0"/>
          <c:showSerName val="0"/>
          <c:showPercent val="0"/>
          <c:showBubbleSize val="0"/>
        </c:dLbls>
        <c:gapWidth val="219"/>
        <c:overlap val="-27"/>
        <c:axId val="438470752"/>
        <c:axId val="438471144"/>
      </c:barChart>
      <c:catAx>
        <c:axId val="43847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8471144"/>
        <c:crosses val="autoZero"/>
        <c:auto val="1"/>
        <c:lblAlgn val="ctr"/>
        <c:lblOffset val="100"/>
        <c:noMultiLvlLbl val="0"/>
      </c:catAx>
      <c:valAx>
        <c:axId val="438471144"/>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47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3200" dirty="0" smtClean="0"/>
              <a:t>What are</a:t>
            </a:r>
            <a:r>
              <a:rPr lang="en-US" sz="3200" baseline="0" dirty="0" smtClean="0"/>
              <a:t> the biggest sources of dissatisfaction you encounter in your job?</a:t>
            </a:r>
            <a:endParaRPr lang="en-US" sz="3200" dirty="0" smtClean="0"/>
          </a:p>
        </c:rich>
      </c:tx>
      <c:layout>
        <c:manualLayout>
          <c:xMode val="edge"/>
          <c:yMode val="edge"/>
          <c:x val="0.12579293799212601"/>
          <c:y val="3.9843747548982102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Productivity pressure</c:v>
                </c:pt>
                <c:pt idx="1">
                  <c:v>wRVUs</c:v>
                </c:pt>
                <c:pt idx="2">
                  <c:v>Lack of quality support staff</c:v>
                </c:pt>
                <c:pt idx="3">
                  <c:v>Lack of alignment MDs and BMC</c:v>
                </c:pt>
                <c:pt idx="4">
                  <c:v>Too much non-MD work</c:v>
                </c:pt>
                <c:pt idx="5">
                  <c:v>EPIC</c:v>
                </c:pt>
                <c:pt idx="6">
                  <c:v>Cinic inefficiences and burdens</c:v>
                </c:pt>
                <c:pt idx="7">
                  <c:v>Promotion/Career advancement</c:v>
                </c:pt>
              </c:strCache>
            </c:strRef>
          </c:cat>
          <c:val>
            <c:numRef>
              <c:f>Sheet1!$B$2:$B$9</c:f>
              <c:numCache>
                <c:formatCode>General</c:formatCode>
                <c:ptCount val="8"/>
                <c:pt idx="0">
                  <c:v>15</c:v>
                </c:pt>
                <c:pt idx="1">
                  <c:v>14</c:v>
                </c:pt>
                <c:pt idx="2">
                  <c:v>14</c:v>
                </c:pt>
                <c:pt idx="3">
                  <c:v>13</c:v>
                </c:pt>
                <c:pt idx="4">
                  <c:v>12</c:v>
                </c:pt>
                <c:pt idx="5">
                  <c:v>12</c:v>
                </c:pt>
                <c:pt idx="6">
                  <c:v>10</c:v>
                </c:pt>
                <c:pt idx="7">
                  <c:v>9</c:v>
                </c:pt>
              </c:numCache>
            </c:numRef>
          </c:val>
        </c:ser>
        <c:dLbls>
          <c:showLegendKey val="0"/>
          <c:showVal val="0"/>
          <c:showCatName val="0"/>
          <c:showSerName val="0"/>
          <c:showPercent val="0"/>
          <c:showBubbleSize val="0"/>
        </c:dLbls>
        <c:gapWidth val="219"/>
        <c:overlap val="-27"/>
        <c:axId val="438471928"/>
        <c:axId val="438472320"/>
      </c:barChart>
      <c:catAx>
        <c:axId val="43847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38472320"/>
        <c:crosses val="autoZero"/>
        <c:auto val="1"/>
        <c:lblAlgn val="ctr"/>
        <c:lblOffset val="100"/>
        <c:noMultiLvlLbl val="0"/>
      </c:catAx>
      <c:valAx>
        <c:axId val="43847232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8471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CE861-ADDD-4DEF-9EEF-CADF06CDA1FA}"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594AA-756A-4052-AE61-4DBF715D463C}" type="slidenum">
              <a:rPr lang="en-US" smtClean="0"/>
              <a:t>‹#›</a:t>
            </a:fld>
            <a:endParaRPr lang="en-US"/>
          </a:p>
        </p:txBody>
      </p:sp>
    </p:spTree>
    <p:extLst>
      <p:ext uri="{BB962C8B-B14F-4D97-AF65-F5344CB8AC3E}">
        <p14:creationId xmlns:p14="http://schemas.microsoft.com/office/powerpoint/2010/main" val="325170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594AA-756A-4052-AE61-4DBF715D463C}" type="slidenum">
              <a:rPr lang="en-US" smtClean="0"/>
              <a:t>2</a:t>
            </a:fld>
            <a:endParaRPr lang="en-US"/>
          </a:p>
        </p:txBody>
      </p:sp>
    </p:spTree>
    <p:extLst>
      <p:ext uri="{BB962C8B-B14F-4D97-AF65-F5344CB8AC3E}">
        <p14:creationId xmlns:p14="http://schemas.microsoft.com/office/powerpoint/2010/main" val="115208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Dr. Coleman- Need to be updated</a:t>
            </a:r>
            <a:endParaRPr lang="en-US" dirty="0"/>
          </a:p>
        </p:txBody>
      </p:sp>
      <p:sp>
        <p:nvSpPr>
          <p:cNvPr id="4" name="Slide Number Placeholder 3"/>
          <p:cNvSpPr>
            <a:spLocks noGrp="1"/>
          </p:cNvSpPr>
          <p:nvPr>
            <p:ph type="sldNum" sz="quarter" idx="10"/>
          </p:nvPr>
        </p:nvSpPr>
        <p:spPr/>
        <p:txBody>
          <a:bodyPr/>
          <a:lstStyle/>
          <a:p>
            <a:fld id="{DE46688E-1256-4D87-9B15-A61C729E9C92}" type="slidenum">
              <a:rPr lang="en-US" altLang="en-US" smtClean="0">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val="171147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a:t>
            </a:r>
            <a:r>
              <a:rPr lang="en-US" baseline="0" dirty="0" smtClean="0"/>
              <a:t> barriers of entry as much as possible for novice users without oversimplifying the workflow to make it customizable for more advanced users</a:t>
            </a:r>
            <a:endParaRPr lang="en-US" dirty="0"/>
          </a:p>
        </p:txBody>
      </p:sp>
      <p:sp>
        <p:nvSpPr>
          <p:cNvPr id="4" name="Slide Number Placeholder 3"/>
          <p:cNvSpPr>
            <a:spLocks noGrp="1"/>
          </p:cNvSpPr>
          <p:nvPr>
            <p:ph type="sldNum" sz="quarter" idx="10"/>
          </p:nvPr>
        </p:nvSpPr>
        <p:spPr/>
        <p:txBody>
          <a:bodyPr/>
          <a:lstStyle/>
          <a:p>
            <a:fld id="{7B11DB5F-5720-4E17-98FD-881A561C9D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8360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 feel that their work in clinic is overwhelming due to a lack of appropriate support</a:t>
            </a:r>
          </a:p>
          <a:p>
            <a:r>
              <a:rPr lang="en-US" dirty="0" smtClean="0"/>
              <a:t>They primarily would like to reduce the amount of non-MD work they do, including referrals. Many cited missed opportunities for nurses or other staff to partner w/ MD’s in caring for patients.</a:t>
            </a:r>
            <a:endParaRPr lang="en-US" dirty="0"/>
          </a:p>
        </p:txBody>
      </p:sp>
      <p:sp>
        <p:nvSpPr>
          <p:cNvPr id="4" name="Slide Number Placeholder 3"/>
          <p:cNvSpPr>
            <a:spLocks noGrp="1"/>
          </p:cNvSpPr>
          <p:nvPr>
            <p:ph type="sldNum" sz="quarter" idx="10"/>
          </p:nvPr>
        </p:nvSpPr>
        <p:spPr/>
        <p:txBody>
          <a:bodyPr/>
          <a:lstStyle/>
          <a:p>
            <a:fld id="{EA74C162-E445-7941-BCDB-195415D28E1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71525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“bait and switch phenomenon”</a:t>
            </a:r>
          </a:p>
          <a:p>
            <a:endParaRPr lang="en-US" dirty="0"/>
          </a:p>
        </p:txBody>
      </p:sp>
      <p:sp>
        <p:nvSpPr>
          <p:cNvPr id="4" name="Slide Number Placeholder 3"/>
          <p:cNvSpPr>
            <a:spLocks noGrp="1"/>
          </p:cNvSpPr>
          <p:nvPr>
            <p:ph type="sldNum" sz="quarter" idx="10"/>
          </p:nvPr>
        </p:nvSpPr>
        <p:spPr/>
        <p:txBody>
          <a:bodyPr/>
          <a:lstStyle/>
          <a:p>
            <a:fld id="{EA74C162-E445-7941-BCDB-195415D28E1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0545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“bait and switch phenomenon”</a:t>
            </a:r>
          </a:p>
          <a:p>
            <a:endParaRPr lang="en-US" dirty="0"/>
          </a:p>
        </p:txBody>
      </p:sp>
      <p:sp>
        <p:nvSpPr>
          <p:cNvPr id="4" name="Slide Number Placeholder 3"/>
          <p:cNvSpPr>
            <a:spLocks noGrp="1"/>
          </p:cNvSpPr>
          <p:nvPr>
            <p:ph type="sldNum" sz="quarter" idx="10"/>
          </p:nvPr>
        </p:nvSpPr>
        <p:spPr/>
        <p:txBody>
          <a:bodyPr/>
          <a:lstStyle/>
          <a:p>
            <a:fld id="{EA74C162-E445-7941-BCDB-195415D28E1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0036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MD’s feel that their work in clinic is overwhelming due to a lack of appropriate support</a:t>
            </a:r>
          </a:p>
          <a:p>
            <a:r>
              <a:rPr lang="en-US" dirty="0" smtClean="0"/>
              <a:t>They primarily would like to reduce the amount of non-MD work they do, including referrals. Many cited missed opportunities for nurses or other staff to partner w/ MD’s in caring for patients.</a:t>
            </a:r>
            <a:endParaRPr lang="en-US" dirty="0"/>
          </a:p>
        </p:txBody>
      </p:sp>
      <p:sp>
        <p:nvSpPr>
          <p:cNvPr id="4" name="Slide Number Placeholder 3"/>
          <p:cNvSpPr>
            <a:spLocks noGrp="1"/>
          </p:cNvSpPr>
          <p:nvPr>
            <p:ph type="sldNum" sz="quarter" idx="10"/>
          </p:nvPr>
        </p:nvSpPr>
        <p:spPr/>
        <p:txBody>
          <a:bodyPr/>
          <a:lstStyle/>
          <a:p>
            <a:fld id="{EA74C162-E445-7941-BCDB-195415D28E1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1640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“bait and switch phenomenon”</a:t>
            </a:r>
          </a:p>
          <a:p>
            <a:endParaRPr lang="en-US" dirty="0"/>
          </a:p>
        </p:txBody>
      </p:sp>
      <p:sp>
        <p:nvSpPr>
          <p:cNvPr id="4" name="Slide Number Placeholder 3"/>
          <p:cNvSpPr>
            <a:spLocks noGrp="1"/>
          </p:cNvSpPr>
          <p:nvPr>
            <p:ph type="sldNum" sz="quarter" idx="10"/>
          </p:nvPr>
        </p:nvSpPr>
        <p:spPr/>
        <p:txBody>
          <a:bodyPr/>
          <a:lstStyle/>
          <a:p>
            <a:fld id="{EA74C162-E445-7941-BCDB-195415D28E1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6922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21D04-3A53-4360-85D4-1C2B8BBC466A}"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208153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AFA12-3A18-4AF2-8990-2CB3AFFEAA7C}"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2428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2A3C3-3CB2-4B81-8BAC-9F54A87AD4AD}"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424367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58BCF-84C7-4132-836A-75645D970298}"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0190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18C59-D050-49AE-B36E-52ABBDA88A66}"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827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7CF7F-47BF-4BDD-8C59-42FF4DB014FF}"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78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286C0-C7C3-48B2-A67A-2F9EF16EC608}" type="datetime1">
              <a:rPr lang="en-US" smtClean="0">
                <a:solidFill>
                  <a:prstClr val="black">
                    <a:tint val="75000"/>
                  </a:prstClr>
                </a:solidFill>
              </a:r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50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DD965-A89F-45BB-86BD-5A590F854A45}" type="datetime1">
              <a:rPr lang="en-US" smtClean="0">
                <a:solidFill>
                  <a:prstClr val="black">
                    <a:tint val="75000"/>
                  </a:prstClr>
                </a:solidFill>
              </a:rPr>
              <a:t>10/26/2017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920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1B7435-008C-4D32-8001-22A675F585B8}" type="datetime1">
              <a:rPr lang="en-US" smtClean="0">
                <a:solidFill>
                  <a:prstClr val="black">
                    <a:tint val="75000"/>
                  </a:prstClr>
                </a:solidFill>
              </a:rPr>
              <a:t>10/26/2017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30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A8C8A-AD21-417A-9BA7-7BB35B16A2E7}" type="datetime1">
              <a:rPr lang="en-US" smtClean="0">
                <a:solidFill>
                  <a:prstClr val="black">
                    <a:tint val="75000"/>
                  </a:prstClr>
                </a:solidFill>
              </a:rPr>
              <a:t>10/26/2017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279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0D7B4-A72F-42EC-AA55-1F5C1FA343AA}" type="datetime1">
              <a:rPr lang="en-US" smtClean="0">
                <a:solidFill>
                  <a:prstClr val="black">
                    <a:tint val="75000"/>
                  </a:prstClr>
                </a:solidFill>
              </a:r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8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D79809-D6BF-414B-B52D-CB04EB9C1D0B}"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105010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77F2A-EF64-4137-96AB-F381EFF72B25}" type="datetime1">
              <a:rPr lang="en-US" smtClean="0">
                <a:solidFill>
                  <a:prstClr val="black">
                    <a:tint val="75000"/>
                  </a:prstClr>
                </a:solidFill>
              </a:rPr>
              <a:t>10/26/2017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854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990A4-1658-4C5B-90C7-0C49D94C8A94}"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71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73FECA-3E17-4A1E-A7CE-3967BA1A9968}"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2622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942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37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2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3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523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968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88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D97D5-C506-4F40-B743-5463B1969B9F}" type="datetime1">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860455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152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90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85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96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E16E9-B3DA-4F3D-9DAF-11C436B2D480}"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25804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C97F02-3B7F-4485-9373-10EA7FCA8CFC}" type="datetime1">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312338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5C9779-DF9F-48E2-9A68-35ADAED0494D}" type="datetime1">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3799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1CDD1-1117-4368-9027-98D0BFAE1624}" type="datetime1">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185586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331B7-BDF2-4083-A1DD-F120F8277784}"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186137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DFF34-0435-483B-BE8D-DCD21C50CF95}" type="datetime1">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E499-6DCF-4BBF-8E01-24C837094115}" type="slidenum">
              <a:rPr lang="en-US" smtClean="0"/>
              <a:t>‹#›</a:t>
            </a:fld>
            <a:endParaRPr lang="en-US"/>
          </a:p>
        </p:txBody>
      </p:sp>
    </p:spTree>
    <p:extLst>
      <p:ext uri="{BB962C8B-B14F-4D97-AF65-F5344CB8AC3E}">
        <p14:creationId xmlns:p14="http://schemas.microsoft.com/office/powerpoint/2010/main" val="67388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7A19-8B27-41EB-8671-C2FCF200DF4E}" type="datetime1">
              <a:rPr lang="en-US" smtClean="0"/>
              <a:t>10/26/2017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EE499-6DCF-4BBF-8E01-24C837094115}" type="slidenum">
              <a:rPr lang="en-US" smtClean="0"/>
              <a:t>‹#›</a:t>
            </a:fld>
            <a:endParaRPr lang="en-US"/>
          </a:p>
        </p:txBody>
      </p:sp>
    </p:spTree>
    <p:extLst>
      <p:ext uri="{BB962C8B-B14F-4D97-AF65-F5344CB8AC3E}">
        <p14:creationId xmlns:p14="http://schemas.microsoft.com/office/powerpoint/2010/main" val="398448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040AB-A4C4-4D3E-83BA-1D31AC884372}" type="datetime1">
              <a:rPr lang="en-US" smtClean="0">
                <a:solidFill>
                  <a:prstClr val="black">
                    <a:tint val="75000"/>
                  </a:prstClr>
                </a:solidFill>
              </a:rPr>
              <a:t>10/26/2017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F0D69-4779-4F1D-BBB5-A4317D0A6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3458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53C37-FAD9-EC46-A27A-20CC6AF7FBCD}" type="datetimeFigureOut">
              <a:rPr lang="en-US" smtClean="0">
                <a:solidFill>
                  <a:prstClr val="black">
                    <a:tint val="75000"/>
                  </a:prstClr>
                </a:solidFill>
              </a:rPr>
              <a:pPr/>
              <a:t>10/26/2017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432C9-7BBA-2749-9422-3BDFCF93C1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355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bumc.bu.edu/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rbhasin@bu.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bumc.bu.edu/facdev-medicine/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christyd@b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1371600"/>
            <a:ext cx="10363200" cy="1470025"/>
          </a:xfrm>
        </p:spPr>
        <p:txBody>
          <a:bodyPr>
            <a:normAutofit/>
          </a:bodyPr>
          <a:lstStyle/>
          <a:p>
            <a:r>
              <a:rPr lang="en-US" dirty="0" smtClean="0"/>
              <a:t>Department of Medicine Faculty Meeting </a:t>
            </a:r>
            <a:br>
              <a:rPr lang="en-US" dirty="0" smtClean="0"/>
            </a:br>
            <a:r>
              <a:rPr lang="en-US" dirty="0" smtClean="0"/>
              <a:t>October 24, 2017</a:t>
            </a:r>
            <a:endParaRPr lang="en-US" dirty="0"/>
          </a:p>
        </p:txBody>
      </p:sp>
      <p:sp>
        <p:nvSpPr>
          <p:cNvPr id="3" name="Subtitle 2"/>
          <p:cNvSpPr>
            <a:spLocks noGrp="1"/>
          </p:cNvSpPr>
          <p:nvPr>
            <p:ph type="subTitle" idx="1"/>
          </p:nvPr>
        </p:nvSpPr>
        <p:spPr>
          <a:xfrm>
            <a:off x="2438400" y="3429000"/>
            <a:ext cx="7391400" cy="2362200"/>
          </a:xfrm>
        </p:spPr>
        <p:txBody>
          <a:bodyPr>
            <a:normAutofit/>
          </a:bodyPr>
          <a:lstStyle/>
          <a:p>
            <a:r>
              <a:rPr lang="en-US" dirty="0" smtClean="0">
                <a:solidFill>
                  <a:schemeClr val="accent1">
                    <a:lumMod val="50000"/>
                  </a:schemeClr>
                </a:solidFill>
              </a:rPr>
              <a:t>Announcements</a:t>
            </a:r>
          </a:p>
          <a:p>
            <a:r>
              <a:rPr lang="en-US" dirty="0" smtClean="0">
                <a:solidFill>
                  <a:schemeClr val="accent1">
                    <a:lumMod val="50000"/>
                  </a:schemeClr>
                </a:solidFill>
              </a:rPr>
              <a:t>Single Cell Sequencing Core Update</a:t>
            </a:r>
          </a:p>
          <a:p>
            <a:r>
              <a:rPr lang="en-US" dirty="0" smtClean="0">
                <a:solidFill>
                  <a:schemeClr val="accent1">
                    <a:lumMod val="50000"/>
                  </a:schemeClr>
                </a:solidFill>
              </a:rPr>
              <a:t>Discussion of Report on Clinician Satisfaction</a:t>
            </a:r>
          </a:p>
        </p:txBody>
      </p:sp>
      <p:sp>
        <p:nvSpPr>
          <p:cNvPr id="4" name="Slide Number Placeholder 3"/>
          <p:cNvSpPr>
            <a:spLocks noGrp="1"/>
          </p:cNvSpPr>
          <p:nvPr>
            <p:ph type="sldNum" sz="quarter" idx="12"/>
          </p:nvPr>
        </p:nvSpPr>
        <p:spPr/>
        <p:txBody>
          <a:bodyPr/>
          <a:lstStyle/>
          <a:p>
            <a:fld id="{6D6EE499-6DCF-4BBF-8E01-24C837094115}" type="slidenum">
              <a:rPr lang="en-US" smtClean="0"/>
              <a:t>1</a:t>
            </a:fld>
            <a:endParaRPr lang="en-US"/>
          </a:p>
        </p:txBody>
      </p:sp>
    </p:spTree>
    <p:extLst>
      <p:ext uri="{BB962C8B-B14F-4D97-AF65-F5344CB8AC3E}">
        <p14:creationId xmlns:p14="http://schemas.microsoft.com/office/powerpoint/2010/main" val="329777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Single Cell Sequencing </a:t>
            </a:r>
            <a:br>
              <a:rPr lang="en-US" b="1" dirty="0" smtClean="0"/>
            </a:br>
            <a:r>
              <a:rPr lang="en-US" b="1" dirty="0" smtClean="0"/>
              <a:t>Core Facility </a:t>
            </a:r>
            <a:endParaRPr lang="en-US" b="1" dirty="0"/>
          </a:p>
        </p:txBody>
      </p:sp>
      <p:sp>
        <p:nvSpPr>
          <p:cNvPr id="3" name="Subtitle 2"/>
          <p:cNvSpPr>
            <a:spLocks noGrp="1"/>
          </p:cNvSpPr>
          <p:nvPr>
            <p:ph type="subTitle" idx="1"/>
          </p:nvPr>
        </p:nvSpPr>
        <p:spPr/>
        <p:txBody>
          <a:bodyPr/>
          <a:lstStyle/>
          <a:p>
            <a:r>
              <a:rPr lang="en-US" dirty="0" smtClean="0"/>
              <a:t>W. Evan Johnson</a:t>
            </a:r>
          </a:p>
          <a:p>
            <a:r>
              <a:rPr lang="en-US" dirty="0" smtClean="0"/>
              <a:t>Associate Professor</a:t>
            </a:r>
          </a:p>
          <a:p>
            <a:r>
              <a:rPr lang="en-US" dirty="0" smtClean="0"/>
              <a:t>10/24/2017</a:t>
            </a:r>
            <a:endParaRPr lang="en-US" dirty="0"/>
          </a:p>
        </p:txBody>
      </p:sp>
    </p:spTree>
    <p:extLst>
      <p:ext uri="{BB962C8B-B14F-4D97-AF65-F5344CB8AC3E}">
        <p14:creationId xmlns:p14="http://schemas.microsoft.com/office/powerpoint/2010/main" val="3967685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410"/>
            <a:ext cx="10972800" cy="1077686"/>
          </a:xfrm>
        </p:spPr>
        <p:txBody>
          <a:bodyPr>
            <a:normAutofit/>
          </a:bodyPr>
          <a:lstStyle/>
          <a:p>
            <a:pPr algn="ctr"/>
            <a:r>
              <a:rPr lang="en-US" sz="4667" b="1" dirty="0">
                <a:latin typeface="Open Sans" charset="0"/>
                <a:ea typeface="Open Sans" charset="0"/>
                <a:cs typeface="Open Sans" charset="0"/>
              </a:rPr>
              <a:t>Single </a:t>
            </a:r>
            <a:r>
              <a:rPr lang="en-US" sz="4667" b="1" dirty="0" smtClean="0">
                <a:latin typeface="Open Sans" charset="0"/>
                <a:ea typeface="Open Sans" charset="0"/>
                <a:cs typeface="Open Sans" charset="0"/>
              </a:rPr>
              <a:t>Cell Profiling</a:t>
            </a:r>
            <a:endParaRPr lang="en-US" sz="4667" b="1" dirty="0">
              <a:latin typeface="Open Sans" charset="0"/>
              <a:ea typeface="Open Sans" charset="0"/>
              <a:cs typeface="Open Sans"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64096"/>
            <a:ext cx="11582400" cy="5034046"/>
          </a:xfrm>
          <a:prstGeom prst="rect">
            <a:avLst/>
          </a:prstGeom>
        </p:spPr>
      </p:pic>
    </p:spTree>
    <p:extLst>
      <p:ext uri="{BB962C8B-B14F-4D97-AF65-F5344CB8AC3E}">
        <p14:creationId xmlns:p14="http://schemas.microsoft.com/office/powerpoint/2010/main" val="319738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1174"/>
            <a:ext cx="8321690" cy="4979963"/>
          </a:xfrm>
        </p:spPr>
        <p:txBody>
          <a:bodyPr>
            <a:normAutofit/>
          </a:bodyPr>
          <a:lstStyle/>
          <a:p>
            <a:pPr marL="0" indent="0">
              <a:buNone/>
            </a:pPr>
            <a:r>
              <a:rPr lang="en-US" b="1" dirty="0" smtClean="0"/>
              <a:t>Applications for Single Cell Sequencing:</a:t>
            </a:r>
          </a:p>
          <a:p>
            <a:pPr marL="285750" indent="-285750">
              <a:buFont typeface="Arial" panose="020B0604020202020204" pitchFamily="34" charset="0"/>
              <a:buChar char="•"/>
            </a:pPr>
            <a:r>
              <a:rPr lang="en-US" b="1" dirty="0" smtClean="0"/>
              <a:t>Cancer</a:t>
            </a:r>
            <a:r>
              <a:rPr lang="en-US" b="1" dirty="0"/>
              <a:t>:</a:t>
            </a:r>
            <a:r>
              <a:rPr lang="en-US" dirty="0"/>
              <a:t> </a:t>
            </a:r>
            <a:r>
              <a:rPr lang="en-US" dirty="0" smtClean="0"/>
              <a:t>intra-tumoral </a:t>
            </a:r>
            <a:r>
              <a:rPr lang="en-US" dirty="0"/>
              <a:t>heterogeneity</a:t>
            </a:r>
          </a:p>
          <a:p>
            <a:pPr marL="285750" indent="-285750">
              <a:buFont typeface="Arial" panose="020B0604020202020204" pitchFamily="34" charset="0"/>
              <a:buChar char="•"/>
            </a:pPr>
            <a:r>
              <a:rPr lang="en-US" b="1" dirty="0"/>
              <a:t>Development:</a:t>
            </a:r>
            <a:r>
              <a:rPr lang="en-US" dirty="0"/>
              <a:t> characterize every cell in blastocyst</a:t>
            </a:r>
          </a:p>
          <a:p>
            <a:pPr marL="285750" indent="-285750">
              <a:buFont typeface="Arial" panose="020B0604020202020204" pitchFamily="34" charset="0"/>
              <a:buChar char="•"/>
            </a:pPr>
            <a:r>
              <a:rPr lang="en-US" b="1" dirty="0" smtClean="0"/>
              <a:t>Other applications:</a:t>
            </a:r>
            <a:r>
              <a:rPr lang="en-US" dirty="0" smtClean="0"/>
              <a:t> novel/rare </a:t>
            </a:r>
            <a:r>
              <a:rPr lang="en-US" dirty="0"/>
              <a:t>cell type discovery</a:t>
            </a:r>
          </a:p>
          <a:p>
            <a:pPr marL="285750" indent="-285750">
              <a:buFont typeface="Arial" panose="020B0604020202020204" pitchFamily="34" charset="0"/>
              <a:buChar char="•"/>
            </a:pPr>
            <a:r>
              <a:rPr lang="en-US" b="1" dirty="0" smtClean="0"/>
              <a:t>Infectious Diseases: </a:t>
            </a:r>
            <a:r>
              <a:rPr lang="en-US" dirty="0" smtClean="0"/>
              <a:t>combine </a:t>
            </a:r>
            <a:r>
              <a:rPr lang="en-US" dirty="0"/>
              <a:t>with metagenomics to explore host response </a:t>
            </a:r>
            <a:r>
              <a:rPr lang="en-US" dirty="0" smtClean="0"/>
              <a:t>(e.g. TB)</a:t>
            </a:r>
            <a:endParaRPr lang="en-US" dirty="0"/>
          </a:p>
          <a:p>
            <a:pPr marL="285750" indent="-285750">
              <a:buFont typeface="Arial" panose="020B0604020202020204" pitchFamily="34" charset="0"/>
              <a:buChar char="•"/>
            </a:pPr>
            <a:r>
              <a:rPr lang="en-US" dirty="0"/>
              <a:t>And </a:t>
            </a:r>
            <a:r>
              <a:rPr lang="en-US" dirty="0" smtClean="0"/>
              <a:t>more!</a:t>
            </a:r>
          </a:p>
          <a:p>
            <a:pPr marL="285750" indent="-285750">
              <a:buFont typeface="Arial" panose="020B0604020202020204" pitchFamily="34" charset="0"/>
              <a:buChar char="•"/>
            </a:pPr>
            <a:endParaRPr lang="en-US" dirty="0"/>
          </a:p>
          <a:p>
            <a:pPr marL="0" indent="0">
              <a:buNone/>
            </a:pPr>
            <a:r>
              <a:rPr lang="en-US" u="sng" dirty="0" smtClean="0"/>
              <a:t>The Future of RNA-sequencing</a:t>
            </a:r>
            <a:endParaRPr lang="en-US" u="sng" dirty="0"/>
          </a:p>
          <a:p>
            <a:endParaRPr lang="en-US" dirty="0"/>
          </a:p>
        </p:txBody>
      </p:sp>
      <p:sp>
        <p:nvSpPr>
          <p:cNvPr id="4" name="Title 1"/>
          <p:cNvSpPr txBox="1">
            <a:spLocks/>
          </p:cNvSpPr>
          <p:nvPr/>
        </p:nvSpPr>
        <p:spPr>
          <a:xfrm>
            <a:off x="609600" y="286410"/>
            <a:ext cx="10972800" cy="1077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67" b="1" smtClean="0">
                <a:solidFill>
                  <a:prstClr val="black"/>
                </a:solidFill>
                <a:latin typeface="Open Sans" charset="0"/>
                <a:ea typeface="Open Sans" charset="0"/>
                <a:cs typeface="Open Sans" charset="0"/>
              </a:rPr>
              <a:t>Single Cell Profiling</a:t>
            </a:r>
            <a:endParaRPr lang="en-US" sz="4667" b="1" dirty="0">
              <a:solidFill>
                <a:prstClr val="black"/>
              </a:solidFill>
              <a:latin typeface="Open Sans" charset="0"/>
              <a:ea typeface="Open Sans" charset="0"/>
              <a:cs typeface="Open Sans" charset="0"/>
            </a:endParaRPr>
          </a:p>
        </p:txBody>
      </p:sp>
      <p:pic>
        <p:nvPicPr>
          <p:cNvPr id="6" name="Picture 5" descr="https://lh5.googleusercontent.com/1d2yXo_im-_xOOOD_Szv3Niky2HA2MxQRVMaY18BCrkRlEncFHDQPAE-stRheUGlyiFo1yZCByp4q5nKMkOVuKVdk2XwoGFi_MeWvY6hayqgH_VyeHbNuOOAUt_f0wlc7U9QtxlCUZ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8241" y="0"/>
            <a:ext cx="32637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20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Personnel:</a:t>
            </a:r>
          </a:p>
          <a:p>
            <a:r>
              <a:rPr lang="en-US" dirty="0" smtClean="0"/>
              <a:t>Administrative and Technical Director: Dr. </a:t>
            </a:r>
            <a:r>
              <a:rPr lang="en-US" dirty="0" err="1" smtClean="0"/>
              <a:t>Yuriy</a:t>
            </a:r>
            <a:r>
              <a:rPr lang="en-US" dirty="0" smtClean="0"/>
              <a:t> Alekseyev</a:t>
            </a:r>
          </a:p>
          <a:p>
            <a:r>
              <a:rPr lang="en-US" dirty="0" smtClean="0"/>
              <a:t>Scientific Co-directors: Dr. Josh Campbell and Dr. Evan Johnson</a:t>
            </a:r>
          </a:p>
          <a:p>
            <a:r>
              <a:rPr lang="en-US" dirty="0" smtClean="0"/>
              <a:t>Research Scientist: TBD (soon)</a:t>
            </a:r>
          </a:p>
          <a:p>
            <a:r>
              <a:rPr lang="en-US" dirty="0" smtClean="0"/>
              <a:t>Lab Technician: TBD</a:t>
            </a:r>
          </a:p>
          <a:p>
            <a:r>
              <a:rPr lang="en-US" dirty="0" smtClean="0"/>
              <a:t>Bioinformatician: Andres Breton (starts next week)</a:t>
            </a:r>
            <a:endParaRPr lang="en-US" dirty="0"/>
          </a:p>
        </p:txBody>
      </p:sp>
      <p:sp>
        <p:nvSpPr>
          <p:cNvPr id="5" name="Title 1"/>
          <p:cNvSpPr txBox="1">
            <a:spLocks/>
          </p:cNvSpPr>
          <p:nvPr/>
        </p:nvSpPr>
        <p:spPr>
          <a:xfrm>
            <a:off x="609600" y="286410"/>
            <a:ext cx="10972800" cy="1077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67" b="1" dirty="0" smtClean="0">
                <a:solidFill>
                  <a:prstClr val="black"/>
                </a:solidFill>
                <a:latin typeface="Open Sans" charset="0"/>
                <a:ea typeface="Open Sans" charset="0"/>
                <a:cs typeface="Open Sans" charset="0"/>
              </a:rPr>
              <a:t>DOM Single Cell Core</a:t>
            </a:r>
            <a:endParaRPr lang="en-US" sz="4667" b="1" dirty="0">
              <a:solidFill>
                <a:prstClr val="black"/>
              </a:solidFill>
              <a:latin typeface="Open Sans" charset="0"/>
              <a:ea typeface="Open Sans" charset="0"/>
              <a:cs typeface="Open Sans" charset="0"/>
            </a:endParaRPr>
          </a:p>
        </p:txBody>
      </p:sp>
    </p:spTree>
    <p:extLst>
      <p:ext uri="{BB962C8B-B14F-4D97-AF65-F5344CB8AC3E}">
        <p14:creationId xmlns:p14="http://schemas.microsoft.com/office/powerpoint/2010/main" val="259024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1137920"/>
            <a:ext cx="11358880" cy="5537200"/>
          </a:xfrm>
        </p:spPr>
        <p:txBody>
          <a:bodyPr>
            <a:normAutofit fontScale="85000" lnSpcReduction="10000"/>
          </a:bodyPr>
          <a:lstStyle/>
          <a:p>
            <a:pPr marL="0" indent="0">
              <a:buNone/>
            </a:pPr>
            <a:r>
              <a:rPr lang="en-US" b="1" dirty="0" smtClean="0"/>
              <a:t>Services offered by BU Single Cell Core:</a:t>
            </a:r>
          </a:p>
          <a:p>
            <a:r>
              <a:rPr lang="en-US" b="1" dirty="0" smtClean="0"/>
              <a:t>Sample </a:t>
            </a:r>
            <a:r>
              <a:rPr lang="en-US" b="1" dirty="0"/>
              <a:t>dissociation. </a:t>
            </a:r>
            <a:r>
              <a:rPr lang="en-US" dirty="0" smtClean="0"/>
              <a:t>Mechanical </a:t>
            </a:r>
            <a:r>
              <a:rPr lang="en-US" dirty="0"/>
              <a:t>and enzymatic digestion to </a:t>
            </a:r>
            <a:r>
              <a:rPr lang="en-US" dirty="0" smtClean="0"/>
              <a:t>isolate </a:t>
            </a:r>
            <a:r>
              <a:rPr lang="en-US" dirty="0"/>
              <a:t>individual </a:t>
            </a:r>
            <a:r>
              <a:rPr lang="en-US" dirty="0" smtClean="0"/>
              <a:t>cells. Research Scientist will aid molecular labs to conduct this step or do it for them. </a:t>
            </a:r>
          </a:p>
          <a:p>
            <a:r>
              <a:rPr lang="en-US" b="1" dirty="0" smtClean="0"/>
              <a:t>Cell </a:t>
            </a:r>
            <a:r>
              <a:rPr lang="en-US" b="1" dirty="0"/>
              <a:t>isolation, sorting, and </a:t>
            </a:r>
            <a:r>
              <a:rPr lang="en-US" b="1" dirty="0" err="1"/>
              <a:t>biobanking</a:t>
            </a:r>
            <a:r>
              <a:rPr lang="en-US" b="1" dirty="0"/>
              <a:t>. </a:t>
            </a:r>
            <a:endParaRPr lang="en-US" b="1" dirty="0" smtClean="0"/>
          </a:p>
          <a:p>
            <a:pPr lvl="1"/>
            <a:r>
              <a:rPr lang="en-US" b="1" dirty="0" smtClean="0"/>
              <a:t>FACS</a:t>
            </a:r>
            <a:r>
              <a:rPr lang="en-US" b="1" dirty="0"/>
              <a:t>.</a:t>
            </a:r>
            <a:r>
              <a:rPr lang="en-US" dirty="0"/>
              <a:t> </a:t>
            </a:r>
            <a:r>
              <a:rPr lang="en-US" dirty="0" smtClean="0"/>
              <a:t>BU </a:t>
            </a:r>
            <a:r>
              <a:rPr lang="en-US" dirty="0"/>
              <a:t>Flow Cytometry Core </a:t>
            </a:r>
            <a:r>
              <a:rPr lang="en-US" dirty="0" smtClean="0"/>
              <a:t>(Drs</a:t>
            </a:r>
            <a:r>
              <a:rPr lang="en-US" dirty="0"/>
              <a:t>. Jennifer </a:t>
            </a:r>
            <a:r>
              <a:rPr lang="en-US" dirty="0" smtClean="0"/>
              <a:t>Snyder-</a:t>
            </a:r>
            <a:r>
              <a:rPr lang="en-US" dirty="0" err="1" smtClean="0"/>
              <a:t>Cappione</a:t>
            </a:r>
            <a:r>
              <a:rPr lang="en-US" dirty="0"/>
              <a:t> </a:t>
            </a:r>
            <a:r>
              <a:rPr lang="en-US" dirty="0" smtClean="0"/>
              <a:t>and Anna </a:t>
            </a:r>
            <a:r>
              <a:rPr lang="en-US" dirty="0" err="1"/>
              <a:t>Belkina</a:t>
            </a:r>
            <a:r>
              <a:rPr lang="en-US" dirty="0"/>
              <a:t>) </a:t>
            </a:r>
            <a:r>
              <a:rPr lang="en-US" dirty="0" smtClean="0"/>
              <a:t>isolate </a:t>
            </a:r>
            <a:r>
              <a:rPr lang="en-US" dirty="0"/>
              <a:t>single cells. </a:t>
            </a:r>
            <a:r>
              <a:rPr lang="en-US" dirty="0" smtClean="0"/>
              <a:t>Cells </a:t>
            </a:r>
            <a:r>
              <a:rPr lang="en-US" dirty="0"/>
              <a:t>can be stored for long periods of time, </a:t>
            </a:r>
            <a:r>
              <a:rPr lang="en-US" dirty="0" smtClean="0"/>
              <a:t>selected </a:t>
            </a:r>
            <a:r>
              <a:rPr lang="en-US" dirty="0"/>
              <a:t>subsets of samples/cells can later be </a:t>
            </a:r>
            <a:r>
              <a:rPr lang="en-US" dirty="0" smtClean="0"/>
              <a:t>profiled.</a:t>
            </a:r>
            <a:endParaRPr lang="en-US" dirty="0"/>
          </a:p>
          <a:p>
            <a:pPr lvl="1"/>
            <a:r>
              <a:rPr lang="en-US" b="1" dirty="0" smtClean="0"/>
              <a:t>Microfluidics</a:t>
            </a:r>
            <a:r>
              <a:rPr lang="en-US" b="1" dirty="0"/>
              <a:t>.</a:t>
            </a:r>
            <a:r>
              <a:rPr lang="en-US" dirty="0"/>
              <a:t> Commercial microfluidic devices will take cells in solution, perform cell isolation, and prepare libraries for each individual cell automatically. </a:t>
            </a:r>
            <a:r>
              <a:rPr lang="en-US" dirty="0" smtClean="0"/>
              <a:t>Including </a:t>
            </a:r>
            <a:r>
              <a:rPr lang="en-US" dirty="0"/>
              <a:t>10x Genomics Chromium </a:t>
            </a:r>
            <a:r>
              <a:rPr lang="en-US" dirty="0" smtClean="0"/>
              <a:t>(Core), </a:t>
            </a:r>
            <a:r>
              <a:rPr lang="en-US" dirty="0" err="1" smtClean="0"/>
              <a:t>Fluidigm</a:t>
            </a:r>
            <a:r>
              <a:rPr lang="en-US" dirty="0" smtClean="0"/>
              <a:t> </a:t>
            </a:r>
            <a:r>
              <a:rPr lang="en-US" dirty="0"/>
              <a:t>C1 and </a:t>
            </a:r>
            <a:r>
              <a:rPr lang="en-US" dirty="0" smtClean="0"/>
              <a:t>Polaris (</a:t>
            </a:r>
            <a:r>
              <a:rPr lang="en-US" dirty="0" err="1" smtClean="0"/>
              <a:t>CReM</a:t>
            </a:r>
            <a:r>
              <a:rPr lang="en-US" dirty="0" smtClean="0"/>
              <a:t>), </a:t>
            </a:r>
            <a:r>
              <a:rPr lang="en-US" dirty="0"/>
              <a:t>and </a:t>
            </a:r>
            <a:r>
              <a:rPr lang="en-US" dirty="0" smtClean="0"/>
              <a:t>Illumina/</a:t>
            </a:r>
            <a:r>
              <a:rPr lang="en-US" dirty="0" err="1" smtClean="0"/>
              <a:t>BioRad</a:t>
            </a:r>
            <a:r>
              <a:rPr lang="en-US" dirty="0" smtClean="0"/>
              <a:t> </a:t>
            </a:r>
            <a:r>
              <a:rPr lang="en-US" dirty="0" err="1" smtClean="0"/>
              <a:t>ddSeq</a:t>
            </a:r>
            <a:r>
              <a:rPr lang="en-US" dirty="0" smtClean="0"/>
              <a:t> (Tarik </a:t>
            </a:r>
            <a:r>
              <a:rPr lang="en-US" dirty="0" err="1" smtClean="0"/>
              <a:t>Haydar</a:t>
            </a:r>
            <a:r>
              <a:rPr lang="en-US" dirty="0" smtClean="0"/>
              <a:t>). </a:t>
            </a:r>
            <a:endParaRPr lang="en-US" b="1" dirty="0" smtClean="0"/>
          </a:p>
          <a:p>
            <a:r>
              <a:rPr lang="en-US" b="1" dirty="0"/>
              <a:t>L</a:t>
            </a:r>
            <a:r>
              <a:rPr lang="en-US" b="1" dirty="0" smtClean="0"/>
              <a:t>ibrary </a:t>
            </a:r>
            <a:r>
              <a:rPr lang="en-US" b="1" dirty="0"/>
              <a:t>preparation. </a:t>
            </a:r>
            <a:r>
              <a:rPr lang="en-US" dirty="0" smtClean="0"/>
              <a:t>Libraries from cells stored </a:t>
            </a:r>
            <a:r>
              <a:rPr lang="en-US" dirty="0"/>
              <a:t>in 96-well plates </a:t>
            </a:r>
            <a:r>
              <a:rPr lang="en-US" dirty="0" smtClean="0"/>
              <a:t>using ‘CEL-</a:t>
            </a:r>
            <a:r>
              <a:rPr lang="en-US" dirty="0" err="1" smtClean="0"/>
              <a:t>seq</a:t>
            </a:r>
            <a:r>
              <a:rPr lang="en-US" dirty="0" smtClean="0"/>
              <a:t>’</a:t>
            </a:r>
            <a:endParaRPr lang="en-US" dirty="0"/>
          </a:p>
          <a:p>
            <a:r>
              <a:rPr lang="en-US" b="1" dirty="0" smtClean="0"/>
              <a:t>Next-generation </a:t>
            </a:r>
            <a:r>
              <a:rPr lang="en-US" b="1" dirty="0"/>
              <a:t>sequencing. </a:t>
            </a:r>
            <a:r>
              <a:rPr lang="en-US" dirty="0" smtClean="0"/>
              <a:t>Sequencing </a:t>
            </a:r>
            <a:r>
              <a:rPr lang="en-US" dirty="0"/>
              <a:t>with Illumina </a:t>
            </a:r>
            <a:r>
              <a:rPr lang="en-US" dirty="0" err="1"/>
              <a:t>HiSeq</a:t>
            </a:r>
            <a:r>
              <a:rPr lang="en-US" dirty="0"/>
              <a:t> 2500 in the high-throughput genomics core </a:t>
            </a:r>
            <a:r>
              <a:rPr lang="en-US" dirty="0" smtClean="0"/>
              <a:t>(Dr. </a:t>
            </a:r>
            <a:r>
              <a:rPr lang="en-US" dirty="0" err="1"/>
              <a:t>Avrum</a:t>
            </a:r>
            <a:r>
              <a:rPr lang="en-US" dirty="0"/>
              <a:t> </a:t>
            </a:r>
            <a:r>
              <a:rPr lang="en-US" dirty="0" err="1"/>
              <a:t>Spira</a:t>
            </a:r>
            <a:r>
              <a:rPr lang="en-US" dirty="0"/>
              <a:t> and Gang Liu) or with the Illumina Nextseq500 in the BU Microarray and Sequencing core (led by Dr. </a:t>
            </a:r>
            <a:r>
              <a:rPr lang="en-US" dirty="0" err="1"/>
              <a:t>Yuriy</a:t>
            </a:r>
            <a:r>
              <a:rPr lang="en-US" dirty="0"/>
              <a:t> Alekseyev</a:t>
            </a:r>
            <a:r>
              <a:rPr lang="en-US" dirty="0" smtClean="0"/>
              <a:t>)</a:t>
            </a:r>
            <a:endParaRPr lang="en-US" dirty="0"/>
          </a:p>
          <a:p>
            <a:r>
              <a:rPr lang="en-US" b="1" dirty="0" smtClean="0"/>
              <a:t>Data </a:t>
            </a:r>
            <a:r>
              <a:rPr lang="en-US" b="1" dirty="0"/>
              <a:t>analysis and interpretation. </a:t>
            </a:r>
            <a:r>
              <a:rPr lang="en-US" dirty="0"/>
              <a:t>The added complexity of single cell data introduces </a:t>
            </a:r>
            <a:r>
              <a:rPr lang="en-US" dirty="0" smtClean="0"/>
              <a:t>challenges </a:t>
            </a:r>
            <a:r>
              <a:rPr lang="en-US" dirty="0"/>
              <a:t>in the analysis. </a:t>
            </a:r>
            <a:r>
              <a:rPr lang="en-US" dirty="0" smtClean="0"/>
              <a:t>The core bioinformatician (Andres Breton) will be available to help with the Bioinformatics</a:t>
            </a:r>
          </a:p>
          <a:p>
            <a:pPr lvl="1"/>
            <a:endParaRPr lang="en-US" dirty="0"/>
          </a:p>
        </p:txBody>
      </p:sp>
      <p:sp>
        <p:nvSpPr>
          <p:cNvPr id="5" name="Title 1"/>
          <p:cNvSpPr txBox="1">
            <a:spLocks/>
          </p:cNvSpPr>
          <p:nvPr/>
        </p:nvSpPr>
        <p:spPr>
          <a:xfrm>
            <a:off x="609600" y="286410"/>
            <a:ext cx="10972800" cy="1077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67" b="1" dirty="0" smtClean="0">
                <a:solidFill>
                  <a:prstClr val="black"/>
                </a:solidFill>
                <a:latin typeface="Open Sans" charset="0"/>
                <a:ea typeface="Open Sans" charset="0"/>
                <a:cs typeface="Open Sans" charset="0"/>
              </a:rPr>
              <a:t>DOM Single Cell Core</a:t>
            </a:r>
            <a:endParaRPr lang="en-US" sz="4667" b="1" dirty="0">
              <a:solidFill>
                <a:prstClr val="black"/>
              </a:solidFill>
              <a:latin typeface="Open Sans" charset="0"/>
              <a:ea typeface="Open Sans" charset="0"/>
              <a:cs typeface="Open Sans" charset="0"/>
            </a:endParaRPr>
          </a:p>
        </p:txBody>
      </p:sp>
    </p:spTree>
    <p:extLst>
      <p:ext uri="{BB962C8B-B14F-4D97-AF65-F5344CB8AC3E}">
        <p14:creationId xmlns:p14="http://schemas.microsoft.com/office/powerpoint/2010/main" val="265610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987143" cy="4351338"/>
          </a:xfrm>
        </p:spPr>
        <p:txBody>
          <a:bodyPr/>
          <a:lstStyle/>
          <a:p>
            <a:pPr marL="0" indent="0">
              <a:buNone/>
            </a:pPr>
            <a:r>
              <a:rPr lang="en-US" b="1" dirty="0" smtClean="0"/>
              <a:t>First dataset produced by the Single Cell Sequencing Core:</a:t>
            </a:r>
          </a:p>
          <a:p>
            <a:r>
              <a:rPr lang="en-US" dirty="0" smtClean="0"/>
              <a:t>10X Genomics</a:t>
            </a:r>
          </a:p>
          <a:p>
            <a:r>
              <a:rPr lang="en-US" dirty="0" smtClean="0"/>
              <a:t>2 PBMC datasets, each given one </a:t>
            </a:r>
            <a:r>
              <a:rPr lang="en-US" dirty="0" err="1" smtClean="0"/>
              <a:t>NextSeq</a:t>
            </a:r>
            <a:r>
              <a:rPr lang="en-US" dirty="0" smtClean="0"/>
              <a:t> run:</a:t>
            </a:r>
          </a:p>
          <a:p>
            <a:pPr lvl="1"/>
            <a:r>
              <a:rPr lang="en-US" dirty="0" smtClean="0"/>
              <a:t>“HIGH”: ~5,000 cells (27,000 reads/cell)</a:t>
            </a:r>
          </a:p>
          <a:p>
            <a:pPr lvl="1"/>
            <a:r>
              <a:rPr lang="en-US" dirty="0" smtClean="0"/>
              <a:t>“LOW”: ~800 cells (120,000 reads/cell)</a:t>
            </a:r>
            <a:endParaRPr lang="en-US" sz="2800" dirty="0"/>
          </a:p>
          <a:p>
            <a:pPr marL="0" lvl="1" indent="0"/>
            <a:r>
              <a:rPr lang="en-US" sz="2800" dirty="0"/>
              <a:t> First pass </a:t>
            </a:r>
            <a:r>
              <a:rPr lang="en-US" sz="2800" dirty="0" smtClean="0"/>
              <a:t>analysis: Cell Ranger</a:t>
            </a:r>
            <a:endParaRPr lang="en-US" sz="2800" dirty="0"/>
          </a:p>
        </p:txBody>
      </p:sp>
      <p:pic>
        <p:nvPicPr>
          <p:cNvPr id="6" name="Picture 5"/>
          <p:cNvPicPr>
            <a:picLocks noChangeAspect="1"/>
          </p:cNvPicPr>
          <p:nvPr/>
        </p:nvPicPr>
        <p:blipFill rotWithShape="1">
          <a:blip r:embed="rId2"/>
          <a:srcRect l="20001" t="10000" r="31249" b="4814"/>
          <a:stretch/>
        </p:blipFill>
        <p:spPr>
          <a:xfrm>
            <a:off x="6825343" y="1485106"/>
            <a:ext cx="5119895" cy="5032375"/>
          </a:xfrm>
          <a:prstGeom prst="rect">
            <a:avLst/>
          </a:prstGeom>
        </p:spPr>
      </p:pic>
      <p:sp>
        <p:nvSpPr>
          <p:cNvPr id="8" name="Title 1"/>
          <p:cNvSpPr txBox="1">
            <a:spLocks/>
          </p:cNvSpPr>
          <p:nvPr/>
        </p:nvSpPr>
        <p:spPr>
          <a:xfrm>
            <a:off x="609600" y="286410"/>
            <a:ext cx="10972800" cy="1077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67" b="1" dirty="0" smtClean="0">
                <a:solidFill>
                  <a:prstClr val="black"/>
                </a:solidFill>
                <a:latin typeface="Open Sans" charset="0"/>
                <a:ea typeface="Open Sans" charset="0"/>
                <a:cs typeface="Open Sans" charset="0"/>
              </a:rPr>
              <a:t>Clustering </a:t>
            </a:r>
            <a:r>
              <a:rPr lang="en-US" sz="4667" b="1" dirty="0">
                <a:solidFill>
                  <a:prstClr val="black"/>
                </a:solidFill>
                <a:latin typeface="Open Sans" charset="0"/>
                <a:ea typeface="Open Sans" charset="0"/>
                <a:cs typeface="Open Sans" charset="0"/>
              </a:rPr>
              <a:t>consistency in PBMCs</a:t>
            </a:r>
          </a:p>
        </p:txBody>
      </p:sp>
    </p:spTree>
    <p:extLst>
      <p:ext uri="{BB962C8B-B14F-4D97-AF65-F5344CB8AC3E}">
        <p14:creationId xmlns:p14="http://schemas.microsoft.com/office/powerpoint/2010/main" val="340314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ight Brace 7"/>
          <p:cNvSpPr/>
          <p:nvPr/>
        </p:nvSpPr>
        <p:spPr>
          <a:xfrm>
            <a:off x="3965330" y="2690446"/>
            <a:ext cx="304800" cy="152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TextBox 8"/>
          <p:cNvSpPr txBox="1"/>
          <p:nvPr/>
        </p:nvSpPr>
        <p:spPr>
          <a:xfrm>
            <a:off x="4270130" y="2916457"/>
            <a:ext cx="7096209" cy="1477328"/>
          </a:xfrm>
          <a:prstGeom prst="rect">
            <a:avLst/>
          </a:prstGeom>
          <a:noFill/>
        </p:spPr>
        <p:txBody>
          <a:bodyPr wrap="square" rtlCol="0">
            <a:spAutoFit/>
          </a:bodyPr>
          <a:lstStyle/>
          <a:p>
            <a:r>
              <a:rPr lang="en-US" dirty="0" smtClean="0">
                <a:solidFill>
                  <a:prstClr val="black"/>
                </a:solidFill>
                <a:latin typeface="Lato" charset="0"/>
                <a:ea typeface="Lato" charset="0"/>
                <a:cs typeface="Lato" charset="0"/>
              </a:rPr>
              <a:t>Creates </a:t>
            </a:r>
            <a:r>
              <a:rPr lang="en-US" dirty="0" err="1" smtClean="0">
                <a:solidFill>
                  <a:prstClr val="black"/>
                </a:solidFill>
                <a:latin typeface="Lato" charset="0"/>
                <a:ea typeface="Lato" charset="0"/>
                <a:cs typeface="Lato" charset="0"/>
              </a:rPr>
              <a:t>SingleCellExperiment</a:t>
            </a:r>
            <a:r>
              <a:rPr lang="en-US" dirty="0" smtClean="0">
                <a:solidFill>
                  <a:prstClr val="black"/>
                </a:solidFill>
                <a:latin typeface="Lato" charset="0"/>
                <a:ea typeface="Lato" charset="0"/>
                <a:cs typeface="Lato" charset="0"/>
              </a:rPr>
              <a:t> object, stores counts and annotations as “</a:t>
            </a:r>
            <a:r>
              <a:rPr lang="en-US" dirty="0" err="1" smtClean="0">
                <a:solidFill>
                  <a:prstClr val="black"/>
                </a:solidFill>
                <a:latin typeface="Lato" charset="0"/>
                <a:ea typeface="Lato" charset="0"/>
                <a:cs typeface="Lato" charset="0"/>
              </a:rPr>
              <a:t>reactiveValues</a:t>
            </a:r>
            <a:r>
              <a:rPr lang="en-US" dirty="0" smtClean="0">
                <a:solidFill>
                  <a:prstClr val="black"/>
                </a:solidFill>
                <a:latin typeface="Lato" charset="0"/>
                <a:ea typeface="Lato" charset="0"/>
                <a:cs typeface="Lato" charset="0"/>
              </a:rPr>
              <a:t>” objects. Can be modified and triggers functions to run.</a:t>
            </a:r>
          </a:p>
          <a:p>
            <a:endParaRPr lang="en-US" dirty="0">
              <a:solidFill>
                <a:prstClr val="black"/>
              </a:solidFill>
              <a:latin typeface="Lato" charset="0"/>
              <a:ea typeface="Lato" charset="0"/>
              <a:cs typeface="Lato" charset="0"/>
            </a:endParaRPr>
          </a:p>
          <a:p>
            <a:r>
              <a:rPr lang="en-US" dirty="0" smtClean="0">
                <a:solidFill>
                  <a:prstClr val="black"/>
                </a:solidFill>
                <a:latin typeface="Lato" charset="0"/>
                <a:ea typeface="Lato" charset="0"/>
                <a:cs typeface="Lato" charset="0"/>
              </a:rPr>
              <a:t>You can also upload a </a:t>
            </a:r>
            <a:r>
              <a:rPr lang="en-US" dirty="0" err="1" smtClean="0">
                <a:solidFill>
                  <a:prstClr val="black"/>
                </a:solidFill>
                <a:latin typeface="Lato" charset="0"/>
                <a:ea typeface="Lato" charset="0"/>
                <a:cs typeface="Lato" charset="0"/>
              </a:rPr>
              <a:t>SingeCellExperiment</a:t>
            </a:r>
            <a:r>
              <a:rPr lang="en-US" dirty="0" smtClean="0">
                <a:solidFill>
                  <a:prstClr val="black"/>
                </a:solidFill>
                <a:latin typeface="Lato" charset="0"/>
                <a:ea typeface="Lato" charset="0"/>
                <a:cs typeface="Lato" charset="0"/>
              </a:rPr>
              <a:t> or </a:t>
            </a:r>
            <a:r>
              <a:rPr lang="en-US" dirty="0" err="1" smtClean="0">
                <a:solidFill>
                  <a:prstClr val="black"/>
                </a:solidFill>
                <a:latin typeface="Lato" charset="0"/>
                <a:ea typeface="Lato" charset="0"/>
                <a:cs typeface="Lato" charset="0"/>
              </a:rPr>
              <a:t>SummarizedExperiment</a:t>
            </a:r>
            <a:r>
              <a:rPr lang="en-US" dirty="0" smtClean="0">
                <a:solidFill>
                  <a:prstClr val="black"/>
                </a:solidFill>
                <a:latin typeface="Lato" charset="0"/>
                <a:ea typeface="Lato" charset="0"/>
                <a:cs typeface="Lato" charset="0"/>
              </a:rPr>
              <a:t> object here or from the R console when you load the app.</a:t>
            </a:r>
            <a:endParaRPr lang="en-US" dirty="0">
              <a:solidFill>
                <a:prstClr val="black"/>
              </a:solidFill>
              <a:latin typeface="Lato" charset="0"/>
              <a:ea typeface="Lato" charset="0"/>
              <a:cs typeface="Lato" charset="0"/>
            </a:endParaRPr>
          </a:p>
        </p:txBody>
      </p:sp>
      <p:sp>
        <p:nvSpPr>
          <p:cNvPr id="3" name="Right Brace 2"/>
          <p:cNvSpPr/>
          <p:nvPr/>
        </p:nvSpPr>
        <p:spPr>
          <a:xfrm rot="5400000">
            <a:off x="5486400" y="-2151185"/>
            <a:ext cx="241300" cy="5422900"/>
          </a:xfrm>
          <a:prstGeom prst="rightBrace">
            <a:avLst>
              <a:gd name="adj1" fmla="val 3919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5437554" y="634999"/>
            <a:ext cx="5741893" cy="369332"/>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Shiny ‘</a:t>
            </a:r>
            <a:r>
              <a:rPr lang="en-US" dirty="0" err="1" smtClean="0">
                <a:solidFill>
                  <a:prstClr val="black"/>
                </a:solidFill>
                <a:latin typeface="Lato" charset="0"/>
                <a:ea typeface="Lato" charset="0"/>
                <a:cs typeface="Lato" charset="0"/>
              </a:rPr>
              <a:t>tabPanel</a:t>
            </a:r>
            <a:r>
              <a:rPr lang="en-US" dirty="0" smtClean="0">
                <a:solidFill>
                  <a:prstClr val="black"/>
                </a:solidFill>
                <a:latin typeface="Lato" charset="0"/>
                <a:ea typeface="Lato" charset="0"/>
                <a:cs typeface="Lato" charset="0"/>
              </a:rPr>
              <a:t>’ – easy to expand to add additional tabs.</a:t>
            </a:r>
            <a:endParaRPr lang="en-US" dirty="0">
              <a:solidFill>
                <a:prstClr val="black"/>
              </a:solidFill>
              <a:latin typeface="Lato" charset="0"/>
              <a:ea typeface="Lato" charset="0"/>
              <a:cs typeface="Lato" charset="0"/>
            </a:endParaRPr>
          </a:p>
        </p:txBody>
      </p:sp>
    </p:spTree>
    <p:extLst>
      <p:ext uri="{BB962C8B-B14F-4D97-AF65-F5344CB8AC3E}">
        <p14:creationId xmlns:p14="http://schemas.microsoft.com/office/powerpoint/2010/main" val="1888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3" name="TextBox 2"/>
          <p:cNvSpPr txBox="1"/>
          <p:nvPr/>
        </p:nvSpPr>
        <p:spPr>
          <a:xfrm>
            <a:off x="278046" y="1458051"/>
            <a:ext cx="1484702" cy="369332"/>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a:t>
            </a:r>
            <a:r>
              <a:rPr lang="en-US" dirty="0" err="1" smtClean="0">
                <a:solidFill>
                  <a:prstClr val="black"/>
                </a:solidFill>
                <a:latin typeface="Lato" charset="0"/>
                <a:ea typeface="Lato" charset="0"/>
                <a:cs typeface="Lato" charset="0"/>
              </a:rPr>
              <a:t>selectInput</a:t>
            </a:r>
            <a:r>
              <a:rPr lang="en-US" dirty="0" smtClean="0">
                <a:solidFill>
                  <a:prstClr val="black"/>
                </a:solidFill>
                <a:latin typeface="Lato" charset="0"/>
                <a:ea typeface="Lato" charset="0"/>
                <a:cs typeface="Lato" charset="0"/>
              </a:rPr>
              <a:t>”</a:t>
            </a:r>
            <a:endParaRPr lang="en-US" dirty="0">
              <a:solidFill>
                <a:prstClr val="black"/>
              </a:solidFill>
              <a:latin typeface="Lato" charset="0"/>
              <a:ea typeface="Lato" charset="0"/>
              <a:cs typeface="Lato" charset="0"/>
            </a:endParaRPr>
          </a:p>
        </p:txBody>
      </p:sp>
      <p:sp>
        <p:nvSpPr>
          <p:cNvPr id="5" name="TextBox 4"/>
          <p:cNvSpPr txBox="1"/>
          <p:nvPr/>
        </p:nvSpPr>
        <p:spPr>
          <a:xfrm>
            <a:off x="335298" y="2036180"/>
            <a:ext cx="1451038" cy="369332"/>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a:t>
            </a:r>
            <a:r>
              <a:rPr lang="en-US" dirty="0" err="1" smtClean="0">
                <a:solidFill>
                  <a:prstClr val="black"/>
                </a:solidFill>
                <a:latin typeface="Lato" charset="0"/>
                <a:ea typeface="Lato" charset="0"/>
                <a:cs typeface="Lato" charset="0"/>
              </a:rPr>
              <a:t>sliderInput</a:t>
            </a:r>
            <a:r>
              <a:rPr lang="en-US" dirty="0" smtClean="0">
                <a:solidFill>
                  <a:prstClr val="black"/>
                </a:solidFill>
                <a:latin typeface="Lato" charset="0"/>
                <a:ea typeface="Lato" charset="0"/>
                <a:cs typeface="Lato" charset="0"/>
              </a:rPr>
              <a:t>”</a:t>
            </a:r>
            <a:endParaRPr lang="en-US" dirty="0">
              <a:solidFill>
                <a:prstClr val="black"/>
              </a:solidFill>
              <a:latin typeface="Lato" charset="0"/>
              <a:ea typeface="Lato" charset="0"/>
              <a:cs typeface="Lato" charset="0"/>
            </a:endParaRPr>
          </a:p>
        </p:txBody>
      </p:sp>
      <p:sp>
        <p:nvSpPr>
          <p:cNvPr id="7" name="TextBox 6"/>
          <p:cNvSpPr txBox="1"/>
          <p:nvPr/>
        </p:nvSpPr>
        <p:spPr>
          <a:xfrm>
            <a:off x="181592" y="2837018"/>
            <a:ext cx="1831014" cy="369332"/>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a:t>
            </a:r>
            <a:r>
              <a:rPr lang="en-US" dirty="0" err="1" smtClean="0">
                <a:solidFill>
                  <a:prstClr val="black"/>
                </a:solidFill>
                <a:latin typeface="Lato" charset="0"/>
                <a:ea typeface="Lato" charset="0"/>
                <a:cs typeface="Lato" charset="0"/>
              </a:rPr>
              <a:t>checkboxInput</a:t>
            </a:r>
            <a:r>
              <a:rPr lang="en-US" dirty="0" smtClean="0">
                <a:solidFill>
                  <a:prstClr val="black"/>
                </a:solidFill>
                <a:latin typeface="Lato" charset="0"/>
                <a:ea typeface="Lato" charset="0"/>
                <a:cs typeface="Lato" charset="0"/>
              </a:rPr>
              <a:t>”</a:t>
            </a:r>
            <a:endParaRPr lang="en-US" dirty="0">
              <a:solidFill>
                <a:prstClr val="black"/>
              </a:solidFill>
              <a:latin typeface="Lato" charset="0"/>
              <a:ea typeface="Lato" charset="0"/>
              <a:cs typeface="Lato" charset="0"/>
            </a:endParaRPr>
          </a:p>
        </p:txBody>
      </p:sp>
      <p:sp>
        <p:nvSpPr>
          <p:cNvPr id="8" name="TextBox 7"/>
          <p:cNvSpPr txBox="1"/>
          <p:nvPr/>
        </p:nvSpPr>
        <p:spPr>
          <a:xfrm>
            <a:off x="278046" y="4875348"/>
            <a:ext cx="1669368" cy="369332"/>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a:t>
            </a:r>
            <a:r>
              <a:rPr lang="en-US" dirty="0" err="1" smtClean="0">
                <a:solidFill>
                  <a:prstClr val="black"/>
                </a:solidFill>
                <a:latin typeface="Lato" charset="0"/>
                <a:ea typeface="Lato" charset="0"/>
                <a:cs typeface="Lato" charset="0"/>
              </a:rPr>
              <a:t>actionButton</a:t>
            </a:r>
            <a:r>
              <a:rPr lang="en-US" dirty="0" smtClean="0">
                <a:solidFill>
                  <a:prstClr val="black"/>
                </a:solidFill>
                <a:latin typeface="Lato" charset="0"/>
                <a:ea typeface="Lato" charset="0"/>
                <a:cs typeface="Lato" charset="0"/>
              </a:rPr>
              <a:t>”</a:t>
            </a:r>
            <a:endParaRPr lang="en-US" dirty="0">
              <a:solidFill>
                <a:prstClr val="black"/>
              </a:solidFill>
              <a:latin typeface="Lato" charset="0"/>
              <a:ea typeface="Lato" charset="0"/>
              <a:cs typeface="Lato" charset="0"/>
            </a:endParaRPr>
          </a:p>
        </p:txBody>
      </p:sp>
      <p:cxnSp>
        <p:nvCxnSpPr>
          <p:cNvPr id="9" name="Straight Arrow Connector 8"/>
          <p:cNvCxnSpPr>
            <a:stCxn id="3" idx="3"/>
          </p:cNvCxnSpPr>
          <p:nvPr/>
        </p:nvCxnSpPr>
        <p:spPr>
          <a:xfrm flipV="1">
            <a:off x="1762748" y="1433635"/>
            <a:ext cx="531064" cy="209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1694909" y="1642717"/>
            <a:ext cx="609707" cy="318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1694909" y="2247288"/>
            <a:ext cx="609707" cy="334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696551" y="2252746"/>
            <a:ext cx="632111" cy="17595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889746" y="3068957"/>
            <a:ext cx="404066" cy="140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786336" y="5104934"/>
            <a:ext cx="542326" cy="4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ight Brace 18"/>
          <p:cNvSpPr/>
          <p:nvPr/>
        </p:nvSpPr>
        <p:spPr>
          <a:xfrm>
            <a:off x="10019722" y="1274726"/>
            <a:ext cx="358346" cy="4193647"/>
          </a:xfrm>
          <a:prstGeom prst="rightBrace">
            <a:avLst>
              <a:gd name="adj1" fmla="val 8764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TextBox 19"/>
          <p:cNvSpPr txBox="1"/>
          <p:nvPr/>
        </p:nvSpPr>
        <p:spPr>
          <a:xfrm>
            <a:off x="10378068" y="2909884"/>
            <a:ext cx="1670650" cy="923330"/>
          </a:xfrm>
          <a:prstGeom prst="rect">
            <a:avLst/>
          </a:prstGeom>
          <a:noFill/>
        </p:spPr>
        <p:txBody>
          <a:bodyPr wrap="none" rtlCol="0">
            <a:spAutoFit/>
          </a:bodyPr>
          <a:lstStyle/>
          <a:p>
            <a:r>
              <a:rPr lang="en-US" dirty="0" smtClean="0">
                <a:solidFill>
                  <a:prstClr val="black"/>
                </a:solidFill>
                <a:latin typeface="Lato" charset="0"/>
                <a:ea typeface="Lato" charset="0"/>
                <a:cs typeface="Lato" charset="0"/>
              </a:rPr>
              <a:t>“</a:t>
            </a:r>
            <a:r>
              <a:rPr lang="en-US" dirty="0" err="1" smtClean="0">
                <a:solidFill>
                  <a:prstClr val="black"/>
                </a:solidFill>
                <a:latin typeface="Lato" charset="0"/>
                <a:ea typeface="Lato" charset="0"/>
                <a:cs typeface="Lato" charset="0"/>
              </a:rPr>
              <a:t>plotOutput</a:t>
            </a:r>
            <a:r>
              <a:rPr lang="en-US" dirty="0" smtClean="0">
                <a:solidFill>
                  <a:prstClr val="black"/>
                </a:solidFill>
                <a:latin typeface="Lato" charset="0"/>
                <a:ea typeface="Lato" charset="0"/>
                <a:cs typeface="Lato" charset="0"/>
              </a:rPr>
              <a:t>” </a:t>
            </a:r>
          </a:p>
          <a:p>
            <a:r>
              <a:rPr lang="en-US" dirty="0" smtClean="0">
                <a:solidFill>
                  <a:prstClr val="black"/>
                </a:solidFill>
                <a:latin typeface="Lato" charset="0"/>
                <a:ea typeface="Lato" charset="0"/>
                <a:cs typeface="Lato" charset="0"/>
              </a:rPr>
              <a:t>rendered with </a:t>
            </a:r>
          </a:p>
          <a:p>
            <a:r>
              <a:rPr lang="en-US" dirty="0" err="1" smtClean="0">
                <a:solidFill>
                  <a:prstClr val="black"/>
                </a:solidFill>
                <a:latin typeface="Lato" charset="0"/>
                <a:ea typeface="Lato" charset="0"/>
                <a:cs typeface="Lato" charset="0"/>
              </a:rPr>
              <a:t>renderPlot</a:t>
            </a:r>
            <a:r>
              <a:rPr lang="en-US" dirty="0" smtClean="0">
                <a:solidFill>
                  <a:prstClr val="black"/>
                </a:solidFill>
                <a:latin typeface="Lato" charset="0"/>
                <a:ea typeface="Lato" charset="0"/>
                <a:cs typeface="Lato" charset="0"/>
              </a:rPr>
              <a:t> call</a:t>
            </a:r>
            <a:endParaRPr lang="en-US" dirty="0">
              <a:solidFill>
                <a:prstClr val="black"/>
              </a:solidFill>
              <a:latin typeface="Lato" charset="0"/>
              <a:ea typeface="Lato" charset="0"/>
              <a:cs typeface="Lato" charset="0"/>
            </a:endParaRPr>
          </a:p>
        </p:txBody>
      </p:sp>
    </p:spTree>
    <p:extLst>
      <p:ext uri="{BB962C8B-B14F-4D97-AF65-F5344CB8AC3E}">
        <p14:creationId xmlns:p14="http://schemas.microsoft.com/office/powerpoint/2010/main" val="390274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0614"/>
            <a:ext cx="9144000" cy="2415259"/>
          </a:xfrm>
        </p:spPr>
        <p:txBody>
          <a:bodyPr>
            <a:normAutofit/>
          </a:bodyPr>
          <a:lstStyle/>
          <a:p>
            <a:r>
              <a:rPr lang="en-US" sz="4000" b="1" dirty="0" smtClean="0">
                <a:latin typeface="Arial" panose="020B0604020202020204" pitchFamily="34" charset="0"/>
                <a:cs typeface="Arial" panose="020B0604020202020204" pitchFamily="34" charset="0"/>
              </a:rPr>
              <a:t>Clinician Satisfaction Survey/Interview Report</a:t>
            </a: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29295" y="1386872"/>
            <a:ext cx="6744237" cy="1655762"/>
          </a:xfrm>
        </p:spPr>
        <p:txBody>
          <a:bodyPr>
            <a:normAutofit fontScale="25000" lnSpcReduction="20000"/>
          </a:bodyPr>
          <a:lstStyle/>
          <a:p>
            <a:pPr algn="l"/>
            <a:r>
              <a:rPr lang="en-US" sz="12800" b="1" i="1" dirty="0" smtClean="0">
                <a:latin typeface="Arial" panose="020B0604020202020204" pitchFamily="34" charset="0"/>
                <a:cs typeface="Arial" panose="020B0604020202020204" pitchFamily="34" charset="0"/>
              </a:rPr>
              <a:t>Clinician Satisfaction/Advocacy Advisory Group</a:t>
            </a:r>
          </a:p>
          <a:p>
            <a:pPr algn="l"/>
            <a:r>
              <a:rPr lang="en-US" sz="11200" dirty="0" smtClean="0">
                <a:latin typeface="Arial" panose="020B0604020202020204" pitchFamily="34" charset="0"/>
                <a:cs typeface="Arial" panose="020B0604020202020204" pitchFamily="34" charset="0"/>
              </a:rPr>
              <a:t>Alice Jacobs - Chair</a:t>
            </a:r>
          </a:p>
          <a:p>
            <a:pPr algn="l"/>
            <a:r>
              <a:rPr lang="en-US" sz="11200" dirty="0" smtClean="0">
                <a:latin typeface="Arial" panose="020B0604020202020204" pitchFamily="34" charset="0"/>
                <a:cs typeface="Arial" panose="020B0604020202020204" pitchFamily="34" charset="0"/>
              </a:rPr>
              <a:t>Tom </a:t>
            </a:r>
            <a:r>
              <a:rPr lang="en-US" sz="11200" dirty="0">
                <a:latin typeface="Arial" panose="020B0604020202020204" pitchFamily="34" charset="0"/>
                <a:cs typeface="Arial" panose="020B0604020202020204" pitchFamily="34" charset="0"/>
              </a:rPr>
              <a:t>Barber – </a:t>
            </a:r>
            <a:r>
              <a:rPr lang="en-US" sz="11200" dirty="0" smtClean="0">
                <a:latin typeface="Arial" panose="020B0604020202020204" pitchFamily="34" charset="0"/>
                <a:cs typeface="Arial" panose="020B0604020202020204" pitchFamily="34" charset="0"/>
              </a:rPr>
              <a:t>GIM</a:t>
            </a:r>
          </a:p>
          <a:p>
            <a:pPr algn="l"/>
            <a:r>
              <a:rPr lang="en-US" sz="11200" dirty="0" smtClean="0">
                <a:latin typeface="Arial" panose="020B0604020202020204" pitchFamily="34" charset="0"/>
                <a:cs typeface="Arial" panose="020B0604020202020204" pitchFamily="34" charset="0"/>
              </a:rPr>
              <a:t>Emelia </a:t>
            </a:r>
            <a:r>
              <a:rPr lang="en-US" sz="11200" dirty="0">
                <a:latin typeface="Arial" panose="020B0604020202020204" pitchFamily="34" charset="0"/>
                <a:cs typeface="Arial" panose="020B0604020202020204" pitchFamily="34" charset="0"/>
              </a:rPr>
              <a:t>Benjamin - Cardiology</a:t>
            </a:r>
          </a:p>
          <a:p>
            <a:pPr algn="l"/>
            <a:r>
              <a:rPr lang="en-US" sz="11200" dirty="0" err="1">
                <a:latin typeface="Arial" panose="020B0604020202020204" pitchFamily="34" charset="0"/>
                <a:cs typeface="Arial" panose="020B0604020202020204" pitchFamily="34" charset="0"/>
              </a:rPr>
              <a:t>Robina</a:t>
            </a:r>
            <a:r>
              <a:rPr lang="en-US" sz="11200" dirty="0">
                <a:latin typeface="Arial" panose="020B0604020202020204" pitchFamily="34" charset="0"/>
                <a:cs typeface="Arial" panose="020B0604020202020204" pitchFamily="34" charset="0"/>
              </a:rPr>
              <a:t> </a:t>
            </a:r>
            <a:r>
              <a:rPr lang="en-US" sz="11200" dirty="0" err="1">
                <a:latin typeface="Arial" panose="020B0604020202020204" pitchFamily="34" charset="0"/>
                <a:cs typeface="Arial" panose="020B0604020202020204" pitchFamily="34" charset="0"/>
              </a:rPr>
              <a:t>Bhasin</a:t>
            </a:r>
            <a:r>
              <a:rPr lang="en-US" sz="11200" dirty="0">
                <a:latin typeface="Arial" panose="020B0604020202020204" pitchFamily="34" charset="0"/>
                <a:cs typeface="Arial" panose="020B0604020202020204" pitchFamily="34" charset="0"/>
              </a:rPr>
              <a:t> - Director, Faculty Development and </a:t>
            </a:r>
            <a:r>
              <a:rPr lang="en-US" sz="11200" dirty="0" smtClean="0">
                <a:latin typeface="Arial" panose="020B0604020202020204" pitchFamily="34" charset="0"/>
                <a:cs typeface="Arial" panose="020B0604020202020204" pitchFamily="34" charset="0"/>
              </a:rPr>
              <a:t>Diversity</a:t>
            </a:r>
          </a:p>
          <a:p>
            <a:pPr algn="l"/>
            <a:r>
              <a:rPr lang="en-US" sz="11200" dirty="0">
                <a:latin typeface="Arial" panose="020B0604020202020204" pitchFamily="34" charset="0"/>
                <a:cs typeface="Arial" panose="020B0604020202020204" pitchFamily="34" charset="0"/>
              </a:rPr>
              <a:t>Joanna </a:t>
            </a:r>
            <a:r>
              <a:rPr lang="en-US" sz="11200" dirty="0" err="1">
                <a:latin typeface="Arial" panose="020B0604020202020204" pitchFamily="34" charset="0"/>
                <a:cs typeface="Arial" panose="020B0604020202020204" pitchFamily="34" charset="0"/>
              </a:rPr>
              <a:t>Dafflitti</a:t>
            </a:r>
            <a:r>
              <a:rPr lang="en-US" sz="11200" dirty="0">
                <a:latin typeface="Arial" panose="020B0604020202020204" pitchFamily="34" charset="0"/>
                <a:cs typeface="Arial" panose="020B0604020202020204" pitchFamily="34" charset="0"/>
              </a:rPr>
              <a:t> – </a:t>
            </a:r>
            <a:r>
              <a:rPr lang="en-US" sz="11200" dirty="0" smtClean="0">
                <a:latin typeface="Arial" panose="020B0604020202020204" pitchFamily="34" charset="0"/>
                <a:cs typeface="Arial" panose="020B0604020202020204" pitchFamily="34" charset="0"/>
              </a:rPr>
              <a:t>GIM</a:t>
            </a:r>
            <a:endParaRPr lang="en-US" sz="11200" dirty="0">
              <a:latin typeface="Arial" panose="020B0604020202020204" pitchFamily="34" charset="0"/>
              <a:cs typeface="Arial" panose="020B0604020202020204" pitchFamily="34" charset="0"/>
            </a:endParaRPr>
          </a:p>
          <a:p>
            <a:pPr algn="l"/>
            <a:r>
              <a:rPr lang="en-US" sz="11200" dirty="0">
                <a:latin typeface="Arial" panose="020B0604020202020204" pitchFamily="34" charset="0"/>
                <a:cs typeface="Arial" panose="020B0604020202020204" pitchFamily="34" charset="0"/>
              </a:rPr>
              <a:t>Fred Little </a:t>
            </a:r>
            <a:r>
              <a:rPr lang="en-US" sz="11200" dirty="0" smtClean="0">
                <a:latin typeface="Arial" panose="020B0604020202020204" pitchFamily="34" charset="0"/>
                <a:cs typeface="Arial" panose="020B0604020202020204" pitchFamily="34" charset="0"/>
              </a:rPr>
              <a:t>– Pulmonary</a:t>
            </a:r>
          </a:p>
          <a:p>
            <a:pPr algn="l"/>
            <a:r>
              <a:rPr lang="en-US" sz="11200" dirty="0" smtClean="0">
                <a:latin typeface="Arial" panose="020B0604020202020204" pitchFamily="34" charset="0"/>
                <a:cs typeface="Arial" panose="020B0604020202020204" pitchFamily="34" charset="0"/>
              </a:rPr>
              <a:t>Catherine Rich - GIM</a:t>
            </a:r>
            <a:endParaRPr lang="en-US" sz="11200" dirty="0">
              <a:latin typeface="Arial" panose="020B0604020202020204" pitchFamily="34" charset="0"/>
              <a:cs typeface="Arial" panose="020B0604020202020204" pitchFamily="34" charset="0"/>
            </a:endParaRPr>
          </a:p>
          <a:p>
            <a:pPr algn="l"/>
            <a:r>
              <a:rPr lang="en-US" sz="11200" dirty="0">
                <a:latin typeface="Arial" panose="020B0604020202020204" pitchFamily="34" charset="0"/>
                <a:cs typeface="Arial" panose="020B0604020202020204" pitchFamily="34" charset="0"/>
              </a:rPr>
              <a:t>Josh Safer - Endocrinology</a:t>
            </a:r>
          </a:p>
          <a:p>
            <a:pPr algn="l"/>
            <a:r>
              <a:rPr lang="en-US" sz="11200" dirty="0">
                <a:latin typeface="Arial" panose="020B0604020202020204" pitchFamily="34" charset="0"/>
                <a:cs typeface="Arial" panose="020B0604020202020204" pitchFamily="34" charset="0"/>
              </a:rPr>
              <a:t>Kelsey </a:t>
            </a:r>
            <a:r>
              <a:rPr lang="en-US" sz="11200" dirty="0" smtClean="0">
                <a:latin typeface="Arial" panose="020B0604020202020204" pitchFamily="34" charset="0"/>
                <a:cs typeface="Arial" panose="020B0604020202020204" pitchFamily="34" charset="0"/>
              </a:rPr>
              <a:t>McRichards </a:t>
            </a:r>
            <a:r>
              <a:rPr lang="en-US" sz="11200" dirty="0">
                <a:latin typeface="Arial" panose="020B0604020202020204" pitchFamily="34" charset="0"/>
                <a:cs typeface="Arial" panose="020B0604020202020204" pitchFamily="34" charset="0"/>
              </a:rPr>
              <a:t>- DOM Director of Operations and Strategy</a:t>
            </a:r>
          </a:p>
          <a:p>
            <a:pPr algn="l"/>
            <a:endParaRPr lang="en-US" dirty="0"/>
          </a:p>
        </p:txBody>
      </p:sp>
      <p:sp>
        <p:nvSpPr>
          <p:cNvPr id="4" name="TextBox 3"/>
          <p:cNvSpPr txBox="1"/>
          <p:nvPr/>
        </p:nvSpPr>
        <p:spPr>
          <a:xfrm>
            <a:off x="6096000" y="3224861"/>
            <a:ext cx="5512158" cy="2154436"/>
          </a:xfrm>
          <a:prstGeom prst="rect">
            <a:avLst/>
          </a:prstGeom>
          <a:noFill/>
        </p:spPr>
        <p:txBody>
          <a:bodyPr wrap="square" rtlCol="0">
            <a:spAutoFit/>
          </a:bodyPr>
          <a:lstStyle/>
          <a:p>
            <a:r>
              <a:rPr lang="en-US" sz="3200" b="1" i="1" dirty="0">
                <a:solidFill>
                  <a:prstClr val="black"/>
                </a:solidFill>
                <a:latin typeface="Arial" panose="020B0604020202020204" pitchFamily="34" charset="0"/>
                <a:cs typeface="Arial" panose="020B0604020202020204" pitchFamily="34" charset="0"/>
              </a:rPr>
              <a:t>Advisory Group Liaisons:</a:t>
            </a:r>
          </a:p>
          <a:p>
            <a:r>
              <a:rPr lang="en-US" sz="2800" dirty="0">
                <a:solidFill>
                  <a:prstClr val="black"/>
                </a:solidFill>
                <a:latin typeface="Arial" panose="020B0604020202020204" pitchFamily="34" charset="0"/>
                <a:cs typeface="Arial" panose="020B0604020202020204" pitchFamily="34" charset="0"/>
              </a:rPr>
              <a:t>Jane </a:t>
            </a:r>
            <a:r>
              <a:rPr lang="en-US" sz="2800" dirty="0" err="1">
                <a:solidFill>
                  <a:prstClr val="black"/>
                </a:solidFill>
                <a:latin typeface="Arial" panose="020B0604020202020204" pitchFamily="34" charset="0"/>
                <a:cs typeface="Arial" panose="020B0604020202020204" pitchFamily="34" charset="0"/>
              </a:rPr>
              <a:t>Liebschutz</a:t>
            </a:r>
            <a:r>
              <a:rPr lang="en-US" sz="2800" dirty="0">
                <a:solidFill>
                  <a:prstClr val="black"/>
                </a:solidFill>
                <a:latin typeface="Arial" panose="020B0604020202020204" pitchFamily="34" charset="0"/>
                <a:cs typeface="Arial" panose="020B0604020202020204" pitchFamily="34" charset="0"/>
              </a:rPr>
              <a:t> - GIM</a:t>
            </a:r>
          </a:p>
          <a:p>
            <a:r>
              <a:rPr lang="en-US" sz="2800" dirty="0">
                <a:solidFill>
                  <a:prstClr val="black"/>
                </a:solidFill>
                <a:latin typeface="Arial" panose="020B0604020202020204" pitchFamily="34" charset="0"/>
                <a:cs typeface="Arial" panose="020B0604020202020204" pitchFamily="34" charset="0"/>
              </a:rPr>
              <a:t>Sharon O'Brien - Pediatrics</a:t>
            </a:r>
          </a:p>
          <a:p>
            <a:r>
              <a:rPr lang="en-US" sz="2800" dirty="0">
                <a:solidFill>
                  <a:prstClr val="black"/>
                </a:solidFill>
                <a:latin typeface="Arial" panose="020B0604020202020204" pitchFamily="34" charset="0"/>
                <a:cs typeface="Arial" panose="020B0604020202020204" pitchFamily="34" charset="0"/>
              </a:rPr>
              <a:t>Susannah Rowe - Ophthalmology</a:t>
            </a:r>
          </a:p>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3E5F0D69-4779-4F1D-BBB5-A4317D0A6734}"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421932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72357"/>
            <a:ext cx="9144000" cy="2387600"/>
          </a:xfrm>
        </p:spPr>
        <p:txBody>
          <a:bodyPr>
            <a:normAutofit/>
          </a:bodyPr>
          <a:lstStyle/>
          <a:p>
            <a:r>
              <a:rPr lang="en-US" sz="3600" b="1" dirty="0" smtClean="0">
                <a:latin typeface="Arial" panose="020B0604020202020204" pitchFamily="34" charset="0"/>
                <a:cs typeface="Arial" panose="020B0604020202020204" pitchFamily="34" charset="0"/>
              </a:rPr>
              <a:t>Background</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15660" y="844497"/>
            <a:ext cx="10466233" cy="5994650"/>
          </a:xfrm>
        </p:spPr>
        <p:txBody>
          <a:bodyPr>
            <a:noAutofit/>
          </a:bodyPr>
          <a:lstStyle/>
          <a:p>
            <a:pPr marL="571500" indent="-5715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BMC and healthcare systems navigating through a series of changes that directly impact our jobs, our lives and how we practice medicine </a:t>
            </a:r>
          </a:p>
          <a:p>
            <a:pPr marL="571500" indent="-5715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Discontent among our faculty and a general sense of dissatisfaction</a:t>
            </a:r>
          </a:p>
          <a:p>
            <a:pPr marL="571500" indent="-5715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Presented idea for Clinician Satisfaction Advisory Group to DOM Ambulatory and Inpatient Leaders and obtained support and suggestions</a:t>
            </a:r>
          </a:p>
          <a:p>
            <a:pPr marL="571500" indent="-5715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Established a </a:t>
            </a:r>
            <a:r>
              <a:rPr lang="en-US" sz="2800" b="1" dirty="0" smtClean="0">
                <a:latin typeface="Arial" panose="020B0604020202020204" pitchFamily="34" charset="0"/>
                <a:cs typeface="Arial" panose="020B0604020202020204" pitchFamily="34" charset="0"/>
              </a:rPr>
              <a:t>Clinician Satisfaction/Advocacy Advisory Group</a:t>
            </a:r>
            <a:r>
              <a:rPr lang="en-US" sz="2800" dirty="0" smtClean="0">
                <a:latin typeface="Arial" panose="020B0604020202020204" pitchFamily="34" charset="0"/>
                <a:cs typeface="Arial" panose="020B0604020202020204" pitchFamily="34" charset="0"/>
              </a:rPr>
              <a:t> to consider how best to undertake a new initiative focused on restoring clinician satisfaction and enjoyment in clinical practice.  </a:t>
            </a:r>
          </a:p>
          <a:p>
            <a:pPr marL="571500" indent="-571500" algn="l">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Initial plan to launch a survey and interview to confirm what we "think" we know and to involve the faculty from the outset </a:t>
            </a: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602267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1981200" y="1600200"/>
            <a:ext cx="8686800" cy="5105400"/>
          </a:xfrm>
        </p:spPr>
        <p:txBody>
          <a:bodyPr>
            <a:normAutofit fontScale="92500" lnSpcReduction="20000"/>
          </a:bodyPr>
          <a:lstStyle/>
          <a:p>
            <a:pPr marL="0" indent="0">
              <a:buNone/>
            </a:pPr>
            <a:r>
              <a:rPr lang="en-US" dirty="0" smtClean="0"/>
              <a:t>BU changing all phones in BU space to VOIP </a:t>
            </a:r>
            <a:r>
              <a:rPr lang="en-US" dirty="0"/>
              <a:t>by the </a:t>
            </a:r>
            <a:r>
              <a:rPr lang="en-US" dirty="0" smtClean="0"/>
              <a:t>	end </a:t>
            </a:r>
            <a:r>
              <a:rPr lang="en-US" dirty="0"/>
              <a:t>of 2018 (</a:t>
            </a:r>
            <a:r>
              <a:rPr lang="en-US" dirty="0">
                <a:hlinkClick r:id="rId3"/>
              </a:rPr>
              <a:t>http://www.bumc.bu.edu/it</a:t>
            </a:r>
            <a:r>
              <a:rPr lang="en-US" dirty="0" smtClean="0">
                <a:hlinkClick r:id="rId3"/>
              </a:rPr>
              <a:t>/</a:t>
            </a:r>
            <a:r>
              <a:rPr lang="en-US" dirty="0" smtClean="0"/>
              <a:t>	</a:t>
            </a:r>
            <a:r>
              <a:rPr lang="en-US" dirty="0" err="1" smtClean="0"/>
              <a:t>bumc</a:t>
            </a:r>
            <a:r>
              <a:rPr lang="en-US" dirty="0" err="1"/>
              <a:t>-voip</a:t>
            </a:r>
            <a:r>
              <a:rPr lang="en-US" dirty="0" smtClean="0"/>
              <a:t>/)</a:t>
            </a:r>
            <a:endParaRPr lang="en-US" dirty="0"/>
          </a:p>
          <a:p>
            <a:pPr marL="0" indent="0">
              <a:buNone/>
            </a:pPr>
            <a:r>
              <a:rPr lang="en-US" dirty="0" smtClean="0"/>
              <a:t>Vice Chair for Research RFA to be solicited soon</a:t>
            </a:r>
          </a:p>
          <a:p>
            <a:pPr marL="0" indent="0">
              <a:buNone/>
            </a:pPr>
            <a:r>
              <a:rPr lang="en-US" dirty="0" smtClean="0"/>
              <a:t>R38 application for resident research being  	submitted (PI’s: Ramachandran and Upadhyay)</a:t>
            </a:r>
          </a:p>
          <a:p>
            <a:pPr marL="0" indent="0">
              <a:buNone/>
            </a:pPr>
            <a:r>
              <a:rPr lang="en-US" dirty="0" smtClean="0"/>
              <a:t>Evans Days reflections</a:t>
            </a:r>
          </a:p>
          <a:p>
            <a:pPr marL="0" indent="0">
              <a:buNone/>
            </a:pPr>
            <a:r>
              <a:rPr lang="en-US" dirty="0" smtClean="0"/>
              <a:t>Planning for housing clinics and offices in 	Crosstown building accelerating pending 	purchase of the building by BMC</a:t>
            </a:r>
          </a:p>
          <a:p>
            <a:pPr marL="0" indent="0">
              <a:buNone/>
            </a:pPr>
            <a:r>
              <a:rPr lang="en-US" dirty="0" smtClean="0"/>
              <a:t>Please complete Emergency Management training 	on-line, and TB/Mask fit testing </a:t>
            </a: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2</a:t>
            </a:fld>
            <a:endParaRPr lang="en-US"/>
          </a:p>
        </p:txBody>
      </p:sp>
    </p:spTree>
    <p:extLst>
      <p:ext uri="{BB962C8B-B14F-4D97-AF65-F5344CB8AC3E}">
        <p14:creationId xmlns:p14="http://schemas.microsoft.com/office/powerpoint/2010/main" val="80615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907" y="-1184856"/>
            <a:ext cx="9886682" cy="2387600"/>
          </a:xfrm>
        </p:spPr>
        <p:txBody>
          <a:bodyPr>
            <a:normAutofit/>
          </a:bodyPr>
          <a:lstStyle/>
          <a:p>
            <a:r>
              <a:rPr lang="en-US" sz="3600" b="1" dirty="0">
                <a:latin typeface="Arial" panose="020B0604020202020204" pitchFamily="34" charset="0"/>
                <a:cs typeface="Arial" panose="020B0604020202020204" pitchFamily="34" charset="0"/>
              </a:rPr>
              <a:t>Survey and Interview </a:t>
            </a:r>
            <a:r>
              <a:rPr lang="en-US" sz="3600" b="1" dirty="0" smtClean="0">
                <a:latin typeface="Arial" panose="020B0604020202020204" pitchFamily="34" charset="0"/>
                <a:cs typeface="Arial" panose="020B0604020202020204" pitchFamily="34" charset="0"/>
              </a:rPr>
              <a:t>Methodology/Process</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83920" y="873668"/>
            <a:ext cx="11748655" cy="1655762"/>
          </a:xfrm>
        </p:spPr>
        <p:txBody>
          <a:bodyPr>
            <a:normAutofit fontScale="25000" lnSpcReduction="20000"/>
          </a:bodyPr>
          <a:lstStyle/>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Invited faculty to participate in Advisory Group and to be interviewed</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Provided lists of clinical faculty by section and received suggestions for potential interviewees</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Mix across faculty rank and years on faculty</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Learned qualitative interviewing skills and how to ask questions, garner responses</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Modeled questions after ACIT project led by Sheila Chapman and Josh Safer</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Did not interview own section members</a:t>
            </a:r>
          </a:p>
          <a:p>
            <a:pPr marL="1143000" indent="-1143000" algn="l">
              <a:lnSpc>
                <a:spcPct val="120000"/>
              </a:lnSpc>
              <a:buFont typeface="Arial" panose="020B0604020202020204" pitchFamily="34" charset="0"/>
              <a:buChar char="•"/>
            </a:pPr>
            <a:r>
              <a:rPr lang="en-US" sz="11200" dirty="0" smtClean="0">
                <a:latin typeface="Arial" panose="020B0604020202020204" pitchFamily="34" charset="0"/>
                <a:cs typeface="Arial" panose="020B0604020202020204" pitchFamily="34" charset="0"/>
              </a:rPr>
              <a:t>Interview responses blinded to all but interviewer; data reviewed by Group in blinded fashion</a:t>
            </a:r>
          </a:p>
          <a:p>
            <a:pPr algn="l">
              <a:lnSpc>
                <a:spcPct val="120000"/>
              </a:lnSpc>
            </a:pPr>
            <a:endParaRPr lang="en-US" sz="11200" dirty="0">
              <a:latin typeface="Arial" panose="020B0604020202020204" pitchFamily="34" charset="0"/>
              <a:cs typeface="Arial" panose="020B0604020202020204" pitchFamily="34" charset="0"/>
            </a:endParaRPr>
          </a:p>
          <a:p>
            <a:pPr algn="l"/>
            <a:endParaRPr lang="en-US" dirty="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68904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5642" y="136187"/>
            <a:ext cx="2908570" cy="338554"/>
          </a:xfrm>
          <a:prstGeom prst="rect">
            <a:avLst/>
          </a:prstGeom>
          <a:noFill/>
        </p:spPr>
        <p:txBody>
          <a:bodyPr wrap="square" rtlCol="0">
            <a:spAutoFit/>
          </a:bodyPr>
          <a:lstStyle/>
          <a:p>
            <a:r>
              <a:rPr lang="en-US" sz="1600" dirty="0" smtClean="0">
                <a:solidFill>
                  <a:prstClr val="black"/>
                </a:solidFill>
              </a:rPr>
              <a:t>Number of Interviewees = 25</a:t>
            </a:r>
            <a:endParaRPr lang="en-US" sz="1600" dirty="0">
              <a:solidFill>
                <a:prstClr val="black"/>
              </a:solidFill>
            </a:endParaRPr>
          </a:p>
        </p:txBody>
      </p:sp>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83954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79403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196755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954386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1999" y="992221"/>
          <a:ext cx="8308503" cy="514611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45128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370811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034730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03"/>
            <a:ext cx="11353800" cy="1325563"/>
          </a:xfrm>
        </p:spPr>
        <p:txBody>
          <a:bodyPr>
            <a:noAutofit/>
          </a:bodyPr>
          <a:lstStyle/>
          <a:p>
            <a:pPr algn="ctr"/>
            <a:r>
              <a:rPr lang="en-US" sz="3600" b="1" dirty="0">
                <a:latin typeface="Arial" panose="020B0604020202020204" pitchFamily="34" charset="0"/>
                <a:cs typeface="Arial" panose="020B0604020202020204" pitchFamily="34" charset="0"/>
              </a:rPr>
              <a:t>What are the best parts about your job that keep you here at BU/BMC?</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0304" y="1017431"/>
            <a:ext cx="12011695" cy="5840569"/>
          </a:xfrm>
        </p:spPr>
        <p:txBody>
          <a:bodyPr>
            <a:normAutofit lnSpcReduction="10000"/>
          </a:bodyPr>
          <a:lstStyle/>
          <a:p>
            <a:r>
              <a:rPr lang="en-US" b="1" dirty="0" smtClean="0">
                <a:latin typeface="Arial" panose="020B0604020202020204" pitchFamily="34" charset="0"/>
                <a:cs typeface="Arial" panose="020B0604020202020204" pitchFamily="34" charset="0"/>
              </a:rPr>
              <a:t>Clinical work environment: colleagues and patient population – ‘ethos of shared goals and mission’.</a:t>
            </a:r>
          </a:p>
          <a:p>
            <a:pPr lvl="2"/>
            <a:r>
              <a:rPr lang="en-US" sz="2200" i="1" dirty="0">
                <a:latin typeface="Arial" panose="020B0604020202020204" pitchFamily="34" charset="0"/>
                <a:cs typeface="Arial" panose="020B0604020202020204" pitchFamily="34" charset="0"/>
              </a:rPr>
              <a:t>“There is a common sense of mission and people who are here want to be here as part of a community. We have shared goals</a:t>
            </a:r>
            <a:r>
              <a:rPr lang="en-US" sz="2200" i="1" dirty="0" smtClean="0">
                <a:latin typeface="Arial" panose="020B0604020202020204" pitchFamily="34" charset="0"/>
                <a:cs typeface="Arial" panose="020B0604020202020204" pitchFamily="34" charset="0"/>
              </a:rPr>
              <a:t>.”</a:t>
            </a:r>
          </a:p>
          <a:p>
            <a:pPr lvl="2"/>
            <a:r>
              <a:rPr lang="en-US" sz="2200" i="1" dirty="0" smtClean="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I came from another institution where there was more discord and less collegiality</a:t>
            </a:r>
            <a:r>
              <a:rPr lang="en-US" sz="2200" i="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Opportunity for varied roles in an AMC – teaching, admin, research</a:t>
            </a:r>
          </a:p>
          <a:p>
            <a:pPr lvl="2"/>
            <a:r>
              <a:rPr lang="en-US" sz="2200" i="1" dirty="0">
                <a:latin typeface="Arial" panose="020B0604020202020204" pitchFamily="34" charset="0"/>
                <a:cs typeface="Arial" panose="020B0604020202020204" pitchFamily="34" charset="0"/>
              </a:rPr>
              <a:t>“Getting to work in multiple clinical areas; Would not stay at BMC without ability to do this</a:t>
            </a:r>
            <a:r>
              <a:rPr lang="en-US" sz="2200" i="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Mentorship – approachability of senior faculty, </a:t>
            </a:r>
            <a:r>
              <a:rPr lang="en-US" b="1" u="sng" dirty="0" smtClean="0">
                <a:latin typeface="Arial" panose="020B0604020202020204" pitchFamily="34" charset="0"/>
                <a:cs typeface="Arial" panose="020B0604020202020204" pitchFamily="34" charset="0"/>
              </a:rPr>
              <a:t>clinical</a:t>
            </a:r>
            <a:r>
              <a:rPr lang="en-US" b="1" dirty="0" smtClean="0">
                <a:latin typeface="Arial" panose="020B0604020202020204" pitchFamily="34" charset="0"/>
                <a:cs typeface="Arial" panose="020B0604020202020204" pitchFamily="34" charset="0"/>
              </a:rPr>
              <a:t> leadership</a:t>
            </a:r>
          </a:p>
          <a:p>
            <a:pPr lvl="2"/>
            <a:r>
              <a:rPr lang="en-US" sz="2200" i="1" dirty="0">
                <a:latin typeface="Arial" panose="020B0604020202020204" pitchFamily="34" charset="0"/>
                <a:cs typeface="Arial" panose="020B0604020202020204" pitchFamily="34" charset="0"/>
              </a:rPr>
              <a:t>“There is a camaraderie here that doesn’t exist elsewhere. There’s no intimidation or barriers to reaching out to senior faculty</a:t>
            </a:r>
            <a:r>
              <a:rPr lang="en-US" sz="2200" i="1" dirty="0" smtClean="0">
                <a:latin typeface="Arial" panose="020B0604020202020204" pitchFamily="34" charset="0"/>
                <a:cs typeface="Arial" panose="020B0604020202020204" pitchFamily="34" charset="0"/>
              </a:rPr>
              <a:t>.”</a:t>
            </a:r>
          </a:p>
          <a:p>
            <a:pPr lvl="2"/>
            <a:r>
              <a:rPr lang="en-US" sz="2200" i="1" dirty="0">
                <a:latin typeface="Arial" panose="020B0604020202020204" pitchFamily="34" charset="0"/>
                <a:cs typeface="Arial" panose="020B0604020202020204" pitchFamily="34" charset="0"/>
              </a:rPr>
              <a:t>“The environment is comfortable and non-competitive and there are shared values; I didn’t have that feeling at MGH</a:t>
            </a:r>
            <a:r>
              <a:rPr lang="en-US" sz="2200" i="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Having an impact on scholarly activity and the community</a:t>
            </a:r>
          </a:p>
          <a:p>
            <a:pPr lvl="2"/>
            <a:r>
              <a:rPr lang="en-US" sz="2200" i="1" dirty="0">
                <a:latin typeface="Arial" panose="020B0604020202020204" pitchFamily="34" charset="0"/>
                <a:cs typeface="Arial" panose="020B0604020202020204" pitchFamily="34" charset="0"/>
              </a:rPr>
              <a:t>“People are proud to be here (although this may be changing now that the financial and productivity pieces are in your face a lot more</a:t>
            </a:r>
            <a:r>
              <a:rPr lang="en-US" sz="2200" i="1"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lvl="1"/>
            <a:endParaRPr lang="en-US" sz="23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819522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751528" y="704677"/>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05969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304800"/>
            <a:ext cx="6172200" cy="857250"/>
          </a:xfrm>
        </p:spPr>
        <p:txBody>
          <a:bodyPr/>
          <a:lstStyle/>
          <a:p>
            <a:r>
              <a:rPr lang="en-US" b="1" dirty="0" smtClean="0">
                <a:solidFill>
                  <a:schemeClr val="accent1">
                    <a:lumMod val="50000"/>
                  </a:schemeClr>
                </a:solidFill>
              </a:rPr>
              <a:t>Announcements</a:t>
            </a:r>
            <a:endParaRPr lang="en-US" b="1" dirty="0">
              <a:solidFill>
                <a:schemeClr val="accent1">
                  <a:lumMod val="50000"/>
                </a:schemeClr>
              </a:solidFill>
            </a:endParaRPr>
          </a:p>
        </p:txBody>
      </p:sp>
      <p:sp>
        <p:nvSpPr>
          <p:cNvPr id="3" name="Content Placeholder 2"/>
          <p:cNvSpPr>
            <a:spLocks noGrp="1"/>
          </p:cNvSpPr>
          <p:nvPr>
            <p:ph idx="1"/>
          </p:nvPr>
        </p:nvSpPr>
        <p:spPr>
          <a:xfrm>
            <a:off x="1371600" y="1066800"/>
            <a:ext cx="9296400" cy="5654676"/>
          </a:xfrm>
        </p:spPr>
        <p:txBody>
          <a:bodyPr>
            <a:normAutofit/>
          </a:bodyPr>
          <a:lstStyle/>
          <a:p>
            <a:pPr marL="0" indent="0" algn="ctr">
              <a:buNone/>
            </a:pPr>
            <a:r>
              <a:rPr lang="en-US" sz="2800" b="1" dirty="0">
                <a:solidFill>
                  <a:srgbClr val="FF0000"/>
                </a:solidFill>
              </a:rPr>
              <a:t>2017 Evans Clinicians</a:t>
            </a:r>
          </a:p>
          <a:p>
            <a:pPr lvl="1" algn="ctr">
              <a:buFont typeface="Courier New" panose="02070309020205020404" pitchFamily="49" charset="0"/>
              <a:buChar char="o"/>
            </a:pPr>
            <a:r>
              <a:rPr lang="en-US" sz="1800" dirty="0"/>
              <a:t>Eric H. Awtry, MD</a:t>
            </a:r>
          </a:p>
          <a:p>
            <a:pPr lvl="1" algn="ctr">
              <a:buFont typeface="Courier New" panose="02070309020205020404" pitchFamily="49" charset="0"/>
              <a:buChar char="o"/>
            </a:pPr>
            <a:r>
              <a:rPr lang="en-US" sz="1800" dirty="0"/>
              <a:t>Ioana Bica, MD</a:t>
            </a:r>
          </a:p>
          <a:p>
            <a:pPr lvl="1" algn="ctr">
              <a:buFont typeface="Courier New" panose="02070309020205020404" pitchFamily="49" charset="0"/>
              <a:buChar char="o"/>
            </a:pPr>
            <a:r>
              <a:rPr lang="en-US" sz="1800" dirty="0"/>
              <a:t>Gretchen Gignac, MD</a:t>
            </a:r>
          </a:p>
          <a:p>
            <a:pPr lvl="1" algn="ctr">
              <a:buFont typeface="Courier New" panose="02070309020205020404" pitchFamily="49" charset="0"/>
              <a:buChar char="o"/>
            </a:pPr>
            <a:r>
              <a:rPr lang="en-US" sz="1800" dirty="0"/>
              <a:t>Sandra S. </a:t>
            </a:r>
            <a:r>
              <a:rPr lang="en-US" sz="1800" dirty="0" err="1"/>
              <a:t>Looby</a:t>
            </a:r>
            <a:r>
              <a:rPr lang="en-US" sz="1800" dirty="0"/>
              <a:t>-Gordon, MD</a:t>
            </a:r>
          </a:p>
          <a:p>
            <a:pPr lvl="1" algn="ctr">
              <a:buFont typeface="Courier New" panose="02070309020205020404" pitchFamily="49" charset="0"/>
              <a:buChar char="o"/>
            </a:pPr>
            <a:r>
              <a:rPr lang="en-US" sz="1800" dirty="0"/>
              <a:t>Arthur C. Theodore, MD</a:t>
            </a:r>
          </a:p>
          <a:p>
            <a:pPr lvl="1" algn="ctr">
              <a:buFont typeface="Courier New" panose="02070309020205020404" pitchFamily="49" charset="0"/>
              <a:buChar char="o"/>
            </a:pPr>
            <a:r>
              <a:rPr lang="en-US" sz="1800" dirty="0"/>
              <a:t>David P. Nunes, MD</a:t>
            </a:r>
          </a:p>
          <a:p>
            <a:pPr marL="0" indent="0" algn="ctr">
              <a:buNone/>
            </a:pPr>
            <a:r>
              <a:rPr lang="en-US" sz="2800" b="1" dirty="0">
                <a:solidFill>
                  <a:srgbClr val="00B050"/>
                </a:solidFill>
              </a:rPr>
              <a:t>2017 DOM AWARD WINNERS:</a:t>
            </a:r>
          </a:p>
          <a:p>
            <a:pPr algn="ctr"/>
            <a:r>
              <a:rPr lang="en-US" sz="1800" b="1" dirty="0"/>
              <a:t>Research Mentoring: </a:t>
            </a:r>
            <a:r>
              <a:rPr lang="en-US" sz="1800" dirty="0"/>
              <a:t>Joseph P. Mizgerd, Sc.D.</a:t>
            </a:r>
          </a:p>
          <a:p>
            <a:pPr algn="ctr"/>
            <a:r>
              <a:rPr lang="en-US" sz="1800" b="1" dirty="0"/>
              <a:t>Jr. Faculty Mentoring: </a:t>
            </a:r>
            <a:r>
              <a:rPr lang="en-US" sz="1800" dirty="0"/>
              <a:t>Ryan Z. Chippendale, MD </a:t>
            </a:r>
          </a:p>
          <a:p>
            <a:pPr algn="ctr"/>
            <a:r>
              <a:rPr lang="en-US" sz="1800" b="1" dirty="0"/>
              <a:t>Citizenship: </a:t>
            </a:r>
            <a:r>
              <a:rPr lang="en-US" sz="1800" dirty="0"/>
              <a:t>Gretchen A. Gignac, MD &amp; Jude T. Deeney, PhD</a:t>
            </a:r>
          </a:p>
          <a:p>
            <a:pPr algn="ctr"/>
            <a:r>
              <a:rPr lang="en-US" sz="1800" b="1" dirty="0"/>
              <a:t>Quality Improvement: </a:t>
            </a:r>
            <a:r>
              <a:rPr lang="en-US" sz="1800" dirty="0"/>
              <a:t>Dong Wook Kim, MD</a:t>
            </a:r>
          </a:p>
          <a:p>
            <a:pPr algn="ctr"/>
            <a:r>
              <a:rPr lang="en-US" sz="1800" b="1" dirty="0"/>
              <a:t>Clinical Innovation: </a:t>
            </a:r>
            <a:r>
              <a:rPr lang="en-US" sz="1800" dirty="0"/>
              <a:t>Alexander Walley, MD, MSc and the Addiction Consult Team</a:t>
            </a:r>
          </a:p>
          <a:p>
            <a:pPr algn="ctr"/>
            <a:r>
              <a:rPr lang="en-US" sz="1800" b="1" dirty="0"/>
              <a:t>Special Recognition Teaching: </a:t>
            </a:r>
            <a:r>
              <a:rPr lang="en-US" sz="1800" dirty="0"/>
              <a:t>Jennifer Siegel, MD &amp; Lynn L. Moore, DSc</a:t>
            </a:r>
          </a:p>
          <a:p>
            <a:pPr algn="ctr"/>
            <a:r>
              <a:rPr lang="en-US" sz="1800" b="1" dirty="0"/>
              <a:t>Clinical Excellence: </a:t>
            </a:r>
            <a:r>
              <a:rPr lang="en-US" sz="1800" dirty="0"/>
              <a:t>Heidi P. Auerbach, MD.</a:t>
            </a:r>
          </a:p>
          <a:p>
            <a:endParaRPr lang="en-US" sz="1500" dirty="0"/>
          </a:p>
          <a:p>
            <a:pPr marL="0" indent="0">
              <a:buNone/>
            </a:pPr>
            <a:endParaRPr lang="en-US" dirty="0"/>
          </a:p>
        </p:txBody>
      </p:sp>
      <p:sp>
        <p:nvSpPr>
          <p:cNvPr id="6" name="Slide Number Placeholder 5"/>
          <p:cNvSpPr>
            <a:spLocks noGrp="1"/>
          </p:cNvSpPr>
          <p:nvPr>
            <p:ph type="sldNum" sz="quarter" idx="12"/>
          </p:nvPr>
        </p:nvSpPr>
        <p:spPr/>
        <p:txBody>
          <a:bodyPr/>
          <a:lstStyle/>
          <a:p>
            <a:fld id="{C10A22A0-0234-4E2A-8D7A-58248F26075A}" type="slidenum">
              <a:rPr lang="en-US" altLang="en-US" smtClean="0">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1758621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1518864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615"/>
            <a:ext cx="10515600" cy="1325563"/>
          </a:xfrm>
        </p:spPr>
        <p:txBody>
          <a:bodyPr>
            <a:normAutofit/>
          </a:bodyPr>
          <a:lstStyle/>
          <a:p>
            <a:pPr algn="ctr"/>
            <a:r>
              <a:rPr lang="en-US" sz="3600" b="1" dirty="0" smtClean="0">
                <a:latin typeface="Arial" panose="020B0604020202020204" pitchFamily="34" charset="0"/>
                <a:cs typeface="Arial" panose="020B0604020202020204" pitchFamily="34" charset="0"/>
              </a:rPr>
              <a:t>Biggest </a:t>
            </a:r>
            <a:r>
              <a:rPr lang="en-US" sz="3600" b="1" dirty="0">
                <a:latin typeface="Arial" panose="020B0604020202020204" pitchFamily="34" charset="0"/>
                <a:cs typeface="Arial" panose="020B0604020202020204" pitchFamily="34" charset="0"/>
              </a:rPr>
              <a:t>sources of </a:t>
            </a:r>
            <a:r>
              <a:rPr lang="en-US" sz="3600" b="1" dirty="0" smtClean="0">
                <a:latin typeface="Arial" panose="020B0604020202020204" pitchFamily="34" charset="0"/>
                <a:cs typeface="Arial" panose="020B0604020202020204" pitchFamily="34" charset="0"/>
              </a:rPr>
              <a:t>dissatisfaction?</a:t>
            </a:r>
            <a:br>
              <a:rPr lang="en-US" sz="3600" b="1" dirty="0" smtClean="0">
                <a:latin typeface="Arial" panose="020B0604020202020204" pitchFamily="34" charset="0"/>
                <a:cs typeface="Arial" panose="020B0604020202020204" pitchFamily="34" charset="0"/>
              </a:rPr>
            </a:br>
            <a:r>
              <a:rPr lang="en-US" sz="3200" i="1" dirty="0" smtClean="0">
                <a:solidFill>
                  <a:srgbClr val="0070C0"/>
                </a:solidFill>
                <a:latin typeface="Arial" panose="020B0604020202020204" pitchFamily="34" charset="0"/>
                <a:cs typeface="Arial" panose="020B0604020202020204" pitchFamily="34" charset="0"/>
              </a:rPr>
              <a:t>Productivity pressure (RVU metric) with poor support</a:t>
            </a:r>
            <a:endParaRPr lang="en-US" sz="3200"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1218" y="1997307"/>
            <a:ext cx="10515600" cy="4351338"/>
          </a:xfrm>
        </p:spPr>
        <p:txBody>
          <a:bodyPr>
            <a:noAutofit/>
          </a:bodyPr>
          <a:lstStyle/>
          <a:p>
            <a:pPr marL="342900" indent="-342900"/>
            <a:r>
              <a:rPr lang="en-US" dirty="0" smtClean="0">
                <a:latin typeface="Arial" panose="020B0604020202020204" pitchFamily="34" charset="0"/>
                <a:cs typeface="Arial" panose="020B0604020202020204" pitchFamily="34" charset="0"/>
              </a:rPr>
              <a:t>“Private </a:t>
            </a:r>
            <a:r>
              <a:rPr lang="en-US" dirty="0">
                <a:latin typeface="Arial" panose="020B0604020202020204" pitchFamily="34" charset="0"/>
                <a:cs typeface="Arial" panose="020B0604020202020204" pitchFamily="34" charset="0"/>
              </a:rPr>
              <a:t>practice” expectations without parallel support </a:t>
            </a:r>
            <a:endParaRPr lang="en-US" dirty="0" smtClean="0">
              <a:latin typeface="Arial" panose="020B0604020202020204" pitchFamily="34" charset="0"/>
              <a:cs typeface="Arial" panose="020B0604020202020204" pitchFamily="34" charset="0"/>
            </a:endParaRPr>
          </a:p>
          <a:p>
            <a:pPr marL="342900" indent="-342900"/>
            <a:r>
              <a:rPr lang="en-US" u="sng" dirty="0" smtClean="0">
                <a:latin typeface="Arial" panose="020B0604020202020204" pitchFamily="34" charset="0"/>
                <a:cs typeface="Arial" panose="020B0604020202020204" pitchFamily="34" charset="0"/>
              </a:rPr>
              <a:t>Unsupported </a:t>
            </a:r>
            <a:r>
              <a:rPr lang="en-US" u="sng" dirty="0">
                <a:latin typeface="Arial" panose="020B0604020202020204" pitchFamily="34" charset="0"/>
                <a:cs typeface="Arial" panose="020B0604020202020204" pitchFamily="34" charset="0"/>
              </a:rPr>
              <a:t>administrative burden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inefficient </a:t>
            </a:r>
          </a:p>
          <a:p>
            <a:pPr marL="342900" indent="-342900"/>
            <a:r>
              <a:rPr lang="en-US" dirty="0" smtClean="0">
                <a:latin typeface="Arial" panose="020B0604020202020204" pitchFamily="34" charset="0"/>
                <a:cs typeface="Arial" panose="020B0604020202020204" pitchFamily="34" charset="0"/>
              </a:rPr>
              <a:t>Substantial </a:t>
            </a:r>
            <a:r>
              <a:rPr lang="en-US" dirty="0">
                <a:latin typeface="Arial" panose="020B0604020202020204" pitchFamily="34" charset="0"/>
                <a:cs typeface="Arial" panose="020B0604020202020204" pitchFamily="34" charset="0"/>
              </a:rPr>
              <a:t>additional effort and time are required to overcome the inefficiencies in clinical practice at </a:t>
            </a:r>
            <a:r>
              <a:rPr lang="en-US" dirty="0" smtClean="0">
                <a:latin typeface="Arial" panose="020B0604020202020204" pitchFamily="34" charset="0"/>
                <a:cs typeface="Arial" panose="020B0604020202020204" pitchFamily="34" charset="0"/>
              </a:rPr>
              <a:t>BMC</a:t>
            </a:r>
          </a:p>
          <a:p>
            <a:pPr marL="342900" indent="-342900"/>
            <a:r>
              <a:rPr lang="en-US" u="sng" dirty="0" smtClean="0">
                <a:latin typeface="Arial" panose="020B0604020202020204" pitchFamily="34" charset="0"/>
                <a:cs typeface="Arial" panose="020B0604020202020204" pitchFamily="34" charset="0"/>
              </a:rPr>
              <a:t>Impact </a:t>
            </a:r>
            <a:r>
              <a:rPr lang="en-US" u="sng" dirty="0">
                <a:latin typeface="Arial" panose="020B0604020202020204" pitchFamily="34" charset="0"/>
                <a:cs typeface="Arial" panose="020B0604020202020204" pitchFamily="34" charset="0"/>
              </a:rPr>
              <a:t>on morale of the RVU system</a:t>
            </a:r>
            <a:r>
              <a:rPr lang="en-US" dirty="0">
                <a:latin typeface="Arial" panose="020B0604020202020204" pitchFamily="34" charset="0"/>
                <a:cs typeface="Arial" panose="020B0604020202020204" pitchFamily="34" charset="0"/>
              </a:rPr>
              <a:t> which only penalizes physicians </a:t>
            </a:r>
            <a:r>
              <a:rPr lang="mr-IN" dirty="0" smtClean="0">
                <a:latin typeface="Arial" panose="020B0604020202020204" pitchFamily="34" charset="0"/>
              </a:rPr>
              <a:t>–</a:t>
            </a:r>
            <a:r>
              <a:rPr lang="en-US" dirty="0" smtClean="0">
                <a:latin typeface="Arial" panose="020B0604020202020204" pitchFamily="34" charset="0"/>
                <a:cs typeface="Arial" panose="020B0604020202020204" pitchFamily="34" charset="0"/>
              </a:rPr>
              <a:t> with numerous </a:t>
            </a:r>
            <a:r>
              <a:rPr lang="en-US" dirty="0">
                <a:latin typeface="Arial" panose="020B0604020202020204" pitchFamily="34" charset="0"/>
                <a:cs typeface="Arial" panose="020B0604020202020204" pitchFamily="34" charset="0"/>
              </a:rPr>
              <a:t>system failures outside of </a:t>
            </a:r>
            <a:r>
              <a:rPr lang="en-US" dirty="0" smtClean="0">
                <a:latin typeface="Arial" panose="020B0604020202020204" pitchFamily="34" charset="0"/>
                <a:cs typeface="Arial" panose="020B0604020202020204" pitchFamily="34" charset="0"/>
              </a:rPr>
              <a:t>MD control </a:t>
            </a:r>
          </a:p>
          <a:p>
            <a:pPr marL="342900" indent="-342900"/>
            <a:r>
              <a:rPr lang="en-US" dirty="0" smtClean="0">
                <a:latin typeface="Arial" panose="020B0604020202020204" pitchFamily="34" charset="0"/>
                <a:cs typeface="Arial" panose="020B0604020202020204" pitchFamily="34" charset="0"/>
              </a:rPr>
              <a:t>RVU </a:t>
            </a:r>
            <a:r>
              <a:rPr lang="en-US" dirty="0">
                <a:latin typeface="Arial" panose="020B0604020202020204" pitchFamily="34" charset="0"/>
                <a:cs typeface="Arial" panose="020B0604020202020204" pitchFamily="34" charset="0"/>
              </a:rPr>
              <a:t>system has resulted in a </a:t>
            </a:r>
            <a:r>
              <a:rPr lang="en-US" u="sng" dirty="0">
                <a:latin typeface="Arial" panose="020B0604020202020204" pitchFamily="34" charset="0"/>
                <a:cs typeface="Arial" panose="020B0604020202020204" pitchFamily="34" charset="0"/>
              </a:rPr>
              <a:t>culture change away from the mission</a:t>
            </a:r>
            <a:r>
              <a:rPr lang="en-US" dirty="0">
                <a:latin typeface="Arial" panose="020B0604020202020204" pitchFamily="34" charset="0"/>
                <a:cs typeface="Arial" panose="020B0604020202020204" pitchFamily="34" charset="0"/>
              </a:rPr>
              <a:t> of the institution for </a:t>
            </a:r>
            <a:r>
              <a:rPr lang="en-US" dirty="0" smtClean="0">
                <a:latin typeface="Arial" panose="020B0604020202020204" pitchFamily="34" charset="0"/>
                <a:cs typeface="Arial" panose="020B0604020202020204" pitchFamily="34" charset="0"/>
              </a:rPr>
              <a:t>many</a:t>
            </a:r>
          </a:p>
          <a:p>
            <a:pPr marL="342900" indent="-342900"/>
            <a:endParaRPr lang="en-US" dirty="0" smtClean="0">
              <a:latin typeface="Arial" panose="020B0604020202020204" pitchFamily="34" charset="0"/>
              <a:cs typeface="Arial" panose="020B0604020202020204" pitchFamily="34" charset="0"/>
            </a:endParaRP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86870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272"/>
            <a:ext cx="10515600" cy="1358179"/>
          </a:xfrm>
        </p:spPr>
        <p:txBody>
          <a:bodyPr>
            <a:normAutofit/>
          </a:bodyPr>
          <a:lstStyle/>
          <a:p>
            <a:pPr algn="ctr"/>
            <a:r>
              <a:rPr lang="en-US" sz="3600" b="1" dirty="0">
                <a:latin typeface="Arial" panose="020B0604020202020204" pitchFamily="34" charset="0"/>
                <a:cs typeface="Arial" panose="020B0604020202020204" pitchFamily="34" charset="0"/>
              </a:rPr>
              <a:t>Biggest sources of dissatisfaction</a:t>
            </a:r>
            <a:r>
              <a:rPr 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200" i="1" dirty="0" smtClean="0">
                <a:solidFill>
                  <a:srgbClr val="0070C0"/>
                </a:solidFill>
                <a:latin typeface="Arial" panose="020B0604020202020204" pitchFamily="34" charset="0"/>
                <a:cs typeface="Arial" panose="020B0604020202020204" pitchFamily="34" charset="0"/>
              </a:rPr>
              <a:t>Lack of quality support/staff</a:t>
            </a:r>
            <a:endParaRPr lang="en-US" sz="3200"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5"/>
          </a:xfrm>
        </p:spPr>
        <p:txBody>
          <a:bodyPr>
            <a:normAutofit/>
          </a:bodyPr>
          <a:lstStyle/>
          <a:p>
            <a:r>
              <a:rPr lang="en-US" dirty="0">
                <a:latin typeface="Arial" panose="020B0604020202020204" pitchFamily="34" charset="0"/>
                <a:cs typeface="Arial" panose="020B0604020202020204" pitchFamily="34" charset="0"/>
              </a:rPr>
              <a:t>Providers spend significant amounts of </a:t>
            </a:r>
            <a:r>
              <a:rPr lang="en-US" u="sng" dirty="0">
                <a:latin typeface="Arial" panose="020B0604020202020204" pitchFamily="34" charset="0"/>
                <a:cs typeface="Arial" panose="020B0604020202020204" pitchFamily="34" charset="0"/>
              </a:rPr>
              <a:t>time on non-provider tasks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data entry of questions that could be asked on forms and entered by support staff</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Simple processes to improve efficiency are not uniformly </a:t>
            </a:r>
            <a:r>
              <a:rPr lang="en-US" dirty="0" smtClean="0">
                <a:latin typeface="Arial" panose="020B0604020202020204" pitchFamily="34" charset="0"/>
                <a:cs typeface="Arial" panose="020B0604020202020204" pitchFamily="34" charset="0"/>
              </a:rPr>
              <a:t>done</a:t>
            </a:r>
          </a:p>
          <a:p>
            <a:pPr marL="685800" lvl="2">
              <a:spcBef>
                <a:spcPts val="1000"/>
              </a:spcBef>
            </a:pPr>
            <a:r>
              <a:rPr lang="en-US" sz="2400" dirty="0">
                <a:latin typeface="Arial" panose="020B0604020202020204" pitchFamily="34" charset="0"/>
                <a:cs typeface="Arial" panose="020B0604020202020204" pitchFamily="34" charset="0"/>
              </a:rPr>
              <a:t>exam rooms stocked and ready to go, patients ready to go with </a:t>
            </a:r>
            <a:r>
              <a:rPr lang="en-US" sz="2400" dirty="0" smtClean="0">
                <a:latin typeface="Arial" panose="020B0604020202020204" pitchFamily="34" charset="0"/>
                <a:cs typeface="Arial" panose="020B0604020202020204" pitchFamily="34" charset="0"/>
              </a:rPr>
              <a:t>interpreters</a:t>
            </a:r>
          </a:p>
          <a:p>
            <a:r>
              <a:rPr lang="en-US" u="sng" dirty="0">
                <a:latin typeface="Arial" panose="020B0604020202020204" pitchFamily="34" charset="0"/>
                <a:cs typeface="Arial" panose="020B0604020202020204" pitchFamily="34" charset="0"/>
              </a:rPr>
              <a:t>I</a:t>
            </a:r>
            <a:r>
              <a:rPr lang="en-US" u="sng" dirty="0" smtClean="0">
                <a:latin typeface="Arial" panose="020B0604020202020204" pitchFamily="34" charset="0"/>
                <a:cs typeface="Arial" panose="020B0604020202020204" pitchFamily="34" charset="0"/>
              </a:rPr>
              <a:t>nsufficient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physical space, </a:t>
            </a:r>
            <a:r>
              <a:rPr lang="en-US" u="sng" dirty="0">
                <a:latin typeface="Arial" panose="020B0604020202020204" pitchFamily="34" charset="0"/>
                <a:cs typeface="Arial" panose="020B0604020202020204" pitchFamily="34" charset="0"/>
              </a:rPr>
              <a:t>inefficient</a:t>
            </a:r>
            <a:r>
              <a:rPr lang="en-US" dirty="0">
                <a:latin typeface="Arial" panose="020B0604020202020204" pitchFamily="34" charset="0"/>
                <a:cs typeface="Arial" panose="020B0604020202020204" pitchFamily="34" charset="0"/>
              </a:rPr>
              <a:t> allocation of support staff, poor navigation for patients,</a:t>
            </a:r>
            <a:r>
              <a:rPr lang="en-US" dirty="0" smtClean="0">
                <a:latin typeface="Arial" panose="020B0604020202020204" pitchFamily="34" charset="0"/>
                <a:cs typeface="Arial" panose="020B0604020202020204" pitchFamily="34" charset="0"/>
              </a:rPr>
              <a:t> </a:t>
            </a:r>
          </a:p>
          <a:p>
            <a:pPr lvl="1"/>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2887577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885"/>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Biggest sources of dissatisfaction</a:t>
            </a:r>
            <a:r>
              <a:rPr 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200" i="1" dirty="0">
                <a:solidFill>
                  <a:srgbClr val="0070C0"/>
                </a:solidFill>
                <a:latin typeface="Arial" panose="020B0604020202020204" pitchFamily="34" charset="0"/>
                <a:cs typeface="Arial" panose="020B0604020202020204" pitchFamily="34" charset="0"/>
              </a:rPr>
              <a:t>Increased unsupported administrative burden </a:t>
            </a:r>
          </a:p>
        </p:txBody>
      </p:sp>
      <p:sp>
        <p:nvSpPr>
          <p:cNvPr id="3" name="Content Placeholder 2"/>
          <p:cNvSpPr>
            <a:spLocks noGrp="1"/>
          </p:cNvSpPr>
          <p:nvPr>
            <p:ph idx="1"/>
          </p:nvPr>
        </p:nvSpPr>
        <p:spPr>
          <a:xfrm>
            <a:off x="838200" y="1645510"/>
            <a:ext cx="10515600" cy="5032375"/>
          </a:xfrm>
        </p:spPr>
        <p:txBody>
          <a:bodyPr>
            <a:normAutofit/>
          </a:bodyPr>
          <a:lstStyle/>
          <a:p>
            <a:r>
              <a:rPr lang="en-US" sz="3000" dirty="0" smtClean="0">
                <a:latin typeface="Arial" panose="020B0604020202020204" pitchFamily="34" charset="0"/>
                <a:cs typeface="Arial" panose="020B0604020202020204" pitchFamily="34" charset="0"/>
              </a:rPr>
              <a:t>No </a:t>
            </a:r>
            <a:r>
              <a:rPr lang="en-US" sz="3000" dirty="0">
                <a:latin typeface="Arial" panose="020B0604020202020204" pitchFamily="34" charset="0"/>
                <a:cs typeface="Arial" panose="020B0604020202020204" pitchFamily="34" charset="0"/>
              </a:rPr>
              <a:t>effective effort to make the EMR help make things more efficient.</a:t>
            </a:r>
          </a:p>
          <a:p>
            <a:r>
              <a:rPr lang="en-US" sz="3000" dirty="0" smtClean="0">
                <a:latin typeface="Arial" panose="020B0604020202020204" pitchFamily="34" charset="0"/>
                <a:cs typeface="Arial" panose="020B0604020202020204" pitchFamily="34" charset="0"/>
              </a:rPr>
              <a:t>Time </a:t>
            </a:r>
            <a:r>
              <a:rPr lang="en-US" sz="3000" dirty="0">
                <a:latin typeface="Arial" panose="020B0604020202020204" pitchFamily="34" charset="0"/>
                <a:cs typeface="Arial" panose="020B0604020202020204" pitchFamily="34" charset="0"/>
              </a:rPr>
              <a:t>spent dealing with </a:t>
            </a:r>
            <a:r>
              <a:rPr lang="en-US" sz="3000" u="sng" dirty="0">
                <a:latin typeface="Arial" panose="020B0604020202020204" pitchFamily="34" charset="0"/>
                <a:cs typeface="Arial" panose="020B0604020202020204" pitchFamily="34" charset="0"/>
              </a:rPr>
              <a:t>mandates of dubious benefit</a:t>
            </a:r>
            <a:r>
              <a:rPr lang="en-US" sz="3000" dirty="0">
                <a:latin typeface="Arial" panose="020B0604020202020204" pitchFamily="34" charset="0"/>
                <a:cs typeface="Arial" panose="020B0604020202020204" pitchFamily="34" charset="0"/>
              </a:rPr>
              <a:t> that seem to have been imposed with no understanding of the time required. </a:t>
            </a:r>
          </a:p>
          <a:p>
            <a:pPr marL="0" lvl="1" indent="0">
              <a:spcBef>
                <a:spcPts val="1000"/>
              </a:spcBef>
              <a:buNone/>
            </a:pPr>
            <a:endParaRPr lang="en-US" sz="3000" dirty="0" smtClean="0">
              <a:latin typeface="Arial" panose="020B0604020202020204" pitchFamily="34" charset="0"/>
              <a:cs typeface="Arial" panose="020B0604020202020204" pitchFamily="34" charset="0"/>
            </a:endParaRPr>
          </a:p>
          <a:p>
            <a:pPr marL="0" lvl="1" indent="0">
              <a:spcBef>
                <a:spcPts val="1000"/>
              </a:spcBef>
              <a:buNone/>
            </a:pPr>
            <a:r>
              <a:rPr lang="en-US" sz="3000" dirty="0">
                <a:latin typeface="Arial" panose="020B0604020202020204" pitchFamily="34" charset="0"/>
                <a:cs typeface="Arial" panose="020B0604020202020204" pitchFamily="34" charset="0"/>
              </a:rPr>
              <a:t>“It takes longer to document clinical work than to perform it”</a:t>
            </a:r>
          </a:p>
          <a:p>
            <a:pPr marL="0" lvl="1" indent="0">
              <a:spcBef>
                <a:spcPts val="1000"/>
              </a:spcBef>
              <a:buNone/>
            </a:pP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amount of work since Epic has increased by a couple of hours every day”</a:t>
            </a:r>
          </a:p>
          <a:p>
            <a:pPr marL="0" lvl="1" indent="0">
              <a:spcBef>
                <a:spcPts val="1000"/>
              </a:spcBef>
              <a:buNone/>
            </a:pPr>
            <a:endParaRPr lang="en-US" sz="2800" dirty="0"/>
          </a:p>
          <a:p>
            <a:pPr marL="0" lvl="1" indent="0">
              <a:spcBef>
                <a:spcPts val="1000"/>
              </a:spcBef>
              <a:buNone/>
            </a:pPr>
            <a:endParaRPr lang="en-US" sz="2800" dirty="0" smtClean="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638380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65"/>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Biggest sources of dissatisfaction</a:t>
            </a:r>
            <a:r>
              <a:rPr lang="en-US" sz="3600" b="1" dirty="0" smtClean="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3200" i="1" dirty="0">
                <a:solidFill>
                  <a:srgbClr val="0070C0"/>
                </a:solidFill>
                <a:latin typeface="Arial" panose="020B0604020202020204" pitchFamily="34" charset="0"/>
                <a:cs typeface="Arial" panose="020B0604020202020204" pitchFamily="34" charset="0"/>
              </a:rPr>
              <a:t>Lack of alignment between physicians and BMC </a:t>
            </a:r>
          </a:p>
        </p:txBody>
      </p:sp>
      <p:sp>
        <p:nvSpPr>
          <p:cNvPr id="3" name="Content Placeholder 2"/>
          <p:cNvSpPr>
            <a:spLocks noGrp="1"/>
          </p:cNvSpPr>
          <p:nvPr>
            <p:ph idx="1"/>
          </p:nvPr>
        </p:nvSpPr>
        <p:spPr>
          <a:xfrm>
            <a:off x="838200" y="1825625"/>
            <a:ext cx="10515600" cy="4810702"/>
          </a:xfrm>
        </p:spPr>
        <p:txBody>
          <a:bodyPr>
            <a:normAutofit/>
          </a:bodyPr>
          <a:lstStyle/>
          <a:p>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ack </a:t>
            </a:r>
            <a:r>
              <a:rPr lang="en-US" dirty="0">
                <a:latin typeface="Arial" panose="020B0604020202020204" pitchFamily="34" charset="0"/>
                <a:cs typeface="Arial" panose="020B0604020202020204" pitchFamily="34" charset="0"/>
              </a:rPr>
              <a:t>of meaningful </a:t>
            </a:r>
            <a:r>
              <a:rPr lang="en-US" u="sng" dirty="0" smtClean="0">
                <a:latin typeface="Arial" panose="020B0604020202020204" pitchFamily="34" charset="0"/>
                <a:cs typeface="Arial" panose="020B0604020202020204" pitchFamily="34" charset="0"/>
              </a:rPr>
              <a:t>enlistment </a:t>
            </a:r>
            <a:r>
              <a:rPr lang="en-US" u="sng" dirty="0">
                <a:latin typeface="Arial" panose="020B0604020202020204" pitchFamily="34" charset="0"/>
                <a:cs typeface="Arial" panose="020B0604020202020204" pitchFamily="34" charset="0"/>
              </a:rPr>
              <a:t>of physicians in strategy</a:t>
            </a:r>
            <a:r>
              <a:rPr lang="en-US" dirty="0">
                <a:latin typeface="Arial" panose="020B0604020202020204" pitchFamily="34" charset="0"/>
                <a:cs typeface="Arial" panose="020B0604020202020204" pitchFamily="34" charset="0"/>
              </a:rPr>
              <a:t> for </a:t>
            </a:r>
            <a:r>
              <a:rPr lang="en-US" dirty="0" smtClean="0">
                <a:latin typeface="Arial" panose="020B0604020202020204" pitchFamily="34" charset="0"/>
                <a:cs typeface="Arial" panose="020B0604020202020204" pitchFamily="34" charset="0"/>
              </a:rPr>
              <a:t>benefit </a:t>
            </a:r>
            <a:r>
              <a:rPr lang="en-US" dirty="0">
                <a:latin typeface="Arial" panose="020B0604020202020204" pitchFamily="34" charset="0"/>
                <a:cs typeface="Arial" panose="020B0604020202020204" pitchFamily="34" charset="0"/>
              </a:rPr>
              <a:t>of patient care and BMC </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riorities felt </a:t>
            </a:r>
            <a:r>
              <a:rPr lang="en-US" dirty="0">
                <a:latin typeface="Arial" panose="020B0604020202020204" pitchFamily="34" charset="0"/>
                <a:cs typeface="Arial" panose="020B0604020202020204" pitchFamily="34" charset="0"/>
              </a:rPr>
              <a:t>to be top down and </a:t>
            </a:r>
            <a:r>
              <a:rPr lang="en-US" u="sng" dirty="0">
                <a:latin typeface="Arial" panose="020B0604020202020204" pitchFamily="34" charset="0"/>
                <a:cs typeface="Arial" panose="020B0604020202020204" pitchFamily="34" charset="0"/>
              </a:rPr>
              <a:t>not clinical practice driven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Sense </a:t>
            </a:r>
            <a:r>
              <a:rPr lang="en-US" dirty="0">
                <a:latin typeface="Arial" panose="020B0604020202020204" pitchFamily="34" charset="0"/>
                <a:cs typeface="Arial" panose="020B0604020202020204" pitchFamily="34" charset="0"/>
              </a:rPr>
              <a:t>of a </a:t>
            </a:r>
            <a:r>
              <a:rPr lang="en-US" u="sng" dirty="0">
                <a:latin typeface="Arial" panose="020B0604020202020204" pitchFamily="34" charset="0"/>
                <a:cs typeface="Arial" panose="020B0604020202020204" pitchFamily="34" charset="0"/>
              </a:rPr>
              <a:t>lack of trust</a:t>
            </a:r>
            <a:r>
              <a:rPr lang="en-US" dirty="0">
                <a:latin typeface="Arial" panose="020B0604020202020204" pitchFamily="34" charset="0"/>
                <a:cs typeface="Arial" panose="020B0604020202020204" pitchFamily="34" charset="0"/>
              </a:rPr>
              <a:t> as well as a sense that leadership doesn’t work well together </a:t>
            </a:r>
            <a:endParaRPr lang="en-US" sz="2800" dirty="0" smtClean="0">
              <a:latin typeface="Arial" panose="020B0604020202020204" pitchFamily="34" charset="0"/>
              <a:cs typeface="Arial" panose="020B0604020202020204" pitchFamily="34" charset="0"/>
            </a:endParaRPr>
          </a:p>
          <a:p>
            <a:pPr marL="0" lvl="1" indent="0">
              <a:spcBef>
                <a:spcPts val="1000"/>
              </a:spcBef>
              <a:buNone/>
            </a:pPr>
            <a:endParaRPr lang="en-US" sz="2800" dirty="0" smtClean="0">
              <a:latin typeface="Arial" panose="020B0604020202020204" pitchFamily="34" charset="0"/>
              <a:cs typeface="Arial" panose="020B0604020202020204" pitchFamily="34" charset="0"/>
            </a:endParaRPr>
          </a:p>
          <a:p>
            <a:pPr marL="0" lvl="1" indent="0">
              <a:spcBef>
                <a:spcPts val="1000"/>
              </a:spcBef>
              <a:buNone/>
            </a:pP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Solutions to generate revenue don’t account for time required for paperwork or the lack of infrastructure</a:t>
            </a:r>
            <a:r>
              <a:rPr lang="en-US" sz="2800" dirty="0" smtClean="0">
                <a:latin typeface="Arial" panose="020B0604020202020204" pitchFamily="34" charset="0"/>
                <a:cs typeface="Arial" panose="020B0604020202020204" pitchFamily="34" charset="0"/>
              </a:rPr>
              <a:t>”</a:t>
            </a:r>
          </a:p>
          <a:p>
            <a:pPr marL="0" lvl="1" indent="0">
              <a:spcBef>
                <a:spcPts val="1000"/>
              </a:spcBef>
              <a:buNone/>
            </a:pPr>
            <a:endParaRPr lang="en-US" sz="2800" dirty="0">
              <a:latin typeface="Arial" panose="020B0604020202020204" pitchFamily="34" charset="0"/>
              <a:cs typeface="Arial" panose="020B0604020202020204" pitchFamily="34" charset="0"/>
            </a:endParaRPr>
          </a:p>
          <a:p>
            <a:pPr marL="0" lvl="1" indent="0">
              <a:spcBef>
                <a:spcPts val="1000"/>
              </a:spcBef>
              <a:buNone/>
            </a:pP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903002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3E5F0D69-4779-4F1D-BBB5-A4317D0A6734}"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3074625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6" y="268140"/>
            <a:ext cx="11561618" cy="1325563"/>
          </a:xfrm>
        </p:spPr>
        <p:txBody>
          <a:bodyPr>
            <a:normAutofit fontScale="90000"/>
          </a:bodyPr>
          <a:lstStyle/>
          <a:p>
            <a:pPr algn="ctr"/>
            <a:r>
              <a:rPr lang="en-US" sz="4000" b="1" dirty="0">
                <a:latin typeface="Arial" panose="020B0604020202020204" pitchFamily="34" charset="0"/>
                <a:cs typeface="Arial" panose="020B0604020202020204" pitchFamily="34" charset="0"/>
              </a:rPr>
              <a:t>What changes would yield the most </a:t>
            </a:r>
            <a:r>
              <a:rPr lang="en-US" sz="4000" b="1" dirty="0" smtClean="0">
                <a:latin typeface="Arial" panose="020B0604020202020204" pitchFamily="34" charset="0"/>
                <a:cs typeface="Arial" panose="020B0604020202020204" pitchFamily="34" charset="0"/>
              </a:rPr>
              <a:t>improvement?</a:t>
            </a:r>
            <a:br>
              <a:rPr lang="en-US" sz="4000" b="1" dirty="0" smtClean="0">
                <a:latin typeface="Arial" panose="020B0604020202020204" pitchFamily="34" charset="0"/>
                <a:cs typeface="Arial" panose="020B0604020202020204" pitchFamily="34" charset="0"/>
              </a:rPr>
            </a:br>
            <a:r>
              <a:rPr lang="en-US" sz="3600" i="1" dirty="0" smtClean="0">
                <a:solidFill>
                  <a:srgbClr val="0070C0"/>
                </a:solidFill>
                <a:latin typeface="Arial" panose="020B0604020202020204" pitchFamily="34" charset="0"/>
                <a:cs typeface="Arial" panose="020B0604020202020204" pitchFamily="34" charset="0"/>
              </a:rPr>
              <a:t>Better Clinic Support</a:t>
            </a:r>
            <a:endParaRPr lang="en-US" sz="3600"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342900" indent="-342900"/>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inimize non-MD tasks done by MDs</a:t>
            </a:r>
          </a:p>
          <a:p>
            <a:pPr marL="342900" indent="-342900"/>
            <a:r>
              <a:rPr lang="en-US" dirty="0">
                <a:latin typeface="Arial" panose="020B0604020202020204" pitchFamily="34" charset="0"/>
                <a:cs typeface="Arial" panose="020B0604020202020204" pitchFamily="34" charset="0"/>
              </a:rPr>
              <a:t>Create a culture of success and </a:t>
            </a:r>
            <a:r>
              <a:rPr lang="en-US" dirty="0" smtClean="0">
                <a:latin typeface="Arial" panose="020B0604020202020204" pitchFamily="34" charset="0"/>
                <a:cs typeface="Arial" panose="020B0604020202020204" pitchFamily="34" charset="0"/>
              </a:rPr>
              <a:t>teamwork</a:t>
            </a:r>
          </a:p>
          <a:p>
            <a:pPr marL="342900" indent="-342900"/>
            <a:r>
              <a:rPr lang="en-US" dirty="0" smtClean="0">
                <a:latin typeface="Arial" panose="020B0604020202020204" pitchFamily="34" charset="0"/>
                <a:cs typeface="Arial" panose="020B0604020202020204" pitchFamily="34" charset="0"/>
              </a:rPr>
              <a:t>Hold staff accountable</a:t>
            </a:r>
          </a:p>
          <a:p>
            <a:pPr marL="342900" indent="-342900"/>
            <a:r>
              <a:rPr lang="en-US" dirty="0">
                <a:latin typeface="Arial" panose="020B0604020202020204" pitchFamily="34" charset="0"/>
                <a:cs typeface="Arial" panose="020B0604020202020204" pitchFamily="34" charset="0"/>
              </a:rPr>
              <a:t>Reward </a:t>
            </a:r>
            <a:r>
              <a:rPr lang="en-US" dirty="0" smtClean="0">
                <a:latin typeface="Arial" panose="020B0604020202020204" pitchFamily="34" charset="0"/>
                <a:cs typeface="Arial" panose="020B0604020202020204" pitchFamily="34" charset="0"/>
              </a:rPr>
              <a:t>excellence</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“When I put in an order, I want someone to have the responsibility of making sure it gets done.”</a:t>
            </a:r>
          </a:p>
          <a:p>
            <a:pPr marL="0" indent="0">
              <a:buNone/>
            </a:pPr>
            <a:r>
              <a:rPr lang="en-US" dirty="0" smtClean="0">
                <a:latin typeface="Arial" panose="020B0604020202020204" pitchFamily="34" charset="0"/>
                <a:cs typeface="Arial" panose="020B0604020202020204" pitchFamily="34" charset="0"/>
              </a:rPr>
              <a:t>“Accountability for everyone to work at the top of their license.”</a:t>
            </a:r>
          </a:p>
          <a:p>
            <a:pPr marL="342900" indent="-342900"/>
            <a:endParaRPr lang="en-US" dirty="0" smtClean="0"/>
          </a:p>
          <a:p>
            <a:endParaRPr lang="en-US" dirty="0"/>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536126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5016"/>
            <a:ext cx="11353800" cy="1325563"/>
          </a:xfrm>
        </p:spPr>
        <p:txBody>
          <a:bodyPr>
            <a:normAutofit fontScale="90000"/>
          </a:bodyPr>
          <a:lstStyle/>
          <a:p>
            <a:pPr algn="ctr"/>
            <a:r>
              <a:rPr lang="en-US" sz="4000" b="1" dirty="0">
                <a:latin typeface="Arial" panose="020B0604020202020204" pitchFamily="34" charset="0"/>
                <a:cs typeface="Arial" panose="020B0604020202020204" pitchFamily="34" charset="0"/>
              </a:rPr>
              <a:t>What changes would yield the most improvement?</a:t>
            </a:r>
            <a:br>
              <a:rPr lang="en-US" sz="4000" b="1" dirty="0">
                <a:latin typeface="Arial" panose="020B0604020202020204" pitchFamily="34" charset="0"/>
                <a:cs typeface="Arial" panose="020B0604020202020204" pitchFamily="34" charset="0"/>
              </a:rPr>
            </a:br>
            <a:r>
              <a:rPr lang="en-US" sz="3600" i="1" dirty="0" smtClean="0">
                <a:solidFill>
                  <a:srgbClr val="0070C0"/>
                </a:solidFill>
                <a:latin typeface="Arial" panose="020B0604020202020204" pitchFamily="34" charset="0"/>
                <a:cs typeface="Arial" panose="020B0604020202020204" pitchFamily="34" charset="0"/>
              </a:rPr>
              <a:t>Recognition</a:t>
            </a:r>
            <a:r>
              <a:rPr lang="en-US" sz="3600" i="1" dirty="0">
                <a:solidFill>
                  <a:srgbClr val="0070C0"/>
                </a:solidFill>
                <a:latin typeface="Arial" panose="020B0604020202020204" pitchFamily="34" charset="0"/>
                <a:cs typeface="Arial" panose="020B0604020202020204" pitchFamily="34" charset="0"/>
              </a:rPr>
              <a:t> </a:t>
            </a:r>
            <a:r>
              <a:rPr lang="en-US" sz="3600" i="1" dirty="0" smtClean="0">
                <a:solidFill>
                  <a:srgbClr val="0070C0"/>
                </a:solidFill>
                <a:latin typeface="Arial" panose="020B0604020202020204" pitchFamily="34" charset="0"/>
                <a:cs typeface="Arial" panose="020B0604020202020204" pitchFamily="34" charset="0"/>
              </a:rPr>
              <a:t>and Listening</a:t>
            </a:r>
            <a:endParaRPr lang="en-US" sz="3600"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Clinicians feel senior leadership does not listen</a:t>
            </a:r>
          </a:p>
          <a:p>
            <a:r>
              <a:rPr lang="en-US" dirty="0" smtClean="0">
                <a:latin typeface="Arial" panose="020B0604020202020204" pitchFamily="34" charset="0"/>
                <a:cs typeface="Arial" panose="020B0604020202020204" pitchFamily="34" charset="0"/>
              </a:rPr>
              <a:t>Appreciate contributions outside of </a:t>
            </a:r>
            <a:r>
              <a:rPr lang="en-US" dirty="0" err="1" smtClean="0">
                <a:latin typeface="Arial" panose="020B0604020202020204" pitchFamily="34" charset="0"/>
                <a:cs typeface="Arial" panose="020B0604020202020204" pitchFamily="34" charset="0"/>
              </a:rPr>
              <a:t>wRVU</a:t>
            </a:r>
            <a:r>
              <a:rPr lang="en-US" dirty="0" smtClean="0">
                <a:latin typeface="Arial" panose="020B0604020202020204" pitchFamily="34" charset="0"/>
                <a:cs typeface="Arial" panose="020B0604020202020204" pitchFamily="34" charset="0"/>
              </a:rPr>
              <a:t> and clinical requirements</a:t>
            </a:r>
          </a:p>
          <a:p>
            <a:pPr lvl="1"/>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esearch, education, program innovation</a:t>
            </a:r>
          </a:p>
          <a:p>
            <a:r>
              <a:rPr lang="en-US" dirty="0" smtClean="0">
                <a:latin typeface="Arial" panose="020B0604020202020204" pitchFamily="34" charset="0"/>
                <a:cs typeface="Arial" panose="020B0604020202020204" pitchFamily="34" charset="0"/>
              </a:rPr>
              <a:t>Show appreciation in non-monetary ways:</a:t>
            </a:r>
          </a:p>
          <a:p>
            <a:pPr lvl="1"/>
            <a:r>
              <a:rPr lang="en-US" dirty="0" smtClean="0">
                <a:latin typeface="Arial" panose="020B0604020202020204" pitchFamily="34" charset="0"/>
                <a:cs typeface="Arial" panose="020B0604020202020204" pitchFamily="34" charset="0"/>
              </a:rPr>
              <a:t>Positive feedback instead of asks</a:t>
            </a:r>
          </a:p>
          <a:p>
            <a:r>
              <a:rPr lang="en-US" dirty="0" smtClean="0">
                <a:latin typeface="Arial" panose="020B0604020202020204" pitchFamily="34" charset="0"/>
                <a:cs typeface="Arial" panose="020B0604020202020204" pitchFamily="34" charset="0"/>
              </a:rPr>
              <a:t>More direct ‘listening’ from administrative leadership</a:t>
            </a:r>
            <a:endParaRPr lang="en-US" dirty="0">
              <a:latin typeface="Arial" panose="020B0604020202020204" pitchFamily="34" charset="0"/>
              <a:cs typeface="Arial" panose="020B0604020202020204" pitchFamily="34" charset="0"/>
            </a:endParaRPr>
          </a:p>
          <a:p>
            <a:endParaRPr lang="en-US" dirty="0" smtClean="0"/>
          </a:p>
          <a:p>
            <a:pPr marL="0" indent="0">
              <a:buNone/>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4176484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240434"/>
            <a:ext cx="11353800" cy="1325563"/>
          </a:xfrm>
        </p:spPr>
        <p:txBody>
          <a:bodyPr>
            <a:normAutofit fontScale="90000"/>
          </a:bodyPr>
          <a:lstStyle/>
          <a:p>
            <a:pPr algn="ctr"/>
            <a:r>
              <a:rPr lang="en-US" sz="4000" b="1" dirty="0">
                <a:latin typeface="Arial" panose="020B0604020202020204" pitchFamily="34" charset="0"/>
                <a:cs typeface="Arial" panose="020B0604020202020204" pitchFamily="34" charset="0"/>
              </a:rPr>
              <a:t>What changes would yield the most improvement?</a:t>
            </a:r>
            <a:br>
              <a:rPr lang="en-US" sz="4000" b="1" dirty="0">
                <a:latin typeface="Arial" panose="020B0604020202020204" pitchFamily="34" charset="0"/>
                <a:cs typeface="Arial" panose="020B0604020202020204" pitchFamily="34" charset="0"/>
              </a:rPr>
            </a:br>
            <a:r>
              <a:rPr lang="en-US" sz="3600" i="1" dirty="0" smtClean="0">
                <a:solidFill>
                  <a:srgbClr val="0070C0"/>
                </a:solidFill>
                <a:latin typeface="Arial" panose="020B0604020202020204" pitchFamily="34" charset="0"/>
                <a:cs typeface="Arial" panose="020B0604020202020204" pitchFamily="34" charset="0"/>
              </a:rPr>
              <a:t>Time</a:t>
            </a:r>
            <a:endParaRPr lang="en-US" sz="3600"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Our most valued commodity</a:t>
            </a:r>
          </a:p>
          <a:p>
            <a:pPr lvl="1"/>
            <a:r>
              <a:rPr lang="en-US" sz="2800" dirty="0" smtClean="0">
                <a:latin typeface="Arial" panose="020B0604020202020204" pitchFamily="34" charset="0"/>
                <a:cs typeface="Arial" panose="020B0604020202020204" pitchFamily="34" charset="0"/>
              </a:rPr>
              <a:t>Academia = Flexibility, Creativity</a:t>
            </a:r>
          </a:p>
          <a:p>
            <a:r>
              <a:rPr lang="en-US" dirty="0" smtClean="0">
                <a:latin typeface="Arial" panose="020B0604020202020204" pitchFamily="34" charset="0"/>
                <a:cs typeface="Arial" panose="020B0604020202020204" pitchFamily="34" charset="0"/>
              </a:rPr>
              <a:t>Burden of on-line administrative tasks grown</a:t>
            </a:r>
          </a:p>
          <a:p>
            <a:r>
              <a:rPr lang="en-US" dirty="0" smtClean="0">
                <a:latin typeface="Arial" panose="020B0604020202020204" pitchFamily="34" charset="0"/>
                <a:cs typeface="Arial" panose="020B0604020202020204" pitchFamily="34" charset="0"/>
              </a:rPr>
              <a:t>“Death by 1000 paper cuts”</a:t>
            </a:r>
            <a:endParaRPr lang="en-US" dirty="0">
              <a:latin typeface="Arial" panose="020B0604020202020204" pitchFamily="34" charset="0"/>
              <a:cs typeface="Arial" panose="020B0604020202020204" pitchFamily="34" charset="0"/>
            </a:endParaRPr>
          </a:p>
          <a:p>
            <a:pPr marL="457200" lvl="1" indent="0">
              <a:buNone/>
            </a:pPr>
            <a:endParaRPr lang="en-US" sz="2800" dirty="0" smtClean="0">
              <a:latin typeface="Arial" panose="020B0604020202020204" pitchFamily="34" charset="0"/>
              <a:cs typeface="Arial" panose="020B0604020202020204" pitchFamily="34" charset="0"/>
            </a:endParaRPr>
          </a:p>
          <a:p>
            <a:pPr marL="0" lvl="1" indent="0">
              <a:spcBef>
                <a:spcPts val="1000"/>
              </a:spcBef>
              <a:buNone/>
            </a:pPr>
            <a:r>
              <a:rPr lang="en-US" sz="2800" dirty="0" smtClean="0">
                <a:latin typeface="Arial" panose="020B0604020202020204" pitchFamily="34" charset="0"/>
                <a:cs typeface="Arial" panose="020B0604020202020204" pitchFamily="34" charset="0"/>
              </a:rPr>
              <a:t>“Physicians don’t mind extra hours and working when that time is used for things like patient care, extra call and academic work, but all the EPIC and administrative requirements are now sucking up the time that used to be spent on those activities.”</a:t>
            </a:r>
            <a:endParaRPr lang="en-US" sz="2800" dirty="0" smtClean="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607645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8" y="143452"/>
            <a:ext cx="11159836" cy="1325563"/>
          </a:xfrm>
        </p:spPr>
        <p:txBody>
          <a:bodyPr>
            <a:noAutofit/>
          </a:bodyPr>
          <a:lstStyle/>
          <a:p>
            <a:pPr algn="ctr"/>
            <a:r>
              <a:rPr lang="en-US" sz="3600" b="1" dirty="0" smtClean="0">
                <a:latin typeface="Arial" panose="020B0604020202020204" pitchFamily="34" charset="0"/>
                <a:cs typeface="Arial" panose="020B0604020202020204" pitchFamily="34" charset="0"/>
              </a:rPr>
              <a:t>How do you think the Clinician S/A Committee can have the best impact on you and your peers?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928" y="1631657"/>
            <a:ext cx="11159836" cy="5226343"/>
          </a:xfrm>
        </p:spPr>
        <p:txBody>
          <a:bodyPr>
            <a:normAutofit/>
          </a:bodyPr>
          <a:lstStyle/>
          <a:p>
            <a:r>
              <a:rPr lang="en-US" dirty="0" smtClean="0">
                <a:latin typeface="Arial" panose="020B0604020202020204" pitchFamily="34" charset="0"/>
                <a:cs typeface="Arial" panose="020B0604020202020204" pitchFamily="34" charset="0"/>
              </a:rPr>
              <a:t>Faculty believe that our institution has many silos, with variation in clinical practice, support for research, support by leadership among sections and departments</a:t>
            </a:r>
          </a:p>
          <a:p>
            <a:pPr lvl="1"/>
            <a:r>
              <a:rPr lang="en-US" dirty="0" smtClean="0">
                <a:latin typeface="Arial" panose="020B0604020202020204" pitchFamily="34" charset="0"/>
                <a:cs typeface="Arial" panose="020B0604020202020204" pitchFamily="34" charset="0"/>
              </a:rPr>
              <a:t>We should focus on a limited set of themes across multiple sections: “support new staff; provide more quality support in clinics; be systematic.”</a:t>
            </a:r>
          </a:p>
          <a:p>
            <a:pPr lvl="1"/>
            <a:r>
              <a:rPr lang="en-US" dirty="0" smtClean="0">
                <a:latin typeface="Arial" panose="020B0604020202020204" pitchFamily="34" charset="0"/>
                <a:cs typeface="Arial" panose="020B0604020202020204" pitchFamily="34" charset="0"/>
              </a:rPr>
              <a:t>Better align goals and expectations among sections, departments, BUSM and BMC.</a:t>
            </a:r>
          </a:p>
          <a:p>
            <a:r>
              <a:rPr lang="en-US" dirty="0" smtClean="0">
                <a:latin typeface="Arial" panose="020B0604020202020204" pitchFamily="34" charset="0"/>
                <a:cs typeface="Arial" panose="020B0604020202020204" pitchFamily="34" charset="0"/>
              </a:rPr>
              <a:t>Faculty feel overwhelmed by mandated tasks</a:t>
            </a:r>
          </a:p>
          <a:p>
            <a:pPr lvl="1"/>
            <a:r>
              <a:rPr lang="en-US" dirty="0" smtClean="0">
                <a:latin typeface="Arial" panose="020B0604020202020204" pitchFamily="34" charset="0"/>
                <a:cs typeface="Arial" panose="020B0604020202020204" pitchFamily="34" charset="0"/>
              </a:rPr>
              <a:t>Minimize requirements for documentation, forms, on-line systems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CME)</a:t>
            </a:r>
          </a:p>
          <a:p>
            <a:r>
              <a:rPr lang="en-US" dirty="0" smtClean="0">
                <a:latin typeface="Arial" panose="020B0604020202020204" pitchFamily="34" charset="0"/>
                <a:cs typeface="Arial" panose="020B0604020202020204" pitchFamily="34" charset="0"/>
              </a:rPr>
              <a:t>Faculty ask for transparency, for example, results of this survey</a:t>
            </a:r>
          </a:p>
          <a:p>
            <a:r>
              <a:rPr lang="en-US" dirty="0" smtClean="0">
                <a:latin typeface="Arial" panose="020B0604020202020204" pitchFamily="34" charset="0"/>
                <a:cs typeface="Arial" panose="020B0604020202020204" pitchFamily="34" charset="0"/>
              </a:rPr>
              <a:t>Seek and implement ways to improve morale; “listen to us”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E5F0D69-4779-4F1D-BBB5-A4317D0A6734}"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9289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 Medical Group Awardees</a:t>
            </a:r>
            <a:endParaRPr lang="en-US" dirty="0"/>
          </a:p>
        </p:txBody>
      </p:sp>
      <p:sp>
        <p:nvSpPr>
          <p:cNvPr id="3" name="Content Placeholder 2"/>
          <p:cNvSpPr>
            <a:spLocks noGrp="1"/>
          </p:cNvSpPr>
          <p:nvPr>
            <p:ph idx="1"/>
          </p:nvPr>
        </p:nvSpPr>
        <p:spPr/>
        <p:txBody>
          <a:bodyPr/>
          <a:lstStyle/>
          <a:p>
            <a:r>
              <a:rPr lang="en-US" dirty="0" smtClean="0"/>
              <a:t>Excellence in </a:t>
            </a:r>
            <a:r>
              <a:rPr lang="en-US" smtClean="0"/>
              <a:t>Care Award</a:t>
            </a:r>
          </a:p>
          <a:p>
            <a:pPr lvl="1"/>
            <a:r>
              <a:rPr lang="en-US" smtClean="0"/>
              <a:t>James </a:t>
            </a:r>
            <a:r>
              <a:rPr lang="en-US" dirty="0" smtClean="0"/>
              <a:t>Hudspeth, M.D.</a:t>
            </a:r>
          </a:p>
          <a:p>
            <a:r>
              <a:rPr lang="en-US" dirty="0" smtClean="0"/>
              <a:t>Clinical Excellence Society:</a:t>
            </a:r>
          </a:p>
          <a:p>
            <a:pPr lvl="1"/>
            <a:r>
              <a:rPr lang="en-US" dirty="0" smtClean="0"/>
              <a:t>James Hudspeth, M.D. (GIM)</a:t>
            </a:r>
          </a:p>
          <a:p>
            <a:pPr lvl="1"/>
            <a:r>
              <a:rPr lang="en-US" dirty="0" smtClean="0"/>
              <a:t>Kristen Lee, M.D. (GIM)</a:t>
            </a: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4</a:t>
            </a:fld>
            <a:endParaRPr lang="en-US"/>
          </a:p>
        </p:txBody>
      </p:sp>
    </p:spTree>
    <p:extLst>
      <p:ext uri="{BB962C8B-B14F-4D97-AF65-F5344CB8AC3E}">
        <p14:creationId xmlns:p14="http://schemas.microsoft.com/office/powerpoint/2010/main" val="172776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37319"/>
            <a:ext cx="8839200" cy="905681"/>
          </a:xfrm>
        </p:spPr>
        <p:txBody>
          <a:bodyPr>
            <a:noAutofit/>
          </a:bodyPr>
          <a:lstStyle/>
          <a:p>
            <a:r>
              <a:rPr lang="en-US" b="1" dirty="0" smtClean="0">
                <a:solidFill>
                  <a:schemeClr val="tx2"/>
                </a:solidFill>
              </a:rPr>
              <a:t>Faculty Development Seminars</a:t>
            </a:r>
            <a:endParaRPr lang="en-US" b="1" dirty="0">
              <a:solidFill>
                <a:schemeClr val="tx2"/>
              </a:solidFill>
            </a:endParaRPr>
          </a:p>
        </p:txBody>
      </p:sp>
      <p:sp>
        <p:nvSpPr>
          <p:cNvPr id="5" name="Content Placeholder 4"/>
          <p:cNvSpPr>
            <a:spLocks noGrp="1"/>
          </p:cNvSpPr>
          <p:nvPr>
            <p:ph idx="1"/>
          </p:nvPr>
        </p:nvSpPr>
        <p:spPr>
          <a:xfrm>
            <a:off x="1752600" y="1219200"/>
            <a:ext cx="8686800" cy="5334000"/>
          </a:xfrm>
        </p:spPr>
        <p:txBody>
          <a:bodyPr>
            <a:normAutofit lnSpcReduction="10000"/>
          </a:bodyPr>
          <a:lstStyle/>
          <a:p>
            <a:r>
              <a:rPr lang="en-US" b="1" dirty="0" smtClean="0">
                <a:solidFill>
                  <a:srgbClr val="C00000"/>
                </a:solidFill>
              </a:rPr>
              <a:t> Responding to </a:t>
            </a:r>
            <a:r>
              <a:rPr lang="en-US" b="1" dirty="0" err="1" smtClean="0">
                <a:solidFill>
                  <a:srgbClr val="C00000"/>
                </a:solidFill>
              </a:rPr>
              <a:t>Microaggressions</a:t>
            </a:r>
            <a:r>
              <a:rPr lang="en-US" b="1" dirty="0" smtClean="0">
                <a:solidFill>
                  <a:srgbClr val="C00000"/>
                </a:solidFill>
              </a:rPr>
              <a:t> as a Bystander </a:t>
            </a:r>
            <a:endParaRPr lang="en-US" b="1" dirty="0"/>
          </a:p>
          <a:p>
            <a:pPr lvl="1"/>
            <a:r>
              <a:rPr lang="en-US" dirty="0" smtClean="0"/>
              <a:t>Kermit Crawford</a:t>
            </a:r>
            <a:endParaRPr lang="en-US" dirty="0"/>
          </a:p>
          <a:p>
            <a:pPr lvl="1">
              <a:spcAft>
                <a:spcPts val="1200"/>
              </a:spcAft>
            </a:pPr>
            <a:r>
              <a:rPr lang="en-US" dirty="0" smtClean="0"/>
              <a:t>November 7</a:t>
            </a:r>
            <a:r>
              <a:rPr lang="en-US" baseline="30000" dirty="0" smtClean="0"/>
              <a:t>th</a:t>
            </a:r>
            <a:r>
              <a:rPr lang="en-US" dirty="0" smtClean="0"/>
              <a:t> </a:t>
            </a:r>
            <a:r>
              <a:rPr lang="en-US" dirty="0"/>
              <a:t>from 12-1pm in </a:t>
            </a:r>
            <a:r>
              <a:rPr lang="en-US" dirty="0" smtClean="0"/>
              <a:t>Wilkins</a:t>
            </a:r>
            <a:endParaRPr lang="en-US" b="1" dirty="0" smtClean="0">
              <a:solidFill>
                <a:srgbClr val="C00000"/>
              </a:solidFill>
            </a:endParaRPr>
          </a:p>
          <a:p>
            <a:r>
              <a:rPr lang="en-US" b="1" dirty="0" smtClean="0">
                <a:solidFill>
                  <a:srgbClr val="C00000"/>
                </a:solidFill>
              </a:rPr>
              <a:t>What to Think About When You Are Thinking about Retirement</a:t>
            </a:r>
          </a:p>
          <a:p>
            <a:pPr lvl="1"/>
            <a:r>
              <a:rPr lang="en-US" dirty="0" smtClean="0"/>
              <a:t>BU HR</a:t>
            </a:r>
          </a:p>
          <a:p>
            <a:pPr lvl="1">
              <a:spcAft>
                <a:spcPts val="1200"/>
              </a:spcAft>
            </a:pPr>
            <a:r>
              <a:rPr lang="en-US" dirty="0" smtClean="0"/>
              <a:t>November 15</a:t>
            </a:r>
            <a:r>
              <a:rPr lang="en-US" baseline="30000" dirty="0" smtClean="0"/>
              <a:t>th</a:t>
            </a:r>
            <a:r>
              <a:rPr lang="en-US" dirty="0" smtClean="0"/>
              <a:t> from 3-5pm in Wilkins</a:t>
            </a:r>
          </a:p>
          <a:p>
            <a:r>
              <a:rPr lang="en-US" b="1" dirty="0" smtClean="0">
                <a:solidFill>
                  <a:srgbClr val="C00000"/>
                </a:solidFill>
              </a:rPr>
              <a:t>CV Boot Camp</a:t>
            </a:r>
            <a:endParaRPr lang="en-US" b="1" dirty="0">
              <a:solidFill>
                <a:srgbClr val="C00000"/>
              </a:solidFill>
            </a:endParaRPr>
          </a:p>
          <a:p>
            <a:pPr lvl="1"/>
            <a:r>
              <a:rPr lang="en-US" dirty="0" smtClean="0"/>
              <a:t>Appointments &amp; Promotions Committee Members </a:t>
            </a:r>
            <a:endParaRPr lang="en-US" dirty="0"/>
          </a:p>
          <a:p>
            <a:pPr lvl="1"/>
            <a:r>
              <a:rPr lang="en-US" dirty="0" smtClean="0"/>
              <a:t>December 5</a:t>
            </a:r>
            <a:r>
              <a:rPr lang="en-US" baseline="30000" dirty="0" smtClean="0"/>
              <a:t>th</a:t>
            </a:r>
            <a:r>
              <a:rPr lang="en-US" dirty="0" smtClean="0"/>
              <a:t> from 12-1pm </a:t>
            </a:r>
            <a:r>
              <a:rPr lang="en-US" dirty="0"/>
              <a:t>in </a:t>
            </a:r>
            <a:r>
              <a:rPr lang="en-US" dirty="0" smtClean="0"/>
              <a:t>Wilkins</a:t>
            </a:r>
          </a:p>
          <a:p>
            <a:pPr marL="457200" lvl="1" indent="0">
              <a:spcAft>
                <a:spcPts val="1200"/>
              </a:spcAft>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6D6EE499-6DCF-4BBF-8E01-24C837094115}" type="slidenum">
              <a:rPr lang="en-US" smtClean="0"/>
              <a:t>5</a:t>
            </a:fld>
            <a:endParaRPr lang="en-US"/>
          </a:p>
        </p:txBody>
      </p:sp>
    </p:spTree>
    <p:extLst>
      <p:ext uri="{BB962C8B-B14F-4D97-AF65-F5344CB8AC3E}">
        <p14:creationId xmlns:p14="http://schemas.microsoft.com/office/powerpoint/2010/main" val="420729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DOM Networking Dinners</a:t>
            </a:r>
            <a:endParaRPr lang="en-US" b="1" dirty="0">
              <a:solidFill>
                <a:schemeClr val="tx2"/>
              </a:solidFill>
            </a:endParaRPr>
          </a:p>
        </p:txBody>
      </p:sp>
      <p:sp>
        <p:nvSpPr>
          <p:cNvPr id="3" name="Content Placeholder 2"/>
          <p:cNvSpPr>
            <a:spLocks noGrp="1"/>
          </p:cNvSpPr>
          <p:nvPr>
            <p:ph idx="1"/>
          </p:nvPr>
        </p:nvSpPr>
        <p:spPr>
          <a:xfrm>
            <a:off x="1828800" y="1371600"/>
            <a:ext cx="8686800" cy="5181600"/>
          </a:xfrm>
        </p:spPr>
        <p:txBody>
          <a:bodyPr>
            <a:normAutofit fontScale="92500" lnSpcReduction="20000"/>
          </a:bodyPr>
          <a:lstStyle/>
          <a:p>
            <a:pPr lvl="1"/>
            <a:endParaRPr lang="en-US" sz="1400" dirty="0"/>
          </a:p>
          <a:p>
            <a:r>
              <a:rPr lang="en-US" sz="3600" b="1" dirty="0">
                <a:solidFill>
                  <a:srgbClr val="C00000"/>
                </a:solidFill>
              </a:rPr>
              <a:t>Under-Represented Minorities &amp; Allies’ Dinner </a:t>
            </a:r>
            <a:r>
              <a:rPr lang="en-US" sz="3000" b="1" dirty="0">
                <a:solidFill>
                  <a:srgbClr val="C00000"/>
                </a:solidFill>
              </a:rPr>
              <a:t>(with post docs, residents &amp; fellows)</a:t>
            </a:r>
          </a:p>
          <a:p>
            <a:pPr lvl="1"/>
            <a:r>
              <a:rPr lang="en-US" sz="3500" dirty="0"/>
              <a:t>November 9</a:t>
            </a:r>
            <a:r>
              <a:rPr lang="en-US" sz="3500" baseline="30000" dirty="0"/>
              <a:t>th</a:t>
            </a:r>
            <a:r>
              <a:rPr lang="en-US" sz="3500" dirty="0"/>
              <a:t> from 6:30 to 8:30</a:t>
            </a:r>
          </a:p>
          <a:p>
            <a:pPr marL="457200" lvl="1" indent="0">
              <a:buNone/>
            </a:pPr>
            <a:endParaRPr lang="en-US" sz="2100" b="1" dirty="0">
              <a:solidFill>
                <a:srgbClr val="C00000"/>
              </a:solidFill>
            </a:endParaRPr>
          </a:p>
          <a:p>
            <a:r>
              <a:rPr lang="en-US" sz="3600" b="1" dirty="0">
                <a:solidFill>
                  <a:srgbClr val="C00000"/>
                </a:solidFill>
              </a:rPr>
              <a:t>Women’s Dinner </a:t>
            </a:r>
            <a:r>
              <a:rPr lang="en-US" sz="3000" b="1" dirty="0">
                <a:solidFill>
                  <a:srgbClr val="C00000"/>
                </a:solidFill>
              </a:rPr>
              <a:t>(</a:t>
            </a:r>
            <a:r>
              <a:rPr lang="en-US" sz="2600" b="1" dirty="0">
                <a:solidFill>
                  <a:srgbClr val="C00000"/>
                </a:solidFill>
              </a:rPr>
              <a:t>faculty, post docs, residents, fellows</a:t>
            </a:r>
            <a:r>
              <a:rPr lang="en-US" sz="3000" b="1" dirty="0">
                <a:solidFill>
                  <a:srgbClr val="C00000"/>
                </a:solidFill>
              </a:rPr>
              <a:t>)</a:t>
            </a:r>
            <a:endParaRPr lang="en-US" sz="3600" b="1" dirty="0">
              <a:solidFill>
                <a:srgbClr val="C00000"/>
              </a:solidFill>
            </a:endParaRPr>
          </a:p>
          <a:p>
            <a:pPr lvl="1"/>
            <a:r>
              <a:rPr lang="en-US" sz="3500" dirty="0"/>
              <a:t>November 28</a:t>
            </a:r>
            <a:r>
              <a:rPr lang="en-US" sz="3500" baseline="30000" dirty="0"/>
              <a:t>th</a:t>
            </a:r>
            <a:r>
              <a:rPr lang="en-US" sz="3500" dirty="0"/>
              <a:t> from 6:30 to 8:30</a:t>
            </a:r>
          </a:p>
          <a:p>
            <a:pPr marL="0" indent="0">
              <a:buNone/>
            </a:pPr>
            <a:endParaRPr lang="en-US" sz="1900" dirty="0"/>
          </a:p>
          <a:p>
            <a:pPr marL="0" indent="0">
              <a:buNone/>
            </a:pPr>
            <a:r>
              <a:rPr lang="en-US" dirty="0" smtClean="0"/>
              <a:t>Enjoy </a:t>
            </a:r>
            <a:r>
              <a:rPr lang="en-US" dirty="0" smtClean="0">
                <a:solidFill>
                  <a:srgbClr val="C00000"/>
                </a:solidFill>
              </a:rPr>
              <a:t>good food </a:t>
            </a:r>
            <a:r>
              <a:rPr lang="en-US" dirty="0" smtClean="0"/>
              <a:t>and </a:t>
            </a:r>
            <a:r>
              <a:rPr lang="en-US" dirty="0" smtClean="0">
                <a:solidFill>
                  <a:srgbClr val="C00000"/>
                </a:solidFill>
              </a:rPr>
              <a:t>meaningful discussion </a:t>
            </a:r>
            <a:r>
              <a:rPr lang="en-US" dirty="0" smtClean="0"/>
              <a:t>with your DOM colleagues.</a:t>
            </a:r>
          </a:p>
          <a:p>
            <a:pPr lvl="1"/>
            <a:r>
              <a:rPr lang="en-US" dirty="0" smtClean="0"/>
              <a:t>Emelia Benjamin’s home in Brookline</a:t>
            </a:r>
          </a:p>
          <a:p>
            <a:pPr lvl="1"/>
            <a:r>
              <a:rPr lang="en-US" dirty="0" smtClean="0"/>
              <a:t>RSVP </a:t>
            </a:r>
            <a:r>
              <a:rPr lang="en-US" dirty="0"/>
              <a:t>to Robina Bhasin at </a:t>
            </a:r>
            <a:r>
              <a:rPr lang="en-US" dirty="0">
                <a:hlinkClick r:id="rId2"/>
              </a:rPr>
              <a:t>rbhasin@bu.edu</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6</a:t>
            </a:fld>
            <a:endParaRPr lang="en-US"/>
          </a:p>
        </p:txBody>
      </p:sp>
    </p:spTree>
    <p:extLst>
      <p:ext uri="{BB962C8B-B14F-4D97-AF65-F5344CB8AC3E}">
        <p14:creationId xmlns:p14="http://schemas.microsoft.com/office/powerpoint/2010/main" val="226127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C00000"/>
                </a:solidFill>
              </a:rPr>
              <a:t>Congratulations to Faculty Development &amp; Diversity Grant Recipients</a:t>
            </a:r>
          </a:p>
        </p:txBody>
      </p:sp>
      <p:sp>
        <p:nvSpPr>
          <p:cNvPr id="3" name="Content Placeholder 2"/>
          <p:cNvSpPr>
            <a:spLocks noGrp="1"/>
          </p:cNvSpPr>
          <p:nvPr>
            <p:ph idx="1"/>
          </p:nvPr>
        </p:nvSpPr>
        <p:spPr>
          <a:xfrm>
            <a:off x="1981200" y="1752601"/>
            <a:ext cx="8229600" cy="4678363"/>
          </a:xfrm>
        </p:spPr>
        <p:txBody>
          <a:bodyPr/>
          <a:lstStyle/>
          <a:p>
            <a:r>
              <a:rPr lang="en-US" dirty="0" smtClean="0"/>
              <a:t>Pablo Buitron de la Vega - GIM</a:t>
            </a:r>
          </a:p>
          <a:p>
            <a:r>
              <a:rPr lang="en-US" dirty="0" err="1" smtClean="0"/>
              <a:t>Aysha</a:t>
            </a:r>
            <a:r>
              <a:rPr lang="en-US" dirty="0" smtClean="0"/>
              <a:t> Gueye - GIM</a:t>
            </a:r>
          </a:p>
          <a:p>
            <a:r>
              <a:rPr lang="en-US" dirty="0" smtClean="0"/>
              <a:t>Shakun Karki – Cardiology </a:t>
            </a:r>
          </a:p>
          <a:p>
            <a:r>
              <a:rPr lang="en-US" dirty="0" smtClean="0"/>
              <a:t>Hans Meier-</a:t>
            </a:r>
            <a:r>
              <a:rPr lang="en-US" dirty="0" err="1" smtClean="0"/>
              <a:t>Ewert</a:t>
            </a:r>
            <a:r>
              <a:rPr lang="en-US" dirty="0" smtClean="0"/>
              <a:t> - Cardiology</a:t>
            </a:r>
          </a:p>
          <a:p>
            <a:r>
              <a:rPr lang="en-US" dirty="0" smtClean="0"/>
              <a:t>Elizabeth Pearce - Endocrinology</a:t>
            </a:r>
          </a:p>
          <a:p>
            <a:r>
              <a:rPr lang="en-US" dirty="0" smtClean="0"/>
              <a:t>Katrina Traber - Pulmonary</a:t>
            </a:r>
          </a:p>
          <a:p>
            <a:r>
              <a:rPr lang="en-US" dirty="0" smtClean="0"/>
              <a:t>Sharmeel Wasan - GI</a:t>
            </a: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7</a:t>
            </a:fld>
            <a:endParaRPr lang="en-US"/>
          </a:p>
        </p:txBody>
      </p:sp>
    </p:spTree>
    <p:extLst>
      <p:ext uri="{BB962C8B-B14F-4D97-AF65-F5344CB8AC3E}">
        <p14:creationId xmlns:p14="http://schemas.microsoft.com/office/powerpoint/2010/main" val="272501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a:bodyPr>
          <a:lstStyle/>
          <a:p>
            <a:r>
              <a:rPr lang="en-US" b="1" dirty="0" smtClean="0">
                <a:solidFill>
                  <a:schemeClr val="tx2"/>
                </a:solidFill>
              </a:rPr>
              <a:t>Upcoming Grant Deadlines</a:t>
            </a:r>
            <a:endParaRPr lang="en-US" b="1" dirty="0">
              <a:solidFill>
                <a:schemeClr val="tx2"/>
              </a:solidFill>
            </a:endParaRPr>
          </a:p>
        </p:txBody>
      </p:sp>
      <p:sp>
        <p:nvSpPr>
          <p:cNvPr id="3" name="Content Placeholder 2"/>
          <p:cNvSpPr>
            <a:spLocks noGrp="1"/>
          </p:cNvSpPr>
          <p:nvPr>
            <p:ph idx="1"/>
          </p:nvPr>
        </p:nvSpPr>
        <p:spPr>
          <a:xfrm>
            <a:off x="1981200" y="1524000"/>
            <a:ext cx="8229600" cy="5029200"/>
          </a:xfrm>
        </p:spPr>
        <p:txBody>
          <a:bodyPr>
            <a:normAutofit/>
          </a:bodyPr>
          <a:lstStyle/>
          <a:p>
            <a:r>
              <a:rPr lang="en-US" b="1" dirty="0" smtClean="0">
                <a:solidFill>
                  <a:srgbClr val="C00000"/>
                </a:solidFill>
              </a:rPr>
              <a:t>Faculty Development &amp; Diversity Grants </a:t>
            </a:r>
          </a:p>
          <a:p>
            <a:pPr lvl="1"/>
            <a:r>
              <a:rPr lang="en-US" dirty="0" smtClean="0"/>
              <a:t>Open to</a:t>
            </a:r>
            <a:r>
              <a:rPr lang="en-US" b="1" dirty="0" smtClean="0"/>
              <a:t> </a:t>
            </a:r>
            <a:r>
              <a:rPr lang="en-US" dirty="0" smtClean="0"/>
              <a:t>ALL DOM FACULTY at all levels seeking to further their professional development</a:t>
            </a:r>
          </a:p>
          <a:p>
            <a:pPr lvl="1"/>
            <a:r>
              <a:rPr lang="en-US" dirty="0" smtClean="0"/>
              <a:t>Next deadline is January 15</a:t>
            </a:r>
            <a:r>
              <a:rPr lang="en-US" baseline="30000" dirty="0" smtClean="0"/>
              <a:t>th</a:t>
            </a:r>
            <a:r>
              <a:rPr lang="en-US" dirty="0" smtClean="0"/>
              <a:t> </a:t>
            </a:r>
          </a:p>
          <a:p>
            <a:pPr lvl="1"/>
            <a:r>
              <a:rPr lang="en-US" dirty="0" smtClean="0">
                <a:hlinkClick r:id="rId2"/>
              </a:rPr>
              <a:t>http://www.bumc.bu.edu/facdev-medicine/grants/</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8</a:t>
            </a:fld>
            <a:endParaRPr lang="en-US"/>
          </a:p>
        </p:txBody>
      </p:sp>
    </p:spTree>
    <p:extLst>
      <p:ext uri="{BB962C8B-B14F-4D97-AF65-F5344CB8AC3E}">
        <p14:creationId xmlns:p14="http://schemas.microsoft.com/office/powerpoint/2010/main" val="110556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tx2"/>
                </a:solidFill>
              </a:rPr>
              <a:t>Writing from the Front Lines of Clinical Care, Education, and Research</a:t>
            </a:r>
            <a:endParaRPr lang="en-US" dirty="0">
              <a:solidFill>
                <a:schemeClr val="tx2"/>
              </a:solidFill>
            </a:endParaRPr>
          </a:p>
        </p:txBody>
      </p:sp>
      <p:sp>
        <p:nvSpPr>
          <p:cNvPr id="3" name="Content Placeholder 2"/>
          <p:cNvSpPr>
            <a:spLocks noGrp="1"/>
          </p:cNvSpPr>
          <p:nvPr>
            <p:ph idx="1"/>
          </p:nvPr>
        </p:nvSpPr>
        <p:spPr>
          <a:xfrm>
            <a:off x="1981200" y="1600200"/>
            <a:ext cx="8229600" cy="5029200"/>
          </a:xfrm>
        </p:spPr>
        <p:txBody>
          <a:bodyPr>
            <a:normAutofit fontScale="92500" lnSpcReduction="10000"/>
          </a:bodyPr>
          <a:lstStyle/>
          <a:p>
            <a:pPr>
              <a:spcBef>
                <a:spcPts val="1200"/>
              </a:spcBef>
            </a:pPr>
            <a:r>
              <a:rPr lang="en-US" dirty="0" smtClean="0"/>
              <a:t>New DOM program launching 2018</a:t>
            </a:r>
          </a:p>
          <a:p>
            <a:pPr>
              <a:spcBef>
                <a:spcPts val="1200"/>
              </a:spcBef>
            </a:pPr>
            <a:r>
              <a:rPr lang="en-US" dirty="0" smtClean="0"/>
              <a:t>Target—clinicians, educators, scientists</a:t>
            </a:r>
          </a:p>
          <a:p>
            <a:pPr>
              <a:spcBef>
                <a:spcPts val="1200"/>
              </a:spcBef>
            </a:pPr>
            <a:r>
              <a:rPr lang="en-US" dirty="0" smtClean="0"/>
              <a:t>Thursday 4-6 pm, monthly January-June</a:t>
            </a:r>
          </a:p>
          <a:p>
            <a:pPr>
              <a:spcBef>
                <a:spcPts val="1200"/>
              </a:spcBef>
            </a:pPr>
            <a:r>
              <a:rPr lang="en-US" dirty="0"/>
              <a:t>D</a:t>
            </a:r>
            <a:r>
              <a:rPr lang="en-US" dirty="0" smtClean="0"/>
              <a:t>evelop </a:t>
            </a:r>
            <a:r>
              <a:rPr lang="en-US" dirty="0"/>
              <a:t>narrative skills </a:t>
            </a:r>
            <a:r>
              <a:rPr lang="en-US" dirty="0" smtClean="0"/>
              <a:t>through </a:t>
            </a:r>
            <a:r>
              <a:rPr lang="en-US" dirty="0"/>
              <a:t>reflective writing, </a:t>
            </a:r>
            <a:r>
              <a:rPr lang="en-US" dirty="0" smtClean="0"/>
              <a:t>reading, listening, &amp; peer mentoring</a:t>
            </a:r>
          </a:p>
          <a:p>
            <a:pPr>
              <a:spcBef>
                <a:spcPts val="1200"/>
              </a:spcBef>
            </a:pPr>
            <a:r>
              <a:rPr lang="en-US" dirty="0" smtClean="0"/>
              <a:t>Goal to submit piece June 2018</a:t>
            </a:r>
            <a:endParaRPr lang="en-US" dirty="0"/>
          </a:p>
          <a:p>
            <a:pPr>
              <a:spcBef>
                <a:spcPts val="1200"/>
              </a:spcBef>
            </a:pPr>
            <a:r>
              <a:rPr lang="en-US" dirty="0" smtClean="0"/>
              <a:t>Applications open soon</a:t>
            </a:r>
          </a:p>
          <a:p>
            <a:pPr>
              <a:spcBef>
                <a:spcPts val="1200"/>
              </a:spcBef>
            </a:pPr>
            <a:r>
              <a:rPr lang="en-US" dirty="0" smtClean="0"/>
              <a:t>For </a:t>
            </a:r>
            <a:r>
              <a:rPr lang="en-US" dirty="0"/>
              <a:t>information or interest please </a:t>
            </a:r>
            <a:r>
              <a:rPr lang="en-US"/>
              <a:t>contact </a:t>
            </a:r>
            <a:r>
              <a:rPr lang="en-US" smtClean="0"/>
              <a:t>  Christy </a:t>
            </a:r>
            <a:r>
              <a:rPr lang="en-US" dirty="0" smtClean="0"/>
              <a:t>Di Frances, PhD </a:t>
            </a:r>
            <a:r>
              <a:rPr lang="en-US" dirty="0"/>
              <a:t>at </a:t>
            </a:r>
            <a:r>
              <a:rPr lang="en-US" dirty="0" smtClean="0">
                <a:hlinkClick r:id="rId2"/>
              </a:rPr>
              <a:t>christyd@bu.edu</a:t>
            </a:r>
            <a:r>
              <a:rPr lang="en-US" dirty="0" smtClean="0"/>
              <a:t> </a:t>
            </a:r>
            <a:endParaRPr lang="en-US" dirty="0"/>
          </a:p>
        </p:txBody>
      </p:sp>
      <p:sp>
        <p:nvSpPr>
          <p:cNvPr id="4" name="Slide Number Placeholder 3"/>
          <p:cNvSpPr>
            <a:spLocks noGrp="1"/>
          </p:cNvSpPr>
          <p:nvPr>
            <p:ph type="sldNum" sz="quarter" idx="12"/>
          </p:nvPr>
        </p:nvSpPr>
        <p:spPr/>
        <p:txBody>
          <a:bodyPr/>
          <a:lstStyle/>
          <a:p>
            <a:fld id="{6D6EE499-6DCF-4BBF-8E01-24C837094115}" type="slidenum">
              <a:rPr lang="en-US" smtClean="0"/>
              <a:t>9</a:t>
            </a:fld>
            <a:endParaRPr lang="en-US"/>
          </a:p>
        </p:txBody>
      </p:sp>
    </p:spTree>
    <p:extLst>
      <p:ext uri="{BB962C8B-B14F-4D97-AF65-F5344CB8AC3E}">
        <p14:creationId xmlns:p14="http://schemas.microsoft.com/office/powerpoint/2010/main" val="1863021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2123</Words>
  <Application>Microsoft Office PowerPoint</Application>
  <PresentationFormat>Widescreen</PresentationFormat>
  <Paragraphs>277</Paragraphs>
  <Slides>39</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Calibri Light</vt:lpstr>
      <vt:lpstr>Courier New</vt:lpstr>
      <vt:lpstr>Lato</vt:lpstr>
      <vt:lpstr>Mangal</vt:lpstr>
      <vt:lpstr>Open Sans</vt:lpstr>
      <vt:lpstr>Wingdings</vt:lpstr>
      <vt:lpstr>Office Theme</vt:lpstr>
      <vt:lpstr>1_Office Theme</vt:lpstr>
      <vt:lpstr>2_Office Theme</vt:lpstr>
      <vt:lpstr>Department of Medicine Faculty Meeting  October 24, 2017</vt:lpstr>
      <vt:lpstr>Announcements</vt:lpstr>
      <vt:lpstr>Announcements</vt:lpstr>
      <vt:lpstr>BU Medical Group Awardees</vt:lpstr>
      <vt:lpstr>Faculty Development Seminars</vt:lpstr>
      <vt:lpstr>DOM Networking Dinners</vt:lpstr>
      <vt:lpstr>Congratulations to Faculty Development &amp; Diversity Grant Recipients</vt:lpstr>
      <vt:lpstr>Upcoming Grant Deadlines</vt:lpstr>
      <vt:lpstr>Writing from the Front Lines of Clinical Care, Education, and Research</vt:lpstr>
      <vt:lpstr>Single Cell Sequencing  Core Facility </vt:lpstr>
      <vt:lpstr>Single Cell Profiling</vt:lpstr>
      <vt:lpstr>PowerPoint Presentation</vt:lpstr>
      <vt:lpstr>PowerPoint Presentation</vt:lpstr>
      <vt:lpstr>PowerPoint Presentation</vt:lpstr>
      <vt:lpstr>PowerPoint Presentation</vt:lpstr>
      <vt:lpstr>PowerPoint Presentation</vt:lpstr>
      <vt:lpstr>PowerPoint Presentation</vt:lpstr>
      <vt:lpstr>Clinician Satisfaction Survey/Interview Report</vt:lpstr>
      <vt:lpstr>Background</vt:lpstr>
      <vt:lpstr>Survey and Interview Methodology/Process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best parts about your job that keep you here at BU/BMC? </vt:lpstr>
      <vt:lpstr>PowerPoint Presentation</vt:lpstr>
      <vt:lpstr>PowerPoint Presentation</vt:lpstr>
      <vt:lpstr>Biggest sources of dissatisfaction? Productivity pressure (RVU metric) with poor support</vt:lpstr>
      <vt:lpstr>Biggest sources of dissatisfaction? Lack of quality support/staff</vt:lpstr>
      <vt:lpstr>Biggest sources of dissatisfaction? Increased unsupported administrative burden </vt:lpstr>
      <vt:lpstr>Biggest sources of dissatisfaction? Lack of alignment between physicians and BMC </vt:lpstr>
      <vt:lpstr>PowerPoint Presentation</vt:lpstr>
      <vt:lpstr>What changes would yield the most improvement? Better Clinic Support</vt:lpstr>
      <vt:lpstr>What changes would yield the most improvement? Recognition and Listening</vt:lpstr>
      <vt:lpstr>What changes would yield the most improvement? Time</vt:lpstr>
      <vt:lpstr>How do you think the Clinician S/A Committee can have the best impact on you and your peers?</vt:lpstr>
    </vt:vector>
  </TitlesOfParts>
  <Company>BMC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Development and Diversity</dc:title>
  <dc:creator>Cahn, Peter</dc:creator>
  <cp:lastModifiedBy>Visconti, Jennifer</cp:lastModifiedBy>
  <cp:revision>48</cp:revision>
  <dcterms:created xsi:type="dcterms:W3CDTF">2011-12-15T20:00:44Z</dcterms:created>
  <dcterms:modified xsi:type="dcterms:W3CDTF">2017-10-26T19:12:18Z</dcterms:modified>
</cp:coreProperties>
</file>