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5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theme/theme16.xml" ContentType="application/vnd.openxmlformats-officedocument.theme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1.xml" ContentType="application/vnd.openxmlformats-officedocument.presentationml.notesSlide+xml"/>
  <Override PartName="/ppt/charts/chart4.xml" ContentType="application/vnd.openxmlformats-officedocument.drawingml.chart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775" r:id="rId3"/>
    <p:sldMasterId id="2147483801" r:id="rId4"/>
    <p:sldMasterId id="2147483814" r:id="rId5"/>
    <p:sldMasterId id="2147483827" r:id="rId6"/>
    <p:sldMasterId id="2147483840" r:id="rId7"/>
    <p:sldMasterId id="2147483905" r:id="rId8"/>
    <p:sldMasterId id="2147483918" r:id="rId9"/>
    <p:sldMasterId id="2147483931" r:id="rId10"/>
    <p:sldMasterId id="2147483957" r:id="rId11"/>
    <p:sldMasterId id="2147483970" r:id="rId12"/>
    <p:sldMasterId id="2147483983" r:id="rId13"/>
    <p:sldMasterId id="2147483996" r:id="rId14"/>
    <p:sldMasterId id="2147484009" r:id="rId15"/>
    <p:sldMasterId id="2147484022" r:id="rId16"/>
    <p:sldMasterId id="2147484048" r:id="rId17"/>
  </p:sldMasterIdLst>
  <p:notesMasterIdLst>
    <p:notesMasterId r:id="rId98"/>
  </p:notesMasterIdLst>
  <p:handoutMasterIdLst>
    <p:handoutMasterId r:id="rId99"/>
  </p:handoutMasterIdLst>
  <p:sldIdLst>
    <p:sldId id="319" r:id="rId18"/>
    <p:sldId id="571" r:id="rId19"/>
    <p:sldId id="638" r:id="rId20"/>
    <p:sldId id="523" r:id="rId21"/>
    <p:sldId id="663" r:id="rId22"/>
    <p:sldId id="615" r:id="rId23"/>
    <p:sldId id="613" r:id="rId24"/>
    <p:sldId id="614" r:id="rId25"/>
    <p:sldId id="524" r:id="rId26"/>
    <p:sldId id="651" r:id="rId27"/>
    <p:sldId id="652" r:id="rId28"/>
    <p:sldId id="653" r:id="rId29"/>
    <p:sldId id="664" r:id="rId30"/>
    <p:sldId id="665" r:id="rId31"/>
    <p:sldId id="564" r:id="rId32"/>
    <p:sldId id="634" r:id="rId33"/>
    <p:sldId id="629" r:id="rId34"/>
    <p:sldId id="630" r:id="rId35"/>
    <p:sldId id="667" r:id="rId36"/>
    <p:sldId id="668" r:id="rId37"/>
    <p:sldId id="527" r:id="rId38"/>
    <p:sldId id="669" r:id="rId39"/>
    <p:sldId id="583" r:id="rId40"/>
    <p:sldId id="579" r:id="rId41"/>
    <p:sldId id="580" r:id="rId42"/>
    <p:sldId id="581" r:id="rId43"/>
    <p:sldId id="585" r:id="rId44"/>
    <p:sldId id="528" r:id="rId45"/>
    <p:sldId id="670" r:id="rId46"/>
    <p:sldId id="642" r:id="rId47"/>
    <p:sldId id="671" r:id="rId48"/>
    <p:sldId id="591" r:id="rId49"/>
    <p:sldId id="592" r:id="rId50"/>
    <p:sldId id="678" r:id="rId51"/>
    <p:sldId id="529" r:id="rId52"/>
    <p:sldId id="675" r:id="rId53"/>
    <p:sldId id="595" r:id="rId54"/>
    <p:sldId id="530" r:id="rId55"/>
    <p:sldId id="676" r:id="rId56"/>
    <p:sldId id="601" r:id="rId57"/>
    <p:sldId id="602" r:id="rId58"/>
    <p:sldId id="603" r:id="rId59"/>
    <p:sldId id="604" r:id="rId60"/>
    <p:sldId id="605" r:id="rId61"/>
    <p:sldId id="606" r:id="rId62"/>
    <p:sldId id="607" r:id="rId63"/>
    <p:sldId id="455" r:id="rId64"/>
    <p:sldId id="532" r:id="rId65"/>
    <p:sldId id="635" r:id="rId66"/>
    <p:sldId id="608" r:id="rId67"/>
    <p:sldId id="609" r:id="rId68"/>
    <p:sldId id="610" r:id="rId69"/>
    <p:sldId id="611" r:id="rId70"/>
    <p:sldId id="654" r:id="rId71"/>
    <p:sldId id="655" r:id="rId72"/>
    <p:sldId id="656" r:id="rId73"/>
    <p:sldId id="659" r:id="rId74"/>
    <p:sldId id="660" r:id="rId75"/>
    <p:sldId id="661" r:id="rId76"/>
    <p:sldId id="662" r:id="rId77"/>
    <p:sldId id="657" r:id="rId78"/>
    <p:sldId id="658" r:id="rId79"/>
    <p:sldId id="647" r:id="rId80"/>
    <p:sldId id="648" r:id="rId81"/>
    <p:sldId id="649" r:id="rId82"/>
    <p:sldId id="632" r:id="rId83"/>
    <p:sldId id="666" r:id="rId84"/>
    <p:sldId id="633" r:id="rId85"/>
    <p:sldId id="636" r:id="rId86"/>
    <p:sldId id="637" r:id="rId87"/>
    <p:sldId id="641" r:id="rId88"/>
    <p:sldId id="586" r:id="rId89"/>
    <p:sldId id="590" r:id="rId90"/>
    <p:sldId id="588" r:id="rId91"/>
    <p:sldId id="677" r:id="rId92"/>
    <p:sldId id="593" r:id="rId93"/>
    <p:sldId id="594" r:id="rId94"/>
    <p:sldId id="645" r:id="rId95"/>
    <p:sldId id="643" r:id="rId96"/>
    <p:sldId id="644" r:id="rId9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wood, Eva" initials="G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86410" autoAdjust="0"/>
  </p:normalViewPr>
  <p:slideViewPr>
    <p:cSldViewPr>
      <p:cViewPr varScale="1">
        <p:scale>
          <a:sx n="105" d="100"/>
          <a:sy n="105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096"/>
    </p:cViewPr>
  </p:sorterViewPr>
  <p:notesViewPr>
    <p:cSldViewPr>
      <p:cViewPr>
        <p:scale>
          <a:sx n="100" d="100"/>
          <a:sy n="100" d="100"/>
        </p:scale>
        <p:origin x="3540" y="-4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63" Type="http://schemas.openxmlformats.org/officeDocument/2006/relationships/slide" Target="slides/slide46.xml"/><Relationship Id="rId68" Type="http://schemas.openxmlformats.org/officeDocument/2006/relationships/slide" Target="slides/slide51.xml"/><Relationship Id="rId84" Type="http://schemas.openxmlformats.org/officeDocument/2006/relationships/slide" Target="slides/slide67.xml"/><Relationship Id="rId89" Type="http://schemas.openxmlformats.org/officeDocument/2006/relationships/slide" Target="slides/slide72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54.xml"/><Relationship Id="rId92" Type="http://schemas.openxmlformats.org/officeDocument/2006/relationships/slide" Target="slides/slide7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slide" Target="slides/slide41.xml"/><Relationship Id="rId66" Type="http://schemas.openxmlformats.org/officeDocument/2006/relationships/slide" Target="slides/slide49.xml"/><Relationship Id="rId74" Type="http://schemas.openxmlformats.org/officeDocument/2006/relationships/slide" Target="slides/slide57.xml"/><Relationship Id="rId79" Type="http://schemas.openxmlformats.org/officeDocument/2006/relationships/slide" Target="slides/slide62.xml"/><Relationship Id="rId87" Type="http://schemas.openxmlformats.org/officeDocument/2006/relationships/slide" Target="slides/slide70.xml"/><Relationship Id="rId10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44.xml"/><Relationship Id="rId82" Type="http://schemas.openxmlformats.org/officeDocument/2006/relationships/slide" Target="slides/slide65.xml"/><Relationship Id="rId90" Type="http://schemas.openxmlformats.org/officeDocument/2006/relationships/slide" Target="slides/slide73.xml"/><Relationship Id="rId95" Type="http://schemas.openxmlformats.org/officeDocument/2006/relationships/slide" Target="slides/slide78.xml"/><Relationship Id="rId19" Type="http://schemas.openxmlformats.org/officeDocument/2006/relationships/slide" Target="slides/slide2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64" Type="http://schemas.openxmlformats.org/officeDocument/2006/relationships/slide" Target="slides/slide47.xml"/><Relationship Id="rId69" Type="http://schemas.openxmlformats.org/officeDocument/2006/relationships/slide" Target="slides/slide52.xml"/><Relationship Id="rId77" Type="http://schemas.openxmlformats.org/officeDocument/2006/relationships/slide" Target="slides/slide60.xml"/><Relationship Id="rId100" Type="http://schemas.openxmlformats.org/officeDocument/2006/relationships/commentAuthors" Target="commentAuthor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72" Type="http://schemas.openxmlformats.org/officeDocument/2006/relationships/slide" Target="slides/slide55.xml"/><Relationship Id="rId80" Type="http://schemas.openxmlformats.org/officeDocument/2006/relationships/slide" Target="slides/slide63.xml"/><Relationship Id="rId85" Type="http://schemas.openxmlformats.org/officeDocument/2006/relationships/slide" Target="slides/slide68.xml"/><Relationship Id="rId93" Type="http://schemas.openxmlformats.org/officeDocument/2006/relationships/slide" Target="slides/slide76.xml"/><Relationship Id="rId9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slide" Target="slides/slide42.xml"/><Relationship Id="rId67" Type="http://schemas.openxmlformats.org/officeDocument/2006/relationships/slide" Target="slides/slide50.xml"/><Relationship Id="rId103" Type="http://schemas.openxmlformats.org/officeDocument/2006/relationships/theme" Target="theme/theme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slide" Target="slides/slide45.xml"/><Relationship Id="rId70" Type="http://schemas.openxmlformats.org/officeDocument/2006/relationships/slide" Target="slides/slide53.xml"/><Relationship Id="rId75" Type="http://schemas.openxmlformats.org/officeDocument/2006/relationships/slide" Target="slides/slide58.xml"/><Relationship Id="rId83" Type="http://schemas.openxmlformats.org/officeDocument/2006/relationships/slide" Target="slides/slide66.xml"/><Relationship Id="rId88" Type="http://schemas.openxmlformats.org/officeDocument/2006/relationships/slide" Target="slides/slide71.xml"/><Relationship Id="rId91" Type="http://schemas.openxmlformats.org/officeDocument/2006/relationships/slide" Target="slides/slide74.xml"/><Relationship Id="rId96" Type="http://schemas.openxmlformats.org/officeDocument/2006/relationships/slide" Target="slides/slide7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slide" Target="slides/slide40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slide" Target="slides/slide43.xml"/><Relationship Id="rId65" Type="http://schemas.openxmlformats.org/officeDocument/2006/relationships/slide" Target="slides/slide48.xml"/><Relationship Id="rId73" Type="http://schemas.openxmlformats.org/officeDocument/2006/relationships/slide" Target="slides/slide56.xml"/><Relationship Id="rId78" Type="http://schemas.openxmlformats.org/officeDocument/2006/relationships/slide" Target="slides/slide61.xml"/><Relationship Id="rId81" Type="http://schemas.openxmlformats.org/officeDocument/2006/relationships/slide" Target="slides/slide64.xml"/><Relationship Id="rId86" Type="http://schemas.openxmlformats.org/officeDocument/2006/relationships/slide" Target="slides/slide69.xml"/><Relationship Id="rId94" Type="http://schemas.openxmlformats.org/officeDocument/2006/relationships/slide" Target="slides/slide77.xml"/><Relationship Id="rId99" Type="http://schemas.openxmlformats.org/officeDocument/2006/relationships/handoutMaster" Target="handoutMasters/handoutMaster1.xml"/><Relationship Id="rId10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39" Type="http://schemas.openxmlformats.org/officeDocument/2006/relationships/slide" Target="slides/slide22.xml"/><Relationship Id="rId34" Type="http://schemas.openxmlformats.org/officeDocument/2006/relationships/slide" Target="slides/slide17.xml"/><Relationship Id="rId50" Type="http://schemas.openxmlformats.org/officeDocument/2006/relationships/slide" Target="slides/slide33.xml"/><Relationship Id="rId55" Type="http://schemas.openxmlformats.org/officeDocument/2006/relationships/slide" Target="slides/slide38.xml"/><Relationship Id="rId76" Type="http://schemas.openxmlformats.org/officeDocument/2006/relationships/slide" Target="slides/slide59.xml"/><Relationship Id="rId97" Type="http://schemas.openxmlformats.org/officeDocument/2006/relationships/slide" Target="slides/slide80.xml"/><Relationship Id="rId10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VANS-NAS.dom.bmc.org\DOM$\Finance\Monthly%20Section%20analysis\FY17\DOM%20Faculty%20Meeting%20AY17%20Year-End\Final%20DOM%20FAculty%20Mtg%20Slides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VANS-NAS.dom.bmc.org\DOM$\Finance\Monthly%20Section%20analysis\FY17\DOM%20Faculty%20Meeting%20AY17%20Year-End\Reimbursement%20$%20RV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682382133995002E-2"/>
          <c:y val="5.6872037914691899E-2"/>
          <c:w val="0.76302729528535995"/>
          <c:h val="0.805687203791468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BUSM</c:v>
                </c:pt>
              </c:strCache>
            </c:strRef>
          </c:tx>
          <c:spPr>
            <a:solidFill>
              <a:srgbClr val="BBE0E3"/>
            </a:solidFill>
            <a:ln w="318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30.696000000000002</c:v>
                </c:pt>
                <c:pt idx="1">
                  <c:v>53.923000000000002</c:v>
                </c:pt>
                <c:pt idx="2">
                  <c:v>50.476000000000013</c:v>
                </c:pt>
                <c:pt idx="3">
                  <c:v>72.587000000000003</c:v>
                </c:pt>
                <c:pt idx="4" formatCode="0.000">
                  <c:v>35.890500000000003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BMC</c:v>
                </c:pt>
              </c:strCache>
            </c:strRef>
          </c:tx>
          <c:spPr>
            <a:solidFill>
              <a:srgbClr val="333399"/>
            </a:solidFill>
            <a:ln w="318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23.456</c:v>
                </c:pt>
                <c:pt idx="1">
                  <c:v>31.314</c:v>
                </c:pt>
                <c:pt idx="2">
                  <c:v>62.521999999999998</c:v>
                </c:pt>
                <c:pt idx="3">
                  <c:v>30.844000000000001</c:v>
                </c:pt>
                <c:pt idx="4" formatCode="0.000">
                  <c:v>26.131900000000009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9999"/>
            </a:solidFill>
            <a:ln w="318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54.152000000000001</c:v>
                </c:pt>
                <c:pt idx="1">
                  <c:v>85.236999999999995</c:v>
                </c:pt>
                <c:pt idx="2">
                  <c:v>109.1</c:v>
                </c:pt>
                <c:pt idx="3">
                  <c:v>103.431</c:v>
                </c:pt>
                <c:pt idx="4" formatCode="0.000">
                  <c:v>62.022400000000012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8108688"/>
        <c:axId val="48109080"/>
        <c:axId val="0"/>
      </c:bar3DChart>
      <c:catAx>
        <c:axId val="4810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109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109080"/>
        <c:scaling>
          <c:orientation val="minMax"/>
          <c:min val="10"/>
        </c:scaling>
        <c:delete val="0"/>
        <c:axPos val="l"/>
        <c:majorGridlines>
          <c:spPr>
            <a:ln w="318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108688"/>
        <c:crosses val="autoZero"/>
        <c:crossBetween val="between"/>
      </c:valAx>
      <c:spPr>
        <a:noFill/>
        <a:ln w="25462">
          <a:noFill/>
        </a:ln>
      </c:spPr>
    </c:plotArea>
    <c:legend>
      <c:legendPos val="r"/>
      <c:layout>
        <c:manualLayout>
          <c:xMode val="edge"/>
          <c:yMode val="edge"/>
          <c:x val="0.83700440528634401"/>
          <c:y val="0.496519721577726"/>
          <c:w val="0.140969162995595"/>
          <c:h val="0.27842227378190298"/>
        </c:manualLayout>
      </c:layout>
      <c:overlay val="0"/>
      <c:spPr>
        <a:noFill/>
        <a:ln w="25462">
          <a:noFill/>
        </a:ln>
      </c:spPr>
      <c:txPr>
        <a:bodyPr/>
        <a:lstStyle/>
        <a:p>
          <a:pPr>
            <a:defRPr sz="152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baseline="0">
                <a:effectLst/>
              </a:rPr>
              <a:t>In-Training Examination Results </a:t>
            </a:r>
            <a:endParaRPr lang="en-US" sz="3200">
              <a:effectLst/>
            </a:endParaRPr>
          </a:p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baseline="0">
                <a:effectLst/>
              </a:rPr>
              <a:t>(AY 2008-2016)</a:t>
            </a:r>
            <a:endParaRPr lang="en-US" sz="3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886482939632598E-2"/>
          <c:y val="0.17291673957421999"/>
          <c:w val="0.91122462817147898"/>
          <c:h val="0.67197506561679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PGY 1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35</c:v>
                </c:pt>
                <c:pt idx="1">
                  <c:v>60</c:v>
                </c:pt>
                <c:pt idx="2">
                  <c:v>76</c:v>
                </c:pt>
                <c:pt idx="3">
                  <c:v>62</c:v>
                </c:pt>
                <c:pt idx="4">
                  <c:v>82</c:v>
                </c:pt>
                <c:pt idx="5">
                  <c:v>87</c:v>
                </c:pt>
                <c:pt idx="6">
                  <c:v>80</c:v>
                </c:pt>
                <c:pt idx="7">
                  <c:v>81</c:v>
                </c:pt>
                <c:pt idx="8">
                  <c:v>84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PGY 2</c:v>
                </c:pt>
              </c:strCache>
            </c:strRef>
          </c:tx>
          <c:spPr>
            <a:solidFill>
              <a:srgbClr val="0000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42</c:v>
                </c:pt>
                <c:pt idx="1">
                  <c:v>50</c:v>
                </c:pt>
                <c:pt idx="2">
                  <c:v>61</c:v>
                </c:pt>
                <c:pt idx="3">
                  <c:v>65</c:v>
                </c:pt>
                <c:pt idx="4">
                  <c:v>61</c:v>
                </c:pt>
                <c:pt idx="5">
                  <c:v>73</c:v>
                </c:pt>
                <c:pt idx="6">
                  <c:v>73</c:v>
                </c:pt>
                <c:pt idx="7">
                  <c:v>79</c:v>
                </c:pt>
                <c:pt idx="8">
                  <c:v>86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PGY 3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3">
                  <c:v>64</c:v>
                </c:pt>
                <c:pt idx="4">
                  <c:v>62</c:v>
                </c:pt>
                <c:pt idx="5">
                  <c:v>58</c:v>
                </c:pt>
                <c:pt idx="6">
                  <c:v>69</c:v>
                </c:pt>
                <c:pt idx="7">
                  <c:v>67</c:v>
                </c:pt>
                <c:pt idx="8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81368"/>
        <c:axId val="160358232"/>
      </c:barChart>
      <c:catAx>
        <c:axId val="47681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Academic</a:t>
                </a:r>
                <a:r>
                  <a:rPr lang="en-US" sz="1600" b="1" baseline="0"/>
                  <a:t> Year</a:t>
                </a:r>
                <a:endParaRPr lang="en-US" sz="1600" b="1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58232"/>
        <c:crosses val="autoZero"/>
        <c:auto val="1"/>
        <c:lblAlgn val="ctr"/>
        <c:lblOffset val="100"/>
        <c:noMultiLvlLbl val="0"/>
      </c:catAx>
      <c:valAx>
        <c:axId val="16035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Percentile</a:t>
                </a:r>
                <a:r>
                  <a:rPr lang="en-US" sz="1600" b="1" baseline="0"/>
                  <a:t> Rank</a:t>
                </a:r>
                <a:endParaRPr lang="en-US" sz="1600" b="1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1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Department of Medicine Inpatient Discharges</a:t>
            </a:r>
            <a:r>
              <a:rPr lang="en-US" sz="1600" baseline="0" dirty="0"/>
              <a:t> </a:t>
            </a:r>
            <a:endParaRPr lang="en-US" sz="1600" baseline="0" dirty="0" smtClean="0"/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/>
              <a:t>by Academic Year</a:t>
            </a:r>
            <a:endParaRPr lang="en-US" sz="1600" dirty="0"/>
          </a:p>
        </c:rich>
      </c:tx>
      <c:layout>
        <c:manualLayout>
          <c:xMode val="edge"/>
          <c:yMode val="edge"/>
          <c:x val="0.16936716243802899"/>
          <c:y val="7.4827543134838104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697773889374898E-2"/>
          <c:y val="0.112521909701869"/>
          <c:w val="0.81969111499951397"/>
          <c:h val="0.83702562305524797"/>
        </c:manualLayout>
      </c:layout>
      <c:lineChart>
        <c:grouping val="standard"/>
        <c:varyColors val="0"/>
        <c:ser>
          <c:idx val="0"/>
          <c:order val="0"/>
          <c:tx>
            <c:strRef>
              <c:f>Discharges!$A$3</c:f>
              <c:strCache>
                <c:ptCount val="1"/>
                <c:pt idx="0">
                  <c:v>AY2017</c:v>
                </c:pt>
              </c:strCache>
            </c:strRef>
          </c:tx>
          <c:spPr>
            <a:ln w="2857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Discharges!$B$2:$M$2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Discharges!$B$3:$M$3</c:f>
              <c:numCache>
                <c:formatCode>General</c:formatCode>
                <c:ptCount val="12"/>
                <c:pt idx="0">
                  <c:v>798</c:v>
                </c:pt>
                <c:pt idx="1">
                  <c:v>812</c:v>
                </c:pt>
                <c:pt idx="2">
                  <c:v>765</c:v>
                </c:pt>
                <c:pt idx="3">
                  <c:v>778</c:v>
                </c:pt>
                <c:pt idx="4">
                  <c:v>860</c:v>
                </c:pt>
                <c:pt idx="5">
                  <c:v>823</c:v>
                </c:pt>
                <c:pt idx="6">
                  <c:v>801</c:v>
                </c:pt>
                <c:pt idx="7">
                  <c:v>831</c:v>
                </c:pt>
                <c:pt idx="8">
                  <c:v>888</c:v>
                </c:pt>
                <c:pt idx="9">
                  <c:v>824</c:v>
                </c:pt>
                <c:pt idx="10">
                  <c:v>902</c:v>
                </c:pt>
                <c:pt idx="11">
                  <c:v>749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Discharges!$A$4</c:f>
              <c:strCache>
                <c:ptCount val="1"/>
                <c:pt idx="0">
                  <c:v>AY2016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Discharges!$B$2:$M$2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Discharges!$B$4:$M$4</c:f>
              <c:numCache>
                <c:formatCode>General</c:formatCode>
                <c:ptCount val="12"/>
                <c:pt idx="0">
                  <c:v>780</c:v>
                </c:pt>
                <c:pt idx="1">
                  <c:v>742</c:v>
                </c:pt>
                <c:pt idx="2">
                  <c:v>776</c:v>
                </c:pt>
                <c:pt idx="3">
                  <c:v>785</c:v>
                </c:pt>
                <c:pt idx="4">
                  <c:v>793</c:v>
                </c:pt>
                <c:pt idx="5">
                  <c:v>777</c:v>
                </c:pt>
                <c:pt idx="6">
                  <c:v>768</c:v>
                </c:pt>
                <c:pt idx="7">
                  <c:v>770</c:v>
                </c:pt>
                <c:pt idx="8">
                  <c:v>845</c:v>
                </c:pt>
                <c:pt idx="9">
                  <c:v>787</c:v>
                </c:pt>
                <c:pt idx="10">
                  <c:v>735</c:v>
                </c:pt>
                <c:pt idx="11">
                  <c:v>829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Discharges!$A$5</c:f>
              <c:strCache>
                <c:ptCount val="1"/>
                <c:pt idx="0">
                  <c:v>AY2015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Discharges!$B$2:$M$2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Discharges!$B$5:$M$5</c:f>
              <c:numCache>
                <c:formatCode>#,##0</c:formatCode>
                <c:ptCount val="12"/>
                <c:pt idx="0">
                  <c:v>786</c:v>
                </c:pt>
                <c:pt idx="1">
                  <c:v>847</c:v>
                </c:pt>
                <c:pt idx="2">
                  <c:v>846</c:v>
                </c:pt>
                <c:pt idx="3">
                  <c:v>815</c:v>
                </c:pt>
                <c:pt idx="4">
                  <c:v>694</c:v>
                </c:pt>
                <c:pt idx="5">
                  <c:v>790</c:v>
                </c:pt>
                <c:pt idx="6">
                  <c:v>755</c:v>
                </c:pt>
                <c:pt idx="7">
                  <c:v>674</c:v>
                </c:pt>
                <c:pt idx="8">
                  <c:v>794</c:v>
                </c:pt>
                <c:pt idx="9">
                  <c:v>779</c:v>
                </c:pt>
                <c:pt idx="10">
                  <c:v>776</c:v>
                </c:pt>
                <c:pt idx="11">
                  <c:v>795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045536"/>
        <c:axId val="307045928"/>
      </c:lineChart>
      <c:catAx>
        <c:axId val="30704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045928"/>
        <c:crosses val="autoZero"/>
        <c:auto val="1"/>
        <c:lblAlgn val="ctr"/>
        <c:lblOffset val="100"/>
        <c:noMultiLvlLbl val="0"/>
      </c:catAx>
      <c:valAx>
        <c:axId val="30704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0455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308641975308596"/>
          <c:y val="0.47382950868353002"/>
          <c:w val="0.13493827160493799"/>
          <c:h val="0.19151991826711201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Department of Medicine Average Length</a:t>
            </a:r>
            <a:r>
              <a:rPr lang="en-US" sz="1600" baseline="0" dirty="0"/>
              <a:t> of Stay </a:t>
            </a:r>
            <a:endParaRPr lang="en-US" sz="1600" baseline="0" dirty="0" smtClean="0"/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/>
              <a:t>by </a:t>
            </a:r>
            <a:r>
              <a:rPr lang="en-US" sz="1600" baseline="0" dirty="0"/>
              <a:t>Academic Year</a:t>
            </a:r>
            <a:endParaRPr lang="en-US" sz="1600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LOS!$A$3</c:f>
              <c:strCache>
                <c:ptCount val="1"/>
                <c:pt idx="0">
                  <c:v>AY2017</c:v>
                </c:pt>
              </c:strCache>
            </c:strRef>
          </c:tx>
          <c:spPr>
            <a:ln w="2857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LOS!$B$2:$M$2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LOS!$B$3:$M$3</c:f>
              <c:numCache>
                <c:formatCode>0.00</c:formatCode>
                <c:ptCount val="12"/>
                <c:pt idx="0">
                  <c:v>5.6</c:v>
                </c:pt>
                <c:pt idx="1">
                  <c:v>5.8</c:v>
                </c:pt>
                <c:pt idx="2">
                  <c:v>6.1599999999999966</c:v>
                </c:pt>
                <c:pt idx="3">
                  <c:v>5.93</c:v>
                </c:pt>
                <c:pt idx="4">
                  <c:v>5.81</c:v>
                </c:pt>
                <c:pt idx="5">
                  <c:v>5.83</c:v>
                </c:pt>
                <c:pt idx="6">
                  <c:v>5.84</c:v>
                </c:pt>
                <c:pt idx="7">
                  <c:v>5.6</c:v>
                </c:pt>
                <c:pt idx="8">
                  <c:v>5.18</c:v>
                </c:pt>
                <c:pt idx="9">
                  <c:v>5.5</c:v>
                </c:pt>
                <c:pt idx="10">
                  <c:v>5.83</c:v>
                </c:pt>
                <c:pt idx="11">
                  <c:v>5.41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LOS!$A$4</c:f>
              <c:strCache>
                <c:ptCount val="1"/>
                <c:pt idx="0">
                  <c:v>AY2016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LOS!$B$2:$M$2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LOS!$B$4:$M$4</c:f>
              <c:numCache>
                <c:formatCode>0.00</c:formatCode>
                <c:ptCount val="12"/>
                <c:pt idx="0">
                  <c:v>5.3969270166453276</c:v>
                </c:pt>
                <c:pt idx="1">
                  <c:v>5.6293800539083536</c:v>
                </c:pt>
                <c:pt idx="2">
                  <c:v>5.2925257731958766</c:v>
                </c:pt>
                <c:pt idx="3">
                  <c:v>5.7477707006369396</c:v>
                </c:pt>
                <c:pt idx="4">
                  <c:v>5.067924528301881</c:v>
                </c:pt>
                <c:pt idx="5">
                  <c:v>5.3859872611464867</c:v>
                </c:pt>
                <c:pt idx="6">
                  <c:v>5.8740259740259644</c:v>
                </c:pt>
                <c:pt idx="7">
                  <c:v>5.7564102564102511</c:v>
                </c:pt>
                <c:pt idx="8">
                  <c:v>5.4906323185011701</c:v>
                </c:pt>
                <c:pt idx="9">
                  <c:v>5.2759051186017496</c:v>
                </c:pt>
                <c:pt idx="10">
                  <c:v>5.3776315789473657</c:v>
                </c:pt>
                <c:pt idx="11">
                  <c:v>5.7028639618138399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LOS!$A$5</c:f>
              <c:strCache>
                <c:ptCount val="1"/>
                <c:pt idx="0">
                  <c:v>AY2015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LOS!$B$2:$M$2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LOS!$B$5:$M$5</c:f>
              <c:numCache>
                <c:formatCode>0.00</c:formatCode>
                <c:ptCount val="12"/>
                <c:pt idx="0">
                  <c:v>5.8816793893129802</c:v>
                </c:pt>
                <c:pt idx="1">
                  <c:v>5.3415783274440498</c:v>
                </c:pt>
                <c:pt idx="2">
                  <c:v>5.2403282532239199</c:v>
                </c:pt>
                <c:pt idx="3">
                  <c:v>5.8227383863080666</c:v>
                </c:pt>
                <c:pt idx="4">
                  <c:v>5.3715596330275197</c:v>
                </c:pt>
                <c:pt idx="5">
                  <c:v>5.69823232323232</c:v>
                </c:pt>
                <c:pt idx="6">
                  <c:v>5.9035667107001304</c:v>
                </c:pt>
                <c:pt idx="7">
                  <c:v>6.28593508500773</c:v>
                </c:pt>
                <c:pt idx="8">
                  <c:v>5.5942211055276401</c:v>
                </c:pt>
                <c:pt idx="9">
                  <c:v>7.5427461139896401</c:v>
                </c:pt>
                <c:pt idx="10">
                  <c:v>4.8843187660668343</c:v>
                </c:pt>
                <c:pt idx="11">
                  <c:v>5.1220125786163377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046712"/>
        <c:axId val="307047104"/>
      </c:lineChart>
      <c:catAx>
        <c:axId val="307046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047104"/>
        <c:crosses val="autoZero"/>
        <c:auto val="1"/>
        <c:lblAlgn val="ctr"/>
        <c:lblOffset val="100"/>
        <c:noMultiLvlLbl val="0"/>
      </c:catAx>
      <c:valAx>
        <c:axId val="30704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046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071967855869896"/>
          <c:y val="0.58221926709072902"/>
          <c:w val="0.17495933378698"/>
          <c:h val="0.17901959421082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39608"/>
        <c:axId val="47139216"/>
      </c:barChart>
      <c:catAx>
        <c:axId val="4713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9216"/>
        <c:crosses val="autoZero"/>
        <c:auto val="1"/>
        <c:lblAlgn val="ctr"/>
        <c:lblOffset val="100"/>
        <c:noMultiLvlLbl val="0"/>
      </c:catAx>
      <c:valAx>
        <c:axId val="4713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39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Sheet1!$F$18:$F$22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Sheet1!$G$18:$G$22</c:f>
              <c:numCache>
                <c:formatCode>_("$"* #,##0.00_);_("$"* \(#,##0.00\);_("$"* "-"??_);_(@_)</c:formatCode>
                <c:ptCount val="5"/>
                <c:pt idx="0">
                  <c:v>49.659311512399313</c:v>
                </c:pt>
                <c:pt idx="1">
                  <c:v>50.897324584124</c:v>
                </c:pt>
                <c:pt idx="2">
                  <c:v>51.052245950483453</c:v>
                </c:pt>
                <c:pt idx="3">
                  <c:v>49.248773911377882</c:v>
                </c:pt>
                <c:pt idx="4">
                  <c:v>48.847980280067659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37000"/>
        <c:axId val="47678232"/>
      </c:barChart>
      <c:catAx>
        <c:axId val="4543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8232"/>
        <c:crosses val="autoZero"/>
        <c:auto val="1"/>
        <c:lblAlgn val="ctr"/>
        <c:lblOffset val="100"/>
        <c:noMultiLvlLbl val="0"/>
      </c:catAx>
      <c:valAx>
        <c:axId val="47678232"/>
        <c:scaling>
          <c:orientation val="minMax"/>
          <c:max val="54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700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0.54054</cdr:x>
      <cdr:y>0.55013</cdr:y>
    </cdr:from>
    <cdr:to>
      <cdr:x>0.72072</cdr:x>
      <cdr:y>0.68664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48432" y="2489886"/>
          <a:ext cx="1482811" cy="617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0.55906</cdr:x>
      <cdr:y>0.58381</cdr:y>
    </cdr:from>
    <cdr:to>
      <cdr:x>0.73924</cdr:x>
      <cdr:y>0.72032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00832" y="2642286"/>
          <a:ext cx="1482811" cy="617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0.91088</cdr:x>
      <cdr:y>0.48825</cdr:y>
    </cdr:from>
    <cdr:to>
      <cdr:x>0.98843</cdr:x>
      <cdr:y>0.50929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96175" y="2209800"/>
          <a:ext cx="638175" cy="95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0.83862</cdr:x>
      <cdr:y>0.33339</cdr:y>
    </cdr:from>
    <cdr:to>
      <cdr:x>0.94974</cdr:x>
      <cdr:y>0.53543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1544" y="15089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0.85137</cdr:x>
      <cdr:y>0.474</cdr:y>
    </cdr:from>
    <cdr:to>
      <cdr:x>0.96248</cdr:x>
      <cdr:y>0.55479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54852" y="1608972"/>
          <a:ext cx="685793" cy="274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N = 9831</a:t>
          </a:r>
          <a:endParaRPr lang="en-US" sz="1100" b="1" dirty="0">
            <a:solidFill>
              <a:srgbClr val="7030A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wrap="square" lIns="91563" tIns="45781" rIns="91563" bIns="457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22BE75-D1A1-4876-ADBF-98B2410B602B}" type="datetime1">
              <a:rPr lang="en-US" altLang="en-US"/>
              <a:pPr/>
              <a:t>9/27/2017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wrap="square" lIns="91563" tIns="45781" rIns="91563" bIns="457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CB40FC-714F-4FB1-96B7-AA426AD0573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827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wrap="square" lIns="92954" tIns="46477" rIns="92954" bIns="464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2FB5E89-F6D4-4306-9AC3-2F922220AAD4}" type="datetime1">
              <a:rPr lang="en-US" altLang="en-US"/>
              <a:pPr/>
              <a:t>9/27/2017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4" tIns="46477" rIns="92954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3063"/>
          </a:xfrm>
          <a:prstGeom prst="rect">
            <a:avLst/>
          </a:prstGeom>
        </p:spPr>
        <p:txBody>
          <a:bodyPr vert="horz" lIns="92954" tIns="46477" rIns="92954" bIns="464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954" tIns="46477" rIns="92954" bIns="464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E46688E-1256-4D87-9B15-A61C729E9C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148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Dr. Coleman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BCA5D11-3FED-4C03-834B-9FFDF59E9AC6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43111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Dennis Chow </a:t>
            </a: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1107" indent="-288887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550" indent="-231111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7770" indent="-231111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9990" indent="-231111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2210" indent="-2311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4430" indent="-2311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6650" indent="-2311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28869" indent="-2311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AB11CF-22F0-47C9-8472-C95ACBBBCD3B}" type="slidenum">
              <a:rPr lang="en-US" altLang="en-US" sz="1200">
                <a:solidFill>
                  <a:prstClr val="black"/>
                </a:solidFill>
              </a:rPr>
              <a:pPr/>
              <a:t>13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44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82">
              <a:defRPr/>
            </a:pPr>
            <a:r>
              <a:rPr lang="en-US" dirty="0" smtClean="0"/>
              <a:t>Source: Alice Jacobs (BMC</a:t>
            </a:r>
            <a:r>
              <a:rPr lang="en-US" baseline="0" dirty="0" smtClean="0"/>
              <a:t> Dashboard/SDK)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33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284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Alice Jacobs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>
                <a:solidFill>
                  <a:prstClr val="black"/>
                </a:solidFill>
              </a:rPr>
              <a:pPr/>
              <a:t>17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32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Alice Jacobs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>
                <a:solidFill>
                  <a:prstClr val="black"/>
                </a:solidFill>
              </a:rPr>
              <a:pPr/>
              <a:t>18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66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108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Hau Nguyen- MOVE TO FINANCE</a:t>
            </a:r>
            <a:r>
              <a:rPr lang="en-US" altLang="en-US" baseline="0" dirty="0" smtClean="0"/>
              <a:t> &amp; RESEARCH</a:t>
            </a:r>
            <a:endParaRPr lang="en-US" altLang="en-US" dirty="0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35" indent="-285744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2977" indent="-22859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168" indent="-22859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359" indent="-22859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550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740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8932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122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0BB71BF-CBBC-4EF8-AF6C-989C2D951605}" type="slidenum">
              <a:rPr lang="en-US" altLang="en-US" sz="1200">
                <a:solidFill>
                  <a:prstClr val="black"/>
                </a:solidFill>
              </a:rPr>
              <a:pPr/>
              <a:t>22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69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Barbara Corkey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33B2B2F-D7C1-4659-8641-9F11051D7D32}" type="slidenum">
              <a:rPr lang="en-US" altLang="en-US" sz="1200">
                <a:solidFill>
                  <a:prstClr val="black"/>
                </a:solidFill>
              </a:rPr>
              <a:pPr/>
              <a:t>23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0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Source: Katya </a:t>
            </a:r>
            <a:r>
              <a:rPr lang="en-US" dirty="0" err="1" smtClean="0"/>
              <a:t>Ravid</a:t>
            </a:r>
            <a:endParaRPr lang="en-US" dirty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0C7AF3D-5019-4115-BFF3-DB101AF8C23E}" type="slidenum">
              <a:rPr lang="en-US" altLang="en-US" sz="1200">
                <a:solidFill>
                  <a:prstClr val="black"/>
                </a:solidFill>
              </a:rPr>
              <a:pPr/>
              <a:t>24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75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Source: Katya </a:t>
            </a:r>
            <a:r>
              <a:rPr lang="en-US" dirty="0" err="1" smtClean="0"/>
              <a:t>Ravid</a:t>
            </a:r>
            <a:endParaRPr lang="en-US" dirty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0C7AF3D-5019-4115-BFF3-DB101AF8C23E}" type="slidenum">
              <a:rPr lang="en-US" altLang="en-US" sz="1200">
                <a:solidFill>
                  <a:prstClr val="black"/>
                </a:solidFill>
              </a:rPr>
              <a:pPr/>
              <a:t>25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1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Dr. Coleman- Need to be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2835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Source: Katya </a:t>
            </a:r>
            <a:r>
              <a:rPr lang="en-US" dirty="0" err="1" smtClean="0"/>
              <a:t>Ravid</a:t>
            </a:r>
            <a:endParaRPr lang="en-US" dirty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1F108B-7A70-4CAF-86DB-BD089823C81D}" type="slidenum">
              <a:rPr lang="en-US" altLang="en-US" sz="1200">
                <a:solidFill>
                  <a:prstClr val="black"/>
                </a:solidFill>
              </a:rPr>
              <a:pPr/>
              <a:t>26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09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Barbara Corkey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954334-851B-4CAA-BC4D-7012FEB7F8C0}" type="slidenum">
              <a:rPr lang="en-US" altLang="en-US" sz="1200">
                <a:solidFill>
                  <a:prstClr val="black"/>
                </a:solidFill>
              </a:rPr>
              <a:pPr/>
              <a:t>27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73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05538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Gopal Yadavalli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237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Gopal Yadavalli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3B60B55-6B37-415A-A15C-2BD89B1819F6}" type="slidenum">
              <a:rPr lang="en-US" altLang="en-US" sz="1200">
                <a:solidFill>
                  <a:prstClr val="black"/>
                </a:solidFill>
              </a:rPr>
              <a:pPr/>
              <a:t>30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366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Warren Hershman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740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Warren Hershman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382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03088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Emelia Benjamin / Robina Bhasin</a:t>
            </a: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2B19E4D-8449-4B7E-AC0B-30C3391BF0BB}" type="slidenum">
              <a:rPr lang="en-US" altLang="en-US" sz="1200">
                <a:solidFill>
                  <a:prstClr val="black"/>
                </a:solidFill>
              </a:rPr>
              <a:pPr/>
              <a:t>37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891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48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Gopal Yadavalli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626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Dennis Chow</a:t>
            </a: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35" indent="-285744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2977" indent="-22859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168" indent="-22859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359" indent="-22859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550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740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8932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122" indent="-2285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5BE57C5-12B1-4F9C-8EC8-FA65F00AE725}" type="slidenum">
              <a:rPr lang="en-US" altLang="en-US" sz="1200">
                <a:solidFill>
                  <a:prstClr val="black"/>
                </a:solidFill>
              </a:rPr>
              <a:pPr/>
              <a:t>39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595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</a:t>
            </a: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78E762A-2CCA-4793-912E-E9C97A8B86BC}" type="slidenum">
              <a:rPr lang="en-US" altLang="en-US" sz="1200">
                <a:solidFill>
                  <a:prstClr val="black"/>
                </a:solidFill>
              </a:rPr>
              <a:pPr/>
              <a:t>40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412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</a:t>
            </a: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F4313D-F370-45E5-9DF2-E3C30C7138CF}" type="slidenum">
              <a:rPr lang="en-US" altLang="en-US" sz="1200">
                <a:solidFill>
                  <a:prstClr val="black"/>
                </a:solidFill>
              </a:rPr>
              <a:pPr/>
              <a:t>41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Greenwood-</a:t>
            </a:r>
            <a:r>
              <a:rPr lang="en-US" altLang="en-US" baseline="0" dirty="0" smtClean="0"/>
              <a:t> Needs to be updated</a:t>
            </a:r>
            <a:endParaRPr lang="en-US" altLang="en-US" dirty="0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F4313D-F370-45E5-9DF2-E3C30C7138CF}" type="slidenum">
              <a:rPr lang="en-US" altLang="en-US" sz="1200">
                <a:solidFill>
                  <a:prstClr val="black"/>
                </a:solidFill>
              </a:rPr>
              <a:pPr/>
              <a:t>42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379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Greenwood- </a:t>
            </a:r>
            <a:r>
              <a:rPr lang="en-US" altLang="en-US" baseline="0" dirty="0" smtClean="0"/>
              <a:t>Needs to be updated</a:t>
            </a:r>
            <a:endParaRPr lang="en-US" altLang="en-US" dirty="0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F4313D-F370-45E5-9DF2-E3C30C7138CF}" type="slidenum">
              <a:rPr lang="en-US" altLang="en-US" sz="1200">
                <a:solidFill>
                  <a:prstClr val="black"/>
                </a:solidFill>
              </a:rPr>
              <a:pPr/>
              <a:t>43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5208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Greenwood- </a:t>
            </a:r>
            <a:r>
              <a:rPr lang="en-US" altLang="en-US" baseline="0" dirty="0" smtClean="0"/>
              <a:t>Needs to be updated</a:t>
            </a:r>
            <a:endParaRPr lang="en-US" altLang="en-US" dirty="0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F4313D-F370-45E5-9DF2-E3C30C7138CF}" type="slidenum">
              <a:rPr lang="en-US" altLang="en-US" sz="1200">
                <a:solidFill>
                  <a:prstClr val="black"/>
                </a:solidFill>
              </a:rPr>
              <a:pPr/>
              <a:t>44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410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Greenwood- </a:t>
            </a:r>
            <a:r>
              <a:rPr lang="en-US" altLang="en-US" baseline="0" dirty="0" smtClean="0"/>
              <a:t>Needs to be updated</a:t>
            </a:r>
            <a:endParaRPr lang="en-US" altLang="en-US" dirty="0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F4313D-F370-45E5-9DF2-E3C30C7138CF}" type="slidenum">
              <a:rPr lang="en-US" altLang="en-US" sz="1200">
                <a:solidFill>
                  <a:prstClr val="black"/>
                </a:solidFill>
              </a:rPr>
              <a:pPr/>
              <a:t>45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986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Eva Greenwood</a:t>
            </a: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F4313D-F370-45E5-9DF2-E3C30C7138CF}" type="slidenum">
              <a:rPr lang="en-US" altLang="en-US" sz="1200">
                <a:solidFill>
                  <a:prstClr val="black"/>
                </a:solidFill>
              </a:rPr>
              <a:pPr/>
              <a:t>46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283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David Coleman- </a:t>
            </a:r>
            <a:r>
              <a:rPr lang="en-US" altLang="en-US" baseline="0" dirty="0" smtClean="0"/>
              <a:t>Needs to be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5975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48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9680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51944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A5FB37A-162C-4610-A34B-0FE9DF45A87F}" type="slidenum">
              <a:rPr lang="en-US" altLang="en-US" sz="1200">
                <a:solidFill>
                  <a:prstClr val="black"/>
                </a:solidFill>
              </a:rPr>
              <a:pPr/>
              <a:t>50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196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117358E-7079-4EE1-BEF3-EBD7A7C04FB8}" type="slidenum">
              <a:rPr lang="en-US" altLang="en-US" sz="1200">
                <a:solidFill>
                  <a:prstClr val="black"/>
                </a:solidFill>
              </a:rPr>
              <a:pPr/>
              <a:t>51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559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CFA9A1E-D9B2-4312-8C50-45406E8C5070}" type="slidenum">
              <a:rPr lang="en-US" altLang="en-US" sz="1200">
                <a:solidFill>
                  <a:prstClr val="black"/>
                </a:solidFill>
              </a:rPr>
              <a:pPr/>
              <a:t>52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164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CFA9A1E-D9B2-4312-8C50-45406E8C5070}" type="slidenum">
              <a:rPr lang="en-US" altLang="en-US" sz="1200">
                <a:solidFill>
                  <a:prstClr val="black"/>
                </a:solidFill>
              </a:rPr>
              <a:pPr/>
              <a:t>53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835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Alice Jacobs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>
                <a:solidFill>
                  <a:prstClr val="black"/>
                </a:solidFill>
              </a:rPr>
              <a:pPr/>
              <a:t>54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856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Alice Jacobs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>
                <a:solidFill>
                  <a:prstClr val="black"/>
                </a:solidFill>
              </a:rPr>
              <a:pPr/>
              <a:t>55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7783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Alice Jacobs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>
                <a:solidFill>
                  <a:prstClr val="black"/>
                </a:solidFill>
              </a:rPr>
              <a:pPr/>
              <a:t>56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1104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57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6460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59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0384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60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8813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Erin McCarthy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4228" indent="-290087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0351" indent="-23207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4491" indent="-23207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8630" indent="-23207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52771" indent="-2320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16911" indent="-2320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1052" indent="-2320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5192" indent="-2320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028CD31-BF6A-4342-87CF-06A588B36B30}" type="slidenum">
              <a:rPr lang="en-US" altLang="en-US" sz="1200">
                <a:solidFill>
                  <a:prstClr val="black"/>
                </a:solidFill>
              </a:rPr>
              <a:pPr/>
              <a:t>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1436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 Jacobs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961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 Jacobs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2858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were moved to the Appendix last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940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slides were moved to the Appendix last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9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slides were moved to the Appendix last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427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Lisa Caruso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66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471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Lisa Caruso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949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 smtClean="0"/>
              <a:t>Source: Lisa Caruso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69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819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 smtClean="0"/>
              <a:t>Source: Lisa Caruso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70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1797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altLang="en-US" dirty="0" smtClean="0"/>
              <a:t>Source: Gopal Yadavalli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71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15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D0BB79B-9A78-4B55-BD34-1FA44BFF25E7}" type="slidenum">
              <a:rPr lang="en-US" altLang="en-US" sz="1200">
                <a:solidFill>
                  <a:prstClr val="black"/>
                </a:solidFill>
              </a:rPr>
              <a:pPr/>
              <a:t>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4242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Warren Hershman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72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909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Warren Hershman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>
                <a:solidFill>
                  <a:prstClr val="black"/>
                </a:solidFill>
              </a:rPr>
              <a:pPr/>
              <a:t>73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2612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Nutrition and Metabolism</a:t>
            </a:r>
            <a:r>
              <a:rPr lang="en-US" altLang="en-US" baseline="0" dirty="0" smtClean="0"/>
              <a:t> Source:</a:t>
            </a:r>
            <a:r>
              <a:rPr lang="en-US" altLang="en-US" dirty="0" smtClean="0"/>
              <a:t> Lynn </a:t>
            </a:r>
            <a:r>
              <a:rPr lang="en-US" altLang="en-US" smtClean="0"/>
              <a:t>Moore </a:t>
            </a:r>
            <a:endParaRPr lang="en-US" altLang="en-US" dirty="0" smtClean="0"/>
          </a:p>
          <a:p>
            <a:r>
              <a:rPr lang="en-US" altLang="en-US" dirty="0" smtClean="0"/>
              <a:t>Molecular Translational</a:t>
            </a:r>
            <a:r>
              <a:rPr lang="en-US" altLang="en-US" baseline="0" dirty="0" smtClean="0"/>
              <a:t> Med Source: </a:t>
            </a:r>
            <a:r>
              <a:rPr lang="en-US" altLang="en-US" dirty="0" smtClean="0"/>
              <a:t>Erin McCarthy </a:t>
            </a:r>
          </a:p>
          <a:p>
            <a:r>
              <a:rPr lang="en-US" altLang="en-US" dirty="0" smtClean="0"/>
              <a:t>Genetics- Shoumita Dasgupta</a:t>
            </a:r>
          </a:p>
          <a:p>
            <a:r>
              <a:rPr lang="en-US" altLang="en-US" dirty="0" smtClean="0"/>
              <a:t>MS- Katya Ravid</a:t>
            </a: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1090AA8-B537-4757-86BF-C51BBC0A38A6}" type="slidenum">
              <a:rPr lang="en-US" altLang="en-US" sz="1200">
                <a:solidFill>
                  <a:prstClr val="black"/>
                </a:solidFill>
              </a:rPr>
              <a:pPr/>
              <a:t>75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9587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Emelia Benjamin Robina Bhasin</a:t>
            </a: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7C6C66-D2E3-4AD7-A907-BC54194C6FA8}" type="slidenum">
              <a:rPr lang="en-US" altLang="en-US" sz="1200">
                <a:solidFill>
                  <a:prstClr val="black"/>
                </a:solidFill>
              </a:rPr>
              <a:pPr/>
              <a:t>76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486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Emelia Benjamin / Robina Bhasin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106CDA9-A5F0-4271-965C-47FA4D59F925}" type="slidenum">
              <a:rPr lang="en-US" altLang="en-US" sz="1200">
                <a:solidFill>
                  <a:prstClr val="black"/>
                </a:solidFill>
              </a:rPr>
              <a:pPr/>
              <a:t>77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0508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936" indent="-2999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9902" indent="-23998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9863" indent="-23998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9823" indent="-23998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39784" indent="-239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19745" indent="-239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99706" indent="-239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79666" indent="-2399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56538AC-DCE0-4A0C-B834-151598A65E26}" type="slidenum">
              <a:rPr lang="en-US" altLang="en-US" sz="1200">
                <a:solidFill>
                  <a:prstClr val="black"/>
                </a:solidFill>
              </a:rPr>
              <a:pPr/>
              <a:t>78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4080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94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Source: Sue Stanfield</a:t>
            </a: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1450" indent="-296711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86847" indent="-237369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61585" indent="-237369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36324" indent="-237369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625EF11-E227-4879-93AC-862767CBB45D}" type="slidenum">
              <a:rPr lang="en-US" altLang="en-US" sz="1200">
                <a:solidFill>
                  <a:srgbClr val="000000"/>
                </a:solidFill>
              </a:rPr>
              <a:pPr/>
              <a:t>79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4783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94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Goals set by PBO</a:t>
            </a: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1450" indent="-296711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86847" indent="-237369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61585" indent="-237369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36324" indent="-237369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625EF11-E227-4879-93AC-862767CBB45D}" type="slidenum">
              <a:rPr lang="en-US" altLang="en-US" sz="1200">
                <a:solidFill>
                  <a:srgbClr val="000000"/>
                </a:solidFill>
              </a:rPr>
              <a:pPr/>
              <a:t>80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62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A5FB37A-162C-4610-A34B-0FE9DF45A87F}" type="slidenum">
              <a:rPr lang="en-US" altLang="en-US" sz="1200">
                <a:solidFill>
                  <a:prstClr val="black"/>
                </a:solidFill>
              </a:rPr>
              <a:pPr/>
              <a:t>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07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96913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Source: Jen Visconti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A5FB37A-162C-4610-A34B-0FE9DF45A87F}" type="slidenum">
              <a:rPr lang="en-US" altLang="en-US" sz="1200">
                <a:solidFill>
                  <a:prstClr val="black"/>
                </a:solidFill>
              </a:rPr>
              <a:pPr/>
              <a:t>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53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6688E-1256-4D87-9B15-A61C729E9C92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02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637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98145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4536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9935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3572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1743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309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250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231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2244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5152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1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65801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549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4435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2266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8432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8967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5729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732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8779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8593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4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832768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997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37930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3634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671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0718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774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0222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6650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6141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3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2346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9466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3043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28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4795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6093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2425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5261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83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5375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8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7430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5856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6084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9966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2586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1300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5688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6802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423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49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8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298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4223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7505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4708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4686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2896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1589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4132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368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392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7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7021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7453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816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4132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2714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1404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7231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2314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6312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7169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54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3159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3457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4489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7737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2068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0873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4357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0039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1528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8566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17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7804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1912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3010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29701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35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641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5817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528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9533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7150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56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1957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5528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0347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9070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5317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3401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4992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83141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77511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536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4399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30762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1678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4128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6031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0768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13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16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1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59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65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115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5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115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625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5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973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46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126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77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48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327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51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731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44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498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9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32576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474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794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47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21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995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182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520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20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579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9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691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265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517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488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459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055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071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65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909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52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2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65055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639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365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240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416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402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013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836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464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492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7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475461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02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213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839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899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836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802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611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271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234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3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80226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855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212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8968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891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167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65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8288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3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A7E-FD57-4146-B321-F92D45BA52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73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09B6-5602-41A4-B52E-65B7FD9E5B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6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593943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D0C-CD57-40F0-AE2A-2D34762109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380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10DF-FE9B-47CA-87FA-378383F886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1881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FABBD-A545-46ED-B883-2FD7C6461F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6703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D890-6CC0-4AD9-84C2-3D02F667EF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218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6042-01AA-4EC4-831A-C18D19F03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724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80ED3-0970-43CC-A28B-9F1988E084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612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78F-EFD2-4809-8B13-EA048A1F15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95775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394C-B791-4E02-B49E-24E0A9539A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4717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22A0-0234-4E2A-8D7A-58248F2607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908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73F2-E504-4B76-8D63-3741BD0143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9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0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5.xml"/><Relationship Id="rId7" Type="http://schemas.openxmlformats.org/officeDocument/2006/relationships/slideLayout" Target="../slideLayouts/slideLayout199.xml"/><Relationship Id="rId12" Type="http://schemas.openxmlformats.org/officeDocument/2006/relationships/slideLayout" Target="../slideLayouts/slideLayout204.xml"/><Relationship Id="rId2" Type="http://schemas.openxmlformats.org/officeDocument/2006/relationships/slideLayout" Target="../slideLayouts/slideLayout194.xml"/><Relationship Id="rId1" Type="http://schemas.openxmlformats.org/officeDocument/2006/relationships/slideLayout" Target="../slideLayouts/slideLayout193.xml"/><Relationship Id="rId6" Type="http://schemas.openxmlformats.org/officeDocument/2006/relationships/slideLayout" Target="../slideLayouts/slideLayout198.xml"/><Relationship Id="rId11" Type="http://schemas.openxmlformats.org/officeDocument/2006/relationships/slideLayout" Target="../slideLayouts/slideLayout203.xml"/><Relationship Id="rId5" Type="http://schemas.openxmlformats.org/officeDocument/2006/relationships/slideLayout" Target="../slideLayouts/slideLayout197.xml"/><Relationship Id="rId10" Type="http://schemas.openxmlformats.org/officeDocument/2006/relationships/slideLayout" Target="../slideLayouts/slideLayout202.xml"/><Relationship Id="rId4" Type="http://schemas.openxmlformats.org/officeDocument/2006/relationships/slideLayout" Target="../slideLayouts/slideLayout196.xml"/><Relationship Id="rId9" Type="http://schemas.openxmlformats.org/officeDocument/2006/relationships/slideLayout" Target="../slideLayouts/slideLayout20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31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389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05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3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478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7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13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359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791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89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299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199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60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42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035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36CFA4-B1C7-4BB3-854D-9C298536944B}" type="slidenum">
              <a:rPr lang="en-US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23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9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slide" Target="slide4.xml"/><Relationship Id="rId7" Type="http://schemas.openxmlformats.org/officeDocument/2006/relationships/slide" Target="slide3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28.xml"/><Relationship Id="rId4" Type="http://schemas.openxmlformats.org/officeDocument/2006/relationships/slide" Target="slide9.xml"/><Relationship Id="rId9" Type="http://schemas.openxmlformats.org/officeDocument/2006/relationships/slide" Target="slide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bu.edu/tec/our-research/diabetes-cohort-consortiu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mc.bu.edu/evanscenteribr/files/2017/05/Pre-ARC-Tobacco-Product-Sciences-May2017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slide" Target="slide4.xml"/><Relationship Id="rId7" Type="http://schemas.openxmlformats.org/officeDocument/2006/relationships/slide" Target="slide3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21.xml"/><Relationship Id="rId4" Type="http://schemas.openxmlformats.org/officeDocument/2006/relationships/slide" Target="slide9.xml"/><Relationship Id="rId9" Type="http://schemas.openxmlformats.org/officeDocument/2006/relationships/slide" Target="slide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slide" Target="slide4.xml"/><Relationship Id="rId7" Type="http://schemas.openxmlformats.org/officeDocument/2006/relationships/slide" Target="slide3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1.xml"/><Relationship Id="rId4" Type="http://schemas.openxmlformats.org/officeDocument/2006/relationships/slide" Target="slide9.xml"/><Relationship Id="rId9" Type="http://schemas.openxmlformats.org/officeDocument/2006/relationships/slide" Target="slide4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9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slide" Target="slide4.xml"/><Relationship Id="rId7" Type="http://schemas.openxmlformats.org/officeDocument/2006/relationships/slide" Target="slide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1.xml"/><Relationship Id="rId4" Type="http://schemas.openxmlformats.org/officeDocument/2006/relationships/slide" Target="slide9.xml"/><Relationship Id="rId9" Type="http://schemas.openxmlformats.org/officeDocument/2006/relationships/slide" Target="slide4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slide" Target="slide9.xml"/><Relationship Id="rId7" Type="http://schemas.openxmlformats.org/officeDocument/2006/relationships/slide" Target="slide7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5.xml"/><Relationship Id="rId5" Type="http://schemas.openxmlformats.org/officeDocument/2006/relationships/slide" Target="slide28.xml"/><Relationship Id="rId4" Type="http://schemas.openxmlformats.org/officeDocument/2006/relationships/slide" Target="slide49.xml"/><Relationship Id="rId9" Type="http://schemas.openxmlformats.org/officeDocument/2006/relationships/slide" Target="slide4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4.xml"/><Relationship Id="rId7" Type="http://schemas.openxmlformats.org/officeDocument/2006/relationships/slide" Target="slide2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3.xml"/><Relationship Id="rId5" Type="http://schemas.openxmlformats.org/officeDocument/2006/relationships/slide" Target="slide18.xml"/><Relationship Id="rId10" Type="http://schemas.openxmlformats.org/officeDocument/2006/relationships/slide" Target="slide38.xml"/><Relationship Id="rId4" Type="http://schemas.openxmlformats.org/officeDocument/2006/relationships/slide" Target="slide9.xml"/><Relationship Id="rId9" Type="http://schemas.openxmlformats.org/officeDocument/2006/relationships/slide" Target="slide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9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9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8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8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8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8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0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8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8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8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8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8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4.xml"/><Relationship Id="rId4" Type="http://schemas.openxmlformats.org/officeDocument/2006/relationships/image" Target="../media/image5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58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9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82.xml"/><Relationship Id="rId4" Type="http://schemas.openxmlformats.org/officeDocument/2006/relationships/chart" Target="../charts/char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7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slide" Target="slide4.xml"/><Relationship Id="rId7" Type="http://schemas.openxmlformats.org/officeDocument/2006/relationships/slide" Target="slide3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28.xml"/><Relationship Id="rId4" Type="http://schemas.openxmlformats.org/officeDocument/2006/relationships/slide" Target="slide21.xml"/><Relationship Id="rId9" Type="http://schemas.openxmlformats.org/officeDocument/2006/relationships/slide" Target="slide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Department of Medicine </a:t>
            </a:r>
            <a:br>
              <a:rPr lang="en-US" altLang="en-US" b="1" dirty="0" smtClean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Faculty Meeting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dirty="0"/>
              <a:t>Tuesday, September 26, 2017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4"/>
            <a:ext cx="8229600" cy="45259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dirty="0" smtClean="0">
              <a:cs typeface="MS PGothic" charset="0"/>
            </a:endParaRPr>
          </a:p>
          <a:p>
            <a:pPr>
              <a:defRPr/>
            </a:pPr>
            <a:r>
              <a:rPr lang="en-US" dirty="0" smtClean="0">
                <a:cs typeface="MS PGothic" charset="0"/>
              </a:rPr>
              <a:t>Announcements</a:t>
            </a:r>
            <a:endParaRPr lang="en-US" dirty="0">
              <a:cs typeface="MS PGothic" charset="0"/>
            </a:endParaRPr>
          </a:p>
          <a:p>
            <a:pPr>
              <a:defRPr/>
            </a:pPr>
            <a:r>
              <a:rPr lang="en-US" dirty="0" smtClean="0">
                <a:cs typeface="MS PGothic" charset="0"/>
              </a:rPr>
              <a:t>AY 2017 </a:t>
            </a:r>
            <a:r>
              <a:rPr lang="en-US" dirty="0">
                <a:cs typeface="MS PGothic" charset="0"/>
              </a:rPr>
              <a:t>Annual Review </a:t>
            </a:r>
          </a:p>
          <a:p>
            <a:pPr>
              <a:defRPr/>
            </a:pPr>
            <a:endParaRPr lang="en-US" dirty="0" smtClean="0">
              <a:cs typeface="MS PGothic" charset="0"/>
            </a:endParaRPr>
          </a:p>
          <a:p>
            <a:pPr marL="0" indent="0" algn="ctr">
              <a:buNone/>
              <a:defRPr/>
            </a:pPr>
            <a:r>
              <a:rPr lang="en-US" dirty="0" smtClean="0">
                <a:cs typeface="MS PGothic" charset="0"/>
              </a:rPr>
              <a:t>		</a:t>
            </a:r>
            <a:endParaRPr lang="en-US" dirty="0">
              <a:cs typeface="MS P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56" y="1371604"/>
            <a:ext cx="8686800" cy="4525963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800" dirty="0"/>
              <a:t>Physician Satisfaction/Advocacy Advisory Group 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/>
              <a:t>DOM Subspecialty Referral Compendium </a:t>
            </a:r>
            <a:r>
              <a:rPr lang="en-US" sz="2800" dirty="0">
                <a:cs typeface="Arial" panose="020B0604020202020204" pitchFamily="34" charset="0"/>
              </a:rPr>
              <a:t>DOM </a:t>
            </a:r>
            <a:r>
              <a:rPr lang="en-US" sz="2800" i="1" dirty="0">
                <a:cs typeface="Arial" panose="020B0604020202020204" pitchFamily="34" charset="0"/>
              </a:rPr>
              <a:t>Evans Clinician </a:t>
            </a:r>
            <a:r>
              <a:rPr lang="en-US" sz="2800" dirty="0">
                <a:cs typeface="Arial" panose="020B0604020202020204" pitchFamily="34" charset="0"/>
              </a:rPr>
              <a:t>designation award established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Clinical Faculty Compensation Plan 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>
                <a:cs typeface="Arial" panose="020B0604020202020204" pitchFamily="34" charset="0"/>
              </a:rPr>
              <a:t>Meaningful Use</a:t>
            </a:r>
          </a:p>
          <a:p>
            <a:pPr>
              <a:lnSpc>
                <a:spcPct val="120000"/>
              </a:lnSpc>
              <a:defRPr/>
            </a:pPr>
            <a:r>
              <a:rPr lang="en-US" sz="2800" dirty="0"/>
              <a:t>Transgender Medicine and Surgery Center </a:t>
            </a:r>
          </a:p>
          <a:p>
            <a:pPr>
              <a:lnSpc>
                <a:spcPct val="120000"/>
              </a:lnSpc>
              <a:defRPr/>
            </a:pPr>
            <a:r>
              <a:rPr lang="en-US" sz="2800" dirty="0"/>
              <a:t>Addiction Medicine Inpatient Consult Service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  <a:defRPr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985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Highlights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686800" cy="4525963"/>
          </a:xfrm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Palliative </a:t>
            </a:r>
            <a:r>
              <a:rPr lang="en-US" altLang="en-US" dirty="0">
                <a:cs typeface="Arial" panose="020B0604020202020204" pitchFamily="34" charset="0"/>
              </a:rPr>
              <a:t>Care Program in Hematology/Oncology </a:t>
            </a:r>
            <a:r>
              <a:rPr lang="en-US" altLang="en-US" dirty="0" smtClean="0">
                <a:cs typeface="Arial" panose="020B0604020202020204" pitchFamily="34" charset="0"/>
              </a:rPr>
              <a:t>Clinic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Inpatient Flow Initiatives</a:t>
            </a:r>
            <a:endParaRPr lang="en-US" altLang="en-US" dirty="0">
              <a:cs typeface="Arial" panose="020B0604020202020204" pitchFamily="34" charset="0"/>
            </a:endParaRPr>
          </a:p>
          <a:p>
            <a:r>
              <a:rPr lang="en-US" dirty="0" smtClean="0"/>
              <a:t>Multidisciplinary </a:t>
            </a:r>
            <a:r>
              <a:rPr lang="en-US" dirty="0"/>
              <a:t>ESRD Task Force </a:t>
            </a:r>
          </a:p>
          <a:p>
            <a:r>
              <a:rPr lang="en-US" dirty="0" smtClean="0"/>
              <a:t>Heart </a:t>
            </a:r>
            <a:r>
              <a:rPr lang="en-US" dirty="0"/>
              <a:t>Failure consult service </a:t>
            </a:r>
          </a:p>
          <a:p>
            <a:r>
              <a:rPr lang="en-US" dirty="0" smtClean="0"/>
              <a:t>Cardiology </a:t>
            </a:r>
            <a:r>
              <a:rPr lang="en-US" dirty="0"/>
              <a:t>Pulmonary Hypertension consult service</a:t>
            </a:r>
          </a:p>
          <a:p>
            <a:r>
              <a:rPr lang="en-US" dirty="0" err="1" smtClean="0"/>
              <a:t>Transcatheter</a:t>
            </a:r>
            <a:r>
              <a:rPr lang="en-US" dirty="0" smtClean="0"/>
              <a:t> </a:t>
            </a:r>
            <a:r>
              <a:rPr lang="en-US" dirty="0"/>
              <a:t>Aortic Valve Replacement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5079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Highlights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4"/>
            <a:ext cx="8991600" cy="4525963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US" dirty="0"/>
              <a:t>R</a:t>
            </a:r>
            <a:r>
              <a:rPr lang="en-US" dirty="0" smtClean="0"/>
              <a:t>educe </a:t>
            </a:r>
            <a:r>
              <a:rPr lang="en-US" dirty="0"/>
              <a:t>COPD and Asthma readmissions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>
                <a:cs typeface="Arial" panose="020B0604020202020204" pitchFamily="34" charset="0"/>
              </a:rPr>
              <a:t>Clinical Genetic </a:t>
            </a:r>
            <a:r>
              <a:rPr lang="en-US" dirty="0">
                <a:cs typeface="Arial" panose="020B0604020202020204" pitchFamily="34" charset="0"/>
              </a:rPr>
              <a:t>Lung Disease Program 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Tobacco </a:t>
            </a:r>
            <a:r>
              <a:rPr lang="en-US" dirty="0"/>
              <a:t>Cessation </a:t>
            </a:r>
            <a:r>
              <a:rPr lang="en-US" dirty="0" smtClean="0"/>
              <a:t>Program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Lung </a:t>
            </a:r>
            <a:r>
              <a:rPr lang="en-US" dirty="0"/>
              <a:t>Nodule and Lung Cancer screening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BMC </a:t>
            </a:r>
            <a:r>
              <a:rPr lang="en-US" dirty="0"/>
              <a:t>SNF partnership with Geriatrics </a:t>
            </a:r>
            <a:r>
              <a:rPr lang="en-US" dirty="0" smtClean="0">
                <a:cs typeface="Arial" panose="020B0604020202020204" pitchFamily="34" charset="0"/>
              </a:rPr>
              <a:t>Inflammatory Bowel Disease Center</a:t>
            </a:r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4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6" y="228600"/>
            <a:ext cx="6797675" cy="85725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Clinical Volume (# wRVUs)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1306344" y="1469414"/>
          <a:ext cx="7140910" cy="4910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5" imgW="6800867" imgH="4676670" progId="Excel.Sheet.8">
                  <p:embed/>
                </p:oleObj>
              </mc:Choice>
              <mc:Fallback>
                <p:oleObj name="Worksheet" r:id="rId5" imgW="6800867" imgH="46766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344" y="1469414"/>
                        <a:ext cx="7140910" cy="4910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title"/>
          </p:nvPr>
        </p:nvSpPr>
        <p:spPr>
          <a:xfrm>
            <a:off x="104779" y="123829"/>
            <a:ext cx="8924925" cy="5429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Visit Volume </a:t>
            </a:r>
            <a:r>
              <a:rPr lang="en-US" alt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(period ending July 31, 2017)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307099"/>
              </p:ext>
            </p:extLst>
          </p:nvPr>
        </p:nvGraphicFramePr>
        <p:xfrm>
          <a:off x="216816" y="779968"/>
          <a:ext cx="8812884" cy="507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913"/>
                <a:gridCol w="1322211"/>
                <a:gridCol w="1404849"/>
                <a:gridCol w="1156935"/>
                <a:gridCol w="1487488"/>
                <a:gridCol w="1487488"/>
              </a:tblGrid>
              <a:tr h="525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Column1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 Actual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Actual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YTD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YTD 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YTD Variance</a:t>
                      </a:r>
                    </a:p>
                  </a:txBody>
                  <a:tcPr marL="9525" marR="9525" marT="9525" marB="0" anchor="ctr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Hem/Onc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Rheumatology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Endocrine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Pulmonary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9525" marR="9525" marT="9525" marB="0" anchor="b"/>
                </a:tc>
              </a:tr>
              <a:tr h="2971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Geriatrics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9525" marR="9525" marT="9525" marB="0" anchor="b"/>
                </a:tc>
              </a:tr>
              <a:tr h="322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GIM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104,974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113,407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93,267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102,015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US" sz="2400" b="1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BMC</a:t>
                      </a:r>
                      <a:endParaRPr lang="en-US" sz="2400" b="1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78" marR="68578" marT="34295" marB="3429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266,810</a:t>
                      </a:r>
                    </a:p>
                    <a:p>
                      <a:pPr algn="ctr" fontAlgn="b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281,019</a:t>
                      </a:r>
                    </a:p>
                  </a:txBody>
                  <a:tcPr marL="7144" marR="7144" marT="714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253,769</a:t>
                      </a:r>
                    </a:p>
                    <a:p>
                      <a:pPr algn="ctr" fontAlgn="b"/>
                      <a:r>
                        <a:rPr lang="en-US" sz="2400" b="1" i="1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646,120</a:t>
                      </a:r>
                      <a:endParaRPr lang="en-US" sz="2400" b="1" i="1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250,277</a:t>
                      </a:r>
                    </a:p>
                    <a:p>
                      <a:pPr algn="ctr" fontAlgn="b"/>
                      <a:endParaRPr lang="en-US" sz="2400" b="1" i="1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1.4%</a:t>
                      </a:r>
                    </a:p>
                    <a:p>
                      <a:pPr algn="ctr" fontAlgn="b"/>
                      <a:r>
                        <a:rPr lang="en-US" sz="2400" b="1" i="1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-4 %</a:t>
                      </a:r>
                      <a:endParaRPr lang="en-US" sz="2400" b="1" i="1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486529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</a:rPr>
              <a:t>Source: BMC Dashboard/SDK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2D0C-CD57-40F0-AE2A-2D347621096F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Quality Improvement Performance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394C-B791-4E02-B49E-24E0A9539ACB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6"/>
                </a:solidFill>
              </a:rPr>
              <a:t>Quality Highlights AY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42"/>
            <a:ext cx="8991600" cy="4525963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400" u="sng" dirty="0">
                <a:cs typeface="Arial" panose="020B0604020202020204" pitchFamily="34" charset="0"/>
              </a:rPr>
              <a:t>New Leadership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dirty="0">
                <a:cs typeface="Arial" panose="020B0604020202020204" pitchFamily="34" charset="0"/>
              </a:rPr>
              <a:t>Director QPS </a:t>
            </a:r>
            <a:r>
              <a:rPr lang="en-US" sz="2000" b="1" dirty="0">
                <a:cs typeface="Arial" panose="020B0604020202020204" pitchFamily="34" charset="0"/>
              </a:rPr>
              <a:t>Lisa Caruso</a:t>
            </a:r>
            <a:r>
              <a:rPr lang="en-US" sz="2000" dirty="0">
                <a:cs typeface="Arial" panose="020B0604020202020204" pitchFamily="34" charset="0"/>
              </a:rPr>
              <a:t>, MD, MPH completed training IHI Improvement Advisor program in improving recognition and treatment of inpatient sepsis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dirty="0">
                <a:cs typeface="Arial" panose="020B0604020202020204" pitchFamily="34" charset="0"/>
              </a:rPr>
              <a:t>Associate Director QPS, </a:t>
            </a:r>
            <a:r>
              <a:rPr lang="en-US" sz="2000" b="1" dirty="0">
                <a:cs typeface="Arial" panose="020B0604020202020204" pitchFamily="34" charset="0"/>
              </a:rPr>
              <a:t>Deborah Whalen, </a:t>
            </a:r>
            <a:r>
              <a:rPr lang="en-US" sz="2000" dirty="0">
                <a:cs typeface="Arial" panose="020B0604020202020204" pitchFamily="34" charset="0"/>
              </a:rPr>
              <a:t>MSN, MBA, APRN-BCQI/PS, joined April 2017</a:t>
            </a:r>
          </a:p>
          <a:p>
            <a:pPr marL="342900" lvl="1" indent="-342900"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US" sz="2400" u="sng" dirty="0">
                <a:cs typeface="Arial" panose="020B0604020202020204" pitchFamily="34" charset="0"/>
              </a:rPr>
              <a:t>Inpatient Mortality Initiatives</a:t>
            </a:r>
            <a:r>
              <a:rPr lang="en-US" sz="2400" dirty="0">
                <a:cs typeface="Arial" panose="020B0604020202020204" pitchFamily="34" charset="0"/>
              </a:rPr>
              <a:t>: O/E for BMC YTD 0.86, Medical 	Services 2017Q1 0.88, Q2 0.89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400" u="sng" dirty="0">
                <a:cs typeface="Arial" panose="020B0604020202020204" pitchFamily="34" charset="0"/>
              </a:rPr>
              <a:t>Education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dirty="0">
                <a:cs typeface="Arial" panose="020B0604020202020204" pitchFamily="34" charset="0"/>
              </a:rPr>
              <a:t>QI/PS pathway growing in popularity with 14 residents engaged for AY18; PGY2 QI curriculum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dirty="0">
                <a:cs typeface="Arial" panose="020B0604020202020204" pitchFamily="34" charset="0"/>
              </a:rPr>
              <a:t>BMC QI fellow from IM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dirty="0">
                <a:cs typeface="Arial" panose="020B0604020202020204" pitchFamily="34" charset="0"/>
              </a:rPr>
              <a:t>DOM residents presented QI projects at national IHI conference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-52387"/>
            <a:ext cx="7543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Metrics</a:t>
            </a:r>
            <a:r>
              <a:rPr lang="en-US" sz="4000" b="1" dirty="0">
                <a:ea typeface="+mj-ea"/>
                <a:cs typeface="+mj-cs"/>
              </a:rPr>
              <a:t> - </a:t>
            </a:r>
            <a:r>
              <a:rPr lang="en-US" sz="4000" i="1" dirty="0">
                <a:cs typeface="Arial" panose="020B0604020202020204" pitchFamily="34" charset="0"/>
              </a:rPr>
              <a:t>The Positives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152400" y="990604"/>
            <a:ext cx="8591550" cy="4144963"/>
          </a:xfrm>
        </p:spPr>
        <p:txBody>
          <a:bodyPr>
            <a:no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Ambulatory visit volume 1.4% (above budget) but </a:t>
            </a:r>
            <a:r>
              <a:rPr lang="en-US" altLang="en-US" sz="2400" u="sng" dirty="0">
                <a:cs typeface="Arial" panose="020B0604020202020204" pitchFamily="34" charset="0"/>
              </a:rPr>
              <a:t>below</a:t>
            </a:r>
            <a:r>
              <a:rPr lang="en-US" altLang="en-US" sz="2400" dirty="0">
                <a:cs typeface="Arial" panose="020B0604020202020204" pitchFamily="34" charset="0"/>
              </a:rPr>
              <a:t> AY 16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Patient experience </a:t>
            </a:r>
            <a:r>
              <a:rPr lang="en-US" altLang="en-US" sz="2400" i="1" dirty="0">
                <a:cs typeface="Arial" panose="020B0604020202020204" pitchFamily="34" charset="0"/>
              </a:rPr>
              <a:t>(likelihood to recommend) </a:t>
            </a:r>
            <a:r>
              <a:rPr lang="en-US" altLang="en-US" sz="2400" dirty="0">
                <a:cs typeface="Arial" panose="020B0604020202020204" pitchFamily="34" charset="0"/>
              </a:rPr>
              <a:t>above goal in all but one section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Access (14 days for new patients) above goal in Rheumatology, Cardiology, GI, Geriatrics and Oncology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Inpatient discharges increased by 4.7%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Inpatient Mortality and Preventable Harm Index better than goal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Readmission rate lower than goal for ID, Renal and MP Hospitalists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 err="1">
                <a:cs typeface="Arial" panose="020B0604020202020204" pitchFamily="34" charset="0"/>
              </a:rPr>
              <a:t>wRVUs</a:t>
            </a:r>
            <a:r>
              <a:rPr lang="en-US" altLang="en-US" sz="2400" dirty="0">
                <a:cs typeface="Arial" panose="020B0604020202020204" pitchFamily="34" charset="0"/>
              </a:rPr>
              <a:t> increased </a:t>
            </a:r>
          </a:p>
        </p:txBody>
      </p:sp>
      <p:sp>
        <p:nvSpPr>
          <p:cNvPr id="13209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91300" y="6226175"/>
            <a:ext cx="2133600" cy="476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23</a:t>
            </a:r>
          </a:p>
          <a:p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Metrics</a:t>
            </a:r>
            <a:r>
              <a:rPr lang="en-US" altLang="en-US" sz="4000" b="1" dirty="0">
                <a:cs typeface="Arial" panose="020B0604020202020204" pitchFamily="34" charset="0"/>
              </a:rPr>
              <a:t> - </a:t>
            </a:r>
            <a:r>
              <a:rPr lang="en-US" altLang="en-US" sz="4000" i="1" dirty="0">
                <a:cs typeface="Arial" panose="020B0604020202020204" pitchFamily="34" charset="0"/>
              </a:rPr>
              <a:t>The Negatives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9149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Average discharge time remains later than goal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Readmission rate above goal on majority of DOM services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LOS above goal on majority of DOM services, but &lt;1.0 O:E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Outpatient access for new patients below goal overall in both specialties and primary care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331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603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AY 18 Clinical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4"/>
            <a:ext cx="8763000" cy="4525963"/>
          </a:xfrm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Improve physician and staff </a:t>
            </a:r>
            <a:r>
              <a:rPr lang="en-US" dirty="0" smtClean="0">
                <a:cs typeface="Arial" panose="020B0604020202020204" pitchFamily="34" charset="0"/>
              </a:rPr>
              <a:t>satisfaction</a:t>
            </a:r>
          </a:p>
          <a:p>
            <a:pPr>
              <a:spcAft>
                <a:spcPts val="400"/>
              </a:spcAft>
              <a:defRPr/>
            </a:pPr>
            <a:r>
              <a:rPr lang="en-US" dirty="0" smtClean="0">
                <a:cs typeface="Arial" panose="020B0604020202020204" pitchFamily="34" charset="0"/>
              </a:rPr>
              <a:t>Ongoing </a:t>
            </a:r>
            <a:r>
              <a:rPr lang="en-US" dirty="0">
                <a:cs typeface="Arial" panose="020B0604020202020204" pitchFamily="34" charset="0"/>
              </a:rPr>
              <a:t>implementation of Evidence-based /Consensus Criteria for Referral to Specialty Clinics 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  <a:defRPr/>
            </a:pPr>
            <a:r>
              <a:rPr lang="en-US" dirty="0" smtClean="0">
                <a:ea typeface="ＭＳ Ｐゴシック" pitchFamily="-107" charset="-128"/>
                <a:cs typeface="Arial" panose="020B0604020202020204" pitchFamily="34" charset="0"/>
              </a:rPr>
              <a:t>Increase </a:t>
            </a:r>
            <a:r>
              <a:rPr lang="en-US" dirty="0">
                <a:ea typeface="ＭＳ Ｐゴシック" pitchFamily="-107" charset="-128"/>
                <a:cs typeface="Arial" panose="020B0604020202020204" pitchFamily="34" charset="0"/>
              </a:rPr>
              <a:t>outpatient visit volume and improve new patient access </a:t>
            </a:r>
          </a:p>
          <a:p>
            <a:pPr>
              <a:spcAft>
                <a:spcPts val="4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Foster ongoing collaboration between Ambulatory Medical Directors and </a:t>
            </a:r>
            <a:r>
              <a:rPr lang="en-US" dirty="0" smtClean="0">
                <a:cs typeface="Arial" panose="020B0604020202020204" pitchFamily="34" charset="0"/>
              </a:rPr>
              <a:t>AD’s </a:t>
            </a:r>
          </a:p>
          <a:p>
            <a:pPr>
              <a:spcAft>
                <a:spcPts val="400"/>
              </a:spcAft>
              <a:defRPr/>
            </a:pPr>
            <a:r>
              <a:rPr lang="en-US" dirty="0" smtClean="0">
                <a:cs typeface="Arial" panose="020B0604020202020204" pitchFamily="34" charset="0"/>
              </a:rPr>
              <a:t>Improve </a:t>
            </a:r>
            <a:r>
              <a:rPr lang="en-US" dirty="0">
                <a:cs typeface="Arial" panose="020B0604020202020204" pitchFamily="34" charset="0"/>
              </a:rPr>
              <a:t>efficiency and effectiveness </a:t>
            </a:r>
            <a:r>
              <a:rPr lang="en-US" dirty="0" smtClean="0">
                <a:cs typeface="Arial" panose="020B0604020202020204" pitchFamily="34" charset="0"/>
              </a:rPr>
              <a:t>of EHR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19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5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Announcements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04" y="914404"/>
            <a:ext cx="8991600" cy="4525963"/>
          </a:xfrm>
        </p:spPr>
        <p:txBody>
          <a:bodyPr/>
          <a:lstStyle/>
          <a:p>
            <a:r>
              <a:rPr lang="en-US" altLang="en-US" sz="2800" b="1" dirty="0"/>
              <a:t>Precision Medicine Approaches to A.D. </a:t>
            </a:r>
            <a:r>
              <a:rPr lang="en-US" altLang="en-US" sz="2800" dirty="0"/>
              <a:t>(ARC) Museum of Science on November 15, 2017 at 7:30 pm </a:t>
            </a:r>
          </a:p>
          <a:p>
            <a:r>
              <a:rPr lang="en-US" altLang="en-US" sz="2800" b="1" dirty="0"/>
              <a:t>BMC Quality and Safety Week</a:t>
            </a:r>
            <a:r>
              <a:rPr lang="en-US" altLang="en-US" sz="2800" dirty="0"/>
              <a:t>, Oct 13-20</a:t>
            </a:r>
          </a:p>
          <a:p>
            <a:r>
              <a:rPr lang="en-US" sz="2800" b="1" dirty="0"/>
              <a:t>New Faculty Orientation</a:t>
            </a:r>
            <a:r>
              <a:rPr lang="en-US" sz="2800" dirty="0"/>
              <a:t>, Thursday, October 5, 12 noon – 2 pm, Wilkins Board Room</a:t>
            </a:r>
          </a:p>
          <a:p>
            <a:r>
              <a:rPr lang="en-US" sz="2800" b="1" dirty="0"/>
              <a:t>Evans Days </a:t>
            </a:r>
            <a:r>
              <a:rPr lang="en-US" sz="2800" dirty="0"/>
              <a:t>October 12 and 13</a:t>
            </a:r>
          </a:p>
          <a:p>
            <a:pPr lvl="1"/>
            <a:r>
              <a:rPr lang="en-US" sz="2400" dirty="0"/>
              <a:t>Poster Session: Oct 12, 9-12 noon, </a:t>
            </a:r>
            <a:r>
              <a:rPr lang="en-US" sz="2400" dirty="0" err="1"/>
              <a:t>Hiebert</a:t>
            </a:r>
            <a:r>
              <a:rPr lang="en-US" sz="2400" dirty="0"/>
              <a:t> Lounge</a:t>
            </a:r>
          </a:p>
          <a:p>
            <a:pPr lvl="1"/>
            <a:r>
              <a:rPr lang="en-US" sz="2400" dirty="0"/>
              <a:t>Nancy Cox, Ph.D., Wilkins Visiting Professor, October 12 at 3:30 pm, Keefer Auditorium</a:t>
            </a:r>
          </a:p>
          <a:p>
            <a:pPr lvl="1"/>
            <a:r>
              <a:rPr lang="en-US" sz="2400" dirty="0"/>
              <a:t>Katrina Armstrong, M.D., </a:t>
            </a:r>
            <a:r>
              <a:rPr lang="en-US" sz="2400" dirty="0" err="1"/>
              <a:t>Ingelfinger</a:t>
            </a:r>
            <a:r>
              <a:rPr lang="en-US" sz="2400" dirty="0"/>
              <a:t> Visiting </a:t>
            </a:r>
            <a:r>
              <a:rPr lang="en-US" dirty="0" smtClean="0"/>
              <a:t>Professor, October 13, Noon-1 pm, Keefer Auditorium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Goals in AY 18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I</a:t>
            </a:r>
            <a:r>
              <a:rPr lang="en-US" dirty="0" smtClean="0">
                <a:cs typeface="Arial" panose="020B0604020202020204" pitchFamily="34" charset="0"/>
              </a:rPr>
              <a:t>mprove patient flow </a:t>
            </a:r>
            <a:r>
              <a:rPr lang="en-US" dirty="0">
                <a:cs typeface="Arial" panose="020B0604020202020204" pitchFamily="34" charset="0"/>
              </a:rPr>
              <a:t>and O:E mortality</a:t>
            </a:r>
            <a:endParaRPr lang="en-US" dirty="0"/>
          </a:p>
          <a:p>
            <a:pPr>
              <a:spcAft>
                <a:spcPts val="400"/>
              </a:spcAft>
              <a:defRPr/>
            </a:pPr>
            <a:r>
              <a:rPr lang="en-US" dirty="0" smtClean="0"/>
              <a:t>Target improvement in conditions </a:t>
            </a:r>
            <a:r>
              <a:rPr lang="en-US" dirty="0"/>
              <a:t>which disproportionately affect URM</a:t>
            </a: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I</a:t>
            </a:r>
            <a:r>
              <a:rPr lang="en-US" dirty="0" smtClean="0">
                <a:cs typeface="Arial" panose="020B0604020202020204" pitchFamily="34" charset="0"/>
              </a:rPr>
              <a:t>mprove </a:t>
            </a:r>
            <a:r>
              <a:rPr lang="en-US" dirty="0">
                <a:cs typeface="Arial" panose="020B0604020202020204" pitchFamily="34" charset="0"/>
              </a:rPr>
              <a:t>preventable harm </a:t>
            </a:r>
            <a:r>
              <a:rPr lang="en-US" dirty="0" smtClean="0">
                <a:cs typeface="Arial" panose="020B0604020202020204" pitchFamily="34" charset="0"/>
              </a:rPr>
              <a:t>index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>
                <a:cs typeface="Arial" panose="020B0604020202020204" pitchFamily="34" charset="0"/>
              </a:rPr>
              <a:t>Foster scholarship in in </a:t>
            </a:r>
            <a:r>
              <a:rPr lang="en-US" dirty="0">
                <a:cs typeface="Arial" panose="020B0604020202020204" pitchFamily="34" charset="0"/>
              </a:rPr>
              <a:t>PGY2 </a:t>
            </a:r>
            <a:r>
              <a:rPr lang="en-US" dirty="0" smtClean="0">
                <a:cs typeface="Arial" panose="020B0604020202020204" pitchFamily="34" charset="0"/>
              </a:rPr>
              <a:t>and fellowship QI curriculum</a:t>
            </a: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Increase STARS reporting across </a:t>
            </a:r>
            <a:r>
              <a:rPr lang="en-US" dirty="0" smtClean="0">
                <a:cs typeface="Arial" panose="020B0604020202020204" pitchFamily="34" charset="0"/>
              </a:rPr>
              <a:t>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43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2017 </a:t>
            </a:r>
            <a:r>
              <a:rPr lang="en-US" altLang="en-US" b="1" dirty="0">
                <a:solidFill>
                  <a:srgbClr val="002060"/>
                </a:solidFill>
              </a:rPr>
              <a:t>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hlinkClick r:id="rId3" action="ppaction://hlinksldjump"/>
              </a:rPr>
              <a:t>DOM Faculty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altLang="en-US" sz="2800" b="1" dirty="0">
                <a:solidFill>
                  <a:srgbClr val="002060"/>
                </a:solidFill>
                <a:hlinkClick r:id="rId4" action="ppaction://hlinksldjump"/>
              </a:rPr>
              <a:t>Clinical Programs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Research Programs</a:t>
            </a:r>
          </a:p>
          <a:p>
            <a:r>
              <a:rPr lang="en-US" sz="2800" b="1" dirty="0">
                <a:solidFill>
                  <a:srgbClr val="002060"/>
                </a:solidFill>
                <a:hlinkClick r:id="rId5" action="ppaction://hlinksldjump"/>
              </a:rPr>
              <a:t>Education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Faculty Development and Diversity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7" action="ppaction://hlinksldjump"/>
              </a:rPr>
              <a:t>Finance and Research Administration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8" action="ppaction://hlinksldjump"/>
              </a:rPr>
              <a:t>Summary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9" action="ppaction://hlinksldjump"/>
              </a:rPr>
              <a:t>Appendix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15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04800"/>
            <a:ext cx="71628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New Research Awards ($m)</a:t>
            </a:r>
            <a:r>
              <a:rPr lang="en-US" altLang="en-US" b="1" dirty="0" smtClean="0">
                <a:solidFill>
                  <a:srgbClr val="002060"/>
                </a:solidFill>
              </a:rPr>
              <a:t/>
            </a:r>
            <a:br>
              <a:rPr lang="en-US" altLang="en-US" b="1" dirty="0" smtClean="0">
                <a:solidFill>
                  <a:srgbClr val="002060"/>
                </a:solidFill>
              </a:rPr>
            </a:br>
            <a:r>
              <a:rPr lang="en-US" altLang="en-US" sz="2000" dirty="0"/>
              <a:t>(excludes VA, NEIDL, and RWMC)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/>
          </p:nvPr>
        </p:nvGraphicFramePr>
        <p:xfrm>
          <a:off x="812800" y="2154238"/>
          <a:ext cx="7442200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878F-EFD2-4809-8B13-EA048A1F155B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7848600" cy="1106488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Research Activities, AY17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198013"/>
            <a:ext cx="8839200" cy="5523462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ja-JP" sz="2400" b="1" dirty="0">
                <a:solidFill>
                  <a:schemeClr val="tx2"/>
                </a:solidFill>
              </a:rPr>
              <a:t>TEC</a:t>
            </a:r>
            <a:r>
              <a:rPr lang="en-US" sz="2400" dirty="0">
                <a:solidFill>
                  <a:schemeClr val="tx2"/>
                </a:solidFill>
              </a:rPr>
              <a:t> assembled a </a:t>
            </a:r>
            <a:r>
              <a:rPr lang="en-US" sz="2400" dirty="0">
                <a:solidFill>
                  <a:schemeClr val="tx2"/>
                </a:solidFill>
                <a:hlinkClick r:id="rId3"/>
              </a:rPr>
              <a:t>diabetes database</a:t>
            </a:r>
            <a:r>
              <a:rPr lang="en-US" sz="2400" dirty="0">
                <a:solidFill>
                  <a:schemeClr val="tx2"/>
                </a:solidFill>
              </a:rPr>
              <a:t> 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Medical Data Science &amp; Single Cell Sequencing Core</a:t>
            </a:r>
            <a:endParaRPr lang="en-US" altLang="ja-JP" sz="2400" b="1" dirty="0">
              <a:solidFill>
                <a:schemeClr val="tx2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Clinical/Basic Grand Rounds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Research Faculty Incentive Plan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dirty="0"/>
              <a:t>Research core use: &gt; 330 faculty, 10 external collaborators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Sig Grant </a:t>
            </a:r>
            <a:r>
              <a:rPr lang="en-US" altLang="en-US" sz="2400" dirty="0">
                <a:solidFill>
                  <a:srgbClr val="000000"/>
                </a:solidFill>
              </a:rPr>
              <a:t>to AIC Core:</a:t>
            </a:r>
            <a:r>
              <a:rPr lang="en-US" altLang="en-US" sz="2000" dirty="0"/>
              <a:t>12K Flex Open Array Real-Time PCR System”</a:t>
            </a:r>
            <a:endParaRPr lang="en-US" altLang="en-US" sz="2400" b="1" dirty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dirty="0"/>
              <a:t>Funding Awards</a:t>
            </a:r>
            <a:r>
              <a:rPr lang="en-US" altLang="en-US" sz="2400" dirty="0"/>
              <a:t>: </a:t>
            </a:r>
            <a:endParaRPr lang="en-US" altLang="en-US" sz="2000" dirty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 dirty="0"/>
              <a:t>	Pilots: 11</a:t>
            </a:r>
            <a:endParaRPr lang="en-US" altLang="en-US" sz="2000" b="1" dirty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 dirty="0"/>
              <a:t>	K Supplements: 5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 dirty="0"/>
              <a:t>	&gt;95% grant support: 28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 dirty="0"/>
              <a:t>	Training Grant Supplements: 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367284" y="1295400"/>
            <a:ext cx="8229600" cy="1143000"/>
          </a:xfrm>
        </p:spPr>
        <p:txBody>
          <a:bodyPr/>
          <a:lstStyle/>
          <a:p>
            <a:r>
              <a:rPr lang="en-US" altLang="en-US" sz="3000" b="1" dirty="0">
                <a:solidFill>
                  <a:srgbClr val="002060"/>
                </a:solidFill>
              </a:rPr>
              <a:t/>
            </a:r>
            <a:br>
              <a:rPr lang="en-US" altLang="en-US" sz="3000" b="1" dirty="0">
                <a:solidFill>
                  <a:srgbClr val="002060"/>
                </a:solidFill>
              </a:rPr>
            </a:br>
            <a:r>
              <a:rPr lang="en-US" altLang="en-US" sz="3000" b="1" dirty="0">
                <a:solidFill>
                  <a:srgbClr val="002060"/>
                </a:solidFill>
              </a:rPr>
              <a:t>New (2017) Affinity Research Collaboratives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361188" y="2834644"/>
            <a:ext cx="8229600" cy="4659313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altLang="en-US" sz="2400" b="1" dirty="0"/>
              <a:t>Mobile Health and Informatics (</a:t>
            </a:r>
            <a:r>
              <a:rPr lang="en-US" altLang="en-US" sz="2400" dirty="0"/>
              <a:t>Drs. Belinda </a:t>
            </a:r>
            <a:r>
              <a:rPr lang="en-US" altLang="en-US" sz="2400" dirty="0" err="1"/>
              <a:t>Borrelli</a:t>
            </a:r>
            <a:r>
              <a:rPr lang="en-US" altLang="en-US" sz="2400" dirty="0"/>
              <a:t>, Lisa </a:t>
            </a:r>
            <a:r>
              <a:rPr lang="en-US" altLang="en-US" sz="2400" dirty="0" err="1"/>
              <a:t>Quintiliani</a:t>
            </a:r>
            <a:r>
              <a:rPr lang="en-US" altLang="en-US" sz="2400" dirty="0"/>
              <a:t> and Julie </a:t>
            </a:r>
            <a:r>
              <a:rPr lang="en-US" altLang="en-US" sz="2400" dirty="0" err="1"/>
              <a:t>Keysor</a:t>
            </a:r>
            <a:r>
              <a:rPr lang="en-US" altLang="en-US" sz="2400" dirty="0"/>
              <a:t>)</a:t>
            </a:r>
          </a:p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altLang="en-US" sz="2400" b="1" dirty="0"/>
              <a:t>Precision Medicine and Neurodegenerative Disease </a:t>
            </a:r>
            <a:r>
              <a:rPr lang="en-US" altLang="en-US" sz="2400" dirty="0"/>
              <a:t>Drs. Rhoda Au, Neil </a:t>
            </a:r>
            <a:r>
              <a:rPr lang="en-US" altLang="en-US" sz="2400" dirty="0" err="1"/>
              <a:t>Kowall</a:t>
            </a:r>
            <a:r>
              <a:rPr lang="en-US" altLang="en-US" sz="2400" dirty="0"/>
              <a:t> and Lindsay Farrer)</a:t>
            </a:r>
            <a:r>
              <a:rPr lang="en-US" altLang="en-US" sz="2400" b="1" dirty="0"/>
              <a:t> Systems </a:t>
            </a:r>
          </a:p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altLang="en-US" sz="2400" b="1" dirty="0"/>
              <a:t>Systems Biology Approaches to Microbiome Research </a:t>
            </a:r>
            <a:r>
              <a:rPr lang="en-US" altLang="en-US" sz="2400" dirty="0"/>
              <a:t>(Drs. Daniel </a:t>
            </a:r>
            <a:r>
              <a:rPr lang="en-US" altLang="en-US" sz="2400" dirty="0" err="1"/>
              <a:t>Segr</a:t>
            </a:r>
            <a:r>
              <a:rPr lang="en-US" sz="2400" dirty="0" err="1"/>
              <a:t>è</a:t>
            </a:r>
            <a:r>
              <a:rPr lang="en-US" altLang="en-US" sz="2400" dirty="0"/>
              <a:t> and Evan Johnson)</a:t>
            </a:r>
          </a:p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endParaRPr lang="en-US" altLang="en-US" sz="2400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88" y="228600"/>
            <a:ext cx="3022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304334" y="1447800"/>
            <a:ext cx="8229600" cy="1143000"/>
          </a:xfrm>
        </p:spPr>
        <p:txBody>
          <a:bodyPr/>
          <a:lstStyle/>
          <a:p>
            <a:r>
              <a:rPr lang="en-US" altLang="en-US" sz="3000" b="1" dirty="0">
                <a:solidFill>
                  <a:srgbClr val="002060"/>
                </a:solidFill>
              </a:rPr>
              <a:t>Ongoing ARC-Programs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304334" y="2019304"/>
            <a:ext cx="8839666" cy="4659313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endParaRPr lang="en-US" altLang="en-US" sz="2400" b="1" dirty="0"/>
          </a:p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altLang="en-US" sz="2400" b="1" dirty="0"/>
              <a:t>HOST-PATHOGEN INTERACTION: THE CASE OF PNEUMONIA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PneumoniARC</a:t>
            </a:r>
            <a:r>
              <a:rPr lang="en-US" altLang="en-US" sz="2400" dirty="0"/>
              <a:t>) Dr. Jay Mizgerd</a:t>
            </a:r>
            <a:endParaRPr lang="en-US" altLang="en-US" sz="2400" b="1" dirty="0"/>
          </a:p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altLang="en-US" sz="2400" b="1" dirty="0"/>
              <a:t>THROMBOSIS TO HEMOSTASIS IN HEALTH AND DISEASE </a:t>
            </a:r>
            <a:r>
              <a:rPr lang="en-US" altLang="en-US" sz="2400" dirty="0"/>
              <a:t>(Drs. Vipul Chitalia, Jean Francis, Mark Sloan and Katya Ravid)</a:t>
            </a:r>
          </a:p>
          <a:p>
            <a:pPr marL="0" indent="0" eaLnBrk="1" hangingPunct="1">
              <a:spcAft>
                <a:spcPts val="1200"/>
              </a:spcAft>
              <a:buNone/>
              <a:tabLst>
                <a:tab pos="396875" algn="l"/>
              </a:tabLst>
            </a:pPr>
            <a:r>
              <a:rPr lang="en-US" altLang="en-US" sz="2400" b="1" dirty="0"/>
              <a:t>ETIOLOGY AND PATHOGENESIS OF ORAL CANCER </a:t>
            </a:r>
            <a:r>
              <a:rPr lang="en-US" altLang="en-US" sz="2400" dirty="0"/>
              <a:t>(EPOC) Drs. Maria Kukuruzinsa, Avrum Spira and Maria </a:t>
            </a:r>
            <a:r>
              <a:rPr lang="en-US" altLang="en-US" sz="2400" dirty="0" err="1"/>
              <a:t>Trojanowska</a:t>
            </a:r>
            <a:r>
              <a:rPr lang="en-US" altLang="en-US" sz="2400" dirty="0"/>
              <a:t> 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3022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25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914404"/>
            <a:ext cx="8305800" cy="4022387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  <a:tabLst>
                <a:tab pos="690563" algn="l"/>
              </a:tabLst>
              <a:defRPr/>
            </a:pPr>
            <a:r>
              <a:rPr lang="en-US" altLang="en-US" sz="2400" b="1" dirty="0">
                <a:solidFill>
                  <a:srgbClr val="0000FF"/>
                </a:solidFill>
              </a:rPr>
              <a:t>New Pre-ARCs 2017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tabLst>
                <a:tab pos="690563" algn="l"/>
              </a:tabLst>
              <a:defRPr/>
            </a:pPr>
            <a:r>
              <a:rPr lang="en-US" altLang="en-US" sz="2400" b="1" dirty="0"/>
              <a:t>Tissue Fibrosis in Health and Disease</a:t>
            </a:r>
            <a:r>
              <a:rPr lang="en-US" altLang="en-US" sz="2400" dirty="0"/>
              <a:t> (Directors, Drs. Maria </a:t>
            </a:r>
            <a:r>
              <a:rPr lang="en-US" sz="2400" dirty="0" err="1"/>
              <a:t>Trojanowska</a:t>
            </a:r>
            <a:r>
              <a:rPr lang="en-US" sz="2400" dirty="0"/>
              <a:t> </a:t>
            </a:r>
            <a:r>
              <a:rPr lang="en-US" altLang="en-US" sz="2400" dirty="0"/>
              <a:t>and Irving </a:t>
            </a:r>
            <a:r>
              <a:rPr lang="en-US" altLang="en-US" sz="2400" dirty="0" err="1"/>
              <a:t>Bigio</a:t>
            </a:r>
            <a:r>
              <a:rPr lang="en-US" altLang="en-US" sz="2400" dirty="0"/>
              <a:t>)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tabLst>
                <a:tab pos="690563" algn="l"/>
              </a:tabLst>
              <a:defRPr/>
            </a:pPr>
            <a:r>
              <a:rPr lang="en-US" altLang="en-US" sz="2400" b="1" dirty="0"/>
              <a:t>Metabolic Clinical Research Collaborative </a:t>
            </a:r>
            <a:r>
              <a:rPr lang="en-US" altLang="en-US" sz="2400" dirty="0"/>
              <a:t>(Directors, Drs. Jude </a:t>
            </a:r>
            <a:r>
              <a:rPr lang="en-US" altLang="en-US" sz="2400" dirty="0" err="1"/>
              <a:t>Deeney</a:t>
            </a:r>
            <a:r>
              <a:rPr lang="en-US" altLang="en-US" sz="2400" dirty="0"/>
              <a:t>, Markus </a:t>
            </a:r>
            <a:r>
              <a:rPr lang="en-US" altLang="en-US" sz="2400" dirty="0" err="1"/>
              <a:t>Bachschmid</a:t>
            </a:r>
            <a:r>
              <a:rPr lang="en-US" altLang="en-US" sz="2400" dirty="0"/>
              <a:t> and Barbara </a:t>
            </a:r>
            <a:r>
              <a:rPr lang="en-US" altLang="en-US" sz="2400" dirty="0" err="1"/>
              <a:t>Corkey</a:t>
            </a:r>
            <a:r>
              <a:rPr lang="en-US" altLang="en-US" sz="2400" dirty="0"/>
              <a:t>)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tabLst>
                <a:tab pos="690563" algn="l"/>
              </a:tabLst>
              <a:defRPr/>
            </a:pPr>
            <a:r>
              <a:rPr lang="en-US" altLang="en-US" sz="2400" i="1" u="sng" dirty="0"/>
              <a:t>In Discussion (topics for pre-ARCs)</a:t>
            </a:r>
            <a:r>
              <a:rPr lang="en-US" altLang="en-US" sz="2400" dirty="0"/>
              <a:t>: </a:t>
            </a:r>
          </a:p>
          <a:p>
            <a:pPr marL="0" indent="0">
              <a:buNone/>
              <a:tabLst>
                <a:tab pos="690563" algn="l"/>
              </a:tabLst>
              <a:defRPr/>
            </a:pPr>
            <a:r>
              <a:rPr lang="en-US" sz="2400" b="1" dirty="0">
                <a:hlinkClick r:id="rId3"/>
              </a:rPr>
              <a:t>Tobacco Product Sciences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Drs. Jessica </a:t>
            </a:r>
            <a:r>
              <a:rPr lang="en-US" sz="2400" b="1" dirty="0" err="1"/>
              <a:t>Fetterman</a:t>
            </a:r>
            <a:r>
              <a:rPr lang="en-US" sz="2400" b="1" dirty="0"/>
              <a:t> and Naomi Hamburg</a:t>
            </a:r>
            <a:endParaRPr lang="en-US" sz="2400" dirty="0"/>
          </a:p>
          <a:p>
            <a:pPr>
              <a:tabLst>
                <a:tab pos="690563" algn="l"/>
              </a:tabLst>
              <a:defRPr/>
            </a:pPr>
            <a:endParaRPr lang="en-US" sz="1400" dirty="0"/>
          </a:p>
          <a:p>
            <a:pPr>
              <a:tabLst>
                <a:tab pos="690563" algn="l"/>
              </a:tabLst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6739" y="5922059"/>
            <a:ext cx="18466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Research Goals, AY18 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9144000" cy="5334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700" dirty="0"/>
              <a:t>Continue </a:t>
            </a:r>
            <a:r>
              <a:rPr lang="en-US" altLang="en-US" sz="2700" b="1" dirty="0"/>
              <a:t>“First Step Program</a:t>
            </a:r>
            <a:r>
              <a:rPr lang="en-US" altLang="en-US" sz="2700" dirty="0"/>
              <a:t>”; Pilot program, Evans Days, Dim Sum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700" b="1" dirty="0"/>
              <a:t>Clinical/Basic/Population Research Collaborations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700" dirty="0"/>
              <a:t>Enhance administrative infrastructure and core metrics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700" dirty="0"/>
              <a:t>Submit additional SIG grant applications to support Cores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800" dirty="0"/>
              <a:t>Promote Innovative </a:t>
            </a:r>
            <a:r>
              <a:rPr lang="en-US" altLang="en-US" sz="2800" b="1" dirty="0"/>
              <a:t>Team Science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800" dirty="0"/>
              <a:t>Collaborate </a:t>
            </a:r>
            <a:r>
              <a:rPr lang="en-US" altLang="en-US" sz="2800" b="1" dirty="0"/>
              <a:t>with the CTSI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800" b="1" dirty="0"/>
              <a:t>Cross campus research forums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800" b="1" dirty="0"/>
              <a:t>Think Tanks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800" b="1" dirty="0"/>
              <a:t>Engage the community</a:t>
            </a:r>
            <a:endParaRPr lang="en-US" altLang="en-US" sz="2700" dirty="0"/>
          </a:p>
          <a:p>
            <a:pPr marL="0" indent="0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27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2017 </a:t>
            </a:r>
            <a:r>
              <a:rPr lang="en-US" altLang="en-US" b="1" dirty="0">
                <a:solidFill>
                  <a:srgbClr val="002060"/>
                </a:solidFill>
              </a:rPr>
              <a:t>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hlinkClick r:id="rId3" action="ppaction://hlinksldjump"/>
              </a:rPr>
              <a:t>DOM Faculty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altLang="en-US" sz="2800" b="1" dirty="0">
                <a:solidFill>
                  <a:srgbClr val="002060"/>
                </a:solidFill>
                <a:hlinkClick r:id="rId4" action="ppaction://hlinksldjump"/>
              </a:rPr>
              <a:t>Clinical Programs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5" action="ppaction://hlinksldjump"/>
              </a:rPr>
              <a:t>Research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Education Programs</a:t>
            </a: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Faculty Development and Diversity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7" action="ppaction://hlinksldjump"/>
              </a:rPr>
              <a:t>Finance and Research Administration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8" action="ppaction://hlinksldjump"/>
              </a:rPr>
              <a:t>Summary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9" action="ppaction://hlinksldjump"/>
              </a:rPr>
              <a:t>Appendix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41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29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740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Grand Rounds Speakers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986573"/>
              </p:ext>
            </p:extLst>
          </p:nvPr>
        </p:nvGraphicFramePr>
        <p:xfrm>
          <a:off x="827317" y="1771650"/>
          <a:ext cx="7445829" cy="322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44"/>
                <a:gridCol w="3374244"/>
                <a:gridCol w="2260741"/>
              </a:tblGrid>
              <a:tr h="3975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Topic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Speaker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878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September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29th </a:t>
                      </a:r>
                      <a:endParaRPr lang="en-US" sz="16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CLINICAL / RESEARCH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Topic: TBD</a:t>
                      </a: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 </a:t>
                      </a:r>
                      <a:endParaRPr lang="en-US" sz="16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Beth</a:t>
                      </a:r>
                      <a:r>
                        <a:rPr lang="en-US" sz="1600" baseline="0" dirty="0" smtClean="0"/>
                        <a:t> McGlynn, MD,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Director, Research, Kaiser Permanente</a:t>
                      </a:r>
                      <a:endParaRPr lang="en-US" sz="1600" dirty="0"/>
                    </a:p>
                  </a:txBody>
                  <a:tcPr marL="51435" marR="51435" marT="0" marB="0"/>
                </a:tc>
              </a:tr>
              <a:tr h="696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October </a:t>
                      </a:r>
                      <a:r>
                        <a:rPr lang="en-US" sz="1600" dirty="0" smtClean="0"/>
                        <a:t>6th </a:t>
                      </a:r>
                      <a:endParaRPr lang="en-US" sz="16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Sue Kim Hanson</a:t>
                      </a:r>
                      <a:r>
                        <a:rPr lang="en-US" sz="1600" baseline="0" dirty="0" smtClean="0"/>
                        <a:t> Lecture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Topic: TBD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Arlene Sharpe, </a:t>
                      </a:r>
                      <a:r>
                        <a:rPr lang="en-US" sz="1600" dirty="0"/>
                        <a:t>M.D.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/>
                    </a:p>
                  </a:txBody>
                  <a:tcPr marL="51435" marR="51435" marT="0" marB="0"/>
                </a:tc>
              </a:tr>
              <a:tr h="641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October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13th </a:t>
                      </a:r>
                      <a:endParaRPr lang="en-US" sz="16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INGELFINGER VISITING PROFESSOR -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EVANS DAYS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Katrina</a:t>
                      </a:r>
                      <a:r>
                        <a:rPr lang="en-US" sz="1600" baseline="0" dirty="0" smtClean="0"/>
                        <a:t> Armstrong, M.D., Chair, DOM MGH</a:t>
                      </a:r>
                      <a:endParaRPr lang="en-US" sz="1600" dirty="0"/>
                    </a:p>
                  </a:txBody>
                  <a:tcPr marL="51435" marR="51435" marT="0" marB="0"/>
                </a:tc>
              </a:tr>
              <a:tr h="427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October</a:t>
                      </a:r>
                      <a:r>
                        <a:rPr lang="en-US" sz="1600" baseline="0" dirty="0" smtClean="0"/>
                        <a:t> 20</a:t>
                      </a:r>
                      <a:r>
                        <a:rPr lang="en-US" sz="1600" dirty="0" smtClean="0"/>
                        <a:t>th </a:t>
                      </a:r>
                      <a:endParaRPr lang="en-US" sz="1600" dirty="0"/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Quality Week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Topic: TBD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Dr. </a:t>
                      </a:r>
                      <a:r>
                        <a:rPr lang="en-US" sz="1600" dirty="0" smtClean="0"/>
                        <a:t>Gregory S. </a:t>
                      </a:r>
                      <a:r>
                        <a:rPr lang="en-US" sz="1600" dirty="0" err="1" smtClean="0"/>
                        <a:t>Ogrinc</a:t>
                      </a:r>
                      <a:r>
                        <a:rPr lang="en-US" sz="1600" dirty="0" smtClean="0"/>
                        <a:t> from Dartmouth</a:t>
                      </a:r>
                      <a:endParaRPr lang="en-US" sz="1600" dirty="0"/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Residency Program 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Education Goals, AY17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457200" y="2100955"/>
            <a:ext cx="8686800" cy="475370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400" b="1" dirty="0"/>
              <a:t>Disseminate </a:t>
            </a:r>
            <a:r>
              <a:rPr lang="en-US" altLang="en-US" sz="2400" dirty="0"/>
              <a:t>program’s educational innovations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b="1" dirty="0"/>
              <a:t>Further facilitate</a:t>
            </a:r>
            <a:r>
              <a:rPr lang="en-US" altLang="en-US" sz="2400" dirty="0"/>
              <a:t> resident participation in scholarly activities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/>
              <a:t>Improve the </a:t>
            </a:r>
            <a:r>
              <a:rPr lang="en-US" altLang="en-US" sz="2400" b="1" dirty="0"/>
              <a:t>academic half day </a:t>
            </a:r>
            <a:r>
              <a:rPr lang="en-US" altLang="en-US" sz="2400" dirty="0"/>
              <a:t>conferences </a:t>
            </a:r>
            <a:r>
              <a:rPr lang="en-US" sz="2400" dirty="0"/>
              <a:t>and activities</a:t>
            </a:r>
            <a:endParaRPr lang="en-US" altLang="en-US" sz="2400" dirty="0"/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/>
              <a:t>I</a:t>
            </a:r>
            <a:r>
              <a:rPr lang="en-US" altLang="en-US" sz="2400" b="1" dirty="0"/>
              <a:t>ncrease</a:t>
            </a:r>
            <a:r>
              <a:rPr lang="en-US" altLang="en-US" sz="2400" dirty="0"/>
              <a:t> diversity of trainees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/>
              <a:t>New career pathways in </a:t>
            </a:r>
            <a:r>
              <a:rPr lang="en-US" altLang="en-US" sz="2400" b="1" dirty="0"/>
              <a:t>genomic medicine </a:t>
            </a:r>
            <a:r>
              <a:rPr lang="en-US" altLang="en-US" sz="2400" dirty="0"/>
              <a:t>and </a:t>
            </a:r>
            <a:r>
              <a:rPr lang="en-US" altLang="en-US" sz="2400" b="1" dirty="0"/>
              <a:t>health systems leadership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Student Activities </a:t>
            </a:r>
            <a:br>
              <a:rPr lang="en-US" dirty="0" smtClean="0"/>
            </a:br>
            <a:r>
              <a:rPr lang="en-US" dirty="0" smtClean="0"/>
              <a:t>AY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6868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/>
              <a:t>“Boot camp</a:t>
            </a:r>
            <a:r>
              <a:rPr lang="ja-JP" altLang="en-US" sz="2400" b="1" dirty="0"/>
              <a:t>”</a:t>
            </a:r>
            <a:r>
              <a:rPr lang="en-US" altLang="ja-JP" sz="2400" dirty="0"/>
              <a:t>to prepare students for IM internship successful</a:t>
            </a:r>
          </a:p>
          <a:p>
            <a:pPr marL="0" indent="0">
              <a:buNone/>
              <a:defRPr/>
            </a:pPr>
            <a:r>
              <a:rPr lang="en-US" sz="2400" b="1" dirty="0">
                <a:ea typeface="ＭＳ Ｐゴシック" panose="020B0600070205080204" pitchFamily="34" charset="-128"/>
                <a:cs typeface="MS PGothic" charset="0"/>
              </a:rPr>
              <a:t>AAMC Graduate Questionnaire</a:t>
            </a:r>
          </a:p>
          <a:p>
            <a:pPr marL="400050" lvl="1" indent="0">
              <a:buNone/>
              <a:defRPr/>
            </a:pPr>
            <a:r>
              <a:rPr lang="en-US" sz="2400" dirty="0">
                <a:ea typeface="ＭＳ Ｐゴシック" panose="020B0600070205080204" pitchFamily="34" charset="-128"/>
              </a:rPr>
              <a:t>Med clerkship rated below national median for quality of 	experiences and teaching by residents and faculty</a:t>
            </a:r>
          </a:p>
          <a:p>
            <a:pPr marL="0" indent="0">
              <a:buNone/>
            </a:pPr>
            <a:r>
              <a:rPr lang="en-US" altLang="en-US" sz="2400" b="1" dirty="0"/>
              <a:t>Student Evaluations</a:t>
            </a:r>
          </a:p>
          <a:p>
            <a:pPr lvl="1"/>
            <a:r>
              <a:rPr lang="en-US" altLang="en-US" dirty="0"/>
              <a:t>‪</a:t>
            </a:r>
            <a:r>
              <a:rPr lang="en-US" altLang="en-US" sz="2400" dirty="0"/>
              <a:t>94% of students rate the Medicine 1 Clerkship as good or excellent</a:t>
            </a:r>
          </a:p>
          <a:p>
            <a:pPr lvl="1"/>
            <a:r>
              <a:rPr lang="en-US" altLang="en-US" sz="2400" dirty="0"/>
              <a:t>&gt; 93% agree that residents and 97% of faculty were professional role models</a:t>
            </a:r>
          </a:p>
          <a:p>
            <a:pPr lvl="1"/>
            <a:r>
              <a:rPr lang="en-US" altLang="en-US" sz="2400" dirty="0"/>
              <a:t>82% agree or strongly agree that mid-clerkship feedback was useful</a:t>
            </a:r>
          </a:p>
          <a:p>
            <a:pPr lvl="1"/>
            <a:r>
              <a:rPr lang="en-US" altLang="en-US" sz="2400" dirty="0"/>
              <a:t>Students seek more observation of clinical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89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Goals For Student </a:t>
            </a:r>
            <a:r>
              <a:rPr lang="en-US" altLang="en-US" b="1" dirty="0">
                <a:solidFill>
                  <a:srgbClr val="002060"/>
                </a:solidFill>
              </a:rPr>
              <a:t>Education </a:t>
            </a:r>
            <a:r>
              <a:rPr lang="en-US" altLang="en-US" b="1" dirty="0" smtClean="0">
                <a:solidFill>
                  <a:srgbClr val="002060"/>
                </a:solidFill>
              </a:rPr>
              <a:t>AY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Consolidate our ESE group efforts </a:t>
            </a:r>
            <a:r>
              <a:rPr lang="en-US" sz="2400" dirty="0"/>
              <a:t>with increased time focused on:</a:t>
            </a:r>
          </a:p>
          <a:p>
            <a:pPr lvl="1"/>
            <a:r>
              <a:rPr lang="en-US" sz="2400" dirty="0"/>
              <a:t>Interactions with inpatient teams to:</a:t>
            </a:r>
          </a:p>
          <a:p>
            <a:pPr lvl="1"/>
            <a:r>
              <a:rPr lang="en-US" sz="2400" dirty="0"/>
              <a:t>Emphasizing </a:t>
            </a:r>
            <a:r>
              <a:rPr lang="en-US" sz="2400" b="1" dirty="0"/>
              <a:t>core clinical skills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Implementing </a:t>
            </a:r>
            <a:r>
              <a:rPr lang="en-US" sz="2400" b="1" dirty="0"/>
              <a:t>new grading system </a:t>
            </a:r>
            <a:r>
              <a:rPr lang="en-US" sz="2400" dirty="0"/>
              <a:t>per BUSM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Student Education Goals, </a:t>
            </a:r>
            <a:r>
              <a:rPr lang="en-US" altLang="en-US" b="1" dirty="0" smtClean="0">
                <a:solidFill>
                  <a:srgbClr val="002060"/>
                </a:solidFill>
              </a:rPr>
              <a:t/>
            </a:r>
            <a:br>
              <a:rPr lang="en-US" altLang="en-US" b="1" dirty="0" smtClean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AY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>
              <a:spcAft>
                <a:spcPts val="600"/>
              </a:spcAft>
              <a:tabLst>
                <a:tab pos="690563" algn="l"/>
              </a:tabLst>
            </a:pPr>
            <a:r>
              <a:rPr lang="en-US" altLang="en-US" sz="3000" dirty="0"/>
              <a:t>Implement student </a:t>
            </a:r>
            <a:r>
              <a:rPr lang="en-US" altLang="en-US" sz="3000" b="1" dirty="0" err="1"/>
              <a:t>Entrustable</a:t>
            </a:r>
            <a:r>
              <a:rPr lang="en-US" altLang="en-US" sz="3000" b="1" dirty="0"/>
              <a:t> Professional Activities</a:t>
            </a:r>
            <a:endParaRPr lang="en-US" altLang="ja-JP" sz="3000" dirty="0"/>
          </a:p>
          <a:p>
            <a:pPr>
              <a:spcAft>
                <a:spcPts val="0"/>
              </a:spcAft>
              <a:tabLst>
                <a:tab pos="690563" algn="l"/>
              </a:tabLst>
            </a:pPr>
            <a:r>
              <a:rPr lang="en-US" altLang="en-US" sz="3000" dirty="0"/>
              <a:t>Improve </a:t>
            </a:r>
            <a:r>
              <a:rPr lang="en-US" altLang="en-US" sz="3000" b="1" dirty="0"/>
              <a:t>quality, learning and evaluation/feedback at the multiple clerkship sites </a:t>
            </a:r>
          </a:p>
          <a:p>
            <a:pPr>
              <a:spcAft>
                <a:spcPts val="0"/>
              </a:spcAft>
              <a:tabLst>
                <a:tab pos="690563" algn="l"/>
              </a:tabLst>
            </a:pPr>
            <a:r>
              <a:rPr lang="en-US" altLang="en-US" sz="3000" dirty="0"/>
              <a:t>Increase educational </a:t>
            </a:r>
            <a:r>
              <a:rPr lang="en-US" altLang="en-US" sz="3000" b="1" dirty="0"/>
              <a:t>innovation </a:t>
            </a:r>
            <a:r>
              <a:rPr lang="en-US" altLang="en-US" sz="3000" dirty="0"/>
              <a:t>and</a:t>
            </a:r>
            <a:r>
              <a:rPr lang="en-US" altLang="en-US" sz="3000" b="1" dirty="0"/>
              <a:t> scholarship</a:t>
            </a:r>
          </a:p>
          <a:p>
            <a:pPr>
              <a:spcAft>
                <a:spcPts val="0"/>
              </a:spcAft>
              <a:tabLst>
                <a:tab pos="690563" algn="l"/>
              </a:tabLst>
            </a:pPr>
            <a:r>
              <a:rPr lang="en-US" altLang="en-US" sz="3000" dirty="0"/>
              <a:t>Build on the </a:t>
            </a:r>
            <a:r>
              <a:rPr lang="en-US" altLang="en-US" sz="3000" b="1" dirty="0"/>
              <a:t>Boot Camp</a:t>
            </a:r>
          </a:p>
          <a:p>
            <a:pPr>
              <a:spcAft>
                <a:spcPts val="0"/>
              </a:spcAft>
              <a:tabLst>
                <a:tab pos="690563" algn="l"/>
              </a:tabLst>
            </a:pPr>
            <a:r>
              <a:rPr lang="en-US" altLang="en-US" sz="3000" b="1" dirty="0"/>
              <a:t>Improve evaluation and feedback processes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tabLst>
                <a:tab pos="690563" algn="l"/>
              </a:tabLst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Department of Medicine Graduate Programs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4"/>
            <a:ext cx="8305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/>
              <a:t>Nutrition and Metabolism </a:t>
            </a:r>
          </a:p>
          <a:p>
            <a:pPr lvl="1"/>
            <a:endParaRPr lang="en-US" alt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/>
              <a:t>Molecular Translational Medicine</a:t>
            </a:r>
          </a:p>
          <a:p>
            <a:pPr lvl="1"/>
            <a:endParaRPr lang="en-US" alt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/>
              <a:t>Genetics</a:t>
            </a:r>
          </a:p>
          <a:p>
            <a:pPr lvl="1"/>
            <a:endParaRPr lang="en-US" alt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/>
              <a:t>MS </a:t>
            </a:r>
            <a:r>
              <a:rPr lang="en-US" altLang="en-US" sz="2800" dirty="0"/>
              <a:t>in </a:t>
            </a:r>
            <a:r>
              <a:rPr lang="en-US" altLang="en-US" sz="2800" b="1" dirty="0"/>
              <a:t>Biomedical Research Technologies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84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2017 </a:t>
            </a:r>
            <a:r>
              <a:rPr lang="en-US" altLang="en-US" b="1" dirty="0">
                <a:solidFill>
                  <a:srgbClr val="002060"/>
                </a:solidFill>
              </a:rPr>
              <a:t>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hlinkClick r:id="rId3" action="ppaction://hlinksldjump"/>
              </a:rPr>
              <a:t>DOM Faculty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altLang="en-US" sz="2800" b="1" dirty="0">
                <a:solidFill>
                  <a:srgbClr val="002060"/>
                </a:solidFill>
                <a:hlinkClick r:id="rId4" action="ppaction://hlinksldjump"/>
              </a:rPr>
              <a:t>Clinical Programs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5" action="ppaction://hlinksldjump"/>
              </a:rPr>
              <a:t>Research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Education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Faculty Development and Diversity Programs</a:t>
            </a:r>
          </a:p>
          <a:p>
            <a:r>
              <a:rPr lang="en-US" sz="2800" b="1" dirty="0">
                <a:solidFill>
                  <a:srgbClr val="002060"/>
                </a:solidFill>
                <a:hlinkClick r:id="rId7" action="ppaction://hlinksldjump"/>
              </a:rPr>
              <a:t>Finance and Research Administration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8" action="ppaction://hlinksldjump"/>
              </a:rPr>
              <a:t>Summary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9" action="ppaction://hlinksldjump"/>
              </a:rPr>
              <a:t>Appendix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75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Faculty Development and Diversity Programs AY 17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</a:rPr>
              <a:t>Academy for Faculty Advancement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</a:p>
          <a:p>
            <a:pPr marL="115888" lvl="1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b="1" dirty="0" smtClean="0">
                <a:solidFill>
                  <a:srgbClr val="000000"/>
                </a:solidFill>
              </a:rPr>
              <a:t>Mid</a:t>
            </a:r>
            <a:r>
              <a:rPr lang="en-US" altLang="en-US" b="1" dirty="0">
                <a:solidFill>
                  <a:srgbClr val="000000"/>
                </a:solidFill>
              </a:rPr>
              <a:t>-Career Faculty Leadership Programs</a:t>
            </a:r>
          </a:p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</a:rPr>
              <a:t>Women’s Leadership Program in DOM</a:t>
            </a:r>
          </a:p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</a:rPr>
              <a:t>Underrepresented Minority Faculty Development Program</a:t>
            </a:r>
          </a:p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</a:rPr>
              <a:t>Experiential Leadership Program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 Faculty development seminars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 CV reviews and career consultations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 Faculty development grants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 Education Pilot Grants curriculum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 Faculty networking dinners </a:t>
            </a:r>
          </a:p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36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28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2060"/>
                </a:solidFill>
                <a:ea typeface="+mj-ea"/>
                <a:cs typeface="+mj-cs"/>
              </a:rPr>
              <a:t>Faculty Development and Diversity Goals</a:t>
            </a:r>
            <a:r>
              <a:rPr lang="en-US" sz="4000" b="1">
                <a:solidFill>
                  <a:srgbClr val="002060"/>
                </a:solidFill>
                <a:ea typeface="+mj-ea"/>
                <a:cs typeface="+mj-cs"/>
              </a:rPr>
              <a:t>, </a:t>
            </a:r>
            <a:r>
              <a:rPr lang="en-US" sz="4000" b="1" smtClean="0">
                <a:solidFill>
                  <a:srgbClr val="002060"/>
                </a:solidFill>
                <a:ea typeface="+mj-ea"/>
                <a:cs typeface="+mj-cs"/>
              </a:rPr>
              <a:t>AY18</a:t>
            </a:r>
            <a:endParaRPr lang="en-US" sz="40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100354" name="Content Placeholder 2"/>
          <p:cNvSpPr txBox="1">
            <a:spLocks/>
          </p:cNvSpPr>
          <p:nvPr/>
        </p:nvSpPr>
        <p:spPr bwMode="auto">
          <a:xfrm>
            <a:off x="0" y="1219200"/>
            <a:ext cx="9144000" cy="530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5988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Enhance </a:t>
            </a:r>
            <a:r>
              <a:rPr lang="en-US" altLang="en-US" sz="2800" b="1" dirty="0">
                <a:solidFill>
                  <a:srgbClr val="000000"/>
                </a:solidFill>
              </a:rPr>
              <a:t>all faculty programming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Engage in </a:t>
            </a:r>
            <a:r>
              <a:rPr lang="en-US" altLang="en-US" sz="2800" b="1" dirty="0">
                <a:solidFill>
                  <a:srgbClr val="000000"/>
                </a:solidFill>
              </a:rPr>
              <a:t>scholarly dissemination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Strengthen support for </a:t>
            </a:r>
            <a:r>
              <a:rPr lang="en-US" altLang="en-US" sz="2800" b="1" dirty="0">
                <a:solidFill>
                  <a:srgbClr val="000000"/>
                </a:solidFill>
              </a:rPr>
              <a:t>clinician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educator faculty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000000"/>
                </a:solidFill>
              </a:rPr>
              <a:t>LCME Accreditation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000000"/>
                </a:solidFill>
              </a:rPr>
              <a:t>Launch Narrative Medicine Program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000000"/>
                </a:solidFill>
              </a:rPr>
              <a:t>Diversity Efforts:</a:t>
            </a:r>
          </a:p>
          <a:p>
            <a:pPr marL="682625" lvl="1" indent="-3365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Improve BUSM2 students Evans Scholars Program</a:t>
            </a:r>
          </a:p>
          <a:p>
            <a:pPr marL="682625" lvl="1" indent="-3365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Improve retention, advancement, and vitality of URM faculty </a:t>
            </a:r>
          </a:p>
          <a:p>
            <a:pPr marL="682625" lvl="1" indent="-3365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Provide coaching for URM faculty</a:t>
            </a:r>
          </a:p>
          <a:p>
            <a:pPr marL="682625" lvl="1" indent="-3365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Sponsor programming on inclusivity and unconscious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37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2017 </a:t>
            </a:r>
            <a:r>
              <a:rPr lang="en-US" altLang="en-US" b="1" dirty="0">
                <a:solidFill>
                  <a:srgbClr val="002060"/>
                </a:solidFill>
              </a:rPr>
              <a:t>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hlinkClick r:id="rId3" action="ppaction://hlinksldjump"/>
              </a:rPr>
              <a:t>DOM Faculty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altLang="en-US" sz="2800" b="1" dirty="0">
                <a:solidFill>
                  <a:srgbClr val="002060"/>
                </a:solidFill>
                <a:hlinkClick r:id="rId4" action="ppaction://hlinksldjump"/>
              </a:rPr>
              <a:t>Clinical Programs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5" action="ppaction://hlinksldjump"/>
              </a:rPr>
              <a:t>Research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Education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7" action="ppaction://hlinksldjump"/>
              </a:rPr>
              <a:t>Faculty Development and Diversity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Finance and Research Administration</a:t>
            </a:r>
          </a:p>
          <a:p>
            <a:r>
              <a:rPr lang="en-US" sz="2800" b="1" dirty="0">
                <a:solidFill>
                  <a:srgbClr val="002060"/>
                </a:solidFill>
                <a:hlinkClick r:id="rId8" action="ppaction://hlinksldjump"/>
              </a:rPr>
              <a:t>Summary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9" action="ppaction://hlinksldjump"/>
              </a:rPr>
              <a:t>Appendix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81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9723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Operating Income/(Loss)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4"/>
            <a:ext cx="8229600" cy="51784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5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75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C47B3B0-7F84-4054-9D34-5C65C4992F2A}" type="slidenum">
              <a:rPr lang="en-US" altLang="en-US" sz="1400">
                <a:solidFill>
                  <a:srgbClr val="000000"/>
                </a:solidFill>
              </a:rPr>
              <a:pPr/>
              <a:t>39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1034447" y="1819117"/>
          <a:ext cx="7075106" cy="524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5" imgW="11791843" imgH="8734500" progId="Excel.Sheet.8">
                  <p:embed/>
                </p:oleObj>
              </mc:Choice>
              <mc:Fallback>
                <p:oleObj name="Worksheet" r:id="rId5" imgW="11791843" imgH="8734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447" y="1819117"/>
                        <a:ext cx="7075106" cy="524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1191435"/>
            <a:ext cx="34290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/>
              </a:rPr>
              <a:t>Small operating profit in 2017 with fringe savings adjustment</a:t>
            </a:r>
          </a:p>
        </p:txBody>
      </p:sp>
    </p:spTree>
    <p:extLst>
      <p:ext uri="{BB962C8B-B14F-4D97-AF65-F5344CB8AC3E}">
        <p14:creationId xmlns:p14="http://schemas.microsoft.com/office/powerpoint/2010/main" val="33231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2017 </a:t>
            </a:r>
            <a:r>
              <a:rPr lang="en-US" altLang="en-US" b="1" dirty="0">
                <a:solidFill>
                  <a:srgbClr val="002060"/>
                </a:solidFill>
              </a:rPr>
              <a:t>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DOM Faculty</a:t>
            </a:r>
          </a:p>
          <a:p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Clinical Programs</a:t>
            </a:r>
            <a:endParaRPr lang="en-US" alt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4" action="ppaction://hlinksldjump"/>
              </a:rPr>
              <a:t>Research Programs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5" action="ppaction://hlinksldjump"/>
              </a:rPr>
              <a:t>Education Programs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6" action="ppaction://hlinksldjump"/>
              </a:rPr>
              <a:t>Faculty Development and Diversity Programs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7" action="ppaction://hlinksldjump"/>
              </a:rPr>
              <a:t>Finance and Research Administration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8" action="ppaction://hlinksldjump"/>
              </a:rPr>
              <a:t>Summary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9" action="ppaction://hlinksldjump"/>
              </a:rPr>
              <a:t>Appendix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23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1"/>
          <p:cNvSpPr>
            <a:spLocks noGrp="1"/>
          </p:cNvSpPr>
          <p:nvPr>
            <p:ph type="title"/>
          </p:nvPr>
        </p:nvSpPr>
        <p:spPr>
          <a:xfrm>
            <a:off x="381000" y="320675"/>
            <a:ext cx="8305800" cy="85725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Central Administration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000" b="1" dirty="0"/>
              <a:t>AY17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DOM and Sections websites redesigned in BU Responsive Framework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Clinic copay competition resulting in 50%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New Billing Vendor (McKesson) contract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New DOM Grant Manager Newsletters issued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whiteboards installed in four DOM conference rooms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Central Finance Department restructure completed</a:t>
            </a:r>
          </a:p>
          <a:p>
            <a:pPr lvl="1">
              <a:spcBef>
                <a:spcPts val="0"/>
              </a:spcBef>
              <a:defRPr/>
            </a:pPr>
            <a:endParaRPr lang="en-US" altLang="en-US" sz="2000" b="1" dirty="0">
              <a:cs typeface="MS PGothic" panose="020B0600070205080204" pitchFamily="34" charset="-12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000" b="1" dirty="0"/>
              <a:t>AY18 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Associate Director of Research Administration recruited (Rachelle Joseph)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Prepare for </a:t>
            </a:r>
            <a:r>
              <a:rPr lang="en-US" sz="1800" dirty="0" err="1"/>
              <a:t>MassHealth</a:t>
            </a:r>
            <a:r>
              <a:rPr lang="en-US" sz="1800" dirty="0"/>
              <a:t> Accountable Care Organization and Delivery System Reform Incentive Payment (DSRIP)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Implement Epic revenue cycle system for professional billing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Continuously seek investment, revenue generation and expense reduction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Strategic Plan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2016-2020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81000" y="1676404"/>
            <a:ext cx="8382000" cy="45688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Focus on five themes: </a:t>
            </a:r>
            <a:r>
              <a:rPr lang="en-US" altLang="en-US" sz="2400" b="1" i="1" dirty="0"/>
              <a:t>Excellence, Empowerment and Ownership of Faculty, Health Equity, Innovation, and Communication</a:t>
            </a:r>
            <a:endParaRPr lang="en-US" alt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Goals: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630238" algn="l"/>
              </a:tabLst>
              <a:defRPr/>
            </a:pPr>
            <a:r>
              <a:rPr lang="en-US" altLang="en-US" sz="2400" dirty="0"/>
              <a:t>Serve our community through discovery and clinical care that is responsive to our special patient population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630238" algn="l"/>
              </a:tabLst>
              <a:defRPr/>
            </a:pPr>
            <a:r>
              <a:rPr lang="en-US" altLang="en-US" sz="2400" dirty="0"/>
              <a:t>Create educational programs that are aligned with the current and future needs of the public and learners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630238" algn="l"/>
              </a:tabLst>
              <a:defRPr/>
            </a:pPr>
            <a:r>
              <a:rPr lang="en-US" altLang="en-US" sz="2400" dirty="0"/>
              <a:t>Engage faculty in departmental activities and initiatives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630238" algn="l"/>
              </a:tabLst>
              <a:defRPr/>
            </a:pPr>
            <a:r>
              <a:rPr lang="en-US" altLang="en-US" sz="2400" dirty="0"/>
              <a:t>Promote fulfillment and recognition for faculty, trainees and staff in all of our missions</a:t>
            </a:r>
          </a:p>
          <a:p>
            <a:pPr>
              <a:tabLst>
                <a:tab pos="630238" algn="l"/>
              </a:tabLst>
              <a:defRPr/>
            </a:pPr>
            <a:endParaRPr lang="en-US" altLang="en-US" sz="2400" dirty="0"/>
          </a:p>
          <a:p>
            <a:pPr>
              <a:tabLst>
                <a:tab pos="630238" algn="l"/>
              </a:tabLst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441960" y="86868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Strategic Plan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2016-2020, Goal #1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EXCELLENCE: </a:t>
            </a:r>
            <a:r>
              <a:rPr lang="en-US" altLang="en-US" sz="2400" dirty="0"/>
              <a:t>The department will strive for a level of achievement that is outstanding relative to external benchmarks and historical performance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Updates: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Improved productivity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Increase in inpatient volume, decrease in outpatient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Access decreased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O:E mortality beat goal and benchmark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Research funding decreased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Selectivity of residency improved (ITE results)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Improvement in diversity and women in senior academic 		ranks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endParaRPr lang="en-US" altLang="en-US" sz="2000" dirty="0"/>
          </a:p>
          <a:p>
            <a:pPr>
              <a:tabLst>
                <a:tab pos="630238" algn="l"/>
              </a:tabLst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457200" y="76836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Strategic Plan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2016-2020, Goal #2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62712" y="1295404"/>
            <a:ext cx="8763000" cy="45688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EMPOWERMENT AND OWNERSHIP OF FACULTY: </a:t>
            </a:r>
            <a:r>
              <a:rPr lang="en-US" altLang="en-US" sz="2400" dirty="0"/>
              <a:t>The department should provide value to the faculty by creating an environment conducive to professional growth and success.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Updates: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Robust portfolio of faculty development and diversity initiatives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Research cores, pilots, bridge funding, and First Award 	program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Continued investment in research </a:t>
            </a:r>
            <a:r>
              <a:rPr lang="en-US" altLang="en-US" sz="2400" dirty="0" err="1"/>
              <a:t>collaboratives</a:t>
            </a:r>
            <a:endParaRPr lang="en-US" alt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Clinical faculty Compensation committee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Improve physician and staff satisfaction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Education Evaluation Core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Strategic Plan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2016-2020, Goal #3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7630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HEALTH EQUITY</a:t>
            </a:r>
            <a:r>
              <a:rPr lang="en-US" altLang="en-US" sz="2400" dirty="0"/>
              <a:t>: The department’s programs should include strategies to reduce disparities in health outcomes attributable to race, gender, and socioeconomic status.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Updates: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Slight increase in diversity of faculty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Unconscious bias initiatives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Continued use of </a:t>
            </a:r>
            <a:r>
              <a:rPr lang="en-US" altLang="en-US" sz="2400" dirty="0" err="1"/>
              <a:t>wRVU’s</a:t>
            </a:r>
            <a:r>
              <a:rPr lang="en-US" altLang="en-US" sz="2400" dirty="0"/>
              <a:t> rather than cash collections for 		productivity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One standard of care across clinical sites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Implementing screening for social determinants of health</a:t>
            </a:r>
          </a:p>
          <a:p>
            <a:pPr>
              <a:tabLst>
                <a:tab pos="630238" algn="l"/>
              </a:tabLst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Strategic Plan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2016-2020, Goal #4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81000" y="1547023"/>
            <a:ext cx="8763000" cy="45688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b="1" dirty="0"/>
              <a:t>INNOVATION: </a:t>
            </a:r>
            <a:r>
              <a:rPr lang="en-US" altLang="en-US" sz="2400" dirty="0"/>
              <a:t>The department should encourage and support new approaches to clinical care, education, and discovery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Updates: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  Specialty referral compendium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  Addiction inpatient consultation service 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  Clinical Genetic Lung Disease Program</a:t>
            </a:r>
          </a:p>
          <a:p>
            <a:pPr marL="0" indent="0">
              <a:lnSpc>
                <a:spcPct val="50000"/>
              </a:lnSpc>
              <a:buNone/>
              <a:defRPr/>
            </a:pPr>
            <a:r>
              <a:rPr lang="en-US" sz="2400" dirty="0"/>
              <a:t>         Tobacco Cessation Program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/>
              <a:t>         Lung Nodule and Lung Cancer screening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altLang="en-US" sz="2400" dirty="0"/>
              <a:t>Medical Data Science Initiative (1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 cell sequencing core)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2400" dirty="0"/>
              <a:t>         Center for Implementation and Improvement Science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 Translational Epidemiology Center	    	  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400" dirty="0"/>
              <a:t>	 Residency pathways in FHS and genomic medicine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endParaRPr lang="en-US" alt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  <a:tabLst>
                <a:tab pos="630238" algn="l"/>
              </a:tabLst>
              <a:defRPr/>
            </a:pPr>
            <a:endParaRPr lang="en-US" altLang="en-US" sz="2000" dirty="0"/>
          </a:p>
          <a:p>
            <a:pPr>
              <a:tabLst>
                <a:tab pos="630238" algn="l"/>
              </a:tabLst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Strategic Plan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4000" b="1" dirty="0">
                <a:solidFill>
                  <a:srgbClr val="002060"/>
                </a:solidFill>
              </a:rPr>
              <a:t>2016-2020, Goal #5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81000" y="1676404"/>
            <a:ext cx="8382000" cy="45688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000" b="1" dirty="0"/>
              <a:t>COMMUNICATION: </a:t>
            </a:r>
            <a:r>
              <a:rPr lang="en-US" altLang="en-US" sz="2000" dirty="0"/>
              <a:t>The department should have multiple and effective approaches designed to sustain bidirectional communication within the department and with institutional affiliates.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  <a:defRPr/>
            </a:pPr>
            <a:r>
              <a:rPr lang="en-US" altLang="en-US" sz="2000" dirty="0"/>
              <a:t>Updates: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Develop explicit annual salary letters that delineate salary sources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Improve communication with DOM research administration in accounting practices for grants in 2015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Enhance transparency regarding faculty promotion through clear guidelines posted online for PhD researchers and clinical faculty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Improve communication with faculty and residents regarding their teaching and feedback responsibilities, as measured in the respective items in the BUSM OME Evaluations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0" indent="0">
              <a:buNone/>
              <a:tabLst>
                <a:tab pos="630238" algn="l"/>
              </a:tabLst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Summary of AY 17</a:t>
            </a:r>
          </a:p>
        </p:txBody>
      </p:sp>
      <p:sp>
        <p:nvSpPr>
          <p:cNvPr id="117762" name="Content Placeholder 2"/>
          <p:cNvSpPr>
            <a:spLocks noGrp="1"/>
          </p:cNvSpPr>
          <p:nvPr>
            <p:ph idx="1"/>
          </p:nvPr>
        </p:nvSpPr>
        <p:spPr>
          <a:xfrm>
            <a:off x="457200" y="1371604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Education programs continue to strengthen, but GQ 	results concerning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Clinical growth continued except for ambulatory 	volume and access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Quality as measure by inpatient mortality and PHI  	exceeding benchmarks and goals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Research funding dropped precipitously post-election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Some improvement in faculty diversity and 	advancement of women, much work to be done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Innovative initiatives underway in FDD, Clinical care, 	Research, Education, and central administration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/>
              <a:t>Very strong financial performance</a:t>
            </a:r>
            <a:endParaRPr lang="en-US" alt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47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>
                <a:solidFill>
                  <a:srgbClr val="002060"/>
                </a:solidFill>
              </a:rPr>
              <a:t>2016 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hlinkClick r:id="rId3" action="ppaction://hlinksldjump"/>
              </a:rPr>
              <a:t>DOM Faculty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altLang="en-US" sz="2800" b="1" dirty="0">
                <a:solidFill>
                  <a:srgbClr val="002060"/>
                </a:solidFill>
                <a:hlinkClick r:id="rId4" action="ppaction://hlinksldjump"/>
              </a:rPr>
              <a:t>Clinical Programs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5" action="ppaction://hlinksldjump"/>
              </a:rPr>
              <a:t>Ambulatory Measures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Inpatient Measures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7" action="ppaction://hlinksldjump"/>
              </a:rPr>
              <a:t>Research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8" action="ppaction://hlinksldjump"/>
              </a:rPr>
              <a:t>Education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9" action="ppaction://hlinksldjump"/>
              </a:rPr>
              <a:t>Faculty Development and Diversity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10" action="ppaction://hlinksldjump"/>
              </a:rPr>
              <a:t>Finance and Research Administration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Summary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Appendix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48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56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833" y="152400"/>
            <a:ext cx="6062534" cy="99417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BMC Quality and Patient Safety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50545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October 13-20, 2017, full schedule at http://internal.bmc.org/riskmanagement/</a:t>
            </a:r>
          </a:p>
          <a:p>
            <a:r>
              <a:rPr lang="en-US" sz="4400" dirty="0"/>
              <a:t>Poster session Wednesday, 10/18 12-2 NP lobby, </a:t>
            </a:r>
          </a:p>
          <a:p>
            <a:pPr marL="0" indent="0">
              <a:buNone/>
            </a:pPr>
            <a:r>
              <a:rPr lang="en-US" sz="4400" dirty="0"/>
              <a:t>	10/19 11-2 poster winners NP, Shapiro, Moakley lobbies</a:t>
            </a:r>
          </a:p>
          <a:p>
            <a:r>
              <a:rPr lang="en-US" sz="4400" dirty="0"/>
              <a:t>DOM Highlights:</a:t>
            </a:r>
          </a:p>
          <a:p>
            <a:pPr lvl="1"/>
            <a:r>
              <a:rPr lang="en-US" sz="4400" dirty="0"/>
              <a:t>Thursday, 10/19 12-1P, “</a:t>
            </a:r>
            <a:r>
              <a:rPr lang="en-US" sz="4400" i="1" dirty="0"/>
              <a:t>ICU Federation: How To Gain Institutional Control of Critical Care Quality”</a:t>
            </a:r>
            <a:r>
              <a:rPr lang="en-US" sz="4400" dirty="0"/>
              <a:t> Dr. James Murphy, Director of MICU QPS FGH Conference Room</a:t>
            </a:r>
          </a:p>
          <a:p>
            <a:pPr lvl="1"/>
            <a:r>
              <a:rPr lang="en-US" sz="4400" dirty="0"/>
              <a:t>Friday 10/20 8-9A, “Careers in QI: A Panel to share Challenges and Successes” by Dr. Lisa Caruso, Dr. David Coleman, and Dr. Greg Ogrinc, Wilkins Board Room</a:t>
            </a:r>
          </a:p>
          <a:p>
            <a:pPr lvl="1"/>
            <a:r>
              <a:rPr lang="en-US" sz="4400" dirty="0"/>
              <a:t>Friday 10/20, 12 noon, Medical Grand Rounds:  </a:t>
            </a:r>
            <a:r>
              <a:rPr lang="en-US" sz="4400" u="sng" dirty="0"/>
              <a:t>Learning, Doing and Publishing: the Triple Threat for Faculty Working in Quality Improvement</a:t>
            </a:r>
            <a:r>
              <a:rPr lang="en-US" sz="4400" dirty="0"/>
              <a:t> by Greg Ogrinc, MD, MS, Associate Professor of Medicine , Community &amp; Family Medicine, and of the Dartmouth Institute</a:t>
            </a:r>
          </a:p>
          <a:p>
            <a:pPr lvl="1"/>
            <a:endParaRPr lang="en-US" sz="4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49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09550"/>
            <a:ext cx="8686800" cy="85725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Faculty Distribution by Rank AY17 </a:t>
            </a:r>
          </a:p>
        </p:txBody>
      </p:sp>
      <p:graphicFrame>
        <p:nvGraphicFramePr>
          <p:cNvPr id="4" name="Group 42"/>
          <p:cNvGraphicFramePr>
            <a:graphicFrameLocks noGrp="1"/>
          </p:cNvGraphicFramePr>
          <p:nvPr>
            <p:extLst/>
          </p:nvPr>
        </p:nvGraphicFramePr>
        <p:xfrm>
          <a:off x="762000" y="1698625"/>
          <a:ext cx="7848600" cy="4305302"/>
        </p:xfrm>
        <a:graphic>
          <a:graphicData uri="http://schemas.openxmlformats.org/drawingml/2006/table">
            <a:tbl>
              <a:tblPr/>
              <a:tblGrid>
                <a:gridCol w="2971800"/>
                <a:gridCol w="1219200"/>
                <a:gridCol w="1828800"/>
                <a:gridCol w="1828800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Rank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Total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Women (%)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URM</a:t>
                      </a:r>
                      <a:r>
                        <a:rPr kumimoji="0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’</a:t>
                      </a:r>
                      <a:r>
                        <a:rPr kumimoji="0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 (%)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Professor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72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18 (25)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 (2)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Associate Professor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80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31 (38)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 (2)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Assistant Professor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169 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92 (54)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 (10)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Instructor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82 (80)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15 (14)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Total AY17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Total AY 16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421          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223 (52)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211 (50)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36 (8.5)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29 (6.8)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48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0E3C258-488F-4DB4-AD04-062B1D5ACA12}" type="slidenum">
              <a:rPr lang="en-US" altLang="en-US" sz="1400">
                <a:solidFill>
                  <a:srgbClr val="000000"/>
                </a:solidFill>
              </a:rPr>
              <a:pPr/>
              <a:t>5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New Hires</a:t>
            </a:r>
          </a:p>
        </p:txBody>
      </p:sp>
      <p:graphicFrame>
        <p:nvGraphicFramePr>
          <p:cNvPr id="48275" name="Group 147"/>
          <p:cNvGraphicFramePr>
            <a:graphicFrameLocks noGrp="1"/>
          </p:cNvGraphicFramePr>
          <p:nvPr>
            <p:ph idx="4294967295"/>
          </p:nvPr>
        </p:nvGraphicFramePr>
        <p:xfrm>
          <a:off x="533404" y="1412879"/>
          <a:ext cx="7924799" cy="282575"/>
        </p:xfrm>
        <a:graphic>
          <a:graphicData uri="http://schemas.openxmlformats.org/drawingml/2006/table">
            <a:tbl>
              <a:tblPr/>
              <a:tblGrid>
                <a:gridCol w="2367033"/>
                <a:gridCol w="2435876"/>
                <a:gridCol w="312189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Section</a:t>
                      </a:r>
                    </a:p>
                  </a:txBody>
                  <a:tcPr marL="68580" marR="68580" marT="34367" marB="343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Faculty Member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Rank (anticipated)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3400" y="1676404"/>
          <a:ext cx="7924800" cy="437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339"/>
                <a:gridCol w="2627661"/>
                <a:gridCol w="2971800"/>
              </a:tblGrid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Stephanie Foley, NP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Ludwine Paul, NP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Shivda Pandey, MBBS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Shinobu</a:t>
                      </a:r>
                      <a:r>
                        <a:rPr lang="en-US" sz="1400" baseline="0" dirty="0" smtClean="0"/>
                        <a:t> Matsuura, PhD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Shakun Karki, PhD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Clinical Epidemiology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Seyed Reza Jafarzadeh,</a:t>
                      </a:r>
                      <a:r>
                        <a:rPr lang="en-US" sz="1400" baseline="0" dirty="0" smtClean="0"/>
                        <a:t> PhD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Endocrinology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 Lee,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Endocrinology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Poorani Goundan,</a:t>
                      </a:r>
                      <a:r>
                        <a:rPr lang="en-US" sz="1400" baseline="0" dirty="0" smtClean="0"/>
                        <a:t>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Endocrinology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Ivania Rizo,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Endocrinology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Lorraine Young, MS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Endocrinology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Gitanjali Srivastava,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Endocrinology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Taylor</a:t>
                      </a:r>
                      <a:r>
                        <a:rPr lang="en-US" sz="1400" baseline="0" dirty="0" smtClean="0"/>
                        <a:t> Deasy, NP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Gastroenterology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Anisha Varma Wilson,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Theresa Lim,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 Long, MD</a:t>
                      </a:r>
                      <a:endParaRPr lang="en-US" sz="1400" dirty="0"/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sp>
        <p:nvSpPr>
          <p:cNvPr id="410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673B921-930C-48F2-9A16-B95279A5AA7C}" type="slidenum">
              <a:rPr lang="en-US" altLang="en-US" sz="1400">
                <a:solidFill>
                  <a:srgbClr val="000000"/>
                </a:solidFill>
              </a:rPr>
              <a:pPr/>
              <a:t>50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85725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New Hires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2600" y="1684342"/>
          <a:ext cx="7924800" cy="410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743200"/>
                <a:gridCol w="2692400"/>
              </a:tblGrid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Becky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Lou,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Junhong Gui,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 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Madeline Maguire,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Pablo Buitron de la Vega,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Aissatou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Gueye, NP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Abhinav Vemula,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Antoineta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Camara, NP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Aisling Flanagan Hickey, MSN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Xiao,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Jessica Taylor,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  <a:tr h="373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Juhee Choi McDougal,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3" marB="34293"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47"/>
          <p:cNvGraphicFramePr>
            <a:graphicFrameLocks/>
          </p:cNvGraphicFramePr>
          <p:nvPr>
            <p:extLst/>
          </p:nvPr>
        </p:nvGraphicFramePr>
        <p:xfrm>
          <a:off x="482600" y="1447804"/>
          <a:ext cx="7924800" cy="282575"/>
        </p:xfrm>
        <a:graphic>
          <a:graphicData uri="http://schemas.openxmlformats.org/drawingml/2006/table">
            <a:tbl>
              <a:tblPr/>
              <a:tblGrid>
                <a:gridCol w="2489200"/>
                <a:gridCol w="2743200"/>
                <a:gridCol w="26924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Section</a:t>
                      </a:r>
                    </a:p>
                  </a:txBody>
                  <a:tcPr marL="68580" marR="68580" marT="34367" marB="343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Faculty Member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Rank (anticipated)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859924-4832-40EF-B7D6-97E218612EFB}" type="slidenum">
              <a:rPr lang="en-US" altLang="en-US" sz="1400">
                <a:solidFill>
                  <a:srgbClr val="000000"/>
                </a:solidFill>
              </a:rPr>
              <a:pPr/>
              <a:t>51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33350"/>
            <a:ext cx="6172200" cy="85725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New Hires</a:t>
            </a:r>
            <a:endParaRPr lang="en-US" altLang="en-US" sz="4000" b="1" dirty="0"/>
          </a:p>
        </p:txBody>
      </p:sp>
      <p:graphicFrame>
        <p:nvGraphicFramePr>
          <p:cNvPr id="32339" name="Group 595"/>
          <p:cNvGraphicFramePr>
            <a:graphicFrameLocks noGrp="1"/>
          </p:cNvGraphicFramePr>
          <p:nvPr>
            <p:ph idx="4294967295"/>
          </p:nvPr>
        </p:nvGraphicFramePr>
        <p:xfrm>
          <a:off x="596900" y="1447804"/>
          <a:ext cx="7937500" cy="282575"/>
        </p:xfrm>
        <a:graphic>
          <a:graphicData uri="http://schemas.openxmlformats.org/drawingml/2006/table">
            <a:tbl>
              <a:tblPr/>
              <a:tblGrid>
                <a:gridCol w="2374900"/>
                <a:gridCol w="2906057"/>
                <a:gridCol w="2656543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Section</a:t>
                      </a:r>
                    </a:p>
                  </a:txBody>
                  <a:tcPr marL="68586" marR="68586" marT="34379" marB="343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Faculty Member</a:t>
                      </a:r>
                    </a:p>
                  </a:txBody>
                  <a:tcPr marL="68586" marR="68586" marT="34379" marB="34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Rank</a:t>
                      </a:r>
                    </a:p>
                  </a:txBody>
                  <a:tcPr marL="68586" marR="68586" marT="34379" marB="34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09600" y="1752600"/>
          <a:ext cx="7924800" cy="4220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2971800"/>
                <a:gridCol w="2590800"/>
              </a:tblGrid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Hrvoje Melinscak,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Jason Fox,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Internal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Annie Lee,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Geriatrics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Nuala McDonagh, 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Geriatrics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Karen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Huschelbosch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BSN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Geriatrics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Helen Krasnow, NP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Hematology/Oncology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Sabrina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Browning,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Hematology/Oncology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Shayna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Sarosiek,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Assistant Professor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Infectious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Carlos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Acuna-Villaorduna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Assistant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Professor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Infectious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Julie Freiman,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Assistant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Professor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Kimberly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Bertrand, ScD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Assistant Professor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Medicine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Traci Bethea, PhD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Assistant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Professor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sp>
        <p:nvSpPr>
          <p:cNvPr id="451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EA4E74F-082C-4718-98D3-DC6E7F1E2850}" type="slidenum">
              <a:rPr lang="en-US" altLang="en-US" sz="1400">
                <a:solidFill>
                  <a:srgbClr val="000000"/>
                </a:solidFill>
              </a:rPr>
              <a:pPr/>
              <a:t>52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33350"/>
            <a:ext cx="6172200" cy="85725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New Hires</a:t>
            </a:r>
            <a:endParaRPr lang="en-US" altLang="en-US" sz="4000" b="1" dirty="0"/>
          </a:p>
        </p:txBody>
      </p:sp>
      <p:graphicFrame>
        <p:nvGraphicFramePr>
          <p:cNvPr id="32339" name="Group 595"/>
          <p:cNvGraphicFramePr>
            <a:graphicFrameLocks noGrp="1"/>
          </p:cNvGraphicFramePr>
          <p:nvPr>
            <p:ph idx="4294967295"/>
          </p:nvPr>
        </p:nvGraphicFramePr>
        <p:xfrm>
          <a:off x="596900" y="1447804"/>
          <a:ext cx="7937500" cy="282575"/>
        </p:xfrm>
        <a:graphic>
          <a:graphicData uri="http://schemas.openxmlformats.org/drawingml/2006/table">
            <a:tbl>
              <a:tblPr/>
              <a:tblGrid>
                <a:gridCol w="2374900"/>
                <a:gridCol w="2906057"/>
                <a:gridCol w="2656543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Section</a:t>
                      </a:r>
                    </a:p>
                  </a:txBody>
                  <a:tcPr marL="68586" marR="68586" marT="34379" marB="343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Faculty Member</a:t>
                      </a:r>
                    </a:p>
                  </a:txBody>
                  <a:tcPr marL="68586" marR="68586" marT="34379" marB="34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Rank</a:t>
                      </a:r>
                    </a:p>
                  </a:txBody>
                  <a:tcPr marL="68586" marR="68586" marT="34379" marB="34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09600" y="1752600"/>
          <a:ext cx="7924800" cy="17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2971800"/>
                <a:gridCol w="2590800"/>
              </a:tblGrid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Pulmonary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Miren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Guenechea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Sola,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Assistant Professor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Pulmonary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Christine Engle, NP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Pulmonary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Jason Rock, PhD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Associate Professor</a:t>
                      </a:r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Rheumatology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Lauren Barros,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Instructor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Rheumatology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Marcin Trojanowski,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Clinical Assistant Professor</a:t>
                      </a:r>
                      <a:endParaRPr lang="en-US" sz="1400" dirty="0"/>
                    </a:p>
                  </a:txBody>
                  <a:tcPr marL="7144" marR="7144" marT="7144" marB="0" anchor="b"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sp>
        <p:nvSpPr>
          <p:cNvPr id="451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EA4E74F-082C-4718-98D3-DC6E7F1E2850}" type="slidenum">
              <a:rPr lang="en-US" altLang="en-US" sz="1400">
                <a:solidFill>
                  <a:srgbClr val="000000"/>
                </a:solidFill>
              </a:rPr>
              <a:pPr/>
              <a:t>53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>
          <a:xfrm>
            <a:off x="628650" y="142876"/>
            <a:ext cx="7886700" cy="78264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1" y="1028700"/>
            <a:ext cx="8924924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3100" b="1" dirty="0"/>
              <a:t>Physician Satisfaction/Advocacy Advisory Group </a:t>
            </a:r>
            <a:r>
              <a:rPr lang="en-US" sz="3100" dirty="0"/>
              <a:t>conducted faculty survey/interviews (25 faulty members across sections); presented report to </a:t>
            </a:r>
            <a:r>
              <a:rPr lang="en-US" sz="3100" dirty="0" err="1"/>
              <a:t>deparmental</a:t>
            </a:r>
            <a:r>
              <a:rPr lang="en-US" sz="3100" dirty="0"/>
              <a:t> and BMC leadership and distributed to faculty; work begun on crafting practical and innovative solutions to physician concerns</a:t>
            </a:r>
          </a:p>
          <a:p>
            <a:pPr>
              <a:lnSpc>
                <a:spcPct val="110000"/>
              </a:lnSpc>
              <a:defRPr/>
            </a:pPr>
            <a:r>
              <a:rPr lang="en-US" sz="3100" b="1" dirty="0"/>
              <a:t>DOM Subspecialty Referral Compendium </a:t>
            </a:r>
            <a:r>
              <a:rPr lang="en-US" sz="3100" dirty="0"/>
              <a:t>integrated</a:t>
            </a:r>
            <a:r>
              <a:rPr lang="en-US" sz="3100" b="1" dirty="0"/>
              <a:t> </a:t>
            </a:r>
            <a:r>
              <a:rPr lang="en-US" sz="3100" dirty="0"/>
              <a:t>within GIM primary care practice-&gt;luncheons with GIM faculty and each subspecialty Ambulatory Medical Director to determine timing and duration of co-management; piloted two BPAs in EPIC (Referral to Renal and CHF clinics with increase in recommended referrals); compendium housed on BMC Intranet and resource section of EPIC</a:t>
            </a:r>
          </a:p>
          <a:p>
            <a:pPr>
              <a:lnSpc>
                <a:spcPct val="110000"/>
              </a:lnSpc>
              <a:defRPr/>
            </a:pPr>
            <a:r>
              <a:rPr lang="en-US" sz="3100" b="1" dirty="0">
                <a:cs typeface="Arial" panose="020B0604020202020204" pitchFamily="34" charset="0"/>
              </a:rPr>
              <a:t>DOM </a:t>
            </a:r>
            <a:r>
              <a:rPr lang="en-US" sz="3100" b="1" i="1" dirty="0">
                <a:cs typeface="Arial" panose="020B0604020202020204" pitchFamily="34" charset="0"/>
              </a:rPr>
              <a:t>Evans Clinician </a:t>
            </a:r>
            <a:r>
              <a:rPr lang="en-US" sz="3100" b="1" dirty="0">
                <a:cs typeface="Arial" panose="020B0604020202020204" pitchFamily="34" charset="0"/>
              </a:rPr>
              <a:t>designation award </a:t>
            </a:r>
            <a:r>
              <a:rPr lang="en-US" sz="3100" dirty="0">
                <a:cs typeface="Arial" panose="020B0604020202020204" pitchFamily="34" charset="0"/>
              </a:rPr>
              <a:t>established</a:t>
            </a:r>
          </a:p>
          <a:p>
            <a:pPr>
              <a:lnSpc>
                <a:spcPct val="110000"/>
              </a:lnSpc>
              <a:defRPr/>
            </a:pPr>
            <a:r>
              <a:rPr lang="en-US" sz="3100" b="1" dirty="0">
                <a:cs typeface="Arial" panose="020B0604020202020204" pitchFamily="34" charset="0"/>
              </a:rPr>
              <a:t>Clinical Faculty Compensation Plan </a:t>
            </a:r>
            <a:r>
              <a:rPr lang="en-US" sz="3100" dirty="0">
                <a:cs typeface="Arial" panose="020B0604020202020204" pitchFamily="34" charset="0"/>
              </a:rPr>
              <a:t>revised</a:t>
            </a:r>
            <a:endParaRPr lang="en-US" sz="3100" b="1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100" dirty="0">
                <a:cs typeface="Arial" panose="020B0604020202020204" pitchFamily="34" charset="0"/>
              </a:rPr>
              <a:t>All sections on target to meet </a:t>
            </a:r>
            <a:r>
              <a:rPr lang="en-US" sz="3100" b="1" dirty="0">
                <a:cs typeface="Arial" panose="020B0604020202020204" pitchFamily="34" charset="0"/>
              </a:rPr>
              <a:t>Meaningful Use</a:t>
            </a:r>
          </a:p>
          <a:p>
            <a:pPr>
              <a:lnSpc>
                <a:spcPct val="110000"/>
              </a:lnSpc>
              <a:defRPr/>
            </a:pPr>
            <a:endParaRPr lang="en-US" sz="31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26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54</a:t>
            </a:r>
          </a:p>
          <a:p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/>
          <p:cNvSpPr>
            <a:spLocks noGrp="1"/>
          </p:cNvSpPr>
          <p:nvPr>
            <p:ph type="title"/>
          </p:nvPr>
        </p:nvSpPr>
        <p:spPr>
          <a:xfrm>
            <a:off x="628650" y="123829"/>
            <a:ext cx="7886700" cy="809625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009654"/>
            <a:ext cx="8477250" cy="5476875"/>
          </a:xfrm>
        </p:spPr>
        <p:txBody>
          <a:bodyPr>
            <a:noAutofit/>
          </a:bodyPr>
          <a:lstStyle/>
          <a:p>
            <a:r>
              <a:rPr lang="en-US" altLang="en-US" sz="2400" dirty="0">
                <a:cs typeface="Arial" panose="020B0604020202020204" pitchFamily="34" charset="0"/>
              </a:rPr>
              <a:t>With BMC, continue to </a:t>
            </a:r>
            <a:r>
              <a:rPr lang="en-US" sz="2400" dirty="0"/>
              <a:t>lead several </a:t>
            </a:r>
            <a:r>
              <a:rPr lang="en-US" sz="2400" b="1" dirty="0"/>
              <a:t>Inpatient Initiatives </a:t>
            </a:r>
            <a:r>
              <a:rPr lang="en-US" sz="2400" dirty="0"/>
              <a:t>in patient flow, discharge time, multidisciplinary rounds, Call Center follow-up appointments, UBER transportation and meal vouchers </a:t>
            </a:r>
          </a:p>
          <a:p>
            <a:r>
              <a:rPr lang="en-US" altLang="en-US" sz="2400" dirty="0">
                <a:cs typeface="Arial" panose="020B0604020202020204" pitchFamily="34" charset="0"/>
              </a:rPr>
              <a:t>Initiation of outpatient </a:t>
            </a:r>
            <a:r>
              <a:rPr lang="en-US" altLang="en-US" sz="2400" b="1" dirty="0">
                <a:cs typeface="Arial" panose="020B0604020202020204" pitchFamily="34" charset="0"/>
              </a:rPr>
              <a:t>Palliative Care Program </a:t>
            </a:r>
            <a:r>
              <a:rPr lang="en-US" altLang="en-US" sz="2400" dirty="0">
                <a:cs typeface="Arial" panose="020B0604020202020204" pitchFamily="34" charset="0"/>
              </a:rPr>
              <a:t>in</a:t>
            </a:r>
            <a:r>
              <a:rPr lang="en-US" altLang="en-US" sz="2400" b="1" dirty="0">
                <a:cs typeface="Arial" panose="020B0604020202020204" pitchFamily="34" charset="0"/>
              </a:rPr>
              <a:t> Hematology/Oncology Clinic</a:t>
            </a:r>
          </a:p>
          <a:p>
            <a:r>
              <a:rPr lang="en-US" sz="2400" dirty="0"/>
              <a:t>Establishment of a </a:t>
            </a:r>
            <a:r>
              <a:rPr lang="en-US" sz="2400" b="1" dirty="0"/>
              <a:t>Multidisciplinary ESRD Task Force </a:t>
            </a:r>
            <a:r>
              <a:rPr lang="en-US" sz="2400" dirty="0"/>
              <a:t>to improve processes of care for dialysis patients</a:t>
            </a:r>
          </a:p>
          <a:p>
            <a:r>
              <a:rPr lang="en-US" sz="2400" dirty="0"/>
              <a:t>Establishment of a full </a:t>
            </a:r>
            <a:r>
              <a:rPr lang="en-US" sz="2400" b="1" dirty="0"/>
              <a:t>Heart Failure </a:t>
            </a:r>
            <a:r>
              <a:rPr lang="en-US" sz="2400" dirty="0"/>
              <a:t>consult service and a separate </a:t>
            </a:r>
            <a:r>
              <a:rPr lang="en-US" sz="2400" b="1" dirty="0"/>
              <a:t>Cardiology Pulmonary Hypertension</a:t>
            </a:r>
            <a:r>
              <a:rPr lang="en-US" sz="2400" dirty="0"/>
              <a:t> consult service</a:t>
            </a:r>
          </a:p>
          <a:p>
            <a:r>
              <a:rPr lang="en-US" sz="2400" dirty="0"/>
              <a:t>Continued growth of Interventional Cardiology/CT Surgery interdisciplinary </a:t>
            </a:r>
            <a:r>
              <a:rPr lang="en-US" sz="2400" b="1" dirty="0" err="1"/>
              <a:t>Transcatheter</a:t>
            </a:r>
            <a:r>
              <a:rPr lang="en-US" sz="2400" b="1" dirty="0"/>
              <a:t> Aortic Valve Replacement (TAVR) </a:t>
            </a:r>
            <a:r>
              <a:rPr lang="en-US" sz="2400" dirty="0"/>
              <a:t>program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16650"/>
            <a:ext cx="2133600" cy="476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41539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>
          <a:xfrm>
            <a:off x="647700" y="231779"/>
            <a:ext cx="7886700" cy="568325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527576" cy="60579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4000" dirty="0"/>
              <a:t>Establishment of an integrated program </a:t>
            </a:r>
            <a:r>
              <a:rPr lang="en-US" sz="4000" b="1" dirty="0"/>
              <a:t>to reduce COPD and Asthma readmissions</a:t>
            </a:r>
          </a:p>
          <a:p>
            <a:pPr>
              <a:lnSpc>
                <a:spcPct val="120000"/>
              </a:lnSpc>
              <a:defRPr/>
            </a:pPr>
            <a:r>
              <a:rPr lang="en-US" sz="4000" dirty="0">
                <a:cs typeface="Arial" panose="020B0604020202020204" pitchFamily="34" charset="0"/>
              </a:rPr>
              <a:t>Initiation of </a:t>
            </a:r>
            <a:r>
              <a:rPr lang="en-US" sz="4000" b="1" dirty="0">
                <a:cs typeface="Arial" panose="020B0604020202020204" pitchFamily="34" charset="0"/>
              </a:rPr>
              <a:t>Genetic Lung Disease Program </a:t>
            </a:r>
            <a:r>
              <a:rPr lang="en-US" sz="4000" dirty="0">
                <a:cs typeface="Arial" panose="020B0604020202020204" pitchFamily="34" charset="0"/>
              </a:rPr>
              <a:t>with direct translational connection to laboratory research</a:t>
            </a:r>
          </a:p>
          <a:p>
            <a:pPr lvl="0">
              <a:lnSpc>
                <a:spcPct val="120000"/>
              </a:lnSpc>
            </a:pPr>
            <a:r>
              <a:rPr lang="en-US" sz="4000" dirty="0"/>
              <a:t>Continued expansion of inpatient and outpatient </a:t>
            </a:r>
            <a:r>
              <a:rPr lang="en-US" sz="4000" b="1" dirty="0"/>
              <a:t>Tobacco Cessation Program </a:t>
            </a:r>
          </a:p>
          <a:p>
            <a:pPr lvl="0">
              <a:lnSpc>
                <a:spcPct val="120000"/>
              </a:lnSpc>
            </a:pPr>
            <a:r>
              <a:rPr lang="en-US" sz="4000" dirty="0"/>
              <a:t>Expansion of multidisciplinary </a:t>
            </a:r>
            <a:r>
              <a:rPr lang="en-US" sz="4000" b="1" dirty="0"/>
              <a:t>Lung Nodule and Lung Cancer screening program 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Establishment of </a:t>
            </a:r>
            <a:r>
              <a:rPr lang="en-US" sz="4000" b="1" dirty="0"/>
              <a:t>BMC SNF partnership </a:t>
            </a:r>
            <a:r>
              <a:rPr lang="en-US" sz="4000" dirty="0"/>
              <a:t>with</a:t>
            </a:r>
            <a:r>
              <a:rPr lang="en-US" sz="4000" b="1" dirty="0"/>
              <a:t> Geriatrics practice </a:t>
            </a:r>
            <a:r>
              <a:rPr lang="en-US" sz="4000" dirty="0"/>
              <a:t>caring for long-stay patients discharged to SNF</a:t>
            </a:r>
          </a:p>
          <a:p>
            <a:pPr>
              <a:lnSpc>
                <a:spcPct val="120000"/>
              </a:lnSpc>
            </a:pPr>
            <a:r>
              <a:rPr lang="en-US" sz="4000" dirty="0">
                <a:cs typeface="Arial" panose="020B0604020202020204" pitchFamily="34" charset="0"/>
              </a:rPr>
              <a:t>Continued growth of the </a:t>
            </a:r>
            <a:r>
              <a:rPr lang="en-US" sz="4000" b="1" dirty="0">
                <a:cs typeface="Arial" panose="020B0604020202020204" pitchFamily="34" charset="0"/>
              </a:rPr>
              <a:t>IBD Center </a:t>
            </a:r>
            <a:r>
              <a:rPr lang="en-US" sz="4000" dirty="0">
                <a:cs typeface="Arial" panose="020B0604020202020204" pitchFamily="34" charset="0"/>
              </a:rPr>
              <a:t>with advanced IBD fellowship</a:t>
            </a:r>
          </a:p>
          <a:p>
            <a:pPr>
              <a:lnSpc>
                <a:spcPct val="120000"/>
              </a:lnSpc>
              <a:defRPr/>
            </a:pPr>
            <a:r>
              <a:rPr lang="en-US" sz="4000" dirty="0"/>
              <a:t>Continued growth of </a:t>
            </a:r>
            <a:r>
              <a:rPr lang="en-US" sz="4000" b="1" dirty="0"/>
              <a:t>Transgender Medicine and Surgery Center </a:t>
            </a:r>
            <a:r>
              <a:rPr lang="en-US" sz="4000" dirty="0"/>
              <a:t>(first in New England) </a:t>
            </a:r>
          </a:p>
          <a:p>
            <a:pPr>
              <a:lnSpc>
                <a:spcPct val="120000"/>
              </a:lnSpc>
              <a:defRPr/>
            </a:pPr>
            <a:r>
              <a:rPr lang="en-US" sz="4000" dirty="0"/>
              <a:t>Continued growth of </a:t>
            </a:r>
            <a:r>
              <a:rPr lang="en-US" sz="4000" b="1" dirty="0"/>
              <a:t>Addiction Medicine Inpatient Consult Service </a:t>
            </a:r>
          </a:p>
          <a:p>
            <a:pPr marL="0" indent="0">
              <a:buNone/>
              <a:defRPr/>
            </a:pPr>
            <a:endParaRPr lang="en-US" sz="3000" dirty="0">
              <a:cs typeface="Arial" panose="020B0604020202020204" pitchFamily="34" charset="0"/>
            </a:endParaRPr>
          </a:p>
          <a:p>
            <a:pPr>
              <a:defRPr/>
            </a:pPr>
            <a:endParaRPr lang="en-US" sz="30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4360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Ambulatory Measures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394C-B791-4E02-B49E-24E0A9539ACB}" type="slidenum">
              <a:rPr lang="en-US" altLang="en-US" smtClean="0">
                <a:solidFill>
                  <a:srgbClr val="000000"/>
                </a:solidFill>
              </a:rPr>
              <a:pPr/>
              <a:t>57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838" y="257663"/>
            <a:ext cx="5860238" cy="47104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 Ambulatory FY17 Performance</a:t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period ending July 31, 2017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95953" y="6248610"/>
            <a:ext cx="2133600" cy="47625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0000"/>
                </a:solidFill>
              </a:rPr>
              <a:t>58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7580" y="2047832"/>
            <a:ext cx="1334163" cy="51307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srgbClr val="FFFFFF"/>
                </a:solidFill>
                <a:cs typeface="Arial" panose="020B0604020202020204" pitchFamily="34" charset="0"/>
              </a:rPr>
              <a:t>Ambulatory volume</a:t>
            </a:r>
          </a:p>
        </p:txBody>
      </p:sp>
      <p:sp>
        <p:nvSpPr>
          <p:cNvPr id="10" name="Oval 9"/>
          <p:cNvSpPr/>
          <p:nvPr/>
        </p:nvSpPr>
        <p:spPr>
          <a:xfrm>
            <a:off x="137068" y="2164421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7580" y="2760369"/>
            <a:ext cx="1334163" cy="51307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srgbClr val="FFFFFF"/>
                </a:solidFill>
                <a:cs typeface="Arial" panose="020B0604020202020204" pitchFamily="34" charset="0"/>
              </a:rPr>
              <a:t>Patient experience</a:t>
            </a:r>
          </a:p>
        </p:txBody>
      </p:sp>
      <p:sp>
        <p:nvSpPr>
          <p:cNvPr id="16" name="Oval 15"/>
          <p:cNvSpPr/>
          <p:nvPr/>
        </p:nvSpPr>
        <p:spPr>
          <a:xfrm>
            <a:off x="137068" y="2908598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580" y="4387037"/>
            <a:ext cx="1334163" cy="51307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srgbClr val="FFFFFF"/>
                </a:solidFill>
                <a:cs typeface="Arial" panose="020B0604020202020204" pitchFamily="34" charset="0"/>
              </a:rPr>
              <a:t>Primary care access</a:t>
            </a:r>
          </a:p>
        </p:txBody>
      </p:sp>
      <p:sp>
        <p:nvSpPr>
          <p:cNvPr id="22" name="Oval 21"/>
          <p:cNvSpPr/>
          <p:nvPr/>
        </p:nvSpPr>
        <p:spPr>
          <a:xfrm>
            <a:off x="137068" y="4343233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srgbClr val="FFFFFF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7580" y="5086706"/>
            <a:ext cx="1334163" cy="51307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srgbClr val="FFFFFF"/>
                </a:solidFill>
                <a:cs typeface="Arial" panose="020B0604020202020204" pitchFamily="34" charset="0"/>
              </a:rPr>
              <a:t>Specialty access</a:t>
            </a:r>
          </a:p>
        </p:txBody>
      </p:sp>
      <p:sp>
        <p:nvSpPr>
          <p:cNvPr id="28" name="Oval 27"/>
          <p:cNvSpPr/>
          <p:nvPr/>
        </p:nvSpPr>
        <p:spPr>
          <a:xfrm>
            <a:off x="137068" y="5069945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srgbClr val="FFFFFF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13749" y="3295969"/>
            <a:ext cx="312000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Recommend this provider office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Clerks treat with courtesy/respect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MD Communication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970396" y="1507695"/>
            <a:ext cx="921149" cy="387471"/>
          </a:xfrm>
          <a:prstGeom prst="rect">
            <a:avLst/>
          </a:prstGeom>
        </p:spPr>
        <p:txBody>
          <a:bodyPr/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cs typeface="Arial" panose="020B0604020202020204" pitchFamily="34" charset="0"/>
              </a:rPr>
              <a:t>Month to date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102981" y="1552983"/>
            <a:ext cx="721617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cs typeface="Arial" panose="020B0604020202020204" pitchFamily="34" charset="0"/>
              </a:rPr>
              <a:t>FY17 YTD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911749" y="1552983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cs typeface="Arial" panose="020B0604020202020204" pitchFamily="34" charset="0"/>
              </a:rPr>
              <a:t>YTD Status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987029" y="1552979"/>
            <a:ext cx="690992" cy="36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cs typeface="Arial" panose="020B0604020202020204" pitchFamily="34" charset="0"/>
              </a:rPr>
              <a:t>YTD Goal</a:t>
            </a:r>
          </a:p>
        </p:txBody>
      </p:sp>
      <p:sp>
        <p:nvSpPr>
          <p:cNvPr id="68" name="Oval 67"/>
          <p:cNvSpPr/>
          <p:nvPr/>
        </p:nvSpPr>
        <p:spPr>
          <a:xfrm>
            <a:off x="7003619" y="2141665"/>
            <a:ext cx="251903" cy="2507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srgbClr val="FFFF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70396" y="2158226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23,063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65116" y="2158226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248,016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14502" y="2158226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259,637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 bwMode="auto">
          <a:xfrm>
            <a:off x="5849984" y="1543288"/>
            <a:ext cx="877405" cy="41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cs typeface="Arial" panose="020B0604020202020204" pitchFamily="34" charset="0"/>
              </a:rPr>
              <a:t>Variance YTD %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945663" y="2148536"/>
            <a:ext cx="781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-4.5 %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968893" y="3276669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91.2 %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63613" y="3276669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90.4 %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912999" y="3276669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 90.0 %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18033" y="3270591"/>
            <a:ext cx="781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0 %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808016" y="2052581"/>
            <a:ext cx="486543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970396" y="3610810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95.3 %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965116" y="356794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94.0 %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914502" y="3610810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94.0%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945663" y="3582235"/>
            <a:ext cx="781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0 %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970396" y="390098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93.8 %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65116" y="390098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93.1 %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14502" y="390098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92 %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945663" y="3872413"/>
            <a:ext cx="781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1 %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946119" y="4524839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51.3 %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40838" y="4524839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65.8 %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890224" y="4524839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80 %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921382" y="4496264"/>
            <a:ext cx="8794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-14.3 %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946119" y="526990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54.4 %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940838" y="526990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55.8 %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890224" y="5269908"/>
            <a:ext cx="921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65 %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988061" y="5241333"/>
            <a:ext cx="781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-9.2 %</a:t>
            </a:r>
          </a:p>
        </p:txBody>
      </p:sp>
      <p:sp>
        <p:nvSpPr>
          <p:cNvPr id="107" name="Oval 106"/>
          <p:cNvSpPr/>
          <p:nvPr/>
        </p:nvSpPr>
        <p:spPr>
          <a:xfrm>
            <a:off x="7067315" y="5258066"/>
            <a:ext cx="251903" cy="2507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srgbClr val="FFFFFF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7051692" y="4548314"/>
            <a:ext cx="251903" cy="2507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srgbClr val="FFFFFF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036957" y="3332684"/>
            <a:ext cx="221251" cy="2202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srgbClr val="FFFFFF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046482" y="3622327"/>
            <a:ext cx="221251" cy="2202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srgbClr val="FFFFFF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056007" y="3923234"/>
            <a:ext cx="221251" cy="2202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Inpatient Measures</a:t>
            </a:r>
            <a:b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394C-B791-4E02-B49E-24E0A9539ACB}" type="slidenum">
              <a:rPr lang="en-US" altLang="en-US" smtClean="0">
                <a:solidFill>
                  <a:srgbClr val="000000"/>
                </a:solidFill>
              </a:rPr>
              <a:pPr/>
              <a:t>59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Appointments and Promotions 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39846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30238" algn="l"/>
              </a:tabLst>
            </a:pPr>
            <a:r>
              <a:rPr lang="en-US" altLang="en-US" sz="2800" dirty="0"/>
              <a:t>New Hires - 45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30238" algn="l"/>
              </a:tabLst>
            </a:pPr>
            <a:r>
              <a:rPr lang="en-US" altLang="en-US" sz="2800" dirty="0"/>
              <a:t>Promotions – 22 </a:t>
            </a:r>
            <a:r>
              <a:rPr lang="en-US" altLang="en-US" sz="2400" dirty="0"/>
              <a:t>(up 57% from AY16)</a:t>
            </a:r>
            <a:endParaRPr lang="en-US" altLang="en-US" sz="2800" dirty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630238" algn="l"/>
              </a:tabLst>
            </a:pPr>
            <a:r>
              <a:rPr lang="en-US" altLang="en-US" dirty="0" smtClean="0"/>
              <a:t>2 Clinical Assistant Professor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630238" algn="l"/>
              </a:tabLst>
            </a:pPr>
            <a:r>
              <a:rPr lang="en-US" altLang="en-US" dirty="0" smtClean="0"/>
              <a:t>10 </a:t>
            </a:r>
            <a:r>
              <a:rPr lang="en-US" altLang="en-US" dirty="0"/>
              <a:t>Assistant </a:t>
            </a:r>
            <a:r>
              <a:rPr lang="en-US" altLang="en-US" dirty="0" smtClean="0"/>
              <a:t>Professors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630238" algn="l"/>
              </a:tabLst>
            </a:pPr>
            <a:r>
              <a:rPr lang="en-US" altLang="en-US" dirty="0" smtClean="0"/>
              <a:t>1 Clinical Associate Professor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630238" algn="l"/>
              </a:tabLst>
            </a:pPr>
            <a:r>
              <a:rPr lang="en-US" altLang="en-US" dirty="0"/>
              <a:t>5</a:t>
            </a:r>
            <a:r>
              <a:rPr lang="en-US" altLang="en-US" dirty="0" smtClean="0"/>
              <a:t> Associate Professors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630238" algn="l"/>
              </a:tabLst>
            </a:pPr>
            <a:r>
              <a:rPr lang="en-US" altLang="en-US" dirty="0"/>
              <a:t>4</a:t>
            </a:r>
            <a:r>
              <a:rPr lang="en-US" altLang="en-US" dirty="0" smtClean="0"/>
              <a:t> Professors</a:t>
            </a:r>
          </a:p>
          <a:p>
            <a:pPr>
              <a:buNone/>
              <a:tabLst>
                <a:tab pos="630238" algn="l"/>
              </a:tabLst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2102"/>
            <a:ext cx="7248524" cy="235521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DOM Inpatient Clinical Operations 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FY17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83810" y="5819425"/>
            <a:ext cx="49877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black"/>
                </a:solidFill>
                <a:latin typeface="Arial"/>
                <a:ea typeface="+mn-ea"/>
              </a:rPr>
              <a:t>1 Source: SDK, Data Analytics &amp; Reporting team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89466" y="1590505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sz="2000" kern="0" dirty="0">
                <a:solidFill>
                  <a:prstClr val="black"/>
                </a:solidFill>
              </a:rPr>
              <a:t>FY17 YTD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308266" y="1590505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sz="2000" kern="0" dirty="0">
                <a:solidFill>
                  <a:prstClr val="black"/>
                </a:solidFill>
              </a:rPr>
              <a:t>YTD Status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808016" y="1872380"/>
            <a:ext cx="486543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099663" y="1590505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sz="2000" kern="0" dirty="0">
                <a:solidFill>
                  <a:prstClr val="black"/>
                </a:solidFill>
              </a:rPr>
              <a:t>Goal</a:t>
            </a:r>
            <a:r>
              <a:rPr lang="en-US" sz="2000" kern="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93" y="1962453"/>
            <a:ext cx="1929156" cy="8392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LOS O/E</a:t>
            </a:r>
          </a:p>
        </p:txBody>
      </p:sp>
      <p:sp>
        <p:nvSpPr>
          <p:cNvPr id="13" name="Oval 12"/>
          <p:cNvSpPr/>
          <p:nvPr/>
        </p:nvSpPr>
        <p:spPr>
          <a:xfrm>
            <a:off x="700326" y="2078696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189466" y="2120894"/>
            <a:ext cx="1157784" cy="36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0.959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(Oct - Jun)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4823439" y="2193956"/>
            <a:ext cx="1157784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0.532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97" y="4000143"/>
            <a:ext cx="1929155" cy="653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OBS Unit LOS (hours)</a:t>
            </a:r>
          </a:p>
        </p:txBody>
      </p:sp>
      <p:sp>
        <p:nvSpPr>
          <p:cNvPr id="14" name="Oval 13"/>
          <p:cNvSpPr/>
          <p:nvPr/>
        </p:nvSpPr>
        <p:spPr>
          <a:xfrm>
            <a:off x="728901" y="4088157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189466" y="4069491"/>
            <a:ext cx="1157784" cy="3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25 hours 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(Oct - Aug)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93" y="3023988"/>
            <a:ext cx="1929156" cy="67181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Average Discharge Time</a:t>
            </a:r>
          </a:p>
        </p:txBody>
      </p:sp>
      <p:sp>
        <p:nvSpPr>
          <p:cNvPr id="16" name="Oval 15"/>
          <p:cNvSpPr/>
          <p:nvPr/>
        </p:nvSpPr>
        <p:spPr>
          <a:xfrm>
            <a:off x="719376" y="3121527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i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189466" y="3097050"/>
            <a:ext cx="1157784" cy="36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03:03 PM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(Oct - Aug)</a:t>
            </a:r>
          </a:p>
        </p:txBody>
      </p:sp>
      <p:sp>
        <p:nvSpPr>
          <p:cNvPr id="36" name="Oval 35"/>
          <p:cNvSpPr/>
          <p:nvPr/>
        </p:nvSpPr>
        <p:spPr>
          <a:xfrm>
            <a:off x="6842652" y="3155159"/>
            <a:ext cx="251903" cy="2507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i="1" dirty="0">
              <a:solidFill>
                <a:prstClr val="white"/>
              </a:solidFill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4880588" y="3170112"/>
            <a:ext cx="1157784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1:45 PM</a:t>
            </a:r>
          </a:p>
        </p:txBody>
      </p:sp>
      <p:sp>
        <p:nvSpPr>
          <p:cNvPr id="43" name="Oval 42"/>
          <p:cNvSpPr/>
          <p:nvPr/>
        </p:nvSpPr>
        <p:spPr>
          <a:xfrm>
            <a:off x="6842651" y="2202782"/>
            <a:ext cx="251903" cy="2507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i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97" y="4992646"/>
            <a:ext cx="1929155" cy="60770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93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</a:rPr>
              <a:t>Readmission Rate </a:t>
            </a:r>
          </a:p>
        </p:txBody>
      </p:sp>
      <p:sp>
        <p:nvSpPr>
          <p:cNvPr id="15" name="Oval 14"/>
          <p:cNvSpPr/>
          <p:nvPr/>
        </p:nvSpPr>
        <p:spPr>
          <a:xfrm>
            <a:off x="719376" y="5061613"/>
            <a:ext cx="279892" cy="27989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48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189466" y="4999037"/>
            <a:ext cx="1157784" cy="36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18.75%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(Oct - May)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4956789" y="5014948"/>
            <a:ext cx="1157784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sz="1800" kern="0" dirty="0">
                <a:solidFill>
                  <a:prstClr val="black"/>
                </a:solidFill>
              </a:rPr>
              <a:t>17.55%</a:t>
            </a:r>
          </a:p>
        </p:txBody>
      </p:sp>
      <p:sp>
        <p:nvSpPr>
          <p:cNvPr id="42" name="Oval 41"/>
          <p:cNvSpPr/>
          <p:nvPr/>
        </p:nvSpPr>
        <p:spPr>
          <a:xfrm>
            <a:off x="6842651" y="5091819"/>
            <a:ext cx="251903" cy="2507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9667" y="4000143"/>
            <a:ext cx="80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</a:rPr>
              <a:t>24 hours</a:t>
            </a:r>
            <a:endParaRPr lang="en-US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52177" y="4098134"/>
            <a:ext cx="251903" cy="2507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148" b="1" i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400" y="629081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6471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cs typeface="Arial" panose="020B0604020202020204" pitchFamily="34" charset="0"/>
              </a:rPr>
              <a:t>DOM Inpatient Discharges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47800" y="2134195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2652" y="4149769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333399"/>
                </a:solidFill>
                <a:latin typeface="Arial"/>
                <a:ea typeface="+mn-ea"/>
              </a:rPr>
              <a:t>N = 9351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652" y="3946468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B050"/>
                </a:solidFill>
                <a:latin typeface="Arial"/>
                <a:ea typeface="+mn-ea"/>
              </a:rPr>
              <a:t>N = 9387</a:t>
            </a:r>
          </a:p>
        </p:txBody>
      </p:sp>
    </p:spTree>
    <p:extLst>
      <p:ext uri="{BB962C8B-B14F-4D97-AF65-F5344CB8AC3E}">
        <p14:creationId xmlns:p14="http://schemas.microsoft.com/office/powerpoint/2010/main" val="29626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cs typeface="Arial" panose="020B0604020202020204" pitchFamily="34" charset="0"/>
              </a:rPr>
              <a:t>DOM Average Length of Stay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85903" y="2057401"/>
          <a:ext cx="6632489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08562" y="4394666"/>
            <a:ext cx="1304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333399"/>
                </a:solidFill>
                <a:latin typeface="Arial"/>
                <a:ea typeface="+mn-ea"/>
              </a:rPr>
              <a:t>Avg</a:t>
            </a:r>
            <a:r>
              <a:rPr lang="en-US" sz="1200" b="1" dirty="0">
                <a:solidFill>
                  <a:srgbClr val="333399"/>
                </a:solidFill>
                <a:latin typeface="Arial"/>
                <a:ea typeface="+mn-ea"/>
              </a:rPr>
              <a:t> LOS = 5.71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02107" y="3997991"/>
            <a:ext cx="1304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7030A0"/>
                </a:solidFill>
                <a:latin typeface="Arial"/>
                <a:ea typeface="+mn-ea"/>
              </a:rPr>
              <a:t>Avg</a:t>
            </a:r>
            <a:r>
              <a:rPr lang="en-US" sz="1200" b="1" dirty="0">
                <a:solidFill>
                  <a:srgbClr val="7030A0"/>
                </a:solidFill>
                <a:latin typeface="Arial"/>
                <a:ea typeface="+mn-ea"/>
              </a:rPr>
              <a:t> LOS = 5.71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02106" y="4192568"/>
            <a:ext cx="1304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00B050"/>
                </a:solidFill>
                <a:latin typeface="Arial"/>
                <a:ea typeface="+mn-ea"/>
              </a:rPr>
              <a:t>Avg</a:t>
            </a:r>
            <a:r>
              <a:rPr lang="en-US" sz="1200" b="1" dirty="0">
                <a:solidFill>
                  <a:srgbClr val="00B050"/>
                </a:solidFill>
                <a:latin typeface="Arial"/>
                <a:ea typeface="+mn-ea"/>
              </a:rPr>
              <a:t> LOS = 5.53</a:t>
            </a:r>
          </a:p>
        </p:txBody>
      </p:sp>
    </p:spTree>
    <p:extLst>
      <p:ext uri="{BB962C8B-B14F-4D97-AF65-F5344CB8AC3E}">
        <p14:creationId xmlns:p14="http://schemas.microsoft.com/office/powerpoint/2010/main" val="26025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213" y="499253"/>
            <a:ext cx="5860238" cy="23552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LOS O/E by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1" y="1481013"/>
            <a:ext cx="1942420" cy="3874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/>
              <a:t>Last three months (Apr - Jun)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97729" y="1500064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FY17 YTD 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(Oct - Jun)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60666" y="1752430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YTD Status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808016" y="1977349"/>
            <a:ext cx="486543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69912" y="6180859"/>
            <a:ext cx="498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Source: UHC, SDK, Data Analytics &amp; Reporting team 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479301" y="1752430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Goal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3564" y="2102682"/>
            <a:ext cx="5407746" cy="220830"/>
            <a:chOff x="301033" y="1627519"/>
            <a:chExt cx="7066789" cy="288579"/>
          </a:xfrm>
        </p:grpSpPr>
        <p:sp>
          <p:nvSpPr>
            <p:cNvPr id="20" name="Content Placeholder 2"/>
            <p:cNvSpPr txBox="1">
              <a:spLocks/>
            </p:cNvSpPr>
            <p:nvPr/>
          </p:nvSpPr>
          <p:spPr bwMode="auto">
            <a:xfrm>
              <a:off x="229482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1.03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406634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1.071</a:t>
              </a:r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566637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0.911</a:t>
              </a: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 bwMode="auto">
            <a:xfrm>
              <a:off x="30103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Cardiology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73564" y="2505257"/>
            <a:ext cx="5407746" cy="220830"/>
            <a:chOff x="301033" y="2170822"/>
            <a:chExt cx="7066789" cy="288579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 bwMode="auto">
            <a:xfrm>
              <a:off x="229482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N/A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4053894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1.272 (-&gt;Feb)</a:t>
              </a:r>
            </a:p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566637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1.127</a:t>
              </a:r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30103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CHF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73564" y="2907832"/>
            <a:ext cx="5407746" cy="220830"/>
            <a:chOff x="301033" y="2714125"/>
            <a:chExt cx="7066789" cy="288579"/>
          </a:xfrm>
        </p:grpSpPr>
        <p:sp>
          <p:nvSpPr>
            <p:cNvPr id="45" name="Content Placeholder 2"/>
            <p:cNvSpPr txBox="1">
              <a:spLocks/>
            </p:cNvSpPr>
            <p:nvPr/>
          </p:nvSpPr>
          <p:spPr bwMode="auto">
            <a:xfrm>
              <a:off x="229482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0.804</a:t>
              </a:r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 bwMode="auto">
            <a:xfrm>
              <a:off x="406634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0.824</a:t>
              </a: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566637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0.787</a:t>
              </a: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 bwMode="auto">
            <a:xfrm>
              <a:off x="30103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Geriatrics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73564" y="3310407"/>
            <a:ext cx="5407746" cy="220830"/>
            <a:chOff x="301033" y="3303721"/>
            <a:chExt cx="7066789" cy="288579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229482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0.888</a:t>
              </a: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 bwMode="auto">
            <a:xfrm>
              <a:off x="406634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0.903</a:t>
              </a:r>
            </a:p>
          </p:txBody>
        </p:sp>
        <p:sp>
          <p:nvSpPr>
            <p:cNvPr id="54" name="Content Placeholder 2"/>
            <p:cNvSpPr txBox="1">
              <a:spLocks/>
            </p:cNvSpPr>
            <p:nvPr/>
          </p:nvSpPr>
          <p:spPr bwMode="auto">
            <a:xfrm>
              <a:off x="566637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0.856</a:t>
              </a: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 bwMode="auto">
            <a:xfrm>
              <a:off x="30103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Gen. Med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73564" y="4065429"/>
            <a:ext cx="5749562" cy="425825"/>
            <a:chOff x="301033" y="4112993"/>
            <a:chExt cx="7513471" cy="542020"/>
          </a:xfrm>
        </p:grpSpPr>
        <p:sp>
          <p:nvSpPr>
            <p:cNvPr id="56" name="Content Placeholder 2"/>
            <p:cNvSpPr txBox="1">
              <a:spLocks/>
            </p:cNvSpPr>
            <p:nvPr/>
          </p:nvSpPr>
          <p:spPr bwMode="auto">
            <a:xfrm>
              <a:off x="2294822" y="4346903"/>
              <a:ext cx="1701451" cy="288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0.843</a:t>
              </a:r>
            </a:p>
          </p:txBody>
        </p:sp>
        <p:sp>
          <p:nvSpPr>
            <p:cNvPr id="57" name="Content Placeholder 2"/>
            <p:cNvSpPr txBox="1">
              <a:spLocks/>
            </p:cNvSpPr>
            <p:nvPr/>
          </p:nvSpPr>
          <p:spPr bwMode="auto">
            <a:xfrm>
              <a:off x="4066341" y="434690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0.951</a:t>
              </a:r>
            </a:p>
          </p:txBody>
        </p:sp>
        <p:sp>
          <p:nvSpPr>
            <p:cNvPr id="58" name="Content Placeholder 2"/>
            <p:cNvSpPr txBox="1">
              <a:spLocks/>
            </p:cNvSpPr>
            <p:nvPr/>
          </p:nvSpPr>
          <p:spPr bwMode="auto">
            <a:xfrm>
              <a:off x="5666371" y="434690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0.864</a:t>
              </a:r>
            </a:p>
          </p:txBody>
        </p:sp>
        <p:sp>
          <p:nvSpPr>
            <p:cNvPr id="59" name="Content Placeholder 2"/>
            <p:cNvSpPr txBox="1">
              <a:spLocks/>
            </p:cNvSpPr>
            <p:nvPr/>
          </p:nvSpPr>
          <p:spPr bwMode="auto">
            <a:xfrm>
              <a:off x="301033" y="4112993"/>
              <a:ext cx="1701451" cy="28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Infectious Disease</a:t>
              </a:r>
              <a:endParaRPr lang="en-US" kern="0" baseline="30000" dirty="0">
                <a:solidFill>
                  <a:prstClr val="black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7485320" y="4309206"/>
              <a:ext cx="329184" cy="34580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73564" y="4677529"/>
            <a:ext cx="5407746" cy="220830"/>
            <a:chOff x="301033" y="4672059"/>
            <a:chExt cx="7066789" cy="288579"/>
          </a:xfrm>
        </p:grpSpPr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2294824" y="467205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1.076</a:t>
              </a:r>
            </a:p>
          </p:txBody>
        </p:sp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4066341" y="467205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0.821</a:t>
              </a:r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 bwMode="auto">
            <a:xfrm>
              <a:off x="5666371" y="467205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0.906</a:t>
              </a:r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 bwMode="auto">
            <a:xfrm>
              <a:off x="301033" y="467205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Hem </a:t>
              </a:r>
              <a:r>
                <a:rPr lang="en-US" kern="0" dirty="0" err="1">
                  <a:solidFill>
                    <a:prstClr val="black"/>
                  </a:solidFill>
                </a:rPr>
                <a:t>Onc</a:t>
              </a:r>
              <a:endParaRPr lang="en-US" kern="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73568" y="4690428"/>
            <a:ext cx="5778137" cy="747406"/>
            <a:chOff x="301034" y="4984703"/>
            <a:chExt cx="7550811" cy="951358"/>
          </a:xfrm>
        </p:grpSpPr>
        <p:sp>
          <p:nvSpPr>
            <p:cNvPr id="64" name="Content Placeholder 2"/>
            <p:cNvSpPr txBox="1">
              <a:spLocks/>
            </p:cNvSpPr>
            <p:nvPr/>
          </p:nvSpPr>
          <p:spPr bwMode="auto">
            <a:xfrm>
              <a:off x="2294824" y="562794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0.113</a:t>
              </a:r>
            </a:p>
          </p:txBody>
        </p:sp>
        <p:sp>
          <p:nvSpPr>
            <p:cNvPr id="65" name="Content Placeholder 2"/>
            <p:cNvSpPr txBox="1">
              <a:spLocks/>
            </p:cNvSpPr>
            <p:nvPr/>
          </p:nvSpPr>
          <p:spPr bwMode="auto">
            <a:xfrm>
              <a:off x="4066342" y="5627946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1.131</a:t>
              </a:r>
            </a:p>
          </p:txBody>
        </p:sp>
        <p:sp>
          <p:nvSpPr>
            <p:cNvPr id="66" name="Content Placeholder 2"/>
            <p:cNvSpPr txBox="1">
              <a:spLocks/>
            </p:cNvSpPr>
            <p:nvPr/>
          </p:nvSpPr>
          <p:spPr bwMode="auto">
            <a:xfrm>
              <a:off x="5666372" y="5627946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0.905</a:t>
              </a:r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 bwMode="auto">
            <a:xfrm>
              <a:off x="301034" y="5333081"/>
              <a:ext cx="1701451" cy="28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ENC Hospitalists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7522661" y="5608412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506751" y="4984703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102" name="Content Placeholder 2"/>
            <p:cNvSpPr txBox="1">
              <a:spLocks/>
            </p:cNvSpPr>
            <p:nvPr/>
          </p:nvSpPr>
          <p:spPr bwMode="auto">
            <a:xfrm>
              <a:off x="5666369" y="551479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  </a:t>
              </a:r>
            </a:p>
          </p:txBody>
        </p:sp>
      </p:grpSp>
      <p:cxnSp>
        <p:nvCxnSpPr>
          <p:cNvPr id="80" name="Straight Connector 79"/>
          <p:cNvCxnSpPr/>
          <p:nvPr/>
        </p:nvCxnSpPr>
        <p:spPr>
          <a:xfrm>
            <a:off x="2808016" y="242566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808016" y="2806931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08016" y="3227072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08016" y="362777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08016" y="404791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08016" y="5895838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808016" y="550495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373568" y="5457849"/>
            <a:ext cx="4183349" cy="340942"/>
            <a:chOff x="301033" y="6287164"/>
            <a:chExt cx="5466759" cy="445537"/>
          </a:xfrm>
        </p:grpSpPr>
        <p:sp>
          <p:nvSpPr>
            <p:cNvPr id="87" name="Content Placeholder 2"/>
            <p:cNvSpPr txBox="1">
              <a:spLocks/>
            </p:cNvSpPr>
            <p:nvPr/>
          </p:nvSpPr>
          <p:spPr bwMode="auto">
            <a:xfrm>
              <a:off x="2294824" y="6444120"/>
              <a:ext cx="1701451" cy="28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0.828</a:t>
              </a:r>
            </a:p>
          </p:txBody>
        </p:sp>
        <p:sp>
          <p:nvSpPr>
            <p:cNvPr id="88" name="Content Placeholder 2"/>
            <p:cNvSpPr txBox="1">
              <a:spLocks/>
            </p:cNvSpPr>
            <p:nvPr/>
          </p:nvSpPr>
          <p:spPr bwMode="auto">
            <a:xfrm>
              <a:off x="4066341" y="6444120"/>
              <a:ext cx="1701451" cy="28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0.906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 bwMode="auto">
            <a:xfrm>
              <a:off x="301033" y="6287164"/>
              <a:ext cx="1701451" cy="283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MP Hospitalists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841821" y="2120928"/>
            <a:ext cx="259619" cy="1431464"/>
            <a:chOff x="7446879" y="1288436"/>
            <a:chExt cx="339267" cy="1822076"/>
          </a:xfrm>
        </p:grpSpPr>
        <p:sp>
          <p:nvSpPr>
            <p:cNvPr id="79" name="Oval 78"/>
            <p:cNvSpPr/>
            <p:nvPr/>
          </p:nvSpPr>
          <p:spPr>
            <a:xfrm>
              <a:off x="7456962" y="1753050"/>
              <a:ext cx="329184" cy="3276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b="1" i="1" dirty="0">
                <a:solidFill>
                  <a:prstClr val="white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456962" y="2782864"/>
              <a:ext cx="329184" cy="3276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b="1" i="1" dirty="0">
                <a:solidFill>
                  <a:prstClr val="white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446879" y="1288436"/>
              <a:ext cx="329184" cy="32764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b="1" i="1" dirty="0">
                <a:solidFill>
                  <a:prstClr val="white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7456962" y="2246219"/>
              <a:ext cx="329184" cy="3276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b="1" i="1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98" name="Straight Connector 97"/>
          <p:cNvCxnSpPr/>
          <p:nvPr/>
        </p:nvCxnSpPr>
        <p:spPr>
          <a:xfrm>
            <a:off x="2808016" y="502889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69916" y="459084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7368" y="3676650"/>
            <a:ext cx="998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Renal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5458" y="3674818"/>
            <a:ext cx="872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0.951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442458" y="3655768"/>
            <a:ext cx="872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0.866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108958" y="3674818"/>
            <a:ext cx="872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0.912</a:t>
            </a:r>
          </a:p>
        </p:txBody>
      </p:sp>
      <p:sp>
        <p:nvSpPr>
          <p:cNvPr id="91" name="Oval 90"/>
          <p:cNvSpPr/>
          <p:nvPr/>
        </p:nvSpPr>
        <p:spPr>
          <a:xfrm>
            <a:off x="6859062" y="3647408"/>
            <a:ext cx="251903" cy="2574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b="1" i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628132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40735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113" y="386250"/>
            <a:ext cx="6439130" cy="23552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Average Discharge Time by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777" y="1186567"/>
            <a:ext cx="1302008" cy="3874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/>
              <a:t>Last </a:t>
            </a:r>
            <a:r>
              <a:rPr lang="en-US" sz="1600" dirty="0">
                <a:solidFill>
                  <a:prstClr val="black"/>
                </a:solidFill>
              </a:rPr>
              <a:t>three</a:t>
            </a:r>
            <a:r>
              <a:rPr lang="en-US" sz="1600" dirty="0"/>
              <a:t> months (Jun - Aug)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36040"/>
            <a:ext cx="2133600" cy="476250"/>
          </a:xfrm>
        </p:spPr>
        <p:txBody>
          <a:bodyPr/>
          <a:lstStyle/>
          <a:p>
            <a:fld id="{E177C4AF-3848-4350-839D-003CB6547586}" type="slidenum">
              <a:rPr lang="en-US" smtClean="0">
                <a:latin typeface="Arial"/>
              </a:rPr>
              <a:pPr/>
              <a:t>64</a:t>
            </a:fld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38719" y="1394201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FY17 YTD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(Oct - Aug)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527341" y="1666933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YTD Status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808016" y="1977349"/>
            <a:ext cx="486543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4777" y="5915858"/>
            <a:ext cx="498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Source: UHC, SDK, Data Analytics &amp; Reporting team 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556913" y="1657223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Goal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3568" y="2087739"/>
            <a:ext cx="5720987" cy="640511"/>
            <a:chOff x="301033" y="1607984"/>
            <a:chExt cx="7476130" cy="837013"/>
          </a:xfrm>
        </p:grpSpPr>
        <p:sp>
          <p:nvSpPr>
            <p:cNvPr id="20" name="Content Placeholder 2"/>
            <p:cNvSpPr txBox="1">
              <a:spLocks/>
            </p:cNvSpPr>
            <p:nvPr/>
          </p:nvSpPr>
          <p:spPr bwMode="auto">
            <a:xfrm>
              <a:off x="229482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2:38 PM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406634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2:56 PM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7447979" y="160798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566637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2:00 PM</a:t>
              </a:r>
            </a:p>
            <a:p>
              <a:pPr eaLnBrk="1" hangingPunct="1">
                <a:buClr>
                  <a:srgbClr val="44546A"/>
                </a:buClr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 bwMode="auto">
            <a:xfrm>
              <a:off x="30103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Cardiology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7447979" y="2117348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73564" y="2511115"/>
            <a:ext cx="5407746" cy="220830"/>
            <a:chOff x="301033" y="2170822"/>
            <a:chExt cx="7066789" cy="288579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 bwMode="auto">
            <a:xfrm>
              <a:off x="229482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N/A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406634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3:12 PM</a:t>
              </a:r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566637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2:00 PM</a:t>
              </a:r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30103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CHF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73564" y="2904603"/>
            <a:ext cx="5728216" cy="639112"/>
            <a:chOff x="301033" y="2694590"/>
            <a:chExt cx="7485576" cy="835185"/>
          </a:xfrm>
        </p:grpSpPr>
        <p:sp>
          <p:nvSpPr>
            <p:cNvPr id="45" name="Content Placeholder 2"/>
            <p:cNvSpPr txBox="1">
              <a:spLocks/>
            </p:cNvSpPr>
            <p:nvPr/>
          </p:nvSpPr>
          <p:spPr bwMode="auto">
            <a:xfrm>
              <a:off x="229482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3:27 PM</a:t>
              </a:r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 bwMode="auto">
            <a:xfrm>
              <a:off x="406634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3:31 PM</a:t>
              </a: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566637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3:00 PM</a:t>
              </a: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 bwMode="auto">
            <a:xfrm>
              <a:off x="30103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Geriatrics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7447979" y="2694590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457425" y="3202126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73564" y="3327980"/>
            <a:ext cx="5407746" cy="220830"/>
            <a:chOff x="301033" y="3303721"/>
            <a:chExt cx="7066789" cy="288579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229482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2:55 PM</a:t>
              </a: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 bwMode="auto">
            <a:xfrm>
              <a:off x="406634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3:06 PM</a:t>
              </a:r>
            </a:p>
          </p:txBody>
        </p:sp>
        <p:sp>
          <p:nvSpPr>
            <p:cNvPr id="54" name="Content Placeholder 2"/>
            <p:cNvSpPr txBox="1">
              <a:spLocks/>
            </p:cNvSpPr>
            <p:nvPr/>
          </p:nvSpPr>
          <p:spPr bwMode="auto">
            <a:xfrm>
              <a:off x="566637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1:45 PM</a:t>
              </a: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 bwMode="auto">
            <a:xfrm>
              <a:off x="30103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Gen. Med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73564" y="3631659"/>
            <a:ext cx="5407746" cy="325605"/>
            <a:chOff x="301033" y="3725022"/>
            <a:chExt cx="7066789" cy="425496"/>
          </a:xfrm>
        </p:grpSpPr>
        <p:sp>
          <p:nvSpPr>
            <p:cNvPr id="56" name="Content Placeholder 2"/>
            <p:cNvSpPr txBox="1">
              <a:spLocks/>
            </p:cNvSpPr>
            <p:nvPr/>
          </p:nvSpPr>
          <p:spPr bwMode="auto">
            <a:xfrm>
              <a:off x="2294823" y="386193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2:46 PM</a:t>
              </a:r>
            </a:p>
          </p:txBody>
        </p:sp>
        <p:sp>
          <p:nvSpPr>
            <p:cNvPr id="57" name="Content Placeholder 2"/>
            <p:cNvSpPr txBox="1">
              <a:spLocks/>
            </p:cNvSpPr>
            <p:nvPr/>
          </p:nvSpPr>
          <p:spPr bwMode="auto">
            <a:xfrm>
              <a:off x="4066341" y="386193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2:34 PM</a:t>
              </a:r>
            </a:p>
          </p:txBody>
        </p:sp>
        <p:sp>
          <p:nvSpPr>
            <p:cNvPr id="58" name="Content Placeholder 2"/>
            <p:cNvSpPr txBox="1">
              <a:spLocks/>
            </p:cNvSpPr>
            <p:nvPr/>
          </p:nvSpPr>
          <p:spPr bwMode="auto">
            <a:xfrm>
              <a:off x="5666371" y="386193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1:30 PM</a:t>
              </a:r>
            </a:p>
          </p:txBody>
        </p:sp>
        <p:sp>
          <p:nvSpPr>
            <p:cNvPr id="59" name="Content Placeholder 2"/>
            <p:cNvSpPr txBox="1">
              <a:spLocks/>
            </p:cNvSpPr>
            <p:nvPr/>
          </p:nvSpPr>
          <p:spPr bwMode="auto">
            <a:xfrm>
              <a:off x="301033" y="3725022"/>
              <a:ext cx="1701451" cy="28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Infectious Disease</a:t>
              </a:r>
              <a:endParaRPr lang="en-US" kern="0" baseline="30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73568" y="3693402"/>
            <a:ext cx="5720987" cy="687230"/>
            <a:chOff x="301033" y="3858062"/>
            <a:chExt cx="7476130" cy="898065"/>
          </a:xfrm>
        </p:grpSpPr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2294823" y="4448013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3:00 PM</a:t>
              </a:r>
            </a:p>
          </p:txBody>
        </p:sp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4066341" y="4448013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3:41 PM</a:t>
              </a:r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 bwMode="auto">
            <a:xfrm>
              <a:off x="5666371" y="4448013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2:00 PM</a:t>
              </a:r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 bwMode="auto">
            <a:xfrm>
              <a:off x="301033" y="4448013"/>
              <a:ext cx="1701451" cy="288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Hem </a:t>
              </a:r>
              <a:r>
                <a:rPr lang="en-US" kern="0" dirty="0" err="1">
                  <a:solidFill>
                    <a:prstClr val="black"/>
                  </a:solidFill>
                </a:rPr>
                <a:t>Onc</a:t>
              </a: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447979" y="4428478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7447979" y="3858062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92769" y="4429680"/>
            <a:ext cx="5701782" cy="749162"/>
            <a:chOff x="326130" y="4811715"/>
            <a:chExt cx="7451033" cy="978998"/>
          </a:xfrm>
        </p:grpSpPr>
        <p:sp>
          <p:nvSpPr>
            <p:cNvPr id="64" name="Content Placeholder 2"/>
            <p:cNvSpPr txBox="1">
              <a:spLocks/>
            </p:cNvSpPr>
            <p:nvPr/>
          </p:nvSpPr>
          <p:spPr bwMode="auto">
            <a:xfrm>
              <a:off x="2294823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3:09 PM</a:t>
              </a:r>
            </a:p>
          </p:txBody>
        </p:sp>
        <p:sp>
          <p:nvSpPr>
            <p:cNvPr id="65" name="Content Placeholder 2"/>
            <p:cNvSpPr txBox="1">
              <a:spLocks/>
            </p:cNvSpPr>
            <p:nvPr/>
          </p:nvSpPr>
          <p:spPr bwMode="auto">
            <a:xfrm>
              <a:off x="4066341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3:01 PM</a:t>
              </a:r>
            </a:p>
          </p:txBody>
        </p:sp>
        <p:sp>
          <p:nvSpPr>
            <p:cNvPr id="66" name="Content Placeholder 2"/>
            <p:cNvSpPr txBox="1">
              <a:spLocks/>
            </p:cNvSpPr>
            <p:nvPr/>
          </p:nvSpPr>
          <p:spPr bwMode="auto">
            <a:xfrm>
              <a:off x="5666371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1:15 PM</a:t>
              </a:r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 bwMode="auto">
            <a:xfrm>
              <a:off x="326130" y="4811715"/>
              <a:ext cx="1701451" cy="28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ENC Hospitalists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7447979" y="4953706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447979" y="546306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392773" y="4874305"/>
            <a:ext cx="5388541" cy="308238"/>
            <a:chOff x="326130" y="5471050"/>
            <a:chExt cx="7041692" cy="402803"/>
          </a:xfrm>
        </p:grpSpPr>
        <p:sp>
          <p:nvSpPr>
            <p:cNvPr id="68" name="Content Placeholder 2"/>
            <p:cNvSpPr txBox="1">
              <a:spLocks/>
            </p:cNvSpPr>
            <p:nvPr/>
          </p:nvSpPr>
          <p:spPr bwMode="auto">
            <a:xfrm>
              <a:off x="229482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2:38 PM</a:t>
              </a:r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 bwMode="auto">
            <a:xfrm>
              <a:off x="406634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2:33 PM</a:t>
              </a:r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 bwMode="auto">
            <a:xfrm>
              <a:off x="566637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1:15 PM</a:t>
              </a:r>
            </a:p>
          </p:txBody>
        </p:sp>
        <p:sp>
          <p:nvSpPr>
            <p:cNvPr id="71" name="Content Placeholder 2"/>
            <p:cNvSpPr txBox="1">
              <a:spLocks/>
            </p:cNvSpPr>
            <p:nvPr/>
          </p:nvSpPr>
          <p:spPr bwMode="auto">
            <a:xfrm>
              <a:off x="326130" y="5471050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MP Hospitalists</a:t>
              </a:r>
            </a:p>
          </p:txBody>
        </p:sp>
      </p:grpSp>
      <p:cxnSp>
        <p:nvCxnSpPr>
          <p:cNvPr id="72" name="Straight Connector 71"/>
          <p:cNvCxnSpPr/>
          <p:nvPr/>
        </p:nvCxnSpPr>
        <p:spPr>
          <a:xfrm>
            <a:off x="2808016" y="239651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808016" y="2806931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808016" y="3246509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08016" y="3618056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08016" y="404791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08016" y="4476613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08016" y="5238062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1392618" y="5355212"/>
            <a:ext cx="5701937" cy="254829"/>
            <a:chOff x="325927" y="5565739"/>
            <a:chExt cx="7451236" cy="333008"/>
          </a:xfrm>
        </p:grpSpPr>
        <p:sp>
          <p:nvSpPr>
            <p:cNvPr id="87" name="Content Placeholder 2"/>
            <p:cNvSpPr txBox="1">
              <a:spLocks/>
            </p:cNvSpPr>
            <p:nvPr/>
          </p:nvSpPr>
          <p:spPr bwMode="auto">
            <a:xfrm>
              <a:off x="229482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3:44 PM</a:t>
              </a:r>
            </a:p>
          </p:txBody>
        </p:sp>
        <p:sp>
          <p:nvSpPr>
            <p:cNvPr id="88" name="Content Placeholder 2"/>
            <p:cNvSpPr txBox="1">
              <a:spLocks/>
            </p:cNvSpPr>
            <p:nvPr/>
          </p:nvSpPr>
          <p:spPr bwMode="auto">
            <a:xfrm>
              <a:off x="406634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3:53 PM</a:t>
              </a:r>
            </a:p>
          </p:txBody>
        </p:sp>
        <p:sp>
          <p:nvSpPr>
            <p:cNvPr id="89" name="Content Placeholder 2"/>
            <p:cNvSpPr txBox="1">
              <a:spLocks/>
            </p:cNvSpPr>
            <p:nvPr/>
          </p:nvSpPr>
          <p:spPr bwMode="auto">
            <a:xfrm>
              <a:off x="566637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3:30 PM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 bwMode="auto">
            <a:xfrm>
              <a:off x="325927" y="5610168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Renal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7447979" y="5565739"/>
              <a:ext cx="329184" cy="32764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92" name="Straight Connector 91"/>
          <p:cNvCxnSpPr/>
          <p:nvPr/>
        </p:nvCxnSpPr>
        <p:spPr>
          <a:xfrm>
            <a:off x="2808016" y="486876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5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313" y="537132"/>
            <a:ext cx="5860238" cy="23552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Readmission Rate by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820" y="1434964"/>
            <a:ext cx="1848612" cy="3874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>
                <a:latin typeface="+mj-lt"/>
              </a:rPr>
              <a:t>Last three months (Mar - May)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Arial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29986" y="1498275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FY17 YTD</a:t>
            </a:r>
          </a:p>
          <a:p>
            <a:pPr algn="ctr"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(Oct – May)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43547" y="1704942"/>
            <a:ext cx="1302008" cy="22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YTD status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808016" y="1977349"/>
            <a:ext cx="486543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63042" y="5898579"/>
            <a:ext cx="4987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Source: Data Analytics &amp; Reporting team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556913" y="1705186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Goal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3568" y="2087740"/>
            <a:ext cx="5720987" cy="1467871"/>
            <a:chOff x="301033" y="1607984"/>
            <a:chExt cx="7476130" cy="1918199"/>
          </a:xfrm>
        </p:grpSpPr>
        <p:sp>
          <p:nvSpPr>
            <p:cNvPr id="20" name="Content Placeholder 2"/>
            <p:cNvSpPr txBox="1">
              <a:spLocks/>
            </p:cNvSpPr>
            <p:nvPr/>
          </p:nvSpPr>
          <p:spPr bwMode="auto">
            <a:xfrm>
              <a:off x="229482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16.13 %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406634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17.56 %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7447979" y="160798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566637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15.80 %</a:t>
              </a: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 bwMode="auto">
            <a:xfrm>
              <a:off x="30103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Cardiology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7447979" y="2142016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7447979" y="2699950"/>
              <a:ext cx="329184" cy="32764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447979" y="319853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73564" y="2512337"/>
            <a:ext cx="5407746" cy="220830"/>
            <a:chOff x="301033" y="2170822"/>
            <a:chExt cx="7066789" cy="288579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 bwMode="auto">
            <a:xfrm>
              <a:off x="229482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N/A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406634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25.00 %</a:t>
              </a:r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566637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18.30 %</a:t>
              </a:r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30103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CHF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73564" y="2921990"/>
            <a:ext cx="5407746" cy="220830"/>
            <a:chOff x="301033" y="2714125"/>
            <a:chExt cx="7066789" cy="288579"/>
          </a:xfrm>
        </p:grpSpPr>
        <p:sp>
          <p:nvSpPr>
            <p:cNvPr id="45" name="Content Placeholder 2"/>
            <p:cNvSpPr txBox="1">
              <a:spLocks/>
            </p:cNvSpPr>
            <p:nvPr/>
          </p:nvSpPr>
          <p:spPr bwMode="auto">
            <a:xfrm>
              <a:off x="229482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14.43 %</a:t>
              </a:r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 bwMode="auto">
            <a:xfrm>
              <a:off x="406634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16.67 %</a:t>
              </a: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566637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15.20 %</a:t>
              </a: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 bwMode="auto">
            <a:xfrm>
              <a:off x="30103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Geriatrics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73564" y="3331645"/>
            <a:ext cx="5407746" cy="220830"/>
            <a:chOff x="301033" y="3303721"/>
            <a:chExt cx="7066789" cy="288579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229482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18.15 %</a:t>
              </a: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 bwMode="auto">
            <a:xfrm>
              <a:off x="406634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18.39 %</a:t>
              </a:r>
            </a:p>
          </p:txBody>
        </p:sp>
        <p:sp>
          <p:nvSpPr>
            <p:cNvPr id="54" name="Content Placeholder 2"/>
            <p:cNvSpPr txBox="1">
              <a:spLocks/>
            </p:cNvSpPr>
            <p:nvPr/>
          </p:nvSpPr>
          <p:spPr bwMode="auto">
            <a:xfrm>
              <a:off x="566637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15.60 %</a:t>
              </a: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 bwMode="auto">
            <a:xfrm>
              <a:off x="30103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Gen. Med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73568" y="4106111"/>
            <a:ext cx="5720987" cy="250728"/>
            <a:chOff x="301033" y="4605334"/>
            <a:chExt cx="7476130" cy="327649"/>
          </a:xfrm>
        </p:grpSpPr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2294823" y="462486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26.79 %</a:t>
              </a:r>
            </a:p>
          </p:txBody>
        </p:sp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4066341" y="462486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27.21 %</a:t>
              </a:r>
            </a:p>
            <a:p>
              <a:pPr eaLnBrk="1" hangingPunct="1">
                <a:buClr>
                  <a:srgbClr val="44546A"/>
                </a:buClr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 bwMode="auto">
            <a:xfrm>
              <a:off x="5666371" y="462486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23.10 %</a:t>
              </a:r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 bwMode="auto">
            <a:xfrm>
              <a:off x="301033" y="462486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Hem </a:t>
              </a:r>
              <a:r>
                <a:rPr lang="en-US" kern="0" dirty="0" err="1">
                  <a:solidFill>
                    <a:prstClr val="black"/>
                  </a:solidFill>
                </a:rPr>
                <a:t>Onc</a:t>
              </a: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447979" y="460533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73568" y="4362779"/>
            <a:ext cx="5720987" cy="403717"/>
            <a:chOff x="301033" y="4753781"/>
            <a:chExt cx="7476130" cy="527574"/>
          </a:xfrm>
        </p:grpSpPr>
        <p:sp>
          <p:nvSpPr>
            <p:cNvPr id="64" name="Content Placeholder 2"/>
            <p:cNvSpPr txBox="1">
              <a:spLocks/>
            </p:cNvSpPr>
            <p:nvPr/>
          </p:nvSpPr>
          <p:spPr bwMode="auto">
            <a:xfrm>
              <a:off x="2294823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20.94 %</a:t>
              </a:r>
            </a:p>
          </p:txBody>
        </p:sp>
        <p:sp>
          <p:nvSpPr>
            <p:cNvPr id="65" name="Content Placeholder 2"/>
            <p:cNvSpPr txBox="1">
              <a:spLocks/>
            </p:cNvSpPr>
            <p:nvPr/>
          </p:nvSpPr>
          <p:spPr bwMode="auto">
            <a:xfrm>
              <a:off x="4066341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18.27 %</a:t>
              </a:r>
            </a:p>
          </p:txBody>
        </p:sp>
        <p:sp>
          <p:nvSpPr>
            <p:cNvPr id="66" name="Content Placeholder 2"/>
            <p:cNvSpPr txBox="1">
              <a:spLocks/>
            </p:cNvSpPr>
            <p:nvPr/>
          </p:nvSpPr>
          <p:spPr bwMode="auto">
            <a:xfrm>
              <a:off x="5666371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16.70 %</a:t>
              </a:r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 bwMode="auto">
            <a:xfrm>
              <a:off x="301033" y="475378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ENC Hospitalists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7447979" y="4953706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373564" y="4798480"/>
            <a:ext cx="5407746" cy="362710"/>
            <a:chOff x="301033" y="5399866"/>
            <a:chExt cx="7066789" cy="473987"/>
          </a:xfrm>
        </p:grpSpPr>
        <p:sp>
          <p:nvSpPr>
            <p:cNvPr id="68" name="Content Placeholder 2"/>
            <p:cNvSpPr txBox="1">
              <a:spLocks/>
            </p:cNvSpPr>
            <p:nvPr/>
          </p:nvSpPr>
          <p:spPr bwMode="auto">
            <a:xfrm>
              <a:off x="229482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16.70 %</a:t>
              </a:r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 bwMode="auto">
            <a:xfrm>
              <a:off x="406634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14.80 %</a:t>
              </a:r>
            </a:p>
            <a:p>
              <a:pPr eaLnBrk="1" hangingPunct="1">
                <a:buClr>
                  <a:srgbClr val="44546A"/>
                </a:buClr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 bwMode="auto">
            <a:xfrm>
              <a:off x="566637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16.70 %</a:t>
              </a:r>
            </a:p>
          </p:txBody>
        </p:sp>
        <p:sp>
          <p:nvSpPr>
            <p:cNvPr id="71" name="Content Placeholder 2"/>
            <p:cNvSpPr txBox="1">
              <a:spLocks/>
            </p:cNvSpPr>
            <p:nvPr/>
          </p:nvSpPr>
          <p:spPr bwMode="auto">
            <a:xfrm>
              <a:off x="301033" y="5399866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MP Hospitalists</a:t>
              </a:r>
            </a:p>
          </p:txBody>
        </p:sp>
      </p:grpSp>
      <p:cxnSp>
        <p:nvCxnSpPr>
          <p:cNvPr id="72" name="Straight Connector 71"/>
          <p:cNvCxnSpPr/>
          <p:nvPr/>
        </p:nvCxnSpPr>
        <p:spPr>
          <a:xfrm>
            <a:off x="2808016" y="242566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899283" y="2806931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808016" y="323679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08016" y="365693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08016" y="4028478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08016" y="4798483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08016" y="521862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373568" y="3577987"/>
            <a:ext cx="5720987" cy="1980917"/>
            <a:chOff x="301033" y="3580824"/>
            <a:chExt cx="7476130" cy="2588643"/>
          </a:xfrm>
        </p:grpSpPr>
        <p:grpSp>
          <p:nvGrpSpPr>
            <p:cNvPr id="22" name="Group 21"/>
            <p:cNvGrpSpPr/>
            <p:nvPr/>
          </p:nvGrpSpPr>
          <p:grpSpPr>
            <a:xfrm>
              <a:off x="301033" y="3580824"/>
              <a:ext cx="7066789" cy="508022"/>
              <a:chOff x="301033" y="3642496"/>
              <a:chExt cx="7066789" cy="508022"/>
            </a:xfrm>
          </p:grpSpPr>
          <p:sp>
            <p:nvSpPr>
              <p:cNvPr id="56" name="Content Placeholder 2"/>
              <p:cNvSpPr txBox="1">
                <a:spLocks/>
              </p:cNvSpPr>
              <p:nvPr/>
            </p:nvSpPr>
            <p:spPr bwMode="auto">
              <a:xfrm>
                <a:off x="2294823" y="3861939"/>
                <a:ext cx="1701451" cy="288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14" indent="-192027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053" indent="-26185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168" indent="-155526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588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294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5999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05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106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buClr>
                    <a:srgbClr val="44546A"/>
                  </a:buClr>
                </a:pPr>
                <a:r>
                  <a:rPr lang="en-US" kern="0" dirty="0">
                    <a:solidFill>
                      <a:prstClr val="black"/>
                    </a:solidFill>
                  </a:rPr>
                  <a:t>14.41 %</a:t>
                </a:r>
              </a:p>
            </p:txBody>
          </p:sp>
          <p:sp>
            <p:nvSpPr>
              <p:cNvPr id="57" name="Content Placeholder 2"/>
              <p:cNvSpPr txBox="1">
                <a:spLocks/>
              </p:cNvSpPr>
              <p:nvPr/>
            </p:nvSpPr>
            <p:spPr bwMode="auto">
              <a:xfrm>
                <a:off x="4066341" y="3861939"/>
                <a:ext cx="1701451" cy="288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14" indent="-192027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053" indent="-26185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168" indent="-155526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588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294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5999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05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106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buClr>
                    <a:srgbClr val="44546A"/>
                  </a:buClr>
                </a:pPr>
                <a:r>
                  <a:rPr lang="en-US" kern="0" dirty="0">
                    <a:solidFill>
                      <a:prstClr val="black"/>
                    </a:solidFill>
                  </a:rPr>
                  <a:t>16.53 %</a:t>
                </a:r>
              </a:p>
            </p:txBody>
          </p:sp>
          <p:sp>
            <p:nvSpPr>
              <p:cNvPr id="58" name="Content Placeholder 2"/>
              <p:cNvSpPr txBox="1">
                <a:spLocks/>
              </p:cNvSpPr>
              <p:nvPr/>
            </p:nvSpPr>
            <p:spPr bwMode="auto">
              <a:xfrm>
                <a:off x="5666371" y="3861939"/>
                <a:ext cx="1701451" cy="288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14" indent="-192027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053" indent="-26185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168" indent="-155526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588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294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5999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05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106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buClr>
                    <a:srgbClr val="44546A"/>
                  </a:buClr>
                </a:pPr>
                <a:r>
                  <a:rPr lang="en-US" kern="0" dirty="0">
                    <a:solidFill>
                      <a:prstClr val="black"/>
                    </a:solidFill>
                  </a:rPr>
                  <a:t>17.80 %</a:t>
                </a:r>
              </a:p>
            </p:txBody>
          </p:sp>
          <p:sp>
            <p:nvSpPr>
              <p:cNvPr id="59" name="Content Placeholder 2"/>
              <p:cNvSpPr txBox="1">
                <a:spLocks/>
              </p:cNvSpPr>
              <p:nvPr/>
            </p:nvSpPr>
            <p:spPr bwMode="auto">
              <a:xfrm>
                <a:off x="301033" y="3642496"/>
                <a:ext cx="1701451" cy="288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14" indent="-192027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053" indent="-26185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168" indent="-155526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588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294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59998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052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106" indent="-130134" algn="l" defTabSz="895065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buClr>
                    <a:srgbClr val="44546A"/>
                  </a:buClr>
                </a:pPr>
                <a:r>
                  <a:rPr lang="en-US" kern="0" dirty="0">
                    <a:solidFill>
                      <a:prstClr val="black"/>
                    </a:solidFill>
                  </a:rPr>
                  <a:t>Infectious Disease</a:t>
                </a:r>
                <a:endParaRPr lang="en-US" kern="0" baseline="30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6" name="Oval 85"/>
            <p:cNvSpPr/>
            <p:nvPr/>
          </p:nvSpPr>
          <p:spPr>
            <a:xfrm>
              <a:off x="7447979" y="3780732"/>
              <a:ext cx="329184" cy="32764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447979" y="5307429"/>
              <a:ext cx="329184" cy="32764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447979" y="5841818"/>
              <a:ext cx="329184" cy="32764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73564" y="5350016"/>
            <a:ext cx="5407746" cy="220830"/>
            <a:chOff x="301033" y="5585274"/>
            <a:chExt cx="7066789" cy="288579"/>
          </a:xfrm>
        </p:grpSpPr>
        <p:sp>
          <p:nvSpPr>
            <p:cNvPr id="87" name="Content Placeholder 2"/>
            <p:cNvSpPr txBox="1">
              <a:spLocks/>
            </p:cNvSpPr>
            <p:nvPr/>
          </p:nvSpPr>
          <p:spPr bwMode="auto">
            <a:xfrm>
              <a:off x="229482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24.84 %</a:t>
              </a:r>
            </a:p>
          </p:txBody>
        </p:sp>
        <p:sp>
          <p:nvSpPr>
            <p:cNvPr id="88" name="Content Placeholder 2"/>
            <p:cNvSpPr txBox="1">
              <a:spLocks/>
            </p:cNvSpPr>
            <p:nvPr/>
          </p:nvSpPr>
          <p:spPr bwMode="auto">
            <a:xfrm>
              <a:off x="406634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23.01%</a:t>
              </a:r>
            </a:p>
            <a:p>
              <a:pPr eaLnBrk="1" hangingPunct="1">
                <a:buClr>
                  <a:srgbClr val="44546A"/>
                </a:buClr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89" name="Content Placeholder 2"/>
            <p:cNvSpPr txBox="1">
              <a:spLocks/>
            </p:cNvSpPr>
            <p:nvPr/>
          </p:nvSpPr>
          <p:spPr bwMode="auto">
            <a:xfrm>
              <a:off x="566637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25.40 %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 bwMode="auto">
            <a:xfrm>
              <a:off x="30103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Renal</a:t>
              </a:r>
            </a:p>
          </p:txBody>
        </p:sp>
      </p:grpSp>
      <p:cxnSp>
        <p:nvCxnSpPr>
          <p:cNvPr id="92" name="Straight Connector 91"/>
          <p:cNvCxnSpPr/>
          <p:nvPr/>
        </p:nvCxnSpPr>
        <p:spPr>
          <a:xfrm>
            <a:off x="2808016" y="4380764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92546" y="624522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3183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/>
          </p:nvPr>
        </p:nvSpPr>
        <p:spPr>
          <a:xfrm>
            <a:off x="444500" y="-176213"/>
            <a:ext cx="7886700" cy="1325563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Quality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149354"/>
            <a:ext cx="8470900" cy="549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BMC Quality Goals:</a:t>
            </a:r>
          </a:p>
          <a:p>
            <a:r>
              <a:rPr lang="en-US" sz="2400" dirty="0">
                <a:cs typeface="Arial" panose="020B0604020202020204" pitchFamily="34" charset="0"/>
              </a:rPr>
              <a:t>Reduce Mortality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FY17 goal—0.933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O/E for BMC YTD 0.86, Medical Services 2017Q1 0.88, Q2 0.89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Early Warning System piloted on medical services implemented 2017: prelim results show reduction in mortality from 14.5% to 8.61%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Prognostic tool developed for inpatients to identify pts at high risk for mortality in 6 months; pilot begun in 5/17 with Palliative Care service to increase Advance Care Planning</a:t>
            </a:r>
          </a:p>
          <a:p>
            <a:pPr>
              <a:spcAft>
                <a:spcPts val="600"/>
              </a:spcAft>
              <a:defRPr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8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 to Reduce Inpatient O:E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BMC Quality Goals:</a:t>
            </a:r>
          </a:p>
          <a:p>
            <a:r>
              <a:rPr lang="en-US" sz="2400" dirty="0">
                <a:cs typeface="Arial" panose="020B0604020202020204" pitchFamily="34" charset="0"/>
              </a:rPr>
              <a:t>Reduce Mortality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FY17 goal—0.933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O/E for BMC YTD 0.86, Medical Services 2017Q1 0.88, Q2 0.89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Early Warning System piloted on medical services implemented 2017: prelim results show reduction in mortality from 14.5% to 8.61%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Prognostic tool developed for inpatients to identify </a:t>
            </a:r>
            <a:r>
              <a:rPr lang="en-US" sz="2400" dirty="0" err="1">
                <a:cs typeface="Arial" panose="020B0604020202020204" pitchFamily="34" charset="0"/>
              </a:rPr>
              <a:t>pts</a:t>
            </a:r>
            <a:r>
              <a:rPr lang="en-US" sz="2400" dirty="0">
                <a:cs typeface="Arial" panose="020B0604020202020204" pitchFamily="34" charset="0"/>
              </a:rPr>
              <a:t> at high risk for mortality in 6 months; pilot begun in 5/17 with Palliative Care service to increase Advance Care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816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</a:rPr>
              <a:t>Mortality O/E Trend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(April 2015-June 2017)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9175" y="1685925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/>
              </a:rPr>
              <a:t>BMC Patients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4675" y="1655978"/>
            <a:ext cx="373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/>
              </a:rPr>
              <a:t>Medical Patients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68028" y="2598513"/>
            <a:ext cx="4118775" cy="39096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61" y="2598796"/>
            <a:ext cx="4211665" cy="39969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42665" y="6382925"/>
            <a:ext cx="68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1165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21336" y="-76200"/>
            <a:ext cx="9144000" cy="1381126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and Quality Goals for AY18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411"/>
            <a:ext cx="9144000" cy="5721351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Improve physician and staff satisfaction in the Ambulatory setting based upon Clinician Satisfaction/Advocacy Report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Ongoing implementation of Evidence-based /Consensus Criteria for Referral to Specialty Clinics to integrate primary and subspecialty care; continue integration within Epic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ea typeface="ＭＳ Ｐゴシック" pitchFamily="-107" charset="-128"/>
                <a:cs typeface="Arial" panose="020B0604020202020204" pitchFamily="34" charset="0"/>
              </a:rPr>
              <a:t>Increase outpatient visit volume and improve new patient access through section-specific ambulatory practice redesign (e.g. TCM visits post discharge and “Doc of the Day clinics)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Foster ongoing collaboration between Ambulatory Medical Directors and ADs to enhance and sustain patient experience initiatives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Work with </a:t>
            </a:r>
            <a:r>
              <a:rPr lang="en-US" sz="2400" dirty="0" err="1">
                <a:cs typeface="Arial" panose="020B0604020202020204" pitchFamily="34" charset="0"/>
              </a:rPr>
              <a:t>eMERGE</a:t>
            </a:r>
            <a:r>
              <a:rPr lang="en-US" sz="2400" dirty="0">
                <a:cs typeface="Arial" panose="020B0604020202020204" pitchFamily="34" charset="0"/>
              </a:rPr>
              <a:t> team on improving efficiency and effectiveness of EMR (e.g. Transgender project update, AV updates, </a:t>
            </a:r>
            <a:r>
              <a:rPr lang="en-US" sz="2400" dirty="0"/>
              <a:t>Pre-dialysis pathway BPA and order set)</a:t>
            </a:r>
          </a:p>
          <a:p>
            <a:pPr>
              <a:spcAft>
                <a:spcPts val="400"/>
              </a:spcAft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69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Promotions</a:t>
            </a:r>
          </a:p>
        </p:txBody>
      </p:sp>
      <p:graphicFrame>
        <p:nvGraphicFramePr>
          <p:cNvPr id="48275" name="Group 147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533404" y="1010402"/>
          <a:ext cx="7924799" cy="282575"/>
        </p:xfrm>
        <a:graphic>
          <a:graphicData uri="http://schemas.openxmlformats.org/drawingml/2006/table">
            <a:tbl>
              <a:tblPr/>
              <a:tblGrid>
                <a:gridCol w="2026920"/>
                <a:gridCol w="2775989"/>
                <a:gridCol w="312189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Section</a:t>
                      </a:r>
                    </a:p>
                  </a:txBody>
                  <a:tcPr marL="68580" marR="68580" marT="34367" marB="343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Faculty Member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Rank (anticipated)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3399" y="1292977"/>
          <a:ext cx="7412386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489"/>
                <a:gridCol w="3054096"/>
                <a:gridCol w="2358801"/>
              </a:tblGrid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Ivan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Luptak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Cardiology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 Ortuno, PhD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Epidemiology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Tuhina Neogi, MD,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Daniel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Alford, MD,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Monica Bharel, MD,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Rachel Casas,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Priya Joshi,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Karsten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Lunze, MD, MPH,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Professor</a:t>
                      </a: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Michael Paasche-Orlow, MD, MPH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Alexander Walley. MD, MSc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Weinstein,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Professor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Hematology/Oncology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Peter Everett,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Assistant Professor</a:t>
                      </a: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Hematology/Oncology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Gretchen Gignac,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Associate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Hematology/Oncology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Negroiu,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Hematology/Oncology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J. Mark Sloan,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Infectious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Robin Ingalls,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Infectious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Benjamin Linas, MD,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1"/>
          <p:cNvSpPr>
            <a:spLocks noGrp="1"/>
          </p:cNvSpPr>
          <p:nvPr>
            <p:ph type="title"/>
          </p:nvPr>
        </p:nvSpPr>
        <p:spPr>
          <a:xfrm>
            <a:off x="4" y="228604"/>
            <a:ext cx="8876371" cy="1325563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  <a:cs typeface="Arial" panose="020B0604020202020204" pitchFamily="34" charset="0"/>
              </a:rPr>
              <a:t>Clinical and Quality Goals for AY18</a:t>
            </a:r>
            <a:endParaRPr lang="en-US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67700" cy="52578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400"/>
              </a:spcAft>
              <a:defRPr/>
            </a:pPr>
            <a:r>
              <a:rPr lang="en-US" sz="2800" dirty="0">
                <a:cs typeface="Arial" panose="020B0604020202020204" pitchFamily="34" charset="0"/>
              </a:rPr>
              <a:t>Continue to develop initiatives to improve discharge time, patient flow (discharge lounge, expansion of UBER, new metrics, target discharge times), and O:E mortality</a:t>
            </a:r>
            <a:endParaRPr lang="en-US" sz="2800" dirty="0"/>
          </a:p>
          <a:p>
            <a:pPr>
              <a:spcAft>
                <a:spcPts val="400"/>
              </a:spcAft>
              <a:defRPr/>
            </a:pPr>
            <a:r>
              <a:rPr lang="en-US" sz="2800" dirty="0"/>
              <a:t>Establish initiatives around conditions which disproportionately affect URM</a:t>
            </a:r>
            <a:endParaRPr lang="en-US" sz="2800" dirty="0"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800" dirty="0">
                <a:cs typeface="Arial" panose="020B0604020202020204" pitchFamily="34" charset="0"/>
              </a:rPr>
              <a:t>Work with BMC and Medical Directors to improve preventable harm index (with specific work in CAUTI, CLABSI, C diff, and VTE prophylaxis)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>
                <a:cs typeface="Arial" panose="020B0604020202020204" pitchFamily="34" charset="0"/>
              </a:rPr>
              <a:t>Work with residents and faculty to nurture successful QI projects in PGY2 curriculum (currently 12 planned) and fellowship programs in fostering scholarship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>
                <a:cs typeface="Arial" panose="020B0604020202020204" pitchFamily="34" charset="0"/>
              </a:rPr>
              <a:t>Increase STARS reporting across DOM and engage residents and faculty in improving interdisciplinary processes of care affecting patient safety</a:t>
            </a:r>
          </a:p>
          <a:p>
            <a:pPr>
              <a:spcAft>
                <a:spcPts val="1200"/>
              </a:spcAft>
              <a:defRPr/>
            </a:pPr>
            <a:endParaRPr lang="en-US" sz="2600" dirty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>
              <a:ea typeface="ＭＳ Ｐゴシック" pitchFamily="-107" charset="-128"/>
            </a:endParaRPr>
          </a:p>
          <a:p>
            <a:pPr>
              <a:defRPr/>
            </a:pPr>
            <a:endParaRPr lang="en-US" dirty="0">
              <a:ea typeface="ＭＳ Ｐゴシック" pitchFamily="-107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BU Applicant History</a:t>
            </a:r>
            <a:endParaRPr lang="en-US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1151864"/>
          <a:ext cx="8262256" cy="4548674"/>
        </p:xfrm>
        <a:graphic>
          <a:graphicData uri="http://schemas.openxmlformats.org/drawingml/2006/table">
            <a:tbl>
              <a:tblPr/>
              <a:tblGrid>
                <a:gridCol w="772173"/>
                <a:gridCol w="1546484"/>
                <a:gridCol w="1219200"/>
                <a:gridCol w="4724399"/>
              </a:tblGrid>
              <a:tr h="1079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Year 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Total # of BU Applicants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# Matched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3 Categorical; 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4 Categorical; 1 Primary Care; 1 Prelim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1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8 Categorical; 1 Primary Care; 2 Prelim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6 Categorical; 1 Primary Care; 1 Preventive Med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10 Categorical; 1 Primary Care; 6 Prelim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10 Categorical, 3 Prelim</a:t>
                      </a:r>
                    </a:p>
                  </a:txBody>
                  <a:tcPr marL="7144" marR="7144" marT="7144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Student Education </a:t>
            </a:r>
            <a:r>
              <a:rPr lang="en-US" altLang="en-US" b="1" dirty="0" smtClean="0">
                <a:solidFill>
                  <a:srgbClr val="002060"/>
                </a:solidFill>
              </a:rPr>
              <a:t>AY ‘17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4" y="1600204"/>
            <a:ext cx="8475133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 err="1"/>
              <a:t>Evals</a:t>
            </a:r>
            <a:r>
              <a:rPr lang="en-US" altLang="en-US" sz="2400" b="1" dirty="0"/>
              <a:t> from Office of Med </a:t>
            </a:r>
            <a:r>
              <a:rPr lang="en-US" altLang="en-US" sz="2400" b="1" dirty="0" err="1"/>
              <a:t>Educ</a:t>
            </a:r>
            <a:r>
              <a:rPr lang="en-US" altLang="en-US" sz="2400" b="1" dirty="0"/>
              <a:t> at BUSM for 2016</a:t>
            </a:r>
          </a:p>
          <a:p>
            <a:pPr lvl="1"/>
            <a:r>
              <a:rPr lang="en-US" altLang="en-US" dirty="0"/>
              <a:t>‪</a:t>
            </a:r>
            <a:r>
              <a:rPr lang="en-US" altLang="en-US" dirty="0" smtClean="0"/>
              <a:t>94% </a:t>
            </a:r>
            <a:r>
              <a:rPr lang="en-US" altLang="en-US" dirty="0"/>
              <a:t>of students rate the quality of the Medicine 1 Clerkship educational experience as good or </a:t>
            </a:r>
            <a:r>
              <a:rPr lang="en-US" altLang="en-US" dirty="0" smtClean="0"/>
              <a:t>excellent</a:t>
            </a:r>
          </a:p>
          <a:p>
            <a:pPr lvl="1"/>
            <a:r>
              <a:rPr lang="en-US" altLang="en-US" dirty="0" smtClean="0"/>
              <a:t>&gt; 93% and 97 % respectively agree or strongly agree that “residents and faculty were professional role models”</a:t>
            </a:r>
          </a:p>
          <a:p>
            <a:pPr lvl="1"/>
            <a:r>
              <a:rPr lang="en-US" altLang="en-US" dirty="0" smtClean="0"/>
              <a:t>82% agree or strongly agree that mid-clerkship feedback was useful</a:t>
            </a:r>
          </a:p>
          <a:p>
            <a:pPr lvl="1"/>
            <a:r>
              <a:rPr lang="en-US" altLang="en-US" dirty="0" smtClean="0"/>
              <a:t>Students seek more observation of clinical skills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Student </a:t>
            </a:r>
            <a:r>
              <a:rPr lang="en-US" altLang="en-US" b="1" dirty="0" smtClean="0">
                <a:solidFill>
                  <a:srgbClr val="002060"/>
                </a:solidFill>
              </a:rPr>
              <a:t>Education AY ‘17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000" dirty="0">
                <a:ea typeface="ＭＳ Ｐゴシック" panose="020B0600070205080204" pitchFamily="34" charset="-128"/>
                <a:cs typeface="MS PGothic" charset="0"/>
              </a:rPr>
              <a:t>The GQ findings are at variance with the very student responses from the BUSM end-of-rotation evaluation.</a:t>
            </a:r>
          </a:p>
          <a:p>
            <a:pPr>
              <a:spcAft>
                <a:spcPts val="1200"/>
              </a:spcAft>
              <a:defRPr/>
            </a:pPr>
            <a:r>
              <a:rPr lang="en-US" sz="2000" dirty="0">
                <a:ea typeface="ＭＳ Ｐゴシック" panose="020B0600070205080204" pitchFamily="34" charset="-128"/>
                <a:cs typeface="MS PGothic" charset="0"/>
              </a:rPr>
              <a:t>While issues related to grading are very likely playing a major role (</a:t>
            </a:r>
            <a:r>
              <a:rPr lang="en-US" sz="2000" dirty="0" err="1">
                <a:ea typeface="ＭＳ Ｐゴシック" panose="020B0600070205080204" pitchFamily="34" charset="-128"/>
                <a:cs typeface="MS PGothic" charset="0"/>
              </a:rPr>
              <a:t>eg</a:t>
            </a:r>
            <a:r>
              <a:rPr lang="en-US" sz="2000" dirty="0">
                <a:ea typeface="ＭＳ Ｐゴシック" panose="020B0600070205080204" pitchFamily="34" charset="-128"/>
                <a:cs typeface="MS PGothic" charset="0"/>
              </a:rPr>
              <a:t>, the high standards required to get an Honors and the perceived fairness of the evaluation process), we  continue to work to better understand and address this trend.</a:t>
            </a:r>
          </a:p>
          <a:p>
            <a:pPr marL="0" indent="0">
              <a:spcAft>
                <a:spcPts val="1200"/>
              </a:spcAft>
              <a:buNone/>
              <a:defRPr/>
            </a:pPr>
            <a:r>
              <a:rPr lang="en-US" sz="2000" dirty="0">
                <a:ea typeface="ＭＳ Ｐゴシック" panose="020B0600070205080204" pitchFamily="34" charset="-128"/>
                <a:cs typeface="MS PGothic" charset="0"/>
              </a:rPr>
              <a:t>--------</a:t>
            </a:r>
            <a:endParaRPr lang="en-US" sz="2000" dirty="0"/>
          </a:p>
          <a:p>
            <a:r>
              <a:rPr lang="en-US" sz="2000" dirty="0"/>
              <a:t>Overall positive learning experience</a:t>
            </a:r>
          </a:p>
          <a:p>
            <a:r>
              <a:rPr lang="en-US" sz="2000" dirty="0"/>
              <a:t>Room to grow- especially worth more </a:t>
            </a:r>
            <a:r>
              <a:rPr lang="en-US" sz="2000" b="1" dirty="0"/>
              <a:t>observation</a:t>
            </a:r>
            <a:r>
              <a:rPr lang="en-US" sz="2000" dirty="0"/>
              <a:t> of core clinical skills-interview/exam/reasoning skills, patient presentations, notes- and </a:t>
            </a:r>
            <a:r>
              <a:rPr lang="en-US" sz="2000" b="1" dirty="0"/>
              <a:t>feedback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Continued Expansion of Sites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BMC</a:t>
            </a:r>
          </a:p>
          <a:p>
            <a:r>
              <a:rPr lang="en-US" dirty="0" smtClean="0"/>
              <a:t>West Roxbury VA</a:t>
            </a:r>
          </a:p>
          <a:p>
            <a:r>
              <a:rPr lang="en-US" dirty="0" smtClean="0"/>
              <a:t>BID-Needham</a:t>
            </a:r>
          </a:p>
          <a:p>
            <a:r>
              <a:rPr lang="en-US" dirty="0" smtClean="0"/>
              <a:t>BID-Plymouth</a:t>
            </a:r>
          </a:p>
          <a:p>
            <a:r>
              <a:rPr lang="en-US" dirty="0" smtClean="0"/>
              <a:t>Roger Williams- Providence</a:t>
            </a:r>
          </a:p>
          <a:p>
            <a:r>
              <a:rPr lang="en-US" dirty="0" err="1" smtClean="0"/>
              <a:t>MetroWest</a:t>
            </a:r>
            <a:r>
              <a:rPr lang="mr-IN" dirty="0" smtClean="0"/>
              <a:t>–</a:t>
            </a:r>
            <a:r>
              <a:rPr lang="en-US" dirty="0" smtClean="0"/>
              <a:t> Framingham</a:t>
            </a:r>
          </a:p>
          <a:p>
            <a:r>
              <a:rPr lang="en-US" dirty="0" smtClean="0"/>
              <a:t>Kaiser- San Jose California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595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DOM Graduate Programs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54152" y="1325880"/>
            <a:ext cx="82296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/>
              <a:t>Nutrition and Metabolism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2400" dirty="0"/>
              <a:t>21 Masters students (current)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2400" dirty="0"/>
              <a:t>5 PhD students (current)</a:t>
            </a:r>
          </a:p>
          <a:p>
            <a:pPr lvl="1"/>
            <a:endParaRPr lang="en-US" altLang="en-US" sz="800" dirty="0"/>
          </a:p>
          <a:p>
            <a:pPr lvl="1"/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/>
              <a:t>Molecular Translational Medicine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/>
              <a:t>38 PhD students (10 MD/PhD, 28 PhD students)</a:t>
            </a:r>
          </a:p>
          <a:p>
            <a:pPr lvl="1"/>
            <a:endParaRPr lang="en-US" altLang="en-US" sz="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/>
              <a:t>Genetics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/>
              <a:t>5 PhD students</a:t>
            </a:r>
          </a:p>
          <a:p>
            <a:pPr lvl="1"/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/>
              <a:t>MS </a:t>
            </a:r>
            <a:r>
              <a:rPr lang="en-US" altLang="en-US" sz="2400" dirty="0"/>
              <a:t>in </a:t>
            </a:r>
            <a:r>
              <a:rPr lang="en-US" altLang="en-US" sz="2400" b="1" dirty="0"/>
              <a:t>Biomedical Research Technologies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―"/>
            </a:pPr>
            <a:r>
              <a:rPr lang="en-US" altLang="en-US" sz="2000" dirty="0"/>
              <a:t>7 MS students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/>
              <a:t>First Year Program in Biomedical Sciences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―"/>
            </a:pPr>
            <a:r>
              <a:rPr lang="en-US" altLang="en-US" sz="2000" dirty="0"/>
              <a:t>21 PhD students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9538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2060"/>
                </a:solidFill>
                <a:ea typeface="+mj-ea"/>
                <a:cs typeface="+mj-cs"/>
              </a:rPr>
              <a:t>Faculty Development and Diversity Activities, AY17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500" y="1443939"/>
            <a:ext cx="8763000" cy="527753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0000"/>
                </a:solidFill>
              </a:rPr>
              <a:t>Academy for Faculty Advancement</a:t>
            </a:r>
            <a:r>
              <a:rPr lang="en-US" altLang="en-US" sz="2400" kern="0" dirty="0">
                <a:solidFill>
                  <a:srgbClr val="000000"/>
                </a:solidFill>
              </a:rPr>
              <a:t> </a:t>
            </a:r>
          </a:p>
          <a:p>
            <a:pPr marL="461963" lvl="1" indent="-346075" defTabSz="4572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</a:rPr>
              <a:t>Redesigned curriculum for structured, longitudinal career development program for BUSM early career faculty</a:t>
            </a:r>
          </a:p>
          <a:p>
            <a:pPr marL="115888" lvl="1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0000"/>
                </a:solidFill>
              </a:rPr>
              <a:t>Mid-Career Faculty Leadership Programs</a:t>
            </a:r>
          </a:p>
          <a:p>
            <a:pPr marL="458788" defTabSz="4572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</a:rPr>
              <a:t>Launched 3</a:t>
            </a:r>
            <a:r>
              <a:rPr lang="en-US" altLang="en-US" sz="2400" kern="0" baseline="30000" dirty="0">
                <a:solidFill>
                  <a:srgbClr val="000000"/>
                </a:solidFill>
              </a:rPr>
              <a:t>rd</a:t>
            </a:r>
            <a:r>
              <a:rPr lang="en-US" altLang="en-US" sz="2400" kern="0" dirty="0">
                <a:solidFill>
                  <a:srgbClr val="000000"/>
                </a:solidFill>
              </a:rPr>
              <a:t> year of longitudinal program for late Assistant and all Associate Professors at BUSM/BUSPH/BUGSDM</a:t>
            </a:r>
          </a:p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0000"/>
                </a:solidFill>
              </a:rPr>
              <a:t>Women’s Leadership Program in DOM</a:t>
            </a:r>
          </a:p>
          <a:p>
            <a:pPr marL="458788" defTabSz="4572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</a:rPr>
              <a:t>Piloted a10-month program for women faculty leaders within BUSM DOM</a:t>
            </a:r>
          </a:p>
          <a:p>
            <a:pPr marL="115888" indent="0" defTabSz="45720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en-US" sz="2400" b="1" kern="0" dirty="0">
                <a:solidFill>
                  <a:srgbClr val="000000"/>
                </a:solidFill>
              </a:rPr>
              <a:t>Underrepresented Minority Faculty Development Program </a:t>
            </a:r>
          </a:p>
          <a:p>
            <a:pPr marL="458788" defTabSz="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</a:rPr>
              <a:t>10-month program for URM faculty at BUMC</a:t>
            </a:r>
          </a:p>
          <a:p>
            <a:pPr marL="1588" indent="0" defTabSz="457200" eaLnBrk="1" hangingPunct="1">
              <a:spcBef>
                <a:spcPts val="600"/>
              </a:spcBef>
              <a:buNone/>
              <a:defRPr/>
            </a:pPr>
            <a:endParaRPr lang="en-US" altLang="en-US" sz="2400" kern="0" dirty="0">
              <a:solidFill>
                <a:srgbClr val="000000"/>
              </a:solidFill>
            </a:endParaRPr>
          </a:p>
          <a:p>
            <a:pPr marL="458788" indent="-457200" defTabSz="4572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76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5153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2060"/>
                </a:solidFill>
                <a:ea typeface="+mj-ea"/>
                <a:cs typeface="+mj-cs"/>
              </a:rPr>
              <a:t>Faculty Development and Diversity Activities, AY17</a:t>
            </a:r>
          </a:p>
        </p:txBody>
      </p:sp>
      <p:sp>
        <p:nvSpPr>
          <p:cNvPr id="98306" name="Rectangle 3"/>
          <p:cNvSpPr txBox="1">
            <a:spLocks noChangeArrowheads="1"/>
          </p:cNvSpPr>
          <p:nvPr/>
        </p:nvSpPr>
        <p:spPr bwMode="auto">
          <a:xfrm>
            <a:off x="152400" y="1376095"/>
            <a:ext cx="8743950" cy="544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5888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635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Faculty development seminars</a:t>
            </a:r>
          </a:p>
          <a:p>
            <a:pPr marL="806450" lvl="1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24 seminars on topics such as </a:t>
            </a:r>
            <a:r>
              <a:rPr lang="en-US" dirty="0">
                <a:solidFill>
                  <a:srgbClr val="000000"/>
                </a:solidFill>
              </a:rPr>
              <a:t>research, education, leadership, QI, career development, and retirement </a:t>
            </a:r>
          </a:p>
          <a:p>
            <a:pPr marL="0"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CV reviews and career consultations</a:t>
            </a:r>
          </a:p>
          <a:p>
            <a:pPr marL="806450" lvl="1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~140 CV reviews and career consultations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Faculty development grants </a:t>
            </a:r>
          </a:p>
          <a:p>
            <a:pPr marL="806450" lvl="1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19 faculty awarded grants to attend conferences/ programs to further career development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Education Pilot Grants curriculum</a:t>
            </a:r>
          </a:p>
          <a:p>
            <a:pPr marL="806450" lvl="1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Developed curriculum to support clinician educators with BUSM pilot funding for scholarship/dissemination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Faculty networking dinners </a:t>
            </a:r>
          </a:p>
          <a:p>
            <a:pPr marL="806450" lvl="1" indent="-342900"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Hosted dinners for educators, investigators, early career, women (2), and URM &amp; allies 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29400" y="6321831"/>
            <a:ext cx="2133600" cy="476250"/>
          </a:xfrm>
        </p:spPr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77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111126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2060"/>
                </a:solidFill>
              </a:rPr>
              <a:t>Reimbursement $ per wRVU</a:t>
            </a:r>
            <a:br>
              <a:rPr lang="en-US" altLang="en-US" sz="4000" b="1" dirty="0">
                <a:solidFill>
                  <a:srgbClr val="002060"/>
                </a:solidFill>
              </a:rPr>
            </a:br>
            <a:r>
              <a:rPr lang="en-US" altLang="en-US" sz="2800" b="1" dirty="0">
                <a:solidFill>
                  <a:srgbClr val="002060"/>
                </a:solidFill>
              </a:rPr>
              <a:t>2017 decrease primarily due to payer shift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>
                <a:solidFill>
                  <a:srgbClr val="000000"/>
                </a:solidFill>
              </a:rPr>
              <a:pPr/>
              <a:t>78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149182" y="1357183"/>
          <a:ext cx="7006281" cy="467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>
            <p:extLst/>
          </p:nvPr>
        </p:nvGraphicFramePr>
        <p:xfrm>
          <a:off x="995981" y="1238121"/>
          <a:ext cx="7312681" cy="478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6080" y="6355649"/>
            <a:ext cx="71887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*$=NPSR-BD+HSN; NPSR: Net Patient Service Revenue; BD: Bad Debt; HSN: Health Safety Net a.k.a. Free Care</a:t>
            </a:r>
          </a:p>
        </p:txBody>
      </p:sp>
    </p:spTree>
    <p:extLst>
      <p:ext uri="{BB962C8B-B14F-4D97-AF65-F5344CB8AC3E}">
        <p14:creationId xmlns:p14="http://schemas.microsoft.com/office/powerpoint/2010/main" val="23786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 flipV="1">
            <a:off x="148456" y="1371600"/>
            <a:ext cx="80144" cy="4603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025" dirty="0"/>
          </a:p>
          <a:p>
            <a:pPr marL="0" indent="0">
              <a:buNone/>
              <a:defRPr/>
            </a:pPr>
            <a:endParaRPr lang="en-US" sz="2100" u="sng" dirty="0"/>
          </a:p>
          <a:p>
            <a:pPr marL="0" indent="0">
              <a:buNone/>
              <a:defRPr/>
            </a:pPr>
            <a:endParaRPr lang="en-US" sz="2100" u="sng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2025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48056" y="3352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4000" b="1" kern="0" dirty="0">
                <a:solidFill>
                  <a:srgbClr val="002060"/>
                </a:solidFill>
                <a:cs typeface="+mj-cs"/>
              </a:rPr>
              <a:t>Revenue Cycle Results, AY17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9B6-5602-41A4-B52E-65B7FD9E5BA7}" type="slidenum">
              <a:rPr lang="en-US" altLang="en-US" smtClean="0">
                <a:solidFill>
                  <a:srgbClr val="000000"/>
                </a:solidFill>
              </a:rPr>
              <a:pPr/>
              <a:t>79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8925" y="1141902"/>
          <a:ext cx="8626150" cy="4947617"/>
        </p:xfrm>
        <a:graphic>
          <a:graphicData uri="http://schemas.openxmlformats.org/drawingml/2006/table">
            <a:tbl>
              <a:tblPr/>
              <a:tblGrid>
                <a:gridCol w="2970658"/>
                <a:gridCol w="1486455"/>
                <a:gridCol w="1294732"/>
                <a:gridCol w="2874305"/>
              </a:tblGrid>
              <a:tr h="9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Metrics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AY 17 Goals</a:t>
                      </a: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AY17 Actuals</a:t>
                      </a: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03474">
                <a:tc>
                  <a:txBody>
                    <a:bodyPr/>
                    <a:lstStyle/>
                    <a:p>
                      <a:pPr marL="58738" indent="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Accounts Receivable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90 days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58738" indent="0"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(based on date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entry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10.1%</a:t>
                      </a: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083">
                <a:tc>
                  <a:txBody>
                    <a:bodyPr/>
                    <a:lstStyle/>
                    <a:p>
                      <a:pPr marL="58738" indent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per wRVU                                     (includes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Health Safety Net)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$50.94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$48.85</a:t>
                      </a:r>
                      <a:endParaRPr lang="en-US" sz="16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Primarily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due to p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ayer shift from Medicaid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to Self Pay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74">
                <a:tc>
                  <a:txBody>
                    <a:bodyPr/>
                    <a:lstStyle/>
                    <a:p>
                      <a:pPr marL="58738" indent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Charge lag                                (includes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charge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corrections)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days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8.9 days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018">
                <a:tc>
                  <a:txBody>
                    <a:bodyPr/>
                    <a:lstStyle/>
                    <a:p>
                      <a:pPr marL="58738" indent="0" algn="l" defTabSz="914400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 First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time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denials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  <a:endParaRPr lang="en-US" sz="16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Inflated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denial caused by s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ystem issues, e.g. duplicate claims, wrong modifiers, eligibility tool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38">
                <a:tc>
                  <a:txBody>
                    <a:bodyPr/>
                    <a:lstStyle/>
                    <a:p>
                      <a:pPr marL="58738" indent="0" algn="l" defTabSz="914400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 Copay collection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Continued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challenges with registration insurance validation and front desk collection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2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Promotions</a:t>
            </a:r>
          </a:p>
        </p:txBody>
      </p:sp>
      <p:graphicFrame>
        <p:nvGraphicFramePr>
          <p:cNvPr id="48275" name="Group 147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533404" y="1010402"/>
          <a:ext cx="7924799" cy="282575"/>
        </p:xfrm>
        <a:graphic>
          <a:graphicData uri="http://schemas.openxmlformats.org/drawingml/2006/table">
            <a:tbl>
              <a:tblPr/>
              <a:tblGrid>
                <a:gridCol w="2367033"/>
                <a:gridCol w="2435876"/>
                <a:gridCol w="312189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Section</a:t>
                      </a:r>
                    </a:p>
                  </a:txBody>
                  <a:tcPr marL="68580" marR="68580" marT="34367" marB="343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Faculty Member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Rank (anticipated)</a:t>
                      </a:r>
                    </a:p>
                  </a:txBody>
                  <a:tcPr marL="68580" marR="68580" marT="34367" marB="343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3399" y="1292977"/>
          <a:ext cx="7924800" cy="145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339"/>
                <a:gridCol w="2367069"/>
                <a:gridCol w="3232392"/>
              </a:tblGrid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Nephrology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Hanni Menn-Josephy, MD</a:t>
                      </a: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Pulmonary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Renda Wiener, MD,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Rheumatology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Naomi Amudala, MSN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Professor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Vascular Biology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Melissa Farb, PhD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Vascular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Jessica Fetterman, PhD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 marL="68580" marR="68580" marT="34290" marB="34290"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F-FE9B-47CA-87FA-378383F886C8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 flipV="1">
            <a:off x="148456" y="1371600"/>
            <a:ext cx="80144" cy="4603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025" dirty="0"/>
          </a:p>
          <a:p>
            <a:pPr marL="0" indent="0">
              <a:buNone/>
              <a:defRPr/>
            </a:pPr>
            <a:endParaRPr lang="en-US" sz="2100" u="sng" dirty="0"/>
          </a:p>
          <a:p>
            <a:pPr marL="0" indent="0">
              <a:buNone/>
              <a:defRPr/>
            </a:pPr>
            <a:endParaRPr lang="en-US" sz="2100" u="sng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2025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3672" y="4551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4000" b="1" kern="0" dirty="0">
                <a:solidFill>
                  <a:srgbClr val="002060"/>
                </a:solidFill>
                <a:cs typeface="+mj-cs"/>
              </a:rPr>
              <a:t>Revenue Cycle Goals, AY18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9B6-5602-41A4-B52E-65B7FD9E5BA7}" type="slidenum">
              <a:rPr lang="en-US" altLang="en-US" smtClean="0">
                <a:solidFill>
                  <a:srgbClr val="000000"/>
                </a:solidFill>
              </a:rPr>
              <a:pPr/>
              <a:t>80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4" y="1154988"/>
          <a:ext cx="8375515" cy="4973552"/>
        </p:xfrm>
        <a:graphic>
          <a:graphicData uri="http://schemas.openxmlformats.org/drawingml/2006/table">
            <a:tbl>
              <a:tblPr/>
              <a:tblGrid>
                <a:gridCol w="2940341"/>
                <a:gridCol w="1346419"/>
                <a:gridCol w="4088755"/>
              </a:tblGrid>
              <a:tr h="848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Metrics</a:t>
                      </a:r>
                    </a:p>
                  </a:txBody>
                  <a:tcPr marL="7287" marR="7287" marT="7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AY 18 Goals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Action items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1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Accounts Receivable &gt; 90 days      (based on date of entry)</a:t>
                      </a:r>
                    </a:p>
                  </a:txBody>
                  <a:tcPr marL="7287" marR="7287" marT="7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 to work with Vendor and Shared Services 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per wRVU                                     (includes Health Safety Net)</a:t>
                      </a:r>
                    </a:p>
                  </a:txBody>
                  <a:tcPr marL="7287" marR="7287" marT="7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$48.39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Collaborate with PreReg responsible for HSN eligibility and Vendor on follow up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 lag                                (includes charge corrections)</a:t>
                      </a:r>
                    </a:p>
                  </a:txBody>
                  <a:tcPr marL="7287" marR="7287" marT="7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days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 to work with Practices on Open Encounters and Vendor on clearing charge edits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First time denials</a:t>
                      </a:r>
                    </a:p>
                  </a:txBody>
                  <a:tcPr marL="7287" marR="7287" marT="7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7.50%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eligibility verification and referrals; primary focus on GIM and Shared Services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(PreReg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Managed Care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Copay collection</a:t>
                      </a:r>
                    </a:p>
                  </a:txBody>
                  <a:tcPr marL="7287" marR="7287" marT="7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individual counseling 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desk staff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3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 education 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 chart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feedback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months after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new providers</a:t>
                      </a:r>
                    </a:p>
                  </a:txBody>
                  <a:tcPr marL="7287" marR="7287" marT="7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6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Annual Review 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 smtClean="0">
                <a:solidFill>
                  <a:srgbClr val="002060"/>
                </a:solidFill>
              </a:rPr>
              <a:t>2017 </a:t>
            </a:r>
            <a:r>
              <a:rPr lang="en-US" altLang="en-US" b="1" dirty="0">
                <a:solidFill>
                  <a:srgbClr val="002060"/>
                </a:solidFill>
              </a:rPr>
              <a:t>Academic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hlinkClick r:id="rId3" action="ppaction://hlinksldjump"/>
              </a:rPr>
              <a:t>DOM Faculty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r>
              <a:rPr lang="en-US" altLang="en-US" sz="2800" b="1" dirty="0">
                <a:solidFill>
                  <a:srgbClr val="FF0000"/>
                </a:solidFill>
              </a:rPr>
              <a:t>Clinical Programs</a:t>
            </a:r>
          </a:p>
          <a:p>
            <a:r>
              <a:rPr lang="en-US" sz="2800" b="1" dirty="0">
                <a:solidFill>
                  <a:srgbClr val="002060"/>
                </a:solidFill>
                <a:hlinkClick r:id="rId4" action="ppaction://hlinksldjump"/>
              </a:rPr>
              <a:t>Research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5" action="ppaction://hlinksldjump"/>
              </a:rPr>
              <a:t>Education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6" action="ppaction://hlinksldjump"/>
              </a:rPr>
              <a:t>Faculty Development and Diversity Programs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7" action="ppaction://hlinksldjump"/>
              </a:rPr>
              <a:t>Finance and Research Administration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8" action="ppaction://hlinksldjump"/>
              </a:rPr>
              <a:t>Summary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  <a:hlinkClick r:id="rId9" action="ppaction://hlinksldjump"/>
              </a:rPr>
              <a:t>Appendix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2A0-0234-4E2A-8D7A-58248F26075A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5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26136</TotalTime>
  <Words>4726</Words>
  <Application>Microsoft Office PowerPoint</Application>
  <PresentationFormat>On-screen Show (4:3)</PresentationFormat>
  <Paragraphs>1302</Paragraphs>
  <Slides>80</Slides>
  <Notes>67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103" baseType="lpstr">
      <vt:lpstr>MS PGothic</vt:lpstr>
      <vt:lpstr>MS PGothic</vt:lpstr>
      <vt:lpstr>Arial</vt:lpstr>
      <vt:lpstr>Calibri</vt:lpstr>
      <vt:lpstr>Wingdings</vt:lpstr>
      <vt:lpstr>Default Design</vt:lpstr>
      <vt:lpstr>2_Default Design</vt:lpstr>
      <vt:lpstr>7_Default Design</vt:lpstr>
      <vt:lpstr>4_Default Design</vt:lpstr>
      <vt:lpstr>5_Default Design</vt:lpstr>
      <vt:lpstr>3_Default Design</vt:lpstr>
      <vt:lpstr>6_Default Design</vt:lpstr>
      <vt:lpstr>8_Default Design</vt:lpstr>
      <vt:lpstr>1_Default Design</vt:lpstr>
      <vt:lpstr>13_Default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22_Default Design</vt:lpstr>
      <vt:lpstr>Worksheet</vt:lpstr>
      <vt:lpstr>Department of Medicine  Faculty Meeting  Tuesday, September 26, 2017 </vt:lpstr>
      <vt:lpstr>Announcements</vt:lpstr>
      <vt:lpstr>Grand Rounds Speakers</vt:lpstr>
      <vt:lpstr>Annual Review  2017 Academic Year</vt:lpstr>
      <vt:lpstr>Faculty Distribution by Rank AY17 </vt:lpstr>
      <vt:lpstr>Appointments and Promotions </vt:lpstr>
      <vt:lpstr>Promotions</vt:lpstr>
      <vt:lpstr>Promotions</vt:lpstr>
      <vt:lpstr>Annual Review  2017 Academic Year</vt:lpstr>
      <vt:lpstr>Clinical Highlights</vt:lpstr>
      <vt:lpstr>Clinical Highlights (Con’t)</vt:lpstr>
      <vt:lpstr>Clinical Highlights (con’t)</vt:lpstr>
      <vt:lpstr>Clinical Volume (# wRVUs)</vt:lpstr>
      <vt:lpstr>Visit Volume (period ending July 31, 2017)</vt:lpstr>
      <vt:lpstr>Quality Improvement Performance</vt:lpstr>
      <vt:lpstr>Quality Highlights AY 17</vt:lpstr>
      <vt:lpstr>Clinical Metrics - The Positives</vt:lpstr>
      <vt:lpstr>Clinical Metrics - The Negatives</vt:lpstr>
      <vt:lpstr>AY 18 Clinical Goals</vt:lpstr>
      <vt:lpstr>Clinical Goals in AY 18 (con’t)</vt:lpstr>
      <vt:lpstr>Annual Review  2017 Academic Year</vt:lpstr>
      <vt:lpstr>New Research Awards ($m) (excludes VA, NEIDL, and RWMC)</vt:lpstr>
      <vt:lpstr>Research Activities, AY17</vt:lpstr>
      <vt:lpstr> New (2017) Affinity Research Collaboratives</vt:lpstr>
      <vt:lpstr>Ongoing ARC-Programs</vt:lpstr>
      <vt:lpstr>PowerPoint Presentation</vt:lpstr>
      <vt:lpstr>Research Goals, AY18 </vt:lpstr>
      <vt:lpstr>Annual Review  2017 Academic Year</vt:lpstr>
      <vt:lpstr>PowerPoint Presentation</vt:lpstr>
      <vt:lpstr>Residency Program  Education Goals, AY17</vt:lpstr>
      <vt:lpstr>Medical Student Activities  AY 17</vt:lpstr>
      <vt:lpstr>Goals For Student Education AY ‘18</vt:lpstr>
      <vt:lpstr>Student Education Goals,  AY ‘18</vt:lpstr>
      <vt:lpstr>Department of Medicine Graduate Programs</vt:lpstr>
      <vt:lpstr>Annual Review  2017 Academic Year</vt:lpstr>
      <vt:lpstr>Faculty Development and Diversity Programs AY 17</vt:lpstr>
      <vt:lpstr>Faculty Development and Diversity Goals, AY18</vt:lpstr>
      <vt:lpstr>Annual Review  2017 Academic Year</vt:lpstr>
      <vt:lpstr>Operating Income/(Loss)</vt:lpstr>
      <vt:lpstr>Central Administration</vt:lpstr>
      <vt:lpstr>DOM Strategic Plan 2016-2020</vt:lpstr>
      <vt:lpstr>DOM Strategic Plan 2016-2020, Goal #1</vt:lpstr>
      <vt:lpstr>DOM Strategic Plan 2016-2020, Goal #2</vt:lpstr>
      <vt:lpstr>DOM Strategic Plan 2016-2020, Goal #3</vt:lpstr>
      <vt:lpstr>DOM Strategic Plan 2016-2020, Goal #4</vt:lpstr>
      <vt:lpstr>DOM Strategic Plan 2016-2020, Goal #5</vt:lpstr>
      <vt:lpstr>Summary of AY 17</vt:lpstr>
      <vt:lpstr>Annual Review  2016 Academic Year</vt:lpstr>
      <vt:lpstr>5th Annual BMC Quality and Patient Safety Week</vt:lpstr>
      <vt:lpstr>New Hires</vt:lpstr>
      <vt:lpstr>New Hires</vt:lpstr>
      <vt:lpstr>New Hires</vt:lpstr>
      <vt:lpstr>New Hires</vt:lpstr>
      <vt:lpstr>Clinical Highlights</vt:lpstr>
      <vt:lpstr>Clinical Highlights</vt:lpstr>
      <vt:lpstr>Clinical Highlights</vt:lpstr>
      <vt:lpstr>Ambulatory Measures</vt:lpstr>
      <vt:lpstr>DOM Ambulatory FY17 Performance For the period ending July 31, 2017</vt:lpstr>
      <vt:lpstr>Inpatient Measures </vt:lpstr>
      <vt:lpstr>DOM Inpatient Clinical Operations  FY17 Performance</vt:lpstr>
      <vt:lpstr>DOM Inpatient Discharges</vt:lpstr>
      <vt:lpstr>DOM Average Length of Stay</vt:lpstr>
      <vt:lpstr>LOS O/E by Service</vt:lpstr>
      <vt:lpstr>Average Discharge Time by Service</vt:lpstr>
      <vt:lpstr>Readmission Rate by Service</vt:lpstr>
      <vt:lpstr>Quality Highlights</vt:lpstr>
      <vt:lpstr>Initiative to Reduce Inpatient O:E Mortality</vt:lpstr>
      <vt:lpstr>Mortality O/E Trend (April 2015-June 2017)</vt:lpstr>
      <vt:lpstr>Clinical and Quality Goals for AY18</vt:lpstr>
      <vt:lpstr>Clinical and Quality Goals for AY18</vt:lpstr>
      <vt:lpstr>BU Applicant History</vt:lpstr>
      <vt:lpstr>Student Education AY ‘17</vt:lpstr>
      <vt:lpstr>Student Education AY ‘17</vt:lpstr>
      <vt:lpstr>Continued Expansion of Sites</vt:lpstr>
      <vt:lpstr>DOM Graduate Programs</vt:lpstr>
      <vt:lpstr>Faculty Development and Diversity Activities, AY17</vt:lpstr>
      <vt:lpstr>Faculty Development and Diversity Activities, AY17</vt:lpstr>
      <vt:lpstr>Reimbursement $ per wRVU 2017 decrease primarily due to payer shift</vt:lpstr>
      <vt:lpstr>PowerPoint Presentation</vt:lpstr>
      <vt:lpstr>PowerPoint Presentation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dacolema</dc:creator>
  <cp:lastModifiedBy>Visconti, Jennifer</cp:lastModifiedBy>
  <cp:revision>419</cp:revision>
  <cp:lastPrinted>2015-09-04T17:48:18Z</cp:lastPrinted>
  <dcterms:created xsi:type="dcterms:W3CDTF">2013-09-02T15:58:35Z</dcterms:created>
  <dcterms:modified xsi:type="dcterms:W3CDTF">2017-09-27T14:38:32Z</dcterms:modified>
</cp:coreProperties>
</file>