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73" r:id="rId3"/>
    <p:sldId id="274" r:id="rId4"/>
    <p:sldId id="268" r:id="rId5"/>
    <p:sldId id="269" r:id="rId6"/>
    <p:sldId id="270" r:id="rId7"/>
    <p:sldId id="271" r:id="rId8"/>
    <p:sldId id="284" r:id="rId9"/>
    <p:sldId id="276" r:id="rId10"/>
    <p:sldId id="277" r:id="rId11"/>
    <p:sldId id="278" r:id="rId12"/>
    <p:sldId id="279" r:id="rId13"/>
    <p:sldId id="280" r:id="rId14"/>
    <p:sldId id="281" r:id="rId15"/>
    <p:sldId id="282"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6BD05-2404-4F5F-98DA-FFEAE116B77B}" type="datetimeFigureOut">
              <a:rPr lang="en-US" smtClean="0"/>
              <a:t>6/27/2017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2DC03-7D2A-45D9-B4B8-35B17E764D57}" type="slidenum">
              <a:rPr lang="en-US" smtClean="0"/>
              <a:t>‹#›</a:t>
            </a:fld>
            <a:endParaRPr lang="en-US"/>
          </a:p>
        </p:txBody>
      </p:sp>
    </p:spTree>
    <p:extLst>
      <p:ext uri="{BB962C8B-B14F-4D97-AF65-F5344CB8AC3E}">
        <p14:creationId xmlns:p14="http://schemas.microsoft.com/office/powerpoint/2010/main" val="3034764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245B52-EC31-442C-B67B-9AB9566BCCC9}"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208153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45B52-EC31-442C-B67B-9AB9566BCCC9}"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2428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45B52-EC31-442C-B67B-9AB9566BCCC9}"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424367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45B52-EC31-442C-B67B-9AB9566BCCC9}"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105010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45B52-EC31-442C-B67B-9AB9566BCCC9}" type="datetimeFigureOut">
              <a:rPr lang="en-US" smtClean="0"/>
              <a:t>6/27/2017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86045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45B52-EC31-442C-B67B-9AB9566BCCC9}"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258047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245B52-EC31-442C-B67B-9AB9566BCCC9}" type="datetimeFigureOut">
              <a:rPr lang="en-US" smtClean="0"/>
              <a:t>6/27/2017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312338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245B52-EC31-442C-B67B-9AB9566BCCC9}" type="datetimeFigureOut">
              <a:rPr lang="en-US" smtClean="0"/>
              <a:t>6/27/2017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3799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45B52-EC31-442C-B67B-9AB9566BCCC9}" type="datetimeFigureOut">
              <a:rPr lang="en-US" smtClean="0"/>
              <a:t>6/27/2017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185586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45B52-EC31-442C-B67B-9AB9566BCCC9}"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186137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45B52-EC31-442C-B67B-9AB9566BCCC9}" type="datetimeFigureOut">
              <a:rPr lang="en-US" smtClean="0"/>
              <a:t>6/27/2017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EE499-6DCF-4BBF-8E01-24C837094115}" type="slidenum">
              <a:rPr lang="en-US" smtClean="0"/>
              <a:t>‹#›</a:t>
            </a:fld>
            <a:endParaRPr lang="en-US"/>
          </a:p>
        </p:txBody>
      </p:sp>
    </p:spTree>
    <p:extLst>
      <p:ext uri="{BB962C8B-B14F-4D97-AF65-F5344CB8AC3E}">
        <p14:creationId xmlns:p14="http://schemas.microsoft.com/office/powerpoint/2010/main" val="673887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5B52-EC31-442C-B67B-9AB9566BCCC9}" type="datetimeFigureOut">
              <a:rPr lang="en-US" smtClean="0"/>
              <a:t>6/27/2017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EE499-6DCF-4BBF-8E01-24C837094115}" type="slidenum">
              <a:rPr lang="en-US" smtClean="0"/>
              <a:t>‹#›</a:t>
            </a:fld>
            <a:endParaRPr lang="en-US"/>
          </a:p>
        </p:txBody>
      </p:sp>
    </p:spTree>
    <p:extLst>
      <p:ext uri="{BB962C8B-B14F-4D97-AF65-F5344CB8AC3E}">
        <p14:creationId xmlns:p14="http://schemas.microsoft.com/office/powerpoint/2010/main" val="398448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umc.bu.edu/facdev-medicine/gra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Lindsay.Demers@bmc.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Department of Medicine Faculty Meeting</a:t>
            </a:r>
            <a:br>
              <a:rPr lang="en-US" dirty="0" smtClean="0"/>
            </a:br>
            <a:r>
              <a:rPr lang="en-US" dirty="0" smtClean="0"/>
              <a:t>June 27, 2017</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Announcements</a:t>
            </a:r>
          </a:p>
          <a:p>
            <a:r>
              <a:rPr lang="en-US" dirty="0" smtClean="0"/>
              <a:t>Education Evaluation Unit</a:t>
            </a:r>
          </a:p>
          <a:p>
            <a:r>
              <a:rPr lang="en-US" dirty="0" smtClean="0"/>
              <a:t>Budget AY 17 and AY 18</a:t>
            </a:r>
          </a:p>
          <a:p>
            <a:r>
              <a:rPr lang="en-US" dirty="0" smtClean="0"/>
              <a:t>Clinical Faculty Compensation Plan</a:t>
            </a:r>
            <a:endParaRPr lang="en-US" dirty="0"/>
          </a:p>
        </p:txBody>
      </p:sp>
    </p:spTree>
    <p:extLst>
      <p:ext uri="{BB962C8B-B14F-4D97-AF65-F5344CB8AC3E}">
        <p14:creationId xmlns:p14="http://schemas.microsoft.com/office/powerpoint/2010/main" val="1553190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AY 18 Budget Projection</a:t>
            </a:r>
            <a:endParaRPr lang="en-US" dirty="0"/>
          </a:p>
        </p:txBody>
      </p:sp>
      <p:sp>
        <p:nvSpPr>
          <p:cNvPr id="3" name="Content Placeholder 2"/>
          <p:cNvSpPr>
            <a:spLocks noGrp="1"/>
          </p:cNvSpPr>
          <p:nvPr>
            <p:ph idx="1"/>
          </p:nvPr>
        </p:nvSpPr>
        <p:spPr>
          <a:xfrm>
            <a:off x="457200" y="1600200"/>
            <a:ext cx="8686800" cy="4525963"/>
          </a:xfrm>
        </p:spPr>
        <p:txBody>
          <a:bodyPr>
            <a:normAutofit fontScale="77500" lnSpcReduction="20000"/>
          </a:bodyPr>
          <a:lstStyle/>
          <a:p>
            <a:pPr marL="0" indent="0">
              <a:buNone/>
            </a:pPr>
            <a:r>
              <a:rPr lang="en-US" dirty="0" smtClean="0"/>
              <a:t>Approximately $1.19 m projected operating deficit</a:t>
            </a:r>
          </a:p>
          <a:p>
            <a:pPr lvl="1"/>
            <a:r>
              <a:rPr lang="en-US" dirty="0" smtClean="0"/>
              <a:t>Projections are conservative, most sections net positive</a:t>
            </a:r>
          </a:p>
          <a:p>
            <a:pPr lvl="1"/>
            <a:r>
              <a:rPr lang="en-US" dirty="0" smtClean="0"/>
              <a:t>Incorporates new lower fringe rates for FPF and non-FPF faculty</a:t>
            </a:r>
          </a:p>
          <a:p>
            <a:pPr lvl="1"/>
            <a:r>
              <a:rPr lang="en-US" dirty="0" smtClean="0"/>
              <a:t>Grant revenue uncertainty introduces less precision in budget projection</a:t>
            </a:r>
          </a:p>
          <a:p>
            <a:pPr lvl="1"/>
            <a:r>
              <a:rPr lang="en-US" dirty="0" smtClean="0"/>
              <a:t>New initiatives included (e.g., medical data science, single cell sequencing core, clinical research unit in endocrine, recruitments, section chief recruitment packages)</a:t>
            </a:r>
          </a:p>
          <a:p>
            <a:pPr lvl="1"/>
            <a:r>
              <a:rPr lang="en-US" dirty="0" smtClean="0"/>
              <a:t>Continued funding of existing centers – Translational Epidemiology Center, Center for Implementation and Improvement Science, Evans Center for Interdisciplinary Biomedical Research</a:t>
            </a:r>
          </a:p>
          <a:p>
            <a:pPr marL="0" indent="0">
              <a:buNone/>
            </a:pPr>
            <a:r>
              <a:rPr lang="en-US" dirty="0" smtClean="0"/>
              <a:t>Assumes 1% COLA for faculty</a:t>
            </a:r>
          </a:p>
          <a:p>
            <a:pPr marL="0" indent="0">
              <a:buNone/>
            </a:pPr>
            <a:r>
              <a:rPr lang="en-US" dirty="0" smtClean="0"/>
              <a:t>Anticipate a non-operating gain (dividends and interest income) of about $1.25 m resulting in net breakeven budget</a:t>
            </a:r>
            <a:endParaRPr lang="en-US" dirty="0"/>
          </a:p>
        </p:txBody>
      </p:sp>
    </p:spTree>
    <p:extLst>
      <p:ext uri="{BB962C8B-B14F-4D97-AF65-F5344CB8AC3E}">
        <p14:creationId xmlns:p14="http://schemas.microsoft.com/office/powerpoint/2010/main" val="201102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Faculty AY 18 Clinical Faculty Compensation Plan</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buAutoNum type="arabicPeriod"/>
            </a:pPr>
            <a:r>
              <a:rPr lang="en-US" dirty="0" smtClean="0"/>
              <a:t>Section </a:t>
            </a:r>
            <a:r>
              <a:rPr lang="en-US" dirty="0"/>
              <a:t>Chiefs will set individual </a:t>
            </a:r>
            <a:r>
              <a:rPr lang="en-US" dirty="0" err="1"/>
              <a:t>wRVU</a:t>
            </a:r>
            <a:r>
              <a:rPr lang="en-US" dirty="0"/>
              <a:t> targets for faculty, the sum of which must exceed the UHC median based on 2015-16 benchmarks and should be no less than the </a:t>
            </a:r>
            <a:r>
              <a:rPr lang="en-US" b="1" dirty="0"/>
              <a:t>modified budgeted </a:t>
            </a:r>
            <a:r>
              <a:rPr lang="en-US" b="1" dirty="0" err="1"/>
              <a:t>wRVU</a:t>
            </a:r>
            <a:r>
              <a:rPr lang="en-US" b="1" dirty="0"/>
              <a:t> </a:t>
            </a:r>
            <a:r>
              <a:rPr lang="en-US" b="1" dirty="0" smtClean="0"/>
              <a:t>target</a:t>
            </a:r>
            <a:r>
              <a:rPr lang="en-US" dirty="0" smtClean="0"/>
              <a:t>;</a:t>
            </a:r>
          </a:p>
          <a:p>
            <a:pPr marL="514350" lvl="0" indent="-514350">
              <a:buAutoNum type="arabicPeriod"/>
            </a:pPr>
            <a:r>
              <a:rPr lang="en-US" dirty="0" smtClean="0"/>
              <a:t>Primary Care MD’s in GIM can opt for a panel size target of 1500 unique patients over 18 month “look back” period from January 1, 2017 to June 30, 2018 (must include one visit during this period)</a:t>
            </a:r>
            <a:endParaRPr lang="en-US" dirty="0"/>
          </a:p>
          <a:p>
            <a:pPr marL="0" indent="0">
              <a:buNone/>
            </a:pPr>
            <a:endParaRPr lang="en-US" dirty="0"/>
          </a:p>
        </p:txBody>
      </p:sp>
    </p:spTree>
    <p:extLst>
      <p:ext uri="{BB962C8B-B14F-4D97-AF65-F5344CB8AC3E}">
        <p14:creationId xmlns:p14="http://schemas.microsoft.com/office/powerpoint/2010/main" val="720407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Faculty AY 18 Compensation Plan (</a:t>
            </a:r>
            <a:r>
              <a:rPr lang="en-US" dirty="0" err="1" smtClean="0"/>
              <a:t>con’t</a:t>
            </a:r>
            <a:r>
              <a:rPr lang="en-US" dirty="0"/>
              <a:t>)</a:t>
            </a:r>
          </a:p>
        </p:txBody>
      </p:sp>
      <p:sp>
        <p:nvSpPr>
          <p:cNvPr id="3" name="Content Placeholder 2"/>
          <p:cNvSpPr>
            <a:spLocks noGrp="1"/>
          </p:cNvSpPr>
          <p:nvPr>
            <p:ph idx="1"/>
          </p:nvPr>
        </p:nvSpPr>
        <p:spPr>
          <a:xfrm>
            <a:off x="457200" y="1600200"/>
            <a:ext cx="8229600" cy="5106502"/>
          </a:xfrm>
        </p:spPr>
        <p:txBody>
          <a:bodyPr>
            <a:normAutofit fontScale="92500" lnSpcReduction="20000"/>
          </a:bodyPr>
          <a:lstStyle/>
          <a:p>
            <a:pPr marL="0" lvl="0" indent="0">
              <a:buNone/>
            </a:pPr>
            <a:r>
              <a:rPr lang="en-US" dirty="0" smtClean="0"/>
              <a:t>3. For </a:t>
            </a:r>
            <a:r>
              <a:rPr lang="en-US" dirty="0"/>
              <a:t>AY 18, sections will need to achieve the </a:t>
            </a:r>
            <a:r>
              <a:rPr lang="en-US" b="1" dirty="0"/>
              <a:t>modified budgeted </a:t>
            </a:r>
            <a:r>
              <a:rPr lang="en-US" b="1" dirty="0" err="1"/>
              <a:t>wRVU</a:t>
            </a:r>
            <a:r>
              <a:rPr lang="en-US" b="1" dirty="0"/>
              <a:t> target</a:t>
            </a:r>
            <a:r>
              <a:rPr lang="en-US" dirty="0"/>
              <a:t>. </a:t>
            </a:r>
          </a:p>
          <a:p>
            <a:pPr marL="0" lvl="0" indent="0">
              <a:buNone/>
            </a:pPr>
            <a:r>
              <a:rPr lang="en-US" dirty="0" smtClean="0"/>
              <a:t>	a. adjusted </a:t>
            </a:r>
            <a:r>
              <a:rPr lang="en-US" dirty="0"/>
              <a:t>to account for alterations in </a:t>
            </a:r>
            <a:r>
              <a:rPr lang="en-US" dirty="0" err="1"/>
              <a:t>cFTE</a:t>
            </a:r>
            <a:r>
              <a:rPr lang="en-US" dirty="0"/>
              <a:t> </a:t>
            </a:r>
            <a:r>
              <a:rPr lang="en-US" dirty="0" smtClean="0"/>
              <a:t>	during </a:t>
            </a:r>
            <a:r>
              <a:rPr lang="en-US" dirty="0"/>
              <a:t>the academic year </a:t>
            </a:r>
          </a:p>
          <a:p>
            <a:pPr marL="0" lvl="0" indent="0">
              <a:buNone/>
            </a:pPr>
            <a:r>
              <a:rPr lang="en-US" dirty="0" smtClean="0"/>
              <a:t>	b. must </a:t>
            </a:r>
            <a:r>
              <a:rPr lang="en-US" i="1" u="sng" dirty="0"/>
              <a:t>exceed</a:t>
            </a:r>
            <a:r>
              <a:rPr lang="en-US" dirty="0"/>
              <a:t> the </a:t>
            </a:r>
            <a:r>
              <a:rPr lang="en-US" b="1" dirty="0"/>
              <a:t>UHC </a:t>
            </a:r>
            <a:r>
              <a:rPr lang="en-US" b="1" dirty="0" smtClean="0"/>
              <a:t>median</a:t>
            </a:r>
          </a:p>
          <a:p>
            <a:pPr marL="0" lvl="0" indent="0">
              <a:buNone/>
            </a:pPr>
            <a:endParaRPr lang="en-US" b="1" dirty="0" smtClean="0"/>
          </a:p>
          <a:p>
            <a:pPr marL="0" lvl="0" indent="0">
              <a:buNone/>
            </a:pPr>
            <a:r>
              <a:rPr lang="en-US" dirty="0" smtClean="0"/>
              <a:t>4. Bonus pool from DOM and Sections with positive operating margin will be distributed as in AY 17;</a:t>
            </a:r>
          </a:p>
          <a:p>
            <a:pPr marL="0" lvl="0" indent="0">
              <a:buNone/>
            </a:pPr>
            <a:endParaRPr lang="en-US" dirty="0" smtClean="0"/>
          </a:p>
          <a:p>
            <a:pPr marL="0" lvl="0" indent="0">
              <a:buNone/>
            </a:pPr>
            <a:r>
              <a:rPr lang="en-US" dirty="0" smtClean="0"/>
              <a:t>5. Criteria for Bonus will be distributed early in AY 18 by each section chief and will include </a:t>
            </a:r>
            <a:r>
              <a:rPr lang="en-US" dirty="0" err="1" smtClean="0"/>
              <a:t>wRVU</a:t>
            </a:r>
            <a:r>
              <a:rPr lang="en-US" dirty="0" smtClean="0"/>
              <a:t> based (65-85%) and non-</a:t>
            </a:r>
            <a:r>
              <a:rPr lang="en-US" dirty="0" err="1" smtClean="0"/>
              <a:t>wRVU</a:t>
            </a:r>
            <a:r>
              <a:rPr lang="en-US" dirty="0" smtClean="0"/>
              <a:t> based components </a:t>
            </a:r>
            <a:endParaRPr lang="en-US" dirty="0"/>
          </a:p>
          <a:p>
            <a:endParaRPr lang="en-US" dirty="0"/>
          </a:p>
        </p:txBody>
      </p:sp>
    </p:spTree>
    <p:extLst>
      <p:ext uri="{BB962C8B-B14F-4D97-AF65-F5344CB8AC3E}">
        <p14:creationId xmlns:p14="http://schemas.microsoft.com/office/powerpoint/2010/main" val="2803127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Faculty </a:t>
            </a:r>
            <a:br>
              <a:rPr lang="en-US" dirty="0" smtClean="0"/>
            </a:br>
            <a:r>
              <a:rPr lang="en-US" dirty="0" smtClean="0"/>
              <a:t>Below </a:t>
            </a:r>
            <a:r>
              <a:rPr lang="en-US" dirty="0" err="1" smtClean="0"/>
              <a:t>wRVU</a:t>
            </a:r>
            <a:r>
              <a:rPr lang="en-US" dirty="0" smtClean="0"/>
              <a:t> target</a:t>
            </a:r>
            <a:endParaRPr lang="en-US" dirty="0"/>
          </a:p>
        </p:txBody>
      </p:sp>
      <p:sp>
        <p:nvSpPr>
          <p:cNvPr id="3" name="Content Placeholder 2"/>
          <p:cNvSpPr>
            <a:spLocks noGrp="1"/>
          </p:cNvSpPr>
          <p:nvPr>
            <p:ph idx="1"/>
          </p:nvPr>
        </p:nvSpPr>
        <p:spPr>
          <a:xfrm>
            <a:off x="-322496" y="1295400"/>
            <a:ext cx="9466496" cy="5721614"/>
          </a:xfrm>
        </p:spPr>
        <p:txBody>
          <a:bodyPr>
            <a:normAutofit fontScale="85000" lnSpcReduction="20000"/>
          </a:bodyPr>
          <a:lstStyle/>
          <a:p>
            <a:pPr marL="457200" lvl="1" indent="0">
              <a:buNone/>
            </a:pPr>
            <a:r>
              <a:rPr lang="en-US" dirty="0" smtClean="0"/>
              <a:t>1. </a:t>
            </a:r>
            <a:r>
              <a:rPr lang="en-US" dirty="0" smtClean="0">
                <a:solidFill>
                  <a:srgbClr val="FF0000"/>
                </a:solidFill>
              </a:rPr>
              <a:t>Faculty </a:t>
            </a:r>
            <a:r>
              <a:rPr lang="en-US" dirty="0">
                <a:solidFill>
                  <a:srgbClr val="FF0000"/>
                </a:solidFill>
              </a:rPr>
              <a:t>with </a:t>
            </a:r>
            <a:r>
              <a:rPr lang="en-US" b="1" dirty="0" err="1">
                <a:solidFill>
                  <a:srgbClr val="FF0000"/>
                </a:solidFill>
              </a:rPr>
              <a:t>wRVU’s</a:t>
            </a:r>
            <a:r>
              <a:rPr lang="en-US" b="1" dirty="0">
                <a:solidFill>
                  <a:srgbClr val="FF0000"/>
                </a:solidFill>
              </a:rPr>
              <a:t> between 90% and 100%</a:t>
            </a:r>
            <a:r>
              <a:rPr lang="en-US" dirty="0">
                <a:solidFill>
                  <a:srgbClr val="FF0000"/>
                </a:solidFill>
              </a:rPr>
              <a:t> of the applicable </a:t>
            </a:r>
            <a:r>
              <a:rPr lang="en-US" dirty="0" err="1">
                <a:solidFill>
                  <a:srgbClr val="FF0000"/>
                </a:solidFill>
              </a:rPr>
              <a:t>wRVU</a:t>
            </a:r>
            <a:r>
              <a:rPr lang="en-US" dirty="0">
                <a:solidFill>
                  <a:srgbClr val="FF0000"/>
                </a:solidFill>
              </a:rPr>
              <a:t> target at the end of the year will be </a:t>
            </a:r>
            <a:r>
              <a:rPr lang="en-US" i="1" dirty="0">
                <a:solidFill>
                  <a:srgbClr val="FF0000"/>
                </a:solidFill>
              </a:rPr>
              <a:t>ineligible for bonus payments</a:t>
            </a:r>
            <a:r>
              <a:rPr lang="en-US" i="1" dirty="0"/>
              <a:t>;</a:t>
            </a:r>
            <a:endParaRPr lang="en-US" sz="5400" i="1" dirty="0"/>
          </a:p>
          <a:p>
            <a:pPr marL="457200" lvl="1" indent="0">
              <a:buNone/>
            </a:pPr>
            <a:r>
              <a:rPr lang="en-US" dirty="0" smtClean="0"/>
              <a:t>2. Faculty </a:t>
            </a:r>
            <a:r>
              <a:rPr lang="en-US" dirty="0"/>
              <a:t>with </a:t>
            </a:r>
            <a:r>
              <a:rPr lang="en-US" b="1" dirty="0" err="1"/>
              <a:t>wRVU’s</a:t>
            </a:r>
            <a:r>
              <a:rPr lang="en-US" b="1" dirty="0"/>
              <a:t> below 90%</a:t>
            </a:r>
            <a:r>
              <a:rPr lang="en-US" dirty="0"/>
              <a:t> of the assigned target will be</a:t>
            </a:r>
            <a:endParaRPr lang="en-US" sz="5400" dirty="0"/>
          </a:p>
          <a:p>
            <a:pPr marL="914400" lvl="2" indent="0">
              <a:buNone/>
            </a:pPr>
            <a:r>
              <a:rPr lang="en-US" dirty="0" smtClean="0"/>
              <a:t>a. Ineligible </a:t>
            </a:r>
            <a:r>
              <a:rPr lang="en-US" dirty="0"/>
              <a:t>for COLA in the following year (AY 19);</a:t>
            </a:r>
            <a:endParaRPr lang="en-US" sz="4400" dirty="0"/>
          </a:p>
          <a:p>
            <a:pPr marL="914400" lvl="2" indent="0">
              <a:buNone/>
            </a:pPr>
            <a:r>
              <a:rPr lang="en-US" dirty="0" smtClean="0"/>
              <a:t>b. Subject </a:t>
            </a:r>
            <a:r>
              <a:rPr lang="en-US" dirty="0"/>
              <a:t>to an increase in their respective </a:t>
            </a:r>
            <a:r>
              <a:rPr lang="en-US" dirty="0" err="1"/>
              <a:t>wRVU</a:t>
            </a:r>
            <a:r>
              <a:rPr lang="en-US" dirty="0"/>
              <a:t> targets in the following year (AY 19) by the amount in AY 18 below 90% of their </a:t>
            </a:r>
            <a:r>
              <a:rPr lang="en-US" dirty="0" err="1"/>
              <a:t>wRVU</a:t>
            </a:r>
            <a:r>
              <a:rPr lang="en-US" dirty="0"/>
              <a:t> </a:t>
            </a:r>
            <a:r>
              <a:rPr lang="en-US" dirty="0" smtClean="0"/>
              <a:t>target (i.e., </a:t>
            </a:r>
            <a:r>
              <a:rPr lang="en-US" dirty="0" smtClean="0">
                <a:solidFill>
                  <a:srgbClr val="FF0000"/>
                </a:solidFill>
              </a:rPr>
              <a:t>faculty must make up the </a:t>
            </a:r>
            <a:r>
              <a:rPr lang="en-US" dirty="0" err="1" smtClean="0">
                <a:solidFill>
                  <a:srgbClr val="FF0000"/>
                </a:solidFill>
              </a:rPr>
              <a:t>wRVU</a:t>
            </a:r>
            <a:r>
              <a:rPr lang="en-US" dirty="0" smtClean="0">
                <a:solidFill>
                  <a:srgbClr val="FF0000"/>
                </a:solidFill>
              </a:rPr>
              <a:t> deficit below 90% of target in the following year</a:t>
            </a:r>
            <a:r>
              <a:rPr lang="en-US" dirty="0" smtClean="0"/>
              <a:t>); </a:t>
            </a:r>
          </a:p>
          <a:p>
            <a:pPr marL="914400" lvl="2" indent="0">
              <a:buNone/>
            </a:pPr>
            <a:r>
              <a:rPr lang="en-US" dirty="0" smtClean="0"/>
              <a:t>c. Assisted in </a:t>
            </a:r>
            <a:r>
              <a:rPr lang="en-US" dirty="0"/>
              <a:t>the following year (AY 19) to help the </a:t>
            </a:r>
            <a:r>
              <a:rPr lang="en-US" dirty="0" smtClean="0"/>
              <a:t>faculty improve </a:t>
            </a:r>
            <a:r>
              <a:rPr lang="en-US" dirty="0"/>
              <a:t>their ability to meet the </a:t>
            </a:r>
            <a:r>
              <a:rPr lang="en-US" dirty="0" err="1"/>
              <a:t>wRVU</a:t>
            </a:r>
            <a:r>
              <a:rPr lang="en-US" dirty="0"/>
              <a:t> target;</a:t>
            </a:r>
            <a:endParaRPr lang="en-US" sz="4400" dirty="0"/>
          </a:p>
          <a:p>
            <a:pPr marL="914400" lvl="2" indent="0">
              <a:buNone/>
            </a:pPr>
            <a:r>
              <a:rPr lang="en-US" dirty="0" smtClean="0"/>
              <a:t>d. Subject </a:t>
            </a:r>
            <a:r>
              <a:rPr lang="en-US" dirty="0"/>
              <a:t>to salary reduction only if </a:t>
            </a:r>
            <a:r>
              <a:rPr lang="en-US" dirty="0" smtClean="0"/>
              <a:t>fail </a:t>
            </a:r>
            <a:r>
              <a:rPr lang="en-US" dirty="0"/>
              <a:t>to meet </a:t>
            </a:r>
            <a:r>
              <a:rPr lang="en-US" dirty="0" smtClean="0"/>
              <a:t>&gt;</a:t>
            </a:r>
            <a:r>
              <a:rPr lang="en-US" dirty="0"/>
              <a:t>90% of the assigned </a:t>
            </a:r>
            <a:r>
              <a:rPr lang="en-US" dirty="0" err="1"/>
              <a:t>wRVU</a:t>
            </a:r>
            <a:r>
              <a:rPr lang="en-US" dirty="0"/>
              <a:t> target plus the </a:t>
            </a:r>
            <a:r>
              <a:rPr lang="en-US" dirty="0" err="1"/>
              <a:t>wRVU</a:t>
            </a:r>
            <a:r>
              <a:rPr lang="en-US" dirty="0"/>
              <a:t> deficit from the previous year </a:t>
            </a:r>
            <a:r>
              <a:rPr lang="en-US" dirty="0">
                <a:solidFill>
                  <a:srgbClr val="FF0000"/>
                </a:solidFill>
              </a:rPr>
              <a:t>after the </a:t>
            </a:r>
            <a:r>
              <a:rPr lang="en-US" b="1" dirty="0">
                <a:solidFill>
                  <a:srgbClr val="FF0000"/>
                </a:solidFill>
              </a:rPr>
              <a:t>one year “grace period” </a:t>
            </a:r>
            <a:r>
              <a:rPr lang="en-US" dirty="0"/>
              <a:t>(AY 19);</a:t>
            </a:r>
            <a:endParaRPr lang="en-US" sz="4400" dirty="0"/>
          </a:p>
          <a:p>
            <a:pPr marL="914400" lvl="2" indent="0">
              <a:buNone/>
            </a:pPr>
            <a:r>
              <a:rPr lang="en-US" dirty="0" smtClean="0"/>
              <a:t>e. Salary </a:t>
            </a:r>
            <a:r>
              <a:rPr lang="en-US" dirty="0"/>
              <a:t>will be reduced in AY 20 by 2% per 1% below 90% of </a:t>
            </a:r>
            <a:r>
              <a:rPr lang="en-US" dirty="0" err="1"/>
              <a:t>wRVU</a:t>
            </a:r>
            <a:r>
              <a:rPr lang="en-US" dirty="0"/>
              <a:t> target prorated to clinical </a:t>
            </a:r>
            <a:r>
              <a:rPr lang="en-US" dirty="0" smtClean="0"/>
              <a:t>effort (capped at 20%); </a:t>
            </a:r>
          </a:p>
          <a:p>
            <a:pPr marL="914400" lvl="2" indent="0">
              <a:buNone/>
            </a:pPr>
            <a:r>
              <a:rPr lang="en-US" dirty="0" smtClean="0"/>
              <a:t>f. Faculty </a:t>
            </a:r>
            <a:r>
              <a:rPr lang="en-US" dirty="0"/>
              <a:t>subjected to salary reduction can restore </a:t>
            </a:r>
            <a:r>
              <a:rPr lang="en-US" b="1" dirty="0"/>
              <a:t>full base salary</a:t>
            </a:r>
            <a:r>
              <a:rPr lang="en-US" dirty="0"/>
              <a:t> by the start of the following academic year (AY 21) by increasing </a:t>
            </a:r>
            <a:r>
              <a:rPr lang="en-US" dirty="0" err="1"/>
              <a:t>wRVU’s</a:t>
            </a:r>
            <a:r>
              <a:rPr lang="en-US" dirty="0"/>
              <a:t> to an amount over target equivalent to the deficit from the prior year and by meeting 100% of their </a:t>
            </a:r>
            <a:r>
              <a:rPr lang="en-US" dirty="0" err="1"/>
              <a:t>wRVU</a:t>
            </a:r>
            <a:r>
              <a:rPr lang="en-US" dirty="0"/>
              <a:t> target (AY 20)</a:t>
            </a:r>
            <a:r>
              <a:rPr lang="en-US" dirty="0" smtClean="0"/>
              <a:t>;</a:t>
            </a:r>
            <a:endParaRPr lang="en-US" sz="4400" dirty="0"/>
          </a:p>
        </p:txBody>
      </p:sp>
    </p:spTree>
    <p:extLst>
      <p:ext uri="{BB962C8B-B14F-4D97-AF65-F5344CB8AC3E}">
        <p14:creationId xmlns:p14="http://schemas.microsoft.com/office/powerpoint/2010/main" val="2153991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Exclusions or Modifications to Possible Salary Reductions</a:t>
            </a:r>
            <a:endParaRPr lang="en-US" dirty="0"/>
          </a:p>
        </p:txBody>
      </p:sp>
      <p:sp>
        <p:nvSpPr>
          <p:cNvPr id="3" name="Content Placeholder 2"/>
          <p:cNvSpPr>
            <a:spLocks noGrp="1"/>
          </p:cNvSpPr>
          <p:nvPr>
            <p:ph idx="1"/>
          </p:nvPr>
        </p:nvSpPr>
        <p:spPr>
          <a:xfrm>
            <a:off x="-197715" y="1818466"/>
            <a:ext cx="8229600" cy="4525963"/>
          </a:xfrm>
        </p:spPr>
        <p:txBody>
          <a:bodyPr/>
          <a:lstStyle/>
          <a:p>
            <a:pPr marL="914400" lvl="2" indent="0">
              <a:buNone/>
            </a:pPr>
            <a:r>
              <a:rPr lang="en-US" sz="2800" dirty="0" smtClean="0"/>
              <a:t>Salary reduction will </a:t>
            </a:r>
            <a:r>
              <a:rPr lang="en-US" sz="2800" b="1" u="sng" dirty="0" smtClean="0"/>
              <a:t>not</a:t>
            </a:r>
            <a:r>
              <a:rPr lang="en-US" sz="2800" dirty="0" smtClean="0"/>
              <a:t>:</a:t>
            </a:r>
          </a:p>
          <a:p>
            <a:pPr lvl="3"/>
            <a:r>
              <a:rPr lang="en-US" sz="2800" dirty="0" smtClean="0"/>
              <a:t>exceed 20% of total compensation;</a:t>
            </a:r>
          </a:p>
          <a:p>
            <a:pPr lvl="3"/>
            <a:r>
              <a:rPr lang="en-US" sz="2800" dirty="0" smtClean="0"/>
              <a:t>apply to faculty in the first two years of their appointment;</a:t>
            </a:r>
          </a:p>
          <a:p>
            <a:pPr lvl="3"/>
            <a:r>
              <a:rPr lang="en-US" sz="2800" dirty="0" smtClean="0"/>
              <a:t>be applied if the section reaches the section’s </a:t>
            </a:r>
            <a:r>
              <a:rPr lang="en-US" sz="2800" b="1" i="1" dirty="0" smtClean="0"/>
              <a:t>modified budgeted</a:t>
            </a:r>
            <a:r>
              <a:rPr lang="en-US" sz="2800" b="1" dirty="0" smtClean="0"/>
              <a:t> </a:t>
            </a:r>
            <a:r>
              <a:rPr lang="en-US" sz="2800" b="1" dirty="0" err="1" smtClean="0"/>
              <a:t>wRVU</a:t>
            </a:r>
            <a:r>
              <a:rPr lang="en-US" sz="2800" b="1" dirty="0" smtClean="0"/>
              <a:t> target;</a:t>
            </a:r>
            <a:endParaRPr lang="en-US" sz="2800" dirty="0" smtClean="0"/>
          </a:p>
          <a:p>
            <a:pPr lvl="3"/>
            <a:r>
              <a:rPr lang="en-US" sz="2800" dirty="0" smtClean="0"/>
              <a:t>be fully executed for faculty at or below the 25</a:t>
            </a:r>
            <a:r>
              <a:rPr lang="en-US" sz="2800" baseline="30000" dirty="0" smtClean="0"/>
              <a:t>th</a:t>
            </a:r>
            <a:r>
              <a:rPr lang="en-US" sz="2800" dirty="0" smtClean="0"/>
              <a:t> AAMC northeast salary benchmark by specialty.</a:t>
            </a:r>
          </a:p>
          <a:p>
            <a:endParaRPr lang="en-US" dirty="0" smtClean="0"/>
          </a:p>
          <a:p>
            <a:endParaRPr lang="en-US" dirty="0"/>
          </a:p>
        </p:txBody>
      </p:sp>
    </p:spTree>
    <p:extLst>
      <p:ext uri="{BB962C8B-B14F-4D97-AF65-F5344CB8AC3E}">
        <p14:creationId xmlns:p14="http://schemas.microsoft.com/office/powerpoint/2010/main" val="1555401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 for 45 Half Day Clinic Sessions per Year per Weekly Session</a:t>
            </a:r>
            <a:endParaRPr lang="en-US" dirty="0"/>
          </a:p>
        </p:txBody>
      </p:sp>
      <p:sp>
        <p:nvSpPr>
          <p:cNvPr id="3" name="Content Placeholder 2"/>
          <p:cNvSpPr>
            <a:spLocks noGrp="1"/>
          </p:cNvSpPr>
          <p:nvPr>
            <p:ph idx="1"/>
          </p:nvPr>
        </p:nvSpPr>
        <p:spPr>
          <a:xfrm>
            <a:off x="219049" y="1974875"/>
            <a:ext cx="8229600" cy="4525963"/>
          </a:xfrm>
        </p:spPr>
        <p:txBody>
          <a:bodyPr>
            <a:normAutofit fontScale="62500" lnSpcReduction="20000"/>
          </a:bodyPr>
          <a:lstStyle/>
          <a:p>
            <a:pPr marL="457200" lvl="1" indent="0">
              <a:buNone/>
            </a:pPr>
            <a:r>
              <a:rPr lang="en-US" sz="3200" dirty="0"/>
              <a:t>Faculty who do not meet the requirement of working 45 half day clinic sessions per year per weekly assigned session</a:t>
            </a:r>
            <a:r>
              <a:rPr lang="en-US" sz="3200" dirty="0" smtClean="0"/>
              <a:t>:</a:t>
            </a:r>
            <a:endParaRPr lang="en-US" sz="5400" dirty="0"/>
          </a:p>
          <a:p>
            <a:pPr lvl="2"/>
            <a:r>
              <a:rPr lang="en-US" sz="3200" dirty="0">
                <a:solidFill>
                  <a:srgbClr val="FF0000"/>
                </a:solidFill>
              </a:rPr>
              <a:t>Must </a:t>
            </a:r>
            <a:r>
              <a:rPr lang="en-US" sz="3200" b="1" dirty="0">
                <a:solidFill>
                  <a:srgbClr val="FF0000"/>
                </a:solidFill>
              </a:rPr>
              <a:t>“make up” </a:t>
            </a:r>
            <a:r>
              <a:rPr lang="en-US" sz="3200" dirty="0">
                <a:solidFill>
                  <a:srgbClr val="FF0000"/>
                </a:solidFill>
              </a:rPr>
              <a:t>the missed sessions </a:t>
            </a:r>
            <a:r>
              <a:rPr lang="en-US" sz="3200" dirty="0"/>
              <a:t>in the following academic year (AY 19) in addition to meeting the 45 half day clinic requirement</a:t>
            </a:r>
            <a:r>
              <a:rPr lang="en-US" sz="3200" dirty="0" smtClean="0"/>
              <a:t>;</a:t>
            </a:r>
          </a:p>
          <a:p>
            <a:pPr marL="914400" lvl="2" indent="0">
              <a:buNone/>
            </a:pPr>
            <a:endParaRPr lang="en-US" sz="3200" dirty="0" smtClean="0"/>
          </a:p>
          <a:p>
            <a:pPr lvl="2"/>
            <a:r>
              <a:rPr lang="en-US" sz="3200" dirty="0"/>
              <a:t>Individuals who work four or more half day ambulatory sessions per week and attend on the inpatient medical/subspecialty services or on the consult services will be </a:t>
            </a:r>
            <a:r>
              <a:rPr lang="en-US" sz="3200" b="1" dirty="0">
                <a:solidFill>
                  <a:srgbClr val="FF0000"/>
                </a:solidFill>
              </a:rPr>
              <a:t>expected to make up </a:t>
            </a:r>
            <a:r>
              <a:rPr lang="en-US" sz="3200" b="1" i="1" dirty="0" smtClean="0">
                <a:solidFill>
                  <a:srgbClr val="FF0000"/>
                </a:solidFill>
              </a:rPr>
              <a:t>two</a:t>
            </a:r>
            <a:r>
              <a:rPr lang="en-US" sz="3200" b="1" dirty="0" smtClean="0">
                <a:solidFill>
                  <a:srgbClr val="FF0000"/>
                </a:solidFill>
              </a:rPr>
              <a:t> weekly sessions </a:t>
            </a:r>
            <a:r>
              <a:rPr lang="en-US" sz="3200" b="1" dirty="0"/>
              <a:t>incurred during their inpatient attending responsibilities;</a:t>
            </a:r>
          </a:p>
          <a:p>
            <a:pPr marL="914400" lvl="2" indent="0">
              <a:buNone/>
            </a:pPr>
            <a:endParaRPr lang="en-US" sz="3200" dirty="0"/>
          </a:p>
          <a:p>
            <a:pPr lvl="2"/>
            <a:r>
              <a:rPr lang="en-US" sz="3200" dirty="0"/>
              <a:t>Will be subject to financial penalty in AY 20 if they have two consecutive years of not meeting the 45 half day clinic requirement. </a:t>
            </a:r>
            <a:r>
              <a:rPr lang="en-US" sz="3200" dirty="0" smtClean="0"/>
              <a:t>Amount will be pro-rated to the number of missed sessions</a:t>
            </a:r>
            <a:endParaRPr lang="en-US" sz="3200" dirty="0"/>
          </a:p>
        </p:txBody>
      </p:sp>
    </p:spTree>
    <p:extLst>
      <p:ext uri="{BB962C8B-B14F-4D97-AF65-F5344CB8AC3E}">
        <p14:creationId xmlns:p14="http://schemas.microsoft.com/office/powerpoint/2010/main" val="3111444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Faculty AY 18 </a:t>
            </a:r>
            <a:br>
              <a:rPr lang="en-US" dirty="0" smtClean="0"/>
            </a:br>
            <a:r>
              <a:rPr lang="en-US" dirty="0" smtClean="0"/>
              <a:t>Compensation Plan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As in past years, special mitigating circumstances (e.g., medical or family leave beyond the customary two weeks of sick leave) for individual faculty will be weighed in decisions regarding potential adverse financial impact to individual faculty. </a:t>
            </a:r>
            <a:endParaRPr lang="en-US" dirty="0" smtClean="0">
              <a:effectLst/>
            </a:endParaRPr>
          </a:p>
          <a:p>
            <a:endParaRPr lang="en-US" dirty="0"/>
          </a:p>
        </p:txBody>
      </p:sp>
    </p:spTree>
    <p:extLst>
      <p:ext uri="{BB962C8B-B14F-4D97-AF65-F5344CB8AC3E}">
        <p14:creationId xmlns:p14="http://schemas.microsoft.com/office/powerpoint/2010/main" val="246571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534400" cy="4525963"/>
          </a:xfrm>
        </p:spPr>
        <p:txBody>
          <a:bodyPr>
            <a:normAutofit fontScale="92500"/>
          </a:bodyPr>
          <a:lstStyle/>
          <a:p>
            <a:pPr marL="0" indent="0">
              <a:buNone/>
            </a:pPr>
            <a:r>
              <a:rPr lang="en-US" b="1" dirty="0" smtClean="0"/>
              <a:t>Section Chief Search </a:t>
            </a:r>
            <a:r>
              <a:rPr lang="en-US" dirty="0" smtClean="0"/>
              <a:t>updates</a:t>
            </a:r>
          </a:p>
          <a:p>
            <a:pPr lvl="1"/>
            <a:r>
              <a:rPr lang="en-US" dirty="0" smtClean="0"/>
              <a:t>Infectious Disease</a:t>
            </a:r>
          </a:p>
          <a:p>
            <a:pPr lvl="1"/>
            <a:r>
              <a:rPr lang="en-US" dirty="0" smtClean="0"/>
              <a:t>Hematology-Oncology</a:t>
            </a:r>
          </a:p>
          <a:p>
            <a:pPr marL="0" indent="0">
              <a:buNone/>
            </a:pPr>
            <a:r>
              <a:rPr lang="en-US" b="1" dirty="0" smtClean="0"/>
              <a:t>Hemant Roy </a:t>
            </a:r>
            <a:r>
              <a:rPr lang="en-US" dirty="0" smtClean="0"/>
              <a:t>to be inducted as the Franz </a:t>
            </a:r>
            <a:r>
              <a:rPr lang="en-US" dirty="0" err="1" smtClean="0"/>
              <a:t>Ingelfinger</a:t>
            </a:r>
            <a:r>
              <a:rPr lang="en-US" dirty="0" smtClean="0"/>
              <a:t> Professor of Gastroenterology, July 20, 3-5 pm, Wilkins Board Room</a:t>
            </a:r>
          </a:p>
          <a:p>
            <a:pPr marL="0" indent="0">
              <a:buNone/>
            </a:pPr>
            <a:r>
              <a:rPr lang="en-US" b="1" dirty="0" smtClean="0"/>
              <a:t>New intern class </a:t>
            </a:r>
            <a:r>
              <a:rPr lang="en-US" dirty="0" smtClean="0"/>
              <a:t>started rotations on Sunday, June 25</a:t>
            </a:r>
          </a:p>
          <a:p>
            <a:pPr marL="0" indent="0">
              <a:buNone/>
            </a:pPr>
            <a:r>
              <a:rPr lang="en-US" dirty="0" smtClean="0"/>
              <a:t>Reminder - new </a:t>
            </a:r>
            <a:r>
              <a:rPr lang="en-US" b="1" dirty="0" smtClean="0"/>
              <a:t>White Boards </a:t>
            </a:r>
            <a:r>
              <a:rPr lang="en-US" dirty="0" smtClean="0"/>
              <a:t>in Evans 115 and 118, soon to be in Evans Seminar room and Wilkins</a:t>
            </a:r>
            <a:endParaRPr lang="en-US" dirty="0"/>
          </a:p>
        </p:txBody>
      </p:sp>
    </p:spTree>
    <p:extLst>
      <p:ext uri="{BB962C8B-B14F-4D97-AF65-F5344CB8AC3E}">
        <p14:creationId xmlns:p14="http://schemas.microsoft.com/office/powerpoint/2010/main" val="265837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600200"/>
            <a:ext cx="8382000" cy="5105400"/>
          </a:xfrm>
        </p:spPr>
        <p:txBody>
          <a:bodyPr>
            <a:normAutofit fontScale="85000" lnSpcReduction="20000"/>
          </a:bodyPr>
          <a:lstStyle/>
          <a:p>
            <a:pPr marL="0" indent="0">
              <a:buNone/>
            </a:pPr>
            <a:r>
              <a:rPr lang="en-US" b="1" dirty="0" smtClean="0"/>
              <a:t>VOIP</a:t>
            </a:r>
            <a:r>
              <a:rPr lang="en-US" dirty="0" smtClean="0"/>
              <a:t> Phone changeover at BU</a:t>
            </a:r>
          </a:p>
          <a:p>
            <a:pPr lvl="1"/>
            <a:r>
              <a:rPr lang="en-US" dirty="0" smtClean="0"/>
              <a:t>New number if you are in BU space</a:t>
            </a:r>
          </a:p>
          <a:p>
            <a:pPr lvl="1"/>
            <a:r>
              <a:rPr lang="en-US" dirty="0" smtClean="0"/>
              <a:t>Will need to use outside line to call BMC numbers</a:t>
            </a:r>
          </a:p>
          <a:p>
            <a:pPr lvl="1"/>
            <a:r>
              <a:rPr lang="en-US" dirty="0" smtClean="0"/>
              <a:t>Will not need to use outside line to call BU CRC numbers</a:t>
            </a:r>
          </a:p>
          <a:p>
            <a:pPr lvl="1"/>
            <a:r>
              <a:rPr lang="en-US" dirty="0" smtClean="0"/>
              <a:t>At least six month period of rollover from your old number to your new number</a:t>
            </a:r>
          </a:p>
          <a:p>
            <a:pPr lvl="1"/>
            <a:r>
              <a:rPr lang="en-US" dirty="0" smtClean="0"/>
              <a:t>System will have large speed dial capacity</a:t>
            </a:r>
          </a:p>
          <a:p>
            <a:pPr lvl="1"/>
            <a:r>
              <a:rPr lang="en-US" dirty="0" smtClean="0"/>
              <a:t>Less expensive</a:t>
            </a:r>
            <a:endParaRPr lang="en-US" dirty="0"/>
          </a:p>
          <a:p>
            <a:pPr marL="0" indent="0">
              <a:buNone/>
            </a:pPr>
            <a:r>
              <a:rPr lang="en-US" b="1" dirty="0" smtClean="0"/>
              <a:t>LCME</a:t>
            </a:r>
            <a:r>
              <a:rPr lang="en-US" dirty="0" smtClean="0"/>
              <a:t> preparation for February 2019 visit will begin in earnest in September 2017 (self-study period)</a:t>
            </a:r>
          </a:p>
          <a:p>
            <a:pPr marL="0" indent="0">
              <a:buNone/>
            </a:pPr>
            <a:r>
              <a:rPr lang="en-US" b="1" dirty="0" smtClean="0"/>
              <a:t>Committee on Clinician Satisfaction </a:t>
            </a:r>
            <a:r>
              <a:rPr lang="en-US" dirty="0" smtClean="0"/>
              <a:t>(Alice Jacobs, Chair) to assess current state and strategies for improvement in clinician satisfaction-report completed, ideas for improvement to be discussed at Section Faculty meetings</a:t>
            </a:r>
            <a:endParaRPr lang="en-US" dirty="0"/>
          </a:p>
        </p:txBody>
      </p:sp>
    </p:spTree>
    <p:extLst>
      <p:ext uri="{BB962C8B-B14F-4D97-AF65-F5344CB8AC3E}">
        <p14:creationId xmlns:p14="http://schemas.microsoft.com/office/powerpoint/2010/main" val="2236799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chemeClr val="tx2"/>
                </a:solidFill>
              </a:rPr>
              <a:t>Faculty Grants</a:t>
            </a:r>
          </a:p>
        </p:txBody>
      </p:sp>
      <p:sp>
        <p:nvSpPr>
          <p:cNvPr id="3" name="Content Placeholder 2"/>
          <p:cNvSpPr>
            <a:spLocks noGrp="1"/>
          </p:cNvSpPr>
          <p:nvPr>
            <p:ph idx="1"/>
          </p:nvPr>
        </p:nvSpPr>
        <p:spPr>
          <a:xfrm>
            <a:off x="228600" y="1143000"/>
            <a:ext cx="8686800" cy="5638800"/>
          </a:xfrm>
        </p:spPr>
        <p:txBody>
          <a:bodyPr>
            <a:normAutofit/>
          </a:bodyPr>
          <a:lstStyle/>
          <a:p>
            <a:r>
              <a:rPr lang="en-US" b="1" dirty="0" smtClean="0">
                <a:solidFill>
                  <a:srgbClr val="C00000"/>
                </a:solidFill>
              </a:rPr>
              <a:t>Faculty Development &amp; Diversity Grants </a:t>
            </a:r>
          </a:p>
          <a:p>
            <a:pPr lvl="1"/>
            <a:r>
              <a:rPr lang="en-US" dirty="0" smtClean="0"/>
              <a:t>Open to</a:t>
            </a:r>
            <a:r>
              <a:rPr lang="en-US" b="1" dirty="0" smtClean="0"/>
              <a:t> </a:t>
            </a:r>
            <a:r>
              <a:rPr lang="en-US" dirty="0" smtClean="0"/>
              <a:t>ALL DOM FACULTY at all levels seeking to further their professional development in research, education, clinical skills, and/or leadership</a:t>
            </a:r>
          </a:p>
          <a:p>
            <a:pPr lvl="1"/>
            <a:r>
              <a:rPr lang="en-US" dirty="0" smtClean="0"/>
              <a:t>Next deadline is July </a:t>
            </a:r>
            <a:r>
              <a:rPr lang="en-US" dirty="0"/>
              <a:t>9</a:t>
            </a:r>
            <a:r>
              <a:rPr lang="en-US" baseline="30000" dirty="0" smtClean="0"/>
              <a:t>th</a:t>
            </a:r>
            <a:r>
              <a:rPr lang="en-US" dirty="0" smtClean="0"/>
              <a:t> </a:t>
            </a:r>
          </a:p>
          <a:p>
            <a:pPr lvl="1"/>
            <a:r>
              <a:rPr lang="en-US" dirty="0" smtClean="0">
                <a:hlinkClick r:id="rId2"/>
              </a:rPr>
              <a:t>http://www.bumc.bu.edu/facdev-medicine/grants/</a:t>
            </a:r>
            <a:endParaRPr lang="en-US" dirty="0" smtClean="0"/>
          </a:p>
          <a:p>
            <a:pPr lvl="1"/>
            <a:endParaRPr lang="en-US" dirty="0" smtClean="0"/>
          </a:p>
        </p:txBody>
      </p:sp>
    </p:spTree>
    <p:extLst>
      <p:ext uri="{BB962C8B-B14F-4D97-AF65-F5344CB8AC3E}">
        <p14:creationId xmlns:p14="http://schemas.microsoft.com/office/powerpoint/2010/main" val="204257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a:bodyPr>
          <a:lstStyle/>
          <a:p>
            <a:r>
              <a:rPr lang="en-US" sz="3200" b="1" dirty="0" smtClean="0">
                <a:solidFill>
                  <a:srgbClr val="C00000"/>
                </a:solidFill>
              </a:rPr>
              <a:t>Congratulations to DOM faculty accepted to </a:t>
            </a:r>
            <a:r>
              <a:rPr lang="en-US" sz="3200" b="1" dirty="0" smtClean="0">
                <a:solidFill>
                  <a:schemeClr val="accent1"/>
                </a:solidFill>
              </a:rPr>
              <a:t>2017-18 Academy for Faculty Advancement</a:t>
            </a:r>
            <a:endParaRPr lang="en-US" sz="3200" b="1" dirty="0">
              <a:solidFill>
                <a:schemeClr val="accent1"/>
              </a:solidFill>
            </a:endParaRPr>
          </a:p>
        </p:txBody>
      </p:sp>
      <p:sp>
        <p:nvSpPr>
          <p:cNvPr id="3" name="Content Placeholder 2"/>
          <p:cNvSpPr>
            <a:spLocks noGrp="1"/>
          </p:cNvSpPr>
          <p:nvPr>
            <p:ph idx="1"/>
          </p:nvPr>
        </p:nvSpPr>
        <p:spPr/>
        <p:txBody>
          <a:bodyPr>
            <a:noAutofit/>
          </a:bodyPr>
          <a:lstStyle/>
          <a:p>
            <a:pPr fontAlgn="base">
              <a:spcBef>
                <a:spcPts val="0"/>
              </a:spcBef>
              <a:defRPr/>
            </a:pPr>
            <a:r>
              <a:rPr lang="en-US" sz="3000" dirty="0" err="1" smtClean="0"/>
              <a:t>Aysha</a:t>
            </a:r>
            <a:r>
              <a:rPr lang="en-US" sz="3000" dirty="0" smtClean="0"/>
              <a:t> </a:t>
            </a:r>
            <a:r>
              <a:rPr lang="en-US" sz="3000" dirty="0" err="1" smtClean="0"/>
              <a:t>Gueve</a:t>
            </a:r>
            <a:r>
              <a:rPr lang="en-US" sz="3000" dirty="0"/>
              <a:t>, </a:t>
            </a:r>
            <a:r>
              <a:rPr lang="en-US" sz="3000" dirty="0" smtClean="0"/>
              <a:t>General Internal Medicine</a:t>
            </a:r>
          </a:p>
          <a:p>
            <a:pPr fontAlgn="base">
              <a:spcBef>
                <a:spcPts val="0"/>
              </a:spcBef>
              <a:defRPr/>
            </a:pPr>
            <a:r>
              <a:rPr lang="en-US" sz="3000" dirty="0"/>
              <a:t>Ankur Karnik</a:t>
            </a:r>
            <a:r>
              <a:rPr lang="en-US" sz="3000" dirty="0" smtClean="0"/>
              <a:t>, Cardiology</a:t>
            </a:r>
          </a:p>
          <a:p>
            <a:pPr fontAlgn="base">
              <a:spcBef>
                <a:spcPts val="0"/>
              </a:spcBef>
              <a:defRPr/>
            </a:pPr>
            <a:r>
              <a:rPr lang="en-US" sz="3000" dirty="0"/>
              <a:t>Juhee </a:t>
            </a:r>
            <a:r>
              <a:rPr lang="en-US" sz="3000" dirty="0" smtClean="0"/>
              <a:t>McDougal, General Internal Medicine</a:t>
            </a:r>
          </a:p>
          <a:p>
            <a:pPr fontAlgn="base">
              <a:spcBef>
                <a:spcPts val="0"/>
              </a:spcBef>
              <a:defRPr/>
            </a:pPr>
            <a:r>
              <a:rPr lang="en-US" sz="3000" dirty="0"/>
              <a:t>Sun </a:t>
            </a:r>
            <a:r>
              <a:rPr lang="en-US" sz="3000" dirty="0" smtClean="0"/>
              <a:t>Lee, Endocrinology</a:t>
            </a:r>
          </a:p>
        </p:txBody>
      </p:sp>
    </p:spTree>
    <p:extLst>
      <p:ext uri="{BB962C8B-B14F-4D97-AF65-F5344CB8AC3E}">
        <p14:creationId xmlns:p14="http://schemas.microsoft.com/office/powerpoint/2010/main" val="195564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325562"/>
          </a:xfrm>
        </p:spPr>
        <p:txBody>
          <a:bodyPr>
            <a:normAutofit/>
          </a:bodyPr>
          <a:lstStyle/>
          <a:p>
            <a:r>
              <a:rPr lang="en-US" sz="3200" b="1" dirty="0" smtClean="0">
                <a:solidFill>
                  <a:srgbClr val="C00000"/>
                </a:solidFill>
              </a:rPr>
              <a:t>Congratulations to DOM faculty accepted to </a:t>
            </a:r>
            <a:br>
              <a:rPr lang="en-US" sz="3200" b="1" dirty="0" smtClean="0">
                <a:solidFill>
                  <a:srgbClr val="C00000"/>
                </a:solidFill>
              </a:rPr>
            </a:br>
            <a:r>
              <a:rPr lang="en-US" sz="3200" b="1" dirty="0" smtClean="0">
                <a:solidFill>
                  <a:schemeClr val="accent1"/>
                </a:solidFill>
              </a:rPr>
              <a:t>2017-18</a:t>
            </a:r>
            <a:r>
              <a:rPr lang="en-US" sz="3200" b="1" dirty="0" smtClean="0">
                <a:solidFill>
                  <a:srgbClr val="C00000"/>
                </a:solidFill>
              </a:rPr>
              <a:t> </a:t>
            </a:r>
            <a:r>
              <a:rPr lang="en-US" sz="3200" b="1" dirty="0" smtClean="0">
                <a:solidFill>
                  <a:schemeClr val="accent1"/>
                </a:solidFill>
              </a:rPr>
              <a:t>Mid-Career Faculty Leadership Program</a:t>
            </a:r>
            <a:endParaRPr lang="en-US" sz="3200" b="1" dirty="0">
              <a:solidFill>
                <a:schemeClr val="accent1"/>
              </a:solidFill>
            </a:endParaRPr>
          </a:p>
        </p:txBody>
      </p:sp>
      <p:sp>
        <p:nvSpPr>
          <p:cNvPr id="3" name="Content Placeholder 2"/>
          <p:cNvSpPr>
            <a:spLocks noGrp="1"/>
          </p:cNvSpPr>
          <p:nvPr>
            <p:ph idx="1"/>
          </p:nvPr>
        </p:nvSpPr>
        <p:spPr/>
        <p:txBody>
          <a:bodyPr>
            <a:noAutofit/>
          </a:bodyPr>
          <a:lstStyle/>
          <a:p>
            <a:pPr fontAlgn="base">
              <a:spcBef>
                <a:spcPts val="0"/>
              </a:spcBef>
              <a:defRPr/>
            </a:pPr>
            <a:r>
              <a:rPr lang="en-US" sz="3000" dirty="0" smtClean="0"/>
              <a:t>Christopher Shanahan</a:t>
            </a:r>
            <a:r>
              <a:rPr lang="en-US" sz="3000" dirty="0"/>
              <a:t>, General Internal </a:t>
            </a:r>
            <a:r>
              <a:rPr lang="en-US" sz="3000" dirty="0" smtClean="0"/>
              <a:t>Medicine</a:t>
            </a:r>
          </a:p>
          <a:p>
            <a:pPr fontAlgn="base">
              <a:spcBef>
                <a:spcPts val="0"/>
              </a:spcBef>
              <a:defRPr/>
            </a:pPr>
            <a:r>
              <a:rPr lang="en-US" sz="3000" dirty="0" smtClean="0"/>
              <a:t>Claudia Hochberg, Cardiology</a:t>
            </a:r>
          </a:p>
          <a:p>
            <a:pPr fontAlgn="base">
              <a:spcBef>
                <a:spcPts val="0"/>
              </a:spcBef>
              <a:defRPr/>
            </a:pPr>
            <a:r>
              <a:rPr lang="en-US" sz="3000" dirty="0" smtClean="0"/>
              <a:t>Gopal </a:t>
            </a:r>
            <a:r>
              <a:rPr lang="en-US" sz="3000" dirty="0" err="1" smtClean="0"/>
              <a:t>Yadavalli</a:t>
            </a:r>
            <a:r>
              <a:rPr lang="en-US" sz="3000" dirty="0"/>
              <a:t>, Infectious Diseases</a:t>
            </a:r>
          </a:p>
          <a:p>
            <a:pPr fontAlgn="base">
              <a:spcBef>
                <a:spcPts val="0"/>
              </a:spcBef>
              <a:defRPr/>
            </a:pPr>
            <a:r>
              <a:rPr lang="en-US" sz="3000" dirty="0" smtClean="0"/>
              <a:t>Julien Dedier</a:t>
            </a:r>
            <a:r>
              <a:rPr lang="en-US" sz="3000" dirty="0"/>
              <a:t>, General Internal </a:t>
            </a:r>
            <a:r>
              <a:rPr lang="en-US" sz="3000" dirty="0" smtClean="0"/>
              <a:t>Medicine</a:t>
            </a:r>
          </a:p>
        </p:txBody>
      </p:sp>
    </p:spTree>
    <p:extLst>
      <p:ext uri="{BB962C8B-B14F-4D97-AF65-F5344CB8AC3E}">
        <p14:creationId xmlns:p14="http://schemas.microsoft.com/office/powerpoint/2010/main" val="2552354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b="1" dirty="0" smtClean="0">
                <a:solidFill>
                  <a:srgbClr val="C00000"/>
                </a:solidFill>
              </a:rPr>
              <a:t>Congratulations to DOM faculty accepted to </a:t>
            </a:r>
            <a:br>
              <a:rPr lang="en-US" sz="3200" b="1" dirty="0" smtClean="0">
                <a:solidFill>
                  <a:srgbClr val="C00000"/>
                </a:solidFill>
              </a:rPr>
            </a:br>
            <a:r>
              <a:rPr lang="en-US" sz="3200" b="1" dirty="0" smtClean="0">
                <a:solidFill>
                  <a:schemeClr val="accent1"/>
                </a:solidFill>
              </a:rPr>
              <a:t>2017-18 Women’s Leadership Program</a:t>
            </a:r>
            <a:endParaRPr lang="en-US" sz="3200" b="1" dirty="0">
              <a:solidFill>
                <a:schemeClr val="accent1"/>
              </a:solidFill>
            </a:endParaRPr>
          </a:p>
        </p:txBody>
      </p:sp>
      <p:sp>
        <p:nvSpPr>
          <p:cNvPr id="3" name="Content Placeholder 2"/>
          <p:cNvSpPr>
            <a:spLocks noGrp="1"/>
          </p:cNvSpPr>
          <p:nvPr>
            <p:ph idx="1"/>
          </p:nvPr>
        </p:nvSpPr>
        <p:spPr/>
        <p:txBody>
          <a:bodyPr>
            <a:noAutofit/>
          </a:bodyPr>
          <a:lstStyle/>
          <a:p>
            <a:pPr fontAlgn="base">
              <a:spcBef>
                <a:spcPts val="0"/>
              </a:spcBef>
              <a:defRPr/>
            </a:pPr>
            <a:r>
              <a:rPr lang="en-US" sz="3000" dirty="0" smtClean="0"/>
              <a:t>Karen Jacobson, Infectious Diseases</a:t>
            </a:r>
          </a:p>
          <a:p>
            <a:pPr fontAlgn="base">
              <a:spcBef>
                <a:spcPts val="0"/>
              </a:spcBef>
              <a:defRPr/>
            </a:pPr>
            <a:r>
              <a:rPr lang="en-US" sz="3000" dirty="0" smtClean="0"/>
              <a:t>Rebecca Mishuris, General Internal Medicine</a:t>
            </a:r>
          </a:p>
          <a:p>
            <a:pPr fontAlgn="base">
              <a:spcBef>
                <a:spcPts val="0"/>
              </a:spcBef>
              <a:defRPr/>
            </a:pPr>
            <a:r>
              <a:rPr lang="en-US" sz="3000" dirty="0" smtClean="0"/>
              <a:t>Sarah Bagley, General Internal Medicine</a:t>
            </a:r>
            <a:endParaRPr lang="en-US" sz="3000" dirty="0"/>
          </a:p>
          <a:p>
            <a:endParaRPr lang="en-US" sz="2800" dirty="0"/>
          </a:p>
        </p:txBody>
      </p:sp>
    </p:spTree>
    <p:extLst>
      <p:ext uri="{BB962C8B-B14F-4D97-AF65-F5344CB8AC3E}">
        <p14:creationId xmlns:p14="http://schemas.microsoft.com/office/powerpoint/2010/main" val="245842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886700" cy="994172"/>
          </a:xfrm>
        </p:spPr>
        <p:txBody>
          <a:bodyPr/>
          <a:lstStyle/>
          <a:p>
            <a:r>
              <a:rPr lang="en-US" dirty="0" smtClean="0"/>
              <a:t>DOM Education Evaluation Core</a:t>
            </a:r>
            <a:endParaRPr lang="en-US" dirty="0"/>
          </a:p>
        </p:txBody>
      </p:sp>
      <p:sp>
        <p:nvSpPr>
          <p:cNvPr id="5" name="Content Placeholder 4"/>
          <p:cNvSpPr>
            <a:spLocks noGrp="1"/>
          </p:cNvSpPr>
          <p:nvPr>
            <p:ph idx="1"/>
          </p:nvPr>
        </p:nvSpPr>
        <p:spPr>
          <a:xfrm>
            <a:off x="628650" y="1777829"/>
            <a:ext cx="7886700" cy="4851571"/>
          </a:xfrm>
        </p:spPr>
        <p:txBody>
          <a:bodyPr>
            <a:normAutofit fontScale="77500" lnSpcReduction="20000"/>
          </a:bodyPr>
          <a:lstStyle/>
          <a:p>
            <a:pPr marL="0" indent="0">
              <a:buNone/>
            </a:pPr>
            <a:r>
              <a:rPr lang="en-US" dirty="0" smtClean="0"/>
              <a:t>Located in Robinson 2</a:t>
            </a:r>
          </a:p>
          <a:p>
            <a:pPr marL="0" indent="0">
              <a:buNone/>
            </a:pPr>
            <a:r>
              <a:rPr lang="en-US" dirty="0" smtClean="0"/>
              <a:t>The purpose of the Core is to provide support to faculty whose scholarship focuses on medical education</a:t>
            </a:r>
          </a:p>
          <a:p>
            <a:pPr lvl="1"/>
            <a:r>
              <a:rPr lang="en-US" dirty="0" smtClean="0"/>
              <a:t>Articulating theories of change and research questions</a:t>
            </a:r>
          </a:p>
          <a:p>
            <a:pPr lvl="1"/>
            <a:r>
              <a:rPr lang="en-US" dirty="0" smtClean="0"/>
              <a:t>Creating logic models</a:t>
            </a:r>
          </a:p>
          <a:p>
            <a:pPr lvl="1"/>
            <a:r>
              <a:rPr lang="en-US" dirty="0" smtClean="0"/>
              <a:t>Designing studies</a:t>
            </a:r>
          </a:p>
          <a:p>
            <a:pPr lvl="1"/>
            <a:r>
              <a:rPr lang="en-US" dirty="0" smtClean="0"/>
              <a:t>Developing analytic plans</a:t>
            </a:r>
          </a:p>
          <a:p>
            <a:pPr lvl="1"/>
            <a:r>
              <a:rPr lang="en-US" dirty="0" smtClean="0"/>
              <a:t>Disseminating scholarship (conference presentations, journal articles)</a:t>
            </a:r>
          </a:p>
          <a:p>
            <a:pPr lvl="1"/>
            <a:r>
              <a:rPr lang="en-US" dirty="0" smtClean="0"/>
              <a:t>Writing and submitting grants</a:t>
            </a:r>
          </a:p>
          <a:p>
            <a:pPr marL="342900" lvl="1" indent="0">
              <a:buNone/>
            </a:pPr>
            <a:endParaRPr lang="en-US" dirty="0" smtClean="0"/>
          </a:p>
          <a:p>
            <a:pPr marL="0" indent="0">
              <a:buNone/>
            </a:pPr>
            <a:r>
              <a:rPr lang="en-US" dirty="0" smtClean="0"/>
              <a:t>To schedule an appointment</a:t>
            </a:r>
          </a:p>
          <a:p>
            <a:pPr lvl="1"/>
            <a:r>
              <a:rPr lang="en-US" dirty="0" smtClean="0">
                <a:hlinkClick r:id="rId2"/>
              </a:rPr>
              <a:t>Lindsay.Demers@bmc.org</a:t>
            </a:r>
            <a:endParaRPr lang="en-US" dirty="0" smtClean="0"/>
          </a:p>
          <a:p>
            <a:pPr lvl="1"/>
            <a:r>
              <a:rPr lang="en-US" dirty="0" smtClean="0"/>
              <a:t>8-8379</a:t>
            </a:r>
          </a:p>
          <a:p>
            <a:pPr lvl="1"/>
            <a:endParaRPr lang="en-US" dirty="0" smtClean="0"/>
          </a:p>
          <a:p>
            <a:pPr marL="342900" lvl="1" indent="0">
              <a:buNone/>
            </a:pPr>
            <a:endParaRPr lang="en-US" dirty="0"/>
          </a:p>
        </p:txBody>
      </p:sp>
    </p:spTree>
    <p:extLst>
      <p:ext uri="{BB962C8B-B14F-4D97-AF65-F5344CB8AC3E}">
        <p14:creationId xmlns:p14="http://schemas.microsoft.com/office/powerpoint/2010/main" val="3304930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Actual to Budget</a:t>
            </a:r>
            <a:br>
              <a:rPr lang="en-US" dirty="0" smtClean="0"/>
            </a:br>
            <a:r>
              <a:rPr lang="en-US" dirty="0" smtClean="0"/>
              <a:t>AY 17</a:t>
            </a:r>
            <a:endParaRPr lang="en-US" dirty="0"/>
          </a:p>
        </p:txBody>
      </p:sp>
      <p:sp>
        <p:nvSpPr>
          <p:cNvPr id="3" name="Content Placeholder 2"/>
          <p:cNvSpPr>
            <a:spLocks noGrp="1"/>
          </p:cNvSpPr>
          <p:nvPr>
            <p:ph idx="1"/>
          </p:nvPr>
        </p:nvSpPr>
        <p:spPr>
          <a:xfrm>
            <a:off x="457200" y="1600200"/>
            <a:ext cx="8610600" cy="4525963"/>
          </a:xfrm>
        </p:spPr>
        <p:txBody>
          <a:bodyPr>
            <a:normAutofit fontScale="92500" lnSpcReduction="20000"/>
          </a:bodyPr>
          <a:lstStyle/>
          <a:p>
            <a:pPr marL="0" indent="0">
              <a:buNone/>
            </a:pPr>
            <a:r>
              <a:rPr lang="en-US" dirty="0" smtClean="0"/>
              <a:t>Currently in deficit but expenses moved into AY 17 from AY 18</a:t>
            </a:r>
          </a:p>
          <a:p>
            <a:pPr marL="0" indent="0">
              <a:buNone/>
            </a:pPr>
            <a:endParaRPr lang="en-US" dirty="0" smtClean="0"/>
          </a:p>
          <a:p>
            <a:pPr marL="0" indent="0">
              <a:buNone/>
            </a:pPr>
            <a:r>
              <a:rPr lang="en-US" dirty="0" smtClean="0"/>
              <a:t>Actual includes funding for Faculty Bonus Pool</a:t>
            </a:r>
          </a:p>
          <a:p>
            <a:pPr marL="0" indent="0">
              <a:buNone/>
            </a:pPr>
            <a:endParaRPr lang="en-US" dirty="0" smtClean="0"/>
          </a:p>
          <a:p>
            <a:pPr marL="0" indent="0">
              <a:buNone/>
            </a:pPr>
            <a:r>
              <a:rPr lang="en-US" dirty="0" smtClean="0"/>
              <a:t>Anticipating reimbursement for lower fringe rate (currently funds held in FPF) to credit in AY 17</a:t>
            </a:r>
          </a:p>
          <a:p>
            <a:pPr marL="0" indent="0">
              <a:buNone/>
            </a:pPr>
            <a:endParaRPr lang="en-US" dirty="0" smtClean="0"/>
          </a:p>
          <a:p>
            <a:pPr marL="0" indent="0">
              <a:buNone/>
            </a:pPr>
            <a:r>
              <a:rPr lang="en-US" dirty="0" smtClean="0"/>
              <a:t>Formal close in August-will present final figures at that time</a:t>
            </a:r>
            <a:endParaRPr lang="en-US" dirty="0"/>
          </a:p>
        </p:txBody>
      </p:sp>
    </p:spTree>
    <p:extLst>
      <p:ext uri="{BB962C8B-B14F-4D97-AF65-F5344CB8AC3E}">
        <p14:creationId xmlns:p14="http://schemas.microsoft.com/office/powerpoint/2010/main" val="10697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2467</TotalTime>
  <Words>1147</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Department of Medicine Faculty Meeting June 27, 2017</vt:lpstr>
      <vt:lpstr>Announcements</vt:lpstr>
      <vt:lpstr>Announcements (Con’t)</vt:lpstr>
      <vt:lpstr>Faculty Grants</vt:lpstr>
      <vt:lpstr>Congratulations to DOM faculty accepted to 2017-18 Academy for Faculty Advancement</vt:lpstr>
      <vt:lpstr>Congratulations to DOM faculty accepted to  2017-18 Mid-Career Faculty Leadership Program</vt:lpstr>
      <vt:lpstr>Congratulations to DOM faculty accepted to  2017-18 Women’s Leadership Program</vt:lpstr>
      <vt:lpstr>DOM Education Evaluation Core</vt:lpstr>
      <vt:lpstr>Performance Actual to Budget AY 17</vt:lpstr>
      <vt:lpstr>AY 18 Budget Projection</vt:lpstr>
      <vt:lpstr>Clinical Faculty AY 18 Clinical Faculty Compensation Plan</vt:lpstr>
      <vt:lpstr>Clinical Faculty AY 18 Compensation Plan (con’t)</vt:lpstr>
      <vt:lpstr>Faculty  Below wRVU target</vt:lpstr>
      <vt:lpstr>Exclusions or Modifications to Possible Salary Reductions</vt:lpstr>
      <vt:lpstr>Requirement for 45 Half Day Clinic Sessions per Year per Weekly Session</vt:lpstr>
      <vt:lpstr>Clinical Faculty AY 18  Compensation Plan (con’t)</vt:lpstr>
    </vt:vector>
  </TitlesOfParts>
  <Company>BMC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Development and Diversity</dc:title>
  <dc:creator>Cahn, Peter</dc:creator>
  <cp:lastModifiedBy>Visconti, Jennifer</cp:lastModifiedBy>
  <cp:revision>64</cp:revision>
  <dcterms:created xsi:type="dcterms:W3CDTF">2011-12-15T20:00:44Z</dcterms:created>
  <dcterms:modified xsi:type="dcterms:W3CDTF">2017-06-27T15:31:44Z</dcterms:modified>
</cp:coreProperties>
</file>