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21"/>
  </p:notesMasterIdLst>
  <p:sldIdLst>
    <p:sldId id="256" r:id="rId3"/>
    <p:sldId id="257" r:id="rId4"/>
    <p:sldId id="272" r:id="rId5"/>
    <p:sldId id="273" r:id="rId6"/>
    <p:sldId id="269" r:id="rId7"/>
    <p:sldId id="270" r:id="rId8"/>
    <p:sldId id="271" r:id="rId9"/>
    <p:sldId id="258" r:id="rId10"/>
    <p:sldId id="259" r:id="rId11"/>
    <p:sldId id="260" r:id="rId12"/>
    <p:sldId id="261" r:id="rId13"/>
    <p:sldId id="262" r:id="rId14"/>
    <p:sldId id="263" r:id="rId15"/>
    <p:sldId id="264" r:id="rId16"/>
    <p:sldId id="265" r:id="rId17"/>
    <p:sldId id="266" r:id="rId18"/>
    <p:sldId id="267" r:id="rId19"/>
    <p:sldId id="268"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15620"/>
    <p:restoredTop sz="94660"/>
  </p:normalViewPr>
  <p:slideViewPr>
    <p:cSldViewPr snapToGrid="0" snapToObjects="1">
      <p:cViewPr varScale="1">
        <p:scale>
          <a:sx n="103" d="100"/>
          <a:sy n="103" d="100"/>
        </p:scale>
        <p:origin x="648"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C70001-B852-4F91-821C-13DD28D5B2A3}" type="datetimeFigureOut">
              <a:rPr lang="en-US" smtClean="0"/>
              <a:t>5/23/2017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B6DDCF-248A-49A4-996C-EEDD27492896}" type="slidenum">
              <a:rPr lang="en-US" smtClean="0"/>
              <a:t>‹#›</a:t>
            </a:fld>
            <a:endParaRPr lang="en-US"/>
          </a:p>
        </p:txBody>
      </p:sp>
    </p:spTree>
    <p:extLst>
      <p:ext uri="{BB962C8B-B14F-4D97-AF65-F5344CB8AC3E}">
        <p14:creationId xmlns:p14="http://schemas.microsoft.com/office/powerpoint/2010/main" val="2925672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02A569-0C56-674F-B4E1-E613923EDFC0}"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1591806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B6DDCF-248A-49A4-996C-EEDD27492896}" type="slidenum">
              <a:rPr lang="en-US" smtClean="0"/>
              <a:t>4</a:t>
            </a:fld>
            <a:endParaRPr lang="en-US"/>
          </a:p>
        </p:txBody>
      </p:sp>
    </p:spTree>
    <p:extLst>
      <p:ext uri="{BB962C8B-B14F-4D97-AF65-F5344CB8AC3E}">
        <p14:creationId xmlns:p14="http://schemas.microsoft.com/office/powerpoint/2010/main" val="3462211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CEDD6F-B23E-9B4E-8BD7-25036124E42C}"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9C621-A04C-B342-8621-9D3B64A04DF6}" type="slidenum">
              <a:rPr lang="en-US" smtClean="0"/>
              <a:t>‹#›</a:t>
            </a:fld>
            <a:endParaRPr lang="en-US"/>
          </a:p>
        </p:txBody>
      </p:sp>
    </p:spTree>
    <p:extLst>
      <p:ext uri="{BB962C8B-B14F-4D97-AF65-F5344CB8AC3E}">
        <p14:creationId xmlns:p14="http://schemas.microsoft.com/office/powerpoint/2010/main" val="387029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CEDD6F-B23E-9B4E-8BD7-25036124E42C}"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9C621-A04C-B342-8621-9D3B64A04DF6}" type="slidenum">
              <a:rPr lang="en-US" smtClean="0"/>
              <a:t>‹#›</a:t>
            </a:fld>
            <a:endParaRPr lang="en-US"/>
          </a:p>
        </p:txBody>
      </p:sp>
    </p:spTree>
    <p:extLst>
      <p:ext uri="{BB962C8B-B14F-4D97-AF65-F5344CB8AC3E}">
        <p14:creationId xmlns:p14="http://schemas.microsoft.com/office/powerpoint/2010/main" val="1059955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CEDD6F-B23E-9B4E-8BD7-25036124E42C}"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9C621-A04C-B342-8621-9D3B64A04DF6}" type="slidenum">
              <a:rPr lang="en-US" smtClean="0"/>
              <a:t>‹#›</a:t>
            </a:fld>
            <a:endParaRPr lang="en-US"/>
          </a:p>
        </p:txBody>
      </p:sp>
    </p:spTree>
    <p:extLst>
      <p:ext uri="{BB962C8B-B14F-4D97-AF65-F5344CB8AC3E}">
        <p14:creationId xmlns:p14="http://schemas.microsoft.com/office/powerpoint/2010/main" val="42603404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226875C-755F-405C-9E6E-742B04BA86CF}" type="datetimeFigureOut">
              <a:rPr lang="en-US" smtClean="0">
                <a:solidFill>
                  <a:prstClr val="black">
                    <a:tint val="75000"/>
                  </a:prstClr>
                </a:solidFill>
              </a:rPr>
              <a:pPr/>
              <a:t>5/23/2017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D3C5B54-EA43-4E98-99E2-F9D9FDF132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13704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26875C-755F-405C-9E6E-742B04BA86CF}" type="datetimeFigureOut">
              <a:rPr lang="en-US" smtClean="0">
                <a:solidFill>
                  <a:prstClr val="black">
                    <a:tint val="75000"/>
                  </a:prstClr>
                </a:solidFill>
              </a:rPr>
              <a:pPr/>
              <a:t>5/23/2017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D3C5B54-EA43-4E98-99E2-F9D9FDF132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6606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26875C-755F-405C-9E6E-742B04BA86CF}" type="datetimeFigureOut">
              <a:rPr lang="en-US" smtClean="0">
                <a:solidFill>
                  <a:prstClr val="black">
                    <a:tint val="75000"/>
                  </a:prstClr>
                </a:solidFill>
              </a:rPr>
              <a:pPr/>
              <a:t>5/23/2017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D3C5B54-EA43-4E98-99E2-F9D9FDF132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0143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226875C-755F-405C-9E6E-742B04BA86CF}" type="datetimeFigureOut">
              <a:rPr lang="en-US" smtClean="0">
                <a:solidFill>
                  <a:prstClr val="black">
                    <a:tint val="75000"/>
                  </a:prstClr>
                </a:solidFill>
              </a:rPr>
              <a:pPr/>
              <a:t>5/23/2017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D3C5B54-EA43-4E98-99E2-F9D9FDF132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18653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26875C-755F-405C-9E6E-742B04BA86CF}" type="datetimeFigureOut">
              <a:rPr lang="en-US" smtClean="0">
                <a:solidFill>
                  <a:prstClr val="black">
                    <a:tint val="75000"/>
                  </a:prstClr>
                </a:solidFill>
              </a:rPr>
              <a:pPr/>
              <a:t>5/23/2017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D3C5B54-EA43-4E98-99E2-F9D9FDF132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001027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226875C-755F-405C-9E6E-742B04BA86CF}" type="datetimeFigureOut">
              <a:rPr lang="en-US" smtClean="0">
                <a:solidFill>
                  <a:prstClr val="black">
                    <a:tint val="75000"/>
                  </a:prstClr>
                </a:solidFill>
              </a:rPr>
              <a:pPr/>
              <a:t>5/23/2017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D3C5B54-EA43-4E98-99E2-F9D9FDF132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88155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6875C-755F-405C-9E6E-742B04BA86CF}" type="datetimeFigureOut">
              <a:rPr lang="en-US" smtClean="0">
                <a:solidFill>
                  <a:prstClr val="black">
                    <a:tint val="75000"/>
                  </a:prstClr>
                </a:solidFill>
              </a:rPr>
              <a:pPr/>
              <a:t>5/23/2017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D3C5B54-EA43-4E98-99E2-F9D9FDF132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11955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26875C-755F-405C-9E6E-742B04BA86CF}" type="datetimeFigureOut">
              <a:rPr lang="en-US" smtClean="0">
                <a:solidFill>
                  <a:prstClr val="black">
                    <a:tint val="75000"/>
                  </a:prstClr>
                </a:solidFill>
              </a:rPr>
              <a:pPr/>
              <a:t>5/23/2017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D3C5B54-EA43-4E98-99E2-F9D9FDF132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7720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CEDD6F-B23E-9B4E-8BD7-25036124E42C}"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9C621-A04C-B342-8621-9D3B64A04DF6}" type="slidenum">
              <a:rPr lang="en-US" smtClean="0"/>
              <a:t>‹#›</a:t>
            </a:fld>
            <a:endParaRPr lang="en-US"/>
          </a:p>
        </p:txBody>
      </p:sp>
    </p:spTree>
    <p:extLst>
      <p:ext uri="{BB962C8B-B14F-4D97-AF65-F5344CB8AC3E}">
        <p14:creationId xmlns:p14="http://schemas.microsoft.com/office/powerpoint/2010/main" val="710567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26875C-755F-405C-9E6E-742B04BA86CF}" type="datetimeFigureOut">
              <a:rPr lang="en-US" smtClean="0">
                <a:solidFill>
                  <a:prstClr val="black">
                    <a:tint val="75000"/>
                  </a:prstClr>
                </a:solidFill>
              </a:rPr>
              <a:pPr/>
              <a:t>5/23/2017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D3C5B54-EA43-4E98-99E2-F9D9FDF132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723171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26875C-755F-405C-9E6E-742B04BA86CF}" type="datetimeFigureOut">
              <a:rPr lang="en-US" smtClean="0">
                <a:solidFill>
                  <a:prstClr val="black">
                    <a:tint val="75000"/>
                  </a:prstClr>
                </a:solidFill>
              </a:rPr>
              <a:pPr/>
              <a:t>5/23/2017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D3C5B54-EA43-4E98-99E2-F9D9FDF132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2017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26875C-755F-405C-9E6E-742B04BA86CF}" type="datetimeFigureOut">
              <a:rPr lang="en-US" smtClean="0">
                <a:solidFill>
                  <a:prstClr val="black">
                    <a:tint val="75000"/>
                  </a:prstClr>
                </a:solidFill>
              </a:rPr>
              <a:pPr/>
              <a:t>5/23/2017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D3C5B54-EA43-4E98-99E2-F9D9FDF132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44501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CEDD6F-B23E-9B4E-8BD7-25036124E42C}"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9C621-A04C-B342-8621-9D3B64A04DF6}" type="slidenum">
              <a:rPr lang="en-US" smtClean="0"/>
              <a:t>‹#›</a:t>
            </a:fld>
            <a:endParaRPr lang="en-US"/>
          </a:p>
        </p:txBody>
      </p:sp>
    </p:spTree>
    <p:extLst>
      <p:ext uri="{BB962C8B-B14F-4D97-AF65-F5344CB8AC3E}">
        <p14:creationId xmlns:p14="http://schemas.microsoft.com/office/powerpoint/2010/main" val="2856239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CEDD6F-B23E-9B4E-8BD7-25036124E42C}" type="datetimeFigureOut">
              <a:rPr lang="en-US" smtClean="0"/>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C9C621-A04C-B342-8621-9D3B64A04DF6}" type="slidenum">
              <a:rPr lang="en-US" smtClean="0"/>
              <a:t>‹#›</a:t>
            </a:fld>
            <a:endParaRPr lang="en-US"/>
          </a:p>
        </p:txBody>
      </p:sp>
    </p:spTree>
    <p:extLst>
      <p:ext uri="{BB962C8B-B14F-4D97-AF65-F5344CB8AC3E}">
        <p14:creationId xmlns:p14="http://schemas.microsoft.com/office/powerpoint/2010/main" val="375827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CEDD6F-B23E-9B4E-8BD7-25036124E42C}" type="datetimeFigureOut">
              <a:rPr lang="en-US" smtClean="0"/>
              <a:t>5/23/2017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C9C621-A04C-B342-8621-9D3B64A04DF6}" type="slidenum">
              <a:rPr lang="en-US" smtClean="0"/>
              <a:t>‹#›</a:t>
            </a:fld>
            <a:endParaRPr lang="en-US"/>
          </a:p>
        </p:txBody>
      </p:sp>
    </p:spTree>
    <p:extLst>
      <p:ext uri="{BB962C8B-B14F-4D97-AF65-F5344CB8AC3E}">
        <p14:creationId xmlns:p14="http://schemas.microsoft.com/office/powerpoint/2010/main" val="2035571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CEDD6F-B23E-9B4E-8BD7-25036124E42C}" type="datetimeFigureOut">
              <a:rPr lang="en-US" smtClean="0"/>
              <a:t>5/23/2017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C9C621-A04C-B342-8621-9D3B64A04DF6}" type="slidenum">
              <a:rPr lang="en-US" smtClean="0"/>
              <a:t>‹#›</a:t>
            </a:fld>
            <a:endParaRPr lang="en-US"/>
          </a:p>
        </p:txBody>
      </p:sp>
    </p:spTree>
    <p:extLst>
      <p:ext uri="{BB962C8B-B14F-4D97-AF65-F5344CB8AC3E}">
        <p14:creationId xmlns:p14="http://schemas.microsoft.com/office/powerpoint/2010/main" val="3662678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CEDD6F-B23E-9B4E-8BD7-25036124E42C}" type="datetimeFigureOut">
              <a:rPr lang="en-US" smtClean="0"/>
              <a:t>5/23/2017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C9C621-A04C-B342-8621-9D3B64A04DF6}" type="slidenum">
              <a:rPr lang="en-US" smtClean="0"/>
              <a:t>‹#›</a:t>
            </a:fld>
            <a:endParaRPr lang="en-US"/>
          </a:p>
        </p:txBody>
      </p:sp>
    </p:spTree>
    <p:extLst>
      <p:ext uri="{BB962C8B-B14F-4D97-AF65-F5344CB8AC3E}">
        <p14:creationId xmlns:p14="http://schemas.microsoft.com/office/powerpoint/2010/main" val="919425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CEDD6F-B23E-9B4E-8BD7-25036124E42C}" type="datetimeFigureOut">
              <a:rPr lang="en-US" smtClean="0"/>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C9C621-A04C-B342-8621-9D3B64A04DF6}" type="slidenum">
              <a:rPr lang="en-US" smtClean="0"/>
              <a:t>‹#›</a:t>
            </a:fld>
            <a:endParaRPr lang="en-US"/>
          </a:p>
        </p:txBody>
      </p:sp>
    </p:spTree>
    <p:extLst>
      <p:ext uri="{BB962C8B-B14F-4D97-AF65-F5344CB8AC3E}">
        <p14:creationId xmlns:p14="http://schemas.microsoft.com/office/powerpoint/2010/main" val="2796054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CEDD6F-B23E-9B4E-8BD7-25036124E42C}" type="datetimeFigureOut">
              <a:rPr lang="en-US" smtClean="0"/>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C9C621-A04C-B342-8621-9D3B64A04DF6}" type="slidenum">
              <a:rPr lang="en-US" smtClean="0"/>
              <a:t>‹#›</a:t>
            </a:fld>
            <a:endParaRPr lang="en-US"/>
          </a:p>
        </p:txBody>
      </p:sp>
    </p:spTree>
    <p:extLst>
      <p:ext uri="{BB962C8B-B14F-4D97-AF65-F5344CB8AC3E}">
        <p14:creationId xmlns:p14="http://schemas.microsoft.com/office/powerpoint/2010/main" val="69959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CEDD6F-B23E-9B4E-8BD7-25036124E42C}" type="datetimeFigureOut">
              <a:rPr lang="en-US" smtClean="0"/>
              <a:t>5/23/2017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C9C621-A04C-B342-8621-9D3B64A04DF6}" type="slidenum">
              <a:rPr lang="en-US" smtClean="0"/>
              <a:t>‹#›</a:t>
            </a:fld>
            <a:endParaRPr lang="en-US"/>
          </a:p>
        </p:txBody>
      </p:sp>
    </p:spTree>
    <p:extLst>
      <p:ext uri="{BB962C8B-B14F-4D97-AF65-F5344CB8AC3E}">
        <p14:creationId xmlns:p14="http://schemas.microsoft.com/office/powerpoint/2010/main" val="3474889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2226875C-755F-405C-9E6E-742B04BA86CF}" type="datetimeFigureOut">
              <a:rPr lang="en-US" smtClean="0">
                <a:solidFill>
                  <a:prstClr val="black">
                    <a:tint val="75000"/>
                  </a:prstClr>
                </a:solidFill>
              </a:rPr>
              <a:pPr defTabSz="914400"/>
              <a:t>5/23/2017</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7D3C5B54-EA43-4E98-99E2-F9D9FDF13277}"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32501360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https://urldefense.proofpoint.com/v2/url?u=http-3A__www.bumc.bu.edu_facdev-2Dmedicine_faculty-2Dawards_submit-2Da-2Dnomination_&amp;d=DwMFAg&amp;c=2rxEOw2KLbNB-I14iNYDhE3HM0YslhWt2FDmep0EPOI&amp;r=ge2LOw9dxXPOGtdXnMrfdjuHVW-tf-YxUNMlCPiD0lY&amp;m=Uf_i_ZbjKOAZbbmdbHFtKccQic64PJfP4hC-jl_PMuU&amp;s=1MoYGKlW1DybaZh4BUF_0ZJrhCoMw1DbIXe5jWhkbAI&amp;e="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bumc.bu.edu/facdev-medicine/gra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rbhasin@bu.ed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Department of Medicine</a:t>
            </a:r>
            <a:br>
              <a:rPr lang="en-US" dirty="0" smtClean="0"/>
            </a:br>
            <a:r>
              <a:rPr lang="en-US" dirty="0" smtClean="0"/>
              <a:t>Faculty Meeting</a:t>
            </a:r>
            <a:br>
              <a:rPr lang="en-US" dirty="0" smtClean="0"/>
            </a:br>
            <a:r>
              <a:rPr lang="en-US" dirty="0" smtClean="0"/>
              <a:t>May 23, 2017</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Announcements</a:t>
            </a:r>
          </a:p>
          <a:p>
            <a:r>
              <a:rPr lang="en-US" dirty="0" smtClean="0"/>
              <a:t>AY 17 and 18 Budget Update</a:t>
            </a:r>
          </a:p>
          <a:p>
            <a:r>
              <a:rPr lang="en-US" dirty="0" smtClean="0"/>
              <a:t>Research Faculty Bonus Plan</a:t>
            </a:r>
          </a:p>
          <a:p>
            <a:r>
              <a:rPr lang="en-US" dirty="0" smtClean="0"/>
              <a:t>Clinical Faculty Compensation Plan</a:t>
            </a:r>
            <a:endParaRPr lang="en-US" dirty="0"/>
          </a:p>
        </p:txBody>
      </p:sp>
    </p:spTree>
    <p:extLst>
      <p:ext uri="{BB962C8B-B14F-4D97-AF65-F5344CB8AC3E}">
        <p14:creationId xmlns:p14="http://schemas.microsoft.com/office/powerpoint/2010/main" val="999953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AY 17 Year End Projection </a:t>
            </a:r>
            <a:br>
              <a:rPr lang="en-US" dirty="0" smtClean="0"/>
            </a:br>
            <a:r>
              <a:rPr lang="en-US" dirty="0" smtClean="0"/>
              <a:t>Open Items</a:t>
            </a:r>
            <a:endParaRPr lang="en-US" dirty="0"/>
          </a:p>
        </p:txBody>
      </p:sp>
      <p:sp>
        <p:nvSpPr>
          <p:cNvPr id="3" name="Content Placeholder 2"/>
          <p:cNvSpPr>
            <a:spLocks noGrp="1"/>
          </p:cNvSpPr>
          <p:nvPr>
            <p:ph idx="1"/>
          </p:nvPr>
        </p:nvSpPr>
        <p:spPr>
          <a:xfrm>
            <a:off x="457200" y="1600200"/>
            <a:ext cx="8686800" cy="4525963"/>
          </a:xfrm>
        </p:spPr>
        <p:txBody>
          <a:bodyPr>
            <a:normAutofit fontScale="92500"/>
          </a:bodyPr>
          <a:lstStyle/>
          <a:p>
            <a:pPr marL="0" indent="0">
              <a:buNone/>
            </a:pPr>
            <a:r>
              <a:rPr lang="en-US" dirty="0" smtClean="0"/>
              <a:t>Includes</a:t>
            </a:r>
          </a:p>
          <a:p>
            <a:pPr marL="0" indent="0" fontAlgn="b">
              <a:buNone/>
            </a:pPr>
            <a:r>
              <a:rPr lang="en-US" dirty="0" smtClean="0"/>
              <a:t>	($600K) incentive payment</a:t>
            </a:r>
          </a:p>
          <a:p>
            <a:pPr marL="0" indent="0" fontAlgn="b">
              <a:buNone/>
            </a:pPr>
            <a:r>
              <a:rPr lang="en-US" dirty="0"/>
              <a:t>	</a:t>
            </a:r>
            <a:r>
              <a:rPr lang="en-US" dirty="0" smtClean="0"/>
              <a:t>($60K) grant deficit placeholder</a:t>
            </a:r>
          </a:p>
          <a:p>
            <a:pPr marL="0" indent="0" fontAlgn="b">
              <a:buNone/>
            </a:pPr>
            <a:r>
              <a:rPr lang="en-US" dirty="0" smtClean="0"/>
              <a:t>Pending</a:t>
            </a:r>
          </a:p>
          <a:p>
            <a:pPr marL="0" indent="0" fontAlgn="b">
              <a:buNone/>
            </a:pPr>
            <a:r>
              <a:rPr lang="en-US" dirty="0" smtClean="0"/>
              <a:t>	+ HSN revenue reconciliation from AY16 (&gt;$450K)</a:t>
            </a:r>
          </a:p>
          <a:p>
            <a:pPr marL="0" indent="0" fontAlgn="b">
              <a:buNone/>
            </a:pPr>
            <a:r>
              <a:rPr lang="en-US" dirty="0" smtClean="0"/>
              <a:t>	+ FPF </a:t>
            </a:r>
            <a:r>
              <a:rPr lang="en-US" dirty="0" err="1" smtClean="0"/>
              <a:t>Dept</a:t>
            </a:r>
            <a:r>
              <a:rPr lang="en-US" dirty="0" smtClean="0"/>
              <a:t> support refund of undistributed funds</a:t>
            </a:r>
          </a:p>
          <a:p>
            <a:pPr marL="0" indent="0" fontAlgn="b">
              <a:buNone/>
            </a:pPr>
            <a:r>
              <a:rPr lang="en-US" dirty="0" smtClean="0"/>
              <a:t>	+$230K billing vendor fee recoup</a:t>
            </a:r>
          </a:p>
          <a:p>
            <a:pPr marL="0" indent="0" fontAlgn="b">
              <a:buNone/>
            </a:pPr>
            <a:r>
              <a:rPr lang="en-US" dirty="0" smtClean="0"/>
              <a:t>	+ BU fringe savings in AY15-17</a:t>
            </a:r>
          </a:p>
          <a:p>
            <a:pPr marL="0" indent="0" fontAlgn="b">
              <a:buNone/>
            </a:pPr>
            <a:endParaRPr lang="en-US" dirty="0" smtClean="0"/>
          </a:p>
          <a:p>
            <a:endParaRPr lang="en-US" dirty="0"/>
          </a:p>
        </p:txBody>
      </p:sp>
    </p:spTree>
    <p:extLst>
      <p:ext uri="{BB962C8B-B14F-4D97-AF65-F5344CB8AC3E}">
        <p14:creationId xmlns:p14="http://schemas.microsoft.com/office/powerpoint/2010/main" val="177852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AY 18 Projection</a:t>
            </a:r>
            <a:endParaRPr lang="en-US" dirty="0"/>
          </a:p>
        </p:txBody>
      </p:sp>
      <p:sp>
        <p:nvSpPr>
          <p:cNvPr id="3" name="Content Placeholder 2"/>
          <p:cNvSpPr>
            <a:spLocks noGrp="1"/>
          </p:cNvSpPr>
          <p:nvPr>
            <p:ph idx="1"/>
          </p:nvPr>
        </p:nvSpPr>
        <p:spPr>
          <a:xfrm>
            <a:off x="457200" y="1600200"/>
            <a:ext cx="8686800" cy="5257800"/>
          </a:xfrm>
        </p:spPr>
        <p:txBody>
          <a:bodyPr>
            <a:normAutofit fontScale="92500" lnSpcReduction="10000"/>
          </a:bodyPr>
          <a:lstStyle/>
          <a:p>
            <a:pPr marL="0" indent="0">
              <a:buNone/>
            </a:pPr>
            <a:r>
              <a:rPr lang="en-US" dirty="0" smtClean="0"/>
              <a:t>Revenue			$124,048</a:t>
            </a:r>
          </a:p>
          <a:p>
            <a:pPr marL="0" indent="0">
              <a:buNone/>
            </a:pPr>
            <a:r>
              <a:rPr lang="en-US" dirty="0" smtClean="0"/>
              <a:t>Expense			$125,532</a:t>
            </a:r>
          </a:p>
          <a:p>
            <a:pPr marL="0" indent="0">
              <a:buNone/>
            </a:pPr>
            <a:r>
              <a:rPr lang="en-US" dirty="0" smtClean="0"/>
              <a:t>Variance			($1,484)</a:t>
            </a:r>
          </a:p>
          <a:p>
            <a:pPr marL="0" indent="0">
              <a:buNone/>
            </a:pPr>
            <a:endParaRPr lang="en-US" dirty="0"/>
          </a:p>
          <a:p>
            <a:pPr marL="0" indent="0">
              <a:buNone/>
            </a:pPr>
            <a:r>
              <a:rPr lang="en-US" u="sng" dirty="0" smtClean="0"/>
              <a:t>Includes</a:t>
            </a:r>
            <a:r>
              <a:rPr lang="en-US" dirty="0" smtClean="0"/>
              <a:t>: 1% COLA for faculty; 2% COLA non-faculty</a:t>
            </a:r>
          </a:p>
          <a:p>
            <a:pPr marL="0" indent="0">
              <a:buNone/>
            </a:pPr>
            <a:r>
              <a:rPr lang="en-US" dirty="0" smtClean="0"/>
              <a:t>$960K faculty equity increases</a:t>
            </a:r>
          </a:p>
          <a:p>
            <a:pPr marL="0" indent="0">
              <a:buNone/>
            </a:pPr>
            <a:r>
              <a:rPr lang="en-US" dirty="0" smtClean="0"/>
              <a:t>2.4% </a:t>
            </a:r>
            <a:r>
              <a:rPr lang="en-US" dirty="0" err="1" smtClean="0"/>
              <a:t>wRVU</a:t>
            </a:r>
            <a:r>
              <a:rPr lang="en-US" dirty="0" smtClean="0"/>
              <a:t> volume increase</a:t>
            </a:r>
          </a:p>
          <a:p>
            <a:pPr marL="0" indent="0">
              <a:buNone/>
            </a:pPr>
            <a:r>
              <a:rPr lang="en-US" dirty="0" smtClean="0"/>
              <a:t>$6.5 m Evans Endowment expenditure</a:t>
            </a:r>
          </a:p>
          <a:p>
            <a:pPr marL="0" indent="0">
              <a:buNone/>
            </a:pPr>
            <a:r>
              <a:rPr lang="en-US" u="sng" dirty="0" smtClean="0"/>
              <a:t>Open</a:t>
            </a:r>
            <a:r>
              <a:rPr lang="en-US" dirty="0" smtClean="0"/>
              <a:t>: Hematology-Oncology support, Hospitalist Medicine Unit budget, final CARE+ amount</a:t>
            </a:r>
            <a:endParaRPr lang="en-US" dirty="0"/>
          </a:p>
        </p:txBody>
      </p:sp>
    </p:spTree>
    <p:extLst>
      <p:ext uri="{BB962C8B-B14F-4D97-AF65-F5344CB8AC3E}">
        <p14:creationId xmlns:p14="http://schemas.microsoft.com/office/powerpoint/2010/main" val="4196473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Research Faculty Bonus Plan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DOM will establish Bonus Pool for Research Faculty (FPF and non-FPF)</a:t>
            </a:r>
          </a:p>
          <a:p>
            <a:endParaRPr lang="en-US" dirty="0" smtClean="0"/>
          </a:p>
          <a:p>
            <a:r>
              <a:rPr lang="en-US" dirty="0" smtClean="0"/>
              <a:t>All faculty PI’s and Multi-PI’s who received a new grant that began in AY 17 will receive a cash bonus</a:t>
            </a:r>
          </a:p>
          <a:p>
            <a:pPr marL="0" indent="0">
              <a:buNone/>
            </a:pPr>
            <a:endParaRPr lang="en-US" dirty="0" smtClean="0"/>
          </a:p>
          <a:p>
            <a:r>
              <a:rPr lang="en-US" dirty="0" smtClean="0"/>
              <a:t>Payout in early Fall as </a:t>
            </a:r>
            <a:r>
              <a:rPr lang="en-US" dirty="0" err="1" smtClean="0"/>
              <a:t>overbase</a:t>
            </a:r>
            <a:r>
              <a:rPr lang="en-US" dirty="0" smtClean="0"/>
              <a:t> payment</a:t>
            </a:r>
          </a:p>
          <a:p>
            <a:pPr marL="0" indent="0">
              <a:buNone/>
            </a:pPr>
            <a:endParaRPr lang="en-US" dirty="0" smtClean="0"/>
          </a:p>
          <a:p>
            <a:r>
              <a:rPr lang="en-US" dirty="0" smtClean="0"/>
              <a:t>Size of cash bonus will be determined:</a:t>
            </a:r>
          </a:p>
          <a:p>
            <a:pPr marL="457200" lvl="1" indent="0">
              <a:buNone/>
            </a:pPr>
            <a:r>
              <a:rPr lang="en-US" dirty="0" smtClean="0"/>
              <a:t>Number of PI’s/MPI’s with new grants in AY 17 divided by the total bonus pool</a:t>
            </a:r>
            <a:endParaRPr lang="en-US" dirty="0"/>
          </a:p>
        </p:txBody>
      </p:sp>
    </p:spTree>
    <p:extLst>
      <p:ext uri="{BB962C8B-B14F-4D97-AF65-F5344CB8AC3E}">
        <p14:creationId xmlns:p14="http://schemas.microsoft.com/office/powerpoint/2010/main" val="604562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Clinical Faculty AY 18 Clinical Faculty Compensation Plan</a:t>
            </a:r>
            <a:endParaRPr lang="en-US" dirty="0"/>
          </a:p>
        </p:txBody>
      </p:sp>
      <p:sp>
        <p:nvSpPr>
          <p:cNvPr id="3" name="Content Placeholder 2"/>
          <p:cNvSpPr>
            <a:spLocks noGrp="1"/>
          </p:cNvSpPr>
          <p:nvPr>
            <p:ph idx="1"/>
          </p:nvPr>
        </p:nvSpPr>
        <p:spPr/>
        <p:txBody>
          <a:bodyPr>
            <a:normAutofit lnSpcReduction="10000"/>
          </a:bodyPr>
          <a:lstStyle/>
          <a:p>
            <a:pPr marL="514350" lvl="0" indent="-514350">
              <a:buAutoNum type="arabicPeriod"/>
            </a:pPr>
            <a:r>
              <a:rPr lang="en-US" dirty="0" smtClean="0"/>
              <a:t>Section </a:t>
            </a:r>
            <a:r>
              <a:rPr lang="en-US" dirty="0"/>
              <a:t>Chiefs will set individual </a:t>
            </a:r>
            <a:r>
              <a:rPr lang="en-US" dirty="0" err="1"/>
              <a:t>wRVU</a:t>
            </a:r>
            <a:r>
              <a:rPr lang="en-US" dirty="0"/>
              <a:t> targets for faculty, the sum of which must exceed the UHC median based on 2015-16 benchmarks and should be no less than the </a:t>
            </a:r>
            <a:r>
              <a:rPr lang="en-US" b="1" dirty="0"/>
              <a:t>modified budgeted </a:t>
            </a:r>
            <a:r>
              <a:rPr lang="en-US" b="1" dirty="0" err="1"/>
              <a:t>wRVU</a:t>
            </a:r>
            <a:r>
              <a:rPr lang="en-US" b="1" dirty="0"/>
              <a:t> </a:t>
            </a:r>
            <a:r>
              <a:rPr lang="en-US" b="1" dirty="0" smtClean="0"/>
              <a:t>target</a:t>
            </a:r>
            <a:r>
              <a:rPr lang="en-US" dirty="0" smtClean="0"/>
              <a:t>;</a:t>
            </a:r>
          </a:p>
          <a:p>
            <a:pPr marL="514350" lvl="0" indent="-514350">
              <a:buAutoNum type="arabicPeriod"/>
            </a:pPr>
            <a:r>
              <a:rPr lang="en-US" dirty="0" smtClean="0"/>
              <a:t>Primary Care MD’s in GIM can opt for a panel size target of 1500 unique patients over 12 month period (must include one visit during this period)</a:t>
            </a:r>
            <a:endParaRPr lang="en-US" dirty="0"/>
          </a:p>
          <a:p>
            <a:pPr marL="0" indent="0">
              <a:buNone/>
            </a:pPr>
            <a:endParaRPr lang="en-US" dirty="0"/>
          </a:p>
        </p:txBody>
      </p:sp>
    </p:spTree>
    <p:extLst>
      <p:ext uri="{BB962C8B-B14F-4D97-AF65-F5344CB8AC3E}">
        <p14:creationId xmlns:p14="http://schemas.microsoft.com/office/powerpoint/2010/main" val="210614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Clinical Faculty AY 18 Compensation Plan (</a:t>
            </a:r>
            <a:r>
              <a:rPr lang="en-US" dirty="0" err="1" smtClean="0"/>
              <a:t>con’t</a:t>
            </a:r>
            <a:r>
              <a:rPr lang="en-US" dirty="0"/>
              <a:t>)</a:t>
            </a:r>
          </a:p>
        </p:txBody>
      </p:sp>
      <p:sp>
        <p:nvSpPr>
          <p:cNvPr id="3" name="Content Placeholder 2"/>
          <p:cNvSpPr>
            <a:spLocks noGrp="1"/>
          </p:cNvSpPr>
          <p:nvPr>
            <p:ph idx="1"/>
          </p:nvPr>
        </p:nvSpPr>
        <p:spPr>
          <a:xfrm>
            <a:off x="457200" y="1600200"/>
            <a:ext cx="8229600" cy="5106502"/>
          </a:xfrm>
        </p:spPr>
        <p:txBody>
          <a:bodyPr>
            <a:normAutofit fontScale="92500" lnSpcReduction="20000"/>
          </a:bodyPr>
          <a:lstStyle/>
          <a:p>
            <a:pPr marL="0" lvl="0" indent="0">
              <a:buNone/>
            </a:pPr>
            <a:r>
              <a:rPr lang="en-US" dirty="0" smtClean="0"/>
              <a:t>3. For </a:t>
            </a:r>
            <a:r>
              <a:rPr lang="en-US" dirty="0"/>
              <a:t>AY 18, sections will need to achieve the </a:t>
            </a:r>
            <a:r>
              <a:rPr lang="en-US" b="1" dirty="0"/>
              <a:t>modified budgeted </a:t>
            </a:r>
            <a:r>
              <a:rPr lang="en-US" b="1" dirty="0" err="1"/>
              <a:t>wRVU</a:t>
            </a:r>
            <a:r>
              <a:rPr lang="en-US" b="1" dirty="0"/>
              <a:t> target</a:t>
            </a:r>
            <a:r>
              <a:rPr lang="en-US" dirty="0"/>
              <a:t>. </a:t>
            </a:r>
          </a:p>
          <a:p>
            <a:pPr marL="0" lvl="0" indent="0">
              <a:buNone/>
            </a:pPr>
            <a:r>
              <a:rPr lang="en-US" dirty="0" smtClean="0"/>
              <a:t>	a. adjusted </a:t>
            </a:r>
            <a:r>
              <a:rPr lang="en-US" dirty="0"/>
              <a:t>to account for alterations in </a:t>
            </a:r>
            <a:r>
              <a:rPr lang="en-US" dirty="0" err="1"/>
              <a:t>cFTE</a:t>
            </a:r>
            <a:r>
              <a:rPr lang="en-US" dirty="0"/>
              <a:t> </a:t>
            </a:r>
            <a:r>
              <a:rPr lang="en-US" dirty="0" smtClean="0"/>
              <a:t>	during </a:t>
            </a:r>
            <a:r>
              <a:rPr lang="en-US" dirty="0"/>
              <a:t>the academic year </a:t>
            </a:r>
          </a:p>
          <a:p>
            <a:pPr marL="0" lvl="0" indent="0">
              <a:buNone/>
            </a:pPr>
            <a:r>
              <a:rPr lang="en-US" dirty="0" smtClean="0"/>
              <a:t>	b. must </a:t>
            </a:r>
            <a:r>
              <a:rPr lang="en-US" i="1" u="sng" dirty="0"/>
              <a:t>exceed</a:t>
            </a:r>
            <a:r>
              <a:rPr lang="en-US" dirty="0"/>
              <a:t> the </a:t>
            </a:r>
            <a:r>
              <a:rPr lang="en-US" b="1" dirty="0"/>
              <a:t>UHC </a:t>
            </a:r>
            <a:r>
              <a:rPr lang="en-US" b="1" dirty="0" smtClean="0"/>
              <a:t>median</a:t>
            </a:r>
          </a:p>
          <a:p>
            <a:pPr marL="0" lvl="0" indent="0">
              <a:buNone/>
            </a:pPr>
            <a:endParaRPr lang="en-US" b="1" dirty="0" smtClean="0"/>
          </a:p>
          <a:p>
            <a:pPr marL="0" lvl="0" indent="0">
              <a:buNone/>
            </a:pPr>
            <a:r>
              <a:rPr lang="en-US" dirty="0" smtClean="0"/>
              <a:t>4. Bonus pool from DOM and Sections with positive operating margin will be distributed as in AY 17;</a:t>
            </a:r>
          </a:p>
          <a:p>
            <a:pPr marL="0" lvl="0" indent="0">
              <a:buNone/>
            </a:pPr>
            <a:endParaRPr lang="en-US" dirty="0" smtClean="0"/>
          </a:p>
          <a:p>
            <a:pPr marL="0" lvl="0" indent="0">
              <a:buNone/>
            </a:pPr>
            <a:r>
              <a:rPr lang="en-US" dirty="0" smtClean="0"/>
              <a:t>5. Criteria for Bonus will be distributed early in AY 18 by each section chief and will include </a:t>
            </a:r>
            <a:r>
              <a:rPr lang="en-US" dirty="0" err="1" smtClean="0"/>
              <a:t>wRVU</a:t>
            </a:r>
            <a:r>
              <a:rPr lang="en-US" dirty="0" smtClean="0"/>
              <a:t> based (65-85%) and non-</a:t>
            </a:r>
            <a:r>
              <a:rPr lang="en-US" dirty="0" err="1" smtClean="0"/>
              <a:t>wRVU</a:t>
            </a:r>
            <a:r>
              <a:rPr lang="en-US" dirty="0" smtClean="0"/>
              <a:t> based components </a:t>
            </a:r>
            <a:endParaRPr lang="en-US" dirty="0"/>
          </a:p>
          <a:p>
            <a:endParaRPr lang="en-US" dirty="0"/>
          </a:p>
        </p:txBody>
      </p:sp>
    </p:spTree>
    <p:extLst>
      <p:ext uri="{BB962C8B-B14F-4D97-AF65-F5344CB8AC3E}">
        <p14:creationId xmlns:p14="http://schemas.microsoft.com/office/powerpoint/2010/main" val="1828763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373"/>
            <a:ext cx="8229600" cy="1143000"/>
          </a:xfrm>
        </p:spPr>
        <p:txBody>
          <a:bodyPr>
            <a:normAutofit fontScale="90000"/>
          </a:bodyPr>
          <a:lstStyle/>
          <a:p>
            <a:r>
              <a:rPr lang="en-US" dirty="0" smtClean="0"/>
              <a:t>Plan for Faculty who do not reach </a:t>
            </a:r>
            <a:r>
              <a:rPr lang="en-US" dirty="0" err="1" smtClean="0"/>
              <a:t>wRVU</a:t>
            </a:r>
            <a:r>
              <a:rPr lang="en-US" dirty="0" smtClean="0"/>
              <a:t> target</a:t>
            </a:r>
            <a:endParaRPr lang="en-US" dirty="0"/>
          </a:p>
        </p:txBody>
      </p:sp>
      <p:sp>
        <p:nvSpPr>
          <p:cNvPr id="3" name="Content Placeholder 2"/>
          <p:cNvSpPr>
            <a:spLocks noGrp="1"/>
          </p:cNvSpPr>
          <p:nvPr>
            <p:ph idx="1"/>
          </p:nvPr>
        </p:nvSpPr>
        <p:spPr>
          <a:xfrm>
            <a:off x="-322496" y="1136386"/>
            <a:ext cx="9466496" cy="5721614"/>
          </a:xfrm>
        </p:spPr>
        <p:txBody>
          <a:bodyPr>
            <a:normAutofit fontScale="92500" lnSpcReduction="20000"/>
          </a:bodyPr>
          <a:lstStyle/>
          <a:p>
            <a:pPr marL="457200" lvl="1" indent="0">
              <a:buNone/>
            </a:pPr>
            <a:r>
              <a:rPr lang="en-US" dirty="0" smtClean="0"/>
              <a:t>1. Faculty </a:t>
            </a:r>
            <a:r>
              <a:rPr lang="en-US" dirty="0"/>
              <a:t>with </a:t>
            </a:r>
            <a:r>
              <a:rPr lang="en-US" b="1" dirty="0" err="1"/>
              <a:t>wRVU’s</a:t>
            </a:r>
            <a:r>
              <a:rPr lang="en-US" b="1" dirty="0"/>
              <a:t> between 90% and 100%</a:t>
            </a:r>
            <a:r>
              <a:rPr lang="en-US" dirty="0"/>
              <a:t> of the applicable </a:t>
            </a:r>
            <a:r>
              <a:rPr lang="en-US" dirty="0" err="1"/>
              <a:t>wRVU</a:t>
            </a:r>
            <a:r>
              <a:rPr lang="en-US" dirty="0"/>
              <a:t> target at the end of the year will be </a:t>
            </a:r>
            <a:r>
              <a:rPr lang="en-US" i="1" dirty="0"/>
              <a:t>ineligible for bonus payments;</a:t>
            </a:r>
            <a:endParaRPr lang="en-US" sz="5400" i="1" dirty="0"/>
          </a:p>
          <a:p>
            <a:pPr marL="457200" lvl="1" indent="0">
              <a:buNone/>
            </a:pPr>
            <a:r>
              <a:rPr lang="en-US" dirty="0" smtClean="0"/>
              <a:t>2. Faculty </a:t>
            </a:r>
            <a:r>
              <a:rPr lang="en-US" dirty="0"/>
              <a:t>with </a:t>
            </a:r>
            <a:r>
              <a:rPr lang="en-US" b="1" dirty="0" err="1"/>
              <a:t>wRVU’s</a:t>
            </a:r>
            <a:r>
              <a:rPr lang="en-US" b="1" dirty="0"/>
              <a:t> below 90%</a:t>
            </a:r>
            <a:r>
              <a:rPr lang="en-US" dirty="0"/>
              <a:t> of the assigned target will be</a:t>
            </a:r>
            <a:endParaRPr lang="en-US" sz="5400" dirty="0"/>
          </a:p>
          <a:p>
            <a:pPr marL="914400" lvl="2" indent="0">
              <a:buNone/>
            </a:pPr>
            <a:r>
              <a:rPr lang="en-US" dirty="0" smtClean="0"/>
              <a:t>a. Ineligible </a:t>
            </a:r>
            <a:r>
              <a:rPr lang="en-US" dirty="0"/>
              <a:t>for COLA in the following year (AY 19);</a:t>
            </a:r>
            <a:endParaRPr lang="en-US" sz="4400" dirty="0"/>
          </a:p>
          <a:p>
            <a:pPr marL="914400" lvl="2" indent="0">
              <a:buNone/>
            </a:pPr>
            <a:r>
              <a:rPr lang="en-US" dirty="0" smtClean="0"/>
              <a:t>b. Subject </a:t>
            </a:r>
            <a:r>
              <a:rPr lang="en-US" dirty="0"/>
              <a:t>to an increase in their respective </a:t>
            </a:r>
            <a:r>
              <a:rPr lang="en-US" dirty="0" err="1"/>
              <a:t>wRVU</a:t>
            </a:r>
            <a:r>
              <a:rPr lang="en-US" dirty="0"/>
              <a:t> targets in the following year (AY 19) by the amount in AY 18 below 90% of their </a:t>
            </a:r>
            <a:r>
              <a:rPr lang="en-US" dirty="0" err="1"/>
              <a:t>wRVU</a:t>
            </a:r>
            <a:r>
              <a:rPr lang="en-US" dirty="0"/>
              <a:t> </a:t>
            </a:r>
            <a:r>
              <a:rPr lang="en-US" dirty="0" smtClean="0"/>
              <a:t>target; </a:t>
            </a:r>
          </a:p>
          <a:p>
            <a:pPr marL="914400" lvl="2" indent="0">
              <a:buNone/>
            </a:pPr>
            <a:r>
              <a:rPr lang="en-US" dirty="0" smtClean="0"/>
              <a:t>c. Placed </a:t>
            </a:r>
            <a:r>
              <a:rPr lang="en-US" dirty="0"/>
              <a:t>on a remediation plan in the following year (AY 19) to help the faculty in improve their ability to meet the </a:t>
            </a:r>
            <a:r>
              <a:rPr lang="en-US" dirty="0" err="1"/>
              <a:t>wRVU</a:t>
            </a:r>
            <a:r>
              <a:rPr lang="en-US" dirty="0"/>
              <a:t> target;</a:t>
            </a:r>
            <a:endParaRPr lang="en-US" sz="4400" dirty="0"/>
          </a:p>
          <a:p>
            <a:pPr marL="914400" lvl="2" indent="0">
              <a:buNone/>
            </a:pPr>
            <a:r>
              <a:rPr lang="en-US" dirty="0" smtClean="0"/>
              <a:t>d. Subject </a:t>
            </a:r>
            <a:r>
              <a:rPr lang="en-US" dirty="0"/>
              <a:t>to salary reduction only if they fail to meet the requirement for &gt;90% of the assigned </a:t>
            </a:r>
            <a:r>
              <a:rPr lang="en-US" dirty="0" err="1"/>
              <a:t>wRVU</a:t>
            </a:r>
            <a:r>
              <a:rPr lang="en-US" dirty="0"/>
              <a:t> target plus the </a:t>
            </a:r>
            <a:r>
              <a:rPr lang="en-US" dirty="0" err="1"/>
              <a:t>wRVU</a:t>
            </a:r>
            <a:r>
              <a:rPr lang="en-US" dirty="0"/>
              <a:t> deficit from the previous year after the </a:t>
            </a:r>
            <a:r>
              <a:rPr lang="en-US" b="1" dirty="0"/>
              <a:t>one year “grace period” </a:t>
            </a:r>
            <a:r>
              <a:rPr lang="en-US" dirty="0"/>
              <a:t>(AY 19);</a:t>
            </a:r>
            <a:endParaRPr lang="en-US" sz="4400" dirty="0"/>
          </a:p>
          <a:p>
            <a:pPr marL="914400" lvl="2" indent="0">
              <a:buNone/>
            </a:pPr>
            <a:r>
              <a:rPr lang="en-US" dirty="0" smtClean="0"/>
              <a:t>e. Salary </a:t>
            </a:r>
            <a:r>
              <a:rPr lang="en-US" dirty="0"/>
              <a:t>will be reduced in AY 20 by 2% per 1% below 90% of </a:t>
            </a:r>
            <a:r>
              <a:rPr lang="en-US" dirty="0" err="1"/>
              <a:t>wRVU</a:t>
            </a:r>
            <a:r>
              <a:rPr lang="en-US" dirty="0"/>
              <a:t> target prorated to clinical effort. </a:t>
            </a:r>
            <a:endParaRPr lang="en-US" dirty="0" smtClean="0"/>
          </a:p>
          <a:p>
            <a:pPr marL="914400" lvl="2" indent="0">
              <a:buNone/>
            </a:pPr>
            <a:r>
              <a:rPr lang="en-US" dirty="0" smtClean="0"/>
              <a:t>f. Faculty </a:t>
            </a:r>
            <a:r>
              <a:rPr lang="en-US" dirty="0"/>
              <a:t>subjected to salary reduction can restore </a:t>
            </a:r>
            <a:r>
              <a:rPr lang="en-US" b="1" dirty="0"/>
              <a:t>full base salary</a:t>
            </a:r>
            <a:r>
              <a:rPr lang="en-US" dirty="0"/>
              <a:t> by the start of the following academic year (AY 21) by increasing </a:t>
            </a:r>
            <a:r>
              <a:rPr lang="en-US" dirty="0" err="1"/>
              <a:t>wRVU’s</a:t>
            </a:r>
            <a:r>
              <a:rPr lang="en-US" dirty="0"/>
              <a:t> to an amount over target equivalent to the deficit from the prior year and by meeting 100% of their </a:t>
            </a:r>
            <a:r>
              <a:rPr lang="en-US" dirty="0" err="1"/>
              <a:t>wRVU</a:t>
            </a:r>
            <a:r>
              <a:rPr lang="en-US" dirty="0"/>
              <a:t> target (AY 20)</a:t>
            </a:r>
            <a:r>
              <a:rPr lang="en-US" dirty="0" smtClean="0"/>
              <a:t>;</a:t>
            </a:r>
            <a:endParaRPr lang="en-US" sz="4400" dirty="0"/>
          </a:p>
        </p:txBody>
      </p:sp>
    </p:spTree>
    <p:extLst>
      <p:ext uri="{BB962C8B-B14F-4D97-AF65-F5344CB8AC3E}">
        <p14:creationId xmlns:p14="http://schemas.microsoft.com/office/powerpoint/2010/main" val="5438663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Exclusions or Modifications to Possible Salary Reductions</a:t>
            </a:r>
            <a:endParaRPr lang="en-US" dirty="0"/>
          </a:p>
        </p:txBody>
      </p:sp>
      <p:sp>
        <p:nvSpPr>
          <p:cNvPr id="3" name="Content Placeholder 2"/>
          <p:cNvSpPr>
            <a:spLocks noGrp="1"/>
          </p:cNvSpPr>
          <p:nvPr>
            <p:ph idx="1"/>
          </p:nvPr>
        </p:nvSpPr>
        <p:spPr>
          <a:xfrm>
            <a:off x="-197715" y="1818466"/>
            <a:ext cx="8229600" cy="4525963"/>
          </a:xfrm>
        </p:spPr>
        <p:txBody>
          <a:bodyPr/>
          <a:lstStyle/>
          <a:p>
            <a:pPr marL="914400" lvl="2" indent="0">
              <a:buNone/>
            </a:pPr>
            <a:r>
              <a:rPr lang="en-US" sz="2800" dirty="0" smtClean="0"/>
              <a:t>Salary reduction will </a:t>
            </a:r>
            <a:r>
              <a:rPr lang="en-US" sz="2800" b="1" u="sng" dirty="0" smtClean="0"/>
              <a:t>not</a:t>
            </a:r>
            <a:r>
              <a:rPr lang="en-US" sz="2800" dirty="0" smtClean="0"/>
              <a:t>:</a:t>
            </a:r>
          </a:p>
          <a:p>
            <a:pPr lvl="3"/>
            <a:r>
              <a:rPr lang="en-US" sz="2800" dirty="0" smtClean="0"/>
              <a:t>exceed 20% of total compensation;</a:t>
            </a:r>
          </a:p>
          <a:p>
            <a:pPr lvl="3"/>
            <a:r>
              <a:rPr lang="en-US" sz="2800" dirty="0" smtClean="0"/>
              <a:t>apply to faculty in the first two years of their appointment;</a:t>
            </a:r>
          </a:p>
          <a:p>
            <a:pPr lvl="3"/>
            <a:r>
              <a:rPr lang="en-US" sz="2800" dirty="0" smtClean="0"/>
              <a:t>be applied if the section reaches the section’s </a:t>
            </a:r>
            <a:r>
              <a:rPr lang="en-US" sz="2800" b="1" i="1" dirty="0" smtClean="0"/>
              <a:t>modified budgeted</a:t>
            </a:r>
            <a:r>
              <a:rPr lang="en-US" sz="2800" b="1" dirty="0" smtClean="0"/>
              <a:t> </a:t>
            </a:r>
            <a:r>
              <a:rPr lang="en-US" sz="2800" b="1" dirty="0" err="1" smtClean="0"/>
              <a:t>wRVU</a:t>
            </a:r>
            <a:r>
              <a:rPr lang="en-US" sz="2800" b="1" dirty="0" smtClean="0"/>
              <a:t> target;</a:t>
            </a:r>
            <a:endParaRPr lang="en-US" sz="2800" dirty="0" smtClean="0"/>
          </a:p>
          <a:p>
            <a:pPr lvl="3"/>
            <a:r>
              <a:rPr lang="en-US" sz="2800" dirty="0" smtClean="0"/>
              <a:t>be fully executed for faculty at or below the 25</a:t>
            </a:r>
            <a:r>
              <a:rPr lang="en-US" sz="2800" baseline="30000" dirty="0" smtClean="0"/>
              <a:t>th</a:t>
            </a:r>
            <a:r>
              <a:rPr lang="en-US" sz="2800" dirty="0" smtClean="0"/>
              <a:t> AAMC northeast salary benchmark by specialty.</a:t>
            </a:r>
          </a:p>
          <a:p>
            <a:endParaRPr lang="en-US" dirty="0" smtClean="0"/>
          </a:p>
          <a:p>
            <a:endParaRPr lang="en-US" dirty="0"/>
          </a:p>
        </p:txBody>
      </p:sp>
    </p:spTree>
    <p:extLst>
      <p:ext uri="{BB962C8B-B14F-4D97-AF65-F5344CB8AC3E}">
        <p14:creationId xmlns:p14="http://schemas.microsoft.com/office/powerpoint/2010/main" val="21541984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Requirement for 45 Half Day Clinic Sessions per year per Weekly Assigned Session</a:t>
            </a:r>
            <a:endParaRPr lang="en-US" dirty="0"/>
          </a:p>
        </p:txBody>
      </p:sp>
      <p:sp>
        <p:nvSpPr>
          <p:cNvPr id="3" name="Content Placeholder 2"/>
          <p:cNvSpPr>
            <a:spLocks noGrp="1"/>
          </p:cNvSpPr>
          <p:nvPr>
            <p:ph idx="1"/>
          </p:nvPr>
        </p:nvSpPr>
        <p:spPr>
          <a:xfrm>
            <a:off x="219049" y="1974875"/>
            <a:ext cx="8229600" cy="4525963"/>
          </a:xfrm>
        </p:spPr>
        <p:txBody>
          <a:bodyPr>
            <a:normAutofit/>
          </a:bodyPr>
          <a:lstStyle/>
          <a:p>
            <a:pPr marL="457200" lvl="1" indent="0">
              <a:buNone/>
            </a:pPr>
            <a:r>
              <a:rPr lang="en-US" dirty="0"/>
              <a:t>Faculty who do not meet the requirement of working 45 half day clinic sessions per year per weekly assigned session:</a:t>
            </a:r>
            <a:endParaRPr lang="en-US" sz="5400" dirty="0"/>
          </a:p>
          <a:p>
            <a:pPr lvl="2"/>
            <a:r>
              <a:rPr lang="en-US" dirty="0"/>
              <a:t>Must “make up” the missed sessions in the following academic year (AY 19) in addition to meeting the 45 half day clinic requirement;</a:t>
            </a:r>
            <a:endParaRPr lang="en-US" sz="4400" dirty="0"/>
          </a:p>
          <a:p>
            <a:pPr lvl="2"/>
            <a:r>
              <a:rPr lang="en-US" dirty="0"/>
              <a:t>Will be subject to financial penalty in AY 20 if they have two consecutive years of not meeting the 45 half day clinic requirement. </a:t>
            </a:r>
            <a:r>
              <a:rPr lang="en-US" dirty="0" smtClean="0"/>
              <a:t>Amount will be pro-rated to the number of missed sessions</a:t>
            </a:r>
            <a:endParaRPr lang="en-US" dirty="0"/>
          </a:p>
        </p:txBody>
      </p:sp>
    </p:spTree>
    <p:extLst>
      <p:ext uri="{BB962C8B-B14F-4D97-AF65-F5344CB8AC3E}">
        <p14:creationId xmlns:p14="http://schemas.microsoft.com/office/powerpoint/2010/main" val="41350509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Clinical Faculty AY 18 Compensation Plan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a:t>As in past years, special mitigating circumstances (e.g., medical or family leave beyond the customary two weeks of sick leave) for individual faculty will be weighed in decisions regarding potential adverse financial impact to individual faculty. </a:t>
            </a:r>
            <a:endParaRPr lang="en-US" dirty="0" smtClean="0">
              <a:effectLst/>
            </a:endParaRPr>
          </a:p>
          <a:p>
            <a:endParaRPr lang="en-US" dirty="0"/>
          </a:p>
        </p:txBody>
      </p:sp>
    </p:spTree>
    <p:extLst>
      <p:ext uri="{BB962C8B-B14F-4D97-AF65-F5344CB8AC3E}">
        <p14:creationId xmlns:p14="http://schemas.microsoft.com/office/powerpoint/2010/main" val="1900888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Content Placeholder 2"/>
          <p:cNvSpPr>
            <a:spLocks noGrp="1"/>
          </p:cNvSpPr>
          <p:nvPr>
            <p:ph idx="1"/>
          </p:nvPr>
        </p:nvSpPr>
        <p:spPr>
          <a:xfrm>
            <a:off x="-270933" y="1417638"/>
            <a:ext cx="9414933" cy="5440362"/>
          </a:xfrm>
        </p:spPr>
        <p:txBody>
          <a:bodyPr>
            <a:normAutofit fontScale="92500" lnSpcReduction="10000"/>
          </a:bodyPr>
          <a:lstStyle/>
          <a:p>
            <a:pPr marL="457200" lvl="1" indent="0">
              <a:buNone/>
            </a:pPr>
            <a:r>
              <a:rPr lang="en-US" dirty="0"/>
              <a:t>Update on SC Searches- ID and </a:t>
            </a:r>
            <a:r>
              <a:rPr lang="en-US" dirty="0" smtClean="0"/>
              <a:t>Hematology-Oncology</a:t>
            </a:r>
          </a:p>
          <a:p>
            <a:pPr marL="457200" lvl="1" indent="0">
              <a:buNone/>
            </a:pPr>
            <a:endParaRPr lang="en-US" dirty="0"/>
          </a:p>
          <a:p>
            <a:pPr marL="457200" lvl="1" indent="0">
              <a:buNone/>
            </a:pPr>
            <a:r>
              <a:rPr lang="en-US" i="1" dirty="0" smtClean="0"/>
              <a:t>Genetic </a:t>
            </a:r>
            <a:r>
              <a:rPr lang="en-US" i="1" dirty="0"/>
              <a:t>Epidemiology and Functional Genomics for Early Stage Investigators: Applied Learning Workshop</a:t>
            </a:r>
            <a:r>
              <a:rPr lang="en-US" dirty="0"/>
              <a:t>, September 10-</a:t>
            </a:r>
            <a:r>
              <a:rPr lang="en-US" dirty="0" smtClean="0"/>
              <a:t>13 (see Vanessa </a:t>
            </a:r>
            <a:r>
              <a:rPr lang="en-US" dirty="0" err="1" smtClean="0"/>
              <a:t>Xanthakis</a:t>
            </a:r>
            <a:r>
              <a:rPr lang="en-US" dirty="0" smtClean="0"/>
              <a:t> or </a:t>
            </a:r>
            <a:r>
              <a:rPr lang="en-US" dirty="0" err="1" smtClean="0"/>
              <a:t>Vasan</a:t>
            </a:r>
            <a:r>
              <a:rPr lang="en-US" dirty="0" smtClean="0"/>
              <a:t> </a:t>
            </a:r>
            <a:r>
              <a:rPr lang="en-US" dirty="0" err="1" smtClean="0"/>
              <a:t>Ramachandran</a:t>
            </a:r>
            <a:r>
              <a:rPr lang="en-US" dirty="0" smtClean="0"/>
              <a:t>)</a:t>
            </a:r>
          </a:p>
          <a:p>
            <a:pPr marL="457200" lvl="1" indent="0">
              <a:buNone/>
            </a:pPr>
            <a:endParaRPr lang="en-US" dirty="0" smtClean="0"/>
          </a:p>
          <a:p>
            <a:pPr marL="457200" lvl="1" indent="0">
              <a:buNone/>
            </a:pPr>
            <a:r>
              <a:rPr lang="en-US" dirty="0" smtClean="0"/>
              <a:t>Changes </a:t>
            </a:r>
            <a:r>
              <a:rPr lang="en-US" dirty="0"/>
              <a:t>in BU fringe rate (28 down to 26) for non-FPF faculty and non-clinical portions of clinical faculty </a:t>
            </a:r>
            <a:r>
              <a:rPr lang="en-US" dirty="0" smtClean="0"/>
              <a:t>salaries</a:t>
            </a:r>
          </a:p>
          <a:p>
            <a:pPr marL="457200" lvl="1" indent="0">
              <a:buNone/>
            </a:pPr>
            <a:endParaRPr lang="en-US" dirty="0"/>
          </a:p>
          <a:p>
            <a:pPr marL="457200" lvl="1" indent="0">
              <a:buNone/>
            </a:pPr>
            <a:r>
              <a:rPr lang="en-US" dirty="0"/>
              <a:t>Departing faculty-50% salary withhold if documentation lag</a:t>
            </a:r>
          </a:p>
          <a:p>
            <a:pPr marL="457200" lvl="1" indent="0">
              <a:buNone/>
            </a:pPr>
            <a:endParaRPr lang="en-US" dirty="0" smtClean="0"/>
          </a:p>
          <a:p>
            <a:pPr marL="457200" lvl="1" indent="0">
              <a:buNone/>
            </a:pPr>
            <a:r>
              <a:rPr lang="en-US" dirty="0" smtClean="0"/>
              <a:t>May </a:t>
            </a:r>
            <a:r>
              <a:rPr lang="en-US" dirty="0"/>
              <a:t>26 </a:t>
            </a:r>
            <a:r>
              <a:rPr lang="en-US" dirty="0" smtClean="0"/>
              <a:t>Senior Resident Academic Day, </a:t>
            </a:r>
            <a:r>
              <a:rPr lang="en-US" dirty="0"/>
              <a:t>8:30-10 </a:t>
            </a:r>
            <a:r>
              <a:rPr lang="en-US" dirty="0" smtClean="0"/>
              <a:t>am, </a:t>
            </a:r>
            <a:r>
              <a:rPr lang="en-US" dirty="0" err="1" smtClean="0"/>
              <a:t>Hiebert</a:t>
            </a:r>
            <a:r>
              <a:rPr lang="en-US" dirty="0" smtClean="0"/>
              <a:t> Lounge</a:t>
            </a:r>
            <a:endParaRPr lang="en-US" dirty="0"/>
          </a:p>
        </p:txBody>
      </p:sp>
    </p:spTree>
    <p:extLst>
      <p:ext uri="{BB962C8B-B14F-4D97-AF65-F5344CB8AC3E}">
        <p14:creationId xmlns:p14="http://schemas.microsoft.com/office/powerpoint/2010/main" val="2331855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4781"/>
            <a:ext cx="7886700" cy="1325563"/>
          </a:xfrm>
        </p:spPr>
        <p:txBody>
          <a:bodyPr/>
          <a:lstStyle/>
          <a:p>
            <a:pPr algn="ctr"/>
            <a:r>
              <a:rPr lang="en-US" b="1" dirty="0" smtClean="0"/>
              <a:t>Last Grand Rounds</a:t>
            </a:r>
            <a:endParaRPr lang="en-US" b="1" dirty="0"/>
          </a:p>
        </p:txBody>
      </p:sp>
      <p:sp>
        <p:nvSpPr>
          <p:cNvPr id="5" name="Content Placeholder 4"/>
          <p:cNvSpPr>
            <a:spLocks noGrp="1"/>
          </p:cNvSpPr>
          <p:nvPr>
            <p:ph idx="1"/>
          </p:nvPr>
        </p:nvSpPr>
        <p:spPr>
          <a:xfrm>
            <a:off x="628650" y="1655770"/>
            <a:ext cx="7886700" cy="5380037"/>
          </a:xfrm>
        </p:spPr>
        <p:txBody>
          <a:bodyPr>
            <a:normAutofit/>
          </a:bodyPr>
          <a:lstStyle/>
          <a:p>
            <a:pPr>
              <a:buFont typeface="Arial" panose="020B0604020202020204" pitchFamily="34" charset="0"/>
              <a:buChar char="•"/>
            </a:pPr>
            <a:r>
              <a:rPr lang="en-US" dirty="0" smtClean="0">
                <a:solidFill>
                  <a:srgbClr val="FF0000"/>
                </a:solidFill>
              </a:rPr>
              <a:t>May </a:t>
            </a:r>
            <a:r>
              <a:rPr lang="en-US" dirty="0" smtClean="0">
                <a:solidFill>
                  <a:srgbClr val="FF0000"/>
                </a:solidFill>
              </a:rPr>
              <a:t>26, </a:t>
            </a:r>
            <a:r>
              <a:rPr lang="en-US" dirty="0">
                <a:solidFill>
                  <a:srgbClr val="FF0000"/>
                </a:solidFill>
              </a:rPr>
              <a:t>2017</a:t>
            </a:r>
          </a:p>
          <a:p>
            <a:pPr lvl="1"/>
            <a:r>
              <a:rPr lang="en-US" sz="2000" dirty="0"/>
              <a:t>Activity Title: </a:t>
            </a:r>
            <a:r>
              <a:rPr lang="en-US" sz="2000" b="1" dirty="0"/>
              <a:t>Medical Education: The Evolution Continues</a:t>
            </a:r>
            <a:endParaRPr lang="en-US" sz="2000" dirty="0"/>
          </a:p>
          <a:p>
            <a:pPr lvl="1"/>
            <a:r>
              <a:rPr lang="en-US" sz="2000" dirty="0" smtClean="0"/>
              <a:t>Speakers</a:t>
            </a:r>
            <a:r>
              <a:rPr lang="en-US" sz="2000" dirty="0"/>
              <a:t>: </a:t>
            </a:r>
            <a:r>
              <a:rPr lang="en-US" sz="2000" b="1" dirty="0"/>
              <a:t>Lisa M. Bellini, M.D.</a:t>
            </a:r>
            <a:endParaRPr lang="en-US" sz="2000" dirty="0"/>
          </a:p>
          <a:p>
            <a:pPr lvl="1"/>
            <a:endParaRPr lang="en-US" sz="2200" dirty="0"/>
          </a:p>
          <a:p>
            <a:pPr marL="457200" lvl="1" indent="0">
              <a:buNone/>
            </a:pPr>
            <a:endParaRPr lang="en-US" sz="2200" dirty="0"/>
          </a:p>
        </p:txBody>
      </p:sp>
      <p:sp>
        <p:nvSpPr>
          <p:cNvPr id="3" name="Slide Number Placeholder 2"/>
          <p:cNvSpPr>
            <a:spLocks noGrp="1"/>
          </p:cNvSpPr>
          <p:nvPr>
            <p:ph type="sldNum" sz="quarter" idx="12"/>
          </p:nvPr>
        </p:nvSpPr>
        <p:spPr/>
        <p:txBody>
          <a:bodyPr/>
          <a:lstStyle/>
          <a:p>
            <a:fld id="{6D6EE499-6DCF-4BBF-8E01-24C837094115}" type="slidenum">
              <a:rPr lang="en-US" smtClean="0">
                <a:solidFill>
                  <a:prstClr val="black">
                    <a:tint val="75000"/>
                  </a:prstClr>
                </a:solidFill>
              </a:rPr>
              <a:pPr/>
              <a:t>3</a:t>
            </a:fld>
            <a:endParaRPr lang="en-US">
              <a:solidFill>
                <a:prstClr val="black">
                  <a:tint val="75000"/>
                </a:prstClr>
              </a:solidFill>
            </a:endParaRPr>
          </a:p>
        </p:txBody>
      </p:sp>
    </p:spTree>
    <p:extLst>
      <p:ext uri="{BB962C8B-B14F-4D97-AF65-F5344CB8AC3E}">
        <p14:creationId xmlns:p14="http://schemas.microsoft.com/office/powerpoint/2010/main" val="9461139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9208" y="130628"/>
            <a:ext cx="8490858" cy="6999096"/>
          </a:xfrm>
          <a:prstGeom prst="rect">
            <a:avLst/>
          </a:prstGeom>
        </p:spPr>
        <p:txBody>
          <a:bodyPr wrap="square">
            <a:spAutoFit/>
          </a:bodyPr>
          <a:lstStyle/>
          <a:p>
            <a:pPr algn="ctr">
              <a:lnSpc>
                <a:spcPct val="115000"/>
              </a:lnSpc>
              <a:spcAft>
                <a:spcPts val="1000"/>
              </a:spcAft>
            </a:pPr>
            <a:r>
              <a:rPr lang="en-US" sz="2800" b="1" dirty="0">
                <a:solidFill>
                  <a:srgbClr val="00B0F0"/>
                </a:solidFill>
                <a:latin typeface="Times New Roman" panose="02020603050405020304" pitchFamily="18" charset="0"/>
                <a:ea typeface="Calibri" panose="020F0502020204030204" pitchFamily="34" charset="0"/>
                <a:cs typeface="Times New Roman" panose="02020603050405020304" pitchFamily="18" charset="0"/>
              </a:rPr>
              <a:t>DOM Annual Departmental Awards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US" sz="2800" b="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rPr>
              <a:t>Nominations Due </a:t>
            </a:r>
            <a:r>
              <a:rPr lang="en-US" sz="2800" b="1" u="sng" dirty="0">
                <a:solidFill>
                  <a:srgbClr val="7030A0"/>
                </a:solidFill>
                <a:latin typeface="Times New Roman" panose="02020603050405020304" pitchFamily="18" charset="0"/>
                <a:ea typeface="Calibri" panose="020F0502020204030204" pitchFamily="34" charset="0"/>
                <a:cs typeface="Times New Roman" panose="02020603050405020304" pitchFamily="18" charset="0"/>
              </a:rPr>
              <a:t>June 23, 2017</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Awards Committee is now soliciting nominations for its seven annual departmental awards.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mj-lt"/>
              <a:buAutoNum type="arabicPeriod"/>
              <a:tabLst>
                <a:tab pos="457200" algn="l"/>
              </a:tabLs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Robert Dawson Evans Faculty Special Recognition Teaching Award</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mj-lt"/>
              <a:buAutoNum type="arabicPeriod" startAt="2"/>
              <a:tabLst>
                <a:tab pos="457200" algn="l"/>
              </a:tabLs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Research Mentoring Award</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p>
          <a:p>
            <a:pPr marL="342900" marR="0" lvl="0" indent="-342900">
              <a:lnSpc>
                <a:spcPct val="115000"/>
              </a:lnSpc>
              <a:spcBef>
                <a:spcPts val="0"/>
              </a:spcBef>
              <a:spcAft>
                <a:spcPts val="1000"/>
              </a:spcAft>
              <a:buFont typeface="+mj-lt"/>
              <a:buAutoNum type="arabicPeriod" startAt="2"/>
              <a:tabLst>
                <a:tab pos="457200" algn="l"/>
              </a:tabLs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Outstanding Citizenship </a:t>
            </a:r>
            <a:r>
              <a:rPr lang="en-US"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Award</a:t>
            </a:r>
          </a:p>
          <a:p>
            <a:pPr marL="342900" marR="0" lvl="0" indent="-342900">
              <a:lnSpc>
                <a:spcPct val="115000"/>
              </a:lnSpc>
              <a:spcBef>
                <a:spcPts val="0"/>
              </a:spcBef>
              <a:spcAft>
                <a:spcPts val="1000"/>
              </a:spcAft>
              <a:buFont typeface="+mj-lt"/>
              <a:buAutoNum type="arabicPeriod" startAt="2"/>
              <a:tabLst>
                <a:tab pos="457200" algn="l"/>
              </a:tabLs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Junior Faculty Mentoring </a:t>
            </a:r>
            <a:r>
              <a:rPr lang="en-US"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Award</a:t>
            </a:r>
          </a:p>
          <a:p>
            <a:pPr marL="342900" marR="0" lvl="0" indent="-342900">
              <a:lnSpc>
                <a:spcPct val="115000"/>
              </a:lnSpc>
              <a:spcBef>
                <a:spcPts val="0"/>
              </a:spcBef>
              <a:spcAft>
                <a:spcPts val="1000"/>
              </a:spcAft>
              <a:buFont typeface="+mj-lt"/>
              <a:buAutoNum type="arabicPeriod" startAt="2"/>
              <a:tabLst>
                <a:tab pos="457200" algn="l"/>
              </a:tabLst>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a:t>
            </a:r>
            <a:r>
              <a:rPr lang="en-US" b="1"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Award for Clinical Quality </a:t>
            </a:r>
            <a:r>
              <a:rPr lang="en-US" b="1" u="sng"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Improvement</a:t>
            </a:r>
          </a:p>
          <a:p>
            <a:pPr marL="342900" marR="0" lvl="0" indent="-342900">
              <a:lnSpc>
                <a:spcPct val="115000"/>
              </a:lnSpc>
              <a:spcBef>
                <a:spcPts val="0"/>
              </a:spcBef>
              <a:spcAft>
                <a:spcPts val="1000"/>
              </a:spcAft>
              <a:buFont typeface="+mj-lt"/>
              <a:buAutoNum type="arabicPeriod" startAt="2"/>
              <a:tabLst>
                <a:tab pos="457200" algn="l"/>
              </a:tabLst>
            </a:pPr>
            <a:r>
              <a:rPr lang="en-US" dirty="0">
                <a:latin typeface="Times New Roman" panose="02020603050405020304" pitchFamily="18" charset="0"/>
                <a:ea typeface="Calibri" panose="020F0502020204030204" pitchFamily="34" charset="0"/>
                <a:cs typeface="Times New Roman" panose="02020603050405020304" pitchFamily="18" charset="0"/>
              </a:rPr>
              <a:t>The </a:t>
            </a:r>
            <a:r>
              <a:rPr lang="en-US" b="1" dirty="0">
                <a:latin typeface="Times New Roman" panose="02020603050405020304" pitchFamily="18" charset="0"/>
                <a:ea typeface="Calibri" panose="020F0502020204030204" pitchFamily="34" charset="0"/>
                <a:cs typeface="Times New Roman" panose="02020603050405020304" pitchFamily="18" charset="0"/>
              </a:rPr>
              <a:t>DOM Clinical Excellence </a:t>
            </a:r>
            <a:r>
              <a:rPr lang="en-US" b="1" dirty="0" smtClean="0">
                <a:latin typeface="Times New Roman" panose="02020603050405020304" pitchFamily="18" charset="0"/>
                <a:ea typeface="Calibri" panose="020F0502020204030204" pitchFamily="34" charset="0"/>
                <a:cs typeface="Times New Roman" panose="02020603050405020304" pitchFamily="18" charset="0"/>
              </a:rPr>
              <a:t>Award</a:t>
            </a:r>
          </a:p>
          <a:p>
            <a:pPr marL="342900" marR="0" lvl="0" indent="-342900">
              <a:lnSpc>
                <a:spcPct val="115000"/>
              </a:lnSpc>
              <a:spcBef>
                <a:spcPts val="0"/>
              </a:spcBef>
              <a:spcAft>
                <a:spcPts val="1000"/>
              </a:spcAft>
              <a:buFont typeface="+mj-lt"/>
              <a:buAutoNum type="arabicPeriod" startAt="2"/>
              <a:tabLst>
                <a:tab pos="457200" algn="l"/>
              </a:tabLst>
            </a:pPr>
            <a:r>
              <a:rPr lang="en-US" dirty="0">
                <a:latin typeface="Times New Roman" panose="02020603050405020304" pitchFamily="18" charset="0"/>
                <a:ea typeface="Calibri" panose="020F0502020204030204" pitchFamily="34" charset="0"/>
                <a:cs typeface="Times New Roman" panose="02020603050405020304" pitchFamily="18" charset="0"/>
              </a:rPr>
              <a:t>The </a:t>
            </a:r>
            <a:r>
              <a:rPr lang="en-US" b="1" dirty="0">
                <a:latin typeface="Times New Roman" panose="02020603050405020304" pitchFamily="18" charset="0"/>
                <a:ea typeface="Calibri" panose="020F0502020204030204" pitchFamily="34" charset="0"/>
                <a:cs typeface="Times New Roman" panose="02020603050405020304" pitchFamily="18" charset="0"/>
              </a:rPr>
              <a:t>DOM Clinical Innovations </a:t>
            </a:r>
            <a:r>
              <a:rPr lang="en-US" b="1" dirty="0" smtClean="0">
                <a:latin typeface="Times New Roman" panose="02020603050405020304" pitchFamily="18" charset="0"/>
                <a:ea typeface="Calibri" panose="020F0502020204030204" pitchFamily="34" charset="0"/>
                <a:cs typeface="Times New Roman" panose="02020603050405020304" pitchFamily="18" charset="0"/>
              </a:rPr>
              <a:t>Award</a:t>
            </a:r>
          </a:p>
          <a:p>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Nominations consist of a letter with a detailed justification of the nominee’s relevant contributions in the award category</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Please submit through the Faculty Development and Diversity website by </a:t>
            </a:r>
            <a:r>
              <a:rPr lang="en-US"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June 23, 2017:</a:t>
            </a:r>
            <a:r>
              <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hlinkClick r:id="rId3" tooltip="blocked::http://www.bumc.bu.edu/facdev-medicine/faculty-awards/submit-a-nomination/"/>
              </a:rPr>
              <a:t>http://www.bumc.bu.edu/facdev-medicine/faculty-awards/submit-a-nomination/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15000"/>
              </a:lnSpc>
              <a:spcBef>
                <a:spcPts val="0"/>
              </a:spcBef>
              <a:spcAft>
                <a:spcPts val="1000"/>
              </a:spcAft>
              <a:tabLst>
                <a:tab pos="457200" algn="l"/>
              </a:tabLst>
            </a:pPr>
            <a:endParaRPr lang="en-US" sz="1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5228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37318"/>
            <a:ext cx="8839200" cy="905681"/>
          </a:xfrm>
        </p:spPr>
        <p:txBody>
          <a:bodyPr>
            <a:noAutofit/>
          </a:bodyPr>
          <a:lstStyle/>
          <a:p>
            <a:r>
              <a:rPr lang="en-US" b="1" dirty="0" smtClean="0">
                <a:solidFill>
                  <a:schemeClr val="tx2"/>
                </a:solidFill>
              </a:rPr>
              <a:t>Faculty Development Seminars</a:t>
            </a:r>
            <a:endParaRPr lang="en-US" b="1" dirty="0">
              <a:solidFill>
                <a:schemeClr val="tx2"/>
              </a:solidFill>
            </a:endParaRPr>
          </a:p>
        </p:txBody>
      </p:sp>
      <p:sp>
        <p:nvSpPr>
          <p:cNvPr id="5" name="Content Placeholder 4"/>
          <p:cNvSpPr>
            <a:spLocks noGrp="1"/>
          </p:cNvSpPr>
          <p:nvPr>
            <p:ph idx="1"/>
          </p:nvPr>
        </p:nvSpPr>
        <p:spPr>
          <a:xfrm>
            <a:off x="228600" y="1219200"/>
            <a:ext cx="8686800" cy="5334000"/>
          </a:xfrm>
        </p:spPr>
        <p:txBody>
          <a:bodyPr>
            <a:normAutofit/>
          </a:bodyPr>
          <a:lstStyle/>
          <a:p>
            <a:r>
              <a:rPr lang="en-US" b="1" dirty="0" smtClean="0">
                <a:solidFill>
                  <a:srgbClr val="C00000"/>
                </a:solidFill>
              </a:rPr>
              <a:t>CV Boot Camp: Have your CV reviewed by members of the A&amp;P Committee</a:t>
            </a:r>
            <a:endParaRPr lang="en-US" dirty="0"/>
          </a:p>
          <a:p>
            <a:pPr lvl="1">
              <a:spcAft>
                <a:spcPts val="1200"/>
              </a:spcAft>
            </a:pPr>
            <a:r>
              <a:rPr lang="en-US" dirty="0" smtClean="0"/>
              <a:t>May 30</a:t>
            </a:r>
            <a:r>
              <a:rPr lang="en-US" baseline="30000" dirty="0" smtClean="0"/>
              <a:t>th</a:t>
            </a:r>
            <a:r>
              <a:rPr lang="en-US" dirty="0" smtClean="0"/>
              <a:t> from 12-1pm </a:t>
            </a:r>
            <a:r>
              <a:rPr lang="en-US" dirty="0"/>
              <a:t>in </a:t>
            </a:r>
            <a:r>
              <a:rPr lang="en-US" dirty="0" smtClean="0"/>
              <a:t>Wilkins</a:t>
            </a:r>
            <a:endParaRPr lang="en-US" sz="700" dirty="0"/>
          </a:p>
          <a:p>
            <a:r>
              <a:rPr lang="en-US" b="1" dirty="0">
                <a:solidFill>
                  <a:srgbClr val="C00000"/>
                </a:solidFill>
              </a:rPr>
              <a:t>Mentoring to Increase Your Academic Success: How to make it a win-win</a:t>
            </a:r>
          </a:p>
          <a:p>
            <a:pPr lvl="1"/>
            <a:r>
              <a:rPr lang="en-US" dirty="0" smtClean="0"/>
              <a:t>Facilitated by Jane Liebschutz</a:t>
            </a:r>
          </a:p>
          <a:p>
            <a:pPr lvl="1"/>
            <a:r>
              <a:rPr lang="en-US" dirty="0" smtClean="0"/>
              <a:t>May 31</a:t>
            </a:r>
            <a:r>
              <a:rPr lang="en-US" baseline="30000" dirty="0" smtClean="0"/>
              <a:t>st</a:t>
            </a:r>
            <a:r>
              <a:rPr lang="en-US" dirty="0" smtClean="0"/>
              <a:t> from 5-6pm in Wilkins</a:t>
            </a:r>
          </a:p>
          <a:p>
            <a:pPr lvl="1"/>
            <a:r>
              <a:rPr lang="en-US" dirty="0" smtClean="0"/>
              <a:t>June 6</a:t>
            </a:r>
            <a:r>
              <a:rPr lang="en-US" baseline="30000" dirty="0" smtClean="0"/>
              <a:t>th</a:t>
            </a:r>
            <a:r>
              <a:rPr lang="en-US" dirty="0" smtClean="0"/>
              <a:t> from 12-1pm in Wilkins</a:t>
            </a:r>
            <a:endParaRPr lang="en-US" dirty="0"/>
          </a:p>
          <a:p>
            <a:pPr marL="457200" lvl="1" indent="0">
              <a:spcAft>
                <a:spcPts val="1200"/>
              </a:spcAft>
              <a:buNone/>
            </a:pPr>
            <a:endParaRPr lang="en-US" dirty="0"/>
          </a:p>
          <a:p>
            <a:pPr lvl="1"/>
            <a:endParaRPr lang="en-US" dirty="0"/>
          </a:p>
        </p:txBody>
      </p:sp>
    </p:spTree>
    <p:extLst>
      <p:ext uri="{BB962C8B-B14F-4D97-AF65-F5344CB8AC3E}">
        <p14:creationId xmlns:p14="http://schemas.microsoft.com/office/powerpoint/2010/main" val="324790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solidFill>
                  <a:schemeClr val="tx2"/>
                </a:solidFill>
              </a:rPr>
              <a:t>Faculty Grants</a:t>
            </a:r>
          </a:p>
        </p:txBody>
      </p:sp>
      <p:sp>
        <p:nvSpPr>
          <p:cNvPr id="3" name="Content Placeholder 2"/>
          <p:cNvSpPr>
            <a:spLocks noGrp="1"/>
          </p:cNvSpPr>
          <p:nvPr>
            <p:ph idx="1"/>
          </p:nvPr>
        </p:nvSpPr>
        <p:spPr>
          <a:xfrm>
            <a:off x="228600" y="1143000"/>
            <a:ext cx="8686800" cy="5638800"/>
          </a:xfrm>
        </p:spPr>
        <p:txBody>
          <a:bodyPr>
            <a:normAutofit/>
          </a:bodyPr>
          <a:lstStyle/>
          <a:p>
            <a:r>
              <a:rPr lang="en-US" b="1" dirty="0" smtClean="0">
                <a:solidFill>
                  <a:srgbClr val="C00000"/>
                </a:solidFill>
              </a:rPr>
              <a:t>Faculty Development &amp; Diversity Grants </a:t>
            </a:r>
          </a:p>
          <a:p>
            <a:pPr lvl="1"/>
            <a:r>
              <a:rPr lang="en-US" dirty="0" smtClean="0"/>
              <a:t>Open to</a:t>
            </a:r>
            <a:r>
              <a:rPr lang="en-US" b="1" dirty="0" smtClean="0"/>
              <a:t> </a:t>
            </a:r>
            <a:r>
              <a:rPr lang="en-US" dirty="0" smtClean="0"/>
              <a:t>ALL DOM FACULTY at all levels seeking to further their professional development in research, education, clinical skills, and/or leadership</a:t>
            </a:r>
          </a:p>
          <a:p>
            <a:pPr lvl="1"/>
            <a:r>
              <a:rPr lang="en-US" dirty="0" smtClean="0"/>
              <a:t>Next deadline is July 15</a:t>
            </a:r>
            <a:r>
              <a:rPr lang="en-US" baseline="30000" dirty="0" smtClean="0"/>
              <a:t>th</a:t>
            </a:r>
            <a:r>
              <a:rPr lang="en-US" dirty="0" smtClean="0"/>
              <a:t> </a:t>
            </a:r>
          </a:p>
          <a:p>
            <a:pPr lvl="1"/>
            <a:r>
              <a:rPr lang="en-US" dirty="0" smtClean="0">
                <a:hlinkClick r:id="rId2"/>
              </a:rPr>
              <a:t>http://www.bumc.bu.edu/facdev-medicine/grants/</a:t>
            </a:r>
            <a:endParaRPr lang="en-US" dirty="0" smtClean="0"/>
          </a:p>
          <a:p>
            <a:pPr lvl="1"/>
            <a:endParaRPr lang="en-US" dirty="0" smtClean="0"/>
          </a:p>
        </p:txBody>
      </p:sp>
    </p:spTree>
    <p:extLst>
      <p:ext uri="{BB962C8B-B14F-4D97-AF65-F5344CB8AC3E}">
        <p14:creationId xmlns:p14="http://schemas.microsoft.com/office/powerpoint/2010/main" val="598009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DOM Networking Dinners</a:t>
            </a:r>
            <a:endParaRPr lang="en-US" b="1" dirty="0">
              <a:solidFill>
                <a:schemeClr val="tx2"/>
              </a:solidFill>
            </a:endParaRPr>
          </a:p>
        </p:txBody>
      </p:sp>
      <p:sp>
        <p:nvSpPr>
          <p:cNvPr id="3" name="Content Placeholder 2"/>
          <p:cNvSpPr>
            <a:spLocks noGrp="1"/>
          </p:cNvSpPr>
          <p:nvPr>
            <p:ph idx="1"/>
          </p:nvPr>
        </p:nvSpPr>
        <p:spPr>
          <a:xfrm>
            <a:off x="228600" y="1329179"/>
            <a:ext cx="8763000" cy="5224021"/>
          </a:xfrm>
        </p:spPr>
        <p:txBody>
          <a:bodyPr>
            <a:normAutofit/>
          </a:bodyPr>
          <a:lstStyle/>
          <a:p>
            <a:pPr marL="457200" lvl="1" indent="0">
              <a:buNone/>
            </a:pPr>
            <a:endParaRPr lang="en-US" sz="1800" dirty="0" smtClean="0"/>
          </a:p>
          <a:p>
            <a:r>
              <a:rPr lang="en-US" sz="3300" b="1" dirty="0" smtClean="0">
                <a:solidFill>
                  <a:srgbClr val="C00000"/>
                </a:solidFill>
              </a:rPr>
              <a:t>Investigators </a:t>
            </a:r>
            <a:r>
              <a:rPr lang="en-US" sz="3300" dirty="0" smtClean="0">
                <a:solidFill>
                  <a:srgbClr val="C00000"/>
                </a:solidFill>
              </a:rPr>
              <a:t>(clinical &amp; non-clinical researchers)</a:t>
            </a:r>
            <a:endParaRPr lang="en-US" sz="3300" b="1" dirty="0">
              <a:solidFill>
                <a:srgbClr val="C00000"/>
              </a:solidFill>
            </a:endParaRPr>
          </a:p>
          <a:p>
            <a:pPr lvl="1"/>
            <a:r>
              <a:rPr lang="en-US" sz="3300" dirty="0" smtClean="0"/>
              <a:t>June 13</a:t>
            </a:r>
            <a:r>
              <a:rPr lang="en-US" sz="3300" baseline="30000" dirty="0" smtClean="0"/>
              <a:t>th</a:t>
            </a:r>
            <a:r>
              <a:rPr lang="en-US" sz="3300" dirty="0" smtClean="0"/>
              <a:t> from </a:t>
            </a:r>
            <a:r>
              <a:rPr lang="en-US" sz="3300" dirty="0"/>
              <a:t>6:30 </a:t>
            </a:r>
            <a:r>
              <a:rPr lang="en-US" sz="3300"/>
              <a:t>to </a:t>
            </a:r>
            <a:r>
              <a:rPr lang="en-US" sz="3300" smtClean="0"/>
              <a:t>8:30pm</a:t>
            </a:r>
            <a:endParaRPr lang="en-US" sz="3300" dirty="0"/>
          </a:p>
          <a:p>
            <a:pPr marL="457200" lvl="1" indent="0">
              <a:buNone/>
            </a:pPr>
            <a:endParaRPr lang="en-US" sz="3800" dirty="0" smtClean="0"/>
          </a:p>
          <a:p>
            <a:pPr marL="0" indent="0">
              <a:buNone/>
            </a:pPr>
            <a:r>
              <a:rPr lang="en-US" sz="3300" dirty="0" smtClean="0"/>
              <a:t>Enjoy </a:t>
            </a:r>
            <a:r>
              <a:rPr lang="en-US" sz="3300" dirty="0" smtClean="0">
                <a:solidFill>
                  <a:srgbClr val="C00000"/>
                </a:solidFill>
              </a:rPr>
              <a:t>good food </a:t>
            </a:r>
            <a:r>
              <a:rPr lang="en-US" sz="3300" dirty="0" smtClean="0"/>
              <a:t>and </a:t>
            </a:r>
            <a:r>
              <a:rPr lang="en-US" sz="3300" dirty="0" smtClean="0">
                <a:solidFill>
                  <a:srgbClr val="C00000"/>
                </a:solidFill>
              </a:rPr>
              <a:t>meaningful discussion </a:t>
            </a:r>
            <a:r>
              <a:rPr lang="en-US" sz="3300" dirty="0" smtClean="0"/>
              <a:t>with your DOM colleagues.</a:t>
            </a:r>
          </a:p>
          <a:p>
            <a:pPr lvl="1"/>
            <a:r>
              <a:rPr lang="en-US" sz="3300" dirty="0"/>
              <a:t>Emelia Benjamin’s home in Brookline</a:t>
            </a:r>
          </a:p>
          <a:p>
            <a:pPr lvl="1"/>
            <a:r>
              <a:rPr lang="en-US" sz="3300" dirty="0"/>
              <a:t>RSVP to Robina Bhasin at </a:t>
            </a:r>
            <a:r>
              <a:rPr lang="en-US" sz="3300" dirty="0">
                <a:hlinkClick r:id="rId2"/>
              </a:rPr>
              <a:t>rbhasin@bu.edu</a:t>
            </a:r>
            <a:endParaRPr lang="en-US" sz="3300" dirty="0"/>
          </a:p>
          <a:p>
            <a:pPr marL="0" indent="0">
              <a:buNone/>
            </a:pPr>
            <a:endParaRPr lang="en-US" dirty="0"/>
          </a:p>
        </p:txBody>
      </p:sp>
    </p:spTree>
    <p:extLst>
      <p:ext uri="{BB962C8B-B14F-4D97-AF65-F5344CB8AC3E}">
        <p14:creationId xmlns:p14="http://schemas.microsoft.com/office/powerpoint/2010/main" val="2828427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FPF Meeting Time Standards</a:t>
            </a:r>
            <a:endParaRPr lang="en-US" dirty="0"/>
          </a:p>
        </p:txBody>
      </p:sp>
      <p:sp>
        <p:nvSpPr>
          <p:cNvPr id="3" name="Content Placeholder 2"/>
          <p:cNvSpPr>
            <a:spLocks noGrp="1"/>
          </p:cNvSpPr>
          <p:nvPr>
            <p:ph idx="1"/>
          </p:nvPr>
        </p:nvSpPr>
        <p:spPr>
          <a:xfrm>
            <a:off x="-220134" y="1600200"/>
            <a:ext cx="8906934" cy="4525963"/>
          </a:xfrm>
        </p:spPr>
        <p:txBody>
          <a:bodyPr>
            <a:normAutofit lnSpcReduction="10000"/>
          </a:bodyPr>
          <a:lstStyle/>
          <a:p>
            <a:pPr marL="914400" lvl="2" indent="0">
              <a:buNone/>
            </a:pPr>
            <a:r>
              <a:rPr lang="en-US" sz="3200" dirty="0" smtClean="0"/>
              <a:t>Meetings from 8:30-5:30 p.m.</a:t>
            </a:r>
          </a:p>
          <a:p>
            <a:pPr marL="914400" lvl="2" indent="0">
              <a:buNone/>
            </a:pPr>
            <a:endParaRPr lang="en-US" sz="3200" dirty="0" smtClean="0"/>
          </a:p>
          <a:p>
            <a:pPr marL="914400" lvl="2" indent="0">
              <a:buNone/>
            </a:pPr>
            <a:r>
              <a:rPr lang="en-US" sz="3200" dirty="0" smtClean="0"/>
              <a:t>Start/end on time, 5-10 min for transit</a:t>
            </a:r>
          </a:p>
          <a:p>
            <a:pPr marL="914400" lvl="2" indent="0">
              <a:buNone/>
            </a:pPr>
            <a:endParaRPr lang="en-US" sz="3200" dirty="0" smtClean="0"/>
          </a:p>
          <a:p>
            <a:pPr marL="914400" lvl="2" indent="0">
              <a:buNone/>
            </a:pPr>
            <a:r>
              <a:rPr lang="en-US" sz="3200" dirty="0" smtClean="0"/>
              <a:t>Support meetings with call-in options</a:t>
            </a:r>
          </a:p>
          <a:p>
            <a:pPr marL="914400" lvl="2" indent="0">
              <a:buNone/>
            </a:pPr>
            <a:endParaRPr lang="en-US" sz="3200" dirty="0" smtClean="0"/>
          </a:p>
          <a:p>
            <a:pPr marL="914400" lvl="2" indent="0">
              <a:buNone/>
            </a:pPr>
            <a:r>
              <a:rPr lang="en-US" sz="3200" dirty="0" smtClean="0"/>
              <a:t>Scheduled by member consensus of 2/3 of 	members</a:t>
            </a:r>
          </a:p>
          <a:p>
            <a:endParaRPr lang="en-US" dirty="0" smtClean="0"/>
          </a:p>
          <a:p>
            <a:endParaRPr lang="en-US" dirty="0"/>
          </a:p>
        </p:txBody>
      </p:sp>
    </p:spTree>
    <p:extLst>
      <p:ext uri="{BB962C8B-B14F-4D97-AF65-F5344CB8AC3E}">
        <p14:creationId xmlns:p14="http://schemas.microsoft.com/office/powerpoint/2010/main" val="2304782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Projected Year End AY 17 Budget </a:t>
            </a:r>
            <a:br>
              <a:rPr lang="en-US" dirty="0" smtClean="0"/>
            </a:br>
            <a:r>
              <a:rPr lang="en-US" dirty="0" smtClean="0"/>
              <a:t>(in $000)</a:t>
            </a:r>
            <a:endParaRPr lang="en-US" dirty="0"/>
          </a:p>
        </p:txBody>
      </p:sp>
      <p:sp>
        <p:nvSpPr>
          <p:cNvPr id="3" name="Content Placeholder 2"/>
          <p:cNvSpPr>
            <a:spLocks noGrp="1"/>
          </p:cNvSpPr>
          <p:nvPr>
            <p:ph idx="1"/>
          </p:nvPr>
        </p:nvSpPr>
        <p:spPr>
          <a:xfrm>
            <a:off x="1676400" y="1600200"/>
            <a:ext cx="8229600" cy="5257800"/>
          </a:xfrm>
        </p:spPr>
        <p:txBody>
          <a:bodyPr>
            <a:noAutofit/>
          </a:bodyPr>
          <a:lstStyle/>
          <a:p>
            <a:pPr marL="0" indent="0" fontAlgn="b">
              <a:buNone/>
            </a:pPr>
            <a:r>
              <a:rPr lang="en-US" sz="2400" b="1" dirty="0" smtClean="0"/>
              <a:t>Revenue</a:t>
            </a:r>
            <a:r>
              <a:rPr lang="en-US" sz="2400" dirty="0" smtClean="0"/>
              <a:t>			</a:t>
            </a:r>
          </a:p>
          <a:p>
            <a:pPr marL="0" indent="0" fontAlgn="b">
              <a:buNone/>
            </a:pPr>
            <a:r>
              <a:rPr lang="en-US" sz="2400" dirty="0" smtClean="0"/>
              <a:t>	Actual			$118,616 </a:t>
            </a:r>
          </a:p>
          <a:p>
            <a:pPr marL="0" indent="0" fontAlgn="b">
              <a:buNone/>
            </a:pPr>
            <a:r>
              <a:rPr lang="en-US" sz="2400" dirty="0" smtClean="0"/>
              <a:t>	Budget		</a:t>
            </a:r>
            <a:r>
              <a:rPr lang="en-US" sz="2400" dirty="0"/>
              <a:t>	$</a:t>
            </a:r>
            <a:r>
              <a:rPr lang="en-US" sz="2400" dirty="0" smtClean="0"/>
              <a:t>117,868 </a:t>
            </a:r>
          </a:p>
          <a:p>
            <a:pPr marL="0" indent="0" fontAlgn="b">
              <a:buNone/>
            </a:pPr>
            <a:r>
              <a:rPr lang="en-US" sz="2400" dirty="0" smtClean="0"/>
              <a:t>	Variance		        $748</a:t>
            </a:r>
            <a:endParaRPr lang="en-US" sz="2400" b="1" dirty="0"/>
          </a:p>
          <a:p>
            <a:pPr marL="0" indent="0" fontAlgn="b">
              <a:buNone/>
            </a:pPr>
            <a:r>
              <a:rPr lang="en-US" sz="2400" b="1" dirty="0" smtClean="0"/>
              <a:t>Expense</a:t>
            </a:r>
            <a:endParaRPr lang="en-US" sz="2400" dirty="0" smtClean="0"/>
          </a:p>
          <a:p>
            <a:pPr marL="0" indent="0" fontAlgn="b">
              <a:buNone/>
            </a:pPr>
            <a:r>
              <a:rPr lang="en-US" sz="2400" dirty="0" smtClean="0"/>
              <a:t>	Actual			$118,625 </a:t>
            </a:r>
          </a:p>
          <a:p>
            <a:pPr marL="0" indent="0" fontAlgn="b">
              <a:buNone/>
            </a:pPr>
            <a:r>
              <a:rPr lang="en-US" sz="2400" dirty="0" smtClean="0"/>
              <a:t>	Budget			$118,969  </a:t>
            </a:r>
          </a:p>
          <a:p>
            <a:pPr marL="0" indent="0" fontAlgn="b">
              <a:buNone/>
            </a:pPr>
            <a:r>
              <a:rPr lang="en-US" sz="2400" dirty="0" smtClean="0"/>
              <a:t>	Variance		        $344</a:t>
            </a:r>
            <a:endParaRPr lang="en-US" sz="2400" b="1" dirty="0" smtClean="0"/>
          </a:p>
          <a:p>
            <a:pPr marL="0" indent="0" fontAlgn="b">
              <a:buNone/>
            </a:pPr>
            <a:r>
              <a:rPr lang="en-US" sz="2400" b="1" dirty="0" smtClean="0"/>
              <a:t>(</a:t>
            </a:r>
            <a:r>
              <a:rPr lang="en-US" sz="2400" b="1" dirty="0"/>
              <a:t>Loss) from </a:t>
            </a:r>
            <a:r>
              <a:rPr lang="en-US" sz="2400" b="1" dirty="0" smtClean="0"/>
              <a:t>Operations</a:t>
            </a:r>
            <a:endParaRPr lang="en-US" sz="2400" dirty="0" smtClean="0"/>
          </a:p>
          <a:p>
            <a:pPr marL="0" indent="0" fontAlgn="b">
              <a:buNone/>
            </a:pPr>
            <a:r>
              <a:rPr lang="en-US" sz="2400" dirty="0" smtClean="0"/>
              <a:t>	Actual            	        $(</a:t>
            </a:r>
            <a:r>
              <a:rPr lang="en-US" sz="2400" dirty="0"/>
              <a:t>10</a:t>
            </a:r>
            <a:r>
              <a:rPr lang="en-US" sz="2400" dirty="0" smtClean="0"/>
              <a:t>)</a:t>
            </a:r>
          </a:p>
          <a:p>
            <a:pPr marL="0" indent="0" fontAlgn="b">
              <a:buNone/>
            </a:pPr>
            <a:r>
              <a:rPr lang="en-US" sz="2400" dirty="0" smtClean="0"/>
              <a:t>	Budget			   $(</a:t>
            </a:r>
            <a:r>
              <a:rPr lang="en-US" sz="2400" dirty="0"/>
              <a:t>1,102</a:t>
            </a:r>
            <a:r>
              <a:rPr lang="en-US" sz="2400" dirty="0" smtClean="0"/>
              <a:t>)</a:t>
            </a:r>
          </a:p>
          <a:p>
            <a:pPr marL="0" indent="0" fontAlgn="b">
              <a:buNone/>
            </a:pPr>
            <a:r>
              <a:rPr lang="en-US" sz="2400" dirty="0" smtClean="0"/>
              <a:t>	Variance 		     $</a:t>
            </a:r>
            <a:r>
              <a:rPr lang="en-US" sz="2400" dirty="0"/>
              <a:t>1,092 </a:t>
            </a:r>
          </a:p>
          <a:p>
            <a:pPr marL="0" indent="0">
              <a:buNone/>
            </a:pPr>
            <a:endParaRPr lang="en-US" sz="2400" dirty="0"/>
          </a:p>
        </p:txBody>
      </p:sp>
    </p:spTree>
    <p:extLst>
      <p:ext uri="{BB962C8B-B14F-4D97-AF65-F5344CB8AC3E}">
        <p14:creationId xmlns:p14="http://schemas.microsoft.com/office/powerpoint/2010/main" val="17125235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485</TotalTime>
  <Words>936</Words>
  <Application>Microsoft Office PowerPoint</Application>
  <PresentationFormat>On-screen Show (4:3)</PresentationFormat>
  <Paragraphs>135</Paragraphs>
  <Slides>18</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Arial</vt:lpstr>
      <vt:lpstr>Calibri</vt:lpstr>
      <vt:lpstr>Calibri Light</vt:lpstr>
      <vt:lpstr>Times New Roman</vt:lpstr>
      <vt:lpstr>Office Theme</vt:lpstr>
      <vt:lpstr>1_Office Theme</vt:lpstr>
      <vt:lpstr>Department of Medicine Faculty Meeting May 23, 2017</vt:lpstr>
      <vt:lpstr>Announcements</vt:lpstr>
      <vt:lpstr>Last Grand Rounds</vt:lpstr>
      <vt:lpstr>PowerPoint Presentation</vt:lpstr>
      <vt:lpstr>Faculty Development Seminars</vt:lpstr>
      <vt:lpstr>Faculty Grants</vt:lpstr>
      <vt:lpstr>DOM Networking Dinners</vt:lpstr>
      <vt:lpstr>FPF Meeting Time Standards</vt:lpstr>
      <vt:lpstr>Projected Year End AY 17 Budget  (in $000)</vt:lpstr>
      <vt:lpstr>AY 17 Year End Projection  Open Items</vt:lpstr>
      <vt:lpstr>AY 18 Projection</vt:lpstr>
      <vt:lpstr>Research Faculty Bonus Plan </vt:lpstr>
      <vt:lpstr>Clinical Faculty AY 18 Clinical Faculty Compensation Plan</vt:lpstr>
      <vt:lpstr>Clinical Faculty AY 18 Compensation Plan (con’t)</vt:lpstr>
      <vt:lpstr>Plan for Faculty who do not reach wRVU target</vt:lpstr>
      <vt:lpstr>Exclusions or Modifications to Possible Salary Reductions</vt:lpstr>
      <vt:lpstr>Requirement for 45 Half Day Clinic Sessions per year per Weekly Assigned Session</vt:lpstr>
      <vt:lpstr>Clinical Faculty AY 18 Compensation Plan (con’t)</vt:lpstr>
    </vt:vector>
  </TitlesOfParts>
  <Company>Boston University School of Medicine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Medicine Faculty Meeting May 23, 2017</dc:title>
  <dc:creator>David Coleman</dc:creator>
  <cp:lastModifiedBy>Visconti, Jennifer</cp:lastModifiedBy>
  <cp:revision>16</cp:revision>
  <dcterms:created xsi:type="dcterms:W3CDTF">2017-05-21T15:42:02Z</dcterms:created>
  <dcterms:modified xsi:type="dcterms:W3CDTF">2017-05-23T15:34:27Z</dcterms:modified>
</cp:coreProperties>
</file>