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310" r:id="rId4"/>
    <p:sldId id="323" r:id="rId5"/>
    <p:sldId id="324" r:id="rId6"/>
    <p:sldId id="311" r:id="rId7"/>
    <p:sldId id="313" r:id="rId8"/>
    <p:sldId id="312" r:id="rId9"/>
    <p:sldId id="281" r:id="rId10"/>
    <p:sldId id="298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92" r:id="rId21"/>
    <p:sldId id="294" r:id="rId22"/>
    <p:sldId id="307" r:id="rId23"/>
    <p:sldId id="308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5B4"/>
    <a:srgbClr val="999999"/>
    <a:srgbClr val="4D4D4D"/>
    <a:srgbClr val="333333"/>
    <a:srgbClr val="CC0000"/>
    <a:srgbClr val="D9D9D9"/>
    <a:srgbClr val="F2F2F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1" autoAdjust="0"/>
    <p:restoredTop sz="88123" autoAdjust="0"/>
  </p:normalViewPr>
  <p:slideViewPr>
    <p:cSldViewPr>
      <p:cViewPr varScale="1">
        <p:scale>
          <a:sx n="99" d="100"/>
          <a:sy n="99" d="100"/>
        </p:scale>
        <p:origin x="8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232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C60FE-7A31-4E8B-A838-DC932CCAEBA2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5324723-AE2B-4A5B-978D-8874FD8B8F75}">
      <dgm:prSet phldrT="[Text]" custT="1"/>
      <dgm:spPr/>
      <dgm:t>
        <a:bodyPr/>
        <a:lstStyle/>
        <a:p>
          <a:endParaRPr lang="en-US" sz="3000" dirty="0" smtClean="0"/>
        </a:p>
        <a:p>
          <a:r>
            <a:rPr lang="en-US" sz="3000" dirty="0" smtClean="0"/>
            <a:t>Shopping </a:t>
          </a:r>
          <a:r>
            <a:rPr lang="en-US" sz="3000" dirty="0" smtClean="0"/>
            <a:t>Carts- All query</a:t>
          </a:r>
        </a:p>
        <a:p>
          <a:endParaRPr lang="en-US" sz="3100" dirty="0"/>
        </a:p>
      </dgm:t>
    </dgm:pt>
    <dgm:pt modelId="{92A076A6-49B7-4EB6-A0A4-A7DB63E08AB9}" type="parTrans" cxnId="{D87CF68A-0557-4928-BB94-D4A3656F7573}">
      <dgm:prSet/>
      <dgm:spPr/>
      <dgm:t>
        <a:bodyPr/>
        <a:lstStyle/>
        <a:p>
          <a:endParaRPr lang="en-US"/>
        </a:p>
      </dgm:t>
    </dgm:pt>
    <dgm:pt modelId="{C3BD32A2-F95A-4614-8DFD-EE9A8ECB549A}" type="sibTrans" cxnId="{D87CF68A-0557-4928-BB94-D4A3656F7573}">
      <dgm:prSet/>
      <dgm:spPr/>
      <dgm:t>
        <a:bodyPr/>
        <a:lstStyle/>
        <a:p>
          <a:endParaRPr lang="en-US"/>
        </a:p>
      </dgm:t>
    </dgm:pt>
    <dgm:pt modelId="{F74B9573-E4CD-4308-9608-571CF58D8A88}">
      <dgm:prSet phldrT="[Text]"/>
      <dgm:spPr/>
      <dgm:t>
        <a:bodyPr/>
        <a:lstStyle/>
        <a:p>
          <a:r>
            <a:rPr lang="en-US" dirty="0" smtClean="0"/>
            <a:t>View your own shopping carts</a:t>
          </a:r>
          <a:endParaRPr lang="en-US" dirty="0"/>
        </a:p>
      </dgm:t>
    </dgm:pt>
    <dgm:pt modelId="{4E73003A-EEC7-4387-9C77-9D0BE3533361}" type="parTrans" cxnId="{357EAB72-DE81-45CA-AB5D-53D324317553}">
      <dgm:prSet/>
      <dgm:spPr/>
      <dgm:t>
        <a:bodyPr/>
        <a:lstStyle/>
        <a:p>
          <a:endParaRPr lang="en-US"/>
        </a:p>
      </dgm:t>
    </dgm:pt>
    <dgm:pt modelId="{6D079836-6B39-4772-935E-2C9FBAD5653B}" type="sibTrans" cxnId="{357EAB72-DE81-45CA-AB5D-53D324317553}">
      <dgm:prSet/>
      <dgm:spPr/>
      <dgm:t>
        <a:bodyPr/>
        <a:lstStyle/>
        <a:p>
          <a:endParaRPr lang="en-US"/>
        </a:p>
      </dgm:t>
    </dgm:pt>
    <dgm:pt modelId="{99F31656-5AB3-4D48-9BD9-AA3EE2AD3F93}">
      <dgm:prSet phldrT="[Text]"/>
      <dgm:spPr/>
      <dgm:t>
        <a:bodyPr/>
        <a:lstStyle/>
        <a:p>
          <a:r>
            <a:rPr lang="en-US" dirty="0" smtClean="0"/>
            <a:t>Access to drill into carts/purchase orders</a:t>
          </a:r>
        </a:p>
        <a:p>
          <a:endParaRPr lang="en-US" dirty="0"/>
        </a:p>
      </dgm:t>
    </dgm:pt>
    <dgm:pt modelId="{FCB3E4BE-BF01-4857-B5AB-DA897DD5E5DE}" type="parTrans" cxnId="{054EDFE3-E40E-4443-9735-8D8918BB126A}">
      <dgm:prSet/>
      <dgm:spPr/>
      <dgm:t>
        <a:bodyPr/>
        <a:lstStyle/>
        <a:p>
          <a:endParaRPr lang="en-US"/>
        </a:p>
      </dgm:t>
    </dgm:pt>
    <dgm:pt modelId="{911746EA-57C6-429E-80D8-D209012E2A12}" type="sibTrans" cxnId="{054EDFE3-E40E-4443-9735-8D8918BB126A}">
      <dgm:prSet/>
      <dgm:spPr/>
      <dgm:t>
        <a:bodyPr/>
        <a:lstStyle/>
        <a:p>
          <a:endParaRPr lang="en-US"/>
        </a:p>
      </dgm:t>
    </dgm:pt>
    <dgm:pt modelId="{3F42DE4E-52F0-46CA-A460-982BD290F929}">
      <dgm:prSet phldrT="[Text]"/>
      <dgm:spPr/>
      <dgm:t>
        <a:bodyPr/>
        <a:lstStyle/>
        <a:p>
          <a:r>
            <a:rPr lang="en-US" dirty="0" smtClean="0"/>
            <a:t>Can be customized and exported</a:t>
          </a:r>
          <a:endParaRPr lang="en-US" dirty="0"/>
        </a:p>
      </dgm:t>
    </dgm:pt>
    <dgm:pt modelId="{4E1A85EF-3E4B-4A0C-B5CA-4A89E882D29B}" type="parTrans" cxnId="{85A7CEF7-5F7B-41F5-82DB-E42F3FBEE309}">
      <dgm:prSet/>
      <dgm:spPr/>
      <dgm:t>
        <a:bodyPr/>
        <a:lstStyle/>
        <a:p>
          <a:endParaRPr lang="en-US"/>
        </a:p>
      </dgm:t>
    </dgm:pt>
    <dgm:pt modelId="{0D61B39B-524A-4273-9EF6-FDE81FF79269}" type="sibTrans" cxnId="{85A7CEF7-5F7B-41F5-82DB-E42F3FBEE309}">
      <dgm:prSet/>
      <dgm:spPr/>
      <dgm:t>
        <a:bodyPr/>
        <a:lstStyle/>
        <a:p>
          <a:endParaRPr lang="en-US"/>
        </a:p>
      </dgm:t>
    </dgm:pt>
    <dgm:pt modelId="{ED79EBA8-A604-4199-806C-63EAB58219A9}" type="pres">
      <dgm:prSet presAssocID="{415C60FE-7A31-4E8B-A838-DC932CCAEB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6B6383-C483-46F7-93F8-6D73A6ADD349}" type="pres">
      <dgm:prSet presAssocID="{15324723-AE2B-4A5B-978D-8874FD8B8F75}" presName="thickLine" presStyleLbl="alignNode1" presStyleIdx="0" presStyleCnt="1"/>
      <dgm:spPr/>
    </dgm:pt>
    <dgm:pt modelId="{B9EB012A-E6F1-444D-A8FF-3115C3D22703}" type="pres">
      <dgm:prSet presAssocID="{15324723-AE2B-4A5B-978D-8874FD8B8F75}" presName="horz1" presStyleCnt="0"/>
      <dgm:spPr/>
    </dgm:pt>
    <dgm:pt modelId="{DB969C83-13FF-41B0-8BF3-36275B1411F5}" type="pres">
      <dgm:prSet presAssocID="{15324723-AE2B-4A5B-978D-8874FD8B8F75}" presName="tx1" presStyleLbl="revTx" presStyleIdx="0" presStyleCnt="4" custScaleX="308237"/>
      <dgm:spPr/>
      <dgm:t>
        <a:bodyPr/>
        <a:lstStyle/>
        <a:p>
          <a:endParaRPr lang="en-US"/>
        </a:p>
      </dgm:t>
    </dgm:pt>
    <dgm:pt modelId="{FB2B52E7-DCA1-4FE2-B163-3CA4B779B273}" type="pres">
      <dgm:prSet presAssocID="{15324723-AE2B-4A5B-978D-8874FD8B8F75}" presName="vert1" presStyleCnt="0"/>
      <dgm:spPr/>
    </dgm:pt>
    <dgm:pt modelId="{B02B987B-E400-47F7-94C1-606B98EF4F47}" type="pres">
      <dgm:prSet presAssocID="{F74B9573-E4CD-4308-9608-571CF58D8A88}" presName="vertSpace2a" presStyleCnt="0"/>
      <dgm:spPr/>
    </dgm:pt>
    <dgm:pt modelId="{436192F1-D43C-4A2C-92A4-BE8821CA4AC8}" type="pres">
      <dgm:prSet presAssocID="{F74B9573-E4CD-4308-9608-571CF58D8A88}" presName="horz2" presStyleCnt="0"/>
      <dgm:spPr/>
    </dgm:pt>
    <dgm:pt modelId="{D3960D39-34F7-4919-BF14-784BEB7AC1D1}" type="pres">
      <dgm:prSet presAssocID="{F74B9573-E4CD-4308-9608-571CF58D8A88}" presName="horzSpace2" presStyleCnt="0"/>
      <dgm:spPr/>
    </dgm:pt>
    <dgm:pt modelId="{BA568F10-CAE8-4075-AFD2-7EBAAA967F1C}" type="pres">
      <dgm:prSet presAssocID="{F74B9573-E4CD-4308-9608-571CF58D8A88}" presName="tx2" presStyleLbl="revTx" presStyleIdx="1" presStyleCnt="4"/>
      <dgm:spPr/>
      <dgm:t>
        <a:bodyPr/>
        <a:lstStyle/>
        <a:p>
          <a:endParaRPr lang="en-US"/>
        </a:p>
      </dgm:t>
    </dgm:pt>
    <dgm:pt modelId="{AFB2ECF6-2E99-43B3-B4FF-D6BA0130E9AA}" type="pres">
      <dgm:prSet presAssocID="{F74B9573-E4CD-4308-9608-571CF58D8A88}" presName="vert2" presStyleCnt="0"/>
      <dgm:spPr/>
    </dgm:pt>
    <dgm:pt modelId="{708F2163-8787-40CE-9310-0D1C8F215B18}" type="pres">
      <dgm:prSet presAssocID="{F74B9573-E4CD-4308-9608-571CF58D8A88}" presName="thinLine2b" presStyleLbl="callout" presStyleIdx="0" presStyleCnt="3"/>
      <dgm:spPr/>
    </dgm:pt>
    <dgm:pt modelId="{ADEE7310-B971-4F79-94C9-A9162B905E01}" type="pres">
      <dgm:prSet presAssocID="{F74B9573-E4CD-4308-9608-571CF58D8A88}" presName="vertSpace2b" presStyleCnt="0"/>
      <dgm:spPr/>
    </dgm:pt>
    <dgm:pt modelId="{E13D0491-EDE9-4463-87C1-7930A7EE2F91}" type="pres">
      <dgm:prSet presAssocID="{99F31656-5AB3-4D48-9BD9-AA3EE2AD3F93}" presName="horz2" presStyleCnt="0"/>
      <dgm:spPr/>
    </dgm:pt>
    <dgm:pt modelId="{D2B7976B-0EA6-4BF4-8B4C-471E082237C8}" type="pres">
      <dgm:prSet presAssocID="{99F31656-5AB3-4D48-9BD9-AA3EE2AD3F93}" presName="horzSpace2" presStyleCnt="0"/>
      <dgm:spPr/>
    </dgm:pt>
    <dgm:pt modelId="{C77E8F6E-CCE4-4FD8-9406-B1F5BC492794}" type="pres">
      <dgm:prSet presAssocID="{99F31656-5AB3-4D48-9BD9-AA3EE2AD3F93}" presName="tx2" presStyleLbl="revTx" presStyleIdx="2" presStyleCnt="4"/>
      <dgm:spPr/>
      <dgm:t>
        <a:bodyPr/>
        <a:lstStyle/>
        <a:p>
          <a:endParaRPr lang="en-US"/>
        </a:p>
      </dgm:t>
    </dgm:pt>
    <dgm:pt modelId="{8C870848-63B7-4194-8545-2102B7ED6FCB}" type="pres">
      <dgm:prSet presAssocID="{99F31656-5AB3-4D48-9BD9-AA3EE2AD3F93}" presName="vert2" presStyleCnt="0"/>
      <dgm:spPr/>
    </dgm:pt>
    <dgm:pt modelId="{3F6B3965-F3ED-47B3-92F1-F598291F4F5D}" type="pres">
      <dgm:prSet presAssocID="{99F31656-5AB3-4D48-9BD9-AA3EE2AD3F93}" presName="thinLine2b" presStyleLbl="callout" presStyleIdx="1" presStyleCnt="3"/>
      <dgm:spPr/>
    </dgm:pt>
    <dgm:pt modelId="{69BD01BA-131A-43CD-800A-D4C55917A65F}" type="pres">
      <dgm:prSet presAssocID="{99F31656-5AB3-4D48-9BD9-AA3EE2AD3F93}" presName="vertSpace2b" presStyleCnt="0"/>
      <dgm:spPr/>
    </dgm:pt>
    <dgm:pt modelId="{CE0AF9E7-0F8D-4E4D-A939-572E284EF88A}" type="pres">
      <dgm:prSet presAssocID="{3F42DE4E-52F0-46CA-A460-982BD290F929}" presName="horz2" presStyleCnt="0"/>
      <dgm:spPr/>
    </dgm:pt>
    <dgm:pt modelId="{0B51C7EC-1E65-42C9-919C-17C45FBD43C0}" type="pres">
      <dgm:prSet presAssocID="{3F42DE4E-52F0-46CA-A460-982BD290F929}" presName="horzSpace2" presStyleCnt="0"/>
      <dgm:spPr/>
    </dgm:pt>
    <dgm:pt modelId="{F83E172F-53D8-4200-B29B-FAF9409FA638}" type="pres">
      <dgm:prSet presAssocID="{3F42DE4E-52F0-46CA-A460-982BD290F929}" presName="tx2" presStyleLbl="revTx" presStyleIdx="3" presStyleCnt="4"/>
      <dgm:spPr/>
      <dgm:t>
        <a:bodyPr/>
        <a:lstStyle/>
        <a:p>
          <a:endParaRPr lang="en-US"/>
        </a:p>
      </dgm:t>
    </dgm:pt>
    <dgm:pt modelId="{4BF019DD-362B-40A6-835C-0F37ADA5B229}" type="pres">
      <dgm:prSet presAssocID="{3F42DE4E-52F0-46CA-A460-982BD290F929}" presName="vert2" presStyleCnt="0"/>
      <dgm:spPr/>
    </dgm:pt>
    <dgm:pt modelId="{161E33BE-6CBC-4203-A62F-2AF0BF011866}" type="pres">
      <dgm:prSet presAssocID="{3F42DE4E-52F0-46CA-A460-982BD290F929}" presName="thinLine2b" presStyleLbl="callout" presStyleIdx="2" presStyleCnt="3"/>
      <dgm:spPr/>
    </dgm:pt>
    <dgm:pt modelId="{39D54704-95CB-4E3C-8834-4E65CEF62633}" type="pres">
      <dgm:prSet presAssocID="{3F42DE4E-52F0-46CA-A460-982BD290F929}" presName="vertSpace2b" presStyleCnt="0"/>
      <dgm:spPr/>
    </dgm:pt>
  </dgm:ptLst>
  <dgm:cxnLst>
    <dgm:cxn modelId="{D87CF68A-0557-4928-BB94-D4A3656F7573}" srcId="{415C60FE-7A31-4E8B-A838-DC932CCAEBA2}" destId="{15324723-AE2B-4A5B-978D-8874FD8B8F75}" srcOrd="0" destOrd="0" parTransId="{92A076A6-49B7-4EB6-A0A4-A7DB63E08AB9}" sibTransId="{C3BD32A2-F95A-4614-8DFD-EE9A8ECB549A}"/>
    <dgm:cxn modelId="{5AE663B0-205A-4E81-9404-75D7F5DE7E35}" type="presOf" srcId="{3F42DE4E-52F0-46CA-A460-982BD290F929}" destId="{F83E172F-53D8-4200-B29B-FAF9409FA638}" srcOrd="0" destOrd="0" presId="urn:microsoft.com/office/officeart/2008/layout/LinedList"/>
    <dgm:cxn modelId="{C4E442C3-AF99-4727-A4B5-BBA6EBC28FD0}" type="presOf" srcId="{15324723-AE2B-4A5B-978D-8874FD8B8F75}" destId="{DB969C83-13FF-41B0-8BF3-36275B1411F5}" srcOrd="0" destOrd="0" presId="urn:microsoft.com/office/officeart/2008/layout/LinedList"/>
    <dgm:cxn modelId="{054EDFE3-E40E-4443-9735-8D8918BB126A}" srcId="{15324723-AE2B-4A5B-978D-8874FD8B8F75}" destId="{99F31656-5AB3-4D48-9BD9-AA3EE2AD3F93}" srcOrd="1" destOrd="0" parTransId="{FCB3E4BE-BF01-4857-B5AB-DA897DD5E5DE}" sibTransId="{911746EA-57C6-429E-80D8-D209012E2A12}"/>
    <dgm:cxn modelId="{91ECA3A7-D06B-45E5-991C-1B8F3001D3B7}" type="presOf" srcId="{99F31656-5AB3-4D48-9BD9-AA3EE2AD3F93}" destId="{C77E8F6E-CCE4-4FD8-9406-B1F5BC492794}" srcOrd="0" destOrd="0" presId="urn:microsoft.com/office/officeart/2008/layout/LinedList"/>
    <dgm:cxn modelId="{20517B68-1E65-4575-8AF4-5FF27891346D}" type="presOf" srcId="{F74B9573-E4CD-4308-9608-571CF58D8A88}" destId="{BA568F10-CAE8-4075-AFD2-7EBAAA967F1C}" srcOrd="0" destOrd="0" presId="urn:microsoft.com/office/officeart/2008/layout/LinedList"/>
    <dgm:cxn modelId="{357EAB72-DE81-45CA-AB5D-53D324317553}" srcId="{15324723-AE2B-4A5B-978D-8874FD8B8F75}" destId="{F74B9573-E4CD-4308-9608-571CF58D8A88}" srcOrd="0" destOrd="0" parTransId="{4E73003A-EEC7-4387-9C77-9D0BE3533361}" sibTransId="{6D079836-6B39-4772-935E-2C9FBAD5653B}"/>
    <dgm:cxn modelId="{176139F6-3097-4C9F-8923-DE57466F85D8}" type="presOf" srcId="{415C60FE-7A31-4E8B-A838-DC932CCAEBA2}" destId="{ED79EBA8-A604-4199-806C-63EAB58219A9}" srcOrd="0" destOrd="0" presId="urn:microsoft.com/office/officeart/2008/layout/LinedList"/>
    <dgm:cxn modelId="{85A7CEF7-5F7B-41F5-82DB-E42F3FBEE309}" srcId="{15324723-AE2B-4A5B-978D-8874FD8B8F75}" destId="{3F42DE4E-52F0-46CA-A460-982BD290F929}" srcOrd="2" destOrd="0" parTransId="{4E1A85EF-3E4B-4A0C-B5CA-4A89E882D29B}" sibTransId="{0D61B39B-524A-4273-9EF6-FDE81FF79269}"/>
    <dgm:cxn modelId="{5B26F935-15DF-4126-98E0-CBC075521EF8}" type="presParOf" srcId="{ED79EBA8-A604-4199-806C-63EAB58219A9}" destId="{F06B6383-C483-46F7-93F8-6D73A6ADD349}" srcOrd="0" destOrd="0" presId="urn:microsoft.com/office/officeart/2008/layout/LinedList"/>
    <dgm:cxn modelId="{B0A7AAB5-DE0A-49B4-83F8-5AEDFB9720A3}" type="presParOf" srcId="{ED79EBA8-A604-4199-806C-63EAB58219A9}" destId="{B9EB012A-E6F1-444D-A8FF-3115C3D22703}" srcOrd="1" destOrd="0" presId="urn:microsoft.com/office/officeart/2008/layout/LinedList"/>
    <dgm:cxn modelId="{CDF5324A-6C91-4804-8C1E-257749D3EE20}" type="presParOf" srcId="{B9EB012A-E6F1-444D-A8FF-3115C3D22703}" destId="{DB969C83-13FF-41B0-8BF3-36275B1411F5}" srcOrd="0" destOrd="0" presId="urn:microsoft.com/office/officeart/2008/layout/LinedList"/>
    <dgm:cxn modelId="{56B347A1-92BD-4C46-B237-68977A6A9FA3}" type="presParOf" srcId="{B9EB012A-E6F1-444D-A8FF-3115C3D22703}" destId="{FB2B52E7-DCA1-4FE2-B163-3CA4B779B273}" srcOrd="1" destOrd="0" presId="urn:microsoft.com/office/officeart/2008/layout/LinedList"/>
    <dgm:cxn modelId="{DD144226-CA54-4602-B8C5-D77EAA7D3FFB}" type="presParOf" srcId="{FB2B52E7-DCA1-4FE2-B163-3CA4B779B273}" destId="{B02B987B-E400-47F7-94C1-606B98EF4F47}" srcOrd="0" destOrd="0" presId="urn:microsoft.com/office/officeart/2008/layout/LinedList"/>
    <dgm:cxn modelId="{010409B7-9002-4E3E-945B-5825D391CBAC}" type="presParOf" srcId="{FB2B52E7-DCA1-4FE2-B163-3CA4B779B273}" destId="{436192F1-D43C-4A2C-92A4-BE8821CA4AC8}" srcOrd="1" destOrd="0" presId="urn:microsoft.com/office/officeart/2008/layout/LinedList"/>
    <dgm:cxn modelId="{655FC1F2-F145-4618-8EEC-8403EB270025}" type="presParOf" srcId="{436192F1-D43C-4A2C-92A4-BE8821CA4AC8}" destId="{D3960D39-34F7-4919-BF14-784BEB7AC1D1}" srcOrd="0" destOrd="0" presId="urn:microsoft.com/office/officeart/2008/layout/LinedList"/>
    <dgm:cxn modelId="{0BED9972-8C36-4060-8D63-C3646AA3FAE1}" type="presParOf" srcId="{436192F1-D43C-4A2C-92A4-BE8821CA4AC8}" destId="{BA568F10-CAE8-4075-AFD2-7EBAAA967F1C}" srcOrd="1" destOrd="0" presId="urn:microsoft.com/office/officeart/2008/layout/LinedList"/>
    <dgm:cxn modelId="{92980C74-9053-4254-A086-6F8BCFB28CDA}" type="presParOf" srcId="{436192F1-D43C-4A2C-92A4-BE8821CA4AC8}" destId="{AFB2ECF6-2E99-43B3-B4FF-D6BA0130E9AA}" srcOrd="2" destOrd="0" presId="urn:microsoft.com/office/officeart/2008/layout/LinedList"/>
    <dgm:cxn modelId="{D68E9895-D213-4F84-9D01-483A2B433944}" type="presParOf" srcId="{FB2B52E7-DCA1-4FE2-B163-3CA4B779B273}" destId="{708F2163-8787-40CE-9310-0D1C8F215B18}" srcOrd="2" destOrd="0" presId="urn:microsoft.com/office/officeart/2008/layout/LinedList"/>
    <dgm:cxn modelId="{CEDAE00F-D7C1-4126-B176-D0796A1839F4}" type="presParOf" srcId="{FB2B52E7-DCA1-4FE2-B163-3CA4B779B273}" destId="{ADEE7310-B971-4F79-94C9-A9162B905E01}" srcOrd="3" destOrd="0" presId="urn:microsoft.com/office/officeart/2008/layout/LinedList"/>
    <dgm:cxn modelId="{25D8602B-3701-44CF-8013-5DD4C805C406}" type="presParOf" srcId="{FB2B52E7-DCA1-4FE2-B163-3CA4B779B273}" destId="{E13D0491-EDE9-4463-87C1-7930A7EE2F91}" srcOrd="4" destOrd="0" presId="urn:microsoft.com/office/officeart/2008/layout/LinedList"/>
    <dgm:cxn modelId="{872952B4-ED32-4A94-8C62-B80A5B07F28C}" type="presParOf" srcId="{E13D0491-EDE9-4463-87C1-7930A7EE2F91}" destId="{D2B7976B-0EA6-4BF4-8B4C-471E082237C8}" srcOrd="0" destOrd="0" presId="urn:microsoft.com/office/officeart/2008/layout/LinedList"/>
    <dgm:cxn modelId="{15F49D3F-E1CE-41A7-B097-55148DD40348}" type="presParOf" srcId="{E13D0491-EDE9-4463-87C1-7930A7EE2F91}" destId="{C77E8F6E-CCE4-4FD8-9406-B1F5BC492794}" srcOrd="1" destOrd="0" presId="urn:microsoft.com/office/officeart/2008/layout/LinedList"/>
    <dgm:cxn modelId="{BCFB6B62-1778-4DF3-9A88-D7E0CD586ECF}" type="presParOf" srcId="{E13D0491-EDE9-4463-87C1-7930A7EE2F91}" destId="{8C870848-63B7-4194-8545-2102B7ED6FCB}" srcOrd="2" destOrd="0" presId="urn:microsoft.com/office/officeart/2008/layout/LinedList"/>
    <dgm:cxn modelId="{8112B51A-8904-46F0-9E3B-2C898BF8FC1D}" type="presParOf" srcId="{FB2B52E7-DCA1-4FE2-B163-3CA4B779B273}" destId="{3F6B3965-F3ED-47B3-92F1-F598291F4F5D}" srcOrd="5" destOrd="0" presId="urn:microsoft.com/office/officeart/2008/layout/LinedList"/>
    <dgm:cxn modelId="{5EDA7B7C-E04C-4FE4-AC31-A2483CC0578E}" type="presParOf" srcId="{FB2B52E7-DCA1-4FE2-B163-3CA4B779B273}" destId="{69BD01BA-131A-43CD-800A-D4C55917A65F}" srcOrd="6" destOrd="0" presId="urn:microsoft.com/office/officeart/2008/layout/LinedList"/>
    <dgm:cxn modelId="{3961BF84-9ECB-4E4B-A59A-351E46AD76BD}" type="presParOf" srcId="{FB2B52E7-DCA1-4FE2-B163-3CA4B779B273}" destId="{CE0AF9E7-0F8D-4E4D-A939-572E284EF88A}" srcOrd="7" destOrd="0" presId="urn:microsoft.com/office/officeart/2008/layout/LinedList"/>
    <dgm:cxn modelId="{2D2B51FF-0208-4D35-83FA-0D6F138DCE60}" type="presParOf" srcId="{CE0AF9E7-0F8D-4E4D-A939-572E284EF88A}" destId="{0B51C7EC-1E65-42C9-919C-17C45FBD43C0}" srcOrd="0" destOrd="0" presId="urn:microsoft.com/office/officeart/2008/layout/LinedList"/>
    <dgm:cxn modelId="{0BE09CAA-7C3D-47DD-837B-8DEDAAA22144}" type="presParOf" srcId="{CE0AF9E7-0F8D-4E4D-A939-572E284EF88A}" destId="{F83E172F-53D8-4200-B29B-FAF9409FA638}" srcOrd="1" destOrd="0" presId="urn:microsoft.com/office/officeart/2008/layout/LinedList"/>
    <dgm:cxn modelId="{85367271-5927-4981-9EEB-6FA5EB6555C2}" type="presParOf" srcId="{CE0AF9E7-0F8D-4E4D-A939-572E284EF88A}" destId="{4BF019DD-362B-40A6-835C-0F37ADA5B229}" srcOrd="2" destOrd="0" presId="urn:microsoft.com/office/officeart/2008/layout/LinedList"/>
    <dgm:cxn modelId="{D88D0DF2-931E-413C-AC1D-0D0182CFDA0E}" type="presParOf" srcId="{FB2B52E7-DCA1-4FE2-B163-3CA4B779B273}" destId="{161E33BE-6CBC-4203-A62F-2AF0BF011866}" srcOrd="8" destOrd="0" presId="urn:microsoft.com/office/officeart/2008/layout/LinedList"/>
    <dgm:cxn modelId="{E530B9DD-1256-4FCC-B94F-8D9577160781}" type="presParOf" srcId="{FB2B52E7-DCA1-4FE2-B163-3CA4B779B273}" destId="{39D54704-95CB-4E3C-8834-4E65CEF6263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C60FE-7A31-4E8B-A838-DC932CCAEBA2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5324723-AE2B-4A5B-978D-8874FD8B8F75}">
      <dgm:prSet phldrT="[Text]" custT="1"/>
      <dgm:spPr/>
      <dgm:t>
        <a:bodyPr/>
        <a:lstStyle/>
        <a:p>
          <a:endParaRPr lang="en-US" sz="3000" dirty="0" smtClean="0"/>
        </a:p>
        <a:p>
          <a:r>
            <a:rPr lang="en-US" sz="3000" dirty="0" smtClean="0"/>
            <a:t>BW – SRM Reports </a:t>
          </a:r>
          <a:endParaRPr lang="en-US" sz="4000" dirty="0"/>
        </a:p>
      </dgm:t>
    </dgm:pt>
    <dgm:pt modelId="{92A076A6-49B7-4EB6-A0A4-A7DB63E08AB9}" type="parTrans" cxnId="{D87CF68A-0557-4928-BB94-D4A3656F7573}">
      <dgm:prSet/>
      <dgm:spPr/>
      <dgm:t>
        <a:bodyPr/>
        <a:lstStyle/>
        <a:p>
          <a:endParaRPr lang="en-US"/>
        </a:p>
      </dgm:t>
    </dgm:pt>
    <dgm:pt modelId="{C3BD32A2-F95A-4614-8DFD-EE9A8ECB549A}" type="sibTrans" cxnId="{D87CF68A-0557-4928-BB94-D4A3656F7573}">
      <dgm:prSet/>
      <dgm:spPr/>
      <dgm:t>
        <a:bodyPr/>
        <a:lstStyle/>
        <a:p>
          <a:endParaRPr lang="en-US"/>
        </a:p>
      </dgm:t>
    </dgm:pt>
    <dgm:pt modelId="{F74B9573-E4CD-4308-9608-571CF58D8A88}">
      <dgm:prSet phldrT="[Text]"/>
      <dgm:spPr/>
      <dgm:t>
        <a:bodyPr/>
        <a:lstStyle/>
        <a:p>
          <a:r>
            <a:rPr lang="en-US" dirty="0" smtClean="0"/>
            <a:t>View shopping carts by broader category (funds center/shopper etc.)</a:t>
          </a:r>
          <a:endParaRPr lang="en-US" dirty="0"/>
        </a:p>
      </dgm:t>
    </dgm:pt>
    <dgm:pt modelId="{4E73003A-EEC7-4387-9C77-9D0BE3533361}" type="parTrans" cxnId="{357EAB72-DE81-45CA-AB5D-53D324317553}">
      <dgm:prSet/>
      <dgm:spPr/>
      <dgm:t>
        <a:bodyPr/>
        <a:lstStyle/>
        <a:p>
          <a:endParaRPr lang="en-US"/>
        </a:p>
      </dgm:t>
    </dgm:pt>
    <dgm:pt modelId="{6D079836-6B39-4772-935E-2C9FBAD5653B}" type="sibTrans" cxnId="{357EAB72-DE81-45CA-AB5D-53D324317553}">
      <dgm:prSet/>
      <dgm:spPr/>
      <dgm:t>
        <a:bodyPr/>
        <a:lstStyle/>
        <a:p>
          <a:endParaRPr lang="en-US"/>
        </a:p>
      </dgm:t>
    </dgm:pt>
    <dgm:pt modelId="{99F31656-5AB3-4D48-9BD9-AA3EE2AD3F93}">
      <dgm:prSet phldrT="[Text]"/>
      <dgm:spPr/>
      <dgm:t>
        <a:bodyPr/>
        <a:lstStyle/>
        <a:p>
          <a:r>
            <a:rPr lang="en-US" dirty="0" smtClean="0"/>
            <a:t>Access to drill into carts/purchase orders</a:t>
          </a:r>
        </a:p>
        <a:p>
          <a:endParaRPr lang="en-US" dirty="0"/>
        </a:p>
      </dgm:t>
    </dgm:pt>
    <dgm:pt modelId="{FCB3E4BE-BF01-4857-B5AB-DA897DD5E5DE}" type="parTrans" cxnId="{054EDFE3-E40E-4443-9735-8D8918BB126A}">
      <dgm:prSet/>
      <dgm:spPr/>
      <dgm:t>
        <a:bodyPr/>
        <a:lstStyle/>
        <a:p>
          <a:endParaRPr lang="en-US"/>
        </a:p>
      </dgm:t>
    </dgm:pt>
    <dgm:pt modelId="{911746EA-57C6-429E-80D8-D209012E2A12}" type="sibTrans" cxnId="{054EDFE3-E40E-4443-9735-8D8918BB126A}">
      <dgm:prSet/>
      <dgm:spPr/>
      <dgm:t>
        <a:bodyPr/>
        <a:lstStyle/>
        <a:p>
          <a:endParaRPr lang="en-US"/>
        </a:p>
      </dgm:t>
    </dgm:pt>
    <dgm:pt modelId="{3F42DE4E-52F0-46CA-A460-982BD290F929}">
      <dgm:prSet phldrT="[Text]"/>
      <dgm:spPr/>
      <dgm:t>
        <a:bodyPr/>
        <a:lstStyle/>
        <a:p>
          <a:r>
            <a:rPr lang="en-US" dirty="0" smtClean="0"/>
            <a:t>Can be customized and exported</a:t>
          </a:r>
          <a:endParaRPr lang="en-US" dirty="0"/>
        </a:p>
      </dgm:t>
    </dgm:pt>
    <dgm:pt modelId="{4E1A85EF-3E4B-4A0C-B5CA-4A89E882D29B}" type="parTrans" cxnId="{85A7CEF7-5F7B-41F5-82DB-E42F3FBEE309}">
      <dgm:prSet/>
      <dgm:spPr/>
      <dgm:t>
        <a:bodyPr/>
        <a:lstStyle/>
        <a:p>
          <a:endParaRPr lang="en-US"/>
        </a:p>
      </dgm:t>
    </dgm:pt>
    <dgm:pt modelId="{0D61B39B-524A-4273-9EF6-FDE81FF79269}" type="sibTrans" cxnId="{85A7CEF7-5F7B-41F5-82DB-E42F3FBEE309}">
      <dgm:prSet/>
      <dgm:spPr/>
      <dgm:t>
        <a:bodyPr/>
        <a:lstStyle/>
        <a:p>
          <a:endParaRPr lang="en-US"/>
        </a:p>
      </dgm:t>
    </dgm:pt>
    <dgm:pt modelId="{ED79EBA8-A604-4199-806C-63EAB58219A9}" type="pres">
      <dgm:prSet presAssocID="{415C60FE-7A31-4E8B-A838-DC932CCAEB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6B6383-C483-46F7-93F8-6D73A6ADD349}" type="pres">
      <dgm:prSet presAssocID="{15324723-AE2B-4A5B-978D-8874FD8B8F75}" presName="thickLine" presStyleLbl="alignNode1" presStyleIdx="0" presStyleCnt="1"/>
      <dgm:spPr/>
    </dgm:pt>
    <dgm:pt modelId="{B9EB012A-E6F1-444D-A8FF-3115C3D22703}" type="pres">
      <dgm:prSet presAssocID="{15324723-AE2B-4A5B-978D-8874FD8B8F75}" presName="horz1" presStyleCnt="0"/>
      <dgm:spPr/>
    </dgm:pt>
    <dgm:pt modelId="{DB969C83-13FF-41B0-8BF3-36275B1411F5}" type="pres">
      <dgm:prSet presAssocID="{15324723-AE2B-4A5B-978D-8874FD8B8F75}" presName="tx1" presStyleLbl="revTx" presStyleIdx="0" presStyleCnt="4" custScaleX="308237"/>
      <dgm:spPr/>
      <dgm:t>
        <a:bodyPr/>
        <a:lstStyle/>
        <a:p>
          <a:endParaRPr lang="en-US"/>
        </a:p>
      </dgm:t>
    </dgm:pt>
    <dgm:pt modelId="{FB2B52E7-DCA1-4FE2-B163-3CA4B779B273}" type="pres">
      <dgm:prSet presAssocID="{15324723-AE2B-4A5B-978D-8874FD8B8F75}" presName="vert1" presStyleCnt="0"/>
      <dgm:spPr/>
    </dgm:pt>
    <dgm:pt modelId="{B02B987B-E400-47F7-94C1-606B98EF4F47}" type="pres">
      <dgm:prSet presAssocID="{F74B9573-E4CD-4308-9608-571CF58D8A88}" presName="vertSpace2a" presStyleCnt="0"/>
      <dgm:spPr/>
    </dgm:pt>
    <dgm:pt modelId="{436192F1-D43C-4A2C-92A4-BE8821CA4AC8}" type="pres">
      <dgm:prSet presAssocID="{F74B9573-E4CD-4308-9608-571CF58D8A88}" presName="horz2" presStyleCnt="0"/>
      <dgm:spPr/>
    </dgm:pt>
    <dgm:pt modelId="{D3960D39-34F7-4919-BF14-784BEB7AC1D1}" type="pres">
      <dgm:prSet presAssocID="{F74B9573-E4CD-4308-9608-571CF58D8A88}" presName="horzSpace2" presStyleCnt="0"/>
      <dgm:spPr/>
    </dgm:pt>
    <dgm:pt modelId="{BA568F10-CAE8-4075-AFD2-7EBAAA967F1C}" type="pres">
      <dgm:prSet presAssocID="{F74B9573-E4CD-4308-9608-571CF58D8A88}" presName="tx2" presStyleLbl="revTx" presStyleIdx="1" presStyleCnt="4"/>
      <dgm:spPr/>
      <dgm:t>
        <a:bodyPr/>
        <a:lstStyle/>
        <a:p>
          <a:endParaRPr lang="en-US"/>
        </a:p>
      </dgm:t>
    </dgm:pt>
    <dgm:pt modelId="{AFB2ECF6-2E99-43B3-B4FF-D6BA0130E9AA}" type="pres">
      <dgm:prSet presAssocID="{F74B9573-E4CD-4308-9608-571CF58D8A88}" presName="vert2" presStyleCnt="0"/>
      <dgm:spPr/>
    </dgm:pt>
    <dgm:pt modelId="{708F2163-8787-40CE-9310-0D1C8F215B18}" type="pres">
      <dgm:prSet presAssocID="{F74B9573-E4CD-4308-9608-571CF58D8A88}" presName="thinLine2b" presStyleLbl="callout" presStyleIdx="0" presStyleCnt="3"/>
      <dgm:spPr/>
    </dgm:pt>
    <dgm:pt modelId="{ADEE7310-B971-4F79-94C9-A9162B905E01}" type="pres">
      <dgm:prSet presAssocID="{F74B9573-E4CD-4308-9608-571CF58D8A88}" presName="vertSpace2b" presStyleCnt="0"/>
      <dgm:spPr/>
    </dgm:pt>
    <dgm:pt modelId="{E13D0491-EDE9-4463-87C1-7930A7EE2F91}" type="pres">
      <dgm:prSet presAssocID="{99F31656-5AB3-4D48-9BD9-AA3EE2AD3F93}" presName="horz2" presStyleCnt="0"/>
      <dgm:spPr/>
    </dgm:pt>
    <dgm:pt modelId="{D2B7976B-0EA6-4BF4-8B4C-471E082237C8}" type="pres">
      <dgm:prSet presAssocID="{99F31656-5AB3-4D48-9BD9-AA3EE2AD3F93}" presName="horzSpace2" presStyleCnt="0"/>
      <dgm:spPr/>
    </dgm:pt>
    <dgm:pt modelId="{C77E8F6E-CCE4-4FD8-9406-B1F5BC492794}" type="pres">
      <dgm:prSet presAssocID="{99F31656-5AB3-4D48-9BD9-AA3EE2AD3F93}" presName="tx2" presStyleLbl="revTx" presStyleIdx="2" presStyleCnt="4"/>
      <dgm:spPr/>
      <dgm:t>
        <a:bodyPr/>
        <a:lstStyle/>
        <a:p>
          <a:endParaRPr lang="en-US"/>
        </a:p>
      </dgm:t>
    </dgm:pt>
    <dgm:pt modelId="{8C870848-63B7-4194-8545-2102B7ED6FCB}" type="pres">
      <dgm:prSet presAssocID="{99F31656-5AB3-4D48-9BD9-AA3EE2AD3F93}" presName="vert2" presStyleCnt="0"/>
      <dgm:spPr/>
    </dgm:pt>
    <dgm:pt modelId="{3F6B3965-F3ED-47B3-92F1-F598291F4F5D}" type="pres">
      <dgm:prSet presAssocID="{99F31656-5AB3-4D48-9BD9-AA3EE2AD3F93}" presName="thinLine2b" presStyleLbl="callout" presStyleIdx="1" presStyleCnt="3"/>
      <dgm:spPr/>
    </dgm:pt>
    <dgm:pt modelId="{69BD01BA-131A-43CD-800A-D4C55917A65F}" type="pres">
      <dgm:prSet presAssocID="{99F31656-5AB3-4D48-9BD9-AA3EE2AD3F93}" presName="vertSpace2b" presStyleCnt="0"/>
      <dgm:spPr/>
    </dgm:pt>
    <dgm:pt modelId="{CE0AF9E7-0F8D-4E4D-A939-572E284EF88A}" type="pres">
      <dgm:prSet presAssocID="{3F42DE4E-52F0-46CA-A460-982BD290F929}" presName="horz2" presStyleCnt="0"/>
      <dgm:spPr/>
    </dgm:pt>
    <dgm:pt modelId="{0B51C7EC-1E65-42C9-919C-17C45FBD43C0}" type="pres">
      <dgm:prSet presAssocID="{3F42DE4E-52F0-46CA-A460-982BD290F929}" presName="horzSpace2" presStyleCnt="0"/>
      <dgm:spPr/>
    </dgm:pt>
    <dgm:pt modelId="{F83E172F-53D8-4200-B29B-FAF9409FA638}" type="pres">
      <dgm:prSet presAssocID="{3F42DE4E-52F0-46CA-A460-982BD290F929}" presName="tx2" presStyleLbl="revTx" presStyleIdx="3" presStyleCnt="4"/>
      <dgm:spPr/>
      <dgm:t>
        <a:bodyPr/>
        <a:lstStyle/>
        <a:p>
          <a:endParaRPr lang="en-US"/>
        </a:p>
      </dgm:t>
    </dgm:pt>
    <dgm:pt modelId="{4BF019DD-362B-40A6-835C-0F37ADA5B229}" type="pres">
      <dgm:prSet presAssocID="{3F42DE4E-52F0-46CA-A460-982BD290F929}" presName="vert2" presStyleCnt="0"/>
      <dgm:spPr/>
    </dgm:pt>
    <dgm:pt modelId="{161E33BE-6CBC-4203-A62F-2AF0BF011866}" type="pres">
      <dgm:prSet presAssocID="{3F42DE4E-52F0-46CA-A460-982BD290F929}" presName="thinLine2b" presStyleLbl="callout" presStyleIdx="2" presStyleCnt="3"/>
      <dgm:spPr/>
    </dgm:pt>
    <dgm:pt modelId="{39D54704-95CB-4E3C-8834-4E65CEF62633}" type="pres">
      <dgm:prSet presAssocID="{3F42DE4E-52F0-46CA-A460-982BD290F929}" presName="vertSpace2b" presStyleCnt="0"/>
      <dgm:spPr/>
    </dgm:pt>
  </dgm:ptLst>
  <dgm:cxnLst>
    <dgm:cxn modelId="{D730760A-AA6E-4513-A7C2-96A82AE9131D}" type="presOf" srcId="{99F31656-5AB3-4D48-9BD9-AA3EE2AD3F93}" destId="{C77E8F6E-CCE4-4FD8-9406-B1F5BC492794}" srcOrd="0" destOrd="0" presId="urn:microsoft.com/office/officeart/2008/layout/LinedList"/>
    <dgm:cxn modelId="{D87CF68A-0557-4928-BB94-D4A3656F7573}" srcId="{415C60FE-7A31-4E8B-A838-DC932CCAEBA2}" destId="{15324723-AE2B-4A5B-978D-8874FD8B8F75}" srcOrd="0" destOrd="0" parTransId="{92A076A6-49B7-4EB6-A0A4-A7DB63E08AB9}" sibTransId="{C3BD32A2-F95A-4614-8DFD-EE9A8ECB549A}"/>
    <dgm:cxn modelId="{85A7CEF7-5F7B-41F5-82DB-E42F3FBEE309}" srcId="{15324723-AE2B-4A5B-978D-8874FD8B8F75}" destId="{3F42DE4E-52F0-46CA-A460-982BD290F929}" srcOrd="2" destOrd="0" parTransId="{4E1A85EF-3E4B-4A0C-B5CA-4A89E882D29B}" sibTransId="{0D61B39B-524A-4273-9EF6-FDE81FF79269}"/>
    <dgm:cxn modelId="{6A6FEF1E-4BB5-4665-B3D1-209808BDC97E}" type="presOf" srcId="{F74B9573-E4CD-4308-9608-571CF58D8A88}" destId="{BA568F10-CAE8-4075-AFD2-7EBAAA967F1C}" srcOrd="0" destOrd="0" presId="urn:microsoft.com/office/officeart/2008/layout/LinedList"/>
    <dgm:cxn modelId="{357EAB72-DE81-45CA-AB5D-53D324317553}" srcId="{15324723-AE2B-4A5B-978D-8874FD8B8F75}" destId="{F74B9573-E4CD-4308-9608-571CF58D8A88}" srcOrd="0" destOrd="0" parTransId="{4E73003A-EEC7-4387-9C77-9D0BE3533361}" sibTransId="{6D079836-6B39-4772-935E-2C9FBAD5653B}"/>
    <dgm:cxn modelId="{054EDFE3-E40E-4443-9735-8D8918BB126A}" srcId="{15324723-AE2B-4A5B-978D-8874FD8B8F75}" destId="{99F31656-5AB3-4D48-9BD9-AA3EE2AD3F93}" srcOrd="1" destOrd="0" parTransId="{FCB3E4BE-BF01-4857-B5AB-DA897DD5E5DE}" sibTransId="{911746EA-57C6-429E-80D8-D209012E2A12}"/>
    <dgm:cxn modelId="{80408E61-F9F2-4034-9E5A-0C4A1DBC5F9E}" type="presOf" srcId="{415C60FE-7A31-4E8B-A838-DC932CCAEBA2}" destId="{ED79EBA8-A604-4199-806C-63EAB58219A9}" srcOrd="0" destOrd="0" presId="urn:microsoft.com/office/officeart/2008/layout/LinedList"/>
    <dgm:cxn modelId="{12451C61-27B4-41F1-B0F4-6C3235BFDEF4}" type="presOf" srcId="{15324723-AE2B-4A5B-978D-8874FD8B8F75}" destId="{DB969C83-13FF-41B0-8BF3-36275B1411F5}" srcOrd="0" destOrd="0" presId="urn:microsoft.com/office/officeart/2008/layout/LinedList"/>
    <dgm:cxn modelId="{7D506997-6241-468E-898A-E4737C6458CD}" type="presOf" srcId="{3F42DE4E-52F0-46CA-A460-982BD290F929}" destId="{F83E172F-53D8-4200-B29B-FAF9409FA638}" srcOrd="0" destOrd="0" presId="urn:microsoft.com/office/officeart/2008/layout/LinedList"/>
    <dgm:cxn modelId="{C945B902-178A-442E-9529-99C00573A815}" type="presParOf" srcId="{ED79EBA8-A604-4199-806C-63EAB58219A9}" destId="{F06B6383-C483-46F7-93F8-6D73A6ADD349}" srcOrd="0" destOrd="0" presId="urn:microsoft.com/office/officeart/2008/layout/LinedList"/>
    <dgm:cxn modelId="{BDBFBC65-955E-47ED-B5D5-21A03A258560}" type="presParOf" srcId="{ED79EBA8-A604-4199-806C-63EAB58219A9}" destId="{B9EB012A-E6F1-444D-A8FF-3115C3D22703}" srcOrd="1" destOrd="0" presId="urn:microsoft.com/office/officeart/2008/layout/LinedList"/>
    <dgm:cxn modelId="{B6AEDD01-B1EB-4A10-A41E-5CB501FD880C}" type="presParOf" srcId="{B9EB012A-E6F1-444D-A8FF-3115C3D22703}" destId="{DB969C83-13FF-41B0-8BF3-36275B1411F5}" srcOrd="0" destOrd="0" presId="urn:microsoft.com/office/officeart/2008/layout/LinedList"/>
    <dgm:cxn modelId="{8BFAA71C-D104-40EA-8B24-0DB9DC130592}" type="presParOf" srcId="{B9EB012A-E6F1-444D-A8FF-3115C3D22703}" destId="{FB2B52E7-DCA1-4FE2-B163-3CA4B779B273}" srcOrd="1" destOrd="0" presId="urn:microsoft.com/office/officeart/2008/layout/LinedList"/>
    <dgm:cxn modelId="{E28AA0CB-BCD9-4A53-934E-3C06198C5751}" type="presParOf" srcId="{FB2B52E7-DCA1-4FE2-B163-3CA4B779B273}" destId="{B02B987B-E400-47F7-94C1-606B98EF4F47}" srcOrd="0" destOrd="0" presId="urn:microsoft.com/office/officeart/2008/layout/LinedList"/>
    <dgm:cxn modelId="{D13E943D-0417-46BD-88DE-F39A819DED15}" type="presParOf" srcId="{FB2B52E7-DCA1-4FE2-B163-3CA4B779B273}" destId="{436192F1-D43C-4A2C-92A4-BE8821CA4AC8}" srcOrd="1" destOrd="0" presId="urn:microsoft.com/office/officeart/2008/layout/LinedList"/>
    <dgm:cxn modelId="{96E0FC96-7B0A-415A-BD1E-1583234F531F}" type="presParOf" srcId="{436192F1-D43C-4A2C-92A4-BE8821CA4AC8}" destId="{D3960D39-34F7-4919-BF14-784BEB7AC1D1}" srcOrd="0" destOrd="0" presId="urn:microsoft.com/office/officeart/2008/layout/LinedList"/>
    <dgm:cxn modelId="{FD255597-C340-4120-9300-53C4F5511F2D}" type="presParOf" srcId="{436192F1-D43C-4A2C-92A4-BE8821CA4AC8}" destId="{BA568F10-CAE8-4075-AFD2-7EBAAA967F1C}" srcOrd="1" destOrd="0" presId="urn:microsoft.com/office/officeart/2008/layout/LinedList"/>
    <dgm:cxn modelId="{89E4932D-EE90-4FD6-BC6D-F9FCAA18A0EE}" type="presParOf" srcId="{436192F1-D43C-4A2C-92A4-BE8821CA4AC8}" destId="{AFB2ECF6-2E99-43B3-B4FF-D6BA0130E9AA}" srcOrd="2" destOrd="0" presId="urn:microsoft.com/office/officeart/2008/layout/LinedList"/>
    <dgm:cxn modelId="{79C9C502-58BA-4CB6-B223-E166407F62D7}" type="presParOf" srcId="{FB2B52E7-DCA1-4FE2-B163-3CA4B779B273}" destId="{708F2163-8787-40CE-9310-0D1C8F215B18}" srcOrd="2" destOrd="0" presId="urn:microsoft.com/office/officeart/2008/layout/LinedList"/>
    <dgm:cxn modelId="{35D5422E-5512-4534-9436-C9EC26D94391}" type="presParOf" srcId="{FB2B52E7-DCA1-4FE2-B163-3CA4B779B273}" destId="{ADEE7310-B971-4F79-94C9-A9162B905E01}" srcOrd="3" destOrd="0" presId="urn:microsoft.com/office/officeart/2008/layout/LinedList"/>
    <dgm:cxn modelId="{B9FAE0B3-C01E-4EB6-A75F-CC413B9654FF}" type="presParOf" srcId="{FB2B52E7-DCA1-4FE2-B163-3CA4B779B273}" destId="{E13D0491-EDE9-4463-87C1-7930A7EE2F91}" srcOrd="4" destOrd="0" presId="urn:microsoft.com/office/officeart/2008/layout/LinedList"/>
    <dgm:cxn modelId="{9DA9DA63-FD93-4DBE-B0F5-BE81816AA560}" type="presParOf" srcId="{E13D0491-EDE9-4463-87C1-7930A7EE2F91}" destId="{D2B7976B-0EA6-4BF4-8B4C-471E082237C8}" srcOrd="0" destOrd="0" presId="urn:microsoft.com/office/officeart/2008/layout/LinedList"/>
    <dgm:cxn modelId="{464DA958-5F6E-4D57-BDA8-AFFA603A5BC6}" type="presParOf" srcId="{E13D0491-EDE9-4463-87C1-7930A7EE2F91}" destId="{C77E8F6E-CCE4-4FD8-9406-B1F5BC492794}" srcOrd="1" destOrd="0" presId="urn:microsoft.com/office/officeart/2008/layout/LinedList"/>
    <dgm:cxn modelId="{85F2500B-2291-4FCF-9EBE-4BBD5AAD0546}" type="presParOf" srcId="{E13D0491-EDE9-4463-87C1-7930A7EE2F91}" destId="{8C870848-63B7-4194-8545-2102B7ED6FCB}" srcOrd="2" destOrd="0" presId="urn:microsoft.com/office/officeart/2008/layout/LinedList"/>
    <dgm:cxn modelId="{1E010973-7637-4A01-90C7-870C369F2043}" type="presParOf" srcId="{FB2B52E7-DCA1-4FE2-B163-3CA4B779B273}" destId="{3F6B3965-F3ED-47B3-92F1-F598291F4F5D}" srcOrd="5" destOrd="0" presId="urn:microsoft.com/office/officeart/2008/layout/LinedList"/>
    <dgm:cxn modelId="{136AB899-ACF4-4A51-9E43-65CF49A6C659}" type="presParOf" srcId="{FB2B52E7-DCA1-4FE2-B163-3CA4B779B273}" destId="{69BD01BA-131A-43CD-800A-D4C55917A65F}" srcOrd="6" destOrd="0" presId="urn:microsoft.com/office/officeart/2008/layout/LinedList"/>
    <dgm:cxn modelId="{7234A8BE-3C74-41A0-A49E-90DC23EFADB6}" type="presParOf" srcId="{FB2B52E7-DCA1-4FE2-B163-3CA4B779B273}" destId="{CE0AF9E7-0F8D-4E4D-A939-572E284EF88A}" srcOrd="7" destOrd="0" presId="urn:microsoft.com/office/officeart/2008/layout/LinedList"/>
    <dgm:cxn modelId="{EC6AB74E-604D-4F8C-BC7E-EAF57C8E743A}" type="presParOf" srcId="{CE0AF9E7-0F8D-4E4D-A939-572E284EF88A}" destId="{0B51C7EC-1E65-42C9-919C-17C45FBD43C0}" srcOrd="0" destOrd="0" presId="urn:microsoft.com/office/officeart/2008/layout/LinedList"/>
    <dgm:cxn modelId="{89386CAA-1E84-4164-B324-33D7915CFAAC}" type="presParOf" srcId="{CE0AF9E7-0F8D-4E4D-A939-572E284EF88A}" destId="{F83E172F-53D8-4200-B29B-FAF9409FA638}" srcOrd="1" destOrd="0" presId="urn:microsoft.com/office/officeart/2008/layout/LinedList"/>
    <dgm:cxn modelId="{63C19A95-804F-44E7-A37F-A753A0D1BA61}" type="presParOf" srcId="{CE0AF9E7-0F8D-4E4D-A939-572E284EF88A}" destId="{4BF019DD-362B-40A6-835C-0F37ADA5B229}" srcOrd="2" destOrd="0" presId="urn:microsoft.com/office/officeart/2008/layout/LinedList"/>
    <dgm:cxn modelId="{DFDE6E18-4A7C-4273-992A-5C7CECAFD2F6}" type="presParOf" srcId="{FB2B52E7-DCA1-4FE2-B163-3CA4B779B273}" destId="{161E33BE-6CBC-4203-A62F-2AF0BF011866}" srcOrd="8" destOrd="0" presId="urn:microsoft.com/office/officeart/2008/layout/LinedList"/>
    <dgm:cxn modelId="{52A50775-5AA3-4073-A570-98759B258830}" type="presParOf" srcId="{FB2B52E7-DCA1-4FE2-B163-3CA4B779B273}" destId="{39D54704-95CB-4E3C-8834-4E65CEF6263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6383-C483-46F7-93F8-6D73A6ADD349}">
      <dsp:nvSpPr>
        <dsp:cNvPr id="0" name=""/>
        <dsp:cNvSpPr/>
      </dsp:nvSpPr>
      <dsp:spPr>
        <a:xfrm>
          <a:off x="0" y="967"/>
          <a:ext cx="6908131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9C83-13FF-41B0-8BF3-36275B1411F5}">
      <dsp:nvSpPr>
        <dsp:cNvPr id="0" name=""/>
        <dsp:cNvSpPr/>
      </dsp:nvSpPr>
      <dsp:spPr>
        <a:xfrm>
          <a:off x="0" y="967"/>
          <a:ext cx="3002704" cy="197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Shopping </a:t>
          </a:r>
          <a:r>
            <a:rPr lang="en-US" sz="3000" kern="1200" dirty="0" smtClean="0"/>
            <a:t>Carts- All query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0" y="967"/>
        <a:ext cx="3002704" cy="1979265"/>
      </dsp:txXfrm>
    </dsp:sp>
    <dsp:sp modelId="{BA568F10-CAE8-4075-AFD2-7EBAAA967F1C}">
      <dsp:nvSpPr>
        <dsp:cNvPr id="0" name=""/>
        <dsp:cNvSpPr/>
      </dsp:nvSpPr>
      <dsp:spPr>
        <a:xfrm>
          <a:off x="3075765" y="31893"/>
          <a:ext cx="3823556" cy="61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View your own shopping carts</a:t>
          </a:r>
          <a:endParaRPr lang="en-US" sz="1500" kern="1200" dirty="0"/>
        </a:p>
      </dsp:txBody>
      <dsp:txXfrm>
        <a:off x="3075765" y="31893"/>
        <a:ext cx="3823556" cy="618520"/>
      </dsp:txXfrm>
    </dsp:sp>
    <dsp:sp modelId="{708F2163-8787-40CE-9310-0D1C8F215B18}">
      <dsp:nvSpPr>
        <dsp:cNvPr id="0" name=""/>
        <dsp:cNvSpPr/>
      </dsp:nvSpPr>
      <dsp:spPr>
        <a:xfrm>
          <a:off x="3002704" y="650413"/>
          <a:ext cx="38966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E8F6E-CCE4-4FD8-9406-B1F5BC492794}">
      <dsp:nvSpPr>
        <dsp:cNvPr id="0" name=""/>
        <dsp:cNvSpPr/>
      </dsp:nvSpPr>
      <dsp:spPr>
        <a:xfrm>
          <a:off x="3075765" y="681339"/>
          <a:ext cx="3823556" cy="61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Access to drill into carts/purchase orders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075765" y="681339"/>
        <a:ext cx="3823556" cy="618520"/>
      </dsp:txXfrm>
    </dsp:sp>
    <dsp:sp modelId="{3F6B3965-F3ED-47B3-92F1-F598291F4F5D}">
      <dsp:nvSpPr>
        <dsp:cNvPr id="0" name=""/>
        <dsp:cNvSpPr/>
      </dsp:nvSpPr>
      <dsp:spPr>
        <a:xfrm>
          <a:off x="3002704" y="1299860"/>
          <a:ext cx="38966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E172F-53D8-4200-B29B-FAF9409FA638}">
      <dsp:nvSpPr>
        <dsp:cNvPr id="0" name=""/>
        <dsp:cNvSpPr/>
      </dsp:nvSpPr>
      <dsp:spPr>
        <a:xfrm>
          <a:off x="3075765" y="1330786"/>
          <a:ext cx="3823556" cy="61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 be customized and exported</a:t>
          </a:r>
          <a:endParaRPr lang="en-US" sz="1500" kern="1200" dirty="0"/>
        </a:p>
      </dsp:txBody>
      <dsp:txXfrm>
        <a:off x="3075765" y="1330786"/>
        <a:ext cx="3823556" cy="618520"/>
      </dsp:txXfrm>
    </dsp:sp>
    <dsp:sp modelId="{161E33BE-6CBC-4203-A62F-2AF0BF011866}">
      <dsp:nvSpPr>
        <dsp:cNvPr id="0" name=""/>
        <dsp:cNvSpPr/>
      </dsp:nvSpPr>
      <dsp:spPr>
        <a:xfrm>
          <a:off x="3002704" y="1949306"/>
          <a:ext cx="38966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6383-C483-46F7-93F8-6D73A6ADD349}">
      <dsp:nvSpPr>
        <dsp:cNvPr id="0" name=""/>
        <dsp:cNvSpPr/>
      </dsp:nvSpPr>
      <dsp:spPr>
        <a:xfrm>
          <a:off x="0" y="0"/>
          <a:ext cx="6908131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9C83-13FF-41B0-8BF3-36275B1411F5}">
      <dsp:nvSpPr>
        <dsp:cNvPr id="0" name=""/>
        <dsp:cNvSpPr/>
      </dsp:nvSpPr>
      <dsp:spPr>
        <a:xfrm>
          <a:off x="0" y="0"/>
          <a:ext cx="3002704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BW – SRM Reports </a:t>
          </a:r>
          <a:endParaRPr lang="en-US" sz="4000" kern="1200" dirty="0"/>
        </a:p>
      </dsp:txBody>
      <dsp:txXfrm>
        <a:off x="0" y="0"/>
        <a:ext cx="3002704" cy="1981200"/>
      </dsp:txXfrm>
    </dsp:sp>
    <dsp:sp modelId="{BA568F10-CAE8-4075-AFD2-7EBAAA967F1C}">
      <dsp:nvSpPr>
        <dsp:cNvPr id="0" name=""/>
        <dsp:cNvSpPr/>
      </dsp:nvSpPr>
      <dsp:spPr>
        <a:xfrm>
          <a:off x="3075765" y="30956"/>
          <a:ext cx="3823556" cy="61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View shopping carts by broader category (funds center/shopper etc.)</a:t>
          </a:r>
          <a:endParaRPr lang="en-US" sz="1500" kern="1200" dirty="0"/>
        </a:p>
      </dsp:txBody>
      <dsp:txXfrm>
        <a:off x="3075765" y="30956"/>
        <a:ext cx="3823556" cy="619125"/>
      </dsp:txXfrm>
    </dsp:sp>
    <dsp:sp modelId="{708F2163-8787-40CE-9310-0D1C8F215B18}">
      <dsp:nvSpPr>
        <dsp:cNvPr id="0" name=""/>
        <dsp:cNvSpPr/>
      </dsp:nvSpPr>
      <dsp:spPr>
        <a:xfrm>
          <a:off x="3002704" y="650081"/>
          <a:ext cx="38966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E8F6E-CCE4-4FD8-9406-B1F5BC492794}">
      <dsp:nvSpPr>
        <dsp:cNvPr id="0" name=""/>
        <dsp:cNvSpPr/>
      </dsp:nvSpPr>
      <dsp:spPr>
        <a:xfrm>
          <a:off x="3075765" y="681037"/>
          <a:ext cx="3823556" cy="61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Access to drill into carts/purchase orders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075765" y="681037"/>
        <a:ext cx="3823556" cy="619125"/>
      </dsp:txXfrm>
    </dsp:sp>
    <dsp:sp modelId="{3F6B3965-F3ED-47B3-92F1-F598291F4F5D}">
      <dsp:nvSpPr>
        <dsp:cNvPr id="0" name=""/>
        <dsp:cNvSpPr/>
      </dsp:nvSpPr>
      <dsp:spPr>
        <a:xfrm>
          <a:off x="3002704" y="1300162"/>
          <a:ext cx="38966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E172F-53D8-4200-B29B-FAF9409FA638}">
      <dsp:nvSpPr>
        <dsp:cNvPr id="0" name=""/>
        <dsp:cNvSpPr/>
      </dsp:nvSpPr>
      <dsp:spPr>
        <a:xfrm>
          <a:off x="3075765" y="1331118"/>
          <a:ext cx="3823556" cy="61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 be customized and exported</a:t>
          </a:r>
          <a:endParaRPr lang="en-US" sz="1500" kern="1200" dirty="0"/>
        </a:p>
      </dsp:txBody>
      <dsp:txXfrm>
        <a:off x="3075765" y="1331118"/>
        <a:ext cx="3823556" cy="619125"/>
      </dsp:txXfrm>
    </dsp:sp>
    <dsp:sp modelId="{161E33BE-6CBC-4203-A62F-2AF0BF011866}">
      <dsp:nvSpPr>
        <dsp:cNvPr id="0" name=""/>
        <dsp:cNvSpPr/>
      </dsp:nvSpPr>
      <dsp:spPr>
        <a:xfrm>
          <a:off x="3002704" y="1950243"/>
          <a:ext cx="38966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B96BD8-77CB-4301-9383-3F5BAE64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68712D-3B39-46C7-96ED-B4BEB24B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336724F-0CC3-4917-BFA3-11661F3E4E4B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5215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872" indent="-28572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2880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032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183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9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872" indent="-28572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2880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032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183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2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21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C0207C33-E268-4453-9A9C-788A1047EF2F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 look up all of your created shopping carts.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-   You can choose to set a time frame (leaving blank</a:t>
            </a:r>
            <a:r>
              <a:rPr lang="en-US" baseline="0" dirty="0" smtClean="0">
                <a:latin typeface="Arial" charset="0"/>
              </a:rPr>
              <a:t> will give you all existing carts)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>
                <a:latin typeface="Arial" charset="0"/>
              </a:rPr>
              <a:t>Check “Including Completed Shopping Carts” if you also want to see carts that have had PO’s created.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>
                <a:latin typeface="Arial" charset="0"/>
              </a:rPr>
              <a:t>Hitting apply will set your settings.  You will have to manually change if you want different criteria next time.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39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C0207C33-E268-4453-9A9C-788A1047EF2F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 look up all of your created shopping carts.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-   You can choose to set a time frame (leaving blank</a:t>
            </a:r>
            <a:r>
              <a:rPr lang="en-US" baseline="0" dirty="0" smtClean="0">
                <a:latin typeface="Arial" charset="0"/>
              </a:rPr>
              <a:t> will give you all existing carts)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>
                <a:latin typeface="Arial" charset="0"/>
              </a:rPr>
              <a:t>Check “Including Completed Shopping Carts” if you also want to see carts that have had PO’s created.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>
                <a:latin typeface="Arial" charset="0"/>
              </a:rPr>
              <a:t>Hitting apply will set your settings.  You will have to manually change if you want different criteria next time.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02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C0207C33-E268-4453-9A9C-788A1047EF2F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 look up all of your created shopping carts.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-   You can choose to set a time frame (leaving blank</a:t>
            </a:r>
            <a:r>
              <a:rPr lang="en-US" baseline="0" dirty="0" smtClean="0">
                <a:latin typeface="Arial" charset="0"/>
              </a:rPr>
              <a:t> will give you all existing carts)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>
                <a:latin typeface="Arial" charset="0"/>
              </a:rPr>
              <a:t>Check “Including Completed Shopping Carts” if you also want to see carts that have had PO’s created.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>
                <a:latin typeface="Arial" charset="0"/>
              </a:rPr>
              <a:t>Hitting apply will set your settings.  You will have to manually change if you want different criteria next time.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00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872" indent="-28572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2880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032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183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6BE428C8-5C46-4C8F-900B-278C88514EF5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http://www.bu.edu/sourcing/shoppers-guide/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6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5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6BE428C8-5C46-4C8F-900B-278C88514EF5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8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8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9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3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0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3D5B9311-5640-4427-8F5E-B9160BF28322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5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872" indent="-28572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2880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032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183" indent="-228576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6BE428C8-5C46-4C8F-900B-278C88514EF5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9144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4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F801-CA7A-469F-9C84-AA2E2072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C6CE-EE95-415C-8EB2-FB4DA44B44E5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CAC3-7C6B-49F0-98D6-A2F906CE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4EE0-6DDA-423F-89BC-88214D1C2C48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3DC-F030-4B8C-87A2-16AA6B75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AB17-E5C3-465C-A49A-1760628C43FE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A1FC-D39B-41E0-8DDF-811FC40B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68CD-2C27-4783-A316-79D3BA069AFD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2348-E40D-45CF-8829-9547818D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2A76-DE00-48AE-AE0D-9726A81EF618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EA74-12AD-4D36-89DF-1B24B1EED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7803-405C-4772-8742-B07ECC7F60A2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5A8-2C9A-48F1-8C4E-47DFF03B9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F28C-B77C-414E-A8F9-0D8ED24582D0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F904-3C1C-41AC-90AF-8EECF441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FCD6-6472-4533-BB42-18B0F854A237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AEDB-FC10-40CF-875B-D0D58CB8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D3AE-AAC8-4BB6-8A37-2189A4A42F8C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E637-3917-43D8-8F77-AEC995C3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05F-69CA-44BC-96F3-772EC4E77C66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5903913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>
                <a:solidFill>
                  <a:srgbClr val="D9D9D9"/>
                </a:solidFill>
                <a:latin typeface="Arial" charset="0"/>
              </a:defRPr>
            </a:lvl1pPr>
          </a:lstStyle>
          <a:p>
            <a:pPr>
              <a:defRPr/>
            </a:pPr>
            <a:fld id="{A67C8105-A2AA-43E4-8BD2-055BBF2C4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fld id="{15526D48-0059-41D8-B0B5-DCD5F2618225}" type="datetime1">
              <a:rPr lang="en-US"/>
              <a:pPr>
                <a:defRPr/>
              </a:pPr>
              <a:t>2/3/2017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sourcing/shoppers_guide/ordering_contract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.edu/policies/finance/ordering-and-contractin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urcing@bu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.edu/tech/files/2016/02/SRM-FAQ-and-reports-to-use-for-answer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Procurement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fld id="{1C7AFBD0-C6D6-48E2-815E-617122A3233A}" type="datetime2">
              <a:rPr lang="en-US" smtClean="0"/>
              <a:pPr eaLnBrk="1" hangingPunct="1">
                <a:buFont typeface="Wingdings" pitchFamily="2" charset="2"/>
                <a:buNone/>
              </a:pPr>
              <a:t>Friday, February 03, 2017</a:t>
            </a:fld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BU Sourcing </a:t>
            </a:r>
            <a:r>
              <a:rPr lang="en-US" dirty="0"/>
              <a:t>&amp; Procurement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10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BW </a:t>
            </a:r>
            <a:r>
              <a:rPr lang="en-US" sz="2800" b="1" dirty="0" smtClean="0"/>
              <a:t>SRM Reports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6150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0386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/>
              <a:t>Boston </a:t>
            </a:r>
            <a:r>
              <a:rPr lang="en-US" dirty="0" smtClean="0"/>
              <a:t>University Spend (BUS)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/>
              <a:t>Purchasing Document Lifecycle (PDL)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/>
              <a:t>Purchase Order Status (POS)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/>
              <a:t>Shopping Cart Approval Status Overview (SCA)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/>
              <a:t>Limit Order Status (LOS) – new </a:t>
            </a:r>
            <a:r>
              <a:rPr lang="en-US" dirty="0" smtClean="0"/>
              <a:t>report</a:t>
            </a:r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</p:spTree>
    <p:extLst>
      <p:ext uri="{BB962C8B-B14F-4D97-AF65-F5344CB8AC3E}">
        <p14:creationId xmlns:p14="http://schemas.microsoft.com/office/powerpoint/2010/main" val="1381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BUworks Procurement Process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43B5F9EE-C446-4CB0-969F-2909C6C0A026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11</a:t>
            </a:fld>
            <a:endParaRPr lang="en-US" sz="4400" dirty="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6CF1C4C7-EE85-4217-BCEC-036DCDC9F3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dirty="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153400" cy="685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Sourcing </a:t>
            </a:r>
            <a:r>
              <a:rPr lang="en-US" sz="2800" b="1" dirty="0" smtClean="0"/>
              <a:t>&amp; Procurement Policies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114800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en-US" sz="2000" b="1" dirty="0" smtClean="0"/>
              <a:t>Bid </a:t>
            </a:r>
            <a:r>
              <a:rPr lang="en-US" sz="2000" b="1" dirty="0"/>
              <a:t>Policy</a:t>
            </a:r>
          </a:p>
          <a:p>
            <a:pPr eaLnBrk="1" hangingPunct="1">
              <a:buClr>
                <a:srgbClr val="CC0000"/>
              </a:buClr>
            </a:pPr>
            <a:r>
              <a:rPr lang="en-US" sz="2000" b="1" dirty="0"/>
              <a:t>Non-competition </a:t>
            </a:r>
            <a:r>
              <a:rPr lang="en-US" sz="2000" b="1" dirty="0" smtClean="0"/>
              <a:t>Policy</a:t>
            </a:r>
          </a:p>
          <a:p>
            <a:pPr eaLnBrk="1" hangingPunct="1">
              <a:buClr>
                <a:srgbClr val="CC0000"/>
              </a:buClr>
            </a:pPr>
            <a:r>
              <a:rPr lang="en-US" sz="2000" b="1" dirty="0" smtClean="0"/>
              <a:t>RFP Process</a:t>
            </a:r>
            <a:endParaRPr lang="en-US" sz="2000" b="1" dirty="0"/>
          </a:p>
          <a:p>
            <a:pPr eaLnBrk="1" hangingPunct="1">
              <a:buClr>
                <a:srgbClr val="CC0000"/>
              </a:buClr>
            </a:pPr>
            <a:r>
              <a:rPr lang="en-US" sz="2000" b="1" dirty="0"/>
              <a:t>Limit Order </a:t>
            </a:r>
            <a:r>
              <a:rPr lang="en-US" sz="2000" b="1" dirty="0" smtClean="0"/>
              <a:t>Guidelines</a:t>
            </a:r>
          </a:p>
          <a:p>
            <a:pPr eaLnBrk="1" hangingPunct="1">
              <a:buClr>
                <a:srgbClr val="CC0000"/>
              </a:buClr>
            </a:pPr>
            <a:r>
              <a:rPr lang="en-US" sz="2000" b="1" dirty="0" smtClean="0"/>
              <a:t>Ordering/Contracting Policy</a:t>
            </a:r>
            <a:endParaRPr lang="en-US" sz="2000" b="1" dirty="0"/>
          </a:p>
          <a:p>
            <a:pPr eaLnBrk="1" hangingPunct="1">
              <a:buClr>
                <a:srgbClr val="CC0000"/>
              </a:buClr>
            </a:pPr>
            <a:r>
              <a:rPr lang="en-US" sz="2000" b="1" dirty="0" smtClean="0"/>
              <a:t>Registering Suppliers</a:t>
            </a:r>
          </a:p>
          <a:p>
            <a:pPr eaLnBrk="1" hangingPunct="1">
              <a:buClr>
                <a:srgbClr val="CC0000"/>
              </a:buClr>
            </a:pPr>
            <a:r>
              <a:rPr lang="en-US" sz="2000" b="1" dirty="0" smtClean="0"/>
              <a:t>Research-related Engagements</a:t>
            </a:r>
            <a:endParaRPr lang="en-US" sz="2000" b="1" dirty="0"/>
          </a:p>
          <a:p>
            <a:pPr marL="457200" lvl="1" indent="0" eaLnBrk="1" hangingPunct="1">
              <a:buClr>
                <a:srgbClr val="CC0000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4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Procurement Polices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12</a:t>
            </a:fld>
            <a:endParaRPr lang="en-US" sz="4400" dirty="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dirty="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64" y="533400"/>
            <a:ext cx="7924800" cy="685800"/>
          </a:xfrm>
        </p:spPr>
        <p:txBody>
          <a:bodyPr/>
          <a:lstStyle/>
          <a:p>
            <a:pPr eaLnBrk="1" hangingPunct="1"/>
            <a:r>
              <a:rPr lang="en-US" b="1" dirty="0"/>
              <a:t>Bid Policy</a:t>
            </a:r>
            <a:endParaRPr lang="en-US" b="1" dirty="0" smtClean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CC0000"/>
              </a:buClr>
              <a:buNone/>
            </a:pPr>
            <a:r>
              <a:rPr lang="en-US" sz="1400" dirty="0" smtClean="0"/>
              <a:t>Boston </a:t>
            </a:r>
            <a:r>
              <a:rPr lang="en-US" sz="1400" dirty="0"/>
              <a:t>University e</a:t>
            </a:r>
            <a:r>
              <a:rPr lang="en-US" sz="1400" dirty="0" smtClean="0"/>
              <a:t>mployees participating </a:t>
            </a:r>
            <a:r>
              <a:rPr lang="en-US" sz="1400" dirty="0"/>
              <a:t>in a procurement process </a:t>
            </a:r>
            <a:r>
              <a:rPr lang="en-US" sz="1400" dirty="0" smtClean="0"/>
              <a:t>are responsible for purchasing goods and </a:t>
            </a:r>
            <a:r>
              <a:rPr lang="en-US" sz="1400" dirty="0"/>
              <a:t>services at the </a:t>
            </a:r>
            <a:r>
              <a:rPr lang="en-US" sz="1400" dirty="0" smtClean="0"/>
              <a:t>best value </a:t>
            </a:r>
            <a:r>
              <a:rPr lang="en-US" sz="1400" dirty="0"/>
              <a:t>or lowest total </a:t>
            </a:r>
            <a:r>
              <a:rPr lang="en-US" sz="1400" dirty="0" smtClean="0"/>
              <a:t>cost to ensure purchases are made at competitive market prices.</a:t>
            </a:r>
          </a:p>
          <a:p>
            <a:pPr marL="0" indent="0" eaLnBrk="1" hangingPunct="1">
              <a:buClr>
                <a:srgbClr val="CC0000"/>
              </a:buClr>
              <a:buNone/>
            </a:pPr>
            <a:endParaRPr lang="en-US" sz="1400" b="1" kern="0" dirty="0" smtClean="0"/>
          </a:p>
          <a:p>
            <a:pPr eaLnBrk="1" hangingPunct="1">
              <a:buClr>
                <a:srgbClr val="CC0000"/>
              </a:buClr>
            </a:pPr>
            <a:r>
              <a:rPr lang="en-US" sz="1800" b="1" kern="0" dirty="0" smtClean="0"/>
              <a:t>Purchases </a:t>
            </a:r>
            <a:r>
              <a:rPr lang="en-US" sz="1800" b="1" kern="0" dirty="0"/>
              <a:t>less than $25,000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sz="1400" kern="0" dirty="0"/>
              <a:t>Shopper’s department is responsible </a:t>
            </a:r>
            <a:r>
              <a:rPr lang="en-US" sz="1400" kern="0" dirty="0" smtClean="0"/>
              <a:t>for determining fair </a:t>
            </a:r>
            <a:r>
              <a:rPr lang="en-US" sz="1400" kern="0" dirty="0"/>
              <a:t>and </a:t>
            </a:r>
            <a:r>
              <a:rPr lang="en-US" sz="1400" kern="0" dirty="0" smtClean="0"/>
              <a:t>reasonable </a:t>
            </a:r>
            <a:r>
              <a:rPr lang="en-US" sz="1400" kern="0" dirty="0"/>
              <a:t>pricing and must retain such documentation</a:t>
            </a:r>
          </a:p>
          <a:p>
            <a:pPr eaLnBrk="1" hangingPunct="1">
              <a:buClr>
                <a:srgbClr val="CC0000"/>
              </a:buClr>
            </a:pPr>
            <a:r>
              <a:rPr lang="en-US" sz="1800" b="1" kern="0" dirty="0"/>
              <a:t>Purchases between $25,000 - $99,999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sz="1400" kern="0" dirty="0"/>
              <a:t>Shopper’s department must </a:t>
            </a:r>
            <a:r>
              <a:rPr lang="en-US" sz="1400" kern="0" dirty="0" smtClean="0"/>
              <a:t>demonstrate the </a:t>
            </a:r>
            <a:r>
              <a:rPr lang="en-US" sz="1400" kern="0" dirty="0"/>
              <a:t>vendor with the </a:t>
            </a:r>
            <a:r>
              <a:rPr lang="en-US" sz="1400" kern="0" dirty="0" smtClean="0"/>
              <a:t>best value was selected </a:t>
            </a:r>
            <a:r>
              <a:rPr lang="en-US" sz="1400" kern="0" dirty="0"/>
              <a:t>by submitting bid documentation with the shopping cart</a:t>
            </a:r>
          </a:p>
          <a:p>
            <a:pPr eaLnBrk="1" hangingPunct="1">
              <a:buClr>
                <a:srgbClr val="CC0000"/>
              </a:buClr>
            </a:pPr>
            <a:r>
              <a:rPr lang="en-US" sz="1800" b="1" kern="0" dirty="0"/>
              <a:t>Purchases greater than $100,000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sz="1400" kern="0" dirty="0" smtClean="0"/>
              <a:t>Shopper’s department is required to complete a </a:t>
            </a:r>
            <a:r>
              <a:rPr lang="en-US" sz="1400" kern="0" dirty="0"/>
              <a:t>competitive bid </a:t>
            </a:r>
            <a:r>
              <a:rPr lang="en-US" sz="1400" kern="0" dirty="0" smtClean="0"/>
              <a:t>process which will include:</a:t>
            </a:r>
            <a:endParaRPr lang="en-US" sz="1400" kern="0" dirty="0"/>
          </a:p>
          <a:p>
            <a:pPr lvl="2" eaLnBrk="1" hangingPunct="1">
              <a:buClr>
                <a:srgbClr val="CC0000"/>
              </a:buClr>
            </a:pPr>
            <a:r>
              <a:rPr lang="en-US" sz="1400" kern="0" dirty="0"/>
              <a:t>An assessment of the market and the supply base</a:t>
            </a:r>
          </a:p>
          <a:p>
            <a:pPr lvl="2" eaLnBrk="1" hangingPunct="1">
              <a:buClr>
                <a:srgbClr val="CC0000"/>
              </a:buClr>
            </a:pPr>
            <a:r>
              <a:rPr lang="en-US" sz="1400" kern="0" dirty="0"/>
              <a:t>Written </a:t>
            </a:r>
            <a:r>
              <a:rPr lang="en-US" sz="1400" kern="0" dirty="0" smtClean="0"/>
              <a:t>scope </a:t>
            </a:r>
            <a:r>
              <a:rPr lang="en-US" sz="1400" kern="0" dirty="0"/>
              <a:t>of </a:t>
            </a:r>
            <a:r>
              <a:rPr lang="en-US" sz="1400" kern="0" dirty="0" smtClean="0"/>
              <a:t>work </a:t>
            </a:r>
            <a:r>
              <a:rPr lang="en-US" sz="1400" kern="0" dirty="0"/>
              <a:t>and </a:t>
            </a:r>
            <a:r>
              <a:rPr lang="en-US" sz="1400" kern="0" dirty="0" smtClean="0"/>
              <a:t>award criteria</a:t>
            </a:r>
            <a:endParaRPr lang="en-US" sz="1400" kern="0" dirty="0"/>
          </a:p>
          <a:p>
            <a:pPr lvl="2" eaLnBrk="1" hangingPunct="1">
              <a:buClr>
                <a:srgbClr val="CC0000"/>
              </a:buClr>
            </a:pPr>
            <a:r>
              <a:rPr lang="en-US" sz="1400" kern="0" dirty="0"/>
              <a:t>A Request for Proposal (RFP) drafted and distributed to vendors</a:t>
            </a:r>
          </a:p>
          <a:p>
            <a:pPr lvl="2" eaLnBrk="1" hangingPunct="1">
              <a:buClr>
                <a:srgbClr val="CC0000"/>
              </a:buClr>
            </a:pPr>
            <a:r>
              <a:rPr lang="en-US" sz="1400" kern="0" dirty="0"/>
              <a:t>An analysis of vendors’ responses to the RFP</a:t>
            </a:r>
          </a:p>
          <a:p>
            <a:pPr lvl="2" eaLnBrk="1" hangingPunct="1">
              <a:buClr>
                <a:srgbClr val="CC0000"/>
              </a:buClr>
            </a:pPr>
            <a:r>
              <a:rPr lang="en-US" sz="1400" kern="0" dirty="0"/>
              <a:t>Execution of a written contract or purchase agreement prior to award</a:t>
            </a:r>
          </a:p>
          <a:p>
            <a:pPr marL="1314450" lvl="3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785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Non-competition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91000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r>
              <a:rPr lang="en-US" sz="1400" kern="1200" dirty="0" smtClean="0">
                <a:solidFill>
                  <a:prstClr val="black"/>
                </a:solidFill>
              </a:rPr>
              <a:t>For all purchases that exceed $25k not sourced using the competitive bid process, the shopper is responsible for supplying Sourcing &amp; Procurement a justification for non-competition.</a:t>
            </a:r>
            <a:endParaRPr lang="en-US" sz="1400" kern="12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endParaRPr lang="en-US" sz="1400" kern="1200" dirty="0">
              <a:solidFill>
                <a:prstClr val="black"/>
              </a:solidFill>
              <a:latin typeface="Calibri"/>
            </a:endParaRPr>
          </a:p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r>
              <a:rPr lang="en-US" sz="2000" b="1" kern="1200" dirty="0">
                <a:solidFill>
                  <a:prstClr val="black"/>
                </a:solidFill>
              </a:rPr>
              <a:t>The justification must:</a:t>
            </a:r>
          </a:p>
          <a:p>
            <a:pPr lvl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kern="1200" dirty="0" smtClean="0">
                <a:solidFill>
                  <a:prstClr val="black"/>
                </a:solidFill>
              </a:rPr>
              <a:t>Address </a:t>
            </a:r>
            <a:r>
              <a:rPr lang="en-US" sz="1400" kern="1200" dirty="0">
                <a:solidFill>
                  <a:prstClr val="black"/>
                </a:solidFill>
              </a:rPr>
              <a:t>why the full quantity to be contracted needs to be purchased without using competitive </a:t>
            </a:r>
            <a:r>
              <a:rPr lang="en-US" sz="1400" kern="1200" dirty="0" smtClean="0">
                <a:solidFill>
                  <a:prstClr val="black"/>
                </a:solidFill>
              </a:rPr>
              <a:t>procedures</a:t>
            </a:r>
            <a:endParaRPr lang="en-US" sz="1400" kern="1200" dirty="0">
              <a:solidFill>
                <a:prstClr val="black"/>
              </a:solidFill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kern="1200" dirty="0" smtClean="0">
                <a:solidFill>
                  <a:prstClr val="black"/>
                </a:solidFill>
              </a:rPr>
              <a:t>Discuss </a:t>
            </a:r>
            <a:r>
              <a:rPr lang="en-US" sz="1400" kern="1200" dirty="0">
                <a:solidFill>
                  <a:prstClr val="black"/>
                </a:solidFill>
              </a:rPr>
              <a:t>relevant pricing issues, including the basis for determining that the anticipated price/cost will be fair and reasonable. </a:t>
            </a:r>
            <a:endParaRPr lang="en-US" sz="1400" kern="1200" dirty="0" smtClean="0">
              <a:solidFill>
                <a:prstClr val="black"/>
              </a:solidFill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kern="1200" dirty="0" smtClean="0">
                <a:solidFill>
                  <a:prstClr val="black"/>
                </a:solidFill>
              </a:rPr>
              <a:t>Include market research/efforts to obtain competition</a:t>
            </a:r>
          </a:p>
          <a:p>
            <a:pPr lvl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kern="1200" dirty="0" smtClean="0">
                <a:solidFill>
                  <a:prstClr val="black"/>
                </a:solidFill>
              </a:rPr>
              <a:t>Outline actions </a:t>
            </a:r>
            <a:r>
              <a:rPr lang="en-US" sz="1400" kern="1200" dirty="0">
                <a:solidFill>
                  <a:prstClr val="black"/>
                </a:solidFill>
              </a:rPr>
              <a:t>b</a:t>
            </a:r>
            <a:r>
              <a:rPr lang="en-US" sz="1400" kern="1200" dirty="0" smtClean="0">
                <a:solidFill>
                  <a:prstClr val="black"/>
                </a:solidFill>
              </a:rPr>
              <a:t>eing </a:t>
            </a:r>
            <a:r>
              <a:rPr lang="en-US" sz="1400" kern="1200" dirty="0">
                <a:solidFill>
                  <a:prstClr val="black"/>
                </a:solidFill>
              </a:rPr>
              <a:t>t</a:t>
            </a:r>
            <a:r>
              <a:rPr lang="en-US" sz="1400" kern="1200" dirty="0" smtClean="0">
                <a:solidFill>
                  <a:prstClr val="black"/>
                </a:solidFill>
              </a:rPr>
              <a:t>aken </a:t>
            </a:r>
            <a:r>
              <a:rPr lang="en-US" sz="1400" kern="1200" dirty="0">
                <a:solidFill>
                  <a:prstClr val="black"/>
                </a:solidFill>
              </a:rPr>
              <a:t>to </a:t>
            </a:r>
            <a:r>
              <a:rPr lang="en-US" sz="1400" kern="1200" dirty="0" smtClean="0">
                <a:solidFill>
                  <a:prstClr val="black"/>
                </a:solidFill>
              </a:rPr>
              <a:t>overcome future barriers </a:t>
            </a:r>
            <a:r>
              <a:rPr lang="en-US" sz="1400" kern="1200" dirty="0">
                <a:solidFill>
                  <a:prstClr val="black"/>
                </a:solidFill>
              </a:rPr>
              <a:t>to </a:t>
            </a:r>
            <a:r>
              <a:rPr lang="en-US" sz="1400" kern="1200" dirty="0" smtClean="0">
                <a:solidFill>
                  <a:prstClr val="black"/>
                </a:solidFill>
              </a:rPr>
              <a:t>competition</a:t>
            </a:r>
            <a:endParaRPr lang="en-US" sz="1400" kern="1200" dirty="0">
              <a:solidFill>
                <a:prstClr val="black"/>
              </a:solidFill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kern="1200" dirty="0" smtClean="0">
                <a:solidFill>
                  <a:prstClr val="black"/>
                </a:solidFill>
              </a:rPr>
              <a:t>Contain approval </a:t>
            </a:r>
            <a:r>
              <a:rPr lang="en-US" sz="1400" kern="1200" dirty="0">
                <a:solidFill>
                  <a:prstClr val="black"/>
                </a:solidFill>
              </a:rPr>
              <a:t>of </a:t>
            </a:r>
            <a:r>
              <a:rPr lang="en-US" sz="1400" kern="1200" dirty="0" smtClean="0">
                <a:solidFill>
                  <a:prstClr val="black"/>
                </a:solidFill>
              </a:rPr>
              <a:t>purchase </a:t>
            </a:r>
            <a:r>
              <a:rPr lang="en-US" sz="1400" kern="1200" dirty="0">
                <a:solidFill>
                  <a:prstClr val="black"/>
                </a:solidFill>
              </a:rPr>
              <a:t>by Boston University </a:t>
            </a:r>
            <a:r>
              <a:rPr lang="en-US" sz="1400" kern="1200" dirty="0" smtClean="0">
                <a:solidFill>
                  <a:prstClr val="black"/>
                </a:solidFill>
              </a:rPr>
              <a:t>authority </a:t>
            </a:r>
            <a:r>
              <a:rPr lang="en-US" sz="1400" kern="1200" dirty="0">
                <a:solidFill>
                  <a:prstClr val="black"/>
                </a:solidFill>
              </a:rPr>
              <a:t>(Dean, VP</a:t>
            </a:r>
            <a:r>
              <a:rPr lang="en-US" sz="1400" kern="1200" dirty="0" smtClean="0">
                <a:solidFill>
                  <a:prstClr val="black"/>
                </a:solidFill>
              </a:rPr>
              <a:t>)</a:t>
            </a:r>
            <a:endParaRPr lang="en-US" sz="1400" kern="1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B63DC-F030-4B8C-87A2-16AA6B75D1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99BAB17-E5C3-465C-A49A-1760628C43FE}" type="datetime1">
              <a:rPr lang="en-US" smtClean="0"/>
              <a:pPr>
                <a:defRPr/>
              </a:pPr>
              <a:t>2/3/2017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Procurement Polices</a:t>
            </a:r>
          </a:p>
        </p:txBody>
      </p:sp>
    </p:spTree>
    <p:extLst>
      <p:ext uri="{BB962C8B-B14F-4D97-AF65-F5344CB8AC3E}">
        <p14:creationId xmlns:p14="http://schemas.microsoft.com/office/powerpoint/2010/main" val="27562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BUworks Procurement Process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14</a:t>
            </a:fld>
            <a:endParaRPr lang="en-US" sz="4400" dirty="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dirty="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64" y="533400"/>
            <a:ext cx="79248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RFP Process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CC0000"/>
              </a:buClr>
              <a:buNone/>
            </a:pPr>
            <a:r>
              <a:rPr lang="en-US" sz="1800" kern="0" dirty="0" smtClean="0"/>
              <a:t>An RFP is a Request for Proposal and is performed typically for orders greater than $100,000</a:t>
            </a:r>
          </a:p>
          <a:p>
            <a:pPr marL="0" indent="0" eaLnBrk="1" hangingPunct="1">
              <a:buClr>
                <a:srgbClr val="CC0000"/>
              </a:buClr>
              <a:buNone/>
            </a:pPr>
            <a:endParaRPr lang="en-US" sz="1800" kern="0" dirty="0" smtClean="0"/>
          </a:p>
          <a:p>
            <a:pPr eaLnBrk="1" hangingPunct="1">
              <a:buClr>
                <a:srgbClr val="CC0000"/>
              </a:buClr>
            </a:pPr>
            <a:r>
              <a:rPr lang="en-US" sz="1800" b="1" kern="0" dirty="0" smtClean="0"/>
              <a:t>Process</a:t>
            </a:r>
            <a:endParaRPr lang="en-US" sz="1800" b="1" kern="0" dirty="0"/>
          </a:p>
          <a:p>
            <a:pPr lvl="1" eaLnBrk="1" hangingPunct="1">
              <a:buClr>
                <a:srgbClr val="CC0000"/>
              </a:buClr>
            </a:pPr>
            <a:r>
              <a:rPr lang="en-US" sz="1400" kern="0" dirty="0" smtClean="0"/>
              <a:t>Submit a shopping cart with the following information (either in the internal note or as an attachment): description of project, timeline, expected value, University contact, and list of proposed vendors.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sz="1400" kern="0" dirty="0" smtClean="0"/>
              <a:t>Once received in Sourcing, the project will be assigned to the appropriate resource who will contact the department and provide applicable RFP documents for completion – e.g. RFP template*, pricing spreadsheet, scope overview, etc.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sz="1400" kern="0" dirty="0" smtClean="0"/>
              <a:t>The RFP will be released through Sourcing’s </a:t>
            </a:r>
            <a:r>
              <a:rPr lang="en-US" sz="1400" kern="0" dirty="0" err="1" smtClean="0"/>
              <a:t>eSourcing</a:t>
            </a:r>
            <a:r>
              <a:rPr lang="en-US" sz="1400" kern="0" dirty="0" smtClean="0"/>
              <a:t> tool, Ariba, which allows vendor responses to be submitted electronically and downloaded to be analyzed in a side-by-side format.</a:t>
            </a:r>
            <a:endParaRPr lang="en-US" sz="1400" kern="0" dirty="0"/>
          </a:p>
          <a:p>
            <a:pPr marL="457200" lvl="1" indent="0" eaLnBrk="1" hangingPunct="1">
              <a:buClr>
                <a:srgbClr val="CC0000"/>
              </a:buClr>
              <a:buNone/>
            </a:pPr>
            <a:endParaRPr lang="en-US" sz="1400" kern="0" dirty="0" smtClean="0"/>
          </a:p>
          <a:p>
            <a:pPr marL="57150" indent="0" eaLnBrk="1" hangingPunct="1">
              <a:buClr>
                <a:srgbClr val="CC0000"/>
              </a:buClr>
              <a:buNone/>
            </a:pPr>
            <a:r>
              <a:rPr lang="en-US" sz="1400" kern="0" dirty="0" smtClean="0"/>
              <a:t>* Once the RFP template has been populated with business questions and returned to Sourcing, the department should anticipate about one week for final edits before the RFP can be published. </a:t>
            </a:r>
          </a:p>
          <a:p>
            <a:pPr marL="457200" lvl="1" indent="0" eaLnBrk="1" hangingPunct="1">
              <a:buClr>
                <a:srgbClr val="CC0000"/>
              </a:buClr>
              <a:buNone/>
            </a:pPr>
            <a:endParaRPr lang="en-US" sz="1400" kern="0" dirty="0" smtClean="0"/>
          </a:p>
          <a:p>
            <a:pPr marL="57150" indent="0" eaLnBrk="1" hangingPunct="1">
              <a:buClr>
                <a:srgbClr val="CC0000"/>
              </a:buClr>
              <a:buNone/>
            </a:pPr>
            <a:r>
              <a:rPr lang="en-US" sz="1400" b="1" i="1" kern="0" dirty="0" smtClean="0"/>
              <a:t>Please note, IT-related projects may be assigned a Project Manager from IS&amp;T’s Project Management Office</a:t>
            </a:r>
          </a:p>
          <a:p>
            <a:pPr marL="457200" lvl="1" indent="0" eaLnBrk="1" hangingPunct="1">
              <a:buClr>
                <a:srgbClr val="CC0000"/>
              </a:buClr>
              <a:buNone/>
            </a:pPr>
            <a:endParaRPr lang="en-U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3398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 Order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A Limit Order is a master purchase order that permits tracking of multiple transactions related to a single vendor and/or agreement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b="1" dirty="0"/>
              <a:t>Limit purchase orders may be used:</a:t>
            </a:r>
          </a:p>
          <a:p>
            <a:pPr>
              <a:buClr>
                <a:srgbClr val="FF0000"/>
              </a:buClr>
            </a:pPr>
            <a:r>
              <a:rPr lang="en-US" sz="1400" dirty="0"/>
              <a:t>For </a:t>
            </a:r>
            <a:r>
              <a:rPr lang="en-US" sz="1400" b="1" dirty="0"/>
              <a:t>services</a:t>
            </a:r>
            <a:r>
              <a:rPr lang="en-US" sz="1400" dirty="0"/>
              <a:t> when the ordering department has an executed contract and the payment frequency and/or amounts are variable.</a:t>
            </a:r>
          </a:p>
          <a:p>
            <a:pPr>
              <a:buClr>
                <a:srgbClr val="FF0000"/>
              </a:buClr>
            </a:pPr>
            <a:r>
              <a:rPr lang="en-US" sz="1400" dirty="0"/>
              <a:t>For </a:t>
            </a:r>
            <a:r>
              <a:rPr lang="en-US" sz="1400" b="1" dirty="0"/>
              <a:t>supplies</a:t>
            </a:r>
            <a:r>
              <a:rPr lang="en-US" sz="1400" dirty="0"/>
              <a:t> when the ordering department has a contract, price agreement, or quotation, and must make repetitive purchases of low dollar supplies with variable costs when a supplier will not take a procurement card (PCard) for payment and the supplies or materials are not available in the Terrier Marketplace.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1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en-US" sz="1400" b="1" dirty="0" smtClean="0"/>
              <a:t>Format</a:t>
            </a:r>
            <a:r>
              <a:rPr lang="en-US" sz="1400" b="1" dirty="0"/>
              <a:t>:</a:t>
            </a:r>
          </a:p>
          <a:p>
            <a:pPr>
              <a:buClr>
                <a:srgbClr val="FF0000"/>
              </a:buClr>
            </a:pPr>
            <a:r>
              <a:rPr lang="en-US" sz="1400" dirty="0"/>
              <a:t>Date range should include a beginning and end date consistent with the agreement.</a:t>
            </a:r>
          </a:p>
          <a:p>
            <a:pPr>
              <a:buClr>
                <a:srgbClr val="FF0000"/>
              </a:buClr>
            </a:pPr>
            <a:r>
              <a:rPr lang="en-US" sz="1400" dirty="0"/>
              <a:t>The value should be for the entire agreement value and term. </a:t>
            </a:r>
          </a:p>
          <a:p>
            <a:pPr>
              <a:buClr>
                <a:srgbClr val="FF0000"/>
              </a:buClr>
            </a:pPr>
            <a:r>
              <a:rPr lang="en-US" sz="1400" dirty="0"/>
              <a:t>Supporting documentation (contract, price agreement, or quotation) much be attach to the shopping cart. </a:t>
            </a:r>
          </a:p>
          <a:p>
            <a:pPr>
              <a:buClr>
                <a:srgbClr val="FF0000"/>
              </a:buClr>
            </a:pPr>
            <a:r>
              <a:rPr lang="en-US" sz="1400" dirty="0"/>
              <a:t>Time or dollar extensions of a current limit purchase order must be in writing and include proper supporting documentation.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B63DC-F030-4B8C-87A2-16AA6B75D1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99BAB17-E5C3-465C-A49A-1760628C43FE}" type="datetime1">
              <a:rPr lang="en-US" smtClean="0"/>
              <a:pPr>
                <a:defRPr/>
              </a:pPr>
              <a:t>2/3/2017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Procurement Polices</a:t>
            </a:r>
          </a:p>
        </p:txBody>
      </p:sp>
    </p:spTree>
    <p:extLst>
      <p:ext uri="{BB962C8B-B14F-4D97-AF65-F5344CB8AC3E}">
        <p14:creationId xmlns:p14="http://schemas.microsoft.com/office/powerpoint/2010/main" val="11097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16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Ordering/Contracting Policy</a:t>
            </a:r>
          </a:p>
        </p:txBody>
      </p:sp>
      <p:sp>
        <p:nvSpPr>
          <p:cNvPr id="6150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3434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sz="1400" dirty="0"/>
              <a:t>In general, the preferred method of ordering goods and services from registered suppliers at Boston University is via a </a:t>
            </a:r>
            <a:r>
              <a:rPr lang="en-US" sz="1400" u="sng" dirty="0"/>
              <a:t>shopping cart using BUworks Central</a:t>
            </a:r>
            <a:r>
              <a:rPr lang="en-US" sz="1400" dirty="0"/>
              <a:t>. However, there are certain circumstances (listed below) where alternate methods of ordering and payment are acceptable to allow efficiency and greater convenience. </a:t>
            </a:r>
            <a:endParaRPr lang="en-US" sz="1400" dirty="0" smtClean="0"/>
          </a:p>
          <a:p>
            <a:pPr marL="0" indent="0">
              <a:buClr>
                <a:srgbClr val="C00000"/>
              </a:buClr>
              <a:buNone/>
            </a:pPr>
            <a:endParaRPr lang="en-US" sz="1400" dirty="0"/>
          </a:p>
          <a:p>
            <a:pPr marL="0" indent="0">
              <a:buClr>
                <a:srgbClr val="C00000"/>
              </a:buClr>
              <a:buNone/>
            </a:pPr>
            <a:r>
              <a:rPr lang="en-US" sz="1400" dirty="0" smtClean="0"/>
              <a:t>These </a:t>
            </a:r>
            <a:r>
              <a:rPr lang="en-US" sz="1400" dirty="0"/>
              <a:t>methods </a:t>
            </a:r>
            <a:r>
              <a:rPr lang="en-US" sz="1400" dirty="0" smtClean="0"/>
              <a:t>include: </a:t>
            </a:r>
          </a:p>
          <a:p>
            <a:pPr>
              <a:buClr>
                <a:srgbClr val="C00000"/>
              </a:buClr>
            </a:pPr>
            <a:r>
              <a:rPr lang="en-US" sz="1400" dirty="0" err="1" smtClean="0"/>
              <a:t>PCard</a:t>
            </a:r>
            <a:r>
              <a:rPr lang="en-US" sz="1400" dirty="0" smtClean="0"/>
              <a:t> – Low-dollar  </a:t>
            </a:r>
            <a:r>
              <a:rPr lang="en-US" sz="1400" dirty="0"/>
              <a:t>PCard transactions (less than $1,000</a:t>
            </a:r>
            <a:r>
              <a:rPr lang="en-US" sz="1400" dirty="0" smtClean="0"/>
              <a:t>)</a:t>
            </a:r>
          </a:p>
          <a:p>
            <a:pPr>
              <a:buClr>
                <a:srgbClr val="C00000"/>
              </a:buClr>
            </a:pPr>
            <a:r>
              <a:rPr lang="en-US" sz="1400" dirty="0" smtClean="0"/>
              <a:t>Travel Card – Travel  </a:t>
            </a:r>
            <a:r>
              <a:rPr lang="en-US" sz="1400" dirty="0"/>
              <a:t>and entertainment </a:t>
            </a:r>
            <a:r>
              <a:rPr lang="en-US" sz="1400" dirty="0" smtClean="0"/>
              <a:t>expenses </a:t>
            </a:r>
          </a:p>
          <a:p>
            <a:pPr>
              <a:buClr>
                <a:srgbClr val="C00000"/>
              </a:buClr>
            </a:pPr>
            <a:r>
              <a:rPr lang="en-US" sz="1400" dirty="0" smtClean="0"/>
              <a:t>Direct </a:t>
            </a:r>
            <a:r>
              <a:rPr lang="en-US" sz="1400" dirty="0"/>
              <a:t>Pay – disbursement transactions. </a:t>
            </a:r>
            <a:r>
              <a:rPr lang="en-US" sz="1400" dirty="0" smtClean="0"/>
              <a:t>(Direct </a:t>
            </a:r>
            <a:r>
              <a:rPr lang="en-US" sz="1400" dirty="0"/>
              <a:t>Pay describes the process for direct payment of purchases of certain goods and services outside the Sourcing &amp; Procurement </a:t>
            </a:r>
            <a:r>
              <a:rPr lang="en-US" sz="1400" dirty="0" smtClean="0"/>
              <a:t>function)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1400" dirty="0"/>
          </a:p>
          <a:p>
            <a:pPr marL="0" indent="0">
              <a:buClr>
                <a:srgbClr val="C00000"/>
              </a:buClr>
              <a:buNone/>
            </a:pPr>
            <a:r>
              <a:rPr lang="en-US" sz="1400" dirty="0" smtClean="0"/>
              <a:t>The </a:t>
            </a:r>
            <a:r>
              <a:rPr lang="en-US" sz="1400" b="1" dirty="0" smtClean="0"/>
              <a:t>Ordering and Contracting Policy grid </a:t>
            </a:r>
            <a:r>
              <a:rPr lang="en-US" sz="1400" dirty="0" smtClean="0"/>
              <a:t>will help you determine which method you may use for payments. Click the link below to be taken to the policy page.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1400" dirty="0" smtClean="0">
              <a:hlinkClick r:id="rId3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1400" dirty="0" smtClean="0">
                <a:hlinkClick r:id="rId4"/>
              </a:rPr>
              <a:t>http://www.bu.edu/policies/finance/ordering-and-contracting/</a:t>
            </a:r>
            <a:endParaRPr lang="en-US" sz="1400" dirty="0" smtClean="0"/>
          </a:p>
          <a:p>
            <a:pPr marL="0" indent="0">
              <a:buClr>
                <a:srgbClr val="C00000"/>
              </a:buClr>
              <a:buNone/>
            </a:pPr>
            <a:endParaRPr lang="en-US" sz="1000" b="1" baseline="30000" dirty="0" smtClean="0"/>
          </a:p>
          <a:p>
            <a:pPr marL="0" indent="0">
              <a:buClr>
                <a:srgbClr val="C00000"/>
              </a:buClr>
              <a:buNone/>
            </a:pPr>
            <a:endParaRPr lang="en-US" baseline="30000" dirty="0" smtClean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Shopping Cart Creation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20F685FC-9B89-45FD-BDBC-483223191B4A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17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8196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344D10D-CB8E-4E28-AC4C-65753847150E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Supplier Registration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  <a:p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64253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The first step to engage a service provider, consultant, contractor, or freelancer (hereafter, “Service Provider”) is to submit a shopping cart </a:t>
            </a:r>
            <a:r>
              <a:rPr lang="en-US" sz="1400" b="1" dirty="0">
                <a:latin typeface="+mj-lt"/>
              </a:rPr>
              <a:t>prior</a:t>
            </a:r>
            <a:r>
              <a:rPr lang="en-US" sz="1400" dirty="0">
                <a:latin typeface="+mj-lt"/>
              </a:rPr>
              <a:t> to the services being performed for the projected value of the services. </a:t>
            </a:r>
            <a:endParaRPr lang="en-US" sz="1400" dirty="0" smtClean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3439562"/>
            <a:ext cx="7666630" cy="28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600" b="1" kern="0" dirty="0" smtClean="0"/>
              <a:t>Service provider name and contact information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600" b="1" kern="0" dirty="0" smtClean="0"/>
              <a:t>Description of services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600" b="1" kern="0" dirty="0" smtClean="0"/>
              <a:t>Start date and end date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600" b="1" kern="0" dirty="0" smtClean="0"/>
              <a:t>Supporting documentation (contract, price agreement, quotation, etc.)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endParaRPr lang="en-US" sz="2000" b="1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638269" y="152068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 smtClean="0">
                <a:latin typeface="+mj-lt"/>
              </a:rPr>
              <a:t>A Shopping Cart is the first step!</a:t>
            </a:r>
            <a:endParaRPr lang="en-US" sz="1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99" y="3052350"/>
            <a:ext cx="79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The following information must be included in the shopping cart prior to submission:</a:t>
            </a:r>
          </a:p>
        </p:txBody>
      </p:sp>
    </p:spTree>
    <p:extLst>
      <p:ext uri="{BB962C8B-B14F-4D97-AF65-F5344CB8AC3E}">
        <p14:creationId xmlns:p14="http://schemas.microsoft.com/office/powerpoint/2010/main" val="39433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20F685FC-9B89-45FD-BDBC-483223191B4A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18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8196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344D10D-CB8E-4E28-AC4C-65753847150E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Research Related engagements $25k or less and lasting less than 12 months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  <a:p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337028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combined </a:t>
            </a:r>
            <a:r>
              <a:rPr lang="en-US" dirty="0">
                <a:latin typeface="+mj-lt"/>
              </a:rPr>
              <a:t>questionnaire &amp; contract process has fewer steps, and allows the department to complete more of the process on the consultant’s behalf, but is more paper intensive. </a:t>
            </a:r>
            <a:endParaRPr lang="en-US" dirty="0" smtClean="0">
              <a:latin typeface="+mj-lt"/>
            </a:endParaRPr>
          </a:p>
          <a:p>
            <a:pPr>
              <a:buClr>
                <a:srgbClr val="FF0000"/>
              </a:buClr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The Shopping cart/PO process is </a:t>
            </a:r>
            <a:r>
              <a:rPr lang="en-US" dirty="0" smtClean="0">
                <a:latin typeface="+mj-lt"/>
              </a:rPr>
              <a:t>electronic</a:t>
            </a:r>
            <a:r>
              <a:rPr lang="en-US" dirty="0">
                <a:latin typeface="+mj-lt"/>
              </a:rPr>
              <a:t>, reducing the risk of lost paperwork and invoice payment delays, but requires the consultant to interact directly with the University’s central </a:t>
            </a:r>
            <a:r>
              <a:rPr lang="en-US" dirty="0" smtClean="0">
                <a:latin typeface="+mj-lt"/>
              </a:rPr>
              <a:t>offices.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4035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 Available Processes…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7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20F685FC-9B89-45FD-BDBC-483223191B4A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19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8196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344D10D-CB8E-4E28-AC4C-65753847150E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  <a:p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306995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Inform suppliers of the supplier registration process to manage expectations.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Always fill out a Description of Services form and upload it to the shopping cart. </a:t>
            </a:r>
            <a:endParaRPr lang="en-US" dirty="0" smtClean="0">
              <a:latin typeface="+mj-lt"/>
            </a:endParaRPr>
          </a:p>
          <a:p>
            <a:pPr>
              <a:buClr>
                <a:srgbClr val="FF0000"/>
              </a:buClr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Do not sign anything on behalf of the University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A few tips when onboarding a supplier</a:t>
            </a:r>
            <a:r>
              <a:rPr lang="en-US" dirty="0" smtClean="0">
                <a:latin typeface="+mj-lt"/>
              </a:rPr>
              <a:t>…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4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endParaRPr lang="en-US" sz="1200" dirty="0">
              <a:solidFill>
                <a:schemeClr val="bg1"/>
              </a:solidFill>
              <a:latin typeface="Arial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43B5F9EE-C446-4CB0-969F-2909C6C0A026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2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6CF1C4C7-EE85-4217-BCEC-036DCDC9F3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6858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b="1" dirty="0" smtClean="0"/>
              <a:t>Agenda</a:t>
            </a:r>
            <a:endParaRPr lang="en-US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91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000" b="1" dirty="0" smtClean="0"/>
              <a:t>Overview of Procurement Process</a:t>
            </a:r>
          </a:p>
          <a:p>
            <a:pPr marL="285750"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000" b="1" dirty="0" smtClean="0"/>
              <a:t>Reports: Shopping </a:t>
            </a:r>
            <a:r>
              <a:rPr lang="en-US" sz="2000" b="1" dirty="0" smtClean="0"/>
              <a:t>Carts All vs BW Reporting</a:t>
            </a:r>
            <a:endParaRPr lang="en-US" sz="2000" b="1" dirty="0"/>
          </a:p>
          <a:p>
            <a:pPr marL="285750"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000" b="1" dirty="0"/>
              <a:t>Procurement Policies</a:t>
            </a:r>
          </a:p>
          <a:p>
            <a:pPr marL="285750"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000" b="1" dirty="0" smtClean="0"/>
              <a:t>Onboarding a Supplier</a:t>
            </a:r>
            <a:endParaRPr lang="en-US" sz="2000" b="1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000" b="1" dirty="0" smtClean="0"/>
              <a:t>Shopper’s Guid</a:t>
            </a:r>
            <a:r>
              <a:rPr lang="en-US" sz="2000" b="1" dirty="0" smtClean="0"/>
              <a:t>e/</a:t>
            </a:r>
            <a:r>
              <a:rPr lang="en-US" sz="2000" b="1" dirty="0" smtClean="0"/>
              <a:t>Training </a:t>
            </a:r>
            <a:r>
              <a:rPr lang="en-US" sz="2000" b="1" dirty="0"/>
              <a:t>Newsletter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000" b="1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026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43B5F9EE-C446-4CB0-969F-2909C6C0A026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20</a:t>
            </a:fld>
            <a:endParaRPr lang="en-US" sz="4400" dirty="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6CF1C4C7-EE85-4217-BCEC-036DCDC9F3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dirty="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6392" y="6858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9pPr>
          </a:lstStyle>
          <a:p>
            <a:pPr eaLnBrk="1" hangingPunct="1"/>
            <a:r>
              <a:rPr lang="en-US" sz="2800" b="1" kern="0" dirty="0" smtClean="0"/>
              <a:t>Procurement Resources</a:t>
            </a:r>
            <a:endParaRPr lang="en-US" sz="28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518864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0000"/>
              </a:buClr>
            </a:pPr>
            <a:r>
              <a:rPr lang="en-US" sz="2000" kern="0" dirty="0" smtClean="0"/>
              <a:t>Training Documents</a:t>
            </a:r>
            <a:endParaRPr lang="en-US" sz="2000" kern="0" dirty="0"/>
          </a:p>
          <a:p>
            <a:pPr eaLnBrk="1" hangingPunct="1">
              <a:buClr>
                <a:srgbClr val="CC0000"/>
              </a:buClr>
            </a:pPr>
            <a:r>
              <a:rPr lang="en-US" sz="2000" kern="0" dirty="0" smtClean="0"/>
              <a:t>Training Videos</a:t>
            </a:r>
            <a:endParaRPr lang="en-US" sz="2000" kern="0" dirty="0"/>
          </a:p>
          <a:p>
            <a:pPr eaLnBrk="1" hangingPunct="1">
              <a:buClr>
                <a:srgbClr val="CC0000"/>
              </a:buClr>
            </a:pPr>
            <a:r>
              <a:rPr lang="en-US" sz="2000" kern="0" dirty="0" smtClean="0"/>
              <a:t>Policies and </a:t>
            </a:r>
          </a:p>
          <a:p>
            <a:pPr marL="0" indent="0" eaLnBrk="1" hangingPunct="1">
              <a:buClr>
                <a:srgbClr val="CC0000"/>
              </a:buClr>
              <a:buNone/>
            </a:pPr>
            <a:r>
              <a:rPr lang="en-US" sz="2000" kern="0" dirty="0" smtClean="0"/>
              <a:t>     Procedures</a:t>
            </a:r>
          </a:p>
          <a:p>
            <a:pPr marL="457200" lvl="1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4158" y="1882071"/>
            <a:ext cx="283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Shopper’s Guide</a:t>
            </a:r>
            <a:endParaRPr lang="en-US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51" y="1393257"/>
            <a:ext cx="5124641" cy="3533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62200" y="5799728"/>
            <a:ext cx="4502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hlinkClick r:id="rId4"/>
              </a:rPr>
              <a:t>sourcing@bu.edu</a:t>
            </a:r>
            <a:r>
              <a:rPr lang="en-US" sz="2000" dirty="0" smtClean="0">
                <a:latin typeface="+mn-lt"/>
              </a:rPr>
              <a:t> or 617-353-2370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0772" y="5414289"/>
            <a:ext cx="283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Contact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21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1817"/>
            <a:ext cx="7924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Training Newsletter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5642" y="1447800"/>
            <a:ext cx="7924800" cy="358140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2000" dirty="0" smtClean="0"/>
              <a:t>Collaboration with the BUworks functional areas:  HR, Finance, S&amp;P, and BW </a:t>
            </a:r>
            <a:r>
              <a:rPr lang="en-US" sz="2000" dirty="0" smtClean="0"/>
              <a:t>Reporting to produce monthly training newsletter.</a:t>
            </a:r>
            <a:endParaRPr lang="en-US" sz="2000" dirty="0" smtClean="0"/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2000" dirty="0" smtClean="0"/>
              <a:t>News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2000" dirty="0" smtClean="0"/>
              <a:t>Tips/</a:t>
            </a:r>
            <a:r>
              <a:rPr lang="en-US" sz="2000" dirty="0" smtClean="0"/>
              <a:t>Training info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2000" dirty="0" smtClean="0"/>
              <a:t>Upcoming classes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52048"/>
            <a:ext cx="3664716" cy="33598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98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95600"/>
            <a:ext cx="2895600" cy="76200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B63DC-F030-4B8C-87A2-16AA6B75D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99BAB17-E5C3-465C-A49A-1760628C43FE}" type="datetime1">
              <a:rPr lang="en-US" smtClean="0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95600"/>
            <a:ext cx="2895600" cy="762000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B63DC-F030-4B8C-87A2-16AA6B75D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99BAB17-E5C3-465C-A49A-1760628C43FE}" type="datetime1">
              <a:rPr lang="en-US" smtClean="0"/>
              <a:pPr>
                <a:defRPr/>
              </a:pPr>
              <a:t>2/3/2017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0EF904-3C1C-41AC-90AF-8EECF44157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F65FCD6-6472-4533-BB42-18B0F854A237}" type="datetime1">
              <a:rPr lang="en-US" smtClean="0"/>
              <a:pPr>
                <a:defRPr/>
              </a:pPr>
              <a:t>2/3/2017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91600" cy="34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4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24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BUworks Procurement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pic>
        <p:nvPicPr>
          <p:cNvPr id="2" name="Picture 1" descr="Overview - BUWorks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4558"/>
            <a:ext cx="8282539" cy="50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5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24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Shopping cart screen</a:t>
            </a:r>
            <a:endParaRPr lang="en-US" sz="2800" b="1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pic>
        <p:nvPicPr>
          <p:cNvPr id="2" name="Picture 1" descr="Shopping Cart - SAP NetWeaver Portal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133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Procurement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0EF904-3C1C-41AC-90AF-8EECF44157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F65FCD6-6472-4533-BB42-18B0F854A237}" type="datetime1">
              <a:rPr lang="en-US" smtClean="0"/>
              <a:pPr>
                <a:defRPr/>
              </a:pPr>
              <a:t>2/3/2017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5738885"/>
              </p:ext>
            </p:extLst>
          </p:nvPr>
        </p:nvGraphicFramePr>
        <p:xfrm>
          <a:off x="1031507" y="1066800"/>
          <a:ext cx="6908131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9268574"/>
              </p:ext>
            </p:extLst>
          </p:nvPr>
        </p:nvGraphicFramePr>
        <p:xfrm>
          <a:off x="1031507" y="3810000"/>
          <a:ext cx="6908131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457200"/>
            <a:ext cx="79248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Osaka" pitchFamily="-64" charset="-128"/>
                <a:cs typeface="Osaka" pitchFamily="-64" charset="-128"/>
              </a:defRPr>
            </a:lvl9pPr>
          </a:lstStyle>
          <a:p>
            <a:pPr eaLnBrk="1" hangingPunct="1"/>
            <a:r>
              <a:rPr lang="en-US" sz="2800" b="1" kern="0" dirty="0" smtClean="0"/>
              <a:t>Reports</a:t>
            </a:r>
            <a:br>
              <a:rPr lang="en-US" sz="2800" b="1" kern="0" dirty="0" smtClean="0"/>
            </a:b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694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7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24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Shopping Carts All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pic>
        <p:nvPicPr>
          <p:cNvPr id="3" name="Picture 2" descr="Place and Manage Orders - BUWorks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4469"/>
            <a:ext cx="8098886" cy="48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8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Supplier Relationship Management Reports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pic>
        <p:nvPicPr>
          <p:cNvPr id="3" name="Picture 2" descr="Reporting Home - Business Warehouse Reporting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1"/>
            <a:ext cx="8001000" cy="484022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76902"/>
            <a:ext cx="6798210" cy="37337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52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9B4F7F2A-F0AD-43C1-845D-57D9CBA29455}" type="slidenum">
              <a:rPr lang="en-US" sz="4400" smtClean="0">
                <a:solidFill>
                  <a:srgbClr val="D9D9D9"/>
                </a:solidFill>
                <a:latin typeface="Arial" charset="0"/>
              </a:rPr>
              <a:pPr/>
              <a:t>9</a:t>
            </a:fld>
            <a:endParaRPr lang="en-US" sz="4400" smtClean="0">
              <a:solidFill>
                <a:srgbClr val="D9D9D9"/>
              </a:solidFill>
              <a:latin typeface="Arial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fld id="{0281D426-0457-47D8-B9D0-BEE692E0AAB1}" type="datetime1">
              <a:rPr lang="en-US" sz="1200" smtClean="0">
                <a:solidFill>
                  <a:srgbClr val="808080"/>
                </a:solidFill>
                <a:latin typeface="Arial" charset="0"/>
              </a:rPr>
              <a:pPr/>
              <a:t>2/3/2017</a:t>
            </a:fld>
            <a:endParaRPr lang="en-US" sz="12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64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Procurement Overview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2577"/>
            <a:ext cx="8365156" cy="4827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5596136"/>
            <a:ext cx="844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document: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www.bu.edu/tech/files/2016/02/SRM-FAQ-and-reports-to-use-for-answers.pdf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18610</TotalTime>
  <Words>1430</Words>
  <Application>Microsoft Office PowerPoint</Application>
  <PresentationFormat>On-screen Show (4:3)</PresentationFormat>
  <Paragraphs>226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Osaka</vt:lpstr>
      <vt:lpstr>Times</vt:lpstr>
      <vt:lpstr>Wingdings</vt:lpstr>
      <vt:lpstr>Blank Presentation</vt:lpstr>
      <vt:lpstr>Procurement Overview</vt:lpstr>
      <vt:lpstr>Agenda</vt:lpstr>
      <vt:lpstr>PowerPoint Presentation</vt:lpstr>
      <vt:lpstr>BUworks Procurement </vt:lpstr>
      <vt:lpstr>Shopping cart screen</vt:lpstr>
      <vt:lpstr>PowerPoint Presentation</vt:lpstr>
      <vt:lpstr>Shopping Carts All </vt:lpstr>
      <vt:lpstr>Supplier Relationship Management Reports </vt:lpstr>
      <vt:lpstr>PowerPoint Presentation</vt:lpstr>
      <vt:lpstr>BW SRM Reports </vt:lpstr>
      <vt:lpstr>Sourcing &amp; Procurement Policies</vt:lpstr>
      <vt:lpstr>Bid Policy</vt:lpstr>
      <vt:lpstr>Non-competition Policy</vt:lpstr>
      <vt:lpstr>RFP Process</vt:lpstr>
      <vt:lpstr>Limit Order Guidelines</vt:lpstr>
      <vt:lpstr>Ordering/Contracting Policy</vt:lpstr>
      <vt:lpstr>Supplier Registration</vt:lpstr>
      <vt:lpstr>Research Related engagements $25k or less and lasting less than 12 months</vt:lpstr>
      <vt:lpstr>PowerPoint Presentation</vt:lpstr>
      <vt:lpstr>PowerPoint Presentation</vt:lpstr>
      <vt:lpstr>Training Newsletter </vt:lpstr>
      <vt:lpstr>Questions?</vt:lpstr>
      <vt:lpstr>Thank you!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Blyden, Charoma</cp:lastModifiedBy>
  <cp:revision>216</cp:revision>
  <cp:lastPrinted>2015-08-19T12:56:58Z</cp:lastPrinted>
  <dcterms:created xsi:type="dcterms:W3CDTF">2008-01-28T19:49:47Z</dcterms:created>
  <dcterms:modified xsi:type="dcterms:W3CDTF">2017-02-03T21:29:27Z</dcterms:modified>
</cp:coreProperties>
</file>