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7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20AEF-88B8-1B4F-95C2-9F06B86780EA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DBCF8-05AA-EC43-8F5B-4E91CA848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66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2A569-0C56-674F-B4E1-E613923EDFC0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739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02A569-0C56-674F-B4E1-E613923EDFC0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483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617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337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216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93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65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37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096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3920CB-9CE9-49F7-B199-B398C9DF8ABA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8</a:t>
            </a:fld>
            <a:endParaRPr lang="en-US" altLang="en-US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09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025A-9282-0B4C-8A93-C29909721888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CA38-B17B-7147-A5F5-B16F5C96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90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025A-9282-0B4C-8A93-C29909721888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CA38-B17B-7147-A5F5-B16F5C96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3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025A-9282-0B4C-8A93-C29909721888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CA38-B17B-7147-A5F5-B16F5C96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16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025A-9282-0B4C-8A93-C29909721888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CA38-B17B-7147-A5F5-B16F5C96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025A-9282-0B4C-8A93-C29909721888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CA38-B17B-7147-A5F5-B16F5C96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32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025A-9282-0B4C-8A93-C29909721888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CA38-B17B-7147-A5F5-B16F5C96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1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025A-9282-0B4C-8A93-C29909721888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CA38-B17B-7147-A5F5-B16F5C96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9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025A-9282-0B4C-8A93-C29909721888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CA38-B17B-7147-A5F5-B16F5C96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55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025A-9282-0B4C-8A93-C29909721888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CA38-B17B-7147-A5F5-B16F5C96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78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025A-9282-0B4C-8A93-C29909721888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CA38-B17B-7147-A5F5-B16F5C96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0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5025A-9282-0B4C-8A93-C29909721888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2CA38-B17B-7147-A5F5-B16F5C96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4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5025A-9282-0B4C-8A93-C29909721888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2CA38-B17B-7147-A5F5-B16F5C969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76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mc.bu.edu/facdev-medicine/grants/education-pilot-grant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rbhasin@bu.ed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mc.bu.edu/facdev-medicine/grant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Department of Medicine Faculty Meeting</a:t>
            </a:r>
            <a:br>
              <a:rPr lang="en-US" dirty="0" smtClean="0"/>
            </a:br>
            <a:r>
              <a:rPr lang="en-US" dirty="0" smtClean="0"/>
              <a:t>Tuesday, March </a:t>
            </a:r>
            <a:r>
              <a:rPr lang="en-US" dirty="0" smtClean="0"/>
              <a:t>28, 2017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Announcements</a:t>
            </a:r>
          </a:p>
          <a:p>
            <a:r>
              <a:rPr lang="en-US" dirty="0" smtClean="0"/>
              <a:t>Match Results – R Simmons</a:t>
            </a:r>
          </a:p>
          <a:p>
            <a:r>
              <a:rPr lang="en-US" dirty="0" smtClean="0"/>
              <a:t>Clinical Metrics</a:t>
            </a:r>
          </a:p>
          <a:p>
            <a:r>
              <a:rPr lang="en-US" dirty="0" smtClean="0"/>
              <a:t>Budget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419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Faculty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562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Education Pilot Grants</a:t>
            </a:r>
            <a:endParaRPr lang="en-US" dirty="0"/>
          </a:p>
          <a:p>
            <a:pPr lvl="1"/>
            <a:r>
              <a:rPr lang="en-US" dirty="0" smtClean="0"/>
              <a:t>$1000 - $5000 grants to fund innovative projects and research in education </a:t>
            </a:r>
          </a:p>
          <a:p>
            <a:pPr lvl="1"/>
            <a:r>
              <a:rPr lang="en-US" dirty="0" smtClean="0"/>
              <a:t>Grant recipients participate in a 6-session writing course to support their project &amp; manuscript development </a:t>
            </a:r>
          </a:p>
          <a:p>
            <a:pPr lvl="1"/>
            <a:r>
              <a:rPr lang="en-US" dirty="0" smtClean="0"/>
              <a:t>Deadline is May 1, 2017</a:t>
            </a:r>
          </a:p>
          <a:p>
            <a:pPr lvl="1"/>
            <a:r>
              <a:rPr lang="en-US" dirty="0">
                <a:hlinkClick r:id="rId2"/>
              </a:rPr>
              <a:t>http://www.bumc.bu.edu/facdev-medicine/grants/education-pilot-grants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5750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DOM Networking Dinners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29179"/>
            <a:ext cx="8763000" cy="5224021"/>
          </a:xfrm>
        </p:spPr>
        <p:txBody>
          <a:bodyPr>
            <a:normAutofit fontScale="85000" lnSpcReduction="20000"/>
          </a:bodyPr>
          <a:lstStyle/>
          <a:p>
            <a:r>
              <a:rPr lang="en-US" sz="3300" b="1" dirty="0" smtClean="0">
                <a:solidFill>
                  <a:srgbClr val="C00000"/>
                </a:solidFill>
              </a:rPr>
              <a:t>Investigators</a:t>
            </a:r>
            <a:endParaRPr lang="en-US" sz="3300" b="1" dirty="0">
              <a:solidFill>
                <a:srgbClr val="C00000"/>
              </a:solidFill>
            </a:endParaRPr>
          </a:p>
          <a:p>
            <a:pPr lvl="1"/>
            <a:r>
              <a:rPr lang="en-US" sz="3300" dirty="0" smtClean="0"/>
              <a:t>April 20</a:t>
            </a:r>
            <a:r>
              <a:rPr lang="en-US" sz="3300" baseline="30000" dirty="0" smtClean="0"/>
              <a:t>th</a:t>
            </a:r>
            <a:r>
              <a:rPr lang="en-US" sz="3300" dirty="0" smtClean="0"/>
              <a:t> from 6:30 to 8:30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3300" b="1" dirty="0" smtClean="0">
                <a:solidFill>
                  <a:srgbClr val="C00000"/>
                </a:solidFill>
              </a:rPr>
              <a:t>Women Faculty</a:t>
            </a:r>
            <a:endParaRPr lang="en-US" sz="3300" b="1" dirty="0">
              <a:solidFill>
                <a:srgbClr val="C00000"/>
              </a:solidFill>
            </a:endParaRPr>
          </a:p>
          <a:p>
            <a:pPr lvl="1"/>
            <a:r>
              <a:rPr lang="en-US" sz="3300" dirty="0" smtClean="0"/>
              <a:t>May 11</a:t>
            </a:r>
            <a:r>
              <a:rPr lang="en-US" sz="3300" baseline="30000" dirty="0" smtClean="0"/>
              <a:t>th</a:t>
            </a:r>
            <a:r>
              <a:rPr lang="en-US" sz="3300" dirty="0" smtClean="0"/>
              <a:t> from </a:t>
            </a:r>
            <a:r>
              <a:rPr lang="en-US" sz="3300" dirty="0"/>
              <a:t>6:30 to </a:t>
            </a:r>
            <a:r>
              <a:rPr lang="en-US" sz="3300" dirty="0" smtClean="0"/>
              <a:t>8:30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3300" b="1" dirty="0" smtClean="0">
                <a:solidFill>
                  <a:srgbClr val="C00000"/>
                </a:solidFill>
              </a:rPr>
              <a:t>Under-Represented Minorities &amp; Allies </a:t>
            </a:r>
            <a:endParaRPr lang="en-US" sz="3300" b="1" dirty="0">
              <a:solidFill>
                <a:srgbClr val="C00000"/>
              </a:solidFill>
            </a:endParaRPr>
          </a:p>
          <a:p>
            <a:pPr lvl="1"/>
            <a:r>
              <a:rPr lang="en-US" sz="3300" dirty="0"/>
              <a:t>May </a:t>
            </a:r>
            <a:r>
              <a:rPr lang="en-US" sz="3300" dirty="0" smtClean="0"/>
              <a:t>16</a:t>
            </a:r>
            <a:r>
              <a:rPr lang="en-US" sz="3300" baseline="30000" dirty="0" smtClean="0"/>
              <a:t>th</a:t>
            </a:r>
            <a:r>
              <a:rPr lang="en-US" sz="3300" dirty="0" smtClean="0"/>
              <a:t> </a:t>
            </a:r>
            <a:r>
              <a:rPr lang="en-US" sz="3300" dirty="0"/>
              <a:t>from 6:30 to 8:30</a:t>
            </a:r>
          </a:p>
          <a:p>
            <a:pPr marL="457200" lvl="1" indent="0">
              <a:buNone/>
            </a:pPr>
            <a:endParaRPr lang="en-US" sz="3800" dirty="0" smtClean="0"/>
          </a:p>
          <a:p>
            <a:pPr marL="0" indent="0">
              <a:buNone/>
            </a:pPr>
            <a:r>
              <a:rPr lang="en-US" sz="3300" dirty="0" smtClean="0"/>
              <a:t>Enjoy </a:t>
            </a:r>
            <a:r>
              <a:rPr lang="en-US" sz="3300" dirty="0" smtClean="0">
                <a:solidFill>
                  <a:srgbClr val="C00000"/>
                </a:solidFill>
              </a:rPr>
              <a:t>good food </a:t>
            </a:r>
            <a:r>
              <a:rPr lang="en-US" sz="3300" dirty="0" smtClean="0"/>
              <a:t>and </a:t>
            </a:r>
            <a:r>
              <a:rPr lang="en-US" sz="3300" dirty="0" smtClean="0">
                <a:solidFill>
                  <a:srgbClr val="C00000"/>
                </a:solidFill>
              </a:rPr>
              <a:t>meaningful discussion </a:t>
            </a:r>
            <a:r>
              <a:rPr lang="en-US" sz="3300" dirty="0" smtClean="0"/>
              <a:t>with your DOM colleagues.</a:t>
            </a:r>
          </a:p>
          <a:p>
            <a:pPr lvl="1"/>
            <a:r>
              <a:rPr lang="en-US" sz="3300" dirty="0"/>
              <a:t>Emelia Benjamin’s home in Brookline</a:t>
            </a:r>
          </a:p>
          <a:p>
            <a:pPr lvl="1"/>
            <a:r>
              <a:rPr lang="en-US" sz="3300" dirty="0"/>
              <a:t>RSVP to Robina Bhasin at </a:t>
            </a:r>
            <a:r>
              <a:rPr lang="en-US" sz="3300" dirty="0">
                <a:hlinkClick r:id="rId2"/>
              </a:rPr>
              <a:t>rbhasin@bu.edu</a:t>
            </a:r>
            <a:endParaRPr lang="en-US" sz="33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85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Metrics</a:t>
            </a:r>
            <a:br>
              <a:rPr lang="en-US" dirty="0" smtClean="0"/>
            </a:br>
            <a:r>
              <a:rPr lang="en-US" dirty="0" smtClean="0"/>
              <a:t>The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600200"/>
            <a:ext cx="8865326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wRVU’s</a:t>
            </a:r>
            <a:r>
              <a:rPr lang="en-US" dirty="0" smtClean="0"/>
              <a:t> up 7% YTD relative to AY 17 and 1% relative to budget</a:t>
            </a:r>
          </a:p>
          <a:p>
            <a:pPr marL="0" indent="0">
              <a:buNone/>
            </a:pPr>
            <a:r>
              <a:rPr lang="en-US" dirty="0" smtClean="0"/>
              <a:t>CPT’s up 6% YTD</a:t>
            </a:r>
          </a:p>
          <a:p>
            <a:pPr marL="0" indent="0">
              <a:buNone/>
            </a:pPr>
            <a:r>
              <a:rPr lang="en-US" dirty="0" smtClean="0"/>
              <a:t>Clinic volume 6.4% below goal</a:t>
            </a:r>
          </a:p>
          <a:p>
            <a:pPr marL="0" indent="0">
              <a:buNone/>
            </a:pPr>
            <a:r>
              <a:rPr lang="en-US" dirty="0" smtClean="0"/>
              <a:t>MD Productivity 1.10</a:t>
            </a:r>
          </a:p>
          <a:p>
            <a:pPr marL="0" indent="0">
              <a:buNone/>
            </a:pPr>
            <a:r>
              <a:rPr lang="en-US" dirty="0" smtClean="0"/>
              <a:t>No show rate 24.1%</a:t>
            </a:r>
          </a:p>
          <a:p>
            <a:pPr marL="0" indent="0">
              <a:buNone/>
            </a:pPr>
            <a:r>
              <a:rPr lang="en-US" dirty="0" smtClean="0"/>
              <a:t>Clinical revenue down due 824K shortfall in Health Safety Net (free care)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Ambulatory Access: 53.3% within 14 days</a:t>
            </a:r>
          </a:p>
          <a:p>
            <a:pPr marL="0" indent="0">
              <a:buNone/>
            </a:pPr>
            <a:r>
              <a:rPr lang="en-US" dirty="0" smtClean="0"/>
              <a:t>O:E Mortality – 0.79 hospital wide, slightly higher for medicine</a:t>
            </a:r>
          </a:p>
        </p:txBody>
      </p:sp>
    </p:spTree>
    <p:extLst>
      <p:ext uri="{BB962C8B-B14F-4D97-AF65-F5344CB8AC3E}">
        <p14:creationId xmlns:p14="http://schemas.microsoft.com/office/powerpoint/2010/main" val="3328526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Due in FPF in mid-April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Currently projecting 2% COLA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Projecting operating deficit of $2.9 m (includes dean tax of 3%), additional expense reductions will be necessary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Lower BU Fringe rate built into the budget</a:t>
            </a:r>
          </a:p>
        </p:txBody>
      </p:sp>
    </p:spTree>
    <p:extLst>
      <p:ext uri="{BB962C8B-B14F-4D97-AF65-F5344CB8AC3E}">
        <p14:creationId xmlns:p14="http://schemas.microsoft.com/office/powerpoint/2010/main" val="1960745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Update on Section Chief Searches</a:t>
            </a:r>
          </a:p>
          <a:p>
            <a:pPr lvl="1"/>
            <a:r>
              <a:rPr lang="en-US" dirty="0" smtClean="0"/>
              <a:t>Hematology-Oncology</a:t>
            </a:r>
          </a:p>
          <a:p>
            <a:pPr lvl="1"/>
            <a:r>
              <a:rPr lang="en-US" dirty="0" smtClean="0"/>
              <a:t>Infectious Diseases</a:t>
            </a:r>
          </a:p>
          <a:p>
            <a:r>
              <a:rPr lang="en-US" dirty="0" smtClean="0"/>
              <a:t>Medical Data Science update</a:t>
            </a:r>
          </a:p>
          <a:p>
            <a:pPr lvl="1"/>
            <a:r>
              <a:rPr lang="en-US" dirty="0" smtClean="0"/>
              <a:t>Single Cell Sequencing core under consideration</a:t>
            </a:r>
          </a:p>
          <a:p>
            <a:r>
              <a:rPr lang="en-US" dirty="0" smtClean="0"/>
              <a:t>Dr. Barbara Corkey stepping down as VC Research in January, 2018</a:t>
            </a:r>
          </a:p>
          <a:p>
            <a:r>
              <a:rPr lang="en-US" dirty="0" smtClean="0"/>
              <a:t>Pfizer-CTI pre-proposals due April 21 (RFA distributed)</a:t>
            </a:r>
          </a:p>
          <a:p>
            <a:r>
              <a:rPr lang="en-US" dirty="0"/>
              <a:t>Through January 2017, DOM research funding down 38% but applications up 9%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60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67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/>
              <a:t>Upcoming Grand Rounds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9579" y="1266831"/>
            <a:ext cx="8086725" cy="5454651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March 31, 2017- </a:t>
            </a:r>
            <a:r>
              <a:rPr lang="en-US" sz="2200" b="1" dirty="0">
                <a:solidFill>
                  <a:srgbClr val="FF0000"/>
                </a:solidFill>
              </a:rPr>
              <a:t>CLINICAL / RESEARCH</a:t>
            </a:r>
            <a:endParaRPr lang="en-US" sz="2200" dirty="0">
              <a:solidFill>
                <a:srgbClr val="FF0000"/>
              </a:solidFill>
            </a:endParaRPr>
          </a:p>
          <a:p>
            <a:pPr lvl="1"/>
            <a:r>
              <a:rPr lang="en-US" sz="2200" dirty="0"/>
              <a:t>Activity Title: </a:t>
            </a:r>
            <a:r>
              <a:rPr lang="en-US" sz="2200" b="1" dirty="0"/>
              <a:t>TBD</a:t>
            </a:r>
          </a:p>
          <a:p>
            <a:pPr lvl="1"/>
            <a:r>
              <a:rPr lang="en-US" sz="2200" dirty="0"/>
              <a:t>Speakers: </a:t>
            </a:r>
            <a:r>
              <a:rPr lang="en-US" sz="2200" b="1" dirty="0"/>
              <a:t>Robert Simms &amp; Maria Trojanowska</a:t>
            </a:r>
            <a:endParaRPr lang="en-US" sz="2200" b="1" dirty="0">
              <a:solidFill>
                <a:srgbClr val="FF0000"/>
              </a:solidFill>
            </a:endParaRPr>
          </a:p>
          <a:p>
            <a:r>
              <a:rPr lang="en-US" sz="2200" dirty="0" smtClean="0">
                <a:solidFill>
                  <a:srgbClr val="FF0000"/>
                </a:solidFill>
              </a:rPr>
              <a:t>April </a:t>
            </a:r>
            <a:r>
              <a:rPr lang="en-US" sz="2200" dirty="0">
                <a:solidFill>
                  <a:srgbClr val="FF0000"/>
                </a:solidFill>
              </a:rPr>
              <a:t>7, 2017</a:t>
            </a:r>
          </a:p>
          <a:p>
            <a:pPr lvl="1"/>
            <a:r>
              <a:rPr lang="en-US" sz="2200" dirty="0"/>
              <a:t>Activity Title: </a:t>
            </a:r>
            <a:r>
              <a:rPr lang="en-US" sz="2200" b="1" dirty="0"/>
              <a:t>Gary Garber Grand </a:t>
            </a:r>
            <a:r>
              <a:rPr lang="en-US" sz="2200" b="1" dirty="0" smtClean="0"/>
              <a:t>Rounds, </a:t>
            </a:r>
            <a:r>
              <a:rPr lang="en-US" sz="2200" b="1" dirty="0"/>
              <a:t>A Modern Understanding of Thoracic Aortic Aneurysms </a:t>
            </a:r>
            <a:endParaRPr lang="en-US" sz="2200" dirty="0"/>
          </a:p>
          <a:p>
            <a:pPr lvl="1"/>
            <a:r>
              <a:rPr lang="en-US" sz="2200" dirty="0"/>
              <a:t>Speaker: </a:t>
            </a:r>
            <a:r>
              <a:rPr lang="en-US" sz="2200" b="1" dirty="0" smtClean="0"/>
              <a:t>Eric </a:t>
            </a:r>
            <a:r>
              <a:rPr lang="en-US" sz="2200" b="1" dirty="0"/>
              <a:t>M. </a:t>
            </a:r>
            <a:r>
              <a:rPr lang="en-US" sz="2200" b="1" dirty="0" err="1"/>
              <a:t>Isselbacher</a:t>
            </a:r>
            <a:r>
              <a:rPr lang="en-US" sz="2200" b="1" dirty="0"/>
              <a:t>, M.D., M.Sc. </a:t>
            </a:r>
            <a:endParaRPr lang="en-US" sz="2200" dirty="0"/>
          </a:p>
          <a:p>
            <a:r>
              <a:rPr lang="en-US" sz="2200" dirty="0" smtClean="0">
                <a:solidFill>
                  <a:srgbClr val="FF0000"/>
                </a:solidFill>
              </a:rPr>
              <a:t>April </a:t>
            </a:r>
            <a:r>
              <a:rPr lang="en-US" sz="2200" dirty="0">
                <a:solidFill>
                  <a:srgbClr val="FF0000"/>
                </a:solidFill>
              </a:rPr>
              <a:t>14, 2017</a:t>
            </a:r>
          </a:p>
          <a:p>
            <a:pPr lvl="1"/>
            <a:r>
              <a:rPr lang="en-US" sz="2200" dirty="0"/>
              <a:t>Activity Title: </a:t>
            </a:r>
            <a:r>
              <a:rPr lang="en-US" sz="2200" b="1" dirty="0"/>
              <a:t>Faulkner Grand Rounds / Lecture</a:t>
            </a:r>
          </a:p>
          <a:p>
            <a:pPr lvl="1"/>
            <a:r>
              <a:rPr lang="en-US" sz="2200" dirty="0"/>
              <a:t>Speaker: </a:t>
            </a:r>
            <a:r>
              <a:rPr lang="en-US" sz="2200" b="1" dirty="0"/>
              <a:t>Dr. Mindy Fain</a:t>
            </a:r>
            <a:endParaRPr lang="en-US" sz="2200" dirty="0"/>
          </a:p>
          <a:p>
            <a:r>
              <a:rPr lang="en-US" sz="2200" dirty="0">
                <a:solidFill>
                  <a:srgbClr val="FF0000"/>
                </a:solidFill>
              </a:rPr>
              <a:t>April 21, 2017</a:t>
            </a:r>
          </a:p>
          <a:p>
            <a:pPr lvl="1"/>
            <a:r>
              <a:rPr lang="en-US" sz="2200" dirty="0"/>
              <a:t>Activity Title: </a:t>
            </a:r>
            <a:r>
              <a:rPr lang="en-US" sz="2200" b="1" dirty="0"/>
              <a:t>TBD</a:t>
            </a:r>
          </a:p>
          <a:p>
            <a:pPr lvl="1"/>
            <a:r>
              <a:rPr lang="en-US" sz="2200" dirty="0"/>
              <a:t>Speaker: </a:t>
            </a:r>
            <a:r>
              <a:rPr lang="en-US" sz="2200" b="1" dirty="0"/>
              <a:t>Paul Farmer</a:t>
            </a:r>
            <a:endParaRPr lang="en-US" sz="2200" dirty="0"/>
          </a:p>
          <a:p>
            <a:r>
              <a:rPr lang="en-US" sz="2200" dirty="0">
                <a:solidFill>
                  <a:srgbClr val="FF0000"/>
                </a:solidFill>
              </a:rPr>
              <a:t>April 28, 2017- </a:t>
            </a:r>
            <a:r>
              <a:rPr lang="en-US" sz="2200" b="1" dirty="0">
                <a:solidFill>
                  <a:srgbClr val="FF0000"/>
                </a:solidFill>
              </a:rPr>
              <a:t>CLINICAL / RESEARCH</a:t>
            </a:r>
            <a:endParaRPr lang="en-US" sz="2200" dirty="0">
              <a:solidFill>
                <a:srgbClr val="FF0000"/>
              </a:solidFill>
            </a:endParaRPr>
          </a:p>
          <a:p>
            <a:pPr lvl="1"/>
            <a:r>
              <a:rPr lang="en-US" sz="2200" dirty="0"/>
              <a:t>Activity Title: </a:t>
            </a:r>
            <a:r>
              <a:rPr lang="en-US" sz="2200" b="1" dirty="0"/>
              <a:t>TBD</a:t>
            </a:r>
          </a:p>
          <a:p>
            <a:pPr lvl="1"/>
            <a:r>
              <a:rPr lang="en-US" sz="2200" dirty="0"/>
              <a:t>Speakers: </a:t>
            </a:r>
            <a:r>
              <a:rPr lang="en-US" sz="2200" b="1" dirty="0"/>
              <a:t>Drs. Jon Fuller, Meg Sullivan, Andrew Henderson, Manish Sagar</a:t>
            </a:r>
            <a:endParaRPr lang="en-US" sz="22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81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781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/>
              <a:t>May Grand Rounds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41445"/>
            <a:ext cx="7886700" cy="5380037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May 5 </a:t>
            </a:r>
            <a:r>
              <a:rPr lang="en-US" sz="2000" dirty="0">
                <a:solidFill>
                  <a:srgbClr val="FF0000"/>
                </a:solidFill>
              </a:rPr>
              <a:t>2017</a:t>
            </a:r>
          </a:p>
          <a:p>
            <a:pPr lvl="1"/>
            <a:r>
              <a:rPr lang="en-US" sz="2000" dirty="0"/>
              <a:t>Activity Title: </a:t>
            </a:r>
            <a:r>
              <a:rPr lang="en-US" sz="2000" b="1" dirty="0"/>
              <a:t>BUSM ALUMNI WEEK </a:t>
            </a:r>
            <a:endParaRPr lang="en-US" sz="2000" b="1" dirty="0" smtClean="0"/>
          </a:p>
          <a:p>
            <a:pPr lvl="1"/>
            <a:r>
              <a:rPr lang="en-US" sz="2000" dirty="0" smtClean="0"/>
              <a:t>Speaker</a:t>
            </a:r>
            <a:r>
              <a:rPr lang="en-US" sz="2000" dirty="0"/>
              <a:t>: </a:t>
            </a:r>
            <a:r>
              <a:rPr lang="en-US" sz="2000" b="1" dirty="0"/>
              <a:t>Nicole S. Gibran, M.D. ’85 </a:t>
            </a:r>
            <a:r>
              <a:rPr lang="en-US" sz="2000" b="1" dirty="0" smtClean="0"/>
              <a:t>&amp; </a:t>
            </a:r>
            <a:r>
              <a:rPr lang="en-US" sz="2000" b="1" dirty="0"/>
              <a:t>Nicole S. Gibran, M.D. ’85 </a:t>
            </a:r>
            <a:endParaRPr lang="en-US" sz="2000" b="1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May 12, </a:t>
            </a:r>
            <a:r>
              <a:rPr lang="en-US" sz="2000" dirty="0">
                <a:solidFill>
                  <a:srgbClr val="FF0000"/>
                </a:solidFill>
              </a:rPr>
              <a:t>2017</a:t>
            </a:r>
          </a:p>
          <a:p>
            <a:pPr lvl="1"/>
            <a:r>
              <a:rPr lang="en-US" sz="2000" dirty="0"/>
              <a:t>Activity Title: </a:t>
            </a:r>
            <a:r>
              <a:rPr lang="en-US" sz="2000" b="1" dirty="0"/>
              <a:t>Mark Moskowitz Visiting </a:t>
            </a:r>
            <a:r>
              <a:rPr lang="en-US" sz="2000" b="1" dirty="0" smtClean="0"/>
              <a:t>Professorship</a:t>
            </a:r>
          </a:p>
          <a:p>
            <a:pPr lvl="1"/>
            <a:r>
              <a:rPr lang="en-US" sz="2000" dirty="0" smtClean="0"/>
              <a:t>Speaker</a:t>
            </a:r>
            <a:r>
              <a:rPr lang="en-US" sz="2000" dirty="0"/>
              <a:t>: </a:t>
            </a:r>
            <a:r>
              <a:rPr lang="en-US" sz="2000" b="1" dirty="0"/>
              <a:t>Dr. Nancy </a:t>
            </a:r>
            <a:r>
              <a:rPr lang="en-US" sz="2000" b="1" dirty="0" err="1" smtClean="0"/>
              <a:t>Rigotti</a:t>
            </a:r>
            <a:endParaRPr lang="en-US" sz="2000" b="1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May 19, </a:t>
            </a:r>
            <a:r>
              <a:rPr lang="en-US" sz="2000" dirty="0">
                <a:solidFill>
                  <a:srgbClr val="FF0000"/>
                </a:solidFill>
              </a:rPr>
              <a:t>2017</a:t>
            </a:r>
          </a:p>
          <a:p>
            <a:pPr lvl="1"/>
            <a:r>
              <a:rPr lang="en-US" sz="2000" dirty="0"/>
              <a:t>Activity Title: </a:t>
            </a:r>
            <a:r>
              <a:rPr lang="en-US" sz="2000" b="1" dirty="0"/>
              <a:t>KORN MEMORIAL </a:t>
            </a:r>
            <a:r>
              <a:rPr lang="en-US" sz="2000" b="1" dirty="0" smtClean="0"/>
              <a:t>LECTURE</a:t>
            </a:r>
          </a:p>
          <a:p>
            <a:pPr lvl="1"/>
            <a:r>
              <a:rPr lang="en-US" sz="2000" dirty="0" smtClean="0"/>
              <a:t>Speakers</a:t>
            </a:r>
            <a:r>
              <a:rPr lang="en-US" sz="2000" dirty="0"/>
              <a:t>: </a:t>
            </a:r>
            <a:r>
              <a:rPr lang="en-US" sz="2000" b="1" dirty="0" smtClean="0"/>
              <a:t>TBD</a:t>
            </a:r>
            <a:endParaRPr lang="en-US" sz="20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May 26, </a:t>
            </a:r>
            <a:r>
              <a:rPr lang="en-US" sz="2000" dirty="0">
                <a:solidFill>
                  <a:srgbClr val="FF0000"/>
                </a:solidFill>
              </a:rPr>
              <a:t>2017</a:t>
            </a:r>
          </a:p>
          <a:p>
            <a:pPr lvl="1"/>
            <a:r>
              <a:rPr lang="en-US" sz="2000" dirty="0" smtClean="0"/>
              <a:t>Last Grand Rounds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2758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37318"/>
            <a:ext cx="8839200" cy="905681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Faculty Development Seminars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How to Program for Success as a Mentee</a:t>
            </a:r>
            <a:endParaRPr lang="en-US" b="1" dirty="0">
              <a:solidFill>
                <a:srgbClr val="C00000"/>
              </a:solidFill>
            </a:endParaRPr>
          </a:p>
          <a:p>
            <a:pPr lvl="1">
              <a:spcBef>
                <a:spcPts val="624"/>
              </a:spcBef>
            </a:pPr>
            <a:r>
              <a:rPr lang="en-US" dirty="0" smtClean="0"/>
              <a:t>Emelia Benjamin</a:t>
            </a:r>
            <a:endParaRPr lang="en-US" dirty="0"/>
          </a:p>
          <a:p>
            <a:pPr lvl="1">
              <a:spcBef>
                <a:spcPts val="624"/>
              </a:spcBef>
            </a:pPr>
            <a:r>
              <a:rPr lang="en-US" dirty="0"/>
              <a:t>April 26th from 12-1pm in Evans 118</a:t>
            </a:r>
          </a:p>
          <a:p>
            <a:pPr lvl="1">
              <a:spcBef>
                <a:spcPts val="624"/>
              </a:spcBef>
            </a:pPr>
            <a:r>
              <a:rPr lang="en-US" dirty="0"/>
              <a:t>May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from 5-6pm in Wilkins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How to Successfully Submit Manuscripts: Perspectives from journal editors</a:t>
            </a:r>
          </a:p>
          <a:p>
            <a:pPr lvl="1"/>
            <a:r>
              <a:rPr lang="en-US" dirty="0" smtClean="0"/>
              <a:t>Vasan Ramachandran &amp; Deborah Cotton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smtClean="0"/>
              <a:t>May 11</a:t>
            </a:r>
            <a:r>
              <a:rPr lang="en-US" baseline="30000" dirty="0" smtClean="0"/>
              <a:t>th</a:t>
            </a:r>
            <a:r>
              <a:rPr lang="en-US" dirty="0" smtClean="0"/>
              <a:t> from </a:t>
            </a:r>
            <a:r>
              <a:rPr lang="en-US" dirty="0"/>
              <a:t>12-1pm in Evans 118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CV Boot Camp: Have your CV reviewed by members of the A&amp;P Committee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dirty="0" smtClean="0"/>
              <a:t>May 30</a:t>
            </a:r>
            <a:r>
              <a:rPr lang="en-US" baseline="30000" dirty="0" smtClean="0"/>
              <a:t>th</a:t>
            </a:r>
            <a:r>
              <a:rPr lang="en-US" dirty="0" smtClean="0"/>
              <a:t> from 12-1pm </a:t>
            </a:r>
            <a:r>
              <a:rPr lang="en-US" dirty="0"/>
              <a:t>in </a:t>
            </a:r>
            <a:r>
              <a:rPr lang="en-US" dirty="0" smtClean="0"/>
              <a:t>Wilkins</a:t>
            </a:r>
            <a:endParaRPr lang="en-US" dirty="0"/>
          </a:p>
          <a:p>
            <a:pPr marL="457200" lvl="1" indent="0">
              <a:spcAft>
                <a:spcPts val="1200"/>
              </a:spcAft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907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6868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</a:rPr>
              <a:t>Upcoming application </a:t>
            </a:r>
            <a:r>
              <a:rPr lang="en-US" sz="4000" b="1" dirty="0">
                <a:solidFill>
                  <a:schemeClr val="tx2"/>
                </a:solidFill>
              </a:rPr>
              <a:t>deadlines </a:t>
            </a:r>
            <a:r>
              <a:rPr lang="en-US" sz="4000" b="1" dirty="0" smtClean="0">
                <a:solidFill>
                  <a:schemeClr val="tx2"/>
                </a:solidFill>
              </a:rPr>
              <a:t>for 2017-18 </a:t>
            </a:r>
            <a:r>
              <a:rPr lang="en-US" sz="4000" b="1" dirty="0">
                <a:solidFill>
                  <a:schemeClr val="tx2"/>
                </a:solidFill>
              </a:rPr>
              <a:t>faculty development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525963"/>
          </a:xfrm>
        </p:spPr>
        <p:txBody>
          <a:bodyPr>
            <a:normAutofit/>
          </a:bodyPr>
          <a:lstStyle/>
          <a:p>
            <a:pPr marL="571500" lvl="1" indent="-228600">
              <a:spcBef>
                <a:spcPts val="600"/>
              </a:spcBef>
              <a:defRPr/>
            </a:pPr>
            <a:endParaRPr lang="en-US" altLang="en-US" sz="600" dirty="0"/>
          </a:p>
          <a:p>
            <a:pPr marL="171450" indent="-228600">
              <a:spcBef>
                <a:spcPts val="600"/>
              </a:spcBef>
              <a:defRPr/>
            </a:pPr>
            <a:r>
              <a:rPr lang="en-US" altLang="en-US" b="1" dirty="0" smtClean="0">
                <a:solidFill>
                  <a:srgbClr val="A20000"/>
                </a:solidFill>
              </a:rPr>
              <a:t>Women’s </a:t>
            </a:r>
            <a:r>
              <a:rPr lang="en-US" altLang="en-US" b="1" dirty="0">
                <a:solidFill>
                  <a:srgbClr val="A20000"/>
                </a:solidFill>
              </a:rPr>
              <a:t>Leadership</a:t>
            </a:r>
          </a:p>
          <a:p>
            <a:pPr marL="571500" lvl="1" indent="-228600">
              <a:spcBef>
                <a:spcPts val="600"/>
              </a:spcBef>
              <a:defRPr/>
            </a:pPr>
            <a:r>
              <a:rPr lang="en-US" altLang="en-US" dirty="0"/>
              <a:t>March 20</a:t>
            </a:r>
            <a:r>
              <a:rPr lang="en-US" altLang="en-US" baseline="30000" dirty="0"/>
              <a:t>th</a:t>
            </a:r>
            <a:r>
              <a:rPr lang="en-US" altLang="en-US" dirty="0"/>
              <a:t> – April 23</a:t>
            </a:r>
            <a:r>
              <a:rPr lang="en-US" altLang="en-US" baseline="30000" dirty="0"/>
              <a:t>rd</a:t>
            </a:r>
            <a:r>
              <a:rPr lang="en-US" altLang="en-US" dirty="0"/>
              <a:t> 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b="1" dirty="0">
                <a:solidFill>
                  <a:srgbClr val="A20000"/>
                </a:solidFill>
              </a:rPr>
              <a:t>Under-Represented Minority Faculty Development</a:t>
            </a:r>
          </a:p>
          <a:p>
            <a:pPr marL="571500" lvl="1" indent="-228600">
              <a:spcBef>
                <a:spcPts val="600"/>
              </a:spcBef>
              <a:defRPr/>
            </a:pPr>
            <a:r>
              <a:rPr lang="en-US" altLang="en-US" dirty="0"/>
              <a:t>April 3</a:t>
            </a:r>
            <a:r>
              <a:rPr lang="en-US" altLang="en-US" baseline="30000" dirty="0"/>
              <a:t>rd</a:t>
            </a:r>
            <a:r>
              <a:rPr lang="en-US" altLang="en-US" dirty="0"/>
              <a:t> – April 30</a:t>
            </a:r>
            <a:r>
              <a:rPr lang="en-US" altLang="en-US" baseline="30000" dirty="0"/>
              <a:t>th</a:t>
            </a:r>
            <a:r>
              <a:rPr lang="en-US" altLang="en-US" dirty="0"/>
              <a:t> </a:t>
            </a:r>
            <a:endParaRPr lang="en-US" altLang="en-US" b="1" dirty="0">
              <a:solidFill>
                <a:srgbClr val="A20000"/>
              </a:solidFill>
            </a:endParaRPr>
          </a:p>
          <a:p>
            <a:pPr marL="571500" lvl="1" indent="-228600">
              <a:spcBef>
                <a:spcPts val="600"/>
              </a:spcBef>
              <a:defRPr/>
            </a:pPr>
            <a:endParaRPr lang="en-US" altLang="en-US" sz="600" dirty="0"/>
          </a:p>
        </p:txBody>
      </p:sp>
    </p:spTree>
    <p:extLst>
      <p:ext uri="{BB962C8B-B14F-4D97-AF65-F5344CB8AC3E}">
        <p14:creationId xmlns:p14="http://schemas.microsoft.com/office/powerpoint/2010/main" val="112548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68313" y="66675"/>
            <a:ext cx="8229600" cy="639763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>Women’s Leadership Program</a:t>
            </a:r>
          </a:p>
        </p:txBody>
      </p:sp>
      <p:sp>
        <p:nvSpPr>
          <p:cNvPr id="5" name="Rectangle 4"/>
          <p:cNvSpPr/>
          <p:nvPr/>
        </p:nvSpPr>
        <p:spPr>
          <a:xfrm>
            <a:off x="468313" y="685800"/>
            <a:ext cx="8229600" cy="58943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Target audience 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 err="1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BUMC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Times New Roman" panose="02020603050405020304" pitchFamily="18" charset="0"/>
              </a:rPr>
              <a:t> women faculty </a:t>
            </a:r>
            <a:endParaRPr lang="en-US" sz="2400" b="1" dirty="0">
              <a:solidFill>
                <a:prstClr val="black"/>
              </a:solidFill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Number of Faculty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 Up to 20 per year</a:t>
            </a: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Program Structure</a:t>
            </a:r>
          </a:p>
          <a:p>
            <a:pPr marL="285750" indent="-28575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10 months from September to June</a:t>
            </a:r>
          </a:p>
          <a:p>
            <a:pPr marL="285750" indent="-28575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2 hours every three weeks </a:t>
            </a:r>
          </a:p>
          <a:p>
            <a:pPr marL="285750" indent="-28575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i="1" dirty="0">
                <a:solidFill>
                  <a:prstClr val="black"/>
                </a:solidFill>
                <a:latin typeface="Calibri"/>
              </a:rPr>
              <a:t>Applications accepted March 20 – April 23, 2017  </a:t>
            </a: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Program Elements</a:t>
            </a:r>
          </a:p>
          <a:p>
            <a:pPr marL="342900" indent="-34290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Experiential seminars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focused on effective leadership and fostering change from current role</a:t>
            </a:r>
          </a:p>
          <a:p>
            <a:pPr marL="342900" indent="-34290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Learning community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to successfully negotiate challenges, foster resiliency, and achieve goals</a:t>
            </a:r>
          </a:p>
          <a:p>
            <a:pPr marL="342900" indent="-34290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Conversation Cafes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with inspirational leaders</a:t>
            </a:r>
            <a:endParaRPr lang="en-US" sz="2400" b="1" dirty="0">
              <a:solidFill>
                <a:prstClr val="black"/>
              </a:solidFill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960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215900" y="0"/>
            <a:ext cx="8712200" cy="75565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3200" b="1" kern="0" dirty="0" smtClean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Minority Faculty Development Program</a:t>
            </a:r>
            <a:endParaRPr lang="en-US" sz="3200" b="1" kern="0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3" y="685800"/>
            <a:ext cx="8229600" cy="58943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Target audience 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 smtClean="0">
                <a:solidFill>
                  <a:prstClr val="black"/>
                </a:solidFill>
                <a:latin typeface="Calibri"/>
                <a:cs typeface="Calibri (Light)"/>
              </a:rPr>
              <a:t>BUMC 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alibri (Light)"/>
              </a:rPr>
              <a:t>under-represented minority in medicine faculty</a:t>
            </a:r>
            <a:endParaRPr lang="en-US" sz="2400" b="1" dirty="0">
              <a:solidFill>
                <a:prstClr val="black"/>
              </a:solidFill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Number of Faculty</a:t>
            </a:r>
          </a:p>
          <a:p>
            <a:pPr marL="342900" indent="-342900" eaLnBrk="1" hangingPunct="1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Up to 20 per year</a:t>
            </a: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Program Structure</a:t>
            </a:r>
          </a:p>
          <a:p>
            <a:pPr marL="285750" indent="-28575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9-months from October to June</a:t>
            </a:r>
          </a:p>
          <a:p>
            <a:pPr marL="285750" indent="-28575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1.5 hours every three weeks </a:t>
            </a:r>
          </a:p>
          <a:p>
            <a:pPr marL="285750" indent="-28575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i="1" dirty="0">
                <a:solidFill>
                  <a:prstClr val="black"/>
                </a:solidFill>
                <a:latin typeface="Calibri"/>
              </a:rPr>
              <a:t>Applications accepted April 3 – April 30, 2017</a:t>
            </a:r>
          </a:p>
          <a:p>
            <a:pPr eaLnBrk="1" hangingPunct="1">
              <a:spcBef>
                <a:spcPts val="2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A20000"/>
                </a:solidFill>
                <a:latin typeface="Calibri"/>
                <a:ea typeface="Times New Roman" panose="02020603050405020304" pitchFamily="18" charset="0"/>
                <a:cs typeface="Times New Roman" panose="02020603050405020304" pitchFamily="18" charset="0"/>
              </a:rPr>
              <a:t>Program Elements</a:t>
            </a:r>
          </a:p>
          <a:p>
            <a:pPr marL="342900" indent="-34290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Experiential seminars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focused on career and leadership development skills, and the experiences of URM faculty </a:t>
            </a:r>
          </a:p>
          <a:p>
            <a:pPr marL="342900" indent="-34290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Individual career coaching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to identify resources and mentors, successfully negotiate challenges, and achieve identified goals</a:t>
            </a:r>
          </a:p>
          <a:p>
            <a:pPr marL="342900" indent="-342900" eaLnBrk="1" hangingPunct="1">
              <a:spcBef>
                <a:spcPts val="2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dirty="0">
                <a:solidFill>
                  <a:prstClr val="black"/>
                </a:solidFill>
                <a:latin typeface="Calibri"/>
              </a:rPr>
              <a:t>Conversation Cafes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with inspirational leaders</a:t>
            </a:r>
            <a:endParaRPr lang="en-US" sz="2400" b="1" dirty="0">
              <a:solidFill>
                <a:prstClr val="black"/>
              </a:solidFill>
              <a:latin typeface="Calibri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84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Faculty Grants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638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Faculty Development &amp; Diversity Grants </a:t>
            </a:r>
          </a:p>
          <a:p>
            <a:pPr lvl="1"/>
            <a:r>
              <a:rPr lang="en-US" dirty="0" smtClean="0"/>
              <a:t>Open to</a:t>
            </a:r>
            <a:r>
              <a:rPr lang="en-US" b="1" dirty="0" smtClean="0"/>
              <a:t> </a:t>
            </a:r>
            <a:r>
              <a:rPr lang="en-US" dirty="0" smtClean="0"/>
              <a:t>ALL DOM FACULTY at all levels seeking to further their professional development in research, education, clinical skills, and/or leadership</a:t>
            </a:r>
          </a:p>
          <a:p>
            <a:pPr lvl="1"/>
            <a:r>
              <a:rPr lang="en-US" dirty="0" smtClean="0"/>
              <a:t>Next deadline is April 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2"/>
              </a:rPr>
              <a:t>http://www.bumc.bu.edu/facdev-medicine/grants/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3642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736</Words>
  <Application>Microsoft Office PowerPoint</Application>
  <PresentationFormat>On-screen Show (4:3)</PresentationFormat>
  <Paragraphs>128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(Light)</vt:lpstr>
      <vt:lpstr>Times New Roman</vt:lpstr>
      <vt:lpstr>Office Theme</vt:lpstr>
      <vt:lpstr>Department of Medicine Faculty Meeting Tuesday, March 28, 2017</vt:lpstr>
      <vt:lpstr>Announcements</vt:lpstr>
      <vt:lpstr>Upcoming Grand Rounds</vt:lpstr>
      <vt:lpstr>May Grand Rounds</vt:lpstr>
      <vt:lpstr>Faculty Development Seminars</vt:lpstr>
      <vt:lpstr>Upcoming application deadlines for 2017-18 faculty development programs</vt:lpstr>
      <vt:lpstr>Women’s Leadership Program</vt:lpstr>
      <vt:lpstr>Minority Faculty Development Program</vt:lpstr>
      <vt:lpstr>Faculty Grants</vt:lpstr>
      <vt:lpstr>Faculty Grants</vt:lpstr>
      <vt:lpstr>DOM Networking Dinners</vt:lpstr>
      <vt:lpstr>Clinical Metrics The Highlights</vt:lpstr>
      <vt:lpstr>Budget Update</vt:lpstr>
    </vt:vector>
  </TitlesOfParts>
  <Company>Boston University School of Medicine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Medicine Faculty Meeting Tuesday 28, 2017</dc:title>
  <dc:creator>David Coleman</dc:creator>
  <cp:lastModifiedBy>Visconti, Jennifer</cp:lastModifiedBy>
  <cp:revision>13</cp:revision>
  <dcterms:created xsi:type="dcterms:W3CDTF">2017-03-26T14:08:40Z</dcterms:created>
  <dcterms:modified xsi:type="dcterms:W3CDTF">2017-03-29T15:26:56Z</dcterms:modified>
</cp:coreProperties>
</file>