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7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5BE46-5FEF-4DAE-8EE5-BEE49F6D9E8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B4A-6E88-4F20-877E-4B8DFC1F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6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3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9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2E4E9E-9DB3-4D4A-BCFF-1EE0ED1F693D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6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497DA8-077C-463E-B441-5CA496AE627A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5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3920CB-9CE9-49F7-B199-B398C9DF8ABA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2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1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8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8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7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0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3673-B76C-4774-9A9C-E1EC3E7C68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964FF-68F4-4D92-89E0-0B42A483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Medicine Faculty Meeting</a:t>
            </a:r>
            <a:br>
              <a:rPr lang="en-US" dirty="0" smtClean="0"/>
            </a:br>
            <a:r>
              <a:rPr lang="en-US" dirty="0" smtClean="0"/>
              <a:t>February 28,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Clinical Faculty Compensation Plan Update</a:t>
            </a:r>
          </a:p>
          <a:p>
            <a:r>
              <a:rPr lang="en-US" dirty="0" smtClean="0"/>
              <a:t>Pre-Award Grant Services BUSM and BMC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9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68313" y="66677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Women’s Leadership Program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Slide </a:t>
            </a:r>
            <a:fld id="{5BA7E0C9-3084-42D2-A86D-7F6C6614465D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err="1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BUMC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women faculty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 Up to 20 per year</a:t>
            </a: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10 months from September to June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2 hours every three weeks 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March 20 – April 23, 2017  </a:t>
            </a: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effective leadership and fostering change from current role</a:t>
            </a:r>
          </a:p>
          <a:p>
            <a:pPr marL="342900" indent="-34290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Learning community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successfully negotiate challenges, foster resiliency, and achieve goals</a:t>
            </a:r>
          </a:p>
          <a:p>
            <a:pPr marL="342900" indent="-34290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8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0"/>
            <a:ext cx="8712200" cy="75565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32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Minority Faculty Development Program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306B7B-F952-47BE-82CC-7AB0A57963D2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BUMC under-represented minority in medicine faculty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Up to 20 per year</a:t>
            </a: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9-months from October to June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1.5 hours every three weeks 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April 3 – April 30, 2017</a:t>
            </a: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career and leadership development skills, and the experiences of URM faculty </a:t>
            </a:r>
          </a:p>
          <a:p>
            <a:pPr marL="342900" indent="-34290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Individual career coaching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identify resources and mentors, successfully negotiate challenges, and achieve identified goals</a:t>
            </a:r>
          </a:p>
          <a:p>
            <a:pPr marL="342900" indent="-34290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 Fringe Rate Adjustment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fringe rate to ~21% for FPF funded salaries (e.g., non-grant)</a:t>
            </a:r>
          </a:p>
          <a:p>
            <a:r>
              <a:rPr lang="en-US" dirty="0" smtClean="0"/>
              <a:t>Retroactive to July 1, 2016</a:t>
            </a:r>
          </a:p>
          <a:p>
            <a:r>
              <a:rPr lang="en-US" dirty="0" smtClean="0"/>
              <a:t>Clearer definition of “full time” (40 </a:t>
            </a:r>
            <a:r>
              <a:rPr lang="en-US" dirty="0" err="1" smtClean="0"/>
              <a:t>hrs</a:t>
            </a:r>
            <a:r>
              <a:rPr lang="en-US" dirty="0" smtClean="0"/>
              <a:t>/</a:t>
            </a:r>
            <a:r>
              <a:rPr lang="en-US" dirty="0" err="1" smtClean="0"/>
              <a:t>wk</a:t>
            </a:r>
            <a:r>
              <a:rPr lang="en-US" dirty="0" smtClean="0"/>
              <a:t>) for purposes of full benefits eligibility</a:t>
            </a:r>
          </a:p>
          <a:p>
            <a:r>
              <a:rPr lang="en-US" dirty="0" smtClean="0"/>
              <a:t>Refund due to departments for excess fringe charge in AY ‘14 and AY ’15</a:t>
            </a:r>
          </a:p>
          <a:p>
            <a:r>
              <a:rPr lang="en-US" dirty="0" smtClean="0"/>
              <a:t>Reminder to obtain permission for outside activities with commercial entities prospectively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45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Faculty Compensation Plan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proposal to be submitted to the department in March</a:t>
            </a:r>
          </a:p>
          <a:p>
            <a:r>
              <a:rPr lang="en-US" dirty="0" smtClean="0"/>
              <a:t>More specificity to upside (?$/</a:t>
            </a:r>
            <a:r>
              <a:rPr lang="en-US" dirty="0" err="1" smtClean="0"/>
              <a:t>wRVU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Relaxation of the downside risk?</a:t>
            </a:r>
          </a:p>
          <a:p>
            <a:r>
              <a:rPr lang="en-US" dirty="0" smtClean="0"/>
              <a:t>Resolve disqualifiers for incentive (e.g., Red List, </a:t>
            </a:r>
            <a:r>
              <a:rPr lang="en-US" dirty="0" err="1" smtClean="0"/>
              <a:t>etc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1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on Searches</a:t>
            </a:r>
          </a:p>
          <a:p>
            <a:pPr lvl="1"/>
            <a:r>
              <a:rPr lang="en-US" dirty="0" smtClean="0"/>
              <a:t>ID Chief</a:t>
            </a:r>
          </a:p>
          <a:p>
            <a:pPr lvl="1"/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 err="1" smtClean="0"/>
              <a:t>Onc</a:t>
            </a:r>
            <a:r>
              <a:rPr lang="en-US" dirty="0" smtClean="0"/>
              <a:t> Chief</a:t>
            </a:r>
          </a:p>
          <a:p>
            <a:pPr lvl="1"/>
            <a:r>
              <a:rPr lang="en-US" dirty="0" smtClean="0"/>
              <a:t>Chairs of Otolaryngology, Surgery</a:t>
            </a:r>
          </a:p>
          <a:p>
            <a:r>
              <a:rPr lang="en-US" dirty="0" smtClean="0"/>
              <a:t>Intern Match Celebration, March 24, 2017, 4:30 pm Wilkins Boardroom</a:t>
            </a:r>
          </a:p>
          <a:p>
            <a:r>
              <a:rPr lang="en-US" dirty="0" smtClean="0"/>
              <a:t>BU Benefits update</a:t>
            </a:r>
          </a:p>
          <a:p>
            <a:r>
              <a:rPr lang="en-US" dirty="0" smtClean="0"/>
              <a:t>BACO update</a:t>
            </a:r>
          </a:p>
          <a:p>
            <a:r>
              <a:rPr lang="en-US" dirty="0" smtClean="0"/>
              <a:t>Suggestions for Evans Days speakers sought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“Shapiro Academy for Excellence in Internal Medicine” for third year medical students</a:t>
            </a:r>
          </a:p>
          <a:p>
            <a:r>
              <a:rPr lang="en-US" dirty="0" smtClean="0"/>
              <a:t>Letter describing requests to improve research infrastructure sent to Dean and President</a:t>
            </a:r>
          </a:p>
          <a:p>
            <a:r>
              <a:rPr lang="en-US" dirty="0" smtClean="0"/>
              <a:t>Research faculty incentive plan likely to continue in AY 18 pending clarification of budget</a:t>
            </a:r>
          </a:p>
          <a:p>
            <a:r>
              <a:rPr lang="en-US" dirty="0" smtClean="0"/>
              <a:t>Medical Data Science retreat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7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779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March 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1443"/>
            <a:ext cx="7886700" cy="5380037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>
                <a:solidFill>
                  <a:srgbClr val="FF0000"/>
                </a:solidFill>
              </a:rPr>
              <a:t>March 3, 2017</a:t>
            </a:r>
          </a:p>
          <a:p>
            <a:pPr lvl="1"/>
            <a:r>
              <a:rPr lang="en-US" sz="1900" dirty="0"/>
              <a:t>Activity Title: </a:t>
            </a:r>
            <a:r>
              <a:rPr lang="en-US" sz="1900" b="1" dirty="0" err="1"/>
              <a:t>Beldon</a:t>
            </a:r>
            <a:r>
              <a:rPr lang="en-US" sz="1900" b="1" dirty="0"/>
              <a:t> </a:t>
            </a:r>
            <a:r>
              <a:rPr lang="en-US" sz="1900" b="1" dirty="0" err="1"/>
              <a:t>Idelson</a:t>
            </a:r>
            <a:r>
              <a:rPr lang="en-US" sz="1900" b="1" dirty="0"/>
              <a:t> VP</a:t>
            </a:r>
            <a:endParaRPr lang="en-US" sz="1900" dirty="0"/>
          </a:p>
          <a:p>
            <a:pPr lvl="1"/>
            <a:r>
              <a:rPr lang="en-US" sz="1900" dirty="0"/>
              <a:t>Speaker: </a:t>
            </a:r>
            <a:r>
              <a:rPr lang="en-US" sz="1900" b="1" dirty="0"/>
              <a:t>Laura M. </a:t>
            </a:r>
            <a:r>
              <a:rPr lang="en-US" sz="1900" b="1" dirty="0" err="1"/>
              <a:t>Dember</a:t>
            </a:r>
            <a:r>
              <a:rPr lang="en-US" sz="1900" b="1" dirty="0"/>
              <a:t>, M.D.</a:t>
            </a:r>
            <a:r>
              <a:rPr lang="en-US" sz="1900" dirty="0"/>
              <a:t> </a:t>
            </a:r>
            <a:r>
              <a:rPr lang="en-US" sz="1900" b="1" dirty="0"/>
              <a:t>Professor of Medicine and Epidemiology, Renal, Electrolyte and Hypertension Division University of Pennsylvania</a:t>
            </a:r>
            <a:endParaRPr lang="en-US" sz="1900" dirty="0"/>
          </a:p>
          <a:p>
            <a:r>
              <a:rPr lang="en-US" sz="1900" dirty="0">
                <a:solidFill>
                  <a:srgbClr val="FF0000"/>
                </a:solidFill>
              </a:rPr>
              <a:t>March 10, 2017</a:t>
            </a:r>
          </a:p>
          <a:p>
            <a:pPr lvl="1"/>
            <a:r>
              <a:rPr lang="en-US" sz="1900" dirty="0"/>
              <a:t>Activity Title: </a:t>
            </a:r>
            <a:r>
              <a:rPr lang="en-US" sz="1900" b="1" dirty="0"/>
              <a:t>TBD</a:t>
            </a:r>
          </a:p>
          <a:p>
            <a:pPr lvl="1"/>
            <a:r>
              <a:rPr lang="en-US" sz="1900" dirty="0"/>
              <a:t>Speaker: </a:t>
            </a:r>
            <a:r>
              <a:rPr lang="en-US" sz="1900" b="1" dirty="0"/>
              <a:t>Tuhina Neogi, </a:t>
            </a:r>
          </a:p>
          <a:p>
            <a:r>
              <a:rPr lang="en-US" sz="1900" dirty="0">
                <a:solidFill>
                  <a:srgbClr val="FF0000"/>
                </a:solidFill>
              </a:rPr>
              <a:t>March 17, 2017</a:t>
            </a:r>
          </a:p>
          <a:p>
            <a:pPr lvl="1"/>
            <a:r>
              <a:rPr lang="en-US" sz="1900" dirty="0"/>
              <a:t>Activity Title: </a:t>
            </a:r>
            <a:r>
              <a:rPr lang="en-US" sz="1900" b="1" dirty="0"/>
              <a:t>Poor quality of care: a major threat to global tuberculosis control</a:t>
            </a:r>
            <a:endParaRPr lang="en-US" sz="1900" dirty="0"/>
          </a:p>
          <a:p>
            <a:pPr lvl="1"/>
            <a:r>
              <a:rPr lang="en-US" sz="1900" dirty="0"/>
              <a:t>Speakers: </a:t>
            </a:r>
            <a:r>
              <a:rPr lang="en-US" sz="1900" b="1" dirty="0"/>
              <a:t>Dr. </a:t>
            </a:r>
            <a:r>
              <a:rPr lang="en-US" sz="1900" b="1" dirty="0" err="1"/>
              <a:t>Madhukar</a:t>
            </a:r>
            <a:r>
              <a:rPr lang="en-US" sz="1900" b="1" dirty="0"/>
              <a:t> </a:t>
            </a:r>
            <a:r>
              <a:rPr lang="en-US" sz="1900" b="1" dirty="0" err="1"/>
              <a:t>Pai</a:t>
            </a:r>
            <a:endParaRPr lang="en-US" sz="19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0000"/>
                </a:solidFill>
              </a:rPr>
              <a:t>March 24, 2017</a:t>
            </a:r>
          </a:p>
          <a:p>
            <a:pPr lvl="1"/>
            <a:r>
              <a:rPr lang="en-US" sz="1900" dirty="0"/>
              <a:t>Activity Title: </a:t>
            </a:r>
            <a:r>
              <a:rPr lang="en-US" sz="1900" b="1" dirty="0"/>
              <a:t>TBD</a:t>
            </a:r>
          </a:p>
          <a:p>
            <a:pPr lvl="1"/>
            <a:r>
              <a:rPr lang="en-US" sz="1900" dirty="0"/>
              <a:t>Speakers: </a:t>
            </a:r>
            <a:r>
              <a:rPr lang="en-US" sz="1900" b="1" dirty="0"/>
              <a:t>Dr. Nicholas Hill &amp; Dr. Harrison Farber</a:t>
            </a:r>
          </a:p>
          <a:p>
            <a:r>
              <a:rPr lang="en-US" sz="1900" dirty="0">
                <a:solidFill>
                  <a:srgbClr val="FF0000"/>
                </a:solidFill>
              </a:rPr>
              <a:t>March 31, 2017- </a:t>
            </a:r>
            <a:r>
              <a:rPr lang="en-US" sz="1900" b="1" dirty="0">
                <a:solidFill>
                  <a:srgbClr val="FF0000"/>
                </a:solidFill>
              </a:rPr>
              <a:t>CLINICAL / RESEARCH</a:t>
            </a:r>
            <a:endParaRPr lang="en-US" sz="1900" dirty="0">
              <a:solidFill>
                <a:srgbClr val="FF0000"/>
              </a:solidFill>
            </a:endParaRPr>
          </a:p>
          <a:p>
            <a:pPr lvl="1"/>
            <a:r>
              <a:rPr lang="en-US" sz="1900" dirty="0"/>
              <a:t>Activity Title: </a:t>
            </a:r>
            <a:r>
              <a:rPr lang="en-US" sz="1900" b="1" dirty="0"/>
              <a:t>TBD</a:t>
            </a:r>
          </a:p>
          <a:p>
            <a:pPr lvl="1"/>
            <a:r>
              <a:rPr lang="en-US" sz="1900" dirty="0"/>
              <a:t>Speakers: </a:t>
            </a:r>
            <a:r>
              <a:rPr lang="en-US" sz="1900" b="1" dirty="0"/>
              <a:t>Robert Simms &amp; Maria Trojanowska</a:t>
            </a:r>
            <a:endParaRPr lang="en-US" sz="1900" b="1" dirty="0">
              <a:solidFill>
                <a:srgbClr val="FF0000"/>
              </a:solidFill>
            </a:endParaRP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E499-6DCF-4BBF-8E01-24C8370941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65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April 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9577" y="1266829"/>
            <a:ext cx="8086725" cy="545465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April 7, 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Gary Garber Grand Rounds</a:t>
            </a:r>
            <a:endParaRPr lang="en-US" sz="2000" dirty="0"/>
          </a:p>
          <a:p>
            <a:pPr lvl="1"/>
            <a:r>
              <a:rPr lang="en-US" sz="2000" dirty="0"/>
              <a:t>Speaker: </a:t>
            </a:r>
            <a:r>
              <a:rPr lang="en-US" sz="2000" b="1" dirty="0"/>
              <a:t>TBD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April 14, 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Faulkner Grand Rounds / Lecture</a:t>
            </a:r>
          </a:p>
          <a:p>
            <a:pPr lvl="1"/>
            <a:r>
              <a:rPr lang="en-US" sz="2000" dirty="0"/>
              <a:t>Speaker: </a:t>
            </a:r>
            <a:r>
              <a:rPr lang="en-US" sz="2000" b="1" dirty="0"/>
              <a:t>Dr. Mindy Fain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April 21, 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TBD</a:t>
            </a:r>
          </a:p>
          <a:p>
            <a:pPr lvl="1"/>
            <a:r>
              <a:rPr lang="en-US" sz="2000" dirty="0"/>
              <a:t>Speaker: </a:t>
            </a:r>
            <a:r>
              <a:rPr lang="en-US" sz="2000" b="1" dirty="0"/>
              <a:t>Paul Farmer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April 28, 2017- </a:t>
            </a:r>
            <a:r>
              <a:rPr lang="en-US" sz="2000" b="1" dirty="0">
                <a:solidFill>
                  <a:srgbClr val="FF0000"/>
                </a:solidFill>
              </a:rPr>
              <a:t>CLINICAL / RESEARCH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TBD</a:t>
            </a:r>
          </a:p>
          <a:p>
            <a:pPr lvl="1"/>
            <a:r>
              <a:rPr lang="en-US" sz="2000" dirty="0"/>
              <a:t>Speakers: </a:t>
            </a:r>
            <a:r>
              <a:rPr lang="en-US" sz="2000" b="1" dirty="0"/>
              <a:t>Drs. Jon Fuller, Meg Sullivan, Andrew Henderson, Manish Sagar</a:t>
            </a:r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24475" y="6165855"/>
            <a:ext cx="2057400" cy="365125"/>
          </a:xfrm>
        </p:spPr>
        <p:txBody>
          <a:bodyPr/>
          <a:lstStyle/>
          <a:p>
            <a:fld id="{6D6EE499-6DCF-4BBF-8E01-24C8370941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37320"/>
            <a:ext cx="8839200" cy="90568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Faculty Development Seminars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b="1" dirty="0" smtClean="0">
                <a:solidFill>
                  <a:srgbClr val="C00000"/>
                </a:solidFill>
              </a:rPr>
              <a:t>esources to Evaluate Your Clinical Education Project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Hollis Day &amp; Janice Weinberg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March </a:t>
            </a:r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from 12-1pm </a:t>
            </a:r>
            <a:r>
              <a:rPr lang="en-US" dirty="0"/>
              <a:t>in </a:t>
            </a:r>
            <a:r>
              <a:rPr lang="en-US" dirty="0" smtClean="0"/>
              <a:t>Wilkins</a:t>
            </a:r>
          </a:p>
          <a:p>
            <a:r>
              <a:rPr lang="en-US" b="1" dirty="0">
                <a:solidFill>
                  <a:srgbClr val="C00000"/>
                </a:solidFill>
              </a:rPr>
              <a:t>U</a:t>
            </a:r>
            <a:r>
              <a:rPr lang="en-US" b="1" dirty="0" smtClean="0">
                <a:solidFill>
                  <a:srgbClr val="C00000"/>
                </a:solidFill>
              </a:rPr>
              <a:t>sing Your Time Wisely to Achieve Your Career Goals: Strategically saying yes and no</a:t>
            </a:r>
          </a:p>
          <a:p>
            <a:pPr lvl="1"/>
            <a:r>
              <a:rPr lang="en-US" dirty="0" smtClean="0"/>
              <a:t>Josee Dupuis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March 23</a:t>
            </a:r>
            <a:r>
              <a:rPr lang="en-US" baseline="30000" dirty="0" smtClean="0"/>
              <a:t>rd</a:t>
            </a:r>
            <a:r>
              <a:rPr lang="en-US" dirty="0" smtClean="0"/>
              <a:t> from </a:t>
            </a:r>
            <a:r>
              <a:rPr lang="en-US" dirty="0"/>
              <a:t>12-1pm in Evans 118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CV Boot Camp: Have your CV reviewed by members of the A&amp;P Committee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March 23</a:t>
            </a:r>
            <a:r>
              <a:rPr lang="en-US" baseline="30000" dirty="0"/>
              <a:t>rd</a:t>
            </a:r>
            <a:r>
              <a:rPr lang="en-US" dirty="0"/>
              <a:t> from </a:t>
            </a:r>
            <a:r>
              <a:rPr lang="en-US" dirty="0" smtClean="0"/>
              <a:t>5-6pm </a:t>
            </a:r>
            <a:r>
              <a:rPr lang="en-US" dirty="0"/>
              <a:t>in Evans </a:t>
            </a:r>
            <a:r>
              <a:rPr lang="en-US" dirty="0" smtClean="0"/>
              <a:t>Seminar Room (112A)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Application deadlines for longitudinal faculty development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2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Academy for Faculty Advancement: early career</a:t>
            </a:r>
            <a:endParaRPr lang="en-US" altLang="en-US" b="1" dirty="0">
              <a:solidFill>
                <a:srgbClr val="A20000"/>
              </a:solidFill>
            </a:endParaRPr>
          </a:p>
          <a:p>
            <a:pPr lvl="1">
              <a:spcBef>
                <a:spcPts val="600"/>
              </a:spcBef>
              <a:defRPr/>
            </a:pPr>
            <a:r>
              <a:rPr lang="en-US" altLang="en-US" dirty="0"/>
              <a:t>February 1</a:t>
            </a:r>
            <a:r>
              <a:rPr lang="en-US" altLang="en-US" baseline="30000" dirty="0"/>
              <a:t>st</a:t>
            </a:r>
            <a:r>
              <a:rPr lang="en-US" altLang="en-US" dirty="0"/>
              <a:t> – March 19</a:t>
            </a:r>
            <a:r>
              <a:rPr lang="en-US" altLang="en-US" baseline="30000" dirty="0"/>
              <a:t>th</a:t>
            </a:r>
            <a:r>
              <a:rPr lang="en-US" altLang="en-US" dirty="0"/>
              <a:t>  </a:t>
            </a:r>
            <a:endParaRPr lang="en-US" altLang="en-US" sz="600" b="1" dirty="0">
              <a:solidFill>
                <a:srgbClr val="A2000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Mid-Career Faculty Leadership</a:t>
            </a:r>
            <a:endParaRPr lang="en-US" altLang="en-US" b="1" dirty="0">
              <a:solidFill>
                <a:srgbClr val="A20000"/>
              </a:solidFill>
            </a:endParaRPr>
          </a:p>
          <a:p>
            <a:pPr marL="571500" lvl="1">
              <a:spcBef>
                <a:spcPts val="600"/>
              </a:spcBef>
              <a:defRPr/>
            </a:pPr>
            <a:r>
              <a:rPr lang="en-US" altLang="en-US" dirty="0"/>
              <a:t>February 13</a:t>
            </a:r>
            <a:r>
              <a:rPr lang="en-US" altLang="en-US" baseline="30000" dirty="0"/>
              <a:t>th</a:t>
            </a:r>
            <a:r>
              <a:rPr lang="en-US" altLang="en-US" dirty="0"/>
              <a:t> – March </a:t>
            </a:r>
            <a:r>
              <a:rPr lang="en-US" altLang="en-US" dirty="0" smtClean="0"/>
              <a:t>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</a:t>
            </a:r>
            <a:endParaRPr lang="en-US" altLang="en-US" dirty="0"/>
          </a:p>
          <a:p>
            <a:pPr marL="571500" lvl="1">
              <a:spcBef>
                <a:spcPts val="600"/>
              </a:spcBef>
              <a:defRPr/>
            </a:pPr>
            <a:endParaRPr lang="en-US" altLang="en-US" sz="600" dirty="0"/>
          </a:p>
          <a:p>
            <a:pPr marL="171450">
              <a:spcBef>
                <a:spcPts val="6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Women’s </a:t>
            </a:r>
            <a:r>
              <a:rPr lang="en-US" altLang="en-US" b="1" dirty="0">
                <a:solidFill>
                  <a:srgbClr val="A20000"/>
                </a:solidFill>
              </a:rPr>
              <a:t>Leadership</a:t>
            </a:r>
          </a:p>
          <a:p>
            <a:pPr marL="571500" lvl="1">
              <a:spcBef>
                <a:spcPts val="600"/>
              </a:spcBef>
              <a:defRPr/>
            </a:pPr>
            <a:r>
              <a:rPr lang="en-US" altLang="en-US" dirty="0"/>
              <a:t>March 20</a:t>
            </a:r>
            <a:r>
              <a:rPr lang="en-US" altLang="en-US" baseline="30000" dirty="0"/>
              <a:t>th</a:t>
            </a:r>
            <a:r>
              <a:rPr lang="en-US" altLang="en-US" dirty="0"/>
              <a:t> – April 23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b="1" dirty="0">
                <a:solidFill>
                  <a:srgbClr val="A20000"/>
                </a:solidFill>
              </a:rPr>
              <a:t>Under-Represented Minority Faculty Development</a:t>
            </a:r>
          </a:p>
          <a:p>
            <a:pPr marL="571500" lvl="1">
              <a:spcBef>
                <a:spcPts val="600"/>
              </a:spcBef>
              <a:defRPr/>
            </a:pPr>
            <a:r>
              <a:rPr lang="en-US" altLang="en-US" dirty="0"/>
              <a:t>April 3</a:t>
            </a:r>
            <a:r>
              <a:rPr lang="en-US" altLang="en-US" baseline="30000" dirty="0"/>
              <a:t>rd</a:t>
            </a:r>
            <a:r>
              <a:rPr lang="en-US" altLang="en-US" dirty="0"/>
              <a:t> – April 30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  <a:endParaRPr lang="en-US" altLang="en-US" b="1" dirty="0">
              <a:solidFill>
                <a:srgbClr val="A20000"/>
              </a:solidFill>
            </a:endParaRPr>
          </a:p>
          <a:p>
            <a:pPr marL="571500" lvl="1">
              <a:spcBef>
                <a:spcPts val="600"/>
              </a:spcBef>
              <a:defRPr/>
            </a:pPr>
            <a:endParaRPr lang="en-US" altLang="en-US" sz="600" dirty="0"/>
          </a:p>
        </p:txBody>
      </p:sp>
    </p:spTree>
    <p:extLst>
      <p:ext uri="{BB962C8B-B14F-4D97-AF65-F5344CB8AC3E}">
        <p14:creationId xmlns:p14="http://schemas.microsoft.com/office/powerpoint/2010/main" val="75500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225425"/>
            <a:ext cx="8712200" cy="60960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defRPr/>
            </a:pPr>
            <a:r>
              <a:rPr lang="en-US" sz="32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Early Career: </a:t>
            </a:r>
            <a:br>
              <a:rPr lang="en-US" sz="32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Academy for Faculty Advancement (AFA)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D27282-2729-432A-B4A8-BA44A359064E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027115"/>
            <a:ext cx="8229600" cy="5602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BUMC Instructors &amp; Assistant Professors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Up to 30 per year</a:t>
            </a:r>
          </a:p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9 months from September to May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Meets 2 ½ hours two Mondays each month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February 1 - March 19, 2017 </a:t>
            </a:r>
          </a:p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Professional development experiential seminars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Individual academic project with content mentor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Peer mentorship across BUMC schools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Career mentorship provided by AFA core faculty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152400"/>
            <a:ext cx="8712200" cy="6096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32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Mid-Career Faculty Leadership Program</a:t>
            </a:r>
            <a:endParaRPr lang="en-US" sz="2800" b="1" kern="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F23FDA-D1D0-4BB1-BD0F-37650CB31470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800" y="762000"/>
            <a:ext cx="8229600" cy="5765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BUMC Late Assistant Professors &amp; all Associate Professors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14 FPF faculty + up to 6 BUSM &amp; SPH faculty</a:t>
            </a: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July – June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Meets off campus for six 2-day modules </a:t>
            </a:r>
          </a:p>
          <a:p>
            <a:pPr marL="285750" indent="-285750">
              <a:spcBef>
                <a:spcPts val="200"/>
              </a:spcBef>
              <a:buFont typeface="Arial"/>
              <a:buChar char="•"/>
              <a:defRPr/>
            </a:pPr>
            <a:r>
              <a:rPr lang="en-US" sz="2400" b="1" i="1" dirty="0">
                <a:latin typeface="Calibri"/>
              </a:rPr>
              <a:t>Applications </a:t>
            </a: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accepted February 13 – March 19, 2017 </a:t>
            </a:r>
          </a:p>
          <a:p>
            <a:pPr>
              <a:spcBef>
                <a:spcPts val="200"/>
              </a:spcBef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360 evaluation &amp; coaching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Team leadership projects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Senior and peer mentorship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Meetings with inspirational leaders in health sciences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Experiential seminars focused on developing leadership skills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2111</TotalTime>
  <Words>822</Words>
  <Application>Microsoft Office PowerPoint</Application>
  <PresentationFormat>On-screen Show (4:3)</PresentationFormat>
  <Paragraphs>144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(Light)</vt:lpstr>
      <vt:lpstr>Calibri Light</vt:lpstr>
      <vt:lpstr>Times New Roman</vt:lpstr>
      <vt:lpstr>Office Theme</vt:lpstr>
      <vt:lpstr>Department of Medicine Faculty Meeting February 28, 2017</vt:lpstr>
      <vt:lpstr>Announcements </vt:lpstr>
      <vt:lpstr>Announcements (con’t)</vt:lpstr>
      <vt:lpstr>March Grand Rounds</vt:lpstr>
      <vt:lpstr>April Grand Rounds</vt:lpstr>
      <vt:lpstr>Faculty Development Seminars</vt:lpstr>
      <vt:lpstr>Application deadlines for longitudinal faculty development programs</vt:lpstr>
      <vt:lpstr>Early Career:  Academy for Faculty Advancement (AFA)</vt:lpstr>
      <vt:lpstr>Mid-Career Faculty Leadership Program</vt:lpstr>
      <vt:lpstr>Women’s Leadership Program</vt:lpstr>
      <vt:lpstr>Minority Faculty Development Program</vt:lpstr>
      <vt:lpstr>BU Fringe Rate Adjustment and Benefits</vt:lpstr>
      <vt:lpstr>Clinical Faculty Compensation Plan Update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Faculty Meeting February 28, 2017</dc:title>
  <dc:creator>Coleman, David L. (MD)</dc:creator>
  <cp:lastModifiedBy>Visconti, Jennifer</cp:lastModifiedBy>
  <cp:revision>8</cp:revision>
  <dcterms:created xsi:type="dcterms:W3CDTF">2017-02-26T14:22:08Z</dcterms:created>
  <dcterms:modified xsi:type="dcterms:W3CDTF">2017-02-28T16:23:49Z</dcterms:modified>
</cp:coreProperties>
</file>