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F1B39-3386-F640-88DF-70B6AF47C9C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39C94-C947-FF4E-AAFA-CC5244048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8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2A569-0C56-674F-B4E1-E613923EDFC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21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3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216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65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7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09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3920CB-9CE9-49F7-B199-B398C9DF8ABA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0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7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7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9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9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5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1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9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B259-F336-804E-BB76-7856F9BE4722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B346B-EAAE-CE44-928A-1C07E346B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3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mc.bu.edu/facdev-medicine/grant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mc.bu.edu/facdev-medicine/grants/education-pilot-grant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bhasin@b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of Medicine Faculty Meeting</a:t>
            </a:r>
            <a:br>
              <a:rPr lang="en-US" dirty="0" smtClean="0"/>
            </a:br>
            <a:r>
              <a:rPr lang="en-US" dirty="0" smtClean="0"/>
              <a:t>Monday, April 24,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Budget Update</a:t>
            </a:r>
          </a:p>
          <a:p>
            <a:r>
              <a:rPr lang="en-US" dirty="0" smtClean="0"/>
              <a:t>Clinical Faculty Compensation Committee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2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Barbara </a:t>
            </a:r>
            <a:r>
              <a:rPr lang="en-US" dirty="0" err="1" smtClean="0"/>
              <a:t>Corkey</a:t>
            </a:r>
            <a:r>
              <a:rPr lang="en-US" dirty="0" smtClean="0"/>
              <a:t> has announced her plan to step down as VC Research effective December 31, 2017</a:t>
            </a:r>
          </a:p>
          <a:p>
            <a:r>
              <a:rPr lang="en-US" dirty="0" smtClean="0"/>
              <a:t>Update regarding Section Chief Searches</a:t>
            </a:r>
          </a:p>
          <a:p>
            <a:r>
              <a:rPr lang="en-US" dirty="0" smtClean="0"/>
              <a:t>ACO planning accelerating</a:t>
            </a:r>
          </a:p>
          <a:p>
            <a:r>
              <a:rPr lang="en-US" dirty="0" smtClean="0"/>
              <a:t>Franz </a:t>
            </a:r>
            <a:r>
              <a:rPr lang="en-US" dirty="0" err="1" smtClean="0"/>
              <a:t>Ingelfinger</a:t>
            </a:r>
            <a:r>
              <a:rPr lang="en-US" dirty="0" smtClean="0"/>
              <a:t> Professorship in Gastroenterology being established-induction of Dr. </a:t>
            </a:r>
            <a:r>
              <a:rPr lang="en-US" dirty="0" err="1" smtClean="0"/>
              <a:t>Hemant</a:t>
            </a:r>
            <a:r>
              <a:rPr lang="en-US" dirty="0" smtClean="0"/>
              <a:t> Roy date TBA</a:t>
            </a:r>
          </a:p>
          <a:p>
            <a:r>
              <a:rPr lang="en-US" dirty="0" smtClean="0"/>
              <a:t>Medical Data Science initiative to be overseen by VC Research in AY 18, tentatively planning:</a:t>
            </a:r>
          </a:p>
          <a:p>
            <a:pPr lvl="1"/>
            <a:r>
              <a:rPr lang="en-US" dirty="0" smtClean="0"/>
              <a:t>Pilots</a:t>
            </a:r>
          </a:p>
          <a:p>
            <a:pPr lvl="1"/>
            <a:r>
              <a:rPr lang="en-US" dirty="0" smtClean="0"/>
              <a:t>Single cell DNA sequencing core</a:t>
            </a:r>
          </a:p>
          <a:p>
            <a:r>
              <a:rPr lang="en-US" dirty="0" smtClean="0"/>
              <a:t>RFA Center for Implementation and Improvement Pilot grants (</a:t>
            </a:r>
            <a:r>
              <a:rPr lang="en-US" dirty="0" err="1" smtClean="0"/>
              <a:t>cgallen@bu.edu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4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for AY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AY 17 YTD ahead of budget ($57K), accruing incentive payments for research and clinical faculty</a:t>
            </a:r>
          </a:p>
          <a:p>
            <a:r>
              <a:rPr lang="en-US" dirty="0" smtClean="0"/>
              <a:t>AY 18 - $1.4 m operating deficit projected</a:t>
            </a:r>
          </a:p>
          <a:p>
            <a:pPr lvl="1"/>
            <a:r>
              <a:rPr lang="en-US" dirty="0" smtClean="0"/>
              <a:t>Reduced COLA from 2% to 1%</a:t>
            </a:r>
          </a:p>
          <a:p>
            <a:pPr lvl="1"/>
            <a:r>
              <a:rPr lang="en-US" dirty="0" smtClean="0"/>
              <a:t>Closing three research cores: metabolomics, high throughput screening, and biostatistics</a:t>
            </a:r>
          </a:p>
          <a:p>
            <a:pPr lvl="1"/>
            <a:r>
              <a:rPr lang="en-US" dirty="0" smtClean="0"/>
              <a:t>Shifting some capital expenses into AY 17</a:t>
            </a:r>
          </a:p>
          <a:p>
            <a:pPr lvl="1"/>
            <a:r>
              <a:rPr lang="en-US" dirty="0" smtClean="0"/>
              <a:t>Working to reduce projected deficits in a few clinical sections and central department</a:t>
            </a:r>
          </a:p>
          <a:p>
            <a:pPr lvl="1"/>
            <a:r>
              <a:rPr lang="en-US" dirty="0" smtClean="0"/>
              <a:t>Some improvements as pending grants get funded</a:t>
            </a:r>
          </a:p>
        </p:txBody>
      </p:sp>
    </p:spTree>
    <p:extLst>
      <p:ext uri="{BB962C8B-B14F-4D97-AF65-F5344CB8AC3E}">
        <p14:creationId xmlns:p14="http://schemas.microsoft.com/office/powerpoint/2010/main" val="273453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67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Upcoming Grand Rounds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625" y="1047756"/>
            <a:ext cx="8086725" cy="5657844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April </a:t>
            </a:r>
            <a:r>
              <a:rPr lang="en-US" sz="2000" dirty="0">
                <a:solidFill>
                  <a:srgbClr val="FF0000"/>
                </a:solidFill>
              </a:rPr>
              <a:t>28, 2017- </a:t>
            </a:r>
            <a:r>
              <a:rPr lang="en-US" sz="2000" b="1" dirty="0">
                <a:solidFill>
                  <a:srgbClr val="FF0000"/>
                </a:solidFill>
              </a:rPr>
              <a:t>CLINICAL / RESEARCH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Activity Title: </a:t>
            </a:r>
            <a:r>
              <a:rPr lang="en-US" sz="2000" b="1" dirty="0"/>
              <a:t>TBD</a:t>
            </a:r>
          </a:p>
          <a:p>
            <a:pPr lvl="1"/>
            <a:r>
              <a:rPr lang="en-US" sz="2000" dirty="0"/>
              <a:t>Speakers: </a:t>
            </a:r>
            <a:r>
              <a:rPr lang="en-US" sz="2000" b="1" dirty="0"/>
              <a:t>Drs. Jon Fuller, Meg Sullivan, Andrew Henderson, Manish Sagar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May 5 2017</a:t>
            </a:r>
          </a:p>
          <a:p>
            <a:pPr lvl="1"/>
            <a:r>
              <a:rPr lang="en-US" sz="2000" dirty="0"/>
              <a:t>Activity </a:t>
            </a:r>
            <a:r>
              <a:rPr lang="en-US" sz="2000" dirty="0" smtClean="0"/>
              <a:t>Title</a:t>
            </a:r>
            <a:r>
              <a:rPr lang="en-US" sz="2000" dirty="0"/>
              <a:t>: </a:t>
            </a:r>
            <a:r>
              <a:rPr lang="en-US" sz="2000" b="1" dirty="0"/>
              <a:t>BUSM ALUMNI WEEK </a:t>
            </a:r>
          </a:p>
          <a:p>
            <a:pPr lvl="1"/>
            <a:r>
              <a:rPr lang="en-US" sz="2000" dirty="0"/>
              <a:t>Speaker: </a:t>
            </a:r>
            <a:r>
              <a:rPr lang="en-US" sz="2000" b="1" dirty="0"/>
              <a:t>Nicole S. Gibran, M.D. ’85 &amp; </a:t>
            </a:r>
            <a:r>
              <a:rPr lang="en-US" sz="2000" b="1" dirty="0" smtClean="0"/>
              <a:t>Kevin J. Tracey, </a:t>
            </a:r>
            <a:r>
              <a:rPr lang="en-US" sz="2000" b="1" dirty="0"/>
              <a:t>M.D. </a:t>
            </a:r>
            <a:r>
              <a:rPr lang="en-US" sz="2000" b="1" dirty="0" smtClean="0"/>
              <a:t>’83 </a:t>
            </a:r>
            <a:endParaRPr lang="en-US" sz="2000" b="1" dirty="0"/>
          </a:p>
          <a:p>
            <a:r>
              <a:rPr lang="en-US" sz="2000" dirty="0">
                <a:solidFill>
                  <a:srgbClr val="FF0000"/>
                </a:solidFill>
              </a:rPr>
              <a:t>May 12, 2017</a:t>
            </a:r>
          </a:p>
          <a:p>
            <a:pPr lvl="1"/>
            <a:r>
              <a:rPr lang="en-US" sz="2000" dirty="0"/>
              <a:t>Activity Title: </a:t>
            </a:r>
            <a:r>
              <a:rPr lang="en-US" sz="2000" b="1" dirty="0"/>
              <a:t>Mark Moskowitz Visiting Professorship</a:t>
            </a:r>
          </a:p>
          <a:p>
            <a:pPr lvl="1"/>
            <a:r>
              <a:rPr lang="en-US" sz="2000" dirty="0"/>
              <a:t>Speaker: </a:t>
            </a:r>
            <a:r>
              <a:rPr lang="en-US" sz="2000" b="1" dirty="0"/>
              <a:t>Dr. Nancy </a:t>
            </a:r>
            <a:r>
              <a:rPr lang="en-US" sz="2000" b="1" dirty="0" err="1"/>
              <a:t>Rigotti</a:t>
            </a:r>
            <a:endParaRPr lang="en-US" sz="2000" b="1" dirty="0"/>
          </a:p>
          <a:p>
            <a:r>
              <a:rPr lang="en-US" sz="2000" dirty="0">
                <a:solidFill>
                  <a:srgbClr val="FF0000"/>
                </a:solidFill>
              </a:rPr>
              <a:t>May 19, 2017</a:t>
            </a:r>
          </a:p>
          <a:p>
            <a:pPr lvl="1"/>
            <a:r>
              <a:rPr lang="en-US" sz="2000" dirty="0"/>
              <a:t>Activity Title: </a:t>
            </a:r>
            <a:r>
              <a:rPr lang="en-US" sz="2000" b="1" dirty="0" smtClean="0"/>
              <a:t>TBD</a:t>
            </a:r>
            <a:endParaRPr lang="en-US" sz="2000" b="1" dirty="0"/>
          </a:p>
          <a:p>
            <a:pPr lvl="1"/>
            <a:r>
              <a:rPr lang="en-US" sz="2000" dirty="0"/>
              <a:t>Speakers: </a:t>
            </a:r>
            <a:r>
              <a:rPr lang="en-US" sz="2000" b="1" dirty="0"/>
              <a:t>TBD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May 26, 2017</a:t>
            </a:r>
          </a:p>
          <a:p>
            <a:pPr lvl="1"/>
            <a:r>
              <a:rPr lang="en-US" sz="2000" dirty="0"/>
              <a:t>Activity Title: </a:t>
            </a:r>
            <a:r>
              <a:rPr lang="en-US" sz="2000" b="1" dirty="0"/>
              <a:t>TBD</a:t>
            </a:r>
          </a:p>
          <a:p>
            <a:pPr lvl="1"/>
            <a:r>
              <a:rPr lang="en-US" sz="2000" dirty="0"/>
              <a:t>Speakers: </a:t>
            </a:r>
            <a:r>
              <a:rPr lang="en-US" sz="2000" b="1" dirty="0" smtClean="0"/>
              <a:t>Dr. Lisa Bellini</a:t>
            </a:r>
            <a:endParaRPr lang="en-US" sz="2000" b="1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37318"/>
            <a:ext cx="8839200" cy="90568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Faculty Development Seminars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How to Program for Success as a Mentee</a:t>
            </a:r>
            <a:endParaRPr lang="en-US" b="1" dirty="0">
              <a:solidFill>
                <a:srgbClr val="C00000"/>
              </a:solidFill>
            </a:endParaRPr>
          </a:p>
          <a:p>
            <a:pPr lvl="1">
              <a:spcBef>
                <a:spcPts val="624"/>
              </a:spcBef>
            </a:pPr>
            <a:r>
              <a:rPr lang="en-US" dirty="0" smtClean="0"/>
              <a:t>Emelia Benjamin</a:t>
            </a:r>
            <a:endParaRPr lang="en-US" dirty="0"/>
          </a:p>
          <a:p>
            <a:pPr lvl="1">
              <a:spcBef>
                <a:spcPts val="624"/>
              </a:spcBef>
            </a:pPr>
            <a:r>
              <a:rPr lang="en-US" dirty="0"/>
              <a:t>April 26th from 12-1pm in Evans 118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May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from 5-6pm in Wilkins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to Successfully Submit Manuscripts: Perspectives from journal editors</a:t>
            </a:r>
          </a:p>
          <a:p>
            <a:pPr lvl="1"/>
            <a:r>
              <a:rPr lang="en-US" dirty="0" smtClean="0"/>
              <a:t>Vasan Ramachandran &amp; Deborah Cotton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May 11</a:t>
            </a:r>
            <a:r>
              <a:rPr lang="en-US" baseline="30000" dirty="0" smtClean="0"/>
              <a:t>th</a:t>
            </a:r>
            <a:r>
              <a:rPr lang="en-US" dirty="0" smtClean="0"/>
              <a:t> from </a:t>
            </a:r>
            <a:r>
              <a:rPr lang="en-US" dirty="0"/>
              <a:t>12-1pm in Evans 118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CV Boot Camp: Have your CV reviewed by members of the A&amp;P Committee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May 30</a:t>
            </a:r>
            <a:r>
              <a:rPr lang="en-US" baseline="30000" dirty="0" smtClean="0"/>
              <a:t>th</a:t>
            </a:r>
            <a:r>
              <a:rPr lang="en-US" dirty="0" smtClean="0"/>
              <a:t> from 12-1pm </a:t>
            </a:r>
            <a:r>
              <a:rPr lang="en-US" dirty="0"/>
              <a:t>in </a:t>
            </a:r>
            <a:r>
              <a:rPr lang="en-US" dirty="0" smtClean="0"/>
              <a:t>Wilkins</a:t>
            </a:r>
            <a:endParaRPr lang="en-US" dirty="0"/>
          </a:p>
          <a:p>
            <a:pPr marL="457200" lvl="1" indent="0">
              <a:spcAft>
                <a:spcPts val="1200"/>
              </a:spcAft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15900" y="0"/>
            <a:ext cx="8712200" cy="75565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/>
                </a:solidFill>
              </a:rPr>
              <a:t>Minority Faculty Development Program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313" y="685800"/>
            <a:ext cx="8229600" cy="58943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Target audience 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Calibri (Light)"/>
              </a:rPr>
              <a:t>BUMC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 (Light)"/>
              </a:rPr>
              <a:t>under-represented minority in medicine faculty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Number of Faculty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Up to 20 per year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Structure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9-months from October to June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1.5 hours every three weeks 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i="1" dirty="0">
                <a:solidFill>
                  <a:schemeClr val="accent1"/>
                </a:solidFill>
                <a:latin typeface="Calibri"/>
              </a:rPr>
              <a:t>Applications accepted April 3 – April 30, 2017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Elements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Experiential seminars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focused on career and leadership development skills, and the experiences of URM faculty 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Individual career coaching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identify resources and mentors, successfully negotiate challenges, and achieve identified goals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Conversation Cafes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with inspirational leaders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Faculty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638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Faculty Development &amp; Diversity Grants </a:t>
            </a:r>
          </a:p>
          <a:p>
            <a:pPr lvl="1"/>
            <a:r>
              <a:rPr lang="en-US" dirty="0" smtClean="0"/>
              <a:t>Open to</a:t>
            </a:r>
            <a:r>
              <a:rPr lang="en-US" b="1" dirty="0" smtClean="0"/>
              <a:t> </a:t>
            </a:r>
            <a:r>
              <a:rPr lang="en-US" dirty="0" smtClean="0"/>
              <a:t>ALL DOM FACULTY at all levels seeking to further their professional development in research, education, clinical skills, and/or leadership</a:t>
            </a:r>
          </a:p>
          <a:p>
            <a:pPr lvl="1"/>
            <a:r>
              <a:rPr lang="en-US" dirty="0" smtClean="0"/>
              <a:t>Next deadline is July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http://www.bumc.bu.edu/facdev-medicine/grants/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447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Faculty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56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Education Pilot Grants</a:t>
            </a:r>
            <a:endParaRPr lang="en-US" dirty="0"/>
          </a:p>
          <a:p>
            <a:pPr lvl="1"/>
            <a:r>
              <a:rPr lang="en-US" dirty="0" smtClean="0"/>
              <a:t>$1000 - $5000 grants to fund innovative projects and research in education </a:t>
            </a:r>
          </a:p>
          <a:p>
            <a:pPr lvl="1"/>
            <a:r>
              <a:rPr lang="en-US" dirty="0" smtClean="0"/>
              <a:t>Grant recipients participate in a 6-session writing course to support their project &amp; manuscript development </a:t>
            </a:r>
          </a:p>
          <a:p>
            <a:pPr lvl="1"/>
            <a:r>
              <a:rPr lang="en-US" dirty="0" smtClean="0"/>
              <a:t>Deadline is May 1, 2017</a:t>
            </a:r>
          </a:p>
          <a:p>
            <a:pPr lvl="1"/>
            <a:r>
              <a:rPr lang="en-US" dirty="0">
                <a:hlinkClick r:id="rId2"/>
              </a:rPr>
              <a:t>http://www.bumc.bu.edu/facdev-medicine/grants/education-pilot-grants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9760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DOM Networking Dinners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29179"/>
            <a:ext cx="8763000" cy="5224021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3300" b="1" dirty="0" smtClean="0">
                <a:solidFill>
                  <a:srgbClr val="C00000"/>
                </a:solidFill>
              </a:rPr>
              <a:t>Women Faculty</a:t>
            </a:r>
            <a:endParaRPr lang="en-US" sz="3300" b="1" dirty="0">
              <a:solidFill>
                <a:srgbClr val="C00000"/>
              </a:solidFill>
            </a:endParaRPr>
          </a:p>
          <a:p>
            <a:pPr lvl="1"/>
            <a:r>
              <a:rPr lang="en-US" sz="3300" dirty="0" smtClean="0"/>
              <a:t>May 11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from </a:t>
            </a:r>
            <a:r>
              <a:rPr lang="en-US" sz="3300" dirty="0"/>
              <a:t>6:30 to </a:t>
            </a:r>
            <a:r>
              <a:rPr lang="en-US" sz="3300" dirty="0" smtClean="0"/>
              <a:t>8:30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3300" b="1" dirty="0" smtClean="0">
                <a:solidFill>
                  <a:srgbClr val="C00000"/>
                </a:solidFill>
              </a:rPr>
              <a:t>Under-Represented Minorities &amp; Allies </a:t>
            </a:r>
            <a:endParaRPr lang="en-US" sz="3300" b="1" dirty="0">
              <a:solidFill>
                <a:srgbClr val="C00000"/>
              </a:solidFill>
            </a:endParaRPr>
          </a:p>
          <a:p>
            <a:pPr lvl="1"/>
            <a:r>
              <a:rPr lang="en-US" sz="3300" dirty="0"/>
              <a:t>May </a:t>
            </a:r>
            <a:r>
              <a:rPr lang="en-US" sz="3300" dirty="0" smtClean="0"/>
              <a:t>16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</a:t>
            </a:r>
            <a:r>
              <a:rPr lang="en-US" sz="3300" dirty="0"/>
              <a:t>from 6:30 to </a:t>
            </a:r>
            <a:r>
              <a:rPr lang="en-US" sz="3300" dirty="0" smtClean="0"/>
              <a:t>8:30</a:t>
            </a:r>
          </a:p>
          <a:p>
            <a:pPr lvl="1"/>
            <a:endParaRPr lang="en-US" sz="1800" dirty="0" smtClean="0"/>
          </a:p>
          <a:p>
            <a:r>
              <a:rPr lang="en-US" sz="3300" b="1" dirty="0">
                <a:solidFill>
                  <a:srgbClr val="C00000"/>
                </a:solidFill>
              </a:rPr>
              <a:t>Investigators</a:t>
            </a:r>
          </a:p>
          <a:p>
            <a:pPr lvl="1"/>
            <a:r>
              <a:rPr lang="en-US" sz="3300" dirty="0" smtClean="0"/>
              <a:t>June 13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from </a:t>
            </a:r>
            <a:r>
              <a:rPr lang="en-US" sz="3300" dirty="0"/>
              <a:t>6:30 to 8:30</a:t>
            </a:r>
          </a:p>
          <a:p>
            <a:pPr marL="457200" lvl="1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3300" dirty="0" smtClean="0"/>
              <a:t>Enjoy </a:t>
            </a:r>
            <a:r>
              <a:rPr lang="en-US" sz="3300" dirty="0" smtClean="0">
                <a:solidFill>
                  <a:srgbClr val="C00000"/>
                </a:solidFill>
              </a:rPr>
              <a:t>good food </a:t>
            </a:r>
            <a:r>
              <a:rPr lang="en-US" sz="3300" dirty="0" smtClean="0"/>
              <a:t>and </a:t>
            </a:r>
            <a:r>
              <a:rPr lang="en-US" sz="3300" dirty="0" smtClean="0">
                <a:solidFill>
                  <a:srgbClr val="C00000"/>
                </a:solidFill>
              </a:rPr>
              <a:t>meaningful discussion </a:t>
            </a:r>
            <a:r>
              <a:rPr lang="en-US" sz="3300" dirty="0" smtClean="0"/>
              <a:t>with your DOM colleagues.</a:t>
            </a:r>
          </a:p>
          <a:p>
            <a:pPr lvl="1"/>
            <a:r>
              <a:rPr lang="en-US" sz="3300" dirty="0"/>
              <a:t>Emelia Benjamin’s home in Brookline</a:t>
            </a:r>
          </a:p>
          <a:p>
            <a:pPr lvl="1"/>
            <a:r>
              <a:rPr lang="en-US" sz="3300" dirty="0"/>
              <a:t>RSVP to Robina Bhasin at </a:t>
            </a:r>
            <a:r>
              <a:rPr lang="en-US" sz="3300" dirty="0">
                <a:hlinkClick r:id="rId2"/>
              </a:rPr>
              <a:t>rbhasin@bu.edu</a:t>
            </a:r>
            <a:endParaRPr lang="en-US" sz="33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76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549</Words>
  <Application>Microsoft Office PowerPoint</Application>
  <PresentationFormat>On-screen Show (4:3)</PresentationFormat>
  <Paragraphs>87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(Light)</vt:lpstr>
      <vt:lpstr>Times New Roman</vt:lpstr>
      <vt:lpstr>Office Theme</vt:lpstr>
      <vt:lpstr>Department of Medicine Faculty Meeting Monday, April 24, 2017</vt:lpstr>
      <vt:lpstr>Announcements</vt:lpstr>
      <vt:lpstr>Budget for AY 18</vt:lpstr>
      <vt:lpstr>Upcoming Grand Rounds</vt:lpstr>
      <vt:lpstr>Faculty Development Seminars</vt:lpstr>
      <vt:lpstr>Minority Faculty Development Program</vt:lpstr>
      <vt:lpstr>Faculty Grants</vt:lpstr>
      <vt:lpstr>Faculty Grants</vt:lpstr>
      <vt:lpstr>DOM Networking Dinners</vt:lpstr>
    </vt:vector>
  </TitlesOfParts>
  <Company>Boston University School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Medicine Faculty Meeting Monday, April 24, 2017</dc:title>
  <dc:creator>David Coleman</dc:creator>
  <cp:lastModifiedBy>Visconti, Jennifer</cp:lastModifiedBy>
  <cp:revision>9</cp:revision>
  <dcterms:created xsi:type="dcterms:W3CDTF">2017-04-21T13:22:57Z</dcterms:created>
  <dcterms:modified xsi:type="dcterms:W3CDTF">2017-04-24T14:58:48Z</dcterms:modified>
</cp:coreProperties>
</file>