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Lst>
  <p:sldIdLst>
    <p:sldId id="256" r:id="rId3"/>
    <p:sldId id="258" r:id="rId4"/>
    <p:sldId id="259" r:id="rId5"/>
    <p:sldId id="260" r:id="rId6"/>
    <p:sldId id="261" r:id="rId7"/>
    <p:sldId id="262" r:id="rId8"/>
    <p:sldId id="263" r:id="rId9"/>
    <p:sldId id="266" r:id="rId10"/>
    <p:sldId id="264" r:id="rId11"/>
    <p:sldId id="267" r:id="rId12"/>
    <p:sldId id="268" r:id="rId13"/>
    <p:sldId id="269" r:id="rId14"/>
    <p:sldId id="270" r:id="rId15"/>
    <p:sldId id="271" r:id="rId16"/>
    <p:sldId id="272" r:id="rId17"/>
    <p:sldId id="273" r:id="rId18"/>
    <p:sldId id="274" r:id="rId19"/>
    <p:sldId id="27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03" d="100"/>
          <a:sy n="103" d="100"/>
        </p:scale>
        <p:origin x="120" y="2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3/1/2018</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12884D2-F299-4AAB-94E9-1FA87DD8CE38}" type="datetimeFigureOut">
              <a:rPr lang="en-US" smtClean="0"/>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3A932-F712-46BE-8D98-0A2C9AD935CC}" type="slidenum">
              <a:rPr lang="en-US" smtClean="0"/>
              <a:t>‹#›</a:t>
            </a:fld>
            <a:endParaRPr lang="en-US"/>
          </a:p>
        </p:txBody>
      </p:sp>
    </p:spTree>
    <p:extLst>
      <p:ext uri="{BB962C8B-B14F-4D97-AF65-F5344CB8AC3E}">
        <p14:creationId xmlns:p14="http://schemas.microsoft.com/office/powerpoint/2010/main" val="42197858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2884D2-F299-4AAB-94E9-1FA87DD8CE38}" type="datetimeFigureOut">
              <a:rPr lang="en-US" smtClean="0"/>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3A932-F712-46BE-8D98-0A2C9AD935CC}" type="slidenum">
              <a:rPr lang="en-US" smtClean="0"/>
              <a:t>‹#›</a:t>
            </a:fld>
            <a:endParaRPr lang="en-US"/>
          </a:p>
        </p:txBody>
      </p:sp>
    </p:spTree>
    <p:extLst>
      <p:ext uri="{BB962C8B-B14F-4D97-AF65-F5344CB8AC3E}">
        <p14:creationId xmlns:p14="http://schemas.microsoft.com/office/powerpoint/2010/main" val="258569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2884D2-F299-4AAB-94E9-1FA87DD8CE38}" type="datetimeFigureOut">
              <a:rPr lang="en-US" smtClean="0"/>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3A932-F712-46BE-8D98-0A2C9AD935CC}" type="slidenum">
              <a:rPr lang="en-US" smtClean="0"/>
              <a:t>‹#›</a:t>
            </a:fld>
            <a:endParaRPr lang="en-US"/>
          </a:p>
        </p:txBody>
      </p:sp>
    </p:spTree>
    <p:extLst>
      <p:ext uri="{BB962C8B-B14F-4D97-AF65-F5344CB8AC3E}">
        <p14:creationId xmlns:p14="http://schemas.microsoft.com/office/powerpoint/2010/main" val="16181213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12884D2-F299-4AAB-94E9-1FA87DD8CE38}" type="datetimeFigureOut">
              <a:rPr lang="en-US" smtClean="0"/>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A3A932-F712-46BE-8D98-0A2C9AD935CC}" type="slidenum">
              <a:rPr lang="en-US" smtClean="0"/>
              <a:t>‹#›</a:t>
            </a:fld>
            <a:endParaRPr lang="en-US"/>
          </a:p>
        </p:txBody>
      </p:sp>
    </p:spTree>
    <p:extLst>
      <p:ext uri="{BB962C8B-B14F-4D97-AF65-F5344CB8AC3E}">
        <p14:creationId xmlns:p14="http://schemas.microsoft.com/office/powerpoint/2010/main" val="40292477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2884D2-F299-4AAB-94E9-1FA87DD8CE38}" type="datetimeFigureOut">
              <a:rPr lang="en-US" smtClean="0"/>
              <a:t>3/1/2018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A3A932-F712-46BE-8D98-0A2C9AD935CC}" type="slidenum">
              <a:rPr lang="en-US" smtClean="0"/>
              <a:t>‹#›</a:t>
            </a:fld>
            <a:endParaRPr lang="en-US"/>
          </a:p>
        </p:txBody>
      </p:sp>
    </p:spTree>
    <p:extLst>
      <p:ext uri="{BB962C8B-B14F-4D97-AF65-F5344CB8AC3E}">
        <p14:creationId xmlns:p14="http://schemas.microsoft.com/office/powerpoint/2010/main" val="7560341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2884D2-F299-4AAB-94E9-1FA87DD8CE38}" type="datetimeFigureOut">
              <a:rPr lang="en-US" smtClean="0"/>
              <a:t>3/1/2018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A3A932-F712-46BE-8D98-0A2C9AD935CC}" type="slidenum">
              <a:rPr lang="en-US" smtClean="0"/>
              <a:t>‹#›</a:t>
            </a:fld>
            <a:endParaRPr lang="en-US"/>
          </a:p>
        </p:txBody>
      </p:sp>
    </p:spTree>
    <p:extLst>
      <p:ext uri="{BB962C8B-B14F-4D97-AF65-F5344CB8AC3E}">
        <p14:creationId xmlns:p14="http://schemas.microsoft.com/office/powerpoint/2010/main" val="15905717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2884D2-F299-4AAB-94E9-1FA87DD8CE38}" type="datetimeFigureOut">
              <a:rPr lang="en-US" smtClean="0"/>
              <a:t>3/1/2018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A3A932-F712-46BE-8D98-0A2C9AD935CC}" type="slidenum">
              <a:rPr lang="en-US" smtClean="0"/>
              <a:t>‹#›</a:t>
            </a:fld>
            <a:endParaRPr lang="en-US"/>
          </a:p>
        </p:txBody>
      </p:sp>
    </p:spTree>
    <p:extLst>
      <p:ext uri="{BB962C8B-B14F-4D97-AF65-F5344CB8AC3E}">
        <p14:creationId xmlns:p14="http://schemas.microsoft.com/office/powerpoint/2010/main" val="315848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2884D2-F299-4AAB-94E9-1FA87DD8CE38}" type="datetimeFigureOut">
              <a:rPr lang="en-US" smtClean="0"/>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A3A932-F712-46BE-8D98-0A2C9AD935CC}" type="slidenum">
              <a:rPr lang="en-US" smtClean="0"/>
              <a:t>‹#›</a:t>
            </a:fld>
            <a:endParaRPr lang="en-US"/>
          </a:p>
        </p:txBody>
      </p:sp>
    </p:spTree>
    <p:extLst>
      <p:ext uri="{BB962C8B-B14F-4D97-AF65-F5344CB8AC3E}">
        <p14:creationId xmlns:p14="http://schemas.microsoft.com/office/powerpoint/2010/main" val="13620859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2884D2-F299-4AAB-94E9-1FA87DD8CE38}" type="datetimeFigureOut">
              <a:rPr lang="en-US" smtClean="0"/>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A3A932-F712-46BE-8D98-0A2C9AD935CC}" type="slidenum">
              <a:rPr lang="en-US" smtClean="0"/>
              <a:t>‹#›</a:t>
            </a:fld>
            <a:endParaRPr lang="en-US"/>
          </a:p>
        </p:txBody>
      </p:sp>
    </p:spTree>
    <p:extLst>
      <p:ext uri="{BB962C8B-B14F-4D97-AF65-F5344CB8AC3E}">
        <p14:creationId xmlns:p14="http://schemas.microsoft.com/office/powerpoint/2010/main" val="36765169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2884D2-F299-4AAB-94E9-1FA87DD8CE38}" type="datetimeFigureOut">
              <a:rPr lang="en-US" smtClean="0"/>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3A932-F712-46BE-8D98-0A2C9AD935CC}" type="slidenum">
              <a:rPr lang="en-US" smtClean="0"/>
              <a:t>‹#›</a:t>
            </a:fld>
            <a:endParaRPr lang="en-US"/>
          </a:p>
        </p:txBody>
      </p:sp>
    </p:spTree>
    <p:extLst>
      <p:ext uri="{BB962C8B-B14F-4D97-AF65-F5344CB8AC3E}">
        <p14:creationId xmlns:p14="http://schemas.microsoft.com/office/powerpoint/2010/main" val="17991326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2884D2-F299-4AAB-94E9-1FA87DD8CE38}" type="datetimeFigureOut">
              <a:rPr lang="en-US" smtClean="0"/>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3A932-F712-46BE-8D98-0A2C9AD935CC}" type="slidenum">
              <a:rPr lang="en-US" smtClean="0"/>
              <a:t>‹#›</a:t>
            </a:fld>
            <a:endParaRPr lang="en-US"/>
          </a:p>
        </p:txBody>
      </p:sp>
    </p:spTree>
    <p:extLst>
      <p:ext uri="{BB962C8B-B14F-4D97-AF65-F5344CB8AC3E}">
        <p14:creationId xmlns:p14="http://schemas.microsoft.com/office/powerpoint/2010/main" val="3174531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1.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2884D2-F299-4AAB-94E9-1FA87DD8CE38}" type="datetimeFigureOut">
              <a:rPr lang="en-US" smtClean="0"/>
              <a:t>3/1/2018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A3A932-F712-46BE-8D98-0A2C9AD935CC}" type="slidenum">
              <a:rPr lang="en-US" smtClean="0"/>
              <a:t>‹#›</a:t>
            </a:fld>
            <a:endParaRPr lang="en-US"/>
          </a:p>
        </p:txBody>
      </p:sp>
      <p:sp>
        <p:nvSpPr>
          <p:cNvPr id="7" name="Rectangle 6"/>
          <p:cNvSpPr/>
          <p:nvPr userDrawn="1"/>
        </p:nvSpPr>
        <p:spPr>
          <a:xfrm>
            <a:off x="2564091" y="2234153"/>
            <a:ext cx="6514595" cy="2997723"/>
          </a:xfrm>
          <a:prstGeom prst="rect">
            <a:avLst/>
          </a:prstGeom>
          <a:blipFill dpi="0" rotWithShape="1">
            <a:blip r:embed="rId13">
              <a:alphaModFix amt="50000"/>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332451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400" dirty="0" smtClean="0"/>
              <a:t>Society of Clinical Research Associates (SOCRA): Clinical Site Coordinator/Manager Workshop</a:t>
            </a:r>
            <a:br>
              <a:rPr lang="en-US" sz="2400" dirty="0" smtClean="0"/>
            </a:br>
            <a:r>
              <a:rPr lang="en-US" sz="2400" dirty="0" smtClean="0"/>
              <a:t>November 9-10, 2017</a:t>
            </a:r>
            <a:br>
              <a:rPr lang="en-US" sz="2400" dirty="0" smtClean="0"/>
            </a:br>
            <a:r>
              <a:rPr lang="en-US" sz="2400" dirty="0" smtClean="0"/>
              <a:t>San Diego, CA  </a:t>
            </a:r>
            <a:endParaRPr lang="en-US" sz="2400" dirty="0"/>
          </a:p>
        </p:txBody>
      </p:sp>
      <p:sp>
        <p:nvSpPr>
          <p:cNvPr id="3" name="Subtitle 2"/>
          <p:cNvSpPr>
            <a:spLocks noGrp="1"/>
          </p:cNvSpPr>
          <p:nvPr>
            <p:ph type="subTitle" idx="1"/>
          </p:nvPr>
        </p:nvSpPr>
        <p:spPr/>
        <p:txBody>
          <a:bodyPr>
            <a:normAutofit lnSpcReduction="10000"/>
          </a:bodyPr>
          <a:lstStyle/>
          <a:p>
            <a:r>
              <a:rPr lang="en-US" dirty="0" smtClean="0"/>
              <a:t>Heather M. Quinlan-Baron, </a:t>
            </a:r>
          </a:p>
          <a:p>
            <a:r>
              <a:rPr lang="en-US" dirty="0" smtClean="0"/>
              <a:t>Grants Manager, Endocrinology </a:t>
            </a:r>
          </a:p>
          <a:p>
            <a:r>
              <a:rPr lang="en-US" dirty="0" smtClean="0"/>
              <a:t>February 26, 2018</a:t>
            </a:r>
            <a:endParaRPr lang="en-US" dirty="0"/>
          </a:p>
        </p:txBody>
      </p:sp>
    </p:spTree>
    <p:extLst>
      <p:ext uri="{BB962C8B-B14F-4D97-AF65-F5344CB8AC3E}">
        <p14:creationId xmlns:p14="http://schemas.microsoft.com/office/powerpoint/2010/main" val="742488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188" y="474427"/>
            <a:ext cx="8596668" cy="1553156"/>
          </a:xfrm>
        </p:spPr>
        <p:txBody>
          <a:bodyPr/>
          <a:lstStyle/>
          <a:p>
            <a:pPr algn="ctr"/>
            <a:r>
              <a:rPr lang="en-US" dirty="0" smtClean="0">
                <a:solidFill>
                  <a:srgbClr val="002060"/>
                </a:solidFill>
              </a:rPr>
              <a:t>What is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37903" y="1167997"/>
            <a:ext cx="2768254" cy="800995"/>
          </a:xfrm>
        </p:spPr>
      </p:pic>
      <p:sp>
        <p:nvSpPr>
          <p:cNvPr id="5" name="TextBox 4"/>
          <p:cNvSpPr txBox="1"/>
          <p:nvPr/>
        </p:nvSpPr>
        <p:spPr>
          <a:xfrm>
            <a:off x="946205" y="2711395"/>
            <a:ext cx="8351651" cy="2031325"/>
          </a:xfrm>
          <a:prstGeom prst="rect">
            <a:avLst/>
          </a:prstGeom>
          <a:noFill/>
        </p:spPr>
        <p:txBody>
          <a:bodyPr wrap="square" rtlCol="0">
            <a:spAutoFit/>
          </a:bodyPr>
          <a:lstStyle/>
          <a:p>
            <a:r>
              <a:rPr lang="en-US"/>
              <a:t>The Society of Clinical Research Associates (SOCRA) is a non-profit, charitable and educational membership organization committed to providing education, certification, and networking opportunities to all persons involved in clinical research activities. SOCRA, the premier educational organization for oncology site coordinators, has now emerged as a leading educational organization for clinical researchers in all therapeutic areas, supporting industry, government and academia.</a:t>
            </a:r>
            <a:endParaRPr lang="en-US" dirty="0"/>
          </a:p>
        </p:txBody>
      </p:sp>
    </p:spTree>
    <p:extLst>
      <p:ext uri="{BB962C8B-B14F-4D97-AF65-F5344CB8AC3E}">
        <p14:creationId xmlns:p14="http://schemas.microsoft.com/office/powerpoint/2010/main" val="42259681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	</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14049" y="876521"/>
            <a:ext cx="2768254" cy="786958"/>
          </a:xfrm>
        </p:spPr>
      </p:pic>
      <p:sp>
        <p:nvSpPr>
          <p:cNvPr id="8" name="TextBox 7"/>
          <p:cNvSpPr txBox="1"/>
          <p:nvPr/>
        </p:nvSpPr>
        <p:spPr>
          <a:xfrm>
            <a:off x="677335" y="2258170"/>
            <a:ext cx="8596668" cy="3785652"/>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Incorporated in 1991, with local chapters across the U.S. and Canada, along with international chapters in Belgium, Brazil, Poland and Saudi Arabia</a:t>
            </a:r>
          </a:p>
          <a:p>
            <a:pPr marL="285750" indent="-285750">
              <a:buFont typeface="Arial" panose="020B0604020202020204" pitchFamily="34" charset="0"/>
              <a:buChar char="•"/>
            </a:pPr>
            <a:r>
              <a:rPr lang="en-US" sz="2000" dirty="0" smtClean="0"/>
              <a:t>Membership includes conferences, workshops, a journal and online learning</a:t>
            </a:r>
          </a:p>
          <a:p>
            <a:pPr marL="285750" indent="-285750">
              <a:buFont typeface="Arial" panose="020B0604020202020204" pitchFamily="34" charset="0"/>
              <a:buChar char="•"/>
            </a:pPr>
            <a:r>
              <a:rPr lang="en-US" sz="2000" dirty="0" smtClean="0"/>
              <a:t>Annual conference takes place in the Fall of each year </a:t>
            </a:r>
          </a:p>
          <a:p>
            <a:pPr marL="285750" indent="-285750">
              <a:buFont typeface="Arial" panose="020B0604020202020204" pitchFamily="34" charset="0"/>
              <a:buChar char="•"/>
            </a:pPr>
            <a:r>
              <a:rPr lang="en-US" sz="2000" dirty="0" smtClean="0"/>
              <a:t>Workshops on such topics as Clinical Investigators and GCP; Drug Development and Clinical Science; Project Management; and Advanced Site Management: Finance and Productivity </a:t>
            </a:r>
          </a:p>
          <a:p>
            <a:pPr marL="285750" indent="-285750">
              <a:buFont typeface="Arial" panose="020B0604020202020204" pitchFamily="34" charset="0"/>
              <a:buChar char="•"/>
            </a:pPr>
            <a:r>
              <a:rPr lang="en-US" sz="2000" dirty="0" smtClean="0"/>
              <a:t>Certified Clinical Research Professional (CCRP) program</a:t>
            </a:r>
          </a:p>
          <a:p>
            <a:pPr marL="742950" lvl="1" indent="-285750">
              <a:buFont typeface="Wingdings" panose="05000000000000000000" pitchFamily="2" charset="2"/>
              <a:buChar char="§"/>
            </a:pPr>
            <a:r>
              <a:rPr lang="en-US" sz="2000" dirty="0" smtClean="0"/>
              <a:t>Industry-recognized certification, with review course and examination offering	</a:t>
            </a:r>
            <a:endParaRPr lang="en-US" sz="2000" dirty="0"/>
          </a:p>
        </p:txBody>
      </p:sp>
    </p:spTree>
    <p:extLst>
      <p:ext uri="{BB962C8B-B14F-4D97-AF65-F5344CB8AC3E}">
        <p14:creationId xmlns:p14="http://schemas.microsoft.com/office/powerpoint/2010/main" val="2419427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did I attend the Clinical Site Coordinator/Manager Workshop? </a:t>
            </a:r>
            <a:endParaRPr lang="en-US" dirty="0"/>
          </a:p>
        </p:txBody>
      </p:sp>
      <p:sp>
        <p:nvSpPr>
          <p:cNvPr id="3" name="Content Placeholder 2"/>
          <p:cNvSpPr>
            <a:spLocks noGrp="1"/>
          </p:cNvSpPr>
          <p:nvPr>
            <p:ph idx="1"/>
          </p:nvPr>
        </p:nvSpPr>
        <p:spPr/>
        <p:txBody>
          <a:bodyPr>
            <a:normAutofit/>
          </a:bodyPr>
          <a:lstStyle/>
          <a:p>
            <a:r>
              <a:rPr lang="en-US" sz="2000" dirty="0" smtClean="0"/>
              <a:t>Came from a research background before working at BU/BMC and hoping to become more involved with ongoing clinical trials in a research versus solely financial capacity</a:t>
            </a:r>
          </a:p>
          <a:p>
            <a:r>
              <a:rPr lang="en-US" sz="2000" dirty="0" smtClean="0"/>
              <a:t>Working on developing a Clinical Trials Unit in our Section</a:t>
            </a:r>
          </a:p>
          <a:p>
            <a:r>
              <a:rPr lang="en-US" sz="2000" dirty="0" smtClean="0"/>
              <a:t>Expand my knowledge regarding research study visit design and implementation</a:t>
            </a:r>
          </a:p>
          <a:p>
            <a:r>
              <a:rPr lang="en-US" sz="2000" dirty="0" smtClean="0"/>
              <a:t>Become more familiar with the regulatory/IRB process</a:t>
            </a:r>
          </a:p>
          <a:p>
            <a:r>
              <a:rPr lang="en-US" sz="2000" dirty="0" smtClean="0"/>
              <a:t>Stop bothering my colleague, Ashley McCarthy, all the time! </a:t>
            </a:r>
          </a:p>
        </p:txBody>
      </p:sp>
    </p:spTree>
    <p:extLst>
      <p:ext uri="{BB962C8B-B14F-4D97-AF65-F5344CB8AC3E}">
        <p14:creationId xmlns:p14="http://schemas.microsoft.com/office/powerpoint/2010/main" val="228571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25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25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25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25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25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125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25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125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125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125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a:r>
            <a:br>
              <a:rPr lang="en-US" dirty="0" smtClean="0"/>
            </a:br>
            <a:r>
              <a:rPr lang="en-US" dirty="0" smtClean="0"/>
              <a:t>Workshop Presenters</a:t>
            </a:r>
            <a:endParaRPr lang="en-US" dirty="0"/>
          </a:p>
        </p:txBody>
      </p:sp>
      <p:sp>
        <p:nvSpPr>
          <p:cNvPr id="3" name="Content Placeholder 2"/>
          <p:cNvSpPr>
            <a:spLocks noGrp="1"/>
          </p:cNvSpPr>
          <p:nvPr>
            <p:ph idx="1"/>
          </p:nvPr>
        </p:nvSpPr>
        <p:spPr/>
        <p:txBody>
          <a:bodyPr>
            <a:normAutofit/>
          </a:bodyPr>
          <a:lstStyle/>
          <a:p>
            <a:r>
              <a:rPr lang="en-US" sz="2000" dirty="0" smtClean="0"/>
              <a:t>Both research nurses and CCRP certified, with combined 62 years of clinical research experience</a:t>
            </a:r>
          </a:p>
          <a:p>
            <a:r>
              <a:rPr lang="en-US" sz="2000" dirty="0" smtClean="0"/>
              <a:t>From Canada (Calgary and Toronto)</a:t>
            </a:r>
          </a:p>
          <a:p>
            <a:r>
              <a:rPr lang="en-US" sz="2000" dirty="0" smtClean="0"/>
              <a:t>One working for the Center for Addiction and Mental Health in Toronto, the other in an independent clinical research consulting organization </a:t>
            </a:r>
          </a:p>
          <a:p>
            <a:r>
              <a:rPr lang="en-US" sz="2000" dirty="0" smtClean="0"/>
              <a:t>Very knowledgeable, especially strong on GCP regulations, informed consent, and source documents</a:t>
            </a:r>
            <a:endParaRPr lang="en-US" sz="2000" dirty="0"/>
          </a:p>
        </p:txBody>
      </p:sp>
    </p:spTree>
    <p:extLst>
      <p:ext uri="{BB962C8B-B14F-4D97-AF65-F5344CB8AC3E}">
        <p14:creationId xmlns:p14="http://schemas.microsoft.com/office/powerpoint/2010/main" val="12866456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Workshop Attendees: 26 in total, with 2 presenters, and 3 SOCRA admin staff </a:t>
            </a:r>
            <a:endParaRPr lang="en-US" dirty="0"/>
          </a:p>
        </p:txBody>
      </p:sp>
      <p:sp>
        <p:nvSpPr>
          <p:cNvPr id="3" name="Text Placeholder 2"/>
          <p:cNvSpPr>
            <a:spLocks noGrp="1"/>
          </p:cNvSpPr>
          <p:nvPr>
            <p:ph type="body" idx="1"/>
          </p:nvPr>
        </p:nvSpPr>
        <p:spPr/>
        <p:txBody>
          <a:bodyPr/>
          <a:lstStyle/>
          <a:p>
            <a:r>
              <a:rPr lang="en-US" dirty="0" smtClean="0"/>
              <a:t>Most regions of the U.S. represented…</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West Coast: California, Oregon</a:t>
            </a:r>
          </a:p>
          <a:p>
            <a:r>
              <a:rPr lang="en-US" dirty="0" smtClean="0"/>
              <a:t>Southwest: Arizona, New Mexico</a:t>
            </a:r>
          </a:p>
          <a:p>
            <a:r>
              <a:rPr lang="en-US" dirty="0" smtClean="0"/>
              <a:t>Midwest: Michigan, Ohio, Missouri, Indiana </a:t>
            </a:r>
          </a:p>
          <a:p>
            <a:r>
              <a:rPr lang="en-US" dirty="0" smtClean="0"/>
              <a:t>South/Southeast: Texas, North Carolina</a:t>
            </a:r>
          </a:p>
          <a:p>
            <a:r>
              <a:rPr lang="en-US" dirty="0" smtClean="0"/>
              <a:t>Mid-Atlantic: Maryland </a:t>
            </a:r>
            <a:endParaRPr lang="en-US" dirty="0"/>
          </a:p>
          <a:p>
            <a:r>
              <a:rPr lang="en-US" dirty="0" smtClean="0"/>
              <a:t>Alas, only me from the Northeast! I was the farthest American traveler at the conference. </a:t>
            </a:r>
          </a:p>
        </p:txBody>
      </p:sp>
      <p:sp>
        <p:nvSpPr>
          <p:cNvPr id="5" name="Text Placeholder 4"/>
          <p:cNvSpPr>
            <a:spLocks noGrp="1"/>
          </p:cNvSpPr>
          <p:nvPr>
            <p:ph type="body" sz="quarter" idx="3"/>
          </p:nvPr>
        </p:nvSpPr>
        <p:spPr/>
        <p:txBody>
          <a:bodyPr/>
          <a:lstStyle/>
          <a:p>
            <a:pPr algn="ctr"/>
            <a:r>
              <a:rPr lang="en-US" dirty="0" smtClean="0"/>
              <a:t>Outside of U.S.</a:t>
            </a:r>
            <a:endParaRPr lang="en-US" dirty="0"/>
          </a:p>
        </p:txBody>
      </p:sp>
      <p:sp>
        <p:nvSpPr>
          <p:cNvPr id="6" name="Content Placeholder 5"/>
          <p:cNvSpPr>
            <a:spLocks noGrp="1"/>
          </p:cNvSpPr>
          <p:nvPr>
            <p:ph sz="quarter" idx="4"/>
          </p:nvPr>
        </p:nvSpPr>
        <p:spPr>
          <a:xfrm>
            <a:off x="5088384" y="2737246"/>
            <a:ext cx="4185617" cy="1691632"/>
          </a:xfrm>
        </p:spPr>
        <p:txBody>
          <a:bodyPr>
            <a:normAutofit/>
          </a:bodyPr>
          <a:lstStyle/>
          <a:p>
            <a:r>
              <a:rPr lang="en-US" sz="2000" dirty="0" smtClean="0"/>
              <a:t>Vancouver, BC</a:t>
            </a:r>
          </a:p>
          <a:p>
            <a:r>
              <a:rPr lang="en-US" sz="2000" dirty="0" smtClean="0"/>
              <a:t>Toronto, ON</a:t>
            </a:r>
          </a:p>
          <a:p>
            <a:r>
              <a:rPr lang="en-US" sz="2000" dirty="0" smtClean="0"/>
              <a:t>Seoul, South Korea </a:t>
            </a:r>
          </a:p>
          <a:p>
            <a:pPr marL="0" indent="0">
              <a:buNone/>
            </a:pPr>
            <a:endParaRPr lang="en-US" sz="2000" dirty="0"/>
          </a:p>
        </p:txBody>
      </p:sp>
    </p:spTree>
    <p:extLst>
      <p:ext uri="{BB962C8B-B14F-4D97-AF65-F5344CB8AC3E}">
        <p14:creationId xmlns:p14="http://schemas.microsoft.com/office/powerpoint/2010/main" val="2465590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additive="base">
                                        <p:cTn id="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Workshop Topics and Agenda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sz="2400" dirty="0" smtClean="0"/>
              <a:t>The Regulatory Environment</a:t>
            </a:r>
          </a:p>
          <a:p>
            <a:r>
              <a:rPr lang="en-US" sz="2400" dirty="0" smtClean="0"/>
              <a:t>Good Clinical Practice at the Research Site</a:t>
            </a:r>
          </a:p>
          <a:p>
            <a:r>
              <a:rPr lang="en-US" sz="2400" dirty="0" smtClean="0"/>
              <a:t>Informed Consent Process</a:t>
            </a:r>
          </a:p>
          <a:p>
            <a:r>
              <a:rPr lang="en-US" sz="2400" dirty="0"/>
              <a:t>Safety for the Research Subject </a:t>
            </a:r>
            <a:endParaRPr lang="en-US" sz="2400" dirty="0" smtClean="0"/>
          </a:p>
          <a:p>
            <a:r>
              <a:rPr lang="en-US" sz="2400" dirty="0" smtClean="0"/>
              <a:t>Study Implementation</a:t>
            </a:r>
          </a:p>
          <a:p>
            <a:r>
              <a:rPr lang="en-US" sz="2400" dirty="0" smtClean="0"/>
              <a:t>Monitoring Visits</a:t>
            </a:r>
          </a:p>
          <a:p>
            <a:r>
              <a:rPr lang="en-US" sz="2400" dirty="0" smtClean="0"/>
              <a:t>Audits and Inspections</a:t>
            </a:r>
          </a:p>
          <a:p>
            <a:r>
              <a:rPr lang="en-US" sz="2400" dirty="0" smtClean="0"/>
              <a:t>Continuous Quality Improvement </a:t>
            </a:r>
          </a:p>
          <a:p>
            <a:pPr marL="0" indent="0">
              <a:buNone/>
            </a:pPr>
            <a:endParaRPr lang="en-US" dirty="0"/>
          </a:p>
        </p:txBody>
      </p:sp>
    </p:spTree>
    <p:extLst>
      <p:ext uri="{BB962C8B-B14F-4D97-AF65-F5344CB8AC3E}">
        <p14:creationId xmlns:p14="http://schemas.microsoft.com/office/powerpoint/2010/main" val="3681380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6246" y="1280160"/>
            <a:ext cx="5573865" cy="954107"/>
          </a:xfrm>
          <a:prstGeom prst="rect">
            <a:avLst/>
          </a:prstGeom>
          <a:noFill/>
        </p:spPr>
        <p:txBody>
          <a:bodyPr wrap="square" rtlCol="0">
            <a:spAutoFit/>
          </a:bodyPr>
          <a:lstStyle/>
          <a:p>
            <a:r>
              <a:rPr lang="en-US" sz="2800" dirty="0" smtClean="0">
                <a:solidFill>
                  <a:srgbClr val="00B0F0"/>
                </a:solidFill>
              </a:rPr>
              <a:t>So, what exactly is GCP and why is it so important?  </a:t>
            </a:r>
            <a:endParaRPr lang="en-US" sz="2800" dirty="0">
              <a:solidFill>
                <a:srgbClr val="00B0F0"/>
              </a:solidFill>
            </a:endParaRPr>
          </a:p>
        </p:txBody>
      </p:sp>
      <p:sp>
        <p:nvSpPr>
          <p:cNvPr id="5" name="TextBox 4"/>
          <p:cNvSpPr txBox="1"/>
          <p:nvPr/>
        </p:nvSpPr>
        <p:spPr>
          <a:xfrm>
            <a:off x="1948070" y="2759102"/>
            <a:ext cx="7028953" cy="1754326"/>
          </a:xfrm>
          <a:prstGeom prst="rect">
            <a:avLst/>
          </a:prstGeom>
          <a:noFill/>
        </p:spPr>
        <p:txBody>
          <a:bodyPr wrap="square" rtlCol="0">
            <a:spAutoFit/>
          </a:bodyPr>
          <a:lstStyle/>
          <a:p>
            <a:r>
              <a:rPr lang="en-US" b="1" dirty="0"/>
              <a:t>Good Clinical </a:t>
            </a:r>
            <a:r>
              <a:rPr lang="en-US" b="1" dirty="0" smtClean="0"/>
              <a:t>Practice (GCP):</a:t>
            </a:r>
            <a:r>
              <a:rPr lang="en-US" dirty="0" smtClean="0"/>
              <a:t> </a:t>
            </a:r>
            <a:endParaRPr lang="en-US" dirty="0"/>
          </a:p>
          <a:p>
            <a:r>
              <a:rPr lang="en-US" dirty="0" smtClean="0"/>
              <a:t>A </a:t>
            </a:r>
            <a:r>
              <a:rPr lang="en-US" dirty="0"/>
              <a:t>standard for the design, conduct, performance, monitoring, </a:t>
            </a:r>
            <a:r>
              <a:rPr lang="en-US" dirty="0" smtClean="0"/>
              <a:t>auditing, recording</a:t>
            </a:r>
            <a:r>
              <a:rPr lang="en-US" dirty="0"/>
              <a:t>, analyses, and reporting of clinical trials that provides assurance that the data and reported results are credible and accurate, and that the rights, integrity, and confidentiality of trial subjects are protected </a:t>
            </a:r>
          </a:p>
        </p:txBody>
      </p:sp>
      <p:sp>
        <p:nvSpPr>
          <p:cNvPr id="6" name="TextBox 5"/>
          <p:cNvSpPr txBox="1"/>
          <p:nvPr/>
        </p:nvSpPr>
        <p:spPr>
          <a:xfrm>
            <a:off x="4826442" y="5038263"/>
            <a:ext cx="4214191" cy="707886"/>
          </a:xfrm>
          <a:prstGeom prst="rect">
            <a:avLst/>
          </a:prstGeom>
          <a:noFill/>
        </p:spPr>
        <p:txBody>
          <a:bodyPr wrap="square" rtlCol="0">
            <a:spAutoFit/>
          </a:bodyPr>
          <a:lstStyle/>
          <a:p>
            <a:r>
              <a:rPr lang="en-US" sz="2000" dirty="0" smtClean="0"/>
              <a:t>Major theme of the workshop and discussed throughout each topic </a:t>
            </a:r>
            <a:endParaRPr lang="en-US" sz="2000" dirty="0"/>
          </a:p>
        </p:txBody>
      </p:sp>
    </p:spTree>
    <p:extLst>
      <p:ext uri="{BB962C8B-B14F-4D97-AF65-F5344CB8AC3E}">
        <p14:creationId xmlns:p14="http://schemas.microsoft.com/office/powerpoint/2010/main" val="2517951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125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8" dur="125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125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12" dur="125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calcmode="lin" valueType="num">
                                      <p:cBhvr additive="base">
                                        <p:cTn id="17" dur="12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8" dur="125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Regulatory Environment </a:t>
            </a:r>
            <a:endParaRPr lang="en-US" dirty="0"/>
          </a:p>
        </p:txBody>
      </p:sp>
      <p:sp>
        <p:nvSpPr>
          <p:cNvPr id="5" name="Content Placeholder 4"/>
          <p:cNvSpPr>
            <a:spLocks noGrp="1"/>
          </p:cNvSpPr>
          <p:nvPr>
            <p:ph idx="1"/>
          </p:nvPr>
        </p:nvSpPr>
        <p:spPr/>
        <p:txBody>
          <a:bodyPr/>
          <a:lstStyle/>
          <a:p>
            <a:r>
              <a:rPr lang="en-US" dirty="0" smtClean="0"/>
              <a:t>Evolution of GCP</a:t>
            </a:r>
          </a:p>
          <a:p>
            <a:pPr lvl="1">
              <a:buFont typeface="Wingdings" panose="05000000000000000000" pitchFamily="2" charset="2"/>
              <a:buChar char="§"/>
            </a:pPr>
            <a:r>
              <a:rPr lang="en-US" dirty="0" smtClean="0"/>
              <a:t>Experimentation/research atrocities during WWII lead to Nuremberg Code in 1947</a:t>
            </a:r>
          </a:p>
          <a:p>
            <a:pPr lvl="1">
              <a:buFont typeface="Wingdings" panose="05000000000000000000" pitchFamily="2" charset="2"/>
              <a:buChar char="§"/>
            </a:pPr>
            <a:r>
              <a:rPr lang="en-US" dirty="0" smtClean="0"/>
              <a:t>Thalidomide (1959-1962) resulted in amendment to the FDA Cosmetics Act in 1962 </a:t>
            </a:r>
          </a:p>
          <a:p>
            <a:pPr lvl="1">
              <a:buFont typeface="Wingdings" panose="05000000000000000000" pitchFamily="2" charset="2"/>
              <a:buChar char="§"/>
            </a:pPr>
            <a:r>
              <a:rPr lang="en-US" dirty="0" smtClean="0"/>
              <a:t>Declaration of Helsinki: adopted in 1964, statement of ethical principles and guidance for physicians and others conducting research</a:t>
            </a:r>
          </a:p>
          <a:p>
            <a:pPr lvl="1">
              <a:buFont typeface="Wingdings" panose="05000000000000000000" pitchFamily="2" charset="2"/>
              <a:buChar char="§"/>
            </a:pPr>
            <a:r>
              <a:rPr lang="en-US" dirty="0" smtClean="0"/>
              <a:t>Tuskegee Syphilis study (1932-1972): subjects not informed of purpose of study, treatment deliberately withheld</a:t>
            </a:r>
          </a:p>
          <a:p>
            <a:pPr lvl="1">
              <a:buFont typeface="Wingdings" panose="05000000000000000000" pitchFamily="2" charset="2"/>
              <a:buChar char="§"/>
            </a:pPr>
            <a:r>
              <a:rPr lang="en-US" dirty="0" smtClean="0"/>
              <a:t>Belmont report (1979): informed consent, and special protection for those with diminished autonomy</a:t>
            </a:r>
          </a:p>
          <a:p>
            <a:pPr lvl="1">
              <a:buFont typeface="Wingdings" panose="05000000000000000000" pitchFamily="2" charset="2"/>
              <a:buChar char="§"/>
            </a:pPr>
            <a:r>
              <a:rPr lang="en-US" dirty="0" smtClean="0"/>
              <a:t>International Council on Harmonization (ICH): implemented in 1997, developed GCP guidelines that are in use today</a:t>
            </a:r>
          </a:p>
          <a:p>
            <a:pPr lvl="1"/>
            <a:endParaRPr lang="en-US" dirty="0"/>
          </a:p>
        </p:txBody>
      </p:sp>
    </p:spTree>
    <p:extLst>
      <p:ext uri="{BB962C8B-B14F-4D97-AF65-F5344CB8AC3E}">
        <p14:creationId xmlns:p14="http://schemas.microsoft.com/office/powerpoint/2010/main" val="28365144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Good Clinical Practice at the Research Site </a:t>
            </a:r>
            <a:endParaRPr lang="en-US" dirty="0"/>
          </a:p>
        </p:txBody>
      </p:sp>
      <p:sp>
        <p:nvSpPr>
          <p:cNvPr id="8" name="Content Placeholder 7"/>
          <p:cNvSpPr>
            <a:spLocks noGrp="1"/>
          </p:cNvSpPr>
          <p:nvPr>
            <p:ph idx="1"/>
          </p:nvPr>
        </p:nvSpPr>
        <p:spPr/>
        <p:txBody>
          <a:bodyPr/>
          <a:lstStyle/>
          <a:p>
            <a:r>
              <a:rPr lang="en-US" sz="2800" dirty="0" smtClean="0"/>
              <a:t>Guiding principles of clinical GCP</a:t>
            </a:r>
          </a:p>
          <a:p>
            <a:r>
              <a:rPr lang="en-US" sz="2800" dirty="0" smtClean="0"/>
              <a:t>Delegation log and other documentation</a:t>
            </a:r>
          </a:p>
          <a:p>
            <a:r>
              <a:rPr lang="en-US" sz="2800" dirty="0" smtClean="0"/>
              <a:t>Investigational product</a:t>
            </a:r>
          </a:p>
          <a:p>
            <a:r>
              <a:rPr lang="en-US" sz="2800" dirty="0" smtClean="0"/>
              <a:t>Research ethics boards</a:t>
            </a:r>
            <a:r>
              <a:rPr lang="en-US" dirty="0" smtClean="0"/>
              <a:t> </a:t>
            </a:r>
            <a:endParaRPr lang="en-US" dirty="0"/>
          </a:p>
        </p:txBody>
      </p:sp>
    </p:spTree>
    <p:extLst>
      <p:ext uri="{BB962C8B-B14F-4D97-AF65-F5344CB8AC3E}">
        <p14:creationId xmlns:p14="http://schemas.microsoft.com/office/powerpoint/2010/main" val="3918171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Informed Consent Process </a:t>
            </a:r>
            <a:endParaRPr lang="en-US" dirty="0"/>
          </a:p>
        </p:txBody>
      </p:sp>
      <p:sp>
        <p:nvSpPr>
          <p:cNvPr id="3" name="Content Placeholder 2"/>
          <p:cNvSpPr>
            <a:spLocks noGrp="1"/>
          </p:cNvSpPr>
          <p:nvPr>
            <p:ph idx="1"/>
          </p:nvPr>
        </p:nvSpPr>
        <p:spPr/>
        <p:txBody>
          <a:bodyPr>
            <a:normAutofit/>
          </a:bodyPr>
          <a:lstStyle/>
          <a:p>
            <a:r>
              <a:rPr lang="en-US" sz="2000" dirty="0" smtClean="0"/>
              <a:t>GCP for informed consent</a:t>
            </a:r>
          </a:p>
          <a:p>
            <a:r>
              <a:rPr lang="en-US" sz="2000" dirty="0" smtClean="0"/>
              <a:t>Environment and interpersonal factors that affect receiving consent</a:t>
            </a:r>
          </a:p>
          <a:p>
            <a:r>
              <a:rPr lang="en-US" sz="2000" dirty="0" smtClean="0"/>
              <a:t>Issues affecting information and understanding such as age, culture, learning style and language</a:t>
            </a:r>
          </a:p>
          <a:p>
            <a:r>
              <a:rPr lang="en-US" sz="2000" dirty="0" smtClean="0"/>
              <a:t>Did an exercise on ICH guidelines for GCP of Informed Consent (Elements A-T) that was particularly helpful</a:t>
            </a:r>
          </a:p>
          <a:p>
            <a:r>
              <a:rPr lang="en-US" sz="2000" dirty="0" smtClean="0"/>
              <a:t>Tip sheet on drafting Informed Consent in my workbook is also a useful tool </a:t>
            </a:r>
            <a:endParaRPr lang="en-US" sz="2000" dirty="0"/>
          </a:p>
        </p:txBody>
      </p:sp>
    </p:spTree>
    <p:extLst>
      <p:ext uri="{BB962C8B-B14F-4D97-AF65-F5344CB8AC3E}">
        <p14:creationId xmlns:p14="http://schemas.microsoft.com/office/powerpoint/2010/main" val="18982132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for the Research Subject</a:t>
            </a:r>
            <a:br>
              <a:rPr lang="en-US" dirty="0" smtClean="0"/>
            </a:br>
            <a:endParaRPr lang="en-US" dirty="0"/>
          </a:p>
        </p:txBody>
      </p:sp>
      <p:sp>
        <p:nvSpPr>
          <p:cNvPr id="3" name="Content Placeholder 2"/>
          <p:cNvSpPr>
            <a:spLocks noGrp="1"/>
          </p:cNvSpPr>
          <p:nvPr>
            <p:ph idx="1"/>
          </p:nvPr>
        </p:nvSpPr>
        <p:spPr/>
        <p:txBody>
          <a:bodyPr/>
          <a:lstStyle/>
          <a:p>
            <a:r>
              <a:rPr lang="en-US" dirty="0" smtClean="0"/>
              <a:t>Safety reporting</a:t>
            </a:r>
          </a:p>
          <a:p>
            <a:r>
              <a:rPr lang="en-US" dirty="0" smtClean="0"/>
              <a:t>Adverse Events (AEs)</a:t>
            </a:r>
          </a:p>
          <a:p>
            <a:pPr lvl="1">
              <a:buFont typeface="Wingdings" panose="05000000000000000000" pitchFamily="2" charset="2"/>
              <a:buChar char="§"/>
            </a:pPr>
            <a:r>
              <a:rPr lang="en-US" dirty="0" smtClean="0"/>
              <a:t>Any untoward medical occurrence in a patient or clinical investigation subject administered a pharmaceutical product which does not necessarily have to have a causal relationship with this treatment </a:t>
            </a:r>
          </a:p>
          <a:p>
            <a:r>
              <a:rPr lang="en-US" dirty="0" smtClean="0"/>
              <a:t>Serious Adverse Events (SAEs)</a:t>
            </a:r>
          </a:p>
          <a:p>
            <a:r>
              <a:rPr lang="en-US" dirty="0" smtClean="0"/>
              <a:t>Exercise determining if AE/SAE related to study participation </a:t>
            </a:r>
          </a:p>
          <a:p>
            <a:endParaRPr lang="en-US" dirty="0" smtClean="0"/>
          </a:p>
        </p:txBody>
      </p:sp>
    </p:spTree>
    <p:extLst>
      <p:ext uri="{BB962C8B-B14F-4D97-AF65-F5344CB8AC3E}">
        <p14:creationId xmlns:p14="http://schemas.microsoft.com/office/powerpoint/2010/main" val="1309142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Implementation: Part 1 and 2</a:t>
            </a:r>
            <a:endParaRPr lang="en-US" dirty="0"/>
          </a:p>
        </p:txBody>
      </p:sp>
      <p:sp>
        <p:nvSpPr>
          <p:cNvPr id="3" name="Text Placeholder 2"/>
          <p:cNvSpPr>
            <a:spLocks noGrp="1"/>
          </p:cNvSpPr>
          <p:nvPr>
            <p:ph type="body" idx="1"/>
          </p:nvPr>
        </p:nvSpPr>
        <p:spPr/>
        <p:txBody>
          <a:bodyPr/>
          <a:lstStyle/>
          <a:p>
            <a:pPr algn="ctr"/>
            <a:r>
              <a:rPr lang="en-US" dirty="0" smtClean="0"/>
              <a:t>Part 1</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Role of Study Coordinator</a:t>
            </a:r>
          </a:p>
          <a:p>
            <a:r>
              <a:rPr lang="en-US" dirty="0" smtClean="0"/>
              <a:t>Steps for setting up the study…</a:t>
            </a:r>
          </a:p>
          <a:p>
            <a:pPr lvl="1">
              <a:buFont typeface="Wingdings" panose="05000000000000000000" pitchFamily="2" charset="2"/>
              <a:buChar char="§"/>
            </a:pPr>
            <a:r>
              <a:rPr lang="en-US" dirty="0" smtClean="0"/>
              <a:t>Review protocol</a:t>
            </a:r>
          </a:p>
          <a:p>
            <a:pPr lvl="1">
              <a:buFont typeface="Wingdings" panose="05000000000000000000" pitchFamily="2" charset="2"/>
              <a:buChar char="§"/>
            </a:pPr>
            <a:r>
              <a:rPr lang="en-US" dirty="0" smtClean="0"/>
              <a:t>Essential documentation collection</a:t>
            </a:r>
          </a:p>
          <a:p>
            <a:pPr lvl="1">
              <a:buFont typeface="Wingdings" panose="05000000000000000000" pitchFamily="2" charset="2"/>
              <a:buChar char="§"/>
            </a:pPr>
            <a:r>
              <a:rPr lang="en-US" dirty="0" smtClean="0"/>
              <a:t>Review or complete budget</a:t>
            </a:r>
          </a:p>
          <a:p>
            <a:pPr lvl="1">
              <a:buFont typeface="Wingdings" panose="05000000000000000000" pitchFamily="2" charset="2"/>
              <a:buChar char="§"/>
            </a:pPr>
            <a:r>
              <a:rPr lang="en-US" dirty="0" smtClean="0"/>
              <a:t>Develop consent form</a:t>
            </a:r>
          </a:p>
          <a:p>
            <a:pPr lvl="1">
              <a:buFont typeface="Wingdings" panose="05000000000000000000" pitchFamily="2" charset="2"/>
              <a:buChar char="§"/>
            </a:pPr>
            <a:r>
              <a:rPr lang="en-US" dirty="0" smtClean="0"/>
              <a:t>Complete IRB submission </a:t>
            </a:r>
          </a:p>
          <a:p>
            <a:pPr lvl="2">
              <a:buFont typeface="Wingdings" panose="05000000000000000000" pitchFamily="2" charset="2"/>
              <a:buChar char="v"/>
            </a:pPr>
            <a:r>
              <a:rPr lang="en-US" b="1" dirty="0"/>
              <a:t>Important</a:t>
            </a:r>
            <a:r>
              <a:rPr lang="en-US" dirty="0"/>
              <a:t>: Getting whole staff involved, thank you gifts, roll-out breakfast/lunch celebration  </a:t>
            </a:r>
          </a:p>
          <a:p>
            <a:pPr lvl="1">
              <a:buFont typeface="Wingdings" panose="05000000000000000000" pitchFamily="2" charset="2"/>
              <a:buChar char="§"/>
            </a:pPr>
            <a:endParaRPr lang="en-US" dirty="0" smtClean="0"/>
          </a:p>
        </p:txBody>
      </p:sp>
      <p:sp>
        <p:nvSpPr>
          <p:cNvPr id="5" name="Text Placeholder 4"/>
          <p:cNvSpPr>
            <a:spLocks noGrp="1"/>
          </p:cNvSpPr>
          <p:nvPr>
            <p:ph type="body" sz="quarter" idx="3"/>
          </p:nvPr>
        </p:nvSpPr>
        <p:spPr/>
        <p:txBody>
          <a:bodyPr/>
          <a:lstStyle/>
          <a:p>
            <a:pPr algn="ctr"/>
            <a:r>
              <a:rPr lang="en-US" dirty="0" smtClean="0"/>
              <a:t>Part 2</a:t>
            </a:r>
            <a:endParaRPr lang="en-US" dirty="0"/>
          </a:p>
        </p:txBody>
      </p:sp>
      <p:sp>
        <p:nvSpPr>
          <p:cNvPr id="6" name="Content Placeholder 5"/>
          <p:cNvSpPr>
            <a:spLocks noGrp="1"/>
          </p:cNvSpPr>
          <p:nvPr>
            <p:ph sz="quarter" idx="4"/>
          </p:nvPr>
        </p:nvSpPr>
        <p:spPr/>
        <p:txBody>
          <a:bodyPr>
            <a:normAutofit/>
          </a:bodyPr>
          <a:lstStyle/>
          <a:p>
            <a:r>
              <a:rPr lang="en-US" dirty="0" smtClean="0"/>
              <a:t>Once study has been implemented…</a:t>
            </a:r>
          </a:p>
          <a:p>
            <a:pPr lvl="1">
              <a:buFont typeface="Wingdings" panose="05000000000000000000" pitchFamily="2" charset="2"/>
              <a:buChar char="§"/>
            </a:pPr>
            <a:r>
              <a:rPr lang="en-US" dirty="0" smtClean="0"/>
              <a:t>Collecting information</a:t>
            </a:r>
          </a:p>
          <a:p>
            <a:pPr lvl="1">
              <a:buFont typeface="Wingdings" panose="05000000000000000000" pitchFamily="2" charset="2"/>
              <a:buChar char="§"/>
            </a:pPr>
            <a:r>
              <a:rPr lang="en-US" dirty="0" smtClean="0"/>
              <a:t>Case report form</a:t>
            </a:r>
          </a:p>
          <a:p>
            <a:pPr lvl="1">
              <a:buFont typeface="Wingdings" panose="05000000000000000000" pitchFamily="2" charset="2"/>
              <a:buChar char="§"/>
            </a:pPr>
            <a:r>
              <a:rPr lang="en-US" dirty="0" smtClean="0"/>
              <a:t>Source documents/documentation</a:t>
            </a:r>
          </a:p>
          <a:p>
            <a:pPr lvl="1">
              <a:buFont typeface="Wingdings" panose="05000000000000000000" pitchFamily="2" charset="2"/>
              <a:buChar char="§"/>
            </a:pPr>
            <a:r>
              <a:rPr lang="en-US" dirty="0" smtClean="0"/>
              <a:t>Electronic data</a:t>
            </a:r>
          </a:p>
          <a:p>
            <a:pPr lvl="2">
              <a:buFont typeface="Wingdings" panose="05000000000000000000" pitchFamily="2" charset="2"/>
              <a:buChar char="v"/>
            </a:pPr>
            <a:r>
              <a:rPr lang="en-US" dirty="0"/>
              <a:t>Had exercise on visit monitoring notes </a:t>
            </a:r>
          </a:p>
        </p:txBody>
      </p:sp>
    </p:spTree>
    <p:extLst>
      <p:ext uri="{BB962C8B-B14F-4D97-AF65-F5344CB8AC3E}">
        <p14:creationId xmlns:p14="http://schemas.microsoft.com/office/powerpoint/2010/main" val="22578955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Visits </a:t>
            </a:r>
            <a:endParaRPr lang="en-US" dirty="0"/>
          </a:p>
        </p:txBody>
      </p:sp>
      <p:sp>
        <p:nvSpPr>
          <p:cNvPr id="3" name="Content Placeholder 2"/>
          <p:cNvSpPr>
            <a:spLocks noGrp="1"/>
          </p:cNvSpPr>
          <p:nvPr>
            <p:ph idx="1"/>
          </p:nvPr>
        </p:nvSpPr>
        <p:spPr/>
        <p:txBody>
          <a:bodyPr>
            <a:normAutofit/>
          </a:bodyPr>
          <a:lstStyle/>
          <a:p>
            <a:r>
              <a:rPr lang="en-US" sz="2400" dirty="0" smtClean="0"/>
              <a:t>The role of site/study monitor</a:t>
            </a:r>
          </a:p>
          <a:p>
            <a:pPr marL="0" indent="0">
              <a:buNone/>
            </a:pPr>
            <a:endParaRPr lang="en-US" sz="2400" dirty="0" smtClean="0"/>
          </a:p>
          <a:p>
            <a:r>
              <a:rPr lang="en-US" sz="2400" dirty="0" smtClean="0"/>
              <a:t>How to have a successful site visit</a:t>
            </a:r>
          </a:p>
          <a:p>
            <a:pPr marL="0" indent="0">
              <a:buNone/>
            </a:pPr>
            <a:endParaRPr lang="en-US" sz="2400" dirty="0" smtClean="0"/>
          </a:p>
          <a:p>
            <a:r>
              <a:rPr lang="en-US" sz="2400" dirty="0" smtClean="0"/>
              <a:t>Fun skit on everything that can/could go wrong at a monitoring visit </a:t>
            </a:r>
            <a:endParaRPr lang="en-US" sz="2400" dirty="0"/>
          </a:p>
        </p:txBody>
      </p:sp>
    </p:spTree>
    <p:extLst>
      <p:ext uri="{BB962C8B-B14F-4D97-AF65-F5344CB8AC3E}">
        <p14:creationId xmlns:p14="http://schemas.microsoft.com/office/powerpoint/2010/main" val="5155951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Audits and Inspections</a:t>
            </a:r>
            <a:endParaRPr lang="en-US" dirty="0"/>
          </a:p>
        </p:txBody>
      </p:sp>
      <p:sp>
        <p:nvSpPr>
          <p:cNvPr id="3" name="Content Placeholder 2"/>
          <p:cNvSpPr>
            <a:spLocks noGrp="1"/>
          </p:cNvSpPr>
          <p:nvPr>
            <p:ph idx="1"/>
          </p:nvPr>
        </p:nvSpPr>
        <p:spPr/>
        <p:txBody>
          <a:bodyPr/>
          <a:lstStyle/>
          <a:p>
            <a:r>
              <a:rPr lang="en-US" dirty="0" smtClean="0"/>
              <a:t>The purpose of an audit/inspection is to evaluate the conduct of the trial and assess compliance with protocols, SOPs, GCP, and the applicable regulatory requirements</a:t>
            </a:r>
          </a:p>
          <a:p>
            <a:r>
              <a:rPr lang="en-US" dirty="0" smtClean="0"/>
              <a:t>Quality management systems</a:t>
            </a:r>
          </a:p>
          <a:p>
            <a:r>
              <a:rPr lang="en-US" dirty="0" smtClean="0"/>
              <a:t>Quality assurance</a:t>
            </a:r>
          </a:p>
          <a:p>
            <a:pPr lvl="1">
              <a:buFont typeface="Wingdings" panose="05000000000000000000" pitchFamily="2" charset="2"/>
              <a:buChar char="§"/>
            </a:pPr>
            <a:r>
              <a:rPr lang="en-US" dirty="0" smtClean="0"/>
              <a:t>Compliance</a:t>
            </a:r>
          </a:p>
          <a:p>
            <a:pPr lvl="1">
              <a:buFont typeface="Wingdings" panose="05000000000000000000" pitchFamily="2" charset="2"/>
              <a:buChar char="§"/>
            </a:pPr>
            <a:r>
              <a:rPr lang="en-US" dirty="0" smtClean="0"/>
              <a:t>Documentation</a:t>
            </a:r>
          </a:p>
          <a:p>
            <a:pPr lvl="1">
              <a:buFont typeface="Wingdings" panose="05000000000000000000" pitchFamily="2" charset="2"/>
              <a:buChar char="§"/>
            </a:pPr>
            <a:r>
              <a:rPr lang="en-US" dirty="0" smtClean="0"/>
              <a:t>Transparency</a:t>
            </a:r>
          </a:p>
          <a:p>
            <a:pPr lvl="1">
              <a:buFont typeface="Wingdings" panose="05000000000000000000" pitchFamily="2" charset="2"/>
              <a:buChar char="§"/>
            </a:pPr>
            <a:r>
              <a:rPr lang="en-US" dirty="0" smtClean="0"/>
              <a:t>Ethical conduct </a:t>
            </a:r>
          </a:p>
          <a:p>
            <a:r>
              <a:rPr lang="en-US" dirty="0" smtClean="0"/>
              <a:t>How to prepare for site audits and inspections</a:t>
            </a:r>
            <a:endParaRPr lang="en-US" dirty="0"/>
          </a:p>
        </p:txBody>
      </p:sp>
    </p:spTree>
    <p:extLst>
      <p:ext uri="{BB962C8B-B14F-4D97-AF65-F5344CB8AC3E}">
        <p14:creationId xmlns:p14="http://schemas.microsoft.com/office/powerpoint/2010/main" val="36198593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Continuous Quality Improvement </a:t>
            </a:r>
            <a:endParaRPr lang="en-US" dirty="0"/>
          </a:p>
        </p:txBody>
      </p:sp>
      <p:sp>
        <p:nvSpPr>
          <p:cNvPr id="3" name="Content Placeholder 2"/>
          <p:cNvSpPr>
            <a:spLocks noGrp="1"/>
          </p:cNvSpPr>
          <p:nvPr>
            <p:ph idx="1"/>
          </p:nvPr>
        </p:nvSpPr>
        <p:spPr/>
        <p:txBody>
          <a:bodyPr/>
          <a:lstStyle/>
          <a:p>
            <a:r>
              <a:rPr lang="en-US" sz="2400" dirty="0" smtClean="0"/>
              <a:t>“All improvement involves change, not all changes are improvement”</a:t>
            </a:r>
          </a:p>
          <a:p>
            <a:r>
              <a:rPr lang="en-US" sz="2400" dirty="0" smtClean="0"/>
              <a:t>Proactively assessing performance of the study team</a:t>
            </a:r>
          </a:p>
          <a:p>
            <a:r>
              <a:rPr lang="en-US" sz="2400" dirty="0" smtClean="0"/>
              <a:t>How to develop a Corrective Action/Preventive Action Plan (CAPA)</a:t>
            </a:r>
          </a:p>
          <a:p>
            <a:r>
              <a:rPr lang="en-US" sz="2400" dirty="0" smtClean="0"/>
              <a:t>The importance of Standard Operating Procedures (SOPs)</a:t>
            </a:r>
          </a:p>
          <a:p>
            <a:endParaRPr lang="en-US" dirty="0"/>
          </a:p>
        </p:txBody>
      </p:sp>
    </p:spTree>
    <p:extLst>
      <p:ext uri="{BB962C8B-B14F-4D97-AF65-F5344CB8AC3E}">
        <p14:creationId xmlns:p14="http://schemas.microsoft.com/office/powerpoint/2010/main" val="19448159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else did I learn? </a:t>
            </a:r>
            <a:endParaRPr lang="en-US" dirty="0"/>
          </a:p>
        </p:txBody>
      </p:sp>
      <p:sp>
        <p:nvSpPr>
          <p:cNvPr id="3" name="TextBox 2"/>
          <p:cNvSpPr txBox="1"/>
          <p:nvPr/>
        </p:nvSpPr>
        <p:spPr>
          <a:xfrm>
            <a:off x="677334" y="1476448"/>
            <a:ext cx="8455018" cy="338554"/>
          </a:xfrm>
          <a:prstGeom prst="rect">
            <a:avLst/>
          </a:prstGeom>
          <a:noFill/>
        </p:spPr>
        <p:txBody>
          <a:bodyPr wrap="square" rtlCol="0">
            <a:spAutoFit/>
          </a:bodyPr>
          <a:lstStyle/>
          <a:p>
            <a:r>
              <a:rPr lang="en-US" sz="1600" dirty="0" smtClean="0"/>
              <a:t>Question to my fellow attendees: Do you charge PI salaries on your studies/trials? </a:t>
            </a:r>
            <a:endParaRPr lang="en-US" sz="1600" dirty="0"/>
          </a:p>
        </p:txBody>
      </p:sp>
      <p:sp>
        <p:nvSpPr>
          <p:cNvPr id="4" name="TextBox 3"/>
          <p:cNvSpPr txBox="1"/>
          <p:nvPr/>
        </p:nvSpPr>
        <p:spPr>
          <a:xfrm>
            <a:off x="1285526" y="2002713"/>
            <a:ext cx="7469056" cy="830997"/>
          </a:xfrm>
          <a:prstGeom prst="rect">
            <a:avLst/>
          </a:prstGeom>
          <a:noFill/>
        </p:spPr>
        <p:txBody>
          <a:bodyPr wrap="square" rtlCol="0">
            <a:spAutoFit/>
          </a:bodyPr>
          <a:lstStyle/>
          <a:p>
            <a:r>
              <a:rPr lang="en-US" sz="1600" dirty="0" smtClean="0"/>
              <a:t>Answer was a resounding </a:t>
            </a:r>
            <a:r>
              <a:rPr lang="en-US" sz="1600" dirty="0" smtClean="0">
                <a:solidFill>
                  <a:srgbClr val="FF0000"/>
                </a:solidFill>
              </a:rPr>
              <a:t>YES!</a:t>
            </a:r>
            <a:r>
              <a:rPr lang="en-US" sz="1600" dirty="0" smtClean="0"/>
              <a:t>  They work in the negotiating stage to be sure salaries are covered appropriately, and begin charging salaries to accounts right away. </a:t>
            </a:r>
            <a:endParaRPr lang="en-US" sz="1600" dirty="0"/>
          </a:p>
        </p:txBody>
      </p:sp>
      <p:sp>
        <p:nvSpPr>
          <p:cNvPr id="5" name="TextBox 4"/>
          <p:cNvSpPr txBox="1"/>
          <p:nvPr/>
        </p:nvSpPr>
        <p:spPr>
          <a:xfrm>
            <a:off x="2218609" y="2906023"/>
            <a:ext cx="6535973" cy="584775"/>
          </a:xfrm>
          <a:prstGeom prst="rect">
            <a:avLst/>
          </a:prstGeom>
          <a:noFill/>
        </p:spPr>
        <p:txBody>
          <a:bodyPr wrap="square" rtlCol="0">
            <a:spAutoFit/>
          </a:bodyPr>
          <a:lstStyle/>
          <a:p>
            <a:r>
              <a:rPr lang="en-US" sz="1600" dirty="0" smtClean="0"/>
              <a:t>Question to presenters/SOCRA organizers: As a newcomer to clinical trial research, what workshops would you recommend? </a:t>
            </a:r>
            <a:endParaRPr lang="en-US" sz="1600" dirty="0"/>
          </a:p>
        </p:txBody>
      </p:sp>
      <p:sp>
        <p:nvSpPr>
          <p:cNvPr id="6" name="TextBox 5"/>
          <p:cNvSpPr txBox="1"/>
          <p:nvPr/>
        </p:nvSpPr>
        <p:spPr>
          <a:xfrm>
            <a:off x="2997642" y="3639769"/>
            <a:ext cx="6607534" cy="830997"/>
          </a:xfrm>
          <a:prstGeom prst="rect">
            <a:avLst/>
          </a:prstGeom>
          <a:noFill/>
        </p:spPr>
        <p:txBody>
          <a:bodyPr wrap="square" rtlCol="0">
            <a:spAutoFit/>
          </a:bodyPr>
          <a:lstStyle/>
          <a:p>
            <a:r>
              <a:rPr lang="en-US" sz="1600" dirty="0" smtClean="0"/>
              <a:t>The annual meeting does pre-conference workshops for beginners, that cover GCP, budgeting/finances, IRB and more. Would recommend that over taking additional workshops for newcomers. </a:t>
            </a:r>
            <a:endParaRPr lang="en-US" sz="1600" dirty="0"/>
          </a:p>
        </p:txBody>
      </p:sp>
      <p:sp>
        <p:nvSpPr>
          <p:cNvPr id="7" name="TextBox 6"/>
          <p:cNvSpPr txBox="1"/>
          <p:nvPr/>
        </p:nvSpPr>
        <p:spPr>
          <a:xfrm>
            <a:off x="3689405" y="4646042"/>
            <a:ext cx="5915771" cy="861774"/>
          </a:xfrm>
          <a:prstGeom prst="rect">
            <a:avLst/>
          </a:prstGeom>
          <a:noFill/>
        </p:spPr>
        <p:txBody>
          <a:bodyPr wrap="square" rtlCol="0">
            <a:spAutoFit/>
          </a:bodyPr>
          <a:lstStyle/>
          <a:p>
            <a:r>
              <a:rPr lang="en-US" sz="1600" dirty="0" smtClean="0"/>
              <a:t>Question to presenter: We are in the starting phasing of proposing a clinical trial unit at our hospital, do you have resources available in that regard?</a:t>
            </a:r>
            <a:r>
              <a:rPr lang="en-US" dirty="0" smtClean="0"/>
              <a:t> </a:t>
            </a:r>
            <a:endParaRPr lang="en-US" dirty="0"/>
          </a:p>
        </p:txBody>
      </p:sp>
      <p:sp>
        <p:nvSpPr>
          <p:cNvPr id="8" name="TextBox 7"/>
          <p:cNvSpPr txBox="1"/>
          <p:nvPr/>
        </p:nvSpPr>
        <p:spPr>
          <a:xfrm>
            <a:off x="5118791" y="5683092"/>
            <a:ext cx="5669280" cy="830997"/>
          </a:xfrm>
          <a:prstGeom prst="rect">
            <a:avLst/>
          </a:prstGeom>
          <a:noFill/>
        </p:spPr>
        <p:txBody>
          <a:bodyPr wrap="square" rtlCol="0">
            <a:spAutoFit/>
          </a:bodyPr>
          <a:lstStyle/>
          <a:p>
            <a:r>
              <a:rPr lang="en-US" sz="1600" dirty="0" smtClean="0"/>
              <a:t>Email us at anytime, and we can send you an outline/checklist of what you’ll need to get your program started</a:t>
            </a:r>
            <a:endParaRPr lang="en-US" sz="1600" dirty="0"/>
          </a:p>
        </p:txBody>
      </p:sp>
    </p:spTree>
    <p:extLst>
      <p:ext uri="{BB962C8B-B14F-4D97-AF65-F5344CB8AC3E}">
        <p14:creationId xmlns:p14="http://schemas.microsoft.com/office/powerpoint/2010/main" val="46081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25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125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125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14" dur="125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12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125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12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125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 calcmode="lin" valueType="num">
                                      <p:cBhvr additive="base">
                                        <p:cTn id="31" dur="125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2" dur="1250" fill="hold"/>
                                        <p:tgtEl>
                                          <p:spTgt spid="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 calcmode="lin" valueType="num">
                                      <p:cBhvr additive="base">
                                        <p:cTn id="37" dur="125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8" dur="1250" fill="hold"/>
                                        <p:tgtEl>
                                          <p:spTgt spid="8">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4056" y="1160890"/>
            <a:ext cx="8833899" cy="369332"/>
          </a:xfrm>
          <a:prstGeom prst="rect">
            <a:avLst/>
          </a:prstGeom>
          <a:noFill/>
        </p:spPr>
        <p:txBody>
          <a:bodyPr wrap="square" rtlCol="0">
            <a:spAutoFit/>
          </a:bodyPr>
          <a:lstStyle/>
          <a:p>
            <a:endParaRPr lang="en-US" dirty="0"/>
          </a:p>
        </p:txBody>
      </p:sp>
      <p:sp>
        <p:nvSpPr>
          <p:cNvPr id="7" name="Title 6"/>
          <p:cNvSpPr>
            <a:spLocks noGrp="1"/>
          </p:cNvSpPr>
          <p:nvPr>
            <p:ph type="title"/>
          </p:nvPr>
        </p:nvSpPr>
        <p:spPr/>
        <p:txBody>
          <a:bodyPr/>
          <a:lstStyle/>
          <a:p>
            <a:r>
              <a:rPr lang="en-US" dirty="0" smtClean="0"/>
              <a:t>And finally…</a:t>
            </a:r>
            <a:endParaRPr lang="en-US" dirty="0"/>
          </a:p>
        </p:txBody>
      </p:sp>
      <p:sp>
        <p:nvSpPr>
          <p:cNvPr id="8" name="Content Placeholder 7"/>
          <p:cNvSpPr>
            <a:spLocks noGrp="1"/>
          </p:cNvSpPr>
          <p:nvPr>
            <p:ph idx="1"/>
          </p:nvPr>
        </p:nvSpPr>
        <p:spPr/>
        <p:txBody>
          <a:bodyPr/>
          <a:lstStyle/>
          <a:p>
            <a:r>
              <a:rPr lang="en-US" dirty="0" smtClean="0"/>
              <a:t>The workshop was great and glad I attended, but would definitely be interested in attending the beginner pre-conference workshops in the future.  Would recommend membership to anyone working in clinical trials</a:t>
            </a:r>
          </a:p>
          <a:p>
            <a:r>
              <a:rPr lang="en-US" dirty="0" smtClean="0"/>
              <a:t>San Diego is a beautiful city with culture, history, and education…and 72 degree weather in November!</a:t>
            </a:r>
          </a:p>
          <a:p>
            <a:r>
              <a:rPr lang="en-US" dirty="0" smtClean="0"/>
              <a:t>Many thanks to the DOM Admin Professional Development grant, and the support of my Section, especially Administrative Director, Jen Fosbroke and Section Chief, Alan Farwell, for this opportunity</a:t>
            </a:r>
          </a:p>
          <a:p>
            <a:endParaRPr lang="en-US" dirty="0"/>
          </a:p>
        </p:txBody>
      </p:sp>
    </p:spTree>
    <p:extLst>
      <p:ext uri="{BB962C8B-B14F-4D97-AF65-F5344CB8AC3E}">
        <p14:creationId xmlns:p14="http://schemas.microsoft.com/office/powerpoint/2010/main" val="592366357"/>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268</TotalTime>
  <Words>1184</Words>
  <Application>Microsoft Office PowerPoint</Application>
  <PresentationFormat>Widescreen</PresentationFormat>
  <Paragraphs>122</Paragraphs>
  <Slides>18</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vt:i4>
      </vt:variant>
    </vt:vector>
  </HeadingPairs>
  <TitlesOfParts>
    <vt:vector size="26" baseType="lpstr">
      <vt:lpstr>Arial</vt:lpstr>
      <vt:lpstr>Calibri</vt:lpstr>
      <vt:lpstr>Calibri Light</vt:lpstr>
      <vt:lpstr>Trebuchet MS</vt:lpstr>
      <vt:lpstr>Wingdings</vt:lpstr>
      <vt:lpstr>Wingdings 3</vt:lpstr>
      <vt:lpstr>Facet</vt:lpstr>
      <vt:lpstr>Custom Design</vt:lpstr>
      <vt:lpstr>Society of Clinical Research Associates (SOCRA): Clinical Site Coordinator/Manager Workshop November 9-10, 2017 San Diego, CA  </vt:lpstr>
      <vt:lpstr>What is </vt:lpstr>
      <vt:lpstr> </vt:lpstr>
      <vt:lpstr>Why did I attend the Clinical Site Coordinator/Manager Workshop? </vt:lpstr>
      <vt:lpstr> Workshop Presenters</vt:lpstr>
      <vt:lpstr>Workshop Attendees: 26 in total, with 2 presenters, and 3 SOCRA admin staff </vt:lpstr>
      <vt:lpstr> Workshop Topics and Agenda  </vt:lpstr>
      <vt:lpstr>PowerPoint Presentation</vt:lpstr>
      <vt:lpstr>The Regulatory Environment </vt:lpstr>
      <vt:lpstr>Good Clinical Practice at the Research Site </vt:lpstr>
      <vt:lpstr>Informed Consent Process </vt:lpstr>
      <vt:lpstr>Safety for the Research Subject </vt:lpstr>
      <vt:lpstr>Study Implementation: Part 1 and 2</vt:lpstr>
      <vt:lpstr>Monitoring Visits </vt:lpstr>
      <vt:lpstr>Audits and Inspections</vt:lpstr>
      <vt:lpstr>Continuous Quality Improvement </vt:lpstr>
      <vt:lpstr>What else did I learn? </vt:lpstr>
      <vt:lpstr>And finally…</vt:lpstr>
    </vt:vector>
  </TitlesOfParts>
  <Company>Boston Medical Center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Quinlan, Heather</dc:creator>
  <cp:lastModifiedBy>McCarthy, Erin</cp:lastModifiedBy>
  <cp:revision>28</cp:revision>
  <dcterms:created xsi:type="dcterms:W3CDTF">2018-02-22T17:14:28Z</dcterms:created>
  <dcterms:modified xsi:type="dcterms:W3CDTF">2018-03-01T16:32:04Z</dcterms:modified>
</cp:coreProperties>
</file>