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48" r:id="rId1"/>
    <p:sldMasterId id="2147483660" r:id="rId2"/>
    <p:sldMasterId id="2147483675" r:id="rId3"/>
  </p:sldMasterIdLst>
  <p:notesMasterIdLst>
    <p:notesMasterId r:id="rId29"/>
  </p:notesMasterIdLst>
  <p:handoutMasterIdLst>
    <p:handoutMasterId r:id="rId30"/>
  </p:handoutMasterIdLst>
  <p:sldIdLst>
    <p:sldId id="260" r:id="rId4"/>
    <p:sldId id="291" r:id="rId5"/>
    <p:sldId id="292" r:id="rId6"/>
    <p:sldId id="316" r:id="rId7"/>
    <p:sldId id="400" r:id="rId8"/>
    <p:sldId id="401" r:id="rId9"/>
    <p:sldId id="406" r:id="rId10"/>
    <p:sldId id="354" r:id="rId11"/>
    <p:sldId id="403" r:id="rId12"/>
    <p:sldId id="402" r:id="rId13"/>
    <p:sldId id="407" r:id="rId14"/>
    <p:sldId id="404" r:id="rId15"/>
    <p:sldId id="410" r:id="rId16"/>
    <p:sldId id="384" r:id="rId17"/>
    <p:sldId id="306" r:id="rId18"/>
    <p:sldId id="338" r:id="rId19"/>
    <p:sldId id="439" r:id="rId20"/>
    <p:sldId id="441" r:id="rId21"/>
    <p:sldId id="442" r:id="rId22"/>
    <p:sldId id="424" r:id="rId23"/>
    <p:sldId id="427" r:id="rId24"/>
    <p:sldId id="445" r:id="rId25"/>
    <p:sldId id="446" r:id="rId26"/>
    <p:sldId id="388" r:id="rId27"/>
    <p:sldId id="415" r:id="rId28"/>
  </p:sldIdLst>
  <p:sldSz cx="8961438" cy="6721475"/>
  <p:notesSz cx="7010400" cy="9296400"/>
  <p:custDataLst>
    <p:tags r:id="rId31"/>
  </p:custDataLst>
  <p:defaultTex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102" algn="l" rtl="0" fontAlgn="base">
      <a:spcBef>
        <a:spcPct val="0"/>
      </a:spcBef>
      <a:spcAft>
        <a:spcPct val="0"/>
      </a:spcAft>
      <a:defRPr sz="1600" kern="1200">
        <a:solidFill>
          <a:schemeClr val="tx1"/>
        </a:solidFill>
        <a:latin typeface="Arial" charset="0"/>
        <a:ea typeface="+mn-ea"/>
        <a:cs typeface="+mn-cs"/>
      </a:defRPr>
    </a:lvl2pPr>
    <a:lvl3pPr marL="914206" algn="l" rtl="0" fontAlgn="base">
      <a:spcBef>
        <a:spcPct val="0"/>
      </a:spcBef>
      <a:spcAft>
        <a:spcPct val="0"/>
      </a:spcAft>
      <a:defRPr sz="1600" kern="1200">
        <a:solidFill>
          <a:schemeClr val="tx1"/>
        </a:solidFill>
        <a:latin typeface="Arial" charset="0"/>
        <a:ea typeface="+mn-ea"/>
        <a:cs typeface="+mn-cs"/>
      </a:defRPr>
    </a:lvl3pPr>
    <a:lvl4pPr marL="1371309" algn="l" rtl="0" fontAlgn="base">
      <a:spcBef>
        <a:spcPct val="0"/>
      </a:spcBef>
      <a:spcAft>
        <a:spcPct val="0"/>
      </a:spcAft>
      <a:defRPr sz="1600" kern="1200">
        <a:solidFill>
          <a:schemeClr val="tx1"/>
        </a:solidFill>
        <a:latin typeface="Arial" charset="0"/>
        <a:ea typeface="+mn-ea"/>
        <a:cs typeface="+mn-cs"/>
      </a:defRPr>
    </a:lvl4pPr>
    <a:lvl5pPr marL="1828413" algn="l" rtl="0" fontAlgn="base">
      <a:spcBef>
        <a:spcPct val="0"/>
      </a:spcBef>
      <a:spcAft>
        <a:spcPct val="0"/>
      </a:spcAft>
      <a:defRPr sz="1600" kern="1200">
        <a:solidFill>
          <a:schemeClr val="tx1"/>
        </a:solidFill>
        <a:latin typeface="Arial" charset="0"/>
        <a:ea typeface="+mn-ea"/>
        <a:cs typeface="+mn-cs"/>
      </a:defRPr>
    </a:lvl5pPr>
    <a:lvl6pPr marL="2285516" algn="l" defTabSz="914206" rtl="0" eaLnBrk="1" latinLnBrk="0" hangingPunct="1">
      <a:defRPr sz="1600" kern="1200">
        <a:solidFill>
          <a:schemeClr val="tx1"/>
        </a:solidFill>
        <a:latin typeface="Arial" charset="0"/>
        <a:ea typeface="+mn-ea"/>
        <a:cs typeface="+mn-cs"/>
      </a:defRPr>
    </a:lvl6pPr>
    <a:lvl7pPr marL="2742618" algn="l" defTabSz="914206" rtl="0" eaLnBrk="1" latinLnBrk="0" hangingPunct="1">
      <a:defRPr sz="1600" kern="1200">
        <a:solidFill>
          <a:schemeClr val="tx1"/>
        </a:solidFill>
        <a:latin typeface="Arial" charset="0"/>
        <a:ea typeface="+mn-ea"/>
        <a:cs typeface="+mn-cs"/>
      </a:defRPr>
    </a:lvl7pPr>
    <a:lvl8pPr marL="3199722" algn="l" defTabSz="914206" rtl="0" eaLnBrk="1" latinLnBrk="0" hangingPunct="1">
      <a:defRPr sz="1600" kern="1200">
        <a:solidFill>
          <a:schemeClr val="tx1"/>
        </a:solidFill>
        <a:latin typeface="Arial" charset="0"/>
        <a:ea typeface="+mn-ea"/>
        <a:cs typeface="+mn-cs"/>
      </a:defRPr>
    </a:lvl8pPr>
    <a:lvl9pPr marL="3656824" algn="l" defTabSz="914206" rtl="0" eaLnBrk="1" latinLnBrk="0" hangingPunct="1">
      <a:defRPr sz="1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17">
          <p15:clr>
            <a:srgbClr val="A4A3A4"/>
          </p15:clr>
        </p15:guide>
        <p15:guide id="2" pos="2822">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5CC"/>
    <a:srgbClr val="002960"/>
    <a:srgbClr val="000000"/>
    <a:srgbClr val="91AFFF"/>
    <a:srgbClr val="80808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46" autoAdjust="0"/>
    <p:restoredTop sz="79529" autoAdjust="0"/>
  </p:normalViewPr>
  <p:slideViewPr>
    <p:cSldViewPr snapToGrid="0" snapToObjects="1">
      <p:cViewPr varScale="1">
        <p:scale>
          <a:sx n="84" d="100"/>
          <a:sy n="84" d="100"/>
        </p:scale>
        <p:origin x="480" y="84"/>
      </p:cViewPr>
      <p:guideLst>
        <p:guide orient="horz" pos="2117"/>
        <p:guide pos="2822"/>
      </p:guideLst>
    </p:cSldViewPr>
  </p:slideViewPr>
  <p:notesTextViewPr>
    <p:cViewPr>
      <p:scale>
        <a:sx n="100" d="100"/>
        <a:sy n="100" d="100"/>
      </p:scale>
      <p:origin x="0" y="0"/>
    </p:cViewPr>
  </p:notesTextViewPr>
  <p:sorterViewPr>
    <p:cViewPr>
      <p:scale>
        <a:sx n="100" d="100"/>
        <a:sy n="100" d="100"/>
      </p:scale>
      <p:origin x="0" y="1560"/>
    </p:cViewPr>
  </p:sorterViewPr>
  <p:notesViewPr>
    <p:cSldViewPr snapToGrid="0" snapToObjects="1">
      <p:cViewPr varScale="1">
        <p:scale>
          <a:sx n="80" d="100"/>
          <a:sy n="80" d="100"/>
        </p:scale>
        <p:origin x="-2022"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emcnas.bmc.bmcroot.bmc.org\QUALITY-PTSAFETY$\Clinical%20Analytics\Requests\C-Suite%20Requests\ED%20Inpatient%20Volumes\ED%20Analysis%20Updated%201.8.15%20343AM.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a:t>Walk-in</a:t>
            </a:r>
            <a:r>
              <a:rPr lang="en-US" sz="1600" baseline="0" dirty="0"/>
              <a:t> Volume by Month</a:t>
            </a:r>
            <a:endParaRPr lang="en-US" sz="1600" dirty="0"/>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'Ambulance and Walk-in '!$B$21:$D$21</c:f>
              <c:strCache>
                <c:ptCount val="1"/>
                <c:pt idx="0">
                  <c:v>2013</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'Ambulance and Walk-in '!$A$23:$A$34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'Ambulance and Walk-in '!$C$23:$C$34</c:f>
              <c:numCache>
                <c:formatCode>General</c:formatCode>
                <c:ptCount val="12"/>
                <c:pt idx="0">
                  <c:v>8087</c:v>
                </c:pt>
                <c:pt idx="1">
                  <c:v>6387</c:v>
                </c:pt>
                <c:pt idx="2">
                  <c:v>7757</c:v>
                </c:pt>
                <c:pt idx="3">
                  <c:v>7671</c:v>
                </c:pt>
                <c:pt idx="4">
                  <c:v>8450</c:v>
                </c:pt>
                <c:pt idx="5">
                  <c:v>7951</c:v>
                </c:pt>
                <c:pt idx="6">
                  <c:v>8275</c:v>
                </c:pt>
                <c:pt idx="7">
                  <c:v>8056</c:v>
                </c:pt>
                <c:pt idx="8">
                  <c:v>7757</c:v>
                </c:pt>
                <c:pt idx="9">
                  <c:v>7868</c:v>
                </c:pt>
                <c:pt idx="10">
                  <c:v>7041</c:v>
                </c:pt>
                <c:pt idx="11">
                  <c:v>7392</c:v>
                </c:pt>
              </c:numCache>
            </c:numRef>
          </c:val>
          <c:smooth val="0"/>
        </c:ser>
        <c:ser>
          <c:idx val="1"/>
          <c:order val="1"/>
          <c:tx>
            <c:strRef>
              <c:f>'Ambulance and Walk-in '!$E$21:$G$21</c:f>
              <c:strCache>
                <c:ptCount val="1"/>
                <c:pt idx="0">
                  <c:v>2014</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'Ambulance and Walk-in '!$A$23:$A$34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'Ambulance and Walk-in '!$F$23:$F$34</c:f>
              <c:numCache>
                <c:formatCode>General</c:formatCode>
                <c:ptCount val="12"/>
                <c:pt idx="0">
                  <c:v>7722</c:v>
                </c:pt>
                <c:pt idx="1">
                  <c:v>6817</c:v>
                </c:pt>
                <c:pt idx="2">
                  <c:v>7948</c:v>
                </c:pt>
                <c:pt idx="3">
                  <c:v>7795</c:v>
                </c:pt>
                <c:pt idx="4">
                  <c:v>7965</c:v>
                </c:pt>
                <c:pt idx="5">
                  <c:v>7440</c:v>
                </c:pt>
                <c:pt idx="6">
                  <c:v>7072</c:v>
                </c:pt>
                <c:pt idx="7">
                  <c:v>7402</c:v>
                </c:pt>
                <c:pt idx="8">
                  <c:v>7308</c:v>
                </c:pt>
                <c:pt idx="9">
                  <c:v>7279</c:v>
                </c:pt>
                <c:pt idx="10">
                  <c:v>6113</c:v>
                </c:pt>
                <c:pt idx="11">
                  <c:v>6513</c:v>
                </c:pt>
              </c:numCache>
            </c:numRef>
          </c:val>
          <c:smooth val="0"/>
        </c:ser>
        <c:dLbls>
          <c:showLegendKey val="0"/>
          <c:showVal val="0"/>
          <c:showCatName val="0"/>
          <c:showSerName val="0"/>
          <c:showPercent val="0"/>
          <c:showBubbleSize val="0"/>
        </c:dLbls>
        <c:marker val="1"/>
        <c:smooth val="0"/>
        <c:axId val="248287792"/>
        <c:axId val="248432648"/>
      </c:lineChart>
      <c:catAx>
        <c:axId val="24828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48432648"/>
        <c:crosses val="autoZero"/>
        <c:auto val="1"/>
        <c:lblAlgn val="ctr"/>
        <c:lblOffset val="100"/>
        <c:noMultiLvlLbl val="0"/>
      </c:catAx>
      <c:valAx>
        <c:axId val="2484326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Volume</a:t>
                </a:r>
              </a:p>
            </c:rich>
          </c:tx>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4828779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image" Target="../media/image16.emf"/><Relationship Id="rId4" Type="http://schemas.openxmlformats.org/officeDocument/2006/relationships/image" Target="../media/image1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3809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idx="2"/>
          </p:nvPr>
        </p:nvSpPr>
        <p:spPr bwMode="auto">
          <a:xfrm>
            <a:off x="781050" y="582613"/>
            <a:ext cx="5454650" cy="4090987"/>
          </a:xfrm>
          <a:prstGeom prst="rect">
            <a:avLst/>
          </a:prstGeom>
          <a:no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3" name="Rectangle 3"/>
          <p:cNvSpPr>
            <a:spLocks noGrp="1" noChangeArrowheads="1"/>
          </p:cNvSpPr>
          <p:nvPr>
            <p:ph type="body" sz="quarter" idx="3"/>
          </p:nvPr>
        </p:nvSpPr>
        <p:spPr bwMode="auto">
          <a:xfrm>
            <a:off x="567698" y="4995327"/>
            <a:ext cx="5974022" cy="3721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4"/>
            <a:endParaRPr lang="en-US" dirty="0" smtClean="0"/>
          </a:p>
          <a:p>
            <a:pPr lvl="4"/>
            <a:endParaRPr lang="en-US" dirty="0" smtClean="0"/>
          </a:p>
          <a:p>
            <a:pPr lvl="4"/>
            <a:endParaRPr lang="en-US" dirty="0" smtClean="0"/>
          </a:p>
          <a:p>
            <a:pPr lvl="4"/>
            <a:endParaRPr lang="en-US" dirty="0" smtClean="0"/>
          </a:p>
          <a:p>
            <a:pPr lvl="4"/>
            <a:endParaRPr lang="en-US" dirty="0" smtClean="0"/>
          </a:p>
          <a:p>
            <a:pPr lvl="4"/>
            <a:endParaRPr lang="en-US" dirty="0" smtClean="0"/>
          </a:p>
          <a:p>
            <a:pPr lvl="4"/>
            <a:endParaRPr lang="en-US" dirty="0" smtClean="0"/>
          </a:p>
          <a:p>
            <a:pPr lvl="4"/>
            <a:endParaRPr lang="en-US" dirty="0" smtClean="0"/>
          </a:p>
          <a:p>
            <a:pPr lvl="4"/>
            <a:endParaRPr lang="en-US" dirty="0" smtClean="0"/>
          </a:p>
          <a:p>
            <a:pPr lvl="4"/>
            <a:endParaRPr lang="en-US" dirty="0" smtClean="0"/>
          </a:p>
        </p:txBody>
      </p:sp>
      <p:sp>
        <p:nvSpPr>
          <p:cNvPr id="5127" name="Rectangle 7"/>
          <p:cNvSpPr>
            <a:spLocks noGrp="1" noChangeArrowheads="1"/>
          </p:cNvSpPr>
          <p:nvPr>
            <p:ph type="sldNum" sz="quarter" idx="5"/>
          </p:nvPr>
        </p:nvSpPr>
        <p:spPr bwMode="auto">
          <a:xfrm>
            <a:off x="6256222" y="8928680"/>
            <a:ext cx="556144" cy="184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r">
              <a:defRPr sz="1200"/>
            </a:lvl1pPr>
          </a:lstStyle>
          <a:p>
            <a:fld id="{7B2902FC-13A1-4E02-8055-5D86C0003CE5}" type="slidenum">
              <a:rPr lang="en-US"/>
              <a:pPr/>
              <a:t>‹#›</a:t>
            </a:fld>
            <a:endParaRPr lang="en-US"/>
          </a:p>
        </p:txBody>
      </p:sp>
      <p:sp>
        <p:nvSpPr>
          <p:cNvPr id="5128" name="doc id"/>
          <p:cNvSpPr>
            <a:spLocks noGrp="1" noChangeArrowheads="1"/>
          </p:cNvSpPr>
          <p:nvPr>
            <p:ph type="ftr" sz="quarter" idx="4"/>
          </p:nvPr>
        </p:nvSpPr>
        <p:spPr bwMode="auto">
          <a:xfrm>
            <a:off x="6812304" y="96019"/>
            <a:ext cx="65" cy="122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spAutoFit/>
          </a:bodyPr>
          <a:lstStyle>
            <a:lvl1pPr algn="r">
              <a:defRPr sz="800"/>
            </a:lvl1pPr>
          </a:lstStyle>
          <a:p>
            <a:endParaRPr lang="en-US"/>
          </a:p>
        </p:txBody>
      </p:sp>
    </p:spTree>
    <p:extLst>
      <p:ext uri="{BB962C8B-B14F-4D97-AF65-F5344CB8AC3E}">
        <p14:creationId xmlns:p14="http://schemas.microsoft.com/office/powerpoint/2010/main" val="34574213"/>
      </p:ext>
    </p:extLst>
  </p:cSld>
  <p:clrMap bg1="lt1" tx1="dk1" bg2="lt2" tx2="dk2" accent1="accent1" accent2="accent2" accent3="accent3" accent4="accent4" accent5="accent5" accent6="accent6" hlink="hlink" folHlink="folHlink"/>
  <p:notesStyle>
    <a:lvl1pPr algn="l" defTabSz="895160" rtl="0" fontAlgn="base">
      <a:spcBef>
        <a:spcPct val="0"/>
      </a:spcBef>
      <a:spcAft>
        <a:spcPct val="0"/>
      </a:spcAft>
      <a:buClr>
        <a:schemeClr val="tx2"/>
      </a:buClr>
      <a:defRPr sz="1600" kern="1200">
        <a:solidFill>
          <a:schemeClr val="tx1"/>
        </a:solidFill>
        <a:latin typeface="Arial" charset="0"/>
        <a:ea typeface="+mn-ea"/>
        <a:cs typeface="+mn-cs"/>
      </a:defRPr>
    </a:lvl1pPr>
    <a:lvl2pPr marL="117450" indent="-115863" algn="l" defTabSz="895160" rtl="0" fontAlgn="base">
      <a:spcBef>
        <a:spcPct val="0"/>
      </a:spcBef>
      <a:spcAft>
        <a:spcPct val="0"/>
      </a:spcAft>
      <a:buClr>
        <a:schemeClr val="tx2"/>
      </a:buClr>
      <a:buSzPct val="120000"/>
      <a:buFont typeface="Arial" charset="0"/>
      <a:buChar char="▪"/>
      <a:defRPr sz="1600" kern="1200">
        <a:solidFill>
          <a:schemeClr val="tx1"/>
        </a:solidFill>
        <a:latin typeface="Arial" charset="0"/>
        <a:ea typeface="+mn-ea"/>
        <a:cs typeface="+mn-cs"/>
      </a:defRPr>
    </a:lvl2pPr>
    <a:lvl3pPr marL="299974" indent="-180936" algn="l" defTabSz="895160" rtl="0" fontAlgn="base">
      <a:spcBef>
        <a:spcPct val="0"/>
      </a:spcBef>
      <a:spcAft>
        <a:spcPct val="0"/>
      </a:spcAft>
      <a:buClr>
        <a:schemeClr val="tx2"/>
      </a:buClr>
      <a:buSzPct val="120000"/>
      <a:buFont typeface="Arial" charset="0"/>
      <a:buChar char="–"/>
      <a:defRPr sz="1600" kern="1200">
        <a:solidFill>
          <a:schemeClr val="tx1"/>
        </a:solidFill>
        <a:latin typeface="Arial" charset="0"/>
        <a:ea typeface="+mn-ea"/>
        <a:cs typeface="+mn-cs"/>
      </a:defRPr>
    </a:lvl3pPr>
    <a:lvl4pPr marL="426948" indent="-125387" algn="l" defTabSz="895160" rtl="0" fontAlgn="base">
      <a:spcBef>
        <a:spcPct val="0"/>
      </a:spcBef>
      <a:spcAft>
        <a:spcPct val="0"/>
      </a:spcAft>
      <a:buClr>
        <a:schemeClr val="tx2"/>
      </a:buClr>
      <a:buFont typeface="Arial" charset="0"/>
      <a:buChar char="▫"/>
      <a:defRPr sz="1600" kern="1200">
        <a:solidFill>
          <a:schemeClr val="tx1"/>
        </a:solidFill>
        <a:latin typeface="Arial" charset="0"/>
        <a:ea typeface="+mn-ea"/>
        <a:cs typeface="+mn-cs"/>
      </a:defRPr>
    </a:lvl4pPr>
    <a:lvl5pPr marL="542809" indent="-114276" algn="l" defTabSz="895160" rtl="0" fontAlgn="base">
      <a:spcBef>
        <a:spcPct val="0"/>
      </a:spcBef>
      <a:spcAft>
        <a:spcPct val="0"/>
      </a:spcAft>
      <a:buClr>
        <a:schemeClr val="tx2"/>
      </a:buClr>
      <a:buSzPct val="89000"/>
      <a:buFont typeface="Arial" charset="0"/>
      <a:buChar char="-"/>
      <a:defRPr sz="1600" kern="1200">
        <a:solidFill>
          <a:schemeClr val="tx1"/>
        </a:solidFill>
        <a:latin typeface="Arial" charset="0"/>
        <a:ea typeface="+mn-ea"/>
        <a:cs typeface="+mn-cs"/>
      </a:defRPr>
    </a:lvl5pPr>
    <a:lvl6pPr marL="2285516" algn="l" defTabSz="914206" rtl="0" eaLnBrk="1" latinLnBrk="0" hangingPunct="1">
      <a:defRPr sz="1200" kern="1200">
        <a:solidFill>
          <a:schemeClr val="tx1"/>
        </a:solidFill>
        <a:latin typeface="+mn-lt"/>
        <a:ea typeface="+mn-ea"/>
        <a:cs typeface="+mn-cs"/>
      </a:defRPr>
    </a:lvl6pPr>
    <a:lvl7pPr marL="2742618" algn="l" defTabSz="914206" rtl="0" eaLnBrk="1" latinLnBrk="0" hangingPunct="1">
      <a:defRPr sz="1200" kern="1200">
        <a:solidFill>
          <a:schemeClr val="tx1"/>
        </a:solidFill>
        <a:latin typeface="+mn-lt"/>
        <a:ea typeface="+mn-ea"/>
        <a:cs typeface="+mn-cs"/>
      </a:defRPr>
    </a:lvl7pPr>
    <a:lvl8pPr marL="3199722" algn="l" defTabSz="914206" rtl="0" eaLnBrk="1" latinLnBrk="0" hangingPunct="1">
      <a:defRPr sz="1200" kern="1200">
        <a:solidFill>
          <a:schemeClr val="tx1"/>
        </a:solidFill>
        <a:latin typeface="+mn-lt"/>
        <a:ea typeface="+mn-ea"/>
        <a:cs typeface="+mn-cs"/>
      </a:defRPr>
    </a:lvl8pPr>
    <a:lvl9pPr marL="3656824" algn="l" defTabSz="91420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07724A77-4197-45E1-9544-2CD30CEA9CBB}" type="slidenum">
              <a:rPr lang="en-US"/>
              <a:pPr/>
              <a:t>0</a:t>
            </a:fld>
            <a:endParaRPr lang="en-US" dirty="0"/>
          </a:p>
        </p:txBody>
      </p:sp>
      <p:sp>
        <p:nvSpPr>
          <p:cNvPr id="46089" name="Rectangle 9"/>
          <p:cNvSpPr>
            <a:spLocks noGrp="1" noRot="1" noChangeAspect="1" noChangeArrowheads="1" noTextEdit="1"/>
          </p:cNvSpPr>
          <p:nvPr>
            <p:ph type="sldImg"/>
          </p:nvPr>
        </p:nvSpPr>
        <p:spPr>
          <a:ln/>
        </p:spPr>
      </p:sp>
      <p:sp>
        <p:nvSpPr>
          <p:cNvPr id="46090" name="Rectangle 10"/>
          <p:cNvSpPr>
            <a:spLocks noGrp="1" noChangeArrowheads="1"/>
          </p:cNvSpPr>
          <p:nvPr>
            <p:ph type="body" idx="1"/>
          </p:nvPr>
        </p:nvSpPr>
        <p:spPr>
          <a:xfrm>
            <a:off x="567698" y="4995329"/>
            <a:ext cx="5974022" cy="245969"/>
          </a:xfrm>
        </p:spPr>
        <p:txBody>
          <a:bodyPr/>
          <a:lstStyle/>
          <a:p>
            <a:endParaRPr lang="en-US" dirty="0"/>
          </a:p>
        </p:txBody>
      </p:sp>
    </p:spTree>
    <p:extLst>
      <p:ext uri="{BB962C8B-B14F-4D97-AF65-F5344CB8AC3E}">
        <p14:creationId xmlns:p14="http://schemas.microsoft.com/office/powerpoint/2010/main" val="4199623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a:defRPr sz="1600">
                <a:solidFill>
                  <a:schemeClr val="tx1"/>
                </a:solidFill>
                <a:latin typeface="Arial" charset="0"/>
                <a:ea typeface="ＭＳ Ｐゴシック" pitchFamily="8" charset="-128"/>
              </a:defRPr>
            </a:lvl1pPr>
            <a:lvl2pPr marL="742895" indent="-285729">
              <a:defRPr sz="1600">
                <a:solidFill>
                  <a:schemeClr val="tx1"/>
                </a:solidFill>
                <a:latin typeface="Arial" charset="0"/>
                <a:ea typeface="ＭＳ Ｐゴシック" pitchFamily="8" charset="-128"/>
              </a:defRPr>
            </a:lvl2pPr>
            <a:lvl3pPr marL="1142915" indent="-228583">
              <a:defRPr sz="1600">
                <a:solidFill>
                  <a:schemeClr val="tx1"/>
                </a:solidFill>
                <a:latin typeface="Arial" charset="0"/>
                <a:ea typeface="ＭＳ Ｐゴシック" pitchFamily="8" charset="-128"/>
              </a:defRPr>
            </a:lvl3pPr>
            <a:lvl4pPr marL="1600081" indent="-228583">
              <a:defRPr sz="1600">
                <a:solidFill>
                  <a:schemeClr val="tx1"/>
                </a:solidFill>
                <a:latin typeface="Arial" charset="0"/>
                <a:ea typeface="ＭＳ Ｐゴシック" pitchFamily="8" charset="-128"/>
              </a:defRPr>
            </a:lvl4pPr>
            <a:lvl5pPr marL="2057247" indent="-228583">
              <a:defRPr sz="1600">
                <a:solidFill>
                  <a:schemeClr val="tx1"/>
                </a:solidFill>
                <a:latin typeface="Arial" charset="0"/>
                <a:ea typeface="ＭＳ Ｐゴシック" pitchFamily="8" charset="-128"/>
              </a:defRPr>
            </a:lvl5pPr>
            <a:lvl6pPr marL="2514414" indent="-228583" eaLnBrk="0" fontAlgn="base" hangingPunct="0">
              <a:spcBef>
                <a:spcPct val="0"/>
              </a:spcBef>
              <a:spcAft>
                <a:spcPct val="0"/>
              </a:spcAft>
              <a:defRPr sz="1600">
                <a:solidFill>
                  <a:schemeClr val="tx1"/>
                </a:solidFill>
                <a:latin typeface="Arial" charset="0"/>
                <a:ea typeface="ＭＳ Ｐゴシック" pitchFamily="8" charset="-128"/>
              </a:defRPr>
            </a:lvl6pPr>
            <a:lvl7pPr marL="2971581" indent="-228583" eaLnBrk="0" fontAlgn="base" hangingPunct="0">
              <a:spcBef>
                <a:spcPct val="0"/>
              </a:spcBef>
              <a:spcAft>
                <a:spcPct val="0"/>
              </a:spcAft>
              <a:defRPr sz="1600">
                <a:solidFill>
                  <a:schemeClr val="tx1"/>
                </a:solidFill>
                <a:latin typeface="Arial" charset="0"/>
                <a:ea typeface="ＭＳ Ｐゴシック" pitchFamily="8" charset="-128"/>
              </a:defRPr>
            </a:lvl7pPr>
            <a:lvl8pPr marL="3428747" indent="-228583" eaLnBrk="0" fontAlgn="base" hangingPunct="0">
              <a:spcBef>
                <a:spcPct val="0"/>
              </a:spcBef>
              <a:spcAft>
                <a:spcPct val="0"/>
              </a:spcAft>
              <a:defRPr sz="1600">
                <a:solidFill>
                  <a:schemeClr val="tx1"/>
                </a:solidFill>
                <a:latin typeface="Arial" charset="0"/>
                <a:ea typeface="ＭＳ Ｐゴシック" pitchFamily="8" charset="-128"/>
              </a:defRPr>
            </a:lvl8pPr>
            <a:lvl9pPr marL="3885913" indent="-228583" eaLnBrk="0" fontAlgn="base" hangingPunct="0">
              <a:spcBef>
                <a:spcPct val="0"/>
              </a:spcBef>
              <a:spcAft>
                <a:spcPct val="0"/>
              </a:spcAft>
              <a:defRPr sz="1600">
                <a:solidFill>
                  <a:schemeClr val="tx1"/>
                </a:solidFill>
                <a:latin typeface="Arial" charset="0"/>
                <a:ea typeface="ＭＳ Ｐゴシック" pitchFamily="8" charset="-128"/>
              </a:defRPr>
            </a:lvl9pPr>
          </a:lstStyle>
          <a:p>
            <a:fld id="{EDC5ABFD-7C31-4744-9D9D-2F86FAC0D59D}" type="slidenum">
              <a:rPr lang="en-US" sz="1200"/>
              <a:pPr/>
              <a:t>1</a:t>
            </a:fld>
            <a:endParaRPr lang="en-US" sz="1200" dirty="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xfrm>
            <a:off x="567698" y="4995326"/>
            <a:ext cx="5974022" cy="3225108"/>
          </a:xfrm>
          <a:noFill/>
        </p:spPr>
        <p:txBody>
          <a:bodyPr/>
          <a:lstStyle/>
          <a:p>
            <a:pPr defTabSz="902858">
              <a:defRPr/>
            </a:pPr>
            <a:r>
              <a:rPr lang="en-US" dirty="0" smtClean="0">
                <a:latin typeface="Calibri" pitchFamily="34" charset="0"/>
                <a:cs typeface="Calibri" pitchFamily="34" charset="0"/>
              </a:rPr>
              <a:t>Why a Business of Healthcare at BMC program?  We want to help managers understand</a:t>
            </a:r>
            <a:r>
              <a:rPr lang="en-US" baseline="0" dirty="0" smtClean="0">
                <a:latin typeface="Calibri" pitchFamily="34" charset="0"/>
                <a:cs typeface="Calibri" pitchFamily="34" charset="0"/>
              </a:rPr>
              <a:t> what goes on behind the scenes, workings of the </a:t>
            </a:r>
            <a:r>
              <a:rPr lang="en-US" baseline="0" dirty="0" smtClean="0">
                <a:latin typeface="+mj-lt"/>
                <a:cs typeface="Calibri" pitchFamily="34" charset="0"/>
              </a:rPr>
              <a:t>hospital.   Many of you are focused on keeping our patients healthy—we want to stay financially healthy so that we can continue to give exceptional care without exception.  </a:t>
            </a:r>
          </a:p>
          <a:p>
            <a:pPr defTabSz="902858">
              <a:defRPr/>
            </a:pPr>
            <a:endParaRPr lang="en-US" dirty="0">
              <a:latin typeface="+mj-lt"/>
              <a:cs typeface="Calibri" pitchFamily="34" charset="0"/>
            </a:endParaRPr>
          </a:p>
          <a:p>
            <a:pPr>
              <a:defRPr/>
            </a:pPr>
            <a:r>
              <a:rPr lang="en-US" dirty="0">
                <a:latin typeface="+mj-lt"/>
              </a:rPr>
              <a:t>Be sure to mention how some people may already know some of this information.  This class is a baseline program to make sure everyone is on the same page and has the same basic understanding about the Business of BMC.</a:t>
            </a:r>
          </a:p>
          <a:p>
            <a:pPr defTabSz="902858">
              <a:defRPr/>
            </a:pPr>
            <a:endParaRPr lang="en-US" dirty="0" smtClean="0">
              <a:latin typeface="Calibri" pitchFamily="34" charset="0"/>
              <a:cs typeface="Calibri" pitchFamily="34" charset="0"/>
            </a:endParaRPr>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2603464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sz="1600">
                <a:solidFill>
                  <a:schemeClr val="tx1"/>
                </a:solidFill>
                <a:latin typeface="Arial" charset="0"/>
                <a:ea typeface="ＭＳ Ｐゴシック" pitchFamily="8" charset="-128"/>
              </a:defRPr>
            </a:lvl1pPr>
            <a:lvl2pPr marL="742895" indent="-285729">
              <a:defRPr sz="1600">
                <a:solidFill>
                  <a:schemeClr val="tx1"/>
                </a:solidFill>
                <a:latin typeface="Arial" charset="0"/>
                <a:ea typeface="ＭＳ Ｐゴシック" pitchFamily="8" charset="-128"/>
              </a:defRPr>
            </a:lvl2pPr>
            <a:lvl3pPr marL="1142915" indent="-228583">
              <a:defRPr sz="1600">
                <a:solidFill>
                  <a:schemeClr val="tx1"/>
                </a:solidFill>
                <a:latin typeface="Arial" charset="0"/>
                <a:ea typeface="ＭＳ Ｐゴシック" pitchFamily="8" charset="-128"/>
              </a:defRPr>
            </a:lvl3pPr>
            <a:lvl4pPr marL="1600081" indent="-228583">
              <a:defRPr sz="1600">
                <a:solidFill>
                  <a:schemeClr val="tx1"/>
                </a:solidFill>
                <a:latin typeface="Arial" charset="0"/>
                <a:ea typeface="ＭＳ Ｐゴシック" pitchFamily="8" charset="-128"/>
              </a:defRPr>
            </a:lvl4pPr>
            <a:lvl5pPr marL="2057247" indent="-228583">
              <a:defRPr sz="1600">
                <a:solidFill>
                  <a:schemeClr val="tx1"/>
                </a:solidFill>
                <a:latin typeface="Arial" charset="0"/>
                <a:ea typeface="ＭＳ Ｐゴシック" pitchFamily="8" charset="-128"/>
              </a:defRPr>
            </a:lvl5pPr>
            <a:lvl6pPr marL="2514414" indent="-228583" eaLnBrk="0" fontAlgn="base" hangingPunct="0">
              <a:spcBef>
                <a:spcPct val="0"/>
              </a:spcBef>
              <a:spcAft>
                <a:spcPct val="0"/>
              </a:spcAft>
              <a:defRPr sz="1600">
                <a:solidFill>
                  <a:schemeClr val="tx1"/>
                </a:solidFill>
                <a:latin typeface="Arial" charset="0"/>
                <a:ea typeface="ＭＳ Ｐゴシック" pitchFamily="8" charset="-128"/>
              </a:defRPr>
            </a:lvl6pPr>
            <a:lvl7pPr marL="2971581" indent="-228583" eaLnBrk="0" fontAlgn="base" hangingPunct="0">
              <a:spcBef>
                <a:spcPct val="0"/>
              </a:spcBef>
              <a:spcAft>
                <a:spcPct val="0"/>
              </a:spcAft>
              <a:defRPr sz="1600">
                <a:solidFill>
                  <a:schemeClr val="tx1"/>
                </a:solidFill>
                <a:latin typeface="Arial" charset="0"/>
                <a:ea typeface="ＭＳ Ｐゴシック" pitchFamily="8" charset="-128"/>
              </a:defRPr>
            </a:lvl7pPr>
            <a:lvl8pPr marL="3428747" indent="-228583" eaLnBrk="0" fontAlgn="base" hangingPunct="0">
              <a:spcBef>
                <a:spcPct val="0"/>
              </a:spcBef>
              <a:spcAft>
                <a:spcPct val="0"/>
              </a:spcAft>
              <a:defRPr sz="1600">
                <a:solidFill>
                  <a:schemeClr val="tx1"/>
                </a:solidFill>
                <a:latin typeface="Arial" charset="0"/>
                <a:ea typeface="ＭＳ Ｐゴシック" pitchFamily="8" charset="-128"/>
              </a:defRPr>
            </a:lvl8pPr>
            <a:lvl9pPr marL="3885913" indent="-228583" eaLnBrk="0" fontAlgn="base" hangingPunct="0">
              <a:spcBef>
                <a:spcPct val="0"/>
              </a:spcBef>
              <a:spcAft>
                <a:spcPct val="0"/>
              </a:spcAft>
              <a:defRPr sz="1600">
                <a:solidFill>
                  <a:schemeClr val="tx1"/>
                </a:solidFill>
                <a:latin typeface="Arial" charset="0"/>
                <a:ea typeface="ＭＳ Ｐゴシック" pitchFamily="8" charset="-128"/>
              </a:defRPr>
            </a:lvl9pPr>
          </a:lstStyle>
          <a:p>
            <a:fld id="{12FD3949-2FC9-4ADD-AB0E-95FF1E797BF3}" type="slidenum">
              <a:rPr lang="en-US" sz="1200"/>
              <a:pPr/>
              <a:t>2</a:t>
            </a:fld>
            <a:endParaRPr 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567698" y="4995326"/>
            <a:ext cx="5974022" cy="246221"/>
          </a:xfrm>
          <a:noFill/>
        </p:spPr>
        <p:txBody>
          <a:bodyPr/>
          <a:lstStyle/>
          <a:p>
            <a:pPr eaLnBrk="1" hangingPunct="1"/>
            <a:endParaRPr lang="en-US" dirty="0" smtClean="0"/>
          </a:p>
        </p:txBody>
      </p:sp>
    </p:spTree>
    <p:extLst>
      <p:ext uri="{BB962C8B-B14F-4D97-AF65-F5344CB8AC3E}">
        <p14:creationId xmlns:p14="http://schemas.microsoft.com/office/powerpoint/2010/main" val="1786342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sz="1600">
                <a:solidFill>
                  <a:schemeClr val="tx1"/>
                </a:solidFill>
                <a:latin typeface="Arial" charset="0"/>
                <a:ea typeface="ＭＳ Ｐゴシック" pitchFamily="8" charset="-128"/>
              </a:defRPr>
            </a:lvl1pPr>
            <a:lvl2pPr marL="742895" indent="-285729">
              <a:defRPr sz="1600">
                <a:solidFill>
                  <a:schemeClr val="tx1"/>
                </a:solidFill>
                <a:latin typeface="Arial" charset="0"/>
                <a:ea typeface="ＭＳ Ｐゴシック" pitchFamily="8" charset="-128"/>
              </a:defRPr>
            </a:lvl2pPr>
            <a:lvl3pPr marL="1142915" indent="-228583">
              <a:defRPr sz="1600">
                <a:solidFill>
                  <a:schemeClr val="tx1"/>
                </a:solidFill>
                <a:latin typeface="Arial" charset="0"/>
                <a:ea typeface="ＭＳ Ｐゴシック" pitchFamily="8" charset="-128"/>
              </a:defRPr>
            </a:lvl3pPr>
            <a:lvl4pPr marL="1600081" indent="-228583">
              <a:defRPr sz="1600">
                <a:solidFill>
                  <a:schemeClr val="tx1"/>
                </a:solidFill>
                <a:latin typeface="Arial" charset="0"/>
                <a:ea typeface="ＭＳ Ｐゴシック" pitchFamily="8" charset="-128"/>
              </a:defRPr>
            </a:lvl4pPr>
            <a:lvl5pPr marL="2057247" indent="-228583">
              <a:defRPr sz="1600">
                <a:solidFill>
                  <a:schemeClr val="tx1"/>
                </a:solidFill>
                <a:latin typeface="Arial" charset="0"/>
                <a:ea typeface="ＭＳ Ｐゴシック" pitchFamily="8" charset="-128"/>
              </a:defRPr>
            </a:lvl5pPr>
            <a:lvl6pPr marL="2514414" indent="-228583" eaLnBrk="0" fontAlgn="base" hangingPunct="0">
              <a:spcBef>
                <a:spcPct val="0"/>
              </a:spcBef>
              <a:spcAft>
                <a:spcPct val="0"/>
              </a:spcAft>
              <a:defRPr sz="1600">
                <a:solidFill>
                  <a:schemeClr val="tx1"/>
                </a:solidFill>
                <a:latin typeface="Arial" charset="0"/>
                <a:ea typeface="ＭＳ Ｐゴシック" pitchFamily="8" charset="-128"/>
              </a:defRPr>
            </a:lvl6pPr>
            <a:lvl7pPr marL="2971581" indent="-228583" eaLnBrk="0" fontAlgn="base" hangingPunct="0">
              <a:spcBef>
                <a:spcPct val="0"/>
              </a:spcBef>
              <a:spcAft>
                <a:spcPct val="0"/>
              </a:spcAft>
              <a:defRPr sz="1600">
                <a:solidFill>
                  <a:schemeClr val="tx1"/>
                </a:solidFill>
                <a:latin typeface="Arial" charset="0"/>
                <a:ea typeface="ＭＳ Ｐゴシック" pitchFamily="8" charset="-128"/>
              </a:defRPr>
            </a:lvl7pPr>
            <a:lvl8pPr marL="3428747" indent="-228583" eaLnBrk="0" fontAlgn="base" hangingPunct="0">
              <a:spcBef>
                <a:spcPct val="0"/>
              </a:spcBef>
              <a:spcAft>
                <a:spcPct val="0"/>
              </a:spcAft>
              <a:defRPr sz="1600">
                <a:solidFill>
                  <a:schemeClr val="tx1"/>
                </a:solidFill>
                <a:latin typeface="Arial" charset="0"/>
                <a:ea typeface="ＭＳ Ｐゴシック" pitchFamily="8" charset="-128"/>
              </a:defRPr>
            </a:lvl8pPr>
            <a:lvl9pPr marL="3885913" indent="-228583" eaLnBrk="0" fontAlgn="base" hangingPunct="0">
              <a:spcBef>
                <a:spcPct val="0"/>
              </a:spcBef>
              <a:spcAft>
                <a:spcPct val="0"/>
              </a:spcAft>
              <a:defRPr sz="1600">
                <a:solidFill>
                  <a:schemeClr val="tx1"/>
                </a:solidFill>
                <a:latin typeface="Arial" charset="0"/>
                <a:ea typeface="ＭＳ Ｐゴシック" pitchFamily="8" charset="-128"/>
              </a:defRPr>
            </a:lvl9pPr>
          </a:lstStyle>
          <a:p>
            <a:fld id="{12FD3949-2FC9-4ADD-AB0E-95FF1E797BF3}" type="slidenum">
              <a:rPr lang="en-US" sz="1200"/>
              <a:pPr/>
              <a:t>3</a:t>
            </a:fld>
            <a:endParaRPr 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567698" y="4995326"/>
            <a:ext cx="5974022" cy="1240426"/>
          </a:xfrm>
          <a:noFill/>
        </p:spPr>
        <p:txBody>
          <a:bodyPr/>
          <a:lstStyle/>
          <a:p>
            <a:pPr eaLnBrk="1" hangingPunct="1"/>
            <a:r>
              <a:rPr lang="en-US" dirty="0" smtClean="0"/>
              <a:t>The following is not just a list of statistics</a:t>
            </a:r>
            <a:r>
              <a:rPr lang="en-US" baseline="0" dirty="0" smtClean="0"/>
              <a:t> and fun facts meant to bore you all.  </a:t>
            </a:r>
          </a:p>
          <a:p>
            <a:pPr eaLnBrk="1" hangingPunct="1"/>
            <a:r>
              <a:rPr lang="en-US" baseline="0" dirty="0" smtClean="0"/>
              <a:t>It is meant to give everyone a higher view or perspective of the organization.  To help you understand how we size up against other Academic Centers and quantify our mission. </a:t>
            </a:r>
            <a:endParaRPr lang="en-US" dirty="0" smtClean="0"/>
          </a:p>
        </p:txBody>
      </p:sp>
    </p:spTree>
    <p:extLst>
      <p:ext uri="{BB962C8B-B14F-4D97-AF65-F5344CB8AC3E}">
        <p14:creationId xmlns:p14="http://schemas.microsoft.com/office/powerpoint/2010/main" val="449695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7"/>
            <a:ext cx="5974022" cy="738664"/>
          </a:xfrm>
        </p:spPr>
        <p:txBody>
          <a:bodyPr/>
          <a:lstStyle/>
          <a:p>
            <a:r>
              <a:rPr lang="en-US" dirty="0" smtClean="0"/>
              <a:t>Before showing all the types, ask the class:  Who can name some AHA types of hospitals? </a:t>
            </a:r>
          </a:p>
          <a:p>
            <a:r>
              <a:rPr lang="en-US" dirty="0" smtClean="0"/>
              <a:t>Click</a:t>
            </a:r>
            <a:r>
              <a:rPr lang="en-US" baseline="0" dirty="0" smtClean="0"/>
              <a:t> for all to appear. </a:t>
            </a:r>
            <a:endParaRPr lang="en-US" dirty="0"/>
          </a:p>
        </p:txBody>
      </p:sp>
      <p:sp>
        <p:nvSpPr>
          <p:cNvPr id="4" name="Slide Number Placeholder 3"/>
          <p:cNvSpPr>
            <a:spLocks noGrp="1"/>
          </p:cNvSpPr>
          <p:nvPr>
            <p:ph type="sldNum" sz="quarter" idx="10"/>
          </p:nvPr>
        </p:nvSpPr>
        <p:spPr/>
        <p:txBody>
          <a:bodyPr/>
          <a:lstStyle/>
          <a:p>
            <a:fld id="{7B2902FC-13A1-4E02-8055-5D86C0003CE5}" type="slidenum">
              <a:rPr lang="en-US" smtClean="0"/>
              <a:pPr/>
              <a:t>4</a:t>
            </a:fld>
            <a:endParaRPr lang="en-US"/>
          </a:p>
        </p:txBody>
      </p:sp>
    </p:spTree>
    <p:extLst>
      <p:ext uri="{BB962C8B-B14F-4D97-AF65-F5344CB8AC3E}">
        <p14:creationId xmlns:p14="http://schemas.microsoft.com/office/powerpoint/2010/main" val="2254003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7"/>
            <a:ext cx="5974022" cy="1674575"/>
          </a:xfrm>
        </p:spPr>
        <p:txBody>
          <a:bodyPr/>
          <a:lstStyle/>
          <a:p>
            <a:r>
              <a:rPr lang="en-US" dirty="0" smtClean="0">
                <a:latin typeface="+mj-lt"/>
              </a:rPr>
              <a:t>Hospitals</a:t>
            </a:r>
            <a:r>
              <a:rPr lang="en-US" baseline="0" dirty="0" smtClean="0">
                <a:latin typeface="+mj-lt"/>
              </a:rPr>
              <a:t> are then broken down even further by what their mission is or what population they serve. </a:t>
            </a:r>
            <a:endParaRPr lang="en-US" dirty="0" smtClean="0">
              <a:latin typeface="+mj-lt"/>
            </a:endParaRPr>
          </a:p>
          <a:p>
            <a:r>
              <a:rPr lang="en-US" dirty="0" smtClean="0">
                <a:latin typeface="+mj-lt"/>
              </a:rPr>
              <a:t>Question:</a:t>
            </a:r>
            <a:r>
              <a:rPr lang="en-US" baseline="0" dirty="0" smtClean="0">
                <a:latin typeface="+mj-lt"/>
              </a:rPr>
              <a:t> </a:t>
            </a:r>
            <a:r>
              <a:rPr lang="en-US" dirty="0" smtClean="0">
                <a:latin typeface="+mj-lt"/>
              </a:rPr>
              <a:t>Who</a:t>
            </a:r>
            <a:r>
              <a:rPr lang="en-US" baseline="0" dirty="0" smtClean="0">
                <a:latin typeface="+mj-lt"/>
              </a:rPr>
              <a:t> can identify some examples of public hospitals? </a:t>
            </a:r>
          </a:p>
          <a:p>
            <a:r>
              <a:rPr lang="en-US" baseline="0" dirty="0" smtClean="0">
                <a:latin typeface="+mj-lt"/>
              </a:rPr>
              <a:t>Answer:  Veteran’s Hospitals, Military Hospitals</a:t>
            </a:r>
          </a:p>
          <a:p>
            <a:endParaRPr lang="en-US" baseline="0" dirty="0" smtClean="0">
              <a:latin typeface="+mj-lt"/>
            </a:endParaRPr>
          </a:p>
          <a:p>
            <a:r>
              <a:rPr lang="en-US" baseline="0" dirty="0" smtClean="0">
                <a:latin typeface="+mj-lt"/>
              </a:rPr>
              <a:t>Which type does BMC fall into?  Click mouse and BMC will appear.</a:t>
            </a:r>
          </a:p>
          <a:p>
            <a:endParaRPr lang="en-US" sz="1200" dirty="0"/>
          </a:p>
        </p:txBody>
      </p:sp>
      <p:sp>
        <p:nvSpPr>
          <p:cNvPr id="4" name="Slide Number Placeholder 3"/>
          <p:cNvSpPr>
            <a:spLocks noGrp="1"/>
          </p:cNvSpPr>
          <p:nvPr>
            <p:ph type="sldNum" sz="quarter" idx="10"/>
          </p:nvPr>
        </p:nvSpPr>
        <p:spPr/>
        <p:txBody>
          <a:bodyPr/>
          <a:lstStyle/>
          <a:p>
            <a:fld id="{7B2902FC-13A1-4E02-8055-5D86C0003CE5}" type="slidenum">
              <a:rPr lang="en-US" smtClean="0"/>
              <a:pPr/>
              <a:t>5</a:t>
            </a:fld>
            <a:endParaRPr lang="en-US"/>
          </a:p>
        </p:txBody>
      </p:sp>
    </p:spTree>
    <p:extLst>
      <p:ext uri="{BB962C8B-B14F-4D97-AF65-F5344CB8AC3E}">
        <p14:creationId xmlns:p14="http://schemas.microsoft.com/office/powerpoint/2010/main" val="2902421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6"/>
            <a:ext cx="5974022" cy="1723549"/>
          </a:xfrm>
        </p:spPr>
        <p:txBody>
          <a:bodyPr/>
          <a:lstStyle/>
          <a:p>
            <a:r>
              <a:rPr lang="en-US" sz="1400" dirty="0" smtClean="0">
                <a:latin typeface="+mj-lt"/>
              </a:rPr>
              <a:t>Speaking</a:t>
            </a:r>
            <a:r>
              <a:rPr lang="en-US" sz="1400" baseline="0" dirty="0" smtClean="0">
                <a:latin typeface="+mj-lt"/>
              </a:rPr>
              <a:t> point: </a:t>
            </a:r>
          </a:p>
          <a:p>
            <a:endParaRPr lang="en-US" sz="1400" baseline="0" dirty="0" smtClean="0">
              <a:latin typeface="+mj-lt"/>
            </a:endParaRPr>
          </a:p>
          <a:p>
            <a:r>
              <a:rPr lang="en-US" sz="1400" dirty="0">
                <a:latin typeface="+mj-lt"/>
              </a:rPr>
              <a:t>Highlight/direct attention to change in discharges and outpatient (volume will be discussed in further detail later </a:t>
            </a:r>
            <a:r>
              <a:rPr lang="en-US" sz="1400" dirty="0" smtClean="0">
                <a:latin typeface="+mj-lt"/>
              </a:rPr>
              <a:t>on).</a:t>
            </a:r>
          </a:p>
          <a:p>
            <a:r>
              <a:rPr lang="en-US" sz="1400" dirty="0" smtClean="0">
                <a:latin typeface="+mj-lt"/>
              </a:rPr>
              <a:t>PwC prepared a report </a:t>
            </a:r>
            <a:r>
              <a:rPr lang="en-US" sz="1400" dirty="0">
                <a:latin typeface="+mj-lt"/>
              </a:rPr>
              <a:t>surveying 27 academic medical centers across the nation (including BMC).  </a:t>
            </a:r>
            <a:r>
              <a:rPr lang="en-US" sz="1400" dirty="0" smtClean="0">
                <a:latin typeface="+mj-lt"/>
              </a:rPr>
              <a:t>For FY11 the average of all these AMCs had 7,029 FTEs, 796 licensed beds,  and an occupancy rate of 78.8%.  FY11 statistics for BMC is the middle column.</a:t>
            </a:r>
          </a:p>
        </p:txBody>
      </p:sp>
      <p:sp>
        <p:nvSpPr>
          <p:cNvPr id="4" name="Slide Number Placeholder 3"/>
          <p:cNvSpPr>
            <a:spLocks noGrp="1"/>
          </p:cNvSpPr>
          <p:nvPr>
            <p:ph type="sldNum" sz="quarter" idx="10"/>
          </p:nvPr>
        </p:nvSpPr>
        <p:spPr/>
        <p:txBody>
          <a:bodyPr/>
          <a:lstStyle/>
          <a:p>
            <a:fld id="{7B2902FC-13A1-4E02-8055-5D86C0003CE5}" type="slidenum">
              <a:rPr lang="en-US" smtClean="0"/>
              <a:pPr/>
              <a:t>6</a:t>
            </a:fld>
            <a:endParaRPr lang="en-US" dirty="0"/>
          </a:p>
        </p:txBody>
      </p:sp>
    </p:spTree>
    <p:extLst>
      <p:ext uri="{BB962C8B-B14F-4D97-AF65-F5344CB8AC3E}">
        <p14:creationId xmlns:p14="http://schemas.microsoft.com/office/powerpoint/2010/main" val="87385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7"/>
            <a:ext cx="5974022" cy="1846659"/>
          </a:xfrm>
        </p:spPr>
        <p:txBody>
          <a:bodyPr/>
          <a:lstStyle/>
          <a:p>
            <a:r>
              <a:rPr lang="en-US" sz="1200" dirty="0"/>
              <a:t>Just like any business, we need to get paid. (click so money bags appear) </a:t>
            </a:r>
          </a:p>
          <a:p>
            <a:r>
              <a:rPr lang="en-US" sz="1200" dirty="0"/>
              <a:t>But how do we get paid? </a:t>
            </a:r>
          </a:p>
          <a:p>
            <a:endParaRPr lang="en-US" sz="1200" dirty="0"/>
          </a:p>
          <a:p>
            <a:r>
              <a:rPr lang="en-US" sz="1200" dirty="0"/>
              <a:t>Let’s think about it very simply.  We offer a service. A commodity service. (a marketable service provided to satisfy wants or needs) To keep </a:t>
            </a:r>
            <a:r>
              <a:rPr lang="en-US" sz="1200" i="1" dirty="0"/>
              <a:t>people</a:t>
            </a:r>
            <a:r>
              <a:rPr lang="en-US" sz="1200" dirty="0"/>
              <a:t> coming and money flowing in, we need to be the best commodity – Right care Model</a:t>
            </a:r>
            <a:r>
              <a:rPr lang="en-US" sz="1200" dirty="0" smtClean="0"/>
              <a:t>.</a:t>
            </a:r>
          </a:p>
          <a:p>
            <a:endParaRPr lang="en-US" sz="1200" dirty="0"/>
          </a:p>
          <a:p>
            <a:endParaRPr lang="en-US" sz="1200" dirty="0" smtClean="0"/>
          </a:p>
          <a:p>
            <a:endParaRPr lang="en-US" sz="1200" dirty="0"/>
          </a:p>
          <a:p>
            <a:endParaRPr lang="en-US" sz="1200" dirty="0"/>
          </a:p>
        </p:txBody>
      </p:sp>
      <p:sp>
        <p:nvSpPr>
          <p:cNvPr id="4" name="Slide Number Placeholder 3"/>
          <p:cNvSpPr>
            <a:spLocks noGrp="1"/>
          </p:cNvSpPr>
          <p:nvPr>
            <p:ph type="sldNum" sz="quarter" idx="10"/>
          </p:nvPr>
        </p:nvSpPr>
        <p:spPr/>
        <p:txBody>
          <a:bodyPr/>
          <a:lstStyle/>
          <a:p>
            <a:fld id="{7B2902FC-13A1-4E02-8055-5D86C0003CE5}" type="slidenum">
              <a:rPr lang="en-US" smtClean="0"/>
              <a:pPr/>
              <a:t>7</a:t>
            </a:fld>
            <a:endParaRPr lang="en-US" dirty="0"/>
          </a:p>
        </p:txBody>
      </p:sp>
    </p:spTree>
    <p:extLst>
      <p:ext uri="{BB962C8B-B14F-4D97-AF65-F5344CB8AC3E}">
        <p14:creationId xmlns:p14="http://schemas.microsoft.com/office/powerpoint/2010/main" val="4266609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6"/>
            <a:ext cx="5974022" cy="1107996"/>
          </a:xfrm>
        </p:spPr>
        <p:txBody>
          <a:bodyPr/>
          <a:lstStyle/>
          <a:p>
            <a:r>
              <a:rPr lang="en-US" sz="1200" dirty="0"/>
              <a:t>Operating revenue is further defined in your handout (page </a:t>
            </a:r>
            <a:r>
              <a:rPr lang="en-US" sz="1200" dirty="0" smtClean="0"/>
              <a:t>1).  </a:t>
            </a:r>
            <a:r>
              <a:rPr lang="en-US" sz="1200" dirty="0"/>
              <a:t>And if you’re curious as to how these roll up to a typical financial statement, please refer to page </a:t>
            </a:r>
            <a:r>
              <a:rPr lang="en-US" sz="1200" dirty="0" smtClean="0"/>
              <a:t>2 </a:t>
            </a:r>
            <a:r>
              <a:rPr lang="en-US" sz="1200" dirty="0"/>
              <a:t>of your handout.</a:t>
            </a:r>
          </a:p>
          <a:p>
            <a:r>
              <a:rPr lang="en-US" sz="1200" dirty="0"/>
              <a:t> </a:t>
            </a:r>
          </a:p>
          <a:p>
            <a:r>
              <a:rPr lang="en-US" sz="1200" dirty="0"/>
              <a:t>Under nonmedical services refer to Research, monies raised from parking, cafeteria.  </a:t>
            </a:r>
          </a:p>
          <a:p>
            <a:endParaRPr lang="en-US" sz="1200" dirty="0"/>
          </a:p>
        </p:txBody>
      </p:sp>
      <p:sp>
        <p:nvSpPr>
          <p:cNvPr id="4" name="Slide Number Placeholder 3"/>
          <p:cNvSpPr>
            <a:spLocks noGrp="1"/>
          </p:cNvSpPr>
          <p:nvPr>
            <p:ph type="sldNum" sz="quarter" idx="10"/>
          </p:nvPr>
        </p:nvSpPr>
        <p:spPr/>
        <p:txBody>
          <a:bodyPr/>
          <a:lstStyle/>
          <a:p>
            <a:fld id="{7B2902FC-13A1-4E02-8055-5D86C0003CE5}" type="slidenum">
              <a:rPr lang="en-US" smtClean="0"/>
              <a:pPr/>
              <a:t>8</a:t>
            </a:fld>
            <a:endParaRPr lang="en-US" dirty="0"/>
          </a:p>
        </p:txBody>
      </p:sp>
    </p:spTree>
    <p:extLst>
      <p:ext uri="{BB962C8B-B14F-4D97-AF65-F5344CB8AC3E}">
        <p14:creationId xmlns:p14="http://schemas.microsoft.com/office/powerpoint/2010/main" val="4107460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7"/>
            <a:ext cx="5974022" cy="3447098"/>
          </a:xfrm>
        </p:spPr>
        <p:txBody>
          <a:bodyPr/>
          <a:lstStyle/>
          <a:p>
            <a:r>
              <a:rPr lang="en-US" dirty="0" smtClean="0">
                <a:latin typeface="+mj-lt"/>
              </a:rPr>
              <a:t>What do you think is meant by our payers? Who would they be? </a:t>
            </a:r>
          </a:p>
          <a:p>
            <a:r>
              <a:rPr lang="en-US" dirty="0" smtClean="0">
                <a:latin typeface="+mj-lt"/>
              </a:rPr>
              <a:t>Answer: most comment responses will probably be BCBS, Harvard Pilgrim, the government.</a:t>
            </a:r>
          </a:p>
          <a:p>
            <a:endParaRPr lang="en-US" dirty="0">
              <a:latin typeface="+mj-lt"/>
            </a:endParaRPr>
          </a:p>
          <a:p>
            <a:r>
              <a:rPr lang="en-US" dirty="0" smtClean="0">
                <a:latin typeface="+mj-lt"/>
              </a:rPr>
              <a:t>Click mouse so 3 main categories appear. </a:t>
            </a:r>
          </a:p>
          <a:p>
            <a:r>
              <a:rPr lang="en-US" dirty="0" smtClean="0">
                <a:latin typeface="+mj-lt"/>
              </a:rPr>
              <a:t>The uninsured group can also be the “self pay” group, which may be people WITH insurance, but are seeking an uncovered procedure such as Laser vision correction. </a:t>
            </a:r>
          </a:p>
          <a:p>
            <a:r>
              <a:rPr lang="en-US" dirty="0" smtClean="0">
                <a:latin typeface="+mj-lt"/>
              </a:rPr>
              <a:t>Further definitions of each of these types are in your handouts</a:t>
            </a:r>
            <a:r>
              <a:rPr lang="en-US" baseline="0" dirty="0" smtClean="0">
                <a:latin typeface="+mj-lt"/>
              </a:rPr>
              <a:t> (pp. 3-5). </a:t>
            </a:r>
          </a:p>
          <a:p>
            <a:endParaRPr lang="en-US" dirty="0">
              <a:latin typeface="+mj-lt"/>
            </a:endParaRPr>
          </a:p>
          <a:p>
            <a:endParaRPr lang="en-US" dirty="0" smtClean="0">
              <a:latin typeface="+mj-lt"/>
            </a:endParaRPr>
          </a:p>
          <a:p>
            <a:endParaRPr lang="en-US" dirty="0">
              <a:latin typeface="+mj-lt"/>
            </a:endParaRPr>
          </a:p>
          <a:p>
            <a:endParaRPr lang="en-US" dirty="0" smtClean="0">
              <a:latin typeface="+mj-lt"/>
            </a:endParaRPr>
          </a:p>
          <a:p>
            <a:endParaRPr lang="en-US" dirty="0">
              <a:latin typeface="+mj-lt"/>
            </a:endParaRPr>
          </a:p>
        </p:txBody>
      </p:sp>
      <p:sp>
        <p:nvSpPr>
          <p:cNvPr id="4" name="Slide Number Placeholder 3"/>
          <p:cNvSpPr>
            <a:spLocks noGrp="1"/>
          </p:cNvSpPr>
          <p:nvPr>
            <p:ph type="sldNum" sz="quarter" idx="10"/>
          </p:nvPr>
        </p:nvSpPr>
        <p:spPr/>
        <p:txBody>
          <a:bodyPr/>
          <a:lstStyle/>
          <a:p>
            <a:fld id="{7B2902FC-13A1-4E02-8055-5D86C0003CE5}" type="slidenum">
              <a:rPr lang="en-US" smtClean="0"/>
              <a:pPr/>
              <a:t>9</a:t>
            </a:fld>
            <a:endParaRPr lang="en-US" dirty="0"/>
          </a:p>
        </p:txBody>
      </p:sp>
    </p:spTree>
    <p:extLst>
      <p:ext uri="{BB962C8B-B14F-4D97-AF65-F5344CB8AC3E}">
        <p14:creationId xmlns:p14="http://schemas.microsoft.com/office/powerpoint/2010/main" val="2780710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7"/>
            <a:ext cx="5974022" cy="2585323"/>
          </a:xfrm>
        </p:spPr>
        <p:txBody>
          <a:bodyPr/>
          <a:lstStyle/>
          <a:p>
            <a:r>
              <a:rPr lang="en-US" sz="1400" dirty="0">
                <a:latin typeface="+mj-lt"/>
              </a:rPr>
              <a:t>Highlights our patient mix compared to other Hospitals and our heavy reliance on governmental sources.  </a:t>
            </a:r>
          </a:p>
          <a:p>
            <a:endParaRPr lang="en-US" sz="1400" dirty="0">
              <a:latin typeface="+mj-lt"/>
            </a:endParaRPr>
          </a:p>
          <a:p>
            <a:r>
              <a:rPr lang="en-US" sz="1400" dirty="0">
                <a:latin typeface="+mj-lt"/>
              </a:rPr>
              <a:t>DHS = Disproportionate share hospital</a:t>
            </a:r>
          </a:p>
          <a:p>
            <a:endParaRPr lang="en-US" sz="1400" dirty="0">
              <a:latin typeface="+mj-lt"/>
            </a:endParaRPr>
          </a:p>
          <a:p>
            <a:r>
              <a:rPr lang="en-US" sz="1400" dirty="0">
                <a:latin typeface="+mj-lt"/>
              </a:rPr>
              <a:t>Disproportionate Share Hospital (DSH) adjustment payments provide additional help to those hospitals that serve a significantly disproportionate number of low-income patients; eligible hospitals are referred to as DSH hospitals.</a:t>
            </a:r>
          </a:p>
          <a:p>
            <a:endParaRPr lang="en-US" sz="1400" dirty="0">
              <a:latin typeface="+mj-lt"/>
            </a:endParaRPr>
          </a:p>
          <a:p>
            <a:endParaRPr lang="en-US" sz="1400" baseline="0" dirty="0" smtClean="0">
              <a:latin typeface="+mj-lt"/>
            </a:endParaRPr>
          </a:p>
          <a:p>
            <a:endParaRPr lang="en-US" sz="1400" baseline="0" dirty="0" smtClean="0">
              <a:latin typeface="+mj-lt"/>
            </a:endParaRPr>
          </a:p>
          <a:p>
            <a:endParaRPr lang="en-US" sz="1400" dirty="0">
              <a:latin typeface="+mj-lt"/>
            </a:endParaRPr>
          </a:p>
        </p:txBody>
      </p:sp>
      <p:sp>
        <p:nvSpPr>
          <p:cNvPr id="4" name="Slide Number Placeholder 3"/>
          <p:cNvSpPr>
            <a:spLocks noGrp="1"/>
          </p:cNvSpPr>
          <p:nvPr>
            <p:ph type="sldNum" sz="quarter" idx="10"/>
          </p:nvPr>
        </p:nvSpPr>
        <p:spPr/>
        <p:txBody>
          <a:bodyPr/>
          <a:lstStyle/>
          <a:p>
            <a:fld id="{7B2902FC-13A1-4E02-8055-5D86C0003CE5}" type="slidenum">
              <a:rPr lang="en-US" smtClean="0"/>
              <a:pPr/>
              <a:t>10</a:t>
            </a:fld>
            <a:endParaRPr lang="en-US" dirty="0"/>
          </a:p>
        </p:txBody>
      </p:sp>
    </p:spTree>
    <p:extLst>
      <p:ext uri="{BB962C8B-B14F-4D97-AF65-F5344CB8AC3E}">
        <p14:creationId xmlns:p14="http://schemas.microsoft.com/office/powerpoint/2010/main" val="776404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7"/>
            <a:ext cx="5974022" cy="1231106"/>
          </a:xfrm>
        </p:spPr>
        <p:txBody>
          <a:bodyPr/>
          <a:lstStyle/>
          <a:p>
            <a:r>
              <a:rPr lang="en-US" dirty="0" smtClean="0">
                <a:latin typeface="+mj-lt"/>
              </a:rPr>
              <a:t>This is how we compare to other entities</a:t>
            </a:r>
            <a:r>
              <a:rPr lang="en-US" baseline="0" dirty="0" smtClean="0">
                <a:latin typeface="+mj-lt"/>
              </a:rPr>
              <a:t> in the area in FY11.</a:t>
            </a:r>
          </a:p>
          <a:p>
            <a:r>
              <a:rPr lang="en-US" dirty="0">
                <a:latin typeface="+mj-lt"/>
              </a:rPr>
              <a:t>Generally speaking, </a:t>
            </a:r>
            <a:r>
              <a:rPr lang="en-US" dirty="0" smtClean="0">
                <a:latin typeface="+mj-lt"/>
              </a:rPr>
              <a:t>other </a:t>
            </a:r>
            <a:r>
              <a:rPr lang="en-US" dirty="0">
                <a:latin typeface="+mj-lt"/>
              </a:rPr>
              <a:t>hospital </a:t>
            </a:r>
            <a:r>
              <a:rPr lang="en-US" dirty="0" err="1">
                <a:latin typeface="+mj-lt"/>
              </a:rPr>
              <a:t>payor</a:t>
            </a:r>
            <a:r>
              <a:rPr lang="en-US" dirty="0">
                <a:latin typeface="+mj-lt"/>
              </a:rPr>
              <a:t> mix is better (i.e. more commercial </a:t>
            </a:r>
            <a:r>
              <a:rPr lang="en-US" dirty="0" err="1">
                <a:latin typeface="+mj-lt"/>
              </a:rPr>
              <a:t>payors</a:t>
            </a:r>
            <a:r>
              <a:rPr lang="en-US" dirty="0">
                <a:latin typeface="+mj-lt"/>
              </a:rPr>
              <a:t> and better rates) and that their cost per volume is lower than BMC’s. </a:t>
            </a:r>
          </a:p>
          <a:p>
            <a:endParaRPr lang="en-US" dirty="0">
              <a:latin typeface="+mj-lt"/>
            </a:endParaRPr>
          </a:p>
        </p:txBody>
      </p:sp>
      <p:sp>
        <p:nvSpPr>
          <p:cNvPr id="4" name="Slide Number Placeholder 3"/>
          <p:cNvSpPr>
            <a:spLocks noGrp="1"/>
          </p:cNvSpPr>
          <p:nvPr>
            <p:ph type="sldNum" sz="quarter" idx="10"/>
          </p:nvPr>
        </p:nvSpPr>
        <p:spPr/>
        <p:txBody>
          <a:bodyPr/>
          <a:lstStyle/>
          <a:p>
            <a:fld id="{7B2902FC-13A1-4E02-8055-5D86C0003CE5}" type="slidenum">
              <a:rPr lang="en-US" smtClean="0"/>
              <a:pPr/>
              <a:t>11</a:t>
            </a:fld>
            <a:endParaRPr lang="en-US" dirty="0"/>
          </a:p>
        </p:txBody>
      </p:sp>
    </p:spTree>
    <p:extLst>
      <p:ext uri="{BB962C8B-B14F-4D97-AF65-F5344CB8AC3E}">
        <p14:creationId xmlns:p14="http://schemas.microsoft.com/office/powerpoint/2010/main" val="1545867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7"/>
            <a:ext cx="5974022" cy="1969770"/>
          </a:xfrm>
        </p:spPr>
        <p:txBody>
          <a:bodyPr/>
          <a:lstStyle/>
          <a:p>
            <a:r>
              <a:rPr lang="en-US" dirty="0" smtClean="0">
                <a:latin typeface="+mj-lt"/>
              </a:rPr>
              <a:t>Now</a:t>
            </a:r>
            <a:r>
              <a:rPr lang="en-US" baseline="0" dirty="0" smtClean="0">
                <a:latin typeface="+mj-lt"/>
              </a:rPr>
              <a:t> we’re going to move along and talk about the Patient/Revenue Cycle, the </a:t>
            </a:r>
            <a:r>
              <a:rPr lang="en-US" dirty="0" smtClean="0">
                <a:latin typeface="+mj-lt"/>
              </a:rPr>
              <a:t>Patient Experience overlaid with the Financial</a:t>
            </a:r>
            <a:r>
              <a:rPr lang="en-US" baseline="0" dirty="0" smtClean="0">
                <a:latin typeface="+mj-lt"/>
              </a:rPr>
              <a:t> piece.  </a:t>
            </a:r>
          </a:p>
          <a:p>
            <a:endParaRPr lang="en-US" baseline="0" dirty="0" smtClean="0">
              <a:latin typeface="+mj-lt"/>
            </a:endParaRPr>
          </a:p>
          <a:p>
            <a:r>
              <a:rPr lang="en-US" baseline="0" dirty="0" smtClean="0">
                <a:latin typeface="+mj-lt"/>
              </a:rPr>
              <a:t>We’ll walk you through the patient experience and then the revenue cycle.  </a:t>
            </a:r>
          </a:p>
          <a:p>
            <a:endParaRPr lang="en-US" baseline="0" dirty="0" smtClean="0">
              <a:latin typeface="+mj-lt"/>
            </a:endParaRPr>
          </a:p>
          <a:p>
            <a:r>
              <a:rPr lang="en-US" baseline="0" dirty="0" smtClean="0">
                <a:latin typeface="+mj-lt"/>
              </a:rPr>
              <a:t>This section will review how everyone has their part in ensuring BMC gets paid for quality patient care.  </a:t>
            </a:r>
            <a:endParaRPr lang="en-US" dirty="0">
              <a:latin typeface="+mj-lt"/>
            </a:endParaRPr>
          </a:p>
        </p:txBody>
      </p:sp>
      <p:sp>
        <p:nvSpPr>
          <p:cNvPr id="4" name="Slide Number Placeholder 3"/>
          <p:cNvSpPr>
            <a:spLocks noGrp="1"/>
          </p:cNvSpPr>
          <p:nvPr>
            <p:ph type="sldNum" sz="quarter" idx="10"/>
          </p:nvPr>
        </p:nvSpPr>
        <p:spPr/>
        <p:txBody>
          <a:bodyPr/>
          <a:lstStyle/>
          <a:p>
            <a:fld id="{7B2902FC-13A1-4E02-8055-5D86C0003CE5}" type="slidenum">
              <a:rPr lang="en-US" smtClean="0"/>
              <a:pPr/>
              <a:t>12</a:t>
            </a:fld>
            <a:endParaRPr lang="en-US" dirty="0"/>
          </a:p>
        </p:txBody>
      </p:sp>
    </p:spTree>
    <p:extLst>
      <p:ext uri="{BB962C8B-B14F-4D97-AF65-F5344CB8AC3E}">
        <p14:creationId xmlns:p14="http://schemas.microsoft.com/office/powerpoint/2010/main" val="3416059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6"/>
            <a:ext cx="5974022" cy="1612554"/>
          </a:xfrm>
        </p:spPr>
        <p:txBody>
          <a:bodyPr/>
          <a:lstStyle/>
          <a:p>
            <a:r>
              <a:rPr lang="en-US" sz="1200" dirty="0"/>
              <a:t>Question to the class:  What areas of this cycle are you most familiar with? </a:t>
            </a:r>
          </a:p>
          <a:p>
            <a:endParaRPr lang="en-US" sz="1200" dirty="0"/>
          </a:p>
          <a:p>
            <a:r>
              <a:rPr lang="en-US" sz="1200" dirty="0"/>
              <a:t>Notes:  split out documentation and coding and charge capture because with outpatient care, those don’t get sent to HIM </a:t>
            </a:r>
            <a:r>
              <a:rPr lang="en-US" sz="1200" dirty="0" smtClean="0"/>
              <a:t>(health information management).</a:t>
            </a:r>
            <a:endParaRPr lang="en-US" sz="1200" dirty="0"/>
          </a:p>
          <a:p>
            <a:r>
              <a:rPr lang="en-US" sz="1200" dirty="0"/>
              <a:t>Tasks not specifically highlighted include reporting, benchmarking and regulatory </a:t>
            </a:r>
            <a:r>
              <a:rPr lang="en-US" sz="1200" dirty="0" err="1"/>
              <a:t>payor</a:t>
            </a:r>
            <a:r>
              <a:rPr lang="en-US" sz="1200" dirty="0"/>
              <a:t> management processes.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B2902FC-13A1-4E02-8055-5D86C0003CE5}" type="slidenum">
              <a:rPr lang="en-US" smtClean="0"/>
              <a:pPr/>
              <a:t>13</a:t>
            </a:fld>
            <a:endParaRPr lang="en-US"/>
          </a:p>
        </p:txBody>
      </p:sp>
    </p:spTree>
    <p:extLst>
      <p:ext uri="{BB962C8B-B14F-4D97-AF65-F5344CB8AC3E}">
        <p14:creationId xmlns:p14="http://schemas.microsoft.com/office/powerpoint/2010/main" val="3301988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7"/>
            <a:ext cx="5974022" cy="248085"/>
          </a:xfrm>
        </p:spPr>
        <p:txBody>
          <a:bodyPr/>
          <a:lstStyle/>
          <a:p>
            <a:endParaRPr lang="en-US" dirty="0"/>
          </a:p>
        </p:txBody>
      </p:sp>
      <p:sp>
        <p:nvSpPr>
          <p:cNvPr id="4" name="Slide Number Placeholder 3"/>
          <p:cNvSpPr>
            <a:spLocks noGrp="1"/>
          </p:cNvSpPr>
          <p:nvPr>
            <p:ph type="sldNum" sz="quarter" idx="10"/>
          </p:nvPr>
        </p:nvSpPr>
        <p:spPr/>
        <p:txBody>
          <a:bodyPr/>
          <a:lstStyle/>
          <a:p>
            <a:fld id="{7B2902FC-13A1-4E02-8055-5D86C0003CE5}" type="slidenum">
              <a:rPr lang="en-US" smtClean="0"/>
              <a:pPr/>
              <a:t>14</a:t>
            </a:fld>
            <a:endParaRPr lang="en-US"/>
          </a:p>
        </p:txBody>
      </p:sp>
    </p:spTree>
    <p:extLst>
      <p:ext uri="{BB962C8B-B14F-4D97-AF65-F5344CB8AC3E}">
        <p14:creationId xmlns:p14="http://schemas.microsoft.com/office/powerpoint/2010/main" val="1000218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sz="1600">
                <a:solidFill>
                  <a:schemeClr val="tx1"/>
                </a:solidFill>
                <a:latin typeface="Arial" charset="0"/>
                <a:ea typeface="ＭＳ Ｐゴシック" pitchFamily="8" charset="-128"/>
              </a:defRPr>
            </a:lvl1pPr>
            <a:lvl2pPr marL="742895" indent="-285729">
              <a:defRPr sz="1600">
                <a:solidFill>
                  <a:schemeClr val="tx1"/>
                </a:solidFill>
                <a:latin typeface="Arial" charset="0"/>
                <a:ea typeface="ＭＳ Ｐゴシック" pitchFamily="8" charset="-128"/>
              </a:defRPr>
            </a:lvl2pPr>
            <a:lvl3pPr marL="1142915" indent="-228583">
              <a:defRPr sz="1600">
                <a:solidFill>
                  <a:schemeClr val="tx1"/>
                </a:solidFill>
                <a:latin typeface="Arial" charset="0"/>
                <a:ea typeface="ＭＳ Ｐゴシック" pitchFamily="8" charset="-128"/>
              </a:defRPr>
            </a:lvl3pPr>
            <a:lvl4pPr marL="1600081" indent="-228583">
              <a:defRPr sz="1600">
                <a:solidFill>
                  <a:schemeClr val="tx1"/>
                </a:solidFill>
                <a:latin typeface="Arial" charset="0"/>
                <a:ea typeface="ＭＳ Ｐゴシック" pitchFamily="8" charset="-128"/>
              </a:defRPr>
            </a:lvl4pPr>
            <a:lvl5pPr marL="2057247" indent="-228583">
              <a:defRPr sz="1600">
                <a:solidFill>
                  <a:schemeClr val="tx1"/>
                </a:solidFill>
                <a:latin typeface="Arial" charset="0"/>
                <a:ea typeface="ＭＳ Ｐゴシック" pitchFamily="8" charset="-128"/>
              </a:defRPr>
            </a:lvl5pPr>
            <a:lvl6pPr marL="2514414" indent="-228583" eaLnBrk="0" fontAlgn="base" hangingPunct="0">
              <a:spcBef>
                <a:spcPct val="0"/>
              </a:spcBef>
              <a:spcAft>
                <a:spcPct val="0"/>
              </a:spcAft>
              <a:defRPr sz="1600">
                <a:solidFill>
                  <a:schemeClr val="tx1"/>
                </a:solidFill>
                <a:latin typeface="Arial" charset="0"/>
                <a:ea typeface="ＭＳ Ｐゴシック" pitchFamily="8" charset="-128"/>
              </a:defRPr>
            </a:lvl6pPr>
            <a:lvl7pPr marL="2971581" indent="-228583" eaLnBrk="0" fontAlgn="base" hangingPunct="0">
              <a:spcBef>
                <a:spcPct val="0"/>
              </a:spcBef>
              <a:spcAft>
                <a:spcPct val="0"/>
              </a:spcAft>
              <a:defRPr sz="1600">
                <a:solidFill>
                  <a:schemeClr val="tx1"/>
                </a:solidFill>
                <a:latin typeface="Arial" charset="0"/>
                <a:ea typeface="ＭＳ Ｐゴシック" pitchFamily="8" charset="-128"/>
              </a:defRPr>
            </a:lvl7pPr>
            <a:lvl8pPr marL="3428747" indent="-228583" eaLnBrk="0" fontAlgn="base" hangingPunct="0">
              <a:spcBef>
                <a:spcPct val="0"/>
              </a:spcBef>
              <a:spcAft>
                <a:spcPct val="0"/>
              </a:spcAft>
              <a:defRPr sz="1600">
                <a:solidFill>
                  <a:schemeClr val="tx1"/>
                </a:solidFill>
                <a:latin typeface="Arial" charset="0"/>
                <a:ea typeface="ＭＳ Ｐゴシック" pitchFamily="8" charset="-128"/>
              </a:defRPr>
            </a:lvl8pPr>
            <a:lvl9pPr marL="3885913" indent="-228583" eaLnBrk="0" fontAlgn="base" hangingPunct="0">
              <a:spcBef>
                <a:spcPct val="0"/>
              </a:spcBef>
              <a:spcAft>
                <a:spcPct val="0"/>
              </a:spcAft>
              <a:defRPr sz="1600">
                <a:solidFill>
                  <a:schemeClr val="tx1"/>
                </a:solidFill>
                <a:latin typeface="Arial" charset="0"/>
                <a:ea typeface="ＭＳ Ｐゴシック" pitchFamily="8" charset="-128"/>
              </a:defRPr>
            </a:lvl9pPr>
          </a:lstStyle>
          <a:p>
            <a:fld id="{12FD3949-2FC9-4ADD-AB0E-95FF1E797BF3}" type="slidenum">
              <a:rPr lang="en-US" sz="1200"/>
              <a:pPr/>
              <a:t>15</a:t>
            </a:fld>
            <a:endParaRPr 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567698" y="4995327"/>
            <a:ext cx="5974022" cy="248085"/>
          </a:xfrm>
          <a:noFill/>
        </p:spPr>
        <p:txBody>
          <a:bodyPr/>
          <a:lstStyle/>
          <a:p>
            <a:pPr eaLnBrk="1" hangingPunct="1"/>
            <a:r>
              <a:rPr lang="en-US" baseline="0" dirty="0" smtClean="0"/>
              <a:t>.</a:t>
            </a:r>
            <a:endParaRPr lang="en-US" dirty="0" smtClean="0"/>
          </a:p>
        </p:txBody>
      </p:sp>
    </p:spTree>
    <p:extLst>
      <p:ext uri="{BB962C8B-B14F-4D97-AF65-F5344CB8AC3E}">
        <p14:creationId xmlns:p14="http://schemas.microsoft.com/office/powerpoint/2010/main" val="224000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7"/>
            <a:ext cx="5974022" cy="246221"/>
          </a:xfrm>
        </p:spPr>
        <p:txBody>
          <a:bodyPr/>
          <a:lstStyle/>
          <a:p>
            <a:r>
              <a:rPr lang="en-US" dirty="0" smtClean="0"/>
              <a:t>In FY13 we</a:t>
            </a:r>
            <a:r>
              <a:rPr lang="en-US" baseline="0" dirty="0" smtClean="0"/>
              <a:t> expect inpatient volume loss to slow. </a:t>
            </a:r>
          </a:p>
          <a:p>
            <a:r>
              <a:rPr lang="en-US" baseline="0" dirty="0" smtClean="0"/>
              <a:t>Important note:  The embedded schedule contains approximate revenue per patient and by type and FY12 % of NPSR (double click to see full schedule).  Please use as discussion points.  </a:t>
            </a:r>
          </a:p>
        </p:txBody>
      </p:sp>
      <p:sp>
        <p:nvSpPr>
          <p:cNvPr id="4" name="Slide Number Placeholder 3"/>
          <p:cNvSpPr>
            <a:spLocks noGrp="1"/>
          </p:cNvSpPr>
          <p:nvPr>
            <p:ph type="sldNum" sz="quarter" idx="10"/>
          </p:nvPr>
        </p:nvSpPr>
        <p:spPr/>
        <p:txBody>
          <a:bodyPr/>
          <a:lstStyle/>
          <a:p>
            <a:pPr>
              <a:defRPr/>
            </a:pPr>
            <a:fld id="{127515C4-65F1-478D-9359-E8D272EE56E5}" type="slidenum">
              <a:rPr lang="en-US" smtClean="0">
                <a:solidFill>
                  <a:prstClr val="black"/>
                </a:solidFill>
              </a:rPr>
              <a:pPr>
                <a:defRPr/>
              </a:pPr>
              <a:t>16</a:t>
            </a:fld>
            <a:endParaRPr lang="en-US">
              <a:solidFill>
                <a:prstClr val="black"/>
              </a:solidFill>
            </a:endParaRPr>
          </a:p>
        </p:txBody>
      </p:sp>
    </p:spTree>
    <p:extLst>
      <p:ext uri="{BB962C8B-B14F-4D97-AF65-F5344CB8AC3E}">
        <p14:creationId xmlns:p14="http://schemas.microsoft.com/office/powerpoint/2010/main" val="1910200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ln/>
        </p:spPr>
      </p:sp>
      <p:sp>
        <p:nvSpPr>
          <p:cNvPr id="93186" name="Notes Placeholder 2"/>
          <p:cNvSpPr>
            <a:spLocks noGrp="1"/>
          </p:cNvSpPr>
          <p:nvPr>
            <p:ph type="body" idx="1"/>
          </p:nvPr>
        </p:nvSpPr>
        <p:spPr>
          <a:xfrm>
            <a:off x="567631" y="4995296"/>
            <a:ext cx="5974554" cy="247925"/>
          </a:xfrm>
          <a:noFill/>
        </p:spPr>
        <p:txBody>
          <a:bodyPr/>
          <a:lstStyle/>
          <a:p>
            <a:pPr eaLnBrk="1" hangingPunct="1"/>
            <a:endParaRPr lang="en-US" dirty="0" smtClean="0"/>
          </a:p>
        </p:txBody>
      </p:sp>
      <p:sp>
        <p:nvSpPr>
          <p:cNvPr id="93187" name="Slide Number Placeholder 3"/>
          <p:cNvSpPr>
            <a:spLocks noGrp="1"/>
          </p:cNvSpPr>
          <p:nvPr>
            <p:ph type="sldNum" sz="quarter" idx="5"/>
          </p:nvPr>
        </p:nvSpPr>
        <p:spPr>
          <a:noFill/>
          <a:ln>
            <a:miter lim="800000"/>
            <a:headEnd/>
            <a:tailEnd/>
          </a:ln>
        </p:spPr>
        <p:txBody>
          <a:bodyPr/>
          <a:lstStyle/>
          <a:p>
            <a:fld id="{15979556-07DA-4B15-8A97-B67A1AE5A59C}" type="slidenum">
              <a:rPr lang="en-US" smtClean="0">
                <a:cs typeface="Arial" charset="0"/>
              </a:rPr>
              <a:pPr/>
              <a:t>19</a:t>
            </a:fld>
            <a:endParaRPr lang="en-US" smtClean="0">
              <a:cs typeface="Arial" charset="0"/>
            </a:endParaRPr>
          </a:p>
        </p:txBody>
      </p:sp>
    </p:spTree>
    <p:extLst>
      <p:ext uri="{BB962C8B-B14F-4D97-AF65-F5344CB8AC3E}">
        <p14:creationId xmlns:p14="http://schemas.microsoft.com/office/powerpoint/2010/main" val="4013845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ln/>
        </p:spPr>
      </p:sp>
      <p:sp>
        <p:nvSpPr>
          <p:cNvPr id="86018" name="Notes Placeholder 2"/>
          <p:cNvSpPr>
            <a:spLocks noGrp="1"/>
          </p:cNvSpPr>
          <p:nvPr>
            <p:ph type="body" idx="1"/>
          </p:nvPr>
        </p:nvSpPr>
        <p:spPr>
          <a:xfrm>
            <a:off x="567631" y="4995297"/>
            <a:ext cx="5974554" cy="3353056"/>
          </a:xfrm>
          <a:noFill/>
        </p:spPr>
        <p:txBody>
          <a:bodyPr/>
          <a:lstStyle/>
          <a:p>
            <a:pPr eaLnBrk="1" hangingPunct="1"/>
            <a:r>
              <a:rPr lang="en-US" dirty="0" smtClean="0">
                <a:latin typeface="+mj-lt"/>
              </a:rPr>
              <a:t>In this</a:t>
            </a:r>
            <a:r>
              <a:rPr lang="en-US" baseline="0" dirty="0" smtClean="0">
                <a:latin typeface="+mj-lt"/>
              </a:rPr>
              <a:t> slide we separate our patients by the “front door” they use: Each Front Door has different drivers and  trends. In FY12 all were in decline, but in general we have seen the steepest decline in elective admissions from outside the BMC/CHC PCP network, and from Emergency non-ambulance (i.e. walk-ins and other). Those are the patients that have the greatest degree of choice and where competitors are actively seeking to lure patients away. </a:t>
            </a:r>
          </a:p>
          <a:p>
            <a:pPr marL="0" marR="0" indent="0" algn="l" defTabSz="895160" rtl="0" eaLnBrk="1" fontAlgn="base" latinLnBrk="0" hangingPunct="1">
              <a:lnSpc>
                <a:spcPct val="100000"/>
              </a:lnSpc>
              <a:spcBef>
                <a:spcPct val="0"/>
              </a:spcBef>
              <a:spcAft>
                <a:spcPct val="0"/>
              </a:spcAft>
              <a:buClr>
                <a:schemeClr val="tx2"/>
              </a:buClr>
              <a:buSzTx/>
              <a:buFontTx/>
              <a:buNone/>
              <a:tabLst/>
              <a:defRPr/>
            </a:pPr>
            <a:r>
              <a:rPr lang="en-US" dirty="0" smtClean="0"/>
              <a:t>In</a:t>
            </a:r>
            <a:r>
              <a:rPr lang="en-US" baseline="0" dirty="0" smtClean="0"/>
              <a:t> FY13 all segments projected to shrink except BMC elective procedures which are projected to grow due to new surgeons hired in Orthopedics and Vascular Surgery, as well as growth initiatives described later in the document</a:t>
            </a:r>
            <a:endParaRPr lang="en-US" dirty="0" smtClean="0"/>
          </a:p>
          <a:p>
            <a:pPr eaLnBrk="1" hangingPunct="1"/>
            <a:endParaRPr lang="en-US" baseline="0" dirty="0" smtClean="0">
              <a:latin typeface="+mj-lt"/>
            </a:endParaRPr>
          </a:p>
          <a:p>
            <a:pPr eaLnBrk="1" hangingPunct="1"/>
            <a:endParaRPr lang="en-US" baseline="0" dirty="0" smtClean="0">
              <a:latin typeface="+mj-lt"/>
            </a:endParaRPr>
          </a:p>
          <a:p>
            <a:pPr eaLnBrk="1" hangingPunct="1"/>
            <a:endParaRPr lang="en-US" dirty="0" smtClean="0">
              <a:latin typeface="+mj-lt"/>
            </a:endParaRPr>
          </a:p>
          <a:p>
            <a:pPr eaLnBrk="1" hangingPunct="1"/>
            <a:endParaRPr lang="en-US" dirty="0" smtClean="0">
              <a:latin typeface="+mj-lt"/>
            </a:endParaRPr>
          </a:p>
        </p:txBody>
      </p:sp>
      <p:sp>
        <p:nvSpPr>
          <p:cNvPr id="86019" name="Slide Number Placeholder 3"/>
          <p:cNvSpPr>
            <a:spLocks noGrp="1"/>
          </p:cNvSpPr>
          <p:nvPr>
            <p:ph type="sldNum" sz="quarter" idx="5"/>
          </p:nvPr>
        </p:nvSpPr>
        <p:spPr>
          <a:noFill/>
          <a:ln>
            <a:miter lim="800000"/>
            <a:headEnd/>
            <a:tailEnd/>
          </a:ln>
        </p:spPr>
        <p:txBody>
          <a:bodyPr/>
          <a:lstStyle/>
          <a:p>
            <a:fld id="{3F067B94-51C6-4BCC-807E-5F04EA6EB5C9}" type="slidenum">
              <a:rPr lang="en-US" smtClean="0">
                <a:cs typeface="Arial" charset="0"/>
              </a:rPr>
              <a:pPr/>
              <a:t>20</a:t>
            </a:fld>
            <a:endParaRPr lang="en-US" smtClean="0">
              <a:cs typeface="Arial" charset="0"/>
            </a:endParaRPr>
          </a:p>
        </p:txBody>
      </p:sp>
    </p:spTree>
    <p:extLst>
      <p:ext uri="{BB962C8B-B14F-4D97-AF65-F5344CB8AC3E}">
        <p14:creationId xmlns:p14="http://schemas.microsoft.com/office/powerpoint/2010/main" val="1337431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7698" y="4995327"/>
            <a:ext cx="5974022" cy="248085"/>
          </a:xfrm>
        </p:spPr>
        <p:txBody>
          <a:bodyPr/>
          <a:lstStyle/>
          <a:p>
            <a:endParaRPr lang="en-US"/>
          </a:p>
        </p:txBody>
      </p:sp>
      <p:sp>
        <p:nvSpPr>
          <p:cNvPr id="4" name="Slide Number Placeholder 3"/>
          <p:cNvSpPr>
            <a:spLocks noGrp="1"/>
          </p:cNvSpPr>
          <p:nvPr>
            <p:ph type="sldNum" sz="quarter" idx="10"/>
          </p:nvPr>
        </p:nvSpPr>
        <p:spPr/>
        <p:txBody>
          <a:bodyPr/>
          <a:lstStyle/>
          <a:p>
            <a:fld id="{7B2902FC-13A1-4E02-8055-5D86C0003CE5}" type="slidenum">
              <a:rPr lang="en-US" smtClean="0"/>
              <a:pPr/>
              <a:t>23</a:t>
            </a:fld>
            <a:endParaRPr lang="en-US"/>
          </a:p>
        </p:txBody>
      </p:sp>
    </p:spTree>
    <p:extLst>
      <p:ext uri="{BB962C8B-B14F-4D97-AF65-F5344CB8AC3E}">
        <p14:creationId xmlns:p14="http://schemas.microsoft.com/office/powerpoint/2010/main" val="7354132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txBox="1">
            <a:spLocks noGrp="1" noChangeArrowheads="1"/>
          </p:cNvSpPr>
          <p:nvPr/>
        </p:nvSpPr>
        <p:spPr bwMode="auto">
          <a:xfrm>
            <a:off x="3971812" y="8830941"/>
            <a:ext cx="3038588" cy="46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70" tIns="46185" rIns="92370" bIns="46185" anchor="b"/>
          <a:lstStyle>
            <a:lvl1pPr defTabSz="923925">
              <a:defRPr>
                <a:solidFill>
                  <a:schemeClr val="tx1"/>
                </a:solidFill>
                <a:latin typeface="Arial" charset="0"/>
                <a:ea typeface="ＭＳ Ｐゴシック" pitchFamily="8" charset="-128"/>
              </a:defRPr>
            </a:lvl1pPr>
            <a:lvl2pPr marL="742950" indent="-285750" defTabSz="923925">
              <a:defRPr>
                <a:solidFill>
                  <a:schemeClr val="tx1"/>
                </a:solidFill>
                <a:latin typeface="Arial" charset="0"/>
                <a:ea typeface="ＭＳ Ｐゴシック" pitchFamily="8" charset="-128"/>
              </a:defRPr>
            </a:lvl2pPr>
            <a:lvl3pPr marL="1143000" indent="-228600" defTabSz="923925">
              <a:defRPr>
                <a:solidFill>
                  <a:schemeClr val="tx1"/>
                </a:solidFill>
                <a:latin typeface="Arial" charset="0"/>
                <a:ea typeface="ＭＳ Ｐゴシック" pitchFamily="8" charset="-128"/>
              </a:defRPr>
            </a:lvl3pPr>
            <a:lvl4pPr marL="1600200" indent="-228600" defTabSz="923925">
              <a:defRPr>
                <a:solidFill>
                  <a:schemeClr val="tx1"/>
                </a:solidFill>
                <a:latin typeface="Arial" charset="0"/>
                <a:ea typeface="ＭＳ Ｐゴシック" pitchFamily="8" charset="-128"/>
              </a:defRPr>
            </a:lvl4pPr>
            <a:lvl5pPr marL="2057400" indent="-228600" defTabSz="923925">
              <a:defRPr>
                <a:solidFill>
                  <a:schemeClr val="tx1"/>
                </a:solidFill>
                <a:latin typeface="Arial" charset="0"/>
                <a:ea typeface="ＭＳ Ｐゴシック" pitchFamily="8" charset="-128"/>
              </a:defRPr>
            </a:lvl5pPr>
            <a:lvl6pPr marL="2514600" indent="-228600" defTabSz="923925" eaLnBrk="0" fontAlgn="base" hangingPunct="0">
              <a:spcBef>
                <a:spcPct val="0"/>
              </a:spcBef>
              <a:spcAft>
                <a:spcPct val="0"/>
              </a:spcAft>
              <a:defRPr>
                <a:solidFill>
                  <a:schemeClr val="tx1"/>
                </a:solidFill>
                <a:latin typeface="Arial" charset="0"/>
                <a:ea typeface="ＭＳ Ｐゴシック" pitchFamily="8" charset="-128"/>
              </a:defRPr>
            </a:lvl6pPr>
            <a:lvl7pPr marL="2971800" indent="-228600" defTabSz="923925" eaLnBrk="0" fontAlgn="base" hangingPunct="0">
              <a:spcBef>
                <a:spcPct val="0"/>
              </a:spcBef>
              <a:spcAft>
                <a:spcPct val="0"/>
              </a:spcAft>
              <a:defRPr>
                <a:solidFill>
                  <a:schemeClr val="tx1"/>
                </a:solidFill>
                <a:latin typeface="Arial" charset="0"/>
                <a:ea typeface="ＭＳ Ｐゴシック" pitchFamily="8" charset="-128"/>
              </a:defRPr>
            </a:lvl7pPr>
            <a:lvl8pPr marL="3429000" indent="-228600" defTabSz="923925" eaLnBrk="0" fontAlgn="base" hangingPunct="0">
              <a:spcBef>
                <a:spcPct val="0"/>
              </a:spcBef>
              <a:spcAft>
                <a:spcPct val="0"/>
              </a:spcAft>
              <a:defRPr>
                <a:solidFill>
                  <a:schemeClr val="tx1"/>
                </a:solidFill>
                <a:latin typeface="Arial" charset="0"/>
                <a:ea typeface="ＭＳ Ｐゴシック" pitchFamily="8" charset="-128"/>
              </a:defRPr>
            </a:lvl8pPr>
            <a:lvl9pPr marL="3886200" indent="-228600" defTabSz="923925" eaLnBrk="0" fontAlgn="base" hangingPunct="0">
              <a:spcBef>
                <a:spcPct val="0"/>
              </a:spcBef>
              <a:spcAft>
                <a:spcPct val="0"/>
              </a:spcAft>
              <a:defRPr>
                <a:solidFill>
                  <a:schemeClr val="tx1"/>
                </a:solidFill>
                <a:latin typeface="Arial" charset="0"/>
                <a:ea typeface="ＭＳ Ｐゴシック" pitchFamily="8" charset="-128"/>
              </a:defRPr>
            </a:lvl9pPr>
          </a:lstStyle>
          <a:p>
            <a:pPr algn="r"/>
            <a:fld id="{0B0B1D46-6F92-4FDC-ACF6-5C5999EF80D3}" type="slidenum">
              <a:rPr lang="en-US" sz="1200"/>
              <a:pPr algn="r"/>
              <a:t>24</a:t>
            </a:fld>
            <a:endParaRPr lang="en-US" sz="1200"/>
          </a:p>
        </p:txBody>
      </p:sp>
      <p:sp>
        <p:nvSpPr>
          <p:cNvPr id="112643" name="Rectangle 2"/>
          <p:cNvSpPr>
            <a:spLocks noGrp="1" noRot="1" noChangeAspect="1" noChangeArrowheads="1" noTextEdit="1"/>
          </p:cNvSpPr>
          <p:nvPr>
            <p:ph type="sldImg"/>
          </p:nvPr>
        </p:nvSpPr>
        <p:spPr>
          <a:xfrm>
            <a:off x="855663" y="352425"/>
            <a:ext cx="5237162" cy="3927475"/>
          </a:xfrm>
          <a:ln/>
        </p:spPr>
      </p:sp>
      <p:sp>
        <p:nvSpPr>
          <p:cNvPr id="112644" name="Rectangle 3"/>
          <p:cNvSpPr>
            <a:spLocks noGrp="1" noChangeArrowheads="1"/>
          </p:cNvSpPr>
          <p:nvPr>
            <p:ph type="body" idx="1"/>
          </p:nvPr>
        </p:nvSpPr>
        <p:spPr>
          <a:xfrm>
            <a:off x="580458" y="4448223"/>
            <a:ext cx="5926450" cy="193899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Thank everyone for coming and their participation. Wish them well and offer them support with their learning plans.</a:t>
            </a:r>
          </a:p>
          <a:p>
            <a:pPr eaLnBrk="1" hangingPunct="1"/>
            <a:endParaRPr lang="en-US" dirty="0" smtClean="0"/>
          </a:p>
          <a:p>
            <a:pPr eaLnBrk="1" hangingPunct="1"/>
            <a:r>
              <a:rPr lang="en-US" dirty="0" smtClean="0"/>
              <a:t>Handout the course evaluation and ask that it be completed and turned in before leaving. </a:t>
            </a:r>
          </a:p>
          <a:p>
            <a:pPr eaLnBrk="1" hangingPunct="1"/>
            <a:endParaRPr lang="en-US" dirty="0" smtClean="0"/>
          </a:p>
          <a:p>
            <a:pPr eaLnBrk="1" hangingPunct="1"/>
            <a:endParaRPr lang="en-US" sz="1000" dirty="0"/>
          </a:p>
          <a:p>
            <a:pPr eaLnBrk="1" hangingPunct="1"/>
            <a:endParaRPr lang="en-US" sz="1000" dirty="0"/>
          </a:p>
          <a:p>
            <a:pPr eaLnBrk="1" hangingPunct="1"/>
            <a:endParaRPr lang="en-US" sz="1000" dirty="0"/>
          </a:p>
        </p:txBody>
      </p:sp>
    </p:spTree>
    <p:extLst>
      <p:ext uri="{BB962C8B-B14F-4D97-AF65-F5344CB8AC3E}">
        <p14:creationId xmlns:p14="http://schemas.microsoft.com/office/powerpoint/2010/main" val="34635265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4" name="Rectangle 1026"/>
          <p:cNvSpPr>
            <a:spLocks noGrp="1" noChangeArrowheads="1"/>
          </p:cNvSpPr>
          <p:nvPr>
            <p:ph type="ctrTitle"/>
          </p:nvPr>
        </p:nvSpPr>
        <p:spPr>
          <a:xfrm>
            <a:off x="2640013" y="2133602"/>
            <a:ext cx="4935537" cy="497721"/>
          </a:xfrm>
        </p:spPr>
        <p:txBody>
          <a:bodyPr anchor="t"/>
          <a:lstStyle>
            <a:lvl1pPr>
              <a:defRPr sz="3200" b="0"/>
            </a:lvl1pPr>
          </a:lstStyle>
          <a:p>
            <a:pPr lvl="0"/>
            <a:r>
              <a:rPr lang="en-US" noProof="0" smtClean="0"/>
              <a:t>Click to edit Master title</a:t>
            </a:r>
          </a:p>
        </p:txBody>
      </p:sp>
      <p:sp>
        <p:nvSpPr>
          <p:cNvPr id="13315" name="Rectangle 1027"/>
          <p:cNvSpPr>
            <a:spLocks noGrp="1" noChangeArrowheads="1"/>
          </p:cNvSpPr>
          <p:nvPr>
            <p:ph type="subTitle" idx="1"/>
          </p:nvPr>
        </p:nvSpPr>
        <p:spPr>
          <a:xfrm>
            <a:off x="2640013" y="3867150"/>
            <a:ext cx="4935537" cy="215444"/>
          </a:xfrm>
        </p:spPr>
        <p:txBody>
          <a:bodyPr>
            <a:spAutoFit/>
          </a:bodyPr>
          <a:lstStyle>
            <a:lvl1pPr>
              <a:defRPr sz="1400"/>
            </a:lvl1pPr>
          </a:lstStyle>
          <a:p>
            <a:pPr lvl="0"/>
            <a:r>
              <a:rPr lang="en-US" noProof="0" smtClean="0"/>
              <a:t>Click to edit Master subtitle style</a:t>
            </a:r>
          </a:p>
        </p:txBody>
      </p:sp>
      <p:grpSp>
        <p:nvGrpSpPr>
          <p:cNvPr id="13513" name="McK Title Elements"/>
          <p:cNvGrpSpPr>
            <a:grpSpLocks/>
          </p:cNvGrpSpPr>
          <p:nvPr/>
        </p:nvGrpSpPr>
        <p:grpSpPr bwMode="auto">
          <a:xfrm>
            <a:off x="2" y="2"/>
            <a:ext cx="8958263" cy="6723063"/>
            <a:chOff x="0" y="0"/>
            <a:chExt cx="5643" cy="4235"/>
          </a:xfrm>
        </p:grpSpPr>
        <p:sp>
          <p:nvSpPr>
            <p:cNvPr id="13332" name="McK Document type" hidden="1"/>
            <p:cNvSpPr txBox="1">
              <a:spLocks noChangeArrowheads="1"/>
            </p:cNvSpPr>
            <p:nvPr userDrawn="1"/>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r>
                <a:rPr lang="en-US" sz="1400"/>
                <a:t>Document type</a:t>
              </a:r>
            </a:p>
          </p:txBody>
        </p:sp>
        <p:sp>
          <p:nvSpPr>
            <p:cNvPr id="13333" name="McK Date" hidden="1"/>
            <p:cNvSpPr txBox="1">
              <a:spLocks noChangeArrowheads="1"/>
            </p:cNvSpPr>
            <p:nvPr userDrawn="1"/>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en-US" sz="1400"/>
                <a:t>Date</a:t>
              </a:r>
            </a:p>
          </p:txBody>
        </p:sp>
        <p:sp>
          <p:nvSpPr>
            <p:cNvPr id="13352" name="McK Disclaimer" hidden="1"/>
            <p:cNvSpPr>
              <a:spLocks noChangeArrowheads="1"/>
            </p:cNvSpPr>
            <p:nvPr userDrawn="1"/>
          </p:nvSpPr>
          <p:spPr bwMode="auto">
            <a:xfrm>
              <a:off x="1663" y="3714"/>
              <a:ext cx="2777"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04693" eaLnBrk="0" hangingPunct="0"/>
              <a:r>
                <a:rPr lang="en-US" sz="800"/>
                <a:t>CONFIDENTIAL AND PROPRIETARY</a:t>
              </a:r>
            </a:p>
            <a:p>
              <a:pPr defTabSz="804693" eaLnBrk="0" hangingPunct="0"/>
              <a:r>
                <a:rPr lang="en-US" sz="800"/>
                <a:t>Any use of this material without specific permission of McKinsey &amp; Company is strictly prohibited</a:t>
              </a:r>
            </a:p>
          </p:txBody>
        </p:sp>
        <p:sp>
          <p:nvSpPr>
            <p:cNvPr id="13474"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75"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77"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13507"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3915" y="6443665"/>
            <a:ext cx="1636712" cy="19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E177C4AF-3848-4350-839D-003CB6547586}" type="slidenum">
              <a:rPr lang="en-US"/>
              <a:pPr/>
              <a:t>‹#›</a:t>
            </a:fld>
            <a:r>
              <a:rPr lang="en-US"/>
              <a:t> </a:t>
            </a:r>
          </a:p>
        </p:txBody>
      </p:sp>
    </p:spTree>
    <p:extLst>
      <p:ext uri="{BB962C8B-B14F-4D97-AF65-F5344CB8AC3E}">
        <p14:creationId xmlns:p14="http://schemas.microsoft.com/office/powerpoint/2010/main" val="215697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8027" y="4319590"/>
            <a:ext cx="7616825" cy="12367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08027" y="2849563"/>
            <a:ext cx="7616825" cy="1470025"/>
          </a:xfrm>
        </p:spPr>
        <p:txBody>
          <a:bodyPr anchor="b"/>
          <a:lstStyle>
            <a:lvl1pPr marL="0" indent="0">
              <a:buNone/>
              <a:defRPr sz="2000"/>
            </a:lvl1pPr>
            <a:lvl2pPr marL="457102" indent="0">
              <a:buNone/>
              <a:defRPr sz="1800"/>
            </a:lvl2pPr>
            <a:lvl3pPr marL="914206" indent="0">
              <a:buNone/>
              <a:defRPr sz="1600"/>
            </a:lvl3pPr>
            <a:lvl4pPr marL="1371309" indent="0">
              <a:buNone/>
              <a:defRPr sz="1400"/>
            </a:lvl4pPr>
            <a:lvl5pPr marL="1828413" indent="0">
              <a:buNone/>
              <a:defRPr sz="1400"/>
            </a:lvl5pPr>
            <a:lvl6pPr marL="2285516" indent="0">
              <a:buNone/>
              <a:defRPr sz="1400"/>
            </a:lvl6pPr>
            <a:lvl7pPr marL="2742618" indent="0">
              <a:buNone/>
              <a:defRPr sz="1400"/>
            </a:lvl7pPr>
            <a:lvl8pPr marL="3199722" indent="0">
              <a:buNone/>
              <a:defRPr sz="1400"/>
            </a:lvl8pPr>
            <a:lvl9pPr marL="3656824"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920112BF-C8FD-4EE3-9807-724214726756}" type="slidenum">
              <a:rPr lang="en-US"/>
              <a:pPr/>
              <a:t>‹#›</a:t>
            </a:fld>
            <a:r>
              <a:rPr lang="en-US"/>
              <a:t> </a:t>
            </a:r>
          </a:p>
        </p:txBody>
      </p:sp>
    </p:spTree>
    <p:extLst>
      <p:ext uri="{BB962C8B-B14F-4D97-AF65-F5344CB8AC3E}">
        <p14:creationId xmlns:p14="http://schemas.microsoft.com/office/powerpoint/2010/main" val="1372771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52565" y="1951038"/>
            <a:ext cx="2074862"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79827" y="1951038"/>
            <a:ext cx="2074863"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F2832A58-ED4A-496C-8106-4BA43B663E3C}" type="slidenum">
              <a:rPr lang="en-US"/>
              <a:pPr/>
              <a:t>‹#›</a:t>
            </a:fld>
            <a:r>
              <a:rPr lang="en-US"/>
              <a:t> </a:t>
            </a:r>
          </a:p>
        </p:txBody>
      </p:sp>
    </p:spTree>
    <p:extLst>
      <p:ext uri="{BB962C8B-B14F-4D97-AF65-F5344CB8AC3E}">
        <p14:creationId xmlns:p14="http://schemas.microsoft.com/office/powerpoint/2010/main" val="3046654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7675" y="683275"/>
            <a:ext cx="8066088" cy="292388"/>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47677" y="1504952"/>
            <a:ext cx="3959225" cy="627063"/>
          </a:xfrm>
        </p:spPr>
        <p:txBody>
          <a:bodyPr anchor="b"/>
          <a:lstStyle>
            <a:lvl1pPr marL="0" indent="0">
              <a:buNone/>
              <a:defRPr sz="2400" b="1"/>
            </a:lvl1pPr>
            <a:lvl2pPr marL="457102" indent="0">
              <a:buNone/>
              <a:defRPr sz="2000" b="1"/>
            </a:lvl2pPr>
            <a:lvl3pPr marL="914206" indent="0">
              <a:buNone/>
              <a:defRPr sz="1800" b="1"/>
            </a:lvl3pPr>
            <a:lvl4pPr marL="1371309" indent="0">
              <a:buNone/>
              <a:defRPr sz="1600" b="1"/>
            </a:lvl4pPr>
            <a:lvl5pPr marL="1828413" indent="0">
              <a:buNone/>
              <a:defRPr sz="1600" b="1"/>
            </a:lvl5pPr>
            <a:lvl6pPr marL="2285516" indent="0">
              <a:buNone/>
              <a:defRPr sz="1600" b="1"/>
            </a:lvl6pPr>
            <a:lvl7pPr marL="2742618" indent="0">
              <a:buNone/>
              <a:defRPr sz="1600" b="1"/>
            </a:lvl7pPr>
            <a:lvl8pPr marL="3199722" indent="0">
              <a:buNone/>
              <a:defRPr sz="1600" b="1"/>
            </a:lvl8pPr>
            <a:lvl9pPr marL="365682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47677" y="2132013"/>
            <a:ext cx="3959225" cy="38719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52950" y="1504952"/>
            <a:ext cx="3960813" cy="627063"/>
          </a:xfrm>
        </p:spPr>
        <p:txBody>
          <a:bodyPr anchor="b"/>
          <a:lstStyle>
            <a:lvl1pPr marL="0" indent="0">
              <a:buNone/>
              <a:defRPr sz="2400" b="1"/>
            </a:lvl1pPr>
            <a:lvl2pPr marL="457102" indent="0">
              <a:buNone/>
              <a:defRPr sz="2000" b="1"/>
            </a:lvl2pPr>
            <a:lvl3pPr marL="914206" indent="0">
              <a:buNone/>
              <a:defRPr sz="1800" b="1"/>
            </a:lvl3pPr>
            <a:lvl4pPr marL="1371309" indent="0">
              <a:buNone/>
              <a:defRPr sz="1600" b="1"/>
            </a:lvl4pPr>
            <a:lvl5pPr marL="1828413" indent="0">
              <a:buNone/>
              <a:defRPr sz="1600" b="1"/>
            </a:lvl5pPr>
            <a:lvl6pPr marL="2285516" indent="0">
              <a:buNone/>
              <a:defRPr sz="1600" b="1"/>
            </a:lvl6pPr>
            <a:lvl7pPr marL="2742618" indent="0">
              <a:buNone/>
              <a:defRPr sz="1600" b="1"/>
            </a:lvl7pPr>
            <a:lvl8pPr marL="3199722" indent="0">
              <a:buNone/>
              <a:defRPr sz="1600" b="1"/>
            </a:lvl8pPr>
            <a:lvl9pPr marL="365682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52950" y="2132013"/>
            <a:ext cx="3960813" cy="38719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E8760EDF-7F9A-42AE-BDC1-A9B8AF268FC2}" type="slidenum">
              <a:rPr lang="en-US"/>
              <a:pPr/>
              <a:t>‹#›</a:t>
            </a:fld>
            <a:r>
              <a:rPr lang="en-US"/>
              <a:t> </a:t>
            </a:r>
          </a:p>
        </p:txBody>
      </p:sp>
    </p:spTree>
    <p:extLst>
      <p:ext uri="{BB962C8B-B14F-4D97-AF65-F5344CB8AC3E}">
        <p14:creationId xmlns:p14="http://schemas.microsoft.com/office/powerpoint/2010/main" val="313613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D08168A5-B914-4420-B683-FDA65463E86F}" type="slidenum">
              <a:rPr lang="en-US"/>
              <a:pPr/>
              <a:t>‹#›</a:t>
            </a:fld>
            <a:r>
              <a:rPr lang="en-US"/>
              <a:t> </a:t>
            </a:r>
          </a:p>
        </p:txBody>
      </p:sp>
    </p:spTree>
    <p:extLst>
      <p:ext uri="{BB962C8B-B14F-4D97-AF65-F5344CB8AC3E}">
        <p14:creationId xmlns:p14="http://schemas.microsoft.com/office/powerpoint/2010/main" val="1462622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BD41605B-E57B-4251-82A8-4DF7BB90093F}" type="slidenum">
              <a:rPr lang="en-US"/>
              <a:pPr/>
              <a:t>‹#›</a:t>
            </a:fld>
            <a:r>
              <a:rPr lang="en-US"/>
              <a:t> </a:t>
            </a:r>
          </a:p>
        </p:txBody>
      </p:sp>
    </p:spTree>
    <p:extLst>
      <p:ext uri="{BB962C8B-B14F-4D97-AF65-F5344CB8AC3E}">
        <p14:creationId xmlns:p14="http://schemas.microsoft.com/office/powerpoint/2010/main" val="1242408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7675" y="790975"/>
            <a:ext cx="2947988" cy="61555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03613" y="268290"/>
            <a:ext cx="5010150" cy="57356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47675" y="1406525"/>
            <a:ext cx="2947988" cy="4597400"/>
          </a:xfrm>
        </p:spPr>
        <p:txBody>
          <a:bodyPr/>
          <a:lstStyle>
            <a:lvl1pPr marL="0" indent="0">
              <a:buNone/>
              <a:defRPr sz="1400"/>
            </a:lvl1pPr>
            <a:lvl2pPr marL="457102" indent="0">
              <a:buNone/>
              <a:defRPr sz="1200"/>
            </a:lvl2pPr>
            <a:lvl3pPr marL="914206" indent="0">
              <a:buNone/>
              <a:defRPr sz="1000"/>
            </a:lvl3pPr>
            <a:lvl4pPr marL="1371309" indent="0">
              <a:buNone/>
              <a:defRPr sz="900"/>
            </a:lvl4pPr>
            <a:lvl5pPr marL="1828413" indent="0">
              <a:buNone/>
              <a:defRPr sz="900"/>
            </a:lvl5pPr>
            <a:lvl6pPr marL="2285516" indent="0">
              <a:buNone/>
              <a:defRPr sz="900"/>
            </a:lvl6pPr>
            <a:lvl7pPr marL="2742618" indent="0">
              <a:buNone/>
              <a:defRPr sz="900"/>
            </a:lvl7pPr>
            <a:lvl8pPr marL="3199722" indent="0">
              <a:buNone/>
              <a:defRPr sz="900"/>
            </a:lvl8pPr>
            <a:lvl9pPr marL="3656824"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215B38B8-45D5-4135-AD1A-C9A93A3754E9}" type="slidenum">
              <a:rPr lang="en-US"/>
              <a:pPr/>
              <a:t>‹#›</a:t>
            </a:fld>
            <a:r>
              <a:rPr lang="en-US"/>
              <a:t> </a:t>
            </a:r>
          </a:p>
        </p:txBody>
      </p:sp>
    </p:spTree>
    <p:extLst>
      <p:ext uri="{BB962C8B-B14F-4D97-AF65-F5344CB8AC3E}">
        <p14:creationId xmlns:p14="http://schemas.microsoft.com/office/powerpoint/2010/main" val="98233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55775" y="4953200"/>
            <a:ext cx="5376863" cy="30777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55775" y="600075"/>
            <a:ext cx="5376863" cy="4033838"/>
          </a:xfrm>
        </p:spPr>
        <p:txBody>
          <a:bodyPr/>
          <a:lstStyle>
            <a:lvl1pPr marL="0" indent="0">
              <a:buNone/>
              <a:defRPr sz="3200"/>
            </a:lvl1pPr>
            <a:lvl2pPr marL="457102" indent="0">
              <a:buNone/>
              <a:defRPr sz="2800"/>
            </a:lvl2pPr>
            <a:lvl3pPr marL="914206" indent="0">
              <a:buNone/>
              <a:defRPr sz="2400"/>
            </a:lvl3pPr>
            <a:lvl4pPr marL="1371309" indent="0">
              <a:buNone/>
              <a:defRPr sz="2000"/>
            </a:lvl4pPr>
            <a:lvl5pPr marL="1828413" indent="0">
              <a:buNone/>
              <a:defRPr sz="2000"/>
            </a:lvl5pPr>
            <a:lvl6pPr marL="2285516" indent="0">
              <a:buNone/>
              <a:defRPr sz="2000"/>
            </a:lvl6pPr>
            <a:lvl7pPr marL="2742618" indent="0">
              <a:buNone/>
              <a:defRPr sz="2000"/>
            </a:lvl7pPr>
            <a:lvl8pPr marL="3199722" indent="0">
              <a:buNone/>
              <a:defRPr sz="2000"/>
            </a:lvl8pPr>
            <a:lvl9pPr marL="3656824" indent="0">
              <a:buNone/>
              <a:defRPr sz="2000"/>
            </a:lvl9pPr>
          </a:lstStyle>
          <a:p>
            <a:endParaRPr lang="en-US"/>
          </a:p>
        </p:txBody>
      </p:sp>
      <p:sp>
        <p:nvSpPr>
          <p:cNvPr id="4" name="Text Placeholder 3"/>
          <p:cNvSpPr>
            <a:spLocks noGrp="1"/>
          </p:cNvSpPr>
          <p:nvPr>
            <p:ph type="body" sz="half" idx="2"/>
          </p:nvPr>
        </p:nvSpPr>
        <p:spPr>
          <a:xfrm>
            <a:off x="1755775" y="5260975"/>
            <a:ext cx="5376863" cy="788988"/>
          </a:xfrm>
        </p:spPr>
        <p:txBody>
          <a:bodyPr/>
          <a:lstStyle>
            <a:lvl1pPr marL="0" indent="0">
              <a:buNone/>
              <a:defRPr sz="1400"/>
            </a:lvl1pPr>
            <a:lvl2pPr marL="457102" indent="0">
              <a:buNone/>
              <a:defRPr sz="1200"/>
            </a:lvl2pPr>
            <a:lvl3pPr marL="914206" indent="0">
              <a:buNone/>
              <a:defRPr sz="1000"/>
            </a:lvl3pPr>
            <a:lvl4pPr marL="1371309" indent="0">
              <a:buNone/>
              <a:defRPr sz="900"/>
            </a:lvl4pPr>
            <a:lvl5pPr marL="1828413" indent="0">
              <a:buNone/>
              <a:defRPr sz="900"/>
            </a:lvl5pPr>
            <a:lvl6pPr marL="2285516" indent="0">
              <a:buNone/>
              <a:defRPr sz="900"/>
            </a:lvl6pPr>
            <a:lvl7pPr marL="2742618" indent="0">
              <a:buNone/>
              <a:defRPr sz="900"/>
            </a:lvl7pPr>
            <a:lvl8pPr marL="3199722" indent="0">
              <a:buNone/>
              <a:defRPr sz="900"/>
            </a:lvl8pPr>
            <a:lvl9pPr marL="3656824"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9768A5BA-9F8D-4F7A-8B62-BC2FF3017CFE}" type="slidenum">
              <a:rPr lang="en-US"/>
              <a:pPr/>
              <a:t>‹#›</a:t>
            </a:fld>
            <a:r>
              <a:rPr lang="en-US"/>
              <a:t> </a:t>
            </a:r>
          </a:p>
        </p:txBody>
      </p:sp>
    </p:spTree>
    <p:extLst>
      <p:ext uri="{BB962C8B-B14F-4D97-AF65-F5344CB8AC3E}">
        <p14:creationId xmlns:p14="http://schemas.microsoft.com/office/powerpoint/2010/main" val="1319148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9B2A153-F14F-493E-96AA-FCAE5BBC9189}" type="slidenum">
              <a:rPr lang="en-US"/>
              <a:pPr/>
              <a:t>‹#›</a:t>
            </a:fld>
            <a:r>
              <a:rPr lang="en-US"/>
              <a:t> </a:t>
            </a:r>
          </a:p>
        </p:txBody>
      </p:sp>
    </p:spTree>
    <p:extLst>
      <p:ext uri="{BB962C8B-B14F-4D97-AF65-F5344CB8AC3E}">
        <p14:creationId xmlns:p14="http://schemas.microsoft.com/office/powerpoint/2010/main" val="836518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515" y="263527"/>
            <a:ext cx="584775" cy="2909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63" y="263527"/>
            <a:ext cx="5591175" cy="2909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D62A8464-8B81-433B-8AD8-69360921FB2C}" type="slidenum">
              <a:rPr lang="en-US"/>
              <a:pPr/>
              <a:t>‹#›</a:t>
            </a:fld>
            <a:r>
              <a:rPr lang="en-US"/>
              <a:t> </a:t>
            </a:r>
          </a:p>
        </p:txBody>
      </p:sp>
    </p:spTree>
    <p:extLst>
      <p:ext uri="{BB962C8B-B14F-4D97-AF65-F5344CB8AC3E}">
        <p14:creationId xmlns:p14="http://schemas.microsoft.com/office/powerpoint/2010/main" val="2861147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1" y="0"/>
            <a:ext cx="8958326" cy="6723031"/>
            <a:chOff x="0" y="0"/>
            <a:chExt cx="5643" cy="4235"/>
          </a:xfrm>
        </p:grpSpPr>
        <p:sp>
          <p:nvSpPr>
            <p:cNvPr id="5" name="McK Document type" hidden="1"/>
            <p:cNvSpPr txBox="1">
              <a:spLocks noChangeArrowheads="1"/>
            </p:cNvSpPr>
            <p:nvPr userDrawn="1"/>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a:solidFill>
                    <a:schemeClr val="tx1"/>
                  </a:solidFill>
                  <a:latin typeface="Arial" charset="0"/>
                  <a:ea typeface="ＭＳ Ｐゴシック" pitchFamily="8" charset="-128"/>
                </a:defRPr>
              </a:lvl1pPr>
              <a:lvl2pPr marL="742950" indent="-285750" eaLnBrk="0" hangingPunct="0">
                <a:defRPr>
                  <a:solidFill>
                    <a:schemeClr val="tx1"/>
                  </a:solidFill>
                  <a:latin typeface="Arial" charset="0"/>
                  <a:ea typeface="ＭＳ Ｐゴシック" pitchFamily="8" charset="-128"/>
                </a:defRPr>
              </a:lvl2pPr>
              <a:lvl3pPr marL="1143000" indent="-228600" eaLnBrk="0" hangingPunct="0">
                <a:defRPr>
                  <a:solidFill>
                    <a:schemeClr val="tx1"/>
                  </a:solidFill>
                  <a:latin typeface="Arial" charset="0"/>
                  <a:ea typeface="ＭＳ Ｐゴシック" pitchFamily="8" charset="-128"/>
                </a:defRPr>
              </a:lvl3pPr>
              <a:lvl4pPr marL="1600200" indent="-228600" eaLnBrk="0" hangingPunct="0">
                <a:defRPr>
                  <a:solidFill>
                    <a:schemeClr val="tx1"/>
                  </a:solidFill>
                  <a:latin typeface="Arial" charset="0"/>
                  <a:ea typeface="ＭＳ Ｐゴシック" pitchFamily="8" charset="-128"/>
                </a:defRPr>
              </a:lvl4pPr>
              <a:lvl5pPr marL="2057400" indent="-228600" eaLnBrk="0" hangingPunct="0">
                <a:defRPr>
                  <a:solidFill>
                    <a:schemeClr val="tx1"/>
                  </a:solidFill>
                  <a:latin typeface="Arial" charset="0"/>
                  <a:ea typeface="ＭＳ Ｐゴシック" pitchFamily="8"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8"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8"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8"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8" charset="-128"/>
                </a:defRPr>
              </a:lvl9pPr>
            </a:lstStyle>
            <a:p>
              <a:pPr eaLnBrk="1" hangingPunct="1"/>
              <a:r>
                <a:rPr lang="en-US" sz="1400" smtClean="0">
                  <a:solidFill>
                    <a:srgbClr val="000000"/>
                  </a:solidFill>
                </a:rPr>
                <a:t>Document type</a:t>
              </a:r>
            </a:p>
          </p:txBody>
        </p:sp>
        <p:sp>
          <p:nvSpPr>
            <p:cNvPr id="6" name="McK Date" hidden="1"/>
            <p:cNvSpPr txBox="1">
              <a:spLocks noChangeArrowheads="1"/>
            </p:cNvSpPr>
            <p:nvPr userDrawn="1"/>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Arial" charset="0"/>
                  <a:ea typeface="ＭＳ Ｐゴシック" pitchFamily="8" charset="-128"/>
                </a:defRPr>
              </a:lvl1pPr>
              <a:lvl2pPr marL="742950" indent="-285750" eaLnBrk="0" hangingPunct="0">
                <a:defRPr>
                  <a:solidFill>
                    <a:schemeClr val="tx1"/>
                  </a:solidFill>
                  <a:latin typeface="Arial" charset="0"/>
                  <a:ea typeface="ＭＳ Ｐゴシック" pitchFamily="8" charset="-128"/>
                </a:defRPr>
              </a:lvl2pPr>
              <a:lvl3pPr marL="1143000" indent="-228600" eaLnBrk="0" hangingPunct="0">
                <a:defRPr>
                  <a:solidFill>
                    <a:schemeClr val="tx1"/>
                  </a:solidFill>
                  <a:latin typeface="Arial" charset="0"/>
                  <a:ea typeface="ＭＳ Ｐゴシック" pitchFamily="8" charset="-128"/>
                </a:defRPr>
              </a:lvl3pPr>
              <a:lvl4pPr marL="1600200" indent="-228600" eaLnBrk="0" hangingPunct="0">
                <a:defRPr>
                  <a:solidFill>
                    <a:schemeClr val="tx1"/>
                  </a:solidFill>
                  <a:latin typeface="Arial" charset="0"/>
                  <a:ea typeface="ＭＳ Ｐゴシック" pitchFamily="8" charset="-128"/>
                </a:defRPr>
              </a:lvl4pPr>
              <a:lvl5pPr marL="2057400" indent="-228600" eaLnBrk="0" hangingPunct="0">
                <a:defRPr>
                  <a:solidFill>
                    <a:schemeClr val="tx1"/>
                  </a:solidFill>
                  <a:latin typeface="Arial" charset="0"/>
                  <a:ea typeface="ＭＳ Ｐゴシック" pitchFamily="8"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8"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8"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8"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8" charset="-128"/>
                </a:defRPr>
              </a:lvl9pPr>
            </a:lstStyle>
            <a:p>
              <a:pPr eaLnBrk="1" hangingPunct="1"/>
              <a:r>
                <a:rPr lang="en-US" sz="1400" smtClean="0">
                  <a:solidFill>
                    <a:srgbClr val="000000"/>
                  </a:solidFill>
                </a:rPr>
                <a:t>Date</a:t>
              </a:r>
            </a:p>
          </p:txBody>
        </p:sp>
        <p:sp>
          <p:nvSpPr>
            <p:cNvPr id="7" name="McK Disclaimer" hidden="1"/>
            <p:cNvSpPr>
              <a:spLocks noChangeArrowheads="1"/>
            </p:cNvSpPr>
            <p:nvPr userDrawn="1"/>
          </p:nvSpPr>
          <p:spPr bwMode="auto">
            <a:xfrm>
              <a:off x="1663" y="3714"/>
              <a:ext cx="2777"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04323" eaLnBrk="0" hangingPunct="0"/>
              <a:r>
                <a:rPr lang="en-US" sz="800" smtClean="0">
                  <a:solidFill>
                    <a:srgbClr val="000000"/>
                  </a:solidFill>
                  <a:ea typeface="ＭＳ Ｐゴシック" pitchFamily="8" charset="-128"/>
                </a:rPr>
                <a:t>CONFIDENTIAL AND PROPRIETARY</a:t>
              </a:r>
            </a:p>
            <a:p>
              <a:pPr defTabSz="804323" eaLnBrk="0" hangingPunct="0"/>
              <a:r>
                <a:rPr lang="en-US" sz="800" smtClean="0">
                  <a:solidFill>
                    <a:srgbClr val="000000"/>
                  </a:solidFill>
                  <a:ea typeface="ＭＳ Ｐゴシック" pitchFamily="8" charset="-128"/>
                </a:rPr>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mtClean="0">
                <a:solidFill>
                  <a:srgbClr val="000000"/>
                </a:solidFill>
                <a:ea typeface="ＭＳ Ｐゴシック" pitchFamily="8" charset="-128"/>
              </a:endParaRPr>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mtClean="0">
                <a:solidFill>
                  <a:srgbClr val="000000"/>
                </a:solidFill>
                <a:ea typeface="ＭＳ Ｐゴシック" pitchFamily="8" charset="-128"/>
              </a:endParaRPr>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mtClean="0">
                <a:solidFill>
                  <a:srgbClr val="000000"/>
                </a:solidFill>
                <a:ea typeface="ＭＳ Ｐゴシック" pitchFamily="8" charset="-128"/>
              </a:endParaRPr>
            </a:p>
          </p:txBody>
        </p:sp>
      </p:grpSp>
      <p:pic>
        <p:nvPicPr>
          <p:cNvPr id="11"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3818" y="6442970"/>
            <a:ext cx="1636707" cy="192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40013" y="2133601"/>
            <a:ext cx="4935537" cy="497721"/>
          </a:xfrm>
        </p:spPr>
        <p:txBody>
          <a:bodyPr anchor="t"/>
          <a:lstStyle>
            <a:lvl1pPr>
              <a:defRPr sz="3200" b="0"/>
            </a:lvl1pPr>
          </a:lstStyle>
          <a:p>
            <a:pPr lvl="0"/>
            <a:r>
              <a:rPr lang="en-US" noProof="0" smtClean="0"/>
              <a:t>Click to edit Master title</a:t>
            </a:r>
          </a:p>
        </p:txBody>
      </p:sp>
      <p:sp>
        <p:nvSpPr>
          <p:cNvPr id="13315" name="Rectangle 1027"/>
          <p:cNvSpPr>
            <a:spLocks noGrp="1" noChangeArrowheads="1"/>
          </p:cNvSpPr>
          <p:nvPr>
            <p:ph type="subTitle" idx="1"/>
          </p:nvPr>
        </p:nvSpPr>
        <p:spPr>
          <a:xfrm>
            <a:off x="2640013" y="3867150"/>
            <a:ext cx="4935537" cy="215444"/>
          </a:xfrm>
        </p:spPr>
        <p:txBody>
          <a:bodyPr>
            <a:spAutoFit/>
          </a:bodyPr>
          <a:lstStyle>
            <a:lvl1pPr>
              <a:defRPr sz="1400"/>
            </a:lvl1pPr>
          </a:lstStyle>
          <a:p>
            <a:pPr lvl="0"/>
            <a:r>
              <a:rPr lang="en-US" noProof="0" smtClean="0"/>
              <a:t>Click to edit Master subtitle style</a:t>
            </a:r>
          </a:p>
        </p:txBody>
      </p:sp>
    </p:spTree>
    <p:extLst>
      <p:ext uri="{BB962C8B-B14F-4D97-AF65-F5344CB8AC3E}">
        <p14:creationId xmlns:p14="http://schemas.microsoft.com/office/powerpoint/2010/main" val="1172469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EDF115C7-4DBA-48B5-985A-F5BAC6B4A7FB}" type="slidenum">
              <a:rPr lang="en-US"/>
              <a:pPr>
                <a:defRPr/>
              </a:pPr>
              <a:t>‹#›</a:t>
            </a:fld>
            <a:r>
              <a:rPr lang="en-US"/>
              <a:t> </a:t>
            </a:r>
          </a:p>
        </p:txBody>
      </p:sp>
    </p:spTree>
    <p:extLst>
      <p:ext uri="{BB962C8B-B14F-4D97-AF65-F5344CB8AC3E}">
        <p14:creationId xmlns:p14="http://schemas.microsoft.com/office/powerpoint/2010/main" val="67676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8026" y="4319589"/>
            <a:ext cx="7616825" cy="12367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08026" y="2849563"/>
            <a:ext cx="7616825" cy="1470025"/>
          </a:xfrm>
        </p:spPr>
        <p:txBody>
          <a:bodyPr anchor="b"/>
          <a:lstStyle>
            <a:lvl1pPr marL="0" indent="0">
              <a:buNone/>
              <a:defRPr sz="2000"/>
            </a:lvl1pPr>
            <a:lvl2pPr marL="457151" indent="0">
              <a:buNone/>
              <a:defRPr sz="1800"/>
            </a:lvl2pPr>
            <a:lvl3pPr marL="914303" indent="0">
              <a:buNone/>
              <a:defRPr sz="1600"/>
            </a:lvl3pPr>
            <a:lvl4pPr marL="1371454" indent="0">
              <a:buNone/>
              <a:defRPr sz="1400"/>
            </a:lvl4pPr>
            <a:lvl5pPr marL="1828607" indent="0">
              <a:buNone/>
              <a:defRPr sz="1400"/>
            </a:lvl5pPr>
            <a:lvl6pPr marL="2285758" indent="0">
              <a:buNone/>
              <a:defRPr sz="1400"/>
            </a:lvl6pPr>
            <a:lvl7pPr marL="2742909" indent="0">
              <a:buNone/>
              <a:defRPr sz="1400"/>
            </a:lvl7pPr>
            <a:lvl8pPr marL="3200061" indent="0">
              <a:buNone/>
              <a:defRPr sz="1400"/>
            </a:lvl8pPr>
            <a:lvl9pPr marL="3657212"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40A484C2-5B08-4D2C-9D31-D3592202C104}" type="slidenum">
              <a:rPr lang="en-US"/>
              <a:pPr>
                <a:defRPr/>
              </a:pPr>
              <a:t>‹#›</a:t>
            </a:fld>
            <a:r>
              <a:rPr lang="en-US"/>
              <a:t> </a:t>
            </a:r>
          </a:p>
        </p:txBody>
      </p:sp>
    </p:spTree>
    <p:extLst>
      <p:ext uri="{BB962C8B-B14F-4D97-AF65-F5344CB8AC3E}">
        <p14:creationId xmlns:p14="http://schemas.microsoft.com/office/powerpoint/2010/main" val="2619636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52564" y="1951038"/>
            <a:ext cx="2074862"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79826" y="1951038"/>
            <a:ext cx="2074863"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E9092C01-1A95-490E-A6F8-C409322DDB01}" type="slidenum">
              <a:rPr lang="en-US"/>
              <a:pPr>
                <a:defRPr/>
              </a:pPr>
              <a:t>‹#›</a:t>
            </a:fld>
            <a:r>
              <a:rPr lang="en-US"/>
              <a:t> </a:t>
            </a:r>
          </a:p>
        </p:txBody>
      </p:sp>
    </p:spTree>
    <p:extLst>
      <p:ext uri="{BB962C8B-B14F-4D97-AF65-F5344CB8AC3E}">
        <p14:creationId xmlns:p14="http://schemas.microsoft.com/office/powerpoint/2010/main" val="3602728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7675" y="683275"/>
            <a:ext cx="8066088" cy="292388"/>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47676" y="1504951"/>
            <a:ext cx="3959225" cy="627063"/>
          </a:xfrm>
        </p:spPr>
        <p:txBody>
          <a:bodyPr anchor="b"/>
          <a:lstStyle>
            <a:lvl1pPr marL="0" indent="0">
              <a:buNone/>
              <a:defRPr sz="2400" b="1"/>
            </a:lvl1pPr>
            <a:lvl2pPr marL="457151" indent="0">
              <a:buNone/>
              <a:defRPr sz="2000" b="1"/>
            </a:lvl2pPr>
            <a:lvl3pPr marL="914303" indent="0">
              <a:buNone/>
              <a:defRPr sz="1800" b="1"/>
            </a:lvl3pPr>
            <a:lvl4pPr marL="1371454" indent="0">
              <a:buNone/>
              <a:defRPr sz="1600" b="1"/>
            </a:lvl4pPr>
            <a:lvl5pPr marL="1828607" indent="0">
              <a:buNone/>
              <a:defRPr sz="1600" b="1"/>
            </a:lvl5pPr>
            <a:lvl6pPr marL="2285758" indent="0">
              <a:buNone/>
              <a:defRPr sz="1600" b="1"/>
            </a:lvl6pPr>
            <a:lvl7pPr marL="2742909" indent="0">
              <a:buNone/>
              <a:defRPr sz="1600" b="1"/>
            </a:lvl7pPr>
            <a:lvl8pPr marL="3200061" indent="0">
              <a:buNone/>
              <a:defRPr sz="1600" b="1"/>
            </a:lvl8pPr>
            <a:lvl9pPr marL="365721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47676" y="2132013"/>
            <a:ext cx="3959225" cy="38719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52950" y="1504951"/>
            <a:ext cx="3960813" cy="627063"/>
          </a:xfrm>
        </p:spPr>
        <p:txBody>
          <a:bodyPr anchor="b"/>
          <a:lstStyle>
            <a:lvl1pPr marL="0" indent="0">
              <a:buNone/>
              <a:defRPr sz="2400" b="1"/>
            </a:lvl1pPr>
            <a:lvl2pPr marL="457151" indent="0">
              <a:buNone/>
              <a:defRPr sz="2000" b="1"/>
            </a:lvl2pPr>
            <a:lvl3pPr marL="914303" indent="0">
              <a:buNone/>
              <a:defRPr sz="1800" b="1"/>
            </a:lvl3pPr>
            <a:lvl4pPr marL="1371454" indent="0">
              <a:buNone/>
              <a:defRPr sz="1600" b="1"/>
            </a:lvl4pPr>
            <a:lvl5pPr marL="1828607" indent="0">
              <a:buNone/>
              <a:defRPr sz="1600" b="1"/>
            </a:lvl5pPr>
            <a:lvl6pPr marL="2285758" indent="0">
              <a:buNone/>
              <a:defRPr sz="1600" b="1"/>
            </a:lvl6pPr>
            <a:lvl7pPr marL="2742909" indent="0">
              <a:buNone/>
              <a:defRPr sz="1600" b="1"/>
            </a:lvl7pPr>
            <a:lvl8pPr marL="3200061" indent="0">
              <a:buNone/>
              <a:defRPr sz="1600" b="1"/>
            </a:lvl8pPr>
            <a:lvl9pPr marL="365721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52950" y="2132013"/>
            <a:ext cx="3960813" cy="38719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73CAB458-67DF-4DF2-92B2-F4B9096BC9EC}" type="slidenum">
              <a:rPr lang="en-US"/>
              <a:pPr>
                <a:defRPr/>
              </a:pPr>
              <a:t>‹#›</a:t>
            </a:fld>
            <a:r>
              <a:rPr lang="en-US"/>
              <a:t> </a:t>
            </a:r>
          </a:p>
        </p:txBody>
      </p:sp>
    </p:spTree>
    <p:extLst>
      <p:ext uri="{BB962C8B-B14F-4D97-AF65-F5344CB8AC3E}">
        <p14:creationId xmlns:p14="http://schemas.microsoft.com/office/powerpoint/2010/main" val="3278414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BD4FEC34-FB49-4A2D-B672-3FD8EB5F2B8C}" type="slidenum">
              <a:rPr lang="en-US"/>
              <a:pPr>
                <a:defRPr/>
              </a:pPr>
              <a:t>‹#›</a:t>
            </a:fld>
            <a:r>
              <a:rPr lang="en-US"/>
              <a:t> </a:t>
            </a:r>
          </a:p>
        </p:txBody>
      </p:sp>
    </p:spTree>
    <p:extLst>
      <p:ext uri="{BB962C8B-B14F-4D97-AF65-F5344CB8AC3E}">
        <p14:creationId xmlns:p14="http://schemas.microsoft.com/office/powerpoint/2010/main" val="12927847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59CE68F2-197C-4860-8BC2-46FD841FCF7C}" type="slidenum">
              <a:rPr lang="en-US"/>
              <a:pPr>
                <a:defRPr/>
              </a:pPr>
              <a:t>‹#›</a:t>
            </a:fld>
            <a:r>
              <a:rPr lang="en-US"/>
              <a:t> </a:t>
            </a:r>
          </a:p>
        </p:txBody>
      </p:sp>
    </p:spTree>
    <p:extLst>
      <p:ext uri="{BB962C8B-B14F-4D97-AF65-F5344CB8AC3E}">
        <p14:creationId xmlns:p14="http://schemas.microsoft.com/office/powerpoint/2010/main" val="37276609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7675" y="790974"/>
            <a:ext cx="2947988" cy="61555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03613" y="268289"/>
            <a:ext cx="5010150" cy="57356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47675" y="1406525"/>
            <a:ext cx="2947988" cy="4597400"/>
          </a:xfrm>
        </p:spPr>
        <p:txBody>
          <a:bodyPr/>
          <a:lstStyle>
            <a:lvl1pPr marL="0" indent="0">
              <a:buNone/>
              <a:defRPr sz="1400"/>
            </a:lvl1pPr>
            <a:lvl2pPr marL="457151" indent="0">
              <a:buNone/>
              <a:defRPr sz="1200"/>
            </a:lvl2pPr>
            <a:lvl3pPr marL="914303" indent="0">
              <a:buNone/>
              <a:defRPr sz="1000"/>
            </a:lvl3pPr>
            <a:lvl4pPr marL="1371454" indent="0">
              <a:buNone/>
              <a:defRPr sz="900"/>
            </a:lvl4pPr>
            <a:lvl5pPr marL="1828607" indent="0">
              <a:buNone/>
              <a:defRPr sz="900"/>
            </a:lvl5pPr>
            <a:lvl6pPr marL="2285758" indent="0">
              <a:buNone/>
              <a:defRPr sz="900"/>
            </a:lvl6pPr>
            <a:lvl7pPr marL="2742909" indent="0">
              <a:buNone/>
              <a:defRPr sz="900"/>
            </a:lvl7pPr>
            <a:lvl8pPr marL="3200061" indent="0">
              <a:buNone/>
              <a:defRPr sz="900"/>
            </a:lvl8pPr>
            <a:lvl9pPr marL="3657212"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E930E942-6023-4B66-AE44-48BDDAE92411}" type="slidenum">
              <a:rPr lang="en-US"/>
              <a:pPr>
                <a:defRPr/>
              </a:pPr>
              <a:t>‹#›</a:t>
            </a:fld>
            <a:r>
              <a:rPr lang="en-US"/>
              <a:t> </a:t>
            </a:r>
          </a:p>
        </p:txBody>
      </p:sp>
    </p:spTree>
    <p:extLst>
      <p:ext uri="{BB962C8B-B14F-4D97-AF65-F5344CB8AC3E}">
        <p14:creationId xmlns:p14="http://schemas.microsoft.com/office/powerpoint/2010/main" val="764568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55775" y="4953199"/>
            <a:ext cx="5376863" cy="30777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55775" y="600075"/>
            <a:ext cx="5376863" cy="4033838"/>
          </a:xfrm>
        </p:spPr>
        <p:txBody>
          <a:bodyPr/>
          <a:lstStyle>
            <a:lvl1pPr marL="0" indent="0">
              <a:buNone/>
              <a:defRPr sz="3200"/>
            </a:lvl1pPr>
            <a:lvl2pPr marL="457151" indent="0">
              <a:buNone/>
              <a:defRPr sz="2800"/>
            </a:lvl2pPr>
            <a:lvl3pPr marL="914303" indent="0">
              <a:buNone/>
              <a:defRPr sz="2400"/>
            </a:lvl3pPr>
            <a:lvl4pPr marL="1371454" indent="0">
              <a:buNone/>
              <a:defRPr sz="2000"/>
            </a:lvl4pPr>
            <a:lvl5pPr marL="1828607" indent="0">
              <a:buNone/>
              <a:defRPr sz="2000"/>
            </a:lvl5pPr>
            <a:lvl6pPr marL="2285758" indent="0">
              <a:buNone/>
              <a:defRPr sz="2000"/>
            </a:lvl6pPr>
            <a:lvl7pPr marL="2742909" indent="0">
              <a:buNone/>
              <a:defRPr sz="2000"/>
            </a:lvl7pPr>
            <a:lvl8pPr marL="3200061" indent="0">
              <a:buNone/>
              <a:defRPr sz="2000"/>
            </a:lvl8pPr>
            <a:lvl9pPr marL="3657212" indent="0">
              <a:buNone/>
              <a:defRPr sz="2000"/>
            </a:lvl9pPr>
          </a:lstStyle>
          <a:p>
            <a:pPr lvl="0"/>
            <a:endParaRPr lang="en-US" noProof="0"/>
          </a:p>
        </p:txBody>
      </p:sp>
      <p:sp>
        <p:nvSpPr>
          <p:cNvPr id="4" name="Text Placeholder 3"/>
          <p:cNvSpPr>
            <a:spLocks noGrp="1"/>
          </p:cNvSpPr>
          <p:nvPr>
            <p:ph type="body" sz="half" idx="2"/>
          </p:nvPr>
        </p:nvSpPr>
        <p:spPr>
          <a:xfrm>
            <a:off x="1755775" y="5260975"/>
            <a:ext cx="5376863" cy="788988"/>
          </a:xfrm>
        </p:spPr>
        <p:txBody>
          <a:bodyPr/>
          <a:lstStyle>
            <a:lvl1pPr marL="0" indent="0">
              <a:buNone/>
              <a:defRPr sz="1400"/>
            </a:lvl1pPr>
            <a:lvl2pPr marL="457151" indent="0">
              <a:buNone/>
              <a:defRPr sz="1200"/>
            </a:lvl2pPr>
            <a:lvl3pPr marL="914303" indent="0">
              <a:buNone/>
              <a:defRPr sz="1000"/>
            </a:lvl3pPr>
            <a:lvl4pPr marL="1371454" indent="0">
              <a:buNone/>
              <a:defRPr sz="900"/>
            </a:lvl4pPr>
            <a:lvl5pPr marL="1828607" indent="0">
              <a:buNone/>
              <a:defRPr sz="900"/>
            </a:lvl5pPr>
            <a:lvl6pPr marL="2285758" indent="0">
              <a:buNone/>
              <a:defRPr sz="900"/>
            </a:lvl6pPr>
            <a:lvl7pPr marL="2742909" indent="0">
              <a:buNone/>
              <a:defRPr sz="900"/>
            </a:lvl7pPr>
            <a:lvl8pPr marL="3200061" indent="0">
              <a:buNone/>
              <a:defRPr sz="900"/>
            </a:lvl8pPr>
            <a:lvl9pPr marL="3657212"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A48BC205-BA09-4D52-BD2F-E256C7B70BE3}" type="slidenum">
              <a:rPr lang="en-US"/>
              <a:pPr>
                <a:defRPr/>
              </a:pPr>
              <a:t>‹#›</a:t>
            </a:fld>
            <a:r>
              <a:rPr lang="en-US"/>
              <a:t> </a:t>
            </a:r>
          </a:p>
        </p:txBody>
      </p:sp>
    </p:spTree>
    <p:extLst>
      <p:ext uri="{BB962C8B-B14F-4D97-AF65-F5344CB8AC3E}">
        <p14:creationId xmlns:p14="http://schemas.microsoft.com/office/powerpoint/2010/main" val="1049904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5E1BCB55-5A60-4B22-B125-3B9625D2819D}" type="slidenum">
              <a:rPr lang="en-US"/>
              <a:pPr>
                <a:defRPr/>
              </a:pPr>
              <a:t>‹#›</a:t>
            </a:fld>
            <a:r>
              <a:rPr lang="en-US"/>
              <a:t> </a:t>
            </a:r>
          </a:p>
        </p:txBody>
      </p:sp>
    </p:spTree>
    <p:extLst>
      <p:ext uri="{BB962C8B-B14F-4D97-AF65-F5344CB8AC3E}">
        <p14:creationId xmlns:p14="http://schemas.microsoft.com/office/powerpoint/2010/main" val="10704485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514" y="263526"/>
            <a:ext cx="584775" cy="2909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63" y="263526"/>
            <a:ext cx="5591175" cy="2909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801727ED-A63D-43B2-8083-D5EA0BF57F5B}" type="slidenum">
              <a:rPr lang="en-US"/>
              <a:pPr>
                <a:defRPr/>
              </a:pPr>
              <a:t>‹#›</a:t>
            </a:fld>
            <a:r>
              <a:rPr lang="en-US"/>
              <a:t> </a:t>
            </a:r>
          </a:p>
        </p:txBody>
      </p:sp>
    </p:spTree>
    <p:extLst>
      <p:ext uri="{BB962C8B-B14F-4D97-AF65-F5344CB8AC3E}">
        <p14:creationId xmlns:p14="http://schemas.microsoft.com/office/powerpoint/2010/main" val="2230703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48072" y="466052"/>
            <a:ext cx="8065294" cy="2923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85411" y="1170035"/>
            <a:ext cx="8065294" cy="4435863"/>
          </a:xfrm>
        </p:spPr>
        <p:txBody>
          <a:bodyPr/>
          <a:lstStyle/>
          <a:p>
            <a:endParaRPr lang="en-US"/>
          </a:p>
        </p:txBody>
      </p:sp>
      <p:sp>
        <p:nvSpPr>
          <p:cNvPr id="4" name="Footer Placeholder 3"/>
          <p:cNvSpPr>
            <a:spLocks noGrp="1"/>
          </p:cNvSpPr>
          <p:nvPr>
            <p:ph type="ftr" sz="quarter" idx="10"/>
          </p:nvPr>
        </p:nvSpPr>
        <p:spPr>
          <a:xfrm>
            <a:off x="3061825" y="6348060"/>
            <a:ext cx="2837789" cy="239608"/>
          </a:xfrm>
          <a:prstGeom prst="rect">
            <a:avLst/>
          </a:prstGeom>
        </p:spPr>
        <p:txBody>
          <a:bodyPr lIns="89611" tIns="44806" rIns="89611" bIns="44806"/>
          <a:lstStyle>
            <a:lvl1pPr>
              <a:defRPr/>
            </a:lvl1pPr>
          </a:lstStyle>
          <a:p>
            <a:endParaRPr lang="en-US"/>
          </a:p>
        </p:txBody>
      </p:sp>
    </p:spTree>
    <p:extLst>
      <p:ext uri="{BB962C8B-B14F-4D97-AF65-F5344CB8AC3E}">
        <p14:creationId xmlns:p14="http://schemas.microsoft.com/office/powerpoint/2010/main" val="23606025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0" y="0"/>
            <a:ext cx="8958263" cy="6723063"/>
            <a:chOff x="0" y="0"/>
            <a:chExt cx="5643" cy="4235"/>
          </a:xfrm>
        </p:grpSpPr>
        <p:sp>
          <p:nvSpPr>
            <p:cNvPr id="5" name="McK Document type" hidden="1"/>
            <p:cNvSpPr txBox="1">
              <a:spLocks noChangeArrowheads="1"/>
            </p:cNvSpPr>
            <p:nvPr userDrawn="1"/>
          </p:nvSpPr>
          <p:spPr bwMode="auto">
            <a:xfrm>
              <a:off x="1663" y="3106"/>
              <a:ext cx="3109" cy="136"/>
            </a:xfrm>
            <a:prstGeom prst="rect">
              <a:avLst/>
            </a:prstGeom>
            <a:noFill/>
            <a:ln>
              <a:noFill/>
            </a:ln>
            <a:effectLst/>
            <a:extLst/>
          </p:spPr>
          <p:txBody>
            <a:bodyPr lIns="0" tIns="0" rIns="0" bIns="0" anchor="b">
              <a:spAutoFit/>
            </a:bodyPr>
            <a:lstStyle>
              <a:lvl1pPr eaLnBrk="0" hangingPunct="0">
                <a:defRPr>
                  <a:solidFill>
                    <a:schemeClr val="tx1"/>
                  </a:solidFill>
                  <a:latin typeface="Arial" charset="0"/>
                  <a:ea typeface="ＭＳ Ｐゴシック" pitchFamily="8" charset="-128"/>
                </a:defRPr>
              </a:lvl1pPr>
              <a:lvl2pPr marL="742950" indent="-285750" eaLnBrk="0" hangingPunct="0">
                <a:defRPr>
                  <a:solidFill>
                    <a:schemeClr val="tx1"/>
                  </a:solidFill>
                  <a:latin typeface="Arial" charset="0"/>
                  <a:ea typeface="ＭＳ Ｐゴシック" pitchFamily="8" charset="-128"/>
                </a:defRPr>
              </a:lvl2pPr>
              <a:lvl3pPr marL="1143000" indent="-228600" eaLnBrk="0" hangingPunct="0">
                <a:defRPr>
                  <a:solidFill>
                    <a:schemeClr val="tx1"/>
                  </a:solidFill>
                  <a:latin typeface="Arial" charset="0"/>
                  <a:ea typeface="ＭＳ Ｐゴシック" pitchFamily="8" charset="-128"/>
                </a:defRPr>
              </a:lvl3pPr>
              <a:lvl4pPr marL="1600200" indent="-228600" eaLnBrk="0" hangingPunct="0">
                <a:defRPr>
                  <a:solidFill>
                    <a:schemeClr val="tx1"/>
                  </a:solidFill>
                  <a:latin typeface="Arial" charset="0"/>
                  <a:ea typeface="ＭＳ Ｐゴシック" pitchFamily="8" charset="-128"/>
                </a:defRPr>
              </a:lvl4pPr>
              <a:lvl5pPr marL="2057400" indent="-228600" eaLnBrk="0" hangingPunct="0">
                <a:defRPr>
                  <a:solidFill>
                    <a:schemeClr val="tx1"/>
                  </a:solidFill>
                  <a:latin typeface="Arial" charset="0"/>
                  <a:ea typeface="ＭＳ Ｐゴシック" pitchFamily="8"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8"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8"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8"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8" charset="-128"/>
                </a:defRPr>
              </a:lvl9pPr>
            </a:lstStyle>
            <a:p>
              <a:pPr eaLnBrk="1" hangingPunct="1">
                <a:defRPr/>
              </a:pPr>
              <a:r>
                <a:rPr lang="en-US" sz="1400" smtClean="0">
                  <a:solidFill>
                    <a:srgbClr val="000000"/>
                  </a:solidFill>
                  <a:cs typeface="Arial" charset="0"/>
                </a:rPr>
                <a:t>Document type</a:t>
              </a:r>
            </a:p>
          </p:txBody>
        </p:sp>
        <p:sp>
          <p:nvSpPr>
            <p:cNvPr id="6" name="McK Date" hidden="1"/>
            <p:cNvSpPr txBox="1">
              <a:spLocks noChangeArrowheads="1"/>
            </p:cNvSpPr>
            <p:nvPr userDrawn="1"/>
          </p:nvSpPr>
          <p:spPr bwMode="auto">
            <a:xfrm>
              <a:off x="1663" y="3275"/>
              <a:ext cx="3109" cy="136"/>
            </a:xfrm>
            <a:prstGeom prst="rect">
              <a:avLst/>
            </a:prstGeom>
            <a:noFill/>
            <a:ln>
              <a:noFill/>
            </a:ln>
            <a:effectLst/>
            <a:extLst/>
          </p:spPr>
          <p:txBody>
            <a:bodyPr lIns="0" tIns="0" rIns="0" bIns="0">
              <a:spAutoFit/>
            </a:bodyPr>
            <a:lstStyle>
              <a:lvl1pPr eaLnBrk="0" hangingPunct="0">
                <a:defRPr>
                  <a:solidFill>
                    <a:schemeClr val="tx1"/>
                  </a:solidFill>
                  <a:latin typeface="Arial" charset="0"/>
                  <a:ea typeface="ＭＳ Ｐゴシック" pitchFamily="8" charset="-128"/>
                </a:defRPr>
              </a:lvl1pPr>
              <a:lvl2pPr marL="742950" indent="-285750" eaLnBrk="0" hangingPunct="0">
                <a:defRPr>
                  <a:solidFill>
                    <a:schemeClr val="tx1"/>
                  </a:solidFill>
                  <a:latin typeface="Arial" charset="0"/>
                  <a:ea typeface="ＭＳ Ｐゴシック" pitchFamily="8" charset="-128"/>
                </a:defRPr>
              </a:lvl2pPr>
              <a:lvl3pPr marL="1143000" indent="-228600" eaLnBrk="0" hangingPunct="0">
                <a:defRPr>
                  <a:solidFill>
                    <a:schemeClr val="tx1"/>
                  </a:solidFill>
                  <a:latin typeface="Arial" charset="0"/>
                  <a:ea typeface="ＭＳ Ｐゴシック" pitchFamily="8" charset="-128"/>
                </a:defRPr>
              </a:lvl3pPr>
              <a:lvl4pPr marL="1600200" indent="-228600" eaLnBrk="0" hangingPunct="0">
                <a:defRPr>
                  <a:solidFill>
                    <a:schemeClr val="tx1"/>
                  </a:solidFill>
                  <a:latin typeface="Arial" charset="0"/>
                  <a:ea typeface="ＭＳ Ｐゴシック" pitchFamily="8" charset="-128"/>
                </a:defRPr>
              </a:lvl4pPr>
              <a:lvl5pPr marL="2057400" indent="-228600" eaLnBrk="0" hangingPunct="0">
                <a:defRPr>
                  <a:solidFill>
                    <a:schemeClr val="tx1"/>
                  </a:solidFill>
                  <a:latin typeface="Arial" charset="0"/>
                  <a:ea typeface="ＭＳ Ｐゴシック" pitchFamily="8"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8"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8"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8"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8" charset="-128"/>
                </a:defRPr>
              </a:lvl9pPr>
            </a:lstStyle>
            <a:p>
              <a:pPr eaLnBrk="1" hangingPunct="1">
                <a:defRPr/>
              </a:pPr>
              <a:r>
                <a:rPr lang="en-US" sz="1400" smtClean="0">
                  <a:solidFill>
                    <a:srgbClr val="000000"/>
                  </a:solidFill>
                  <a:cs typeface="Arial" charset="0"/>
                </a:rPr>
                <a:t>Date</a:t>
              </a:r>
            </a:p>
          </p:txBody>
        </p:sp>
        <p:sp>
          <p:nvSpPr>
            <p:cNvPr id="7" name="McK Disclaimer" hidden="1"/>
            <p:cNvSpPr>
              <a:spLocks noChangeArrowheads="1"/>
            </p:cNvSpPr>
            <p:nvPr userDrawn="1"/>
          </p:nvSpPr>
          <p:spPr bwMode="auto">
            <a:xfrm>
              <a:off x="1663" y="3714"/>
              <a:ext cx="2777" cy="154"/>
            </a:xfrm>
            <a:prstGeom prst="rect">
              <a:avLst/>
            </a:prstGeom>
            <a:noFill/>
            <a:ln>
              <a:noFill/>
            </a:ln>
            <a:effectLst/>
            <a:extLst/>
          </p:spPr>
          <p:txBody>
            <a:bodyPr lIns="0" tIns="0" rIns="0" bIns="0" anchor="b">
              <a:spAutoFit/>
            </a:bodyPr>
            <a:lstStyle/>
            <a:p>
              <a:pPr defTabSz="804323" eaLnBrk="0" hangingPunct="0">
                <a:defRPr/>
              </a:pPr>
              <a:r>
                <a:rPr lang="en-US" sz="800">
                  <a:solidFill>
                    <a:srgbClr val="000000"/>
                  </a:solidFill>
                  <a:ea typeface="ＭＳ Ｐゴシック" pitchFamily="8" charset="-128"/>
                  <a:cs typeface="Arial" charset="0"/>
                </a:rPr>
                <a:t>CONFIDENTIAL AND PROPRIETARY</a:t>
              </a:r>
            </a:p>
            <a:p>
              <a:pPr defTabSz="804323" eaLnBrk="0" hangingPunct="0">
                <a:defRPr/>
              </a:pPr>
              <a:r>
                <a:rPr lang="en-US" sz="800">
                  <a:solidFill>
                    <a:srgbClr val="000000"/>
                  </a:solidFill>
                  <a:ea typeface="ＭＳ Ｐゴシック" pitchFamily="8" charset="-128"/>
                  <a:cs typeface="Arial" charset="0"/>
                </a:rPr>
                <a:t>Any use of this material without specific permission of McKinsey &amp; Company is strictly prohibited</a:t>
              </a:r>
            </a:p>
          </p:txBody>
        </p:sp>
        <p:sp>
          <p:nvSpPr>
            <p:cNvPr id="8" name="TitleBottomPlaceholder" hidden="1"/>
            <p:cNvSpPr>
              <a:spLocks noChangeArrowheads="1"/>
            </p:cNvSpPr>
            <p:nvPr userDrawn="1"/>
          </p:nvSpPr>
          <p:spPr bwMode="auto">
            <a:xfrm>
              <a:off x="0" y="1410"/>
              <a:ext cx="1382" cy="2825"/>
            </a:xfrm>
            <a:prstGeom prst="rect">
              <a:avLst/>
            </a:prstGeom>
            <a:solidFill>
              <a:srgbClr val="0065CC"/>
            </a:solidFill>
            <a:ln>
              <a:noFill/>
            </a:ln>
            <a:effectLst/>
            <a:extLst/>
          </p:spPr>
          <p:txBody>
            <a:bodyPr wrap="none" anchor="ctr"/>
            <a:lstStyle/>
            <a:p>
              <a:pPr>
                <a:defRPr/>
              </a:pPr>
              <a:endParaRPr lang="en-US">
                <a:solidFill>
                  <a:srgbClr val="000000"/>
                </a:solidFill>
                <a:ea typeface="ＭＳ Ｐゴシック" pitchFamily="8" charset="-128"/>
                <a:cs typeface="Arial" charset="0"/>
              </a:endParaRPr>
            </a:p>
          </p:txBody>
        </p:sp>
        <p:sp>
          <p:nvSpPr>
            <p:cNvPr id="9" name="TitleTopPlaceholder" hidden="1"/>
            <p:cNvSpPr>
              <a:spLocks noChangeArrowheads="1"/>
            </p:cNvSpPr>
            <p:nvPr userDrawn="1"/>
          </p:nvSpPr>
          <p:spPr bwMode="auto">
            <a:xfrm>
              <a:off x="0" y="0"/>
              <a:ext cx="1382" cy="1410"/>
            </a:xfrm>
            <a:prstGeom prst="rect">
              <a:avLst/>
            </a:prstGeom>
            <a:solidFill>
              <a:srgbClr val="91AFFF"/>
            </a:solidFill>
            <a:ln>
              <a:noFill/>
            </a:ln>
            <a:effectLst/>
            <a:extLst/>
          </p:spPr>
          <p:txBody>
            <a:bodyPr wrap="none" anchor="ctr"/>
            <a:lstStyle/>
            <a:p>
              <a:pPr>
                <a:defRPr/>
              </a:pPr>
              <a:endParaRPr lang="en-US">
                <a:solidFill>
                  <a:srgbClr val="000000"/>
                </a:solidFill>
                <a:ea typeface="ＭＳ Ｐゴシック" pitchFamily="8" charset="-128"/>
                <a:cs typeface="Arial" charset="0"/>
              </a:endParaRPr>
            </a:p>
          </p:txBody>
        </p:sp>
        <p:sp>
          <p:nvSpPr>
            <p:cNvPr id="10" name="Rectangle 1189" hidden="1"/>
            <p:cNvSpPr>
              <a:spLocks noChangeArrowheads="1"/>
            </p:cNvSpPr>
            <p:nvPr userDrawn="1"/>
          </p:nvSpPr>
          <p:spPr bwMode="auto">
            <a:xfrm>
              <a:off x="0" y="0"/>
              <a:ext cx="5643" cy="4234"/>
            </a:xfrm>
            <a:prstGeom prst="rect">
              <a:avLst/>
            </a:prstGeom>
            <a:noFill/>
            <a:ln w="3175">
              <a:solidFill>
                <a:srgbClr val="000000"/>
              </a:solidFill>
              <a:miter lim="800000"/>
              <a:headEnd/>
              <a:tailEnd/>
            </a:ln>
            <a:effectLst/>
            <a:extLst/>
          </p:spPr>
          <p:txBody>
            <a:bodyPr wrap="none" anchor="ctr"/>
            <a:lstStyle/>
            <a:p>
              <a:pPr>
                <a:defRPr/>
              </a:pPr>
              <a:endParaRPr lang="en-US">
                <a:solidFill>
                  <a:srgbClr val="000000"/>
                </a:solidFill>
                <a:ea typeface="ＭＳ Ｐゴシック" pitchFamily="8" charset="-128"/>
                <a:cs typeface="Arial" charset="0"/>
              </a:endParaRPr>
            </a:p>
          </p:txBody>
        </p:sp>
      </p:grpSp>
      <p:pic>
        <p:nvPicPr>
          <p:cNvPr id="11" name="TitleBottomBarBW" hidden="1"/>
          <p:cNvPicPr>
            <a:picLocks noChangeAspect="1" noChangeArrowheads="1"/>
          </p:cNvPicPr>
          <p:nvPr/>
        </p:nvPicPr>
        <p:blipFill>
          <a:blip r:embed="rId2"/>
          <a:srcRect/>
          <a:stretch>
            <a:fillRect/>
          </a:stretch>
        </p:blipFill>
        <p:spPr bwMode="auto">
          <a:xfrm>
            <a:off x="7173913" y="6443663"/>
            <a:ext cx="1636712" cy="192087"/>
          </a:xfrm>
          <a:prstGeom prst="rect">
            <a:avLst/>
          </a:prstGeom>
          <a:noFill/>
          <a:ln w="9525">
            <a:noFill/>
            <a:miter lim="800000"/>
            <a:headEnd/>
            <a:tailEnd/>
          </a:ln>
        </p:spPr>
      </p:pic>
      <p:sp>
        <p:nvSpPr>
          <p:cNvPr id="13314" name="Rectangle 1026"/>
          <p:cNvSpPr>
            <a:spLocks noGrp="1" noChangeArrowheads="1"/>
          </p:cNvSpPr>
          <p:nvPr>
            <p:ph type="ctrTitle"/>
          </p:nvPr>
        </p:nvSpPr>
        <p:spPr>
          <a:xfrm>
            <a:off x="2640013" y="2133601"/>
            <a:ext cx="4935537" cy="497721"/>
          </a:xfrm>
        </p:spPr>
        <p:txBody>
          <a:bodyPr anchor="t"/>
          <a:lstStyle>
            <a:lvl1pPr>
              <a:defRPr sz="3200" b="0"/>
            </a:lvl1pPr>
          </a:lstStyle>
          <a:p>
            <a:pPr lvl="0"/>
            <a:r>
              <a:rPr lang="en-US" noProof="0" smtClean="0"/>
              <a:t>Click to edit Master title</a:t>
            </a:r>
          </a:p>
        </p:txBody>
      </p:sp>
      <p:sp>
        <p:nvSpPr>
          <p:cNvPr id="13315" name="Rectangle 1027"/>
          <p:cNvSpPr>
            <a:spLocks noGrp="1" noChangeArrowheads="1"/>
          </p:cNvSpPr>
          <p:nvPr>
            <p:ph type="subTitle" idx="1"/>
          </p:nvPr>
        </p:nvSpPr>
        <p:spPr>
          <a:xfrm>
            <a:off x="2640013" y="3867150"/>
            <a:ext cx="4935537" cy="215444"/>
          </a:xfrm>
        </p:spPr>
        <p:txBody>
          <a:bodyPr>
            <a:spAutoFit/>
          </a:bodyPr>
          <a:lstStyle>
            <a:lvl1pPr>
              <a:defRPr sz="1400"/>
            </a:lvl1pPr>
          </a:lstStyle>
          <a:p>
            <a:pPr lvl="0"/>
            <a:r>
              <a:rPr lang="en-US" noProof="0" smtClean="0"/>
              <a:t>Click to edit Master subtitle style</a:t>
            </a:r>
          </a:p>
        </p:txBody>
      </p:sp>
    </p:spTree>
    <p:extLst>
      <p:ext uri="{BB962C8B-B14F-4D97-AF65-F5344CB8AC3E}">
        <p14:creationId xmlns:p14="http://schemas.microsoft.com/office/powerpoint/2010/main" val="26862869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10FD1F38-4FE5-425D-9E33-02C6DB210E26}" type="slidenum">
              <a:rPr lang="en-US"/>
              <a:pPr>
                <a:defRPr/>
              </a:pPr>
              <a:t>‹#›</a:t>
            </a:fld>
            <a:r>
              <a:rPr lang="en-US"/>
              <a:t> </a:t>
            </a:r>
          </a:p>
        </p:txBody>
      </p:sp>
    </p:spTree>
    <p:extLst>
      <p:ext uri="{BB962C8B-B14F-4D97-AF65-F5344CB8AC3E}">
        <p14:creationId xmlns:p14="http://schemas.microsoft.com/office/powerpoint/2010/main" val="8215463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8026" y="4319589"/>
            <a:ext cx="7616825" cy="12367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08026" y="2849563"/>
            <a:ext cx="7616825" cy="1470025"/>
          </a:xfrm>
        </p:spPr>
        <p:txBody>
          <a:bodyPr anchor="b"/>
          <a:lstStyle>
            <a:lvl1pPr marL="0" indent="0">
              <a:buNone/>
              <a:defRPr sz="2000"/>
            </a:lvl1pPr>
            <a:lvl2pPr marL="457151" indent="0">
              <a:buNone/>
              <a:defRPr sz="1800"/>
            </a:lvl2pPr>
            <a:lvl3pPr marL="914303" indent="0">
              <a:buNone/>
              <a:defRPr sz="1600"/>
            </a:lvl3pPr>
            <a:lvl4pPr marL="1371454" indent="0">
              <a:buNone/>
              <a:defRPr sz="1400"/>
            </a:lvl4pPr>
            <a:lvl5pPr marL="1828607" indent="0">
              <a:buNone/>
              <a:defRPr sz="1400"/>
            </a:lvl5pPr>
            <a:lvl6pPr marL="2285758" indent="0">
              <a:buNone/>
              <a:defRPr sz="1400"/>
            </a:lvl6pPr>
            <a:lvl7pPr marL="2742909" indent="0">
              <a:buNone/>
              <a:defRPr sz="1400"/>
            </a:lvl7pPr>
            <a:lvl8pPr marL="3200061" indent="0">
              <a:buNone/>
              <a:defRPr sz="1400"/>
            </a:lvl8pPr>
            <a:lvl9pPr marL="3657212"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3BB14705-EB2D-437C-ADFE-8DBA75F22A3E}" type="slidenum">
              <a:rPr lang="en-US"/>
              <a:pPr>
                <a:defRPr/>
              </a:pPr>
              <a:t>‹#›</a:t>
            </a:fld>
            <a:r>
              <a:rPr lang="en-US"/>
              <a:t> </a:t>
            </a:r>
          </a:p>
        </p:txBody>
      </p:sp>
    </p:spTree>
    <p:extLst>
      <p:ext uri="{BB962C8B-B14F-4D97-AF65-F5344CB8AC3E}">
        <p14:creationId xmlns:p14="http://schemas.microsoft.com/office/powerpoint/2010/main" val="10301232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52564" y="1951038"/>
            <a:ext cx="2074862"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79826" y="1951038"/>
            <a:ext cx="2074863"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90AE8B58-82D4-46F4-AB9D-1AB3344F3C3C}" type="slidenum">
              <a:rPr lang="en-US"/>
              <a:pPr>
                <a:defRPr/>
              </a:pPr>
              <a:t>‹#›</a:t>
            </a:fld>
            <a:r>
              <a:rPr lang="en-US"/>
              <a:t> </a:t>
            </a:r>
          </a:p>
        </p:txBody>
      </p:sp>
    </p:spTree>
    <p:extLst>
      <p:ext uri="{BB962C8B-B14F-4D97-AF65-F5344CB8AC3E}">
        <p14:creationId xmlns:p14="http://schemas.microsoft.com/office/powerpoint/2010/main" val="22220683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7675" y="683275"/>
            <a:ext cx="8066088" cy="292388"/>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47676" y="1504951"/>
            <a:ext cx="3959225" cy="627063"/>
          </a:xfrm>
        </p:spPr>
        <p:txBody>
          <a:bodyPr anchor="b"/>
          <a:lstStyle>
            <a:lvl1pPr marL="0" indent="0">
              <a:buNone/>
              <a:defRPr sz="2400" b="1"/>
            </a:lvl1pPr>
            <a:lvl2pPr marL="457151" indent="0">
              <a:buNone/>
              <a:defRPr sz="2000" b="1"/>
            </a:lvl2pPr>
            <a:lvl3pPr marL="914303" indent="0">
              <a:buNone/>
              <a:defRPr sz="1800" b="1"/>
            </a:lvl3pPr>
            <a:lvl4pPr marL="1371454" indent="0">
              <a:buNone/>
              <a:defRPr sz="1600" b="1"/>
            </a:lvl4pPr>
            <a:lvl5pPr marL="1828607" indent="0">
              <a:buNone/>
              <a:defRPr sz="1600" b="1"/>
            </a:lvl5pPr>
            <a:lvl6pPr marL="2285758" indent="0">
              <a:buNone/>
              <a:defRPr sz="1600" b="1"/>
            </a:lvl6pPr>
            <a:lvl7pPr marL="2742909" indent="0">
              <a:buNone/>
              <a:defRPr sz="1600" b="1"/>
            </a:lvl7pPr>
            <a:lvl8pPr marL="3200061" indent="0">
              <a:buNone/>
              <a:defRPr sz="1600" b="1"/>
            </a:lvl8pPr>
            <a:lvl9pPr marL="365721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47676" y="2132013"/>
            <a:ext cx="3959225" cy="38719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52950" y="1504951"/>
            <a:ext cx="3960813" cy="627063"/>
          </a:xfrm>
        </p:spPr>
        <p:txBody>
          <a:bodyPr anchor="b"/>
          <a:lstStyle>
            <a:lvl1pPr marL="0" indent="0">
              <a:buNone/>
              <a:defRPr sz="2400" b="1"/>
            </a:lvl1pPr>
            <a:lvl2pPr marL="457151" indent="0">
              <a:buNone/>
              <a:defRPr sz="2000" b="1"/>
            </a:lvl2pPr>
            <a:lvl3pPr marL="914303" indent="0">
              <a:buNone/>
              <a:defRPr sz="1800" b="1"/>
            </a:lvl3pPr>
            <a:lvl4pPr marL="1371454" indent="0">
              <a:buNone/>
              <a:defRPr sz="1600" b="1"/>
            </a:lvl4pPr>
            <a:lvl5pPr marL="1828607" indent="0">
              <a:buNone/>
              <a:defRPr sz="1600" b="1"/>
            </a:lvl5pPr>
            <a:lvl6pPr marL="2285758" indent="0">
              <a:buNone/>
              <a:defRPr sz="1600" b="1"/>
            </a:lvl6pPr>
            <a:lvl7pPr marL="2742909" indent="0">
              <a:buNone/>
              <a:defRPr sz="1600" b="1"/>
            </a:lvl7pPr>
            <a:lvl8pPr marL="3200061" indent="0">
              <a:buNone/>
              <a:defRPr sz="1600" b="1"/>
            </a:lvl8pPr>
            <a:lvl9pPr marL="365721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52950" y="2132013"/>
            <a:ext cx="3960813" cy="38719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DF92EDEE-0643-4920-B2E7-C37D40D95EFB}" type="slidenum">
              <a:rPr lang="en-US"/>
              <a:pPr>
                <a:defRPr/>
              </a:pPr>
              <a:t>‹#›</a:t>
            </a:fld>
            <a:r>
              <a:rPr lang="en-US"/>
              <a:t> </a:t>
            </a:r>
          </a:p>
        </p:txBody>
      </p:sp>
    </p:spTree>
    <p:extLst>
      <p:ext uri="{BB962C8B-B14F-4D97-AF65-F5344CB8AC3E}">
        <p14:creationId xmlns:p14="http://schemas.microsoft.com/office/powerpoint/2010/main" val="5502144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90F92172-816F-461C-AD20-FF6822B3D33B}" type="slidenum">
              <a:rPr lang="en-US"/>
              <a:pPr>
                <a:defRPr/>
              </a:pPr>
              <a:t>‹#›</a:t>
            </a:fld>
            <a:r>
              <a:rPr lang="en-US"/>
              <a:t> </a:t>
            </a:r>
          </a:p>
        </p:txBody>
      </p:sp>
    </p:spTree>
    <p:extLst>
      <p:ext uri="{BB962C8B-B14F-4D97-AF65-F5344CB8AC3E}">
        <p14:creationId xmlns:p14="http://schemas.microsoft.com/office/powerpoint/2010/main" val="41613902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2C5AB993-CF1B-4DB0-836A-0A78CEE200F5}" type="slidenum">
              <a:rPr lang="en-US"/>
              <a:pPr>
                <a:defRPr/>
              </a:pPr>
              <a:t>‹#›</a:t>
            </a:fld>
            <a:r>
              <a:rPr lang="en-US"/>
              <a:t> </a:t>
            </a:r>
          </a:p>
        </p:txBody>
      </p:sp>
    </p:spTree>
    <p:extLst>
      <p:ext uri="{BB962C8B-B14F-4D97-AF65-F5344CB8AC3E}">
        <p14:creationId xmlns:p14="http://schemas.microsoft.com/office/powerpoint/2010/main" val="26049241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7675" y="790974"/>
            <a:ext cx="2947988" cy="61555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03613" y="268289"/>
            <a:ext cx="5010150" cy="57356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47675" y="1406525"/>
            <a:ext cx="2947988" cy="4597400"/>
          </a:xfrm>
        </p:spPr>
        <p:txBody>
          <a:bodyPr/>
          <a:lstStyle>
            <a:lvl1pPr marL="0" indent="0">
              <a:buNone/>
              <a:defRPr sz="1400"/>
            </a:lvl1pPr>
            <a:lvl2pPr marL="457151" indent="0">
              <a:buNone/>
              <a:defRPr sz="1200"/>
            </a:lvl2pPr>
            <a:lvl3pPr marL="914303" indent="0">
              <a:buNone/>
              <a:defRPr sz="1000"/>
            </a:lvl3pPr>
            <a:lvl4pPr marL="1371454" indent="0">
              <a:buNone/>
              <a:defRPr sz="900"/>
            </a:lvl4pPr>
            <a:lvl5pPr marL="1828607" indent="0">
              <a:buNone/>
              <a:defRPr sz="900"/>
            </a:lvl5pPr>
            <a:lvl6pPr marL="2285758" indent="0">
              <a:buNone/>
              <a:defRPr sz="900"/>
            </a:lvl6pPr>
            <a:lvl7pPr marL="2742909" indent="0">
              <a:buNone/>
              <a:defRPr sz="900"/>
            </a:lvl7pPr>
            <a:lvl8pPr marL="3200061" indent="0">
              <a:buNone/>
              <a:defRPr sz="900"/>
            </a:lvl8pPr>
            <a:lvl9pPr marL="3657212"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759BF890-6A1A-4176-86FD-D2C206BAE85F}" type="slidenum">
              <a:rPr lang="en-US"/>
              <a:pPr>
                <a:defRPr/>
              </a:pPr>
              <a:t>‹#›</a:t>
            </a:fld>
            <a:r>
              <a:rPr lang="en-US"/>
              <a:t> </a:t>
            </a:r>
          </a:p>
        </p:txBody>
      </p:sp>
    </p:spTree>
    <p:extLst>
      <p:ext uri="{BB962C8B-B14F-4D97-AF65-F5344CB8AC3E}">
        <p14:creationId xmlns:p14="http://schemas.microsoft.com/office/powerpoint/2010/main" val="3463085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55775" y="4953199"/>
            <a:ext cx="5376863" cy="30777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55775" y="600075"/>
            <a:ext cx="5376863" cy="4033838"/>
          </a:xfrm>
        </p:spPr>
        <p:txBody>
          <a:bodyPr/>
          <a:lstStyle>
            <a:lvl1pPr marL="0" indent="0">
              <a:buNone/>
              <a:defRPr sz="3200"/>
            </a:lvl1pPr>
            <a:lvl2pPr marL="457151" indent="0">
              <a:buNone/>
              <a:defRPr sz="2800"/>
            </a:lvl2pPr>
            <a:lvl3pPr marL="914303" indent="0">
              <a:buNone/>
              <a:defRPr sz="2400"/>
            </a:lvl3pPr>
            <a:lvl4pPr marL="1371454" indent="0">
              <a:buNone/>
              <a:defRPr sz="2000"/>
            </a:lvl4pPr>
            <a:lvl5pPr marL="1828607" indent="0">
              <a:buNone/>
              <a:defRPr sz="2000"/>
            </a:lvl5pPr>
            <a:lvl6pPr marL="2285758" indent="0">
              <a:buNone/>
              <a:defRPr sz="2000"/>
            </a:lvl6pPr>
            <a:lvl7pPr marL="2742909" indent="0">
              <a:buNone/>
              <a:defRPr sz="2000"/>
            </a:lvl7pPr>
            <a:lvl8pPr marL="3200061" indent="0">
              <a:buNone/>
              <a:defRPr sz="2000"/>
            </a:lvl8pPr>
            <a:lvl9pPr marL="3657212" indent="0">
              <a:buNone/>
              <a:defRPr sz="2000"/>
            </a:lvl9pPr>
          </a:lstStyle>
          <a:p>
            <a:pPr lvl="0"/>
            <a:endParaRPr lang="en-US" noProof="0"/>
          </a:p>
        </p:txBody>
      </p:sp>
      <p:sp>
        <p:nvSpPr>
          <p:cNvPr id="4" name="Text Placeholder 3"/>
          <p:cNvSpPr>
            <a:spLocks noGrp="1"/>
          </p:cNvSpPr>
          <p:nvPr>
            <p:ph type="body" sz="half" idx="2"/>
          </p:nvPr>
        </p:nvSpPr>
        <p:spPr>
          <a:xfrm>
            <a:off x="1755775" y="5260975"/>
            <a:ext cx="5376863" cy="788988"/>
          </a:xfrm>
        </p:spPr>
        <p:txBody>
          <a:bodyPr/>
          <a:lstStyle>
            <a:lvl1pPr marL="0" indent="0">
              <a:buNone/>
              <a:defRPr sz="1400"/>
            </a:lvl1pPr>
            <a:lvl2pPr marL="457151" indent="0">
              <a:buNone/>
              <a:defRPr sz="1200"/>
            </a:lvl2pPr>
            <a:lvl3pPr marL="914303" indent="0">
              <a:buNone/>
              <a:defRPr sz="1000"/>
            </a:lvl3pPr>
            <a:lvl4pPr marL="1371454" indent="0">
              <a:buNone/>
              <a:defRPr sz="900"/>
            </a:lvl4pPr>
            <a:lvl5pPr marL="1828607" indent="0">
              <a:buNone/>
              <a:defRPr sz="900"/>
            </a:lvl5pPr>
            <a:lvl6pPr marL="2285758" indent="0">
              <a:buNone/>
              <a:defRPr sz="900"/>
            </a:lvl6pPr>
            <a:lvl7pPr marL="2742909" indent="0">
              <a:buNone/>
              <a:defRPr sz="900"/>
            </a:lvl7pPr>
            <a:lvl8pPr marL="3200061" indent="0">
              <a:buNone/>
              <a:defRPr sz="900"/>
            </a:lvl8pPr>
            <a:lvl9pPr marL="3657212"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7008B957-03F9-4335-9108-6D025173E433}" type="slidenum">
              <a:rPr lang="en-US"/>
              <a:pPr>
                <a:defRPr/>
              </a:pPr>
              <a:t>‹#›</a:t>
            </a:fld>
            <a:r>
              <a:rPr lang="en-US"/>
              <a:t> </a:t>
            </a:r>
          </a:p>
        </p:txBody>
      </p:sp>
    </p:spTree>
    <p:extLst>
      <p:ext uri="{BB962C8B-B14F-4D97-AF65-F5344CB8AC3E}">
        <p14:creationId xmlns:p14="http://schemas.microsoft.com/office/powerpoint/2010/main" val="41850243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37AD93EB-DFFC-439C-AF41-B6B4C6B15AB5}" type="slidenum">
              <a:rPr lang="en-US"/>
              <a:pPr>
                <a:defRPr/>
              </a:pPr>
              <a:t>‹#›</a:t>
            </a:fld>
            <a:r>
              <a:rPr lang="en-US"/>
              <a:t> </a:t>
            </a:r>
          </a:p>
        </p:txBody>
      </p:sp>
    </p:spTree>
    <p:extLst>
      <p:ext uri="{BB962C8B-B14F-4D97-AF65-F5344CB8AC3E}">
        <p14:creationId xmlns:p14="http://schemas.microsoft.com/office/powerpoint/2010/main" val="42870890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7514" y="263526"/>
            <a:ext cx="584775" cy="2909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63" y="263526"/>
            <a:ext cx="5591175" cy="2909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atin typeface="Arial" pitchFamily="34" charset="0"/>
                <a:ea typeface="ＭＳ Ｐゴシック"/>
                <a:cs typeface="ＭＳ Ｐゴシック"/>
              </a:defRPr>
            </a:lvl1pPr>
          </a:lstStyle>
          <a:p>
            <a:pPr>
              <a:defRPr/>
            </a:pPr>
            <a:fld id="{4FA70199-390B-4809-9B08-586228335A6F}" type="slidenum">
              <a:rPr lang="en-US"/>
              <a:pPr>
                <a:defRPr/>
              </a:pPr>
              <a:t>‹#›</a:t>
            </a:fld>
            <a:r>
              <a:rPr lang="en-US"/>
              <a:t> </a:t>
            </a:r>
          </a:p>
        </p:txBody>
      </p:sp>
    </p:spTree>
    <p:extLst>
      <p:ext uri="{BB962C8B-B14F-4D97-AF65-F5344CB8AC3E}">
        <p14:creationId xmlns:p14="http://schemas.microsoft.com/office/powerpoint/2010/main" val="26849815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48072" y="466052"/>
            <a:ext cx="8065294" cy="29238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85411" y="1170035"/>
            <a:ext cx="8065294" cy="4435863"/>
          </a:xfrm>
        </p:spPr>
        <p:txBody>
          <a:bodyPr/>
          <a:lstStyle/>
          <a:p>
            <a:pPr lvl="0"/>
            <a:endParaRPr lang="en-US" noProof="0"/>
          </a:p>
        </p:txBody>
      </p:sp>
      <p:sp>
        <p:nvSpPr>
          <p:cNvPr id="4" name="Footer Placeholder 3"/>
          <p:cNvSpPr>
            <a:spLocks noGrp="1"/>
          </p:cNvSpPr>
          <p:nvPr>
            <p:ph type="ftr" sz="quarter" idx="10"/>
          </p:nvPr>
        </p:nvSpPr>
        <p:spPr>
          <a:xfrm>
            <a:off x="3062288" y="6348413"/>
            <a:ext cx="2836862" cy="239712"/>
          </a:xfrm>
          <a:prstGeom prst="rect">
            <a:avLst/>
          </a:prstGeom>
        </p:spPr>
        <p:txBody>
          <a:bodyPr lIns="89611" tIns="44806" rIns="89611" bIns="44806"/>
          <a:lstStyle>
            <a:lvl1pPr>
              <a:defRPr>
                <a:cs typeface="+mn-cs"/>
              </a:defRPr>
            </a:lvl1pPr>
          </a:lstStyle>
          <a:p>
            <a:pPr>
              <a:defRPr/>
            </a:pPr>
            <a:endParaRPr lang="en-US">
              <a:solidFill>
                <a:srgbClr val="000000"/>
              </a:solidFill>
            </a:endParaRPr>
          </a:p>
        </p:txBody>
      </p:sp>
    </p:spTree>
    <p:extLst>
      <p:ext uri="{BB962C8B-B14F-4D97-AF65-F5344CB8AC3E}">
        <p14:creationId xmlns:p14="http://schemas.microsoft.com/office/powerpoint/2010/main" val="2823027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56" name="SlideBottomBar"/>
          <p:cNvSpPr>
            <a:spLocks noChangeArrowheads="1"/>
          </p:cNvSpPr>
          <p:nvPr/>
        </p:nvSpPr>
        <p:spPr bwMode="auto">
          <a:xfrm>
            <a:off x="2039938" y="6224590"/>
            <a:ext cx="6921500" cy="498475"/>
          </a:xfrm>
          <a:prstGeom prst="rect">
            <a:avLst/>
          </a:prstGeom>
          <a:solidFill>
            <a:srgbClr val="C7DF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0" tIns="45710" rIns="91420" bIns="45710" anchor="ctr"/>
          <a:lstStyle/>
          <a:p>
            <a:pPr algn="ctr"/>
            <a:endParaRPr lang="en-US"/>
          </a:p>
        </p:txBody>
      </p:sp>
      <p:sp>
        <p:nvSpPr>
          <p:cNvPr id="1026" name="McK 2. Slide Title"/>
          <p:cNvSpPr>
            <a:spLocks noGrp="1" noChangeArrowheads="1"/>
          </p:cNvSpPr>
          <p:nvPr>
            <p:ph type="title"/>
          </p:nvPr>
        </p:nvSpPr>
        <p:spPr bwMode="auto">
          <a:xfrm>
            <a:off x="119063" y="261795"/>
            <a:ext cx="765810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smtClean="0"/>
              <a:t>Click to edit Master title style</a:t>
            </a:r>
          </a:p>
        </p:txBody>
      </p:sp>
      <p:sp>
        <p:nvSpPr>
          <p:cNvPr id="1076" name="McK 1. On-page tracker" hidden="1"/>
          <p:cNvSpPr>
            <a:spLocks noChangeArrowheads="1"/>
          </p:cNvSpPr>
          <p:nvPr/>
        </p:nvSpPr>
        <p:spPr bwMode="auto">
          <a:xfrm>
            <a:off x="119063" y="26989"/>
            <a:ext cx="85921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00">
                <a:solidFill>
                  <a:srgbClr val="808080"/>
                </a:solidFill>
              </a:rPr>
              <a:t>TRACKER</a:t>
            </a:r>
          </a:p>
        </p:txBody>
      </p:sp>
      <p:sp>
        <p:nvSpPr>
          <p:cNvPr id="1032" name="McK 3. Unit of measure" hidden="1"/>
          <p:cNvSpPr txBox="1">
            <a:spLocks noChangeArrowheads="1"/>
          </p:cNvSpPr>
          <p:nvPr/>
        </p:nvSpPr>
        <p:spPr bwMode="auto">
          <a:xfrm>
            <a:off x="119063" y="531813"/>
            <a:ext cx="3656012"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r>
              <a:rPr lang="en-US" sz="1400">
                <a:solidFill>
                  <a:srgbClr val="808080"/>
                </a:solidFill>
              </a:rPr>
              <a:t>Unit of measure</a:t>
            </a:r>
          </a:p>
        </p:txBody>
      </p:sp>
      <p:grpSp>
        <p:nvGrpSpPr>
          <p:cNvPr id="1337" name="McK Slide Elements"/>
          <p:cNvGrpSpPr>
            <a:grpSpLocks/>
          </p:cNvGrpSpPr>
          <p:nvPr userDrawn="1"/>
        </p:nvGrpSpPr>
        <p:grpSpPr bwMode="auto">
          <a:xfrm>
            <a:off x="119063" y="6080125"/>
            <a:ext cx="8548687" cy="508000"/>
            <a:chOff x="75" y="3830"/>
            <a:chExt cx="5385" cy="320"/>
          </a:xfrm>
        </p:grpSpPr>
        <p:sp>
          <p:nvSpPr>
            <p:cNvPr id="1151" name="McK 4. Footnote" hidden="1"/>
            <p:cNvSpPr txBox="1">
              <a:spLocks noChangeArrowheads="1"/>
            </p:cNvSpPr>
            <p:nvPr userDrawn="1"/>
          </p:nvSpPr>
          <p:spPr bwMode="auto">
            <a:xfrm>
              <a:off x="75" y="3830"/>
              <a:ext cx="5385"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r>
                <a:rPr lang="en-US" sz="1000"/>
                <a:t>1 Footnote</a:t>
              </a:r>
            </a:p>
          </p:txBody>
        </p:sp>
        <p:sp>
          <p:nvSpPr>
            <p:cNvPr id="1154" name="McK 5. Source" hidden="1"/>
            <p:cNvSpPr>
              <a:spLocks noChangeArrowheads="1"/>
            </p:cNvSpPr>
            <p:nvPr userDrawn="1"/>
          </p:nvSpPr>
          <p:spPr bwMode="auto">
            <a:xfrm>
              <a:off x="75" y="4054"/>
              <a:ext cx="4323"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609472" indent="-609472" defTabSz="895160">
                <a:tabLst>
                  <a:tab pos="612645" algn="l"/>
                </a:tabLst>
              </a:pPr>
              <a:r>
                <a:rPr lang="en-US" sz="1000">
                  <a:solidFill>
                    <a:srgbClr val="000000"/>
                  </a:solidFill>
                </a:rPr>
                <a:t>SOURCE: Source</a:t>
              </a:r>
            </a:p>
          </p:txBody>
        </p:sp>
      </p:grpSp>
      <p:grpSp>
        <p:nvGrpSpPr>
          <p:cNvPr id="1303" name="ACET" hidden="1"/>
          <p:cNvGrpSpPr>
            <a:grpSpLocks/>
          </p:cNvGrpSpPr>
          <p:nvPr/>
        </p:nvGrpSpPr>
        <p:grpSpPr bwMode="auto">
          <a:xfrm>
            <a:off x="1452565" y="1127125"/>
            <a:ext cx="4264025" cy="508000"/>
            <a:chOff x="915" y="710"/>
            <a:chExt cx="2686" cy="320"/>
          </a:xfrm>
        </p:grpSpPr>
        <p:cxnSp>
          <p:nvCxnSpPr>
            <p:cNvPr id="1273" name="AutoShape 249" hidden="1"/>
            <p:cNvCxnSpPr>
              <a:cxnSpLocks noChangeShapeType="1"/>
              <a:stCxn id="1274" idx="4"/>
              <a:endCxn id="1274"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74" name="AutoShape 250" hidden="1"/>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b="1"/>
                <a:t>Title</a:t>
              </a:r>
            </a:p>
            <a:p>
              <a:r>
                <a:rPr lang="en-US">
                  <a:solidFill>
                    <a:srgbClr val="808080"/>
                  </a:solidFill>
                </a:rPr>
                <a:t>Unit of measure</a:t>
              </a:r>
            </a:p>
          </p:txBody>
        </p:sp>
      </p:grpSp>
      <p:sp>
        <p:nvSpPr>
          <p:cNvPr id="1304" name="Rectangle 280"/>
          <p:cNvSpPr>
            <a:spLocks noGrp="1" noChangeArrowheads="1"/>
          </p:cNvSpPr>
          <p:nvPr>
            <p:ph type="sldNum" sz="quarter" idx="4"/>
          </p:nvPr>
        </p:nvSpPr>
        <p:spPr bwMode="auto">
          <a:xfrm>
            <a:off x="8545513" y="6435725"/>
            <a:ext cx="195262"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a:defRPr sz="1000">
                <a:solidFill>
                  <a:srgbClr val="000000"/>
                </a:solidFill>
              </a:defRPr>
            </a:lvl1pPr>
          </a:lstStyle>
          <a:p>
            <a:fld id="{DF3F7A36-4E73-465D-9586-256F645211D5}" type="slidenum">
              <a:rPr lang="en-US"/>
              <a:pPr/>
              <a:t>‹#›</a:t>
            </a:fld>
            <a:r>
              <a:rPr lang="en-US"/>
              <a:t> </a:t>
            </a:r>
          </a:p>
        </p:txBody>
      </p:sp>
      <p:sp>
        <p:nvSpPr>
          <p:cNvPr id="1310" name="Rectangle 286"/>
          <p:cNvSpPr>
            <a:spLocks noGrp="1" noChangeArrowheads="1"/>
          </p:cNvSpPr>
          <p:nvPr>
            <p:ph type="body" idx="1"/>
          </p:nvPr>
        </p:nvSpPr>
        <p:spPr bwMode="auto">
          <a:xfrm>
            <a:off x="1452565" y="1951038"/>
            <a:ext cx="4302125" cy="122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319" name="doc id"/>
          <p:cNvSpPr>
            <a:spLocks noChangeArrowheads="1"/>
          </p:cNvSpPr>
          <p:nvPr/>
        </p:nvSpPr>
        <p:spPr bwMode="auto">
          <a:xfrm>
            <a:off x="8081965" y="36513"/>
            <a:ext cx="657225"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defTabSz="895160"/>
            <a:endParaRPr lang="en-US" sz="800">
              <a:solidFill>
                <a:srgbClr val="000000"/>
              </a:solidFill>
            </a:endParaRPr>
          </a:p>
        </p:txBody>
      </p:sp>
      <p:pic>
        <p:nvPicPr>
          <p:cNvPr id="1333"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77165" y="0"/>
            <a:ext cx="118903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5" name="Picture 3"/>
          <p:cNvPicPr>
            <a:picLocks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3813" y="6224590"/>
            <a:ext cx="193516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userDrawn="1"/>
        </p:nvSpPr>
        <p:spPr bwMode="auto">
          <a:xfrm>
            <a:off x="0" y="820738"/>
            <a:ext cx="8966200" cy="76200"/>
          </a:xfrm>
          <a:prstGeom prst="rect">
            <a:avLst/>
          </a:prstGeom>
          <a:solidFill>
            <a:schemeClr val="accent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89592" tIns="44797" rIns="89592" bIns="44797" anchor="ctr"/>
          <a:lstStyle/>
          <a:p>
            <a:pPr algn="ctr" fontAlgn="auto">
              <a:spcBef>
                <a:spcPts val="0"/>
              </a:spcBef>
              <a:spcAft>
                <a:spcPts val="0"/>
              </a:spcAft>
              <a:defRPr/>
            </a:pPr>
            <a:endParaRPr lang="en-US" sz="1800">
              <a:solidFill>
                <a:schemeClr val="lt1"/>
              </a:solidFill>
              <a:latin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895160" rtl="0" fontAlgn="base">
        <a:spcBef>
          <a:spcPct val="0"/>
        </a:spcBef>
        <a:spcAft>
          <a:spcPct val="0"/>
        </a:spcAft>
        <a:defRPr sz="1900" b="1">
          <a:solidFill>
            <a:schemeClr val="tx2"/>
          </a:solidFill>
          <a:latin typeface="+mj-lt"/>
          <a:ea typeface="+mj-ea"/>
          <a:cs typeface="+mj-cs"/>
        </a:defRPr>
      </a:lvl1pPr>
      <a:lvl2pPr algn="l" defTabSz="895160" rtl="0" fontAlgn="base">
        <a:spcBef>
          <a:spcPct val="0"/>
        </a:spcBef>
        <a:spcAft>
          <a:spcPct val="0"/>
        </a:spcAft>
        <a:defRPr sz="1900" b="1">
          <a:solidFill>
            <a:schemeClr val="tx2"/>
          </a:solidFill>
          <a:latin typeface="Arial" charset="0"/>
        </a:defRPr>
      </a:lvl2pPr>
      <a:lvl3pPr algn="l" defTabSz="895160" rtl="0" fontAlgn="base">
        <a:spcBef>
          <a:spcPct val="0"/>
        </a:spcBef>
        <a:spcAft>
          <a:spcPct val="0"/>
        </a:spcAft>
        <a:defRPr sz="1900" b="1">
          <a:solidFill>
            <a:schemeClr val="tx2"/>
          </a:solidFill>
          <a:latin typeface="Arial" charset="0"/>
        </a:defRPr>
      </a:lvl3pPr>
      <a:lvl4pPr algn="l" defTabSz="895160" rtl="0" fontAlgn="base">
        <a:spcBef>
          <a:spcPct val="0"/>
        </a:spcBef>
        <a:spcAft>
          <a:spcPct val="0"/>
        </a:spcAft>
        <a:defRPr sz="1900" b="1">
          <a:solidFill>
            <a:schemeClr val="tx2"/>
          </a:solidFill>
          <a:latin typeface="Arial" charset="0"/>
        </a:defRPr>
      </a:lvl4pPr>
      <a:lvl5pPr algn="l" defTabSz="895160" rtl="0" fontAlgn="base">
        <a:spcBef>
          <a:spcPct val="0"/>
        </a:spcBef>
        <a:spcAft>
          <a:spcPct val="0"/>
        </a:spcAft>
        <a:defRPr sz="1900" b="1">
          <a:solidFill>
            <a:schemeClr val="tx2"/>
          </a:solidFill>
          <a:latin typeface="Arial" charset="0"/>
        </a:defRPr>
      </a:lvl5pPr>
      <a:lvl6pPr marL="457102" algn="l" defTabSz="895160" rtl="0" fontAlgn="base">
        <a:spcBef>
          <a:spcPct val="0"/>
        </a:spcBef>
        <a:spcAft>
          <a:spcPct val="0"/>
        </a:spcAft>
        <a:defRPr sz="1900" b="1">
          <a:solidFill>
            <a:schemeClr val="tx2"/>
          </a:solidFill>
          <a:latin typeface="Arial" charset="0"/>
        </a:defRPr>
      </a:lvl6pPr>
      <a:lvl7pPr marL="914206" algn="l" defTabSz="895160" rtl="0" fontAlgn="base">
        <a:spcBef>
          <a:spcPct val="0"/>
        </a:spcBef>
        <a:spcAft>
          <a:spcPct val="0"/>
        </a:spcAft>
        <a:defRPr sz="1900" b="1">
          <a:solidFill>
            <a:schemeClr val="tx2"/>
          </a:solidFill>
          <a:latin typeface="Arial" charset="0"/>
        </a:defRPr>
      </a:lvl7pPr>
      <a:lvl8pPr marL="1371309" algn="l" defTabSz="895160" rtl="0" fontAlgn="base">
        <a:spcBef>
          <a:spcPct val="0"/>
        </a:spcBef>
        <a:spcAft>
          <a:spcPct val="0"/>
        </a:spcAft>
        <a:defRPr sz="1900" b="1">
          <a:solidFill>
            <a:schemeClr val="tx2"/>
          </a:solidFill>
          <a:latin typeface="Arial" charset="0"/>
        </a:defRPr>
      </a:lvl8pPr>
      <a:lvl9pPr marL="1828413" algn="l" defTabSz="895160" rtl="0" fontAlgn="base">
        <a:spcBef>
          <a:spcPct val="0"/>
        </a:spcBef>
        <a:spcAft>
          <a:spcPct val="0"/>
        </a:spcAft>
        <a:defRPr sz="1900" b="1">
          <a:solidFill>
            <a:schemeClr val="tx2"/>
          </a:solidFill>
          <a:latin typeface="Arial" charset="0"/>
        </a:defRPr>
      </a:lvl9pPr>
    </p:titleStyle>
    <p:bodyStyle>
      <a:lvl1pPr algn="l" defTabSz="895160" rtl="0" fontAlgn="base">
        <a:spcBef>
          <a:spcPct val="0"/>
        </a:spcBef>
        <a:spcAft>
          <a:spcPct val="0"/>
        </a:spcAft>
        <a:buClr>
          <a:schemeClr val="tx2"/>
        </a:buClr>
        <a:defRPr sz="1600">
          <a:solidFill>
            <a:schemeClr val="tx1"/>
          </a:solidFill>
          <a:latin typeface="+mn-lt"/>
          <a:ea typeface="+mn-ea"/>
          <a:cs typeface="+mn-cs"/>
        </a:defRPr>
      </a:lvl1pPr>
      <a:lvl2pPr marL="193634" indent="-192047" algn="l" defTabSz="89516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102" indent="-261882" algn="l" defTabSz="89516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233" indent="-155542" algn="l" defTabSz="89516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5967" indent="-130148" algn="l" defTabSz="89516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070" indent="-130148" algn="l" defTabSz="89516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173" indent="-130148" algn="l" defTabSz="89516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276" indent="-130148" algn="l" defTabSz="89516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379" indent="-130148" algn="l" defTabSz="895160"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14206" rtl="0" eaLnBrk="1" latinLnBrk="0" hangingPunct="1">
        <a:defRPr sz="1800" kern="1200">
          <a:solidFill>
            <a:schemeClr val="tx1"/>
          </a:solidFill>
          <a:latin typeface="+mn-lt"/>
          <a:ea typeface="+mn-ea"/>
          <a:cs typeface="+mn-cs"/>
        </a:defRPr>
      </a:lvl1pPr>
      <a:lvl2pPr marL="457102" algn="l" defTabSz="914206" rtl="0" eaLnBrk="1" latinLnBrk="0" hangingPunct="1">
        <a:defRPr sz="1800" kern="1200">
          <a:solidFill>
            <a:schemeClr val="tx1"/>
          </a:solidFill>
          <a:latin typeface="+mn-lt"/>
          <a:ea typeface="+mn-ea"/>
          <a:cs typeface="+mn-cs"/>
        </a:defRPr>
      </a:lvl2pPr>
      <a:lvl3pPr marL="914206" algn="l" defTabSz="914206" rtl="0" eaLnBrk="1" latinLnBrk="0" hangingPunct="1">
        <a:defRPr sz="1800" kern="1200">
          <a:solidFill>
            <a:schemeClr val="tx1"/>
          </a:solidFill>
          <a:latin typeface="+mn-lt"/>
          <a:ea typeface="+mn-ea"/>
          <a:cs typeface="+mn-cs"/>
        </a:defRPr>
      </a:lvl3pPr>
      <a:lvl4pPr marL="1371309" algn="l" defTabSz="914206" rtl="0" eaLnBrk="1" latinLnBrk="0" hangingPunct="1">
        <a:defRPr sz="1800" kern="1200">
          <a:solidFill>
            <a:schemeClr val="tx1"/>
          </a:solidFill>
          <a:latin typeface="+mn-lt"/>
          <a:ea typeface="+mn-ea"/>
          <a:cs typeface="+mn-cs"/>
        </a:defRPr>
      </a:lvl4pPr>
      <a:lvl5pPr marL="1828413" algn="l" defTabSz="914206" rtl="0" eaLnBrk="1" latinLnBrk="0" hangingPunct="1">
        <a:defRPr sz="1800" kern="1200">
          <a:solidFill>
            <a:schemeClr val="tx1"/>
          </a:solidFill>
          <a:latin typeface="+mn-lt"/>
          <a:ea typeface="+mn-ea"/>
          <a:cs typeface="+mn-cs"/>
        </a:defRPr>
      </a:lvl5pPr>
      <a:lvl6pPr marL="2285516" algn="l" defTabSz="914206" rtl="0" eaLnBrk="1" latinLnBrk="0" hangingPunct="1">
        <a:defRPr sz="1800" kern="1200">
          <a:solidFill>
            <a:schemeClr val="tx1"/>
          </a:solidFill>
          <a:latin typeface="+mn-lt"/>
          <a:ea typeface="+mn-ea"/>
          <a:cs typeface="+mn-cs"/>
        </a:defRPr>
      </a:lvl6pPr>
      <a:lvl7pPr marL="2742618" algn="l" defTabSz="914206" rtl="0" eaLnBrk="1" latinLnBrk="0" hangingPunct="1">
        <a:defRPr sz="1800" kern="1200">
          <a:solidFill>
            <a:schemeClr val="tx1"/>
          </a:solidFill>
          <a:latin typeface="+mn-lt"/>
          <a:ea typeface="+mn-ea"/>
          <a:cs typeface="+mn-cs"/>
        </a:defRPr>
      </a:lvl7pPr>
      <a:lvl8pPr marL="3199722" algn="l" defTabSz="914206" rtl="0" eaLnBrk="1" latinLnBrk="0" hangingPunct="1">
        <a:defRPr sz="1800" kern="1200">
          <a:solidFill>
            <a:schemeClr val="tx1"/>
          </a:solidFill>
          <a:latin typeface="+mn-lt"/>
          <a:ea typeface="+mn-ea"/>
          <a:cs typeface="+mn-cs"/>
        </a:defRPr>
      </a:lvl8pPr>
      <a:lvl9pPr marL="3656824" algn="l" defTabSz="91420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SlideBottomBar"/>
          <p:cNvSpPr>
            <a:spLocks noChangeArrowheads="1"/>
          </p:cNvSpPr>
          <p:nvPr/>
        </p:nvSpPr>
        <p:spPr bwMode="auto">
          <a:xfrm>
            <a:off x="2039662" y="6225144"/>
            <a:ext cx="6921777" cy="497887"/>
          </a:xfrm>
          <a:prstGeom prst="rect">
            <a:avLst/>
          </a:prstGeom>
          <a:solidFill>
            <a:srgbClr val="C7DF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p>
            <a:pPr algn="ctr"/>
            <a:endParaRPr lang="en-US" smtClean="0">
              <a:solidFill>
                <a:srgbClr val="000000"/>
              </a:solidFill>
              <a:ea typeface="ＭＳ Ｐゴシック" pitchFamily="8" charset="-128"/>
            </a:endParaRPr>
          </a:p>
        </p:txBody>
      </p:sp>
      <p:sp>
        <p:nvSpPr>
          <p:cNvPr id="5123" name="McK 2. Slide Title"/>
          <p:cNvSpPr>
            <a:spLocks noGrp="1" noChangeArrowheads="1"/>
          </p:cNvSpPr>
          <p:nvPr>
            <p:ph type="title"/>
          </p:nvPr>
        </p:nvSpPr>
        <p:spPr bwMode="auto">
          <a:xfrm>
            <a:off x="119798" y="261452"/>
            <a:ext cx="7657673"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smtClean="0"/>
              <a:t>Click to edit Master title style</a:t>
            </a:r>
          </a:p>
        </p:txBody>
      </p:sp>
      <p:sp>
        <p:nvSpPr>
          <p:cNvPr id="5124" name="McK 1. On-page tracker" hidden="1"/>
          <p:cNvSpPr>
            <a:spLocks noChangeArrowheads="1"/>
          </p:cNvSpPr>
          <p:nvPr/>
        </p:nvSpPr>
        <p:spPr bwMode="auto">
          <a:xfrm>
            <a:off x="119798" y="26451"/>
            <a:ext cx="85921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00" smtClean="0">
                <a:solidFill>
                  <a:srgbClr val="808080"/>
                </a:solidFill>
                <a:ea typeface="ＭＳ Ｐゴシック" pitchFamily="8" charset="-128"/>
              </a:rPr>
              <a:t>TRACKER</a:t>
            </a:r>
          </a:p>
        </p:txBody>
      </p:sp>
      <p:sp>
        <p:nvSpPr>
          <p:cNvPr id="1032" name="McK 3. Unit of measure" hidden="1"/>
          <p:cNvSpPr txBox="1">
            <a:spLocks noChangeArrowheads="1"/>
          </p:cNvSpPr>
          <p:nvPr/>
        </p:nvSpPr>
        <p:spPr bwMode="auto">
          <a:xfrm>
            <a:off x="119798" y="532117"/>
            <a:ext cx="3654586"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400">
                <a:solidFill>
                  <a:srgbClr val="808080"/>
                </a:solidFill>
                <a:ea typeface="ＭＳ Ｐゴシック" pitchFamily="8" charset="-128"/>
              </a:rPr>
              <a:t>Unit of measure</a:t>
            </a:r>
          </a:p>
        </p:txBody>
      </p:sp>
      <p:grpSp>
        <p:nvGrpSpPr>
          <p:cNvPr id="5126" name="McK Slide Elements"/>
          <p:cNvGrpSpPr>
            <a:grpSpLocks/>
          </p:cNvGrpSpPr>
          <p:nvPr userDrawn="1"/>
        </p:nvGrpSpPr>
        <p:grpSpPr bwMode="auto">
          <a:xfrm>
            <a:off x="119798" y="6078860"/>
            <a:ext cx="8547594" cy="508807"/>
            <a:chOff x="75" y="3829"/>
            <a:chExt cx="5385" cy="321"/>
          </a:xfrm>
        </p:grpSpPr>
        <p:sp>
          <p:nvSpPr>
            <p:cNvPr id="1151" name="McK 4. Footnote" hidden="1"/>
            <p:cNvSpPr txBox="1">
              <a:spLocks noChangeArrowheads="1"/>
            </p:cNvSpPr>
            <p:nvPr userDrawn="1"/>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a:solidFill>
                    <a:srgbClr val="000000"/>
                  </a:solidFill>
                  <a:ea typeface="ＭＳ Ｐゴシック" pitchFamily="8" charset="-128"/>
                </a:rPr>
                <a:t>1 Footnote</a:t>
              </a:r>
            </a:p>
          </p:txBody>
        </p:sp>
        <p:sp>
          <p:nvSpPr>
            <p:cNvPr id="5137" name="McK 5. Source" hidden="1"/>
            <p:cNvSpPr>
              <a:spLocks noChangeArrowheads="1"/>
            </p:cNvSpPr>
            <p:nvPr userDrawn="1"/>
          </p:nvSpPr>
          <p:spPr bwMode="auto">
            <a:xfrm>
              <a:off x="75" y="4053"/>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608299" indent="-608299" defTabSz="894557">
                <a:tabLst>
                  <a:tab pos="611410" algn="l"/>
                </a:tabLst>
              </a:pPr>
              <a:r>
                <a:rPr lang="en-US" sz="1000" smtClean="0">
                  <a:solidFill>
                    <a:srgbClr val="000000"/>
                  </a:solidFill>
                  <a:ea typeface="ＭＳ Ｐゴシック" pitchFamily="8" charset="-128"/>
                </a:rPr>
                <a:t>SOURCE: Source</a:t>
              </a:r>
            </a:p>
          </p:txBody>
        </p:sp>
      </p:grpSp>
      <p:grpSp>
        <p:nvGrpSpPr>
          <p:cNvPr id="5127" name="ACET" hidden="1"/>
          <p:cNvGrpSpPr>
            <a:grpSpLocks/>
          </p:cNvGrpSpPr>
          <p:nvPr/>
        </p:nvGrpSpPr>
        <p:grpSpPr bwMode="auto">
          <a:xfrm>
            <a:off x="1453122" y="1126470"/>
            <a:ext cx="4262906" cy="508779"/>
            <a:chOff x="915" y="710"/>
            <a:chExt cx="2686" cy="320"/>
          </a:xfrm>
        </p:grpSpPr>
        <p:cxnSp>
          <p:nvCxnSpPr>
            <p:cNvPr id="5134" name="AutoShape 249" hidden="1"/>
            <p:cNvCxnSpPr>
              <a:cxnSpLocks noChangeShapeType="1"/>
              <a:stCxn id="5135" idx="4"/>
              <a:endCxn id="5135" idx="6"/>
            </p:cNvCxnSpPr>
            <p:nvPr/>
          </p:nvCxnSpPr>
          <p:spPr bwMode="auto">
            <a:xfrm>
              <a:off x="915" y="1030"/>
              <a:ext cx="2686"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35" name="AutoShape 250" hidden="1"/>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b="1" smtClean="0">
                  <a:solidFill>
                    <a:srgbClr val="000000"/>
                  </a:solidFill>
                  <a:ea typeface="ＭＳ Ｐゴシック" pitchFamily="8" charset="-128"/>
                </a:rPr>
                <a:t>Title</a:t>
              </a:r>
            </a:p>
            <a:p>
              <a:r>
                <a:rPr lang="en-US" smtClean="0">
                  <a:solidFill>
                    <a:srgbClr val="808080"/>
                  </a:solidFill>
                  <a:ea typeface="ＭＳ Ｐゴシック" pitchFamily="8" charset="-128"/>
                </a:rPr>
                <a:t>Unit of measure</a:t>
              </a:r>
            </a:p>
          </p:txBody>
        </p:sp>
      </p:grpSp>
      <p:sp>
        <p:nvSpPr>
          <p:cNvPr id="1304" name="Rectangle 280"/>
          <p:cNvSpPr>
            <a:spLocks noGrp="1" noChangeArrowheads="1"/>
          </p:cNvSpPr>
          <p:nvPr>
            <p:ph type="sldNum" sz="quarter" idx="4"/>
          </p:nvPr>
        </p:nvSpPr>
        <p:spPr bwMode="auto">
          <a:xfrm>
            <a:off x="8546039" y="6435190"/>
            <a:ext cx="194475" cy="152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bodyPr>
          <a:lstStyle>
            <a:lvl1pPr>
              <a:defRPr sz="1000">
                <a:solidFill>
                  <a:srgbClr val="000000"/>
                </a:solidFill>
                <a:ea typeface="+mn-ea"/>
              </a:defRPr>
            </a:lvl1pPr>
          </a:lstStyle>
          <a:p>
            <a:pPr>
              <a:defRPr/>
            </a:pPr>
            <a:fld id="{9BE0212C-6EB0-441B-9887-EC61D5B00D98}" type="slidenum">
              <a:rPr lang="en-US"/>
              <a:pPr>
                <a:defRPr/>
              </a:pPr>
              <a:t>‹#›</a:t>
            </a:fld>
            <a:r>
              <a:rPr lang="en-US"/>
              <a:t> </a:t>
            </a:r>
          </a:p>
        </p:txBody>
      </p:sp>
      <p:sp>
        <p:nvSpPr>
          <p:cNvPr id="5129" name="Rectangle 286"/>
          <p:cNvSpPr>
            <a:spLocks noGrp="1" noChangeArrowheads="1"/>
          </p:cNvSpPr>
          <p:nvPr>
            <p:ph type="body" idx="1"/>
          </p:nvPr>
        </p:nvSpPr>
        <p:spPr bwMode="auto">
          <a:xfrm>
            <a:off x="1453122" y="1951095"/>
            <a:ext cx="4301802" cy="1222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30" name="doc id"/>
          <p:cNvSpPr>
            <a:spLocks noChangeArrowheads="1"/>
          </p:cNvSpPr>
          <p:nvPr/>
        </p:nvSpPr>
        <p:spPr bwMode="auto">
          <a:xfrm>
            <a:off x="8082409" y="35786"/>
            <a:ext cx="656550" cy="122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defTabSz="894557"/>
            <a:endParaRPr lang="en-US" sz="800" smtClean="0">
              <a:solidFill>
                <a:srgbClr val="000000"/>
              </a:solidFill>
              <a:ea typeface="ＭＳ Ｐゴシック" pitchFamily="8" charset="-128"/>
            </a:endParaRPr>
          </a:p>
        </p:txBody>
      </p:sp>
      <p:pic>
        <p:nvPicPr>
          <p:cNvPr id="5131" name="Picture 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777471" y="1"/>
            <a:ext cx="1188635" cy="533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3"/>
          <p:cNvPicPr>
            <a:picLocks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3337" y="6225144"/>
            <a:ext cx="1935422" cy="49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3" name="Rectangle 7"/>
          <p:cNvSpPr>
            <a:spLocks noChangeArrowheads="1"/>
          </p:cNvSpPr>
          <p:nvPr userDrawn="1"/>
        </p:nvSpPr>
        <p:spPr bwMode="auto">
          <a:xfrm>
            <a:off x="0" y="821514"/>
            <a:ext cx="8966106" cy="74683"/>
          </a:xfrm>
          <a:prstGeom prst="rect">
            <a:avLst/>
          </a:prstGeom>
          <a:solidFill>
            <a:schemeClr val="accent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89601" tIns="44802" rIns="89601" bIns="44802" anchor="ctr"/>
          <a:lstStyle/>
          <a:p>
            <a:pPr algn="ctr"/>
            <a:endParaRPr lang="en-US" sz="1800" smtClean="0">
              <a:solidFill>
                <a:srgbClr val="FFFFFF"/>
              </a:solidFill>
              <a:ea typeface="ＭＳ Ｐゴシック" pitchFamily="8" charset="-128"/>
            </a:endParaRPr>
          </a:p>
        </p:txBody>
      </p:sp>
    </p:spTree>
    <p:extLst>
      <p:ext uri="{BB962C8B-B14F-4D97-AF65-F5344CB8AC3E}">
        <p14:creationId xmlns:p14="http://schemas.microsoft.com/office/powerpoint/2010/main" val="3066261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hf hdr="0" ftr="0" dt="0"/>
  <p:txStyles>
    <p:titleStyle>
      <a:lvl1pPr algn="l" defTabSz="894557" rtl="0" eaLnBrk="0" fontAlgn="base" hangingPunct="0">
        <a:spcBef>
          <a:spcPct val="0"/>
        </a:spcBef>
        <a:spcAft>
          <a:spcPct val="0"/>
        </a:spcAft>
        <a:defRPr sz="1900" b="1">
          <a:solidFill>
            <a:schemeClr val="tx2"/>
          </a:solidFill>
          <a:latin typeface="+mj-lt"/>
          <a:ea typeface="+mj-ea"/>
          <a:cs typeface="+mj-cs"/>
        </a:defRPr>
      </a:lvl1pPr>
      <a:lvl2pPr algn="l" defTabSz="894557" rtl="0" eaLnBrk="0" fontAlgn="base" hangingPunct="0">
        <a:spcBef>
          <a:spcPct val="0"/>
        </a:spcBef>
        <a:spcAft>
          <a:spcPct val="0"/>
        </a:spcAft>
        <a:defRPr sz="1900" b="1">
          <a:solidFill>
            <a:schemeClr val="tx2"/>
          </a:solidFill>
          <a:latin typeface="Arial" charset="0"/>
        </a:defRPr>
      </a:lvl2pPr>
      <a:lvl3pPr algn="l" defTabSz="894557" rtl="0" eaLnBrk="0" fontAlgn="base" hangingPunct="0">
        <a:spcBef>
          <a:spcPct val="0"/>
        </a:spcBef>
        <a:spcAft>
          <a:spcPct val="0"/>
        </a:spcAft>
        <a:defRPr sz="1900" b="1">
          <a:solidFill>
            <a:schemeClr val="tx2"/>
          </a:solidFill>
          <a:latin typeface="Arial" charset="0"/>
        </a:defRPr>
      </a:lvl3pPr>
      <a:lvl4pPr algn="l" defTabSz="894557" rtl="0" eaLnBrk="0" fontAlgn="base" hangingPunct="0">
        <a:spcBef>
          <a:spcPct val="0"/>
        </a:spcBef>
        <a:spcAft>
          <a:spcPct val="0"/>
        </a:spcAft>
        <a:defRPr sz="1900" b="1">
          <a:solidFill>
            <a:schemeClr val="tx2"/>
          </a:solidFill>
          <a:latin typeface="Arial" charset="0"/>
        </a:defRPr>
      </a:lvl4pPr>
      <a:lvl5pPr algn="l" defTabSz="894557" rtl="0" eaLnBrk="0" fontAlgn="base" hangingPunct="0">
        <a:spcBef>
          <a:spcPct val="0"/>
        </a:spcBef>
        <a:spcAft>
          <a:spcPct val="0"/>
        </a:spcAft>
        <a:defRPr sz="1900" b="1">
          <a:solidFill>
            <a:schemeClr val="tx2"/>
          </a:solidFill>
          <a:latin typeface="Arial" charset="0"/>
        </a:defRPr>
      </a:lvl5pPr>
      <a:lvl6pPr marL="457151" algn="l" defTabSz="895255" rtl="0" fontAlgn="base">
        <a:spcBef>
          <a:spcPct val="0"/>
        </a:spcBef>
        <a:spcAft>
          <a:spcPct val="0"/>
        </a:spcAft>
        <a:defRPr sz="1900" b="1">
          <a:solidFill>
            <a:schemeClr val="tx2"/>
          </a:solidFill>
          <a:latin typeface="Arial" charset="0"/>
        </a:defRPr>
      </a:lvl6pPr>
      <a:lvl7pPr marL="914303" algn="l" defTabSz="895255" rtl="0" fontAlgn="base">
        <a:spcBef>
          <a:spcPct val="0"/>
        </a:spcBef>
        <a:spcAft>
          <a:spcPct val="0"/>
        </a:spcAft>
        <a:defRPr sz="1900" b="1">
          <a:solidFill>
            <a:schemeClr val="tx2"/>
          </a:solidFill>
          <a:latin typeface="Arial" charset="0"/>
        </a:defRPr>
      </a:lvl7pPr>
      <a:lvl8pPr marL="1371454" algn="l" defTabSz="895255" rtl="0" fontAlgn="base">
        <a:spcBef>
          <a:spcPct val="0"/>
        </a:spcBef>
        <a:spcAft>
          <a:spcPct val="0"/>
        </a:spcAft>
        <a:defRPr sz="1900" b="1">
          <a:solidFill>
            <a:schemeClr val="tx2"/>
          </a:solidFill>
          <a:latin typeface="Arial" charset="0"/>
        </a:defRPr>
      </a:lvl8pPr>
      <a:lvl9pPr marL="1828607" algn="l" defTabSz="895255" rtl="0" fontAlgn="base">
        <a:spcBef>
          <a:spcPct val="0"/>
        </a:spcBef>
        <a:spcAft>
          <a:spcPct val="0"/>
        </a:spcAft>
        <a:defRPr sz="1900" b="1">
          <a:solidFill>
            <a:schemeClr val="tx2"/>
          </a:solidFill>
          <a:latin typeface="Arial" charset="0"/>
        </a:defRPr>
      </a:lvl9pPr>
    </p:titleStyle>
    <p:bodyStyle>
      <a:lvl1pPr marL="336042" indent="-336042" algn="l" defTabSz="894557" rtl="0" eaLnBrk="0" fontAlgn="base" hangingPunct="0">
        <a:spcBef>
          <a:spcPct val="0"/>
        </a:spcBef>
        <a:spcAft>
          <a:spcPct val="0"/>
        </a:spcAft>
        <a:buClr>
          <a:schemeClr val="tx2"/>
        </a:buClr>
        <a:defRPr sz="1600">
          <a:solidFill>
            <a:schemeClr val="tx1"/>
          </a:solidFill>
          <a:latin typeface="+mn-lt"/>
          <a:ea typeface="+mn-ea"/>
          <a:cs typeface="+mn-cs"/>
        </a:defRPr>
      </a:lvl1pPr>
      <a:lvl2pPr marL="192913" indent="-191358" algn="l" defTabSz="894557" rtl="0" eaLnBrk="0" fontAlgn="base" hangingPunct="0">
        <a:spcBef>
          <a:spcPct val="0"/>
        </a:spcBef>
        <a:spcAft>
          <a:spcPct val="0"/>
        </a:spcAft>
        <a:buClr>
          <a:schemeClr val="tx2"/>
        </a:buClr>
        <a:buSzPct val="125000"/>
        <a:buFont typeface="Arial" charset="0"/>
        <a:buChar char="▪"/>
        <a:defRPr sz="1600">
          <a:solidFill>
            <a:schemeClr val="tx1"/>
          </a:solidFill>
          <a:latin typeface="+mn-lt"/>
        </a:defRPr>
      </a:lvl2pPr>
      <a:lvl3pPr marL="455835" indent="-261366" algn="l" defTabSz="894557" rtl="0" eaLnBrk="0" fontAlgn="base" hangingPunct="0">
        <a:spcBef>
          <a:spcPct val="0"/>
        </a:spcBef>
        <a:spcAft>
          <a:spcPct val="0"/>
        </a:spcAft>
        <a:buClr>
          <a:schemeClr val="tx2"/>
        </a:buClr>
        <a:buSzPct val="120000"/>
        <a:buFont typeface="Arial" charset="0"/>
        <a:buChar char="–"/>
        <a:defRPr sz="1600">
          <a:solidFill>
            <a:schemeClr val="tx1"/>
          </a:solidFill>
          <a:latin typeface="+mn-lt"/>
        </a:defRPr>
      </a:lvl3pPr>
      <a:lvl4pPr marL="612966" indent="-154020" algn="l" defTabSz="894557" rtl="0" eaLnBrk="0" fontAlgn="base" hangingPunct="0">
        <a:spcBef>
          <a:spcPct val="0"/>
        </a:spcBef>
        <a:spcAft>
          <a:spcPct val="0"/>
        </a:spcAft>
        <a:buClr>
          <a:schemeClr val="tx2"/>
        </a:buClr>
        <a:buSzPct val="120000"/>
        <a:buFont typeface="Arial" charset="0"/>
        <a:buChar char="▫"/>
        <a:defRPr sz="1600">
          <a:solidFill>
            <a:schemeClr val="tx1"/>
          </a:solidFill>
          <a:latin typeface="+mn-lt"/>
        </a:defRPr>
      </a:lvl4pPr>
      <a:lvl5pPr marL="745205" indent="-129128" algn="l" defTabSz="894557" rtl="0" eaLnBrk="0" fontAlgn="base" hangingPunct="0">
        <a:spcBef>
          <a:spcPct val="0"/>
        </a:spcBef>
        <a:spcAft>
          <a:spcPct val="0"/>
        </a:spcAft>
        <a:buClr>
          <a:schemeClr val="tx2"/>
        </a:buClr>
        <a:buSzPct val="89000"/>
        <a:buFont typeface="Arial" charset="0"/>
        <a:buChar char="-"/>
        <a:defRPr sz="1600">
          <a:solidFill>
            <a:schemeClr val="tx1"/>
          </a:solidFill>
          <a:latin typeface="+mn-lt"/>
        </a:defRPr>
      </a:lvl5pPr>
      <a:lvl6pPr marL="1203197" indent="-130162" algn="l" defTabSz="895255"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349" indent="-130162" algn="l" defTabSz="895255"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501" indent="-130162" algn="l" defTabSz="895255"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652" indent="-130162" algn="l" defTabSz="895255"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7"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SlideBottomBar"/>
          <p:cNvSpPr>
            <a:spLocks noChangeArrowheads="1"/>
          </p:cNvSpPr>
          <p:nvPr/>
        </p:nvSpPr>
        <p:spPr bwMode="auto">
          <a:xfrm>
            <a:off x="2039938" y="6224588"/>
            <a:ext cx="6921500" cy="498475"/>
          </a:xfrm>
          <a:prstGeom prst="rect">
            <a:avLst/>
          </a:prstGeom>
          <a:solidFill>
            <a:srgbClr val="C7DFFB"/>
          </a:solidFill>
          <a:ln>
            <a:noFill/>
          </a:ln>
          <a:effectLst/>
          <a:extLst/>
        </p:spPr>
        <p:txBody>
          <a:bodyPr wrap="none" lIns="91430" tIns="45715" rIns="91430" bIns="45715" anchor="ctr"/>
          <a:lstStyle/>
          <a:p>
            <a:pPr algn="ctr">
              <a:defRPr/>
            </a:pPr>
            <a:endParaRPr lang="en-US">
              <a:solidFill>
                <a:srgbClr val="000000"/>
              </a:solidFill>
              <a:ea typeface="ＭＳ Ｐゴシック" pitchFamily="8" charset="-128"/>
              <a:cs typeface="Arial" charset="0"/>
            </a:endParaRPr>
          </a:p>
        </p:txBody>
      </p:sp>
      <p:sp>
        <p:nvSpPr>
          <p:cNvPr id="14339" name="McK 2. Slide Title"/>
          <p:cNvSpPr>
            <a:spLocks noGrp="1" noChangeArrowheads="1"/>
          </p:cNvSpPr>
          <p:nvPr>
            <p:ph type="title"/>
          </p:nvPr>
        </p:nvSpPr>
        <p:spPr bwMode="auto">
          <a:xfrm>
            <a:off x="119063" y="261938"/>
            <a:ext cx="7658100" cy="292100"/>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en-US" smtClean="0"/>
              <a:t>Click to edit Master title style</a:t>
            </a:r>
          </a:p>
        </p:txBody>
      </p:sp>
      <p:sp>
        <p:nvSpPr>
          <p:cNvPr id="5124" name="McK 1. On-page tracker" hidden="1"/>
          <p:cNvSpPr>
            <a:spLocks noChangeArrowheads="1"/>
          </p:cNvSpPr>
          <p:nvPr/>
        </p:nvSpPr>
        <p:spPr bwMode="auto">
          <a:xfrm>
            <a:off x="119063" y="26988"/>
            <a:ext cx="860425" cy="214312"/>
          </a:xfrm>
          <a:prstGeom prst="rect">
            <a:avLst/>
          </a:prstGeom>
          <a:noFill/>
          <a:ln>
            <a:noFill/>
          </a:ln>
          <a:effectLst/>
          <a:extLst/>
        </p:spPr>
        <p:txBody>
          <a:bodyPr wrap="none" lIns="0" tIns="0" rIns="0" bIns="0">
            <a:spAutoFit/>
          </a:bodyPr>
          <a:lstStyle/>
          <a:p>
            <a:pPr>
              <a:defRPr/>
            </a:pPr>
            <a:r>
              <a:rPr lang="en-US" sz="1400">
                <a:solidFill>
                  <a:srgbClr val="808080"/>
                </a:solidFill>
                <a:ea typeface="ＭＳ Ｐゴシック" pitchFamily="8" charset="-128"/>
                <a:cs typeface="Arial" charset="0"/>
              </a:rPr>
              <a:t>TRACKER</a:t>
            </a:r>
          </a:p>
        </p:txBody>
      </p:sp>
      <p:sp>
        <p:nvSpPr>
          <p:cNvPr id="1032" name="McK 3. Unit of measure" hidden="1"/>
          <p:cNvSpPr txBox="1">
            <a:spLocks noChangeArrowheads="1"/>
          </p:cNvSpPr>
          <p:nvPr/>
        </p:nvSpPr>
        <p:spPr bwMode="auto">
          <a:xfrm>
            <a:off x="119063" y="531813"/>
            <a:ext cx="3656012" cy="215900"/>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400">
                <a:solidFill>
                  <a:srgbClr val="808080"/>
                </a:solidFill>
                <a:ea typeface="ＭＳ Ｐゴシック" pitchFamily="8" charset="-128"/>
                <a:cs typeface="Arial" charset="0"/>
              </a:rPr>
              <a:t>Unit of measure</a:t>
            </a:r>
          </a:p>
        </p:txBody>
      </p:sp>
      <p:grpSp>
        <p:nvGrpSpPr>
          <p:cNvPr id="14342" name="McK Slide Elements"/>
          <p:cNvGrpSpPr>
            <a:grpSpLocks/>
          </p:cNvGrpSpPr>
          <p:nvPr userDrawn="1"/>
        </p:nvGrpSpPr>
        <p:grpSpPr bwMode="auto">
          <a:xfrm>
            <a:off x="119063" y="6078538"/>
            <a:ext cx="8548687" cy="509587"/>
            <a:chOff x="75" y="3829"/>
            <a:chExt cx="5385" cy="321"/>
          </a:xfrm>
        </p:grpSpPr>
        <p:sp>
          <p:nvSpPr>
            <p:cNvPr id="1151" name="McK 4. Footnote" hidden="1"/>
            <p:cNvSpPr txBox="1">
              <a:spLocks noChangeArrowheads="1"/>
            </p:cNvSpPr>
            <p:nvPr userDrawn="1"/>
          </p:nvSpPr>
          <p:spPr bwMode="auto">
            <a:xfrm>
              <a:off x="75" y="3829"/>
              <a:ext cx="5385" cy="97"/>
            </a:xfrm>
            <a:prstGeom prst="rect">
              <a:avLst/>
            </a:prstGeom>
            <a:noFill/>
            <a:ln>
              <a:noFill/>
            </a:ln>
            <a:effectLs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a:solidFill>
                    <a:srgbClr val="000000"/>
                  </a:solidFill>
                  <a:ea typeface="ＭＳ Ｐゴシック" pitchFamily="8" charset="-128"/>
                  <a:cs typeface="Arial" charset="0"/>
                </a:rPr>
                <a:t>1 Footnote</a:t>
              </a:r>
            </a:p>
          </p:txBody>
        </p:sp>
        <p:sp>
          <p:nvSpPr>
            <p:cNvPr id="5137" name="McK 5. Source" hidden="1"/>
            <p:cNvSpPr>
              <a:spLocks noChangeArrowheads="1"/>
            </p:cNvSpPr>
            <p:nvPr userDrawn="1"/>
          </p:nvSpPr>
          <p:spPr bwMode="auto">
            <a:xfrm>
              <a:off x="75" y="4053"/>
              <a:ext cx="4323" cy="97"/>
            </a:xfrm>
            <a:prstGeom prst="rect">
              <a:avLst/>
            </a:prstGeom>
            <a:noFill/>
            <a:ln>
              <a:noFill/>
            </a:ln>
            <a:effectLst/>
            <a:extLst/>
          </p:spPr>
          <p:txBody>
            <a:bodyPr lIns="0" tIns="0" rIns="0" bIns="0" anchor="ctr">
              <a:spAutoFit/>
            </a:bodyPr>
            <a:lstStyle/>
            <a:p>
              <a:pPr marL="608299" indent="-608299" defTabSz="894557">
                <a:tabLst>
                  <a:tab pos="611410" algn="l"/>
                </a:tabLst>
                <a:defRPr/>
              </a:pPr>
              <a:r>
                <a:rPr lang="en-US" sz="1000">
                  <a:solidFill>
                    <a:srgbClr val="000000"/>
                  </a:solidFill>
                  <a:ea typeface="ＭＳ Ｐゴシック" pitchFamily="8" charset="-128"/>
                  <a:cs typeface="Arial" charset="0"/>
                </a:rPr>
                <a:t>SOURCE: Source</a:t>
              </a:r>
            </a:p>
          </p:txBody>
        </p:sp>
      </p:grpSp>
      <p:grpSp>
        <p:nvGrpSpPr>
          <p:cNvPr id="14343" name="ACET" hidden="1"/>
          <p:cNvGrpSpPr>
            <a:grpSpLocks/>
          </p:cNvGrpSpPr>
          <p:nvPr/>
        </p:nvGrpSpPr>
        <p:grpSpPr bwMode="auto">
          <a:xfrm>
            <a:off x="1452563" y="1127125"/>
            <a:ext cx="4264025" cy="508000"/>
            <a:chOff x="915" y="710"/>
            <a:chExt cx="2686" cy="320"/>
          </a:xfrm>
        </p:grpSpPr>
        <p:cxnSp>
          <p:nvCxnSpPr>
            <p:cNvPr id="14350" name="AutoShape 249" hidden="1"/>
            <p:cNvCxnSpPr>
              <a:cxnSpLocks noChangeShapeType="1"/>
              <a:stCxn id="5135" idx="4"/>
              <a:endCxn id="5135" idx="6"/>
            </p:cNvCxnSpPr>
            <p:nvPr/>
          </p:nvCxnSpPr>
          <p:spPr bwMode="auto">
            <a:xfrm>
              <a:off x="915" y="1030"/>
              <a:ext cx="2686" cy="0"/>
            </a:xfrm>
            <a:prstGeom prst="straightConnector1">
              <a:avLst/>
            </a:prstGeom>
            <a:noFill/>
            <a:ln w="9525">
              <a:solidFill>
                <a:schemeClr val="tx1"/>
              </a:solidFill>
              <a:round/>
              <a:headEnd/>
              <a:tailEnd/>
            </a:ln>
          </p:spPr>
        </p:cxnSp>
        <p:sp>
          <p:nvSpPr>
            <p:cNvPr id="5135" name="AutoShape 250" hidden="1"/>
            <p:cNvSpPr>
              <a:spLocks noChangeArrowheads="1"/>
            </p:cNvSpPr>
            <p:nvPr/>
          </p:nvSpPr>
          <p:spPr bwMode="auto">
            <a:xfrm>
              <a:off x="915" y="710"/>
              <a:ext cx="2686" cy="320"/>
            </a:xfrm>
            <a:prstGeom prst="leftRightArrow">
              <a:avLst>
                <a:gd name="adj1" fmla="val 100000"/>
                <a:gd name="adj2" fmla="val 0"/>
              </a:avLst>
            </a:prstGeom>
            <a:noFill/>
            <a:ln>
              <a:noFill/>
            </a:ln>
            <a:effectLst/>
            <a:extLst/>
          </p:spPr>
          <p:txBody>
            <a:bodyPr lIns="0" tIns="0" rIns="0" bIns="18288" anchor="b">
              <a:spAutoFit/>
            </a:bodyPr>
            <a:lstStyle/>
            <a:p>
              <a:pPr>
                <a:defRPr/>
              </a:pPr>
              <a:r>
                <a:rPr lang="en-US" b="1">
                  <a:solidFill>
                    <a:srgbClr val="000000"/>
                  </a:solidFill>
                  <a:ea typeface="ＭＳ Ｐゴシック" pitchFamily="8" charset="-128"/>
                  <a:cs typeface="Arial" charset="0"/>
                </a:rPr>
                <a:t>Title</a:t>
              </a:r>
            </a:p>
            <a:p>
              <a:pPr>
                <a:defRPr/>
              </a:pPr>
              <a:r>
                <a:rPr lang="en-US">
                  <a:solidFill>
                    <a:srgbClr val="808080"/>
                  </a:solidFill>
                  <a:ea typeface="ＭＳ Ｐゴシック" pitchFamily="8" charset="-128"/>
                  <a:cs typeface="Arial" charset="0"/>
                </a:rPr>
                <a:t>Unit of measure</a:t>
              </a:r>
            </a:p>
          </p:txBody>
        </p:sp>
      </p:grpSp>
      <p:sp>
        <p:nvSpPr>
          <p:cNvPr id="1304" name="Rectangle 280"/>
          <p:cNvSpPr>
            <a:spLocks noGrp="1" noChangeArrowheads="1"/>
          </p:cNvSpPr>
          <p:nvPr>
            <p:ph type="sldNum" sz="quarter" idx="4"/>
          </p:nvPr>
        </p:nvSpPr>
        <p:spPr bwMode="auto">
          <a:xfrm>
            <a:off x="8545513" y="6435725"/>
            <a:ext cx="195262" cy="152400"/>
          </a:xfrm>
          <a:prstGeom prst="rect">
            <a:avLst/>
          </a:prstGeom>
          <a:noFill/>
          <a:ln>
            <a:noFill/>
          </a:ln>
          <a:effectLst/>
          <a:extLst/>
        </p:spPr>
        <p:txBody>
          <a:bodyPr vert="horz" wrap="none" lIns="0" tIns="0" rIns="0" bIns="0" numCol="1" anchor="t" anchorCtr="0" compatLnSpc="1">
            <a:prstTxWarp prst="textNoShape">
              <a:avLst/>
            </a:prstTxWarp>
          </a:bodyPr>
          <a:lstStyle>
            <a:lvl1pPr>
              <a:defRPr sz="1000">
                <a:solidFill>
                  <a:srgbClr val="000000"/>
                </a:solidFill>
                <a:ea typeface="+mn-ea"/>
                <a:cs typeface="+mn-cs"/>
              </a:defRPr>
            </a:lvl1pPr>
          </a:lstStyle>
          <a:p>
            <a:pPr>
              <a:defRPr/>
            </a:pPr>
            <a:fld id="{4B4F51B3-791E-44D6-AA03-C21A34CC0BFD}" type="slidenum">
              <a:rPr lang="en-US"/>
              <a:pPr>
                <a:defRPr/>
              </a:pPr>
              <a:t>‹#›</a:t>
            </a:fld>
            <a:r>
              <a:rPr lang="en-US"/>
              <a:t> </a:t>
            </a:r>
          </a:p>
        </p:txBody>
      </p:sp>
      <p:sp>
        <p:nvSpPr>
          <p:cNvPr id="14345" name="Rectangle 286"/>
          <p:cNvSpPr>
            <a:spLocks noGrp="1" noChangeArrowheads="1"/>
          </p:cNvSpPr>
          <p:nvPr>
            <p:ph type="body" idx="1"/>
          </p:nvPr>
        </p:nvSpPr>
        <p:spPr bwMode="auto">
          <a:xfrm>
            <a:off x="1452563" y="1951038"/>
            <a:ext cx="4302125" cy="12223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30" name="doc id"/>
          <p:cNvSpPr>
            <a:spLocks noChangeArrowheads="1"/>
          </p:cNvSpPr>
          <p:nvPr/>
        </p:nvSpPr>
        <p:spPr bwMode="auto">
          <a:xfrm>
            <a:off x="8081963" y="36513"/>
            <a:ext cx="657225" cy="122237"/>
          </a:xfrm>
          <a:prstGeom prst="rect">
            <a:avLst/>
          </a:prstGeom>
          <a:noFill/>
          <a:ln>
            <a:noFill/>
          </a:ln>
          <a:effectLst/>
          <a:extLst/>
        </p:spPr>
        <p:txBody>
          <a:bodyPr wrap="none" lIns="0" tIns="0" rIns="0" bIns="0"/>
          <a:lstStyle/>
          <a:p>
            <a:pPr algn="r" defTabSz="894557">
              <a:defRPr/>
            </a:pPr>
            <a:endParaRPr lang="en-US" sz="800">
              <a:solidFill>
                <a:srgbClr val="000000"/>
              </a:solidFill>
              <a:ea typeface="ＭＳ Ｐゴシック" pitchFamily="8" charset="-128"/>
              <a:cs typeface="Arial" charset="0"/>
            </a:endParaRPr>
          </a:p>
        </p:txBody>
      </p:sp>
      <p:pic>
        <p:nvPicPr>
          <p:cNvPr id="14347" name="Picture 2"/>
          <p:cNvPicPr>
            <a:picLocks noChangeAspect="1" noChangeArrowheads="1"/>
          </p:cNvPicPr>
          <p:nvPr userDrawn="1"/>
        </p:nvPicPr>
        <p:blipFill>
          <a:blip r:embed="rId14"/>
          <a:srcRect/>
          <a:stretch>
            <a:fillRect/>
          </a:stretch>
        </p:blipFill>
        <p:spPr bwMode="auto">
          <a:xfrm>
            <a:off x="7777163" y="0"/>
            <a:ext cx="1189037" cy="533400"/>
          </a:xfrm>
          <a:prstGeom prst="rect">
            <a:avLst/>
          </a:prstGeom>
          <a:noFill/>
          <a:ln w="9525">
            <a:noFill/>
            <a:miter lim="800000"/>
            <a:headEnd/>
            <a:tailEnd/>
          </a:ln>
        </p:spPr>
      </p:pic>
      <p:pic>
        <p:nvPicPr>
          <p:cNvPr id="14348" name="Picture 3"/>
          <p:cNvPicPr>
            <a:picLocks noChangeArrowheads="1"/>
          </p:cNvPicPr>
          <p:nvPr userDrawn="1"/>
        </p:nvPicPr>
        <p:blipFill>
          <a:blip r:embed="rId15"/>
          <a:srcRect/>
          <a:stretch>
            <a:fillRect/>
          </a:stretch>
        </p:blipFill>
        <p:spPr bwMode="auto">
          <a:xfrm>
            <a:off x="23813" y="6224588"/>
            <a:ext cx="1935162" cy="498475"/>
          </a:xfrm>
          <a:prstGeom prst="rect">
            <a:avLst/>
          </a:prstGeom>
          <a:noFill/>
          <a:ln w="9525">
            <a:noFill/>
            <a:miter lim="800000"/>
            <a:headEnd/>
            <a:tailEnd/>
          </a:ln>
        </p:spPr>
      </p:pic>
      <p:sp>
        <p:nvSpPr>
          <p:cNvPr id="5133" name="Rectangle 7"/>
          <p:cNvSpPr>
            <a:spLocks noChangeArrowheads="1"/>
          </p:cNvSpPr>
          <p:nvPr userDrawn="1"/>
        </p:nvSpPr>
        <p:spPr bwMode="auto">
          <a:xfrm>
            <a:off x="0" y="820738"/>
            <a:ext cx="8966200" cy="76200"/>
          </a:xfrm>
          <a:prstGeom prst="rect">
            <a:avLst/>
          </a:prstGeom>
          <a:solidFill>
            <a:schemeClr val="accent1"/>
          </a:solidFill>
          <a:ln>
            <a:noFill/>
          </a:ln>
          <a:extLst/>
        </p:spPr>
        <p:txBody>
          <a:bodyPr lIns="89601" tIns="44802" rIns="89601" bIns="44802" anchor="ctr"/>
          <a:lstStyle/>
          <a:p>
            <a:pPr algn="ctr">
              <a:defRPr/>
            </a:pPr>
            <a:endParaRPr lang="en-US" sz="1800">
              <a:solidFill>
                <a:srgbClr val="FFFFFF"/>
              </a:solidFill>
              <a:ea typeface="ＭＳ Ｐゴシック" pitchFamily="8" charset="-128"/>
              <a:cs typeface="Arial" charset="0"/>
            </a:endParaRPr>
          </a:p>
        </p:txBody>
      </p:sp>
    </p:spTree>
    <p:extLst>
      <p:ext uri="{BB962C8B-B14F-4D97-AF65-F5344CB8AC3E}">
        <p14:creationId xmlns:p14="http://schemas.microsoft.com/office/powerpoint/2010/main" val="229432072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ftr="0" dt="0"/>
  <p:txStyles>
    <p:titleStyle>
      <a:lvl1pPr algn="l" defTabSz="893763" rtl="0" eaLnBrk="0" fontAlgn="base" hangingPunct="0">
        <a:spcBef>
          <a:spcPct val="0"/>
        </a:spcBef>
        <a:spcAft>
          <a:spcPct val="0"/>
        </a:spcAft>
        <a:defRPr sz="1900" b="1">
          <a:solidFill>
            <a:schemeClr val="tx2"/>
          </a:solidFill>
          <a:latin typeface="+mj-lt"/>
          <a:ea typeface="+mj-ea"/>
          <a:cs typeface="+mj-cs"/>
        </a:defRPr>
      </a:lvl1pPr>
      <a:lvl2pPr algn="l" defTabSz="893763" rtl="0" eaLnBrk="0" fontAlgn="base" hangingPunct="0">
        <a:spcBef>
          <a:spcPct val="0"/>
        </a:spcBef>
        <a:spcAft>
          <a:spcPct val="0"/>
        </a:spcAft>
        <a:defRPr sz="1900" b="1">
          <a:solidFill>
            <a:schemeClr val="tx2"/>
          </a:solidFill>
          <a:latin typeface="Arial" charset="0"/>
        </a:defRPr>
      </a:lvl2pPr>
      <a:lvl3pPr algn="l" defTabSz="893763" rtl="0" eaLnBrk="0" fontAlgn="base" hangingPunct="0">
        <a:spcBef>
          <a:spcPct val="0"/>
        </a:spcBef>
        <a:spcAft>
          <a:spcPct val="0"/>
        </a:spcAft>
        <a:defRPr sz="1900" b="1">
          <a:solidFill>
            <a:schemeClr val="tx2"/>
          </a:solidFill>
          <a:latin typeface="Arial" charset="0"/>
        </a:defRPr>
      </a:lvl3pPr>
      <a:lvl4pPr algn="l" defTabSz="893763" rtl="0" eaLnBrk="0" fontAlgn="base" hangingPunct="0">
        <a:spcBef>
          <a:spcPct val="0"/>
        </a:spcBef>
        <a:spcAft>
          <a:spcPct val="0"/>
        </a:spcAft>
        <a:defRPr sz="1900" b="1">
          <a:solidFill>
            <a:schemeClr val="tx2"/>
          </a:solidFill>
          <a:latin typeface="Arial" charset="0"/>
        </a:defRPr>
      </a:lvl4pPr>
      <a:lvl5pPr algn="l" defTabSz="893763" rtl="0" eaLnBrk="0" fontAlgn="base" hangingPunct="0">
        <a:spcBef>
          <a:spcPct val="0"/>
        </a:spcBef>
        <a:spcAft>
          <a:spcPct val="0"/>
        </a:spcAft>
        <a:defRPr sz="1900" b="1">
          <a:solidFill>
            <a:schemeClr val="tx2"/>
          </a:solidFill>
          <a:latin typeface="Arial" charset="0"/>
        </a:defRPr>
      </a:lvl5pPr>
      <a:lvl6pPr marL="457151" algn="l" defTabSz="895255" rtl="0" fontAlgn="base">
        <a:spcBef>
          <a:spcPct val="0"/>
        </a:spcBef>
        <a:spcAft>
          <a:spcPct val="0"/>
        </a:spcAft>
        <a:defRPr sz="1900" b="1">
          <a:solidFill>
            <a:schemeClr val="tx2"/>
          </a:solidFill>
          <a:latin typeface="Arial" charset="0"/>
        </a:defRPr>
      </a:lvl6pPr>
      <a:lvl7pPr marL="914303" algn="l" defTabSz="895255" rtl="0" fontAlgn="base">
        <a:spcBef>
          <a:spcPct val="0"/>
        </a:spcBef>
        <a:spcAft>
          <a:spcPct val="0"/>
        </a:spcAft>
        <a:defRPr sz="1900" b="1">
          <a:solidFill>
            <a:schemeClr val="tx2"/>
          </a:solidFill>
          <a:latin typeface="Arial" charset="0"/>
        </a:defRPr>
      </a:lvl7pPr>
      <a:lvl8pPr marL="1371454" algn="l" defTabSz="895255" rtl="0" fontAlgn="base">
        <a:spcBef>
          <a:spcPct val="0"/>
        </a:spcBef>
        <a:spcAft>
          <a:spcPct val="0"/>
        </a:spcAft>
        <a:defRPr sz="1900" b="1">
          <a:solidFill>
            <a:schemeClr val="tx2"/>
          </a:solidFill>
          <a:latin typeface="Arial" charset="0"/>
        </a:defRPr>
      </a:lvl8pPr>
      <a:lvl9pPr marL="1828607" algn="l" defTabSz="895255" rtl="0" fontAlgn="base">
        <a:spcBef>
          <a:spcPct val="0"/>
        </a:spcBef>
        <a:spcAft>
          <a:spcPct val="0"/>
        </a:spcAft>
        <a:defRPr sz="1900" b="1">
          <a:solidFill>
            <a:schemeClr val="tx2"/>
          </a:solidFill>
          <a:latin typeface="Arial" charset="0"/>
        </a:defRPr>
      </a:lvl9pPr>
    </p:titleStyle>
    <p:bodyStyle>
      <a:lvl1pPr marL="334963" indent="-334963" algn="l" defTabSz="893763" rtl="0" eaLnBrk="0" fontAlgn="base" hangingPunct="0">
        <a:spcBef>
          <a:spcPct val="0"/>
        </a:spcBef>
        <a:spcAft>
          <a:spcPct val="0"/>
        </a:spcAft>
        <a:buClr>
          <a:schemeClr val="tx2"/>
        </a:buClr>
        <a:defRPr sz="1600">
          <a:solidFill>
            <a:schemeClr val="tx1"/>
          </a:solidFill>
          <a:latin typeface="+mn-lt"/>
          <a:ea typeface="+mn-ea"/>
          <a:cs typeface="+mn-cs"/>
        </a:defRPr>
      </a:lvl1pPr>
      <a:lvl2pPr marL="192088" indent="-190500" algn="l" defTabSz="893763" rtl="0" eaLnBrk="0" fontAlgn="base" hangingPunct="0">
        <a:spcBef>
          <a:spcPct val="0"/>
        </a:spcBef>
        <a:spcAft>
          <a:spcPct val="0"/>
        </a:spcAft>
        <a:buClr>
          <a:schemeClr val="tx2"/>
        </a:buClr>
        <a:buSzPct val="125000"/>
        <a:buFont typeface="Arial" charset="0"/>
        <a:buChar char="▪"/>
        <a:defRPr sz="1600">
          <a:solidFill>
            <a:schemeClr val="tx1"/>
          </a:solidFill>
          <a:latin typeface="+mn-lt"/>
        </a:defRPr>
      </a:lvl2pPr>
      <a:lvl3pPr marL="455613" indent="-260350" algn="l" defTabSz="893763" rtl="0" eaLnBrk="0" fontAlgn="base" hangingPunct="0">
        <a:spcBef>
          <a:spcPct val="0"/>
        </a:spcBef>
        <a:spcAft>
          <a:spcPct val="0"/>
        </a:spcAft>
        <a:buClr>
          <a:schemeClr val="tx2"/>
        </a:buClr>
        <a:buSzPct val="120000"/>
        <a:buFont typeface="Arial" charset="0"/>
        <a:buChar char="–"/>
        <a:defRPr sz="1600">
          <a:solidFill>
            <a:schemeClr val="tx1"/>
          </a:solidFill>
          <a:latin typeface="+mn-lt"/>
        </a:defRPr>
      </a:lvl3pPr>
      <a:lvl4pPr marL="612775" indent="-153988" algn="l" defTabSz="893763" rtl="0" eaLnBrk="0" fontAlgn="base" hangingPunct="0">
        <a:spcBef>
          <a:spcPct val="0"/>
        </a:spcBef>
        <a:spcAft>
          <a:spcPct val="0"/>
        </a:spcAft>
        <a:buClr>
          <a:schemeClr val="tx2"/>
        </a:buClr>
        <a:buSzPct val="120000"/>
        <a:buFont typeface="Arial" charset="0"/>
        <a:buChar char="▫"/>
        <a:defRPr sz="1600">
          <a:solidFill>
            <a:schemeClr val="tx1"/>
          </a:solidFill>
          <a:latin typeface="+mn-lt"/>
        </a:defRPr>
      </a:lvl4pPr>
      <a:lvl5pPr marL="744538" indent="-128588" algn="l" defTabSz="893763" rtl="0" eaLnBrk="0" fontAlgn="base" hangingPunct="0">
        <a:spcBef>
          <a:spcPct val="0"/>
        </a:spcBef>
        <a:spcAft>
          <a:spcPct val="0"/>
        </a:spcAft>
        <a:buClr>
          <a:schemeClr val="tx2"/>
        </a:buClr>
        <a:buSzPct val="89000"/>
        <a:buFont typeface="Arial" charset="0"/>
        <a:buChar char="-"/>
        <a:defRPr sz="1600">
          <a:solidFill>
            <a:schemeClr val="tx1"/>
          </a:solidFill>
          <a:latin typeface="+mn-lt"/>
        </a:defRPr>
      </a:lvl5pPr>
      <a:lvl6pPr marL="1203197" indent="-130162" algn="l" defTabSz="895255"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349" indent="-130162" algn="l" defTabSz="895255"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501" indent="-130162" algn="l" defTabSz="895255"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652" indent="-130162" algn="l" defTabSz="895255" rtl="0" fontAlgn="base">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1"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4" algn="l" defTabSz="914303" rtl="0" eaLnBrk="1" latinLnBrk="0" hangingPunct="1">
        <a:defRPr sz="1800" kern="1200">
          <a:solidFill>
            <a:schemeClr val="tx1"/>
          </a:solidFill>
          <a:latin typeface="+mn-lt"/>
          <a:ea typeface="+mn-ea"/>
          <a:cs typeface="+mn-cs"/>
        </a:defRPr>
      </a:lvl4pPr>
      <a:lvl5pPr marL="1828607"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package" Target="../embeddings/Microsoft_Excel_Worksheet1.xlsx"/><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5.xml"/><Relationship Id="rId1" Type="http://schemas.openxmlformats.org/officeDocument/2006/relationships/vmlDrawing" Target="../drawings/vmlDrawing2.vml"/><Relationship Id="rId6" Type="http://schemas.openxmlformats.org/officeDocument/2006/relationships/image" Target="../media/image12.emf"/><Relationship Id="rId5" Type="http://schemas.openxmlformats.org/officeDocument/2006/relationships/package" Target="../embeddings/Microsoft_Excel_Worksheet2.xlsx"/><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oleObject" Target="file:///\\emcnas.bmc.bmcroot.bmc.org\FINSHARE$\Budget\Budget%202015\FY15%20Budget%20Meetings\Sept%20Fin%20Comm\Sept%20Fin%20Comm%20Backup%20Files.xlsx!Inpatient%20Discharge%20Trend!%5bSept%20Fin%20Comm%20Backup%20Files.xlsx%5dInpatient%20Discharge%20Trend%20Chart%202" TargetMode="External"/><Relationship Id="rId2" Type="http://schemas.openxmlformats.org/officeDocument/2006/relationships/slideLayout" Target="../slideLayouts/slideLayout30.xml"/><Relationship Id="rId1" Type="http://schemas.openxmlformats.org/officeDocument/2006/relationships/vmlDrawing" Target="../drawings/vmlDrawing3.vml"/><Relationship Id="rId6" Type="http://schemas.openxmlformats.org/officeDocument/2006/relationships/image" Target="../media/image14.emf"/><Relationship Id="rId5" Type="http://schemas.openxmlformats.org/officeDocument/2006/relationships/oleObject" Target="file:///\\emcnas.bmc.bmcroot.bmc.org\FINSHARE$\Budget\Budget%202015\FY15%20Budget%20Meetings\Sept%20Fin%20Comm\Sept%20Fin%20Comm%20Backup%20Files.xlsx!Inpatient%20Discharge%20Trend!R31C2:R32C10" TargetMode="External"/><Relationship Id="rId4" Type="http://schemas.openxmlformats.org/officeDocument/2006/relationships/image" Target="../media/image13.emf"/></Relationships>
</file>

<file path=ppt/slides/_rels/slide19.xml.rels><?xml version="1.0" encoding="UTF-8" standalone="yes"?>
<Relationships xmlns="http://schemas.openxmlformats.org/package/2006/relationships"><Relationship Id="rId3" Type="http://schemas.openxmlformats.org/officeDocument/2006/relationships/oleObject" Target="file:///\\emcnas.bmc.bmcroot.bmc.org\FINSHARE$\Budget\MDP\Business%20of%20Healthcare\BOTHFO%20Dec%20FY15.xlsx!Sheet1!R3C1:R16C8" TargetMode="External"/><Relationship Id="rId2" Type="http://schemas.openxmlformats.org/officeDocument/2006/relationships/slideLayout" Target="../slideLayouts/slideLayout25.xml"/><Relationship Id="rId1" Type="http://schemas.openxmlformats.org/officeDocument/2006/relationships/vmlDrawing" Target="../drawings/vmlDrawing4.vml"/><Relationship Id="rId4" Type="http://schemas.openxmlformats.org/officeDocument/2006/relationships/image" Target="../media/image15.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oleObject" Target="file:///\\emcnas.bmc.bmcroot.bmc.org\FINSHARE$\Budget\Stats%20FY%202014\Volume%20Loss\IP%20discharges%20FY11-14%20Sept%20FY14%20current.xlsx!4%20Front%20Doors!%5bIP%20discharges%20FY11-14%20Sept%20FY14%20current.xlsx%5d4%20Front%20Doors%20Chart%207" TargetMode="External"/><Relationship Id="rId3" Type="http://schemas.openxmlformats.org/officeDocument/2006/relationships/notesSlide" Target="../notesSlides/notesSlide19.xml"/><Relationship Id="rId7" Type="http://schemas.openxmlformats.org/officeDocument/2006/relationships/image" Target="../media/image17.e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file:///\\emcnas.bmc.bmcroot.bmc.org\FINSHARE$\Budget\Stats%20FY%202014\Volume%20Loss\IP%20discharges%20FY11-14%20Sept%20FY14%20current.xlsx!4%20Front%20Doors!%5bIP%20discharges%20FY11-14%20Sept%20FY14%20current.xlsx%5d4%20Front%20Doors%20Chart%206" TargetMode="External"/><Relationship Id="rId11" Type="http://schemas.openxmlformats.org/officeDocument/2006/relationships/image" Target="../media/image19.emf"/><Relationship Id="rId5" Type="http://schemas.openxmlformats.org/officeDocument/2006/relationships/image" Target="../media/image16.emf"/><Relationship Id="rId10" Type="http://schemas.openxmlformats.org/officeDocument/2006/relationships/oleObject" Target="file:///\\emcnas.bmc.bmcroot.bmc.org\FINSHARE$\Budget\Stats%20FY%202014\Volume%20Loss\IP%20discharges%20FY11-14%20Sept%20FY14%20current.xlsx!4%20Front%20Doors!%5bIP%20discharges%20FY11-14%20Sept%20FY14%20current.xlsx%5d4%20Front%20Doors%20Chart%208" TargetMode="External"/><Relationship Id="rId4" Type="http://schemas.openxmlformats.org/officeDocument/2006/relationships/oleObject" Target="file:///\\emcnas.bmc.bmcroot.bmc.org\FINSHARE$\Budget\Stats%20FY%202014\Volume%20Loss\IP%20discharges%20FY11-14%20Sept%20FY14%20current.xlsx!4%20Front%20Doors!%5bIP%20discharges%20FY11-14%20Sept%20FY14%20current.xlsx%5d4%20Front%20Doors%20Chart%205" TargetMode="External"/><Relationship Id="rId9" Type="http://schemas.openxmlformats.org/officeDocument/2006/relationships/image" Target="../media/image18.emf"/></Relationships>
</file>

<file path=ppt/slides/_rels/slide22.xml.rels><?xml version="1.0" encoding="UTF-8" standalone="yes"?>
<Relationships xmlns="http://schemas.openxmlformats.org/package/2006/relationships"><Relationship Id="rId3" Type="http://schemas.openxmlformats.org/officeDocument/2006/relationships/oleObject" Target="file:///\\emcnas.bmc.bmcroot.bmc.org\FINSHARE$\Budget\Stats%20FY%202015\VSSC%20Volume\Volume%20Trend%20Charts%20FY15%20Dec%20for%20JA.xls!Monthly%20Volume%20Graphs!R441C1:R468C13" TargetMode="Externa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0.emf"/></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30" name="Rectangle 54"/>
          <p:cNvSpPr>
            <a:spLocks noGrp="1" noChangeArrowheads="1"/>
          </p:cNvSpPr>
          <p:nvPr>
            <p:ph type="ctrTitle"/>
            <p:custDataLst>
              <p:tags r:id="rId1"/>
            </p:custDataLst>
          </p:nvPr>
        </p:nvSpPr>
        <p:spPr>
          <a:xfrm>
            <a:off x="2640013" y="2133600"/>
            <a:ext cx="4935537" cy="1292662"/>
          </a:xfrm>
        </p:spPr>
        <p:txBody>
          <a:bodyPr/>
          <a:lstStyle/>
          <a:p>
            <a:r>
              <a:rPr lang="en-US" dirty="0" smtClean="0"/>
              <a:t>Management Development Program</a:t>
            </a:r>
            <a:br>
              <a:rPr lang="en-US" dirty="0" smtClean="0"/>
            </a:br>
            <a:r>
              <a:rPr lang="en-US" sz="2000" i="1" dirty="0"/>
              <a:t>Business of Healthcare at BMC</a:t>
            </a:r>
          </a:p>
        </p:txBody>
      </p:sp>
      <p:sp>
        <p:nvSpPr>
          <p:cNvPr id="24623" name="TitleBottomPlaceholder"/>
          <p:cNvSpPr>
            <a:spLocks noChangeArrowheads="1"/>
          </p:cNvSpPr>
          <p:nvPr/>
        </p:nvSpPr>
        <p:spPr bwMode="auto">
          <a:xfrm>
            <a:off x="0" y="2238375"/>
            <a:ext cx="2193925" cy="4484688"/>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0" tIns="45710" rIns="91420" bIns="45710" anchor="ctr"/>
          <a:lstStyle/>
          <a:p>
            <a:endParaRPr lang="en-US" dirty="0"/>
          </a:p>
        </p:txBody>
      </p:sp>
      <p:sp>
        <p:nvSpPr>
          <p:cNvPr id="24624" name="TitleTopPlaceholder"/>
          <p:cNvSpPr>
            <a:spLocks noChangeArrowheads="1"/>
          </p:cNvSpPr>
          <p:nvPr/>
        </p:nvSpPr>
        <p:spPr bwMode="auto">
          <a:xfrm>
            <a:off x="0" y="2"/>
            <a:ext cx="2193925" cy="2238375"/>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0" tIns="45710" rIns="91420" bIns="45710" anchor="ctr"/>
          <a:lstStyle/>
          <a:p>
            <a:endParaRPr lang="en-US" dirty="0"/>
          </a:p>
        </p:txBody>
      </p:sp>
      <p:sp>
        <p:nvSpPr>
          <p:cNvPr id="24613" name="Rectangle 37"/>
          <p:cNvSpPr>
            <a:spLocks noChangeArrowheads="1"/>
          </p:cNvSpPr>
          <p:nvPr/>
        </p:nvSpPr>
        <p:spPr bwMode="auto">
          <a:xfrm>
            <a:off x="2" y="2"/>
            <a:ext cx="8958263" cy="6721475"/>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0" tIns="45710" rIns="91420" bIns="45710" anchor="ctr"/>
          <a:lstStyle/>
          <a:p>
            <a:endParaRPr lang="en-US" dirty="0"/>
          </a:p>
        </p:txBody>
      </p:sp>
      <p:sp>
        <p:nvSpPr>
          <p:cNvPr id="24636" name="McK Document type"/>
          <p:cNvSpPr txBox="1">
            <a:spLocks noChangeArrowheads="1"/>
          </p:cNvSpPr>
          <p:nvPr>
            <p:custDataLst>
              <p:tags r:id="rId2"/>
            </p:custDataLst>
          </p:nvPr>
        </p:nvSpPr>
        <p:spPr bwMode="auto">
          <a:xfrm>
            <a:off x="2640013" y="4931231"/>
            <a:ext cx="493553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r>
              <a:rPr lang="en-US" sz="1400" dirty="0"/>
              <a:t> </a:t>
            </a:r>
          </a:p>
        </p:txBody>
      </p:sp>
      <p:pic>
        <p:nvPicPr>
          <p:cNvPr id="2463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3988" y="3619500"/>
            <a:ext cx="19748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202185" y="261794"/>
            <a:ext cx="7658100" cy="292388"/>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r>
              <a:rPr lang="en-US" dirty="0">
                <a:latin typeface="Arial" charset="0"/>
              </a:rPr>
              <a:t>Session Objectives</a:t>
            </a:r>
          </a:p>
        </p:txBody>
      </p:sp>
      <p:sp>
        <p:nvSpPr>
          <p:cNvPr id="4100" name="Rectangle 3"/>
          <p:cNvSpPr>
            <a:spLocks noGrp="1" noChangeArrowheads="1"/>
          </p:cNvSpPr>
          <p:nvPr>
            <p:ph idx="1"/>
          </p:nvPr>
        </p:nvSpPr>
        <p:spPr>
          <a:xfrm>
            <a:off x="645040" y="1250396"/>
            <a:ext cx="7215245" cy="4212255"/>
          </a:xfrm>
        </p:spPr>
        <p:txBody>
          <a:bodyPr/>
          <a:lstStyle/>
          <a:p>
            <a:pPr eaLnBrk="1" hangingPunct="1">
              <a:lnSpc>
                <a:spcPct val="90000"/>
              </a:lnSpc>
            </a:pPr>
            <a:endParaRPr lang="en-US" dirty="0" smtClean="0">
              <a:latin typeface="Calibri" pitchFamily="34" charset="0"/>
              <a:cs typeface="Calibri" pitchFamily="34" charset="0"/>
            </a:endParaRPr>
          </a:p>
          <a:p>
            <a:pPr lvl="1" eaLnBrk="1" hangingPunct="1">
              <a:lnSpc>
                <a:spcPct val="90000"/>
              </a:lnSpc>
            </a:pPr>
            <a:r>
              <a:rPr lang="en-US" dirty="0" smtClean="0">
                <a:latin typeface="Calibri" pitchFamily="34" charset="0"/>
                <a:cs typeface="Calibri" pitchFamily="34" charset="0"/>
              </a:rPr>
              <a:t>By understanding the business side of BMC, participants will be better able to:</a:t>
            </a:r>
          </a:p>
          <a:p>
            <a:pPr lvl="1" eaLnBrk="1" hangingPunct="1">
              <a:lnSpc>
                <a:spcPct val="90000"/>
              </a:lnSpc>
            </a:pPr>
            <a:endParaRPr lang="en-US" dirty="0" smtClean="0">
              <a:latin typeface="Calibri" pitchFamily="34" charset="0"/>
              <a:cs typeface="Calibri" pitchFamily="34" charset="0"/>
            </a:endParaRPr>
          </a:p>
          <a:p>
            <a:pPr lvl="2" eaLnBrk="1" hangingPunct="1">
              <a:lnSpc>
                <a:spcPct val="90000"/>
              </a:lnSpc>
            </a:pPr>
            <a:r>
              <a:rPr lang="en-US" dirty="0" smtClean="0">
                <a:latin typeface="Calibri" pitchFamily="34" charset="0"/>
                <a:cs typeface="Calibri" pitchFamily="34" charset="0"/>
              </a:rPr>
              <a:t>Connect their management roles to the overall business goals of BMC </a:t>
            </a:r>
          </a:p>
          <a:p>
            <a:pPr marL="194469" lvl="2" indent="0" eaLnBrk="1" hangingPunct="1">
              <a:lnSpc>
                <a:spcPct val="90000"/>
              </a:lnSpc>
              <a:buNone/>
            </a:pPr>
            <a:endParaRPr lang="en-US" dirty="0" smtClean="0">
              <a:latin typeface="Calibri" pitchFamily="34" charset="0"/>
              <a:cs typeface="Calibri" pitchFamily="34" charset="0"/>
            </a:endParaRPr>
          </a:p>
          <a:p>
            <a:pPr lvl="2" eaLnBrk="1" hangingPunct="1">
              <a:lnSpc>
                <a:spcPct val="90000"/>
              </a:lnSpc>
            </a:pPr>
            <a:r>
              <a:rPr lang="en-US" dirty="0" smtClean="0">
                <a:latin typeface="Calibri" pitchFamily="34" charset="0"/>
                <a:cs typeface="Calibri" pitchFamily="34" charset="0"/>
              </a:rPr>
              <a:t>Explain how changes to the market and business environment affect BMC</a:t>
            </a:r>
          </a:p>
          <a:p>
            <a:pPr lvl="2" eaLnBrk="1" hangingPunct="1">
              <a:lnSpc>
                <a:spcPct val="90000"/>
              </a:lnSpc>
            </a:pPr>
            <a:endParaRPr lang="en-US" dirty="0" smtClean="0">
              <a:latin typeface="Calibri" pitchFamily="34" charset="0"/>
              <a:cs typeface="Calibri" pitchFamily="34" charset="0"/>
            </a:endParaRPr>
          </a:p>
          <a:p>
            <a:pPr lvl="2" eaLnBrk="1" hangingPunct="1">
              <a:lnSpc>
                <a:spcPct val="90000"/>
              </a:lnSpc>
            </a:pPr>
            <a:r>
              <a:rPr lang="en-US" dirty="0" smtClean="0">
                <a:latin typeface="Calibri" pitchFamily="34" charset="0"/>
                <a:cs typeface="Calibri" pitchFamily="34" charset="0"/>
              </a:rPr>
              <a:t>Improve our ability to respond to changes in the business environment.</a:t>
            </a:r>
          </a:p>
          <a:p>
            <a:pPr lvl="2" eaLnBrk="1" hangingPunct="1">
              <a:lnSpc>
                <a:spcPct val="90000"/>
              </a:lnSpc>
            </a:pPr>
            <a:endParaRPr lang="en-US" dirty="0" smtClean="0">
              <a:latin typeface="Calibri" pitchFamily="34" charset="0"/>
              <a:cs typeface="Calibri" pitchFamily="34" charset="0"/>
            </a:endParaRPr>
          </a:p>
          <a:p>
            <a:pPr lvl="2" eaLnBrk="1" hangingPunct="1">
              <a:lnSpc>
                <a:spcPct val="90000"/>
              </a:lnSpc>
            </a:pPr>
            <a:r>
              <a:rPr lang="en-US" dirty="0" smtClean="0">
                <a:latin typeface="Calibri" pitchFamily="34" charset="0"/>
                <a:cs typeface="Calibri" pitchFamily="34" charset="0"/>
              </a:rPr>
              <a:t>Increase employee engagement with the use of tools to better communicate business operations to your teams</a:t>
            </a:r>
          </a:p>
          <a:p>
            <a:pPr marL="195220" lvl="2" indent="0" eaLnBrk="1" hangingPunct="1">
              <a:lnSpc>
                <a:spcPct val="90000"/>
              </a:lnSpc>
              <a:buNone/>
            </a:pPr>
            <a:endParaRPr lang="en-US" dirty="0">
              <a:latin typeface="Calibri" pitchFamily="34" charset="0"/>
              <a:cs typeface="Calibri" pitchFamily="34" charset="0"/>
            </a:endParaRPr>
          </a:p>
          <a:p>
            <a:pPr lvl="2" eaLnBrk="1" hangingPunct="1">
              <a:lnSpc>
                <a:spcPct val="90000"/>
              </a:lnSpc>
            </a:pPr>
            <a:endParaRPr lang="en-US" dirty="0" smtClean="0">
              <a:latin typeface="Calibri" pitchFamily="34" charset="0"/>
              <a:cs typeface="Calibri" pitchFamily="34" charset="0"/>
            </a:endParaRPr>
          </a:p>
          <a:p>
            <a:pPr>
              <a:lnSpc>
                <a:spcPct val="90000"/>
              </a:lnSpc>
            </a:pPr>
            <a:endParaRPr lang="en-US" dirty="0" smtClean="0">
              <a:latin typeface="Calibri" pitchFamily="34" charset="0"/>
              <a:cs typeface="Calibri" pitchFamily="34" charset="0"/>
            </a:endParaRPr>
          </a:p>
          <a:p>
            <a:pPr>
              <a:lnSpc>
                <a:spcPct val="90000"/>
              </a:lnSpc>
            </a:pPr>
            <a:endParaRPr lang="en-US" dirty="0">
              <a:latin typeface="Calibri" pitchFamily="34" charset="0"/>
              <a:cs typeface="Calibri" pitchFamily="34" charset="0"/>
            </a:endParaRPr>
          </a:p>
        </p:txBody>
      </p:sp>
      <p:sp>
        <p:nvSpPr>
          <p:cNvPr id="4" name="Slide Number Placeholder 3"/>
          <p:cNvSpPr>
            <a:spLocks noGrp="1"/>
          </p:cNvSpPr>
          <p:nvPr>
            <p:ph type="sldNum" sz="quarter" idx="10"/>
          </p:nvPr>
        </p:nvSpPr>
        <p:spPr/>
        <p:txBody>
          <a:bodyPr/>
          <a:lstStyle/>
          <a:p>
            <a:pPr>
              <a:defRPr/>
            </a:pPr>
            <a:fld id="{6D6C5CFF-40FC-45F4-A521-53B58F12E176}" type="slidenum">
              <a:rPr lang="en-US"/>
              <a:pPr>
                <a:defRPr/>
              </a:pPr>
              <a:t>1</a:t>
            </a:fld>
            <a:endParaRPr lang="en-US" dirty="0"/>
          </a:p>
        </p:txBody>
      </p:sp>
    </p:spTree>
    <p:extLst>
      <p:ext uri="{BB962C8B-B14F-4D97-AF65-F5344CB8AC3E}">
        <p14:creationId xmlns:p14="http://schemas.microsoft.com/office/powerpoint/2010/main" val="875633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605607" y="1238484"/>
            <a:ext cx="7464686" cy="4463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marL="711049" indent="-711049">
              <a:buFontTx/>
              <a:buAutoNum type="romanUcPeriod"/>
            </a:pPr>
            <a:endParaRPr lang="en-US" sz="2400" dirty="0" smtClean="0">
              <a:latin typeface="Calibri" pitchFamily="34" charset="0"/>
              <a:cs typeface="Calibri" pitchFamily="34" charset="0"/>
            </a:endParaRPr>
          </a:p>
          <a:p>
            <a:pPr marL="711049" indent="-711049">
              <a:buFont typeface="Arial" pitchFamily="34" charset="0"/>
              <a:buChar char="•"/>
            </a:pPr>
            <a:r>
              <a:rPr lang="en-US" sz="2400" dirty="0" smtClean="0">
                <a:latin typeface="Calibri" pitchFamily="34" charset="0"/>
                <a:cs typeface="Calibri" pitchFamily="34" charset="0"/>
              </a:rPr>
              <a:t>Introduction, Session Objectives and Outline 		 </a:t>
            </a:r>
            <a:endParaRPr lang="en-US" sz="2400" dirty="0">
              <a:latin typeface="Calibri" pitchFamily="34" charset="0"/>
              <a:cs typeface="Calibri" pitchFamily="34" charset="0"/>
            </a:endParaRPr>
          </a:p>
          <a:p>
            <a:pPr marL="711049" indent="-711049">
              <a:buFont typeface="Arial" pitchFamily="34" charset="0"/>
              <a:buChar char="•"/>
            </a:pPr>
            <a:r>
              <a:rPr lang="en-US" sz="2400" dirty="0" smtClean="0">
                <a:latin typeface="Calibri" pitchFamily="34" charset="0"/>
                <a:cs typeface="Calibri" pitchFamily="34" charset="0"/>
              </a:rPr>
              <a:t>Hospital Facts </a:t>
            </a:r>
            <a:r>
              <a:rPr lang="en-US" sz="2400" dirty="0">
                <a:latin typeface="Calibri" pitchFamily="34" charset="0"/>
                <a:cs typeface="Calibri" pitchFamily="34" charset="0"/>
              </a:rPr>
              <a:t>and </a:t>
            </a:r>
            <a:r>
              <a:rPr lang="en-US" sz="2400" dirty="0" smtClean="0">
                <a:latin typeface="Calibri" pitchFamily="34" charset="0"/>
                <a:cs typeface="Calibri" pitchFamily="34" charset="0"/>
              </a:rPr>
              <a:t>“Hot Topics”</a:t>
            </a:r>
          </a:p>
          <a:p>
            <a:pPr marL="1089025" lvl="4" indent="-342900">
              <a:buFont typeface="Courier New" pitchFamily="49" charset="0"/>
              <a:buChar char="o"/>
            </a:pPr>
            <a:r>
              <a:rPr lang="en-US" sz="2400" dirty="0" smtClean="0">
                <a:latin typeface="Calibri" pitchFamily="34" charset="0"/>
                <a:cs typeface="Calibri" pitchFamily="34" charset="0"/>
              </a:rPr>
              <a:t>How does BMC make money?</a:t>
            </a:r>
          </a:p>
          <a:p>
            <a:pPr marL="1089025" lvl="4" indent="-342900">
              <a:buFont typeface="Courier New" pitchFamily="49" charset="0"/>
              <a:buChar char="o"/>
            </a:pPr>
            <a:r>
              <a:rPr lang="en-US" sz="2400" dirty="0" smtClean="0">
                <a:latin typeface="Calibri" pitchFamily="34" charset="0"/>
                <a:cs typeface="Calibri" pitchFamily="34" charset="0"/>
              </a:rPr>
              <a:t>Patient and Revenue Cycles</a:t>
            </a:r>
          </a:p>
          <a:p>
            <a:pPr marL="711049" indent="-711049">
              <a:buFont typeface="Arial" pitchFamily="34" charset="0"/>
              <a:buChar char="•"/>
            </a:pPr>
            <a:r>
              <a:rPr lang="en-US" sz="2400" dirty="0" smtClean="0">
                <a:latin typeface="Calibri" pitchFamily="34" charset="0"/>
                <a:cs typeface="Calibri" pitchFamily="34" charset="0"/>
              </a:rPr>
              <a:t>Volume</a:t>
            </a:r>
            <a:r>
              <a:rPr lang="en-US" sz="2400" dirty="0">
                <a:latin typeface="Calibri" pitchFamily="34" charset="0"/>
                <a:cs typeface="Calibri" pitchFamily="34" charset="0"/>
              </a:rPr>
              <a:t>, Volume, Volume! </a:t>
            </a:r>
          </a:p>
          <a:p>
            <a:pPr marL="711049" indent="-711049"/>
            <a:endParaRPr lang="en-US" dirty="0" smtClean="0">
              <a:latin typeface="Calibri" pitchFamily="34" charset="0"/>
              <a:cs typeface="Calibri" pitchFamily="34" charset="0"/>
            </a:endParaRPr>
          </a:p>
        </p:txBody>
      </p:sp>
      <p:sp>
        <p:nvSpPr>
          <p:cNvPr id="5123" name="Rectangle 2"/>
          <p:cNvSpPr>
            <a:spLocks noGrp="1" noChangeArrowheads="1"/>
          </p:cNvSpPr>
          <p:nvPr>
            <p:ph type="title"/>
          </p:nvPr>
        </p:nvSpPr>
        <p:spPr>
          <a:xfrm>
            <a:off x="119063" y="261794"/>
            <a:ext cx="7658100" cy="292388"/>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r>
              <a:rPr lang="en-US" dirty="0">
                <a:latin typeface="Arial" charset="0"/>
              </a:rPr>
              <a:t>Session Outline</a:t>
            </a:r>
          </a:p>
        </p:txBody>
      </p:sp>
      <p:sp>
        <p:nvSpPr>
          <p:cNvPr id="4" name="Slide Number Placeholder 3"/>
          <p:cNvSpPr>
            <a:spLocks noGrp="1"/>
          </p:cNvSpPr>
          <p:nvPr>
            <p:ph type="sldNum" sz="quarter" idx="10"/>
          </p:nvPr>
        </p:nvSpPr>
        <p:spPr/>
        <p:txBody>
          <a:bodyPr/>
          <a:lstStyle/>
          <a:p>
            <a:pPr>
              <a:defRPr/>
            </a:pPr>
            <a:fld id="{B6F6034D-A379-4D83-9E3A-A7638C4CE90B}" type="slidenum">
              <a:rPr lang="en-US"/>
              <a:pPr>
                <a:defRPr/>
              </a:pPr>
              <a:t>2</a:t>
            </a:fld>
            <a:endParaRPr lang="en-US"/>
          </a:p>
        </p:txBody>
      </p:sp>
    </p:spTree>
    <p:extLst>
      <p:ext uri="{BB962C8B-B14F-4D97-AF65-F5344CB8AC3E}">
        <p14:creationId xmlns:p14="http://schemas.microsoft.com/office/powerpoint/2010/main" val="27743891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278567" y="2539310"/>
            <a:ext cx="8534400" cy="1295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algn="ctr"/>
            <a:r>
              <a:rPr lang="en-US" sz="4400" dirty="0">
                <a:latin typeface="Calibri" pitchFamily="34" charset="0"/>
                <a:cs typeface="Calibri" pitchFamily="34" charset="0"/>
              </a:rPr>
              <a:t>Hospital Facts and Hot Topics</a:t>
            </a:r>
          </a:p>
          <a:p>
            <a:pPr marL="711049" indent="-711049" algn="ctr"/>
            <a:endParaRPr lang="en-US" sz="3200" dirty="0">
              <a:latin typeface="Calibri" pitchFamily="34" charset="0"/>
              <a:cs typeface="Calibri" pitchFamily="34" charset="0"/>
            </a:endParaRPr>
          </a:p>
        </p:txBody>
      </p:sp>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6F6034D-A379-4D83-9E3A-A7638C4CE90B}" type="slidenum">
              <a:rPr lang="en-US"/>
              <a:pPr>
                <a:defRPr/>
              </a:pPr>
              <a:t>3</a:t>
            </a:fld>
            <a:endParaRPr lang="en-US"/>
          </a:p>
        </p:txBody>
      </p:sp>
    </p:spTree>
    <p:extLst>
      <p:ext uri="{BB962C8B-B14F-4D97-AF65-F5344CB8AC3E}">
        <p14:creationId xmlns:p14="http://schemas.microsoft.com/office/powerpoint/2010/main" val="41943186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BD41605B-E57B-4251-82A8-4DF7BB90093F}" type="slidenum">
              <a:rPr lang="en-US" smtClean="0"/>
              <a:pPr/>
              <a:t>4</a:t>
            </a:fld>
            <a:r>
              <a:rPr lang="en-US" smtClean="0"/>
              <a:t> </a:t>
            </a:r>
            <a:endParaRPr lang="en-US"/>
          </a:p>
        </p:txBody>
      </p:sp>
      <p:sp>
        <p:nvSpPr>
          <p:cNvPr id="3" name="Rectangle 2"/>
          <p:cNvSpPr/>
          <p:nvPr/>
        </p:nvSpPr>
        <p:spPr>
          <a:xfrm>
            <a:off x="586902" y="1098581"/>
            <a:ext cx="7923041" cy="1015663"/>
          </a:xfrm>
          <a:prstGeom prst="rect">
            <a:avLst/>
          </a:prstGeom>
        </p:spPr>
        <p:txBody>
          <a:bodyPr wrap="square">
            <a:spAutoFit/>
          </a:bodyPr>
          <a:lstStyle/>
          <a:p>
            <a:r>
              <a:rPr lang="en-US" sz="2000" b="1" dirty="0">
                <a:latin typeface="Calibri" pitchFamily="34" charset="0"/>
                <a:cs typeface="Calibri" pitchFamily="34" charset="0"/>
              </a:rPr>
              <a:t>Hospitals are registered with the American Hospital Association as one</a:t>
            </a:r>
          </a:p>
          <a:p>
            <a:r>
              <a:rPr lang="en-US" sz="2000" b="1" dirty="0">
                <a:latin typeface="Calibri" pitchFamily="34" charset="0"/>
                <a:cs typeface="Calibri" pitchFamily="34" charset="0"/>
              </a:rPr>
              <a:t>of the </a:t>
            </a:r>
            <a:r>
              <a:rPr lang="en-US" sz="2000" b="1" dirty="0" smtClean="0">
                <a:latin typeface="Calibri" pitchFamily="34" charset="0"/>
                <a:cs typeface="Calibri" pitchFamily="34" charset="0"/>
              </a:rPr>
              <a:t>following types:</a:t>
            </a:r>
          </a:p>
          <a:p>
            <a:endParaRPr lang="en-US" sz="2000" dirty="0" smtClean="0">
              <a:latin typeface="Calibri" pitchFamily="34" charset="0"/>
              <a:cs typeface="Calibri" pitchFamily="34" charset="0"/>
            </a:endParaRPr>
          </a:p>
        </p:txBody>
      </p:sp>
      <p:sp>
        <p:nvSpPr>
          <p:cNvPr id="4" name="Title 1"/>
          <p:cNvSpPr txBox="1">
            <a:spLocks/>
          </p:cNvSpPr>
          <p:nvPr/>
        </p:nvSpPr>
        <p:spPr>
          <a:xfrm>
            <a:off x="541791" y="353654"/>
            <a:ext cx="7235372" cy="292388"/>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defTabSz="895160" eaLnBrk="1" hangingPunct="1">
              <a:defRPr sz="1900" b="1">
                <a:solidFill>
                  <a:schemeClr val="tx2"/>
                </a:solidFill>
                <a:ea typeface="+mj-ea"/>
                <a:cs typeface="+mj-cs"/>
              </a:defRPr>
            </a:lvl1pPr>
            <a:lvl2pPr defTabSz="895160">
              <a:defRPr sz="1900" b="1">
                <a:solidFill>
                  <a:schemeClr val="tx2"/>
                </a:solidFill>
              </a:defRPr>
            </a:lvl2pPr>
            <a:lvl3pPr defTabSz="895160">
              <a:defRPr sz="1900" b="1">
                <a:solidFill>
                  <a:schemeClr val="tx2"/>
                </a:solidFill>
              </a:defRPr>
            </a:lvl3pPr>
            <a:lvl4pPr defTabSz="895160">
              <a:defRPr sz="1900" b="1">
                <a:solidFill>
                  <a:schemeClr val="tx2"/>
                </a:solidFill>
              </a:defRPr>
            </a:lvl4pPr>
            <a:lvl5pPr defTabSz="895160">
              <a:defRPr sz="1900" b="1">
                <a:solidFill>
                  <a:schemeClr val="tx2"/>
                </a:solidFill>
              </a:defRPr>
            </a:lvl5pPr>
            <a:lvl6pPr marL="457102" defTabSz="895160" fontAlgn="base">
              <a:spcBef>
                <a:spcPct val="0"/>
              </a:spcBef>
              <a:spcAft>
                <a:spcPct val="0"/>
              </a:spcAft>
              <a:defRPr sz="1900" b="1">
                <a:solidFill>
                  <a:schemeClr val="tx2"/>
                </a:solidFill>
              </a:defRPr>
            </a:lvl6pPr>
            <a:lvl7pPr marL="914206" defTabSz="895160" fontAlgn="base">
              <a:spcBef>
                <a:spcPct val="0"/>
              </a:spcBef>
              <a:spcAft>
                <a:spcPct val="0"/>
              </a:spcAft>
              <a:defRPr sz="1900" b="1">
                <a:solidFill>
                  <a:schemeClr val="tx2"/>
                </a:solidFill>
              </a:defRPr>
            </a:lvl7pPr>
            <a:lvl8pPr marL="1371309" defTabSz="895160" fontAlgn="base">
              <a:spcBef>
                <a:spcPct val="0"/>
              </a:spcBef>
              <a:spcAft>
                <a:spcPct val="0"/>
              </a:spcAft>
              <a:defRPr sz="1900" b="1">
                <a:solidFill>
                  <a:schemeClr val="tx2"/>
                </a:solidFill>
              </a:defRPr>
            </a:lvl8pPr>
            <a:lvl9pPr marL="1828413" defTabSz="895160" fontAlgn="base">
              <a:spcBef>
                <a:spcPct val="0"/>
              </a:spcBef>
              <a:spcAft>
                <a:spcPct val="0"/>
              </a:spcAft>
              <a:defRPr sz="1900" b="1">
                <a:solidFill>
                  <a:schemeClr val="tx2"/>
                </a:solidFill>
              </a:defRPr>
            </a:lvl9pPr>
          </a:lstStyle>
          <a:p>
            <a:r>
              <a:rPr lang="en-US" dirty="0"/>
              <a:t>Hospital Types</a:t>
            </a:r>
          </a:p>
        </p:txBody>
      </p:sp>
      <p:sp>
        <p:nvSpPr>
          <p:cNvPr id="6" name="Rectangle 5"/>
          <p:cNvSpPr/>
          <p:nvPr/>
        </p:nvSpPr>
        <p:spPr>
          <a:xfrm>
            <a:off x="622472" y="1896695"/>
            <a:ext cx="7923041" cy="4339650"/>
          </a:xfrm>
          <a:prstGeom prst="rect">
            <a:avLst/>
          </a:prstGeom>
        </p:spPr>
        <p:txBody>
          <a:bodyPr wrap="square">
            <a:spAutoFit/>
          </a:bodyPr>
          <a:lstStyle/>
          <a:p>
            <a:r>
              <a:rPr lang="en-US" sz="2000" b="1" dirty="0">
                <a:latin typeface="Calibri" pitchFamily="34" charset="0"/>
                <a:cs typeface="Calibri" pitchFamily="34" charset="0"/>
              </a:rPr>
              <a:t>General</a:t>
            </a:r>
            <a:r>
              <a:rPr lang="en-US" sz="2000" dirty="0">
                <a:latin typeface="Calibri" pitchFamily="34" charset="0"/>
                <a:cs typeface="Calibri" pitchFamily="34" charset="0"/>
              </a:rPr>
              <a:t> Provide patient services, diagnostic and therapeutic, for a</a:t>
            </a:r>
          </a:p>
          <a:p>
            <a:r>
              <a:rPr lang="en-US" sz="2000" dirty="0">
                <a:latin typeface="Calibri" pitchFamily="34" charset="0"/>
                <a:cs typeface="Calibri" pitchFamily="34" charset="0"/>
              </a:rPr>
              <a:t>variety of medical conditions. </a:t>
            </a:r>
            <a:r>
              <a:rPr lang="en-US" sz="2000" i="1" u="sng" dirty="0">
                <a:solidFill>
                  <a:srgbClr val="0065CC"/>
                </a:solidFill>
                <a:latin typeface="Calibri" pitchFamily="34" charset="0"/>
                <a:cs typeface="Calibri" pitchFamily="34" charset="0"/>
              </a:rPr>
              <a:t>Boston Medical Center is a “General” Acute Care Hospital.</a:t>
            </a:r>
            <a:endParaRPr lang="en-US" sz="1800" dirty="0">
              <a:latin typeface="Calibri" pitchFamily="34" charset="0"/>
              <a:cs typeface="Calibri" pitchFamily="34" charset="0"/>
            </a:endParaRPr>
          </a:p>
          <a:p>
            <a:endParaRPr lang="en-US" sz="2000" b="1" dirty="0" smtClean="0">
              <a:latin typeface="Calibri" pitchFamily="34" charset="0"/>
              <a:cs typeface="Calibri" pitchFamily="34" charset="0"/>
            </a:endParaRPr>
          </a:p>
          <a:p>
            <a:r>
              <a:rPr lang="en-US" sz="2000" b="1" dirty="0" smtClean="0">
                <a:latin typeface="Calibri" pitchFamily="34" charset="0"/>
                <a:cs typeface="Calibri" pitchFamily="34" charset="0"/>
              </a:rPr>
              <a:t>Specialty</a:t>
            </a:r>
            <a:r>
              <a:rPr lang="en-US" sz="2000" dirty="0" smtClean="0">
                <a:latin typeface="Calibri" pitchFamily="34" charset="0"/>
                <a:cs typeface="Calibri" pitchFamily="34" charset="0"/>
              </a:rPr>
              <a:t> </a:t>
            </a:r>
            <a:r>
              <a:rPr lang="en-US" sz="2000" dirty="0">
                <a:latin typeface="Calibri" pitchFamily="34" charset="0"/>
                <a:cs typeface="Calibri" pitchFamily="34" charset="0"/>
              </a:rPr>
              <a:t>Provide diagnostic and treatment services for patients </a:t>
            </a:r>
            <a:r>
              <a:rPr lang="en-US" sz="2000" dirty="0" smtClean="0">
                <a:latin typeface="Calibri" pitchFamily="34" charset="0"/>
                <a:cs typeface="Calibri" pitchFamily="34" charset="0"/>
              </a:rPr>
              <a:t>who have </a:t>
            </a:r>
            <a:r>
              <a:rPr lang="en-US" sz="2000" dirty="0">
                <a:latin typeface="Calibri" pitchFamily="34" charset="0"/>
                <a:cs typeface="Calibri" pitchFamily="34" charset="0"/>
              </a:rPr>
              <a:t>specified medical conditions, both surgical </a:t>
            </a:r>
            <a:r>
              <a:rPr lang="en-US" sz="2000" dirty="0" smtClean="0">
                <a:latin typeface="Calibri" pitchFamily="34" charset="0"/>
                <a:cs typeface="Calibri" pitchFamily="34" charset="0"/>
              </a:rPr>
              <a:t>and nonsurgical</a:t>
            </a:r>
          </a:p>
          <a:p>
            <a:endParaRPr lang="en-US" sz="2000" dirty="0">
              <a:latin typeface="Calibri" pitchFamily="34" charset="0"/>
              <a:cs typeface="Calibri" pitchFamily="34" charset="0"/>
            </a:endParaRPr>
          </a:p>
          <a:p>
            <a:r>
              <a:rPr lang="en-US" sz="2000" b="1" dirty="0">
                <a:latin typeface="Calibri" pitchFamily="34" charset="0"/>
                <a:cs typeface="Calibri" pitchFamily="34" charset="0"/>
              </a:rPr>
              <a:t>Rehabilitation and Chronic </a:t>
            </a:r>
            <a:r>
              <a:rPr lang="en-US" sz="2000" b="1" dirty="0" smtClean="0">
                <a:latin typeface="Calibri" pitchFamily="34" charset="0"/>
                <a:cs typeface="Calibri" pitchFamily="34" charset="0"/>
              </a:rPr>
              <a:t>Diseases </a:t>
            </a:r>
            <a:r>
              <a:rPr lang="en-US" sz="2000" dirty="0" smtClean="0">
                <a:latin typeface="Calibri" pitchFamily="34" charset="0"/>
                <a:cs typeface="Calibri" pitchFamily="34" charset="0"/>
              </a:rPr>
              <a:t>Provide </a:t>
            </a:r>
            <a:r>
              <a:rPr lang="en-US" sz="2000" dirty="0">
                <a:latin typeface="Calibri" pitchFamily="34" charset="0"/>
                <a:cs typeface="Calibri" pitchFamily="34" charset="0"/>
              </a:rPr>
              <a:t>diagnostic and treatment services to </a:t>
            </a:r>
            <a:r>
              <a:rPr lang="en-US" sz="2000" dirty="0" smtClean="0">
                <a:latin typeface="Calibri" pitchFamily="34" charset="0"/>
                <a:cs typeface="Calibri" pitchFamily="34" charset="0"/>
              </a:rPr>
              <a:t>disabled individuals </a:t>
            </a:r>
            <a:r>
              <a:rPr lang="en-US" sz="2000" dirty="0">
                <a:latin typeface="Calibri" pitchFamily="34" charset="0"/>
                <a:cs typeface="Calibri" pitchFamily="34" charset="0"/>
              </a:rPr>
              <a:t>requiring restorative and adjustive services</a:t>
            </a:r>
          </a:p>
          <a:p>
            <a:endParaRPr lang="en-US" sz="2000" dirty="0" smtClean="0">
              <a:latin typeface="Calibri" pitchFamily="34" charset="0"/>
              <a:cs typeface="Calibri" pitchFamily="34" charset="0"/>
            </a:endParaRPr>
          </a:p>
          <a:p>
            <a:r>
              <a:rPr lang="en-US" sz="2000" b="1" dirty="0" smtClean="0">
                <a:latin typeface="Calibri" pitchFamily="34" charset="0"/>
                <a:cs typeface="Calibri" pitchFamily="34" charset="0"/>
              </a:rPr>
              <a:t>Psychiatric</a:t>
            </a:r>
            <a:r>
              <a:rPr lang="en-US" sz="2000" dirty="0" smtClean="0">
                <a:latin typeface="Calibri" pitchFamily="34" charset="0"/>
                <a:cs typeface="Calibri" pitchFamily="34" charset="0"/>
              </a:rPr>
              <a:t> </a:t>
            </a:r>
            <a:r>
              <a:rPr lang="en-US" sz="2000" dirty="0">
                <a:latin typeface="Calibri" pitchFamily="34" charset="0"/>
                <a:cs typeface="Calibri" pitchFamily="34" charset="0"/>
              </a:rPr>
              <a:t>Provide diagnostic and therapeutic services for patients </a:t>
            </a:r>
            <a:r>
              <a:rPr lang="en-US" sz="2000" dirty="0" smtClean="0">
                <a:latin typeface="Calibri" pitchFamily="34" charset="0"/>
                <a:cs typeface="Calibri" pitchFamily="34" charset="0"/>
              </a:rPr>
              <a:t>who require psychiatric-related services </a:t>
            </a:r>
          </a:p>
          <a:p>
            <a:endParaRPr lang="en-US" sz="1800" dirty="0">
              <a:latin typeface="Calibri" pitchFamily="34" charset="0"/>
              <a:cs typeface="Calibri" pitchFamily="34" charset="0"/>
            </a:endParaRPr>
          </a:p>
          <a:p>
            <a:endParaRPr lang="en-US" sz="1800" dirty="0">
              <a:latin typeface="Calibri" pitchFamily="34" charset="0"/>
              <a:cs typeface="Calibri" pitchFamily="34" charset="0"/>
            </a:endParaRPr>
          </a:p>
        </p:txBody>
      </p:sp>
    </p:spTree>
    <p:extLst>
      <p:ext uri="{BB962C8B-B14F-4D97-AF65-F5344CB8AC3E}">
        <p14:creationId xmlns:p14="http://schemas.microsoft.com/office/powerpoint/2010/main" val="400716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177C4AF-3848-4350-839D-003CB6547586}" type="slidenum">
              <a:rPr lang="en-US" smtClean="0"/>
              <a:pPr/>
              <a:t>5</a:t>
            </a:fld>
            <a:r>
              <a:rPr lang="en-US" smtClean="0"/>
              <a:t> </a:t>
            </a:r>
            <a:endParaRPr lang="en-US"/>
          </a:p>
        </p:txBody>
      </p:sp>
      <p:sp>
        <p:nvSpPr>
          <p:cNvPr id="5" name="Rectangle 4"/>
          <p:cNvSpPr/>
          <p:nvPr/>
        </p:nvSpPr>
        <p:spPr>
          <a:xfrm>
            <a:off x="541791" y="1002812"/>
            <a:ext cx="7628432" cy="4770537"/>
          </a:xfrm>
          <a:prstGeom prst="rect">
            <a:avLst/>
          </a:prstGeom>
        </p:spPr>
        <p:txBody>
          <a:bodyPr wrap="square">
            <a:spAutoFit/>
          </a:bodyPr>
          <a:lstStyle/>
          <a:p>
            <a:r>
              <a:rPr lang="en-US" b="1" dirty="0">
                <a:latin typeface="Calibri" pitchFamily="34" charset="0"/>
                <a:cs typeface="Calibri" pitchFamily="34" charset="0"/>
              </a:rPr>
              <a:t>Hospitals are organized as </a:t>
            </a:r>
            <a:endParaRPr lang="en-US" b="1" dirty="0" smtClean="0">
              <a:latin typeface="Calibri" pitchFamily="34" charset="0"/>
              <a:cs typeface="Calibri" pitchFamily="34" charset="0"/>
            </a:endParaRPr>
          </a:p>
          <a:p>
            <a:endParaRPr lang="en-US" b="1" dirty="0" smtClean="0">
              <a:latin typeface="Calibri" pitchFamily="34" charset="0"/>
              <a:cs typeface="Calibri" pitchFamily="34" charset="0"/>
            </a:endParaRPr>
          </a:p>
          <a:p>
            <a:r>
              <a:rPr lang="en-US" b="1" dirty="0" smtClean="0">
                <a:latin typeface="Calibri" pitchFamily="34" charset="0"/>
                <a:cs typeface="Calibri" pitchFamily="34" charset="0"/>
              </a:rPr>
              <a:t>Public hospitals</a:t>
            </a:r>
          </a:p>
          <a:p>
            <a:pPr marL="285750" indent="-285750">
              <a:buFont typeface="Arial" pitchFamily="34" charset="0"/>
              <a:buChar char="•"/>
            </a:pPr>
            <a:r>
              <a:rPr lang="en-US" dirty="0" smtClean="0">
                <a:latin typeface="Calibri" pitchFamily="34" charset="0"/>
                <a:cs typeface="Calibri" pitchFamily="34" charset="0"/>
              </a:rPr>
              <a:t>In </a:t>
            </a:r>
            <a:r>
              <a:rPr lang="en-US" dirty="0">
                <a:latin typeface="Calibri" pitchFamily="34" charset="0"/>
                <a:cs typeface="Calibri" pitchFamily="34" charset="0"/>
              </a:rPr>
              <a:t>general, public hospitals provide substantial services </a:t>
            </a:r>
            <a:r>
              <a:rPr lang="en-US" dirty="0" smtClean="0">
                <a:latin typeface="Calibri" pitchFamily="34" charset="0"/>
                <a:cs typeface="Calibri" pitchFamily="34" charset="0"/>
              </a:rPr>
              <a:t>to patients </a:t>
            </a:r>
            <a:r>
              <a:rPr lang="en-US" dirty="0">
                <a:latin typeface="Calibri" pitchFamily="34" charset="0"/>
                <a:cs typeface="Calibri" pitchFamily="34" charset="0"/>
              </a:rPr>
              <a:t>living in poverty</a:t>
            </a:r>
            <a:r>
              <a:rPr lang="en-US" dirty="0" smtClean="0">
                <a:latin typeface="Calibri" pitchFamily="34" charset="0"/>
                <a:cs typeface="Calibri" pitchFamily="34" charset="0"/>
              </a:rPr>
              <a:t>.</a:t>
            </a:r>
          </a:p>
          <a:p>
            <a:pPr marL="285750" indent="-285750">
              <a:buFont typeface="Arial" pitchFamily="34" charset="0"/>
              <a:buChar char="•"/>
            </a:pPr>
            <a:r>
              <a:rPr lang="en-US" dirty="0" smtClean="0">
                <a:latin typeface="Calibri" pitchFamily="34" charset="0"/>
                <a:cs typeface="Calibri" pitchFamily="34" charset="0"/>
              </a:rPr>
              <a:t>Federal hospitals serve </a:t>
            </a:r>
            <a:r>
              <a:rPr lang="en-US" dirty="0">
                <a:latin typeface="Calibri" pitchFamily="34" charset="0"/>
                <a:cs typeface="Calibri" pitchFamily="34" charset="0"/>
              </a:rPr>
              <a:t>specific purposes or </a:t>
            </a:r>
            <a:r>
              <a:rPr lang="en-US" dirty="0" smtClean="0">
                <a:latin typeface="Calibri" pitchFamily="34" charset="0"/>
                <a:cs typeface="Calibri" pitchFamily="34" charset="0"/>
              </a:rPr>
              <a:t>communities</a:t>
            </a:r>
          </a:p>
          <a:p>
            <a:pPr marL="285750" indent="-285750">
              <a:buFont typeface="Arial" pitchFamily="34" charset="0"/>
              <a:buChar char="•"/>
            </a:pPr>
            <a:r>
              <a:rPr lang="en-US" dirty="0" smtClean="0">
                <a:latin typeface="Calibri" pitchFamily="34" charset="0"/>
                <a:cs typeface="Calibri" pitchFamily="34" charset="0"/>
              </a:rPr>
              <a:t>Public </a:t>
            </a:r>
            <a:r>
              <a:rPr lang="en-US" dirty="0">
                <a:latin typeface="Calibri" pitchFamily="34" charset="0"/>
                <a:cs typeface="Calibri" pitchFamily="34" charset="0"/>
              </a:rPr>
              <a:t>hospitals</a:t>
            </a:r>
            <a:r>
              <a:rPr lang="en-US" b="1" dirty="0">
                <a:latin typeface="Calibri" pitchFamily="34" charset="0"/>
                <a:cs typeface="Calibri" pitchFamily="34" charset="0"/>
              </a:rPr>
              <a:t> </a:t>
            </a:r>
            <a:r>
              <a:rPr lang="en-US" dirty="0">
                <a:latin typeface="Calibri" pitchFamily="34" charset="0"/>
                <a:cs typeface="Calibri" pitchFamily="34" charset="0"/>
              </a:rPr>
              <a:t>are often funded in part by a city, county, </a:t>
            </a:r>
            <a:r>
              <a:rPr lang="en-US" dirty="0" smtClean="0">
                <a:latin typeface="Calibri" pitchFamily="34" charset="0"/>
                <a:cs typeface="Calibri" pitchFamily="34" charset="0"/>
              </a:rPr>
              <a:t>tax district</a:t>
            </a:r>
            <a:r>
              <a:rPr lang="en-US" dirty="0">
                <a:latin typeface="Calibri" pitchFamily="34" charset="0"/>
                <a:cs typeface="Calibri" pitchFamily="34" charset="0"/>
              </a:rPr>
              <a:t>, or state</a:t>
            </a:r>
            <a:r>
              <a:rPr lang="en-US" dirty="0" smtClean="0">
                <a:latin typeface="Calibri" pitchFamily="34" charset="0"/>
                <a:cs typeface="Calibri" pitchFamily="34" charset="0"/>
              </a:rPr>
              <a:t>.</a:t>
            </a:r>
          </a:p>
          <a:p>
            <a:pPr marL="285750" indent="-285750">
              <a:buFont typeface="Arial" pitchFamily="34" charset="0"/>
              <a:buChar char="•"/>
            </a:pPr>
            <a:endParaRPr lang="en-US" dirty="0">
              <a:latin typeface="Calibri" pitchFamily="34" charset="0"/>
              <a:cs typeface="Calibri" pitchFamily="34" charset="0"/>
            </a:endParaRPr>
          </a:p>
          <a:p>
            <a:r>
              <a:rPr lang="en-US" b="1" dirty="0" smtClean="0">
                <a:latin typeface="Calibri" pitchFamily="34" charset="0"/>
                <a:cs typeface="Calibri" pitchFamily="34" charset="0"/>
              </a:rPr>
              <a:t>Private</a:t>
            </a:r>
            <a:r>
              <a:rPr lang="en-US" b="1" dirty="0">
                <a:latin typeface="Calibri" pitchFamily="34" charset="0"/>
                <a:cs typeface="Calibri" pitchFamily="34" charset="0"/>
              </a:rPr>
              <a:t>, not-for-profit hospitals </a:t>
            </a:r>
            <a:endParaRPr lang="en-US" b="1" dirty="0" smtClean="0">
              <a:latin typeface="Calibri" pitchFamily="34" charset="0"/>
              <a:cs typeface="Calibri" pitchFamily="34" charset="0"/>
            </a:endParaRPr>
          </a:p>
          <a:p>
            <a:pPr marL="285750" indent="-285750">
              <a:buFont typeface="Arial" pitchFamily="34" charset="0"/>
              <a:buChar char="•"/>
            </a:pPr>
            <a:r>
              <a:rPr lang="en-US" dirty="0" smtClean="0">
                <a:latin typeface="Calibri" pitchFamily="34" charset="0"/>
                <a:cs typeface="Calibri" pitchFamily="34" charset="0"/>
              </a:rPr>
              <a:t>Are </a:t>
            </a:r>
            <a:r>
              <a:rPr lang="en-US" dirty="0">
                <a:latin typeface="Calibri" pitchFamily="34" charset="0"/>
                <a:cs typeface="Calibri" pitchFamily="34" charset="0"/>
              </a:rPr>
              <a:t>nongovernment </a:t>
            </a:r>
            <a:r>
              <a:rPr lang="en-US" dirty="0" smtClean="0">
                <a:latin typeface="Calibri" pitchFamily="34" charset="0"/>
                <a:cs typeface="Calibri" pitchFamily="34" charset="0"/>
              </a:rPr>
              <a:t>entities organized </a:t>
            </a:r>
            <a:r>
              <a:rPr lang="en-US" dirty="0">
                <a:latin typeface="Calibri" pitchFamily="34" charset="0"/>
                <a:cs typeface="Calibri" pitchFamily="34" charset="0"/>
              </a:rPr>
              <a:t>for the sole purpose of providing health care. </a:t>
            </a:r>
            <a:r>
              <a:rPr lang="en-US" dirty="0" smtClean="0">
                <a:latin typeface="Calibri" pitchFamily="34" charset="0"/>
                <a:cs typeface="Calibri" pitchFamily="34" charset="0"/>
              </a:rPr>
              <a:t>Roughly 87 </a:t>
            </a:r>
            <a:r>
              <a:rPr lang="en-US" dirty="0">
                <a:latin typeface="Calibri" pitchFamily="34" charset="0"/>
                <a:cs typeface="Calibri" pitchFamily="34" charset="0"/>
              </a:rPr>
              <a:t>percent of nonfederal community hospitals are </a:t>
            </a:r>
            <a:r>
              <a:rPr lang="en-US" dirty="0" smtClean="0">
                <a:latin typeface="Calibri" pitchFamily="34" charset="0"/>
                <a:cs typeface="Calibri" pitchFamily="34" charset="0"/>
              </a:rPr>
              <a:t>not-for-profit. In </a:t>
            </a:r>
            <a:r>
              <a:rPr lang="en-US" dirty="0">
                <a:latin typeface="Calibri" pitchFamily="34" charset="0"/>
                <a:cs typeface="Calibri" pitchFamily="34" charset="0"/>
              </a:rPr>
              <a:t>return for providing charitable services, these hospitals </a:t>
            </a:r>
            <a:r>
              <a:rPr lang="en-US" dirty="0" smtClean="0">
                <a:latin typeface="Calibri" pitchFamily="34" charset="0"/>
                <a:cs typeface="Calibri" pitchFamily="34" charset="0"/>
              </a:rPr>
              <a:t>receive numerous </a:t>
            </a:r>
            <a:r>
              <a:rPr lang="en-US" dirty="0">
                <a:latin typeface="Calibri" pitchFamily="34" charset="0"/>
                <a:cs typeface="Calibri" pitchFamily="34" charset="0"/>
              </a:rPr>
              <a:t>benefits, including exemption from federal and </a:t>
            </a:r>
            <a:r>
              <a:rPr lang="en-US" dirty="0" smtClean="0">
                <a:latin typeface="Calibri" pitchFamily="34" charset="0"/>
                <a:cs typeface="Calibri" pitchFamily="34" charset="0"/>
              </a:rPr>
              <a:t>state income </a:t>
            </a:r>
            <a:r>
              <a:rPr lang="en-US" dirty="0">
                <a:latin typeface="Calibri" pitchFamily="34" charset="0"/>
                <a:cs typeface="Calibri" pitchFamily="34" charset="0"/>
              </a:rPr>
              <a:t>taxes and </a:t>
            </a:r>
            <a:r>
              <a:rPr lang="en-US" dirty="0" smtClean="0">
                <a:latin typeface="Calibri" pitchFamily="34" charset="0"/>
                <a:cs typeface="Calibri" pitchFamily="34" charset="0"/>
              </a:rPr>
              <a:t>exemption </a:t>
            </a:r>
            <a:r>
              <a:rPr lang="en-US" dirty="0">
                <a:latin typeface="Calibri" pitchFamily="34" charset="0"/>
                <a:cs typeface="Calibri" pitchFamily="34" charset="0"/>
              </a:rPr>
              <a:t>from property and sales tax</a:t>
            </a:r>
            <a:r>
              <a:rPr lang="en-US" dirty="0" smtClean="0">
                <a:latin typeface="Calibri" pitchFamily="34" charset="0"/>
                <a:cs typeface="Calibri" pitchFamily="34" charset="0"/>
              </a:rPr>
              <a:t>. </a:t>
            </a:r>
          </a:p>
          <a:p>
            <a:pPr marL="285750" indent="-285750">
              <a:buFont typeface="Arial" pitchFamily="34" charset="0"/>
              <a:buChar char="•"/>
            </a:pPr>
            <a:endParaRPr lang="en-US" dirty="0" smtClean="0">
              <a:latin typeface="Calibri" pitchFamily="34" charset="0"/>
              <a:cs typeface="Calibri" pitchFamily="34" charset="0"/>
            </a:endParaRPr>
          </a:p>
          <a:p>
            <a:r>
              <a:rPr lang="en-US" b="1" dirty="0" smtClean="0">
                <a:latin typeface="Calibri" pitchFamily="34" charset="0"/>
                <a:cs typeface="Calibri" pitchFamily="34" charset="0"/>
              </a:rPr>
              <a:t>Private for profit hospitals</a:t>
            </a:r>
            <a:endParaRPr lang="en-US" b="1" dirty="0">
              <a:latin typeface="Calibri" pitchFamily="34" charset="0"/>
              <a:cs typeface="Calibri" pitchFamily="34" charset="0"/>
            </a:endParaRPr>
          </a:p>
          <a:p>
            <a:pPr marL="285750" indent="-285750">
              <a:buFont typeface="Arial" pitchFamily="34" charset="0"/>
              <a:buChar char="•"/>
            </a:pPr>
            <a:r>
              <a:rPr lang="en-US" dirty="0" smtClean="0">
                <a:latin typeface="Calibri" pitchFamily="34" charset="0"/>
                <a:cs typeface="Calibri" pitchFamily="34" charset="0"/>
              </a:rPr>
              <a:t>The </a:t>
            </a:r>
            <a:r>
              <a:rPr lang="en-US" dirty="0">
                <a:latin typeface="Calibri" pitchFamily="34" charset="0"/>
                <a:cs typeface="Calibri" pitchFamily="34" charset="0"/>
              </a:rPr>
              <a:t>remaining </a:t>
            </a:r>
            <a:r>
              <a:rPr lang="en-US" dirty="0" smtClean="0">
                <a:latin typeface="Calibri" pitchFamily="34" charset="0"/>
                <a:cs typeface="Calibri" pitchFamily="34" charset="0"/>
              </a:rPr>
              <a:t>nonfederal </a:t>
            </a:r>
            <a:r>
              <a:rPr lang="en-US" dirty="0">
                <a:latin typeface="Calibri" pitchFamily="34" charset="0"/>
                <a:cs typeface="Calibri" pitchFamily="34" charset="0"/>
              </a:rPr>
              <a:t>community hospitals </a:t>
            </a:r>
            <a:r>
              <a:rPr lang="en-US" dirty="0" smtClean="0">
                <a:latin typeface="Calibri" pitchFamily="34" charset="0"/>
                <a:cs typeface="Calibri" pitchFamily="34" charset="0"/>
              </a:rPr>
              <a:t>are investor-owned</a:t>
            </a:r>
            <a:r>
              <a:rPr lang="en-US" dirty="0">
                <a:latin typeface="Calibri" pitchFamily="34" charset="0"/>
                <a:cs typeface="Calibri" pitchFamily="34" charset="0"/>
              </a:rPr>
              <a:t>,</a:t>
            </a:r>
            <a:r>
              <a:rPr lang="en-US" b="1" dirty="0">
                <a:latin typeface="Calibri" pitchFamily="34" charset="0"/>
                <a:cs typeface="Calibri" pitchFamily="34" charset="0"/>
              </a:rPr>
              <a:t> </a:t>
            </a:r>
            <a:r>
              <a:rPr lang="en-US" dirty="0">
                <a:latin typeface="Calibri" pitchFamily="34" charset="0"/>
                <a:cs typeface="Calibri" pitchFamily="34" charset="0"/>
              </a:rPr>
              <a:t>which means that they have shareholders</a:t>
            </a:r>
            <a:r>
              <a:rPr lang="en-US" b="1" dirty="0">
                <a:latin typeface="Calibri" pitchFamily="34" charset="0"/>
                <a:cs typeface="Calibri" pitchFamily="34" charset="0"/>
              </a:rPr>
              <a:t> </a:t>
            </a:r>
            <a:r>
              <a:rPr lang="en-US" dirty="0" smtClean="0">
                <a:latin typeface="Calibri" pitchFamily="34" charset="0"/>
                <a:cs typeface="Calibri" pitchFamily="34" charset="0"/>
              </a:rPr>
              <a:t>that may </a:t>
            </a:r>
            <a:r>
              <a:rPr lang="en-US" dirty="0">
                <a:latin typeface="Calibri" pitchFamily="34" charset="0"/>
                <a:cs typeface="Calibri" pitchFamily="34" charset="0"/>
              </a:rPr>
              <a:t>benefit from profits generated by the hospital. For-profit </a:t>
            </a:r>
            <a:r>
              <a:rPr lang="en-US" dirty="0" smtClean="0">
                <a:latin typeface="Calibri" pitchFamily="34" charset="0"/>
                <a:cs typeface="Calibri" pitchFamily="34" charset="0"/>
              </a:rPr>
              <a:t>hospitals do </a:t>
            </a:r>
            <a:r>
              <a:rPr lang="en-US" dirty="0">
                <a:latin typeface="Calibri" pitchFamily="34" charset="0"/>
                <a:cs typeface="Calibri" pitchFamily="34" charset="0"/>
              </a:rPr>
              <a:t>not share the charitable mission of not-for-profit </a:t>
            </a:r>
            <a:r>
              <a:rPr lang="en-US" dirty="0" smtClean="0">
                <a:latin typeface="Calibri" pitchFamily="34" charset="0"/>
                <a:cs typeface="Calibri" pitchFamily="34" charset="0"/>
              </a:rPr>
              <a:t>hospitals (though </a:t>
            </a:r>
            <a:r>
              <a:rPr lang="en-US" dirty="0">
                <a:latin typeface="Calibri" pitchFamily="34" charset="0"/>
                <a:cs typeface="Calibri" pitchFamily="34" charset="0"/>
              </a:rPr>
              <a:t>many do provide some charity services), and </a:t>
            </a:r>
            <a:r>
              <a:rPr lang="en-US" dirty="0" smtClean="0">
                <a:latin typeface="Calibri" pitchFamily="34" charset="0"/>
                <a:cs typeface="Calibri" pitchFamily="34" charset="0"/>
              </a:rPr>
              <a:t>they must </a:t>
            </a:r>
            <a:r>
              <a:rPr lang="en-US" dirty="0">
                <a:latin typeface="Calibri" pitchFamily="34" charset="0"/>
                <a:cs typeface="Calibri" pitchFamily="34" charset="0"/>
              </a:rPr>
              <a:t>pay taxes</a:t>
            </a:r>
            <a:r>
              <a:rPr lang="en-US" dirty="0" smtClean="0">
                <a:latin typeface="Calibri" pitchFamily="34" charset="0"/>
                <a:cs typeface="Calibri" pitchFamily="34" charset="0"/>
              </a:rPr>
              <a:t>.</a:t>
            </a:r>
            <a:endParaRPr lang="en-US" dirty="0">
              <a:latin typeface="Calibri" pitchFamily="34" charset="0"/>
              <a:cs typeface="Calibri" pitchFamily="34" charset="0"/>
            </a:endParaRPr>
          </a:p>
        </p:txBody>
      </p:sp>
      <p:sp>
        <p:nvSpPr>
          <p:cNvPr id="7" name="Title 1"/>
          <p:cNvSpPr txBox="1">
            <a:spLocks/>
          </p:cNvSpPr>
          <p:nvPr/>
        </p:nvSpPr>
        <p:spPr>
          <a:xfrm>
            <a:off x="541791" y="223322"/>
            <a:ext cx="7235372" cy="369332"/>
          </a:xfrm>
          <a:prstGeom prst="rect">
            <a:avLst/>
          </a:prstGeom>
        </p:spPr>
        <p:txBody>
          <a:bodyPr/>
          <a:lstStyle>
            <a:lvl1pPr algn="l" defTabSz="895350" rtl="0" fontAlgn="base">
              <a:spcBef>
                <a:spcPct val="0"/>
              </a:spcBef>
              <a:spcAft>
                <a:spcPct val="0"/>
              </a:spcAft>
              <a:defRPr sz="1900" b="1">
                <a:solidFill>
                  <a:schemeClr val="tx2"/>
                </a:solidFill>
                <a:latin typeface="+mj-lt"/>
                <a:ea typeface="+mj-ea"/>
                <a:cs typeface="+mj-cs"/>
              </a:defRPr>
            </a:lvl1pPr>
            <a:lvl2pPr algn="l" defTabSz="895350" rtl="0" fontAlgn="base">
              <a:spcBef>
                <a:spcPct val="0"/>
              </a:spcBef>
              <a:spcAft>
                <a:spcPct val="0"/>
              </a:spcAft>
              <a:defRPr sz="1900" b="1">
                <a:solidFill>
                  <a:schemeClr val="tx2"/>
                </a:solidFill>
                <a:latin typeface="Arial" charset="0"/>
              </a:defRPr>
            </a:lvl2pPr>
            <a:lvl3pPr algn="l" defTabSz="895350" rtl="0" fontAlgn="base">
              <a:spcBef>
                <a:spcPct val="0"/>
              </a:spcBef>
              <a:spcAft>
                <a:spcPct val="0"/>
              </a:spcAft>
              <a:defRPr sz="1900" b="1">
                <a:solidFill>
                  <a:schemeClr val="tx2"/>
                </a:solidFill>
                <a:latin typeface="Arial" charset="0"/>
              </a:defRPr>
            </a:lvl3pPr>
            <a:lvl4pPr algn="l" defTabSz="895350" rtl="0" fontAlgn="base">
              <a:spcBef>
                <a:spcPct val="0"/>
              </a:spcBef>
              <a:spcAft>
                <a:spcPct val="0"/>
              </a:spcAft>
              <a:defRPr sz="1900" b="1">
                <a:solidFill>
                  <a:schemeClr val="tx2"/>
                </a:solidFill>
                <a:latin typeface="Arial" charset="0"/>
              </a:defRPr>
            </a:lvl4pPr>
            <a:lvl5pPr algn="l" defTabSz="895350" rtl="0" fontAlgn="base">
              <a:spcBef>
                <a:spcPct val="0"/>
              </a:spcBef>
              <a:spcAft>
                <a:spcPct val="0"/>
              </a:spcAft>
              <a:defRPr sz="1900" b="1">
                <a:solidFill>
                  <a:schemeClr val="tx2"/>
                </a:solidFill>
                <a:latin typeface="Arial" charset="0"/>
              </a:defRPr>
            </a:lvl5pPr>
            <a:lvl6pPr marL="457200" algn="l" defTabSz="895350" rtl="0" fontAlgn="base">
              <a:spcBef>
                <a:spcPct val="0"/>
              </a:spcBef>
              <a:spcAft>
                <a:spcPct val="0"/>
              </a:spcAft>
              <a:defRPr sz="1900" b="1">
                <a:solidFill>
                  <a:schemeClr val="tx2"/>
                </a:solidFill>
                <a:latin typeface="Arial" charset="0"/>
              </a:defRPr>
            </a:lvl6pPr>
            <a:lvl7pPr marL="914400" algn="l" defTabSz="895350" rtl="0" fontAlgn="base">
              <a:spcBef>
                <a:spcPct val="0"/>
              </a:spcBef>
              <a:spcAft>
                <a:spcPct val="0"/>
              </a:spcAft>
              <a:defRPr sz="1900" b="1">
                <a:solidFill>
                  <a:schemeClr val="tx2"/>
                </a:solidFill>
                <a:latin typeface="Arial" charset="0"/>
              </a:defRPr>
            </a:lvl7pPr>
            <a:lvl8pPr marL="1371600" algn="l" defTabSz="895350" rtl="0" fontAlgn="base">
              <a:spcBef>
                <a:spcPct val="0"/>
              </a:spcBef>
              <a:spcAft>
                <a:spcPct val="0"/>
              </a:spcAft>
              <a:defRPr sz="1900" b="1">
                <a:solidFill>
                  <a:schemeClr val="tx2"/>
                </a:solidFill>
                <a:latin typeface="Arial" charset="0"/>
              </a:defRPr>
            </a:lvl8pPr>
            <a:lvl9pPr marL="1828800" algn="l" defTabSz="895350" rtl="0" fontAlgn="base">
              <a:spcBef>
                <a:spcPct val="0"/>
              </a:spcBef>
              <a:spcAft>
                <a:spcPct val="0"/>
              </a:spcAft>
              <a:defRPr sz="1900" b="1">
                <a:solidFill>
                  <a:schemeClr val="tx2"/>
                </a:solidFill>
                <a:latin typeface="Arial" charset="0"/>
              </a:defRPr>
            </a:lvl9pPr>
          </a:lstStyle>
          <a:p>
            <a:r>
              <a:rPr lang="en-US" sz="2800" dirty="0" smtClean="0">
                <a:latin typeface="Calibri" pitchFamily="34" charset="0"/>
                <a:cs typeface="Calibri" pitchFamily="34" charset="0"/>
              </a:rPr>
              <a:t>Hospital Types</a:t>
            </a:r>
            <a:endParaRPr lang="en-US" sz="2800" dirty="0">
              <a:latin typeface="Calibri" pitchFamily="34" charset="0"/>
              <a:cs typeface="Calibri" pitchFamily="34" charset="0"/>
            </a:endParaRPr>
          </a:p>
        </p:txBody>
      </p:sp>
      <p:sp>
        <p:nvSpPr>
          <p:cNvPr id="6" name="Rectangle 5"/>
          <p:cNvSpPr/>
          <p:nvPr/>
        </p:nvSpPr>
        <p:spPr>
          <a:xfrm>
            <a:off x="1695776" y="3910434"/>
            <a:ext cx="5200141" cy="338554"/>
          </a:xfrm>
          <a:prstGeom prst="rect">
            <a:avLst/>
          </a:prstGeom>
        </p:spPr>
        <p:txBody>
          <a:bodyPr wrap="square">
            <a:spAutoFit/>
          </a:bodyPr>
          <a:lstStyle/>
          <a:p>
            <a:r>
              <a:rPr lang="en-US" i="1" u="sng" dirty="0" smtClean="0">
                <a:solidFill>
                  <a:srgbClr val="0065CC"/>
                </a:solidFill>
                <a:latin typeface="Calibri" pitchFamily="34" charset="0"/>
                <a:cs typeface="Calibri" pitchFamily="34" charset="0"/>
              </a:rPr>
              <a:t>Boston Medical Center is a private, not-for-profit hospital</a:t>
            </a:r>
            <a:r>
              <a:rPr lang="en-US" dirty="0" smtClean="0">
                <a:solidFill>
                  <a:srgbClr val="0065CC"/>
                </a:solidFill>
                <a:latin typeface="Calibri" pitchFamily="34" charset="0"/>
                <a:cs typeface="Calibri" pitchFamily="34" charset="0"/>
              </a:rPr>
              <a:t>.</a:t>
            </a:r>
          </a:p>
        </p:txBody>
      </p:sp>
    </p:spTree>
    <p:extLst>
      <p:ext uri="{BB962C8B-B14F-4D97-AF65-F5344CB8AC3E}">
        <p14:creationId xmlns:p14="http://schemas.microsoft.com/office/powerpoint/2010/main" val="175755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BD41605B-E57B-4251-82A8-4DF7BB90093F}" type="slidenum">
              <a:rPr lang="en-US" smtClean="0"/>
              <a:pPr/>
              <a:t>6</a:t>
            </a:fld>
            <a:r>
              <a:rPr lang="en-US" smtClean="0"/>
              <a:t> </a:t>
            </a:r>
            <a:endParaRPr lang="en-US"/>
          </a:p>
        </p:txBody>
      </p:sp>
      <p:sp>
        <p:nvSpPr>
          <p:cNvPr id="5" name="Text Box 6"/>
          <p:cNvSpPr txBox="1">
            <a:spLocks noChangeArrowheads="1"/>
          </p:cNvSpPr>
          <p:nvPr/>
        </p:nvSpPr>
        <p:spPr bwMode="auto">
          <a:xfrm>
            <a:off x="219471" y="1"/>
            <a:ext cx="7389027" cy="952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592" tIns="44797" rIns="89592" bIns="44797">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b="1" dirty="0" smtClean="0">
                <a:solidFill>
                  <a:srgbClr val="002960"/>
                </a:solidFill>
                <a:latin typeface="Calibri" pitchFamily="34" charset="0"/>
              </a:rPr>
              <a:t>Boston Medical Center</a:t>
            </a:r>
          </a:p>
          <a:p>
            <a:pPr eaLnBrk="1" hangingPunct="1"/>
            <a:r>
              <a:rPr lang="en-US" sz="2800" b="1" dirty="0" smtClean="0">
                <a:solidFill>
                  <a:srgbClr val="002960"/>
                </a:solidFill>
                <a:latin typeface="Calibri" pitchFamily="34" charset="0"/>
              </a:rPr>
              <a:t>Hospital </a:t>
            </a:r>
            <a:r>
              <a:rPr lang="en-US" sz="2800" b="1" dirty="0">
                <a:solidFill>
                  <a:srgbClr val="002960"/>
                </a:solidFill>
                <a:latin typeface="Calibri" pitchFamily="34" charset="0"/>
              </a:rPr>
              <a:t>Facts Sheet</a:t>
            </a:r>
          </a:p>
        </p:txBody>
      </p:sp>
      <p:graphicFrame>
        <p:nvGraphicFramePr>
          <p:cNvPr id="3" name="Object 2"/>
          <p:cNvGraphicFramePr>
            <a:graphicFrameLocks noChangeAspect="1"/>
          </p:cNvGraphicFramePr>
          <p:nvPr>
            <p:extLst>
              <p:ext uri="{D42A27DB-BD31-4B8C-83A1-F6EECF244321}">
                <p14:modId xmlns:p14="http://schemas.microsoft.com/office/powerpoint/2010/main" val="4144482466"/>
              </p:ext>
            </p:extLst>
          </p:nvPr>
        </p:nvGraphicFramePr>
        <p:xfrm>
          <a:off x="304800" y="1266825"/>
          <a:ext cx="8553450" cy="3954463"/>
        </p:xfrm>
        <a:graphic>
          <a:graphicData uri="http://schemas.openxmlformats.org/presentationml/2006/ole">
            <mc:AlternateContent xmlns:mc="http://schemas.openxmlformats.org/markup-compatibility/2006">
              <mc:Choice xmlns:v="urn:schemas-microsoft-com:vml" Requires="v">
                <p:oleObj spid="_x0000_s7221" name="Worksheet" r:id="rId5" imgW="7848713" imgH="3629070" progId="Excel.Sheet.12">
                  <p:embed/>
                </p:oleObj>
              </mc:Choice>
              <mc:Fallback>
                <p:oleObj name="Worksheet" r:id="rId5" imgW="7848713" imgH="3629070" progId="Excel.Sheet.12">
                  <p:embed/>
                  <p:pic>
                    <p:nvPicPr>
                      <p:cNvPr id="0" name=""/>
                      <p:cNvPicPr/>
                      <p:nvPr/>
                    </p:nvPicPr>
                    <p:blipFill>
                      <a:blip r:embed="rId6"/>
                      <a:stretch>
                        <a:fillRect/>
                      </a:stretch>
                    </p:blipFill>
                    <p:spPr>
                      <a:xfrm>
                        <a:off x="304800" y="1266825"/>
                        <a:ext cx="8553450" cy="3954463"/>
                      </a:xfrm>
                      <a:prstGeom prst="rect">
                        <a:avLst/>
                      </a:prstGeom>
                    </p:spPr>
                  </p:pic>
                </p:oleObj>
              </mc:Fallback>
            </mc:AlternateContent>
          </a:graphicData>
        </a:graphic>
      </p:graphicFrame>
    </p:spTree>
    <p:extLst>
      <p:ext uri="{BB962C8B-B14F-4D97-AF65-F5344CB8AC3E}">
        <p14:creationId xmlns:p14="http://schemas.microsoft.com/office/powerpoint/2010/main" val="39875494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7675" y="267639"/>
            <a:ext cx="8066088" cy="292388"/>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r>
              <a:rPr lang="en-US" dirty="0">
                <a:latin typeface="Arial" charset="0"/>
              </a:rPr>
              <a:t>Hot Topics – Revenue</a:t>
            </a:r>
          </a:p>
        </p:txBody>
      </p:sp>
      <p:sp>
        <p:nvSpPr>
          <p:cNvPr id="4" name="Text Placeholder 3"/>
          <p:cNvSpPr>
            <a:spLocks noGrp="1"/>
          </p:cNvSpPr>
          <p:nvPr>
            <p:ph type="body" idx="1"/>
          </p:nvPr>
        </p:nvSpPr>
        <p:spPr>
          <a:xfrm>
            <a:off x="415925" y="1484780"/>
            <a:ext cx="8097838" cy="877455"/>
          </a:xfrm>
        </p:spPr>
        <p:txBody>
          <a:bodyPr/>
          <a:lstStyle/>
          <a:p>
            <a:r>
              <a:rPr lang="en-US" sz="2800" dirty="0" smtClean="0"/>
              <a:t>How does BMC make money?</a:t>
            </a:r>
          </a:p>
        </p:txBody>
      </p:sp>
      <p:sp>
        <p:nvSpPr>
          <p:cNvPr id="2" name="Slide Number Placeholder 1"/>
          <p:cNvSpPr>
            <a:spLocks noGrp="1"/>
          </p:cNvSpPr>
          <p:nvPr>
            <p:ph type="sldNum" sz="quarter" idx="10"/>
          </p:nvPr>
        </p:nvSpPr>
        <p:spPr/>
        <p:txBody>
          <a:bodyPr/>
          <a:lstStyle/>
          <a:p>
            <a:fld id="{BD41605B-E57B-4251-82A8-4DF7BB90093F}" type="slidenum">
              <a:rPr lang="en-US" smtClean="0"/>
              <a:pPr/>
              <a:t>7</a:t>
            </a:fld>
            <a:r>
              <a:rPr lang="en-US" dirty="0" smtClean="0"/>
              <a:t> </a:t>
            </a:r>
            <a:endParaRPr lang="en-US" dirty="0"/>
          </a:p>
        </p:txBody>
      </p:sp>
      <p:pic>
        <p:nvPicPr>
          <p:cNvPr id="8195" name="Picture 3" descr="C:\Documents and Settings\kile\Local Settings\Temporary Internet Files\Content.IE5\02H7MZ3F\MC9003841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813" y="4301909"/>
            <a:ext cx="1010412" cy="18260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Documents and Settings\kile\Local Settings\Temporary Internet Files\Content.IE5\02H7MZ3F\MC9003841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3313" y="4289209"/>
            <a:ext cx="1010412" cy="18260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Documents and Settings\kile\Local Settings\Temporary Internet Files\Content.IE5\02H7MZ3F\MC9003841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2419" y="4271745"/>
            <a:ext cx="1010412" cy="1826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94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anim calcmode="lin" valueType="num">
                                      <p:cBhvr>
                                        <p:cTn id="7" dur="500" fill="hold"/>
                                        <p:tgtEl>
                                          <p:spTgt spid="8195"/>
                                        </p:tgtEl>
                                        <p:attrNameLst>
                                          <p:attrName>ppt_w</p:attrName>
                                        </p:attrNameLst>
                                      </p:cBhvr>
                                      <p:tavLst>
                                        <p:tav tm="0">
                                          <p:val>
                                            <p:fltVal val="0"/>
                                          </p:val>
                                        </p:tav>
                                        <p:tav tm="100000">
                                          <p:val>
                                            <p:strVal val="#ppt_w"/>
                                          </p:val>
                                        </p:tav>
                                      </p:tavLst>
                                    </p:anim>
                                    <p:anim calcmode="lin" valueType="num">
                                      <p:cBhvr>
                                        <p:cTn id="8" dur="500" fill="hold"/>
                                        <p:tgtEl>
                                          <p:spTgt spid="8195"/>
                                        </p:tgtEl>
                                        <p:attrNameLst>
                                          <p:attrName>ppt_h</p:attrName>
                                        </p:attrNameLst>
                                      </p:cBhvr>
                                      <p:tavLst>
                                        <p:tav tm="0">
                                          <p:val>
                                            <p:fltVal val="0"/>
                                          </p:val>
                                        </p:tav>
                                        <p:tav tm="100000">
                                          <p:val>
                                            <p:strVal val="#ppt_h"/>
                                          </p:val>
                                        </p:tav>
                                      </p:tavLst>
                                    </p:anim>
                                    <p:animEffect transition="in" filter="fade">
                                      <p:cBhvr>
                                        <p:cTn id="9" dur="500"/>
                                        <p:tgtEl>
                                          <p:spTgt spid="819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177C4AF-3848-4350-839D-003CB6547586}" type="slidenum">
              <a:rPr lang="en-US" smtClean="0"/>
              <a:pPr/>
              <a:t>8</a:t>
            </a:fld>
            <a:r>
              <a:rPr lang="en-US" dirty="0" smtClean="0"/>
              <a:t> </a:t>
            </a:r>
            <a:endParaRPr lang="en-US" dirty="0"/>
          </a:p>
        </p:txBody>
      </p:sp>
      <p:sp>
        <p:nvSpPr>
          <p:cNvPr id="5" name="Rectangle 4"/>
          <p:cNvSpPr/>
          <p:nvPr/>
        </p:nvSpPr>
        <p:spPr>
          <a:xfrm>
            <a:off x="451263" y="1203833"/>
            <a:ext cx="8094776" cy="4524315"/>
          </a:xfrm>
          <a:prstGeom prst="rect">
            <a:avLst/>
          </a:prstGeom>
        </p:spPr>
        <p:txBody>
          <a:bodyPr wrap="square">
            <a:spAutoFit/>
          </a:bodyPr>
          <a:lstStyle/>
          <a:p>
            <a:r>
              <a:rPr lang="en-US" sz="2400" b="1" dirty="0">
                <a:latin typeface="Calibri" pitchFamily="34" charset="0"/>
                <a:cs typeface="Calibri" pitchFamily="34" charset="0"/>
              </a:rPr>
              <a:t>Typically, hospitals get their revenue in a variety of ways:</a:t>
            </a:r>
          </a:p>
          <a:p>
            <a:pPr marL="285750" indent="-285750">
              <a:buFont typeface="Arial" pitchFamily="34" charset="0"/>
              <a:buChar char="•"/>
            </a:pPr>
            <a:r>
              <a:rPr lang="en-US" sz="2400" dirty="0" smtClean="0">
                <a:latin typeface="Calibri" pitchFamily="34" charset="0"/>
                <a:cs typeface="Calibri" pitchFamily="34" charset="0"/>
              </a:rPr>
              <a:t>By </a:t>
            </a:r>
            <a:r>
              <a:rPr lang="en-US" sz="2400" dirty="0">
                <a:latin typeface="Calibri" pitchFamily="34" charset="0"/>
                <a:cs typeface="Calibri" pitchFamily="34" charset="0"/>
              </a:rPr>
              <a:t>providing medical services</a:t>
            </a:r>
          </a:p>
          <a:p>
            <a:pPr marL="285750" indent="-285750">
              <a:buFont typeface="Arial" pitchFamily="34" charset="0"/>
              <a:buChar char="•"/>
            </a:pPr>
            <a:r>
              <a:rPr lang="en-US" sz="2400" dirty="0" smtClean="0">
                <a:latin typeface="Calibri" pitchFamily="34" charset="0"/>
                <a:cs typeface="Calibri" pitchFamily="34" charset="0"/>
              </a:rPr>
              <a:t>For nonmedical </a:t>
            </a:r>
            <a:r>
              <a:rPr lang="en-US" sz="2400" dirty="0">
                <a:latin typeface="Calibri" pitchFamily="34" charset="0"/>
                <a:cs typeface="Calibri" pitchFamily="34" charset="0"/>
              </a:rPr>
              <a:t>services</a:t>
            </a:r>
          </a:p>
          <a:p>
            <a:pPr marL="285750" indent="-285750">
              <a:buFont typeface="Arial" pitchFamily="34" charset="0"/>
              <a:buChar char="•"/>
            </a:pPr>
            <a:r>
              <a:rPr lang="en-US" sz="2400" dirty="0" smtClean="0">
                <a:latin typeface="Calibri" pitchFamily="34" charset="0"/>
                <a:cs typeface="Calibri" pitchFamily="34" charset="0"/>
              </a:rPr>
              <a:t>Through </a:t>
            </a:r>
            <a:r>
              <a:rPr lang="en-US" sz="2400" dirty="0">
                <a:latin typeface="Calibri" pitchFamily="34" charset="0"/>
                <a:cs typeface="Calibri" pitchFamily="34" charset="0"/>
              </a:rPr>
              <a:t>donations and grants from individuals, </a:t>
            </a:r>
            <a:r>
              <a:rPr lang="en-US" sz="2400" dirty="0" smtClean="0">
                <a:latin typeface="Calibri" pitchFamily="34" charset="0"/>
                <a:cs typeface="Calibri" pitchFamily="34" charset="0"/>
              </a:rPr>
              <a:t>foundations, or </a:t>
            </a:r>
            <a:r>
              <a:rPr lang="en-US" sz="2400" dirty="0">
                <a:latin typeface="Calibri" pitchFamily="34" charset="0"/>
                <a:cs typeface="Calibri" pitchFamily="34" charset="0"/>
              </a:rPr>
              <a:t>the government</a:t>
            </a:r>
          </a:p>
          <a:p>
            <a:pPr marL="285750" indent="-285750">
              <a:buFont typeface="Arial" pitchFamily="34" charset="0"/>
              <a:buChar char="•"/>
            </a:pPr>
            <a:r>
              <a:rPr lang="en-US" sz="2400" dirty="0" smtClean="0">
                <a:latin typeface="Calibri" pitchFamily="34" charset="0"/>
                <a:cs typeface="Calibri" pitchFamily="34" charset="0"/>
              </a:rPr>
              <a:t>Through gains on investments</a:t>
            </a:r>
            <a:endParaRPr lang="en-US" sz="2400" dirty="0">
              <a:latin typeface="Calibri" pitchFamily="34" charset="0"/>
              <a:cs typeface="Calibri" pitchFamily="34" charset="0"/>
            </a:endParaRPr>
          </a:p>
          <a:p>
            <a:endParaRPr lang="en-US" sz="2400" dirty="0" smtClean="0">
              <a:latin typeface="Calibri" pitchFamily="34" charset="0"/>
              <a:cs typeface="Calibri" pitchFamily="34" charset="0"/>
            </a:endParaRPr>
          </a:p>
          <a:p>
            <a:r>
              <a:rPr lang="en-US" sz="2400" b="1" dirty="0" smtClean="0">
                <a:latin typeface="Calibri" pitchFamily="34" charset="0"/>
                <a:cs typeface="Calibri" pitchFamily="34" charset="0"/>
              </a:rPr>
              <a:t>Hospitals </a:t>
            </a:r>
            <a:r>
              <a:rPr lang="en-US" sz="2400" b="1" dirty="0">
                <a:latin typeface="Calibri" pitchFamily="34" charset="0"/>
                <a:cs typeface="Calibri" pitchFamily="34" charset="0"/>
              </a:rPr>
              <a:t>group the way they make money into three different </a:t>
            </a:r>
            <a:r>
              <a:rPr lang="en-US" sz="2400" b="1" dirty="0" smtClean="0">
                <a:latin typeface="Calibri" pitchFamily="34" charset="0"/>
                <a:cs typeface="Calibri" pitchFamily="34" charset="0"/>
              </a:rPr>
              <a:t>categories:</a:t>
            </a:r>
          </a:p>
          <a:p>
            <a:pPr marL="285750" indent="-285750">
              <a:buFont typeface="Arial" pitchFamily="34" charset="0"/>
              <a:buChar char="•"/>
            </a:pPr>
            <a:r>
              <a:rPr lang="en-US" sz="2400" dirty="0" smtClean="0">
                <a:latin typeface="Calibri" pitchFamily="34" charset="0"/>
                <a:cs typeface="Calibri" pitchFamily="34" charset="0"/>
              </a:rPr>
              <a:t>Operating </a:t>
            </a:r>
            <a:r>
              <a:rPr lang="en-US" sz="2400" dirty="0">
                <a:latin typeface="Calibri" pitchFamily="34" charset="0"/>
                <a:cs typeface="Calibri" pitchFamily="34" charset="0"/>
              </a:rPr>
              <a:t>Revenue: delivery of patient care</a:t>
            </a:r>
          </a:p>
          <a:p>
            <a:pPr marL="285750" indent="-285750">
              <a:buFont typeface="Arial" pitchFamily="34" charset="0"/>
              <a:buChar char="•"/>
            </a:pPr>
            <a:r>
              <a:rPr lang="en-US" sz="2400" dirty="0" smtClean="0">
                <a:latin typeface="Calibri" pitchFamily="34" charset="0"/>
                <a:cs typeface="Calibri" pitchFamily="34" charset="0"/>
              </a:rPr>
              <a:t>Other </a:t>
            </a:r>
            <a:r>
              <a:rPr lang="en-US" sz="2400" dirty="0">
                <a:latin typeface="Calibri" pitchFamily="34" charset="0"/>
                <a:cs typeface="Calibri" pitchFamily="34" charset="0"/>
              </a:rPr>
              <a:t>Operating Revenue: nonpatient care activities</a:t>
            </a:r>
          </a:p>
          <a:p>
            <a:pPr marL="285750" indent="-285750">
              <a:buFont typeface="Arial" pitchFamily="34" charset="0"/>
              <a:buChar char="•"/>
            </a:pPr>
            <a:r>
              <a:rPr lang="en-US" sz="2400" dirty="0" smtClean="0">
                <a:latin typeface="Calibri" pitchFamily="34" charset="0"/>
                <a:cs typeface="Calibri" pitchFamily="34" charset="0"/>
              </a:rPr>
              <a:t>Non-Operating </a:t>
            </a:r>
            <a:r>
              <a:rPr lang="en-US" sz="2400" dirty="0">
                <a:latin typeface="Calibri" pitchFamily="34" charset="0"/>
                <a:cs typeface="Calibri" pitchFamily="34" charset="0"/>
              </a:rPr>
              <a:t>Revenue: peripheral business </a:t>
            </a:r>
            <a:r>
              <a:rPr lang="en-US" sz="2400" dirty="0" smtClean="0">
                <a:latin typeface="Calibri" pitchFamily="34" charset="0"/>
                <a:cs typeface="Calibri" pitchFamily="34" charset="0"/>
              </a:rPr>
              <a:t>activities</a:t>
            </a:r>
            <a:endParaRPr lang="en-US" sz="2400" dirty="0">
              <a:latin typeface="Calibri" pitchFamily="34" charset="0"/>
              <a:cs typeface="Calibri" pitchFamily="34" charset="0"/>
            </a:endParaRPr>
          </a:p>
        </p:txBody>
      </p:sp>
      <p:sp>
        <p:nvSpPr>
          <p:cNvPr id="7" name="Title 1"/>
          <p:cNvSpPr txBox="1">
            <a:spLocks/>
          </p:cNvSpPr>
          <p:nvPr/>
        </p:nvSpPr>
        <p:spPr>
          <a:xfrm>
            <a:off x="541791" y="261794"/>
            <a:ext cx="7235372" cy="292388"/>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defTabSz="895160" eaLnBrk="1" hangingPunct="1">
              <a:defRPr sz="1900" b="1">
                <a:solidFill>
                  <a:schemeClr val="tx2"/>
                </a:solidFill>
                <a:ea typeface="+mj-ea"/>
                <a:cs typeface="+mj-cs"/>
              </a:defRPr>
            </a:lvl1pPr>
            <a:lvl2pPr defTabSz="895160">
              <a:defRPr sz="1900" b="1">
                <a:solidFill>
                  <a:schemeClr val="tx2"/>
                </a:solidFill>
              </a:defRPr>
            </a:lvl2pPr>
            <a:lvl3pPr defTabSz="895160">
              <a:defRPr sz="1900" b="1">
                <a:solidFill>
                  <a:schemeClr val="tx2"/>
                </a:solidFill>
              </a:defRPr>
            </a:lvl3pPr>
            <a:lvl4pPr defTabSz="895160">
              <a:defRPr sz="1900" b="1">
                <a:solidFill>
                  <a:schemeClr val="tx2"/>
                </a:solidFill>
              </a:defRPr>
            </a:lvl4pPr>
            <a:lvl5pPr defTabSz="895160">
              <a:defRPr sz="1900" b="1">
                <a:solidFill>
                  <a:schemeClr val="tx2"/>
                </a:solidFill>
              </a:defRPr>
            </a:lvl5pPr>
            <a:lvl6pPr marL="457102" defTabSz="895160" fontAlgn="base">
              <a:spcBef>
                <a:spcPct val="0"/>
              </a:spcBef>
              <a:spcAft>
                <a:spcPct val="0"/>
              </a:spcAft>
              <a:defRPr sz="1900" b="1">
                <a:solidFill>
                  <a:schemeClr val="tx2"/>
                </a:solidFill>
              </a:defRPr>
            </a:lvl6pPr>
            <a:lvl7pPr marL="914206" defTabSz="895160" fontAlgn="base">
              <a:spcBef>
                <a:spcPct val="0"/>
              </a:spcBef>
              <a:spcAft>
                <a:spcPct val="0"/>
              </a:spcAft>
              <a:defRPr sz="1900" b="1">
                <a:solidFill>
                  <a:schemeClr val="tx2"/>
                </a:solidFill>
              </a:defRPr>
            </a:lvl7pPr>
            <a:lvl8pPr marL="1371309" defTabSz="895160" fontAlgn="base">
              <a:spcBef>
                <a:spcPct val="0"/>
              </a:spcBef>
              <a:spcAft>
                <a:spcPct val="0"/>
              </a:spcAft>
              <a:defRPr sz="1900" b="1">
                <a:solidFill>
                  <a:schemeClr val="tx2"/>
                </a:solidFill>
              </a:defRPr>
            </a:lvl8pPr>
            <a:lvl9pPr marL="1828413" defTabSz="895160" fontAlgn="base">
              <a:spcBef>
                <a:spcPct val="0"/>
              </a:spcBef>
              <a:spcAft>
                <a:spcPct val="0"/>
              </a:spcAft>
              <a:defRPr sz="1900" b="1">
                <a:solidFill>
                  <a:schemeClr val="tx2"/>
                </a:solidFill>
              </a:defRPr>
            </a:lvl9pPr>
          </a:lstStyle>
          <a:p>
            <a:r>
              <a:rPr lang="en-US" dirty="0"/>
              <a:t>Hospital Revenue Terminology</a:t>
            </a:r>
          </a:p>
        </p:txBody>
      </p:sp>
    </p:spTree>
    <p:extLst>
      <p:ext uri="{BB962C8B-B14F-4D97-AF65-F5344CB8AC3E}">
        <p14:creationId xmlns:p14="http://schemas.microsoft.com/office/powerpoint/2010/main" val="3059196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177C4AF-3848-4350-839D-003CB6547586}" type="slidenum">
              <a:rPr lang="en-US" smtClean="0"/>
              <a:pPr/>
              <a:t>9</a:t>
            </a:fld>
            <a:r>
              <a:rPr lang="en-US" dirty="0" smtClean="0"/>
              <a:t> </a:t>
            </a:r>
            <a:endParaRPr lang="en-US" dirty="0"/>
          </a:p>
        </p:txBody>
      </p:sp>
      <p:sp>
        <p:nvSpPr>
          <p:cNvPr id="5" name="Rectangle 4"/>
          <p:cNvSpPr/>
          <p:nvPr/>
        </p:nvSpPr>
        <p:spPr>
          <a:xfrm>
            <a:off x="451263" y="972721"/>
            <a:ext cx="7754586" cy="1200329"/>
          </a:xfrm>
          <a:prstGeom prst="rect">
            <a:avLst/>
          </a:prstGeom>
        </p:spPr>
        <p:txBody>
          <a:bodyPr wrap="square">
            <a:spAutoFit/>
          </a:bodyPr>
          <a:lstStyle/>
          <a:p>
            <a:pPr marL="342900" indent="-342900">
              <a:buFont typeface="Arial" pitchFamily="34" charset="0"/>
              <a:buChar char="•"/>
            </a:pPr>
            <a:r>
              <a:rPr lang="en-US" sz="2400" dirty="0">
                <a:latin typeface="Calibri" pitchFamily="34" charset="0"/>
                <a:cs typeface="Calibri" pitchFamily="34" charset="0"/>
              </a:rPr>
              <a:t>To understand how hospitals generate revenue for patient services, it </a:t>
            </a:r>
            <a:r>
              <a:rPr lang="en-US" sz="2400" dirty="0" smtClean="0">
                <a:latin typeface="Calibri" pitchFamily="34" charset="0"/>
                <a:cs typeface="Calibri" pitchFamily="34" charset="0"/>
              </a:rPr>
              <a:t>is important to understand </a:t>
            </a:r>
            <a:r>
              <a:rPr lang="en-US" sz="2400" dirty="0">
                <a:latin typeface="Calibri" pitchFamily="34" charset="0"/>
                <a:cs typeface="Calibri" pitchFamily="34" charset="0"/>
              </a:rPr>
              <a:t>the “payers” in the healthcare </a:t>
            </a:r>
            <a:r>
              <a:rPr lang="en-US" sz="2400" dirty="0" smtClean="0">
                <a:latin typeface="Calibri" pitchFamily="34" charset="0"/>
                <a:cs typeface="Calibri" pitchFamily="34" charset="0"/>
              </a:rPr>
              <a:t>industry.</a:t>
            </a:r>
          </a:p>
        </p:txBody>
      </p:sp>
      <p:sp>
        <p:nvSpPr>
          <p:cNvPr id="7" name="Title 1"/>
          <p:cNvSpPr txBox="1">
            <a:spLocks/>
          </p:cNvSpPr>
          <p:nvPr/>
        </p:nvSpPr>
        <p:spPr>
          <a:xfrm>
            <a:off x="541791" y="254099"/>
            <a:ext cx="7235372" cy="307777"/>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defTabSz="895160">
              <a:defRPr sz="2000" b="1">
                <a:solidFill>
                  <a:schemeClr val="tx2"/>
                </a:solidFill>
                <a:ea typeface="+mj-ea"/>
                <a:cs typeface="+mj-cs"/>
              </a:defRPr>
            </a:lvl1pPr>
            <a:lvl2pPr defTabSz="895160">
              <a:defRPr sz="1900" b="1">
                <a:solidFill>
                  <a:schemeClr val="tx2"/>
                </a:solidFill>
              </a:defRPr>
            </a:lvl2pPr>
            <a:lvl3pPr defTabSz="895160">
              <a:defRPr sz="1900" b="1">
                <a:solidFill>
                  <a:schemeClr val="tx2"/>
                </a:solidFill>
              </a:defRPr>
            </a:lvl3pPr>
            <a:lvl4pPr defTabSz="895160">
              <a:defRPr sz="1900" b="1">
                <a:solidFill>
                  <a:schemeClr val="tx2"/>
                </a:solidFill>
              </a:defRPr>
            </a:lvl4pPr>
            <a:lvl5pPr defTabSz="895160">
              <a:defRPr sz="1900" b="1">
                <a:solidFill>
                  <a:schemeClr val="tx2"/>
                </a:solidFill>
              </a:defRPr>
            </a:lvl5pPr>
            <a:lvl6pPr marL="457102" defTabSz="895160" fontAlgn="base">
              <a:spcBef>
                <a:spcPct val="0"/>
              </a:spcBef>
              <a:spcAft>
                <a:spcPct val="0"/>
              </a:spcAft>
              <a:defRPr sz="1900" b="1">
                <a:solidFill>
                  <a:schemeClr val="tx2"/>
                </a:solidFill>
              </a:defRPr>
            </a:lvl6pPr>
            <a:lvl7pPr marL="914206" defTabSz="895160" fontAlgn="base">
              <a:spcBef>
                <a:spcPct val="0"/>
              </a:spcBef>
              <a:spcAft>
                <a:spcPct val="0"/>
              </a:spcAft>
              <a:defRPr sz="1900" b="1">
                <a:solidFill>
                  <a:schemeClr val="tx2"/>
                </a:solidFill>
              </a:defRPr>
            </a:lvl7pPr>
            <a:lvl8pPr marL="1371309" defTabSz="895160" fontAlgn="base">
              <a:spcBef>
                <a:spcPct val="0"/>
              </a:spcBef>
              <a:spcAft>
                <a:spcPct val="0"/>
              </a:spcAft>
              <a:defRPr sz="1900" b="1">
                <a:solidFill>
                  <a:schemeClr val="tx2"/>
                </a:solidFill>
              </a:defRPr>
            </a:lvl8pPr>
            <a:lvl9pPr marL="1828413" defTabSz="895160" fontAlgn="base">
              <a:spcBef>
                <a:spcPct val="0"/>
              </a:spcBef>
              <a:spcAft>
                <a:spcPct val="0"/>
              </a:spcAft>
              <a:defRPr sz="1900" b="1">
                <a:solidFill>
                  <a:schemeClr val="tx2"/>
                </a:solidFill>
              </a:defRPr>
            </a:lvl9pPr>
          </a:lstStyle>
          <a:p>
            <a:r>
              <a:rPr lang="en-US" dirty="0"/>
              <a:t>Hospital Revenue - Payers</a:t>
            </a:r>
          </a:p>
        </p:txBody>
      </p:sp>
      <p:sp>
        <p:nvSpPr>
          <p:cNvPr id="6" name="Rectangle 5"/>
          <p:cNvSpPr/>
          <p:nvPr/>
        </p:nvSpPr>
        <p:spPr>
          <a:xfrm>
            <a:off x="587105" y="2510149"/>
            <a:ext cx="7754586" cy="830997"/>
          </a:xfrm>
          <a:prstGeom prst="rect">
            <a:avLst/>
          </a:prstGeom>
        </p:spPr>
        <p:txBody>
          <a:bodyPr wrap="square">
            <a:spAutoFit/>
          </a:bodyPr>
          <a:lstStyle/>
          <a:p>
            <a:pPr marL="342900" indent="-342900">
              <a:buFont typeface="Arial" pitchFamily="34" charset="0"/>
              <a:buChar char="•"/>
            </a:pPr>
            <a:r>
              <a:rPr lang="en-US" sz="2400" dirty="0" smtClean="0">
                <a:latin typeface="Calibri" pitchFamily="34" charset="0"/>
                <a:cs typeface="Calibri" pitchFamily="34" charset="0"/>
              </a:rPr>
              <a:t>Public </a:t>
            </a:r>
            <a:r>
              <a:rPr lang="en-US" sz="2400" dirty="0">
                <a:latin typeface="Calibri" pitchFamily="34" charset="0"/>
                <a:cs typeface="Calibri" pitchFamily="34" charset="0"/>
              </a:rPr>
              <a:t>payers include federal and state governments—which </a:t>
            </a:r>
            <a:r>
              <a:rPr lang="en-US" sz="2400" dirty="0" smtClean="0">
                <a:latin typeface="Calibri" pitchFamily="34" charset="0"/>
                <a:cs typeface="Calibri" pitchFamily="34" charset="0"/>
              </a:rPr>
              <a:t>fund Medicare and Medicaid</a:t>
            </a:r>
          </a:p>
        </p:txBody>
      </p:sp>
      <p:sp>
        <p:nvSpPr>
          <p:cNvPr id="8" name="Rectangle 7"/>
          <p:cNvSpPr/>
          <p:nvPr/>
        </p:nvSpPr>
        <p:spPr>
          <a:xfrm>
            <a:off x="577887" y="3446904"/>
            <a:ext cx="7754586" cy="830997"/>
          </a:xfrm>
          <a:prstGeom prst="rect">
            <a:avLst/>
          </a:prstGeom>
        </p:spPr>
        <p:txBody>
          <a:bodyPr wrap="square">
            <a:spAutoFit/>
          </a:bodyPr>
          <a:lstStyle/>
          <a:p>
            <a:pPr marL="342900" indent="-342900">
              <a:buFont typeface="Arial" pitchFamily="34" charset="0"/>
              <a:buChar char="•"/>
            </a:pPr>
            <a:r>
              <a:rPr lang="en-US" sz="2400" dirty="0" smtClean="0">
                <a:latin typeface="Calibri" pitchFamily="34" charset="0"/>
                <a:cs typeface="Calibri" pitchFamily="34" charset="0"/>
              </a:rPr>
              <a:t>Private </a:t>
            </a:r>
            <a:r>
              <a:rPr lang="en-US" sz="2400" dirty="0">
                <a:latin typeface="Calibri" pitchFamily="34" charset="0"/>
                <a:cs typeface="Calibri" pitchFamily="34" charset="0"/>
              </a:rPr>
              <a:t>payers are insurance companies. </a:t>
            </a:r>
            <a:endParaRPr lang="en-US" sz="2400" dirty="0" smtClean="0">
              <a:latin typeface="Calibri" pitchFamily="34" charset="0"/>
              <a:cs typeface="Calibri" pitchFamily="34" charset="0"/>
            </a:endParaRPr>
          </a:p>
          <a:p>
            <a:pPr marL="342900" indent="-342900">
              <a:buFont typeface="Arial" pitchFamily="34" charset="0"/>
              <a:buChar char="•"/>
            </a:pPr>
            <a:endParaRPr lang="en-US" sz="2400" dirty="0">
              <a:latin typeface="Calibri" pitchFamily="34" charset="0"/>
              <a:cs typeface="Calibri" pitchFamily="34" charset="0"/>
            </a:endParaRPr>
          </a:p>
        </p:txBody>
      </p:sp>
      <p:sp>
        <p:nvSpPr>
          <p:cNvPr id="9" name="Rectangle 8"/>
          <p:cNvSpPr/>
          <p:nvPr/>
        </p:nvSpPr>
        <p:spPr>
          <a:xfrm>
            <a:off x="587105" y="4127401"/>
            <a:ext cx="7754586" cy="1938992"/>
          </a:xfrm>
          <a:prstGeom prst="rect">
            <a:avLst/>
          </a:prstGeom>
        </p:spPr>
        <p:txBody>
          <a:bodyPr wrap="square">
            <a:spAutoFit/>
          </a:bodyPr>
          <a:lstStyle/>
          <a:p>
            <a:pPr marL="342900" indent="-342900">
              <a:buFont typeface="Arial" pitchFamily="34" charset="0"/>
              <a:buChar char="•"/>
            </a:pPr>
            <a:r>
              <a:rPr lang="en-US" sz="2400" dirty="0" smtClean="0">
                <a:latin typeface="Calibri" pitchFamily="34" charset="0"/>
                <a:cs typeface="Calibri" pitchFamily="34" charset="0"/>
              </a:rPr>
              <a:t>Finally</a:t>
            </a:r>
            <a:r>
              <a:rPr lang="en-US" sz="2400" dirty="0">
                <a:latin typeface="Calibri" pitchFamily="34" charset="0"/>
                <a:cs typeface="Calibri" pitchFamily="34" charset="0"/>
              </a:rPr>
              <a:t>, there is the </a:t>
            </a:r>
            <a:r>
              <a:rPr lang="en-US" sz="2400" dirty="0" smtClean="0">
                <a:latin typeface="Calibri" pitchFamily="34" charset="0"/>
                <a:cs typeface="Calibri" pitchFamily="34" charset="0"/>
              </a:rPr>
              <a:t>uninsured population</a:t>
            </a:r>
            <a:r>
              <a:rPr lang="en-US" sz="2400" dirty="0">
                <a:latin typeface="Calibri" pitchFamily="34" charset="0"/>
                <a:cs typeface="Calibri" pitchFamily="34" charset="0"/>
              </a:rPr>
              <a:t>, which includes people who are expected to pay </a:t>
            </a:r>
            <a:r>
              <a:rPr lang="en-US" sz="2400" dirty="0" smtClean="0">
                <a:latin typeface="Calibri" pitchFamily="34" charset="0"/>
                <a:cs typeface="Calibri" pitchFamily="34" charset="0"/>
              </a:rPr>
              <a:t>for their </a:t>
            </a:r>
            <a:r>
              <a:rPr lang="en-US" sz="2400" dirty="0">
                <a:latin typeface="Calibri" pitchFamily="34" charset="0"/>
                <a:cs typeface="Calibri" pitchFamily="34" charset="0"/>
              </a:rPr>
              <a:t>own health care, unless they qualify for “</a:t>
            </a:r>
            <a:r>
              <a:rPr lang="en-US" sz="2400" dirty="0" smtClean="0">
                <a:latin typeface="Calibri" pitchFamily="34" charset="0"/>
                <a:cs typeface="Calibri" pitchFamily="34" charset="0"/>
              </a:rPr>
              <a:t>charity/free </a:t>
            </a:r>
            <a:r>
              <a:rPr lang="en-US" sz="2400" dirty="0">
                <a:latin typeface="Calibri" pitchFamily="34" charset="0"/>
                <a:cs typeface="Calibri" pitchFamily="34" charset="0"/>
              </a:rPr>
              <a:t>care” as </a:t>
            </a:r>
            <a:r>
              <a:rPr lang="en-US" sz="2400" dirty="0" smtClean="0">
                <a:latin typeface="Calibri" pitchFamily="34" charset="0"/>
                <a:cs typeface="Calibri" pitchFamily="34" charset="0"/>
              </a:rPr>
              <a:t>defined by the hospitals internal policies.</a:t>
            </a:r>
          </a:p>
          <a:p>
            <a:endParaRPr lang="en-US" sz="2400" b="1" dirty="0">
              <a:latin typeface="Calibri" pitchFamily="34" charset="0"/>
              <a:cs typeface="Calibri" pitchFamily="34" charset="0"/>
            </a:endParaRPr>
          </a:p>
        </p:txBody>
      </p:sp>
    </p:spTree>
    <p:extLst>
      <p:ext uri="{BB962C8B-B14F-4D97-AF65-F5344CB8AC3E}">
        <p14:creationId xmlns:p14="http://schemas.microsoft.com/office/powerpoint/2010/main" val="393765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1000"/>
                                  </p:stCondLst>
                                  <p:childTnLst>
                                    <p:set>
                                      <p:cBhvr>
                                        <p:cTn id="13" dur="1" fill="hold">
                                          <p:stCondLst>
                                            <p:cond delay="0"/>
                                          </p:stCondLst>
                                        </p:cTn>
                                        <p:tgtEl>
                                          <p:spTgt spid="8">
                                            <p:txEl>
                                              <p:pRg st="0" end="0"/>
                                            </p:txEl>
                                          </p:spTgt>
                                        </p:tgtEl>
                                        <p:attrNameLst>
                                          <p:attrName>style.visibility</p:attrName>
                                        </p:attrNameLst>
                                      </p:cBhvr>
                                      <p:to>
                                        <p:strVal val="visible"/>
                                      </p:to>
                                    </p:set>
                                    <p:anim calcmode="lin" valueType="num">
                                      <p:cBhvr additive="base">
                                        <p:cTn id="14"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621" y="1120048"/>
            <a:ext cx="3949823" cy="24315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0"/>
          </p:nvPr>
        </p:nvSpPr>
        <p:spPr/>
        <p:txBody>
          <a:bodyPr/>
          <a:lstStyle/>
          <a:p>
            <a:fld id="{BD41605B-E57B-4251-82A8-4DF7BB90093F}" type="slidenum">
              <a:rPr lang="en-US" smtClean="0"/>
              <a:pPr/>
              <a:t>10</a:t>
            </a:fld>
            <a:r>
              <a:rPr lang="en-US" dirty="0" smtClean="0"/>
              <a:t> </a:t>
            </a:r>
            <a:endParaRPr lang="en-US" dirty="0"/>
          </a:p>
        </p:txBody>
      </p:sp>
      <p:sp>
        <p:nvSpPr>
          <p:cNvPr id="4" name="TextBox 8"/>
          <p:cNvSpPr txBox="1"/>
          <p:nvPr/>
        </p:nvSpPr>
        <p:spPr>
          <a:xfrm>
            <a:off x="4452828" y="960830"/>
            <a:ext cx="4093211" cy="2666625"/>
          </a:xfrm>
          <a:prstGeom prst="rect">
            <a:avLst/>
          </a:prstGeom>
          <a:noFill/>
          <a:ln>
            <a:solidFill>
              <a:schemeClr val="tx1"/>
            </a:solidFill>
          </a:ln>
          <a:effectLst/>
        </p:spPr>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smtClean="0">
                <a:ln>
                  <a:noFill/>
                </a:ln>
                <a:solidFill>
                  <a:sysClr val="windowText" lastClr="000000"/>
                </a:solidFill>
                <a:effectLst/>
                <a:uLnTx/>
                <a:uFillTx/>
                <a:latin typeface="Calibri"/>
              </a:rPr>
              <a:t>Highlights:</a:t>
            </a:r>
          </a:p>
          <a:p>
            <a:pPr marL="285750" lvl="0" indent="-285750" fontAlgn="auto">
              <a:spcBef>
                <a:spcPts val="0"/>
              </a:spcBef>
              <a:spcAft>
                <a:spcPts val="0"/>
              </a:spcAft>
              <a:buFont typeface="Arial" pitchFamily="34" charset="0"/>
              <a:buChar char="•"/>
            </a:pPr>
            <a:r>
              <a:rPr lang="en-US" sz="1600" kern="0" dirty="0" smtClean="0">
                <a:solidFill>
                  <a:sysClr val="windowText" lastClr="000000"/>
                </a:solidFill>
                <a:latin typeface="Calibri"/>
              </a:rPr>
              <a:t>BMC’s </a:t>
            </a:r>
            <a:r>
              <a:rPr lang="en-US" sz="1600" kern="0" dirty="0">
                <a:solidFill>
                  <a:sysClr val="windowText" lastClr="000000"/>
                </a:solidFill>
                <a:latin typeface="Calibri"/>
              </a:rPr>
              <a:t>payor mix is substantially different from other </a:t>
            </a:r>
            <a:r>
              <a:rPr lang="en-US" sz="1600" kern="0" dirty="0" smtClean="0">
                <a:solidFill>
                  <a:sysClr val="windowText" lastClr="000000"/>
                </a:solidFill>
                <a:latin typeface="Calibri"/>
              </a:rPr>
              <a:t>hospitals</a:t>
            </a:r>
            <a:endParaRPr kumimoji="0" lang="en-US" sz="1600" b="0" u="none" strike="noStrike" kern="0" cap="none" spc="0" normalizeH="0" baseline="0" noProof="0" dirty="0">
              <a:ln>
                <a:noFill/>
              </a:ln>
              <a:solidFill>
                <a:sysClr val="windowText" lastClr="000000"/>
              </a:solidFill>
              <a:effectLst/>
              <a:uLnTx/>
              <a:uFillTx/>
              <a:latin typeface="Calibri"/>
            </a:endParaRPr>
          </a:p>
          <a:p>
            <a:pPr marL="285750" indent="-285750" eaLnBrk="1" hangingPunct="1">
              <a:buSzPct val="75000"/>
              <a:buFont typeface="Arial" pitchFamily="34" charset="0"/>
              <a:buChar char="•"/>
            </a:pPr>
            <a:r>
              <a:rPr lang="en-US" sz="1600" dirty="0" smtClean="0">
                <a:latin typeface="Calibri" pitchFamily="34" charset="0"/>
              </a:rPr>
              <a:t>81% </a:t>
            </a:r>
            <a:r>
              <a:rPr lang="en-US" sz="1600" dirty="0">
                <a:latin typeface="Calibri" pitchFamily="34" charset="0"/>
              </a:rPr>
              <a:t>of BMC revenue comes from governmental sources</a:t>
            </a:r>
          </a:p>
          <a:p>
            <a:pPr marL="285750" indent="-285750" eaLnBrk="1" hangingPunct="1">
              <a:buSzPct val="75000"/>
              <a:buFont typeface="Arial" pitchFamily="34" charset="0"/>
              <a:buChar char="•"/>
            </a:pPr>
            <a:r>
              <a:rPr lang="en-US" sz="1600" dirty="0">
                <a:latin typeface="Calibri" pitchFamily="34" charset="0"/>
              </a:rPr>
              <a:t>Governmental rates of payments are generally not negotiable</a:t>
            </a:r>
          </a:p>
          <a:p>
            <a:pPr marL="285750" indent="-285750" eaLnBrk="1" hangingPunct="1">
              <a:buSzPct val="75000"/>
              <a:buFont typeface="Arial" pitchFamily="34" charset="0"/>
              <a:buChar char="•"/>
            </a:pPr>
            <a:r>
              <a:rPr lang="en-US" sz="1600" dirty="0">
                <a:latin typeface="Calibri" pitchFamily="34" charset="0"/>
              </a:rPr>
              <a:t>Any payments shortfalls are magnified by BMC’s </a:t>
            </a:r>
            <a:r>
              <a:rPr lang="en-US" sz="1600" dirty="0" err="1">
                <a:latin typeface="Calibri" pitchFamily="34" charset="0"/>
              </a:rPr>
              <a:t>payor</a:t>
            </a:r>
            <a:r>
              <a:rPr lang="en-US" sz="1600" dirty="0">
                <a:latin typeface="Calibri" pitchFamily="34" charset="0"/>
              </a:rPr>
              <a:t> </a:t>
            </a:r>
            <a:r>
              <a:rPr lang="en-US" sz="1600" dirty="0" smtClean="0">
                <a:latin typeface="Calibri" pitchFamily="34" charset="0"/>
              </a:rPr>
              <a:t>mix</a:t>
            </a:r>
            <a:endParaRPr lang="en-US" sz="1600" dirty="0">
              <a:latin typeface="Calibri" pitchFamily="34" charset="0"/>
            </a:endParaRPr>
          </a:p>
        </p:txBody>
      </p:sp>
      <p:sp>
        <p:nvSpPr>
          <p:cNvPr id="5" name="Title 1"/>
          <p:cNvSpPr txBox="1">
            <a:spLocks/>
          </p:cNvSpPr>
          <p:nvPr/>
        </p:nvSpPr>
        <p:spPr>
          <a:xfrm>
            <a:off x="541791" y="254099"/>
            <a:ext cx="7235372" cy="307777"/>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defTabSz="895160">
              <a:defRPr sz="2000" b="1">
                <a:solidFill>
                  <a:schemeClr val="tx2"/>
                </a:solidFill>
                <a:ea typeface="+mj-ea"/>
                <a:cs typeface="+mj-cs"/>
              </a:defRPr>
            </a:lvl1pPr>
            <a:lvl2pPr defTabSz="895160">
              <a:defRPr sz="1900" b="1">
                <a:solidFill>
                  <a:schemeClr val="tx2"/>
                </a:solidFill>
              </a:defRPr>
            </a:lvl2pPr>
            <a:lvl3pPr defTabSz="895160">
              <a:defRPr sz="1900" b="1">
                <a:solidFill>
                  <a:schemeClr val="tx2"/>
                </a:solidFill>
              </a:defRPr>
            </a:lvl3pPr>
            <a:lvl4pPr defTabSz="895160">
              <a:defRPr sz="1900" b="1">
                <a:solidFill>
                  <a:schemeClr val="tx2"/>
                </a:solidFill>
              </a:defRPr>
            </a:lvl4pPr>
            <a:lvl5pPr defTabSz="895160">
              <a:defRPr sz="1900" b="1">
                <a:solidFill>
                  <a:schemeClr val="tx2"/>
                </a:solidFill>
              </a:defRPr>
            </a:lvl5pPr>
            <a:lvl6pPr marL="457102" defTabSz="895160" fontAlgn="base">
              <a:spcBef>
                <a:spcPct val="0"/>
              </a:spcBef>
              <a:spcAft>
                <a:spcPct val="0"/>
              </a:spcAft>
              <a:defRPr sz="1900" b="1">
                <a:solidFill>
                  <a:schemeClr val="tx2"/>
                </a:solidFill>
              </a:defRPr>
            </a:lvl6pPr>
            <a:lvl7pPr marL="914206" defTabSz="895160" fontAlgn="base">
              <a:spcBef>
                <a:spcPct val="0"/>
              </a:spcBef>
              <a:spcAft>
                <a:spcPct val="0"/>
              </a:spcAft>
              <a:defRPr sz="1900" b="1">
                <a:solidFill>
                  <a:schemeClr val="tx2"/>
                </a:solidFill>
              </a:defRPr>
            </a:lvl7pPr>
            <a:lvl8pPr marL="1371309" defTabSz="895160" fontAlgn="base">
              <a:spcBef>
                <a:spcPct val="0"/>
              </a:spcBef>
              <a:spcAft>
                <a:spcPct val="0"/>
              </a:spcAft>
              <a:defRPr sz="1900" b="1">
                <a:solidFill>
                  <a:schemeClr val="tx2"/>
                </a:solidFill>
              </a:defRPr>
            </a:lvl8pPr>
            <a:lvl9pPr marL="1828413" defTabSz="895160" fontAlgn="base">
              <a:spcBef>
                <a:spcPct val="0"/>
              </a:spcBef>
              <a:spcAft>
                <a:spcPct val="0"/>
              </a:spcAft>
              <a:defRPr sz="1900" b="1">
                <a:solidFill>
                  <a:schemeClr val="tx2"/>
                </a:solidFill>
              </a:defRPr>
            </a:lvl9pPr>
          </a:lstStyle>
          <a:p>
            <a:r>
              <a:rPr lang="en-US" dirty="0"/>
              <a:t>Patient Demographics</a:t>
            </a:r>
          </a:p>
        </p:txBody>
      </p:sp>
      <p:pic>
        <p:nvPicPr>
          <p:cNvPr id="614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786673"/>
            <a:ext cx="3749745" cy="2304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1562" y="3776598"/>
            <a:ext cx="3782535" cy="232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79418" y="3786672"/>
            <a:ext cx="3782019" cy="2324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10621" y="3627455"/>
            <a:ext cx="8134892" cy="2473577"/>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986395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BD41605B-E57B-4251-82A8-4DF7BB90093F}" type="slidenum">
              <a:rPr lang="en-US" smtClean="0"/>
              <a:pPr/>
              <a:t>11</a:t>
            </a:fld>
            <a:r>
              <a:rPr lang="en-US" dirty="0" smtClean="0"/>
              <a:t> </a:t>
            </a:r>
            <a:endParaRPr lang="en-US" dirty="0"/>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1233714"/>
            <a:ext cx="8297863" cy="346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33373" y="46166"/>
            <a:ext cx="6377978" cy="615553"/>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defTabSz="895160"/>
            <a:r>
              <a:rPr lang="en-US" sz="2000" b="1" dirty="0">
                <a:solidFill>
                  <a:schemeClr val="tx2"/>
                </a:solidFill>
                <a:ea typeface="+mj-ea"/>
                <a:cs typeface="+mj-cs"/>
              </a:rPr>
              <a:t>Acute Hospital Financial Performance, by Hospital System: FY11</a:t>
            </a:r>
          </a:p>
        </p:txBody>
      </p:sp>
      <p:sp>
        <p:nvSpPr>
          <p:cNvPr id="4" name="TextBox 3"/>
          <p:cNvSpPr txBox="1"/>
          <p:nvPr/>
        </p:nvSpPr>
        <p:spPr>
          <a:xfrm>
            <a:off x="333372" y="4839088"/>
            <a:ext cx="8297865" cy="1169551"/>
          </a:xfrm>
          <a:prstGeom prst="rect">
            <a:avLst/>
          </a:prstGeom>
          <a:noFill/>
          <a:ln w="19050">
            <a:solidFill>
              <a:schemeClr val="accent1"/>
            </a:solidFill>
          </a:ln>
        </p:spPr>
        <p:txBody>
          <a:bodyPr wrap="square" rtlCol="0">
            <a:spAutoFit/>
          </a:bodyPr>
          <a:lstStyle/>
          <a:p>
            <a:r>
              <a:rPr lang="en-US" sz="1400" i="1" dirty="0" smtClean="0">
                <a:latin typeface="Calibri" pitchFamily="34" charset="0"/>
                <a:cs typeface="Calibri" pitchFamily="34" charset="0"/>
              </a:rPr>
              <a:t>Highlights:</a:t>
            </a:r>
          </a:p>
          <a:p>
            <a:pPr marL="285750" indent="-285750">
              <a:buFont typeface="Arial" pitchFamily="34" charset="0"/>
              <a:buChar char="•"/>
            </a:pPr>
            <a:r>
              <a:rPr lang="en-US" sz="1400" dirty="0" smtClean="0">
                <a:latin typeface="Calibri" pitchFamily="34" charset="0"/>
                <a:cs typeface="Calibri" pitchFamily="34" charset="0"/>
              </a:rPr>
              <a:t>Partners and Care Group hospital systems make up 52% of the entire profit in the state.</a:t>
            </a:r>
          </a:p>
          <a:p>
            <a:pPr marL="285750" indent="-285750">
              <a:buFont typeface="Arial" pitchFamily="34" charset="0"/>
              <a:buChar char="•"/>
            </a:pPr>
            <a:r>
              <a:rPr lang="en-US" sz="1400" dirty="0" smtClean="0">
                <a:latin typeface="Calibri" pitchFamily="34" charset="0"/>
                <a:cs typeface="Calibri" pitchFamily="34" charset="0"/>
              </a:rPr>
              <a:t>Mass General Hospital alone makes up 24% of the entire profit in the state.</a:t>
            </a:r>
          </a:p>
          <a:p>
            <a:pPr marL="285750" indent="-285750">
              <a:buFont typeface="Arial" pitchFamily="34" charset="0"/>
              <a:buChar char="•"/>
            </a:pPr>
            <a:r>
              <a:rPr lang="en-US" sz="1400" dirty="0" smtClean="0">
                <a:latin typeface="Calibri" pitchFamily="34" charset="0"/>
                <a:cs typeface="Calibri" pitchFamily="34" charset="0"/>
              </a:rPr>
              <a:t>BMC had the largest loss for an individual hospital in the state.</a:t>
            </a:r>
          </a:p>
          <a:p>
            <a:pPr marL="285750" indent="-285750">
              <a:buFont typeface="Arial" pitchFamily="34" charset="0"/>
              <a:buChar char="•"/>
            </a:pPr>
            <a:r>
              <a:rPr lang="en-US" sz="1400" dirty="0" smtClean="0">
                <a:latin typeface="Calibri" pitchFamily="34" charset="0"/>
                <a:cs typeface="Calibri" pitchFamily="34" charset="0"/>
              </a:rPr>
              <a:t>Steward Health Care System (10 hospitals) had the largest combined loss in the state.</a:t>
            </a:r>
            <a:endParaRPr lang="en-US" sz="1400" dirty="0">
              <a:latin typeface="Calibri" pitchFamily="34" charset="0"/>
              <a:cs typeface="Calibri" pitchFamily="34" charset="0"/>
            </a:endParaRPr>
          </a:p>
        </p:txBody>
      </p:sp>
    </p:spTree>
    <p:extLst>
      <p:ext uri="{BB962C8B-B14F-4D97-AF65-F5344CB8AC3E}">
        <p14:creationId xmlns:p14="http://schemas.microsoft.com/office/powerpoint/2010/main" val="41097224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857" y="340512"/>
            <a:ext cx="8066088" cy="30777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r>
              <a:rPr lang="en-US" sz="2000" dirty="0">
                <a:latin typeface="Arial" charset="0"/>
              </a:rPr>
              <a:t>Hot Topics – Patient and Revenue Cycles </a:t>
            </a:r>
          </a:p>
        </p:txBody>
      </p:sp>
      <p:sp>
        <p:nvSpPr>
          <p:cNvPr id="4" name="Content Placeholder 3"/>
          <p:cNvSpPr>
            <a:spLocks noGrp="1"/>
          </p:cNvSpPr>
          <p:nvPr>
            <p:ph sz="half" idx="2"/>
          </p:nvPr>
        </p:nvSpPr>
        <p:spPr>
          <a:xfrm>
            <a:off x="1506451" y="2702265"/>
            <a:ext cx="6374230" cy="750799"/>
          </a:xfrm>
        </p:spPr>
        <p:txBody>
          <a:bodyPr/>
          <a:lstStyle/>
          <a:p>
            <a:pPr algn="ctr"/>
            <a:r>
              <a:rPr lang="en-US" sz="3600" dirty="0" smtClean="0"/>
              <a:t>Patient/Revenue Cycle</a:t>
            </a:r>
            <a:endParaRPr lang="en-US" sz="3600" dirty="0"/>
          </a:p>
          <a:p>
            <a:endParaRPr lang="en-US" sz="3200" dirty="0"/>
          </a:p>
        </p:txBody>
      </p:sp>
      <p:sp>
        <p:nvSpPr>
          <p:cNvPr id="7" name="Slide Number Placeholder 6"/>
          <p:cNvSpPr>
            <a:spLocks noGrp="1"/>
          </p:cNvSpPr>
          <p:nvPr>
            <p:ph type="sldNum" sz="quarter" idx="10"/>
          </p:nvPr>
        </p:nvSpPr>
        <p:spPr/>
        <p:txBody>
          <a:bodyPr/>
          <a:lstStyle/>
          <a:p>
            <a:pPr>
              <a:defRPr/>
            </a:pPr>
            <a:fld id="{73CAB458-67DF-4DF2-92B2-F4B9096BC9EC}" type="slidenum">
              <a:rPr lang="en-US" smtClean="0"/>
              <a:pPr>
                <a:defRPr/>
              </a:pPr>
              <a:t>12</a:t>
            </a:fld>
            <a:r>
              <a:rPr lang="en-US" dirty="0" smtClean="0"/>
              <a:t> </a:t>
            </a:r>
            <a:endParaRPr lang="en-US" dirty="0"/>
          </a:p>
        </p:txBody>
      </p:sp>
    </p:spTree>
    <p:extLst>
      <p:ext uri="{BB962C8B-B14F-4D97-AF65-F5344CB8AC3E}">
        <p14:creationId xmlns:p14="http://schemas.microsoft.com/office/powerpoint/2010/main" val="339525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5140" name="Group 4"/>
          <p:cNvGrpSpPr>
            <a:grpSpLocks noChangeAspect="1"/>
          </p:cNvGrpSpPr>
          <p:nvPr/>
        </p:nvGrpSpPr>
        <p:grpSpPr bwMode="auto">
          <a:xfrm>
            <a:off x="1045501" y="1194929"/>
            <a:ext cx="7213355" cy="4792163"/>
            <a:chOff x="768" y="768"/>
            <a:chExt cx="4204" cy="3080"/>
          </a:xfrm>
        </p:grpSpPr>
        <p:sp>
          <p:nvSpPr>
            <p:cNvPr id="475139" name="AutoShape 3"/>
            <p:cNvSpPr>
              <a:spLocks noChangeAspect="1" noChangeArrowheads="1" noTextEdit="1"/>
            </p:cNvSpPr>
            <p:nvPr/>
          </p:nvSpPr>
          <p:spPr bwMode="auto">
            <a:xfrm>
              <a:off x="768" y="768"/>
              <a:ext cx="4200" cy="3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41" name="Oval 5"/>
            <p:cNvSpPr>
              <a:spLocks noChangeArrowheads="1"/>
            </p:cNvSpPr>
            <p:nvPr/>
          </p:nvSpPr>
          <p:spPr bwMode="auto">
            <a:xfrm>
              <a:off x="943" y="1045"/>
              <a:ext cx="3818" cy="2534"/>
            </a:xfrm>
            <a:prstGeom prst="ellipse">
              <a:avLst/>
            </a:prstGeom>
            <a:noFill/>
            <a:ln w="14">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42" name="Oval 6"/>
            <p:cNvSpPr>
              <a:spLocks noChangeArrowheads="1"/>
            </p:cNvSpPr>
            <p:nvPr/>
          </p:nvSpPr>
          <p:spPr bwMode="auto">
            <a:xfrm>
              <a:off x="2565" y="773"/>
              <a:ext cx="594" cy="457"/>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45" name="Oval 9"/>
            <p:cNvSpPr>
              <a:spLocks noChangeArrowheads="1"/>
            </p:cNvSpPr>
            <p:nvPr/>
          </p:nvSpPr>
          <p:spPr bwMode="auto">
            <a:xfrm>
              <a:off x="1864" y="828"/>
              <a:ext cx="482" cy="499"/>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48" name="Oval 12"/>
            <p:cNvSpPr>
              <a:spLocks noChangeArrowheads="1"/>
            </p:cNvSpPr>
            <p:nvPr/>
          </p:nvSpPr>
          <p:spPr bwMode="auto">
            <a:xfrm>
              <a:off x="1209" y="1127"/>
              <a:ext cx="557" cy="498"/>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49" name="Rectangle 13"/>
            <p:cNvSpPr>
              <a:spLocks noChangeArrowheads="1"/>
            </p:cNvSpPr>
            <p:nvPr/>
          </p:nvSpPr>
          <p:spPr bwMode="auto">
            <a:xfrm>
              <a:off x="1819" y="936"/>
              <a:ext cx="598" cy="17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smtClean="0">
                  <a:solidFill>
                    <a:srgbClr val="000000"/>
                  </a:solidFill>
                  <a:latin typeface="+mn-lt"/>
                </a:rPr>
                <a:t>CLINICAL</a:t>
              </a:r>
            </a:p>
            <a:p>
              <a:pPr algn="ctr" defTabSz="896112"/>
              <a:r>
                <a:rPr lang="en-US" sz="900" b="1" dirty="0" smtClean="0">
                  <a:solidFill>
                    <a:srgbClr val="000000"/>
                  </a:solidFill>
                  <a:latin typeface="+mn-lt"/>
                </a:rPr>
                <a:t>DOCUMENTATION</a:t>
              </a:r>
              <a:endParaRPr lang="en-US" sz="1800" b="1" dirty="0">
                <a:latin typeface="+mn-lt"/>
              </a:endParaRPr>
            </a:p>
          </p:txBody>
        </p:sp>
        <p:sp>
          <p:nvSpPr>
            <p:cNvPr id="475150" name="Rectangle 14"/>
            <p:cNvSpPr>
              <a:spLocks noChangeArrowheads="1"/>
            </p:cNvSpPr>
            <p:nvPr/>
          </p:nvSpPr>
          <p:spPr bwMode="auto">
            <a:xfrm>
              <a:off x="2695" y="868"/>
              <a:ext cx="355" cy="26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smtClean="0">
                  <a:solidFill>
                    <a:srgbClr val="000000"/>
                  </a:solidFill>
                  <a:latin typeface="+mn-lt"/>
                </a:rPr>
                <a:t>CODING &amp; </a:t>
              </a:r>
            </a:p>
            <a:p>
              <a:pPr algn="ctr" defTabSz="896112"/>
              <a:r>
                <a:rPr lang="en-US" sz="900" b="1" dirty="0" smtClean="0">
                  <a:solidFill>
                    <a:srgbClr val="000000"/>
                  </a:solidFill>
                  <a:latin typeface="+mn-lt"/>
                </a:rPr>
                <a:t>CHARGE </a:t>
              </a:r>
            </a:p>
            <a:p>
              <a:pPr algn="ctr" defTabSz="896112"/>
              <a:r>
                <a:rPr lang="en-US" sz="900" b="1" dirty="0" smtClean="0">
                  <a:solidFill>
                    <a:srgbClr val="000000"/>
                  </a:solidFill>
                  <a:latin typeface="+mn-lt"/>
                </a:rPr>
                <a:t>CAPTURE</a:t>
              </a:r>
              <a:endParaRPr lang="en-US" sz="1800" b="1" dirty="0">
                <a:latin typeface="+mn-lt"/>
              </a:endParaRPr>
            </a:p>
          </p:txBody>
        </p:sp>
        <p:sp>
          <p:nvSpPr>
            <p:cNvPr id="475152" name="Rectangle 16"/>
            <p:cNvSpPr>
              <a:spLocks noChangeArrowheads="1"/>
            </p:cNvSpPr>
            <p:nvPr/>
          </p:nvSpPr>
          <p:spPr bwMode="auto">
            <a:xfrm>
              <a:off x="1351" y="1468"/>
              <a:ext cx="0" cy="17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endParaRPr lang="en-US" sz="1800" b="1" dirty="0">
                <a:latin typeface="+mn-lt"/>
              </a:endParaRPr>
            </a:p>
          </p:txBody>
        </p:sp>
        <p:grpSp>
          <p:nvGrpSpPr>
            <p:cNvPr id="475295" name="Group 159"/>
            <p:cNvGrpSpPr>
              <a:grpSpLocks/>
            </p:cNvGrpSpPr>
            <p:nvPr/>
          </p:nvGrpSpPr>
          <p:grpSpPr bwMode="auto">
            <a:xfrm>
              <a:off x="783" y="1590"/>
              <a:ext cx="538" cy="566"/>
              <a:chOff x="783" y="1590"/>
              <a:chExt cx="538" cy="566"/>
            </a:xfrm>
          </p:grpSpPr>
          <p:sp>
            <p:nvSpPr>
              <p:cNvPr id="475153" name="Freeform 17"/>
              <p:cNvSpPr>
                <a:spLocks/>
              </p:cNvSpPr>
              <p:nvPr/>
            </p:nvSpPr>
            <p:spPr bwMode="auto">
              <a:xfrm>
                <a:off x="1011" y="1590"/>
                <a:ext cx="91" cy="68"/>
              </a:xfrm>
              <a:custGeom>
                <a:avLst/>
                <a:gdLst/>
                <a:ahLst/>
                <a:cxnLst>
                  <a:cxn ang="0">
                    <a:pos x="25" y="135"/>
                  </a:cxn>
                  <a:cxn ang="0">
                    <a:pos x="0" y="135"/>
                  </a:cxn>
                  <a:cxn ang="0">
                    <a:pos x="159" y="2"/>
                  </a:cxn>
                  <a:cxn ang="0">
                    <a:pos x="181" y="0"/>
                  </a:cxn>
                  <a:cxn ang="0">
                    <a:pos x="25" y="135"/>
                  </a:cxn>
                </a:cxnLst>
                <a:rect l="0" t="0" r="r" b="b"/>
                <a:pathLst>
                  <a:path w="181" h="135">
                    <a:moveTo>
                      <a:pt x="25" y="135"/>
                    </a:moveTo>
                    <a:lnTo>
                      <a:pt x="0" y="135"/>
                    </a:lnTo>
                    <a:lnTo>
                      <a:pt x="159" y="2"/>
                    </a:lnTo>
                    <a:lnTo>
                      <a:pt x="181" y="0"/>
                    </a:lnTo>
                    <a:lnTo>
                      <a:pt x="25" y="135"/>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54" name="Freeform 18"/>
              <p:cNvSpPr>
                <a:spLocks/>
              </p:cNvSpPr>
              <p:nvPr/>
            </p:nvSpPr>
            <p:spPr bwMode="auto">
              <a:xfrm>
                <a:off x="1020" y="1590"/>
                <a:ext cx="82" cy="68"/>
              </a:xfrm>
              <a:custGeom>
                <a:avLst/>
                <a:gdLst/>
                <a:ahLst/>
                <a:cxnLst>
                  <a:cxn ang="0">
                    <a:pos x="8" y="135"/>
                  </a:cxn>
                  <a:cxn ang="0">
                    <a:pos x="0" y="135"/>
                  </a:cxn>
                  <a:cxn ang="0">
                    <a:pos x="158" y="0"/>
                  </a:cxn>
                  <a:cxn ang="0">
                    <a:pos x="164" y="0"/>
                  </a:cxn>
                  <a:cxn ang="0">
                    <a:pos x="8" y="135"/>
                  </a:cxn>
                </a:cxnLst>
                <a:rect l="0" t="0" r="r" b="b"/>
                <a:pathLst>
                  <a:path w="164" h="135">
                    <a:moveTo>
                      <a:pt x="8" y="135"/>
                    </a:moveTo>
                    <a:lnTo>
                      <a:pt x="0" y="135"/>
                    </a:lnTo>
                    <a:lnTo>
                      <a:pt x="158" y="0"/>
                    </a:lnTo>
                    <a:lnTo>
                      <a:pt x="164" y="0"/>
                    </a:lnTo>
                    <a:lnTo>
                      <a:pt x="8" y="135"/>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55" name="Freeform 19"/>
              <p:cNvSpPr>
                <a:spLocks/>
              </p:cNvSpPr>
              <p:nvPr/>
            </p:nvSpPr>
            <p:spPr bwMode="auto">
              <a:xfrm>
                <a:off x="1015" y="1590"/>
                <a:ext cx="83" cy="68"/>
              </a:xfrm>
              <a:custGeom>
                <a:avLst/>
                <a:gdLst/>
                <a:ahLst/>
                <a:cxnLst>
                  <a:cxn ang="0">
                    <a:pos x="9" y="135"/>
                  </a:cxn>
                  <a:cxn ang="0">
                    <a:pos x="0" y="135"/>
                  </a:cxn>
                  <a:cxn ang="0">
                    <a:pos x="159" y="2"/>
                  </a:cxn>
                  <a:cxn ang="0">
                    <a:pos x="167" y="0"/>
                  </a:cxn>
                  <a:cxn ang="0">
                    <a:pos x="9" y="135"/>
                  </a:cxn>
                </a:cxnLst>
                <a:rect l="0" t="0" r="r" b="b"/>
                <a:pathLst>
                  <a:path w="167" h="135">
                    <a:moveTo>
                      <a:pt x="9" y="135"/>
                    </a:moveTo>
                    <a:lnTo>
                      <a:pt x="0" y="135"/>
                    </a:lnTo>
                    <a:lnTo>
                      <a:pt x="159" y="2"/>
                    </a:lnTo>
                    <a:lnTo>
                      <a:pt x="167" y="0"/>
                    </a:lnTo>
                    <a:lnTo>
                      <a:pt x="9" y="135"/>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56" name="Freeform 20"/>
              <p:cNvSpPr>
                <a:spLocks/>
              </p:cNvSpPr>
              <p:nvPr/>
            </p:nvSpPr>
            <p:spPr bwMode="auto">
              <a:xfrm>
                <a:off x="1011" y="1591"/>
                <a:ext cx="84" cy="67"/>
              </a:xfrm>
              <a:custGeom>
                <a:avLst/>
                <a:gdLst/>
                <a:ahLst/>
                <a:cxnLst>
                  <a:cxn ang="0">
                    <a:pos x="8" y="133"/>
                  </a:cxn>
                  <a:cxn ang="0">
                    <a:pos x="0" y="133"/>
                  </a:cxn>
                  <a:cxn ang="0">
                    <a:pos x="159" y="0"/>
                  </a:cxn>
                  <a:cxn ang="0">
                    <a:pos x="167" y="0"/>
                  </a:cxn>
                  <a:cxn ang="0">
                    <a:pos x="8" y="133"/>
                  </a:cxn>
                </a:cxnLst>
                <a:rect l="0" t="0" r="r" b="b"/>
                <a:pathLst>
                  <a:path w="167" h="133">
                    <a:moveTo>
                      <a:pt x="8" y="133"/>
                    </a:moveTo>
                    <a:lnTo>
                      <a:pt x="0" y="133"/>
                    </a:lnTo>
                    <a:lnTo>
                      <a:pt x="159" y="0"/>
                    </a:lnTo>
                    <a:lnTo>
                      <a:pt x="167" y="0"/>
                    </a:lnTo>
                    <a:lnTo>
                      <a:pt x="8" y="133"/>
                    </a:lnTo>
                    <a:close/>
                  </a:path>
                </a:pathLst>
              </a:custGeom>
              <a:solidFill>
                <a:srgbClr val="9898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57" name="Freeform 21"/>
              <p:cNvSpPr>
                <a:spLocks/>
              </p:cNvSpPr>
              <p:nvPr/>
            </p:nvSpPr>
            <p:spPr bwMode="auto">
              <a:xfrm>
                <a:off x="999" y="1591"/>
                <a:ext cx="92" cy="68"/>
              </a:xfrm>
              <a:custGeom>
                <a:avLst/>
                <a:gdLst/>
                <a:ahLst/>
                <a:cxnLst>
                  <a:cxn ang="0">
                    <a:pos x="24" y="133"/>
                  </a:cxn>
                  <a:cxn ang="0">
                    <a:pos x="0" y="135"/>
                  </a:cxn>
                  <a:cxn ang="0">
                    <a:pos x="160" y="2"/>
                  </a:cxn>
                  <a:cxn ang="0">
                    <a:pos x="183" y="0"/>
                  </a:cxn>
                  <a:cxn ang="0">
                    <a:pos x="24" y="133"/>
                  </a:cxn>
                </a:cxnLst>
                <a:rect l="0" t="0" r="r" b="b"/>
                <a:pathLst>
                  <a:path w="183" h="135">
                    <a:moveTo>
                      <a:pt x="24" y="133"/>
                    </a:moveTo>
                    <a:lnTo>
                      <a:pt x="0" y="135"/>
                    </a:lnTo>
                    <a:lnTo>
                      <a:pt x="160" y="2"/>
                    </a:lnTo>
                    <a:lnTo>
                      <a:pt x="183" y="0"/>
                    </a:lnTo>
                    <a:lnTo>
                      <a:pt x="24" y="133"/>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58" name="Freeform 22"/>
              <p:cNvSpPr>
                <a:spLocks/>
              </p:cNvSpPr>
              <p:nvPr/>
            </p:nvSpPr>
            <p:spPr bwMode="auto">
              <a:xfrm>
                <a:off x="1008" y="1591"/>
                <a:ext cx="83" cy="68"/>
              </a:xfrm>
              <a:custGeom>
                <a:avLst/>
                <a:gdLst/>
                <a:ahLst/>
                <a:cxnLst>
                  <a:cxn ang="0">
                    <a:pos x="6" y="133"/>
                  </a:cxn>
                  <a:cxn ang="0">
                    <a:pos x="0" y="135"/>
                  </a:cxn>
                  <a:cxn ang="0">
                    <a:pos x="159" y="0"/>
                  </a:cxn>
                  <a:cxn ang="0">
                    <a:pos x="165" y="0"/>
                  </a:cxn>
                  <a:cxn ang="0">
                    <a:pos x="6" y="133"/>
                  </a:cxn>
                </a:cxnLst>
                <a:rect l="0" t="0" r="r" b="b"/>
                <a:pathLst>
                  <a:path w="165" h="135">
                    <a:moveTo>
                      <a:pt x="6" y="133"/>
                    </a:moveTo>
                    <a:lnTo>
                      <a:pt x="0" y="135"/>
                    </a:lnTo>
                    <a:lnTo>
                      <a:pt x="159" y="0"/>
                    </a:lnTo>
                    <a:lnTo>
                      <a:pt x="165" y="0"/>
                    </a:lnTo>
                    <a:lnTo>
                      <a:pt x="6" y="133"/>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59" name="Freeform 23"/>
              <p:cNvSpPr>
                <a:spLocks/>
              </p:cNvSpPr>
              <p:nvPr/>
            </p:nvSpPr>
            <p:spPr bwMode="auto">
              <a:xfrm>
                <a:off x="1005" y="1591"/>
                <a:ext cx="83" cy="68"/>
              </a:xfrm>
              <a:custGeom>
                <a:avLst/>
                <a:gdLst/>
                <a:ahLst/>
                <a:cxnLst>
                  <a:cxn ang="0">
                    <a:pos x="6" y="135"/>
                  </a:cxn>
                  <a:cxn ang="0">
                    <a:pos x="0" y="135"/>
                  </a:cxn>
                  <a:cxn ang="0">
                    <a:pos x="161" y="0"/>
                  </a:cxn>
                  <a:cxn ang="0">
                    <a:pos x="165" y="0"/>
                  </a:cxn>
                  <a:cxn ang="0">
                    <a:pos x="6" y="135"/>
                  </a:cxn>
                </a:cxnLst>
                <a:rect l="0" t="0" r="r" b="b"/>
                <a:pathLst>
                  <a:path w="165" h="135">
                    <a:moveTo>
                      <a:pt x="6" y="135"/>
                    </a:moveTo>
                    <a:lnTo>
                      <a:pt x="0" y="135"/>
                    </a:lnTo>
                    <a:lnTo>
                      <a:pt x="161" y="0"/>
                    </a:lnTo>
                    <a:lnTo>
                      <a:pt x="165" y="0"/>
                    </a:lnTo>
                    <a:lnTo>
                      <a:pt x="6" y="135"/>
                    </a:lnTo>
                    <a:close/>
                  </a:path>
                </a:pathLst>
              </a:custGeom>
              <a:solidFill>
                <a:srgbClr val="9B9B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60" name="Freeform 24"/>
              <p:cNvSpPr>
                <a:spLocks/>
              </p:cNvSpPr>
              <p:nvPr/>
            </p:nvSpPr>
            <p:spPr bwMode="auto">
              <a:xfrm>
                <a:off x="1002" y="1591"/>
                <a:ext cx="83" cy="68"/>
              </a:xfrm>
              <a:custGeom>
                <a:avLst/>
                <a:gdLst/>
                <a:ahLst/>
                <a:cxnLst>
                  <a:cxn ang="0">
                    <a:pos x="6" y="135"/>
                  </a:cxn>
                  <a:cxn ang="0">
                    <a:pos x="0" y="135"/>
                  </a:cxn>
                  <a:cxn ang="0">
                    <a:pos x="160" y="0"/>
                  </a:cxn>
                  <a:cxn ang="0">
                    <a:pos x="167" y="0"/>
                  </a:cxn>
                  <a:cxn ang="0">
                    <a:pos x="6" y="135"/>
                  </a:cxn>
                </a:cxnLst>
                <a:rect l="0" t="0" r="r" b="b"/>
                <a:pathLst>
                  <a:path w="167" h="135">
                    <a:moveTo>
                      <a:pt x="6" y="135"/>
                    </a:moveTo>
                    <a:lnTo>
                      <a:pt x="0" y="135"/>
                    </a:lnTo>
                    <a:lnTo>
                      <a:pt x="160" y="0"/>
                    </a:lnTo>
                    <a:lnTo>
                      <a:pt x="167" y="0"/>
                    </a:lnTo>
                    <a:lnTo>
                      <a:pt x="6" y="135"/>
                    </a:lnTo>
                    <a:close/>
                  </a:path>
                </a:pathLst>
              </a:custGeom>
              <a:solidFill>
                <a:srgbClr val="9C9C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61" name="Freeform 25"/>
              <p:cNvSpPr>
                <a:spLocks/>
              </p:cNvSpPr>
              <p:nvPr/>
            </p:nvSpPr>
            <p:spPr bwMode="auto">
              <a:xfrm>
                <a:off x="999" y="1591"/>
                <a:ext cx="83" cy="68"/>
              </a:xfrm>
              <a:custGeom>
                <a:avLst/>
                <a:gdLst/>
                <a:ahLst/>
                <a:cxnLst>
                  <a:cxn ang="0">
                    <a:pos x="6" y="135"/>
                  </a:cxn>
                  <a:cxn ang="0">
                    <a:pos x="0" y="135"/>
                  </a:cxn>
                  <a:cxn ang="0">
                    <a:pos x="160" y="2"/>
                  </a:cxn>
                  <a:cxn ang="0">
                    <a:pos x="166" y="0"/>
                  </a:cxn>
                  <a:cxn ang="0">
                    <a:pos x="6" y="135"/>
                  </a:cxn>
                </a:cxnLst>
                <a:rect l="0" t="0" r="r" b="b"/>
                <a:pathLst>
                  <a:path w="166" h="135">
                    <a:moveTo>
                      <a:pt x="6" y="135"/>
                    </a:moveTo>
                    <a:lnTo>
                      <a:pt x="0" y="135"/>
                    </a:lnTo>
                    <a:lnTo>
                      <a:pt x="160" y="2"/>
                    </a:lnTo>
                    <a:lnTo>
                      <a:pt x="166" y="0"/>
                    </a:lnTo>
                    <a:lnTo>
                      <a:pt x="6" y="135"/>
                    </a:lnTo>
                    <a:close/>
                  </a:path>
                </a:pathLst>
              </a:custGeom>
              <a:solidFill>
                <a:srgbClr val="9D9D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62" name="Freeform 26"/>
              <p:cNvSpPr>
                <a:spLocks/>
              </p:cNvSpPr>
              <p:nvPr/>
            </p:nvSpPr>
            <p:spPr bwMode="auto">
              <a:xfrm>
                <a:off x="975" y="1592"/>
                <a:ext cx="104" cy="70"/>
              </a:xfrm>
              <a:custGeom>
                <a:avLst/>
                <a:gdLst/>
                <a:ahLst/>
                <a:cxnLst>
                  <a:cxn ang="0">
                    <a:pos x="48" y="133"/>
                  </a:cxn>
                  <a:cxn ang="0">
                    <a:pos x="0" y="141"/>
                  </a:cxn>
                  <a:cxn ang="0">
                    <a:pos x="165" y="5"/>
                  </a:cxn>
                  <a:cxn ang="0">
                    <a:pos x="208" y="0"/>
                  </a:cxn>
                  <a:cxn ang="0">
                    <a:pos x="48" y="133"/>
                  </a:cxn>
                </a:cxnLst>
                <a:rect l="0" t="0" r="r" b="b"/>
                <a:pathLst>
                  <a:path w="208" h="141">
                    <a:moveTo>
                      <a:pt x="48" y="133"/>
                    </a:moveTo>
                    <a:lnTo>
                      <a:pt x="0" y="141"/>
                    </a:lnTo>
                    <a:lnTo>
                      <a:pt x="165" y="5"/>
                    </a:lnTo>
                    <a:lnTo>
                      <a:pt x="208" y="0"/>
                    </a:lnTo>
                    <a:lnTo>
                      <a:pt x="48" y="133"/>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63" name="Freeform 27"/>
              <p:cNvSpPr>
                <a:spLocks/>
              </p:cNvSpPr>
              <p:nvPr/>
            </p:nvSpPr>
            <p:spPr bwMode="auto">
              <a:xfrm>
                <a:off x="995" y="1592"/>
                <a:ext cx="84" cy="68"/>
              </a:xfrm>
              <a:custGeom>
                <a:avLst/>
                <a:gdLst/>
                <a:ahLst/>
                <a:cxnLst>
                  <a:cxn ang="0">
                    <a:pos x="8" y="133"/>
                  </a:cxn>
                  <a:cxn ang="0">
                    <a:pos x="0" y="135"/>
                  </a:cxn>
                  <a:cxn ang="0">
                    <a:pos x="162" y="0"/>
                  </a:cxn>
                  <a:cxn ang="0">
                    <a:pos x="168" y="0"/>
                  </a:cxn>
                  <a:cxn ang="0">
                    <a:pos x="8" y="133"/>
                  </a:cxn>
                </a:cxnLst>
                <a:rect l="0" t="0" r="r" b="b"/>
                <a:pathLst>
                  <a:path w="168" h="135">
                    <a:moveTo>
                      <a:pt x="8" y="133"/>
                    </a:moveTo>
                    <a:lnTo>
                      <a:pt x="0" y="135"/>
                    </a:lnTo>
                    <a:lnTo>
                      <a:pt x="162" y="0"/>
                    </a:lnTo>
                    <a:lnTo>
                      <a:pt x="168" y="0"/>
                    </a:lnTo>
                    <a:lnTo>
                      <a:pt x="8" y="133"/>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64" name="Freeform 28"/>
              <p:cNvSpPr>
                <a:spLocks/>
              </p:cNvSpPr>
              <p:nvPr/>
            </p:nvSpPr>
            <p:spPr bwMode="auto">
              <a:xfrm>
                <a:off x="991" y="1592"/>
                <a:ext cx="85" cy="68"/>
              </a:xfrm>
              <a:custGeom>
                <a:avLst/>
                <a:gdLst/>
                <a:ahLst/>
                <a:cxnLst>
                  <a:cxn ang="0">
                    <a:pos x="8" y="135"/>
                  </a:cxn>
                  <a:cxn ang="0">
                    <a:pos x="0" y="137"/>
                  </a:cxn>
                  <a:cxn ang="0">
                    <a:pos x="162" y="1"/>
                  </a:cxn>
                  <a:cxn ang="0">
                    <a:pos x="170" y="0"/>
                  </a:cxn>
                  <a:cxn ang="0">
                    <a:pos x="8" y="135"/>
                  </a:cxn>
                </a:cxnLst>
                <a:rect l="0" t="0" r="r" b="b"/>
                <a:pathLst>
                  <a:path w="170" h="137">
                    <a:moveTo>
                      <a:pt x="8" y="135"/>
                    </a:moveTo>
                    <a:lnTo>
                      <a:pt x="0" y="137"/>
                    </a:lnTo>
                    <a:lnTo>
                      <a:pt x="162" y="1"/>
                    </a:lnTo>
                    <a:lnTo>
                      <a:pt x="170" y="0"/>
                    </a:lnTo>
                    <a:lnTo>
                      <a:pt x="8" y="135"/>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65" name="Freeform 29"/>
              <p:cNvSpPr>
                <a:spLocks/>
              </p:cNvSpPr>
              <p:nvPr/>
            </p:nvSpPr>
            <p:spPr bwMode="auto">
              <a:xfrm>
                <a:off x="987" y="1593"/>
                <a:ext cx="85" cy="67"/>
              </a:xfrm>
              <a:custGeom>
                <a:avLst/>
                <a:gdLst/>
                <a:ahLst/>
                <a:cxnLst>
                  <a:cxn ang="0">
                    <a:pos x="7" y="136"/>
                  </a:cxn>
                  <a:cxn ang="0">
                    <a:pos x="0" y="136"/>
                  </a:cxn>
                  <a:cxn ang="0">
                    <a:pos x="162" y="0"/>
                  </a:cxn>
                  <a:cxn ang="0">
                    <a:pos x="169" y="0"/>
                  </a:cxn>
                  <a:cxn ang="0">
                    <a:pos x="7" y="136"/>
                  </a:cxn>
                </a:cxnLst>
                <a:rect l="0" t="0" r="r" b="b"/>
                <a:pathLst>
                  <a:path w="169" h="136">
                    <a:moveTo>
                      <a:pt x="7" y="136"/>
                    </a:moveTo>
                    <a:lnTo>
                      <a:pt x="0" y="136"/>
                    </a:lnTo>
                    <a:lnTo>
                      <a:pt x="162" y="0"/>
                    </a:lnTo>
                    <a:lnTo>
                      <a:pt x="169" y="0"/>
                    </a:lnTo>
                    <a:lnTo>
                      <a:pt x="7" y="136"/>
                    </a:lnTo>
                    <a:close/>
                  </a:path>
                </a:pathLst>
              </a:custGeom>
              <a:solidFill>
                <a:srgbClr val="9F9F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66" name="Freeform 30"/>
              <p:cNvSpPr>
                <a:spLocks/>
              </p:cNvSpPr>
              <p:nvPr/>
            </p:nvSpPr>
            <p:spPr bwMode="auto">
              <a:xfrm>
                <a:off x="983" y="1593"/>
                <a:ext cx="85" cy="68"/>
              </a:xfrm>
              <a:custGeom>
                <a:avLst/>
                <a:gdLst/>
                <a:ahLst/>
                <a:cxnLst>
                  <a:cxn ang="0">
                    <a:pos x="10" y="136"/>
                  </a:cxn>
                  <a:cxn ang="0">
                    <a:pos x="0" y="138"/>
                  </a:cxn>
                  <a:cxn ang="0">
                    <a:pos x="165" y="2"/>
                  </a:cxn>
                  <a:cxn ang="0">
                    <a:pos x="172" y="0"/>
                  </a:cxn>
                  <a:cxn ang="0">
                    <a:pos x="10" y="136"/>
                  </a:cxn>
                </a:cxnLst>
                <a:rect l="0" t="0" r="r" b="b"/>
                <a:pathLst>
                  <a:path w="172" h="138">
                    <a:moveTo>
                      <a:pt x="10" y="136"/>
                    </a:moveTo>
                    <a:lnTo>
                      <a:pt x="0" y="138"/>
                    </a:lnTo>
                    <a:lnTo>
                      <a:pt x="165" y="2"/>
                    </a:lnTo>
                    <a:lnTo>
                      <a:pt x="172" y="0"/>
                    </a:lnTo>
                    <a:lnTo>
                      <a:pt x="10" y="136"/>
                    </a:lnTo>
                    <a:close/>
                  </a:path>
                </a:pathLst>
              </a:custGeom>
              <a:solidFill>
                <a:srgbClr val="A0A0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67" name="Freeform 31"/>
              <p:cNvSpPr>
                <a:spLocks/>
              </p:cNvSpPr>
              <p:nvPr/>
            </p:nvSpPr>
            <p:spPr bwMode="auto">
              <a:xfrm>
                <a:off x="979" y="1594"/>
                <a:ext cx="86" cy="68"/>
              </a:xfrm>
              <a:custGeom>
                <a:avLst/>
                <a:gdLst/>
                <a:ahLst/>
                <a:cxnLst>
                  <a:cxn ang="0">
                    <a:pos x="7" y="136"/>
                  </a:cxn>
                  <a:cxn ang="0">
                    <a:pos x="0" y="138"/>
                  </a:cxn>
                  <a:cxn ang="0">
                    <a:pos x="165" y="2"/>
                  </a:cxn>
                  <a:cxn ang="0">
                    <a:pos x="172" y="0"/>
                  </a:cxn>
                  <a:cxn ang="0">
                    <a:pos x="7" y="136"/>
                  </a:cxn>
                </a:cxnLst>
                <a:rect l="0" t="0" r="r" b="b"/>
                <a:pathLst>
                  <a:path w="172" h="138">
                    <a:moveTo>
                      <a:pt x="7" y="136"/>
                    </a:moveTo>
                    <a:lnTo>
                      <a:pt x="0" y="138"/>
                    </a:lnTo>
                    <a:lnTo>
                      <a:pt x="165" y="2"/>
                    </a:lnTo>
                    <a:lnTo>
                      <a:pt x="172" y="0"/>
                    </a:lnTo>
                    <a:lnTo>
                      <a:pt x="7" y="136"/>
                    </a:lnTo>
                    <a:close/>
                  </a:path>
                </a:pathLst>
              </a:custGeom>
              <a:solidFill>
                <a:srgbClr val="A1A1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68" name="Freeform 32"/>
              <p:cNvSpPr>
                <a:spLocks/>
              </p:cNvSpPr>
              <p:nvPr/>
            </p:nvSpPr>
            <p:spPr bwMode="auto">
              <a:xfrm>
                <a:off x="975" y="1595"/>
                <a:ext cx="86" cy="67"/>
              </a:xfrm>
              <a:custGeom>
                <a:avLst/>
                <a:gdLst/>
                <a:ahLst/>
                <a:cxnLst>
                  <a:cxn ang="0">
                    <a:pos x="8" y="136"/>
                  </a:cxn>
                  <a:cxn ang="0">
                    <a:pos x="0" y="136"/>
                  </a:cxn>
                  <a:cxn ang="0">
                    <a:pos x="165" y="0"/>
                  </a:cxn>
                  <a:cxn ang="0">
                    <a:pos x="173" y="0"/>
                  </a:cxn>
                  <a:cxn ang="0">
                    <a:pos x="8" y="136"/>
                  </a:cxn>
                </a:cxnLst>
                <a:rect l="0" t="0" r="r" b="b"/>
                <a:pathLst>
                  <a:path w="173" h="136">
                    <a:moveTo>
                      <a:pt x="8" y="136"/>
                    </a:moveTo>
                    <a:lnTo>
                      <a:pt x="0" y="136"/>
                    </a:lnTo>
                    <a:lnTo>
                      <a:pt x="165" y="0"/>
                    </a:lnTo>
                    <a:lnTo>
                      <a:pt x="173" y="0"/>
                    </a:lnTo>
                    <a:lnTo>
                      <a:pt x="8" y="136"/>
                    </a:lnTo>
                    <a:close/>
                  </a:path>
                </a:pathLst>
              </a:custGeom>
              <a:solidFill>
                <a:srgbClr val="A2A2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69" name="Freeform 33"/>
              <p:cNvSpPr>
                <a:spLocks/>
              </p:cNvSpPr>
              <p:nvPr/>
            </p:nvSpPr>
            <p:spPr bwMode="auto">
              <a:xfrm>
                <a:off x="952" y="1595"/>
                <a:ext cx="106" cy="74"/>
              </a:xfrm>
              <a:custGeom>
                <a:avLst/>
                <a:gdLst/>
                <a:ahLst/>
                <a:cxnLst>
                  <a:cxn ang="0">
                    <a:pos x="46" y="136"/>
                  </a:cxn>
                  <a:cxn ang="0">
                    <a:pos x="0" y="149"/>
                  </a:cxn>
                  <a:cxn ang="0">
                    <a:pos x="169" y="11"/>
                  </a:cxn>
                  <a:cxn ang="0">
                    <a:pos x="211" y="0"/>
                  </a:cxn>
                  <a:cxn ang="0">
                    <a:pos x="46" y="136"/>
                  </a:cxn>
                </a:cxnLst>
                <a:rect l="0" t="0" r="r" b="b"/>
                <a:pathLst>
                  <a:path w="211" h="149">
                    <a:moveTo>
                      <a:pt x="46" y="136"/>
                    </a:moveTo>
                    <a:lnTo>
                      <a:pt x="0" y="149"/>
                    </a:lnTo>
                    <a:lnTo>
                      <a:pt x="169" y="11"/>
                    </a:lnTo>
                    <a:lnTo>
                      <a:pt x="211" y="0"/>
                    </a:lnTo>
                    <a:lnTo>
                      <a:pt x="46" y="136"/>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70" name="Freeform 34"/>
              <p:cNvSpPr>
                <a:spLocks/>
              </p:cNvSpPr>
              <p:nvPr/>
            </p:nvSpPr>
            <p:spPr bwMode="auto">
              <a:xfrm>
                <a:off x="971" y="1595"/>
                <a:ext cx="87" cy="69"/>
              </a:xfrm>
              <a:custGeom>
                <a:avLst/>
                <a:gdLst/>
                <a:ahLst/>
                <a:cxnLst>
                  <a:cxn ang="0">
                    <a:pos x="8" y="136"/>
                  </a:cxn>
                  <a:cxn ang="0">
                    <a:pos x="0" y="139"/>
                  </a:cxn>
                  <a:cxn ang="0">
                    <a:pos x="167" y="2"/>
                  </a:cxn>
                  <a:cxn ang="0">
                    <a:pos x="173" y="0"/>
                  </a:cxn>
                  <a:cxn ang="0">
                    <a:pos x="8" y="136"/>
                  </a:cxn>
                </a:cxnLst>
                <a:rect l="0" t="0" r="r" b="b"/>
                <a:pathLst>
                  <a:path w="173" h="139">
                    <a:moveTo>
                      <a:pt x="8" y="136"/>
                    </a:moveTo>
                    <a:lnTo>
                      <a:pt x="0" y="139"/>
                    </a:lnTo>
                    <a:lnTo>
                      <a:pt x="167" y="2"/>
                    </a:lnTo>
                    <a:lnTo>
                      <a:pt x="173" y="0"/>
                    </a:lnTo>
                    <a:lnTo>
                      <a:pt x="8" y="136"/>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71" name="Freeform 35"/>
              <p:cNvSpPr>
                <a:spLocks/>
              </p:cNvSpPr>
              <p:nvPr/>
            </p:nvSpPr>
            <p:spPr bwMode="auto">
              <a:xfrm>
                <a:off x="967" y="1596"/>
                <a:ext cx="87" cy="69"/>
              </a:xfrm>
              <a:custGeom>
                <a:avLst/>
                <a:gdLst/>
                <a:ahLst/>
                <a:cxnLst>
                  <a:cxn ang="0">
                    <a:pos x="8" y="137"/>
                  </a:cxn>
                  <a:cxn ang="0">
                    <a:pos x="0" y="139"/>
                  </a:cxn>
                  <a:cxn ang="0">
                    <a:pos x="167" y="2"/>
                  </a:cxn>
                  <a:cxn ang="0">
                    <a:pos x="175" y="0"/>
                  </a:cxn>
                  <a:cxn ang="0">
                    <a:pos x="8" y="137"/>
                  </a:cxn>
                </a:cxnLst>
                <a:rect l="0" t="0" r="r" b="b"/>
                <a:pathLst>
                  <a:path w="175" h="139">
                    <a:moveTo>
                      <a:pt x="8" y="137"/>
                    </a:moveTo>
                    <a:lnTo>
                      <a:pt x="0" y="139"/>
                    </a:lnTo>
                    <a:lnTo>
                      <a:pt x="167" y="2"/>
                    </a:lnTo>
                    <a:lnTo>
                      <a:pt x="175" y="0"/>
                    </a:lnTo>
                    <a:lnTo>
                      <a:pt x="8" y="137"/>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72" name="Freeform 36"/>
              <p:cNvSpPr>
                <a:spLocks/>
              </p:cNvSpPr>
              <p:nvPr/>
            </p:nvSpPr>
            <p:spPr bwMode="auto">
              <a:xfrm>
                <a:off x="963" y="1596"/>
                <a:ext cx="88" cy="70"/>
              </a:xfrm>
              <a:custGeom>
                <a:avLst/>
                <a:gdLst/>
                <a:ahLst/>
                <a:cxnLst>
                  <a:cxn ang="0">
                    <a:pos x="7" y="137"/>
                  </a:cxn>
                  <a:cxn ang="0">
                    <a:pos x="0" y="139"/>
                  </a:cxn>
                  <a:cxn ang="0">
                    <a:pos x="168" y="2"/>
                  </a:cxn>
                  <a:cxn ang="0">
                    <a:pos x="174" y="0"/>
                  </a:cxn>
                  <a:cxn ang="0">
                    <a:pos x="7" y="137"/>
                  </a:cxn>
                </a:cxnLst>
                <a:rect l="0" t="0" r="r" b="b"/>
                <a:pathLst>
                  <a:path w="174" h="139">
                    <a:moveTo>
                      <a:pt x="7" y="137"/>
                    </a:moveTo>
                    <a:lnTo>
                      <a:pt x="0" y="139"/>
                    </a:lnTo>
                    <a:lnTo>
                      <a:pt x="168" y="2"/>
                    </a:lnTo>
                    <a:lnTo>
                      <a:pt x="174" y="0"/>
                    </a:lnTo>
                    <a:lnTo>
                      <a:pt x="7" y="137"/>
                    </a:lnTo>
                    <a:close/>
                  </a:path>
                </a:pathLst>
              </a:custGeom>
              <a:solidFill>
                <a:srgbClr val="A5A5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73" name="Freeform 37"/>
              <p:cNvSpPr>
                <a:spLocks/>
              </p:cNvSpPr>
              <p:nvPr/>
            </p:nvSpPr>
            <p:spPr bwMode="auto">
              <a:xfrm>
                <a:off x="959" y="1597"/>
                <a:ext cx="88" cy="70"/>
              </a:xfrm>
              <a:custGeom>
                <a:avLst/>
                <a:gdLst/>
                <a:ahLst/>
                <a:cxnLst>
                  <a:cxn ang="0">
                    <a:pos x="8" y="137"/>
                  </a:cxn>
                  <a:cxn ang="0">
                    <a:pos x="0" y="139"/>
                  </a:cxn>
                  <a:cxn ang="0">
                    <a:pos x="168" y="2"/>
                  </a:cxn>
                  <a:cxn ang="0">
                    <a:pos x="176" y="0"/>
                  </a:cxn>
                  <a:cxn ang="0">
                    <a:pos x="8" y="137"/>
                  </a:cxn>
                </a:cxnLst>
                <a:rect l="0" t="0" r="r" b="b"/>
                <a:pathLst>
                  <a:path w="176" h="139">
                    <a:moveTo>
                      <a:pt x="8" y="137"/>
                    </a:moveTo>
                    <a:lnTo>
                      <a:pt x="0" y="139"/>
                    </a:lnTo>
                    <a:lnTo>
                      <a:pt x="168" y="2"/>
                    </a:lnTo>
                    <a:lnTo>
                      <a:pt x="176" y="0"/>
                    </a:lnTo>
                    <a:lnTo>
                      <a:pt x="8" y="137"/>
                    </a:lnTo>
                    <a:close/>
                  </a:path>
                </a:pathLst>
              </a:custGeom>
              <a:solidFill>
                <a:srgbClr val="A6A6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74" name="Freeform 38"/>
              <p:cNvSpPr>
                <a:spLocks/>
              </p:cNvSpPr>
              <p:nvPr/>
            </p:nvSpPr>
            <p:spPr bwMode="auto">
              <a:xfrm>
                <a:off x="956" y="1598"/>
                <a:ext cx="88" cy="70"/>
              </a:xfrm>
              <a:custGeom>
                <a:avLst/>
                <a:gdLst/>
                <a:ahLst/>
                <a:cxnLst>
                  <a:cxn ang="0">
                    <a:pos x="8" y="137"/>
                  </a:cxn>
                  <a:cxn ang="0">
                    <a:pos x="0" y="139"/>
                  </a:cxn>
                  <a:cxn ang="0">
                    <a:pos x="170" y="1"/>
                  </a:cxn>
                  <a:cxn ang="0">
                    <a:pos x="176" y="0"/>
                  </a:cxn>
                  <a:cxn ang="0">
                    <a:pos x="8" y="137"/>
                  </a:cxn>
                </a:cxnLst>
                <a:rect l="0" t="0" r="r" b="b"/>
                <a:pathLst>
                  <a:path w="176" h="139">
                    <a:moveTo>
                      <a:pt x="8" y="137"/>
                    </a:moveTo>
                    <a:lnTo>
                      <a:pt x="0" y="139"/>
                    </a:lnTo>
                    <a:lnTo>
                      <a:pt x="170" y="1"/>
                    </a:lnTo>
                    <a:lnTo>
                      <a:pt x="176" y="0"/>
                    </a:lnTo>
                    <a:lnTo>
                      <a:pt x="8" y="137"/>
                    </a:lnTo>
                    <a:close/>
                  </a:path>
                </a:pathLst>
              </a:custGeom>
              <a:solidFill>
                <a:srgbClr val="A7A7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75" name="Freeform 39"/>
              <p:cNvSpPr>
                <a:spLocks/>
              </p:cNvSpPr>
              <p:nvPr/>
            </p:nvSpPr>
            <p:spPr bwMode="auto">
              <a:xfrm>
                <a:off x="952" y="1599"/>
                <a:ext cx="89" cy="70"/>
              </a:xfrm>
              <a:custGeom>
                <a:avLst/>
                <a:gdLst/>
                <a:ahLst/>
                <a:cxnLst>
                  <a:cxn ang="0">
                    <a:pos x="7" y="138"/>
                  </a:cxn>
                  <a:cxn ang="0">
                    <a:pos x="0" y="140"/>
                  </a:cxn>
                  <a:cxn ang="0">
                    <a:pos x="169" y="2"/>
                  </a:cxn>
                  <a:cxn ang="0">
                    <a:pos x="177" y="0"/>
                  </a:cxn>
                  <a:cxn ang="0">
                    <a:pos x="7" y="138"/>
                  </a:cxn>
                </a:cxnLst>
                <a:rect l="0" t="0" r="r" b="b"/>
                <a:pathLst>
                  <a:path w="177" h="140">
                    <a:moveTo>
                      <a:pt x="7" y="138"/>
                    </a:moveTo>
                    <a:lnTo>
                      <a:pt x="0" y="140"/>
                    </a:lnTo>
                    <a:lnTo>
                      <a:pt x="169" y="2"/>
                    </a:lnTo>
                    <a:lnTo>
                      <a:pt x="177" y="0"/>
                    </a:lnTo>
                    <a:lnTo>
                      <a:pt x="7" y="138"/>
                    </a:lnTo>
                    <a:close/>
                  </a:path>
                </a:pathLst>
              </a:custGeom>
              <a:solidFill>
                <a:srgbClr val="A8A8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76" name="Freeform 40"/>
              <p:cNvSpPr>
                <a:spLocks/>
              </p:cNvSpPr>
              <p:nvPr/>
            </p:nvSpPr>
            <p:spPr bwMode="auto">
              <a:xfrm>
                <a:off x="930" y="1600"/>
                <a:ext cx="107" cy="77"/>
              </a:xfrm>
              <a:custGeom>
                <a:avLst/>
                <a:gdLst/>
                <a:ahLst/>
                <a:cxnLst>
                  <a:cxn ang="0">
                    <a:pos x="44" y="138"/>
                  </a:cxn>
                  <a:cxn ang="0">
                    <a:pos x="0" y="154"/>
                  </a:cxn>
                  <a:cxn ang="0">
                    <a:pos x="173" y="15"/>
                  </a:cxn>
                  <a:cxn ang="0">
                    <a:pos x="213" y="0"/>
                  </a:cxn>
                  <a:cxn ang="0">
                    <a:pos x="44" y="138"/>
                  </a:cxn>
                </a:cxnLst>
                <a:rect l="0" t="0" r="r" b="b"/>
                <a:pathLst>
                  <a:path w="213" h="154">
                    <a:moveTo>
                      <a:pt x="44" y="138"/>
                    </a:moveTo>
                    <a:lnTo>
                      <a:pt x="0" y="154"/>
                    </a:lnTo>
                    <a:lnTo>
                      <a:pt x="173" y="15"/>
                    </a:lnTo>
                    <a:lnTo>
                      <a:pt x="213" y="0"/>
                    </a:lnTo>
                    <a:lnTo>
                      <a:pt x="44" y="138"/>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77" name="Freeform 41"/>
              <p:cNvSpPr>
                <a:spLocks/>
              </p:cNvSpPr>
              <p:nvPr/>
            </p:nvSpPr>
            <p:spPr bwMode="auto">
              <a:xfrm>
                <a:off x="947" y="1600"/>
                <a:ext cx="90" cy="71"/>
              </a:xfrm>
              <a:custGeom>
                <a:avLst/>
                <a:gdLst/>
                <a:ahLst/>
                <a:cxnLst>
                  <a:cxn ang="0">
                    <a:pos x="10" y="138"/>
                  </a:cxn>
                  <a:cxn ang="0">
                    <a:pos x="0" y="141"/>
                  </a:cxn>
                  <a:cxn ang="0">
                    <a:pos x="172" y="4"/>
                  </a:cxn>
                  <a:cxn ang="0">
                    <a:pos x="179" y="0"/>
                  </a:cxn>
                  <a:cxn ang="0">
                    <a:pos x="10" y="138"/>
                  </a:cxn>
                </a:cxnLst>
                <a:rect l="0" t="0" r="r" b="b"/>
                <a:pathLst>
                  <a:path w="179" h="141">
                    <a:moveTo>
                      <a:pt x="10" y="138"/>
                    </a:moveTo>
                    <a:lnTo>
                      <a:pt x="0" y="141"/>
                    </a:lnTo>
                    <a:lnTo>
                      <a:pt x="172" y="4"/>
                    </a:lnTo>
                    <a:lnTo>
                      <a:pt x="179" y="0"/>
                    </a:lnTo>
                    <a:lnTo>
                      <a:pt x="10" y="138"/>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78" name="Freeform 42"/>
              <p:cNvSpPr>
                <a:spLocks/>
              </p:cNvSpPr>
              <p:nvPr/>
            </p:nvSpPr>
            <p:spPr bwMode="auto">
              <a:xfrm>
                <a:off x="943" y="1602"/>
                <a:ext cx="90" cy="71"/>
              </a:xfrm>
              <a:custGeom>
                <a:avLst/>
                <a:gdLst/>
                <a:ahLst/>
                <a:cxnLst>
                  <a:cxn ang="0">
                    <a:pos x="7" y="137"/>
                  </a:cxn>
                  <a:cxn ang="0">
                    <a:pos x="0" y="141"/>
                  </a:cxn>
                  <a:cxn ang="0">
                    <a:pos x="171" y="4"/>
                  </a:cxn>
                  <a:cxn ang="0">
                    <a:pos x="179" y="0"/>
                  </a:cxn>
                  <a:cxn ang="0">
                    <a:pos x="7" y="137"/>
                  </a:cxn>
                </a:cxnLst>
                <a:rect l="0" t="0" r="r" b="b"/>
                <a:pathLst>
                  <a:path w="179" h="141">
                    <a:moveTo>
                      <a:pt x="7" y="137"/>
                    </a:moveTo>
                    <a:lnTo>
                      <a:pt x="0" y="141"/>
                    </a:lnTo>
                    <a:lnTo>
                      <a:pt x="171" y="4"/>
                    </a:lnTo>
                    <a:lnTo>
                      <a:pt x="179" y="0"/>
                    </a:lnTo>
                    <a:lnTo>
                      <a:pt x="7" y="137"/>
                    </a:lnTo>
                    <a:close/>
                  </a:path>
                </a:pathLst>
              </a:custGeom>
              <a:solidFill>
                <a:srgbClr val="ABAB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79" name="Freeform 43"/>
              <p:cNvSpPr>
                <a:spLocks/>
              </p:cNvSpPr>
              <p:nvPr/>
            </p:nvSpPr>
            <p:spPr bwMode="auto">
              <a:xfrm>
                <a:off x="939" y="1604"/>
                <a:ext cx="90" cy="69"/>
              </a:xfrm>
              <a:custGeom>
                <a:avLst/>
                <a:gdLst/>
                <a:ahLst/>
                <a:cxnLst>
                  <a:cxn ang="0">
                    <a:pos x="10" y="137"/>
                  </a:cxn>
                  <a:cxn ang="0">
                    <a:pos x="0" y="139"/>
                  </a:cxn>
                  <a:cxn ang="0">
                    <a:pos x="173" y="2"/>
                  </a:cxn>
                  <a:cxn ang="0">
                    <a:pos x="181" y="0"/>
                  </a:cxn>
                  <a:cxn ang="0">
                    <a:pos x="10" y="137"/>
                  </a:cxn>
                </a:cxnLst>
                <a:rect l="0" t="0" r="r" b="b"/>
                <a:pathLst>
                  <a:path w="181" h="139">
                    <a:moveTo>
                      <a:pt x="10" y="137"/>
                    </a:moveTo>
                    <a:lnTo>
                      <a:pt x="0" y="139"/>
                    </a:lnTo>
                    <a:lnTo>
                      <a:pt x="173" y="2"/>
                    </a:lnTo>
                    <a:lnTo>
                      <a:pt x="181" y="0"/>
                    </a:lnTo>
                    <a:lnTo>
                      <a:pt x="10" y="137"/>
                    </a:lnTo>
                    <a:close/>
                  </a:path>
                </a:pathLst>
              </a:custGeom>
              <a:solidFill>
                <a:srgbClr val="ACAC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80" name="Freeform 44"/>
              <p:cNvSpPr>
                <a:spLocks/>
              </p:cNvSpPr>
              <p:nvPr/>
            </p:nvSpPr>
            <p:spPr bwMode="auto">
              <a:xfrm>
                <a:off x="934" y="1605"/>
                <a:ext cx="91" cy="70"/>
              </a:xfrm>
              <a:custGeom>
                <a:avLst/>
                <a:gdLst/>
                <a:ahLst/>
                <a:cxnLst>
                  <a:cxn ang="0">
                    <a:pos x="9" y="137"/>
                  </a:cxn>
                  <a:cxn ang="0">
                    <a:pos x="0" y="141"/>
                  </a:cxn>
                  <a:cxn ang="0">
                    <a:pos x="173" y="3"/>
                  </a:cxn>
                  <a:cxn ang="0">
                    <a:pos x="182" y="0"/>
                  </a:cxn>
                  <a:cxn ang="0">
                    <a:pos x="9" y="137"/>
                  </a:cxn>
                </a:cxnLst>
                <a:rect l="0" t="0" r="r" b="b"/>
                <a:pathLst>
                  <a:path w="182" h="141">
                    <a:moveTo>
                      <a:pt x="9" y="137"/>
                    </a:moveTo>
                    <a:lnTo>
                      <a:pt x="0" y="141"/>
                    </a:lnTo>
                    <a:lnTo>
                      <a:pt x="173" y="3"/>
                    </a:lnTo>
                    <a:lnTo>
                      <a:pt x="182" y="0"/>
                    </a:lnTo>
                    <a:lnTo>
                      <a:pt x="9" y="137"/>
                    </a:lnTo>
                    <a:close/>
                  </a:path>
                </a:pathLst>
              </a:custGeom>
              <a:solidFill>
                <a:srgbClr val="ADAD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81" name="Freeform 45"/>
              <p:cNvSpPr>
                <a:spLocks/>
              </p:cNvSpPr>
              <p:nvPr/>
            </p:nvSpPr>
            <p:spPr bwMode="auto">
              <a:xfrm>
                <a:off x="930" y="1607"/>
                <a:ext cx="90" cy="70"/>
              </a:xfrm>
              <a:custGeom>
                <a:avLst/>
                <a:gdLst/>
                <a:ahLst/>
                <a:cxnLst>
                  <a:cxn ang="0">
                    <a:pos x="8" y="138"/>
                  </a:cxn>
                  <a:cxn ang="0">
                    <a:pos x="0" y="141"/>
                  </a:cxn>
                  <a:cxn ang="0">
                    <a:pos x="173" y="2"/>
                  </a:cxn>
                  <a:cxn ang="0">
                    <a:pos x="181" y="0"/>
                  </a:cxn>
                  <a:cxn ang="0">
                    <a:pos x="8" y="138"/>
                  </a:cxn>
                </a:cxnLst>
                <a:rect l="0" t="0" r="r" b="b"/>
                <a:pathLst>
                  <a:path w="181" h="141">
                    <a:moveTo>
                      <a:pt x="8" y="138"/>
                    </a:moveTo>
                    <a:lnTo>
                      <a:pt x="0" y="141"/>
                    </a:lnTo>
                    <a:lnTo>
                      <a:pt x="173" y="2"/>
                    </a:lnTo>
                    <a:lnTo>
                      <a:pt x="181" y="0"/>
                    </a:lnTo>
                    <a:lnTo>
                      <a:pt x="8" y="138"/>
                    </a:lnTo>
                    <a:close/>
                  </a:path>
                </a:pathLst>
              </a:custGeom>
              <a:solidFill>
                <a:srgbClr val="AEAE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82" name="Freeform 46"/>
              <p:cNvSpPr>
                <a:spLocks/>
              </p:cNvSpPr>
              <p:nvPr/>
            </p:nvSpPr>
            <p:spPr bwMode="auto">
              <a:xfrm>
                <a:off x="909" y="1608"/>
                <a:ext cx="108" cy="79"/>
              </a:xfrm>
              <a:custGeom>
                <a:avLst/>
                <a:gdLst/>
                <a:ahLst/>
                <a:cxnLst>
                  <a:cxn ang="0">
                    <a:pos x="43" y="139"/>
                  </a:cxn>
                  <a:cxn ang="0">
                    <a:pos x="0" y="160"/>
                  </a:cxn>
                  <a:cxn ang="0">
                    <a:pos x="178" y="21"/>
                  </a:cxn>
                  <a:cxn ang="0">
                    <a:pos x="216" y="0"/>
                  </a:cxn>
                  <a:cxn ang="0">
                    <a:pos x="43" y="139"/>
                  </a:cxn>
                </a:cxnLst>
                <a:rect l="0" t="0" r="r" b="b"/>
                <a:pathLst>
                  <a:path w="216" h="160">
                    <a:moveTo>
                      <a:pt x="43" y="139"/>
                    </a:moveTo>
                    <a:lnTo>
                      <a:pt x="0" y="160"/>
                    </a:lnTo>
                    <a:lnTo>
                      <a:pt x="178" y="21"/>
                    </a:lnTo>
                    <a:lnTo>
                      <a:pt x="216" y="0"/>
                    </a:lnTo>
                    <a:lnTo>
                      <a:pt x="43" y="139"/>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83" name="Freeform 47"/>
              <p:cNvSpPr>
                <a:spLocks/>
              </p:cNvSpPr>
              <p:nvPr/>
            </p:nvSpPr>
            <p:spPr bwMode="auto">
              <a:xfrm>
                <a:off x="922" y="1608"/>
                <a:ext cx="95" cy="73"/>
              </a:xfrm>
              <a:custGeom>
                <a:avLst/>
                <a:gdLst/>
                <a:ahLst/>
                <a:cxnLst>
                  <a:cxn ang="0">
                    <a:pos x="15" y="139"/>
                  </a:cxn>
                  <a:cxn ang="0">
                    <a:pos x="0" y="147"/>
                  </a:cxn>
                  <a:cxn ang="0">
                    <a:pos x="176" y="8"/>
                  </a:cxn>
                  <a:cxn ang="0">
                    <a:pos x="188" y="0"/>
                  </a:cxn>
                  <a:cxn ang="0">
                    <a:pos x="15" y="139"/>
                  </a:cxn>
                </a:cxnLst>
                <a:rect l="0" t="0" r="r" b="b"/>
                <a:pathLst>
                  <a:path w="188" h="147">
                    <a:moveTo>
                      <a:pt x="15" y="139"/>
                    </a:moveTo>
                    <a:lnTo>
                      <a:pt x="0" y="147"/>
                    </a:lnTo>
                    <a:lnTo>
                      <a:pt x="176" y="8"/>
                    </a:lnTo>
                    <a:lnTo>
                      <a:pt x="188" y="0"/>
                    </a:lnTo>
                    <a:lnTo>
                      <a:pt x="15" y="139"/>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84" name="Freeform 48"/>
              <p:cNvSpPr>
                <a:spLocks/>
              </p:cNvSpPr>
              <p:nvPr/>
            </p:nvSpPr>
            <p:spPr bwMode="auto">
              <a:xfrm>
                <a:off x="915" y="1611"/>
                <a:ext cx="95" cy="74"/>
              </a:xfrm>
              <a:custGeom>
                <a:avLst/>
                <a:gdLst/>
                <a:ahLst/>
                <a:cxnLst>
                  <a:cxn ang="0">
                    <a:pos x="14" y="139"/>
                  </a:cxn>
                  <a:cxn ang="0">
                    <a:pos x="0" y="146"/>
                  </a:cxn>
                  <a:cxn ang="0">
                    <a:pos x="178" y="5"/>
                  </a:cxn>
                  <a:cxn ang="0">
                    <a:pos x="190" y="0"/>
                  </a:cxn>
                  <a:cxn ang="0">
                    <a:pos x="14" y="139"/>
                  </a:cxn>
                </a:cxnLst>
                <a:rect l="0" t="0" r="r" b="b"/>
                <a:pathLst>
                  <a:path w="190" h="146">
                    <a:moveTo>
                      <a:pt x="14" y="139"/>
                    </a:moveTo>
                    <a:lnTo>
                      <a:pt x="0" y="146"/>
                    </a:lnTo>
                    <a:lnTo>
                      <a:pt x="178" y="5"/>
                    </a:lnTo>
                    <a:lnTo>
                      <a:pt x="190" y="0"/>
                    </a:lnTo>
                    <a:lnTo>
                      <a:pt x="14" y="139"/>
                    </a:lnTo>
                    <a:close/>
                  </a:path>
                </a:pathLst>
              </a:custGeom>
              <a:solidFill>
                <a:srgbClr val="B1B1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85" name="Freeform 49"/>
              <p:cNvSpPr>
                <a:spLocks/>
              </p:cNvSpPr>
              <p:nvPr/>
            </p:nvSpPr>
            <p:spPr bwMode="auto">
              <a:xfrm>
                <a:off x="909" y="1614"/>
                <a:ext cx="95" cy="73"/>
              </a:xfrm>
              <a:custGeom>
                <a:avLst/>
                <a:gdLst/>
                <a:ahLst/>
                <a:cxnLst>
                  <a:cxn ang="0">
                    <a:pos x="14" y="141"/>
                  </a:cxn>
                  <a:cxn ang="0">
                    <a:pos x="0" y="147"/>
                  </a:cxn>
                  <a:cxn ang="0">
                    <a:pos x="178" y="8"/>
                  </a:cxn>
                  <a:cxn ang="0">
                    <a:pos x="192" y="0"/>
                  </a:cxn>
                  <a:cxn ang="0">
                    <a:pos x="14" y="141"/>
                  </a:cxn>
                </a:cxnLst>
                <a:rect l="0" t="0" r="r" b="b"/>
                <a:pathLst>
                  <a:path w="192" h="147">
                    <a:moveTo>
                      <a:pt x="14" y="141"/>
                    </a:moveTo>
                    <a:lnTo>
                      <a:pt x="0" y="147"/>
                    </a:lnTo>
                    <a:lnTo>
                      <a:pt x="178" y="8"/>
                    </a:lnTo>
                    <a:lnTo>
                      <a:pt x="192" y="0"/>
                    </a:lnTo>
                    <a:lnTo>
                      <a:pt x="14" y="141"/>
                    </a:lnTo>
                    <a:close/>
                  </a:path>
                </a:pathLst>
              </a:custGeom>
              <a:solidFill>
                <a:srgbClr val="B3B3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86" name="Freeform 50"/>
              <p:cNvSpPr>
                <a:spLocks/>
              </p:cNvSpPr>
              <p:nvPr/>
            </p:nvSpPr>
            <p:spPr bwMode="auto">
              <a:xfrm>
                <a:off x="889" y="1618"/>
                <a:ext cx="108" cy="82"/>
              </a:xfrm>
              <a:custGeom>
                <a:avLst/>
                <a:gdLst/>
                <a:ahLst/>
                <a:cxnLst>
                  <a:cxn ang="0">
                    <a:pos x="39" y="139"/>
                  </a:cxn>
                  <a:cxn ang="0">
                    <a:pos x="0" y="165"/>
                  </a:cxn>
                  <a:cxn ang="0">
                    <a:pos x="181" y="22"/>
                  </a:cxn>
                  <a:cxn ang="0">
                    <a:pos x="217" y="0"/>
                  </a:cxn>
                  <a:cxn ang="0">
                    <a:pos x="39" y="139"/>
                  </a:cxn>
                </a:cxnLst>
                <a:rect l="0" t="0" r="r" b="b"/>
                <a:pathLst>
                  <a:path w="217" h="165">
                    <a:moveTo>
                      <a:pt x="39" y="139"/>
                    </a:moveTo>
                    <a:lnTo>
                      <a:pt x="0" y="165"/>
                    </a:lnTo>
                    <a:lnTo>
                      <a:pt x="181" y="22"/>
                    </a:lnTo>
                    <a:lnTo>
                      <a:pt x="217" y="0"/>
                    </a:lnTo>
                    <a:lnTo>
                      <a:pt x="39" y="139"/>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87" name="Freeform 51"/>
              <p:cNvSpPr>
                <a:spLocks/>
              </p:cNvSpPr>
              <p:nvPr/>
            </p:nvSpPr>
            <p:spPr bwMode="auto">
              <a:xfrm>
                <a:off x="898" y="1618"/>
                <a:ext cx="99" cy="76"/>
              </a:xfrm>
              <a:custGeom>
                <a:avLst/>
                <a:gdLst/>
                <a:ahLst/>
                <a:cxnLst>
                  <a:cxn ang="0">
                    <a:pos x="20" y="139"/>
                  </a:cxn>
                  <a:cxn ang="0">
                    <a:pos x="0" y="152"/>
                  </a:cxn>
                  <a:cxn ang="0">
                    <a:pos x="181" y="11"/>
                  </a:cxn>
                  <a:cxn ang="0">
                    <a:pos x="198" y="0"/>
                  </a:cxn>
                  <a:cxn ang="0">
                    <a:pos x="20" y="139"/>
                  </a:cxn>
                </a:cxnLst>
                <a:rect l="0" t="0" r="r" b="b"/>
                <a:pathLst>
                  <a:path w="198" h="152">
                    <a:moveTo>
                      <a:pt x="20" y="139"/>
                    </a:moveTo>
                    <a:lnTo>
                      <a:pt x="0" y="152"/>
                    </a:lnTo>
                    <a:lnTo>
                      <a:pt x="181" y="11"/>
                    </a:lnTo>
                    <a:lnTo>
                      <a:pt x="198" y="0"/>
                    </a:lnTo>
                    <a:lnTo>
                      <a:pt x="20" y="139"/>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88" name="Freeform 52"/>
              <p:cNvSpPr>
                <a:spLocks/>
              </p:cNvSpPr>
              <p:nvPr/>
            </p:nvSpPr>
            <p:spPr bwMode="auto">
              <a:xfrm>
                <a:off x="889" y="1623"/>
                <a:ext cx="100" cy="77"/>
              </a:xfrm>
              <a:custGeom>
                <a:avLst/>
                <a:gdLst/>
                <a:ahLst/>
                <a:cxnLst>
                  <a:cxn ang="0">
                    <a:pos x="19" y="141"/>
                  </a:cxn>
                  <a:cxn ang="0">
                    <a:pos x="0" y="154"/>
                  </a:cxn>
                  <a:cxn ang="0">
                    <a:pos x="181" y="11"/>
                  </a:cxn>
                  <a:cxn ang="0">
                    <a:pos x="200" y="0"/>
                  </a:cxn>
                  <a:cxn ang="0">
                    <a:pos x="19" y="141"/>
                  </a:cxn>
                </a:cxnLst>
                <a:rect l="0" t="0" r="r" b="b"/>
                <a:pathLst>
                  <a:path w="200" h="154">
                    <a:moveTo>
                      <a:pt x="19" y="141"/>
                    </a:moveTo>
                    <a:lnTo>
                      <a:pt x="0" y="154"/>
                    </a:lnTo>
                    <a:lnTo>
                      <a:pt x="181" y="11"/>
                    </a:lnTo>
                    <a:lnTo>
                      <a:pt x="200" y="0"/>
                    </a:lnTo>
                    <a:lnTo>
                      <a:pt x="19" y="141"/>
                    </a:lnTo>
                    <a:close/>
                  </a:path>
                </a:pathLst>
              </a:custGeom>
              <a:solidFill>
                <a:srgbClr val="B9B9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89" name="Freeform 53"/>
              <p:cNvSpPr>
                <a:spLocks/>
              </p:cNvSpPr>
              <p:nvPr/>
            </p:nvSpPr>
            <p:spPr bwMode="auto">
              <a:xfrm>
                <a:off x="871" y="1629"/>
                <a:ext cx="109" cy="85"/>
              </a:xfrm>
              <a:custGeom>
                <a:avLst/>
                <a:gdLst/>
                <a:ahLst/>
                <a:cxnLst>
                  <a:cxn ang="0">
                    <a:pos x="37" y="143"/>
                  </a:cxn>
                  <a:cxn ang="0">
                    <a:pos x="0" y="171"/>
                  </a:cxn>
                  <a:cxn ang="0">
                    <a:pos x="184" y="26"/>
                  </a:cxn>
                  <a:cxn ang="0">
                    <a:pos x="218" y="0"/>
                  </a:cxn>
                  <a:cxn ang="0">
                    <a:pos x="37" y="143"/>
                  </a:cxn>
                </a:cxnLst>
                <a:rect l="0" t="0" r="r" b="b"/>
                <a:pathLst>
                  <a:path w="218" h="171">
                    <a:moveTo>
                      <a:pt x="37" y="143"/>
                    </a:moveTo>
                    <a:lnTo>
                      <a:pt x="0" y="171"/>
                    </a:lnTo>
                    <a:lnTo>
                      <a:pt x="184" y="26"/>
                    </a:lnTo>
                    <a:lnTo>
                      <a:pt x="218" y="0"/>
                    </a:lnTo>
                    <a:lnTo>
                      <a:pt x="37" y="143"/>
                    </a:lnTo>
                    <a:close/>
                  </a:path>
                </a:pathLst>
              </a:custGeom>
              <a:solidFill>
                <a:srgbClr val="BCBC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90" name="Freeform 54"/>
              <p:cNvSpPr>
                <a:spLocks/>
              </p:cNvSpPr>
              <p:nvPr/>
            </p:nvSpPr>
            <p:spPr bwMode="auto">
              <a:xfrm>
                <a:off x="1230" y="1924"/>
                <a:ext cx="64" cy="112"/>
              </a:xfrm>
              <a:custGeom>
                <a:avLst/>
                <a:gdLst/>
                <a:ahLst/>
                <a:cxnLst>
                  <a:cxn ang="0">
                    <a:pos x="0" y="224"/>
                  </a:cxn>
                  <a:cxn ang="0">
                    <a:pos x="11" y="202"/>
                  </a:cxn>
                  <a:cxn ang="0">
                    <a:pos x="129" y="0"/>
                  </a:cxn>
                  <a:cxn ang="0">
                    <a:pos x="119" y="18"/>
                  </a:cxn>
                  <a:cxn ang="0">
                    <a:pos x="0" y="224"/>
                  </a:cxn>
                </a:cxnLst>
                <a:rect l="0" t="0" r="r" b="b"/>
                <a:pathLst>
                  <a:path w="129" h="224">
                    <a:moveTo>
                      <a:pt x="0" y="224"/>
                    </a:moveTo>
                    <a:lnTo>
                      <a:pt x="11" y="202"/>
                    </a:lnTo>
                    <a:lnTo>
                      <a:pt x="129" y="0"/>
                    </a:lnTo>
                    <a:lnTo>
                      <a:pt x="119" y="18"/>
                    </a:lnTo>
                    <a:lnTo>
                      <a:pt x="0" y="224"/>
                    </a:lnTo>
                    <a:close/>
                  </a:path>
                </a:pathLst>
              </a:custGeom>
              <a:solidFill>
                <a:srgbClr val="D3D3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91" name="Freeform 55"/>
              <p:cNvSpPr>
                <a:spLocks/>
              </p:cNvSpPr>
              <p:nvPr/>
            </p:nvSpPr>
            <p:spPr bwMode="auto">
              <a:xfrm>
                <a:off x="1235" y="1915"/>
                <a:ext cx="64" cy="110"/>
              </a:xfrm>
              <a:custGeom>
                <a:avLst/>
                <a:gdLst/>
                <a:ahLst/>
                <a:cxnLst>
                  <a:cxn ang="0">
                    <a:pos x="0" y="221"/>
                  </a:cxn>
                  <a:cxn ang="0">
                    <a:pos x="11" y="201"/>
                  </a:cxn>
                  <a:cxn ang="0">
                    <a:pos x="128" y="0"/>
                  </a:cxn>
                  <a:cxn ang="0">
                    <a:pos x="118" y="19"/>
                  </a:cxn>
                  <a:cxn ang="0">
                    <a:pos x="0" y="221"/>
                  </a:cxn>
                </a:cxnLst>
                <a:rect l="0" t="0" r="r" b="b"/>
                <a:pathLst>
                  <a:path w="128" h="221">
                    <a:moveTo>
                      <a:pt x="0" y="221"/>
                    </a:moveTo>
                    <a:lnTo>
                      <a:pt x="11" y="201"/>
                    </a:lnTo>
                    <a:lnTo>
                      <a:pt x="128" y="0"/>
                    </a:lnTo>
                    <a:lnTo>
                      <a:pt x="118" y="19"/>
                    </a:lnTo>
                    <a:lnTo>
                      <a:pt x="0" y="221"/>
                    </a:lnTo>
                    <a:close/>
                  </a:path>
                </a:pathLst>
              </a:custGeom>
              <a:solidFill>
                <a:srgbClr val="D5D5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92" name="Freeform 56"/>
              <p:cNvSpPr>
                <a:spLocks/>
              </p:cNvSpPr>
              <p:nvPr/>
            </p:nvSpPr>
            <p:spPr bwMode="auto">
              <a:xfrm>
                <a:off x="1241" y="1904"/>
                <a:ext cx="62" cy="111"/>
              </a:xfrm>
              <a:custGeom>
                <a:avLst/>
                <a:gdLst/>
                <a:ahLst/>
                <a:cxnLst>
                  <a:cxn ang="0">
                    <a:pos x="0" y="221"/>
                  </a:cxn>
                  <a:cxn ang="0">
                    <a:pos x="9" y="198"/>
                  </a:cxn>
                  <a:cxn ang="0">
                    <a:pos x="125" y="0"/>
                  </a:cxn>
                  <a:cxn ang="0">
                    <a:pos x="117" y="20"/>
                  </a:cxn>
                  <a:cxn ang="0">
                    <a:pos x="0" y="221"/>
                  </a:cxn>
                </a:cxnLst>
                <a:rect l="0" t="0" r="r" b="b"/>
                <a:pathLst>
                  <a:path w="125" h="221">
                    <a:moveTo>
                      <a:pt x="0" y="221"/>
                    </a:moveTo>
                    <a:lnTo>
                      <a:pt x="9" y="198"/>
                    </a:lnTo>
                    <a:lnTo>
                      <a:pt x="125" y="0"/>
                    </a:lnTo>
                    <a:lnTo>
                      <a:pt x="117" y="20"/>
                    </a:lnTo>
                    <a:lnTo>
                      <a:pt x="0" y="221"/>
                    </a:lnTo>
                    <a:close/>
                  </a:path>
                </a:pathLst>
              </a:custGeom>
              <a:solidFill>
                <a:srgbClr val="D7D7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93" name="Freeform 57"/>
              <p:cNvSpPr>
                <a:spLocks/>
              </p:cNvSpPr>
              <p:nvPr/>
            </p:nvSpPr>
            <p:spPr bwMode="auto">
              <a:xfrm>
                <a:off x="1245" y="1894"/>
                <a:ext cx="62" cy="110"/>
              </a:xfrm>
              <a:custGeom>
                <a:avLst/>
                <a:gdLst/>
                <a:ahLst/>
                <a:cxnLst>
                  <a:cxn ang="0">
                    <a:pos x="0" y="219"/>
                  </a:cxn>
                  <a:cxn ang="0">
                    <a:pos x="10" y="197"/>
                  </a:cxn>
                  <a:cxn ang="0">
                    <a:pos x="124" y="0"/>
                  </a:cxn>
                  <a:cxn ang="0">
                    <a:pos x="116" y="21"/>
                  </a:cxn>
                  <a:cxn ang="0">
                    <a:pos x="0" y="219"/>
                  </a:cxn>
                </a:cxnLst>
                <a:rect l="0" t="0" r="r" b="b"/>
                <a:pathLst>
                  <a:path w="124" h="219">
                    <a:moveTo>
                      <a:pt x="0" y="219"/>
                    </a:moveTo>
                    <a:lnTo>
                      <a:pt x="10" y="197"/>
                    </a:lnTo>
                    <a:lnTo>
                      <a:pt x="124" y="0"/>
                    </a:lnTo>
                    <a:lnTo>
                      <a:pt x="116" y="21"/>
                    </a:lnTo>
                    <a:lnTo>
                      <a:pt x="0" y="219"/>
                    </a:lnTo>
                    <a:close/>
                  </a:path>
                </a:pathLst>
              </a:custGeom>
              <a:solidFill>
                <a:srgbClr val="D8D8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94" name="Freeform 58"/>
              <p:cNvSpPr>
                <a:spLocks/>
              </p:cNvSpPr>
              <p:nvPr/>
            </p:nvSpPr>
            <p:spPr bwMode="auto">
              <a:xfrm>
                <a:off x="1250" y="1884"/>
                <a:ext cx="61" cy="109"/>
              </a:xfrm>
              <a:custGeom>
                <a:avLst/>
                <a:gdLst/>
                <a:ahLst/>
                <a:cxnLst>
                  <a:cxn ang="0">
                    <a:pos x="0" y="217"/>
                  </a:cxn>
                  <a:cxn ang="0">
                    <a:pos x="7" y="193"/>
                  </a:cxn>
                  <a:cxn ang="0">
                    <a:pos x="122" y="0"/>
                  </a:cxn>
                  <a:cxn ang="0">
                    <a:pos x="114" y="20"/>
                  </a:cxn>
                  <a:cxn ang="0">
                    <a:pos x="0" y="217"/>
                  </a:cxn>
                </a:cxnLst>
                <a:rect l="0" t="0" r="r" b="b"/>
                <a:pathLst>
                  <a:path w="122" h="217">
                    <a:moveTo>
                      <a:pt x="0" y="217"/>
                    </a:moveTo>
                    <a:lnTo>
                      <a:pt x="7" y="193"/>
                    </a:lnTo>
                    <a:lnTo>
                      <a:pt x="122" y="0"/>
                    </a:lnTo>
                    <a:lnTo>
                      <a:pt x="114" y="20"/>
                    </a:lnTo>
                    <a:lnTo>
                      <a:pt x="0" y="217"/>
                    </a:lnTo>
                    <a:close/>
                  </a:path>
                </a:pathLst>
              </a:custGeom>
              <a:solidFill>
                <a:srgbClr val="DADA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95" name="Freeform 59"/>
              <p:cNvSpPr>
                <a:spLocks/>
              </p:cNvSpPr>
              <p:nvPr/>
            </p:nvSpPr>
            <p:spPr bwMode="auto">
              <a:xfrm>
                <a:off x="1254" y="1873"/>
                <a:ext cx="60" cy="108"/>
              </a:xfrm>
              <a:custGeom>
                <a:avLst/>
                <a:gdLst/>
                <a:ahLst/>
                <a:cxnLst>
                  <a:cxn ang="0">
                    <a:pos x="0" y="215"/>
                  </a:cxn>
                  <a:cxn ang="0">
                    <a:pos x="6" y="193"/>
                  </a:cxn>
                  <a:cxn ang="0">
                    <a:pos x="121" y="0"/>
                  </a:cxn>
                  <a:cxn ang="0">
                    <a:pos x="115" y="22"/>
                  </a:cxn>
                  <a:cxn ang="0">
                    <a:pos x="0" y="215"/>
                  </a:cxn>
                </a:cxnLst>
                <a:rect l="0" t="0" r="r" b="b"/>
                <a:pathLst>
                  <a:path w="121" h="215">
                    <a:moveTo>
                      <a:pt x="0" y="215"/>
                    </a:moveTo>
                    <a:lnTo>
                      <a:pt x="6" y="193"/>
                    </a:lnTo>
                    <a:lnTo>
                      <a:pt x="121" y="0"/>
                    </a:lnTo>
                    <a:lnTo>
                      <a:pt x="115" y="22"/>
                    </a:lnTo>
                    <a:lnTo>
                      <a:pt x="0" y="215"/>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96" name="Freeform 60"/>
              <p:cNvSpPr>
                <a:spLocks/>
              </p:cNvSpPr>
              <p:nvPr/>
            </p:nvSpPr>
            <p:spPr bwMode="auto">
              <a:xfrm>
                <a:off x="1254" y="1878"/>
                <a:ext cx="58" cy="103"/>
              </a:xfrm>
              <a:custGeom>
                <a:avLst/>
                <a:gdLst/>
                <a:ahLst/>
                <a:cxnLst>
                  <a:cxn ang="0">
                    <a:pos x="0" y="204"/>
                  </a:cxn>
                  <a:cxn ang="0">
                    <a:pos x="3" y="193"/>
                  </a:cxn>
                  <a:cxn ang="0">
                    <a:pos x="118" y="0"/>
                  </a:cxn>
                  <a:cxn ang="0">
                    <a:pos x="115" y="11"/>
                  </a:cxn>
                  <a:cxn ang="0">
                    <a:pos x="0" y="204"/>
                  </a:cxn>
                </a:cxnLst>
                <a:rect l="0" t="0" r="r" b="b"/>
                <a:pathLst>
                  <a:path w="118" h="204">
                    <a:moveTo>
                      <a:pt x="0" y="204"/>
                    </a:moveTo>
                    <a:lnTo>
                      <a:pt x="3" y="193"/>
                    </a:lnTo>
                    <a:lnTo>
                      <a:pt x="118" y="0"/>
                    </a:lnTo>
                    <a:lnTo>
                      <a:pt x="115" y="11"/>
                    </a:lnTo>
                    <a:lnTo>
                      <a:pt x="0" y="204"/>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97" name="Freeform 61"/>
              <p:cNvSpPr>
                <a:spLocks/>
              </p:cNvSpPr>
              <p:nvPr/>
            </p:nvSpPr>
            <p:spPr bwMode="auto">
              <a:xfrm>
                <a:off x="1255" y="1873"/>
                <a:ext cx="59" cy="102"/>
              </a:xfrm>
              <a:custGeom>
                <a:avLst/>
                <a:gdLst/>
                <a:ahLst/>
                <a:cxnLst>
                  <a:cxn ang="0">
                    <a:pos x="0" y="204"/>
                  </a:cxn>
                  <a:cxn ang="0">
                    <a:pos x="3" y="193"/>
                  </a:cxn>
                  <a:cxn ang="0">
                    <a:pos x="118" y="0"/>
                  </a:cxn>
                  <a:cxn ang="0">
                    <a:pos x="115" y="11"/>
                  </a:cxn>
                  <a:cxn ang="0">
                    <a:pos x="0" y="204"/>
                  </a:cxn>
                </a:cxnLst>
                <a:rect l="0" t="0" r="r" b="b"/>
                <a:pathLst>
                  <a:path w="118" h="204">
                    <a:moveTo>
                      <a:pt x="0" y="204"/>
                    </a:moveTo>
                    <a:lnTo>
                      <a:pt x="3" y="193"/>
                    </a:lnTo>
                    <a:lnTo>
                      <a:pt x="118" y="0"/>
                    </a:lnTo>
                    <a:lnTo>
                      <a:pt x="115" y="11"/>
                    </a:lnTo>
                    <a:lnTo>
                      <a:pt x="0" y="204"/>
                    </a:lnTo>
                    <a:close/>
                  </a:path>
                </a:pathLst>
              </a:custGeom>
              <a:solidFill>
                <a:srgbClr val="DCDC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98" name="Freeform 62"/>
              <p:cNvSpPr>
                <a:spLocks/>
              </p:cNvSpPr>
              <p:nvPr/>
            </p:nvSpPr>
            <p:spPr bwMode="auto">
              <a:xfrm>
                <a:off x="1257" y="1862"/>
                <a:ext cx="59" cy="107"/>
              </a:xfrm>
              <a:custGeom>
                <a:avLst/>
                <a:gdLst/>
                <a:ahLst/>
                <a:cxnLst>
                  <a:cxn ang="0">
                    <a:pos x="0" y="215"/>
                  </a:cxn>
                  <a:cxn ang="0">
                    <a:pos x="7" y="191"/>
                  </a:cxn>
                  <a:cxn ang="0">
                    <a:pos x="119" y="0"/>
                  </a:cxn>
                  <a:cxn ang="0">
                    <a:pos x="115" y="22"/>
                  </a:cxn>
                  <a:cxn ang="0">
                    <a:pos x="0" y="215"/>
                  </a:cxn>
                </a:cxnLst>
                <a:rect l="0" t="0" r="r" b="b"/>
                <a:pathLst>
                  <a:path w="119" h="215">
                    <a:moveTo>
                      <a:pt x="0" y="215"/>
                    </a:moveTo>
                    <a:lnTo>
                      <a:pt x="7" y="191"/>
                    </a:lnTo>
                    <a:lnTo>
                      <a:pt x="119" y="0"/>
                    </a:lnTo>
                    <a:lnTo>
                      <a:pt x="115" y="22"/>
                    </a:lnTo>
                    <a:lnTo>
                      <a:pt x="0" y="215"/>
                    </a:lnTo>
                    <a:close/>
                  </a:path>
                </a:pathLst>
              </a:custGeom>
              <a:solidFill>
                <a:srgbClr val="DDDD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199" name="Freeform 63"/>
              <p:cNvSpPr>
                <a:spLocks/>
              </p:cNvSpPr>
              <p:nvPr/>
            </p:nvSpPr>
            <p:spPr bwMode="auto">
              <a:xfrm>
                <a:off x="1260" y="1851"/>
                <a:ext cx="58" cy="106"/>
              </a:xfrm>
              <a:custGeom>
                <a:avLst/>
                <a:gdLst/>
                <a:ahLst/>
                <a:cxnLst>
                  <a:cxn ang="0">
                    <a:pos x="0" y="214"/>
                  </a:cxn>
                  <a:cxn ang="0">
                    <a:pos x="3" y="188"/>
                  </a:cxn>
                  <a:cxn ang="0">
                    <a:pos x="115" y="0"/>
                  </a:cxn>
                  <a:cxn ang="0">
                    <a:pos x="112" y="23"/>
                  </a:cxn>
                  <a:cxn ang="0">
                    <a:pos x="0" y="214"/>
                  </a:cxn>
                </a:cxnLst>
                <a:rect l="0" t="0" r="r" b="b"/>
                <a:pathLst>
                  <a:path w="115" h="214">
                    <a:moveTo>
                      <a:pt x="0" y="214"/>
                    </a:moveTo>
                    <a:lnTo>
                      <a:pt x="3" y="188"/>
                    </a:lnTo>
                    <a:lnTo>
                      <a:pt x="115" y="0"/>
                    </a:lnTo>
                    <a:lnTo>
                      <a:pt x="112" y="23"/>
                    </a:lnTo>
                    <a:lnTo>
                      <a:pt x="0" y="214"/>
                    </a:lnTo>
                    <a:close/>
                  </a:path>
                </a:pathLst>
              </a:custGeom>
              <a:solidFill>
                <a:srgbClr val="DEDE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00" name="Freeform 64"/>
              <p:cNvSpPr>
                <a:spLocks/>
              </p:cNvSpPr>
              <p:nvPr/>
            </p:nvSpPr>
            <p:spPr bwMode="auto">
              <a:xfrm>
                <a:off x="1261" y="1840"/>
                <a:ext cx="58" cy="104"/>
              </a:xfrm>
              <a:custGeom>
                <a:avLst/>
                <a:gdLst/>
                <a:ahLst/>
                <a:cxnLst>
                  <a:cxn ang="0">
                    <a:pos x="0" y="210"/>
                  </a:cxn>
                  <a:cxn ang="0">
                    <a:pos x="3" y="186"/>
                  </a:cxn>
                  <a:cxn ang="0">
                    <a:pos x="116" y="0"/>
                  </a:cxn>
                  <a:cxn ang="0">
                    <a:pos x="112" y="22"/>
                  </a:cxn>
                  <a:cxn ang="0">
                    <a:pos x="0" y="210"/>
                  </a:cxn>
                </a:cxnLst>
                <a:rect l="0" t="0" r="r" b="b"/>
                <a:pathLst>
                  <a:path w="116" h="210">
                    <a:moveTo>
                      <a:pt x="0" y="210"/>
                    </a:moveTo>
                    <a:lnTo>
                      <a:pt x="3" y="186"/>
                    </a:lnTo>
                    <a:lnTo>
                      <a:pt x="116" y="0"/>
                    </a:lnTo>
                    <a:lnTo>
                      <a:pt x="112" y="22"/>
                    </a:lnTo>
                    <a:lnTo>
                      <a:pt x="0" y="210"/>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01" name="Freeform 65"/>
              <p:cNvSpPr>
                <a:spLocks/>
              </p:cNvSpPr>
              <p:nvPr/>
            </p:nvSpPr>
            <p:spPr bwMode="auto">
              <a:xfrm>
                <a:off x="1263" y="1828"/>
                <a:ext cx="57" cy="104"/>
              </a:xfrm>
              <a:custGeom>
                <a:avLst/>
                <a:gdLst/>
                <a:ahLst/>
                <a:cxnLst>
                  <a:cxn ang="0">
                    <a:pos x="0" y="208"/>
                  </a:cxn>
                  <a:cxn ang="0">
                    <a:pos x="3" y="182"/>
                  </a:cxn>
                  <a:cxn ang="0">
                    <a:pos x="114" y="0"/>
                  </a:cxn>
                  <a:cxn ang="0">
                    <a:pos x="113" y="22"/>
                  </a:cxn>
                  <a:cxn ang="0">
                    <a:pos x="0" y="208"/>
                  </a:cxn>
                </a:cxnLst>
                <a:rect l="0" t="0" r="r" b="b"/>
                <a:pathLst>
                  <a:path w="114" h="208">
                    <a:moveTo>
                      <a:pt x="0" y="208"/>
                    </a:moveTo>
                    <a:lnTo>
                      <a:pt x="3" y="182"/>
                    </a:lnTo>
                    <a:lnTo>
                      <a:pt x="114" y="0"/>
                    </a:lnTo>
                    <a:lnTo>
                      <a:pt x="113" y="22"/>
                    </a:lnTo>
                    <a:lnTo>
                      <a:pt x="0" y="208"/>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02" name="Freeform 66"/>
              <p:cNvSpPr>
                <a:spLocks/>
              </p:cNvSpPr>
              <p:nvPr/>
            </p:nvSpPr>
            <p:spPr bwMode="auto">
              <a:xfrm>
                <a:off x="1264" y="1816"/>
                <a:ext cx="57"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03" name="Freeform 67"/>
              <p:cNvSpPr>
                <a:spLocks/>
              </p:cNvSpPr>
              <p:nvPr/>
            </p:nvSpPr>
            <p:spPr bwMode="auto">
              <a:xfrm>
                <a:off x="1264" y="1805"/>
                <a:ext cx="57" cy="101"/>
              </a:xfrm>
              <a:custGeom>
                <a:avLst/>
                <a:gdLst/>
                <a:ahLst/>
                <a:cxnLst>
                  <a:cxn ang="0">
                    <a:pos x="0" y="203"/>
                  </a:cxn>
                  <a:cxn ang="0">
                    <a:pos x="0" y="178"/>
                  </a:cxn>
                  <a:cxn ang="0">
                    <a:pos x="111" y="0"/>
                  </a:cxn>
                  <a:cxn ang="0">
                    <a:pos x="113" y="23"/>
                  </a:cxn>
                  <a:cxn ang="0">
                    <a:pos x="0" y="203"/>
                  </a:cxn>
                </a:cxnLst>
                <a:rect l="0" t="0" r="r" b="b"/>
                <a:pathLst>
                  <a:path w="113" h="203">
                    <a:moveTo>
                      <a:pt x="0" y="203"/>
                    </a:moveTo>
                    <a:lnTo>
                      <a:pt x="0" y="178"/>
                    </a:lnTo>
                    <a:lnTo>
                      <a:pt x="111" y="0"/>
                    </a:lnTo>
                    <a:lnTo>
                      <a:pt x="113" y="23"/>
                    </a:lnTo>
                    <a:lnTo>
                      <a:pt x="0" y="203"/>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04" name="Freeform 68"/>
              <p:cNvSpPr>
                <a:spLocks/>
              </p:cNvSpPr>
              <p:nvPr/>
            </p:nvSpPr>
            <p:spPr bwMode="auto">
              <a:xfrm>
                <a:off x="1263" y="1793"/>
                <a:ext cx="57" cy="101"/>
              </a:xfrm>
              <a:custGeom>
                <a:avLst/>
                <a:gdLst/>
                <a:ahLst/>
                <a:cxnLst>
                  <a:cxn ang="0">
                    <a:pos x="3" y="202"/>
                  </a:cxn>
                  <a:cxn ang="0">
                    <a:pos x="0" y="177"/>
                  </a:cxn>
                  <a:cxn ang="0">
                    <a:pos x="113" y="0"/>
                  </a:cxn>
                  <a:cxn ang="0">
                    <a:pos x="114" y="24"/>
                  </a:cxn>
                  <a:cxn ang="0">
                    <a:pos x="3" y="202"/>
                  </a:cxn>
                </a:cxnLst>
                <a:rect l="0" t="0" r="r" b="b"/>
                <a:pathLst>
                  <a:path w="114" h="202">
                    <a:moveTo>
                      <a:pt x="3" y="202"/>
                    </a:moveTo>
                    <a:lnTo>
                      <a:pt x="0" y="177"/>
                    </a:lnTo>
                    <a:lnTo>
                      <a:pt x="113" y="0"/>
                    </a:lnTo>
                    <a:lnTo>
                      <a:pt x="114" y="24"/>
                    </a:lnTo>
                    <a:lnTo>
                      <a:pt x="3" y="202"/>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05" name="Freeform 69"/>
              <p:cNvSpPr>
                <a:spLocks/>
              </p:cNvSpPr>
              <p:nvPr/>
            </p:nvSpPr>
            <p:spPr bwMode="auto">
              <a:xfrm>
                <a:off x="1261" y="1782"/>
                <a:ext cx="58" cy="99"/>
              </a:xfrm>
              <a:custGeom>
                <a:avLst/>
                <a:gdLst/>
                <a:ahLst/>
                <a:cxnLst>
                  <a:cxn ang="0">
                    <a:pos x="3" y="199"/>
                  </a:cxn>
                  <a:cxn ang="0">
                    <a:pos x="0" y="174"/>
                  </a:cxn>
                  <a:cxn ang="0">
                    <a:pos x="112" y="0"/>
                  </a:cxn>
                  <a:cxn ang="0">
                    <a:pos x="116" y="22"/>
                  </a:cxn>
                  <a:cxn ang="0">
                    <a:pos x="3" y="199"/>
                  </a:cxn>
                </a:cxnLst>
                <a:rect l="0" t="0" r="r" b="b"/>
                <a:pathLst>
                  <a:path w="116" h="199">
                    <a:moveTo>
                      <a:pt x="3" y="199"/>
                    </a:moveTo>
                    <a:lnTo>
                      <a:pt x="0" y="174"/>
                    </a:lnTo>
                    <a:lnTo>
                      <a:pt x="112" y="0"/>
                    </a:lnTo>
                    <a:lnTo>
                      <a:pt x="116" y="22"/>
                    </a:lnTo>
                    <a:lnTo>
                      <a:pt x="3" y="199"/>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06" name="Freeform 70"/>
              <p:cNvSpPr>
                <a:spLocks/>
              </p:cNvSpPr>
              <p:nvPr/>
            </p:nvSpPr>
            <p:spPr bwMode="auto">
              <a:xfrm>
                <a:off x="1260" y="1771"/>
                <a:ext cx="58" cy="98"/>
              </a:xfrm>
              <a:custGeom>
                <a:avLst/>
                <a:gdLst/>
                <a:ahLst/>
                <a:cxnLst>
                  <a:cxn ang="0">
                    <a:pos x="3" y="196"/>
                  </a:cxn>
                  <a:cxn ang="0">
                    <a:pos x="0" y="170"/>
                  </a:cxn>
                  <a:cxn ang="0">
                    <a:pos x="112" y="0"/>
                  </a:cxn>
                  <a:cxn ang="0">
                    <a:pos x="115" y="22"/>
                  </a:cxn>
                  <a:cxn ang="0">
                    <a:pos x="3" y="196"/>
                  </a:cxn>
                </a:cxnLst>
                <a:rect l="0" t="0" r="r" b="b"/>
                <a:pathLst>
                  <a:path w="115" h="196">
                    <a:moveTo>
                      <a:pt x="3" y="196"/>
                    </a:moveTo>
                    <a:lnTo>
                      <a:pt x="0" y="170"/>
                    </a:lnTo>
                    <a:lnTo>
                      <a:pt x="112" y="0"/>
                    </a:lnTo>
                    <a:lnTo>
                      <a:pt x="115" y="22"/>
                    </a:lnTo>
                    <a:lnTo>
                      <a:pt x="3" y="196"/>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07" name="Freeform 71"/>
              <p:cNvSpPr>
                <a:spLocks/>
              </p:cNvSpPr>
              <p:nvPr/>
            </p:nvSpPr>
            <p:spPr bwMode="auto">
              <a:xfrm>
                <a:off x="1257" y="1760"/>
                <a:ext cx="59" cy="96"/>
              </a:xfrm>
              <a:custGeom>
                <a:avLst/>
                <a:gdLst/>
                <a:ahLst/>
                <a:cxnLst>
                  <a:cxn ang="0">
                    <a:pos x="7" y="193"/>
                  </a:cxn>
                  <a:cxn ang="0">
                    <a:pos x="0" y="169"/>
                  </a:cxn>
                  <a:cxn ang="0">
                    <a:pos x="115" y="0"/>
                  </a:cxn>
                  <a:cxn ang="0">
                    <a:pos x="119" y="23"/>
                  </a:cxn>
                  <a:cxn ang="0">
                    <a:pos x="7" y="193"/>
                  </a:cxn>
                </a:cxnLst>
                <a:rect l="0" t="0" r="r" b="b"/>
                <a:pathLst>
                  <a:path w="119" h="193">
                    <a:moveTo>
                      <a:pt x="7" y="193"/>
                    </a:moveTo>
                    <a:lnTo>
                      <a:pt x="0" y="169"/>
                    </a:lnTo>
                    <a:lnTo>
                      <a:pt x="115" y="0"/>
                    </a:lnTo>
                    <a:lnTo>
                      <a:pt x="119" y="23"/>
                    </a:lnTo>
                    <a:lnTo>
                      <a:pt x="7" y="193"/>
                    </a:lnTo>
                    <a:close/>
                  </a:path>
                </a:pathLst>
              </a:custGeom>
              <a:solidFill>
                <a:srgbClr val="DEDE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08" name="Freeform 72"/>
              <p:cNvSpPr>
                <a:spLocks/>
              </p:cNvSpPr>
              <p:nvPr/>
            </p:nvSpPr>
            <p:spPr bwMode="auto">
              <a:xfrm>
                <a:off x="1254" y="1750"/>
                <a:ext cx="60" cy="94"/>
              </a:xfrm>
              <a:custGeom>
                <a:avLst/>
                <a:gdLst/>
                <a:ahLst/>
                <a:cxnLst>
                  <a:cxn ang="0">
                    <a:pos x="6" y="189"/>
                  </a:cxn>
                  <a:cxn ang="0">
                    <a:pos x="0" y="167"/>
                  </a:cxn>
                  <a:cxn ang="0">
                    <a:pos x="115" y="0"/>
                  </a:cxn>
                  <a:cxn ang="0">
                    <a:pos x="121" y="20"/>
                  </a:cxn>
                  <a:cxn ang="0">
                    <a:pos x="6" y="189"/>
                  </a:cxn>
                </a:cxnLst>
                <a:rect l="0" t="0" r="r" b="b"/>
                <a:pathLst>
                  <a:path w="121" h="189">
                    <a:moveTo>
                      <a:pt x="6" y="189"/>
                    </a:moveTo>
                    <a:lnTo>
                      <a:pt x="0" y="167"/>
                    </a:lnTo>
                    <a:lnTo>
                      <a:pt x="115" y="0"/>
                    </a:lnTo>
                    <a:lnTo>
                      <a:pt x="121" y="20"/>
                    </a:lnTo>
                    <a:lnTo>
                      <a:pt x="6" y="189"/>
                    </a:lnTo>
                    <a:close/>
                  </a:path>
                </a:pathLst>
              </a:custGeom>
              <a:solidFill>
                <a:srgbClr val="DDDD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09" name="Freeform 73"/>
              <p:cNvSpPr>
                <a:spLocks/>
              </p:cNvSpPr>
              <p:nvPr/>
            </p:nvSpPr>
            <p:spPr bwMode="auto">
              <a:xfrm>
                <a:off x="1255" y="1754"/>
                <a:ext cx="59" cy="90"/>
              </a:xfrm>
              <a:custGeom>
                <a:avLst/>
                <a:gdLst/>
                <a:ahLst/>
                <a:cxnLst>
                  <a:cxn ang="0">
                    <a:pos x="3" y="180"/>
                  </a:cxn>
                  <a:cxn ang="0">
                    <a:pos x="0" y="169"/>
                  </a:cxn>
                  <a:cxn ang="0">
                    <a:pos x="115" y="0"/>
                  </a:cxn>
                  <a:cxn ang="0">
                    <a:pos x="118" y="11"/>
                  </a:cxn>
                  <a:cxn ang="0">
                    <a:pos x="3" y="180"/>
                  </a:cxn>
                </a:cxnLst>
                <a:rect l="0" t="0" r="r" b="b"/>
                <a:pathLst>
                  <a:path w="118" h="180">
                    <a:moveTo>
                      <a:pt x="3" y="180"/>
                    </a:moveTo>
                    <a:lnTo>
                      <a:pt x="0" y="169"/>
                    </a:lnTo>
                    <a:lnTo>
                      <a:pt x="115" y="0"/>
                    </a:lnTo>
                    <a:lnTo>
                      <a:pt x="118" y="11"/>
                    </a:lnTo>
                    <a:lnTo>
                      <a:pt x="3" y="180"/>
                    </a:lnTo>
                    <a:close/>
                  </a:path>
                </a:pathLst>
              </a:custGeom>
              <a:solidFill>
                <a:srgbClr val="DDDD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10" name="Freeform 74"/>
              <p:cNvSpPr>
                <a:spLocks/>
              </p:cNvSpPr>
              <p:nvPr/>
            </p:nvSpPr>
            <p:spPr bwMode="auto">
              <a:xfrm>
                <a:off x="1254" y="1750"/>
                <a:ext cx="58" cy="89"/>
              </a:xfrm>
              <a:custGeom>
                <a:avLst/>
                <a:gdLst/>
                <a:ahLst/>
                <a:cxnLst>
                  <a:cxn ang="0">
                    <a:pos x="3" y="178"/>
                  </a:cxn>
                  <a:cxn ang="0">
                    <a:pos x="0" y="167"/>
                  </a:cxn>
                  <a:cxn ang="0">
                    <a:pos x="115" y="0"/>
                  </a:cxn>
                  <a:cxn ang="0">
                    <a:pos x="118" y="9"/>
                  </a:cxn>
                  <a:cxn ang="0">
                    <a:pos x="3" y="178"/>
                  </a:cxn>
                </a:cxnLst>
                <a:rect l="0" t="0" r="r" b="b"/>
                <a:pathLst>
                  <a:path w="118" h="178">
                    <a:moveTo>
                      <a:pt x="3" y="178"/>
                    </a:moveTo>
                    <a:lnTo>
                      <a:pt x="0" y="167"/>
                    </a:lnTo>
                    <a:lnTo>
                      <a:pt x="115" y="0"/>
                    </a:lnTo>
                    <a:lnTo>
                      <a:pt x="118" y="9"/>
                    </a:lnTo>
                    <a:lnTo>
                      <a:pt x="3" y="178"/>
                    </a:lnTo>
                    <a:close/>
                  </a:path>
                </a:pathLst>
              </a:custGeom>
              <a:solidFill>
                <a:srgbClr val="DCDC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11" name="Freeform 75"/>
              <p:cNvSpPr>
                <a:spLocks/>
              </p:cNvSpPr>
              <p:nvPr/>
            </p:nvSpPr>
            <p:spPr bwMode="auto">
              <a:xfrm>
                <a:off x="1250" y="1738"/>
                <a:ext cx="61" cy="95"/>
              </a:xfrm>
              <a:custGeom>
                <a:avLst/>
                <a:gdLst/>
                <a:ahLst/>
                <a:cxnLst>
                  <a:cxn ang="0">
                    <a:pos x="7" y="189"/>
                  </a:cxn>
                  <a:cxn ang="0">
                    <a:pos x="0" y="165"/>
                  </a:cxn>
                  <a:cxn ang="0">
                    <a:pos x="114" y="0"/>
                  </a:cxn>
                  <a:cxn ang="0">
                    <a:pos x="122" y="22"/>
                  </a:cxn>
                  <a:cxn ang="0">
                    <a:pos x="7" y="189"/>
                  </a:cxn>
                </a:cxnLst>
                <a:rect l="0" t="0" r="r" b="b"/>
                <a:pathLst>
                  <a:path w="122" h="189">
                    <a:moveTo>
                      <a:pt x="7" y="189"/>
                    </a:moveTo>
                    <a:lnTo>
                      <a:pt x="0" y="165"/>
                    </a:lnTo>
                    <a:lnTo>
                      <a:pt x="114" y="0"/>
                    </a:lnTo>
                    <a:lnTo>
                      <a:pt x="122" y="22"/>
                    </a:lnTo>
                    <a:lnTo>
                      <a:pt x="7" y="189"/>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12" name="Freeform 76"/>
              <p:cNvSpPr>
                <a:spLocks/>
              </p:cNvSpPr>
              <p:nvPr/>
            </p:nvSpPr>
            <p:spPr bwMode="auto">
              <a:xfrm>
                <a:off x="1245" y="1728"/>
                <a:ext cx="62" cy="93"/>
              </a:xfrm>
              <a:custGeom>
                <a:avLst/>
                <a:gdLst/>
                <a:ahLst/>
                <a:cxnLst>
                  <a:cxn ang="0">
                    <a:pos x="10" y="186"/>
                  </a:cxn>
                  <a:cxn ang="0">
                    <a:pos x="0" y="164"/>
                  </a:cxn>
                  <a:cxn ang="0">
                    <a:pos x="116" y="0"/>
                  </a:cxn>
                  <a:cxn ang="0">
                    <a:pos x="124" y="21"/>
                  </a:cxn>
                  <a:cxn ang="0">
                    <a:pos x="10" y="186"/>
                  </a:cxn>
                </a:cxnLst>
                <a:rect l="0" t="0" r="r" b="b"/>
                <a:pathLst>
                  <a:path w="124" h="186">
                    <a:moveTo>
                      <a:pt x="10" y="186"/>
                    </a:moveTo>
                    <a:lnTo>
                      <a:pt x="0" y="164"/>
                    </a:lnTo>
                    <a:lnTo>
                      <a:pt x="116" y="0"/>
                    </a:lnTo>
                    <a:lnTo>
                      <a:pt x="124" y="21"/>
                    </a:lnTo>
                    <a:lnTo>
                      <a:pt x="10" y="186"/>
                    </a:lnTo>
                    <a:close/>
                  </a:path>
                </a:pathLst>
              </a:custGeom>
              <a:solidFill>
                <a:srgbClr val="DADA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13" name="Freeform 77"/>
              <p:cNvSpPr>
                <a:spLocks/>
              </p:cNvSpPr>
              <p:nvPr/>
            </p:nvSpPr>
            <p:spPr bwMode="auto">
              <a:xfrm>
                <a:off x="1247" y="1734"/>
                <a:ext cx="60" cy="87"/>
              </a:xfrm>
              <a:custGeom>
                <a:avLst/>
                <a:gdLst/>
                <a:ahLst/>
                <a:cxnLst>
                  <a:cxn ang="0">
                    <a:pos x="5" y="175"/>
                  </a:cxn>
                  <a:cxn ang="0">
                    <a:pos x="0" y="164"/>
                  </a:cxn>
                  <a:cxn ang="0">
                    <a:pos x="116" y="0"/>
                  </a:cxn>
                  <a:cxn ang="0">
                    <a:pos x="119" y="10"/>
                  </a:cxn>
                  <a:cxn ang="0">
                    <a:pos x="5" y="175"/>
                  </a:cxn>
                </a:cxnLst>
                <a:rect l="0" t="0" r="r" b="b"/>
                <a:pathLst>
                  <a:path w="119" h="175">
                    <a:moveTo>
                      <a:pt x="5" y="175"/>
                    </a:moveTo>
                    <a:lnTo>
                      <a:pt x="0" y="164"/>
                    </a:lnTo>
                    <a:lnTo>
                      <a:pt x="116" y="0"/>
                    </a:lnTo>
                    <a:lnTo>
                      <a:pt x="119" y="10"/>
                    </a:lnTo>
                    <a:lnTo>
                      <a:pt x="5" y="175"/>
                    </a:lnTo>
                    <a:close/>
                  </a:path>
                </a:pathLst>
              </a:custGeom>
              <a:solidFill>
                <a:srgbClr val="DADA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14" name="Freeform 78"/>
              <p:cNvSpPr>
                <a:spLocks/>
              </p:cNvSpPr>
              <p:nvPr/>
            </p:nvSpPr>
            <p:spPr bwMode="auto">
              <a:xfrm>
                <a:off x="1245" y="1728"/>
                <a:ext cx="60" cy="87"/>
              </a:xfrm>
              <a:custGeom>
                <a:avLst/>
                <a:gdLst/>
                <a:ahLst/>
                <a:cxnLst>
                  <a:cxn ang="0">
                    <a:pos x="5" y="175"/>
                  </a:cxn>
                  <a:cxn ang="0">
                    <a:pos x="0" y="164"/>
                  </a:cxn>
                  <a:cxn ang="0">
                    <a:pos x="116" y="0"/>
                  </a:cxn>
                  <a:cxn ang="0">
                    <a:pos x="121" y="11"/>
                  </a:cxn>
                  <a:cxn ang="0">
                    <a:pos x="5" y="175"/>
                  </a:cxn>
                </a:cxnLst>
                <a:rect l="0" t="0" r="r" b="b"/>
                <a:pathLst>
                  <a:path w="121" h="175">
                    <a:moveTo>
                      <a:pt x="5" y="175"/>
                    </a:moveTo>
                    <a:lnTo>
                      <a:pt x="0" y="164"/>
                    </a:lnTo>
                    <a:lnTo>
                      <a:pt x="116" y="0"/>
                    </a:lnTo>
                    <a:lnTo>
                      <a:pt x="121" y="11"/>
                    </a:lnTo>
                    <a:lnTo>
                      <a:pt x="5" y="175"/>
                    </a:lnTo>
                    <a:close/>
                  </a:path>
                </a:pathLst>
              </a:custGeom>
              <a:solidFill>
                <a:srgbClr val="D9D9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15" name="Freeform 79"/>
              <p:cNvSpPr>
                <a:spLocks/>
              </p:cNvSpPr>
              <p:nvPr/>
            </p:nvSpPr>
            <p:spPr bwMode="auto">
              <a:xfrm>
                <a:off x="1241" y="1718"/>
                <a:ext cx="62" cy="92"/>
              </a:xfrm>
              <a:custGeom>
                <a:avLst/>
                <a:gdLst/>
                <a:ahLst/>
                <a:cxnLst>
                  <a:cxn ang="0">
                    <a:pos x="9" y="184"/>
                  </a:cxn>
                  <a:cxn ang="0">
                    <a:pos x="0" y="161"/>
                  </a:cxn>
                  <a:cxn ang="0">
                    <a:pos x="117" y="0"/>
                  </a:cxn>
                  <a:cxn ang="0">
                    <a:pos x="125" y="20"/>
                  </a:cxn>
                  <a:cxn ang="0">
                    <a:pos x="9" y="184"/>
                  </a:cxn>
                </a:cxnLst>
                <a:rect l="0" t="0" r="r" b="b"/>
                <a:pathLst>
                  <a:path w="125" h="184">
                    <a:moveTo>
                      <a:pt x="9" y="184"/>
                    </a:moveTo>
                    <a:lnTo>
                      <a:pt x="0" y="161"/>
                    </a:lnTo>
                    <a:lnTo>
                      <a:pt x="117" y="0"/>
                    </a:lnTo>
                    <a:lnTo>
                      <a:pt x="125" y="20"/>
                    </a:lnTo>
                    <a:lnTo>
                      <a:pt x="9" y="184"/>
                    </a:lnTo>
                    <a:close/>
                  </a:path>
                </a:pathLst>
              </a:custGeom>
              <a:solidFill>
                <a:srgbClr val="D8D8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16" name="Freeform 80"/>
              <p:cNvSpPr>
                <a:spLocks/>
              </p:cNvSpPr>
              <p:nvPr/>
            </p:nvSpPr>
            <p:spPr bwMode="auto">
              <a:xfrm>
                <a:off x="1235" y="1709"/>
                <a:ext cx="64" cy="90"/>
              </a:xfrm>
              <a:custGeom>
                <a:avLst/>
                <a:gdLst/>
                <a:ahLst/>
                <a:cxnLst>
                  <a:cxn ang="0">
                    <a:pos x="11" y="180"/>
                  </a:cxn>
                  <a:cxn ang="0">
                    <a:pos x="0" y="160"/>
                  </a:cxn>
                  <a:cxn ang="0">
                    <a:pos x="118" y="0"/>
                  </a:cxn>
                  <a:cxn ang="0">
                    <a:pos x="128" y="19"/>
                  </a:cxn>
                  <a:cxn ang="0">
                    <a:pos x="11" y="180"/>
                  </a:cxn>
                </a:cxnLst>
                <a:rect l="0" t="0" r="r" b="b"/>
                <a:pathLst>
                  <a:path w="128" h="180">
                    <a:moveTo>
                      <a:pt x="11" y="180"/>
                    </a:moveTo>
                    <a:lnTo>
                      <a:pt x="0" y="160"/>
                    </a:lnTo>
                    <a:lnTo>
                      <a:pt x="118" y="0"/>
                    </a:lnTo>
                    <a:lnTo>
                      <a:pt x="128" y="19"/>
                    </a:lnTo>
                    <a:lnTo>
                      <a:pt x="11" y="180"/>
                    </a:lnTo>
                    <a:close/>
                  </a:path>
                </a:pathLst>
              </a:custGeom>
              <a:solidFill>
                <a:srgbClr val="D7D7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17" name="Freeform 81"/>
              <p:cNvSpPr>
                <a:spLocks/>
              </p:cNvSpPr>
              <p:nvPr/>
            </p:nvSpPr>
            <p:spPr bwMode="auto">
              <a:xfrm>
                <a:off x="1238" y="1713"/>
                <a:ext cx="61" cy="86"/>
              </a:xfrm>
              <a:custGeom>
                <a:avLst/>
                <a:gdLst/>
                <a:ahLst/>
                <a:cxnLst>
                  <a:cxn ang="0">
                    <a:pos x="5" y="170"/>
                  </a:cxn>
                  <a:cxn ang="0">
                    <a:pos x="0" y="159"/>
                  </a:cxn>
                  <a:cxn ang="0">
                    <a:pos x="118" y="0"/>
                  </a:cxn>
                  <a:cxn ang="0">
                    <a:pos x="122" y="9"/>
                  </a:cxn>
                  <a:cxn ang="0">
                    <a:pos x="5" y="170"/>
                  </a:cxn>
                </a:cxnLst>
                <a:rect l="0" t="0" r="r" b="b"/>
                <a:pathLst>
                  <a:path w="122" h="170">
                    <a:moveTo>
                      <a:pt x="5" y="170"/>
                    </a:moveTo>
                    <a:lnTo>
                      <a:pt x="0" y="159"/>
                    </a:lnTo>
                    <a:lnTo>
                      <a:pt x="118" y="0"/>
                    </a:lnTo>
                    <a:lnTo>
                      <a:pt x="122" y="9"/>
                    </a:lnTo>
                    <a:lnTo>
                      <a:pt x="5" y="170"/>
                    </a:lnTo>
                    <a:close/>
                  </a:path>
                </a:pathLst>
              </a:custGeom>
              <a:solidFill>
                <a:srgbClr val="D7D7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18" name="Freeform 82"/>
              <p:cNvSpPr>
                <a:spLocks/>
              </p:cNvSpPr>
              <p:nvPr/>
            </p:nvSpPr>
            <p:spPr bwMode="auto">
              <a:xfrm>
                <a:off x="1235" y="1709"/>
                <a:ext cx="62" cy="84"/>
              </a:xfrm>
              <a:custGeom>
                <a:avLst/>
                <a:gdLst/>
                <a:ahLst/>
                <a:cxnLst>
                  <a:cxn ang="0">
                    <a:pos x="6" y="169"/>
                  </a:cxn>
                  <a:cxn ang="0">
                    <a:pos x="0" y="160"/>
                  </a:cxn>
                  <a:cxn ang="0">
                    <a:pos x="118" y="0"/>
                  </a:cxn>
                  <a:cxn ang="0">
                    <a:pos x="124" y="10"/>
                  </a:cxn>
                  <a:cxn ang="0">
                    <a:pos x="6" y="169"/>
                  </a:cxn>
                </a:cxnLst>
                <a:rect l="0" t="0" r="r" b="b"/>
                <a:pathLst>
                  <a:path w="124" h="169">
                    <a:moveTo>
                      <a:pt x="6" y="169"/>
                    </a:moveTo>
                    <a:lnTo>
                      <a:pt x="0" y="160"/>
                    </a:lnTo>
                    <a:lnTo>
                      <a:pt x="118" y="0"/>
                    </a:lnTo>
                    <a:lnTo>
                      <a:pt x="124" y="10"/>
                    </a:lnTo>
                    <a:lnTo>
                      <a:pt x="6" y="169"/>
                    </a:lnTo>
                    <a:close/>
                  </a:path>
                </a:pathLst>
              </a:custGeom>
              <a:solidFill>
                <a:srgbClr val="D6D6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19" name="Freeform 83"/>
              <p:cNvSpPr>
                <a:spLocks/>
              </p:cNvSpPr>
              <p:nvPr/>
            </p:nvSpPr>
            <p:spPr bwMode="auto">
              <a:xfrm>
                <a:off x="1230" y="1699"/>
                <a:ext cx="64" cy="89"/>
              </a:xfrm>
              <a:custGeom>
                <a:avLst/>
                <a:gdLst/>
                <a:ahLst/>
                <a:cxnLst>
                  <a:cxn ang="0">
                    <a:pos x="11" y="178"/>
                  </a:cxn>
                  <a:cxn ang="0">
                    <a:pos x="0" y="156"/>
                  </a:cxn>
                  <a:cxn ang="0">
                    <a:pos x="119" y="0"/>
                  </a:cxn>
                  <a:cxn ang="0">
                    <a:pos x="129" y="18"/>
                  </a:cxn>
                  <a:cxn ang="0">
                    <a:pos x="11" y="178"/>
                  </a:cxn>
                </a:cxnLst>
                <a:rect l="0" t="0" r="r" b="b"/>
                <a:pathLst>
                  <a:path w="129" h="178">
                    <a:moveTo>
                      <a:pt x="11" y="178"/>
                    </a:moveTo>
                    <a:lnTo>
                      <a:pt x="0" y="156"/>
                    </a:lnTo>
                    <a:lnTo>
                      <a:pt x="119" y="0"/>
                    </a:lnTo>
                    <a:lnTo>
                      <a:pt x="129" y="18"/>
                    </a:lnTo>
                    <a:lnTo>
                      <a:pt x="11" y="178"/>
                    </a:lnTo>
                    <a:close/>
                  </a:path>
                </a:pathLst>
              </a:custGeom>
              <a:solidFill>
                <a:srgbClr val="D5D5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20" name="Freeform 84"/>
              <p:cNvSpPr>
                <a:spLocks/>
              </p:cNvSpPr>
              <p:nvPr/>
            </p:nvSpPr>
            <p:spPr bwMode="auto">
              <a:xfrm>
                <a:off x="1234" y="1705"/>
                <a:ext cx="60" cy="83"/>
              </a:xfrm>
              <a:custGeom>
                <a:avLst/>
                <a:gdLst/>
                <a:ahLst/>
                <a:cxnLst>
                  <a:cxn ang="0">
                    <a:pos x="3" y="167"/>
                  </a:cxn>
                  <a:cxn ang="0">
                    <a:pos x="0" y="160"/>
                  </a:cxn>
                  <a:cxn ang="0">
                    <a:pos x="117" y="0"/>
                  </a:cxn>
                  <a:cxn ang="0">
                    <a:pos x="121" y="7"/>
                  </a:cxn>
                  <a:cxn ang="0">
                    <a:pos x="3" y="167"/>
                  </a:cxn>
                </a:cxnLst>
                <a:rect l="0" t="0" r="r" b="b"/>
                <a:pathLst>
                  <a:path w="121" h="167">
                    <a:moveTo>
                      <a:pt x="3" y="167"/>
                    </a:moveTo>
                    <a:lnTo>
                      <a:pt x="0" y="160"/>
                    </a:lnTo>
                    <a:lnTo>
                      <a:pt x="117" y="0"/>
                    </a:lnTo>
                    <a:lnTo>
                      <a:pt x="121" y="7"/>
                    </a:lnTo>
                    <a:lnTo>
                      <a:pt x="3" y="167"/>
                    </a:lnTo>
                    <a:close/>
                  </a:path>
                </a:pathLst>
              </a:custGeom>
              <a:solidFill>
                <a:srgbClr val="D5D5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21" name="Freeform 85"/>
              <p:cNvSpPr>
                <a:spLocks/>
              </p:cNvSpPr>
              <p:nvPr/>
            </p:nvSpPr>
            <p:spPr bwMode="auto">
              <a:xfrm>
                <a:off x="1231" y="1702"/>
                <a:ext cx="61" cy="83"/>
              </a:xfrm>
              <a:custGeom>
                <a:avLst/>
                <a:gdLst/>
                <a:ahLst/>
                <a:cxnLst>
                  <a:cxn ang="0">
                    <a:pos x="5" y="166"/>
                  </a:cxn>
                  <a:cxn ang="0">
                    <a:pos x="0" y="158"/>
                  </a:cxn>
                  <a:cxn ang="0">
                    <a:pos x="119" y="0"/>
                  </a:cxn>
                  <a:cxn ang="0">
                    <a:pos x="122" y="6"/>
                  </a:cxn>
                  <a:cxn ang="0">
                    <a:pos x="5" y="166"/>
                  </a:cxn>
                </a:cxnLst>
                <a:rect l="0" t="0" r="r" b="b"/>
                <a:pathLst>
                  <a:path w="122" h="166">
                    <a:moveTo>
                      <a:pt x="5" y="166"/>
                    </a:moveTo>
                    <a:lnTo>
                      <a:pt x="0" y="158"/>
                    </a:lnTo>
                    <a:lnTo>
                      <a:pt x="119" y="0"/>
                    </a:lnTo>
                    <a:lnTo>
                      <a:pt x="122" y="6"/>
                    </a:lnTo>
                    <a:lnTo>
                      <a:pt x="5" y="166"/>
                    </a:lnTo>
                    <a:close/>
                  </a:path>
                </a:pathLst>
              </a:custGeom>
              <a:solidFill>
                <a:srgbClr val="D4D4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22" name="Freeform 86"/>
              <p:cNvSpPr>
                <a:spLocks/>
              </p:cNvSpPr>
              <p:nvPr/>
            </p:nvSpPr>
            <p:spPr bwMode="auto">
              <a:xfrm>
                <a:off x="1230" y="1699"/>
                <a:ext cx="61" cy="82"/>
              </a:xfrm>
              <a:custGeom>
                <a:avLst/>
                <a:gdLst/>
                <a:ahLst/>
                <a:cxnLst>
                  <a:cxn ang="0">
                    <a:pos x="3" y="163"/>
                  </a:cxn>
                  <a:cxn ang="0">
                    <a:pos x="0" y="156"/>
                  </a:cxn>
                  <a:cxn ang="0">
                    <a:pos x="119" y="0"/>
                  </a:cxn>
                  <a:cxn ang="0">
                    <a:pos x="122" y="5"/>
                  </a:cxn>
                  <a:cxn ang="0">
                    <a:pos x="3" y="163"/>
                  </a:cxn>
                </a:cxnLst>
                <a:rect l="0" t="0" r="r" b="b"/>
                <a:pathLst>
                  <a:path w="122" h="163">
                    <a:moveTo>
                      <a:pt x="3" y="163"/>
                    </a:moveTo>
                    <a:lnTo>
                      <a:pt x="0" y="156"/>
                    </a:lnTo>
                    <a:lnTo>
                      <a:pt x="119" y="0"/>
                    </a:lnTo>
                    <a:lnTo>
                      <a:pt x="122" y="5"/>
                    </a:lnTo>
                    <a:lnTo>
                      <a:pt x="3" y="163"/>
                    </a:lnTo>
                    <a:close/>
                  </a:path>
                </a:pathLst>
              </a:custGeom>
              <a:solidFill>
                <a:srgbClr val="D3D3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23" name="Freeform 87"/>
              <p:cNvSpPr>
                <a:spLocks/>
              </p:cNvSpPr>
              <p:nvPr/>
            </p:nvSpPr>
            <p:spPr bwMode="auto">
              <a:xfrm>
                <a:off x="1224" y="1690"/>
                <a:ext cx="65" cy="87"/>
              </a:xfrm>
              <a:custGeom>
                <a:avLst/>
                <a:gdLst/>
                <a:ahLst/>
                <a:cxnLst>
                  <a:cxn ang="0">
                    <a:pos x="12" y="175"/>
                  </a:cxn>
                  <a:cxn ang="0">
                    <a:pos x="0" y="154"/>
                  </a:cxn>
                  <a:cxn ang="0">
                    <a:pos x="119" y="0"/>
                  </a:cxn>
                  <a:cxn ang="0">
                    <a:pos x="131" y="19"/>
                  </a:cxn>
                  <a:cxn ang="0">
                    <a:pos x="12" y="175"/>
                  </a:cxn>
                </a:cxnLst>
                <a:rect l="0" t="0" r="r" b="b"/>
                <a:pathLst>
                  <a:path w="131" h="175">
                    <a:moveTo>
                      <a:pt x="12" y="175"/>
                    </a:moveTo>
                    <a:lnTo>
                      <a:pt x="0" y="154"/>
                    </a:lnTo>
                    <a:lnTo>
                      <a:pt x="119" y="0"/>
                    </a:lnTo>
                    <a:lnTo>
                      <a:pt x="131" y="19"/>
                    </a:lnTo>
                    <a:lnTo>
                      <a:pt x="12" y="175"/>
                    </a:lnTo>
                    <a:close/>
                  </a:path>
                </a:pathLst>
              </a:custGeom>
              <a:solidFill>
                <a:srgbClr val="D2D2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24" name="Freeform 88"/>
              <p:cNvSpPr>
                <a:spLocks/>
              </p:cNvSpPr>
              <p:nvPr/>
            </p:nvSpPr>
            <p:spPr bwMode="auto">
              <a:xfrm>
                <a:off x="1227" y="1695"/>
                <a:ext cx="62" cy="82"/>
              </a:xfrm>
              <a:custGeom>
                <a:avLst/>
                <a:gdLst/>
                <a:ahLst/>
                <a:cxnLst>
                  <a:cxn ang="0">
                    <a:pos x="6" y="165"/>
                  </a:cxn>
                  <a:cxn ang="0">
                    <a:pos x="0" y="155"/>
                  </a:cxn>
                  <a:cxn ang="0">
                    <a:pos x="119" y="0"/>
                  </a:cxn>
                  <a:cxn ang="0">
                    <a:pos x="125" y="9"/>
                  </a:cxn>
                  <a:cxn ang="0">
                    <a:pos x="6" y="165"/>
                  </a:cxn>
                </a:cxnLst>
                <a:rect l="0" t="0" r="r" b="b"/>
                <a:pathLst>
                  <a:path w="125" h="165">
                    <a:moveTo>
                      <a:pt x="6" y="165"/>
                    </a:moveTo>
                    <a:lnTo>
                      <a:pt x="0" y="155"/>
                    </a:lnTo>
                    <a:lnTo>
                      <a:pt x="119" y="0"/>
                    </a:lnTo>
                    <a:lnTo>
                      <a:pt x="125" y="9"/>
                    </a:lnTo>
                    <a:lnTo>
                      <a:pt x="6" y="165"/>
                    </a:lnTo>
                    <a:close/>
                  </a:path>
                </a:pathLst>
              </a:custGeom>
              <a:solidFill>
                <a:srgbClr val="D2D2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25" name="Freeform 89"/>
              <p:cNvSpPr>
                <a:spLocks/>
              </p:cNvSpPr>
              <p:nvPr/>
            </p:nvSpPr>
            <p:spPr bwMode="auto">
              <a:xfrm>
                <a:off x="1224" y="1690"/>
                <a:ext cx="62" cy="83"/>
              </a:xfrm>
              <a:custGeom>
                <a:avLst/>
                <a:gdLst/>
                <a:ahLst/>
                <a:cxnLst>
                  <a:cxn ang="0">
                    <a:pos x="6" y="165"/>
                  </a:cxn>
                  <a:cxn ang="0">
                    <a:pos x="0" y="154"/>
                  </a:cxn>
                  <a:cxn ang="0">
                    <a:pos x="119" y="0"/>
                  </a:cxn>
                  <a:cxn ang="0">
                    <a:pos x="125" y="10"/>
                  </a:cxn>
                  <a:cxn ang="0">
                    <a:pos x="6" y="165"/>
                  </a:cxn>
                </a:cxnLst>
                <a:rect l="0" t="0" r="r" b="b"/>
                <a:pathLst>
                  <a:path w="125" h="165">
                    <a:moveTo>
                      <a:pt x="6" y="165"/>
                    </a:moveTo>
                    <a:lnTo>
                      <a:pt x="0" y="154"/>
                    </a:lnTo>
                    <a:lnTo>
                      <a:pt x="119" y="0"/>
                    </a:lnTo>
                    <a:lnTo>
                      <a:pt x="125" y="10"/>
                    </a:lnTo>
                    <a:lnTo>
                      <a:pt x="6" y="165"/>
                    </a:lnTo>
                    <a:close/>
                  </a:path>
                </a:pathLst>
              </a:custGeom>
              <a:solidFill>
                <a:srgbClr val="D1D1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26" name="Freeform 90"/>
              <p:cNvSpPr>
                <a:spLocks/>
              </p:cNvSpPr>
              <p:nvPr/>
            </p:nvSpPr>
            <p:spPr bwMode="auto">
              <a:xfrm>
                <a:off x="1210" y="1673"/>
                <a:ext cx="73" cy="94"/>
              </a:xfrm>
              <a:custGeom>
                <a:avLst/>
                <a:gdLst/>
                <a:ahLst/>
                <a:cxnLst>
                  <a:cxn ang="0">
                    <a:pos x="28" y="189"/>
                  </a:cxn>
                  <a:cxn ang="0">
                    <a:pos x="0" y="152"/>
                  </a:cxn>
                  <a:cxn ang="0">
                    <a:pos x="122" y="0"/>
                  </a:cxn>
                  <a:cxn ang="0">
                    <a:pos x="147" y="35"/>
                  </a:cxn>
                  <a:cxn ang="0">
                    <a:pos x="28" y="189"/>
                  </a:cxn>
                </a:cxnLst>
                <a:rect l="0" t="0" r="r" b="b"/>
                <a:pathLst>
                  <a:path w="147" h="189">
                    <a:moveTo>
                      <a:pt x="28" y="189"/>
                    </a:moveTo>
                    <a:lnTo>
                      <a:pt x="0" y="152"/>
                    </a:lnTo>
                    <a:lnTo>
                      <a:pt x="122" y="0"/>
                    </a:lnTo>
                    <a:lnTo>
                      <a:pt x="147" y="35"/>
                    </a:lnTo>
                    <a:lnTo>
                      <a:pt x="28" y="189"/>
                    </a:lnTo>
                    <a:close/>
                  </a:path>
                </a:pathLst>
              </a:custGeom>
              <a:solidFill>
                <a:srgbClr val="D0D0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27" name="Freeform 91"/>
              <p:cNvSpPr>
                <a:spLocks/>
              </p:cNvSpPr>
              <p:nvPr/>
            </p:nvSpPr>
            <p:spPr bwMode="auto">
              <a:xfrm>
                <a:off x="1220" y="1686"/>
                <a:ext cx="63" cy="81"/>
              </a:xfrm>
              <a:custGeom>
                <a:avLst/>
                <a:gdLst/>
                <a:ahLst/>
                <a:cxnLst>
                  <a:cxn ang="0">
                    <a:pos x="8" y="163"/>
                  </a:cxn>
                  <a:cxn ang="0">
                    <a:pos x="0" y="154"/>
                  </a:cxn>
                  <a:cxn ang="0">
                    <a:pos x="121" y="0"/>
                  </a:cxn>
                  <a:cxn ang="0">
                    <a:pos x="127" y="9"/>
                  </a:cxn>
                  <a:cxn ang="0">
                    <a:pos x="8" y="163"/>
                  </a:cxn>
                </a:cxnLst>
                <a:rect l="0" t="0" r="r" b="b"/>
                <a:pathLst>
                  <a:path w="127" h="163">
                    <a:moveTo>
                      <a:pt x="8" y="163"/>
                    </a:moveTo>
                    <a:lnTo>
                      <a:pt x="0" y="154"/>
                    </a:lnTo>
                    <a:lnTo>
                      <a:pt x="121" y="0"/>
                    </a:lnTo>
                    <a:lnTo>
                      <a:pt x="127" y="9"/>
                    </a:lnTo>
                    <a:lnTo>
                      <a:pt x="8" y="163"/>
                    </a:lnTo>
                    <a:close/>
                  </a:path>
                </a:pathLst>
              </a:custGeom>
              <a:solidFill>
                <a:srgbClr val="D0D0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28" name="Freeform 92"/>
              <p:cNvSpPr>
                <a:spLocks/>
              </p:cNvSpPr>
              <p:nvPr/>
            </p:nvSpPr>
            <p:spPr bwMode="auto">
              <a:xfrm>
                <a:off x="1217" y="1681"/>
                <a:ext cx="63" cy="82"/>
              </a:xfrm>
              <a:custGeom>
                <a:avLst/>
                <a:gdLst/>
                <a:ahLst/>
                <a:cxnLst>
                  <a:cxn ang="0">
                    <a:pos x="6" y="163"/>
                  </a:cxn>
                  <a:cxn ang="0">
                    <a:pos x="0" y="154"/>
                  </a:cxn>
                  <a:cxn ang="0">
                    <a:pos x="121" y="0"/>
                  </a:cxn>
                  <a:cxn ang="0">
                    <a:pos x="127" y="9"/>
                  </a:cxn>
                  <a:cxn ang="0">
                    <a:pos x="6" y="163"/>
                  </a:cxn>
                </a:cxnLst>
                <a:rect l="0" t="0" r="r" b="b"/>
                <a:pathLst>
                  <a:path w="127" h="163">
                    <a:moveTo>
                      <a:pt x="6" y="163"/>
                    </a:moveTo>
                    <a:lnTo>
                      <a:pt x="0" y="154"/>
                    </a:lnTo>
                    <a:lnTo>
                      <a:pt x="121" y="0"/>
                    </a:lnTo>
                    <a:lnTo>
                      <a:pt x="127" y="9"/>
                    </a:lnTo>
                    <a:lnTo>
                      <a:pt x="6" y="163"/>
                    </a:lnTo>
                    <a:close/>
                  </a:path>
                </a:pathLst>
              </a:custGeom>
              <a:solidFill>
                <a:srgbClr val="CFCF5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29" name="Freeform 93"/>
              <p:cNvSpPr>
                <a:spLocks/>
              </p:cNvSpPr>
              <p:nvPr/>
            </p:nvSpPr>
            <p:spPr bwMode="auto">
              <a:xfrm>
                <a:off x="1213" y="1677"/>
                <a:ext cx="64" cy="81"/>
              </a:xfrm>
              <a:custGeom>
                <a:avLst/>
                <a:gdLst/>
                <a:ahLst/>
                <a:cxnLst>
                  <a:cxn ang="0">
                    <a:pos x="8" y="162"/>
                  </a:cxn>
                  <a:cxn ang="0">
                    <a:pos x="0" y="152"/>
                  </a:cxn>
                  <a:cxn ang="0">
                    <a:pos x="122" y="0"/>
                  </a:cxn>
                  <a:cxn ang="0">
                    <a:pos x="129" y="8"/>
                  </a:cxn>
                  <a:cxn ang="0">
                    <a:pos x="8" y="162"/>
                  </a:cxn>
                </a:cxnLst>
                <a:rect l="0" t="0" r="r" b="b"/>
                <a:pathLst>
                  <a:path w="129" h="162">
                    <a:moveTo>
                      <a:pt x="8" y="162"/>
                    </a:moveTo>
                    <a:lnTo>
                      <a:pt x="0" y="152"/>
                    </a:lnTo>
                    <a:lnTo>
                      <a:pt x="122" y="0"/>
                    </a:lnTo>
                    <a:lnTo>
                      <a:pt x="129" y="8"/>
                    </a:lnTo>
                    <a:lnTo>
                      <a:pt x="8" y="162"/>
                    </a:lnTo>
                    <a:close/>
                  </a:path>
                </a:pathLst>
              </a:custGeom>
              <a:solidFill>
                <a:srgbClr val="CECE5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30" name="Freeform 94"/>
              <p:cNvSpPr>
                <a:spLocks/>
              </p:cNvSpPr>
              <p:nvPr/>
            </p:nvSpPr>
            <p:spPr bwMode="auto">
              <a:xfrm>
                <a:off x="1210" y="1673"/>
                <a:ext cx="64" cy="80"/>
              </a:xfrm>
              <a:custGeom>
                <a:avLst/>
                <a:gdLst/>
                <a:ahLst/>
                <a:cxnLst>
                  <a:cxn ang="0">
                    <a:pos x="6" y="161"/>
                  </a:cxn>
                  <a:cxn ang="0">
                    <a:pos x="0" y="152"/>
                  </a:cxn>
                  <a:cxn ang="0">
                    <a:pos x="122" y="0"/>
                  </a:cxn>
                  <a:cxn ang="0">
                    <a:pos x="128" y="9"/>
                  </a:cxn>
                  <a:cxn ang="0">
                    <a:pos x="6" y="161"/>
                  </a:cxn>
                </a:cxnLst>
                <a:rect l="0" t="0" r="r" b="b"/>
                <a:pathLst>
                  <a:path w="128" h="161">
                    <a:moveTo>
                      <a:pt x="6" y="161"/>
                    </a:moveTo>
                    <a:lnTo>
                      <a:pt x="0" y="152"/>
                    </a:lnTo>
                    <a:lnTo>
                      <a:pt x="122" y="0"/>
                    </a:lnTo>
                    <a:lnTo>
                      <a:pt x="128" y="9"/>
                    </a:lnTo>
                    <a:lnTo>
                      <a:pt x="6" y="161"/>
                    </a:lnTo>
                    <a:close/>
                  </a:path>
                </a:pathLst>
              </a:custGeom>
              <a:solidFill>
                <a:srgbClr val="CDCD5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31" name="Freeform 95"/>
              <p:cNvSpPr>
                <a:spLocks/>
              </p:cNvSpPr>
              <p:nvPr/>
            </p:nvSpPr>
            <p:spPr bwMode="auto">
              <a:xfrm>
                <a:off x="1194" y="1657"/>
                <a:ext cx="77" cy="92"/>
              </a:xfrm>
              <a:custGeom>
                <a:avLst/>
                <a:gdLst/>
                <a:ahLst/>
                <a:cxnLst>
                  <a:cxn ang="0">
                    <a:pos x="31" y="184"/>
                  </a:cxn>
                  <a:cxn ang="0">
                    <a:pos x="0" y="149"/>
                  </a:cxn>
                  <a:cxn ang="0">
                    <a:pos x="125" y="0"/>
                  </a:cxn>
                  <a:cxn ang="0">
                    <a:pos x="153" y="32"/>
                  </a:cxn>
                  <a:cxn ang="0">
                    <a:pos x="31" y="184"/>
                  </a:cxn>
                </a:cxnLst>
                <a:rect l="0" t="0" r="r" b="b"/>
                <a:pathLst>
                  <a:path w="153" h="184">
                    <a:moveTo>
                      <a:pt x="31" y="184"/>
                    </a:moveTo>
                    <a:lnTo>
                      <a:pt x="0" y="149"/>
                    </a:lnTo>
                    <a:lnTo>
                      <a:pt x="125" y="0"/>
                    </a:lnTo>
                    <a:lnTo>
                      <a:pt x="153" y="32"/>
                    </a:lnTo>
                    <a:lnTo>
                      <a:pt x="31" y="184"/>
                    </a:lnTo>
                    <a:close/>
                  </a:path>
                </a:pathLst>
              </a:custGeom>
              <a:solidFill>
                <a:srgbClr val="CCCC5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32" name="Freeform 96"/>
              <p:cNvSpPr>
                <a:spLocks/>
              </p:cNvSpPr>
              <p:nvPr/>
            </p:nvSpPr>
            <p:spPr bwMode="auto">
              <a:xfrm>
                <a:off x="1207" y="1670"/>
                <a:ext cx="64" cy="79"/>
              </a:xfrm>
              <a:custGeom>
                <a:avLst/>
                <a:gdLst/>
                <a:ahLst/>
                <a:cxnLst>
                  <a:cxn ang="0">
                    <a:pos x="6" y="158"/>
                  </a:cxn>
                  <a:cxn ang="0">
                    <a:pos x="0" y="151"/>
                  </a:cxn>
                  <a:cxn ang="0">
                    <a:pos x="122" y="0"/>
                  </a:cxn>
                  <a:cxn ang="0">
                    <a:pos x="128" y="6"/>
                  </a:cxn>
                  <a:cxn ang="0">
                    <a:pos x="6" y="158"/>
                  </a:cxn>
                </a:cxnLst>
                <a:rect l="0" t="0" r="r" b="b"/>
                <a:pathLst>
                  <a:path w="128" h="158">
                    <a:moveTo>
                      <a:pt x="6" y="158"/>
                    </a:moveTo>
                    <a:lnTo>
                      <a:pt x="0" y="151"/>
                    </a:lnTo>
                    <a:lnTo>
                      <a:pt x="122" y="0"/>
                    </a:lnTo>
                    <a:lnTo>
                      <a:pt x="128" y="6"/>
                    </a:lnTo>
                    <a:lnTo>
                      <a:pt x="6" y="158"/>
                    </a:lnTo>
                    <a:close/>
                  </a:path>
                </a:pathLst>
              </a:custGeom>
              <a:solidFill>
                <a:srgbClr val="CCCC5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33" name="Freeform 97"/>
              <p:cNvSpPr>
                <a:spLocks/>
              </p:cNvSpPr>
              <p:nvPr/>
            </p:nvSpPr>
            <p:spPr bwMode="auto">
              <a:xfrm>
                <a:off x="1203" y="1666"/>
                <a:ext cx="65" cy="79"/>
              </a:xfrm>
              <a:custGeom>
                <a:avLst/>
                <a:gdLst/>
                <a:ahLst/>
                <a:cxnLst>
                  <a:cxn ang="0">
                    <a:pos x="6" y="158"/>
                  </a:cxn>
                  <a:cxn ang="0">
                    <a:pos x="0" y="150"/>
                  </a:cxn>
                  <a:cxn ang="0">
                    <a:pos x="123" y="0"/>
                  </a:cxn>
                  <a:cxn ang="0">
                    <a:pos x="128" y="7"/>
                  </a:cxn>
                  <a:cxn ang="0">
                    <a:pos x="6" y="158"/>
                  </a:cxn>
                </a:cxnLst>
                <a:rect l="0" t="0" r="r" b="b"/>
                <a:pathLst>
                  <a:path w="128" h="158">
                    <a:moveTo>
                      <a:pt x="6" y="158"/>
                    </a:moveTo>
                    <a:lnTo>
                      <a:pt x="0" y="150"/>
                    </a:lnTo>
                    <a:lnTo>
                      <a:pt x="123" y="0"/>
                    </a:lnTo>
                    <a:lnTo>
                      <a:pt x="128" y="7"/>
                    </a:lnTo>
                    <a:lnTo>
                      <a:pt x="6" y="158"/>
                    </a:lnTo>
                    <a:close/>
                  </a:path>
                </a:pathLst>
              </a:custGeom>
              <a:solidFill>
                <a:srgbClr val="CBCB5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34" name="Freeform 98"/>
              <p:cNvSpPr>
                <a:spLocks/>
              </p:cNvSpPr>
              <p:nvPr/>
            </p:nvSpPr>
            <p:spPr bwMode="auto">
              <a:xfrm>
                <a:off x="1200" y="1663"/>
                <a:ext cx="65" cy="78"/>
              </a:xfrm>
              <a:custGeom>
                <a:avLst/>
                <a:gdLst/>
                <a:ahLst/>
                <a:cxnLst>
                  <a:cxn ang="0">
                    <a:pos x="6" y="156"/>
                  </a:cxn>
                  <a:cxn ang="0">
                    <a:pos x="0" y="149"/>
                  </a:cxn>
                  <a:cxn ang="0">
                    <a:pos x="123" y="0"/>
                  </a:cxn>
                  <a:cxn ang="0">
                    <a:pos x="129" y="6"/>
                  </a:cxn>
                  <a:cxn ang="0">
                    <a:pos x="6" y="156"/>
                  </a:cxn>
                </a:cxnLst>
                <a:rect l="0" t="0" r="r" b="b"/>
                <a:pathLst>
                  <a:path w="129" h="156">
                    <a:moveTo>
                      <a:pt x="6" y="156"/>
                    </a:moveTo>
                    <a:lnTo>
                      <a:pt x="0" y="149"/>
                    </a:lnTo>
                    <a:lnTo>
                      <a:pt x="123" y="0"/>
                    </a:lnTo>
                    <a:lnTo>
                      <a:pt x="129" y="6"/>
                    </a:lnTo>
                    <a:lnTo>
                      <a:pt x="6" y="156"/>
                    </a:lnTo>
                    <a:close/>
                  </a:path>
                </a:pathLst>
              </a:custGeom>
              <a:solidFill>
                <a:srgbClr val="CACA5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35" name="Freeform 99"/>
              <p:cNvSpPr>
                <a:spLocks/>
              </p:cNvSpPr>
              <p:nvPr/>
            </p:nvSpPr>
            <p:spPr bwMode="auto">
              <a:xfrm>
                <a:off x="1197" y="1660"/>
                <a:ext cx="65" cy="77"/>
              </a:xfrm>
              <a:custGeom>
                <a:avLst/>
                <a:gdLst/>
                <a:ahLst/>
                <a:cxnLst>
                  <a:cxn ang="0">
                    <a:pos x="6" y="156"/>
                  </a:cxn>
                  <a:cxn ang="0">
                    <a:pos x="0" y="148"/>
                  </a:cxn>
                  <a:cxn ang="0">
                    <a:pos x="123" y="0"/>
                  </a:cxn>
                  <a:cxn ang="0">
                    <a:pos x="129" y="7"/>
                  </a:cxn>
                  <a:cxn ang="0">
                    <a:pos x="6" y="156"/>
                  </a:cxn>
                </a:cxnLst>
                <a:rect l="0" t="0" r="r" b="b"/>
                <a:pathLst>
                  <a:path w="129" h="156">
                    <a:moveTo>
                      <a:pt x="6" y="156"/>
                    </a:moveTo>
                    <a:lnTo>
                      <a:pt x="0" y="148"/>
                    </a:lnTo>
                    <a:lnTo>
                      <a:pt x="123" y="0"/>
                    </a:lnTo>
                    <a:lnTo>
                      <a:pt x="129" y="7"/>
                    </a:lnTo>
                    <a:lnTo>
                      <a:pt x="6" y="156"/>
                    </a:lnTo>
                    <a:close/>
                  </a:path>
                </a:pathLst>
              </a:custGeom>
              <a:solidFill>
                <a:srgbClr val="C9C9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36" name="Freeform 100"/>
              <p:cNvSpPr>
                <a:spLocks/>
              </p:cNvSpPr>
              <p:nvPr/>
            </p:nvSpPr>
            <p:spPr bwMode="auto">
              <a:xfrm>
                <a:off x="1194" y="1657"/>
                <a:ext cx="65" cy="77"/>
              </a:xfrm>
              <a:custGeom>
                <a:avLst/>
                <a:gdLst/>
                <a:ahLst/>
                <a:cxnLst>
                  <a:cxn ang="0">
                    <a:pos x="7" y="154"/>
                  </a:cxn>
                  <a:cxn ang="0">
                    <a:pos x="0" y="149"/>
                  </a:cxn>
                  <a:cxn ang="0">
                    <a:pos x="125" y="0"/>
                  </a:cxn>
                  <a:cxn ang="0">
                    <a:pos x="130" y="6"/>
                  </a:cxn>
                  <a:cxn ang="0">
                    <a:pos x="7" y="154"/>
                  </a:cxn>
                </a:cxnLst>
                <a:rect l="0" t="0" r="r" b="b"/>
                <a:pathLst>
                  <a:path w="130" h="154">
                    <a:moveTo>
                      <a:pt x="7" y="154"/>
                    </a:moveTo>
                    <a:lnTo>
                      <a:pt x="0" y="149"/>
                    </a:lnTo>
                    <a:lnTo>
                      <a:pt x="125" y="0"/>
                    </a:lnTo>
                    <a:lnTo>
                      <a:pt x="130" y="6"/>
                    </a:lnTo>
                    <a:lnTo>
                      <a:pt x="7" y="154"/>
                    </a:lnTo>
                    <a:close/>
                  </a:path>
                </a:pathLst>
              </a:custGeom>
              <a:solidFill>
                <a:srgbClr val="C8C8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37" name="Freeform 101"/>
              <p:cNvSpPr>
                <a:spLocks/>
              </p:cNvSpPr>
              <p:nvPr/>
            </p:nvSpPr>
            <p:spPr bwMode="auto">
              <a:xfrm>
                <a:off x="1176" y="1642"/>
                <a:ext cx="81" cy="89"/>
              </a:xfrm>
              <a:custGeom>
                <a:avLst/>
                <a:gdLst/>
                <a:ahLst/>
                <a:cxnLst>
                  <a:cxn ang="0">
                    <a:pos x="35" y="178"/>
                  </a:cxn>
                  <a:cxn ang="0">
                    <a:pos x="0" y="145"/>
                  </a:cxn>
                  <a:cxn ang="0">
                    <a:pos x="130" y="0"/>
                  </a:cxn>
                  <a:cxn ang="0">
                    <a:pos x="160" y="29"/>
                  </a:cxn>
                  <a:cxn ang="0">
                    <a:pos x="35" y="178"/>
                  </a:cxn>
                </a:cxnLst>
                <a:rect l="0" t="0" r="r" b="b"/>
                <a:pathLst>
                  <a:path w="160" h="178">
                    <a:moveTo>
                      <a:pt x="35" y="178"/>
                    </a:moveTo>
                    <a:lnTo>
                      <a:pt x="0" y="145"/>
                    </a:lnTo>
                    <a:lnTo>
                      <a:pt x="130" y="0"/>
                    </a:lnTo>
                    <a:lnTo>
                      <a:pt x="160" y="29"/>
                    </a:lnTo>
                    <a:lnTo>
                      <a:pt x="35" y="178"/>
                    </a:lnTo>
                    <a:close/>
                  </a:path>
                </a:pathLst>
              </a:custGeom>
              <a:solidFill>
                <a:srgbClr val="C7C7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38" name="Freeform 102"/>
              <p:cNvSpPr>
                <a:spLocks/>
              </p:cNvSpPr>
              <p:nvPr/>
            </p:nvSpPr>
            <p:spPr bwMode="auto">
              <a:xfrm>
                <a:off x="1191" y="1654"/>
                <a:ext cx="66" cy="77"/>
              </a:xfrm>
              <a:custGeom>
                <a:avLst/>
                <a:gdLst/>
                <a:ahLst/>
                <a:cxnLst>
                  <a:cxn ang="0">
                    <a:pos x="6" y="154"/>
                  </a:cxn>
                  <a:cxn ang="0">
                    <a:pos x="0" y="148"/>
                  </a:cxn>
                  <a:cxn ang="0">
                    <a:pos x="125" y="0"/>
                  </a:cxn>
                  <a:cxn ang="0">
                    <a:pos x="131" y="5"/>
                  </a:cxn>
                  <a:cxn ang="0">
                    <a:pos x="6" y="154"/>
                  </a:cxn>
                </a:cxnLst>
                <a:rect l="0" t="0" r="r" b="b"/>
                <a:pathLst>
                  <a:path w="131" h="154">
                    <a:moveTo>
                      <a:pt x="6" y="154"/>
                    </a:moveTo>
                    <a:lnTo>
                      <a:pt x="0" y="148"/>
                    </a:lnTo>
                    <a:lnTo>
                      <a:pt x="125" y="0"/>
                    </a:lnTo>
                    <a:lnTo>
                      <a:pt x="131" y="5"/>
                    </a:lnTo>
                    <a:lnTo>
                      <a:pt x="6" y="154"/>
                    </a:lnTo>
                    <a:close/>
                  </a:path>
                </a:pathLst>
              </a:custGeom>
              <a:solidFill>
                <a:srgbClr val="C7C7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39" name="Freeform 103"/>
              <p:cNvSpPr>
                <a:spLocks/>
              </p:cNvSpPr>
              <p:nvPr/>
            </p:nvSpPr>
            <p:spPr bwMode="auto">
              <a:xfrm>
                <a:off x="1188" y="1651"/>
                <a:ext cx="66" cy="77"/>
              </a:xfrm>
              <a:custGeom>
                <a:avLst/>
                <a:gdLst/>
                <a:ahLst/>
                <a:cxnLst>
                  <a:cxn ang="0">
                    <a:pos x="6" y="154"/>
                  </a:cxn>
                  <a:cxn ang="0">
                    <a:pos x="0" y="149"/>
                  </a:cxn>
                  <a:cxn ang="0">
                    <a:pos x="127" y="0"/>
                  </a:cxn>
                  <a:cxn ang="0">
                    <a:pos x="131" y="6"/>
                  </a:cxn>
                  <a:cxn ang="0">
                    <a:pos x="6" y="154"/>
                  </a:cxn>
                </a:cxnLst>
                <a:rect l="0" t="0" r="r" b="b"/>
                <a:pathLst>
                  <a:path w="131" h="154">
                    <a:moveTo>
                      <a:pt x="6" y="154"/>
                    </a:moveTo>
                    <a:lnTo>
                      <a:pt x="0" y="149"/>
                    </a:lnTo>
                    <a:lnTo>
                      <a:pt x="127" y="0"/>
                    </a:lnTo>
                    <a:lnTo>
                      <a:pt x="131" y="6"/>
                    </a:lnTo>
                    <a:lnTo>
                      <a:pt x="6" y="154"/>
                    </a:lnTo>
                    <a:close/>
                  </a:path>
                </a:pathLst>
              </a:custGeom>
              <a:solidFill>
                <a:srgbClr val="C6C64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40" name="Freeform 104"/>
              <p:cNvSpPr>
                <a:spLocks/>
              </p:cNvSpPr>
              <p:nvPr/>
            </p:nvSpPr>
            <p:spPr bwMode="auto">
              <a:xfrm>
                <a:off x="1186" y="1649"/>
                <a:ext cx="65" cy="76"/>
              </a:xfrm>
              <a:custGeom>
                <a:avLst/>
                <a:gdLst/>
                <a:ahLst/>
                <a:cxnLst>
                  <a:cxn ang="0">
                    <a:pos x="5" y="152"/>
                  </a:cxn>
                  <a:cxn ang="0">
                    <a:pos x="0" y="146"/>
                  </a:cxn>
                  <a:cxn ang="0">
                    <a:pos x="127" y="0"/>
                  </a:cxn>
                  <a:cxn ang="0">
                    <a:pos x="132" y="3"/>
                  </a:cxn>
                  <a:cxn ang="0">
                    <a:pos x="5" y="152"/>
                  </a:cxn>
                </a:cxnLst>
                <a:rect l="0" t="0" r="r" b="b"/>
                <a:pathLst>
                  <a:path w="132" h="152">
                    <a:moveTo>
                      <a:pt x="5" y="152"/>
                    </a:moveTo>
                    <a:lnTo>
                      <a:pt x="0" y="146"/>
                    </a:lnTo>
                    <a:lnTo>
                      <a:pt x="127" y="0"/>
                    </a:lnTo>
                    <a:lnTo>
                      <a:pt x="132" y="3"/>
                    </a:lnTo>
                    <a:lnTo>
                      <a:pt x="5" y="152"/>
                    </a:lnTo>
                    <a:close/>
                  </a:path>
                </a:pathLst>
              </a:custGeom>
              <a:solidFill>
                <a:srgbClr val="C5C54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41" name="Freeform 105"/>
              <p:cNvSpPr>
                <a:spLocks/>
              </p:cNvSpPr>
              <p:nvPr/>
            </p:nvSpPr>
            <p:spPr bwMode="auto">
              <a:xfrm>
                <a:off x="1183" y="1647"/>
                <a:ext cx="66" cy="76"/>
              </a:xfrm>
              <a:custGeom>
                <a:avLst/>
                <a:gdLst/>
                <a:ahLst/>
                <a:cxnLst>
                  <a:cxn ang="0">
                    <a:pos x="6" y="152"/>
                  </a:cxn>
                  <a:cxn ang="0">
                    <a:pos x="0" y="147"/>
                  </a:cxn>
                  <a:cxn ang="0">
                    <a:pos x="127" y="0"/>
                  </a:cxn>
                  <a:cxn ang="0">
                    <a:pos x="133" y="6"/>
                  </a:cxn>
                  <a:cxn ang="0">
                    <a:pos x="6" y="152"/>
                  </a:cxn>
                </a:cxnLst>
                <a:rect l="0" t="0" r="r" b="b"/>
                <a:pathLst>
                  <a:path w="133" h="152">
                    <a:moveTo>
                      <a:pt x="6" y="152"/>
                    </a:moveTo>
                    <a:lnTo>
                      <a:pt x="0" y="147"/>
                    </a:lnTo>
                    <a:lnTo>
                      <a:pt x="127" y="0"/>
                    </a:lnTo>
                    <a:lnTo>
                      <a:pt x="133" y="6"/>
                    </a:lnTo>
                    <a:lnTo>
                      <a:pt x="6" y="152"/>
                    </a:lnTo>
                    <a:close/>
                  </a:path>
                </a:pathLst>
              </a:custGeom>
              <a:solidFill>
                <a:srgbClr val="C4C4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42" name="Freeform 106"/>
              <p:cNvSpPr>
                <a:spLocks/>
              </p:cNvSpPr>
              <p:nvPr/>
            </p:nvSpPr>
            <p:spPr bwMode="auto">
              <a:xfrm>
                <a:off x="1180" y="1645"/>
                <a:ext cx="66" cy="75"/>
              </a:xfrm>
              <a:custGeom>
                <a:avLst/>
                <a:gdLst/>
                <a:ahLst/>
                <a:cxnLst>
                  <a:cxn ang="0">
                    <a:pos x="6" y="151"/>
                  </a:cxn>
                  <a:cxn ang="0">
                    <a:pos x="0" y="145"/>
                  </a:cxn>
                  <a:cxn ang="0">
                    <a:pos x="128" y="0"/>
                  </a:cxn>
                  <a:cxn ang="0">
                    <a:pos x="133" y="4"/>
                  </a:cxn>
                  <a:cxn ang="0">
                    <a:pos x="6" y="151"/>
                  </a:cxn>
                </a:cxnLst>
                <a:rect l="0" t="0" r="r" b="b"/>
                <a:pathLst>
                  <a:path w="133" h="151">
                    <a:moveTo>
                      <a:pt x="6" y="151"/>
                    </a:moveTo>
                    <a:lnTo>
                      <a:pt x="0" y="145"/>
                    </a:lnTo>
                    <a:lnTo>
                      <a:pt x="128" y="0"/>
                    </a:lnTo>
                    <a:lnTo>
                      <a:pt x="133" y="4"/>
                    </a:lnTo>
                    <a:lnTo>
                      <a:pt x="6" y="151"/>
                    </a:lnTo>
                    <a:close/>
                  </a:path>
                </a:pathLst>
              </a:custGeom>
              <a:solidFill>
                <a:srgbClr val="C3C3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43" name="Freeform 107"/>
              <p:cNvSpPr>
                <a:spLocks/>
              </p:cNvSpPr>
              <p:nvPr/>
            </p:nvSpPr>
            <p:spPr bwMode="auto">
              <a:xfrm>
                <a:off x="1176" y="1642"/>
                <a:ext cx="68" cy="75"/>
              </a:xfrm>
              <a:custGeom>
                <a:avLst/>
                <a:gdLst/>
                <a:ahLst/>
                <a:cxnLst>
                  <a:cxn ang="0">
                    <a:pos x="6" y="150"/>
                  </a:cxn>
                  <a:cxn ang="0">
                    <a:pos x="0" y="145"/>
                  </a:cxn>
                  <a:cxn ang="0">
                    <a:pos x="130" y="0"/>
                  </a:cxn>
                  <a:cxn ang="0">
                    <a:pos x="134" y="5"/>
                  </a:cxn>
                  <a:cxn ang="0">
                    <a:pos x="6" y="150"/>
                  </a:cxn>
                </a:cxnLst>
                <a:rect l="0" t="0" r="r" b="b"/>
                <a:pathLst>
                  <a:path w="134" h="150">
                    <a:moveTo>
                      <a:pt x="6" y="150"/>
                    </a:moveTo>
                    <a:lnTo>
                      <a:pt x="0" y="145"/>
                    </a:lnTo>
                    <a:lnTo>
                      <a:pt x="130" y="0"/>
                    </a:lnTo>
                    <a:lnTo>
                      <a:pt x="134" y="5"/>
                    </a:lnTo>
                    <a:lnTo>
                      <a:pt x="6" y="150"/>
                    </a:lnTo>
                    <a:close/>
                  </a:path>
                </a:pathLst>
              </a:custGeom>
              <a:solidFill>
                <a:srgbClr val="C2C2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44" name="Freeform 108"/>
              <p:cNvSpPr>
                <a:spLocks/>
              </p:cNvSpPr>
              <p:nvPr/>
            </p:nvSpPr>
            <p:spPr bwMode="auto">
              <a:xfrm>
                <a:off x="1158" y="1629"/>
                <a:ext cx="83" cy="85"/>
              </a:xfrm>
              <a:custGeom>
                <a:avLst/>
                <a:gdLst/>
                <a:ahLst/>
                <a:cxnLst>
                  <a:cxn ang="0">
                    <a:pos x="37" y="171"/>
                  </a:cxn>
                  <a:cxn ang="0">
                    <a:pos x="0" y="143"/>
                  </a:cxn>
                  <a:cxn ang="0">
                    <a:pos x="133" y="0"/>
                  </a:cxn>
                  <a:cxn ang="0">
                    <a:pos x="167" y="26"/>
                  </a:cxn>
                  <a:cxn ang="0">
                    <a:pos x="37" y="171"/>
                  </a:cxn>
                </a:cxnLst>
                <a:rect l="0" t="0" r="r" b="b"/>
                <a:pathLst>
                  <a:path w="167" h="171">
                    <a:moveTo>
                      <a:pt x="37" y="171"/>
                    </a:moveTo>
                    <a:lnTo>
                      <a:pt x="0" y="143"/>
                    </a:lnTo>
                    <a:lnTo>
                      <a:pt x="133" y="0"/>
                    </a:lnTo>
                    <a:lnTo>
                      <a:pt x="167" y="26"/>
                    </a:lnTo>
                    <a:lnTo>
                      <a:pt x="37" y="171"/>
                    </a:lnTo>
                    <a:close/>
                  </a:path>
                </a:pathLst>
              </a:custGeom>
              <a:solidFill>
                <a:srgbClr val="C1C1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45" name="Freeform 109"/>
              <p:cNvSpPr>
                <a:spLocks/>
              </p:cNvSpPr>
              <p:nvPr/>
            </p:nvSpPr>
            <p:spPr bwMode="auto">
              <a:xfrm>
                <a:off x="1173" y="1639"/>
                <a:ext cx="68" cy="75"/>
              </a:xfrm>
              <a:custGeom>
                <a:avLst/>
                <a:gdLst/>
                <a:ahLst/>
                <a:cxnLst>
                  <a:cxn ang="0">
                    <a:pos x="6" y="151"/>
                  </a:cxn>
                  <a:cxn ang="0">
                    <a:pos x="0" y="145"/>
                  </a:cxn>
                  <a:cxn ang="0">
                    <a:pos x="128" y="0"/>
                  </a:cxn>
                  <a:cxn ang="0">
                    <a:pos x="136" y="6"/>
                  </a:cxn>
                  <a:cxn ang="0">
                    <a:pos x="6" y="151"/>
                  </a:cxn>
                </a:cxnLst>
                <a:rect l="0" t="0" r="r" b="b"/>
                <a:pathLst>
                  <a:path w="136" h="151">
                    <a:moveTo>
                      <a:pt x="6" y="151"/>
                    </a:moveTo>
                    <a:lnTo>
                      <a:pt x="0" y="145"/>
                    </a:lnTo>
                    <a:lnTo>
                      <a:pt x="128" y="0"/>
                    </a:lnTo>
                    <a:lnTo>
                      <a:pt x="136" y="6"/>
                    </a:lnTo>
                    <a:lnTo>
                      <a:pt x="6" y="151"/>
                    </a:lnTo>
                    <a:close/>
                  </a:path>
                </a:pathLst>
              </a:custGeom>
              <a:solidFill>
                <a:srgbClr val="C1C1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46" name="Freeform 110"/>
              <p:cNvSpPr>
                <a:spLocks/>
              </p:cNvSpPr>
              <p:nvPr/>
            </p:nvSpPr>
            <p:spPr bwMode="auto">
              <a:xfrm>
                <a:off x="1169" y="1636"/>
                <a:ext cx="68" cy="75"/>
              </a:xfrm>
              <a:custGeom>
                <a:avLst/>
                <a:gdLst/>
                <a:ahLst/>
                <a:cxnLst>
                  <a:cxn ang="0">
                    <a:pos x="8" y="150"/>
                  </a:cxn>
                  <a:cxn ang="0">
                    <a:pos x="0" y="144"/>
                  </a:cxn>
                  <a:cxn ang="0">
                    <a:pos x="130" y="0"/>
                  </a:cxn>
                  <a:cxn ang="0">
                    <a:pos x="136" y="5"/>
                  </a:cxn>
                  <a:cxn ang="0">
                    <a:pos x="8" y="150"/>
                  </a:cxn>
                </a:cxnLst>
                <a:rect l="0" t="0" r="r" b="b"/>
                <a:pathLst>
                  <a:path w="136" h="150">
                    <a:moveTo>
                      <a:pt x="8" y="150"/>
                    </a:moveTo>
                    <a:lnTo>
                      <a:pt x="0" y="144"/>
                    </a:lnTo>
                    <a:lnTo>
                      <a:pt x="130" y="0"/>
                    </a:lnTo>
                    <a:lnTo>
                      <a:pt x="136" y="5"/>
                    </a:lnTo>
                    <a:lnTo>
                      <a:pt x="8" y="150"/>
                    </a:lnTo>
                    <a:close/>
                  </a:path>
                </a:pathLst>
              </a:custGeom>
              <a:solidFill>
                <a:srgbClr val="C0C04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47" name="Freeform 111"/>
              <p:cNvSpPr>
                <a:spLocks/>
              </p:cNvSpPr>
              <p:nvPr/>
            </p:nvSpPr>
            <p:spPr bwMode="auto">
              <a:xfrm>
                <a:off x="1166" y="1634"/>
                <a:ext cx="68" cy="75"/>
              </a:xfrm>
              <a:custGeom>
                <a:avLst/>
                <a:gdLst/>
                <a:ahLst/>
                <a:cxnLst>
                  <a:cxn ang="0">
                    <a:pos x="8" y="148"/>
                  </a:cxn>
                  <a:cxn ang="0">
                    <a:pos x="0" y="143"/>
                  </a:cxn>
                  <a:cxn ang="0">
                    <a:pos x="131" y="0"/>
                  </a:cxn>
                  <a:cxn ang="0">
                    <a:pos x="138" y="4"/>
                  </a:cxn>
                  <a:cxn ang="0">
                    <a:pos x="8" y="148"/>
                  </a:cxn>
                </a:cxnLst>
                <a:rect l="0" t="0" r="r" b="b"/>
                <a:pathLst>
                  <a:path w="138" h="148">
                    <a:moveTo>
                      <a:pt x="8" y="148"/>
                    </a:moveTo>
                    <a:lnTo>
                      <a:pt x="0" y="143"/>
                    </a:lnTo>
                    <a:lnTo>
                      <a:pt x="131" y="0"/>
                    </a:lnTo>
                    <a:lnTo>
                      <a:pt x="138" y="4"/>
                    </a:lnTo>
                    <a:lnTo>
                      <a:pt x="8" y="148"/>
                    </a:lnTo>
                    <a:close/>
                  </a:path>
                </a:pathLst>
              </a:custGeom>
              <a:solidFill>
                <a:srgbClr val="BFBF4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48" name="Freeform 112"/>
              <p:cNvSpPr>
                <a:spLocks/>
              </p:cNvSpPr>
              <p:nvPr/>
            </p:nvSpPr>
            <p:spPr bwMode="auto">
              <a:xfrm>
                <a:off x="1162" y="1632"/>
                <a:ext cx="69" cy="74"/>
              </a:xfrm>
              <a:custGeom>
                <a:avLst/>
                <a:gdLst/>
                <a:ahLst/>
                <a:cxnLst>
                  <a:cxn ang="0">
                    <a:pos x="7" y="149"/>
                  </a:cxn>
                  <a:cxn ang="0">
                    <a:pos x="0" y="143"/>
                  </a:cxn>
                  <a:cxn ang="0">
                    <a:pos x="131" y="0"/>
                  </a:cxn>
                  <a:cxn ang="0">
                    <a:pos x="138" y="6"/>
                  </a:cxn>
                  <a:cxn ang="0">
                    <a:pos x="7" y="149"/>
                  </a:cxn>
                </a:cxnLst>
                <a:rect l="0" t="0" r="r" b="b"/>
                <a:pathLst>
                  <a:path w="138" h="149">
                    <a:moveTo>
                      <a:pt x="7" y="149"/>
                    </a:moveTo>
                    <a:lnTo>
                      <a:pt x="0" y="143"/>
                    </a:lnTo>
                    <a:lnTo>
                      <a:pt x="131" y="0"/>
                    </a:lnTo>
                    <a:lnTo>
                      <a:pt x="138" y="6"/>
                    </a:lnTo>
                    <a:lnTo>
                      <a:pt x="7" y="149"/>
                    </a:lnTo>
                    <a:close/>
                  </a:path>
                </a:pathLst>
              </a:custGeom>
              <a:solidFill>
                <a:srgbClr val="BEBE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49" name="Freeform 113"/>
              <p:cNvSpPr>
                <a:spLocks/>
              </p:cNvSpPr>
              <p:nvPr/>
            </p:nvSpPr>
            <p:spPr bwMode="auto">
              <a:xfrm>
                <a:off x="1158" y="1629"/>
                <a:ext cx="69" cy="74"/>
              </a:xfrm>
              <a:custGeom>
                <a:avLst/>
                <a:gdLst/>
                <a:ahLst/>
                <a:cxnLst>
                  <a:cxn ang="0">
                    <a:pos x="8" y="148"/>
                  </a:cxn>
                  <a:cxn ang="0">
                    <a:pos x="0" y="143"/>
                  </a:cxn>
                  <a:cxn ang="0">
                    <a:pos x="133" y="0"/>
                  </a:cxn>
                  <a:cxn ang="0">
                    <a:pos x="139" y="5"/>
                  </a:cxn>
                  <a:cxn ang="0">
                    <a:pos x="8" y="148"/>
                  </a:cxn>
                </a:cxnLst>
                <a:rect l="0" t="0" r="r" b="b"/>
                <a:pathLst>
                  <a:path w="139" h="148">
                    <a:moveTo>
                      <a:pt x="8" y="148"/>
                    </a:moveTo>
                    <a:lnTo>
                      <a:pt x="0" y="143"/>
                    </a:lnTo>
                    <a:lnTo>
                      <a:pt x="133" y="0"/>
                    </a:lnTo>
                    <a:lnTo>
                      <a:pt x="139" y="5"/>
                    </a:lnTo>
                    <a:lnTo>
                      <a:pt x="8" y="148"/>
                    </a:lnTo>
                    <a:close/>
                  </a:path>
                </a:pathLst>
              </a:custGeom>
              <a:solidFill>
                <a:srgbClr val="BDBD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50" name="Freeform 114"/>
              <p:cNvSpPr>
                <a:spLocks/>
              </p:cNvSpPr>
              <p:nvPr/>
            </p:nvSpPr>
            <p:spPr bwMode="auto">
              <a:xfrm>
                <a:off x="1139" y="1618"/>
                <a:ext cx="85" cy="82"/>
              </a:xfrm>
              <a:custGeom>
                <a:avLst/>
                <a:gdLst/>
                <a:ahLst/>
                <a:cxnLst>
                  <a:cxn ang="0">
                    <a:pos x="39" y="165"/>
                  </a:cxn>
                  <a:cxn ang="0">
                    <a:pos x="0" y="139"/>
                  </a:cxn>
                  <a:cxn ang="0">
                    <a:pos x="135" y="0"/>
                  </a:cxn>
                  <a:cxn ang="0">
                    <a:pos x="172" y="22"/>
                  </a:cxn>
                  <a:cxn ang="0">
                    <a:pos x="39" y="165"/>
                  </a:cxn>
                </a:cxnLst>
                <a:rect l="0" t="0" r="r" b="b"/>
                <a:pathLst>
                  <a:path w="172" h="165">
                    <a:moveTo>
                      <a:pt x="39" y="165"/>
                    </a:moveTo>
                    <a:lnTo>
                      <a:pt x="0" y="139"/>
                    </a:lnTo>
                    <a:lnTo>
                      <a:pt x="135" y="0"/>
                    </a:lnTo>
                    <a:lnTo>
                      <a:pt x="172" y="22"/>
                    </a:lnTo>
                    <a:lnTo>
                      <a:pt x="39" y="165"/>
                    </a:lnTo>
                    <a:close/>
                  </a:path>
                </a:pathLst>
              </a:custGeom>
              <a:solidFill>
                <a:srgbClr val="BCBC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51" name="Freeform 115"/>
              <p:cNvSpPr>
                <a:spLocks/>
              </p:cNvSpPr>
              <p:nvPr/>
            </p:nvSpPr>
            <p:spPr bwMode="auto">
              <a:xfrm>
                <a:off x="1155" y="1627"/>
                <a:ext cx="69" cy="73"/>
              </a:xfrm>
              <a:custGeom>
                <a:avLst/>
                <a:gdLst/>
                <a:ahLst/>
                <a:cxnLst>
                  <a:cxn ang="0">
                    <a:pos x="6" y="147"/>
                  </a:cxn>
                  <a:cxn ang="0">
                    <a:pos x="0" y="143"/>
                  </a:cxn>
                  <a:cxn ang="0">
                    <a:pos x="132" y="0"/>
                  </a:cxn>
                  <a:cxn ang="0">
                    <a:pos x="139" y="4"/>
                  </a:cxn>
                  <a:cxn ang="0">
                    <a:pos x="6" y="147"/>
                  </a:cxn>
                </a:cxnLst>
                <a:rect l="0" t="0" r="r" b="b"/>
                <a:pathLst>
                  <a:path w="139" h="147">
                    <a:moveTo>
                      <a:pt x="6" y="147"/>
                    </a:moveTo>
                    <a:lnTo>
                      <a:pt x="0" y="143"/>
                    </a:lnTo>
                    <a:lnTo>
                      <a:pt x="132" y="0"/>
                    </a:lnTo>
                    <a:lnTo>
                      <a:pt x="139" y="4"/>
                    </a:lnTo>
                    <a:lnTo>
                      <a:pt x="6" y="147"/>
                    </a:lnTo>
                    <a:close/>
                  </a:path>
                </a:pathLst>
              </a:custGeom>
              <a:solidFill>
                <a:srgbClr val="BCBC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52" name="Freeform 116"/>
              <p:cNvSpPr>
                <a:spLocks/>
              </p:cNvSpPr>
              <p:nvPr/>
            </p:nvSpPr>
            <p:spPr bwMode="auto">
              <a:xfrm>
                <a:off x="1152" y="1625"/>
                <a:ext cx="69" cy="73"/>
              </a:xfrm>
              <a:custGeom>
                <a:avLst/>
                <a:gdLst/>
                <a:ahLst/>
                <a:cxnLst>
                  <a:cxn ang="0">
                    <a:pos x="7" y="147"/>
                  </a:cxn>
                  <a:cxn ang="0">
                    <a:pos x="0" y="141"/>
                  </a:cxn>
                  <a:cxn ang="0">
                    <a:pos x="133" y="0"/>
                  </a:cxn>
                  <a:cxn ang="0">
                    <a:pos x="139" y="4"/>
                  </a:cxn>
                  <a:cxn ang="0">
                    <a:pos x="7" y="147"/>
                  </a:cxn>
                </a:cxnLst>
                <a:rect l="0" t="0" r="r" b="b"/>
                <a:pathLst>
                  <a:path w="139" h="147">
                    <a:moveTo>
                      <a:pt x="7" y="147"/>
                    </a:moveTo>
                    <a:lnTo>
                      <a:pt x="0" y="141"/>
                    </a:lnTo>
                    <a:lnTo>
                      <a:pt x="133" y="0"/>
                    </a:lnTo>
                    <a:lnTo>
                      <a:pt x="139" y="4"/>
                    </a:lnTo>
                    <a:lnTo>
                      <a:pt x="7" y="147"/>
                    </a:lnTo>
                    <a:close/>
                  </a:path>
                </a:pathLst>
              </a:custGeom>
              <a:solidFill>
                <a:srgbClr val="BBBB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53" name="Freeform 117"/>
              <p:cNvSpPr>
                <a:spLocks/>
              </p:cNvSpPr>
              <p:nvPr/>
            </p:nvSpPr>
            <p:spPr bwMode="auto">
              <a:xfrm>
                <a:off x="1149" y="1623"/>
                <a:ext cx="69" cy="73"/>
              </a:xfrm>
              <a:custGeom>
                <a:avLst/>
                <a:gdLst/>
                <a:ahLst/>
                <a:cxnLst>
                  <a:cxn ang="0">
                    <a:pos x="6" y="144"/>
                  </a:cxn>
                  <a:cxn ang="0">
                    <a:pos x="0" y="141"/>
                  </a:cxn>
                  <a:cxn ang="0">
                    <a:pos x="133" y="0"/>
                  </a:cxn>
                  <a:cxn ang="0">
                    <a:pos x="139" y="3"/>
                  </a:cxn>
                  <a:cxn ang="0">
                    <a:pos x="6" y="144"/>
                  </a:cxn>
                </a:cxnLst>
                <a:rect l="0" t="0" r="r" b="b"/>
                <a:pathLst>
                  <a:path w="139" h="144">
                    <a:moveTo>
                      <a:pt x="6" y="144"/>
                    </a:moveTo>
                    <a:lnTo>
                      <a:pt x="0" y="141"/>
                    </a:lnTo>
                    <a:lnTo>
                      <a:pt x="133" y="0"/>
                    </a:lnTo>
                    <a:lnTo>
                      <a:pt x="139" y="3"/>
                    </a:lnTo>
                    <a:lnTo>
                      <a:pt x="6" y="144"/>
                    </a:lnTo>
                    <a:close/>
                  </a:path>
                </a:pathLst>
              </a:custGeom>
              <a:solidFill>
                <a:srgbClr val="BABA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54" name="Freeform 118"/>
              <p:cNvSpPr>
                <a:spLocks/>
              </p:cNvSpPr>
              <p:nvPr/>
            </p:nvSpPr>
            <p:spPr bwMode="auto">
              <a:xfrm>
                <a:off x="1145" y="1621"/>
                <a:ext cx="70" cy="73"/>
              </a:xfrm>
              <a:custGeom>
                <a:avLst/>
                <a:gdLst/>
                <a:ahLst/>
                <a:cxnLst>
                  <a:cxn ang="0">
                    <a:pos x="7" y="145"/>
                  </a:cxn>
                  <a:cxn ang="0">
                    <a:pos x="0" y="141"/>
                  </a:cxn>
                  <a:cxn ang="0">
                    <a:pos x="134" y="0"/>
                  </a:cxn>
                  <a:cxn ang="0">
                    <a:pos x="140" y="4"/>
                  </a:cxn>
                  <a:cxn ang="0">
                    <a:pos x="7" y="145"/>
                  </a:cxn>
                </a:cxnLst>
                <a:rect l="0" t="0" r="r" b="b"/>
                <a:pathLst>
                  <a:path w="140" h="145">
                    <a:moveTo>
                      <a:pt x="7" y="145"/>
                    </a:moveTo>
                    <a:lnTo>
                      <a:pt x="0" y="141"/>
                    </a:lnTo>
                    <a:lnTo>
                      <a:pt x="134" y="0"/>
                    </a:lnTo>
                    <a:lnTo>
                      <a:pt x="140" y="4"/>
                    </a:lnTo>
                    <a:lnTo>
                      <a:pt x="7" y="145"/>
                    </a:lnTo>
                    <a:close/>
                  </a:path>
                </a:pathLst>
              </a:custGeom>
              <a:solidFill>
                <a:srgbClr val="B9B9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55" name="Freeform 119"/>
              <p:cNvSpPr>
                <a:spLocks/>
              </p:cNvSpPr>
              <p:nvPr/>
            </p:nvSpPr>
            <p:spPr bwMode="auto">
              <a:xfrm>
                <a:off x="1142" y="1620"/>
                <a:ext cx="70" cy="72"/>
              </a:xfrm>
              <a:custGeom>
                <a:avLst/>
                <a:gdLst/>
                <a:ahLst/>
                <a:cxnLst>
                  <a:cxn ang="0">
                    <a:pos x="7" y="145"/>
                  </a:cxn>
                  <a:cxn ang="0">
                    <a:pos x="0" y="141"/>
                  </a:cxn>
                  <a:cxn ang="0">
                    <a:pos x="135" y="0"/>
                  </a:cxn>
                  <a:cxn ang="0">
                    <a:pos x="141" y="4"/>
                  </a:cxn>
                  <a:cxn ang="0">
                    <a:pos x="7" y="145"/>
                  </a:cxn>
                </a:cxnLst>
                <a:rect l="0" t="0" r="r" b="b"/>
                <a:pathLst>
                  <a:path w="141" h="145">
                    <a:moveTo>
                      <a:pt x="7" y="145"/>
                    </a:moveTo>
                    <a:lnTo>
                      <a:pt x="0" y="141"/>
                    </a:lnTo>
                    <a:lnTo>
                      <a:pt x="135" y="0"/>
                    </a:lnTo>
                    <a:lnTo>
                      <a:pt x="141" y="4"/>
                    </a:lnTo>
                    <a:lnTo>
                      <a:pt x="7" y="145"/>
                    </a:lnTo>
                    <a:close/>
                  </a:path>
                </a:pathLst>
              </a:custGeom>
              <a:solidFill>
                <a:srgbClr val="B8B8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56" name="Freeform 120"/>
              <p:cNvSpPr>
                <a:spLocks/>
              </p:cNvSpPr>
              <p:nvPr/>
            </p:nvSpPr>
            <p:spPr bwMode="auto">
              <a:xfrm>
                <a:off x="1139" y="1618"/>
                <a:ext cx="70" cy="72"/>
              </a:xfrm>
              <a:custGeom>
                <a:avLst/>
                <a:gdLst/>
                <a:ahLst/>
                <a:cxnLst>
                  <a:cxn ang="0">
                    <a:pos x="6" y="144"/>
                  </a:cxn>
                  <a:cxn ang="0">
                    <a:pos x="0" y="139"/>
                  </a:cxn>
                  <a:cxn ang="0">
                    <a:pos x="135" y="0"/>
                  </a:cxn>
                  <a:cxn ang="0">
                    <a:pos x="141" y="3"/>
                  </a:cxn>
                  <a:cxn ang="0">
                    <a:pos x="6" y="144"/>
                  </a:cxn>
                </a:cxnLst>
                <a:rect l="0" t="0" r="r" b="b"/>
                <a:pathLst>
                  <a:path w="141" h="144">
                    <a:moveTo>
                      <a:pt x="6" y="144"/>
                    </a:moveTo>
                    <a:lnTo>
                      <a:pt x="0" y="139"/>
                    </a:lnTo>
                    <a:lnTo>
                      <a:pt x="135" y="0"/>
                    </a:lnTo>
                    <a:lnTo>
                      <a:pt x="141" y="3"/>
                    </a:lnTo>
                    <a:lnTo>
                      <a:pt x="6" y="144"/>
                    </a:lnTo>
                    <a:close/>
                  </a:path>
                </a:pathLst>
              </a:custGeom>
              <a:solidFill>
                <a:srgbClr val="B7B7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57" name="Freeform 121"/>
              <p:cNvSpPr>
                <a:spLocks/>
              </p:cNvSpPr>
              <p:nvPr/>
            </p:nvSpPr>
            <p:spPr bwMode="auto">
              <a:xfrm>
                <a:off x="1117" y="1608"/>
                <a:ext cx="89" cy="79"/>
              </a:xfrm>
              <a:custGeom>
                <a:avLst/>
                <a:gdLst/>
                <a:ahLst/>
                <a:cxnLst>
                  <a:cxn ang="0">
                    <a:pos x="43" y="160"/>
                  </a:cxn>
                  <a:cxn ang="0">
                    <a:pos x="0" y="139"/>
                  </a:cxn>
                  <a:cxn ang="0">
                    <a:pos x="140" y="0"/>
                  </a:cxn>
                  <a:cxn ang="0">
                    <a:pos x="178" y="21"/>
                  </a:cxn>
                  <a:cxn ang="0">
                    <a:pos x="43" y="160"/>
                  </a:cxn>
                </a:cxnLst>
                <a:rect l="0" t="0" r="r" b="b"/>
                <a:pathLst>
                  <a:path w="178" h="160">
                    <a:moveTo>
                      <a:pt x="43" y="160"/>
                    </a:moveTo>
                    <a:lnTo>
                      <a:pt x="0" y="139"/>
                    </a:lnTo>
                    <a:lnTo>
                      <a:pt x="140" y="0"/>
                    </a:lnTo>
                    <a:lnTo>
                      <a:pt x="178" y="21"/>
                    </a:lnTo>
                    <a:lnTo>
                      <a:pt x="43" y="160"/>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58" name="Freeform 122"/>
              <p:cNvSpPr>
                <a:spLocks/>
              </p:cNvSpPr>
              <p:nvPr/>
            </p:nvSpPr>
            <p:spPr bwMode="auto">
              <a:xfrm>
                <a:off x="1135" y="1616"/>
                <a:ext cx="71" cy="71"/>
              </a:xfrm>
              <a:custGeom>
                <a:avLst/>
                <a:gdLst/>
                <a:ahLst/>
                <a:cxnLst>
                  <a:cxn ang="0">
                    <a:pos x="8" y="143"/>
                  </a:cxn>
                  <a:cxn ang="0">
                    <a:pos x="0" y="141"/>
                  </a:cxn>
                  <a:cxn ang="0">
                    <a:pos x="136" y="0"/>
                  </a:cxn>
                  <a:cxn ang="0">
                    <a:pos x="143" y="4"/>
                  </a:cxn>
                  <a:cxn ang="0">
                    <a:pos x="8" y="143"/>
                  </a:cxn>
                </a:cxnLst>
                <a:rect l="0" t="0" r="r" b="b"/>
                <a:pathLst>
                  <a:path w="143" h="143">
                    <a:moveTo>
                      <a:pt x="8" y="143"/>
                    </a:moveTo>
                    <a:lnTo>
                      <a:pt x="0" y="141"/>
                    </a:lnTo>
                    <a:lnTo>
                      <a:pt x="136" y="0"/>
                    </a:lnTo>
                    <a:lnTo>
                      <a:pt x="143" y="4"/>
                    </a:lnTo>
                    <a:lnTo>
                      <a:pt x="8" y="143"/>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59" name="Freeform 123"/>
              <p:cNvSpPr>
                <a:spLocks/>
              </p:cNvSpPr>
              <p:nvPr/>
            </p:nvSpPr>
            <p:spPr bwMode="auto">
              <a:xfrm>
                <a:off x="1132" y="1614"/>
                <a:ext cx="71" cy="72"/>
              </a:xfrm>
              <a:custGeom>
                <a:avLst/>
                <a:gdLst/>
                <a:ahLst/>
                <a:cxnLst>
                  <a:cxn ang="0">
                    <a:pos x="6" y="145"/>
                  </a:cxn>
                  <a:cxn ang="0">
                    <a:pos x="0" y="141"/>
                  </a:cxn>
                  <a:cxn ang="0">
                    <a:pos x="136" y="0"/>
                  </a:cxn>
                  <a:cxn ang="0">
                    <a:pos x="142" y="4"/>
                  </a:cxn>
                  <a:cxn ang="0">
                    <a:pos x="6" y="145"/>
                  </a:cxn>
                </a:cxnLst>
                <a:rect l="0" t="0" r="r" b="b"/>
                <a:pathLst>
                  <a:path w="142" h="145">
                    <a:moveTo>
                      <a:pt x="6" y="145"/>
                    </a:moveTo>
                    <a:lnTo>
                      <a:pt x="0" y="141"/>
                    </a:lnTo>
                    <a:lnTo>
                      <a:pt x="136" y="0"/>
                    </a:lnTo>
                    <a:lnTo>
                      <a:pt x="142" y="4"/>
                    </a:lnTo>
                    <a:lnTo>
                      <a:pt x="6" y="145"/>
                    </a:lnTo>
                    <a:close/>
                  </a:path>
                </a:pathLst>
              </a:custGeom>
              <a:solidFill>
                <a:srgbClr val="B5B5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60" name="Freeform 124"/>
              <p:cNvSpPr>
                <a:spLocks/>
              </p:cNvSpPr>
              <p:nvPr/>
            </p:nvSpPr>
            <p:spPr bwMode="auto">
              <a:xfrm>
                <a:off x="1128" y="1613"/>
                <a:ext cx="72" cy="72"/>
              </a:xfrm>
              <a:custGeom>
                <a:avLst/>
                <a:gdLst/>
                <a:ahLst/>
                <a:cxnLst>
                  <a:cxn ang="0">
                    <a:pos x="7" y="143"/>
                  </a:cxn>
                  <a:cxn ang="0">
                    <a:pos x="0" y="139"/>
                  </a:cxn>
                  <a:cxn ang="0">
                    <a:pos x="137" y="0"/>
                  </a:cxn>
                  <a:cxn ang="0">
                    <a:pos x="143" y="2"/>
                  </a:cxn>
                  <a:cxn ang="0">
                    <a:pos x="7" y="143"/>
                  </a:cxn>
                </a:cxnLst>
                <a:rect l="0" t="0" r="r" b="b"/>
                <a:pathLst>
                  <a:path w="143" h="143">
                    <a:moveTo>
                      <a:pt x="7" y="143"/>
                    </a:moveTo>
                    <a:lnTo>
                      <a:pt x="0" y="139"/>
                    </a:lnTo>
                    <a:lnTo>
                      <a:pt x="137" y="0"/>
                    </a:lnTo>
                    <a:lnTo>
                      <a:pt x="143" y="2"/>
                    </a:lnTo>
                    <a:lnTo>
                      <a:pt x="7" y="143"/>
                    </a:lnTo>
                    <a:close/>
                  </a:path>
                </a:pathLst>
              </a:custGeom>
              <a:solidFill>
                <a:srgbClr val="B4B4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61" name="Freeform 125"/>
              <p:cNvSpPr>
                <a:spLocks/>
              </p:cNvSpPr>
              <p:nvPr/>
            </p:nvSpPr>
            <p:spPr bwMode="auto">
              <a:xfrm>
                <a:off x="1125" y="1611"/>
                <a:ext cx="71" cy="72"/>
              </a:xfrm>
              <a:custGeom>
                <a:avLst/>
                <a:gdLst/>
                <a:ahLst/>
                <a:cxnLst>
                  <a:cxn ang="0">
                    <a:pos x="7" y="142"/>
                  </a:cxn>
                  <a:cxn ang="0">
                    <a:pos x="0" y="139"/>
                  </a:cxn>
                  <a:cxn ang="0">
                    <a:pos x="138" y="0"/>
                  </a:cxn>
                  <a:cxn ang="0">
                    <a:pos x="144" y="3"/>
                  </a:cxn>
                  <a:cxn ang="0">
                    <a:pos x="7" y="142"/>
                  </a:cxn>
                </a:cxnLst>
                <a:rect l="0" t="0" r="r" b="b"/>
                <a:pathLst>
                  <a:path w="144" h="142">
                    <a:moveTo>
                      <a:pt x="7" y="142"/>
                    </a:moveTo>
                    <a:lnTo>
                      <a:pt x="0" y="139"/>
                    </a:lnTo>
                    <a:lnTo>
                      <a:pt x="138" y="0"/>
                    </a:lnTo>
                    <a:lnTo>
                      <a:pt x="144" y="3"/>
                    </a:lnTo>
                    <a:lnTo>
                      <a:pt x="7" y="142"/>
                    </a:lnTo>
                    <a:close/>
                  </a:path>
                </a:pathLst>
              </a:custGeom>
              <a:solidFill>
                <a:srgbClr val="B3B3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62" name="Freeform 126"/>
              <p:cNvSpPr>
                <a:spLocks/>
              </p:cNvSpPr>
              <p:nvPr/>
            </p:nvSpPr>
            <p:spPr bwMode="auto">
              <a:xfrm>
                <a:off x="1121" y="1609"/>
                <a:ext cx="72" cy="72"/>
              </a:xfrm>
              <a:custGeom>
                <a:avLst/>
                <a:gdLst/>
                <a:ahLst/>
                <a:cxnLst>
                  <a:cxn ang="0">
                    <a:pos x="7" y="143"/>
                  </a:cxn>
                  <a:cxn ang="0">
                    <a:pos x="0" y="139"/>
                  </a:cxn>
                  <a:cxn ang="0">
                    <a:pos x="139" y="0"/>
                  </a:cxn>
                  <a:cxn ang="0">
                    <a:pos x="145" y="4"/>
                  </a:cxn>
                  <a:cxn ang="0">
                    <a:pos x="7" y="143"/>
                  </a:cxn>
                </a:cxnLst>
                <a:rect l="0" t="0" r="r" b="b"/>
                <a:pathLst>
                  <a:path w="145" h="143">
                    <a:moveTo>
                      <a:pt x="7" y="143"/>
                    </a:moveTo>
                    <a:lnTo>
                      <a:pt x="0" y="139"/>
                    </a:lnTo>
                    <a:lnTo>
                      <a:pt x="139" y="0"/>
                    </a:lnTo>
                    <a:lnTo>
                      <a:pt x="145" y="4"/>
                    </a:lnTo>
                    <a:lnTo>
                      <a:pt x="7" y="143"/>
                    </a:lnTo>
                    <a:close/>
                  </a:path>
                </a:pathLst>
              </a:custGeom>
              <a:solidFill>
                <a:srgbClr val="B2B2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63" name="Freeform 127"/>
              <p:cNvSpPr>
                <a:spLocks/>
              </p:cNvSpPr>
              <p:nvPr/>
            </p:nvSpPr>
            <p:spPr bwMode="auto">
              <a:xfrm>
                <a:off x="1117" y="1608"/>
                <a:ext cx="73" cy="71"/>
              </a:xfrm>
              <a:custGeom>
                <a:avLst/>
                <a:gdLst/>
                <a:ahLst/>
                <a:cxnLst>
                  <a:cxn ang="0">
                    <a:pos x="8" y="143"/>
                  </a:cxn>
                  <a:cxn ang="0">
                    <a:pos x="0" y="139"/>
                  </a:cxn>
                  <a:cxn ang="0">
                    <a:pos x="140" y="0"/>
                  </a:cxn>
                  <a:cxn ang="0">
                    <a:pos x="147" y="4"/>
                  </a:cxn>
                  <a:cxn ang="0">
                    <a:pos x="8" y="143"/>
                  </a:cxn>
                </a:cxnLst>
                <a:rect l="0" t="0" r="r" b="b"/>
                <a:pathLst>
                  <a:path w="147" h="143">
                    <a:moveTo>
                      <a:pt x="8" y="143"/>
                    </a:moveTo>
                    <a:lnTo>
                      <a:pt x="0" y="139"/>
                    </a:lnTo>
                    <a:lnTo>
                      <a:pt x="140" y="0"/>
                    </a:lnTo>
                    <a:lnTo>
                      <a:pt x="147" y="4"/>
                    </a:lnTo>
                    <a:lnTo>
                      <a:pt x="8" y="143"/>
                    </a:lnTo>
                    <a:close/>
                  </a:path>
                </a:pathLst>
              </a:custGeom>
              <a:solidFill>
                <a:srgbClr val="B1B1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64" name="Freeform 128"/>
              <p:cNvSpPr>
                <a:spLocks/>
              </p:cNvSpPr>
              <p:nvPr/>
            </p:nvSpPr>
            <p:spPr bwMode="auto">
              <a:xfrm>
                <a:off x="1095" y="1600"/>
                <a:ext cx="92" cy="77"/>
              </a:xfrm>
              <a:custGeom>
                <a:avLst/>
                <a:gdLst/>
                <a:ahLst/>
                <a:cxnLst>
                  <a:cxn ang="0">
                    <a:pos x="43" y="154"/>
                  </a:cxn>
                  <a:cxn ang="0">
                    <a:pos x="0" y="138"/>
                  </a:cxn>
                  <a:cxn ang="0">
                    <a:pos x="143" y="0"/>
                  </a:cxn>
                  <a:cxn ang="0">
                    <a:pos x="183" y="15"/>
                  </a:cxn>
                  <a:cxn ang="0">
                    <a:pos x="43" y="154"/>
                  </a:cxn>
                </a:cxnLst>
                <a:rect l="0" t="0" r="r" b="b"/>
                <a:pathLst>
                  <a:path w="183" h="154">
                    <a:moveTo>
                      <a:pt x="43" y="154"/>
                    </a:moveTo>
                    <a:lnTo>
                      <a:pt x="0" y="138"/>
                    </a:lnTo>
                    <a:lnTo>
                      <a:pt x="143" y="0"/>
                    </a:lnTo>
                    <a:lnTo>
                      <a:pt x="183" y="15"/>
                    </a:lnTo>
                    <a:lnTo>
                      <a:pt x="43" y="154"/>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65" name="Freeform 129"/>
              <p:cNvSpPr>
                <a:spLocks/>
              </p:cNvSpPr>
              <p:nvPr/>
            </p:nvSpPr>
            <p:spPr bwMode="auto">
              <a:xfrm>
                <a:off x="1114" y="1607"/>
                <a:ext cx="73" cy="70"/>
              </a:xfrm>
              <a:custGeom>
                <a:avLst/>
                <a:gdLst/>
                <a:ahLst/>
                <a:cxnLst>
                  <a:cxn ang="0">
                    <a:pos x="6" y="141"/>
                  </a:cxn>
                  <a:cxn ang="0">
                    <a:pos x="0" y="139"/>
                  </a:cxn>
                  <a:cxn ang="0">
                    <a:pos x="139" y="0"/>
                  </a:cxn>
                  <a:cxn ang="0">
                    <a:pos x="146" y="2"/>
                  </a:cxn>
                  <a:cxn ang="0">
                    <a:pos x="6" y="141"/>
                  </a:cxn>
                </a:cxnLst>
                <a:rect l="0" t="0" r="r" b="b"/>
                <a:pathLst>
                  <a:path w="146" h="141">
                    <a:moveTo>
                      <a:pt x="6" y="141"/>
                    </a:moveTo>
                    <a:lnTo>
                      <a:pt x="0" y="139"/>
                    </a:lnTo>
                    <a:lnTo>
                      <a:pt x="139" y="0"/>
                    </a:lnTo>
                    <a:lnTo>
                      <a:pt x="146" y="2"/>
                    </a:lnTo>
                    <a:lnTo>
                      <a:pt x="6" y="141"/>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66" name="Freeform 130"/>
              <p:cNvSpPr>
                <a:spLocks/>
              </p:cNvSpPr>
              <p:nvPr/>
            </p:nvSpPr>
            <p:spPr bwMode="auto">
              <a:xfrm>
                <a:off x="1110" y="1606"/>
                <a:ext cx="73" cy="70"/>
              </a:xfrm>
              <a:custGeom>
                <a:avLst/>
                <a:gdLst/>
                <a:ahLst/>
                <a:cxnLst>
                  <a:cxn ang="0">
                    <a:pos x="8" y="141"/>
                  </a:cxn>
                  <a:cxn ang="0">
                    <a:pos x="0" y="138"/>
                  </a:cxn>
                  <a:cxn ang="0">
                    <a:pos x="141" y="0"/>
                  </a:cxn>
                  <a:cxn ang="0">
                    <a:pos x="147" y="2"/>
                  </a:cxn>
                  <a:cxn ang="0">
                    <a:pos x="8" y="141"/>
                  </a:cxn>
                </a:cxnLst>
                <a:rect l="0" t="0" r="r" b="b"/>
                <a:pathLst>
                  <a:path w="147" h="141">
                    <a:moveTo>
                      <a:pt x="8" y="141"/>
                    </a:moveTo>
                    <a:lnTo>
                      <a:pt x="0" y="138"/>
                    </a:lnTo>
                    <a:lnTo>
                      <a:pt x="141" y="0"/>
                    </a:lnTo>
                    <a:lnTo>
                      <a:pt x="147" y="2"/>
                    </a:lnTo>
                    <a:lnTo>
                      <a:pt x="8" y="141"/>
                    </a:lnTo>
                    <a:close/>
                  </a:path>
                </a:pathLst>
              </a:custGeom>
              <a:solidFill>
                <a:srgbClr val="AFAF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67" name="Freeform 131"/>
              <p:cNvSpPr>
                <a:spLocks/>
              </p:cNvSpPr>
              <p:nvPr/>
            </p:nvSpPr>
            <p:spPr bwMode="auto">
              <a:xfrm>
                <a:off x="1106" y="1604"/>
                <a:ext cx="74" cy="70"/>
              </a:xfrm>
              <a:custGeom>
                <a:avLst/>
                <a:gdLst/>
                <a:ahLst/>
                <a:cxnLst>
                  <a:cxn ang="0">
                    <a:pos x="8" y="141"/>
                  </a:cxn>
                  <a:cxn ang="0">
                    <a:pos x="0" y="139"/>
                  </a:cxn>
                  <a:cxn ang="0">
                    <a:pos x="142" y="0"/>
                  </a:cxn>
                  <a:cxn ang="0">
                    <a:pos x="149" y="3"/>
                  </a:cxn>
                  <a:cxn ang="0">
                    <a:pos x="8" y="141"/>
                  </a:cxn>
                </a:cxnLst>
                <a:rect l="0" t="0" r="r" b="b"/>
                <a:pathLst>
                  <a:path w="149" h="141">
                    <a:moveTo>
                      <a:pt x="8" y="141"/>
                    </a:moveTo>
                    <a:lnTo>
                      <a:pt x="0" y="139"/>
                    </a:lnTo>
                    <a:lnTo>
                      <a:pt x="142" y="0"/>
                    </a:lnTo>
                    <a:lnTo>
                      <a:pt x="149" y="3"/>
                    </a:lnTo>
                    <a:lnTo>
                      <a:pt x="8" y="141"/>
                    </a:lnTo>
                    <a:close/>
                  </a:path>
                </a:pathLst>
              </a:custGeom>
              <a:solidFill>
                <a:srgbClr val="AEAE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68" name="Freeform 132"/>
              <p:cNvSpPr>
                <a:spLocks/>
              </p:cNvSpPr>
              <p:nvPr/>
            </p:nvSpPr>
            <p:spPr bwMode="auto">
              <a:xfrm>
                <a:off x="1102" y="1603"/>
                <a:ext cx="75" cy="70"/>
              </a:xfrm>
              <a:custGeom>
                <a:avLst/>
                <a:gdLst/>
                <a:ahLst/>
                <a:cxnLst>
                  <a:cxn ang="0">
                    <a:pos x="7" y="141"/>
                  </a:cxn>
                  <a:cxn ang="0">
                    <a:pos x="0" y="137"/>
                  </a:cxn>
                  <a:cxn ang="0">
                    <a:pos x="142" y="0"/>
                  </a:cxn>
                  <a:cxn ang="0">
                    <a:pos x="149" y="2"/>
                  </a:cxn>
                  <a:cxn ang="0">
                    <a:pos x="7" y="141"/>
                  </a:cxn>
                </a:cxnLst>
                <a:rect l="0" t="0" r="r" b="b"/>
                <a:pathLst>
                  <a:path w="149" h="141">
                    <a:moveTo>
                      <a:pt x="7" y="141"/>
                    </a:moveTo>
                    <a:lnTo>
                      <a:pt x="0" y="137"/>
                    </a:lnTo>
                    <a:lnTo>
                      <a:pt x="142" y="0"/>
                    </a:lnTo>
                    <a:lnTo>
                      <a:pt x="149" y="2"/>
                    </a:lnTo>
                    <a:lnTo>
                      <a:pt x="7" y="141"/>
                    </a:lnTo>
                    <a:close/>
                  </a:path>
                </a:pathLst>
              </a:custGeom>
              <a:solidFill>
                <a:srgbClr val="ADAD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69" name="Freeform 133"/>
              <p:cNvSpPr>
                <a:spLocks/>
              </p:cNvSpPr>
              <p:nvPr/>
            </p:nvSpPr>
            <p:spPr bwMode="auto">
              <a:xfrm>
                <a:off x="1099" y="1602"/>
                <a:ext cx="74" cy="70"/>
              </a:xfrm>
              <a:custGeom>
                <a:avLst/>
                <a:gdLst/>
                <a:ahLst/>
                <a:cxnLst>
                  <a:cxn ang="0">
                    <a:pos x="7" y="139"/>
                  </a:cxn>
                  <a:cxn ang="0">
                    <a:pos x="0" y="137"/>
                  </a:cxn>
                  <a:cxn ang="0">
                    <a:pos x="142" y="0"/>
                  </a:cxn>
                  <a:cxn ang="0">
                    <a:pos x="149" y="2"/>
                  </a:cxn>
                  <a:cxn ang="0">
                    <a:pos x="7" y="139"/>
                  </a:cxn>
                </a:cxnLst>
                <a:rect l="0" t="0" r="r" b="b"/>
                <a:pathLst>
                  <a:path w="149" h="139">
                    <a:moveTo>
                      <a:pt x="7" y="139"/>
                    </a:moveTo>
                    <a:lnTo>
                      <a:pt x="0" y="137"/>
                    </a:lnTo>
                    <a:lnTo>
                      <a:pt x="142" y="0"/>
                    </a:lnTo>
                    <a:lnTo>
                      <a:pt x="149" y="2"/>
                    </a:lnTo>
                    <a:lnTo>
                      <a:pt x="7" y="139"/>
                    </a:lnTo>
                    <a:close/>
                  </a:path>
                </a:pathLst>
              </a:custGeom>
              <a:solidFill>
                <a:srgbClr val="ACAC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70" name="Freeform 134"/>
              <p:cNvSpPr>
                <a:spLocks/>
              </p:cNvSpPr>
              <p:nvPr/>
            </p:nvSpPr>
            <p:spPr bwMode="auto">
              <a:xfrm>
                <a:off x="1095" y="1600"/>
                <a:ext cx="75" cy="71"/>
              </a:xfrm>
              <a:custGeom>
                <a:avLst/>
                <a:gdLst/>
                <a:ahLst/>
                <a:cxnLst>
                  <a:cxn ang="0">
                    <a:pos x="7" y="141"/>
                  </a:cxn>
                  <a:cxn ang="0">
                    <a:pos x="0" y="138"/>
                  </a:cxn>
                  <a:cxn ang="0">
                    <a:pos x="143" y="0"/>
                  </a:cxn>
                  <a:cxn ang="0">
                    <a:pos x="149" y="4"/>
                  </a:cxn>
                  <a:cxn ang="0">
                    <a:pos x="7" y="141"/>
                  </a:cxn>
                </a:cxnLst>
                <a:rect l="0" t="0" r="r" b="b"/>
                <a:pathLst>
                  <a:path w="149" h="141">
                    <a:moveTo>
                      <a:pt x="7" y="141"/>
                    </a:moveTo>
                    <a:lnTo>
                      <a:pt x="0" y="138"/>
                    </a:lnTo>
                    <a:lnTo>
                      <a:pt x="143" y="0"/>
                    </a:lnTo>
                    <a:lnTo>
                      <a:pt x="149" y="4"/>
                    </a:lnTo>
                    <a:lnTo>
                      <a:pt x="7" y="141"/>
                    </a:lnTo>
                    <a:close/>
                  </a:path>
                </a:pathLst>
              </a:custGeom>
              <a:solidFill>
                <a:srgbClr val="ABAB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71" name="Freeform 135"/>
              <p:cNvSpPr>
                <a:spLocks/>
              </p:cNvSpPr>
              <p:nvPr/>
            </p:nvSpPr>
            <p:spPr bwMode="auto">
              <a:xfrm>
                <a:off x="1072" y="1595"/>
                <a:ext cx="95" cy="74"/>
              </a:xfrm>
              <a:custGeom>
                <a:avLst/>
                <a:gdLst/>
                <a:ahLst/>
                <a:cxnLst>
                  <a:cxn ang="0">
                    <a:pos x="47" y="149"/>
                  </a:cxn>
                  <a:cxn ang="0">
                    <a:pos x="0" y="136"/>
                  </a:cxn>
                  <a:cxn ang="0">
                    <a:pos x="149" y="0"/>
                  </a:cxn>
                  <a:cxn ang="0">
                    <a:pos x="190" y="11"/>
                  </a:cxn>
                  <a:cxn ang="0">
                    <a:pos x="47" y="149"/>
                  </a:cxn>
                </a:cxnLst>
                <a:rect l="0" t="0" r="r" b="b"/>
                <a:pathLst>
                  <a:path w="190" h="149">
                    <a:moveTo>
                      <a:pt x="47" y="149"/>
                    </a:moveTo>
                    <a:lnTo>
                      <a:pt x="0" y="136"/>
                    </a:lnTo>
                    <a:lnTo>
                      <a:pt x="149" y="0"/>
                    </a:lnTo>
                    <a:lnTo>
                      <a:pt x="190" y="11"/>
                    </a:lnTo>
                    <a:lnTo>
                      <a:pt x="47" y="149"/>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72" name="Freeform 136"/>
              <p:cNvSpPr>
                <a:spLocks/>
              </p:cNvSpPr>
              <p:nvPr/>
            </p:nvSpPr>
            <p:spPr bwMode="auto">
              <a:xfrm>
                <a:off x="1091" y="1599"/>
                <a:ext cx="76" cy="70"/>
              </a:xfrm>
              <a:custGeom>
                <a:avLst/>
                <a:gdLst/>
                <a:ahLst/>
                <a:cxnLst>
                  <a:cxn ang="0">
                    <a:pos x="8" y="140"/>
                  </a:cxn>
                  <a:cxn ang="0">
                    <a:pos x="0" y="138"/>
                  </a:cxn>
                  <a:cxn ang="0">
                    <a:pos x="144" y="0"/>
                  </a:cxn>
                  <a:cxn ang="0">
                    <a:pos x="151" y="2"/>
                  </a:cxn>
                  <a:cxn ang="0">
                    <a:pos x="8" y="140"/>
                  </a:cxn>
                </a:cxnLst>
                <a:rect l="0" t="0" r="r" b="b"/>
                <a:pathLst>
                  <a:path w="151" h="140">
                    <a:moveTo>
                      <a:pt x="8" y="140"/>
                    </a:moveTo>
                    <a:lnTo>
                      <a:pt x="0" y="138"/>
                    </a:lnTo>
                    <a:lnTo>
                      <a:pt x="144" y="0"/>
                    </a:lnTo>
                    <a:lnTo>
                      <a:pt x="151" y="2"/>
                    </a:lnTo>
                    <a:lnTo>
                      <a:pt x="8" y="140"/>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73" name="Freeform 137"/>
              <p:cNvSpPr>
                <a:spLocks/>
              </p:cNvSpPr>
              <p:nvPr/>
            </p:nvSpPr>
            <p:spPr bwMode="auto">
              <a:xfrm>
                <a:off x="1088" y="1598"/>
                <a:ext cx="75" cy="70"/>
              </a:xfrm>
              <a:custGeom>
                <a:avLst/>
                <a:gdLst/>
                <a:ahLst/>
                <a:cxnLst>
                  <a:cxn ang="0">
                    <a:pos x="8" y="139"/>
                  </a:cxn>
                  <a:cxn ang="0">
                    <a:pos x="0" y="137"/>
                  </a:cxn>
                  <a:cxn ang="0">
                    <a:pos x="145" y="0"/>
                  </a:cxn>
                  <a:cxn ang="0">
                    <a:pos x="152" y="1"/>
                  </a:cxn>
                  <a:cxn ang="0">
                    <a:pos x="8" y="139"/>
                  </a:cxn>
                </a:cxnLst>
                <a:rect l="0" t="0" r="r" b="b"/>
                <a:pathLst>
                  <a:path w="152" h="139">
                    <a:moveTo>
                      <a:pt x="8" y="139"/>
                    </a:moveTo>
                    <a:lnTo>
                      <a:pt x="0" y="137"/>
                    </a:lnTo>
                    <a:lnTo>
                      <a:pt x="145" y="0"/>
                    </a:lnTo>
                    <a:lnTo>
                      <a:pt x="152" y="1"/>
                    </a:lnTo>
                    <a:lnTo>
                      <a:pt x="8" y="139"/>
                    </a:lnTo>
                    <a:close/>
                  </a:path>
                </a:pathLst>
              </a:custGeom>
              <a:solidFill>
                <a:srgbClr val="A9A9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74" name="Freeform 138"/>
              <p:cNvSpPr>
                <a:spLocks/>
              </p:cNvSpPr>
              <p:nvPr/>
            </p:nvSpPr>
            <p:spPr bwMode="auto">
              <a:xfrm>
                <a:off x="1084" y="1597"/>
                <a:ext cx="76" cy="70"/>
              </a:xfrm>
              <a:custGeom>
                <a:avLst/>
                <a:gdLst/>
                <a:ahLst/>
                <a:cxnLst>
                  <a:cxn ang="0">
                    <a:pos x="7" y="139"/>
                  </a:cxn>
                  <a:cxn ang="0">
                    <a:pos x="0" y="137"/>
                  </a:cxn>
                  <a:cxn ang="0">
                    <a:pos x="145" y="0"/>
                  </a:cxn>
                  <a:cxn ang="0">
                    <a:pos x="152" y="2"/>
                  </a:cxn>
                  <a:cxn ang="0">
                    <a:pos x="7" y="139"/>
                  </a:cxn>
                </a:cxnLst>
                <a:rect l="0" t="0" r="r" b="b"/>
                <a:pathLst>
                  <a:path w="152" h="139">
                    <a:moveTo>
                      <a:pt x="7" y="139"/>
                    </a:moveTo>
                    <a:lnTo>
                      <a:pt x="0" y="137"/>
                    </a:lnTo>
                    <a:lnTo>
                      <a:pt x="145" y="0"/>
                    </a:lnTo>
                    <a:lnTo>
                      <a:pt x="152" y="2"/>
                    </a:lnTo>
                    <a:lnTo>
                      <a:pt x="7" y="139"/>
                    </a:lnTo>
                    <a:close/>
                  </a:path>
                </a:pathLst>
              </a:custGeom>
              <a:solidFill>
                <a:srgbClr val="A8A8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75" name="Freeform 139"/>
              <p:cNvSpPr>
                <a:spLocks/>
              </p:cNvSpPr>
              <p:nvPr/>
            </p:nvSpPr>
            <p:spPr bwMode="auto">
              <a:xfrm>
                <a:off x="1080" y="1596"/>
                <a:ext cx="76" cy="70"/>
              </a:xfrm>
              <a:custGeom>
                <a:avLst/>
                <a:gdLst/>
                <a:ahLst/>
                <a:cxnLst>
                  <a:cxn ang="0">
                    <a:pos x="8" y="139"/>
                  </a:cxn>
                  <a:cxn ang="0">
                    <a:pos x="0" y="137"/>
                  </a:cxn>
                  <a:cxn ang="0">
                    <a:pos x="147" y="0"/>
                  </a:cxn>
                  <a:cxn ang="0">
                    <a:pos x="153" y="2"/>
                  </a:cxn>
                  <a:cxn ang="0">
                    <a:pos x="8" y="139"/>
                  </a:cxn>
                </a:cxnLst>
                <a:rect l="0" t="0" r="r" b="b"/>
                <a:pathLst>
                  <a:path w="153" h="139">
                    <a:moveTo>
                      <a:pt x="8" y="139"/>
                    </a:moveTo>
                    <a:lnTo>
                      <a:pt x="0" y="137"/>
                    </a:lnTo>
                    <a:lnTo>
                      <a:pt x="147" y="0"/>
                    </a:lnTo>
                    <a:lnTo>
                      <a:pt x="153" y="2"/>
                    </a:lnTo>
                    <a:lnTo>
                      <a:pt x="8" y="139"/>
                    </a:lnTo>
                    <a:close/>
                  </a:path>
                </a:pathLst>
              </a:custGeom>
              <a:solidFill>
                <a:srgbClr val="A7A7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76" name="Freeform 140"/>
              <p:cNvSpPr>
                <a:spLocks/>
              </p:cNvSpPr>
              <p:nvPr/>
            </p:nvSpPr>
            <p:spPr bwMode="auto">
              <a:xfrm>
                <a:off x="1076" y="1596"/>
                <a:ext cx="77" cy="69"/>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6A6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77" name="Freeform 141"/>
              <p:cNvSpPr>
                <a:spLocks/>
              </p:cNvSpPr>
              <p:nvPr/>
            </p:nvSpPr>
            <p:spPr bwMode="auto">
              <a:xfrm>
                <a:off x="1072" y="1595"/>
                <a:ext cx="77" cy="69"/>
              </a:xfrm>
              <a:custGeom>
                <a:avLst/>
                <a:gdLst/>
                <a:ahLst/>
                <a:cxnLst>
                  <a:cxn ang="0">
                    <a:pos x="8" y="139"/>
                  </a:cxn>
                  <a:cxn ang="0">
                    <a:pos x="0" y="136"/>
                  </a:cxn>
                  <a:cxn ang="0">
                    <a:pos x="149" y="0"/>
                  </a:cxn>
                  <a:cxn ang="0">
                    <a:pos x="155" y="2"/>
                  </a:cxn>
                  <a:cxn ang="0">
                    <a:pos x="8" y="139"/>
                  </a:cxn>
                </a:cxnLst>
                <a:rect l="0" t="0" r="r" b="b"/>
                <a:pathLst>
                  <a:path w="155" h="139">
                    <a:moveTo>
                      <a:pt x="8" y="139"/>
                    </a:moveTo>
                    <a:lnTo>
                      <a:pt x="0" y="136"/>
                    </a:lnTo>
                    <a:lnTo>
                      <a:pt x="149" y="0"/>
                    </a:lnTo>
                    <a:lnTo>
                      <a:pt x="155" y="2"/>
                    </a:lnTo>
                    <a:lnTo>
                      <a:pt x="8" y="139"/>
                    </a:lnTo>
                    <a:close/>
                  </a:path>
                </a:pathLst>
              </a:custGeom>
              <a:solidFill>
                <a:srgbClr val="A5A5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78" name="Freeform 142"/>
              <p:cNvSpPr>
                <a:spLocks/>
              </p:cNvSpPr>
              <p:nvPr/>
            </p:nvSpPr>
            <p:spPr bwMode="auto">
              <a:xfrm>
                <a:off x="1048" y="1592"/>
                <a:ext cx="98" cy="70"/>
              </a:xfrm>
              <a:custGeom>
                <a:avLst/>
                <a:gdLst/>
                <a:ahLst/>
                <a:cxnLst>
                  <a:cxn ang="0">
                    <a:pos x="47" y="141"/>
                  </a:cxn>
                  <a:cxn ang="0">
                    <a:pos x="0" y="133"/>
                  </a:cxn>
                  <a:cxn ang="0">
                    <a:pos x="151" y="0"/>
                  </a:cxn>
                  <a:cxn ang="0">
                    <a:pos x="196" y="5"/>
                  </a:cxn>
                  <a:cxn ang="0">
                    <a:pos x="47" y="141"/>
                  </a:cxn>
                </a:cxnLst>
                <a:rect l="0" t="0" r="r" b="b"/>
                <a:pathLst>
                  <a:path w="196" h="141">
                    <a:moveTo>
                      <a:pt x="47" y="141"/>
                    </a:moveTo>
                    <a:lnTo>
                      <a:pt x="0" y="133"/>
                    </a:lnTo>
                    <a:lnTo>
                      <a:pt x="151" y="0"/>
                    </a:lnTo>
                    <a:lnTo>
                      <a:pt x="196" y="5"/>
                    </a:lnTo>
                    <a:lnTo>
                      <a:pt x="47" y="141"/>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79" name="Freeform 143"/>
              <p:cNvSpPr>
                <a:spLocks/>
              </p:cNvSpPr>
              <p:nvPr/>
            </p:nvSpPr>
            <p:spPr bwMode="auto">
              <a:xfrm>
                <a:off x="1068" y="1595"/>
                <a:ext cx="78" cy="67"/>
              </a:xfrm>
              <a:custGeom>
                <a:avLst/>
                <a:gdLst/>
                <a:ahLst/>
                <a:cxnLst>
                  <a:cxn ang="0">
                    <a:pos x="7" y="136"/>
                  </a:cxn>
                  <a:cxn ang="0">
                    <a:pos x="0" y="136"/>
                  </a:cxn>
                  <a:cxn ang="0">
                    <a:pos x="148" y="0"/>
                  </a:cxn>
                  <a:cxn ang="0">
                    <a:pos x="156" y="0"/>
                  </a:cxn>
                  <a:cxn ang="0">
                    <a:pos x="7" y="136"/>
                  </a:cxn>
                </a:cxnLst>
                <a:rect l="0" t="0" r="r" b="b"/>
                <a:pathLst>
                  <a:path w="156" h="136">
                    <a:moveTo>
                      <a:pt x="7" y="136"/>
                    </a:moveTo>
                    <a:lnTo>
                      <a:pt x="0" y="136"/>
                    </a:lnTo>
                    <a:lnTo>
                      <a:pt x="148" y="0"/>
                    </a:lnTo>
                    <a:lnTo>
                      <a:pt x="156" y="0"/>
                    </a:lnTo>
                    <a:lnTo>
                      <a:pt x="7" y="136"/>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80" name="Freeform 144"/>
              <p:cNvSpPr>
                <a:spLocks/>
              </p:cNvSpPr>
              <p:nvPr/>
            </p:nvSpPr>
            <p:spPr bwMode="auto">
              <a:xfrm>
                <a:off x="1064" y="1594"/>
                <a:ext cx="78" cy="68"/>
              </a:xfrm>
              <a:custGeom>
                <a:avLst/>
                <a:gdLst/>
                <a:ahLst/>
                <a:cxnLst>
                  <a:cxn ang="0">
                    <a:pos x="8" y="138"/>
                  </a:cxn>
                  <a:cxn ang="0">
                    <a:pos x="0" y="136"/>
                  </a:cxn>
                  <a:cxn ang="0">
                    <a:pos x="148" y="0"/>
                  </a:cxn>
                  <a:cxn ang="0">
                    <a:pos x="156" y="2"/>
                  </a:cxn>
                  <a:cxn ang="0">
                    <a:pos x="8" y="138"/>
                  </a:cxn>
                </a:cxnLst>
                <a:rect l="0" t="0" r="r" b="b"/>
                <a:pathLst>
                  <a:path w="156" h="138">
                    <a:moveTo>
                      <a:pt x="8" y="138"/>
                    </a:moveTo>
                    <a:lnTo>
                      <a:pt x="0" y="136"/>
                    </a:lnTo>
                    <a:lnTo>
                      <a:pt x="148" y="0"/>
                    </a:lnTo>
                    <a:lnTo>
                      <a:pt x="156" y="2"/>
                    </a:lnTo>
                    <a:lnTo>
                      <a:pt x="8" y="138"/>
                    </a:lnTo>
                    <a:close/>
                  </a:path>
                </a:pathLst>
              </a:custGeom>
              <a:solidFill>
                <a:srgbClr val="A3A3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81" name="Freeform 145"/>
              <p:cNvSpPr>
                <a:spLocks/>
              </p:cNvSpPr>
              <p:nvPr/>
            </p:nvSpPr>
            <p:spPr bwMode="auto">
              <a:xfrm>
                <a:off x="1060" y="1593"/>
                <a:ext cx="79" cy="68"/>
              </a:xfrm>
              <a:custGeom>
                <a:avLst/>
                <a:gdLst/>
                <a:ahLst/>
                <a:cxnLst>
                  <a:cxn ang="0">
                    <a:pos x="9" y="138"/>
                  </a:cxn>
                  <a:cxn ang="0">
                    <a:pos x="0" y="136"/>
                  </a:cxn>
                  <a:cxn ang="0">
                    <a:pos x="149" y="0"/>
                  </a:cxn>
                  <a:cxn ang="0">
                    <a:pos x="157" y="2"/>
                  </a:cxn>
                  <a:cxn ang="0">
                    <a:pos x="9" y="138"/>
                  </a:cxn>
                </a:cxnLst>
                <a:rect l="0" t="0" r="r" b="b"/>
                <a:pathLst>
                  <a:path w="157" h="138">
                    <a:moveTo>
                      <a:pt x="9" y="138"/>
                    </a:moveTo>
                    <a:lnTo>
                      <a:pt x="0" y="136"/>
                    </a:lnTo>
                    <a:lnTo>
                      <a:pt x="149" y="0"/>
                    </a:lnTo>
                    <a:lnTo>
                      <a:pt x="157" y="2"/>
                    </a:lnTo>
                    <a:lnTo>
                      <a:pt x="9" y="138"/>
                    </a:lnTo>
                    <a:close/>
                  </a:path>
                </a:pathLst>
              </a:custGeom>
              <a:solidFill>
                <a:srgbClr val="A2A2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82" name="Freeform 146"/>
              <p:cNvSpPr>
                <a:spLocks/>
              </p:cNvSpPr>
              <p:nvPr/>
            </p:nvSpPr>
            <p:spPr bwMode="auto">
              <a:xfrm>
                <a:off x="1056" y="1593"/>
                <a:ext cx="79" cy="67"/>
              </a:xfrm>
              <a:custGeom>
                <a:avLst/>
                <a:gdLst/>
                <a:ahLst/>
                <a:cxnLst>
                  <a:cxn ang="0">
                    <a:pos x="8" y="136"/>
                  </a:cxn>
                  <a:cxn ang="0">
                    <a:pos x="0" y="136"/>
                  </a:cxn>
                  <a:cxn ang="0">
                    <a:pos x="151" y="0"/>
                  </a:cxn>
                  <a:cxn ang="0">
                    <a:pos x="157" y="0"/>
                  </a:cxn>
                  <a:cxn ang="0">
                    <a:pos x="8" y="136"/>
                  </a:cxn>
                </a:cxnLst>
                <a:rect l="0" t="0" r="r" b="b"/>
                <a:pathLst>
                  <a:path w="157" h="136">
                    <a:moveTo>
                      <a:pt x="8" y="136"/>
                    </a:moveTo>
                    <a:lnTo>
                      <a:pt x="0" y="136"/>
                    </a:lnTo>
                    <a:lnTo>
                      <a:pt x="151" y="0"/>
                    </a:lnTo>
                    <a:lnTo>
                      <a:pt x="157" y="0"/>
                    </a:lnTo>
                    <a:lnTo>
                      <a:pt x="8" y="136"/>
                    </a:lnTo>
                    <a:close/>
                  </a:path>
                </a:pathLst>
              </a:custGeom>
              <a:solidFill>
                <a:srgbClr val="A1A1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83" name="Freeform 147"/>
              <p:cNvSpPr>
                <a:spLocks/>
              </p:cNvSpPr>
              <p:nvPr/>
            </p:nvSpPr>
            <p:spPr bwMode="auto">
              <a:xfrm>
                <a:off x="1052" y="1592"/>
                <a:ext cx="80" cy="68"/>
              </a:xfrm>
              <a:custGeom>
                <a:avLst/>
                <a:gdLst/>
                <a:ahLst/>
                <a:cxnLst>
                  <a:cxn ang="0">
                    <a:pos x="8" y="137"/>
                  </a:cxn>
                  <a:cxn ang="0">
                    <a:pos x="0" y="135"/>
                  </a:cxn>
                  <a:cxn ang="0">
                    <a:pos x="152" y="0"/>
                  </a:cxn>
                  <a:cxn ang="0">
                    <a:pos x="159" y="1"/>
                  </a:cxn>
                  <a:cxn ang="0">
                    <a:pos x="8" y="137"/>
                  </a:cxn>
                </a:cxnLst>
                <a:rect l="0" t="0" r="r" b="b"/>
                <a:pathLst>
                  <a:path w="159" h="137">
                    <a:moveTo>
                      <a:pt x="8" y="137"/>
                    </a:moveTo>
                    <a:lnTo>
                      <a:pt x="0" y="135"/>
                    </a:lnTo>
                    <a:lnTo>
                      <a:pt x="152" y="0"/>
                    </a:lnTo>
                    <a:lnTo>
                      <a:pt x="159" y="1"/>
                    </a:lnTo>
                    <a:lnTo>
                      <a:pt x="8" y="137"/>
                    </a:lnTo>
                    <a:close/>
                  </a:path>
                </a:pathLst>
              </a:custGeom>
              <a:solidFill>
                <a:srgbClr val="A0A0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84" name="Freeform 148"/>
              <p:cNvSpPr>
                <a:spLocks/>
              </p:cNvSpPr>
              <p:nvPr/>
            </p:nvSpPr>
            <p:spPr bwMode="auto">
              <a:xfrm>
                <a:off x="1048" y="1592"/>
                <a:ext cx="80" cy="68"/>
              </a:xfrm>
              <a:custGeom>
                <a:avLst/>
                <a:gdLst/>
                <a:ahLst/>
                <a:cxnLst>
                  <a:cxn ang="0">
                    <a:pos x="7" y="135"/>
                  </a:cxn>
                  <a:cxn ang="0">
                    <a:pos x="0" y="133"/>
                  </a:cxn>
                  <a:cxn ang="0">
                    <a:pos x="151" y="0"/>
                  </a:cxn>
                  <a:cxn ang="0">
                    <a:pos x="159" y="0"/>
                  </a:cxn>
                  <a:cxn ang="0">
                    <a:pos x="7" y="135"/>
                  </a:cxn>
                </a:cxnLst>
                <a:rect l="0" t="0" r="r" b="b"/>
                <a:pathLst>
                  <a:path w="159" h="135">
                    <a:moveTo>
                      <a:pt x="7" y="135"/>
                    </a:moveTo>
                    <a:lnTo>
                      <a:pt x="0" y="133"/>
                    </a:lnTo>
                    <a:lnTo>
                      <a:pt x="151" y="0"/>
                    </a:lnTo>
                    <a:lnTo>
                      <a:pt x="159" y="0"/>
                    </a:lnTo>
                    <a:lnTo>
                      <a:pt x="7" y="135"/>
                    </a:lnTo>
                    <a:close/>
                  </a:path>
                </a:pathLst>
              </a:custGeom>
              <a:solidFill>
                <a:srgbClr val="9F9F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85" name="Freeform 149"/>
              <p:cNvSpPr>
                <a:spLocks/>
              </p:cNvSpPr>
              <p:nvPr/>
            </p:nvSpPr>
            <p:spPr bwMode="auto">
              <a:xfrm>
                <a:off x="1036" y="1591"/>
                <a:ext cx="88" cy="68"/>
              </a:xfrm>
              <a:custGeom>
                <a:avLst/>
                <a:gdLst/>
                <a:ahLst/>
                <a:cxnLst>
                  <a:cxn ang="0">
                    <a:pos x="25" y="135"/>
                  </a:cxn>
                  <a:cxn ang="0">
                    <a:pos x="0" y="133"/>
                  </a:cxn>
                  <a:cxn ang="0">
                    <a:pos x="154" y="0"/>
                  </a:cxn>
                  <a:cxn ang="0">
                    <a:pos x="176" y="2"/>
                  </a:cxn>
                  <a:cxn ang="0">
                    <a:pos x="25" y="135"/>
                  </a:cxn>
                </a:cxnLst>
                <a:rect l="0" t="0" r="r" b="b"/>
                <a:pathLst>
                  <a:path w="176" h="135">
                    <a:moveTo>
                      <a:pt x="25" y="135"/>
                    </a:moveTo>
                    <a:lnTo>
                      <a:pt x="0" y="133"/>
                    </a:lnTo>
                    <a:lnTo>
                      <a:pt x="154" y="0"/>
                    </a:lnTo>
                    <a:lnTo>
                      <a:pt x="176" y="2"/>
                    </a:lnTo>
                    <a:lnTo>
                      <a:pt x="25" y="135"/>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86" name="Freeform 150"/>
              <p:cNvSpPr>
                <a:spLocks/>
              </p:cNvSpPr>
              <p:nvPr/>
            </p:nvSpPr>
            <p:spPr bwMode="auto">
              <a:xfrm>
                <a:off x="1045" y="1591"/>
                <a:ext cx="79" cy="68"/>
              </a:xfrm>
              <a:custGeom>
                <a:avLst/>
                <a:gdLst/>
                <a:ahLst/>
                <a:cxnLst>
                  <a:cxn ang="0">
                    <a:pos x="7" y="135"/>
                  </a:cxn>
                  <a:cxn ang="0">
                    <a:pos x="0" y="135"/>
                  </a:cxn>
                  <a:cxn ang="0">
                    <a:pos x="153" y="0"/>
                  </a:cxn>
                  <a:cxn ang="0">
                    <a:pos x="158" y="2"/>
                  </a:cxn>
                  <a:cxn ang="0">
                    <a:pos x="7" y="135"/>
                  </a:cxn>
                </a:cxnLst>
                <a:rect l="0" t="0" r="r" b="b"/>
                <a:pathLst>
                  <a:path w="158" h="135">
                    <a:moveTo>
                      <a:pt x="7" y="135"/>
                    </a:moveTo>
                    <a:lnTo>
                      <a:pt x="0" y="135"/>
                    </a:lnTo>
                    <a:lnTo>
                      <a:pt x="153" y="0"/>
                    </a:lnTo>
                    <a:lnTo>
                      <a:pt x="158" y="2"/>
                    </a:lnTo>
                    <a:lnTo>
                      <a:pt x="7" y="135"/>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87" name="Freeform 151"/>
              <p:cNvSpPr>
                <a:spLocks/>
              </p:cNvSpPr>
              <p:nvPr/>
            </p:nvSpPr>
            <p:spPr bwMode="auto">
              <a:xfrm>
                <a:off x="1042" y="1591"/>
                <a:ext cx="80" cy="68"/>
              </a:xfrm>
              <a:custGeom>
                <a:avLst/>
                <a:gdLst/>
                <a:ahLst/>
                <a:cxnLst>
                  <a:cxn ang="0">
                    <a:pos x="6" y="135"/>
                  </a:cxn>
                  <a:cxn ang="0">
                    <a:pos x="0" y="135"/>
                  </a:cxn>
                  <a:cxn ang="0">
                    <a:pos x="153" y="0"/>
                  </a:cxn>
                  <a:cxn ang="0">
                    <a:pos x="159" y="0"/>
                  </a:cxn>
                  <a:cxn ang="0">
                    <a:pos x="6" y="135"/>
                  </a:cxn>
                </a:cxnLst>
                <a:rect l="0" t="0" r="r" b="b"/>
                <a:pathLst>
                  <a:path w="159" h="135">
                    <a:moveTo>
                      <a:pt x="6" y="135"/>
                    </a:moveTo>
                    <a:lnTo>
                      <a:pt x="0" y="135"/>
                    </a:lnTo>
                    <a:lnTo>
                      <a:pt x="153" y="0"/>
                    </a:lnTo>
                    <a:lnTo>
                      <a:pt x="159" y="0"/>
                    </a:lnTo>
                    <a:lnTo>
                      <a:pt x="6" y="135"/>
                    </a:lnTo>
                    <a:close/>
                  </a:path>
                </a:pathLst>
              </a:custGeom>
              <a:solidFill>
                <a:srgbClr val="9D9D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88" name="Freeform 152"/>
              <p:cNvSpPr>
                <a:spLocks/>
              </p:cNvSpPr>
              <p:nvPr/>
            </p:nvSpPr>
            <p:spPr bwMode="auto">
              <a:xfrm>
                <a:off x="1039" y="1591"/>
                <a:ext cx="80" cy="68"/>
              </a:xfrm>
              <a:custGeom>
                <a:avLst/>
                <a:gdLst/>
                <a:ahLst/>
                <a:cxnLst>
                  <a:cxn ang="0">
                    <a:pos x="6" y="135"/>
                  </a:cxn>
                  <a:cxn ang="0">
                    <a:pos x="0" y="135"/>
                  </a:cxn>
                  <a:cxn ang="0">
                    <a:pos x="154" y="0"/>
                  </a:cxn>
                  <a:cxn ang="0">
                    <a:pos x="159" y="0"/>
                  </a:cxn>
                  <a:cxn ang="0">
                    <a:pos x="6" y="135"/>
                  </a:cxn>
                </a:cxnLst>
                <a:rect l="0" t="0" r="r" b="b"/>
                <a:pathLst>
                  <a:path w="159" h="135">
                    <a:moveTo>
                      <a:pt x="6" y="135"/>
                    </a:moveTo>
                    <a:lnTo>
                      <a:pt x="0" y="135"/>
                    </a:lnTo>
                    <a:lnTo>
                      <a:pt x="154" y="0"/>
                    </a:lnTo>
                    <a:lnTo>
                      <a:pt x="159" y="0"/>
                    </a:lnTo>
                    <a:lnTo>
                      <a:pt x="6" y="135"/>
                    </a:lnTo>
                    <a:close/>
                  </a:path>
                </a:pathLst>
              </a:custGeom>
              <a:solidFill>
                <a:srgbClr val="9C9C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89" name="Freeform 153"/>
              <p:cNvSpPr>
                <a:spLocks/>
              </p:cNvSpPr>
              <p:nvPr/>
            </p:nvSpPr>
            <p:spPr bwMode="auto">
              <a:xfrm>
                <a:off x="1036" y="1591"/>
                <a:ext cx="80" cy="68"/>
              </a:xfrm>
              <a:custGeom>
                <a:avLst/>
                <a:gdLst/>
                <a:ahLst/>
                <a:cxnLst>
                  <a:cxn ang="0">
                    <a:pos x="6" y="135"/>
                  </a:cxn>
                  <a:cxn ang="0">
                    <a:pos x="0" y="133"/>
                  </a:cxn>
                  <a:cxn ang="0">
                    <a:pos x="154" y="0"/>
                  </a:cxn>
                  <a:cxn ang="0">
                    <a:pos x="160" y="0"/>
                  </a:cxn>
                  <a:cxn ang="0">
                    <a:pos x="6" y="135"/>
                  </a:cxn>
                </a:cxnLst>
                <a:rect l="0" t="0" r="r" b="b"/>
                <a:pathLst>
                  <a:path w="160" h="135">
                    <a:moveTo>
                      <a:pt x="6" y="135"/>
                    </a:moveTo>
                    <a:lnTo>
                      <a:pt x="0" y="133"/>
                    </a:lnTo>
                    <a:lnTo>
                      <a:pt x="154" y="0"/>
                    </a:lnTo>
                    <a:lnTo>
                      <a:pt x="160" y="0"/>
                    </a:lnTo>
                    <a:lnTo>
                      <a:pt x="6" y="135"/>
                    </a:lnTo>
                    <a:close/>
                  </a:path>
                </a:pathLst>
              </a:custGeom>
              <a:solidFill>
                <a:srgbClr val="9B9B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90" name="Freeform 154"/>
              <p:cNvSpPr>
                <a:spLocks/>
              </p:cNvSpPr>
              <p:nvPr/>
            </p:nvSpPr>
            <p:spPr bwMode="auto">
              <a:xfrm>
                <a:off x="1024" y="1590"/>
                <a:ext cx="89" cy="68"/>
              </a:xfrm>
              <a:custGeom>
                <a:avLst/>
                <a:gdLst/>
                <a:ahLst/>
                <a:cxnLst>
                  <a:cxn ang="0">
                    <a:pos x="25" y="135"/>
                  </a:cxn>
                  <a:cxn ang="0">
                    <a:pos x="0" y="135"/>
                  </a:cxn>
                  <a:cxn ang="0">
                    <a:pos x="156" y="0"/>
                  </a:cxn>
                  <a:cxn ang="0">
                    <a:pos x="179" y="2"/>
                  </a:cxn>
                  <a:cxn ang="0">
                    <a:pos x="25" y="135"/>
                  </a:cxn>
                </a:cxnLst>
                <a:rect l="0" t="0" r="r" b="b"/>
                <a:pathLst>
                  <a:path w="179" h="135">
                    <a:moveTo>
                      <a:pt x="25" y="135"/>
                    </a:moveTo>
                    <a:lnTo>
                      <a:pt x="0" y="135"/>
                    </a:lnTo>
                    <a:lnTo>
                      <a:pt x="156" y="0"/>
                    </a:lnTo>
                    <a:lnTo>
                      <a:pt x="179" y="2"/>
                    </a:lnTo>
                    <a:lnTo>
                      <a:pt x="25" y="135"/>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91" name="Freeform 155"/>
              <p:cNvSpPr>
                <a:spLocks/>
              </p:cNvSpPr>
              <p:nvPr/>
            </p:nvSpPr>
            <p:spPr bwMode="auto">
              <a:xfrm>
                <a:off x="1032" y="1591"/>
                <a:ext cx="81" cy="67"/>
              </a:xfrm>
              <a:custGeom>
                <a:avLst/>
                <a:gdLst/>
                <a:ahLst/>
                <a:cxnLst>
                  <a:cxn ang="0">
                    <a:pos x="8" y="133"/>
                  </a:cxn>
                  <a:cxn ang="0">
                    <a:pos x="0" y="133"/>
                  </a:cxn>
                  <a:cxn ang="0">
                    <a:pos x="155" y="0"/>
                  </a:cxn>
                  <a:cxn ang="0">
                    <a:pos x="162" y="0"/>
                  </a:cxn>
                  <a:cxn ang="0">
                    <a:pos x="8" y="133"/>
                  </a:cxn>
                </a:cxnLst>
                <a:rect l="0" t="0" r="r" b="b"/>
                <a:pathLst>
                  <a:path w="162" h="133">
                    <a:moveTo>
                      <a:pt x="8" y="133"/>
                    </a:moveTo>
                    <a:lnTo>
                      <a:pt x="0" y="133"/>
                    </a:lnTo>
                    <a:lnTo>
                      <a:pt x="155" y="0"/>
                    </a:lnTo>
                    <a:lnTo>
                      <a:pt x="162" y="0"/>
                    </a:lnTo>
                    <a:lnTo>
                      <a:pt x="8" y="133"/>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92" name="Freeform 156"/>
              <p:cNvSpPr>
                <a:spLocks/>
              </p:cNvSpPr>
              <p:nvPr/>
            </p:nvSpPr>
            <p:spPr bwMode="auto">
              <a:xfrm>
                <a:off x="1027" y="1590"/>
                <a:ext cx="82" cy="68"/>
              </a:xfrm>
              <a:custGeom>
                <a:avLst/>
                <a:gdLst/>
                <a:ahLst/>
                <a:cxnLst>
                  <a:cxn ang="0">
                    <a:pos x="9" y="135"/>
                  </a:cxn>
                  <a:cxn ang="0">
                    <a:pos x="0" y="135"/>
                  </a:cxn>
                  <a:cxn ang="0">
                    <a:pos x="156" y="0"/>
                  </a:cxn>
                  <a:cxn ang="0">
                    <a:pos x="164" y="2"/>
                  </a:cxn>
                  <a:cxn ang="0">
                    <a:pos x="9" y="135"/>
                  </a:cxn>
                </a:cxnLst>
                <a:rect l="0" t="0" r="r" b="b"/>
                <a:pathLst>
                  <a:path w="164" h="135">
                    <a:moveTo>
                      <a:pt x="9" y="135"/>
                    </a:moveTo>
                    <a:lnTo>
                      <a:pt x="0" y="135"/>
                    </a:lnTo>
                    <a:lnTo>
                      <a:pt x="156" y="0"/>
                    </a:lnTo>
                    <a:lnTo>
                      <a:pt x="164" y="2"/>
                    </a:lnTo>
                    <a:lnTo>
                      <a:pt x="9" y="135"/>
                    </a:lnTo>
                    <a:close/>
                  </a:path>
                </a:pathLst>
              </a:custGeom>
              <a:solidFill>
                <a:srgbClr val="9999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93" name="Freeform 157"/>
              <p:cNvSpPr>
                <a:spLocks/>
              </p:cNvSpPr>
              <p:nvPr/>
            </p:nvSpPr>
            <p:spPr bwMode="auto">
              <a:xfrm>
                <a:off x="1024" y="1590"/>
                <a:ext cx="81" cy="68"/>
              </a:xfrm>
              <a:custGeom>
                <a:avLst/>
                <a:gdLst/>
                <a:ahLst/>
                <a:cxnLst>
                  <a:cxn ang="0">
                    <a:pos x="8" y="135"/>
                  </a:cxn>
                  <a:cxn ang="0">
                    <a:pos x="0" y="135"/>
                  </a:cxn>
                  <a:cxn ang="0">
                    <a:pos x="156" y="0"/>
                  </a:cxn>
                  <a:cxn ang="0">
                    <a:pos x="164" y="0"/>
                  </a:cxn>
                  <a:cxn ang="0">
                    <a:pos x="8" y="135"/>
                  </a:cxn>
                </a:cxnLst>
                <a:rect l="0" t="0" r="r" b="b"/>
                <a:pathLst>
                  <a:path w="164" h="135">
                    <a:moveTo>
                      <a:pt x="8" y="135"/>
                    </a:moveTo>
                    <a:lnTo>
                      <a:pt x="0" y="135"/>
                    </a:lnTo>
                    <a:lnTo>
                      <a:pt x="156" y="0"/>
                    </a:lnTo>
                    <a:lnTo>
                      <a:pt x="164" y="0"/>
                    </a:lnTo>
                    <a:lnTo>
                      <a:pt x="8" y="135"/>
                    </a:lnTo>
                    <a:close/>
                  </a:path>
                </a:pathLst>
              </a:custGeom>
              <a:solidFill>
                <a:srgbClr val="9898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94" name="Freeform 158"/>
              <p:cNvSpPr>
                <a:spLocks/>
              </p:cNvSpPr>
              <p:nvPr/>
            </p:nvSpPr>
            <p:spPr bwMode="auto">
              <a:xfrm>
                <a:off x="783" y="1658"/>
                <a:ext cx="481" cy="498"/>
              </a:xfrm>
              <a:custGeom>
                <a:avLst/>
                <a:gdLst/>
                <a:ahLst/>
                <a:cxnLst>
                  <a:cxn ang="0">
                    <a:pos x="457" y="0"/>
                  </a:cxn>
                  <a:cxn ang="0">
                    <a:pos x="385" y="10"/>
                  </a:cxn>
                  <a:cxn ang="0">
                    <a:pos x="295" y="39"/>
                  </a:cxn>
                  <a:cxn ang="0">
                    <a:pos x="213" y="86"/>
                  </a:cxn>
                  <a:cxn ang="0">
                    <a:pos x="141" y="147"/>
                  </a:cxn>
                  <a:cxn ang="0">
                    <a:pos x="82" y="219"/>
                  </a:cxn>
                  <a:cxn ang="0">
                    <a:pos x="59" y="262"/>
                  </a:cxn>
                  <a:cxn ang="0">
                    <a:pos x="39" y="305"/>
                  </a:cxn>
                  <a:cxn ang="0">
                    <a:pos x="22" y="351"/>
                  </a:cxn>
                  <a:cxn ang="0">
                    <a:pos x="10" y="397"/>
                  </a:cxn>
                  <a:cxn ang="0">
                    <a:pos x="3" y="448"/>
                  </a:cxn>
                  <a:cxn ang="0">
                    <a:pos x="0" y="498"/>
                  </a:cxn>
                  <a:cxn ang="0">
                    <a:pos x="3" y="550"/>
                  </a:cxn>
                  <a:cxn ang="0">
                    <a:pos x="10" y="600"/>
                  </a:cxn>
                  <a:cxn ang="0">
                    <a:pos x="22" y="646"/>
                  </a:cxn>
                  <a:cxn ang="0">
                    <a:pos x="39" y="692"/>
                  </a:cxn>
                  <a:cxn ang="0">
                    <a:pos x="59" y="735"/>
                  </a:cxn>
                  <a:cxn ang="0">
                    <a:pos x="82" y="778"/>
                  </a:cxn>
                  <a:cxn ang="0">
                    <a:pos x="141" y="850"/>
                  </a:cxn>
                  <a:cxn ang="0">
                    <a:pos x="213" y="911"/>
                  </a:cxn>
                  <a:cxn ang="0">
                    <a:pos x="295" y="958"/>
                  </a:cxn>
                  <a:cxn ang="0">
                    <a:pos x="385" y="987"/>
                  </a:cxn>
                  <a:cxn ang="0">
                    <a:pos x="457" y="997"/>
                  </a:cxn>
                  <a:cxn ang="0">
                    <a:pos x="507" y="997"/>
                  </a:cxn>
                  <a:cxn ang="0">
                    <a:pos x="579" y="987"/>
                  </a:cxn>
                  <a:cxn ang="0">
                    <a:pos x="669" y="958"/>
                  </a:cxn>
                  <a:cxn ang="0">
                    <a:pos x="751" y="911"/>
                  </a:cxn>
                  <a:cxn ang="0">
                    <a:pos x="823" y="850"/>
                  </a:cxn>
                  <a:cxn ang="0">
                    <a:pos x="882" y="778"/>
                  </a:cxn>
                  <a:cxn ang="0">
                    <a:pos x="905" y="735"/>
                  </a:cxn>
                  <a:cxn ang="0">
                    <a:pos x="925" y="692"/>
                  </a:cxn>
                  <a:cxn ang="0">
                    <a:pos x="942" y="646"/>
                  </a:cxn>
                  <a:cxn ang="0">
                    <a:pos x="955" y="600"/>
                  </a:cxn>
                  <a:cxn ang="0">
                    <a:pos x="961" y="550"/>
                  </a:cxn>
                  <a:cxn ang="0">
                    <a:pos x="964" y="498"/>
                  </a:cxn>
                  <a:cxn ang="0">
                    <a:pos x="961" y="448"/>
                  </a:cxn>
                  <a:cxn ang="0">
                    <a:pos x="955" y="397"/>
                  </a:cxn>
                  <a:cxn ang="0">
                    <a:pos x="942" y="351"/>
                  </a:cxn>
                  <a:cxn ang="0">
                    <a:pos x="925" y="305"/>
                  </a:cxn>
                  <a:cxn ang="0">
                    <a:pos x="905" y="262"/>
                  </a:cxn>
                  <a:cxn ang="0">
                    <a:pos x="882" y="219"/>
                  </a:cxn>
                  <a:cxn ang="0">
                    <a:pos x="823" y="147"/>
                  </a:cxn>
                  <a:cxn ang="0">
                    <a:pos x="751" y="86"/>
                  </a:cxn>
                  <a:cxn ang="0">
                    <a:pos x="669" y="39"/>
                  </a:cxn>
                  <a:cxn ang="0">
                    <a:pos x="579" y="10"/>
                  </a:cxn>
                  <a:cxn ang="0">
                    <a:pos x="507" y="0"/>
                  </a:cxn>
                </a:cxnLst>
                <a:rect l="0" t="0" r="r" b="b"/>
                <a:pathLst>
                  <a:path w="964" h="997">
                    <a:moveTo>
                      <a:pt x="482" y="0"/>
                    </a:moveTo>
                    <a:lnTo>
                      <a:pt x="457" y="0"/>
                    </a:lnTo>
                    <a:lnTo>
                      <a:pt x="433" y="2"/>
                    </a:lnTo>
                    <a:lnTo>
                      <a:pt x="385" y="10"/>
                    </a:lnTo>
                    <a:lnTo>
                      <a:pt x="339" y="23"/>
                    </a:lnTo>
                    <a:lnTo>
                      <a:pt x="295" y="39"/>
                    </a:lnTo>
                    <a:lnTo>
                      <a:pt x="252" y="60"/>
                    </a:lnTo>
                    <a:lnTo>
                      <a:pt x="213" y="86"/>
                    </a:lnTo>
                    <a:lnTo>
                      <a:pt x="176" y="114"/>
                    </a:lnTo>
                    <a:lnTo>
                      <a:pt x="141" y="147"/>
                    </a:lnTo>
                    <a:lnTo>
                      <a:pt x="110" y="182"/>
                    </a:lnTo>
                    <a:lnTo>
                      <a:pt x="82" y="219"/>
                    </a:lnTo>
                    <a:lnTo>
                      <a:pt x="70" y="240"/>
                    </a:lnTo>
                    <a:lnTo>
                      <a:pt x="59" y="262"/>
                    </a:lnTo>
                    <a:lnTo>
                      <a:pt x="48" y="282"/>
                    </a:lnTo>
                    <a:lnTo>
                      <a:pt x="39" y="305"/>
                    </a:lnTo>
                    <a:lnTo>
                      <a:pt x="30" y="327"/>
                    </a:lnTo>
                    <a:lnTo>
                      <a:pt x="22" y="351"/>
                    </a:lnTo>
                    <a:lnTo>
                      <a:pt x="16" y="373"/>
                    </a:lnTo>
                    <a:lnTo>
                      <a:pt x="10" y="397"/>
                    </a:lnTo>
                    <a:lnTo>
                      <a:pt x="7" y="423"/>
                    </a:lnTo>
                    <a:lnTo>
                      <a:pt x="3" y="448"/>
                    </a:lnTo>
                    <a:lnTo>
                      <a:pt x="0" y="473"/>
                    </a:lnTo>
                    <a:lnTo>
                      <a:pt x="0" y="498"/>
                    </a:lnTo>
                    <a:lnTo>
                      <a:pt x="0" y="524"/>
                    </a:lnTo>
                    <a:lnTo>
                      <a:pt x="3" y="550"/>
                    </a:lnTo>
                    <a:lnTo>
                      <a:pt x="7" y="574"/>
                    </a:lnTo>
                    <a:lnTo>
                      <a:pt x="10" y="600"/>
                    </a:lnTo>
                    <a:lnTo>
                      <a:pt x="16" y="624"/>
                    </a:lnTo>
                    <a:lnTo>
                      <a:pt x="22" y="646"/>
                    </a:lnTo>
                    <a:lnTo>
                      <a:pt x="30" y="670"/>
                    </a:lnTo>
                    <a:lnTo>
                      <a:pt x="39" y="692"/>
                    </a:lnTo>
                    <a:lnTo>
                      <a:pt x="48" y="715"/>
                    </a:lnTo>
                    <a:lnTo>
                      <a:pt x="59" y="735"/>
                    </a:lnTo>
                    <a:lnTo>
                      <a:pt x="70" y="757"/>
                    </a:lnTo>
                    <a:lnTo>
                      <a:pt x="82" y="778"/>
                    </a:lnTo>
                    <a:lnTo>
                      <a:pt x="110" y="815"/>
                    </a:lnTo>
                    <a:lnTo>
                      <a:pt x="141" y="850"/>
                    </a:lnTo>
                    <a:lnTo>
                      <a:pt x="176" y="884"/>
                    </a:lnTo>
                    <a:lnTo>
                      <a:pt x="213" y="911"/>
                    </a:lnTo>
                    <a:lnTo>
                      <a:pt x="252" y="937"/>
                    </a:lnTo>
                    <a:lnTo>
                      <a:pt x="295" y="958"/>
                    </a:lnTo>
                    <a:lnTo>
                      <a:pt x="339" y="974"/>
                    </a:lnTo>
                    <a:lnTo>
                      <a:pt x="385" y="987"/>
                    </a:lnTo>
                    <a:lnTo>
                      <a:pt x="433" y="995"/>
                    </a:lnTo>
                    <a:lnTo>
                      <a:pt x="457" y="997"/>
                    </a:lnTo>
                    <a:lnTo>
                      <a:pt x="482" y="997"/>
                    </a:lnTo>
                    <a:lnTo>
                      <a:pt x="507" y="997"/>
                    </a:lnTo>
                    <a:lnTo>
                      <a:pt x="532" y="995"/>
                    </a:lnTo>
                    <a:lnTo>
                      <a:pt x="579" y="987"/>
                    </a:lnTo>
                    <a:lnTo>
                      <a:pt x="626" y="974"/>
                    </a:lnTo>
                    <a:lnTo>
                      <a:pt x="669" y="958"/>
                    </a:lnTo>
                    <a:lnTo>
                      <a:pt x="712" y="937"/>
                    </a:lnTo>
                    <a:lnTo>
                      <a:pt x="751" y="911"/>
                    </a:lnTo>
                    <a:lnTo>
                      <a:pt x="788" y="884"/>
                    </a:lnTo>
                    <a:lnTo>
                      <a:pt x="823" y="850"/>
                    </a:lnTo>
                    <a:lnTo>
                      <a:pt x="854" y="815"/>
                    </a:lnTo>
                    <a:lnTo>
                      <a:pt x="882" y="778"/>
                    </a:lnTo>
                    <a:lnTo>
                      <a:pt x="894" y="757"/>
                    </a:lnTo>
                    <a:lnTo>
                      <a:pt x="905" y="735"/>
                    </a:lnTo>
                    <a:lnTo>
                      <a:pt x="916" y="715"/>
                    </a:lnTo>
                    <a:lnTo>
                      <a:pt x="925" y="692"/>
                    </a:lnTo>
                    <a:lnTo>
                      <a:pt x="935" y="670"/>
                    </a:lnTo>
                    <a:lnTo>
                      <a:pt x="942" y="646"/>
                    </a:lnTo>
                    <a:lnTo>
                      <a:pt x="948" y="624"/>
                    </a:lnTo>
                    <a:lnTo>
                      <a:pt x="955" y="600"/>
                    </a:lnTo>
                    <a:lnTo>
                      <a:pt x="958" y="574"/>
                    </a:lnTo>
                    <a:lnTo>
                      <a:pt x="961" y="550"/>
                    </a:lnTo>
                    <a:lnTo>
                      <a:pt x="964" y="524"/>
                    </a:lnTo>
                    <a:lnTo>
                      <a:pt x="964" y="498"/>
                    </a:lnTo>
                    <a:lnTo>
                      <a:pt x="964" y="473"/>
                    </a:lnTo>
                    <a:lnTo>
                      <a:pt x="961" y="448"/>
                    </a:lnTo>
                    <a:lnTo>
                      <a:pt x="958" y="423"/>
                    </a:lnTo>
                    <a:lnTo>
                      <a:pt x="955" y="397"/>
                    </a:lnTo>
                    <a:lnTo>
                      <a:pt x="948" y="373"/>
                    </a:lnTo>
                    <a:lnTo>
                      <a:pt x="942" y="351"/>
                    </a:lnTo>
                    <a:lnTo>
                      <a:pt x="935" y="327"/>
                    </a:lnTo>
                    <a:lnTo>
                      <a:pt x="925" y="305"/>
                    </a:lnTo>
                    <a:lnTo>
                      <a:pt x="916" y="282"/>
                    </a:lnTo>
                    <a:lnTo>
                      <a:pt x="905" y="262"/>
                    </a:lnTo>
                    <a:lnTo>
                      <a:pt x="894" y="240"/>
                    </a:lnTo>
                    <a:lnTo>
                      <a:pt x="882" y="219"/>
                    </a:lnTo>
                    <a:lnTo>
                      <a:pt x="854" y="182"/>
                    </a:lnTo>
                    <a:lnTo>
                      <a:pt x="823" y="147"/>
                    </a:lnTo>
                    <a:lnTo>
                      <a:pt x="788" y="114"/>
                    </a:lnTo>
                    <a:lnTo>
                      <a:pt x="751" y="86"/>
                    </a:lnTo>
                    <a:lnTo>
                      <a:pt x="712" y="60"/>
                    </a:lnTo>
                    <a:lnTo>
                      <a:pt x="669" y="39"/>
                    </a:lnTo>
                    <a:lnTo>
                      <a:pt x="626" y="23"/>
                    </a:lnTo>
                    <a:lnTo>
                      <a:pt x="579" y="10"/>
                    </a:lnTo>
                    <a:lnTo>
                      <a:pt x="532" y="2"/>
                    </a:lnTo>
                    <a:lnTo>
                      <a:pt x="507" y="0"/>
                    </a:lnTo>
                    <a:lnTo>
                      <a:pt x="482" y="0"/>
                    </a:lnTo>
                    <a:close/>
                  </a:path>
                </a:pathLst>
              </a:custGeom>
              <a:solidFill>
                <a:srgbClr val="FFD2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grpSp>
        <p:sp>
          <p:nvSpPr>
            <p:cNvPr id="475296" name="Rectangle 160"/>
            <p:cNvSpPr>
              <a:spLocks noChangeArrowheads="1"/>
            </p:cNvSpPr>
            <p:nvPr/>
          </p:nvSpPr>
          <p:spPr bwMode="auto">
            <a:xfrm>
              <a:off x="844" y="1821"/>
              <a:ext cx="362"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FINANCIAL</a:t>
              </a:r>
              <a:endParaRPr lang="en-US" sz="1800" b="1" dirty="0">
                <a:latin typeface="+mn-lt"/>
              </a:endParaRPr>
            </a:p>
          </p:txBody>
        </p:sp>
        <p:sp>
          <p:nvSpPr>
            <p:cNvPr id="475297" name="Rectangle 161"/>
            <p:cNvSpPr>
              <a:spLocks noChangeArrowheads="1"/>
            </p:cNvSpPr>
            <p:nvPr/>
          </p:nvSpPr>
          <p:spPr bwMode="auto">
            <a:xfrm>
              <a:off x="812" y="1910"/>
              <a:ext cx="448"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COUNSELING</a:t>
              </a:r>
              <a:endParaRPr lang="en-US" sz="1800" b="1" dirty="0">
                <a:latin typeface="+mn-lt"/>
              </a:endParaRPr>
            </a:p>
          </p:txBody>
        </p:sp>
        <p:sp>
          <p:nvSpPr>
            <p:cNvPr id="475298" name="Oval 162"/>
            <p:cNvSpPr>
              <a:spLocks noChangeArrowheads="1"/>
            </p:cNvSpPr>
            <p:nvPr/>
          </p:nvSpPr>
          <p:spPr bwMode="auto">
            <a:xfrm>
              <a:off x="4462" y="2424"/>
              <a:ext cx="482" cy="499"/>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299" name="Rectangle 163"/>
            <p:cNvSpPr>
              <a:spLocks noChangeArrowheads="1"/>
            </p:cNvSpPr>
            <p:nvPr/>
          </p:nvSpPr>
          <p:spPr bwMode="auto">
            <a:xfrm>
              <a:off x="4476" y="2567"/>
              <a:ext cx="491" cy="2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02" name="Oval 166"/>
            <p:cNvSpPr>
              <a:spLocks noChangeArrowheads="1"/>
            </p:cNvSpPr>
            <p:nvPr/>
          </p:nvSpPr>
          <p:spPr bwMode="auto">
            <a:xfrm>
              <a:off x="3358" y="852"/>
              <a:ext cx="483" cy="500"/>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03" name="Rectangle 167"/>
            <p:cNvSpPr>
              <a:spLocks noChangeArrowheads="1"/>
            </p:cNvSpPr>
            <p:nvPr/>
          </p:nvSpPr>
          <p:spPr bwMode="auto">
            <a:xfrm>
              <a:off x="3362" y="977"/>
              <a:ext cx="477" cy="2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06" name="Oval 170"/>
            <p:cNvSpPr>
              <a:spLocks noChangeArrowheads="1"/>
            </p:cNvSpPr>
            <p:nvPr/>
          </p:nvSpPr>
          <p:spPr bwMode="auto">
            <a:xfrm>
              <a:off x="4422" y="1686"/>
              <a:ext cx="483" cy="499"/>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07" name="Rectangle 171"/>
            <p:cNvSpPr>
              <a:spLocks noChangeArrowheads="1"/>
            </p:cNvSpPr>
            <p:nvPr/>
          </p:nvSpPr>
          <p:spPr bwMode="auto">
            <a:xfrm>
              <a:off x="4387" y="1827"/>
              <a:ext cx="542" cy="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08" name="Rectangle 172"/>
            <p:cNvSpPr>
              <a:spLocks noChangeArrowheads="1"/>
            </p:cNvSpPr>
            <p:nvPr/>
          </p:nvSpPr>
          <p:spPr bwMode="auto">
            <a:xfrm>
              <a:off x="4557" y="2578"/>
              <a:ext cx="329"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PAYMENT</a:t>
              </a:r>
              <a:endParaRPr lang="en-US" sz="1800" b="1" dirty="0">
                <a:latin typeface="+mn-lt"/>
              </a:endParaRPr>
            </a:p>
          </p:txBody>
        </p:sp>
        <p:sp>
          <p:nvSpPr>
            <p:cNvPr id="475309" name="Rectangle 173"/>
            <p:cNvSpPr>
              <a:spLocks noChangeArrowheads="1"/>
            </p:cNvSpPr>
            <p:nvPr/>
          </p:nvSpPr>
          <p:spPr bwMode="auto">
            <a:xfrm>
              <a:off x="4547" y="2667"/>
              <a:ext cx="303"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POSTING</a:t>
              </a:r>
              <a:endParaRPr lang="en-US" sz="1800" b="1" dirty="0">
                <a:latin typeface="+mn-lt"/>
              </a:endParaRPr>
            </a:p>
          </p:txBody>
        </p:sp>
        <p:sp>
          <p:nvSpPr>
            <p:cNvPr id="475310" name="Oval 174"/>
            <p:cNvSpPr>
              <a:spLocks noChangeArrowheads="1"/>
            </p:cNvSpPr>
            <p:nvPr/>
          </p:nvSpPr>
          <p:spPr bwMode="auto">
            <a:xfrm>
              <a:off x="3982" y="1104"/>
              <a:ext cx="483" cy="499"/>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11" name="Rectangle 175"/>
            <p:cNvSpPr>
              <a:spLocks noChangeArrowheads="1"/>
            </p:cNvSpPr>
            <p:nvPr/>
          </p:nvSpPr>
          <p:spPr bwMode="auto">
            <a:xfrm>
              <a:off x="4461" y="1818"/>
              <a:ext cx="419" cy="2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12" name="Rectangle 176"/>
            <p:cNvSpPr>
              <a:spLocks noChangeArrowheads="1"/>
            </p:cNvSpPr>
            <p:nvPr/>
          </p:nvSpPr>
          <p:spPr bwMode="auto">
            <a:xfrm>
              <a:off x="4501" y="1848"/>
              <a:ext cx="471"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THIRD PARTY </a:t>
              </a:r>
              <a:endParaRPr lang="en-US" sz="1800" b="1" dirty="0">
                <a:latin typeface="+mn-lt"/>
              </a:endParaRPr>
            </a:p>
          </p:txBody>
        </p:sp>
        <p:sp>
          <p:nvSpPr>
            <p:cNvPr id="475313" name="Rectangle 177"/>
            <p:cNvSpPr>
              <a:spLocks noChangeArrowheads="1"/>
            </p:cNvSpPr>
            <p:nvPr/>
          </p:nvSpPr>
          <p:spPr bwMode="auto">
            <a:xfrm>
              <a:off x="4486" y="1960"/>
              <a:ext cx="482"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cs typeface="Times New Roman" pitchFamily="18" charset="0"/>
                </a:rPr>
                <a:t>COLLECTIONS</a:t>
              </a:r>
            </a:p>
          </p:txBody>
        </p:sp>
        <p:sp>
          <p:nvSpPr>
            <p:cNvPr id="475314" name="Oval 178"/>
            <p:cNvSpPr>
              <a:spLocks noChangeArrowheads="1"/>
            </p:cNvSpPr>
            <p:nvPr/>
          </p:nvSpPr>
          <p:spPr bwMode="auto">
            <a:xfrm>
              <a:off x="4069" y="2949"/>
              <a:ext cx="482" cy="499"/>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15" name="Rectangle 179"/>
            <p:cNvSpPr>
              <a:spLocks noChangeArrowheads="1"/>
            </p:cNvSpPr>
            <p:nvPr/>
          </p:nvSpPr>
          <p:spPr bwMode="auto">
            <a:xfrm>
              <a:off x="4117" y="3138"/>
              <a:ext cx="372" cy="1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17" name="Oval 181"/>
            <p:cNvSpPr>
              <a:spLocks noChangeArrowheads="1"/>
            </p:cNvSpPr>
            <p:nvPr/>
          </p:nvSpPr>
          <p:spPr bwMode="auto">
            <a:xfrm>
              <a:off x="3488" y="3177"/>
              <a:ext cx="483" cy="499"/>
            </a:xfrm>
            <a:prstGeom prst="ellipse">
              <a:avLst/>
            </a:prstGeom>
            <a:solidFill>
              <a:srgbClr val="FFD200"/>
            </a:solidFill>
            <a:ln w="5">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18" name="Rectangle 182"/>
            <p:cNvSpPr>
              <a:spLocks noChangeArrowheads="1"/>
            </p:cNvSpPr>
            <p:nvPr/>
          </p:nvSpPr>
          <p:spPr bwMode="auto">
            <a:xfrm>
              <a:off x="3469" y="3346"/>
              <a:ext cx="510" cy="2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19" name="Rectangle 183"/>
            <p:cNvSpPr>
              <a:spLocks noChangeArrowheads="1"/>
            </p:cNvSpPr>
            <p:nvPr/>
          </p:nvSpPr>
          <p:spPr bwMode="auto">
            <a:xfrm>
              <a:off x="3543" y="3376"/>
              <a:ext cx="377"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CONTRACT</a:t>
              </a:r>
              <a:endParaRPr lang="en-US" sz="1800" b="1" dirty="0">
                <a:latin typeface="+mn-lt"/>
              </a:endParaRPr>
            </a:p>
          </p:txBody>
        </p:sp>
        <p:sp>
          <p:nvSpPr>
            <p:cNvPr id="475320" name="Rectangle 184"/>
            <p:cNvSpPr>
              <a:spLocks noChangeArrowheads="1"/>
            </p:cNvSpPr>
            <p:nvPr/>
          </p:nvSpPr>
          <p:spPr bwMode="auto">
            <a:xfrm>
              <a:off x="3619" y="3466"/>
              <a:ext cx="206"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MGMT</a:t>
              </a:r>
              <a:endParaRPr lang="en-US" sz="1800" b="1" dirty="0">
                <a:latin typeface="+mn-lt"/>
              </a:endParaRPr>
            </a:p>
          </p:txBody>
        </p:sp>
        <p:grpSp>
          <p:nvGrpSpPr>
            <p:cNvPr id="475326" name="Group 190"/>
            <p:cNvGrpSpPr>
              <a:grpSpLocks/>
            </p:cNvGrpSpPr>
            <p:nvPr/>
          </p:nvGrpSpPr>
          <p:grpSpPr bwMode="auto">
            <a:xfrm>
              <a:off x="2463" y="3243"/>
              <a:ext cx="908" cy="602"/>
              <a:chOff x="2463" y="3243"/>
              <a:chExt cx="908" cy="602"/>
            </a:xfrm>
          </p:grpSpPr>
          <p:sp>
            <p:nvSpPr>
              <p:cNvPr id="475321" name="Freeform 185"/>
              <p:cNvSpPr>
                <a:spLocks/>
              </p:cNvSpPr>
              <p:nvPr/>
            </p:nvSpPr>
            <p:spPr bwMode="auto">
              <a:xfrm>
                <a:off x="2676" y="3607"/>
                <a:ext cx="115" cy="238"/>
              </a:xfrm>
              <a:custGeom>
                <a:avLst/>
                <a:gdLst/>
                <a:ahLst/>
                <a:cxnLst>
                  <a:cxn ang="0">
                    <a:pos x="0" y="476"/>
                  </a:cxn>
                  <a:cxn ang="0">
                    <a:pos x="0" y="209"/>
                  </a:cxn>
                  <a:cxn ang="0">
                    <a:pos x="230" y="0"/>
                  </a:cxn>
                  <a:cxn ang="0">
                    <a:pos x="230" y="243"/>
                  </a:cxn>
                  <a:cxn ang="0">
                    <a:pos x="0" y="476"/>
                  </a:cxn>
                </a:cxnLst>
                <a:rect l="0" t="0" r="r" b="b"/>
                <a:pathLst>
                  <a:path w="230" h="476">
                    <a:moveTo>
                      <a:pt x="0" y="476"/>
                    </a:moveTo>
                    <a:lnTo>
                      <a:pt x="0" y="209"/>
                    </a:lnTo>
                    <a:lnTo>
                      <a:pt x="230" y="0"/>
                    </a:lnTo>
                    <a:lnTo>
                      <a:pt x="230" y="243"/>
                    </a:lnTo>
                    <a:lnTo>
                      <a:pt x="0" y="476"/>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22" name="Freeform 186"/>
              <p:cNvSpPr>
                <a:spLocks/>
              </p:cNvSpPr>
              <p:nvPr/>
            </p:nvSpPr>
            <p:spPr bwMode="auto">
              <a:xfrm>
                <a:off x="3315" y="3365"/>
                <a:ext cx="56" cy="347"/>
              </a:xfrm>
              <a:custGeom>
                <a:avLst/>
                <a:gdLst/>
                <a:ahLst/>
                <a:cxnLst>
                  <a:cxn ang="0">
                    <a:pos x="0" y="694"/>
                  </a:cxn>
                  <a:cxn ang="0">
                    <a:pos x="0" y="160"/>
                  </a:cxn>
                  <a:cxn ang="0">
                    <a:pos x="113" y="0"/>
                  </a:cxn>
                  <a:cxn ang="0">
                    <a:pos x="113" y="485"/>
                  </a:cxn>
                  <a:cxn ang="0">
                    <a:pos x="0" y="694"/>
                  </a:cxn>
                </a:cxnLst>
                <a:rect l="0" t="0" r="r" b="b"/>
                <a:pathLst>
                  <a:path w="113" h="694">
                    <a:moveTo>
                      <a:pt x="0" y="694"/>
                    </a:moveTo>
                    <a:lnTo>
                      <a:pt x="0" y="160"/>
                    </a:lnTo>
                    <a:lnTo>
                      <a:pt x="113" y="0"/>
                    </a:lnTo>
                    <a:lnTo>
                      <a:pt x="113" y="485"/>
                    </a:lnTo>
                    <a:lnTo>
                      <a:pt x="0" y="694"/>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23" name="Freeform 187"/>
              <p:cNvSpPr>
                <a:spLocks/>
              </p:cNvSpPr>
              <p:nvPr/>
            </p:nvSpPr>
            <p:spPr bwMode="auto">
              <a:xfrm>
                <a:off x="2676" y="3365"/>
                <a:ext cx="695" cy="79"/>
              </a:xfrm>
              <a:custGeom>
                <a:avLst/>
                <a:gdLst/>
                <a:ahLst/>
                <a:cxnLst>
                  <a:cxn ang="0">
                    <a:pos x="1278" y="160"/>
                  </a:cxn>
                  <a:cxn ang="0">
                    <a:pos x="0" y="160"/>
                  </a:cxn>
                  <a:cxn ang="0">
                    <a:pos x="230" y="0"/>
                  </a:cxn>
                  <a:cxn ang="0">
                    <a:pos x="1391" y="0"/>
                  </a:cxn>
                  <a:cxn ang="0">
                    <a:pos x="1278" y="160"/>
                  </a:cxn>
                </a:cxnLst>
                <a:rect l="0" t="0" r="r" b="b"/>
                <a:pathLst>
                  <a:path w="1391" h="160">
                    <a:moveTo>
                      <a:pt x="1278" y="160"/>
                    </a:moveTo>
                    <a:lnTo>
                      <a:pt x="0" y="160"/>
                    </a:lnTo>
                    <a:lnTo>
                      <a:pt x="230" y="0"/>
                    </a:lnTo>
                    <a:lnTo>
                      <a:pt x="1391" y="0"/>
                    </a:lnTo>
                    <a:lnTo>
                      <a:pt x="1278" y="160"/>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24" name="Freeform 188"/>
              <p:cNvSpPr>
                <a:spLocks/>
              </p:cNvSpPr>
              <p:nvPr/>
            </p:nvSpPr>
            <p:spPr bwMode="auto">
              <a:xfrm>
                <a:off x="2676" y="3243"/>
                <a:ext cx="115" cy="201"/>
              </a:xfrm>
              <a:custGeom>
                <a:avLst/>
                <a:gdLst/>
                <a:ahLst/>
                <a:cxnLst>
                  <a:cxn ang="0">
                    <a:pos x="0" y="403"/>
                  </a:cxn>
                  <a:cxn ang="0">
                    <a:pos x="0" y="136"/>
                  </a:cxn>
                  <a:cxn ang="0">
                    <a:pos x="230" y="0"/>
                  </a:cxn>
                  <a:cxn ang="0">
                    <a:pos x="230" y="243"/>
                  </a:cxn>
                  <a:cxn ang="0">
                    <a:pos x="0" y="403"/>
                  </a:cxn>
                </a:cxnLst>
                <a:rect l="0" t="0" r="r" b="b"/>
                <a:pathLst>
                  <a:path w="230" h="403">
                    <a:moveTo>
                      <a:pt x="0" y="403"/>
                    </a:moveTo>
                    <a:lnTo>
                      <a:pt x="0" y="136"/>
                    </a:lnTo>
                    <a:lnTo>
                      <a:pt x="230" y="0"/>
                    </a:lnTo>
                    <a:lnTo>
                      <a:pt x="230" y="243"/>
                    </a:lnTo>
                    <a:lnTo>
                      <a:pt x="0" y="403"/>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25" name="Freeform 189"/>
              <p:cNvSpPr>
                <a:spLocks/>
              </p:cNvSpPr>
              <p:nvPr/>
            </p:nvSpPr>
            <p:spPr bwMode="auto">
              <a:xfrm>
                <a:off x="2463" y="3311"/>
                <a:ext cx="852" cy="534"/>
              </a:xfrm>
              <a:custGeom>
                <a:avLst/>
                <a:gdLst/>
                <a:ahLst/>
                <a:cxnLst>
                  <a:cxn ang="0">
                    <a:pos x="427" y="0"/>
                  </a:cxn>
                  <a:cxn ang="0">
                    <a:pos x="0" y="534"/>
                  </a:cxn>
                  <a:cxn ang="0">
                    <a:pos x="427" y="1068"/>
                  </a:cxn>
                  <a:cxn ang="0">
                    <a:pos x="427" y="801"/>
                  </a:cxn>
                  <a:cxn ang="0">
                    <a:pos x="1705" y="801"/>
                  </a:cxn>
                  <a:cxn ang="0">
                    <a:pos x="1705" y="267"/>
                  </a:cxn>
                  <a:cxn ang="0">
                    <a:pos x="427" y="267"/>
                  </a:cxn>
                  <a:cxn ang="0">
                    <a:pos x="427" y="0"/>
                  </a:cxn>
                </a:cxnLst>
                <a:rect l="0" t="0" r="r" b="b"/>
                <a:pathLst>
                  <a:path w="1705" h="1068">
                    <a:moveTo>
                      <a:pt x="427" y="0"/>
                    </a:moveTo>
                    <a:lnTo>
                      <a:pt x="0" y="534"/>
                    </a:lnTo>
                    <a:lnTo>
                      <a:pt x="427" y="1068"/>
                    </a:lnTo>
                    <a:lnTo>
                      <a:pt x="427" y="801"/>
                    </a:lnTo>
                    <a:lnTo>
                      <a:pt x="1705" y="801"/>
                    </a:lnTo>
                    <a:lnTo>
                      <a:pt x="1705" y="267"/>
                    </a:lnTo>
                    <a:lnTo>
                      <a:pt x="427" y="267"/>
                    </a:lnTo>
                    <a:lnTo>
                      <a:pt x="427" y="0"/>
                    </a:lnTo>
                    <a:close/>
                  </a:path>
                </a:pathLst>
              </a:custGeom>
              <a:solidFill>
                <a:srgbClr val="FFD2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grpSp>
        <p:sp>
          <p:nvSpPr>
            <p:cNvPr id="475327" name="Rectangle 191"/>
            <p:cNvSpPr>
              <a:spLocks noChangeArrowheads="1"/>
            </p:cNvSpPr>
            <p:nvPr/>
          </p:nvSpPr>
          <p:spPr bwMode="auto">
            <a:xfrm>
              <a:off x="2725" y="3537"/>
              <a:ext cx="445"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SCHEDULING</a:t>
              </a:r>
              <a:endParaRPr lang="en-US" sz="1800" b="1" dirty="0">
                <a:latin typeface="+mn-lt"/>
              </a:endParaRPr>
            </a:p>
          </p:txBody>
        </p:sp>
        <p:grpSp>
          <p:nvGrpSpPr>
            <p:cNvPr id="475336" name="Group 200"/>
            <p:cNvGrpSpPr>
              <a:grpSpLocks/>
            </p:cNvGrpSpPr>
            <p:nvPr/>
          </p:nvGrpSpPr>
          <p:grpSpPr bwMode="auto">
            <a:xfrm>
              <a:off x="1499" y="1358"/>
              <a:ext cx="2742" cy="1742"/>
              <a:chOff x="1499" y="1358"/>
              <a:chExt cx="2742" cy="1742"/>
            </a:xfrm>
          </p:grpSpPr>
          <p:sp>
            <p:nvSpPr>
              <p:cNvPr id="475328" name="Freeform 192"/>
              <p:cNvSpPr>
                <a:spLocks/>
              </p:cNvSpPr>
              <p:nvPr/>
            </p:nvSpPr>
            <p:spPr bwMode="auto">
              <a:xfrm>
                <a:off x="1744" y="1395"/>
                <a:ext cx="993" cy="628"/>
              </a:xfrm>
              <a:custGeom>
                <a:avLst/>
                <a:gdLst/>
                <a:ahLst/>
                <a:cxnLst>
                  <a:cxn ang="0">
                    <a:pos x="0" y="995"/>
                  </a:cxn>
                  <a:cxn ang="0">
                    <a:pos x="10" y="970"/>
                  </a:cxn>
                  <a:cxn ang="0">
                    <a:pos x="19" y="948"/>
                  </a:cxn>
                  <a:cxn ang="0">
                    <a:pos x="28" y="926"/>
                  </a:cxn>
                  <a:cxn ang="0">
                    <a:pos x="37" y="905"/>
                  </a:cxn>
                  <a:cxn ang="0">
                    <a:pos x="47" y="882"/>
                  </a:cxn>
                  <a:cxn ang="0">
                    <a:pos x="59" y="859"/>
                  </a:cxn>
                  <a:cxn ang="0">
                    <a:pos x="69" y="838"/>
                  </a:cxn>
                  <a:cxn ang="0">
                    <a:pos x="79" y="815"/>
                  </a:cxn>
                  <a:cxn ang="0">
                    <a:pos x="93" y="790"/>
                  </a:cxn>
                  <a:cxn ang="0">
                    <a:pos x="109" y="764"/>
                  </a:cxn>
                  <a:cxn ang="0">
                    <a:pos x="120" y="742"/>
                  </a:cxn>
                  <a:cxn ang="0">
                    <a:pos x="134" y="721"/>
                  </a:cxn>
                  <a:cxn ang="0">
                    <a:pos x="148" y="697"/>
                  </a:cxn>
                  <a:cxn ang="0">
                    <a:pos x="164" y="671"/>
                  </a:cxn>
                  <a:cxn ang="0">
                    <a:pos x="179" y="648"/>
                  </a:cxn>
                  <a:cxn ang="0">
                    <a:pos x="196" y="624"/>
                  </a:cxn>
                  <a:cxn ang="0">
                    <a:pos x="211" y="605"/>
                  </a:cxn>
                  <a:cxn ang="0">
                    <a:pos x="230" y="577"/>
                  </a:cxn>
                  <a:cxn ang="0">
                    <a:pos x="247" y="554"/>
                  </a:cxn>
                  <a:cxn ang="0">
                    <a:pos x="263" y="535"/>
                  </a:cxn>
                  <a:cxn ang="0">
                    <a:pos x="283" y="512"/>
                  </a:cxn>
                  <a:cxn ang="0">
                    <a:pos x="297" y="496"/>
                  </a:cxn>
                  <a:cxn ang="0">
                    <a:pos x="314" y="477"/>
                  </a:cxn>
                  <a:cxn ang="0">
                    <a:pos x="332" y="457"/>
                  </a:cxn>
                  <a:cxn ang="0">
                    <a:pos x="354" y="436"/>
                  </a:cxn>
                  <a:cxn ang="0">
                    <a:pos x="372" y="418"/>
                  </a:cxn>
                  <a:cxn ang="0">
                    <a:pos x="392" y="397"/>
                  </a:cxn>
                  <a:cxn ang="0">
                    <a:pos x="417" y="376"/>
                  </a:cxn>
                  <a:cxn ang="0">
                    <a:pos x="438" y="355"/>
                  </a:cxn>
                  <a:cxn ang="0">
                    <a:pos x="463" y="334"/>
                  </a:cxn>
                  <a:cxn ang="0">
                    <a:pos x="487" y="314"/>
                  </a:cxn>
                  <a:cxn ang="0">
                    <a:pos x="513" y="296"/>
                  </a:cxn>
                  <a:cxn ang="0">
                    <a:pos x="539" y="277"/>
                  </a:cxn>
                  <a:cxn ang="0">
                    <a:pos x="562" y="264"/>
                  </a:cxn>
                  <a:cxn ang="0">
                    <a:pos x="584" y="248"/>
                  </a:cxn>
                  <a:cxn ang="0">
                    <a:pos x="610" y="235"/>
                  </a:cxn>
                  <a:cxn ang="0">
                    <a:pos x="628" y="225"/>
                  </a:cxn>
                  <a:cxn ang="0">
                    <a:pos x="551" y="0"/>
                  </a:cxn>
                  <a:cxn ang="0">
                    <a:pos x="993" y="321"/>
                  </a:cxn>
                  <a:cxn ang="0">
                    <a:pos x="878" y="987"/>
                  </a:cxn>
                  <a:cxn ang="0">
                    <a:pos x="806" y="790"/>
                  </a:cxn>
                  <a:cxn ang="0">
                    <a:pos x="777" y="807"/>
                  </a:cxn>
                  <a:cxn ang="0">
                    <a:pos x="749" y="827"/>
                  </a:cxn>
                  <a:cxn ang="0">
                    <a:pos x="718" y="851"/>
                  </a:cxn>
                  <a:cxn ang="0">
                    <a:pos x="685" y="879"/>
                  </a:cxn>
                  <a:cxn ang="0">
                    <a:pos x="659" y="903"/>
                  </a:cxn>
                  <a:cxn ang="0">
                    <a:pos x="634" y="931"/>
                  </a:cxn>
                  <a:cxn ang="0">
                    <a:pos x="608" y="957"/>
                  </a:cxn>
                  <a:cxn ang="0">
                    <a:pos x="587" y="984"/>
                  </a:cxn>
                  <a:cxn ang="0">
                    <a:pos x="566" y="1013"/>
                  </a:cxn>
                  <a:cxn ang="0">
                    <a:pos x="543" y="1044"/>
                  </a:cxn>
                  <a:cxn ang="0">
                    <a:pos x="524" y="1075"/>
                  </a:cxn>
                  <a:cxn ang="0">
                    <a:pos x="505" y="1106"/>
                  </a:cxn>
                  <a:cxn ang="0">
                    <a:pos x="488" y="1133"/>
                  </a:cxn>
                  <a:cxn ang="0">
                    <a:pos x="470" y="1171"/>
                  </a:cxn>
                  <a:cxn ang="0">
                    <a:pos x="454" y="1205"/>
                  </a:cxn>
                  <a:cxn ang="0">
                    <a:pos x="445" y="1231"/>
                  </a:cxn>
                  <a:cxn ang="0">
                    <a:pos x="433" y="1257"/>
                  </a:cxn>
                  <a:cxn ang="0">
                    <a:pos x="0" y="995"/>
                  </a:cxn>
                </a:cxnLst>
                <a:rect l="0" t="0" r="r" b="b"/>
                <a:pathLst>
                  <a:path w="993" h="1257">
                    <a:moveTo>
                      <a:pt x="0" y="995"/>
                    </a:moveTo>
                    <a:lnTo>
                      <a:pt x="10" y="970"/>
                    </a:lnTo>
                    <a:lnTo>
                      <a:pt x="19" y="948"/>
                    </a:lnTo>
                    <a:lnTo>
                      <a:pt x="28" y="926"/>
                    </a:lnTo>
                    <a:lnTo>
                      <a:pt x="37" y="905"/>
                    </a:lnTo>
                    <a:lnTo>
                      <a:pt x="47" y="882"/>
                    </a:lnTo>
                    <a:lnTo>
                      <a:pt x="59" y="859"/>
                    </a:lnTo>
                    <a:lnTo>
                      <a:pt x="69" y="838"/>
                    </a:lnTo>
                    <a:lnTo>
                      <a:pt x="79" y="815"/>
                    </a:lnTo>
                    <a:lnTo>
                      <a:pt x="93" y="790"/>
                    </a:lnTo>
                    <a:lnTo>
                      <a:pt x="109" y="764"/>
                    </a:lnTo>
                    <a:lnTo>
                      <a:pt x="120" y="742"/>
                    </a:lnTo>
                    <a:lnTo>
                      <a:pt x="134" y="721"/>
                    </a:lnTo>
                    <a:lnTo>
                      <a:pt x="148" y="697"/>
                    </a:lnTo>
                    <a:lnTo>
                      <a:pt x="164" y="671"/>
                    </a:lnTo>
                    <a:lnTo>
                      <a:pt x="179" y="648"/>
                    </a:lnTo>
                    <a:lnTo>
                      <a:pt x="196" y="624"/>
                    </a:lnTo>
                    <a:lnTo>
                      <a:pt x="211" y="605"/>
                    </a:lnTo>
                    <a:lnTo>
                      <a:pt x="230" y="577"/>
                    </a:lnTo>
                    <a:lnTo>
                      <a:pt x="247" y="554"/>
                    </a:lnTo>
                    <a:lnTo>
                      <a:pt x="263" y="535"/>
                    </a:lnTo>
                    <a:lnTo>
                      <a:pt x="283" y="512"/>
                    </a:lnTo>
                    <a:lnTo>
                      <a:pt x="297" y="496"/>
                    </a:lnTo>
                    <a:lnTo>
                      <a:pt x="314" y="477"/>
                    </a:lnTo>
                    <a:lnTo>
                      <a:pt x="332" y="457"/>
                    </a:lnTo>
                    <a:lnTo>
                      <a:pt x="354" y="436"/>
                    </a:lnTo>
                    <a:lnTo>
                      <a:pt x="372" y="418"/>
                    </a:lnTo>
                    <a:lnTo>
                      <a:pt x="392" y="397"/>
                    </a:lnTo>
                    <a:lnTo>
                      <a:pt x="417" y="376"/>
                    </a:lnTo>
                    <a:lnTo>
                      <a:pt x="438" y="355"/>
                    </a:lnTo>
                    <a:lnTo>
                      <a:pt x="463" y="334"/>
                    </a:lnTo>
                    <a:lnTo>
                      <a:pt x="487" y="314"/>
                    </a:lnTo>
                    <a:lnTo>
                      <a:pt x="513" y="296"/>
                    </a:lnTo>
                    <a:lnTo>
                      <a:pt x="539" y="277"/>
                    </a:lnTo>
                    <a:lnTo>
                      <a:pt x="562" y="264"/>
                    </a:lnTo>
                    <a:lnTo>
                      <a:pt x="584" y="248"/>
                    </a:lnTo>
                    <a:lnTo>
                      <a:pt x="610" y="235"/>
                    </a:lnTo>
                    <a:lnTo>
                      <a:pt x="628" y="225"/>
                    </a:lnTo>
                    <a:lnTo>
                      <a:pt x="551" y="0"/>
                    </a:lnTo>
                    <a:lnTo>
                      <a:pt x="993" y="321"/>
                    </a:lnTo>
                    <a:lnTo>
                      <a:pt x="878" y="987"/>
                    </a:lnTo>
                    <a:lnTo>
                      <a:pt x="806" y="790"/>
                    </a:lnTo>
                    <a:lnTo>
                      <a:pt x="777" y="807"/>
                    </a:lnTo>
                    <a:lnTo>
                      <a:pt x="749" y="827"/>
                    </a:lnTo>
                    <a:lnTo>
                      <a:pt x="718" y="851"/>
                    </a:lnTo>
                    <a:lnTo>
                      <a:pt x="685" y="879"/>
                    </a:lnTo>
                    <a:lnTo>
                      <a:pt x="659" y="903"/>
                    </a:lnTo>
                    <a:lnTo>
                      <a:pt x="634" y="931"/>
                    </a:lnTo>
                    <a:lnTo>
                      <a:pt x="608" y="957"/>
                    </a:lnTo>
                    <a:lnTo>
                      <a:pt x="587" y="984"/>
                    </a:lnTo>
                    <a:lnTo>
                      <a:pt x="566" y="1013"/>
                    </a:lnTo>
                    <a:lnTo>
                      <a:pt x="543" y="1044"/>
                    </a:lnTo>
                    <a:lnTo>
                      <a:pt x="524" y="1075"/>
                    </a:lnTo>
                    <a:lnTo>
                      <a:pt x="505" y="1106"/>
                    </a:lnTo>
                    <a:lnTo>
                      <a:pt x="488" y="1133"/>
                    </a:lnTo>
                    <a:lnTo>
                      <a:pt x="470" y="1171"/>
                    </a:lnTo>
                    <a:lnTo>
                      <a:pt x="454" y="1205"/>
                    </a:lnTo>
                    <a:lnTo>
                      <a:pt x="445" y="1231"/>
                    </a:lnTo>
                    <a:lnTo>
                      <a:pt x="433" y="1257"/>
                    </a:lnTo>
                    <a:lnTo>
                      <a:pt x="0" y="995"/>
                    </a:lnTo>
                    <a:close/>
                  </a:path>
                </a:pathLst>
              </a:custGeom>
              <a:solidFill>
                <a:srgbClr val="00FF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29" name="Freeform 193"/>
              <p:cNvSpPr>
                <a:spLocks/>
              </p:cNvSpPr>
              <p:nvPr/>
            </p:nvSpPr>
            <p:spPr bwMode="auto">
              <a:xfrm>
                <a:off x="1499" y="1838"/>
                <a:ext cx="874" cy="699"/>
              </a:xfrm>
              <a:custGeom>
                <a:avLst/>
                <a:gdLst/>
                <a:ahLst/>
                <a:cxnLst>
                  <a:cxn ang="0">
                    <a:pos x="874" y="579"/>
                  </a:cxn>
                  <a:cxn ang="0">
                    <a:pos x="651" y="464"/>
                  </a:cxn>
                  <a:cxn ang="0">
                    <a:pos x="643" y="490"/>
                  </a:cxn>
                  <a:cxn ang="0">
                    <a:pos x="637" y="516"/>
                  </a:cxn>
                  <a:cxn ang="0">
                    <a:pos x="631" y="544"/>
                  </a:cxn>
                  <a:cxn ang="0">
                    <a:pos x="626" y="573"/>
                  </a:cxn>
                  <a:cxn ang="0">
                    <a:pos x="620" y="610"/>
                  </a:cxn>
                  <a:cxn ang="0">
                    <a:pos x="616" y="641"/>
                  </a:cxn>
                  <a:cxn ang="0">
                    <a:pos x="612" y="675"/>
                  </a:cxn>
                  <a:cxn ang="0">
                    <a:pos x="609" y="712"/>
                  </a:cxn>
                  <a:cxn ang="0">
                    <a:pos x="607" y="751"/>
                  </a:cxn>
                  <a:cxn ang="0">
                    <a:pos x="607" y="821"/>
                  </a:cxn>
                  <a:cxn ang="0">
                    <a:pos x="608" y="857"/>
                  </a:cxn>
                  <a:cxn ang="0">
                    <a:pos x="609" y="891"/>
                  </a:cxn>
                  <a:cxn ang="0">
                    <a:pos x="613" y="925"/>
                  </a:cxn>
                  <a:cxn ang="0">
                    <a:pos x="618" y="959"/>
                  </a:cxn>
                  <a:cxn ang="0">
                    <a:pos x="623" y="991"/>
                  </a:cxn>
                  <a:cxn ang="0">
                    <a:pos x="630" y="1030"/>
                  </a:cxn>
                  <a:cxn ang="0">
                    <a:pos x="639" y="1066"/>
                  </a:cxn>
                  <a:cxn ang="0">
                    <a:pos x="221" y="1400"/>
                  </a:cxn>
                  <a:cxn ang="0">
                    <a:pos x="212" y="1366"/>
                  </a:cxn>
                  <a:cxn ang="0">
                    <a:pos x="203" y="1337"/>
                  </a:cxn>
                  <a:cxn ang="0">
                    <a:pos x="195" y="1309"/>
                  </a:cxn>
                  <a:cxn ang="0">
                    <a:pos x="188" y="1278"/>
                  </a:cxn>
                  <a:cxn ang="0">
                    <a:pos x="181" y="1252"/>
                  </a:cxn>
                  <a:cxn ang="0">
                    <a:pos x="174" y="1223"/>
                  </a:cxn>
                  <a:cxn ang="0">
                    <a:pos x="169" y="1196"/>
                  </a:cxn>
                  <a:cxn ang="0">
                    <a:pos x="163" y="1170"/>
                  </a:cxn>
                  <a:cxn ang="0">
                    <a:pos x="158" y="1142"/>
                  </a:cxn>
                  <a:cxn ang="0">
                    <a:pos x="152" y="1110"/>
                  </a:cxn>
                  <a:cxn ang="0">
                    <a:pos x="148" y="1075"/>
                  </a:cxn>
                  <a:cxn ang="0">
                    <a:pos x="143" y="1045"/>
                  </a:cxn>
                  <a:cxn ang="0">
                    <a:pos x="138" y="1014"/>
                  </a:cxn>
                  <a:cxn ang="0">
                    <a:pos x="135" y="978"/>
                  </a:cxn>
                  <a:cxn ang="0">
                    <a:pos x="133" y="944"/>
                  </a:cxn>
                  <a:cxn ang="0">
                    <a:pos x="130" y="905"/>
                  </a:cxn>
                  <a:cxn ang="0">
                    <a:pos x="128" y="868"/>
                  </a:cxn>
                  <a:cxn ang="0">
                    <a:pos x="128" y="831"/>
                  </a:cxn>
                  <a:cxn ang="0">
                    <a:pos x="128" y="792"/>
                  </a:cxn>
                  <a:cxn ang="0">
                    <a:pos x="128" y="743"/>
                  </a:cxn>
                  <a:cxn ang="0">
                    <a:pos x="129" y="699"/>
                  </a:cxn>
                  <a:cxn ang="0">
                    <a:pos x="130" y="670"/>
                  </a:cxn>
                  <a:cxn ang="0">
                    <a:pos x="133" y="634"/>
                  </a:cxn>
                  <a:cxn ang="0">
                    <a:pos x="135" y="600"/>
                  </a:cxn>
                  <a:cxn ang="0">
                    <a:pos x="139" y="560"/>
                  </a:cxn>
                  <a:cxn ang="0">
                    <a:pos x="144" y="524"/>
                  </a:cxn>
                  <a:cxn ang="0">
                    <a:pos x="149" y="492"/>
                  </a:cxn>
                  <a:cxn ang="0">
                    <a:pos x="156" y="451"/>
                  </a:cxn>
                  <a:cxn ang="0">
                    <a:pos x="162" y="419"/>
                  </a:cxn>
                  <a:cxn ang="0">
                    <a:pos x="169" y="380"/>
                  </a:cxn>
                  <a:cxn ang="0">
                    <a:pos x="176" y="347"/>
                  </a:cxn>
                  <a:cxn ang="0">
                    <a:pos x="185" y="312"/>
                  </a:cxn>
                  <a:cxn ang="0">
                    <a:pos x="194" y="276"/>
                  </a:cxn>
                  <a:cxn ang="0">
                    <a:pos x="207" y="232"/>
                  </a:cxn>
                  <a:cxn ang="0">
                    <a:pos x="0" y="122"/>
                  </a:cxn>
                  <a:cxn ang="0">
                    <a:pos x="544" y="0"/>
                  </a:cxn>
                  <a:cxn ang="0">
                    <a:pos x="874" y="579"/>
                  </a:cxn>
                </a:cxnLst>
                <a:rect l="0" t="0" r="r" b="b"/>
                <a:pathLst>
                  <a:path w="874" h="1400">
                    <a:moveTo>
                      <a:pt x="874" y="579"/>
                    </a:moveTo>
                    <a:lnTo>
                      <a:pt x="651" y="464"/>
                    </a:lnTo>
                    <a:lnTo>
                      <a:pt x="643" y="490"/>
                    </a:lnTo>
                    <a:lnTo>
                      <a:pt x="637" y="516"/>
                    </a:lnTo>
                    <a:lnTo>
                      <a:pt x="631" y="544"/>
                    </a:lnTo>
                    <a:lnTo>
                      <a:pt x="626" y="573"/>
                    </a:lnTo>
                    <a:lnTo>
                      <a:pt x="620" y="610"/>
                    </a:lnTo>
                    <a:lnTo>
                      <a:pt x="616" y="641"/>
                    </a:lnTo>
                    <a:lnTo>
                      <a:pt x="612" y="675"/>
                    </a:lnTo>
                    <a:lnTo>
                      <a:pt x="609" y="712"/>
                    </a:lnTo>
                    <a:lnTo>
                      <a:pt x="607" y="751"/>
                    </a:lnTo>
                    <a:lnTo>
                      <a:pt x="607" y="821"/>
                    </a:lnTo>
                    <a:lnTo>
                      <a:pt x="608" y="857"/>
                    </a:lnTo>
                    <a:lnTo>
                      <a:pt x="609" y="891"/>
                    </a:lnTo>
                    <a:lnTo>
                      <a:pt x="613" y="925"/>
                    </a:lnTo>
                    <a:lnTo>
                      <a:pt x="618" y="959"/>
                    </a:lnTo>
                    <a:lnTo>
                      <a:pt x="623" y="991"/>
                    </a:lnTo>
                    <a:lnTo>
                      <a:pt x="630" y="1030"/>
                    </a:lnTo>
                    <a:lnTo>
                      <a:pt x="639" y="1066"/>
                    </a:lnTo>
                    <a:lnTo>
                      <a:pt x="221" y="1400"/>
                    </a:lnTo>
                    <a:lnTo>
                      <a:pt x="212" y="1366"/>
                    </a:lnTo>
                    <a:lnTo>
                      <a:pt x="203" y="1337"/>
                    </a:lnTo>
                    <a:lnTo>
                      <a:pt x="195" y="1309"/>
                    </a:lnTo>
                    <a:lnTo>
                      <a:pt x="188" y="1278"/>
                    </a:lnTo>
                    <a:lnTo>
                      <a:pt x="181" y="1252"/>
                    </a:lnTo>
                    <a:lnTo>
                      <a:pt x="174" y="1223"/>
                    </a:lnTo>
                    <a:lnTo>
                      <a:pt x="169" y="1196"/>
                    </a:lnTo>
                    <a:lnTo>
                      <a:pt x="163" y="1170"/>
                    </a:lnTo>
                    <a:lnTo>
                      <a:pt x="158" y="1142"/>
                    </a:lnTo>
                    <a:lnTo>
                      <a:pt x="152" y="1110"/>
                    </a:lnTo>
                    <a:lnTo>
                      <a:pt x="148" y="1075"/>
                    </a:lnTo>
                    <a:lnTo>
                      <a:pt x="143" y="1045"/>
                    </a:lnTo>
                    <a:lnTo>
                      <a:pt x="138" y="1014"/>
                    </a:lnTo>
                    <a:lnTo>
                      <a:pt x="135" y="978"/>
                    </a:lnTo>
                    <a:lnTo>
                      <a:pt x="133" y="944"/>
                    </a:lnTo>
                    <a:lnTo>
                      <a:pt x="130" y="905"/>
                    </a:lnTo>
                    <a:lnTo>
                      <a:pt x="128" y="868"/>
                    </a:lnTo>
                    <a:lnTo>
                      <a:pt x="128" y="831"/>
                    </a:lnTo>
                    <a:lnTo>
                      <a:pt x="128" y="792"/>
                    </a:lnTo>
                    <a:lnTo>
                      <a:pt x="128" y="743"/>
                    </a:lnTo>
                    <a:lnTo>
                      <a:pt x="129" y="699"/>
                    </a:lnTo>
                    <a:lnTo>
                      <a:pt x="130" y="670"/>
                    </a:lnTo>
                    <a:lnTo>
                      <a:pt x="133" y="634"/>
                    </a:lnTo>
                    <a:lnTo>
                      <a:pt x="135" y="600"/>
                    </a:lnTo>
                    <a:lnTo>
                      <a:pt x="139" y="560"/>
                    </a:lnTo>
                    <a:lnTo>
                      <a:pt x="144" y="524"/>
                    </a:lnTo>
                    <a:lnTo>
                      <a:pt x="149" y="492"/>
                    </a:lnTo>
                    <a:lnTo>
                      <a:pt x="156" y="451"/>
                    </a:lnTo>
                    <a:lnTo>
                      <a:pt x="162" y="419"/>
                    </a:lnTo>
                    <a:lnTo>
                      <a:pt x="169" y="380"/>
                    </a:lnTo>
                    <a:lnTo>
                      <a:pt x="176" y="347"/>
                    </a:lnTo>
                    <a:lnTo>
                      <a:pt x="185" y="312"/>
                    </a:lnTo>
                    <a:lnTo>
                      <a:pt x="194" y="276"/>
                    </a:lnTo>
                    <a:lnTo>
                      <a:pt x="207" y="232"/>
                    </a:lnTo>
                    <a:lnTo>
                      <a:pt x="0" y="122"/>
                    </a:lnTo>
                    <a:lnTo>
                      <a:pt x="544" y="0"/>
                    </a:lnTo>
                    <a:lnTo>
                      <a:pt x="874" y="579"/>
                    </a:lnTo>
                    <a:close/>
                  </a:path>
                </a:pathLst>
              </a:custGeom>
              <a:solidFill>
                <a:srgbClr val="008000"/>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30" name="Freeform 194"/>
              <p:cNvSpPr>
                <a:spLocks/>
              </p:cNvSpPr>
              <p:nvPr/>
            </p:nvSpPr>
            <p:spPr bwMode="auto">
              <a:xfrm>
                <a:off x="1538" y="2344"/>
                <a:ext cx="993" cy="599"/>
              </a:xfrm>
              <a:custGeom>
                <a:avLst/>
                <a:gdLst/>
                <a:ahLst/>
                <a:cxnLst>
                  <a:cxn ang="0">
                    <a:pos x="789" y="1199"/>
                  </a:cxn>
                  <a:cxn ang="0">
                    <a:pos x="768" y="1186"/>
                  </a:cxn>
                  <a:cxn ang="0">
                    <a:pos x="752" y="1174"/>
                  </a:cxn>
                  <a:cxn ang="0">
                    <a:pos x="734" y="1163"/>
                  </a:cxn>
                  <a:cxn ang="0">
                    <a:pos x="717" y="1152"/>
                  </a:cxn>
                  <a:cxn ang="0">
                    <a:pos x="699" y="1139"/>
                  </a:cxn>
                  <a:cxn ang="0">
                    <a:pos x="681" y="1126"/>
                  </a:cxn>
                  <a:cxn ang="0">
                    <a:pos x="665" y="1111"/>
                  </a:cxn>
                  <a:cxn ang="0">
                    <a:pos x="647" y="1098"/>
                  </a:cxn>
                  <a:cxn ang="0">
                    <a:pos x="628" y="1080"/>
                  </a:cxn>
                  <a:cxn ang="0">
                    <a:pos x="606" y="1063"/>
                  </a:cxn>
                  <a:cxn ang="0">
                    <a:pos x="589" y="1046"/>
                  </a:cxn>
                  <a:cxn ang="0">
                    <a:pos x="573" y="1028"/>
                  </a:cxn>
                  <a:cxn ang="0">
                    <a:pos x="554" y="1011"/>
                  </a:cxn>
                  <a:cxn ang="0">
                    <a:pos x="533" y="991"/>
                  </a:cxn>
                  <a:cxn ang="0">
                    <a:pos x="515" y="972"/>
                  </a:cxn>
                  <a:cxn ang="0">
                    <a:pos x="496" y="951"/>
                  </a:cxn>
                  <a:cxn ang="0">
                    <a:pos x="481" y="933"/>
                  </a:cxn>
                  <a:cxn ang="0">
                    <a:pos x="459" y="907"/>
                  </a:cxn>
                  <a:cxn ang="0">
                    <a:pos x="441" y="886"/>
                  </a:cxn>
                  <a:cxn ang="0">
                    <a:pos x="426" y="865"/>
                  </a:cxn>
                  <a:cxn ang="0">
                    <a:pos x="408" y="840"/>
                  </a:cxn>
                  <a:cxn ang="0">
                    <a:pos x="395" y="823"/>
                  </a:cxn>
                  <a:cxn ang="0">
                    <a:pos x="380" y="800"/>
                  </a:cxn>
                  <a:cxn ang="0">
                    <a:pos x="365" y="777"/>
                  </a:cxn>
                  <a:cxn ang="0">
                    <a:pos x="348" y="750"/>
                  </a:cxn>
                  <a:cxn ang="0">
                    <a:pos x="333" y="727"/>
                  </a:cxn>
                  <a:cxn ang="0">
                    <a:pos x="317" y="701"/>
                  </a:cxn>
                  <a:cxn ang="0">
                    <a:pos x="299" y="670"/>
                  </a:cxn>
                  <a:cxn ang="0">
                    <a:pos x="284" y="642"/>
                  </a:cxn>
                  <a:cxn ang="0">
                    <a:pos x="267" y="612"/>
                  </a:cxn>
                  <a:cxn ang="0">
                    <a:pos x="252" y="581"/>
                  </a:cxn>
                  <a:cxn ang="0">
                    <a:pos x="238" y="548"/>
                  </a:cxn>
                  <a:cxn ang="0">
                    <a:pos x="223" y="514"/>
                  </a:cxn>
                  <a:cxn ang="0">
                    <a:pos x="213" y="485"/>
                  </a:cxn>
                  <a:cxn ang="0">
                    <a:pos x="200" y="458"/>
                  </a:cxn>
                  <a:cxn ang="0">
                    <a:pos x="190" y="427"/>
                  </a:cxn>
                  <a:cxn ang="0">
                    <a:pos x="0" y="540"/>
                  </a:cxn>
                  <a:cxn ang="0">
                    <a:pos x="312" y="0"/>
                  </a:cxn>
                  <a:cxn ang="0">
                    <a:pos x="840" y="59"/>
                  </a:cxn>
                  <a:cxn ang="0">
                    <a:pos x="628" y="179"/>
                  </a:cxn>
                  <a:cxn ang="0">
                    <a:pos x="641" y="213"/>
                  </a:cxn>
                  <a:cxn ang="0">
                    <a:pos x="656" y="248"/>
                  </a:cxn>
                  <a:cxn ang="0">
                    <a:pos x="675" y="287"/>
                  </a:cxn>
                  <a:cxn ang="0">
                    <a:pos x="697" y="329"/>
                  </a:cxn>
                  <a:cxn ang="0">
                    <a:pos x="716" y="362"/>
                  </a:cxn>
                  <a:cxn ang="0">
                    <a:pos x="738" y="394"/>
                  </a:cxn>
                  <a:cxn ang="0">
                    <a:pos x="758" y="427"/>
                  </a:cxn>
                  <a:cxn ang="0">
                    <a:pos x="780" y="454"/>
                  </a:cxn>
                  <a:cxn ang="0">
                    <a:pos x="803" y="480"/>
                  </a:cxn>
                  <a:cxn ang="0">
                    <a:pos x="827" y="510"/>
                  </a:cxn>
                  <a:cxn ang="0">
                    <a:pos x="851" y="534"/>
                  </a:cxn>
                  <a:cxn ang="0">
                    <a:pos x="874" y="558"/>
                  </a:cxn>
                  <a:cxn ang="0">
                    <a:pos x="897" y="579"/>
                  </a:cxn>
                  <a:cxn ang="0">
                    <a:pos x="926" y="602"/>
                  </a:cxn>
                  <a:cxn ang="0">
                    <a:pos x="954" y="623"/>
                  </a:cxn>
                  <a:cxn ang="0">
                    <a:pos x="974" y="634"/>
                  </a:cxn>
                  <a:cxn ang="0">
                    <a:pos x="993" y="647"/>
                  </a:cxn>
                  <a:cxn ang="0">
                    <a:pos x="789" y="1199"/>
                  </a:cxn>
                </a:cxnLst>
                <a:rect l="0" t="0" r="r" b="b"/>
                <a:pathLst>
                  <a:path w="993" h="1199">
                    <a:moveTo>
                      <a:pt x="789" y="1199"/>
                    </a:moveTo>
                    <a:lnTo>
                      <a:pt x="768" y="1186"/>
                    </a:lnTo>
                    <a:lnTo>
                      <a:pt x="752" y="1174"/>
                    </a:lnTo>
                    <a:lnTo>
                      <a:pt x="734" y="1163"/>
                    </a:lnTo>
                    <a:lnTo>
                      <a:pt x="717" y="1152"/>
                    </a:lnTo>
                    <a:lnTo>
                      <a:pt x="699" y="1139"/>
                    </a:lnTo>
                    <a:lnTo>
                      <a:pt x="681" y="1126"/>
                    </a:lnTo>
                    <a:lnTo>
                      <a:pt x="665" y="1111"/>
                    </a:lnTo>
                    <a:lnTo>
                      <a:pt x="647" y="1098"/>
                    </a:lnTo>
                    <a:lnTo>
                      <a:pt x="628" y="1080"/>
                    </a:lnTo>
                    <a:lnTo>
                      <a:pt x="606" y="1063"/>
                    </a:lnTo>
                    <a:lnTo>
                      <a:pt x="589" y="1046"/>
                    </a:lnTo>
                    <a:lnTo>
                      <a:pt x="573" y="1028"/>
                    </a:lnTo>
                    <a:lnTo>
                      <a:pt x="554" y="1011"/>
                    </a:lnTo>
                    <a:lnTo>
                      <a:pt x="533" y="991"/>
                    </a:lnTo>
                    <a:lnTo>
                      <a:pt x="515" y="972"/>
                    </a:lnTo>
                    <a:lnTo>
                      <a:pt x="496" y="951"/>
                    </a:lnTo>
                    <a:lnTo>
                      <a:pt x="481" y="933"/>
                    </a:lnTo>
                    <a:lnTo>
                      <a:pt x="459" y="907"/>
                    </a:lnTo>
                    <a:lnTo>
                      <a:pt x="441" y="886"/>
                    </a:lnTo>
                    <a:lnTo>
                      <a:pt x="426" y="865"/>
                    </a:lnTo>
                    <a:lnTo>
                      <a:pt x="408" y="840"/>
                    </a:lnTo>
                    <a:lnTo>
                      <a:pt x="395" y="823"/>
                    </a:lnTo>
                    <a:lnTo>
                      <a:pt x="380" y="800"/>
                    </a:lnTo>
                    <a:lnTo>
                      <a:pt x="365" y="777"/>
                    </a:lnTo>
                    <a:lnTo>
                      <a:pt x="348" y="750"/>
                    </a:lnTo>
                    <a:lnTo>
                      <a:pt x="333" y="727"/>
                    </a:lnTo>
                    <a:lnTo>
                      <a:pt x="317" y="701"/>
                    </a:lnTo>
                    <a:lnTo>
                      <a:pt x="299" y="670"/>
                    </a:lnTo>
                    <a:lnTo>
                      <a:pt x="284" y="642"/>
                    </a:lnTo>
                    <a:lnTo>
                      <a:pt x="267" y="612"/>
                    </a:lnTo>
                    <a:lnTo>
                      <a:pt x="252" y="581"/>
                    </a:lnTo>
                    <a:lnTo>
                      <a:pt x="238" y="548"/>
                    </a:lnTo>
                    <a:lnTo>
                      <a:pt x="223" y="514"/>
                    </a:lnTo>
                    <a:lnTo>
                      <a:pt x="213" y="485"/>
                    </a:lnTo>
                    <a:lnTo>
                      <a:pt x="200" y="458"/>
                    </a:lnTo>
                    <a:lnTo>
                      <a:pt x="190" y="427"/>
                    </a:lnTo>
                    <a:lnTo>
                      <a:pt x="0" y="540"/>
                    </a:lnTo>
                    <a:lnTo>
                      <a:pt x="312" y="0"/>
                    </a:lnTo>
                    <a:lnTo>
                      <a:pt x="840" y="59"/>
                    </a:lnTo>
                    <a:lnTo>
                      <a:pt x="628" y="179"/>
                    </a:lnTo>
                    <a:lnTo>
                      <a:pt x="641" y="213"/>
                    </a:lnTo>
                    <a:lnTo>
                      <a:pt x="656" y="248"/>
                    </a:lnTo>
                    <a:lnTo>
                      <a:pt x="675" y="287"/>
                    </a:lnTo>
                    <a:lnTo>
                      <a:pt x="697" y="329"/>
                    </a:lnTo>
                    <a:lnTo>
                      <a:pt x="716" y="362"/>
                    </a:lnTo>
                    <a:lnTo>
                      <a:pt x="738" y="394"/>
                    </a:lnTo>
                    <a:lnTo>
                      <a:pt x="758" y="427"/>
                    </a:lnTo>
                    <a:lnTo>
                      <a:pt x="780" y="454"/>
                    </a:lnTo>
                    <a:lnTo>
                      <a:pt x="803" y="480"/>
                    </a:lnTo>
                    <a:lnTo>
                      <a:pt x="827" y="510"/>
                    </a:lnTo>
                    <a:lnTo>
                      <a:pt x="851" y="534"/>
                    </a:lnTo>
                    <a:lnTo>
                      <a:pt x="874" y="558"/>
                    </a:lnTo>
                    <a:lnTo>
                      <a:pt x="897" y="579"/>
                    </a:lnTo>
                    <a:lnTo>
                      <a:pt x="926" y="602"/>
                    </a:lnTo>
                    <a:lnTo>
                      <a:pt x="954" y="623"/>
                    </a:lnTo>
                    <a:lnTo>
                      <a:pt x="974" y="634"/>
                    </a:lnTo>
                    <a:lnTo>
                      <a:pt x="993" y="647"/>
                    </a:lnTo>
                    <a:lnTo>
                      <a:pt x="789" y="1199"/>
                    </a:lnTo>
                    <a:close/>
                  </a:path>
                </a:pathLst>
              </a:custGeom>
              <a:solidFill>
                <a:srgbClr val="FF00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31" name="Freeform 195"/>
              <p:cNvSpPr>
                <a:spLocks/>
              </p:cNvSpPr>
              <p:nvPr/>
            </p:nvSpPr>
            <p:spPr bwMode="auto">
              <a:xfrm>
                <a:off x="2286" y="2553"/>
                <a:ext cx="1078" cy="547"/>
              </a:xfrm>
              <a:custGeom>
                <a:avLst/>
                <a:gdLst/>
                <a:ahLst/>
                <a:cxnLst>
                  <a:cxn ang="0">
                    <a:pos x="432" y="0"/>
                  </a:cxn>
                  <a:cxn ang="0">
                    <a:pos x="342" y="282"/>
                  </a:cxn>
                  <a:cxn ang="0">
                    <a:pos x="363" y="293"/>
                  </a:cxn>
                  <a:cxn ang="0">
                    <a:pos x="382" y="300"/>
                  </a:cxn>
                  <a:cxn ang="0">
                    <a:pos x="404" y="308"/>
                  </a:cxn>
                  <a:cxn ang="0">
                    <a:pos x="428" y="316"/>
                  </a:cxn>
                  <a:cxn ang="0">
                    <a:pos x="456" y="322"/>
                  </a:cxn>
                  <a:cxn ang="0">
                    <a:pos x="482" y="327"/>
                  </a:cxn>
                  <a:cxn ang="0">
                    <a:pos x="507" y="332"/>
                  </a:cxn>
                  <a:cxn ang="0">
                    <a:pos x="537" y="337"/>
                  </a:cxn>
                  <a:cxn ang="0">
                    <a:pos x="567" y="340"/>
                  </a:cxn>
                  <a:cxn ang="0">
                    <a:pos x="622" y="340"/>
                  </a:cxn>
                  <a:cxn ang="0">
                    <a:pos x="652" y="339"/>
                  </a:cxn>
                  <a:cxn ang="0">
                    <a:pos x="677" y="335"/>
                  </a:cxn>
                  <a:cxn ang="0">
                    <a:pos x="704" y="331"/>
                  </a:cxn>
                  <a:cxn ang="0">
                    <a:pos x="732" y="324"/>
                  </a:cxn>
                  <a:cxn ang="0">
                    <a:pos x="756" y="319"/>
                  </a:cxn>
                  <a:cxn ang="0">
                    <a:pos x="787" y="309"/>
                  </a:cxn>
                  <a:cxn ang="0">
                    <a:pos x="815" y="298"/>
                  </a:cxn>
                  <a:cxn ang="0">
                    <a:pos x="1078" y="827"/>
                  </a:cxn>
                  <a:cxn ang="0">
                    <a:pos x="1053" y="840"/>
                  </a:cxn>
                  <a:cxn ang="0">
                    <a:pos x="1028" y="851"/>
                  </a:cxn>
                  <a:cxn ang="0">
                    <a:pos x="1007" y="861"/>
                  </a:cxn>
                  <a:cxn ang="0">
                    <a:pos x="984" y="871"/>
                  </a:cxn>
                  <a:cxn ang="0">
                    <a:pos x="962" y="879"/>
                  </a:cxn>
                  <a:cxn ang="0">
                    <a:pos x="939" y="888"/>
                  </a:cxn>
                  <a:cxn ang="0">
                    <a:pos x="919" y="895"/>
                  </a:cxn>
                  <a:cxn ang="0">
                    <a:pos x="897" y="901"/>
                  </a:cxn>
                  <a:cxn ang="0">
                    <a:pos x="875" y="908"/>
                  </a:cxn>
                  <a:cxn ang="0">
                    <a:pos x="851" y="916"/>
                  </a:cxn>
                  <a:cxn ang="0">
                    <a:pos x="823" y="921"/>
                  </a:cxn>
                  <a:cxn ang="0">
                    <a:pos x="800" y="927"/>
                  </a:cxn>
                  <a:cxn ang="0">
                    <a:pos x="774" y="934"/>
                  </a:cxn>
                  <a:cxn ang="0">
                    <a:pos x="747" y="939"/>
                  </a:cxn>
                  <a:cxn ang="0">
                    <a:pos x="719" y="942"/>
                  </a:cxn>
                  <a:cxn ang="0">
                    <a:pos x="689" y="944"/>
                  </a:cxn>
                  <a:cxn ang="0">
                    <a:pos x="659" y="947"/>
                  </a:cxn>
                  <a:cxn ang="0">
                    <a:pos x="631" y="947"/>
                  </a:cxn>
                  <a:cxn ang="0">
                    <a:pos x="600" y="947"/>
                  </a:cxn>
                  <a:cxn ang="0">
                    <a:pos x="562" y="947"/>
                  </a:cxn>
                  <a:cxn ang="0">
                    <a:pos x="528" y="945"/>
                  </a:cxn>
                  <a:cxn ang="0">
                    <a:pos x="503" y="944"/>
                  </a:cxn>
                  <a:cxn ang="0">
                    <a:pos x="476" y="942"/>
                  </a:cxn>
                  <a:cxn ang="0">
                    <a:pos x="448" y="939"/>
                  </a:cxn>
                  <a:cxn ang="0">
                    <a:pos x="416" y="932"/>
                  </a:cxn>
                  <a:cxn ang="0">
                    <a:pos x="390" y="926"/>
                  </a:cxn>
                  <a:cxn ang="0">
                    <a:pos x="363" y="921"/>
                  </a:cxn>
                  <a:cxn ang="0">
                    <a:pos x="331" y="911"/>
                  </a:cxn>
                  <a:cxn ang="0">
                    <a:pos x="307" y="903"/>
                  </a:cxn>
                  <a:cxn ang="0">
                    <a:pos x="276" y="895"/>
                  </a:cxn>
                  <a:cxn ang="0">
                    <a:pos x="249" y="885"/>
                  </a:cxn>
                  <a:cxn ang="0">
                    <a:pos x="222" y="875"/>
                  </a:cxn>
                  <a:cxn ang="0">
                    <a:pos x="194" y="863"/>
                  </a:cxn>
                  <a:cxn ang="0">
                    <a:pos x="160" y="846"/>
                  </a:cxn>
                  <a:cxn ang="0">
                    <a:pos x="78" y="1094"/>
                  </a:cxn>
                  <a:cxn ang="0">
                    <a:pos x="0" y="392"/>
                  </a:cxn>
                  <a:cxn ang="0">
                    <a:pos x="432" y="0"/>
                  </a:cxn>
                </a:cxnLst>
                <a:rect l="0" t="0" r="r" b="b"/>
                <a:pathLst>
                  <a:path w="1078" h="1094">
                    <a:moveTo>
                      <a:pt x="432" y="0"/>
                    </a:moveTo>
                    <a:lnTo>
                      <a:pt x="342" y="282"/>
                    </a:lnTo>
                    <a:lnTo>
                      <a:pt x="363" y="293"/>
                    </a:lnTo>
                    <a:lnTo>
                      <a:pt x="382" y="300"/>
                    </a:lnTo>
                    <a:lnTo>
                      <a:pt x="404" y="308"/>
                    </a:lnTo>
                    <a:lnTo>
                      <a:pt x="428" y="316"/>
                    </a:lnTo>
                    <a:lnTo>
                      <a:pt x="456" y="322"/>
                    </a:lnTo>
                    <a:lnTo>
                      <a:pt x="482" y="327"/>
                    </a:lnTo>
                    <a:lnTo>
                      <a:pt x="507" y="332"/>
                    </a:lnTo>
                    <a:lnTo>
                      <a:pt x="537" y="337"/>
                    </a:lnTo>
                    <a:lnTo>
                      <a:pt x="567" y="340"/>
                    </a:lnTo>
                    <a:lnTo>
                      <a:pt x="622" y="340"/>
                    </a:lnTo>
                    <a:lnTo>
                      <a:pt x="652" y="339"/>
                    </a:lnTo>
                    <a:lnTo>
                      <a:pt x="677" y="335"/>
                    </a:lnTo>
                    <a:lnTo>
                      <a:pt x="704" y="331"/>
                    </a:lnTo>
                    <a:lnTo>
                      <a:pt x="732" y="324"/>
                    </a:lnTo>
                    <a:lnTo>
                      <a:pt x="756" y="319"/>
                    </a:lnTo>
                    <a:lnTo>
                      <a:pt x="787" y="309"/>
                    </a:lnTo>
                    <a:lnTo>
                      <a:pt x="815" y="298"/>
                    </a:lnTo>
                    <a:lnTo>
                      <a:pt x="1078" y="827"/>
                    </a:lnTo>
                    <a:lnTo>
                      <a:pt x="1053" y="840"/>
                    </a:lnTo>
                    <a:lnTo>
                      <a:pt x="1028" y="851"/>
                    </a:lnTo>
                    <a:lnTo>
                      <a:pt x="1007" y="861"/>
                    </a:lnTo>
                    <a:lnTo>
                      <a:pt x="984" y="871"/>
                    </a:lnTo>
                    <a:lnTo>
                      <a:pt x="962" y="879"/>
                    </a:lnTo>
                    <a:lnTo>
                      <a:pt x="939" y="888"/>
                    </a:lnTo>
                    <a:lnTo>
                      <a:pt x="919" y="895"/>
                    </a:lnTo>
                    <a:lnTo>
                      <a:pt x="897" y="901"/>
                    </a:lnTo>
                    <a:lnTo>
                      <a:pt x="875" y="908"/>
                    </a:lnTo>
                    <a:lnTo>
                      <a:pt x="851" y="916"/>
                    </a:lnTo>
                    <a:lnTo>
                      <a:pt x="823" y="921"/>
                    </a:lnTo>
                    <a:lnTo>
                      <a:pt x="800" y="927"/>
                    </a:lnTo>
                    <a:lnTo>
                      <a:pt x="774" y="934"/>
                    </a:lnTo>
                    <a:lnTo>
                      <a:pt x="747" y="939"/>
                    </a:lnTo>
                    <a:lnTo>
                      <a:pt x="719" y="942"/>
                    </a:lnTo>
                    <a:lnTo>
                      <a:pt x="689" y="944"/>
                    </a:lnTo>
                    <a:lnTo>
                      <a:pt x="659" y="947"/>
                    </a:lnTo>
                    <a:lnTo>
                      <a:pt x="631" y="947"/>
                    </a:lnTo>
                    <a:lnTo>
                      <a:pt x="600" y="947"/>
                    </a:lnTo>
                    <a:lnTo>
                      <a:pt x="562" y="947"/>
                    </a:lnTo>
                    <a:lnTo>
                      <a:pt x="528" y="945"/>
                    </a:lnTo>
                    <a:lnTo>
                      <a:pt x="503" y="944"/>
                    </a:lnTo>
                    <a:lnTo>
                      <a:pt x="476" y="942"/>
                    </a:lnTo>
                    <a:lnTo>
                      <a:pt x="448" y="939"/>
                    </a:lnTo>
                    <a:lnTo>
                      <a:pt x="416" y="932"/>
                    </a:lnTo>
                    <a:lnTo>
                      <a:pt x="390" y="926"/>
                    </a:lnTo>
                    <a:lnTo>
                      <a:pt x="363" y="921"/>
                    </a:lnTo>
                    <a:lnTo>
                      <a:pt x="331" y="911"/>
                    </a:lnTo>
                    <a:lnTo>
                      <a:pt x="307" y="903"/>
                    </a:lnTo>
                    <a:lnTo>
                      <a:pt x="276" y="895"/>
                    </a:lnTo>
                    <a:lnTo>
                      <a:pt x="249" y="885"/>
                    </a:lnTo>
                    <a:lnTo>
                      <a:pt x="222" y="875"/>
                    </a:lnTo>
                    <a:lnTo>
                      <a:pt x="194" y="863"/>
                    </a:lnTo>
                    <a:lnTo>
                      <a:pt x="160" y="846"/>
                    </a:lnTo>
                    <a:lnTo>
                      <a:pt x="78" y="1094"/>
                    </a:lnTo>
                    <a:lnTo>
                      <a:pt x="0" y="392"/>
                    </a:lnTo>
                    <a:lnTo>
                      <a:pt x="432" y="0"/>
                    </a:lnTo>
                    <a:close/>
                  </a:path>
                </a:pathLst>
              </a:custGeom>
              <a:solidFill>
                <a:srgbClr val="FFFF00"/>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32" name="Freeform 196"/>
              <p:cNvSpPr>
                <a:spLocks/>
              </p:cNvSpPr>
              <p:nvPr/>
            </p:nvSpPr>
            <p:spPr bwMode="auto">
              <a:xfrm>
                <a:off x="3064" y="2446"/>
                <a:ext cx="937" cy="594"/>
              </a:xfrm>
              <a:custGeom>
                <a:avLst/>
                <a:gdLst/>
                <a:ahLst/>
                <a:cxnLst>
                  <a:cxn ang="0">
                    <a:pos x="937" y="261"/>
                  </a:cxn>
                  <a:cxn ang="0">
                    <a:pos x="925" y="287"/>
                  </a:cxn>
                  <a:cxn ang="0">
                    <a:pos x="917" y="308"/>
                  </a:cxn>
                  <a:cxn ang="0">
                    <a:pos x="907" y="330"/>
                  </a:cxn>
                  <a:cxn ang="0">
                    <a:pos x="900" y="352"/>
                  </a:cxn>
                  <a:cxn ang="0">
                    <a:pos x="889" y="374"/>
                  </a:cxn>
                  <a:cxn ang="0">
                    <a:pos x="878" y="397"/>
                  </a:cxn>
                  <a:cxn ang="0">
                    <a:pos x="868" y="418"/>
                  </a:cxn>
                  <a:cxn ang="0">
                    <a:pos x="856" y="441"/>
                  </a:cxn>
                  <a:cxn ang="0">
                    <a:pos x="842" y="465"/>
                  </a:cxn>
                  <a:cxn ang="0">
                    <a:pos x="828" y="491"/>
                  </a:cxn>
                  <a:cxn ang="0">
                    <a:pos x="816" y="512"/>
                  </a:cxn>
                  <a:cxn ang="0">
                    <a:pos x="802" y="533"/>
                  </a:cxn>
                  <a:cxn ang="0">
                    <a:pos x="787" y="559"/>
                  </a:cxn>
                  <a:cxn ang="0">
                    <a:pos x="772" y="585"/>
                  </a:cxn>
                  <a:cxn ang="0">
                    <a:pos x="756" y="608"/>
                  </a:cxn>
                  <a:cxn ang="0">
                    <a:pos x="740" y="632"/>
                  </a:cxn>
                  <a:cxn ang="0">
                    <a:pos x="726" y="652"/>
                  </a:cxn>
                  <a:cxn ang="0">
                    <a:pos x="705" y="679"/>
                  </a:cxn>
                  <a:cxn ang="0">
                    <a:pos x="689" y="702"/>
                  </a:cxn>
                  <a:cxn ang="0">
                    <a:pos x="672" y="721"/>
                  </a:cxn>
                  <a:cxn ang="0">
                    <a:pos x="653" y="744"/>
                  </a:cxn>
                  <a:cxn ang="0">
                    <a:pos x="639" y="760"/>
                  </a:cxn>
                  <a:cxn ang="0">
                    <a:pos x="621" y="780"/>
                  </a:cxn>
                  <a:cxn ang="0">
                    <a:pos x="603" y="799"/>
                  </a:cxn>
                  <a:cxn ang="0">
                    <a:pos x="583" y="820"/>
                  </a:cxn>
                  <a:cxn ang="0">
                    <a:pos x="565" y="838"/>
                  </a:cxn>
                  <a:cxn ang="0">
                    <a:pos x="544" y="858"/>
                  </a:cxn>
                  <a:cxn ang="0">
                    <a:pos x="519" y="880"/>
                  </a:cxn>
                  <a:cxn ang="0">
                    <a:pos x="497" y="900"/>
                  </a:cxn>
                  <a:cxn ang="0">
                    <a:pos x="474" y="921"/>
                  </a:cxn>
                  <a:cxn ang="0">
                    <a:pos x="450" y="942"/>
                  </a:cxn>
                  <a:cxn ang="0">
                    <a:pos x="424" y="960"/>
                  </a:cxn>
                  <a:cxn ang="0">
                    <a:pos x="553" y="1188"/>
                  </a:cxn>
                  <a:cxn ang="0">
                    <a:pos x="38" y="895"/>
                  </a:cxn>
                  <a:cxn ang="0">
                    <a:pos x="0" y="314"/>
                  </a:cxn>
                  <a:cxn ang="0">
                    <a:pos x="107" y="478"/>
                  </a:cxn>
                  <a:cxn ang="0">
                    <a:pos x="132" y="463"/>
                  </a:cxn>
                  <a:cxn ang="0">
                    <a:pos x="156" y="447"/>
                  </a:cxn>
                  <a:cxn ang="0">
                    <a:pos x="188" y="428"/>
                  </a:cxn>
                  <a:cxn ang="0">
                    <a:pos x="219" y="405"/>
                  </a:cxn>
                  <a:cxn ang="0">
                    <a:pos x="250" y="377"/>
                  </a:cxn>
                  <a:cxn ang="0">
                    <a:pos x="277" y="353"/>
                  </a:cxn>
                  <a:cxn ang="0">
                    <a:pos x="303" y="326"/>
                  </a:cxn>
                  <a:cxn ang="0">
                    <a:pos x="328" y="298"/>
                  </a:cxn>
                  <a:cxn ang="0">
                    <a:pos x="349" y="272"/>
                  </a:cxn>
                  <a:cxn ang="0">
                    <a:pos x="371" y="243"/>
                  </a:cxn>
                  <a:cxn ang="0">
                    <a:pos x="394" y="210"/>
                  </a:cxn>
                  <a:cxn ang="0">
                    <a:pos x="413" y="181"/>
                  </a:cxn>
                  <a:cxn ang="0">
                    <a:pos x="432" y="150"/>
                  </a:cxn>
                  <a:cxn ang="0">
                    <a:pos x="449" y="123"/>
                  </a:cxn>
                  <a:cxn ang="0">
                    <a:pos x="466" y="86"/>
                  </a:cxn>
                  <a:cxn ang="0">
                    <a:pos x="483" y="51"/>
                  </a:cxn>
                  <a:cxn ang="0">
                    <a:pos x="492" y="26"/>
                  </a:cxn>
                  <a:cxn ang="0">
                    <a:pos x="501" y="0"/>
                  </a:cxn>
                  <a:cxn ang="0">
                    <a:pos x="937" y="261"/>
                  </a:cxn>
                </a:cxnLst>
                <a:rect l="0" t="0" r="r" b="b"/>
                <a:pathLst>
                  <a:path w="937" h="1188">
                    <a:moveTo>
                      <a:pt x="937" y="261"/>
                    </a:moveTo>
                    <a:lnTo>
                      <a:pt x="925" y="287"/>
                    </a:lnTo>
                    <a:lnTo>
                      <a:pt x="917" y="308"/>
                    </a:lnTo>
                    <a:lnTo>
                      <a:pt x="907" y="330"/>
                    </a:lnTo>
                    <a:lnTo>
                      <a:pt x="900" y="352"/>
                    </a:lnTo>
                    <a:lnTo>
                      <a:pt x="889" y="374"/>
                    </a:lnTo>
                    <a:lnTo>
                      <a:pt x="878" y="397"/>
                    </a:lnTo>
                    <a:lnTo>
                      <a:pt x="868" y="418"/>
                    </a:lnTo>
                    <a:lnTo>
                      <a:pt x="856" y="441"/>
                    </a:lnTo>
                    <a:lnTo>
                      <a:pt x="842" y="465"/>
                    </a:lnTo>
                    <a:lnTo>
                      <a:pt x="828" y="491"/>
                    </a:lnTo>
                    <a:lnTo>
                      <a:pt x="816" y="512"/>
                    </a:lnTo>
                    <a:lnTo>
                      <a:pt x="802" y="533"/>
                    </a:lnTo>
                    <a:lnTo>
                      <a:pt x="787" y="559"/>
                    </a:lnTo>
                    <a:lnTo>
                      <a:pt x="772" y="585"/>
                    </a:lnTo>
                    <a:lnTo>
                      <a:pt x="756" y="608"/>
                    </a:lnTo>
                    <a:lnTo>
                      <a:pt x="740" y="632"/>
                    </a:lnTo>
                    <a:lnTo>
                      <a:pt x="726" y="652"/>
                    </a:lnTo>
                    <a:lnTo>
                      <a:pt x="705" y="679"/>
                    </a:lnTo>
                    <a:lnTo>
                      <a:pt x="689" y="702"/>
                    </a:lnTo>
                    <a:lnTo>
                      <a:pt x="672" y="721"/>
                    </a:lnTo>
                    <a:lnTo>
                      <a:pt x="653" y="744"/>
                    </a:lnTo>
                    <a:lnTo>
                      <a:pt x="639" y="760"/>
                    </a:lnTo>
                    <a:lnTo>
                      <a:pt x="621" y="780"/>
                    </a:lnTo>
                    <a:lnTo>
                      <a:pt x="603" y="799"/>
                    </a:lnTo>
                    <a:lnTo>
                      <a:pt x="583" y="820"/>
                    </a:lnTo>
                    <a:lnTo>
                      <a:pt x="565" y="838"/>
                    </a:lnTo>
                    <a:lnTo>
                      <a:pt x="544" y="858"/>
                    </a:lnTo>
                    <a:lnTo>
                      <a:pt x="519" y="880"/>
                    </a:lnTo>
                    <a:lnTo>
                      <a:pt x="497" y="900"/>
                    </a:lnTo>
                    <a:lnTo>
                      <a:pt x="474" y="921"/>
                    </a:lnTo>
                    <a:lnTo>
                      <a:pt x="450" y="942"/>
                    </a:lnTo>
                    <a:lnTo>
                      <a:pt x="424" y="960"/>
                    </a:lnTo>
                    <a:lnTo>
                      <a:pt x="553" y="1188"/>
                    </a:lnTo>
                    <a:lnTo>
                      <a:pt x="38" y="895"/>
                    </a:lnTo>
                    <a:lnTo>
                      <a:pt x="0" y="314"/>
                    </a:lnTo>
                    <a:lnTo>
                      <a:pt x="107" y="478"/>
                    </a:lnTo>
                    <a:lnTo>
                      <a:pt x="132" y="463"/>
                    </a:lnTo>
                    <a:lnTo>
                      <a:pt x="156" y="447"/>
                    </a:lnTo>
                    <a:lnTo>
                      <a:pt x="188" y="428"/>
                    </a:lnTo>
                    <a:lnTo>
                      <a:pt x="219" y="405"/>
                    </a:lnTo>
                    <a:lnTo>
                      <a:pt x="250" y="377"/>
                    </a:lnTo>
                    <a:lnTo>
                      <a:pt x="277" y="353"/>
                    </a:lnTo>
                    <a:lnTo>
                      <a:pt x="303" y="326"/>
                    </a:lnTo>
                    <a:lnTo>
                      <a:pt x="328" y="298"/>
                    </a:lnTo>
                    <a:lnTo>
                      <a:pt x="349" y="272"/>
                    </a:lnTo>
                    <a:lnTo>
                      <a:pt x="371" y="243"/>
                    </a:lnTo>
                    <a:lnTo>
                      <a:pt x="394" y="210"/>
                    </a:lnTo>
                    <a:lnTo>
                      <a:pt x="413" y="181"/>
                    </a:lnTo>
                    <a:lnTo>
                      <a:pt x="432" y="150"/>
                    </a:lnTo>
                    <a:lnTo>
                      <a:pt x="449" y="123"/>
                    </a:lnTo>
                    <a:lnTo>
                      <a:pt x="466" y="86"/>
                    </a:lnTo>
                    <a:lnTo>
                      <a:pt x="483" y="51"/>
                    </a:lnTo>
                    <a:lnTo>
                      <a:pt x="492" y="26"/>
                    </a:lnTo>
                    <a:lnTo>
                      <a:pt x="501" y="0"/>
                    </a:lnTo>
                    <a:lnTo>
                      <a:pt x="937" y="261"/>
                    </a:lnTo>
                    <a:close/>
                  </a:path>
                </a:pathLst>
              </a:custGeom>
              <a:solidFill>
                <a:srgbClr val="008080"/>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33" name="Freeform 197"/>
              <p:cNvSpPr>
                <a:spLocks/>
              </p:cNvSpPr>
              <p:nvPr/>
            </p:nvSpPr>
            <p:spPr bwMode="auto">
              <a:xfrm>
                <a:off x="3377" y="1915"/>
                <a:ext cx="864" cy="691"/>
              </a:xfrm>
              <a:custGeom>
                <a:avLst/>
                <a:gdLst/>
                <a:ahLst/>
                <a:cxnLst>
                  <a:cxn ang="0">
                    <a:pos x="0" y="879"/>
                  </a:cxn>
                  <a:cxn ang="0">
                    <a:pos x="215" y="982"/>
                  </a:cxn>
                  <a:cxn ang="0">
                    <a:pos x="226" y="947"/>
                  </a:cxn>
                  <a:cxn ang="0">
                    <a:pos x="235" y="915"/>
                  </a:cxn>
                  <a:cxn ang="0">
                    <a:pos x="242" y="884"/>
                  </a:cxn>
                  <a:cxn ang="0">
                    <a:pos x="248" y="857"/>
                  </a:cxn>
                  <a:cxn ang="0">
                    <a:pos x="254" y="826"/>
                  </a:cxn>
                  <a:cxn ang="0">
                    <a:pos x="259" y="790"/>
                  </a:cxn>
                  <a:cxn ang="0">
                    <a:pos x="263" y="758"/>
                  </a:cxn>
                  <a:cxn ang="0">
                    <a:pos x="267" y="725"/>
                  </a:cxn>
                  <a:cxn ang="0">
                    <a:pos x="271" y="688"/>
                  </a:cxn>
                  <a:cxn ang="0">
                    <a:pos x="272" y="649"/>
                  </a:cxn>
                  <a:cxn ang="0">
                    <a:pos x="272" y="579"/>
                  </a:cxn>
                  <a:cxn ang="0">
                    <a:pos x="271" y="542"/>
                  </a:cxn>
                  <a:cxn ang="0">
                    <a:pos x="270" y="510"/>
                  </a:cxn>
                  <a:cxn ang="0">
                    <a:pos x="266" y="475"/>
                  </a:cxn>
                  <a:cxn ang="0">
                    <a:pos x="261" y="440"/>
                  </a:cxn>
                  <a:cxn ang="0">
                    <a:pos x="256" y="409"/>
                  </a:cxn>
                  <a:cxn ang="0">
                    <a:pos x="249" y="370"/>
                  </a:cxn>
                  <a:cxn ang="0">
                    <a:pos x="240" y="333"/>
                  </a:cxn>
                  <a:cxn ang="0">
                    <a:pos x="657" y="0"/>
                  </a:cxn>
                  <a:cxn ang="0">
                    <a:pos x="667" y="33"/>
                  </a:cxn>
                  <a:cxn ang="0">
                    <a:pos x="676" y="64"/>
                  </a:cxn>
                  <a:cxn ang="0">
                    <a:pos x="684" y="91"/>
                  </a:cxn>
                  <a:cxn ang="0">
                    <a:pos x="691" y="120"/>
                  </a:cxn>
                  <a:cxn ang="0">
                    <a:pos x="698" y="148"/>
                  </a:cxn>
                  <a:cxn ang="0">
                    <a:pos x="705" y="177"/>
                  </a:cxn>
                  <a:cxn ang="0">
                    <a:pos x="710" y="203"/>
                  </a:cxn>
                  <a:cxn ang="0">
                    <a:pos x="716" y="231"/>
                  </a:cxn>
                  <a:cxn ang="0">
                    <a:pos x="721" y="258"/>
                  </a:cxn>
                  <a:cxn ang="0">
                    <a:pos x="727" y="289"/>
                  </a:cxn>
                  <a:cxn ang="0">
                    <a:pos x="731" y="325"/>
                  </a:cxn>
                  <a:cxn ang="0">
                    <a:pos x="736" y="354"/>
                  </a:cxn>
                  <a:cxn ang="0">
                    <a:pos x="741" y="386"/>
                  </a:cxn>
                  <a:cxn ang="0">
                    <a:pos x="745" y="420"/>
                  </a:cxn>
                  <a:cxn ang="0">
                    <a:pos x="746" y="456"/>
                  </a:cxn>
                  <a:cxn ang="0">
                    <a:pos x="749" y="495"/>
                  </a:cxn>
                  <a:cxn ang="0">
                    <a:pos x="751" y="532"/>
                  </a:cxn>
                  <a:cxn ang="0">
                    <a:pos x="751" y="568"/>
                  </a:cxn>
                  <a:cxn ang="0">
                    <a:pos x="751" y="607"/>
                  </a:cxn>
                  <a:cxn ang="0">
                    <a:pos x="751" y="656"/>
                  </a:cxn>
                  <a:cxn ang="0">
                    <a:pos x="750" y="699"/>
                  </a:cxn>
                  <a:cxn ang="0">
                    <a:pos x="749" y="730"/>
                  </a:cxn>
                  <a:cxn ang="0">
                    <a:pos x="746" y="764"/>
                  </a:cxn>
                  <a:cxn ang="0">
                    <a:pos x="745" y="800"/>
                  </a:cxn>
                  <a:cxn ang="0">
                    <a:pos x="740" y="840"/>
                  </a:cxn>
                  <a:cxn ang="0">
                    <a:pos x="735" y="874"/>
                  </a:cxn>
                  <a:cxn ang="0">
                    <a:pos x="730" y="909"/>
                  </a:cxn>
                  <a:cxn ang="0">
                    <a:pos x="723" y="949"/>
                  </a:cxn>
                  <a:cxn ang="0">
                    <a:pos x="717" y="980"/>
                  </a:cxn>
                  <a:cxn ang="0">
                    <a:pos x="710" y="1019"/>
                  </a:cxn>
                  <a:cxn ang="0">
                    <a:pos x="703" y="1053"/>
                  </a:cxn>
                  <a:cxn ang="0">
                    <a:pos x="694" y="1087"/>
                  </a:cxn>
                  <a:cxn ang="0">
                    <a:pos x="685" y="1123"/>
                  </a:cxn>
                  <a:cxn ang="0">
                    <a:pos x="673" y="1166"/>
                  </a:cxn>
                  <a:cxn ang="0">
                    <a:pos x="661" y="1210"/>
                  </a:cxn>
                  <a:cxn ang="0">
                    <a:pos x="864" y="1316"/>
                  </a:cxn>
                  <a:cxn ang="0">
                    <a:pos x="354" y="1384"/>
                  </a:cxn>
                  <a:cxn ang="0">
                    <a:pos x="0" y="879"/>
                  </a:cxn>
                </a:cxnLst>
                <a:rect l="0" t="0" r="r" b="b"/>
                <a:pathLst>
                  <a:path w="864" h="1384">
                    <a:moveTo>
                      <a:pt x="0" y="879"/>
                    </a:moveTo>
                    <a:lnTo>
                      <a:pt x="215" y="982"/>
                    </a:lnTo>
                    <a:lnTo>
                      <a:pt x="226" y="947"/>
                    </a:lnTo>
                    <a:lnTo>
                      <a:pt x="235" y="915"/>
                    </a:lnTo>
                    <a:lnTo>
                      <a:pt x="242" y="884"/>
                    </a:lnTo>
                    <a:lnTo>
                      <a:pt x="248" y="857"/>
                    </a:lnTo>
                    <a:lnTo>
                      <a:pt x="254" y="826"/>
                    </a:lnTo>
                    <a:lnTo>
                      <a:pt x="259" y="790"/>
                    </a:lnTo>
                    <a:lnTo>
                      <a:pt x="263" y="758"/>
                    </a:lnTo>
                    <a:lnTo>
                      <a:pt x="267" y="725"/>
                    </a:lnTo>
                    <a:lnTo>
                      <a:pt x="271" y="688"/>
                    </a:lnTo>
                    <a:lnTo>
                      <a:pt x="272" y="649"/>
                    </a:lnTo>
                    <a:lnTo>
                      <a:pt x="272" y="579"/>
                    </a:lnTo>
                    <a:lnTo>
                      <a:pt x="271" y="542"/>
                    </a:lnTo>
                    <a:lnTo>
                      <a:pt x="270" y="510"/>
                    </a:lnTo>
                    <a:lnTo>
                      <a:pt x="266" y="475"/>
                    </a:lnTo>
                    <a:lnTo>
                      <a:pt x="261" y="440"/>
                    </a:lnTo>
                    <a:lnTo>
                      <a:pt x="256" y="409"/>
                    </a:lnTo>
                    <a:lnTo>
                      <a:pt x="249" y="370"/>
                    </a:lnTo>
                    <a:lnTo>
                      <a:pt x="240" y="333"/>
                    </a:lnTo>
                    <a:lnTo>
                      <a:pt x="657" y="0"/>
                    </a:lnTo>
                    <a:lnTo>
                      <a:pt x="667" y="33"/>
                    </a:lnTo>
                    <a:lnTo>
                      <a:pt x="676" y="64"/>
                    </a:lnTo>
                    <a:lnTo>
                      <a:pt x="684" y="91"/>
                    </a:lnTo>
                    <a:lnTo>
                      <a:pt x="691" y="120"/>
                    </a:lnTo>
                    <a:lnTo>
                      <a:pt x="698" y="148"/>
                    </a:lnTo>
                    <a:lnTo>
                      <a:pt x="705" y="177"/>
                    </a:lnTo>
                    <a:lnTo>
                      <a:pt x="710" y="203"/>
                    </a:lnTo>
                    <a:lnTo>
                      <a:pt x="716" y="231"/>
                    </a:lnTo>
                    <a:lnTo>
                      <a:pt x="721" y="258"/>
                    </a:lnTo>
                    <a:lnTo>
                      <a:pt x="727" y="289"/>
                    </a:lnTo>
                    <a:lnTo>
                      <a:pt x="731" y="325"/>
                    </a:lnTo>
                    <a:lnTo>
                      <a:pt x="736" y="354"/>
                    </a:lnTo>
                    <a:lnTo>
                      <a:pt x="741" y="386"/>
                    </a:lnTo>
                    <a:lnTo>
                      <a:pt x="745" y="420"/>
                    </a:lnTo>
                    <a:lnTo>
                      <a:pt x="746" y="456"/>
                    </a:lnTo>
                    <a:lnTo>
                      <a:pt x="749" y="495"/>
                    </a:lnTo>
                    <a:lnTo>
                      <a:pt x="751" y="532"/>
                    </a:lnTo>
                    <a:lnTo>
                      <a:pt x="751" y="568"/>
                    </a:lnTo>
                    <a:lnTo>
                      <a:pt x="751" y="607"/>
                    </a:lnTo>
                    <a:lnTo>
                      <a:pt x="751" y="656"/>
                    </a:lnTo>
                    <a:lnTo>
                      <a:pt x="750" y="699"/>
                    </a:lnTo>
                    <a:lnTo>
                      <a:pt x="749" y="730"/>
                    </a:lnTo>
                    <a:lnTo>
                      <a:pt x="746" y="764"/>
                    </a:lnTo>
                    <a:lnTo>
                      <a:pt x="745" y="800"/>
                    </a:lnTo>
                    <a:lnTo>
                      <a:pt x="740" y="840"/>
                    </a:lnTo>
                    <a:lnTo>
                      <a:pt x="735" y="874"/>
                    </a:lnTo>
                    <a:lnTo>
                      <a:pt x="730" y="909"/>
                    </a:lnTo>
                    <a:lnTo>
                      <a:pt x="723" y="949"/>
                    </a:lnTo>
                    <a:lnTo>
                      <a:pt x="717" y="980"/>
                    </a:lnTo>
                    <a:lnTo>
                      <a:pt x="710" y="1019"/>
                    </a:lnTo>
                    <a:lnTo>
                      <a:pt x="703" y="1053"/>
                    </a:lnTo>
                    <a:lnTo>
                      <a:pt x="694" y="1087"/>
                    </a:lnTo>
                    <a:lnTo>
                      <a:pt x="685" y="1123"/>
                    </a:lnTo>
                    <a:lnTo>
                      <a:pt x="673" y="1166"/>
                    </a:lnTo>
                    <a:lnTo>
                      <a:pt x="661" y="1210"/>
                    </a:lnTo>
                    <a:lnTo>
                      <a:pt x="864" y="1316"/>
                    </a:lnTo>
                    <a:lnTo>
                      <a:pt x="354" y="1384"/>
                    </a:lnTo>
                    <a:lnTo>
                      <a:pt x="0" y="879"/>
                    </a:lnTo>
                    <a:close/>
                  </a:path>
                </a:pathLst>
              </a:custGeom>
              <a:solidFill>
                <a:srgbClr val="0000FF"/>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34" name="Freeform 198"/>
              <p:cNvSpPr>
                <a:spLocks/>
              </p:cNvSpPr>
              <p:nvPr/>
            </p:nvSpPr>
            <p:spPr bwMode="auto">
              <a:xfrm>
                <a:off x="3219" y="1513"/>
                <a:ext cx="1010" cy="611"/>
              </a:xfrm>
              <a:custGeom>
                <a:avLst/>
                <a:gdLst/>
                <a:ahLst/>
                <a:cxnLst>
                  <a:cxn ang="0">
                    <a:pos x="205" y="0"/>
                  </a:cxn>
                  <a:cxn ang="0">
                    <a:pos x="226" y="13"/>
                  </a:cxn>
                  <a:cxn ang="0">
                    <a:pos x="242" y="25"/>
                  </a:cxn>
                  <a:cxn ang="0">
                    <a:pos x="260" y="36"/>
                  </a:cxn>
                  <a:cxn ang="0">
                    <a:pos x="277" y="48"/>
                  </a:cxn>
                  <a:cxn ang="0">
                    <a:pos x="295" y="60"/>
                  </a:cxn>
                  <a:cxn ang="0">
                    <a:pos x="311" y="75"/>
                  </a:cxn>
                  <a:cxn ang="0">
                    <a:pos x="328" y="88"/>
                  </a:cxn>
                  <a:cxn ang="0">
                    <a:pos x="345" y="101"/>
                  </a:cxn>
                  <a:cxn ang="0">
                    <a:pos x="365" y="119"/>
                  </a:cxn>
                  <a:cxn ang="0">
                    <a:pos x="387" y="138"/>
                  </a:cxn>
                  <a:cxn ang="0">
                    <a:pos x="403" y="153"/>
                  </a:cxn>
                  <a:cxn ang="0">
                    <a:pos x="420" y="171"/>
                  </a:cxn>
                  <a:cxn ang="0">
                    <a:pos x="440" y="189"/>
                  </a:cxn>
                  <a:cxn ang="0">
                    <a:pos x="461" y="208"/>
                  </a:cxn>
                  <a:cxn ang="0">
                    <a:pos x="479" y="228"/>
                  </a:cxn>
                  <a:cxn ang="0">
                    <a:pos x="497" y="249"/>
                  </a:cxn>
                  <a:cxn ang="0">
                    <a:pos x="513" y="268"/>
                  </a:cxn>
                  <a:cxn ang="0">
                    <a:pos x="534" y="292"/>
                  </a:cxn>
                  <a:cxn ang="0">
                    <a:pos x="552" y="313"/>
                  </a:cxn>
                  <a:cxn ang="0">
                    <a:pos x="567" y="335"/>
                  </a:cxn>
                  <a:cxn ang="0">
                    <a:pos x="585" y="359"/>
                  </a:cxn>
                  <a:cxn ang="0">
                    <a:pos x="599" y="377"/>
                  </a:cxn>
                  <a:cxn ang="0">
                    <a:pos x="614" y="399"/>
                  </a:cxn>
                  <a:cxn ang="0">
                    <a:pos x="630" y="422"/>
                  </a:cxn>
                  <a:cxn ang="0">
                    <a:pos x="646" y="450"/>
                  </a:cxn>
                  <a:cxn ang="0">
                    <a:pos x="660" y="472"/>
                  </a:cxn>
                  <a:cxn ang="0">
                    <a:pos x="676" y="498"/>
                  </a:cxn>
                  <a:cxn ang="0">
                    <a:pos x="693" y="529"/>
                  </a:cxn>
                  <a:cxn ang="0">
                    <a:pos x="709" y="557"/>
                  </a:cxn>
                  <a:cxn ang="0">
                    <a:pos x="725" y="588"/>
                  </a:cxn>
                  <a:cxn ang="0">
                    <a:pos x="741" y="618"/>
                  </a:cxn>
                  <a:cxn ang="0">
                    <a:pos x="755" y="651"/>
                  </a:cxn>
                  <a:cxn ang="0">
                    <a:pos x="770" y="685"/>
                  </a:cxn>
                  <a:cxn ang="0">
                    <a:pos x="782" y="714"/>
                  </a:cxn>
                  <a:cxn ang="0">
                    <a:pos x="793" y="742"/>
                  </a:cxn>
                  <a:cxn ang="0">
                    <a:pos x="803" y="774"/>
                  </a:cxn>
                  <a:cxn ang="0">
                    <a:pos x="810" y="797"/>
                  </a:cxn>
                  <a:cxn ang="0">
                    <a:pos x="1010" y="696"/>
                  </a:cxn>
                  <a:cxn ang="0">
                    <a:pos x="699" y="1222"/>
                  </a:cxn>
                  <a:cxn ang="0">
                    <a:pos x="147" y="1136"/>
                  </a:cxn>
                  <a:cxn ang="0">
                    <a:pos x="365" y="1024"/>
                  </a:cxn>
                  <a:cxn ang="0">
                    <a:pos x="351" y="987"/>
                  </a:cxn>
                  <a:cxn ang="0">
                    <a:pos x="337" y="951"/>
                  </a:cxn>
                  <a:cxn ang="0">
                    <a:pos x="318" y="912"/>
                  </a:cxn>
                  <a:cxn ang="0">
                    <a:pos x="296" y="871"/>
                  </a:cxn>
                  <a:cxn ang="0">
                    <a:pos x="277" y="837"/>
                  </a:cxn>
                  <a:cxn ang="0">
                    <a:pos x="256" y="805"/>
                  </a:cxn>
                  <a:cxn ang="0">
                    <a:pos x="235" y="772"/>
                  </a:cxn>
                  <a:cxn ang="0">
                    <a:pos x="213" y="745"/>
                  </a:cxn>
                  <a:cxn ang="0">
                    <a:pos x="191" y="719"/>
                  </a:cxn>
                  <a:cxn ang="0">
                    <a:pos x="166" y="690"/>
                  </a:cxn>
                  <a:cxn ang="0">
                    <a:pos x="141" y="665"/>
                  </a:cxn>
                  <a:cxn ang="0">
                    <a:pos x="118" y="641"/>
                  </a:cxn>
                  <a:cxn ang="0">
                    <a:pos x="95" y="620"/>
                  </a:cxn>
                  <a:cxn ang="0">
                    <a:pos x="67" y="597"/>
                  </a:cxn>
                  <a:cxn ang="0">
                    <a:pos x="39" y="576"/>
                  </a:cxn>
                  <a:cxn ang="0">
                    <a:pos x="20" y="565"/>
                  </a:cxn>
                  <a:cxn ang="0">
                    <a:pos x="0" y="550"/>
                  </a:cxn>
                  <a:cxn ang="0">
                    <a:pos x="205" y="0"/>
                  </a:cxn>
                </a:cxnLst>
                <a:rect l="0" t="0" r="r" b="b"/>
                <a:pathLst>
                  <a:path w="1010" h="1222">
                    <a:moveTo>
                      <a:pt x="205" y="0"/>
                    </a:moveTo>
                    <a:lnTo>
                      <a:pt x="226" y="13"/>
                    </a:lnTo>
                    <a:lnTo>
                      <a:pt x="242" y="25"/>
                    </a:lnTo>
                    <a:lnTo>
                      <a:pt x="260" y="36"/>
                    </a:lnTo>
                    <a:lnTo>
                      <a:pt x="277" y="48"/>
                    </a:lnTo>
                    <a:lnTo>
                      <a:pt x="295" y="60"/>
                    </a:lnTo>
                    <a:lnTo>
                      <a:pt x="311" y="75"/>
                    </a:lnTo>
                    <a:lnTo>
                      <a:pt x="328" y="88"/>
                    </a:lnTo>
                    <a:lnTo>
                      <a:pt x="345" y="101"/>
                    </a:lnTo>
                    <a:lnTo>
                      <a:pt x="365" y="119"/>
                    </a:lnTo>
                    <a:lnTo>
                      <a:pt x="387" y="138"/>
                    </a:lnTo>
                    <a:lnTo>
                      <a:pt x="403" y="153"/>
                    </a:lnTo>
                    <a:lnTo>
                      <a:pt x="420" y="171"/>
                    </a:lnTo>
                    <a:lnTo>
                      <a:pt x="440" y="189"/>
                    </a:lnTo>
                    <a:lnTo>
                      <a:pt x="461" y="208"/>
                    </a:lnTo>
                    <a:lnTo>
                      <a:pt x="479" y="228"/>
                    </a:lnTo>
                    <a:lnTo>
                      <a:pt x="497" y="249"/>
                    </a:lnTo>
                    <a:lnTo>
                      <a:pt x="513" y="268"/>
                    </a:lnTo>
                    <a:lnTo>
                      <a:pt x="534" y="292"/>
                    </a:lnTo>
                    <a:lnTo>
                      <a:pt x="552" y="313"/>
                    </a:lnTo>
                    <a:lnTo>
                      <a:pt x="567" y="335"/>
                    </a:lnTo>
                    <a:lnTo>
                      <a:pt x="585" y="359"/>
                    </a:lnTo>
                    <a:lnTo>
                      <a:pt x="599" y="377"/>
                    </a:lnTo>
                    <a:lnTo>
                      <a:pt x="614" y="399"/>
                    </a:lnTo>
                    <a:lnTo>
                      <a:pt x="630" y="422"/>
                    </a:lnTo>
                    <a:lnTo>
                      <a:pt x="646" y="450"/>
                    </a:lnTo>
                    <a:lnTo>
                      <a:pt x="660" y="472"/>
                    </a:lnTo>
                    <a:lnTo>
                      <a:pt x="676" y="498"/>
                    </a:lnTo>
                    <a:lnTo>
                      <a:pt x="693" y="529"/>
                    </a:lnTo>
                    <a:lnTo>
                      <a:pt x="709" y="557"/>
                    </a:lnTo>
                    <a:lnTo>
                      <a:pt x="725" y="588"/>
                    </a:lnTo>
                    <a:lnTo>
                      <a:pt x="741" y="618"/>
                    </a:lnTo>
                    <a:lnTo>
                      <a:pt x="755" y="651"/>
                    </a:lnTo>
                    <a:lnTo>
                      <a:pt x="770" y="685"/>
                    </a:lnTo>
                    <a:lnTo>
                      <a:pt x="782" y="714"/>
                    </a:lnTo>
                    <a:lnTo>
                      <a:pt x="793" y="742"/>
                    </a:lnTo>
                    <a:lnTo>
                      <a:pt x="803" y="774"/>
                    </a:lnTo>
                    <a:lnTo>
                      <a:pt x="810" y="797"/>
                    </a:lnTo>
                    <a:lnTo>
                      <a:pt x="1010" y="696"/>
                    </a:lnTo>
                    <a:lnTo>
                      <a:pt x="699" y="1222"/>
                    </a:lnTo>
                    <a:lnTo>
                      <a:pt x="147" y="1136"/>
                    </a:lnTo>
                    <a:lnTo>
                      <a:pt x="365" y="1024"/>
                    </a:lnTo>
                    <a:lnTo>
                      <a:pt x="351" y="987"/>
                    </a:lnTo>
                    <a:lnTo>
                      <a:pt x="337" y="951"/>
                    </a:lnTo>
                    <a:lnTo>
                      <a:pt x="318" y="912"/>
                    </a:lnTo>
                    <a:lnTo>
                      <a:pt x="296" y="871"/>
                    </a:lnTo>
                    <a:lnTo>
                      <a:pt x="277" y="837"/>
                    </a:lnTo>
                    <a:lnTo>
                      <a:pt x="256" y="805"/>
                    </a:lnTo>
                    <a:lnTo>
                      <a:pt x="235" y="772"/>
                    </a:lnTo>
                    <a:lnTo>
                      <a:pt x="213" y="745"/>
                    </a:lnTo>
                    <a:lnTo>
                      <a:pt x="191" y="719"/>
                    </a:lnTo>
                    <a:lnTo>
                      <a:pt x="166" y="690"/>
                    </a:lnTo>
                    <a:lnTo>
                      <a:pt x="141" y="665"/>
                    </a:lnTo>
                    <a:lnTo>
                      <a:pt x="118" y="641"/>
                    </a:lnTo>
                    <a:lnTo>
                      <a:pt x="95" y="620"/>
                    </a:lnTo>
                    <a:lnTo>
                      <a:pt x="67" y="597"/>
                    </a:lnTo>
                    <a:lnTo>
                      <a:pt x="39" y="576"/>
                    </a:lnTo>
                    <a:lnTo>
                      <a:pt x="20" y="565"/>
                    </a:lnTo>
                    <a:lnTo>
                      <a:pt x="0" y="550"/>
                    </a:lnTo>
                    <a:lnTo>
                      <a:pt x="205" y="0"/>
                    </a:lnTo>
                    <a:close/>
                  </a:path>
                </a:pathLst>
              </a:custGeom>
              <a:solidFill>
                <a:srgbClr val="00FF00"/>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35" name="Freeform 199"/>
              <p:cNvSpPr>
                <a:spLocks/>
              </p:cNvSpPr>
              <p:nvPr/>
            </p:nvSpPr>
            <p:spPr bwMode="auto">
              <a:xfrm>
                <a:off x="2511" y="1358"/>
                <a:ext cx="977" cy="500"/>
              </a:xfrm>
              <a:custGeom>
                <a:avLst/>
                <a:gdLst/>
                <a:ahLst/>
                <a:cxnLst>
                  <a:cxn ang="0">
                    <a:pos x="521" y="1001"/>
                  </a:cxn>
                  <a:cxn ang="0">
                    <a:pos x="585" y="806"/>
                  </a:cxn>
                  <a:cxn ang="0">
                    <a:pos x="565" y="798"/>
                  </a:cxn>
                  <a:cxn ang="0">
                    <a:pos x="542" y="792"/>
                  </a:cxn>
                  <a:cxn ang="0">
                    <a:pos x="512" y="783"/>
                  </a:cxn>
                  <a:cxn ang="0">
                    <a:pos x="488" y="779"/>
                  </a:cxn>
                  <a:cxn ang="0">
                    <a:pos x="461" y="774"/>
                  </a:cxn>
                  <a:cxn ang="0">
                    <a:pos x="432" y="770"/>
                  </a:cxn>
                  <a:cxn ang="0">
                    <a:pos x="401" y="767"/>
                  </a:cxn>
                  <a:cxn ang="0">
                    <a:pos x="346" y="767"/>
                  </a:cxn>
                  <a:cxn ang="0">
                    <a:pos x="318" y="769"/>
                  </a:cxn>
                  <a:cxn ang="0">
                    <a:pos x="291" y="772"/>
                  </a:cxn>
                  <a:cxn ang="0">
                    <a:pos x="264" y="775"/>
                  </a:cxn>
                  <a:cxn ang="0">
                    <a:pos x="237" y="782"/>
                  </a:cxn>
                  <a:cxn ang="0">
                    <a:pos x="212" y="788"/>
                  </a:cxn>
                  <a:cxn ang="0">
                    <a:pos x="181" y="796"/>
                  </a:cxn>
                  <a:cxn ang="0">
                    <a:pos x="154" y="808"/>
                  </a:cxn>
                  <a:cxn ang="0">
                    <a:pos x="225" y="396"/>
                  </a:cxn>
                  <a:cxn ang="0">
                    <a:pos x="0" y="232"/>
                  </a:cxn>
                  <a:cxn ang="0">
                    <a:pos x="11" y="227"/>
                  </a:cxn>
                  <a:cxn ang="0">
                    <a:pos x="34" y="217"/>
                  </a:cxn>
                  <a:cxn ang="0">
                    <a:pos x="52" y="211"/>
                  </a:cxn>
                  <a:cxn ang="0">
                    <a:pos x="73" y="203"/>
                  </a:cxn>
                  <a:cxn ang="0">
                    <a:pos x="97" y="196"/>
                  </a:cxn>
                  <a:cxn ang="0">
                    <a:pos x="117" y="190"/>
                  </a:cxn>
                  <a:cxn ang="0">
                    <a:pos x="144" y="182"/>
                  </a:cxn>
                  <a:cxn ang="0">
                    <a:pos x="167" y="177"/>
                  </a:cxn>
                  <a:cxn ang="0">
                    <a:pos x="194" y="172"/>
                  </a:cxn>
                  <a:cxn ang="0">
                    <a:pos x="222" y="167"/>
                  </a:cxn>
                  <a:cxn ang="0">
                    <a:pos x="249" y="164"/>
                  </a:cxn>
                  <a:cxn ang="0">
                    <a:pos x="280" y="162"/>
                  </a:cxn>
                  <a:cxn ang="0">
                    <a:pos x="309" y="159"/>
                  </a:cxn>
                  <a:cxn ang="0">
                    <a:pos x="338" y="159"/>
                  </a:cxn>
                  <a:cxn ang="0">
                    <a:pos x="369" y="159"/>
                  </a:cxn>
                  <a:cxn ang="0">
                    <a:pos x="407" y="159"/>
                  </a:cxn>
                  <a:cxn ang="0">
                    <a:pos x="442" y="161"/>
                  </a:cxn>
                  <a:cxn ang="0">
                    <a:pos x="465" y="162"/>
                  </a:cxn>
                  <a:cxn ang="0">
                    <a:pos x="493" y="166"/>
                  </a:cxn>
                  <a:cxn ang="0">
                    <a:pos x="520" y="169"/>
                  </a:cxn>
                  <a:cxn ang="0">
                    <a:pos x="552" y="174"/>
                  </a:cxn>
                  <a:cxn ang="0">
                    <a:pos x="579" y="180"/>
                  </a:cxn>
                  <a:cxn ang="0">
                    <a:pos x="604" y="187"/>
                  </a:cxn>
                  <a:cxn ang="0">
                    <a:pos x="637" y="195"/>
                  </a:cxn>
                  <a:cxn ang="0">
                    <a:pos x="663" y="203"/>
                  </a:cxn>
                  <a:cxn ang="0">
                    <a:pos x="694" y="213"/>
                  </a:cxn>
                  <a:cxn ang="0">
                    <a:pos x="719" y="221"/>
                  </a:cxn>
                  <a:cxn ang="0">
                    <a:pos x="747" y="232"/>
                  </a:cxn>
                  <a:cxn ang="0">
                    <a:pos x="775" y="243"/>
                  </a:cxn>
                  <a:cxn ang="0">
                    <a:pos x="858" y="0"/>
                  </a:cxn>
                  <a:cxn ang="0">
                    <a:pos x="977" y="678"/>
                  </a:cxn>
                  <a:cxn ang="0">
                    <a:pos x="521" y="1001"/>
                  </a:cxn>
                </a:cxnLst>
                <a:rect l="0" t="0" r="r" b="b"/>
                <a:pathLst>
                  <a:path w="977" h="1001">
                    <a:moveTo>
                      <a:pt x="521" y="1001"/>
                    </a:moveTo>
                    <a:lnTo>
                      <a:pt x="585" y="806"/>
                    </a:lnTo>
                    <a:lnTo>
                      <a:pt x="565" y="798"/>
                    </a:lnTo>
                    <a:lnTo>
                      <a:pt x="542" y="792"/>
                    </a:lnTo>
                    <a:lnTo>
                      <a:pt x="512" y="783"/>
                    </a:lnTo>
                    <a:lnTo>
                      <a:pt x="488" y="779"/>
                    </a:lnTo>
                    <a:lnTo>
                      <a:pt x="461" y="774"/>
                    </a:lnTo>
                    <a:lnTo>
                      <a:pt x="432" y="770"/>
                    </a:lnTo>
                    <a:lnTo>
                      <a:pt x="401" y="767"/>
                    </a:lnTo>
                    <a:lnTo>
                      <a:pt x="346" y="767"/>
                    </a:lnTo>
                    <a:lnTo>
                      <a:pt x="318" y="769"/>
                    </a:lnTo>
                    <a:lnTo>
                      <a:pt x="291" y="772"/>
                    </a:lnTo>
                    <a:lnTo>
                      <a:pt x="264" y="775"/>
                    </a:lnTo>
                    <a:lnTo>
                      <a:pt x="237" y="782"/>
                    </a:lnTo>
                    <a:lnTo>
                      <a:pt x="212" y="788"/>
                    </a:lnTo>
                    <a:lnTo>
                      <a:pt x="181" y="796"/>
                    </a:lnTo>
                    <a:lnTo>
                      <a:pt x="154" y="808"/>
                    </a:lnTo>
                    <a:lnTo>
                      <a:pt x="225" y="396"/>
                    </a:lnTo>
                    <a:lnTo>
                      <a:pt x="0" y="232"/>
                    </a:lnTo>
                    <a:lnTo>
                      <a:pt x="11" y="227"/>
                    </a:lnTo>
                    <a:lnTo>
                      <a:pt x="34" y="217"/>
                    </a:lnTo>
                    <a:lnTo>
                      <a:pt x="52" y="211"/>
                    </a:lnTo>
                    <a:lnTo>
                      <a:pt x="73" y="203"/>
                    </a:lnTo>
                    <a:lnTo>
                      <a:pt x="97" y="196"/>
                    </a:lnTo>
                    <a:lnTo>
                      <a:pt x="117" y="190"/>
                    </a:lnTo>
                    <a:lnTo>
                      <a:pt x="144" y="182"/>
                    </a:lnTo>
                    <a:lnTo>
                      <a:pt x="167" y="177"/>
                    </a:lnTo>
                    <a:lnTo>
                      <a:pt x="194" y="172"/>
                    </a:lnTo>
                    <a:lnTo>
                      <a:pt x="222" y="167"/>
                    </a:lnTo>
                    <a:lnTo>
                      <a:pt x="249" y="164"/>
                    </a:lnTo>
                    <a:lnTo>
                      <a:pt x="280" y="162"/>
                    </a:lnTo>
                    <a:lnTo>
                      <a:pt x="309" y="159"/>
                    </a:lnTo>
                    <a:lnTo>
                      <a:pt x="338" y="159"/>
                    </a:lnTo>
                    <a:lnTo>
                      <a:pt x="369" y="159"/>
                    </a:lnTo>
                    <a:lnTo>
                      <a:pt x="407" y="159"/>
                    </a:lnTo>
                    <a:lnTo>
                      <a:pt x="442" y="161"/>
                    </a:lnTo>
                    <a:lnTo>
                      <a:pt x="465" y="162"/>
                    </a:lnTo>
                    <a:lnTo>
                      <a:pt x="493" y="166"/>
                    </a:lnTo>
                    <a:lnTo>
                      <a:pt x="520" y="169"/>
                    </a:lnTo>
                    <a:lnTo>
                      <a:pt x="552" y="174"/>
                    </a:lnTo>
                    <a:lnTo>
                      <a:pt x="579" y="180"/>
                    </a:lnTo>
                    <a:lnTo>
                      <a:pt x="604" y="187"/>
                    </a:lnTo>
                    <a:lnTo>
                      <a:pt x="637" y="195"/>
                    </a:lnTo>
                    <a:lnTo>
                      <a:pt x="663" y="203"/>
                    </a:lnTo>
                    <a:lnTo>
                      <a:pt x="694" y="213"/>
                    </a:lnTo>
                    <a:lnTo>
                      <a:pt x="719" y="221"/>
                    </a:lnTo>
                    <a:lnTo>
                      <a:pt x="747" y="232"/>
                    </a:lnTo>
                    <a:lnTo>
                      <a:pt x="775" y="243"/>
                    </a:lnTo>
                    <a:lnTo>
                      <a:pt x="858" y="0"/>
                    </a:lnTo>
                    <a:lnTo>
                      <a:pt x="977" y="678"/>
                    </a:lnTo>
                    <a:lnTo>
                      <a:pt x="521" y="1001"/>
                    </a:lnTo>
                    <a:close/>
                  </a:path>
                </a:pathLst>
              </a:custGeom>
              <a:solidFill>
                <a:srgbClr val="FF0000"/>
              </a:solidFill>
              <a:ln w="1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grpSp>
        <p:grpSp>
          <p:nvGrpSpPr>
            <p:cNvPr id="475479" name="Group 343"/>
            <p:cNvGrpSpPr>
              <a:grpSpLocks/>
            </p:cNvGrpSpPr>
            <p:nvPr/>
          </p:nvGrpSpPr>
          <p:grpSpPr bwMode="auto">
            <a:xfrm>
              <a:off x="1209" y="2837"/>
              <a:ext cx="538" cy="566"/>
              <a:chOff x="1209" y="2837"/>
              <a:chExt cx="538" cy="566"/>
            </a:xfrm>
          </p:grpSpPr>
          <p:sp>
            <p:nvSpPr>
              <p:cNvPr id="475337" name="Freeform 201"/>
              <p:cNvSpPr>
                <a:spLocks/>
              </p:cNvSpPr>
              <p:nvPr/>
            </p:nvSpPr>
            <p:spPr bwMode="auto">
              <a:xfrm>
                <a:off x="1437" y="2837"/>
                <a:ext cx="91" cy="68"/>
              </a:xfrm>
              <a:custGeom>
                <a:avLst/>
                <a:gdLst/>
                <a:ahLst/>
                <a:cxnLst>
                  <a:cxn ang="0">
                    <a:pos x="24" y="135"/>
                  </a:cxn>
                  <a:cxn ang="0">
                    <a:pos x="0" y="135"/>
                  </a:cxn>
                  <a:cxn ang="0">
                    <a:pos x="159" y="1"/>
                  </a:cxn>
                  <a:cxn ang="0">
                    <a:pos x="180" y="0"/>
                  </a:cxn>
                  <a:cxn ang="0">
                    <a:pos x="24" y="135"/>
                  </a:cxn>
                </a:cxnLst>
                <a:rect l="0" t="0" r="r" b="b"/>
                <a:pathLst>
                  <a:path w="180" h="135">
                    <a:moveTo>
                      <a:pt x="24" y="135"/>
                    </a:moveTo>
                    <a:lnTo>
                      <a:pt x="0" y="135"/>
                    </a:lnTo>
                    <a:lnTo>
                      <a:pt x="159" y="1"/>
                    </a:lnTo>
                    <a:lnTo>
                      <a:pt x="180" y="0"/>
                    </a:lnTo>
                    <a:lnTo>
                      <a:pt x="24" y="135"/>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38" name="Freeform 202"/>
              <p:cNvSpPr>
                <a:spLocks/>
              </p:cNvSpPr>
              <p:nvPr/>
            </p:nvSpPr>
            <p:spPr bwMode="auto">
              <a:xfrm>
                <a:off x="1446" y="2837"/>
                <a:ext cx="82" cy="68"/>
              </a:xfrm>
              <a:custGeom>
                <a:avLst/>
                <a:gdLst/>
                <a:ahLst/>
                <a:cxnLst>
                  <a:cxn ang="0">
                    <a:pos x="7" y="135"/>
                  </a:cxn>
                  <a:cxn ang="0">
                    <a:pos x="0" y="135"/>
                  </a:cxn>
                  <a:cxn ang="0">
                    <a:pos x="157" y="0"/>
                  </a:cxn>
                  <a:cxn ang="0">
                    <a:pos x="163" y="0"/>
                  </a:cxn>
                  <a:cxn ang="0">
                    <a:pos x="7" y="135"/>
                  </a:cxn>
                </a:cxnLst>
                <a:rect l="0" t="0" r="r" b="b"/>
                <a:pathLst>
                  <a:path w="163" h="135">
                    <a:moveTo>
                      <a:pt x="7" y="135"/>
                    </a:moveTo>
                    <a:lnTo>
                      <a:pt x="0" y="135"/>
                    </a:lnTo>
                    <a:lnTo>
                      <a:pt x="157" y="0"/>
                    </a:lnTo>
                    <a:lnTo>
                      <a:pt x="163" y="0"/>
                    </a:lnTo>
                    <a:lnTo>
                      <a:pt x="7" y="135"/>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39" name="Freeform 203"/>
              <p:cNvSpPr>
                <a:spLocks/>
              </p:cNvSpPr>
              <p:nvPr/>
            </p:nvSpPr>
            <p:spPr bwMode="auto">
              <a:xfrm>
                <a:off x="1441" y="2837"/>
                <a:ext cx="84" cy="68"/>
              </a:xfrm>
              <a:custGeom>
                <a:avLst/>
                <a:gdLst/>
                <a:ahLst/>
                <a:cxnLst>
                  <a:cxn ang="0">
                    <a:pos x="10" y="135"/>
                  </a:cxn>
                  <a:cxn ang="0">
                    <a:pos x="0" y="135"/>
                  </a:cxn>
                  <a:cxn ang="0">
                    <a:pos x="160" y="1"/>
                  </a:cxn>
                  <a:cxn ang="0">
                    <a:pos x="167" y="0"/>
                  </a:cxn>
                  <a:cxn ang="0">
                    <a:pos x="10" y="135"/>
                  </a:cxn>
                </a:cxnLst>
                <a:rect l="0" t="0" r="r" b="b"/>
                <a:pathLst>
                  <a:path w="167" h="135">
                    <a:moveTo>
                      <a:pt x="10" y="135"/>
                    </a:moveTo>
                    <a:lnTo>
                      <a:pt x="0" y="135"/>
                    </a:lnTo>
                    <a:lnTo>
                      <a:pt x="160" y="1"/>
                    </a:lnTo>
                    <a:lnTo>
                      <a:pt x="167" y="0"/>
                    </a:lnTo>
                    <a:lnTo>
                      <a:pt x="10" y="135"/>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40" name="Freeform 204"/>
              <p:cNvSpPr>
                <a:spLocks/>
              </p:cNvSpPr>
              <p:nvPr/>
            </p:nvSpPr>
            <p:spPr bwMode="auto">
              <a:xfrm>
                <a:off x="1437" y="2838"/>
                <a:ext cx="84" cy="67"/>
              </a:xfrm>
              <a:custGeom>
                <a:avLst/>
                <a:gdLst/>
                <a:ahLst/>
                <a:cxnLst>
                  <a:cxn ang="0">
                    <a:pos x="7" y="134"/>
                  </a:cxn>
                  <a:cxn ang="0">
                    <a:pos x="0" y="134"/>
                  </a:cxn>
                  <a:cxn ang="0">
                    <a:pos x="159" y="0"/>
                  </a:cxn>
                  <a:cxn ang="0">
                    <a:pos x="167" y="0"/>
                  </a:cxn>
                  <a:cxn ang="0">
                    <a:pos x="7" y="134"/>
                  </a:cxn>
                </a:cxnLst>
                <a:rect l="0" t="0" r="r" b="b"/>
                <a:pathLst>
                  <a:path w="167" h="134">
                    <a:moveTo>
                      <a:pt x="7" y="134"/>
                    </a:moveTo>
                    <a:lnTo>
                      <a:pt x="0" y="134"/>
                    </a:lnTo>
                    <a:lnTo>
                      <a:pt x="159" y="0"/>
                    </a:lnTo>
                    <a:lnTo>
                      <a:pt x="167" y="0"/>
                    </a:lnTo>
                    <a:lnTo>
                      <a:pt x="7" y="134"/>
                    </a:lnTo>
                    <a:close/>
                  </a:path>
                </a:pathLst>
              </a:custGeom>
              <a:solidFill>
                <a:srgbClr val="9898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41" name="Freeform 205"/>
              <p:cNvSpPr>
                <a:spLocks/>
              </p:cNvSpPr>
              <p:nvPr/>
            </p:nvSpPr>
            <p:spPr bwMode="auto">
              <a:xfrm>
                <a:off x="1425" y="2838"/>
                <a:ext cx="92" cy="67"/>
              </a:xfrm>
              <a:custGeom>
                <a:avLst/>
                <a:gdLst/>
                <a:ahLst/>
                <a:cxnLst>
                  <a:cxn ang="0">
                    <a:pos x="25" y="134"/>
                  </a:cxn>
                  <a:cxn ang="0">
                    <a:pos x="0" y="136"/>
                  </a:cxn>
                  <a:cxn ang="0">
                    <a:pos x="161" y="2"/>
                  </a:cxn>
                  <a:cxn ang="0">
                    <a:pos x="184" y="0"/>
                  </a:cxn>
                  <a:cxn ang="0">
                    <a:pos x="25" y="134"/>
                  </a:cxn>
                </a:cxnLst>
                <a:rect l="0" t="0" r="r" b="b"/>
                <a:pathLst>
                  <a:path w="184" h="136">
                    <a:moveTo>
                      <a:pt x="25" y="134"/>
                    </a:moveTo>
                    <a:lnTo>
                      <a:pt x="0" y="136"/>
                    </a:lnTo>
                    <a:lnTo>
                      <a:pt x="161" y="2"/>
                    </a:lnTo>
                    <a:lnTo>
                      <a:pt x="184" y="0"/>
                    </a:lnTo>
                    <a:lnTo>
                      <a:pt x="25" y="134"/>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42" name="Freeform 206"/>
              <p:cNvSpPr>
                <a:spLocks/>
              </p:cNvSpPr>
              <p:nvPr/>
            </p:nvSpPr>
            <p:spPr bwMode="auto">
              <a:xfrm>
                <a:off x="1434" y="2838"/>
                <a:ext cx="83" cy="67"/>
              </a:xfrm>
              <a:custGeom>
                <a:avLst/>
                <a:gdLst/>
                <a:ahLst/>
                <a:cxnLst>
                  <a:cxn ang="0">
                    <a:pos x="6" y="134"/>
                  </a:cxn>
                  <a:cxn ang="0">
                    <a:pos x="0" y="136"/>
                  </a:cxn>
                  <a:cxn ang="0">
                    <a:pos x="159" y="0"/>
                  </a:cxn>
                  <a:cxn ang="0">
                    <a:pos x="165" y="0"/>
                  </a:cxn>
                  <a:cxn ang="0">
                    <a:pos x="6" y="134"/>
                  </a:cxn>
                </a:cxnLst>
                <a:rect l="0" t="0" r="r" b="b"/>
                <a:pathLst>
                  <a:path w="165" h="136">
                    <a:moveTo>
                      <a:pt x="6" y="134"/>
                    </a:moveTo>
                    <a:lnTo>
                      <a:pt x="0" y="136"/>
                    </a:lnTo>
                    <a:lnTo>
                      <a:pt x="159" y="0"/>
                    </a:lnTo>
                    <a:lnTo>
                      <a:pt x="165" y="0"/>
                    </a:lnTo>
                    <a:lnTo>
                      <a:pt x="6" y="134"/>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43" name="Freeform 207"/>
              <p:cNvSpPr>
                <a:spLocks/>
              </p:cNvSpPr>
              <p:nvPr/>
            </p:nvSpPr>
            <p:spPr bwMode="auto">
              <a:xfrm>
                <a:off x="1431" y="2838"/>
                <a:ext cx="83" cy="67"/>
              </a:xfrm>
              <a:custGeom>
                <a:avLst/>
                <a:gdLst/>
                <a:ahLst/>
                <a:cxnLst>
                  <a:cxn ang="0">
                    <a:pos x="7" y="136"/>
                  </a:cxn>
                  <a:cxn ang="0">
                    <a:pos x="0" y="136"/>
                  </a:cxn>
                  <a:cxn ang="0">
                    <a:pos x="161" y="0"/>
                  </a:cxn>
                  <a:cxn ang="0">
                    <a:pos x="166" y="0"/>
                  </a:cxn>
                  <a:cxn ang="0">
                    <a:pos x="7" y="136"/>
                  </a:cxn>
                </a:cxnLst>
                <a:rect l="0" t="0" r="r" b="b"/>
                <a:pathLst>
                  <a:path w="166" h="136">
                    <a:moveTo>
                      <a:pt x="7" y="136"/>
                    </a:moveTo>
                    <a:lnTo>
                      <a:pt x="0" y="136"/>
                    </a:lnTo>
                    <a:lnTo>
                      <a:pt x="161" y="0"/>
                    </a:lnTo>
                    <a:lnTo>
                      <a:pt x="166" y="0"/>
                    </a:lnTo>
                    <a:lnTo>
                      <a:pt x="7" y="136"/>
                    </a:lnTo>
                    <a:close/>
                  </a:path>
                </a:pathLst>
              </a:custGeom>
              <a:solidFill>
                <a:srgbClr val="9B9B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44" name="Freeform 208"/>
              <p:cNvSpPr>
                <a:spLocks/>
              </p:cNvSpPr>
              <p:nvPr/>
            </p:nvSpPr>
            <p:spPr bwMode="auto">
              <a:xfrm>
                <a:off x="1428" y="2838"/>
                <a:ext cx="83" cy="67"/>
              </a:xfrm>
              <a:custGeom>
                <a:avLst/>
                <a:gdLst/>
                <a:ahLst/>
                <a:cxnLst>
                  <a:cxn ang="0">
                    <a:pos x="6" y="136"/>
                  </a:cxn>
                  <a:cxn ang="0">
                    <a:pos x="0" y="136"/>
                  </a:cxn>
                  <a:cxn ang="0">
                    <a:pos x="161" y="0"/>
                  </a:cxn>
                  <a:cxn ang="0">
                    <a:pos x="167" y="0"/>
                  </a:cxn>
                  <a:cxn ang="0">
                    <a:pos x="6" y="136"/>
                  </a:cxn>
                </a:cxnLst>
                <a:rect l="0" t="0" r="r" b="b"/>
                <a:pathLst>
                  <a:path w="167" h="136">
                    <a:moveTo>
                      <a:pt x="6" y="136"/>
                    </a:moveTo>
                    <a:lnTo>
                      <a:pt x="0" y="136"/>
                    </a:lnTo>
                    <a:lnTo>
                      <a:pt x="161" y="0"/>
                    </a:lnTo>
                    <a:lnTo>
                      <a:pt x="167" y="0"/>
                    </a:lnTo>
                    <a:lnTo>
                      <a:pt x="6" y="136"/>
                    </a:lnTo>
                    <a:close/>
                  </a:path>
                </a:pathLst>
              </a:custGeom>
              <a:solidFill>
                <a:srgbClr val="9C9C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45" name="Freeform 209"/>
              <p:cNvSpPr>
                <a:spLocks/>
              </p:cNvSpPr>
              <p:nvPr/>
            </p:nvSpPr>
            <p:spPr bwMode="auto">
              <a:xfrm>
                <a:off x="1425" y="2838"/>
                <a:ext cx="83" cy="67"/>
              </a:xfrm>
              <a:custGeom>
                <a:avLst/>
                <a:gdLst/>
                <a:ahLst/>
                <a:cxnLst>
                  <a:cxn ang="0">
                    <a:pos x="6" y="136"/>
                  </a:cxn>
                  <a:cxn ang="0">
                    <a:pos x="0" y="136"/>
                  </a:cxn>
                  <a:cxn ang="0">
                    <a:pos x="161" y="2"/>
                  </a:cxn>
                  <a:cxn ang="0">
                    <a:pos x="167" y="0"/>
                  </a:cxn>
                  <a:cxn ang="0">
                    <a:pos x="6" y="136"/>
                  </a:cxn>
                </a:cxnLst>
                <a:rect l="0" t="0" r="r" b="b"/>
                <a:pathLst>
                  <a:path w="167" h="136">
                    <a:moveTo>
                      <a:pt x="6" y="136"/>
                    </a:moveTo>
                    <a:lnTo>
                      <a:pt x="0" y="136"/>
                    </a:lnTo>
                    <a:lnTo>
                      <a:pt x="161" y="2"/>
                    </a:lnTo>
                    <a:lnTo>
                      <a:pt x="167" y="0"/>
                    </a:lnTo>
                    <a:lnTo>
                      <a:pt x="6" y="136"/>
                    </a:lnTo>
                    <a:close/>
                  </a:path>
                </a:pathLst>
              </a:custGeom>
              <a:solidFill>
                <a:srgbClr val="9D9D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46" name="Freeform 210"/>
              <p:cNvSpPr>
                <a:spLocks/>
              </p:cNvSpPr>
              <p:nvPr/>
            </p:nvSpPr>
            <p:spPr bwMode="auto">
              <a:xfrm>
                <a:off x="1401" y="2839"/>
                <a:ext cx="104" cy="70"/>
              </a:xfrm>
              <a:custGeom>
                <a:avLst/>
                <a:gdLst/>
                <a:ahLst/>
                <a:cxnLst>
                  <a:cxn ang="0">
                    <a:pos x="48" y="134"/>
                  </a:cxn>
                  <a:cxn ang="0">
                    <a:pos x="0" y="141"/>
                  </a:cxn>
                  <a:cxn ang="0">
                    <a:pos x="165" y="6"/>
                  </a:cxn>
                  <a:cxn ang="0">
                    <a:pos x="209" y="0"/>
                  </a:cxn>
                  <a:cxn ang="0">
                    <a:pos x="48" y="134"/>
                  </a:cxn>
                </a:cxnLst>
                <a:rect l="0" t="0" r="r" b="b"/>
                <a:pathLst>
                  <a:path w="209" h="141">
                    <a:moveTo>
                      <a:pt x="48" y="134"/>
                    </a:moveTo>
                    <a:lnTo>
                      <a:pt x="0" y="141"/>
                    </a:lnTo>
                    <a:lnTo>
                      <a:pt x="165" y="6"/>
                    </a:lnTo>
                    <a:lnTo>
                      <a:pt x="209" y="0"/>
                    </a:lnTo>
                    <a:lnTo>
                      <a:pt x="48" y="134"/>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47" name="Freeform 211"/>
              <p:cNvSpPr>
                <a:spLocks/>
              </p:cNvSpPr>
              <p:nvPr/>
            </p:nvSpPr>
            <p:spPr bwMode="auto">
              <a:xfrm>
                <a:off x="1421" y="2839"/>
                <a:ext cx="84" cy="67"/>
              </a:xfrm>
              <a:custGeom>
                <a:avLst/>
                <a:gdLst/>
                <a:ahLst/>
                <a:cxnLst>
                  <a:cxn ang="0">
                    <a:pos x="8" y="134"/>
                  </a:cxn>
                  <a:cxn ang="0">
                    <a:pos x="0" y="136"/>
                  </a:cxn>
                  <a:cxn ang="0">
                    <a:pos x="162" y="0"/>
                  </a:cxn>
                  <a:cxn ang="0">
                    <a:pos x="169" y="0"/>
                  </a:cxn>
                  <a:cxn ang="0">
                    <a:pos x="8" y="134"/>
                  </a:cxn>
                </a:cxnLst>
                <a:rect l="0" t="0" r="r" b="b"/>
                <a:pathLst>
                  <a:path w="169" h="136">
                    <a:moveTo>
                      <a:pt x="8" y="134"/>
                    </a:moveTo>
                    <a:lnTo>
                      <a:pt x="0" y="136"/>
                    </a:lnTo>
                    <a:lnTo>
                      <a:pt x="162" y="0"/>
                    </a:lnTo>
                    <a:lnTo>
                      <a:pt x="169" y="0"/>
                    </a:lnTo>
                    <a:lnTo>
                      <a:pt x="8" y="134"/>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48" name="Freeform 212"/>
              <p:cNvSpPr>
                <a:spLocks/>
              </p:cNvSpPr>
              <p:nvPr/>
            </p:nvSpPr>
            <p:spPr bwMode="auto">
              <a:xfrm>
                <a:off x="1417" y="2839"/>
                <a:ext cx="85" cy="68"/>
              </a:xfrm>
              <a:custGeom>
                <a:avLst/>
                <a:gdLst/>
                <a:ahLst/>
                <a:cxnLst>
                  <a:cxn ang="0">
                    <a:pos x="7" y="136"/>
                  </a:cxn>
                  <a:cxn ang="0">
                    <a:pos x="0" y="138"/>
                  </a:cxn>
                  <a:cxn ang="0">
                    <a:pos x="162" y="2"/>
                  </a:cxn>
                  <a:cxn ang="0">
                    <a:pos x="169" y="0"/>
                  </a:cxn>
                  <a:cxn ang="0">
                    <a:pos x="7" y="136"/>
                  </a:cxn>
                </a:cxnLst>
                <a:rect l="0" t="0" r="r" b="b"/>
                <a:pathLst>
                  <a:path w="169" h="138">
                    <a:moveTo>
                      <a:pt x="7" y="136"/>
                    </a:moveTo>
                    <a:lnTo>
                      <a:pt x="0" y="138"/>
                    </a:lnTo>
                    <a:lnTo>
                      <a:pt x="162" y="2"/>
                    </a:lnTo>
                    <a:lnTo>
                      <a:pt x="169" y="0"/>
                    </a:lnTo>
                    <a:lnTo>
                      <a:pt x="7" y="136"/>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49" name="Freeform 213"/>
              <p:cNvSpPr>
                <a:spLocks/>
              </p:cNvSpPr>
              <p:nvPr/>
            </p:nvSpPr>
            <p:spPr bwMode="auto">
              <a:xfrm>
                <a:off x="1413" y="2840"/>
                <a:ext cx="85" cy="67"/>
              </a:xfrm>
              <a:custGeom>
                <a:avLst/>
                <a:gdLst/>
                <a:ahLst/>
                <a:cxnLst>
                  <a:cxn ang="0">
                    <a:pos x="8" y="136"/>
                  </a:cxn>
                  <a:cxn ang="0">
                    <a:pos x="0" y="136"/>
                  </a:cxn>
                  <a:cxn ang="0">
                    <a:pos x="162" y="0"/>
                  </a:cxn>
                  <a:cxn ang="0">
                    <a:pos x="170" y="0"/>
                  </a:cxn>
                  <a:cxn ang="0">
                    <a:pos x="8" y="136"/>
                  </a:cxn>
                </a:cxnLst>
                <a:rect l="0" t="0" r="r" b="b"/>
                <a:pathLst>
                  <a:path w="170" h="136">
                    <a:moveTo>
                      <a:pt x="8" y="136"/>
                    </a:moveTo>
                    <a:lnTo>
                      <a:pt x="0" y="136"/>
                    </a:lnTo>
                    <a:lnTo>
                      <a:pt x="162" y="0"/>
                    </a:lnTo>
                    <a:lnTo>
                      <a:pt x="170" y="0"/>
                    </a:lnTo>
                    <a:lnTo>
                      <a:pt x="8" y="136"/>
                    </a:lnTo>
                    <a:close/>
                  </a:path>
                </a:pathLst>
              </a:custGeom>
              <a:solidFill>
                <a:srgbClr val="9F9F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50" name="Freeform 214"/>
              <p:cNvSpPr>
                <a:spLocks/>
              </p:cNvSpPr>
              <p:nvPr/>
            </p:nvSpPr>
            <p:spPr bwMode="auto">
              <a:xfrm>
                <a:off x="1409" y="2840"/>
                <a:ext cx="86" cy="68"/>
              </a:xfrm>
              <a:custGeom>
                <a:avLst/>
                <a:gdLst/>
                <a:ahLst/>
                <a:cxnLst>
                  <a:cxn ang="0">
                    <a:pos x="9" y="136"/>
                  </a:cxn>
                  <a:cxn ang="0">
                    <a:pos x="0" y="137"/>
                  </a:cxn>
                  <a:cxn ang="0">
                    <a:pos x="165" y="2"/>
                  </a:cxn>
                  <a:cxn ang="0">
                    <a:pos x="171" y="0"/>
                  </a:cxn>
                  <a:cxn ang="0">
                    <a:pos x="9" y="136"/>
                  </a:cxn>
                </a:cxnLst>
                <a:rect l="0" t="0" r="r" b="b"/>
                <a:pathLst>
                  <a:path w="171" h="137">
                    <a:moveTo>
                      <a:pt x="9" y="136"/>
                    </a:moveTo>
                    <a:lnTo>
                      <a:pt x="0" y="137"/>
                    </a:lnTo>
                    <a:lnTo>
                      <a:pt x="165" y="2"/>
                    </a:lnTo>
                    <a:lnTo>
                      <a:pt x="171" y="0"/>
                    </a:lnTo>
                    <a:lnTo>
                      <a:pt x="9" y="136"/>
                    </a:lnTo>
                    <a:close/>
                  </a:path>
                </a:pathLst>
              </a:custGeom>
              <a:solidFill>
                <a:srgbClr val="A0A0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51" name="Freeform 215"/>
              <p:cNvSpPr>
                <a:spLocks/>
              </p:cNvSpPr>
              <p:nvPr/>
            </p:nvSpPr>
            <p:spPr bwMode="auto">
              <a:xfrm>
                <a:off x="1405" y="2841"/>
                <a:ext cx="86" cy="68"/>
              </a:xfrm>
              <a:custGeom>
                <a:avLst/>
                <a:gdLst/>
                <a:ahLst/>
                <a:cxnLst>
                  <a:cxn ang="0">
                    <a:pos x="8" y="135"/>
                  </a:cxn>
                  <a:cxn ang="0">
                    <a:pos x="0" y="137"/>
                  </a:cxn>
                  <a:cxn ang="0">
                    <a:pos x="165" y="2"/>
                  </a:cxn>
                  <a:cxn ang="0">
                    <a:pos x="173" y="0"/>
                  </a:cxn>
                  <a:cxn ang="0">
                    <a:pos x="8" y="135"/>
                  </a:cxn>
                </a:cxnLst>
                <a:rect l="0" t="0" r="r" b="b"/>
                <a:pathLst>
                  <a:path w="173" h="137">
                    <a:moveTo>
                      <a:pt x="8" y="135"/>
                    </a:moveTo>
                    <a:lnTo>
                      <a:pt x="0" y="137"/>
                    </a:lnTo>
                    <a:lnTo>
                      <a:pt x="165" y="2"/>
                    </a:lnTo>
                    <a:lnTo>
                      <a:pt x="173" y="0"/>
                    </a:lnTo>
                    <a:lnTo>
                      <a:pt x="8" y="135"/>
                    </a:lnTo>
                    <a:close/>
                  </a:path>
                </a:pathLst>
              </a:custGeom>
              <a:solidFill>
                <a:srgbClr val="A1A1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52" name="Freeform 216"/>
              <p:cNvSpPr>
                <a:spLocks/>
              </p:cNvSpPr>
              <p:nvPr/>
            </p:nvSpPr>
            <p:spPr bwMode="auto">
              <a:xfrm>
                <a:off x="1401" y="2841"/>
                <a:ext cx="87" cy="68"/>
              </a:xfrm>
              <a:custGeom>
                <a:avLst/>
                <a:gdLst/>
                <a:ahLst/>
                <a:cxnLst>
                  <a:cxn ang="0">
                    <a:pos x="8" y="135"/>
                  </a:cxn>
                  <a:cxn ang="0">
                    <a:pos x="0" y="135"/>
                  </a:cxn>
                  <a:cxn ang="0">
                    <a:pos x="165" y="0"/>
                  </a:cxn>
                  <a:cxn ang="0">
                    <a:pos x="173" y="0"/>
                  </a:cxn>
                  <a:cxn ang="0">
                    <a:pos x="8" y="135"/>
                  </a:cxn>
                </a:cxnLst>
                <a:rect l="0" t="0" r="r" b="b"/>
                <a:pathLst>
                  <a:path w="173" h="135">
                    <a:moveTo>
                      <a:pt x="8" y="135"/>
                    </a:moveTo>
                    <a:lnTo>
                      <a:pt x="0" y="135"/>
                    </a:lnTo>
                    <a:lnTo>
                      <a:pt x="165" y="0"/>
                    </a:lnTo>
                    <a:lnTo>
                      <a:pt x="173" y="0"/>
                    </a:lnTo>
                    <a:lnTo>
                      <a:pt x="8" y="135"/>
                    </a:lnTo>
                    <a:close/>
                  </a:path>
                </a:pathLst>
              </a:custGeom>
              <a:solidFill>
                <a:srgbClr val="A2A2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53" name="Freeform 217"/>
              <p:cNvSpPr>
                <a:spLocks/>
              </p:cNvSpPr>
              <p:nvPr/>
            </p:nvSpPr>
            <p:spPr bwMode="auto">
              <a:xfrm>
                <a:off x="1378" y="2841"/>
                <a:ext cx="106" cy="75"/>
              </a:xfrm>
              <a:custGeom>
                <a:avLst/>
                <a:gdLst/>
                <a:ahLst/>
                <a:cxnLst>
                  <a:cxn ang="0">
                    <a:pos x="46" y="135"/>
                  </a:cxn>
                  <a:cxn ang="0">
                    <a:pos x="0" y="148"/>
                  </a:cxn>
                  <a:cxn ang="0">
                    <a:pos x="170" y="11"/>
                  </a:cxn>
                  <a:cxn ang="0">
                    <a:pos x="211" y="0"/>
                  </a:cxn>
                  <a:cxn ang="0">
                    <a:pos x="46" y="135"/>
                  </a:cxn>
                </a:cxnLst>
                <a:rect l="0" t="0" r="r" b="b"/>
                <a:pathLst>
                  <a:path w="211" h="148">
                    <a:moveTo>
                      <a:pt x="46" y="135"/>
                    </a:moveTo>
                    <a:lnTo>
                      <a:pt x="0" y="148"/>
                    </a:lnTo>
                    <a:lnTo>
                      <a:pt x="170" y="11"/>
                    </a:lnTo>
                    <a:lnTo>
                      <a:pt x="211" y="0"/>
                    </a:lnTo>
                    <a:lnTo>
                      <a:pt x="46" y="135"/>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54" name="Freeform 218"/>
              <p:cNvSpPr>
                <a:spLocks/>
              </p:cNvSpPr>
              <p:nvPr/>
            </p:nvSpPr>
            <p:spPr bwMode="auto">
              <a:xfrm>
                <a:off x="1397" y="2841"/>
                <a:ext cx="87" cy="70"/>
              </a:xfrm>
              <a:custGeom>
                <a:avLst/>
                <a:gdLst/>
                <a:ahLst/>
                <a:cxnLst>
                  <a:cxn ang="0">
                    <a:pos x="8" y="135"/>
                  </a:cxn>
                  <a:cxn ang="0">
                    <a:pos x="0" y="139"/>
                  </a:cxn>
                  <a:cxn ang="0">
                    <a:pos x="167" y="2"/>
                  </a:cxn>
                  <a:cxn ang="0">
                    <a:pos x="173" y="0"/>
                  </a:cxn>
                  <a:cxn ang="0">
                    <a:pos x="8" y="135"/>
                  </a:cxn>
                </a:cxnLst>
                <a:rect l="0" t="0" r="r" b="b"/>
                <a:pathLst>
                  <a:path w="173" h="139">
                    <a:moveTo>
                      <a:pt x="8" y="135"/>
                    </a:moveTo>
                    <a:lnTo>
                      <a:pt x="0" y="139"/>
                    </a:lnTo>
                    <a:lnTo>
                      <a:pt x="167" y="2"/>
                    </a:lnTo>
                    <a:lnTo>
                      <a:pt x="173" y="0"/>
                    </a:lnTo>
                    <a:lnTo>
                      <a:pt x="8" y="135"/>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55" name="Freeform 219"/>
              <p:cNvSpPr>
                <a:spLocks/>
              </p:cNvSpPr>
              <p:nvPr/>
            </p:nvSpPr>
            <p:spPr bwMode="auto">
              <a:xfrm>
                <a:off x="1393" y="2842"/>
                <a:ext cx="88" cy="70"/>
              </a:xfrm>
              <a:custGeom>
                <a:avLst/>
                <a:gdLst/>
                <a:ahLst/>
                <a:cxnLst>
                  <a:cxn ang="0">
                    <a:pos x="7" y="137"/>
                  </a:cxn>
                  <a:cxn ang="0">
                    <a:pos x="0" y="139"/>
                  </a:cxn>
                  <a:cxn ang="0">
                    <a:pos x="167" y="2"/>
                  </a:cxn>
                  <a:cxn ang="0">
                    <a:pos x="174" y="0"/>
                  </a:cxn>
                  <a:cxn ang="0">
                    <a:pos x="7" y="137"/>
                  </a:cxn>
                </a:cxnLst>
                <a:rect l="0" t="0" r="r" b="b"/>
                <a:pathLst>
                  <a:path w="174" h="139">
                    <a:moveTo>
                      <a:pt x="7" y="137"/>
                    </a:moveTo>
                    <a:lnTo>
                      <a:pt x="0" y="139"/>
                    </a:lnTo>
                    <a:lnTo>
                      <a:pt x="167" y="2"/>
                    </a:lnTo>
                    <a:lnTo>
                      <a:pt x="174" y="0"/>
                    </a:lnTo>
                    <a:lnTo>
                      <a:pt x="7" y="137"/>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56" name="Freeform 220"/>
              <p:cNvSpPr>
                <a:spLocks/>
              </p:cNvSpPr>
              <p:nvPr/>
            </p:nvSpPr>
            <p:spPr bwMode="auto">
              <a:xfrm>
                <a:off x="1390" y="2843"/>
                <a:ext cx="87" cy="70"/>
              </a:xfrm>
              <a:custGeom>
                <a:avLst/>
                <a:gdLst/>
                <a:ahLst/>
                <a:cxnLst>
                  <a:cxn ang="0">
                    <a:pos x="8" y="137"/>
                  </a:cxn>
                  <a:cxn ang="0">
                    <a:pos x="0" y="139"/>
                  </a:cxn>
                  <a:cxn ang="0">
                    <a:pos x="168" y="1"/>
                  </a:cxn>
                  <a:cxn ang="0">
                    <a:pos x="175" y="0"/>
                  </a:cxn>
                  <a:cxn ang="0">
                    <a:pos x="8" y="137"/>
                  </a:cxn>
                </a:cxnLst>
                <a:rect l="0" t="0" r="r" b="b"/>
                <a:pathLst>
                  <a:path w="175" h="139">
                    <a:moveTo>
                      <a:pt x="8" y="137"/>
                    </a:moveTo>
                    <a:lnTo>
                      <a:pt x="0" y="139"/>
                    </a:lnTo>
                    <a:lnTo>
                      <a:pt x="168" y="1"/>
                    </a:lnTo>
                    <a:lnTo>
                      <a:pt x="175" y="0"/>
                    </a:lnTo>
                    <a:lnTo>
                      <a:pt x="8" y="137"/>
                    </a:lnTo>
                    <a:close/>
                  </a:path>
                </a:pathLst>
              </a:custGeom>
              <a:solidFill>
                <a:srgbClr val="A5A5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57" name="Freeform 221"/>
              <p:cNvSpPr>
                <a:spLocks/>
              </p:cNvSpPr>
              <p:nvPr/>
            </p:nvSpPr>
            <p:spPr bwMode="auto">
              <a:xfrm>
                <a:off x="1386" y="2844"/>
                <a:ext cx="88" cy="70"/>
              </a:xfrm>
              <a:custGeom>
                <a:avLst/>
                <a:gdLst/>
                <a:ahLst/>
                <a:cxnLst>
                  <a:cxn ang="0">
                    <a:pos x="8" y="138"/>
                  </a:cxn>
                  <a:cxn ang="0">
                    <a:pos x="0" y="140"/>
                  </a:cxn>
                  <a:cxn ang="0">
                    <a:pos x="169" y="2"/>
                  </a:cxn>
                  <a:cxn ang="0">
                    <a:pos x="176" y="0"/>
                  </a:cxn>
                  <a:cxn ang="0">
                    <a:pos x="8" y="138"/>
                  </a:cxn>
                </a:cxnLst>
                <a:rect l="0" t="0" r="r" b="b"/>
                <a:pathLst>
                  <a:path w="176" h="140">
                    <a:moveTo>
                      <a:pt x="8" y="138"/>
                    </a:moveTo>
                    <a:lnTo>
                      <a:pt x="0" y="140"/>
                    </a:lnTo>
                    <a:lnTo>
                      <a:pt x="169" y="2"/>
                    </a:lnTo>
                    <a:lnTo>
                      <a:pt x="176" y="0"/>
                    </a:lnTo>
                    <a:lnTo>
                      <a:pt x="8" y="138"/>
                    </a:lnTo>
                    <a:close/>
                  </a:path>
                </a:pathLst>
              </a:custGeom>
              <a:solidFill>
                <a:srgbClr val="A6A6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58" name="Freeform 222"/>
              <p:cNvSpPr>
                <a:spLocks/>
              </p:cNvSpPr>
              <p:nvPr/>
            </p:nvSpPr>
            <p:spPr bwMode="auto">
              <a:xfrm>
                <a:off x="1382" y="2845"/>
                <a:ext cx="88" cy="70"/>
              </a:xfrm>
              <a:custGeom>
                <a:avLst/>
                <a:gdLst/>
                <a:ahLst/>
                <a:cxnLst>
                  <a:cxn ang="0">
                    <a:pos x="7" y="138"/>
                  </a:cxn>
                  <a:cxn ang="0">
                    <a:pos x="0" y="139"/>
                  </a:cxn>
                  <a:cxn ang="0">
                    <a:pos x="169" y="2"/>
                  </a:cxn>
                  <a:cxn ang="0">
                    <a:pos x="176" y="0"/>
                  </a:cxn>
                  <a:cxn ang="0">
                    <a:pos x="7" y="138"/>
                  </a:cxn>
                </a:cxnLst>
                <a:rect l="0" t="0" r="r" b="b"/>
                <a:pathLst>
                  <a:path w="176" h="139">
                    <a:moveTo>
                      <a:pt x="7" y="138"/>
                    </a:moveTo>
                    <a:lnTo>
                      <a:pt x="0" y="139"/>
                    </a:lnTo>
                    <a:lnTo>
                      <a:pt x="169" y="2"/>
                    </a:lnTo>
                    <a:lnTo>
                      <a:pt x="176" y="0"/>
                    </a:lnTo>
                    <a:lnTo>
                      <a:pt x="7" y="138"/>
                    </a:lnTo>
                    <a:close/>
                  </a:path>
                </a:pathLst>
              </a:custGeom>
              <a:solidFill>
                <a:srgbClr val="A7A7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59" name="Freeform 223"/>
              <p:cNvSpPr>
                <a:spLocks/>
              </p:cNvSpPr>
              <p:nvPr/>
            </p:nvSpPr>
            <p:spPr bwMode="auto">
              <a:xfrm>
                <a:off x="1378" y="2846"/>
                <a:ext cx="89" cy="70"/>
              </a:xfrm>
              <a:custGeom>
                <a:avLst/>
                <a:gdLst/>
                <a:ahLst/>
                <a:cxnLst>
                  <a:cxn ang="0">
                    <a:pos x="8" y="137"/>
                  </a:cxn>
                  <a:cxn ang="0">
                    <a:pos x="0" y="139"/>
                  </a:cxn>
                  <a:cxn ang="0">
                    <a:pos x="170" y="2"/>
                  </a:cxn>
                  <a:cxn ang="0">
                    <a:pos x="177" y="0"/>
                  </a:cxn>
                  <a:cxn ang="0">
                    <a:pos x="8" y="137"/>
                  </a:cxn>
                </a:cxnLst>
                <a:rect l="0" t="0" r="r" b="b"/>
                <a:pathLst>
                  <a:path w="177" h="139">
                    <a:moveTo>
                      <a:pt x="8" y="137"/>
                    </a:moveTo>
                    <a:lnTo>
                      <a:pt x="0" y="139"/>
                    </a:lnTo>
                    <a:lnTo>
                      <a:pt x="170" y="2"/>
                    </a:lnTo>
                    <a:lnTo>
                      <a:pt x="177" y="0"/>
                    </a:lnTo>
                    <a:lnTo>
                      <a:pt x="8" y="137"/>
                    </a:lnTo>
                    <a:close/>
                  </a:path>
                </a:pathLst>
              </a:custGeom>
              <a:solidFill>
                <a:srgbClr val="A8A8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60" name="Freeform 224"/>
              <p:cNvSpPr>
                <a:spLocks/>
              </p:cNvSpPr>
              <p:nvPr/>
            </p:nvSpPr>
            <p:spPr bwMode="auto">
              <a:xfrm>
                <a:off x="1356" y="2847"/>
                <a:ext cx="107" cy="77"/>
              </a:xfrm>
              <a:custGeom>
                <a:avLst/>
                <a:gdLst/>
                <a:ahLst/>
                <a:cxnLst>
                  <a:cxn ang="0">
                    <a:pos x="43" y="137"/>
                  </a:cxn>
                  <a:cxn ang="0">
                    <a:pos x="0" y="154"/>
                  </a:cxn>
                  <a:cxn ang="0">
                    <a:pos x="173" y="15"/>
                  </a:cxn>
                  <a:cxn ang="0">
                    <a:pos x="213" y="0"/>
                  </a:cxn>
                  <a:cxn ang="0">
                    <a:pos x="43" y="137"/>
                  </a:cxn>
                </a:cxnLst>
                <a:rect l="0" t="0" r="r" b="b"/>
                <a:pathLst>
                  <a:path w="213" h="154">
                    <a:moveTo>
                      <a:pt x="43" y="137"/>
                    </a:moveTo>
                    <a:lnTo>
                      <a:pt x="0" y="154"/>
                    </a:lnTo>
                    <a:lnTo>
                      <a:pt x="173" y="15"/>
                    </a:lnTo>
                    <a:lnTo>
                      <a:pt x="213" y="0"/>
                    </a:lnTo>
                    <a:lnTo>
                      <a:pt x="43" y="137"/>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61" name="Freeform 225"/>
              <p:cNvSpPr>
                <a:spLocks/>
              </p:cNvSpPr>
              <p:nvPr/>
            </p:nvSpPr>
            <p:spPr bwMode="auto">
              <a:xfrm>
                <a:off x="1373" y="2847"/>
                <a:ext cx="90" cy="71"/>
              </a:xfrm>
              <a:custGeom>
                <a:avLst/>
                <a:gdLst/>
                <a:ahLst/>
                <a:cxnLst>
                  <a:cxn ang="0">
                    <a:pos x="9" y="137"/>
                  </a:cxn>
                  <a:cxn ang="0">
                    <a:pos x="0" y="141"/>
                  </a:cxn>
                  <a:cxn ang="0">
                    <a:pos x="171" y="4"/>
                  </a:cxn>
                  <a:cxn ang="0">
                    <a:pos x="179" y="0"/>
                  </a:cxn>
                  <a:cxn ang="0">
                    <a:pos x="9" y="137"/>
                  </a:cxn>
                </a:cxnLst>
                <a:rect l="0" t="0" r="r" b="b"/>
                <a:pathLst>
                  <a:path w="179" h="141">
                    <a:moveTo>
                      <a:pt x="9" y="137"/>
                    </a:moveTo>
                    <a:lnTo>
                      <a:pt x="0" y="141"/>
                    </a:lnTo>
                    <a:lnTo>
                      <a:pt x="171" y="4"/>
                    </a:lnTo>
                    <a:lnTo>
                      <a:pt x="179" y="0"/>
                    </a:lnTo>
                    <a:lnTo>
                      <a:pt x="9" y="137"/>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62" name="Freeform 226"/>
              <p:cNvSpPr>
                <a:spLocks/>
              </p:cNvSpPr>
              <p:nvPr/>
            </p:nvSpPr>
            <p:spPr bwMode="auto">
              <a:xfrm>
                <a:off x="1369" y="2849"/>
                <a:ext cx="90" cy="70"/>
              </a:xfrm>
              <a:custGeom>
                <a:avLst/>
                <a:gdLst/>
                <a:ahLst/>
                <a:cxnLst>
                  <a:cxn ang="0">
                    <a:pos x="8" y="137"/>
                  </a:cxn>
                  <a:cxn ang="0">
                    <a:pos x="0" y="141"/>
                  </a:cxn>
                  <a:cxn ang="0">
                    <a:pos x="171" y="3"/>
                  </a:cxn>
                  <a:cxn ang="0">
                    <a:pos x="179" y="0"/>
                  </a:cxn>
                  <a:cxn ang="0">
                    <a:pos x="8" y="137"/>
                  </a:cxn>
                </a:cxnLst>
                <a:rect l="0" t="0" r="r" b="b"/>
                <a:pathLst>
                  <a:path w="179" h="141">
                    <a:moveTo>
                      <a:pt x="8" y="137"/>
                    </a:moveTo>
                    <a:lnTo>
                      <a:pt x="0" y="141"/>
                    </a:lnTo>
                    <a:lnTo>
                      <a:pt x="171" y="3"/>
                    </a:lnTo>
                    <a:lnTo>
                      <a:pt x="179" y="0"/>
                    </a:lnTo>
                    <a:lnTo>
                      <a:pt x="8" y="137"/>
                    </a:lnTo>
                    <a:close/>
                  </a:path>
                </a:pathLst>
              </a:custGeom>
              <a:solidFill>
                <a:srgbClr val="ABAB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63" name="Freeform 227"/>
              <p:cNvSpPr>
                <a:spLocks/>
              </p:cNvSpPr>
              <p:nvPr/>
            </p:nvSpPr>
            <p:spPr bwMode="auto">
              <a:xfrm>
                <a:off x="1365" y="2851"/>
                <a:ext cx="90" cy="69"/>
              </a:xfrm>
              <a:custGeom>
                <a:avLst/>
                <a:gdLst/>
                <a:ahLst/>
                <a:cxnLst>
                  <a:cxn ang="0">
                    <a:pos x="9" y="138"/>
                  </a:cxn>
                  <a:cxn ang="0">
                    <a:pos x="0" y="140"/>
                  </a:cxn>
                  <a:cxn ang="0">
                    <a:pos x="173" y="2"/>
                  </a:cxn>
                  <a:cxn ang="0">
                    <a:pos x="180" y="0"/>
                  </a:cxn>
                  <a:cxn ang="0">
                    <a:pos x="9" y="138"/>
                  </a:cxn>
                </a:cxnLst>
                <a:rect l="0" t="0" r="r" b="b"/>
                <a:pathLst>
                  <a:path w="180" h="140">
                    <a:moveTo>
                      <a:pt x="9" y="138"/>
                    </a:moveTo>
                    <a:lnTo>
                      <a:pt x="0" y="140"/>
                    </a:lnTo>
                    <a:lnTo>
                      <a:pt x="173" y="2"/>
                    </a:lnTo>
                    <a:lnTo>
                      <a:pt x="180" y="0"/>
                    </a:lnTo>
                    <a:lnTo>
                      <a:pt x="9" y="138"/>
                    </a:lnTo>
                    <a:close/>
                  </a:path>
                </a:pathLst>
              </a:custGeom>
              <a:solidFill>
                <a:srgbClr val="ACAC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64" name="Freeform 228"/>
              <p:cNvSpPr>
                <a:spLocks/>
              </p:cNvSpPr>
              <p:nvPr/>
            </p:nvSpPr>
            <p:spPr bwMode="auto">
              <a:xfrm>
                <a:off x="1360" y="2852"/>
                <a:ext cx="91" cy="70"/>
              </a:xfrm>
              <a:custGeom>
                <a:avLst/>
                <a:gdLst/>
                <a:ahLst/>
                <a:cxnLst>
                  <a:cxn ang="0">
                    <a:pos x="10" y="138"/>
                  </a:cxn>
                  <a:cxn ang="0">
                    <a:pos x="0" y="141"/>
                  </a:cxn>
                  <a:cxn ang="0">
                    <a:pos x="173" y="4"/>
                  </a:cxn>
                  <a:cxn ang="0">
                    <a:pos x="183" y="0"/>
                  </a:cxn>
                  <a:cxn ang="0">
                    <a:pos x="10" y="138"/>
                  </a:cxn>
                </a:cxnLst>
                <a:rect l="0" t="0" r="r" b="b"/>
                <a:pathLst>
                  <a:path w="183" h="141">
                    <a:moveTo>
                      <a:pt x="10" y="138"/>
                    </a:moveTo>
                    <a:lnTo>
                      <a:pt x="0" y="141"/>
                    </a:lnTo>
                    <a:lnTo>
                      <a:pt x="173" y="4"/>
                    </a:lnTo>
                    <a:lnTo>
                      <a:pt x="183" y="0"/>
                    </a:lnTo>
                    <a:lnTo>
                      <a:pt x="10" y="138"/>
                    </a:lnTo>
                    <a:close/>
                  </a:path>
                </a:pathLst>
              </a:custGeom>
              <a:solidFill>
                <a:srgbClr val="ADAD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65" name="Freeform 229"/>
              <p:cNvSpPr>
                <a:spLocks/>
              </p:cNvSpPr>
              <p:nvPr/>
            </p:nvSpPr>
            <p:spPr bwMode="auto">
              <a:xfrm>
                <a:off x="1356" y="2853"/>
                <a:ext cx="91" cy="71"/>
              </a:xfrm>
              <a:custGeom>
                <a:avLst/>
                <a:gdLst/>
                <a:ahLst/>
                <a:cxnLst>
                  <a:cxn ang="0">
                    <a:pos x="7" y="137"/>
                  </a:cxn>
                  <a:cxn ang="0">
                    <a:pos x="0" y="141"/>
                  </a:cxn>
                  <a:cxn ang="0">
                    <a:pos x="173" y="2"/>
                  </a:cxn>
                  <a:cxn ang="0">
                    <a:pos x="180" y="0"/>
                  </a:cxn>
                  <a:cxn ang="0">
                    <a:pos x="7" y="137"/>
                  </a:cxn>
                </a:cxnLst>
                <a:rect l="0" t="0" r="r" b="b"/>
                <a:pathLst>
                  <a:path w="180" h="141">
                    <a:moveTo>
                      <a:pt x="7" y="137"/>
                    </a:moveTo>
                    <a:lnTo>
                      <a:pt x="0" y="141"/>
                    </a:lnTo>
                    <a:lnTo>
                      <a:pt x="173" y="2"/>
                    </a:lnTo>
                    <a:lnTo>
                      <a:pt x="180" y="0"/>
                    </a:lnTo>
                    <a:lnTo>
                      <a:pt x="7" y="137"/>
                    </a:lnTo>
                    <a:close/>
                  </a:path>
                </a:pathLst>
              </a:custGeom>
              <a:solidFill>
                <a:srgbClr val="AEAE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66" name="Freeform 230"/>
              <p:cNvSpPr>
                <a:spLocks/>
              </p:cNvSpPr>
              <p:nvPr/>
            </p:nvSpPr>
            <p:spPr bwMode="auto">
              <a:xfrm>
                <a:off x="1335" y="2854"/>
                <a:ext cx="108" cy="80"/>
              </a:xfrm>
              <a:custGeom>
                <a:avLst/>
                <a:gdLst/>
                <a:ahLst/>
                <a:cxnLst>
                  <a:cxn ang="0">
                    <a:pos x="44" y="139"/>
                  </a:cxn>
                  <a:cxn ang="0">
                    <a:pos x="0" y="159"/>
                  </a:cxn>
                  <a:cxn ang="0">
                    <a:pos x="178" y="20"/>
                  </a:cxn>
                  <a:cxn ang="0">
                    <a:pos x="217" y="0"/>
                  </a:cxn>
                  <a:cxn ang="0">
                    <a:pos x="44" y="139"/>
                  </a:cxn>
                </a:cxnLst>
                <a:rect l="0" t="0" r="r" b="b"/>
                <a:pathLst>
                  <a:path w="217" h="159">
                    <a:moveTo>
                      <a:pt x="44" y="139"/>
                    </a:moveTo>
                    <a:lnTo>
                      <a:pt x="0" y="159"/>
                    </a:lnTo>
                    <a:lnTo>
                      <a:pt x="178" y="20"/>
                    </a:lnTo>
                    <a:lnTo>
                      <a:pt x="217" y="0"/>
                    </a:lnTo>
                    <a:lnTo>
                      <a:pt x="44" y="139"/>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67" name="Freeform 231"/>
              <p:cNvSpPr>
                <a:spLocks/>
              </p:cNvSpPr>
              <p:nvPr/>
            </p:nvSpPr>
            <p:spPr bwMode="auto">
              <a:xfrm>
                <a:off x="1349" y="2854"/>
                <a:ext cx="94" cy="74"/>
              </a:xfrm>
              <a:custGeom>
                <a:avLst/>
                <a:gdLst/>
                <a:ahLst/>
                <a:cxnLst>
                  <a:cxn ang="0">
                    <a:pos x="16" y="139"/>
                  </a:cxn>
                  <a:cxn ang="0">
                    <a:pos x="0" y="146"/>
                  </a:cxn>
                  <a:cxn ang="0">
                    <a:pos x="176" y="7"/>
                  </a:cxn>
                  <a:cxn ang="0">
                    <a:pos x="189" y="0"/>
                  </a:cxn>
                  <a:cxn ang="0">
                    <a:pos x="16" y="139"/>
                  </a:cxn>
                </a:cxnLst>
                <a:rect l="0" t="0" r="r" b="b"/>
                <a:pathLst>
                  <a:path w="189" h="146">
                    <a:moveTo>
                      <a:pt x="16" y="139"/>
                    </a:moveTo>
                    <a:lnTo>
                      <a:pt x="0" y="146"/>
                    </a:lnTo>
                    <a:lnTo>
                      <a:pt x="176" y="7"/>
                    </a:lnTo>
                    <a:lnTo>
                      <a:pt x="189" y="0"/>
                    </a:lnTo>
                    <a:lnTo>
                      <a:pt x="16" y="139"/>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68" name="Freeform 232"/>
              <p:cNvSpPr>
                <a:spLocks/>
              </p:cNvSpPr>
              <p:nvPr/>
            </p:nvSpPr>
            <p:spPr bwMode="auto">
              <a:xfrm>
                <a:off x="1342" y="2858"/>
                <a:ext cx="95" cy="73"/>
              </a:xfrm>
              <a:custGeom>
                <a:avLst/>
                <a:gdLst/>
                <a:ahLst/>
                <a:cxnLst>
                  <a:cxn ang="0">
                    <a:pos x="14" y="139"/>
                  </a:cxn>
                  <a:cxn ang="0">
                    <a:pos x="0" y="147"/>
                  </a:cxn>
                  <a:cxn ang="0">
                    <a:pos x="178" y="6"/>
                  </a:cxn>
                  <a:cxn ang="0">
                    <a:pos x="190" y="0"/>
                  </a:cxn>
                  <a:cxn ang="0">
                    <a:pos x="14" y="139"/>
                  </a:cxn>
                </a:cxnLst>
                <a:rect l="0" t="0" r="r" b="b"/>
                <a:pathLst>
                  <a:path w="190" h="147">
                    <a:moveTo>
                      <a:pt x="14" y="139"/>
                    </a:moveTo>
                    <a:lnTo>
                      <a:pt x="0" y="147"/>
                    </a:lnTo>
                    <a:lnTo>
                      <a:pt x="178" y="6"/>
                    </a:lnTo>
                    <a:lnTo>
                      <a:pt x="190" y="0"/>
                    </a:lnTo>
                    <a:lnTo>
                      <a:pt x="14" y="139"/>
                    </a:lnTo>
                    <a:close/>
                  </a:path>
                </a:pathLst>
              </a:custGeom>
              <a:solidFill>
                <a:srgbClr val="B1B1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69" name="Freeform 233"/>
              <p:cNvSpPr>
                <a:spLocks/>
              </p:cNvSpPr>
              <p:nvPr/>
            </p:nvSpPr>
            <p:spPr bwMode="auto">
              <a:xfrm>
                <a:off x="1335" y="2861"/>
                <a:ext cx="95" cy="73"/>
              </a:xfrm>
              <a:custGeom>
                <a:avLst/>
                <a:gdLst/>
                <a:ahLst/>
                <a:cxnLst>
                  <a:cxn ang="0">
                    <a:pos x="14" y="141"/>
                  </a:cxn>
                  <a:cxn ang="0">
                    <a:pos x="0" y="146"/>
                  </a:cxn>
                  <a:cxn ang="0">
                    <a:pos x="178" y="7"/>
                  </a:cxn>
                  <a:cxn ang="0">
                    <a:pos x="192" y="0"/>
                  </a:cxn>
                  <a:cxn ang="0">
                    <a:pos x="14" y="141"/>
                  </a:cxn>
                </a:cxnLst>
                <a:rect l="0" t="0" r="r" b="b"/>
                <a:pathLst>
                  <a:path w="192" h="146">
                    <a:moveTo>
                      <a:pt x="14" y="141"/>
                    </a:moveTo>
                    <a:lnTo>
                      <a:pt x="0" y="146"/>
                    </a:lnTo>
                    <a:lnTo>
                      <a:pt x="178" y="7"/>
                    </a:lnTo>
                    <a:lnTo>
                      <a:pt x="192" y="0"/>
                    </a:lnTo>
                    <a:lnTo>
                      <a:pt x="14" y="141"/>
                    </a:lnTo>
                    <a:close/>
                  </a:path>
                </a:pathLst>
              </a:custGeom>
              <a:solidFill>
                <a:srgbClr val="B3B3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70" name="Freeform 234"/>
              <p:cNvSpPr>
                <a:spLocks/>
              </p:cNvSpPr>
              <p:nvPr/>
            </p:nvSpPr>
            <p:spPr bwMode="auto">
              <a:xfrm>
                <a:off x="1315" y="2865"/>
                <a:ext cx="108" cy="82"/>
              </a:xfrm>
              <a:custGeom>
                <a:avLst/>
                <a:gdLst/>
                <a:ahLst/>
                <a:cxnLst>
                  <a:cxn ang="0">
                    <a:pos x="38" y="139"/>
                  </a:cxn>
                  <a:cxn ang="0">
                    <a:pos x="0" y="165"/>
                  </a:cxn>
                  <a:cxn ang="0">
                    <a:pos x="180" y="23"/>
                  </a:cxn>
                  <a:cxn ang="0">
                    <a:pos x="216" y="0"/>
                  </a:cxn>
                  <a:cxn ang="0">
                    <a:pos x="38" y="139"/>
                  </a:cxn>
                </a:cxnLst>
                <a:rect l="0" t="0" r="r" b="b"/>
                <a:pathLst>
                  <a:path w="216" h="165">
                    <a:moveTo>
                      <a:pt x="38" y="139"/>
                    </a:moveTo>
                    <a:lnTo>
                      <a:pt x="0" y="165"/>
                    </a:lnTo>
                    <a:lnTo>
                      <a:pt x="180" y="23"/>
                    </a:lnTo>
                    <a:lnTo>
                      <a:pt x="216" y="0"/>
                    </a:lnTo>
                    <a:lnTo>
                      <a:pt x="38" y="139"/>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71" name="Freeform 235"/>
              <p:cNvSpPr>
                <a:spLocks/>
              </p:cNvSpPr>
              <p:nvPr/>
            </p:nvSpPr>
            <p:spPr bwMode="auto">
              <a:xfrm>
                <a:off x="1325" y="2865"/>
                <a:ext cx="98" cy="76"/>
              </a:xfrm>
              <a:custGeom>
                <a:avLst/>
                <a:gdLst/>
                <a:ahLst/>
                <a:cxnLst>
                  <a:cxn ang="0">
                    <a:pos x="20" y="139"/>
                  </a:cxn>
                  <a:cxn ang="0">
                    <a:pos x="0" y="152"/>
                  </a:cxn>
                  <a:cxn ang="0">
                    <a:pos x="181" y="11"/>
                  </a:cxn>
                  <a:cxn ang="0">
                    <a:pos x="198" y="0"/>
                  </a:cxn>
                  <a:cxn ang="0">
                    <a:pos x="20" y="139"/>
                  </a:cxn>
                </a:cxnLst>
                <a:rect l="0" t="0" r="r" b="b"/>
                <a:pathLst>
                  <a:path w="198" h="152">
                    <a:moveTo>
                      <a:pt x="20" y="139"/>
                    </a:moveTo>
                    <a:lnTo>
                      <a:pt x="0" y="152"/>
                    </a:lnTo>
                    <a:lnTo>
                      <a:pt x="181" y="11"/>
                    </a:lnTo>
                    <a:lnTo>
                      <a:pt x="198" y="0"/>
                    </a:lnTo>
                    <a:lnTo>
                      <a:pt x="20" y="139"/>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72" name="Freeform 236"/>
              <p:cNvSpPr>
                <a:spLocks/>
              </p:cNvSpPr>
              <p:nvPr/>
            </p:nvSpPr>
            <p:spPr bwMode="auto">
              <a:xfrm>
                <a:off x="1315" y="2870"/>
                <a:ext cx="100" cy="77"/>
              </a:xfrm>
              <a:custGeom>
                <a:avLst/>
                <a:gdLst/>
                <a:ahLst/>
                <a:cxnLst>
                  <a:cxn ang="0">
                    <a:pos x="18" y="141"/>
                  </a:cxn>
                  <a:cxn ang="0">
                    <a:pos x="0" y="154"/>
                  </a:cxn>
                  <a:cxn ang="0">
                    <a:pos x="180" y="12"/>
                  </a:cxn>
                  <a:cxn ang="0">
                    <a:pos x="199" y="0"/>
                  </a:cxn>
                  <a:cxn ang="0">
                    <a:pos x="18" y="141"/>
                  </a:cxn>
                </a:cxnLst>
                <a:rect l="0" t="0" r="r" b="b"/>
                <a:pathLst>
                  <a:path w="199" h="154">
                    <a:moveTo>
                      <a:pt x="18" y="141"/>
                    </a:moveTo>
                    <a:lnTo>
                      <a:pt x="0" y="154"/>
                    </a:lnTo>
                    <a:lnTo>
                      <a:pt x="180" y="12"/>
                    </a:lnTo>
                    <a:lnTo>
                      <a:pt x="199" y="0"/>
                    </a:lnTo>
                    <a:lnTo>
                      <a:pt x="18" y="141"/>
                    </a:lnTo>
                    <a:close/>
                  </a:path>
                </a:pathLst>
              </a:custGeom>
              <a:solidFill>
                <a:srgbClr val="B9B9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73" name="Freeform 237"/>
              <p:cNvSpPr>
                <a:spLocks/>
              </p:cNvSpPr>
              <p:nvPr/>
            </p:nvSpPr>
            <p:spPr bwMode="auto">
              <a:xfrm>
                <a:off x="1297" y="2876"/>
                <a:ext cx="109" cy="85"/>
              </a:xfrm>
              <a:custGeom>
                <a:avLst/>
                <a:gdLst/>
                <a:ahLst/>
                <a:cxnLst>
                  <a:cxn ang="0">
                    <a:pos x="37" y="142"/>
                  </a:cxn>
                  <a:cxn ang="0">
                    <a:pos x="0" y="170"/>
                  </a:cxn>
                  <a:cxn ang="0">
                    <a:pos x="183" y="25"/>
                  </a:cxn>
                  <a:cxn ang="0">
                    <a:pos x="217" y="0"/>
                  </a:cxn>
                  <a:cxn ang="0">
                    <a:pos x="37" y="142"/>
                  </a:cxn>
                </a:cxnLst>
                <a:rect l="0" t="0" r="r" b="b"/>
                <a:pathLst>
                  <a:path w="217" h="170">
                    <a:moveTo>
                      <a:pt x="37" y="142"/>
                    </a:moveTo>
                    <a:lnTo>
                      <a:pt x="0" y="170"/>
                    </a:lnTo>
                    <a:lnTo>
                      <a:pt x="183" y="25"/>
                    </a:lnTo>
                    <a:lnTo>
                      <a:pt x="217" y="0"/>
                    </a:lnTo>
                    <a:lnTo>
                      <a:pt x="37" y="142"/>
                    </a:lnTo>
                    <a:close/>
                  </a:path>
                </a:pathLst>
              </a:custGeom>
              <a:solidFill>
                <a:srgbClr val="BCBC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74" name="Freeform 238"/>
              <p:cNvSpPr>
                <a:spLocks/>
              </p:cNvSpPr>
              <p:nvPr/>
            </p:nvSpPr>
            <p:spPr bwMode="auto">
              <a:xfrm>
                <a:off x="1656" y="3171"/>
                <a:ext cx="64" cy="112"/>
              </a:xfrm>
              <a:custGeom>
                <a:avLst/>
                <a:gdLst/>
                <a:ahLst/>
                <a:cxnLst>
                  <a:cxn ang="0">
                    <a:pos x="0" y="224"/>
                  </a:cxn>
                  <a:cxn ang="0">
                    <a:pos x="11" y="202"/>
                  </a:cxn>
                  <a:cxn ang="0">
                    <a:pos x="128" y="0"/>
                  </a:cxn>
                  <a:cxn ang="0">
                    <a:pos x="119" y="18"/>
                  </a:cxn>
                  <a:cxn ang="0">
                    <a:pos x="0" y="224"/>
                  </a:cxn>
                </a:cxnLst>
                <a:rect l="0" t="0" r="r" b="b"/>
                <a:pathLst>
                  <a:path w="128" h="224">
                    <a:moveTo>
                      <a:pt x="0" y="224"/>
                    </a:moveTo>
                    <a:lnTo>
                      <a:pt x="11" y="202"/>
                    </a:lnTo>
                    <a:lnTo>
                      <a:pt x="128" y="0"/>
                    </a:lnTo>
                    <a:lnTo>
                      <a:pt x="119" y="18"/>
                    </a:lnTo>
                    <a:lnTo>
                      <a:pt x="0" y="224"/>
                    </a:lnTo>
                    <a:close/>
                  </a:path>
                </a:pathLst>
              </a:custGeom>
              <a:solidFill>
                <a:srgbClr val="D3D3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75" name="Freeform 239"/>
              <p:cNvSpPr>
                <a:spLocks/>
              </p:cNvSpPr>
              <p:nvPr/>
            </p:nvSpPr>
            <p:spPr bwMode="auto">
              <a:xfrm>
                <a:off x="1661" y="3161"/>
                <a:ext cx="64" cy="111"/>
              </a:xfrm>
              <a:custGeom>
                <a:avLst/>
                <a:gdLst/>
                <a:ahLst/>
                <a:cxnLst>
                  <a:cxn ang="0">
                    <a:pos x="0" y="221"/>
                  </a:cxn>
                  <a:cxn ang="0">
                    <a:pos x="10" y="200"/>
                  </a:cxn>
                  <a:cxn ang="0">
                    <a:pos x="128" y="0"/>
                  </a:cxn>
                  <a:cxn ang="0">
                    <a:pos x="117" y="19"/>
                  </a:cxn>
                  <a:cxn ang="0">
                    <a:pos x="0" y="221"/>
                  </a:cxn>
                </a:cxnLst>
                <a:rect l="0" t="0" r="r" b="b"/>
                <a:pathLst>
                  <a:path w="128" h="221">
                    <a:moveTo>
                      <a:pt x="0" y="221"/>
                    </a:moveTo>
                    <a:lnTo>
                      <a:pt x="10" y="200"/>
                    </a:lnTo>
                    <a:lnTo>
                      <a:pt x="128" y="0"/>
                    </a:lnTo>
                    <a:lnTo>
                      <a:pt x="117" y="19"/>
                    </a:lnTo>
                    <a:lnTo>
                      <a:pt x="0" y="221"/>
                    </a:lnTo>
                    <a:close/>
                  </a:path>
                </a:pathLst>
              </a:custGeom>
              <a:solidFill>
                <a:srgbClr val="D5D5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76" name="Freeform 240"/>
              <p:cNvSpPr>
                <a:spLocks/>
              </p:cNvSpPr>
              <p:nvPr/>
            </p:nvSpPr>
            <p:spPr bwMode="auto">
              <a:xfrm>
                <a:off x="1667" y="3151"/>
                <a:ext cx="62" cy="111"/>
              </a:xfrm>
              <a:custGeom>
                <a:avLst/>
                <a:gdLst/>
                <a:ahLst/>
                <a:cxnLst>
                  <a:cxn ang="0">
                    <a:pos x="0" y="220"/>
                  </a:cxn>
                  <a:cxn ang="0">
                    <a:pos x="10" y="198"/>
                  </a:cxn>
                  <a:cxn ang="0">
                    <a:pos x="125" y="0"/>
                  </a:cxn>
                  <a:cxn ang="0">
                    <a:pos x="118" y="20"/>
                  </a:cxn>
                  <a:cxn ang="0">
                    <a:pos x="0" y="220"/>
                  </a:cxn>
                </a:cxnLst>
                <a:rect l="0" t="0" r="r" b="b"/>
                <a:pathLst>
                  <a:path w="125" h="220">
                    <a:moveTo>
                      <a:pt x="0" y="220"/>
                    </a:moveTo>
                    <a:lnTo>
                      <a:pt x="10" y="198"/>
                    </a:lnTo>
                    <a:lnTo>
                      <a:pt x="125" y="0"/>
                    </a:lnTo>
                    <a:lnTo>
                      <a:pt x="118" y="20"/>
                    </a:lnTo>
                    <a:lnTo>
                      <a:pt x="0" y="220"/>
                    </a:lnTo>
                    <a:close/>
                  </a:path>
                </a:pathLst>
              </a:custGeom>
              <a:solidFill>
                <a:srgbClr val="D7D7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77" name="Freeform 241"/>
              <p:cNvSpPr>
                <a:spLocks/>
              </p:cNvSpPr>
              <p:nvPr/>
            </p:nvSpPr>
            <p:spPr bwMode="auto">
              <a:xfrm>
                <a:off x="1671" y="3141"/>
                <a:ext cx="62" cy="110"/>
              </a:xfrm>
              <a:custGeom>
                <a:avLst/>
                <a:gdLst/>
                <a:ahLst/>
                <a:cxnLst>
                  <a:cxn ang="0">
                    <a:pos x="0" y="219"/>
                  </a:cxn>
                  <a:cxn ang="0">
                    <a:pos x="9" y="197"/>
                  </a:cxn>
                  <a:cxn ang="0">
                    <a:pos x="123" y="0"/>
                  </a:cxn>
                  <a:cxn ang="0">
                    <a:pos x="115" y="21"/>
                  </a:cxn>
                  <a:cxn ang="0">
                    <a:pos x="0" y="219"/>
                  </a:cxn>
                </a:cxnLst>
                <a:rect l="0" t="0" r="r" b="b"/>
                <a:pathLst>
                  <a:path w="123" h="219">
                    <a:moveTo>
                      <a:pt x="0" y="219"/>
                    </a:moveTo>
                    <a:lnTo>
                      <a:pt x="9" y="197"/>
                    </a:lnTo>
                    <a:lnTo>
                      <a:pt x="123" y="0"/>
                    </a:lnTo>
                    <a:lnTo>
                      <a:pt x="115" y="21"/>
                    </a:lnTo>
                    <a:lnTo>
                      <a:pt x="0" y="219"/>
                    </a:lnTo>
                    <a:close/>
                  </a:path>
                </a:pathLst>
              </a:custGeom>
              <a:solidFill>
                <a:srgbClr val="D8D8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78" name="Freeform 242"/>
              <p:cNvSpPr>
                <a:spLocks/>
              </p:cNvSpPr>
              <p:nvPr/>
            </p:nvSpPr>
            <p:spPr bwMode="auto">
              <a:xfrm>
                <a:off x="1676" y="3131"/>
                <a:ext cx="61" cy="108"/>
              </a:xfrm>
              <a:custGeom>
                <a:avLst/>
                <a:gdLst/>
                <a:ahLst/>
                <a:cxnLst>
                  <a:cxn ang="0">
                    <a:pos x="0" y="217"/>
                  </a:cxn>
                  <a:cxn ang="0">
                    <a:pos x="8" y="193"/>
                  </a:cxn>
                  <a:cxn ang="0">
                    <a:pos x="122" y="0"/>
                  </a:cxn>
                  <a:cxn ang="0">
                    <a:pos x="114" y="20"/>
                  </a:cxn>
                  <a:cxn ang="0">
                    <a:pos x="0" y="217"/>
                  </a:cxn>
                </a:cxnLst>
                <a:rect l="0" t="0" r="r" b="b"/>
                <a:pathLst>
                  <a:path w="122" h="217">
                    <a:moveTo>
                      <a:pt x="0" y="217"/>
                    </a:moveTo>
                    <a:lnTo>
                      <a:pt x="8" y="193"/>
                    </a:lnTo>
                    <a:lnTo>
                      <a:pt x="122" y="0"/>
                    </a:lnTo>
                    <a:lnTo>
                      <a:pt x="114" y="20"/>
                    </a:lnTo>
                    <a:lnTo>
                      <a:pt x="0" y="217"/>
                    </a:lnTo>
                    <a:close/>
                  </a:path>
                </a:pathLst>
              </a:custGeom>
              <a:solidFill>
                <a:srgbClr val="DADA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79" name="Freeform 243"/>
              <p:cNvSpPr>
                <a:spLocks/>
              </p:cNvSpPr>
              <p:nvPr/>
            </p:nvSpPr>
            <p:spPr bwMode="auto">
              <a:xfrm>
                <a:off x="1680" y="3120"/>
                <a:ext cx="60" cy="107"/>
              </a:xfrm>
              <a:custGeom>
                <a:avLst/>
                <a:gdLst/>
                <a:ahLst/>
                <a:cxnLst>
                  <a:cxn ang="0">
                    <a:pos x="0" y="216"/>
                  </a:cxn>
                  <a:cxn ang="0">
                    <a:pos x="6" y="193"/>
                  </a:cxn>
                  <a:cxn ang="0">
                    <a:pos x="120" y="0"/>
                  </a:cxn>
                  <a:cxn ang="0">
                    <a:pos x="114" y="23"/>
                  </a:cxn>
                  <a:cxn ang="0">
                    <a:pos x="0" y="216"/>
                  </a:cxn>
                </a:cxnLst>
                <a:rect l="0" t="0" r="r" b="b"/>
                <a:pathLst>
                  <a:path w="120" h="216">
                    <a:moveTo>
                      <a:pt x="0" y="216"/>
                    </a:moveTo>
                    <a:lnTo>
                      <a:pt x="6" y="193"/>
                    </a:lnTo>
                    <a:lnTo>
                      <a:pt x="120" y="0"/>
                    </a:lnTo>
                    <a:lnTo>
                      <a:pt x="114" y="23"/>
                    </a:lnTo>
                    <a:lnTo>
                      <a:pt x="0" y="216"/>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80" name="Freeform 244"/>
              <p:cNvSpPr>
                <a:spLocks/>
              </p:cNvSpPr>
              <p:nvPr/>
            </p:nvSpPr>
            <p:spPr bwMode="auto">
              <a:xfrm>
                <a:off x="1680" y="3125"/>
                <a:ext cx="58" cy="102"/>
              </a:xfrm>
              <a:custGeom>
                <a:avLst/>
                <a:gdLst/>
                <a:ahLst/>
                <a:cxnLst>
                  <a:cxn ang="0">
                    <a:pos x="0" y="204"/>
                  </a:cxn>
                  <a:cxn ang="0">
                    <a:pos x="3" y="193"/>
                  </a:cxn>
                  <a:cxn ang="0">
                    <a:pos x="117" y="0"/>
                  </a:cxn>
                  <a:cxn ang="0">
                    <a:pos x="114" y="11"/>
                  </a:cxn>
                  <a:cxn ang="0">
                    <a:pos x="0" y="204"/>
                  </a:cxn>
                </a:cxnLst>
                <a:rect l="0" t="0" r="r" b="b"/>
                <a:pathLst>
                  <a:path w="117" h="204">
                    <a:moveTo>
                      <a:pt x="0" y="204"/>
                    </a:moveTo>
                    <a:lnTo>
                      <a:pt x="3" y="193"/>
                    </a:lnTo>
                    <a:lnTo>
                      <a:pt x="117" y="0"/>
                    </a:lnTo>
                    <a:lnTo>
                      <a:pt x="114" y="11"/>
                    </a:lnTo>
                    <a:lnTo>
                      <a:pt x="0" y="204"/>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81" name="Freeform 245"/>
              <p:cNvSpPr>
                <a:spLocks/>
              </p:cNvSpPr>
              <p:nvPr/>
            </p:nvSpPr>
            <p:spPr bwMode="auto">
              <a:xfrm>
                <a:off x="1681" y="3120"/>
                <a:ext cx="59" cy="102"/>
              </a:xfrm>
              <a:custGeom>
                <a:avLst/>
                <a:gdLst/>
                <a:ahLst/>
                <a:cxnLst>
                  <a:cxn ang="0">
                    <a:pos x="0" y="205"/>
                  </a:cxn>
                  <a:cxn ang="0">
                    <a:pos x="3" y="193"/>
                  </a:cxn>
                  <a:cxn ang="0">
                    <a:pos x="117" y="0"/>
                  </a:cxn>
                  <a:cxn ang="0">
                    <a:pos x="114" y="12"/>
                  </a:cxn>
                  <a:cxn ang="0">
                    <a:pos x="0" y="205"/>
                  </a:cxn>
                </a:cxnLst>
                <a:rect l="0" t="0" r="r" b="b"/>
                <a:pathLst>
                  <a:path w="117" h="205">
                    <a:moveTo>
                      <a:pt x="0" y="205"/>
                    </a:moveTo>
                    <a:lnTo>
                      <a:pt x="3" y="193"/>
                    </a:lnTo>
                    <a:lnTo>
                      <a:pt x="117" y="0"/>
                    </a:lnTo>
                    <a:lnTo>
                      <a:pt x="114" y="12"/>
                    </a:lnTo>
                    <a:lnTo>
                      <a:pt x="0" y="205"/>
                    </a:lnTo>
                    <a:close/>
                  </a:path>
                </a:pathLst>
              </a:custGeom>
              <a:solidFill>
                <a:srgbClr val="DCDC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82" name="Freeform 246"/>
              <p:cNvSpPr>
                <a:spLocks/>
              </p:cNvSpPr>
              <p:nvPr/>
            </p:nvSpPr>
            <p:spPr bwMode="auto">
              <a:xfrm>
                <a:off x="1683" y="3109"/>
                <a:ext cx="59" cy="107"/>
              </a:xfrm>
              <a:custGeom>
                <a:avLst/>
                <a:gdLst/>
                <a:ahLst/>
                <a:cxnLst>
                  <a:cxn ang="0">
                    <a:pos x="0" y="215"/>
                  </a:cxn>
                  <a:cxn ang="0">
                    <a:pos x="6" y="191"/>
                  </a:cxn>
                  <a:cxn ang="0">
                    <a:pos x="119" y="0"/>
                  </a:cxn>
                  <a:cxn ang="0">
                    <a:pos x="114" y="22"/>
                  </a:cxn>
                  <a:cxn ang="0">
                    <a:pos x="0" y="215"/>
                  </a:cxn>
                </a:cxnLst>
                <a:rect l="0" t="0" r="r" b="b"/>
                <a:pathLst>
                  <a:path w="119" h="215">
                    <a:moveTo>
                      <a:pt x="0" y="215"/>
                    </a:moveTo>
                    <a:lnTo>
                      <a:pt x="6" y="191"/>
                    </a:lnTo>
                    <a:lnTo>
                      <a:pt x="119" y="0"/>
                    </a:lnTo>
                    <a:lnTo>
                      <a:pt x="114" y="22"/>
                    </a:lnTo>
                    <a:lnTo>
                      <a:pt x="0" y="215"/>
                    </a:lnTo>
                    <a:close/>
                  </a:path>
                </a:pathLst>
              </a:custGeom>
              <a:solidFill>
                <a:srgbClr val="DDDD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83" name="Freeform 247"/>
              <p:cNvSpPr>
                <a:spLocks/>
              </p:cNvSpPr>
              <p:nvPr/>
            </p:nvSpPr>
            <p:spPr bwMode="auto">
              <a:xfrm>
                <a:off x="1686" y="3097"/>
                <a:ext cx="58" cy="107"/>
              </a:xfrm>
              <a:custGeom>
                <a:avLst/>
                <a:gdLst/>
                <a:ahLst/>
                <a:cxnLst>
                  <a:cxn ang="0">
                    <a:pos x="0" y="213"/>
                  </a:cxn>
                  <a:cxn ang="0">
                    <a:pos x="3" y="187"/>
                  </a:cxn>
                  <a:cxn ang="0">
                    <a:pos x="116" y="0"/>
                  </a:cxn>
                  <a:cxn ang="0">
                    <a:pos x="113" y="22"/>
                  </a:cxn>
                  <a:cxn ang="0">
                    <a:pos x="0" y="213"/>
                  </a:cxn>
                </a:cxnLst>
                <a:rect l="0" t="0" r="r" b="b"/>
                <a:pathLst>
                  <a:path w="116" h="213">
                    <a:moveTo>
                      <a:pt x="0" y="213"/>
                    </a:moveTo>
                    <a:lnTo>
                      <a:pt x="3" y="187"/>
                    </a:lnTo>
                    <a:lnTo>
                      <a:pt x="116" y="0"/>
                    </a:lnTo>
                    <a:lnTo>
                      <a:pt x="113" y="22"/>
                    </a:lnTo>
                    <a:lnTo>
                      <a:pt x="0" y="213"/>
                    </a:lnTo>
                    <a:close/>
                  </a:path>
                </a:pathLst>
              </a:custGeom>
              <a:solidFill>
                <a:srgbClr val="DEDE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84" name="Freeform 248"/>
              <p:cNvSpPr>
                <a:spLocks/>
              </p:cNvSpPr>
              <p:nvPr/>
            </p:nvSpPr>
            <p:spPr bwMode="auto">
              <a:xfrm>
                <a:off x="1688" y="3086"/>
                <a:ext cx="57" cy="105"/>
              </a:xfrm>
              <a:custGeom>
                <a:avLst/>
                <a:gdLst/>
                <a:ahLst/>
                <a:cxnLst>
                  <a:cxn ang="0">
                    <a:pos x="0" y="209"/>
                  </a:cxn>
                  <a:cxn ang="0">
                    <a:pos x="3" y="185"/>
                  </a:cxn>
                  <a:cxn ang="0">
                    <a:pos x="116" y="0"/>
                  </a:cxn>
                  <a:cxn ang="0">
                    <a:pos x="113" y="22"/>
                  </a:cxn>
                  <a:cxn ang="0">
                    <a:pos x="0" y="209"/>
                  </a:cxn>
                </a:cxnLst>
                <a:rect l="0" t="0" r="r" b="b"/>
                <a:pathLst>
                  <a:path w="116" h="209">
                    <a:moveTo>
                      <a:pt x="0" y="209"/>
                    </a:moveTo>
                    <a:lnTo>
                      <a:pt x="3" y="185"/>
                    </a:lnTo>
                    <a:lnTo>
                      <a:pt x="116" y="0"/>
                    </a:lnTo>
                    <a:lnTo>
                      <a:pt x="113" y="22"/>
                    </a:lnTo>
                    <a:lnTo>
                      <a:pt x="0" y="209"/>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85" name="Freeform 249"/>
              <p:cNvSpPr>
                <a:spLocks/>
              </p:cNvSpPr>
              <p:nvPr/>
            </p:nvSpPr>
            <p:spPr bwMode="auto">
              <a:xfrm>
                <a:off x="1689" y="3075"/>
                <a:ext cx="57" cy="104"/>
              </a:xfrm>
              <a:custGeom>
                <a:avLst/>
                <a:gdLst/>
                <a:ahLst/>
                <a:cxnLst>
                  <a:cxn ang="0">
                    <a:pos x="0" y="208"/>
                  </a:cxn>
                  <a:cxn ang="0">
                    <a:pos x="3" y="182"/>
                  </a:cxn>
                  <a:cxn ang="0">
                    <a:pos x="114" y="0"/>
                  </a:cxn>
                  <a:cxn ang="0">
                    <a:pos x="113" y="23"/>
                  </a:cxn>
                  <a:cxn ang="0">
                    <a:pos x="0" y="208"/>
                  </a:cxn>
                </a:cxnLst>
                <a:rect l="0" t="0" r="r" b="b"/>
                <a:pathLst>
                  <a:path w="114" h="208">
                    <a:moveTo>
                      <a:pt x="0" y="208"/>
                    </a:moveTo>
                    <a:lnTo>
                      <a:pt x="3" y="182"/>
                    </a:lnTo>
                    <a:lnTo>
                      <a:pt x="114" y="0"/>
                    </a:lnTo>
                    <a:lnTo>
                      <a:pt x="113" y="23"/>
                    </a:lnTo>
                    <a:lnTo>
                      <a:pt x="0" y="208"/>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86" name="Freeform 250"/>
              <p:cNvSpPr>
                <a:spLocks/>
              </p:cNvSpPr>
              <p:nvPr/>
            </p:nvSpPr>
            <p:spPr bwMode="auto">
              <a:xfrm>
                <a:off x="1691" y="3063"/>
                <a:ext cx="56"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87" name="Freeform 251"/>
              <p:cNvSpPr>
                <a:spLocks/>
              </p:cNvSpPr>
              <p:nvPr/>
            </p:nvSpPr>
            <p:spPr bwMode="auto">
              <a:xfrm>
                <a:off x="1691" y="3052"/>
                <a:ext cx="56" cy="101"/>
              </a:xfrm>
              <a:custGeom>
                <a:avLst/>
                <a:gdLst/>
                <a:ahLst/>
                <a:cxnLst>
                  <a:cxn ang="0">
                    <a:pos x="0" y="202"/>
                  </a:cxn>
                  <a:cxn ang="0">
                    <a:pos x="0" y="178"/>
                  </a:cxn>
                  <a:cxn ang="0">
                    <a:pos x="111" y="0"/>
                  </a:cxn>
                  <a:cxn ang="0">
                    <a:pos x="113" y="22"/>
                  </a:cxn>
                  <a:cxn ang="0">
                    <a:pos x="0" y="202"/>
                  </a:cxn>
                </a:cxnLst>
                <a:rect l="0" t="0" r="r" b="b"/>
                <a:pathLst>
                  <a:path w="113" h="202">
                    <a:moveTo>
                      <a:pt x="0" y="202"/>
                    </a:moveTo>
                    <a:lnTo>
                      <a:pt x="0" y="178"/>
                    </a:lnTo>
                    <a:lnTo>
                      <a:pt x="111" y="0"/>
                    </a:lnTo>
                    <a:lnTo>
                      <a:pt x="113" y="22"/>
                    </a:lnTo>
                    <a:lnTo>
                      <a:pt x="0" y="202"/>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88" name="Freeform 252"/>
              <p:cNvSpPr>
                <a:spLocks/>
              </p:cNvSpPr>
              <p:nvPr/>
            </p:nvSpPr>
            <p:spPr bwMode="auto">
              <a:xfrm>
                <a:off x="1689" y="3040"/>
                <a:ext cx="57" cy="101"/>
              </a:xfrm>
              <a:custGeom>
                <a:avLst/>
                <a:gdLst/>
                <a:ahLst/>
                <a:cxnLst>
                  <a:cxn ang="0">
                    <a:pos x="3" y="202"/>
                  </a:cxn>
                  <a:cxn ang="0">
                    <a:pos x="0" y="176"/>
                  </a:cxn>
                  <a:cxn ang="0">
                    <a:pos x="113" y="0"/>
                  </a:cxn>
                  <a:cxn ang="0">
                    <a:pos x="114" y="24"/>
                  </a:cxn>
                  <a:cxn ang="0">
                    <a:pos x="3" y="202"/>
                  </a:cxn>
                </a:cxnLst>
                <a:rect l="0" t="0" r="r" b="b"/>
                <a:pathLst>
                  <a:path w="114" h="202">
                    <a:moveTo>
                      <a:pt x="3" y="202"/>
                    </a:moveTo>
                    <a:lnTo>
                      <a:pt x="0" y="176"/>
                    </a:lnTo>
                    <a:lnTo>
                      <a:pt x="113" y="0"/>
                    </a:lnTo>
                    <a:lnTo>
                      <a:pt x="114" y="24"/>
                    </a:lnTo>
                    <a:lnTo>
                      <a:pt x="3" y="202"/>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89" name="Freeform 253"/>
              <p:cNvSpPr>
                <a:spLocks/>
              </p:cNvSpPr>
              <p:nvPr/>
            </p:nvSpPr>
            <p:spPr bwMode="auto">
              <a:xfrm>
                <a:off x="1688" y="3029"/>
                <a:ext cx="57" cy="99"/>
              </a:xfrm>
              <a:custGeom>
                <a:avLst/>
                <a:gdLst/>
                <a:ahLst/>
                <a:cxnLst>
                  <a:cxn ang="0">
                    <a:pos x="3" y="198"/>
                  </a:cxn>
                  <a:cxn ang="0">
                    <a:pos x="0" y="174"/>
                  </a:cxn>
                  <a:cxn ang="0">
                    <a:pos x="113" y="0"/>
                  </a:cxn>
                  <a:cxn ang="0">
                    <a:pos x="116" y="22"/>
                  </a:cxn>
                  <a:cxn ang="0">
                    <a:pos x="3" y="198"/>
                  </a:cxn>
                </a:cxnLst>
                <a:rect l="0" t="0" r="r" b="b"/>
                <a:pathLst>
                  <a:path w="116" h="198">
                    <a:moveTo>
                      <a:pt x="3" y="198"/>
                    </a:moveTo>
                    <a:lnTo>
                      <a:pt x="0" y="174"/>
                    </a:lnTo>
                    <a:lnTo>
                      <a:pt x="113" y="0"/>
                    </a:lnTo>
                    <a:lnTo>
                      <a:pt x="116" y="22"/>
                    </a:lnTo>
                    <a:lnTo>
                      <a:pt x="3" y="198"/>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90" name="Freeform 254"/>
              <p:cNvSpPr>
                <a:spLocks/>
              </p:cNvSpPr>
              <p:nvPr/>
            </p:nvSpPr>
            <p:spPr bwMode="auto">
              <a:xfrm>
                <a:off x="1686" y="3018"/>
                <a:ext cx="58" cy="98"/>
              </a:xfrm>
              <a:custGeom>
                <a:avLst/>
                <a:gdLst/>
                <a:ahLst/>
                <a:cxnLst>
                  <a:cxn ang="0">
                    <a:pos x="3" y="197"/>
                  </a:cxn>
                  <a:cxn ang="0">
                    <a:pos x="0" y="171"/>
                  </a:cxn>
                  <a:cxn ang="0">
                    <a:pos x="113" y="0"/>
                  </a:cxn>
                  <a:cxn ang="0">
                    <a:pos x="116" y="23"/>
                  </a:cxn>
                  <a:cxn ang="0">
                    <a:pos x="3" y="197"/>
                  </a:cxn>
                </a:cxnLst>
                <a:rect l="0" t="0" r="r" b="b"/>
                <a:pathLst>
                  <a:path w="116" h="197">
                    <a:moveTo>
                      <a:pt x="3" y="197"/>
                    </a:moveTo>
                    <a:lnTo>
                      <a:pt x="0" y="171"/>
                    </a:lnTo>
                    <a:lnTo>
                      <a:pt x="113" y="0"/>
                    </a:lnTo>
                    <a:lnTo>
                      <a:pt x="116" y="23"/>
                    </a:lnTo>
                    <a:lnTo>
                      <a:pt x="3" y="197"/>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91" name="Freeform 255"/>
              <p:cNvSpPr>
                <a:spLocks/>
              </p:cNvSpPr>
              <p:nvPr/>
            </p:nvSpPr>
            <p:spPr bwMode="auto">
              <a:xfrm>
                <a:off x="1683" y="3007"/>
                <a:ext cx="59" cy="96"/>
              </a:xfrm>
              <a:custGeom>
                <a:avLst/>
                <a:gdLst/>
                <a:ahLst/>
                <a:cxnLst>
                  <a:cxn ang="0">
                    <a:pos x="6" y="193"/>
                  </a:cxn>
                  <a:cxn ang="0">
                    <a:pos x="0" y="169"/>
                  </a:cxn>
                  <a:cxn ang="0">
                    <a:pos x="114" y="0"/>
                  </a:cxn>
                  <a:cxn ang="0">
                    <a:pos x="119" y="22"/>
                  </a:cxn>
                  <a:cxn ang="0">
                    <a:pos x="6" y="193"/>
                  </a:cxn>
                </a:cxnLst>
                <a:rect l="0" t="0" r="r" b="b"/>
                <a:pathLst>
                  <a:path w="119" h="193">
                    <a:moveTo>
                      <a:pt x="6" y="193"/>
                    </a:moveTo>
                    <a:lnTo>
                      <a:pt x="0" y="169"/>
                    </a:lnTo>
                    <a:lnTo>
                      <a:pt x="114" y="0"/>
                    </a:lnTo>
                    <a:lnTo>
                      <a:pt x="119" y="22"/>
                    </a:lnTo>
                    <a:lnTo>
                      <a:pt x="6" y="193"/>
                    </a:lnTo>
                    <a:close/>
                  </a:path>
                </a:pathLst>
              </a:custGeom>
              <a:solidFill>
                <a:srgbClr val="DEDE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92" name="Freeform 256"/>
              <p:cNvSpPr>
                <a:spLocks/>
              </p:cNvSpPr>
              <p:nvPr/>
            </p:nvSpPr>
            <p:spPr bwMode="auto">
              <a:xfrm>
                <a:off x="1680" y="2996"/>
                <a:ext cx="60" cy="95"/>
              </a:xfrm>
              <a:custGeom>
                <a:avLst/>
                <a:gdLst/>
                <a:ahLst/>
                <a:cxnLst>
                  <a:cxn ang="0">
                    <a:pos x="6" y="189"/>
                  </a:cxn>
                  <a:cxn ang="0">
                    <a:pos x="0" y="167"/>
                  </a:cxn>
                  <a:cxn ang="0">
                    <a:pos x="114" y="0"/>
                  </a:cxn>
                  <a:cxn ang="0">
                    <a:pos x="120" y="20"/>
                  </a:cxn>
                  <a:cxn ang="0">
                    <a:pos x="6" y="189"/>
                  </a:cxn>
                </a:cxnLst>
                <a:rect l="0" t="0" r="r" b="b"/>
                <a:pathLst>
                  <a:path w="120" h="189">
                    <a:moveTo>
                      <a:pt x="6" y="189"/>
                    </a:moveTo>
                    <a:lnTo>
                      <a:pt x="0" y="167"/>
                    </a:lnTo>
                    <a:lnTo>
                      <a:pt x="114" y="0"/>
                    </a:lnTo>
                    <a:lnTo>
                      <a:pt x="120" y="20"/>
                    </a:lnTo>
                    <a:lnTo>
                      <a:pt x="6" y="189"/>
                    </a:lnTo>
                    <a:close/>
                  </a:path>
                </a:pathLst>
              </a:custGeom>
              <a:solidFill>
                <a:srgbClr val="DDDD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93" name="Freeform 257"/>
              <p:cNvSpPr>
                <a:spLocks/>
              </p:cNvSpPr>
              <p:nvPr/>
            </p:nvSpPr>
            <p:spPr bwMode="auto">
              <a:xfrm>
                <a:off x="1681" y="3001"/>
                <a:ext cx="59" cy="90"/>
              </a:xfrm>
              <a:custGeom>
                <a:avLst/>
                <a:gdLst/>
                <a:ahLst/>
                <a:cxnLst>
                  <a:cxn ang="0">
                    <a:pos x="3" y="180"/>
                  </a:cxn>
                  <a:cxn ang="0">
                    <a:pos x="0" y="169"/>
                  </a:cxn>
                  <a:cxn ang="0">
                    <a:pos x="114" y="0"/>
                  </a:cxn>
                  <a:cxn ang="0">
                    <a:pos x="117" y="11"/>
                  </a:cxn>
                  <a:cxn ang="0">
                    <a:pos x="3" y="180"/>
                  </a:cxn>
                </a:cxnLst>
                <a:rect l="0" t="0" r="r" b="b"/>
                <a:pathLst>
                  <a:path w="117" h="180">
                    <a:moveTo>
                      <a:pt x="3" y="180"/>
                    </a:moveTo>
                    <a:lnTo>
                      <a:pt x="0" y="169"/>
                    </a:lnTo>
                    <a:lnTo>
                      <a:pt x="114" y="0"/>
                    </a:lnTo>
                    <a:lnTo>
                      <a:pt x="117" y="11"/>
                    </a:lnTo>
                    <a:lnTo>
                      <a:pt x="3" y="180"/>
                    </a:lnTo>
                    <a:close/>
                  </a:path>
                </a:pathLst>
              </a:custGeom>
              <a:solidFill>
                <a:srgbClr val="DDDD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94" name="Freeform 258"/>
              <p:cNvSpPr>
                <a:spLocks/>
              </p:cNvSpPr>
              <p:nvPr/>
            </p:nvSpPr>
            <p:spPr bwMode="auto">
              <a:xfrm>
                <a:off x="1680" y="2996"/>
                <a:ext cx="58" cy="89"/>
              </a:xfrm>
              <a:custGeom>
                <a:avLst/>
                <a:gdLst/>
                <a:ahLst/>
                <a:cxnLst>
                  <a:cxn ang="0">
                    <a:pos x="3" y="178"/>
                  </a:cxn>
                  <a:cxn ang="0">
                    <a:pos x="0" y="167"/>
                  </a:cxn>
                  <a:cxn ang="0">
                    <a:pos x="114" y="0"/>
                  </a:cxn>
                  <a:cxn ang="0">
                    <a:pos x="117" y="9"/>
                  </a:cxn>
                  <a:cxn ang="0">
                    <a:pos x="3" y="178"/>
                  </a:cxn>
                </a:cxnLst>
                <a:rect l="0" t="0" r="r" b="b"/>
                <a:pathLst>
                  <a:path w="117" h="178">
                    <a:moveTo>
                      <a:pt x="3" y="178"/>
                    </a:moveTo>
                    <a:lnTo>
                      <a:pt x="0" y="167"/>
                    </a:lnTo>
                    <a:lnTo>
                      <a:pt x="114" y="0"/>
                    </a:lnTo>
                    <a:lnTo>
                      <a:pt x="117" y="9"/>
                    </a:lnTo>
                    <a:lnTo>
                      <a:pt x="3" y="178"/>
                    </a:lnTo>
                    <a:close/>
                  </a:path>
                </a:pathLst>
              </a:custGeom>
              <a:solidFill>
                <a:srgbClr val="DCDC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95" name="Freeform 259"/>
              <p:cNvSpPr>
                <a:spLocks/>
              </p:cNvSpPr>
              <p:nvPr/>
            </p:nvSpPr>
            <p:spPr bwMode="auto">
              <a:xfrm>
                <a:off x="1676" y="2985"/>
                <a:ext cx="61" cy="95"/>
              </a:xfrm>
              <a:custGeom>
                <a:avLst/>
                <a:gdLst/>
                <a:ahLst/>
                <a:cxnLst>
                  <a:cxn ang="0">
                    <a:pos x="8" y="190"/>
                  </a:cxn>
                  <a:cxn ang="0">
                    <a:pos x="0" y="166"/>
                  </a:cxn>
                  <a:cxn ang="0">
                    <a:pos x="114" y="0"/>
                  </a:cxn>
                  <a:cxn ang="0">
                    <a:pos x="122" y="23"/>
                  </a:cxn>
                  <a:cxn ang="0">
                    <a:pos x="8" y="190"/>
                  </a:cxn>
                </a:cxnLst>
                <a:rect l="0" t="0" r="r" b="b"/>
                <a:pathLst>
                  <a:path w="122" h="190">
                    <a:moveTo>
                      <a:pt x="8" y="190"/>
                    </a:moveTo>
                    <a:lnTo>
                      <a:pt x="0" y="166"/>
                    </a:lnTo>
                    <a:lnTo>
                      <a:pt x="114" y="0"/>
                    </a:lnTo>
                    <a:lnTo>
                      <a:pt x="122" y="23"/>
                    </a:lnTo>
                    <a:lnTo>
                      <a:pt x="8" y="190"/>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96" name="Freeform 260"/>
              <p:cNvSpPr>
                <a:spLocks/>
              </p:cNvSpPr>
              <p:nvPr/>
            </p:nvSpPr>
            <p:spPr bwMode="auto">
              <a:xfrm>
                <a:off x="1671" y="2975"/>
                <a:ext cx="62" cy="93"/>
              </a:xfrm>
              <a:custGeom>
                <a:avLst/>
                <a:gdLst/>
                <a:ahLst/>
                <a:cxnLst>
                  <a:cxn ang="0">
                    <a:pos x="9" y="186"/>
                  </a:cxn>
                  <a:cxn ang="0">
                    <a:pos x="0" y="163"/>
                  </a:cxn>
                  <a:cxn ang="0">
                    <a:pos x="115" y="0"/>
                  </a:cxn>
                  <a:cxn ang="0">
                    <a:pos x="123" y="20"/>
                  </a:cxn>
                  <a:cxn ang="0">
                    <a:pos x="9" y="186"/>
                  </a:cxn>
                </a:cxnLst>
                <a:rect l="0" t="0" r="r" b="b"/>
                <a:pathLst>
                  <a:path w="123" h="186">
                    <a:moveTo>
                      <a:pt x="9" y="186"/>
                    </a:moveTo>
                    <a:lnTo>
                      <a:pt x="0" y="163"/>
                    </a:lnTo>
                    <a:lnTo>
                      <a:pt x="115" y="0"/>
                    </a:lnTo>
                    <a:lnTo>
                      <a:pt x="123" y="20"/>
                    </a:lnTo>
                    <a:lnTo>
                      <a:pt x="9" y="186"/>
                    </a:lnTo>
                    <a:close/>
                  </a:path>
                </a:pathLst>
              </a:custGeom>
              <a:solidFill>
                <a:srgbClr val="DADA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97" name="Freeform 261"/>
              <p:cNvSpPr>
                <a:spLocks/>
              </p:cNvSpPr>
              <p:nvPr/>
            </p:nvSpPr>
            <p:spPr bwMode="auto">
              <a:xfrm>
                <a:off x="1674" y="2981"/>
                <a:ext cx="59" cy="87"/>
              </a:xfrm>
              <a:custGeom>
                <a:avLst/>
                <a:gdLst/>
                <a:ahLst/>
                <a:cxnLst>
                  <a:cxn ang="0">
                    <a:pos x="5" y="175"/>
                  </a:cxn>
                  <a:cxn ang="0">
                    <a:pos x="0" y="163"/>
                  </a:cxn>
                  <a:cxn ang="0">
                    <a:pos x="116" y="0"/>
                  </a:cxn>
                  <a:cxn ang="0">
                    <a:pos x="119" y="9"/>
                  </a:cxn>
                  <a:cxn ang="0">
                    <a:pos x="5" y="175"/>
                  </a:cxn>
                </a:cxnLst>
                <a:rect l="0" t="0" r="r" b="b"/>
                <a:pathLst>
                  <a:path w="119" h="175">
                    <a:moveTo>
                      <a:pt x="5" y="175"/>
                    </a:moveTo>
                    <a:lnTo>
                      <a:pt x="0" y="163"/>
                    </a:lnTo>
                    <a:lnTo>
                      <a:pt x="116" y="0"/>
                    </a:lnTo>
                    <a:lnTo>
                      <a:pt x="119" y="9"/>
                    </a:lnTo>
                    <a:lnTo>
                      <a:pt x="5" y="175"/>
                    </a:lnTo>
                    <a:close/>
                  </a:path>
                </a:pathLst>
              </a:custGeom>
              <a:solidFill>
                <a:srgbClr val="DADA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98" name="Freeform 262"/>
              <p:cNvSpPr>
                <a:spLocks/>
              </p:cNvSpPr>
              <p:nvPr/>
            </p:nvSpPr>
            <p:spPr bwMode="auto">
              <a:xfrm>
                <a:off x="1671" y="2975"/>
                <a:ext cx="61" cy="87"/>
              </a:xfrm>
              <a:custGeom>
                <a:avLst/>
                <a:gdLst/>
                <a:ahLst/>
                <a:cxnLst>
                  <a:cxn ang="0">
                    <a:pos x="4" y="174"/>
                  </a:cxn>
                  <a:cxn ang="0">
                    <a:pos x="0" y="163"/>
                  </a:cxn>
                  <a:cxn ang="0">
                    <a:pos x="115" y="0"/>
                  </a:cxn>
                  <a:cxn ang="0">
                    <a:pos x="120" y="11"/>
                  </a:cxn>
                  <a:cxn ang="0">
                    <a:pos x="4" y="174"/>
                  </a:cxn>
                </a:cxnLst>
                <a:rect l="0" t="0" r="r" b="b"/>
                <a:pathLst>
                  <a:path w="120" h="174">
                    <a:moveTo>
                      <a:pt x="4" y="174"/>
                    </a:moveTo>
                    <a:lnTo>
                      <a:pt x="0" y="163"/>
                    </a:lnTo>
                    <a:lnTo>
                      <a:pt x="115" y="0"/>
                    </a:lnTo>
                    <a:lnTo>
                      <a:pt x="120" y="11"/>
                    </a:lnTo>
                    <a:lnTo>
                      <a:pt x="4" y="174"/>
                    </a:lnTo>
                    <a:close/>
                  </a:path>
                </a:pathLst>
              </a:custGeom>
              <a:solidFill>
                <a:srgbClr val="D9D9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399" name="Freeform 263"/>
              <p:cNvSpPr>
                <a:spLocks/>
              </p:cNvSpPr>
              <p:nvPr/>
            </p:nvSpPr>
            <p:spPr bwMode="auto">
              <a:xfrm>
                <a:off x="1667" y="2965"/>
                <a:ext cx="62" cy="92"/>
              </a:xfrm>
              <a:custGeom>
                <a:avLst/>
                <a:gdLst/>
                <a:ahLst/>
                <a:cxnLst>
                  <a:cxn ang="0">
                    <a:pos x="10" y="183"/>
                  </a:cxn>
                  <a:cxn ang="0">
                    <a:pos x="0" y="161"/>
                  </a:cxn>
                  <a:cxn ang="0">
                    <a:pos x="118" y="0"/>
                  </a:cxn>
                  <a:cxn ang="0">
                    <a:pos x="125" y="20"/>
                  </a:cxn>
                  <a:cxn ang="0">
                    <a:pos x="10" y="183"/>
                  </a:cxn>
                </a:cxnLst>
                <a:rect l="0" t="0" r="r" b="b"/>
                <a:pathLst>
                  <a:path w="125" h="183">
                    <a:moveTo>
                      <a:pt x="10" y="183"/>
                    </a:moveTo>
                    <a:lnTo>
                      <a:pt x="0" y="161"/>
                    </a:lnTo>
                    <a:lnTo>
                      <a:pt x="118" y="0"/>
                    </a:lnTo>
                    <a:lnTo>
                      <a:pt x="125" y="20"/>
                    </a:lnTo>
                    <a:lnTo>
                      <a:pt x="10" y="183"/>
                    </a:lnTo>
                    <a:close/>
                  </a:path>
                </a:pathLst>
              </a:custGeom>
              <a:solidFill>
                <a:srgbClr val="D8D8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00" name="Freeform 264"/>
              <p:cNvSpPr>
                <a:spLocks/>
              </p:cNvSpPr>
              <p:nvPr/>
            </p:nvSpPr>
            <p:spPr bwMode="auto">
              <a:xfrm>
                <a:off x="1661" y="2956"/>
                <a:ext cx="64" cy="90"/>
              </a:xfrm>
              <a:custGeom>
                <a:avLst/>
                <a:gdLst/>
                <a:ahLst/>
                <a:cxnLst>
                  <a:cxn ang="0">
                    <a:pos x="10" y="180"/>
                  </a:cxn>
                  <a:cxn ang="0">
                    <a:pos x="0" y="160"/>
                  </a:cxn>
                  <a:cxn ang="0">
                    <a:pos x="117" y="0"/>
                  </a:cxn>
                  <a:cxn ang="0">
                    <a:pos x="128" y="19"/>
                  </a:cxn>
                  <a:cxn ang="0">
                    <a:pos x="10" y="180"/>
                  </a:cxn>
                </a:cxnLst>
                <a:rect l="0" t="0" r="r" b="b"/>
                <a:pathLst>
                  <a:path w="128" h="180">
                    <a:moveTo>
                      <a:pt x="10" y="180"/>
                    </a:moveTo>
                    <a:lnTo>
                      <a:pt x="0" y="160"/>
                    </a:lnTo>
                    <a:lnTo>
                      <a:pt x="117" y="0"/>
                    </a:lnTo>
                    <a:lnTo>
                      <a:pt x="128" y="19"/>
                    </a:lnTo>
                    <a:lnTo>
                      <a:pt x="10" y="180"/>
                    </a:lnTo>
                    <a:close/>
                  </a:path>
                </a:pathLst>
              </a:custGeom>
              <a:solidFill>
                <a:srgbClr val="D7D7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01" name="Freeform 265"/>
              <p:cNvSpPr>
                <a:spLocks/>
              </p:cNvSpPr>
              <p:nvPr/>
            </p:nvSpPr>
            <p:spPr bwMode="auto">
              <a:xfrm>
                <a:off x="1664" y="2960"/>
                <a:ext cx="61" cy="86"/>
              </a:xfrm>
              <a:custGeom>
                <a:avLst/>
                <a:gdLst/>
                <a:ahLst/>
                <a:cxnLst>
                  <a:cxn ang="0">
                    <a:pos x="4" y="171"/>
                  </a:cxn>
                  <a:cxn ang="0">
                    <a:pos x="0" y="160"/>
                  </a:cxn>
                  <a:cxn ang="0">
                    <a:pos x="117" y="0"/>
                  </a:cxn>
                  <a:cxn ang="0">
                    <a:pos x="122" y="10"/>
                  </a:cxn>
                  <a:cxn ang="0">
                    <a:pos x="4" y="171"/>
                  </a:cxn>
                </a:cxnLst>
                <a:rect l="0" t="0" r="r" b="b"/>
                <a:pathLst>
                  <a:path w="122" h="171">
                    <a:moveTo>
                      <a:pt x="4" y="171"/>
                    </a:moveTo>
                    <a:lnTo>
                      <a:pt x="0" y="160"/>
                    </a:lnTo>
                    <a:lnTo>
                      <a:pt x="117" y="0"/>
                    </a:lnTo>
                    <a:lnTo>
                      <a:pt x="122" y="10"/>
                    </a:lnTo>
                    <a:lnTo>
                      <a:pt x="4" y="171"/>
                    </a:lnTo>
                    <a:close/>
                  </a:path>
                </a:pathLst>
              </a:custGeom>
              <a:solidFill>
                <a:srgbClr val="D7D7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02" name="Freeform 266"/>
              <p:cNvSpPr>
                <a:spLocks/>
              </p:cNvSpPr>
              <p:nvPr/>
            </p:nvSpPr>
            <p:spPr bwMode="auto">
              <a:xfrm>
                <a:off x="1661" y="2956"/>
                <a:ext cx="62" cy="84"/>
              </a:xfrm>
              <a:custGeom>
                <a:avLst/>
                <a:gdLst/>
                <a:ahLst/>
                <a:cxnLst>
                  <a:cxn ang="0">
                    <a:pos x="6" y="169"/>
                  </a:cxn>
                  <a:cxn ang="0">
                    <a:pos x="0" y="160"/>
                  </a:cxn>
                  <a:cxn ang="0">
                    <a:pos x="117" y="0"/>
                  </a:cxn>
                  <a:cxn ang="0">
                    <a:pos x="123" y="9"/>
                  </a:cxn>
                  <a:cxn ang="0">
                    <a:pos x="6" y="169"/>
                  </a:cxn>
                </a:cxnLst>
                <a:rect l="0" t="0" r="r" b="b"/>
                <a:pathLst>
                  <a:path w="123" h="169">
                    <a:moveTo>
                      <a:pt x="6" y="169"/>
                    </a:moveTo>
                    <a:lnTo>
                      <a:pt x="0" y="160"/>
                    </a:lnTo>
                    <a:lnTo>
                      <a:pt x="117" y="0"/>
                    </a:lnTo>
                    <a:lnTo>
                      <a:pt x="123" y="9"/>
                    </a:lnTo>
                    <a:lnTo>
                      <a:pt x="6" y="169"/>
                    </a:lnTo>
                    <a:close/>
                  </a:path>
                </a:pathLst>
              </a:custGeom>
              <a:solidFill>
                <a:srgbClr val="D6D6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03" name="Freeform 267"/>
              <p:cNvSpPr>
                <a:spLocks/>
              </p:cNvSpPr>
              <p:nvPr/>
            </p:nvSpPr>
            <p:spPr bwMode="auto">
              <a:xfrm>
                <a:off x="1656" y="2946"/>
                <a:ext cx="64" cy="89"/>
              </a:xfrm>
              <a:custGeom>
                <a:avLst/>
                <a:gdLst/>
                <a:ahLst/>
                <a:cxnLst>
                  <a:cxn ang="0">
                    <a:pos x="11" y="178"/>
                  </a:cxn>
                  <a:cxn ang="0">
                    <a:pos x="0" y="155"/>
                  </a:cxn>
                  <a:cxn ang="0">
                    <a:pos x="119" y="0"/>
                  </a:cxn>
                  <a:cxn ang="0">
                    <a:pos x="128" y="18"/>
                  </a:cxn>
                  <a:cxn ang="0">
                    <a:pos x="11" y="178"/>
                  </a:cxn>
                </a:cxnLst>
                <a:rect l="0" t="0" r="r" b="b"/>
                <a:pathLst>
                  <a:path w="128" h="178">
                    <a:moveTo>
                      <a:pt x="11" y="178"/>
                    </a:moveTo>
                    <a:lnTo>
                      <a:pt x="0" y="155"/>
                    </a:lnTo>
                    <a:lnTo>
                      <a:pt x="119" y="0"/>
                    </a:lnTo>
                    <a:lnTo>
                      <a:pt x="128" y="18"/>
                    </a:lnTo>
                    <a:lnTo>
                      <a:pt x="11" y="178"/>
                    </a:lnTo>
                    <a:close/>
                  </a:path>
                </a:pathLst>
              </a:custGeom>
              <a:solidFill>
                <a:srgbClr val="D5D5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04" name="Freeform 268"/>
              <p:cNvSpPr>
                <a:spLocks/>
              </p:cNvSpPr>
              <p:nvPr/>
            </p:nvSpPr>
            <p:spPr bwMode="auto">
              <a:xfrm>
                <a:off x="1660" y="2952"/>
                <a:ext cx="60" cy="83"/>
              </a:xfrm>
              <a:custGeom>
                <a:avLst/>
                <a:gdLst/>
                <a:ahLst/>
                <a:cxnLst>
                  <a:cxn ang="0">
                    <a:pos x="4" y="167"/>
                  </a:cxn>
                  <a:cxn ang="0">
                    <a:pos x="0" y="159"/>
                  </a:cxn>
                  <a:cxn ang="0">
                    <a:pos x="118" y="0"/>
                  </a:cxn>
                  <a:cxn ang="0">
                    <a:pos x="121" y="7"/>
                  </a:cxn>
                  <a:cxn ang="0">
                    <a:pos x="4" y="167"/>
                  </a:cxn>
                </a:cxnLst>
                <a:rect l="0" t="0" r="r" b="b"/>
                <a:pathLst>
                  <a:path w="121" h="167">
                    <a:moveTo>
                      <a:pt x="4" y="167"/>
                    </a:moveTo>
                    <a:lnTo>
                      <a:pt x="0" y="159"/>
                    </a:lnTo>
                    <a:lnTo>
                      <a:pt x="118" y="0"/>
                    </a:lnTo>
                    <a:lnTo>
                      <a:pt x="121" y="7"/>
                    </a:lnTo>
                    <a:lnTo>
                      <a:pt x="4" y="167"/>
                    </a:lnTo>
                    <a:close/>
                  </a:path>
                </a:pathLst>
              </a:custGeom>
              <a:solidFill>
                <a:srgbClr val="D5D5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05" name="Freeform 269"/>
              <p:cNvSpPr>
                <a:spLocks/>
              </p:cNvSpPr>
              <p:nvPr/>
            </p:nvSpPr>
            <p:spPr bwMode="auto">
              <a:xfrm>
                <a:off x="1657" y="2949"/>
                <a:ext cx="61" cy="83"/>
              </a:xfrm>
              <a:custGeom>
                <a:avLst/>
                <a:gdLst/>
                <a:ahLst/>
                <a:cxnLst>
                  <a:cxn ang="0">
                    <a:pos x="4" y="165"/>
                  </a:cxn>
                  <a:cxn ang="0">
                    <a:pos x="0" y="158"/>
                  </a:cxn>
                  <a:cxn ang="0">
                    <a:pos x="119" y="0"/>
                  </a:cxn>
                  <a:cxn ang="0">
                    <a:pos x="122" y="6"/>
                  </a:cxn>
                  <a:cxn ang="0">
                    <a:pos x="4" y="165"/>
                  </a:cxn>
                </a:cxnLst>
                <a:rect l="0" t="0" r="r" b="b"/>
                <a:pathLst>
                  <a:path w="122" h="165">
                    <a:moveTo>
                      <a:pt x="4" y="165"/>
                    </a:moveTo>
                    <a:lnTo>
                      <a:pt x="0" y="158"/>
                    </a:lnTo>
                    <a:lnTo>
                      <a:pt x="119" y="0"/>
                    </a:lnTo>
                    <a:lnTo>
                      <a:pt x="122" y="6"/>
                    </a:lnTo>
                    <a:lnTo>
                      <a:pt x="4" y="165"/>
                    </a:lnTo>
                    <a:close/>
                  </a:path>
                </a:pathLst>
              </a:custGeom>
              <a:solidFill>
                <a:srgbClr val="D4D4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06" name="Freeform 270"/>
              <p:cNvSpPr>
                <a:spLocks/>
              </p:cNvSpPr>
              <p:nvPr/>
            </p:nvSpPr>
            <p:spPr bwMode="auto">
              <a:xfrm>
                <a:off x="1656" y="2946"/>
                <a:ext cx="61" cy="82"/>
              </a:xfrm>
              <a:custGeom>
                <a:avLst/>
                <a:gdLst/>
                <a:ahLst/>
                <a:cxnLst>
                  <a:cxn ang="0">
                    <a:pos x="3" y="163"/>
                  </a:cxn>
                  <a:cxn ang="0">
                    <a:pos x="0" y="155"/>
                  </a:cxn>
                  <a:cxn ang="0">
                    <a:pos x="119" y="0"/>
                  </a:cxn>
                  <a:cxn ang="0">
                    <a:pos x="122" y="5"/>
                  </a:cxn>
                  <a:cxn ang="0">
                    <a:pos x="3" y="163"/>
                  </a:cxn>
                </a:cxnLst>
                <a:rect l="0" t="0" r="r" b="b"/>
                <a:pathLst>
                  <a:path w="122" h="163">
                    <a:moveTo>
                      <a:pt x="3" y="163"/>
                    </a:moveTo>
                    <a:lnTo>
                      <a:pt x="0" y="155"/>
                    </a:lnTo>
                    <a:lnTo>
                      <a:pt x="119" y="0"/>
                    </a:lnTo>
                    <a:lnTo>
                      <a:pt x="122" y="5"/>
                    </a:lnTo>
                    <a:lnTo>
                      <a:pt x="3" y="163"/>
                    </a:lnTo>
                    <a:close/>
                  </a:path>
                </a:pathLst>
              </a:custGeom>
              <a:solidFill>
                <a:srgbClr val="D3D3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07" name="Freeform 271"/>
              <p:cNvSpPr>
                <a:spLocks/>
              </p:cNvSpPr>
              <p:nvPr/>
            </p:nvSpPr>
            <p:spPr bwMode="auto">
              <a:xfrm>
                <a:off x="1650" y="2937"/>
                <a:ext cx="65" cy="87"/>
              </a:xfrm>
              <a:custGeom>
                <a:avLst/>
                <a:gdLst/>
                <a:ahLst/>
                <a:cxnLst>
                  <a:cxn ang="0">
                    <a:pos x="13" y="174"/>
                  </a:cxn>
                  <a:cxn ang="0">
                    <a:pos x="0" y="154"/>
                  </a:cxn>
                  <a:cxn ang="0">
                    <a:pos x="119" y="0"/>
                  </a:cxn>
                  <a:cxn ang="0">
                    <a:pos x="132" y="19"/>
                  </a:cxn>
                  <a:cxn ang="0">
                    <a:pos x="13" y="174"/>
                  </a:cxn>
                </a:cxnLst>
                <a:rect l="0" t="0" r="r" b="b"/>
                <a:pathLst>
                  <a:path w="132" h="174">
                    <a:moveTo>
                      <a:pt x="13" y="174"/>
                    </a:moveTo>
                    <a:lnTo>
                      <a:pt x="0" y="154"/>
                    </a:lnTo>
                    <a:lnTo>
                      <a:pt x="119" y="0"/>
                    </a:lnTo>
                    <a:lnTo>
                      <a:pt x="132" y="19"/>
                    </a:lnTo>
                    <a:lnTo>
                      <a:pt x="13" y="174"/>
                    </a:lnTo>
                    <a:close/>
                  </a:path>
                </a:pathLst>
              </a:custGeom>
              <a:solidFill>
                <a:srgbClr val="D2D2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08" name="Freeform 272"/>
              <p:cNvSpPr>
                <a:spLocks/>
              </p:cNvSpPr>
              <p:nvPr/>
            </p:nvSpPr>
            <p:spPr bwMode="auto">
              <a:xfrm>
                <a:off x="1653" y="2942"/>
                <a:ext cx="62" cy="82"/>
              </a:xfrm>
              <a:custGeom>
                <a:avLst/>
                <a:gdLst/>
                <a:ahLst/>
                <a:cxnLst>
                  <a:cxn ang="0">
                    <a:pos x="6" y="165"/>
                  </a:cxn>
                  <a:cxn ang="0">
                    <a:pos x="0" y="156"/>
                  </a:cxn>
                  <a:cxn ang="0">
                    <a:pos x="118" y="0"/>
                  </a:cxn>
                  <a:cxn ang="0">
                    <a:pos x="125" y="10"/>
                  </a:cxn>
                  <a:cxn ang="0">
                    <a:pos x="6" y="165"/>
                  </a:cxn>
                </a:cxnLst>
                <a:rect l="0" t="0" r="r" b="b"/>
                <a:pathLst>
                  <a:path w="125" h="165">
                    <a:moveTo>
                      <a:pt x="6" y="165"/>
                    </a:moveTo>
                    <a:lnTo>
                      <a:pt x="0" y="156"/>
                    </a:lnTo>
                    <a:lnTo>
                      <a:pt x="118" y="0"/>
                    </a:lnTo>
                    <a:lnTo>
                      <a:pt x="125" y="10"/>
                    </a:lnTo>
                    <a:lnTo>
                      <a:pt x="6" y="165"/>
                    </a:lnTo>
                    <a:close/>
                  </a:path>
                </a:pathLst>
              </a:custGeom>
              <a:solidFill>
                <a:srgbClr val="D2D2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09" name="Freeform 273"/>
              <p:cNvSpPr>
                <a:spLocks/>
              </p:cNvSpPr>
              <p:nvPr/>
            </p:nvSpPr>
            <p:spPr bwMode="auto">
              <a:xfrm>
                <a:off x="1650" y="2937"/>
                <a:ext cx="62" cy="83"/>
              </a:xfrm>
              <a:custGeom>
                <a:avLst/>
                <a:gdLst/>
                <a:ahLst/>
                <a:cxnLst>
                  <a:cxn ang="0">
                    <a:pos x="7" y="165"/>
                  </a:cxn>
                  <a:cxn ang="0">
                    <a:pos x="0" y="154"/>
                  </a:cxn>
                  <a:cxn ang="0">
                    <a:pos x="119" y="0"/>
                  </a:cxn>
                  <a:cxn ang="0">
                    <a:pos x="125" y="9"/>
                  </a:cxn>
                  <a:cxn ang="0">
                    <a:pos x="7" y="165"/>
                  </a:cxn>
                </a:cxnLst>
                <a:rect l="0" t="0" r="r" b="b"/>
                <a:pathLst>
                  <a:path w="125" h="165">
                    <a:moveTo>
                      <a:pt x="7" y="165"/>
                    </a:moveTo>
                    <a:lnTo>
                      <a:pt x="0" y="154"/>
                    </a:lnTo>
                    <a:lnTo>
                      <a:pt x="119" y="0"/>
                    </a:lnTo>
                    <a:lnTo>
                      <a:pt x="125" y="9"/>
                    </a:lnTo>
                    <a:lnTo>
                      <a:pt x="7" y="165"/>
                    </a:lnTo>
                    <a:close/>
                  </a:path>
                </a:pathLst>
              </a:custGeom>
              <a:solidFill>
                <a:srgbClr val="D1D1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10" name="Freeform 274"/>
              <p:cNvSpPr>
                <a:spLocks/>
              </p:cNvSpPr>
              <p:nvPr/>
            </p:nvSpPr>
            <p:spPr bwMode="auto">
              <a:xfrm>
                <a:off x="1636" y="2919"/>
                <a:ext cx="73" cy="95"/>
              </a:xfrm>
              <a:custGeom>
                <a:avLst/>
                <a:gdLst/>
                <a:ahLst/>
                <a:cxnLst>
                  <a:cxn ang="0">
                    <a:pos x="27" y="189"/>
                  </a:cxn>
                  <a:cxn ang="0">
                    <a:pos x="0" y="152"/>
                  </a:cxn>
                  <a:cxn ang="0">
                    <a:pos x="122" y="0"/>
                  </a:cxn>
                  <a:cxn ang="0">
                    <a:pos x="146" y="35"/>
                  </a:cxn>
                  <a:cxn ang="0">
                    <a:pos x="27" y="189"/>
                  </a:cxn>
                </a:cxnLst>
                <a:rect l="0" t="0" r="r" b="b"/>
                <a:pathLst>
                  <a:path w="146" h="189">
                    <a:moveTo>
                      <a:pt x="27" y="189"/>
                    </a:moveTo>
                    <a:lnTo>
                      <a:pt x="0" y="152"/>
                    </a:lnTo>
                    <a:lnTo>
                      <a:pt x="122" y="0"/>
                    </a:lnTo>
                    <a:lnTo>
                      <a:pt x="146" y="35"/>
                    </a:lnTo>
                    <a:lnTo>
                      <a:pt x="27" y="189"/>
                    </a:lnTo>
                    <a:close/>
                  </a:path>
                </a:pathLst>
              </a:custGeom>
              <a:solidFill>
                <a:srgbClr val="D0D0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11" name="Freeform 275"/>
              <p:cNvSpPr>
                <a:spLocks/>
              </p:cNvSpPr>
              <p:nvPr/>
            </p:nvSpPr>
            <p:spPr bwMode="auto">
              <a:xfrm>
                <a:off x="1646" y="2932"/>
                <a:ext cx="63" cy="82"/>
              </a:xfrm>
              <a:custGeom>
                <a:avLst/>
                <a:gdLst/>
                <a:ahLst/>
                <a:cxnLst>
                  <a:cxn ang="0">
                    <a:pos x="7" y="163"/>
                  </a:cxn>
                  <a:cxn ang="0">
                    <a:pos x="0" y="154"/>
                  </a:cxn>
                  <a:cxn ang="0">
                    <a:pos x="120" y="0"/>
                  </a:cxn>
                  <a:cxn ang="0">
                    <a:pos x="126" y="9"/>
                  </a:cxn>
                  <a:cxn ang="0">
                    <a:pos x="7" y="163"/>
                  </a:cxn>
                </a:cxnLst>
                <a:rect l="0" t="0" r="r" b="b"/>
                <a:pathLst>
                  <a:path w="126" h="163">
                    <a:moveTo>
                      <a:pt x="7" y="163"/>
                    </a:moveTo>
                    <a:lnTo>
                      <a:pt x="0" y="154"/>
                    </a:lnTo>
                    <a:lnTo>
                      <a:pt x="120" y="0"/>
                    </a:lnTo>
                    <a:lnTo>
                      <a:pt x="126" y="9"/>
                    </a:lnTo>
                    <a:lnTo>
                      <a:pt x="7" y="163"/>
                    </a:lnTo>
                    <a:close/>
                  </a:path>
                </a:pathLst>
              </a:custGeom>
              <a:solidFill>
                <a:srgbClr val="D0D0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12" name="Freeform 276"/>
              <p:cNvSpPr>
                <a:spLocks/>
              </p:cNvSpPr>
              <p:nvPr/>
            </p:nvSpPr>
            <p:spPr bwMode="auto">
              <a:xfrm>
                <a:off x="1643" y="2928"/>
                <a:ext cx="63" cy="81"/>
              </a:xfrm>
              <a:custGeom>
                <a:avLst/>
                <a:gdLst/>
                <a:ahLst/>
                <a:cxnLst>
                  <a:cxn ang="0">
                    <a:pos x="7" y="164"/>
                  </a:cxn>
                  <a:cxn ang="0">
                    <a:pos x="0" y="154"/>
                  </a:cxn>
                  <a:cxn ang="0">
                    <a:pos x="121" y="0"/>
                  </a:cxn>
                  <a:cxn ang="0">
                    <a:pos x="127" y="10"/>
                  </a:cxn>
                  <a:cxn ang="0">
                    <a:pos x="7" y="164"/>
                  </a:cxn>
                </a:cxnLst>
                <a:rect l="0" t="0" r="r" b="b"/>
                <a:pathLst>
                  <a:path w="127" h="164">
                    <a:moveTo>
                      <a:pt x="7" y="164"/>
                    </a:moveTo>
                    <a:lnTo>
                      <a:pt x="0" y="154"/>
                    </a:lnTo>
                    <a:lnTo>
                      <a:pt x="121" y="0"/>
                    </a:lnTo>
                    <a:lnTo>
                      <a:pt x="127" y="10"/>
                    </a:lnTo>
                    <a:lnTo>
                      <a:pt x="7" y="164"/>
                    </a:lnTo>
                    <a:close/>
                  </a:path>
                </a:pathLst>
              </a:custGeom>
              <a:solidFill>
                <a:srgbClr val="CFCF5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13" name="Freeform 277"/>
              <p:cNvSpPr>
                <a:spLocks/>
              </p:cNvSpPr>
              <p:nvPr/>
            </p:nvSpPr>
            <p:spPr bwMode="auto">
              <a:xfrm>
                <a:off x="1639" y="2924"/>
                <a:ext cx="64" cy="81"/>
              </a:xfrm>
              <a:custGeom>
                <a:avLst/>
                <a:gdLst/>
                <a:ahLst/>
                <a:cxnLst>
                  <a:cxn ang="0">
                    <a:pos x="7" y="161"/>
                  </a:cxn>
                  <a:cxn ang="0">
                    <a:pos x="0" y="152"/>
                  </a:cxn>
                  <a:cxn ang="0">
                    <a:pos x="122" y="0"/>
                  </a:cxn>
                  <a:cxn ang="0">
                    <a:pos x="128" y="7"/>
                  </a:cxn>
                  <a:cxn ang="0">
                    <a:pos x="7" y="161"/>
                  </a:cxn>
                </a:cxnLst>
                <a:rect l="0" t="0" r="r" b="b"/>
                <a:pathLst>
                  <a:path w="128" h="161">
                    <a:moveTo>
                      <a:pt x="7" y="161"/>
                    </a:moveTo>
                    <a:lnTo>
                      <a:pt x="0" y="152"/>
                    </a:lnTo>
                    <a:lnTo>
                      <a:pt x="122" y="0"/>
                    </a:lnTo>
                    <a:lnTo>
                      <a:pt x="128" y="7"/>
                    </a:lnTo>
                    <a:lnTo>
                      <a:pt x="7" y="161"/>
                    </a:lnTo>
                    <a:close/>
                  </a:path>
                </a:pathLst>
              </a:custGeom>
              <a:solidFill>
                <a:srgbClr val="CECE5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14" name="Freeform 278"/>
              <p:cNvSpPr>
                <a:spLocks/>
              </p:cNvSpPr>
              <p:nvPr/>
            </p:nvSpPr>
            <p:spPr bwMode="auto">
              <a:xfrm>
                <a:off x="1636" y="2919"/>
                <a:ext cx="64" cy="81"/>
              </a:xfrm>
              <a:custGeom>
                <a:avLst/>
                <a:gdLst/>
                <a:ahLst/>
                <a:cxnLst>
                  <a:cxn ang="0">
                    <a:pos x="6" y="161"/>
                  </a:cxn>
                  <a:cxn ang="0">
                    <a:pos x="0" y="152"/>
                  </a:cxn>
                  <a:cxn ang="0">
                    <a:pos x="122" y="0"/>
                  </a:cxn>
                  <a:cxn ang="0">
                    <a:pos x="128" y="9"/>
                  </a:cxn>
                  <a:cxn ang="0">
                    <a:pos x="6" y="161"/>
                  </a:cxn>
                </a:cxnLst>
                <a:rect l="0" t="0" r="r" b="b"/>
                <a:pathLst>
                  <a:path w="128" h="161">
                    <a:moveTo>
                      <a:pt x="6" y="161"/>
                    </a:moveTo>
                    <a:lnTo>
                      <a:pt x="0" y="152"/>
                    </a:lnTo>
                    <a:lnTo>
                      <a:pt x="122" y="0"/>
                    </a:lnTo>
                    <a:lnTo>
                      <a:pt x="128" y="9"/>
                    </a:lnTo>
                    <a:lnTo>
                      <a:pt x="6" y="161"/>
                    </a:lnTo>
                    <a:close/>
                  </a:path>
                </a:pathLst>
              </a:custGeom>
              <a:solidFill>
                <a:srgbClr val="CDCD5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15" name="Freeform 279"/>
              <p:cNvSpPr>
                <a:spLocks/>
              </p:cNvSpPr>
              <p:nvPr/>
            </p:nvSpPr>
            <p:spPr bwMode="auto">
              <a:xfrm>
                <a:off x="1620" y="2904"/>
                <a:ext cx="77" cy="91"/>
              </a:xfrm>
              <a:custGeom>
                <a:avLst/>
                <a:gdLst/>
                <a:ahLst/>
                <a:cxnLst>
                  <a:cxn ang="0">
                    <a:pos x="31" y="184"/>
                  </a:cxn>
                  <a:cxn ang="0">
                    <a:pos x="0" y="149"/>
                  </a:cxn>
                  <a:cxn ang="0">
                    <a:pos x="125" y="0"/>
                  </a:cxn>
                  <a:cxn ang="0">
                    <a:pos x="153" y="32"/>
                  </a:cxn>
                  <a:cxn ang="0">
                    <a:pos x="31" y="184"/>
                  </a:cxn>
                </a:cxnLst>
                <a:rect l="0" t="0" r="r" b="b"/>
                <a:pathLst>
                  <a:path w="153" h="184">
                    <a:moveTo>
                      <a:pt x="31" y="184"/>
                    </a:moveTo>
                    <a:lnTo>
                      <a:pt x="0" y="149"/>
                    </a:lnTo>
                    <a:lnTo>
                      <a:pt x="125" y="0"/>
                    </a:lnTo>
                    <a:lnTo>
                      <a:pt x="153" y="32"/>
                    </a:lnTo>
                    <a:lnTo>
                      <a:pt x="31" y="184"/>
                    </a:lnTo>
                    <a:close/>
                  </a:path>
                </a:pathLst>
              </a:custGeom>
              <a:solidFill>
                <a:srgbClr val="CCCC5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16" name="Freeform 280"/>
              <p:cNvSpPr>
                <a:spLocks/>
              </p:cNvSpPr>
              <p:nvPr/>
            </p:nvSpPr>
            <p:spPr bwMode="auto">
              <a:xfrm>
                <a:off x="1633" y="2917"/>
                <a:ext cx="64" cy="78"/>
              </a:xfrm>
              <a:custGeom>
                <a:avLst/>
                <a:gdLst/>
                <a:ahLst/>
                <a:cxnLst>
                  <a:cxn ang="0">
                    <a:pos x="7" y="158"/>
                  </a:cxn>
                  <a:cxn ang="0">
                    <a:pos x="0" y="150"/>
                  </a:cxn>
                  <a:cxn ang="0">
                    <a:pos x="122" y="0"/>
                  </a:cxn>
                  <a:cxn ang="0">
                    <a:pos x="129" y="6"/>
                  </a:cxn>
                  <a:cxn ang="0">
                    <a:pos x="7" y="158"/>
                  </a:cxn>
                </a:cxnLst>
                <a:rect l="0" t="0" r="r" b="b"/>
                <a:pathLst>
                  <a:path w="129" h="158">
                    <a:moveTo>
                      <a:pt x="7" y="158"/>
                    </a:moveTo>
                    <a:lnTo>
                      <a:pt x="0" y="150"/>
                    </a:lnTo>
                    <a:lnTo>
                      <a:pt x="122" y="0"/>
                    </a:lnTo>
                    <a:lnTo>
                      <a:pt x="129" y="6"/>
                    </a:lnTo>
                    <a:lnTo>
                      <a:pt x="7" y="158"/>
                    </a:lnTo>
                    <a:close/>
                  </a:path>
                </a:pathLst>
              </a:custGeom>
              <a:solidFill>
                <a:srgbClr val="CCCC5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17" name="Freeform 281"/>
              <p:cNvSpPr>
                <a:spLocks/>
              </p:cNvSpPr>
              <p:nvPr/>
            </p:nvSpPr>
            <p:spPr bwMode="auto">
              <a:xfrm>
                <a:off x="1630" y="2913"/>
                <a:ext cx="64" cy="79"/>
              </a:xfrm>
              <a:custGeom>
                <a:avLst/>
                <a:gdLst/>
                <a:ahLst/>
                <a:cxnLst>
                  <a:cxn ang="0">
                    <a:pos x="6" y="157"/>
                  </a:cxn>
                  <a:cxn ang="0">
                    <a:pos x="0" y="150"/>
                  </a:cxn>
                  <a:cxn ang="0">
                    <a:pos x="124" y="0"/>
                  </a:cxn>
                  <a:cxn ang="0">
                    <a:pos x="128" y="7"/>
                  </a:cxn>
                  <a:cxn ang="0">
                    <a:pos x="6" y="157"/>
                  </a:cxn>
                </a:cxnLst>
                <a:rect l="0" t="0" r="r" b="b"/>
                <a:pathLst>
                  <a:path w="128" h="157">
                    <a:moveTo>
                      <a:pt x="6" y="157"/>
                    </a:moveTo>
                    <a:lnTo>
                      <a:pt x="0" y="150"/>
                    </a:lnTo>
                    <a:lnTo>
                      <a:pt x="124" y="0"/>
                    </a:lnTo>
                    <a:lnTo>
                      <a:pt x="128" y="7"/>
                    </a:lnTo>
                    <a:lnTo>
                      <a:pt x="6" y="157"/>
                    </a:lnTo>
                    <a:close/>
                  </a:path>
                </a:pathLst>
              </a:custGeom>
              <a:solidFill>
                <a:srgbClr val="CBCB5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18" name="Freeform 282"/>
              <p:cNvSpPr>
                <a:spLocks/>
              </p:cNvSpPr>
              <p:nvPr/>
            </p:nvSpPr>
            <p:spPr bwMode="auto">
              <a:xfrm>
                <a:off x="1627" y="2910"/>
                <a:ext cx="64" cy="78"/>
              </a:xfrm>
              <a:custGeom>
                <a:avLst/>
                <a:gdLst/>
                <a:ahLst/>
                <a:cxnLst>
                  <a:cxn ang="0">
                    <a:pos x="6" y="156"/>
                  </a:cxn>
                  <a:cxn ang="0">
                    <a:pos x="0" y="149"/>
                  </a:cxn>
                  <a:cxn ang="0">
                    <a:pos x="124" y="0"/>
                  </a:cxn>
                  <a:cxn ang="0">
                    <a:pos x="130" y="6"/>
                  </a:cxn>
                  <a:cxn ang="0">
                    <a:pos x="6" y="156"/>
                  </a:cxn>
                </a:cxnLst>
                <a:rect l="0" t="0" r="r" b="b"/>
                <a:pathLst>
                  <a:path w="130" h="156">
                    <a:moveTo>
                      <a:pt x="6" y="156"/>
                    </a:moveTo>
                    <a:lnTo>
                      <a:pt x="0" y="149"/>
                    </a:lnTo>
                    <a:lnTo>
                      <a:pt x="124" y="0"/>
                    </a:lnTo>
                    <a:lnTo>
                      <a:pt x="130" y="6"/>
                    </a:lnTo>
                    <a:lnTo>
                      <a:pt x="6" y="156"/>
                    </a:lnTo>
                    <a:close/>
                  </a:path>
                </a:pathLst>
              </a:custGeom>
              <a:solidFill>
                <a:srgbClr val="CACA5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19" name="Freeform 283"/>
              <p:cNvSpPr>
                <a:spLocks/>
              </p:cNvSpPr>
              <p:nvPr/>
            </p:nvSpPr>
            <p:spPr bwMode="auto">
              <a:xfrm>
                <a:off x="1623" y="2906"/>
                <a:ext cx="65" cy="78"/>
              </a:xfrm>
              <a:custGeom>
                <a:avLst/>
                <a:gdLst/>
                <a:ahLst/>
                <a:cxnLst>
                  <a:cxn ang="0">
                    <a:pos x="6" y="156"/>
                  </a:cxn>
                  <a:cxn ang="0">
                    <a:pos x="0" y="148"/>
                  </a:cxn>
                  <a:cxn ang="0">
                    <a:pos x="123" y="0"/>
                  </a:cxn>
                  <a:cxn ang="0">
                    <a:pos x="130" y="7"/>
                  </a:cxn>
                  <a:cxn ang="0">
                    <a:pos x="6" y="156"/>
                  </a:cxn>
                </a:cxnLst>
                <a:rect l="0" t="0" r="r" b="b"/>
                <a:pathLst>
                  <a:path w="130" h="156">
                    <a:moveTo>
                      <a:pt x="6" y="156"/>
                    </a:moveTo>
                    <a:lnTo>
                      <a:pt x="0" y="148"/>
                    </a:lnTo>
                    <a:lnTo>
                      <a:pt x="123" y="0"/>
                    </a:lnTo>
                    <a:lnTo>
                      <a:pt x="130" y="7"/>
                    </a:lnTo>
                    <a:lnTo>
                      <a:pt x="6" y="156"/>
                    </a:lnTo>
                    <a:close/>
                  </a:path>
                </a:pathLst>
              </a:custGeom>
              <a:solidFill>
                <a:srgbClr val="C9C9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20" name="Freeform 284"/>
              <p:cNvSpPr>
                <a:spLocks/>
              </p:cNvSpPr>
              <p:nvPr/>
            </p:nvSpPr>
            <p:spPr bwMode="auto">
              <a:xfrm>
                <a:off x="1620" y="2904"/>
                <a:ext cx="65" cy="77"/>
              </a:xfrm>
              <a:custGeom>
                <a:avLst/>
                <a:gdLst/>
                <a:ahLst/>
                <a:cxnLst>
                  <a:cxn ang="0">
                    <a:pos x="6" y="154"/>
                  </a:cxn>
                  <a:cxn ang="0">
                    <a:pos x="0" y="149"/>
                  </a:cxn>
                  <a:cxn ang="0">
                    <a:pos x="125" y="0"/>
                  </a:cxn>
                  <a:cxn ang="0">
                    <a:pos x="129" y="6"/>
                  </a:cxn>
                  <a:cxn ang="0">
                    <a:pos x="6" y="154"/>
                  </a:cxn>
                </a:cxnLst>
                <a:rect l="0" t="0" r="r" b="b"/>
                <a:pathLst>
                  <a:path w="129" h="154">
                    <a:moveTo>
                      <a:pt x="6" y="154"/>
                    </a:moveTo>
                    <a:lnTo>
                      <a:pt x="0" y="149"/>
                    </a:lnTo>
                    <a:lnTo>
                      <a:pt x="125" y="0"/>
                    </a:lnTo>
                    <a:lnTo>
                      <a:pt x="129" y="6"/>
                    </a:lnTo>
                    <a:lnTo>
                      <a:pt x="6" y="154"/>
                    </a:lnTo>
                    <a:close/>
                  </a:path>
                </a:pathLst>
              </a:custGeom>
              <a:solidFill>
                <a:srgbClr val="C8C8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21" name="Freeform 285"/>
              <p:cNvSpPr>
                <a:spLocks/>
              </p:cNvSpPr>
              <p:nvPr/>
            </p:nvSpPr>
            <p:spPr bwMode="auto">
              <a:xfrm>
                <a:off x="1603" y="2889"/>
                <a:ext cx="80" cy="89"/>
              </a:xfrm>
              <a:custGeom>
                <a:avLst/>
                <a:gdLst/>
                <a:ahLst/>
                <a:cxnLst>
                  <a:cxn ang="0">
                    <a:pos x="36" y="179"/>
                  </a:cxn>
                  <a:cxn ang="0">
                    <a:pos x="0" y="145"/>
                  </a:cxn>
                  <a:cxn ang="0">
                    <a:pos x="130" y="0"/>
                  </a:cxn>
                  <a:cxn ang="0">
                    <a:pos x="161" y="30"/>
                  </a:cxn>
                  <a:cxn ang="0">
                    <a:pos x="36" y="179"/>
                  </a:cxn>
                </a:cxnLst>
                <a:rect l="0" t="0" r="r" b="b"/>
                <a:pathLst>
                  <a:path w="161" h="179">
                    <a:moveTo>
                      <a:pt x="36" y="179"/>
                    </a:moveTo>
                    <a:lnTo>
                      <a:pt x="0" y="145"/>
                    </a:lnTo>
                    <a:lnTo>
                      <a:pt x="130" y="0"/>
                    </a:lnTo>
                    <a:lnTo>
                      <a:pt x="161" y="30"/>
                    </a:lnTo>
                    <a:lnTo>
                      <a:pt x="36" y="179"/>
                    </a:lnTo>
                    <a:close/>
                  </a:path>
                </a:pathLst>
              </a:custGeom>
              <a:solidFill>
                <a:srgbClr val="C7C7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22" name="Freeform 286"/>
              <p:cNvSpPr>
                <a:spLocks/>
              </p:cNvSpPr>
              <p:nvPr/>
            </p:nvSpPr>
            <p:spPr bwMode="auto">
              <a:xfrm>
                <a:off x="1617" y="2901"/>
                <a:ext cx="66" cy="77"/>
              </a:xfrm>
              <a:custGeom>
                <a:avLst/>
                <a:gdLst/>
                <a:ahLst/>
                <a:cxnLst>
                  <a:cxn ang="0">
                    <a:pos x="6" y="154"/>
                  </a:cxn>
                  <a:cxn ang="0">
                    <a:pos x="0" y="148"/>
                  </a:cxn>
                  <a:cxn ang="0">
                    <a:pos x="125" y="0"/>
                  </a:cxn>
                  <a:cxn ang="0">
                    <a:pos x="131" y="5"/>
                  </a:cxn>
                  <a:cxn ang="0">
                    <a:pos x="6" y="154"/>
                  </a:cxn>
                </a:cxnLst>
                <a:rect l="0" t="0" r="r" b="b"/>
                <a:pathLst>
                  <a:path w="131" h="154">
                    <a:moveTo>
                      <a:pt x="6" y="154"/>
                    </a:moveTo>
                    <a:lnTo>
                      <a:pt x="0" y="148"/>
                    </a:lnTo>
                    <a:lnTo>
                      <a:pt x="125" y="0"/>
                    </a:lnTo>
                    <a:lnTo>
                      <a:pt x="131" y="5"/>
                    </a:lnTo>
                    <a:lnTo>
                      <a:pt x="6" y="154"/>
                    </a:lnTo>
                    <a:close/>
                  </a:path>
                </a:pathLst>
              </a:custGeom>
              <a:solidFill>
                <a:srgbClr val="C7C7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23" name="Freeform 287"/>
              <p:cNvSpPr>
                <a:spLocks/>
              </p:cNvSpPr>
              <p:nvPr/>
            </p:nvSpPr>
            <p:spPr bwMode="auto">
              <a:xfrm>
                <a:off x="1614" y="2898"/>
                <a:ext cx="66" cy="77"/>
              </a:xfrm>
              <a:custGeom>
                <a:avLst/>
                <a:gdLst/>
                <a:ahLst/>
                <a:cxnLst>
                  <a:cxn ang="0">
                    <a:pos x="7" y="154"/>
                  </a:cxn>
                  <a:cxn ang="0">
                    <a:pos x="0" y="148"/>
                  </a:cxn>
                  <a:cxn ang="0">
                    <a:pos x="127" y="0"/>
                  </a:cxn>
                  <a:cxn ang="0">
                    <a:pos x="132" y="6"/>
                  </a:cxn>
                  <a:cxn ang="0">
                    <a:pos x="7" y="154"/>
                  </a:cxn>
                </a:cxnLst>
                <a:rect l="0" t="0" r="r" b="b"/>
                <a:pathLst>
                  <a:path w="132" h="154">
                    <a:moveTo>
                      <a:pt x="7" y="154"/>
                    </a:moveTo>
                    <a:lnTo>
                      <a:pt x="0" y="148"/>
                    </a:lnTo>
                    <a:lnTo>
                      <a:pt x="127" y="0"/>
                    </a:lnTo>
                    <a:lnTo>
                      <a:pt x="132" y="6"/>
                    </a:lnTo>
                    <a:lnTo>
                      <a:pt x="7" y="154"/>
                    </a:lnTo>
                    <a:close/>
                  </a:path>
                </a:pathLst>
              </a:custGeom>
              <a:solidFill>
                <a:srgbClr val="C6C64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24" name="Freeform 288"/>
              <p:cNvSpPr>
                <a:spLocks/>
              </p:cNvSpPr>
              <p:nvPr/>
            </p:nvSpPr>
            <p:spPr bwMode="auto">
              <a:xfrm>
                <a:off x="1612" y="2896"/>
                <a:ext cx="65" cy="76"/>
              </a:xfrm>
              <a:custGeom>
                <a:avLst/>
                <a:gdLst/>
                <a:ahLst/>
                <a:cxnLst>
                  <a:cxn ang="0">
                    <a:pos x="4" y="152"/>
                  </a:cxn>
                  <a:cxn ang="0">
                    <a:pos x="0" y="147"/>
                  </a:cxn>
                  <a:cxn ang="0">
                    <a:pos x="126" y="0"/>
                  </a:cxn>
                  <a:cxn ang="0">
                    <a:pos x="131" y="4"/>
                  </a:cxn>
                  <a:cxn ang="0">
                    <a:pos x="4" y="152"/>
                  </a:cxn>
                </a:cxnLst>
                <a:rect l="0" t="0" r="r" b="b"/>
                <a:pathLst>
                  <a:path w="131" h="152">
                    <a:moveTo>
                      <a:pt x="4" y="152"/>
                    </a:moveTo>
                    <a:lnTo>
                      <a:pt x="0" y="147"/>
                    </a:lnTo>
                    <a:lnTo>
                      <a:pt x="126" y="0"/>
                    </a:lnTo>
                    <a:lnTo>
                      <a:pt x="131" y="4"/>
                    </a:lnTo>
                    <a:lnTo>
                      <a:pt x="4" y="152"/>
                    </a:lnTo>
                    <a:close/>
                  </a:path>
                </a:pathLst>
              </a:custGeom>
              <a:solidFill>
                <a:srgbClr val="C5C54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25" name="Freeform 289"/>
              <p:cNvSpPr>
                <a:spLocks/>
              </p:cNvSpPr>
              <p:nvPr/>
            </p:nvSpPr>
            <p:spPr bwMode="auto">
              <a:xfrm>
                <a:off x="1609" y="2893"/>
                <a:ext cx="66" cy="76"/>
              </a:xfrm>
              <a:custGeom>
                <a:avLst/>
                <a:gdLst/>
                <a:ahLst/>
                <a:cxnLst>
                  <a:cxn ang="0">
                    <a:pos x="6" y="152"/>
                  </a:cxn>
                  <a:cxn ang="0">
                    <a:pos x="0" y="146"/>
                  </a:cxn>
                  <a:cxn ang="0">
                    <a:pos x="126" y="0"/>
                  </a:cxn>
                  <a:cxn ang="0">
                    <a:pos x="132" y="5"/>
                  </a:cxn>
                  <a:cxn ang="0">
                    <a:pos x="6" y="152"/>
                  </a:cxn>
                </a:cxnLst>
                <a:rect l="0" t="0" r="r" b="b"/>
                <a:pathLst>
                  <a:path w="132" h="152">
                    <a:moveTo>
                      <a:pt x="6" y="152"/>
                    </a:moveTo>
                    <a:lnTo>
                      <a:pt x="0" y="146"/>
                    </a:lnTo>
                    <a:lnTo>
                      <a:pt x="126" y="0"/>
                    </a:lnTo>
                    <a:lnTo>
                      <a:pt x="132" y="5"/>
                    </a:lnTo>
                    <a:lnTo>
                      <a:pt x="6" y="152"/>
                    </a:lnTo>
                    <a:close/>
                  </a:path>
                </a:pathLst>
              </a:custGeom>
              <a:solidFill>
                <a:srgbClr val="C4C4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26" name="Freeform 290"/>
              <p:cNvSpPr>
                <a:spLocks/>
              </p:cNvSpPr>
              <p:nvPr/>
            </p:nvSpPr>
            <p:spPr bwMode="auto">
              <a:xfrm>
                <a:off x="1606" y="2892"/>
                <a:ext cx="66" cy="75"/>
              </a:xfrm>
              <a:custGeom>
                <a:avLst/>
                <a:gdLst/>
                <a:ahLst/>
                <a:cxnLst>
                  <a:cxn ang="0">
                    <a:pos x="7" y="150"/>
                  </a:cxn>
                  <a:cxn ang="0">
                    <a:pos x="0" y="145"/>
                  </a:cxn>
                  <a:cxn ang="0">
                    <a:pos x="129" y="0"/>
                  </a:cxn>
                  <a:cxn ang="0">
                    <a:pos x="133" y="4"/>
                  </a:cxn>
                  <a:cxn ang="0">
                    <a:pos x="7" y="150"/>
                  </a:cxn>
                </a:cxnLst>
                <a:rect l="0" t="0" r="r" b="b"/>
                <a:pathLst>
                  <a:path w="133" h="150">
                    <a:moveTo>
                      <a:pt x="7" y="150"/>
                    </a:moveTo>
                    <a:lnTo>
                      <a:pt x="0" y="145"/>
                    </a:lnTo>
                    <a:lnTo>
                      <a:pt x="129" y="0"/>
                    </a:lnTo>
                    <a:lnTo>
                      <a:pt x="133" y="4"/>
                    </a:lnTo>
                    <a:lnTo>
                      <a:pt x="7" y="150"/>
                    </a:lnTo>
                    <a:close/>
                  </a:path>
                </a:pathLst>
              </a:custGeom>
              <a:solidFill>
                <a:srgbClr val="C3C3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27" name="Freeform 291"/>
              <p:cNvSpPr>
                <a:spLocks/>
              </p:cNvSpPr>
              <p:nvPr/>
            </p:nvSpPr>
            <p:spPr bwMode="auto">
              <a:xfrm>
                <a:off x="1603" y="2889"/>
                <a:ext cx="67" cy="75"/>
              </a:xfrm>
              <a:custGeom>
                <a:avLst/>
                <a:gdLst/>
                <a:ahLst/>
                <a:cxnLst>
                  <a:cxn ang="0">
                    <a:pos x="6" y="151"/>
                  </a:cxn>
                  <a:cxn ang="0">
                    <a:pos x="0" y="145"/>
                  </a:cxn>
                  <a:cxn ang="0">
                    <a:pos x="130" y="0"/>
                  </a:cxn>
                  <a:cxn ang="0">
                    <a:pos x="135" y="6"/>
                  </a:cxn>
                  <a:cxn ang="0">
                    <a:pos x="6" y="151"/>
                  </a:cxn>
                </a:cxnLst>
                <a:rect l="0" t="0" r="r" b="b"/>
                <a:pathLst>
                  <a:path w="135" h="151">
                    <a:moveTo>
                      <a:pt x="6" y="151"/>
                    </a:moveTo>
                    <a:lnTo>
                      <a:pt x="0" y="145"/>
                    </a:lnTo>
                    <a:lnTo>
                      <a:pt x="130" y="0"/>
                    </a:lnTo>
                    <a:lnTo>
                      <a:pt x="135" y="6"/>
                    </a:lnTo>
                    <a:lnTo>
                      <a:pt x="6" y="151"/>
                    </a:lnTo>
                    <a:close/>
                  </a:path>
                </a:pathLst>
              </a:custGeom>
              <a:solidFill>
                <a:srgbClr val="C2C2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28" name="Freeform 292"/>
              <p:cNvSpPr>
                <a:spLocks/>
              </p:cNvSpPr>
              <p:nvPr/>
            </p:nvSpPr>
            <p:spPr bwMode="auto">
              <a:xfrm>
                <a:off x="1584" y="2876"/>
                <a:ext cx="83" cy="85"/>
              </a:xfrm>
              <a:custGeom>
                <a:avLst/>
                <a:gdLst/>
                <a:ahLst/>
                <a:cxnLst>
                  <a:cxn ang="0">
                    <a:pos x="37" y="170"/>
                  </a:cxn>
                  <a:cxn ang="0">
                    <a:pos x="0" y="142"/>
                  </a:cxn>
                  <a:cxn ang="0">
                    <a:pos x="133" y="0"/>
                  </a:cxn>
                  <a:cxn ang="0">
                    <a:pos x="167" y="25"/>
                  </a:cxn>
                  <a:cxn ang="0">
                    <a:pos x="37" y="170"/>
                  </a:cxn>
                </a:cxnLst>
                <a:rect l="0" t="0" r="r" b="b"/>
                <a:pathLst>
                  <a:path w="167" h="170">
                    <a:moveTo>
                      <a:pt x="37" y="170"/>
                    </a:moveTo>
                    <a:lnTo>
                      <a:pt x="0" y="142"/>
                    </a:lnTo>
                    <a:lnTo>
                      <a:pt x="133" y="0"/>
                    </a:lnTo>
                    <a:lnTo>
                      <a:pt x="167" y="25"/>
                    </a:lnTo>
                    <a:lnTo>
                      <a:pt x="37" y="170"/>
                    </a:lnTo>
                    <a:close/>
                  </a:path>
                </a:pathLst>
              </a:custGeom>
              <a:solidFill>
                <a:srgbClr val="C1C1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29" name="Freeform 293"/>
              <p:cNvSpPr>
                <a:spLocks/>
              </p:cNvSpPr>
              <p:nvPr/>
            </p:nvSpPr>
            <p:spPr bwMode="auto">
              <a:xfrm>
                <a:off x="1600" y="2886"/>
                <a:ext cx="67" cy="75"/>
              </a:xfrm>
              <a:custGeom>
                <a:avLst/>
                <a:gdLst/>
                <a:ahLst/>
                <a:cxnLst>
                  <a:cxn ang="0">
                    <a:pos x="6" y="150"/>
                  </a:cxn>
                  <a:cxn ang="0">
                    <a:pos x="0" y="145"/>
                  </a:cxn>
                  <a:cxn ang="0">
                    <a:pos x="128" y="0"/>
                  </a:cxn>
                  <a:cxn ang="0">
                    <a:pos x="136" y="5"/>
                  </a:cxn>
                  <a:cxn ang="0">
                    <a:pos x="6" y="150"/>
                  </a:cxn>
                </a:cxnLst>
                <a:rect l="0" t="0" r="r" b="b"/>
                <a:pathLst>
                  <a:path w="136" h="150">
                    <a:moveTo>
                      <a:pt x="6" y="150"/>
                    </a:moveTo>
                    <a:lnTo>
                      <a:pt x="0" y="145"/>
                    </a:lnTo>
                    <a:lnTo>
                      <a:pt x="128" y="0"/>
                    </a:lnTo>
                    <a:lnTo>
                      <a:pt x="136" y="5"/>
                    </a:lnTo>
                    <a:lnTo>
                      <a:pt x="6" y="150"/>
                    </a:lnTo>
                    <a:close/>
                  </a:path>
                </a:pathLst>
              </a:custGeom>
              <a:solidFill>
                <a:srgbClr val="C1C1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30" name="Freeform 294"/>
              <p:cNvSpPr>
                <a:spLocks/>
              </p:cNvSpPr>
              <p:nvPr/>
            </p:nvSpPr>
            <p:spPr bwMode="auto">
              <a:xfrm>
                <a:off x="1596" y="2883"/>
                <a:ext cx="68" cy="75"/>
              </a:xfrm>
              <a:custGeom>
                <a:avLst/>
                <a:gdLst/>
                <a:ahLst/>
                <a:cxnLst>
                  <a:cxn ang="0">
                    <a:pos x="8" y="151"/>
                  </a:cxn>
                  <a:cxn ang="0">
                    <a:pos x="0" y="145"/>
                  </a:cxn>
                  <a:cxn ang="0">
                    <a:pos x="130" y="0"/>
                  </a:cxn>
                  <a:cxn ang="0">
                    <a:pos x="136" y="6"/>
                  </a:cxn>
                  <a:cxn ang="0">
                    <a:pos x="8" y="151"/>
                  </a:cxn>
                </a:cxnLst>
                <a:rect l="0" t="0" r="r" b="b"/>
                <a:pathLst>
                  <a:path w="136" h="151">
                    <a:moveTo>
                      <a:pt x="8" y="151"/>
                    </a:moveTo>
                    <a:lnTo>
                      <a:pt x="0" y="145"/>
                    </a:lnTo>
                    <a:lnTo>
                      <a:pt x="130" y="0"/>
                    </a:lnTo>
                    <a:lnTo>
                      <a:pt x="136" y="6"/>
                    </a:lnTo>
                    <a:lnTo>
                      <a:pt x="8" y="151"/>
                    </a:lnTo>
                    <a:close/>
                  </a:path>
                </a:pathLst>
              </a:custGeom>
              <a:solidFill>
                <a:srgbClr val="C0C04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31" name="Freeform 295"/>
              <p:cNvSpPr>
                <a:spLocks/>
              </p:cNvSpPr>
              <p:nvPr/>
            </p:nvSpPr>
            <p:spPr bwMode="auto">
              <a:xfrm>
                <a:off x="1592" y="2881"/>
                <a:ext cx="69" cy="75"/>
              </a:xfrm>
              <a:custGeom>
                <a:avLst/>
                <a:gdLst/>
                <a:ahLst/>
                <a:cxnLst>
                  <a:cxn ang="0">
                    <a:pos x="7" y="148"/>
                  </a:cxn>
                  <a:cxn ang="0">
                    <a:pos x="0" y="143"/>
                  </a:cxn>
                  <a:cxn ang="0">
                    <a:pos x="131" y="0"/>
                  </a:cxn>
                  <a:cxn ang="0">
                    <a:pos x="137" y="3"/>
                  </a:cxn>
                  <a:cxn ang="0">
                    <a:pos x="7" y="148"/>
                  </a:cxn>
                </a:cxnLst>
                <a:rect l="0" t="0" r="r" b="b"/>
                <a:pathLst>
                  <a:path w="137" h="148">
                    <a:moveTo>
                      <a:pt x="7" y="148"/>
                    </a:moveTo>
                    <a:lnTo>
                      <a:pt x="0" y="143"/>
                    </a:lnTo>
                    <a:lnTo>
                      <a:pt x="131" y="0"/>
                    </a:lnTo>
                    <a:lnTo>
                      <a:pt x="137" y="3"/>
                    </a:lnTo>
                    <a:lnTo>
                      <a:pt x="7" y="148"/>
                    </a:lnTo>
                    <a:close/>
                  </a:path>
                </a:pathLst>
              </a:custGeom>
              <a:solidFill>
                <a:srgbClr val="BFBF4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32" name="Freeform 296"/>
              <p:cNvSpPr>
                <a:spLocks/>
              </p:cNvSpPr>
              <p:nvPr/>
            </p:nvSpPr>
            <p:spPr bwMode="auto">
              <a:xfrm>
                <a:off x="1588" y="2879"/>
                <a:ext cx="69" cy="74"/>
              </a:xfrm>
              <a:custGeom>
                <a:avLst/>
                <a:gdLst/>
                <a:ahLst/>
                <a:cxnLst>
                  <a:cxn ang="0">
                    <a:pos x="8" y="149"/>
                  </a:cxn>
                  <a:cxn ang="0">
                    <a:pos x="0" y="143"/>
                  </a:cxn>
                  <a:cxn ang="0">
                    <a:pos x="131" y="0"/>
                  </a:cxn>
                  <a:cxn ang="0">
                    <a:pos x="139" y="6"/>
                  </a:cxn>
                  <a:cxn ang="0">
                    <a:pos x="8" y="149"/>
                  </a:cxn>
                </a:cxnLst>
                <a:rect l="0" t="0" r="r" b="b"/>
                <a:pathLst>
                  <a:path w="139" h="149">
                    <a:moveTo>
                      <a:pt x="8" y="149"/>
                    </a:moveTo>
                    <a:lnTo>
                      <a:pt x="0" y="143"/>
                    </a:lnTo>
                    <a:lnTo>
                      <a:pt x="131" y="0"/>
                    </a:lnTo>
                    <a:lnTo>
                      <a:pt x="139" y="6"/>
                    </a:lnTo>
                    <a:lnTo>
                      <a:pt x="8" y="149"/>
                    </a:lnTo>
                    <a:close/>
                  </a:path>
                </a:pathLst>
              </a:custGeom>
              <a:solidFill>
                <a:srgbClr val="BEBE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33" name="Freeform 297"/>
              <p:cNvSpPr>
                <a:spLocks/>
              </p:cNvSpPr>
              <p:nvPr/>
            </p:nvSpPr>
            <p:spPr bwMode="auto">
              <a:xfrm>
                <a:off x="1584" y="2876"/>
                <a:ext cx="70" cy="74"/>
              </a:xfrm>
              <a:custGeom>
                <a:avLst/>
                <a:gdLst/>
                <a:ahLst/>
                <a:cxnLst>
                  <a:cxn ang="0">
                    <a:pos x="8" y="148"/>
                  </a:cxn>
                  <a:cxn ang="0">
                    <a:pos x="0" y="142"/>
                  </a:cxn>
                  <a:cxn ang="0">
                    <a:pos x="133" y="0"/>
                  </a:cxn>
                  <a:cxn ang="0">
                    <a:pos x="139" y="5"/>
                  </a:cxn>
                  <a:cxn ang="0">
                    <a:pos x="8" y="148"/>
                  </a:cxn>
                </a:cxnLst>
                <a:rect l="0" t="0" r="r" b="b"/>
                <a:pathLst>
                  <a:path w="139" h="148">
                    <a:moveTo>
                      <a:pt x="8" y="148"/>
                    </a:moveTo>
                    <a:lnTo>
                      <a:pt x="0" y="142"/>
                    </a:lnTo>
                    <a:lnTo>
                      <a:pt x="133" y="0"/>
                    </a:lnTo>
                    <a:lnTo>
                      <a:pt x="139" y="5"/>
                    </a:lnTo>
                    <a:lnTo>
                      <a:pt x="8" y="148"/>
                    </a:lnTo>
                    <a:close/>
                  </a:path>
                </a:pathLst>
              </a:custGeom>
              <a:solidFill>
                <a:srgbClr val="BDBD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34" name="Freeform 298"/>
              <p:cNvSpPr>
                <a:spLocks/>
              </p:cNvSpPr>
              <p:nvPr/>
            </p:nvSpPr>
            <p:spPr bwMode="auto">
              <a:xfrm>
                <a:off x="1565" y="2865"/>
                <a:ext cx="85" cy="82"/>
              </a:xfrm>
              <a:custGeom>
                <a:avLst/>
                <a:gdLst/>
                <a:ahLst/>
                <a:cxnLst>
                  <a:cxn ang="0">
                    <a:pos x="38" y="165"/>
                  </a:cxn>
                  <a:cxn ang="0">
                    <a:pos x="0" y="139"/>
                  </a:cxn>
                  <a:cxn ang="0">
                    <a:pos x="134" y="0"/>
                  </a:cxn>
                  <a:cxn ang="0">
                    <a:pos x="171" y="23"/>
                  </a:cxn>
                  <a:cxn ang="0">
                    <a:pos x="38" y="165"/>
                  </a:cxn>
                </a:cxnLst>
                <a:rect l="0" t="0" r="r" b="b"/>
                <a:pathLst>
                  <a:path w="171" h="165">
                    <a:moveTo>
                      <a:pt x="38" y="165"/>
                    </a:moveTo>
                    <a:lnTo>
                      <a:pt x="0" y="139"/>
                    </a:lnTo>
                    <a:lnTo>
                      <a:pt x="134" y="0"/>
                    </a:lnTo>
                    <a:lnTo>
                      <a:pt x="171" y="23"/>
                    </a:lnTo>
                    <a:lnTo>
                      <a:pt x="38" y="165"/>
                    </a:lnTo>
                    <a:close/>
                  </a:path>
                </a:pathLst>
              </a:custGeom>
              <a:solidFill>
                <a:srgbClr val="BCBC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35" name="Freeform 299"/>
              <p:cNvSpPr>
                <a:spLocks/>
              </p:cNvSpPr>
              <p:nvPr/>
            </p:nvSpPr>
            <p:spPr bwMode="auto">
              <a:xfrm>
                <a:off x="1581" y="2874"/>
                <a:ext cx="69" cy="73"/>
              </a:xfrm>
              <a:custGeom>
                <a:avLst/>
                <a:gdLst/>
                <a:ahLst/>
                <a:cxnLst>
                  <a:cxn ang="0">
                    <a:pos x="6" y="146"/>
                  </a:cxn>
                  <a:cxn ang="0">
                    <a:pos x="0" y="143"/>
                  </a:cxn>
                  <a:cxn ang="0">
                    <a:pos x="133" y="0"/>
                  </a:cxn>
                  <a:cxn ang="0">
                    <a:pos x="139" y="4"/>
                  </a:cxn>
                  <a:cxn ang="0">
                    <a:pos x="6" y="146"/>
                  </a:cxn>
                </a:cxnLst>
                <a:rect l="0" t="0" r="r" b="b"/>
                <a:pathLst>
                  <a:path w="139" h="146">
                    <a:moveTo>
                      <a:pt x="6" y="146"/>
                    </a:moveTo>
                    <a:lnTo>
                      <a:pt x="0" y="143"/>
                    </a:lnTo>
                    <a:lnTo>
                      <a:pt x="133" y="0"/>
                    </a:lnTo>
                    <a:lnTo>
                      <a:pt x="139" y="4"/>
                    </a:lnTo>
                    <a:lnTo>
                      <a:pt x="6" y="146"/>
                    </a:lnTo>
                    <a:close/>
                  </a:path>
                </a:pathLst>
              </a:custGeom>
              <a:solidFill>
                <a:srgbClr val="BCBC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36" name="Freeform 300"/>
              <p:cNvSpPr>
                <a:spLocks/>
              </p:cNvSpPr>
              <p:nvPr/>
            </p:nvSpPr>
            <p:spPr bwMode="auto">
              <a:xfrm>
                <a:off x="1578" y="2872"/>
                <a:ext cx="69" cy="73"/>
              </a:xfrm>
              <a:custGeom>
                <a:avLst/>
                <a:gdLst/>
                <a:ahLst/>
                <a:cxnLst>
                  <a:cxn ang="0">
                    <a:pos x="6" y="147"/>
                  </a:cxn>
                  <a:cxn ang="0">
                    <a:pos x="0" y="141"/>
                  </a:cxn>
                  <a:cxn ang="0">
                    <a:pos x="133" y="0"/>
                  </a:cxn>
                  <a:cxn ang="0">
                    <a:pos x="139" y="4"/>
                  </a:cxn>
                  <a:cxn ang="0">
                    <a:pos x="6" y="147"/>
                  </a:cxn>
                </a:cxnLst>
                <a:rect l="0" t="0" r="r" b="b"/>
                <a:pathLst>
                  <a:path w="139" h="147">
                    <a:moveTo>
                      <a:pt x="6" y="147"/>
                    </a:moveTo>
                    <a:lnTo>
                      <a:pt x="0" y="141"/>
                    </a:lnTo>
                    <a:lnTo>
                      <a:pt x="133" y="0"/>
                    </a:lnTo>
                    <a:lnTo>
                      <a:pt x="139" y="4"/>
                    </a:lnTo>
                    <a:lnTo>
                      <a:pt x="6" y="147"/>
                    </a:lnTo>
                    <a:close/>
                  </a:path>
                </a:pathLst>
              </a:custGeom>
              <a:solidFill>
                <a:srgbClr val="BBBB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37" name="Freeform 301"/>
              <p:cNvSpPr>
                <a:spLocks/>
              </p:cNvSpPr>
              <p:nvPr/>
            </p:nvSpPr>
            <p:spPr bwMode="auto">
              <a:xfrm>
                <a:off x="1575" y="2870"/>
                <a:ext cx="69" cy="73"/>
              </a:xfrm>
              <a:custGeom>
                <a:avLst/>
                <a:gdLst/>
                <a:ahLst/>
                <a:cxnLst>
                  <a:cxn ang="0">
                    <a:pos x="6" y="145"/>
                  </a:cxn>
                  <a:cxn ang="0">
                    <a:pos x="0" y="141"/>
                  </a:cxn>
                  <a:cxn ang="0">
                    <a:pos x="132" y="0"/>
                  </a:cxn>
                  <a:cxn ang="0">
                    <a:pos x="139" y="4"/>
                  </a:cxn>
                  <a:cxn ang="0">
                    <a:pos x="6" y="145"/>
                  </a:cxn>
                </a:cxnLst>
                <a:rect l="0" t="0" r="r" b="b"/>
                <a:pathLst>
                  <a:path w="139" h="145">
                    <a:moveTo>
                      <a:pt x="6" y="145"/>
                    </a:moveTo>
                    <a:lnTo>
                      <a:pt x="0" y="141"/>
                    </a:lnTo>
                    <a:lnTo>
                      <a:pt x="132" y="0"/>
                    </a:lnTo>
                    <a:lnTo>
                      <a:pt x="139" y="4"/>
                    </a:lnTo>
                    <a:lnTo>
                      <a:pt x="6" y="145"/>
                    </a:lnTo>
                    <a:close/>
                  </a:path>
                </a:pathLst>
              </a:custGeom>
              <a:solidFill>
                <a:srgbClr val="BABA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38" name="Freeform 302"/>
              <p:cNvSpPr>
                <a:spLocks/>
              </p:cNvSpPr>
              <p:nvPr/>
            </p:nvSpPr>
            <p:spPr bwMode="auto">
              <a:xfrm>
                <a:off x="1571" y="2868"/>
                <a:ext cx="70" cy="73"/>
              </a:xfrm>
              <a:custGeom>
                <a:avLst/>
                <a:gdLst/>
                <a:ahLst/>
                <a:cxnLst>
                  <a:cxn ang="0">
                    <a:pos x="8" y="144"/>
                  </a:cxn>
                  <a:cxn ang="0">
                    <a:pos x="0" y="141"/>
                  </a:cxn>
                  <a:cxn ang="0">
                    <a:pos x="134" y="0"/>
                  </a:cxn>
                  <a:cxn ang="0">
                    <a:pos x="140" y="3"/>
                  </a:cxn>
                  <a:cxn ang="0">
                    <a:pos x="8" y="144"/>
                  </a:cxn>
                </a:cxnLst>
                <a:rect l="0" t="0" r="r" b="b"/>
                <a:pathLst>
                  <a:path w="140" h="144">
                    <a:moveTo>
                      <a:pt x="8" y="144"/>
                    </a:moveTo>
                    <a:lnTo>
                      <a:pt x="0" y="141"/>
                    </a:lnTo>
                    <a:lnTo>
                      <a:pt x="134" y="0"/>
                    </a:lnTo>
                    <a:lnTo>
                      <a:pt x="140" y="3"/>
                    </a:lnTo>
                    <a:lnTo>
                      <a:pt x="8" y="144"/>
                    </a:lnTo>
                    <a:close/>
                  </a:path>
                </a:pathLst>
              </a:custGeom>
              <a:solidFill>
                <a:srgbClr val="B9B9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39" name="Freeform 303"/>
              <p:cNvSpPr>
                <a:spLocks/>
              </p:cNvSpPr>
              <p:nvPr/>
            </p:nvSpPr>
            <p:spPr bwMode="auto">
              <a:xfrm>
                <a:off x="1568" y="2866"/>
                <a:ext cx="70" cy="73"/>
              </a:xfrm>
              <a:custGeom>
                <a:avLst/>
                <a:gdLst/>
                <a:ahLst/>
                <a:cxnLst>
                  <a:cxn ang="0">
                    <a:pos x="6" y="145"/>
                  </a:cxn>
                  <a:cxn ang="0">
                    <a:pos x="0" y="141"/>
                  </a:cxn>
                  <a:cxn ang="0">
                    <a:pos x="134" y="0"/>
                  </a:cxn>
                  <a:cxn ang="0">
                    <a:pos x="140" y="4"/>
                  </a:cxn>
                  <a:cxn ang="0">
                    <a:pos x="6" y="145"/>
                  </a:cxn>
                </a:cxnLst>
                <a:rect l="0" t="0" r="r" b="b"/>
                <a:pathLst>
                  <a:path w="140" h="145">
                    <a:moveTo>
                      <a:pt x="6" y="145"/>
                    </a:moveTo>
                    <a:lnTo>
                      <a:pt x="0" y="141"/>
                    </a:lnTo>
                    <a:lnTo>
                      <a:pt x="134" y="0"/>
                    </a:lnTo>
                    <a:lnTo>
                      <a:pt x="140" y="4"/>
                    </a:lnTo>
                    <a:lnTo>
                      <a:pt x="6" y="145"/>
                    </a:lnTo>
                    <a:close/>
                  </a:path>
                </a:pathLst>
              </a:custGeom>
              <a:solidFill>
                <a:srgbClr val="B8B8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40" name="Freeform 304"/>
              <p:cNvSpPr>
                <a:spLocks/>
              </p:cNvSpPr>
              <p:nvPr/>
            </p:nvSpPr>
            <p:spPr bwMode="auto">
              <a:xfrm>
                <a:off x="1565" y="2865"/>
                <a:ext cx="70" cy="72"/>
              </a:xfrm>
              <a:custGeom>
                <a:avLst/>
                <a:gdLst/>
                <a:ahLst/>
                <a:cxnLst>
                  <a:cxn ang="0">
                    <a:pos x="6" y="145"/>
                  </a:cxn>
                  <a:cxn ang="0">
                    <a:pos x="0" y="139"/>
                  </a:cxn>
                  <a:cxn ang="0">
                    <a:pos x="134" y="0"/>
                  </a:cxn>
                  <a:cxn ang="0">
                    <a:pos x="140" y="4"/>
                  </a:cxn>
                  <a:cxn ang="0">
                    <a:pos x="6" y="145"/>
                  </a:cxn>
                </a:cxnLst>
                <a:rect l="0" t="0" r="r" b="b"/>
                <a:pathLst>
                  <a:path w="140" h="145">
                    <a:moveTo>
                      <a:pt x="6" y="145"/>
                    </a:moveTo>
                    <a:lnTo>
                      <a:pt x="0" y="139"/>
                    </a:lnTo>
                    <a:lnTo>
                      <a:pt x="134" y="0"/>
                    </a:lnTo>
                    <a:lnTo>
                      <a:pt x="140" y="4"/>
                    </a:lnTo>
                    <a:lnTo>
                      <a:pt x="6" y="145"/>
                    </a:lnTo>
                    <a:close/>
                  </a:path>
                </a:pathLst>
              </a:custGeom>
              <a:solidFill>
                <a:srgbClr val="B7B7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41" name="Freeform 305"/>
              <p:cNvSpPr>
                <a:spLocks/>
              </p:cNvSpPr>
              <p:nvPr/>
            </p:nvSpPr>
            <p:spPr bwMode="auto">
              <a:xfrm>
                <a:off x="1543" y="2854"/>
                <a:ext cx="89" cy="80"/>
              </a:xfrm>
              <a:custGeom>
                <a:avLst/>
                <a:gdLst/>
                <a:ahLst/>
                <a:cxnLst>
                  <a:cxn ang="0">
                    <a:pos x="44" y="159"/>
                  </a:cxn>
                  <a:cxn ang="0">
                    <a:pos x="0" y="139"/>
                  </a:cxn>
                  <a:cxn ang="0">
                    <a:pos x="141" y="0"/>
                  </a:cxn>
                  <a:cxn ang="0">
                    <a:pos x="178" y="20"/>
                  </a:cxn>
                  <a:cxn ang="0">
                    <a:pos x="44" y="159"/>
                  </a:cxn>
                </a:cxnLst>
                <a:rect l="0" t="0" r="r" b="b"/>
                <a:pathLst>
                  <a:path w="178" h="159">
                    <a:moveTo>
                      <a:pt x="44" y="159"/>
                    </a:moveTo>
                    <a:lnTo>
                      <a:pt x="0" y="139"/>
                    </a:lnTo>
                    <a:lnTo>
                      <a:pt x="141" y="0"/>
                    </a:lnTo>
                    <a:lnTo>
                      <a:pt x="178" y="20"/>
                    </a:lnTo>
                    <a:lnTo>
                      <a:pt x="44" y="159"/>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42" name="Freeform 306"/>
              <p:cNvSpPr>
                <a:spLocks/>
              </p:cNvSpPr>
              <p:nvPr/>
            </p:nvSpPr>
            <p:spPr bwMode="auto">
              <a:xfrm>
                <a:off x="1561" y="2863"/>
                <a:ext cx="71" cy="71"/>
              </a:xfrm>
              <a:custGeom>
                <a:avLst/>
                <a:gdLst/>
                <a:ahLst/>
                <a:cxnLst>
                  <a:cxn ang="0">
                    <a:pos x="8" y="142"/>
                  </a:cxn>
                  <a:cxn ang="0">
                    <a:pos x="0" y="141"/>
                  </a:cxn>
                  <a:cxn ang="0">
                    <a:pos x="136" y="0"/>
                  </a:cxn>
                  <a:cxn ang="0">
                    <a:pos x="142" y="3"/>
                  </a:cxn>
                  <a:cxn ang="0">
                    <a:pos x="8" y="142"/>
                  </a:cxn>
                </a:cxnLst>
                <a:rect l="0" t="0" r="r" b="b"/>
                <a:pathLst>
                  <a:path w="142" h="142">
                    <a:moveTo>
                      <a:pt x="8" y="142"/>
                    </a:moveTo>
                    <a:lnTo>
                      <a:pt x="0" y="141"/>
                    </a:lnTo>
                    <a:lnTo>
                      <a:pt x="136" y="0"/>
                    </a:lnTo>
                    <a:lnTo>
                      <a:pt x="142" y="3"/>
                    </a:lnTo>
                    <a:lnTo>
                      <a:pt x="8" y="142"/>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43" name="Freeform 307"/>
              <p:cNvSpPr>
                <a:spLocks/>
              </p:cNvSpPr>
              <p:nvPr/>
            </p:nvSpPr>
            <p:spPr bwMode="auto">
              <a:xfrm>
                <a:off x="1558" y="2861"/>
                <a:ext cx="71" cy="72"/>
              </a:xfrm>
              <a:custGeom>
                <a:avLst/>
                <a:gdLst/>
                <a:ahLst/>
                <a:cxnLst>
                  <a:cxn ang="0">
                    <a:pos x="6" y="145"/>
                  </a:cxn>
                  <a:cxn ang="0">
                    <a:pos x="0" y="141"/>
                  </a:cxn>
                  <a:cxn ang="0">
                    <a:pos x="136" y="0"/>
                  </a:cxn>
                  <a:cxn ang="0">
                    <a:pos x="142" y="4"/>
                  </a:cxn>
                  <a:cxn ang="0">
                    <a:pos x="6" y="145"/>
                  </a:cxn>
                </a:cxnLst>
                <a:rect l="0" t="0" r="r" b="b"/>
                <a:pathLst>
                  <a:path w="142" h="145">
                    <a:moveTo>
                      <a:pt x="6" y="145"/>
                    </a:moveTo>
                    <a:lnTo>
                      <a:pt x="0" y="141"/>
                    </a:lnTo>
                    <a:lnTo>
                      <a:pt x="136" y="0"/>
                    </a:lnTo>
                    <a:lnTo>
                      <a:pt x="142" y="4"/>
                    </a:lnTo>
                    <a:lnTo>
                      <a:pt x="6" y="145"/>
                    </a:lnTo>
                    <a:close/>
                  </a:path>
                </a:pathLst>
              </a:custGeom>
              <a:solidFill>
                <a:srgbClr val="B5B5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44" name="Freeform 308"/>
              <p:cNvSpPr>
                <a:spLocks/>
              </p:cNvSpPr>
              <p:nvPr/>
            </p:nvSpPr>
            <p:spPr bwMode="auto">
              <a:xfrm>
                <a:off x="1554" y="2860"/>
                <a:ext cx="72" cy="71"/>
              </a:xfrm>
              <a:custGeom>
                <a:avLst/>
                <a:gdLst/>
                <a:ahLst/>
                <a:cxnLst>
                  <a:cxn ang="0">
                    <a:pos x="8" y="143"/>
                  </a:cxn>
                  <a:cxn ang="0">
                    <a:pos x="0" y="139"/>
                  </a:cxn>
                  <a:cxn ang="0">
                    <a:pos x="137" y="0"/>
                  </a:cxn>
                  <a:cxn ang="0">
                    <a:pos x="144" y="2"/>
                  </a:cxn>
                  <a:cxn ang="0">
                    <a:pos x="8" y="143"/>
                  </a:cxn>
                </a:cxnLst>
                <a:rect l="0" t="0" r="r" b="b"/>
                <a:pathLst>
                  <a:path w="144" h="143">
                    <a:moveTo>
                      <a:pt x="8" y="143"/>
                    </a:moveTo>
                    <a:lnTo>
                      <a:pt x="0" y="139"/>
                    </a:lnTo>
                    <a:lnTo>
                      <a:pt x="137" y="0"/>
                    </a:lnTo>
                    <a:lnTo>
                      <a:pt x="144" y="2"/>
                    </a:lnTo>
                    <a:lnTo>
                      <a:pt x="8" y="143"/>
                    </a:lnTo>
                    <a:close/>
                  </a:path>
                </a:pathLst>
              </a:custGeom>
              <a:solidFill>
                <a:srgbClr val="B4B4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45" name="Freeform 309"/>
              <p:cNvSpPr>
                <a:spLocks/>
              </p:cNvSpPr>
              <p:nvPr/>
            </p:nvSpPr>
            <p:spPr bwMode="auto">
              <a:xfrm>
                <a:off x="1551" y="2858"/>
                <a:ext cx="72" cy="72"/>
              </a:xfrm>
              <a:custGeom>
                <a:avLst/>
                <a:gdLst/>
                <a:ahLst/>
                <a:cxnLst>
                  <a:cxn ang="0">
                    <a:pos x="6" y="143"/>
                  </a:cxn>
                  <a:cxn ang="0">
                    <a:pos x="0" y="139"/>
                  </a:cxn>
                  <a:cxn ang="0">
                    <a:pos x="137" y="0"/>
                  </a:cxn>
                  <a:cxn ang="0">
                    <a:pos x="143" y="4"/>
                  </a:cxn>
                  <a:cxn ang="0">
                    <a:pos x="6" y="143"/>
                  </a:cxn>
                </a:cxnLst>
                <a:rect l="0" t="0" r="r" b="b"/>
                <a:pathLst>
                  <a:path w="143" h="143">
                    <a:moveTo>
                      <a:pt x="6" y="143"/>
                    </a:moveTo>
                    <a:lnTo>
                      <a:pt x="0" y="139"/>
                    </a:lnTo>
                    <a:lnTo>
                      <a:pt x="137" y="0"/>
                    </a:lnTo>
                    <a:lnTo>
                      <a:pt x="143" y="4"/>
                    </a:lnTo>
                    <a:lnTo>
                      <a:pt x="6" y="143"/>
                    </a:lnTo>
                    <a:close/>
                  </a:path>
                </a:pathLst>
              </a:custGeom>
              <a:solidFill>
                <a:srgbClr val="B3B3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46" name="Freeform 310"/>
              <p:cNvSpPr>
                <a:spLocks/>
              </p:cNvSpPr>
              <p:nvPr/>
            </p:nvSpPr>
            <p:spPr bwMode="auto">
              <a:xfrm>
                <a:off x="1547" y="2856"/>
                <a:ext cx="73" cy="72"/>
              </a:xfrm>
              <a:custGeom>
                <a:avLst/>
                <a:gdLst/>
                <a:ahLst/>
                <a:cxnLst>
                  <a:cxn ang="0">
                    <a:pos x="8" y="142"/>
                  </a:cxn>
                  <a:cxn ang="0">
                    <a:pos x="0" y="139"/>
                  </a:cxn>
                  <a:cxn ang="0">
                    <a:pos x="139" y="0"/>
                  </a:cxn>
                  <a:cxn ang="0">
                    <a:pos x="145" y="3"/>
                  </a:cxn>
                  <a:cxn ang="0">
                    <a:pos x="8" y="142"/>
                  </a:cxn>
                </a:cxnLst>
                <a:rect l="0" t="0" r="r" b="b"/>
                <a:pathLst>
                  <a:path w="145" h="142">
                    <a:moveTo>
                      <a:pt x="8" y="142"/>
                    </a:moveTo>
                    <a:lnTo>
                      <a:pt x="0" y="139"/>
                    </a:lnTo>
                    <a:lnTo>
                      <a:pt x="139" y="0"/>
                    </a:lnTo>
                    <a:lnTo>
                      <a:pt x="145" y="3"/>
                    </a:lnTo>
                    <a:lnTo>
                      <a:pt x="8" y="142"/>
                    </a:lnTo>
                    <a:close/>
                  </a:path>
                </a:pathLst>
              </a:custGeom>
              <a:solidFill>
                <a:srgbClr val="B2B2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47" name="Freeform 311"/>
              <p:cNvSpPr>
                <a:spLocks/>
              </p:cNvSpPr>
              <p:nvPr/>
            </p:nvSpPr>
            <p:spPr bwMode="auto">
              <a:xfrm>
                <a:off x="1543" y="2854"/>
                <a:ext cx="73" cy="72"/>
              </a:xfrm>
              <a:custGeom>
                <a:avLst/>
                <a:gdLst/>
                <a:ahLst/>
                <a:cxnLst>
                  <a:cxn ang="0">
                    <a:pos x="8" y="143"/>
                  </a:cxn>
                  <a:cxn ang="0">
                    <a:pos x="0" y="139"/>
                  </a:cxn>
                  <a:cxn ang="0">
                    <a:pos x="141" y="0"/>
                  </a:cxn>
                  <a:cxn ang="0">
                    <a:pos x="147" y="4"/>
                  </a:cxn>
                  <a:cxn ang="0">
                    <a:pos x="8" y="143"/>
                  </a:cxn>
                </a:cxnLst>
                <a:rect l="0" t="0" r="r" b="b"/>
                <a:pathLst>
                  <a:path w="147" h="143">
                    <a:moveTo>
                      <a:pt x="8" y="143"/>
                    </a:moveTo>
                    <a:lnTo>
                      <a:pt x="0" y="139"/>
                    </a:lnTo>
                    <a:lnTo>
                      <a:pt x="141" y="0"/>
                    </a:lnTo>
                    <a:lnTo>
                      <a:pt x="147" y="4"/>
                    </a:lnTo>
                    <a:lnTo>
                      <a:pt x="8" y="143"/>
                    </a:lnTo>
                    <a:close/>
                  </a:path>
                </a:pathLst>
              </a:custGeom>
              <a:solidFill>
                <a:srgbClr val="B1B1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48" name="Freeform 312"/>
              <p:cNvSpPr>
                <a:spLocks/>
              </p:cNvSpPr>
              <p:nvPr/>
            </p:nvSpPr>
            <p:spPr bwMode="auto">
              <a:xfrm>
                <a:off x="1522" y="2847"/>
                <a:ext cx="91" cy="77"/>
              </a:xfrm>
              <a:custGeom>
                <a:avLst/>
                <a:gdLst/>
                <a:ahLst/>
                <a:cxnLst>
                  <a:cxn ang="0">
                    <a:pos x="43" y="154"/>
                  </a:cxn>
                  <a:cxn ang="0">
                    <a:pos x="0" y="137"/>
                  </a:cxn>
                  <a:cxn ang="0">
                    <a:pos x="144" y="0"/>
                  </a:cxn>
                  <a:cxn ang="0">
                    <a:pos x="184" y="15"/>
                  </a:cxn>
                  <a:cxn ang="0">
                    <a:pos x="43" y="154"/>
                  </a:cxn>
                </a:cxnLst>
                <a:rect l="0" t="0" r="r" b="b"/>
                <a:pathLst>
                  <a:path w="184" h="154">
                    <a:moveTo>
                      <a:pt x="43" y="154"/>
                    </a:moveTo>
                    <a:lnTo>
                      <a:pt x="0" y="137"/>
                    </a:lnTo>
                    <a:lnTo>
                      <a:pt x="144" y="0"/>
                    </a:lnTo>
                    <a:lnTo>
                      <a:pt x="184" y="15"/>
                    </a:lnTo>
                    <a:lnTo>
                      <a:pt x="43" y="154"/>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49" name="Freeform 313"/>
              <p:cNvSpPr>
                <a:spLocks/>
              </p:cNvSpPr>
              <p:nvPr/>
            </p:nvSpPr>
            <p:spPr bwMode="auto">
              <a:xfrm>
                <a:off x="1540" y="2853"/>
                <a:ext cx="73" cy="71"/>
              </a:xfrm>
              <a:custGeom>
                <a:avLst/>
                <a:gdLst/>
                <a:ahLst/>
                <a:cxnLst>
                  <a:cxn ang="0">
                    <a:pos x="6" y="141"/>
                  </a:cxn>
                  <a:cxn ang="0">
                    <a:pos x="0" y="139"/>
                  </a:cxn>
                  <a:cxn ang="0">
                    <a:pos x="139" y="0"/>
                  </a:cxn>
                  <a:cxn ang="0">
                    <a:pos x="147" y="2"/>
                  </a:cxn>
                  <a:cxn ang="0">
                    <a:pos x="6" y="141"/>
                  </a:cxn>
                </a:cxnLst>
                <a:rect l="0" t="0" r="r" b="b"/>
                <a:pathLst>
                  <a:path w="147" h="141">
                    <a:moveTo>
                      <a:pt x="6" y="141"/>
                    </a:moveTo>
                    <a:lnTo>
                      <a:pt x="0" y="139"/>
                    </a:lnTo>
                    <a:lnTo>
                      <a:pt x="139" y="0"/>
                    </a:lnTo>
                    <a:lnTo>
                      <a:pt x="147" y="2"/>
                    </a:lnTo>
                    <a:lnTo>
                      <a:pt x="6" y="141"/>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50" name="Freeform 314"/>
              <p:cNvSpPr>
                <a:spLocks/>
              </p:cNvSpPr>
              <p:nvPr/>
            </p:nvSpPr>
            <p:spPr bwMode="auto">
              <a:xfrm>
                <a:off x="1536" y="2853"/>
                <a:ext cx="74" cy="70"/>
              </a:xfrm>
              <a:custGeom>
                <a:avLst/>
                <a:gdLst/>
                <a:ahLst/>
                <a:cxnLst>
                  <a:cxn ang="0">
                    <a:pos x="8" y="141"/>
                  </a:cxn>
                  <a:cxn ang="0">
                    <a:pos x="0" y="137"/>
                  </a:cxn>
                  <a:cxn ang="0">
                    <a:pos x="141" y="0"/>
                  </a:cxn>
                  <a:cxn ang="0">
                    <a:pos x="147" y="2"/>
                  </a:cxn>
                  <a:cxn ang="0">
                    <a:pos x="8" y="141"/>
                  </a:cxn>
                </a:cxnLst>
                <a:rect l="0" t="0" r="r" b="b"/>
                <a:pathLst>
                  <a:path w="147" h="141">
                    <a:moveTo>
                      <a:pt x="8" y="141"/>
                    </a:moveTo>
                    <a:lnTo>
                      <a:pt x="0" y="137"/>
                    </a:lnTo>
                    <a:lnTo>
                      <a:pt x="141" y="0"/>
                    </a:lnTo>
                    <a:lnTo>
                      <a:pt x="147" y="2"/>
                    </a:lnTo>
                    <a:lnTo>
                      <a:pt x="8" y="141"/>
                    </a:lnTo>
                    <a:close/>
                  </a:path>
                </a:pathLst>
              </a:custGeom>
              <a:solidFill>
                <a:srgbClr val="AFAF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51" name="Freeform 315"/>
              <p:cNvSpPr>
                <a:spLocks/>
              </p:cNvSpPr>
              <p:nvPr/>
            </p:nvSpPr>
            <p:spPr bwMode="auto">
              <a:xfrm>
                <a:off x="1532" y="2851"/>
                <a:ext cx="74" cy="70"/>
              </a:xfrm>
              <a:custGeom>
                <a:avLst/>
                <a:gdLst/>
                <a:ahLst/>
                <a:cxnLst>
                  <a:cxn ang="0">
                    <a:pos x="7" y="141"/>
                  </a:cxn>
                  <a:cxn ang="0">
                    <a:pos x="0" y="140"/>
                  </a:cxn>
                  <a:cxn ang="0">
                    <a:pos x="142" y="0"/>
                  </a:cxn>
                  <a:cxn ang="0">
                    <a:pos x="148" y="4"/>
                  </a:cxn>
                  <a:cxn ang="0">
                    <a:pos x="7" y="141"/>
                  </a:cxn>
                </a:cxnLst>
                <a:rect l="0" t="0" r="r" b="b"/>
                <a:pathLst>
                  <a:path w="148" h="141">
                    <a:moveTo>
                      <a:pt x="7" y="141"/>
                    </a:moveTo>
                    <a:lnTo>
                      <a:pt x="0" y="140"/>
                    </a:lnTo>
                    <a:lnTo>
                      <a:pt x="142" y="0"/>
                    </a:lnTo>
                    <a:lnTo>
                      <a:pt x="148" y="4"/>
                    </a:lnTo>
                    <a:lnTo>
                      <a:pt x="7" y="141"/>
                    </a:lnTo>
                    <a:close/>
                  </a:path>
                </a:pathLst>
              </a:custGeom>
              <a:solidFill>
                <a:srgbClr val="AEAE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52" name="Freeform 316"/>
              <p:cNvSpPr>
                <a:spLocks/>
              </p:cNvSpPr>
              <p:nvPr/>
            </p:nvSpPr>
            <p:spPr bwMode="auto">
              <a:xfrm>
                <a:off x="1528" y="2850"/>
                <a:ext cx="75" cy="70"/>
              </a:xfrm>
              <a:custGeom>
                <a:avLst/>
                <a:gdLst/>
                <a:ahLst/>
                <a:cxnLst>
                  <a:cxn ang="0">
                    <a:pos x="8" y="141"/>
                  </a:cxn>
                  <a:cxn ang="0">
                    <a:pos x="0" y="137"/>
                  </a:cxn>
                  <a:cxn ang="0">
                    <a:pos x="142" y="0"/>
                  </a:cxn>
                  <a:cxn ang="0">
                    <a:pos x="150" y="1"/>
                  </a:cxn>
                  <a:cxn ang="0">
                    <a:pos x="8" y="141"/>
                  </a:cxn>
                </a:cxnLst>
                <a:rect l="0" t="0" r="r" b="b"/>
                <a:pathLst>
                  <a:path w="150" h="141">
                    <a:moveTo>
                      <a:pt x="8" y="141"/>
                    </a:moveTo>
                    <a:lnTo>
                      <a:pt x="0" y="137"/>
                    </a:lnTo>
                    <a:lnTo>
                      <a:pt x="142" y="0"/>
                    </a:lnTo>
                    <a:lnTo>
                      <a:pt x="150" y="1"/>
                    </a:lnTo>
                    <a:lnTo>
                      <a:pt x="8" y="141"/>
                    </a:lnTo>
                    <a:close/>
                  </a:path>
                </a:pathLst>
              </a:custGeom>
              <a:solidFill>
                <a:srgbClr val="ADAD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53" name="Freeform 317"/>
              <p:cNvSpPr>
                <a:spLocks/>
              </p:cNvSpPr>
              <p:nvPr/>
            </p:nvSpPr>
            <p:spPr bwMode="auto">
              <a:xfrm>
                <a:off x="1525" y="2849"/>
                <a:ext cx="75" cy="69"/>
              </a:xfrm>
              <a:custGeom>
                <a:avLst/>
                <a:gdLst/>
                <a:ahLst/>
                <a:cxnLst>
                  <a:cxn ang="0">
                    <a:pos x="6" y="139"/>
                  </a:cxn>
                  <a:cxn ang="0">
                    <a:pos x="0" y="137"/>
                  </a:cxn>
                  <a:cxn ang="0">
                    <a:pos x="142" y="0"/>
                  </a:cxn>
                  <a:cxn ang="0">
                    <a:pos x="148" y="2"/>
                  </a:cxn>
                  <a:cxn ang="0">
                    <a:pos x="6" y="139"/>
                  </a:cxn>
                </a:cxnLst>
                <a:rect l="0" t="0" r="r" b="b"/>
                <a:pathLst>
                  <a:path w="148" h="139">
                    <a:moveTo>
                      <a:pt x="6" y="139"/>
                    </a:moveTo>
                    <a:lnTo>
                      <a:pt x="0" y="137"/>
                    </a:lnTo>
                    <a:lnTo>
                      <a:pt x="142" y="0"/>
                    </a:lnTo>
                    <a:lnTo>
                      <a:pt x="148" y="2"/>
                    </a:lnTo>
                    <a:lnTo>
                      <a:pt x="6" y="139"/>
                    </a:lnTo>
                    <a:close/>
                  </a:path>
                </a:pathLst>
              </a:custGeom>
              <a:solidFill>
                <a:srgbClr val="ACAC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54" name="Freeform 318"/>
              <p:cNvSpPr>
                <a:spLocks/>
              </p:cNvSpPr>
              <p:nvPr/>
            </p:nvSpPr>
            <p:spPr bwMode="auto">
              <a:xfrm>
                <a:off x="1522" y="2847"/>
                <a:ext cx="74" cy="71"/>
              </a:xfrm>
              <a:custGeom>
                <a:avLst/>
                <a:gdLst/>
                <a:ahLst/>
                <a:cxnLst>
                  <a:cxn ang="0">
                    <a:pos x="8" y="141"/>
                  </a:cxn>
                  <a:cxn ang="0">
                    <a:pos x="0" y="137"/>
                  </a:cxn>
                  <a:cxn ang="0">
                    <a:pos x="144" y="0"/>
                  </a:cxn>
                  <a:cxn ang="0">
                    <a:pos x="150" y="4"/>
                  </a:cxn>
                  <a:cxn ang="0">
                    <a:pos x="8" y="141"/>
                  </a:cxn>
                </a:cxnLst>
                <a:rect l="0" t="0" r="r" b="b"/>
                <a:pathLst>
                  <a:path w="150" h="141">
                    <a:moveTo>
                      <a:pt x="8" y="141"/>
                    </a:moveTo>
                    <a:lnTo>
                      <a:pt x="0" y="137"/>
                    </a:lnTo>
                    <a:lnTo>
                      <a:pt x="144" y="0"/>
                    </a:lnTo>
                    <a:lnTo>
                      <a:pt x="150" y="4"/>
                    </a:lnTo>
                    <a:lnTo>
                      <a:pt x="8" y="141"/>
                    </a:lnTo>
                    <a:close/>
                  </a:path>
                </a:pathLst>
              </a:custGeom>
              <a:solidFill>
                <a:srgbClr val="ABAB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55" name="Freeform 319"/>
              <p:cNvSpPr>
                <a:spLocks/>
              </p:cNvSpPr>
              <p:nvPr/>
            </p:nvSpPr>
            <p:spPr bwMode="auto">
              <a:xfrm>
                <a:off x="1498" y="2841"/>
                <a:ext cx="95" cy="75"/>
              </a:xfrm>
              <a:custGeom>
                <a:avLst/>
                <a:gdLst/>
                <a:ahLst/>
                <a:cxnLst>
                  <a:cxn ang="0">
                    <a:pos x="46" y="148"/>
                  </a:cxn>
                  <a:cxn ang="0">
                    <a:pos x="0" y="135"/>
                  </a:cxn>
                  <a:cxn ang="0">
                    <a:pos x="148" y="0"/>
                  </a:cxn>
                  <a:cxn ang="0">
                    <a:pos x="190" y="11"/>
                  </a:cxn>
                  <a:cxn ang="0">
                    <a:pos x="46" y="148"/>
                  </a:cxn>
                </a:cxnLst>
                <a:rect l="0" t="0" r="r" b="b"/>
                <a:pathLst>
                  <a:path w="190" h="148">
                    <a:moveTo>
                      <a:pt x="46" y="148"/>
                    </a:moveTo>
                    <a:lnTo>
                      <a:pt x="0" y="135"/>
                    </a:lnTo>
                    <a:lnTo>
                      <a:pt x="148" y="0"/>
                    </a:lnTo>
                    <a:lnTo>
                      <a:pt x="190" y="11"/>
                    </a:lnTo>
                    <a:lnTo>
                      <a:pt x="46" y="148"/>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56" name="Freeform 320"/>
              <p:cNvSpPr>
                <a:spLocks/>
              </p:cNvSpPr>
              <p:nvPr/>
            </p:nvSpPr>
            <p:spPr bwMode="auto">
              <a:xfrm>
                <a:off x="1518" y="2846"/>
                <a:ext cx="75" cy="70"/>
              </a:xfrm>
              <a:custGeom>
                <a:avLst/>
                <a:gdLst/>
                <a:ahLst/>
                <a:cxnLst>
                  <a:cxn ang="0">
                    <a:pos x="8" y="139"/>
                  </a:cxn>
                  <a:cxn ang="0">
                    <a:pos x="0" y="137"/>
                  </a:cxn>
                  <a:cxn ang="0">
                    <a:pos x="144" y="0"/>
                  </a:cxn>
                  <a:cxn ang="0">
                    <a:pos x="152" y="2"/>
                  </a:cxn>
                  <a:cxn ang="0">
                    <a:pos x="8" y="139"/>
                  </a:cxn>
                </a:cxnLst>
                <a:rect l="0" t="0" r="r" b="b"/>
                <a:pathLst>
                  <a:path w="152" h="139">
                    <a:moveTo>
                      <a:pt x="8" y="139"/>
                    </a:moveTo>
                    <a:lnTo>
                      <a:pt x="0" y="137"/>
                    </a:lnTo>
                    <a:lnTo>
                      <a:pt x="144" y="0"/>
                    </a:lnTo>
                    <a:lnTo>
                      <a:pt x="152" y="2"/>
                    </a:lnTo>
                    <a:lnTo>
                      <a:pt x="8" y="139"/>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57" name="Freeform 321"/>
              <p:cNvSpPr>
                <a:spLocks/>
              </p:cNvSpPr>
              <p:nvPr/>
            </p:nvSpPr>
            <p:spPr bwMode="auto">
              <a:xfrm>
                <a:off x="1514" y="2845"/>
                <a:ext cx="75" cy="70"/>
              </a:xfrm>
              <a:custGeom>
                <a:avLst/>
                <a:gdLst/>
                <a:ahLst/>
                <a:cxnLst>
                  <a:cxn ang="0">
                    <a:pos x="7" y="139"/>
                  </a:cxn>
                  <a:cxn ang="0">
                    <a:pos x="0" y="138"/>
                  </a:cxn>
                  <a:cxn ang="0">
                    <a:pos x="145" y="0"/>
                  </a:cxn>
                  <a:cxn ang="0">
                    <a:pos x="151" y="2"/>
                  </a:cxn>
                  <a:cxn ang="0">
                    <a:pos x="7" y="139"/>
                  </a:cxn>
                </a:cxnLst>
                <a:rect l="0" t="0" r="r" b="b"/>
                <a:pathLst>
                  <a:path w="151" h="139">
                    <a:moveTo>
                      <a:pt x="7" y="139"/>
                    </a:moveTo>
                    <a:lnTo>
                      <a:pt x="0" y="138"/>
                    </a:lnTo>
                    <a:lnTo>
                      <a:pt x="145" y="0"/>
                    </a:lnTo>
                    <a:lnTo>
                      <a:pt x="151" y="2"/>
                    </a:lnTo>
                    <a:lnTo>
                      <a:pt x="7" y="139"/>
                    </a:lnTo>
                    <a:close/>
                  </a:path>
                </a:pathLst>
              </a:custGeom>
              <a:solidFill>
                <a:srgbClr val="A9A9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58" name="Freeform 322"/>
              <p:cNvSpPr>
                <a:spLocks/>
              </p:cNvSpPr>
              <p:nvPr/>
            </p:nvSpPr>
            <p:spPr bwMode="auto">
              <a:xfrm>
                <a:off x="1510" y="2844"/>
                <a:ext cx="76" cy="70"/>
              </a:xfrm>
              <a:custGeom>
                <a:avLst/>
                <a:gdLst/>
                <a:ahLst/>
                <a:cxnLst>
                  <a:cxn ang="0">
                    <a:pos x="8" y="140"/>
                  </a:cxn>
                  <a:cxn ang="0">
                    <a:pos x="0" y="138"/>
                  </a:cxn>
                  <a:cxn ang="0">
                    <a:pos x="145" y="0"/>
                  </a:cxn>
                  <a:cxn ang="0">
                    <a:pos x="153" y="2"/>
                  </a:cxn>
                  <a:cxn ang="0">
                    <a:pos x="8" y="140"/>
                  </a:cxn>
                </a:cxnLst>
                <a:rect l="0" t="0" r="r" b="b"/>
                <a:pathLst>
                  <a:path w="153" h="140">
                    <a:moveTo>
                      <a:pt x="8" y="140"/>
                    </a:moveTo>
                    <a:lnTo>
                      <a:pt x="0" y="138"/>
                    </a:lnTo>
                    <a:lnTo>
                      <a:pt x="145" y="0"/>
                    </a:lnTo>
                    <a:lnTo>
                      <a:pt x="153" y="2"/>
                    </a:lnTo>
                    <a:lnTo>
                      <a:pt x="8" y="140"/>
                    </a:lnTo>
                    <a:close/>
                  </a:path>
                </a:pathLst>
              </a:custGeom>
              <a:solidFill>
                <a:srgbClr val="A8A8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59" name="Freeform 323"/>
              <p:cNvSpPr>
                <a:spLocks/>
              </p:cNvSpPr>
              <p:nvPr/>
            </p:nvSpPr>
            <p:spPr bwMode="auto">
              <a:xfrm>
                <a:off x="1506" y="2843"/>
                <a:ext cx="77" cy="70"/>
              </a:xfrm>
              <a:custGeom>
                <a:avLst/>
                <a:gdLst/>
                <a:ahLst/>
                <a:cxnLst>
                  <a:cxn ang="0">
                    <a:pos x="8" y="139"/>
                  </a:cxn>
                  <a:cxn ang="0">
                    <a:pos x="0" y="137"/>
                  </a:cxn>
                  <a:cxn ang="0">
                    <a:pos x="147" y="0"/>
                  </a:cxn>
                  <a:cxn ang="0">
                    <a:pos x="153" y="1"/>
                  </a:cxn>
                  <a:cxn ang="0">
                    <a:pos x="8" y="139"/>
                  </a:cxn>
                </a:cxnLst>
                <a:rect l="0" t="0" r="r" b="b"/>
                <a:pathLst>
                  <a:path w="153" h="139">
                    <a:moveTo>
                      <a:pt x="8" y="139"/>
                    </a:moveTo>
                    <a:lnTo>
                      <a:pt x="0" y="137"/>
                    </a:lnTo>
                    <a:lnTo>
                      <a:pt x="147" y="0"/>
                    </a:lnTo>
                    <a:lnTo>
                      <a:pt x="153" y="1"/>
                    </a:lnTo>
                    <a:lnTo>
                      <a:pt x="8" y="139"/>
                    </a:lnTo>
                    <a:close/>
                  </a:path>
                </a:pathLst>
              </a:custGeom>
              <a:solidFill>
                <a:srgbClr val="A7A7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60" name="Freeform 324"/>
              <p:cNvSpPr>
                <a:spLocks/>
              </p:cNvSpPr>
              <p:nvPr/>
            </p:nvSpPr>
            <p:spPr bwMode="auto">
              <a:xfrm>
                <a:off x="1502" y="2842"/>
                <a:ext cx="77" cy="70"/>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6A6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61" name="Freeform 325"/>
              <p:cNvSpPr>
                <a:spLocks/>
              </p:cNvSpPr>
              <p:nvPr/>
            </p:nvSpPr>
            <p:spPr bwMode="auto">
              <a:xfrm>
                <a:off x="1498" y="2841"/>
                <a:ext cx="78" cy="70"/>
              </a:xfrm>
              <a:custGeom>
                <a:avLst/>
                <a:gdLst/>
                <a:ahLst/>
                <a:cxnLst>
                  <a:cxn ang="0">
                    <a:pos x="7" y="139"/>
                  </a:cxn>
                  <a:cxn ang="0">
                    <a:pos x="0" y="135"/>
                  </a:cxn>
                  <a:cxn ang="0">
                    <a:pos x="148" y="0"/>
                  </a:cxn>
                  <a:cxn ang="0">
                    <a:pos x="154" y="2"/>
                  </a:cxn>
                  <a:cxn ang="0">
                    <a:pos x="7" y="139"/>
                  </a:cxn>
                </a:cxnLst>
                <a:rect l="0" t="0" r="r" b="b"/>
                <a:pathLst>
                  <a:path w="154" h="139">
                    <a:moveTo>
                      <a:pt x="7" y="139"/>
                    </a:moveTo>
                    <a:lnTo>
                      <a:pt x="0" y="135"/>
                    </a:lnTo>
                    <a:lnTo>
                      <a:pt x="148" y="0"/>
                    </a:lnTo>
                    <a:lnTo>
                      <a:pt x="154" y="2"/>
                    </a:lnTo>
                    <a:lnTo>
                      <a:pt x="7" y="139"/>
                    </a:lnTo>
                    <a:close/>
                  </a:path>
                </a:pathLst>
              </a:custGeom>
              <a:solidFill>
                <a:srgbClr val="A5A5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62" name="Freeform 326"/>
              <p:cNvSpPr>
                <a:spLocks/>
              </p:cNvSpPr>
              <p:nvPr/>
            </p:nvSpPr>
            <p:spPr bwMode="auto">
              <a:xfrm>
                <a:off x="1474" y="2839"/>
                <a:ext cx="98" cy="70"/>
              </a:xfrm>
              <a:custGeom>
                <a:avLst/>
                <a:gdLst/>
                <a:ahLst/>
                <a:cxnLst>
                  <a:cxn ang="0">
                    <a:pos x="48" y="141"/>
                  </a:cxn>
                  <a:cxn ang="0">
                    <a:pos x="0" y="134"/>
                  </a:cxn>
                  <a:cxn ang="0">
                    <a:pos x="151" y="0"/>
                  </a:cxn>
                  <a:cxn ang="0">
                    <a:pos x="196" y="6"/>
                  </a:cxn>
                  <a:cxn ang="0">
                    <a:pos x="48" y="141"/>
                  </a:cxn>
                </a:cxnLst>
                <a:rect l="0" t="0" r="r" b="b"/>
                <a:pathLst>
                  <a:path w="196" h="141">
                    <a:moveTo>
                      <a:pt x="48" y="141"/>
                    </a:moveTo>
                    <a:lnTo>
                      <a:pt x="0" y="134"/>
                    </a:lnTo>
                    <a:lnTo>
                      <a:pt x="151" y="0"/>
                    </a:lnTo>
                    <a:lnTo>
                      <a:pt x="196" y="6"/>
                    </a:lnTo>
                    <a:lnTo>
                      <a:pt x="48" y="141"/>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63" name="Freeform 327"/>
              <p:cNvSpPr>
                <a:spLocks/>
              </p:cNvSpPr>
              <p:nvPr/>
            </p:nvSpPr>
            <p:spPr bwMode="auto">
              <a:xfrm>
                <a:off x="1495" y="2841"/>
                <a:ext cx="77" cy="68"/>
              </a:xfrm>
              <a:custGeom>
                <a:avLst/>
                <a:gdLst/>
                <a:ahLst/>
                <a:cxnLst>
                  <a:cxn ang="0">
                    <a:pos x="8" y="135"/>
                  </a:cxn>
                  <a:cxn ang="0">
                    <a:pos x="0" y="135"/>
                  </a:cxn>
                  <a:cxn ang="0">
                    <a:pos x="148" y="0"/>
                  </a:cxn>
                  <a:cxn ang="0">
                    <a:pos x="156" y="0"/>
                  </a:cxn>
                  <a:cxn ang="0">
                    <a:pos x="8" y="135"/>
                  </a:cxn>
                </a:cxnLst>
                <a:rect l="0" t="0" r="r" b="b"/>
                <a:pathLst>
                  <a:path w="156" h="135">
                    <a:moveTo>
                      <a:pt x="8" y="135"/>
                    </a:moveTo>
                    <a:lnTo>
                      <a:pt x="0" y="135"/>
                    </a:lnTo>
                    <a:lnTo>
                      <a:pt x="148" y="0"/>
                    </a:lnTo>
                    <a:lnTo>
                      <a:pt x="156" y="0"/>
                    </a:lnTo>
                    <a:lnTo>
                      <a:pt x="8" y="135"/>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64" name="Freeform 328"/>
              <p:cNvSpPr>
                <a:spLocks/>
              </p:cNvSpPr>
              <p:nvPr/>
            </p:nvSpPr>
            <p:spPr bwMode="auto">
              <a:xfrm>
                <a:off x="1491" y="2841"/>
                <a:ext cx="78" cy="68"/>
              </a:xfrm>
              <a:custGeom>
                <a:avLst/>
                <a:gdLst/>
                <a:ahLst/>
                <a:cxnLst>
                  <a:cxn ang="0">
                    <a:pos x="8" y="137"/>
                  </a:cxn>
                  <a:cxn ang="0">
                    <a:pos x="0" y="135"/>
                  </a:cxn>
                  <a:cxn ang="0">
                    <a:pos x="149" y="0"/>
                  </a:cxn>
                  <a:cxn ang="0">
                    <a:pos x="156" y="2"/>
                  </a:cxn>
                  <a:cxn ang="0">
                    <a:pos x="8" y="137"/>
                  </a:cxn>
                </a:cxnLst>
                <a:rect l="0" t="0" r="r" b="b"/>
                <a:pathLst>
                  <a:path w="156" h="137">
                    <a:moveTo>
                      <a:pt x="8" y="137"/>
                    </a:moveTo>
                    <a:lnTo>
                      <a:pt x="0" y="135"/>
                    </a:lnTo>
                    <a:lnTo>
                      <a:pt x="149" y="0"/>
                    </a:lnTo>
                    <a:lnTo>
                      <a:pt x="156" y="2"/>
                    </a:lnTo>
                    <a:lnTo>
                      <a:pt x="8" y="137"/>
                    </a:lnTo>
                    <a:close/>
                  </a:path>
                </a:pathLst>
              </a:custGeom>
              <a:solidFill>
                <a:srgbClr val="A3A3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65" name="Freeform 329"/>
              <p:cNvSpPr>
                <a:spLocks/>
              </p:cNvSpPr>
              <p:nvPr/>
            </p:nvSpPr>
            <p:spPr bwMode="auto">
              <a:xfrm>
                <a:off x="1486" y="2840"/>
                <a:ext cx="79" cy="68"/>
              </a:xfrm>
              <a:custGeom>
                <a:avLst/>
                <a:gdLst/>
                <a:ahLst/>
                <a:cxnLst>
                  <a:cxn ang="0">
                    <a:pos x="9" y="137"/>
                  </a:cxn>
                  <a:cxn ang="0">
                    <a:pos x="0" y="136"/>
                  </a:cxn>
                  <a:cxn ang="0">
                    <a:pos x="150" y="0"/>
                  </a:cxn>
                  <a:cxn ang="0">
                    <a:pos x="158" y="2"/>
                  </a:cxn>
                  <a:cxn ang="0">
                    <a:pos x="9" y="137"/>
                  </a:cxn>
                </a:cxnLst>
                <a:rect l="0" t="0" r="r" b="b"/>
                <a:pathLst>
                  <a:path w="158" h="137">
                    <a:moveTo>
                      <a:pt x="9" y="137"/>
                    </a:moveTo>
                    <a:lnTo>
                      <a:pt x="0" y="136"/>
                    </a:lnTo>
                    <a:lnTo>
                      <a:pt x="150" y="0"/>
                    </a:lnTo>
                    <a:lnTo>
                      <a:pt x="158" y="2"/>
                    </a:lnTo>
                    <a:lnTo>
                      <a:pt x="9" y="137"/>
                    </a:lnTo>
                    <a:close/>
                  </a:path>
                </a:pathLst>
              </a:custGeom>
              <a:solidFill>
                <a:srgbClr val="A2A2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66" name="Freeform 330"/>
              <p:cNvSpPr>
                <a:spLocks/>
              </p:cNvSpPr>
              <p:nvPr/>
            </p:nvSpPr>
            <p:spPr bwMode="auto">
              <a:xfrm>
                <a:off x="1482" y="2840"/>
                <a:ext cx="79" cy="67"/>
              </a:xfrm>
              <a:custGeom>
                <a:avLst/>
                <a:gdLst/>
                <a:ahLst/>
                <a:cxnLst>
                  <a:cxn ang="0">
                    <a:pos x="8" y="136"/>
                  </a:cxn>
                  <a:cxn ang="0">
                    <a:pos x="0" y="136"/>
                  </a:cxn>
                  <a:cxn ang="0">
                    <a:pos x="152" y="0"/>
                  </a:cxn>
                  <a:cxn ang="0">
                    <a:pos x="158" y="0"/>
                  </a:cxn>
                  <a:cxn ang="0">
                    <a:pos x="8" y="136"/>
                  </a:cxn>
                </a:cxnLst>
                <a:rect l="0" t="0" r="r" b="b"/>
                <a:pathLst>
                  <a:path w="158" h="136">
                    <a:moveTo>
                      <a:pt x="8" y="136"/>
                    </a:moveTo>
                    <a:lnTo>
                      <a:pt x="0" y="136"/>
                    </a:lnTo>
                    <a:lnTo>
                      <a:pt x="152" y="0"/>
                    </a:lnTo>
                    <a:lnTo>
                      <a:pt x="158" y="0"/>
                    </a:lnTo>
                    <a:lnTo>
                      <a:pt x="8" y="136"/>
                    </a:lnTo>
                    <a:close/>
                  </a:path>
                </a:pathLst>
              </a:custGeom>
              <a:solidFill>
                <a:srgbClr val="A1A1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67" name="Freeform 331"/>
              <p:cNvSpPr>
                <a:spLocks/>
              </p:cNvSpPr>
              <p:nvPr/>
            </p:nvSpPr>
            <p:spPr bwMode="auto">
              <a:xfrm>
                <a:off x="1478" y="2839"/>
                <a:ext cx="80" cy="68"/>
              </a:xfrm>
              <a:custGeom>
                <a:avLst/>
                <a:gdLst/>
                <a:ahLst/>
                <a:cxnLst>
                  <a:cxn ang="0">
                    <a:pos x="7" y="138"/>
                  </a:cxn>
                  <a:cxn ang="0">
                    <a:pos x="0" y="136"/>
                  </a:cxn>
                  <a:cxn ang="0">
                    <a:pos x="151" y="0"/>
                  </a:cxn>
                  <a:cxn ang="0">
                    <a:pos x="159" y="2"/>
                  </a:cxn>
                  <a:cxn ang="0">
                    <a:pos x="7" y="138"/>
                  </a:cxn>
                </a:cxnLst>
                <a:rect l="0" t="0" r="r" b="b"/>
                <a:pathLst>
                  <a:path w="159" h="138">
                    <a:moveTo>
                      <a:pt x="7" y="138"/>
                    </a:moveTo>
                    <a:lnTo>
                      <a:pt x="0" y="136"/>
                    </a:lnTo>
                    <a:lnTo>
                      <a:pt x="151" y="0"/>
                    </a:lnTo>
                    <a:lnTo>
                      <a:pt x="159" y="2"/>
                    </a:lnTo>
                    <a:lnTo>
                      <a:pt x="7" y="138"/>
                    </a:lnTo>
                    <a:close/>
                  </a:path>
                </a:pathLst>
              </a:custGeom>
              <a:solidFill>
                <a:srgbClr val="A0A0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68" name="Freeform 332"/>
              <p:cNvSpPr>
                <a:spLocks/>
              </p:cNvSpPr>
              <p:nvPr/>
            </p:nvSpPr>
            <p:spPr bwMode="auto">
              <a:xfrm>
                <a:off x="1474" y="2839"/>
                <a:ext cx="80" cy="67"/>
              </a:xfrm>
              <a:custGeom>
                <a:avLst/>
                <a:gdLst/>
                <a:ahLst/>
                <a:cxnLst>
                  <a:cxn ang="0">
                    <a:pos x="8" y="136"/>
                  </a:cxn>
                  <a:cxn ang="0">
                    <a:pos x="0" y="134"/>
                  </a:cxn>
                  <a:cxn ang="0">
                    <a:pos x="151" y="0"/>
                  </a:cxn>
                  <a:cxn ang="0">
                    <a:pos x="159" y="0"/>
                  </a:cxn>
                  <a:cxn ang="0">
                    <a:pos x="8" y="136"/>
                  </a:cxn>
                </a:cxnLst>
                <a:rect l="0" t="0" r="r" b="b"/>
                <a:pathLst>
                  <a:path w="159" h="136">
                    <a:moveTo>
                      <a:pt x="8" y="136"/>
                    </a:moveTo>
                    <a:lnTo>
                      <a:pt x="0" y="134"/>
                    </a:lnTo>
                    <a:lnTo>
                      <a:pt x="151" y="0"/>
                    </a:lnTo>
                    <a:lnTo>
                      <a:pt x="159" y="0"/>
                    </a:lnTo>
                    <a:lnTo>
                      <a:pt x="8" y="136"/>
                    </a:lnTo>
                    <a:close/>
                  </a:path>
                </a:pathLst>
              </a:custGeom>
              <a:solidFill>
                <a:srgbClr val="9F9F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69" name="Freeform 333"/>
              <p:cNvSpPr>
                <a:spLocks/>
              </p:cNvSpPr>
              <p:nvPr/>
            </p:nvSpPr>
            <p:spPr bwMode="auto">
              <a:xfrm>
                <a:off x="1462" y="2838"/>
                <a:ext cx="88" cy="67"/>
              </a:xfrm>
              <a:custGeom>
                <a:avLst/>
                <a:gdLst/>
                <a:ahLst/>
                <a:cxnLst>
                  <a:cxn ang="0">
                    <a:pos x="25" y="136"/>
                  </a:cxn>
                  <a:cxn ang="0">
                    <a:pos x="0" y="134"/>
                  </a:cxn>
                  <a:cxn ang="0">
                    <a:pos x="155" y="0"/>
                  </a:cxn>
                  <a:cxn ang="0">
                    <a:pos x="176" y="2"/>
                  </a:cxn>
                  <a:cxn ang="0">
                    <a:pos x="25" y="136"/>
                  </a:cxn>
                </a:cxnLst>
                <a:rect l="0" t="0" r="r" b="b"/>
                <a:pathLst>
                  <a:path w="176" h="136">
                    <a:moveTo>
                      <a:pt x="25" y="136"/>
                    </a:moveTo>
                    <a:lnTo>
                      <a:pt x="0" y="134"/>
                    </a:lnTo>
                    <a:lnTo>
                      <a:pt x="155" y="0"/>
                    </a:lnTo>
                    <a:lnTo>
                      <a:pt x="176" y="2"/>
                    </a:lnTo>
                    <a:lnTo>
                      <a:pt x="25" y="136"/>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70" name="Freeform 334"/>
              <p:cNvSpPr>
                <a:spLocks/>
              </p:cNvSpPr>
              <p:nvPr/>
            </p:nvSpPr>
            <p:spPr bwMode="auto">
              <a:xfrm>
                <a:off x="1471" y="2838"/>
                <a:ext cx="79" cy="67"/>
              </a:xfrm>
              <a:custGeom>
                <a:avLst/>
                <a:gdLst/>
                <a:ahLst/>
                <a:cxnLst>
                  <a:cxn ang="0">
                    <a:pos x="6" y="136"/>
                  </a:cxn>
                  <a:cxn ang="0">
                    <a:pos x="0" y="136"/>
                  </a:cxn>
                  <a:cxn ang="0">
                    <a:pos x="153" y="0"/>
                  </a:cxn>
                  <a:cxn ang="0">
                    <a:pos x="157" y="2"/>
                  </a:cxn>
                  <a:cxn ang="0">
                    <a:pos x="6" y="136"/>
                  </a:cxn>
                </a:cxnLst>
                <a:rect l="0" t="0" r="r" b="b"/>
                <a:pathLst>
                  <a:path w="157" h="136">
                    <a:moveTo>
                      <a:pt x="6" y="136"/>
                    </a:moveTo>
                    <a:lnTo>
                      <a:pt x="0" y="136"/>
                    </a:lnTo>
                    <a:lnTo>
                      <a:pt x="153" y="0"/>
                    </a:lnTo>
                    <a:lnTo>
                      <a:pt x="157" y="2"/>
                    </a:lnTo>
                    <a:lnTo>
                      <a:pt x="6" y="136"/>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71" name="Freeform 335"/>
              <p:cNvSpPr>
                <a:spLocks/>
              </p:cNvSpPr>
              <p:nvPr/>
            </p:nvSpPr>
            <p:spPr bwMode="auto">
              <a:xfrm>
                <a:off x="1468" y="2838"/>
                <a:ext cx="80" cy="67"/>
              </a:xfrm>
              <a:custGeom>
                <a:avLst/>
                <a:gdLst/>
                <a:ahLst/>
                <a:cxnLst>
                  <a:cxn ang="0">
                    <a:pos x="6" y="136"/>
                  </a:cxn>
                  <a:cxn ang="0">
                    <a:pos x="0" y="136"/>
                  </a:cxn>
                  <a:cxn ang="0">
                    <a:pos x="152" y="0"/>
                  </a:cxn>
                  <a:cxn ang="0">
                    <a:pos x="159" y="0"/>
                  </a:cxn>
                  <a:cxn ang="0">
                    <a:pos x="6" y="136"/>
                  </a:cxn>
                </a:cxnLst>
                <a:rect l="0" t="0" r="r" b="b"/>
                <a:pathLst>
                  <a:path w="159" h="136">
                    <a:moveTo>
                      <a:pt x="6" y="136"/>
                    </a:moveTo>
                    <a:lnTo>
                      <a:pt x="0" y="136"/>
                    </a:lnTo>
                    <a:lnTo>
                      <a:pt x="152" y="0"/>
                    </a:lnTo>
                    <a:lnTo>
                      <a:pt x="159" y="0"/>
                    </a:lnTo>
                    <a:lnTo>
                      <a:pt x="6" y="136"/>
                    </a:lnTo>
                    <a:close/>
                  </a:path>
                </a:pathLst>
              </a:custGeom>
              <a:solidFill>
                <a:srgbClr val="9D9D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72" name="Freeform 336"/>
              <p:cNvSpPr>
                <a:spLocks/>
              </p:cNvSpPr>
              <p:nvPr/>
            </p:nvSpPr>
            <p:spPr bwMode="auto">
              <a:xfrm>
                <a:off x="1465" y="2838"/>
                <a:ext cx="80" cy="67"/>
              </a:xfrm>
              <a:custGeom>
                <a:avLst/>
                <a:gdLst/>
                <a:ahLst/>
                <a:cxnLst>
                  <a:cxn ang="0">
                    <a:pos x="7" y="136"/>
                  </a:cxn>
                  <a:cxn ang="0">
                    <a:pos x="0" y="136"/>
                  </a:cxn>
                  <a:cxn ang="0">
                    <a:pos x="155" y="0"/>
                  </a:cxn>
                  <a:cxn ang="0">
                    <a:pos x="159" y="0"/>
                  </a:cxn>
                  <a:cxn ang="0">
                    <a:pos x="7" y="136"/>
                  </a:cxn>
                </a:cxnLst>
                <a:rect l="0" t="0" r="r" b="b"/>
                <a:pathLst>
                  <a:path w="159" h="136">
                    <a:moveTo>
                      <a:pt x="7" y="136"/>
                    </a:moveTo>
                    <a:lnTo>
                      <a:pt x="0" y="136"/>
                    </a:lnTo>
                    <a:lnTo>
                      <a:pt x="155" y="0"/>
                    </a:lnTo>
                    <a:lnTo>
                      <a:pt x="159" y="0"/>
                    </a:lnTo>
                    <a:lnTo>
                      <a:pt x="7" y="136"/>
                    </a:lnTo>
                    <a:close/>
                  </a:path>
                </a:pathLst>
              </a:custGeom>
              <a:solidFill>
                <a:srgbClr val="9C9C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73" name="Freeform 337"/>
              <p:cNvSpPr>
                <a:spLocks/>
              </p:cNvSpPr>
              <p:nvPr/>
            </p:nvSpPr>
            <p:spPr bwMode="auto">
              <a:xfrm>
                <a:off x="1462" y="2838"/>
                <a:ext cx="80" cy="67"/>
              </a:xfrm>
              <a:custGeom>
                <a:avLst/>
                <a:gdLst/>
                <a:ahLst/>
                <a:cxnLst>
                  <a:cxn ang="0">
                    <a:pos x="6" y="136"/>
                  </a:cxn>
                  <a:cxn ang="0">
                    <a:pos x="0" y="134"/>
                  </a:cxn>
                  <a:cxn ang="0">
                    <a:pos x="155" y="0"/>
                  </a:cxn>
                  <a:cxn ang="0">
                    <a:pos x="161" y="0"/>
                  </a:cxn>
                  <a:cxn ang="0">
                    <a:pos x="6" y="136"/>
                  </a:cxn>
                </a:cxnLst>
                <a:rect l="0" t="0" r="r" b="b"/>
                <a:pathLst>
                  <a:path w="161" h="136">
                    <a:moveTo>
                      <a:pt x="6" y="136"/>
                    </a:moveTo>
                    <a:lnTo>
                      <a:pt x="0" y="134"/>
                    </a:lnTo>
                    <a:lnTo>
                      <a:pt x="155" y="0"/>
                    </a:lnTo>
                    <a:lnTo>
                      <a:pt x="161" y="0"/>
                    </a:lnTo>
                    <a:lnTo>
                      <a:pt x="6" y="136"/>
                    </a:lnTo>
                    <a:close/>
                  </a:path>
                </a:pathLst>
              </a:custGeom>
              <a:solidFill>
                <a:srgbClr val="9B9B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74" name="Freeform 338"/>
              <p:cNvSpPr>
                <a:spLocks/>
              </p:cNvSpPr>
              <p:nvPr/>
            </p:nvSpPr>
            <p:spPr bwMode="auto">
              <a:xfrm>
                <a:off x="1450" y="2837"/>
                <a:ext cx="89" cy="68"/>
              </a:xfrm>
              <a:custGeom>
                <a:avLst/>
                <a:gdLst/>
                <a:ahLst/>
                <a:cxnLst>
                  <a:cxn ang="0">
                    <a:pos x="25" y="135"/>
                  </a:cxn>
                  <a:cxn ang="0">
                    <a:pos x="0" y="135"/>
                  </a:cxn>
                  <a:cxn ang="0">
                    <a:pos x="156" y="0"/>
                  </a:cxn>
                  <a:cxn ang="0">
                    <a:pos x="180" y="1"/>
                  </a:cxn>
                  <a:cxn ang="0">
                    <a:pos x="25" y="135"/>
                  </a:cxn>
                </a:cxnLst>
                <a:rect l="0" t="0" r="r" b="b"/>
                <a:pathLst>
                  <a:path w="180" h="135">
                    <a:moveTo>
                      <a:pt x="25" y="135"/>
                    </a:moveTo>
                    <a:lnTo>
                      <a:pt x="0" y="135"/>
                    </a:lnTo>
                    <a:lnTo>
                      <a:pt x="156" y="0"/>
                    </a:lnTo>
                    <a:lnTo>
                      <a:pt x="180" y="1"/>
                    </a:lnTo>
                    <a:lnTo>
                      <a:pt x="25" y="135"/>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75" name="Freeform 339"/>
              <p:cNvSpPr>
                <a:spLocks/>
              </p:cNvSpPr>
              <p:nvPr/>
            </p:nvSpPr>
            <p:spPr bwMode="auto">
              <a:xfrm>
                <a:off x="1458" y="2838"/>
                <a:ext cx="81" cy="67"/>
              </a:xfrm>
              <a:custGeom>
                <a:avLst/>
                <a:gdLst/>
                <a:ahLst/>
                <a:cxnLst>
                  <a:cxn ang="0">
                    <a:pos x="8" y="134"/>
                  </a:cxn>
                  <a:cxn ang="0">
                    <a:pos x="0" y="134"/>
                  </a:cxn>
                  <a:cxn ang="0">
                    <a:pos x="155" y="0"/>
                  </a:cxn>
                  <a:cxn ang="0">
                    <a:pos x="163" y="0"/>
                  </a:cxn>
                  <a:cxn ang="0">
                    <a:pos x="8" y="134"/>
                  </a:cxn>
                </a:cxnLst>
                <a:rect l="0" t="0" r="r" b="b"/>
                <a:pathLst>
                  <a:path w="163" h="134">
                    <a:moveTo>
                      <a:pt x="8" y="134"/>
                    </a:moveTo>
                    <a:lnTo>
                      <a:pt x="0" y="134"/>
                    </a:lnTo>
                    <a:lnTo>
                      <a:pt x="155" y="0"/>
                    </a:lnTo>
                    <a:lnTo>
                      <a:pt x="163" y="0"/>
                    </a:lnTo>
                    <a:lnTo>
                      <a:pt x="8" y="134"/>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76" name="Freeform 340"/>
              <p:cNvSpPr>
                <a:spLocks/>
              </p:cNvSpPr>
              <p:nvPr/>
            </p:nvSpPr>
            <p:spPr bwMode="auto">
              <a:xfrm>
                <a:off x="1454" y="2837"/>
                <a:ext cx="81" cy="68"/>
              </a:xfrm>
              <a:custGeom>
                <a:avLst/>
                <a:gdLst/>
                <a:ahLst/>
                <a:cxnLst>
                  <a:cxn ang="0">
                    <a:pos x="9" y="135"/>
                  </a:cxn>
                  <a:cxn ang="0">
                    <a:pos x="0" y="135"/>
                  </a:cxn>
                  <a:cxn ang="0">
                    <a:pos x="156" y="0"/>
                  </a:cxn>
                  <a:cxn ang="0">
                    <a:pos x="164" y="1"/>
                  </a:cxn>
                  <a:cxn ang="0">
                    <a:pos x="9" y="135"/>
                  </a:cxn>
                </a:cxnLst>
                <a:rect l="0" t="0" r="r" b="b"/>
                <a:pathLst>
                  <a:path w="164" h="135">
                    <a:moveTo>
                      <a:pt x="9" y="135"/>
                    </a:moveTo>
                    <a:lnTo>
                      <a:pt x="0" y="135"/>
                    </a:lnTo>
                    <a:lnTo>
                      <a:pt x="156" y="0"/>
                    </a:lnTo>
                    <a:lnTo>
                      <a:pt x="164" y="1"/>
                    </a:lnTo>
                    <a:lnTo>
                      <a:pt x="9" y="135"/>
                    </a:lnTo>
                    <a:close/>
                  </a:path>
                </a:pathLst>
              </a:custGeom>
              <a:solidFill>
                <a:srgbClr val="9999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77" name="Freeform 341"/>
              <p:cNvSpPr>
                <a:spLocks/>
              </p:cNvSpPr>
              <p:nvPr/>
            </p:nvSpPr>
            <p:spPr bwMode="auto">
              <a:xfrm>
                <a:off x="1450" y="2837"/>
                <a:ext cx="82" cy="68"/>
              </a:xfrm>
              <a:custGeom>
                <a:avLst/>
                <a:gdLst/>
                <a:ahLst/>
                <a:cxnLst>
                  <a:cxn ang="0">
                    <a:pos x="8" y="135"/>
                  </a:cxn>
                  <a:cxn ang="0">
                    <a:pos x="0" y="135"/>
                  </a:cxn>
                  <a:cxn ang="0">
                    <a:pos x="156" y="0"/>
                  </a:cxn>
                  <a:cxn ang="0">
                    <a:pos x="164" y="0"/>
                  </a:cxn>
                  <a:cxn ang="0">
                    <a:pos x="8" y="135"/>
                  </a:cxn>
                </a:cxnLst>
                <a:rect l="0" t="0" r="r" b="b"/>
                <a:pathLst>
                  <a:path w="164" h="135">
                    <a:moveTo>
                      <a:pt x="8" y="135"/>
                    </a:moveTo>
                    <a:lnTo>
                      <a:pt x="0" y="135"/>
                    </a:lnTo>
                    <a:lnTo>
                      <a:pt x="156" y="0"/>
                    </a:lnTo>
                    <a:lnTo>
                      <a:pt x="164" y="0"/>
                    </a:lnTo>
                    <a:lnTo>
                      <a:pt x="8" y="135"/>
                    </a:lnTo>
                    <a:close/>
                  </a:path>
                </a:pathLst>
              </a:custGeom>
              <a:solidFill>
                <a:srgbClr val="9898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78" name="Freeform 342"/>
              <p:cNvSpPr>
                <a:spLocks/>
              </p:cNvSpPr>
              <p:nvPr/>
            </p:nvSpPr>
            <p:spPr bwMode="auto">
              <a:xfrm>
                <a:off x="1209" y="2905"/>
                <a:ext cx="482" cy="498"/>
              </a:xfrm>
              <a:custGeom>
                <a:avLst/>
                <a:gdLst/>
                <a:ahLst/>
                <a:cxnLst>
                  <a:cxn ang="0">
                    <a:pos x="457" y="0"/>
                  </a:cxn>
                  <a:cxn ang="0">
                    <a:pos x="384" y="9"/>
                  </a:cxn>
                  <a:cxn ang="0">
                    <a:pos x="295" y="39"/>
                  </a:cxn>
                  <a:cxn ang="0">
                    <a:pos x="213" y="85"/>
                  </a:cxn>
                  <a:cxn ang="0">
                    <a:pos x="140" y="147"/>
                  </a:cxn>
                  <a:cxn ang="0">
                    <a:pos x="82" y="219"/>
                  </a:cxn>
                  <a:cxn ang="0">
                    <a:pos x="58" y="262"/>
                  </a:cxn>
                  <a:cxn ang="0">
                    <a:pos x="38" y="304"/>
                  </a:cxn>
                  <a:cxn ang="0">
                    <a:pos x="21" y="351"/>
                  </a:cxn>
                  <a:cxn ang="0">
                    <a:pos x="9" y="397"/>
                  </a:cxn>
                  <a:cxn ang="0">
                    <a:pos x="3" y="447"/>
                  </a:cxn>
                  <a:cxn ang="0">
                    <a:pos x="0" y="497"/>
                  </a:cxn>
                  <a:cxn ang="0">
                    <a:pos x="3" y="549"/>
                  </a:cxn>
                  <a:cxn ang="0">
                    <a:pos x="9" y="599"/>
                  </a:cxn>
                  <a:cxn ang="0">
                    <a:pos x="21" y="646"/>
                  </a:cxn>
                  <a:cxn ang="0">
                    <a:pos x="38" y="692"/>
                  </a:cxn>
                  <a:cxn ang="0">
                    <a:pos x="58" y="735"/>
                  </a:cxn>
                  <a:cxn ang="0">
                    <a:pos x="82" y="777"/>
                  </a:cxn>
                  <a:cxn ang="0">
                    <a:pos x="140" y="850"/>
                  </a:cxn>
                  <a:cxn ang="0">
                    <a:pos x="213" y="911"/>
                  </a:cxn>
                  <a:cxn ang="0">
                    <a:pos x="295" y="957"/>
                  </a:cxn>
                  <a:cxn ang="0">
                    <a:pos x="384" y="987"/>
                  </a:cxn>
                  <a:cxn ang="0">
                    <a:pos x="457" y="996"/>
                  </a:cxn>
                  <a:cxn ang="0">
                    <a:pos x="506" y="996"/>
                  </a:cxn>
                  <a:cxn ang="0">
                    <a:pos x="579" y="987"/>
                  </a:cxn>
                  <a:cxn ang="0">
                    <a:pos x="668" y="957"/>
                  </a:cxn>
                  <a:cxn ang="0">
                    <a:pos x="750" y="911"/>
                  </a:cxn>
                  <a:cxn ang="0">
                    <a:pos x="823" y="850"/>
                  </a:cxn>
                  <a:cxn ang="0">
                    <a:pos x="881" y="777"/>
                  </a:cxn>
                  <a:cxn ang="0">
                    <a:pos x="905" y="735"/>
                  </a:cxn>
                  <a:cxn ang="0">
                    <a:pos x="925" y="692"/>
                  </a:cxn>
                  <a:cxn ang="0">
                    <a:pos x="942" y="646"/>
                  </a:cxn>
                  <a:cxn ang="0">
                    <a:pos x="954" y="599"/>
                  </a:cxn>
                  <a:cxn ang="0">
                    <a:pos x="960" y="549"/>
                  </a:cxn>
                  <a:cxn ang="0">
                    <a:pos x="963" y="497"/>
                  </a:cxn>
                  <a:cxn ang="0">
                    <a:pos x="960" y="447"/>
                  </a:cxn>
                  <a:cxn ang="0">
                    <a:pos x="954" y="397"/>
                  </a:cxn>
                  <a:cxn ang="0">
                    <a:pos x="942" y="351"/>
                  </a:cxn>
                  <a:cxn ang="0">
                    <a:pos x="925" y="304"/>
                  </a:cxn>
                  <a:cxn ang="0">
                    <a:pos x="905" y="262"/>
                  </a:cxn>
                  <a:cxn ang="0">
                    <a:pos x="881" y="219"/>
                  </a:cxn>
                  <a:cxn ang="0">
                    <a:pos x="823" y="147"/>
                  </a:cxn>
                  <a:cxn ang="0">
                    <a:pos x="750" y="85"/>
                  </a:cxn>
                  <a:cxn ang="0">
                    <a:pos x="668" y="39"/>
                  </a:cxn>
                  <a:cxn ang="0">
                    <a:pos x="579" y="9"/>
                  </a:cxn>
                  <a:cxn ang="0">
                    <a:pos x="506" y="0"/>
                  </a:cxn>
                </a:cxnLst>
                <a:rect l="0" t="0" r="r" b="b"/>
                <a:pathLst>
                  <a:path w="963" h="996">
                    <a:moveTo>
                      <a:pt x="481" y="0"/>
                    </a:moveTo>
                    <a:lnTo>
                      <a:pt x="457" y="0"/>
                    </a:lnTo>
                    <a:lnTo>
                      <a:pt x="432" y="2"/>
                    </a:lnTo>
                    <a:lnTo>
                      <a:pt x="384" y="9"/>
                    </a:lnTo>
                    <a:lnTo>
                      <a:pt x="338" y="22"/>
                    </a:lnTo>
                    <a:lnTo>
                      <a:pt x="295" y="39"/>
                    </a:lnTo>
                    <a:lnTo>
                      <a:pt x="251" y="59"/>
                    </a:lnTo>
                    <a:lnTo>
                      <a:pt x="213" y="85"/>
                    </a:lnTo>
                    <a:lnTo>
                      <a:pt x="176" y="113"/>
                    </a:lnTo>
                    <a:lnTo>
                      <a:pt x="140" y="147"/>
                    </a:lnTo>
                    <a:lnTo>
                      <a:pt x="109" y="182"/>
                    </a:lnTo>
                    <a:lnTo>
                      <a:pt x="82" y="219"/>
                    </a:lnTo>
                    <a:lnTo>
                      <a:pt x="69" y="239"/>
                    </a:lnTo>
                    <a:lnTo>
                      <a:pt x="58" y="262"/>
                    </a:lnTo>
                    <a:lnTo>
                      <a:pt x="48" y="282"/>
                    </a:lnTo>
                    <a:lnTo>
                      <a:pt x="38" y="304"/>
                    </a:lnTo>
                    <a:lnTo>
                      <a:pt x="29" y="327"/>
                    </a:lnTo>
                    <a:lnTo>
                      <a:pt x="21" y="351"/>
                    </a:lnTo>
                    <a:lnTo>
                      <a:pt x="15" y="373"/>
                    </a:lnTo>
                    <a:lnTo>
                      <a:pt x="9" y="397"/>
                    </a:lnTo>
                    <a:lnTo>
                      <a:pt x="6" y="423"/>
                    </a:lnTo>
                    <a:lnTo>
                      <a:pt x="3" y="447"/>
                    </a:lnTo>
                    <a:lnTo>
                      <a:pt x="0" y="473"/>
                    </a:lnTo>
                    <a:lnTo>
                      <a:pt x="0" y="497"/>
                    </a:lnTo>
                    <a:lnTo>
                      <a:pt x="0" y="523"/>
                    </a:lnTo>
                    <a:lnTo>
                      <a:pt x="3" y="549"/>
                    </a:lnTo>
                    <a:lnTo>
                      <a:pt x="6" y="573"/>
                    </a:lnTo>
                    <a:lnTo>
                      <a:pt x="9" y="599"/>
                    </a:lnTo>
                    <a:lnTo>
                      <a:pt x="15" y="623"/>
                    </a:lnTo>
                    <a:lnTo>
                      <a:pt x="21" y="646"/>
                    </a:lnTo>
                    <a:lnTo>
                      <a:pt x="29" y="670"/>
                    </a:lnTo>
                    <a:lnTo>
                      <a:pt x="38" y="692"/>
                    </a:lnTo>
                    <a:lnTo>
                      <a:pt x="48" y="714"/>
                    </a:lnTo>
                    <a:lnTo>
                      <a:pt x="58" y="735"/>
                    </a:lnTo>
                    <a:lnTo>
                      <a:pt x="69" y="757"/>
                    </a:lnTo>
                    <a:lnTo>
                      <a:pt x="82" y="777"/>
                    </a:lnTo>
                    <a:lnTo>
                      <a:pt x="109" y="815"/>
                    </a:lnTo>
                    <a:lnTo>
                      <a:pt x="140" y="850"/>
                    </a:lnTo>
                    <a:lnTo>
                      <a:pt x="176" y="883"/>
                    </a:lnTo>
                    <a:lnTo>
                      <a:pt x="213" y="911"/>
                    </a:lnTo>
                    <a:lnTo>
                      <a:pt x="251" y="937"/>
                    </a:lnTo>
                    <a:lnTo>
                      <a:pt x="295" y="957"/>
                    </a:lnTo>
                    <a:lnTo>
                      <a:pt x="338" y="974"/>
                    </a:lnTo>
                    <a:lnTo>
                      <a:pt x="384" y="987"/>
                    </a:lnTo>
                    <a:lnTo>
                      <a:pt x="432" y="995"/>
                    </a:lnTo>
                    <a:lnTo>
                      <a:pt x="457" y="996"/>
                    </a:lnTo>
                    <a:lnTo>
                      <a:pt x="481" y="996"/>
                    </a:lnTo>
                    <a:lnTo>
                      <a:pt x="506" y="996"/>
                    </a:lnTo>
                    <a:lnTo>
                      <a:pt x="531" y="995"/>
                    </a:lnTo>
                    <a:lnTo>
                      <a:pt x="579" y="987"/>
                    </a:lnTo>
                    <a:lnTo>
                      <a:pt x="625" y="974"/>
                    </a:lnTo>
                    <a:lnTo>
                      <a:pt x="668" y="957"/>
                    </a:lnTo>
                    <a:lnTo>
                      <a:pt x="712" y="937"/>
                    </a:lnTo>
                    <a:lnTo>
                      <a:pt x="750" y="911"/>
                    </a:lnTo>
                    <a:lnTo>
                      <a:pt x="787" y="883"/>
                    </a:lnTo>
                    <a:lnTo>
                      <a:pt x="823" y="850"/>
                    </a:lnTo>
                    <a:lnTo>
                      <a:pt x="854" y="815"/>
                    </a:lnTo>
                    <a:lnTo>
                      <a:pt x="881" y="777"/>
                    </a:lnTo>
                    <a:lnTo>
                      <a:pt x="894" y="757"/>
                    </a:lnTo>
                    <a:lnTo>
                      <a:pt x="905" y="735"/>
                    </a:lnTo>
                    <a:lnTo>
                      <a:pt x="915" y="714"/>
                    </a:lnTo>
                    <a:lnTo>
                      <a:pt x="925" y="692"/>
                    </a:lnTo>
                    <a:lnTo>
                      <a:pt x="934" y="670"/>
                    </a:lnTo>
                    <a:lnTo>
                      <a:pt x="942" y="646"/>
                    </a:lnTo>
                    <a:lnTo>
                      <a:pt x="948" y="623"/>
                    </a:lnTo>
                    <a:lnTo>
                      <a:pt x="954" y="599"/>
                    </a:lnTo>
                    <a:lnTo>
                      <a:pt x="957" y="573"/>
                    </a:lnTo>
                    <a:lnTo>
                      <a:pt x="960" y="549"/>
                    </a:lnTo>
                    <a:lnTo>
                      <a:pt x="963" y="523"/>
                    </a:lnTo>
                    <a:lnTo>
                      <a:pt x="963" y="497"/>
                    </a:lnTo>
                    <a:lnTo>
                      <a:pt x="963" y="473"/>
                    </a:lnTo>
                    <a:lnTo>
                      <a:pt x="960" y="447"/>
                    </a:lnTo>
                    <a:lnTo>
                      <a:pt x="957" y="423"/>
                    </a:lnTo>
                    <a:lnTo>
                      <a:pt x="954" y="397"/>
                    </a:lnTo>
                    <a:lnTo>
                      <a:pt x="948" y="373"/>
                    </a:lnTo>
                    <a:lnTo>
                      <a:pt x="942" y="351"/>
                    </a:lnTo>
                    <a:lnTo>
                      <a:pt x="934" y="327"/>
                    </a:lnTo>
                    <a:lnTo>
                      <a:pt x="925" y="304"/>
                    </a:lnTo>
                    <a:lnTo>
                      <a:pt x="915" y="282"/>
                    </a:lnTo>
                    <a:lnTo>
                      <a:pt x="905" y="262"/>
                    </a:lnTo>
                    <a:lnTo>
                      <a:pt x="894" y="239"/>
                    </a:lnTo>
                    <a:lnTo>
                      <a:pt x="881" y="219"/>
                    </a:lnTo>
                    <a:lnTo>
                      <a:pt x="854" y="182"/>
                    </a:lnTo>
                    <a:lnTo>
                      <a:pt x="823" y="147"/>
                    </a:lnTo>
                    <a:lnTo>
                      <a:pt x="787" y="113"/>
                    </a:lnTo>
                    <a:lnTo>
                      <a:pt x="750" y="85"/>
                    </a:lnTo>
                    <a:lnTo>
                      <a:pt x="712" y="59"/>
                    </a:lnTo>
                    <a:lnTo>
                      <a:pt x="668" y="39"/>
                    </a:lnTo>
                    <a:lnTo>
                      <a:pt x="625" y="22"/>
                    </a:lnTo>
                    <a:lnTo>
                      <a:pt x="579" y="9"/>
                    </a:lnTo>
                    <a:lnTo>
                      <a:pt x="531" y="2"/>
                    </a:lnTo>
                    <a:lnTo>
                      <a:pt x="506" y="0"/>
                    </a:lnTo>
                    <a:lnTo>
                      <a:pt x="481" y="0"/>
                    </a:lnTo>
                    <a:close/>
                  </a:path>
                </a:pathLst>
              </a:custGeom>
              <a:solidFill>
                <a:srgbClr val="FFD2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grpSp>
        <p:sp>
          <p:nvSpPr>
            <p:cNvPr id="475480" name="Rectangle 344"/>
            <p:cNvSpPr>
              <a:spLocks noChangeArrowheads="1"/>
            </p:cNvSpPr>
            <p:nvPr/>
          </p:nvSpPr>
          <p:spPr bwMode="auto">
            <a:xfrm>
              <a:off x="1205" y="3112"/>
              <a:ext cx="508"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REGISTRATION</a:t>
              </a:r>
              <a:endParaRPr lang="en-US" sz="1800" b="1" dirty="0">
                <a:latin typeface="+mn-lt"/>
              </a:endParaRPr>
            </a:p>
          </p:txBody>
        </p:sp>
        <p:grpSp>
          <p:nvGrpSpPr>
            <p:cNvPr id="475623" name="Group 487"/>
            <p:cNvGrpSpPr>
              <a:grpSpLocks/>
            </p:cNvGrpSpPr>
            <p:nvPr/>
          </p:nvGrpSpPr>
          <p:grpSpPr bwMode="auto">
            <a:xfrm>
              <a:off x="770" y="2295"/>
              <a:ext cx="538" cy="566"/>
              <a:chOff x="770" y="2295"/>
              <a:chExt cx="538" cy="566"/>
            </a:xfrm>
          </p:grpSpPr>
          <p:sp>
            <p:nvSpPr>
              <p:cNvPr id="475481" name="Freeform 345"/>
              <p:cNvSpPr>
                <a:spLocks/>
              </p:cNvSpPr>
              <p:nvPr/>
            </p:nvSpPr>
            <p:spPr bwMode="auto">
              <a:xfrm>
                <a:off x="999" y="2295"/>
                <a:ext cx="90" cy="68"/>
              </a:xfrm>
              <a:custGeom>
                <a:avLst/>
                <a:gdLst/>
                <a:ahLst/>
                <a:cxnLst>
                  <a:cxn ang="0">
                    <a:pos x="24" y="135"/>
                  </a:cxn>
                  <a:cxn ang="0">
                    <a:pos x="0" y="135"/>
                  </a:cxn>
                  <a:cxn ang="0">
                    <a:pos x="159" y="2"/>
                  </a:cxn>
                  <a:cxn ang="0">
                    <a:pos x="180" y="0"/>
                  </a:cxn>
                  <a:cxn ang="0">
                    <a:pos x="24" y="135"/>
                  </a:cxn>
                </a:cxnLst>
                <a:rect l="0" t="0" r="r" b="b"/>
                <a:pathLst>
                  <a:path w="180" h="135">
                    <a:moveTo>
                      <a:pt x="24" y="135"/>
                    </a:moveTo>
                    <a:lnTo>
                      <a:pt x="0" y="135"/>
                    </a:lnTo>
                    <a:lnTo>
                      <a:pt x="159" y="2"/>
                    </a:lnTo>
                    <a:lnTo>
                      <a:pt x="180" y="0"/>
                    </a:lnTo>
                    <a:lnTo>
                      <a:pt x="24" y="135"/>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82" name="Freeform 346"/>
              <p:cNvSpPr>
                <a:spLocks/>
              </p:cNvSpPr>
              <p:nvPr/>
            </p:nvSpPr>
            <p:spPr bwMode="auto">
              <a:xfrm>
                <a:off x="1007" y="2295"/>
                <a:ext cx="82" cy="68"/>
              </a:xfrm>
              <a:custGeom>
                <a:avLst/>
                <a:gdLst/>
                <a:ahLst/>
                <a:cxnLst>
                  <a:cxn ang="0">
                    <a:pos x="7" y="135"/>
                  </a:cxn>
                  <a:cxn ang="0">
                    <a:pos x="0" y="135"/>
                  </a:cxn>
                  <a:cxn ang="0">
                    <a:pos x="157" y="0"/>
                  </a:cxn>
                  <a:cxn ang="0">
                    <a:pos x="163" y="0"/>
                  </a:cxn>
                  <a:cxn ang="0">
                    <a:pos x="7" y="135"/>
                  </a:cxn>
                </a:cxnLst>
                <a:rect l="0" t="0" r="r" b="b"/>
                <a:pathLst>
                  <a:path w="163" h="135">
                    <a:moveTo>
                      <a:pt x="7" y="135"/>
                    </a:moveTo>
                    <a:lnTo>
                      <a:pt x="0" y="135"/>
                    </a:lnTo>
                    <a:lnTo>
                      <a:pt x="157" y="0"/>
                    </a:lnTo>
                    <a:lnTo>
                      <a:pt x="163" y="0"/>
                    </a:lnTo>
                    <a:lnTo>
                      <a:pt x="7" y="135"/>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83" name="Freeform 347"/>
              <p:cNvSpPr>
                <a:spLocks/>
              </p:cNvSpPr>
              <p:nvPr/>
            </p:nvSpPr>
            <p:spPr bwMode="auto">
              <a:xfrm>
                <a:off x="1003" y="2295"/>
                <a:ext cx="83" cy="68"/>
              </a:xfrm>
              <a:custGeom>
                <a:avLst/>
                <a:gdLst/>
                <a:ahLst/>
                <a:cxnLst>
                  <a:cxn ang="0">
                    <a:pos x="10" y="135"/>
                  </a:cxn>
                  <a:cxn ang="0">
                    <a:pos x="0" y="135"/>
                  </a:cxn>
                  <a:cxn ang="0">
                    <a:pos x="159" y="2"/>
                  </a:cxn>
                  <a:cxn ang="0">
                    <a:pos x="167" y="0"/>
                  </a:cxn>
                  <a:cxn ang="0">
                    <a:pos x="10" y="135"/>
                  </a:cxn>
                </a:cxnLst>
                <a:rect l="0" t="0" r="r" b="b"/>
                <a:pathLst>
                  <a:path w="167" h="135">
                    <a:moveTo>
                      <a:pt x="10" y="135"/>
                    </a:moveTo>
                    <a:lnTo>
                      <a:pt x="0" y="135"/>
                    </a:lnTo>
                    <a:lnTo>
                      <a:pt x="159" y="2"/>
                    </a:lnTo>
                    <a:lnTo>
                      <a:pt x="167" y="0"/>
                    </a:lnTo>
                    <a:lnTo>
                      <a:pt x="10" y="135"/>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84" name="Freeform 348"/>
              <p:cNvSpPr>
                <a:spLocks/>
              </p:cNvSpPr>
              <p:nvPr/>
            </p:nvSpPr>
            <p:spPr bwMode="auto">
              <a:xfrm>
                <a:off x="999" y="2296"/>
                <a:ext cx="83" cy="67"/>
              </a:xfrm>
              <a:custGeom>
                <a:avLst/>
                <a:gdLst/>
                <a:ahLst/>
                <a:cxnLst>
                  <a:cxn ang="0">
                    <a:pos x="7" y="133"/>
                  </a:cxn>
                  <a:cxn ang="0">
                    <a:pos x="0" y="133"/>
                  </a:cxn>
                  <a:cxn ang="0">
                    <a:pos x="159" y="0"/>
                  </a:cxn>
                  <a:cxn ang="0">
                    <a:pos x="166" y="0"/>
                  </a:cxn>
                  <a:cxn ang="0">
                    <a:pos x="7" y="133"/>
                  </a:cxn>
                </a:cxnLst>
                <a:rect l="0" t="0" r="r" b="b"/>
                <a:pathLst>
                  <a:path w="166" h="133">
                    <a:moveTo>
                      <a:pt x="7" y="133"/>
                    </a:moveTo>
                    <a:lnTo>
                      <a:pt x="0" y="133"/>
                    </a:lnTo>
                    <a:lnTo>
                      <a:pt x="159" y="0"/>
                    </a:lnTo>
                    <a:lnTo>
                      <a:pt x="166" y="0"/>
                    </a:lnTo>
                    <a:lnTo>
                      <a:pt x="7" y="133"/>
                    </a:lnTo>
                    <a:close/>
                  </a:path>
                </a:pathLst>
              </a:custGeom>
              <a:solidFill>
                <a:srgbClr val="9898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85" name="Freeform 349"/>
              <p:cNvSpPr>
                <a:spLocks/>
              </p:cNvSpPr>
              <p:nvPr/>
            </p:nvSpPr>
            <p:spPr bwMode="auto">
              <a:xfrm>
                <a:off x="986" y="2296"/>
                <a:ext cx="92" cy="68"/>
              </a:xfrm>
              <a:custGeom>
                <a:avLst/>
                <a:gdLst/>
                <a:ahLst/>
                <a:cxnLst>
                  <a:cxn ang="0">
                    <a:pos x="25" y="133"/>
                  </a:cxn>
                  <a:cxn ang="0">
                    <a:pos x="0" y="135"/>
                  </a:cxn>
                  <a:cxn ang="0">
                    <a:pos x="161" y="2"/>
                  </a:cxn>
                  <a:cxn ang="0">
                    <a:pos x="184" y="0"/>
                  </a:cxn>
                  <a:cxn ang="0">
                    <a:pos x="25" y="133"/>
                  </a:cxn>
                </a:cxnLst>
                <a:rect l="0" t="0" r="r" b="b"/>
                <a:pathLst>
                  <a:path w="184" h="135">
                    <a:moveTo>
                      <a:pt x="25" y="133"/>
                    </a:moveTo>
                    <a:lnTo>
                      <a:pt x="0" y="135"/>
                    </a:lnTo>
                    <a:lnTo>
                      <a:pt x="161" y="2"/>
                    </a:lnTo>
                    <a:lnTo>
                      <a:pt x="184" y="0"/>
                    </a:lnTo>
                    <a:lnTo>
                      <a:pt x="25" y="133"/>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86" name="Freeform 350"/>
              <p:cNvSpPr>
                <a:spLocks/>
              </p:cNvSpPr>
              <p:nvPr/>
            </p:nvSpPr>
            <p:spPr bwMode="auto">
              <a:xfrm>
                <a:off x="996" y="2296"/>
                <a:ext cx="82" cy="68"/>
              </a:xfrm>
              <a:custGeom>
                <a:avLst/>
                <a:gdLst/>
                <a:ahLst/>
                <a:cxnLst>
                  <a:cxn ang="0">
                    <a:pos x="6" y="133"/>
                  </a:cxn>
                  <a:cxn ang="0">
                    <a:pos x="0" y="135"/>
                  </a:cxn>
                  <a:cxn ang="0">
                    <a:pos x="159" y="0"/>
                  </a:cxn>
                  <a:cxn ang="0">
                    <a:pos x="165" y="0"/>
                  </a:cxn>
                  <a:cxn ang="0">
                    <a:pos x="6" y="133"/>
                  </a:cxn>
                </a:cxnLst>
                <a:rect l="0" t="0" r="r" b="b"/>
                <a:pathLst>
                  <a:path w="165" h="135">
                    <a:moveTo>
                      <a:pt x="6" y="133"/>
                    </a:moveTo>
                    <a:lnTo>
                      <a:pt x="0" y="135"/>
                    </a:lnTo>
                    <a:lnTo>
                      <a:pt x="159" y="0"/>
                    </a:lnTo>
                    <a:lnTo>
                      <a:pt x="165" y="0"/>
                    </a:lnTo>
                    <a:lnTo>
                      <a:pt x="6" y="133"/>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87" name="Freeform 351"/>
              <p:cNvSpPr>
                <a:spLocks/>
              </p:cNvSpPr>
              <p:nvPr/>
            </p:nvSpPr>
            <p:spPr bwMode="auto">
              <a:xfrm>
                <a:off x="993" y="2296"/>
                <a:ext cx="82" cy="68"/>
              </a:xfrm>
              <a:custGeom>
                <a:avLst/>
                <a:gdLst/>
                <a:ahLst/>
                <a:cxnLst>
                  <a:cxn ang="0">
                    <a:pos x="7" y="135"/>
                  </a:cxn>
                  <a:cxn ang="0">
                    <a:pos x="0" y="135"/>
                  </a:cxn>
                  <a:cxn ang="0">
                    <a:pos x="161" y="0"/>
                  </a:cxn>
                  <a:cxn ang="0">
                    <a:pos x="166" y="0"/>
                  </a:cxn>
                  <a:cxn ang="0">
                    <a:pos x="7" y="135"/>
                  </a:cxn>
                </a:cxnLst>
                <a:rect l="0" t="0" r="r" b="b"/>
                <a:pathLst>
                  <a:path w="166" h="135">
                    <a:moveTo>
                      <a:pt x="7" y="135"/>
                    </a:moveTo>
                    <a:lnTo>
                      <a:pt x="0" y="135"/>
                    </a:lnTo>
                    <a:lnTo>
                      <a:pt x="161" y="0"/>
                    </a:lnTo>
                    <a:lnTo>
                      <a:pt x="166" y="0"/>
                    </a:lnTo>
                    <a:lnTo>
                      <a:pt x="7" y="135"/>
                    </a:lnTo>
                    <a:close/>
                  </a:path>
                </a:pathLst>
              </a:custGeom>
              <a:solidFill>
                <a:srgbClr val="9B9B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88" name="Freeform 352"/>
              <p:cNvSpPr>
                <a:spLocks/>
              </p:cNvSpPr>
              <p:nvPr/>
            </p:nvSpPr>
            <p:spPr bwMode="auto">
              <a:xfrm>
                <a:off x="990" y="2296"/>
                <a:ext cx="83" cy="68"/>
              </a:xfrm>
              <a:custGeom>
                <a:avLst/>
                <a:gdLst/>
                <a:ahLst/>
                <a:cxnLst>
                  <a:cxn ang="0">
                    <a:pos x="6" y="135"/>
                  </a:cxn>
                  <a:cxn ang="0">
                    <a:pos x="0" y="135"/>
                  </a:cxn>
                  <a:cxn ang="0">
                    <a:pos x="161" y="0"/>
                  </a:cxn>
                  <a:cxn ang="0">
                    <a:pos x="167" y="0"/>
                  </a:cxn>
                  <a:cxn ang="0">
                    <a:pos x="6" y="135"/>
                  </a:cxn>
                </a:cxnLst>
                <a:rect l="0" t="0" r="r" b="b"/>
                <a:pathLst>
                  <a:path w="167" h="135">
                    <a:moveTo>
                      <a:pt x="6" y="135"/>
                    </a:moveTo>
                    <a:lnTo>
                      <a:pt x="0" y="135"/>
                    </a:lnTo>
                    <a:lnTo>
                      <a:pt x="161" y="0"/>
                    </a:lnTo>
                    <a:lnTo>
                      <a:pt x="167" y="0"/>
                    </a:lnTo>
                    <a:lnTo>
                      <a:pt x="6" y="135"/>
                    </a:lnTo>
                    <a:close/>
                  </a:path>
                </a:pathLst>
              </a:custGeom>
              <a:solidFill>
                <a:srgbClr val="9C9C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89" name="Freeform 353"/>
              <p:cNvSpPr>
                <a:spLocks/>
              </p:cNvSpPr>
              <p:nvPr/>
            </p:nvSpPr>
            <p:spPr bwMode="auto">
              <a:xfrm>
                <a:off x="986" y="2296"/>
                <a:ext cx="84" cy="68"/>
              </a:xfrm>
              <a:custGeom>
                <a:avLst/>
                <a:gdLst/>
                <a:ahLst/>
                <a:cxnLst>
                  <a:cxn ang="0">
                    <a:pos x="6" y="135"/>
                  </a:cxn>
                  <a:cxn ang="0">
                    <a:pos x="0" y="135"/>
                  </a:cxn>
                  <a:cxn ang="0">
                    <a:pos x="161" y="2"/>
                  </a:cxn>
                  <a:cxn ang="0">
                    <a:pos x="167" y="0"/>
                  </a:cxn>
                  <a:cxn ang="0">
                    <a:pos x="6" y="135"/>
                  </a:cxn>
                </a:cxnLst>
                <a:rect l="0" t="0" r="r" b="b"/>
                <a:pathLst>
                  <a:path w="167" h="135">
                    <a:moveTo>
                      <a:pt x="6" y="135"/>
                    </a:moveTo>
                    <a:lnTo>
                      <a:pt x="0" y="135"/>
                    </a:lnTo>
                    <a:lnTo>
                      <a:pt x="161" y="2"/>
                    </a:lnTo>
                    <a:lnTo>
                      <a:pt x="167" y="0"/>
                    </a:lnTo>
                    <a:lnTo>
                      <a:pt x="6" y="135"/>
                    </a:lnTo>
                    <a:close/>
                  </a:path>
                </a:pathLst>
              </a:custGeom>
              <a:solidFill>
                <a:srgbClr val="9D9D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90" name="Freeform 354"/>
              <p:cNvSpPr>
                <a:spLocks/>
              </p:cNvSpPr>
              <p:nvPr/>
            </p:nvSpPr>
            <p:spPr bwMode="auto">
              <a:xfrm>
                <a:off x="963" y="2297"/>
                <a:ext cx="104" cy="70"/>
              </a:xfrm>
              <a:custGeom>
                <a:avLst/>
                <a:gdLst/>
                <a:ahLst/>
                <a:cxnLst>
                  <a:cxn ang="0">
                    <a:pos x="48" y="133"/>
                  </a:cxn>
                  <a:cxn ang="0">
                    <a:pos x="0" y="141"/>
                  </a:cxn>
                  <a:cxn ang="0">
                    <a:pos x="165" y="5"/>
                  </a:cxn>
                  <a:cxn ang="0">
                    <a:pos x="209" y="0"/>
                  </a:cxn>
                  <a:cxn ang="0">
                    <a:pos x="48" y="133"/>
                  </a:cxn>
                </a:cxnLst>
                <a:rect l="0" t="0" r="r" b="b"/>
                <a:pathLst>
                  <a:path w="209" h="141">
                    <a:moveTo>
                      <a:pt x="48" y="133"/>
                    </a:moveTo>
                    <a:lnTo>
                      <a:pt x="0" y="141"/>
                    </a:lnTo>
                    <a:lnTo>
                      <a:pt x="165" y="5"/>
                    </a:lnTo>
                    <a:lnTo>
                      <a:pt x="209" y="0"/>
                    </a:lnTo>
                    <a:lnTo>
                      <a:pt x="48" y="133"/>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91" name="Freeform 355"/>
              <p:cNvSpPr>
                <a:spLocks/>
              </p:cNvSpPr>
              <p:nvPr/>
            </p:nvSpPr>
            <p:spPr bwMode="auto">
              <a:xfrm>
                <a:off x="983" y="2297"/>
                <a:ext cx="84" cy="68"/>
              </a:xfrm>
              <a:custGeom>
                <a:avLst/>
                <a:gdLst/>
                <a:ahLst/>
                <a:cxnLst>
                  <a:cxn ang="0">
                    <a:pos x="8" y="133"/>
                  </a:cxn>
                  <a:cxn ang="0">
                    <a:pos x="0" y="135"/>
                  </a:cxn>
                  <a:cxn ang="0">
                    <a:pos x="162" y="0"/>
                  </a:cxn>
                  <a:cxn ang="0">
                    <a:pos x="169" y="0"/>
                  </a:cxn>
                  <a:cxn ang="0">
                    <a:pos x="8" y="133"/>
                  </a:cxn>
                </a:cxnLst>
                <a:rect l="0" t="0" r="r" b="b"/>
                <a:pathLst>
                  <a:path w="169" h="135">
                    <a:moveTo>
                      <a:pt x="8" y="133"/>
                    </a:moveTo>
                    <a:lnTo>
                      <a:pt x="0" y="135"/>
                    </a:lnTo>
                    <a:lnTo>
                      <a:pt x="162" y="0"/>
                    </a:lnTo>
                    <a:lnTo>
                      <a:pt x="169" y="0"/>
                    </a:lnTo>
                    <a:lnTo>
                      <a:pt x="8" y="133"/>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92" name="Freeform 356"/>
              <p:cNvSpPr>
                <a:spLocks/>
              </p:cNvSpPr>
              <p:nvPr/>
            </p:nvSpPr>
            <p:spPr bwMode="auto">
              <a:xfrm>
                <a:off x="979" y="2297"/>
                <a:ext cx="85" cy="69"/>
              </a:xfrm>
              <a:custGeom>
                <a:avLst/>
                <a:gdLst/>
                <a:ahLst/>
                <a:cxnLst>
                  <a:cxn ang="0">
                    <a:pos x="7" y="135"/>
                  </a:cxn>
                  <a:cxn ang="0">
                    <a:pos x="0" y="137"/>
                  </a:cxn>
                  <a:cxn ang="0">
                    <a:pos x="162" y="2"/>
                  </a:cxn>
                  <a:cxn ang="0">
                    <a:pos x="169" y="0"/>
                  </a:cxn>
                  <a:cxn ang="0">
                    <a:pos x="7" y="135"/>
                  </a:cxn>
                </a:cxnLst>
                <a:rect l="0" t="0" r="r" b="b"/>
                <a:pathLst>
                  <a:path w="169" h="137">
                    <a:moveTo>
                      <a:pt x="7" y="135"/>
                    </a:moveTo>
                    <a:lnTo>
                      <a:pt x="0" y="137"/>
                    </a:lnTo>
                    <a:lnTo>
                      <a:pt x="162" y="2"/>
                    </a:lnTo>
                    <a:lnTo>
                      <a:pt x="169" y="0"/>
                    </a:lnTo>
                    <a:lnTo>
                      <a:pt x="7" y="135"/>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93" name="Freeform 357"/>
              <p:cNvSpPr>
                <a:spLocks/>
              </p:cNvSpPr>
              <p:nvPr/>
            </p:nvSpPr>
            <p:spPr bwMode="auto">
              <a:xfrm>
                <a:off x="975" y="2298"/>
                <a:ext cx="85" cy="68"/>
              </a:xfrm>
              <a:custGeom>
                <a:avLst/>
                <a:gdLst/>
                <a:ahLst/>
                <a:cxnLst>
                  <a:cxn ang="0">
                    <a:pos x="8" y="135"/>
                  </a:cxn>
                  <a:cxn ang="0">
                    <a:pos x="0" y="135"/>
                  </a:cxn>
                  <a:cxn ang="0">
                    <a:pos x="162" y="0"/>
                  </a:cxn>
                  <a:cxn ang="0">
                    <a:pos x="170" y="0"/>
                  </a:cxn>
                  <a:cxn ang="0">
                    <a:pos x="8" y="135"/>
                  </a:cxn>
                </a:cxnLst>
                <a:rect l="0" t="0" r="r" b="b"/>
                <a:pathLst>
                  <a:path w="170" h="135">
                    <a:moveTo>
                      <a:pt x="8" y="135"/>
                    </a:moveTo>
                    <a:lnTo>
                      <a:pt x="0" y="135"/>
                    </a:lnTo>
                    <a:lnTo>
                      <a:pt x="162" y="0"/>
                    </a:lnTo>
                    <a:lnTo>
                      <a:pt x="170" y="0"/>
                    </a:lnTo>
                    <a:lnTo>
                      <a:pt x="8" y="135"/>
                    </a:lnTo>
                    <a:close/>
                  </a:path>
                </a:pathLst>
              </a:custGeom>
              <a:solidFill>
                <a:srgbClr val="9F9F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94" name="Freeform 358"/>
              <p:cNvSpPr>
                <a:spLocks/>
              </p:cNvSpPr>
              <p:nvPr/>
            </p:nvSpPr>
            <p:spPr bwMode="auto">
              <a:xfrm>
                <a:off x="970" y="2298"/>
                <a:ext cx="86" cy="68"/>
              </a:xfrm>
              <a:custGeom>
                <a:avLst/>
                <a:gdLst/>
                <a:ahLst/>
                <a:cxnLst>
                  <a:cxn ang="0">
                    <a:pos x="9" y="135"/>
                  </a:cxn>
                  <a:cxn ang="0">
                    <a:pos x="0" y="137"/>
                  </a:cxn>
                  <a:cxn ang="0">
                    <a:pos x="165" y="1"/>
                  </a:cxn>
                  <a:cxn ang="0">
                    <a:pos x="171" y="0"/>
                  </a:cxn>
                  <a:cxn ang="0">
                    <a:pos x="9" y="135"/>
                  </a:cxn>
                </a:cxnLst>
                <a:rect l="0" t="0" r="r" b="b"/>
                <a:pathLst>
                  <a:path w="171" h="137">
                    <a:moveTo>
                      <a:pt x="9" y="135"/>
                    </a:moveTo>
                    <a:lnTo>
                      <a:pt x="0" y="137"/>
                    </a:lnTo>
                    <a:lnTo>
                      <a:pt x="165" y="1"/>
                    </a:lnTo>
                    <a:lnTo>
                      <a:pt x="171" y="0"/>
                    </a:lnTo>
                    <a:lnTo>
                      <a:pt x="9" y="135"/>
                    </a:lnTo>
                    <a:close/>
                  </a:path>
                </a:pathLst>
              </a:custGeom>
              <a:solidFill>
                <a:srgbClr val="A0A0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95" name="Freeform 359"/>
              <p:cNvSpPr>
                <a:spLocks/>
              </p:cNvSpPr>
              <p:nvPr/>
            </p:nvSpPr>
            <p:spPr bwMode="auto">
              <a:xfrm>
                <a:off x="966" y="2299"/>
                <a:ext cx="87" cy="68"/>
              </a:xfrm>
              <a:custGeom>
                <a:avLst/>
                <a:gdLst/>
                <a:ahLst/>
                <a:cxnLst>
                  <a:cxn ang="0">
                    <a:pos x="8" y="136"/>
                  </a:cxn>
                  <a:cxn ang="0">
                    <a:pos x="0" y="138"/>
                  </a:cxn>
                  <a:cxn ang="0">
                    <a:pos x="165" y="2"/>
                  </a:cxn>
                  <a:cxn ang="0">
                    <a:pos x="173" y="0"/>
                  </a:cxn>
                  <a:cxn ang="0">
                    <a:pos x="8" y="136"/>
                  </a:cxn>
                </a:cxnLst>
                <a:rect l="0" t="0" r="r" b="b"/>
                <a:pathLst>
                  <a:path w="173" h="138">
                    <a:moveTo>
                      <a:pt x="8" y="136"/>
                    </a:moveTo>
                    <a:lnTo>
                      <a:pt x="0" y="138"/>
                    </a:lnTo>
                    <a:lnTo>
                      <a:pt x="165" y="2"/>
                    </a:lnTo>
                    <a:lnTo>
                      <a:pt x="173" y="0"/>
                    </a:lnTo>
                    <a:lnTo>
                      <a:pt x="8" y="136"/>
                    </a:lnTo>
                    <a:close/>
                  </a:path>
                </a:pathLst>
              </a:custGeom>
              <a:solidFill>
                <a:srgbClr val="A1A1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96" name="Freeform 360"/>
              <p:cNvSpPr>
                <a:spLocks/>
              </p:cNvSpPr>
              <p:nvPr/>
            </p:nvSpPr>
            <p:spPr bwMode="auto">
              <a:xfrm>
                <a:off x="963" y="2300"/>
                <a:ext cx="86" cy="67"/>
              </a:xfrm>
              <a:custGeom>
                <a:avLst/>
                <a:gdLst/>
                <a:ahLst/>
                <a:cxnLst>
                  <a:cxn ang="0">
                    <a:pos x="8" y="136"/>
                  </a:cxn>
                  <a:cxn ang="0">
                    <a:pos x="0" y="136"/>
                  </a:cxn>
                  <a:cxn ang="0">
                    <a:pos x="165" y="0"/>
                  </a:cxn>
                  <a:cxn ang="0">
                    <a:pos x="173" y="0"/>
                  </a:cxn>
                  <a:cxn ang="0">
                    <a:pos x="8" y="136"/>
                  </a:cxn>
                </a:cxnLst>
                <a:rect l="0" t="0" r="r" b="b"/>
                <a:pathLst>
                  <a:path w="173" h="136">
                    <a:moveTo>
                      <a:pt x="8" y="136"/>
                    </a:moveTo>
                    <a:lnTo>
                      <a:pt x="0" y="136"/>
                    </a:lnTo>
                    <a:lnTo>
                      <a:pt x="165" y="0"/>
                    </a:lnTo>
                    <a:lnTo>
                      <a:pt x="173" y="0"/>
                    </a:lnTo>
                    <a:lnTo>
                      <a:pt x="8" y="136"/>
                    </a:lnTo>
                    <a:close/>
                  </a:path>
                </a:pathLst>
              </a:custGeom>
              <a:solidFill>
                <a:srgbClr val="A2A2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97" name="Freeform 361"/>
              <p:cNvSpPr>
                <a:spLocks/>
              </p:cNvSpPr>
              <p:nvPr/>
            </p:nvSpPr>
            <p:spPr bwMode="auto">
              <a:xfrm>
                <a:off x="939" y="2300"/>
                <a:ext cx="106" cy="74"/>
              </a:xfrm>
              <a:custGeom>
                <a:avLst/>
                <a:gdLst/>
                <a:ahLst/>
                <a:cxnLst>
                  <a:cxn ang="0">
                    <a:pos x="46" y="136"/>
                  </a:cxn>
                  <a:cxn ang="0">
                    <a:pos x="0" y="149"/>
                  </a:cxn>
                  <a:cxn ang="0">
                    <a:pos x="170" y="11"/>
                  </a:cxn>
                  <a:cxn ang="0">
                    <a:pos x="211" y="0"/>
                  </a:cxn>
                  <a:cxn ang="0">
                    <a:pos x="46" y="136"/>
                  </a:cxn>
                </a:cxnLst>
                <a:rect l="0" t="0" r="r" b="b"/>
                <a:pathLst>
                  <a:path w="211" h="149">
                    <a:moveTo>
                      <a:pt x="46" y="136"/>
                    </a:moveTo>
                    <a:lnTo>
                      <a:pt x="0" y="149"/>
                    </a:lnTo>
                    <a:lnTo>
                      <a:pt x="170" y="11"/>
                    </a:lnTo>
                    <a:lnTo>
                      <a:pt x="211" y="0"/>
                    </a:lnTo>
                    <a:lnTo>
                      <a:pt x="46" y="136"/>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98" name="Freeform 362"/>
              <p:cNvSpPr>
                <a:spLocks/>
              </p:cNvSpPr>
              <p:nvPr/>
            </p:nvSpPr>
            <p:spPr bwMode="auto">
              <a:xfrm>
                <a:off x="959" y="2300"/>
                <a:ext cx="86" cy="69"/>
              </a:xfrm>
              <a:custGeom>
                <a:avLst/>
                <a:gdLst/>
                <a:ahLst/>
                <a:cxnLst>
                  <a:cxn ang="0">
                    <a:pos x="8" y="136"/>
                  </a:cxn>
                  <a:cxn ang="0">
                    <a:pos x="0" y="139"/>
                  </a:cxn>
                  <a:cxn ang="0">
                    <a:pos x="167" y="2"/>
                  </a:cxn>
                  <a:cxn ang="0">
                    <a:pos x="173" y="0"/>
                  </a:cxn>
                  <a:cxn ang="0">
                    <a:pos x="8" y="136"/>
                  </a:cxn>
                </a:cxnLst>
                <a:rect l="0" t="0" r="r" b="b"/>
                <a:pathLst>
                  <a:path w="173" h="139">
                    <a:moveTo>
                      <a:pt x="8" y="136"/>
                    </a:moveTo>
                    <a:lnTo>
                      <a:pt x="0" y="139"/>
                    </a:lnTo>
                    <a:lnTo>
                      <a:pt x="167" y="2"/>
                    </a:lnTo>
                    <a:lnTo>
                      <a:pt x="173" y="0"/>
                    </a:lnTo>
                    <a:lnTo>
                      <a:pt x="8" y="136"/>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499" name="Freeform 363"/>
              <p:cNvSpPr>
                <a:spLocks/>
              </p:cNvSpPr>
              <p:nvPr/>
            </p:nvSpPr>
            <p:spPr bwMode="auto">
              <a:xfrm>
                <a:off x="955" y="2301"/>
                <a:ext cx="87" cy="69"/>
              </a:xfrm>
              <a:custGeom>
                <a:avLst/>
                <a:gdLst/>
                <a:ahLst/>
                <a:cxnLst>
                  <a:cxn ang="0">
                    <a:pos x="7" y="137"/>
                  </a:cxn>
                  <a:cxn ang="0">
                    <a:pos x="0" y="139"/>
                  </a:cxn>
                  <a:cxn ang="0">
                    <a:pos x="166" y="2"/>
                  </a:cxn>
                  <a:cxn ang="0">
                    <a:pos x="174" y="0"/>
                  </a:cxn>
                  <a:cxn ang="0">
                    <a:pos x="7" y="137"/>
                  </a:cxn>
                </a:cxnLst>
                <a:rect l="0" t="0" r="r" b="b"/>
                <a:pathLst>
                  <a:path w="174" h="139">
                    <a:moveTo>
                      <a:pt x="7" y="137"/>
                    </a:moveTo>
                    <a:lnTo>
                      <a:pt x="0" y="139"/>
                    </a:lnTo>
                    <a:lnTo>
                      <a:pt x="166" y="2"/>
                    </a:lnTo>
                    <a:lnTo>
                      <a:pt x="174" y="0"/>
                    </a:lnTo>
                    <a:lnTo>
                      <a:pt x="7" y="137"/>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00" name="Freeform 364"/>
              <p:cNvSpPr>
                <a:spLocks/>
              </p:cNvSpPr>
              <p:nvPr/>
            </p:nvSpPr>
            <p:spPr bwMode="auto">
              <a:xfrm>
                <a:off x="951" y="2302"/>
                <a:ext cx="87" cy="69"/>
              </a:xfrm>
              <a:custGeom>
                <a:avLst/>
                <a:gdLst/>
                <a:ahLst/>
                <a:cxnLst>
                  <a:cxn ang="0">
                    <a:pos x="8" y="137"/>
                  </a:cxn>
                  <a:cxn ang="0">
                    <a:pos x="0" y="139"/>
                  </a:cxn>
                  <a:cxn ang="0">
                    <a:pos x="168" y="2"/>
                  </a:cxn>
                  <a:cxn ang="0">
                    <a:pos x="174" y="0"/>
                  </a:cxn>
                  <a:cxn ang="0">
                    <a:pos x="8" y="137"/>
                  </a:cxn>
                </a:cxnLst>
                <a:rect l="0" t="0" r="r" b="b"/>
                <a:pathLst>
                  <a:path w="174" h="139">
                    <a:moveTo>
                      <a:pt x="8" y="137"/>
                    </a:moveTo>
                    <a:lnTo>
                      <a:pt x="0" y="139"/>
                    </a:lnTo>
                    <a:lnTo>
                      <a:pt x="168" y="2"/>
                    </a:lnTo>
                    <a:lnTo>
                      <a:pt x="174" y="0"/>
                    </a:lnTo>
                    <a:lnTo>
                      <a:pt x="8" y="137"/>
                    </a:lnTo>
                    <a:close/>
                  </a:path>
                </a:pathLst>
              </a:custGeom>
              <a:solidFill>
                <a:srgbClr val="A5A5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01" name="Freeform 365"/>
              <p:cNvSpPr>
                <a:spLocks/>
              </p:cNvSpPr>
              <p:nvPr/>
            </p:nvSpPr>
            <p:spPr bwMode="auto">
              <a:xfrm>
                <a:off x="947" y="2302"/>
                <a:ext cx="88" cy="70"/>
              </a:xfrm>
              <a:custGeom>
                <a:avLst/>
                <a:gdLst/>
                <a:ahLst/>
                <a:cxnLst>
                  <a:cxn ang="0">
                    <a:pos x="8" y="137"/>
                  </a:cxn>
                  <a:cxn ang="0">
                    <a:pos x="0" y="139"/>
                  </a:cxn>
                  <a:cxn ang="0">
                    <a:pos x="169" y="2"/>
                  </a:cxn>
                  <a:cxn ang="0">
                    <a:pos x="176" y="0"/>
                  </a:cxn>
                  <a:cxn ang="0">
                    <a:pos x="8" y="137"/>
                  </a:cxn>
                </a:cxnLst>
                <a:rect l="0" t="0" r="r" b="b"/>
                <a:pathLst>
                  <a:path w="176" h="139">
                    <a:moveTo>
                      <a:pt x="8" y="137"/>
                    </a:moveTo>
                    <a:lnTo>
                      <a:pt x="0" y="139"/>
                    </a:lnTo>
                    <a:lnTo>
                      <a:pt x="169" y="2"/>
                    </a:lnTo>
                    <a:lnTo>
                      <a:pt x="176" y="0"/>
                    </a:lnTo>
                    <a:lnTo>
                      <a:pt x="8" y="137"/>
                    </a:lnTo>
                    <a:close/>
                  </a:path>
                </a:pathLst>
              </a:custGeom>
              <a:solidFill>
                <a:srgbClr val="A6A6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02" name="Freeform 366"/>
              <p:cNvSpPr>
                <a:spLocks/>
              </p:cNvSpPr>
              <p:nvPr/>
            </p:nvSpPr>
            <p:spPr bwMode="auto">
              <a:xfrm>
                <a:off x="943" y="2303"/>
                <a:ext cx="88" cy="70"/>
              </a:xfrm>
              <a:custGeom>
                <a:avLst/>
                <a:gdLst/>
                <a:ahLst/>
                <a:cxnLst>
                  <a:cxn ang="0">
                    <a:pos x="7" y="137"/>
                  </a:cxn>
                  <a:cxn ang="0">
                    <a:pos x="0" y="139"/>
                  </a:cxn>
                  <a:cxn ang="0">
                    <a:pos x="169" y="2"/>
                  </a:cxn>
                  <a:cxn ang="0">
                    <a:pos x="176" y="0"/>
                  </a:cxn>
                  <a:cxn ang="0">
                    <a:pos x="7" y="137"/>
                  </a:cxn>
                </a:cxnLst>
                <a:rect l="0" t="0" r="r" b="b"/>
                <a:pathLst>
                  <a:path w="176" h="139">
                    <a:moveTo>
                      <a:pt x="7" y="137"/>
                    </a:moveTo>
                    <a:lnTo>
                      <a:pt x="0" y="139"/>
                    </a:lnTo>
                    <a:lnTo>
                      <a:pt x="169" y="2"/>
                    </a:lnTo>
                    <a:lnTo>
                      <a:pt x="176" y="0"/>
                    </a:lnTo>
                    <a:lnTo>
                      <a:pt x="7" y="137"/>
                    </a:lnTo>
                    <a:close/>
                  </a:path>
                </a:pathLst>
              </a:custGeom>
              <a:solidFill>
                <a:srgbClr val="A7A7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03" name="Freeform 367"/>
              <p:cNvSpPr>
                <a:spLocks/>
              </p:cNvSpPr>
              <p:nvPr/>
            </p:nvSpPr>
            <p:spPr bwMode="auto">
              <a:xfrm>
                <a:off x="939" y="2304"/>
                <a:ext cx="89" cy="70"/>
              </a:xfrm>
              <a:custGeom>
                <a:avLst/>
                <a:gdLst/>
                <a:ahLst/>
                <a:cxnLst>
                  <a:cxn ang="0">
                    <a:pos x="8" y="137"/>
                  </a:cxn>
                  <a:cxn ang="0">
                    <a:pos x="0" y="139"/>
                  </a:cxn>
                  <a:cxn ang="0">
                    <a:pos x="170" y="1"/>
                  </a:cxn>
                  <a:cxn ang="0">
                    <a:pos x="177" y="0"/>
                  </a:cxn>
                  <a:cxn ang="0">
                    <a:pos x="8" y="137"/>
                  </a:cxn>
                </a:cxnLst>
                <a:rect l="0" t="0" r="r" b="b"/>
                <a:pathLst>
                  <a:path w="177" h="139">
                    <a:moveTo>
                      <a:pt x="8" y="137"/>
                    </a:moveTo>
                    <a:lnTo>
                      <a:pt x="0" y="139"/>
                    </a:lnTo>
                    <a:lnTo>
                      <a:pt x="170" y="1"/>
                    </a:lnTo>
                    <a:lnTo>
                      <a:pt x="177" y="0"/>
                    </a:lnTo>
                    <a:lnTo>
                      <a:pt x="8" y="137"/>
                    </a:lnTo>
                    <a:close/>
                  </a:path>
                </a:pathLst>
              </a:custGeom>
              <a:solidFill>
                <a:srgbClr val="A8A8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04" name="Freeform 368"/>
              <p:cNvSpPr>
                <a:spLocks/>
              </p:cNvSpPr>
              <p:nvPr/>
            </p:nvSpPr>
            <p:spPr bwMode="auto">
              <a:xfrm>
                <a:off x="918" y="2305"/>
                <a:ext cx="106" cy="77"/>
              </a:xfrm>
              <a:custGeom>
                <a:avLst/>
                <a:gdLst/>
                <a:ahLst/>
                <a:cxnLst>
                  <a:cxn ang="0">
                    <a:pos x="43" y="138"/>
                  </a:cxn>
                  <a:cxn ang="0">
                    <a:pos x="0" y="154"/>
                  </a:cxn>
                  <a:cxn ang="0">
                    <a:pos x="173" y="15"/>
                  </a:cxn>
                  <a:cxn ang="0">
                    <a:pos x="213" y="0"/>
                  </a:cxn>
                  <a:cxn ang="0">
                    <a:pos x="43" y="138"/>
                  </a:cxn>
                </a:cxnLst>
                <a:rect l="0" t="0" r="r" b="b"/>
                <a:pathLst>
                  <a:path w="213" h="154">
                    <a:moveTo>
                      <a:pt x="43" y="138"/>
                    </a:moveTo>
                    <a:lnTo>
                      <a:pt x="0" y="154"/>
                    </a:lnTo>
                    <a:lnTo>
                      <a:pt x="173" y="15"/>
                    </a:lnTo>
                    <a:lnTo>
                      <a:pt x="213" y="0"/>
                    </a:lnTo>
                    <a:lnTo>
                      <a:pt x="43" y="138"/>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05" name="Freeform 369"/>
              <p:cNvSpPr>
                <a:spLocks/>
              </p:cNvSpPr>
              <p:nvPr/>
            </p:nvSpPr>
            <p:spPr bwMode="auto">
              <a:xfrm>
                <a:off x="935" y="2305"/>
                <a:ext cx="89" cy="71"/>
              </a:xfrm>
              <a:custGeom>
                <a:avLst/>
                <a:gdLst/>
                <a:ahLst/>
                <a:cxnLst>
                  <a:cxn ang="0">
                    <a:pos x="9" y="138"/>
                  </a:cxn>
                  <a:cxn ang="0">
                    <a:pos x="0" y="141"/>
                  </a:cxn>
                  <a:cxn ang="0">
                    <a:pos x="171" y="4"/>
                  </a:cxn>
                  <a:cxn ang="0">
                    <a:pos x="179" y="0"/>
                  </a:cxn>
                  <a:cxn ang="0">
                    <a:pos x="9" y="138"/>
                  </a:cxn>
                </a:cxnLst>
                <a:rect l="0" t="0" r="r" b="b"/>
                <a:pathLst>
                  <a:path w="179" h="141">
                    <a:moveTo>
                      <a:pt x="9" y="138"/>
                    </a:moveTo>
                    <a:lnTo>
                      <a:pt x="0" y="141"/>
                    </a:lnTo>
                    <a:lnTo>
                      <a:pt x="171" y="4"/>
                    </a:lnTo>
                    <a:lnTo>
                      <a:pt x="179" y="0"/>
                    </a:lnTo>
                    <a:lnTo>
                      <a:pt x="9" y="138"/>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06" name="Freeform 370"/>
              <p:cNvSpPr>
                <a:spLocks/>
              </p:cNvSpPr>
              <p:nvPr/>
            </p:nvSpPr>
            <p:spPr bwMode="auto">
              <a:xfrm>
                <a:off x="931" y="2307"/>
                <a:ext cx="89" cy="71"/>
              </a:xfrm>
              <a:custGeom>
                <a:avLst/>
                <a:gdLst/>
                <a:ahLst/>
                <a:cxnLst>
                  <a:cxn ang="0">
                    <a:pos x="8" y="137"/>
                  </a:cxn>
                  <a:cxn ang="0">
                    <a:pos x="0" y="141"/>
                  </a:cxn>
                  <a:cxn ang="0">
                    <a:pos x="171" y="4"/>
                  </a:cxn>
                  <a:cxn ang="0">
                    <a:pos x="179" y="0"/>
                  </a:cxn>
                  <a:cxn ang="0">
                    <a:pos x="8" y="137"/>
                  </a:cxn>
                </a:cxnLst>
                <a:rect l="0" t="0" r="r" b="b"/>
                <a:pathLst>
                  <a:path w="179" h="141">
                    <a:moveTo>
                      <a:pt x="8" y="137"/>
                    </a:moveTo>
                    <a:lnTo>
                      <a:pt x="0" y="141"/>
                    </a:lnTo>
                    <a:lnTo>
                      <a:pt x="171" y="4"/>
                    </a:lnTo>
                    <a:lnTo>
                      <a:pt x="179" y="0"/>
                    </a:lnTo>
                    <a:lnTo>
                      <a:pt x="8" y="137"/>
                    </a:lnTo>
                    <a:close/>
                  </a:path>
                </a:pathLst>
              </a:custGeom>
              <a:solidFill>
                <a:srgbClr val="ABAB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07" name="Freeform 371"/>
              <p:cNvSpPr>
                <a:spLocks/>
              </p:cNvSpPr>
              <p:nvPr/>
            </p:nvSpPr>
            <p:spPr bwMode="auto">
              <a:xfrm>
                <a:off x="926" y="2309"/>
                <a:ext cx="91" cy="70"/>
              </a:xfrm>
              <a:custGeom>
                <a:avLst/>
                <a:gdLst/>
                <a:ahLst/>
                <a:cxnLst>
                  <a:cxn ang="0">
                    <a:pos x="9" y="137"/>
                  </a:cxn>
                  <a:cxn ang="0">
                    <a:pos x="0" y="139"/>
                  </a:cxn>
                  <a:cxn ang="0">
                    <a:pos x="172" y="2"/>
                  </a:cxn>
                  <a:cxn ang="0">
                    <a:pos x="180" y="0"/>
                  </a:cxn>
                  <a:cxn ang="0">
                    <a:pos x="9" y="137"/>
                  </a:cxn>
                </a:cxnLst>
                <a:rect l="0" t="0" r="r" b="b"/>
                <a:pathLst>
                  <a:path w="180" h="139">
                    <a:moveTo>
                      <a:pt x="9" y="137"/>
                    </a:moveTo>
                    <a:lnTo>
                      <a:pt x="0" y="139"/>
                    </a:lnTo>
                    <a:lnTo>
                      <a:pt x="172" y="2"/>
                    </a:lnTo>
                    <a:lnTo>
                      <a:pt x="180" y="0"/>
                    </a:lnTo>
                    <a:lnTo>
                      <a:pt x="9" y="137"/>
                    </a:lnTo>
                    <a:close/>
                  </a:path>
                </a:pathLst>
              </a:custGeom>
              <a:solidFill>
                <a:srgbClr val="ACAC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08" name="Freeform 372"/>
              <p:cNvSpPr>
                <a:spLocks/>
              </p:cNvSpPr>
              <p:nvPr/>
            </p:nvSpPr>
            <p:spPr bwMode="auto">
              <a:xfrm>
                <a:off x="922" y="2310"/>
                <a:ext cx="91" cy="70"/>
              </a:xfrm>
              <a:custGeom>
                <a:avLst/>
                <a:gdLst/>
                <a:ahLst/>
                <a:cxnLst>
                  <a:cxn ang="0">
                    <a:pos x="10" y="137"/>
                  </a:cxn>
                  <a:cxn ang="0">
                    <a:pos x="0" y="141"/>
                  </a:cxn>
                  <a:cxn ang="0">
                    <a:pos x="173" y="3"/>
                  </a:cxn>
                  <a:cxn ang="0">
                    <a:pos x="182" y="0"/>
                  </a:cxn>
                  <a:cxn ang="0">
                    <a:pos x="10" y="137"/>
                  </a:cxn>
                </a:cxnLst>
                <a:rect l="0" t="0" r="r" b="b"/>
                <a:pathLst>
                  <a:path w="182" h="141">
                    <a:moveTo>
                      <a:pt x="10" y="137"/>
                    </a:moveTo>
                    <a:lnTo>
                      <a:pt x="0" y="141"/>
                    </a:lnTo>
                    <a:lnTo>
                      <a:pt x="173" y="3"/>
                    </a:lnTo>
                    <a:lnTo>
                      <a:pt x="182" y="0"/>
                    </a:lnTo>
                    <a:lnTo>
                      <a:pt x="10" y="137"/>
                    </a:lnTo>
                    <a:close/>
                  </a:path>
                </a:pathLst>
              </a:custGeom>
              <a:solidFill>
                <a:srgbClr val="ADAD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09" name="Freeform 373"/>
              <p:cNvSpPr>
                <a:spLocks/>
              </p:cNvSpPr>
              <p:nvPr/>
            </p:nvSpPr>
            <p:spPr bwMode="auto">
              <a:xfrm>
                <a:off x="918" y="2312"/>
                <a:ext cx="90" cy="70"/>
              </a:xfrm>
              <a:custGeom>
                <a:avLst/>
                <a:gdLst/>
                <a:ahLst/>
                <a:cxnLst>
                  <a:cxn ang="0">
                    <a:pos x="7" y="138"/>
                  </a:cxn>
                  <a:cxn ang="0">
                    <a:pos x="0" y="141"/>
                  </a:cxn>
                  <a:cxn ang="0">
                    <a:pos x="173" y="2"/>
                  </a:cxn>
                  <a:cxn ang="0">
                    <a:pos x="180" y="0"/>
                  </a:cxn>
                  <a:cxn ang="0">
                    <a:pos x="7" y="138"/>
                  </a:cxn>
                </a:cxnLst>
                <a:rect l="0" t="0" r="r" b="b"/>
                <a:pathLst>
                  <a:path w="180" h="141">
                    <a:moveTo>
                      <a:pt x="7" y="138"/>
                    </a:moveTo>
                    <a:lnTo>
                      <a:pt x="0" y="141"/>
                    </a:lnTo>
                    <a:lnTo>
                      <a:pt x="173" y="2"/>
                    </a:lnTo>
                    <a:lnTo>
                      <a:pt x="180" y="0"/>
                    </a:lnTo>
                    <a:lnTo>
                      <a:pt x="7" y="138"/>
                    </a:lnTo>
                    <a:close/>
                  </a:path>
                </a:pathLst>
              </a:custGeom>
              <a:solidFill>
                <a:srgbClr val="AEAE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10" name="Freeform 374"/>
              <p:cNvSpPr>
                <a:spLocks/>
              </p:cNvSpPr>
              <p:nvPr/>
            </p:nvSpPr>
            <p:spPr bwMode="auto">
              <a:xfrm>
                <a:off x="896" y="2313"/>
                <a:ext cx="108" cy="79"/>
              </a:xfrm>
              <a:custGeom>
                <a:avLst/>
                <a:gdLst/>
                <a:ahLst/>
                <a:cxnLst>
                  <a:cxn ang="0">
                    <a:pos x="44" y="139"/>
                  </a:cxn>
                  <a:cxn ang="0">
                    <a:pos x="0" y="160"/>
                  </a:cxn>
                  <a:cxn ang="0">
                    <a:pos x="178" y="21"/>
                  </a:cxn>
                  <a:cxn ang="0">
                    <a:pos x="217" y="0"/>
                  </a:cxn>
                  <a:cxn ang="0">
                    <a:pos x="44" y="139"/>
                  </a:cxn>
                </a:cxnLst>
                <a:rect l="0" t="0" r="r" b="b"/>
                <a:pathLst>
                  <a:path w="217" h="160">
                    <a:moveTo>
                      <a:pt x="44" y="139"/>
                    </a:moveTo>
                    <a:lnTo>
                      <a:pt x="0" y="160"/>
                    </a:lnTo>
                    <a:lnTo>
                      <a:pt x="178" y="21"/>
                    </a:lnTo>
                    <a:lnTo>
                      <a:pt x="217" y="0"/>
                    </a:lnTo>
                    <a:lnTo>
                      <a:pt x="44" y="139"/>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11" name="Freeform 375"/>
              <p:cNvSpPr>
                <a:spLocks/>
              </p:cNvSpPr>
              <p:nvPr/>
            </p:nvSpPr>
            <p:spPr bwMode="auto">
              <a:xfrm>
                <a:off x="910" y="2313"/>
                <a:ext cx="94" cy="73"/>
              </a:xfrm>
              <a:custGeom>
                <a:avLst/>
                <a:gdLst/>
                <a:ahLst/>
                <a:cxnLst>
                  <a:cxn ang="0">
                    <a:pos x="16" y="139"/>
                  </a:cxn>
                  <a:cxn ang="0">
                    <a:pos x="0" y="147"/>
                  </a:cxn>
                  <a:cxn ang="0">
                    <a:pos x="176" y="8"/>
                  </a:cxn>
                  <a:cxn ang="0">
                    <a:pos x="189" y="0"/>
                  </a:cxn>
                  <a:cxn ang="0">
                    <a:pos x="16" y="139"/>
                  </a:cxn>
                </a:cxnLst>
                <a:rect l="0" t="0" r="r" b="b"/>
                <a:pathLst>
                  <a:path w="189" h="147">
                    <a:moveTo>
                      <a:pt x="16" y="139"/>
                    </a:moveTo>
                    <a:lnTo>
                      <a:pt x="0" y="147"/>
                    </a:lnTo>
                    <a:lnTo>
                      <a:pt x="176" y="8"/>
                    </a:lnTo>
                    <a:lnTo>
                      <a:pt x="189" y="0"/>
                    </a:lnTo>
                    <a:lnTo>
                      <a:pt x="16" y="139"/>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12" name="Freeform 376"/>
              <p:cNvSpPr>
                <a:spLocks/>
              </p:cNvSpPr>
              <p:nvPr/>
            </p:nvSpPr>
            <p:spPr bwMode="auto">
              <a:xfrm>
                <a:off x="903" y="2316"/>
                <a:ext cx="95" cy="74"/>
              </a:xfrm>
              <a:custGeom>
                <a:avLst/>
                <a:gdLst/>
                <a:ahLst/>
                <a:cxnLst>
                  <a:cxn ang="0">
                    <a:pos x="14" y="139"/>
                  </a:cxn>
                  <a:cxn ang="0">
                    <a:pos x="0" y="146"/>
                  </a:cxn>
                  <a:cxn ang="0">
                    <a:pos x="178" y="5"/>
                  </a:cxn>
                  <a:cxn ang="0">
                    <a:pos x="190" y="0"/>
                  </a:cxn>
                  <a:cxn ang="0">
                    <a:pos x="14" y="139"/>
                  </a:cxn>
                </a:cxnLst>
                <a:rect l="0" t="0" r="r" b="b"/>
                <a:pathLst>
                  <a:path w="190" h="146">
                    <a:moveTo>
                      <a:pt x="14" y="139"/>
                    </a:moveTo>
                    <a:lnTo>
                      <a:pt x="0" y="146"/>
                    </a:lnTo>
                    <a:lnTo>
                      <a:pt x="178" y="5"/>
                    </a:lnTo>
                    <a:lnTo>
                      <a:pt x="190" y="0"/>
                    </a:lnTo>
                    <a:lnTo>
                      <a:pt x="14" y="139"/>
                    </a:lnTo>
                    <a:close/>
                  </a:path>
                </a:pathLst>
              </a:custGeom>
              <a:solidFill>
                <a:srgbClr val="B1B1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13" name="Freeform 377"/>
              <p:cNvSpPr>
                <a:spLocks/>
              </p:cNvSpPr>
              <p:nvPr/>
            </p:nvSpPr>
            <p:spPr bwMode="auto">
              <a:xfrm>
                <a:off x="896" y="2319"/>
                <a:ext cx="96" cy="73"/>
              </a:xfrm>
              <a:custGeom>
                <a:avLst/>
                <a:gdLst/>
                <a:ahLst/>
                <a:cxnLst>
                  <a:cxn ang="0">
                    <a:pos x="14" y="141"/>
                  </a:cxn>
                  <a:cxn ang="0">
                    <a:pos x="0" y="147"/>
                  </a:cxn>
                  <a:cxn ang="0">
                    <a:pos x="178" y="8"/>
                  </a:cxn>
                  <a:cxn ang="0">
                    <a:pos x="192" y="0"/>
                  </a:cxn>
                  <a:cxn ang="0">
                    <a:pos x="14" y="141"/>
                  </a:cxn>
                </a:cxnLst>
                <a:rect l="0" t="0" r="r" b="b"/>
                <a:pathLst>
                  <a:path w="192" h="147">
                    <a:moveTo>
                      <a:pt x="14" y="141"/>
                    </a:moveTo>
                    <a:lnTo>
                      <a:pt x="0" y="147"/>
                    </a:lnTo>
                    <a:lnTo>
                      <a:pt x="178" y="8"/>
                    </a:lnTo>
                    <a:lnTo>
                      <a:pt x="192" y="0"/>
                    </a:lnTo>
                    <a:lnTo>
                      <a:pt x="14" y="141"/>
                    </a:lnTo>
                    <a:close/>
                  </a:path>
                </a:pathLst>
              </a:custGeom>
              <a:solidFill>
                <a:srgbClr val="B3B3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14" name="Freeform 378"/>
              <p:cNvSpPr>
                <a:spLocks/>
              </p:cNvSpPr>
              <p:nvPr/>
            </p:nvSpPr>
            <p:spPr bwMode="auto">
              <a:xfrm>
                <a:off x="877" y="2323"/>
                <a:ext cx="108" cy="82"/>
              </a:xfrm>
              <a:custGeom>
                <a:avLst/>
                <a:gdLst/>
                <a:ahLst/>
                <a:cxnLst>
                  <a:cxn ang="0">
                    <a:pos x="38" y="139"/>
                  </a:cxn>
                  <a:cxn ang="0">
                    <a:pos x="0" y="165"/>
                  </a:cxn>
                  <a:cxn ang="0">
                    <a:pos x="180" y="22"/>
                  </a:cxn>
                  <a:cxn ang="0">
                    <a:pos x="216" y="0"/>
                  </a:cxn>
                  <a:cxn ang="0">
                    <a:pos x="38" y="139"/>
                  </a:cxn>
                </a:cxnLst>
                <a:rect l="0" t="0" r="r" b="b"/>
                <a:pathLst>
                  <a:path w="216" h="165">
                    <a:moveTo>
                      <a:pt x="38" y="139"/>
                    </a:moveTo>
                    <a:lnTo>
                      <a:pt x="0" y="165"/>
                    </a:lnTo>
                    <a:lnTo>
                      <a:pt x="180" y="22"/>
                    </a:lnTo>
                    <a:lnTo>
                      <a:pt x="216" y="0"/>
                    </a:lnTo>
                    <a:lnTo>
                      <a:pt x="38" y="139"/>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15" name="Freeform 379"/>
              <p:cNvSpPr>
                <a:spLocks/>
              </p:cNvSpPr>
              <p:nvPr/>
            </p:nvSpPr>
            <p:spPr bwMode="auto">
              <a:xfrm>
                <a:off x="886" y="2323"/>
                <a:ext cx="99" cy="76"/>
              </a:xfrm>
              <a:custGeom>
                <a:avLst/>
                <a:gdLst/>
                <a:ahLst/>
                <a:cxnLst>
                  <a:cxn ang="0">
                    <a:pos x="20" y="139"/>
                  </a:cxn>
                  <a:cxn ang="0">
                    <a:pos x="0" y="152"/>
                  </a:cxn>
                  <a:cxn ang="0">
                    <a:pos x="181" y="11"/>
                  </a:cxn>
                  <a:cxn ang="0">
                    <a:pos x="198" y="0"/>
                  </a:cxn>
                  <a:cxn ang="0">
                    <a:pos x="20" y="139"/>
                  </a:cxn>
                </a:cxnLst>
                <a:rect l="0" t="0" r="r" b="b"/>
                <a:pathLst>
                  <a:path w="198" h="152">
                    <a:moveTo>
                      <a:pt x="20" y="139"/>
                    </a:moveTo>
                    <a:lnTo>
                      <a:pt x="0" y="152"/>
                    </a:lnTo>
                    <a:lnTo>
                      <a:pt x="181" y="11"/>
                    </a:lnTo>
                    <a:lnTo>
                      <a:pt x="198" y="0"/>
                    </a:lnTo>
                    <a:lnTo>
                      <a:pt x="20" y="139"/>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16" name="Freeform 380"/>
              <p:cNvSpPr>
                <a:spLocks/>
              </p:cNvSpPr>
              <p:nvPr/>
            </p:nvSpPr>
            <p:spPr bwMode="auto">
              <a:xfrm>
                <a:off x="877" y="2328"/>
                <a:ext cx="99" cy="77"/>
              </a:xfrm>
              <a:custGeom>
                <a:avLst/>
                <a:gdLst/>
                <a:ahLst/>
                <a:cxnLst>
                  <a:cxn ang="0">
                    <a:pos x="18" y="141"/>
                  </a:cxn>
                  <a:cxn ang="0">
                    <a:pos x="0" y="154"/>
                  </a:cxn>
                  <a:cxn ang="0">
                    <a:pos x="180" y="11"/>
                  </a:cxn>
                  <a:cxn ang="0">
                    <a:pos x="199" y="0"/>
                  </a:cxn>
                  <a:cxn ang="0">
                    <a:pos x="18" y="141"/>
                  </a:cxn>
                </a:cxnLst>
                <a:rect l="0" t="0" r="r" b="b"/>
                <a:pathLst>
                  <a:path w="199" h="154">
                    <a:moveTo>
                      <a:pt x="18" y="141"/>
                    </a:moveTo>
                    <a:lnTo>
                      <a:pt x="0" y="154"/>
                    </a:lnTo>
                    <a:lnTo>
                      <a:pt x="180" y="11"/>
                    </a:lnTo>
                    <a:lnTo>
                      <a:pt x="199" y="0"/>
                    </a:lnTo>
                    <a:lnTo>
                      <a:pt x="18" y="141"/>
                    </a:lnTo>
                    <a:close/>
                  </a:path>
                </a:pathLst>
              </a:custGeom>
              <a:solidFill>
                <a:srgbClr val="B9B9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17" name="Freeform 381"/>
              <p:cNvSpPr>
                <a:spLocks/>
              </p:cNvSpPr>
              <p:nvPr/>
            </p:nvSpPr>
            <p:spPr bwMode="auto">
              <a:xfrm>
                <a:off x="858" y="2334"/>
                <a:ext cx="109" cy="85"/>
              </a:xfrm>
              <a:custGeom>
                <a:avLst/>
                <a:gdLst/>
                <a:ahLst/>
                <a:cxnLst>
                  <a:cxn ang="0">
                    <a:pos x="37" y="143"/>
                  </a:cxn>
                  <a:cxn ang="0">
                    <a:pos x="0" y="171"/>
                  </a:cxn>
                  <a:cxn ang="0">
                    <a:pos x="183" y="26"/>
                  </a:cxn>
                  <a:cxn ang="0">
                    <a:pos x="217" y="0"/>
                  </a:cxn>
                  <a:cxn ang="0">
                    <a:pos x="37" y="143"/>
                  </a:cxn>
                </a:cxnLst>
                <a:rect l="0" t="0" r="r" b="b"/>
                <a:pathLst>
                  <a:path w="217" h="171">
                    <a:moveTo>
                      <a:pt x="37" y="143"/>
                    </a:moveTo>
                    <a:lnTo>
                      <a:pt x="0" y="171"/>
                    </a:lnTo>
                    <a:lnTo>
                      <a:pt x="183" y="26"/>
                    </a:lnTo>
                    <a:lnTo>
                      <a:pt x="217" y="0"/>
                    </a:lnTo>
                    <a:lnTo>
                      <a:pt x="37" y="143"/>
                    </a:lnTo>
                    <a:close/>
                  </a:path>
                </a:pathLst>
              </a:custGeom>
              <a:solidFill>
                <a:srgbClr val="BCBC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18" name="Freeform 382"/>
              <p:cNvSpPr>
                <a:spLocks/>
              </p:cNvSpPr>
              <p:nvPr/>
            </p:nvSpPr>
            <p:spPr bwMode="auto">
              <a:xfrm>
                <a:off x="1217" y="2629"/>
                <a:ext cx="64" cy="112"/>
              </a:xfrm>
              <a:custGeom>
                <a:avLst/>
                <a:gdLst/>
                <a:ahLst/>
                <a:cxnLst>
                  <a:cxn ang="0">
                    <a:pos x="0" y="224"/>
                  </a:cxn>
                  <a:cxn ang="0">
                    <a:pos x="10" y="202"/>
                  </a:cxn>
                  <a:cxn ang="0">
                    <a:pos x="128" y="0"/>
                  </a:cxn>
                  <a:cxn ang="0">
                    <a:pos x="119" y="19"/>
                  </a:cxn>
                  <a:cxn ang="0">
                    <a:pos x="0" y="224"/>
                  </a:cxn>
                </a:cxnLst>
                <a:rect l="0" t="0" r="r" b="b"/>
                <a:pathLst>
                  <a:path w="128" h="224">
                    <a:moveTo>
                      <a:pt x="0" y="224"/>
                    </a:moveTo>
                    <a:lnTo>
                      <a:pt x="10" y="202"/>
                    </a:lnTo>
                    <a:lnTo>
                      <a:pt x="128" y="0"/>
                    </a:lnTo>
                    <a:lnTo>
                      <a:pt x="119" y="19"/>
                    </a:lnTo>
                    <a:lnTo>
                      <a:pt x="0" y="224"/>
                    </a:lnTo>
                    <a:close/>
                  </a:path>
                </a:pathLst>
              </a:custGeom>
              <a:solidFill>
                <a:srgbClr val="D3D3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19" name="Freeform 383"/>
              <p:cNvSpPr>
                <a:spLocks/>
              </p:cNvSpPr>
              <p:nvPr/>
            </p:nvSpPr>
            <p:spPr bwMode="auto">
              <a:xfrm>
                <a:off x="1223" y="2620"/>
                <a:ext cx="64" cy="110"/>
              </a:xfrm>
              <a:custGeom>
                <a:avLst/>
                <a:gdLst/>
                <a:ahLst/>
                <a:cxnLst>
                  <a:cxn ang="0">
                    <a:pos x="0" y="221"/>
                  </a:cxn>
                  <a:cxn ang="0">
                    <a:pos x="11" y="201"/>
                  </a:cxn>
                  <a:cxn ang="0">
                    <a:pos x="129" y="0"/>
                  </a:cxn>
                  <a:cxn ang="0">
                    <a:pos x="118" y="19"/>
                  </a:cxn>
                  <a:cxn ang="0">
                    <a:pos x="0" y="221"/>
                  </a:cxn>
                </a:cxnLst>
                <a:rect l="0" t="0" r="r" b="b"/>
                <a:pathLst>
                  <a:path w="129" h="221">
                    <a:moveTo>
                      <a:pt x="0" y="221"/>
                    </a:moveTo>
                    <a:lnTo>
                      <a:pt x="11" y="201"/>
                    </a:lnTo>
                    <a:lnTo>
                      <a:pt x="129" y="0"/>
                    </a:lnTo>
                    <a:lnTo>
                      <a:pt x="118" y="19"/>
                    </a:lnTo>
                    <a:lnTo>
                      <a:pt x="0" y="221"/>
                    </a:lnTo>
                    <a:close/>
                  </a:path>
                </a:pathLst>
              </a:custGeom>
              <a:solidFill>
                <a:srgbClr val="D5D5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20" name="Freeform 384"/>
              <p:cNvSpPr>
                <a:spLocks/>
              </p:cNvSpPr>
              <p:nvPr/>
            </p:nvSpPr>
            <p:spPr bwMode="auto">
              <a:xfrm>
                <a:off x="1228" y="2610"/>
                <a:ext cx="63" cy="110"/>
              </a:xfrm>
              <a:custGeom>
                <a:avLst/>
                <a:gdLst/>
                <a:ahLst/>
                <a:cxnLst>
                  <a:cxn ang="0">
                    <a:pos x="0" y="221"/>
                  </a:cxn>
                  <a:cxn ang="0">
                    <a:pos x="10" y="199"/>
                  </a:cxn>
                  <a:cxn ang="0">
                    <a:pos x="125" y="0"/>
                  </a:cxn>
                  <a:cxn ang="0">
                    <a:pos x="118" y="20"/>
                  </a:cxn>
                  <a:cxn ang="0">
                    <a:pos x="0" y="221"/>
                  </a:cxn>
                </a:cxnLst>
                <a:rect l="0" t="0" r="r" b="b"/>
                <a:pathLst>
                  <a:path w="125" h="221">
                    <a:moveTo>
                      <a:pt x="0" y="221"/>
                    </a:moveTo>
                    <a:lnTo>
                      <a:pt x="10" y="199"/>
                    </a:lnTo>
                    <a:lnTo>
                      <a:pt x="125" y="0"/>
                    </a:lnTo>
                    <a:lnTo>
                      <a:pt x="118" y="20"/>
                    </a:lnTo>
                    <a:lnTo>
                      <a:pt x="0" y="221"/>
                    </a:lnTo>
                    <a:close/>
                  </a:path>
                </a:pathLst>
              </a:custGeom>
              <a:solidFill>
                <a:srgbClr val="D7D7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21" name="Freeform 385"/>
              <p:cNvSpPr>
                <a:spLocks/>
              </p:cNvSpPr>
              <p:nvPr/>
            </p:nvSpPr>
            <p:spPr bwMode="auto">
              <a:xfrm>
                <a:off x="1233" y="2599"/>
                <a:ext cx="62" cy="110"/>
              </a:xfrm>
              <a:custGeom>
                <a:avLst/>
                <a:gdLst/>
                <a:ahLst/>
                <a:cxnLst>
                  <a:cxn ang="0">
                    <a:pos x="0" y="219"/>
                  </a:cxn>
                  <a:cxn ang="0">
                    <a:pos x="9" y="196"/>
                  </a:cxn>
                  <a:cxn ang="0">
                    <a:pos x="123" y="0"/>
                  </a:cxn>
                  <a:cxn ang="0">
                    <a:pos x="115" y="20"/>
                  </a:cxn>
                  <a:cxn ang="0">
                    <a:pos x="0" y="219"/>
                  </a:cxn>
                </a:cxnLst>
                <a:rect l="0" t="0" r="r" b="b"/>
                <a:pathLst>
                  <a:path w="123" h="219">
                    <a:moveTo>
                      <a:pt x="0" y="219"/>
                    </a:moveTo>
                    <a:lnTo>
                      <a:pt x="9" y="196"/>
                    </a:lnTo>
                    <a:lnTo>
                      <a:pt x="123" y="0"/>
                    </a:lnTo>
                    <a:lnTo>
                      <a:pt x="115" y="20"/>
                    </a:lnTo>
                    <a:lnTo>
                      <a:pt x="0" y="219"/>
                    </a:lnTo>
                    <a:close/>
                  </a:path>
                </a:pathLst>
              </a:custGeom>
              <a:solidFill>
                <a:srgbClr val="D8D8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22" name="Freeform 386"/>
              <p:cNvSpPr>
                <a:spLocks/>
              </p:cNvSpPr>
              <p:nvPr/>
            </p:nvSpPr>
            <p:spPr bwMode="auto">
              <a:xfrm>
                <a:off x="1237" y="2589"/>
                <a:ext cx="61" cy="109"/>
              </a:xfrm>
              <a:custGeom>
                <a:avLst/>
                <a:gdLst/>
                <a:ahLst/>
                <a:cxnLst>
                  <a:cxn ang="0">
                    <a:pos x="0" y="217"/>
                  </a:cxn>
                  <a:cxn ang="0">
                    <a:pos x="8" y="193"/>
                  </a:cxn>
                  <a:cxn ang="0">
                    <a:pos x="122" y="0"/>
                  </a:cxn>
                  <a:cxn ang="0">
                    <a:pos x="114" y="21"/>
                  </a:cxn>
                  <a:cxn ang="0">
                    <a:pos x="0" y="217"/>
                  </a:cxn>
                </a:cxnLst>
                <a:rect l="0" t="0" r="r" b="b"/>
                <a:pathLst>
                  <a:path w="122" h="217">
                    <a:moveTo>
                      <a:pt x="0" y="217"/>
                    </a:moveTo>
                    <a:lnTo>
                      <a:pt x="8" y="193"/>
                    </a:lnTo>
                    <a:lnTo>
                      <a:pt x="122" y="0"/>
                    </a:lnTo>
                    <a:lnTo>
                      <a:pt x="114" y="21"/>
                    </a:lnTo>
                    <a:lnTo>
                      <a:pt x="0" y="217"/>
                    </a:lnTo>
                    <a:close/>
                  </a:path>
                </a:pathLst>
              </a:custGeom>
              <a:solidFill>
                <a:srgbClr val="DADA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23" name="Freeform 387"/>
              <p:cNvSpPr>
                <a:spLocks/>
              </p:cNvSpPr>
              <p:nvPr/>
            </p:nvSpPr>
            <p:spPr bwMode="auto">
              <a:xfrm>
                <a:off x="1241" y="2578"/>
                <a:ext cx="60" cy="108"/>
              </a:xfrm>
              <a:custGeom>
                <a:avLst/>
                <a:gdLst/>
                <a:ahLst/>
                <a:cxnLst>
                  <a:cxn ang="0">
                    <a:pos x="0" y="215"/>
                  </a:cxn>
                  <a:cxn ang="0">
                    <a:pos x="6" y="193"/>
                  </a:cxn>
                  <a:cxn ang="0">
                    <a:pos x="120" y="0"/>
                  </a:cxn>
                  <a:cxn ang="0">
                    <a:pos x="114" y="22"/>
                  </a:cxn>
                  <a:cxn ang="0">
                    <a:pos x="0" y="215"/>
                  </a:cxn>
                </a:cxnLst>
                <a:rect l="0" t="0" r="r" b="b"/>
                <a:pathLst>
                  <a:path w="120" h="215">
                    <a:moveTo>
                      <a:pt x="0" y="215"/>
                    </a:moveTo>
                    <a:lnTo>
                      <a:pt x="6" y="193"/>
                    </a:lnTo>
                    <a:lnTo>
                      <a:pt x="120" y="0"/>
                    </a:lnTo>
                    <a:lnTo>
                      <a:pt x="114" y="22"/>
                    </a:lnTo>
                    <a:lnTo>
                      <a:pt x="0" y="215"/>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24" name="Freeform 388"/>
              <p:cNvSpPr>
                <a:spLocks/>
              </p:cNvSpPr>
              <p:nvPr/>
            </p:nvSpPr>
            <p:spPr bwMode="auto">
              <a:xfrm>
                <a:off x="1241" y="2584"/>
                <a:ext cx="59" cy="102"/>
              </a:xfrm>
              <a:custGeom>
                <a:avLst/>
                <a:gdLst/>
                <a:ahLst/>
                <a:cxnLst>
                  <a:cxn ang="0">
                    <a:pos x="0" y="204"/>
                  </a:cxn>
                  <a:cxn ang="0">
                    <a:pos x="3" y="193"/>
                  </a:cxn>
                  <a:cxn ang="0">
                    <a:pos x="117" y="0"/>
                  </a:cxn>
                  <a:cxn ang="0">
                    <a:pos x="114" y="11"/>
                  </a:cxn>
                  <a:cxn ang="0">
                    <a:pos x="0" y="204"/>
                  </a:cxn>
                </a:cxnLst>
                <a:rect l="0" t="0" r="r" b="b"/>
                <a:pathLst>
                  <a:path w="117" h="204">
                    <a:moveTo>
                      <a:pt x="0" y="204"/>
                    </a:moveTo>
                    <a:lnTo>
                      <a:pt x="3" y="193"/>
                    </a:lnTo>
                    <a:lnTo>
                      <a:pt x="117" y="0"/>
                    </a:lnTo>
                    <a:lnTo>
                      <a:pt x="114" y="11"/>
                    </a:lnTo>
                    <a:lnTo>
                      <a:pt x="0" y="204"/>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25" name="Freeform 389"/>
              <p:cNvSpPr>
                <a:spLocks/>
              </p:cNvSpPr>
              <p:nvPr/>
            </p:nvSpPr>
            <p:spPr bwMode="auto">
              <a:xfrm>
                <a:off x="1243" y="2578"/>
                <a:ext cx="58" cy="102"/>
              </a:xfrm>
              <a:custGeom>
                <a:avLst/>
                <a:gdLst/>
                <a:ahLst/>
                <a:cxnLst>
                  <a:cxn ang="0">
                    <a:pos x="0" y="204"/>
                  </a:cxn>
                  <a:cxn ang="0">
                    <a:pos x="3" y="193"/>
                  </a:cxn>
                  <a:cxn ang="0">
                    <a:pos x="117" y="0"/>
                  </a:cxn>
                  <a:cxn ang="0">
                    <a:pos x="114" y="11"/>
                  </a:cxn>
                  <a:cxn ang="0">
                    <a:pos x="0" y="204"/>
                  </a:cxn>
                </a:cxnLst>
                <a:rect l="0" t="0" r="r" b="b"/>
                <a:pathLst>
                  <a:path w="117" h="204">
                    <a:moveTo>
                      <a:pt x="0" y="204"/>
                    </a:moveTo>
                    <a:lnTo>
                      <a:pt x="3" y="193"/>
                    </a:lnTo>
                    <a:lnTo>
                      <a:pt x="117" y="0"/>
                    </a:lnTo>
                    <a:lnTo>
                      <a:pt x="114" y="11"/>
                    </a:lnTo>
                    <a:lnTo>
                      <a:pt x="0" y="204"/>
                    </a:lnTo>
                    <a:close/>
                  </a:path>
                </a:pathLst>
              </a:custGeom>
              <a:solidFill>
                <a:srgbClr val="DCDC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26" name="Freeform 390"/>
              <p:cNvSpPr>
                <a:spLocks/>
              </p:cNvSpPr>
              <p:nvPr/>
            </p:nvSpPr>
            <p:spPr bwMode="auto">
              <a:xfrm>
                <a:off x="1244" y="2567"/>
                <a:ext cx="60" cy="107"/>
              </a:xfrm>
              <a:custGeom>
                <a:avLst/>
                <a:gdLst/>
                <a:ahLst/>
                <a:cxnLst>
                  <a:cxn ang="0">
                    <a:pos x="0" y="215"/>
                  </a:cxn>
                  <a:cxn ang="0">
                    <a:pos x="6" y="191"/>
                  </a:cxn>
                  <a:cxn ang="0">
                    <a:pos x="119" y="0"/>
                  </a:cxn>
                  <a:cxn ang="0">
                    <a:pos x="114" y="22"/>
                  </a:cxn>
                  <a:cxn ang="0">
                    <a:pos x="0" y="215"/>
                  </a:cxn>
                </a:cxnLst>
                <a:rect l="0" t="0" r="r" b="b"/>
                <a:pathLst>
                  <a:path w="119" h="215">
                    <a:moveTo>
                      <a:pt x="0" y="215"/>
                    </a:moveTo>
                    <a:lnTo>
                      <a:pt x="6" y="191"/>
                    </a:lnTo>
                    <a:lnTo>
                      <a:pt x="119" y="0"/>
                    </a:lnTo>
                    <a:lnTo>
                      <a:pt x="114" y="22"/>
                    </a:lnTo>
                    <a:lnTo>
                      <a:pt x="0" y="215"/>
                    </a:lnTo>
                    <a:close/>
                  </a:path>
                </a:pathLst>
              </a:custGeom>
              <a:solidFill>
                <a:srgbClr val="DDDD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27" name="Freeform 391"/>
              <p:cNvSpPr>
                <a:spLocks/>
              </p:cNvSpPr>
              <p:nvPr/>
            </p:nvSpPr>
            <p:spPr bwMode="auto">
              <a:xfrm>
                <a:off x="1247" y="2556"/>
                <a:ext cx="58" cy="106"/>
              </a:xfrm>
              <a:custGeom>
                <a:avLst/>
                <a:gdLst/>
                <a:ahLst/>
                <a:cxnLst>
                  <a:cxn ang="0">
                    <a:pos x="0" y="214"/>
                  </a:cxn>
                  <a:cxn ang="0">
                    <a:pos x="3" y="188"/>
                  </a:cxn>
                  <a:cxn ang="0">
                    <a:pos x="116" y="0"/>
                  </a:cxn>
                  <a:cxn ang="0">
                    <a:pos x="113" y="23"/>
                  </a:cxn>
                  <a:cxn ang="0">
                    <a:pos x="0" y="214"/>
                  </a:cxn>
                </a:cxnLst>
                <a:rect l="0" t="0" r="r" b="b"/>
                <a:pathLst>
                  <a:path w="116" h="214">
                    <a:moveTo>
                      <a:pt x="0" y="214"/>
                    </a:moveTo>
                    <a:lnTo>
                      <a:pt x="3" y="188"/>
                    </a:lnTo>
                    <a:lnTo>
                      <a:pt x="116" y="0"/>
                    </a:lnTo>
                    <a:lnTo>
                      <a:pt x="113" y="23"/>
                    </a:lnTo>
                    <a:lnTo>
                      <a:pt x="0" y="214"/>
                    </a:lnTo>
                    <a:close/>
                  </a:path>
                </a:pathLst>
              </a:custGeom>
              <a:solidFill>
                <a:srgbClr val="DEDE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28" name="Freeform 392"/>
              <p:cNvSpPr>
                <a:spLocks/>
              </p:cNvSpPr>
              <p:nvPr/>
            </p:nvSpPr>
            <p:spPr bwMode="auto">
              <a:xfrm>
                <a:off x="1249" y="2545"/>
                <a:ext cx="58" cy="104"/>
              </a:xfrm>
              <a:custGeom>
                <a:avLst/>
                <a:gdLst/>
                <a:ahLst/>
                <a:cxnLst>
                  <a:cxn ang="0">
                    <a:pos x="0" y="210"/>
                  </a:cxn>
                  <a:cxn ang="0">
                    <a:pos x="3" y="186"/>
                  </a:cxn>
                  <a:cxn ang="0">
                    <a:pos x="116" y="0"/>
                  </a:cxn>
                  <a:cxn ang="0">
                    <a:pos x="113" y="22"/>
                  </a:cxn>
                  <a:cxn ang="0">
                    <a:pos x="0" y="210"/>
                  </a:cxn>
                </a:cxnLst>
                <a:rect l="0" t="0" r="r" b="b"/>
                <a:pathLst>
                  <a:path w="116" h="210">
                    <a:moveTo>
                      <a:pt x="0" y="210"/>
                    </a:moveTo>
                    <a:lnTo>
                      <a:pt x="3" y="186"/>
                    </a:lnTo>
                    <a:lnTo>
                      <a:pt x="116" y="0"/>
                    </a:lnTo>
                    <a:lnTo>
                      <a:pt x="113" y="22"/>
                    </a:lnTo>
                    <a:lnTo>
                      <a:pt x="0" y="210"/>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29" name="Freeform 393"/>
              <p:cNvSpPr>
                <a:spLocks/>
              </p:cNvSpPr>
              <p:nvPr/>
            </p:nvSpPr>
            <p:spPr bwMode="auto">
              <a:xfrm>
                <a:off x="1251" y="2533"/>
                <a:ext cx="57" cy="104"/>
              </a:xfrm>
              <a:custGeom>
                <a:avLst/>
                <a:gdLst/>
                <a:ahLst/>
                <a:cxnLst>
                  <a:cxn ang="0">
                    <a:pos x="0" y="208"/>
                  </a:cxn>
                  <a:cxn ang="0">
                    <a:pos x="3" y="182"/>
                  </a:cxn>
                  <a:cxn ang="0">
                    <a:pos x="114" y="0"/>
                  </a:cxn>
                  <a:cxn ang="0">
                    <a:pos x="113" y="22"/>
                  </a:cxn>
                  <a:cxn ang="0">
                    <a:pos x="0" y="208"/>
                  </a:cxn>
                </a:cxnLst>
                <a:rect l="0" t="0" r="r" b="b"/>
                <a:pathLst>
                  <a:path w="114" h="208">
                    <a:moveTo>
                      <a:pt x="0" y="208"/>
                    </a:moveTo>
                    <a:lnTo>
                      <a:pt x="3" y="182"/>
                    </a:lnTo>
                    <a:lnTo>
                      <a:pt x="114" y="0"/>
                    </a:lnTo>
                    <a:lnTo>
                      <a:pt x="113" y="22"/>
                    </a:lnTo>
                    <a:lnTo>
                      <a:pt x="0" y="208"/>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30" name="Freeform 394"/>
              <p:cNvSpPr>
                <a:spLocks/>
              </p:cNvSpPr>
              <p:nvPr/>
            </p:nvSpPr>
            <p:spPr bwMode="auto">
              <a:xfrm>
                <a:off x="1252" y="2521"/>
                <a:ext cx="56"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31" name="Freeform 395"/>
              <p:cNvSpPr>
                <a:spLocks/>
              </p:cNvSpPr>
              <p:nvPr/>
            </p:nvSpPr>
            <p:spPr bwMode="auto">
              <a:xfrm>
                <a:off x="1252" y="2510"/>
                <a:ext cx="56" cy="101"/>
              </a:xfrm>
              <a:custGeom>
                <a:avLst/>
                <a:gdLst/>
                <a:ahLst/>
                <a:cxnLst>
                  <a:cxn ang="0">
                    <a:pos x="0" y="203"/>
                  </a:cxn>
                  <a:cxn ang="0">
                    <a:pos x="0" y="179"/>
                  </a:cxn>
                  <a:cxn ang="0">
                    <a:pos x="111" y="0"/>
                  </a:cxn>
                  <a:cxn ang="0">
                    <a:pos x="113" y="23"/>
                  </a:cxn>
                  <a:cxn ang="0">
                    <a:pos x="0" y="203"/>
                  </a:cxn>
                </a:cxnLst>
                <a:rect l="0" t="0" r="r" b="b"/>
                <a:pathLst>
                  <a:path w="113" h="203">
                    <a:moveTo>
                      <a:pt x="0" y="203"/>
                    </a:moveTo>
                    <a:lnTo>
                      <a:pt x="0" y="179"/>
                    </a:lnTo>
                    <a:lnTo>
                      <a:pt x="111" y="0"/>
                    </a:lnTo>
                    <a:lnTo>
                      <a:pt x="113" y="23"/>
                    </a:lnTo>
                    <a:lnTo>
                      <a:pt x="0" y="203"/>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32" name="Freeform 396"/>
              <p:cNvSpPr>
                <a:spLocks/>
              </p:cNvSpPr>
              <p:nvPr/>
            </p:nvSpPr>
            <p:spPr bwMode="auto">
              <a:xfrm>
                <a:off x="1251" y="2498"/>
                <a:ext cx="57" cy="101"/>
              </a:xfrm>
              <a:custGeom>
                <a:avLst/>
                <a:gdLst/>
                <a:ahLst/>
                <a:cxnLst>
                  <a:cxn ang="0">
                    <a:pos x="3" y="203"/>
                  </a:cxn>
                  <a:cxn ang="0">
                    <a:pos x="0" y="177"/>
                  </a:cxn>
                  <a:cxn ang="0">
                    <a:pos x="113" y="0"/>
                  </a:cxn>
                  <a:cxn ang="0">
                    <a:pos x="114" y="24"/>
                  </a:cxn>
                  <a:cxn ang="0">
                    <a:pos x="3" y="203"/>
                  </a:cxn>
                </a:cxnLst>
                <a:rect l="0" t="0" r="r" b="b"/>
                <a:pathLst>
                  <a:path w="114" h="203">
                    <a:moveTo>
                      <a:pt x="3" y="203"/>
                    </a:moveTo>
                    <a:lnTo>
                      <a:pt x="0" y="177"/>
                    </a:lnTo>
                    <a:lnTo>
                      <a:pt x="113" y="0"/>
                    </a:lnTo>
                    <a:lnTo>
                      <a:pt x="114" y="24"/>
                    </a:lnTo>
                    <a:lnTo>
                      <a:pt x="3" y="203"/>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33" name="Freeform 397"/>
              <p:cNvSpPr>
                <a:spLocks/>
              </p:cNvSpPr>
              <p:nvPr/>
            </p:nvSpPr>
            <p:spPr bwMode="auto">
              <a:xfrm>
                <a:off x="1249" y="2487"/>
                <a:ext cx="58" cy="99"/>
              </a:xfrm>
              <a:custGeom>
                <a:avLst/>
                <a:gdLst/>
                <a:ahLst/>
                <a:cxnLst>
                  <a:cxn ang="0">
                    <a:pos x="3" y="199"/>
                  </a:cxn>
                  <a:cxn ang="0">
                    <a:pos x="0" y="175"/>
                  </a:cxn>
                  <a:cxn ang="0">
                    <a:pos x="113" y="0"/>
                  </a:cxn>
                  <a:cxn ang="0">
                    <a:pos x="116" y="22"/>
                  </a:cxn>
                  <a:cxn ang="0">
                    <a:pos x="3" y="199"/>
                  </a:cxn>
                </a:cxnLst>
                <a:rect l="0" t="0" r="r" b="b"/>
                <a:pathLst>
                  <a:path w="116" h="199">
                    <a:moveTo>
                      <a:pt x="3" y="199"/>
                    </a:moveTo>
                    <a:lnTo>
                      <a:pt x="0" y="175"/>
                    </a:lnTo>
                    <a:lnTo>
                      <a:pt x="113" y="0"/>
                    </a:lnTo>
                    <a:lnTo>
                      <a:pt x="116" y="22"/>
                    </a:lnTo>
                    <a:lnTo>
                      <a:pt x="3" y="199"/>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34" name="Freeform 398"/>
              <p:cNvSpPr>
                <a:spLocks/>
              </p:cNvSpPr>
              <p:nvPr/>
            </p:nvSpPr>
            <p:spPr bwMode="auto">
              <a:xfrm>
                <a:off x="1247" y="2476"/>
                <a:ext cx="58" cy="98"/>
              </a:xfrm>
              <a:custGeom>
                <a:avLst/>
                <a:gdLst/>
                <a:ahLst/>
                <a:cxnLst>
                  <a:cxn ang="0">
                    <a:pos x="3" y="197"/>
                  </a:cxn>
                  <a:cxn ang="0">
                    <a:pos x="0" y="171"/>
                  </a:cxn>
                  <a:cxn ang="0">
                    <a:pos x="113" y="0"/>
                  </a:cxn>
                  <a:cxn ang="0">
                    <a:pos x="116" y="22"/>
                  </a:cxn>
                  <a:cxn ang="0">
                    <a:pos x="3" y="197"/>
                  </a:cxn>
                </a:cxnLst>
                <a:rect l="0" t="0" r="r" b="b"/>
                <a:pathLst>
                  <a:path w="116" h="197">
                    <a:moveTo>
                      <a:pt x="3" y="197"/>
                    </a:moveTo>
                    <a:lnTo>
                      <a:pt x="0" y="171"/>
                    </a:lnTo>
                    <a:lnTo>
                      <a:pt x="113" y="0"/>
                    </a:lnTo>
                    <a:lnTo>
                      <a:pt x="116" y="22"/>
                    </a:lnTo>
                    <a:lnTo>
                      <a:pt x="3" y="197"/>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35" name="Freeform 399"/>
              <p:cNvSpPr>
                <a:spLocks/>
              </p:cNvSpPr>
              <p:nvPr/>
            </p:nvSpPr>
            <p:spPr bwMode="auto">
              <a:xfrm>
                <a:off x="1244" y="2465"/>
                <a:ext cx="60" cy="96"/>
              </a:xfrm>
              <a:custGeom>
                <a:avLst/>
                <a:gdLst/>
                <a:ahLst/>
                <a:cxnLst>
                  <a:cxn ang="0">
                    <a:pos x="6" y="193"/>
                  </a:cxn>
                  <a:cxn ang="0">
                    <a:pos x="0" y="168"/>
                  </a:cxn>
                  <a:cxn ang="0">
                    <a:pos x="114" y="0"/>
                  </a:cxn>
                  <a:cxn ang="0">
                    <a:pos x="119" y="22"/>
                  </a:cxn>
                  <a:cxn ang="0">
                    <a:pos x="6" y="193"/>
                  </a:cxn>
                </a:cxnLst>
                <a:rect l="0" t="0" r="r" b="b"/>
                <a:pathLst>
                  <a:path w="119" h="193">
                    <a:moveTo>
                      <a:pt x="6" y="193"/>
                    </a:moveTo>
                    <a:lnTo>
                      <a:pt x="0" y="168"/>
                    </a:lnTo>
                    <a:lnTo>
                      <a:pt x="114" y="0"/>
                    </a:lnTo>
                    <a:lnTo>
                      <a:pt x="119" y="22"/>
                    </a:lnTo>
                    <a:lnTo>
                      <a:pt x="6" y="193"/>
                    </a:lnTo>
                    <a:close/>
                  </a:path>
                </a:pathLst>
              </a:custGeom>
              <a:solidFill>
                <a:srgbClr val="DEDE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36" name="Freeform 400"/>
              <p:cNvSpPr>
                <a:spLocks/>
              </p:cNvSpPr>
              <p:nvPr/>
            </p:nvSpPr>
            <p:spPr bwMode="auto">
              <a:xfrm>
                <a:off x="1241" y="2455"/>
                <a:ext cx="60" cy="94"/>
              </a:xfrm>
              <a:custGeom>
                <a:avLst/>
                <a:gdLst/>
                <a:ahLst/>
                <a:cxnLst>
                  <a:cxn ang="0">
                    <a:pos x="6" y="189"/>
                  </a:cxn>
                  <a:cxn ang="0">
                    <a:pos x="0" y="167"/>
                  </a:cxn>
                  <a:cxn ang="0">
                    <a:pos x="114" y="0"/>
                  </a:cxn>
                  <a:cxn ang="0">
                    <a:pos x="120" y="21"/>
                  </a:cxn>
                  <a:cxn ang="0">
                    <a:pos x="6" y="189"/>
                  </a:cxn>
                </a:cxnLst>
                <a:rect l="0" t="0" r="r" b="b"/>
                <a:pathLst>
                  <a:path w="120" h="189">
                    <a:moveTo>
                      <a:pt x="6" y="189"/>
                    </a:moveTo>
                    <a:lnTo>
                      <a:pt x="0" y="167"/>
                    </a:lnTo>
                    <a:lnTo>
                      <a:pt x="114" y="0"/>
                    </a:lnTo>
                    <a:lnTo>
                      <a:pt x="120" y="21"/>
                    </a:lnTo>
                    <a:lnTo>
                      <a:pt x="6" y="189"/>
                    </a:lnTo>
                    <a:close/>
                  </a:path>
                </a:pathLst>
              </a:custGeom>
              <a:solidFill>
                <a:srgbClr val="DDDD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37" name="Freeform 401"/>
              <p:cNvSpPr>
                <a:spLocks/>
              </p:cNvSpPr>
              <p:nvPr/>
            </p:nvSpPr>
            <p:spPr bwMode="auto">
              <a:xfrm>
                <a:off x="1243" y="2459"/>
                <a:ext cx="58" cy="90"/>
              </a:xfrm>
              <a:custGeom>
                <a:avLst/>
                <a:gdLst/>
                <a:ahLst/>
                <a:cxnLst>
                  <a:cxn ang="0">
                    <a:pos x="3" y="180"/>
                  </a:cxn>
                  <a:cxn ang="0">
                    <a:pos x="0" y="169"/>
                  </a:cxn>
                  <a:cxn ang="0">
                    <a:pos x="114" y="0"/>
                  </a:cxn>
                  <a:cxn ang="0">
                    <a:pos x="117" y="12"/>
                  </a:cxn>
                  <a:cxn ang="0">
                    <a:pos x="3" y="180"/>
                  </a:cxn>
                </a:cxnLst>
                <a:rect l="0" t="0" r="r" b="b"/>
                <a:pathLst>
                  <a:path w="117" h="180">
                    <a:moveTo>
                      <a:pt x="3" y="180"/>
                    </a:moveTo>
                    <a:lnTo>
                      <a:pt x="0" y="169"/>
                    </a:lnTo>
                    <a:lnTo>
                      <a:pt x="114" y="0"/>
                    </a:lnTo>
                    <a:lnTo>
                      <a:pt x="117" y="12"/>
                    </a:lnTo>
                    <a:lnTo>
                      <a:pt x="3" y="180"/>
                    </a:lnTo>
                    <a:close/>
                  </a:path>
                </a:pathLst>
              </a:custGeom>
              <a:solidFill>
                <a:srgbClr val="DDDD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38" name="Freeform 402"/>
              <p:cNvSpPr>
                <a:spLocks/>
              </p:cNvSpPr>
              <p:nvPr/>
            </p:nvSpPr>
            <p:spPr bwMode="auto">
              <a:xfrm>
                <a:off x="1241" y="2455"/>
                <a:ext cx="59" cy="89"/>
              </a:xfrm>
              <a:custGeom>
                <a:avLst/>
                <a:gdLst/>
                <a:ahLst/>
                <a:cxnLst>
                  <a:cxn ang="0">
                    <a:pos x="3" y="178"/>
                  </a:cxn>
                  <a:cxn ang="0">
                    <a:pos x="0" y="167"/>
                  </a:cxn>
                  <a:cxn ang="0">
                    <a:pos x="114" y="0"/>
                  </a:cxn>
                  <a:cxn ang="0">
                    <a:pos x="117" y="9"/>
                  </a:cxn>
                  <a:cxn ang="0">
                    <a:pos x="3" y="178"/>
                  </a:cxn>
                </a:cxnLst>
                <a:rect l="0" t="0" r="r" b="b"/>
                <a:pathLst>
                  <a:path w="117" h="178">
                    <a:moveTo>
                      <a:pt x="3" y="178"/>
                    </a:moveTo>
                    <a:lnTo>
                      <a:pt x="0" y="167"/>
                    </a:lnTo>
                    <a:lnTo>
                      <a:pt x="114" y="0"/>
                    </a:lnTo>
                    <a:lnTo>
                      <a:pt x="117" y="9"/>
                    </a:lnTo>
                    <a:lnTo>
                      <a:pt x="3" y="178"/>
                    </a:lnTo>
                    <a:close/>
                  </a:path>
                </a:pathLst>
              </a:custGeom>
              <a:solidFill>
                <a:srgbClr val="DCDC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39" name="Freeform 403"/>
              <p:cNvSpPr>
                <a:spLocks/>
              </p:cNvSpPr>
              <p:nvPr/>
            </p:nvSpPr>
            <p:spPr bwMode="auto">
              <a:xfrm>
                <a:off x="1237" y="2443"/>
                <a:ext cx="61" cy="95"/>
              </a:xfrm>
              <a:custGeom>
                <a:avLst/>
                <a:gdLst/>
                <a:ahLst/>
                <a:cxnLst>
                  <a:cxn ang="0">
                    <a:pos x="8" y="189"/>
                  </a:cxn>
                  <a:cxn ang="0">
                    <a:pos x="0" y="165"/>
                  </a:cxn>
                  <a:cxn ang="0">
                    <a:pos x="114" y="0"/>
                  </a:cxn>
                  <a:cxn ang="0">
                    <a:pos x="122" y="22"/>
                  </a:cxn>
                  <a:cxn ang="0">
                    <a:pos x="8" y="189"/>
                  </a:cxn>
                </a:cxnLst>
                <a:rect l="0" t="0" r="r" b="b"/>
                <a:pathLst>
                  <a:path w="122" h="189">
                    <a:moveTo>
                      <a:pt x="8" y="189"/>
                    </a:moveTo>
                    <a:lnTo>
                      <a:pt x="0" y="165"/>
                    </a:lnTo>
                    <a:lnTo>
                      <a:pt x="114" y="0"/>
                    </a:lnTo>
                    <a:lnTo>
                      <a:pt x="122" y="22"/>
                    </a:lnTo>
                    <a:lnTo>
                      <a:pt x="8" y="189"/>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40" name="Freeform 404"/>
              <p:cNvSpPr>
                <a:spLocks/>
              </p:cNvSpPr>
              <p:nvPr/>
            </p:nvSpPr>
            <p:spPr bwMode="auto">
              <a:xfrm>
                <a:off x="1233" y="2433"/>
                <a:ext cx="62" cy="93"/>
              </a:xfrm>
              <a:custGeom>
                <a:avLst/>
                <a:gdLst/>
                <a:ahLst/>
                <a:cxnLst>
                  <a:cxn ang="0">
                    <a:pos x="9" y="186"/>
                  </a:cxn>
                  <a:cxn ang="0">
                    <a:pos x="0" y="164"/>
                  </a:cxn>
                  <a:cxn ang="0">
                    <a:pos x="115" y="0"/>
                  </a:cxn>
                  <a:cxn ang="0">
                    <a:pos x="123" y="21"/>
                  </a:cxn>
                  <a:cxn ang="0">
                    <a:pos x="9" y="186"/>
                  </a:cxn>
                </a:cxnLst>
                <a:rect l="0" t="0" r="r" b="b"/>
                <a:pathLst>
                  <a:path w="123" h="186">
                    <a:moveTo>
                      <a:pt x="9" y="186"/>
                    </a:moveTo>
                    <a:lnTo>
                      <a:pt x="0" y="164"/>
                    </a:lnTo>
                    <a:lnTo>
                      <a:pt x="115" y="0"/>
                    </a:lnTo>
                    <a:lnTo>
                      <a:pt x="123" y="21"/>
                    </a:lnTo>
                    <a:lnTo>
                      <a:pt x="9" y="186"/>
                    </a:lnTo>
                    <a:close/>
                  </a:path>
                </a:pathLst>
              </a:custGeom>
              <a:solidFill>
                <a:srgbClr val="DADA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41" name="Freeform 405"/>
              <p:cNvSpPr>
                <a:spLocks/>
              </p:cNvSpPr>
              <p:nvPr/>
            </p:nvSpPr>
            <p:spPr bwMode="auto">
              <a:xfrm>
                <a:off x="1235" y="2439"/>
                <a:ext cx="60" cy="87"/>
              </a:xfrm>
              <a:custGeom>
                <a:avLst/>
                <a:gdLst/>
                <a:ahLst/>
                <a:cxnLst>
                  <a:cxn ang="0">
                    <a:pos x="5" y="174"/>
                  </a:cxn>
                  <a:cxn ang="0">
                    <a:pos x="0" y="163"/>
                  </a:cxn>
                  <a:cxn ang="0">
                    <a:pos x="116" y="0"/>
                  </a:cxn>
                  <a:cxn ang="0">
                    <a:pos x="119" y="9"/>
                  </a:cxn>
                  <a:cxn ang="0">
                    <a:pos x="5" y="174"/>
                  </a:cxn>
                </a:cxnLst>
                <a:rect l="0" t="0" r="r" b="b"/>
                <a:pathLst>
                  <a:path w="119" h="174">
                    <a:moveTo>
                      <a:pt x="5" y="174"/>
                    </a:moveTo>
                    <a:lnTo>
                      <a:pt x="0" y="163"/>
                    </a:lnTo>
                    <a:lnTo>
                      <a:pt x="116" y="0"/>
                    </a:lnTo>
                    <a:lnTo>
                      <a:pt x="119" y="9"/>
                    </a:lnTo>
                    <a:lnTo>
                      <a:pt x="5" y="174"/>
                    </a:lnTo>
                    <a:close/>
                  </a:path>
                </a:pathLst>
              </a:custGeom>
              <a:solidFill>
                <a:srgbClr val="DADA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42" name="Freeform 406"/>
              <p:cNvSpPr>
                <a:spLocks/>
              </p:cNvSpPr>
              <p:nvPr/>
            </p:nvSpPr>
            <p:spPr bwMode="auto">
              <a:xfrm>
                <a:off x="1233" y="2433"/>
                <a:ext cx="60" cy="87"/>
              </a:xfrm>
              <a:custGeom>
                <a:avLst/>
                <a:gdLst/>
                <a:ahLst/>
                <a:cxnLst>
                  <a:cxn ang="0">
                    <a:pos x="4" y="175"/>
                  </a:cxn>
                  <a:cxn ang="0">
                    <a:pos x="0" y="164"/>
                  </a:cxn>
                  <a:cxn ang="0">
                    <a:pos x="115" y="0"/>
                  </a:cxn>
                  <a:cxn ang="0">
                    <a:pos x="120" y="12"/>
                  </a:cxn>
                  <a:cxn ang="0">
                    <a:pos x="4" y="175"/>
                  </a:cxn>
                </a:cxnLst>
                <a:rect l="0" t="0" r="r" b="b"/>
                <a:pathLst>
                  <a:path w="120" h="175">
                    <a:moveTo>
                      <a:pt x="4" y="175"/>
                    </a:moveTo>
                    <a:lnTo>
                      <a:pt x="0" y="164"/>
                    </a:lnTo>
                    <a:lnTo>
                      <a:pt x="115" y="0"/>
                    </a:lnTo>
                    <a:lnTo>
                      <a:pt x="120" y="12"/>
                    </a:lnTo>
                    <a:lnTo>
                      <a:pt x="4" y="175"/>
                    </a:lnTo>
                    <a:close/>
                  </a:path>
                </a:pathLst>
              </a:custGeom>
              <a:solidFill>
                <a:srgbClr val="D9D9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43" name="Freeform 407"/>
              <p:cNvSpPr>
                <a:spLocks/>
              </p:cNvSpPr>
              <p:nvPr/>
            </p:nvSpPr>
            <p:spPr bwMode="auto">
              <a:xfrm>
                <a:off x="1228" y="2423"/>
                <a:ext cx="63" cy="92"/>
              </a:xfrm>
              <a:custGeom>
                <a:avLst/>
                <a:gdLst/>
                <a:ahLst/>
                <a:cxnLst>
                  <a:cxn ang="0">
                    <a:pos x="10" y="184"/>
                  </a:cxn>
                  <a:cxn ang="0">
                    <a:pos x="0" y="161"/>
                  </a:cxn>
                  <a:cxn ang="0">
                    <a:pos x="118" y="0"/>
                  </a:cxn>
                  <a:cxn ang="0">
                    <a:pos x="125" y="20"/>
                  </a:cxn>
                  <a:cxn ang="0">
                    <a:pos x="10" y="184"/>
                  </a:cxn>
                </a:cxnLst>
                <a:rect l="0" t="0" r="r" b="b"/>
                <a:pathLst>
                  <a:path w="125" h="184">
                    <a:moveTo>
                      <a:pt x="10" y="184"/>
                    </a:moveTo>
                    <a:lnTo>
                      <a:pt x="0" y="161"/>
                    </a:lnTo>
                    <a:lnTo>
                      <a:pt x="118" y="0"/>
                    </a:lnTo>
                    <a:lnTo>
                      <a:pt x="125" y="20"/>
                    </a:lnTo>
                    <a:lnTo>
                      <a:pt x="10" y="184"/>
                    </a:lnTo>
                    <a:close/>
                  </a:path>
                </a:pathLst>
              </a:custGeom>
              <a:solidFill>
                <a:srgbClr val="D8D8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44" name="Freeform 408"/>
              <p:cNvSpPr>
                <a:spLocks/>
              </p:cNvSpPr>
              <p:nvPr/>
            </p:nvSpPr>
            <p:spPr bwMode="auto">
              <a:xfrm>
                <a:off x="1223" y="2414"/>
                <a:ext cx="64" cy="90"/>
              </a:xfrm>
              <a:custGeom>
                <a:avLst/>
                <a:gdLst/>
                <a:ahLst/>
                <a:cxnLst>
                  <a:cxn ang="0">
                    <a:pos x="11" y="179"/>
                  </a:cxn>
                  <a:cxn ang="0">
                    <a:pos x="0" y="159"/>
                  </a:cxn>
                  <a:cxn ang="0">
                    <a:pos x="118" y="0"/>
                  </a:cxn>
                  <a:cxn ang="0">
                    <a:pos x="129" y="18"/>
                  </a:cxn>
                  <a:cxn ang="0">
                    <a:pos x="11" y="179"/>
                  </a:cxn>
                </a:cxnLst>
                <a:rect l="0" t="0" r="r" b="b"/>
                <a:pathLst>
                  <a:path w="129" h="179">
                    <a:moveTo>
                      <a:pt x="11" y="179"/>
                    </a:moveTo>
                    <a:lnTo>
                      <a:pt x="0" y="159"/>
                    </a:lnTo>
                    <a:lnTo>
                      <a:pt x="118" y="0"/>
                    </a:lnTo>
                    <a:lnTo>
                      <a:pt x="129" y="18"/>
                    </a:lnTo>
                    <a:lnTo>
                      <a:pt x="11" y="179"/>
                    </a:lnTo>
                    <a:close/>
                  </a:path>
                </a:pathLst>
              </a:custGeom>
              <a:solidFill>
                <a:srgbClr val="D7D7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45" name="Freeform 409"/>
              <p:cNvSpPr>
                <a:spLocks/>
              </p:cNvSpPr>
              <p:nvPr/>
            </p:nvSpPr>
            <p:spPr bwMode="auto">
              <a:xfrm>
                <a:off x="1226" y="2418"/>
                <a:ext cx="61" cy="86"/>
              </a:xfrm>
              <a:custGeom>
                <a:avLst/>
                <a:gdLst/>
                <a:ahLst/>
                <a:cxnLst>
                  <a:cxn ang="0">
                    <a:pos x="4" y="170"/>
                  </a:cxn>
                  <a:cxn ang="0">
                    <a:pos x="0" y="159"/>
                  </a:cxn>
                  <a:cxn ang="0">
                    <a:pos x="117" y="0"/>
                  </a:cxn>
                  <a:cxn ang="0">
                    <a:pos x="122" y="9"/>
                  </a:cxn>
                  <a:cxn ang="0">
                    <a:pos x="4" y="170"/>
                  </a:cxn>
                </a:cxnLst>
                <a:rect l="0" t="0" r="r" b="b"/>
                <a:pathLst>
                  <a:path w="122" h="170">
                    <a:moveTo>
                      <a:pt x="4" y="170"/>
                    </a:moveTo>
                    <a:lnTo>
                      <a:pt x="0" y="159"/>
                    </a:lnTo>
                    <a:lnTo>
                      <a:pt x="117" y="0"/>
                    </a:lnTo>
                    <a:lnTo>
                      <a:pt x="122" y="9"/>
                    </a:lnTo>
                    <a:lnTo>
                      <a:pt x="4" y="170"/>
                    </a:lnTo>
                    <a:close/>
                  </a:path>
                </a:pathLst>
              </a:custGeom>
              <a:solidFill>
                <a:srgbClr val="D7D7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46" name="Freeform 410"/>
              <p:cNvSpPr>
                <a:spLocks/>
              </p:cNvSpPr>
              <p:nvPr/>
            </p:nvSpPr>
            <p:spPr bwMode="auto">
              <a:xfrm>
                <a:off x="1223" y="2414"/>
                <a:ext cx="62" cy="84"/>
              </a:xfrm>
              <a:custGeom>
                <a:avLst/>
                <a:gdLst/>
                <a:ahLst/>
                <a:cxnLst>
                  <a:cxn ang="0">
                    <a:pos x="7" y="168"/>
                  </a:cxn>
                  <a:cxn ang="0">
                    <a:pos x="0" y="159"/>
                  </a:cxn>
                  <a:cxn ang="0">
                    <a:pos x="118" y="0"/>
                  </a:cxn>
                  <a:cxn ang="0">
                    <a:pos x="124" y="9"/>
                  </a:cxn>
                  <a:cxn ang="0">
                    <a:pos x="7" y="168"/>
                  </a:cxn>
                </a:cxnLst>
                <a:rect l="0" t="0" r="r" b="b"/>
                <a:pathLst>
                  <a:path w="124" h="168">
                    <a:moveTo>
                      <a:pt x="7" y="168"/>
                    </a:moveTo>
                    <a:lnTo>
                      <a:pt x="0" y="159"/>
                    </a:lnTo>
                    <a:lnTo>
                      <a:pt x="118" y="0"/>
                    </a:lnTo>
                    <a:lnTo>
                      <a:pt x="124" y="9"/>
                    </a:lnTo>
                    <a:lnTo>
                      <a:pt x="7" y="168"/>
                    </a:lnTo>
                    <a:close/>
                  </a:path>
                </a:pathLst>
              </a:custGeom>
              <a:solidFill>
                <a:srgbClr val="D6D6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47" name="Freeform 411"/>
              <p:cNvSpPr>
                <a:spLocks/>
              </p:cNvSpPr>
              <p:nvPr/>
            </p:nvSpPr>
            <p:spPr bwMode="auto">
              <a:xfrm>
                <a:off x="1217" y="2404"/>
                <a:ext cx="64" cy="90"/>
              </a:xfrm>
              <a:custGeom>
                <a:avLst/>
                <a:gdLst/>
                <a:ahLst/>
                <a:cxnLst>
                  <a:cxn ang="0">
                    <a:pos x="10" y="178"/>
                  </a:cxn>
                  <a:cxn ang="0">
                    <a:pos x="0" y="156"/>
                  </a:cxn>
                  <a:cxn ang="0">
                    <a:pos x="119" y="0"/>
                  </a:cxn>
                  <a:cxn ang="0">
                    <a:pos x="128" y="19"/>
                  </a:cxn>
                  <a:cxn ang="0">
                    <a:pos x="10" y="178"/>
                  </a:cxn>
                </a:cxnLst>
                <a:rect l="0" t="0" r="r" b="b"/>
                <a:pathLst>
                  <a:path w="128" h="178">
                    <a:moveTo>
                      <a:pt x="10" y="178"/>
                    </a:moveTo>
                    <a:lnTo>
                      <a:pt x="0" y="156"/>
                    </a:lnTo>
                    <a:lnTo>
                      <a:pt x="119" y="0"/>
                    </a:lnTo>
                    <a:lnTo>
                      <a:pt x="128" y="19"/>
                    </a:lnTo>
                    <a:lnTo>
                      <a:pt x="10" y="178"/>
                    </a:lnTo>
                    <a:close/>
                  </a:path>
                </a:pathLst>
              </a:custGeom>
              <a:solidFill>
                <a:srgbClr val="D5D5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48" name="Freeform 412"/>
              <p:cNvSpPr>
                <a:spLocks/>
              </p:cNvSpPr>
              <p:nvPr/>
            </p:nvSpPr>
            <p:spPr bwMode="auto">
              <a:xfrm>
                <a:off x="1221" y="2410"/>
                <a:ext cx="60" cy="84"/>
              </a:xfrm>
              <a:custGeom>
                <a:avLst/>
                <a:gdLst/>
                <a:ahLst/>
                <a:cxnLst>
                  <a:cxn ang="0">
                    <a:pos x="3" y="167"/>
                  </a:cxn>
                  <a:cxn ang="0">
                    <a:pos x="0" y="160"/>
                  </a:cxn>
                  <a:cxn ang="0">
                    <a:pos x="118" y="0"/>
                  </a:cxn>
                  <a:cxn ang="0">
                    <a:pos x="121" y="8"/>
                  </a:cxn>
                  <a:cxn ang="0">
                    <a:pos x="3" y="167"/>
                  </a:cxn>
                </a:cxnLst>
                <a:rect l="0" t="0" r="r" b="b"/>
                <a:pathLst>
                  <a:path w="121" h="167">
                    <a:moveTo>
                      <a:pt x="3" y="167"/>
                    </a:moveTo>
                    <a:lnTo>
                      <a:pt x="0" y="160"/>
                    </a:lnTo>
                    <a:lnTo>
                      <a:pt x="118" y="0"/>
                    </a:lnTo>
                    <a:lnTo>
                      <a:pt x="121" y="8"/>
                    </a:lnTo>
                    <a:lnTo>
                      <a:pt x="3" y="167"/>
                    </a:lnTo>
                    <a:close/>
                  </a:path>
                </a:pathLst>
              </a:custGeom>
              <a:solidFill>
                <a:srgbClr val="D5D5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49" name="Freeform 413"/>
              <p:cNvSpPr>
                <a:spLocks/>
              </p:cNvSpPr>
              <p:nvPr/>
            </p:nvSpPr>
            <p:spPr bwMode="auto">
              <a:xfrm>
                <a:off x="1219" y="2407"/>
                <a:ext cx="61" cy="83"/>
              </a:xfrm>
              <a:custGeom>
                <a:avLst/>
                <a:gdLst/>
                <a:ahLst/>
                <a:cxnLst>
                  <a:cxn ang="0">
                    <a:pos x="4" y="165"/>
                  </a:cxn>
                  <a:cxn ang="0">
                    <a:pos x="0" y="157"/>
                  </a:cxn>
                  <a:cxn ang="0">
                    <a:pos x="119" y="0"/>
                  </a:cxn>
                  <a:cxn ang="0">
                    <a:pos x="122" y="5"/>
                  </a:cxn>
                  <a:cxn ang="0">
                    <a:pos x="4" y="165"/>
                  </a:cxn>
                </a:cxnLst>
                <a:rect l="0" t="0" r="r" b="b"/>
                <a:pathLst>
                  <a:path w="122" h="165">
                    <a:moveTo>
                      <a:pt x="4" y="165"/>
                    </a:moveTo>
                    <a:lnTo>
                      <a:pt x="0" y="157"/>
                    </a:lnTo>
                    <a:lnTo>
                      <a:pt x="119" y="0"/>
                    </a:lnTo>
                    <a:lnTo>
                      <a:pt x="122" y="5"/>
                    </a:lnTo>
                    <a:lnTo>
                      <a:pt x="4" y="165"/>
                    </a:lnTo>
                    <a:close/>
                  </a:path>
                </a:pathLst>
              </a:custGeom>
              <a:solidFill>
                <a:srgbClr val="D4D4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50" name="Freeform 414"/>
              <p:cNvSpPr>
                <a:spLocks/>
              </p:cNvSpPr>
              <p:nvPr/>
            </p:nvSpPr>
            <p:spPr bwMode="auto">
              <a:xfrm>
                <a:off x="1217" y="2404"/>
                <a:ext cx="61" cy="82"/>
              </a:xfrm>
              <a:custGeom>
                <a:avLst/>
                <a:gdLst/>
                <a:ahLst/>
                <a:cxnLst>
                  <a:cxn ang="0">
                    <a:pos x="3" y="163"/>
                  </a:cxn>
                  <a:cxn ang="0">
                    <a:pos x="0" y="156"/>
                  </a:cxn>
                  <a:cxn ang="0">
                    <a:pos x="119" y="0"/>
                  </a:cxn>
                  <a:cxn ang="0">
                    <a:pos x="122" y="6"/>
                  </a:cxn>
                  <a:cxn ang="0">
                    <a:pos x="3" y="163"/>
                  </a:cxn>
                </a:cxnLst>
                <a:rect l="0" t="0" r="r" b="b"/>
                <a:pathLst>
                  <a:path w="122" h="163">
                    <a:moveTo>
                      <a:pt x="3" y="163"/>
                    </a:moveTo>
                    <a:lnTo>
                      <a:pt x="0" y="156"/>
                    </a:lnTo>
                    <a:lnTo>
                      <a:pt x="119" y="0"/>
                    </a:lnTo>
                    <a:lnTo>
                      <a:pt x="122" y="6"/>
                    </a:lnTo>
                    <a:lnTo>
                      <a:pt x="3" y="163"/>
                    </a:lnTo>
                    <a:close/>
                  </a:path>
                </a:pathLst>
              </a:custGeom>
              <a:solidFill>
                <a:srgbClr val="D3D3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51" name="Freeform 415"/>
              <p:cNvSpPr>
                <a:spLocks/>
              </p:cNvSpPr>
              <p:nvPr/>
            </p:nvSpPr>
            <p:spPr bwMode="auto">
              <a:xfrm>
                <a:off x="1211" y="2395"/>
                <a:ext cx="66" cy="87"/>
              </a:xfrm>
              <a:custGeom>
                <a:avLst/>
                <a:gdLst/>
                <a:ahLst/>
                <a:cxnLst>
                  <a:cxn ang="0">
                    <a:pos x="13" y="175"/>
                  </a:cxn>
                  <a:cxn ang="0">
                    <a:pos x="0" y="154"/>
                  </a:cxn>
                  <a:cxn ang="0">
                    <a:pos x="119" y="0"/>
                  </a:cxn>
                  <a:cxn ang="0">
                    <a:pos x="132" y="19"/>
                  </a:cxn>
                  <a:cxn ang="0">
                    <a:pos x="13" y="175"/>
                  </a:cxn>
                </a:cxnLst>
                <a:rect l="0" t="0" r="r" b="b"/>
                <a:pathLst>
                  <a:path w="132" h="175">
                    <a:moveTo>
                      <a:pt x="13" y="175"/>
                    </a:moveTo>
                    <a:lnTo>
                      <a:pt x="0" y="154"/>
                    </a:lnTo>
                    <a:lnTo>
                      <a:pt x="119" y="0"/>
                    </a:lnTo>
                    <a:lnTo>
                      <a:pt x="132" y="19"/>
                    </a:lnTo>
                    <a:lnTo>
                      <a:pt x="13" y="175"/>
                    </a:lnTo>
                    <a:close/>
                  </a:path>
                </a:pathLst>
              </a:custGeom>
              <a:solidFill>
                <a:srgbClr val="D2D2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52" name="Freeform 416"/>
              <p:cNvSpPr>
                <a:spLocks/>
              </p:cNvSpPr>
              <p:nvPr/>
            </p:nvSpPr>
            <p:spPr bwMode="auto">
              <a:xfrm>
                <a:off x="1214" y="2400"/>
                <a:ext cx="63" cy="82"/>
              </a:xfrm>
              <a:custGeom>
                <a:avLst/>
                <a:gdLst/>
                <a:ahLst/>
                <a:cxnLst>
                  <a:cxn ang="0">
                    <a:pos x="6" y="165"/>
                  </a:cxn>
                  <a:cxn ang="0">
                    <a:pos x="0" y="156"/>
                  </a:cxn>
                  <a:cxn ang="0">
                    <a:pos x="118" y="0"/>
                  </a:cxn>
                  <a:cxn ang="0">
                    <a:pos x="125" y="9"/>
                  </a:cxn>
                  <a:cxn ang="0">
                    <a:pos x="6" y="165"/>
                  </a:cxn>
                </a:cxnLst>
                <a:rect l="0" t="0" r="r" b="b"/>
                <a:pathLst>
                  <a:path w="125" h="165">
                    <a:moveTo>
                      <a:pt x="6" y="165"/>
                    </a:moveTo>
                    <a:lnTo>
                      <a:pt x="0" y="156"/>
                    </a:lnTo>
                    <a:lnTo>
                      <a:pt x="118" y="0"/>
                    </a:lnTo>
                    <a:lnTo>
                      <a:pt x="125" y="9"/>
                    </a:lnTo>
                    <a:lnTo>
                      <a:pt x="6" y="165"/>
                    </a:lnTo>
                    <a:close/>
                  </a:path>
                </a:pathLst>
              </a:custGeom>
              <a:solidFill>
                <a:srgbClr val="D2D2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53" name="Freeform 417"/>
              <p:cNvSpPr>
                <a:spLocks/>
              </p:cNvSpPr>
              <p:nvPr/>
            </p:nvSpPr>
            <p:spPr bwMode="auto">
              <a:xfrm>
                <a:off x="1211" y="2395"/>
                <a:ext cx="63" cy="83"/>
              </a:xfrm>
              <a:custGeom>
                <a:avLst/>
                <a:gdLst/>
                <a:ahLst/>
                <a:cxnLst>
                  <a:cxn ang="0">
                    <a:pos x="7" y="166"/>
                  </a:cxn>
                  <a:cxn ang="0">
                    <a:pos x="0" y="154"/>
                  </a:cxn>
                  <a:cxn ang="0">
                    <a:pos x="119" y="0"/>
                  </a:cxn>
                  <a:cxn ang="0">
                    <a:pos x="125" y="10"/>
                  </a:cxn>
                  <a:cxn ang="0">
                    <a:pos x="7" y="166"/>
                  </a:cxn>
                </a:cxnLst>
                <a:rect l="0" t="0" r="r" b="b"/>
                <a:pathLst>
                  <a:path w="125" h="166">
                    <a:moveTo>
                      <a:pt x="7" y="166"/>
                    </a:moveTo>
                    <a:lnTo>
                      <a:pt x="0" y="154"/>
                    </a:lnTo>
                    <a:lnTo>
                      <a:pt x="119" y="0"/>
                    </a:lnTo>
                    <a:lnTo>
                      <a:pt x="125" y="10"/>
                    </a:lnTo>
                    <a:lnTo>
                      <a:pt x="7" y="166"/>
                    </a:lnTo>
                    <a:close/>
                  </a:path>
                </a:pathLst>
              </a:custGeom>
              <a:solidFill>
                <a:srgbClr val="D1D1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54" name="Freeform 418"/>
              <p:cNvSpPr>
                <a:spLocks/>
              </p:cNvSpPr>
              <p:nvPr/>
            </p:nvSpPr>
            <p:spPr bwMode="auto">
              <a:xfrm>
                <a:off x="1197" y="2378"/>
                <a:ext cx="74" cy="94"/>
              </a:xfrm>
              <a:custGeom>
                <a:avLst/>
                <a:gdLst/>
                <a:ahLst/>
                <a:cxnLst>
                  <a:cxn ang="0">
                    <a:pos x="27" y="189"/>
                  </a:cxn>
                  <a:cxn ang="0">
                    <a:pos x="0" y="152"/>
                  </a:cxn>
                  <a:cxn ang="0">
                    <a:pos x="122" y="0"/>
                  </a:cxn>
                  <a:cxn ang="0">
                    <a:pos x="146" y="35"/>
                  </a:cxn>
                  <a:cxn ang="0">
                    <a:pos x="27" y="189"/>
                  </a:cxn>
                </a:cxnLst>
                <a:rect l="0" t="0" r="r" b="b"/>
                <a:pathLst>
                  <a:path w="146" h="189">
                    <a:moveTo>
                      <a:pt x="27" y="189"/>
                    </a:moveTo>
                    <a:lnTo>
                      <a:pt x="0" y="152"/>
                    </a:lnTo>
                    <a:lnTo>
                      <a:pt x="122" y="0"/>
                    </a:lnTo>
                    <a:lnTo>
                      <a:pt x="146" y="35"/>
                    </a:lnTo>
                    <a:lnTo>
                      <a:pt x="27" y="189"/>
                    </a:lnTo>
                    <a:close/>
                  </a:path>
                </a:pathLst>
              </a:custGeom>
              <a:solidFill>
                <a:srgbClr val="D0D0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55" name="Freeform 419"/>
              <p:cNvSpPr>
                <a:spLocks/>
              </p:cNvSpPr>
              <p:nvPr/>
            </p:nvSpPr>
            <p:spPr bwMode="auto">
              <a:xfrm>
                <a:off x="1207" y="2391"/>
                <a:ext cx="64" cy="81"/>
              </a:xfrm>
              <a:custGeom>
                <a:avLst/>
                <a:gdLst/>
                <a:ahLst/>
                <a:cxnLst>
                  <a:cxn ang="0">
                    <a:pos x="7" y="163"/>
                  </a:cxn>
                  <a:cxn ang="0">
                    <a:pos x="0" y="154"/>
                  </a:cxn>
                  <a:cxn ang="0">
                    <a:pos x="120" y="0"/>
                  </a:cxn>
                  <a:cxn ang="0">
                    <a:pos x="126" y="9"/>
                  </a:cxn>
                  <a:cxn ang="0">
                    <a:pos x="7" y="163"/>
                  </a:cxn>
                </a:cxnLst>
                <a:rect l="0" t="0" r="r" b="b"/>
                <a:pathLst>
                  <a:path w="126" h="163">
                    <a:moveTo>
                      <a:pt x="7" y="163"/>
                    </a:moveTo>
                    <a:lnTo>
                      <a:pt x="0" y="154"/>
                    </a:lnTo>
                    <a:lnTo>
                      <a:pt x="120" y="0"/>
                    </a:lnTo>
                    <a:lnTo>
                      <a:pt x="126" y="9"/>
                    </a:lnTo>
                    <a:lnTo>
                      <a:pt x="7" y="163"/>
                    </a:lnTo>
                    <a:close/>
                  </a:path>
                </a:pathLst>
              </a:custGeom>
              <a:solidFill>
                <a:srgbClr val="D0D0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56" name="Freeform 420"/>
              <p:cNvSpPr>
                <a:spLocks/>
              </p:cNvSpPr>
              <p:nvPr/>
            </p:nvSpPr>
            <p:spPr bwMode="auto">
              <a:xfrm>
                <a:off x="1204" y="2386"/>
                <a:ext cx="64" cy="82"/>
              </a:xfrm>
              <a:custGeom>
                <a:avLst/>
                <a:gdLst/>
                <a:ahLst/>
                <a:cxnLst>
                  <a:cxn ang="0">
                    <a:pos x="7" y="163"/>
                  </a:cxn>
                  <a:cxn ang="0">
                    <a:pos x="0" y="154"/>
                  </a:cxn>
                  <a:cxn ang="0">
                    <a:pos x="121" y="0"/>
                  </a:cxn>
                  <a:cxn ang="0">
                    <a:pos x="127" y="9"/>
                  </a:cxn>
                  <a:cxn ang="0">
                    <a:pos x="7" y="163"/>
                  </a:cxn>
                </a:cxnLst>
                <a:rect l="0" t="0" r="r" b="b"/>
                <a:pathLst>
                  <a:path w="127" h="163">
                    <a:moveTo>
                      <a:pt x="7" y="163"/>
                    </a:moveTo>
                    <a:lnTo>
                      <a:pt x="0" y="154"/>
                    </a:lnTo>
                    <a:lnTo>
                      <a:pt x="121" y="0"/>
                    </a:lnTo>
                    <a:lnTo>
                      <a:pt x="127" y="9"/>
                    </a:lnTo>
                    <a:lnTo>
                      <a:pt x="7" y="163"/>
                    </a:lnTo>
                    <a:close/>
                  </a:path>
                </a:pathLst>
              </a:custGeom>
              <a:solidFill>
                <a:srgbClr val="CFCF5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57" name="Freeform 421"/>
              <p:cNvSpPr>
                <a:spLocks/>
              </p:cNvSpPr>
              <p:nvPr/>
            </p:nvSpPr>
            <p:spPr bwMode="auto">
              <a:xfrm>
                <a:off x="1200" y="2382"/>
                <a:ext cx="64" cy="81"/>
              </a:xfrm>
              <a:custGeom>
                <a:avLst/>
                <a:gdLst/>
                <a:ahLst/>
                <a:cxnLst>
                  <a:cxn ang="0">
                    <a:pos x="7" y="162"/>
                  </a:cxn>
                  <a:cxn ang="0">
                    <a:pos x="0" y="153"/>
                  </a:cxn>
                  <a:cxn ang="0">
                    <a:pos x="122" y="0"/>
                  </a:cxn>
                  <a:cxn ang="0">
                    <a:pos x="128" y="8"/>
                  </a:cxn>
                  <a:cxn ang="0">
                    <a:pos x="7" y="162"/>
                  </a:cxn>
                </a:cxnLst>
                <a:rect l="0" t="0" r="r" b="b"/>
                <a:pathLst>
                  <a:path w="128" h="162">
                    <a:moveTo>
                      <a:pt x="7" y="162"/>
                    </a:moveTo>
                    <a:lnTo>
                      <a:pt x="0" y="153"/>
                    </a:lnTo>
                    <a:lnTo>
                      <a:pt x="122" y="0"/>
                    </a:lnTo>
                    <a:lnTo>
                      <a:pt x="128" y="8"/>
                    </a:lnTo>
                    <a:lnTo>
                      <a:pt x="7" y="162"/>
                    </a:lnTo>
                    <a:close/>
                  </a:path>
                </a:pathLst>
              </a:custGeom>
              <a:solidFill>
                <a:srgbClr val="CECE5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58" name="Freeform 422"/>
              <p:cNvSpPr>
                <a:spLocks/>
              </p:cNvSpPr>
              <p:nvPr/>
            </p:nvSpPr>
            <p:spPr bwMode="auto">
              <a:xfrm>
                <a:off x="1197" y="2378"/>
                <a:ext cx="64" cy="80"/>
              </a:xfrm>
              <a:custGeom>
                <a:avLst/>
                <a:gdLst/>
                <a:ahLst/>
                <a:cxnLst>
                  <a:cxn ang="0">
                    <a:pos x="6" y="162"/>
                  </a:cxn>
                  <a:cxn ang="0">
                    <a:pos x="0" y="152"/>
                  </a:cxn>
                  <a:cxn ang="0">
                    <a:pos x="122" y="0"/>
                  </a:cxn>
                  <a:cxn ang="0">
                    <a:pos x="128" y="9"/>
                  </a:cxn>
                  <a:cxn ang="0">
                    <a:pos x="6" y="162"/>
                  </a:cxn>
                </a:cxnLst>
                <a:rect l="0" t="0" r="r" b="b"/>
                <a:pathLst>
                  <a:path w="128" h="162">
                    <a:moveTo>
                      <a:pt x="6" y="162"/>
                    </a:moveTo>
                    <a:lnTo>
                      <a:pt x="0" y="152"/>
                    </a:lnTo>
                    <a:lnTo>
                      <a:pt x="122" y="0"/>
                    </a:lnTo>
                    <a:lnTo>
                      <a:pt x="128" y="9"/>
                    </a:lnTo>
                    <a:lnTo>
                      <a:pt x="6" y="162"/>
                    </a:lnTo>
                    <a:close/>
                  </a:path>
                </a:pathLst>
              </a:custGeom>
              <a:solidFill>
                <a:srgbClr val="CDCD5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59" name="Freeform 423"/>
              <p:cNvSpPr>
                <a:spLocks/>
              </p:cNvSpPr>
              <p:nvPr/>
            </p:nvSpPr>
            <p:spPr bwMode="auto">
              <a:xfrm>
                <a:off x="1182" y="2362"/>
                <a:ext cx="76" cy="92"/>
              </a:xfrm>
              <a:custGeom>
                <a:avLst/>
                <a:gdLst/>
                <a:ahLst/>
                <a:cxnLst>
                  <a:cxn ang="0">
                    <a:pos x="31" y="183"/>
                  </a:cxn>
                  <a:cxn ang="0">
                    <a:pos x="0" y="148"/>
                  </a:cxn>
                  <a:cxn ang="0">
                    <a:pos x="125" y="0"/>
                  </a:cxn>
                  <a:cxn ang="0">
                    <a:pos x="153" y="31"/>
                  </a:cxn>
                  <a:cxn ang="0">
                    <a:pos x="31" y="183"/>
                  </a:cxn>
                </a:cxnLst>
                <a:rect l="0" t="0" r="r" b="b"/>
                <a:pathLst>
                  <a:path w="153" h="183">
                    <a:moveTo>
                      <a:pt x="31" y="183"/>
                    </a:moveTo>
                    <a:lnTo>
                      <a:pt x="0" y="148"/>
                    </a:lnTo>
                    <a:lnTo>
                      <a:pt x="125" y="0"/>
                    </a:lnTo>
                    <a:lnTo>
                      <a:pt x="153" y="31"/>
                    </a:lnTo>
                    <a:lnTo>
                      <a:pt x="31" y="183"/>
                    </a:lnTo>
                    <a:close/>
                  </a:path>
                </a:pathLst>
              </a:custGeom>
              <a:solidFill>
                <a:srgbClr val="CCCC5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60" name="Freeform 424"/>
              <p:cNvSpPr>
                <a:spLocks/>
              </p:cNvSpPr>
              <p:nvPr/>
            </p:nvSpPr>
            <p:spPr bwMode="auto">
              <a:xfrm>
                <a:off x="1194" y="2375"/>
                <a:ext cx="64" cy="79"/>
              </a:xfrm>
              <a:custGeom>
                <a:avLst/>
                <a:gdLst/>
                <a:ahLst/>
                <a:cxnLst>
                  <a:cxn ang="0">
                    <a:pos x="7" y="157"/>
                  </a:cxn>
                  <a:cxn ang="0">
                    <a:pos x="0" y="150"/>
                  </a:cxn>
                  <a:cxn ang="0">
                    <a:pos x="122" y="0"/>
                  </a:cxn>
                  <a:cxn ang="0">
                    <a:pos x="129" y="5"/>
                  </a:cxn>
                  <a:cxn ang="0">
                    <a:pos x="7" y="157"/>
                  </a:cxn>
                </a:cxnLst>
                <a:rect l="0" t="0" r="r" b="b"/>
                <a:pathLst>
                  <a:path w="129" h="157">
                    <a:moveTo>
                      <a:pt x="7" y="157"/>
                    </a:moveTo>
                    <a:lnTo>
                      <a:pt x="0" y="150"/>
                    </a:lnTo>
                    <a:lnTo>
                      <a:pt x="122" y="0"/>
                    </a:lnTo>
                    <a:lnTo>
                      <a:pt x="129" y="5"/>
                    </a:lnTo>
                    <a:lnTo>
                      <a:pt x="7" y="157"/>
                    </a:lnTo>
                    <a:close/>
                  </a:path>
                </a:pathLst>
              </a:custGeom>
              <a:solidFill>
                <a:srgbClr val="CCCC5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61" name="Freeform 425"/>
              <p:cNvSpPr>
                <a:spLocks/>
              </p:cNvSpPr>
              <p:nvPr/>
            </p:nvSpPr>
            <p:spPr bwMode="auto">
              <a:xfrm>
                <a:off x="1191" y="2371"/>
                <a:ext cx="64" cy="79"/>
              </a:xfrm>
              <a:custGeom>
                <a:avLst/>
                <a:gdLst/>
                <a:ahLst/>
                <a:cxnLst>
                  <a:cxn ang="0">
                    <a:pos x="6" y="158"/>
                  </a:cxn>
                  <a:cxn ang="0">
                    <a:pos x="0" y="150"/>
                  </a:cxn>
                  <a:cxn ang="0">
                    <a:pos x="124" y="0"/>
                  </a:cxn>
                  <a:cxn ang="0">
                    <a:pos x="128" y="8"/>
                  </a:cxn>
                  <a:cxn ang="0">
                    <a:pos x="6" y="158"/>
                  </a:cxn>
                </a:cxnLst>
                <a:rect l="0" t="0" r="r" b="b"/>
                <a:pathLst>
                  <a:path w="128" h="158">
                    <a:moveTo>
                      <a:pt x="6" y="158"/>
                    </a:moveTo>
                    <a:lnTo>
                      <a:pt x="0" y="150"/>
                    </a:lnTo>
                    <a:lnTo>
                      <a:pt x="124" y="0"/>
                    </a:lnTo>
                    <a:lnTo>
                      <a:pt x="128" y="8"/>
                    </a:lnTo>
                    <a:lnTo>
                      <a:pt x="6" y="158"/>
                    </a:lnTo>
                    <a:close/>
                  </a:path>
                </a:pathLst>
              </a:custGeom>
              <a:solidFill>
                <a:srgbClr val="CBCB5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62" name="Freeform 426"/>
              <p:cNvSpPr>
                <a:spLocks/>
              </p:cNvSpPr>
              <p:nvPr/>
            </p:nvSpPr>
            <p:spPr bwMode="auto">
              <a:xfrm>
                <a:off x="1188" y="2368"/>
                <a:ext cx="65" cy="78"/>
              </a:xfrm>
              <a:custGeom>
                <a:avLst/>
                <a:gdLst/>
                <a:ahLst/>
                <a:cxnLst>
                  <a:cxn ang="0">
                    <a:pos x="6" y="155"/>
                  </a:cxn>
                  <a:cxn ang="0">
                    <a:pos x="0" y="148"/>
                  </a:cxn>
                  <a:cxn ang="0">
                    <a:pos x="124" y="0"/>
                  </a:cxn>
                  <a:cxn ang="0">
                    <a:pos x="130" y="5"/>
                  </a:cxn>
                  <a:cxn ang="0">
                    <a:pos x="6" y="155"/>
                  </a:cxn>
                </a:cxnLst>
                <a:rect l="0" t="0" r="r" b="b"/>
                <a:pathLst>
                  <a:path w="130" h="155">
                    <a:moveTo>
                      <a:pt x="6" y="155"/>
                    </a:moveTo>
                    <a:lnTo>
                      <a:pt x="0" y="148"/>
                    </a:lnTo>
                    <a:lnTo>
                      <a:pt x="124" y="0"/>
                    </a:lnTo>
                    <a:lnTo>
                      <a:pt x="130" y="5"/>
                    </a:lnTo>
                    <a:lnTo>
                      <a:pt x="6" y="155"/>
                    </a:lnTo>
                    <a:close/>
                  </a:path>
                </a:pathLst>
              </a:custGeom>
              <a:solidFill>
                <a:srgbClr val="CACA5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63" name="Freeform 427"/>
              <p:cNvSpPr>
                <a:spLocks/>
              </p:cNvSpPr>
              <p:nvPr/>
            </p:nvSpPr>
            <p:spPr bwMode="auto">
              <a:xfrm>
                <a:off x="1185" y="2365"/>
                <a:ext cx="65" cy="78"/>
              </a:xfrm>
              <a:custGeom>
                <a:avLst/>
                <a:gdLst/>
                <a:ahLst/>
                <a:cxnLst>
                  <a:cxn ang="0">
                    <a:pos x="6" y="156"/>
                  </a:cxn>
                  <a:cxn ang="0">
                    <a:pos x="0" y="149"/>
                  </a:cxn>
                  <a:cxn ang="0">
                    <a:pos x="123" y="0"/>
                  </a:cxn>
                  <a:cxn ang="0">
                    <a:pos x="130" y="8"/>
                  </a:cxn>
                  <a:cxn ang="0">
                    <a:pos x="6" y="156"/>
                  </a:cxn>
                </a:cxnLst>
                <a:rect l="0" t="0" r="r" b="b"/>
                <a:pathLst>
                  <a:path w="130" h="156">
                    <a:moveTo>
                      <a:pt x="6" y="156"/>
                    </a:moveTo>
                    <a:lnTo>
                      <a:pt x="0" y="149"/>
                    </a:lnTo>
                    <a:lnTo>
                      <a:pt x="123" y="0"/>
                    </a:lnTo>
                    <a:lnTo>
                      <a:pt x="130" y="8"/>
                    </a:lnTo>
                    <a:lnTo>
                      <a:pt x="6" y="156"/>
                    </a:lnTo>
                    <a:close/>
                  </a:path>
                </a:pathLst>
              </a:custGeom>
              <a:solidFill>
                <a:srgbClr val="C9C9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64" name="Freeform 428"/>
              <p:cNvSpPr>
                <a:spLocks/>
              </p:cNvSpPr>
              <p:nvPr/>
            </p:nvSpPr>
            <p:spPr bwMode="auto">
              <a:xfrm>
                <a:off x="1182" y="2362"/>
                <a:ext cx="65" cy="77"/>
              </a:xfrm>
              <a:custGeom>
                <a:avLst/>
                <a:gdLst/>
                <a:ahLst/>
                <a:cxnLst>
                  <a:cxn ang="0">
                    <a:pos x="6" y="154"/>
                  </a:cxn>
                  <a:cxn ang="0">
                    <a:pos x="0" y="148"/>
                  </a:cxn>
                  <a:cxn ang="0">
                    <a:pos x="125" y="0"/>
                  </a:cxn>
                  <a:cxn ang="0">
                    <a:pos x="129" y="5"/>
                  </a:cxn>
                  <a:cxn ang="0">
                    <a:pos x="6" y="154"/>
                  </a:cxn>
                </a:cxnLst>
                <a:rect l="0" t="0" r="r" b="b"/>
                <a:pathLst>
                  <a:path w="129" h="154">
                    <a:moveTo>
                      <a:pt x="6" y="154"/>
                    </a:moveTo>
                    <a:lnTo>
                      <a:pt x="0" y="148"/>
                    </a:lnTo>
                    <a:lnTo>
                      <a:pt x="125" y="0"/>
                    </a:lnTo>
                    <a:lnTo>
                      <a:pt x="129" y="5"/>
                    </a:lnTo>
                    <a:lnTo>
                      <a:pt x="6" y="154"/>
                    </a:lnTo>
                    <a:close/>
                  </a:path>
                </a:pathLst>
              </a:custGeom>
              <a:solidFill>
                <a:srgbClr val="C8C8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65" name="Freeform 429"/>
              <p:cNvSpPr>
                <a:spLocks/>
              </p:cNvSpPr>
              <p:nvPr/>
            </p:nvSpPr>
            <p:spPr bwMode="auto">
              <a:xfrm>
                <a:off x="1164" y="2347"/>
                <a:ext cx="80" cy="89"/>
              </a:xfrm>
              <a:custGeom>
                <a:avLst/>
                <a:gdLst/>
                <a:ahLst/>
                <a:cxnLst>
                  <a:cxn ang="0">
                    <a:pos x="36" y="178"/>
                  </a:cxn>
                  <a:cxn ang="0">
                    <a:pos x="0" y="145"/>
                  </a:cxn>
                  <a:cxn ang="0">
                    <a:pos x="130" y="0"/>
                  </a:cxn>
                  <a:cxn ang="0">
                    <a:pos x="161" y="30"/>
                  </a:cxn>
                  <a:cxn ang="0">
                    <a:pos x="36" y="178"/>
                  </a:cxn>
                </a:cxnLst>
                <a:rect l="0" t="0" r="r" b="b"/>
                <a:pathLst>
                  <a:path w="161" h="178">
                    <a:moveTo>
                      <a:pt x="36" y="178"/>
                    </a:moveTo>
                    <a:lnTo>
                      <a:pt x="0" y="145"/>
                    </a:lnTo>
                    <a:lnTo>
                      <a:pt x="130" y="0"/>
                    </a:lnTo>
                    <a:lnTo>
                      <a:pt x="161" y="30"/>
                    </a:lnTo>
                    <a:lnTo>
                      <a:pt x="36" y="178"/>
                    </a:lnTo>
                    <a:close/>
                  </a:path>
                </a:pathLst>
              </a:custGeom>
              <a:solidFill>
                <a:srgbClr val="C7C7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66" name="Freeform 430"/>
              <p:cNvSpPr>
                <a:spLocks/>
              </p:cNvSpPr>
              <p:nvPr/>
            </p:nvSpPr>
            <p:spPr bwMode="auto">
              <a:xfrm>
                <a:off x="1179" y="2359"/>
                <a:ext cx="65" cy="77"/>
              </a:xfrm>
              <a:custGeom>
                <a:avLst/>
                <a:gdLst/>
                <a:ahLst/>
                <a:cxnLst>
                  <a:cxn ang="0">
                    <a:pos x="7" y="154"/>
                  </a:cxn>
                  <a:cxn ang="0">
                    <a:pos x="0" y="148"/>
                  </a:cxn>
                  <a:cxn ang="0">
                    <a:pos x="126" y="0"/>
                  </a:cxn>
                  <a:cxn ang="0">
                    <a:pos x="132" y="6"/>
                  </a:cxn>
                  <a:cxn ang="0">
                    <a:pos x="7" y="154"/>
                  </a:cxn>
                </a:cxnLst>
                <a:rect l="0" t="0" r="r" b="b"/>
                <a:pathLst>
                  <a:path w="132" h="154">
                    <a:moveTo>
                      <a:pt x="7" y="154"/>
                    </a:moveTo>
                    <a:lnTo>
                      <a:pt x="0" y="148"/>
                    </a:lnTo>
                    <a:lnTo>
                      <a:pt x="126" y="0"/>
                    </a:lnTo>
                    <a:lnTo>
                      <a:pt x="132" y="6"/>
                    </a:lnTo>
                    <a:lnTo>
                      <a:pt x="7" y="154"/>
                    </a:lnTo>
                    <a:close/>
                  </a:path>
                </a:pathLst>
              </a:custGeom>
              <a:solidFill>
                <a:srgbClr val="C7C7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67" name="Freeform 431"/>
              <p:cNvSpPr>
                <a:spLocks/>
              </p:cNvSpPr>
              <p:nvPr/>
            </p:nvSpPr>
            <p:spPr bwMode="auto">
              <a:xfrm>
                <a:off x="1176" y="2356"/>
                <a:ext cx="65" cy="77"/>
              </a:xfrm>
              <a:custGeom>
                <a:avLst/>
                <a:gdLst/>
                <a:ahLst/>
                <a:cxnLst>
                  <a:cxn ang="0">
                    <a:pos x="6" y="154"/>
                  </a:cxn>
                  <a:cxn ang="0">
                    <a:pos x="0" y="149"/>
                  </a:cxn>
                  <a:cxn ang="0">
                    <a:pos x="127" y="0"/>
                  </a:cxn>
                  <a:cxn ang="0">
                    <a:pos x="132" y="6"/>
                  </a:cxn>
                  <a:cxn ang="0">
                    <a:pos x="6" y="154"/>
                  </a:cxn>
                </a:cxnLst>
                <a:rect l="0" t="0" r="r" b="b"/>
                <a:pathLst>
                  <a:path w="132" h="154">
                    <a:moveTo>
                      <a:pt x="6" y="154"/>
                    </a:moveTo>
                    <a:lnTo>
                      <a:pt x="0" y="149"/>
                    </a:lnTo>
                    <a:lnTo>
                      <a:pt x="127" y="0"/>
                    </a:lnTo>
                    <a:lnTo>
                      <a:pt x="132" y="6"/>
                    </a:lnTo>
                    <a:lnTo>
                      <a:pt x="6" y="154"/>
                    </a:lnTo>
                    <a:close/>
                  </a:path>
                </a:pathLst>
              </a:custGeom>
              <a:solidFill>
                <a:srgbClr val="C6C64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68" name="Freeform 432"/>
              <p:cNvSpPr>
                <a:spLocks/>
              </p:cNvSpPr>
              <p:nvPr/>
            </p:nvSpPr>
            <p:spPr bwMode="auto">
              <a:xfrm>
                <a:off x="1173" y="2354"/>
                <a:ext cx="66" cy="76"/>
              </a:xfrm>
              <a:custGeom>
                <a:avLst/>
                <a:gdLst/>
                <a:ahLst/>
                <a:cxnLst>
                  <a:cxn ang="0">
                    <a:pos x="4" y="152"/>
                  </a:cxn>
                  <a:cxn ang="0">
                    <a:pos x="0" y="146"/>
                  </a:cxn>
                  <a:cxn ang="0">
                    <a:pos x="126" y="0"/>
                  </a:cxn>
                  <a:cxn ang="0">
                    <a:pos x="131" y="3"/>
                  </a:cxn>
                  <a:cxn ang="0">
                    <a:pos x="4" y="152"/>
                  </a:cxn>
                </a:cxnLst>
                <a:rect l="0" t="0" r="r" b="b"/>
                <a:pathLst>
                  <a:path w="131" h="152">
                    <a:moveTo>
                      <a:pt x="4" y="152"/>
                    </a:moveTo>
                    <a:lnTo>
                      <a:pt x="0" y="146"/>
                    </a:lnTo>
                    <a:lnTo>
                      <a:pt x="126" y="0"/>
                    </a:lnTo>
                    <a:lnTo>
                      <a:pt x="131" y="3"/>
                    </a:lnTo>
                    <a:lnTo>
                      <a:pt x="4" y="152"/>
                    </a:lnTo>
                    <a:close/>
                  </a:path>
                </a:pathLst>
              </a:custGeom>
              <a:solidFill>
                <a:srgbClr val="C5C54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69" name="Freeform 433"/>
              <p:cNvSpPr>
                <a:spLocks/>
              </p:cNvSpPr>
              <p:nvPr/>
            </p:nvSpPr>
            <p:spPr bwMode="auto">
              <a:xfrm>
                <a:off x="1170" y="2352"/>
                <a:ext cx="67" cy="76"/>
              </a:xfrm>
              <a:custGeom>
                <a:avLst/>
                <a:gdLst/>
                <a:ahLst/>
                <a:cxnLst>
                  <a:cxn ang="0">
                    <a:pos x="7" y="152"/>
                  </a:cxn>
                  <a:cxn ang="0">
                    <a:pos x="0" y="147"/>
                  </a:cxn>
                  <a:cxn ang="0">
                    <a:pos x="127" y="0"/>
                  </a:cxn>
                  <a:cxn ang="0">
                    <a:pos x="133" y="6"/>
                  </a:cxn>
                  <a:cxn ang="0">
                    <a:pos x="7" y="152"/>
                  </a:cxn>
                </a:cxnLst>
                <a:rect l="0" t="0" r="r" b="b"/>
                <a:pathLst>
                  <a:path w="133" h="152">
                    <a:moveTo>
                      <a:pt x="7" y="152"/>
                    </a:moveTo>
                    <a:lnTo>
                      <a:pt x="0" y="147"/>
                    </a:lnTo>
                    <a:lnTo>
                      <a:pt x="127" y="0"/>
                    </a:lnTo>
                    <a:lnTo>
                      <a:pt x="133" y="6"/>
                    </a:lnTo>
                    <a:lnTo>
                      <a:pt x="7" y="152"/>
                    </a:lnTo>
                    <a:close/>
                  </a:path>
                </a:pathLst>
              </a:custGeom>
              <a:solidFill>
                <a:srgbClr val="C4C4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70" name="Freeform 434"/>
              <p:cNvSpPr>
                <a:spLocks/>
              </p:cNvSpPr>
              <p:nvPr/>
            </p:nvSpPr>
            <p:spPr bwMode="auto">
              <a:xfrm>
                <a:off x="1167" y="2350"/>
                <a:ext cx="67" cy="75"/>
              </a:xfrm>
              <a:custGeom>
                <a:avLst/>
                <a:gdLst/>
                <a:ahLst/>
                <a:cxnLst>
                  <a:cxn ang="0">
                    <a:pos x="6" y="151"/>
                  </a:cxn>
                  <a:cxn ang="0">
                    <a:pos x="0" y="145"/>
                  </a:cxn>
                  <a:cxn ang="0">
                    <a:pos x="128" y="0"/>
                  </a:cxn>
                  <a:cxn ang="0">
                    <a:pos x="133" y="4"/>
                  </a:cxn>
                  <a:cxn ang="0">
                    <a:pos x="6" y="151"/>
                  </a:cxn>
                </a:cxnLst>
                <a:rect l="0" t="0" r="r" b="b"/>
                <a:pathLst>
                  <a:path w="133" h="151">
                    <a:moveTo>
                      <a:pt x="6" y="151"/>
                    </a:moveTo>
                    <a:lnTo>
                      <a:pt x="0" y="145"/>
                    </a:lnTo>
                    <a:lnTo>
                      <a:pt x="128" y="0"/>
                    </a:lnTo>
                    <a:lnTo>
                      <a:pt x="133" y="4"/>
                    </a:lnTo>
                    <a:lnTo>
                      <a:pt x="6" y="151"/>
                    </a:lnTo>
                    <a:close/>
                  </a:path>
                </a:pathLst>
              </a:custGeom>
              <a:solidFill>
                <a:srgbClr val="C3C3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71" name="Freeform 435"/>
              <p:cNvSpPr>
                <a:spLocks/>
              </p:cNvSpPr>
              <p:nvPr/>
            </p:nvSpPr>
            <p:spPr bwMode="auto">
              <a:xfrm>
                <a:off x="1164" y="2347"/>
                <a:ext cx="67" cy="75"/>
              </a:xfrm>
              <a:custGeom>
                <a:avLst/>
                <a:gdLst/>
                <a:ahLst/>
                <a:cxnLst>
                  <a:cxn ang="0">
                    <a:pos x="6" y="150"/>
                  </a:cxn>
                  <a:cxn ang="0">
                    <a:pos x="0" y="145"/>
                  </a:cxn>
                  <a:cxn ang="0">
                    <a:pos x="130" y="0"/>
                  </a:cxn>
                  <a:cxn ang="0">
                    <a:pos x="134" y="5"/>
                  </a:cxn>
                  <a:cxn ang="0">
                    <a:pos x="6" y="150"/>
                  </a:cxn>
                </a:cxnLst>
                <a:rect l="0" t="0" r="r" b="b"/>
                <a:pathLst>
                  <a:path w="134" h="150">
                    <a:moveTo>
                      <a:pt x="6" y="150"/>
                    </a:moveTo>
                    <a:lnTo>
                      <a:pt x="0" y="145"/>
                    </a:lnTo>
                    <a:lnTo>
                      <a:pt x="130" y="0"/>
                    </a:lnTo>
                    <a:lnTo>
                      <a:pt x="134" y="5"/>
                    </a:lnTo>
                    <a:lnTo>
                      <a:pt x="6" y="150"/>
                    </a:lnTo>
                    <a:close/>
                  </a:path>
                </a:pathLst>
              </a:custGeom>
              <a:solidFill>
                <a:srgbClr val="C2C2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72" name="Freeform 436"/>
              <p:cNvSpPr>
                <a:spLocks/>
              </p:cNvSpPr>
              <p:nvPr/>
            </p:nvSpPr>
            <p:spPr bwMode="auto">
              <a:xfrm>
                <a:off x="1146" y="2334"/>
                <a:ext cx="83" cy="85"/>
              </a:xfrm>
              <a:custGeom>
                <a:avLst/>
                <a:gdLst/>
                <a:ahLst/>
                <a:cxnLst>
                  <a:cxn ang="0">
                    <a:pos x="37" y="171"/>
                  </a:cxn>
                  <a:cxn ang="0">
                    <a:pos x="0" y="143"/>
                  </a:cxn>
                  <a:cxn ang="0">
                    <a:pos x="133" y="0"/>
                  </a:cxn>
                  <a:cxn ang="0">
                    <a:pos x="167" y="26"/>
                  </a:cxn>
                  <a:cxn ang="0">
                    <a:pos x="37" y="171"/>
                  </a:cxn>
                </a:cxnLst>
                <a:rect l="0" t="0" r="r" b="b"/>
                <a:pathLst>
                  <a:path w="167" h="171">
                    <a:moveTo>
                      <a:pt x="37" y="171"/>
                    </a:moveTo>
                    <a:lnTo>
                      <a:pt x="0" y="143"/>
                    </a:lnTo>
                    <a:lnTo>
                      <a:pt x="133" y="0"/>
                    </a:lnTo>
                    <a:lnTo>
                      <a:pt x="167" y="26"/>
                    </a:lnTo>
                    <a:lnTo>
                      <a:pt x="37" y="171"/>
                    </a:lnTo>
                    <a:close/>
                  </a:path>
                </a:pathLst>
              </a:custGeom>
              <a:solidFill>
                <a:srgbClr val="C1C1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73" name="Freeform 437"/>
              <p:cNvSpPr>
                <a:spLocks/>
              </p:cNvSpPr>
              <p:nvPr/>
            </p:nvSpPr>
            <p:spPr bwMode="auto">
              <a:xfrm>
                <a:off x="1161" y="2344"/>
                <a:ext cx="68" cy="75"/>
              </a:xfrm>
              <a:custGeom>
                <a:avLst/>
                <a:gdLst/>
                <a:ahLst/>
                <a:cxnLst>
                  <a:cxn ang="0">
                    <a:pos x="6" y="151"/>
                  </a:cxn>
                  <a:cxn ang="0">
                    <a:pos x="0" y="145"/>
                  </a:cxn>
                  <a:cxn ang="0">
                    <a:pos x="128" y="0"/>
                  </a:cxn>
                  <a:cxn ang="0">
                    <a:pos x="136" y="6"/>
                  </a:cxn>
                  <a:cxn ang="0">
                    <a:pos x="6" y="151"/>
                  </a:cxn>
                </a:cxnLst>
                <a:rect l="0" t="0" r="r" b="b"/>
                <a:pathLst>
                  <a:path w="136" h="151">
                    <a:moveTo>
                      <a:pt x="6" y="151"/>
                    </a:moveTo>
                    <a:lnTo>
                      <a:pt x="0" y="145"/>
                    </a:lnTo>
                    <a:lnTo>
                      <a:pt x="128" y="0"/>
                    </a:lnTo>
                    <a:lnTo>
                      <a:pt x="136" y="6"/>
                    </a:lnTo>
                    <a:lnTo>
                      <a:pt x="6" y="151"/>
                    </a:lnTo>
                    <a:close/>
                  </a:path>
                </a:pathLst>
              </a:custGeom>
              <a:solidFill>
                <a:srgbClr val="C1C1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74" name="Freeform 438"/>
              <p:cNvSpPr>
                <a:spLocks/>
              </p:cNvSpPr>
              <p:nvPr/>
            </p:nvSpPr>
            <p:spPr bwMode="auto">
              <a:xfrm>
                <a:off x="1157" y="2341"/>
                <a:ext cx="68" cy="76"/>
              </a:xfrm>
              <a:custGeom>
                <a:avLst/>
                <a:gdLst/>
                <a:ahLst/>
                <a:cxnLst>
                  <a:cxn ang="0">
                    <a:pos x="8" y="150"/>
                  </a:cxn>
                  <a:cxn ang="0">
                    <a:pos x="0" y="145"/>
                  </a:cxn>
                  <a:cxn ang="0">
                    <a:pos x="130" y="0"/>
                  </a:cxn>
                  <a:cxn ang="0">
                    <a:pos x="136" y="5"/>
                  </a:cxn>
                  <a:cxn ang="0">
                    <a:pos x="8" y="150"/>
                  </a:cxn>
                </a:cxnLst>
                <a:rect l="0" t="0" r="r" b="b"/>
                <a:pathLst>
                  <a:path w="136" h="150">
                    <a:moveTo>
                      <a:pt x="8" y="150"/>
                    </a:moveTo>
                    <a:lnTo>
                      <a:pt x="0" y="145"/>
                    </a:lnTo>
                    <a:lnTo>
                      <a:pt x="130" y="0"/>
                    </a:lnTo>
                    <a:lnTo>
                      <a:pt x="136" y="5"/>
                    </a:lnTo>
                    <a:lnTo>
                      <a:pt x="8" y="150"/>
                    </a:lnTo>
                    <a:close/>
                  </a:path>
                </a:pathLst>
              </a:custGeom>
              <a:solidFill>
                <a:srgbClr val="C0C04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75" name="Freeform 439"/>
              <p:cNvSpPr>
                <a:spLocks/>
              </p:cNvSpPr>
              <p:nvPr/>
            </p:nvSpPr>
            <p:spPr bwMode="auto">
              <a:xfrm>
                <a:off x="1153" y="2340"/>
                <a:ext cx="69" cy="74"/>
              </a:xfrm>
              <a:custGeom>
                <a:avLst/>
                <a:gdLst/>
                <a:ahLst/>
                <a:cxnLst>
                  <a:cxn ang="0">
                    <a:pos x="7" y="149"/>
                  </a:cxn>
                  <a:cxn ang="0">
                    <a:pos x="0" y="143"/>
                  </a:cxn>
                  <a:cxn ang="0">
                    <a:pos x="131" y="0"/>
                  </a:cxn>
                  <a:cxn ang="0">
                    <a:pos x="137" y="4"/>
                  </a:cxn>
                  <a:cxn ang="0">
                    <a:pos x="7" y="149"/>
                  </a:cxn>
                </a:cxnLst>
                <a:rect l="0" t="0" r="r" b="b"/>
                <a:pathLst>
                  <a:path w="137" h="149">
                    <a:moveTo>
                      <a:pt x="7" y="149"/>
                    </a:moveTo>
                    <a:lnTo>
                      <a:pt x="0" y="143"/>
                    </a:lnTo>
                    <a:lnTo>
                      <a:pt x="131" y="0"/>
                    </a:lnTo>
                    <a:lnTo>
                      <a:pt x="137" y="4"/>
                    </a:lnTo>
                    <a:lnTo>
                      <a:pt x="7" y="149"/>
                    </a:lnTo>
                    <a:close/>
                  </a:path>
                </a:pathLst>
              </a:custGeom>
              <a:solidFill>
                <a:srgbClr val="BFBF4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76" name="Freeform 440"/>
              <p:cNvSpPr>
                <a:spLocks/>
              </p:cNvSpPr>
              <p:nvPr/>
            </p:nvSpPr>
            <p:spPr bwMode="auto">
              <a:xfrm>
                <a:off x="1149" y="2337"/>
                <a:ext cx="70" cy="74"/>
              </a:xfrm>
              <a:custGeom>
                <a:avLst/>
                <a:gdLst/>
                <a:ahLst/>
                <a:cxnLst>
                  <a:cxn ang="0">
                    <a:pos x="8" y="148"/>
                  </a:cxn>
                  <a:cxn ang="0">
                    <a:pos x="0" y="142"/>
                  </a:cxn>
                  <a:cxn ang="0">
                    <a:pos x="131" y="0"/>
                  </a:cxn>
                  <a:cxn ang="0">
                    <a:pos x="139" y="5"/>
                  </a:cxn>
                  <a:cxn ang="0">
                    <a:pos x="8" y="148"/>
                  </a:cxn>
                </a:cxnLst>
                <a:rect l="0" t="0" r="r" b="b"/>
                <a:pathLst>
                  <a:path w="139" h="148">
                    <a:moveTo>
                      <a:pt x="8" y="148"/>
                    </a:moveTo>
                    <a:lnTo>
                      <a:pt x="0" y="142"/>
                    </a:lnTo>
                    <a:lnTo>
                      <a:pt x="131" y="0"/>
                    </a:lnTo>
                    <a:lnTo>
                      <a:pt x="139" y="5"/>
                    </a:lnTo>
                    <a:lnTo>
                      <a:pt x="8" y="148"/>
                    </a:lnTo>
                    <a:close/>
                  </a:path>
                </a:pathLst>
              </a:custGeom>
              <a:solidFill>
                <a:srgbClr val="BEBE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77" name="Freeform 441"/>
              <p:cNvSpPr>
                <a:spLocks/>
              </p:cNvSpPr>
              <p:nvPr/>
            </p:nvSpPr>
            <p:spPr bwMode="auto">
              <a:xfrm>
                <a:off x="1146" y="2334"/>
                <a:ext cx="69" cy="74"/>
              </a:xfrm>
              <a:custGeom>
                <a:avLst/>
                <a:gdLst/>
                <a:ahLst/>
                <a:cxnLst>
                  <a:cxn ang="0">
                    <a:pos x="8" y="148"/>
                  </a:cxn>
                  <a:cxn ang="0">
                    <a:pos x="0" y="143"/>
                  </a:cxn>
                  <a:cxn ang="0">
                    <a:pos x="133" y="0"/>
                  </a:cxn>
                  <a:cxn ang="0">
                    <a:pos x="139" y="6"/>
                  </a:cxn>
                  <a:cxn ang="0">
                    <a:pos x="8" y="148"/>
                  </a:cxn>
                </a:cxnLst>
                <a:rect l="0" t="0" r="r" b="b"/>
                <a:pathLst>
                  <a:path w="139" h="148">
                    <a:moveTo>
                      <a:pt x="8" y="148"/>
                    </a:moveTo>
                    <a:lnTo>
                      <a:pt x="0" y="143"/>
                    </a:lnTo>
                    <a:lnTo>
                      <a:pt x="133" y="0"/>
                    </a:lnTo>
                    <a:lnTo>
                      <a:pt x="139" y="6"/>
                    </a:lnTo>
                    <a:lnTo>
                      <a:pt x="8" y="148"/>
                    </a:lnTo>
                    <a:close/>
                  </a:path>
                </a:pathLst>
              </a:custGeom>
              <a:solidFill>
                <a:srgbClr val="BDBD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78" name="Freeform 442"/>
              <p:cNvSpPr>
                <a:spLocks/>
              </p:cNvSpPr>
              <p:nvPr/>
            </p:nvSpPr>
            <p:spPr bwMode="auto">
              <a:xfrm>
                <a:off x="1126" y="2323"/>
                <a:ext cx="86" cy="82"/>
              </a:xfrm>
              <a:custGeom>
                <a:avLst/>
                <a:gdLst/>
                <a:ahLst/>
                <a:cxnLst>
                  <a:cxn ang="0">
                    <a:pos x="39" y="165"/>
                  </a:cxn>
                  <a:cxn ang="0">
                    <a:pos x="0" y="139"/>
                  </a:cxn>
                  <a:cxn ang="0">
                    <a:pos x="135" y="0"/>
                  </a:cxn>
                  <a:cxn ang="0">
                    <a:pos x="172" y="22"/>
                  </a:cxn>
                  <a:cxn ang="0">
                    <a:pos x="39" y="165"/>
                  </a:cxn>
                </a:cxnLst>
                <a:rect l="0" t="0" r="r" b="b"/>
                <a:pathLst>
                  <a:path w="172" h="165">
                    <a:moveTo>
                      <a:pt x="39" y="165"/>
                    </a:moveTo>
                    <a:lnTo>
                      <a:pt x="0" y="139"/>
                    </a:lnTo>
                    <a:lnTo>
                      <a:pt x="135" y="0"/>
                    </a:lnTo>
                    <a:lnTo>
                      <a:pt x="172" y="22"/>
                    </a:lnTo>
                    <a:lnTo>
                      <a:pt x="39" y="165"/>
                    </a:lnTo>
                    <a:close/>
                  </a:path>
                </a:pathLst>
              </a:custGeom>
              <a:solidFill>
                <a:srgbClr val="BCBC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79" name="Freeform 443"/>
              <p:cNvSpPr>
                <a:spLocks/>
              </p:cNvSpPr>
              <p:nvPr/>
            </p:nvSpPr>
            <p:spPr bwMode="auto">
              <a:xfrm>
                <a:off x="1142" y="2332"/>
                <a:ext cx="70" cy="73"/>
              </a:xfrm>
              <a:custGeom>
                <a:avLst/>
                <a:gdLst/>
                <a:ahLst/>
                <a:cxnLst>
                  <a:cxn ang="0">
                    <a:pos x="6" y="147"/>
                  </a:cxn>
                  <a:cxn ang="0">
                    <a:pos x="0" y="143"/>
                  </a:cxn>
                  <a:cxn ang="0">
                    <a:pos x="133" y="0"/>
                  </a:cxn>
                  <a:cxn ang="0">
                    <a:pos x="139" y="4"/>
                  </a:cxn>
                  <a:cxn ang="0">
                    <a:pos x="6" y="147"/>
                  </a:cxn>
                </a:cxnLst>
                <a:rect l="0" t="0" r="r" b="b"/>
                <a:pathLst>
                  <a:path w="139" h="147">
                    <a:moveTo>
                      <a:pt x="6" y="147"/>
                    </a:moveTo>
                    <a:lnTo>
                      <a:pt x="0" y="143"/>
                    </a:lnTo>
                    <a:lnTo>
                      <a:pt x="133" y="0"/>
                    </a:lnTo>
                    <a:lnTo>
                      <a:pt x="139" y="4"/>
                    </a:lnTo>
                    <a:lnTo>
                      <a:pt x="6" y="147"/>
                    </a:lnTo>
                    <a:close/>
                  </a:path>
                </a:pathLst>
              </a:custGeom>
              <a:solidFill>
                <a:srgbClr val="BCBC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80" name="Freeform 444"/>
              <p:cNvSpPr>
                <a:spLocks/>
              </p:cNvSpPr>
              <p:nvPr/>
            </p:nvSpPr>
            <p:spPr bwMode="auto">
              <a:xfrm>
                <a:off x="1139" y="2330"/>
                <a:ext cx="70" cy="74"/>
              </a:xfrm>
              <a:custGeom>
                <a:avLst/>
                <a:gdLst/>
                <a:ahLst/>
                <a:cxnLst>
                  <a:cxn ang="0">
                    <a:pos x="6" y="146"/>
                  </a:cxn>
                  <a:cxn ang="0">
                    <a:pos x="0" y="141"/>
                  </a:cxn>
                  <a:cxn ang="0">
                    <a:pos x="133" y="0"/>
                  </a:cxn>
                  <a:cxn ang="0">
                    <a:pos x="139" y="3"/>
                  </a:cxn>
                  <a:cxn ang="0">
                    <a:pos x="6" y="146"/>
                  </a:cxn>
                </a:cxnLst>
                <a:rect l="0" t="0" r="r" b="b"/>
                <a:pathLst>
                  <a:path w="139" h="146">
                    <a:moveTo>
                      <a:pt x="6" y="146"/>
                    </a:moveTo>
                    <a:lnTo>
                      <a:pt x="0" y="141"/>
                    </a:lnTo>
                    <a:lnTo>
                      <a:pt x="133" y="0"/>
                    </a:lnTo>
                    <a:lnTo>
                      <a:pt x="139" y="3"/>
                    </a:lnTo>
                    <a:lnTo>
                      <a:pt x="6" y="146"/>
                    </a:lnTo>
                    <a:close/>
                  </a:path>
                </a:pathLst>
              </a:custGeom>
              <a:solidFill>
                <a:srgbClr val="BBBB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81" name="Freeform 445"/>
              <p:cNvSpPr>
                <a:spLocks/>
              </p:cNvSpPr>
              <p:nvPr/>
            </p:nvSpPr>
            <p:spPr bwMode="auto">
              <a:xfrm>
                <a:off x="1136" y="2328"/>
                <a:ext cx="70" cy="73"/>
              </a:xfrm>
              <a:custGeom>
                <a:avLst/>
                <a:gdLst/>
                <a:ahLst/>
                <a:cxnLst>
                  <a:cxn ang="0">
                    <a:pos x="6" y="145"/>
                  </a:cxn>
                  <a:cxn ang="0">
                    <a:pos x="0" y="141"/>
                  </a:cxn>
                  <a:cxn ang="0">
                    <a:pos x="132" y="0"/>
                  </a:cxn>
                  <a:cxn ang="0">
                    <a:pos x="139" y="4"/>
                  </a:cxn>
                  <a:cxn ang="0">
                    <a:pos x="6" y="145"/>
                  </a:cxn>
                </a:cxnLst>
                <a:rect l="0" t="0" r="r" b="b"/>
                <a:pathLst>
                  <a:path w="139" h="145">
                    <a:moveTo>
                      <a:pt x="6" y="145"/>
                    </a:moveTo>
                    <a:lnTo>
                      <a:pt x="0" y="141"/>
                    </a:lnTo>
                    <a:lnTo>
                      <a:pt x="132" y="0"/>
                    </a:lnTo>
                    <a:lnTo>
                      <a:pt x="139" y="4"/>
                    </a:lnTo>
                    <a:lnTo>
                      <a:pt x="6" y="145"/>
                    </a:lnTo>
                    <a:close/>
                  </a:path>
                </a:pathLst>
              </a:custGeom>
              <a:solidFill>
                <a:srgbClr val="BABA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82" name="Freeform 446"/>
              <p:cNvSpPr>
                <a:spLocks/>
              </p:cNvSpPr>
              <p:nvPr/>
            </p:nvSpPr>
            <p:spPr bwMode="auto">
              <a:xfrm>
                <a:off x="1132" y="2327"/>
                <a:ext cx="71" cy="72"/>
              </a:xfrm>
              <a:custGeom>
                <a:avLst/>
                <a:gdLst/>
                <a:ahLst/>
                <a:cxnLst>
                  <a:cxn ang="0">
                    <a:pos x="8" y="145"/>
                  </a:cxn>
                  <a:cxn ang="0">
                    <a:pos x="0" y="141"/>
                  </a:cxn>
                  <a:cxn ang="0">
                    <a:pos x="134" y="0"/>
                  </a:cxn>
                  <a:cxn ang="0">
                    <a:pos x="140" y="4"/>
                  </a:cxn>
                  <a:cxn ang="0">
                    <a:pos x="8" y="145"/>
                  </a:cxn>
                </a:cxnLst>
                <a:rect l="0" t="0" r="r" b="b"/>
                <a:pathLst>
                  <a:path w="140" h="145">
                    <a:moveTo>
                      <a:pt x="8" y="145"/>
                    </a:moveTo>
                    <a:lnTo>
                      <a:pt x="0" y="141"/>
                    </a:lnTo>
                    <a:lnTo>
                      <a:pt x="134" y="0"/>
                    </a:lnTo>
                    <a:lnTo>
                      <a:pt x="140" y="4"/>
                    </a:lnTo>
                    <a:lnTo>
                      <a:pt x="8" y="145"/>
                    </a:lnTo>
                    <a:close/>
                  </a:path>
                </a:pathLst>
              </a:custGeom>
              <a:solidFill>
                <a:srgbClr val="B9B9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83" name="Freeform 447"/>
              <p:cNvSpPr>
                <a:spLocks/>
              </p:cNvSpPr>
              <p:nvPr/>
            </p:nvSpPr>
            <p:spPr bwMode="auto">
              <a:xfrm>
                <a:off x="1129" y="2325"/>
                <a:ext cx="71" cy="72"/>
              </a:xfrm>
              <a:custGeom>
                <a:avLst/>
                <a:gdLst/>
                <a:ahLst/>
                <a:cxnLst>
                  <a:cxn ang="0">
                    <a:pos x="6" y="145"/>
                  </a:cxn>
                  <a:cxn ang="0">
                    <a:pos x="0" y="141"/>
                  </a:cxn>
                  <a:cxn ang="0">
                    <a:pos x="134" y="0"/>
                  </a:cxn>
                  <a:cxn ang="0">
                    <a:pos x="140" y="4"/>
                  </a:cxn>
                  <a:cxn ang="0">
                    <a:pos x="6" y="145"/>
                  </a:cxn>
                </a:cxnLst>
                <a:rect l="0" t="0" r="r" b="b"/>
                <a:pathLst>
                  <a:path w="140" h="145">
                    <a:moveTo>
                      <a:pt x="6" y="145"/>
                    </a:moveTo>
                    <a:lnTo>
                      <a:pt x="0" y="141"/>
                    </a:lnTo>
                    <a:lnTo>
                      <a:pt x="134" y="0"/>
                    </a:lnTo>
                    <a:lnTo>
                      <a:pt x="140" y="4"/>
                    </a:lnTo>
                    <a:lnTo>
                      <a:pt x="6" y="145"/>
                    </a:lnTo>
                    <a:close/>
                  </a:path>
                </a:pathLst>
              </a:custGeom>
              <a:solidFill>
                <a:srgbClr val="B8B8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84" name="Freeform 448"/>
              <p:cNvSpPr>
                <a:spLocks/>
              </p:cNvSpPr>
              <p:nvPr/>
            </p:nvSpPr>
            <p:spPr bwMode="auto">
              <a:xfrm>
                <a:off x="1126" y="2323"/>
                <a:ext cx="70" cy="72"/>
              </a:xfrm>
              <a:custGeom>
                <a:avLst/>
                <a:gdLst/>
                <a:ahLst/>
                <a:cxnLst>
                  <a:cxn ang="0">
                    <a:pos x="7" y="144"/>
                  </a:cxn>
                  <a:cxn ang="0">
                    <a:pos x="0" y="139"/>
                  </a:cxn>
                  <a:cxn ang="0">
                    <a:pos x="135" y="0"/>
                  </a:cxn>
                  <a:cxn ang="0">
                    <a:pos x="141" y="3"/>
                  </a:cxn>
                  <a:cxn ang="0">
                    <a:pos x="7" y="144"/>
                  </a:cxn>
                </a:cxnLst>
                <a:rect l="0" t="0" r="r" b="b"/>
                <a:pathLst>
                  <a:path w="141" h="144">
                    <a:moveTo>
                      <a:pt x="7" y="144"/>
                    </a:moveTo>
                    <a:lnTo>
                      <a:pt x="0" y="139"/>
                    </a:lnTo>
                    <a:lnTo>
                      <a:pt x="135" y="0"/>
                    </a:lnTo>
                    <a:lnTo>
                      <a:pt x="141" y="3"/>
                    </a:lnTo>
                    <a:lnTo>
                      <a:pt x="7" y="144"/>
                    </a:lnTo>
                    <a:close/>
                  </a:path>
                </a:pathLst>
              </a:custGeom>
              <a:solidFill>
                <a:srgbClr val="B7B7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85" name="Freeform 449"/>
              <p:cNvSpPr>
                <a:spLocks/>
              </p:cNvSpPr>
              <p:nvPr/>
            </p:nvSpPr>
            <p:spPr bwMode="auto">
              <a:xfrm>
                <a:off x="1105" y="2313"/>
                <a:ext cx="88" cy="79"/>
              </a:xfrm>
              <a:custGeom>
                <a:avLst/>
                <a:gdLst/>
                <a:ahLst/>
                <a:cxnLst>
                  <a:cxn ang="0">
                    <a:pos x="43" y="160"/>
                  </a:cxn>
                  <a:cxn ang="0">
                    <a:pos x="0" y="139"/>
                  </a:cxn>
                  <a:cxn ang="0">
                    <a:pos x="141" y="0"/>
                  </a:cxn>
                  <a:cxn ang="0">
                    <a:pos x="178" y="21"/>
                  </a:cxn>
                  <a:cxn ang="0">
                    <a:pos x="43" y="160"/>
                  </a:cxn>
                </a:cxnLst>
                <a:rect l="0" t="0" r="r" b="b"/>
                <a:pathLst>
                  <a:path w="178" h="160">
                    <a:moveTo>
                      <a:pt x="43" y="160"/>
                    </a:moveTo>
                    <a:lnTo>
                      <a:pt x="0" y="139"/>
                    </a:lnTo>
                    <a:lnTo>
                      <a:pt x="141" y="0"/>
                    </a:lnTo>
                    <a:lnTo>
                      <a:pt x="178" y="21"/>
                    </a:lnTo>
                    <a:lnTo>
                      <a:pt x="43" y="160"/>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86" name="Freeform 450"/>
              <p:cNvSpPr>
                <a:spLocks/>
              </p:cNvSpPr>
              <p:nvPr/>
            </p:nvSpPr>
            <p:spPr bwMode="auto">
              <a:xfrm>
                <a:off x="1122" y="2321"/>
                <a:ext cx="71" cy="71"/>
              </a:xfrm>
              <a:custGeom>
                <a:avLst/>
                <a:gdLst/>
                <a:ahLst/>
                <a:cxnLst>
                  <a:cxn ang="0">
                    <a:pos x="7" y="143"/>
                  </a:cxn>
                  <a:cxn ang="0">
                    <a:pos x="0" y="141"/>
                  </a:cxn>
                  <a:cxn ang="0">
                    <a:pos x="136" y="0"/>
                  </a:cxn>
                  <a:cxn ang="0">
                    <a:pos x="142" y="4"/>
                  </a:cxn>
                  <a:cxn ang="0">
                    <a:pos x="7" y="143"/>
                  </a:cxn>
                </a:cxnLst>
                <a:rect l="0" t="0" r="r" b="b"/>
                <a:pathLst>
                  <a:path w="142" h="143">
                    <a:moveTo>
                      <a:pt x="7" y="143"/>
                    </a:moveTo>
                    <a:lnTo>
                      <a:pt x="0" y="141"/>
                    </a:lnTo>
                    <a:lnTo>
                      <a:pt x="136" y="0"/>
                    </a:lnTo>
                    <a:lnTo>
                      <a:pt x="142" y="4"/>
                    </a:lnTo>
                    <a:lnTo>
                      <a:pt x="7" y="143"/>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87" name="Freeform 451"/>
              <p:cNvSpPr>
                <a:spLocks/>
              </p:cNvSpPr>
              <p:nvPr/>
            </p:nvSpPr>
            <p:spPr bwMode="auto">
              <a:xfrm>
                <a:off x="1119" y="2319"/>
                <a:ext cx="71" cy="72"/>
              </a:xfrm>
              <a:custGeom>
                <a:avLst/>
                <a:gdLst/>
                <a:ahLst/>
                <a:cxnLst>
                  <a:cxn ang="0">
                    <a:pos x="6" y="145"/>
                  </a:cxn>
                  <a:cxn ang="0">
                    <a:pos x="0" y="141"/>
                  </a:cxn>
                  <a:cxn ang="0">
                    <a:pos x="135" y="0"/>
                  </a:cxn>
                  <a:cxn ang="0">
                    <a:pos x="142" y="4"/>
                  </a:cxn>
                  <a:cxn ang="0">
                    <a:pos x="6" y="145"/>
                  </a:cxn>
                </a:cxnLst>
                <a:rect l="0" t="0" r="r" b="b"/>
                <a:pathLst>
                  <a:path w="142" h="145">
                    <a:moveTo>
                      <a:pt x="6" y="145"/>
                    </a:moveTo>
                    <a:lnTo>
                      <a:pt x="0" y="141"/>
                    </a:lnTo>
                    <a:lnTo>
                      <a:pt x="135" y="0"/>
                    </a:lnTo>
                    <a:lnTo>
                      <a:pt x="142" y="4"/>
                    </a:lnTo>
                    <a:lnTo>
                      <a:pt x="6" y="145"/>
                    </a:lnTo>
                    <a:close/>
                  </a:path>
                </a:pathLst>
              </a:custGeom>
              <a:solidFill>
                <a:srgbClr val="B5B5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88" name="Freeform 452"/>
              <p:cNvSpPr>
                <a:spLocks/>
              </p:cNvSpPr>
              <p:nvPr/>
            </p:nvSpPr>
            <p:spPr bwMode="auto">
              <a:xfrm>
                <a:off x="1115" y="2318"/>
                <a:ext cx="72" cy="72"/>
              </a:xfrm>
              <a:custGeom>
                <a:avLst/>
                <a:gdLst/>
                <a:ahLst/>
                <a:cxnLst>
                  <a:cxn ang="0">
                    <a:pos x="8" y="143"/>
                  </a:cxn>
                  <a:cxn ang="0">
                    <a:pos x="0" y="140"/>
                  </a:cxn>
                  <a:cxn ang="0">
                    <a:pos x="137" y="0"/>
                  </a:cxn>
                  <a:cxn ang="0">
                    <a:pos x="143" y="2"/>
                  </a:cxn>
                  <a:cxn ang="0">
                    <a:pos x="8" y="143"/>
                  </a:cxn>
                </a:cxnLst>
                <a:rect l="0" t="0" r="r" b="b"/>
                <a:pathLst>
                  <a:path w="143" h="143">
                    <a:moveTo>
                      <a:pt x="8" y="143"/>
                    </a:moveTo>
                    <a:lnTo>
                      <a:pt x="0" y="140"/>
                    </a:lnTo>
                    <a:lnTo>
                      <a:pt x="137" y="0"/>
                    </a:lnTo>
                    <a:lnTo>
                      <a:pt x="143" y="2"/>
                    </a:lnTo>
                    <a:lnTo>
                      <a:pt x="8" y="143"/>
                    </a:lnTo>
                    <a:close/>
                  </a:path>
                </a:pathLst>
              </a:custGeom>
              <a:solidFill>
                <a:srgbClr val="B4B4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89" name="Freeform 453"/>
              <p:cNvSpPr>
                <a:spLocks/>
              </p:cNvSpPr>
              <p:nvPr/>
            </p:nvSpPr>
            <p:spPr bwMode="auto">
              <a:xfrm>
                <a:off x="1112" y="2316"/>
                <a:ext cx="72" cy="72"/>
              </a:xfrm>
              <a:custGeom>
                <a:avLst/>
                <a:gdLst/>
                <a:ahLst/>
                <a:cxnLst>
                  <a:cxn ang="0">
                    <a:pos x="6" y="143"/>
                  </a:cxn>
                  <a:cxn ang="0">
                    <a:pos x="0" y="139"/>
                  </a:cxn>
                  <a:cxn ang="0">
                    <a:pos x="137" y="0"/>
                  </a:cxn>
                  <a:cxn ang="0">
                    <a:pos x="143" y="3"/>
                  </a:cxn>
                  <a:cxn ang="0">
                    <a:pos x="6" y="143"/>
                  </a:cxn>
                </a:cxnLst>
                <a:rect l="0" t="0" r="r" b="b"/>
                <a:pathLst>
                  <a:path w="143" h="143">
                    <a:moveTo>
                      <a:pt x="6" y="143"/>
                    </a:moveTo>
                    <a:lnTo>
                      <a:pt x="0" y="139"/>
                    </a:lnTo>
                    <a:lnTo>
                      <a:pt x="137" y="0"/>
                    </a:lnTo>
                    <a:lnTo>
                      <a:pt x="143" y="3"/>
                    </a:lnTo>
                    <a:lnTo>
                      <a:pt x="6" y="143"/>
                    </a:lnTo>
                    <a:close/>
                  </a:path>
                </a:pathLst>
              </a:custGeom>
              <a:solidFill>
                <a:srgbClr val="B3B3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90" name="Freeform 454"/>
              <p:cNvSpPr>
                <a:spLocks/>
              </p:cNvSpPr>
              <p:nvPr/>
            </p:nvSpPr>
            <p:spPr bwMode="auto">
              <a:xfrm>
                <a:off x="1108" y="2314"/>
                <a:ext cx="73" cy="72"/>
              </a:xfrm>
              <a:custGeom>
                <a:avLst/>
                <a:gdLst/>
                <a:ahLst/>
                <a:cxnLst>
                  <a:cxn ang="0">
                    <a:pos x="8" y="143"/>
                  </a:cxn>
                  <a:cxn ang="0">
                    <a:pos x="0" y="139"/>
                  </a:cxn>
                  <a:cxn ang="0">
                    <a:pos x="139" y="0"/>
                  </a:cxn>
                  <a:cxn ang="0">
                    <a:pos x="145" y="4"/>
                  </a:cxn>
                  <a:cxn ang="0">
                    <a:pos x="8" y="143"/>
                  </a:cxn>
                </a:cxnLst>
                <a:rect l="0" t="0" r="r" b="b"/>
                <a:pathLst>
                  <a:path w="145" h="143">
                    <a:moveTo>
                      <a:pt x="8" y="143"/>
                    </a:moveTo>
                    <a:lnTo>
                      <a:pt x="0" y="139"/>
                    </a:lnTo>
                    <a:lnTo>
                      <a:pt x="139" y="0"/>
                    </a:lnTo>
                    <a:lnTo>
                      <a:pt x="145" y="4"/>
                    </a:lnTo>
                    <a:lnTo>
                      <a:pt x="8" y="143"/>
                    </a:lnTo>
                    <a:close/>
                  </a:path>
                </a:pathLst>
              </a:custGeom>
              <a:solidFill>
                <a:srgbClr val="B2B2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91" name="Freeform 455"/>
              <p:cNvSpPr>
                <a:spLocks/>
              </p:cNvSpPr>
              <p:nvPr/>
            </p:nvSpPr>
            <p:spPr bwMode="auto">
              <a:xfrm>
                <a:off x="1105" y="2313"/>
                <a:ext cx="73" cy="71"/>
              </a:xfrm>
              <a:custGeom>
                <a:avLst/>
                <a:gdLst/>
                <a:ahLst/>
                <a:cxnLst>
                  <a:cxn ang="0">
                    <a:pos x="8" y="143"/>
                  </a:cxn>
                  <a:cxn ang="0">
                    <a:pos x="0" y="139"/>
                  </a:cxn>
                  <a:cxn ang="0">
                    <a:pos x="141" y="0"/>
                  </a:cxn>
                  <a:cxn ang="0">
                    <a:pos x="147" y="4"/>
                  </a:cxn>
                  <a:cxn ang="0">
                    <a:pos x="8" y="143"/>
                  </a:cxn>
                </a:cxnLst>
                <a:rect l="0" t="0" r="r" b="b"/>
                <a:pathLst>
                  <a:path w="147" h="143">
                    <a:moveTo>
                      <a:pt x="8" y="143"/>
                    </a:moveTo>
                    <a:lnTo>
                      <a:pt x="0" y="139"/>
                    </a:lnTo>
                    <a:lnTo>
                      <a:pt x="141" y="0"/>
                    </a:lnTo>
                    <a:lnTo>
                      <a:pt x="147" y="4"/>
                    </a:lnTo>
                    <a:lnTo>
                      <a:pt x="8" y="143"/>
                    </a:lnTo>
                    <a:close/>
                  </a:path>
                </a:pathLst>
              </a:custGeom>
              <a:solidFill>
                <a:srgbClr val="B1B1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92" name="Freeform 456"/>
              <p:cNvSpPr>
                <a:spLocks/>
              </p:cNvSpPr>
              <p:nvPr/>
            </p:nvSpPr>
            <p:spPr bwMode="auto">
              <a:xfrm>
                <a:off x="1083" y="2305"/>
                <a:ext cx="92" cy="77"/>
              </a:xfrm>
              <a:custGeom>
                <a:avLst/>
                <a:gdLst/>
                <a:ahLst/>
                <a:cxnLst>
                  <a:cxn ang="0">
                    <a:pos x="43" y="154"/>
                  </a:cxn>
                  <a:cxn ang="0">
                    <a:pos x="0" y="138"/>
                  </a:cxn>
                  <a:cxn ang="0">
                    <a:pos x="144" y="0"/>
                  </a:cxn>
                  <a:cxn ang="0">
                    <a:pos x="184" y="15"/>
                  </a:cxn>
                  <a:cxn ang="0">
                    <a:pos x="43" y="154"/>
                  </a:cxn>
                </a:cxnLst>
                <a:rect l="0" t="0" r="r" b="b"/>
                <a:pathLst>
                  <a:path w="184" h="154">
                    <a:moveTo>
                      <a:pt x="43" y="154"/>
                    </a:moveTo>
                    <a:lnTo>
                      <a:pt x="0" y="138"/>
                    </a:lnTo>
                    <a:lnTo>
                      <a:pt x="144" y="0"/>
                    </a:lnTo>
                    <a:lnTo>
                      <a:pt x="184" y="15"/>
                    </a:lnTo>
                    <a:lnTo>
                      <a:pt x="43" y="154"/>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93" name="Freeform 457"/>
              <p:cNvSpPr>
                <a:spLocks/>
              </p:cNvSpPr>
              <p:nvPr/>
            </p:nvSpPr>
            <p:spPr bwMode="auto">
              <a:xfrm>
                <a:off x="1102" y="2312"/>
                <a:ext cx="73" cy="70"/>
              </a:xfrm>
              <a:custGeom>
                <a:avLst/>
                <a:gdLst/>
                <a:ahLst/>
                <a:cxnLst>
                  <a:cxn ang="0">
                    <a:pos x="6" y="141"/>
                  </a:cxn>
                  <a:cxn ang="0">
                    <a:pos x="0" y="140"/>
                  </a:cxn>
                  <a:cxn ang="0">
                    <a:pos x="139" y="0"/>
                  </a:cxn>
                  <a:cxn ang="0">
                    <a:pos x="147" y="2"/>
                  </a:cxn>
                  <a:cxn ang="0">
                    <a:pos x="6" y="141"/>
                  </a:cxn>
                </a:cxnLst>
                <a:rect l="0" t="0" r="r" b="b"/>
                <a:pathLst>
                  <a:path w="147" h="141">
                    <a:moveTo>
                      <a:pt x="6" y="141"/>
                    </a:moveTo>
                    <a:lnTo>
                      <a:pt x="0" y="140"/>
                    </a:lnTo>
                    <a:lnTo>
                      <a:pt x="139" y="0"/>
                    </a:lnTo>
                    <a:lnTo>
                      <a:pt x="147" y="2"/>
                    </a:lnTo>
                    <a:lnTo>
                      <a:pt x="6" y="141"/>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94" name="Freeform 458"/>
              <p:cNvSpPr>
                <a:spLocks/>
              </p:cNvSpPr>
              <p:nvPr/>
            </p:nvSpPr>
            <p:spPr bwMode="auto">
              <a:xfrm>
                <a:off x="1098" y="2311"/>
                <a:ext cx="73" cy="70"/>
              </a:xfrm>
              <a:custGeom>
                <a:avLst/>
                <a:gdLst/>
                <a:ahLst/>
                <a:cxnLst>
                  <a:cxn ang="0">
                    <a:pos x="8" y="141"/>
                  </a:cxn>
                  <a:cxn ang="0">
                    <a:pos x="0" y="137"/>
                  </a:cxn>
                  <a:cxn ang="0">
                    <a:pos x="141" y="0"/>
                  </a:cxn>
                  <a:cxn ang="0">
                    <a:pos x="147" y="1"/>
                  </a:cxn>
                  <a:cxn ang="0">
                    <a:pos x="8" y="141"/>
                  </a:cxn>
                </a:cxnLst>
                <a:rect l="0" t="0" r="r" b="b"/>
                <a:pathLst>
                  <a:path w="147" h="141">
                    <a:moveTo>
                      <a:pt x="8" y="141"/>
                    </a:moveTo>
                    <a:lnTo>
                      <a:pt x="0" y="137"/>
                    </a:lnTo>
                    <a:lnTo>
                      <a:pt x="141" y="0"/>
                    </a:lnTo>
                    <a:lnTo>
                      <a:pt x="147" y="1"/>
                    </a:lnTo>
                    <a:lnTo>
                      <a:pt x="8" y="141"/>
                    </a:lnTo>
                    <a:close/>
                  </a:path>
                </a:pathLst>
              </a:custGeom>
              <a:solidFill>
                <a:srgbClr val="AFAF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95" name="Freeform 459"/>
              <p:cNvSpPr>
                <a:spLocks/>
              </p:cNvSpPr>
              <p:nvPr/>
            </p:nvSpPr>
            <p:spPr bwMode="auto">
              <a:xfrm>
                <a:off x="1094" y="2309"/>
                <a:ext cx="74" cy="70"/>
              </a:xfrm>
              <a:custGeom>
                <a:avLst/>
                <a:gdLst/>
                <a:ahLst/>
                <a:cxnLst>
                  <a:cxn ang="0">
                    <a:pos x="7" y="141"/>
                  </a:cxn>
                  <a:cxn ang="0">
                    <a:pos x="0" y="139"/>
                  </a:cxn>
                  <a:cxn ang="0">
                    <a:pos x="142" y="0"/>
                  </a:cxn>
                  <a:cxn ang="0">
                    <a:pos x="148" y="4"/>
                  </a:cxn>
                  <a:cxn ang="0">
                    <a:pos x="7" y="141"/>
                  </a:cxn>
                </a:cxnLst>
                <a:rect l="0" t="0" r="r" b="b"/>
                <a:pathLst>
                  <a:path w="148" h="141">
                    <a:moveTo>
                      <a:pt x="7" y="141"/>
                    </a:moveTo>
                    <a:lnTo>
                      <a:pt x="0" y="139"/>
                    </a:lnTo>
                    <a:lnTo>
                      <a:pt x="142" y="0"/>
                    </a:lnTo>
                    <a:lnTo>
                      <a:pt x="148" y="4"/>
                    </a:lnTo>
                    <a:lnTo>
                      <a:pt x="7" y="141"/>
                    </a:lnTo>
                    <a:close/>
                  </a:path>
                </a:pathLst>
              </a:custGeom>
              <a:solidFill>
                <a:srgbClr val="AEAE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96" name="Freeform 460"/>
              <p:cNvSpPr>
                <a:spLocks/>
              </p:cNvSpPr>
              <p:nvPr/>
            </p:nvSpPr>
            <p:spPr bwMode="auto">
              <a:xfrm>
                <a:off x="1090" y="2308"/>
                <a:ext cx="75" cy="71"/>
              </a:xfrm>
              <a:custGeom>
                <a:avLst/>
                <a:gdLst/>
                <a:ahLst/>
                <a:cxnLst>
                  <a:cxn ang="0">
                    <a:pos x="8" y="141"/>
                  </a:cxn>
                  <a:cxn ang="0">
                    <a:pos x="0" y="137"/>
                  </a:cxn>
                  <a:cxn ang="0">
                    <a:pos x="142" y="0"/>
                  </a:cxn>
                  <a:cxn ang="0">
                    <a:pos x="150" y="2"/>
                  </a:cxn>
                  <a:cxn ang="0">
                    <a:pos x="8" y="141"/>
                  </a:cxn>
                </a:cxnLst>
                <a:rect l="0" t="0" r="r" b="b"/>
                <a:pathLst>
                  <a:path w="150" h="141">
                    <a:moveTo>
                      <a:pt x="8" y="141"/>
                    </a:moveTo>
                    <a:lnTo>
                      <a:pt x="0" y="137"/>
                    </a:lnTo>
                    <a:lnTo>
                      <a:pt x="142" y="0"/>
                    </a:lnTo>
                    <a:lnTo>
                      <a:pt x="150" y="2"/>
                    </a:lnTo>
                    <a:lnTo>
                      <a:pt x="8" y="141"/>
                    </a:lnTo>
                    <a:close/>
                  </a:path>
                </a:pathLst>
              </a:custGeom>
              <a:solidFill>
                <a:srgbClr val="ADAD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97" name="Freeform 461"/>
              <p:cNvSpPr>
                <a:spLocks/>
              </p:cNvSpPr>
              <p:nvPr/>
            </p:nvSpPr>
            <p:spPr bwMode="auto">
              <a:xfrm>
                <a:off x="1087" y="2307"/>
                <a:ext cx="74" cy="70"/>
              </a:xfrm>
              <a:custGeom>
                <a:avLst/>
                <a:gdLst/>
                <a:ahLst/>
                <a:cxnLst>
                  <a:cxn ang="0">
                    <a:pos x="6" y="139"/>
                  </a:cxn>
                  <a:cxn ang="0">
                    <a:pos x="0" y="137"/>
                  </a:cxn>
                  <a:cxn ang="0">
                    <a:pos x="142" y="0"/>
                  </a:cxn>
                  <a:cxn ang="0">
                    <a:pos x="148" y="2"/>
                  </a:cxn>
                  <a:cxn ang="0">
                    <a:pos x="6" y="139"/>
                  </a:cxn>
                </a:cxnLst>
                <a:rect l="0" t="0" r="r" b="b"/>
                <a:pathLst>
                  <a:path w="148" h="139">
                    <a:moveTo>
                      <a:pt x="6" y="139"/>
                    </a:moveTo>
                    <a:lnTo>
                      <a:pt x="0" y="137"/>
                    </a:lnTo>
                    <a:lnTo>
                      <a:pt x="142" y="0"/>
                    </a:lnTo>
                    <a:lnTo>
                      <a:pt x="148" y="2"/>
                    </a:lnTo>
                    <a:lnTo>
                      <a:pt x="6" y="139"/>
                    </a:lnTo>
                    <a:close/>
                  </a:path>
                </a:pathLst>
              </a:custGeom>
              <a:solidFill>
                <a:srgbClr val="ACAC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98" name="Freeform 462"/>
              <p:cNvSpPr>
                <a:spLocks/>
              </p:cNvSpPr>
              <p:nvPr/>
            </p:nvSpPr>
            <p:spPr bwMode="auto">
              <a:xfrm>
                <a:off x="1083" y="2305"/>
                <a:ext cx="75" cy="71"/>
              </a:xfrm>
              <a:custGeom>
                <a:avLst/>
                <a:gdLst/>
                <a:ahLst/>
                <a:cxnLst>
                  <a:cxn ang="0">
                    <a:pos x="8" y="141"/>
                  </a:cxn>
                  <a:cxn ang="0">
                    <a:pos x="0" y="138"/>
                  </a:cxn>
                  <a:cxn ang="0">
                    <a:pos x="144" y="0"/>
                  </a:cxn>
                  <a:cxn ang="0">
                    <a:pos x="150" y="4"/>
                  </a:cxn>
                  <a:cxn ang="0">
                    <a:pos x="8" y="141"/>
                  </a:cxn>
                </a:cxnLst>
                <a:rect l="0" t="0" r="r" b="b"/>
                <a:pathLst>
                  <a:path w="150" h="141">
                    <a:moveTo>
                      <a:pt x="8" y="141"/>
                    </a:moveTo>
                    <a:lnTo>
                      <a:pt x="0" y="138"/>
                    </a:lnTo>
                    <a:lnTo>
                      <a:pt x="144" y="0"/>
                    </a:lnTo>
                    <a:lnTo>
                      <a:pt x="150" y="4"/>
                    </a:lnTo>
                    <a:lnTo>
                      <a:pt x="8" y="141"/>
                    </a:lnTo>
                    <a:close/>
                  </a:path>
                </a:pathLst>
              </a:custGeom>
              <a:solidFill>
                <a:srgbClr val="ABAB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599" name="Freeform 463"/>
              <p:cNvSpPr>
                <a:spLocks/>
              </p:cNvSpPr>
              <p:nvPr/>
            </p:nvSpPr>
            <p:spPr bwMode="auto">
              <a:xfrm>
                <a:off x="1060" y="2300"/>
                <a:ext cx="95" cy="74"/>
              </a:xfrm>
              <a:custGeom>
                <a:avLst/>
                <a:gdLst/>
                <a:ahLst/>
                <a:cxnLst>
                  <a:cxn ang="0">
                    <a:pos x="46" y="149"/>
                  </a:cxn>
                  <a:cxn ang="0">
                    <a:pos x="0" y="136"/>
                  </a:cxn>
                  <a:cxn ang="0">
                    <a:pos x="148" y="0"/>
                  </a:cxn>
                  <a:cxn ang="0">
                    <a:pos x="190" y="11"/>
                  </a:cxn>
                  <a:cxn ang="0">
                    <a:pos x="46" y="149"/>
                  </a:cxn>
                </a:cxnLst>
                <a:rect l="0" t="0" r="r" b="b"/>
                <a:pathLst>
                  <a:path w="190" h="149">
                    <a:moveTo>
                      <a:pt x="46" y="149"/>
                    </a:moveTo>
                    <a:lnTo>
                      <a:pt x="0" y="136"/>
                    </a:lnTo>
                    <a:lnTo>
                      <a:pt x="148" y="0"/>
                    </a:lnTo>
                    <a:lnTo>
                      <a:pt x="190" y="11"/>
                    </a:lnTo>
                    <a:lnTo>
                      <a:pt x="46" y="149"/>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00" name="Freeform 464"/>
              <p:cNvSpPr>
                <a:spLocks/>
              </p:cNvSpPr>
              <p:nvPr/>
            </p:nvSpPr>
            <p:spPr bwMode="auto">
              <a:xfrm>
                <a:off x="1079" y="2304"/>
                <a:ext cx="76" cy="70"/>
              </a:xfrm>
              <a:custGeom>
                <a:avLst/>
                <a:gdLst/>
                <a:ahLst/>
                <a:cxnLst>
                  <a:cxn ang="0">
                    <a:pos x="8" y="139"/>
                  </a:cxn>
                  <a:cxn ang="0">
                    <a:pos x="0" y="137"/>
                  </a:cxn>
                  <a:cxn ang="0">
                    <a:pos x="144" y="0"/>
                  </a:cxn>
                  <a:cxn ang="0">
                    <a:pos x="152" y="1"/>
                  </a:cxn>
                  <a:cxn ang="0">
                    <a:pos x="8" y="139"/>
                  </a:cxn>
                </a:cxnLst>
                <a:rect l="0" t="0" r="r" b="b"/>
                <a:pathLst>
                  <a:path w="152" h="139">
                    <a:moveTo>
                      <a:pt x="8" y="139"/>
                    </a:moveTo>
                    <a:lnTo>
                      <a:pt x="0" y="137"/>
                    </a:lnTo>
                    <a:lnTo>
                      <a:pt x="144" y="0"/>
                    </a:lnTo>
                    <a:lnTo>
                      <a:pt x="152" y="1"/>
                    </a:lnTo>
                    <a:lnTo>
                      <a:pt x="8" y="139"/>
                    </a:lnTo>
                    <a:close/>
                  </a:path>
                </a:pathLst>
              </a:custGeom>
              <a:solidFill>
                <a:srgbClr val="AAAA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01" name="Freeform 465"/>
              <p:cNvSpPr>
                <a:spLocks/>
              </p:cNvSpPr>
              <p:nvPr/>
            </p:nvSpPr>
            <p:spPr bwMode="auto">
              <a:xfrm>
                <a:off x="1075" y="2303"/>
                <a:ext cx="76" cy="70"/>
              </a:xfrm>
              <a:custGeom>
                <a:avLst/>
                <a:gdLst/>
                <a:ahLst/>
                <a:cxnLst>
                  <a:cxn ang="0">
                    <a:pos x="7" y="139"/>
                  </a:cxn>
                  <a:cxn ang="0">
                    <a:pos x="0" y="137"/>
                  </a:cxn>
                  <a:cxn ang="0">
                    <a:pos x="145" y="0"/>
                  </a:cxn>
                  <a:cxn ang="0">
                    <a:pos x="151" y="2"/>
                  </a:cxn>
                  <a:cxn ang="0">
                    <a:pos x="7" y="139"/>
                  </a:cxn>
                </a:cxnLst>
                <a:rect l="0" t="0" r="r" b="b"/>
                <a:pathLst>
                  <a:path w="151" h="139">
                    <a:moveTo>
                      <a:pt x="7" y="139"/>
                    </a:moveTo>
                    <a:lnTo>
                      <a:pt x="0" y="137"/>
                    </a:lnTo>
                    <a:lnTo>
                      <a:pt x="145" y="0"/>
                    </a:lnTo>
                    <a:lnTo>
                      <a:pt x="151" y="2"/>
                    </a:lnTo>
                    <a:lnTo>
                      <a:pt x="7" y="139"/>
                    </a:lnTo>
                    <a:close/>
                  </a:path>
                </a:pathLst>
              </a:custGeom>
              <a:solidFill>
                <a:srgbClr val="A9A9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02" name="Freeform 466"/>
              <p:cNvSpPr>
                <a:spLocks/>
              </p:cNvSpPr>
              <p:nvPr/>
            </p:nvSpPr>
            <p:spPr bwMode="auto">
              <a:xfrm>
                <a:off x="1071" y="2302"/>
                <a:ext cx="77" cy="70"/>
              </a:xfrm>
              <a:custGeom>
                <a:avLst/>
                <a:gdLst/>
                <a:ahLst/>
                <a:cxnLst>
                  <a:cxn ang="0">
                    <a:pos x="8" y="139"/>
                  </a:cxn>
                  <a:cxn ang="0">
                    <a:pos x="0" y="137"/>
                  </a:cxn>
                  <a:cxn ang="0">
                    <a:pos x="145" y="0"/>
                  </a:cxn>
                  <a:cxn ang="0">
                    <a:pos x="153" y="2"/>
                  </a:cxn>
                  <a:cxn ang="0">
                    <a:pos x="8" y="139"/>
                  </a:cxn>
                </a:cxnLst>
                <a:rect l="0" t="0" r="r" b="b"/>
                <a:pathLst>
                  <a:path w="153" h="139">
                    <a:moveTo>
                      <a:pt x="8" y="139"/>
                    </a:moveTo>
                    <a:lnTo>
                      <a:pt x="0" y="137"/>
                    </a:lnTo>
                    <a:lnTo>
                      <a:pt x="145" y="0"/>
                    </a:lnTo>
                    <a:lnTo>
                      <a:pt x="153" y="2"/>
                    </a:lnTo>
                    <a:lnTo>
                      <a:pt x="8" y="139"/>
                    </a:lnTo>
                    <a:close/>
                  </a:path>
                </a:pathLst>
              </a:custGeom>
              <a:solidFill>
                <a:srgbClr val="A8A8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03" name="Freeform 467"/>
              <p:cNvSpPr>
                <a:spLocks/>
              </p:cNvSpPr>
              <p:nvPr/>
            </p:nvSpPr>
            <p:spPr bwMode="auto">
              <a:xfrm>
                <a:off x="1068" y="2302"/>
                <a:ext cx="76" cy="69"/>
              </a:xfrm>
              <a:custGeom>
                <a:avLst/>
                <a:gdLst/>
                <a:ahLst/>
                <a:cxnLst>
                  <a:cxn ang="0">
                    <a:pos x="8" y="139"/>
                  </a:cxn>
                  <a:cxn ang="0">
                    <a:pos x="0" y="137"/>
                  </a:cxn>
                  <a:cxn ang="0">
                    <a:pos x="147" y="0"/>
                  </a:cxn>
                  <a:cxn ang="0">
                    <a:pos x="153" y="2"/>
                  </a:cxn>
                  <a:cxn ang="0">
                    <a:pos x="8" y="139"/>
                  </a:cxn>
                </a:cxnLst>
                <a:rect l="0" t="0" r="r" b="b"/>
                <a:pathLst>
                  <a:path w="153" h="139">
                    <a:moveTo>
                      <a:pt x="8" y="139"/>
                    </a:moveTo>
                    <a:lnTo>
                      <a:pt x="0" y="137"/>
                    </a:lnTo>
                    <a:lnTo>
                      <a:pt x="147" y="0"/>
                    </a:lnTo>
                    <a:lnTo>
                      <a:pt x="153" y="2"/>
                    </a:lnTo>
                    <a:lnTo>
                      <a:pt x="8" y="139"/>
                    </a:lnTo>
                    <a:close/>
                  </a:path>
                </a:pathLst>
              </a:custGeom>
              <a:solidFill>
                <a:srgbClr val="A7A7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04" name="Freeform 468"/>
              <p:cNvSpPr>
                <a:spLocks/>
              </p:cNvSpPr>
              <p:nvPr/>
            </p:nvSpPr>
            <p:spPr bwMode="auto">
              <a:xfrm>
                <a:off x="1064" y="2301"/>
                <a:ext cx="77" cy="69"/>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6A6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05" name="Freeform 469"/>
              <p:cNvSpPr>
                <a:spLocks/>
              </p:cNvSpPr>
              <p:nvPr/>
            </p:nvSpPr>
            <p:spPr bwMode="auto">
              <a:xfrm>
                <a:off x="1060" y="2300"/>
                <a:ext cx="77" cy="69"/>
              </a:xfrm>
              <a:custGeom>
                <a:avLst/>
                <a:gdLst/>
                <a:ahLst/>
                <a:cxnLst>
                  <a:cxn ang="0">
                    <a:pos x="7" y="139"/>
                  </a:cxn>
                  <a:cxn ang="0">
                    <a:pos x="0" y="136"/>
                  </a:cxn>
                  <a:cxn ang="0">
                    <a:pos x="148" y="0"/>
                  </a:cxn>
                  <a:cxn ang="0">
                    <a:pos x="154" y="2"/>
                  </a:cxn>
                  <a:cxn ang="0">
                    <a:pos x="7" y="139"/>
                  </a:cxn>
                </a:cxnLst>
                <a:rect l="0" t="0" r="r" b="b"/>
                <a:pathLst>
                  <a:path w="154" h="139">
                    <a:moveTo>
                      <a:pt x="7" y="139"/>
                    </a:moveTo>
                    <a:lnTo>
                      <a:pt x="0" y="136"/>
                    </a:lnTo>
                    <a:lnTo>
                      <a:pt x="148" y="0"/>
                    </a:lnTo>
                    <a:lnTo>
                      <a:pt x="154" y="2"/>
                    </a:lnTo>
                    <a:lnTo>
                      <a:pt x="7" y="139"/>
                    </a:lnTo>
                    <a:close/>
                  </a:path>
                </a:pathLst>
              </a:custGeom>
              <a:solidFill>
                <a:srgbClr val="A5A5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06" name="Freeform 470"/>
              <p:cNvSpPr>
                <a:spLocks/>
              </p:cNvSpPr>
              <p:nvPr/>
            </p:nvSpPr>
            <p:spPr bwMode="auto">
              <a:xfrm>
                <a:off x="1036" y="2297"/>
                <a:ext cx="98" cy="70"/>
              </a:xfrm>
              <a:custGeom>
                <a:avLst/>
                <a:gdLst/>
                <a:ahLst/>
                <a:cxnLst>
                  <a:cxn ang="0">
                    <a:pos x="48" y="141"/>
                  </a:cxn>
                  <a:cxn ang="0">
                    <a:pos x="0" y="133"/>
                  </a:cxn>
                  <a:cxn ang="0">
                    <a:pos x="151" y="0"/>
                  </a:cxn>
                  <a:cxn ang="0">
                    <a:pos x="196" y="5"/>
                  </a:cxn>
                  <a:cxn ang="0">
                    <a:pos x="48" y="141"/>
                  </a:cxn>
                </a:cxnLst>
                <a:rect l="0" t="0" r="r" b="b"/>
                <a:pathLst>
                  <a:path w="196" h="141">
                    <a:moveTo>
                      <a:pt x="48" y="141"/>
                    </a:moveTo>
                    <a:lnTo>
                      <a:pt x="0" y="133"/>
                    </a:lnTo>
                    <a:lnTo>
                      <a:pt x="151" y="0"/>
                    </a:lnTo>
                    <a:lnTo>
                      <a:pt x="196" y="5"/>
                    </a:lnTo>
                    <a:lnTo>
                      <a:pt x="48" y="141"/>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07" name="Freeform 471"/>
              <p:cNvSpPr>
                <a:spLocks/>
              </p:cNvSpPr>
              <p:nvPr/>
            </p:nvSpPr>
            <p:spPr bwMode="auto">
              <a:xfrm>
                <a:off x="1056" y="2300"/>
                <a:ext cx="78" cy="67"/>
              </a:xfrm>
              <a:custGeom>
                <a:avLst/>
                <a:gdLst/>
                <a:ahLst/>
                <a:cxnLst>
                  <a:cxn ang="0">
                    <a:pos x="8" y="136"/>
                  </a:cxn>
                  <a:cxn ang="0">
                    <a:pos x="0" y="136"/>
                  </a:cxn>
                  <a:cxn ang="0">
                    <a:pos x="148" y="0"/>
                  </a:cxn>
                  <a:cxn ang="0">
                    <a:pos x="156" y="0"/>
                  </a:cxn>
                  <a:cxn ang="0">
                    <a:pos x="8" y="136"/>
                  </a:cxn>
                </a:cxnLst>
                <a:rect l="0" t="0" r="r" b="b"/>
                <a:pathLst>
                  <a:path w="156" h="136">
                    <a:moveTo>
                      <a:pt x="8" y="136"/>
                    </a:moveTo>
                    <a:lnTo>
                      <a:pt x="0" y="136"/>
                    </a:lnTo>
                    <a:lnTo>
                      <a:pt x="148" y="0"/>
                    </a:lnTo>
                    <a:lnTo>
                      <a:pt x="156" y="0"/>
                    </a:lnTo>
                    <a:lnTo>
                      <a:pt x="8" y="136"/>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08" name="Freeform 472"/>
              <p:cNvSpPr>
                <a:spLocks/>
              </p:cNvSpPr>
              <p:nvPr/>
            </p:nvSpPr>
            <p:spPr bwMode="auto">
              <a:xfrm>
                <a:off x="1052" y="2299"/>
                <a:ext cx="78" cy="68"/>
              </a:xfrm>
              <a:custGeom>
                <a:avLst/>
                <a:gdLst/>
                <a:ahLst/>
                <a:cxnLst>
                  <a:cxn ang="0">
                    <a:pos x="8" y="138"/>
                  </a:cxn>
                  <a:cxn ang="0">
                    <a:pos x="0" y="136"/>
                  </a:cxn>
                  <a:cxn ang="0">
                    <a:pos x="148" y="0"/>
                  </a:cxn>
                  <a:cxn ang="0">
                    <a:pos x="156" y="2"/>
                  </a:cxn>
                  <a:cxn ang="0">
                    <a:pos x="8" y="138"/>
                  </a:cxn>
                </a:cxnLst>
                <a:rect l="0" t="0" r="r" b="b"/>
                <a:pathLst>
                  <a:path w="156" h="138">
                    <a:moveTo>
                      <a:pt x="8" y="138"/>
                    </a:moveTo>
                    <a:lnTo>
                      <a:pt x="0" y="136"/>
                    </a:lnTo>
                    <a:lnTo>
                      <a:pt x="148" y="0"/>
                    </a:lnTo>
                    <a:lnTo>
                      <a:pt x="156" y="2"/>
                    </a:lnTo>
                    <a:lnTo>
                      <a:pt x="8" y="138"/>
                    </a:lnTo>
                    <a:close/>
                  </a:path>
                </a:pathLst>
              </a:custGeom>
              <a:solidFill>
                <a:srgbClr val="A3A3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09" name="Freeform 473"/>
              <p:cNvSpPr>
                <a:spLocks/>
              </p:cNvSpPr>
              <p:nvPr/>
            </p:nvSpPr>
            <p:spPr bwMode="auto">
              <a:xfrm>
                <a:off x="1047" y="2298"/>
                <a:ext cx="79" cy="68"/>
              </a:xfrm>
              <a:custGeom>
                <a:avLst/>
                <a:gdLst/>
                <a:ahLst/>
                <a:cxnLst>
                  <a:cxn ang="0">
                    <a:pos x="9" y="137"/>
                  </a:cxn>
                  <a:cxn ang="0">
                    <a:pos x="0" y="135"/>
                  </a:cxn>
                  <a:cxn ang="0">
                    <a:pos x="150" y="0"/>
                  </a:cxn>
                  <a:cxn ang="0">
                    <a:pos x="157" y="1"/>
                  </a:cxn>
                  <a:cxn ang="0">
                    <a:pos x="9" y="137"/>
                  </a:cxn>
                </a:cxnLst>
                <a:rect l="0" t="0" r="r" b="b"/>
                <a:pathLst>
                  <a:path w="157" h="137">
                    <a:moveTo>
                      <a:pt x="9" y="137"/>
                    </a:moveTo>
                    <a:lnTo>
                      <a:pt x="0" y="135"/>
                    </a:lnTo>
                    <a:lnTo>
                      <a:pt x="150" y="0"/>
                    </a:lnTo>
                    <a:lnTo>
                      <a:pt x="157" y="1"/>
                    </a:lnTo>
                    <a:lnTo>
                      <a:pt x="9" y="137"/>
                    </a:lnTo>
                    <a:close/>
                  </a:path>
                </a:pathLst>
              </a:custGeom>
              <a:solidFill>
                <a:srgbClr val="A2A2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10" name="Freeform 474"/>
              <p:cNvSpPr>
                <a:spLocks/>
              </p:cNvSpPr>
              <p:nvPr/>
            </p:nvSpPr>
            <p:spPr bwMode="auto">
              <a:xfrm>
                <a:off x="1044" y="2298"/>
                <a:ext cx="78" cy="68"/>
              </a:xfrm>
              <a:custGeom>
                <a:avLst/>
                <a:gdLst/>
                <a:ahLst/>
                <a:cxnLst>
                  <a:cxn ang="0">
                    <a:pos x="8" y="135"/>
                  </a:cxn>
                  <a:cxn ang="0">
                    <a:pos x="0" y="135"/>
                  </a:cxn>
                  <a:cxn ang="0">
                    <a:pos x="152" y="0"/>
                  </a:cxn>
                  <a:cxn ang="0">
                    <a:pos x="158" y="0"/>
                  </a:cxn>
                  <a:cxn ang="0">
                    <a:pos x="8" y="135"/>
                  </a:cxn>
                </a:cxnLst>
                <a:rect l="0" t="0" r="r" b="b"/>
                <a:pathLst>
                  <a:path w="158" h="135">
                    <a:moveTo>
                      <a:pt x="8" y="135"/>
                    </a:moveTo>
                    <a:lnTo>
                      <a:pt x="0" y="135"/>
                    </a:lnTo>
                    <a:lnTo>
                      <a:pt x="152" y="0"/>
                    </a:lnTo>
                    <a:lnTo>
                      <a:pt x="158" y="0"/>
                    </a:lnTo>
                    <a:lnTo>
                      <a:pt x="8" y="135"/>
                    </a:lnTo>
                    <a:close/>
                  </a:path>
                </a:pathLst>
              </a:custGeom>
              <a:solidFill>
                <a:srgbClr val="A1A1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11" name="Freeform 475"/>
              <p:cNvSpPr>
                <a:spLocks/>
              </p:cNvSpPr>
              <p:nvPr/>
            </p:nvSpPr>
            <p:spPr bwMode="auto">
              <a:xfrm>
                <a:off x="1040" y="2297"/>
                <a:ext cx="79" cy="69"/>
              </a:xfrm>
              <a:custGeom>
                <a:avLst/>
                <a:gdLst/>
                <a:ahLst/>
                <a:cxnLst>
                  <a:cxn ang="0">
                    <a:pos x="7" y="137"/>
                  </a:cxn>
                  <a:cxn ang="0">
                    <a:pos x="0" y="135"/>
                  </a:cxn>
                  <a:cxn ang="0">
                    <a:pos x="151" y="0"/>
                  </a:cxn>
                  <a:cxn ang="0">
                    <a:pos x="159" y="2"/>
                  </a:cxn>
                  <a:cxn ang="0">
                    <a:pos x="7" y="137"/>
                  </a:cxn>
                </a:cxnLst>
                <a:rect l="0" t="0" r="r" b="b"/>
                <a:pathLst>
                  <a:path w="159" h="137">
                    <a:moveTo>
                      <a:pt x="7" y="137"/>
                    </a:moveTo>
                    <a:lnTo>
                      <a:pt x="0" y="135"/>
                    </a:lnTo>
                    <a:lnTo>
                      <a:pt x="151" y="0"/>
                    </a:lnTo>
                    <a:lnTo>
                      <a:pt x="159" y="2"/>
                    </a:lnTo>
                    <a:lnTo>
                      <a:pt x="7" y="137"/>
                    </a:lnTo>
                    <a:close/>
                  </a:path>
                </a:pathLst>
              </a:custGeom>
              <a:solidFill>
                <a:srgbClr val="A0A0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12" name="Freeform 476"/>
              <p:cNvSpPr>
                <a:spLocks/>
              </p:cNvSpPr>
              <p:nvPr/>
            </p:nvSpPr>
            <p:spPr bwMode="auto">
              <a:xfrm>
                <a:off x="1036" y="2297"/>
                <a:ext cx="79" cy="68"/>
              </a:xfrm>
              <a:custGeom>
                <a:avLst/>
                <a:gdLst/>
                <a:ahLst/>
                <a:cxnLst>
                  <a:cxn ang="0">
                    <a:pos x="8" y="135"/>
                  </a:cxn>
                  <a:cxn ang="0">
                    <a:pos x="0" y="133"/>
                  </a:cxn>
                  <a:cxn ang="0">
                    <a:pos x="151" y="0"/>
                  </a:cxn>
                  <a:cxn ang="0">
                    <a:pos x="159" y="0"/>
                  </a:cxn>
                  <a:cxn ang="0">
                    <a:pos x="8" y="135"/>
                  </a:cxn>
                </a:cxnLst>
                <a:rect l="0" t="0" r="r" b="b"/>
                <a:pathLst>
                  <a:path w="159" h="135">
                    <a:moveTo>
                      <a:pt x="8" y="135"/>
                    </a:moveTo>
                    <a:lnTo>
                      <a:pt x="0" y="133"/>
                    </a:lnTo>
                    <a:lnTo>
                      <a:pt x="151" y="0"/>
                    </a:lnTo>
                    <a:lnTo>
                      <a:pt x="159" y="0"/>
                    </a:lnTo>
                    <a:lnTo>
                      <a:pt x="8" y="135"/>
                    </a:lnTo>
                    <a:close/>
                  </a:path>
                </a:pathLst>
              </a:custGeom>
              <a:solidFill>
                <a:srgbClr val="9F9F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13" name="Freeform 477"/>
              <p:cNvSpPr>
                <a:spLocks/>
              </p:cNvSpPr>
              <p:nvPr/>
            </p:nvSpPr>
            <p:spPr bwMode="auto">
              <a:xfrm>
                <a:off x="1024" y="2296"/>
                <a:ext cx="88" cy="68"/>
              </a:xfrm>
              <a:custGeom>
                <a:avLst/>
                <a:gdLst/>
                <a:ahLst/>
                <a:cxnLst>
                  <a:cxn ang="0">
                    <a:pos x="25" y="135"/>
                  </a:cxn>
                  <a:cxn ang="0">
                    <a:pos x="0" y="133"/>
                  </a:cxn>
                  <a:cxn ang="0">
                    <a:pos x="155" y="0"/>
                  </a:cxn>
                  <a:cxn ang="0">
                    <a:pos x="176" y="2"/>
                  </a:cxn>
                  <a:cxn ang="0">
                    <a:pos x="25" y="135"/>
                  </a:cxn>
                </a:cxnLst>
                <a:rect l="0" t="0" r="r" b="b"/>
                <a:pathLst>
                  <a:path w="176" h="135">
                    <a:moveTo>
                      <a:pt x="25" y="135"/>
                    </a:moveTo>
                    <a:lnTo>
                      <a:pt x="0" y="133"/>
                    </a:lnTo>
                    <a:lnTo>
                      <a:pt x="155" y="0"/>
                    </a:lnTo>
                    <a:lnTo>
                      <a:pt x="176" y="2"/>
                    </a:lnTo>
                    <a:lnTo>
                      <a:pt x="25" y="135"/>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14" name="Freeform 478"/>
              <p:cNvSpPr>
                <a:spLocks/>
              </p:cNvSpPr>
              <p:nvPr/>
            </p:nvSpPr>
            <p:spPr bwMode="auto">
              <a:xfrm>
                <a:off x="1033" y="2296"/>
                <a:ext cx="79" cy="68"/>
              </a:xfrm>
              <a:custGeom>
                <a:avLst/>
                <a:gdLst/>
                <a:ahLst/>
                <a:cxnLst>
                  <a:cxn ang="0">
                    <a:pos x="6" y="135"/>
                  </a:cxn>
                  <a:cxn ang="0">
                    <a:pos x="0" y="135"/>
                  </a:cxn>
                  <a:cxn ang="0">
                    <a:pos x="153" y="0"/>
                  </a:cxn>
                  <a:cxn ang="0">
                    <a:pos x="157" y="2"/>
                  </a:cxn>
                  <a:cxn ang="0">
                    <a:pos x="6" y="135"/>
                  </a:cxn>
                </a:cxnLst>
                <a:rect l="0" t="0" r="r" b="b"/>
                <a:pathLst>
                  <a:path w="157" h="135">
                    <a:moveTo>
                      <a:pt x="6" y="135"/>
                    </a:moveTo>
                    <a:lnTo>
                      <a:pt x="0" y="135"/>
                    </a:lnTo>
                    <a:lnTo>
                      <a:pt x="153" y="0"/>
                    </a:lnTo>
                    <a:lnTo>
                      <a:pt x="157" y="2"/>
                    </a:lnTo>
                    <a:lnTo>
                      <a:pt x="6" y="135"/>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15" name="Freeform 479"/>
              <p:cNvSpPr>
                <a:spLocks/>
              </p:cNvSpPr>
              <p:nvPr/>
            </p:nvSpPr>
            <p:spPr bwMode="auto">
              <a:xfrm>
                <a:off x="1030" y="2296"/>
                <a:ext cx="79" cy="68"/>
              </a:xfrm>
              <a:custGeom>
                <a:avLst/>
                <a:gdLst/>
                <a:ahLst/>
                <a:cxnLst>
                  <a:cxn ang="0">
                    <a:pos x="7" y="135"/>
                  </a:cxn>
                  <a:cxn ang="0">
                    <a:pos x="0" y="135"/>
                  </a:cxn>
                  <a:cxn ang="0">
                    <a:pos x="153" y="0"/>
                  </a:cxn>
                  <a:cxn ang="0">
                    <a:pos x="160" y="0"/>
                  </a:cxn>
                  <a:cxn ang="0">
                    <a:pos x="7" y="135"/>
                  </a:cxn>
                </a:cxnLst>
                <a:rect l="0" t="0" r="r" b="b"/>
                <a:pathLst>
                  <a:path w="160" h="135">
                    <a:moveTo>
                      <a:pt x="7" y="135"/>
                    </a:moveTo>
                    <a:lnTo>
                      <a:pt x="0" y="135"/>
                    </a:lnTo>
                    <a:lnTo>
                      <a:pt x="153" y="0"/>
                    </a:lnTo>
                    <a:lnTo>
                      <a:pt x="160" y="0"/>
                    </a:lnTo>
                    <a:lnTo>
                      <a:pt x="7" y="135"/>
                    </a:lnTo>
                    <a:close/>
                  </a:path>
                </a:pathLst>
              </a:custGeom>
              <a:solidFill>
                <a:srgbClr val="9D9D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16" name="Freeform 480"/>
              <p:cNvSpPr>
                <a:spLocks/>
              </p:cNvSpPr>
              <p:nvPr/>
            </p:nvSpPr>
            <p:spPr bwMode="auto">
              <a:xfrm>
                <a:off x="1027" y="2296"/>
                <a:ext cx="79" cy="68"/>
              </a:xfrm>
              <a:custGeom>
                <a:avLst/>
                <a:gdLst/>
                <a:ahLst/>
                <a:cxnLst>
                  <a:cxn ang="0">
                    <a:pos x="6" y="135"/>
                  </a:cxn>
                  <a:cxn ang="0">
                    <a:pos x="0" y="135"/>
                  </a:cxn>
                  <a:cxn ang="0">
                    <a:pos x="155" y="0"/>
                  </a:cxn>
                  <a:cxn ang="0">
                    <a:pos x="159" y="0"/>
                  </a:cxn>
                  <a:cxn ang="0">
                    <a:pos x="6" y="135"/>
                  </a:cxn>
                </a:cxnLst>
                <a:rect l="0" t="0" r="r" b="b"/>
                <a:pathLst>
                  <a:path w="159" h="135">
                    <a:moveTo>
                      <a:pt x="6" y="135"/>
                    </a:moveTo>
                    <a:lnTo>
                      <a:pt x="0" y="135"/>
                    </a:lnTo>
                    <a:lnTo>
                      <a:pt x="155" y="0"/>
                    </a:lnTo>
                    <a:lnTo>
                      <a:pt x="159" y="0"/>
                    </a:lnTo>
                    <a:lnTo>
                      <a:pt x="6" y="135"/>
                    </a:lnTo>
                    <a:close/>
                  </a:path>
                </a:pathLst>
              </a:custGeom>
              <a:solidFill>
                <a:srgbClr val="9C9C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17" name="Freeform 481"/>
              <p:cNvSpPr>
                <a:spLocks/>
              </p:cNvSpPr>
              <p:nvPr/>
            </p:nvSpPr>
            <p:spPr bwMode="auto">
              <a:xfrm>
                <a:off x="1024" y="2296"/>
                <a:ext cx="80" cy="68"/>
              </a:xfrm>
              <a:custGeom>
                <a:avLst/>
                <a:gdLst/>
                <a:ahLst/>
                <a:cxnLst>
                  <a:cxn ang="0">
                    <a:pos x="6" y="135"/>
                  </a:cxn>
                  <a:cxn ang="0">
                    <a:pos x="0" y="133"/>
                  </a:cxn>
                  <a:cxn ang="0">
                    <a:pos x="155" y="0"/>
                  </a:cxn>
                  <a:cxn ang="0">
                    <a:pos x="161" y="0"/>
                  </a:cxn>
                  <a:cxn ang="0">
                    <a:pos x="6" y="135"/>
                  </a:cxn>
                </a:cxnLst>
                <a:rect l="0" t="0" r="r" b="b"/>
                <a:pathLst>
                  <a:path w="161" h="135">
                    <a:moveTo>
                      <a:pt x="6" y="135"/>
                    </a:moveTo>
                    <a:lnTo>
                      <a:pt x="0" y="133"/>
                    </a:lnTo>
                    <a:lnTo>
                      <a:pt x="155" y="0"/>
                    </a:lnTo>
                    <a:lnTo>
                      <a:pt x="161" y="0"/>
                    </a:lnTo>
                    <a:lnTo>
                      <a:pt x="6" y="135"/>
                    </a:lnTo>
                    <a:close/>
                  </a:path>
                </a:pathLst>
              </a:custGeom>
              <a:solidFill>
                <a:srgbClr val="9B9B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18" name="Freeform 482"/>
              <p:cNvSpPr>
                <a:spLocks/>
              </p:cNvSpPr>
              <p:nvPr/>
            </p:nvSpPr>
            <p:spPr bwMode="auto">
              <a:xfrm>
                <a:off x="1011" y="2295"/>
                <a:ext cx="90" cy="68"/>
              </a:xfrm>
              <a:custGeom>
                <a:avLst/>
                <a:gdLst/>
                <a:ahLst/>
                <a:cxnLst>
                  <a:cxn ang="0">
                    <a:pos x="25" y="135"/>
                  </a:cxn>
                  <a:cxn ang="0">
                    <a:pos x="0" y="135"/>
                  </a:cxn>
                  <a:cxn ang="0">
                    <a:pos x="156" y="0"/>
                  </a:cxn>
                  <a:cxn ang="0">
                    <a:pos x="180" y="2"/>
                  </a:cxn>
                  <a:cxn ang="0">
                    <a:pos x="25" y="135"/>
                  </a:cxn>
                </a:cxnLst>
                <a:rect l="0" t="0" r="r" b="b"/>
                <a:pathLst>
                  <a:path w="180" h="135">
                    <a:moveTo>
                      <a:pt x="25" y="135"/>
                    </a:moveTo>
                    <a:lnTo>
                      <a:pt x="0" y="135"/>
                    </a:lnTo>
                    <a:lnTo>
                      <a:pt x="156" y="0"/>
                    </a:lnTo>
                    <a:lnTo>
                      <a:pt x="180" y="2"/>
                    </a:lnTo>
                    <a:lnTo>
                      <a:pt x="25" y="135"/>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19" name="Freeform 483"/>
              <p:cNvSpPr>
                <a:spLocks/>
              </p:cNvSpPr>
              <p:nvPr/>
            </p:nvSpPr>
            <p:spPr bwMode="auto">
              <a:xfrm>
                <a:off x="1020" y="2296"/>
                <a:ext cx="81" cy="67"/>
              </a:xfrm>
              <a:custGeom>
                <a:avLst/>
                <a:gdLst/>
                <a:ahLst/>
                <a:cxnLst>
                  <a:cxn ang="0">
                    <a:pos x="8" y="133"/>
                  </a:cxn>
                  <a:cxn ang="0">
                    <a:pos x="0" y="133"/>
                  </a:cxn>
                  <a:cxn ang="0">
                    <a:pos x="155" y="0"/>
                  </a:cxn>
                  <a:cxn ang="0">
                    <a:pos x="163" y="0"/>
                  </a:cxn>
                  <a:cxn ang="0">
                    <a:pos x="8" y="133"/>
                  </a:cxn>
                </a:cxnLst>
                <a:rect l="0" t="0" r="r" b="b"/>
                <a:pathLst>
                  <a:path w="163" h="133">
                    <a:moveTo>
                      <a:pt x="8" y="133"/>
                    </a:moveTo>
                    <a:lnTo>
                      <a:pt x="0" y="133"/>
                    </a:lnTo>
                    <a:lnTo>
                      <a:pt x="155" y="0"/>
                    </a:lnTo>
                    <a:lnTo>
                      <a:pt x="163" y="0"/>
                    </a:lnTo>
                    <a:lnTo>
                      <a:pt x="8" y="133"/>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20" name="Freeform 484"/>
              <p:cNvSpPr>
                <a:spLocks/>
              </p:cNvSpPr>
              <p:nvPr/>
            </p:nvSpPr>
            <p:spPr bwMode="auto">
              <a:xfrm>
                <a:off x="1015" y="2295"/>
                <a:ext cx="82" cy="68"/>
              </a:xfrm>
              <a:custGeom>
                <a:avLst/>
                <a:gdLst/>
                <a:ahLst/>
                <a:cxnLst>
                  <a:cxn ang="0">
                    <a:pos x="9" y="135"/>
                  </a:cxn>
                  <a:cxn ang="0">
                    <a:pos x="0" y="135"/>
                  </a:cxn>
                  <a:cxn ang="0">
                    <a:pos x="156" y="0"/>
                  </a:cxn>
                  <a:cxn ang="0">
                    <a:pos x="164" y="2"/>
                  </a:cxn>
                  <a:cxn ang="0">
                    <a:pos x="9" y="135"/>
                  </a:cxn>
                </a:cxnLst>
                <a:rect l="0" t="0" r="r" b="b"/>
                <a:pathLst>
                  <a:path w="164" h="135">
                    <a:moveTo>
                      <a:pt x="9" y="135"/>
                    </a:moveTo>
                    <a:lnTo>
                      <a:pt x="0" y="135"/>
                    </a:lnTo>
                    <a:lnTo>
                      <a:pt x="156" y="0"/>
                    </a:lnTo>
                    <a:lnTo>
                      <a:pt x="164" y="2"/>
                    </a:lnTo>
                    <a:lnTo>
                      <a:pt x="9" y="135"/>
                    </a:lnTo>
                    <a:close/>
                  </a:path>
                </a:pathLst>
              </a:custGeom>
              <a:solidFill>
                <a:srgbClr val="9999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21" name="Freeform 485"/>
              <p:cNvSpPr>
                <a:spLocks/>
              </p:cNvSpPr>
              <p:nvPr/>
            </p:nvSpPr>
            <p:spPr bwMode="auto">
              <a:xfrm>
                <a:off x="1011" y="2295"/>
                <a:ext cx="82" cy="68"/>
              </a:xfrm>
              <a:custGeom>
                <a:avLst/>
                <a:gdLst/>
                <a:ahLst/>
                <a:cxnLst>
                  <a:cxn ang="0">
                    <a:pos x="8" y="135"/>
                  </a:cxn>
                  <a:cxn ang="0">
                    <a:pos x="0" y="135"/>
                  </a:cxn>
                  <a:cxn ang="0">
                    <a:pos x="156" y="0"/>
                  </a:cxn>
                  <a:cxn ang="0">
                    <a:pos x="164" y="0"/>
                  </a:cxn>
                  <a:cxn ang="0">
                    <a:pos x="8" y="135"/>
                  </a:cxn>
                </a:cxnLst>
                <a:rect l="0" t="0" r="r" b="b"/>
                <a:pathLst>
                  <a:path w="164" h="135">
                    <a:moveTo>
                      <a:pt x="8" y="135"/>
                    </a:moveTo>
                    <a:lnTo>
                      <a:pt x="0" y="135"/>
                    </a:lnTo>
                    <a:lnTo>
                      <a:pt x="156" y="0"/>
                    </a:lnTo>
                    <a:lnTo>
                      <a:pt x="164" y="0"/>
                    </a:lnTo>
                    <a:lnTo>
                      <a:pt x="8" y="135"/>
                    </a:lnTo>
                    <a:close/>
                  </a:path>
                </a:pathLst>
              </a:custGeom>
              <a:solidFill>
                <a:srgbClr val="9898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22" name="Freeform 486"/>
              <p:cNvSpPr>
                <a:spLocks/>
              </p:cNvSpPr>
              <p:nvPr/>
            </p:nvSpPr>
            <p:spPr bwMode="auto">
              <a:xfrm>
                <a:off x="770" y="2363"/>
                <a:ext cx="482" cy="498"/>
              </a:xfrm>
              <a:custGeom>
                <a:avLst/>
                <a:gdLst/>
                <a:ahLst/>
                <a:cxnLst>
                  <a:cxn ang="0">
                    <a:pos x="457" y="0"/>
                  </a:cxn>
                  <a:cxn ang="0">
                    <a:pos x="384" y="10"/>
                  </a:cxn>
                  <a:cxn ang="0">
                    <a:pos x="295" y="39"/>
                  </a:cxn>
                  <a:cxn ang="0">
                    <a:pos x="213" y="86"/>
                  </a:cxn>
                  <a:cxn ang="0">
                    <a:pos x="140" y="147"/>
                  </a:cxn>
                  <a:cxn ang="0">
                    <a:pos x="81" y="219"/>
                  </a:cxn>
                  <a:cxn ang="0">
                    <a:pos x="58" y="262"/>
                  </a:cxn>
                  <a:cxn ang="0">
                    <a:pos x="38" y="305"/>
                  </a:cxn>
                  <a:cxn ang="0">
                    <a:pos x="21" y="351"/>
                  </a:cxn>
                  <a:cxn ang="0">
                    <a:pos x="9" y="398"/>
                  </a:cxn>
                  <a:cxn ang="0">
                    <a:pos x="3" y="448"/>
                  </a:cxn>
                  <a:cxn ang="0">
                    <a:pos x="0" y="498"/>
                  </a:cxn>
                  <a:cxn ang="0">
                    <a:pos x="3" y="550"/>
                  </a:cxn>
                  <a:cxn ang="0">
                    <a:pos x="9" y="600"/>
                  </a:cxn>
                  <a:cxn ang="0">
                    <a:pos x="21" y="646"/>
                  </a:cxn>
                  <a:cxn ang="0">
                    <a:pos x="38" y="693"/>
                  </a:cxn>
                  <a:cxn ang="0">
                    <a:pos x="58" y="735"/>
                  </a:cxn>
                  <a:cxn ang="0">
                    <a:pos x="81" y="778"/>
                  </a:cxn>
                  <a:cxn ang="0">
                    <a:pos x="140" y="850"/>
                  </a:cxn>
                  <a:cxn ang="0">
                    <a:pos x="213" y="911"/>
                  </a:cxn>
                  <a:cxn ang="0">
                    <a:pos x="295" y="958"/>
                  </a:cxn>
                  <a:cxn ang="0">
                    <a:pos x="384" y="988"/>
                  </a:cxn>
                  <a:cxn ang="0">
                    <a:pos x="457" y="997"/>
                  </a:cxn>
                  <a:cxn ang="0">
                    <a:pos x="506" y="997"/>
                  </a:cxn>
                  <a:cxn ang="0">
                    <a:pos x="579" y="988"/>
                  </a:cxn>
                  <a:cxn ang="0">
                    <a:pos x="668" y="958"/>
                  </a:cxn>
                  <a:cxn ang="0">
                    <a:pos x="750" y="911"/>
                  </a:cxn>
                  <a:cxn ang="0">
                    <a:pos x="823" y="850"/>
                  </a:cxn>
                  <a:cxn ang="0">
                    <a:pos x="881" y="778"/>
                  </a:cxn>
                  <a:cxn ang="0">
                    <a:pos x="904" y="735"/>
                  </a:cxn>
                  <a:cxn ang="0">
                    <a:pos x="925" y="693"/>
                  </a:cxn>
                  <a:cxn ang="0">
                    <a:pos x="942" y="646"/>
                  </a:cxn>
                  <a:cxn ang="0">
                    <a:pos x="954" y="600"/>
                  </a:cxn>
                  <a:cxn ang="0">
                    <a:pos x="960" y="550"/>
                  </a:cxn>
                  <a:cxn ang="0">
                    <a:pos x="963" y="498"/>
                  </a:cxn>
                  <a:cxn ang="0">
                    <a:pos x="960" y="448"/>
                  </a:cxn>
                  <a:cxn ang="0">
                    <a:pos x="954" y="398"/>
                  </a:cxn>
                  <a:cxn ang="0">
                    <a:pos x="942" y="351"/>
                  </a:cxn>
                  <a:cxn ang="0">
                    <a:pos x="925" y="305"/>
                  </a:cxn>
                  <a:cxn ang="0">
                    <a:pos x="904" y="262"/>
                  </a:cxn>
                  <a:cxn ang="0">
                    <a:pos x="881" y="219"/>
                  </a:cxn>
                  <a:cxn ang="0">
                    <a:pos x="823" y="147"/>
                  </a:cxn>
                  <a:cxn ang="0">
                    <a:pos x="750" y="86"/>
                  </a:cxn>
                  <a:cxn ang="0">
                    <a:pos x="668" y="39"/>
                  </a:cxn>
                  <a:cxn ang="0">
                    <a:pos x="579" y="10"/>
                  </a:cxn>
                  <a:cxn ang="0">
                    <a:pos x="506" y="0"/>
                  </a:cxn>
                </a:cxnLst>
                <a:rect l="0" t="0" r="r" b="b"/>
                <a:pathLst>
                  <a:path w="963" h="997">
                    <a:moveTo>
                      <a:pt x="481" y="0"/>
                    </a:moveTo>
                    <a:lnTo>
                      <a:pt x="457" y="0"/>
                    </a:lnTo>
                    <a:lnTo>
                      <a:pt x="432" y="2"/>
                    </a:lnTo>
                    <a:lnTo>
                      <a:pt x="384" y="10"/>
                    </a:lnTo>
                    <a:lnTo>
                      <a:pt x="338" y="23"/>
                    </a:lnTo>
                    <a:lnTo>
                      <a:pt x="295" y="39"/>
                    </a:lnTo>
                    <a:lnTo>
                      <a:pt x="251" y="60"/>
                    </a:lnTo>
                    <a:lnTo>
                      <a:pt x="213" y="86"/>
                    </a:lnTo>
                    <a:lnTo>
                      <a:pt x="176" y="114"/>
                    </a:lnTo>
                    <a:lnTo>
                      <a:pt x="140" y="147"/>
                    </a:lnTo>
                    <a:lnTo>
                      <a:pt x="109" y="182"/>
                    </a:lnTo>
                    <a:lnTo>
                      <a:pt x="81" y="219"/>
                    </a:lnTo>
                    <a:lnTo>
                      <a:pt x="69" y="240"/>
                    </a:lnTo>
                    <a:lnTo>
                      <a:pt x="58" y="262"/>
                    </a:lnTo>
                    <a:lnTo>
                      <a:pt x="48" y="282"/>
                    </a:lnTo>
                    <a:lnTo>
                      <a:pt x="38" y="305"/>
                    </a:lnTo>
                    <a:lnTo>
                      <a:pt x="29" y="327"/>
                    </a:lnTo>
                    <a:lnTo>
                      <a:pt x="21" y="351"/>
                    </a:lnTo>
                    <a:lnTo>
                      <a:pt x="15" y="373"/>
                    </a:lnTo>
                    <a:lnTo>
                      <a:pt x="9" y="398"/>
                    </a:lnTo>
                    <a:lnTo>
                      <a:pt x="6" y="424"/>
                    </a:lnTo>
                    <a:lnTo>
                      <a:pt x="3" y="448"/>
                    </a:lnTo>
                    <a:lnTo>
                      <a:pt x="0" y="474"/>
                    </a:lnTo>
                    <a:lnTo>
                      <a:pt x="0" y="498"/>
                    </a:lnTo>
                    <a:lnTo>
                      <a:pt x="0" y="524"/>
                    </a:lnTo>
                    <a:lnTo>
                      <a:pt x="3" y="550"/>
                    </a:lnTo>
                    <a:lnTo>
                      <a:pt x="6" y="574"/>
                    </a:lnTo>
                    <a:lnTo>
                      <a:pt x="9" y="600"/>
                    </a:lnTo>
                    <a:lnTo>
                      <a:pt x="15" y="624"/>
                    </a:lnTo>
                    <a:lnTo>
                      <a:pt x="21" y="646"/>
                    </a:lnTo>
                    <a:lnTo>
                      <a:pt x="29" y="670"/>
                    </a:lnTo>
                    <a:lnTo>
                      <a:pt x="38" y="693"/>
                    </a:lnTo>
                    <a:lnTo>
                      <a:pt x="48" y="715"/>
                    </a:lnTo>
                    <a:lnTo>
                      <a:pt x="58" y="735"/>
                    </a:lnTo>
                    <a:lnTo>
                      <a:pt x="69" y="757"/>
                    </a:lnTo>
                    <a:lnTo>
                      <a:pt x="81" y="778"/>
                    </a:lnTo>
                    <a:lnTo>
                      <a:pt x="109" y="815"/>
                    </a:lnTo>
                    <a:lnTo>
                      <a:pt x="140" y="850"/>
                    </a:lnTo>
                    <a:lnTo>
                      <a:pt x="176" y="884"/>
                    </a:lnTo>
                    <a:lnTo>
                      <a:pt x="213" y="911"/>
                    </a:lnTo>
                    <a:lnTo>
                      <a:pt x="251" y="937"/>
                    </a:lnTo>
                    <a:lnTo>
                      <a:pt x="295" y="958"/>
                    </a:lnTo>
                    <a:lnTo>
                      <a:pt x="338" y="975"/>
                    </a:lnTo>
                    <a:lnTo>
                      <a:pt x="384" y="988"/>
                    </a:lnTo>
                    <a:lnTo>
                      <a:pt x="432" y="995"/>
                    </a:lnTo>
                    <a:lnTo>
                      <a:pt x="457" y="997"/>
                    </a:lnTo>
                    <a:lnTo>
                      <a:pt x="481" y="997"/>
                    </a:lnTo>
                    <a:lnTo>
                      <a:pt x="506" y="997"/>
                    </a:lnTo>
                    <a:lnTo>
                      <a:pt x="531" y="995"/>
                    </a:lnTo>
                    <a:lnTo>
                      <a:pt x="579" y="988"/>
                    </a:lnTo>
                    <a:lnTo>
                      <a:pt x="625" y="975"/>
                    </a:lnTo>
                    <a:lnTo>
                      <a:pt x="668" y="958"/>
                    </a:lnTo>
                    <a:lnTo>
                      <a:pt x="711" y="937"/>
                    </a:lnTo>
                    <a:lnTo>
                      <a:pt x="750" y="911"/>
                    </a:lnTo>
                    <a:lnTo>
                      <a:pt x="787" y="884"/>
                    </a:lnTo>
                    <a:lnTo>
                      <a:pt x="823" y="850"/>
                    </a:lnTo>
                    <a:lnTo>
                      <a:pt x="854" y="815"/>
                    </a:lnTo>
                    <a:lnTo>
                      <a:pt x="881" y="778"/>
                    </a:lnTo>
                    <a:lnTo>
                      <a:pt x="894" y="757"/>
                    </a:lnTo>
                    <a:lnTo>
                      <a:pt x="904" y="735"/>
                    </a:lnTo>
                    <a:lnTo>
                      <a:pt x="915" y="715"/>
                    </a:lnTo>
                    <a:lnTo>
                      <a:pt x="925" y="693"/>
                    </a:lnTo>
                    <a:lnTo>
                      <a:pt x="934" y="670"/>
                    </a:lnTo>
                    <a:lnTo>
                      <a:pt x="942" y="646"/>
                    </a:lnTo>
                    <a:lnTo>
                      <a:pt x="948" y="624"/>
                    </a:lnTo>
                    <a:lnTo>
                      <a:pt x="954" y="600"/>
                    </a:lnTo>
                    <a:lnTo>
                      <a:pt x="957" y="574"/>
                    </a:lnTo>
                    <a:lnTo>
                      <a:pt x="960" y="550"/>
                    </a:lnTo>
                    <a:lnTo>
                      <a:pt x="963" y="524"/>
                    </a:lnTo>
                    <a:lnTo>
                      <a:pt x="963" y="498"/>
                    </a:lnTo>
                    <a:lnTo>
                      <a:pt x="963" y="474"/>
                    </a:lnTo>
                    <a:lnTo>
                      <a:pt x="960" y="448"/>
                    </a:lnTo>
                    <a:lnTo>
                      <a:pt x="957" y="424"/>
                    </a:lnTo>
                    <a:lnTo>
                      <a:pt x="954" y="398"/>
                    </a:lnTo>
                    <a:lnTo>
                      <a:pt x="948" y="373"/>
                    </a:lnTo>
                    <a:lnTo>
                      <a:pt x="942" y="351"/>
                    </a:lnTo>
                    <a:lnTo>
                      <a:pt x="934" y="327"/>
                    </a:lnTo>
                    <a:lnTo>
                      <a:pt x="925" y="305"/>
                    </a:lnTo>
                    <a:lnTo>
                      <a:pt x="915" y="282"/>
                    </a:lnTo>
                    <a:lnTo>
                      <a:pt x="904" y="262"/>
                    </a:lnTo>
                    <a:lnTo>
                      <a:pt x="894" y="240"/>
                    </a:lnTo>
                    <a:lnTo>
                      <a:pt x="881" y="219"/>
                    </a:lnTo>
                    <a:lnTo>
                      <a:pt x="854" y="182"/>
                    </a:lnTo>
                    <a:lnTo>
                      <a:pt x="823" y="147"/>
                    </a:lnTo>
                    <a:lnTo>
                      <a:pt x="787" y="114"/>
                    </a:lnTo>
                    <a:lnTo>
                      <a:pt x="750" y="86"/>
                    </a:lnTo>
                    <a:lnTo>
                      <a:pt x="711" y="60"/>
                    </a:lnTo>
                    <a:lnTo>
                      <a:pt x="668" y="39"/>
                    </a:lnTo>
                    <a:lnTo>
                      <a:pt x="625" y="23"/>
                    </a:lnTo>
                    <a:lnTo>
                      <a:pt x="579" y="10"/>
                    </a:lnTo>
                    <a:lnTo>
                      <a:pt x="531" y="2"/>
                    </a:lnTo>
                    <a:lnTo>
                      <a:pt x="506" y="0"/>
                    </a:lnTo>
                    <a:lnTo>
                      <a:pt x="481" y="0"/>
                    </a:lnTo>
                    <a:close/>
                  </a:path>
                </a:pathLst>
              </a:custGeom>
              <a:solidFill>
                <a:srgbClr val="FFD2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grpSp>
        <p:sp>
          <p:nvSpPr>
            <p:cNvPr id="475624" name="Rectangle 488"/>
            <p:cNvSpPr>
              <a:spLocks noChangeArrowheads="1"/>
            </p:cNvSpPr>
            <p:nvPr/>
          </p:nvSpPr>
          <p:spPr bwMode="auto">
            <a:xfrm>
              <a:off x="805" y="2526"/>
              <a:ext cx="430"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COPAYMENT</a:t>
              </a:r>
              <a:endParaRPr lang="en-US" sz="1800" b="1" dirty="0">
                <a:latin typeface="+mn-lt"/>
              </a:endParaRPr>
            </a:p>
          </p:txBody>
        </p:sp>
        <p:sp>
          <p:nvSpPr>
            <p:cNvPr id="475625" name="Rectangle 489"/>
            <p:cNvSpPr>
              <a:spLocks noChangeArrowheads="1"/>
            </p:cNvSpPr>
            <p:nvPr/>
          </p:nvSpPr>
          <p:spPr bwMode="auto">
            <a:xfrm>
              <a:off x="798" y="2615"/>
              <a:ext cx="437"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COLLECTION</a:t>
              </a:r>
              <a:endParaRPr lang="en-US" sz="1800" b="1" dirty="0">
                <a:latin typeface="+mn-lt"/>
              </a:endParaRPr>
            </a:p>
          </p:txBody>
        </p:sp>
        <p:grpSp>
          <p:nvGrpSpPr>
            <p:cNvPr id="475772" name="Group 636"/>
            <p:cNvGrpSpPr>
              <a:grpSpLocks/>
            </p:cNvGrpSpPr>
            <p:nvPr/>
          </p:nvGrpSpPr>
          <p:grpSpPr bwMode="auto">
            <a:xfrm>
              <a:off x="1820" y="3154"/>
              <a:ext cx="561" cy="566"/>
              <a:chOff x="1820" y="3154"/>
              <a:chExt cx="561" cy="566"/>
            </a:xfrm>
          </p:grpSpPr>
          <p:sp>
            <p:nvSpPr>
              <p:cNvPr id="475626" name="Freeform 490"/>
              <p:cNvSpPr>
                <a:spLocks/>
              </p:cNvSpPr>
              <p:nvPr/>
            </p:nvSpPr>
            <p:spPr bwMode="auto">
              <a:xfrm>
                <a:off x="2060" y="3154"/>
                <a:ext cx="92" cy="68"/>
              </a:xfrm>
              <a:custGeom>
                <a:avLst/>
                <a:gdLst/>
                <a:ahLst/>
                <a:cxnLst>
                  <a:cxn ang="0">
                    <a:pos x="25" y="136"/>
                  </a:cxn>
                  <a:cxn ang="0">
                    <a:pos x="0" y="136"/>
                  </a:cxn>
                  <a:cxn ang="0">
                    <a:pos x="161" y="2"/>
                  </a:cxn>
                  <a:cxn ang="0">
                    <a:pos x="184" y="0"/>
                  </a:cxn>
                  <a:cxn ang="0">
                    <a:pos x="25" y="136"/>
                  </a:cxn>
                </a:cxnLst>
                <a:rect l="0" t="0" r="r" b="b"/>
                <a:pathLst>
                  <a:path w="184" h="136">
                    <a:moveTo>
                      <a:pt x="25" y="136"/>
                    </a:moveTo>
                    <a:lnTo>
                      <a:pt x="0" y="136"/>
                    </a:lnTo>
                    <a:lnTo>
                      <a:pt x="161" y="2"/>
                    </a:lnTo>
                    <a:lnTo>
                      <a:pt x="184" y="0"/>
                    </a:lnTo>
                    <a:lnTo>
                      <a:pt x="25" y="136"/>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27" name="Freeform 491"/>
              <p:cNvSpPr>
                <a:spLocks/>
              </p:cNvSpPr>
              <p:nvPr/>
            </p:nvSpPr>
            <p:spPr bwMode="auto">
              <a:xfrm>
                <a:off x="2068" y="3154"/>
                <a:ext cx="84" cy="68"/>
              </a:xfrm>
              <a:custGeom>
                <a:avLst/>
                <a:gdLst/>
                <a:ahLst/>
                <a:cxnLst>
                  <a:cxn ang="0">
                    <a:pos x="8" y="136"/>
                  </a:cxn>
                  <a:cxn ang="0">
                    <a:pos x="0" y="136"/>
                  </a:cxn>
                  <a:cxn ang="0">
                    <a:pos x="159" y="0"/>
                  </a:cxn>
                  <a:cxn ang="0">
                    <a:pos x="167" y="0"/>
                  </a:cxn>
                  <a:cxn ang="0">
                    <a:pos x="8" y="136"/>
                  </a:cxn>
                </a:cxnLst>
                <a:rect l="0" t="0" r="r" b="b"/>
                <a:pathLst>
                  <a:path w="167" h="136">
                    <a:moveTo>
                      <a:pt x="8" y="136"/>
                    </a:moveTo>
                    <a:lnTo>
                      <a:pt x="0" y="136"/>
                    </a:lnTo>
                    <a:lnTo>
                      <a:pt x="159" y="0"/>
                    </a:lnTo>
                    <a:lnTo>
                      <a:pt x="167" y="0"/>
                    </a:lnTo>
                    <a:lnTo>
                      <a:pt x="8" y="136"/>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28" name="Freeform 492"/>
              <p:cNvSpPr>
                <a:spLocks/>
              </p:cNvSpPr>
              <p:nvPr/>
            </p:nvSpPr>
            <p:spPr bwMode="auto">
              <a:xfrm>
                <a:off x="2064" y="3154"/>
                <a:ext cx="84" cy="68"/>
              </a:xfrm>
              <a:custGeom>
                <a:avLst/>
                <a:gdLst/>
                <a:ahLst/>
                <a:cxnLst>
                  <a:cxn ang="0">
                    <a:pos x="9" y="136"/>
                  </a:cxn>
                  <a:cxn ang="0">
                    <a:pos x="0" y="136"/>
                  </a:cxn>
                  <a:cxn ang="0">
                    <a:pos x="161" y="2"/>
                  </a:cxn>
                  <a:cxn ang="0">
                    <a:pos x="168" y="0"/>
                  </a:cxn>
                  <a:cxn ang="0">
                    <a:pos x="9" y="136"/>
                  </a:cxn>
                </a:cxnLst>
                <a:rect l="0" t="0" r="r" b="b"/>
                <a:pathLst>
                  <a:path w="168" h="136">
                    <a:moveTo>
                      <a:pt x="9" y="136"/>
                    </a:moveTo>
                    <a:lnTo>
                      <a:pt x="0" y="136"/>
                    </a:lnTo>
                    <a:lnTo>
                      <a:pt x="161" y="2"/>
                    </a:lnTo>
                    <a:lnTo>
                      <a:pt x="168" y="0"/>
                    </a:lnTo>
                    <a:lnTo>
                      <a:pt x="9" y="136"/>
                    </a:lnTo>
                    <a:close/>
                  </a:path>
                </a:pathLst>
              </a:custGeom>
              <a:solidFill>
                <a:srgbClr val="9797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29" name="Freeform 493"/>
              <p:cNvSpPr>
                <a:spLocks/>
              </p:cNvSpPr>
              <p:nvPr/>
            </p:nvSpPr>
            <p:spPr bwMode="auto">
              <a:xfrm>
                <a:off x="2060" y="3155"/>
                <a:ext cx="84" cy="67"/>
              </a:xfrm>
              <a:custGeom>
                <a:avLst/>
                <a:gdLst/>
                <a:ahLst/>
                <a:cxnLst>
                  <a:cxn ang="0">
                    <a:pos x="8" y="134"/>
                  </a:cxn>
                  <a:cxn ang="0">
                    <a:pos x="0" y="134"/>
                  </a:cxn>
                  <a:cxn ang="0">
                    <a:pos x="161" y="0"/>
                  </a:cxn>
                  <a:cxn ang="0">
                    <a:pos x="169" y="0"/>
                  </a:cxn>
                  <a:cxn ang="0">
                    <a:pos x="8" y="134"/>
                  </a:cxn>
                </a:cxnLst>
                <a:rect l="0" t="0" r="r" b="b"/>
                <a:pathLst>
                  <a:path w="169" h="134">
                    <a:moveTo>
                      <a:pt x="8" y="134"/>
                    </a:moveTo>
                    <a:lnTo>
                      <a:pt x="0" y="134"/>
                    </a:lnTo>
                    <a:lnTo>
                      <a:pt x="161" y="0"/>
                    </a:lnTo>
                    <a:lnTo>
                      <a:pt x="169" y="0"/>
                    </a:lnTo>
                    <a:lnTo>
                      <a:pt x="8" y="134"/>
                    </a:lnTo>
                    <a:close/>
                  </a:path>
                </a:pathLst>
              </a:custGeom>
              <a:solidFill>
                <a:srgbClr val="9898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30" name="Freeform 494"/>
              <p:cNvSpPr>
                <a:spLocks/>
              </p:cNvSpPr>
              <p:nvPr/>
            </p:nvSpPr>
            <p:spPr bwMode="auto">
              <a:xfrm>
                <a:off x="2047" y="3155"/>
                <a:ext cx="93" cy="68"/>
              </a:xfrm>
              <a:custGeom>
                <a:avLst/>
                <a:gdLst/>
                <a:ahLst/>
                <a:cxnLst>
                  <a:cxn ang="0">
                    <a:pos x="26" y="134"/>
                  </a:cxn>
                  <a:cxn ang="0">
                    <a:pos x="0" y="135"/>
                  </a:cxn>
                  <a:cxn ang="0">
                    <a:pos x="164" y="2"/>
                  </a:cxn>
                  <a:cxn ang="0">
                    <a:pos x="187" y="0"/>
                  </a:cxn>
                  <a:cxn ang="0">
                    <a:pos x="26" y="134"/>
                  </a:cxn>
                </a:cxnLst>
                <a:rect l="0" t="0" r="r" b="b"/>
                <a:pathLst>
                  <a:path w="187" h="135">
                    <a:moveTo>
                      <a:pt x="26" y="134"/>
                    </a:moveTo>
                    <a:lnTo>
                      <a:pt x="0" y="135"/>
                    </a:lnTo>
                    <a:lnTo>
                      <a:pt x="164" y="2"/>
                    </a:lnTo>
                    <a:lnTo>
                      <a:pt x="187" y="0"/>
                    </a:lnTo>
                    <a:lnTo>
                      <a:pt x="26" y="134"/>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31" name="Freeform 495"/>
              <p:cNvSpPr>
                <a:spLocks/>
              </p:cNvSpPr>
              <p:nvPr/>
            </p:nvSpPr>
            <p:spPr bwMode="auto">
              <a:xfrm>
                <a:off x="2057" y="3155"/>
                <a:ext cx="83" cy="68"/>
              </a:xfrm>
              <a:custGeom>
                <a:avLst/>
                <a:gdLst/>
                <a:ahLst/>
                <a:cxnLst>
                  <a:cxn ang="0">
                    <a:pos x="6" y="134"/>
                  </a:cxn>
                  <a:cxn ang="0">
                    <a:pos x="0" y="135"/>
                  </a:cxn>
                  <a:cxn ang="0">
                    <a:pos x="161" y="0"/>
                  </a:cxn>
                  <a:cxn ang="0">
                    <a:pos x="167" y="0"/>
                  </a:cxn>
                  <a:cxn ang="0">
                    <a:pos x="6" y="134"/>
                  </a:cxn>
                </a:cxnLst>
                <a:rect l="0" t="0" r="r" b="b"/>
                <a:pathLst>
                  <a:path w="167" h="135">
                    <a:moveTo>
                      <a:pt x="6" y="134"/>
                    </a:moveTo>
                    <a:lnTo>
                      <a:pt x="0" y="135"/>
                    </a:lnTo>
                    <a:lnTo>
                      <a:pt x="161" y="0"/>
                    </a:lnTo>
                    <a:lnTo>
                      <a:pt x="167" y="0"/>
                    </a:lnTo>
                    <a:lnTo>
                      <a:pt x="6" y="134"/>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32" name="Freeform 496"/>
              <p:cNvSpPr>
                <a:spLocks/>
              </p:cNvSpPr>
              <p:nvPr/>
            </p:nvSpPr>
            <p:spPr bwMode="auto">
              <a:xfrm>
                <a:off x="2053" y="3155"/>
                <a:ext cx="84" cy="68"/>
              </a:xfrm>
              <a:custGeom>
                <a:avLst/>
                <a:gdLst/>
                <a:ahLst/>
                <a:cxnLst>
                  <a:cxn ang="0">
                    <a:pos x="8" y="135"/>
                  </a:cxn>
                  <a:cxn ang="0">
                    <a:pos x="0" y="135"/>
                  </a:cxn>
                  <a:cxn ang="0">
                    <a:pos x="164" y="0"/>
                  </a:cxn>
                  <a:cxn ang="0">
                    <a:pos x="169" y="0"/>
                  </a:cxn>
                  <a:cxn ang="0">
                    <a:pos x="8" y="135"/>
                  </a:cxn>
                </a:cxnLst>
                <a:rect l="0" t="0" r="r" b="b"/>
                <a:pathLst>
                  <a:path w="169" h="135">
                    <a:moveTo>
                      <a:pt x="8" y="135"/>
                    </a:moveTo>
                    <a:lnTo>
                      <a:pt x="0" y="135"/>
                    </a:lnTo>
                    <a:lnTo>
                      <a:pt x="164" y="0"/>
                    </a:lnTo>
                    <a:lnTo>
                      <a:pt x="169" y="0"/>
                    </a:lnTo>
                    <a:lnTo>
                      <a:pt x="8" y="135"/>
                    </a:lnTo>
                    <a:close/>
                  </a:path>
                </a:pathLst>
              </a:custGeom>
              <a:solidFill>
                <a:srgbClr val="9B9B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33" name="Freeform 497"/>
              <p:cNvSpPr>
                <a:spLocks/>
              </p:cNvSpPr>
              <p:nvPr/>
            </p:nvSpPr>
            <p:spPr bwMode="auto">
              <a:xfrm>
                <a:off x="2050" y="3155"/>
                <a:ext cx="85" cy="68"/>
              </a:xfrm>
              <a:custGeom>
                <a:avLst/>
                <a:gdLst/>
                <a:ahLst/>
                <a:cxnLst>
                  <a:cxn ang="0">
                    <a:pos x="6" y="135"/>
                  </a:cxn>
                  <a:cxn ang="0">
                    <a:pos x="0" y="135"/>
                  </a:cxn>
                  <a:cxn ang="0">
                    <a:pos x="164" y="0"/>
                  </a:cxn>
                  <a:cxn ang="0">
                    <a:pos x="170" y="0"/>
                  </a:cxn>
                  <a:cxn ang="0">
                    <a:pos x="6" y="135"/>
                  </a:cxn>
                </a:cxnLst>
                <a:rect l="0" t="0" r="r" b="b"/>
                <a:pathLst>
                  <a:path w="170" h="135">
                    <a:moveTo>
                      <a:pt x="6" y="135"/>
                    </a:moveTo>
                    <a:lnTo>
                      <a:pt x="0" y="135"/>
                    </a:lnTo>
                    <a:lnTo>
                      <a:pt x="164" y="0"/>
                    </a:lnTo>
                    <a:lnTo>
                      <a:pt x="170" y="0"/>
                    </a:lnTo>
                    <a:lnTo>
                      <a:pt x="6" y="135"/>
                    </a:lnTo>
                    <a:close/>
                  </a:path>
                </a:pathLst>
              </a:custGeom>
              <a:solidFill>
                <a:srgbClr val="9C9C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34" name="Freeform 498"/>
              <p:cNvSpPr>
                <a:spLocks/>
              </p:cNvSpPr>
              <p:nvPr/>
            </p:nvSpPr>
            <p:spPr bwMode="auto">
              <a:xfrm>
                <a:off x="2047" y="3155"/>
                <a:ext cx="84" cy="68"/>
              </a:xfrm>
              <a:custGeom>
                <a:avLst/>
                <a:gdLst/>
                <a:ahLst/>
                <a:cxnLst>
                  <a:cxn ang="0">
                    <a:pos x="6" y="135"/>
                  </a:cxn>
                  <a:cxn ang="0">
                    <a:pos x="0" y="135"/>
                  </a:cxn>
                  <a:cxn ang="0">
                    <a:pos x="164" y="2"/>
                  </a:cxn>
                  <a:cxn ang="0">
                    <a:pos x="170" y="0"/>
                  </a:cxn>
                  <a:cxn ang="0">
                    <a:pos x="6" y="135"/>
                  </a:cxn>
                </a:cxnLst>
                <a:rect l="0" t="0" r="r" b="b"/>
                <a:pathLst>
                  <a:path w="170" h="135">
                    <a:moveTo>
                      <a:pt x="6" y="135"/>
                    </a:moveTo>
                    <a:lnTo>
                      <a:pt x="0" y="135"/>
                    </a:lnTo>
                    <a:lnTo>
                      <a:pt x="164" y="2"/>
                    </a:lnTo>
                    <a:lnTo>
                      <a:pt x="170" y="0"/>
                    </a:lnTo>
                    <a:lnTo>
                      <a:pt x="6" y="135"/>
                    </a:lnTo>
                    <a:close/>
                  </a:path>
                </a:pathLst>
              </a:custGeom>
              <a:solidFill>
                <a:srgbClr val="9D9D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35" name="Freeform 499"/>
              <p:cNvSpPr>
                <a:spLocks/>
              </p:cNvSpPr>
              <p:nvPr/>
            </p:nvSpPr>
            <p:spPr bwMode="auto">
              <a:xfrm>
                <a:off x="2022" y="3156"/>
                <a:ext cx="106" cy="70"/>
              </a:xfrm>
              <a:custGeom>
                <a:avLst/>
                <a:gdLst/>
                <a:ahLst/>
                <a:cxnLst>
                  <a:cxn ang="0">
                    <a:pos x="49" y="133"/>
                  </a:cxn>
                  <a:cxn ang="0">
                    <a:pos x="0" y="141"/>
                  </a:cxn>
                  <a:cxn ang="0">
                    <a:pos x="168" y="5"/>
                  </a:cxn>
                  <a:cxn ang="0">
                    <a:pos x="213" y="0"/>
                  </a:cxn>
                  <a:cxn ang="0">
                    <a:pos x="49" y="133"/>
                  </a:cxn>
                </a:cxnLst>
                <a:rect l="0" t="0" r="r" b="b"/>
                <a:pathLst>
                  <a:path w="213" h="141">
                    <a:moveTo>
                      <a:pt x="49" y="133"/>
                    </a:moveTo>
                    <a:lnTo>
                      <a:pt x="0" y="141"/>
                    </a:lnTo>
                    <a:lnTo>
                      <a:pt x="168" y="5"/>
                    </a:lnTo>
                    <a:lnTo>
                      <a:pt x="213" y="0"/>
                    </a:lnTo>
                    <a:lnTo>
                      <a:pt x="49" y="133"/>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36" name="Freeform 500"/>
              <p:cNvSpPr>
                <a:spLocks/>
              </p:cNvSpPr>
              <p:nvPr/>
            </p:nvSpPr>
            <p:spPr bwMode="auto">
              <a:xfrm>
                <a:off x="2042" y="3156"/>
                <a:ext cx="86" cy="68"/>
              </a:xfrm>
              <a:custGeom>
                <a:avLst/>
                <a:gdLst/>
                <a:ahLst/>
                <a:cxnLst>
                  <a:cxn ang="0">
                    <a:pos x="9" y="133"/>
                  </a:cxn>
                  <a:cxn ang="0">
                    <a:pos x="0" y="135"/>
                  </a:cxn>
                  <a:cxn ang="0">
                    <a:pos x="163" y="0"/>
                  </a:cxn>
                  <a:cxn ang="0">
                    <a:pos x="173" y="0"/>
                  </a:cxn>
                  <a:cxn ang="0">
                    <a:pos x="9" y="133"/>
                  </a:cxn>
                </a:cxnLst>
                <a:rect l="0" t="0" r="r" b="b"/>
                <a:pathLst>
                  <a:path w="173" h="135">
                    <a:moveTo>
                      <a:pt x="9" y="133"/>
                    </a:moveTo>
                    <a:lnTo>
                      <a:pt x="0" y="135"/>
                    </a:lnTo>
                    <a:lnTo>
                      <a:pt x="163" y="0"/>
                    </a:lnTo>
                    <a:lnTo>
                      <a:pt x="173" y="0"/>
                    </a:lnTo>
                    <a:lnTo>
                      <a:pt x="9" y="133"/>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37" name="Freeform 501"/>
              <p:cNvSpPr>
                <a:spLocks/>
              </p:cNvSpPr>
              <p:nvPr/>
            </p:nvSpPr>
            <p:spPr bwMode="auto">
              <a:xfrm>
                <a:off x="2036" y="3156"/>
                <a:ext cx="88" cy="69"/>
              </a:xfrm>
              <a:custGeom>
                <a:avLst/>
                <a:gdLst/>
                <a:ahLst/>
                <a:cxnLst>
                  <a:cxn ang="0">
                    <a:pos x="11" y="135"/>
                  </a:cxn>
                  <a:cxn ang="0">
                    <a:pos x="0" y="137"/>
                  </a:cxn>
                  <a:cxn ang="0">
                    <a:pos x="165" y="2"/>
                  </a:cxn>
                  <a:cxn ang="0">
                    <a:pos x="174" y="0"/>
                  </a:cxn>
                  <a:cxn ang="0">
                    <a:pos x="11" y="135"/>
                  </a:cxn>
                </a:cxnLst>
                <a:rect l="0" t="0" r="r" b="b"/>
                <a:pathLst>
                  <a:path w="174" h="137">
                    <a:moveTo>
                      <a:pt x="11" y="135"/>
                    </a:moveTo>
                    <a:lnTo>
                      <a:pt x="0" y="137"/>
                    </a:lnTo>
                    <a:lnTo>
                      <a:pt x="165" y="2"/>
                    </a:lnTo>
                    <a:lnTo>
                      <a:pt x="174" y="0"/>
                    </a:lnTo>
                    <a:lnTo>
                      <a:pt x="11" y="135"/>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38" name="Freeform 502"/>
              <p:cNvSpPr>
                <a:spLocks/>
              </p:cNvSpPr>
              <p:nvPr/>
            </p:nvSpPr>
            <p:spPr bwMode="auto">
              <a:xfrm>
                <a:off x="2032" y="3157"/>
                <a:ext cx="87" cy="69"/>
              </a:xfrm>
              <a:custGeom>
                <a:avLst/>
                <a:gdLst/>
                <a:ahLst/>
                <a:cxnLst>
                  <a:cxn ang="0">
                    <a:pos x="9" y="135"/>
                  </a:cxn>
                  <a:cxn ang="0">
                    <a:pos x="0" y="137"/>
                  </a:cxn>
                  <a:cxn ang="0">
                    <a:pos x="165" y="2"/>
                  </a:cxn>
                  <a:cxn ang="0">
                    <a:pos x="174" y="0"/>
                  </a:cxn>
                  <a:cxn ang="0">
                    <a:pos x="9" y="135"/>
                  </a:cxn>
                </a:cxnLst>
                <a:rect l="0" t="0" r="r" b="b"/>
                <a:pathLst>
                  <a:path w="174" h="137">
                    <a:moveTo>
                      <a:pt x="9" y="135"/>
                    </a:moveTo>
                    <a:lnTo>
                      <a:pt x="0" y="137"/>
                    </a:lnTo>
                    <a:lnTo>
                      <a:pt x="165" y="2"/>
                    </a:lnTo>
                    <a:lnTo>
                      <a:pt x="174" y="0"/>
                    </a:lnTo>
                    <a:lnTo>
                      <a:pt x="9" y="135"/>
                    </a:lnTo>
                    <a:close/>
                  </a:path>
                </a:pathLst>
              </a:custGeom>
              <a:solidFill>
                <a:srgbClr val="9F9F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39" name="Freeform 503"/>
              <p:cNvSpPr>
                <a:spLocks/>
              </p:cNvSpPr>
              <p:nvPr/>
            </p:nvSpPr>
            <p:spPr bwMode="auto">
              <a:xfrm>
                <a:off x="2026" y="3158"/>
                <a:ext cx="88" cy="68"/>
              </a:xfrm>
              <a:custGeom>
                <a:avLst/>
                <a:gdLst/>
                <a:ahLst/>
                <a:cxnLst>
                  <a:cxn ang="0">
                    <a:pos x="11" y="135"/>
                  </a:cxn>
                  <a:cxn ang="0">
                    <a:pos x="0" y="137"/>
                  </a:cxn>
                  <a:cxn ang="0">
                    <a:pos x="167" y="1"/>
                  </a:cxn>
                  <a:cxn ang="0">
                    <a:pos x="176" y="0"/>
                  </a:cxn>
                  <a:cxn ang="0">
                    <a:pos x="11" y="135"/>
                  </a:cxn>
                </a:cxnLst>
                <a:rect l="0" t="0" r="r" b="b"/>
                <a:pathLst>
                  <a:path w="176" h="137">
                    <a:moveTo>
                      <a:pt x="11" y="135"/>
                    </a:moveTo>
                    <a:lnTo>
                      <a:pt x="0" y="137"/>
                    </a:lnTo>
                    <a:lnTo>
                      <a:pt x="167" y="1"/>
                    </a:lnTo>
                    <a:lnTo>
                      <a:pt x="176" y="0"/>
                    </a:lnTo>
                    <a:lnTo>
                      <a:pt x="11" y="135"/>
                    </a:lnTo>
                    <a:close/>
                  </a:path>
                </a:pathLst>
              </a:custGeom>
              <a:solidFill>
                <a:srgbClr val="A0A0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40" name="Freeform 504"/>
              <p:cNvSpPr>
                <a:spLocks/>
              </p:cNvSpPr>
              <p:nvPr/>
            </p:nvSpPr>
            <p:spPr bwMode="auto">
              <a:xfrm>
                <a:off x="2022" y="3159"/>
                <a:ext cx="88" cy="67"/>
              </a:xfrm>
              <a:custGeom>
                <a:avLst/>
                <a:gdLst/>
                <a:ahLst/>
                <a:cxnLst>
                  <a:cxn ang="0">
                    <a:pos x="9" y="136"/>
                  </a:cxn>
                  <a:cxn ang="0">
                    <a:pos x="0" y="136"/>
                  </a:cxn>
                  <a:cxn ang="0">
                    <a:pos x="168" y="0"/>
                  </a:cxn>
                  <a:cxn ang="0">
                    <a:pos x="176" y="0"/>
                  </a:cxn>
                  <a:cxn ang="0">
                    <a:pos x="9" y="136"/>
                  </a:cxn>
                </a:cxnLst>
                <a:rect l="0" t="0" r="r" b="b"/>
                <a:pathLst>
                  <a:path w="176" h="136">
                    <a:moveTo>
                      <a:pt x="9" y="136"/>
                    </a:moveTo>
                    <a:lnTo>
                      <a:pt x="0" y="136"/>
                    </a:lnTo>
                    <a:lnTo>
                      <a:pt x="168" y="0"/>
                    </a:lnTo>
                    <a:lnTo>
                      <a:pt x="176" y="0"/>
                    </a:lnTo>
                    <a:lnTo>
                      <a:pt x="9" y="136"/>
                    </a:lnTo>
                    <a:close/>
                  </a:path>
                </a:pathLst>
              </a:custGeom>
              <a:solidFill>
                <a:srgbClr val="A1A1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41" name="Freeform 505"/>
              <p:cNvSpPr>
                <a:spLocks/>
              </p:cNvSpPr>
              <p:nvPr/>
            </p:nvSpPr>
            <p:spPr bwMode="auto">
              <a:xfrm>
                <a:off x="1997" y="3159"/>
                <a:ext cx="109" cy="74"/>
              </a:xfrm>
              <a:custGeom>
                <a:avLst/>
                <a:gdLst/>
                <a:ahLst/>
                <a:cxnLst>
                  <a:cxn ang="0">
                    <a:pos x="50" y="136"/>
                  </a:cxn>
                  <a:cxn ang="0">
                    <a:pos x="0" y="149"/>
                  </a:cxn>
                  <a:cxn ang="0">
                    <a:pos x="173" y="12"/>
                  </a:cxn>
                  <a:cxn ang="0">
                    <a:pos x="218" y="0"/>
                  </a:cxn>
                  <a:cxn ang="0">
                    <a:pos x="50" y="136"/>
                  </a:cxn>
                </a:cxnLst>
                <a:rect l="0" t="0" r="r" b="b"/>
                <a:pathLst>
                  <a:path w="218" h="149">
                    <a:moveTo>
                      <a:pt x="50" y="136"/>
                    </a:moveTo>
                    <a:lnTo>
                      <a:pt x="0" y="149"/>
                    </a:lnTo>
                    <a:lnTo>
                      <a:pt x="173" y="12"/>
                    </a:lnTo>
                    <a:lnTo>
                      <a:pt x="218" y="0"/>
                    </a:lnTo>
                    <a:lnTo>
                      <a:pt x="50" y="136"/>
                    </a:lnTo>
                    <a:close/>
                  </a:path>
                </a:pathLst>
              </a:custGeom>
              <a:solidFill>
                <a:srgbClr val="A3A3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42" name="Freeform 506"/>
              <p:cNvSpPr>
                <a:spLocks/>
              </p:cNvSpPr>
              <p:nvPr/>
            </p:nvSpPr>
            <p:spPr bwMode="auto">
              <a:xfrm>
                <a:off x="2017" y="3159"/>
                <a:ext cx="89" cy="69"/>
              </a:xfrm>
              <a:custGeom>
                <a:avLst/>
                <a:gdLst/>
                <a:ahLst/>
                <a:cxnLst>
                  <a:cxn ang="0">
                    <a:pos x="10" y="136"/>
                  </a:cxn>
                  <a:cxn ang="0">
                    <a:pos x="0" y="140"/>
                  </a:cxn>
                  <a:cxn ang="0">
                    <a:pos x="170" y="2"/>
                  </a:cxn>
                  <a:cxn ang="0">
                    <a:pos x="178" y="0"/>
                  </a:cxn>
                  <a:cxn ang="0">
                    <a:pos x="10" y="136"/>
                  </a:cxn>
                </a:cxnLst>
                <a:rect l="0" t="0" r="r" b="b"/>
                <a:pathLst>
                  <a:path w="178" h="140">
                    <a:moveTo>
                      <a:pt x="10" y="136"/>
                    </a:moveTo>
                    <a:lnTo>
                      <a:pt x="0" y="140"/>
                    </a:lnTo>
                    <a:lnTo>
                      <a:pt x="170" y="2"/>
                    </a:lnTo>
                    <a:lnTo>
                      <a:pt x="178" y="0"/>
                    </a:lnTo>
                    <a:lnTo>
                      <a:pt x="10" y="136"/>
                    </a:lnTo>
                    <a:close/>
                  </a:path>
                </a:pathLst>
              </a:custGeom>
              <a:solidFill>
                <a:srgbClr val="A3A3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43" name="Freeform 507"/>
              <p:cNvSpPr>
                <a:spLocks/>
              </p:cNvSpPr>
              <p:nvPr/>
            </p:nvSpPr>
            <p:spPr bwMode="auto">
              <a:xfrm>
                <a:off x="2013" y="3160"/>
                <a:ext cx="89" cy="69"/>
              </a:xfrm>
              <a:custGeom>
                <a:avLst/>
                <a:gdLst/>
                <a:ahLst/>
                <a:cxnLst>
                  <a:cxn ang="0">
                    <a:pos x="7" y="138"/>
                  </a:cxn>
                  <a:cxn ang="0">
                    <a:pos x="0" y="139"/>
                  </a:cxn>
                  <a:cxn ang="0">
                    <a:pos x="170" y="2"/>
                  </a:cxn>
                  <a:cxn ang="0">
                    <a:pos x="177" y="0"/>
                  </a:cxn>
                  <a:cxn ang="0">
                    <a:pos x="7" y="138"/>
                  </a:cxn>
                </a:cxnLst>
                <a:rect l="0" t="0" r="r" b="b"/>
                <a:pathLst>
                  <a:path w="177" h="139">
                    <a:moveTo>
                      <a:pt x="7" y="138"/>
                    </a:moveTo>
                    <a:lnTo>
                      <a:pt x="0" y="139"/>
                    </a:lnTo>
                    <a:lnTo>
                      <a:pt x="170" y="2"/>
                    </a:lnTo>
                    <a:lnTo>
                      <a:pt x="177" y="0"/>
                    </a:lnTo>
                    <a:lnTo>
                      <a:pt x="7" y="138"/>
                    </a:lnTo>
                    <a:close/>
                  </a:path>
                </a:pathLst>
              </a:custGeom>
              <a:solidFill>
                <a:srgbClr val="A3A3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44" name="Freeform 508"/>
              <p:cNvSpPr>
                <a:spLocks/>
              </p:cNvSpPr>
              <p:nvPr/>
            </p:nvSpPr>
            <p:spPr bwMode="auto">
              <a:xfrm>
                <a:off x="2009" y="3161"/>
                <a:ext cx="89" cy="69"/>
              </a:xfrm>
              <a:custGeom>
                <a:avLst/>
                <a:gdLst/>
                <a:ahLst/>
                <a:cxnLst>
                  <a:cxn ang="0">
                    <a:pos x="8" y="137"/>
                  </a:cxn>
                  <a:cxn ang="0">
                    <a:pos x="0" y="139"/>
                  </a:cxn>
                  <a:cxn ang="0">
                    <a:pos x="170" y="2"/>
                  </a:cxn>
                  <a:cxn ang="0">
                    <a:pos x="178" y="0"/>
                  </a:cxn>
                  <a:cxn ang="0">
                    <a:pos x="8" y="137"/>
                  </a:cxn>
                </a:cxnLst>
                <a:rect l="0" t="0" r="r" b="b"/>
                <a:pathLst>
                  <a:path w="178" h="139">
                    <a:moveTo>
                      <a:pt x="8" y="137"/>
                    </a:moveTo>
                    <a:lnTo>
                      <a:pt x="0" y="139"/>
                    </a:lnTo>
                    <a:lnTo>
                      <a:pt x="170" y="2"/>
                    </a:lnTo>
                    <a:lnTo>
                      <a:pt x="178" y="0"/>
                    </a:lnTo>
                    <a:lnTo>
                      <a:pt x="8" y="137"/>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45" name="Freeform 509"/>
              <p:cNvSpPr>
                <a:spLocks/>
              </p:cNvSpPr>
              <p:nvPr/>
            </p:nvSpPr>
            <p:spPr bwMode="auto">
              <a:xfrm>
                <a:off x="2006" y="3161"/>
                <a:ext cx="88" cy="70"/>
              </a:xfrm>
              <a:custGeom>
                <a:avLst/>
                <a:gdLst/>
                <a:ahLst/>
                <a:cxnLst>
                  <a:cxn ang="0">
                    <a:pos x="8" y="137"/>
                  </a:cxn>
                  <a:cxn ang="0">
                    <a:pos x="0" y="139"/>
                  </a:cxn>
                  <a:cxn ang="0">
                    <a:pos x="172" y="2"/>
                  </a:cxn>
                  <a:cxn ang="0">
                    <a:pos x="178" y="0"/>
                  </a:cxn>
                  <a:cxn ang="0">
                    <a:pos x="8" y="137"/>
                  </a:cxn>
                </a:cxnLst>
                <a:rect l="0" t="0" r="r" b="b"/>
                <a:pathLst>
                  <a:path w="178" h="139">
                    <a:moveTo>
                      <a:pt x="8" y="137"/>
                    </a:moveTo>
                    <a:lnTo>
                      <a:pt x="0" y="139"/>
                    </a:lnTo>
                    <a:lnTo>
                      <a:pt x="172" y="2"/>
                    </a:lnTo>
                    <a:lnTo>
                      <a:pt x="178" y="0"/>
                    </a:lnTo>
                    <a:lnTo>
                      <a:pt x="8" y="137"/>
                    </a:lnTo>
                    <a:close/>
                  </a:path>
                </a:pathLst>
              </a:custGeom>
              <a:solidFill>
                <a:srgbClr val="A5A5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46" name="Freeform 510"/>
              <p:cNvSpPr>
                <a:spLocks/>
              </p:cNvSpPr>
              <p:nvPr/>
            </p:nvSpPr>
            <p:spPr bwMode="auto">
              <a:xfrm>
                <a:off x="2002" y="3162"/>
                <a:ext cx="89" cy="70"/>
              </a:xfrm>
              <a:custGeom>
                <a:avLst/>
                <a:gdLst/>
                <a:ahLst/>
                <a:cxnLst>
                  <a:cxn ang="0">
                    <a:pos x="7" y="137"/>
                  </a:cxn>
                  <a:cxn ang="0">
                    <a:pos x="0" y="139"/>
                  </a:cxn>
                  <a:cxn ang="0">
                    <a:pos x="171" y="2"/>
                  </a:cxn>
                  <a:cxn ang="0">
                    <a:pos x="179" y="0"/>
                  </a:cxn>
                  <a:cxn ang="0">
                    <a:pos x="7" y="137"/>
                  </a:cxn>
                </a:cxnLst>
                <a:rect l="0" t="0" r="r" b="b"/>
                <a:pathLst>
                  <a:path w="179" h="139">
                    <a:moveTo>
                      <a:pt x="7" y="137"/>
                    </a:moveTo>
                    <a:lnTo>
                      <a:pt x="0" y="139"/>
                    </a:lnTo>
                    <a:lnTo>
                      <a:pt x="171" y="2"/>
                    </a:lnTo>
                    <a:lnTo>
                      <a:pt x="179" y="0"/>
                    </a:lnTo>
                    <a:lnTo>
                      <a:pt x="7" y="137"/>
                    </a:lnTo>
                    <a:close/>
                  </a:path>
                </a:pathLst>
              </a:custGeom>
              <a:solidFill>
                <a:srgbClr val="A6A6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47" name="Freeform 511"/>
              <p:cNvSpPr>
                <a:spLocks/>
              </p:cNvSpPr>
              <p:nvPr/>
            </p:nvSpPr>
            <p:spPr bwMode="auto">
              <a:xfrm>
                <a:off x="1997" y="3163"/>
                <a:ext cx="90" cy="70"/>
              </a:xfrm>
              <a:custGeom>
                <a:avLst/>
                <a:gdLst/>
                <a:ahLst/>
                <a:cxnLst>
                  <a:cxn ang="0">
                    <a:pos x="10" y="137"/>
                  </a:cxn>
                  <a:cxn ang="0">
                    <a:pos x="0" y="139"/>
                  </a:cxn>
                  <a:cxn ang="0">
                    <a:pos x="173" y="2"/>
                  </a:cxn>
                  <a:cxn ang="0">
                    <a:pos x="181" y="0"/>
                  </a:cxn>
                  <a:cxn ang="0">
                    <a:pos x="10" y="137"/>
                  </a:cxn>
                </a:cxnLst>
                <a:rect l="0" t="0" r="r" b="b"/>
                <a:pathLst>
                  <a:path w="181" h="139">
                    <a:moveTo>
                      <a:pt x="10" y="137"/>
                    </a:moveTo>
                    <a:lnTo>
                      <a:pt x="0" y="139"/>
                    </a:lnTo>
                    <a:lnTo>
                      <a:pt x="173" y="2"/>
                    </a:lnTo>
                    <a:lnTo>
                      <a:pt x="181" y="0"/>
                    </a:lnTo>
                    <a:lnTo>
                      <a:pt x="10" y="137"/>
                    </a:lnTo>
                    <a:close/>
                  </a:path>
                </a:pathLst>
              </a:custGeom>
              <a:solidFill>
                <a:srgbClr val="A7A7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48" name="Freeform 512"/>
              <p:cNvSpPr>
                <a:spLocks/>
              </p:cNvSpPr>
              <p:nvPr/>
            </p:nvSpPr>
            <p:spPr bwMode="auto">
              <a:xfrm>
                <a:off x="1974" y="3164"/>
                <a:ext cx="110" cy="77"/>
              </a:xfrm>
              <a:custGeom>
                <a:avLst/>
                <a:gdLst/>
                <a:ahLst/>
                <a:cxnLst>
                  <a:cxn ang="0">
                    <a:pos x="46" y="137"/>
                  </a:cxn>
                  <a:cxn ang="0">
                    <a:pos x="0" y="154"/>
                  </a:cxn>
                  <a:cxn ang="0">
                    <a:pos x="177" y="14"/>
                  </a:cxn>
                  <a:cxn ang="0">
                    <a:pos x="219" y="0"/>
                  </a:cxn>
                  <a:cxn ang="0">
                    <a:pos x="46" y="137"/>
                  </a:cxn>
                </a:cxnLst>
                <a:rect l="0" t="0" r="r" b="b"/>
                <a:pathLst>
                  <a:path w="219" h="154">
                    <a:moveTo>
                      <a:pt x="46" y="137"/>
                    </a:moveTo>
                    <a:lnTo>
                      <a:pt x="0" y="154"/>
                    </a:lnTo>
                    <a:lnTo>
                      <a:pt x="177" y="14"/>
                    </a:lnTo>
                    <a:lnTo>
                      <a:pt x="219" y="0"/>
                    </a:lnTo>
                    <a:lnTo>
                      <a:pt x="46" y="137"/>
                    </a:lnTo>
                    <a:close/>
                  </a:path>
                </a:pathLst>
              </a:custGeom>
              <a:solidFill>
                <a:srgbClr val="A9A9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49" name="Freeform 513"/>
              <p:cNvSpPr>
                <a:spLocks/>
              </p:cNvSpPr>
              <p:nvPr/>
            </p:nvSpPr>
            <p:spPr bwMode="auto">
              <a:xfrm>
                <a:off x="1993" y="3164"/>
                <a:ext cx="91" cy="71"/>
              </a:xfrm>
              <a:custGeom>
                <a:avLst/>
                <a:gdLst/>
                <a:ahLst/>
                <a:cxnLst>
                  <a:cxn ang="0">
                    <a:pos x="7" y="137"/>
                  </a:cxn>
                  <a:cxn ang="0">
                    <a:pos x="0" y="141"/>
                  </a:cxn>
                  <a:cxn ang="0">
                    <a:pos x="174" y="3"/>
                  </a:cxn>
                  <a:cxn ang="0">
                    <a:pos x="180" y="0"/>
                  </a:cxn>
                  <a:cxn ang="0">
                    <a:pos x="7" y="137"/>
                  </a:cxn>
                </a:cxnLst>
                <a:rect l="0" t="0" r="r" b="b"/>
                <a:pathLst>
                  <a:path w="180" h="141">
                    <a:moveTo>
                      <a:pt x="7" y="137"/>
                    </a:moveTo>
                    <a:lnTo>
                      <a:pt x="0" y="141"/>
                    </a:lnTo>
                    <a:lnTo>
                      <a:pt x="174" y="3"/>
                    </a:lnTo>
                    <a:lnTo>
                      <a:pt x="180" y="0"/>
                    </a:lnTo>
                    <a:lnTo>
                      <a:pt x="7" y="137"/>
                    </a:lnTo>
                    <a:close/>
                  </a:path>
                </a:pathLst>
              </a:custGeom>
              <a:solidFill>
                <a:srgbClr val="A9A9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50" name="Freeform 514"/>
              <p:cNvSpPr>
                <a:spLocks/>
              </p:cNvSpPr>
              <p:nvPr/>
            </p:nvSpPr>
            <p:spPr bwMode="auto">
              <a:xfrm>
                <a:off x="1989" y="3166"/>
                <a:ext cx="92" cy="70"/>
              </a:xfrm>
              <a:custGeom>
                <a:avLst/>
                <a:gdLst/>
                <a:ahLst/>
                <a:cxnLst>
                  <a:cxn ang="0">
                    <a:pos x="8" y="138"/>
                  </a:cxn>
                  <a:cxn ang="0">
                    <a:pos x="0" y="139"/>
                  </a:cxn>
                  <a:cxn ang="0">
                    <a:pos x="174" y="2"/>
                  </a:cxn>
                  <a:cxn ang="0">
                    <a:pos x="182" y="0"/>
                  </a:cxn>
                  <a:cxn ang="0">
                    <a:pos x="8" y="138"/>
                  </a:cxn>
                </a:cxnLst>
                <a:rect l="0" t="0" r="r" b="b"/>
                <a:pathLst>
                  <a:path w="182" h="139">
                    <a:moveTo>
                      <a:pt x="8" y="138"/>
                    </a:moveTo>
                    <a:lnTo>
                      <a:pt x="0" y="139"/>
                    </a:lnTo>
                    <a:lnTo>
                      <a:pt x="174" y="2"/>
                    </a:lnTo>
                    <a:lnTo>
                      <a:pt x="182" y="0"/>
                    </a:lnTo>
                    <a:lnTo>
                      <a:pt x="8" y="138"/>
                    </a:lnTo>
                    <a:close/>
                  </a:path>
                </a:pathLst>
              </a:custGeom>
              <a:solidFill>
                <a:srgbClr val="A9A9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51" name="Freeform 515"/>
              <p:cNvSpPr>
                <a:spLocks/>
              </p:cNvSpPr>
              <p:nvPr/>
            </p:nvSpPr>
            <p:spPr bwMode="auto">
              <a:xfrm>
                <a:off x="1986" y="3167"/>
                <a:ext cx="91" cy="71"/>
              </a:xfrm>
              <a:custGeom>
                <a:avLst/>
                <a:gdLst/>
                <a:ahLst/>
                <a:cxnLst>
                  <a:cxn ang="0">
                    <a:pos x="8" y="137"/>
                  </a:cxn>
                  <a:cxn ang="0">
                    <a:pos x="0" y="141"/>
                  </a:cxn>
                  <a:cxn ang="0">
                    <a:pos x="176" y="2"/>
                  </a:cxn>
                  <a:cxn ang="0">
                    <a:pos x="182" y="0"/>
                  </a:cxn>
                  <a:cxn ang="0">
                    <a:pos x="8" y="137"/>
                  </a:cxn>
                </a:cxnLst>
                <a:rect l="0" t="0" r="r" b="b"/>
                <a:pathLst>
                  <a:path w="182" h="141">
                    <a:moveTo>
                      <a:pt x="8" y="137"/>
                    </a:moveTo>
                    <a:lnTo>
                      <a:pt x="0" y="141"/>
                    </a:lnTo>
                    <a:lnTo>
                      <a:pt x="176" y="2"/>
                    </a:lnTo>
                    <a:lnTo>
                      <a:pt x="182" y="0"/>
                    </a:lnTo>
                    <a:lnTo>
                      <a:pt x="8" y="137"/>
                    </a:lnTo>
                    <a:close/>
                  </a:path>
                </a:pathLst>
              </a:custGeom>
              <a:solidFill>
                <a:srgbClr val="AAAA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52" name="Freeform 516"/>
              <p:cNvSpPr>
                <a:spLocks/>
              </p:cNvSpPr>
              <p:nvPr/>
            </p:nvSpPr>
            <p:spPr bwMode="auto">
              <a:xfrm>
                <a:off x="1982" y="3168"/>
                <a:ext cx="92" cy="70"/>
              </a:xfrm>
              <a:custGeom>
                <a:avLst/>
                <a:gdLst/>
                <a:ahLst/>
                <a:cxnLst>
                  <a:cxn ang="0">
                    <a:pos x="8" y="139"/>
                  </a:cxn>
                  <a:cxn ang="0">
                    <a:pos x="0" y="141"/>
                  </a:cxn>
                  <a:cxn ang="0">
                    <a:pos x="176" y="4"/>
                  </a:cxn>
                  <a:cxn ang="0">
                    <a:pos x="184" y="0"/>
                  </a:cxn>
                  <a:cxn ang="0">
                    <a:pos x="8" y="139"/>
                  </a:cxn>
                </a:cxnLst>
                <a:rect l="0" t="0" r="r" b="b"/>
                <a:pathLst>
                  <a:path w="184" h="141">
                    <a:moveTo>
                      <a:pt x="8" y="139"/>
                    </a:moveTo>
                    <a:lnTo>
                      <a:pt x="0" y="141"/>
                    </a:lnTo>
                    <a:lnTo>
                      <a:pt x="176" y="4"/>
                    </a:lnTo>
                    <a:lnTo>
                      <a:pt x="184" y="0"/>
                    </a:lnTo>
                    <a:lnTo>
                      <a:pt x="8" y="139"/>
                    </a:lnTo>
                    <a:close/>
                  </a:path>
                </a:pathLst>
              </a:custGeom>
              <a:solidFill>
                <a:srgbClr val="ABAB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53" name="Freeform 517"/>
              <p:cNvSpPr>
                <a:spLocks/>
              </p:cNvSpPr>
              <p:nvPr/>
            </p:nvSpPr>
            <p:spPr bwMode="auto">
              <a:xfrm>
                <a:off x="1978" y="3170"/>
                <a:ext cx="92" cy="70"/>
              </a:xfrm>
              <a:custGeom>
                <a:avLst/>
                <a:gdLst/>
                <a:ahLst/>
                <a:cxnLst>
                  <a:cxn ang="0">
                    <a:pos x="7" y="137"/>
                  </a:cxn>
                  <a:cxn ang="0">
                    <a:pos x="0" y="141"/>
                  </a:cxn>
                  <a:cxn ang="0">
                    <a:pos x="176" y="2"/>
                  </a:cxn>
                  <a:cxn ang="0">
                    <a:pos x="183" y="0"/>
                  </a:cxn>
                  <a:cxn ang="0">
                    <a:pos x="7" y="137"/>
                  </a:cxn>
                </a:cxnLst>
                <a:rect l="0" t="0" r="r" b="b"/>
                <a:pathLst>
                  <a:path w="183" h="141">
                    <a:moveTo>
                      <a:pt x="7" y="137"/>
                    </a:moveTo>
                    <a:lnTo>
                      <a:pt x="0" y="141"/>
                    </a:lnTo>
                    <a:lnTo>
                      <a:pt x="176" y="2"/>
                    </a:lnTo>
                    <a:lnTo>
                      <a:pt x="183" y="0"/>
                    </a:lnTo>
                    <a:lnTo>
                      <a:pt x="7" y="137"/>
                    </a:lnTo>
                    <a:close/>
                  </a:path>
                </a:pathLst>
              </a:custGeom>
              <a:solidFill>
                <a:srgbClr val="ACAC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54" name="Freeform 518"/>
              <p:cNvSpPr>
                <a:spLocks/>
              </p:cNvSpPr>
              <p:nvPr/>
            </p:nvSpPr>
            <p:spPr bwMode="auto">
              <a:xfrm>
                <a:off x="1974" y="3171"/>
                <a:ext cx="92" cy="70"/>
              </a:xfrm>
              <a:custGeom>
                <a:avLst/>
                <a:gdLst/>
                <a:ahLst/>
                <a:cxnLst>
                  <a:cxn ang="0">
                    <a:pos x="8" y="139"/>
                  </a:cxn>
                  <a:cxn ang="0">
                    <a:pos x="0" y="141"/>
                  </a:cxn>
                  <a:cxn ang="0">
                    <a:pos x="177" y="1"/>
                  </a:cxn>
                  <a:cxn ang="0">
                    <a:pos x="184" y="0"/>
                  </a:cxn>
                  <a:cxn ang="0">
                    <a:pos x="8" y="139"/>
                  </a:cxn>
                </a:cxnLst>
                <a:rect l="0" t="0" r="r" b="b"/>
                <a:pathLst>
                  <a:path w="184" h="141">
                    <a:moveTo>
                      <a:pt x="8" y="139"/>
                    </a:moveTo>
                    <a:lnTo>
                      <a:pt x="0" y="141"/>
                    </a:lnTo>
                    <a:lnTo>
                      <a:pt x="177" y="1"/>
                    </a:lnTo>
                    <a:lnTo>
                      <a:pt x="184" y="0"/>
                    </a:lnTo>
                    <a:lnTo>
                      <a:pt x="8" y="139"/>
                    </a:lnTo>
                    <a:close/>
                  </a:path>
                </a:pathLst>
              </a:custGeom>
              <a:solidFill>
                <a:srgbClr val="ADAD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55" name="Freeform 519"/>
              <p:cNvSpPr>
                <a:spLocks/>
              </p:cNvSpPr>
              <p:nvPr/>
            </p:nvSpPr>
            <p:spPr bwMode="auto">
              <a:xfrm>
                <a:off x="1952" y="3172"/>
                <a:ext cx="111" cy="79"/>
              </a:xfrm>
              <a:custGeom>
                <a:avLst/>
                <a:gdLst/>
                <a:ahLst/>
                <a:cxnLst>
                  <a:cxn ang="0">
                    <a:pos x="43" y="140"/>
                  </a:cxn>
                  <a:cxn ang="0">
                    <a:pos x="0" y="160"/>
                  </a:cxn>
                  <a:cxn ang="0">
                    <a:pos x="180" y="21"/>
                  </a:cxn>
                  <a:cxn ang="0">
                    <a:pos x="220" y="0"/>
                  </a:cxn>
                  <a:cxn ang="0">
                    <a:pos x="43" y="140"/>
                  </a:cxn>
                </a:cxnLst>
                <a:rect l="0" t="0" r="r" b="b"/>
                <a:pathLst>
                  <a:path w="220" h="160">
                    <a:moveTo>
                      <a:pt x="43" y="140"/>
                    </a:moveTo>
                    <a:lnTo>
                      <a:pt x="0" y="160"/>
                    </a:lnTo>
                    <a:lnTo>
                      <a:pt x="180" y="21"/>
                    </a:lnTo>
                    <a:lnTo>
                      <a:pt x="220" y="0"/>
                    </a:lnTo>
                    <a:lnTo>
                      <a:pt x="43" y="140"/>
                    </a:lnTo>
                    <a:close/>
                  </a:path>
                </a:pathLst>
              </a:custGeom>
              <a:solidFill>
                <a:srgbClr val="AFAF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56" name="Freeform 520"/>
              <p:cNvSpPr>
                <a:spLocks/>
              </p:cNvSpPr>
              <p:nvPr/>
            </p:nvSpPr>
            <p:spPr bwMode="auto">
              <a:xfrm>
                <a:off x="1969" y="3172"/>
                <a:ext cx="94" cy="72"/>
              </a:xfrm>
              <a:custGeom>
                <a:avLst/>
                <a:gdLst/>
                <a:ahLst/>
                <a:cxnLst>
                  <a:cxn ang="0">
                    <a:pos x="11" y="140"/>
                  </a:cxn>
                  <a:cxn ang="0">
                    <a:pos x="0" y="145"/>
                  </a:cxn>
                  <a:cxn ang="0">
                    <a:pos x="178" y="6"/>
                  </a:cxn>
                  <a:cxn ang="0">
                    <a:pos x="188" y="0"/>
                  </a:cxn>
                  <a:cxn ang="0">
                    <a:pos x="11" y="140"/>
                  </a:cxn>
                </a:cxnLst>
                <a:rect l="0" t="0" r="r" b="b"/>
                <a:pathLst>
                  <a:path w="188" h="145">
                    <a:moveTo>
                      <a:pt x="11" y="140"/>
                    </a:moveTo>
                    <a:lnTo>
                      <a:pt x="0" y="145"/>
                    </a:lnTo>
                    <a:lnTo>
                      <a:pt x="178" y="6"/>
                    </a:lnTo>
                    <a:lnTo>
                      <a:pt x="188" y="0"/>
                    </a:lnTo>
                    <a:lnTo>
                      <a:pt x="11" y="140"/>
                    </a:lnTo>
                    <a:close/>
                  </a:path>
                </a:pathLst>
              </a:custGeom>
              <a:solidFill>
                <a:srgbClr val="AFAF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57" name="Freeform 521"/>
              <p:cNvSpPr>
                <a:spLocks/>
              </p:cNvSpPr>
              <p:nvPr/>
            </p:nvSpPr>
            <p:spPr bwMode="auto">
              <a:xfrm>
                <a:off x="1963" y="3174"/>
                <a:ext cx="94" cy="73"/>
              </a:xfrm>
              <a:custGeom>
                <a:avLst/>
                <a:gdLst/>
                <a:ahLst/>
                <a:cxnLst>
                  <a:cxn ang="0">
                    <a:pos x="11" y="139"/>
                  </a:cxn>
                  <a:cxn ang="0">
                    <a:pos x="0" y="145"/>
                  </a:cxn>
                  <a:cxn ang="0">
                    <a:pos x="179" y="6"/>
                  </a:cxn>
                  <a:cxn ang="0">
                    <a:pos x="189" y="0"/>
                  </a:cxn>
                  <a:cxn ang="0">
                    <a:pos x="11" y="139"/>
                  </a:cxn>
                </a:cxnLst>
                <a:rect l="0" t="0" r="r" b="b"/>
                <a:pathLst>
                  <a:path w="189" h="145">
                    <a:moveTo>
                      <a:pt x="11" y="139"/>
                    </a:moveTo>
                    <a:lnTo>
                      <a:pt x="0" y="145"/>
                    </a:lnTo>
                    <a:lnTo>
                      <a:pt x="179" y="6"/>
                    </a:lnTo>
                    <a:lnTo>
                      <a:pt x="189" y="0"/>
                    </a:lnTo>
                    <a:lnTo>
                      <a:pt x="11" y="139"/>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58" name="Freeform 522"/>
              <p:cNvSpPr>
                <a:spLocks/>
              </p:cNvSpPr>
              <p:nvPr/>
            </p:nvSpPr>
            <p:spPr bwMode="auto">
              <a:xfrm>
                <a:off x="1958" y="3177"/>
                <a:ext cx="95" cy="73"/>
              </a:xfrm>
              <a:custGeom>
                <a:avLst/>
                <a:gdLst/>
                <a:ahLst/>
                <a:cxnLst>
                  <a:cxn ang="0">
                    <a:pos x="11" y="139"/>
                  </a:cxn>
                  <a:cxn ang="0">
                    <a:pos x="0" y="144"/>
                  </a:cxn>
                  <a:cxn ang="0">
                    <a:pos x="180" y="3"/>
                  </a:cxn>
                  <a:cxn ang="0">
                    <a:pos x="190" y="0"/>
                  </a:cxn>
                  <a:cxn ang="0">
                    <a:pos x="11" y="139"/>
                  </a:cxn>
                </a:cxnLst>
                <a:rect l="0" t="0" r="r" b="b"/>
                <a:pathLst>
                  <a:path w="190" h="144">
                    <a:moveTo>
                      <a:pt x="11" y="139"/>
                    </a:moveTo>
                    <a:lnTo>
                      <a:pt x="0" y="144"/>
                    </a:lnTo>
                    <a:lnTo>
                      <a:pt x="180" y="3"/>
                    </a:lnTo>
                    <a:lnTo>
                      <a:pt x="190" y="0"/>
                    </a:lnTo>
                    <a:lnTo>
                      <a:pt x="11" y="139"/>
                    </a:lnTo>
                    <a:close/>
                  </a:path>
                </a:pathLst>
              </a:custGeom>
              <a:solidFill>
                <a:srgbClr val="B2B2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59" name="Freeform 523"/>
              <p:cNvSpPr>
                <a:spLocks/>
              </p:cNvSpPr>
              <p:nvPr/>
            </p:nvSpPr>
            <p:spPr bwMode="auto">
              <a:xfrm>
                <a:off x="1952" y="3179"/>
                <a:ext cx="95" cy="72"/>
              </a:xfrm>
              <a:custGeom>
                <a:avLst/>
                <a:gdLst/>
                <a:ahLst/>
                <a:cxnLst>
                  <a:cxn ang="0">
                    <a:pos x="10" y="141"/>
                  </a:cxn>
                  <a:cxn ang="0">
                    <a:pos x="0" y="145"/>
                  </a:cxn>
                  <a:cxn ang="0">
                    <a:pos x="180" y="6"/>
                  </a:cxn>
                  <a:cxn ang="0">
                    <a:pos x="190" y="0"/>
                  </a:cxn>
                  <a:cxn ang="0">
                    <a:pos x="10" y="141"/>
                  </a:cxn>
                </a:cxnLst>
                <a:rect l="0" t="0" r="r" b="b"/>
                <a:pathLst>
                  <a:path w="190" h="145">
                    <a:moveTo>
                      <a:pt x="10" y="141"/>
                    </a:moveTo>
                    <a:lnTo>
                      <a:pt x="0" y="145"/>
                    </a:lnTo>
                    <a:lnTo>
                      <a:pt x="180" y="6"/>
                    </a:lnTo>
                    <a:lnTo>
                      <a:pt x="190" y="0"/>
                    </a:lnTo>
                    <a:lnTo>
                      <a:pt x="10" y="141"/>
                    </a:lnTo>
                    <a:close/>
                  </a:path>
                </a:pathLst>
              </a:custGeom>
              <a:solidFill>
                <a:srgbClr val="B3B3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60" name="Freeform 524"/>
              <p:cNvSpPr>
                <a:spLocks/>
              </p:cNvSpPr>
              <p:nvPr/>
            </p:nvSpPr>
            <p:spPr bwMode="auto">
              <a:xfrm>
                <a:off x="1931" y="3182"/>
                <a:ext cx="112" cy="82"/>
              </a:xfrm>
              <a:custGeom>
                <a:avLst/>
                <a:gdLst/>
                <a:ahLst/>
                <a:cxnLst>
                  <a:cxn ang="0">
                    <a:pos x="42" y="139"/>
                  </a:cxn>
                  <a:cxn ang="0">
                    <a:pos x="0" y="165"/>
                  </a:cxn>
                  <a:cxn ang="0">
                    <a:pos x="185" y="22"/>
                  </a:cxn>
                  <a:cxn ang="0">
                    <a:pos x="222" y="0"/>
                  </a:cxn>
                  <a:cxn ang="0">
                    <a:pos x="42" y="139"/>
                  </a:cxn>
                </a:cxnLst>
                <a:rect l="0" t="0" r="r" b="b"/>
                <a:pathLst>
                  <a:path w="222" h="165">
                    <a:moveTo>
                      <a:pt x="42" y="139"/>
                    </a:moveTo>
                    <a:lnTo>
                      <a:pt x="0" y="165"/>
                    </a:lnTo>
                    <a:lnTo>
                      <a:pt x="185" y="22"/>
                    </a:lnTo>
                    <a:lnTo>
                      <a:pt x="222" y="0"/>
                    </a:lnTo>
                    <a:lnTo>
                      <a:pt x="42" y="139"/>
                    </a:lnTo>
                    <a:close/>
                  </a:path>
                </a:pathLst>
              </a:custGeom>
              <a:solidFill>
                <a:srgbClr val="B5B5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61" name="Freeform 525"/>
              <p:cNvSpPr>
                <a:spLocks/>
              </p:cNvSpPr>
              <p:nvPr/>
            </p:nvSpPr>
            <p:spPr bwMode="auto">
              <a:xfrm>
                <a:off x="1942" y="3182"/>
                <a:ext cx="101" cy="76"/>
              </a:xfrm>
              <a:custGeom>
                <a:avLst/>
                <a:gdLst/>
                <a:ahLst/>
                <a:cxnLst>
                  <a:cxn ang="0">
                    <a:pos x="22" y="139"/>
                  </a:cxn>
                  <a:cxn ang="0">
                    <a:pos x="0" y="152"/>
                  </a:cxn>
                  <a:cxn ang="0">
                    <a:pos x="184" y="11"/>
                  </a:cxn>
                  <a:cxn ang="0">
                    <a:pos x="202" y="0"/>
                  </a:cxn>
                  <a:cxn ang="0">
                    <a:pos x="22" y="139"/>
                  </a:cxn>
                </a:cxnLst>
                <a:rect l="0" t="0" r="r" b="b"/>
                <a:pathLst>
                  <a:path w="202" h="152">
                    <a:moveTo>
                      <a:pt x="22" y="139"/>
                    </a:moveTo>
                    <a:lnTo>
                      <a:pt x="0" y="152"/>
                    </a:lnTo>
                    <a:lnTo>
                      <a:pt x="184" y="11"/>
                    </a:lnTo>
                    <a:lnTo>
                      <a:pt x="202" y="0"/>
                    </a:lnTo>
                    <a:lnTo>
                      <a:pt x="22" y="139"/>
                    </a:lnTo>
                    <a:close/>
                  </a:path>
                </a:pathLst>
              </a:custGeom>
              <a:solidFill>
                <a:srgbClr val="B5B5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62" name="Freeform 526"/>
              <p:cNvSpPr>
                <a:spLocks/>
              </p:cNvSpPr>
              <p:nvPr/>
            </p:nvSpPr>
            <p:spPr bwMode="auto">
              <a:xfrm>
                <a:off x="1931" y="3187"/>
                <a:ext cx="102" cy="77"/>
              </a:xfrm>
              <a:custGeom>
                <a:avLst/>
                <a:gdLst/>
                <a:ahLst/>
                <a:cxnLst>
                  <a:cxn ang="0">
                    <a:pos x="20" y="141"/>
                  </a:cxn>
                  <a:cxn ang="0">
                    <a:pos x="0" y="154"/>
                  </a:cxn>
                  <a:cxn ang="0">
                    <a:pos x="185" y="11"/>
                  </a:cxn>
                  <a:cxn ang="0">
                    <a:pos x="204" y="0"/>
                  </a:cxn>
                  <a:cxn ang="0">
                    <a:pos x="20" y="141"/>
                  </a:cxn>
                </a:cxnLst>
                <a:rect l="0" t="0" r="r" b="b"/>
                <a:pathLst>
                  <a:path w="204" h="154">
                    <a:moveTo>
                      <a:pt x="20" y="141"/>
                    </a:moveTo>
                    <a:lnTo>
                      <a:pt x="0" y="154"/>
                    </a:lnTo>
                    <a:lnTo>
                      <a:pt x="185" y="11"/>
                    </a:lnTo>
                    <a:lnTo>
                      <a:pt x="204" y="0"/>
                    </a:lnTo>
                    <a:lnTo>
                      <a:pt x="20" y="141"/>
                    </a:lnTo>
                    <a:close/>
                  </a:path>
                </a:pathLst>
              </a:custGeom>
              <a:solidFill>
                <a:srgbClr val="B7B7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63" name="Freeform 527"/>
              <p:cNvSpPr>
                <a:spLocks/>
              </p:cNvSpPr>
              <p:nvPr/>
            </p:nvSpPr>
            <p:spPr bwMode="auto">
              <a:xfrm>
                <a:off x="1912" y="3193"/>
                <a:ext cx="112" cy="85"/>
              </a:xfrm>
              <a:custGeom>
                <a:avLst/>
                <a:gdLst/>
                <a:ahLst/>
                <a:cxnLst>
                  <a:cxn ang="0">
                    <a:pos x="39" y="143"/>
                  </a:cxn>
                  <a:cxn ang="0">
                    <a:pos x="0" y="171"/>
                  </a:cxn>
                  <a:cxn ang="0">
                    <a:pos x="189" y="26"/>
                  </a:cxn>
                  <a:cxn ang="0">
                    <a:pos x="224" y="0"/>
                  </a:cxn>
                  <a:cxn ang="0">
                    <a:pos x="39" y="143"/>
                  </a:cxn>
                </a:cxnLst>
                <a:rect l="0" t="0" r="r" b="b"/>
                <a:pathLst>
                  <a:path w="224" h="171">
                    <a:moveTo>
                      <a:pt x="39" y="143"/>
                    </a:moveTo>
                    <a:lnTo>
                      <a:pt x="0" y="171"/>
                    </a:lnTo>
                    <a:lnTo>
                      <a:pt x="189" y="26"/>
                    </a:lnTo>
                    <a:lnTo>
                      <a:pt x="224" y="0"/>
                    </a:lnTo>
                    <a:lnTo>
                      <a:pt x="39" y="143"/>
                    </a:lnTo>
                    <a:close/>
                  </a:path>
                </a:pathLst>
              </a:custGeom>
              <a:solidFill>
                <a:srgbClr val="BABA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64" name="Freeform 528"/>
              <p:cNvSpPr>
                <a:spLocks/>
              </p:cNvSpPr>
              <p:nvPr/>
            </p:nvSpPr>
            <p:spPr bwMode="auto">
              <a:xfrm>
                <a:off x="2294" y="3479"/>
                <a:ext cx="64" cy="110"/>
              </a:xfrm>
              <a:custGeom>
                <a:avLst/>
                <a:gdLst/>
                <a:ahLst/>
                <a:cxnLst>
                  <a:cxn ang="0">
                    <a:pos x="0" y="220"/>
                  </a:cxn>
                  <a:cxn ang="0">
                    <a:pos x="11" y="200"/>
                  </a:cxn>
                  <a:cxn ang="0">
                    <a:pos x="126" y="0"/>
                  </a:cxn>
                  <a:cxn ang="0">
                    <a:pos x="117" y="18"/>
                  </a:cxn>
                  <a:cxn ang="0">
                    <a:pos x="0" y="220"/>
                  </a:cxn>
                </a:cxnLst>
                <a:rect l="0" t="0" r="r" b="b"/>
                <a:pathLst>
                  <a:path w="126" h="220">
                    <a:moveTo>
                      <a:pt x="0" y="220"/>
                    </a:moveTo>
                    <a:lnTo>
                      <a:pt x="11" y="200"/>
                    </a:lnTo>
                    <a:lnTo>
                      <a:pt x="126" y="0"/>
                    </a:lnTo>
                    <a:lnTo>
                      <a:pt x="117" y="18"/>
                    </a:lnTo>
                    <a:lnTo>
                      <a:pt x="0" y="220"/>
                    </a:lnTo>
                    <a:close/>
                  </a:path>
                </a:pathLst>
              </a:custGeom>
              <a:solidFill>
                <a:srgbClr val="D3D3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65" name="Freeform 529"/>
              <p:cNvSpPr>
                <a:spLocks/>
              </p:cNvSpPr>
              <p:nvPr/>
            </p:nvSpPr>
            <p:spPr bwMode="auto">
              <a:xfrm>
                <a:off x="2300" y="3469"/>
                <a:ext cx="62" cy="110"/>
              </a:xfrm>
              <a:custGeom>
                <a:avLst/>
                <a:gdLst/>
                <a:ahLst/>
                <a:cxnLst>
                  <a:cxn ang="0">
                    <a:pos x="0" y="221"/>
                  </a:cxn>
                  <a:cxn ang="0">
                    <a:pos x="9" y="199"/>
                  </a:cxn>
                  <a:cxn ang="0">
                    <a:pos x="125" y="0"/>
                  </a:cxn>
                  <a:cxn ang="0">
                    <a:pos x="115" y="21"/>
                  </a:cxn>
                  <a:cxn ang="0">
                    <a:pos x="0" y="221"/>
                  </a:cxn>
                </a:cxnLst>
                <a:rect l="0" t="0" r="r" b="b"/>
                <a:pathLst>
                  <a:path w="125" h="221">
                    <a:moveTo>
                      <a:pt x="0" y="221"/>
                    </a:moveTo>
                    <a:lnTo>
                      <a:pt x="9" y="199"/>
                    </a:lnTo>
                    <a:lnTo>
                      <a:pt x="125" y="0"/>
                    </a:lnTo>
                    <a:lnTo>
                      <a:pt x="115" y="21"/>
                    </a:lnTo>
                    <a:lnTo>
                      <a:pt x="0" y="221"/>
                    </a:lnTo>
                    <a:close/>
                  </a:path>
                </a:pathLst>
              </a:custGeom>
              <a:solidFill>
                <a:srgbClr val="D6D6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66" name="Freeform 530"/>
              <p:cNvSpPr>
                <a:spLocks/>
              </p:cNvSpPr>
              <p:nvPr/>
            </p:nvSpPr>
            <p:spPr bwMode="auto">
              <a:xfrm>
                <a:off x="2304" y="3458"/>
                <a:ext cx="63" cy="110"/>
              </a:xfrm>
              <a:custGeom>
                <a:avLst/>
                <a:gdLst/>
                <a:ahLst/>
                <a:cxnLst>
                  <a:cxn ang="0">
                    <a:pos x="0" y="219"/>
                  </a:cxn>
                  <a:cxn ang="0">
                    <a:pos x="9" y="196"/>
                  </a:cxn>
                  <a:cxn ang="0">
                    <a:pos x="125" y="0"/>
                  </a:cxn>
                  <a:cxn ang="0">
                    <a:pos x="116" y="20"/>
                  </a:cxn>
                  <a:cxn ang="0">
                    <a:pos x="0" y="219"/>
                  </a:cxn>
                </a:cxnLst>
                <a:rect l="0" t="0" r="r" b="b"/>
                <a:pathLst>
                  <a:path w="125" h="219">
                    <a:moveTo>
                      <a:pt x="0" y="219"/>
                    </a:moveTo>
                    <a:lnTo>
                      <a:pt x="9" y="196"/>
                    </a:lnTo>
                    <a:lnTo>
                      <a:pt x="125" y="0"/>
                    </a:lnTo>
                    <a:lnTo>
                      <a:pt x="116" y="20"/>
                    </a:lnTo>
                    <a:lnTo>
                      <a:pt x="0" y="219"/>
                    </a:lnTo>
                    <a:close/>
                  </a:path>
                </a:pathLst>
              </a:custGeom>
              <a:solidFill>
                <a:srgbClr val="D8D8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67" name="Freeform 531"/>
              <p:cNvSpPr>
                <a:spLocks/>
              </p:cNvSpPr>
              <p:nvPr/>
            </p:nvSpPr>
            <p:spPr bwMode="auto">
              <a:xfrm>
                <a:off x="2309" y="3448"/>
                <a:ext cx="61" cy="109"/>
              </a:xfrm>
              <a:custGeom>
                <a:avLst/>
                <a:gdLst/>
                <a:ahLst/>
                <a:cxnLst>
                  <a:cxn ang="0">
                    <a:pos x="0" y="217"/>
                  </a:cxn>
                  <a:cxn ang="0">
                    <a:pos x="8" y="193"/>
                  </a:cxn>
                  <a:cxn ang="0">
                    <a:pos x="122" y="0"/>
                  </a:cxn>
                  <a:cxn ang="0">
                    <a:pos x="116" y="21"/>
                  </a:cxn>
                  <a:cxn ang="0">
                    <a:pos x="0" y="217"/>
                  </a:cxn>
                </a:cxnLst>
                <a:rect l="0" t="0" r="r" b="b"/>
                <a:pathLst>
                  <a:path w="122" h="217">
                    <a:moveTo>
                      <a:pt x="0" y="217"/>
                    </a:moveTo>
                    <a:lnTo>
                      <a:pt x="8" y="193"/>
                    </a:lnTo>
                    <a:lnTo>
                      <a:pt x="122" y="0"/>
                    </a:lnTo>
                    <a:lnTo>
                      <a:pt x="116" y="21"/>
                    </a:lnTo>
                    <a:lnTo>
                      <a:pt x="0" y="217"/>
                    </a:lnTo>
                    <a:close/>
                  </a:path>
                </a:pathLst>
              </a:custGeom>
              <a:solidFill>
                <a:srgbClr val="D9D9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68" name="Freeform 532"/>
              <p:cNvSpPr>
                <a:spLocks/>
              </p:cNvSpPr>
              <p:nvPr/>
            </p:nvSpPr>
            <p:spPr bwMode="auto">
              <a:xfrm>
                <a:off x="2309" y="3453"/>
                <a:ext cx="59" cy="104"/>
              </a:xfrm>
              <a:custGeom>
                <a:avLst/>
                <a:gdLst/>
                <a:ahLst/>
                <a:cxnLst>
                  <a:cxn ang="0">
                    <a:pos x="0" y="207"/>
                  </a:cxn>
                  <a:cxn ang="0">
                    <a:pos x="5" y="196"/>
                  </a:cxn>
                  <a:cxn ang="0">
                    <a:pos x="119" y="0"/>
                  </a:cxn>
                  <a:cxn ang="0">
                    <a:pos x="116" y="11"/>
                  </a:cxn>
                  <a:cxn ang="0">
                    <a:pos x="0" y="207"/>
                  </a:cxn>
                </a:cxnLst>
                <a:rect l="0" t="0" r="r" b="b"/>
                <a:pathLst>
                  <a:path w="119" h="207">
                    <a:moveTo>
                      <a:pt x="0" y="207"/>
                    </a:moveTo>
                    <a:lnTo>
                      <a:pt x="5" y="196"/>
                    </a:lnTo>
                    <a:lnTo>
                      <a:pt x="119" y="0"/>
                    </a:lnTo>
                    <a:lnTo>
                      <a:pt x="116" y="11"/>
                    </a:lnTo>
                    <a:lnTo>
                      <a:pt x="0" y="207"/>
                    </a:lnTo>
                    <a:close/>
                  </a:path>
                </a:pathLst>
              </a:custGeom>
              <a:solidFill>
                <a:srgbClr val="D9D9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69" name="Freeform 533"/>
              <p:cNvSpPr>
                <a:spLocks/>
              </p:cNvSpPr>
              <p:nvPr/>
            </p:nvSpPr>
            <p:spPr bwMode="auto">
              <a:xfrm>
                <a:off x="2311" y="3448"/>
                <a:ext cx="59" cy="103"/>
              </a:xfrm>
              <a:custGeom>
                <a:avLst/>
                <a:gdLst/>
                <a:ahLst/>
                <a:cxnLst>
                  <a:cxn ang="0">
                    <a:pos x="0" y="206"/>
                  </a:cxn>
                  <a:cxn ang="0">
                    <a:pos x="3" y="193"/>
                  </a:cxn>
                  <a:cxn ang="0">
                    <a:pos x="117" y="0"/>
                  </a:cxn>
                  <a:cxn ang="0">
                    <a:pos x="114" y="10"/>
                  </a:cxn>
                  <a:cxn ang="0">
                    <a:pos x="0" y="206"/>
                  </a:cxn>
                </a:cxnLst>
                <a:rect l="0" t="0" r="r" b="b"/>
                <a:pathLst>
                  <a:path w="117" h="206">
                    <a:moveTo>
                      <a:pt x="0" y="206"/>
                    </a:moveTo>
                    <a:lnTo>
                      <a:pt x="3" y="193"/>
                    </a:lnTo>
                    <a:lnTo>
                      <a:pt x="117" y="0"/>
                    </a:lnTo>
                    <a:lnTo>
                      <a:pt x="114" y="10"/>
                    </a:lnTo>
                    <a:lnTo>
                      <a:pt x="0" y="206"/>
                    </a:lnTo>
                    <a:close/>
                  </a:path>
                </a:pathLst>
              </a:custGeom>
              <a:solidFill>
                <a:srgbClr val="DADA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70" name="Freeform 534"/>
              <p:cNvSpPr>
                <a:spLocks/>
              </p:cNvSpPr>
              <p:nvPr/>
            </p:nvSpPr>
            <p:spPr bwMode="auto">
              <a:xfrm>
                <a:off x="2313" y="3437"/>
                <a:ext cx="60" cy="108"/>
              </a:xfrm>
              <a:custGeom>
                <a:avLst/>
                <a:gdLst/>
                <a:ahLst/>
                <a:cxnLst>
                  <a:cxn ang="0">
                    <a:pos x="0" y="215"/>
                  </a:cxn>
                  <a:cxn ang="0">
                    <a:pos x="8" y="193"/>
                  </a:cxn>
                  <a:cxn ang="0">
                    <a:pos x="120" y="0"/>
                  </a:cxn>
                  <a:cxn ang="0">
                    <a:pos x="114" y="22"/>
                  </a:cxn>
                  <a:cxn ang="0">
                    <a:pos x="0" y="215"/>
                  </a:cxn>
                </a:cxnLst>
                <a:rect l="0" t="0" r="r" b="b"/>
                <a:pathLst>
                  <a:path w="120" h="215">
                    <a:moveTo>
                      <a:pt x="0" y="215"/>
                    </a:moveTo>
                    <a:lnTo>
                      <a:pt x="8" y="193"/>
                    </a:lnTo>
                    <a:lnTo>
                      <a:pt x="120" y="0"/>
                    </a:lnTo>
                    <a:lnTo>
                      <a:pt x="114" y="22"/>
                    </a:lnTo>
                    <a:lnTo>
                      <a:pt x="0" y="215"/>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71" name="Freeform 535"/>
              <p:cNvSpPr>
                <a:spLocks/>
              </p:cNvSpPr>
              <p:nvPr/>
            </p:nvSpPr>
            <p:spPr bwMode="auto">
              <a:xfrm>
                <a:off x="2317" y="3426"/>
                <a:ext cx="59" cy="108"/>
              </a:xfrm>
              <a:custGeom>
                <a:avLst/>
                <a:gdLst/>
                <a:ahLst/>
                <a:cxnLst>
                  <a:cxn ang="0">
                    <a:pos x="0" y="215"/>
                  </a:cxn>
                  <a:cxn ang="0">
                    <a:pos x="4" y="191"/>
                  </a:cxn>
                  <a:cxn ang="0">
                    <a:pos x="118" y="0"/>
                  </a:cxn>
                  <a:cxn ang="0">
                    <a:pos x="112" y="22"/>
                  </a:cxn>
                  <a:cxn ang="0">
                    <a:pos x="0" y="215"/>
                  </a:cxn>
                </a:cxnLst>
                <a:rect l="0" t="0" r="r" b="b"/>
                <a:pathLst>
                  <a:path w="118" h="215">
                    <a:moveTo>
                      <a:pt x="0" y="215"/>
                    </a:moveTo>
                    <a:lnTo>
                      <a:pt x="4" y="191"/>
                    </a:lnTo>
                    <a:lnTo>
                      <a:pt x="118" y="0"/>
                    </a:lnTo>
                    <a:lnTo>
                      <a:pt x="112" y="22"/>
                    </a:lnTo>
                    <a:lnTo>
                      <a:pt x="0" y="215"/>
                    </a:lnTo>
                    <a:close/>
                  </a:path>
                </a:pathLst>
              </a:custGeom>
              <a:solidFill>
                <a:srgbClr val="DCDC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72" name="Freeform 536"/>
              <p:cNvSpPr>
                <a:spLocks/>
              </p:cNvSpPr>
              <p:nvPr/>
            </p:nvSpPr>
            <p:spPr bwMode="auto">
              <a:xfrm>
                <a:off x="2317" y="3431"/>
                <a:ext cx="58" cy="103"/>
              </a:xfrm>
              <a:custGeom>
                <a:avLst/>
                <a:gdLst/>
                <a:ahLst/>
                <a:cxnLst>
                  <a:cxn ang="0">
                    <a:pos x="0" y="204"/>
                  </a:cxn>
                  <a:cxn ang="0">
                    <a:pos x="3" y="191"/>
                  </a:cxn>
                  <a:cxn ang="0">
                    <a:pos x="115" y="0"/>
                  </a:cxn>
                  <a:cxn ang="0">
                    <a:pos x="112" y="11"/>
                  </a:cxn>
                  <a:cxn ang="0">
                    <a:pos x="0" y="204"/>
                  </a:cxn>
                </a:cxnLst>
                <a:rect l="0" t="0" r="r" b="b"/>
                <a:pathLst>
                  <a:path w="115" h="204">
                    <a:moveTo>
                      <a:pt x="0" y="204"/>
                    </a:moveTo>
                    <a:lnTo>
                      <a:pt x="3" y="191"/>
                    </a:lnTo>
                    <a:lnTo>
                      <a:pt x="115" y="0"/>
                    </a:lnTo>
                    <a:lnTo>
                      <a:pt x="112" y="11"/>
                    </a:lnTo>
                    <a:lnTo>
                      <a:pt x="0" y="204"/>
                    </a:lnTo>
                    <a:close/>
                  </a:path>
                </a:pathLst>
              </a:custGeom>
              <a:solidFill>
                <a:srgbClr val="DCDC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73" name="Freeform 537"/>
              <p:cNvSpPr>
                <a:spLocks/>
              </p:cNvSpPr>
              <p:nvPr/>
            </p:nvSpPr>
            <p:spPr bwMode="auto">
              <a:xfrm>
                <a:off x="2318" y="3426"/>
                <a:ext cx="58" cy="101"/>
              </a:xfrm>
              <a:custGeom>
                <a:avLst/>
                <a:gdLst/>
                <a:ahLst/>
                <a:cxnLst>
                  <a:cxn ang="0">
                    <a:pos x="0" y="202"/>
                  </a:cxn>
                  <a:cxn ang="0">
                    <a:pos x="1" y="191"/>
                  </a:cxn>
                  <a:cxn ang="0">
                    <a:pos x="115" y="0"/>
                  </a:cxn>
                  <a:cxn ang="0">
                    <a:pos x="112" y="11"/>
                  </a:cxn>
                  <a:cxn ang="0">
                    <a:pos x="0" y="202"/>
                  </a:cxn>
                </a:cxnLst>
                <a:rect l="0" t="0" r="r" b="b"/>
                <a:pathLst>
                  <a:path w="115" h="202">
                    <a:moveTo>
                      <a:pt x="0" y="202"/>
                    </a:moveTo>
                    <a:lnTo>
                      <a:pt x="1" y="191"/>
                    </a:lnTo>
                    <a:lnTo>
                      <a:pt x="115" y="0"/>
                    </a:lnTo>
                    <a:lnTo>
                      <a:pt x="112" y="11"/>
                    </a:lnTo>
                    <a:lnTo>
                      <a:pt x="0" y="202"/>
                    </a:lnTo>
                    <a:close/>
                  </a:path>
                </a:pathLst>
              </a:custGeom>
              <a:solidFill>
                <a:srgbClr val="DDDD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74" name="Freeform 538"/>
              <p:cNvSpPr>
                <a:spLocks/>
              </p:cNvSpPr>
              <p:nvPr/>
            </p:nvSpPr>
            <p:spPr bwMode="auto">
              <a:xfrm>
                <a:off x="2319" y="3415"/>
                <a:ext cx="59" cy="106"/>
              </a:xfrm>
              <a:custGeom>
                <a:avLst/>
                <a:gdLst/>
                <a:ahLst/>
                <a:cxnLst>
                  <a:cxn ang="0">
                    <a:pos x="0" y="213"/>
                  </a:cxn>
                  <a:cxn ang="0">
                    <a:pos x="5" y="187"/>
                  </a:cxn>
                  <a:cxn ang="0">
                    <a:pos x="117" y="0"/>
                  </a:cxn>
                  <a:cxn ang="0">
                    <a:pos x="114" y="22"/>
                  </a:cxn>
                  <a:cxn ang="0">
                    <a:pos x="0" y="213"/>
                  </a:cxn>
                </a:cxnLst>
                <a:rect l="0" t="0" r="r" b="b"/>
                <a:pathLst>
                  <a:path w="117" h="213">
                    <a:moveTo>
                      <a:pt x="0" y="213"/>
                    </a:moveTo>
                    <a:lnTo>
                      <a:pt x="5" y="187"/>
                    </a:lnTo>
                    <a:lnTo>
                      <a:pt x="117" y="0"/>
                    </a:lnTo>
                    <a:lnTo>
                      <a:pt x="114" y="22"/>
                    </a:lnTo>
                    <a:lnTo>
                      <a:pt x="0" y="213"/>
                    </a:lnTo>
                    <a:close/>
                  </a:path>
                </a:pathLst>
              </a:custGeom>
              <a:solidFill>
                <a:srgbClr val="DEDE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75" name="Freeform 539"/>
              <p:cNvSpPr>
                <a:spLocks/>
              </p:cNvSpPr>
              <p:nvPr/>
            </p:nvSpPr>
            <p:spPr bwMode="auto">
              <a:xfrm>
                <a:off x="2321" y="3404"/>
                <a:ext cx="58" cy="104"/>
              </a:xfrm>
              <a:custGeom>
                <a:avLst/>
                <a:gdLst/>
                <a:ahLst/>
                <a:cxnLst>
                  <a:cxn ang="0">
                    <a:pos x="0" y="210"/>
                  </a:cxn>
                  <a:cxn ang="0">
                    <a:pos x="3" y="186"/>
                  </a:cxn>
                  <a:cxn ang="0">
                    <a:pos x="116" y="0"/>
                  </a:cxn>
                  <a:cxn ang="0">
                    <a:pos x="112" y="23"/>
                  </a:cxn>
                  <a:cxn ang="0">
                    <a:pos x="0" y="210"/>
                  </a:cxn>
                </a:cxnLst>
                <a:rect l="0" t="0" r="r" b="b"/>
                <a:pathLst>
                  <a:path w="116" h="210">
                    <a:moveTo>
                      <a:pt x="0" y="210"/>
                    </a:moveTo>
                    <a:lnTo>
                      <a:pt x="3" y="186"/>
                    </a:lnTo>
                    <a:lnTo>
                      <a:pt x="116" y="0"/>
                    </a:lnTo>
                    <a:lnTo>
                      <a:pt x="112" y="23"/>
                    </a:lnTo>
                    <a:lnTo>
                      <a:pt x="0" y="210"/>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76" name="Freeform 540"/>
              <p:cNvSpPr>
                <a:spLocks/>
              </p:cNvSpPr>
              <p:nvPr/>
            </p:nvSpPr>
            <p:spPr bwMode="auto">
              <a:xfrm>
                <a:off x="2323" y="3392"/>
                <a:ext cx="57" cy="104"/>
              </a:xfrm>
              <a:custGeom>
                <a:avLst/>
                <a:gdLst/>
                <a:ahLst/>
                <a:cxnLst>
                  <a:cxn ang="0">
                    <a:pos x="0" y="208"/>
                  </a:cxn>
                  <a:cxn ang="0">
                    <a:pos x="3" y="182"/>
                  </a:cxn>
                  <a:cxn ang="0">
                    <a:pos x="114" y="0"/>
                  </a:cxn>
                  <a:cxn ang="0">
                    <a:pos x="113" y="22"/>
                  </a:cxn>
                  <a:cxn ang="0">
                    <a:pos x="0" y="208"/>
                  </a:cxn>
                </a:cxnLst>
                <a:rect l="0" t="0" r="r" b="b"/>
                <a:pathLst>
                  <a:path w="114" h="208">
                    <a:moveTo>
                      <a:pt x="0" y="208"/>
                    </a:moveTo>
                    <a:lnTo>
                      <a:pt x="3" y="182"/>
                    </a:lnTo>
                    <a:lnTo>
                      <a:pt x="114" y="0"/>
                    </a:lnTo>
                    <a:lnTo>
                      <a:pt x="113" y="22"/>
                    </a:lnTo>
                    <a:lnTo>
                      <a:pt x="0" y="208"/>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77" name="Freeform 541"/>
              <p:cNvSpPr>
                <a:spLocks/>
              </p:cNvSpPr>
              <p:nvPr/>
            </p:nvSpPr>
            <p:spPr bwMode="auto">
              <a:xfrm>
                <a:off x="2324" y="3380"/>
                <a:ext cx="57" cy="103"/>
              </a:xfrm>
              <a:custGeom>
                <a:avLst/>
                <a:gdLst/>
                <a:ahLst/>
                <a:cxnLst>
                  <a:cxn ang="0">
                    <a:pos x="0" y="206"/>
                  </a:cxn>
                  <a:cxn ang="0">
                    <a:pos x="0" y="180"/>
                  </a:cxn>
                  <a:cxn ang="0">
                    <a:pos x="113" y="0"/>
                  </a:cxn>
                  <a:cxn ang="0">
                    <a:pos x="111" y="24"/>
                  </a:cxn>
                  <a:cxn ang="0">
                    <a:pos x="0" y="206"/>
                  </a:cxn>
                </a:cxnLst>
                <a:rect l="0" t="0" r="r" b="b"/>
                <a:pathLst>
                  <a:path w="113" h="206">
                    <a:moveTo>
                      <a:pt x="0" y="206"/>
                    </a:moveTo>
                    <a:lnTo>
                      <a:pt x="0" y="180"/>
                    </a:lnTo>
                    <a:lnTo>
                      <a:pt x="113" y="0"/>
                    </a:lnTo>
                    <a:lnTo>
                      <a:pt x="111" y="24"/>
                    </a:lnTo>
                    <a:lnTo>
                      <a:pt x="0" y="206"/>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78" name="Freeform 542"/>
              <p:cNvSpPr>
                <a:spLocks/>
              </p:cNvSpPr>
              <p:nvPr/>
            </p:nvSpPr>
            <p:spPr bwMode="auto">
              <a:xfrm>
                <a:off x="2324" y="3369"/>
                <a:ext cx="57" cy="101"/>
              </a:xfrm>
              <a:custGeom>
                <a:avLst/>
                <a:gdLst/>
                <a:ahLst/>
                <a:cxnLst>
                  <a:cxn ang="0">
                    <a:pos x="0" y="202"/>
                  </a:cxn>
                  <a:cxn ang="0">
                    <a:pos x="0" y="178"/>
                  </a:cxn>
                  <a:cxn ang="0">
                    <a:pos x="111" y="0"/>
                  </a:cxn>
                  <a:cxn ang="0">
                    <a:pos x="113" y="22"/>
                  </a:cxn>
                  <a:cxn ang="0">
                    <a:pos x="0" y="202"/>
                  </a:cxn>
                </a:cxnLst>
                <a:rect l="0" t="0" r="r" b="b"/>
                <a:pathLst>
                  <a:path w="113" h="202">
                    <a:moveTo>
                      <a:pt x="0" y="202"/>
                    </a:moveTo>
                    <a:lnTo>
                      <a:pt x="0" y="178"/>
                    </a:lnTo>
                    <a:lnTo>
                      <a:pt x="111" y="0"/>
                    </a:lnTo>
                    <a:lnTo>
                      <a:pt x="113" y="22"/>
                    </a:lnTo>
                    <a:lnTo>
                      <a:pt x="0" y="202"/>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79" name="Freeform 543"/>
              <p:cNvSpPr>
                <a:spLocks/>
              </p:cNvSpPr>
              <p:nvPr/>
            </p:nvSpPr>
            <p:spPr bwMode="auto">
              <a:xfrm>
                <a:off x="2323" y="3357"/>
                <a:ext cx="57" cy="101"/>
              </a:xfrm>
              <a:custGeom>
                <a:avLst/>
                <a:gdLst/>
                <a:ahLst/>
                <a:cxnLst>
                  <a:cxn ang="0">
                    <a:pos x="3" y="203"/>
                  </a:cxn>
                  <a:cxn ang="0">
                    <a:pos x="0" y="177"/>
                  </a:cxn>
                  <a:cxn ang="0">
                    <a:pos x="113" y="0"/>
                  </a:cxn>
                  <a:cxn ang="0">
                    <a:pos x="114" y="25"/>
                  </a:cxn>
                  <a:cxn ang="0">
                    <a:pos x="3" y="203"/>
                  </a:cxn>
                </a:cxnLst>
                <a:rect l="0" t="0" r="r" b="b"/>
                <a:pathLst>
                  <a:path w="114" h="203">
                    <a:moveTo>
                      <a:pt x="3" y="203"/>
                    </a:moveTo>
                    <a:lnTo>
                      <a:pt x="0" y="177"/>
                    </a:lnTo>
                    <a:lnTo>
                      <a:pt x="113" y="0"/>
                    </a:lnTo>
                    <a:lnTo>
                      <a:pt x="114" y="25"/>
                    </a:lnTo>
                    <a:lnTo>
                      <a:pt x="3" y="203"/>
                    </a:lnTo>
                    <a:close/>
                  </a:path>
                </a:pathLst>
              </a:custGeom>
              <a:solidFill>
                <a:srgbClr val="E0E0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80" name="Freeform 544"/>
              <p:cNvSpPr>
                <a:spLocks/>
              </p:cNvSpPr>
              <p:nvPr/>
            </p:nvSpPr>
            <p:spPr bwMode="auto">
              <a:xfrm>
                <a:off x="2321" y="3346"/>
                <a:ext cx="58" cy="99"/>
              </a:xfrm>
              <a:custGeom>
                <a:avLst/>
                <a:gdLst/>
                <a:ahLst/>
                <a:cxnLst>
                  <a:cxn ang="0">
                    <a:pos x="3" y="199"/>
                  </a:cxn>
                  <a:cxn ang="0">
                    <a:pos x="0" y="175"/>
                  </a:cxn>
                  <a:cxn ang="0">
                    <a:pos x="112" y="0"/>
                  </a:cxn>
                  <a:cxn ang="0">
                    <a:pos x="116" y="22"/>
                  </a:cxn>
                  <a:cxn ang="0">
                    <a:pos x="3" y="199"/>
                  </a:cxn>
                </a:cxnLst>
                <a:rect l="0" t="0" r="r" b="b"/>
                <a:pathLst>
                  <a:path w="116" h="199">
                    <a:moveTo>
                      <a:pt x="3" y="199"/>
                    </a:moveTo>
                    <a:lnTo>
                      <a:pt x="0" y="175"/>
                    </a:lnTo>
                    <a:lnTo>
                      <a:pt x="112" y="0"/>
                    </a:lnTo>
                    <a:lnTo>
                      <a:pt x="116" y="22"/>
                    </a:lnTo>
                    <a:lnTo>
                      <a:pt x="3" y="199"/>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81" name="Freeform 545"/>
              <p:cNvSpPr>
                <a:spLocks/>
              </p:cNvSpPr>
              <p:nvPr/>
            </p:nvSpPr>
            <p:spPr bwMode="auto">
              <a:xfrm>
                <a:off x="2319" y="3335"/>
                <a:ext cx="59" cy="98"/>
              </a:xfrm>
              <a:custGeom>
                <a:avLst/>
                <a:gdLst/>
                <a:ahLst/>
                <a:cxnLst>
                  <a:cxn ang="0">
                    <a:pos x="5" y="197"/>
                  </a:cxn>
                  <a:cxn ang="0">
                    <a:pos x="0" y="171"/>
                  </a:cxn>
                  <a:cxn ang="0">
                    <a:pos x="114" y="0"/>
                  </a:cxn>
                  <a:cxn ang="0">
                    <a:pos x="117" y="22"/>
                  </a:cxn>
                  <a:cxn ang="0">
                    <a:pos x="5" y="197"/>
                  </a:cxn>
                </a:cxnLst>
                <a:rect l="0" t="0" r="r" b="b"/>
                <a:pathLst>
                  <a:path w="117" h="197">
                    <a:moveTo>
                      <a:pt x="5" y="197"/>
                    </a:moveTo>
                    <a:lnTo>
                      <a:pt x="0" y="171"/>
                    </a:lnTo>
                    <a:lnTo>
                      <a:pt x="114" y="0"/>
                    </a:lnTo>
                    <a:lnTo>
                      <a:pt x="117" y="22"/>
                    </a:lnTo>
                    <a:lnTo>
                      <a:pt x="5" y="197"/>
                    </a:lnTo>
                    <a:close/>
                  </a:path>
                </a:pathLst>
              </a:custGeom>
              <a:solidFill>
                <a:srgbClr val="DFDF5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82" name="Freeform 546"/>
              <p:cNvSpPr>
                <a:spLocks/>
              </p:cNvSpPr>
              <p:nvPr/>
            </p:nvSpPr>
            <p:spPr bwMode="auto">
              <a:xfrm>
                <a:off x="2317" y="3324"/>
                <a:ext cx="59" cy="96"/>
              </a:xfrm>
              <a:custGeom>
                <a:avLst/>
                <a:gdLst/>
                <a:ahLst/>
                <a:cxnLst>
                  <a:cxn ang="0">
                    <a:pos x="4" y="193"/>
                  </a:cxn>
                  <a:cxn ang="0">
                    <a:pos x="0" y="169"/>
                  </a:cxn>
                  <a:cxn ang="0">
                    <a:pos x="112" y="0"/>
                  </a:cxn>
                  <a:cxn ang="0">
                    <a:pos x="118" y="22"/>
                  </a:cxn>
                  <a:cxn ang="0">
                    <a:pos x="4" y="193"/>
                  </a:cxn>
                </a:cxnLst>
                <a:rect l="0" t="0" r="r" b="b"/>
                <a:pathLst>
                  <a:path w="118" h="193">
                    <a:moveTo>
                      <a:pt x="4" y="193"/>
                    </a:moveTo>
                    <a:lnTo>
                      <a:pt x="0" y="169"/>
                    </a:lnTo>
                    <a:lnTo>
                      <a:pt x="112" y="0"/>
                    </a:lnTo>
                    <a:lnTo>
                      <a:pt x="118" y="22"/>
                    </a:lnTo>
                    <a:lnTo>
                      <a:pt x="4" y="193"/>
                    </a:lnTo>
                    <a:close/>
                  </a:path>
                </a:pathLst>
              </a:custGeom>
              <a:solidFill>
                <a:srgbClr val="DEDE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83" name="Freeform 547"/>
              <p:cNvSpPr>
                <a:spLocks/>
              </p:cNvSpPr>
              <p:nvPr/>
            </p:nvSpPr>
            <p:spPr bwMode="auto">
              <a:xfrm>
                <a:off x="2318" y="3329"/>
                <a:ext cx="58" cy="91"/>
              </a:xfrm>
              <a:custGeom>
                <a:avLst/>
                <a:gdLst/>
                <a:ahLst/>
                <a:cxnLst>
                  <a:cxn ang="0">
                    <a:pos x="1" y="182"/>
                  </a:cxn>
                  <a:cxn ang="0">
                    <a:pos x="0" y="171"/>
                  </a:cxn>
                  <a:cxn ang="0">
                    <a:pos x="112" y="0"/>
                  </a:cxn>
                  <a:cxn ang="0">
                    <a:pos x="115" y="11"/>
                  </a:cxn>
                  <a:cxn ang="0">
                    <a:pos x="1" y="182"/>
                  </a:cxn>
                </a:cxnLst>
                <a:rect l="0" t="0" r="r" b="b"/>
                <a:pathLst>
                  <a:path w="115" h="182">
                    <a:moveTo>
                      <a:pt x="1" y="182"/>
                    </a:moveTo>
                    <a:lnTo>
                      <a:pt x="0" y="171"/>
                    </a:lnTo>
                    <a:lnTo>
                      <a:pt x="112" y="0"/>
                    </a:lnTo>
                    <a:lnTo>
                      <a:pt x="115" y="11"/>
                    </a:lnTo>
                    <a:lnTo>
                      <a:pt x="1" y="182"/>
                    </a:lnTo>
                    <a:close/>
                  </a:path>
                </a:pathLst>
              </a:custGeom>
              <a:solidFill>
                <a:srgbClr val="DEDE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84" name="Freeform 548"/>
              <p:cNvSpPr>
                <a:spLocks/>
              </p:cNvSpPr>
              <p:nvPr/>
            </p:nvSpPr>
            <p:spPr bwMode="auto">
              <a:xfrm>
                <a:off x="2317" y="3324"/>
                <a:ext cx="58" cy="91"/>
              </a:xfrm>
              <a:custGeom>
                <a:avLst/>
                <a:gdLst/>
                <a:ahLst/>
                <a:cxnLst>
                  <a:cxn ang="0">
                    <a:pos x="3" y="182"/>
                  </a:cxn>
                  <a:cxn ang="0">
                    <a:pos x="0" y="169"/>
                  </a:cxn>
                  <a:cxn ang="0">
                    <a:pos x="112" y="0"/>
                  </a:cxn>
                  <a:cxn ang="0">
                    <a:pos x="115" y="11"/>
                  </a:cxn>
                  <a:cxn ang="0">
                    <a:pos x="3" y="182"/>
                  </a:cxn>
                </a:cxnLst>
                <a:rect l="0" t="0" r="r" b="b"/>
                <a:pathLst>
                  <a:path w="115" h="182">
                    <a:moveTo>
                      <a:pt x="3" y="182"/>
                    </a:moveTo>
                    <a:lnTo>
                      <a:pt x="0" y="169"/>
                    </a:lnTo>
                    <a:lnTo>
                      <a:pt x="112" y="0"/>
                    </a:lnTo>
                    <a:lnTo>
                      <a:pt x="115" y="11"/>
                    </a:lnTo>
                    <a:lnTo>
                      <a:pt x="3" y="182"/>
                    </a:lnTo>
                    <a:close/>
                  </a:path>
                </a:pathLst>
              </a:custGeom>
              <a:solidFill>
                <a:srgbClr val="DDDD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85" name="Freeform 549"/>
              <p:cNvSpPr>
                <a:spLocks/>
              </p:cNvSpPr>
              <p:nvPr/>
            </p:nvSpPr>
            <p:spPr bwMode="auto">
              <a:xfrm>
                <a:off x="2313" y="3314"/>
                <a:ext cx="60" cy="94"/>
              </a:xfrm>
              <a:custGeom>
                <a:avLst/>
                <a:gdLst/>
                <a:ahLst/>
                <a:cxnLst>
                  <a:cxn ang="0">
                    <a:pos x="8" y="190"/>
                  </a:cxn>
                  <a:cxn ang="0">
                    <a:pos x="0" y="167"/>
                  </a:cxn>
                  <a:cxn ang="0">
                    <a:pos x="114" y="0"/>
                  </a:cxn>
                  <a:cxn ang="0">
                    <a:pos x="120" y="21"/>
                  </a:cxn>
                  <a:cxn ang="0">
                    <a:pos x="8" y="190"/>
                  </a:cxn>
                </a:cxnLst>
                <a:rect l="0" t="0" r="r" b="b"/>
                <a:pathLst>
                  <a:path w="120" h="190">
                    <a:moveTo>
                      <a:pt x="8" y="190"/>
                    </a:moveTo>
                    <a:lnTo>
                      <a:pt x="0" y="167"/>
                    </a:lnTo>
                    <a:lnTo>
                      <a:pt x="114" y="0"/>
                    </a:lnTo>
                    <a:lnTo>
                      <a:pt x="120" y="21"/>
                    </a:lnTo>
                    <a:lnTo>
                      <a:pt x="8" y="190"/>
                    </a:lnTo>
                    <a:close/>
                  </a:path>
                </a:pathLst>
              </a:custGeom>
              <a:solidFill>
                <a:srgbClr val="DCDC5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86" name="Freeform 550"/>
              <p:cNvSpPr>
                <a:spLocks/>
              </p:cNvSpPr>
              <p:nvPr/>
            </p:nvSpPr>
            <p:spPr bwMode="auto">
              <a:xfrm>
                <a:off x="2309" y="3303"/>
                <a:ext cx="61" cy="94"/>
              </a:xfrm>
              <a:custGeom>
                <a:avLst/>
                <a:gdLst/>
                <a:ahLst/>
                <a:cxnLst>
                  <a:cxn ang="0">
                    <a:pos x="8" y="189"/>
                  </a:cxn>
                  <a:cxn ang="0">
                    <a:pos x="0" y="165"/>
                  </a:cxn>
                  <a:cxn ang="0">
                    <a:pos x="116" y="0"/>
                  </a:cxn>
                  <a:cxn ang="0">
                    <a:pos x="122" y="22"/>
                  </a:cxn>
                  <a:cxn ang="0">
                    <a:pos x="8" y="189"/>
                  </a:cxn>
                </a:cxnLst>
                <a:rect l="0" t="0" r="r" b="b"/>
                <a:pathLst>
                  <a:path w="122" h="189">
                    <a:moveTo>
                      <a:pt x="8" y="189"/>
                    </a:moveTo>
                    <a:lnTo>
                      <a:pt x="0" y="165"/>
                    </a:lnTo>
                    <a:lnTo>
                      <a:pt x="116" y="0"/>
                    </a:lnTo>
                    <a:lnTo>
                      <a:pt x="122" y="22"/>
                    </a:lnTo>
                    <a:lnTo>
                      <a:pt x="8" y="189"/>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87" name="Freeform 551"/>
              <p:cNvSpPr>
                <a:spLocks/>
              </p:cNvSpPr>
              <p:nvPr/>
            </p:nvSpPr>
            <p:spPr bwMode="auto">
              <a:xfrm>
                <a:off x="2311" y="3308"/>
                <a:ext cx="59" cy="89"/>
              </a:xfrm>
              <a:custGeom>
                <a:avLst/>
                <a:gdLst/>
                <a:ahLst/>
                <a:cxnLst>
                  <a:cxn ang="0">
                    <a:pos x="3" y="178"/>
                  </a:cxn>
                  <a:cxn ang="0">
                    <a:pos x="0" y="165"/>
                  </a:cxn>
                  <a:cxn ang="0">
                    <a:pos x="114" y="0"/>
                  </a:cxn>
                  <a:cxn ang="0">
                    <a:pos x="117" y="11"/>
                  </a:cxn>
                  <a:cxn ang="0">
                    <a:pos x="3" y="178"/>
                  </a:cxn>
                </a:cxnLst>
                <a:rect l="0" t="0" r="r" b="b"/>
                <a:pathLst>
                  <a:path w="117" h="178">
                    <a:moveTo>
                      <a:pt x="3" y="178"/>
                    </a:moveTo>
                    <a:lnTo>
                      <a:pt x="0" y="165"/>
                    </a:lnTo>
                    <a:lnTo>
                      <a:pt x="114" y="0"/>
                    </a:lnTo>
                    <a:lnTo>
                      <a:pt x="117" y="11"/>
                    </a:lnTo>
                    <a:lnTo>
                      <a:pt x="3" y="178"/>
                    </a:lnTo>
                    <a:close/>
                  </a:path>
                </a:pathLst>
              </a:custGeom>
              <a:solidFill>
                <a:srgbClr val="DBDB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88" name="Freeform 552"/>
              <p:cNvSpPr>
                <a:spLocks/>
              </p:cNvSpPr>
              <p:nvPr/>
            </p:nvSpPr>
            <p:spPr bwMode="auto">
              <a:xfrm>
                <a:off x="2309" y="3303"/>
                <a:ext cx="59" cy="88"/>
              </a:xfrm>
              <a:custGeom>
                <a:avLst/>
                <a:gdLst/>
                <a:ahLst/>
                <a:cxnLst>
                  <a:cxn ang="0">
                    <a:pos x="5" y="176"/>
                  </a:cxn>
                  <a:cxn ang="0">
                    <a:pos x="0" y="165"/>
                  </a:cxn>
                  <a:cxn ang="0">
                    <a:pos x="116" y="0"/>
                  </a:cxn>
                  <a:cxn ang="0">
                    <a:pos x="119" y="11"/>
                  </a:cxn>
                  <a:cxn ang="0">
                    <a:pos x="5" y="176"/>
                  </a:cxn>
                </a:cxnLst>
                <a:rect l="0" t="0" r="r" b="b"/>
                <a:pathLst>
                  <a:path w="119" h="176">
                    <a:moveTo>
                      <a:pt x="5" y="176"/>
                    </a:moveTo>
                    <a:lnTo>
                      <a:pt x="0" y="165"/>
                    </a:lnTo>
                    <a:lnTo>
                      <a:pt x="116" y="0"/>
                    </a:lnTo>
                    <a:lnTo>
                      <a:pt x="119" y="11"/>
                    </a:lnTo>
                    <a:lnTo>
                      <a:pt x="5" y="176"/>
                    </a:lnTo>
                    <a:close/>
                  </a:path>
                </a:pathLst>
              </a:custGeom>
              <a:solidFill>
                <a:srgbClr val="DADA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89" name="Freeform 553"/>
              <p:cNvSpPr>
                <a:spLocks/>
              </p:cNvSpPr>
              <p:nvPr/>
            </p:nvSpPr>
            <p:spPr bwMode="auto">
              <a:xfrm>
                <a:off x="2304" y="3292"/>
                <a:ext cx="63" cy="93"/>
              </a:xfrm>
              <a:custGeom>
                <a:avLst/>
                <a:gdLst/>
                <a:ahLst/>
                <a:cxnLst>
                  <a:cxn ang="0">
                    <a:pos x="9" y="185"/>
                  </a:cxn>
                  <a:cxn ang="0">
                    <a:pos x="0" y="163"/>
                  </a:cxn>
                  <a:cxn ang="0">
                    <a:pos x="116" y="0"/>
                  </a:cxn>
                  <a:cxn ang="0">
                    <a:pos x="125" y="20"/>
                  </a:cxn>
                  <a:cxn ang="0">
                    <a:pos x="9" y="185"/>
                  </a:cxn>
                </a:cxnLst>
                <a:rect l="0" t="0" r="r" b="b"/>
                <a:pathLst>
                  <a:path w="125" h="185">
                    <a:moveTo>
                      <a:pt x="9" y="185"/>
                    </a:moveTo>
                    <a:lnTo>
                      <a:pt x="0" y="163"/>
                    </a:lnTo>
                    <a:lnTo>
                      <a:pt x="116" y="0"/>
                    </a:lnTo>
                    <a:lnTo>
                      <a:pt x="125" y="20"/>
                    </a:lnTo>
                    <a:lnTo>
                      <a:pt x="9" y="185"/>
                    </a:lnTo>
                    <a:close/>
                  </a:path>
                </a:pathLst>
              </a:custGeom>
              <a:solidFill>
                <a:srgbClr val="D9D95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90" name="Freeform 554"/>
              <p:cNvSpPr>
                <a:spLocks/>
              </p:cNvSpPr>
              <p:nvPr/>
            </p:nvSpPr>
            <p:spPr bwMode="auto">
              <a:xfrm>
                <a:off x="2300" y="3282"/>
                <a:ext cx="62" cy="92"/>
              </a:xfrm>
              <a:custGeom>
                <a:avLst/>
                <a:gdLst/>
                <a:ahLst/>
                <a:cxnLst>
                  <a:cxn ang="0">
                    <a:pos x="9" y="184"/>
                  </a:cxn>
                  <a:cxn ang="0">
                    <a:pos x="0" y="162"/>
                  </a:cxn>
                  <a:cxn ang="0">
                    <a:pos x="115" y="0"/>
                  </a:cxn>
                  <a:cxn ang="0">
                    <a:pos x="125" y="21"/>
                  </a:cxn>
                  <a:cxn ang="0">
                    <a:pos x="9" y="184"/>
                  </a:cxn>
                </a:cxnLst>
                <a:rect l="0" t="0" r="r" b="b"/>
                <a:pathLst>
                  <a:path w="125" h="184">
                    <a:moveTo>
                      <a:pt x="9" y="184"/>
                    </a:moveTo>
                    <a:lnTo>
                      <a:pt x="0" y="162"/>
                    </a:lnTo>
                    <a:lnTo>
                      <a:pt x="115" y="0"/>
                    </a:lnTo>
                    <a:lnTo>
                      <a:pt x="125" y="21"/>
                    </a:lnTo>
                    <a:lnTo>
                      <a:pt x="9" y="184"/>
                    </a:lnTo>
                    <a:close/>
                  </a:path>
                </a:pathLst>
              </a:custGeom>
              <a:solidFill>
                <a:srgbClr val="D8D8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91" name="Freeform 555"/>
              <p:cNvSpPr>
                <a:spLocks/>
              </p:cNvSpPr>
              <p:nvPr/>
            </p:nvSpPr>
            <p:spPr bwMode="auto">
              <a:xfrm>
                <a:off x="2302" y="3288"/>
                <a:ext cx="60" cy="86"/>
              </a:xfrm>
              <a:custGeom>
                <a:avLst/>
                <a:gdLst/>
                <a:ahLst/>
                <a:cxnLst>
                  <a:cxn ang="0">
                    <a:pos x="5" y="173"/>
                  </a:cxn>
                  <a:cxn ang="0">
                    <a:pos x="0" y="162"/>
                  </a:cxn>
                  <a:cxn ang="0">
                    <a:pos x="116" y="0"/>
                  </a:cxn>
                  <a:cxn ang="0">
                    <a:pos x="121" y="10"/>
                  </a:cxn>
                  <a:cxn ang="0">
                    <a:pos x="5" y="173"/>
                  </a:cxn>
                </a:cxnLst>
                <a:rect l="0" t="0" r="r" b="b"/>
                <a:pathLst>
                  <a:path w="121" h="173">
                    <a:moveTo>
                      <a:pt x="5" y="173"/>
                    </a:moveTo>
                    <a:lnTo>
                      <a:pt x="0" y="162"/>
                    </a:lnTo>
                    <a:lnTo>
                      <a:pt x="116" y="0"/>
                    </a:lnTo>
                    <a:lnTo>
                      <a:pt x="121" y="10"/>
                    </a:lnTo>
                    <a:lnTo>
                      <a:pt x="5" y="173"/>
                    </a:lnTo>
                    <a:close/>
                  </a:path>
                </a:pathLst>
              </a:custGeom>
              <a:solidFill>
                <a:srgbClr val="D8D85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92" name="Freeform 556"/>
              <p:cNvSpPr>
                <a:spLocks/>
              </p:cNvSpPr>
              <p:nvPr/>
            </p:nvSpPr>
            <p:spPr bwMode="auto">
              <a:xfrm>
                <a:off x="2300" y="3282"/>
                <a:ext cx="60" cy="86"/>
              </a:xfrm>
              <a:custGeom>
                <a:avLst/>
                <a:gdLst/>
                <a:ahLst/>
                <a:cxnLst>
                  <a:cxn ang="0">
                    <a:pos x="4" y="173"/>
                  </a:cxn>
                  <a:cxn ang="0">
                    <a:pos x="0" y="162"/>
                  </a:cxn>
                  <a:cxn ang="0">
                    <a:pos x="115" y="0"/>
                  </a:cxn>
                  <a:cxn ang="0">
                    <a:pos x="120" y="11"/>
                  </a:cxn>
                  <a:cxn ang="0">
                    <a:pos x="4" y="173"/>
                  </a:cxn>
                </a:cxnLst>
                <a:rect l="0" t="0" r="r" b="b"/>
                <a:pathLst>
                  <a:path w="120" h="173">
                    <a:moveTo>
                      <a:pt x="4" y="173"/>
                    </a:moveTo>
                    <a:lnTo>
                      <a:pt x="0" y="162"/>
                    </a:lnTo>
                    <a:lnTo>
                      <a:pt x="115" y="0"/>
                    </a:lnTo>
                    <a:lnTo>
                      <a:pt x="120" y="11"/>
                    </a:lnTo>
                    <a:lnTo>
                      <a:pt x="4" y="173"/>
                    </a:lnTo>
                    <a:close/>
                  </a:path>
                </a:pathLst>
              </a:custGeom>
              <a:solidFill>
                <a:srgbClr val="D7D7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93" name="Freeform 557"/>
              <p:cNvSpPr>
                <a:spLocks/>
              </p:cNvSpPr>
              <p:nvPr/>
            </p:nvSpPr>
            <p:spPr bwMode="auto">
              <a:xfrm>
                <a:off x="2294" y="3273"/>
                <a:ext cx="64" cy="90"/>
              </a:xfrm>
              <a:custGeom>
                <a:avLst/>
                <a:gdLst/>
                <a:ahLst/>
                <a:cxnLst>
                  <a:cxn ang="0">
                    <a:pos x="11" y="180"/>
                  </a:cxn>
                  <a:cxn ang="0">
                    <a:pos x="0" y="159"/>
                  </a:cxn>
                  <a:cxn ang="0">
                    <a:pos x="117" y="0"/>
                  </a:cxn>
                  <a:cxn ang="0">
                    <a:pos x="126" y="18"/>
                  </a:cxn>
                  <a:cxn ang="0">
                    <a:pos x="11" y="180"/>
                  </a:cxn>
                </a:cxnLst>
                <a:rect l="0" t="0" r="r" b="b"/>
                <a:pathLst>
                  <a:path w="126" h="180">
                    <a:moveTo>
                      <a:pt x="11" y="180"/>
                    </a:moveTo>
                    <a:lnTo>
                      <a:pt x="0" y="159"/>
                    </a:lnTo>
                    <a:lnTo>
                      <a:pt x="117" y="0"/>
                    </a:lnTo>
                    <a:lnTo>
                      <a:pt x="126" y="18"/>
                    </a:lnTo>
                    <a:lnTo>
                      <a:pt x="11" y="180"/>
                    </a:lnTo>
                    <a:close/>
                  </a:path>
                </a:pathLst>
              </a:custGeom>
              <a:solidFill>
                <a:srgbClr val="D6D6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94" name="Freeform 558"/>
              <p:cNvSpPr>
                <a:spLocks/>
              </p:cNvSpPr>
              <p:nvPr/>
            </p:nvSpPr>
            <p:spPr bwMode="auto">
              <a:xfrm>
                <a:off x="2297" y="3277"/>
                <a:ext cx="61" cy="86"/>
              </a:xfrm>
              <a:custGeom>
                <a:avLst/>
                <a:gdLst/>
                <a:ahLst/>
                <a:cxnLst>
                  <a:cxn ang="0">
                    <a:pos x="7" y="171"/>
                  </a:cxn>
                  <a:cxn ang="0">
                    <a:pos x="0" y="159"/>
                  </a:cxn>
                  <a:cxn ang="0">
                    <a:pos x="118" y="0"/>
                  </a:cxn>
                  <a:cxn ang="0">
                    <a:pos x="122" y="9"/>
                  </a:cxn>
                  <a:cxn ang="0">
                    <a:pos x="7" y="171"/>
                  </a:cxn>
                </a:cxnLst>
                <a:rect l="0" t="0" r="r" b="b"/>
                <a:pathLst>
                  <a:path w="122" h="171">
                    <a:moveTo>
                      <a:pt x="7" y="171"/>
                    </a:moveTo>
                    <a:lnTo>
                      <a:pt x="0" y="159"/>
                    </a:lnTo>
                    <a:lnTo>
                      <a:pt x="118" y="0"/>
                    </a:lnTo>
                    <a:lnTo>
                      <a:pt x="122" y="9"/>
                    </a:lnTo>
                    <a:lnTo>
                      <a:pt x="7" y="171"/>
                    </a:lnTo>
                    <a:close/>
                  </a:path>
                </a:pathLst>
              </a:custGeom>
              <a:solidFill>
                <a:srgbClr val="D6D65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95" name="Freeform 559"/>
              <p:cNvSpPr>
                <a:spLocks/>
              </p:cNvSpPr>
              <p:nvPr/>
            </p:nvSpPr>
            <p:spPr bwMode="auto">
              <a:xfrm>
                <a:off x="2294" y="3273"/>
                <a:ext cx="61" cy="84"/>
              </a:xfrm>
              <a:custGeom>
                <a:avLst/>
                <a:gdLst/>
                <a:ahLst/>
                <a:cxnLst>
                  <a:cxn ang="0">
                    <a:pos x="4" y="168"/>
                  </a:cxn>
                  <a:cxn ang="0">
                    <a:pos x="0" y="159"/>
                  </a:cxn>
                  <a:cxn ang="0">
                    <a:pos x="117" y="0"/>
                  </a:cxn>
                  <a:cxn ang="0">
                    <a:pos x="122" y="9"/>
                  </a:cxn>
                  <a:cxn ang="0">
                    <a:pos x="4" y="168"/>
                  </a:cxn>
                </a:cxnLst>
                <a:rect l="0" t="0" r="r" b="b"/>
                <a:pathLst>
                  <a:path w="122" h="168">
                    <a:moveTo>
                      <a:pt x="4" y="168"/>
                    </a:moveTo>
                    <a:lnTo>
                      <a:pt x="0" y="159"/>
                    </a:lnTo>
                    <a:lnTo>
                      <a:pt x="117" y="0"/>
                    </a:lnTo>
                    <a:lnTo>
                      <a:pt x="122" y="9"/>
                    </a:lnTo>
                    <a:lnTo>
                      <a:pt x="4" y="168"/>
                    </a:lnTo>
                    <a:close/>
                  </a:path>
                </a:pathLst>
              </a:custGeom>
              <a:solidFill>
                <a:srgbClr val="D5D5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96" name="Freeform 560"/>
              <p:cNvSpPr>
                <a:spLocks/>
              </p:cNvSpPr>
              <p:nvPr/>
            </p:nvSpPr>
            <p:spPr bwMode="auto">
              <a:xfrm>
                <a:off x="2288" y="3264"/>
                <a:ext cx="65" cy="89"/>
              </a:xfrm>
              <a:custGeom>
                <a:avLst/>
                <a:gdLst/>
                <a:ahLst/>
                <a:cxnLst>
                  <a:cxn ang="0">
                    <a:pos x="13" y="178"/>
                  </a:cxn>
                  <a:cxn ang="0">
                    <a:pos x="0" y="156"/>
                  </a:cxn>
                  <a:cxn ang="0">
                    <a:pos x="119" y="0"/>
                  </a:cxn>
                  <a:cxn ang="0">
                    <a:pos x="130" y="19"/>
                  </a:cxn>
                  <a:cxn ang="0">
                    <a:pos x="13" y="178"/>
                  </a:cxn>
                </a:cxnLst>
                <a:rect l="0" t="0" r="r" b="b"/>
                <a:pathLst>
                  <a:path w="130" h="178">
                    <a:moveTo>
                      <a:pt x="13" y="178"/>
                    </a:moveTo>
                    <a:lnTo>
                      <a:pt x="0" y="156"/>
                    </a:lnTo>
                    <a:lnTo>
                      <a:pt x="119" y="0"/>
                    </a:lnTo>
                    <a:lnTo>
                      <a:pt x="130" y="19"/>
                    </a:lnTo>
                    <a:lnTo>
                      <a:pt x="13" y="178"/>
                    </a:lnTo>
                    <a:close/>
                  </a:path>
                </a:pathLst>
              </a:custGeom>
              <a:solidFill>
                <a:srgbClr val="D4D4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97" name="Freeform 561"/>
              <p:cNvSpPr>
                <a:spLocks/>
              </p:cNvSpPr>
              <p:nvPr/>
            </p:nvSpPr>
            <p:spPr bwMode="auto">
              <a:xfrm>
                <a:off x="2291" y="3268"/>
                <a:ext cx="62" cy="85"/>
              </a:xfrm>
              <a:custGeom>
                <a:avLst/>
                <a:gdLst/>
                <a:ahLst/>
                <a:cxnLst>
                  <a:cxn ang="0">
                    <a:pos x="6" y="169"/>
                  </a:cxn>
                  <a:cxn ang="0">
                    <a:pos x="0" y="158"/>
                  </a:cxn>
                  <a:cxn ang="0">
                    <a:pos x="117" y="0"/>
                  </a:cxn>
                  <a:cxn ang="0">
                    <a:pos x="123" y="10"/>
                  </a:cxn>
                  <a:cxn ang="0">
                    <a:pos x="6" y="169"/>
                  </a:cxn>
                </a:cxnLst>
                <a:rect l="0" t="0" r="r" b="b"/>
                <a:pathLst>
                  <a:path w="123" h="169">
                    <a:moveTo>
                      <a:pt x="6" y="169"/>
                    </a:moveTo>
                    <a:lnTo>
                      <a:pt x="0" y="158"/>
                    </a:lnTo>
                    <a:lnTo>
                      <a:pt x="117" y="0"/>
                    </a:lnTo>
                    <a:lnTo>
                      <a:pt x="123" y="10"/>
                    </a:lnTo>
                    <a:lnTo>
                      <a:pt x="6" y="169"/>
                    </a:lnTo>
                    <a:close/>
                  </a:path>
                </a:pathLst>
              </a:custGeom>
              <a:solidFill>
                <a:srgbClr val="D4D4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98" name="Freeform 562"/>
              <p:cNvSpPr>
                <a:spLocks/>
              </p:cNvSpPr>
              <p:nvPr/>
            </p:nvSpPr>
            <p:spPr bwMode="auto">
              <a:xfrm>
                <a:off x="2288" y="3264"/>
                <a:ext cx="62" cy="83"/>
              </a:xfrm>
              <a:custGeom>
                <a:avLst/>
                <a:gdLst/>
                <a:ahLst/>
                <a:cxnLst>
                  <a:cxn ang="0">
                    <a:pos x="7" y="167"/>
                  </a:cxn>
                  <a:cxn ang="0">
                    <a:pos x="0" y="156"/>
                  </a:cxn>
                  <a:cxn ang="0">
                    <a:pos x="119" y="0"/>
                  </a:cxn>
                  <a:cxn ang="0">
                    <a:pos x="124" y="9"/>
                  </a:cxn>
                  <a:cxn ang="0">
                    <a:pos x="7" y="167"/>
                  </a:cxn>
                </a:cxnLst>
                <a:rect l="0" t="0" r="r" b="b"/>
                <a:pathLst>
                  <a:path w="124" h="167">
                    <a:moveTo>
                      <a:pt x="7" y="167"/>
                    </a:moveTo>
                    <a:lnTo>
                      <a:pt x="0" y="156"/>
                    </a:lnTo>
                    <a:lnTo>
                      <a:pt x="119" y="0"/>
                    </a:lnTo>
                    <a:lnTo>
                      <a:pt x="124" y="9"/>
                    </a:lnTo>
                    <a:lnTo>
                      <a:pt x="7" y="167"/>
                    </a:lnTo>
                    <a:close/>
                  </a:path>
                </a:pathLst>
              </a:custGeom>
              <a:solidFill>
                <a:srgbClr val="D3D3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699" name="Freeform 563"/>
              <p:cNvSpPr>
                <a:spLocks/>
              </p:cNvSpPr>
              <p:nvPr/>
            </p:nvSpPr>
            <p:spPr bwMode="auto">
              <a:xfrm>
                <a:off x="2281" y="3254"/>
                <a:ext cx="67" cy="87"/>
              </a:xfrm>
              <a:custGeom>
                <a:avLst/>
                <a:gdLst/>
                <a:ahLst/>
                <a:cxnLst>
                  <a:cxn ang="0">
                    <a:pos x="14" y="174"/>
                  </a:cxn>
                  <a:cxn ang="0">
                    <a:pos x="0" y="154"/>
                  </a:cxn>
                  <a:cxn ang="0">
                    <a:pos x="121" y="0"/>
                  </a:cxn>
                  <a:cxn ang="0">
                    <a:pos x="133" y="18"/>
                  </a:cxn>
                  <a:cxn ang="0">
                    <a:pos x="14" y="174"/>
                  </a:cxn>
                </a:cxnLst>
                <a:rect l="0" t="0" r="r" b="b"/>
                <a:pathLst>
                  <a:path w="133" h="174">
                    <a:moveTo>
                      <a:pt x="14" y="174"/>
                    </a:moveTo>
                    <a:lnTo>
                      <a:pt x="0" y="154"/>
                    </a:lnTo>
                    <a:lnTo>
                      <a:pt x="121" y="0"/>
                    </a:lnTo>
                    <a:lnTo>
                      <a:pt x="133" y="18"/>
                    </a:lnTo>
                    <a:lnTo>
                      <a:pt x="14" y="174"/>
                    </a:lnTo>
                    <a:close/>
                  </a:path>
                </a:pathLst>
              </a:custGeom>
              <a:solidFill>
                <a:srgbClr val="D2D2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00" name="Freeform 564"/>
              <p:cNvSpPr>
                <a:spLocks/>
              </p:cNvSpPr>
              <p:nvPr/>
            </p:nvSpPr>
            <p:spPr bwMode="auto">
              <a:xfrm>
                <a:off x="2286" y="3260"/>
                <a:ext cx="62" cy="81"/>
              </a:xfrm>
              <a:custGeom>
                <a:avLst/>
                <a:gdLst/>
                <a:ahLst/>
                <a:cxnLst>
                  <a:cxn ang="0">
                    <a:pos x="4" y="163"/>
                  </a:cxn>
                  <a:cxn ang="0">
                    <a:pos x="0" y="157"/>
                  </a:cxn>
                  <a:cxn ang="0">
                    <a:pos x="119" y="0"/>
                  </a:cxn>
                  <a:cxn ang="0">
                    <a:pos x="123" y="7"/>
                  </a:cxn>
                  <a:cxn ang="0">
                    <a:pos x="4" y="163"/>
                  </a:cxn>
                </a:cxnLst>
                <a:rect l="0" t="0" r="r" b="b"/>
                <a:pathLst>
                  <a:path w="123" h="163">
                    <a:moveTo>
                      <a:pt x="4" y="163"/>
                    </a:moveTo>
                    <a:lnTo>
                      <a:pt x="0" y="157"/>
                    </a:lnTo>
                    <a:lnTo>
                      <a:pt x="119" y="0"/>
                    </a:lnTo>
                    <a:lnTo>
                      <a:pt x="123" y="7"/>
                    </a:lnTo>
                    <a:lnTo>
                      <a:pt x="4" y="163"/>
                    </a:lnTo>
                    <a:close/>
                  </a:path>
                </a:pathLst>
              </a:custGeom>
              <a:solidFill>
                <a:srgbClr val="D2D25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01" name="Freeform 565"/>
              <p:cNvSpPr>
                <a:spLocks/>
              </p:cNvSpPr>
              <p:nvPr/>
            </p:nvSpPr>
            <p:spPr bwMode="auto">
              <a:xfrm>
                <a:off x="2284" y="3257"/>
                <a:ext cx="61" cy="82"/>
              </a:xfrm>
              <a:custGeom>
                <a:avLst/>
                <a:gdLst/>
                <a:ahLst/>
                <a:cxnLst>
                  <a:cxn ang="0">
                    <a:pos x="5" y="163"/>
                  </a:cxn>
                  <a:cxn ang="0">
                    <a:pos x="0" y="156"/>
                  </a:cxn>
                  <a:cxn ang="0">
                    <a:pos x="121" y="0"/>
                  </a:cxn>
                  <a:cxn ang="0">
                    <a:pos x="124" y="6"/>
                  </a:cxn>
                  <a:cxn ang="0">
                    <a:pos x="5" y="163"/>
                  </a:cxn>
                </a:cxnLst>
                <a:rect l="0" t="0" r="r" b="b"/>
                <a:pathLst>
                  <a:path w="124" h="163">
                    <a:moveTo>
                      <a:pt x="5" y="163"/>
                    </a:moveTo>
                    <a:lnTo>
                      <a:pt x="0" y="156"/>
                    </a:lnTo>
                    <a:lnTo>
                      <a:pt x="121" y="0"/>
                    </a:lnTo>
                    <a:lnTo>
                      <a:pt x="124" y="6"/>
                    </a:lnTo>
                    <a:lnTo>
                      <a:pt x="5" y="163"/>
                    </a:lnTo>
                    <a:close/>
                  </a:path>
                </a:pathLst>
              </a:custGeom>
              <a:solidFill>
                <a:srgbClr val="D1D1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02" name="Freeform 566"/>
              <p:cNvSpPr>
                <a:spLocks/>
              </p:cNvSpPr>
              <p:nvPr/>
            </p:nvSpPr>
            <p:spPr bwMode="auto">
              <a:xfrm>
                <a:off x="2281" y="3254"/>
                <a:ext cx="63" cy="81"/>
              </a:xfrm>
              <a:custGeom>
                <a:avLst/>
                <a:gdLst/>
                <a:ahLst/>
                <a:cxnLst>
                  <a:cxn ang="0">
                    <a:pos x="5" y="161"/>
                  </a:cxn>
                  <a:cxn ang="0">
                    <a:pos x="0" y="154"/>
                  </a:cxn>
                  <a:cxn ang="0">
                    <a:pos x="121" y="0"/>
                  </a:cxn>
                  <a:cxn ang="0">
                    <a:pos x="126" y="5"/>
                  </a:cxn>
                  <a:cxn ang="0">
                    <a:pos x="5" y="161"/>
                  </a:cxn>
                </a:cxnLst>
                <a:rect l="0" t="0" r="r" b="b"/>
                <a:pathLst>
                  <a:path w="126" h="161">
                    <a:moveTo>
                      <a:pt x="5" y="161"/>
                    </a:moveTo>
                    <a:lnTo>
                      <a:pt x="0" y="154"/>
                    </a:lnTo>
                    <a:lnTo>
                      <a:pt x="121" y="0"/>
                    </a:lnTo>
                    <a:lnTo>
                      <a:pt x="126" y="5"/>
                    </a:lnTo>
                    <a:lnTo>
                      <a:pt x="5" y="161"/>
                    </a:lnTo>
                    <a:close/>
                  </a:path>
                </a:pathLst>
              </a:custGeom>
              <a:solidFill>
                <a:srgbClr val="D0D0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03" name="Freeform 567"/>
              <p:cNvSpPr>
                <a:spLocks/>
              </p:cNvSpPr>
              <p:nvPr/>
            </p:nvSpPr>
            <p:spPr bwMode="auto">
              <a:xfrm>
                <a:off x="2274" y="3245"/>
                <a:ext cx="67" cy="86"/>
              </a:xfrm>
              <a:custGeom>
                <a:avLst/>
                <a:gdLst/>
                <a:ahLst/>
                <a:cxnLst>
                  <a:cxn ang="0">
                    <a:pos x="13" y="173"/>
                  </a:cxn>
                  <a:cxn ang="0">
                    <a:pos x="0" y="154"/>
                  </a:cxn>
                  <a:cxn ang="0">
                    <a:pos x="122" y="0"/>
                  </a:cxn>
                  <a:cxn ang="0">
                    <a:pos x="134" y="19"/>
                  </a:cxn>
                  <a:cxn ang="0">
                    <a:pos x="13" y="173"/>
                  </a:cxn>
                </a:cxnLst>
                <a:rect l="0" t="0" r="r" b="b"/>
                <a:pathLst>
                  <a:path w="134" h="173">
                    <a:moveTo>
                      <a:pt x="13" y="173"/>
                    </a:moveTo>
                    <a:lnTo>
                      <a:pt x="0" y="154"/>
                    </a:lnTo>
                    <a:lnTo>
                      <a:pt x="122" y="0"/>
                    </a:lnTo>
                    <a:lnTo>
                      <a:pt x="134" y="19"/>
                    </a:lnTo>
                    <a:lnTo>
                      <a:pt x="13" y="173"/>
                    </a:lnTo>
                    <a:close/>
                  </a:path>
                </a:pathLst>
              </a:custGeom>
              <a:solidFill>
                <a:srgbClr val="CFCF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04" name="Freeform 568"/>
              <p:cNvSpPr>
                <a:spLocks/>
              </p:cNvSpPr>
              <p:nvPr/>
            </p:nvSpPr>
            <p:spPr bwMode="auto">
              <a:xfrm>
                <a:off x="2278" y="3250"/>
                <a:ext cx="63" cy="81"/>
              </a:xfrm>
              <a:custGeom>
                <a:avLst/>
                <a:gdLst/>
                <a:ahLst/>
                <a:cxnLst>
                  <a:cxn ang="0">
                    <a:pos x="6" y="164"/>
                  </a:cxn>
                  <a:cxn ang="0">
                    <a:pos x="0" y="154"/>
                  </a:cxn>
                  <a:cxn ang="0">
                    <a:pos x="121" y="0"/>
                  </a:cxn>
                  <a:cxn ang="0">
                    <a:pos x="127" y="10"/>
                  </a:cxn>
                  <a:cxn ang="0">
                    <a:pos x="6" y="164"/>
                  </a:cxn>
                </a:cxnLst>
                <a:rect l="0" t="0" r="r" b="b"/>
                <a:pathLst>
                  <a:path w="127" h="164">
                    <a:moveTo>
                      <a:pt x="6" y="164"/>
                    </a:moveTo>
                    <a:lnTo>
                      <a:pt x="0" y="154"/>
                    </a:lnTo>
                    <a:lnTo>
                      <a:pt x="121" y="0"/>
                    </a:lnTo>
                    <a:lnTo>
                      <a:pt x="127" y="10"/>
                    </a:lnTo>
                    <a:lnTo>
                      <a:pt x="6" y="164"/>
                    </a:lnTo>
                    <a:close/>
                  </a:path>
                </a:pathLst>
              </a:custGeom>
              <a:solidFill>
                <a:srgbClr val="CFCF5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05" name="Freeform 569"/>
              <p:cNvSpPr>
                <a:spLocks/>
              </p:cNvSpPr>
              <p:nvPr/>
            </p:nvSpPr>
            <p:spPr bwMode="auto">
              <a:xfrm>
                <a:off x="2274" y="3245"/>
                <a:ext cx="64" cy="82"/>
              </a:xfrm>
              <a:custGeom>
                <a:avLst/>
                <a:gdLst/>
                <a:ahLst/>
                <a:cxnLst>
                  <a:cxn ang="0">
                    <a:pos x="7" y="163"/>
                  </a:cxn>
                  <a:cxn ang="0">
                    <a:pos x="0" y="154"/>
                  </a:cxn>
                  <a:cxn ang="0">
                    <a:pos x="122" y="0"/>
                  </a:cxn>
                  <a:cxn ang="0">
                    <a:pos x="128" y="9"/>
                  </a:cxn>
                  <a:cxn ang="0">
                    <a:pos x="7" y="163"/>
                  </a:cxn>
                </a:cxnLst>
                <a:rect l="0" t="0" r="r" b="b"/>
                <a:pathLst>
                  <a:path w="128" h="163">
                    <a:moveTo>
                      <a:pt x="7" y="163"/>
                    </a:moveTo>
                    <a:lnTo>
                      <a:pt x="0" y="154"/>
                    </a:lnTo>
                    <a:lnTo>
                      <a:pt x="122" y="0"/>
                    </a:lnTo>
                    <a:lnTo>
                      <a:pt x="128" y="9"/>
                    </a:lnTo>
                    <a:lnTo>
                      <a:pt x="7" y="163"/>
                    </a:lnTo>
                    <a:close/>
                  </a:path>
                </a:pathLst>
              </a:custGeom>
              <a:solidFill>
                <a:srgbClr val="CECE5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06" name="Freeform 570"/>
              <p:cNvSpPr>
                <a:spLocks/>
              </p:cNvSpPr>
              <p:nvPr/>
            </p:nvSpPr>
            <p:spPr bwMode="auto">
              <a:xfrm>
                <a:off x="2267" y="3237"/>
                <a:ext cx="68" cy="85"/>
              </a:xfrm>
              <a:custGeom>
                <a:avLst/>
                <a:gdLst/>
                <a:ahLst/>
                <a:cxnLst>
                  <a:cxn ang="0">
                    <a:pos x="16" y="171"/>
                  </a:cxn>
                  <a:cxn ang="0">
                    <a:pos x="0" y="152"/>
                  </a:cxn>
                  <a:cxn ang="0">
                    <a:pos x="124" y="0"/>
                  </a:cxn>
                  <a:cxn ang="0">
                    <a:pos x="138" y="17"/>
                  </a:cxn>
                  <a:cxn ang="0">
                    <a:pos x="16" y="171"/>
                  </a:cxn>
                </a:cxnLst>
                <a:rect l="0" t="0" r="r" b="b"/>
                <a:pathLst>
                  <a:path w="138" h="171">
                    <a:moveTo>
                      <a:pt x="16" y="171"/>
                    </a:moveTo>
                    <a:lnTo>
                      <a:pt x="0" y="152"/>
                    </a:lnTo>
                    <a:lnTo>
                      <a:pt x="124" y="0"/>
                    </a:lnTo>
                    <a:lnTo>
                      <a:pt x="138" y="17"/>
                    </a:lnTo>
                    <a:lnTo>
                      <a:pt x="16" y="171"/>
                    </a:lnTo>
                    <a:close/>
                  </a:path>
                </a:pathLst>
              </a:custGeom>
              <a:solidFill>
                <a:srgbClr val="CDCD5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07" name="Freeform 571"/>
              <p:cNvSpPr>
                <a:spLocks/>
              </p:cNvSpPr>
              <p:nvPr/>
            </p:nvSpPr>
            <p:spPr bwMode="auto">
              <a:xfrm>
                <a:off x="2272" y="3242"/>
                <a:ext cx="63" cy="80"/>
              </a:xfrm>
              <a:custGeom>
                <a:avLst/>
                <a:gdLst/>
                <a:ahLst/>
                <a:cxnLst>
                  <a:cxn ang="0">
                    <a:pos x="5" y="160"/>
                  </a:cxn>
                  <a:cxn ang="0">
                    <a:pos x="0" y="153"/>
                  </a:cxn>
                  <a:cxn ang="0">
                    <a:pos x="122" y="0"/>
                  </a:cxn>
                  <a:cxn ang="0">
                    <a:pos x="127" y="6"/>
                  </a:cxn>
                  <a:cxn ang="0">
                    <a:pos x="5" y="160"/>
                  </a:cxn>
                </a:cxnLst>
                <a:rect l="0" t="0" r="r" b="b"/>
                <a:pathLst>
                  <a:path w="127" h="160">
                    <a:moveTo>
                      <a:pt x="5" y="160"/>
                    </a:moveTo>
                    <a:lnTo>
                      <a:pt x="0" y="153"/>
                    </a:lnTo>
                    <a:lnTo>
                      <a:pt x="122" y="0"/>
                    </a:lnTo>
                    <a:lnTo>
                      <a:pt x="127" y="6"/>
                    </a:lnTo>
                    <a:lnTo>
                      <a:pt x="5" y="160"/>
                    </a:lnTo>
                    <a:close/>
                  </a:path>
                </a:pathLst>
              </a:custGeom>
              <a:solidFill>
                <a:srgbClr val="CDCD5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08" name="Freeform 572"/>
              <p:cNvSpPr>
                <a:spLocks/>
              </p:cNvSpPr>
              <p:nvPr/>
            </p:nvSpPr>
            <p:spPr bwMode="auto">
              <a:xfrm>
                <a:off x="2270" y="3239"/>
                <a:ext cx="63" cy="79"/>
              </a:xfrm>
              <a:custGeom>
                <a:avLst/>
                <a:gdLst/>
                <a:ahLst/>
                <a:cxnLst>
                  <a:cxn ang="0">
                    <a:pos x="5" y="158"/>
                  </a:cxn>
                  <a:cxn ang="0">
                    <a:pos x="0" y="152"/>
                  </a:cxn>
                  <a:cxn ang="0">
                    <a:pos x="122" y="0"/>
                  </a:cxn>
                  <a:cxn ang="0">
                    <a:pos x="127" y="5"/>
                  </a:cxn>
                  <a:cxn ang="0">
                    <a:pos x="5" y="158"/>
                  </a:cxn>
                </a:cxnLst>
                <a:rect l="0" t="0" r="r" b="b"/>
                <a:pathLst>
                  <a:path w="127" h="158">
                    <a:moveTo>
                      <a:pt x="5" y="158"/>
                    </a:moveTo>
                    <a:lnTo>
                      <a:pt x="0" y="152"/>
                    </a:lnTo>
                    <a:lnTo>
                      <a:pt x="122" y="0"/>
                    </a:lnTo>
                    <a:lnTo>
                      <a:pt x="127" y="5"/>
                    </a:lnTo>
                    <a:lnTo>
                      <a:pt x="5" y="158"/>
                    </a:lnTo>
                    <a:close/>
                  </a:path>
                </a:pathLst>
              </a:custGeom>
              <a:solidFill>
                <a:srgbClr val="CCCC5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09" name="Freeform 573"/>
              <p:cNvSpPr>
                <a:spLocks/>
              </p:cNvSpPr>
              <p:nvPr/>
            </p:nvSpPr>
            <p:spPr bwMode="auto">
              <a:xfrm>
                <a:off x="2267" y="3237"/>
                <a:ext cx="64" cy="78"/>
              </a:xfrm>
              <a:custGeom>
                <a:avLst/>
                <a:gdLst/>
                <a:ahLst/>
                <a:cxnLst>
                  <a:cxn ang="0">
                    <a:pos x="6" y="158"/>
                  </a:cxn>
                  <a:cxn ang="0">
                    <a:pos x="0" y="152"/>
                  </a:cxn>
                  <a:cxn ang="0">
                    <a:pos x="124" y="0"/>
                  </a:cxn>
                  <a:cxn ang="0">
                    <a:pos x="128" y="6"/>
                  </a:cxn>
                  <a:cxn ang="0">
                    <a:pos x="6" y="158"/>
                  </a:cxn>
                </a:cxnLst>
                <a:rect l="0" t="0" r="r" b="b"/>
                <a:pathLst>
                  <a:path w="128" h="158">
                    <a:moveTo>
                      <a:pt x="6" y="158"/>
                    </a:moveTo>
                    <a:lnTo>
                      <a:pt x="0" y="152"/>
                    </a:lnTo>
                    <a:lnTo>
                      <a:pt x="124" y="0"/>
                    </a:lnTo>
                    <a:lnTo>
                      <a:pt x="128" y="6"/>
                    </a:lnTo>
                    <a:lnTo>
                      <a:pt x="6" y="158"/>
                    </a:lnTo>
                    <a:close/>
                  </a:path>
                </a:pathLst>
              </a:custGeom>
              <a:solidFill>
                <a:srgbClr val="CBCB5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10" name="Freeform 574"/>
              <p:cNvSpPr>
                <a:spLocks/>
              </p:cNvSpPr>
              <p:nvPr/>
            </p:nvSpPr>
            <p:spPr bwMode="auto">
              <a:xfrm>
                <a:off x="2250" y="3221"/>
                <a:ext cx="78" cy="92"/>
              </a:xfrm>
              <a:custGeom>
                <a:avLst/>
                <a:gdLst/>
                <a:ahLst/>
                <a:cxnLst>
                  <a:cxn ang="0">
                    <a:pos x="32" y="183"/>
                  </a:cxn>
                  <a:cxn ang="0">
                    <a:pos x="0" y="148"/>
                  </a:cxn>
                  <a:cxn ang="0">
                    <a:pos x="126" y="0"/>
                  </a:cxn>
                  <a:cxn ang="0">
                    <a:pos x="156" y="31"/>
                  </a:cxn>
                  <a:cxn ang="0">
                    <a:pos x="32" y="183"/>
                  </a:cxn>
                </a:cxnLst>
                <a:rect l="0" t="0" r="r" b="b"/>
                <a:pathLst>
                  <a:path w="156" h="183">
                    <a:moveTo>
                      <a:pt x="32" y="183"/>
                    </a:moveTo>
                    <a:lnTo>
                      <a:pt x="0" y="148"/>
                    </a:lnTo>
                    <a:lnTo>
                      <a:pt x="126" y="0"/>
                    </a:lnTo>
                    <a:lnTo>
                      <a:pt x="156" y="31"/>
                    </a:lnTo>
                    <a:lnTo>
                      <a:pt x="32" y="183"/>
                    </a:lnTo>
                    <a:close/>
                  </a:path>
                </a:pathLst>
              </a:custGeom>
              <a:solidFill>
                <a:srgbClr val="CACA5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11" name="Freeform 575"/>
              <p:cNvSpPr>
                <a:spLocks/>
              </p:cNvSpPr>
              <p:nvPr/>
            </p:nvSpPr>
            <p:spPr bwMode="auto">
              <a:xfrm>
                <a:off x="2263" y="3234"/>
                <a:ext cx="65" cy="79"/>
              </a:xfrm>
              <a:custGeom>
                <a:avLst/>
                <a:gdLst/>
                <a:ahLst/>
                <a:cxnLst>
                  <a:cxn ang="0">
                    <a:pos x="6" y="157"/>
                  </a:cxn>
                  <a:cxn ang="0">
                    <a:pos x="0" y="150"/>
                  </a:cxn>
                  <a:cxn ang="0">
                    <a:pos x="123" y="0"/>
                  </a:cxn>
                  <a:cxn ang="0">
                    <a:pos x="130" y="5"/>
                  </a:cxn>
                  <a:cxn ang="0">
                    <a:pos x="6" y="157"/>
                  </a:cxn>
                </a:cxnLst>
                <a:rect l="0" t="0" r="r" b="b"/>
                <a:pathLst>
                  <a:path w="130" h="157">
                    <a:moveTo>
                      <a:pt x="6" y="157"/>
                    </a:moveTo>
                    <a:lnTo>
                      <a:pt x="0" y="150"/>
                    </a:lnTo>
                    <a:lnTo>
                      <a:pt x="123" y="0"/>
                    </a:lnTo>
                    <a:lnTo>
                      <a:pt x="130" y="5"/>
                    </a:lnTo>
                    <a:lnTo>
                      <a:pt x="6" y="157"/>
                    </a:lnTo>
                    <a:close/>
                  </a:path>
                </a:pathLst>
              </a:custGeom>
              <a:solidFill>
                <a:srgbClr val="CACA5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12" name="Freeform 576"/>
              <p:cNvSpPr>
                <a:spLocks/>
              </p:cNvSpPr>
              <p:nvPr/>
            </p:nvSpPr>
            <p:spPr bwMode="auto">
              <a:xfrm>
                <a:off x="2260" y="3230"/>
                <a:ext cx="65" cy="79"/>
              </a:xfrm>
              <a:custGeom>
                <a:avLst/>
                <a:gdLst/>
                <a:ahLst/>
                <a:cxnLst>
                  <a:cxn ang="0">
                    <a:pos x="6" y="158"/>
                  </a:cxn>
                  <a:cxn ang="0">
                    <a:pos x="0" y="151"/>
                  </a:cxn>
                  <a:cxn ang="0">
                    <a:pos x="123" y="0"/>
                  </a:cxn>
                  <a:cxn ang="0">
                    <a:pos x="129" y="8"/>
                  </a:cxn>
                  <a:cxn ang="0">
                    <a:pos x="6" y="158"/>
                  </a:cxn>
                </a:cxnLst>
                <a:rect l="0" t="0" r="r" b="b"/>
                <a:pathLst>
                  <a:path w="129" h="158">
                    <a:moveTo>
                      <a:pt x="6" y="158"/>
                    </a:moveTo>
                    <a:lnTo>
                      <a:pt x="0" y="151"/>
                    </a:lnTo>
                    <a:lnTo>
                      <a:pt x="123" y="0"/>
                    </a:lnTo>
                    <a:lnTo>
                      <a:pt x="129" y="8"/>
                    </a:lnTo>
                    <a:lnTo>
                      <a:pt x="6" y="158"/>
                    </a:lnTo>
                    <a:close/>
                  </a:path>
                </a:pathLst>
              </a:custGeom>
              <a:solidFill>
                <a:srgbClr val="C9C9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13" name="Freeform 577"/>
              <p:cNvSpPr>
                <a:spLocks/>
              </p:cNvSpPr>
              <p:nvPr/>
            </p:nvSpPr>
            <p:spPr bwMode="auto">
              <a:xfrm>
                <a:off x="2257" y="3227"/>
                <a:ext cx="65" cy="78"/>
              </a:xfrm>
              <a:custGeom>
                <a:avLst/>
                <a:gdLst/>
                <a:ahLst/>
                <a:cxnLst>
                  <a:cxn ang="0">
                    <a:pos x="6" y="156"/>
                  </a:cxn>
                  <a:cxn ang="0">
                    <a:pos x="0" y="148"/>
                  </a:cxn>
                  <a:cxn ang="0">
                    <a:pos x="125" y="0"/>
                  </a:cxn>
                  <a:cxn ang="0">
                    <a:pos x="129" y="5"/>
                  </a:cxn>
                  <a:cxn ang="0">
                    <a:pos x="6" y="156"/>
                  </a:cxn>
                </a:cxnLst>
                <a:rect l="0" t="0" r="r" b="b"/>
                <a:pathLst>
                  <a:path w="129" h="156">
                    <a:moveTo>
                      <a:pt x="6" y="156"/>
                    </a:moveTo>
                    <a:lnTo>
                      <a:pt x="0" y="148"/>
                    </a:lnTo>
                    <a:lnTo>
                      <a:pt x="125" y="0"/>
                    </a:lnTo>
                    <a:lnTo>
                      <a:pt x="129" y="5"/>
                    </a:lnTo>
                    <a:lnTo>
                      <a:pt x="6" y="156"/>
                    </a:lnTo>
                    <a:close/>
                  </a:path>
                </a:pathLst>
              </a:custGeom>
              <a:solidFill>
                <a:srgbClr val="C8C8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14" name="Freeform 578"/>
              <p:cNvSpPr>
                <a:spLocks/>
              </p:cNvSpPr>
              <p:nvPr/>
            </p:nvSpPr>
            <p:spPr bwMode="auto">
              <a:xfrm>
                <a:off x="2254" y="3224"/>
                <a:ext cx="66" cy="78"/>
              </a:xfrm>
              <a:custGeom>
                <a:avLst/>
                <a:gdLst/>
                <a:ahLst/>
                <a:cxnLst>
                  <a:cxn ang="0">
                    <a:pos x="7" y="156"/>
                  </a:cxn>
                  <a:cxn ang="0">
                    <a:pos x="0" y="149"/>
                  </a:cxn>
                  <a:cxn ang="0">
                    <a:pos x="126" y="0"/>
                  </a:cxn>
                  <a:cxn ang="0">
                    <a:pos x="132" y="8"/>
                  </a:cxn>
                  <a:cxn ang="0">
                    <a:pos x="7" y="156"/>
                  </a:cxn>
                </a:cxnLst>
                <a:rect l="0" t="0" r="r" b="b"/>
                <a:pathLst>
                  <a:path w="132" h="156">
                    <a:moveTo>
                      <a:pt x="7" y="156"/>
                    </a:moveTo>
                    <a:lnTo>
                      <a:pt x="0" y="149"/>
                    </a:lnTo>
                    <a:lnTo>
                      <a:pt x="126" y="0"/>
                    </a:lnTo>
                    <a:lnTo>
                      <a:pt x="132" y="8"/>
                    </a:lnTo>
                    <a:lnTo>
                      <a:pt x="7" y="156"/>
                    </a:lnTo>
                    <a:close/>
                  </a:path>
                </a:pathLst>
              </a:custGeom>
              <a:solidFill>
                <a:srgbClr val="C7C7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15" name="Freeform 579"/>
              <p:cNvSpPr>
                <a:spLocks/>
              </p:cNvSpPr>
              <p:nvPr/>
            </p:nvSpPr>
            <p:spPr bwMode="auto">
              <a:xfrm>
                <a:off x="2250" y="3221"/>
                <a:ext cx="67" cy="77"/>
              </a:xfrm>
              <a:custGeom>
                <a:avLst/>
                <a:gdLst/>
                <a:ahLst/>
                <a:cxnLst>
                  <a:cxn ang="0">
                    <a:pos x="7" y="154"/>
                  </a:cxn>
                  <a:cxn ang="0">
                    <a:pos x="0" y="148"/>
                  </a:cxn>
                  <a:cxn ang="0">
                    <a:pos x="126" y="0"/>
                  </a:cxn>
                  <a:cxn ang="0">
                    <a:pos x="133" y="5"/>
                  </a:cxn>
                  <a:cxn ang="0">
                    <a:pos x="7" y="154"/>
                  </a:cxn>
                </a:cxnLst>
                <a:rect l="0" t="0" r="r" b="b"/>
                <a:pathLst>
                  <a:path w="133" h="154">
                    <a:moveTo>
                      <a:pt x="7" y="154"/>
                    </a:moveTo>
                    <a:lnTo>
                      <a:pt x="0" y="148"/>
                    </a:lnTo>
                    <a:lnTo>
                      <a:pt x="126" y="0"/>
                    </a:lnTo>
                    <a:lnTo>
                      <a:pt x="133" y="5"/>
                    </a:lnTo>
                    <a:lnTo>
                      <a:pt x="7" y="154"/>
                    </a:lnTo>
                    <a:close/>
                  </a:path>
                </a:pathLst>
              </a:custGeom>
              <a:solidFill>
                <a:srgbClr val="C6C6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16" name="Freeform 580"/>
              <p:cNvSpPr>
                <a:spLocks/>
              </p:cNvSpPr>
              <p:nvPr/>
            </p:nvSpPr>
            <p:spPr bwMode="auto">
              <a:xfrm>
                <a:off x="2233" y="3206"/>
                <a:ext cx="81" cy="89"/>
              </a:xfrm>
              <a:custGeom>
                <a:avLst/>
                <a:gdLst/>
                <a:ahLst/>
                <a:cxnLst>
                  <a:cxn ang="0">
                    <a:pos x="36" y="178"/>
                  </a:cxn>
                  <a:cxn ang="0">
                    <a:pos x="0" y="145"/>
                  </a:cxn>
                  <a:cxn ang="0">
                    <a:pos x="130" y="0"/>
                  </a:cxn>
                  <a:cxn ang="0">
                    <a:pos x="162" y="30"/>
                  </a:cxn>
                  <a:cxn ang="0">
                    <a:pos x="36" y="178"/>
                  </a:cxn>
                </a:cxnLst>
                <a:rect l="0" t="0" r="r" b="b"/>
                <a:pathLst>
                  <a:path w="162" h="178">
                    <a:moveTo>
                      <a:pt x="36" y="178"/>
                    </a:moveTo>
                    <a:lnTo>
                      <a:pt x="0" y="145"/>
                    </a:lnTo>
                    <a:lnTo>
                      <a:pt x="130" y="0"/>
                    </a:lnTo>
                    <a:lnTo>
                      <a:pt x="162" y="30"/>
                    </a:lnTo>
                    <a:lnTo>
                      <a:pt x="36" y="178"/>
                    </a:lnTo>
                    <a:close/>
                  </a:path>
                </a:pathLst>
              </a:custGeom>
              <a:solidFill>
                <a:srgbClr val="C5C5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17" name="Freeform 581"/>
              <p:cNvSpPr>
                <a:spLocks/>
              </p:cNvSpPr>
              <p:nvPr/>
            </p:nvSpPr>
            <p:spPr bwMode="auto">
              <a:xfrm>
                <a:off x="2247" y="3218"/>
                <a:ext cx="67" cy="77"/>
              </a:xfrm>
              <a:custGeom>
                <a:avLst/>
                <a:gdLst/>
                <a:ahLst/>
                <a:cxnLst>
                  <a:cxn ang="0">
                    <a:pos x="6" y="154"/>
                  </a:cxn>
                  <a:cxn ang="0">
                    <a:pos x="0" y="147"/>
                  </a:cxn>
                  <a:cxn ang="0">
                    <a:pos x="126" y="0"/>
                  </a:cxn>
                  <a:cxn ang="0">
                    <a:pos x="132" y="6"/>
                  </a:cxn>
                  <a:cxn ang="0">
                    <a:pos x="6" y="154"/>
                  </a:cxn>
                </a:cxnLst>
                <a:rect l="0" t="0" r="r" b="b"/>
                <a:pathLst>
                  <a:path w="132" h="154">
                    <a:moveTo>
                      <a:pt x="6" y="154"/>
                    </a:moveTo>
                    <a:lnTo>
                      <a:pt x="0" y="147"/>
                    </a:lnTo>
                    <a:lnTo>
                      <a:pt x="126" y="0"/>
                    </a:lnTo>
                    <a:lnTo>
                      <a:pt x="132" y="6"/>
                    </a:lnTo>
                    <a:lnTo>
                      <a:pt x="6" y="154"/>
                    </a:lnTo>
                    <a:close/>
                  </a:path>
                </a:pathLst>
              </a:custGeom>
              <a:solidFill>
                <a:srgbClr val="C5C54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18" name="Freeform 582"/>
              <p:cNvSpPr>
                <a:spLocks/>
              </p:cNvSpPr>
              <p:nvPr/>
            </p:nvSpPr>
            <p:spPr bwMode="auto">
              <a:xfrm>
                <a:off x="2243" y="3214"/>
                <a:ext cx="68" cy="77"/>
              </a:xfrm>
              <a:custGeom>
                <a:avLst/>
                <a:gdLst/>
                <a:ahLst/>
                <a:cxnLst>
                  <a:cxn ang="0">
                    <a:pos x="8" y="154"/>
                  </a:cxn>
                  <a:cxn ang="0">
                    <a:pos x="0" y="148"/>
                  </a:cxn>
                  <a:cxn ang="0">
                    <a:pos x="126" y="0"/>
                  </a:cxn>
                  <a:cxn ang="0">
                    <a:pos x="134" y="7"/>
                  </a:cxn>
                  <a:cxn ang="0">
                    <a:pos x="8" y="154"/>
                  </a:cxn>
                </a:cxnLst>
                <a:rect l="0" t="0" r="r" b="b"/>
                <a:pathLst>
                  <a:path w="134" h="154">
                    <a:moveTo>
                      <a:pt x="8" y="154"/>
                    </a:moveTo>
                    <a:lnTo>
                      <a:pt x="0" y="148"/>
                    </a:lnTo>
                    <a:lnTo>
                      <a:pt x="126" y="0"/>
                    </a:lnTo>
                    <a:lnTo>
                      <a:pt x="134" y="7"/>
                    </a:lnTo>
                    <a:lnTo>
                      <a:pt x="8" y="154"/>
                    </a:lnTo>
                    <a:close/>
                  </a:path>
                </a:pathLst>
              </a:custGeom>
              <a:solidFill>
                <a:srgbClr val="C4C44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19" name="Freeform 583"/>
              <p:cNvSpPr>
                <a:spLocks/>
              </p:cNvSpPr>
              <p:nvPr/>
            </p:nvSpPr>
            <p:spPr bwMode="auto">
              <a:xfrm>
                <a:off x="2240" y="3212"/>
                <a:ext cx="67" cy="77"/>
              </a:xfrm>
              <a:custGeom>
                <a:avLst/>
                <a:gdLst/>
                <a:ahLst/>
                <a:cxnLst>
                  <a:cxn ang="0">
                    <a:pos x="8" y="154"/>
                  </a:cxn>
                  <a:cxn ang="0">
                    <a:pos x="0" y="147"/>
                  </a:cxn>
                  <a:cxn ang="0">
                    <a:pos x="128" y="0"/>
                  </a:cxn>
                  <a:cxn ang="0">
                    <a:pos x="134" y="6"/>
                  </a:cxn>
                  <a:cxn ang="0">
                    <a:pos x="8" y="154"/>
                  </a:cxn>
                </a:cxnLst>
                <a:rect l="0" t="0" r="r" b="b"/>
                <a:pathLst>
                  <a:path w="134" h="154">
                    <a:moveTo>
                      <a:pt x="8" y="154"/>
                    </a:moveTo>
                    <a:lnTo>
                      <a:pt x="0" y="147"/>
                    </a:lnTo>
                    <a:lnTo>
                      <a:pt x="128" y="0"/>
                    </a:lnTo>
                    <a:lnTo>
                      <a:pt x="134" y="6"/>
                    </a:lnTo>
                    <a:lnTo>
                      <a:pt x="8" y="154"/>
                    </a:lnTo>
                    <a:close/>
                  </a:path>
                </a:pathLst>
              </a:custGeom>
              <a:solidFill>
                <a:srgbClr val="C3C3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20" name="Freeform 584"/>
              <p:cNvSpPr>
                <a:spLocks/>
              </p:cNvSpPr>
              <p:nvPr/>
            </p:nvSpPr>
            <p:spPr bwMode="auto">
              <a:xfrm>
                <a:off x="2236" y="3209"/>
                <a:ext cx="68" cy="76"/>
              </a:xfrm>
              <a:custGeom>
                <a:avLst/>
                <a:gdLst/>
                <a:ahLst/>
                <a:cxnLst>
                  <a:cxn ang="0">
                    <a:pos x="6" y="152"/>
                  </a:cxn>
                  <a:cxn ang="0">
                    <a:pos x="0" y="146"/>
                  </a:cxn>
                  <a:cxn ang="0">
                    <a:pos x="128" y="0"/>
                  </a:cxn>
                  <a:cxn ang="0">
                    <a:pos x="134" y="5"/>
                  </a:cxn>
                  <a:cxn ang="0">
                    <a:pos x="6" y="152"/>
                  </a:cxn>
                </a:cxnLst>
                <a:rect l="0" t="0" r="r" b="b"/>
                <a:pathLst>
                  <a:path w="134" h="152">
                    <a:moveTo>
                      <a:pt x="6" y="152"/>
                    </a:moveTo>
                    <a:lnTo>
                      <a:pt x="0" y="146"/>
                    </a:lnTo>
                    <a:lnTo>
                      <a:pt x="128" y="0"/>
                    </a:lnTo>
                    <a:lnTo>
                      <a:pt x="134" y="5"/>
                    </a:lnTo>
                    <a:lnTo>
                      <a:pt x="6" y="152"/>
                    </a:lnTo>
                    <a:close/>
                  </a:path>
                </a:pathLst>
              </a:custGeom>
              <a:solidFill>
                <a:srgbClr val="C2C24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21" name="Freeform 585"/>
              <p:cNvSpPr>
                <a:spLocks/>
              </p:cNvSpPr>
              <p:nvPr/>
            </p:nvSpPr>
            <p:spPr bwMode="auto">
              <a:xfrm>
                <a:off x="2233" y="3206"/>
                <a:ext cx="68" cy="76"/>
              </a:xfrm>
              <a:custGeom>
                <a:avLst/>
                <a:gdLst/>
                <a:ahLst/>
                <a:cxnLst>
                  <a:cxn ang="0">
                    <a:pos x="8" y="152"/>
                  </a:cxn>
                  <a:cxn ang="0">
                    <a:pos x="0" y="145"/>
                  </a:cxn>
                  <a:cxn ang="0">
                    <a:pos x="130" y="0"/>
                  </a:cxn>
                  <a:cxn ang="0">
                    <a:pos x="136" y="6"/>
                  </a:cxn>
                  <a:cxn ang="0">
                    <a:pos x="8" y="152"/>
                  </a:cxn>
                </a:cxnLst>
                <a:rect l="0" t="0" r="r" b="b"/>
                <a:pathLst>
                  <a:path w="136" h="152">
                    <a:moveTo>
                      <a:pt x="8" y="152"/>
                    </a:moveTo>
                    <a:lnTo>
                      <a:pt x="0" y="145"/>
                    </a:lnTo>
                    <a:lnTo>
                      <a:pt x="130" y="0"/>
                    </a:lnTo>
                    <a:lnTo>
                      <a:pt x="136" y="6"/>
                    </a:lnTo>
                    <a:lnTo>
                      <a:pt x="8" y="152"/>
                    </a:lnTo>
                    <a:close/>
                  </a:path>
                </a:pathLst>
              </a:custGeom>
              <a:solidFill>
                <a:srgbClr val="C1C14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22" name="Freeform 586"/>
              <p:cNvSpPr>
                <a:spLocks/>
              </p:cNvSpPr>
              <p:nvPr/>
            </p:nvSpPr>
            <p:spPr bwMode="auto">
              <a:xfrm>
                <a:off x="2213" y="3193"/>
                <a:ext cx="84" cy="85"/>
              </a:xfrm>
              <a:custGeom>
                <a:avLst/>
                <a:gdLst/>
                <a:ahLst/>
                <a:cxnLst>
                  <a:cxn ang="0">
                    <a:pos x="38" y="171"/>
                  </a:cxn>
                  <a:cxn ang="0">
                    <a:pos x="0" y="143"/>
                  </a:cxn>
                  <a:cxn ang="0">
                    <a:pos x="132" y="0"/>
                  </a:cxn>
                  <a:cxn ang="0">
                    <a:pos x="168" y="26"/>
                  </a:cxn>
                  <a:cxn ang="0">
                    <a:pos x="38" y="171"/>
                  </a:cxn>
                </a:cxnLst>
                <a:rect l="0" t="0" r="r" b="b"/>
                <a:pathLst>
                  <a:path w="168" h="171">
                    <a:moveTo>
                      <a:pt x="38" y="171"/>
                    </a:moveTo>
                    <a:lnTo>
                      <a:pt x="0" y="143"/>
                    </a:lnTo>
                    <a:lnTo>
                      <a:pt x="132" y="0"/>
                    </a:lnTo>
                    <a:lnTo>
                      <a:pt x="168" y="26"/>
                    </a:lnTo>
                    <a:lnTo>
                      <a:pt x="38" y="171"/>
                    </a:lnTo>
                    <a:close/>
                  </a:path>
                </a:pathLst>
              </a:custGeom>
              <a:solidFill>
                <a:srgbClr val="C0C04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23" name="Freeform 587"/>
              <p:cNvSpPr>
                <a:spLocks/>
              </p:cNvSpPr>
              <p:nvPr/>
            </p:nvSpPr>
            <p:spPr bwMode="auto">
              <a:xfrm>
                <a:off x="2230" y="3204"/>
                <a:ext cx="67" cy="74"/>
              </a:xfrm>
              <a:custGeom>
                <a:avLst/>
                <a:gdLst/>
                <a:ahLst/>
                <a:cxnLst>
                  <a:cxn ang="0">
                    <a:pos x="6" y="149"/>
                  </a:cxn>
                  <a:cxn ang="0">
                    <a:pos x="0" y="145"/>
                  </a:cxn>
                  <a:cxn ang="0">
                    <a:pos x="130" y="0"/>
                  </a:cxn>
                  <a:cxn ang="0">
                    <a:pos x="136" y="4"/>
                  </a:cxn>
                  <a:cxn ang="0">
                    <a:pos x="6" y="149"/>
                  </a:cxn>
                </a:cxnLst>
                <a:rect l="0" t="0" r="r" b="b"/>
                <a:pathLst>
                  <a:path w="136" h="149">
                    <a:moveTo>
                      <a:pt x="6" y="149"/>
                    </a:moveTo>
                    <a:lnTo>
                      <a:pt x="0" y="145"/>
                    </a:lnTo>
                    <a:lnTo>
                      <a:pt x="130" y="0"/>
                    </a:lnTo>
                    <a:lnTo>
                      <a:pt x="136" y="4"/>
                    </a:lnTo>
                    <a:lnTo>
                      <a:pt x="6" y="149"/>
                    </a:lnTo>
                    <a:close/>
                  </a:path>
                </a:pathLst>
              </a:custGeom>
              <a:solidFill>
                <a:srgbClr val="C0C04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24" name="Freeform 588"/>
              <p:cNvSpPr>
                <a:spLocks/>
              </p:cNvSpPr>
              <p:nvPr/>
            </p:nvSpPr>
            <p:spPr bwMode="auto">
              <a:xfrm>
                <a:off x="2226" y="3201"/>
                <a:ext cx="68" cy="76"/>
              </a:xfrm>
              <a:custGeom>
                <a:avLst/>
                <a:gdLst/>
                <a:ahLst/>
                <a:cxnLst>
                  <a:cxn ang="0">
                    <a:pos x="6" y="150"/>
                  </a:cxn>
                  <a:cxn ang="0">
                    <a:pos x="0" y="144"/>
                  </a:cxn>
                  <a:cxn ang="0">
                    <a:pos x="130" y="0"/>
                  </a:cxn>
                  <a:cxn ang="0">
                    <a:pos x="136" y="5"/>
                  </a:cxn>
                  <a:cxn ang="0">
                    <a:pos x="6" y="150"/>
                  </a:cxn>
                </a:cxnLst>
                <a:rect l="0" t="0" r="r" b="b"/>
                <a:pathLst>
                  <a:path w="136" h="150">
                    <a:moveTo>
                      <a:pt x="6" y="150"/>
                    </a:moveTo>
                    <a:lnTo>
                      <a:pt x="0" y="144"/>
                    </a:lnTo>
                    <a:lnTo>
                      <a:pt x="130" y="0"/>
                    </a:lnTo>
                    <a:lnTo>
                      <a:pt x="136" y="5"/>
                    </a:lnTo>
                    <a:lnTo>
                      <a:pt x="6" y="150"/>
                    </a:lnTo>
                    <a:close/>
                  </a:path>
                </a:pathLst>
              </a:custGeom>
              <a:solidFill>
                <a:srgbClr val="BFBF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25" name="Freeform 589"/>
              <p:cNvSpPr>
                <a:spLocks/>
              </p:cNvSpPr>
              <p:nvPr/>
            </p:nvSpPr>
            <p:spPr bwMode="auto">
              <a:xfrm>
                <a:off x="2223" y="3200"/>
                <a:ext cx="68" cy="74"/>
              </a:xfrm>
              <a:custGeom>
                <a:avLst/>
                <a:gdLst/>
                <a:ahLst/>
                <a:cxnLst>
                  <a:cxn ang="0">
                    <a:pos x="6" y="148"/>
                  </a:cxn>
                  <a:cxn ang="0">
                    <a:pos x="0" y="145"/>
                  </a:cxn>
                  <a:cxn ang="0">
                    <a:pos x="129" y="0"/>
                  </a:cxn>
                  <a:cxn ang="0">
                    <a:pos x="136" y="4"/>
                  </a:cxn>
                  <a:cxn ang="0">
                    <a:pos x="6" y="148"/>
                  </a:cxn>
                </a:cxnLst>
                <a:rect l="0" t="0" r="r" b="b"/>
                <a:pathLst>
                  <a:path w="136" h="148">
                    <a:moveTo>
                      <a:pt x="6" y="148"/>
                    </a:moveTo>
                    <a:lnTo>
                      <a:pt x="0" y="145"/>
                    </a:lnTo>
                    <a:lnTo>
                      <a:pt x="129" y="0"/>
                    </a:lnTo>
                    <a:lnTo>
                      <a:pt x="136" y="4"/>
                    </a:lnTo>
                    <a:lnTo>
                      <a:pt x="6" y="148"/>
                    </a:lnTo>
                    <a:close/>
                  </a:path>
                </a:pathLst>
              </a:custGeom>
              <a:solidFill>
                <a:srgbClr val="BEBE4B"/>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26" name="Freeform 590"/>
              <p:cNvSpPr>
                <a:spLocks/>
              </p:cNvSpPr>
              <p:nvPr/>
            </p:nvSpPr>
            <p:spPr bwMode="auto">
              <a:xfrm>
                <a:off x="2219" y="3198"/>
                <a:ext cx="69" cy="74"/>
              </a:xfrm>
              <a:custGeom>
                <a:avLst/>
                <a:gdLst/>
                <a:ahLst/>
                <a:cxnLst>
                  <a:cxn ang="0">
                    <a:pos x="8" y="149"/>
                  </a:cxn>
                  <a:cxn ang="0">
                    <a:pos x="0" y="143"/>
                  </a:cxn>
                  <a:cxn ang="0">
                    <a:pos x="133" y="0"/>
                  </a:cxn>
                  <a:cxn ang="0">
                    <a:pos x="137" y="4"/>
                  </a:cxn>
                  <a:cxn ang="0">
                    <a:pos x="8" y="149"/>
                  </a:cxn>
                </a:cxnLst>
                <a:rect l="0" t="0" r="r" b="b"/>
                <a:pathLst>
                  <a:path w="137" h="149">
                    <a:moveTo>
                      <a:pt x="8" y="149"/>
                    </a:moveTo>
                    <a:lnTo>
                      <a:pt x="0" y="143"/>
                    </a:lnTo>
                    <a:lnTo>
                      <a:pt x="133" y="0"/>
                    </a:lnTo>
                    <a:lnTo>
                      <a:pt x="137" y="4"/>
                    </a:lnTo>
                    <a:lnTo>
                      <a:pt x="8" y="149"/>
                    </a:lnTo>
                    <a:close/>
                  </a:path>
                </a:pathLst>
              </a:custGeom>
              <a:solidFill>
                <a:srgbClr val="BDBD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27" name="Freeform 591"/>
              <p:cNvSpPr>
                <a:spLocks/>
              </p:cNvSpPr>
              <p:nvPr/>
            </p:nvSpPr>
            <p:spPr bwMode="auto">
              <a:xfrm>
                <a:off x="2216" y="3195"/>
                <a:ext cx="70" cy="74"/>
              </a:xfrm>
              <a:custGeom>
                <a:avLst/>
                <a:gdLst/>
                <a:ahLst/>
                <a:cxnLst>
                  <a:cxn ang="0">
                    <a:pos x="6" y="148"/>
                  </a:cxn>
                  <a:cxn ang="0">
                    <a:pos x="0" y="143"/>
                  </a:cxn>
                  <a:cxn ang="0">
                    <a:pos x="133" y="0"/>
                  </a:cxn>
                  <a:cxn ang="0">
                    <a:pos x="139" y="5"/>
                  </a:cxn>
                  <a:cxn ang="0">
                    <a:pos x="6" y="148"/>
                  </a:cxn>
                </a:cxnLst>
                <a:rect l="0" t="0" r="r" b="b"/>
                <a:pathLst>
                  <a:path w="139" h="148">
                    <a:moveTo>
                      <a:pt x="6" y="148"/>
                    </a:moveTo>
                    <a:lnTo>
                      <a:pt x="0" y="143"/>
                    </a:lnTo>
                    <a:lnTo>
                      <a:pt x="133" y="0"/>
                    </a:lnTo>
                    <a:lnTo>
                      <a:pt x="139" y="5"/>
                    </a:lnTo>
                    <a:lnTo>
                      <a:pt x="6" y="148"/>
                    </a:lnTo>
                    <a:close/>
                  </a:path>
                </a:pathLst>
              </a:custGeom>
              <a:solidFill>
                <a:srgbClr val="BCBC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28" name="Freeform 592"/>
              <p:cNvSpPr>
                <a:spLocks/>
              </p:cNvSpPr>
              <p:nvPr/>
            </p:nvSpPr>
            <p:spPr bwMode="auto">
              <a:xfrm>
                <a:off x="2213" y="3193"/>
                <a:ext cx="70" cy="73"/>
              </a:xfrm>
              <a:custGeom>
                <a:avLst/>
                <a:gdLst/>
                <a:ahLst/>
                <a:cxnLst>
                  <a:cxn ang="0">
                    <a:pos x="6" y="147"/>
                  </a:cxn>
                  <a:cxn ang="0">
                    <a:pos x="0" y="143"/>
                  </a:cxn>
                  <a:cxn ang="0">
                    <a:pos x="132" y="0"/>
                  </a:cxn>
                  <a:cxn ang="0">
                    <a:pos x="139" y="4"/>
                  </a:cxn>
                  <a:cxn ang="0">
                    <a:pos x="6" y="147"/>
                  </a:cxn>
                </a:cxnLst>
                <a:rect l="0" t="0" r="r" b="b"/>
                <a:pathLst>
                  <a:path w="139" h="147">
                    <a:moveTo>
                      <a:pt x="6" y="147"/>
                    </a:moveTo>
                    <a:lnTo>
                      <a:pt x="0" y="143"/>
                    </a:lnTo>
                    <a:lnTo>
                      <a:pt x="132" y="0"/>
                    </a:lnTo>
                    <a:lnTo>
                      <a:pt x="139" y="4"/>
                    </a:lnTo>
                    <a:lnTo>
                      <a:pt x="6" y="147"/>
                    </a:lnTo>
                    <a:close/>
                  </a:path>
                </a:pathLst>
              </a:custGeom>
              <a:solidFill>
                <a:srgbClr val="BBBB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29" name="Freeform 593"/>
              <p:cNvSpPr>
                <a:spLocks/>
              </p:cNvSpPr>
              <p:nvPr/>
            </p:nvSpPr>
            <p:spPr bwMode="auto">
              <a:xfrm>
                <a:off x="2192" y="3182"/>
                <a:ext cx="88" cy="82"/>
              </a:xfrm>
              <a:custGeom>
                <a:avLst/>
                <a:gdLst/>
                <a:ahLst/>
                <a:cxnLst>
                  <a:cxn ang="0">
                    <a:pos x="42" y="165"/>
                  </a:cxn>
                  <a:cxn ang="0">
                    <a:pos x="0" y="139"/>
                  </a:cxn>
                  <a:cxn ang="0">
                    <a:pos x="137" y="0"/>
                  </a:cxn>
                  <a:cxn ang="0">
                    <a:pos x="174" y="22"/>
                  </a:cxn>
                  <a:cxn ang="0">
                    <a:pos x="42" y="165"/>
                  </a:cxn>
                </a:cxnLst>
                <a:rect l="0" t="0" r="r" b="b"/>
                <a:pathLst>
                  <a:path w="174" h="165">
                    <a:moveTo>
                      <a:pt x="42" y="165"/>
                    </a:moveTo>
                    <a:lnTo>
                      <a:pt x="0" y="139"/>
                    </a:lnTo>
                    <a:lnTo>
                      <a:pt x="137" y="0"/>
                    </a:lnTo>
                    <a:lnTo>
                      <a:pt x="174" y="22"/>
                    </a:lnTo>
                    <a:lnTo>
                      <a:pt x="42" y="165"/>
                    </a:lnTo>
                    <a:close/>
                  </a:path>
                </a:pathLst>
              </a:custGeom>
              <a:solidFill>
                <a:srgbClr val="BABA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30" name="Freeform 594"/>
              <p:cNvSpPr>
                <a:spLocks/>
              </p:cNvSpPr>
              <p:nvPr/>
            </p:nvSpPr>
            <p:spPr bwMode="auto">
              <a:xfrm>
                <a:off x="2209" y="3191"/>
                <a:ext cx="71" cy="73"/>
              </a:xfrm>
              <a:custGeom>
                <a:avLst/>
                <a:gdLst/>
                <a:ahLst/>
                <a:cxnLst>
                  <a:cxn ang="0">
                    <a:pos x="8" y="147"/>
                  </a:cxn>
                  <a:cxn ang="0">
                    <a:pos x="0" y="141"/>
                  </a:cxn>
                  <a:cxn ang="0">
                    <a:pos x="133" y="0"/>
                  </a:cxn>
                  <a:cxn ang="0">
                    <a:pos x="140" y="4"/>
                  </a:cxn>
                  <a:cxn ang="0">
                    <a:pos x="8" y="147"/>
                  </a:cxn>
                </a:cxnLst>
                <a:rect l="0" t="0" r="r" b="b"/>
                <a:pathLst>
                  <a:path w="140" h="147">
                    <a:moveTo>
                      <a:pt x="8" y="147"/>
                    </a:moveTo>
                    <a:lnTo>
                      <a:pt x="0" y="141"/>
                    </a:lnTo>
                    <a:lnTo>
                      <a:pt x="133" y="0"/>
                    </a:lnTo>
                    <a:lnTo>
                      <a:pt x="140" y="4"/>
                    </a:lnTo>
                    <a:lnTo>
                      <a:pt x="8" y="147"/>
                    </a:lnTo>
                    <a:close/>
                  </a:path>
                </a:pathLst>
              </a:custGeom>
              <a:solidFill>
                <a:srgbClr val="BABA4A"/>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31" name="Freeform 595"/>
              <p:cNvSpPr>
                <a:spLocks/>
              </p:cNvSpPr>
              <p:nvPr/>
            </p:nvSpPr>
            <p:spPr bwMode="auto">
              <a:xfrm>
                <a:off x="2205" y="3188"/>
                <a:ext cx="71" cy="74"/>
              </a:xfrm>
              <a:custGeom>
                <a:avLst/>
                <a:gdLst/>
                <a:ahLst/>
                <a:cxnLst>
                  <a:cxn ang="0">
                    <a:pos x="9" y="146"/>
                  </a:cxn>
                  <a:cxn ang="0">
                    <a:pos x="0" y="141"/>
                  </a:cxn>
                  <a:cxn ang="0">
                    <a:pos x="134" y="0"/>
                  </a:cxn>
                  <a:cxn ang="0">
                    <a:pos x="142" y="5"/>
                  </a:cxn>
                  <a:cxn ang="0">
                    <a:pos x="9" y="146"/>
                  </a:cxn>
                </a:cxnLst>
                <a:rect l="0" t="0" r="r" b="b"/>
                <a:pathLst>
                  <a:path w="142" h="146">
                    <a:moveTo>
                      <a:pt x="9" y="146"/>
                    </a:moveTo>
                    <a:lnTo>
                      <a:pt x="0" y="141"/>
                    </a:lnTo>
                    <a:lnTo>
                      <a:pt x="134" y="0"/>
                    </a:lnTo>
                    <a:lnTo>
                      <a:pt x="142" y="5"/>
                    </a:lnTo>
                    <a:lnTo>
                      <a:pt x="9" y="146"/>
                    </a:lnTo>
                    <a:close/>
                  </a:path>
                </a:pathLst>
              </a:custGeom>
              <a:solidFill>
                <a:srgbClr val="B9B9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32" name="Freeform 596"/>
              <p:cNvSpPr>
                <a:spLocks/>
              </p:cNvSpPr>
              <p:nvPr/>
            </p:nvSpPr>
            <p:spPr bwMode="auto">
              <a:xfrm>
                <a:off x="2201" y="3187"/>
                <a:ext cx="71" cy="72"/>
              </a:xfrm>
              <a:custGeom>
                <a:avLst/>
                <a:gdLst/>
                <a:ahLst/>
                <a:cxnLst>
                  <a:cxn ang="0">
                    <a:pos x="8" y="145"/>
                  </a:cxn>
                  <a:cxn ang="0">
                    <a:pos x="0" y="141"/>
                  </a:cxn>
                  <a:cxn ang="0">
                    <a:pos x="134" y="0"/>
                  </a:cxn>
                  <a:cxn ang="0">
                    <a:pos x="142" y="4"/>
                  </a:cxn>
                  <a:cxn ang="0">
                    <a:pos x="8" y="145"/>
                  </a:cxn>
                </a:cxnLst>
                <a:rect l="0" t="0" r="r" b="b"/>
                <a:pathLst>
                  <a:path w="142" h="145">
                    <a:moveTo>
                      <a:pt x="8" y="145"/>
                    </a:moveTo>
                    <a:lnTo>
                      <a:pt x="0" y="141"/>
                    </a:lnTo>
                    <a:lnTo>
                      <a:pt x="134" y="0"/>
                    </a:lnTo>
                    <a:lnTo>
                      <a:pt x="142" y="4"/>
                    </a:lnTo>
                    <a:lnTo>
                      <a:pt x="8" y="145"/>
                    </a:lnTo>
                    <a:close/>
                  </a:path>
                </a:pathLst>
              </a:custGeom>
              <a:solidFill>
                <a:srgbClr val="B8B849"/>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33" name="Freeform 597"/>
              <p:cNvSpPr>
                <a:spLocks/>
              </p:cNvSpPr>
              <p:nvPr/>
            </p:nvSpPr>
            <p:spPr bwMode="auto">
              <a:xfrm>
                <a:off x="2197" y="3184"/>
                <a:ext cx="71" cy="73"/>
              </a:xfrm>
              <a:custGeom>
                <a:avLst/>
                <a:gdLst/>
                <a:ahLst/>
                <a:cxnLst>
                  <a:cxn ang="0">
                    <a:pos x="8" y="146"/>
                  </a:cxn>
                  <a:cxn ang="0">
                    <a:pos x="0" y="141"/>
                  </a:cxn>
                  <a:cxn ang="0">
                    <a:pos x="135" y="0"/>
                  </a:cxn>
                  <a:cxn ang="0">
                    <a:pos x="142" y="5"/>
                  </a:cxn>
                  <a:cxn ang="0">
                    <a:pos x="8" y="146"/>
                  </a:cxn>
                </a:cxnLst>
                <a:rect l="0" t="0" r="r" b="b"/>
                <a:pathLst>
                  <a:path w="142" h="146">
                    <a:moveTo>
                      <a:pt x="8" y="146"/>
                    </a:moveTo>
                    <a:lnTo>
                      <a:pt x="0" y="141"/>
                    </a:lnTo>
                    <a:lnTo>
                      <a:pt x="135" y="0"/>
                    </a:lnTo>
                    <a:lnTo>
                      <a:pt x="142" y="5"/>
                    </a:lnTo>
                    <a:lnTo>
                      <a:pt x="8" y="146"/>
                    </a:lnTo>
                    <a:close/>
                  </a:path>
                </a:pathLst>
              </a:custGeom>
              <a:solidFill>
                <a:srgbClr val="B7B7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34" name="Freeform 598"/>
              <p:cNvSpPr>
                <a:spLocks/>
              </p:cNvSpPr>
              <p:nvPr/>
            </p:nvSpPr>
            <p:spPr bwMode="auto">
              <a:xfrm>
                <a:off x="2192" y="3182"/>
                <a:ext cx="72" cy="72"/>
              </a:xfrm>
              <a:custGeom>
                <a:avLst/>
                <a:gdLst/>
                <a:ahLst/>
                <a:cxnLst>
                  <a:cxn ang="0">
                    <a:pos x="9" y="145"/>
                  </a:cxn>
                  <a:cxn ang="0">
                    <a:pos x="0" y="139"/>
                  </a:cxn>
                  <a:cxn ang="0">
                    <a:pos x="137" y="0"/>
                  </a:cxn>
                  <a:cxn ang="0">
                    <a:pos x="144" y="4"/>
                  </a:cxn>
                  <a:cxn ang="0">
                    <a:pos x="9" y="145"/>
                  </a:cxn>
                </a:cxnLst>
                <a:rect l="0" t="0" r="r" b="b"/>
                <a:pathLst>
                  <a:path w="144" h="145">
                    <a:moveTo>
                      <a:pt x="9" y="145"/>
                    </a:moveTo>
                    <a:lnTo>
                      <a:pt x="0" y="139"/>
                    </a:lnTo>
                    <a:lnTo>
                      <a:pt x="137" y="0"/>
                    </a:lnTo>
                    <a:lnTo>
                      <a:pt x="144" y="4"/>
                    </a:lnTo>
                    <a:lnTo>
                      <a:pt x="9" y="145"/>
                    </a:lnTo>
                    <a:close/>
                  </a:path>
                </a:pathLst>
              </a:custGeom>
              <a:solidFill>
                <a:srgbClr val="B6B6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35" name="Freeform 599"/>
              <p:cNvSpPr>
                <a:spLocks/>
              </p:cNvSpPr>
              <p:nvPr/>
            </p:nvSpPr>
            <p:spPr bwMode="auto">
              <a:xfrm>
                <a:off x="2171" y="3172"/>
                <a:ext cx="90" cy="79"/>
              </a:xfrm>
              <a:custGeom>
                <a:avLst/>
                <a:gdLst/>
                <a:ahLst/>
                <a:cxnLst>
                  <a:cxn ang="0">
                    <a:pos x="43" y="160"/>
                  </a:cxn>
                  <a:cxn ang="0">
                    <a:pos x="0" y="140"/>
                  </a:cxn>
                  <a:cxn ang="0">
                    <a:pos x="140" y="0"/>
                  </a:cxn>
                  <a:cxn ang="0">
                    <a:pos x="180" y="21"/>
                  </a:cxn>
                  <a:cxn ang="0">
                    <a:pos x="43" y="160"/>
                  </a:cxn>
                </a:cxnLst>
                <a:rect l="0" t="0" r="r" b="b"/>
                <a:pathLst>
                  <a:path w="180" h="160">
                    <a:moveTo>
                      <a:pt x="43" y="160"/>
                    </a:moveTo>
                    <a:lnTo>
                      <a:pt x="0" y="140"/>
                    </a:lnTo>
                    <a:lnTo>
                      <a:pt x="140" y="0"/>
                    </a:lnTo>
                    <a:lnTo>
                      <a:pt x="180" y="21"/>
                    </a:lnTo>
                    <a:lnTo>
                      <a:pt x="43" y="160"/>
                    </a:lnTo>
                    <a:close/>
                  </a:path>
                </a:pathLst>
              </a:custGeom>
              <a:solidFill>
                <a:srgbClr val="B5B5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36" name="Freeform 600"/>
              <p:cNvSpPr>
                <a:spLocks/>
              </p:cNvSpPr>
              <p:nvPr/>
            </p:nvSpPr>
            <p:spPr bwMode="auto">
              <a:xfrm>
                <a:off x="2189" y="3180"/>
                <a:ext cx="72" cy="71"/>
              </a:xfrm>
              <a:custGeom>
                <a:avLst/>
                <a:gdLst/>
                <a:ahLst/>
                <a:cxnLst>
                  <a:cxn ang="0">
                    <a:pos x="8" y="143"/>
                  </a:cxn>
                  <a:cxn ang="0">
                    <a:pos x="0" y="141"/>
                  </a:cxn>
                  <a:cxn ang="0">
                    <a:pos x="138" y="0"/>
                  </a:cxn>
                  <a:cxn ang="0">
                    <a:pos x="145" y="4"/>
                  </a:cxn>
                  <a:cxn ang="0">
                    <a:pos x="8" y="143"/>
                  </a:cxn>
                </a:cxnLst>
                <a:rect l="0" t="0" r="r" b="b"/>
                <a:pathLst>
                  <a:path w="145" h="143">
                    <a:moveTo>
                      <a:pt x="8" y="143"/>
                    </a:moveTo>
                    <a:lnTo>
                      <a:pt x="0" y="141"/>
                    </a:lnTo>
                    <a:lnTo>
                      <a:pt x="138" y="0"/>
                    </a:lnTo>
                    <a:lnTo>
                      <a:pt x="145" y="4"/>
                    </a:lnTo>
                    <a:lnTo>
                      <a:pt x="8" y="143"/>
                    </a:lnTo>
                    <a:close/>
                  </a:path>
                </a:pathLst>
              </a:custGeom>
              <a:solidFill>
                <a:srgbClr val="B5B548"/>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37" name="Freeform 601"/>
              <p:cNvSpPr>
                <a:spLocks/>
              </p:cNvSpPr>
              <p:nvPr/>
            </p:nvSpPr>
            <p:spPr bwMode="auto">
              <a:xfrm>
                <a:off x="2186" y="3178"/>
                <a:ext cx="71" cy="73"/>
              </a:xfrm>
              <a:custGeom>
                <a:avLst/>
                <a:gdLst/>
                <a:ahLst/>
                <a:cxnLst>
                  <a:cxn ang="0">
                    <a:pos x="6" y="145"/>
                  </a:cxn>
                  <a:cxn ang="0">
                    <a:pos x="0" y="141"/>
                  </a:cxn>
                  <a:cxn ang="0">
                    <a:pos x="137" y="0"/>
                  </a:cxn>
                  <a:cxn ang="0">
                    <a:pos x="144" y="4"/>
                  </a:cxn>
                  <a:cxn ang="0">
                    <a:pos x="6" y="145"/>
                  </a:cxn>
                </a:cxnLst>
                <a:rect l="0" t="0" r="r" b="b"/>
                <a:pathLst>
                  <a:path w="144" h="145">
                    <a:moveTo>
                      <a:pt x="6" y="145"/>
                    </a:moveTo>
                    <a:lnTo>
                      <a:pt x="0" y="141"/>
                    </a:lnTo>
                    <a:lnTo>
                      <a:pt x="137" y="0"/>
                    </a:lnTo>
                    <a:lnTo>
                      <a:pt x="144" y="4"/>
                    </a:lnTo>
                    <a:lnTo>
                      <a:pt x="6" y="145"/>
                    </a:lnTo>
                    <a:close/>
                  </a:path>
                </a:pathLst>
              </a:custGeom>
              <a:solidFill>
                <a:srgbClr val="B4B4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38" name="Freeform 602"/>
              <p:cNvSpPr>
                <a:spLocks/>
              </p:cNvSpPr>
              <p:nvPr/>
            </p:nvSpPr>
            <p:spPr bwMode="auto">
              <a:xfrm>
                <a:off x="2182" y="3177"/>
                <a:ext cx="72" cy="72"/>
              </a:xfrm>
              <a:custGeom>
                <a:avLst/>
                <a:gdLst/>
                <a:ahLst/>
                <a:cxnLst>
                  <a:cxn ang="0">
                    <a:pos x="8" y="142"/>
                  </a:cxn>
                  <a:cxn ang="0">
                    <a:pos x="0" y="139"/>
                  </a:cxn>
                  <a:cxn ang="0">
                    <a:pos x="139" y="0"/>
                  </a:cxn>
                  <a:cxn ang="0">
                    <a:pos x="145" y="1"/>
                  </a:cxn>
                  <a:cxn ang="0">
                    <a:pos x="8" y="142"/>
                  </a:cxn>
                </a:cxnLst>
                <a:rect l="0" t="0" r="r" b="b"/>
                <a:pathLst>
                  <a:path w="145" h="142">
                    <a:moveTo>
                      <a:pt x="8" y="142"/>
                    </a:moveTo>
                    <a:lnTo>
                      <a:pt x="0" y="139"/>
                    </a:lnTo>
                    <a:lnTo>
                      <a:pt x="139" y="0"/>
                    </a:lnTo>
                    <a:lnTo>
                      <a:pt x="145" y="1"/>
                    </a:lnTo>
                    <a:lnTo>
                      <a:pt x="8" y="142"/>
                    </a:lnTo>
                    <a:close/>
                  </a:path>
                </a:pathLst>
              </a:custGeom>
              <a:solidFill>
                <a:srgbClr val="B3B347"/>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39" name="Freeform 603"/>
              <p:cNvSpPr>
                <a:spLocks/>
              </p:cNvSpPr>
              <p:nvPr/>
            </p:nvSpPr>
            <p:spPr bwMode="auto">
              <a:xfrm>
                <a:off x="2178" y="3175"/>
                <a:ext cx="73" cy="72"/>
              </a:xfrm>
              <a:custGeom>
                <a:avLst/>
                <a:gdLst/>
                <a:ahLst/>
                <a:cxnLst>
                  <a:cxn ang="0">
                    <a:pos x="7" y="143"/>
                  </a:cxn>
                  <a:cxn ang="0">
                    <a:pos x="0" y="139"/>
                  </a:cxn>
                  <a:cxn ang="0">
                    <a:pos x="139" y="0"/>
                  </a:cxn>
                  <a:cxn ang="0">
                    <a:pos x="146" y="4"/>
                  </a:cxn>
                  <a:cxn ang="0">
                    <a:pos x="7" y="143"/>
                  </a:cxn>
                </a:cxnLst>
                <a:rect l="0" t="0" r="r" b="b"/>
                <a:pathLst>
                  <a:path w="146" h="143">
                    <a:moveTo>
                      <a:pt x="7" y="143"/>
                    </a:moveTo>
                    <a:lnTo>
                      <a:pt x="0" y="139"/>
                    </a:lnTo>
                    <a:lnTo>
                      <a:pt x="139" y="0"/>
                    </a:lnTo>
                    <a:lnTo>
                      <a:pt x="146" y="4"/>
                    </a:lnTo>
                    <a:lnTo>
                      <a:pt x="7" y="143"/>
                    </a:lnTo>
                    <a:close/>
                  </a:path>
                </a:pathLst>
              </a:custGeom>
              <a:solidFill>
                <a:srgbClr val="B2B2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40" name="Freeform 604"/>
              <p:cNvSpPr>
                <a:spLocks/>
              </p:cNvSpPr>
              <p:nvPr/>
            </p:nvSpPr>
            <p:spPr bwMode="auto">
              <a:xfrm>
                <a:off x="2174" y="3174"/>
                <a:ext cx="73" cy="71"/>
              </a:xfrm>
              <a:custGeom>
                <a:avLst/>
                <a:gdLst/>
                <a:ahLst/>
                <a:cxnLst>
                  <a:cxn ang="0">
                    <a:pos x="8" y="143"/>
                  </a:cxn>
                  <a:cxn ang="0">
                    <a:pos x="0" y="139"/>
                  </a:cxn>
                  <a:cxn ang="0">
                    <a:pos x="140" y="0"/>
                  </a:cxn>
                  <a:cxn ang="0">
                    <a:pos x="147" y="4"/>
                  </a:cxn>
                  <a:cxn ang="0">
                    <a:pos x="8" y="143"/>
                  </a:cxn>
                </a:cxnLst>
                <a:rect l="0" t="0" r="r" b="b"/>
                <a:pathLst>
                  <a:path w="147" h="143">
                    <a:moveTo>
                      <a:pt x="8" y="143"/>
                    </a:moveTo>
                    <a:lnTo>
                      <a:pt x="0" y="139"/>
                    </a:lnTo>
                    <a:lnTo>
                      <a:pt x="140" y="0"/>
                    </a:lnTo>
                    <a:lnTo>
                      <a:pt x="147" y="4"/>
                    </a:lnTo>
                    <a:lnTo>
                      <a:pt x="8" y="143"/>
                    </a:lnTo>
                    <a:close/>
                  </a:path>
                </a:pathLst>
              </a:custGeom>
              <a:solidFill>
                <a:srgbClr val="B1B1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41" name="Freeform 605"/>
              <p:cNvSpPr>
                <a:spLocks/>
              </p:cNvSpPr>
              <p:nvPr/>
            </p:nvSpPr>
            <p:spPr bwMode="auto">
              <a:xfrm>
                <a:off x="2171" y="3172"/>
                <a:ext cx="73" cy="71"/>
              </a:xfrm>
              <a:custGeom>
                <a:avLst/>
                <a:gdLst/>
                <a:ahLst/>
                <a:cxnLst>
                  <a:cxn ang="0">
                    <a:pos x="6" y="143"/>
                  </a:cxn>
                  <a:cxn ang="0">
                    <a:pos x="0" y="140"/>
                  </a:cxn>
                  <a:cxn ang="0">
                    <a:pos x="140" y="0"/>
                  </a:cxn>
                  <a:cxn ang="0">
                    <a:pos x="146" y="4"/>
                  </a:cxn>
                  <a:cxn ang="0">
                    <a:pos x="6" y="143"/>
                  </a:cxn>
                </a:cxnLst>
                <a:rect l="0" t="0" r="r" b="b"/>
                <a:pathLst>
                  <a:path w="146" h="143">
                    <a:moveTo>
                      <a:pt x="6" y="143"/>
                    </a:moveTo>
                    <a:lnTo>
                      <a:pt x="0" y="140"/>
                    </a:lnTo>
                    <a:lnTo>
                      <a:pt x="140" y="0"/>
                    </a:lnTo>
                    <a:lnTo>
                      <a:pt x="146" y="4"/>
                    </a:lnTo>
                    <a:lnTo>
                      <a:pt x="6" y="143"/>
                    </a:lnTo>
                    <a:close/>
                  </a:path>
                </a:pathLst>
              </a:custGeom>
              <a:solidFill>
                <a:srgbClr val="B0B0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42" name="Freeform 606"/>
              <p:cNvSpPr>
                <a:spLocks/>
              </p:cNvSpPr>
              <p:nvPr/>
            </p:nvSpPr>
            <p:spPr bwMode="auto">
              <a:xfrm>
                <a:off x="2148" y="3164"/>
                <a:ext cx="93" cy="77"/>
              </a:xfrm>
              <a:custGeom>
                <a:avLst/>
                <a:gdLst/>
                <a:ahLst/>
                <a:cxnLst>
                  <a:cxn ang="0">
                    <a:pos x="47" y="154"/>
                  </a:cxn>
                  <a:cxn ang="0">
                    <a:pos x="0" y="137"/>
                  </a:cxn>
                  <a:cxn ang="0">
                    <a:pos x="144" y="0"/>
                  </a:cxn>
                  <a:cxn ang="0">
                    <a:pos x="187" y="14"/>
                  </a:cxn>
                  <a:cxn ang="0">
                    <a:pos x="47" y="154"/>
                  </a:cxn>
                </a:cxnLst>
                <a:rect l="0" t="0" r="r" b="b"/>
                <a:pathLst>
                  <a:path w="187" h="154">
                    <a:moveTo>
                      <a:pt x="47" y="154"/>
                    </a:moveTo>
                    <a:lnTo>
                      <a:pt x="0" y="137"/>
                    </a:lnTo>
                    <a:lnTo>
                      <a:pt x="144" y="0"/>
                    </a:lnTo>
                    <a:lnTo>
                      <a:pt x="187" y="14"/>
                    </a:lnTo>
                    <a:lnTo>
                      <a:pt x="47" y="154"/>
                    </a:lnTo>
                    <a:close/>
                  </a:path>
                </a:pathLst>
              </a:custGeom>
              <a:solidFill>
                <a:srgbClr val="AFAF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43" name="Freeform 607"/>
              <p:cNvSpPr>
                <a:spLocks/>
              </p:cNvSpPr>
              <p:nvPr/>
            </p:nvSpPr>
            <p:spPr bwMode="auto">
              <a:xfrm>
                <a:off x="2167" y="3171"/>
                <a:ext cx="74" cy="70"/>
              </a:xfrm>
              <a:custGeom>
                <a:avLst/>
                <a:gdLst/>
                <a:ahLst/>
                <a:cxnLst>
                  <a:cxn ang="0">
                    <a:pos x="8" y="141"/>
                  </a:cxn>
                  <a:cxn ang="0">
                    <a:pos x="0" y="139"/>
                  </a:cxn>
                  <a:cxn ang="0">
                    <a:pos x="140" y="0"/>
                  </a:cxn>
                  <a:cxn ang="0">
                    <a:pos x="148" y="1"/>
                  </a:cxn>
                  <a:cxn ang="0">
                    <a:pos x="8" y="141"/>
                  </a:cxn>
                </a:cxnLst>
                <a:rect l="0" t="0" r="r" b="b"/>
                <a:pathLst>
                  <a:path w="148" h="141">
                    <a:moveTo>
                      <a:pt x="8" y="141"/>
                    </a:moveTo>
                    <a:lnTo>
                      <a:pt x="0" y="139"/>
                    </a:lnTo>
                    <a:lnTo>
                      <a:pt x="140" y="0"/>
                    </a:lnTo>
                    <a:lnTo>
                      <a:pt x="148" y="1"/>
                    </a:lnTo>
                    <a:lnTo>
                      <a:pt x="8" y="141"/>
                    </a:lnTo>
                    <a:close/>
                  </a:path>
                </a:pathLst>
              </a:custGeom>
              <a:solidFill>
                <a:srgbClr val="AFAF46"/>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44" name="Freeform 608"/>
              <p:cNvSpPr>
                <a:spLocks/>
              </p:cNvSpPr>
              <p:nvPr/>
            </p:nvSpPr>
            <p:spPr bwMode="auto">
              <a:xfrm>
                <a:off x="2163" y="3170"/>
                <a:ext cx="74" cy="70"/>
              </a:xfrm>
              <a:custGeom>
                <a:avLst/>
                <a:gdLst/>
                <a:ahLst/>
                <a:cxnLst>
                  <a:cxn ang="0">
                    <a:pos x="8" y="141"/>
                  </a:cxn>
                  <a:cxn ang="0">
                    <a:pos x="0" y="137"/>
                  </a:cxn>
                  <a:cxn ang="0">
                    <a:pos x="142" y="0"/>
                  </a:cxn>
                  <a:cxn ang="0">
                    <a:pos x="148" y="2"/>
                  </a:cxn>
                  <a:cxn ang="0">
                    <a:pos x="8" y="141"/>
                  </a:cxn>
                </a:cxnLst>
                <a:rect l="0" t="0" r="r" b="b"/>
                <a:pathLst>
                  <a:path w="148" h="141">
                    <a:moveTo>
                      <a:pt x="8" y="141"/>
                    </a:moveTo>
                    <a:lnTo>
                      <a:pt x="0" y="137"/>
                    </a:lnTo>
                    <a:lnTo>
                      <a:pt x="142" y="0"/>
                    </a:lnTo>
                    <a:lnTo>
                      <a:pt x="148" y="2"/>
                    </a:lnTo>
                    <a:lnTo>
                      <a:pt x="8" y="141"/>
                    </a:lnTo>
                    <a:close/>
                  </a:path>
                </a:pathLst>
              </a:custGeom>
              <a:solidFill>
                <a:srgbClr val="AEAE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45" name="Freeform 609"/>
              <p:cNvSpPr>
                <a:spLocks/>
              </p:cNvSpPr>
              <p:nvPr/>
            </p:nvSpPr>
            <p:spPr bwMode="auto">
              <a:xfrm>
                <a:off x="2159" y="3168"/>
                <a:ext cx="75" cy="70"/>
              </a:xfrm>
              <a:custGeom>
                <a:avLst/>
                <a:gdLst/>
                <a:ahLst/>
                <a:cxnLst>
                  <a:cxn ang="0">
                    <a:pos x="7" y="141"/>
                  </a:cxn>
                  <a:cxn ang="0">
                    <a:pos x="0" y="139"/>
                  </a:cxn>
                  <a:cxn ang="0">
                    <a:pos x="142" y="0"/>
                  </a:cxn>
                  <a:cxn ang="0">
                    <a:pos x="149" y="4"/>
                  </a:cxn>
                  <a:cxn ang="0">
                    <a:pos x="7" y="141"/>
                  </a:cxn>
                </a:cxnLst>
                <a:rect l="0" t="0" r="r" b="b"/>
                <a:pathLst>
                  <a:path w="149" h="141">
                    <a:moveTo>
                      <a:pt x="7" y="141"/>
                    </a:moveTo>
                    <a:lnTo>
                      <a:pt x="0" y="139"/>
                    </a:lnTo>
                    <a:lnTo>
                      <a:pt x="142" y="0"/>
                    </a:lnTo>
                    <a:lnTo>
                      <a:pt x="149" y="4"/>
                    </a:lnTo>
                    <a:lnTo>
                      <a:pt x="7" y="141"/>
                    </a:lnTo>
                    <a:close/>
                  </a:path>
                </a:pathLst>
              </a:custGeom>
              <a:solidFill>
                <a:srgbClr val="ADAD45"/>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46" name="Freeform 610"/>
              <p:cNvSpPr>
                <a:spLocks/>
              </p:cNvSpPr>
              <p:nvPr/>
            </p:nvSpPr>
            <p:spPr bwMode="auto">
              <a:xfrm>
                <a:off x="2155" y="3167"/>
                <a:ext cx="75" cy="71"/>
              </a:xfrm>
              <a:custGeom>
                <a:avLst/>
                <a:gdLst/>
                <a:ahLst/>
                <a:cxnLst>
                  <a:cxn ang="0">
                    <a:pos x="8" y="141"/>
                  </a:cxn>
                  <a:cxn ang="0">
                    <a:pos x="0" y="137"/>
                  </a:cxn>
                  <a:cxn ang="0">
                    <a:pos x="142" y="0"/>
                  </a:cxn>
                  <a:cxn ang="0">
                    <a:pos x="150" y="2"/>
                  </a:cxn>
                  <a:cxn ang="0">
                    <a:pos x="8" y="141"/>
                  </a:cxn>
                </a:cxnLst>
                <a:rect l="0" t="0" r="r" b="b"/>
                <a:pathLst>
                  <a:path w="150" h="141">
                    <a:moveTo>
                      <a:pt x="8" y="141"/>
                    </a:moveTo>
                    <a:lnTo>
                      <a:pt x="0" y="137"/>
                    </a:lnTo>
                    <a:lnTo>
                      <a:pt x="142" y="0"/>
                    </a:lnTo>
                    <a:lnTo>
                      <a:pt x="150" y="2"/>
                    </a:lnTo>
                    <a:lnTo>
                      <a:pt x="8" y="141"/>
                    </a:lnTo>
                    <a:close/>
                  </a:path>
                </a:pathLst>
              </a:custGeom>
              <a:solidFill>
                <a:srgbClr val="ACAC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47" name="Freeform 611"/>
              <p:cNvSpPr>
                <a:spLocks/>
              </p:cNvSpPr>
              <p:nvPr/>
            </p:nvSpPr>
            <p:spPr bwMode="auto">
              <a:xfrm>
                <a:off x="2152" y="3166"/>
                <a:ext cx="74" cy="70"/>
              </a:xfrm>
              <a:custGeom>
                <a:avLst/>
                <a:gdLst/>
                <a:ahLst/>
                <a:cxnLst>
                  <a:cxn ang="0">
                    <a:pos x="8" y="139"/>
                  </a:cxn>
                  <a:cxn ang="0">
                    <a:pos x="0" y="138"/>
                  </a:cxn>
                  <a:cxn ang="0">
                    <a:pos x="144" y="0"/>
                  </a:cxn>
                  <a:cxn ang="0">
                    <a:pos x="150" y="2"/>
                  </a:cxn>
                  <a:cxn ang="0">
                    <a:pos x="8" y="139"/>
                  </a:cxn>
                </a:cxnLst>
                <a:rect l="0" t="0" r="r" b="b"/>
                <a:pathLst>
                  <a:path w="150" h="139">
                    <a:moveTo>
                      <a:pt x="8" y="139"/>
                    </a:moveTo>
                    <a:lnTo>
                      <a:pt x="0" y="138"/>
                    </a:lnTo>
                    <a:lnTo>
                      <a:pt x="144" y="0"/>
                    </a:lnTo>
                    <a:lnTo>
                      <a:pt x="150" y="2"/>
                    </a:lnTo>
                    <a:lnTo>
                      <a:pt x="8" y="139"/>
                    </a:lnTo>
                    <a:close/>
                  </a:path>
                </a:pathLst>
              </a:custGeom>
              <a:solidFill>
                <a:srgbClr val="ABAB44"/>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48" name="Freeform 612"/>
              <p:cNvSpPr>
                <a:spLocks/>
              </p:cNvSpPr>
              <p:nvPr/>
            </p:nvSpPr>
            <p:spPr bwMode="auto">
              <a:xfrm>
                <a:off x="2148" y="3164"/>
                <a:ext cx="75" cy="71"/>
              </a:xfrm>
              <a:custGeom>
                <a:avLst/>
                <a:gdLst/>
                <a:ahLst/>
                <a:cxnLst>
                  <a:cxn ang="0">
                    <a:pos x="8" y="141"/>
                  </a:cxn>
                  <a:cxn ang="0">
                    <a:pos x="0" y="137"/>
                  </a:cxn>
                  <a:cxn ang="0">
                    <a:pos x="144" y="0"/>
                  </a:cxn>
                  <a:cxn ang="0">
                    <a:pos x="152" y="3"/>
                  </a:cxn>
                  <a:cxn ang="0">
                    <a:pos x="8" y="141"/>
                  </a:cxn>
                </a:cxnLst>
                <a:rect l="0" t="0" r="r" b="b"/>
                <a:pathLst>
                  <a:path w="152" h="141">
                    <a:moveTo>
                      <a:pt x="8" y="141"/>
                    </a:moveTo>
                    <a:lnTo>
                      <a:pt x="0" y="137"/>
                    </a:lnTo>
                    <a:lnTo>
                      <a:pt x="144" y="0"/>
                    </a:lnTo>
                    <a:lnTo>
                      <a:pt x="152" y="3"/>
                    </a:lnTo>
                    <a:lnTo>
                      <a:pt x="8" y="141"/>
                    </a:lnTo>
                    <a:close/>
                  </a:path>
                </a:pathLst>
              </a:custGeom>
              <a:solidFill>
                <a:srgbClr val="AAAA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49" name="Freeform 613"/>
              <p:cNvSpPr>
                <a:spLocks/>
              </p:cNvSpPr>
              <p:nvPr/>
            </p:nvSpPr>
            <p:spPr bwMode="auto">
              <a:xfrm>
                <a:off x="2123" y="3159"/>
                <a:ext cx="96" cy="74"/>
              </a:xfrm>
              <a:custGeom>
                <a:avLst/>
                <a:gdLst/>
                <a:ahLst/>
                <a:cxnLst>
                  <a:cxn ang="0">
                    <a:pos x="49" y="149"/>
                  </a:cxn>
                  <a:cxn ang="0">
                    <a:pos x="0" y="136"/>
                  </a:cxn>
                  <a:cxn ang="0">
                    <a:pos x="150" y="0"/>
                  </a:cxn>
                  <a:cxn ang="0">
                    <a:pos x="193" y="12"/>
                  </a:cxn>
                  <a:cxn ang="0">
                    <a:pos x="49" y="149"/>
                  </a:cxn>
                </a:cxnLst>
                <a:rect l="0" t="0" r="r" b="b"/>
                <a:pathLst>
                  <a:path w="193" h="149">
                    <a:moveTo>
                      <a:pt x="49" y="149"/>
                    </a:moveTo>
                    <a:lnTo>
                      <a:pt x="0" y="136"/>
                    </a:lnTo>
                    <a:lnTo>
                      <a:pt x="150" y="0"/>
                    </a:lnTo>
                    <a:lnTo>
                      <a:pt x="193" y="12"/>
                    </a:lnTo>
                    <a:lnTo>
                      <a:pt x="49" y="149"/>
                    </a:lnTo>
                    <a:close/>
                  </a:path>
                </a:pathLst>
              </a:custGeom>
              <a:solidFill>
                <a:srgbClr val="A9A9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50" name="Freeform 614"/>
              <p:cNvSpPr>
                <a:spLocks/>
              </p:cNvSpPr>
              <p:nvPr/>
            </p:nvSpPr>
            <p:spPr bwMode="auto">
              <a:xfrm>
                <a:off x="2143" y="3163"/>
                <a:ext cx="76" cy="70"/>
              </a:xfrm>
              <a:custGeom>
                <a:avLst/>
                <a:gdLst/>
                <a:ahLst/>
                <a:cxnLst>
                  <a:cxn ang="0">
                    <a:pos x="9" y="139"/>
                  </a:cxn>
                  <a:cxn ang="0">
                    <a:pos x="0" y="137"/>
                  </a:cxn>
                  <a:cxn ang="0">
                    <a:pos x="147" y="0"/>
                  </a:cxn>
                  <a:cxn ang="0">
                    <a:pos x="153" y="2"/>
                  </a:cxn>
                  <a:cxn ang="0">
                    <a:pos x="9" y="139"/>
                  </a:cxn>
                </a:cxnLst>
                <a:rect l="0" t="0" r="r" b="b"/>
                <a:pathLst>
                  <a:path w="153" h="139">
                    <a:moveTo>
                      <a:pt x="9" y="139"/>
                    </a:moveTo>
                    <a:lnTo>
                      <a:pt x="0" y="137"/>
                    </a:lnTo>
                    <a:lnTo>
                      <a:pt x="147" y="0"/>
                    </a:lnTo>
                    <a:lnTo>
                      <a:pt x="153" y="2"/>
                    </a:lnTo>
                    <a:lnTo>
                      <a:pt x="9" y="139"/>
                    </a:lnTo>
                    <a:close/>
                  </a:path>
                </a:pathLst>
              </a:custGeom>
              <a:solidFill>
                <a:srgbClr val="A9A943"/>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51" name="Freeform 615"/>
              <p:cNvSpPr>
                <a:spLocks/>
              </p:cNvSpPr>
              <p:nvPr/>
            </p:nvSpPr>
            <p:spPr bwMode="auto">
              <a:xfrm>
                <a:off x="2139" y="3162"/>
                <a:ext cx="77" cy="70"/>
              </a:xfrm>
              <a:custGeom>
                <a:avLst/>
                <a:gdLst/>
                <a:ahLst/>
                <a:cxnLst>
                  <a:cxn ang="0">
                    <a:pos x="8" y="139"/>
                  </a:cxn>
                  <a:cxn ang="0">
                    <a:pos x="0" y="137"/>
                  </a:cxn>
                  <a:cxn ang="0">
                    <a:pos x="147" y="0"/>
                  </a:cxn>
                  <a:cxn ang="0">
                    <a:pos x="155" y="2"/>
                  </a:cxn>
                  <a:cxn ang="0">
                    <a:pos x="8" y="139"/>
                  </a:cxn>
                </a:cxnLst>
                <a:rect l="0" t="0" r="r" b="b"/>
                <a:pathLst>
                  <a:path w="155" h="139">
                    <a:moveTo>
                      <a:pt x="8" y="139"/>
                    </a:moveTo>
                    <a:lnTo>
                      <a:pt x="0" y="137"/>
                    </a:lnTo>
                    <a:lnTo>
                      <a:pt x="147" y="0"/>
                    </a:lnTo>
                    <a:lnTo>
                      <a:pt x="155" y="2"/>
                    </a:lnTo>
                    <a:lnTo>
                      <a:pt x="8" y="139"/>
                    </a:lnTo>
                    <a:close/>
                  </a:path>
                </a:pathLst>
              </a:custGeom>
              <a:solidFill>
                <a:srgbClr val="A8A8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52" name="Freeform 616"/>
              <p:cNvSpPr>
                <a:spLocks/>
              </p:cNvSpPr>
              <p:nvPr/>
            </p:nvSpPr>
            <p:spPr bwMode="auto">
              <a:xfrm>
                <a:off x="2135" y="3161"/>
                <a:ext cx="78" cy="70"/>
              </a:xfrm>
              <a:custGeom>
                <a:avLst/>
                <a:gdLst/>
                <a:ahLst/>
                <a:cxnLst>
                  <a:cxn ang="0">
                    <a:pos x="7" y="139"/>
                  </a:cxn>
                  <a:cxn ang="0">
                    <a:pos x="0" y="137"/>
                  </a:cxn>
                  <a:cxn ang="0">
                    <a:pos x="146" y="0"/>
                  </a:cxn>
                  <a:cxn ang="0">
                    <a:pos x="154" y="2"/>
                  </a:cxn>
                  <a:cxn ang="0">
                    <a:pos x="7" y="139"/>
                  </a:cxn>
                </a:cxnLst>
                <a:rect l="0" t="0" r="r" b="b"/>
                <a:pathLst>
                  <a:path w="154" h="139">
                    <a:moveTo>
                      <a:pt x="7" y="139"/>
                    </a:moveTo>
                    <a:lnTo>
                      <a:pt x="0" y="137"/>
                    </a:lnTo>
                    <a:lnTo>
                      <a:pt x="146" y="0"/>
                    </a:lnTo>
                    <a:lnTo>
                      <a:pt x="154" y="2"/>
                    </a:lnTo>
                    <a:lnTo>
                      <a:pt x="7" y="139"/>
                    </a:lnTo>
                    <a:close/>
                  </a:path>
                </a:pathLst>
              </a:custGeom>
              <a:solidFill>
                <a:srgbClr val="A7A742"/>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53" name="Freeform 617"/>
              <p:cNvSpPr>
                <a:spLocks/>
              </p:cNvSpPr>
              <p:nvPr/>
            </p:nvSpPr>
            <p:spPr bwMode="auto">
              <a:xfrm>
                <a:off x="2131" y="3161"/>
                <a:ext cx="78" cy="69"/>
              </a:xfrm>
              <a:custGeom>
                <a:avLst/>
                <a:gdLst/>
                <a:ahLst/>
                <a:cxnLst>
                  <a:cxn ang="0">
                    <a:pos x="8" y="139"/>
                  </a:cxn>
                  <a:cxn ang="0">
                    <a:pos x="0" y="137"/>
                  </a:cxn>
                  <a:cxn ang="0">
                    <a:pos x="147" y="0"/>
                  </a:cxn>
                  <a:cxn ang="0">
                    <a:pos x="154" y="2"/>
                  </a:cxn>
                  <a:cxn ang="0">
                    <a:pos x="8" y="139"/>
                  </a:cxn>
                </a:cxnLst>
                <a:rect l="0" t="0" r="r" b="b"/>
                <a:pathLst>
                  <a:path w="154" h="139">
                    <a:moveTo>
                      <a:pt x="8" y="139"/>
                    </a:moveTo>
                    <a:lnTo>
                      <a:pt x="0" y="137"/>
                    </a:lnTo>
                    <a:lnTo>
                      <a:pt x="147" y="0"/>
                    </a:lnTo>
                    <a:lnTo>
                      <a:pt x="154" y="2"/>
                    </a:lnTo>
                    <a:lnTo>
                      <a:pt x="8" y="139"/>
                    </a:lnTo>
                    <a:close/>
                  </a:path>
                </a:pathLst>
              </a:custGeom>
              <a:solidFill>
                <a:srgbClr val="A6A6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54" name="Freeform 618"/>
              <p:cNvSpPr>
                <a:spLocks/>
              </p:cNvSpPr>
              <p:nvPr/>
            </p:nvSpPr>
            <p:spPr bwMode="auto">
              <a:xfrm>
                <a:off x="2128" y="3160"/>
                <a:ext cx="77" cy="69"/>
              </a:xfrm>
              <a:custGeom>
                <a:avLst/>
                <a:gdLst/>
                <a:ahLst/>
                <a:cxnLst>
                  <a:cxn ang="0">
                    <a:pos x="8" y="139"/>
                  </a:cxn>
                  <a:cxn ang="0">
                    <a:pos x="0" y="138"/>
                  </a:cxn>
                  <a:cxn ang="0">
                    <a:pos x="148" y="0"/>
                  </a:cxn>
                  <a:cxn ang="0">
                    <a:pos x="155" y="2"/>
                  </a:cxn>
                  <a:cxn ang="0">
                    <a:pos x="8" y="139"/>
                  </a:cxn>
                </a:cxnLst>
                <a:rect l="0" t="0" r="r" b="b"/>
                <a:pathLst>
                  <a:path w="155" h="139">
                    <a:moveTo>
                      <a:pt x="8" y="139"/>
                    </a:moveTo>
                    <a:lnTo>
                      <a:pt x="0" y="138"/>
                    </a:lnTo>
                    <a:lnTo>
                      <a:pt x="148" y="0"/>
                    </a:lnTo>
                    <a:lnTo>
                      <a:pt x="155" y="2"/>
                    </a:lnTo>
                    <a:lnTo>
                      <a:pt x="8" y="139"/>
                    </a:lnTo>
                    <a:close/>
                  </a:path>
                </a:pathLst>
              </a:custGeom>
              <a:solidFill>
                <a:srgbClr val="A5A5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55" name="Freeform 619"/>
              <p:cNvSpPr>
                <a:spLocks/>
              </p:cNvSpPr>
              <p:nvPr/>
            </p:nvSpPr>
            <p:spPr bwMode="auto">
              <a:xfrm>
                <a:off x="2123" y="3159"/>
                <a:ext cx="79" cy="69"/>
              </a:xfrm>
              <a:custGeom>
                <a:avLst/>
                <a:gdLst/>
                <a:ahLst/>
                <a:cxnLst>
                  <a:cxn ang="0">
                    <a:pos x="9" y="140"/>
                  </a:cxn>
                  <a:cxn ang="0">
                    <a:pos x="0" y="136"/>
                  </a:cxn>
                  <a:cxn ang="0">
                    <a:pos x="150" y="0"/>
                  </a:cxn>
                  <a:cxn ang="0">
                    <a:pos x="157" y="2"/>
                  </a:cxn>
                  <a:cxn ang="0">
                    <a:pos x="9" y="140"/>
                  </a:cxn>
                </a:cxnLst>
                <a:rect l="0" t="0" r="r" b="b"/>
                <a:pathLst>
                  <a:path w="157" h="140">
                    <a:moveTo>
                      <a:pt x="9" y="140"/>
                    </a:moveTo>
                    <a:lnTo>
                      <a:pt x="0" y="136"/>
                    </a:lnTo>
                    <a:lnTo>
                      <a:pt x="150" y="0"/>
                    </a:lnTo>
                    <a:lnTo>
                      <a:pt x="157" y="2"/>
                    </a:lnTo>
                    <a:lnTo>
                      <a:pt x="9" y="140"/>
                    </a:lnTo>
                    <a:close/>
                  </a:path>
                </a:pathLst>
              </a:custGeom>
              <a:solidFill>
                <a:srgbClr val="A4A4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56" name="Freeform 620"/>
              <p:cNvSpPr>
                <a:spLocks/>
              </p:cNvSpPr>
              <p:nvPr/>
            </p:nvSpPr>
            <p:spPr bwMode="auto">
              <a:xfrm>
                <a:off x="2098" y="3156"/>
                <a:ext cx="100" cy="70"/>
              </a:xfrm>
              <a:custGeom>
                <a:avLst/>
                <a:gdLst/>
                <a:ahLst/>
                <a:cxnLst>
                  <a:cxn ang="0">
                    <a:pos x="49" y="141"/>
                  </a:cxn>
                  <a:cxn ang="0">
                    <a:pos x="0" y="133"/>
                  </a:cxn>
                  <a:cxn ang="0">
                    <a:pos x="154" y="0"/>
                  </a:cxn>
                  <a:cxn ang="0">
                    <a:pos x="199" y="5"/>
                  </a:cxn>
                  <a:cxn ang="0">
                    <a:pos x="49" y="141"/>
                  </a:cxn>
                </a:cxnLst>
                <a:rect l="0" t="0" r="r" b="b"/>
                <a:pathLst>
                  <a:path w="199" h="141">
                    <a:moveTo>
                      <a:pt x="49" y="141"/>
                    </a:moveTo>
                    <a:lnTo>
                      <a:pt x="0" y="133"/>
                    </a:lnTo>
                    <a:lnTo>
                      <a:pt x="154" y="0"/>
                    </a:lnTo>
                    <a:lnTo>
                      <a:pt x="199" y="5"/>
                    </a:lnTo>
                    <a:lnTo>
                      <a:pt x="49" y="141"/>
                    </a:lnTo>
                    <a:close/>
                  </a:path>
                </a:pathLst>
              </a:custGeom>
              <a:solidFill>
                <a:srgbClr val="A3A3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57" name="Freeform 621"/>
              <p:cNvSpPr>
                <a:spLocks/>
              </p:cNvSpPr>
              <p:nvPr/>
            </p:nvSpPr>
            <p:spPr bwMode="auto">
              <a:xfrm>
                <a:off x="2118" y="3159"/>
                <a:ext cx="80" cy="67"/>
              </a:xfrm>
              <a:custGeom>
                <a:avLst/>
                <a:gdLst/>
                <a:ahLst/>
                <a:cxnLst>
                  <a:cxn ang="0">
                    <a:pos x="9" y="136"/>
                  </a:cxn>
                  <a:cxn ang="0">
                    <a:pos x="0" y="136"/>
                  </a:cxn>
                  <a:cxn ang="0">
                    <a:pos x="149" y="0"/>
                  </a:cxn>
                  <a:cxn ang="0">
                    <a:pos x="159" y="0"/>
                  </a:cxn>
                  <a:cxn ang="0">
                    <a:pos x="9" y="136"/>
                  </a:cxn>
                </a:cxnLst>
                <a:rect l="0" t="0" r="r" b="b"/>
                <a:pathLst>
                  <a:path w="159" h="136">
                    <a:moveTo>
                      <a:pt x="9" y="136"/>
                    </a:moveTo>
                    <a:lnTo>
                      <a:pt x="0" y="136"/>
                    </a:lnTo>
                    <a:lnTo>
                      <a:pt x="149" y="0"/>
                    </a:lnTo>
                    <a:lnTo>
                      <a:pt x="159" y="0"/>
                    </a:lnTo>
                    <a:lnTo>
                      <a:pt x="9" y="136"/>
                    </a:lnTo>
                    <a:close/>
                  </a:path>
                </a:pathLst>
              </a:custGeom>
              <a:solidFill>
                <a:srgbClr val="A3A341"/>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58" name="Freeform 622"/>
              <p:cNvSpPr>
                <a:spLocks/>
              </p:cNvSpPr>
              <p:nvPr/>
            </p:nvSpPr>
            <p:spPr bwMode="auto">
              <a:xfrm>
                <a:off x="2113" y="3158"/>
                <a:ext cx="80" cy="68"/>
              </a:xfrm>
              <a:custGeom>
                <a:avLst/>
                <a:gdLst/>
                <a:ahLst/>
                <a:cxnLst>
                  <a:cxn ang="0">
                    <a:pos x="11" y="137"/>
                  </a:cxn>
                  <a:cxn ang="0">
                    <a:pos x="0" y="135"/>
                  </a:cxn>
                  <a:cxn ang="0">
                    <a:pos x="151" y="0"/>
                  </a:cxn>
                  <a:cxn ang="0">
                    <a:pos x="160" y="1"/>
                  </a:cxn>
                  <a:cxn ang="0">
                    <a:pos x="11" y="137"/>
                  </a:cxn>
                </a:cxnLst>
                <a:rect l="0" t="0" r="r" b="b"/>
                <a:pathLst>
                  <a:path w="160" h="137">
                    <a:moveTo>
                      <a:pt x="11" y="137"/>
                    </a:moveTo>
                    <a:lnTo>
                      <a:pt x="0" y="135"/>
                    </a:lnTo>
                    <a:lnTo>
                      <a:pt x="151" y="0"/>
                    </a:lnTo>
                    <a:lnTo>
                      <a:pt x="160" y="1"/>
                    </a:lnTo>
                    <a:lnTo>
                      <a:pt x="11" y="137"/>
                    </a:lnTo>
                    <a:close/>
                  </a:path>
                </a:pathLst>
              </a:custGeom>
              <a:solidFill>
                <a:srgbClr val="A2A2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59" name="Freeform 623"/>
              <p:cNvSpPr>
                <a:spLocks/>
              </p:cNvSpPr>
              <p:nvPr/>
            </p:nvSpPr>
            <p:spPr bwMode="auto">
              <a:xfrm>
                <a:off x="2108" y="3157"/>
                <a:ext cx="81" cy="69"/>
              </a:xfrm>
              <a:custGeom>
                <a:avLst/>
                <a:gdLst/>
                <a:ahLst/>
                <a:cxnLst>
                  <a:cxn ang="0">
                    <a:pos x="9" y="137"/>
                  </a:cxn>
                  <a:cxn ang="0">
                    <a:pos x="0" y="135"/>
                  </a:cxn>
                  <a:cxn ang="0">
                    <a:pos x="151" y="0"/>
                  </a:cxn>
                  <a:cxn ang="0">
                    <a:pos x="160" y="2"/>
                  </a:cxn>
                  <a:cxn ang="0">
                    <a:pos x="9" y="137"/>
                  </a:cxn>
                </a:cxnLst>
                <a:rect l="0" t="0" r="r" b="b"/>
                <a:pathLst>
                  <a:path w="160" h="137">
                    <a:moveTo>
                      <a:pt x="9" y="137"/>
                    </a:moveTo>
                    <a:lnTo>
                      <a:pt x="0" y="135"/>
                    </a:lnTo>
                    <a:lnTo>
                      <a:pt x="151" y="0"/>
                    </a:lnTo>
                    <a:lnTo>
                      <a:pt x="160" y="2"/>
                    </a:lnTo>
                    <a:lnTo>
                      <a:pt x="9" y="137"/>
                    </a:lnTo>
                    <a:close/>
                  </a:path>
                </a:pathLst>
              </a:custGeom>
              <a:solidFill>
                <a:srgbClr val="A1A140"/>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60" name="Freeform 624"/>
              <p:cNvSpPr>
                <a:spLocks/>
              </p:cNvSpPr>
              <p:nvPr/>
            </p:nvSpPr>
            <p:spPr bwMode="auto">
              <a:xfrm>
                <a:off x="2103" y="3156"/>
                <a:ext cx="81" cy="69"/>
              </a:xfrm>
              <a:custGeom>
                <a:avLst/>
                <a:gdLst/>
                <a:ahLst/>
                <a:cxnLst>
                  <a:cxn ang="0">
                    <a:pos x="11" y="137"/>
                  </a:cxn>
                  <a:cxn ang="0">
                    <a:pos x="0" y="135"/>
                  </a:cxn>
                  <a:cxn ang="0">
                    <a:pos x="153" y="0"/>
                  </a:cxn>
                  <a:cxn ang="0">
                    <a:pos x="162" y="2"/>
                  </a:cxn>
                  <a:cxn ang="0">
                    <a:pos x="11" y="137"/>
                  </a:cxn>
                </a:cxnLst>
                <a:rect l="0" t="0" r="r" b="b"/>
                <a:pathLst>
                  <a:path w="162" h="137">
                    <a:moveTo>
                      <a:pt x="11" y="137"/>
                    </a:moveTo>
                    <a:lnTo>
                      <a:pt x="0" y="135"/>
                    </a:lnTo>
                    <a:lnTo>
                      <a:pt x="153" y="0"/>
                    </a:lnTo>
                    <a:lnTo>
                      <a:pt x="162" y="2"/>
                    </a:lnTo>
                    <a:lnTo>
                      <a:pt x="11" y="137"/>
                    </a:lnTo>
                    <a:close/>
                  </a:path>
                </a:pathLst>
              </a:custGeom>
              <a:solidFill>
                <a:srgbClr val="A0A0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61" name="Freeform 625"/>
              <p:cNvSpPr>
                <a:spLocks/>
              </p:cNvSpPr>
              <p:nvPr/>
            </p:nvSpPr>
            <p:spPr bwMode="auto">
              <a:xfrm>
                <a:off x="2098" y="3156"/>
                <a:ext cx="81" cy="68"/>
              </a:xfrm>
              <a:custGeom>
                <a:avLst/>
                <a:gdLst/>
                <a:ahLst/>
                <a:cxnLst>
                  <a:cxn ang="0">
                    <a:pos x="9" y="135"/>
                  </a:cxn>
                  <a:cxn ang="0">
                    <a:pos x="0" y="133"/>
                  </a:cxn>
                  <a:cxn ang="0">
                    <a:pos x="154" y="0"/>
                  </a:cxn>
                  <a:cxn ang="0">
                    <a:pos x="162" y="0"/>
                  </a:cxn>
                  <a:cxn ang="0">
                    <a:pos x="9" y="135"/>
                  </a:cxn>
                </a:cxnLst>
                <a:rect l="0" t="0" r="r" b="b"/>
                <a:pathLst>
                  <a:path w="162" h="135">
                    <a:moveTo>
                      <a:pt x="9" y="135"/>
                    </a:moveTo>
                    <a:lnTo>
                      <a:pt x="0" y="133"/>
                    </a:lnTo>
                    <a:lnTo>
                      <a:pt x="154" y="0"/>
                    </a:lnTo>
                    <a:lnTo>
                      <a:pt x="162" y="0"/>
                    </a:lnTo>
                    <a:lnTo>
                      <a:pt x="9" y="135"/>
                    </a:lnTo>
                    <a:close/>
                  </a:path>
                </a:pathLst>
              </a:custGeom>
              <a:solidFill>
                <a:srgbClr val="9F9F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62" name="Freeform 626"/>
              <p:cNvSpPr>
                <a:spLocks/>
              </p:cNvSpPr>
              <p:nvPr/>
            </p:nvSpPr>
            <p:spPr bwMode="auto">
              <a:xfrm>
                <a:off x="2085" y="3155"/>
                <a:ext cx="90" cy="68"/>
              </a:xfrm>
              <a:custGeom>
                <a:avLst/>
                <a:gdLst/>
                <a:ahLst/>
                <a:cxnLst>
                  <a:cxn ang="0">
                    <a:pos x="27" y="135"/>
                  </a:cxn>
                  <a:cxn ang="0">
                    <a:pos x="0" y="134"/>
                  </a:cxn>
                  <a:cxn ang="0">
                    <a:pos x="158" y="0"/>
                  </a:cxn>
                  <a:cxn ang="0">
                    <a:pos x="181" y="2"/>
                  </a:cxn>
                  <a:cxn ang="0">
                    <a:pos x="27" y="135"/>
                  </a:cxn>
                </a:cxnLst>
                <a:rect l="0" t="0" r="r" b="b"/>
                <a:pathLst>
                  <a:path w="181" h="135">
                    <a:moveTo>
                      <a:pt x="27" y="135"/>
                    </a:moveTo>
                    <a:lnTo>
                      <a:pt x="0" y="134"/>
                    </a:lnTo>
                    <a:lnTo>
                      <a:pt x="158" y="0"/>
                    </a:lnTo>
                    <a:lnTo>
                      <a:pt x="181" y="2"/>
                    </a:lnTo>
                    <a:lnTo>
                      <a:pt x="27" y="135"/>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63" name="Freeform 627"/>
              <p:cNvSpPr>
                <a:spLocks/>
              </p:cNvSpPr>
              <p:nvPr/>
            </p:nvSpPr>
            <p:spPr bwMode="auto">
              <a:xfrm>
                <a:off x="2095" y="3155"/>
                <a:ext cx="80" cy="68"/>
              </a:xfrm>
              <a:custGeom>
                <a:avLst/>
                <a:gdLst/>
                <a:ahLst/>
                <a:cxnLst>
                  <a:cxn ang="0">
                    <a:pos x="7" y="135"/>
                  </a:cxn>
                  <a:cxn ang="0">
                    <a:pos x="0" y="135"/>
                  </a:cxn>
                  <a:cxn ang="0">
                    <a:pos x="155" y="0"/>
                  </a:cxn>
                  <a:cxn ang="0">
                    <a:pos x="161" y="2"/>
                  </a:cxn>
                  <a:cxn ang="0">
                    <a:pos x="7" y="135"/>
                  </a:cxn>
                </a:cxnLst>
                <a:rect l="0" t="0" r="r" b="b"/>
                <a:pathLst>
                  <a:path w="161" h="135">
                    <a:moveTo>
                      <a:pt x="7" y="135"/>
                    </a:moveTo>
                    <a:lnTo>
                      <a:pt x="0" y="135"/>
                    </a:lnTo>
                    <a:lnTo>
                      <a:pt x="155" y="0"/>
                    </a:lnTo>
                    <a:lnTo>
                      <a:pt x="161" y="2"/>
                    </a:lnTo>
                    <a:lnTo>
                      <a:pt x="7" y="135"/>
                    </a:lnTo>
                    <a:close/>
                  </a:path>
                </a:pathLst>
              </a:custGeom>
              <a:solidFill>
                <a:srgbClr val="9E9E3F"/>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64" name="Freeform 628"/>
              <p:cNvSpPr>
                <a:spLocks/>
              </p:cNvSpPr>
              <p:nvPr/>
            </p:nvSpPr>
            <p:spPr bwMode="auto">
              <a:xfrm>
                <a:off x="2092" y="3155"/>
                <a:ext cx="80" cy="68"/>
              </a:xfrm>
              <a:custGeom>
                <a:avLst/>
                <a:gdLst/>
                <a:ahLst/>
                <a:cxnLst>
                  <a:cxn ang="0">
                    <a:pos x="6" y="135"/>
                  </a:cxn>
                  <a:cxn ang="0">
                    <a:pos x="0" y="135"/>
                  </a:cxn>
                  <a:cxn ang="0">
                    <a:pos x="155" y="0"/>
                  </a:cxn>
                  <a:cxn ang="0">
                    <a:pos x="161" y="0"/>
                  </a:cxn>
                  <a:cxn ang="0">
                    <a:pos x="6" y="135"/>
                  </a:cxn>
                </a:cxnLst>
                <a:rect l="0" t="0" r="r" b="b"/>
                <a:pathLst>
                  <a:path w="161" h="135">
                    <a:moveTo>
                      <a:pt x="6" y="135"/>
                    </a:moveTo>
                    <a:lnTo>
                      <a:pt x="0" y="135"/>
                    </a:lnTo>
                    <a:lnTo>
                      <a:pt x="155" y="0"/>
                    </a:lnTo>
                    <a:lnTo>
                      <a:pt x="161" y="0"/>
                    </a:lnTo>
                    <a:lnTo>
                      <a:pt x="6" y="135"/>
                    </a:lnTo>
                    <a:close/>
                  </a:path>
                </a:pathLst>
              </a:custGeom>
              <a:solidFill>
                <a:srgbClr val="9D9D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65" name="Freeform 629"/>
              <p:cNvSpPr>
                <a:spLocks/>
              </p:cNvSpPr>
              <p:nvPr/>
            </p:nvSpPr>
            <p:spPr bwMode="auto">
              <a:xfrm>
                <a:off x="2088" y="3155"/>
                <a:ext cx="81" cy="68"/>
              </a:xfrm>
              <a:custGeom>
                <a:avLst/>
                <a:gdLst/>
                <a:ahLst/>
                <a:cxnLst>
                  <a:cxn ang="0">
                    <a:pos x="8" y="135"/>
                  </a:cxn>
                  <a:cxn ang="0">
                    <a:pos x="0" y="135"/>
                  </a:cxn>
                  <a:cxn ang="0">
                    <a:pos x="156" y="0"/>
                  </a:cxn>
                  <a:cxn ang="0">
                    <a:pos x="163" y="0"/>
                  </a:cxn>
                  <a:cxn ang="0">
                    <a:pos x="8" y="135"/>
                  </a:cxn>
                </a:cxnLst>
                <a:rect l="0" t="0" r="r" b="b"/>
                <a:pathLst>
                  <a:path w="163" h="135">
                    <a:moveTo>
                      <a:pt x="8" y="135"/>
                    </a:moveTo>
                    <a:lnTo>
                      <a:pt x="0" y="135"/>
                    </a:lnTo>
                    <a:lnTo>
                      <a:pt x="156" y="0"/>
                    </a:lnTo>
                    <a:lnTo>
                      <a:pt x="163" y="0"/>
                    </a:lnTo>
                    <a:lnTo>
                      <a:pt x="8" y="135"/>
                    </a:lnTo>
                    <a:close/>
                  </a:path>
                </a:pathLst>
              </a:custGeom>
              <a:solidFill>
                <a:srgbClr val="9C9C3E"/>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66" name="Freeform 630"/>
              <p:cNvSpPr>
                <a:spLocks/>
              </p:cNvSpPr>
              <p:nvPr/>
            </p:nvSpPr>
            <p:spPr bwMode="auto">
              <a:xfrm>
                <a:off x="2085" y="3155"/>
                <a:ext cx="81" cy="68"/>
              </a:xfrm>
              <a:custGeom>
                <a:avLst/>
                <a:gdLst/>
                <a:ahLst/>
                <a:cxnLst>
                  <a:cxn ang="0">
                    <a:pos x="6" y="135"/>
                  </a:cxn>
                  <a:cxn ang="0">
                    <a:pos x="0" y="134"/>
                  </a:cxn>
                  <a:cxn ang="0">
                    <a:pos x="158" y="0"/>
                  </a:cxn>
                  <a:cxn ang="0">
                    <a:pos x="162" y="0"/>
                  </a:cxn>
                  <a:cxn ang="0">
                    <a:pos x="6" y="135"/>
                  </a:cxn>
                </a:cxnLst>
                <a:rect l="0" t="0" r="r" b="b"/>
                <a:pathLst>
                  <a:path w="162" h="135">
                    <a:moveTo>
                      <a:pt x="6" y="135"/>
                    </a:moveTo>
                    <a:lnTo>
                      <a:pt x="0" y="134"/>
                    </a:lnTo>
                    <a:lnTo>
                      <a:pt x="158" y="0"/>
                    </a:lnTo>
                    <a:lnTo>
                      <a:pt x="162" y="0"/>
                    </a:lnTo>
                    <a:lnTo>
                      <a:pt x="6" y="135"/>
                    </a:lnTo>
                    <a:close/>
                  </a:path>
                </a:pathLst>
              </a:custGeom>
              <a:solidFill>
                <a:srgbClr val="9B9B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67" name="Freeform 631"/>
              <p:cNvSpPr>
                <a:spLocks/>
              </p:cNvSpPr>
              <p:nvPr/>
            </p:nvSpPr>
            <p:spPr bwMode="auto">
              <a:xfrm>
                <a:off x="2072" y="3154"/>
                <a:ext cx="92" cy="68"/>
              </a:xfrm>
              <a:custGeom>
                <a:avLst/>
                <a:gdLst/>
                <a:ahLst/>
                <a:cxnLst>
                  <a:cxn ang="0">
                    <a:pos x="26" y="136"/>
                  </a:cxn>
                  <a:cxn ang="0">
                    <a:pos x="0" y="136"/>
                  </a:cxn>
                  <a:cxn ang="0">
                    <a:pos x="159" y="0"/>
                  </a:cxn>
                  <a:cxn ang="0">
                    <a:pos x="184" y="2"/>
                  </a:cxn>
                  <a:cxn ang="0">
                    <a:pos x="26" y="136"/>
                  </a:cxn>
                </a:cxnLst>
                <a:rect l="0" t="0" r="r" b="b"/>
                <a:pathLst>
                  <a:path w="184" h="136">
                    <a:moveTo>
                      <a:pt x="26" y="136"/>
                    </a:moveTo>
                    <a:lnTo>
                      <a:pt x="0" y="136"/>
                    </a:lnTo>
                    <a:lnTo>
                      <a:pt x="159" y="0"/>
                    </a:lnTo>
                    <a:lnTo>
                      <a:pt x="184" y="2"/>
                    </a:lnTo>
                    <a:lnTo>
                      <a:pt x="26" y="136"/>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68" name="Freeform 632"/>
              <p:cNvSpPr>
                <a:spLocks/>
              </p:cNvSpPr>
              <p:nvPr/>
            </p:nvSpPr>
            <p:spPr bwMode="auto">
              <a:xfrm>
                <a:off x="2081" y="3155"/>
                <a:ext cx="83" cy="67"/>
              </a:xfrm>
              <a:custGeom>
                <a:avLst/>
                <a:gdLst/>
                <a:ahLst/>
                <a:cxnLst>
                  <a:cxn ang="0">
                    <a:pos x="7" y="134"/>
                  </a:cxn>
                  <a:cxn ang="0">
                    <a:pos x="0" y="134"/>
                  </a:cxn>
                  <a:cxn ang="0">
                    <a:pos x="156" y="0"/>
                  </a:cxn>
                  <a:cxn ang="0">
                    <a:pos x="165" y="0"/>
                  </a:cxn>
                  <a:cxn ang="0">
                    <a:pos x="7" y="134"/>
                  </a:cxn>
                </a:cxnLst>
                <a:rect l="0" t="0" r="r" b="b"/>
                <a:pathLst>
                  <a:path w="165" h="134">
                    <a:moveTo>
                      <a:pt x="7" y="134"/>
                    </a:moveTo>
                    <a:lnTo>
                      <a:pt x="0" y="134"/>
                    </a:lnTo>
                    <a:lnTo>
                      <a:pt x="156" y="0"/>
                    </a:lnTo>
                    <a:lnTo>
                      <a:pt x="165" y="0"/>
                    </a:lnTo>
                    <a:lnTo>
                      <a:pt x="7" y="134"/>
                    </a:lnTo>
                    <a:close/>
                  </a:path>
                </a:pathLst>
              </a:custGeom>
              <a:solidFill>
                <a:srgbClr val="9A9A3D"/>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69" name="Freeform 633"/>
              <p:cNvSpPr>
                <a:spLocks/>
              </p:cNvSpPr>
              <p:nvPr/>
            </p:nvSpPr>
            <p:spPr bwMode="auto">
              <a:xfrm>
                <a:off x="2077" y="3154"/>
                <a:ext cx="82" cy="68"/>
              </a:xfrm>
              <a:custGeom>
                <a:avLst/>
                <a:gdLst/>
                <a:ahLst/>
                <a:cxnLst>
                  <a:cxn ang="0">
                    <a:pos x="10" y="136"/>
                  </a:cxn>
                  <a:cxn ang="0">
                    <a:pos x="0" y="136"/>
                  </a:cxn>
                  <a:cxn ang="0">
                    <a:pos x="158" y="0"/>
                  </a:cxn>
                  <a:cxn ang="0">
                    <a:pos x="166" y="2"/>
                  </a:cxn>
                  <a:cxn ang="0">
                    <a:pos x="10" y="136"/>
                  </a:cxn>
                </a:cxnLst>
                <a:rect l="0" t="0" r="r" b="b"/>
                <a:pathLst>
                  <a:path w="166" h="136">
                    <a:moveTo>
                      <a:pt x="10" y="136"/>
                    </a:moveTo>
                    <a:lnTo>
                      <a:pt x="0" y="136"/>
                    </a:lnTo>
                    <a:lnTo>
                      <a:pt x="158" y="0"/>
                    </a:lnTo>
                    <a:lnTo>
                      <a:pt x="166" y="2"/>
                    </a:lnTo>
                    <a:lnTo>
                      <a:pt x="10" y="136"/>
                    </a:lnTo>
                    <a:close/>
                  </a:path>
                </a:pathLst>
              </a:custGeom>
              <a:solidFill>
                <a:srgbClr val="9999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70" name="Freeform 634"/>
              <p:cNvSpPr>
                <a:spLocks/>
              </p:cNvSpPr>
              <p:nvPr/>
            </p:nvSpPr>
            <p:spPr bwMode="auto">
              <a:xfrm>
                <a:off x="2072" y="3154"/>
                <a:ext cx="83" cy="68"/>
              </a:xfrm>
              <a:custGeom>
                <a:avLst/>
                <a:gdLst/>
                <a:ahLst/>
                <a:cxnLst>
                  <a:cxn ang="0">
                    <a:pos x="9" y="136"/>
                  </a:cxn>
                  <a:cxn ang="0">
                    <a:pos x="0" y="136"/>
                  </a:cxn>
                  <a:cxn ang="0">
                    <a:pos x="159" y="0"/>
                  </a:cxn>
                  <a:cxn ang="0">
                    <a:pos x="167" y="0"/>
                  </a:cxn>
                  <a:cxn ang="0">
                    <a:pos x="9" y="136"/>
                  </a:cxn>
                </a:cxnLst>
                <a:rect l="0" t="0" r="r" b="b"/>
                <a:pathLst>
                  <a:path w="167" h="136">
                    <a:moveTo>
                      <a:pt x="9" y="136"/>
                    </a:moveTo>
                    <a:lnTo>
                      <a:pt x="0" y="136"/>
                    </a:lnTo>
                    <a:lnTo>
                      <a:pt x="159" y="0"/>
                    </a:lnTo>
                    <a:lnTo>
                      <a:pt x="167" y="0"/>
                    </a:lnTo>
                    <a:lnTo>
                      <a:pt x="9" y="136"/>
                    </a:lnTo>
                    <a:close/>
                  </a:path>
                </a:pathLst>
              </a:custGeom>
              <a:solidFill>
                <a:srgbClr val="98983C"/>
              </a:solidFill>
              <a:ln w="9525">
                <a:noFill/>
                <a:round/>
                <a:headEnd/>
                <a:tailEnd/>
              </a:ln>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sp>
            <p:nvSpPr>
              <p:cNvPr id="475771" name="Freeform 635"/>
              <p:cNvSpPr>
                <a:spLocks/>
              </p:cNvSpPr>
              <p:nvPr/>
            </p:nvSpPr>
            <p:spPr bwMode="auto">
              <a:xfrm>
                <a:off x="1820" y="3222"/>
                <a:ext cx="504" cy="498"/>
              </a:xfrm>
              <a:custGeom>
                <a:avLst/>
                <a:gdLst/>
                <a:ahLst/>
                <a:cxnLst>
                  <a:cxn ang="0">
                    <a:pos x="478" y="0"/>
                  </a:cxn>
                  <a:cxn ang="0">
                    <a:pos x="403" y="9"/>
                  </a:cxn>
                  <a:cxn ang="0">
                    <a:pos x="307" y="39"/>
                  </a:cxn>
                  <a:cxn ang="0">
                    <a:pos x="222" y="85"/>
                  </a:cxn>
                  <a:cxn ang="0">
                    <a:pos x="148" y="146"/>
                  </a:cxn>
                  <a:cxn ang="0">
                    <a:pos x="100" y="200"/>
                  </a:cxn>
                  <a:cxn ang="0">
                    <a:pos x="72" y="239"/>
                  </a:cxn>
                  <a:cxn ang="0">
                    <a:pos x="49" y="282"/>
                  </a:cxn>
                  <a:cxn ang="0">
                    <a:pos x="31" y="326"/>
                  </a:cxn>
                  <a:cxn ang="0">
                    <a:pos x="15" y="373"/>
                  </a:cxn>
                  <a:cxn ang="0">
                    <a:pos x="6" y="423"/>
                  </a:cxn>
                  <a:cxn ang="0">
                    <a:pos x="0" y="473"/>
                  </a:cxn>
                  <a:cxn ang="0">
                    <a:pos x="0" y="523"/>
                  </a:cxn>
                  <a:cxn ang="0">
                    <a:pos x="6" y="573"/>
                  </a:cxn>
                  <a:cxn ang="0">
                    <a:pos x="15" y="623"/>
                  </a:cxn>
                  <a:cxn ang="0">
                    <a:pos x="31" y="669"/>
                  </a:cxn>
                  <a:cxn ang="0">
                    <a:pos x="49" y="714"/>
                  </a:cxn>
                  <a:cxn ang="0">
                    <a:pos x="72" y="757"/>
                  </a:cxn>
                  <a:cxn ang="0">
                    <a:pos x="100" y="796"/>
                  </a:cxn>
                  <a:cxn ang="0">
                    <a:pos x="148" y="849"/>
                  </a:cxn>
                  <a:cxn ang="0">
                    <a:pos x="222" y="911"/>
                  </a:cxn>
                  <a:cxn ang="0">
                    <a:pos x="307" y="957"/>
                  </a:cxn>
                  <a:cxn ang="0">
                    <a:pos x="403" y="987"/>
                  </a:cxn>
                  <a:cxn ang="0">
                    <a:pos x="478" y="996"/>
                  </a:cxn>
                  <a:cxn ang="0">
                    <a:pos x="529" y="996"/>
                  </a:cxn>
                  <a:cxn ang="0">
                    <a:pos x="605" y="987"/>
                  </a:cxn>
                  <a:cxn ang="0">
                    <a:pos x="701" y="957"/>
                  </a:cxn>
                  <a:cxn ang="0">
                    <a:pos x="786" y="911"/>
                  </a:cxn>
                  <a:cxn ang="0">
                    <a:pos x="860" y="849"/>
                  </a:cxn>
                  <a:cxn ang="0">
                    <a:pos x="908" y="796"/>
                  </a:cxn>
                  <a:cxn ang="0">
                    <a:pos x="935" y="757"/>
                  </a:cxn>
                  <a:cxn ang="0">
                    <a:pos x="959" y="714"/>
                  </a:cxn>
                  <a:cxn ang="0">
                    <a:pos x="977" y="669"/>
                  </a:cxn>
                  <a:cxn ang="0">
                    <a:pos x="993" y="623"/>
                  </a:cxn>
                  <a:cxn ang="0">
                    <a:pos x="1002" y="573"/>
                  </a:cxn>
                  <a:cxn ang="0">
                    <a:pos x="1008" y="523"/>
                  </a:cxn>
                  <a:cxn ang="0">
                    <a:pos x="1008" y="473"/>
                  </a:cxn>
                  <a:cxn ang="0">
                    <a:pos x="1002" y="423"/>
                  </a:cxn>
                  <a:cxn ang="0">
                    <a:pos x="993" y="373"/>
                  </a:cxn>
                  <a:cxn ang="0">
                    <a:pos x="977" y="326"/>
                  </a:cxn>
                  <a:cxn ang="0">
                    <a:pos x="959" y="282"/>
                  </a:cxn>
                  <a:cxn ang="0">
                    <a:pos x="935" y="239"/>
                  </a:cxn>
                  <a:cxn ang="0">
                    <a:pos x="908" y="200"/>
                  </a:cxn>
                  <a:cxn ang="0">
                    <a:pos x="860" y="146"/>
                  </a:cxn>
                  <a:cxn ang="0">
                    <a:pos x="786" y="85"/>
                  </a:cxn>
                  <a:cxn ang="0">
                    <a:pos x="701" y="39"/>
                  </a:cxn>
                  <a:cxn ang="0">
                    <a:pos x="605" y="9"/>
                  </a:cxn>
                  <a:cxn ang="0">
                    <a:pos x="529" y="0"/>
                  </a:cxn>
                </a:cxnLst>
                <a:rect l="0" t="0" r="r" b="b"/>
                <a:pathLst>
                  <a:path w="1008" h="996">
                    <a:moveTo>
                      <a:pt x="503" y="0"/>
                    </a:moveTo>
                    <a:lnTo>
                      <a:pt x="478" y="0"/>
                    </a:lnTo>
                    <a:lnTo>
                      <a:pt x="452" y="1"/>
                    </a:lnTo>
                    <a:lnTo>
                      <a:pt x="403" y="9"/>
                    </a:lnTo>
                    <a:lnTo>
                      <a:pt x="353" y="22"/>
                    </a:lnTo>
                    <a:lnTo>
                      <a:pt x="307" y="39"/>
                    </a:lnTo>
                    <a:lnTo>
                      <a:pt x="264" y="59"/>
                    </a:lnTo>
                    <a:lnTo>
                      <a:pt x="222" y="85"/>
                    </a:lnTo>
                    <a:lnTo>
                      <a:pt x="183" y="113"/>
                    </a:lnTo>
                    <a:lnTo>
                      <a:pt x="148" y="146"/>
                    </a:lnTo>
                    <a:lnTo>
                      <a:pt x="115" y="181"/>
                    </a:lnTo>
                    <a:lnTo>
                      <a:pt x="100" y="200"/>
                    </a:lnTo>
                    <a:lnTo>
                      <a:pt x="86" y="219"/>
                    </a:lnTo>
                    <a:lnTo>
                      <a:pt x="72" y="239"/>
                    </a:lnTo>
                    <a:lnTo>
                      <a:pt x="60" y="261"/>
                    </a:lnTo>
                    <a:lnTo>
                      <a:pt x="49" y="282"/>
                    </a:lnTo>
                    <a:lnTo>
                      <a:pt x="40" y="304"/>
                    </a:lnTo>
                    <a:lnTo>
                      <a:pt x="31" y="326"/>
                    </a:lnTo>
                    <a:lnTo>
                      <a:pt x="23" y="350"/>
                    </a:lnTo>
                    <a:lnTo>
                      <a:pt x="15" y="373"/>
                    </a:lnTo>
                    <a:lnTo>
                      <a:pt x="10" y="397"/>
                    </a:lnTo>
                    <a:lnTo>
                      <a:pt x="6" y="423"/>
                    </a:lnTo>
                    <a:lnTo>
                      <a:pt x="3" y="447"/>
                    </a:lnTo>
                    <a:lnTo>
                      <a:pt x="0" y="473"/>
                    </a:lnTo>
                    <a:lnTo>
                      <a:pt x="0" y="497"/>
                    </a:lnTo>
                    <a:lnTo>
                      <a:pt x="0" y="523"/>
                    </a:lnTo>
                    <a:lnTo>
                      <a:pt x="3" y="549"/>
                    </a:lnTo>
                    <a:lnTo>
                      <a:pt x="6" y="573"/>
                    </a:lnTo>
                    <a:lnTo>
                      <a:pt x="10" y="599"/>
                    </a:lnTo>
                    <a:lnTo>
                      <a:pt x="15" y="623"/>
                    </a:lnTo>
                    <a:lnTo>
                      <a:pt x="23" y="645"/>
                    </a:lnTo>
                    <a:lnTo>
                      <a:pt x="31" y="669"/>
                    </a:lnTo>
                    <a:lnTo>
                      <a:pt x="40" y="692"/>
                    </a:lnTo>
                    <a:lnTo>
                      <a:pt x="49" y="714"/>
                    </a:lnTo>
                    <a:lnTo>
                      <a:pt x="60" y="734"/>
                    </a:lnTo>
                    <a:lnTo>
                      <a:pt x="72" y="757"/>
                    </a:lnTo>
                    <a:lnTo>
                      <a:pt x="86" y="777"/>
                    </a:lnTo>
                    <a:lnTo>
                      <a:pt x="100" y="796"/>
                    </a:lnTo>
                    <a:lnTo>
                      <a:pt x="115" y="814"/>
                    </a:lnTo>
                    <a:lnTo>
                      <a:pt x="148" y="849"/>
                    </a:lnTo>
                    <a:lnTo>
                      <a:pt x="183" y="883"/>
                    </a:lnTo>
                    <a:lnTo>
                      <a:pt x="222" y="911"/>
                    </a:lnTo>
                    <a:lnTo>
                      <a:pt x="264" y="937"/>
                    </a:lnTo>
                    <a:lnTo>
                      <a:pt x="307" y="957"/>
                    </a:lnTo>
                    <a:lnTo>
                      <a:pt x="353" y="974"/>
                    </a:lnTo>
                    <a:lnTo>
                      <a:pt x="403" y="987"/>
                    </a:lnTo>
                    <a:lnTo>
                      <a:pt x="452" y="994"/>
                    </a:lnTo>
                    <a:lnTo>
                      <a:pt x="478" y="996"/>
                    </a:lnTo>
                    <a:lnTo>
                      <a:pt x="503" y="996"/>
                    </a:lnTo>
                    <a:lnTo>
                      <a:pt x="529" y="996"/>
                    </a:lnTo>
                    <a:lnTo>
                      <a:pt x="556" y="994"/>
                    </a:lnTo>
                    <a:lnTo>
                      <a:pt x="605" y="987"/>
                    </a:lnTo>
                    <a:lnTo>
                      <a:pt x="654" y="974"/>
                    </a:lnTo>
                    <a:lnTo>
                      <a:pt x="701" y="957"/>
                    </a:lnTo>
                    <a:lnTo>
                      <a:pt x="744" y="937"/>
                    </a:lnTo>
                    <a:lnTo>
                      <a:pt x="786" y="911"/>
                    </a:lnTo>
                    <a:lnTo>
                      <a:pt x="824" y="883"/>
                    </a:lnTo>
                    <a:lnTo>
                      <a:pt x="860" y="849"/>
                    </a:lnTo>
                    <a:lnTo>
                      <a:pt x="892" y="814"/>
                    </a:lnTo>
                    <a:lnTo>
                      <a:pt x="908" y="796"/>
                    </a:lnTo>
                    <a:lnTo>
                      <a:pt x="921" y="777"/>
                    </a:lnTo>
                    <a:lnTo>
                      <a:pt x="935" y="757"/>
                    </a:lnTo>
                    <a:lnTo>
                      <a:pt x="948" y="734"/>
                    </a:lnTo>
                    <a:lnTo>
                      <a:pt x="959" y="714"/>
                    </a:lnTo>
                    <a:lnTo>
                      <a:pt x="968" y="692"/>
                    </a:lnTo>
                    <a:lnTo>
                      <a:pt x="977" y="669"/>
                    </a:lnTo>
                    <a:lnTo>
                      <a:pt x="985" y="645"/>
                    </a:lnTo>
                    <a:lnTo>
                      <a:pt x="993" y="623"/>
                    </a:lnTo>
                    <a:lnTo>
                      <a:pt x="997" y="599"/>
                    </a:lnTo>
                    <a:lnTo>
                      <a:pt x="1002" y="573"/>
                    </a:lnTo>
                    <a:lnTo>
                      <a:pt x="1005" y="549"/>
                    </a:lnTo>
                    <a:lnTo>
                      <a:pt x="1008" y="523"/>
                    </a:lnTo>
                    <a:lnTo>
                      <a:pt x="1008" y="497"/>
                    </a:lnTo>
                    <a:lnTo>
                      <a:pt x="1008" y="473"/>
                    </a:lnTo>
                    <a:lnTo>
                      <a:pt x="1005" y="447"/>
                    </a:lnTo>
                    <a:lnTo>
                      <a:pt x="1002" y="423"/>
                    </a:lnTo>
                    <a:lnTo>
                      <a:pt x="997" y="397"/>
                    </a:lnTo>
                    <a:lnTo>
                      <a:pt x="993" y="373"/>
                    </a:lnTo>
                    <a:lnTo>
                      <a:pt x="985" y="350"/>
                    </a:lnTo>
                    <a:lnTo>
                      <a:pt x="977" y="326"/>
                    </a:lnTo>
                    <a:lnTo>
                      <a:pt x="968" y="304"/>
                    </a:lnTo>
                    <a:lnTo>
                      <a:pt x="959" y="282"/>
                    </a:lnTo>
                    <a:lnTo>
                      <a:pt x="948" y="261"/>
                    </a:lnTo>
                    <a:lnTo>
                      <a:pt x="935" y="239"/>
                    </a:lnTo>
                    <a:lnTo>
                      <a:pt x="921" y="219"/>
                    </a:lnTo>
                    <a:lnTo>
                      <a:pt x="908" y="200"/>
                    </a:lnTo>
                    <a:lnTo>
                      <a:pt x="892" y="181"/>
                    </a:lnTo>
                    <a:lnTo>
                      <a:pt x="860" y="146"/>
                    </a:lnTo>
                    <a:lnTo>
                      <a:pt x="824" y="113"/>
                    </a:lnTo>
                    <a:lnTo>
                      <a:pt x="786" y="85"/>
                    </a:lnTo>
                    <a:lnTo>
                      <a:pt x="744" y="59"/>
                    </a:lnTo>
                    <a:lnTo>
                      <a:pt x="701" y="39"/>
                    </a:lnTo>
                    <a:lnTo>
                      <a:pt x="654" y="22"/>
                    </a:lnTo>
                    <a:lnTo>
                      <a:pt x="605" y="9"/>
                    </a:lnTo>
                    <a:lnTo>
                      <a:pt x="556" y="1"/>
                    </a:lnTo>
                    <a:lnTo>
                      <a:pt x="529" y="0"/>
                    </a:lnTo>
                    <a:lnTo>
                      <a:pt x="503" y="0"/>
                    </a:lnTo>
                    <a:close/>
                  </a:path>
                </a:pathLst>
              </a:custGeom>
              <a:solidFill>
                <a:srgbClr val="FFD20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anchor="t" anchorCtr="0" compatLnSpc="1">
                <a:prstTxWarp prst="textNoShape">
                  <a:avLst/>
                </a:prstTxWarp>
              </a:bodyPr>
              <a:lstStyle/>
              <a:p>
                <a:pPr algn="ctr"/>
                <a:endParaRPr lang="en-US" b="1" dirty="0">
                  <a:latin typeface="+mn-lt"/>
                </a:endParaRPr>
              </a:p>
            </p:txBody>
          </p:sp>
        </p:grpSp>
        <p:sp>
          <p:nvSpPr>
            <p:cNvPr id="475773" name="Rectangle 637"/>
            <p:cNvSpPr>
              <a:spLocks noChangeArrowheads="1"/>
            </p:cNvSpPr>
            <p:nvPr/>
          </p:nvSpPr>
          <p:spPr bwMode="auto">
            <a:xfrm>
              <a:off x="1998" y="3385"/>
              <a:ext cx="161"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PRE-</a:t>
              </a:r>
              <a:endParaRPr lang="en-US" sz="1800" b="1" dirty="0">
                <a:latin typeface="+mn-lt"/>
              </a:endParaRPr>
            </a:p>
          </p:txBody>
        </p:sp>
        <p:sp>
          <p:nvSpPr>
            <p:cNvPr id="475774" name="Rectangle 638"/>
            <p:cNvSpPr>
              <a:spLocks noChangeArrowheads="1"/>
            </p:cNvSpPr>
            <p:nvPr/>
          </p:nvSpPr>
          <p:spPr bwMode="auto">
            <a:xfrm>
              <a:off x="1828" y="3474"/>
              <a:ext cx="508" cy="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REGISTRATION</a:t>
              </a:r>
              <a:endParaRPr lang="en-US" sz="1800" b="1" dirty="0">
                <a:latin typeface="+mn-lt"/>
              </a:endParaRPr>
            </a:p>
          </p:txBody>
        </p:sp>
        <p:sp>
          <p:nvSpPr>
            <p:cNvPr id="475300" name="Rectangle 164"/>
            <p:cNvSpPr>
              <a:spLocks noChangeArrowheads="1"/>
            </p:cNvSpPr>
            <p:nvPr/>
          </p:nvSpPr>
          <p:spPr bwMode="auto">
            <a:xfrm>
              <a:off x="4097" y="3080"/>
              <a:ext cx="429" cy="26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896112"/>
              <a:r>
                <a:rPr lang="en-US" sz="900" b="1" dirty="0" smtClean="0">
                  <a:solidFill>
                    <a:srgbClr val="000000"/>
                  </a:solidFill>
                  <a:latin typeface="+mn-lt"/>
                </a:rPr>
                <a:t>DENIALS / AUDIT</a:t>
              </a:r>
            </a:p>
            <a:p>
              <a:pPr algn="ctr" defTabSz="896112"/>
              <a:r>
                <a:rPr lang="en-US" sz="900" b="1" dirty="0" smtClean="0">
                  <a:solidFill>
                    <a:srgbClr val="000000"/>
                  </a:solidFill>
                  <a:latin typeface="+mn-lt"/>
                </a:rPr>
                <a:t>MGMT</a:t>
              </a:r>
              <a:endParaRPr lang="en-US" sz="1800" b="1" dirty="0">
                <a:latin typeface="+mn-lt"/>
              </a:endParaRPr>
            </a:p>
          </p:txBody>
        </p:sp>
        <p:sp>
          <p:nvSpPr>
            <p:cNvPr id="475304" name="Rectangle 168"/>
            <p:cNvSpPr>
              <a:spLocks noChangeArrowheads="1"/>
            </p:cNvSpPr>
            <p:nvPr/>
          </p:nvSpPr>
          <p:spPr bwMode="auto">
            <a:xfrm>
              <a:off x="4019" y="1187"/>
              <a:ext cx="426" cy="44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a:solidFill>
                    <a:srgbClr val="000000"/>
                  </a:solidFill>
                  <a:latin typeface="+mn-lt"/>
                </a:rPr>
                <a:t>CLAIMS</a:t>
              </a:r>
            </a:p>
            <a:p>
              <a:pPr algn="ctr" defTabSz="896112"/>
              <a:r>
                <a:rPr lang="en-US" sz="900" b="1" dirty="0" smtClean="0">
                  <a:solidFill>
                    <a:srgbClr val="000000"/>
                  </a:solidFill>
                  <a:latin typeface="+mn-lt"/>
                </a:rPr>
                <a:t>EDITING</a:t>
              </a:r>
            </a:p>
            <a:p>
              <a:pPr algn="ctr" defTabSz="896112"/>
              <a:r>
                <a:rPr lang="en-US" sz="900" b="1" dirty="0" smtClean="0">
                  <a:solidFill>
                    <a:srgbClr val="000000"/>
                  </a:solidFill>
                  <a:latin typeface="+mn-lt"/>
                </a:rPr>
                <a:t>SUBMISSION</a:t>
              </a:r>
              <a:endParaRPr lang="en-US" sz="900" b="1" dirty="0">
                <a:solidFill>
                  <a:srgbClr val="000000"/>
                </a:solidFill>
                <a:latin typeface="+mn-lt"/>
              </a:endParaRPr>
            </a:p>
            <a:p>
              <a:pPr algn="ctr" defTabSz="896112"/>
              <a:endParaRPr lang="en-US" sz="1800" b="1" dirty="0">
                <a:latin typeface="+mn-lt"/>
              </a:endParaRPr>
            </a:p>
          </p:txBody>
        </p:sp>
        <p:sp>
          <p:nvSpPr>
            <p:cNvPr id="475144" name="Rectangle 8"/>
            <p:cNvSpPr>
              <a:spLocks noChangeArrowheads="1"/>
            </p:cNvSpPr>
            <p:nvPr/>
          </p:nvSpPr>
          <p:spPr bwMode="auto">
            <a:xfrm>
              <a:off x="3371" y="991"/>
              <a:ext cx="516" cy="17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896112"/>
              <a:r>
                <a:rPr lang="en-US" sz="900" b="1" dirty="0" smtClean="0">
                  <a:solidFill>
                    <a:srgbClr val="000000"/>
                  </a:solidFill>
                  <a:latin typeface="+mn-lt"/>
                </a:rPr>
                <a:t>HIM, </a:t>
              </a:r>
              <a:endParaRPr lang="en-US" sz="900" b="1" dirty="0">
                <a:solidFill>
                  <a:srgbClr val="000000"/>
                </a:solidFill>
                <a:latin typeface="+mn-lt"/>
              </a:endParaRPr>
            </a:p>
            <a:p>
              <a:pPr algn="ctr" defTabSz="896112"/>
              <a:r>
                <a:rPr lang="en-US" sz="900" b="1" dirty="0">
                  <a:solidFill>
                    <a:srgbClr val="000000"/>
                  </a:solidFill>
                  <a:latin typeface="+mn-lt"/>
                </a:rPr>
                <a:t>CODING</a:t>
              </a:r>
              <a:endParaRPr lang="en-US" sz="1800" b="1" dirty="0">
                <a:latin typeface="+mn-lt"/>
              </a:endParaRPr>
            </a:p>
          </p:txBody>
        </p:sp>
        <p:sp>
          <p:nvSpPr>
            <p:cNvPr id="475147" name="Rectangle 11"/>
            <p:cNvSpPr>
              <a:spLocks noChangeArrowheads="1"/>
            </p:cNvSpPr>
            <p:nvPr/>
          </p:nvSpPr>
          <p:spPr bwMode="auto">
            <a:xfrm>
              <a:off x="1280" y="1236"/>
              <a:ext cx="419" cy="26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896112"/>
              <a:r>
                <a:rPr lang="en-US" sz="900" b="1" dirty="0" smtClean="0">
                  <a:solidFill>
                    <a:srgbClr val="000000"/>
                  </a:solidFill>
                  <a:latin typeface="+mn-lt"/>
                </a:rPr>
                <a:t>UTILIZATION</a:t>
              </a:r>
            </a:p>
            <a:p>
              <a:pPr algn="ctr" defTabSz="896112"/>
              <a:r>
                <a:rPr lang="en-US" sz="900" b="1" dirty="0" smtClean="0">
                  <a:solidFill>
                    <a:srgbClr val="000000"/>
                  </a:solidFill>
                  <a:latin typeface="+mn-lt"/>
                </a:rPr>
                <a:t>REVIEW </a:t>
              </a:r>
              <a:r>
                <a:rPr lang="en-US" sz="900" b="1" dirty="0">
                  <a:solidFill>
                    <a:srgbClr val="000000"/>
                  </a:solidFill>
                  <a:latin typeface="+mn-lt"/>
                </a:rPr>
                <a:t>/ </a:t>
              </a:r>
            </a:p>
            <a:p>
              <a:pPr algn="ctr" defTabSz="896112"/>
              <a:r>
                <a:rPr lang="en-US" sz="900" b="1" dirty="0">
                  <a:solidFill>
                    <a:srgbClr val="000000"/>
                  </a:solidFill>
                  <a:latin typeface="+mn-lt"/>
                </a:rPr>
                <a:t>CASE MGMT</a:t>
              </a:r>
              <a:endParaRPr lang="en-US" sz="1800" b="1" dirty="0">
                <a:latin typeface="+mn-lt"/>
              </a:endParaRPr>
            </a:p>
          </p:txBody>
        </p:sp>
      </p:grpSp>
      <p:sp>
        <p:nvSpPr>
          <p:cNvPr id="638" name="Rectangle 10"/>
          <p:cNvSpPr txBox="1">
            <a:spLocks noChangeArrowheads="1"/>
          </p:cNvSpPr>
          <p:nvPr/>
        </p:nvSpPr>
        <p:spPr>
          <a:xfrm>
            <a:off x="286660" y="278050"/>
            <a:ext cx="8065294" cy="307777"/>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defTabSz="895160">
              <a:defRPr sz="2000" b="1">
                <a:solidFill>
                  <a:schemeClr val="tx2"/>
                </a:solidFill>
                <a:ea typeface="+mj-ea"/>
                <a:cs typeface="+mj-cs"/>
              </a:defRPr>
            </a:lvl1pPr>
            <a:lvl2pPr defTabSz="895160">
              <a:defRPr sz="1900" b="1">
                <a:solidFill>
                  <a:schemeClr val="tx2"/>
                </a:solidFill>
              </a:defRPr>
            </a:lvl2pPr>
            <a:lvl3pPr defTabSz="895160">
              <a:defRPr sz="1900" b="1">
                <a:solidFill>
                  <a:schemeClr val="tx2"/>
                </a:solidFill>
              </a:defRPr>
            </a:lvl3pPr>
            <a:lvl4pPr defTabSz="895160">
              <a:defRPr sz="1900" b="1">
                <a:solidFill>
                  <a:schemeClr val="tx2"/>
                </a:solidFill>
              </a:defRPr>
            </a:lvl4pPr>
            <a:lvl5pPr defTabSz="895160">
              <a:defRPr sz="1900" b="1">
                <a:solidFill>
                  <a:schemeClr val="tx2"/>
                </a:solidFill>
              </a:defRPr>
            </a:lvl5pPr>
            <a:lvl6pPr marL="457102" defTabSz="895160" fontAlgn="base">
              <a:spcBef>
                <a:spcPct val="0"/>
              </a:spcBef>
              <a:spcAft>
                <a:spcPct val="0"/>
              </a:spcAft>
              <a:defRPr sz="1900" b="1">
                <a:solidFill>
                  <a:schemeClr val="tx2"/>
                </a:solidFill>
              </a:defRPr>
            </a:lvl6pPr>
            <a:lvl7pPr marL="914206" defTabSz="895160" fontAlgn="base">
              <a:spcBef>
                <a:spcPct val="0"/>
              </a:spcBef>
              <a:spcAft>
                <a:spcPct val="0"/>
              </a:spcAft>
              <a:defRPr sz="1900" b="1">
                <a:solidFill>
                  <a:schemeClr val="tx2"/>
                </a:solidFill>
              </a:defRPr>
            </a:lvl7pPr>
            <a:lvl8pPr marL="1371309" defTabSz="895160" fontAlgn="base">
              <a:spcBef>
                <a:spcPct val="0"/>
              </a:spcBef>
              <a:spcAft>
                <a:spcPct val="0"/>
              </a:spcAft>
              <a:defRPr sz="1900" b="1">
                <a:solidFill>
                  <a:schemeClr val="tx2"/>
                </a:solidFill>
              </a:defRPr>
            </a:lvl8pPr>
            <a:lvl9pPr marL="1828413" defTabSz="895160" fontAlgn="base">
              <a:spcBef>
                <a:spcPct val="0"/>
              </a:spcBef>
              <a:spcAft>
                <a:spcPct val="0"/>
              </a:spcAft>
              <a:defRPr sz="1900" b="1">
                <a:solidFill>
                  <a:schemeClr val="tx2"/>
                </a:solidFill>
              </a:defRPr>
            </a:lvl9pPr>
          </a:lstStyle>
          <a:p>
            <a:r>
              <a:rPr lang="en-US" dirty="0"/>
              <a:t>Revenue Cycle Overview</a:t>
            </a:r>
          </a:p>
        </p:txBody>
      </p:sp>
      <p:sp>
        <p:nvSpPr>
          <p:cNvPr id="2" name="TextBox 1"/>
          <p:cNvSpPr txBox="1"/>
          <p:nvPr/>
        </p:nvSpPr>
        <p:spPr>
          <a:xfrm>
            <a:off x="3911837" y="3032311"/>
            <a:ext cx="1557975" cy="954107"/>
          </a:xfrm>
          <a:prstGeom prst="rect">
            <a:avLst/>
          </a:prstGeom>
          <a:noFill/>
        </p:spPr>
        <p:txBody>
          <a:bodyPr wrap="square" rtlCol="0">
            <a:spAutoFit/>
          </a:bodyPr>
          <a:lstStyle/>
          <a:p>
            <a:pPr algn="ctr"/>
            <a:r>
              <a:rPr lang="en-US" sz="2800" dirty="0" smtClean="0"/>
              <a:t>Patient Care</a:t>
            </a:r>
            <a:endParaRPr lang="en-US" sz="2800" dirty="0"/>
          </a:p>
        </p:txBody>
      </p:sp>
      <p:sp>
        <p:nvSpPr>
          <p:cNvPr id="3" name="Slide Number Placeholder 2"/>
          <p:cNvSpPr>
            <a:spLocks noGrp="1"/>
          </p:cNvSpPr>
          <p:nvPr>
            <p:ph type="sldNum" sz="quarter" idx="10"/>
          </p:nvPr>
        </p:nvSpPr>
        <p:spPr/>
        <p:txBody>
          <a:bodyPr/>
          <a:lstStyle/>
          <a:p>
            <a:pPr>
              <a:defRPr/>
            </a:pPr>
            <a:fld id="{59CE68F2-197C-4860-8BC2-46FD841FCF7C}" type="slidenum">
              <a:rPr lang="en-US" smtClean="0"/>
              <a:pPr>
                <a:defRPr/>
              </a:pPr>
              <a:t>13</a:t>
            </a:fld>
            <a:r>
              <a:rPr lang="en-US" dirty="0" smtClean="0"/>
              <a:t> </a:t>
            </a:r>
            <a:endParaRPr lang="en-US" dirty="0"/>
          </a:p>
        </p:txBody>
      </p:sp>
    </p:spTree>
    <p:extLst>
      <p:ext uri="{BB962C8B-B14F-4D97-AF65-F5344CB8AC3E}">
        <p14:creationId xmlns:p14="http://schemas.microsoft.com/office/powerpoint/2010/main" val="39047984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224036" y="1344299"/>
            <a:ext cx="8438687" cy="5153131"/>
          </a:xfrm>
        </p:spPr>
        <p:txBody>
          <a:bodyPr/>
          <a:lstStyle/>
          <a:p>
            <a:pPr lvl="1" eaLnBrk="1" hangingPunct="1">
              <a:buFontTx/>
              <a:buNone/>
            </a:pPr>
            <a:r>
              <a:rPr lang="en-US" sz="2000" b="1" dirty="0"/>
              <a:t>Revenue Related Challenges:</a:t>
            </a:r>
          </a:p>
          <a:p>
            <a:pPr lvl="1" eaLnBrk="1" hangingPunct="1"/>
            <a:endParaRPr lang="en-US" sz="900" b="1" dirty="0"/>
          </a:p>
          <a:p>
            <a:pPr lvl="1" eaLnBrk="1" hangingPunct="1">
              <a:buFontTx/>
              <a:buNone/>
            </a:pPr>
            <a:endParaRPr lang="en-US" sz="1000" dirty="0"/>
          </a:p>
          <a:p>
            <a:pPr lvl="1" eaLnBrk="1" hangingPunct="1"/>
            <a:r>
              <a:rPr lang="en-US" sz="2000" dirty="0"/>
              <a:t>Reduction/Lag in Governmental Dollars Owed to BMC</a:t>
            </a:r>
          </a:p>
          <a:p>
            <a:pPr lvl="1" eaLnBrk="1" hangingPunct="1"/>
            <a:endParaRPr lang="en-US" sz="1000" dirty="0"/>
          </a:p>
          <a:p>
            <a:pPr lvl="1" eaLnBrk="1" hangingPunct="1"/>
            <a:r>
              <a:rPr lang="en-US" sz="2000" dirty="0"/>
              <a:t>Governor’s Budgetary Powers</a:t>
            </a:r>
          </a:p>
          <a:p>
            <a:pPr lvl="1" eaLnBrk="1" hangingPunct="1">
              <a:buFontTx/>
              <a:buNone/>
            </a:pPr>
            <a:endParaRPr lang="en-US" sz="1000" dirty="0"/>
          </a:p>
          <a:p>
            <a:pPr lvl="1" eaLnBrk="1" hangingPunct="1"/>
            <a:r>
              <a:rPr lang="en-US" sz="2000" dirty="0" smtClean="0"/>
              <a:t>Future Years </a:t>
            </a:r>
            <a:r>
              <a:rPr lang="en-US" sz="2000" dirty="0"/>
              <a:t>Not Yet Secured</a:t>
            </a:r>
          </a:p>
          <a:p>
            <a:pPr lvl="1" eaLnBrk="1" hangingPunct="1"/>
            <a:endParaRPr lang="en-US" sz="1200" dirty="0"/>
          </a:p>
          <a:p>
            <a:pPr lvl="1" eaLnBrk="1" hangingPunct="1"/>
            <a:r>
              <a:rPr lang="en-US" sz="2000" dirty="0"/>
              <a:t>Reduced Demand for Healthcare, Fewer Elective Procedures</a:t>
            </a:r>
          </a:p>
          <a:p>
            <a:pPr lvl="1" eaLnBrk="1" hangingPunct="1"/>
            <a:endParaRPr lang="en-US" sz="1000" dirty="0"/>
          </a:p>
          <a:p>
            <a:pPr lvl="1" eaLnBrk="1" hangingPunct="1"/>
            <a:r>
              <a:rPr lang="en-US" sz="2000" dirty="0"/>
              <a:t>Changes to insurance reimbursements: tiers and pay for performance</a:t>
            </a:r>
          </a:p>
          <a:p>
            <a:pPr lvl="1" eaLnBrk="1" hangingPunct="1"/>
            <a:endParaRPr lang="en-US" sz="1200" dirty="0"/>
          </a:p>
          <a:p>
            <a:pPr lvl="1" eaLnBrk="1" hangingPunct="1"/>
            <a:r>
              <a:rPr lang="en-US" sz="2000" dirty="0" smtClean="0"/>
              <a:t>Change from fee-for-service to payment for population management</a:t>
            </a:r>
            <a:endParaRPr lang="en-US" sz="2000" dirty="0"/>
          </a:p>
          <a:p>
            <a:pPr lvl="2" eaLnBrk="1" hangingPunct="1"/>
            <a:endParaRPr lang="en-US" sz="2000" dirty="0"/>
          </a:p>
          <a:p>
            <a:pPr lvl="2" eaLnBrk="1" hangingPunct="1">
              <a:buFontTx/>
              <a:buNone/>
            </a:pPr>
            <a:endParaRPr lang="en-US" sz="2000" dirty="0"/>
          </a:p>
        </p:txBody>
      </p:sp>
      <p:sp>
        <p:nvSpPr>
          <p:cNvPr id="4" name="Slide Number Placeholder 3"/>
          <p:cNvSpPr>
            <a:spLocks noGrp="1"/>
          </p:cNvSpPr>
          <p:nvPr>
            <p:ph type="sldNum" sz="quarter" idx="10"/>
          </p:nvPr>
        </p:nvSpPr>
        <p:spPr/>
        <p:txBody>
          <a:bodyPr/>
          <a:lstStyle/>
          <a:p>
            <a:pPr>
              <a:defRPr/>
            </a:pPr>
            <a:fld id="{28190163-77E4-4CB6-9E9E-FB911EF9E1CB}" type="slidenum">
              <a:rPr lang="en-US"/>
              <a:pPr>
                <a:defRPr/>
              </a:pPr>
              <a:t>14</a:t>
            </a:fld>
            <a:endParaRPr lang="en-US"/>
          </a:p>
        </p:txBody>
      </p:sp>
      <p:sp>
        <p:nvSpPr>
          <p:cNvPr id="19460" name="Rectangle 4"/>
          <p:cNvSpPr>
            <a:spLocks noChangeArrowheads="1"/>
          </p:cNvSpPr>
          <p:nvPr/>
        </p:nvSpPr>
        <p:spPr bwMode="auto">
          <a:xfrm>
            <a:off x="286844" y="241712"/>
            <a:ext cx="679575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defTabSz="895160"/>
            <a:r>
              <a:rPr lang="en-US" sz="2000" b="1" dirty="0">
                <a:solidFill>
                  <a:schemeClr val="tx2"/>
                </a:solidFill>
                <a:ea typeface="+mj-ea"/>
                <a:cs typeface="+mj-cs"/>
              </a:rPr>
              <a:t>The Changing Economy</a:t>
            </a:r>
          </a:p>
        </p:txBody>
      </p:sp>
    </p:spTree>
    <p:extLst>
      <p:ext uri="{BB962C8B-B14F-4D97-AF65-F5344CB8AC3E}">
        <p14:creationId xmlns:p14="http://schemas.microsoft.com/office/powerpoint/2010/main" val="28271005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206375" y="2539310"/>
            <a:ext cx="8534400" cy="1295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algn="ctr"/>
            <a:r>
              <a:rPr lang="en-US" sz="4400" dirty="0">
                <a:latin typeface="Calibri" pitchFamily="34" charset="0"/>
                <a:cs typeface="Calibri" pitchFamily="34" charset="0"/>
              </a:rPr>
              <a:t>Volume, Volume, Volume!</a:t>
            </a:r>
          </a:p>
          <a:p>
            <a:pPr marL="711049" indent="-711049" algn="ctr"/>
            <a:endParaRPr lang="en-US" sz="3200" dirty="0">
              <a:latin typeface="Calibri" pitchFamily="34" charset="0"/>
              <a:cs typeface="Calibri" pitchFamily="34" charset="0"/>
            </a:endParaRPr>
          </a:p>
        </p:txBody>
      </p:sp>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6F6034D-A379-4D83-9E3A-A7638C4CE90B}" type="slidenum">
              <a:rPr lang="en-US"/>
              <a:pPr>
                <a:defRPr/>
              </a:pPr>
              <a:t>15</a:t>
            </a:fld>
            <a:endParaRPr lang="en-US"/>
          </a:p>
        </p:txBody>
      </p:sp>
    </p:spTree>
    <p:extLst>
      <p:ext uri="{BB962C8B-B14F-4D97-AF65-F5344CB8AC3E}">
        <p14:creationId xmlns:p14="http://schemas.microsoft.com/office/powerpoint/2010/main" val="6871480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2"/>
          <p:cNvSpPr txBox="1">
            <a:spLocks noChangeArrowheads="1"/>
          </p:cNvSpPr>
          <p:nvPr/>
        </p:nvSpPr>
        <p:spPr bwMode="auto">
          <a:xfrm>
            <a:off x="298450" y="285750"/>
            <a:ext cx="6796088" cy="307975"/>
          </a:xfrm>
          <a:prstGeom prst="rect">
            <a:avLst/>
          </a:prstGeom>
          <a:noFill/>
          <a:ln w="9525">
            <a:noFill/>
            <a:miter lim="800000"/>
            <a:headEnd/>
            <a:tailEnd/>
          </a:ln>
        </p:spPr>
        <p:txBody>
          <a:bodyPr lIns="0" tIns="0" rIns="0" bIns="0" anchor="ctr">
            <a:spAutoFit/>
          </a:bodyPr>
          <a:lstStyle/>
          <a:p>
            <a:pPr defTabSz="895350"/>
            <a:r>
              <a:rPr lang="en-US" sz="2000" b="1" dirty="0" smtClean="0">
                <a:solidFill>
                  <a:srgbClr val="002960"/>
                </a:solidFill>
                <a:cs typeface="Arial" charset="0"/>
              </a:rPr>
              <a:t>Types of Patient Volume</a:t>
            </a:r>
            <a:endParaRPr lang="en-US" sz="2000" b="1" dirty="0">
              <a:solidFill>
                <a:srgbClr val="002960"/>
              </a:solidFill>
              <a:cs typeface="Arial" charset="0"/>
            </a:endParaRPr>
          </a:p>
        </p:txBody>
      </p:sp>
      <p:sp>
        <p:nvSpPr>
          <p:cNvPr id="126980" name="Slide Number Placeholder 2"/>
          <p:cNvSpPr txBox="1">
            <a:spLocks noGrp="1"/>
          </p:cNvSpPr>
          <p:nvPr/>
        </p:nvSpPr>
        <p:spPr bwMode="auto">
          <a:xfrm>
            <a:off x="8545513" y="6435725"/>
            <a:ext cx="195262" cy="152400"/>
          </a:xfrm>
          <a:prstGeom prst="rect">
            <a:avLst/>
          </a:prstGeom>
          <a:noFill/>
          <a:ln w="9525">
            <a:noFill/>
            <a:miter lim="800000"/>
            <a:headEnd/>
            <a:tailEnd/>
          </a:ln>
        </p:spPr>
        <p:txBody>
          <a:bodyPr wrap="none" lIns="0" tIns="0" rIns="0" bIns="0"/>
          <a:lstStyle/>
          <a:p>
            <a:fld id="{28D9E736-635F-4B5B-96A5-219FEB78EC68}" type="slidenum">
              <a:rPr lang="en-US" sz="1000">
                <a:solidFill>
                  <a:srgbClr val="000000"/>
                </a:solidFill>
                <a:cs typeface="Arial" charset="0"/>
              </a:rPr>
              <a:pPr/>
              <a:t>16</a:t>
            </a:fld>
            <a:endParaRPr lang="en-US" sz="1000">
              <a:solidFill>
                <a:srgbClr val="000000"/>
              </a:solidFill>
              <a:cs typeface="Arial" charset="0"/>
            </a:endParaRPr>
          </a:p>
        </p:txBody>
      </p:sp>
      <p:graphicFrame>
        <p:nvGraphicFramePr>
          <p:cNvPr id="127014" name="Table 127013"/>
          <p:cNvGraphicFramePr>
            <a:graphicFrameLocks noGrp="1"/>
          </p:cNvGraphicFramePr>
          <p:nvPr>
            <p:extLst>
              <p:ext uri="{D42A27DB-BD31-4B8C-83A1-F6EECF244321}">
                <p14:modId xmlns:p14="http://schemas.microsoft.com/office/powerpoint/2010/main" val="1246137034"/>
              </p:ext>
            </p:extLst>
          </p:nvPr>
        </p:nvGraphicFramePr>
        <p:xfrm>
          <a:off x="664029" y="5801629"/>
          <a:ext cx="7662863" cy="423636"/>
        </p:xfrm>
        <a:graphic>
          <a:graphicData uri="http://schemas.openxmlformats.org/drawingml/2006/table">
            <a:tbl>
              <a:tblPr>
                <a:tableStyleId>{5C22544A-7EE6-4342-B048-85BDC9FD1C3A}</a:tableStyleId>
              </a:tblPr>
              <a:tblGrid>
                <a:gridCol w="7662863"/>
              </a:tblGrid>
              <a:tr h="423636">
                <a:tc>
                  <a:txBody>
                    <a:bodyPr/>
                    <a:lstStyle/>
                    <a:p>
                      <a:pPr algn="l" fontAlgn="b"/>
                      <a:r>
                        <a:rPr lang="en-US" sz="1100" u="none" strike="noStrike" dirty="0">
                          <a:effectLst/>
                        </a:rPr>
                        <a:t>Bedded outpatients: BMC typically receives payment for the procedure (SDC) but no added payment for the care on the inpatient nursing unit. </a:t>
                      </a:r>
                      <a:endParaRPr lang="en-US" sz="1100" b="0" i="0" u="none" strike="noStrike" dirty="0">
                        <a:solidFill>
                          <a:srgbClr val="000000"/>
                        </a:solidFill>
                        <a:effectLst/>
                        <a:latin typeface="Calibri"/>
                      </a:endParaRPr>
                    </a:p>
                  </a:txBody>
                  <a:tcPr marL="4072" marR="4072" marT="4072" marB="0" anchor="b"/>
                </a:tc>
              </a:tr>
            </a:tbl>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3015577001"/>
              </p:ext>
            </p:extLst>
          </p:nvPr>
        </p:nvGraphicFramePr>
        <p:xfrm>
          <a:off x="1498770" y="740157"/>
          <a:ext cx="5728296" cy="5153025"/>
        </p:xfrm>
        <a:graphic>
          <a:graphicData uri="http://schemas.openxmlformats.org/presentationml/2006/ole">
            <mc:AlternateContent xmlns:mc="http://schemas.openxmlformats.org/markup-compatibility/2006">
              <mc:Choice xmlns:v="urn:schemas-microsoft-com:vml" Requires="v">
                <p:oleObj spid="_x0000_s15383" name="Worksheet" r:id="rId5" imgW="4838700" imgH="5153025" progId="Excel.Sheet.12">
                  <p:embed/>
                </p:oleObj>
              </mc:Choice>
              <mc:Fallback>
                <p:oleObj name="Worksheet" r:id="rId5" imgW="4838700" imgH="5153025" progId="Excel.Sheet.12">
                  <p:embed/>
                  <p:pic>
                    <p:nvPicPr>
                      <p:cNvPr id="0" name=""/>
                      <p:cNvPicPr/>
                      <p:nvPr/>
                    </p:nvPicPr>
                    <p:blipFill>
                      <a:blip r:embed="rId6"/>
                      <a:stretch>
                        <a:fillRect/>
                      </a:stretch>
                    </p:blipFill>
                    <p:spPr>
                      <a:xfrm>
                        <a:off x="1498770" y="740157"/>
                        <a:ext cx="5728296" cy="5153025"/>
                      </a:xfrm>
                      <a:prstGeom prst="rect">
                        <a:avLst/>
                      </a:prstGeom>
                    </p:spPr>
                  </p:pic>
                </p:oleObj>
              </mc:Fallback>
            </mc:AlternateContent>
          </a:graphicData>
        </a:graphic>
      </p:graphicFrame>
    </p:spTree>
    <p:extLst>
      <p:ext uri="{BB962C8B-B14F-4D97-AF65-F5344CB8AC3E}">
        <p14:creationId xmlns:p14="http://schemas.microsoft.com/office/powerpoint/2010/main" val="19971451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315913" y="5743575"/>
            <a:ext cx="8415337" cy="5080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en-US"/>
            </a:defPPr>
            <a:lvl1pPr>
              <a:defRPr sz="900" b="1" i="1"/>
            </a:lvl1pPr>
          </a:lstStyle>
          <a:p>
            <a:pPr>
              <a:defRPr/>
            </a:pPr>
            <a:r>
              <a:rPr lang="en-US" dirty="0"/>
              <a:t>Highlights</a:t>
            </a:r>
          </a:p>
          <a:p>
            <a:pPr marL="171450" indent="-171450">
              <a:buClr>
                <a:schemeClr val="accent1">
                  <a:lumMod val="75000"/>
                </a:schemeClr>
              </a:buClr>
              <a:buFont typeface="Wingdings" pitchFamily="2" charset="2"/>
              <a:buChar char="§"/>
              <a:defRPr/>
            </a:pPr>
            <a:r>
              <a:rPr lang="en-US" b="0" i="0" dirty="0" smtClean="0"/>
              <a:t>FY15 </a:t>
            </a:r>
            <a:r>
              <a:rPr lang="en-US" b="0" i="0" dirty="0"/>
              <a:t>IP discharges are projected to </a:t>
            </a:r>
            <a:r>
              <a:rPr lang="en-US" b="0" i="0" dirty="0" smtClean="0"/>
              <a:t>grow 646 </a:t>
            </a:r>
            <a:r>
              <a:rPr lang="en-US" b="0" i="0" dirty="0"/>
              <a:t>discharges (or </a:t>
            </a:r>
            <a:r>
              <a:rPr lang="en-US" b="0" i="0" dirty="0" smtClean="0"/>
              <a:t>2.5%) </a:t>
            </a:r>
            <a:r>
              <a:rPr lang="en-US" b="0" i="0" dirty="0"/>
              <a:t>to </a:t>
            </a:r>
            <a:r>
              <a:rPr lang="en-US" b="0" i="0" dirty="0" smtClean="0"/>
              <a:t>26,632 </a:t>
            </a:r>
            <a:r>
              <a:rPr lang="en-US" b="0" i="0" dirty="0"/>
              <a:t>from </a:t>
            </a:r>
            <a:r>
              <a:rPr lang="en-US" b="0" i="0" dirty="0" smtClean="0"/>
              <a:t>FY14 </a:t>
            </a:r>
            <a:r>
              <a:rPr lang="en-US" b="0" i="0" dirty="0"/>
              <a:t>projection of </a:t>
            </a:r>
            <a:r>
              <a:rPr lang="en-US" b="0" i="0" dirty="0" smtClean="0"/>
              <a:t>25,986</a:t>
            </a:r>
            <a:endParaRPr lang="en-US" b="0" i="0" dirty="0"/>
          </a:p>
          <a:p>
            <a:pPr marL="171450" indent="-171450">
              <a:buClr>
                <a:schemeClr val="accent1">
                  <a:lumMod val="75000"/>
                </a:schemeClr>
              </a:buClr>
              <a:buFont typeface="Wingdings" pitchFamily="2" charset="2"/>
              <a:buChar char="§"/>
              <a:defRPr/>
            </a:pPr>
            <a:r>
              <a:rPr lang="en-US" b="0" i="0" dirty="0" smtClean="0"/>
              <a:t>FY14 IP discharges </a:t>
            </a:r>
            <a:r>
              <a:rPr lang="en-US" b="0" i="0" dirty="0"/>
              <a:t>are projected to </a:t>
            </a:r>
            <a:r>
              <a:rPr lang="en-US" b="0" i="0" dirty="0" smtClean="0"/>
              <a:t>increase 0.1% </a:t>
            </a:r>
            <a:r>
              <a:rPr lang="en-US" b="0" i="0" dirty="0"/>
              <a:t>from </a:t>
            </a:r>
            <a:r>
              <a:rPr lang="en-US" b="0" i="0" dirty="0" smtClean="0"/>
              <a:t>FY13 associated with strong inpatient Medicine discharge volumes</a:t>
            </a:r>
            <a:endParaRPr lang="en-US" b="0" i="0" dirty="0"/>
          </a:p>
        </p:txBody>
      </p:sp>
      <p:sp>
        <p:nvSpPr>
          <p:cNvPr id="14339" name="Rectangle 2"/>
          <p:cNvSpPr txBox="1">
            <a:spLocks noChangeArrowheads="1"/>
          </p:cNvSpPr>
          <p:nvPr/>
        </p:nvSpPr>
        <p:spPr bwMode="auto">
          <a:xfrm>
            <a:off x="298450" y="285750"/>
            <a:ext cx="6796088"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defTabSz="895350" eaLnBrk="0" hangingPunct="0">
              <a:defRPr sz="1600">
                <a:solidFill>
                  <a:schemeClr val="tx1"/>
                </a:solidFill>
                <a:latin typeface="Arial" pitchFamily="34" charset="0"/>
              </a:defRPr>
            </a:lvl1pPr>
            <a:lvl2pPr marL="742950" indent="-285750" defTabSz="895350" eaLnBrk="0" hangingPunct="0">
              <a:defRPr sz="1600">
                <a:solidFill>
                  <a:schemeClr val="tx1"/>
                </a:solidFill>
                <a:latin typeface="Arial" pitchFamily="34" charset="0"/>
              </a:defRPr>
            </a:lvl2pPr>
            <a:lvl3pPr marL="1143000" indent="-228600" defTabSz="895350" eaLnBrk="0" hangingPunct="0">
              <a:defRPr sz="1600">
                <a:solidFill>
                  <a:schemeClr val="tx1"/>
                </a:solidFill>
                <a:latin typeface="Arial" pitchFamily="34" charset="0"/>
              </a:defRPr>
            </a:lvl3pPr>
            <a:lvl4pPr marL="1600200" indent="-228600" defTabSz="895350" eaLnBrk="0" hangingPunct="0">
              <a:defRPr sz="1600">
                <a:solidFill>
                  <a:schemeClr val="tx1"/>
                </a:solidFill>
                <a:latin typeface="Arial" pitchFamily="34" charset="0"/>
              </a:defRPr>
            </a:lvl4pPr>
            <a:lvl5pPr marL="2057400" indent="-228600" defTabSz="895350" eaLnBrk="0" hangingPunct="0">
              <a:defRPr sz="1600">
                <a:solidFill>
                  <a:schemeClr val="tx1"/>
                </a:solidFill>
                <a:latin typeface="Arial" pitchFamily="34" charset="0"/>
              </a:defRPr>
            </a:lvl5pPr>
            <a:lvl6pPr marL="2514600" indent="-228600" defTabSz="895350" eaLnBrk="0" fontAlgn="base" hangingPunct="0">
              <a:spcBef>
                <a:spcPct val="0"/>
              </a:spcBef>
              <a:spcAft>
                <a:spcPct val="0"/>
              </a:spcAft>
              <a:defRPr sz="1600">
                <a:solidFill>
                  <a:schemeClr val="tx1"/>
                </a:solidFill>
                <a:latin typeface="Arial" pitchFamily="34" charset="0"/>
              </a:defRPr>
            </a:lvl6pPr>
            <a:lvl7pPr marL="2971800" indent="-228600" defTabSz="895350" eaLnBrk="0" fontAlgn="base" hangingPunct="0">
              <a:spcBef>
                <a:spcPct val="0"/>
              </a:spcBef>
              <a:spcAft>
                <a:spcPct val="0"/>
              </a:spcAft>
              <a:defRPr sz="1600">
                <a:solidFill>
                  <a:schemeClr val="tx1"/>
                </a:solidFill>
                <a:latin typeface="Arial" pitchFamily="34" charset="0"/>
              </a:defRPr>
            </a:lvl7pPr>
            <a:lvl8pPr marL="3429000" indent="-228600" defTabSz="895350" eaLnBrk="0" fontAlgn="base" hangingPunct="0">
              <a:spcBef>
                <a:spcPct val="0"/>
              </a:spcBef>
              <a:spcAft>
                <a:spcPct val="0"/>
              </a:spcAft>
              <a:defRPr sz="1600">
                <a:solidFill>
                  <a:schemeClr val="tx1"/>
                </a:solidFill>
                <a:latin typeface="Arial" pitchFamily="34" charset="0"/>
              </a:defRPr>
            </a:lvl8pPr>
            <a:lvl9pPr marL="3886200" indent="-228600" defTabSz="895350" eaLnBrk="0" fontAlgn="base" hangingPunct="0">
              <a:spcBef>
                <a:spcPct val="0"/>
              </a:spcBef>
              <a:spcAft>
                <a:spcPct val="0"/>
              </a:spcAft>
              <a:defRPr sz="1600">
                <a:solidFill>
                  <a:schemeClr val="tx1"/>
                </a:solidFill>
                <a:latin typeface="Arial" pitchFamily="34" charset="0"/>
              </a:defRPr>
            </a:lvl9pPr>
          </a:lstStyle>
          <a:p>
            <a:pPr eaLnBrk="1" hangingPunct="1"/>
            <a:r>
              <a:rPr lang="en-US" sz="2000" b="1" dirty="0">
                <a:solidFill>
                  <a:schemeClr val="tx2"/>
                </a:solidFill>
              </a:rPr>
              <a:t>Annual Inpatient Discharge Trend</a:t>
            </a:r>
          </a:p>
        </p:txBody>
      </p:sp>
      <p:sp>
        <p:nvSpPr>
          <p:cNvPr id="14340" name="Slide Number Placeholder 2"/>
          <p:cNvSpPr>
            <a:spLocks noGrp="1"/>
          </p:cNvSpPr>
          <p:nvPr>
            <p:ph type="sldNum" sz="quarter" idx="10"/>
          </p:nvPr>
        </p:nvSpPr>
        <p:spPr>
          <a:noFill/>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BB975686-E0B6-41C4-A12D-7C47D283C7EE}" type="slidenum">
              <a:rPr lang="en-US" sz="1000" smtClean="0">
                <a:solidFill>
                  <a:srgbClr val="000000"/>
                </a:solidFill>
              </a:rPr>
              <a:pPr eaLnBrk="1" hangingPunct="1"/>
              <a:t>17</a:t>
            </a:fld>
            <a:endParaRPr lang="en-US" sz="1000" dirty="0" smtClean="0">
              <a:solidFill>
                <a:srgbClr val="000000"/>
              </a:solidFill>
            </a:endParaRPr>
          </a:p>
        </p:txBody>
      </p:sp>
      <p:graphicFrame>
        <p:nvGraphicFramePr>
          <p:cNvPr id="3" name="Object 2"/>
          <p:cNvGraphicFramePr>
            <a:graphicFrameLocks noChangeAspect="1"/>
          </p:cNvGraphicFramePr>
          <p:nvPr>
            <p:extLst/>
          </p:nvPr>
        </p:nvGraphicFramePr>
        <p:xfrm>
          <a:off x="831850" y="915292"/>
          <a:ext cx="7296150" cy="3990975"/>
        </p:xfrm>
        <a:graphic>
          <a:graphicData uri="http://schemas.openxmlformats.org/presentationml/2006/ole">
            <mc:AlternateContent xmlns:mc="http://schemas.openxmlformats.org/markup-compatibility/2006">
              <mc:Choice xmlns:v="urn:schemas-microsoft-com:vml" Requires="v">
                <p:oleObj spid="_x0000_s17432" name="Worksheet" r:id="rId3" imgW="7296021" imgH="3990870" progId="Excel.Sheet.12">
                  <p:link updateAutomatic="1"/>
                </p:oleObj>
              </mc:Choice>
              <mc:Fallback>
                <p:oleObj name="Worksheet" r:id="rId3" imgW="7296021" imgH="3990870" progId="Excel.Shee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1850" y="915292"/>
                        <a:ext cx="7296150" cy="3990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Object 3"/>
          <p:cNvGraphicFramePr>
            <a:graphicFrameLocks noChangeAspect="1"/>
          </p:cNvGraphicFramePr>
          <p:nvPr>
            <p:extLst/>
          </p:nvPr>
        </p:nvGraphicFramePr>
        <p:xfrm>
          <a:off x="1343025" y="4968353"/>
          <a:ext cx="6111875" cy="687388"/>
        </p:xfrm>
        <a:graphic>
          <a:graphicData uri="http://schemas.openxmlformats.org/presentationml/2006/ole">
            <mc:AlternateContent xmlns:mc="http://schemas.openxmlformats.org/markup-compatibility/2006">
              <mc:Choice xmlns:v="urn:schemas-microsoft-com:vml" Requires="v">
                <p:oleObj spid="_x0000_s17433" name="Worksheet" r:id="rId5" imgW="5248143" imgH="590490" progId="Excel.Sheet.12">
                  <p:link updateAutomatic="1"/>
                </p:oleObj>
              </mc:Choice>
              <mc:Fallback>
                <p:oleObj name="Worksheet" r:id="rId5" imgW="5248143" imgH="590490" progId="Excel.Sheet.12">
                  <p:link updateAutomatic="1"/>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3025" y="4968353"/>
                        <a:ext cx="6111875" cy="687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042940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271463" y="90488"/>
            <a:ext cx="7391467" cy="615950"/>
          </a:xfrm>
        </p:spPr>
        <p:txBody>
          <a:bodyPr/>
          <a:lstStyle/>
          <a:p>
            <a:pPr algn="just" eaLnBrk="1" hangingPunct="1"/>
            <a:r>
              <a:rPr lang="en-US" sz="2000" dirty="0" smtClean="0">
                <a:solidFill>
                  <a:srgbClr val="002960"/>
                </a:solidFill>
              </a:rPr>
              <a:t>Boston Organization of Teaching Hospital Financial Officers (BOTHFO): December 2014 Volume Report</a:t>
            </a:r>
          </a:p>
        </p:txBody>
      </p:sp>
      <p:sp>
        <p:nvSpPr>
          <p:cNvPr id="71684" name="Slide Number Placeholder 2"/>
          <p:cNvSpPr>
            <a:spLocks noGrp="1"/>
          </p:cNvSpPr>
          <p:nvPr>
            <p:ph type="sldNum" sz="quarter" idx="10"/>
          </p:nvPr>
        </p:nvSpPr>
        <p:spPr>
          <a:noFill/>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799346E8-00FC-4174-B24E-3092AF4ACCDE}" type="slidenum">
              <a:rPr lang="en-US" sz="1000" smtClean="0">
                <a:solidFill>
                  <a:srgbClr val="000000"/>
                </a:solidFill>
              </a:rPr>
              <a:pPr eaLnBrk="1" hangingPunct="1"/>
              <a:t>18</a:t>
            </a:fld>
            <a:endParaRPr lang="en-US" sz="1000" dirty="0" smtClean="0">
              <a:solidFill>
                <a:srgbClr val="000000"/>
              </a:solidFill>
            </a:endParaRPr>
          </a:p>
        </p:txBody>
      </p:sp>
      <p:sp>
        <p:nvSpPr>
          <p:cNvPr id="4" name="TextBox 3"/>
          <p:cNvSpPr txBox="1"/>
          <p:nvPr/>
        </p:nvSpPr>
        <p:spPr>
          <a:xfrm>
            <a:off x="366713" y="5703888"/>
            <a:ext cx="8301037" cy="397032"/>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buClr>
                <a:schemeClr val="accent1">
                  <a:lumMod val="75000"/>
                </a:schemeClr>
              </a:buClr>
              <a:defRPr/>
            </a:pPr>
            <a:r>
              <a:rPr lang="en-US" sz="900" b="1" i="1" dirty="0"/>
              <a:t>Highlights</a:t>
            </a:r>
          </a:p>
          <a:p>
            <a:pPr marL="114300" indent="-114300">
              <a:spcBef>
                <a:spcPct val="20000"/>
              </a:spcBef>
              <a:buClr>
                <a:schemeClr val="accent1">
                  <a:lumMod val="75000"/>
                </a:schemeClr>
              </a:buClr>
              <a:buFont typeface="Wingdings" pitchFamily="2" charset="2"/>
              <a:buChar char="§"/>
              <a:defRPr/>
            </a:pPr>
            <a:r>
              <a:rPr lang="en-US" sz="900" dirty="0">
                <a:solidFill>
                  <a:schemeClr val="tx1"/>
                </a:solidFill>
                <a:ea typeface="ＭＳ Ｐゴシック"/>
                <a:cs typeface="Arial" pitchFamily="34" charset="0"/>
              </a:rPr>
              <a:t>As of </a:t>
            </a:r>
            <a:r>
              <a:rPr lang="en-US" sz="900" dirty="0" smtClean="0">
                <a:solidFill>
                  <a:schemeClr val="tx1"/>
                </a:solidFill>
                <a:ea typeface="ＭＳ Ｐゴシック"/>
                <a:cs typeface="Arial" pitchFamily="34" charset="0"/>
              </a:rPr>
              <a:t>December of FY15, </a:t>
            </a:r>
            <a:r>
              <a:rPr lang="en-US" sz="900" dirty="0">
                <a:solidFill>
                  <a:schemeClr val="tx1"/>
                </a:solidFill>
                <a:ea typeface="ＭＳ Ｐゴシック"/>
                <a:cs typeface="Arial" pitchFamily="34" charset="0"/>
              </a:rPr>
              <a:t>BMC’s </a:t>
            </a:r>
            <a:r>
              <a:rPr lang="en-US" sz="900" dirty="0" smtClean="0">
                <a:solidFill>
                  <a:schemeClr val="tx1"/>
                </a:solidFill>
                <a:ea typeface="ＭＳ Ｐゴシック"/>
                <a:cs typeface="Arial" pitchFamily="34" charset="0"/>
              </a:rPr>
              <a:t>inpatient discharges were down 1.7% for the year while the average for other BOTHFO hospitals was up 2.7%. </a:t>
            </a:r>
            <a:endParaRPr lang="en-US" sz="900" dirty="0">
              <a:solidFill>
                <a:schemeClr val="tx1"/>
              </a:solidFill>
              <a:ea typeface="ＭＳ Ｐゴシック"/>
              <a:cs typeface="Arial" pitchFamily="34"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731246781"/>
              </p:ext>
            </p:extLst>
          </p:nvPr>
        </p:nvGraphicFramePr>
        <p:xfrm>
          <a:off x="366714" y="1314450"/>
          <a:ext cx="8245622" cy="4084637"/>
        </p:xfrm>
        <a:graphic>
          <a:graphicData uri="http://schemas.openxmlformats.org/presentationml/2006/ole">
            <mc:AlternateContent xmlns:mc="http://schemas.openxmlformats.org/markup-compatibility/2006">
              <mc:Choice xmlns:v="urn:schemas-microsoft-com:vml" Requires="v">
                <p:oleObj spid="_x0000_s18445" name="Worksheet" r:id="rId3" imgW="6172268" imgH="3057480" progId="Excel.Sheet.12">
                  <p:link updateAutomatic="1"/>
                </p:oleObj>
              </mc:Choice>
              <mc:Fallback>
                <p:oleObj name="Worksheet" r:id="rId3" imgW="6172268" imgH="3057480" progId="Excel.Sheet.12">
                  <p:link updateAutomatic="1"/>
                  <p:pic>
                    <p:nvPicPr>
                      <p:cNvPr id="0" name=""/>
                      <p:cNvPicPr/>
                      <p:nvPr/>
                    </p:nvPicPr>
                    <p:blipFill>
                      <a:blip r:embed="rId4"/>
                      <a:stretch>
                        <a:fillRect/>
                      </a:stretch>
                    </p:blipFill>
                    <p:spPr>
                      <a:xfrm>
                        <a:off x="366714" y="1314450"/>
                        <a:ext cx="8245622" cy="4084637"/>
                      </a:xfrm>
                      <a:prstGeom prst="rect">
                        <a:avLst/>
                      </a:prstGeom>
                    </p:spPr>
                  </p:pic>
                </p:oleObj>
              </mc:Fallback>
            </mc:AlternateContent>
          </a:graphicData>
        </a:graphic>
      </p:graphicFrame>
    </p:spTree>
    <p:extLst>
      <p:ext uri="{BB962C8B-B14F-4D97-AF65-F5344CB8AC3E}">
        <p14:creationId xmlns:p14="http://schemas.microsoft.com/office/powerpoint/2010/main" val="10478996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238125" y="254100"/>
            <a:ext cx="7658100" cy="30777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r>
              <a:rPr lang="en-US" sz="2000" dirty="0">
                <a:latin typeface="Arial" charset="0"/>
              </a:rPr>
              <a:t>Market Forces are Leading to Lower Inpatient Volumes</a:t>
            </a:r>
          </a:p>
        </p:txBody>
      </p:sp>
      <p:sp>
        <p:nvSpPr>
          <p:cNvPr id="3" name="Content Placeholder 2"/>
          <p:cNvSpPr>
            <a:spLocks noGrp="1"/>
          </p:cNvSpPr>
          <p:nvPr>
            <p:ph idx="1"/>
          </p:nvPr>
        </p:nvSpPr>
        <p:spPr>
          <a:xfrm>
            <a:off x="273050" y="957263"/>
            <a:ext cx="8467725" cy="4711700"/>
          </a:xfrm>
        </p:spPr>
        <p:txBody>
          <a:bodyPr/>
          <a:lstStyle/>
          <a:p>
            <a:pPr marL="336042" indent="-336042" defTabSz="894557">
              <a:defRPr/>
            </a:pPr>
            <a:r>
              <a:rPr lang="en-US" b="1" dirty="0" smtClean="0"/>
              <a:t>Stricter Requirements for Inpatient Admission</a:t>
            </a:r>
            <a:endParaRPr lang="en-US" b="1" dirty="0"/>
          </a:p>
          <a:p>
            <a:pPr marL="336042" indent="-336042" defTabSz="894557">
              <a:buFont typeface="Arial" pitchFamily="34" charset="0"/>
              <a:buChar char="•"/>
              <a:defRPr/>
            </a:pPr>
            <a:r>
              <a:rPr lang="en-US" dirty="0"/>
              <a:t>Changing technology and requirements for inpatient admission resulting in more observation and surgical day care patients</a:t>
            </a:r>
          </a:p>
          <a:p>
            <a:pPr marL="336042" indent="-336042" defTabSz="894557">
              <a:defRPr/>
            </a:pPr>
            <a:endParaRPr lang="en-US" b="1" dirty="0"/>
          </a:p>
          <a:p>
            <a:pPr marL="336042" indent="-336042" defTabSz="894557">
              <a:defRPr/>
            </a:pPr>
            <a:r>
              <a:rPr lang="en-US" b="1" dirty="0"/>
              <a:t>Care Management</a:t>
            </a:r>
          </a:p>
          <a:p>
            <a:pPr marL="285750" indent="-285750" defTabSz="894557">
              <a:buFont typeface="Wingdings" pitchFamily="2" charset="2"/>
              <a:buChar char="§"/>
              <a:defRPr/>
            </a:pPr>
            <a:r>
              <a:rPr lang="en-US" dirty="0" smtClean="0"/>
              <a:t>Medical </a:t>
            </a:r>
            <a:r>
              <a:rPr lang="en-US" dirty="0"/>
              <a:t>home model leading to lower admission rates from Medicine and Family Medicine</a:t>
            </a:r>
          </a:p>
          <a:p>
            <a:pPr marL="285750" indent="-285750" defTabSz="894557">
              <a:buFont typeface="Wingdings" pitchFamily="2" charset="2"/>
              <a:buChar char="§"/>
              <a:defRPr/>
            </a:pPr>
            <a:r>
              <a:rPr lang="en-US" dirty="0"/>
              <a:t>Reduced readmission rates due to penalties (Medicare, Medicaid</a:t>
            </a:r>
            <a:r>
              <a:rPr lang="en-US" dirty="0" smtClean="0"/>
              <a:t>)</a:t>
            </a:r>
            <a:endParaRPr lang="en-US" dirty="0"/>
          </a:p>
          <a:p>
            <a:pPr marL="285750" indent="-285750" defTabSz="894557">
              <a:buFont typeface="Wingdings" pitchFamily="2" charset="2"/>
              <a:buChar char="§"/>
              <a:defRPr/>
            </a:pPr>
            <a:r>
              <a:rPr lang="en-US" dirty="0" smtClean="0"/>
              <a:t>Efforts </a:t>
            </a:r>
            <a:r>
              <a:rPr lang="en-US" dirty="0"/>
              <a:t>to limit Emergency Room usage</a:t>
            </a:r>
          </a:p>
          <a:p>
            <a:pPr marL="336042" indent="-336042" defTabSz="894557">
              <a:defRPr/>
            </a:pPr>
            <a:endParaRPr lang="en-US" dirty="0"/>
          </a:p>
          <a:p>
            <a:pPr marL="336042" indent="-336042" defTabSz="894557">
              <a:defRPr/>
            </a:pPr>
            <a:r>
              <a:rPr lang="en-US" b="1" dirty="0"/>
              <a:t>Competitors</a:t>
            </a:r>
          </a:p>
          <a:p>
            <a:pPr marL="285750" indent="-285750" defTabSz="894557">
              <a:buFont typeface="Wingdings" pitchFamily="2" charset="2"/>
              <a:buChar char="§"/>
              <a:defRPr/>
            </a:pPr>
            <a:r>
              <a:rPr lang="en-US" dirty="0" smtClean="0"/>
              <a:t>New </a:t>
            </a:r>
            <a:r>
              <a:rPr lang="en-US" dirty="0"/>
              <a:t>emergency rooms and service guarantees from other Boston ER’s, along with efforts to attract specific patient populations (Carney marketing to Vietnamese patients).</a:t>
            </a:r>
          </a:p>
          <a:p>
            <a:pPr marL="285750" indent="-285750" defTabSz="894557">
              <a:buFont typeface="Wingdings" pitchFamily="2" charset="2"/>
              <a:buChar char="§"/>
              <a:defRPr/>
            </a:pPr>
            <a:r>
              <a:rPr lang="en-US" dirty="0"/>
              <a:t>Falling ER volume (walk-ins, ambulance and trauma) from BMC’s core market areas. </a:t>
            </a:r>
          </a:p>
          <a:p>
            <a:pPr marL="285750" indent="-285750" defTabSz="894557">
              <a:buFont typeface="Wingdings" pitchFamily="2" charset="2"/>
              <a:buChar char="§"/>
              <a:defRPr/>
            </a:pPr>
            <a:r>
              <a:rPr lang="en-US" dirty="0"/>
              <a:t>Competitors consolidating referral networks and cutting out </a:t>
            </a:r>
            <a:r>
              <a:rPr lang="en-US" dirty="0" smtClean="0"/>
              <a:t>BMC</a:t>
            </a:r>
          </a:p>
          <a:p>
            <a:pPr marL="563562" lvl="3" indent="-285750" defTabSz="894557">
              <a:buFont typeface="Wingdings" pitchFamily="2" charset="2"/>
              <a:buChar char="§"/>
              <a:defRPr/>
            </a:pPr>
            <a:r>
              <a:rPr lang="en-US" dirty="0" smtClean="0"/>
              <a:t>For example: New Steward arrangement with Partners for trauma care</a:t>
            </a:r>
            <a:endParaRPr lang="en-US" dirty="0"/>
          </a:p>
          <a:p>
            <a:pPr marL="285750" indent="-285750" defTabSz="894557">
              <a:buFont typeface="Wingdings" pitchFamily="2" charset="2"/>
              <a:buChar char="§"/>
              <a:defRPr/>
            </a:pPr>
            <a:r>
              <a:rPr lang="en-US" dirty="0"/>
              <a:t>Rate differentials make it difficult for BMC to grow its network</a:t>
            </a:r>
          </a:p>
          <a:p>
            <a:pPr marL="336042" indent="-336042" defTabSz="894557">
              <a:defRPr/>
            </a:pPr>
            <a:endParaRPr lang="en-US" dirty="0"/>
          </a:p>
          <a:p>
            <a:pPr marL="336042" indent="-336042" defTabSz="894557">
              <a:defRPr/>
            </a:pPr>
            <a:r>
              <a:rPr lang="en-US" b="1" dirty="0" smtClean="0"/>
              <a:t>Financial </a:t>
            </a:r>
            <a:r>
              <a:rPr lang="en-US" b="1" dirty="0"/>
              <a:t>Pressures on Patients</a:t>
            </a:r>
          </a:p>
          <a:p>
            <a:pPr marL="285750" indent="-285750" defTabSz="894557">
              <a:buFont typeface="Wingdings" pitchFamily="2" charset="2"/>
              <a:buChar char="§"/>
              <a:defRPr/>
            </a:pPr>
            <a:r>
              <a:rPr lang="en-US" dirty="0"/>
              <a:t>The economic downturn, combined with increased prevalence of high-deductible health plans, results in fewer elective procedures</a:t>
            </a:r>
          </a:p>
          <a:p>
            <a:pPr marL="336042" indent="-336042" defTabSz="894557">
              <a:defRPr/>
            </a:pPr>
            <a:endParaRPr lang="en-US" dirty="0"/>
          </a:p>
          <a:p>
            <a:pPr marL="336042" indent="-336042" defTabSz="894557">
              <a:defRPr/>
            </a:pPr>
            <a:endParaRPr lang="en-US" dirty="0"/>
          </a:p>
          <a:p>
            <a:pPr marL="336042" indent="-336042" defTabSz="894557">
              <a:defRPr/>
            </a:pPr>
            <a:endParaRPr lang="en-US" dirty="0"/>
          </a:p>
        </p:txBody>
      </p:sp>
      <p:sp>
        <p:nvSpPr>
          <p:cNvPr id="92163" name="Slide Number Placeholder 3"/>
          <p:cNvSpPr>
            <a:spLocks noGrp="1"/>
          </p:cNvSpPr>
          <p:nvPr>
            <p:ph type="sldNum" sz="quarter" idx="10"/>
          </p:nvPr>
        </p:nvSpPr>
        <p:spPr>
          <a:noFill/>
          <a:ln>
            <a:miter lim="800000"/>
            <a:headEnd/>
            <a:tailEnd/>
          </a:ln>
        </p:spPr>
        <p:txBody>
          <a:bodyPr/>
          <a:lstStyle/>
          <a:p>
            <a:fld id="{2E8C4176-D496-4805-BF04-F093608C6408}" type="slidenum">
              <a:rPr lang="en-US" smtClean="0">
                <a:latin typeface="Arial" charset="0"/>
                <a:ea typeface="ＭＳ Ｐゴシック" pitchFamily="34" charset="-128"/>
                <a:cs typeface="Arial" charset="0"/>
              </a:rPr>
              <a:pPr/>
              <a:t>19</a:t>
            </a:fld>
            <a:endParaRPr lang="en-US" smtClean="0">
              <a:latin typeface="Arial" charset="0"/>
              <a:ea typeface="ＭＳ Ｐゴシック" pitchFamily="34" charset="-128"/>
              <a:cs typeface="Arial" charset="0"/>
            </a:endParaRPr>
          </a:p>
        </p:txBody>
      </p:sp>
    </p:spTree>
    <p:extLst>
      <p:ext uri="{BB962C8B-B14F-4D97-AF65-F5344CB8AC3E}">
        <p14:creationId xmlns:p14="http://schemas.microsoft.com/office/powerpoint/2010/main" val="26090807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8" name="Slide Number Placeholder 1"/>
          <p:cNvSpPr>
            <a:spLocks noGrp="1"/>
          </p:cNvSpPr>
          <p:nvPr>
            <p:ph type="sldNum" sz="quarter" idx="10"/>
          </p:nvPr>
        </p:nvSpPr>
        <p:spPr>
          <a:noFill/>
          <a:ln>
            <a:miter lim="800000"/>
            <a:headEnd/>
            <a:tailEnd/>
          </a:ln>
        </p:spPr>
        <p:txBody>
          <a:bodyPr/>
          <a:lstStyle/>
          <a:p>
            <a:fld id="{12D107DC-5FCE-4134-8716-5964DBE1B955}" type="slidenum">
              <a:rPr lang="en-US" smtClean="0">
                <a:latin typeface="Arial" charset="0"/>
                <a:ea typeface="ＭＳ Ｐゴシック" pitchFamily="34" charset="-128"/>
                <a:cs typeface="Arial" charset="0"/>
              </a:rPr>
              <a:pPr/>
              <a:t>20</a:t>
            </a:fld>
            <a:r>
              <a:rPr lang="en-US" smtClean="0">
                <a:latin typeface="Arial" charset="0"/>
                <a:ea typeface="ＭＳ Ｐゴシック" pitchFamily="34" charset="-128"/>
                <a:cs typeface="Arial" charset="0"/>
              </a:rPr>
              <a:t> </a:t>
            </a:r>
          </a:p>
        </p:txBody>
      </p:sp>
      <p:sp>
        <p:nvSpPr>
          <p:cNvPr id="5239" name="TextBox 2"/>
          <p:cNvSpPr txBox="1">
            <a:spLocks noChangeArrowheads="1"/>
          </p:cNvSpPr>
          <p:nvPr/>
        </p:nvSpPr>
        <p:spPr bwMode="auto">
          <a:xfrm>
            <a:off x="177800" y="181428"/>
            <a:ext cx="6994525" cy="615553"/>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defTabSz="895160">
              <a:defRPr sz="2000" b="1">
                <a:solidFill>
                  <a:schemeClr val="tx2"/>
                </a:solidFill>
                <a:ea typeface="+mj-ea"/>
                <a:cs typeface="+mj-cs"/>
              </a:defRPr>
            </a:lvl1pPr>
            <a:lvl2pPr defTabSz="895160">
              <a:defRPr sz="1900" b="1">
                <a:solidFill>
                  <a:schemeClr val="tx2"/>
                </a:solidFill>
              </a:defRPr>
            </a:lvl2pPr>
            <a:lvl3pPr defTabSz="895160">
              <a:defRPr sz="1900" b="1">
                <a:solidFill>
                  <a:schemeClr val="tx2"/>
                </a:solidFill>
              </a:defRPr>
            </a:lvl3pPr>
            <a:lvl4pPr defTabSz="895160">
              <a:defRPr sz="1900" b="1">
                <a:solidFill>
                  <a:schemeClr val="tx2"/>
                </a:solidFill>
              </a:defRPr>
            </a:lvl4pPr>
            <a:lvl5pPr defTabSz="895160">
              <a:defRPr sz="1900" b="1">
                <a:solidFill>
                  <a:schemeClr val="tx2"/>
                </a:solidFill>
              </a:defRPr>
            </a:lvl5pPr>
            <a:lvl6pPr marL="457102" defTabSz="895160" fontAlgn="base">
              <a:spcBef>
                <a:spcPct val="0"/>
              </a:spcBef>
              <a:spcAft>
                <a:spcPct val="0"/>
              </a:spcAft>
              <a:defRPr sz="1900" b="1">
                <a:solidFill>
                  <a:schemeClr val="tx2"/>
                </a:solidFill>
              </a:defRPr>
            </a:lvl6pPr>
            <a:lvl7pPr marL="914206" defTabSz="895160" fontAlgn="base">
              <a:spcBef>
                <a:spcPct val="0"/>
              </a:spcBef>
              <a:spcAft>
                <a:spcPct val="0"/>
              </a:spcAft>
              <a:defRPr sz="1900" b="1">
                <a:solidFill>
                  <a:schemeClr val="tx2"/>
                </a:solidFill>
              </a:defRPr>
            </a:lvl7pPr>
            <a:lvl8pPr marL="1371309" defTabSz="895160" fontAlgn="base">
              <a:spcBef>
                <a:spcPct val="0"/>
              </a:spcBef>
              <a:spcAft>
                <a:spcPct val="0"/>
              </a:spcAft>
              <a:defRPr sz="1900" b="1">
                <a:solidFill>
                  <a:schemeClr val="tx2"/>
                </a:solidFill>
              </a:defRPr>
            </a:lvl8pPr>
            <a:lvl9pPr marL="1828413" defTabSz="895160" fontAlgn="base">
              <a:spcBef>
                <a:spcPct val="0"/>
              </a:spcBef>
              <a:spcAft>
                <a:spcPct val="0"/>
              </a:spcAft>
              <a:defRPr sz="1900" b="1">
                <a:solidFill>
                  <a:schemeClr val="tx2"/>
                </a:solidFill>
              </a:defRPr>
            </a:lvl9pPr>
          </a:lstStyle>
          <a:p>
            <a:r>
              <a:rPr lang="en-US" dirty="0"/>
              <a:t>The Right Care…no more, no less</a:t>
            </a:r>
          </a:p>
          <a:p>
            <a:r>
              <a:rPr lang="en-US" dirty="0"/>
              <a:t>Can only work if there is volume! </a:t>
            </a:r>
          </a:p>
        </p:txBody>
      </p:sp>
      <p:sp>
        <p:nvSpPr>
          <p:cNvPr id="4" name="Rectangle 3"/>
          <p:cNvSpPr txBox="1">
            <a:spLocks noChangeArrowheads="1"/>
          </p:cNvSpPr>
          <p:nvPr/>
        </p:nvSpPr>
        <p:spPr>
          <a:xfrm>
            <a:off x="304800" y="1066800"/>
            <a:ext cx="8458200" cy="384629"/>
          </a:xfrm>
          <a:prstGeom prst="rect">
            <a:avLst/>
          </a:prstGeom>
        </p:spPr>
        <p:txBody>
          <a:bodyPr lIns="91420" tIns="45710" rIns="91420" bIns="45710"/>
          <a:lstStyle>
            <a:lvl1pPr algn="l" defTabSz="895350" rtl="0" fontAlgn="base">
              <a:spcBef>
                <a:spcPct val="0"/>
              </a:spcBef>
              <a:spcAft>
                <a:spcPct val="0"/>
              </a:spcAft>
              <a:buClr>
                <a:schemeClr val="tx2"/>
              </a:buClr>
              <a:defRPr sz="1600">
                <a:solidFill>
                  <a:schemeClr val="tx1"/>
                </a:solidFill>
                <a:latin typeface="+mn-lt"/>
                <a:ea typeface="+mn-ea"/>
                <a:cs typeface="+mn-cs"/>
              </a:defRPr>
            </a:lvl1pPr>
            <a:lvl2pPr marL="193675" indent="-192088" algn="l" defTabSz="895350" rtl="0" fontAlgn="base">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fontAlgn="base">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5pPr>
            <a:lvl6pPr marL="12033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6pPr>
            <a:lvl7pPr marL="16605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7pPr>
            <a:lvl8pPr marL="21177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8pPr>
            <a:lvl9pPr marL="2574925" indent="-130175" algn="l" defTabSz="895350" rtl="0" fontAlgn="base">
              <a:spcBef>
                <a:spcPct val="0"/>
              </a:spcBef>
              <a:spcAft>
                <a:spcPct val="0"/>
              </a:spcAft>
              <a:buClr>
                <a:schemeClr val="tx2"/>
              </a:buClr>
              <a:buSzPct val="89000"/>
              <a:buFont typeface="Arial" charset="0"/>
              <a:buChar char="-"/>
              <a:defRPr sz="1600">
                <a:solidFill>
                  <a:schemeClr val="tx1"/>
                </a:solidFill>
                <a:latin typeface="+mn-lt"/>
              </a:defRPr>
            </a:lvl9pPr>
          </a:lstStyle>
          <a:p>
            <a:pPr>
              <a:lnSpc>
                <a:spcPct val="90000"/>
              </a:lnSpc>
              <a:defRPr/>
            </a:pPr>
            <a:r>
              <a:rPr lang="en-US" i="1" dirty="0" smtClean="0"/>
              <a:t>Patients can be divided into 4 groups based on the “front door” they use to arrive at BMC:</a:t>
            </a:r>
          </a:p>
        </p:txBody>
      </p:sp>
      <p:sp>
        <p:nvSpPr>
          <p:cNvPr id="5241" name="Text Box 17"/>
          <p:cNvSpPr txBox="1">
            <a:spLocks noChangeArrowheads="1"/>
          </p:cNvSpPr>
          <p:nvPr/>
        </p:nvSpPr>
        <p:spPr bwMode="auto">
          <a:xfrm>
            <a:off x="1203325" y="4054475"/>
            <a:ext cx="184150" cy="396875"/>
          </a:xfrm>
          <a:prstGeom prst="rect">
            <a:avLst/>
          </a:prstGeom>
          <a:noFill/>
          <a:ln w="9525">
            <a:noFill/>
            <a:miter lim="800000"/>
            <a:headEnd/>
            <a:tailEnd/>
          </a:ln>
        </p:spPr>
        <p:txBody>
          <a:bodyPr wrap="none" lIns="91420" tIns="45710" rIns="91420" bIns="45710">
            <a:spAutoFit/>
          </a:bodyPr>
          <a:lstStyle/>
          <a:p>
            <a:endParaRPr lang="en-US" sz="2000">
              <a:ea typeface="ＭＳ Ｐゴシック" pitchFamily="34" charset="-128"/>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477471732"/>
              </p:ext>
            </p:extLst>
          </p:nvPr>
        </p:nvGraphicFramePr>
        <p:xfrm>
          <a:off x="525164" y="1640796"/>
          <a:ext cx="3728778" cy="2251428"/>
        </p:xfrm>
        <a:graphic>
          <a:graphicData uri="http://schemas.openxmlformats.org/presentationml/2006/ole">
            <mc:AlternateContent xmlns:mc="http://schemas.openxmlformats.org/markup-compatibility/2006">
              <mc:Choice xmlns:v="urn:schemas-microsoft-com:vml" Requires="v">
                <p:oleObj spid="_x0000_s13385" name="Worksheet" r:id="rId4" imgW="4543366" imgH="2743200" progId="Excel.Sheet.12">
                  <p:link updateAutomatic="1"/>
                </p:oleObj>
              </mc:Choice>
              <mc:Fallback>
                <p:oleObj name="Worksheet" r:id="rId4" imgW="4543366" imgH="2743200" progId="Excel.Sheet.12">
                  <p:link updateAutomatic="1"/>
                  <p:pic>
                    <p:nvPicPr>
                      <p:cNvPr id="0" name=""/>
                      <p:cNvPicPr/>
                      <p:nvPr/>
                    </p:nvPicPr>
                    <p:blipFill>
                      <a:blip r:embed="rId5"/>
                      <a:stretch>
                        <a:fillRect/>
                      </a:stretch>
                    </p:blipFill>
                    <p:spPr>
                      <a:xfrm>
                        <a:off x="525164" y="1640796"/>
                        <a:ext cx="3728778" cy="2251428"/>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62170105"/>
              </p:ext>
            </p:extLst>
          </p:nvPr>
        </p:nvGraphicFramePr>
        <p:xfrm>
          <a:off x="4260850" y="1641475"/>
          <a:ext cx="4029075" cy="2259013"/>
        </p:xfrm>
        <a:graphic>
          <a:graphicData uri="http://schemas.openxmlformats.org/presentationml/2006/ole">
            <mc:AlternateContent xmlns:mc="http://schemas.openxmlformats.org/markup-compatibility/2006">
              <mc:Choice xmlns:v="urn:schemas-microsoft-com:vml" Requires="v">
                <p:oleObj spid="_x0000_s13386" name="Worksheet" r:id="rId6" imgW="5010156" imgH="2809890" progId="Excel.Sheet.12">
                  <p:link updateAutomatic="1"/>
                </p:oleObj>
              </mc:Choice>
              <mc:Fallback>
                <p:oleObj name="Worksheet" r:id="rId6" imgW="5010156" imgH="2809890" progId="Excel.Sheet.12">
                  <p:link updateAutomatic="1"/>
                  <p:pic>
                    <p:nvPicPr>
                      <p:cNvPr id="0" name=""/>
                      <p:cNvPicPr/>
                      <p:nvPr/>
                    </p:nvPicPr>
                    <p:blipFill>
                      <a:blip r:embed="rId7"/>
                      <a:stretch>
                        <a:fillRect/>
                      </a:stretch>
                    </p:blipFill>
                    <p:spPr>
                      <a:xfrm>
                        <a:off x="4260850" y="1641475"/>
                        <a:ext cx="4029075" cy="2259013"/>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942670948"/>
              </p:ext>
            </p:extLst>
          </p:nvPr>
        </p:nvGraphicFramePr>
        <p:xfrm>
          <a:off x="507068" y="3865563"/>
          <a:ext cx="3775075" cy="2233612"/>
        </p:xfrm>
        <a:graphic>
          <a:graphicData uri="http://schemas.openxmlformats.org/presentationml/2006/ole">
            <mc:AlternateContent xmlns:mc="http://schemas.openxmlformats.org/markup-compatibility/2006">
              <mc:Choice xmlns:v="urn:schemas-microsoft-com:vml" Requires="v">
                <p:oleObj spid="_x0000_s13387" name="Worksheet" r:id="rId8" imgW="4619543" imgH="2733750" progId="Excel.Sheet.12">
                  <p:link updateAutomatic="1"/>
                </p:oleObj>
              </mc:Choice>
              <mc:Fallback>
                <p:oleObj name="Worksheet" r:id="rId8" imgW="4619543" imgH="2733750" progId="Excel.Sheet.12">
                  <p:link updateAutomatic="1"/>
                  <p:pic>
                    <p:nvPicPr>
                      <p:cNvPr id="0" name=""/>
                      <p:cNvPicPr/>
                      <p:nvPr/>
                    </p:nvPicPr>
                    <p:blipFill>
                      <a:blip r:embed="rId9"/>
                      <a:stretch>
                        <a:fillRect/>
                      </a:stretch>
                    </p:blipFill>
                    <p:spPr>
                      <a:xfrm>
                        <a:off x="507068" y="3865563"/>
                        <a:ext cx="3775075" cy="2233612"/>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345549569"/>
              </p:ext>
            </p:extLst>
          </p:nvPr>
        </p:nvGraphicFramePr>
        <p:xfrm>
          <a:off x="4281488" y="3900488"/>
          <a:ext cx="4003675" cy="2232025"/>
        </p:xfrm>
        <a:graphic>
          <a:graphicData uri="http://schemas.openxmlformats.org/presentationml/2006/ole">
            <mc:AlternateContent xmlns:mc="http://schemas.openxmlformats.org/markup-compatibility/2006">
              <mc:Choice xmlns:v="urn:schemas-microsoft-com:vml" Requires="v">
                <p:oleObj spid="_x0000_s13388" name="Worksheet" r:id="rId10" imgW="4972067" imgH="2771820" progId="Excel.Sheet.12">
                  <p:link updateAutomatic="1"/>
                </p:oleObj>
              </mc:Choice>
              <mc:Fallback>
                <p:oleObj name="Worksheet" r:id="rId10" imgW="4972067" imgH="2771820" progId="Excel.Sheet.12">
                  <p:link updateAutomatic="1"/>
                  <p:pic>
                    <p:nvPicPr>
                      <p:cNvPr id="0" name=""/>
                      <p:cNvPicPr/>
                      <p:nvPr/>
                    </p:nvPicPr>
                    <p:blipFill>
                      <a:blip r:embed="rId11"/>
                      <a:stretch>
                        <a:fillRect/>
                      </a:stretch>
                    </p:blipFill>
                    <p:spPr>
                      <a:xfrm>
                        <a:off x="4281488" y="3900488"/>
                        <a:ext cx="4003675" cy="2232025"/>
                      </a:xfrm>
                      <a:prstGeom prst="rect">
                        <a:avLst/>
                      </a:prstGeom>
                    </p:spPr>
                  </p:pic>
                </p:oleObj>
              </mc:Fallback>
            </mc:AlternateContent>
          </a:graphicData>
        </a:graphic>
      </p:graphicFrame>
    </p:spTree>
    <p:extLst>
      <p:ext uri="{BB962C8B-B14F-4D97-AF65-F5344CB8AC3E}">
        <p14:creationId xmlns:p14="http://schemas.microsoft.com/office/powerpoint/2010/main" val="9400321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063" y="115601"/>
            <a:ext cx="7658100" cy="584775"/>
          </a:xfrm>
        </p:spPr>
        <p:txBody>
          <a:bodyPr/>
          <a:lstStyle/>
          <a:p>
            <a:r>
              <a:rPr lang="en-US" dirty="0" smtClean="0"/>
              <a:t>Emergency Admissions -- Volume vs Budget</a:t>
            </a:r>
            <a:br>
              <a:rPr lang="en-US" dirty="0" smtClean="0"/>
            </a:br>
            <a:r>
              <a:rPr lang="en-US" dirty="0" smtClean="0"/>
              <a:t>January 2013 to December 2014</a:t>
            </a:r>
            <a:endParaRPr lang="en-US" dirty="0"/>
          </a:p>
        </p:txBody>
      </p:sp>
      <p:sp>
        <p:nvSpPr>
          <p:cNvPr id="4" name="Slide Number Placeholder 3"/>
          <p:cNvSpPr>
            <a:spLocks noGrp="1"/>
          </p:cNvSpPr>
          <p:nvPr>
            <p:ph type="sldNum" sz="quarter" idx="10"/>
          </p:nvPr>
        </p:nvSpPr>
        <p:spPr/>
        <p:txBody>
          <a:bodyPr/>
          <a:lstStyle/>
          <a:p>
            <a:pPr>
              <a:defRPr/>
            </a:pPr>
            <a:fld id="{10FD1F38-4FE5-425D-9E33-02C6DB210E26}" type="slidenum">
              <a:rPr lang="en-US" smtClean="0"/>
              <a:pPr>
                <a:defRPr/>
              </a:pPr>
              <a:t>21</a:t>
            </a:fld>
            <a:r>
              <a:rPr lang="en-US" smtClean="0"/>
              <a:t> </a:t>
            </a:r>
            <a:endParaRPr lang="en-US"/>
          </a:p>
        </p:txBody>
      </p:sp>
      <p:graphicFrame>
        <p:nvGraphicFramePr>
          <p:cNvPr id="3" name="Object 2"/>
          <p:cNvGraphicFramePr>
            <a:graphicFrameLocks noChangeAspect="1"/>
          </p:cNvGraphicFramePr>
          <p:nvPr>
            <p:extLst/>
          </p:nvPr>
        </p:nvGraphicFramePr>
        <p:xfrm>
          <a:off x="784704" y="1678664"/>
          <a:ext cx="7615015" cy="4683136"/>
        </p:xfrm>
        <a:graphic>
          <a:graphicData uri="http://schemas.openxmlformats.org/presentationml/2006/ole">
            <mc:AlternateContent xmlns:mc="http://schemas.openxmlformats.org/markup-compatibility/2006">
              <mc:Choice xmlns:v="urn:schemas-microsoft-com:vml" Requires="v">
                <p:oleObj spid="_x0000_s19462" name="Worksheet" r:id="rId3" imgW="7372254" imgH="4533810" progId="Excel.Sheet.8">
                  <p:link updateAutomatic="1"/>
                </p:oleObj>
              </mc:Choice>
              <mc:Fallback>
                <p:oleObj name="Worksheet" r:id="rId3" imgW="7372254" imgH="4533810" progId="Excel.Sheet.8">
                  <p:link updateAutomatic="1"/>
                  <p:pic>
                    <p:nvPicPr>
                      <p:cNvPr id="0" name=""/>
                      <p:cNvPicPr/>
                      <p:nvPr/>
                    </p:nvPicPr>
                    <p:blipFill>
                      <a:blip r:embed="rId4"/>
                      <a:stretch>
                        <a:fillRect/>
                      </a:stretch>
                    </p:blipFill>
                    <p:spPr>
                      <a:xfrm>
                        <a:off x="784704" y="1678664"/>
                        <a:ext cx="7615015" cy="4683136"/>
                      </a:xfrm>
                      <a:prstGeom prst="rect">
                        <a:avLst/>
                      </a:prstGeom>
                    </p:spPr>
                  </p:pic>
                </p:oleObj>
              </mc:Fallback>
            </mc:AlternateContent>
          </a:graphicData>
        </a:graphic>
      </p:graphicFrame>
      <p:sp>
        <p:nvSpPr>
          <p:cNvPr id="5" name="Content Placeholder 4"/>
          <p:cNvSpPr>
            <a:spLocks noGrp="1"/>
          </p:cNvSpPr>
          <p:nvPr>
            <p:ph idx="1"/>
          </p:nvPr>
        </p:nvSpPr>
        <p:spPr>
          <a:xfrm>
            <a:off x="593766" y="965518"/>
            <a:ext cx="7595488" cy="1222375"/>
          </a:xfrm>
        </p:spPr>
        <p:txBody>
          <a:bodyPr/>
          <a:lstStyle/>
          <a:p>
            <a:pPr marL="0" indent="0"/>
            <a:r>
              <a:rPr lang="en-US" dirty="0" smtClean="0"/>
              <a:t>Emergency admissions in FY15 are down 5.6% from budget (221 discharges) and 4.3% from prior year</a:t>
            </a:r>
            <a:r>
              <a:rPr lang="en-US" dirty="0"/>
              <a:t>. </a:t>
            </a:r>
            <a:r>
              <a:rPr lang="en-US" dirty="0" smtClean="0"/>
              <a:t>ED admissions account for </a:t>
            </a:r>
            <a:r>
              <a:rPr lang="en-US" dirty="0"/>
              <a:t>72% of the total inpatient variance to budget.</a:t>
            </a:r>
          </a:p>
          <a:p>
            <a:pPr marL="0" indent="0"/>
            <a:endParaRPr lang="en-US" dirty="0"/>
          </a:p>
        </p:txBody>
      </p:sp>
    </p:spTree>
    <p:extLst>
      <p:ext uri="{BB962C8B-B14F-4D97-AF65-F5344CB8AC3E}">
        <p14:creationId xmlns:p14="http://schemas.microsoft.com/office/powerpoint/2010/main" val="3703411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063" y="261794"/>
            <a:ext cx="7658100" cy="292388"/>
          </a:xfrm>
        </p:spPr>
        <p:txBody>
          <a:bodyPr/>
          <a:lstStyle/>
          <a:p>
            <a:r>
              <a:rPr lang="en-US" dirty="0" smtClean="0"/>
              <a:t>Monthly Walk-in Volume Trend</a:t>
            </a:r>
            <a:endParaRPr lang="en-US" dirty="0"/>
          </a:p>
        </p:txBody>
      </p:sp>
      <p:sp>
        <p:nvSpPr>
          <p:cNvPr id="4" name="Slide Number Placeholder 3"/>
          <p:cNvSpPr>
            <a:spLocks noGrp="1"/>
          </p:cNvSpPr>
          <p:nvPr>
            <p:ph type="sldNum" sz="quarter" idx="10"/>
          </p:nvPr>
        </p:nvSpPr>
        <p:spPr/>
        <p:txBody>
          <a:bodyPr/>
          <a:lstStyle/>
          <a:p>
            <a:pPr>
              <a:defRPr/>
            </a:pPr>
            <a:fld id="{10FD1F38-4FE5-425D-9E33-02C6DB210E26}" type="slidenum">
              <a:rPr lang="en-US" smtClean="0"/>
              <a:pPr>
                <a:defRPr/>
              </a:pPr>
              <a:t>22</a:t>
            </a:fld>
            <a:r>
              <a:rPr lang="en-US" smtClean="0"/>
              <a:t> </a:t>
            </a:r>
            <a:endParaRPr lang="en-US"/>
          </a:p>
        </p:txBody>
      </p:sp>
      <p:sp>
        <p:nvSpPr>
          <p:cNvPr id="5" name="Content Placeholder 4"/>
          <p:cNvSpPr>
            <a:spLocks noGrp="1"/>
          </p:cNvSpPr>
          <p:nvPr>
            <p:ph idx="1"/>
          </p:nvPr>
        </p:nvSpPr>
        <p:spPr>
          <a:xfrm>
            <a:off x="660083" y="965518"/>
            <a:ext cx="7885430" cy="1222375"/>
          </a:xfrm>
        </p:spPr>
        <p:txBody>
          <a:bodyPr/>
          <a:lstStyle/>
          <a:p>
            <a:pPr marL="0" indent="0"/>
            <a:r>
              <a:rPr lang="en-US" dirty="0" smtClean="0"/>
              <a:t>Walk-in volume has been decreasing since June 2014 (on average 511 visits per month for the last 7 months).</a:t>
            </a:r>
            <a:endParaRPr lang="en-US" dirty="0"/>
          </a:p>
        </p:txBody>
      </p:sp>
      <p:graphicFrame>
        <p:nvGraphicFramePr>
          <p:cNvPr id="8" name="Chart 7"/>
          <p:cNvGraphicFramePr>
            <a:graphicFrameLocks noGrp="1"/>
          </p:cNvGraphicFramePr>
          <p:nvPr>
            <p:extLst/>
          </p:nvPr>
        </p:nvGraphicFramePr>
        <p:xfrm>
          <a:off x="210600" y="1728709"/>
          <a:ext cx="8657683" cy="33143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810467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827" y="1783399"/>
            <a:ext cx="7657673" cy="492443"/>
          </a:xfrm>
        </p:spPr>
        <p:txBody>
          <a:bodyPr/>
          <a:lstStyle/>
          <a:p>
            <a:pPr algn="ctr"/>
            <a:r>
              <a:rPr lang="en-US" sz="3200" dirty="0" smtClean="0"/>
              <a:t>Questions?</a:t>
            </a:r>
            <a:endParaRPr lang="en-US" sz="3200" dirty="0"/>
          </a:p>
        </p:txBody>
      </p:sp>
      <p:pic>
        <p:nvPicPr>
          <p:cNvPr id="7170" name="Picture 2" descr="C:\Documents and Settings\kile\Local Settings\Temporary Internet Files\Content.IE5\QG9XNJF1\MC900441930[1].wmf"/>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3603625" y="2816011"/>
            <a:ext cx="1267120" cy="12223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0"/>
          </p:nvPr>
        </p:nvSpPr>
        <p:spPr/>
        <p:txBody>
          <a:bodyPr/>
          <a:lstStyle/>
          <a:p>
            <a:pPr>
              <a:defRPr/>
            </a:pPr>
            <a:fld id="{EDF115C7-4DBA-48B5-985A-F5BAC6B4A7FB}" type="slidenum">
              <a:rPr lang="en-US" smtClean="0"/>
              <a:pPr>
                <a:defRPr/>
              </a:pPr>
              <a:t>23</a:t>
            </a:fld>
            <a:r>
              <a:rPr lang="en-US" smtClean="0"/>
              <a:t> </a:t>
            </a:r>
            <a:endParaRPr lang="en-US"/>
          </a:p>
        </p:txBody>
      </p:sp>
    </p:spTree>
    <p:extLst>
      <p:ext uri="{BB962C8B-B14F-4D97-AF65-F5344CB8AC3E}">
        <p14:creationId xmlns:p14="http://schemas.microsoft.com/office/powerpoint/2010/main" val="26264550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txBox="1">
            <a:spLocks noGrp="1"/>
          </p:cNvSpPr>
          <p:nvPr/>
        </p:nvSpPr>
        <p:spPr bwMode="auto">
          <a:xfrm>
            <a:off x="7915937" y="942874"/>
            <a:ext cx="821465" cy="298732"/>
          </a:xfrm>
          <a:prstGeom prst="rect">
            <a:avLst/>
          </a:prstGeom>
          <a:noFill/>
          <a:ln>
            <a:miter lim="800000"/>
            <a:headEnd/>
            <a:tailEnd/>
          </a:ln>
        </p:spPr>
        <p:txBody>
          <a:bodyPr lIns="89611" tIns="44806" rIns="89611" bIns="44806"/>
          <a:lstStyle/>
          <a:p>
            <a:pPr algn="r">
              <a:defRPr/>
            </a:pPr>
            <a:fld id="{CE219BBC-0D62-466D-9394-D72FB0EA3DCB}" type="slidenum">
              <a:rPr lang="en-US" sz="800">
                <a:solidFill>
                  <a:schemeClr val="hlink"/>
                </a:solidFill>
                <a:latin typeface="+mj-lt"/>
              </a:rPr>
              <a:pPr algn="r">
                <a:defRPr/>
              </a:pPr>
              <a:t>24</a:t>
            </a:fld>
            <a:endParaRPr lang="en-US" sz="800">
              <a:solidFill>
                <a:schemeClr val="hlink"/>
              </a:solidFill>
              <a:latin typeface="+mj-lt"/>
            </a:endParaRPr>
          </a:p>
        </p:txBody>
      </p:sp>
      <p:sp>
        <p:nvSpPr>
          <p:cNvPr id="65539" name="Rectangle 2"/>
          <p:cNvSpPr>
            <a:spLocks noGrp="1" noChangeArrowheads="1"/>
          </p:cNvSpPr>
          <p:nvPr>
            <p:ph type="title" idx="4294967295"/>
          </p:nvPr>
        </p:nvSpPr>
        <p:spPr>
          <a:xfrm>
            <a:off x="364499" y="253758"/>
            <a:ext cx="7657673" cy="30777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r>
              <a:rPr lang="en-US" sz="2000" dirty="0">
                <a:latin typeface="Arial" charset="0"/>
              </a:rPr>
              <a:t>Wrap-Up</a:t>
            </a:r>
          </a:p>
        </p:txBody>
      </p:sp>
      <p:sp>
        <p:nvSpPr>
          <p:cNvPr id="65540" name="Rectangle 3"/>
          <p:cNvSpPr>
            <a:spLocks noGrp="1" noChangeArrowheads="1"/>
          </p:cNvSpPr>
          <p:nvPr>
            <p:ph type="body" idx="4294967295"/>
          </p:nvPr>
        </p:nvSpPr>
        <p:spPr>
          <a:xfrm>
            <a:off x="821465" y="1194929"/>
            <a:ext cx="6571721" cy="4854399"/>
          </a:xfrm>
        </p:spPr>
        <p:txBody>
          <a:bodyPr/>
          <a:lstStyle/>
          <a:p>
            <a:pPr marL="0" indent="0" eaLnBrk="1" hangingPunct="1">
              <a:lnSpc>
                <a:spcPct val="90000"/>
              </a:lnSpc>
            </a:pPr>
            <a:endParaRPr lang="en-US" sz="2400" dirty="0"/>
          </a:p>
          <a:p>
            <a:pPr marL="0" indent="0" eaLnBrk="1" hangingPunct="1">
              <a:lnSpc>
                <a:spcPct val="90000"/>
              </a:lnSpc>
              <a:buClr>
                <a:schemeClr val="tx1"/>
              </a:buClr>
            </a:pPr>
            <a:r>
              <a:rPr lang="en-US" sz="3100" dirty="0"/>
              <a:t>                 </a:t>
            </a:r>
            <a:r>
              <a:rPr lang="en-US" sz="3900" dirty="0"/>
              <a:t>Thank You!</a:t>
            </a:r>
          </a:p>
          <a:p>
            <a:pPr marL="0" indent="0" eaLnBrk="1" hangingPunct="1">
              <a:lnSpc>
                <a:spcPct val="90000"/>
              </a:lnSpc>
              <a:buClr>
                <a:schemeClr val="tx1"/>
              </a:buClr>
            </a:pPr>
            <a:endParaRPr lang="en-US" sz="3900" dirty="0"/>
          </a:p>
          <a:p>
            <a:pPr marL="0" indent="0" eaLnBrk="1" hangingPunct="1">
              <a:lnSpc>
                <a:spcPct val="90000"/>
              </a:lnSpc>
              <a:buClr>
                <a:schemeClr val="tx1"/>
              </a:buClr>
            </a:pPr>
            <a:endParaRPr lang="en-US" sz="3900" dirty="0"/>
          </a:p>
          <a:p>
            <a:pPr lvl="1" eaLnBrk="1" hangingPunct="1">
              <a:lnSpc>
                <a:spcPct val="90000"/>
              </a:lnSpc>
              <a:spcBef>
                <a:spcPct val="0"/>
              </a:spcBef>
              <a:buClr>
                <a:schemeClr val="tx1"/>
              </a:buClr>
              <a:buFontTx/>
              <a:buChar char="•"/>
            </a:pPr>
            <a:endParaRPr lang="en-US" sz="3900" dirty="0"/>
          </a:p>
          <a:p>
            <a:pPr marL="0" indent="0" eaLnBrk="1" hangingPunct="1">
              <a:lnSpc>
                <a:spcPct val="90000"/>
              </a:lnSpc>
              <a:buClr>
                <a:schemeClr val="tx1"/>
              </a:buClr>
            </a:pPr>
            <a:endParaRPr lang="en-US" sz="2400" dirty="0"/>
          </a:p>
          <a:p>
            <a:pPr marL="0" indent="0" eaLnBrk="1" hangingPunct="1">
              <a:lnSpc>
                <a:spcPct val="90000"/>
              </a:lnSpc>
              <a:buClr>
                <a:schemeClr val="tx1"/>
              </a:buClr>
            </a:pPr>
            <a:endParaRPr lang="en-US" sz="2400" dirty="0"/>
          </a:p>
        </p:txBody>
      </p:sp>
      <p:sp>
        <p:nvSpPr>
          <p:cNvPr id="65541" name="Text Box 4"/>
          <p:cNvSpPr txBox="1">
            <a:spLocks noChangeArrowheads="1"/>
          </p:cNvSpPr>
          <p:nvPr/>
        </p:nvSpPr>
        <p:spPr bwMode="auto">
          <a:xfrm>
            <a:off x="448072" y="1568344"/>
            <a:ext cx="7915937" cy="101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611" tIns="44806" rIns="89611" bIns="44806">
            <a:spAutoFit/>
          </a:bodyPr>
          <a:lstStyle>
            <a:lvl1pPr>
              <a:defRPr>
                <a:solidFill>
                  <a:schemeClr val="tx1"/>
                </a:solidFill>
                <a:latin typeface="Arial" charset="0"/>
                <a:ea typeface="ＭＳ Ｐゴシック" pitchFamily="8" charset="-128"/>
              </a:defRPr>
            </a:lvl1pPr>
            <a:lvl2pPr>
              <a:defRPr>
                <a:solidFill>
                  <a:schemeClr val="tx1"/>
                </a:solidFill>
                <a:latin typeface="Arial" charset="0"/>
                <a:ea typeface="ＭＳ Ｐゴシック" pitchFamily="8" charset="-128"/>
              </a:defRPr>
            </a:lvl2pPr>
            <a:lvl3pPr marL="1143000" indent="-228600">
              <a:defRPr>
                <a:solidFill>
                  <a:schemeClr val="tx1"/>
                </a:solidFill>
                <a:latin typeface="Arial" charset="0"/>
                <a:ea typeface="ＭＳ Ｐゴシック" pitchFamily="8" charset="-128"/>
              </a:defRPr>
            </a:lvl3pPr>
            <a:lvl4pPr marL="1600200" indent="-228600">
              <a:defRPr>
                <a:solidFill>
                  <a:schemeClr val="tx1"/>
                </a:solidFill>
                <a:latin typeface="Arial" charset="0"/>
                <a:ea typeface="ＭＳ Ｐゴシック" pitchFamily="8" charset="-128"/>
              </a:defRPr>
            </a:lvl4pPr>
            <a:lvl5pPr marL="2057400" indent="-228600">
              <a:defRPr>
                <a:solidFill>
                  <a:schemeClr val="tx1"/>
                </a:solidFill>
                <a:latin typeface="Arial" charset="0"/>
                <a:ea typeface="ＭＳ Ｐゴシック" pitchFamily="8"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8"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8"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8"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8" charset="-128"/>
              </a:defRPr>
            </a:lvl9pPr>
          </a:lstStyle>
          <a:p>
            <a:pPr>
              <a:spcBef>
                <a:spcPct val="50000"/>
              </a:spcBef>
              <a:buFontTx/>
              <a:buChar char="•"/>
            </a:pPr>
            <a:endParaRPr lang="en-US" sz="2400"/>
          </a:p>
          <a:p>
            <a:pPr lvl="1">
              <a:spcBef>
                <a:spcPct val="50000"/>
              </a:spcBef>
              <a:buFontTx/>
              <a:buChar char="•"/>
            </a:pPr>
            <a:endParaRPr lang="en-US" sz="2400" b="1"/>
          </a:p>
        </p:txBody>
      </p:sp>
    </p:spTree>
    <p:extLst>
      <p:ext uri="{BB962C8B-B14F-4D97-AF65-F5344CB8AC3E}">
        <p14:creationId xmlns:p14="http://schemas.microsoft.com/office/powerpoint/2010/main" val="779037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S" val="1,2"/>
  <p:tag name="THINKCELLUNDODONOTDELETE" val="19"/>
</p:tagLst>
</file>

<file path=ppt/tags/tag2.xml><?xml version="1.0" encoding="utf-8"?>
<p:tagLst xmlns:a="http://schemas.openxmlformats.org/drawingml/2006/main" xmlns:r="http://schemas.openxmlformats.org/officeDocument/2006/relationships" xmlns:p="http://schemas.openxmlformats.org/presentationml/2006/main">
  <p:tag name="RESIZE" val="Yes"/>
</p:tagLst>
</file>

<file path=ppt/tags/tag3.xml><?xml version="1.0" encoding="utf-8"?>
<p:tagLst xmlns:a="http://schemas.openxmlformats.org/drawingml/2006/main" xmlns:r="http://schemas.openxmlformats.org/officeDocument/2006/relationships" xmlns:p="http://schemas.openxmlformats.org/presentationml/2006/main">
  <p:tag name="RESIZE" val="Yes"/>
</p:tagLst>
</file>

<file path=ppt/theme/theme1.xml><?xml version="1.0" encoding="utf-8"?>
<a:theme xmlns:a="http://schemas.openxmlformats.org/drawingml/2006/main" name="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ank">
  <a:themeElements>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14029</TotalTime>
  <Words>2074</Words>
  <Application>Microsoft Office PowerPoint</Application>
  <PresentationFormat>Custom</PresentationFormat>
  <Paragraphs>283</Paragraphs>
  <Slides>25</Slides>
  <Notes>21</Notes>
  <HiddenSlides>0</HiddenSlides>
  <MMClips>0</MMClips>
  <ScaleCrop>false</ScaleCrop>
  <HeadingPairs>
    <vt:vector size="10" baseType="variant">
      <vt:variant>
        <vt:lpstr>Fonts Used</vt:lpstr>
      </vt:variant>
      <vt:variant>
        <vt:i4>6</vt:i4>
      </vt:variant>
      <vt:variant>
        <vt:lpstr>Theme</vt:lpstr>
      </vt:variant>
      <vt:variant>
        <vt:i4>3</vt:i4>
      </vt:variant>
      <vt:variant>
        <vt:lpstr>Links</vt:lpstr>
      </vt:variant>
      <vt:variant>
        <vt:i4>8</vt:i4>
      </vt:variant>
      <vt:variant>
        <vt:lpstr>Embedded OLE Servers</vt:lpstr>
      </vt:variant>
      <vt:variant>
        <vt:i4>1</vt:i4>
      </vt:variant>
      <vt:variant>
        <vt:lpstr>Slide Titles</vt:lpstr>
      </vt:variant>
      <vt:variant>
        <vt:i4>25</vt:i4>
      </vt:variant>
    </vt:vector>
  </HeadingPairs>
  <TitlesOfParts>
    <vt:vector size="43" baseType="lpstr">
      <vt:lpstr>ＭＳ Ｐゴシック</vt:lpstr>
      <vt:lpstr>Arial</vt:lpstr>
      <vt:lpstr>Calibri</vt:lpstr>
      <vt:lpstr>Courier New</vt:lpstr>
      <vt:lpstr>Times New Roman</vt:lpstr>
      <vt:lpstr>Wingdings</vt:lpstr>
      <vt:lpstr>blank</vt:lpstr>
      <vt:lpstr>2_blank</vt:lpstr>
      <vt:lpstr>3_blank</vt:lpstr>
      <vt:lpstr>\\emcnas.bmc.bmcroot.bmc.org\FINSHARE$\Budget\Budget 2015\FY15 Budget Meetings\Sept Fin Comm\Sept Fin Comm Backup Files.xlsx!Inpatient Discharge Trend![Sept Fin Comm Backup Files.xlsx]Inpatient Discharge Trend Chart 2</vt:lpstr>
      <vt:lpstr>\\emcnas.bmc.bmcroot.bmc.org\FINSHARE$\Budget\Budget 2015\FY15 Budget Meetings\Sept Fin Comm\Sept Fin Comm Backup Files.xlsx!Inpatient Discharge Trend!R31C2:R32C10</vt:lpstr>
      <vt:lpstr>\\emcnas.bmc.bmcroot.bmc.org\FINSHARE$\Budget\MDP\Business of Healthcare\BOTHFO Dec FY15.xlsx!Sheet1!R3C1:R16C8</vt:lpstr>
      <vt:lpstr>\\emcnas.bmc.bmcroot.bmc.org\FINSHARE$\Budget\Stats FY 2014\Volume Loss\IP discharges FY11-14 Sept FY14 current.xlsx!4 Front Doors![IP discharges FY11-14 Sept FY14 current.xlsx]4 Front Doors Chart 5</vt:lpstr>
      <vt:lpstr>\\emcnas.bmc.bmcroot.bmc.org\FINSHARE$\Budget\Stats FY 2014\Volume Loss\IP discharges FY11-14 Sept FY14 current.xlsx!4 Front Doors![IP discharges FY11-14 Sept FY14 current.xlsx]4 Front Doors Chart 6</vt:lpstr>
      <vt:lpstr>\\emcnas.bmc.bmcroot.bmc.org\FINSHARE$\Budget\Stats FY 2014\Volume Loss\IP discharges FY11-14 Sept FY14 current.xlsx!4 Front Doors![IP discharges FY11-14 Sept FY14 current.xlsx]4 Front Doors Chart 7</vt:lpstr>
      <vt:lpstr>\\emcnas.bmc.bmcroot.bmc.org\FINSHARE$\Budget\Stats FY 2014\Volume Loss\IP discharges FY11-14 Sept FY14 current.xlsx!4 Front Doors![IP discharges FY11-14 Sept FY14 current.xlsx]4 Front Doors Chart 8</vt:lpstr>
      <vt:lpstr>\\emcnas.bmc.bmcroot.bmc.org\FINSHARE$\Budget\Stats FY 2015\VSSC Volume\Volume Trend Charts FY15 Dec for JA.xls!Monthly Volume Graphs!R441C1:R468C13</vt:lpstr>
      <vt:lpstr>Worksheet</vt:lpstr>
      <vt:lpstr>Management Development Program Business of Healthcare at BMC</vt:lpstr>
      <vt:lpstr>Session Objectives</vt:lpstr>
      <vt:lpstr>Session Outline</vt:lpstr>
      <vt:lpstr>PowerPoint Presentation</vt:lpstr>
      <vt:lpstr>PowerPoint Presentation</vt:lpstr>
      <vt:lpstr>PowerPoint Presentation</vt:lpstr>
      <vt:lpstr>PowerPoint Presentation</vt:lpstr>
      <vt:lpstr>Hot Topics – Revenue</vt:lpstr>
      <vt:lpstr>PowerPoint Presentation</vt:lpstr>
      <vt:lpstr>PowerPoint Presentation</vt:lpstr>
      <vt:lpstr>PowerPoint Presentation</vt:lpstr>
      <vt:lpstr>PowerPoint Presentation</vt:lpstr>
      <vt:lpstr>Hot Topics – Patient and Revenue Cycles </vt:lpstr>
      <vt:lpstr>PowerPoint Presentation</vt:lpstr>
      <vt:lpstr>PowerPoint Presentation</vt:lpstr>
      <vt:lpstr>PowerPoint Presentation</vt:lpstr>
      <vt:lpstr>PowerPoint Presentation</vt:lpstr>
      <vt:lpstr>PowerPoint Presentation</vt:lpstr>
      <vt:lpstr>Boston Organization of Teaching Hospital Financial Officers (BOTHFO): December 2014 Volume Report</vt:lpstr>
      <vt:lpstr>Market Forces are Leading to Lower Inpatient Volumes</vt:lpstr>
      <vt:lpstr>PowerPoint Presentation</vt:lpstr>
      <vt:lpstr>Emergency Admissions -- Volume vs Budget January 2013 to December 2014</vt:lpstr>
      <vt:lpstr>Monthly Walk-in Volume Trend</vt:lpstr>
      <vt:lpstr>Questions?</vt:lpstr>
      <vt:lpstr>Wrap-Up</vt:lpstr>
    </vt:vector>
  </TitlesOfParts>
  <Company>Corporate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Alastair Bell</dc:creator>
  <cp:lastModifiedBy>Hunley, Kelly</cp:lastModifiedBy>
  <cp:revision>275</cp:revision>
  <cp:lastPrinted>2012-11-02T19:06:26Z</cp:lastPrinted>
  <dcterms:created xsi:type="dcterms:W3CDTF">2012-03-31T11:59:03Z</dcterms:created>
  <dcterms:modified xsi:type="dcterms:W3CDTF">2015-02-17T14:15:18Z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McKPaperSize">
    <vt:lpwstr>A4</vt:lpwstr>
  </property>
  <property fmtid="{D5CDD505-2E9C-101B-9397-08002B2CF9AE}" pid="4" name="NotesPageLayout">
    <vt:lpwstr>Message</vt:lpwstr>
  </property>
  <property fmtid="{D5CDD505-2E9C-101B-9397-08002B2CF9AE}" pid="5" name="DocID">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1</vt:i4>
  </property>
  <property fmtid="{D5CDD505-2E9C-101B-9397-08002B2CF9AE}" pid="9" name="Final">
    <vt:bool>false</vt:bool>
  </property>
  <property fmtid="{D5CDD505-2E9C-101B-9397-08002B2CF9AE}" pid="10" name="Title">
    <vt:lpwstr>Title</vt:lpwstr>
  </property>
  <property fmtid="{D5CDD505-2E9C-101B-9397-08002B2CF9AE}" pid="11" name="Event">
    <vt:lpwstr/>
  </property>
  <property fmtid="{D5CDD505-2E9C-101B-9397-08002B2CF9AE}" pid="12" name="Delivery Date">
    <vt:lpwstr>Date</vt:lpwstr>
  </property>
</Properties>
</file>