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35"/>
  </p:notesMasterIdLst>
  <p:sldIdLst>
    <p:sldId id="256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57" r:id="rId21"/>
    <p:sldId id="260" r:id="rId22"/>
    <p:sldId id="261" r:id="rId23"/>
    <p:sldId id="262" r:id="rId24"/>
    <p:sldId id="263" r:id="rId25"/>
    <p:sldId id="264" r:id="rId26"/>
    <p:sldId id="259" r:id="rId27"/>
    <p:sldId id="258" r:id="rId28"/>
    <p:sldId id="265" r:id="rId29"/>
    <p:sldId id="266" r:id="rId30"/>
    <p:sldId id="267" r:id="rId31"/>
    <p:sldId id="268" r:id="rId32"/>
    <p:sldId id="269" r:id="rId33"/>
    <p:sldId id="270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4908958799258E-2"/>
          <c:y val="0"/>
          <c:w val="0.92596861447789502"/>
          <c:h val="0.896464605335946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MassHealth-covered Services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7.5</c:v>
                </c:pt>
                <c:pt idx="1">
                  <c:v>8.2000000000000011</c:v>
                </c:pt>
                <c:pt idx="2">
                  <c:v>8.7000000000000011</c:v>
                </c:pt>
                <c:pt idx="3">
                  <c:v>9.3000000000000007</c:v>
                </c:pt>
                <c:pt idx="4">
                  <c:v>10.199999999999999</c:v>
                </c:pt>
                <c:pt idx="5">
                  <c:v>10.4</c:v>
                </c:pt>
                <c:pt idx="6">
                  <c:v>10.8</c:v>
                </c:pt>
                <c:pt idx="7">
                  <c:v>11.9</c:v>
                </c:pt>
                <c:pt idx="8">
                  <c:v>13.7</c:v>
                </c:pt>
                <c:pt idx="9">
                  <c:v>14.9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7D-4938-BFCD-49C07D8304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 State Spending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20.349882000000001</c:v>
                </c:pt>
                <c:pt idx="1">
                  <c:v>20.652937999999988</c:v>
                </c:pt>
                <c:pt idx="2">
                  <c:v>20.230665000000009</c:v>
                </c:pt>
                <c:pt idx="3">
                  <c:v>20.323788999999991</c:v>
                </c:pt>
                <c:pt idx="4">
                  <c:v>20.104641999999991</c:v>
                </c:pt>
                <c:pt idx="5">
                  <c:v>20.87110400000001</c:v>
                </c:pt>
                <c:pt idx="6">
                  <c:v>21.695281999999999</c:v>
                </c:pt>
                <c:pt idx="7">
                  <c:v>22.834743</c:v>
                </c:pt>
                <c:pt idx="8">
                  <c:v>23.700339</c:v>
                </c:pt>
                <c:pt idx="9">
                  <c:v>24.31052631578947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7D-4938-BFCD-49C07D8304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100"/>
        <c:axId val="302880504"/>
        <c:axId val="302880112"/>
      </c:barChart>
      <c:catAx>
        <c:axId val="302880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crossAx val="302880112"/>
        <c:crosses val="autoZero"/>
        <c:auto val="1"/>
        <c:lblAlgn val="ctr"/>
        <c:lblOffset val="100"/>
        <c:noMultiLvlLbl val="0"/>
      </c:catAx>
      <c:valAx>
        <c:axId val="302880112"/>
        <c:scaling>
          <c:orientation val="minMax"/>
        </c:scaling>
        <c:delete val="1"/>
        <c:axPos val="l"/>
        <c:numFmt formatCode="&quot;$&quot;#,##0" sourceLinked="0"/>
        <c:majorTickMark val="out"/>
        <c:minorTickMark val="none"/>
        <c:tickLblPos val="nextTo"/>
        <c:crossAx val="302880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641719628136493E-2"/>
          <c:y val="6.2178865822878841E-2"/>
          <c:w val="0.92935828037186352"/>
          <c:h val="0.869851260219847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numFmt formatCode="h:mm;@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Sep-16</c:v>
                </c:pt>
                <c:pt idx="1">
                  <c:v>Oct-16</c:v>
                </c:pt>
                <c:pt idx="2">
                  <c:v>Nov-16</c:v>
                </c:pt>
                <c:pt idx="3">
                  <c:v>Dec-16</c:v>
                </c:pt>
                <c:pt idx="4">
                  <c:v>Jan-17</c:v>
                </c:pt>
                <c:pt idx="5">
                  <c:v>Feb-17</c:v>
                </c:pt>
                <c:pt idx="6">
                  <c:v>Mar-17</c:v>
                </c:pt>
                <c:pt idx="7">
                  <c:v>Apr-17</c:v>
                </c:pt>
                <c:pt idx="8">
                  <c:v>May-17</c:v>
                </c:pt>
                <c:pt idx="9">
                  <c:v>Jun-17</c:v>
                </c:pt>
                <c:pt idx="10">
                  <c:v>Jul-17</c:v>
                </c:pt>
                <c:pt idx="11">
                  <c:v>Aug-17</c:v>
                </c:pt>
                <c:pt idx="12">
                  <c:v>Sep-17</c:v>
                </c:pt>
                <c:pt idx="13">
                  <c:v>YTD</c:v>
                </c:pt>
              </c:strCache>
            </c:strRef>
          </c:cat>
          <c:val>
            <c:numRef>
              <c:f>Sheet1!$B$2:$B$15</c:f>
              <c:numCache>
                <c:formatCode>h:mm\ AM/PM</c:formatCode>
                <c:ptCount val="14"/>
                <c:pt idx="0">
                  <c:v>0.6166666666666667</c:v>
                </c:pt>
                <c:pt idx="1">
                  <c:v>0.61805555555555558</c:v>
                </c:pt>
                <c:pt idx="2">
                  <c:v>0.6166666666666667</c:v>
                </c:pt>
                <c:pt idx="3">
                  <c:v>0.6166666666666667</c:v>
                </c:pt>
                <c:pt idx="4">
                  <c:v>0.61388888888888882</c:v>
                </c:pt>
                <c:pt idx="5">
                  <c:v>0.61736111111111114</c:v>
                </c:pt>
                <c:pt idx="6">
                  <c:v>0.61458333333333337</c:v>
                </c:pt>
                <c:pt idx="7">
                  <c:v>0.61458333333333337</c:v>
                </c:pt>
                <c:pt idx="8">
                  <c:v>0.60625000000000007</c:v>
                </c:pt>
                <c:pt idx="9">
                  <c:v>0.61527777777777781</c:v>
                </c:pt>
                <c:pt idx="10">
                  <c:v>0.60972222222222217</c:v>
                </c:pt>
                <c:pt idx="11">
                  <c:v>0.6118055555555556</c:v>
                </c:pt>
                <c:pt idx="12">
                  <c:v>0.61875000000000002</c:v>
                </c:pt>
                <c:pt idx="13">
                  <c:v>0.61458333333333337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4310000"/>
        <c:axId val="304310392"/>
      </c:barChart>
      <c:catAx>
        <c:axId val="30431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4310392"/>
        <c:crosses val="autoZero"/>
        <c:auto val="1"/>
        <c:lblAlgn val="ctr"/>
        <c:lblOffset val="100"/>
        <c:noMultiLvlLbl val="0"/>
      </c:catAx>
      <c:valAx>
        <c:axId val="304310392"/>
        <c:scaling>
          <c:orientation val="minMax"/>
          <c:max val="0.71400000000000008"/>
          <c:min val="0.45833333300000001"/>
        </c:scaling>
        <c:delete val="0"/>
        <c:axPos val="l"/>
        <c:numFmt formatCode="h:mm;@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4310000"/>
        <c:crosses val="autoZero"/>
        <c:crossBetween val="between"/>
        <c:majorUnit val="4.1700000000000008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70551444980132E-2"/>
          <c:y val="9.9979197964289168E-2"/>
          <c:w val="0.87967645371200476"/>
          <c:h val="0.604528353699883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Avg. discharge time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Sheet1!$A$2:$A$36</c:f>
              <c:strCache>
                <c:ptCount val="35"/>
                <c:pt idx="0">
                  <c:v>BARIATRIC</c:v>
                </c:pt>
                <c:pt idx="1">
                  <c:v>ENT</c:v>
                </c:pt>
                <c:pt idx="2">
                  <c:v>ORAL SURGERY</c:v>
                </c:pt>
                <c:pt idx="3">
                  <c:v>COLORECTAL</c:v>
                </c:pt>
                <c:pt idx="4">
                  <c:v>CARDIAC SURGERY</c:v>
                </c:pt>
                <c:pt idx="5">
                  <c:v>NURSERY</c:v>
                </c:pt>
                <c:pt idx="6">
                  <c:v>MATERNITY</c:v>
                </c:pt>
                <c:pt idx="7">
                  <c:v>TACS</c:v>
                </c:pt>
                <c:pt idx="8">
                  <c:v>UROLOGY</c:v>
                </c:pt>
                <c:pt idx="9">
                  <c:v>FAMILY MEDICINE - PA</c:v>
                </c:pt>
                <c:pt idx="10">
                  <c:v>ORTHOPEDICS</c:v>
                </c:pt>
                <c:pt idx="11">
                  <c:v>SURGICAL ONCOLOGY</c:v>
                </c:pt>
                <c:pt idx="12">
                  <c:v>GYNECOLOGY</c:v>
                </c:pt>
                <c:pt idx="13">
                  <c:v>FAMILY MEDICINE - CCA</c:v>
                </c:pt>
                <c:pt idx="14">
                  <c:v>INFECTIOUS DISEASE</c:v>
                </c:pt>
                <c:pt idx="15">
                  <c:v>MP HOSPITALIST</c:v>
                </c:pt>
                <c:pt idx="16">
                  <c:v>VASCULAR SURGERY</c:v>
                </c:pt>
                <c:pt idx="17">
                  <c:v>NEUROSURGERY</c:v>
                </c:pt>
                <c:pt idx="18">
                  <c:v>MP3</c:v>
                </c:pt>
                <c:pt idx="19">
                  <c:v>MP2</c:v>
                </c:pt>
                <c:pt idx="20">
                  <c:v>NEUROLOGY</c:v>
                </c:pt>
                <c:pt idx="21">
                  <c:v>PLASTIC SURGERY</c:v>
                </c:pt>
                <c:pt idx="22">
                  <c:v>MP1</c:v>
                </c:pt>
                <c:pt idx="23">
                  <c:v>CARDIOLOGY</c:v>
                </c:pt>
                <c:pt idx="24">
                  <c:v>MP5 &amp; MP6</c:v>
                </c:pt>
                <c:pt idx="25">
                  <c:v>ENC HOSPITALIST</c:v>
                </c:pt>
                <c:pt idx="26">
                  <c:v>THORACIC SURGERY</c:v>
                </c:pt>
                <c:pt idx="27">
                  <c:v>FAMILY MEDICINE</c:v>
                </c:pt>
                <c:pt idx="28">
                  <c:v>MP4</c:v>
                </c:pt>
                <c:pt idx="29">
                  <c:v>PEDS SURGERY</c:v>
                </c:pt>
                <c:pt idx="30">
                  <c:v>GERIATRICS</c:v>
                </c:pt>
                <c:pt idx="31">
                  <c:v>HEM ONC</c:v>
                </c:pt>
                <c:pt idx="32">
                  <c:v>PEDS</c:v>
                </c:pt>
                <c:pt idx="33">
                  <c:v>RENAL</c:v>
                </c:pt>
                <c:pt idx="34">
                  <c:v>TRANSPLANT</c:v>
                </c:pt>
              </c:strCache>
            </c:strRef>
          </c:cat>
          <c:val>
            <c:numRef>
              <c:f>Sheet1!$B$2:$B$36</c:f>
              <c:numCache>
                <c:formatCode>[$-409]h:mm\ AM/PM;@</c:formatCode>
                <c:ptCount val="35"/>
                <c:pt idx="0">
                  <c:v>0.54171083627797434</c:v>
                </c:pt>
                <c:pt idx="1">
                  <c:v>0.55594135802469136</c:v>
                </c:pt>
                <c:pt idx="2">
                  <c:v>0.57278911564625878</c:v>
                </c:pt>
                <c:pt idx="3">
                  <c:v>0.58017033542976937</c:v>
                </c:pt>
                <c:pt idx="4">
                  <c:v>0.59056712962962954</c:v>
                </c:pt>
                <c:pt idx="5">
                  <c:v>0.59449266975308668</c:v>
                </c:pt>
                <c:pt idx="6">
                  <c:v>0.59548928349215824</c:v>
                </c:pt>
                <c:pt idx="7">
                  <c:v>0.59561486777616313</c:v>
                </c:pt>
                <c:pt idx="8">
                  <c:v>0.59752258746635922</c:v>
                </c:pt>
                <c:pt idx="9">
                  <c:v>0.60034328928442982</c:v>
                </c:pt>
                <c:pt idx="10">
                  <c:v>0.60138326792576313</c:v>
                </c:pt>
                <c:pt idx="11">
                  <c:v>0.60312345679012347</c:v>
                </c:pt>
                <c:pt idx="12">
                  <c:v>0.60401024811218973</c:v>
                </c:pt>
                <c:pt idx="13">
                  <c:v>0.60430734190782398</c:v>
                </c:pt>
                <c:pt idx="14">
                  <c:v>0.60566301000769895</c:v>
                </c:pt>
                <c:pt idx="15">
                  <c:v>0.60722556133131145</c:v>
                </c:pt>
                <c:pt idx="16">
                  <c:v>0.60818840579710154</c:v>
                </c:pt>
                <c:pt idx="17">
                  <c:v>0.61177272130286275</c:v>
                </c:pt>
                <c:pt idx="18">
                  <c:v>0.62114338904960786</c:v>
                </c:pt>
                <c:pt idx="19">
                  <c:v>0.62149884259259391</c:v>
                </c:pt>
                <c:pt idx="20">
                  <c:v>0.6225582010582017</c:v>
                </c:pt>
                <c:pt idx="21">
                  <c:v>0.62368421052631584</c:v>
                </c:pt>
                <c:pt idx="22">
                  <c:v>0.62513352408202194</c:v>
                </c:pt>
                <c:pt idx="23">
                  <c:v>0.62599570585077868</c:v>
                </c:pt>
                <c:pt idx="24">
                  <c:v>0.62714460784313686</c:v>
                </c:pt>
                <c:pt idx="25">
                  <c:v>0.6279021558872302</c:v>
                </c:pt>
                <c:pt idx="26">
                  <c:v>0.62949749642346264</c:v>
                </c:pt>
                <c:pt idx="27">
                  <c:v>0.63072589098532528</c:v>
                </c:pt>
                <c:pt idx="28">
                  <c:v>0.63159722222222214</c:v>
                </c:pt>
                <c:pt idx="29">
                  <c:v>0.64185155122655124</c:v>
                </c:pt>
                <c:pt idx="30">
                  <c:v>0.64921159398645834</c:v>
                </c:pt>
                <c:pt idx="31">
                  <c:v>0.65095639943741124</c:v>
                </c:pt>
                <c:pt idx="32">
                  <c:v>0.66040364863894363</c:v>
                </c:pt>
                <c:pt idx="33">
                  <c:v>0.6649503670337007</c:v>
                </c:pt>
                <c:pt idx="34">
                  <c:v>0.6679049531459168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04311960"/>
        <c:axId val="30431235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% discharged before noon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Sheet1!$A$2:$A$36</c:f>
              <c:strCache>
                <c:ptCount val="35"/>
                <c:pt idx="0">
                  <c:v>BARIATRIC</c:v>
                </c:pt>
                <c:pt idx="1">
                  <c:v>ENT</c:v>
                </c:pt>
                <c:pt idx="2">
                  <c:v>ORAL SURGERY</c:v>
                </c:pt>
                <c:pt idx="3">
                  <c:v>COLORECTAL</c:v>
                </c:pt>
                <c:pt idx="4">
                  <c:v>CARDIAC SURGERY</c:v>
                </c:pt>
                <c:pt idx="5">
                  <c:v>NURSERY</c:v>
                </c:pt>
                <c:pt idx="6">
                  <c:v>MATERNITY</c:v>
                </c:pt>
                <c:pt idx="7">
                  <c:v>TACS</c:v>
                </c:pt>
                <c:pt idx="8">
                  <c:v>UROLOGY</c:v>
                </c:pt>
                <c:pt idx="9">
                  <c:v>FAMILY MEDICINE - PA</c:v>
                </c:pt>
                <c:pt idx="10">
                  <c:v>ORTHOPEDICS</c:v>
                </c:pt>
                <c:pt idx="11">
                  <c:v>SURGICAL ONCOLOGY</c:v>
                </c:pt>
                <c:pt idx="12">
                  <c:v>GYNECOLOGY</c:v>
                </c:pt>
                <c:pt idx="13">
                  <c:v>FAMILY MEDICINE - CCA</c:v>
                </c:pt>
                <c:pt idx="14">
                  <c:v>INFECTIOUS DISEASE</c:v>
                </c:pt>
                <c:pt idx="15">
                  <c:v>MP HOSPITALIST</c:v>
                </c:pt>
                <c:pt idx="16">
                  <c:v>VASCULAR SURGERY</c:v>
                </c:pt>
                <c:pt idx="17">
                  <c:v>NEUROSURGERY</c:v>
                </c:pt>
                <c:pt idx="18">
                  <c:v>MP3</c:v>
                </c:pt>
                <c:pt idx="19">
                  <c:v>MP2</c:v>
                </c:pt>
                <c:pt idx="20">
                  <c:v>NEUROLOGY</c:v>
                </c:pt>
                <c:pt idx="21">
                  <c:v>PLASTIC SURGERY</c:v>
                </c:pt>
                <c:pt idx="22">
                  <c:v>MP1</c:v>
                </c:pt>
                <c:pt idx="23">
                  <c:v>CARDIOLOGY</c:v>
                </c:pt>
                <c:pt idx="24">
                  <c:v>MP5 &amp; MP6</c:v>
                </c:pt>
                <c:pt idx="25">
                  <c:v>ENC HOSPITALIST</c:v>
                </c:pt>
                <c:pt idx="26">
                  <c:v>THORACIC SURGERY</c:v>
                </c:pt>
                <c:pt idx="27">
                  <c:v>FAMILY MEDICINE</c:v>
                </c:pt>
                <c:pt idx="28">
                  <c:v>MP4</c:v>
                </c:pt>
                <c:pt idx="29">
                  <c:v>PEDS SURGERY</c:v>
                </c:pt>
                <c:pt idx="30">
                  <c:v>GERIATRICS</c:v>
                </c:pt>
                <c:pt idx="31">
                  <c:v>HEM ONC</c:v>
                </c:pt>
                <c:pt idx="32">
                  <c:v>PEDS</c:v>
                </c:pt>
                <c:pt idx="33">
                  <c:v>RENAL</c:v>
                </c:pt>
                <c:pt idx="34">
                  <c:v>TRANSPLANT</c:v>
                </c:pt>
              </c:strCache>
            </c:strRef>
          </c:cat>
          <c:val>
            <c:numRef>
              <c:f>Sheet1!$C$2:$C$36</c:f>
              <c:numCache>
                <c:formatCode>0%</c:formatCode>
                <c:ptCount val="35"/>
                <c:pt idx="0">
                  <c:v>0.40989399293286222</c:v>
                </c:pt>
                <c:pt idx="1">
                  <c:v>0.35964912280701755</c:v>
                </c:pt>
                <c:pt idx="2">
                  <c:v>0.29478458049886619</c:v>
                </c:pt>
                <c:pt idx="3">
                  <c:v>0.27169811320754716</c:v>
                </c:pt>
                <c:pt idx="4">
                  <c:v>0.16666666666666666</c:v>
                </c:pt>
                <c:pt idx="5">
                  <c:v>0.12836700336700338</c:v>
                </c:pt>
                <c:pt idx="6">
                  <c:v>0.15119363395225463</c:v>
                </c:pt>
                <c:pt idx="7">
                  <c:v>0.23703344643722735</c:v>
                </c:pt>
                <c:pt idx="8">
                  <c:v>0.20069204152249134</c:v>
                </c:pt>
                <c:pt idx="9">
                  <c:v>0.22249190938511326</c:v>
                </c:pt>
                <c:pt idx="10">
                  <c:v>0.18101545253863136</c:v>
                </c:pt>
                <c:pt idx="11">
                  <c:v>0.20444444444444446</c:v>
                </c:pt>
                <c:pt idx="12">
                  <c:v>0.21553398058252426</c:v>
                </c:pt>
                <c:pt idx="13">
                  <c:v>0.15755627009646303</c:v>
                </c:pt>
                <c:pt idx="14">
                  <c:v>0.1997690531177829</c:v>
                </c:pt>
                <c:pt idx="15">
                  <c:v>0.16439246263807666</c:v>
                </c:pt>
                <c:pt idx="16">
                  <c:v>0.15652173913043479</c:v>
                </c:pt>
                <c:pt idx="17">
                  <c:v>0.15366430260047281</c:v>
                </c:pt>
                <c:pt idx="18">
                  <c:v>0.13982642237222759</c:v>
                </c:pt>
                <c:pt idx="19">
                  <c:v>0.14050387596899225</c:v>
                </c:pt>
                <c:pt idx="20">
                  <c:v>0.15428571428571428</c:v>
                </c:pt>
                <c:pt idx="21">
                  <c:v>0.14035087719298245</c:v>
                </c:pt>
                <c:pt idx="22">
                  <c:v>0.12789699570815449</c:v>
                </c:pt>
                <c:pt idx="23">
                  <c:v>0.11304347826086956</c:v>
                </c:pt>
                <c:pt idx="24">
                  <c:v>0.10882352941176471</c:v>
                </c:pt>
                <c:pt idx="25">
                  <c:v>0.14427860696517414</c:v>
                </c:pt>
                <c:pt idx="26">
                  <c:v>0.13304721030042918</c:v>
                </c:pt>
                <c:pt idx="27">
                  <c:v>0.14395527603074773</c:v>
                </c:pt>
                <c:pt idx="28">
                  <c:v>0.11934900542495479</c:v>
                </c:pt>
                <c:pt idx="29">
                  <c:v>9.7402597402597407E-2</c:v>
                </c:pt>
                <c:pt idx="30">
                  <c:v>6.3620071684587817E-2</c:v>
                </c:pt>
                <c:pt idx="31">
                  <c:v>8.2278481012658222E-2</c:v>
                </c:pt>
                <c:pt idx="32">
                  <c:v>8.7265675500969614E-2</c:v>
                </c:pt>
                <c:pt idx="33">
                  <c:v>7.6076076076076082E-2</c:v>
                </c:pt>
                <c:pt idx="34">
                  <c:v>6.0240963855421686E-2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4313136"/>
        <c:axId val="304312744"/>
      </c:lineChart>
      <c:catAx>
        <c:axId val="304311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318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n-US"/>
          </a:p>
        </c:txPr>
        <c:crossAx val="304312352"/>
        <c:crosses val="autoZero"/>
        <c:auto val="1"/>
        <c:lblAlgn val="ctr"/>
        <c:lblOffset val="100"/>
        <c:noMultiLvlLbl val="0"/>
      </c:catAx>
      <c:valAx>
        <c:axId val="304312352"/>
        <c:scaling>
          <c:orientation val="minMax"/>
          <c:max val="0.71400000000000008"/>
          <c:min val="0.45833333300000001"/>
        </c:scaling>
        <c:delete val="0"/>
        <c:axPos val="l"/>
        <c:numFmt formatCode="h:mm;@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4311960"/>
        <c:crosses val="autoZero"/>
        <c:crossBetween val="between"/>
        <c:majorUnit val="4.1700000000000008E-2"/>
      </c:valAx>
      <c:valAx>
        <c:axId val="304312744"/>
        <c:scaling>
          <c:orientation val="minMax"/>
          <c:max val="0.5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4313136"/>
        <c:crosses val="max"/>
        <c:crossBetween val="between"/>
      </c:valAx>
      <c:catAx>
        <c:axId val="3043131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43127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647146414251676"/>
          <c:y val="0.13899635903700616"/>
          <c:w val="0.51287372203186776"/>
          <c:h val="4.25552891976642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CABB82-73E9-40B5-9122-82CAF28FB11F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680E29-53DC-4C10-9A4E-08E7ADAA779A}">
      <dgm:prSet phldrT="[Text]" custT="1"/>
      <dgm:spPr>
        <a:solidFill>
          <a:srgbClr val="FFC000"/>
        </a:solidFill>
        <a:ln>
          <a:noFill/>
        </a:ln>
      </dgm:spPr>
      <dgm:t>
        <a:bodyPr/>
        <a:lstStyle/>
        <a:p>
          <a:endParaRPr lang="en-US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B84787-FBAD-4FD9-AD54-ACEEF513DA23}" type="parTrans" cxnId="{E5C431AD-298A-47E1-BAC4-4E5A5B19DF74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4CCCD3-6B94-47E8-9039-72F310E6CAE3}" type="sibTrans" cxnId="{E5C431AD-298A-47E1-BAC4-4E5A5B19DF74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9278FB-D5DD-4C80-AFAF-F81361F54904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Integrated Behavioral Health</a:t>
          </a:r>
        </a:p>
      </dgm:t>
    </dgm:pt>
    <dgm:pt modelId="{AB79999D-E845-4437-B199-63FF9CC8E61F}" type="parTrans" cxnId="{EE0D42F3-96D8-4C16-992E-B901212D8491}">
      <dgm:prSet custT="1"/>
      <dgm:spPr/>
      <dgm:t>
        <a:bodyPr/>
        <a:lstStyle/>
        <a:p>
          <a:endParaRPr lang="en-US" sz="16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31C5C4-1952-4099-9BCC-BC5270BE184C}" type="sibTrans" cxnId="{EE0D42F3-96D8-4C16-992E-B901212D8491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9AC855-B300-4C97-AC5E-A52A8865171B}">
      <dgm:prSet phldrT="[Text]" custT="1"/>
      <dgm:spPr>
        <a:solidFill>
          <a:schemeClr val="tx2"/>
        </a:solidFill>
        <a:ln>
          <a:solidFill>
            <a:srgbClr val="00437B"/>
          </a:solidFill>
        </a:ln>
      </dgm:spPr>
      <dgm:t>
        <a:bodyPr/>
        <a:lstStyle/>
        <a:p>
          <a:r>
            <a:rPr lang="en-US" sz="1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Pharmacy</a:t>
          </a:r>
        </a:p>
      </dgm:t>
    </dgm:pt>
    <dgm:pt modelId="{50571152-0F8E-4AA6-A3ED-003DA0830823}" type="parTrans" cxnId="{1172EED7-0A7A-4E8A-896F-1AEE60AFB13B}">
      <dgm:prSet custT="1"/>
      <dgm:spPr/>
      <dgm:t>
        <a:bodyPr/>
        <a:lstStyle/>
        <a:p>
          <a:endParaRPr lang="en-US" sz="16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7DC0B9-7798-433E-B43B-29A9CF5BA76B}" type="sibTrans" cxnId="{1172EED7-0A7A-4E8A-896F-1AEE60AFB13B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C656F2-F63D-445D-B801-48E5489C0CC8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ED Care</a:t>
          </a:r>
        </a:p>
        <a:p>
          <a:r>
            <a:rPr lang="en-US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Management</a:t>
          </a:r>
          <a:endParaRPr lang="en-US" sz="1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CC5B7A-8792-4F3A-9174-85A7D5059207}" type="parTrans" cxnId="{82AD17E2-2860-4555-953A-9B1018DBAA2F}">
      <dgm:prSet custT="1"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0109E1-DECA-42AF-9E34-183107CF188F}" type="sibTrans" cxnId="{82AD17E2-2860-4555-953A-9B1018DBAA2F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82E4C9-155B-44C0-87E8-905000C007C8}">
      <dgm:prSet phldrT="[Text]" custT="1"/>
      <dgm:spPr>
        <a:solidFill>
          <a:schemeClr val="tx2"/>
        </a:solidFill>
      </dgm:spPr>
      <dgm:t>
        <a:bodyPr lIns="0" rIns="0"/>
        <a:lstStyle/>
        <a:p>
          <a:r>
            <a:rPr lang="en-US" sz="1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Care </a:t>
          </a:r>
          <a:r>
            <a:rPr lang="en-US" sz="15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transitions</a:t>
          </a:r>
          <a:endParaRPr lang="en-US" sz="15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DF2E1A-C89E-4128-AC39-80262BD3B63B}" type="parTrans" cxnId="{D03FAB68-F40E-4A85-B097-64D1BA7D1528}">
      <dgm:prSet custT="1"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31AF87-AB71-445A-8D79-0C21009C1FF8}" type="sibTrans" cxnId="{D03FAB68-F40E-4A85-B097-64D1BA7D1528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91C360-40AE-4DBE-895F-61DD22380B0D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5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End of life care</a:t>
          </a:r>
          <a:endParaRPr lang="en-US" sz="15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1060E3-2F55-4171-8846-A3D49835BD2D}" type="parTrans" cxnId="{41F3F527-F84E-444D-A62D-23931AF63B9E}">
      <dgm:prSet custT="1"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F90F91-BCE1-4019-B5BC-916262EF0DD9}" type="sibTrans" cxnId="{41F3F527-F84E-444D-A62D-23931AF63B9E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E530F5-A6A4-49DC-9D4F-71474787C550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Disease specific care </a:t>
          </a:r>
          <a:r>
            <a:rPr lang="en-US" sz="15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mgmt.</a:t>
          </a:r>
          <a:endParaRPr lang="en-US" sz="15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93DDA4-F162-41BA-A747-F5DBD6FF559B}" type="parTrans" cxnId="{57A7FAA8-FB09-4CD1-B132-8F043858D845}">
      <dgm:prSet custT="1"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C15EDD-8B09-4457-9053-B2E79A3C7774}" type="sibTrans" cxnId="{57A7FAA8-FB09-4CD1-B132-8F043858D845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34F440-69DE-4F45-BD62-78DA99749169}">
      <dgm:prSet phldrT="[Text]" custT="1"/>
      <dgm:spPr>
        <a:solidFill>
          <a:schemeClr val="tx2"/>
        </a:solidFill>
        <a:ln>
          <a:noFill/>
        </a:ln>
      </dgm:spPr>
      <dgm:t>
        <a:bodyPr/>
        <a:lstStyle/>
        <a:p>
          <a:r>
            <a:rPr lang="en-US" sz="1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Addiction </a:t>
          </a:r>
          <a:r>
            <a:rPr lang="en-US" sz="15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Services</a:t>
          </a:r>
          <a:endParaRPr lang="en-US" sz="15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DE4794-C872-4117-9300-7DC0012AAA89}" type="parTrans" cxnId="{FEB1FD2D-6449-4E90-8ABD-F876E465E7E3}">
      <dgm:prSet custT="1"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9665DE-8361-4A92-B6E6-DF883738FE5D}" type="sibTrans" cxnId="{FEB1FD2D-6449-4E90-8ABD-F876E465E7E3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712E9F-A44C-4F09-8B3D-FE98685DB23E}">
      <dgm:prSet phldrT="[Text]" custT="1"/>
      <dgm:spPr>
        <a:solidFill>
          <a:schemeClr val="tx2"/>
        </a:solidFill>
      </dgm:spPr>
      <dgm:t>
        <a:bodyPr lIns="0" rIns="0"/>
        <a:lstStyle/>
        <a:p>
          <a:r>
            <a: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Social </a:t>
          </a:r>
          <a:r>
            <a:rPr lang="en-US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determinants </a:t>
          </a:r>
          <a:r>
            <a: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of health</a:t>
          </a:r>
        </a:p>
      </dgm:t>
    </dgm:pt>
    <dgm:pt modelId="{E75614BE-AA8C-4694-AA5B-2E388FEB510D}" type="parTrans" cxnId="{3967048E-3082-4A98-8465-73F0CFE7DA7A}">
      <dgm:prSet custT="1"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4D6B0C-5E65-4472-A2E0-AEDF5156E781}" type="sibTrans" cxnId="{3967048E-3082-4A98-8465-73F0CFE7DA7A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D0E23E-C32C-43C2-8E5B-56B757ABBB5B}" type="pres">
      <dgm:prSet presAssocID="{A4CABB82-73E9-40B5-9122-82CAF28FB11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BED5E8-3306-424A-8859-DC104FF0854B}" type="pres">
      <dgm:prSet presAssocID="{04680E29-53DC-4C10-9A4E-08E7ADAA779A}" presName="centerShape" presStyleLbl="node0" presStyleIdx="0" presStyleCnt="1" custScaleX="175985" custScaleY="169377"/>
      <dgm:spPr/>
      <dgm:t>
        <a:bodyPr/>
        <a:lstStyle/>
        <a:p>
          <a:endParaRPr lang="en-US"/>
        </a:p>
      </dgm:t>
    </dgm:pt>
    <dgm:pt modelId="{0229C20A-3F9A-466F-B712-BB8B78FBF1A3}" type="pres">
      <dgm:prSet presAssocID="{6F93DDA4-F162-41BA-A747-F5DBD6FF559B}" presName="Name9" presStyleLbl="parChTrans1D2" presStyleIdx="0" presStyleCnt="8"/>
      <dgm:spPr/>
      <dgm:t>
        <a:bodyPr/>
        <a:lstStyle/>
        <a:p>
          <a:endParaRPr lang="en-US"/>
        </a:p>
      </dgm:t>
    </dgm:pt>
    <dgm:pt modelId="{0D4301D4-C0F5-4E58-812A-BAB6A648C82E}" type="pres">
      <dgm:prSet presAssocID="{6F93DDA4-F162-41BA-A747-F5DBD6FF559B}" presName="connTx" presStyleLbl="parChTrans1D2" presStyleIdx="0" presStyleCnt="8"/>
      <dgm:spPr/>
      <dgm:t>
        <a:bodyPr/>
        <a:lstStyle/>
        <a:p>
          <a:endParaRPr lang="en-US"/>
        </a:p>
      </dgm:t>
    </dgm:pt>
    <dgm:pt modelId="{473B57FB-4733-46AA-B579-38719C298116}" type="pres">
      <dgm:prSet presAssocID="{BAE530F5-A6A4-49DC-9D4F-71474787C550}" presName="node" presStyleLbl="node1" presStyleIdx="0" presStyleCnt="8" custScaleX="132220" custScaleY="1175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017A3A-A1D8-4C15-8059-F1BBC56DE4B2}" type="pres">
      <dgm:prSet presAssocID="{AB79999D-E845-4437-B199-63FF9CC8E61F}" presName="Name9" presStyleLbl="parChTrans1D2" presStyleIdx="1" presStyleCnt="8"/>
      <dgm:spPr/>
      <dgm:t>
        <a:bodyPr/>
        <a:lstStyle/>
        <a:p>
          <a:endParaRPr lang="en-US"/>
        </a:p>
      </dgm:t>
    </dgm:pt>
    <dgm:pt modelId="{32D7F149-6864-4E47-A945-94FAD2193D2A}" type="pres">
      <dgm:prSet presAssocID="{AB79999D-E845-4437-B199-63FF9CC8E61F}" presName="connTx" presStyleLbl="parChTrans1D2" presStyleIdx="1" presStyleCnt="8"/>
      <dgm:spPr/>
      <dgm:t>
        <a:bodyPr/>
        <a:lstStyle/>
        <a:p>
          <a:endParaRPr lang="en-US"/>
        </a:p>
      </dgm:t>
    </dgm:pt>
    <dgm:pt modelId="{2A67DEAA-344A-4BB6-8991-ECBE91A4E880}" type="pres">
      <dgm:prSet presAssocID="{F29278FB-D5DD-4C80-AFAF-F81361F54904}" presName="node" presStyleLbl="node1" presStyleIdx="1" presStyleCnt="8" custScaleX="136164" custScaleY="117533" custRadScaleRad="103768" custRadScaleInc="1960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C6D4A5-9562-4DA8-83B9-A79796476511}" type="pres">
      <dgm:prSet presAssocID="{B6DE4794-C872-4117-9300-7DC0012AAA89}" presName="Name9" presStyleLbl="parChTrans1D2" presStyleIdx="2" presStyleCnt="8"/>
      <dgm:spPr/>
      <dgm:t>
        <a:bodyPr/>
        <a:lstStyle/>
        <a:p>
          <a:endParaRPr lang="en-US"/>
        </a:p>
      </dgm:t>
    </dgm:pt>
    <dgm:pt modelId="{BC3DA162-CC61-4E39-8822-837114D614C4}" type="pres">
      <dgm:prSet presAssocID="{B6DE4794-C872-4117-9300-7DC0012AAA89}" presName="connTx" presStyleLbl="parChTrans1D2" presStyleIdx="2" presStyleCnt="8"/>
      <dgm:spPr/>
      <dgm:t>
        <a:bodyPr/>
        <a:lstStyle/>
        <a:p>
          <a:endParaRPr lang="en-US"/>
        </a:p>
      </dgm:t>
    </dgm:pt>
    <dgm:pt modelId="{4F873A3D-21EA-4BFB-BC99-0117AB20D3F6}" type="pres">
      <dgm:prSet presAssocID="{1A34F440-69DE-4F45-BD62-78DA99749169}" presName="node" presStyleLbl="node1" presStyleIdx="2" presStyleCnt="8" custScaleX="132220" custScaleY="117533" custRadScaleRad="110722" custRadScaleInc="-1983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9FC45B-3235-4856-8B49-05691EF1856E}" type="pres">
      <dgm:prSet presAssocID="{50571152-0F8E-4AA6-A3ED-003DA0830823}" presName="Name9" presStyleLbl="parChTrans1D2" presStyleIdx="3" presStyleCnt="8"/>
      <dgm:spPr/>
      <dgm:t>
        <a:bodyPr/>
        <a:lstStyle/>
        <a:p>
          <a:endParaRPr lang="en-US"/>
        </a:p>
      </dgm:t>
    </dgm:pt>
    <dgm:pt modelId="{FCA2083D-FB39-4617-A3EF-B2DFFB3B56B3}" type="pres">
      <dgm:prSet presAssocID="{50571152-0F8E-4AA6-A3ED-003DA0830823}" presName="connTx" presStyleLbl="parChTrans1D2" presStyleIdx="3" presStyleCnt="8"/>
      <dgm:spPr/>
      <dgm:t>
        <a:bodyPr/>
        <a:lstStyle/>
        <a:p>
          <a:endParaRPr lang="en-US"/>
        </a:p>
      </dgm:t>
    </dgm:pt>
    <dgm:pt modelId="{2A75C8C2-24F4-467C-850F-7D4E7486F7C2}" type="pres">
      <dgm:prSet presAssocID="{3C9AC855-B300-4C97-AC5E-A52A8865171B}" presName="node" presStyleLbl="node1" presStyleIdx="3" presStyleCnt="8" custScaleX="132220" custScaleY="1175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92A53-3349-41B1-A8DE-C900364100E2}" type="pres">
      <dgm:prSet presAssocID="{3DCC5B7A-8792-4F3A-9174-85A7D5059207}" presName="Name9" presStyleLbl="parChTrans1D2" presStyleIdx="4" presStyleCnt="8"/>
      <dgm:spPr/>
      <dgm:t>
        <a:bodyPr/>
        <a:lstStyle/>
        <a:p>
          <a:endParaRPr lang="en-US"/>
        </a:p>
      </dgm:t>
    </dgm:pt>
    <dgm:pt modelId="{587F16C9-2868-4214-8087-588A7E2E5773}" type="pres">
      <dgm:prSet presAssocID="{3DCC5B7A-8792-4F3A-9174-85A7D5059207}" presName="connTx" presStyleLbl="parChTrans1D2" presStyleIdx="4" presStyleCnt="8"/>
      <dgm:spPr/>
      <dgm:t>
        <a:bodyPr/>
        <a:lstStyle/>
        <a:p>
          <a:endParaRPr lang="en-US"/>
        </a:p>
      </dgm:t>
    </dgm:pt>
    <dgm:pt modelId="{19C10ECC-F1D5-4AC6-9F46-55A2DA2211FE}" type="pres">
      <dgm:prSet presAssocID="{29C656F2-F63D-445D-B801-48E5489C0CC8}" presName="node" presStyleLbl="node1" presStyleIdx="4" presStyleCnt="8" custScaleX="137603" custScaleY="117533" custRadScaleRad="101537" custRadScaleInc="305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50B31-EF20-406B-8034-8AA1FEF640FE}" type="pres">
      <dgm:prSet presAssocID="{1DDF2E1A-C89E-4128-AC39-80262BD3B63B}" presName="Name9" presStyleLbl="parChTrans1D2" presStyleIdx="5" presStyleCnt="8"/>
      <dgm:spPr/>
      <dgm:t>
        <a:bodyPr/>
        <a:lstStyle/>
        <a:p>
          <a:endParaRPr lang="en-US"/>
        </a:p>
      </dgm:t>
    </dgm:pt>
    <dgm:pt modelId="{127C8333-2745-4207-9B46-C9139518CCCC}" type="pres">
      <dgm:prSet presAssocID="{1DDF2E1A-C89E-4128-AC39-80262BD3B63B}" presName="connTx" presStyleLbl="parChTrans1D2" presStyleIdx="5" presStyleCnt="8"/>
      <dgm:spPr/>
      <dgm:t>
        <a:bodyPr/>
        <a:lstStyle/>
        <a:p>
          <a:endParaRPr lang="en-US"/>
        </a:p>
      </dgm:t>
    </dgm:pt>
    <dgm:pt modelId="{1CA2ECD0-B754-4D6E-8068-C332243B1514}" type="pres">
      <dgm:prSet presAssocID="{BA82E4C9-155B-44C0-87E8-905000C007C8}" presName="node" presStyleLbl="node1" presStyleIdx="5" presStyleCnt="8" custScaleX="131809" custScaleY="117533" custRadScaleRad="104885" custRadScaleInc="275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98946-61B3-4268-B7EC-5EAC3B0FF039}" type="pres">
      <dgm:prSet presAssocID="{F21060E3-2F55-4171-8846-A3D49835BD2D}" presName="Name9" presStyleLbl="parChTrans1D2" presStyleIdx="6" presStyleCnt="8"/>
      <dgm:spPr/>
      <dgm:t>
        <a:bodyPr/>
        <a:lstStyle/>
        <a:p>
          <a:endParaRPr lang="en-US"/>
        </a:p>
      </dgm:t>
    </dgm:pt>
    <dgm:pt modelId="{8AD7D2DA-8041-411E-BCD1-A279FA186425}" type="pres">
      <dgm:prSet presAssocID="{F21060E3-2F55-4171-8846-A3D49835BD2D}" presName="connTx" presStyleLbl="parChTrans1D2" presStyleIdx="6" presStyleCnt="8"/>
      <dgm:spPr/>
      <dgm:t>
        <a:bodyPr/>
        <a:lstStyle/>
        <a:p>
          <a:endParaRPr lang="en-US"/>
        </a:p>
      </dgm:t>
    </dgm:pt>
    <dgm:pt modelId="{02ED5282-1F14-406A-9115-079CAD91DB9C}" type="pres">
      <dgm:prSet presAssocID="{CD91C360-40AE-4DBE-895F-61DD22380B0D}" presName="node" presStyleLbl="node1" presStyleIdx="6" presStyleCnt="8" custScaleX="132220" custScaleY="117533" custRadScaleRad="100875" custRadScaleInc="125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0C038E-E8E4-41ED-AD37-4C3F14C210C3}" type="pres">
      <dgm:prSet presAssocID="{E75614BE-AA8C-4694-AA5B-2E388FEB510D}" presName="Name9" presStyleLbl="parChTrans1D2" presStyleIdx="7" presStyleCnt="8"/>
      <dgm:spPr/>
      <dgm:t>
        <a:bodyPr/>
        <a:lstStyle/>
        <a:p>
          <a:endParaRPr lang="en-US"/>
        </a:p>
      </dgm:t>
    </dgm:pt>
    <dgm:pt modelId="{A56561AC-ED3F-4274-9A06-0E11827031C9}" type="pres">
      <dgm:prSet presAssocID="{E75614BE-AA8C-4694-AA5B-2E388FEB510D}" presName="connTx" presStyleLbl="parChTrans1D2" presStyleIdx="7" presStyleCnt="8"/>
      <dgm:spPr/>
      <dgm:t>
        <a:bodyPr/>
        <a:lstStyle/>
        <a:p>
          <a:endParaRPr lang="en-US"/>
        </a:p>
      </dgm:t>
    </dgm:pt>
    <dgm:pt modelId="{AA39DB5C-96BD-4362-A78D-53E6230852E5}" type="pres">
      <dgm:prSet presAssocID="{F5712E9F-A44C-4F09-8B3D-FE98685DB23E}" presName="node" presStyleLbl="node1" presStyleIdx="7" presStyleCnt="8" custScaleX="137865" custScaleY="117591" custRadScaleRad="100293" custRadScaleInc="-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1B0C4E-677E-467E-8839-1776737B400B}" type="presOf" srcId="{6F93DDA4-F162-41BA-A747-F5DBD6FF559B}" destId="{0229C20A-3F9A-466F-B712-BB8B78FBF1A3}" srcOrd="0" destOrd="0" presId="urn:microsoft.com/office/officeart/2005/8/layout/radial1"/>
    <dgm:cxn modelId="{E1B1CD71-5618-488E-96A6-1B5D26DDD15A}" type="presOf" srcId="{1A34F440-69DE-4F45-BD62-78DA99749169}" destId="{4F873A3D-21EA-4BFB-BC99-0117AB20D3F6}" srcOrd="0" destOrd="0" presId="urn:microsoft.com/office/officeart/2005/8/layout/radial1"/>
    <dgm:cxn modelId="{B8B78024-3343-46A6-9D61-B01B5015F1A4}" type="presOf" srcId="{3C9AC855-B300-4C97-AC5E-A52A8865171B}" destId="{2A75C8C2-24F4-467C-850F-7D4E7486F7C2}" srcOrd="0" destOrd="0" presId="urn:microsoft.com/office/officeart/2005/8/layout/radial1"/>
    <dgm:cxn modelId="{DDA877AA-1298-416D-942F-0226BC410061}" type="presOf" srcId="{04680E29-53DC-4C10-9A4E-08E7ADAA779A}" destId="{F4BED5E8-3306-424A-8859-DC104FF0854B}" srcOrd="0" destOrd="0" presId="urn:microsoft.com/office/officeart/2005/8/layout/radial1"/>
    <dgm:cxn modelId="{85F5748D-08FE-4C13-AEBD-B2893C8F93F7}" type="presOf" srcId="{50571152-0F8E-4AA6-A3ED-003DA0830823}" destId="{DB9FC45B-3235-4856-8B49-05691EF1856E}" srcOrd="0" destOrd="0" presId="urn:microsoft.com/office/officeart/2005/8/layout/radial1"/>
    <dgm:cxn modelId="{80C7C1AC-E9E9-4BE2-976D-F5069D651189}" type="presOf" srcId="{6F93DDA4-F162-41BA-A747-F5DBD6FF559B}" destId="{0D4301D4-C0F5-4E58-812A-BAB6A648C82E}" srcOrd="1" destOrd="0" presId="urn:microsoft.com/office/officeart/2005/8/layout/radial1"/>
    <dgm:cxn modelId="{41F3F527-F84E-444D-A62D-23931AF63B9E}" srcId="{04680E29-53DC-4C10-9A4E-08E7ADAA779A}" destId="{CD91C360-40AE-4DBE-895F-61DD22380B0D}" srcOrd="6" destOrd="0" parTransId="{F21060E3-2F55-4171-8846-A3D49835BD2D}" sibTransId="{E6F90F91-BCE1-4019-B5BC-916262EF0DD9}"/>
    <dgm:cxn modelId="{3967048E-3082-4A98-8465-73F0CFE7DA7A}" srcId="{04680E29-53DC-4C10-9A4E-08E7ADAA779A}" destId="{F5712E9F-A44C-4F09-8B3D-FE98685DB23E}" srcOrd="7" destOrd="0" parTransId="{E75614BE-AA8C-4694-AA5B-2E388FEB510D}" sibTransId="{D24D6B0C-5E65-4472-A2E0-AEDF5156E781}"/>
    <dgm:cxn modelId="{EE0D42F3-96D8-4C16-992E-B901212D8491}" srcId="{04680E29-53DC-4C10-9A4E-08E7ADAA779A}" destId="{F29278FB-D5DD-4C80-AFAF-F81361F54904}" srcOrd="1" destOrd="0" parTransId="{AB79999D-E845-4437-B199-63FF9CC8E61F}" sibTransId="{F331C5C4-1952-4099-9BCC-BC5270BE184C}"/>
    <dgm:cxn modelId="{ACD4F995-D743-416F-B836-F64E86D05239}" type="presOf" srcId="{BA82E4C9-155B-44C0-87E8-905000C007C8}" destId="{1CA2ECD0-B754-4D6E-8068-C332243B1514}" srcOrd="0" destOrd="0" presId="urn:microsoft.com/office/officeart/2005/8/layout/radial1"/>
    <dgm:cxn modelId="{0B6349D5-892C-4C95-999F-8553933D01C5}" type="presOf" srcId="{29C656F2-F63D-445D-B801-48E5489C0CC8}" destId="{19C10ECC-F1D5-4AC6-9F46-55A2DA2211FE}" srcOrd="0" destOrd="0" presId="urn:microsoft.com/office/officeart/2005/8/layout/radial1"/>
    <dgm:cxn modelId="{1A188DC5-589E-4252-BC0F-3F008E491481}" type="presOf" srcId="{B6DE4794-C872-4117-9300-7DC0012AAA89}" destId="{B1C6D4A5-9562-4DA8-83B9-A79796476511}" srcOrd="0" destOrd="0" presId="urn:microsoft.com/office/officeart/2005/8/layout/radial1"/>
    <dgm:cxn modelId="{E5C431AD-298A-47E1-BAC4-4E5A5B19DF74}" srcId="{A4CABB82-73E9-40B5-9122-82CAF28FB11F}" destId="{04680E29-53DC-4C10-9A4E-08E7ADAA779A}" srcOrd="0" destOrd="0" parTransId="{2CB84787-FBAD-4FD9-AD54-ACEEF513DA23}" sibTransId="{C74CCCD3-6B94-47E8-9039-72F310E6CAE3}"/>
    <dgm:cxn modelId="{D68C66D3-54FD-4E54-B188-64249ACA1AFE}" type="presOf" srcId="{BAE530F5-A6A4-49DC-9D4F-71474787C550}" destId="{473B57FB-4733-46AA-B579-38719C298116}" srcOrd="0" destOrd="0" presId="urn:microsoft.com/office/officeart/2005/8/layout/radial1"/>
    <dgm:cxn modelId="{84AC5851-F4FA-4215-A361-F86335510CC2}" type="presOf" srcId="{E75614BE-AA8C-4694-AA5B-2E388FEB510D}" destId="{A56561AC-ED3F-4274-9A06-0E11827031C9}" srcOrd="1" destOrd="0" presId="urn:microsoft.com/office/officeart/2005/8/layout/radial1"/>
    <dgm:cxn modelId="{BA9B7555-5145-4D2E-881C-05AFE8AE7DCB}" type="presOf" srcId="{F29278FB-D5DD-4C80-AFAF-F81361F54904}" destId="{2A67DEAA-344A-4BB6-8991-ECBE91A4E880}" srcOrd="0" destOrd="0" presId="urn:microsoft.com/office/officeart/2005/8/layout/radial1"/>
    <dgm:cxn modelId="{936CA77F-C049-42BE-B5F5-EC34C71CD28E}" type="presOf" srcId="{50571152-0F8E-4AA6-A3ED-003DA0830823}" destId="{FCA2083D-FB39-4617-A3EF-B2DFFB3B56B3}" srcOrd="1" destOrd="0" presId="urn:microsoft.com/office/officeart/2005/8/layout/radial1"/>
    <dgm:cxn modelId="{CF42EDE0-EFBF-4B1C-9DB9-0572169977F5}" type="presOf" srcId="{F5712E9F-A44C-4F09-8B3D-FE98685DB23E}" destId="{AA39DB5C-96BD-4362-A78D-53E6230852E5}" srcOrd="0" destOrd="0" presId="urn:microsoft.com/office/officeart/2005/8/layout/radial1"/>
    <dgm:cxn modelId="{D03FAB68-F40E-4A85-B097-64D1BA7D1528}" srcId="{04680E29-53DC-4C10-9A4E-08E7ADAA779A}" destId="{BA82E4C9-155B-44C0-87E8-905000C007C8}" srcOrd="5" destOrd="0" parTransId="{1DDF2E1A-C89E-4128-AC39-80262BD3B63B}" sibTransId="{5931AF87-AB71-445A-8D79-0C21009C1FF8}"/>
    <dgm:cxn modelId="{82AD17E2-2860-4555-953A-9B1018DBAA2F}" srcId="{04680E29-53DC-4C10-9A4E-08E7ADAA779A}" destId="{29C656F2-F63D-445D-B801-48E5489C0CC8}" srcOrd="4" destOrd="0" parTransId="{3DCC5B7A-8792-4F3A-9174-85A7D5059207}" sibTransId="{B90109E1-DECA-42AF-9E34-183107CF188F}"/>
    <dgm:cxn modelId="{DAF1FEB3-5F7A-4B64-8A2C-885AA805B55C}" type="presOf" srcId="{E75614BE-AA8C-4694-AA5B-2E388FEB510D}" destId="{2B0C038E-E8E4-41ED-AD37-4C3F14C210C3}" srcOrd="0" destOrd="0" presId="urn:microsoft.com/office/officeart/2005/8/layout/radial1"/>
    <dgm:cxn modelId="{BC8F9112-0EFC-4CE8-8780-AE72DF6E6484}" type="presOf" srcId="{CD91C360-40AE-4DBE-895F-61DD22380B0D}" destId="{02ED5282-1F14-406A-9115-079CAD91DB9C}" srcOrd="0" destOrd="0" presId="urn:microsoft.com/office/officeart/2005/8/layout/radial1"/>
    <dgm:cxn modelId="{2E6C8858-24C5-4CFD-A487-74EFFD20CED8}" type="presOf" srcId="{3DCC5B7A-8792-4F3A-9174-85A7D5059207}" destId="{EE892A53-3349-41B1-A8DE-C900364100E2}" srcOrd="0" destOrd="0" presId="urn:microsoft.com/office/officeart/2005/8/layout/radial1"/>
    <dgm:cxn modelId="{F9D2539C-7135-4D6C-B463-303996D8B6DF}" type="presOf" srcId="{3DCC5B7A-8792-4F3A-9174-85A7D5059207}" destId="{587F16C9-2868-4214-8087-588A7E2E5773}" srcOrd="1" destOrd="0" presId="urn:microsoft.com/office/officeart/2005/8/layout/radial1"/>
    <dgm:cxn modelId="{FEB1FD2D-6449-4E90-8ABD-F876E465E7E3}" srcId="{04680E29-53DC-4C10-9A4E-08E7ADAA779A}" destId="{1A34F440-69DE-4F45-BD62-78DA99749169}" srcOrd="2" destOrd="0" parTransId="{B6DE4794-C872-4117-9300-7DC0012AAA89}" sibTransId="{D99665DE-8361-4A92-B6E6-DF883738FE5D}"/>
    <dgm:cxn modelId="{394B68DD-E7E3-4738-89FF-2508D4F97F98}" type="presOf" srcId="{AB79999D-E845-4437-B199-63FF9CC8E61F}" destId="{32D7F149-6864-4E47-A945-94FAD2193D2A}" srcOrd="1" destOrd="0" presId="urn:microsoft.com/office/officeart/2005/8/layout/radial1"/>
    <dgm:cxn modelId="{1172EED7-0A7A-4E8A-896F-1AEE60AFB13B}" srcId="{04680E29-53DC-4C10-9A4E-08E7ADAA779A}" destId="{3C9AC855-B300-4C97-AC5E-A52A8865171B}" srcOrd="3" destOrd="0" parTransId="{50571152-0F8E-4AA6-A3ED-003DA0830823}" sibTransId="{E47DC0B9-7798-433E-B43B-29A9CF5BA76B}"/>
    <dgm:cxn modelId="{F6D8B50C-926C-483D-9834-942719860A64}" type="presOf" srcId="{B6DE4794-C872-4117-9300-7DC0012AAA89}" destId="{BC3DA162-CC61-4E39-8822-837114D614C4}" srcOrd="1" destOrd="0" presId="urn:microsoft.com/office/officeart/2005/8/layout/radial1"/>
    <dgm:cxn modelId="{57A7FAA8-FB09-4CD1-B132-8F043858D845}" srcId="{04680E29-53DC-4C10-9A4E-08E7ADAA779A}" destId="{BAE530F5-A6A4-49DC-9D4F-71474787C550}" srcOrd="0" destOrd="0" parTransId="{6F93DDA4-F162-41BA-A747-F5DBD6FF559B}" sibTransId="{55C15EDD-8B09-4457-9053-B2E79A3C7774}"/>
    <dgm:cxn modelId="{EB78416B-5D22-4166-B394-368E1C090DBB}" type="presOf" srcId="{AB79999D-E845-4437-B199-63FF9CC8E61F}" destId="{C1017A3A-A1D8-4C15-8059-F1BBC56DE4B2}" srcOrd="0" destOrd="0" presId="urn:microsoft.com/office/officeart/2005/8/layout/radial1"/>
    <dgm:cxn modelId="{2447B15F-1346-4E2B-A9AC-1B1E45AF4AD3}" type="presOf" srcId="{F21060E3-2F55-4171-8846-A3D49835BD2D}" destId="{AA898946-61B3-4268-B7EC-5EAC3B0FF039}" srcOrd="0" destOrd="0" presId="urn:microsoft.com/office/officeart/2005/8/layout/radial1"/>
    <dgm:cxn modelId="{5B701E35-CFAE-4982-9512-684CE0125A07}" type="presOf" srcId="{1DDF2E1A-C89E-4128-AC39-80262BD3B63B}" destId="{3C650B31-EF20-406B-8034-8AA1FEF640FE}" srcOrd="0" destOrd="0" presId="urn:microsoft.com/office/officeart/2005/8/layout/radial1"/>
    <dgm:cxn modelId="{C9B0E385-43F4-4186-B06E-13819CC9D286}" type="presOf" srcId="{A4CABB82-73E9-40B5-9122-82CAF28FB11F}" destId="{0FD0E23E-C32C-43C2-8E5B-56B757ABBB5B}" srcOrd="0" destOrd="0" presId="urn:microsoft.com/office/officeart/2005/8/layout/radial1"/>
    <dgm:cxn modelId="{CC0A0423-6DAB-4789-B2B3-AA5469B7CC89}" type="presOf" srcId="{F21060E3-2F55-4171-8846-A3D49835BD2D}" destId="{8AD7D2DA-8041-411E-BCD1-A279FA186425}" srcOrd="1" destOrd="0" presId="urn:microsoft.com/office/officeart/2005/8/layout/radial1"/>
    <dgm:cxn modelId="{1B77C52A-4036-4177-B9B2-B848C048DAB3}" type="presOf" srcId="{1DDF2E1A-C89E-4128-AC39-80262BD3B63B}" destId="{127C8333-2745-4207-9B46-C9139518CCCC}" srcOrd="1" destOrd="0" presId="urn:microsoft.com/office/officeart/2005/8/layout/radial1"/>
    <dgm:cxn modelId="{570B8A30-305D-4419-AF4D-CA8263F77004}" type="presParOf" srcId="{0FD0E23E-C32C-43C2-8E5B-56B757ABBB5B}" destId="{F4BED5E8-3306-424A-8859-DC104FF0854B}" srcOrd="0" destOrd="0" presId="urn:microsoft.com/office/officeart/2005/8/layout/radial1"/>
    <dgm:cxn modelId="{726C6778-428A-4594-A92B-29029A550900}" type="presParOf" srcId="{0FD0E23E-C32C-43C2-8E5B-56B757ABBB5B}" destId="{0229C20A-3F9A-466F-B712-BB8B78FBF1A3}" srcOrd="1" destOrd="0" presId="urn:microsoft.com/office/officeart/2005/8/layout/radial1"/>
    <dgm:cxn modelId="{5A3297AC-288C-4FF0-8EA4-5A2FFD046868}" type="presParOf" srcId="{0229C20A-3F9A-466F-B712-BB8B78FBF1A3}" destId="{0D4301D4-C0F5-4E58-812A-BAB6A648C82E}" srcOrd="0" destOrd="0" presId="urn:microsoft.com/office/officeart/2005/8/layout/radial1"/>
    <dgm:cxn modelId="{F45F4275-918D-4BA8-9558-51090012BCEE}" type="presParOf" srcId="{0FD0E23E-C32C-43C2-8E5B-56B757ABBB5B}" destId="{473B57FB-4733-46AA-B579-38719C298116}" srcOrd="2" destOrd="0" presId="urn:microsoft.com/office/officeart/2005/8/layout/radial1"/>
    <dgm:cxn modelId="{35C2A9E4-D431-4D98-AE92-EE7F18CF5394}" type="presParOf" srcId="{0FD0E23E-C32C-43C2-8E5B-56B757ABBB5B}" destId="{C1017A3A-A1D8-4C15-8059-F1BBC56DE4B2}" srcOrd="3" destOrd="0" presId="urn:microsoft.com/office/officeart/2005/8/layout/radial1"/>
    <dgm:cxn modelId="{E84FEAEC-C1F9-4067-B077-95DD2F4FEF53}" type="presParOf" srcId="{C1017A3A-A1D8-4C15-8059-F1BBC56DE4B2}" destId="{32D7F149-6864-4E47-A945-94FAD2193D2A}" srcOrd="0" destOrd="0" presId="urn:microsoft.com/office/officeart/2005/8/layout/radial1"/>
    <dgm:cxn modelId="{B016F7E2-B997-4D5B-AA8F-C69C46D20B34}" type="presParOf" srcId="{0FD0E23E-C32C-43C2-8E5B-56B757ABBB5B}" destId="{2A67DEAA-344A-4BB6-8991-ECBE91A4E880}" srcOrd="4" destOrd="0" presId="urn:microsoft.com/office/officeart/2005/8/layout/radial1"/>
    <dgm:cxn modelId="{2F499CF8-0C0C-4CE3-B5E4-63DAA7D1EBC6}" type="presParOf" srcId="{0FD0E23E-C32C-43C2-8E5B-56B757ABBB5B}" destId="{B1C6D4A5-9562-4DA8-83B9-A79796476511}" srcOrd="5" destOrd="0" presId="urn:microsoft.com/office/officeart/2005/8/layout/radial1"/>
    <dgm:cxn modelId="{6B8FE7ED-F00C-4F46-9BE3-C935907DAAC9}" type="presParOf" srcId="{B1C6D4A5-9562-4DA8-83B9-A79796476511}" destId="{BC3DA162-CC61-4E39-8822-837114D614C4}" srcOrd="0" destOrd="0" presId="urn:microsoft.com/office/officeart/2005/8/layout/radial1"/>
    <dgm:cxn modelId="{5467D833-53A1-4DF3-96BF-88B67EA927FC}" type="presParOf" srcId="{0FD0E23E-C32C-43C2-8E5B-56B757ABBB5B}" destId="{4F873A3D-21EA-4BFB-BC99-0117AB20D3F6}" srcOrd="6" destOrd="0" presId="urn:microsoft.com/office/officeart/2005/8/layout/radial1"/>
    <dgm:cxn modelId="{002036AB-3DA1-4D90-8655-BF2B34CBB34B}" type="presParOf" srcId="{0FD0E23E-C32C-43C2-8E5B-56B757ABBB5B}" destId="{DB9FC45B-3235-4856-8B49-05691EF1856E}" srcOrd="7" destOrd="0" presId="urn:microsoft.com/office/officeart/2005/8/layout/radial1"/>
    <dgm:cxn modelId="{9DEE9251-6682-4255-84C6-9377565BB1CB}" type="presParOf" srcId="{DB9FC45B-3235-4856-8B49-05691EF1856E}" destId="{FCA2083D-FB39-4617-A3EF-B2DFFB3B56B3}" srcOrd="0" destOrd="0" presId="urn:microsoft.com/office/officeart/2005/8/layout/radial1"/>
    <dgm:cxn modelId="{B772AA78-5C12-491B-8381-209F2CFABD2B}" type="presParOf" srcId="{0FD0E23E-C32C-43C2-8E5B-56B757ABBB5B}" destId="{2A75C8C2-24F4-467C-850F-7D4E7486F7C2}" srcOrd="8" destOrd="0" presId="urn:microsoft.com/office/officeart/2005/8/layout/radial1"/>
    <dgm:cxn modelId="{87C7066C-1FA3-4C4C-B255-81F3EEDD3321}" type="presParOf" srcId="{0FD0E23E-C32C-43C2-8E5B-56B757ABBB5B}" destId="{EE892A53-3349-41B1-A8DE-C900364100E2}" srcOrd="9" destOrd="0" presId="urn:microsoft.com/office/officeart/2005/8/layout/radial1"/>
    <dgm:cxn modelId="{4D273950-27FA-4CE7-9A36-69978ADAB436}" type="presParOf" srcId="{EE892A53-3349-41B1-A8DE-C900364100E2}" destId="{587F16C9-2868-4214-8087-588A7E2E5773}" srcOrd="0" destOrd="0" presId="urn:microsoft.com/office/officeart/2005/8/layout/radial1"/>
    <dgm:cxn modelId="{68F79ABF-0290-463B-ACFA-BE93B4499832}" type="presParOf" srcId="{0FD0E23E-C32C-43C2-8E5B-56B757ABBB5B}" destId="{19C10ECC-F1D5-4AC6-9F46-55A2DA2211FE}" srcOrd="10" destOrd="0" presId="urn:microsoft.com/office/officeart/2005/8/layout/radial1"/>
    <dgm:cxn modelId="{3343A75B-2A9D-40FF-9644-798A3BA022AA}" type="presParOf" srcId="{0FD0E23E-C32C-43C2-8E5B-56B757ABBB5B}" destId="{3C650B31-EF20-406B-8034-8AA1FEF640FE}" srcOrd="11" destOrd="0" presId="urn:microsoft.com/office/officeart/2005/8/layout/radial1"/>
    <dgm:cxn modelId="{33E9FD64-6824-4B11-B420-C2A025253B5F}" type="presParOf" srcId="{3C650B31-EF20-406B-8034-8AA1FEF640FE}" destId="{127C8333-2745-4207-9B46-C9139518CCCC}" srcOrd="0" destOrd="0" presId="urn:microsoft.com/office/officeart/2005/8/layout/radial1"/>
    <dgm:cxn modelId="{F7571D02-F691-46E1-B1A7-78879428C9F2}" type="presParOf" srcId="{0FD0E23E-C32C-43C2-8E5B-56B757ABBB5B}" destId="{1CA2ECD0-B754-4D6E-8068-C332243B1514}" srcOrd="12" destOrd="0" presId="urn:microsoft.com/office/officeart/2005/8/layout/radial1"/>
    <dgm:cxn modelId="{365D67B2-1B99-4578-8350-D3ED95E22235}" type="presParOf" srcId="{0FD0E23E-C32C-43C2-8E5B-56B757ABBB5B}" destId="{AA898946-61B3-4268-B7EC-5EAC3B0FF039}" srcOrd="13" destOrd="0" presId="urn:microsoft.com/office/officeart/2005/8/layout/radial1"/>
    <dgm:cxn modelId="{3B5EB506-B01B-4469-BC3C-39E3021910F1}" type="presParOf" srcId="{AA898946-61B3-4268-B7EC-5EAC3B0FF039}" destId="{8AD7D2DA-8041-411E-BCD1-A279FA186425}" srcOrd="0" destOrd="0" presId="urn:microsoft.com/office/officeart/2005/8/layout/radial1"/>
    <dgm:cxn modelId="{425B43E7-BD5C-4DA6-9E67-B892DAC630FB}" type="presParOf" srcId="{0FD0E23E-C32C-43C2-8E5B-56B757ABBB5B}" destId="{02ED5282-1F14-406A-9115-079CAD91DB9C}" srcOrd="14" destOrd="0" presId="urn:microsoft.com/office/officeart/2005/8/layout/radial1"/>
    <dgm:cxn modelId="{0E168AC5-91F6-46C0-9252-693DAB9B2FE9}" type="presParOf" srcId="{0FD0E23E-C32C-43C2-8E5B-56B757ABBB5B}" destId="{2B0C038E-E8E4-41ED-AD37-4C3F14C210C3}" srcOrd="15" destOrd="0" presId="urn:microsoft.com/office/officeart/2005/8/layout/radial1"/>
    <dgm:cxn modelId="{4DFBD3EF-B852-44EB-9D59-15C468B3E834}" type="presParOf" srcId="{2B0C038E-E8E4-41ED-AD37-4C3F14C210C3}" destId="{A56561AC-ED3F-4274-9A06-0E11827031C9}" srcOrd="0" destOrd="0" presId="urn:microsoft.com/office/officeart/2005/8/layout/radial1"/>
    <dgm:cxn modelId="{17FE6DDB-F361-401E-B6CB-B4032B4C4E4E}" type="presParOf" srcId="{0FD0E23E-C32C-43C2-8E5B-56B757ABBB5B}" destId="{AA39DB5C-96BD-4362-A78D-53E6230852E5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BED5E8-3306-424A-8859-DC104FF0854B}">
      <dsp:nvSpPr>
        <dsp:cNvPr id="0" name=""/>
        <dsp:cNvSpPr/>
      </dsp:nvSpPr>
      <dsp:spPr>
        <a:xfrm>
          <a:off x="2721437" y="1585225"/>
          <a:ext cx="2033352" cy="1957002"/>
        </a:xfrm>
        <a:prstGeom prst="ellipse">
          <a:avLst/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19215" y="1871821"/>
        <a:ext cx="1437796" cy="1383810"/>
      </dsp:txXfrm>
    </dsp:sp>
    <dsp:sp modelId="{0229C20A-3F9A-466F-B712-BB8B78FBF1A3}">
      <dsp:nvSpPr>
        <dsp:cNvPr id="0" name=""/>
        <dsp:cNvSpPr/>
      </dsp:nvSpPr>
      <dsp:spPr>
        <a:xfrm rot="16200000">
          <a:off x="3584066" y="1417268"/>
          <a:ext cx="308095" cy="27818"/>
        </a:xfrm>
        <a:custGeom>
          <a:avLst/>
          <a:gdLst/>
          <a:ahLst/>
          <a:cxnLst/>
          <a:rect l="0" t="0" r="0" b="0"/>
          <a:pathLst>
            <a:path>
              <a:moveTo>
                <a:pt x="0" y="13909"/>
              </a:moveTo>
              <a:lnTo>
                <a:pt x="308095" y="139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30411" y="1423475"/>
        <a:ext cx="15404" cy="15404"/>
      </dsp:txXfrm>
    </dsp:sp>
    <dsp:sp modelId="{473B57FB-4733-46AA-B579-38719C298116}">
      <dsp:nvSpPr>
        <dsp:cNvPr id="0" name=""/>
        <dsp:cNvSpPr/>
      </dsp:nvSpPr>
      <dsp:spPr>
        <a:xfrm>
          <a:off x="2974270" y="-80860"/>
          <a:ext cx="1527686" cy="1357990"/>
        </a:xfrm>
        <a:prstGeom prst="ellipse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Disease specific care </a:t>
          </a:r>
          <a:r>
            <a:rPr lang="en-US" sz="15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mgmt.</a:t>
          </a:r>
          <a:endParaRPr lang="en-US" sz="15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97994" y="118013"/>
        <a:ext cx="1080238" cy="960244"/>
      </dsp:txXfrm>
    </dsp:sp>
    <dsp:sp modelId="{C1017A3A-A1D8-4C15-8059-F1BBC56DE4B2}">
      <dsp:nvSpPr>
        <dsp:cNvPr id="0" name=""/>
        <dsp:cNvSpPr/>
      </dsp:nvSpPr>
      <dsp:spPr>
        <a:xfrm rot="21546351">
          <a:off x="4754642" y="2532108"/>
          <a:ext cx="236394" cy="27818"/>
        </a:xfrm>
        <a:custGeom>
          <a:avLst/>
          <a:gdLst/>
          <a:ahLst/>
          <a:cxnLst/>
          <a:rect l="0" t="0" r="0" b="0"/>
          <a:pathLst>
            <a:path>
              <a:moveTo>
                <a:pt x="0" y="13909"/>
              </a:moveTo>
              <a:lnTo>
                <a:pt x="236394" y="139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66929" y="2540107"/>
        <a:ext cx="11819" cy="11819"/>
      </dsp:txXfrm>
    </dsp:sp>
    <dsp:sp modelId="{2A67DEAA-344A-4BB6-8991-ECBE91A4E880}">
      <dsp:nvSpPr>
        <dsp:cNvPr id="0" name=""/>
        <dsp:cNvSpPr/>
      </dsp:nvSpPr>
      <dsp:spPr>
        <a:xfrm>
          <a:off x="4990893" y="1852902"/>
          <a:ext cx="1573255" cy="1357990"/>
        </a:xfrm>
        <a:prstGeom prst="ellipse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Integrated Behavioral Health</a:t>
          </a:r>
        </a:p>
      </dsp:txBody>
      <dsp:txXfrm>
        <a:off x="5221291" y="2051775"/>
        <a:ext cx="1112459" cy="960244"/>
      </dsp:txXfrm>
    </dsp:sp>
    <dsp:sp modelId="{B1C6D4A5-9562-4DA8-83B9-A79796476511}">
      <dsp:nvSpPr>
        <dsp:cNvPr id="0" name=""/>
        <dsp:cNvSpPr/>
      </dsp:nvSpPr>
      <dsp:spPr>
        <a:xfrm rot="18922032">
          <a:off x="4381359" y="1687282"/>
          <a:ext cx="460832" cy="27818"/>
        </a:xfrm>
        <a:custGeom>
          <a:avLst/>
          <a:gdLst/>
          <a:ahLst/>
          <a:cxnLst/>
          <a:rect l="0" t="0" r="0" b="0"/>
          <a:pathLst>
            <a:path>
              <a:moveTo>
                <a:pt x="0" y="13909"/>
              </a:moveTo>
              <a:lnTo>
                <a:pt x="460832" y="139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00255" y="1689671"/>
        <a:ext cx="23041" cy="23041"/>
      </dsp:txXfrm>
    </dsp:sp>
    <dsp:sp modelId="{4F873A3D-21EA-4BFB-BC99-0117AB20D3F6}">
      <dsp:nvSpPr>
        <dsp:cNvPr id="0" name=""/>
        <dsp:cNvSpPr/>
      </dsp:nvSpPr>
      <dsp:spPr>
        <a:xfrm>
          <a:off x="4523008" y="355718"/>
          <a:ext cx="1527686" cy="1357990"/>
        </a:xfrm>
        <a:prstGeom prst="ellipse">
          <a:avLst/>
        </a:prstGeom>
        <a:solidFill>
          <a:schemeClr val="tx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Addiction </a:t>
          </a:r>
          <a:r>
            <a:rPr lang="en-US" sz="15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Services</a:t>
          </a:r>
          <a:endParaRPr lang="en-US" sz="15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46732" y="554591"/>
        <a:ext cx="1080238" cy="960244"/>
      </dsp:txXfrm>
    </dsp:sp>
    <dsp:sp modelId="{DB9FC45B-3235-4856-8B49-05691EF1856E}">
      <dsp:nvSpPr>
        <dsp:cNvPr id="0" name=""/>
        <dsp:cNvSpPr/>
      </dsp:nvSpPr>
      <dsp:spPr>
        <a:xfrm rot="2700000">
          <a:off x="4406390" y="3343527"/>
          <a:ext cx="250866" cy="27818"/>
        </a:xfrm>
        <a:custGeom>
          <a:avLst/>
          <a:gdLst/>
          <a:ahLst/>
          <a:cxnLst/>
          <a:rect l="0" t="0" r="0" b="0"/>
          <a:pathLst>
            <a:path>
              <a:moveTo>
                <a:pt x="0" y="13909"/>
              </a:moveTo>
              <a:lnTo>
                <a:pt x="250866" y="139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25551" y="3351164"/>
        <a:ext cx="12543" cy="12543"/>
      </dsp:txXfrm>
    </dsp:sp>
    <dsp:sp modelId="{2A75C8C2-24F4-467C-850F-7D4E7486F7C2}">
      <dsp:nvSpPr>
        <dsp:cNvPr id="0" name=""/>
        <dsp:cNvSpPr/>
      </dsp:nvSpPr>
      <dsp:spPr>
        <a:xfrm>
          <a:off x="4364154" y="3274615"/>
          <a:ext cx="1527686" cy="1357990"/>
        </a:xfrm>
        <a:prstGeom prst="ellipse">
          <a:avLst/>
        </a:prstGeom>
        <a:solidFill>
          <a:schemeClr val="tx2"/>
        </a:solidFill>
        <a:ln w="12700" cap="flat" cmpd="sng" algn="ctr">
          <a:solidFill>
            <a:srgbClr val="00437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Pharmacy</a:t>
          </a:r>
        </a:p>
      </dsp:txBody>
      <dsp:txXfrm>
        <a:off x="4587878" y="3473488"/>
        <a:ext cx="1080238" cy="960244"/>
      </dsp:txXfrm>
    </dsp:sp>
    <dsp:sp modelId="{EE892A53-3349-41B1-A8DE-C900364100E2}">
      <dsp:nvSpPr>
        <dsp:cNvPr id="0" name=""/>
        <dsp:cNvSpPr/>
      </dsp:nvSpPr>
      <dsp:spPr>
        <a:xfrm rot="5815574">
          <a:off x="3440375" y="3680869"/>
          <a:ext cx="320681" cy="27818"/>
        </a:xfrm>
        <a:custGeom>
          <a:avLst/>
          <a:gdLst/>
          <a:ahLst/>
          <a:cxnLst/>
          <a:rect l="0" t="0" r="0" b="0"/>
          <a:pathLst>
            <a:path>
              <a:moveTo>
                <a:pt x="0" y="13909"/>
              </a:moveTo>
              <a:lnTo>
                <a:pt x="320681" y="139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3592699" y="3686761"/>
        <a:ext cx="16034" cy="16034"/>
      </dsp:txXfrm>
    </dsp:sp>
    <dsp:sp modelId="{19C10ECC-F1D5-4AC6-9F46-55A2DA2211FE}">
      <dsp:nvSpPr>
        <dsp:cNvPr id="0" name=""/>
        <dsp:cNvSpPr/>
      </dsp:nvSpPr>
      <dsp:spPr>
        <a:xfrm>
          <a:off x="2704396" y="3850323"/>
          <a:ext cx="1589882" cy="1357990"/>
        </a:xfrm>
        <a:prstGeom prst="ellipse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ED Care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Management</a:t>
          </a:r>
          <a:endParaRPr lang="en-US" sz="1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37229" y="4049196"/>
        <a:ext cx="1124216" cy="960244"/>
      </dsp:txXfrm>
    </dsp:sp>
    <dsp:sp modelId="{3C650B31-EF20-406B-8034-8AA1FEF640FE}">
      <dsp:nvSpPr>
        <dsp:cNvPr id="0" name=""/>
        <dsp:cNvSpPr/>
      </dsp:nvSpPr>
      <dsp:spPr>
        <a:xfrm rot="8471709">
          <a:off x="2660060" y="3282122"/>
          <a:ext cx="334815" cy="27818"/>
        </a:xfrm>
        <a:custGeom>
          <a:avLst/>
          <a:gdLst/>
          <a:ahLst/>
          <a:cxnLst/>
          <a:rect l="0" t="0" r="0" b="0"/>
          <a:pathLst>
            <a:path>
              <a:moveTo>
                <a:pt x="0" y="13909"/>
              </a:moveTo>
              <a:lnTo>
                <a:pt x="334815" y="139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819097" y="3287661"/>
        <a:ext cx="16740" cy="16740"/>
      </dsp:txXfrm>
    </dsp:sp>
    <dsp:sp modelId="{1CA2ECD0-B754-4D6E-8068-C332243B1514}">
      <dsp:nvSpPr>
        <dsp:cNvPr id="0" name=""/>
        <dsp:cNvSpPr/>
      </dsp:nvSpPr>
      <dsp:spPr>
        <a:xfrm>
          <a:off x="1370062" y="3176681"/>
          <a:ext cx="1522937" cy="1357990"/>
        </a:xfrm>
        <a:prstGeom prst="ellipse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525" rIns="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Care </a:t>
          </a:r>
          <a:r>
            <a:rPr lang="en-US" sz="15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transitions</a:t>
          </a:r>
          <a:endParaRPr lang="en-US" sz="15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93091" y="3375554"/>
        <a:ext cx="1076879" cy="960244"/>
      </dsp:txXfrm>
    </dsp:sp>
    <dsp:sp modelId="{AA898946-61B3-4268-B7EC-5EAC3B0FF039}">
      <dsp:nvSpPr>
        <dsp:cNvPr id="0" name=""/>
        <dsp:cNvSpPr/>
      </dsp:nvSpPr>
      <dsp:spPr>
        <a:xfrm rot="10969330">
          <a:off x="2520276" y="2494777"/>
          <a:ext cx="202615" cy="27818"/>
        </a:xfrm>
        <a:custGeom>
          <a:avLst/>
          <a:gdLst/>
          <a:ahLst/>
          <a:cxnLst/>
          <a:rect l="0" t="0" r="0" b="0"/>
          <a:pathLst>
            <a:path>
              <a:moveTo>
                <a:pt x="0" y="13909"/>
              </a:moveTo>
              <a:lnTo>
                <a:pt x="202615" y="139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616518" y="2503621"/>
        <a:ext cx="10130" cy="10130"/>
      </dsp:txXfrm>
    </dsp:sp>
    <dsp:sp modelId="{02ED5282-1F14-406A-9115-079CAD91DB9C}">
      <dsp:nvSpPr>
        <dsp:cNvPr id="0" name=""/>
        <dsp:cNvSpPr/>
      </dsp:nvSpPr>
      <dsp:spPr>
        <a:xfrm>
          <a:off x="993884" y="1787106"/>
          <a:ext cx="1527686" cy="1357990"/>
        </a:xfrm>
        <a:prstGeom prst="ellipse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End of life care</a:t>
          </a:r>
          <a:endParaRPr lang="en-US" sz="15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17608" y="1985979"/>
        <a:ext cx="1080238" cy="960244"/>
      </dsp:txXfrm>
    </dsp:sp>
    <dsp:sp modelId="{2B0C038E-E8E4-41ED-AD37-4C3F14C210C3}">
      <dsp:nvSpPr>
        <dsp:cNvPr id="0" name=""/>
        <dsp:cNvSpPr/>
      </dsp:nvSpPr>
      <dsp:spPr>
        <a:xfrm rot="13486554">
          <a:off x="2822695" y="1761967"/>
          <a:ext cx="242763" cy="27818"/>
        </a:xfrm>
        <a:custGeom>
          <a:avLst/>
          <a:gdLst/>
          <a:ahLst/>
          <a:cxnLst/>
          <a:rect l="0" t="0" r="0" b="0"/>
          <a:pathLst>
            <a:path>
              <a:moveTo>
                <a:pt x="0" y="13909"/>
              </a:moveTo>
              <a:lnTo>
                <a:pt x="242763" y="139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938007" y="1769807"/>
        <a:ext cx="12138" cy="12138"/>
      </dsp:txXfrm>
    </dsp:sp>
    <dsp:sp modelId="{AA39DB5C-96BD-4362-A78D-53E6230852E5}">
      <dsp:nvSpPr>
        <dsp:cNvPr id="0" name=""/>
        <dsp:cNvSpPr/>
      </dsp:nvSpPr>
      <dsp:spPr>
        <a:xfrm>
          <a:off x="1542262" y="495903"/>
          <a:ext cx="1592909" cy="1358660"/>
        </a:xfrm>
        <a:prstGeom prst="ellipse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Social </a:t>
          </a:r>
          <a:r>
            <a:rPr lang="en-US" sz="14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determinants </a:t>
          </a:r>
          <a:r>
            <a:rPr lang="en-US" sz="1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of health</a:t>
          </a:r>
        </a:p>
      </dsp:txBody>
      <dsp:txXfrm>
        <a:off x="1775538" y="694874"/>
        <a:ext cx="1126357" cy="960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0.34391</cdr:x>
      <cdr:y>0.8972</cdr:y>
    </cdr:from>
    <cdr:to>
      <cdr:x>0.36891</cdr:x>
      <cdr:y>0.92996</cdr:y>
    </cdr:to>
    <cdr:sp macro="" textlink="">
      <cdr:nvSpPr>
        <cdr:cNvPr id="2" name="Oval 1"/>
        <cdr:cNvSpPr/>
      </cdr:nvSpPr>
      <cdr:spPr>
        <a:xfrm xmlns:a="http://schemas.openxmlformats.org/drawingml/2006/main">
          <a:off x="3144534" y="4880340"/>
          <a:ext cx="228600" cy="178154"/>
        </a:xfrm>
        <a:prstGeom xmlns:a="http://schemas.openxmlformats.org/drawingml/2006/main" prst="ellipse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0.37693</cdr:x>
      <cdr:y>0.8832</cdr:y>
    </cdr:from>
    <cdr:to>
      <cdr:x>0.40193</cdr:x>
      <cdr:y>0.91595</cdr:y>
    </cdr:to>
    <cdr:sp macro="" textlink="">
      <cdr:nvSpPr>
        <cdr:cNvPr id="3" name="Oval 2"/>
        <cdr:cNvSpPr/>
      </cdr:nvSpPr>
      <cdr:spPr>
        <a:xfrm xmlns:a="http://schemas.openxmlformats.org/drawingml/2006/main">
          <a:off x="3446422" y="4804140"/>
          <a:ext cx="228600" cy="178154"/>
        </a:xfrm>
        <a:prstGeom xmlns:a="http://schemas.openxmlformats.org/drawingml/2006/main" prst="ellipse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0.59393</cdr:x>
      <cdr:y>0.84117</cdr:y>
    </cdr:from>
    <cdr:to>
      <cdr:x>0.61893</cdr:x>
      <cdr:y>0.87392</cdr:y>
    </cdr:to>
    <cdr:sp macro="" textlink="">
      <cdr:nvSpPr>
        <cdr:cNvPr id="4" name="Oval 3"/>
        <cdr:cNvSpPr/>
      </cdr:nvSpPr>
      <cdr:spPr>
        <a:xfrm xmlns:a="http://schemas.openxmlformats.org/drawingml/2006/main">
          <a:off x="5430534" y="4575540"/>
          <a:ext cx="228600" cy="178154"/>
        </a:xfrm>
        <a:prstGeom xmlns:a="http://schemas.openxmlformats.org/drawingml/2006/main" prst="ellipse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0.59393</cdr:x>
      <cdr:y>0.77113</cdr:y>
    </cdr:from>
    <cdr:to>
      <cdr:x>0.61893</cdr:x>
      <cdr:y>0.80388</cdr:y>
    </cdr:to>
    <cdr:sp macro="" textlink="">
      <cdr:nvSpPr>
        <cdr:cNvPr id="5" name="Oval 4"/>
        <cdr:cNvSpPr/>
      </cdr:nvSpPr>
      <cdr:spPr>
        <a:xfrm xmlns:a="http://schemas.openxmlformats.org/drawingml/2006/main">
          <a:off x="5430534" y="4194540"/>
          <a:ext cx="228600" cy="178154"/>
        </a:xfrm>
        <a:prstGeom xmlns:a="http://schemas.openxmlformats.org/drawingml/2006/main" prst="ellipse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</cdr:x>
      <cdr:y>0.77113</cdr:y>
    </cdr:from>
    <cdr:to>
      <cdr:x>0.525</cdr:x>
      <cdr:y>0.80345</cdr:y>
    </cdr:to>
    <cdr:sp macro="" textlink="">
      <cdr:nvSpPr>
        <cdr:cNvPr id="6" name="Oval 5"/>
        <cdr:cNvSpPr/>
      </cdr:nvSpPr>
      <cdr:spPr>
        <a:xfrm xmlns:a="http://schemas.openxmlformats.org/drawingml/2006/main">
          <a:off x="4571729" y="4194540"/>
          <a:ext cx="228600" cy="175797"/>
        </a:xfrm>
        <a:prstGeom xmlns:a="http://schemas.openxmlformats.org/drawingml/2006/main" prst="ellipse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0.52131</cdr:x>
      <cdr:y>0.77113</cdr:y>
    </cdr:from>
    <cdr:to>
      <cdr:x>0.54631</cdr:x>
      <cdr:y>0.80345</cdr:y>
    </cdr:to>
    <cdr:sp macro="" textlink="">
      <cdr:nvSpPr>
        <cdr:cNvPr id="7" name="Oval 6"/>
        <cdr:cNvSpPr/>
      </cdr:nvSpPr>
      <cdr:spPr>
        <a:xfrm xmlns:a="http://schemas.openxmlformats.org/drawingml/2006/main">
          <a:off x="4766553" y="4194540"/>
          <a:ext cx="228600" cy="175797"/>
        </a:xfrm>
        <a:prstGeom xmlns:a="http://schemas.openxmlformats.org/drawingml/2006/main" prst="ellipse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0.61893</cdr:x>
      <cdr:y>0.82716</cdr:y>
    </cdr:from>
    <cdr:to>
      <cdr:x>0.64393</cdr:x>
      <cdr:y>0.85991</cdr:y>
    </cdr:to>
    <cdr:sp macro="" textlink="">
      <cdr:nvSpPr>
        <cdr:cNvPr id="8" name="Oval 7"/>
        <cdr:cNvSpPr/>
      </cdr:nvSpPr>
      <cdr:spPr>
        <a:xfrm xmlns:a="http://schemas.openxmlformats.org/drawingml/2006/main">
          <a:off x="5659134" y="4499340"/>
          <a:ext cx="228600" cy="178154"/>
        </a:xfrm>
        <a:prstGeom xmlns:a="http://schemas.openxmlformats.org/drawingml/2006/main" prst="ellipse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0.62726</cdr:x>
      <cdr:y>0.86919</cdr:y>
    </cdr:from>
    <cdr:to>
      <cdr:x>0.65226</cdr:x>
      <cdr:y>0.90194</cdr:y>
    </cdr:to>
    <cdr:sp macro="" textlink="">
      <cdr:nvSpPr>
        <cdr:cNvPr id="9" name="Oval 8"/>
        <cdr:cNvSpPr/>
      </cdr:nvSpPr>
      <cdr:spPr>
        <a:xfrm xmlns:a="http://schemas.openxmlformats.org/drawingml/2006/main">
          <a:off x="5735334" y="4727940"/>
          <a:ext cx="228600" cy="178154"/>
        </a:xfrm>
        <a:prstGeom xmlns:a="http://schemas.openxmlformats.org/drawingml/2006/main" prst="ellipse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0.74393</cdr:x>
      <cdr:y>0.77113</cdr:y>
    </cdr:from>
    <cdr:to>
      <cdr:x>0.76894</cdr:x>
      <cdr:y>0.80388</cdr:y>
    </cdr:to>
    <cdr:sp macro="" textlink="">
      <cdr:nvSpPr>
        <cdr:cNvPr id="10" name="Oval 9"/>
        <cdr:cNvSpPr/>
      </cdr:nvSpPr>
      <cdr:spPr>
        <a:xfrm xmlns:a="http://schemas.openxmlformats.org/drawingml/2006/main">
          <a:off x="6802134" y="4194540"/>
          <a:ext cx="228600" cy="178154"/>
        </a:xfrm>
        <a:prstGeom xmlns:a="http://schemas.openxmlformats.org/drawingml/2006/main" prst="ellipse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0.77727</cdr:x>
      <cdr:y>0.82716</cdr:y>
    </cdr:from>
    <cdr:to>
      <cdr:x>0.80227</cdr:x>
      <cdr:y>0.85991</cdr:y>
    </cdr:to>
    <cdr:sp macro="" textlink="">
      <cdr:nvSpPr>
        <cdr:cNvPr id="12" name="Oval 11"/>
        <cdr:cNvSpPr/>
      </cdr:nvSpPr>
      <cdr:spPr>
        <a:xfrm xmlns:a="http://schemas.openxmlformats.org/drawingml/2006/main">
          <a:off x="7106934" y="4499340"/>
          <a:ext cx="228600" cy="178154"/>
        </a:xfrm>
        <a:prstGeom xmlns:a="http://schemas.openxmlformats.org/drawingml/2006/main" prst="ellipse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0.8106</cdr:x>
      <cdr:y>0.81315</cdr:y>
    </cdr:from>
    <cdr:to>
      <cdr:x>0.83561</cdr:x>
      <cdr:y>0.8459</cdr:y>
    </cdr:to>
    <cdr:sp macro="" textlink="">
      <cdr:nvSpPr>
        <cdr:cNvPr id="13" name="Oval 12"/>
        <cdr:cNvSpPr/>
      </cdr:nvSpPr>
      <cdr:spPr>
        <a:xfrm xmlns:a="http://schemas.openxmlformats.org/drawingml/2006/main">
          <a:off x="7411734" y="4423140"/>
          <a:ext cx="228600" cy="178154"/>
        </a:xfrm>
        <a:prstGeom xmlns:a="http://schemas.openxmlformats.org/drawingml/2006/main" prst="ellipse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0.86894</cdr:x>
      <cdr:y>0.78514</cdr:y>
    </cdr:from>
    <cdr:to>
      <cdr:x>0.89394</cdr:x>
      <cdr:y>0.81789</cdr:y>
    </cdr:to>
    <cdr:sp macro="" textlink="">
      <cdr:nvSpPr>
        <cdr:cNvPr id="14" name="Oval 13"/>
        <cdr:cNvSpPr/>
      </cdr:nvSpPr>
      <cdr:spPr>
        <a:xfrm xmlns:a="http://schemas.openxmlformats.org/drawingml/2006/main">
          <a:off x="7945134" y="4270740"/>
          <a:ext cx="228600" cy="178154"/>
        </a:xfrm>
        <a:prstGeom xmlns:a="http://schemas.openxmlformats.org/drawingml/2006/main" prst="ellipse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0.06438</cdr:x>
      <cdr:y>0.96277</cdr:y>
    </cdr:from>
    <cdr:to>
      <cdr:x>0.08938</cdr:x>
      <cdr:y>0.99552</cdr:y>
    </cdr:to>
    <cdr:sp macro="" textlink="">
      <cdr:nvSpPr>
        <cdr:cNvPr id="15" name="Oval 14"/>
        <cdr:cNvSpPr/>
      </cdr:nvSpPr>
      <cdr:spPr>
        <a:xfrm xmlns:a="http://schemas.openxmlformats.org/drawingml/2006/main">
          <a:off x="588664" y="5236988"/>
          <a:ext cx="228600" cy="178154"/>
        </a:xfrm>
        <a:prstGeom xmlns:a="http://schemas.openxmlformats.org/drawingml/2006/main" prst="ellipse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0.08556</cdr:x>
      <cdr:y>0.95324</cdr:y>
    </cdr:from>
    <cdr:to>
      <cdr:x>0.1689</cdr:x>
      <cdr:y>0.98709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782334" y="5185140"/>
          <a:ext cx="762000" cy="184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solidFill>
                <a:srgbClr val="FF0000"/>
              </a:solidFill>
            </a:rPr>
            <a:t>DOM</a:t>
          </a:r>
          <a:endParaRPr lang="en-US" sz="1100" b="1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ABD9C-2B0F-0E4C-9A8F-0EF97358F012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D1421-0402-4A48-A3E6-FBE6188A5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67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67698" y="4995328"/>
            <a:ext cx="5974022" cy="24622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902FC-13A1-4E02-8055-5D86C0003CE5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785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80314" y="5078585"/>
            <a:ext cx="6106778" cy="25006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902FC-13A1-4E02-8055-5D86C0003CE5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221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7E9CAF-CA78-4668-B94D-278349315C58}" type="slidenum">
              <a:rPr lang="en-US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12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902FC-13A1-4E02-8055-5D86C0003CE5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9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7E9CAF-CA78-4668-B94D-278349315C58}" type="slidenum">
              <a:rPr lang="en-US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594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66928" y="4990216"/>
            <a:ext cx="5965916" cy="24596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902FC-13A1-4E02-8055-5D86C0003CE5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563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F7590-C683-4284-B92E-0F5A8707DF8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61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47579-F1C2-4640-806E-5F183A125AEE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996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47579-F1C2-4640-806E-5F183A125AEE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26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2A2C-0EFE-E847-B641-7BF99EEF52F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DDBD-7B1E-B047-88E0-A54444FD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99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2A2C-0EFE-E847-B641-7BF99EEF52F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DDBD-7B1E-B047-88E0-A54444FD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32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2A2C-0EFE-E847-B641-7BF99EEF52F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DDBD-7B1E-B047-88E0-A54444FD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04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05BC-2712-465B-AB57-6D5D6BACB0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0231-6C32-46CB-84BA-49EAE6AF8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771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05BC-2712-465B-AB57-6D5D6BACB0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0231-6C32-46CB-84BA-49EAE6AF8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380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05BC-2712-465B-AB57-6D5D6BACB0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0231-6C32-46CB-84BA-49EAE6AF8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456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05BC-2712-465B-AB57-6D5D6BACB0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0231-6C32-46CB-84BA-49EAE6AF8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371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05BC-2712-465B-AB57-6D5D6BACB0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0231-6C32-46CB-84BA-49EAE6AF8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575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05BC-2712-465B-AB57-6D5D6BACB0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0231-6C32-46CB-84BA-49EAE6AF8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003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05BC-2712-465B-AB57-6D5D6BACB0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0231-6C32-46CB-84BA-49EAE6AF8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868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05BC-2712-465B-AB57-6D5D6BACB0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0231-6C32-46CB-84BA-49EAE6AF8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69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2A2C-0EFE-E847-B641-7BF99EEF52F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DDBD-7B1E-B047-88E0-A54444FD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646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05BC-2712-465B-AB57-6D5D6BACB0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0231-6C32-46CB-84BA-49EAE6AF8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218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05BC-2712-465B-AB57-6D5D6BACB0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0231-6C32-46CB-84BA-49EAE6AF8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287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D05BC-2712-465B-AB57-6D5D6BACB0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60231-6C32-46CB-84BA-49EAE6AF8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332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-44651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2" name="TitleBottomPlaceholder"/>
          <p:cNvSpPr>
            <a:spLocks noChangeArrowheads="1"/>
          </p:cNvSpPr>
          <p:nvPr userDrawn="1"/>
        </p:nvSpPr>
        <p:spPr bwMode="auto">
          <a:xfrm>
            <a:off x="0" y="2283841"/>
            <a:ext cx="2984827" cy="418776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32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474500" y="3105357"/>
            <a:ext cx="6714779" cy="502445"/>
          </a:xfrm>
        </p:spPr>
        <p:txBody>
          <a:bodyPr anchor="t"/>
          <a:lstStyle>
            <a:lvl1pPr>
              <a:defRPr sz="2400" b="1"/>
            </a:lvl1pPr>
          </a:lstStyle>
          <a:p>
            <a:pPr lvl="0"/>
            <a:r>
              <a:rPr lang="en-US" noProof="0" dirty="0"/>
              <a:t>Click to edit Master title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474500" y="3711729"/>
            <a:ext cx="6714779" cy="369332"/>
          </a:xfrm>
        </p:spPr>
        <p:txBody>
          <a:bodyPr>
            <a:sp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grpSp>
        <p:nvGrpSpPr>
          <p:cNvPr id="13513" name="McK Title Elements"/>
          <p:cNvGrpSpPr>
            <a:grpSpLocks/>
          </p:cNvGrpSpPr>
          <p:nvPr/>
        </p:nvGrpSpPr>
        <p:grpSpPr bwMode="auto">
          <a:xfrm>
            <a:off x="1" y="1"/>
            <a:ext cx="12187680" cy="6859620"/>
            <a:chOff x="0" y="0"/>
            <a:chExt cx="5643" cy="4235"/>
          </a:xfrm>
        </p:grpSpPr>
        <p:sp>
          <p:nvSpPr>
            <p:cNvPr id="13332" name="McK Document type" hidden="1"/>
            <p:cNvSpPr txBox="1">
              <a:spLocks noChangeArrowheads="1"/>
            </p:cNvSpPr>
            <p:nvPr userDrawn="1"/>
          </p:nvSpPr>
          <p:spPr bwMode="auto">
            <a:xfrm>
              <a:off x="1663" y="3104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28" dirty="0">
                  <a:solidFill>
                    <a:srgbClr val="000000"/>
                  </a:solidFill>
                  <a:cs typeface="Arial" charset="0"/>
                </a:rPr>
                <a:t>Document type</a:t>
              </a:r>
            </a:p>
          </p:txBody>
        </p:sp>
        <p:sp>
          <p:nvSpPr>
            <p:cNvPr id="13333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75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28" dirty="0">
                  <a:solidFill>
                    <a:srgbClr val="000000"/>
                  </a:solidFill>
                  <a:cs typeface="Arial" charset="0"/>
                </a:rPr>
                <a:t>Date</a:t>
              </a:r>
            </a:p>
          </p:txBody>
        </p:sp>
        <p:sp>
          <p:nvSpPr>
            <p:cNvPr id="13352" name="McK Disclaimer" hidden="1"/>
            <p:cNvSpPr>
              <a:spLocks noChangeArrowheads="1"/>
            </p:cNvSpPr>
            <p:nvPr userDrawn="1"/>
          </p:nvSpPr>
          <p:spPr bwMode="auto">
            <a:xfrm>
              <a:off x="1663" y="3713"/>
              <a:ext cx="2777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2120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16" dirty="0">
                  <a:solidFill>
                    <a:srgbClr val="000000"/>
                  </a:solidFill>
                  <a:cs typeface="Arial" charset="0"/>
                </a:rPr>
                <a:t>CONFIDENTIAL AND PROPRIETARY</a:t>
              </a:r>
            </a:p>
            <a:p>
              <a:pPr defTabSz="82120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16" dirty="0">
                  <a:solidFill>
                    <a:srgbClr val="000000"/>
                  </a:solidFill>
                  <a:cs typeface="Arial" charset="0"/>
                </a:rPr>
                <a:t>Any use of this material without specific permission of McKinsey &amp; Company is strictly prohibited</a:t>
              </a:r>
            </a:p>
          </p:txBody>
        </p:sp>
        <p:sp>
          <p:nvSpPr>
            <p:cNvPr id="13474" name="TitleBottomPlaceholder" hidden="1"/>
            <p:cNvSpPr>
              <a:spLocks noChangeArrowheads="1"/>
            </p:cNvSpPr>
            <p:nvPr userDrawn="1"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475" name="TitleTopPlaceholder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477" name="Rectangle 1189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32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pic>
        <p:nvPicPr>
          <p:cNvPr id="13507" name="TitleBottomBarBW" hidden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0081" y="6574546"/>
            <a:ext cx="2226740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itleTopPlaceholder"/>
          <p:cNvSpPr>
            <a:spLocks noChangeArrowheads="1"/>
          </p:cNvSpPr>
          <p:nvPr userDrawn="1"/>
        </p:nvSpPr>
        <p:spPr bwMode="auto">
          <a:xfrm>
            <a:off x="0" y="1"/>
            <a:ext cx="2984827" cy="2283840"/>
          </a:xfrm>
          <a:prstGeom prst="rect">
            <a:avLst/>
          </a:prstGeom>
          <a:solidFill>
            <a:srgbClr val="F8BF5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32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727" y="1504987"/>
            <a:ext cx="3831221" cy="811676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-1" y="6428097"/>
            <a:ext cx="12192000" cy="4299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793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773" y="1142357"/>
            <a:ext cx="11672551" cy="5175176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2763" indent="-168275">
              <a:buClr>
                <a:schemeClr val="tx2"/>
              </a:buClr>
              <a:buFont typeface="Arial" panose="020B0604020202020204" pitchFamily="34" charset="0"/>
              <a:buChar char="̶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7713" indent="-227013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79403" y="6660156"/>
            <a:ext cx="9426572" cy="18977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231773" y="155577"/>
            <a:ext cx="11670161" cy="6349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1" y="878505"/>
            <a:ext cx="12198479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7294262" y="878505"/>
            <a:ext cx="2924861" cy="77748"/>
          </a:xfrm>
          <a:prstGeom prst="rect">
            <a:avLst/>
          </a:prstGeom>
          <a:solidFill>
            <a:srgbClr val="F8BF5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11006448" y="878505"/>
            <a:ext cx="1185552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429" y="6543028"/>
            <a:ext cx="1576916" cy="271437"/>
          </a:xfrm>
          <a:prstGeom prst="rect">
            <a:avLst/>
          </a:prstGeom>
        </p:spPr>
      </p:pic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9405847" y="878505"/>
            <a:ext cx="1626551" cy="7774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11032398" y="878505"/>
            <a:ext cx="1159604" cy="77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541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31773" y="1142357"/>
            <a:ext cx="11672551" cy="5175176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2763" indent="-168275">
              <a:buClr>
                <a:schemeClr val="tx2"/>
              </a:buClr>
              <a:buFont typeface="Arial" panose="020B0604020202020204" pitchFamily="34" charset="0"/>
              <a:buChar char="̶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7713" indent="-227013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3265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773" y="1142358"/>
            <a:ext cx="11404600" cy="5086993"/>
          </a:xfrm>
        </p:spPr>
        <p:txBody>
          <a:bodyPr>
            <a:normAutofit/>
          </a:bodyPr>
          <a:lstStyle>
            <a:lvl1pPr>
              <a:defRPr sz="1400">
                <a:solidFill>
                  <a:srgbClr val="2134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2763" indent="-168275">
              <a:buFont typeface="Arial" panose="020B0604020202020204" pitchFamily="34" charset="0"/>
              <a:buChar char="̶"/>
              <a:defRPr sz="1400">
                <a:solidFill>
                  <a:srgbClr val="2134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7713" indent="-227013">
              <a:buFont typeface="Arial" panose="020B0604020202020204" pitchFamily="34" charset="0"/>
              <a:buChar char="▫"/>
              <a:tabLst/>
              <a:defRPr sz="1400">
                <a:solidFill>
                  <a:srgbClr val="2134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2134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rgbClr val="2134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1725" y="6483212"/>
            <a:ext cx="970275" cy="3747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DC141F-F311-8E40-92CD-06AB2D9F992D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79404" y="6596785"/>
            <a:ext cx="9281157" cy="18977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61551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293171" indent="-293171">
              <a:buFont typeface="Arial" pitchFamily="34" charset="0"/>
              <a:buChar char="•"/>
              <a:defRPr/>
            </a:lvl2pPr>
            <a:lvl3pPr marL="646271" indent="-267255">
              <a:tabLst>
                <a:tab pos="581482" algn="l"/>
              </a:tabLst>
              <a:defRPr/>
            </a:lvl3pPr>
            <a:lvl4pPr marL="929723" indent="-158733">
              <a:defRPr/>
            </a:lvl4pPr>
            <a:lvl5pPr marL="1222894" indent="-13281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924353" y="6385036"/>
            <a:ext cx="7788193" cy="181411"/>
          </a:xfrm>
        </p:spPr>
        <p:txBody>
          <a:bodyPr/>
          <a:lstStyle>
            <a:lvl1pPr>
              <a:defRPr sz="102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934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2A2C-0EFE-E847-B641-7BF99EEF52F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DDBD-7B1E-B047-88E0-A54444FD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4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2A2C-0EFE-E847-B641-7BF99EEF52F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DDBD-7B1E-B047-88E0-A54444FD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2A2C-0EFE-E847-B641-7BF99EEF52F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DDBD-7B1E-B047-88E0-A54444FD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2A2C-0EFE-E847-B641-7BF99EEF52F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DDBD-7B1E-B047-88E0-A54444FD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68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2A2C-0EFE-E847-B641-7BF99EEF52F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DDBD-7B1E-B047-88E0-A54444FD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0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2A2C-0EFE-E847-B641-7BF99EEF52F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DDBD-7B1E-B047-88E0-A54444FD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7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2A2C-0EFE-E847-B641-7BF99EEF52F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DDBD-7B1E-B047-88E0-A54444FD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6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B2A2C-0EFE-E847-B641-7BF99EEF52F9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8DDBD-7B1E-B047-88E0-A54444FD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5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D05BC-2712-465B-AB57-6D5D6BACB0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60231-6C32-46CB-84BA-49EAE6AF83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60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6428097"/>
            <a:ext cx="12192000" cy="4299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4162" y="155577"/>
            <a:ext cx="11665737" cy="634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4163" y="1146379"/>
            <a:ext cx="11665736" cy="5213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" y="878505"/>
            <a:ext cx="12198479" cy="77748"/>
          </a:xfrm>
          <a:prstGeom prst="rect">
            <a:avLst/>
          </a:prstGeom>
          <a:solidFill>
            <a:srgbClr val="6283C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429" y="6543028"/>
            <a:ext cx="1576916" cy="271437"/>
          </a:xfrm>
          <a:prstGeom prst="rect">
            <a:avLst/>
          </a:prstGeom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7294262" y="878505"/>
            <a:ext cx="2924861" cy="77748"/>
          </a:xfrm>
          <a:prstGeom prst="rect">
            <a:avLst/>
          </a:prstGeom>
          <a:solidFill>
            <a:srgbClr val="F8BF5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11006448" y="878505"/>
            <a:ext cx="1185552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9405847" y="878505"/>
            <a:ext cx="1626551" cy="7774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1032398" y="878505"/>
            <a:ext cx="1159604" cy="77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>
              <a:defRPr/>
            </a:pPr>
            <a:endParaRPr lang="en-US" sz="18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11347940" y="6536954"/>
            <a:ext cx="8440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None/>
            </a:pPr>
            <a:fld id="{875E1BC9-AFED-45F7-883E-56D4DC3C4571}" type="slidenum">
              <a:rPr lang="en-US" sz="900" smtClean="0">
                <a:solidFill>
                  <a:srgbClr val="FFFFFF"/>
                </a:solidFill>
                <a:cs typeface="Arial" panose="020B060402020202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None/>
              </a:pPr>
              <a:t>‹#›</a:t>
            </a:fld>
            <a:endParaRPr lang="en-US" sz="900" dirty="0" err="1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46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9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̶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39775" indent="-225425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̶"/>
        <a:tabLst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̶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1.emf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rbhasin@bu.edu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mc.bu.edu/facdev-medicine/grants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christyd@bu.ed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Department of </a:t>
            </a:r>
            <a:r>
              <a:rPr lang="en-US" smtClean="0"/>
              <a:t>Medicine </a:t>
            </a:r>
            <a:br>
              <a:rPr lang="en-US" smtClean="0"/>
            </a:br>
            <a:r>
              <a:rPr lang="en-US" smtClean="0"/>
              <a:t>Faculty </a:t>
            </a:r>
            <a:r>
              <a:rPr lang="en-US" dirty="0" smtClean="0"/>
              <a:t>Meeting</a:t>
            </a:r>
            <a:br>
              <a:rPr lang="en-US" dirty="0" smtClean="0"/>
            </a:br>
            <a:r>
              <a:rPr lang="en-US" dirty="0" smtClean="0"/>
              <a:t>November 21,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71900"/>
            <a:ext cx="8877300" cy="2762249"/>
          </a:xfrm>
        </p:spPr>
        <p:txBody>
          <a:bodyPr>
            <a:normAutofit/>
          </a:bodyPr>
          <a:lstStyle/>
          <a:p>
            <a:r>
              <a:rPr lang="en-US" dirty="0" smtClean="0"/>
              <a:t>ACO Update- </a:t>
            </a:r>
            <a:r>
              <a:rPr lang="en-US" smtClean="0"/>
              <a:t>Alastair Bell</a:t>
            </a:r>
          </a:p>
          <a:p>
            <a:r>
              <a:rPr lang="en-US" smtClean="0"/>
              <a:t>Announcements</a:t>
            </a:r>
            <a:endParaRPr lang="en-US" dirty="0" smtClean="0"/>
          </a:p>
          <a:p>
            <a:r>
              <a:rPr lang="en-US" dirty="0" smtClean="0"/>
              <a:t>DOM Administrative Initiatives</a:t>
            </a:r>
          </a:p>
          <a:p>
            <a:r>
              <a:rPr lang="en-US" dirty="0" smtClean="0"/>
              <a:t>LCME Visit Self-study</a:t>
            </a:r>
          </a:p>
          <a:p>
            <a:r>
              <a:rPr lang="en-US" dirty="0" smtClean="0"/>
              <a:t>Inpatient Clinical Care Update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66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46239" y="167751"/>
            <a:ext cx="8664711" cy="596830"/>
          </a:xfrm>
        </p:spPr>
        <p:txBody>
          <a:bodyPr/>
          <a:lstStyle/>
          <a:p>
            <a:r>
              <a:rPr lang="en-US" dirty="0"/>
              <a:t>We </a:t>
            </a:r>
            <a:r>
              <a:rPr lang="en-US" dirty="0" smtClean="0"/>
              <a:t>have made progress on a number of areas that emerged as recommendations. . 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13655" y="2284444"/>
            <a:ext cx="1696355" cy="109818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Cross-system care redesign</a:t>
            </a:r>
          </a:p>
        </p:txBody>
      </p:sp>
      <p:sp>
        <p:nvSpPr>
          <p:cNvPr id="17" name="Rectangle 286"/>
          <p:cNvSpPr txBox="1">
            <a:spLocks noChangeArrowheads="1"/>
          </p:cNvSpPr>
          <p:nvPr/>
        </p:nvSpPr>
        <p:spPr bwMode="auto">
          <a:xfrm>
            <a:off x="3503836" y="2285208"/>
            <a:ext cx="346444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Department value based approaches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Radiology decision support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Clinically-driven UM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Palliative care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BMCHP levers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13655" y="3494521"/>
            <a:ext cx="1696355" cy="107627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Managing leakage and service capacity</a:t>
            </a:r>
          </a:p>
        </p:txBody>
      </p:sp>
      <p:sp>
        <p:nvSpPr>
          <p:cNvPr id="18" name="Rectangle 286"/>
          <p:cNvSpPr txBox="1">
            <a:spLocks noChangeArrowheads="1"/>
          </p:cNvSpPr>
          <p:nvPr/>
        </p:nvSpPr>
        <p:spPr bwMode="auto">
          <a:xfrm>
            <a:off x="3503836" y="3493577"/>
            <a:ext cx="346444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Pediatrics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Obstetrics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Others (e.g., cardiology, GI, hematology)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Substance use disorders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Integrated &amp; sub-specialty BH</a:t>
            </a:r>
          </a:p>
        </p:txBody>
      </p:sp>
      <p:sp>
        <p:nvSpPr>
          <p:cNvPr id="6" name="Rectangle 5"/>
          <p:cNvSpPr/>
          <p:nvPr/>
        </p:nvSpPr>
        <p:spPr>
          <a:xfrm>
            <a:off x="1713655" y="1289442"/>
            <a:ext cx="1696355" cy="8722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Care management for top 1-5%</a:t>
            </a:r>
          </a:p>
        </p:txBody>
      </p:sp>
      <p:sp>
        <p:nvSpPr>
          <p:cNvPr id="16" name="Rectangle 286"/>
          <p:cNvSpPr txBox="1">
            <a:spLocks noChangeArrowheads="1"/>
          </p:cNvSpPr>
          <p:nvPr/>
        </p:nvSpPr>
        <p:spPr bwMode="auto">
          <a:xfrm>
            <a:off x="3503836" y="1305766"/>
            <a:ext cx="346444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Complex care management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Transitions of care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ED avoidance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Disease management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1713655" y="4675125"/>
            <a:ext cx="1696355" cy="6615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Continuity of care</a:t>
            </a:r>
            <a:endParaRPr lang="en-US" sz="1400" b="1" baseline="30000" dirty="0">
              <a:solidFill>
                <a:srgbClr val="FFFFFF"/>
              </a:solidFill>
            </a:endParaRPr>
          </a:p>
        </p:txBody>
      </p:sp>
      <p:sp>
        <p:nvSpPr>
          <p:cNvPr id="19" name="Rectangle 286"/>
          <p:cNvSpPr txBox="1">
            <a:spLocks noChangeArrowheads="1"/>
          </p:cNvSpPr>
          <p:nvPr/>
        </p:nvSpPr>
        <p:spPr bwMode="auto">
          <a:xfrm>
            <a:off x="3503836" y="4675125"/>
            <a:ext cx="3464444" cy="661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SNF / Rehab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Substance use disorder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Behavioral health</a:t>
            </a:r>
          </a:p>
        </p:txBody>
      </p:sp>
      <p:sp>
        <p:nvSpPr>
          <p:cNvPr id="8" name="Rectangle 7"/>
          <p:cNvSpPr/>
          <p:nvPr/>
        </p:nvSpPr>
        <p:spPr>
          <a:xfrm>
            <a:off x="1713655" y="5440976"/>
            <a:ext cx="1696355" cy="8687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Enablers</a:t>
            </a:r>
          </a:p>
        </p:txBody>
      </p:sp>
      <p:sp>
        <p:nvSpPr>
          <p:cNvPr id="20" name="Rectangle 286"/>
          <p:cNvSpPr txBox="1">
            <a:spLocks noChangeArrowheads="1"/>
          </p:cNvSpPr>
          <p:nvPr/>
        </p:nvSpPr>
        <p:spPr bwMode="auto">
          <a:xfrm>
            <a:off x="3503836" y="5447942"/>
            <a:ext cx="346444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Central analytic function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Provider compensation model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Talent pipeline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Educational programming</a:t>
            </a:r>
          </a:p>
        </p:txBody>
      </p:sp>
      <p:sp>
        <p:nvSpPr>
          <p:cNvPr id="14" name="Rectangle 286"/>
          <p:cNvSpPr txBox="1">
            <a:spLocks noChangeArrowheads="1"/>
          </p:cNvSpPr>
          <p:nvPr/>
        </p:nvSpPr>
        <p:spPr bwMode="auto">
          <a:xfrm>
            <a:off x="3503836" y="990600"/>
            <a:ext cx="3464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7" lvl="1" indent="0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  <a:buNone/>
            </a:pPr>
            <a:r>
              <a:rPr lang="en-US" sz="1400" b="1" kern="0" dirty="0">
                <a:solidFill>
                  <a:srgbClr val="000000"/>
                </a:solidFill>
                <a:cs typeface="Arial" charset="0"/>
              </a:rPr>
              <a:t>Recommended focus</a:t>
            </a:r>
          </a:p>
        </p:txBody>
      </p:sp>
      <p:sp>
        <p:nvSpPr>
          <p:cNvPr id="15" name="Rectangle 286"/>
          <p:cNvSpPr txBox="1">
            <a:spLocks noChangeArrowheads="1"/>
          </p:cNvSpPr>
          <p:nvPr/>
        </p:nvSpPr>
        <p:spPr bwMode="auto">
          <a:xfrm>
            <a:off x="7086600" y="2285208"/>
            <a:ext cx="346444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Progress on ESRD, Sickle Cell, COPD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Radiology decision support live on inpatient, pending on outpatient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Expansion of palliative care service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endParaRPr lang="en-US" sz="1400" kern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" name="Rectangle 286"/>
          <p:cNvSpPr txBox="1">
            <a:spLocks noChangeArrowheads="1"/>
          </p:cNvSpPr>
          <p:nvPr/>
        </p:nvSpPr>
        <p:spPr bwMode="auto">
          <a:xfrm>
            <a:off x="7086600" y="3493577"/>
            <a:ext cx="346444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Estimation of leakage confirms – OB,  Pediatrics, and Orthopedics as opportunities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Engagement of partners on SUD and </a:t>
            </a:r>
            <a:r>
              <a:rPr lang="en-US" sz="1400" kern="0" dirty="0" err="1">
                <a:solidFill>
                  <a:srgbClr val="000000"/>
                </a:solidFill>
                <a:cs typeface="Arial" charset="0"/>
              </a:rPr>
              <a:t>tele</a:t>
            </a: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-psychiatry service models</a:t>
            </a:r>
          </a:p>
        </p:txBody>
      </p:sp>
      <p:sp>
        <p:nvSpPr>
          <p:cNvPr id="22" name="Rectangle 286"/>
          <p:cNvSpPr txBox="1">
            <a:spLocks noChangeArrowheads="1"/>
          </p:cNvSpPr>
          <p:nvPr/>
        </p:nvSpPr>
        <p:spPr bwMode="auto">
          <a:xfrm>
            <a:off x="7086600" y="1305766"/>
            <a:ext cx="3464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Detail to follow</a:t>
            </a:r>
          </a:p>
        </p:txBody>
      </p:sp>
      <p:sp>
        <p:nvSpPr>
          <p:cNvPr id="23" name="Rectangle 286"/>
          <p:cNvSpPr txBox="1">
            <a:spLocks noChangeArrowheads="1"/>
          </p:cNvSpPr>
          <p:nvPr/>
        </p:nvSpPr>
        <p:spPr bwMode="auto">
          <a:xfrm>
            <a:off x="7086600" y="4675125"/>
            <a:ext cx="34644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Expansion of current SNF / Rehab program for uninsured patients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Community partner engagement </a:t>
            </a:r>
          </a:p>
        </p:txBody>
      </p:sp>
      <p:sp>
        <p:nvSpPr>
          <p:cNvPr id="24" name="Rectangle 286"/>
          <p:cNvSpPr txBox="1">
            <a:spLocks noChangeArrowheads="1"/>
          </p:cNvSpPr>
          <p:nvPr/>
        </p:nvSpPr>
        <p:spPr bwMode="auto">
          <a:xfrm>
            <a:off x="7086600" y="5447942"/>
            <a:ext cx="346444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Selection and build underway for Arcadia analytics platform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</a:pPr>
            <a:r>
              <a:rPr lang="en-US" sz="1400" kern="0" dirty="0">
                <a:solidFill>
                  <a:srgbClr val="000000"/>
                </a:solidFill>
                <a:cs typeface="Arial" charset="0"/>
              </a:rPr>
              <a:t>Established research and evaluation position (Mike Silverstein, MD)</a:t>
            </a:r>
          </a:p>
        </p:txBody>
      </p:sp>
      <p:sp>
        <p:nvSpPr>
          <p:cNvPr id="25" name="Rectangle 286"/>
          <p:cNvSpPr txBox="1">
            <a:spLocks noChangeArrowheads="1"/>
          </p:cNvSpPr>
          <p:nvPr/>
        </p:nvSpPr>
        <p:spPr bwMode="auto">
          <a:xfrm>
            <a:off x="7086600" y="990600"/>
            <a:ext cx="346444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7" lvl="1" indent="0">
              <a:spcBef>
                <a:spcPts val="0"/>
              </a:spcBef>
              <a:spcAft>
                <a:spcPts val="0"/>
              </a:spcAft>
              <a:buClr>
                <a:srgbClr val="00437B"/>
              </a:buClr>
              <a:buNone/>
            </a:pPr>
            <a:r>
              <a:rPr lang="en-US" sz="1400" b="1" kern="0" dirty="0">
                <a:solidFill>
                  <a:srgbClr val="000000"/>
                </a:solidFill>
                <a:cs typeface="Arial" charset="0"/>
              </a:rPr>
              <a:t>Select progress updates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477978" y="1257733"/>
            <a:ext cx="3419459" cy="12211"/>
          </a:xfrm>
          <a:prstGeom prst="line">
            <a:avLst/>
          </a:prstGeom>
          <a:ln>
            <a:solidFill>
              <a:srgbClr val="00437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061042" y="1243929"/>
            <a:ext cx="3419459" cy="12211"/>
          </a:xfrm>
          <a:prstGeom prst="line">
            <a:avLst/>
          </a:prstGeom>
          <a:ln>
            <a:solidFill>
              <a:srgbClr val="00437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7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2534" y="108263"/>
            <a:ext cx="8870259" cy="596830"/>
          </a:xfrm>
        </p:spPr>
        <p:txBody>
          <a:bodyPr/>
          <a:lstStyle/>
          <a:p>
            <a:r>
              <a:rPr lang="en-US" dirty="0" smtClean="0"/>
              <a:t>…and created the Population Health Services division of the system to provide a mechanism for integration of health plan and hospital expertise</a:t>
            </a:r>
            <a:endParaRPr lang="en-US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172949" y="2367845"/>
            <a:ext cx="2003656" cy="598441"/>
          </a:xfrm>
          <a:prstGeom prst="rect">
            <a:avLst/>
          </a:prstGeom>
          <a:solidFill>
            <a:srgbClr val="839FE7"/>
          </a:solidFill>
          <a:ln>
            <a:noFill/>
          </a:ln>
          <a:effectLst/>
          <a:extLst/>
        </p:spPr>
        <p:txBody>
          <a:bodyPr lIns="0" tIns="0" rIns="0" bIns="0" anchor="ctr">
            <a:no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619" lvl="1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00437B"/>
                </a:solidFill>
                <a:latin typeface="Arial"/>
              </a:rPr>
              <a:t>BMC / Faculty Practice Foundation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966592" y="2367845"/>
            <a:ext cx="2003656" cy="598441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lIns="0" tIns="0" rIns="0" bIns="0" anchor="ctr">
            <a:no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619" lvl="1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00437B"/>
                </a:solidFill>
                <a:latin typeface="Arial"/>
              </a:rPr>
              <a:t>Population Health Services</a:t>
            </a:r>
          </a:p>
        </p:txBody>
      </p:sp>
      <p:cxnSp>
        <p:nvCxnSpPr>
          <p:cNvPr id="22" name="Elbow Connector 21"/>
          <p:cNvCxnSpPr>
            <a:stCxn id="20" idx="0"/>
          </p:cNvCxnSpPr>
          <p:nvPr/>
        </p:nvCxnSpPr>
        <p:spPr>
          <a:xfrm rot="16200000" flipV="1">
            <a:off x="6330159" y="1523225"/>
            <a:ext cx="407819" cy="1281421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rot="16200000" flipV="1">
            <a:off x="6326818" y="1526565"/>
            <a:ext cx="407819" cy="1274740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21" idx="0"/>
          </p:cNvCxnSpPr>
          <p:nvPr/>
        </p:nvCxnSpPr>
        <p:spPr>
          <a:xfrm rot="5400000" flipH="1" flipV="1">
            <a:off x="5226980" y="1701467"/>
            <a:ext cx="407819" cy="924936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379307" y="2367845"/>
            <a:ext cx="2003656" cy="59844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  <a:extLst/>
        </p:spPr>
        <p:txBody>
          <a:bodyPr lIns="0" tIns="0" rIns="0" bIns="0" anchor="ctr">
            <a:no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619" lvl="1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  <a:latin typeface="Arial"/>
              </a:rPr>
              <a:t>Boston ACO</a:t>
            </a:r>
          </a:p>
        </p:txBody>
      </p:sp>
      <p:sp>
        <p:nvSpPr>
          <p:cNvPr id="26" name="Content Placeholder 3"/>
          <p:cNvSpPr txBox="1">
            <a:spLocks/>
          </p:cNvSpPr>
          <p:nvPr/>
        </p:nvSpPr>
        <p:spPr bwMode="auto">
          <a:xfrm>
            <a:off x="3290419" y="3374106"/>
            <a:ext cx="3558057" cy="87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1313" lvl="1" indent="-339725">
              <a:spcBef>
                <a:spcPts val="100"/>
              </a:spcBef>
              <a:spcAft>
                <a:spcPts val="100"/>
              </a:spcAft>
              <a:buClr>
                <a:srgbClr val="00437B"/>
              </a:buClr>
            </a:pPr>
            <a:r>
              <a:rPr lang="en-US" kern="0" dirty="0">
                <a:solidFill>
                  <a:srgbClr val="000000"/>
                </a:solidFill>
                <a:cs typeface="Arial" charset="0"/>
              </a:rPr>
              <a:t>Care Management Services, e.g.</a:t>
            </a:r>
          </a:p>
          <a:p>
            <a:pPr marL="604838" lvl="2" indent="-339725">
              <a:spcBef>
                <a:spcPts val="100"/>
              </a:spcBef>
              <a:spcAft>
                <a:spcPts val="100"/>
              </a:spcAft>
              <a:buClr>
                <a:srgbClr val="00437B"/>
              </a:buClr>
            </a:pPr>
            <a:r>
              <a:rPr lang="en-US" kern="0" dirty="0">
                <a:solidFill>
                  <a:srgbClr val="000000"/>
                </a:solidFill>
                <a:cs typeface="Arial" charset="0"/>
              </a:rPr>
              <a:t>Complex patients</a:t>
            </a:r>
          </a:p>
          <a:p>
            <a:pPr marL="604838" lvl="2" indent="-339725">
              <a:spcBef>
                <a:spcPts val="100"/>
              </a:spcBef>
              <a:spcAft>
                <a:spcPts val="100"/>
              </a:spcAft>
              <a:buClr>
                <a:srgbClr val="00437B"/>
              </a:buClr>
            </a:pPr>
            <a:r>
              <a:rPr lang="en-US" kern="0" dirty="0">
                <a:solidFill>
                  <a:srgbClr val="000000"/>
                </a:solidFill>
                <a:cs typeface="Arial" charset="0"/>
              </a:rPr>
              <a:t>Transitions in care</a:t>
            </a:r>
          </a:p>
          <a:p>
            <a:pPr marL="604838" lvl="2" indent="-339725">
              <a:spcBef>
                <a:spcPts val="100"/>
              </a:spcBef>
              <a:spcAft>
                <a:spcPts val="100"/>
              </a:spcAft>
              <a:buClr>
                <a:srgbClr val="00437B"/>
              </a:buClr>
            </a:pPr>
            <a:r>
              <a:rPr lang="en-US" kern="0" dirty="0">
                <a:solidFill>
                  <a:srgbClr val="000000"/>
                </a:solidFill>
                <a:cs typeface="Arial" charset="0"/>
              </a:rPr>
              <a:t>Disease specific programs</a:t>
            </a:r>
          </a:p>
          <a:p>
            <a:pPr marL="604838" lvl="2" indent="-339725">
              <a:spcBef>
                <a:spcPts val="100"/>
              </a:spcBef>
              <a:spcAft>
                <a:spcPts val="100"/>
              </a:spcAft>
              <a:buClr>
                <a:srgbClr val="00437B"/>
              </a:buClr>
            </a:pPr>
            <a:endParaRPr lang="en-US" i="1" kern="0" dirty="0">
              <a:solidFill>
                <a:srgbClr val="000000"/>
              </a:solidFill>
              <a:cs typeface="Arial" charset="0"/>
            </a:endParaRPr>
          </a:p>
          <a:p>
            <a:pPr marL="341313" lvl="1" indent="-339725">
              <a:spcBef>
                <a:spcPts val="100"/>
              </a:spcBef>
              <a:spcAft>
                <a:spcPts val="100"/>
              </a:spcAft>
              <a:buClr>
                <a:srgbClr val="00437B"/>
              </a:buClr>
            </a:pPr>
            <a:r>
              <a:rPr lang="en-US" kern="0" dirty="0">
                <a:solidFill>
                  <a:srgbClr val="000000"/>
                </a:solidFill>
                <a:cs typeface="Arial" charset="0"/>
              </a:rPr>
              <a:t>Supporting functions:</a:t>
            </a:r>
          </a:p>
          <a:p>
            <a:pPr marL="604838" lvl="2" indent="-339725">
              <a:spcBef>
                <a:spcPts val="100"/>
              </a:spcBef>
              <a:spcAft>
                <a:spcPts val="100"/>
              </a:spcAft>
              <a:buClr>
                <a:srgbClr val="00437B"/>
              </a:buClr>
            </a:pPr>
            <a:r>
              <a:rPr lang="en-US" kern="0" dirty="0">
                <a:solidFill>
                  <a:srgbClr val="000000"/>
                </a:solidFill>
                <a:cs typeface="Arial" charset="0"/>
              </a:rPr>
              <a:t>ACO partner support</a:t>
            </a:r>
          </a:p>
          <a:p>
            <a:pPr marL="604838" lvl="2" indent="-339725">
              <a:spcBef>
                <a:spcPts val="100"/>
              </a:spcBef>
              <a:spcAft>
                <a:spcPts val="100"/>
              </a:spcAft>
              <a:buClr>
                <a:srgbClr val="00437B"/>
              </a:buClr>
            </a:pPr>
            <a:r>
              <a:rPr lang="en-US" kern="0" dirty="0">
                <a:solidFill>
                  <a:srgbClr val="000000"/>
                </a:solidFill>
                <a:cs typeface="Arial" charset="0"/>
              </a:rPr>
              <a:t>Performance analytics</a:t>
            </a:r>
          </a:p>
          <a:p>
            <a:pPr marL="604838" lvl="2" indent="-339725">
              <a:spcBef>
                <a:spcPts val="100"/>
              </a:spcBef>
              <a:spcAft>
                <a:spcPts val="100"/>
              </a:spcAft>
              <a:buClr>
                <a:srgbClr val="00437B"/>
              </a:buClr>
            </a:pPr>
            <a:r>
              <a:rPr lang="en-US" kern="0" dirty="0">
                <a:solidFill>
                  <a:srgbClr val="000000"/>
                </a:solidFill>
                <a:cs typeface="Arial" charset="0"/>
              </a:rPr>
              <a:t>Research / innovation</a:t>
            </a:r>
          </a:p>
          <a:p>
            <a:pPr marL="604838" lvl="2" indent="-339725">
              <a:spcBef>
                <a:spcPts val="100"/>
              </a:spcBef>
              <a:spcAft>
                <a:spcPts val="100"/>
              </a:spcAft>
              <a:buClr>
                <a:srgbClr val="00437B"/>
              </a:buClr>
            </a:pPr>
            <a:r>
              <a:rPr lang="en-US" kern="0" dirty="0">
                <a:solidFill>
                  <a:srgbClr val="000000"/>
                </a:solidFill>
                <a:cs typeface="Arial" charset="0"/>
              </a:rPr>
              <a:t>Quality</a:t>
            </a:r>
          </a:p>
        </p:txBody>
      </p:sp>
      <p:cxnSp>
        <p:nvCxnSpPr>
          <p:cNvPr id="27" name="Elbow Connector 26"/>
          <p:cNvCxnSpPr>
            <a:stCxn id="25" idx="0"/>
          </p:cNvCxnSpPr>
          <p:nvPr/>
        </p:nvCxnSpPr>
        <p:spPr>
          <a:xfrm rot="16200000" flipV="1">
            <a:off x="7433338" y="420046"/>
            <a:ext cx="407819" cy="3487779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757988" y="2367845"/>
            <a:ext cx="2003656" cy="598441"/>
          </a:xfrm>
          <a:prstGeom prst="rect">
            <a:avLst/>
          </a:prstGeom>
          <a:solidFill>
            <a:srgbClr val="839FE7"/>
          </a:solidFill>
          <a:ln>
            <a:noFill/>
          </a:ln>
          <a:effectLst/>
          <a:extLst/>
        </p:spPr>
        <p:txBody>
          <a:bodyPr lIns="0" tIns="0" rIns="0" bIns="0" anchor="ctr">
            <a:no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619" lvl="1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00437B"/>
                </a:solidFill>
                <a:latin typeface="Arial"/>
              </a:rPr>
              <a:t>BMC Health Plan</a:t>
            </a:r>
          </a:p>
        </p:txBody>
      </p:sp>
      <p:cxnSp>
        <p:nvCxnSpPr>
          <p:cNvPr id="38" name="Elbow Connector 37"/>
          <p:cNvCxnSpPr>
            <a:stCxn id="28" idx="0"/>
            <a:endCxn id="47" idx="2"/>
          </p:cNvCxnSpPr>
          <p:nvPr/>
        </p:nvCxnSpPr>
        <p:spPr>
          <a:xfrm rot="5400000" flipH="1" flipV="1">
            <a:off x="4184463" y="658950"/>
            <a:ext cx="284249" cy="3133540"/>
          </a:xfrm>
          <a:prstGeom prst="bentConnector3">
            <a:avLst>
              <a:gd name="adj1" fmla="val 73185"/>
            </a:avLst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171825" y="3338526"/>
            <a:ext cx="3676650" cy="2935526"/>
          </a:xfrm>
          <a:prstGeom prst="rect">
            <a:avLst/>
          </a:prstGeom>
          <a:noFill/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171826" y="3341851"/>
            <a:ext cx="3655695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3171826" y="2956023"/>
            <a:ext cx="794767" cy="38250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5970247" y="2956023"/>
            <a:ext cx="878228" cy="38725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166269" y="2367845"/>
            <a:ext cx="2003656" cy="59844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  <a:extLst/>
        </p:spPr>
        <p:txBody>
          <a:bodyPr lIns="0" tIns="0" rIns="0" bIns="0" anchor="ctr">
            <a:no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619" lvl="1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  <a:latin typeface="Arial"/>
              </a:rPr>
              <a:t>BMC / Faculty Practice Foundation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1751308" y="2367845"/>
            <a:ext cx="2003656" cy="59844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  <a:extLst/>
        </p:spPr>
        <p:txBody>
          <a:bodyPr lIns="0" tIns="0" rIns="0" bIns="0" anchor="ctr">
            <a:no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619" lvl="1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  <a:latin typeface="Arial"/>
              </a:rPr>
              <a:t>BMC Health Plan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791345" y="1207419"/>
            <a:ext cx="2204022" cy="876177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  <a:extLst/>
        </p:spPr>
        <p:txBody>
          <a:bodyPr lIns="0" tIns="0" rIns="0" bIns="0" anchor="ctr">
            <a:no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619" lvl="1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  <a:latin typeface="Arial"/>
              </a:rPr>
              <a:t>BMC Health System</a:t>
            </a:r>
          </a:p>
        </p:txBody>
      </p:sp>
    </p:spTree>
    <p:extLst>
      <p:ext uri="{BB962C8B-B14F-4D97-AF65-F5344CB8AC3E}">
        <p14:creationId xmlns:p14="http://schemas.microsoft.com/office/powerpoint/2010/main" val="391579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 management has been a major area of focus </a:t>
            </a:r>
            <a:r>
              <a:rPr lang="en-US" dirty="0" smtClean="0"/>
              <a:t>and we are both building new programs and scaling up existing programs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330638" y="1149857"/>
          <a:ext cx="7476228" cy="5127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21284" y="2934352"/>
            <a:ext cx="160142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437B"/>
                </a:solidFill>
                <a:cs typeface="Arial" panose="020B0604020202020204" pitchFamily="34" charset="0"/>
              </a:rPr>
              <a:t>Patient in care management </a:t>
            </a:r>
          </a:p>
        </p:txBody>
      </p:sp>
      <p:sp>
        <p:nvSpPr>
          <p:cNvPr id="8" name="AutoShape 48"/>
          <p:cNvSpPr>
            <a:spLocks/>
          </p:cNvSpPr>
          <p:nvPr/>
        </p:nvSpPr>
        <p:spPr bwMode="auto">
          <a:xfrm>
            <a:off x="5648763" y="3606089"/>
            <a:ext cx="871352" cy="79205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10147" y="10004"/>
                </a:moveTo>
                <a:lnTo>
                  <a:pt x="9939" y="10816"/>
                </a:lnTo>
                <a:cubicBezTo>
                  <a:pt x="9912" y="10920"/>
                  <a:pt x="9946" y="11032"/>
                  <a:pt x="10025" y="11098"/>
                </a:cubicBezTo>
                <a:lnTo>
                  <a:pt x="10306" y="11332"/>
                </a:lnTo>
                <a:lnTo>
                  <a:pt x="9993" y="14705"/>
                </a:lnTo>
                <a:cubicBezTo>
                  <a:pt x="9992" y="14721"/>
                  <a:pt x="9993" y="14737"/>
                  <a:pt x="9996" y="14754"/>
                </a:cubicBezTo>
                <a:lnTo>
                  <a:pt x="10687" y="18311"/>
                </a:lnTo>
                <a:cubicBezTo>
                  <a:pt x="10701" y="18380"/>
                  <a:pt x="10749" y="18414"/>
                  <a:pt x="10800" y="18423"/>
                </a:cubicBezTo>
                <a:cubicBezTo>
                  <a:pt x="10851" y="18414"/>
                  <a:pt x="10899" y="18380"/>
                  <a:pt x="10913" y="18311"/>
                </a:cubicBezTo>
                <a:lnTo>
                  <a:pt x="11604" y="14754"/>
                </a:lnTo>
                <a:cubicBezTo>
                  <a:pt x="11607" y="14737"/>
                  <a:pt x="11608" y="14721"/>
                  <a:pt x="11607" y="14705"/>
                </a:cubicBezTo>
                <a:lnTo>
                  <a:pt x="11294" y="11332"/>
                </a:lnTo>
                <a:lnTo>
                  <a:pt x="11575" y="11098"/>
                </a:lnTo>
                <a:cubicBezTo>
                  <a:pt x="11654" y="11032"/>
                  <a:pt x="11688" y="10920"/>
                  <a:pt x="11661" y="10816"/>
                </a:cubicBezTo>
                <a:lnTo>
                  <a:pt x="11453" y="10004"/>
                </a:lnTo>
                <a:cubicBezTo>
                  <a:pt x="14107" y="10044"/>
                  <a:pt x="14999" y="10230"/>
                  <a:pt x="15679" y="10878"/>
                </a:cubicBezTo>
                <a:cubicBezTo>
                  <a:pt x="18880" y="13921"/>
                  <a:pt x="20752" y="17626"/>
                  <a:pt x="21600" y="21600"/>
                </a:cubicBezTo>
                <a:lnTo>
                  <a:pt x="18319" y="21600"/>
                </a:lnTo>
                <a:cubicBezTo>
                  <a:pt x="18077" y="20606"/>
                  <a:pt x="17745" y="20012"/>
                  <a:pt x="17294" y="19002"/>
                </a:cubicBezTo>
                <a:cubicBezTo>
                  <a:pt x="16850" y="18009"/>
                  <a:pt x="16529" y="17407"/>
                  <a:pt x="15981" y="16447"/>
                </a:cubicBezTo>
                <a:cubicBezTo>
                  <a:pt x="15922" y="16356"/>
                  <a:pt x="15658" y="15951"/>
                  <a:pt x="15679" y="16259"/>
                </a:cubicBezTo>
                <a:cubicBezTo>
                  <a:pt x="15792" y="17883"/>
                  <a:pt x="15882" y="21600"/>
                  <a:pt x="15882" y="21600"/>
                </a:cubicBezTo>
                <a:lnTo>
                  <a:pt x="5718" y="21600"/>
                </a:lnTo>
                <a:cubicBezTo>
                  <a:pt x="5718" y="21600"/>
                  <a:pt x="5808" y="17883"/>
                  <a:pt x="5921" y="16259"/>
                </a:cubicBezTo>
                <a:cubicBezTo>
                  <a:pt x="5942" y="15951"/>
                  <a:pt x="5678" y="16356"/>
                  <a:pt x="5619" y="16447"/>
                </a:cubicBezTo>
                <a:cubicBezTo>
                  <a:pt x="5071" y="17407"/>
                  <a:pt x="4750" y="18009"/>
                  <a:pt x="4306" y="19002"/>
                </a:cubicBezTo>
                <a:cubicBezTo>
                  <a:pt x="3855" y="20012"/>
                  <a:pt x="3523" y="20606"/>
                  <a:pt x="3281" y="21600"/>
                </a:cubicBezTo>
                <a:lnTo>
                  <a:pt x="0" y="21600"/>
                </a:lnTo>
                <a:cubicBezTo>
                  <a:pt x="848" y="17626"/>
                  <a:pt x="2720" y="13921"/>
                  <a:pt x="5921" y="10878"/>
                </a:cubicBezTo>
                <a:cubicBezTo>
                  <a:pt x="6601" y="10230"/>
                  <a:pt x="7493" y="10044"/>
                  <a:pt x="10147" y="10004"/>
                </a:cubicBezTo>
                <a:close/>
                <a:moveTo>
                  <a:pt x="12116" y="7571"/>
                </a:moveTo>
                <a:cubicBezTo>
                  <a:pt x="11448" y="7965"/>
                  <a:pt x="10609" y="7991"/>
                  <a:pt x="9918" y="7630"/>
                </a:cubicBezTo>
                <a:cubicBezTo>
                  <a:pt x="9782" y="7560"/>
                  <a:pt x="9663" y="7783"/>
                  <a:pt x="9799" y="7854"/>
                </a:cubicBezTo>
                <a:cubicBezTo>
                  <a:pt x="10570" y="8256"/>
                  <a:pt x="11486" y="8236"/>
                  <a:pt x="12235" y="7795"/>
                </a:cubicBezTo>
                <a:cubicBezTo>
                  <a:pt x="12368" y="7716"/>
                  <a:pt x="12250" y="7493"/>
                  <a:pt x="12116" y="7571"/>
                </a:cubicBezTo>
                <a:close/>
                <a:moveTo>
                  <a:pt x="9146" y="4485"/>
                </a:moveTo>
                <a:cubicBezTo>
                  <a:pt x="9833" y="4485"/>
                  <a:pt x="10231" y="4706"/>
                  <a:pt x="10314" y="4813"/>
                </a:cubicBezTo>
                <a:cubicBezTo>
                  <a:pt x="10318" y="4829"/>
                  <a:pt x="10324" y="4844"/>
                  <a:pt x="10330" y="4859"/>
                </a:cubicBezTo>
                <a:cubicBezTo>
                  <a:pt x="10323" y="4939"/>
                  <a:pt x="10262" y="5530"/>
                  <a:pt x="9918" y="6003"/>
                </a:cubicBezTo>
                <a:cubicBezTo>
                  <a:pt x="9887" y="6047"/>
                  <a:pt x="9651" y="6223"/>
                  <a:pt x="9146" y="6223"/>
                </a:cubicBezTo>
                <a:cubicBezTo>
                  <a:pt x="8672" y="6223"/>
                  <a:pt x="8421" y="6069"/>
                  <a:pt x="8382" y="6014"/>
                </a:cubicBezTo>
                <a:cubicBezTo>
                  <a:pt x="8286" y="5863"/>
                  <a:pt x="8202" y="5697"/>
                  <a:pt x="8133" y="5519"/>
                </a:cubicBezTo>
                <a:cubicBezTo>
                  <a:pt x="8088" y="5401"/>
                  <a:pt x="7963" y="5345"/>
                  <a:pt x="7856" y="5396"/>
                </a:cubicBezTo>
                <a:cubicBezTo>
                  <a:pt x="7748" y="5446"/>
                  <a:pt x="7698" y="5582"/>
                  <a:pt x="7744" y="5701"/>
                </a:cubicBezTo>
                <a:cubicBezTo>
                  <a:pt x="7824" y="5909"/>
                  <a:pt x="7923" y="6105"/>
                  <a:pt x="8036" y="6282"/>
                </a:cubicBezTo>
                <a:cubicBezTo>
                  <a:pt x="8194" y="6529"/>
                  <a:pt x="8630" y="6689"/>
                  <a:pt x="9146" y="6689"/>
                </a:cubicBezTo>
                <a:cubicBezTo>
                  <a:pt x="9750" y="6689"/>
                  <a:pt x="10118" y="6475"/>
                  <a:pt x="10249" y="6293"/>
                </a:cubicBezTo>
                <a:cubicBezTo>
                  <a:pt x="10567" y="5855"/>
                  <a:pt x="10686" y="5345"/>
                  <a:pt x="10730" y="5068"/>
                </a:cubicBezTo>
                <a:cubicBezTo>
                  <a:pt x="10799" y="5084"/>
                  <a:pt x="10875" y="5095"/>
                  <a:pt x="10955" y="5095"/>
                </a:cubicBezTo>
                <a:cubicBezTo>
                  <a:pt x="10995" y="5095"/>
                  <a:pt x="11036" y="5092"/>
                  <a:pt x="11078" y="5085"/>
                </a:cubicBezTo>
                <a:cubicBezTo>
                  <a:pt x="11126" y="5344"/>
                  <a:pt x="11248" y="5817"/>
                  <a:pt x="11545" y="6282"/>
                </a:cubicBezTo>
                <a:cubicBezTo>
                  <a:pt x="11703" y="6529"/>
                  <a:pt x="12139" y="6689"/>
                  <a:pt x="12655" y="6689"/>
                </a:cubicBezTo>
                <a:cubicBezTo>
                  <a:pt x="13258" y="6689"/>
                  <a:pt x="13626" y="6476"/>
                  <a:pt x="13758" y="6294"/>
                </a:cubicBezTo>
                <a:cubicBezTo>
                  <a:pt x="13882" y="6123"/>
                  <a:pt x="13988" y="5924"/>
                  <a:pt x="14072" y="5702"/>
                </a:cubicBezTo>
                <a:cubicBezTo>
                  <a:pt x="14117" y="5584"/>
                  <a:pt x="14066" y="5447"/>
                  <a:pt x="13958" y="5397"/>
                </a:cubicBezTo>
                <a:cubicBezTo>
                  <a:pt x="13850" y="5348"/>
                  <a:pt x="13726" y="5403"/>
                  <a:pt x="13681" y="5523"/>
                </a:cubicBezTo>
                <a:cubicBezTo>
                  <a:pt x="13613" y="5704"/>
                  <a:pt x="13528" y="5866"/>
                  <a:pt x="13427" y="6003"/>
                </a:cubicBezTo>
                <a:cubicBezTo>
                  <a:pt x="13377" y="6072"/>
                  <a:pt x="13114" y="6223"/>
                  <a:pt x="12655" y="6223"/>
                </a:cubicBezTo>
                <a:cubicBezTo>
                  <a:pt x="12181" y="6223"/>
                  <a:pt x="11929" y="6069"/>
                  <a:pt x="11892" y="6014"/>
                </a:cubicBezTo>
                <a:cubicBezTo>
                  <a:pt x="11532" y="5453"/>
                  <a:pt x="11472" y="4866"/>
                  <a:pt x="11472" y="4866"/>
                </a:cubicBezTo>
                <a:cubicBezTo>
                  <a:pt x="11472" y="4861"/>
                  <a:pt x="11473" y="4856"/>
                  <a:pt x="11475" y="4850"/>
                </a:cubicBezTo>
                <a:cubicBezTo>
                  <a:pt x="11476" y="4847"/>
                  <a:pt x="11478" y="4844"/>
                  <a:pt x="11479" y="4841"/>
                </a:cubicBezTo>
                <a:cubicBezTo>
                  <a:pt x="11535" y="4727"/>
                  <a:pt x="11936" y="4485"/>
                  <a:pt x="12655" y="4485"/>
                </a:cubicBezTo>
                <a:cubicBezTo>
                  <a:pt x="13433" y="4485"/>
                  <a:pt x="13840" y="4768"/>
                  <a:pt x="13840" y="4866"/>
                </a:cubicBezTo>
                <a:cubicBezTo>
                  <a:pt x="13840" y="4987"/>
                  <a:pt x="13925" y="5083"/>
                  <a:pt x="14031" y="5095"/>
                </a:cubicBezTo>
                <a:lnTo>
                  <a:pt x="14031" y="5096"/>
                </a:lnTo>
                <a:lnTo>
                  <a:pt x="14038" y="5096"/>
                </a:lnTo>
                <a:cubicBezTo>
                  <a:pt x="14043" y="5096"/>
                  <a:pt x="14047" y="5099"/>
                  <a:pt x="14051" y="5099"/>
                </a:cubicBezTo>
                <a:cubicBezTo>
                  <a:pt x="14056" y="5099"/>
                  <a:pt x="14060" y="5096"/>
                  <a:pt x="14065" y="5096"/>
                </a:cubicBezTo>
                <a:lnTo>
                  <a:pt x="15272" y="5096"/>
                </a:lnTo>
                <a:cubicBezTo>
                  <a:pt x="15199" y="7682"/>
                  <a:pt x="13286" y="9726"/>
                  <a:pt x="10896" y="9724"/>
                </a:cubicBezTo>
                <a:cubicBezTo>
                  <a:pt x="8550" y="9722"/>
                  <a:pt x="6666" y="7674"/>
                  <a:pt x="6583" y="5096"/>
                </a:cubicBezTo>
                <a:lnTo>
                  <a:pt x="7737" y="5096"/>
                </a:lnTo>
                <a:cubicBezTo>
                  <a:pt x="7742" y="5096"/>
                  <a:pt x="7746" y="5099"/>
                  <a:pt x="7751" y="5099"/>
                </a:cubicBezTo>
                <a:cubicBezTo>
                  <a:pt x="7756" y="5099"/>
                  <a:pt x="7760" y="5096"/>
                  <a:pt x="7764" y="5096"/>
                </a:cubicBezTo>
                <a:lnTo>
                  <a:pt x="7788" y="5096"/>
                </a:lnTo>
                <a:lnTo>
                  <a:pt x="7788" y="5091"/>
                </a:lnTo>
                <a:cubicBezTo>
                  <a:pt x="7886" y="5071"/>
                  <a:pt x="7962" y="4980"/>
                  <a:pt x="7962" y="4866"/>
                </a:cubicBezTo>
                <a:cubicBezTo>
                  <a:pt x="7962" y="4768"/>
                  <a:pt x="8369" y="4485"/>
                  <a:pt x="9146" y="4485"/>
                </a:cubicBezTo>
                <a:close/>
                <a:moveTo>
                  <a:pt x="10909" y="0"/>
                </a:moveTo>
                <a:cubicBezTo>
                  <a:pt x="13255" y="0"/>
                  <a:pt x="15158" y="2018"/>
                  <a:pt x="15267" y="4559"/>
                </a:cubicBezTo>
                <a:lnTo>
                  <a:pt x="14238" y="4559"/>
                </a:lnTo>
                <a:cubicBezTo>
                  <a:pt x="13999" y="3694"/>
                  <a:pt x="11632" y="3626"/>
                  <a:pt x="11139" y="4413"/>
                </a:cubicBezTo>
                <a:cubicBezTo>
                  <a:pt x="10993" y="4520"/>
                  <a:pt x="10761" y="4443"/>
                  <a:pt x="10659" y="4400"/>
                </a:cubicBezTo>
                <a:cubicBezTo>
                  <a:pt x="10161" y="3643"/>
                  <a:pt x="7800" y="3696"/>
                  <a:pt x="7562" y="4559"/>
                </a:cubicBezTo>
                <a:lnTo>
                  <a:pt x="6583" y="4559"/>
                </a:lnTo>
                <a:cubicBezTo>
                  <a:pt x="6684" y="2027"/>
                  <a:pt x="8585" y="0"/>
                  <a:pt x="10909" y="0"/>
                </a:cubicBezTo>
                <a:close/>
                <a:moveTo>
                  <a:pt x="10909" y="0"/>
                </a:moveTo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AutoShape 43"/>
          <p:cNvSpPr>
            <a:spLocks/>
          </p:cNvSpPr>
          <p:nvPr/>
        </p:nvSpPr>
        <p:spPr bwMode="auto">
          <a:xfrm>
            <a:off x="6400531" y="3606089"/>
            <a:ext cx="348516" cy="570506"/>
          </a:xfrm>
          <a:custGeom>
            <a:avLst/>
            <a:gdLst/>
            <a:ahLst/>
            <a:cxnLst/>
            <a:rect l="0" t="0" r="r" b="b"/>
            <a:pathLst>
              <a:path w="21518" h="21472">
                <a:moveTo>
                  <a:pt x="17817" y="14611"/>
                </a:moveTo>
                <a:lnTo>
                  <a:pt x="17817" y="15242"/>
                </a:lnTo>
                <a:lnTo>
                  <a:pt x="16785" y="15242"/>
                </a:lnTo>
                <a:lnTo>
                  <a:pt x="16785" y="15620"/>
                </a:lnTo>
                <a:lnTo>
                  <a:pt x="17817" y="15620"/>
                </a:lnTo>
                <a:lnTo>
                  <a:pt x="17817" y="16251"/>
                </a:lnTo>
                <a:lnTo>
                  <a:pt x="18437" y="16251"/>
                </a:lnTo>
                <a:lnTo>
                  <a:pt x="18437" y="15620"/>
                </a:lnTo>
                <a:lnTo>
                  <a:pt x="19470" y="15620"/>
                </a:lnTo>
                <a:lnTo>
                  <a:pt x="19470" y="15242"/>
                </a:lnTo>
                <a:cubicBezTo>
                  <a:pt x="19470" y="15242"/>
                  <a:pt x="18437" y="15242"/>
                  <a:pt x="18437" y="15242"/>
                </a:cubicBezTo>
                <a:lnTo>
                  <a:pt x="18437" y="14611"/>
                </a:lnTo>
                <a:close/>
                <a:moveTo>
                  <a:pt x="18838" y="13647"/>
                </a:moveTo>
                <a:cubicBezTo>
                  <a:pt x="18667" y="13713"/>
                  <a:pt x="18469" y="13761"/>
                  <a:pt x="18245" y="13780"/>
                </a:cubicBezTo>
                <a:cubicBezTo>
                  <a:pt x="17904" y="13810"/>
                  <a:pt x="17594" y="13766"/>
                  <a:pt x="17337" y="13667"/>
                </a:cubicBezTo>
                <a:cubicBezTo>
                  <a:pt x="17162" y="13724"/>
                  <a:pt x="17041" y="13835"/>
                  <a:pt x="17041" y="13963"/>
                </a:cubicBezTo>
                <a:lnTo>
                  <a:pt x="17041" y="14113"/>
                </a:lnTo>
                <a:cubicBezTo>
                  <a:pt x="17041" y="14133"/>
                  <a:pt x="17045" y="14153"/>
                  <a:pt x="17050" y="14171"/>
                </a:cubicBezTo>
                <a:lnTo>
                  <a:pt x="19204" y="14171"/>
                </a:lnTo>
                <a:cubicBezTo>
                  <a:pt x="19210" y="14153"/>
                  <a:pt x="19214" y="14133"/>
                  <a:pt x="19214" y="14113"/>
                </a:cubicBezTo>
                <a:lnTo>
                  <a:pt x="19214" y="13963"/>
                </a:lnTo>
                <a:cubicBezTo>
                  <a:pt x="19214" y="13816"/>
                  <a:pt x="19055" y="13692"/>
                  <a:pt x="18838" y="13647"/>
                </a:cubicBezTo>
                <a:close/>
                <a:moveTo>
                  <a:pt x="14253" y="9298"/>
                </a:moveTo>
                <a:cubicBezTo>
                  <a:pt x="14253" y="9449"/>
                  <a:pt x="14253" y="9542"/>
                  <a:pt x="14253" y="9637"/>
                </a:cubicBezTo>
                <a:cubicBezTo>
                  <a:pt x="14253" y="10294"/>
                  <a:pt x="14251" y="10952"/>
                  <a:pt x="14251" y="11610"/>
                </a:cubicBezTo>
                <a:lnTo>
                  <a:pt x="14253" y="11610"/>
                </a:lnTo>
                <a:lnTo>
                  <a:pt x="15908" y="14171"/>
                </a:lnTo>
                <a:lnTo>
                  <a:pt x="16804" y="14171"/>
                </a:lnTo>
                <a:lnTo>
                  <a:pt x="16804" y="13874"/>
                </a:lnTo>
                <a:cubicBezTo>
                  <a:pt x="16804" y="13738"/>
                  <a:pt x="16939" y="13621"/>
                  <a:pt x="17130" y="13568"/>
                </a:cubicBezTo>
                <a:cubicBezTo>
                  <a:pt x="16882" y="13423"/>
                  <a:pt x="16707" y="13213"/>
                  <a:pt x="16642" y="12956"/>
                </a:cubicBezTo>
                <a:cubicBezTo>
                  <a:pt x="16331" y="11735"/>
                  <a:pt x="15670" y="10592"/>
                  <a:pt x="14576" y="9548"/>
                </a:cubicBezTo>
                <a:cubicBezTo>
                  <a:pt x="14520" y="9498"/>
                  <a:pt x="14470" y="9447"/>
                  <a:pt x="14414" y="9399"/>
                </a:cubicBezTo>
                <a:cubicBezTo>
                  <a:pt x="14393" y="9380"/>
                  <a:pt x="14362" y="9367"/>
                  <a:pt x="14253" y="9298"/>
                </a:cubicBezTo>
                <a:close/>
                <a:moveTo>
                  <a:pt x="11295" y="8345"/>
                </a:moveTo>
                <a:cubicBezTo>
                  <a:pt x="11295" y="8345"/>
                  <a:pt x="11295" y="8625"/>
                  <a:pt x="11295" y="8625"/>
                </a:cubicBezTo>
                <a:lnTo>
                  <a:pt x="13687" y="8625"/>
                </a:lnTo>
                <a:lnTo>
                  <a:pt x="13687" y="8345"/>
                </a:lnTo>
                <a:close/>
                <a:moveTo>
                  <a:pt x="11845" y="5919"/>
                </a:moveTo>
                <a:cubicBezTo>
                  <a:pt x="11940" y="5919"/>
                  <a:pt x="12034" y="5923"/>
                  <a:pt x="12126" y="5929"/>
                </a:cubicBezTo>
                <a:lnTo>
                  <a:pt x="9878" y="8076"/>
                </a:lnTo>
                <a:lnTo>
                  <a:pt x="7649" y="5929"/>
                </a:lnTo>
                <a:cubicBezTo>
                  <a:pt x="7722" y="5924"/>
                  <a:pt x="7795" y="5920"/>
                  <a:pt x="7867" y="5920"/>
                </a:cubicBezTo>
                <a:cubicBezTo>
                  <a:pt x="9191" y="5918"/>
                  <a:pt x="10518" y="5918"/>
                  <a:pt x="11845" y="5919"/>
                </a:cubicBezTo>
                <a:close/>
                <a:moveTo>
                  <a:pt x="12409" y="5918"/>
                </a:moveTo>
                <a:cubicBezTo>
                  <a:pt x="12744" y="5966"/>
                  <a:pt x="13056" y="6058"/>
                  <a:pt x="13333" y="6198"/>
                </a:cubicBezTo>
                <a:cubicBezTo>
                  <a:pt x="14584" y="6833"/>
                  <a:pt x="15738" y="7520"/>
                  <a:pt x="16660" y="8346"/>
                </a:cubicBezTo>
                <a:cubicBezTo>
                  <a:pt x="18149" y="9675"/>
                  <a:pt x="19046" y="11142"/>
                  <a:pt x="19438" y="12727"/>
                </a:cubicBezTo>
                <a:cubicBezTo>
                  <a:pt x="19521" y="13066"/>
                  <a:pt x="19363" y="13358"/>
                  <a:pt x="19038" y="13550"/>
                </a:cubicBezTo>
                <a:cubicBezTo>
                  <a:pt x="19274" y="13588"/>
                  <a:pt x="19450" y="13718"/>
                  <a:pt x="19450" y="13874"/>
                </a:cubicBezTo>
                <a:lnTo>
                  <a:pt x="19450" y="14171"/>
                </a:lnTo>
                <a:lnTo>
                  <a:pt x="20967" y="14171"/>
                </a:lnTo>
                <a:cubicBezTo>
                  <a:pt x="21270" y="14171"/>
                  <a:pt x="21518" y="14323"/>
                  <a:pt x="21518" y="14508"/>
                </a:cubicBezTo>
                <a:lnTo>
                  <a:pt x="21518" y="16401"/>
                </a:lnTo>
                <a:cubicBezTo>
                  <a:pt x="21518" y="16586"/>
                  <a:pt x="21270" y="16737"/>
                  <a:pt x="20967" y="16737"/>
                </a:cubicBezTo>
                <a:lnTo>
                  <a:pt x="15287" y="16737"/>
                </a:lnTo>
                <a:cubicBezTo>
                  <a:pt x="14984" y="16737"/>
                  <a:pt x="14736" y="16586"/>
                  <a:pt x="14736" y="16401"/>
                </a:cubicBezTo>
                <a:lnTo>
                  <a:pt x="14736" y="15462"/>
                </a:lnTo>
                <a:lnTo>
                  <a:pt x="14251" y="15462"/>
                </a:lnTo>
                <a:cubicBezTo>
                  <a:pt x="14251" y="17060"/>
                  <a:pt x="14251" y="18656"/>
                  <a:pt x="14250" y="20253"/>
                </a:cubicBezTo>
                <a:cubicBezTo>
                  <a:pt x="14250" y="20873"/>
                  <a:pt x="13673" y="21331"/>
                  <a:pt x="12754" y="21446"/>
                </a:cubicBezTo>
                <a:cubicBezTo>
                  <a:pt x="11522" y="21600"/>
                  <a:pt x="10473" y="21048"/>
                  <a:pt x="10469" y="20236"/>
                </a:cubicBezTo>
                <a:cubicBezTo>
                  <a:pt x="10465" y="18715"/>
                  <a:pt x="10469" y="17192"/>
                  <a:pt x="10469" y="15671"/>
                </a:cubicBezTo>
                <a:cubicBezTo>
                  <a:pt x="10469" y="15602"/>
                  <a:pt x="10469" y="15531"/>
                  <a:pt x="10469" y="15462"/>
                </a:cubicBezTo>
                <a:lnTo>
                  <a:pt x="9202" y="15462"/>
                </a:lnTo>
                <a:cubicBezTo>
                  <a:pt x="9198" y="17054"/>
                  <a:pt x="9187" y="18647"/>
                  <a:pt x="9216" y="20239"/>
                </a:cubicBezTo>
                <a:cubicBezTo>
                  <a:pt x="9227" y="20844"/>
                  <a:pt x="8535" y="21461"/>
                  <a:pt x="7327" y="21472"/>
                </a:cubicBezTo>
                <a:cubicBezTo>
                  <a:pt x="6250" y="21485"/>
                  <a:pt x="5433" y="20957"/>
                  <a:pt x="5433" y="20247"/>
                </a:cubicBezTo>
                <a:cubicBezTo>
                  <a:pt x="5433" y="18653"/>
                  <a:pt x="5435" y="17057"/>
                  <a:pt x="5438" y="15462"/>
                </a:cubicBezTo>
                <a:lnTo>
                  <a:pt x="3422" y="15462"/>
                </a:lnTo>
                <a:lnTo>
                  <a:pt x="5444" y="11610"/>
                </a:lnTo>
                <a:cubicBezTo>
                  <a:pt x="5445" y="10817"/>
                  <a:pt x="5444" y="10021"/>
                  <a:pt x="5444" y="9227"/>
                </a:cubicBezTo>
                <a:cubicBezTo>
                  <a:pt x="5444" y="9200"/>
                  <a:pt x="5437" y="9174"/>
                  <a:pt x="5433" y="9146"/>
                </a:cubicBezTo>
                <a:cubicBezTo>
                  <a:pt x="5392" y="9136"/>
                  <a:pt x="5354" y="9125"/>
                  <a:pt x="5316" y="9116"/>
                </a:cubicBezTo>
                <a:cubicBezTo>
                  <a:pt x="4883" y="9586"/>
                  <a:pt x="4415" y="10046"/>
                  <a:pt x="4026" y="10530"/>
                </a:cubicBezTo>
                <a:cubicBezTo>
                  <a:pt x="3422" y="11280"/>
                  <a:pt x="3057" y="12081"/>
                  <a:pt x="2853" y="12907"/>
                </a:cubicBezTo>
                <a:cubicBezTo>
                  <a:pt x="2687" y="13574"/>
                  <a:pt x="1879" y="13929"/>
                  <a:pt x="953" y="13739"/>
                </a:cubicBezTo>
                <a:cubicBezTo>
                  <a:pt x="348" y="13616"/>
                  <a:pt x="-82" y="13230"/>
                  <a:pt x="13" y="12846"/>
                </a:cubicBezTo>
                <a:cubicBezTo>
                  <a:pt x="610" y="10364"/>
                  <a:pt x="2298" y="8232"/>
                  <a:pt x="5444" y="6573"/>
                </a:cubicBezTo>
                <a:cubicBezTo>
                  <a:pt x="6004" y="6276"/>
                  <a:pt x="6604" y="6018"/>
                  <a:pt x="7343" y="5919"/>
                </a:cubicBezTo>
                <a:lnTo>
                  <a:pt x="9864" y="8348"/>
                </a:lnTo>
                <a:close/>
                <a:moveTo>
                  <a:pt x="9544" y="280"/>
                </a:moveTo>
                <a:lnTo>
                  <a:pt x="9544" y="821"/>
                </a:lnTo>
                <a:lnTo>
                  <a:pt x="8659" y="821"/>
                </a:lnTo>
                <a:cubicBezTo>
                  <a:pt x="8659" y="821"/>
                  <a:pt x="8659" y="1232"/>
                  <a:pt x="8659" y="1232"/>
                </a:cubicBezTo>
                <a:lnTo>
                  <a:pt x="9544" y="1232"/>
                </a:lnTo>
                <a:lnTo>
                  <a:pt x="9544" y="1772"/>
                </a:lnTo>
                <a:lnTo>
                  <a:pt x="10217" y="1772"/>
                </a:lnTo>
                <a:lnTo>
                  <a:pt x="10217" y="1232"/>
                </a:lnTo>
                <a:lnTo>
                  <a:pt x="11103" y="1232"/>
                </a:lnTo>
                <a:lnTo>
                  <a:pt x="11103" y="821"/>
                </a:lnTo>
                <a:lnTo>
                  <a:pt x="10217" y="821"/>
                </a:lnTo>
                <a:lnTo>
                  <a:pt x="10217" y="280"/>
                </a:lnTo>
                <a:close/>
                <a:moveTo>
                  <a:pt x="6383" y="0"/>
                </a:moveTo>
                <a:lnTo>
                  <a:pt x="13378" y="0"/>
                </a:lnTo>
                <a:lnTo>
                  <a:pt x="12788" y="2014"/>
                </a:lnTo>
                <a:lnTo>
                  <a:pt x="12779" y="2014"/>
                </a:lnTo>
                <a:cubicBezTo>
                  <a:pt x="13349" y="2419"/>
                  <a:pt x="13699" y="2942"/>
                  <a:pt x="13702" y="3518"/>
                </a:cubicBezTo>
                <a:cubicBezTo>
                  <a:pt x="13708" y="4815"/>
                  <a:pt x="11997" y="5853"/>
                  <a:pt x="9854" y="5852"/>
                </a:cubicBezTo>
                <a:cubicBezTo>
                  <a:pt x="7744" y="5851"/>
                  <a:pt x="6056" y="4806"/>
                  <a:pt x="6059" y="3508"/>
                </a:cubicBezTo>
                <a:cubicBezTo>
                  <a:pt x="6063" y="2935"/>
                  <a:pt x="6414" y="2412"/>
                  <a:pt x="6985" y="2008"/>
                </a:cubicBezTo>
                <a:lnTo>
                  <a:pt x="6963" y="2008"/>
                </a:lnTo>
                <a:close/>
                <a:moveTo>
                  <a:pt x="6383" y="0"/>
                </a:moveTo>
              </a:path>
            </a:pathLst>
          </a:custGeom>
          <a:solidFill>
            <a:srgbClr val="FFFEF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AutoShape 44"/>
          <p:cNvSpPr>
            <a:spLocks/>
          </p:cNvSpPr>
          <p:nvPr/>
        </p:nvSpPr>
        <p:spPr bwMode="auto">
          <a:xfrm>
            <a:off x="5410930" y="3606090"/>
            <a:ext cx="347708" cy="601313"/>
          </a:xfrm>
          <a:custGeom>
            <a:avLst/>
            <a:gdLst/>
            <a:ahLst/>
            <a:cxnLst/>
            <a:rect l="0" t="0" r="r" b="b"/>
            <a:pathLst>
              <a:path w="21384" h="21468">
                <a:moveTo>
                  <a:pt x="6923" y="7549"/>
                </a:moveTo>
                <a:lnTo>
                  <a:pt x="6923" y="7753"/>
                </a:lnTo>
                <a:lnTo>
                  <a:pt x="8789" y="7753"/>
                </a:lnTo>
                <a:cubicBezTo>
                  <a:pt x="8789" y="7753"/>
                  <a:pt x="8789" y="7549"/>
                  <a:pt x="8789" y="7549"/>
                </a:cubicBezTo>
                <a:close/>
                <a:moveTo>
                  <a:pt x="15757" y="6645"/>
                </a:moveTo>
                <a:cubicBezTo>
                  <a:pt x="16034" y="6645"/>
                  <a:pt x="16259" y="6776"/>
                  <a:pt x="16259" y="6937"/>
                </a:cubicBezTo>
                <a:cubicBezTo>
                  <a:pt x="16259" y="7098"/>
                  <a:pt x="16034" y="7228"/>
                  <a:pt x="15757" y="7228"/>
                </a:cubicBezTo>
                <a:cubicBezTo>
                  <a:pt x="15480" y="7228"/>
                  <a:pt x="15255" y="7098"/>
                  <a:pt x="15255" y="6937"/>
                </a:cubicBezTo>
                <a:cubicBezTo>
                  <a:pt x="15255" y="6776"/>
                  <a:pt x="15480" y="6645"/>
                  <a:pt x="15757" y="6645"/>
                </a:cubicBezTo>
                <a:close/>
                <a:moveTo>
                  <a:pt x="9534" y="6645"/>
                </a:moveTo>
                <a:lnTo>
                  <a:pt x="12319" y="6645"/>
                </a:lnTo>
                <a:cubicBezTo>
                  <a:pt x="11975" y="6890"/>
                  <a:pt x="11479" y="7044"/>
                  <a:pt x="10927" y="7044"/>
                </a:cubicBezTo>
                <a:cubicBezTo>
                  <a:pt x="10375" y="7044"/>
                  <a:pt x="9878" y="6890"/>
                  <a:pt x="9534" y="6645"/>
                </a:cubicBezTo>
                <a:close/>
                <a:moveTo>
                  <a:pt x="13113" y="5170"/>
                </a:moveTo>
                <a:cubicBezTo>
                  <a:pt x="13144" y="5170"/>
                  <a:pt x="13175" y="5171"/>
                  <a:pt x="13206" y="5172"/>
                </a:cubicBezTo>
                <a:lnTo>
                  <a:pt x="12939" y="5977"/>
                </a:lnTo>
                <a:lnTo>
                  <a:pt x="12936" y="5993"/>
                </a:lnTo>
                <a:cubicBezTo>
                  <a:pt x="12936" y="6225"/>
                  <a:pt x="12833" y="6443"/>
                  <a:pt x="12655" y="6627"/>
                </a:cubicBezTo>
                <a:lnTo>
                  <a:pt x="9466" y="6627"/>
                </a:lnTo>
                <a:cubicBezTo>
                  <a:pt x="9288" y="6443"/>
                  <a:pt x="9185" y="6225"/>
                  <a:pt x="9185" y="5993"/>
                </a:cubicBezTo>
                <a:lnTo>
                  <a:pt x="9185" y="5984"/>
                </a:lnTo>
                <a:lnTo>
                  <a:pt x="8899" y="5171"/>
                </a:lnTo>
                <a:cubicBezTo>
                  <a:pt x="10302" y="5169"/>
                  <a:pt x="11708" y="5168"/>
                  <a:pt x="13113" y="5170"/>
                </a:cubicBezTo>
                <a:close/>
                <a:moveTo>
                  <a:pt x="8487" y="5169"/>
                </a:moveTo>
                <a:lnTo>
                  <a:pt x="8777" y="5996"/>
                </a:lnTo>
                <a:cubicBezTo>
                  <a:pt x="8784" y="6663"/>
                  <a:pt x="9544" y="7220"/>
                  <a:pt x="10545" y="7340"/>
                </a:cubicBezTo>
                <a:lnTo>
                  <a:pt x="10545" y="7732"/>
                </a:lnTo>
                <a:lnTo>
                  <a:pt x="10897" y="7732"/>
                </a:lnTo>
                <a:cubicBezTo>
                  <a:pt x="11083" y="8608"/>
                  <a:pt x="12098" y="9280"/>
                  <a:pt x="13320" y="9280"/>
                </a:cubicBezTo>
                <a:cubicBezTo>
                  <a:pt x="14640" y="9280"/>
                  <a:pt x="15719" y="8494"/>
                  <a:pt x="15771" y="7515"/>
                </a:cubicBezTo>
                <a:cubicBezTo>
                  <a:pt x="16222" y="7474"/>
                  <a:pt x="16567" y="7249"/>
                  <a:pt x="16567" y="6975"/>
                </a:cubicBezTo>
                <a:cubicBezTo>
                  <a:pt x="16567" y="6673"/>
                  <a:pt x="16145" y="6428"/>
                  <a:pt x="15625" y="6428"/>
                </a:cubicBezTo>
                <a:cubicBezTo>
                  <a:pt x="15104" y="6428"/>
                  <a:pt x="14682" y="6673"/>
                  <a:pt x="14682" y="6975"/>
                </a:cubicBezTo>
                <a:cubicBezTo>
                  <a:pt x="14682" y="7248"/>
                  <a:pt x="15025" y="7473"/>
                  <a:pt x="15473" y="7515"/>
                </a:cubicBezTo>
                <a:cubicBezTo>
                  <a:pt x="15424" y="8399"/>
                  <a:pt x="14477" y="9107"/>
                  <a:pt x="13320" y="9107"/>
                </a:cubicBezTo>
                <a:cubicBezTo>
                  <a:pt x="12259" y="9107"/>
                  <a:pt x="11375" y="8512"/>
                  <a:pt x="11197" y="7732"/>
                </a:cubicBezTo>
                <a:lnTo>
                  <a:pt x="11550" y="7732"/>
                </a:lnTo>
                <a:lnTo>
                  <a:pt x="11550" y="7311"/>
                </a:lnTo>
                <a:cubicBezTo>
                  <a:pt x="12454" y="7146"/>
                  <a:pt x="13118" y="6619"/>
                  <a:pt x="13124" y="5995"/>
                </a:cubicBezTo>
                <a:lnTo>
                  <a:pt x="13394" y="5180"/>
                </a:lnTo>
                <a:cubicBezTo>
                  <a:pt x="13855" y="5217"/>
                  <a:pt x="14280" y="5320"/>
                  <a:pt x="14650" y="5498"/>
                </a:cubicBezTo>
                <a:cubicBezTo>
                  <a:pt x="16025" y="6161"/>
                  <a:pt x="17293" y="6881"/>
                  <a:pt x="18308" y="7744"/>
                </a:cubicBezTo>
                <a:cubicBezTo>
                  <a:pt x="19944" y="9133"/>
                  <a:pt x="20930" y="10667"/>
                  <a:pt x="21359" y="12324"/>
                </a:cubicBezTo>
                <a:cubicBezTo>
                  <a:pt x="21510" y="12901"/>
                  <a:pt x="20958" y="13352"/>
                  <a:pt x="20048" y="13426"/>
                </a:cubicBezTo>
                <a:cubicBezTo>
                  <a:pt x="19154" y="13499"/>
                  <a:pt x="18442" y="13145"/>
                  <a:pt x="18287" y="12563"/>
                </a:cubicBezTo>
                <a:cubicBezTo>
                  <a:pt x="17946" y="11287"/>
                  <a:pt x="17219" y="10093"/>
                  <a:pt x="16016" y="9000"/>
                </a:cubicBezTo>
                <a:cubicBezTo>
                  <a:pt x="15957" y="8948"/>
                  <a:pt x="15901" y="8895"/>
                  <a:pt x="15839" y="8844"/>
                </a:cubicBezTo>
                <a:cubicBezTo>
                  <a:pt x="15815" y="8825"/>
                  <a:pt x="15783" y="8811"/>
                  <a:pt x="15662" y="8739"/>
                </a:cubicBezTo>
                <a:cubicBezTo>
                  <a:pt x="15662" y="8897"/>
                  <a:pt x="15662" y="8994"/>
                  <a:pt x="15662" y="9093"/>
                </a:cubicBezTo>
                <a:cubicBezTo>
                  <a:pt x="15662" y="10462"/>
                  <a:pt x="15661" y="11832"/>
                  <a:pt x="15661" y="13202"/>
                </a:cubicBezTo>
                <a:lnTo>
                  <a:pt x="15661" y="16388"/>
                </a:lnTo>
                <a:cubicBezTo>
                  <a:pt x="15661" y="17656"/>
                  <a:pt x="15661" y="18925"/>
                  <a:pt x="15660" y="20193"/>
                </a:cubicBezTo>
                <a:cubicBezTo>
                  <a:pt x="15660" y="20840"/>
                  <a:pt x="15025" y="21319"/>
                  <a:pt x="14015" y="21440"/>
                </a:cubicBezTo>
                <a:cubicBezTo>
                  <a:pt x="12661" y="21600"/>
                  <a:pt x="11507" y="21024"/>
                  <a:pt x="11504" y="20174"/>
                </a:cubicBezTo>
                <a:cubicBezTo>
                  <a:pt x="11501" y="18912"/>
                  <a:pt x="11503" y="17650"/>
                  <a:pt x="11504" y="16388"/>
                </a:cubicBezTo>
                <a:lnTo>
                  <a:pt x="10107" y="16388"/>
                </a:lnTo>
                <a:cubicBezTo>
                  <a:pt x="10104" y="17651"/>
                  <a:pt x="10103" y="18915"/>
                  <a:pt x="10128" y="20178"/>
                </a:cubicBezTo>
                <a:cubicBezTo>
                  <a:pt x="10138" y="20810"/>
                  <a:pt x="9379" y="21455"/>
                  <a:pt x="8052" y="21468"/>
                </a:cubicBezTo>
                <a:cubicBezTo>
                  <a:pt x="6867" y="21480"/>
                  <a:pt x="5970" y="20929"/>
                  <a:pt x="5970" y="20187"/>
                </a:cubicBezTo>
                <a:cubicBezTo>
                  <a:pt x="5970" y="18007"/>
                  <a:pt x="5974" y="15827"/>
                  <a:pt x="5978" y="13648"/>
                </a:cubicBezTo>
                <a:lnTo>
                  <a:pt x="5978" y="13202"/>
                </a:lnTo>
                <a:lnTo>
                  <a:pt x="5979" y="13202"/>
                </a:lnTo>
                <a:cubicBezTo>
                  <a:pt x="5980" y="12528"/>
                  <a:pt x="5981" y="11855"/>
                  <a:pt x="5981" y="11181"/>
                </a:cubicBezTo>
                <a:cubicBezTo>
                  <a:pt x="5983" y="10343"/>
                  <a:pt x="5981" y="9503"/>
                  <a:pt x="5981" y="8665"/>
                </a:cubicBezTo>
                <a:cubicBezTo>
                  <a:pt x="5981" y="8637"/>
                  <a:pt x="5973" y="8609"/>
                  <a:pt x="5970" y="8580"/>
                </a:cubicBezTo>
                <a:cubicBezTo>
                  <a:pt x="5925" y="8569"/>
                  <a:pt x="5883" y="8558"/>
                  <a:pt x="5841" y="8548"/>
                </a:cubicBezTo>
                <a:cubicBezTo>
                  <a:pt x="5366" y="9039"/>
                  <a:pt x="4851" y="9521"/>
                  <a:pt x="4424" y="10027"/>
                </a:cubicBezTo>
                <a:cubicBezTo>
                  <a:pt x="3761" y="10812"/>
                  <a:pt x="3359" y="11648"/>
                  <a:pt x="3135" y="12513"/>
                </a:cubicBezTo>
                <a:cubicBezTo>
                  <a:pt x="2952" y="13210"/>
                  <a:pt x="2063" y="13581"/>
                  <a:pt x="1046" y="13383"/>
                </a:cubicBezTo>
                <a:cubicBezTo>
                  <a:pt x="381" y="13253"/>
                  <a:pt x="-90" y="12850"/>
                  <a:pt x="14" y="12448"/>
                </a:cubicBezTo>
                <a:cubicBezTo>
                  <a:pt x="669" y="9853"/>
                  <a:pt x="2525" y="7624"/>
                  <a:pt x="5981" y="5889"/>
                </a:cubicBezTo>
                <a:cubicBezTo>
                  <a:pt x="6639" y="5560"/>
                  <a:pt x="7341" y="5272"/>
                  <a:pt x="8226" y="5186"/>
                </a:cubicBezTo>
                <a:cubicBezTo>
                  <a:pt x="8312" y="5179"/>
                  <a:pt x="8400" y="5172"/>
                  <a:pt x="8487" y="5169"/>
                </a:cubicBezTo>
                <a:close/>
                <a:moveTo>
                  <a:pt x="11176" y="0"/>
                </a:moveTo>
                <a:cubicBezTo>
                  <a:pt x="13503" y="0"/>
                  <a:pt x="15384" y="1084"/>
                  <a:pt x="15393" y="2428"/>
                </a:cubicBezTo>
                <a:cubicBezTo>
                  <a:pt x="15396" y="3785"/>
                  <a:pt x="13517" y="4869"/>
                  <a:pt x="11161" y="4869"/>
                </a:cubicBezTo>
                <a:cubicBezTo>
                  <a:pt x="8845" y="4867"/>
                  <a:pt x="6989" y="3776"/>
                  <a:pt x="6992" y="2419"/>
                </a:cubicBezTo>
                <a:cubicBezTo>
                  <a:pt x="6999" y="1085"/>
                  <a:pt x="8877" y="0"/>
                  <a:pt x="11176" y="0"/>
                </a:cubicBezTo>
                <a:close/>
                <a:moveTo>
                  <a:pt x="11176" y="0"/>
                </a:moveTo>
              </a:path>
            </a:pathLst>
          </a:custGeom>
          <a:solidFill>
            <a:srgbClr val="FFFEF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0533" y="3979333"/>
            <a:ext cx="237067" cy="384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84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iped Right Arrow 12"/>
          <p:cNvSpPr/>
          <p:nvPr/>
        </p:nvSpPr>
        <p:spPr>
          <a:xfrm>
            <a:off x="1969992" y="1129370"/>
            <a:ext cx="8476024" cy="786097"/>
          </a:xfrm>
          <a:prstGeom prst="stripedRightArrow">
            <a:avLst>
              <a:gd name="adj1" fmla="val 75807"/>
              <a:gd name="adj2" fmla="val 3167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FFFF"/>
                </a:solidFill>
              </a:rPr>
              <a:t>Increasing control over medical expense management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have negotiated with partners to directly </a:t>
            </a:r>
            <a:r>
              <a:rPr lang="en-US" dirty="0"/>
              <a:t>deliver care management services for the majority of the ACO </a:t>
            </a:r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69993" y="1880351"/>
            <a:ext cx="1778825" cy="49244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defTabSz="913526">
              <a:buClr>
                <a:schemeClr val="tx2"/>
              </a:buClr>
              <a:defRPr sz="1632">
                <a:latin typeface="+mn-lt"/>
                <a:cs typeface="+mn-cs"/>
              </a:defRPr>
            </a:lvl1pPr>
            <a:lvl2pPr marL="197607" indent="-195987" defTabSz="913526">
              <a:buClr>
                <a:schemeClr val="tx2"/>
              </a:buClr>
              <a:buSzPct val="125000"/>
              <a:buFont typeface="Arial" charset="0"/>
              <a:buChar char="▪"/>
              <a:defRPr sz="1632">
                <a:latin typeface="+mn-lt"/>
              </a:defRPr>
            </a:lvl2pPr>
            <a:lvl3pPr marL="466481" indent="-267255" defTabSz="913526">
              <a:buClr>
                <a:schemeClr val="tx2"/>
              </a:buClr>
              <a:buSzPct val="120000"/>
              <a:buFont typeface="Arial" charset="0"/>
              <a:buChar char="–"/>
              <a:defRPr sz="1632">
                <a:latin typeface="+mn-lt"/>
              </a:defRPr>
            </a:lvl3pPr>
            <a:lvl4pPr marL="626835" indent="-158733" defTabSz="913526">
              <a:buClr>
                <a:schemeClr val="tx2"/>
              </a:buClr>
              <a:buSzPct val="120000"/>
              <a:buFont typeface="Arial" charset="0"/>
              <a:buChar char="▫"/>
              <a:defRPr sz="1632">
                <a:latin typeface="+mn-lt"/>
              </a:defRPr>
            </a:lvl4pPr>
            <a:lvl5pPr marL="761271" indent="-132818" defTabSz="913526"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5pPr>
            <a:lvl6pPr marL="1227752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6pPr>
            <a:lvl7pPr marL="1694234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7pPr>
            <a:lvl8pPr marL="2160715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8pPr>
            <a:lvl9pPr marL="2627196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437B"/>
              </a:buClr>
            </a:pPr>
            <a:r>
              <a:rPr lang="en-US" sz="1600" b="1" dirty="0">
                <a:solidFill>
                  <a:srgbClr val="002960"/>
                </a:solidFill>
              </a:rPr>
              <a:t>Partner delivered care management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16740" y="1915466"/>
            <a:ext cx="1860795" cy="73866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defTabSz="913526">
              <a:buClr>
                <a:schemeClr val="tx2"/>
              </a:buClr>
              <a:defRPr sz="1632">
                <a:latin typeface="+mn-lt"/>
                <a:cs typeface="+mn-cs"/>
              </a:defRPr>
            </a:lvl1pPr>
            <a:lvl2pPr marL="197607" indent="-195987" defTabSz="913526">
              <a:buClr>
                <a:schemeClr val="tx2"/>
              </a:buClr>
              <a:buSzPct val="125000"/>
              <a:buFont typeface="Arial" charset="0"/>
              <a:buChar char="▪"/>
              <a:defRPr sz="1632">
                <a:latin typeface="+mn-lt"/>
              </a:defRPr>
            </a:lvl2pPr>
            <a:lvl3pPr marL="466481" indent="-267255" defTabSz="913526">
              <a:buClr>
                <a:schemeClr val="tx2"/>
              </a:buClr>
              <a:buSzPct val="120000"/>
              <a:buFont typeface="Arial" charset="0"/>
              <a:buChar char="–"/>
              <a:defRPr sz="1632">
                <a:latin typeface="+mn-lt"/>
              </a:defRPr>
            </a:lvl3pPr>
            <a:lvl4pPr marL="626835" indent="-158733" defTabSz="913526">
              <a:buClr>
                <a:schemeClr val="tx2"/>
              </a:buClr>
              <a:buSzPct val="120000"/>
              <a:buFont typeface="Arial" charset="0"/>
              <a:buChar char="▫"/>
              <a:defRPr sz="1632">
                <a:latin typeface="+mn-lt"/>
              </a:defRPr>
            </a:lvl4pPr>
            <a:lvl5pPr marL="761271" indent="-132818" defTabSz="913526"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5pPr>
            <a:lvl6pPr marL="1227752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6pPr>
            <a:lvl7pPr marL="1694234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7pPr>
            <a:lvl8pPr marL="2160715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8pPr>
            <a:lvl9pPr marL="2627196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437B"/>
              </a:buClr>
            </a:pPr>
            <a:r>
              <a:rPr lang="en-US" sz="1600" b="1" dirty="0">
                <a:solidFill>
                  <a:srgbClr val="002960"/>
                </a:solidFill>
              </a:rPr>
              <a:t>BMCHS Data and Care Management IT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50049" y="1915466"/>
            <a:ext cx="2098826" cy="73866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defTabSz="913526">
              <a:buClr>
                <a:schemeClr val="tx2"/>
              </a:buClr>
              <a:defRPr sz="1632">
                <a:latin typeface="+mn-lt"/>
                <a:cs typeface="+mn-cs"/>
              </a:defRPr>
            </a:lvl1pPr>
            <a:lvl2pPr marL="197607" indent="-195987" defTabSz="913526">
              <a:buClr>
                <a:schemeClr val="tx2"/>
              </a:buClr>
              <a:buSzPct val="125000"/>
              <a:buFont typeface="Arial" charset="0"/>
              <a:buChar char="▪"/>
              <a:defRPr sz="1632">
                <a:latin typeface="+mn-lt"/>
              </a:defRPr>
            </a:lvl2pPr>
            <a:lvl3pPr marL="466481" indent="-267255" defTabSz="913526">
              <a:buClr>
                <a:schemeClr val="tx2"/>
              </a:buClr>
              <a:buSzPct val="120000"/>
              <a:buFont typeface="Arial" charset="0"/>
              <a:buChar char="–"/>
              <a:defRPr sz="1632">
                <a:latin typeface="+mn-lt"/>
              </a:defRPr>
            </a:lvl3pPr>
            <a:lvl4pPr marL="626835" indent="-158733" defTabSz="913526">
              <a:buClr>
                <a:schemeClr val="tx2"/>
              </a:buClr>
              <a:buSzPct val="120000"/>
              <a:buFont typeface="Arial" charset="0"/>
              <a:buChar char="▫"/>
              <a:defRPr sz="1632">
                <a:latin typeface="+mn-lt"/>
              </a:defRPr>
            </a:lvl4pPr>
            <a:lvl5pPr marL="761271" indent="-132818" defTabSz="913526"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5pPr>
            <a:lvl6pPr marL="1227752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6pPr>
            <a:lvl7pPr marL="1694234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7pPr>
            <a:lvl8pPr marL="2160715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8pPr>
            <a:lvl9pPr marL="2627196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437B"/>
              </a:buClr>
            </a:pPr>
            <a:r>
              <a:rPr lang="en-US" sz="1600" b="1" dirty="0">
                <a:solidFill>
                  <a:srgbClr val="002960"/>
                </a:solidFill>
              </a:rPr>
              <a:t>BMCHS delivers Care Management at partner sites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16740" y="2830121"/>
            <a:ext cx="1860795" cy="14773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defTabSz="913526">
              <a:buClr>
                <a:schemeClr val="tx2"/>
              </a:buClr>
              <a:defRPr sz="1632">
                <a:latin typeface="+mn-lt"/>
                <a:cs typeface="+mn-cs"/>
              </a:defRPr>
            </a:lvl1pPr>
            <a:lvl2pPr marL="197607" indent="-195987" defTabSz="913526">
              <a:buClr>
                <a:schemeClr val="tx2"/>
              </a:buClr>
              <a:buSzPct val="125000"/>
              <a:buFont typeface="Arial" charset="0"/>
              <a:buChar char="▪"/>
              <a:defRPr sz="1632">
                <a:latin typeface="+mn-lt"/>
              </a:defRPr>
            </a:lvl2pPr>
            <a:lvl3pPr marL="466481" indent="-267255" defTabSz="913526">
              <a:buClr>
                <a:schemeClr val="tx2"/>
              </a:buClr>
              <a:buSzPct val="120000"/>
              <a:buFont typeface="Arial" charset="0"/>
              <a:buChar char="–"/>
              <a:defRPr sz="1632">
                <a:latin typeface="+mn-lt"/>
              </a:defRPr>
            </a:lvl3pPr>
            <a:lvl4pPr marL="626835" indent="-158733" defTabSz="913526">
              <a:buClr>
                <a:schemeClr val="tx2"/>
              </a:buClr>
              <a:buSzPct val="120000"/>
              <a:buFont typeface="Arial" charset="0"/>
              <a:buChar char="▫"/>
              <a:defRPr sz="1632">
                <a:latin typeface="+mn-lt"/>
              </a:defRPr>
            </a:lvl4pPr>
            <a:lvl5pPr marL="761271" indent="-132818" defTabSz="913526"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5pPr>
            <a:lvl6pPr marL="1227752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6pPr>
            <a:lvl7pPr marL="1694234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7pPr>
            <a:lvl8pPr marL="2160715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8pPr>
            <a:lvl9pPr marL="2627196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00437B"/>
              </a:buClr>
            </a:pPr>
            <a:r>
              <a:rPr lang="en-US" sz="1600" dirty="0">
                <a:solidFill>
                  <a:srgbClr val="000000"/>
                </a:solidFill>
                <a:cs typeface="Arial" charset="0"/>
              </a:rPr>
              <a:t>CM protocols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00437B"/>
              </a:buClr>
            </a:pPr>
            <a:r>
              <a:rPr lang="en-US" sz="1600" dirty="0">
                <a:solidFill>
                  <a:srgbClr val="000000"/>
                </a:solidFill>
                <a:cs typeface="Arial" charset="0"/>
              </a:rPr>
              <a:t>Performance data on CMs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00437B"/>
              </a:buClr>
            </a:pPr>
            <a:r>
              <a:rPr lang="en-US" sz="1600" dirty="0">
                <a:solidFill>
                  <a:srgbClr val="000000"/>
                </a:solidFill>
                <a:cs typeface="Arial" charset="0"/>
              </a:rPr>
              <a:t>Prioritization of patients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437B"/>
              </a:buClr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50049" y="2830121"/>
            <a:ext cx="2365526" cy="123110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defTabSz="913526">
              <a:buClr>
                <a:schemeClr val="tx2"/>
              </a:buClr>
              <a:defRPr sz="1632">
                <a:latin typeface="+mn-lt"/>
                <a:cs typeface="+mn-cs"/>
              </a:defRPr>
            </a:lvl1pPr>
            <a:lvl2pPr marL="197607" indent="-195987" defTabSz="913526">
              <a:buClr>
                <a:schemeClr val="tx2"/>
              </a:buClr>
              <a:buSzPct val="125000"/>
              <a:buFont typeface="Arial" charset="0"/>
              <a:buChar char="▪"/>
              <a:defRPr sz="1632">
                <a:latin typeface="+mn-lt"/>
              </a:defRPr>
            </a:lvl2pPr>
            <a:lvl3pPr marL="466481" indent="-267255" defTabSz="913526">
              <a:buClr>
                <a:schemeClr val="tx2"/>
              </a:buClr>
              <a:buSzPct val="120000"/>
              <a:buFont typeface="Arial" charset="0"/>
              <a:buChar char="–"/>
              <a:defRPr sz="1632">
                <a:latin typeface="+mn-lt"/>
              </a:defRPr>
            </a:lvl3pPr>
            <a:lvl4pPr marL="626835" indent="-158733" defTabSz="913526">
              <a:buClr>
                <a:schemeClr val="tx2"/>
              </a:buClr>
              <a:buSzPct val="120000"/>
              <a:buFont typeface="Arial" charset="0"/>
              <a:buChar char="▫"/>
              <a:defRPr sz="1632">
                <a:latin typeface="+mn-lt"/>
              </a:defRPr>
            </a:lvl4pPr>
            <a:lvl5pPr marL="761271" indent="-132818" defTabSz="913526"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5pPr>
            <a:lvl6pPr marL="1227752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6pPr>
            <a:lvl7pPr marL="1694234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7pPr>
            <a:lvl8pPr marL="2160715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8pPr>
            <a:lvl9pPr marL="2627196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latin typeface="+mn-lt"/>
              </a:defRPr>
            </a:lvl9pPr>
          </a:lstStyle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00437B"/>
              </a:buClr>
            </a:pPr>
            <a:r>
              <a:rPr lang="en-US" sz="1600" dirty="0">
                <a:solidFill>
                  <a:srgbClr val="000000"/>
                </a:solidFill>
                <a:cs typeface="Arial" charset="0"/>
              </a:rPr>
              <a:t>IT platform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00437B"/>
              </a:buClr>
            </a:pPr>
            <a:r>
              <a:rPr lang="en-US" sz="1600" dirty="0">
                <a:solidFill>
                  <a:srgbClr val="000000"/>
                </a:solidFill>
                <a:cs typeface="Arial" charset="0"/>
              </a:rPr>
              <a:t>CM protocols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00437B"/>
              </a:buClr>
            </a:pPr>
            <a:r>
              <a:rPr lang="en-US" sz="1600" dirty="0">
                <a:solidFill>
                  <a:srgbClr val="000000"/>
                </a:solidFill>
                <a:cs typeface="Arial" charset="0"/>
              </a:rPr>
              <a:t>Prioritization of patients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rgbClr val="00437B"/>
              </a:buClr>
            </a:pPr>
            <a:r>
              <a:rPr lang="en-US" sz="1600" dirty="0">
                <a:solidFill>
                  <a:srgbClr val="000000"/>
                </a:solidFill>
                <a:cs typeface="Arial" charset="0"/>
              </a:rPr>
              <a:t>Hires and manages staff at partner sites</a:t>
            </a: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8" b="14951"/>
          <a:stretch/>
        </p:blipFill>
        <p:spPr bwMode="auto">
          <a:xfrm>
            <a:off x="5147469" y="4358532"/>
            <a:ext cx="1666127" cy="523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https://s2.graphiq.com/sites/default/files/110/media/images/t/Mercy_Medical_Center_146665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004" y="4464553"/>
            <a:ext cx="1358409" cy="418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184" y="4464552"/>
            <a:ext cx="2513881" cy="35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5541" y="4381337"/>
            <a:ext cx="1323695" cy="860825"/>
          </a:xfrm>
          <a:prstGeom prst="rect">
            <a:avLst/>
          </a:prstGeom>
        </p:spPr>
      </p:pic>
      <p:sp>
        <p:nvSpPr>
          <p:cNvPr id="20" name="Content Placeholder 2"/>
          <p:cNvSpPr txBox="1">
            <a:spLocks/>
          </p:cNvSpPr>
          <p:nvPr/>
        </p:nvSpPr>
        <p:spPr>
          <a:xfrm>
            <a:off x="5531378" y="5481912"/>
            <a:ext cx="1189778" cy="271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9775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̶"/>
              <a:tabLst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24"/>
              </a:spcBef>
              <a:spcAft>
                <a:spcPts val="612"/>
              </a:spcAft>
              <a:buNone/>
            </a:pPr>
            <a:r>
              <a:rPr lang="en-US" b="1" dirty="0">
                <a:solidFill>
                  <a:srgbClr val="000000"/>
                </a:solidFill>
              </a:rPr>
              <a:t>~20K lives 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8464646" y="5481912"/>
            <a:ext cx="1359292" cy="271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9775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̶"/>
              <a:tabLst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24"/>
              </a:spcBef>
              <a:spcAft>
                <a:spcPts val="612"/>
              </a:spcAft>
              <a:buNone/>
            </a:pPr>
            <a:r>
              <a:rPr lang="en-US" b="1" dirty="0">
                <a:solidFill>
                  <a:srgbClr val="000000"/>
                </a:solidFill>
              </a:rPr>
              <a:t>~150K lives 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688375" y="5481911"/>
            <a:ext cx="1283496" cy="2956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2763" indent="-1682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47713" indent="-2270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20000"/>
              <a:buFont typeface="Arial" panose="020B0604020202020204" pitchFamily="34" charset="0"/>
              <a:buChar char="▫"/>
              <a:tabLst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̶"/>
              <a:tabLst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24"/>
              </a:spcBef>
              <a:spcAft>
                <a:spcPts val="612"/>
              </a:spcAft>
              <a:buNone/>
            </a:pPr>
            <a:r>
              <a:rPr lang="en-US" b="1" dirty="0">
                <a:solidFill>
                  <a:srgbClr val="000000"/>
                </a:solidFill>
              </a:rPr>
              <a:t>~17K lives </a:t>
            </a:r>
          </a:p>
        </p:txBody>
      </p:sp>
    </p:spTree>
    <p:extLst>
      <p:ext uri="{BB962C8B-B14F-4D97-AF65-F5344CB8AC3E}">
        <p14:creationId xmlns:p14="http://schemas.microsoft.com/office/powerpoint/2010/main" val="252369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583344" y="2081743"/>
            <a:ext cx="2395438" cy="2395438"/>
            <a:chOff x="3147310" y="2593210"/>
            <a:chExt cx="2084786" cy="2084786"/>
          </a:xfrm>
        </p:grpSpPr>
        <p:sp>
          <p:nvSpPr>
            <p:cNvPr id="61" name="Oval 60"/>
            <p:cNvSpPr/>
            <p:nvPr/>
          </p:nvSpPr>
          <p:spPr>
            <a:xfrm>
              <a:off x="3147310" y="2593210"/>
              <a:ext cx="2084786" cy="2084786"/>
            </a:xfrm>
            <a:prstGeom prst="ellipse">
              <a:avLst/>
            </a:prstGeom>
            <a:solidFill>
              <a:srgbClr val="C7E0FB">
                <a:alpha val="3098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32">
                <a:solidFill>
                  <a:srgbClr val="FFFFFF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3240674" y="2701300"/>
              <a:ext cx="1870700" cy="1870700"/>
            </a:xfrm>
            <a:prstGeom prst="ellipse">
              <a:avLst/>
            </a:prstGeom>
            <a:solidFill>
              <a:srgbClr val="C7E0FB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32">
                <a:solidFill>
                  <a:srgbClr val="FFFFFF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332891" y="2802194"/>
              <a:ext cx="1666818" cy="166681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32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1984" y="303929"/>
            <a:ext cx="8796834" cy="298327"/>
          </a:xfrm>
        </p:spPr>
        <p:txBody>
          <a:bodyPr/>
          <a:lstStyle/>
          <a:p>
            <a:r>
              <a:rPr lang="en-US" dirty="0"/>
              <a:t>Addressing Social Determinants of Health is </a:t>
            </a:r>
            <a:r>
              <a:rPr lang="en-US" dirty="0" smtClean="0"/>
              <a:t>another critical </a:t>
            </a:r>
            <a:r>
              <a:rPr lang="en-US" dirty="0"/>
              <a:t>component of our approach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59009" y="3525647"/>
            <a:ext cx="2632284" cy="606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32" b="1" dirty="0">
                <a:solidFill>
                  <a:srgbClr val="002960"/>
                </a:solidFill>
                <a:cs typeface="Arial" charset="0"/>
              </a:rPr>
              <a:t>Patient/Member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32" b="1" dirty="0">
                <a:solidFill>
                  <a:srgbClr val="002960"/>
                </a:solidFill>
                <a:cs typeface="Arial" charset="0"/>
              </a:rPr>
              <a:t>Health</a:t>
            </a:r>
          </a:p>
        </p:txBody>
      </p:sp>
      <p:sp>
        <p:nvSpPr>
          <p:cNvPr id="41" name="AutoShape 10"/>
          <p:cNvSpPr>
            <a:spLocks/>
          </p:cNvSpPr>
          <p:nvPr/>
        </p:nvSpPr>
        <p:spPr bwMode="auto">
          <a:xfrm>
            <a:off x="5456719" y="2429236"/>
            <a:ext cx="636864" cy="1096412"/>
          </a:xfrm>
          <a:custGeom>
            <a:avLst/>
            <a:gdLst/>
            <a:ahLst/>
            <a:cxnLst/>
            <a:rect l="0" t="0" r="r" b="b"/>
            <a:pathLst>
              <a:path w="21384" h="21466">
                <a:moveTo>
                  <a:pt x="10875" y="0"/>
                </a:moveTo>
                <a:cubicBezTo>
                  <a:pt x="8576" y="0"/>
                  <a:pt x="6701" y="1088"/>
                  <a:pt x="6693" y="2429"/>
                </a:cubicBezTo>
                <a:cubicBezTo>
                  <a:pt x="6690" y="3793"/>
                  <a:pt x="8548" y="4893"/>
                  <a:pt x="10864" y="4894"/>
                </a:cubicBezTo>
                <a:cubicBezTo>
                  <a:pt x="13219" y="4895"/>
                  <a:pt x="15101" y="3805"/>
                  <a:pt x="15098" y="2441"/>
                </a:cubicBezTo>
                <a:cubicBezTo>
                  <a:pt x="15089" y="1090"/>
                  <a:pt x="13201" y="0"/>
                  <a:pt x="10875" y="0"/>
                </a:cubicBezTo>
                <a:close/>
                <a:moveTo>
                  <a:pt x="8638" y="5077"/>
                </a:moveTo>
                <a:cubicBezTo>
                  <a:pt x="8503" y="5077"/>
                  <a:pt x="8364" y="5089"/>
                  <a:pt x="8230" y="5102"/>
                </a:cubicBezTo>
                <a:cubicBezTo>
                  <a:pt x="7346" y="5188"/>
                  <a:pt x="6640" y="5479"/>
                  <a:pt x="5982" y="5810"/>
                </a:cubicBezTo>
                <a:cubicBezTo>
                  <a:pt x="2526" y="7554"/>
                  <a:pt x="669" y="9793"/>
                  <a:pt x="14" y="12401"/>
                </a:cubicBezTo>
                <a:cubicBezTo>
                  <a:pt x="-90" y="12805"/>
                  <a:pt x="384" y="13210"/>
                  <a:pt x="1048" y="13340"/>
                </a:cubicBezTo>
                <a:cubicBezTo>
                  <a:pt x="2066" y="13539"/>
                  <a:pt x="2956" y="13169"/>
                  <a:pt x="3139" y="12468"/>
                </a:cubicBezTo>
                <a:cubicBezTo>
                  <a:pt x="3364" y="11599"/>
                  <a:pt x="3762" y="10755"/>
                  <a:pt x="4425" y="9966"/>
                </a:cubicBezTo>
                <a:cubicBezTo>
                  <a:pt x="4852" y="9458"/>
                  <a:pt x="5371" y="8977"/>
                  <a:pt x="5847" y="8483"/>
                </a:cubicBezTo>
                <a:cubicBezTo>
                  <a:pt x="5888" y="8493"/>
                  <a:pt x="5928" y="8502"/>
                  <a:pt x="5972" y="8513"/>
                </a:cubicBezTo>
                <a:cubicBezTo>
                  <a:pt x="5975" y="8542"/>
                  <a:pt x="5982" y="8570"/>
                  <a:pt x="5982" y="8599"/>
                </a:cubicBezTo>
                <a:cubicBezTo>
                  <a:pt x="5983" y="9441"/>
                  <a:pt x="5984" y="10283"/>
                  <a:pt x="5982" y="11125"/>
                </a:cubicBezTo>
                <a:cubicBezTo>
                  <a:pt x="5978" y="14143"/>
                  <a:pt x="5972" y="17158"/>
                  <a:pt x="5972" y="20175"/>
                </a:cubicBezTo>
                <a:cubicBezTo>
                  <a:pt x="5972" y="20922"/>
                  <a:pt x="6868" y="21476"/>
                  <a:pt x="8052" y="21463"/>
                </a:cubicBezTo>
                <a:cubicBezTo>
                  <a:pt x="9379" y="21450"/>
                  <a:pt x="10143" y="20805"/>
                  <a:pt x="10132" y="20169"/>
                </a:cubicBezTo>
                <a:cubicBezTo>
                  <a:pt x="10093" y="18145"/>
                  <a:pt x="10112" y="16122"/>
                  <a:pt x="10112" y="14097"/>
                </a:cubicBezTo>
                <a:cubicBezTo>
                  <a:pt x="10112" y="14008"/>
                  <a:pt x="10112" y="13916"/>
                  <a:pt x="10112" y="13829"/>
                </a:cubicBezTo>
                <a:cubicBezTo>
                  <a:pt x="10603" y="13829"/>
                  <a:pt x="11031" y="13829"/>
                  <a:pt x="11502" y="13829"/>
                </a:cubicBezTo>
                <a:cubicBezTo>
                  <a:pt x="11502" y="14349"/>
                  <a:pt x="11502" y="14856"/>
                  <a:pt x="11502" y="15367"/>
                </a:cubicBezTo>
                <a:cubicBezTo>
                  <a:pt x="11502" y="16965"/>
                  <a:pt x="11499" y="18564"/>
                  <a:pt x="11502" y="20163"/>
                </a:cubicBezTo>
                <a:cubicBezTo>
                  <a:pt x="11505" y="21017"/>
                  <a:pt x="12667" y="21600"/>
                  <a:pt x="14021" y="21439"/>
                </a:cubicBezTo>
                <a:cubicBezTo>
                  <a:pt x="15031" y="21318"/>
                  <a:pt x="15662" y="20832"/>
                  <a:pt x="15662" y="20182"/>
                </a:cubicBezTo>
                <a:cubicBezTo>
                  <a:pt x="15664" y="16462"/>
                  <a:pt x="15662" y="12745"/>
                  <a:pt x="15662" y="9026"/>
                </a:cubicBezTo>
                <a:cubicBezTo>
                  <a:pt x="15662" y="8927"/>
                  <a:pt x="15662" y="8831"/>
                  <a:pt x="15662" y="8672"/>
                </a:cubicBezTo>
                <a:cubicBezTo>
                  <a:pt x="15783" y="8745"/>
                  <a:pt x="15816" y="8756"/>
                  <a:pt x="15840" y="8776"/>
                </a:cubicBezTo>
                <a:cubicBezTo>
                  <a:pt x="15902" y="8827"/>
                  <a:pt x="15959" y="8882"/>
                  <a:pt x="16018" y="8934"/>
                </a:cubicBezTo>
                <a:cubicBezTo>
                  <a:pt x="17221" y="10032"/>
                  <a:pt x="17945" y="11234"/>
                  <a:pt x="18286" y="12517"/>
                </a:cubicBezTo>
                <a:cubicBezTo>
                  <a:pt x="18441" y="13101"/>
                  <a:pt x="19158" y="13456"/>
                  <a:pt x="20053" y="13383"/>
                </a:cubicBezTo>
                <a:cubicBezTo>
                  <a:pt x="20962" y="13309"/>
                  <a:pt x="21510" y="12858"/>
                  <a:pt x="21359" y="12279"/>
                </a:cubicBezTo>
                <a:cubicBezTo>
                  <a:pt x="20930" y="10613"/>
                  <a:pt x="19943" y="9067"/>
                  <a:pt x="18307" y="7671"/>
                </a:cubicBezTo>
                <a:cubicBezTo>
                  <a:pt x="17293" y="6804"/>
                  <a:pt x="16023" y="6079"/>
                  <a:pt x="14648" y="5413"/>
                </a:cubicBezTo>
                <a:cubicBezTo>
                  <a:pt x="14176" y="5184"/>
                  <a:pt x="13620" y="5078"/>
                  <a:pt x="13007" y="5077"/>
                </a:cubicBezTo>
                <a:cubicBezTo>
                  <a:pt x="11550" y="5075"/>
                  <a:pt x="10093" y="5075"/>
                  <a:pt x="8638" y="5077"/>
                </a:cubicBezTo>
                <a:close/>
                <a:moveTo>
                  <a:pt x="8638" y="5077"/>
                </a:moveTo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sz="1632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73190" y="1079717"/>
            <a:ext cx="2748758" cy="350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32" b="1" dirty="0">
                <a:solidFill>
                  <a:srgbClr val="002960"/>
                </a:solidFill>
                <a:cs typeface="Arial" charset="0"/>
              </a:rPr>
              <a:t>Nutritional Needs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773191" y="1425147"/>
            <a:ext cx="2440998" cy="1191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1551" indent="-291551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428" b="1" dirty="0">
                <a:solidFill>
                  <a:srgbClr val="000000"/>
                </a:solidFill>
                <a:cs typeface="Arial" charset="0"/>
              </a:rPr>
              <a:t>BMC Food pantry</a:t>
            </a:r>
            <a:r>
              <a:rPr lang="en-US" sz="1428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428" b="1" dirty="0">
                <a:solidFill>
                  <a:srgbClr val="000000"/>
                </a:solidFill>
                <a:cs typeface="Arial" charset="0"/>
              </a:rPr>
              <a:t>&amp; demonstration kitchen: </a:t>
            </a:r>
            <a:r>
              <a:rPr lang="en-US" sz="1428" dirty="0">
                <a:solidFill>
                  <a:srgbClr val="000000"/>
                </a:solidFill>
                <a:cs typeface="Arial" charset="0"/>
              </a:rPr>
              <a:t>providing food for more than 80K people per year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813756" y="1079717"/>
            <a:ext cx="2861740" cy="350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32" b="1" dirty="0">
                <a:solidFill>
                  <a:srgbClr val="FFC000"/>
                </a:solidFill>
                <a:cs typeface="Arial" charset="0"/>
              </a:rPr>
              <a:t>Educational Opportunities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811123" y="1425147"/>
            <a:ext cx="3283083" cy="971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1551" indent="-291551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428" b="1" dirty="0">
                <a:solidFill>
                  <a:srgbClr val="000000"/>
                </a:solidFill>
                <a:cs typeface="Arial" charset="0"/>
              </a:rPr>
              <a:t>Thrive screener: </a:t>
            </a:r>
            <a:r>
              <a:rPr lang="en-US" sz="1428" dirty="0">
                <a:solidFill>
                  <a:srgbClr val="000000"/>
                </a:solidFill>
                <a:cs typeface="Arial" charset="0"/>
              </a:rPr>
              <a:t>assessing patients’ desire for additional education and connecting them with resources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644185" y="3069365"/>
            <a:ext cx="2254592" cy="350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32" b="1" dirty="0">
                <a:solidFill>
                  <a:srgbClr val="00B050"/>
                </a:solidFill>
                <a:cs typeface="Arial" charset="0"/>
              </a:rPr>
              <a:t>Financial Stability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645752" y="3391414"/>
            <a:ext cx="2809288" cy="1191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1551" indent="-291551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428" b="1" dirty="0">
                <a:solidFill>
                  <a:srgbClr val="000000"/>
                </a:solidFill>
                <a:cs typeface="Arial" charset="0"/>
              </a:rPr>
              <a:t>StreetCred:</a:t>
            </a:r>
            <a:r>
              <a:rPr lang="en-US" sz="1428" dirty="0">
                <a:solidFill>
                  <a:srgbClr val="000000"/>
                </a:solidFill>
                <a:cs typeface="Arial" charset="0"/>
              </a:rPr>
              <a:t> helping families obtain the Earning Income Tax Credit – the program returned $400K to ~200 families in 2016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125876" y="3045983"/>
            <a:ext cx="2861740" cy="350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32" b="1" dirty="0">
                <a:solidFill>
                  <a:srgbClr val="FF6600"/>
                </a:solidFill>
                <a:cs typeface="Arial" charset="0"/>
              </a:rPr>
              <a:t>Social &amp; Cultural Needs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980349" y="3391413"/>
            <a:ext cx="3601470" cy="971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1551" indent="-291551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428" b="1" dirty="0">
                <a:solidFill>
                  <a:srgbClr val="000000"/>
                </a:solidFill>
                <a:cs typeface="Arial" charset="0"/>
              </a:rPr>
              <a:t>Violence Intervention Advocacy Program: </a:t>
            </a:r>
            <a:r>
              <a:rPr lang="en-US" sz="1428" dirty="0">
                <a:solidFill>
                  <a:srgbClr val="000000"/>
                </a:solidFill>
                <a:cs typeface="Arial" charset="0"/>
              </a:rPr>
              <a:t>working to break the cycle of violence for those presenting to the ED with gunshot or stab wounds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685944" y="4778085"/>
            <a:ext cx="4678282" cy="350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32" b="1" dirty="0">
                <a:solidFill>
                  <a:srgbClr val="00837B"/>
                </a:solidFill>
                <a:cs typeface="Arial" charset="0"/>
              </a:rPr>
              <a:t>Housing Stabilization and Support Services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011083" y="5097877"/>
            <a:ext cx="4178636" cy="1267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1551" indent="-291551" fontAlgn="base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28" b="1" dirty="0">
                <a:solidFill>
                  <a:srgbClr val="000000"/>
                </a:solidFill>
                <a:cs typeface="Arial" charset="0"/>
              </a:rPr>
              <a:t>Housing Prescriptions</a:t>
            </a:r>
            <a:r>
              <a:rPr lang="en-US" sz="1428" dirty="0">
                <a:solidFill>
                  <a:srgbClr val="000000"/>
                </a:solidFill>
                <a:cs typeface="Arial" charset="0"/>
              </a:rPr>
              <a:t>: helping 50 families with young children find and maintain affordable housing</a:t>
            </a:r>
          </a:p>
          <a:p>
            <a:pPr marL="291551" indent="-291551" fontAlgn="base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428" b="1" dirty="0">
                <a:solidFill>
                  <a:srgbClr val="000000"/>
                </a:solidFill>
                <a:cs typeface="Arial" charset="0"/>
              </a:rPr>
              <a:t>Investment in REIT </a:t>
            </a:r>
            <a:r>
              <a:rPr lang="en-US" sz="1428" dirty="0">
                <a:solidFill>
                  <a:srgbClr val="000000"/>
                </a:solidFill>
                <a:cs typeface="Arial" charset="0"/>
              </a:rPr>
              <a:t>focused on sustainable housing</a:t>
            </a:r>
          </a:p>
        </p:txBody>
      </p:sp>
    </p:spTree>
    <p:extLst>
      <p:ext uri="{BB962C8B-B14F-4D97-AF65-F5344CB8AC3E}">
        <p14:creationId xmlns:p14="http://schemas.microsoft.com/office/powerpoint/2010/main" val="325516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59758" y="3553753"/>
            <a:ext cx="4545368" cy="60714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858989" y="2564697"/>
            <a:ext cx="5721872" cy="454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defTabSz="877257">
              <a:spcBef>
                <a:spcPts val="1200"/>
              </a:spcBef>
              <a:spcAft>
                <a:spcPts val="1200"/>
              </a:spcAft>
              <a:buClr>
                <a:srgbClr val="002960"/>
              </a:buClr>
              <a:defRPr/>
            </a:pPr>
            <a:r>
              <a:rPr lang="en-US" sz="1800" kern="0" dirty="0">
                <a:solidFill>
                  <a:srgbClr val="000000"/>
                </a:solidFill>
                <a:cs typeface="Arial" charset="0"/>
              </a:rPr>
              <a:t>Basics of </a:t>
            </a:r>
            <a:r>
              <a:rPr lang="en-US" sz="1800" kern="0" dirty="0" err="1">
                <a:solidFill>
                  <a:srgbClr val="000000"/>
                </a:solidFill>
                <a:cs typeface="Arial" charset="0"/>
              </a:rPr>
              <a:t>MassHealth</a:t>
            </a:r>
            <a:r>
              <a:rPr lang="en-US" sz="1800" kern="0" dirty="0">
                <a:solidFill>
                  <a:srgbClr val="000000"/>
                </a:solidFill>
                <a:cs typeface="Arial" charset="0"/>
              </a:rPr>
              <a:t> reform</a:t>
            </a:r>
          </a:p>
          <a:p>
            <a:pPr lvl="1" defTabSz="877257">
              <a:spcBef>
                <a:spcPts val="1200"/>
              </a:spcBef>
              <a:spcAft>
                <a:spcPts val="1200"/>
              </a:spcAft>
              <a:buClr>
                <a:srgbClr val="002960"/>
              </a:buClr>
              <a:defRPr/>
            </a:pPr>
            <a:r>
              <a:rPr lang="en-US" sz="1800" kern="0" dirty="0">
                <a:solidFill>
                  <a:srgbClr val="000000"/>
                </a:solidFill>
                <a:cs typeface="Arial" charset="0"/>
              </a:rPr>
              <a:t>BMCHS preparations</a:t>
            </a:r>
          </a:p>
          <a:p>
            <a:pPr lvl="1" defTabSz="877257">
              <a:spcBef>
                <a:spcPts val="1200"/>
              </a:spcBef>
              <a:spcAft>
                <a:spcPts val="1200"/>
              </a:spcAft>
              <a:buClr>
                <a:srgbClr val="002960"/>
              </a:buClr>
              <a:defRPr/>
            </a:pPr>
            <a:r>
              <a:rPr lang="en-US" sz="1800" b="1" kern="0" dirty="0">
                <a:solidFill>
                  <a:srgbClr val="000000"/>
                </a:solidFill>
                <a:cs typeface="Arial" charset="0"/>
              </a:rPr>
              <a:t>What to expect in the coming months</a:t>
            </a:r>
          </a:p>
          <a:p>
            <a:pPr marL="1587" lvl="1" indent="0" defTabSz="877257">
              <a:spcBef>
                <a:spcPts val="1200"/>
              </a:spcBef>
              <a:spcAft>
                <a:spcPts val="1200"/>
              </a:spcAft>
              <a:buClr>
                <a:srgbClr val="002960"/>
              </a:buClr>
              <a:buNone/>
              <a:defRPr/>
            </a:pPr>
            <a:endParaRPr lang="en-US" sz="1800" b="1" kern="0" dirty="0">
              <a:solidFill>
                <a:srgbClr val="000000"/>
              </a:solidFill>
              <a:cs typeface="Arial" charset="0"/>
            </a:endParaRPr>
          </a:p>
          <a:p>
            <a:pPr marL="1587" lvl="1" indent="0" defTabSz="877257">
              <a:spcBef>
                <a:spcPts val="1200"/>
              </a:spcBef>
              <a:spcAft>
                <a:spcPts val="1200"/>
              </a:spcAft>
              <a:buClr>
                <a:srgbClr val="002960"/>
              </a:buClr>
              <a:buNone/>
              <a:defRPr/>
            </a:pPr>
            <a:endParaRPr lang="en-US" sz="1800" kern="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55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2565401" y="4518735"/>
            <a:ext cx="7603645" cy="1760129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of key ACO milestones including patient/member enrollment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699377" y="2580789"/>
            <a:ext cx="1178918" cy="458829"/>
            <a:chOff x="2034368" y="1870362"/>
            <a:chExt cx="827832" cy="449748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2034368" y="2062354"/>
              <a:ext cx="827832" cy="257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1652" lvl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>
                  <a:solidFill>
                    <a:srgbClr val="000000"/>
                  </a:solidFill>
                </a:rPr>
                <a:t>1/1 ACO soft launch and patient assignments</a:t>
              </a:r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2056849" y="1870362"/>
              <a:ext cx="153967" cy="172742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1776395" y="1798743"/>
            <a:ext cx="8520413" cy="3743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80" tIns="47590" rIns="95180" bIns="4759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767341" y="1165560"/>
            <a:ext cx="8791747" cy="963305"/>
          </a:xfrm>
          <a:prstGeom prst="rightArrow">
            <a:avLst>
              <a:gd name="adj1" fmla="val 36842"/>
              <a:gd name="adj2" fmla="val 2744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80" tIns="47590" rIns="95180" bIns="4759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849529" y="1513065"/>
            <a:ext cx="45671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652" lvl="1">
              <a:spcBef>
                <a:spcPts val="624"/>
              </a:spcBef>
              <a:spcAft>
                <a:spcPts val="624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</a:rPr>
              <a:t>2017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883632" y="1839773"/>
            <a:ext cx="326509" cy="485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652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</a:rPr>
              <a:t>Jul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69625" y="1839773"/>
            <a:ext cx="568896" cy="485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652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</a:rPr>
              <a:t>Aug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871424" y="1839773"/>
            <a:ext cx="379139" cy="485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652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</a:rPr>
              <a:t>Sep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839064" y="1839773"/>
            <a:ext cx="601822" cy="485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652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</a:rPr>
              <a:t>Oct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25059" y="1839773"/>
            <a:ext cx="413160" cy="485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652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</a:rPr>
              <a:t>Nov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811061" y="1839773"/>
            <a:ext cx="396527" cy="485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652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</a:rPr>
              <a:t>Dec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640490" y="1513065"/>
            <a:ext cx="45671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652" lvl="1">
              <a:spcBef>
                <a:spcPts val="624"/>
              </a:spcBef>
              <a:spcAft>
                <a:spcPts val="624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</a:rPr>
              <a:t>2018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670889" y="1839773"/>
            <a:ext cx="396527" cy="485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652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</a:rPr>
              <a:t>Jan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721704" y="1839773"/>
            <a:ext cx="396527" cy="485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652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</a:rPr>
              <a:t>Feb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9772519" y="1839773"/>
            <a:ext cx="396527" cy="485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652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FFFFFF"/>
                </a:solidFill>
              </a:rPr>
              <a:t>Mar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506806" y="2827965"/>
            <a:ext cx="1304754" cy="31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652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0" dirty="0">
                <a:solidFill>
                  <a:srgbClr val="000000"/>
                </a:solidFill>
              </a:rPr>
              <a:t>8/16 ACO signed contracts</a:t>
            </a:r>
          </a:p>
        </p:txBody>
      </p:sp>
      <p:sp>
        <p:nvSpPr>
          <p:cNvPr id="24" name="Isosceles Triangle 23"/>
          <p:cNvSpPr/>
          <p:nvPr/>
        </p:nvSpPr>
        <p:spPr>
          <a:xfrm>
            <a:off x="3547958" y="2612798"/>
            <a:ext cx="247399" cy="17623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448097" y="2808667"/>
            <a:ext cx="843057" cy="264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652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0" dirty="0">
                <a:solidFill>
                  <a:srgbClr val="000000"/>
                </a:solidFill>
              </a:rPr>
              <a:t>7/28 Updated </a:t>
            </a:r>
          </a:p>
          <a:p>
            <a:pPr marL="1652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0" dirty="0">
                <a:solidFill>
                  <a:srgbClr val="000000"/>
                </a:solidFill>
              </a:rPr>
              <a:t>rates </a:t>
            </a:r>
          </a:p>
          <a:p>
            <a:pPr marL="1652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0" dirty="0">
                <a:solidFill>
                  <a:srgbClr val="000000"/>
                </a:solidFill>
              </a:rPr>
              <a:t>released</a:t>
            </a:r>
            <a:r>
              <a:rPr lang="en-US" sz="1200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Isosceles Triangle 25"/>
          <p:cNvSpPr/>
          <p:nvPr/>
        </p:nvSpPr>
        <p:spPr>
          <a:xfrm>
            <a:off x="2636616" y="2612798"/>
            <a:ext cx="247399" cy="17623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7" name="5-Point Star 26"/>
          <p:cNvSpPr/>
          <p:nvPr/>
        </p:nvSpPr>
        <p:spPr>
          <a:xfrm>
            <a:off x="9780077" y="2392605"/>
            <a:ext cx="328681" cy="327420"/>
          </a:xfrm>
          <a:prstGeom prst="star5">
            <a:avLst/>
          </a:prstGeom>
          <a:solidFill>
            <a:srgbClr val="FFFF00"/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FFFFFF"/>
              </a:solidFill>
            </a:endParaRPr>
          </a:p>
        </p:txBody>
      </p:sp>
      <p:cxnSp>
        <p:nvCxnSpPr>
          <p:cNvPr id="28" name="Straight Connector 27"/>
          <p:cNvCxnSpPr>
            <a:endCxn id="24" idx="1"/>
          </p:cNvCxnSpPr>
          <p:nvPr/>
        </p:nvCxnSpPr>
        <p:spPr>
          <a:xfrm flipV="1">
            <a:off x="2760315" y="2700914"/>
            <a:ext cx="849493" cy="9463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Isosceles Triangle 28"/>
          <p:cNvSpPr/>
          <p:nvPr/>
        </p:nvSpPr>
        <p:spPr>
          <a:xfrm>
            <a:off x="5746259" y="2612798"/>
            <a:ext cx="247399" cy="18441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585843" y="2821355"/>
            <a:ext cx="803121" cy="31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652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0" dirty="0">
                <a:solidFill>
                  <a:srgbClr val="000000"/>
                </a:solidFill>
              </a:rPr>
              <a:t>11/1 Advertising Campaign launch</a:t>
            </a:r>
          </a:p>
        </p:txBody>
      </p:sp>
      <p:sp>
        <p:nvSpPr>
          <p:cNvPr id="31" name="Isosceles Triangle 30"/>
          <p:cNvSpPr/>
          <p:nvPr/>
        </p:nvSpPr>
        <p:spPr>
          <a:xfrm>
            <a:off x="6265264" y="2612798"/>
            <a:ext cx="247399" cy="17623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360125" y="2803899"/>
            <a:ext cx="847463" cy="339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652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0" dirty="0">
                <a:solidFill>
                  <a:srgbClr val="000000"/>
                </a:solidFill>
              </a:rPr>
              <a:t>11/13 – 12/22 Special assignment letters &amp; enrollment guides mailed to members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9437112" y="2757018"/>
            <a:ext cx="1178918" cy="26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1652"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0" dirty="0">
                <a:solidFill>
                  <a:srgbClr val="000000"/>
                </a:solidFill>
              </a:rPr>
              <a:t>3/1 ACO Launch and Enrollment effective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768601" y="4601482"/>
            <a:ext cx="726020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spcAft>
                <a:spcPts val="600"/>
              </a:spcAft>
              <a:buClr>
                <a:srgbClr val="00296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Patients who already have PCPs will be auto-assigned to the ACO product their PCP is a part of</a:t>
            </a:r>
          </a:p>
          <a:p>
            <a:pPr marL="628650" lvl="1" indent="-171450" fontAlgn="base">
              <a:spcAft>
                <a:spcPts val="600"/>
              </a:spcAft>
              <a:buClr>
                <a:srgbClr val="002960"/>
              </a:buClr>
              <a:buFont typeface="Arial" panose="020B0604020202020204" pitchFamily="34" charset="0"/>
              <a:buChar char="-"/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If patients like their product assignment they do nothing</a:t>
            </a:r>
          </a:p>
          <a:p>
            <a:pPr marL="628650" lvl="1" indent="-171450" fontAlgn="base">
              <a:spcAft>
                <a:spcPts val="600"/>
              </a:spcAft>
              <a:buClr>
                <a:srgbClr val="002960"/>
              </a:buClr>
              <a:buFont typeface="Arial" panose="020B0604020202020204" pitchFamily="34" charset="0"/>
              <a:buChar char="-"/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Patients will have the option to select a new PCP in a designated time period</a:t>
            </a:r>
          </a:p>
          <a:p>
            <a:pPr marL="171450" indent="-171450" fontAlgn="base">
              <a:spcAft>
                <a:spcPts val="600"/>
              </a:spcAft>
              <a:buClr>
                <a:srgbClr val="00296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After patients receive their enrollment information, we will be sending letters to our patients as well</a:t>
            </a:r>
          </a:p>
        </p:txBody>
      </p:sp>
      <p:sp>
        <p:nvSpPr>
          <p:cNvPr id="39" name="Isosceles Triangle 38"/>
          <p:cNvSpPr/>
          <p:nvPr/>
        </p:nvSpPr>
        <p:spPr>
          <a:xfrm rot="10800000">
            <a:off x="6271936" y="4418980"/>
            <a:ext cx="247399" cy="208915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93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3604" y="151788"/>
            <a:ext cx="7813650" cy="596830"/>
          </a:xfrm>
        </p:spPr>
        <p:txBody>
          <a:bodyPr/>
          <a:lstStyle/>
          <a:p>
            <a:r>
              <a:rPr lang="en-US" dirty="0" smtClean="0"/>
              <a:t>Between now and program launch on March 1, we will focus on three major areas with BACO and other ACO partners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90488" y="1467838"/>
            <a:ext cx="1977800" cy="7602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1045" tIns="124396" rIns="171045" bIns="124396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837" b="1" dirty="0">
                <a:solidFill>
                  <a:srgbClr val="002960"/>
                </a:solidFill>
              </a:rPr>
              <a:t>Administrative</a:t>
            </a:r>
          </a:p>
        </p:txBody>
      </p:sp>
      <p:sp>
        <p:nvSpPr>
          <p:cNvPr id="5" name="Rectangle 4"/>
          <p:cNvSpPr/>
          <p:nvPr/>
        </p:nvSpPr>
        <p:spPr>
          <a:xfrm>
            <a:off x="1990488" y="2383620"/>
            <a:ext cx="1977800" cy="19677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1045" tIns="124396" rIns="171045" bIns="124396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837" b="1" dirty="0">
                <a:solidFill>
                  <a:srgbClr val="002960"/>
                </a:solidFill>
              </a:rPr>
              <a:t>Medical management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2023905" y="4603072"/>
            <a:ext cx="1977800" cy="12432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1045" tIns="124396" rIns="171045" bIns="124396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837" b="1" dirty="0">
                <a:solidFill>
                  <a:srgbClr val="002960"/>
                </a:solidFill>
              </a:rPr>
              <a:t>Operational readiness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4150089" y="1467838"/>
            <a:ext cx="6316699" cy="1109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08171" lvl="1" indent="-406552" defTabSz="895065">
              <a:spcBef>
                <a:spcPts val="51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en-US" sz="1837" kern="0" dirty="0">
                <a:solidFill>
                  <a:srgbClr val="000000"/>
                </a:solidFill>
                <a:cs typeface="Arial" charset="0"/>
              </a:rPr>
              <a:t>Complete regulatory certifications</a:t>
            </a:r>
          </a:p>
          <a:p>
            <a:pPr marL="408171" lvl="1" indent="-406552" defTabSz="895065">
              <a:spcBef>
                <a:spcPts val="51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en-US" sz="1837" kern="0" dirty="0">
                <a:solidFill>
                  <a:srgbClr val="000000"/>
                </a:solidFill>
                <a:cs typeface="Arial" charset="0"/>
              </a:rPr>
              <a:t>Set up governance of combined BMCHP-ACO products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4150088" y="4603074"/>
            <a:ext cx="5960274" cy="1109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08171" lvl="1" indent="-406552" defTabSz="895065">
              <a:spcBef>
                <a:spcPts val="51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en-US" sz="1837" kern="0" dirty="0">
                <a:solidFill>
                  <a:srgbClr val="000000"/>
                </a:solidFill>
                <a:cs typeface="Arial" charset="0"/>
              </a:rPr>
              <a:t>Round out coding gap analysis and create action plan for improved coding</a:t>
            </a:r>
          </a:p>
          <a:p>
            <a:pPr marL="408171" lvl="1" indent="-406552" defTabSz="895065">
              <a:spcBef>
                <a:spcPts val="51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en-US" sz="1837" kern="0" dirty="0">
                <a:solidFill>
                  <a:srgbClr val="000000"/>
                </a:solidFill>
                <a:cs typeface="Arial" charset="0"/>
              </a:rPr>
              <a:t>Provider and staff training and education</a:t>
            </a:r>
          </a:p>
          <a:p>
            <a:pPr marL="408171" lvl="1" indent="-406552" defTabSz="895065">
              <a:spcBef>
                <a:spcPts val="51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en-US" sz="1837" kern="0" dirty="0">
                <a:solidFill>
                  <a:srgbClr val="000000"/>
                </a:solidFill>
                <a:cs typeface="Arial" charset="0"/>
              </a:rPr>
              <a:t>Member transition and communications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4150089" y="2423652"/>
            <a:ext cx="6115769" cy="1810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08171" lvl="1" indent="-406552" defTabSz="895065">
              <a:spcBef>
                <a:spcPts val="51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en-US" sz="1837" kern="0" dirty="0">
                <a:solidFill>
                  <a:srgbClr val="000000"/>
                </a:solidFill>
                <a:cs typeface="Arial" charset="0"/>
              </a:rPr>
              <a:t>Core medical management program implementation</a:t>
            </a:r>
          </a:p>
          <a:p>
            <a:pPr marL="408171" lvl="1" indent="-406552" defTabSz="895065">
              <a:spcBef>
                <a:spcPts val="51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en-US" sz="1837" kern="0" dirty="0">
                <a:solidFill>
                  <a:srgbClr val="000000"/>
                </a:solidFill>
                <a:cs typeface="Arial" charset="0"/>
              </a:rPr>
              <a:t>IT platform implementation</a:t>
            </a:r>
          </a:p>
          <a:p>
            <a:pPr marL="408171" lvl="1" indent="-406552" defTabSz="895065">
              <a:spcBef>
                <a:spcPts val="51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en-US" sz="1837" kern="0" dirty="0">
                <a:solidFill>
                  <a:srgbClr val="000000"/>
                </a:solidFill>
                <a:cs typeface="Arial" charset="0"/>
              </a:rPr>
              <a:t>Approach to Quality Metric performance</a:t>
            </a:r>
          </a:p>
          <a:p>
            <a:pPr marL="408171" lvl="1" indent="-406552" defTabSz="895065">
              <a:spcBef>
                <a:spcPts val="51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en-US" sz="1837" kern="0" dirty="0">
                <a:solidFill>
                  <a:srgbClr val="000000"/>
                </a:solidFill>
                <a:cs typeface="Arial" charset="0"/>
              </a:rPr>
              <a:t>Preferred partnerships with BH and LTSS community partners</a:t>
            </a:r>
          </a:p>
          <a:p>
            <a:pPr marL="408171" lvl="1" indent="-406552" defTabSz="895065">
              <a:spcBef>
                <a:spcPts val="51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en-US" sz="1837" kern="0" dirty="0">
                <a:solidFill>
                  <a:srgbClr val="000000"/>
                </a:solidFill>
                <a:cs typeface="Arial" charset="0"/>
              </a:rPr>
              <a:t>DSRIP investment planning</a:t>
            </a:r>
          </a:p>
        </p:txBody>
      </p:sp>
      <p:sp>
        <p:nvSpPr>
          <p:cNvPr id="11" name="Marvin tracker circle"/>
          <p:cNvSpPr/>
          <p:nvPr/>
        </p:nvSpPr>
        <p:spPr>
          <a:xfrm>
            <a:off x="1827219" y="3209384"/>
            <a:ext cx="326541" cy="326541"/>
          </a:xfrm>
          <a:prstGeom prst="ellipse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37" b="1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2" name="Marvin tracker circle"/>
          <p:cNvSpPr/>
          <p:nvPr/>
        </p:nvSpPr>
        <p:spPr>
          <a:xfrm>
            <a:off x="1827219" y="5061413"/>
            <a:ext cx="326541" cy="326541"/>
          </a:xfrm>
          <a:prstGeom prst="ellipse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37" b="1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3" name="Marvin tracker circle"/>
          <p:cNvSpPr/>
          <p:nvPr/>
        </p:nvSpPr>
        <p:spPr>
          <a:xfrm>
            <a:off x="1827219" y="1700351"/>
            <a:ext cx="326541" cy="326541"/>
          </a:xfrm>
          <a:prstGeom prst="ellipse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37" b="1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13604" y="1233577"/>
            <a:ext cx="8758726" cy="482791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67" tIns="46633" rIns="93267" bIns="46633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023904" y="2283321"/>
            <a:ext cx="8308976" cy="2179110"/>
            <a:chOff x="489688" y="2516870"/>
            <a:chExt cx="7925477" cy="213573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489688" y="4652600"/>
              <a:ext cx="7925477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89688" y="2516870"/>
              <a:ext cx="7925477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9912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01613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2058650" cy="57911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100" b="1" dirty="0" smtClean="0"/>
              <a:t>Jerry </a:t>
            </a:r>
            <a:r>
              <a:rPr lang="en-US" sz="3100" b="1" dirty="0" err="1" smtClean="0"/>
              <a:t>Ellner</a:t>
            </a:r>
            <a:r>
              <a:rPr lang="en-US" sz="3100" b="1" dirty="0" smtClean="0"/>
              <a:t>, M.D</a:t>
            </a:r>
            <a:r>
              <a:rPr lang="en-US" sz="3100" dirty="0" smtClean="0"/>
              <a:t>. is stepping down as Chief, Infectious Disease Section effective December 31, 2017 but will continue as a member of the faculty</a:t>
            </a:r>
          </a:p>
          <a:p>
            <a:pPr marL="0" indent="0">
              <a:buNone/>
            </a:pPr>
            <a:endParaRPr lang="en-US" sz="3100" dirty="0" smtClean="0"/>
          </a:p>
          <a:p>
            <a:pPr marL="0" indent="0">
              <a:buNone/>
            </a:pPr>
            <a:r>
              <a:rPr lang="en-US" sz="3100" b="1" dirty="0"/>
              <a:t>Tamar </a:t>
            </a:r>
            <a:r>
              <a:rPr lang="en-US" sz="3100" b="1" dirty="0" err="1"/>
              <a:t>Barlam</a:t>
            </a:r>
            <a:r>
              <a:rPr lang="en-US" sz="3100" b="1" dirty="0"/>
              <a:t>, M.D</a:t>
            </a:r>
            <a:r>
              <a:rPr lang="en-US" sz="3100" dirty="0"/>
              <a:t>. has agreed to serve as Interim Chief of the Section of Infectious Diseases effective January 1, </a:t>
            </a:r>
            <a:r>
              <a:rPr lang="en-US" sz="3100" dirty="0" smtClean="0"/>
              <a:t>2018</a:t>
            </a:r>
            <a:endParaRPr lang="en-US" sz="3100" dirty="0"/>
          </a:p>
          <a:p>
            <a:pPr marL="0" indent="0">
              <a:buNone/>
            </a:pPr>
            <a:endParaRPr lang="en-US" sz="3100" dirty="0" smtClean="0"/>
          </a:p>
          <a:p>
            <a:pPr marL="0" indent="0">
              <a:buNone/>
            </a:pPr>
            <a:r>
              <a:rPr lang="en-US" sz="3100" dirty="0" smtClean="0"/>
              <a:t>Search for the Chief, Infectious Disease Section ongoing</a:t>
            </a:r>
          </a:p>
          <a:p>
            <a:pPr marL="0" indent="0">
              <a:buNone/>
            </a:pPr>
            <a:endParaRPr lang="en-US" sz="3100" dirty="0" smtClean="0"/>
          </a:p>
          <a:p>
            <a:pPr marL="0" indent="0">
              <a:buNone/>
            </a:pPr>
            <a:r>
              <a:rPr lang="en-US" sz="3100" b="1" dirty="0" smtClean="0"/>
              <a:t>Matt </a:t>
            </a:r>
            <a:r>
              <a:rPr lang="en-US" sz="3100" b="1" dirty="0" err="1" smtClean="0"/>
              <a:t>Kulke</a:t>
            </a:r>
            <a:r>
              <a:rPr lang="en-US" sz="3100" b="1" dirty="0" smtClean="0"/>
              <a:t>, M.D</a:t>
            </a:r>
            <a:r>
              <a:rPr lang="en-US" sz="3100" dirty="0" smtClean="0"/>
              <a:t>. has accepted the position of Chief of the Hematology-Oncology Section effective March 1, 2018.</a:t>
            </a:r>
          </a:p>
          <a:p>
            <a:pPr marL="0" indent="0">
              <a:buNone/>
            </a:pPr>
            <a:endParaRPr lang="en-US" sz="3100" dirty="0" smtClean="0"/>
          </a:p>
          <a:p>
            <a:pPr marL="0" indent="0">
              <a:buNone/>
            </a:pPr>
            <a:r>
              <a:rPr lang="en-US" sz="3100" dirty="0" smtClean="0"/>
              <a:t>TB clinic being re-structured in partnership with the Boston Public Health Commission.</a:t>
            </a:r>
          </a:p>
          <a:p>
            <a:pPr marL="0" indent="0">
              <a:buNone/>
            </a:pPr>
            <a:endParaRPr lang="en-US" sz="3100" dirty="0" smtClean="0"/>
          </a:p>
          <a:p>
            <a:pPr marL="0" indent="0">
              <a:buNone/>
            </a:pPr>
            <a:r>
              <a:rPr lang="en-US" sz="3100" dirty="0" smtClean="0"/>
              <a:t>Search for VC Research underway, Barbara </a:t>
            </a:r>
            <a:r>
              <a:rPr lang="en-US" sz="3100" dirty="0" err="1" smtClean="0"/>
              <a:t>Corkey</a:t>
            </a:r>
            <a:r>
              <a:rPr lang="en-US" sz="3100" dirty="0" smtClean="0"/>
              <a:t> to step down from the position December 31,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36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6400" y="237319"/>
            <a:ext cx="8839200" cy="905681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Faculty Development Seminars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52600" y="1219200"/>
            <a:ext cx="8686800" cy="5334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CV Boot Camp</a:t>
            </a:r>
            <a:endParaRPr lang="en-US" b="1" dirty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Appointments &amp; Promotions Committee Members </a:t>
            </a:r>
            <a:endParaRPr lang="en-US" dirty="0"/>
          </a:p>
          <a:p>
            <a:pPr lvl="1"/>
            <a:r>
              <a:rPr lang="en-US" dirty="0" smtClean="0"/>
              <a:t>December 5</a:t>
            </a:r>
            <a:r>
              <a:rPr lang="en-US" baseline="30000" dirty="0" smtClean="0"/>
              <a:t>th</a:t>
            </a:r>
            <a:r>
              <a:rPr lang="en-US" dirty="0" smtClean="0"/>
              <a:t> from 12-1pm </a:t>
            </a:r>
            <a:r>
              <a:rPr lang="en-US" dirty="0"/>
              <a:t>in </a:t>
            </a:r>
            <a:r>
              <a:rPr lang="en-US" dirty="0" smtClean="0"/>
              <a:t>Wilkins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How to Conduct a Systematic Literature Review &amp; Meta-Analysis </a:t>
            </a:r>
          </a:p>
          <a:p>
            <a:pPr lvl="1"/>
            <a:r>
              <a:rPr lang="en-US" dirty="0" smtClean="0"/>
              <a:t>David Flynn &amp; </a:t>
            </a:r>
            <a:r>
              <a:rPr lang="en-US" dirty="0" err="1" smtClean="0"/>
              <a:t>Ludovic</a:t>
            </a:r>
            <a:r>
              <a:rPr lang="en-US" dirty="0" smtClean="0"/>
              <a:t> </a:t>
            </a:r>
            <a:r>
              <a:rPr lang="en-US" dirty="0" err="1" smtClean="0"/>
              <a:t>Trinquart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December 11</a:t>
            </a:r>
            <a:r>
              <a:rPr lang="en-US" baseline="30000" dirty="0" smtClean="0"/>
              <a:t>th</a:t>
            </a:r>
            <a:r>
              <a:rPr lang="en-US" dirty="0" smtClean="0"/>
              <a:t> from 12-1pm in </a:t>
            </a:r>
            <a:r>
              <a:rPr lang="en-US" dirty="0" err="1" smtClean="0"/>
              <a:t>Yawkey</a:t>
            </a:r>
            <a:r>
              <a:rPr lang="en-US" dirty="0" smtClean="0"/>
              <a:t> Basement Conference Room </a:t>
            </a:r>
          </a:p>
          <a:p>
            <a:pPr marL="457200" lvl="1" indent="0">
              <a:spcAft>
                <a:spcPts val="1200"/>
              </a:spcAft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0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9875" y="3105357"/>
            <a:ext cx="5844789" cy="502445"/>
          </a:xfrm>
        </p:spPr>
        <p:txBody>
          <a:bodyPr/>
          <a:lstStyle/>
          <a:p>
            <a:r>
              <a:rPr lang="en-US" sz="2449" dirty="0"/>
              <a:t>Preparing for </a:t>
            </a:r>
            <a:r>
              <a:rPr lang="en-US" sz="2449" dirty="0" err="1"/>
              <a:t>MassHealth</a:t>
            </a:r>
            <a:r>
              <a:rPr lang="en-US" sz="2449" dirty="0"/>
              <a:t> Reform </a:t>
            </a:r>
            <a:endParaRPr lang="en-US" sz="2449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129875" y="4769004"/>
            <a:ext cx="5036084" cy="369332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Fall 2017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65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DOM Networking Dinners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371600"/>
            <a:ext cx="8686800" cy="5181600"/>
          </a:xfrm>
        </p:spPr>
        <p:txBody>
          <a:bodyPr>
            <a:normAutofit/>
          </a:bodyPr>
          <a:lstStyle/>
          <a:p>
            <a:pPr lvl="1"/>
            <a:endParaRPr lang="en-US" sz="1400" dirty="0"/>
          </a:p>
          <a:p>
            <a:r>
              <a:rPr lang="en-US" sz="3600" b="1" dirty="0">
                <a:solidFill>
                  <a:srgbClr val="C00000"/>
                </a:solidFill>
              </a:rPr>
              <a:t>Women’s Dinner </a:t>
            </a:r>
            <a:r>
              <a:rPr lang="en-US" sz="3000" b="1" dirty="0">
                <a:solidFill>
                  <a:srgbClr val="C00000"/>
                </a:solidFill>
              </a:rPr>
              <a:t>(</a:t>
            </a:r>
            <a:r>
              <a:rPr lang="en-US" sz="2600" b="1" dirty="0">
                <a:solidFill>
                  <a:srgbClr val="C00000"/>
                </a:solidFill>
              </a:rPr>
              <a:t>faculty, post docs, residents, fellows</a:t>
            </a:r>
            <a:r>
              <a:rPr lang="en-US" sz="3000" b="1" dirty="0">
                <a:solidFill>
                  <a:srgbClr val="C00000"/>
                </a:solidFill>
              </a:rPr>
              <a:t>)</a:t>
            </a:r>
            <a:endParaRPr lang="en-US" sz="3600" b="1" dirty="0">
              <a:solidFill>
                <a:srgbClr val="C00000"/>
              </a:solidFill>
            </a:endParaRPr>
          </a:p>
          <a:p>
            <a:pPr lvl="1"/>
            <a:r>
              <a:rPr lang="en-US" sz="3500" dirty="0"/>
              <a:t>November 28</a:t>
            </a:r>
            <a:r>
              <a:rPr lang="en-US" sz="3500" baseline="30000" dirty="0"/>
              <a:t>th</a:t>
            </a:r>
            <a:r>
              <a:rPr lang="en-US" sz="3500" dirty="0"/>
              <a:t> from 6:30 to 8:30</a:t>
            </a:r>
          </a:p>
          <a:p>
            <a:r>
              <a:rPr lang="en-US" sz="3600" b="1" dirty="0">
                <a:solidFill>
                  <a:srgbClr val="C00000"/>
                </a:solidFill>
              </a:rPr>
              <a:t>Educators’ Dinner</a:t>
            </a:r>
          </a:p>
          <a:p>
            <a:pPr lvl="1"/>
            <a:r>
              <a:rPr lang="en-US" sz="3500" dirty="0"/>
              <a:t>January 10</a:t>
            </a:r>
            <a:r>
              <a:rPr lang="en-US" sz="3500" baseline="30000" dirty="0"/>
              <a:t>th</a:t>
            </a:r>
            <a:r>
              <a:rPr lang="en-US" sz="3500" dirty="0"/>
              <a:t> from 6:30 to 8:30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dirty="0" smtClean="0"/>
              <a:t>Enjoy </a:t>
            </a:r>
            <a:r>
              <a:rPr lang="en-US" dirty="0" smtClean="0">
                <a:solidFill>
                  <a:srgbClr val="C00000"/>
                </a:solidFill>
              </a:rPr>
              <a:t>good food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C00000"/>
                </a:solidFill>
              </a:rPr>
              <a:t>meaningful discussion </a:t>
            </a:r>
            <a:r>
              <a:rPr lang="en-US" dirty="0" smtClean="0"/>
              <a:t>with your DOM colleagues.</a:t>
            </a:r>
          </a:p>
          <a:p>
            <a:pPr lvl="1"/>
            <a:r>
              <a:rPr lang="en-US" dirty="0" smtClean="0"/>
              <a:t>Emelia Benjamin’s home in Brookline</a:t>
            </a:r>
          </a:p>
          <a:p>
            <a:pPr lvl="1"/>
            <a:r>
              <a:rPr lang="en-US" dirty="0" smtClean="0"/>
              <a:t>RSVP </a:t>
            </a:r>
            <a:r>
              <a:rPr lang="en-US" dirty="0"/>
              <a:t>to Robina Bhasin at </a:t>
            </a:r>
            <a:r>
              <a:rPr lang="en-US" dirty="0">
                <a:hlinkClick r:id="rId2"/>
              </a:rPr>
              <a:t>rbhasin@bu.edu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722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Upcoming Grant Deadlines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Faculty Development &amp; Diversity Grants </a:t>
            </a:r>
          </a:p>
          <a:p>
            <a:pPr lvl="1"/>
            <a:r>
              <a:rPr lang="en-US" dirty="0" smtClean="0"/>
              <a:t>Open to</a:t>
            </a:r>
            <a:r>
              <a:rPr lang="en-US" b="1" dirty="0" smtClean="0"/>
              <a:t> </a:t>
            </a:r>
            <a:r>
              <a:rPr lang="en-US" dirty="0" smtClean="0"/>
              <a:t>ALL DOM FACULTY at all levels seeking to further their professional development</a:t>
            </a:r>
          </a:p>
          <a:p>
            <a:pPr lvl="1"/>
            <a:r>
              <a:rPr lang="en-US" dirty="0" smtClean="0"/>
              <a:t>Next deadline is January 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2"/>
              </a:rPr>
              <a:t>http://www.bumc.bu.edu/facdev-medicine/grants/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80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chemeClr val="tx2"/>
                </a:solidFill>
              </a:rPr>
              <a:t>Writing from the Front Lines of Clinical Care, Education, and Research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0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New DOM program launching 2018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Target—clinicians, educators, scientists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Thursday 4-6 pm, monthly January-June</a:t>
            </a:r>
          </a:p>
          <a:p>
            <a:pPr>
              <a:spcBef>
                <a:spcPts val="1200"/>
              </a:spcBef>
            </a:pPr>
            <a:r>
              <a:rPr lang="en-US" dirty="0"/>
              <a:t>D</a:t>
            </a:r>
            <a:r>
              <a:rPr lang="en-US" dirty="0" smtClean="0"/>
              <a:t>evelop </a:t>
            </a:r>
            <a:r>
              <a:rPr lang="en-US" dirty="0"/>
              <a:t>narrative skills </a:t>
            </a:r>
            <a:r>
              <a:rPr lang="en-US" dirty="0" smtClean="0"/>
              <a:t>through </a:t>
            </a:r>
            <a:r>
              <a:rPr lang="en-US" dirty="0"/>
              <a:t>reflective writing, </a:t>
            </a:r>
            <a:r>
              <a:rPr lang="en-US" dirty="0" smtClean="0"/>
              <a:t>reading, listening, &amp; peer mentoring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Goal to submit piece June 2018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Applications open soon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For </a:t>
            </a:r>
            <a:r>
              <a:rPr lang="en-US" dirty="0"/>
              <a:t>information or interest please </a:t>
            </a:r>
            <a:r>
              <a:rPr lang="en-US"/>
              <a:t>contact </a:t>
            </a:r>
            <a:r>
              <a:rPr lang="en-US" smtClean="0"/>
              <a:t>  Christy </a:t>
            </a:r>
            <a:r>
              <a:rPr lang="en-US" dirty="0" smtClean="0"/>
              <a:t>Di Frances, PhD </a:t>
            </a:r>
            <a:r>
              <a:rPr lang="en-US" dirty="0"/>
              <a:t>at </a:t>
            </a:r>
            <a:r>
              <a:rPr lang="en-US" dirty="0" smtClean="0">
                <a:hlinkClick r:id="rId2"/>
              </a:rPr>
              <a:t>christyd@bu.edu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084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Grand 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06100" cy="4879975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December 1</a:t>
            </a:r>
            <a:r>
              <a:rPr lang="en-US" dirty="0" smtClean="0"/>
              <a:t>: </a:t>
            </a:r>
            <a:r>
              <a:rPr lang="en-US" i="1" dirty="0" smtClean="0"/>
              <a:t>“World AIDS Day Update” </a:t>
            </a:r>
            <a:r>
              <a:rPr lang="en-US" b="1" dirty="0" smtClean="0"/>
              <a:t>Dr. Jon Fuller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December 8</a:t>
            </a:r>
            <a:r>
              <a:rPr lang="en-US" dirty="0" smtClean="0"/>
              <a:t>: </a:t>
            </a:r>
            <a:r>
              <a:rPr lang="en-US" i="1" dirty="0" smtClean="0"/>
              <a:t>“Clinical Case Discussion” </a:t>
            </a:r>
            <a:r>
              <a:rPr lang="en-US" b="1" dirty="0" smtClean="0"/>
              <a:t>Dr. Rob Lowe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December 15</a:t>
            </a:r>
            <a:r>
              <a:rPr lang="en-US" dirty="0" smtClean="0"/>
              <a:t>: </a:t>
            </a:r>
            <a:r>
              <a:rPr lang="en-US" i="1" dirty="0" smtClean="0"/>
              <a:t>Clinical-Basic Discussion Series</a:t>
            </a:r>
            <a:r>
              <a:rPr lang="en-US" dirty="0" smtClean="0"/>
              <a:t>, </a:t>
            </a:r>
            <a:r>
              <a:rPr lang="en-US" b="1" dirty="0" smtClean="0"/>
              <a:t>Drs. Hemant Roy and 	Gustavo Mostoslavsky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January 5</a:t>
            </a:r>
            <a:r>
              <a:rPr lang="en-US" dirty="0" smtClean="0"/>
              <a:t>: </a:t>
            </a:r>
            <a:r>
              <a:rPr lang="en-US" i="1" dirty="0" smtClean="0"/>
              <a:t>“Immunotherapy in Cancer and Toxicity Management</a:t>
            </a:r>
            <a:r>
              <a:rPr lang="en-US" dirty="0" smtClean="0"/>
              <a:t>” </a:t>
            </a:r>
            <a:r>
              <a:rPr lang="en-US" b="1" dirty="0" smtClean="0"/>
              <a:t>Dr. 	Kerry Lynn Reynolds</a:t>
            </a:r>
            <a:r>
              <a:rPr lang="en-US" dirty="0" smtClean="0"/>
              <a:t>, Mass General Hospital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3624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26843" y="1408845"/>
            <a:ext cx="4378683" cy="2182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/>
          <p:cNvSpPr/>
          <p:nvPr/>
        </p:nvSpPr>
        <p:spPr>
          <a:xfrm>
            <a:off x="1726843" y="3590926"/>
            <a:ext cx="4378683" cy="25201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Rectangle 10"/>
          <p:cNvSpPr/>
          <p:nvPr/>
        </p:nvSpPr>
        <p:spPr>
          <a:xfrm>
            <a:off x="6105527" y="1408845"/>
            <a:ext cx="4372511" cy="2182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Rectangle 11"/>
          <p:cNvSpPr/>
          <p:nvPr/>
        </p:nvSpPr>
        <p:spPr>
          <a:xfrm>
            <a:off x="6105527" y="3590926"/>
            <a:ext cx="4372511" cy="25201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" name="TextBox 12"/>
          <p:cNvSpPr txBox="1"/>
          <p:nvPr/>
        </p:nvSpPr>
        <p:spPr>
          <a:xfrm>
            <a:off x="1737414" y="1410575"/>
            <a:ext cx="7715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18874" y="1409961"/>
            <a:ext cx="4667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28854" y="3590925"/>
            <a:ext cx="49197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12231" y="3600300"/>
            <a:ext cx="44476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/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25709" y="1410589"/>
            <a:ext cx="42312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Increase (Preserve) Revenue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98946" y="1419989"/>
            <a:ext cx="3107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Decrease</a:t>
            </a:r>
            <a:r>
              <a:rPr lang="en-US" sz="2400" dirty="0"/>
              <a:t> Expenses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25709" y="3612885"/>
            <a:ext cx="3703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Improve Efficiency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98946" y="3605986"/>
            <a:ext cx="4392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Celebrate</a:t>
            </a:r>
            <a:r>
              <a:rPr lang="en-US" sz="2400" dirty="0"/>
              <a:t> Engagement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74843" y="2079391"/>
            <a:ext cx="3639756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en-US" sz="1650" dirty="0"/>
              <a:t>Copay collection (Jen F)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650" dirty="0"/>
              <a:t>Epic RCM go-live (Sue)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650" dirty="0"/>
              <a:t>BACO MassHealth ACO (Eva)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650" dirty="0"/>
              <a:t>Fundraising (Laurie &amp; Eva)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650" dirty="0"/>
              <a:t>New grant awards (Rachelle)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75096" y="2088278"/>
            <a:ext cx="4392904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en-US" sz="1650" dirty="0"/>
              <a:t>Food expenses (Vidushi)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650" dirty="0"/>
              <a:t>Research expenses (Vidushi &amp; Rachelle)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650" dirty="0"/>
              <a:t>True Grant deficit (Rachelle)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650" dirty="0"/>
              <a:t>Shared fellowship resources (Laurie)</a:t>
            </a:r>
          </a:p>
          <a:p>
            <a:endParaRPr lang="en-US" sz="1350" dirty="0"/>
          </a:p>
        </p:txBody>
      </p:sp>
      <p:sp>
        <p:nvSpPr>
          <p:cNvPr id="23" name="TextBox 22"/>
          <p:cNvSpPr txBox="1"/>
          <p:nvPr/>
        </p:nvSpPr>
        <p:spPr>
          <a:xfrm>
            <a:off x="1999531" y="4259740"/>
            <a:ext cx="4193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+mj-lt"/>
              <a:buAutoNum type="alphaLcPeriod"/>
            </a:pPr>
            <a:r>
              <a:rPr lang="en-US" sz="1650" dirty="0"/>
              <a:t>Administrator Guide (Raquel &amp; Casaundra)</a:t>
            </a:r>
          </a:p>
          <a:p>
            <a:pPr marL="347663" indent="-347663">
              <a:buFont typeface="+mj-lt"/>
              <a:buAutoNum type="alphaLcPeriod"/>
            </a:pPr>
            <a:r>
              <a:rPr lang="en-US" sz="1650" dirty="0"/>
              <a:t>Faculty annual salary process (Rhea)</a:t>
            </a:r>
          </a:p>
          <a:p>
            <a:pPr marL="347663" indent="-347663">
              <a:buFont typeface="+mj-lt"/>
              <a:buAutoNum type="alphaLcPeriod"/>
            </a:pPr>
            <a:r>
              <a:rPr lang="en-US" sz="1650" dirty="0"/>
              <a:t>Centralized website support (Erin)</a:t>
            </a:r>
          </a:p>
          <a:p>
            <a:pPr marL="347663" indent="-347663">
              <a:buFont typeface="+mj-lt"/>
              <a:buAutoNum type="alphaLcPeriod"/>
            </a:pPr>
            <a:r>
              <a:rPr lang="en-US" sz="1650" dirty="0"/>
              <a:t>Marketing Plan (Erin)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75096" y="4259740"/>
            <a:ext cx="3531928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en-US" sz="1650" dirty="0"/>
              <a:t>Admin Grand Round (Karman)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650" dirty="0"/>
              <a:t>Book Clubs (Donna)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650" dirty="0"/>
              <a:t>Social events (Nellie and Jen V)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650" dirty="0"/>
              <a:t>DOM Admin Awards (Erin)</a:t>
            </a:r>
          </a:p>
          <a:p>
            <a:pPr marL="342900" indent="-342900">
              <a:buFont typeface="+mj-lt"/>
              <a:buAutoNum type="alphaLcPeriod"/>
            </a:pPr>
            <a:endParaRPr lang="en-US" sz="1650" dirty="0"/>
          </a:p>
        </p:txBody>
      </p:sp>
      <p:sp>
        <p:nvSpPr>
          <p:cNvPr id="25" name="TextBox 24"/>
          <p:cNvSpPr txBox="1"/>
          <p:nvPr/>
        </p:nvSpPr>
        <p:spPr>
          <a:xfrm>
            <a:off x="1907381" y="328670"/>
            <a:ext cx="8243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2018 DOM Finance and Administration</a:t>
            </a:r>
          </a:p>
          <a:p>
            <a:pPr algn="ctr"/>
            <a:r>
              <a:rPr lang="en-US" sz="2800" b="1" dirty="0"/>
              <a:t>Strategic Initiatives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601201" y="457225"/>
            <a:ext cx="838223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11/16/2017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66F7-E96B-4E0F-9B02-38D3B88A944A}" type="slidenum">
              <a:rPr lang="en-US" smtClean="0">
                <a:solidFill>
                  <a:schemeClr val="tx1"/>
                </a:solidFill>
              </a:rPr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73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LCME Accreditation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 Scheduled for February 2019</a:t>
            </a:r>
          </a:p>
          <a:p>
            <a:r>
              <a:rPr lang="en-US" dirty="0" smtClean="0"/>
              <a:t>Self-study period underway</a:t>
            </a:r>
          </a:p>
          <a:p>
            <a:r>
              <a:rPr lang="en-US" dirty="0" smtClean="0"/>
              <a:t>Areas of </a:t>
            </a:r>
            <a:r>
              <a:rPr lang="en-US" i="1" dirty="0" smtClean="0"/>
              <a:t>Concern</a:t>
            </a:r>
          </a:p>
          <a:p>
            <a:pPr lvl="1"/>
            <a:r>
              <a:rPr lang="en-US" dirty="0" smtClean="0"/>
              <a:t>Amount of </a:t>
            </a:r>
            <a:r>
              <a:rPr lang="en-US" i="1" dirty="0" smtClean="0"/>
              <a:t>Mistreatment</a:t>
            </a:r>
            <a:r>
              <a:rPr lang="en-US" dirty="0" smtClean="0"/>
              <a:t> cited by Medical Students- only modest change since last survey</a:t>
            </a:r>
          </a:p>
          <a:p>
            <a:pPr lvl="1"/>
            <a:r>
              <a:rPr lang="en-US" i="1" dirty="0" smtClean="0"/>
              <a:t>Mental health </a:t>
            </a:r>
            <a:r>
              <a:rPr lang="en-US" dirty="0" smtClean="0"/>
              <a:t>resources for students</a:t>
            </a:r>
          </a:p>
          <a:p>
            <a:pPr lvl="1"/>
            <a:r>
              <a:rPr lang="en-US" dirty="0" smtClean="0"/>
              <a:t>Physical (</a:t>
            </a:r>
            <a:r>
              <a:rPr lang="en-US" i="1" dirty="0" smtClean="0"/>
              <a:t>Relaxation</a:t>
            </a:r>
            <a:r>
              <a:rPr lang="en-US" dirty="0" smtClean="0"/>
              <a:t>) space availability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813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381000"/>
            <a:ext cx="9144000" cy="1470025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Inpatient Clinical Initiatives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Flow and Discharge Time</a:t>
            </a:r>
            <a:endParaRPr lang="en-US" sz="2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609600" y="1219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1752600"/>
            <a:ext cx="8153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Readmission Risk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 (O/E &gt;1)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Morning Discharge-&gt;Discharges before Noon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Pre-Discharge Order (PDO)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Morning Rounds: Discharges first where appropriate, target finish 10:30am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Multidisciplinary Rounds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Center Follow-up Appointments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UBER Transport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Meal Vouchers</a:t>
            </a:r>
          </a:p>
        </p:txBody>
      </p:sp>
    </p:spTree>
    <p:extLst>
      <p:ext uri="{BB962C8B-B14F-4D97-AF65-F5344CB8AC3E}">
        <p14:creationId xmlns:p14="http://schemas.microsoft.com/office/powerpoint/2010/main" val="120191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381000"/>
            <a:ext cx="9144000" cy="1470025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Inpatient Clinical Initiatives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81000" y="914400"/>
            <a:ext cx="10820400" cy="1752600"/>
          </a:xfrm>
        </p:spPr>
        <p:txBody>
          <a:bodyPr>
            <a:normAutofit/>
          </a:bodyPr>
          <a:lstStyle/>
          <a:p>
            <a:pPr lvl="3"/>
            <a:r>
              <a:rPr lang="en-US" sz="28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messaging: Operations and Quality</a:t>
            </a:r>
            <a:endParaRPr lang="en-US" sz="28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1" y="1595022"/>
            <a:ext cx="8839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2 weeks face-to-face at attending orientation and every 3 weeks at resident orientation</a:t>
            </a:r>
          </a:p>
          <a:p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sent with responsibilities and initiatives eve of orientation to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attendings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on-service and to new rotation residents</a:t>
            </a:r>
          </a:p>
          <a:p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person every Monday AM with each team during rounds: each team receives their data for prior week and teams on MP and ENC with best metrics receive gift certificate to DD</a:t>
            </a:r>
          </a:p>
          <a:p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Inpatient Service Directors also communicate messages and data to Section Faculty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609600" y="3581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97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5354" y="-1211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Inpatient Clinical Operations Updates for FY17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3727954" y="1421203"/>
            <a:ext cx="6864161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575838" y="6326013"/>
            <a:ext cx="6650322" cy="478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6" dirty="0">
                <a:solidFill>
                  <a:prstClr val="black"/>
                </a:solidFill>
              </a:rPr>
              <a:t>1 For Mortality, LOS O/E = Oct – Aug, for readmissions = Oct-Jul, for PHI = Oct - Jun; For all other metrics Oct - Sep; 2 for Mortality, LOS O/E last three months  = Jun - Aug , For readmissions May - Jul, For PHI Apr - Jun</a:t>
            </a:r>
          </a:p>
          <a:p>
            <a:r>
              <a:rPr lang="en-US" sz="816" dirty="0">
                <a:solidFill>
                  <a:prstClr val="black"/>
                </a:solidFill>
              </a:rPr>
              <a:t>SOURCE: UHC, Data Analytics &amp; Reporting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535465" y="1085397"/>
            <a:ext cx="1736010" cy="294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1F497D"/>
              </a:buClr>
            </a:pPr>
            <a:r>
              <a:rPr lang="en-US" sz="1530" kern="0" dirty="0">
                <a:solidFill>
                  <a:prstClr val="black"/>
                </a:solidFill>
              </a:rPr>
              <a:t>FY17 goal</a:t>
            </a:r>
            <a:endParaRPr lang="en-US" sz="1530" kern="0" baseline="30000" dirty="0">
              <a:solidFill>
                <a:prstClr val="black"/>
              </a:solidFill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 bwMode="auto">
          <a:xfrm>
            <a:off x="5631709" y="915729"/>
            <a:ext cx="1736010" cy="46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1F497D"/>
              </a:buClr>
            </a:pPr>
            <a:r>
              <a:rPr lang="en-US" sz="1530" kern="0" dirty="0">
                <a:solidFill>
                  <a:prstClr val="black"/>
                </a:solidFill>
              </a:rPr>
              <a:t>Last 3 months</a:t>
            </a:r>
            <a:endParaRPr lang="en-US" sz="1530" kern="0" baseline="30000" dirty="0">
              <a:solidFill>
                <a:prstClr val="black"/>
              </a:solidFill>
            </a:endParaRPr>
          </a:p>
          <a:p>
            <a:pPr>
              <a:buClr>
                <a:srgbClr val="1F497D"/>
              </a:buClr>
            </a:pPr>
            <a:r>
              <a:rPr lang="en-US" sz="1530" kern="0" dirty="0">
                <a:solidFill>
                  <a:prstClr val="black"/>
                </a:solidFill>
              </a:rPr>
              <a:t>(Jul – Sep)</a:t>
            </a:r>
            <a:r>
              <a:rPr lang="en-US" sz="1530" kern="0" baseline="30000" dirty="0">
                <a:solidFill>
                  <a:prstClr val="black"/>
                </a:solidFill>
              </a:rPr>
              <a:t> 2</a:t>
            </a:r>
            <a:endParaRPr lang="en-US" sz="1530" kern="0" dirty="0">
              <a:solidFill>
                <a:prstClr val="black"/>
              </a:solidFill>
            </a:endParaRPr>
          </a:p>
        </p:txBody>
      </p:sp>
      <p:sp>
        <p:nvSpPr>
          <p:cNvPr id="56" name="Content Placeholder 2"/>
          <p:cNvSpPr txBox="1">
            <a:spLocks/>
          </p:cNvSpPr>
          <p:nvPr/>
        </p:nvSpPr>
        <p:spPr bwMode="auto">
          <a:xfrm>
            <a:off x="3727953" y="915729"/>
            <a:ext cx="1736010" cy="46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1F497D"/>
              </a:buClr>
            </a:pPr>
            <a:r>
              <a:rPr lang="en-US" sz="1530" kern="0" dirty="0">
                <a:solidFill>
                  <a:prstClr val="black"/>
                </a:solidFill>
              </a:rPr>
              <a:t>FY17 YTD</a:t>
            </a:r>
            <a:r>
              <a:rPr lang="en-US" sz="1530" kern="0" baseline="30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439220" y="1085397"/>
            <a:ext cx="1064065" cy="294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1F497D"/>
              </a:buClr>
            </a:pPr>
            <a:r>
              <a:rPr lang="en-US" sz="1530" kern="0" dirty="0">
                <a:solidFill>
                  <a:prstClr val="black"/>
                </a:solidFill>
              </a:rPr>
              <a:t>YTD Status 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598495" y="1535294"/>
            <a:ext cx="8568817" cy="512344"/>
            <a:chOff x="72747" y="1504729"/>
            <a:chExt cx="8398234" cy="502145"/>
          </a:xfrm>
        </p:grpSpPr>
        <p:grpSp>
          <p:nvGrpSpPr>
            <p:cNvPr id="31" name="Group 30"/>
            <p:cNvGrpSpPr/>
            <p:nvPr/>
          </p:nvGrpSpPr>
          <p:grpSpPr>
            <a:xfrm>
              <a:off x="72747" y="1504729"/>
              <a:ext cx="1979358" cy="502145"/>
              <a:chOff x="72747" y="1504729"/>
              <a:chExt cx="1979358" cy="502145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08634" y="1504729"/>
                <a:ext cx="1743471" cy="502145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33243" rtlCol="0" anchor="ctr"/>
              <a:lstStyle/>
              <a:p>
                <a:r>
                  <a:rPr lang="en-US" sz="1530" b="1" dirty="0">
                    <a:solidFill>
                      <a:prstClr val="white"/>
                    </a:solidFill>
                  </a:rPr>
                  <a:t>Mortality O/E</a:t>
                </a:r>
                <a:endParaRPr lang="en-US" sz="1530" b="1" baseline="30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72747" y="1641114"/>
                <a:ext cx="365760" cy="365760"/>
              </a:xfrm>
              <a:prstGeom prst="ellipse">
                <a:avLst/>
              </a:prstGeom>
              <a:solidFill>
                <a:schemeClr val="tx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530" b="1" dirty="0">
                    <a:solidFill>
                      <a:prstClr val="white"/>
                    </a:solidFill>
                  </a:rPr>
                  <a:t>1</a:t>
                </a:r>
              </a:p>
            </p:txBody>
          </p:sp>
        </p:grpSp>
        <p:sp>
          <p:nvSpPr>
            <p:cNvPr id="18" name="Content Placeholder 2"/>
            <p:cNvSpPr txBox="1">
              <a:spLocks/>
            </p:cNvSpPr>
            <p:nvPr/>
          </p:nvSpPr>
          <p:spPr bwMode="auto">
            <a:xfrm>
              <a:off x="5891527" y="161151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defTabSz="932962" fontAlgn="ctr"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r>
                <a:rPr lang="en-US" sz="1530" dirty="0">
                  <a:solidFill>
                    <a:prstClr val="black"/>
                  </a:solidFill>
                </a:rPr>
                <a:t>≤0.93</a:t>
              </a:r>
              <a:endParaRPr lang="en-US" sz="153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5" name="Content Placeholder 2"/>
            <p:cNvSpPr txBox="1">
              <a:spLocks/>
            </p:cNvSpPr>
            <p:nvPr/>
          </p:nvSpPr>
          <p:spPr bwMode="auto">
            <a:xfrm>
              <a:off x="4025670" y="161151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1F497D"/>
                </a:buClr>
              </a:pPr>
              <a:r>
                <a:rPr lang="en-US" sz="1530" kern="0" dirty="0">
                  <a:solidFill>
                    <a:prstClr val="black"/>
                  </a:solidFill>
                </a:rPr>
                <a:t>0.87</a:t>
              </a:r>
            </a:p>
          </p:txBody>
        </p:sp>
        <p:sp>
          <p:nvSpPr>
            <p:cNvPr id="57" name="Content Placeholder 2"/>
            <p:cNvSpPr txBox="1">
              <a:spLocks/>
            </p:cNvSpPr>
            <p:nvPr/>
          </p:nvSpPr>
          <p:spPr bwMode="auto">
            <a:xfrm>
              <a:off x="2159813" y="161151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1F497D"/>
                </a:buClr>
              </a:pPr>
              <a:r>
                <a:rPr lang="en-US" sz="1530" kern="0" dirty="0">
                  <a:solidFill>
                    <a:prstClr val="black"/>
                  </a:solidFill>
                </a:rPr>
                <a:t>0.85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8086668" y="1572921"/>
              <a:ext cx="384313" cy="36576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37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598495" y="2940967"/>
            <a:ext cx="8568817" cy="512344"/>
            <a:chOff x="72747" y="2882419"/>
            <a:chExt cx="8398234" cy="502145"/>
          </a:xfrm>
        </p:grpSpPr>
        <p:grpSp>
          <p:nvGrpSpPr>
            <p:cNvPr id="35" name="Group 34"/>
            <p:cNvGrpSpPr/>
            <p:nvPr/>
          </p:nvGrpSpPr>
          <p:grpSpPr>
            <a:xfrm>
              <a:off x="72747" y="2882419"/>
              <a:ext cx="1979358" cy="502145"/>
              <a:chOff x="72747" y="2882419"/>
              <a:chExt cx="1979358" cy="502145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08634" y="2882419"/>
                <a:ext cx="1743471" cy="502145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33243" rtlCol="0" anchor="ctr"/>
              <a:lstStyle/>
              <a:p>
                <a:r>
                  <a:rPr lang="en-US" sz="1530" b="1" dirty="0">
                    <a:solidFill>
                      <a:prstClr val="white"/>
                    </a:solidFill>
                  </a:rPr>
                  <a:t>Readmissions rate</a:t>
                </a: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72747" y="3018804"/>
                <a:ext cx="365760" cy="365760"/>
              </a:xfrm>
              <a:prstGeom prst="ellipse">
                <a:avLst/>
              </a:prstGeom>
              <a:solidFill>
                <a:schemeClr val="tx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530" b="1" dirty="0">
                    <a:solidFill>
                      <a:prstClr val="white"/>
                    </a:solidFill>
                  </a:rPr>
                  <a:t>3</a:t>
                </a:r>
              </a:p>
            </p:txBody>
          </p:sp>
        </p:grpSp>
        <p:sp>
          <p:nvSpPr>
            <p:cNvPr id="21" name="Content Placeholder 2"/>
            <p:cNvSpPr txBox="1">
              <a:spLocks/>
            </p:cNvSpPr>
            <p:nvPr/>
          </p:nvSpPr>
          <p:spPr bwMode="auto">
            <a:xfrm>
              <a:off x="5891527" y="298920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fontAlgn="ctr">
                <a:buClr>
                  <a:srgbClr val="1F497D"/>
                </a:buClr>
              </a:pPr>
              <a:r>
                <a:rPr lang="en-US" sz="1530" dirty="0">
                  <a:solidFill>
                    <a:prstClr val="black"/>
                  </a:solidFill>
                </a:rPr>
                <a:t>≤10.96%</a:t>
              </a:r>
              <a:endParaRPr lang="en-US" sz="153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" name="Content Placeholder 2"/>
            <p:cNvSpPr txBox="1">
              <a:spLocks/>
            </p:cNvSpPr>
            <p:nvPr/>
          </p:nvSpPr>
          <p:spPr bwMode="auto">
            <a:xfrm>
              <a:off x="4025670" y="298920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1F497D"/>
                </a:buClr>
              </a:pPr>
              <a:r>
                <a:rPr lang="en-US" sz="1530" kern="0" dirty="0">
                  <a:solidFill>
                    <a:prstClr val="black"/>
                  </a:solidFill>
                </a:rPr>
                <a:t>10.79%</a:t>
              </a:r>
              <a:endParaRPr lang="en-US" sz="1530" kern="0" baseline="30000" dirty="0">
                <a:solidFill>
                  <a:prstClr val="black"/>
                </a:solidFill>
              </a:endParaRPr>
            </a:p>
          </p:txBody>
        </p:sp>
        <p:sp>
          <p:nvSpPr>
            <p:cNvPr id="58" name="Content Placeholder 2"/>
            <p:cNvSpPr txBox="1">
              <a:spLocks/>
            </p:cNvSpPr>
            <p:nvPr/>
          </p:nvSpPr>
          <p:spPr bwMode="auto">
            <a:xfrm>
              <a:off x="2159813" y="298920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1F497D"/>
                </a:buClr>
              </a:pPr>
              <a:r>
                <a:rPr lang="en-US" sz="1530" kern="0" dirty="0">
                  <a:solidFill>
                    <a:prstClr val="black"/>
                  </a:solidFill>
                </a:rPr>
                <a:t>11.03%</a:t>
              </a:r>
              <a:endParaRPr lang="en-US" sz="1530" kern="0" baseline="30000" dirty="0">
                <a:solidFill>
                  <a:prstClr val="black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8086668" y="2950611"/>
              <a:ext cx="384313" cy="36576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37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598495" y="3643804"/>
            <a:ext cx="8568817" cy="512344"/>
            <a:chOff x="72747" y="3571264"/>
            <a:chExt cx="8398234" cy="502145"/>
          </a:xfrm>
        </p:grpSpPr>
        <p:grpSp>
          <p:nvGrpSpPr>
            <p:cNvPr id="39" name="Group 38"/>
            <p:cNvGrpSpPr/>
            <p:nvPr/>
          </p:nvGrpSpPr>
          <p:grpSpPr>
            <a:xfrm>
              <a:off x="72747" y="3571264"/>
              <a:ext cx="1979358" cy="502145"/>
              <a:chOff x="72747" y="3571264"/>
              <a:chExt cx="1979358" cy="502145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08634" y="3571264"/>
                <a:ext cx="1743471" cy="502145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33243" rtlCol="0" anchor="ctr"/>
              <a:lstStyle/>
              <a:p>
                <a:r>
                  <a:rPr lang="en-US" sz="1530" b="1" dirty="0">
                    <a:solidFill>
                      <a:prstClr val="white"/>
                    </a:solidFill>
                  </a:rPr>
                  <a:t>ED length of stay (admitted) </a:t>
                </a: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72747" y="3707649"/>
                <a:ext cx="365760" cy="365760"/>
              </a:xfrm>
              <a:prstGeom prst="ellipse">
                <a:avLst/>
              </a:prstGeom>
              <a:solidFill>
                <a:schemeClr val="tx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530" b="1" dirty="0">
                    <a:solidFill>
                      <a:prstClr val="white"/>
                    </a:solidFill>
                  </a:rPr>
                  <a:t>4</a:t>
                </a:r>
              </a:p>
            </p:txBody>
          </p:sp>
        </p:grpSp>
        <p:sp>
          <p:nvSpPr>
            <p:cNvPr id="24" name="Content Placeholder 2"/>
            <p:cNvSpPr txBox="1">
              <a:spLocks/>
            </p:cNvSpPr>
            <p:nvPr/>
          </p:nvSpPr>
          <p:spPr bwMode="auto">
            <a:xfrm>
              <a:off x="5891527" y="3678047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fontAlgn="ctr">
                <a:buClr>
                  <a:srgbClr val="1F497D"/>
                </a:buClr>
              </a:pPr>
              <a:r>
                <a:rPr lang="en-US" sz="1530" dirty="0">
                  <a:solidFill>
                    <a:prstClr val="black"/>
                  </a:solidFill>
                </a:rPr>
                <a:t>≤320 </a:t>
              </a:r>
              <a:r>
                <a:rPr lang="en-US" sz="1530" dirty="0" err="1">
                  <a:solidFill>
                    <a:prstClr val="black"/>
                  </a:solidFill>
                </a:rPr>
                <a:t>mins</a:t>
              </a:r>
              <a:endParaRPr lang="en-US" sz="153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2" name="Content Placeholder 2"/>
            <p:cNvSpPr txBox="1">
              <a:spLocks/>
            </p:cNvSpPr>
            <p:nvPr/>
          </p:nvSpPr>
          <p:spPr bwMode="auto">
            <a:xfrm>
              <a:off x="4025670" y="3678047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1F497D"/>
                </a:buClr>
              </a:pPr>
              <a:r>
                <a:rPr lang="en-US" sz="1530" kern="0" dirty="0">
                  <a:solidFill>
                    <a:prstClr val="black"/>
                  </a:solidFill>
                </a:rPr>
                <a:t>396 mins</a:t>
              </a:r>
            </a:p>
          </p:txBody>
        </p:sp>
        <p:sp>
          <p:nvSpPr>
            <p:cNvPr id="59" name="Content Placeholder 2"/>
            <p:cNvSpPr txBox="1">
              <a:spLocks/>
            </p:cNvSpPr>
            <p:nvPr/>
          </p:nvSpPr>
          <p:spPr bwMode="auto">
            <a:xfrm>
              <a:off x="2159813" y="3678047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1F497D"/>
                </a:buClr>
              </a:pPr>
              <a:r>
                <a:rPr lang="en-US" sz="1530" kern="0" dirty="0">
                  <a:solidFill>
                    <a:prstClr val="black"/>
                  </a:solidFill>
                </a:rPr>
                <a:t>389 mins</a:t>
              </a:r>
            </a:p>
          </p:txBody>
        </p:sp>
        <p:sp>
          <p:nvSpPr>
            <p:cNvPr id="64" name="Oval 63"/>
            <p:cNvSpPr/>
            <p:nvPr/>
          </p:nvSpPr>
          <p:spPr>
            <a:xfrm>
              <a:off x="8086668" y="3639456"/>
              <a:ext cx="384313" cy="36576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37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598495" y="4346641"/>
            <a:ext cx="8568817" cy="512344"/>
            <a:chOff x="72747" y="4260109"/>
            <a:chExt cx="8398234" cy="502145"/>
          </a:xfrm>
        </p:grpSpPr>
        <p:grpSp>
          <p:nvGrpSpPr>
            <p:cNvPr id="46" name="Group 45"/>
            <p:cNvGrpSpPr/>
            <p:nvPr/>
          </p:nvGrpSpPr>
          <p:grpSpPr>
            <a:xfrm>
              <a:off x="72747" y="4260109"/>
              <a:ext cx="1979358" cy="502145"/>
              <a:chOff x="72747" y="4260109"/>
              <a:chExt cx="1979358" cy="50214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08634" y="4260109"/>
                <a:ext cx="1743471" cy="50214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33243" rtlCol="0" anchor="ctr"/>
              <a:lstStyle/>
              <a:p>
                <a:r>
                  <a:rPr lang="en-US" sz="1530" b="1" dirty="0">
                    <a:solidFill>
                      <a:prstClr val="black"/>
                    </a:solidFill>
                  </a:rPr>
                  <a:t>Discharge time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72747" y="4396494"/>
                <a:ext cx="365760" cy="36576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530" b="1" dirty="0">
                    <a:solidFill>
                      <a:prstClr val="black"/>
                    </a:solidFill>
                  </a:rPr>
                  <a:t>5</a:t>
                </a:r>
              </a:p>
            </p:txBody>
          </p:sp>
        </p:grpSp>
        <p:sp>
          <p:nvSpPr>
            <p:cNvPr id="30" name="Content Placeholder 2"/>
            <p:cNvSpPr txBox="1">
              <a:spLocks/>
            </p:cNvSpPr>
            <p:nvPr/>
          </p:nvSpPr>
          <p:spPr bwMode="auto">
            <a:xfrm>
              <a:off x="5891527" y="436689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1F497D"/>
                </a:buClr>
              </a:pPr>
              <a:r>
                <a:rPr lang="en-US" sz="1530" kern="0" dirty="0">
                  <a:solidFill>
                    <a:prstClr val="black"/>
                  </a:solidFill>
                </a:rPr>
                <a:t>1:37 PM</a:t>
              </a:r>
            </a:p>
          </p:txBody>
        </p:sp>
        <p:sp>
          <p:nvSpPr>
            <p:cNvPr id="54" name="Content Placeholder 2"/>
            <p:cNvSpPr txBox="1">
              <a:spLocks/>
            </p:cNvSpPr>
            <p:nvPr/>
          </p:nvSpPr>
          <p:spPr bwMode="auto">
            <a:xfrm>
              <a:off x="4025670" y="436689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1F497D"/>
                </a:buClr>
              </a:pPr>
              <a:r>
                <a:rPr lang="en-US" sz="1530" kern="0" dirty="0">
                  <a:solidFill>
                    <a:prstClr val="black"/>
                  </a:solidFill>
                </a:rPr>
                <a:t>2:44 PM</a:t>
              </a:r>
            </a:p>
          </p:txBody>
        </p:sp>
        <p:sp>
          <p:nvSpPr>
            <p:cNvPr id="61" name="Content Placeholder 2"/>
            <p:cNvSpPr txBox="1">
              <a:spLocks/>
            </p:cNvSpPr>
            <p:nvPr/>
          </p:nvSpPr>
          <p:spPr bwMode="auto">
            <a:xfrm>
              <a:off x="2159813" y="436689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1F497D"/>
                </a:buClr>
              </a:pPr>
              <a:r>
                <a:rPr lang="en-US" sz="1530" kern="0" dirty="0">
                  <a:solidFill>
                    <a:prstClr val="black"/>
                  </a:solidFill>
                </a:rPr>
                <a:t>2:45 PM</a:t>
              </a:r>
            </a:p>
          </p:txBody>
        </p:sp>
        <p:sp>
          <p:nvSpPr>
            <p:cNvPr id="65" name="Oval 64"/>
            <p:cNvSpPr/>
            <p:nvPr/>
          </p:nvSpPr>
          <p:spPr>
            <a:xfrm>
              <a:off x="8086668" y="4328301"/>
              <a:ext cx="384313" cy="36576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37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598495" y="5049477"/>
            <a:ext cx="8568817" cy="512344"/>
            <a:chOff x="72747" y="4948954"/>
            <a:chExt cx="8398234" cy="502145"/>
          </a:xfrm>
        </p:grpSpPr>
        <p:grpSp>
          <p:nvGrpSpPr>
            <p:cNvPr id="72" name="Group 71"/>
            <p:cNvGrpSpPr/>
            <p:nvPr/>
          </p:nvGrpSpPr>
          <p:grpSpPr>
            <a:xfrm>
              <a:off x="72747" y="4948954"/>
              <a:ext cx="1979358" cy="502145"/>
              <a:chOff x="72747" y="4948954"/>
              <a:chExt cx="1979358" cy="502145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308634" y="4948954"/>
                <a:ext cx="1743471" cy="502145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33243" rtlCol="0" anchor="ctr"/>
              <a:lstStyle/>
              <a:p>
                <a:r>
                  <a:rPr lang="en-US" sz="1530" b="1" dirty="0">
                    <a:solidFill>
                      <a:prstClr val="white"/>
                    </a:solidFill>
                  </a:rPr>
                  <a:t>Length of Stay O/E</a:t>
                </a: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72747" y="5085339"/>
                <a:ext cx="365760" cy="365760"/>
              </a:xfrm>
              <a:prstGeom prst="ellipse">
                <a:avLst/>
              </a:prstGeom>
              <a:solidFill>
                <a:schemeClr val="tx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530" b="1" dirty="0">
                    <a:solidFill>
                      <a:prstClr val="white"/>
                    </a:solidFill>
                  </a:rPr>
                  <a:t>6</a:t>
                </a:r>
              </a:p>
            </p:txBody>
          </p:sp>
        </p:grpSp>
        <p:sp>
          <p:nvSpPr>
            <p:cNvPr id="27" name="Content Placeholder 2"/>
            <p:cNvSpPr txBox="1">
              <a:spLocks/>
            </p:cNvSpPr>
            <p:nvPr/>
          </p:nvSpPr>
          <p:spPr bwMode="auto">
            <a:xfrm>
              <a:off x="5891527" y="5055737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fontAlgn="ctr">
                <a:buClr>
                  <a:srgbClr val="1F497D"/>
                </a:buClr>
              </a:pPr>
              <a:r>
                <a:rPr lang="en-US" sz="1530" dirty="0">
                  <a:solidFill>
                    <a:prstClr val="black"/>
                  </a:solidFill>
                </a:rPr>
                <a:t>≤0.933</a:t>
              </a:r>
              <a:endParaRPr lang="en-US" sz="153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3" name="Content Placeholder 2"/>
            <p:cNvSpPr txBox="1">
              <a:spLocks/>
            </p:cNvSpPr>
            <p:nvPr/>
          </p:nvSpPr>
          <p:spPr bwMode="auto">
            <a:xfrm>
              <a:off x="4025670" y="5055737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1F497D"/>
                </a:buClr>
              </a:pPr>
              <a:r>
                <a:rPr lang="en-US" sz="1530" kern="0" dirty="0">
                  <a:solidFill>
                    <a:prstClr val="black"/>
                  </a:solidFill>
                </a:rPr>
                <a:t>0.924	</a:t>
              </a:r>
            </a:p>
          </p:txBody>
        </p:sp>
        <p:sp>
          <p:nvSpPr>
            <p:cNvPr id="60" name="Content Placeholder 2"/>
            <p:cNvSpPr txBox="1">
              <a:spLocks/>
            </p:cNvSpPr>
            <p:nvPr/>
          </p:nvSpPr>
          <p:spPr bwMode="auto">
            <a:xfrm>
              <a:off x="2159813" y="5055737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1F497D"/>
                </a:buClr>
              </a:pPr>
              <a:r>
                <a:rPr lang="en-US" sz="1530" kern="0" dirty="0">
                  <a:solidFill>
                    <a:prstClr val="black"/>
                  </a:solidFill>
                </a:rPr>
                <a:t>0.941</a:t>
              </a:r>
            </a:p>
          </p:txBody>
        </p:sp>
        <p:sp>
          <p:nvSpPr>
            <p:cNvPr id="66" name="Oval 65"/>
            <p:cNvSpPr/>
            <p:nvPr/>
          </p:nvSpPr>
          <p:spPr>
            <a:xfrm>
              <a:off x="8086668" y="5017146"/>
              <a:ext cx="384313" cy="36576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37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598495" y="5752313"/>
            <a:ext cx="8568817" cy="512344"/>
            <a:chOff x="72747" y="5637798"/>
            <a:chExt cx="8398234" cy="502145"/>
          </a:xfrm>
        </p:grpSpPr>
        <p:grpSp>
          <p:nvGrpSpPr>
            <p:cNvPr id="74" name="Group 73"/>
            <p:cNvGrpSpPr/>
            <p:nvPr/>
          </p:nvGrpSpPr>
          <p:grpSpPr>
            <a:xfrm>
              <a:off x="72747" y="5637798"/>
              <a:ext cx="1979358" cy="502145"/>
              <a:chOff x="72747" y="5637798"/>
              <a:chExt cx="1979358" cy="502145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308634" y="5637798"/>
                <a:ext cx="1743471" cy="502145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33243" rtlCol="0" anchor="ctr"/>
              <a:lstStyle/>
              <a:p>
                <a:r>
                  <a:rPr lang="en-US" sz="1530" b="1" dirty="0">
                    <a:solidFill>
                      <a:prstClr val="white"/>
                    </a:solidFill>
                  </a:rPr>
                  <a:t>Patient Experience</a:t>
                </a: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72747" y="5774183"/>
                <a:ext cx="365760" cy="365760"/>
              </a:xfrm>
              <a:prstGeom prst="ellipse">
                <a:avLst/>
              </a:prstGeom>
              <a:solidFill>
                <a:schemeClr val="tx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530" b="1" dirty="0">
                    <a:solidFill>
                      <a:prstClr val="white"/>
                    </a:solidFill>
                  </a:rPr>
                  <a:t>7</a:t>
                </a:r>
              </a:p>
            </p:txBody>
          </p:sp>
        </p:grpSp>
        <p:sp>
          <p:nvSpPr>
            <p:cNvPr id="44" name="Content Placeholder 2"/>
            <p:cNvSpPr txBox="1">
              <a:spLocks/>
            </p:cNvSpPr>
            <p:nvPr/>
          </p:nvSpPr>
          <p:spPr bwMode="auto">
            <a:xfrm>
              <a:off x="5891527" y="574458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defTabSz="932962" fontAlgn="ctr"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r>
                <a:rPr lang="en-US" sz="1530" dirty="0">
                  <a:solidFill>
                    <a:prstClr val="black"/>
                  </a:solidFill>
                  <a:latin typeface="Arial" panose="020B0604020202020204" pitchFamily="34" charset="0"/>
                </a:rPr>
                <a:t>≥73.0%</a:t>
              </a:r>
            </a:p>
          </p:txBody>
        </p:sp>
        <p:sp>
          <p:nvSpPr>
            <p:cNvPr id="55" name="Content Placeholder 2"/>
            <p:cNvSpPr txBox="1">
              <a:spLocks/>
            </p:cNvSpPr>
            <p:nvPr/>
          </p:nvSpPr>
          <p:spPr bwMode="auto">
            <a:xfrm>
              <a:off x="4025670" y="574458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fontAlgn="ctr">
                <a:buClr>
                  <a:srgbClr val="1F497D"/>
                </a:buClr>
              </a:pPr>
              <a:r>
                <a:rPr lang="en-US" sz="1530" dirty="0">
                  <a:solidFill>
                    <a:prstClr val="black"/>
                  </a:solidFill>
                  <a:latin typeface="Arial" panose="020B0604020202020204" pitchFamily="34" charset="0"/>
                </a:rPr>
                <a:t>70.9%</a:t>
              </a:r>
            </a:p>
          </p:txBody>
        </p:sp>
        <p:sp>
          <p:nvSpPr>
            <p:cNvPr id="62" name="Content Placeholder 2"/>
            <p:cNvSpPr txBox="1">
              <a:spLocks/>
            </p:cNvSpPr>
            <p:nvPr/>
          </p:nvSpPr>
          <p:spPr bwMode="auto">
            <a:xfrm>
              <a:off x="2159813" y="574458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fontAlgn="ctr">
                <a:buClr>
                  <a:srgbClr val="1F497D"/>
                </a:buClr>
              </a:pPr>
              <a:r>
                <a:rPr lang="en-US" sz="1530" dirty="0">
                  <a:solidFill>
                    <a:prstClr val="black"/>
                  </a:solidFill>
                  <a:latin typeface="Arial" panose="020B0604020202020204" pitchFamily="34" charset="0"/>
                </a:rPr>
                <a:t>71.8%</a:t>
              </a:r>
            </a:p>
          </p:txBody>
        </p:sp>
        <p:sp>
          <p:nvSpPr>
            <p:cNvPr id="67" name="Oval 66"/>
            <p:cNvSpPr/>
            <p:nvPr/>
          </p:nvSpPr>
          <p:spPr>
            <a:xfrm>
              <a:off x="8086668" y="5705990"/>
              <a:ext cx="384313" cy="36576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37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598495" y="2238131"/>
            <a:ext cx="8568817" cy="512344"/>
            <a:chOff x="72747" y="2193574"/>
            <a:chExt cx="8398234" cy="502145"/>
          </a:xfrm>
        </p:grpSpPr>
        <p:grpSp>
          <p:nvGrpSpPr>
            <p:cNvPr id="33" name="Group 32"/>
            <p:cNvGrpSpPr/>
            <p:nvPr/>
          </p:nvGrpSpPr>
          <p:grpSpPr>
            <a:xfrm>
              <a:off x="72747" y="2193574"/>
              <a:ext cx="1979358" cy="502145"/>
              <a:chOff x="72747" y="2193574"/>
              <a:chExt cx="1979358" cy="502145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308634" y="2193574"/>
                <a:ext cx="1743471" cy="502145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33243" rtlCol="0" anchor="ctr"/>
              <a:lstStyle/>
              <a:p>
                <a:r>
                  <a:rPr lang="en-US" sz="1530" b="1" dirty="0">
                    <a:solidFill>
                      <a:prstClr val="white"/>
                    </a:solidFill>
                  </a:rPr>
                  <a:t>Preventable Harm Index</a:t>
                </a:r>
                <a:endParaRPr lang="en-US" sz="1530" b="1" baseline="30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72747" y="2329959"/>
                <a:ext cx="365760" cy="365760"/>
              </a:xfrm>
              <a:prstGeom prst="ellipse">
                <a:avLst/>
              </a:prstGeom>
              <a:solidFill>
                <a:schemeClr val="tx2"/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530" b="1" dirty="0">
                    <a:solidFill>
                      <a:prstClr val="white"/>
                    </a:solidFill>
                  </a:rPr>
                  <a:t>2</a:t>
                </a:r>
              </a:p>
            </p:txBody>
          </p:sp>
        </p:grpSp>
        <p:sp>
          <p:nvSpPr>
            <p:cNvPr id="50" name="Content Placeholder 2"/>
            <p:cNvSpPr txBox="1">
              <a:spLocks/>
            </p:cNvSpPr>
            <p:nvPr/>
          </p:nvSpPr>
          <p:spPr bwMode="auto">
            <a:xfrm>
              <a:off x="5891527" y="2300357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defTabSz="932962" fontAlgn="ctr">
                <a:spcBef>
                  <a:spcPts val="0"/>
                </a:spcBef>
                <a:spcAft>
                  <a:spcPts val="0"/>
                </a:spcAft>
                <a:buClrTx/>
                <a:defRPr/>
              </a:pPr>
              <a:r>
                <a:rPr lang="en-US" sz="1530" dirty="0">
                  <a:solidFill>
                    <a:prstClr val="black"/>
                  </a:solidFill>
                </a:rPr>
                <a:t>≤0.90</a:t>
              </a:r>
              <a:endParaRPr lang="en-US" sz="1530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8" name="Content Placeholder 2"/>
            <p:cNvSpPr txBox="1">
              <a:spLocks/>
            </p:cNvSpPr>
            <p:nvPr/>
          </p:nvSpPr>
          <p:spPr bwMode="auto">
            <a:xfrm>
              <a:off x="4025670" y="2300357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1F497D"/>
                </a:buClr>
              </a:pPr>
              <a:r>
                <a:rPr lang="en-US" sz="1530" kern="0" dirty="0">
                  <a:solidFill>
                    <a:prstClr val="black"/>
                  </a:solidFill>
                </a:rPr>
                <a:t>1.27</a:t>
              </a:r>
            </a:p>
          </p:txBody>
        </p:sp>
        <p:sp>
          <p:nvSpPr>
            <p:cNvPr id="69" name="Content Placeholder 2"/>
            <p:cNvSpPr txBox="1">
              <a:spLocks/>
            </p:cNvSpPr>
            <p:nvPr/>
          </p:nvSpPr>
          <p:spPr bwMode="auto">
            <a:xfrm>
              <a:off x="2159813" y="2300357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1F497D"/>
                </a:buClr>
              </a:pPr>
              <a:r>
                <a:rPr lang="en-US" sz="1530" kern="0" dirty="0">
                  <a:solidFill>
                    <a:prstClr val="black"/>
                  </a:solidFill>
                </a:rPr>
                <a:t>0.82</a:t>
              </a:r>
            </a:p>
          </p:txBody>
        </p:sp>
        <p:sp>
          <p:nvSpPr>
            <p:cNvPr id="70" name="Oval 69"/>
            <p:cNvSpPr/>
            <p:nvPr/>
          </p:nvSpPr>
          <p:spPr>
            <a:xfrm>
              <a:off x="8086668" y="2261766"/>
              <a:ext cx="384313" cy="36576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37" b="1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42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7616" y="537300"/>
            <a:ext cx="7966131" cy="298327"/>
          </a:xfrm>
        </p:spPr>
        <p:txBody>
          <a:bodyPr>
            <a:noAutofit/>
          </a:bodyPr>
          <a:lstStyle/>
          <a:p>
            <a:r>
              <a:rPr lang="en-US" sz="3200" dirty="0"/>
              <a:t>BMC Inpatient &amp; Observation</a:t>
            </a:r>
            <a:r>
              <a:rPr lang="en-US" sz="3200" baseline="30000" dirty="0"/>
              <a:t>1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Average </a:t>
            </a:r>
            <a:r>
              <a:rPr lang="en-US" sz="3200" dirty="0"/>
              <a:t>D</a:t>
            </a:r>
            <a:r>
              <a:rPr lang="en-US" sz="3200" dirty="0"/>
              <a:t>ischarge </a:t>
            </a:r>
            <a:r>
              <a:rPr lang="en-US" sz="3200" dirty="0"/>
              <a:t>T</a:t>
            </a:r>
            <a:r>
              <a:rPr lang="en-US" sz="3200" dirty="0"/>
              <a:t>ime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hart 7"/>
          <p:cNvGraphicFramePr/>
          <p:nvPr>
            <p:extLst/>
          </p:nvPr>
        </p:nvGraphicFramePr>
        <p:xfrm>
          <a:off x="1564834" y="1075442"/>
          <a:ext cx="8991697" cy="5165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48212" y="6494041"/>
            <a:ext cx="1076528" cy="350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16" dirty="0">
                <a:solidFill>
                  <a:prstClr val="black"/>
                </a:solidFill>
              </a:rPr>
              <a:t>1 Excluding OBS unit</a:t>
            </a:r>
          </a:p>
          <a:p>
            <a:r>
              <a:rPr lang="en-US" sz="816" dirty="0">
                <a:solidFill>
                  <a:prstClr val="black"/>
                </a:solidFill>
              </a:rPr>
              <a:t>Source: SDK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13570" y="965059"/>
            <a:ext cx="1011171" cy="302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26" dirty="0">
                <a:solidFill>
                  <a:prstClr val="black"/>
                </a:solidFill>
              </a:rPr>
              <a:t>Time of day</a:t>
            </a:r>
          </a:p>
        </p:txBody>
      </p:sp>
    </p:spTree>
    <p:extLst>
      <p:ext uri="{BB962C8B-B14F-4D97-AF65-F5344CB8AC3E}">
        <p14:creationId xmlns:p14="http://schemas.microsoft.com/office/powerpoint/2010/main" val="246981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59758" y="2425899"/>
            <a:ext cx="4208586" cy="60714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3858989" y="2564697"/>
            <a:ext cx="5721872" cy="454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defTabSz="877257">
              <a:spcBef>
                <a:spcPts val="1200"/>
              </a:spcBef>
              <a:spcAft>
                <a:spcPts val="1200"/>
              </a:spcAft>
              <a:buClr>
                <a:srgbClr val="002960"/>
              </a:buClr>
              <a:defRPr/>
            </a:pPr>
            <a:r>
              <a:rPr lang="en-US" sz="1800" b="1" kern="0" dirty="0">
                <a:solidFill>
                  <a:srgbClr val="000000"/>
                </a:solidFill>
                <a:cs typeface="Arial" charset="0"/>
              </a:rPr>
              <a:t>Basics of </a:t>
            </a:r>
            <a:r>
              <a:rPr lang="en-US" sz="1800" b="1" kern="0" dirty="0" err="1">
                <a:solidFill>
                  <a:srgbClr val="000000"/>
                </a:solidFill>
                <a:cs typeface="Arial" charset="0"/>
              </a:rPr>
              <a:t>MassHealth</a:t>
            </a:r>
            <a:r>
              <a:rPr lang="en-US" sz="1800" b="1" kern="0" dirty="0">
                <a:solidFill>
                  <a:srgbClr val="000000"/>
                </a:solidFill>
                <a:cs typeface="Arial" charset="0"/>
              </a:rPr>
              <a:t> reform</a:t>
            </a:r>
          </a:p>
          <a:p>
            <a:pPr lvl="1" defTabSz="877257">
              <a:spcBef>
                <a:spcPts val="1200"/>
              </a:spcBef>
              <a:spcAft>
                <a:spcPts val="1200"/>
              </a:spcAft>
              <a:buClr>
                <a:srgbClr val="002960"/>
              </a:buClr>
              <a:defRPr/>
            </a:pPr>
            <a:r>
              <a:rPr lang="en-US" sz="1800" kern="0" dirty="0">
                <a:solidFill>
                  <a:srgbClr val="000000"/>
                </a:solidFill>
                <a:cs typeface="Arial" charset="0"/>
              </a:rPr>
              <a:t>BMC Health System preparations</a:t>
            </a:r>
          </a:p>
          <a:p>
            <a:pPr lvl="1" defTabSz="877257">
              <a:spcBef>
                <a:spcPts val="1200"/>
              </a:spcBef>
              <a:spcAft>
                <a:spcPts val="1200"/>
              </a:spcAft>
              <a:buClr>
                <a:srgbClr val="002960"/>
              </a:buClr>
              <a:defRPr/>
            </a:pPr>
            <a:r>
              <a:rPr lang="en-US" sz="1800" kern="0" dirty="0">
                <a:solidFill>
                  <a:srgbClr val="000000"/>
                </a:solidFill>
                <a:cs typeface="Arial" charset="0"/>
              </a:rPr>
              <a:t>What to expect in the coming months</a:t>
            </a:r>
          </a:p>
          <a:p>
            <a:pPr marL="1587" lvl="1" indent="0" defTabSz="877257">
              <a:spcBef>
                <a:spcPts val="1200"/>
              </a:spcBef>
              <a:spcAft>
                <a:spcPts val="1200"/>
              </a:spcAft>
              <a:buClr>
                <a:srgbClr val="002960"/>
              </a:buClr>
              <a:buNone/>
              <a:defRPr/>
            </a:pPr>
            <a:endParaRPr lang="en-US" sz="1800" kern="0" dirty="0">
              <a:solidFill>
                <a:srgbClr val="000000"/>
              </a:solidFill>
              <a:cs typeface="Arial" charset="0"/>
            </a:endParaRPr>
          </a:p>
          <a:p>
            <a:pPr marL="1587" lvl="1" indent="0" defTabSz="877257">
              <a:spcBef>
                <a:spcPts val="1200"/>
              </a:spcBef>
              <a:spcAft>
                <a:spcPts val="1200"/>
              </a:spcAft>
              <a:buClr>
                <a:srgbClr val="002960"/>
              </a:buClr>
              <a:buNone/>
              <a:defRPr/>
            </a:pPr>
            <a:endParaRPr lang="en-US" sz="1800" kern="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6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533401"/>
            <a:ext cx="7966131" cy="596653"/>
          </a:xfrm>
        </p:spPr>
        <p:txBody>
          <a:bodyPr>
            <a:noAutofit/>
          </a:bodyPr>
          <a:lstStyle/>
          <a:p>
            <a:r>
              <a:rPr lang="en-US" sz="3200" dirty="0"/>
              <a:t>Average Inpatient &amp; Observation Discharge Time by Team – </a:t>
            </a:r>
            <a:br>
              <a:rPr lang="en-US" sz="3200" dirty="0"/>
            </a:br>
            <a:r>
              <a:rPr lang="en-US" sz="3200" dirty="0"/>
              <a:t>FY17 YTD (Oct - Sept)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Chart 8"/>
          <p:cNvGraphicFramePr/>
          <p:nvPr>
            <p:extLst/>
          </p:nvPr>
        </p:nvGraphicFramePr>
        <p:xfrm>
          <a:off x="1503667" y="987061"/>
          <a:ext cx="9143461" cy="5439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93037" y="6440077"/>
            <a:ext cx="2942705" cy="350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16" dirty="0">
                <a:solidFill>
                  <a:prstClr val="black"/>
                </a:solidFill>
              </a:rPr>
              <a:t>Note: Only teams with &gt;20 discharges in the time period shown</a:t>
            </a:r>
          </a:p>
          <a:p>
            <a:r>
              <a:rPr lang="en-US" sz="816" dirty="0">
                <a:solidFill>
                  <a:prstClr val="black"/>
                </a:solidFill>
              </a:rPr>
              <a:t>Source: SDK</a:t>
            </a:r>
          </a:p>
        </p:txBody>
      </p:sp>
    </p:spTree>
    <p:extLst>
      <p:ext uri="{BB962C8B-B14F-4D97-AF65-F5344CB8AC3E}">
        <p14:creationId xmlns:p14="http://schemas.microsoft.com/office/powerpoint/2010/main" val="295977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113" y="386247"/>
            <a:ext cx="6439130" cy="235521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+mn-lt"/>
              </a:rPr>
              <a:t>Average </a:t>
            </a:r>
            <a:r>
              <a:rPr lang="en-US" sz="3200" dirty="0">
                <a:solidFill>
                  <a:srgbClr val="002060"/>
                </a:solidFill>
                <a:latin typeface="+mn-lt"/>
              </a:rPr>
              <a:t>Discharge Time </a:t>
            </a:r>
            <a:r>
              <a:rPr lang="en-US" sz="3200" dirty="0">
                <a:solidFill>
                  <a:srgbClr val="002060"/>
                </a:solidFill>
                <a:latin typeface="+mn-lt"/>
              </a:rPr>
              <a:t>by </a:t>
            </a:r>
            <a:r>
              <a:rPr lang="en-US" sz="3200" dirty="0">
                <a:solidFill>
                  <a:srgbClr val="002060"/>
                </a:solidFill>
                <a:latin typeface="+mn-lt"/>
              </a:rPr>
              <a:t>Service</a:t>
            </a:r>
            <a:endParaRPr lang="en-US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8777" y="1186564"/>
            <a:ext cx="1302008" cy="3874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00" dirty="0"/>
              <a:t>Last </a:t>
            </a:r>
            <a:r>
              <a:rPr lang="en-US" sz="1600" dirty="0">
                <a:solidFill>
                  <a:prstClr val="black"/>
                </a:solidFill>
              </a:rPr>
              <a:t>three</a:t>
            </a:r>
            <a:r>
              <a:rPr lang="en-US" sz="1600" dirty="0"/>
              <a:t> months (Jun - Aug)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z="1600" dirty="0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462719" y="1394198"/>
            <a:ext cx="1302008" cy="22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Clr>
                <a:srgbClr val="44546A"/>
              </a:buClr>
            </a:pPr>
            <a:r>
              <a:rPr lang="en-US" kern="0" dirty="0">
                <a:solidFill>
                  <a:prstClr val="black"/>
                </a:solidFill>
              </a:rPr>
              <a:t>FY17 YTD</a:t>
            </a:r>
          </a:p>
          <a:p>
            <a:pPr algn="ctr">
              <a:buClr>
                <a:srgbClr val="44546A"/>
              </a:buClr>
            </a:pPr>
            <a:r>
              <a:rPr lang="en-US" kern="0" dirty="0">
                <a:solidFill>
                  <a:prstClr val="black"/>
                </a:solidFill>
              </a:rPr>
              <a:t>(Oct - Aug)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051341" y="1666930"/>
            <a:ext cx="1302008" cy="22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44546A"/>
              </a:buClr>
            </a:pPr>
            <a:r>
              <a:rPr lang="en-US" kern="0" dirty="0">
                <a:solidFill>
                  <a:prstClr val="black"/>
                </a:solidFill>
              </a:rPr>
              <a:t>YTD Status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4332013" y="1977349"/>
            <a:ext cx="4865431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18777" y="5915858"/>
            <a:ext cx="4987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Source: UHC, SDK, Data Analytics &amp; Reporting team 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7080913" y="1657220"/>
            <a:ext cx="1302008" cy="22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14" indent="-192027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053" indent="-26185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168" indent="-155526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588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294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59998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052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106" indent="-130134" algn="l" defTabSz="895065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44546A"/>
              </a:buClr>
            </a:pPr>
            <a:r>
              <a:rPr lang="en-US" kern="0" dirty="0">
                <a:solidFill>
                  <a:prstClr val="black"/>
                </a:solidFill>
              </a:rPr>
              <a:t>Goal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897565" y="2087736"/>
            <a:ext cx="5720987" cy="640511"/>
            <a:chOff x="301033" y="1607984"/>
            <a:chExt cx="7476130" cy="837013"/>
          </a:xfrm>
        </p:grpSpPr>
        <p:sp>
          <p:nvSpPr>
            <p:cNvPr id="20" name="Content Placeholder 2"/>
            <p:cNvSpPr txBox="1">
              <a:spLocks/>
            </p:cNvSpPr>
            <p:nvPr/>
          </p:nvSpPr>
          <p:spPr bwMode="auto">
            <a:xfrm>
              <a:off x="2294823" y="162751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2:38 PM</a:t>
              </a:r>
            </a:p>
          </p:txBody>
        </p:sp>
        <p:sp>
          <p:nvSpPr>
            <p:cNvPr id="21" name="Content Placeholder 2"/>
            <p:cNvSpPr txBox="1">
              <a:spLocks/>
            </p:cNvSpPr>
            <p:nvPr/>
          </p:nvSpPr>
          <p:spPr bwMode="auto">
            <a:xfrm>
              <a:off x="4066341" y="162751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2:56 PM</a:t>
              </a:r>
            </a:p>
          </p:txBody>
        </p:sp>
        <p:sp>
          <p:nvSpPr>
            <p:cNvPr id="32" name="Oval 31"/>
            <p:cNvSpPr/>
            <p:nvPr/>
          </p:nvSpPr>
          <p:spPr>
            <a:xfrm>
              <a:off x="7447979" y="1607984"/>
              <a:ext cx="329184" cy="32764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prstClr val="white"/>
                </a:solidFill>
              </a:endParaRPr>
            </a:p>
          </p:txBody>
        </p:sp>
        <p:sp>
          <p:nvSpPr>
            <p:cNvPr id="40" name="Content Placeholder 2"/>
            <p:cNvSpPr txBox="1">
              <a:spLocks/>
            </p:cNvSpPr>
            <p:nvPr/>
          </p:nvSpPr>
          <p:spPr bwMode="auto">
            <a:xfrm>
              <a:off x="5666371" y="162751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2:00 PM</a:t>
              </a:r>
            </a:p>
            <a:p>
              <a:pPr>
                <a:buClr>
                  <a:srgbClr val="44546A"/>
                </a:buClr>
              </a:pPr>
              <a:endParaRPr lang="en-US" kern="0" dirty="0">
                <a:solidFill>
                  <a:prstClr val="black"/>
                </a:solidFill>
              </a:endParaRPr>
            </a:p>
          </p:txBody>
        </p:sp>
        <p:sp>
          <p:nvSpPr>
            <p:cNvPr id="41" name="Content Placeholder 2"/>
            <p:cNvSpPr txBox="1">
              <a:spLocks/>
            </p:cNvSpPr>
            <p:nvPr/>
          </p:nvSpPr>
          <p:spPr bwMode="auto">
            <a:xfrm>
              <a:off x="301033" y="162751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Cardiology</a:t>
              </a:r>
            </a:p>
          </p:txBody>
        </p:sp>
        <p:sp>
          <p:nvSpPr>
            <p:cNvPr id="93" name="Oval 92"/>
            <p:cNvSpPr/>
            <p:nvPr/>
          </p:nvSpPr>
          <p:spPr>
            <a:xfrm>
              <a:off x="7447979" y="2117348"/>
              <a:ext cx="329184" cy="32764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897564" y="2511115"/>
            <a:ext cx="5407746" cy="220830"/>
            <a:chOff x="301033" y="2170822"/>
            <a:chExt cx="7066789" cy="288579"/>
          </a:xfrm>
        </p:grpSpPr>
        <p:sp>
          <p:nvSpPr>
            <p:cNvPr id="23" name="Content Placeholder 2"/>
            <p:cNvSpPr txBox="1">
              <a:spLocks/>
            </p:cNvSpPr>
            <p:nvPr/>
          </p:nvSpPr>
          <p:spPr bwMode="auto">
            <a:xfrm>
              <a:off x="2294823" y="217082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N/A</a:t>
              </a:r>
            </a:p>
          </p:txBody>
        </p:sp>
        <p:sp>
          <p:nvSpPr>
            <p:cNvPr id="24" name="Content Placeholder 2"/>
            <p:cNvSpPr txBox="1">
              <a:spLocks/>
            </p:cNvSpPr>
            <p:nvPr/>
          </p:nvSpPr>
          <p:spPr bwMode="auto">
            <a:xfrm>
              <a:off x="4066341" y="217082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3:12 PM</a:t>
              </a:r>
            </a:p>
          </p:txBody>
        </p:sp>
        <p:sp>
          <p:nvSpPr>
            <p:cNvPr id="46" name="Content Placeholder 2"/>
            <p:cNvSpPr txBox="1">
              <a:spLocks/>
            </p:cNvSpPr>
            <p:nvPr/>
          </p:nvSpPr>
          <p:spPr bwMode="auto">
            <a:xfrm>
              <a:off x="5666371" y="217082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2:00 PM</a:t>
              </a:r>
            </a:p>
          </p:txBody>
        </p:sp>
        <p:sp>
          <p:nvSpPr>
            <p:cNvPr id="42" name="Content Placeholder 2"/>
            <p:cNvSpPr txBox="1">
              <a:spLocks/>
            </p:cNvSpPr>
            <p:nvPr/>
          </p:nvSpPr>
          <p:spPr bwMode="auto">
            <a:xfrm>
              <a:off x="301033" y="2170822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CHF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97564" y="2904603"/>
            <a:ext cx="5728216" cy="639112"/>
            <a:chOff x="301033" y="2694590"/>
            <a:chExt cx="7485576" cy="835185"/>
          </a:xfrm>
        </p:grpSpPr>
        <p:sp>
          <p:nvSpPr>
            <p:cNvPr id="45" name="Content Placeholder 2"/>
            <p:cNvSpPr txBox="1">
              <a:spLocks/>
            </p:cNvSpPr>
            <p:nvPr/>
          </p:nvSpPr>
          <p:spPr bwMode="auto">
            <a:xfrm>
              <a:off x="2294823" y="2714125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3:27 PM</a:t>
              </a:r>
            </a:p>
          </p:txBody>
        </p:sp>
        <p:sp>
          <p:nvSpPr>
            <p:cNvPr id="49" name="Content Placeholder 2"/>
            <p:cNvSpPr txBox="1">
              <a:spLocks/>
            </p:cNvSpPr>
            <p:nvPr/>
          </p:nvSpPr>
          <p:spPr bwMode="auto">
            <a:xfrm>
              <a:off x="4066341" y="2714125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3:31 PM</a:t>
              </a:r>
            </a:p>
          </p:txBody>
        </p:sp>
        <p:sp>
          <p:nvSpPr>
            <p:cNvPr id="50" name="Content Placeholder 2"/>
            <p:cNvSpPr txBox="1">
              <a:spLocks/>
            </p:cNvSpPr>
            <p:nvPr/>
          </p:nvSpPr>
          <p:spPr bwMode="auto">
            <a:xfrm>
              <a:off x="5666371" y="2714125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3:00 PM</a:t>
              </a:r>
            </a:p>
          </p:txBody>
        </p:sp>
        <p:sp>
          <p:nvSpPr>
            <p:cNvPr id="51" name="Content Placeholder 2"/>
            <p:cNvSpPr txBox="1">
              <a:spLocks/>
            </p:cNvSpPr>
            <p:nvPr/>
          </p:nvSpPr>
          <p:spPr bwMode="auto">
            <a:xfrm>
              <a:off x="301033" y="2714125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Geriatrics</a:t>
              </a:r>
            </a:p>
          </p:txBody>
        </p:sp>
        <p:sp>
          <p:nvSpPr>
            <p:cNvPr id="74" name="Oval 73"/>
            <p:cNvSpPr/>
            <p:nvPr/>
          </p:nvSpPr>
          <p:spPr>
            <a:xfrm>
              <a:off x="7447979" y="2694590"/>
              <a:ext cx="329184" cy="32764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prstClr val="white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7457425" y="3202126"/>
              <a:ext cx="329184" cy="32764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897564" y="3327980"/>
            <a:ext cx="5407746" cy="220830"/>
            <a:chOff x="301033" y="3303721"/>
            <a:chExt cx="7066789" cy="288579"/>
          </a:xfrm>
        </p:grpSpPr>
        <p:sp>
          <p:nvSpPr>
            <p:cNvPr id="52" name="Content Placeholder 2"/>
            <p:cNvSpPr txBox="1">
              <a:spLocks/>
            </p:cNvSpPr>
            <p:nvPr/>
          </p:nvSpPr>
          <p:spPr bwMode="auto">
            <a:xfrm>
              <a:off x="2294823" y="330372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2:55 PM</a:t>
              </a:r>
            </a:p>
          </p:txBody>
        </p:sp>
        <p:sp>
          <p:nvSpPr>
            <p:cNvPr id="53" name="Content Placeholder 2"/>
            <p:cNvSpPr txBox="1">
              <a:spLocks/>
            </p:cNvSpPr>
            <p:nvPr/>
          </p:nvSpPr>
          <p:spPr bwMode="auto">
            <a:xfrm>
              <a:off x="4066341" y="330372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3:06 PM</a:t>
              </a:r>
            </a:p>
          </p:txBody>
        </p:sp>
        <p:sp>
          <p:nvSpPr>
            <p:cNvPr id="54" name="Content Placeholder 2"/>
            <p:cNvSpPr txBox="1">
              <a:spLocks/>
            </p:cNvSpPr>
            <p:nvPr/>
          </p:nvSpPr>
          <p:spPr bwMode="auto">
            <a:xfrm>
              <a:off x="5666371" y="330372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1:45 PM</a:t>
              </a:r>
            </a:p>
          </p:txBody>
        </p:sp>
        <p:sp>
          <p:nvSpPr>
            <p:cNvPr id="55" name="Content Placeholder 2"/>
            <p:cNvSpPr txBox="1">
              <a:spLocks/>
            </p:cNvSpPr>
            <p:nvPr/>
          </p:nvSpPr>
          <p:spPr bwMode="auto">
            <a:xfrm>
              <a:off x="301033" y="330372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Gen. Med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897564" y="3631656"/>
            <a:ext cx="5407746" cy="325605"/>
            <a:chOff x="301033" y="3725022"/>
            <a:chExt cx="7066789" cy="425496"/>
          </a:xfrm>
        </p:grpSpPr>
        <p:sp>
          <p:nvSpPr>
            <p:cNvPr id="56" name="Content Placeholder 2"/>
            <p:cNvSpPr txBox="1">
              <a:spLocks/>
            </p:cNvSpPr>
            <p:nvPr/>
          </p:nvSpPr>
          <p:spPr bwMode="auto">
            <a:xfrm>
              <a:off x="2294823" y="386193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2:46 PM</a:t>
              </a:r>
            </a:p>
          </p:txBody>
        </p:sp>
        <p:sp>
          <p:nvSpPr>
            <p:cNvPr id="57" name="Content Placeholder 2"/>
            <p:cNvSpPr txBox="1">
              <a:spLocks/>
            </p:cNvSpPr>
            <p:nvPr/>
          </p:nvSpPr>
          <p:spPr bwMode="auto">
            <a:xfrm>
              <a:off x="4066341" y="386193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2:34 PM</a:t>
              </a:r>
            </a:p>
          </p:txBody>
        </p:sp>
        <p:sp>
          <p:nvSpPr>
            <p:cNvPr id="58" name="Content Placeholder 2"/>
            <p:cNvSpPr txBox="1">
              <a:spLocks/>
            </p:cNvSpPr>
            <p:nvPr/>
          </p:nvSpPr>
          <p:spPr bwMode="auto">
            <a:xfrm>
              <a:off x="5666371" y="3861939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1:30 PM</a:t>
              </a:r>
            </a:p>
          </p:txBody>
        </p:sp>
        <p:sp>
          <p:nvSpPr>
            <p:cNvPr id="59" name="Content Placeholder 2"/>
            <p:cNvSpPr txBox="1">
              <a:spLocks/>
            </p:cNvSpPr>
            <p:nvPr/>
          </p:nvSpPr>
          <p:spPr bwMode="auto">
            <a:xfrm>
              <a:off x="301033" y="3725022"/>
              <a:ext cx="1701451" cy="2885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Infectious Disease</a:t>
              </a:r>
              <a:endParaRPr lang="en-US" kern="0" baseline="300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897565" y="3693402"/>
            <a:ext cx="5720987" cy="687230"/>
            <a:chOff x="301033" y="3858062"/>
            <a:chExt cx="7476130" cy="898065"/>
          </a:xfrm>
        </p:grpSpPr>
        <p:sp>
          <p:nvSpPr>
            <p:cNvPr id="60" name="Content Placeholder 2"/>
            <p:cNvSpPr txBox="1">
              <a:spLocks/>
            </p:cNvSpPr>
            <p:nvPr/>
          </p:nvSpPr>
          <p:spPr bwMode="auto">
            <a:xfrm>
              <a:off x="2294823" y="4448013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3:00 PM</a:t>
              </a:r>
            </a:p>
          </p:txBody>
        </p:sp>
        <p:sp>
          <p:nvSpPr>
            <p:cNvPr id="61" name="Content Placeholder 2"/>
            <p:cNvSpPr txBox="1">
              <a:spLocks/>
            </p:cNvSpPr>
            <p:nvPr/>
          </p:nvSpPr>
          <p:spPr bwMode="auto">
            <a:xfrm>
              <a:off x="4066341" y="4448013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3:41 PM</a:t>
              </a:r>
            </a:p>
          </p:txBody>
        </p:sp>
        <p:sp>
          <p:nvSpPr>
            <p:cNvPr id="62" name="Content Placeholder 2"/>
            <p:cNvSpPr txBox="1">
              <a:spLocks/>
            </p:cNvSpPr>
            <p:nvPr/>
          </p:nvSpPr>
          <p:spPr bwMode="auto">
            <a:xfrm>
              <a:off x="5666371" y="4448013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2:00 PM</a:t>
              </a:r>
            </a:p>
          </p:txBody>
        </p:sp>
        <p:sp>
          <p:nvSpPr>
            <p:cNvPr id="63" name="Content Placeholder 2"/>
            <p:cNvSpPr txBox="1">
              <a:spLocks/>
            </p:cNvSpPr>
            <p:nvPr/>
          </p:nvSpPr>
          <p:spPr bwMode="auto">
            <a:xfrm>
              <a:off x="301033" y="4448013"/>
              <a:ext cx="1701451" cy="288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Hem </a:t>
              </a:r>
              <a:r>
                <a:rPr lang="en-US" kern="0" dirty="0" err="1">
                  <a:solidFill>
                    <a:prstClr val="black"/>
                  </a:solidFill>
                </a:rPr>
                <a:t>Onc</a:t>
              </a:r>
              <a:endParaRPr lang="en-US" kern="0" dirty="0">
                <a:solidFill>
                  <a:prstClr val="black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7447979" y="4428478"/>
              <a:ext cx="329184" cy="32764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prstClr val="white"/>
                </a:solidFill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7447979" y="3858062"/>
              <a:ext cx="329184" cy="32764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916769" y="4429680"/>
            <a:ext cx="5701782" cy="749162"/>
            <a:chOff x="326130" y="4811715"/>
            <a:chExt cx="7451033" cy="978998"/>
          </a:xfrm>
        </p:grpSpPr>
        <p:sp>
          <p:nvSpPr>
            <p:cNvPr id="64" name="Content Placeholder 2"/>
            <p:cNvSpPr txBox="1">
              <a:spLocks/>
            </p:cNvSpPr>
            <p:nvPr/>
          </p:nvSpPr>
          <p:spPr bwMode="auto">
            <a:xfrm>
              <a:off x="2294823" y="497324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3:09 PM</a:t>
              </a:r>
            </a:p>
          </p:txBody>
        </p:sp>
        <p:sp>
          <p:nvSpPr>
            <p:cNvPr id="65" name="Content Placeholder 2"/>
            <p:cNvSpPr txBox="1">
              <a:spLocks/>
            </p:cNvSpPr>
            <p:nvPr/>
          </p:nvSpPr>
          <p:spPr bwMode="auto">
            <a:xfrm>
              <a:off x="4066341" y="497324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3:01 PM</a:t>
              </a:r>
            </a:p>
          </p:txBody>
        </p:sp>
        <p:sp>
          <p:nvSpPr>
            <p:cNvPr id="66" name="Content Placeholder 2"/>
            <p:cNvSpPr txBox="1">
              <a:spLocks/>
            </p:cNvSpPr>
            <p:nvPr/>
          </p:nvSpPr>
          <p:spPr bwMode="auto">
            <a:xfrm>
              <a:off x="5666371" y="4973241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1:15 PM</a:t>
              </a:r>
            </a:p>
          </p:txBody>
        </p:sp>
        <p:sp>
          <p:nvSpPr>
            <p:cNvPr id="67" name="Content Placeholder 2"/>
            <p:cNvSpPr txBox="1">
              <a:spLocks/>
            </p:cNvSpPr>
            <p:nvPr/>
          </p:nvSpPr>
          <p:spPr bwMode="auto">
            <a:xfrm>
              <a:off x="326130" y="4811715"/>
              <a:ext cx="1701451" cy="2885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ENC Hospitalists</a:t>
              </a:r>
            </a:p>
          </p:txBody>
        </p:sp>
        <p:sp>
          <p:nvSpPr>
            <p:cNvPr id="78" name="Oval 77"/>
            <p:cNvSpPr/>
            <p:nvPr/>
          </p:nvSpPr>
          <p:spPr>
            <a:xfrm>
              <a:off x="7447979" y="4953706"/>
              <a:ext cx="329184" cy="32764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prstClr val="white"/>
                </a:solidFill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7447979" y="5463064"/>
              <a:ext cx="329184" cy="32764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916770" y="4874305"/>
            <a:ext cx="5388541" cy="308238"/>
            <a:chOff x="326130" y="5471050"/>
            <a:chExt cx="7041692" cy="402803"/>
          </a:xfrm>
        </p:grpSpPr>
        <p:sp>
          <p:nvSpPr>
            <p:cNvPr id="68" name="Content Placeholder 2"/>
            <p:cNvSpPr txBox="1">
              <a:spLocks/>
            </p:cNvSpPr>
            <p:nvPr/>
          </p:nvSpPr>
          <p:spPr bwMode="auto">
            <a:xfrm>
              <a:off x="2294823" y="5585274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2:38 PM</a:t>
              </a:r>
            </a:p>
          </p:txBody>
        </p:sp>
        <p:sp>
          <p:nvSpPr>
            <p:cNvPr id="69" name="Content Placeholder 2"/>
            <p:cNvSpPr txBox="1">
              <a:spLocks/>
            </p:cNvSpPr>
            <p:nvPr/>
          </p:nvSpPr>
          <p:spPr bwMode="auto">
            <a:xfrm>
              <a:off x="4066341" y="5585274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2:33 PM</a:t>
              </a:r>
            </a:p>
          </p:txBody>
        </p:sp>
        <p:sp>
          <p:nvSpPr>
            <p:cNvPr id="70" name="Content Placeholder 2"/>
            <p:cNvSpPr txBox="1">
              <a:spLocks/>
            </p:cNvSpPr>
            <p:nvPr/>
          </p:nvSpPr>
          <p:spPr bwMode="auto">
            <a:xfrm>
              <a:off x="5666371" y="5585274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1:15 PM</a:t>
              </a:r>
            </a:p>
          </p:txBody>
        </p:sp>
        <p:sp>
          <p:nvSpPr>
            <p:cNvPr id="71" name="Content Placeholder 2"/>
            <p:cNvSpPr txBox="1">
              <a:spLocks/>
            </p:cNvSpPr>
            <p:nvPr/>
          </p:nvSpPr>
          <p:spPr bwMode="auto">
            <a:xfrm>
              <a:off x="326130" y="5471050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MP Hospitalists</a:t>
              </a:r>
            </a:p>
          </p:txBody>
        </p:sp>
      </p:grpSp>
      <p:cxnSp>
        <p:nvCxnSpPr>
          <p:cNvPr id="72" name="Straight Connector 71"/>
          <p:cNvCxnSpPr/>
          <p:nvPr/>
        </p:nvCxnSpPr>
        <p:spPr>
          <a:xfrm>
            <a:off x="4332013" y="2396510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332013" y="2806931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332013" y="3246509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332013" y="3618056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4332013" y="4047915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332013" y="4476613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332013" y="5238062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2916615" y="5355209"/>
            <a:ext cx="5701937" cy="254829"/>
            <a:chOff x="325927" y="5565739"/>
            <a:chExt cx="7451236" cy="333008"/>
          </a:xfrm>
        </p:grpSpPr>
        <p:sp>
          <p:nvSpPr>
            <p:cNvPr id="87" name="Content Placeholder 2"/>
            <p:cNvSpPr txBox="1">
              <a:spLocks/>
            </p:cNvSpPr>
            <p:nvPr/>
          </p:nvSpPr>
          <p:spPr bwMode="auto">
            <a:xfrm>
              <a:off x="2294823" y="5585274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3:44 PM</a:t>
              </a:r>
            </a:p>
          </p:txBody>
        </p:sp>
        <p:sp>
          <p:nvSpPr>
            <p:cNvPr id="88" name="Content Placeholder 2"/>
            <p:cNvSpPr txBox="1">
              <a:spLocks/>
            </p:cNvSpPr>
            <p:nvPr/>
          </p:nvSpPr>
          <p:spPr bwMode="auto">
            <a:xfrm>
              <a:off x="4066341" y="5585274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3:53 PM</a:t>
              </a:r>
            </a:p>
          </p:txBody>
        </p:sp>
        <p:sp>
          <p:nvSpPr>
            <p:cNvPr id="89" name="Content Placeholder 2"/>
            <p:cNvSpPr txBox="1">
              <a:spLocks/>
            </p:cNvSpPr>
            <p:nvPr/>
          </p:nvSpPr>
          <p:spPr bwMode="auto">
            <a:xfrm>
              <a:off x="5666371" y="5585274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3:30 PM</a:t>
              </a:r>
            </a:p>
          </p:txBody>
        </p:sp>
        <p:sp>
          <p:nvSpPr>
            <p:cNvPr id="90" name="Content Placeholder 2"/>
            <p:cNvSpPr txBox="1">
              <a:spLocks/>
            </p:cNvSpPr>
            <p:nvPr/>
          </p:nvSpPr>
          <p:spPr bwMode="auto">
            <a:xfrm>
              <a:off x="325927" y="5610168"/>
              <a:ext cx="1701451" cy="288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defRPr sz="16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93614" indent="-192027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5000"/>
                <a:buFont typeface="Arial" charset="0"/>
                <a:buChar char="▪"/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457053" indent="-26185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614168" indent="-155526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charset="0"/>
                <a:buChar char="▫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74588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120294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1659998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2117052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2574106" indent="-130134" algn="l" defTabSz="895065" rtl="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rgbClr val="44546A"/>
                </a:buClr>
              </a:pPr>
              <a:r>
                <a:rPr lang="en-US" kern="0" dirty="0">
                  <a:solidFill>
                    <a:prstClr val="black"/>
                  </a:solidFill>
                </a:rPr>
                <a:t>Renal</a:t>
              </a:r>
            </a:p>
          </p:txBody>
        </p:sp>
        <p:sp>
          <p:nvSpPr>
            <p:cNvPr id="91" name="Oval 90"/>
            <p:cNvSpPr/>
            <p:nvPr/>
          </p:nvSpPr>
          <p:spPr>
            <a:xfrm>
              <a:off x="7447979" y="5565739"/>
              <a:ext cx="329184" cy="327649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cxnSp>
        <p:nvCxnSpPr>
          <p:cNvPr id="92" name="Straight Connector 91"/>
          <p:cNvCxnSpPr/>
          <p:nvPr/>
        </p:nvCxnSpPr>
        <p:spPr>
          <a:xfrm>
            <a:off x="4332013" y="4868760"/>
            <a:ext cx="4865431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91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45751" y="194227"/>
            <a:ext cx="8828550" cy="584775"/>
          </a:xfrm>
        </p:spPr>
        <p:txBody>
          <a:bodyPr/>
          <a:lstStyle/>
          <a:p>
            <a:r>
              <a:rPr lang="en-US" dirty="0" err="1" smtClean="0"/>
              <a:t>MassHealth</a:t>
            </a:r>
            <a:r>
              <a:rPr lang="en-US" dirty="0" smtClean="0"/>
              <a:t> is undertaking reform of the Medicaid program to curb the growth in spending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61095" y="5551698"/>
            <a:ext cx="2295835" cy="63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877132" y="5587909"/>
            <a:ext cx="729745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hart 5"/>
          <p:cNvGraphicFramePr/>
          <p:nvPr>
            <p:extLst/>
          </p:nvPr>
        </p:nvGraphicFramePr>
        <p:xfrm>
          <a:off x="2481516" y="1912429"/>
          <a:ext cx="7827558" cy="342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618871" y="5410646"/>
            <a:ext cx="1720337" cy="33855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lIns="45717" rIns="45717">
            <a:spAutoFit/>
          </a:bodyPr>
          <a:lstStyle/>
          <a:p>
            <a:pPr algn="ctr" defTabSz="932962" fontAlgn="base">
              <a:spcBef>
                <a:spcPct val="0"/>
              </a:spcBef>
              <a:spcAft>
                <a:spcPct val="0"/>
              </a:spcAft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rgbClr val="002960"/>
                </a:solidFill>
                <a:cs typeface="Arial"/>
              </a:rPr>
              <a:t>State Fiscal Year</a:t>
            </a:r>
          </a:p>
        </p:txBody>
      </p:sp>
      <p:sp>
        <p:nvSpPr>
          <p:cNvPr id="8" name="Rectangle 7"/>
          <p:cNvSpPr/>
          <p:nvPr/>
        </p:nvSpPr>
        <p:spPr>
          <a:xfrm>
            <a:off x="1715594" y="1100889"/>
            <a:ext cx="5737946" cy="48501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20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solidFill>
                  <a:srgbClr val="002960"/>
                </a:solidFill>
                <a:cs typeface="Arial" charset="0"/>
              </a:rPr>
              <a:t>MassHealth as a proportion of all State spending</a:t>
            </a:r>
          </a:p>
          <a:p>
            <a:pPr defTabSz="91420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kern="0" dirty="0">
                <a:solidFill>
                  <a:srgbClr val="FFFFFF">
                    <a:lumMod val="65000"/>
                  </a:srgbClr>
                </a:solidFill>
                <a:cs typeface="Arial" charset="0"/>
              </a:rPr>
              <a:t>$ Billions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77132" y="2757668"/>
            <a:ext cx="811265" cy="328408"/>
          </a:xfrm>
          <a:prstGeom prst="rect">
            <a:avLst/>
          </a:prstGeom>
        </p:spPr>
        <p:txBody>
          <a:bodyPr/>
          <a:lstStyle>
            <a:lvl1pPr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3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607" indent="-195987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32">
                <a:solidFill>
                  <a:schemeClr val="tx1"/>
                </a:solidFill>
                <a:latin typeface="+mn-lt"/>
              </a:defRPr>
            </a:lvl2pPr>
            <a:lvl3pPr marL="466481" indent="-267255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32">
                <a:solidFill>
                  <a:schemeClr val="tx1"/>
                </a:solidFill>
                <a:latin typeface="+mn-lt"/>
              </a:defRPr>
            </a:lvl3pPr>
            <a:lvl4pPr marL="626835" indent="-158733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32">
                <a:solidFill>
                  <a:schemeClr val="tx1"/>
                </a:solidFill>
                <a:latin typeface="+mn-lt"/>
              </a:defRPr>
            </a:lvl4pPr>
            <a:lvl5pPr marL="761271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5pPr>
            <a:lvl6pPr marL="1227752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6pPr>
            <a:lvl7pPr marL="1694234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7pPr>
            <a:lvl8pPr marL="2160715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8pPr>
            <a:lvl9pPr marL="2627196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9pPr>
          </a:lstStyle>
          <a:p>
            <a:pPr marL="1620" lvl="1" indent="0">
              <a:spcBef>
                <a:spcPts val="600"/>
              </a:spcBef>
              <a:spcAft>
                <a:spcPts val="600"/>
              </a:spcAft>
              <a:buClr>
                <a:srgbClr val="002960"/>
              </a:buClr>
              <a:buNone/>
            </a:pPr>
            <a:r>
              <a:rPr lang="en-US" sz="1600" dirty="0">
                <a:solidFill>
                  <a:prstClr val="black"/>
                </a:solidFill>
                <a:cs typeface="Arial" charset="0"/>
              </a:rPr>
              <a:t>$27.8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596610" y="2677589"/>
            <a:ext cx="811265" cy="328408"/>
          </a:xfrm>
          <a:prstGeom prst="rect">
            <a:avLst/>
          </a:prstGeom>
        </p:spPr>
        <p:txBody>
          <a:bodyPr/>
          <a:lstStyle>
            <a:lvl1pPr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3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607" indent="-195987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32">
                <a:solidFill>
                  <a:schemeClr val="tx1"/>
                </a:solidFill>
                <a:latin typeface="+mn-lt"/>
              </a:defRPr>
            </a:lvl2pPr>
            <a:lvl3pPr marL="466481" indent="-267255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32">
                <a:solidFill>
                  <a:schemeClr val="tx1"/>
                </a:solidFill>
                <a:latin typeface="+mn-lt"/>
              </a:defRPr>
            </a:lvl3pPr>
            <a:lvl4pPr marL="626835" indent="-158733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32">
                <a:solidFill>
                  <a:schemeClr val="tx1"/>
                </a:solidFill>
                <a:latin typeface="+mn-lt"/>
              </a:defRPr>
            </a:lvl4pPr>
            <a:lvl5pPr marL="761271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5pPr>
            <a:lvl6pPr marL="1227752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6pPr>
            <a:lvl7pPr marL="1694234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7pPr>
            <a:lvl8pPr marL="2160715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8pPr>
            <a:lvl9pPr marL="2627196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9pPr>
          </a:lstStyle>
          <a:p>
            <a:pPr marL="1620" lvl="1" indent="0">
              <a:spcBef>
                <a:spcPts val="600"/>
              </a:spcBef>
              <a:spcAft>
                <a:spcPts val="600"/>
              </a:spcAft>
              <a:buClr>
                <a:srgbClr val="002960"/>
              </a:buClr>
              <a:buNone/>
            </a:pPr>
            <a:r>
              <a:rPr lang="en-US" sz="1600" dirty="0">
                <a:solidFill>
                  <a:prstClr val="black"/>
                </a:solidFill>
                <a:cs typeface="Arial" charset="0"/>
              </a:rPr>
              <a:t>$28.9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316088" y="2593826"/>
            <a:ext cx="811265" cy="328408"/>
          </a:xfrm>
          <a:prstGeom prst="rect">
            <a:avLst/>
          </a:prstGeom>
        </p:spPr>
        <p:txBody>
          <a:bodyPr/>
          <a:lstStyle>
            <a:lvl1pPr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3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607" indent="-195987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32">
                <a:solidFill>
                  <a:schemeClr val="tx1"/>
                </a:solidFill>
                <a:latin typeface="+mn-lt"/>
              </a:defRPr>
            </a:lvl2pPr>
            <a:lvl3pPr marL="466481" indent="-267255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32">
                <a:solidFill>
                  <a:schemeClr val="tx1"/>
                </a:solidFill>
                <a:latin typeface="+mn-lt"/>
              </a:defRPr>
            </a:lvl3pPr>
            <a:lvl4pPr marL="626835" indent="-158733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32">
                <a:solidFill>
                  <a:schemeClr val="tx1"/>
                </a:solidFill>
                <a:latin typeface="+mn-lt"/>
              </a:defRPr>
            </a:lvl4pPr>
            <a:lvl5pPr marL="761271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5pPr>
            <a:lvl6pPr marL="1227752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6pPr>
            <a:lvl7pPr marL="1694234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7pPr>
            <a:lvl8pPr marL="2160715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8pPr>
            <a:lvl9pPr marL="2627196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9pPr>
          </a:lstStyle>
          <a:p>
            <a:pPr marL="1620" lvl="1" indent="0">
              <a:spcBef>
                <a:spcPts val="600"/>
              </a:spcBef>
              <a:spcAft>
                <a:spcPts val="600"/>
              </a:spcAft>
              <a:buClr>
                <a:srgbClr val="002960"/>
              </a:buClr>
              <a:buNone/>
            </a:pPr>
            <a:r>
              <a:rPr lang="en-US" sz="1600" dirty="0">
                <a:solidFill>
                  <a:prstClr val="black"/>
                </a:solidFill>
                <a:cs typeface="Arial" charset="0"/>
              </a:rPr>
              <a:t>$28.9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035566" y="2578954"/>
            <a:ext cx="811265" cy="328408"/>
          </a:xfrm>
          <a:prstGeom prst="rect">
            <a:avLst/>
          </a:prstGeom>
        </p:spPr>
        <p:txBody>
          <a:bodyPr/>
          <a:lstStyle>
            <a:lvl1pPr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3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607" indent="-195987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32">
                <a:solidFill>
                  <a:schemeClr val="tx1"/>
                </a:solidFill>
                <a:latin typeface="+mn-lt"/>
              </a:defRPr>
            </a:lvl2pPr>
            <a:lvl3pPr marL="466481" indent="-267255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32">
                <a:solidFill>
                  <a:schemeClr val="tx1"/>
                </a:solidFill>
                <a:latin typeface="+mn-lt"/>
              </a:defRPr>
            </a:lvl3pPr>
            <a:lvl4pPr marL="626835" indent="-158733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32">
                <a:solidFill>
                  <a:schemeClr val="tx1"/>
                </a:solidFill>
                <a:latin typeface="+mn-lt"/>
              </a:defRPr>
            </a:lvl4pPr>
            <a:lvl5pPr marL="761271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5pPr>
            <a:lvl6pPr marL="1227752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6pPr>
            <a:lvl7pPr marL="1694234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7pPr>
            <a:lvl8pPr marL="2160715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8pPr>
            <a:lvl9pPr marL="2627196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9pPr>
          </a:lstStyle>
          <a:p>
            <a:pPr marL="1620" lvl="1" indent="0">
              <a:spcBef>
                <a:spcPts val="600"/>
              </a:spcBef>
              <a:spcAft>
                <a:spcPts val="600"/>
              </a:spcAft>
              <a:buClr>
                <a:srgbClr val="002960"/>
              </a:buClr>
              <a:buNone/>
            </a:pPr>
            <a:r>
              <a:rPr lang="en-US" sz="1600" dirty="0">
                <a:solidFill>
                  <a:prstClr val="black"/>
                </a:solidFill>
                <a:cs typeface="Arial" charset="0"/>
              </a:rPr>
              <a:t>$29.6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755044" y="2541786"/>
            <a:ext cx="811265" cy="328408"/>
          </a:xfrm>
          <a:prstGeom prst="rect">
            <a:avLst/>
          </a:prstGeom>
        </p:spPr>
        <p:txBody>
          <a:bodyPr/>
          <a:lstStyle>
            <a:lvl1pPr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3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607" indent="-195987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32">
                <a:solidFill>
                  <a:schemeClr val="tx1"/>
                </a:solidFill>
                <a:latin typeface="+mn-lt"/>
              </a:defRPr>
            </a:lvl2pPr>
            <a:lvl3pPr marL="466481" indent="-267255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32">
                <a:solidFill>
                  <a:schemeClr val="tx1"/>
                </a:solidFill>
                <a:latin typeface="+mn-lt"/>
              </a:defRPr>
            </a:lvl3pPr>
            <a:lvl4pPr marL="626835" indent="-158733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32">
                <a:solidFill>
                  <a:schemeClr val="tx1"/>
                </a:solidFill>
                <a:latin typeface="+mn-lt"/>
              </a:defRPr>
            </a:lvl4pPr>
            <a:lvl5pPr marL="761271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5pPr>
            <a:lvl6pPr marL="1227752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6pPr>
            <a:lvl7pPr marL="1694234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7pPr>
            <a:lvl8pPr marL="2160715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8pPr>
            <a:lvl9pPr marL="2627196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9pPr>
          </a:lstStyle>
          <a:p>
            <a:pPr marL="1620" lvl="1" indent="0">
              <a:spcBef>
                <a:spcPts val="600"/>
              </a:spcBef>
              <a:spcAft>
                <a:spcPts val="600"/>
              </a:spcAft>
              <a:buClr>
                <a:srgbClr val="002960"/>
              </a:buClr>
              <a:buNone/>
            </a:pPr>
            <a:r>
              <a:rPr lang="en-US" sz="1600" dirty="0">
                <a:solidFill>
                  <a:prstClr val="black"/>
                </a:solidFill>
                <a:cs typeface="Arial" charset="0"/>
              </a:rPr>
              <a:t>$30.3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474522" y="2446257"/>
            <a:ext cx="811265" cy="328408"/>
          </a:xfrm>
          <a:prstGeom prst="rect">
            <a:avLst/>
          </a:prstGeom>
        </p:spPr>
        <p:txBody>
          <a:bodyPr/>
          <a:lstStyle>
            <a:lvl1pPr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3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607" indent="-195987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32">
                <a:solidFill>
                  <a:schemeClr val="tx1"/>
                </a:solidFill>
                <a:latin typeface="+mn-lt"/>
              </a:defRPr>
            </a:lvl2pPr>
            <a:lvl3pPr marL="466481" indent="-267255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32">
                <a:solidFill>
                  <a:schemeClr val="tx1"/>
                </a:solidFill>
                <a:latin typeface="+mn-lt"/>
              </a:defRPr>
            </a:lvl3pPr>
            <a:lvl4pPr marL="626835" indent="-158733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32">
                <a:solidFill>
                  <a:schemeClr val="tx1"/>
                </a:solidFill>
                <a:latin typeface="+mn-lt"/>
              </a:defRPr>
            </a:lvl4pPr>
            <a:lvl5pPr marL="761271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5pPr>
            <a:lvl6pPr marL="1227752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6pPr>
            <a:lvl7pPr marL="1694234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7pPr>
            <a:lvl8pPr marL="2160715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8pPr>
            <a:lvl9pPr marL="2627196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9pPr>
          </a:lstStyle>
          <a:p>
            <a:pPr marL="1620" lvl="1" indent="0">
              <a:spcBef>
                <a:spcPts val="600"/>
              </a:spcBef>
              <a:spcAft>
                <a:spcPts val="600"/>
              </a:spcAft>
              <a:buClr>
                <a:srgbClr val="002960"/>
              </a:buClr>
              <a:buNone/>
            </a:pPr>
            <a:r>
              <a:rPr lang="en-US" sz="1600" dirty="0">
                <a:solidFill>
                  <a:prstClr val="black"/>
                </a:solidFill>
                <a:cs typeface="Arial" charset="0"/>
              </a:rPr>
              <a:t>$31.3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194000" y="2347653"/>
            <a:ext cx="811265" cy="328408"/>
          </a:xfrm>
          <a:prstGeom prst="rect">
            <a:avLst/>
          </a:prstGeom>
        </p:spPr>
        <p:txBody>
          <a:bodyPr/>
          <a:lstStyle>
            <a:lvl1pPr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3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607" indent="-195987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32">
                <a:solidFill>
                  <a:schemeClr val="tx1"/>
                </a:solidFill>
                <a:latin typeface="+mn-lt"/>
              </a:defRPr>
            </a:lvl2pPr>
            <a:lvl3pPr marL="466481" indent="-267255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32">
                <a:solidFill>
                  <a:schemeClr val="tx1"/>
                </a:solidFill>
                <a:latin typeface="+mn-lt"/>
              </a:defRPr>
            </a:lvl3pPr>
            <a:lvl4pPr marL="626835" indent="-158733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32">
                <a:solidFill>
                  <a:schemeClr val="tx1"/>
                </a:solidFill>
                <a:latin typeface="+mn-lt"/>
              </a:defRPr>
            </a:lvl4pPr>
            <a:lvl5pPr marL="761271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5pPr>
            <a:lvl6pPr marL="1227752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6pPr>
            <a:lvl7pPr marL="1694234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7pPr>
            <a:lvl8pPr marL="2160715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8pPr>
            <a:lvl9pPr marL="2627196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9pPr>
          </a:lstStyle>
          <a:p>
            <a:pPr marL="1620" lvl="1" indent="0">
              <a:spcBef>
                <a:spcPts val="600"/>
              </a:spcBef>
              <a:spcAft>
                <a:spcPts val="600"/>
              </a:spcAft>
              <a:buClr>
                <a:srgbClr val="002960"/>
              </a:buClr>
              <a:buNone/>
            </a:pPr>
            <a:r>
              <a:rPr lang="en-US" sz="1600" dirty="0">
                <a:solidFill>
                  <a:prstClr val="black"/>
                </a:solidFill>
                <a:cs typeface="Arial" charset="0"/>
              </a:rPr>
              <a:t>$32.5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7913478" y="2208720"/>
            <a:ext cx="811265" cy="328408"/>
          </a:xfrm>
          <a:prstGeom prst="rect">
            <a:avLst/>
          </a:prstGeom>
        </p:spPr>
        <p:txBody>
          <a:bodyPr/>
          <a:lstStyle>
            <a:lvl1pPr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3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607" indent="-195987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32">
                <a:solidFill>
                  <a:schemeClr val="tx1"/>
                </a:solidFill>
                <a:latin typeface="+mn-lt"/>
              </a:defRPr>
            </a:lvl2pPr>
            <a:lvl3pPr marL="466481" indent="-267255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32">
                <a:solidFill>
                  <a:schemeClr val="tx1"/>
                </a:solidFill>
                <a:latin typeface="+mn-lt"/>
              </a:defRPr>
            </a:lvl3pPr>
            <a:lvl4pPr marL="626835" indent="-158733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32">
                <a:solidFill>
                  <a:schemeClr val="tx1"/>
                </a:solidFill>
                <a:latin typeface="+mn-lt"/>
              </a:defRPr>
            </a:lvl4pPr>
            <a:lvl5pPr marL="761271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5pPr>
            <a:lvl6pPr marL="1227752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6pPr>
            <a:lvl7pPr marL="1694234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7pPr>
            <a:lvl8pPr marL="2160715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8pPr>
            <a:lvl9pPr marL="2627196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9pPr>
          </a:lstStyle>
          <a:p>
            <a:pPr marL="1620" lvl="1" indent="0">
              <a:spcBef>
                <a:spcPts val="600"/>
              </a:spcBef>
              <a:spcAft>
                <a:spcPts val="600"/>
              </a:spcAft>
              <a:buClr>
                <a:srgbClr val="002960"/>
              </a:buClr>
              <a:buNone/>
            </a:pPr>
            <a:r>
              <a:rPr lang="en-US" sz="1600" dirty="0">
                <a:solidFill>
                  <a:prstClr val="black"/>
                </a:solidFill>
                <a:cs typeface="Arial" charset="0"/>
              </a:rPr>
              <a:t>$34.7</a:t>
            </a:r>
          </a:p>
        </p:txBody>
      </p:sp>
      <p:sp>
        <p:nvSpPr>
          <p:cNvPr id="17" name="TextBox 29"/>
          <p:cNvSpPr txBox="1"/>
          <p:nvPr/>
        </p:nvSpPr>
        <p:spPr>
          <a:xfrm>
            <a:off x="7659725" y="1217747"/>
            <a:ext cx="168336" cy="1684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none" lIns="45717" tIns="18287" rIns="45717" bIns="18287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1C1C1C"/>
              </a:solidFill>
            </a:endParaRPr>
          </a:p>
        </p:txBody>
      </p:sp>
      <p:sp>
        <p:nvSpPr>
          <p:cNvPr id="18" name="TextBox 31"/>
          <p:cNvSpPr txBox="1"/>
          <p:nvPr/>
        </p:nvSpPr>
        <p:spPr>
          <a:xfrm>
            <a:off x="7659725" y="1520710"/>
            <a:ext cx="168336" cy="1684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lIns="45717" tIns="18287" rIns="45717" bIns="18287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9" name="TextBox 29"/>
          <p:cNvSpPr txBox="1"/>
          <p:nvPr/>
        </p:nvSpPr>
        <p:spPr>
          <a:xfrm>
            <a:off x="7848773" y="1197516"/>
            <a:ext cx="2231702" cy="221586"/>
          </a:xfrm>
          <a:prstGeom prst="rect">
            <a:avLst/>
          </a:prstGeom>
          <a:noFill/>
        </p:spPr>
        <p:txBody>
          <a:bodyPr wrap="none" lIns="45717" tIns="18287" rIns="45717" bIns="18287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</a:rPr>
              <a:t>Other State spending</a:t>
            </a:r>
          </a:p>
        </p:txBody>
      </p:sp>
      <p:sp>
        <p:nvSpPr>
          <p:cNvPr id="20" name="TextBox 31"/>
          <p:cNvSpPr txBox="1"/>
          <p:nvPr/>
        </p:nvSpPr>
        <p:spPr>
          <a:xfrm>
            <a:off x="7848774" y="1502585"/>
            <a:ext cx="2444813" cy="221586"/>
          </a:xfrm>
          <a:prstGeom prst="rect">
            <a:avLst/>
          </a:prstGeom>
          <a:noFill/>
        </p:spPr>
        <p:txBody>
          <a:bodyPr wrap="none" lIns="45717" tIns="18287" rIns="45717" bIns="18287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</a:rPr>
              <a:t>MassHealth-covered services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8632955" y="2033479"/>
            <a:ext cx="811265" cy="328408"/>
          </a:xfrm>
          <a:prstGeom prst="rect">
            <a:avLst/>
          </a:prstGeom>
        </p:spPr>
        <p:txBody>
          <a:bodyPr/>
          <a:lstStyle>
            <a:lvl1pPr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3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607" indent="-195987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32">
                <a:solidFill>
                  <a:schemeClr val="tx1"/>
                </a:solidFill>
                <a:latin typeface="+mn-lt"/>
              </a:defRPr>
            </a:lvl2pPr>
            <a:lvl3pPr marL="466481" indent="-267255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32">
                <a:solidFill>
                  <a:schemeClr val="tx1"/>
                </a:solidFill>
                <a:latin typeface="+mn-lt"/>
              </a:defRPr>
            </a:lvl3pPr>
            <a:lvl4pPr marL="626835" indent="-158733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32">
                <a:solidFill>
                  <a:schemeClr val="tx1"/>
                </a:solidFill>
                <a:latin typeface="+mn-lt"/>
              </a:defRPr>
            </a:lvl4pPr>
            <a:lvl5pPr marL="761271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5pPr>
            <a:lvl6pPr marL="1227752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6pPr>
            <a:lvl7pPr marL="1694234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7pPr>
            <a:lvl8pPr marL="2160715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8pPr>
            <a:lvl9pPr marL="2627196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9pPr>
          </a:lstStyle>
          <a:p>
            <a:pPr marL="1620" lvl="1" indent="0">
              <a:spcBef>
                <a:spcPts val="600"/>
              </a:spcBef>
              <a:spcAft>
                <a:spcPts val="600"/>
              </a:spcAft>
              <a:buClr>
                <a:srgbClr val="002960"/>
              </a:buClr>
              <a:buNone/>
            </a:pPr>
            <a:r>
              <a:rPr lang="en-US" sz="1600" dirty="0">
                <a:solidFill>
                  <a:prstClr val="black"/>
                </a:solidFill>
                <a:cs typeface="Arial" charset="0"/>
              </a:rPr>
              <a:t>$37.4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661045" y="5787968"/>
            <a:ext cx="1361662" cy="48501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20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solidFill>
                  <a:srgbClr val="002960"/>
                </a:solidFill>
                <a:cs typeface="Arial" charset="0"/>
              </a:rPr>
              <a:t>MassHealth </a:t>
            </a:r>
          </a:p>
          <a:p>
            <a:pPr defTabSz="91420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solidFill>
                  <a:srgbClr val="002960"/>
                </a:solidFill>
                <a:cs typeface="Arial" charset="0"/>
              </a:rPr>
              <a:t>% spending</a:t>
            </a:r>
            <a:endParaRPr lang="en-US" sz="1600" kern="0" dirty="0">
              <a:solidFill>
                <a:srgbClr val="FFFFFF">
                  <a:lumMod val="65000"/>
                </a:srgbClr>
              </a:solidFill>
              <a:cs typeface="Arial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2960993" y="5830118"/>
            <a:ext cx="682461" cy="328408"/>
          </a:xfrm>
          <a:prstGeom prst="rect">
            <a:avLst/>
          </a:prstGeom>
        </p:spPr>
        <p:txBody>
          <a:bodyPr/>
          <a:lstStyle>
            <a:lvl1pPr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3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607" indent="-195987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32">
                <a:solidFill>
                  <a:schemeClr val="tx1"/>
                </a:solidFill>
                <a:latin typeface="+mn-lt"/>
              </a:defRPr>
            </a:lvl2pPr>
            <a:lvl3pPr marL="466481" indent="-267255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32">
                <a:solidFill>
                  <a:schemeClr val="tx1"/>
                </a:solidFill>
                <a:latin typeface="+mn-lt"/>
              </a:defRPr>
            </a:lvl3pPr>
            <a:lvl4pPr marL="626835" indent="-158733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32">
                <a:solidFill>
                  <a:schemeClr val="tx1"/>
                </a:solidFill>
                <a:latin typeface="+mn-lt"/>
              </a:defRPr>
            </a:lvl4pPr>
            <a:lvl5pPr marL="761271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5pPr>
            <a:lvl6pPr marL="1227752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6pPr>
            <a:lvl7pPr marL="1694234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7pPr>
            <a:lvl8pPr marL="2160715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8pPr>
            <a:lvl9pPr marL="2627196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9pPr>
          </a:lstStyle>
          <a:p>
            <a:pPr marL="1620" lvl="1" indent="0">
              <a:spcBef>
                <a:spcPts val="600"/>
              </a:spcBef>
              <a:spcAft>
                <a:spcPts val="600"/>
              </a:spcAft>
              <a:buClr>
                <a:srgbClr val="002960"/>
              </a:buClr>
              <a:buNone/>
            </a:pP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27%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686089" y="5830118"/>
            <a:ext cx="682461" cy="328408"/>
          </a:xfrm>
          <a:prstGeom prst="rect">
            <a:avLst/>
          </a:prstGeom>
        </p:spPr>
        <p:txBody>
          <a:bodyPr/>
          <a:lstStyle>
            <a:lvl1pPr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3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607" indent="-195987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32">
                <a:solidFill>
                  <a:schemeClr val="tx1"/>
                </a:solidFill>
                <a:latin typeface="+mn-lt"/>
              </a:defRPr>
            </a:lvl2pPr>
            <a:lvl3pPr marL="466481" indent="-267255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32">
                <a:solidFill>
                  <a:schemeClr val="tx1"/>
                </a:solidFill>
                <a:latin typeface="+mn-lt"/>
              </a:defRPr>
            </a:lvl3pPr>
            <a:lvl4pPr marL="626835" indent="-158733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32">
                <a:solidFill>
                  <a:schemeClr val="tx1"/>
                </a:solidFill>
                <a:latin typeface="+mn-lt"/>
              </a:defRPr>
            </a:lvl4pPr>
            <a:lvl5pPr marL="761271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5pPr>
            <a:lvl6pPr marL="1227752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6pPr>
            <a:lvl7pPr marL="1694234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7pPr>
            <a:lvl8pPr marL="2160715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8pPr>
            <a:lvl9pPr marL="2627196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9pPr>
          </a:lstStyle>
          <a:p>
            <a:pPr marL="1620" lvl="1" indent="0">
              <a:spcBef>
                <a:spcPts val="600"/>
              </a:spcBef>
              <a:spcAft>
                <a:spcPts val="600"/>
              </a:spcAft>
              <a:buClr>
                <a:srgbClr val="002960"/>
              </a:buClr>
              <a:buNone/>
            </a:pP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28%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411185" y="5830118"/>
            <a:ext cx="682461" cy="328408"/>
          </a:xfrm>
          <a:prstGeom prst="rect">
            <a:avLst/>
          </a:prstGeom>
        </p:spPr>
        <p:txBody>
          <a:bodyPr/>
          <a:lstStyle>
            <a:lvl1pPr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3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607" indent="-195987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32">
                <a:solidFill>
                  <a:schemeClr val="tx1"/>
                </a:solidFill>
                <a:latin typeface="+mn-lt"/>
              </a:defRPr>
            </a:lvl2pPr>
            <a:lvl3pPr marL="466481" indent="-267255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32">
                <a:solidFill>
                  <a:schemeClr val="tx1"/>
                </a:solidFill>
                <a:latin typeface="+mn-lt"/>
              </a:defRPr>
            </a:lvl3pPr>
            <a:lvl4pPr marL="626835" indent="-158733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32">
                <a:solidFill>
                  <a:schemeClr val="tx1"/>
                </a:solidFill>
                <a:latin typeface="+mn-lt"/>
              </a:defRPr>
            </a:lvl4pPr>
            <a:lvl5pPr marL="761271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5pPr>
            <a:lvl6pPr marL="1227752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6pPr>
            <a:lvl7pPr marL="1694234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7pPr>
            <a:lvl8pPr marL="2160715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8pPr>
            <a:lvl9pPr marL="2627196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9pPr>
          </a:lstStyle>
          <a:p>
            <a:pPr marL="1620" lvl="1" indent="0">
              <a:spcBef>
                <a:spcPts val="600"/>
              </a:spcBef>
              <a:spcAft>
                <a:spcPts val="600"/>
              </a:spcAft>
              <a:buClr>
                <a:srgbClr val="002960"/>
              </a:buClr>
              <a:buNone/>
            </a:pP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30%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5136281" y="5830118"/>
            <a:ext cx="682461" cy="328408"/>
          </a:xfrm>
          <a:prstGeom prst="rect">
            <a:avLst/>
          </a:prstGeom>
        </p:spPr>
        <p:txBody>
          <a:bodyPr/>
          <a:lstStyle>
            <a:lvl1pPr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3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607" indent="-195987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32">
                <a:solidFill>
                  <a:schemeClr val="tx1"/>
                </a:solidFill>
                <a:latin typeface="+mn-lt"/>
              </a:defRPr>
            </a:lvl2pPr>
            <a:lvl3pPr marL="466481" indent="-267255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32">
                <a:solidFill>
                  <a:schemeClr val="tx1"/>
                </a:solidFill>
                <a:latin typeface="+mn-lt"/>
              </a:defRPr>
            </a:lvl3pPr>
            <a:lvl4pPr marL="626835" indent="-158733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32">
                <a:solidFill>
                  <a:schemeClr val="tx1"/>
                </a:solidFill>
                <a:latin typeface="+mn-lt"/>
              </a:defRPr>
            </a:lvl4pPr>
            <a:lvl5pPr marL="761271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5pPr>
            <a:lvl6pPr marL="1227752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6pPr>
            <a:lvl7pPr marL="1694234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7pPr>
            <a:lvl8pPr marL="2160715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8pPr>
            <a:lvl9pPr marL="2627196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9pPr>
          </a:lstStyle>
          <a:p>
            <a:pPr marL="1620" lvl="1" indent="0">
              <a:spcBef>
                <a:spcPts val="600"/>
              </a:spcBef>
              <a:spcAft>
                <a:spcPts val="600"/>
              </a:spcAft>
              <a:buClr>
                <a:srgbClr val="002960"/>
              </a:buClr>
              <a:buNone/>
            </a:pP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31%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5861377" y="5830118"/>
            <a:ext cx="682461" cy="328408"/>
          </a:xfrm>
          <a:prstGeom prst="rect">
            <a:avLst/>
          </a:prstGeom>
        </p:spPr>
        <p:txBody>
          <a:bodyPr/>
          <a:lstStyle>
            <a:lvl1pPr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3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607" indent="-195987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32">
                <a:solidFill>
                  <a:schemeClr val="tx1"/>
                </a:solidFill>
                <a:latin typeface="+mn-lt"/>
              </a:defRPr>
            </a:lvl2pPr>
            <a:lvl3pPr marL="466481" indent="-267255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32">
                <a:solidFill>
                  <a:schemeClr val="tx1"/>
                </a:solidFill>
                <a:latin typeface="+mn-lt"/>
              </a:defRPr>
            </a:lvl3pPr>
            <a:lvl4pPr marL="626835" indent="-158733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32">
                <a:solidFill>
                  <a:schemeClr val="tx1"/>
                </a:solidFill>
                <a:latin typeface="+mn-lt"/>
              </a:defRPr>
            </a:lvl4pPr>
            <a:lvl5pPr marL="761271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5pPr>
            <a:lvl6pPr marL="1227752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6pPr>
            <a:lvl7pPr marL="1694234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7pPr>
            <a:lvl8pPr marL="2160715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8pPr>
            <a:lvl9pPr marL="2627196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9pPr>
          </a:lstStyle>
          <a:p>
            <a:pPr marL="1620" lvl="1" indent="0">
              <a:spcBef>
                <a:spcPts val="600"/>
              </a:spcBef>
              <a:spcAft>
                <a:spcPts val="600"/>
              </a:spcAft>
              <a:buClr>
                <a:srgbClr val="002960"/>
              </a:buClr>
              <a:buNone/>
            </a:pP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34%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6586473" y="5830118"/>
            <a:ext cx="682461" cy="328408"/>
          </a:xfrm>
          <a:prstGeom prst="rect">
            <a:avLst/>
          </a:prstGeom>
        </p:spPr>
        <p:txBody>
          <a:bodyPr/>
          <a:lstStyle>
            <a:lvl1pPr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3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607" indent="-195987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32">
                <a:solidFill>
                  <a:schemeClr val="tx1"/>
                </a:solidFill>
                <a:latin typeface="+mn-lt"/>
              </a:defRPr>
            </a:lvl2pPr>
            <a:lvl3pPr marL="466481" indent="-267255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32">
                <a:solidFill>
                  <a:schemeClr val="tx1"/>
                </a:solidFill>
                <a:latin typeface="+mn-lt"/>
              </a:defRPr>
            </a:lvl3pPr>
            <a:lvl4pPr marL="626835" indent="-158733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32">
                <a:solidFill>
                  <a:schemeClr val="tx1"/>
                </a:solidFill>
                <a:latin typeface="+mn-lt"/>
              </a:defRPr>
            </a:lvl4pPr>
            <a:lvl5pPr marL="761271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5pPr>
            <a:lvl6pPr marL="1227752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6pPr>
            <a:lvl7pPr marL="1694234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7pPr>
            <a:lvl8pPr marL="2160715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8pPr>
            <a:lvl9pPr marL="2627196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9pPr>
          </a:lstStyle>
          <a:p>
            <a:pPr marL="1620" lvl="1" indent="0">
              <a:spcBef>
                <a:spcPts val="600"/>
              </a:spcBef>
              <a:spcAft>
                <a:spcPts val="600"/>
              </a:spcAft>
              <a:buClr>
                <a:srgbClr val="002960"/>
              </a:buClr>
              <a:buNone/>
            </a:pP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33%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7311569" y="5830118"/>
            <a:ext cx="682461" cy="328408"/>
          </a:xfrm>
          <a:prstGeom prst="rect">
            <a:avLst/>
          </a:prstGeom>
        </p:spPr>
        <p:txBody>
          <a:bodyPr/>
          <a:lstStyle>
            <a:lvl1pPr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3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607" indent="-195987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32">
                <a:solidFill>
                  <a:schemeClr val="tx1"/>
                </a:solidFill>
                <a:latin typeface="+mn-lt"/>
              </a:defRPr>
            </a:lvl2pPr>
            <a:lvl3pPr marL="466481" indent="-267255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32">
                <a:solidFill>
                  <a:schemeClr val="tx1"/>
                </a:solidFill>
                <a:latin typeface="+mn-lt"/>
              </a:defRPr>
            </a:lvl3pPr>
            <a:lvl4pPr marL="626835" indent="-158733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32">
                <a:solidFill>
                  <a:schemeClr val="tx1"/>
                </a:solidFill>
                <a:latin typeface="+mn-lt"/>
              </a:defRPr>
            </a:lvl4pPr>
            <a:lvl5pPr marL="761271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5pPr>
            <a:lvl6pPr marL="1227752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6pPr>
            <a:lvl7pPr marL="1694234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7pPr>
            <a:lvl8pPr marL="2160715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8pPr>
            <a:lvl9pPr marL="2627196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9pPr>
          </a:lstStyle>
          <a:p>
            <a:pPr marL="1620" lvl="1" indent="0">
              <a:spcBef>
                <a:spcPts val="600"/>
              </a:spcBef>
              <a:spcAft>
                <a:spcPts val="600"/>
              </a:spcAft>
              <a:buClr>
                <a:srgbClr val="002960"/>
              </a:buClr>
              <a:buNone/>
            </a:pP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33%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8036665" y="5830118"/>
            <a:ext cx="682461" cy="328408"/>
          </a:xfrm>
          <a:prstGeom prst="rect">
            <a:avLst/>
          </a:prstGeom>
        </p:spPr>
        <p:txBody>
          <a:bodyPr/>
          <a:lstStyle>
            <a:lvl1pPr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3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607" indent="-195987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32">
                <a:solidFill>
                  <a:schemeClr val="tx1"/>
                </a:solidFill>
                <a:latin typeface="+mn-lt"/>
              </a:defRPr>
            </a:lvl2pPr>
            <a:lvl3pPr marL="466481" indent="-267255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32">
                <a:solidFill>
                  <a:schemeClr val="tx1"/>
                </a:solidFill>
                <a:latin typeface="+mn-lt"/>
              </a:defRPr>
            </a:lvl3pPr>
            <a:lvl4pPr marL="626835" indent="-158733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32">
                <a:solidFill>
                  <a:schemeClr val="tx1"/>
                </a:solidFill>
                <a:latin typeface="+mn-lt"/>
              </a:defRPr>
            </a:lvl4pPr>
            <a:lvl5pPr marL="761271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5pPr>
            <a:lvl6pPr marL="1227752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6pPr>
            <a:lvl7pPr marL="1694234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7pPr>
            <a:lvl8pPr marL="2160715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8pPr>
            <a:lvl9pPr marL="2627196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9pPr>
          </a:lstStyle>
          <a:p>
            <a:pPr marL="1620" lvl="1" indent="0">
              <a:spcBef>
                <a:spcPts val="600"/>
              </a:spcBef>
              <a:spcAft>
                <a:spcPts val="600"/>
              </a:spcAft>
              <a:buClr>
                <a:srgbClr val="002960"/>
              </a:buClr>
              <a:buNone/>
            </a:pP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34%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8761759" y="5830118"/>
            <a:ext cx="682461" cy="328408"/>
          </a:xfrm>
          <a:prstGeom prst="rect">
            <a:avLst/>
          </a:prstGeom>
        </p:spPr>
        <p:txBody>
          <a:bodyPr/>
          <a:lstStyle>
            <a:lvl1pPr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3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607" indent="-195987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32">
                <a:solidFill>
                  <a:schemeClr val="tx1"/>
                </a:solidFill>
                <a:latin typeface="+mn-lt"/>
              </a:defRPr>
            </a:lvl2pPr>
            <a:lvl3pPr marL="466481" indent="-267255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32">
                <a:solidFill>
                  <a:schemeClr val="tx1"/>
                </a:solidFill>
                <a:latin typeface="+mn-lt"/>
              </a:defRPr>
            </a:lvl3pPr>
            <a:lvl4pPr marL="626835" indent="-158733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32">
                <a:solidFill>
                  <a:schemeClr val="tx1"/>
                </a:solidFill>
                <a:latin typeface="+mn-lt"/>
              </a:defRPr>
            </a:lvl4pPr>
            <a:lvl5pPr marL="761271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5pPr>
            <a:lvl6pPr marL="1227752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6pPr>
            <a:lvl7pPr marL="1694234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7pPr>
            <a:lvl8pPr marL="2160715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8pPr>
            <a:lvl9pPr marL="2627196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9pPr>
          </a:lstStyle>
          <a:p>
            <a:pPr marL="1620" lvl="1" indent="0">
              <a:spcBef>
                <a:spcPts val="600"/>
              </a:spcBef>
              <a:spcAft>
                <a:spcPts val="600"/>
              </a:spcAft>
              <a:buClr>
                <a:srgbClr val="002960"/>
              </a:buClr>
              <a:buNone/>
            </a:pP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37%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9502660" y="5830118"/>
            <a:ext cx="682461" cy="328408"/>
          </a:xfrm>
          <a:prstGeom prst="rect">
            <a:avLst/>
          </a:prstGeom>
        </p:spPr>
        <p:txBody>
          <a:bodyPr/>
          <a:lstStyle>
            <a:lvl1pPr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3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607" indent="-195987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32">
                <a:solidFill>
                  <a:schemeClr val="tx1"/>
                </a:solidFill>
                <a:latin typeface="+mn-lt"/>
              </a:defRPr>
            </a:lvl2pPr>
            <a:lvl3pPr marL="466481" indent="-267255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32">
                <a:solidFill>
                  <a:schemeClr val="tx1"/>
                </a:solidFill>
                <a:latin typeface="+mn-lt"/>
              </a:defRPr>
            </a:lvl3pPr>
            <a:lvl4pPr marL="626835" indent="-158733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32">
                <a:solidFill>
                  <a:schemeClr val="tx1"/>
                </a:solidFill>
                <a:latin typeface="+mn-lt"/>
              </a:defRPr>
            </a:lvl4pPr>
            <a:lvl5pPr marL="761271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5pPr>
            <a:lvl6pPr marL="1227752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6pPr>
            <a:lvl7pPr marL="1694234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7pPr>
            <a:lvl8pPr marL="2160715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8pPr>
            <a:lvl9pPr marL="2627196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9pPr>
          </a:lstStyle>
          <a:p>
            <a:pPr marL="1620" lvl="1" indent="0">
              <a:spcBef>
                <a:spcPts val="600"/>
              </a:spcBef>
              <a:spcAft>
                <a:spcPts val="600"/>
              </a:spcAft>
              <a:buClr>
                <a:srgbClr val="002960"/>
              </a:buClr>
              <a:buNone/>
            </a:pP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38%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9406023" y="1908512"/>
            <a:ext cx="811265" cy="328408"/>
          </a:xfrm>
          <a:prstGeom prst="rect">
            <a:avLst/>
          </a:prstGeom>
        </p:spPr>
        <p:txBody>
          <a:bodyPr/>
          <a:lstStyle>
            <a:lvl1pPr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3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7607" indent="-195987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32">
                <a:solidFill>
                  <a:schemeClr val="tx1"/>
                </a:solidFill>
                <a:latin typeface="+mn-lt"/>
              </a:defRPr>
            </a:lvl2pPr>
            <a:lvl3pPr marL="466481" indent="-267255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32">
                <a:solidFill>
                  <a:schemeClr val="tx1"/>
                </a:solidFill>
                <a:latin typeface="+mn-lt"/>
              </a:defRPr>
            </a:lvl3pPr>
            <a:lvl4pPr marL="626835" indent="-158733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32">
                <a:solidFill>
                  <a:schemeClr val="tx1"/>
                </a:solidFill>
                <a:latin typeface="+mn-lt"/>
              </a:defRPr>
            </a:lvl4pPr>
            <a:lvl5pPr marL="761271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5pPr>
            <a:lvl6pPr marL="1227752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6pPr>
            <a:lvl7pPr marL="1694234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7pPr>
            <a:lvl8pPr marL="2160715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8pPr>
            <a:lvl9pPr marL="2627196" indent="-132818" algn="l" defTabSz="913526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>
                <a:solidFill>
                  <a:schemeClr val="tx1"/>
                </a:solidFill>
                <a:latin typeface="+mn-lt"/>
              </a:defRPr>
            </a:lvl9pPr>
          </a:lstStyle>
          <a:p>
            <a:pPr marL="1620" lvl="1" indent="0">
              <a:spcBef>
                <a:spcPts val="600"/>
              </a:spcBef>
              <a:spcAft>
                <a:spcPts val="600"/>
              </a:spcAft>
              <a:buClr>
                <a:srgbClr val="002960"/>
              </a:buClr>
              <a:buNone/>
            </a:pPr>
            <a:r>
              <a:rPr lang="en-US" sz="1600" dirty="0">
                <a:solidFill>
                  <a:prstClr val="black"/>
                </a:solidFill>
                <a:cs typeface="Arial" charset="0"/>
              </a:rPr>
              <a:t>$39.3</a:t>
            </a:r>
          </a:p>
        </p:txBody>
      </p:sp>
    </p:spTree>
    <p:extLst>
      <p:ext uri="{BB962C8B-B14F-4D97-AF65-F5344CB8AC3E}">
        <p14:creationId xmlns:p14="http://schemas.microsoft.com/office/powerpoint/2010/main" val="5102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are 5 core elements of </a:t>
            </a:r>
            <a:r>
              <a:rPr lang="en-US" dirty="0" err="1"/>
              <a:t>MassHealth</a:t>
            </a:r>
            <a:r>
              <a:rPr lang="en-US" dirty="0"/>
              <a:t> reform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2338663" y="1535998"/>
            <a:ext cx="7514674" cy="4321109"/>
            <a:chOff x="814663" y="1535997"/>
            <a:chExt cx="7514674" cy="4321109"/>
          </a:xfrm>
        </p:grpSpPr>
        <p:grpSp>
          <p:nvGrpSpPr>
            <p:cNvPr id="25" name="Group 24"/>
            <p:cNvGrpSpPr/>
            <p:nvPr/>
          </p:nvGrpSpPr>
          <p:grpSpPr>
            <a:xfrm>
              <a:off x="814663" y="1535997"/>
              <a:ext cx="7514674" cy="809355"/>
              <a:chOff x="814663" y="1535997"/>
              <a:chExt cx="7514674" cy="809355"/>
            </a:xfrm>
          </p:grpSpPr>
          <p:sp>
            <p:nvSpPr>
              <p:cNvPr id="4" name="TextBox 3"/>
              <p:cNvSpPr txBox="1">
                <a:spLocks noChangeArrowheads="1"/>
              </p:cNvSpPr>
              <p:nvPr/>
            </p:nvSpPr>
            <p:spPr bwMode="auto">
              <a:xfrm>
                <a:off x="995323" y="1549530"/>
                <a:ext cx="1883828" cy="795822"/>
              </a:xfrm>
              <a:prstGeom prst="rect">
                <a:avLst/>
              </a:prstGeom>
              <a:solidFill>
                <a:srgbClr val="839FE7"/>
              </a:solidFill>
              <a:ln>
                <a:noFill/>
              </a:ln>
              <a:effectLst/>
              <a:extLst/>
            </p:spPr>
            <p:txBody>
              <a:bodyPr lIns="167634" tIns="76200" rIns="76200" bIns="76200" anchor="ctr">
                <a:noAutofit/>
              </a:bodyPr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1619" lvl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kern="0" dirty="0">
                    <a:solidFill>
                      <a:srgbClr val="002960"/>
                    </a:solidFill>
                    <a:latin typeface="Arial"/>
                  </a:rPr>
                  <a:t>ACOs</a:t>
                </a:r>
              </a:p>
            </p:txBody>
          </p:sp>
          <p:sp>
            <p:nvSpPr>
              <p:cNvPr id="8" name="Content Placeholder 3"/>
              <p:cNvSpPr txBox="1">
                <a:spLocks/>
              </p:cNvSpPr>
              <p:nvPr/>
            </p:nvSpPr>
            <p:spPr bwMode="auto">
              <a:xfrm>
                <a:off x="3021391" y="1535997"/>
                <a:ext cx="5307946" cy="454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defRPr sz="16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93675" indent="-192088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5000"/>
                  <a:buFont typeface="Arial" charset="0"/>
                  <a:buChar char="▪"/>
                  <a:defRPr sz="1600">
                    <a:solidFill>
                      <a:schemeClr val="tx1"/>
                    </a:solidFill>
                    <a:latin typeface="+mn-lt"/>
                  </a:defRPr>
                </a:lvl2pPr>
                <a:lvl3pPr marL="457200" indent="-261938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3pPr>
                <a:lvl4pPr marL="614363" indent="-1555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▫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7461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12033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16605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21177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25749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lvl="1" defTabSz="877257">
                  <a:spcBef>
                    <a:spcPts val="200"/>
                  </a:spcBef>
                  <a:spcAft>
                    <a:spcPts val="200"/>
                  </a:spcAft>
                  <a:buClr>
                    <a:srgbClr val="002960"/>
                  </a:buClr>
                  <a:defRPr/>
                </a:pPr>
                <a:r>
                  <a:rPr lang="en-US" kern="0" dirty="0">
                    <a:solidFill>
                      <a:srgbClr val="000000"/>
                    </a:solidFill>
                    <a:cs typeface="Arial" charset="0"/>
                  </a:rPr>
                  <a:t>Providers coming together to form ACOs to take responsibility for cost and quality of care for patients</a:t>
                </a:r>
              </a:p>
              <a:p>
                <a:pPr lvl="1" defTabSz="877257">
                  <a:spcBef>
                    <a:spcPts val="200"/>
                  </a:spcBef>
                  <a:spcAft>
                    <a:spcPts val="200"/>
                  </a:spcAft>
                  <a:buClr>
                    <a:srgbClr val="002960"/>
                  </a:buClr>
                  <a:defRPr/>
                </a:pPr>
                <a:r>
                  <a:rPr lang="en-US" kern="0" dirty="0">
                    <a:solidFill>
                      <a:srgbClr val="000000"/>
                    </a:solidFill>
                    <a:cs typeface="Arial" charset="0"/>
                  </a:rPr>
                  <a:t>ACOs partner with MCOs or the State to assume risk</a:t>
                </a:r>
              </a:p>
            </p:txBody>
          </p:sp>
          <p:sp>
            <p:nvSpPr>
              <p:cNvPr id="12" name="Marvin tracker circle"/>
              <p:cNvSpPr/>
              <p:nvPr/>
            </p:nvSpPr>
            <p:spPr>
              <a:xfrm>
                <a:off x="814663" y="1805201"/>
                <a:ext cx="284480" cy="284480"/>
              </a:xfrm>
              <a:prstGeom prst="ellipse">
                <a:avLst/>
              </a:prstGeom>
              <a:solidFill>
                <a:srgbClr val="839FE7"/>
              </a:solidFill>
              <a:ln w="25400" cap="flat" cmpd="sng" algn="ctr">
                <a:solidFill>
                  <a:schemeClr val="bg1"/>
                </a:solidFill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>
                    <a:solidFill>
                      <a:srgbClr val="002960"/>
                    </a:solidFill>
                  </a:rPr>
                  <a:t>1</a:t>
                </a:r>
              </a:p>
            </p:txBody>
          </p:sp>
        </p:grpSp>
        <p:cxnSp>
          <p:nvCxnSpPr>
            <p:cNvPr id="17" name="Straight Connector 16"/>
            <p:cNvCxnSpPr/>
            <p:nvPr/>
          </p:nvCxnSpPr>
          <p:spPr>
            <a:xfrm>
              <a:off x="995323" y="2464281"/>
              <a:ext cx="727064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995323" y="3342219"/>
              <a:ext cx="727064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995323" y="5098095"/>
              <a:ext cx="727064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995323" y="4220157"/>
              <a:ext cx="727064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/>
            <p:cNvGrpSpPr/>
            <p:nvPr/>
          </p:nvGrpSpPr>
          <p:grpSpPr>
            <a:xfrm>
              <a:off x="814663" y="2583210"/>
              <a:ext cx="7514674" cy="640080"/>
              <a:chOff x="814663" y="2523674"/>
              <a:chExt cx="7514674" cy="640080"/>
            </a:xfrm>
          </p:grpSpPr>
          <p:sp>
            <p:nvSpPr>
              <p:cNvPr id="5" name="TextBox 4"/>
              <p:cNvSpPr txBox="1">
                <a:spLocks noChangeArrowheads="1"/>
              </p:cNvSpPr>
              <p:nvPr/>
            </p:nvSpPr>
            <p:spPr bwMode="auto">
              <a:xfrm>
                <a:off x="995323" y="2523674"/>
                <a:ext cx="1883828" cy="640080"/>
              </a:xfrm>
              <a:prstGeom prst="rect">
                <a:avLst/>
              </a:prstGeom>
              <a:solidFill>
                <a:srgbClr val="839FE7"/>
              </a:solidFill>
              <a:ln>
                <a:noFill/>
              </a:ln>
              <a:effectLst/>
              <a:extLst/>
            </p:spPr>
            <p:txBody>
              <a:bodyPr lIns="167634" tIns="76200" rIns="76200" bIns="76200" anchor="ctr">
                <a:noAutofit/>
              </a:bodyPr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1619" lvl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kern="0" dirty="0">
                    <a:solidFill>
                      <a:srgbClr val="002960"/>
                    </a:solidFill>
                    <a:latin typeface="Arial"/>
                  </a:rPr>
                  <a:t>Incentive funding</a:t>
                </a:r>
              </a:p>
            </p:txBody>
          </p:sp>
          <p:sp>
            <p:nvSpPr>
              <p:cNvPr id="13" name="Marvin tracker circle"/>
              <p:cNvSpPr/>
              <p:nvPr/>
            </p:nvSpPr>
            <p:spPr>
              <a:xfrm>
                <a:off x="814663" y="2701474"/>
                <a:ext cx="284480" cy="284480"/>
              </a:xfrm>
              <a:prstGeom prst="ellipse">
                <a:avLst/>
              </a:prstGeom>
              <a:solidFill>
                <a:srgbClr val="839FE7"/>
              </a:solidFill>
              <a:ln w="25400" cap="flat" cmpd="sng" algn="ctr">
                <a:solidFill>
                  <a:schemeClr val="bg1"/>
                </a:solidFill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>
                    <a:solidFill>
                      <a:srgbClr val="002960"/>
                    </a:solidFill>
                  </a:rPr>
                  <a:t>2</a:t>
                </a:r>
              </a:p>
            </p:txBody>
          </p:sp>
          <p:sp>
            <p:nvSpPr>
              <p:cNvPr id="27" name="Content Placeholder 3"/>
              <p:cNvSpPr txBox="1">
                <a:spLocks/>
              </p:cNvSpPr>
              <p:nvPr/>
            </p:nvSpPr>
            <p:spPr bwMode="auto">
              <a:xfrm>
                <a:off x="3021391" y="2531900"/>
                <a:ext cx="5307946" cy="454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defRPr sz="16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93675" indent="-192088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5000"/>
                  <a:buFont typeface="Arial" charset="0"/>
                  <a:buChar char="▪"/>
                  <a:defRPr sz="1600">
                    <a:solidFill>
                      <a:schemeClr val="tx1"/>
                    </a:solidFill>
                    <a:latin typeface="+mn-lt"/>
                  </a:defRPr>
                </a:lvl2pPr>
                <a:lvl3pPr marL="457200" indent="-261938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3pPr>
                <a:lvl4pPr marL="614363" indent="-1555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▫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7461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12033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16605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21177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25749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lvl="1" defTabSz="877257">
                  <a:spcBef>
                    <a:spcPts val="200"/>
                  </a:spcBef>
                  <a:spcAft>
                    <a:spcPts val="200"/>
                  </a:spcAft>
                  <a:buClr>
                    <a:srgbClr val="002960"/>
                  </a:buClr>
                  <a:defRPr/>
                </a:pPr>
                <a:r>
                  <a:rPr lang="en-US" kern="0" dirty="0">
                    <a:solidFill>
                      <a:srgbClr val="000000"/>
                    </a:solidFill>
                    <a:cs typeface="Arial" charset="0"/>
                  </a:rPr>
                  <a:t>$1.8B in Delivery System Reform Incentive Payments (DSRIP) to ACOs, social service providers, CPs, and Statewide investments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814663" y="3461148"/>
              <a:ext cx="7514674" cy="640080"/>
              <a:chOff x="814663" y="5446103"/>
              <a:chExt cx="7514674" cy="640080"/>
            </a:xfrm>
          </p:grpSpPr>
          <p:sp>
            <p:nvSpPr>
              <p:cNvPr id="21" name="TextBox 20"/>
              <p:cNvSpPr txBox="1">
                <a:spLocks noChangeArrowheads="1"/>
              </p:cNvSpPr>
              <p:nvPr/>
            </p:nvSpPr>
            <p:spPr bwMode="auto">
              <a:xfrm>
                <a:off x="995323" y="5446103"/>
                <a:ext cx="1883828" cy="640080"/>
              </a:xfrm>
              <a:prstGeom prst="rect">
                <a:avLst/>
              </a:prstGeom>
              <a:solidFill>
                <a:srgbClr val="839FE7"/>
              </a:solidFill>
              <a:ln>
                <a:noFill/>
              </a:ln>
              <a:effectLst/>
              <a:extLst/>
            </p:spPr>
            <p:txBody>
              <a:bodyPr lIns="167634" tIns="76200" rIns="76200" bIns="76200" anchor="ctr">
                <a:noAutofit/>
              </a:bodyPr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1619" lvl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kern="0" dirty="0">
                    <a:solidFill>
                      <a:srgbClr val="002960"/>
                    </a:solidFill>
                    <a:latin typeface="Arial"/>
                  </a:rPr>
                  <a:t>Social determinants </a:t>
                </a:r>
              </a:p>
            </p:txBody>
          </p:sp>
          <p:sp>
            <p:nvSpPr>
              <p:cNvPr id="22" name="Marvin tracker circle"/>
              <p:cNvSpPr/>
              <p:nvPr/>
            </p:nvSpPr>
            <p:spPr>
              <a:xfrm>
                <a:off x="814663" y="5623903"/>
                <a:ext cx="284480" cy="284480"/>
              </a:xfrm>
              <a:prstGeom prst="ellipse">
                <a:avLst/>
              </a:prstGeom>
              <a:solidFill>
                <a:srgbClr val="839FE7"/>
              </a:solidFill>
              <a:ln w="25400" cap="flat" cmpd="sng" algn="ctr">
                <a:solidFill>
                  <a:schemeClr val="bg1"/>
                </a:solidFill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>
                    <a:solidFill>
                      <a:srgbClr val="002960"/>
                    </a:solidFill>
                  </a:rPr>
                  <a:t>3</a:t>
                </a:r>
              </a:p>
            </p:txBody>
          </p:sp>
          <p:sp>
            <p:nvSpPr>
              <p:cNvPr id="28" name="Content Placeholder 3"/>
              <p:cNvSpPr txBox="1">
                <a:spLocks/>
              </p:cNvSpPr>
              <p:nvPr/>
            </p:nvSpPr>
            <p:spPr bwMode="auto">
              <a:xfrm>
                <a:off x="3021391" y="5446103"/>
                <a:ext cx="5307946" cy="454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defRPr sz="16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93675" indent="-192088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5000"/>
                  <a:buFont typeface="Arial" charset="0"/>
                  <a:buChar char="▪"/>
                  <a:defRPr sz="1600">
                    <a:solidFill>
                      <a:schemeClr val="tx1"/>
                    </a:solidFill>
                    <a:latin typeface="+mn-lt"/>
                  </a:defRPr>
                </a:lvl2pPr>
                <a:lvl3pPr marL="457200" indent="-261938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3pPr>
                <a:lvl4pPr marL="614363" indent="-1555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▫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7461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12033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16605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21177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25749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lvl="1" defTabSz="877257">
                  <a:spcBef>
                    <a:spcPts val="200"/>
                  </a:spcBef>
                  <a:spcAft>
                    <a:spcPts val="200"/>
                  </a:spcAft>
                  <a:buClr>
                    <a:srgbClr val="002960"/>
                  </a:buClr>
                  <a:defRPr/>
                </a:pPr>
                <a:r>
                  <a:rPr lang="en-US" kern="0" dirty="0">
                    <a:solidFill>
                      <a:srgbClr val="000000"/>
                    </a:solidFill>
                    <a:cs typeface="Arial" charset="0"/>
                  </a:rPr>
                  <a:t>Updated risk coding to reflect the impact of social determinants of health on the cost of care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14663" y="5217023"/>
              <a:ext cx="7514674" cy="640083"/>
              <a:chOff x="814663" y="5217023"/>
              <a:chExt cx="7514674" cy="640083"/>
            </a:xfrm>
          </p:grpSpPr>
          <p:sp>
            <p:nvSpPr>
              <p:cNvPr id="7" name="TextBox 6"/>
              <p:cNvSpPr txBox="1">
                <a:spLocks noChangeArrowheads="1"/>
              </p:cNvSpPr>
              <p:nvPr/>
            </p:nvSpPr>
            <p:spPr bwMode="auto">
              <a:xfrm>
                <a:off x="995323" y="5217026"/>
                <a:ext cx="1883828" cy="640080"/>
              </a:xfrm>
              <a:prstGeom prst="rect">
                <a:avLst/>
              </a:prstGeom>
              <a:solidFill>
                <a:srgbClr val="839FE7"/>
              </a:solidFill>
              <a:ln>
                <a:noFill/>
              </a:ln>
              <a:effectLst/>
              <a:extLst/>
            </p:spPr>
            <p:txBody>
              <a:bodyPr lIns="167634" tIns="76200" rIns="76200" bIns="76200" anchor="ctr">
                <a:noAutofit/>
              </a:bodyPr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1619" lvl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kern="0" dirty="0">
                    <a:solidFill>
                      <a:srgbClr val="002960"/>
                    </a:solidFill>
                    <a:latin typeface="Arial"/>
                  </a:rPr>
                  <a:t>Community partners</a:t>
                </a:r>
              </a:p>
            </p:txBody>
          </p:sp>
          <p:sp>
            <p:nvSpPr>
              <p:cNvPr id="15" name="Marvin tracker circle"/>
              <p:cNvSpPr/>
              <p:nvPr/>
            </p:nvSpPr>
            <p:spPr>
              <a:xfrm>
                <a:off x="814663" y="5394826"/>
                <a:ext cx="284480" cy="284480"/>
              </a:xfrm>
              <a:prstGeom prst="ellipse">
                <a:avLst/>
              </a:prstGeom>
              <a:solidFill>
                <a:srgbClr val="839FE7"/>
              </a:solidFill>
              <a:ln w="25400" cap="flat" cmpd="sng" algn="ctr">
                <a:solidFill>
                  <a:schemeClr val="bg1"/>
                </a:solidFill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>
                    <a:solidFill>
                      <a:srgbClr val="002960"/>
                    </a:solidFill>
                  </a:rPr>
                  <a:t>5</a:t>
                </a:r>
              </a:p>
            </p:txBody>
          </p:sp>
          <p:sp>
            <p:nvSpPr>
              <p:cNvPr id="29" name="Content Placeholder 3"/>
              <p:cNvSpPr txBox="1">
                <a:spLocks/>
              </p:cNvSpPr>
              <p:nvPr/>
            </p:nvSpPr>
            <p:spPr bwMode="auto">
              <a:xfrm>
                <a:off x="3021391" y="5217023"/>
                <a:ext cx="5307946" cy="454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defRPr sz="16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93675" indent="-192088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5000"/>
                  <a:buFont typeface="Arial" charset="0"/>
                  <a:buChar char="▪"/>
                  <a:defRPr sz="1600">
                    <a:solidFill>
                      <a:schemeClr val="tx1"/>
                    </a:solidFill>
                    <a:latin typeface="+mn-lt"/>
                  </a:defRPr>
                </a:lvl2pPr>
                <a:lvl3pPr marL="457200" indent="-261938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3pPr>
                <a:lvl4pPr marL="614363" indent="-1555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▫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7461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12033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16605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21177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25749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lvl="1" defTabSz="877257">
                  <a:spcBef>
                    <a:spcPts val="200"/>
                  </a:spcBef>
                  <a:spcAft>
                    <a:spcPts val="200"/>
                  </a:spcAft>
                  <a:buClr>
                    <a:srgbClr val="002960"/>
                  </a:buClr>
                  <a:defRPr/>
                </a:pPr>
                <a:r>
                  <a:rPr lang="en-US" kern="0" dirty="0">
                    <a:solidFill>
                      <a:srgbClr val="000000"/>
                    </a:solidFill>
                    <a:cs typeface="Arial" charset="0"/>
                  </a:rPr>
                  <a:t>ACOs will collaborate with certified Behavioral Health (BH) and Long Term Services and Supports (LTSS) Community Partners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814663" y="4339086"/>
              <a:ext cx="7514674" cy="640080"/>
              <a:chOff x="814663" y="4327549"/>
              <a:chExt cx="7514674" cy="640080"/>
            </a:xfrm>
          </p:grpSpPr>
          <p:sp>
            <p:nvSpPr>
              <p:cNvPr id="6" name="TextBox 5"/>
              <p:cNvSpPr txBox="1">
                <a:spLocks noChangeArrowheads="1"/>
              </p:cNvSpPr>
              <p:nvPr/>
            </p:nvSpPr>
            <p:spPr bwMode="auto">
              <a:xfrm>
                <a:off x="995323" y="4327549"/>
                <a:ext cx="1883828" cy="640080"/>
              </a:xfrm>
              <a:prstGeom prst="rect">
                <a:avLst/>
              </a:prstGeom>
              <a:solidFill>
                <a:srgbClr val="839FE7"/>
              </a:solidFill>
              <a:ln>
                <a:noFill/>
              </a:ln>
              <a:effectLst/>
              <a:extLst/>
            </p:spPr>
            <p:txBody>
              <a:bodyPr lIns="167634" tIns="76200" rIns="76200" bIns="76200" anchor="ctr">
                <a:noAutofit/>
              </a:bodyPr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1619" lvl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kern="0" dirty="0">
                    <a:solidFill>
                      <a:srgbClr val="002960"/>
                    </a:solidFill>
                    <a:latin typeface="Arial"/>
                  </a:rPr>
                  <a:t>Accountability &amp; quality</a:t>
                </a:r>
              </a:p>
            </p:txBody>
          </p:sp>
          <p:sp>
            <p:nvSpPr>
              <p:cNvPr id="14" name="Marvin tracker circle"/>
              <p:cNvSpPr/>
              <p:nvPr/>
            </p:nvSpPr>
            <p:spPr>
              <a:xfrm>
                <a:off x="814663" y="4505349"/>
                <a:ext cx="284480" cy="284480"/>
              </a:xfrm>
              <a:prstGeom prst="ellipse">
                <a:avLst/>
              </a:prstGeom>
              <a:solidFill>
                <a:srgbClr val="839FE7"/>
              </a:solidFill>
              <a:ln w="25400" cap="flat" cmpd="sng" algn="ctr">
                <a:solidFill>
                  <a:schemeClr val="bg1"/>
                </a:solidFill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>
                    <a:solidFill>
                      <a:srgbClr val="002960"/>
                    </a:solidFill>
                  </a:rPr>
                  <a:t>4</a:t>
                </a:r>
              </a:p>
            </p:txBody>
          </p:sp>
          <p:sp>
            <p:nvSpPr>
              <p:cNvPr id="24" name="Content Placeholder 3"/>
              <p:cNvSpPr txBox="1">
                <a:spLocks/>
              </p:cNvSpPr>
              <p:nvPr/>
            </p:nvSpPr>
            <p:spPr bwMode="auto">
              <a:xfrm>
                <a:off x="3021391" y="4327549"/>
                <a:ext cx="5307946" cy="4540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>
                <a:lvl1pPr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defRPr sz="16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93675" indent="-192088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5000"/>
                  <a:buFont typeface="Arial" charset="0"/>
                  <a:buChar char="▪"/>
                  <a:defRPr sz="1600">
                    <a:solidFill>
                      <a:schemeClr val="tx1"/>
                    </a:solidFill>
                    <a:latin typeface="+mn-lt"/>
                  </a:defRPr>
                </a:lvl2pPr>
                <a:lvl3pPr marL="457200" indent="-261938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3pPr>
                <a:lvl4pPr marL="614363" indent="-1555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120000"/>
                  <a:buFont typeface="Arial" charset="0"/>
                  <a:buChar char="▫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7461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12033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16605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21177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2574925" indent="-130175" algn="l" defTabSz="895350" rtl="0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lvl="1" defTabSz="877257">
                  <a:spcBef>
                    <a:spcPts val="200"/>
                  </a:spcBef>
                  <a:spcAft>
                    <a:spcPts val="200"/>
                  </a:spcAft>
                  <a:buClr>
                    <a:srgbClr val="002960"/>
                  </a:buClr>
                  <a:defRPr/>
                </a:pPr>
                <a:r>
                  <a:rPr lang="en-US" kern="0" dirty="0">
                    <a:solidFill>
                      <a:srgbClr val="000000"/>
                    </a:solidFill>
                    <a:cs typeface="Arial" charset="0"/>
                  </a:rPr>
                  <a:t>Quality and performance on total cost of care modifies DSRIP funding and surplus/deficit sharing with the State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1900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59758" y="3018752"/>
            <a:ext cx="4208586" cy="60714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858989" y="2564697"/>
            <a:ext cx="5721872" cy="454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defTabSz="877257">
              <a:spcBef>
                <a:spcPts val="1200"/>
              </a:spcBef>
              <a:spcAft>
                <a:spcPts val="1200"/>
              </a:spcAft>
              <a:buClr>
                <a:srgbClr val="002960"/>
              </a:buClr>
              <a:defRPr/>
            </a:pPr>
            <a:r>
              <a:rPr lang="en-US" sz="1800" kern="0" dirty="0">
                <a:solidFill>
                  <a:srgbClr val="000000"/>
                </a:solidFill>
                <a:cs typeface="Arial" charset="0"/>
              </a:rPr>
              <a:t>Basics of </a:t>
            </a:r>
            <a:r>
              <a:rPr lang="en-US" sz="1800" kern="0" dirty="0" err="1">
                <a:solidFill>
                  <a:srgbClr val="000000"/>
                </a:solidFill>
                <a:cs typeface="Arial" charset="0"/>
              </a:rPr>
              <a:t>MassHealth</a:t>
            </a:r>
            <a:r>
              <a:rPr lang="en-US" sz="1800" kern="0" dirty="0">
                <a:solidFill>
                  <a:srgbClr val="000000"/>
                </a:solidFill>
                <a:cs typeface="Arial" charset="0"/>
              </a:rPr>
              <a:t> reform</a:t>
            </a:r>
          </a:p>
          <a:p>
            <a:pPr lvl="1" defTabSz="877257">
              <a:spcBef>
                <a:spcPts val="1200"/>
              </a:spcBef>
              <a:spcAft>
                <a:spcPts val="1200"/>
              </a:spcAft>
              <a:buClr>
                <a:srgbClr val="002960"/>
              </a:buClr>
              <a:defRPr/>
            </a:pPr>
            <a:r>
              <a:rPr lang="en-US" sz="1800" b="1" kern="0" dirty="0">
                <a:solidFill>
                  <a:srgbClr val="000000"/>
                </a:solidFill>
                <a:cs typeface="Arial" charset="0"/>
              </a:rPr>
              <a:t>BMC Health System preparations</a:t>
            </a:r>
          </a:p>
          <a:p>
            <a:pPr lvl="1" defTabSz="877257">
              <a:spcBef>
                <a:spcPts val="1200"/>
              </a:spcBef>
              <a:spcAft>
                <a:spcPts val="1200"/>
              </a:spcAft>
              <a:buClr>
                <a:srgbClr val="002960"/>
              </a:buClr>
              <a:defRPr/>
            </a:pPr>
            <a:r>
              <a:rPr lang="en-US" sz="1800" kern="0" dirty="0">
                <a:solidFill>
                  <a:srgbClr val="000000"/>
                </a:solidFill>
                <a:cs typeface="Arial" charset="0"/>
              </a:rPr>
              <a:t>What to expect in the coming months</a:t>
            </a:r>
          </a:p>
          <a:p>
            <a:pPr marL="1587" lvl="1" indent="0" defTabSz="877257">
              <a:spcBef>
                <a:spcPts val="1200"/>
              </a:spcBef>
              <a:spcAft>
                <a:spcPts val="1200"/>
              </a:spcAft>
              <a:buClr>
                <a:srgbClr val="002960"/>
              </a:buClr>
              <a:buNone/>
              <a:defRPr/>
            </a:pPr>
            <a:endParaRPr lang="en-US" sz="1800" kern="0" dirty="0">
              <a:solidFill>
                <a:srgbClr val="000000"/>
              </a:solidFill>
              <a:cs typeface="Arial" charset="0"/>
            </a:endParaRPr>
          </a:p>
          <a:p>
            <a:pPr marL="1587" lvl="1" indent="0" defTabSz="877257">
              <a:spcBef>
                <a:spcPts val="1200"/>
              </a:spcBef>
              <a:spcAft>
                <a:spcPts val="1200"/>
              </a:spcAft>
              <a:buClr>
                <a:srgbClr val="002960"/>
              </a:buClr>
              <a:buNone/>
              <a:defRPr/>
            </a:pPr>
            <a:endParaRPr lang="en-US" sz="1800" kern="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31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220" y="125382"/>
            <a:ext cx="8861123" cy="596653"/>
          </a:xfrm>
        </p:spPr>
        <p:txBody>
          <a:bodyPr>
            <a:noAutofit/>
          </a:bodyPr>
          <a:lstStyle/>
          <a:p>
            <a:r>
              <a:rPr lang="en-US" dirty="0"/>
              <a:t>Through BMC Health Plan, we have 4 ACO partners across Massachusetts</a:t>
            </a:r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8" t="5415" r="3140" b="5675"/>
          <a:stretch/>
        </p:blipFill>
        <p:spPr>
          <a:xfrm>
            <a:off x="1804762" y="1955581"/>
            <a:ext cx="7800877" cy="4213160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1804761" y="4213139"/>
            <a:ext cx="1986076" cy="459008"/>
          </a:xfrm>
          <a:prstGeom prst="rect">
            <a:avLst/>
          </a:prstGeom>
          <a:solidFill>
            <a:schemeClr val="bg1">
              <a:alpha val="92000"/>
            </a:schemeClr>
          </a:solidFill>
          <a:ln w="38100">
            <a:solidFill>
              <a:srgbClr val="839F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67" tIns="46633" rIns="93267" bIns="46633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28" dirty="0">
                <a:solidFill>
                  <a:srgbClr val="000000"/>
                </a:solidFill>
                <a:cs typeface="Arial" panose="020B0604020202020204" pitchFamily="34" charset="0"/>
              </a:rPr>
              <a:t>Mercy/Riverbend </a:t>
            </a:r>
          </a:p>
        </p:txBody>
      </p:sp>
      <p:sp>
        <p:nvSpPr>
          <p:cNvPr id="39" name="Content Placeholder 3"/>
          <p:cNvSpPr txBox="1">
            <a:spLocks/>
          </p:cNvSpPr>
          <p:nvPr/>
        </p:nvSpPr>
        <p:spPr bwMode="auto">
          <a:xfrm>
            <a:off x="1837895" y="1231957"/>
            <a:ext cx="5792231" cy="472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>
                <a:solidFill>
                  <a:schemeClr val="tx1"/>
                </a:solidFill>
                <a:latin typeface="+mn-lt"/>
              </a:defRPr>
            </a:lvl4pPr>
            <a:lvl5pPr marL="7461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5pPr>
            <a:lvl6pPr marL="12033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6pPr>
            <a:lvl7pPr marL="16605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7pPr>
            <a:lvl8pPr marL="21177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8pPr>
            <a:lvl9pPr marL="2574925" indent="-130175" algn="l" defTabSz="895350" rtl="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7" lvl="1" indent="0" defTabSz="894781">
              <a:spcBef>
                <a:spcPts val="300"/>
              </a:spcBef>
              <a:spcAft>
                <a:spcPts val="300"/>
              </a:spcAft>
              <a:buClr>
                <a:srgbClr val="002960"/>
              </a:buClr>
              <a:buNone/>
              <a:defRPr/>
            </a:pPr>
            <a:r>
              <a:rPr lang="en-US" sz="1428" b="1" kern="0" dirty="0">
                <a:solidFill>
                  <a:srgbClr val="002960"/>
                </a:solidFill>
                <a:cs typeface="Arial" panose="020B0604020202020204" pitchFamily="34" charset="0"/>
              </a:rPr>
              <a:t>ACO partner organizations by region </a:t>
            </a:r>
            <a:br>
              <a:rPr lang="en-US" sz="1428" b="1" kern="0" dirty="0">
                <a:solidFill>
                  <a:srgbClr val="002960"/>
                </a:solidFill>
                <a:cs typeface="Arial" panose="020B0604020202020204" pitchFamily="34" charset="0"/>
              </a:rPr>
            </a:br>
            <a:endParaRPr lang="en-US" sz="1428" kern="0" baseline="30000" dirty="0">
              <a:solidFill>
                <a:srgbClr val="FFFFFF">
                  <a:lumMod val="6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952096" y="4753210"/>
            <a:ext cx="2127774" cy="472034"/>
          </a:xfrm>
          <a:prstGeom prst="rect">
            <a:avLst/>
          </a:prstGeom>
          <a:solidFill>
            <a:schemeClr val="bg1"/>
          </a:solidFill>
          <a:ln w="38100">
            <a:solidFill>
              <a:srgbClr val="F8BF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67" tIns="46633" rIns="93267" bIns="46633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28" dirty="0">
                <a:solidFill>
                  <a:srgbClr val="000000"/>
                </a:solidFill>
                <a:cs typeface="Arial" panose="020B0604020202020204" pitchFamily="34" charset="0"/>
              </a:rPr>
              <a:t>Signature Brockton 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6080615" y="4609295"/>
            <a:ext cx="1055156" cy="232533"/>
          </a:xfrm>
          <a:prstGeom prst="line">
            <a:avLst/>
          </a:prstGeom>
          <a:ln w="38100">
            <a:solidFill>
              <a:srgbClr val="F8BF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616453" y="5854000"/>
            <a:ext cx="1577816" cy="47098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67" tIns="46633" rIns="93267" bIns="46633"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28" dirty="0" err="1">
                <a:solidFill>
                  <a:srgbClr val="000000"/>
                </a:solidFill>
                <a:cs typeface="Arial" panose="020B0604020202020204" pitchFamily="34" charset="0"/>
              </a:rPr>
              <a:t>Southcoast</a:t>
            </a:r>
            <a:r>
              <a:rPr lang="en-US" sz="1428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433734" y="2011563"/>
            <a:ext cx="3015085" cy="1410505"/>
          </a:xfrm>
          <a:prstGeom prst="rect">
            <a:avLst/>
          </a:prstGeom>
          <a:solidFill>
            <a:srgbClr val="FFFFFF">
              <a:alpha val="74118"/>
            </a:srgbClr>
          </a:solidFill>
          <a:ln w="3810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cs typeface="Arial" panose="020B0604020202020204" pitchFamily="34" charset="0"/>
              </a:rPr>
              <a:t>Boston ACO</a:t>
            </a:r>
            <a:r>
              <a:rPr lang="en-US" sz="1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u="sng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Arial" panose="020B0604020202020204" pitchFamily="34" charset="0"/>
              </a:rPr>
              <a:t>Boston Medical Center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Arial" panose="020B0604020202020204" pitchFamily="34" charset="0"/>
              </a:rPr>
              <a:t>10 Community Health Centers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00"/>
                </a:solidFill>
                <a:cs typeface="Arial" panose="020B0604020202020204" pitchFamily="34" charset="0"/>
              </a:rPr>
              <a:t>3 Community Hospitals </a:t>
            </a:r>
          </a:p>
        </p:txBody>
      </p:sp>
      <p:sp>
        <p:nvSpPr>
          <p:cNvPr id="47" name="5-Point Star 46"/>
          <p:cNvSpPr/>
          <p:nvPr/>
        </p:nvSpPr>
        <p:spPr>
          <a:xfrm>
            <a:off x="6843418" y="5530890"/>
            <a:ext cx="201535" cy="183848"/>
          </a:xfrm>
          <a:prstGeom prst="star5">
            <a:avLst/>
          </a:prstGeom>
          <a:solidFill>
            <a:srgbClr val="002960"/>
          </a:solidFill>
          <a:ln w="6350">
            <a:solidFill>
              <a:srgbClr val="0029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67" tIns="46633" rIns="93267" bIns="46633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28" dirty="0">
              <a:solidFill>
                <a:srgbClr val="FFFFFF"/>
              </a:solidFill>
            </a:endParaRPr>
          </a:p>
        </p:txBody>
      </p:sp>
      <p:sp>
        <p:nvSpPr>
          <p:cNvPr id="49" name="5-Point Star 48"/>
          <p:cNvSpPr/>
          <p:nvPr/>
        </p:nvSpPr>
        <p:spPr>
          <a:xfrm>
            <a:off x="3596928" y="3394512"/>
            <a:ext cx="201535" cy="183848"/>
          </a:xfrm>
          <a:prstGeom prst="star5">
            <a:avLst/>
          </a:prstGeom>
          <a:solidFill>
            <a:srgbClr val="002960"/>
          </a:solidFill>
          <a:ln w="6350">
            <a:solidFill>
              <a:srgbClr val="0029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67" tIns="46633" rIns="93267" bIns="46633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28" dirty="0">
              <a:solidFill>
                <a:srgbClr val="FFFFFF"/>
              </a:solidFill>
            </a:endParaRPr>
          </a:p>
        </p:txBody>
      </p:sp>
      <p:sp>
        <p:nvSpPr>
          <p:cNvPr id="50" name="5-Point Star 49"/>
          <p:cNvSpPr/>
          <p:nvPr/>
        </p:nvSpPr>
        <p:spPr>
          <a:xfrm>
            <a:off x="3596073" y="3569707"/>
            <a:ext cx="201535" cy="183848"/>
          </a:xfrm>
          <a:prstGeom prst="star5">
            <a:avLst/>
          </a:prstGeom>
          <a:solidFill>
            <a:srgbClr val="002960"/>
          </a:solidFill>
          <a:ln w="6350">
            <a:solidFill>
              <a:srgbClr val="0029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67" tIns="46633" rIns="93267" bIns="46633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28" dirty="0">
              <a:solidFill>
                <a:srgbClr val="FFFFFF"/>
              </a:solidFill>
            </a:endParaRPr>
          </a:p>
        </p:txBody>
      </p:sp>
      <p:sp>
        <p:nvSpPr>
          <p:cNvPr id="51" name="5-Point Star 50"/>
          <p:cNvSpPr/>
          <p:nvPr/>
        </p:nvSpPr>
        <p:spPr>
          <a:xfrm>
            <a:off x="6697887" y="3572538"/>
            <a:ext cx="201535" cy="183848"/>
          </a:xfrm>
          <a:prstGeom prst="star5">
            <a:avLst/>
          </a:prstGeom>
          <a:solidFill>
            <a:srgbClr val="002960"/>
          </a:solidFill>
          <a:ln w="6350">
            <a:solidFill>
              <a:srgbClr val="0029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67" tIns="46633" rIns="93267" bIns="46633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28" dirty="0">
              <a:solidFill>
                <a:srgbClr val="FFFFFF"/>
              </a:solidFill>
            </a:endParaRPr>
          </a:p>
        </p:txBody>
      </p:sp>
      <p:sp>
        <p:nvSpPr>
          <p:cNvPr id="52" name="5-Point Star 51"/>
          <p:cNvSpPr/>
          <p:nvPr/>
        </p:nvSpPr>
        <p:spPr>
          <a:xfrm>
            <a:off x="6790041" y="3422067"/>
            <a:ext cx="201535" cy="183848"/>
          </a:xfrm>
          <a:prstGeom prst="star5">
            <a:avLst/>
          </a:prstGeom>
          <a:solidFill>
            <a:srgbClr val="002960"/>
          </a:solidFill>
          <a:ln w="6350">
            <a:solidFill>
              <a:srgbClr val="0029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67" tIns="46633" rIns="93267" bIns="46633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28" dirty="0">
              <a:solidFill>
                <a:srgbClr val="FFFFFF"/>
              </a:solidFill>
            </a:endParaRPr>
          </a:p>
        </p:txBody>
      </p:sp>
      <p:sp>
        <p:nvSpPr>
          <p:cNvPr id="57" name="5-Point Star 56"/>
          <p:cNvSpPr/>
          <p:nvPr/>
        </p:nvSpPr>
        <p:spPr>
          <a:xfrm>
            <a:off x="6961440" y="5657147"/>
            <a:ext cx="201535" cy="183848"/>
          </a:xfrm>
          <a:prstGeom prst="star5">
            <a:avLst/>
          </a:prstGeom>
          <a:solidFill>
            <a:srgbClr val="002960"/>
          </a:solidFill>
          <a:ln w="6350">
            <a:solidFill>
              <a:srgbClr val="0029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67" tIns="46633" rIns="93267" bIns="46633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28" dirty="0">
              <a:solidFill>
                <a:srgbClr val="FFFFFF"/>
              </a:solidFill>
            </a:endParaRPr>
          </a:p>
        </p:txBody>
      </p:sp>
      <p:sp>
        <p:nvSpPr>
          <p:cNvPr id="58" name="5-Point Star 57"/>
          <p:cNvSpPr/>
          <p:nvPr/>
        </p:nvSpPr>
        <p:spPr>
          <a:xfrm>
            <a:off x="6909298" y="5341501"/>
            <a:ext cx="201535" cy="183848"/>
          </a:xfrm>
          <a:prstGeom prst="star5">
            <a:avLst/>
          </a:prstGeom>
          <a:solidFill>
            <a:srgbClr val="002960"/>
          </a:solidFill>
          <a:ln w="6350">
            <a:solidFill>
              <a:srgbClr val="0029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67" tIns="46633" rIns="93267" bIns="46633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28" dirty="0">
              <a:solidFill>
                <a:srgbClr val="FFFFFF"/>
              </a:solidFill>
            </a:endParaRPr>
          </a:p>
        </p:txBody>
      </p:sp>
      <p:sp>
        <p:nvSpPr>
          <p:cNvPr id="61" name="5-Point Star 60"/>
          <p:cNvSpPr/>
          <p:nvPr/>
        </p:nvSpPr>
        <p:spPr>
          <a:xfrm>
            <a:off x="6822982" y="4711117"/>
            <a:ext cx="201535" cy="183848"/>
          </a:xfrm>
          <a:prstGeom prst="star5">
            <a:avLst/>
          </a:prstGeom>
          <a:solidFill>
            <a:srgbClr val="002960"/>
          </a:solidFill>
          <a:ln w="6350">
            <a:solidFill>
              <a:srgbClr val="0029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67" tIns="46633" rIns="93267" bIns="46633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28" dirty="0">
              <a:solidFill>
                <a:srgbClr val="FFFFFF"/>
              </a:solidFill>
            </a:endParaRPr>
          </a:p>
        </p:txBody>
      </p:sp>
      <p:sp>
        <p:nvSpPr>
          <p:cNvPr id="63" name="5-Point Star 62"/>
          <p:cNvSpPr/>
          <p:nvPr/>
        </p:nvSpPr>
        <p:spPr>
          <a:xfrm>
            <a:off x="7044395" y="4500893"/>
            <a:ext cx="201535" cy="183848"/>
          </a:xfrm>
          <a:prstGeom prst="star5">
            <a:avLst/>
          </a:prstGeom>
          <a:solidFill>
            <a:srgbClr val="EDAA00"/>
          </a:solidFill>
          <a:ln w="63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3267" tIns="46633" rIns="93267" bIns="46633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28" dirty="0">
              <a:solidFill>
                <a:srgbClr val="000000"/>
              </a:solidFill>
            </a:endParaRPr>
          </a:p>
        </p:txBody>
      </p:sp>
      <p:sp>
        <p:nvSpPr>
          <p:cNvPr id="66" name="5-Point Star 65"/>
          <p:cNvSpPr/>
          <p:nvPr/>
        </p:nvSpPr>
        <p:spPr>
          <a:xfrm>
            <a:off x="6702911" y="3740997"/>
            <a:ext cx="201535" cy="183848"/>
          </a:xfrm>
          <a:prstGeom prst="star5">
            <a:avLst/>
          </a:prstGeom>
          <a:solidFill>
            <a:srgbClr val="002960"/>
          </a:solidFill>
          <a:ln w="6350">
            <a:solidFill>
              <a:srgbClr val="0029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67" tIns="46633" rIns="93267" bIns="46633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28" dirty="0">
              <a:solidFill>
                <a:srgbClr val="FFFFFF"/>
              </a:solidFill>
            </a:endParaRPr>
          </a:p>
        </p:txBody>
      </p:sp>
      <p:sp>
        <p:nvSpPr>
          <p:cNvPr id="69" name="5-Point Star 68"/>
          <p:cNvSpPr/>
          <p:nvPr/>
        </p:nvSpPr>
        <p:spPr>
          <a:xfrm>
            <a:off x="6891591" y="3775175"/>
            <a:ext cx="201535" cy="183848"/>
          </a:xfrm>
          <a:prstGeom prst="star5">
            <a:avLst/>
          </a:prstGeom>
          <a:solidFill>
            <a:srgbClr val="002960"/>
          </a:solidFill>
          <a:ln w="6350">
            <a:solidFill>
              <a:srgbClr val="0029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67" tIns="46633" rIns="93267" bIns="46633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28" dirty="0">
              <a:solidFill>
                <a:srgbClr val="FFFFFF"/>
              </a:solidFill>
            </a:endParaRPr>
          </a:p>
        </p:txBody>
      </p:sp>
      <p:sp>
        <p:nvSpPr>
          <p:cNvPr id="70" name="5-Point Star 69"/>
          <p:cNvSpPr/>
          <p:nvPr/>
        </p:nvSpPr>
        <p:spPr>
          <a:xfrm>
            <a:off x="7076535" y="4120399"/>
            <a:ext cx="201535" cy="183848"/>
          </a:xfrm>
          <a:prstGeom prst="star5">
            <a:avLst/>
          </a:prstGeom>
          <a:solidFill>
            <a:srgbClr val="002960"/>
          </a:solidFill>
          <a:ln w="6350">
            <a:solidFill>
              <a:srgbClr val="0029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67" tIns="46633" rIns="93267" bIns="46633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28" dirty="0">
              <a:solidFill>
                <a:srgbClr val="FFFFFF"/>
              </a:solidFill>
            </a:endParaRPr>
          </a:p>
        </p:txBody>
      </p:sp>
      <p:sp>
        <p:nvSpPr>
          <p:cNvPr id="71" name="5-Point Star 70"/>
          <p:cNvSpPr/>
          <p:nvPr/>
        </p:nvSpPr>
        <p:spPr>
          <a:xfrm>
            <a:off x="6859840" y="3646171"/>
            <a:ext cx="201535" cy="183848"/>
          </a:xfrm>
          <a:prstGeom prst="star5">
            <a:avLst/>
          </a:prstGeom>
          <a:solidFill>
            <a:srgbClr val="002960"/>
          </a:solidFill>
          <a:ln w="6350">
            <a:solidFill>
              <a:srgbClr val="0029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67" tIns="46633" rIns="93267" bIns="46633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28" dirty="0">
              <a:solidFill>
                <a:srgbClr val="FFFFFF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 flipH="1" flipV="1">
            <a:off x="7229903" y="5640032"/>
            <a:ext cx="386550" cy="401927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3595234" y="4062161"/>
            <a:ext cx="3971" cy="150162"/>
          </a:xfrm>
          <a:prstGeom prst="line">
            <a:avLst/>
          </a:prstGeom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5-Point Star 73"/>
          <p:cNvSpPr/>
          <p:nvPr/>
        </p:nvSpPr>
        <p:spPr>
          <a:xfrm>
            <a:off x="7077312" y="5470506"/>
            <a:ext cx="201535" cy="183848"/>
          </a:xfrm>
          <a:prstGeom prst="star5">
            <a:avLst/>
          </a:prstGeom>
          <a:solidFill>
            <a:schemeClr val="accent3">
              <a:lumMod val="65000"/>
            </a:schemeClr>
          </a:solidFill>
          <a:ln w="635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67" tIns="46633" rIns="93267" bIns="46633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28" dirty="0">
              <a:solidFill>
                <a:srgbClr val="FFFFFF"/>
              </a:solidFill>
            </a:endParaRPr>
          </a:p>
        </p:txBody>
      </p:sp>
      <p:sp>
        <p:nvSpPr>
          <p:cNvPr id="75" name="5-Point Star 74"/>
          <p:cNvSpPr/>
          <p:nvPr/>
        </p:nvSpPr>
        <p:spPr>
          <a:xfrm>
            <a:off x="3494467" y="3925097"/>
            <a:ext cx="201535" cy="183848"/>
          </a:xfrm>
          <a:prstGeom prst="star5">
            <a:avLst/>
          </a:prstGeom>
          <a:solidFill>
            <a:srgbClr val="839FE7"/>
          </a:solidFill>
          <a:ln w="6350">
            <a:solidFill>
              <a:srgbClr val="839FE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67" tIns="46633" rIns="93267" bIns="46633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28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2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622" y="100727"/>
            <a:ext cx="8749303" cy="692893"/>
          </a:xfrm>
        </p:spPr>
        <p:txBody>
          <a:bodyPr>
            <a:normAutofit/>
          </a:bodyPr>
          <a:lstStyle/>
          <a:p>
            <a:r>
              <a:rPr lang="en-US" dirty="0"/>
              <a:t>While BMC is part of Boston Accountable Care Organization, our patients will be enrolled into the BMCHP Community Alliance health plan product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192299" y="1600692"/>
            <a:ext cx="7325831" cy="3413051"/>
            <a:chOff x="2275367" y="2113143"/>
            <a:chExt cx="6564106" cy="2777834"/>
          </a:xfrm>
          <a:noFill/>
        </p:grpSpPr>
        <p:sp>
          <p:nvSpPr>
            <p:cNvPr id="6" name="Rectangle 5"/>
            <p:cNvSpPr/>
            <p:nvPr/>
          </p:nvSpPr>
          <p:spPr>
            <a:xfrm>
              <a:off x="2275367" y="2113143"/>
              <a:ext cx="1552354" cy="2777834"/>
            </a:xfrm>
            <a:prstGeom prst="rect">
              <a:avLst/>
            </a:prstGeom>
            <a:grpFill/>
            <a:ln>
              <a:solidFill>
                <a:srgbClr val="2134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944419" y="2113143"/>
              <a:ext cx="1552354" cy="2777834"/>
            </a:xfrm>
            <a:prstGeom prst="rect">
              <a:avLst/>
            </a:prstGeom>
            <a:grpFill/>
            <a:ln>
              <a:solidFill>
                <a:srgbClr val="2134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618067" y="2113143"/>
              <a:ext cx="1552354" cy="2777834"/>
            </a:xfrm>
            <a:prstGeom prst="rect">
              <a:avLst/>
            </a:prstGeom>
            <a:grpFill/>
            <a:ln>
              <a:solidFill>
                <a:srgbClr val="2134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87119" y="2113143"/>
              <a:ext cx="1552354" cy="2777834"/>
            </a:xfrm>
            <a:prstGeom prst="rect">
              <a:avLst/>
            </a:prstGeom>
            <a:grpFill/>
            <a:ln>
              <a:solidFill>
                <a:srgbClr val="2134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330522" y="2814025"/>
            <a:ext cx="1456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2960"/>
                </a:solidFill>
                <a:cs typeface="Arial" panose="020B0604020202020204" pitchFamily="34" charset="0"/>
              </a:rPr>
              <a:t>Boston ACO</a:t>
            </a:r>
            <a:br>
              <a:rPr lang="en-US" sz="1600" b="1" dirty="0">
                <a:solidFill>
                  <a:srgbClr val="002960"/>
                </a:solidFill>
                <a:cs typeface="Arial" panose="020B0604020202020204" pitchFamily="34" charset="0"/>
              </a:rPr>
            </a:br>
            <a:r>
              <a:rPr lang="en-US" sz="1600" b="1" dirty="0">
                <a:solidFill>
                  <a:srgbClr val="002960"/>
                </a:solidFill>
                <a:cs typeface="Arial" panose="020B0604020202020204" pitchFamily="34" charset="0"/>
              </a:rPr>
              <a:t>(BACO)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9182" y="2842007"/>
            <a:ext cx="1584197" cy="564582"/>
          </a:xfrm>
          <a:prstGeom prst="rect">
            <a:avLst/>
          </a:prstGeom>
        </p:spPr>
      </p:pic>
      <p:pic>
        <p:nvPicPr>
          <p:cNvPr id="14" name="Picture 13" descr="https://s2.graphiq.com/sites/default/files/110/media/images/t/Mercy_Medical_Center_146665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495" y="2835163"/>
            <a:ext cx="1559813" cy="480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387"/>
          <a:stretch/>
        </p:blipFill>
        <p:spPr>
          <a:xfrm>
            <a:off x="8846335" y="2814025"/>
            <a:ext cx="1639899" cy="592565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062058" y="1807479"/>
            <a:ext cx="7562399" cy="6666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8819" y="1954042"/>
            <a:ext cx="72793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FFFFFF"/>
                </a:solidFill>
                <a:cs typeface="Arial" panose="020B0604020202020204" pitchFamily="34" charset="0"/>
              </a:rPr>
              <a:t>BMC Health Plan (BMCHP)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73340" y="2186035"/>
            <a:ext cx="14566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cs typeface="Arial" panose="020B0604020202020204" pitchFamily="34" charset="0"/>
              </a:rPr>
              <a:t>BMC is part of Boston </a:t>
            </a:r>
            <a:r>
              <a:rPr lang="en-US" sz="1600" b="1" u="sng" dirty="0">
                <a:solidFill>
                  <a:srgbClr val="002960"/>
                </a:solidFill>
                <a:cs typeface="Arial" panose="020B0604020202020204" pitchFamily="34" charset="0"/>
              </a:rPr>
              <a:t>ACO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1733553" y="2961114"/>
            <a:ext cx="1303914" cy="488589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45149" y="5289427"/>
            <a:ext cx="24338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cs typeface="Arial" panose="020B0604020202020204" pitchFamily="34" charset="0"/>
              </a:rPr>
              <a:t>Patients select the BMCHP Community Alliance </a:t>
            </a:r>
            <a:r>
              <a:rPr lang="en-US" sz="1600" b="1" u="sng" dirty="0">
                <a:solidFill>
                  <a:srgbClr val="002960"/>
                </a:solidFill>
                <a:cs typeface="Arial" panose="020B0604020202020204" pitchFamily="34" charset="0"/>
              </a:rPr>
              <a:t>health plan product</a:t>
            </a:r>
          </a:p>
        </p:txBody>
      </p:sp>
      <p:sp>
        <p:nvSpPr>
          <p:cNvPr id="31" name="Right Arrow 30"/>
          <p:cNvSpPr/>
          <p:nvPr/>
        </p:nvSpPr>
        <p:spPr>
          <a:xfrm rot="16200000">
            <a:off x="3697546" y="5440381"/>
            <a:ext cx="889097" cy="449393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38820" y="3873480"/>
            <a:ext cx="1639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2960"/>
                </a:solidFill>
                <a:cs typeface="Arial" panose="020B0604020202020204" pitchFamily="34" charset="0"/>
              </a:rPr>
              <a:t>BMCHP Community Alliance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107992" y="3873480"/>
            <a:ext cx="1639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2960"/>
                </a:solidFill>
                <a:cs typeface="Arial" panose="020B0604020202020204" pitchFamily="34" charset="0"/>
              </a:rPr>
              <a:t>BMCHP Signature Alliance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977164" y="3873480"/>
            <a:ext cx="1639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2960"/>
                </a:solidFill>
                <a:cs typeface="Arial" panose="020B0604020202020204" pitchFamily="34" charset="0"/>
              </a:rPr>
              <a:t>BMCHP Mercy Alliance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846336" y="3873480"/>
            <a:ext cx="1639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2960"/>
                </a:solidFill>
                <a:cs typeface="Arial" panose="020B0604020202020204" pitchFamily="34" charset="0"/>
              </a:rPr>
              <a:t>BMCHP </a:t>
            </a:r>
            <a:r>
              <a:rPr lang="en-US" sz="1600" b="1" dirty="0" err="1">
                <a:solidFill>
                  <a:srgbClr val="002960"/>
                </a:solidFill>
                <a:cs typeface="Arial" panose="020B0604020202020204" pitchFamily="34" charset="0"/>
              </a:rPr>
              <a:t>Southcoast</a:t>
            </a:r>
            <a:r>
              <a:rPr lang="en-US" sz="1600" b="1" dirty="0">
                <a:solidFill>
                  <a:srgbClr val="002960"/>
                </a:solidFill>
                <a:cs typeface="Arial" panose="020B0604020202020204" pitchFamily="34" charset="0"/>
              </a:rPr>
              <a:t> Alliance</a:t>
            </a:r>
          </a:p>
        </p:txBody>
      </p:sp>
    </p:spTree>
    <p:extLst>
      <p:ext uri="{BB962C8B-B14F-4D97-AF65-F5344CB8AC3E}">
        <p14:creationId xmlns:p14="http://schemas.microsoft.com/office/powerpoint/2010/main" val="113435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46343" y="1296295"/>
            <a:ext cx="4682698" cy="29593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74119" y="1296295"/>
            <a:ext cx="3868466" cy="29593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46344" y="4383912"/>
            <a:ext cx="4682698" cy="16596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74120" y="4383912"/>
            <a:ext cx="3868466" cy="16596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46342" y="1296296"/>
            <a:ext cx="4682698" cy="47413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74118" y="1296296"/>
            <a:ext cx="3868466" cy="47413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46343" y="4383913"/>
            <a:ext cx="4682698" cy="45657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74119" y="4383913"/>
            <a:ext cx="3868466" cy="45657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BACO is the largest of the 4 BMC Health System </a:t>
            </a:r>
            <a:r>
              <a:rPr lang="en-US" dirty="0" err="1"/>
              <a:t>MassHealth</a:t>
            </a:r>
            <a:r>
              <a:rPr lang="en-US" dirty="0"/>
              <a:t> ACOs with ~</a:t>
            </a:r>
            <a:r>
              <a:rPr lang="en-US" dirty="0" smtClean="0"/>
              <a:t>110,000 </a:t>
            </a:r>
            <a:r>
              <a:rPr lang="en-US" dirty="0"/>
              <a:t>members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6905" y="1391451"/>
            <a:ext cx="4265706" cy="264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ts val="1224"/>
              </a:spcAft>
            </a:pPr>
            <a:r>
              <a:rPr lang="en-US" sz="1428" b="1" dirty="0">
                <a:solidFill>
                  <a:srgbClr val="FFFFFF"/>
                </a:solidFill>
                <a:cs typeface="Arial" charset="0"/>
              </a:rPr>
              <a:t>Boston Area Community Health Centers</a:t>
            </a:r>
            <a:endParaRPr lang="en-US" sz="1428" dirty="0">
              <a:solidFill>
                <a:srgbClr val="FFFFFF"/>
              </a:solidFill>
              <a:cs typeface="Arial" charset="0"/>
            </a:endParaRPr>
          </a:p>
          <a:p>
            <a:pPr marL="178170" indent="-178170" fontAlgn="base">
              <a:spcBef>
                <a:spcPts val="612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Boston Health Care for the Homeless Program</a:t>
            </a:r>
          </a:p>
          <a:p>
            <a:pPr marL="178170" indent="-178170" fontAlgn="base">
              <a:spcBef>
                <a:spcPts val="612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Codman Square Health Center</a:t>
            </a:r>
          </a:p>
          <a:p>
            <a:pPr marL="178170" indent="-178170" fontAlgn="base">
              <a:spcBef>
                <a:spcPts val="612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24" dirty="0" err="1">
                <a:solidFill>
                  <a:srgbClr val="000000"/>
                </a:solidFill>
                <a:cs typeface="Arial" charset="0"/>
              </a:rPr>
              <a:t>DotHouse</a:t>
            </a:r>
            <a:r>
              <a:rPr lang="en-US" sz="1224" dirty="0">
                <a:solidFill>
                  <a:srgbClr val="000000"/>
                </a:solidFill>
                <a:cs typeface="Arial" charset="0"/>
              </a:rPr>
              <a:t> Health</a:t>
            </a:r>
          </a:p>
          <a:p>
            <a:pPr marL="178170" indent="-178170" fontAlgn="base">
              <a:spcBef>
                <a:spcPts val="612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Greater Roslindale Medical &amp; Dental Center</a:t>
            </a:r>
          </a:p>
          <a:p>
            <a:pPr marL="178170" indent="-178170" fontAlgn="base">
              <a:spcBef>
                <a:spcPts val="612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24" dirty="0" err="1">
                <a:solidFill>
                  <a:srgbClr val="000000"/>
                </a:solidFill>
                <a:cs typeface="Arial" charset="0"/>
              </a:rPr>
              <a:t>Manet</a:t>
            </a:r>
            <a:r>
              <a:rPr lang="en-US" sz="1224" dirty="0">
                <a:solidFill>
                  <a:srgbClr val="000000"/>
                </a:solidFill>
                <a:cs typeface="Arial" charset="0"/>
              </a:rPr>
              <a:t> Community Health Center</a:t>
            </a:r>
          </a:p>
          <a:p>
            <a:pPr marL="178170" indent="-178170" fontAlgn="base">
              <a:spcBef>
                <a:spcPts val="612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Mattapan Community Health Center</a:t>
            </a:r>
          </a:p>
          <a:p>
            <a:pPr marL="178170" indent="-178170" fontAlgn="base">
              <a:spcBef>
                <a:spcPts val="612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South Boston Community Health Center</a:t>
            </a:r>
          </a:p>
          <a:p>
            <a:pPr marL="178170" indent="-178170" fontAlgn="base">
              <a:spcBef>
                <a:spcPts val="612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South End Community Health Center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14679" y="1391450"/>
            <a:ext cx="3454078" cy="155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ts val="1224"/>
              </a:spcAft>
            </a:pPr>
            <a:r>
              <a:rPr lang="en-US" sz="1428" b="1" dirty="0">
                <a:solidFill>
                  <a:srgbClr val="FFFFFF"/>
                </a:solidFill>
                <a:cs typeface="Arial" charset="0"/>
              </a:rPr>
              <a:t>BMC Faculty Practices</a:t>
            </a:r>
            <a:endParaRPr lang="en-US" sz="1428" dirty="0">
              <a:solidFill>
                <a:srgbClr val="FFFFFF"/>
              </a:solidFill>
              <a:cs typeface="Arial" charset="0"/>
            </a:endParaRPr>
          </a:p>
          <a:p>
            <a:pPr marL="178170" indent="-178170" fontAlgn="base">
              <a:spcBef>
                <a:spcPts val="612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BU Affiliated Practices (BUAP)</a:t>
            </a:r>
          </a:p>
          <a:p>
            <a:pPr marL="178170" indent="-178170" fontAlgn="base">
              <a:spcBef>
                <a:spcPts val="612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BU Child Health</a:t>
            </a:r>
          </a:p>
          <a:p>
            <a:pPr marL="178170" indent="-178170" fontAlgn="base">
              <a:spcBef>
                <a:spcPts val="612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General Internal Medicine</a:t>
            </a:r>
          </a:p>
          <a:p>
            <a:pPr marL="178170" indent="-178170" fontAlgn="base">
              <a:spcBef>
                <a:spcPts val="612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BU Family Medicine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86905" y="4451927"/>
            <a:ext cx="4401472" cy="1287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Aft>
                <a:spcPts val="1224"/>
              </a:spcAft>
            </a:pPr>
            <a:r>
              <a:rPr lang="en-US" sz="1428" b="1" dirty="0">
                <a:solidFill>
                  <a:srgbClr val="FFFFFF"/>
                </a:solidFill>
                <a:cs typeface="Arial" charset="0"/>
              </a:rPr>
              <a:t>Fall River/New Bedford Health Centers</a:t>
            </a:r>
            <a:endParaRPr lang="en-US" sz="1428" dirty="0">
              <a:solidFill>
                <a:srgbClr val="FFFFFF"/>
              </a:solidFill>
              <a:cs typeface="Arial" charset="0"/>
            </a:endParaRPr>
          </a:p>
          <a:p>
            <a:pPr marL="178170" indent="-178170" fontAlgn="base">
              <a:spcBef>
                <a:spcPts val="612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Greater New Bedford Community Health Center</a:t>
            </a:r>
          </a:p>
          <a:p>
            <a:pPr marL="178170" indent="-178170" fontAlgn="base">
              <a:spcBef>
                <a:spcPts val="612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Health First Care Center</a:t>
            </a:r>
          </a:p>
          <a:p>
            <a:pPr marL="178170" indent="-178170" fontAlgn="base">
              <a:spcBef>
                <a:spcPts val="612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Stanley Street Treatment and Resources (SSTAR)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14679" y="4443024"/>
            <a:ext cx="3454078" cy="1287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Aft>
                <a:spcPts val="1224"/>
              </a:spcAft>
            </a:pPr>
            <a:r>
              <a:rPr lang="en-US" sz="1428" b="1" dirty="0">
                <a:solidFill>
                  <a:srgbClr val="FFFFFF"/>
                </a:solidFill>
                <a:cs typeface="Arial" charset="0"/>
              </a:rPr>
              <a:t>Community Hospital Systems</a:t>
            </a:r>
            <a:endParaRPr lang="en-US" sz="1428" dirty="0">
              <a:solidFill>
                <a:srgbClr val="FFFFFF"/>
              </a:solidFill>
              <a:cs typeface="Arial" charset="0"/>
            </a:endParaRPr>
          </a:p>
          <a:p>
            <a:pPr marL="178170" indent="-178170" fontAlgn="base">
              <a:spcBef>
                <a:spcPts val="612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Holyoke/Valley Health Partners</a:t>
            </a:r>
          </a:p>
          <a:p>
            <a:pPr marL="178170" indent="-178170" fontAlgn="base">
              <a:spcBef>
                <a:spcPts val="612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South Shore Health System &amp; PHO</a:t>
            </a:r>
          </a:p>
          <a:p>
            <a:pPr marL="178170" indent="-178170" fontAlgn="base">
              <a:spcBef>
                <a:spcPts val="612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Sturdy Memorial Hospital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96068" y="1438555"/>
            <a:ext cx="911961" cy="2593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ts val="1224"/>
              </a:spcAft>
            </a:pPr>
            <a:r>
              <a:rPr lang="en-US" sz="1122" b="1" i="1" dirty="0">
                <a:solidFill>
                  <a:srgbClr val="FFFFFF"/>
                </a:solidFill>
                <a:cs typeface="Arial" charset="0"/>
              </a:rPr>
              <a:t># Lives</a:t>
            </a:r>
            <a:endParaRPr lang="en-US" sz="1122" i="1" dirty="0">
              <a:solidFill>
                <a:srgbClr val="FFFFFF"/>
              </a:solidFill>
              <a:cs typeface="Arial" charset="0"/>
            </a:endParaRPr>
          </a:p>
          <a:p>
            <a:pPr algn="r" fontAlgn="base">
              <a:spcBef>
                <a:spcPts val="612"/>
              </a:spcBef>
              <a:spcAft>
                <a:spcPct val="0"/>
              </a:spcAft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2500</a:t>
            </a:r>
          </a:p>
          <a:p>
            <a:pPr algn="r" fontAlgn="base">
              <a:spcBef>
                <a:spcPts val="612"/>
              </a:spcBef>
              <a:spcAft>
                <a:spcPct val="0"/>
              </a:spcAft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10756</a:t>
            </a:r>
          </a:p>
          <a:p>
            <a:pPr algn="r" fontAlgn="base">
              <a:spcBef>
                <a:spcPts val="612"/>
              </a:spcBef>
              <a:spcAft>
                <a:spcPct val="0"/>
              </a:spcAft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9534</a:t>
            </a:r>
          </a:p>
          <a:p>
            <a:pPr algn="r" fontAlgn="base">
              <a:spcBef>
                <a:spcPts val="612"/>
              </a:spcBef>
              <a:spcAft>
                <a:spcPct val="0"/>
              </a:spcAft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3402</a:t>
            </a:r>
          </a:p>
          <a:p>
            <a:pPr algn="r" fontAlgn="base">
              <a:spcBef>
                <a:spcPts val="612"/>
              </a:spcBef>
              <a:spcAft>
                <a:spcPct val="0"/>
              </a:spcAft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9023</a:t>
            </a:r>
          </a:p>
          <a:p>
            <a:pPr algn="r" fontAlgn="base">
              <a:spcBef>
                <a:spcPts val="612"/>
              </a:spcBef>
              <a:spcAft>
                <a:spcPct val="0"/>
              </a:spcAft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4105</a:t>
            </a:r>
          </a:p>
          <a:p>
            <a:pPr algn="r" fontAlgn="base">
              <a:spcBef>
                <a:spcPts val="612"/>
              </a:spcBef>
              <a:spcAft>
                <a:spcPct val="0"/>
              </a:spcAft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4672</a:t>
            </a:r>
          </a:p>
          <a:p>
            <a:pPr algn="r" fontAlgn="base">
              <a:spcBef>
                <a:spcPts val="612"/>
              </a:spcBef>
              <a:spcAft>
                <a:spcPct val="0"/>
              </a:spcAft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5009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441560" y="1438555"/>
            <a:ext cx="911961" cy="151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ts val="1224"/>
              </a:spcAft>
            </a:pPr>
            <a:r>
              <a:rPr lang="en-US" sz="1122" b="1" i="1" dirty="0">
                <a:solidFill>
                  <a:srgbClr val="FFFFFF"/>
                </a:solidFill>
                <a:cs typeface="Arial" charset="0"/>
              </a:rPr>
              <a:t># Lives</a:t>
            </a:r>
            <a:endParaRPr lang="en-US" sz="1122" i="1" dirty="0">
              <a:solidFill>
                <a:srgbClr val="FFFFFF"/>
              </a:solidFill>
              <a:cs typeface="Arial" charset="0"/>
            </a:endParaRPr>
          </a:p>
          <a:p>
            <a:pPr algn="r" fontAlgn="base">
              <a:spcBef>
                <a:spcPts val="612"/>
              </a:spcBef>
              <a:spcAft>
                <a:spcPct val="0"/>
              </a:spcAft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3315</a:t>
            </a:r>
          </a:p>
          <a:p>
            <a:pPr algn="r" fontAlgn="base">
              <a:spcBef>
                <a:spcPts val="612"/>
              </a:spcBef>
              <a:spcAft>
                <a:spcPct val="0"/>
              </a:spcAft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8172</a:t>
            </a:r>
          </a:p>
          <a:p>
            <a:pPr algn="r" fontAlgn="base">
              <a:spcBef>
                <a:spcPts val="612"/>
              </a:spcBef>
              <a:spcAft>
                <a:spcPct val="0"/>
              </a:spcAft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11376</a:t>
            </a:r>
          </a:p>
          <a:p>
            <a:pPr algn="r" fontAlgn="base">
              <a:spcBef>
                <a:spcPts val="612"/>
              </a:spcBef>
              <a:spcAft>
                <a:spcPct val="0"/>
              </a:spcAft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4225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441560" y="4476828"/>
            <a:ext cx="911961" cy="1239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ts val="1224"/>
              </a:spcAft>
            </a:pPr>
            <a:r>
              <a:rPr lang="en-US" sz="1122" b="1" i="1" dirty="0">
                <a:solidFill>
                  <a:srgbClr val="FFFFFF"/>
                </a:solidFill>
                <a:cs typeface="Arial" charset="0"/>
              </a:rPr>
              <a:t># Lives</a:t>
            </a:r>
            <a:endParaRPr lang="en-US" sz="1122" i="1" dirty="0">
              <a:solidFill>
                <a:srgbClr val="FFFFFF"/>
              </a:solidFill>
              <a:cs typeface="Arial" charset="0"/>
            </a:endParaRPr>
          </a:p>
          <a:p>
            <a:pPr algn="r" fontAlgn="base">
              <a:spcBef>
                <a:spcPts val="612"/>
              </a:spcBef>
              <a:spcAft>
                <a:spcPct val="0"/>
              </a:spcAft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5600</a:t>
            </a:r>
          </a:p>
          <a:p>
            <a:pPr algn="r" fontAlgn="base">
              <a:spcBef>
                <a:spcPts val="612"/>
              </a:spcBef>
              <a:spcAft>
                <a:spcPct val="0"/>
              </a:spcAft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5300</a:t>
            </a:r>
          </a:p>
          <a:p>
            <a:pPr algn="r" fontAlgn="base">
              <a:spcBef>
                <a:spcPts val="612"/>
              </a:spcBef>
              <a:spcAft>
                <a:spcPct val="0"/>
              </a:spcAft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10172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96068" y="4481941"/>
            <a:ext cx="911961" cy="1239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ts val="1224"/>
              </a:spcAft>
            </a:pPr>
            <a:r>
              <a:rPr lang="en-US" sz="1122" b="1" i="1" dirty="0">
                <a:solidFill>
                  <a:srgbClr val="FFFFFF"/>
                </a:solidFill>
                <a:cs typeface="Arial" charset="0"/>
              </a:rPr>
              <a:t># Lives</a:t>
            </a:r>
            <a:endParaRPr lang="en-US" sz="1122" i="1" dirty="0">
              <a:solidFill>
                <a:srgbClr val="FFFFFF"/>
              </a:solidFill>
              <a:cs typeface="Arial" charset="0"/>
            </a:endParaRPr>
          </a:p>
          <a:p>
            <a:pPr algn="r" fontAlgn="base">
              <a:spcBef>
                <a:spcPts val="612"/>
              </a:spcBef>
              <a:spcAft>
                <a:spcPct val="0"/>
              </a:spcAft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13649</a:t>
            </a:r>
          </a:p>
          <a:p>
            <a:pPr algn="r" fontAlgn="base">
              <a:spcBef>
                <a:spcPts val="612"/>
              </a:spcBef>
              <a:spcAft>
                <a:spcPct val="0"/>
              </a:spcAft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5452</a:t>
            </a:r>
          </a:p>
          <a:p>
            <a:pPr algn="r" fontAlgn="base">
              <a:spcBef>
                <a:spcPts val="612"/>
              </a:spcBef>
              <a:spcAft>
                <a:spcPct val="0"/>
              </a:spcAft>
            </a:pPr>
            <a:r>
              <a:rPr lang="en-US" sz="1224" dirty="0">
                <a:solidFill>
                  <a:srgbClr val="000000"/>
                </a:solidFill>
                <a:cs typeface="Arial" charset="0"/>
              </a:rPr>
              <a:t>3600</a:t>
            </a:r>
          </a:p>
        </p:txBody>
      </p:sp>
    </p:spTree>
    <p:extLst>
      <p:ext uri="{BB962C8B-B14F-4D97-AF65-F5344CB8AC3E}">
        <p14:creationId xmlns:p14="http://schemas.microsoft.com/office/powerpoint/2010/main" val="150658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BMC Health System">
      <a:dk1>
        <a:srgbClr val="000000"/>
      </a:dk1>
      <a:lt1>
        <a:srgbClr val="FFFFFF"/>
      </a:lt1>
      <a:dk2>
        <a:srgbClr val="00437B"/>
      </a:dk2>
      <a:lt2>
        <a:srgbClr val="FFFFFF"/>
      </a:lt2>
      <a:accent1>
        <a:srgbClr val="D4E2F8"/>
      </a:accent1>
      <a:accent2>
        <a:srgbClr val="9DBCED"/>
      </a:accent2>
      <a:accent3>
        <a:srgbClr val="FFFFFF"/>
      </a:accent3>
      <a:accent4>
        <a:srgbClr val="00437B"/>
      </a:accent4>
      <a:accent5>
        <a:srgbClr val="B3E0FF"/>
      </a:accent5>
      <a:accent6>
        <a:srgbClr val="6283C2"/>
      </a:accent6>
      <a:hlink>
        <a:srgbClr val="6283C2"/>
      </a:hlink>
      <a:folHlink>
        <a:srgbClr val="9DBCED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marL="228600" indent="-228600">
          <a:buFont typeface="Wingdings" panose="05000000000000000000" pitchFamily="2" charset="2"/>
          <a:buChar char="§"/>
          <a:defRPr sz="16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2139</Words>
  <Application>Microsoft Office PowerPoint</Application>
  <PresentationFormat>Widescreen</PresentationFormat>
  <Paragraphs>480</Paragraphs>
  <Slides>31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Calibri Light</vt:lpstr>
      <vt:lpstr>Wingdings</vt:lpstr>
      <vt:lpstr>Office Theme</vt:lpstr>
      <vt:lpstr>1_Office Theme</vt:lpstr>
      <vt:lpstr>2_Office Theme</vt:lpstr>
      <vt:lpstr>think-cell Slide</vt:lpstr>
      <vt:lpstr>Department of Medicine  Faculty Meeting November 21, 2017</vt:lpstr>
      <vt:lpstr>Preparing for MassHealth Reform </vt:lpstr>
      <vt:lpstr>Agenda</vt:lpstr>
      <vt:lpstr>MassHealth is undertaking reform of the Medicaid program to curb the growth in spending</vt:lpstr>
      <vt:lpstr>There are 5 core elements of MassHealth reform</vt:lpstr>
      <vt:lpstr>Agenda</vt:lpstr>
      <vt:lpstr>Through BMC Health Plan, we have 4 ACO partners across Massachusetts</vt:lpstr>
      <vt:lpstr>While BMC is part of Boston Accountable Care Organization, our patients will be enrolled into the BMCHP Community Alliance health plan product</vt:lpstr>
      <vt:lpstr>BACO is the largest of the 4 BMC Health System MassHealth ACOs with ~110,000 members </vt:lpstr>
      <vt:lpstr>We have made progress on a number of areas that emerged as recommendations. . . </vt:lpstr>
      <vt:lpstr>…and created the Population Health Services division of the system to provide a mechanism for integration of health plan and hospital expertise</vt:lpstr>
      <vt:lpstr>Care management has been a major area of focus and we are both building new programs and scaling up existing programs</vt:lpstr>
      <vt:lpstr>We have negotiated with partners to directly deliver care management services for the majority of the ACO population</vt:lpstr>
      <vt:lpstr>Addressing Social Determinants of Health is another critical component of our approach</vt:lpstr>
      <vt:lpstr>Agenda</vt:lpstr>
      <vt:lpstr>Timeline of key ACO milestones including patient/member enrollment</vt:lpstr>
      <vt:lpstr>Between now and program launch on March 1, we will focus on three major areas with BACO and other ACO partners</vt:lpstr>
      <vt:lpstr>Announcements</vt:lpstr>
      <vt:lpstr>Faculty Development Seminars</vt:lpstr>
      <vt:lpstr>DOM Networking Dinners</vt:lpstr>
      <vt:lpstr>Upcoming Grant Deadlines</vt:lpstr>
      <vt:lpstr>Writing from the Front Lines of Clinical Care, Education, and Research</vt:lpstr>
      <vt:lpstr>Grand Rounds</vt:lpstr>
      <vt:lpstr>PowerPoint Presentation</vt:lpstr>
      <vt:lpstr>LCME Accreditation Visit</vt:lpstr>
      <vt:lpstr>Inpatient Clinical Initiatives Patient Flow and Discharge Time</vt:lpstr>
      <vt:lpstr>Inpatient Clinical Initiatives</vt:lpstr>
      <vt:lpstr>Inpatient Clinical Operations Updates for FY17</vt:lpstr>
      <vt:lpstr>BMC Inpatient &amp; Observation1  Average Discharge Time</vt:lpstr>
      <vt:lpstr>Average Inpatient &amp; Observation Discharge Time by Team –  FY17 YTD (Oct - Sept) </vt:lpstr>
      <vt:lpstr>Average Discharge Time by Service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Medicine Faculty Meeting November 21, 2017</dc:title>
  <dc:creator>Microsoft Office User</dc:creator>
  <cp:lastModifiedBy>Visconti, Jennifer</cp:lastModifiedBy>
  <cp:revision>10</cp:revision>
  <dcterms:created xsi:type="dcterms:W3CDTF">2017-11-17T19:28:05Z</dcterms:created>
  <dcterms:modified xsi:type="dcterms:W3CDTF">2017-11-22T17:39:11Z</dcterms:modified>
</cp:coreProperties>
</file>