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86085"/>
  </p:normalViewPr>
  <p:slideViewPr>
    <p:cSldViewPr snapToGrid="0">
      <p:cViewPr varScale="1">
        <p:scale>
          <a:sx n="93" d="100"/>
          <a:sy n="93" d="100"/>
        </p:scale>
        <p:origin x="136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09067-19D1-405F-8725-43CB2FBCC1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03539E-A7B0-461F-A7DF-77EDCBC92C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46D43D-98A2-48A3-BBF4-49F0854BC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BB829-8472-4ACE-AC24-61CC184E59CF}" type="datetimeFigureOut">
              <a:rPr lang="en-US" smtClean="0"/>
              <a:t>1/7/22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FA632-93C2-4F56-95AA-AB34AB623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9A95A-9476-426E-BD85-74797DF66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D8DA-052C-426B-8362-4F4DF45AB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976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325B1-3BE6-4F52-8EC6-7A09C7428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0FF28-044D-4437-9270-BF9CF8AB4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7F07EA-D532-4AFF-B981-D48067589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BB829-8472-4ACE-AC24-61CC184E59CF}" type="datetimeFigureOut">
              <a:rPr lang="en-US" smtClean="0"/>
              <a:t>1/7/22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735FF3-EF20-445D-9706-18FD34818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D63CA5-3DE8-4819-BF27-23365E0D4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D8DA-052C-426B-8362-4F4DF45AB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91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3F002-C3F3-4697-A7C5-862F4ED4D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E5EC42-3157-4763-ACCA-B625AC1CFC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A10488-BE68-4BAA-B08C-161019B55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BB829-8472-4ACE-AC24-61CC184E59CF}" type="datetimeFigureOut">
              <a:rPr lang="en-US" smtClean="0"/>
              <a:t>1/7/22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6AA06-8AB7-46F7-A028-4284C5406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95E29-F51C-454E-A6A5-25302EE50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D8DA-052C-426B-8362-4F4DF45AB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299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1C25B-D87F-4581-BDAC-A85A30E2E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0E8F2-71A6-4E1E-A171-C630692C10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FA2525-75DE-4A2E-9AB0-D587E4D20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BE09D6-A876-4FF2-92A0-B4B3EFAB6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BB829-8472-4ACE-AC24-61CC184E59CF}" type="datetimeFigureOut">
              <a:rPr lang="en-US" smtClean="0"/>
              <a:t>1/7/22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8851DF-540C-4A34-A389-EF2949374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9710F5-6FC5-4147-9969-B7C8E3176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D8DA-052C-426B-8362-4F4DF45AB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967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700B9-9E1C-4A03-92D6-84DD749E1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F3DE2C-A4E0-4E2A-913F-025FA4858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5F0D3C-5EAC-40A0-85A5-7F08B051EC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E656E7-3018-4833-B876-EAF9CDA1E8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CFD4CF-1FD6-4F63-8FB7-773032E80B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965D99-EE3E-4D96-9BD4-591101571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BB829-8472-4ACE-AC24-61CC184E59CF}" type="datetimeFigureOut">
              <a:rPr lang="en-US" smtClean="0"/>
              <a:t>1/7/22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60B03B-A583-423D-B605-B95ABEDBD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44A165-A995-4F24-B41D-8CB299301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D8DA-052C-426B-8362-4F4DF45AB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915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D1DFE-14E6-4BCC-BA8B-471F0B98C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806CA2-B16C-47DA-8478-037A03C57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BB829-8472-4ACE-AC24-61CC184E59CF}" type="datetimeFigureOut">
              <a:rPr lang="en-US" smtClean="0"/>
              <a:t>1/7/22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1B49CF-CDE8-4638-8BEB-7535C0383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7800CA-FA79-41E2-B8D1-4744AB995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D8DA-052C-426B-8362-4F4DF45AB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56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C31E0A-C9A6-4D8B-8799-E41031AC3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BB829-8472-4ACE-AC24-61CC184E59CF}" type="datetimeFigureOut">
              <a:rPr lang="en-US" smtClean="0"/>
              <a:t>1/7/22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A85D6E-5F9F-466B-B1D2-BF8126E61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4EC118-F9E0-4A37-8FD9-35B89E36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D8DA-052C-426B-8362-4F4DF45AB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143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AF0E6-7E51-4C14-BF9A-0288D71E6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36254-059A-4206-BA8B-9BDC6C8FF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68770F-44DB-48FF-906A-8764264D3F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307A86-7EA3-40DC-9DA1-E842D0648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BB829-8472-4ACE-AC24-61CC184E59CF}" type="datetimeFigureOut">
              <a:rPr lang="en-US" smtClean="0"/>
              <a:t>1/7/22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F42BD0-BB2A-4AF6-B62F-4FD899B27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9DDCED-9563-4ECE-9AB2-78493201B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D8DA-052C-426B-8362-4F4DF45AB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96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128E1-0843-4B7F-8375-86C01EB3D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466519-6EBE-4D3A-8ECD-189FED884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DF6103-A6A1-4FC3-8C20-544D4D465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FA4CAD-D1D2-4DC3-BBD6-2FECBAAD0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BB829-8472-4ACE-AC24-61CC184E59CF}" type="datetimeFigureOut">
              <a:rPr lang="en-US" smtClean="0"/>
              <a:t>1/7/22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7A17F5-9A79-4EC0-92C4-7F72ABB6F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FEDF4-0D12-4853-A210-1E79DF43B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D8DA-052C-426B-8362-4F4DF45AB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700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7320F-EFFC-4DDA-B5A3-9C33F7B6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637399-4CCA-4949-AEC4-F9EE72E6E7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9D24-A38A-4F90-9986-C8C0A9471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BB829-8472-4ACE-AC24-61CC184E59CF}" type="datetimeFigureOut">
              <a:rPr lang="en-US" smtClean="0"/>
              <a:t>1/7/22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CDA0D-39C2-4222-9859-9B3C85085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30986A-2A88-4611-8A4B-4AE96A76C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D8DA-052C-426B-8362-4F4DF45AB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868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D69609-1AC2-4ABE-8A44-2E1CD2DC1D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6E4E9D-0C12-4C95-A042-7C0A9475A9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A26BB9-FC1C-40BF-AFF8-9F8F927B9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BB829-8472-4ACE-AC24-61CC184E59CF}" type="datetimeFigureOut">
              <a:rPr lang="en-US" smtClean="0"/>
              <a:t>1/7/22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64D94-165A-494D-93ED-A7C0E71CB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7EAEFB-734F-4982-9D55-8285887F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D8DA-052C-426B-8362-4F4DF45AB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271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8C2603-091C-4DD9-815E-B670B2617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CD55B-CE36-43B9-AB4C-4A235B734F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37622-0C1C-4745-851A-E2D3051594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BB829-8472-4ACE-AC24-61CC184E59CF}" type="datetimeFigureOut">
              <a:rPr lang="en-US" smtClean="0"/>
              <a:t>1/7/22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F54022-4142-4341-8010-F3AE60CD2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0FF6F4-4704-4A61-B193-40300FF777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7D8DA-052C-426B-8362-4F4DF45AB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170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Subinternships</a:t>
            </a:r>
            <a:r>
              <a:rPr lang="en-US" dirty="0"/>
              <a:t> in the </a:t>
            </a:r>
            <a:r>
              <a:rPr lang="en-US" dirty="0" err="1"/>
              <a:t>Dept</a:t>
            </a:r>
            <a:r>
              <a:rPr lang="en-US" dirty="0"/>
              <a:t> of Medicine</a:t>
            </a:r>
            <a:br>
              <a:rPr lang="en-US" sz="2800"/>
            </a:br>
            <a:r>
              <a:rPr lang="en-US" sz="2800"/>
              <a:t>2022-2023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9529-5865-4D9E-8B76-73B09873D2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endParaRPr lang="en-US" dirty="0"/>
          </a:p>
          <a:p>
            <a:r>
              <a:rPr lang="en-US" b="0" i="0" dirty="0">
                <a:solidFill>
                  <a:srgbClr val="555555"/>
                </a:solidFill>
                <a:effectLst/>
                <a:latin typeface="Benton-Sans"/>
              </a:rPr>
              <a:t>Medicine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Benton-Sans"/>
              </a:rPr>
              <a:t>Subinternship</a:t>
            </a:r>
            <a:r>
              <a:rPr lang="en-US" b="0" i="0" dirty="0">
                <a:solidFill>
                  <a:srgbClr val="555555"/>
                </a:solidFill>
                <a:effectLst/>
                <a:latin typeface="Benton-Sans"/>
              </a:rPr>
              <a:t> (Floors, includes subspecialty teams)</a:t>
            </a:r>
          </a:p>
          <a:p>
            <a:pPr lvl="1"/>
            <a:r>
              <a:rPr lang="en-US" dirty="0"/>
              <a:t>Select this option</a:t>
            </a:r>
          </a:p>
          <a:p>
            <a:pPr lvl="2"/>
            <a:r>
              <a:rPr lang="en-US" dirty="0"/>
              <a:t>Later in spring, you will be assigned to 1 of 2 options (preferences welcome, but not guaranteed)</a:t>
            </a:r>
          </a:p>
          <a:p>
            <a:pPr lvl="1"/>
            <a:r>
              <a:rPr lang="en-US" dirty="0"/>
              <a:t>Pathway A (Integrated Acting Internship): </a:t>
            </a:r>
          </a:p>
          <a:p>
            <a:pPr lvl="2"/>
            <a:r>
              <a:rPr lang="en-US" dirty="0"/>
              <a:t>Running throughout the year</a:t>
            </a:r>
          </a:p>
          <a:p>
            <a:pPr lvl="2"/>
            <a:r>
              <a:rPr lang="en-US" dirty="0"/>
              <a:t>~5 students per block</a:t>
            </a:r>
          </a:p>
          <a:p>
            <a:pPr lvl="2"/>
            <a:r>
              <a:rPr lang="en-US" dirty="0" err="1"/>
              <a:t>SubI</a:t>
            </a:r>
            <a:r>
              <a:rPr lang="en-US" dirty="0"/>
              <a:t> integrated onto traditional ward team consisting of a resident, attending and 2 interns, 2 3</a:t>
            </a:r>
            <a:r>
              <a:rPr lang="en-US" baseline="30000" dirty="0"/>
              <a:t>rd</a:t>
            </a:r>
            <a:r>
              <a:rPr lang="en-US" dirty="0"/>
              <a:t> year students </a:t>
            </a:r>
          </a:p>
          <a:p>
            <a:pPr lvl="2"/>
            <a:r>
              <a:rPr lang="en-US" dirty="0"/>
              <a:t>Carry at least 4 patients</a:t>
            </a:r>
          </a:p>
          <a:p>
            <a:pPr lvl="2"/>
            <a:r>
              <a:rPr lang="en-US" dirty="0"/>
              <a:t>Interface with 3rd year students on their Medicine clerkship.</a:t>
            </a:r>
          </a:p>
          <a:p>
            <a:pPr lvl="1"/>
            <a:r>
              <a:rPr lang="en-US" dirty="0"/>
              <a:t>Pathway B (Acting Internship): </a:t>
            </a:r>
          </a:p>
          <a:p>
            <a:pPr lvl="2"/>
            <a:r>
              <a:rPr lang="en-US" dirty="0"/>
              <a:t>June to September (ALL are fair game to get LOR)</a:t>
            </a:r>
          </a:p>
          <a:p>
            <a:pPr lvl="2"/>
            <a:r>
              <a:rPr lang="en-US" dirty="0"/>
              <a:t>6 students per block. Blocks 9-12</a:t>
            </a:r>
          </a:p>
          <a:p>
            <a:pPr lvl="2"/>
            <a:r>
              <a:rPr lang="en-US" dirty="0"/>
              <a:t>Team with a resident, attending and a total of 3 acting interns and no interns. </a:t>
            </a:r>
          </a:p>
          <a:p>
            <a:pPr lvl="2"/>
            <a:r>
              <a:rPr lang="en-US" dirty="0"/>
              <a:t>Team census is 8-10 (2-4 pts per student)</a:t>
            </a:r>
          </a:p>
          <a:p>
            <a:pPr lvl="2"/>
            <a:r>
              <a:rPr lang="en-US" dirty="0" err="1"/>
              <a:t>Nightfloat</a:t>
            </a:r>
            <a:r>
              <a:rPr lang="en-US" dirty="0"/>
              <a:t> experience, </a:t>
            </a:r>
            <a:r>
              <a:rPr lang="en-US"/>
              <a:t>cross-coverage experience</a:t>
            </a:r>
            <a:endParaRPr lang="en-US" dirty="0"/>
          </a:p>
          <a:p>
            <a:r>
              <a:rPr lang="en-US" dirty="0"/>
              <a:t>MICU</a:t>
            </a:r>
          </a:p>
          <a:p>
            <a:pPr lvl="1"/>
            <a:r>
              <a:rPr lang="en-US" dirty="0" err="1"/>
              <a:t>SubI</a:t>
            </a:r>
            <a:r>
              <a:rPr lang="en-US" dirty="0"/>
              <a:t> in MICU June-September (9-12)</a:t>
            </a:r>
          </a:p>
          <a:p>
            <a:pPr lvl="1"/>
            <a:r>
              <a:rPr lang="en-US" dirty="0"/>
              <a:t>Opportunity for MICU elective after 12</a:t>
            </a:r>
          </a:p>
          <a:p>
            <a:pPr lvl="1"/>
            <a:r>
              <a:rPr lang="en-US" dirty="0"/>
              <a:t>Carry 3-4 patients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64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C1285-2FB3-1141-A1CA-851DE5791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A6BD8-C49C-2B4E-9CCF-DF69FD0597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this session is happening prior to your 4</a:t>
            </a:r>
            <a:r>
              <a:rPr lang="en-US" baseline="30000" dirty="0"/>
              <a:t>th</a:t>
            </a:r>
            <a:r>
              <a:rPr lang="en-US" dirty="0"/>
              <a:t> year class schedule planning meeting, I am going to defer some questions to that meeting with Ellen DiFiore.</a:t>
            </a:r>
          </a:p>
        </p:txBody>
      </p:sp>
    </p:spTree>
    <p:extLst>
      <p:ext uri="{BB962C8B-B14F-4D97-AF65-F5344CB8AC3E}">
        <p14:creationId xmlns:p14="http://schemas.microsoft.com/office/powerpoint/2010/main" val="2733177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195</Words>
  <Application>Microsoft Macintosh PowerPoint</Application>
  <PresentationFormat>Widescreen</PresentationFormat>
  <Paragraphs>22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Benton-Sans</vt:lpstr>
      <vt:lpstr>Calibri</vt:lpstr>
      <vt:lpstr>Calibri Light</vt:lpstr>
      <vt:lpstr>Office Theme</vt:lpstr>
      <vt:lpstr>Subinternships in the Dept of Medicine 2022-2023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Fatima Chowdhury</dc:creator>
  <cp:lastModifiedBy>Ananthakrishnan, Sonia</cp:lastModifiedBy>
  <cp:revision>11</cp:revision>
  <dcterms:created xsi:type="dcterms:W3CDTF">2021-01-13T15:15:56Z</dcterms:created>
  <dcterms:modified xsi:type="dcterms:W3CDTF">2022-01-07T21:25:23Z</dcterms:modified>
</cp:coreProperties>
</file>