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91" r:id="rId1"/>
  </p:sldMasterIdLst>
  <p:notesMasterIdLst>
    <p:notesMasterId r:id="rId99"/>
  </p:notesMasterIdLst>
  <p:handoutMasterIdLst>
    <p:handoutMasterId r:id="rId100"/>
  </p:handoutMasterIdLst>
  <p:sldIdLst>
    <p:sldId id="256" r:id="rId2"/>
    <p:sldId id="316" r:id="rId3"/>
    <p:sldId id="338" r:id="rId4"/>
    <p:sldId id="343" r:id="rId5"/>
    <p:sldId id="342" r:id="rId6"/>
    <p:sldId id="345" r:id="rId7"/>
    <p:sldId id="344" r:id="rId8"/>
    <p:sldId id="346" r:id="rId9"/>
    <p:sldId id="260" r:id="rId10"/>
    <p:sldId id="268" r:id="rId11"/>
    <p:sldId id="275" r:id="rId12"/>
    <p:sldId id="257" r:id="rId13"/>
    <p:sldId id="347" r:id="rId14"/>
    <p:sldId id="265" r:id="rId15"/>
    <p:sldId id="266" r:id="rId16"/>
    <p:sldId id="267" r:id="rId17"/>
    <p:sldId id="270" r:id="rId18"/>
    <p:sldId id="355" r:id="rId19"/>
    <p:sldId id="356" r:id="rId20"/>
    <p:sldId id="348" r:id="rId21"/>
    <p:sldId id="269" r:id="rId22"/>
    <p:sldId id="271" r:id="rId23"/>
    <p:sldId id="323" r:id="rId24"/>
    <p:sldId id="326" r:id="rId25"/>
    <p:sldId id="324" r:id="rId26"/>
    <p:sldId id="273" r:id="rId27"/>
    <p:sldId id="274" r:id="rId28"/>
    <p:sldId id="378" r:id="rId29"/>
    <p:sldId id="379" r:id="rId30"/>
    <p:sldId id="380" r:id="rId31"/>
    <p:sldId id="349" r:id="rId32"/>
    <p:sldId id="276" r:id="rId33"/>
    <p:sldId id="327" r:id="rId34"/>
    <p:sldId id="328" r:id="rId35"/>
    <p:sldId id="360" r:id="rId36"/>
    <p:sldId id="329" r:id="rId37"/>
    <p:sldId id="330" r:id="rId38"/>
    <p:sldId id="381" r:id="rId39"/>
    <p:sldId id="383" r:id="rId40"/>
    <p:sldId id="384" r:id="rId41"/>
    <p:sldId id="385" r:id="rId42"/>
    <p:sldId id="382" r:id="rId43"/>
    <p:sldId id="386" r:id="rId44"/>
    <p:sldId id="388" r:id="rId45"/>
    <p:sldId id="387" r:id="rId46"/>
    <p:sldId id="331" r:id="rId47"/>
    <p:sldId id="333" r:id="rId48"/>
    <p:sldId id="332" r:id="rId49"/>
    <p:sldId id="336" r:id="rId50"/>
    <p:sldId id="350" r:id="rId51"/>
    <p:sldId id="337" r:id="rId52"/>
    <p:sldId id="362" r:id="rId53"/>
    <p:sldId id="277" r:id="rId54"/>
    <p:sldId id="376" r:id="rId55"/>
    <p:sldId id="339" r:id="rId56"/>
    <p:sldId id="340" r:id="rId57"/>
    <p:sldId id="377" r:id="rId58"/>
    <p:sldId id="261" r:id="rId59"/>
    <p:sldId id="263" r:id="rId60"/>
    <p:sldId id="351" r:id="rId61"/>
    <p:sldId id="354" r:id="rId62"/>
    <p:sldId id="352" r:id="rId63"/>
    <p:sldId id="353" r:id="rId64"/>
    <p:sldId id="264" r:id="rId65"/>
    <p:sldId id="357" r:id="rId66"/>
    <p:sldId id="358" r:id="rId67"/>
    <p:sldId id="363" r:id="rId68"/>
    <p:sldId id="365" r:id="rId69"/>
    <p:sldId id="280" r:id="rId70"/>
    <p:sldId id="281" r:id="rId71"/>
    <p:sldId id="282" r:id="rId72"/>
    <p:sldId id="283" r:id="rId73"/>
    <p:sldId id="284" r:id="rId74"/>
    <p:sldId id="364" r:id="rId75"/>
    <p:sldId id="289" r:id="rId76"/>
    <p:sldId id="290" r:id="rId77"/>
    <p:sldId id="367" r:id="rId78"/>
    <p:sldId id="368" r:id="rId79"/>
    <p:sldId id="369" r:id="rId80"/>
    <p:sldId id="370" r:id="rId81"/>
    <p:sldId id="371" r:id="rId82"/>
    <p:sldId id="372" r:id="rId83"/>
    <p:sldId id="373" r:id="rId84"/>
    <p:sldId id="374" r:id="rId85"/>
    <p:sldId id="375" r:id="rId86"/>
    <p:sldId id="296" r:id="rId87"/>
    <p:sldId id="297" r:id="rId88"/>
    <p:sldId id="298" r:id="rId89"/>
    <p:sldId id="300" r:id="rId90"/>
    <p:sldId id="299" r:id="rId91"/>
    <p:sldId id="301" r:id="rId92"/>
    <p:sldId id="309" r:id="rId93"/>
    <p:sldId id="310" r:id="rId94"/>
    <p:sldId id="311" r:id="rId95"/>
    <p:sldId id="304" r:id="rId96"/>
    <p:sldId id="305" r:id="rId97"/>
    <p:sldId id="366" r:id="rId9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1" autoAdjust="0"/>
    <p:restoredTop sz="82194" autoAdjust="0"/>
  </p:normalViewPr>
  <p:slideViewPr>
    <p:cSldViewPr snapToGrid="0" snapToObjects="1">
      <p:cViewPr>
        <p:scale>
          <a:sx n="82" d="100"/>
          <a:sy n="82" d="100"/>
        </p:scale>
        <p:origin x="-1500" y="-72"/>
      </p:cViewPr>
      <p:guideLst>
        <p:guide orient="horz" pos="2160"/>
        <p:guide pos="2880"/>
      </p:guideLst>
    </p:cSldViewPr>
  </p:slideViewPr>
  <p:outlineViewPr>
    <p:cViewPr>
      <p:scale>
        <a:sx n="33" d="100"/>
        <a:sy n="33" d="100"/>
      </p:scale>
      <p:origin x="0" y="38328"/>
    </p:cViewPr>
  </p:outlineViewPr>
  <p:notesTextViewPr>
    <p:cViewPr>
      <p:scale>
        <a:sx n="100" d="100"/>
        <a:sy n="100" d="100"/>
      </p:scale>
      <p:origin x="0" y="0"/>
    </p:cViewPr>
  </p:notesTextViewPr>
  <p:sorterViewPr>
    <p:cViewPr>
      <p:scale>
        <a:sx n="80" d="100"/>
        <a:sy n="80" d="100"/>
      </p:scale>
      <p:origin x="0" y="88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78ABF6-6BD7-E24E-845A-CEA89C0EE13B}" type="datetimeFigureOut">
              <a:rPr lang="en-US" smtClean="0"/>
              <a:pPr/>
              <a:t>9/5/2013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FB855B-7D79-304D-B186-6A576F66FC03}" type="slidenum">
              <a:rPr lang="en-US" smtClean="0"/>
              <a:pPr/>
              <a:t>‹#›</a:t>
            </a:fld>
            <a:endParaRPr lang="en-US"/>
          </a:p>
        </p:txBody>
      </p:sp>
    </p:spTree>
    <p:extLst>
      <p:ext uri="{BB962C8B-B14F-4D97-AF65-F5344CB8AC3E}">
        <p14:creationId xmlns:p14="http://schemas.microsoft.com/office/powerpoint/2010/main" val="950880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4ADABE-B0EE-434B-BA25-BA837505BBA2}" type="datetimeFigureOut">
              <a:rPr lang="en-US" smtClean="0"/>
              <a:pPr/>
              <a:t>9/5/2013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F014C-7803-D445-9DCB-CB597E380C3D}" type="slidenum">
              <a:rPr lang="en-US" smtClean="0"/>
              <a:pPr/>
              <a:t>‹#›</a:t>
            </a:fld>
            <a:endParaRPr lang="en-US"/>
          </a:p>
        </p:txBody>
      </p:sp>
    </p:spTree>
    <p:extLst>
      <p:ext uri="{BB962C8B-B14F-4D97-AF65-F5344CB8AC3E}">
        <p14:creationId xmlns:p14="http://schemas.microsoft.com/office/powerpoint/2010/main" val="716056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diagnosis early in century</a:t>
            </a:r>
            <a:r>
              <a:rPr lang="en-US" baseline="0" dirty="0" smtClean="0"/>
              <a:t> because of limited diagnostic tests. True FUOs later in century gone down because better diagnostic tests, the fraction of cases that are undiagnosed has gone back up.</a:t>
            </a:r>
            <a:endParaRPr lang="en-US" dirty="0"/>
          </a:p>
        </p:txBody>
      </p:sp>
      <p:sp>
        <p:nvSpPr>
          <p:cNvPr id="4" name="Slide Number Placeholder 3"/>
          <p:cNvSpPr>
            <a:spLocks noGrp="1"/>
          </p:cNvSpPr>
          <p:nvPr>
            <p:ph type="sldNum" sz="quarter" idx="10"/>
          </p:nvPr>
        </p:nvSpPr>
        <p:spPr/>
        <p:txBody>
          <a:bodyPr/>
          <a:lstStyle/>
          <a:p>
            <a:fld id="{A92F014C-7803-D445-9DCB-CB597E380C3D}"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Mycobacterial</a:t>
            </a:r>
            <a:r>
              <a:rPr lang="en-US" dirty="0" smtClean="0"/>
              <a:t> high in HIV</a:t>
            </a:r>
            <a:endParaRPr lang="en-US" dirty="0"/>
          </a:p>
        </p:txBody>
      </p:sp>
      <p:sp>
        <p:nvSpPr>
          <p:cNvPr id="4" name="Slide Number Placeholder 3"/>
          <p:cNvSpPr>
            <a:spLocks noGrp="1"/>
          </p:cNvSpPr>
          <p:nvPr>
            <p:ph type="sldNum" sz="quarter" idx="10"/>
          </p:nvPr>
        </p:nvSpPr>
        <p:spPr/>
        <p:txBody>
          <a:bodyPr/>
          <a:lstStyle/>
          <a:p>
            <a:fld id="{A92F014C-7803-D445-9DCB-CB597E380C3D}"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fraction of undiagnosed FUOs dropped from over 75 percent in the 1930s to less than 10 percent in the 1950s. Since then, the fraction of FUOs that go undiagnosed has steadily increased because we’re getting better at picking up cancers and infections.</a:t>
            </a:r>
            <a:endParaRPr lang="en-US" dirty="0"/>
          </a:p>
        </p:txBody>
      </p:sp>
      <p:sp>
        <p:nvSpPr>
          <p:cNvPr id="4" name="Slide Number Placeholder 3"/>
          <p:cNvSpPr>
            <a:spLocks noGrp="1"/>
          </p:cNvSpPr>
          <p:nvPr>
            <p:ph type="sldNum" sz="quarter" idx="10"/>
          </p:nvPr>
        </p:nvSpPr>
        <p:spPr/>
        <p:txBody>
          <a:bodyPr/>
          <a:lstStyle/>
          <a:p>
            <a:fld id="{A92F014C-7803-D445-9DCB-CB597E380C3D}" type="slidenum">
              <a:rPr lang="en-US" smtClean="0"/>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Temporal </a:t>
            </a:r>
            <a:r>
              <a:rPr lang="en-US" dirty="0" err="1" smtClean="0"/>
              <a:t>arteritis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92F014C-7803-D445-9DCB-CB597E380C3D}" type="slidenum">
              <a:rPr lang="en-US" smtClean="0"/>
              <a:pPr/>
              <a:t>50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A07D8D24-C127-4F98-B463-1D28989498F4}" type="datetime1">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1BBCD7-0EBB-7F4E-A8D6-93D538936C7F}" type="datetimeFigureOut">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F9737-ED42-9742-98DE-3A6B8D6D708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1BBCD7-0EBB-7F4E-A8D6-93D538936C7F}" type="datetimeFigureOut">
              <a:rPr lang="en-US" smtClean="0"/>
              <a:pPr/>
              <a:t>9/5/2013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EAF9737-ED42-9742-98DE-3A6B8D6D708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1BBCD7-0EBB-7F4E-A8D6-93D538936C7F}" type="datetimeFigureOut">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F9737-ED42-9742-98DE-3A6B8D6D708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2AAB499-F5DE-4BE5-BB26-90CC428051F7}" type="datetime1">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5CD18-686B-47A9-AFD5-66CE5FA52A6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A1BBCD7-0EBB-7F4E-A8D6-93D538936C7F}" type="datetimeFigureOut">
              <a:rPr lang="en-US" smtClean="0"/>
              <a:pPr/>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F9737-ED42-9742-98DE-3A6B8D6D708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A1BBCD7-0EBB-7F4E-A8D6-93D538936C7F}" type="datetimeFigureOut">
              <a:rPr lang="en-US" smtClean="0"/>
              <a:pPr/>
              <a:t>9/5/2013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AF9737-ED42-9742-98DE-3A6B8D6D708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A1BBCD7-0EBB-7F4E-A8D6-93D538936C7F}" type="datetimeFigureOut">
              <a:rPr lang="en-US" smtClean="0"/>
              <a:pPr/>
              <a:t>9/5/2013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AF9737-ED42-9742-98DE-3A6B8D6D708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BBCD7-0EBB-7F4E-A8D6-93D538936C7F}" type="datetimeFigureOut">
              <a:rPr lang="en-US" smtClean="0"/>
              <a:pPr/>
              <a:t>9/5/2013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AF9737-ED42-9742-98DE-3A6B8D6D708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A1BBCD7-0EBB-7F4E-A8D6-93D538936C7F}" type="datetimeFigureOut">
              <a:rPr lang="en-US" smtClean="0"/>
              <a:pPr/>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A4845-A08A-4DF4-8D99-E2E7B6D41C67}"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A1BBCD7-0EBB-7F4E-A8D6-93D538936C7F}" type="datetimeFigureOut">
              <a:rPr lang="en-US" smtClean="0"/>
              <a:pPr/>
              <a:t>9/5/2013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EAF9737-ED42-9742-98DE-3A6B8D6D70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A1BBCD7-0EBB-7F4E-A8D6-93D538936C7F}" type="datetimeFigureOut">
              <a:rPr lang="en-US" smtClean="0"/>
              <a:pPr/>
              <a:t>9/5/2013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EAF9737-ED42-9742-98DE-3A6B8D6D70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transition>
    <p:fade/>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n.wikipedia.org/wiki/File:PurportedUFO2.jp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uptodate.com/contents/etiologies-of-fever-of-unknown-origin-in-adults/abstract/1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ncbi.nlm.nih.gov/pubmed?term=Bleeker-Rovers%20CP%5bAuthor%5d&amp;cauthor=true&amp;cauthor_uid=17220753"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bioscience.org"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cid:2E9FBBC4-957E-435F-A697-62990D9965C7"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e.jpg"/>
          <p:cNvPicPr>
            <a:picLocks noChangeAspect="1"/>
          </p:cNvPicPr>
          <p:nvPr/>
        </p:nvPicPr>
        <p:blipFill>
          <a:blip r:embed="rId2"/>
          <a:stretch>
            <a:fillRect/>
          </a:stretch>
        </p:blipFill>
        <p:spPr>
          <a:xfrm>
            <a:off x="0" y="-975467"/>
            <a:ext cx="9144000" cy="6096000"/>
          </a:xfrm>
          <a:prstGeom prst="rect">
            <a:avLst/>
          </a:prstGeom>
        </p:spPr>
      </p:pic>
      <p:sp>
        <p:nvSpPr>
          <p:cNvPr id="2" name="Title 1"/>
          <p:cNvSpPr>
            <a:spLocks noGrp="1"/>
          </p:cNvSpPr>
          <p:nvPr>
            <p:ph type="ctrTitle"/>
          </p:nvPr>
        </p:nvSpPr>
        <p:spPr>
          <a:xfrm>
            <a:off x="685800" y="1039660"/>
            <a:ext cx="8077200" cy="1673352"/>
          </a:xfrm>
        </p:spPr>
        <p:txBody>
          <a:bodyPr>
            <a:normAutofit fontScale="90000"/>
          </a:bodyPr>
          <a:lstStyle/>
          <a:p>
            <a:r>
              <a:rPr lang="en-US" dirty="0" smtClean="0">
                <a:effectLst>
                  <a:outerShdw blurRad="38100" dist="38100" dir="2700000" algn="tl">
                    <a:srgbClr val="000000">
                      <a:alpha val="43137"/>
                    </a:srgbClr>
                  </a:outerShdw>
                </a:effectLst>
              </a:rPr>
              <a:t>Evaluation of the Febrile Patient</a:t>
            </a:r>
            <a:br>
              <a:rPr lang="en-US" dirty="0" smtClean="0">
                <a:effectLst>
                  <a:outerShdw blurRad="38100" dist="38100" dir="2700000" algn="tl">
                    <a:srgbClr val="000000">
                      <a:alpha val="43137"/>
                    </a:srgbClr>
                  </a:outerShdw>
                </a:effectLst>
              </a:rPr>
            </a:br>
            <a:r>
              <a:rPr lang="en-US" sz="3100" i="1" dirty="0" smtClean="0">
                <a:effectLst>
                  <a:outerShdw blurRad="38100" dist="38100" dir="2700000" algn="tl">
                    <a:srgbClr val="000000">
                      <a:alpha val="43137"/>
                    </a:srgbClr>
                  </a:outerShdw>
                </a:effectLst>
              </a:rPr>
              <a:t>Fevers and Fevers of Unknown Origin</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 case-based approach</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85800" y="4898571"/>
            <a:ext cx="8077200" cy="1499616"/>
          </a:xfrm>
        </p:spPr>
        <p:txBody>
          <a:bodyPr>
            <a:normAutofit/>
          </a:bodyPr>
          <a:lstStyle/>
          <a:p>
            <a:r>
              <a:rPr lang="en-US" dirty="0" smtClean="0"/>
              <a:t>Richard Serrao MD</a:t>
            </a:r>
          </a:p>
          <a:p>
            <a:r>
              <a:rPr lang="en-US" dirty="0" smtClean="0"/>
              <a:t>Assistant Professor of Medicine, BUSM</a:t>
            </a:r>
          </a:p>
          <a:p>
            <a:r>
              <a:rPr lang="en-US" dirty="0" smtClean="0"/>
              <a:t>Sections of Internal Medicine and Infectious Diseases</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 The preliminary work-up</a:t>
            </a:r>
            <a:endParaRPr lang="en-US" dirty="0"/>
          </a:p>
        </p:txBody>
      </p:sp>
      <p:sp>
        <p:nvSpPr>
          <p:cNvPr id="3" name="Content Placeholder 2"/>
          <p:cNvSpPr>
            <a:spLocks noGrp="1"/>
          </p:cNvSpPr>
          <p:nvPr>
            <p:ph idx="1"/>
          </p:nvPr>
        </p:nvSpPr>
        <p:spPr/>
        <p:txBody>
          <a:bodyPr>
            <a:normAutofit/>
          </a:bodyPr>
          <a:lstStyle/>
          <a:p>
            <a:r>
              <a:rPr lang="en-US" dirty="0" smtClean="0"/>
              <a:t>History</a:t>
            </a:r>
          </a:p>
          <a:p>
            <a:r>
              <a:rPr lang="en-US" dirty="0" smtClean="0"/>
              <a:t>PE</a:t>
            </a:r>
          </a:p>
          <a:p>
            <a:r>
              <a:rPr lang="en-US" dirty="0" smtClean="0"/>
              <a:t>CBC with diff</a:t>
            </a:r>
          </a:p>
          <a:p>
            <a:r>
              <a:rPr lang="en-US" dirty="0" smtClean="0"/>
              <a:t>Blood cultures (3 sets drawn from different sites over at least several hours OFF </a:t>
            </a:r>
            <a:r>
              <a:rPr lang="en-US" dirty="0" err="1" smtClean="0"/>
              <a:t>abx</a:t>
            </a:r>
            <a:r>
              <a:rPr lang="en-US" dirty="0" smtClean="0"/>
              <a:t>)</a:t>
            </a:r>
          </a:p>
          <a:p>
            <a:r>
              <a:rPr lang="en-US" dirty="0" err="1" smtClean="0"/>
              <a:t>Chem</a:t>
            </a:r>
            <a:r>
              <a:rPr lang="en-US" dirty="0" smtClean="0"/>
              <a:t> 7 and LFTs</a:t>
            </a:r>
          </a:p>
          <a:p>
            <a:r>
              <a:rPr lang="en-US" dirty="0" smtClean="0"/>
              <a:t>Hepatitis </a:t>
            </a:r>
            <a:r>
              <a:rPr lang="en-US" dirty="0" err="1" smtClean="0"/>
              <a:t>serologies</a:t>
            </a:r>
            <a:r>
              <a:rPr lang="en-US" dirty="0" smtClean="0"/>
              <a:t> if LFTs abnormal</a:t>
            </a:r>
          </a:p>
          <a:p>
            <a:r>
              <a:rPr lang="en-US" dirty="0" smtClean="0"/>
              <a:t>UA, urine culture</a:t>
            </a:r>
          </a:p>
          <a:p>
            <a:r>
              <a:rPr lang="en-US" dirty="0" smtClean="0"/>
              <a:t>CXR</a:t>
            </a:r>
            <a:endParaRPr lang="en-US" dirty="0"/>
          </a:p>
        </p:txBody>
      </p:sp>
      <p:sp>
        <p:nvSpPr>
          <p:cNvPr id="4" name="TextBox 3"/>
          <p:cNvSpPr txBox="1"/>
          <p:nvPr/>
        </p:nvSpPr>
        <p:spPr>
          <a:xfrm>
            <a:off x="4738283" y="6216134"/>
            <a:ext cx="3894015" cy="369332"/>
          </a:xfrm>
          <a:prstGeom prst="rect">
            <a:avLst/>
          </a:prstGeom>
          <a:noFill/>
        </p:spPr>
        <p:txBody>
          <a:bodyPr wrap="none" rtlCol="0">
            <a:spAutoFit/>
          </a:bodyPr>
          <a:lstStyle/>
          <a:p>
            <a:r>
              <a:rPr lang="en-US" i="1" u="sng" dirty="0" smtClean="0">
                <a:solidFill>
                  <a:srgbClr val="00B050"/>
                </a:solidFill>
              </a:rPr>
              <a:t>Most</a:t>
            </a:r>
            <a:r>
              <a:rPr lang="en-US" i="1" dirty="0" smtClean="0">
                <a:solidFill>
                  <a:srgbClr val="00B050"/>
                </a:solidFill>
              </a:rPr>
              <a:t> patients will have the answer here</a:t>
            </a:r>
            <a:endParaRPr lang="en-US" i="1" dirty="0">
              <a:solidFill>
                <a:srgbClr val="00B05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upload.wikimedia.org/wikipedia/commons/thumb/d/df/PurportedUFO2.jpg/220px-PurportedUFO2.jpg">
            <a:hlinkClick r:id="rId2"/>
          </p:cNvPr>
          <p:cNvPicPr>
            <a:picLocks noChangeAspect="1" noChangeArrowheads="1"/>
          </p:cNvPicPr>
          <p:nvPr/>
        </p:nvPicPr>
        <p:blipFill>
          <a:blip r:embed="rId3"/>
          <a:srcRect/>
          <a:stretch>
            <a:fillRect/>
          </a:stretch>
        </p:blipFill>
        <p:spPr bwMode="auto">
          <a:xfrm>
            <a:off x="0" y="9364"/>
            <a:ext cx="9601200" cy="14270878"/>
          </a:xfrm>
          <a:prstGeom prst="rect">
            <a:avLst/>
          </a:prstGeom>
          <a:noFill/>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918959" y="2144486"/>
            <a:ext cx="1926771" cy="2677886"/>
          </a:xfrm>
        </p:spPr>
        <p:txBody>
          <a:bodyPr>
            <a:normAutofit/>
          </a:bodyPr>
          <a:lstStyle/>
          <a:p>
            <a:endParaRPr lang="en-US" dirty="0"/>
          </a:p>
        </p:txBody>
      </p:sp>
      <p:pic>
        <p:nvPicPr>
          <p:cNvPr id="6" name="Picture 2"/>
          <p:cNvPicPr>
            <a:picLocks noChangeAspect="1" noChangeArrowheads="1"/>
          </p:cNvPicPr>
          <p:nvPr/>
        </p:nvPicPr>
        <p:blipFill>
          <a:blip r:embed="rId4"/>
          <a:srcRect l="16307" t="14259" r="19034" b="23361"/>
          <a:stretch>
            <a:fillRect/>
          </a:stretch>
        </p:blipFill>
        <p:spPr bwMode="auto">
          <a:xfrm>
            <a:off x="2129759" y="2332330"/>
            <a:ext cx="5343896" cy="32222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291392" y="2144486"/>
            <a:ext cx="8686153" cy="1569660"/>
          </a:xfrm>
          <a:prstGeom prst="rect">
            <a:avLst/>
          </a:prstGeom>
          <a:noFill/>
        </p:spPr>
        <p:txBody>
          <a:bodyPr wrap="square" rtlCol="0">
            <a:spAutoFit/>
          </a:bodyPr>
          <a:lstStyle/>
          <a:p>
            <a:pPr algn="ctr"/>
            <a:r>
              <a:rPr lang="en-US" sz="3200" b="1" i="1" dirty="0" smtClean="0">
                <a:solidFill>
                  <a:srgbClr val="FF0000"/>
                </a:solidFill>
              </a:rPr>
              <a:t>“A patient with a fever that has not had a basic work up yet does not an FUO make”</a:t>
            </a:r>
          </a:p>
          <a:p>
            <a:endParaRPr lang="en-US" sz="3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Fever of Unknown Origin (FUO)-</a:t>
            </a:r>
            <a:br>
              <a:rPr lang="en-US" sz="4000" dirty="0" smtClean="0"/>
            </a:br>
            <a:r>
              <a:rPr lang="en-US" sz="4000" dirty="0" err="1" smtClean="0"/>
              <a:t>Petersdorf</a:t>
            </a:r>
            <a:r>
              <a:rPr lang="en-US" sz="4000" dirty="0" smtClean="0"/>
              <a:t> and Beeson 1961</a:t>
            </a:r>
            <a:endParaRPr lang="en-US" sz="4000" dirty="0"/>
          </a:p>
        </p:txBody>
      </p:sp>
      <p:sp>
        <p:nvSpPr>
          <p:cNvPr id="3" name="Content Placeholder 2"/>
          <p:cNvSpPr>
            <a:spLocks noGrp="1"/>
          </p:cNvSpPr>
          <p:nvPr>
            <p:ph idx="1"/>
          </p:nvPr>
        </p:nvSpPr>
        <p:spPr>
          <a:xfrm>
            <a:off x="914400" y="2286000"/>
            <a:ext cx="7772400" cy="4572000"/>
          </a:xfrm>
        </p:spPr>
        <p:txBody>
          <a:bodyPr/>
          <a:lstStyle/>
          <a:p>
            <a:pPr>
              <a:buNone/>
            </a:pPr>
            <a:r>
              <a:rPr lang="en-US" i="1" dirty="0" smtClean="0"/>
              <a:t>    “Fever &gt; 38.3 (101) on several occasions, persisting without diagnosis for at least 3 weeks in spite of at least 1 week’s investigation in hospital.”</a:t>
            </a:r>
            <a:endParaRPr lang="en-US" i="1"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smtClean="0"/>
              <a:t>Categories of FUO/updated criteria</a:t>
            </a:r>
            <a:endParaRPr lang="en-US" dirty="0"/>
          </a:p>
        </p:txBody>
      </p:sp>
      <p:sp>
        <p:nvSpPr>
          <p:cNvPr id="3" name="Content Placeholder 2"/>
          <p:cNvSpPr>
            <a:spLocks noGrp="1"/>
          </p:cNvSpPr>
          <p:nvPr>
            <p:ph idx="1"/>
          </p:nvPr>
        </p:nvSpPr>
        <p:spPr/>
        <p:txBody>
          <a:bodyPr/>
          <a:lstStyle/>
          <a:p>
            <a:endParaRPr lang="en-US"/>
          </a:p>
        </p:txBody>
      </p:sp>
      <p:graphicFrame>
        <p:nvGraphicFramePr>
          <p:cNvPr id="5" name="Group 445"/>
          <p:cNvGraphicFramePr>
            <a:graphicFrameLocks noGrp="1"/>
          </p:cNvGraphicFramePr>
          <p:nvPr/>
        </p:nvGraphicFramePr>
        <p:xfrm>
          <a:off x="156575" y="1052186"/>
          <a:ext cx="8686800" cy="5105402"/>
        </p:xfrm>
        <a:graphic>
          <a:graphicData uri="http://schemas.openxmlformats.org/drawingml/2006/table">
            <a:tbl>
              <a:tblPr/>
              <a:tblGrid>
                <a:gridCol w="1524000"/>
                <a:gridCol w="1905000"/>
                <a:gridCol w="1905000"/>
                <a:gridCol w="1752600"/>
                <a:gridCol w="1600200"/>
              </a:tblGrid>
              <a:tr h="584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cap="flat">
                      <a:noFill/>
                    </a:lnL>
                    <a:lnR>
                      <a:noFill/>
                    </a:lnR>
                    <a:lnT cap="flat">
                      <a:noFill/>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dirty="0" smtClean="0">
                        <a:ln>
                          <a:noFill/>
                        </a:ln>
                        <a:solidFill>
                          <a:srgbClr val="FFFF00"/>
                        </a:solidFill>
                        <a:effectLst>
                          <a:outerShdw blurRad="38100" dist="38100" dir="2700000" algn="tl">
                            <a:srgbClr val="000000"/>
                          </a:outerShdw>
                        </a:effectLst>
                        <a:latin typeface="Arial" charset="0"/>
                      </a:endParaRP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1" i="0" u="none" strike="noStrike" cap="none" normalizeH="0" baseline="0" dirty="0" err="1" smtClean="0">
                          <a:ln>
                            <a:noFill/>
                          </a:ln>
                          <a:solidFill>
                            <a:schemeClr val="tx1"/>
                          </a:solidFill>
                          <a:effectLst/>
                          <a:latin typeface="Arial" charset="0"/>
                        </a:rPr>
                        <a:t>Feature</a:t>
                      </a:r>
                      <a:r>
                        <a:rPr kumimoji="0" lang="en-US" sz="1600" b="0" i="0" u="none" strike="noStrike" cap="none" normalizeH="0" baseline="30000" dirty="0" err="1" smtClean="0">
                          <a:ln>
                            <a:noFill/>
                          </a:ln>
                          <a:solidFill>
                            <a:schemeClr val="tx1"/>
                          </a:solidFill>
                          <a:effectLst/>
                          <a:latin typeface="Arial" charset="0"/>
                        </a:rPr>
                        <a:t>a</a:t>
                      </a:r>
                      <a:endParaRPr kumimoji="0" lang="en-US" sz="1600" b="1" i="0"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1" i="0" u="none" strike="noStrike" cap="none" normalizeH="0" baseline="0" smtClean="0">
                          <a:ln>
                            <a:noFill/>
                          </a:ln>
                          <a:solidFill>
                            <a:schemeClr val="tx1"/>
                          </a:solidFill>
                          <a:effectLst/>
                          <a:latin typeface="Arial" charset="0"/>
                        </a:rPr>
                        <a:t>Nosocomial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1" i="0" u="none" strike="noStrike" cap="none" normalizeH="0" baseline="0" smtClean="0">
                          <a:ln>
                            <a:noFill/>
                          </a:ln>
                          <a:solidFill>
                            <a:schemeClr val="tx1"/>
                          </a:solidFill>
                          <a:effectLst/>
                          <a:latin typeface="Arial" charset="0"/>
                        </a:rPr>
                        <a:t>Neutropenic</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1" i="0" u="none" strike="noStrike" cap="none" normalizeH="0" baseline="0" smtClean="0">
                          <a:ln>
                            <a:noFill/>
                          </a:ln>
                          <a:solidFill>
                            <a:schemeClr val="tx1"/>
                          </a:solidFill>
                          <a:effectLst/>
                          <a:latin typeface="Arial" charset="0"/>
                        </a:rPr>
                        <a:t>HIV-associated</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1" i="0" u="none" strike="noStrike" cap="none" normalizeH="0" baseline="0" smtClean="0">
                          <a:ln>
                            <a:noFill/>
                          </a:ln>
                          <a:solidFill>
                            <a:schemeClr val="tx1"/>
                          </a:solidFill>
                          <a:effectLst/>
                          <a:latin typeface="Arial" charset="0"/>
                        </a:rPr>
                        <a:t>Classic</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22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700" b="1" i="0" u="none" strike="noStrike" cap="none" normalizeH="0" baseline="0" dirty="0" smtClean="0">
                          <a:ln>
                            <a:noFill/>
                          </a:ln>
                          <a:solidFill>
                            <a:schemeClr val="tx1"/>
                          </a:solidFill>
                          <a:effectLst/>
                          <a:latin typeface="Arial" charset="0"/>
                        </a:rPr>
                        <a:t>Patient’s situation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Hospitalized, acute care, no infection when admitted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700" b="0" i="0" u="none" strike="noStrike" cap="none" normalizeH="0" baseline="0" dirty="0" err="1" smtClean="0">
                          <a:ln>
                            <a:noFill/>
                          </a:ln>
                          <a:solidFill>
                            <a:schemeClr val="tx1"/>
                          </a:solidFill>
                          <a:effectLst/>
                          <a:latin typeface="Arial" charset="0"/>
                        </a:rPr>
                        <a:t>Neutrophil</a:t>
                      </a:r>
                      <a:r>
                        <a:rPr kumimoji="0" lang="en-US" sz="1700" b="0" i="0" u="none" strike="noStrike" cap="none" normalizeH="0" baseline="0" dirty="0" smtClean="0">
                          <a:ln>
                            <a:noFill/>
                          </a:ln>
                          <a:solidFill>
                            <a:schemeClr val="tx1"/>
                          </a:solidFill>
                          <a:effectLst/>
                          <a:latin typeface="Arial" charset="0"/>
                        </a:rPr>
                        <a:t> count either &lt;500/</a:t>
                      </a:r>
                      <a:r>
                        <a:rPr kumimoji="0" lang="en-US" sz="1700" b="0" i="0" u="none" strike="noStrike" cap="none" normalizeH="0" baseline="0" dirty="0" smtClean="0">
                          <a:ln>
                            <a:noFill/>
                          </a:ln>
                          <a:solidFill>
                            <a:schemeClr val="tx1"/>
                          </a:solidFill>
                          <a:effectLst/>
                          <a:latin typeface="Arial" charset="0"/>
                          <a:cs typeface="Arial" charset="0"/>
                        </a:rPr>
                        <a:t>µL or expected to reach that level in 1-2 days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Confirmed HIV-positive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All others with fevers for </a:t>
                      </a:r>
                      <a:r>
                        <a:rPr kumimoji="0" lang="en-US" sz="1700" b="0" i="0" u="none" strike="noStrike" cap="none" normalizeH="0" baseline="0" dirty="0" smtClean="0">
                          <a:ln>
                            <a:noFill/>
                          </a:ln>
                          <a:solidFill>
                            <a:schemeClr val="tx1"/>
                          </a:solidFill>
                          <a:effectLst/>
                          <a:latin typeface="Arial" charset="0"/>
                          <a:cs typeface="Arial" charset="0"/>
                        </a:rPr>
                        <a:t>≥3 weeks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5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700" b="1" i="0" u="none" strike="noStrike" cap="none" normalizeH="0" baseline="0" smtClean="0">
                          <a:ln>
                            <a:noFill/>
                          </a:ln>
                          <a:solidFill>
                            <a:schemeClr val="tx1"/>
                          </a:solidFill>
                          <a:effectLst/>
                          <a:latin typeface="Arial" charset="0"/>
                        </a:rPr>
                        <a:t>Duration of illness while investigated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3 </a:t>
                      </a:r>
                      <a:r>
                        <a:rPr kumimoji="0" lang="en-US" sz="1700" b="0" i="0" u="none" strike="noStrike" cap="none" normalizeH="0" baseline="0" dirty="0" err="1" smtClean="0">
                          <a:ln>
                            <a:noFill/>
                          </a:ln>
                          <a:solidFill>
                            <a:schemeClr val="tx1"/>
                          </a:solidFill>
                          <a:effectLst/>
                          <a:latin typeface="Arial" charset="0"/>
                        </a:rPr>
                        <a:t>days</a:t>
                      </a:r>
                      <a:r>
                        <a:rPr kumimoji="0" lang="en-US" sz="1700" b="0" i="0" u="none" strike="noStrike" cap="none" normalizeH="0" baseline="30000" dirty="0" err="1" smtClean="0">
                          <a:ln>
                            <a:noFill/>
                          </a:ln>
                          <a:solidFill>
                            <a:schemeClr val="tx1"/>
                          </a:solidFill>
                          <a:effectLst/>
                          <a:latin typeface="Arial" charset="0"/>
                        </a:rPr>
                        <a:t>b</a:t>
                      </a:r>
                      <a:endParaRPr kumimoji="0" lang="en-US" sz="17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3 </a:t>
                      </a:r>
                      <a:r>
                        <a:rPr kumimoji="0" lang="en-US" sz="1700" b="0" i="0" u="none" strike="noStrike" cap="none" normalizeH="0" baseline="0" dirty="0" err="1" smtClean="0">
                          <a:ln>
                            <a:noFill/>
                          </a:ln>
                          <a:solidFill>
                            <a:schemeClr val="tx1"/>
                          </a:solidFill>
                          <a:effectLst/>
                          <a:latin typeface="Arial" charset="0"/>
                        </a:rPr>
                        <a:t>days</a:t>
                      </a:r>
                      <a:r>
                        <a:rPr kumimoji="0" lang="en-US" sz="1700" b="0" i="0" u="none" strike="noStrike" cap="none" normalizeH="0" baseline="30000" dirty="0" err="1" smtClean="0">
                          <a:ln>
                            <a:noFill/>
                          </a:ln>
                          <a:solidFill>
                            <a:schemeClr val="tx1"/>
                          </a:solidFill>
                          <a:effectLst/>
                          <a:latin typeface="Arial" charset="0"/>
                        </a:rPr>
                        <a:t>b</a:t>
                      </a:r>
                      <a:endParaRPr kumimoji="0" lang="en-US" sz="17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3 </a:t>
                      </a:r>
                      <a:r>
                        <a:rPr kumimoji="0" lang="en-US" sz="1700" b="0" i="0" u="none" strike="noStrike" cap="none" normalizeH="0" baseline="0" dirty="0" err="1" smtClean="0">
                          <a:ln>
                            <a:noFill/>
                          </a:ln>
                          <a:solidFill>
                            <a:schemeClr val="tx1"/>
                          </a:solidFill>
                          <a:effectLst/>
                          <a:latin typeface="Arial" charset="0"/>
                        </a:rPr>
                        <a:t>days</a:t>
                      </a:r>
                      <a:r>
                        <a:rPr kumimoji="0" lang="en-US" sz="1700" b="0" i="0" u="none" strike="noStrike" cap="none" normalizeH="0" baseline="30000" dirty="0" err="1" smtClean="0">
                          <a:ln>
                            <a:noFill/>
                          </a:ln>
                          <a:solidFill>
                            <a:schemeClr val="tx1"/>
                          </a:solidFill>
                          <a:effectLst/>
                          <a:latin typeface="Arial" charset="0"/>
                        </a:rPr>
                        <a:t>b</a:t>
                      </a:r>
                      <a:r>
                        <a:rPr kumimoji="0" lang="en-US" sz="1700" b="0" i="0" u="none" strike="noStrike" cap="none" normalizeH="0" baseline="0" dirty="0" smtClean="0">
                          <a:ln>
                            <a:noFill/>
                          </a:ln>
                          <a:solidFill>
                            <a:schemeClr val="tx1"/>
                          </a:solidFill>
                          <a:effectLst/>
                          <a:latin typeface="Arial" charset="0"/>
                        </a:rPr>
                        <a:t> (or 4 weeks as outpatient)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3 </a:t>
                      </a:r>
                      <a:r>
                        <a:rPr kumimoji="0" lang="en-US" sz="1700" b="0" i="0" u="none" strike="noStrike" cap="none" normalizeH="0" baseline="0" dirty="0" err="1" smtClean="0">
                          <a:ln>
                            <a:noFill/>
                          </a:ln>
                          <a:solidFill>
                            <a:schemeClr val="tx1"/>
                          </a:solidFill>
                          <a:effectLst/>
                          <a:latin typeface="Arial" charset="0"/>
                        </a:rPr>
                        <a:t>days</a:t>
                      </a:r>
                      <a:r>
                        <a:rPr kumimoji="0" lang="en-US" sz="1700" b="0" i="0" u="none" strike="noStrike" cap="none" normalizeH="0" baseline="30000" dirty="0" err="1" smtClean="0">
                          <a:ln>
                            <a:noFill/>
                          </a:ln>
                          <a:solidFill>
                            <a:schemeClr val="tx1"/>
                          </a:solidFill>
                          <a:effectLst/>
                          <a:latin typeface="Arial" charset="0"/>
                        </a:rPr>
                        <a:t>b</a:t>
                      </a:r>
                      <a:r>
                        <a:rPr kumimoji="0" lang="en-US" sz="1700" b="0" i="0" u="none" strike="noStrike" cap="none" normalizeH="0" baseline="0" dirty="0" smtClean="0">
                          <a:ln>
                            <a:noFill/>
                          </a:ln>
                          <a:solidFill>
                            <a:schemeClr val="tx1"/>
                          </a:solidFill>
                          <a:effectLst/>
                          <a:latin typeface="Arial" charset="0"/>
                        </a:rPr>
                        <a:t> or 3+ outpatient visits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22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700" b="1" i="0" u="none" strike="noStrike" cap="none" normalizeH="0" baseline="0" dirty="0" smtClean="0">
                          <a:ln>
                            <a:noFill/>
                          </a:ln>
                          <a:solidFill>
                            <a:schemeClr val="tx1"/>
                          </a:solidFill>
                          <a:effectLst/>
                          <a:latin typeface="Arial" charset="0"/>
                        </a:rPr>
                        <a:t>Examples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Septic </a:t>
                      </a:r>
                      <a:r>
                        <a:rPr kumimoji="0" lang="en-US" sz="1700" b="0" i="0" u="none" strike="noStrike" cap="none" normalizeH="0" baseline="0" dirty="0" err="1" smtClean="0">
                          <a:ln>
                            <a:noFill/>
                          </a:ln>
                          <a:solidFill>
                            <a:schemeClr val="tx1"/>
                          </a:solidFill>
                          <a:effectLst/>
                          <a:latin typeface="Arial" charset="0"/>
                        </a:rPr>
                        <a:t>thrombophlebitis</a:t>
                      </a:r>
                      <a:r>
                        <a:rPr kumimoji="0" lang="en-US" sz="1700" b="0" i="0" u="none" strike="noStrike" cap="none" normalizeH="0" baseline="0" dirty="0" smtClean="0">
                          <a:ln>
                            <a:noFill/>
                          </a:ln>
                          <a:solidFill>
                            <a:schemeClr val="tx1"/>
                          </a:solidFill>
                          <a:effectLst/>
                          <a:latin typeface="Arial" charset="0"/>
                        </a:rPr>
                        <a:t>, sinusitis, </a:t>
                      </a:r>
                      <a:r>
                        <a:rPr kumimoji="0" lang="en-US" sz="1700" b="0" i="1" u="none" strike="noStrike" cap="none" normalizeH="0" baseline="0" dirty="0" smtClean="0">
                          <a:ln>
                            <a:noFill/>
                          </a:ln>
                          <a:solidFill>
                            <a:schemeClr val="tx1"/>
                          </a:solidFill>
                          <a:effectLst/>
                          <a:latin typeface="Arial" charset="0"/>
                        </a:rPr>
                        <a:t>C. </a:t>
                      </a:r>
                      <a:r>
                        <a:rPr kumimoji="0" lang="en-US" sz="1700" b="0" i="1" u="none" strike="noStrike" cap="none" normalizeH="0" baseline="0" dirty="0" err="1" smtClean="0">
                          <a:ln>
                            <a:noFill/>
                          </a:ln>
                          <a:solidFill>
                            <a:schemeClr val="tx1"/>
                          </a:solidFill>
                          <a:effectLst/>
                          <a:latin typeface="Arial" charset="0"/>
                        </a:rPr>
                        <a:t>difficile</a:t>
                      </a:r>
                      <a:r>
                        <a:rPr kumimoji="0" lang="en-US" sz="1700" b="0" i="0" u="none" strike="noStrike" cap="none" normalizeH="0" baseline="0" dirty="0" smtClean="0">
                          <a:ln>
                            <a:noFill/>
                          </a:ln>
                          <a:solidFill>
                            <a:schemeClr val="tx1"/>
                          </a:solidFill>
                          <a:effectLst/>
                          <a:latin typeface="Arial" charset="0"/>
                        </a:rPr>
                        <a:t> colitis, drug fever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700" b="0" i="0" u="none" strike="noStrike" cap="none" normalizeH="0" baseline="0" dirty="0" err="1" smtClean="0">
                          <a:ln>
                            <a:noFill/>
                          </a:ln>
                          <a:solidFill>
                            <a:schemeClr val="tx1"/>
                          </a:solidFill>
                          <a:effectLst/>
                          <a:latin typeface="Arial" charset="0"/>
                        </a:rPr>
                        <a:t>Perianal</a:t>
                      </a:r>
                      <a:r>
                        <a:rPr kumimoji="0" lang="en-US" sz="1700" b="0" i="0" u="none" strike="noStrike" cap="none" normalizeH="0" baseline="0" dirty="0" smtClean="0">
                          <a:ln>
                            <a:noFill/>
                          </a:ln>
                          <a:solidFill>
                            <a:schemeClr val="tx1"/>
                          </a:solidFill>
                          <a:effectLst/>
                          <a:latin typeface="Arial" charset="0"/>
                        </a:rPr>
                        <a:t> infection, </a:t>
                      </a:r>
                      <a:r>
                        <a:rPr kumimoji="0" lang="en-US" sz="1700" b="0" i="0" u="none" strike="noStrike" cap="none" normalizeH="0" baseline="0" dirty="0" err="1" smtClean="0">
                          <a:ln>
                            <a:noFill/>
                          </a:ln>
                          <a:solidFill>
                            <a:schemeClr val="tx1"/>
                          </a:solidFill>
                          <a:effectLst/>
                          <a:latin typeface="Arial" charset="0"/>
                        </a:rPr>
                        <a:t>aspergillosis</a:t>
                      </a:r>
                      <a:r>
                        <a:rPr kumimoji="0" lang="en-US" sz="1700" b="0" i="0" u="none" strike="noStrike" cap="none" normalizeH="0" baseline="0" dirty="0" smtClean="0">
                          <a:ln>
                            <a:noFill/>
                          </a:ln>
                          <a:solidFill>
                            <a:schemeClr val="tx1"/>
                          </a:solidFill>
                          <a:effectLst/>
                          <a:latin typeface="Arial" charset="0"/>
                        </a:rPr>
                        <a:t>, </a:t>
                      </a:r>
                      <a:r>
                        <a:rPr kumimoji="0" lang="en-US" sz="1700" b="0" i="0" u="none" strike="noStrike" cap="none" normalizeH="0" baseline="0" dirty="0" err="1" smtClean="0">
                          <a:ln>
                            <a:noFill/>
                          </a:ln>
                          <a:solidFill>
                            <a:schemeClr val="tx1"/>
                          </a:solidFill>
                          <a:effectLst/>
                          <a:latin typeface="Arial" charset="0"/>
                        </a:rPr>
                        <a:t>candidemia</a:t>
                      </a:r>
                      <a:endParaRPr kumimoji="0" lang="en-US" sz="17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700" b="0" i="0" u="none" strike="noStrike" cap="none" normalizeH="0" baseline="0" dirty="0" err="1" smtClean="0">
                          <a:ln>
                            <a:noFill/>
                          </a:ln>
                          <a:solidFill>
                            <a:schemeClr val="tx1"/>
                          </a:solidFill>
                          <a:effectLst/>
                          <a:latin typeface="Arial" charset="0"/>
                        </a:rPr>
                        <a:t>MAI</a:t>
                      </a:r>
                      <a:r>
                        <a:rPr kumimoji="0" lang="en-US" sz="1700" b="0" i="0" u="none" strike="noStrike" cap="none" normalizeH="0" baseline="30000" dirty="0" err="1" smtClean="0">
                          <a:ln>
                            <a:noFill/>
                          </a:ln>
                          <a:solidFill>
                            <a:schemeClr val="tx1"/>
                          </a:solidFill>
                          <a:effectLst/>
                          <a:latin typeface="Arial" charset="0"/>
                        </a:rPr>
                        <a:t>c</a:t>
                      </a:r>
                      <a:r>
                        <a:rPr kumimoji="0" lang="en-US" sz="1700" b="0" i="0" u="none" strike="noStrike" cap="none" normalizeH="0" baseline="0" dirty="0" smtClean="0">
                          <a:ln>
                            <a:noFill/>
                          </a:ln>
                          <a:solidFill>
                            <a:schemeClr val="tx1"/>
                          </a:solidFill>
                          <a:effectLst/>
                          <a:latin typeface="Arial" charset="0"/>
                        </a:rPr>
                        <a:t> infection, TB, non-Hodgkin’s lymphoma, drug fever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Infections, malignancy, inflammatory diseases, drug fever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156575" y="6157588"/>
            <a:ext cx="4572000" cy="600164"/>
          </a:xfrm>
          <a:prstGeom prst="rect">
            <a:avLst/>
          </a:prstGeom>
        </p:spPr>
        <p:txBody>
          <a:bodyPr>
            <a:spAutoFit/>
          </a:bodyPr>
          <a:lstStyle/>
          <a:p>
            <a:pPr eaLnBrk="0" hangingPunct="0"/>
            <a:r>
              <a:rPr lang="en-US" sz="1100" b="1" baseline="30000" dirty="0" err="1" smtClean="0"/>
              <a:t>a</a:t>
            </a:r>
            <a:r>
              <a:rPr lang="en-US" sz="1100" b="1" dirty="0" err="1" smtClean="0"/>
              <a:t>All</a:t>
            </a:r>
            <a:r>
              <a:rPr lang="en-US" sz="1100" b="1" dirty="0" smtClean="0"/>
              <a:t> require temperatures of </a:t>
            </a:r>
            <a:r>
              <a:rPr lang="en-US" sz="1100" b="1" dirty="0" smtClean="0">
                <a:cs typeface="Arial" charset="0"/>
              </a:rPr>
              <a:t>≥38.3°C (101°F) on several occasions.</a:t>
            </a:r>
          </a:p>
          <a:p>
            <a:pPr eaLnBrk="0" hangingPunct="0"/>
            <a:r>
              <a:rPr lang="en-US" sz="1100" b="1" baseline="30000" dirty="0" err="1" smtClean="0">
                <a:cs typeface="Arial" charset="0"/>
              </a:rPr>
              <a:t>b</a:t>
            </a:r>
            <a:r>
              <a:rPr lang="en-US" sz="1100" b="1" dirty="0" err="1" smtClean="0">
                <a:cs typeface="Arial" charset="0"/>
              </a:rPr>
              <a:t>Includes</a:t>
            </a:r>
            <a:r>
              <a:rPr lang="en-US" sz="1100" b="1" dirty="0" smtClean="0">
                <a:cs typeface="Arial" charset="0"/>
              </a:rPr>
              <a:t> at least 2 days’ incubation of microbiology cultures.</a:t>
            </a:r>
          </a:p>
          <a:p>
            <a:pPr eaLnBrk="0" hangingPunct="0"/>
            <a:r>
              <a:rPr lang="en-US" sz="1100" b="1" baseline="30000" dirty="0" err="1" smtClean="0">
                <a:cs typeface="Arial" charset="0"/>
              </a:rPr>
              <a:t>c</a:t>
            </a:r>
            <a:r>
              <a:rPr lang="en-US" sz="1100" b="1" i="1" dirty="0" err="1" smtClean="0">
                <a:cs typeface="Arial" charset="0"/>
              </a:rPr>
              <a:t>M.</a:t>
            </a:r>
            <a:r>
              <a:rPr lang="en-US" sz="1100" b="1" i="1" dirty="0" smtClean="0">
                <a:cs typeface="Arial" charset="0"/>
              </a:rPr>
              <a:t> </a:t>
            </a:r>
            <a:r>
              <a:rPr lang="en-US" sz="1100" b="1" i="1" dirty="0" err="1" smtClean="0">
                <a:cs typeface="Arial" charset="0"/>
              </a:rPr>
              <a:t>avium</a:t>
            </a:r>
            <a:r>
              <a:rPr lang="en-US" sz="1100" b="1" i="1" dirty="0" smtClean="0">
                <a:cs typeface="Arial" charset="0"/>
              </a:rPr>
              <a:t>/M. </a:t>
            </a:r>
            <a:r>
              <a:rPr lang="en-US" sz="1100" b="1" i="1" dirty="0" err="1" smtClean="0">
                <a:cs typeface="Arial" charset="0"/>
              </a:rPr>
              <a:t>intracellulare</a:t>
            </a:r>
            <a:r>
              <a:rPr lang="en-US" sz="1100" b="1" dirty="0" smtClean="0">
                <a:cs typeface="Arial" charset="0"/>
              </a:rPr>
              <a:t>.</a:t>
            </a:r>
            <a:endParaRPr lang="en-US" sz="1100" b="1" baseline="30000" dirty="0">
              <a:cs typeface="Arial" charset="0"/>
            </a:endParaRPr>
          </a:p>
        </p:txBody>
      </p:sp>
      <p:sp>
        <p:nvSpPr>
          <p:cNvPr id="7" name="Rectangle 6"/>
          <p:cNvSpPr/>
          <p:nvPr/>
        </p:nvSpPr>
        <p:spPr>
          <a:xfrm>
            <a:off x="4572000" y="6218080"/>
            <a:ext cx="4572000" cy="600164"/>
          </a:xfrm>
          <a:prstGeom prst="rect">
            <a:avLst/>
          </a:prstGeom>
        </p:spPr>
        <p:txBody>
          <a:bodyPr>
            <a:spAutoFit/>
          </a:bodyPr>
          <a:lstStyle/>
          <a:p>
            <a:pPr eaLnBrk="0" hangingPunct="0"/>
            <a:r>
              <a:rPr lang="en-US" sz="1100" dirty="0" smtClean="0"/>
              <a:t>Modified from DT </a:t>
            </a:r>
            <a:r>
              <a:rPr lang="en-US" sz="1100" dirty="0" err="1" smtClean="0"/>
              <a:t>Durack</a:t>
            </a:r>
            <a:r>
              <a:rPr lang="en-US" sz="1100" dirty="0" smtClean="0"/>
              <a:t>, AC Street, in JS Remington, MN Swartz (</a:t>
            </a:r>
            <a:r>
              <a:rPr lang="en-US" sz="1100" dirty="0" err="1" smtClean="0"/>
              <a:t>eds</a:t>
            </a:r>
            <a:r>
              <a:rPr lang="en-US" sz="1100" dirty="0" smtClean="0"/>
              <a:t>): </a:t>
            </a:r>
          </a:p>
          <a:p>
            <a:pPr eaLnBrk="0" hangingPunct="0"/>
            <a:r>
              <a:rPr lang="en-US" sz="1100" i="1" dirty="0" smtClean="0"/>
              <a:t>Current Clinical Topics in Infectious Diseases</a:t>
            </a:r>
            <a:r>
              <a:rPr lang="en-US" sz="1100" dirty="0" smtClean="0"/>
              <a:t>. Cambridge, MA, Blackwell, 1991. </a:t>
            </a:r>
            <a:endParaRPr lang="en-US" sz="11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changing spectrum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Over decades, the etiology has been shifting</a:t>
            </a:r>
          </a:p>
          <a:p>
            <a:endParaRPr lang="en-US" dirty="0" smtClean="0"/>
          </a:p>
          <a:p>
            <a:r>
              <a:rPr lang="en-US" dirty="0" smtClean="0"/>
              <a:t>3 classic categories are consistent:</a:t>
            </a:r>
          </a:p>
          <a:p>
            <a:pPr lvl="1"/>
            <a:r>
              <a:rPr lang="en-US" dirty="0" smtClean="0"/>
              <a:t>Infections</a:t>
            </a:r>
          </a:p>
          <a:p>
            <a:pPr lvl="1"/>
            <a:r>
              <a:rPr lang="en-US" dirty="0" smtClean="0"/>
              <a:t>Malignancies</a:t>
            </a:r>
          </a:p>
          <a:p>
            <a:pPr lvl="1"/>
            <a:r>
              <a:rPr lang="en-US" dirty="0" smtClean="0"/>
              <a:t>Connective tissue diseases</a:t>
            </a:r>
          </a:p>
          <a:p>
            <a:pPr lvl="1"/>
            <a:endParaRPr lang="en-US" dirty="0" smtClean="0"/>
          </a:p>
          <a:p>
            <a:r>
              <a:rPr lang="en-US" dirty="0" smtClean="0"/>
              <a:t>True FUOs are </a:t>
            </a:r>
            <a:r>
              <a:rPr lang="en-US" u="sng" dirty="0" smtClean="0"/>
              <a:t>uncommon</a:t>
            </a:r>
          </a:p>
          <a:p>
            <a:endParaRPr lang="en-US" u="sng" dirty="0" smtClean="0"/>
          </a:p>
          <a:p>
            <a:r>
              <a:rPr lang="en-US" dirty="0" smtClean="0"/>
              <a:t>Excessive use of empiric antibiotics can mask/delay diagnosis of occult abscesses/infections; drug fevers increasing</a:t>
            </a:r>
          </a:p>
          <a:p>
            <a:endParaRPr lang="en-US" dirty="0" smtClean="0"/>
          </a:p>
          <a:p>
            <a:r>
              <a:rPr lang="en-US" dirty="0" smtClean="0"/>
              <a:t>MDR organisms, lengthy ICU and chemo regimens changing the flora</a:t>
            </a:r>
          </a:p>
          <a:p>
            <a:endParaRPr lang="en-US" u="sng" dirty="0" smtClean="0"/>
          </a:p>
          <a:p>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775191"/>
            <a:ext cx="1264920" cy="1653809"/>
          </a:xfrm>
        </p:spPr>
        <p:txBody>
          <a:bodyPr/>
          <a:lstStyle/>
          <a:p>
            <a:endParaRPr lang="en-US" dirty="0"/>
          </a:p>
        </p:txBody>
      </p:sp>
      <p:pic>
        <p:nvPicPr>
          <p:cNvPr id="4" name="Picture 2"/>
          <p:cNvPicPr>
            <a:picLocks noChangeAspect="1" noChangeArrowheads="1"/>
          </p:cNvPicPr>
          <p:nvPr/>
        </p:nvPicPr>
        <p:blipFill>
          <a:blip r:embed="rId3"/>
          <a:srcRect/>
          <a:stretch>
            <a:fillRect/>
          </a:stretch>
        </p:blipFill>
        <p:spPr bwMode="auto">
          <a:xfrm>
            <a:off x="0" y="0"/>
            <a:ext cx="9144000" cy="9144000"/>
          </a:xfrm>
          <a:prstGeom prst="rect">
            <a:avLst/>
          </a:prstGeom>
          <a:noFill/>
        </p:spPr>
      </p:pic>
      <p:sp>
        <p:nvSpPr>
          <p:cNvPr id="5" name="Oval 4"/>
          <p:cNvSpPr/>
          <p:nvPr/>
        </p:nvSpPr>
        <p:spPr>
          <a:xfrm>
            <a:off x="7501208" y="5218612"/>
            <a:ext cx="571644" cy="5410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6" name="Oval 5"/>
          <p:cNvSpPr/>
          <p:nvPr/>
        </p:nvSpPr>
        <p:spPr>
          <a:xfrm>
            <a:off x="2275924" y="5229494"/>
            <a:ext cx="571644" cy="5410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srcRect/>
          <a:stretch>
            <a:fillRect/>
          </a:stretch>
        </p:blipFill>
        <p:spPr bwMode="auto">
          <a:xfrm>
            <a:off x="0" y="0"/>
            <a:ext cx="9144000" cy="8893629"/>
          </a:xfrm>
          <a:prstGeom prst="rect">
            <a:avLst/>
          </a:prstGeom>
          <a:noFill/>
        </p:spPr>
      </p:pic>
      <p:sp>
        <p:nvSpPr>
          <p:cNvPr id="5" name="Oval 4"/>
          <p:cNvSpPr/>
          <p:nvPr/>
        </p:nvSpPr>
        <p:spPr>
          <a:xfrm>
            <a:off x="359992" y="5131524"/>
            <a:ext cx="1566772" cy="104067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6" name="Oval 5"/>
          <p:cNvSpPr/>
          <p:nvPr/>
        </p:nvSpPr>
        <p:spPr>
          <a:xfrm>
            <a:off x="457200" y="3574826"/>
            <a:ext cx="1600200" cy="5410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changing spectrum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Undiagnosed FUOs has gone from 75% to &lt;10%, but the </a:t>
            </a:r>
            <a:r>
              <a:rPr lang="en-US" i="1" dirty="0" smtClean="0"/>
              <a:t>fraction </a:t>
            </a:r>
            <a:r>
              <a:rPr lang="en-US" dirty="0" smtClean="0"/>
              <a:t>of FUOs that are undiagnosed has increased</a:t>
            </a:r>
          </a:p>
          <a:p>
            <a:endParaRPr lang="en-US" dirty="0" smtClean="0"/>
          </a:p>
          <a:p>
            <a:r>
              <a:rPr lang="en-US" dirty="0" smtClean="0"/>
              <a:t>More connective tissue diseases are being diagnosed</a:t>
            </a:r>
          </a:p>
          <a:p>
            <a:endParaRPr lang="en-US" dirty="0" smtClean="0"/>
          </a:p>
          <a:p>
            <a:r>
              <a:rPr lang="en-US" dirty="0" err="1" smtClean="0"/>
              <a:t>Extrapulm</a:t>
            </a:r>
            <a:r>
              <a:rPr lang="en-US" dirty="0" smtClean="0"/>
              <a:t> TB, solid tumors and </a:t>
            </a:r>
            <a:r>
              <a:rPr lang="en-US" dirty="0" err="1" smtClean="0"/>
              <a:t>intrabdominal</a:t>
            </a:r>
            <a:r>
              <a:rPr lang="en-US" dirty="0" smtClean="0"/>
              <a:t> abscesses are less prevalent due to CT scanning</a:t>
            </a:r>
          </a:p>
          <a:p>
            <a:pPr lvl="1"/>
            <a:r>
              <a:rPr lang="en-US" dirty="0" smtClean="0"/>
              <a:t>CT guided IR has replaced ex-laps for diagnosis</a:t>
            </a:r>
          </a:p>
          <a:p>
            <a:pPr lvl="1"/>
            <a:endParaRPr lang="en-US" dirty="0" smtClean="0"/>
          </a:p>
          <a:p>
            <a:r>
              <a:rPr lang="en-US" dirty="0" smtClean="0"/>
              <a:t>Better blood culturing techniques has reduced IE as an etiology for FUO</a:t>
            </a:r>
          </a:p>
          <a:p>
            <a:pPr lvl="1"/>
            <a:r>
              <a:rPr lang="en-US" dirty="0" smtClean="0"/>
              <a:t>Culture negative or fastidious organisms (</a:t>
            </a:r>
            <a:r>
              <a:rPr lang="en-US" dirty="0" err="1" smtClean="0"/>
              <a:t>bartonella</a:t>
            </a:r>
            <a:r>
              <a:rPr lang="en-US" dirty="0" smtClean="0"/>
              <a:t>) remain as FUOs</a:t>
            </a:r>
          </a:p>
          <a:p>
            <a:pPr lvl="1"/>
            <a:endParaRPr lang="en-US" dirty="0" smtClean="0"/>
          </a:p>
          <a:p>
            <a:pPr lvl="1"/>
            <a:endParaRPr lang="en-US" dirty="0" smtClean="0"/>
          </a:p>
        </p:txBody>
      </p:sp>
      <p:sp>
        <p:nvSpPr>
          <p:cNvPr id="4" name="TextBox 3"/>
          <p:cNvSpPr txBox="1"/>
          <p:nvPr/>
        </p:nvSpPr>
        <p:spPr>
          <a:xfrm>
            <a:off x="2162271" y="6216780"/>
            <a:ext cx="6743193" cy="646331"/>
          </a:xfrm>
          <a:prstGeom prst="rect">
            <a:avLst/>
          </a:prstGeom>
          <a:noFill/>
        </p:spPr>
        <p:txBody>
          <a:bodyPr wrap="none" rtlCol="0">
            <a:spAutoFit/>
          </a:bodyPr>
          <a:lstStyle/>
          <a:p>
            <a:r>
              <a:rPr lang="en-US" i="1" dirty="0" smtClean="0">
                <a:solidFill>
                  <a:srgbClr val="FF0000"/>
                </a:solidFill>
              </a:rPr>
              <a:t>The longer a patient has a fever, the less likely an ID cause will be found</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a:xfrm>
            <a:off x="658813" y="2286000"/>
            <a:ext cx="7824787" cy="3840163"/>
          </a:xfrm>
        </p:spPr>
        <p:txBody>
          <a:bodyPr>
            <a:normAutofit/>
          </a:bodyPr>
          <a:lstStyle/>
          <a:p>
            <a:r>
              <a:rPr lang="en-US" dirty="0" smtClean="0"/>
              <a:t>72 </a:t>
            </a:r>
            <a:r>
              <a:rPr lang="en-US" dirty="0" err="1" smtClean="0"/>
              <a:t>y.o</a:t>
            </a:r>
            <a:r>
              <a:rPr lang="en-US" dirty="0" smtClean="0"/>
              <a:t>, male with cirrhosis, diabetes and is on chronic steroids for RA who is s/p partial </a:t>
            </a:r>
            <a:r>
              <a:rPr lang="en-US" dirty="0" err="1" smtClean="0"/>
              <a:t>colectomy</a:t>
            </a:r>
            <a:r>
              <a:rPr lang="en-US" dirty="0" smtClean="0"/>
              <a:t> for recurrent </a:t>
            </a:r>
            <a:r>
              <a:rPr lang="en-US" dirty="0" err="1" smtClean="0"/>
              <a:t>diverticular</a:t>
            </a:r>
            <a:r>
              <a:rPr lang="en-US" dirty="0" smtClean="0"/>
              <a:t> disease</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(Occult) abscess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usually located in the abdomen or pelvis</a:t>
            </a:r>
          </a:p>
          <a:p>
            <a:r>
              <a:rPr lang="en-US" dirty="0" smtClean="0"/>
              <a:t>cirrhosis, steroid or immunosuppressive medications, recent surgery, and diabetes are predisposing factors</a:t>
            </a:r>
          </a:p>
          <a:p>
            <a:r>
              <a:rPr lang="en-US" dirty="0" smtClean="0"/>
              <a:t>arise in locations of disrupted barrier in bowel wall (</a:t>
            </a:r>
            <a:r>
              <a:rPr lang="en-US" dirty="0" err="1" smtClean="0"/>
              <a:t>appy</a:t>
            </a:r>
            <a:r>
              <a:rPr lang="en-US" dirty="0" smtClean="0"/>
              <a:t>, tics, IBD). </a:t>
            </a:r>
          </a:p>
          <a:p>
            <a:r>
              <a:rPr lang="en-US" dirty="0" smtClean="0"/>
              <a:t>develop in </a:t>
            </a:r>
            <a:r>
              <a:rPr lang="en-US" dirty="0" err="1" smtClean="0"/>
              <a:t>subphrenic</a:t>
            </a:r>
            <a:r>
              <a:rPr lang="en-US" dirty="0" smtClean="0"/>
              <a:t>, </a:t>
            </a:r>
            <a:r>
              <a:rPr lang="en-US" dirty="0" err="1" smtClean="0"/>
              <a:t>omental</a:t>
            </a:r>
            <a:r>
              <a:rPr lang="en-US" dirty="0" smtClean="0"/>
              <a:t>, pouch of Douglas, pelvic, and retroperitoneal locations.</a:t>
            </a:r>
          </a:p>
          <a:p>
            <a:r>
              <a:rPr lang="en-US" dirty="0" err="1" smtClean="0"/>
              <a:t>Pyogenic</a:t>
            </a:r>
            <a:r>
              <a:rPr lang="en-US" dirty="0" smtClean="0"/>
              <a:t> liver abscesses in setting of </a:t>
            </a:r>
            <a:r>
              <a:rPr lang="en-US" dirty="0" err="1" smtClean="0"/>
              <a:t>biliary</a:t>
            </a:r>
            <a:r>
              <a:rPr lang="en-US" dirty="0" smtClean="0"/>
              <a:t> tract disease, appendicitis or diverticulitis.</a:t>
            </a:r>
          </a:p>
          <a:p>
            <a:r>
              <a:rPr lang="en-US" dirty="0" smtClean="0"/>
              <a:t>Amebic liver abscesses can look like </a:t>
            </a:r>
            <a:r>
              <a:rPr lang="en-US" dirty="0" err="1" smtClean="0"/>
              <a:t>pyogenic</a:t>
            </a:r>
            <a:r>
              <a:rPr lang="en-US" dirty="0" smtClean="0"/>
              <a:t> abscesses; check </a:t>
            </a:r>
            <a:r>
              <a:rPr lang="en-US" dirty="0" err="1" smtClean="0"/>
              <a:t>e</a:t>
            </a:r>
            <a:r>
              <a:rPr lang="en-US" dirty="0" smtClean="0"/>
              <a:t> </a:t>
            </a:r>
            <a:r>
              <a:rPr lang="en-US" dirty="0" err="1" smtClean="0"/>
              <a:t>histolytica</a:t>
            </a:r>
            <a:r>
              <a:rPr lang="en-US" dirty="0" smtClean="0"/>
              <a:t> </a:t>
            </a:r>
            <a:r>
              <a:rPr lang="en-US" dirty="0" err="1" smtClean="0"/>
              <a:t>serologies</a:t>
            </a:r>
            <a:r>
              <a:rPr lang="en-US" dirty="0" smtClean="0"/>
              <a:t>. </a:t>
            </a:r>
          </a:p>
          <a:p>
            <a:r>
              <a:rPr lang="en-US" dirty="0" err="1" smtClean="0"/>
              <a:t>Splenic</a:t>
            </a:r>
            <a:r>
              <a:rPr lang="en-US" dirty="0" smtClean="0"/>
              <a:t> abscesses occur from </a:t>
            </a:r>
            <a:r>
              <a:rPr lang="en-US" dirty="0" err="1" smtClean="0"/>
              <a:t>hematogenous</a:t>
            </a:r>
            <a:r>
              <a:rPr lang="en-US" dirty="0" smtClean="0"/>
              <a:t> seeding: look for </a:t>
            </a:r>
            <a:r>
              <a:rPr lang="en-US" dirty="0" err="1" smtClean="0"/>
              <a:t>concominant</a:t>
            </a:r>
            <a:r>
              <a:rPr lang="en-US" dirty="0" smtClean="0"/>
              <a:t> endocarditis</a:t>
            </a:r>
          </a:p>
          <a:p>
            <a:r>
              <a:rPr lang="en-US" i="1" dirty="0" err="1" smtClean="0"/>
              <a:t>Perinephric</a:t>
            </a:r>
            <a:r>
              <a:rPr lang="en-US" i="1" dirty="0" smtClean="0"/>
              <a:t> abscesses can have normal UA/urine culture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febrile patient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Fevers: </a:t>
            </a:r>
            <a:r>
              <a:rPr lang="en-US" i="1" dirty="0" smtClean="0"/>
              <a:t>Relatively straightforward approach</a:t>
            </a:r>
          </a:p>
          <a:p>
            <a:pPr lvl="1"/>
            <a:r>
              <a:rPr lang="en-US" dirty="0" smtClean="0"/>
              <a:t>Definitions</a:t>
            </a:r>
          </a:p>
          <a:p>
            <a:pPr lvl="1"/>
            <a:r>
              <a:rPr lang="en-US" dirty="0" smtClean="0"/>
              <a:t>Fever </a:t>
            </a:r>
            <a:r>
              <a:rPr lang="en-US" dirty="0" err="1" smtClean="0"/>
              <a:t>vs</a:t>
            </a:r>
            <a:r>
              <a:rPr lang="en-US" dirty="0" smtClean="0"/>
              <a:t> hyperthermia </a:t>
            </a:r>
            <a:r>
              <a:rPr lang="en-US" dirty="0" err="1" smtClean="0"/>
              <a:t>vs</a:t>
            </a:r>
            <a:r>
              <a:rPr lang="en-US" dirty="0" smtClean="0"/>
              <a:t> hyperpyrexia</a:t>
            </a:r>
          </a:p>
          <a:p>
            <a:pPr lvl="1"/>
            <a:r>
              <a:rPr lang="en-US" dirty="0" smtClean="0"/>
              <a:t>Mechanisms</a:t>
            </a:r>
          </a:p>
          <a:p>
            <a:pPr lvl="1"/>
            <a:r>
              <a:rPr lang="en-US" dirty="0" smtClean="0"/>
              <a:t>Initial approach</a:t>
            </a:r>
          </a:p>
          <a:p>
            <a:r>
              <a:rPr lang="en-US" dirty="0" smtClean="0"/>
              <a:t>Fevers of unknown origin: </a:t>
            </a:r>
            <a:r>
              <a:rPr lang="en-US" i="1" dirty="0" smtClean="0"/>
              <a:t>More complex, more fun to chase</a:t>
            </a:r>
          </a:p>
          <a:p>
            <a:pPr lvl="1"/>
            <a:r>
              <a:rPr lang="en-US" dirty="0" smtClean="0"/>
              <a:t>Definition</a:t>
            </a:r>
          </a:p>
          <a:p>
            <a:pPr lvl="1"/>
            <a:r>
              <a:rPr lang="en-US" dirty="0" smtClean="0"/>
              <a:t>Spectrum</a:t>
            </a:r>
          </a:p>
          <a:p>
            <a:pPr lvl="1"/>
            <a:r>
              <a:rPr lang="en-US" dirty="0" smtClean="0"/>
              <a:t>Fun Cases and categories</a:t>
            </a:r>
          </a:p>
          <a:p>
            <a:pPr lvl="1"/>
            <a:endParaRPr lang="en-US"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an infection is the cause of FUO </a:t>
            </a:r>
            <a:r>
              <a:rPr lang="en-US" i="1" dirty="0" smtClean="0"/>
              <a:t>by disease</a:t>
            </a:r>
            <a:endParaRPr lang="en-US" i="1" dirty="0"/>
          </a:p>
        </p:txBody>
      </p:sp>
      <p:sp>
        <p:nvSpPr>
          <p:cNvPr id="3" name="Content Placeholder 2"/>
          <p:cNvSpPr>
            <a:spLocks noGrp="1"/>
          </p:cNvSpPr>
          <p:nvPr>
            <p:ph idx="1"/>
          </p:nvPr>
        </p:nvSpPr>
        <p:spPr/>
        <p:txBody>
          <a:bodyPr>
            <a:normAutofit fontScale="70000" lnSpcReduction="20000"/>
          </a:bodyPr>
          <a:lstStyle/>
          <a:p>
            <a:pPr>
              <a:lnSpc>
                <a:spcPct val="80000"/>
              </a:lnSpc>
            </a:pPr>
            <a:r>
              <a:rPr lang="en-US" dirty="0" err="1" smtClean="0"/>
              <a:t>Intraabdominal</a:t>
            </a:r>
            <a:r>
              <a:rPr lang="en-US" dirty="0" smtClean="0"/>
              <a:t> </a:t>
            </a:r>
            <a:r>
              <a:rPr lang="en-US" dirty="0" smtClean="0">
                <a:solidFill>
                  <a:srgbClr val="FF0000"/>
                </a:solidFill>
              </a:rPr>
              <a:t>abscess </a:t>
            </a:r>
            <a:r>
              <a:rPr lang="en-US" dirty="0" smtClean="0"/>
              <a:t>(liver, </a:t>
            </a:r>
            <a:r>
              <a:rPr lang="en-US" dirty="0" err="1" smtClean="0"/>
              <a:t>splenic</a:t>
            </a:r>
            <a:r>
              <a:rPr lang="en-US" dirty="0" smtClean="0"/>
              <a:t>, </a:t>
            </a:r>
            <a:r>
              <a:rPr lang="en-US" dirty="0" err="1" smtClean="0"/>
              <a:t>psoas</a:t>
            </a:r>
            <a:r>
              <a:rPr lang="en-US" dirty="0" smtClean="0"/>
              <a:t>, etc)</a:t>
            </a:r>
          </a:p>
          <a:p>
            <a:pPr>
              <a:lnSpc>
                <a:spcPct val="80000"/>
              </a:lnSpc>
            </a:pPr>
            <a:r>
              <a:rPr lang="en-US" dirty="0" smtClean="0"/>
              <a:t>Appendicitis</a:t>
            </a:r>
          </a:p>
          <a:p>
            <a:pPr>
              <a:lnSpc>
                <a:spcPct val="80000"/>
              </a:lnSpc>
            </a:pPr>
            <a:r>
              <a:rPr lang="en-US" dirty="0" err="1" smtClean="0"/>
              <a:t>Cholecystitis</a:t>
            </a:r>
            <a:endParaRPr lang="en-US" dirty="0" smtClean="0"/>
          </a:p>
          <a:p>
            <a:pPr>
              <a:lnSpc>
                <a:spcPct val="80000"/>
              </a:lnSpc>
            </a:pPr>
            <a:r>
              <a:rPr lang="en-US" dirty="0" err="1" smtClean="0"/>
              <a:t>tubo</a:t>
            </a:r>
            <a:r>
              <a:rPr lang="en-US" dirty="0" smtClean="0"/>
              <a:t>-ovarian </a:t>
            </a:r>
            <a:r>
              <a:rPr lang="en-US" dirty="0" smtClean="0">
                <a:solidFill>
                  <a:srgbClr val="FF0000"/>
                </a:solidFill>
              </a:rPr>
              <a:t>abscess</a:t>
            </a:r>
          </a:p>
          <a:p>
            <a:pPr>
              <a:lnSpc>
                <a:spcPct val="80000"/>
              </a:lnSpc>
            </a:pPr>
            <a:r>
              <a:rPr lang="en-US" dirty="0" smtClean="0"/>
              <a:t>Intracranial </a:t>
            </a:r>
            <a:r>
              <a:rPr lang="en-US" dirty="0" smtClean="0">
                <a:solidFill>
                  <a:srgbClr val="FF0000"/>
                </a:solidFill>
              </a:rPr>
              <a:t>abscess</a:t>
            </a:r>
          </a:p>
          <a:p>
            <a:pPr>
              <a:lnSpc>
                <a:spcPct val="80000"/>
              </a:lnSpc>
            </a:pPr>
            <a:r>
              <a:rPr lang="en-US" dirty="0" smtClean="0"/>
              <a:t>Sinusitis</a:t>
            </a:r>
          </a:p>
          <a:p>
            <a:pPr>
              <a:lnSpc>
                <a:spcPct val="80000"/>
              </a:lnSpc>
            </a:pPr>
            <a:r>
              <a:rPr lang="en-US" dirty="0" smtClean="0"/>
              <a:t>dental </a:t>
            </a:r>
            <a:r>
              <a:rPr lang="en-US" dirty="0" smtClean="0">
                <a:solidFill>
                  <a:srgbClr val="FF0000"/>
                </a:solidFill>
              </a:rPr>
              <a:t>abscess</a:t>
            </a:r>
          </a:p>
          <a:p>
            <a:pPr>
              <a:lnSpc>
                <a:spcPct val="80000"/>
              </a:lnSpc>
            </a:pPr>
            <a:r>
              <a:rPr lang="en-US" dirty="0" smtClean="0"/>
              <a:t>Chronic </a:t>
            </a:r>
            <a:r>
              <a:rPr lang="en-US" dirty="0" err="1" smtClean="0"/>
              <a:t>pharyngitis</a:t>
            </a:r>
            <a:endParaRPr lang="en-US" dirty="0" smtClean="0"/>
          </a:p>
          <a:p>
            <a:pPr>
              <a:lnSpc>
                <a:spcPct val="80000"/>
              </a:lnSpc>
            </a:pPr>
            <a:r>
              <a:rPr lang="en-US" dirty="0" err="1" smtClean="0"/>
              <a:t>Tracheobronchitis</a:t>
            </a:r>
            <a:endParaRPr lang="en-US" dirty="0" smtClean="0"/>
          </a:p>
          <a:p>
            <a:pPr>
              <a:lnSpc>
                <a:spcPct val="80000"/>
              </a:lnSpc>
            </a:pPr>
            <a:r>
              <a:rPr lang="en-US" dirty="0" smtClean="0"/>
              <a:t>lung </a:t>
            </a:r>
            <a:r>
              <a:rPr lang="en-US" dirty="0" smtClean="0">
                <a:solidFill>
                  <a:srgbClr val="FF0000"/>
                </a:solidFill>
              </a:rPr>
              <a:t>abscess</a:t>
            </a:r>
          </a:p>
          <a:p>
            <a:pPr>
              <a:lnSpc>
                <a:spcPct val="80000"/>
              </a:lnSpc>
            </a:pPr>
            <a:r>
              <a:rPr lang="en-US" dirty="0" smtClean="0"/>
              <a:t>Septic jugular phlebitis</a:t>
            </a:r>
          </a:p>
          <a:p>
            <a:pPr>
              <a:lnSpc>
                <a:spcPct val="80000"/>
              </a:lnSpc>
            </a:pPr>
            <a:r>
              <a:rPr lang="en-US" dirty="0" err="1" smtClean="0"/>
              <a:t>mycotic</a:t>
            </a:r>
            <a:r>
              <a:rPr lang="en-US" dirty="0" smtClean="0"/>
              <a:t> aneurysm</a:t>
            </a:r>
          </a:p>
          <a:p>
            <a:pPr>
              <a:lnSpc>
                <a:spcPct val="80000"/>
              </a:lnSpc>
            </a:pPr>
            <a:r>
              <a:rPr lang="en-US" dirty="0" err="1" smtClean="0">
                <a:solidFill>
                  <a:srgbClr val="FF0000"/>
                </a:solidFill>
              </a:rPr>
              <a:t>Endocarditis</a:t>
            </a:r>
            <a:endParaRPr lang="en-US" dirty="0" smtClean="0">
              <a:solidFill>
                <a:srgbClr val="FF0000"/>
              </a:solidFill>
            </a:endParaRPr>
          </a:p>
          <a:p>
            <a:pPr>
              <a:lnSpc>
                <a:spcPct val="80000"/>
              </a:lnSpc>
            </a:pPr>
            <a:r>
              <a:rPr lang="en-US" dirty="0" smtClean="0"/>
              <a:t>intravenous catheter infection</a:t>
            </a:r>
          </a:p>
          <a:p>
            <a:pPr>
              <a:lnSpc>
                <a:spcPct val="80000"/>
              </a:lnSpc>
            </a:pPr>
            <a:r>
              <a:rPr lang="en-US" dirty="0" smtClean="0"/>
              <a:t>vascular graft infection</a:t>
            </a:r>
          </a:p>
          <a:p>
            <a:pPr>
              <a:lnSpc>
                <a:spcPct val="80000"/>
              </a:lnSpc>
            </a:pPr>
            <a:r>
              <a:rPr lang="en-US" dirty="0" smtClean="0"/>
              <a:t>Wound infection</a:t>
            </a:r>
          </a:p>
          <a:p>
            <a:pPr>
              <a:lnSpc>
                <a:spcPct val="80000"/>
              </a:lnSpc>
            </a:pPr>
            <a:r>
              <a:rPr lang="en-US" dirty="0" err="1" smtClean="0">
                <a:solidFill>
                  <a:srgbClr val="FF0000"/>
                </a:solidFill>
              </a:rPr>
              <a:t>Osteomyelitis</a:t>
            </a:r>
            <a:endParaRPr lang="en-US" dirty="0" smtClean="0">
              <a:solidFill>
                <a:srgbClr val="FF0000"/>
              </a:solidFill>
            </a:endParaRPr>
          </a:p>
          <a:p>
            <a:pPr>
              <a:lnSpc>
                <a:spcPct val="80000"/>
              </a:lnSpc>
            </a:pPr>
            <a:r>
              <a:rPr lang="en-US" dirty="0" smtClean="0"/>
              <a:t>infected joint prosthesis</a:t>
            </a:r>
          </a:p>
          <a:p>
            <a:pPr>
              <a:lnSpc>
                <a:spcPct val="80000"/>
              </a:lnSpc>
            </a:pPr>
            <a:r>
              <a:rPr lang="en-US" dirty="0" err="1" smtClean="0"/>
              <a:t>Pyelonephritis</a:t>
            </a:r>
            <a:endParaRPr lang="en-US" dirty="0" smtClean="0"/>
          </a:p>
          <a:p>
            <a:pPr>
              <a:lnSpc>
                <a:spcPct val="80000"/>
              </a:lnSpc>
            </a:pPr>
            <a:r>
              <a:rPr lang="en-US" dirty="0" err="1" smtClean="0">
                <a:solidFill>
                  <a:srgbClr val="FF0000"/>
                </a:solidFill>
              </a:rPr>
              <a:t>prostatitis</a:t>
            </a:r>
            <a:endParaRPr lang="en-US" dirty="0" smtClean="0">
              <a:solidFill>
                <a:srgbClr val="FF0000"/>
              </a:solidFill>
            </a:endParaRPr>
          </a:p>
          <a:p>
            <a:endParaRPr lang="en-US" dirty="0"/>
          </a:p>
        </p:txBody>
      </p:sp>
      <p:sp>
        <p:nvSpPr>
          <p:cNvPr id="4" name="TextBox 3"/>
          <p:cNvSpPr txBox="1"/>
          <p:nvPr/>
        </p:nvSpPr>
        <p:spPr>
          <a:xfrm>
            <a:off x="5519394" y="3400023"/>
            <a:ext cx="2697328" cy="1477328"/>
          </a:xfrm>
          <a:prstGeom prst="rect">
            <a:avLst/>
          </a:prstGeom>
          <a:noFill/>
        </p:spPr>
        <p:txBody>
          <a:bodyPr wrap="square" rtlCol="0">
            <a:spAutoFit/>
          </a:bodyPr>
          <a:lstStyle/>
          <a:p>
            <a:r>
              <a:rPr lang="en-US" b="1" i="1" dirty="0" smtClean="0">
                <a:solidFill>
                  <a:srgbClr val="FF0000"/>
                </a:solidFill>
              </a:rPr>
              <a:t>Things that are hidden, may give false negative blood cultures, or have an unrevealing (missed on) exam</a:t>
            </a:r>
            <a:endParaRPr lang="en-US" b="1" i="1" dirty="0">
              <a:solidFill>
                <a:srgbClr val="FF0000"/>
              </a:solidFill>
            </a:endParaRPr>
          </a:p>
        </p:txBody>
      </p:sp>
      <p:sp>
        <p:nvSpPr>
          <p:cNvPr id="5" name="TextBox 4"/>
          <p:cNvSpPr txBox="1"/>
          <p:nvPr/>
        </p:nvSpPr>
        <p:spPr>
          <a:xfrm>
            <a:off x="4339584" y="5793473"/>
            <a:ext cx="4347216" cy="369332"/>
          </a:xfrm>
          <a:prstGeom prst="rect">
            <a:avLst/>
          </a:prstGeom>
          <a:noFill/>
        </p:spPr>
        <p:txBody>
          <a:bodyPr wrap="none" rtlCol="0">
            <a:spAutoFit/>
          </a:bodyPr>
          <a:lstStyle/>
          <a:p>
            <a:r>
              <a:rPr lang="en-US" i="1" dirty="0" smtClean="0">
                <a:solidFill>
                  <a:srgbClr val="00B050"/>
                </a:solidFill>
              </a:rPr>
              <a:t>We’re getting better at finding these things!</a:t>
            </a:r>
            <a:endParaRPr lang="en-US" i="1" dirty="0">
              <a:solidFill>
                <a:srgbClr val="00B05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down)">
                                      <p:cBhvr>
                                        <p:cTn id="40" dur="500"/>
                                        <p:tgtEl>
                                          <p:spTgt spid="3">
                                            <p:txEl>
                                              <p:pRg st="11" end="11"/>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wipe(down)">
                                      <p:cBhvr>
                                        <p:cTn id="43" dur="500"/>
                                        <p:tgtEl>
                                          <p:spTgt spid="3">
                                            <p:txEl>
                                              <p:pRg st="12" end="12"/>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wipe(down)">
                                      <p:cBhvr>
                                        <p:cTn id="46" dur="500"/>
                                        <p:tgtEl>
                                          <p:spTgt spid="3">
                                            <p:txEl>
                                              <p:pRg st="13" end="13"/>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wipe(down)">
                                      <p:cBhvr>
                                        <p:cTn id="49" dur="500"/>
                                        <p:tgtEl>
                                          <p:spTgt spid="3">
                                            <p:txEl>
                                              <p:pRg st="14" end="14"/>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wipe(down)">
                                      <p:cBhvr>
                                        <p:cTn id="52" dur="500"/>
                                        <p:tgtEl>
                                          <p:spTgt spid="3">
                                            <p:txEl>
                                              <p:pRg st="15" end="15"/>
                                            </p:tx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Effect transition="in" filter="wipe(down)">
                                      <p:cBhvr>
                                        <p:cTn id="55" dur="500"/>
                                        <p:tgtEl>
                                          <p:spTgt spid="3">
                                            <p:txEl>
                                              <p:pRg st="16" end="16"/>
                                            </p:tx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
                                            <p:txEl>
                                              <p:pRg st="17" end="17"/>
                                            </p:txEl>
                                          </p:spTgt>
                                        </p:tgtEl>
                                        <p:attrNameLst>
                                          <p:attrName>style.visibility</p:attrName>
                                        </p:attrNameLst>
                                      </p:cBhvr>
                                      <p:to>
                                        <p:strVal val="visible"/>
                                      </p:to>
                                    </p:set>
                                    <p:animEffect transition="in" filter="wipe(down)">
                                      <p:cBhvr>
                                        <p:cTn id="58" dur="500"/>
                                        <p:tgtEl>
                                          <p:spTgt spid="3">
                                            <p:txEl>
                                              <p:pRg st="17" end="17"/>
                                            </p:txEl>
                                          </p:spTgt>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
                                            <p:txEl>
                                              <p:pRg st="18" end="18"/>
                                            </p:txEl>
                                          </p:spTgt>
                                        </p:tgtEl>
                                        <p:attrNameLst>
                                          <p:attrName>style.visibility</p:attrName>
                                        </p:attrNameLst>
                                      </p:cBhvr>
                                      <p:to>
                                        <p:strVal val="visible"/>
                                      </p:to>
                                    </p:set>
                                    <p:animEffect transition="in" filter="wipe(down)">
                                      <p:cBhvr>
                                        <p:cTn id="61" dur="500"/>
                                        <p:tgtEl>
                                          <p:spTgt spid="3">
                                            <p:txEl>
                                              <p:pRg st="18" end="18"/>
                                            </p:txEl>
                                          </p:spTgt>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
                                            <p:txEl>
                                              <p:pRg st="19" end="19"/>
                                            </p:txEl>
                                          </p:spTgt>
                                        </p:tgtEl>
                                        <p:attrNameLst>
                                          <p:attrName>style.visibility</p:attrName>
                                        </p:attrNameLst>
                                      </p:cBhvr>
                                      <p:to>
                                        <p:strVal val="visible"/>
                                      </p:to>
                                    </p:set>
                                    <p:animEffect transition="in" filter="wipe(down)">
                                      <p:cBhvr>
                                        <p:cTn id="64" dur="500"/>
                                        <p:tgtEl>
                                          <p:spTgt spid="3">
                                            <p:txEl>
                                              <p:pRg st="19" end="19"/>
                                            </p:txEl>
                                          </p:spTgt>
                                        </p:tgtEl>
                                      </p:cBhvr>
                                    </p:animEffect>
                                  </p:childTnLst>
                                </p:cTn>
                              </p:par>
                              <p:par>
                                <p:cTn id="65" presetID="6" presetClass="emph" presetSubtype="0" fill="hold" grpId="1" nodeType="withEffect">
                                  <p:stCondLst>
                                    <p:cond delay="0"/>
                                  </p:stCondLst>
                                  <p:childTnLst>
                                    <p:animScale>
                                      <p:cBhvr>
                                        <p:cTn id="6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srcRect/>
          <a:stretch>
            <a:fillRect/>
          </a:stretch>
        </p:blipFill>
        <p:spPr bwMode="auto">
          <a:xfrm>
            <a:off x="0" y="274638"/>
            <a:ext cx="9144000" cy="6096000"/>
          </a:xfrm>
          <a:prstGeom prst="rect">
            <a:avLst/>
          </a:prstGeom>
          <a:noFill/>
        </p:spPr>
      </p:pic>
      <p:sp>
        <p:nvSpPr>
          <p:cNvPr id="5" name="TextBox 4"/>
          <p:cNvSpPr txBox="1"/>
          <p:nvPr/>
        </p:nvSpPr>
        <p:spPr>
          <a:xfrm>
            <a:off x="1954973" y="1408176"/>
            <a:ext cx="5665028" cy="923330"/>
          </a:xfrm>
          <a:prstGeom prst="rect">
            <a:avLst/>
          </a:prstGeom>
          <a:noFill/>
        </p:spPr>
        <p:txBody>
          <a:bodyPr wrap="square" rtlCol="0">
            <a:spAutoFit/>
          </a:bodyPr>
          <a:lstStyle/>
          <a:p>
            <a:r>
              <a:rPr lang="en-US" i="1" dirty="0" smtClean="0">
                <a:solidFill>
                  <a:srgbClr val="00B050"/>
                </a:solidFill>
              </a:rPr>
              <a:t>We’re getting better at finding infections and cancers thereby reducing the total FUOs seen, but leaving</a:t>
            </a:r>
          </a:p>
          <a:p>
            <a:r>
              <a:rPr lang="en-US" i="1" dirty="0" smtClean="0">
                <a:solidFill>
                  <a:srgbClr val="00B050"/>
                </a:solidFill>
              </a:rPr>
              <a:t>many undiagnosed cases</a:t>
            </a:r>
            <a:endParaRPr lang="en-US" i="1" dirty="0">
              <a:solidFill>
                <a:srgbClr val="00B050"/>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FUOs rare</a:t>
            </a:r>
            <a:endParaRPr lang="en-US" dirty="0"/>
          </a:p>
        </p:txBody>
      </p:sp>
      <p:sp>
        <p:nvSpPr>
          <p:cNvPr id="3" name="Content Placeholder 2"/>
          <p:cNvSpPr>
            <a:spLocks noGrp="1"/>
          </p:cNvSpPr>
          <p:nvPr>
            <p:ph idx="1"/>
          </p:nvPr>
        </p:nvSpPr>
        <p:spPr>
          <a:xfrm>
            <a:off x="457200" y="1775191"/>
            <a:ext cx="8229600" cy="3704641"/>
          </a:xfrm>
        </p:spPr>
        <p:txBody>
          <a:bodyPr>
            <a:normAutofit/>
          </a:bodyPr>
          <a:lstStyle/>
          <a:p>
            <a:r>
              <a:rPr lang="en-US" dirty="0" smtClean="0"/>
              <a:t>2800 hospital beds over 2 year period (</a:t>
            </a:r>
            <a:r>
              <a:rPr lang="en-US" dirty="0" smtClean="0">
                <a:solidFill>
                  <a:srgbClr val="FF0000"/>
                </a:solidFill>
              </a:rPr>
              <a:t>2003-2005</a:t>
            </a:r>
            <a:r>
              <a:rPr lang="en-US" dirty="0" smtClean="0"/>
              <a:t>); only 73 cases of </a:t>
            </a:r>
            <a:r>
              <a:rPr lang="en-US" dirty="0" err="1" smtClean="0"/>
              <a:t>FUOs</a:t>
            </a:r>
            <a:r>
              <a:rPr lang="en-US" dirty="0" smtClean="0"/>
              <a:t> found</a:t>
            </a:r>
          </a:p>
          <a:p>
            <a:pPr lvl="1"/>
            <a:r>
              <a:rPr lang="en-US" dirty="0" smtClean="0"/>
              <a:t>Noninfectious inflammatory diseases (</a:t>
            </a:r>
            <a:r>
              <a:rPr lang="en-US" dirty="0" err="1" smtClean="0"/>
              <a:t>vasculitis</a:t>
            </a:r>
            <a:r>
              <a:rPr lang="en-US" dirty="0" smtClean="0"/>
              <a:t>, SLE, PMR) — 22% </a:t>
            </a:r>
          </a:p>
          <a:p>
            <a:pPr lvl="1"/>
            <a:r>
              <a:rPr lang="en-US" dirty="0" smtClean="0"/>
              <a:t>Infection — 16%</a:t>
            </a:r>
          </a:p>
          <a:p>
            <a:pPr lvl="1"/>
            <a:r>
              <a:rPr lang="en-US" dirty="0" smtClean="0"/>
              <a:t>Malignancy — 7%</a:t>
            </a:r>
          </a:p>
          <a:p>
            <a:pPr lvl="1"/>
            <a:r>
              <a:rPr lang="en-US" dirty="0" smtClean="0"/>
              <a:t>Miscellaneous — %</a:t>
            </a:r>
          </a:p>
        </p:txBody>
      </p:sp>
      <p:sp>
        <p:nvSpPr>
          <p:cNvPr id="4" name="TextBox 3"/>
          <p:cNvSpPr txBox="1"/>
          <p:nvPr/>
        </p:nvSpPr>
        <p:spPr>
          <a:xfrm>
            <a:off x="3887329" y="6126163"/>
            <a:ext cx="4936864" cy="523220"/>
          </a:xfrm>
          <a:prstGeom prst="rect">
            <a:avLst/>
          </a:prstGeom>
          <a:noFill/>
        </p:spPr>
        <p:txBody>
          <a:bodyPr wrap="none" rtlCol="0">
            <a:spAutoFit/>
          </a:bodyPr>
          <a:lstStyle/>
          <a:p>
            <a:r>
              <a:rPr lang="en-US" sz="1400" dirty="0" err="1" smtClean="0"/>
              <a:t>Bleeker</a:t>
            </a:r>
            <a:r>
              <a:rPr lang="en-US" sz="1400" dirty="0" smtClean="0"/>
              <a:t>-Rovers et al. Medicine (Baltimore). 2007 Jan;86(1):26-38.</a:t>
            </a:r>
          </a:p>
          <a:p>
            <a:endParaRPr lang="en-US" sz="1400" dirty="0"/>
          </a:p>
        </p:txBody>
      </p:sp>
      <p:sp>
        <p:nvSpPr>
          <p:cNvPr id="5" name="TextBox 4"/>
          <p:cNvSpPr txBox="1"/>
          <p:nvPr/>
        </p:nvSpPr>
        <p:spPr>
          <a:xfrm>
            <a:off x="1183339" y="5354329"/>
            <a:ext cx="3159839" cy="800219"/>
          </a:xfrm>
          <a:prstGeom prst="rect">
            <a:avLst/>
          </a:prstGeom>
          <a:noFill/>
        </p:spPr>
        <p:txBody>
          <a:bodyPr wrap="none" rtlCol="0">
            <a:spAutoFit/>
          </a:bodyPr>
          <a:lstStyle/>
          <a:p>
            <a:pPr marL="0" lvl="1"/>
            <a:r>
              <a:rPr lang="en-US" sz="2800" dirty="0" smtClean="0">
                <a:solidFill>
                  <a:srgbClr val="FF0000"/>
                </a:solidFill>
              </a:rPr>
              <a:t>No diagnosis — 51%</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1"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8" presetClass="emph" presetSubtype="0" fill="hold" grpId="0" nodeType="afterEffect">
                                  <p:stCondLst>
                                    <p:cond delay="0"/>
                                  </p:stCondLst>
                                  <p:childTnLst>
                                    <p:animRot by="21600000">
                                      <p:cBhvr>
                                        <p:cTn id="28"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45 </a:t>
            </a:r>
            <a:r>
              <a:rPr lang="en-US" dirty="0" err="1" smtClean="0"/>
              <a:t>y.o</a:t>
            </a:r>
            <a:r>
              <a:rPr lang="en-US" dirty="0" smtClean="0"/>
              <a:t> G5, P5 woman from </a:t>
            </a:r>
            <a:r>
              <a:rPr lang="en-US" dirty="0" err="1" smtClean="0"/>
              <a:t>subsaharan</a:t>
            </a:r>
            <a:r>
              <a:rPr lang="en-US" dirty="0" smtClean="0"/>
              <a:t> Africa with HIV who presents with daily fevers as high as 103. </a:t>
            </a:r>
          </a:p>
          <a:p>
            <a:r>
              <a:rPr lang="en-US" dirty="0" smtClean="0"/>
              <a:t>She has no cough, SOB, headache. She is on no meds. </a:t>
            </a:r>
          </a:p>
          <a:p>
            <a:r>
              <a:rPr lang="en-US" dirty="0" smtClean="0"/>
              <a:t>Her LFTs are mildly elevated with mild </a:t>
            </a:r>
            <a:r>
              <a:rPr lang="en-US" dirty="0" err="1" smtClean="0"/>
              <a:t>hepatomegaly</a:t>
            </a:r>
            <a:r>
              <a:rPr lang="en-US" dirty="0" smtClean="0"/>
              <a:t> and </a:t>
            </a:r>
            <a:r>
              <a:rPr lang="en-US" dirty="0" err="1" smtClean="0"/>
              <a:t>ascites</a:t>
            </a:r>
            <a:r>
              <a:rPr lang="en-US" dirty="0" smtClean="0"/>
              <a:t>. HAV/HBV/HCV negative. </a:t>
            </a:r>
          </a:p>
          <a:p>
            <a:r>
              <a:rPr lang="en-US" dirty="0" smtClean="0"/>
              <a:t>CXR is negative. </a:t>
            </a:r>
          </a:p>
          <a:p>
            <a:r>
              <a:rPr lang="en-US" dirty="0" smtClean="0"/>
              <a:t>CBC demonstrates </a:t>
            </a:r>
            <a:r>
              <a:rPr lang="en-US" dirty="0" err="1" smtClean="0"/>
              <a:t>microcytic</a:t>
            </a:r>
            <a:r>
              <a:rPr lang="en-US" dirty="0" smtClean="0"/>
              <a:t> anemia with teardrop cells. </a:t>
            </a:r>
          </a:p>
          <a:p>
            <a:r>
              <a:rPr lang="en-US" dirty="0" smtClean="0"/>
              <a:t>She is not on HAART and has a CD4 of 376, VL 28,000</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p:txBody>
          <a:bodyPr/>
          <a:lstStyle/>
          <a:p>
            <a:r>
              <a:rPr lang="en-US" dirty="0" err="1" smtClean="0"/>
              <a:t>Ascites</a:t>
            </a:r>
            <a:r>
              <a:rPr lang="en-US" dirty="0" smtClean="0"/>
              <a:t> fluid is lymphocytic predominant. Blood cultures, </a:t>
            </a:r>
            <a:r>
              <a:rPr lang="en-US" dirty="0" err="1" smtClean="0"/>
              <a:t>ascitic</a:t>
            </a:r>
            <a:r>
              <a:rPr lang="en-US" dirty="0" smtClean="0"/>
              <a:t> fluid: no growth.</a:t>
            </a:r>
          </a:p>
          <a:p>
            <a:r>
              <a:rPr lang="en-US" dirty="0" smtClean="0"/>
              <a:t>BM aspirate:</a:t>
            </a:r>
            <a:endParaRPr lang="en-US" dirty="0"/>
          </a:p>
        </p:txBody>
      </p:sp>
      <p:pic>
        <p:nvPicPr>
          <p:cNvPr id="4" name="Content Placeholder 3" descr="Picture-or-Video-001106.jpg"/>
          <p:cNvPicPr>
            <a:picLocks noChangeAspect="1"/>
          </p:cNvPicPr>
          <p:nvPr/>
        </p:nvPicPr>
        <p:blipFill>
          <a:blip r:embed="rId2"/>
          <a:stretch>
            <a:fillRect/>
          </a:stretch>
        </p:blipFill>
        <p:spPr>
          <a:xfrm>
            <a:off x="3695178" y="2892729"/>
            <a:ext cx="5287028" cy="3965271"/>
          </a:xfrm>
          <a:prstGeom prst="rect">
            <a:avLst/>
          </a:prstGeom>
        </p:spPr>
      </p:pic>
      <p:sp>
        <p:nvSpPr>
          <p:cNvPr id="5" name="TextBox 4"/>
          <p:cNvSpPr txBox="1"/>
          <p:nvPr/>
        </p:nvSpPr>
        <p:spPr>
          <a:xfrm>
            <a:off x="457200" y="6400800"/>
            <a:ext cx="1657826" cy="523220"/>
          </a:xfrm>
          <a:prstGeom prst="rect">
            <a:avLst/>
          </a:prstGeom>
          <a:noFill/>
        </p:spPr>
        <p:txBody>
          <a:bodyPr wrap="none" rtlCol="0">
            <a:spAutoFit/>
          </a:bodyPr>
          <a:lstStyle/>
          <a:p>
            <a:r>
              <a:rPr lang="en-US" sz="1000" dirty="0" smtClean="0"/>
              <a:t>oraclesyndicate.twoday.net</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heckerboard(across)">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Tuberculosis as an FUO</a:t>
            </a:r>
            <a:endParaRPr lang="en-US" dirty="0"/>
          </a:p>
        </p:txBody>
      </p:sp>
      <p:sp>
        <p:nvSpPr>
          <p:cNvPr id="3" name="Content Placeholder 2"/>
          <p:cNvSpPr>
            <a:spLocks noGrp="1"/>
          </p:cNvSpPr>
          <p:nvPr>
            <p:ph idx="1"/>
          </p:nvPr>
        </p:nvSpPr>
        <p:spPr/>
        <p:txBody>
          <a:bodyPr>
            <a:normAutofit fontScale="85000" lnSpcReduction="10000"/>
          </a:bodyPr>
          <a:lstStyle/>
          <a:p>
            <a:r>
              <a:rPr lang="en-US" i="1" dirty="0" smtClean="0"/>
              <a:t>single most common </a:t>
            </a:r>
            <a:r>
              <a:rPr lang="en-US" i="1" u="sng" dirty="0" smtClean="0"/>
              <a:t>infection</a:t>
            </a:r>
            <a:r>
              <a:rPr lang="en-US" i="1" dirty="0" smtClean="0"/>
              <a:t> </a:t>
            </a:r>
            <a:r>
              <a:rPr lang="en-US" dirty="0" smtClean="0"/>
              <a:t>in most FUO series. </a:t>
            </a:r>
          </a:p>
          <a:p>
            <a:r>
              <a:rPr lang="en-US" dirty="0" smtClean="0"/>
              <a:t>Can be </a:t>
            </a:r>
            <a:r>
              <a:rPr lang="en-US" dirty="0" err="1" smtClean="0"/>
              <a:t>extrapulmonary</a:t>
            </a:r>
            <a:r>
              <a:rPr lang="en-US" dirty="0" smtClean="0"/>
              <a:t>, </a:t>
            </a:r>
            <a:r>
              <a:rPr lang="en-US" dirty="0" err="1" smtClean="0"/>
              <a:t>miliary</a:t>
            </a:r>
            <a:r>
              <a:rPr lang="en-US" dirty="0" smtClean="0"/>
              <a:t>, or occur in the lungs of patients with significant preexisting pulmonary disease, or immunodeficiency</a:t>
            </a:r>
          </a:p>
          <a:p>
            <a:r>
              <a:rPr lang="en-US" dirty="0" smtClean="0"/>
              <a:t>pulmonary tuberculosis in AIDS patients is subtle; CXR </a:t>
            </a:r>
            <a:r>
              <a:rPr lang="en-US" i="1" dirty="0" smtClean="0"/>
              <a:t>normal</a:t>
            </a:r>
            <a:r>
              <a:rPr lang="en-US" dirty="0" smtClean="0"/>
              <a:t> in up to 20%</a:t>
            </a:r>
          </a:p>
          <a:p>
            <a:r>
              <a:rPr lang="en-US" dirty="0" smtClean="0"/>
              <a:t>Readily treatable</a:t>
            </a:r>
          </a:p>
          <a:p>
            <a:r>
              <a:rPr lang="en-US" dirty="0" smtClean="0"/>
              <a:t>PPD positive in &lt;50%</a:t>
            </a:r>
          </a:p>
          <a:p>
            <a:r>
              <a:rPr lang="en-US" dirty="0" smtClean="0"/>
              <a:t>Sputum + in only 25%</a:t>
            </a:r>
          </a:p>
          <a:p>
            <a:r>
              <a:rPr lang="en-US" dirty="0" smtClean="0"/>
              <a:t>May require lymph node, BM or liver biopsy</a:t>
            </a:r>
          </a:p>
          <a:p>
            <a:r>
              <a:rPr lang="en-US" dirty="0" smtClean="0"/>
              <a:t>Isolator blood cultures need incubation for &gt;16 days</a:t>
            </a:r>
            <a:endParaRPr lang="en-US" u="sng" dirty="0" smtClean="0">
              <a:hlinkClick r:id="rId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and FUOs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Developing world</a:t>
            </a:r>
          </a:p>
          <a:p>
            <a:pPr lvl="1"/>
            <a:r>
              <a:rPr lang="en-US" dirty="0" smtClean="0"/>
              <a:t>TB</a:t>
            </a:r>
          </a:p>
          <a:p>
            <a:pPr lvl="1"/>
            <a:r>
              <a:rPr lang="en-US" dirty="0" smtClean="0"/>
              <a:t>Typhoid</a:t>
            </a:r>
          </a:p>
          <a:p>
            <a:pPr lvl="1"/>
            <a:r>
              <a:rPr lang="en-US" dirty="0" smtClean="0"/>
              <a:t>Amebic liver abscesses</a:t>
            </a:r>
          </a:p>
          <a:p>
            <a:pPr lvl="1"/>
            <a:r>
              <a:rPr lang="en-US" dirty="0" smtClean="0"/>
              <a:t>AIDS</a:t>
            </a:r>
          </a:p>
          <a:p>
            <a:pPr lvl="1"/>
            <a:endParaRPr lang="en-US" dirty="0" smtClean="0"/>
          </a:p>
          <a:p>
            <a:r>
              <a:rPr lang="en-US" dirty="0" smtClean="0"/>
              <a:t>Returning traveler</a:t>
            </a:r>
          </a:p>
          <a:p>
            <a:pPr lvl="1"/>
            <a:r>
              <a:rPr lang="en-US" dirty="0" smtClean="0"/>
              <a:t>Malaria</a:t>
            </a:r>
          </a:p>
          <a:p>
            <a:pPr lvl="1"/>
            <a:r>
              <a:rPr lang="en-US" dirty="0" smtClean="0"/>
              <a:t>Brucellosis</a:t>
            </a:r>
          </a:p>
          <a:p>
            <a:pPr lvl="1"/>
            <a:r>
              <a:rPr lang="en-US" dirty="0" smtClean="0"/>
              <a:t>Kala </a:t>
            </a:r>
            <a:r>
              <a:rPr lang="en-US" dirty="0" err="1" smtClean="0"/>
              <a:t>azar</a:t>
            </a:r>
            <a:endParaRPr lang="en-US" dirty="0" smtClean="0"/>
          </a:p>
          <a:p>
            <a:pPr lvl="1"/>
            <a:r>
              <a:rPr lang="en-US" dirty="0" err="1" smtClean="0"/>
              <a:t>Filariasis</a:t>
            </a:r>
            <a:endParaRPr lang="en-US" dirty="0" smtClean="0"/>
          </a:p>
          <a:p>
            <a:pPr lvl="1"/>
            <a:r>
              <a:rPr lang="en-US" dirty="0" err="1" smtClean="0"/>
              <a:t>Schistosomiasis</a:t>
            </a:r>
            <a:endParaRPr lang="en-US" dirty="0" smtClean="0"/>
          </a:p>
          <a:p>
            <a:pPr lvl="1"/>
            <a:r>
              <a:rPr lang="en-US" dirty="0" smtClean="0"/>
              <a:t>Lassa fever</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down)">
                                      <p:cBhvr>
                                        <p:cTn id="30" dur="500"/>
                                        <p:tgtEl>
                                          <p:spTgt spid="3">
                                            <p:txEl>
                                              <p:pRg st="8" end="8"/>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ipe(down)">
                                      <p:cBhvr>
                                        <p:cTn id="33" dur="500"/>
                                        <p:tgtEl>
                                          <p:spTgt spid="3">
                                            <p:txEl>
                                              <p:pRg st="9" end="9"/>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wipe(down)">
                                      <p:cBhvr>
                                        <p:cTn id="36" dur="500"/>
                                        <p:tgtEl>
                                          <p:spTgt spid="3">
                                            <p:txEl>
                                              <p:pRg st="10" end="10"/>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wipe(down)">
                                      <p:cBhvr>
                                        <p:cTn id="39" dur="500"/>
                                        <p:tgtEl>
                                          <p:spTgt spid="3">
                                            <p:txEl>
                                              <p:pRg st="11" end="11"/>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wipe(down)">
                                      <p:cBhvr>
                                        <p:cTn id="4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Worldwide “FUOs”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Ease of travel can increase risk for non endemic (autochthonous) infections to be present in the recent traveler given long incubation period</a:t>
            </a:r>
          </a:p>
          <a:p>
            <a:pPr lvl="1"/>
            <a:r>
              <a:rPr lang="en-US" dirty="0" smtClean="0"/>
              <a:t>malaria, brucellosis, </a:t>
            </a:r>
            <a:r>
              <a:rPr lang="en-US" dirty="0" err="1" smtClean="0"/>
              <a:t>kala</a:t>
            </a:r>
            <a:r>
              <a:rPr lang="en-US" dirty="0" smtClean="0"/>
              <a:t> </a:t>
            </a:r>
            <a:r>
              <a:rPr lang="en-US" dirty="0" err="1" smtClean="0"/>
              <a:t>azar</a:t>
            </a:r>
            <a:r>
              <a:rPr lang="en-US" dirty="0" smtClean="0"/>
              <a:t>, </a:t>
            </a:r>
            <a:r>
              <a:rPr lang="en-US" dirty="0" err="1" smtClean="0"/>
              <a:t>filariasis</a:t>
            </a:r>
            <a:r>
              <a:rPr lang="en-US" dirty="0" smtClean="0"/>
              <a:t>, </a:t>
            </a:r>
            <a:r>
              <a:rPr lang="en-US" dirty="0" err="1" smtClean="0"/>
              <a:t>schistosomiasis</a:t>
            </a:r>
            <a:r>
              <a:rPr lang="en-US" dirty="0" smtClean="0"/>
              <a:t>, Lassa fever</a:t>
            </a:r>
          </a:p>
          <a:p>
            <a:pPr lvl="1"/>
            <a:endParaRPr lang="en-US" dirty="0" smtClean="0"/>
          </a:p>
          <a:p>
            <a:r>
              <a:rPr lang="en-US" dirty="0" smtClean="0"/>
              <a:t>the most common infections among series of </a:t>
            </a:r>
            <a:r>
              <a:rPr lang="en-US" dirty="0" err="1" smtClean="0"/>
              <a:t>FUOs</a:t>
            </a:r>
            <a:r>
              <a:rPr lang="en-US" dirty="0" smtClean="0"/>
              <a:t> have not changed over the century: </a:t>
            </a:r>
          </a:p>
          <a:p>
            <a:pPr lvl="1"/>
            <a:r>
              <a:rPr lang="en-US" dirty="0" smtClean="0"/>
              <a:t>typhoid fever, TB, amebic abscesses, malaria. </a:t>
            </a:r>
          </a:p>
          <a:p>
            <a:pPr lvl="1"/>
            <a:endParaRPr lang="en-US" dirty="0" smtClean="0"/>
          </a:p>
          <a:p>
            <a:r>
              <a:rPr lang="en-US" dirty="0" smtClean="0"/>
              <a:t>FUOs are more often caused by an atypical presentation of a common entity than by a rare disorder</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Fever in the states</a:t>
            </a:r>
            <a:endParaRPr lang="en-US" dirty="0"/>
          </a:p>
        </p:txBody>
      </p:sp>
      <p:sp>
        <p:nvSpPr>
          <p:cNvPr id="3" name="Content Placeholder 2"/>
          <p:cNvSpPr>
            <a:spLocks noGrp="1"/>
          </p:cNvSpPr>
          <p:nvPr>
            <p:ph idx="1"/>
          </p:nvPr>
        </p:nvSpPr>
        <p:spPr/>
        <p:txBody>
          <a:bodyPr/>
          <a:lstStyle/>
          <a:p>
            <a:r>
              <a:rPr lang="en-US" dirty="0" smtClean="0"/>
              <a:t>56 </a:t>
            </a:r>
            <a:r>
              <a:rPr lang="en-US" dirty="0" err="1" smtClean="0"/>
              <a:t>y.o</a:t>
            </a:r>
            <a:r>
              <a:rPr lang="en-US" dirty="0" smtClean="0"/>
              <a:t>. male HIV+, CD4 332, VL ND on HAART presents in Nov with fever 104.0 q day, shaking chills, </a:t>
            </a:r>
            <a:r>
              <a:rPr lang="en-US" dirty="0" err="1" smtClean="0"/>
              <a:t>myalgias</a:t>
            </a:r>
            <a:r>
              <a:rPr lang="en-US" dirty="0" smtClean="0"/>
              <a:t> and malaise. Mild diffuse HA. Evanescent rash noted on left shoulder</a:t>
            </a:r>
          </a:p>
          <a:p>
            <a:r>
              <a:rPr lang="en-US" dirty="0" smtClean="0"/>
              <a:t>Recent hiking in NH</a:t>
            </a:r>
          </a:p>
          <a:p>
            <a:r>
              <a:rPr lang="en-US" dirty="0" smtClean="0"/>
              <a:t>PE: flushed, ill but not toxic. No </a:t>
            </a:r>
            <a:r>
              <a:rPr lang="en-US" dirty="0" err="1" smtClean="0"/>
              <a:t>focality</a:t>
            </a:r>
            <a:endParaRPr lang="en-US" dirty="0" smtClean="0"/>
          </a:p>
          <a:p>
            <a:r>
              <a:rPr lang="en-US" dirty="0" smtClean="0"/>
              <a:t>Pancytopenia (new), AST 150, ALT 161, TB 0.4</a:t>
            </a:r>
            <a:endParaRPr lang="en-US" dirty="0"/>
          </a:p>
        </p:txBody>
      </p:sp>
    </p:spTree>
    <p:extLst>
      <p:ext uri="{BB962C8B-B14F-4D97-AF65-F5344CB8AC3E}">
        <p14:creationId xmlns:p14="http://schemas.microsoft.com/office/powerpoint/2010/main" val="254006998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258300" cy="740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55505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fever?</a:t>
            </a:r>
            <a:endParaRPr lang="en-US" dirty="0"/>
          </a:p>
        </p:txBody>
      </p:sp>
      <p:sp>
        <p:nvSpPr>
          <p:cNvPr id="3" name="Content Placeholder 2"/>
          <p:cNvSpPr>
            <a:spLocks noGrp="1"/>
          </p:cNvSpPr>
          <p:nvPr>
            <p:ph idx="1"/>
          </p:nvPr>
        </p:nvSpPr>
        <p:spPr/>
        <p:txBody>
          <a:bodyPr>
            <a:normAutofit/>
          </a:bodyPr>
          <a:lstStyle/>
          <a:p>
            <a:r>
              <a:rPr lang="en-US" dirty="0" smtClean="0"/>
              <a:t>Elevation in body temperature above normal range from increase in temperature regulatory set point : 99.5–100.9 °F</a:t>
            </a:r>
            <a:endParaRPr lang="en-US" dirty="0" smtClean="0">
              <a:sym typeface="Wingdings" pitchFamily="2" charset="2"/>
            </a:endParaRPr>
          </a:p>
          <a:p>
            <a:pPr lvl="1"/>
            <a:r>
              <a:rPr lang="en-US" dirty="0" smtClean="0">
                <a:sym typeface="Wingdings" pitchFamily="2" charset="2"/>
              </a:rPr>
              <a:t>Mouth &gt;99.9</a:t>
            </a:r>
          </a:p>
          <a:p>
            <a:pPr lvl="1"/>
            <a:r>
              <a:rPr lang="en-US" dirty="0" err="1" smtClean="0">
                <a:sym typeface="Wingdings" pitchFamily="2" charset="2"/>
              </a:rPr>
              <a:t>Axilla</a:t>
            </a:r>
            <a:r>
              <a:rPr lang="en-US" dirty="0" smtClean="0">
                <a:sym typeface="Wingdings" pitchFamily="2" charset="2"/>
              </a:rPr>
              <a:t>/</a:t>
            </a:r>
            <a:r>
              <a:rPr lang="en-US" dirty="0" err="1" smtClean="0">
                <a:sym typeface="Wingdings" pitchFamily="2" charset="2"/>
              </a:rPr>
              <a:t>otic</a:t>
            </a:r>
            <a:r>
              <a:rPr lang="en-US" dirty="0" smtClean="0">
                <a:sym typeface="Wingdings" pitchFamily="2" charset="2"/>
              </a:rPr>
              <a:t> &gt;99.0</a:t>
            </a:r>
          </a:p>
          <a:p>
            <a:pPr lvl="1"/>
            <a:r>
              <a:rPr lang="en-US" dirty="0" smtClean="0">
                <a:sym typeface="Wingdings" pitchFamily="2" charset="2"/>
              </a:rPr>
              <a:t>Anus &gt;99.5-100.9</a:t>
            </a:r>
          </a:p>
          <a:p>
            <a:r>
              <a:rPr lang="en-US" dirty="0" smtClean="0"/>
              <a:t>Hyperpyrexia: typically not infectious</a:t>
            </a:r>
          </a:p>
          <a:p>
            <a:pPr lvl="1"/>
            <a:r>
              <a:rPr lang="en-US" dirty="0" smtClean="0"/>
              <a:t>104–106.7 °F</a:t>
            </a:r>
            <a:endParaRPr lang="en-US" dirty="0" smtClean="0">
              <a:sym typeface="Wingdings" pitchFamily="2" charset="2"/>
            </a:endParaRPr>
          </a:p>
        </p:txBody>
      </p:sp>
      <p:sp>
        <p:nvSpPr>
          <p:cNvPr id="4" name="TextBox 3"/>
          <p:cNvSpPr txBox="1"/>
          <p:nvPr/>
        </p:nvSpPr>
        <p:spPr>
          <a:xfrm>
            <a:off x="4321502" y="6216134"/>
            <a:ext cx="4365298" cy="369332"/>
          </a:xfrm>
          <a:prstGeom prst="rect">
            <a:avLst/>
          </a:prstGeom>
          <a:noFill/>
        </p:spPr>
        <p:txBody>
          <a:bodyPr wrap="none" rtlCol="0">
            <a:spAutoFit/>
          </a:bodyPr>
          <a:lstStyle/>
          <a:p>
            <a:r>
              <a:rPr lang="en-US" i="1" dirty="0" smtClean="0">
                <a:solidFill>
                  <a:srgbClr val="00B050"/>
                </a:solidFill>
              </a:rPr>
              <a:t>Set points vary depending on clinical setting</a:t>
            </a:r>
            <a:endParaRPr lang="en-US" i="1" dirty="0">
              <a:solidFill>
                <a:srgbClr val="00B05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Anaplasmosis</a:t>
            </a:r>
            <a:r>
              <a:rPr lang="en-US" dirty="0" smtClean="0"/>
              <a:t> (</a:t>
            </a:r>
            <a:r>
              <a:rPr lang="en-US" dirty="0" err="1" smtClean="0"/>
              <a:t>Ehrlichiosis</a:t>
            </a:r>
            <a:r>
              <a:rPr lang="en-US" dirty="0" smtClean="0"/>
              <a:t>)	</a:t>
            </a:r>
            <a:endParaRPr lang="en-US" dirty="0"/>
          </a:p>
        </p:txBody>
      </p:sp>
      <p:sp>
        <p:nvSpPr>
          <p:cNvPr id="3" name="Content Placeholder 2"/>
          <p:cNvSpPr>
            <a:spLocks noGrp="1"/>
          </p:cNvSpPr>
          <p:nvPr>
            <p:ph idx="1"/>
          </p:nvPr>
        </p:nvSpPr>
        <p:spPr/>
        <p:txBody>
          <a:bodyPr/>
          <a:lstStyle/>
          <a:p>
            <a:r>
              <a:rPr lang="en-US" dirty="0" smtClean="0"/>
              <a:t>Always look at peripheral smear in presumptive BM disorders</a:t>
            </a:r>
          </a:p>
          <a:p>
            <a:r>
              <a:rPr lang="en-US" dirty="0" err="1" smtClean="0"/>
              <a:t>Intraleukocytic</a:t>
            </a:r>
            <a:r>
              <a:rPr lang="en-US" dirty="0" smtClean="0"/>
              <a:t>/</a:t>
            </a:r>
            <a:r>
              <a:rPr lang="en-US" dirty="0" err="1" smtClean="0"/>
              <a:t>intraerythrocytic</a:t>
            </a:r>
            <a:r>
              <a:rPr lang="en-US" dirty="0" smtClean="0"/>
              <a:t> inclusions</a:t>
            </a:r>
          </a:p>
          <a:p>
            <a:r>
              <a:rPr lang="en-US" dirty="0" smtClean="0"/>
              <a:t>&lt;60% recall tick exposure</a:t>
            </a:r>
          </a:p>
          <a:p>
            <a:r>
              <a:rPr lang="en-US" dirty="0" smtClean="0"/>
              <a:t>Search for coexistent </a:t>
            </a:r>
            <a:r>
              <a:rPr lang="en-US" dirty="0" err="1" smtClean="0"/>
              <a:t>lyme</a:t>
            </a:r>
            <a:r>
              <a:rPr lang="en-US" dirty="0" smtClean="0"/>
              <a:t> and </a:t>
            </a:r>
            <a:r>
              <a:rPr lang="en-US" dirty="0" err="1" smtClean="0"/>
              <a:t>babesiosis</a:t>
            </a:r>
            <a:endParaRPr lang="en-US" dirty="0"/>
          </a:p>
        </p:txBody>
      </p:sp>
    </p:spTree>
    <p:extLst>
      <p:ext uri="{BB962C8B-B14F-4D97-AF65-F5344CB8AC3E}">
        <p14:creationId xmlns:p14="http://schemas.microsoft.com/office/powerpoint/2010/main" val="314498370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an infection is the cause of FUO </a:t>
            </a:r>
            <a:r>
              <a:rPr lang="en-US" i="1" dirty="0" smtClean="0"/>
              <a:t>by pathogen</a:t>
            </a:r>
            <a:endParaRPr lang="en-US" dirty="0"/>
          </a:p>
        </p:txBody>
      </p:sp>
      <p:sp>
        <p:nvSpPr>
          <p:cNvPr id="3" name="Content Placeholder 2"/>
          <p:cNvSpPr>
            <a:spLocks noGrp="1"/>
          </p:cNvSpPr>
          <p:nvPr>
            <p:ph idx="1"/>
          </p:nvPr>
        </p:nvSpPr>
        <p:spPr/>
        <p:txBody>
          <a:bodyPr>
            <a:normAutofit fontScale="92500" lnSpcReduction="10000"/>
          </a:bodyPr>
          <a:lstStyle/>
          <a:p>
            <a:pPr>
              <a:lnSpc>
                <a:spcPct val="80000"/>
              </a:lnSpc>
            </a:pPr>
            <a:r>
              <a:rPr lang="en-US" dirty="0" smtClean="0">
                <a:solidFill>
                  <a:srgbClr val="FF0000"/>
                </a:solidFill>
              </a:rPr>
              <a:t>Tuberculosis,</a:t>
            </a:r>
            <a:r>
              <a:rPr lang="en-US" dirty="0" smtClean="0"/>
              <a:t> Mycobacterium </a:t>
            </a:r>
            <a:r>
              <a:rPr lang="en-US" dirty="0" err="1" smtClean="0"/>
              <a:t>avium</a:t>
            </a:r>
            <a:r>
              <a:rPr lang="en-US" dirty="0" smtClean="0"/>
              <a:t> complex, syphilis, Q fever, </a:t>
            </a:r>
            <a:r>
              <a:rPr lang="en-US" dirty="0" err="1" smtClean="0"/>
              <a:t>legionellosis</a:t>
            </a:r>
            <a:endParaRPr lang="en-US" dirty="0" smtClean="0"/>
          </a:p>
          <a:p>
            <a:pPr>
              <a:lnSpc>
                <a:spcPct val="80000"/>
              </a:lnSpc>
            </a:pPr>
            <a:r>
              <a:rPr lang="en-US" dirty="0" err="1" smtClean="0"/>
              <a:t>Salmonellosis</a:t>
            </a:r>
            <a:r>
              <a:rPr lang="en-US" dirty="0" smtClean="0"/>
              <a:t> (including typhoid fever), </a:t>
            </a:r>
            <a:r>
              <a:rPr lang="en-US" dirty="0" err="1" smtClean="0"/>
              <a:t>listeriosis</a:t>
            </a:r>
            <a:r>
              <a:rPr lang="en-US" dirty="0" smtClean="0"/>
              <a:t>, </a:t>
            </a:r>
            <a:r>
              <a:rPr lang="en-US" dirty="0" err="1" smtClean="0"/>
              <a:t>ehrlichiosis</a:t>
            </a:r>
            <a:r>
              <a:rPr lang="en-US" dirty="0" smtClean="0"/>
              <a:t>, </a:t>
            </a:r>
          </a:p>
          <a:p>
            <a:pPr>
              <a:lnSpc>
                <a:spcPct val="80000"/>
              </a:lnSpc>
            </a:pPr>
            <a:r>
              <a:rPr lang="en-US" dirty="0" err="1" smtClean="0"/>
              <a:t>Actinomycosis</a:t>
            </a:r>
            <a:r>
              <a:rPr lang="en-US" dirty="0" smtClean="0"/>
              <a:t>, </a:t>
            </a:r>
            <a:r>
              <a:rPr lang="en-US" dirty="0" err="1" smtClean="0"/>
              <a:t>nocardiosis</a:t>
            </a:r>
            <a:r>
              <a:rPr lang="en-US" dirty="0" smtClean="0"/>
              <a:t>, Whipple’s disease</a:t>
            </a:r>
          </a:p>
          <a:p>
            <a:pPr>
              <a:lnSpc>
                <a:spcPct val="80000"/>
              </a:lnSpc>
            </a:pPr>
            <a:r>
              <a:rPr lang="en-US" dirty="0" smtClean="0">
                <a:solidFill>
                  <a:srgbClr val="FF0000"/>
                </a:solidFill>
              </a:rPr>
              <a:t>Fungal </a:t>
            </a:r>
            <a:r>
              <a:rPr lang="en-US" dirty="0" smtClean="0"/>
              <a:t>(</a:t>
            </a:r>
            <a:r>
              <a:rPr lang="en-US" dirty="0" err="1" smtClean="0"/>
              <a:t>candidaemia</a:t>
            </a:r>
            <a:r>
              <a:rPr lang="en-US" dirty="0" smtClean="0"/>
              <a:t>, </a:t>
            </a:r>
            <a:r>
              <a:rPr lang="en-US" dirty="0" err="1" smtClean="0"/>
              <a:t>cryptococcosis</a:t>
            </a:r>
            <a:r>
              <a:rPr lang="en-US" dirty="0" smtClean="0"/>
              <a:t>, </a:t>
            </a:r>
            <a:r>
              <a:rPr lang="en-US" dirty="0" err="1" smtClean="0"/>
              <a:t>sporotrichosis</a:t>
            </a:r>
            <a:r>
              <a:rPr lang="en-US" dirty="0" smtClean="0"/>
              <a:t>, </a:t>
            </a:r>
            <a:r>
              <a:rPr lang="en-US" dirty="0" err="1" smtClean="0"/>
              <a:t>aspergillosis</a:t>
            </a:r>
            <a:r>
              <a:rPr lang="en-US" dirty="0" smtClean="0"/>
              <a:t>, </a:t>
            </a:r>
            <a:r>
              <a:rPr lang="en-US" dirty="0" err="1" smtClean="0"/>
              <a:t>mucormycosis</a:t>
            </a:r>
            <a:r>
              <a:rPr lang="en-US" dirty="0" smtClean="0"/>
              <a:t>, </a:t>
            </a:r>
            <a:r>
              <a:rPr lang="en-US" dirty="0" err="1" smtClean="0"/>
              <a:t>Malassezia</a:t>
            </a:r>
            <a:r>
              <a:rPr lang="en-US" dirty="0" smtClean="0"/>
              <a:t> </a:t>
            </a:r>
            <a:r>
              <a:rPr lang="en-US" dirty="0" err="1" smtClean="0"/>
              <a:t>furfur</a:t>
            </a:r>
            <a:r>
              <a:rPr lang="en-US" dirty="0" smtClean="0"/>
              <a:t>)</a:t>
            </a:r>
          </a:p>
          <a:p>
            <a:pPr>
              <a:lnSpc>
                <a:spcPct val="80000"/>
              </a:lnSpc>
            </a:pPr>
            <a:r>
              <a:rPr lang="en-US" dirty="0" smtClean="0">
                <a:solidFill>
                  <a:srgbClr val="FF0000"/>
                </a:solidFill>
              </a:rPr>
              <a:t>Malaria</a:t>
            </a:r>
            <a:r>
              <a:rPr lang="en-US" dirty="0" smtClean="0"/>
              <a:t>, </a:t>
            </a:r>
            <a:r>
              <a:rPr lang="en-US" dirty="0" err="1" smtClean="0"/>
              <a:t>babesiosis</a:t>
            </a:r>
            <a:r>
              <a:rPr lang="en-US" dirty="0" smtClean="0"/>
              <a:t>, </a:t>
            </a:r>
            <a:r>
              <a:rPr lang="en-US" dirty="0" smtClean="0">
                <a:solidFill>
                  <a:srgbClr val="FF0000"/>
                </a:solidFill>
              </a:rPr>
              <a:t>toxoplasmosis</a:t>
            </a:r>
            <a:r>
              <a:rPr lang="en-US" dirty="0" smtClean="0"/>
              <a:t>, </a:t>
            </a:r>
            <a:r>
              <a:rPr lang="en-US" dirty="0" err="1" smtClean="0"/>
              <a:t>schistosomiasis</a:t>
            </a:r>
            <a:r>
              <a:rPr lang="en-US" dirty="0" smtClean="0"/>
              <a:t>, </a:t>
            </a:r>
            <a:r>
              <a:rPr lang="en-US" dirty="0" err="1" smtClean="0"/>
              <a:t>fascioliasis</a:t>
            </a:r>
            <a:r>
              <a:rPr lang="en-US" dirty="0" smtClean="0"/>
              <a:t>, </a:t>
            </a:r>
            <a:r>
              <a:rPr lang="en-US" dirty="0" err="1" smtClean="0"/>
              <a:t>toxocariasis</a:t>
            </a:r>
            <a:r>
              <a:rPr lang="en-US" dirty="0" smtClean="0"/>
              <a:t>, </a:t>
            </a:r>
            <a:r>
              <a:rPr lang="en-US" dirty="0" err="1" smtClean="0"/>
              <a:t>amoebiasis</a:t>
            </a:r>
            <a:r>
              <a:rPr lang="en-US" dirty="0" smtClean="0"/>
              <a:t>, infected </a:t>
            </a:r>
            <a:r>
              <a:rPr lang="en-US" dirty="0" err="1" smtClean="0"/>
              <a:t>hydatid</a:t>
            </a:r>
            <a:r>
              <a:rPr lang="en-US" dirty="0" smtClean="0"/>
              <a:t> cyst, trichinosis, </a:t>
            </a:r>
            <a:r>
              <a:rPr lang="en-US" dirty="0" err="1" smtClean="0"/>
              <a:t>trypanosomiasis</a:t>
            </a:r>
            <a:endParaRPr lang="en-US" dirty="0" smtClean="0"/>
          </a:p>
          <a:p>
            <a:pPr>
              <a:lnSpc>
                <a:spcPct val="80000"/>
              </a:lnSpc>
            </a:pPr>
            <a:r>
              <a:rPr lang="en-US" dirty="0" smtClean="0"/>
              <a:t>Cytomegalovirus, </a:t>
            </a:r>
            <a:r>
              <a:rPr lang="en-US" dirty="0" smtClean="0">
                <a:solidFill>
                  <a:srgbClr val="FF0000"/>
                </a:solidFill>
              </a:rPr>
              <a:t>HIV</a:t>
            </a:r>
            <a:r>
              <a:rPr lang="en-US" dirty="0" smtClean="0"/>
              <a:t>, Herpes simplex, </a:t>
            </a:r>
            <a:r>
              <a:rPr lang="en-US" dirty="0" smtClean="0">
                <a:solidFill>
                  <a:srgbClr val="FF0000"/>
                </a:solidFill>
              </a:rPr>
              <a:t>Epstein-Barr virus</a:t>
            </a:r>
            <a:r>
              <a:rPr lang="en-US" dirty="0" smtClean="0"/>
              <a:t>, parvovirus B19</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Subpopulations of </a:t>
            </a:r>
            <a:r>
              <a:rPr lang="en-US" dirty="0" err="1" smtClean="0"/>
              <a:t>FUOs</a:t>
            </a:r>
            <a:endParaRPr lang="en-US" dirty="0"/>
          </a:p>
        </p:txBody>
      </p:sp>
      <p:sp>
        <p:nvSpPr>
          <p:cNvPr id="3" name="Content Placeholder 2"/>
          <p:cNvSpPr>
            <a:spLocks noGrp="1"/>
          </p:cNvSpPr>
          <p:nvPr>
            <p:ph idx="1"/>
          </p:nvPr>
        </p:nvSpPr>
        <p:spPr/>
        <p:txBody>
          <a:bodyPr>
            <a:normAutofit fontScale="62500" lnSpcReduction="20000"/>
          </a:bodyPr>
          <a:lstStyle/>
          <a:p>
            <a:pPr lvl="1">
              <a:buNone/>
            </a:pPr>
            <a:endParaRPr lang="en-US" dirty="0" smtClean="0"/>
          </a:p>
          <a:p>
            <a:r>
              <a:rPr lang="en-US" dirty="0" smtClean="0"/>
              <a:t>HIV/AIDS:</a:t>
            </a:r>
          </a:p>
          <a:p>
            <a:pPr lvl="1"/>
            <a:r>
              <a:rPr lang="en-US" dirty="0" smtClean="0">
                <a:solidFill>
                  <a:srgbClr val="FF0000"/>
                </a:solidFill>
              </a:rPr>
              <a:t>79% infections</a:t>
            </a:r>
          </a:p>
          <a:p>
            <a:pPr lvl="2"/>
            <a:r>
              <a:rPr lang="en-US" dirty="0" smtClean="0"/>
              <a:t>50% </a:t>
            </a:r>
            <a:r>
              <a:rPr lang="en-US" dirty="0" err="1" smtClean="0"/>
              <a:t>mycobacterial</a:t>
            </a:r>
            <a:r>
              <a:rPr lang="en-US" dirty="0" smtClean="0"/>
              <a:t> (2/3 atypical mostly </a:t>
            </a:r>
            <a:r>
              <a:rPr lang="en-US" dirty="0" smtClean="0">
                <a:solidFill>
                  <a:srgbClr val="FF0000"/>
                </a:solidFill>
              </a:rPr>
              <a:t>MAC)</a:t>
            </a:r>
          </a:p>
          <a:p>
            <a:pPr lvl="1"/>
            <a:r>
              <a:rPr lang="en-US" dirty="0" smtClean="0"/>
              <a:t>8% malignancies: NHL; disseminated KS rare</a:t>
            </a:r>
          </a:p>
          <a:p>
            <a:pPr lvl="1"/>
            <a:r>
              <a:rPr lang="en-US" dirty="0" smtClean="0"/>
              <a:t>9% no diagnosis</a:t>
            </a:r>
          </a:p>
          <a:p>
            <a:pPr lvl="1"/>
            <a:endParaRPr lang="en-US" dirty="0" smtClean="0"/>
          </a:p>
          <a:p>
            <a:r>
              <a:rPr lang="en-US" dirty="0" err="1" smtClean="0"/>
              <a:t>Neutropenia</a:t>
            </a:r>
            <a:endParaRPr lang="en-US" dirty="0" smtClean="0"/>
          </a:p>
          <a:p>
            <a:pPr lvl="1"/>
            <a:r>
              <a:rPr lang="en-US" dirty="0" smtClean="0"/>
              <a:t>Most due to </a:t>
            </a:r>
            <a:r>
              <a:rPr lang="en-US" dirty="0" smtClean="0">
                <a:solidFill>
                  <a:srgbClr val="FF0000"/>
                </a:solidFill>
              </a:rPr>
              <a:t>bacteremia</a:t>
            </a:r>
          </a:p>
          <a:p>
            <a:pPr lvl="1"/>
            <a:r>
              <a:rPr lang="en-US" dirty="0" smtClean="0">
                <a:solidFill>
                  <a:srgbClr val="FF0000"/>
                </a:solidFill>
              </a:rPr>
              <a:t>Fungi </a:t>
            </a:r>
            <a:r>
              <a:rPr lang="en-US" dirty="0" smtClean="0"/>
              <a:t>as source of FUO increases after 7 days (</a:t>
            </a:r>
            <a:r>
              <a:rPr lang="en-US" dirty="0" err="1" smtClean="0"/>
              <a:t>fungemia</a:t>
            </a:r>
            <a:r>
              <a:rPr lang="en-US" dirty="0" smtClean="0"/>
              <a:t>, then </a:t>
            </a:r>
            <a:r>
              <a:rPr lang="en-US" dirty="0" err="1" smtClean="0"/>
              <a:t>aspergillus</a:t>
            </a:r>
            <a:r>
              <a:rPr lang="en-US" dirty="0" smtClean="0"/>
              <a:t>)</a:t>
            </a:r>
          </a:p>
          <a:p>
            <a:pPr lvl="1"/>
            <a:r>
              <a:rPr lang="en-US" dirty="0" smtClean="0"/>
              <a:t>Confounders include: cancer, drugs, blood products</a:t>
            </a:r>
          </a:p>
          <a:p>
            <a:pPr lvl="1"/>
            <a:r>
              <a:rPr lang="en-US" dirty="0" smtClean="0"/>
              <a:t>Fever when </a:t>
            </a:r>
            <a:r>
              <a:rPr lang="en-US" dirty="0" err="1" smtClean="0"/>
              <a:t>neutropenia</a:t>
            </a:r>
            <a:r>
              <a:rPr lang="en-US" dirty="0" smtClean="0"/>
              <a:t> resolves: </a:t>
            </a:r>
            <a:r>
              <a:rPr lang="en-US" dirty="0" err="1" smtClean="0"/>
              <a:t>hepatosplenic</a:t>
            </a:r>
            <a:r>
              <a:rPr lang="en-US" dirty="0" smtClean="0"/>
              <a:t> </a:t>
            </a:r>
            <a:r>
              <a:rPr lang="en-US" dirty="0" err="1" smtClean="0"/>
              <a:t>candidiasis</a:t>
            </a:r>
            <a:endParaRPr lang="en-US" dirty="0" smtClean="0"/>
          </a:p>
          <a:p>
            <a:pPr lvl="1"/>
            <a:endParaRPr lang="en-US" dirty="0" smtClean="0"/>
          </a:p>
          <a:p>
            <a:r>
              <a:rPr lang="en-US" dirty="0" smtClean="0"/>
              <a:t>Age:	</a:t>
            </a:r>
          </a:p>
          <a:p>
            <a:pPr lvl="1"/>
            <a:r>
              <a:rPr lang="en-US" dirty="0" smtClean="0"/>
              <a:t>Children: 30% self limited viral syndrome</a:t>
            </a:r>
          </a:p>
          <a:p>
            <a:pPr lvl="1"/>
            <a:r>
              <a:rPr lang="en-US" dirty="0" smtClean="0"/>
              <a:t>Age &gt;65: </a:t>
            </a:r>
            <a:r>
              <a:rPr lang="en-US" dirty="0" smtClean="0">
                <a:solidFill>
                  <a:srgbClr val="FF0000"/>
                </a:solidFill>
              </a:rPr>
              <a:t>30% caused by PMR, </a:t>
            </a:r>
            <a:r>
              <a:rPr lang="en-US" dirty="0" err="1" smtClean="0">
                <a:solidFill>
                  <a:srgbClr val="FF0000"/>
                </a:solidFill>
              </a:rPr>
              <a:t>vasculitis</a:t>
            </a:r>
            <a:r>
              <a:rPr lang="en-US" dirty="0" smtClean="0">
                <a:solidFill>
                  <a:srgbClr val="FF0000"/>
                </a:solidFill>
              </a:rPr>
              <a:t>, GCA, </a:t>
            </a:r>
            <a:r>
              <a:rPr lang="en-US" dirty="0" err="1" smtClean="0">
                <a:solidFill>
                  <a:srgbClr val="FF0000"/>
                </a:solidFill>
              </a:rPr>
              <a:t>sarcoid</a:t>
            </a:r>
            <a:r>
              <a:rPr lang="en-US" dirty="0" smtClean="0"/>
              <a:t>; 22% infections; 12% cancers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FUO in AIDS</a:t>
            </a:r>
            <a:endParaRPr lang="en-US" dirty="0"/>
          </a:p>
        </p:txBody>
      </p:sp>
      <p:sp>
        <p:nvSpPr>
          <p:cNvPr id="3" name="Content Placeholder 2"/>
          <p:cNvSpPr>
            <a:spLocks noGrp="1"/>
          </p:cNvSpPr>
          <p:nvPr>
            <p:ph idx="1"/>
          </p:nvPr>
        </p:nvSpPr>
        <p:spPr>
          <a:xfrm>
            <a:off x="457200" y="1775191"/>
            <a:ext cx="5366657" cy="4625609"/>
          </a:xfrm>
        </p:spPr>
        <p:txBody>
          <a:bodyPr>
            <a:normAutofit lnSpcReduction="10000"/>
          </a:bodyPr>
          <a:lstStyle/>
          <a:p>
            <a:r>
              <a:rPr lang="en-US" dirty="0" smtClean="0"/>
              <a:t>55 </a:t>
            </a:r>
            <a:r>
              <a:rPr lang="en-US" dirty="0" err="1" smtClean="0"/>
              <a:t>y.o</a:t>
            </a:r>
            <a:r>
              <a:rPr lang="en-US" dirty="0" smtClean="0"/>
              <a:t>. HCV/HIV+, CD4 5, VL 115,000 noncompliant with HAART. CC: confusion, fever, </a:t>
            </a:r>
            <a:r>
              <a:rPr lang="en-US" dirty="0" err="1" smtClean="0"/>
              <a:t>anisocoria</a:t>
            </a:r>
            <a:endParaRPr lang="en-US" dirty="0" smtClean="0"/>
          </a:p>
          <a:p>
            <a:r>
              <a:rPr lang="en-US" dirty="0" smtClean="0"/>
              <a:t>Head CT: mass lesion with hemorrhage; CT body: no lymph node enlargement</a:t>
            </a:r>
          </a:p>
          <a:p>
            <a:r>
              <a:rPr lang="en-US" dirty="0" smtClean="0"/>
              <a:t>CSF: normal</a:t>
            </a:r>
          </a:p>
          <a:p>
            <a:r>
              <a:rPr lang="en-US" dirty="0" err="1" smtClean="0"/>
              <a:t>Pyrimethamine</a:t>
            </a:r>
            <a:r>
              <a:rPr lang="en-US" dirty="0" smtClean="0"/>
              <a:t>/sulfadiazine started empirically for </a:t>
            </a:r>
            <a:r>
              <a:rPr lang="en-US" dirty="0" err="1" smtClean="0"/>
              <a:t>toxo</a:t>
            </a:r>
            <a:endParaRPr lang="en-US" dirty="0" smtClean="0"/>
          </a:p>
        </p:txBody>
      </p:sp>
      <p:pic>
        <p:nvPicPr>
          <p:cNvPr id="4" name="Picture 2"/>
          <p:cNvPicPr>
            <a:picLocks noChangeAspect="1" noChangeArrowheads="1"/>
          </p:cNvPicPr>
          <p:nvPr/>
        </p:nvPicPr>
        <p:blipFill>
          <a:blip r:embed="rId2"/>
          <a:srcRect l="33739" t="14345" r="32204" b="3295"/>
          <a:stretch>
            <a:fillRect/>
          </a:stretch>
        </p:blipFill>
        <p:spPr bwMode="auto">
          <a:xfrm>
            <a:off x="5638800" y="1954969"/>
            <a:ext cx="3243942" cy="4903031"/>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FUO in AIDS</a:t>
            </a:r>
            <a:endParaRPr lang="en-US" dirty="0"/>
          </a:p>
        </p:txBody>
      </p:sp>
      <p:sp>
        <p:nvSpPr>
          <p:cNvPr id="3" name="Content Placeholder 2"/>
          <p:cNvSpPr>
            <a:spLocks noGrp="1"/>
          </p:cNvSpPr>
          <p:nvPr>
            <p:ph idx="1"/>
          </p:nvPr>
        </p:nvSpPr>
        <p:spPr>
          <a:xfrm>
            <a:off x="457200" y="1408176"/>
            <a:ext cx="8229600" cy="4625609"/>
          </a:xfrm>
        </p:spPr>
        <p:txBody>
          <a:bodyPr/>
          <a:lstStyle/>
          <a:p>
            <a:r>
              <a:rPr lang="en-US" dirty="0" smtClean="0"/>
              <a:t>Within 2 days, &gt;20 SC </a:t>
            </a:r>
            <a:r>
              <a:rPr lang="en-US" dirty="0" err="1" smtClean="0"/>
              <a:t>erythematous</a:t>
            </a:r>
            <a:r>
              <a:rPr lang="en-US" dirty="0" smtClean="0"/>
              <a:t> tender nodules on shins and buttocks</a:t>
            </a:r>
          </a:p>
          <a:p>
            <a:endParaRPr lang="en-US" dirty="0"/>
          </a:p>
        </p:txBody>
      </p:sp>
      <p:pic>
        <p:nvPicPr>
          <p:cNvPr id="4" name="Picture 2"/>
          <p:cNvPicPr>
            <a:picLocks noChangeAspect="1" noChangeArrowheads="1"/>
          </p:cNvPicPr>
          <p:nvPr/>
        </p:nvPicPr>
        <p:blipFill>
          <a:blip r:embed="rId2"/>
          <a:srcRect l="37793" t="22816" r="6466" b="16708"/>
          <a:stretch>
            <a:fillRect/>
          </a:stretch>
        </p:blipFill>
        <p:spPr bwMode="auto">
          <a:xfrm>
            <a:off x="1878228" y="2830285"/>
            <a:ext cx="5915944" cy="401160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Fever with </a:t>
            </a:r>
            <a:r>
              <a:rPr lang="en-US" dirty="0" err="1" smtClean="0"/>
              <a:t>erythema</a:t>
            </a:r>
            <a:r>
              <a:rPr lang="en-US" dirty="0" smtClean="0"/>
              <a:t> </a:t>
            </a:r>
            <a:r>
              <a:rPr lang="en-US" dirty="0" err="1" smtClean="0"/>
              <a:t>nodosum</a:t>
            </a:r>
            <a:r>
              <a:rPr lang="en-US" dirty="0" smtClean="0"/>
              <a:t> (</a:t>
            </a:r>
            <a:r>
              <a:rPr lang="en-US" dirty="0" err="1" smtClean="0"/>
              <a:t>panniculitis</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Rheumatic fever</a:t>
            </a:r>
          </a:p>
          <a:p>
            <a:r>
              <a:rPr lang="en-US" dirty="0" err="1" smtClean="0"/>
              <a:t>Sarcoidosis</a:t>
            </a:r>
            <a:endParaRPr lang="en-US" dirty="0" smtClean="0"/>
          </a:p>
          <a:p>
            <a:r>
              <a:rPr lang="en-US" dirty="0" smtClean="0"/>
              <a:t>Drug induced</a:t>
            </a:r>
          </a:p>
          <a:p>
            <a:r>
              <a:rPr lang="en-US" dirty="0" smtClean="0"/>
              <a:t>Post-streptococcal</a:t>
            </a:r>
          </a:p>
          <a:p>
            <a:r>
              <a:rPr lang="en-US" dirty="0" err="1" smtClean="0"/>
              <a:t>Mycoplasma</a:t>
            </a:r>
            <a:endParaRPr lang="en-US" dirty="0" smtClean="0"/>
          </a:p>
          <a:p>
            <a:r>
              <a:rPr lang="en-US" dirty="0" err="1" smtClean="0"/>
              <a:t>Coccidioidomycosis</a:t>
            </a:r>
            <a:endParaRPr lang="en-US" dirty="0" smtClean="0"/>
          </a:p>
          <a:p>
            <a:r>
              <a:rPr lang="en-US" dirty="0" smtClean="0"/>
              <a:t>Other fungal</a:t>
            </a:r>
          </a:p>
          <a:p>
            <a:r>
              <a:rPr lang="en-US" dirty="0" smtClean="0"/>
              <a:t>TB/</a:t>
            </a:r>
            <a:r>
              <a:rPr lang="en-US" dirty="0" err="1" smtClean="0"/>
              <a:t>nontuberculous</a:t>
            </a:r>
            <a:r>
              <a:rPr lang="en-US" dirty="0" smtClean="0"/>
              <a:t> </a:t>
            </a:r>
            <a:r>
              <a:rPr lang="en-US" dirty="0" err="1" smtClean="0"/>
              <a:t>mycobacteria</a:t>
            </a:r>
            <a:endParaRPr lang="en-US" dirty="0" smtClean="0"/>
          </a:p>
          <a:p>
            <a:r>
              <a:rPr lang="en-US" dirty="0" smtClean="0"/>
              <a:t>SLE</a:t>
            </a:r>
          </a:p>
          <a:p>
            <a:r>
              <a:rPr lang="en-US" dirty="0" err="1" smtClean="0"/>
              <a:t>Vasculitis</a:t>
            </a:r>
            <a:endParaRPr lang="en-US" dirty="0" smtClean="0"/>
          </a:p>
          <a:p>
            <a:r>
              <a:rPr lang="en-US" dirty="0" smtClean="0"/>
              <a:t>syphilis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#3: FUO in AIDS: Skin Biopsy</a:t>
            </a:r>
            <a:endParaRPr lang="en-US" dirty="0"/>
          </a:p>
        </p:txBody>
      </p:sp>
      <p:pic>
        <p:nvPicPr>
          <p:cNvPr id="3074" name="Picture 2"/>
          <p:cNvPicPr>
            <a:picLocks noGrp="1" noChangeAspect="1" noChangeArrowheads="1"/>
          </p:cNvPicPr>
          <p:nvPr>
            <p:ph idx="1"/>
          </p:nvPr>
        </p:nvPicPr>
        <p:blipFill>
          <a:blip r:embed="rId2"/>
          <a:srcRect l="6555" t="23569" r="4290" b="7907"/>
          <a:stretch>
            <a:fillRect/>
          </a:stretch>
        </p:blipFill>
        <p:spPr bwMode="auto">
          <a:xfrm>
            <a:off x="0" y="1408176"/>
            <a:ext cx="9200417" cy="4419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Case #3: FUO in AIDS: Culture results: </a:t>
            </a:r>
            <a:r>
              <a:rPr lang="en-US" sz="3600" i="1" dirty="0" smtClean="0"/>
              <a:t>Mycobacterium </a:t>
            </a:r>
            <a:r>
              <a:rPr lang="en-US" sz="3600" i="1" dirty="0" err="1" smtClean="0"/>
              <a:t>avium</a:t>
            </a:r>
            <a:r>
              <a:rPr lang="en-US" sz="3600" i="1" dirty="0" smtClean="0"/>
              <a:t> </a:t>
            </a:r>
            <a:r>
              <a:rPr lang="en-US" sz="3600" i="1" dirty="0" err="1" smtClean="0"/>
              <a:t>intracellulare</a:t>
            </a:r>
            <a:endParaRPr lang="en-US" sz="3600" i="1" dirty="0"/>
          </a:p>
        </p:txBody>
      </p:sp>
      <p:sp>
        <p:nvSpPr>
          <p:cNvPr id="3" name="Content Placeholder 2"/>
          <p:cNvSpPr>
            <a:spLocks noGrp="1"/>
          </p:cNvSpPr>
          <p:nvPr>
            <p:ph idx="1"/>
          </p:nvPr>
        </p:nvSpPr>
        <p:spPr/>
        <p:txBody>
          <a:bodyPr/>
          <a:lstStyle/>
          <a:p>
            <a:r>
              <a:rPr lang="en-US" dirty="0" smtClean="0"/>
              <a:t>Blood and skin grew </a:t>
            </a:r>
            <a:r>
              <a:rPr lang="en-US" i="1" dirty="0" smtClean="0"/>
              <a:t>Mycobacterium </a:t>
            </a:r>
            <a:r>
              <a:rPr lang="en-US" i="1" dirty="0" err="1" smtClean="0"/>
              <a:t>avium</a:t>
            </a:r>
            <a:r>
              <a:rPr lang="en-US" i="1" dirty="0" smtClean="0"/>
              <a:t> </a:t>
            </a:r>
            <a:r>
              <a:rPr lang="en-US" i="1" dirty="0" err="1" smtClean="0"/>
              <a:t>intracellulare</a:t>
            </a:r>
            <a:endParaRPr lang="en-US" i="1" dirty="0" smtClean="0"/>
          </a:p>
          <a:p>
            <a:r>
              <a:rPr lang="en-US" dirty="0" smtClean="0"/>
              <a:t>Patient recovered with </a:t>
            </a:r>
            <a:r>
              <a:rPr lang="en-US" dirty="0" err="1" smtClean="0"/>
              <a:t>Clarithromycin</a:t>
            </a:r>
            <a:r>
              <a:rPr lang="en-US" dirty="0" smtClean="0"/>
              <a:t>, </a:t>
            </a:r>
            <a:r>
              <a:rPr lang="en-US" dirty="0" err="1" smtClean="0"/>
              <a:t>rifampin</a:t>
            </a:r>
            <a:r>
              <a:rPr lang="en-US" dirty="0" smtClean="0"/>
              <a:t> and </a:t>
            </a:r>
            <a:r>
              <a:rPr lang="en-US" dirty="0" err="1" smtClean="0"/>
              <a:t>ethambutol</a:t>
            </a:r>
            <a:endParaRPr lang="en-US" dirty="0"/>
          </a:p>
        </p:txBody>
      </p:sp>
      <p:sp>
        <p:nvSpPr>
          <p:cNvPr id="4" name="Rectangle 3"/>
          <p:cNvSpPr/>
          <p:nvPr/>
        </p:nvSpPr>
        <p:spPr>
          <a:xfrm>
            <a:off x="4196219" y="6123801"/>
            <a:ext cx="5906022" cy="553998"/>
          </a:xfrm>
          <a:prstGeom prst="rect">
            <a:avLst/>
          </a:prstGeom>
        </p:spPr>
        <p:txBody>
          <a:bodyPr wrap="square">
            <a:spAutoFit/>
          </a:bodyPr>
          <a:lstStyle/>
          <a:p>
            <a:r>
              <a:rPr lang="pt-BR" sz="1000" b="1" i="1" dirty="0" smtClean="0"/>
              <a:t>Tandon R, Kim K, Serrao R. Disseminated mycobacterium avium-intracellulare</a:t>
            </a:r>
          </a:p>
          <a:p>
            <a:r>
              <a:rPr lang="en-US" sz="1000" b="1" i="1" dirty="0" smtClean="0"/>
              <a:t>infection in a person with AIDS with </a:t>
            </a:r>
            <a:r>
              <a:rPr lang="en-US" sz="1000" b="1" i="1" dirty="0" err="1" smtClean="0"/>
              <a:t>cutaneous</a:t>
            </a:r>
            <a:r>
              <a:rPr lang="en-US" sz="1000" b="1" i="1" dirty="0" smtClean="0"/>
              <a:t> and CNS lesions. The AIDS</a:t>
            </a:r>
          </a:p>
          <a:p>
            <a:r>
              <a:rPr lang="en-US" sz="1000" i="1" dirty="0" smtClean="0"/>
              <a:t>Reader. 2007; 17(11): 555-560</a:t>
            </a:r>
            <a:endParaRPr lang="en-US" sz="1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FUO in AIDS case 2</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pPr>
            <a:r>
              <a:rPr lang="en-US" dirty="0"/>
              <a:t>36 </a:t>
            </a:r>
            <a:r>
              <a:rPr lang="en-US" dirty="0" err="1"/>
              <a:t>y.o</a:t>
            </a:r>
            <a:r>
              <a:rPr lang="en-US" dirty="0"/>
              <a:t>. male with ? PMH of PCP PNA 1yr PTA and several suicide attempts with </a:t>
            </a:r>
            <a:r>
              <a:rPr lang="en-US" dirty="0" err="1"/>
              <a:t>benzos</a:t>
            </a:r>
            <a:r>
              <a:rPr lang="en-US" dirty="0"/>
              <a:t>/</a:t>
            </a:r>
            <a:r>
              <a:rPr lang="en-US" dirty="0" err="1"/>
              <a:t>percocets</a:t>
            </a:r>
            <a:endParaRPr lang="en-US" dirty="0"/>
          </a:p>
          <a:p>
            <a:pPr>
              <a:lnSpc>
                <a:spcPct val="90000"/>
              </a:lnSpc>
            </a:pPr>
            <a:r>
              <a:rPr lang="en-US" dirty="0"/>
              <a:t>BIB family members who noted patient to be lethargic, c/o chills and RUQ pain</a:t>
            </a:r>
          </a:p>
          <a:p>
            <a:pPr>
              <a:lnSpc>
                <a:spcPct val="90000"/>
              </a:lnSpc>
            </a:pPr>
            <a:r>
              <a:rPr lang="en-US" dirty="0"/>
              <a:t>Exam notable for T102.6, HR 110, 100/55, O2 sat 90% RA, lethargic, </a:t>
            </a:r>
            <a:r>
              <a:rPr lang="en-US" dirty="0" err="1"/>
              <a:t>conjunctival</a:t>
            </a:r>
            <a:r>
              <a:rPr lang="en-US" dirty="0"/>
              <a:t> injection</a:t>
            </a:r>
            <a:r>
              <a:rPr lang="en-US" dirty="0" smtClean="0"/>
              <a:t>, thrush, </a:t>
            </a:r>
            <a:r>
              <a:rPr lang="en-US" dirty="0"/>
              <a:t>? Nuchal </a:t>
            </a:r>
            <a:r>
              <a:rPr lang="en-US" dirty="0" smtClean="0"/>
              <a:t>rigidity</a:t>
            </a:r>
            <a:r>
              <a:rPr lang="en-US" dirty="0"/>
              <a:t>, dry crackles, mod RUQ tenderness, hepatomegaly, +/- guarding</a:t>
            </a:r>
          </a:p>
          <a:p>
            <a:pPr>
              <a:lnSpc>
                <a:spcPct val="90000"/>
              </a:lnSpc>
            </a:pPr>
            <a:r>
              <a:rPr lang="en-US" dirty="0"/>
              <a:t>Admitted to ICU </a:t>
            </a:r>
            <a:r>
              <a:rPr lang="en-US" dirty="0" smtClean="0"/>
              <a:t>with </a:t>
            </a:r>
            <a:r>
              <a:rPr lang="en-US" dirty="0"/>
              <a:t>dx of acute hepatic failure secondary to probable </a:t>
            </a:r>
            <a:r>
              <a:rPr lang="en-US" dirty="0" err="1"/>
              <a:t>tylenol</a:t>
            </a:r>
            <a:r>
              <a:rPr lang="en-US" dirty="0"/>
              <a:t> overdose (sister saw empty bottles in room</a:t>
            </a:r>
            <a:r>
              <a:rPr lang="en-US" dirty="0" smtClean="0"/>
              <a:t>)</a:t>
            </a:r>
          </a:p>
          <a:p>
            <a:pPr>
              <a:lnSpc>
                <a:spcPct val="90000"/>
              </a:lnSpc>
            </a:pPr>
            <a:r>
              <a:rPr lang="en-US" dirty="0" smtClean="0"/>
              <a:t>Grew up in Chicago</a:t>
            </a:r>
            <a:endParaRPr lang="en-US" dirty="0"/>
          </a:p>
          <a:p>
            <a:endParaRPr lang="en-US" dirty="0"/>
          </a:p>
        </p:txBody>
      </p:sp>
    </p:spTree>
    <p:extLst>
      <p:ext uri="{BB962C8B-B14F-4D97-AF65-F5344CB8AC3E}">
        <p14:creationId xmlns:p14="http://schemas.microsoft.com/office/powerpoint/2010/main" val="117912326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WBC: 12 (90P), 11/33, </a:t>
            </a:r>
            <a:r>
              <a:rPr lang="en-US" dirty="0" err="1"/>
              <a:t>Plts</a:t>
            </a:r>
            <a:r>
              <a:rPr lang="en-US" dirty="0"/>
              <a:t> 90</a:t>
            </a:r>
          </a:p>
          <a:p>
            <a:r>
              <a:rPr lang="en-US" dirty="0"/>
              <a:t>134/3.3/102/9/34/2.3  AG 23</a:t>
            </a:r>
          </a:p>
          <a:p>
            <a:r>
              <a:rPr lang="en-US" dirty="0"/>
              <a:t>LFTs: AST 2344, ALT 2688, </a:t>
            </a:r>
            <a:r>
              <a:rPr lang="en-US" dirty="0" err="1"/>
              <a:t>Alk</a:t>
            </a:r>
            <a:r>
              <a:rPr lang="en-US" dirty="0"/>
              <a:t> </a:t>
            </a:r>
            <a:r>
              <a:rPr lang="en-US" dirty="0" err="1"/>
              <a:t>Phos</a:t>
            </a:r>
            <a:r>
              <a:rPr lang="en-US" dirty="0"/>
              <a:t> 113</a:t>
            </a:r>
          </a:p>
          <a:p>
            <a:r>
              <a:rPr lang="en-US" dirty="0"/>
              <a:t>PT 15, PTT 42</a:t>
            </a:r>
          </a:p>
          <a:p>
            <a:r>
              <a:rPr lang="en-US" dirty="0"/>
              <a:t>DIC screen +</a:t>
            </a:r>
          </a:p>
          <a:p>
            <a:r>
              <a:rPr lang="en-US" dirty="0" err="1"/>
              <a:t>Acetominophen</a:t>
            </a:r>
            <a:r>
              <a:rPr lang="en-US" dirty="0"/>
              <a:t> level, </a:t>
            </a:r>
            <a:r>
              <a:rPr lang="en-US" dirty="0" err="1"/>
              <a:t>pancultures</a:t>
            </a:r>
            <a:r>
              <a:rPr lang="en-US" dirty="0"/>
              <a:t> pending</a:t>
            </a:r>
          </a:p>
          <a:p>
            <a:r>
              <a:rPr lang="en-US" dirty="0"/>
              <a:t>CXR: diffuse interstitial infiltrates</a:t>
            </a:r>
          </a:p>
          <a:p>
            <a:pPr marL="118872" indent="0">
              <a:buNone/>
            </a:pPr>
            <a:endParaRPr lang="en-US" dirty="0"/>
          </a:p>
        </p:txBody>
      </p:sp>
    </p:spTree>
    <p:extLst>
      <p:ext uri="{BB962C8B-B14F-4D97-AF65-F5344CB8AC3E}">
        <p14:creationId xmlns:p14="http://schemas.microsoft.com/office/powerpoint/2010/main" val="339137612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Fever versus hyperthermia</a:t>
            </a:r>
            <a:endParaRPr lang="en-US" dirty="0"/>
          </a:p>
        </p:txBody>
      </p:sp>
      <p:sp>
        <p:nvSpPr>
          <p:cNvPr id="3" name="Content Placeholder 2"/>
          <p:cNvSpPr>
            <a:spLocks noGrp="1"/>
          </p:cNvSpPr>
          <p:nvPr>
            <p:ph idx="1"/>
          </p:nvPr>
        </p:nvSpPr>
        <p:spPr>
          <a:xfrm>
            <a:off x="457200" y="1695679"/>
            <a:ext cx="8229600" cy="4625609"/>
          </a:xfrm>
        </p:spPr>
        <p:txBody>
          <a:bodyPr>
            <a:normAutofit/>
          </a:bodyPr>
          <a:lstStyle/>
          <a:p>
            <a:pPr>
              <a:lnSpc>
                <a:spcPct val="90000"/>
              </a:lnSpc>
            </a:pPr>
            <a:r>
              <a:rPr lang="en-US" sz="2600" b="1" dirty="0" smtClean="0">
                <a:solidFill>
                  <a:srgbClr val="FF0000"/>
                </a:solidFill>
              </a:rPr>
              <a:t>Fever</a:t>
            </a:r>
            <a:r>
              <a:rPr lang="en-US" sz="2600" dirty="0" smtClean="0"/>
              <a:t>: resetting of the thermostatic set-point in the anterior hypothalamus and the resultant initiation of heat-conserving mechanisms until the internal temperature reaches the new level</a:t>
            </a:r>
          </a:p>
          <a:p>
            <a:pPr lvl="1">
              <a:lnSpc>
                <a:spcPct val="90000"/>
              </a:lnSpc>
            </a:pPr>
            <a:r>
              <a:rPr lang="en-US" sz="2600" dirty="0" smtClean="0"/>
              <a:t>If acute (and less commonly chronic), </a:t>
            </a:r>
            <a:r>
              <a:rPr lang="en-US" sz="2600" i="1" dirty="0" smtClean="0"/>
              <a:t>infection unless proven otherwise</a:t>
            </a:r>
          </a:p>
          <a:p>
            <a:pPr lvl="1">
              <a:lnSpc>
                <a:spcPct val="90000"/>
              </a:lnSpc>
            </a:pPr>
            <a:endParaRPr lang="en-US" sz="1000" i="1" dirty="0" smtClean="0"/>
          </a:p>
          <a:p>
            <a:pPr>
              <a:lnSpc>
                <a:spcPct val="90000"/>
              </a:lnSpc>
            </a:pPr>
            <a:r>
              <a:rPr lang="en-US" sz="2600" b="1" dirty="0" smtClean="0">
                <a:solidFill>
                  <a:srgbClr val="FF0000"/>
                </a:solidFill>
              </a:rPr>
              <a:t>Hyperthermia</a:t>
            </a:r>
            <a:r>
              <a:rPr lang="en-US" sz="2600" dirty="0" smtClean="0"/>
              <a:t>: an elevation in body temperature that occurs in the absence of resetting of the hypothalamic thermoregulatory center</a:t>
            </a:r>
          </a:p>
          <a:p>
            <a:pPr lvl="1">
              <a:lnSpc>
                <a:spcPct val="90000"/>
              </a:lnSpc>
            </a:pPr>
            <a:r>
              <a:rPr lang="en-US" sz="2600" dirty="0" smtClean="0"/>
              <a:t>Usually </a:t>
            </a:r>
            <a:r>
              <a:rPr lang="en-US" sz="2600" i="1" dirty="0" smtClean="0"/>
              <a:t>not</a:t>
            </a:r>
            <a:r>
              <a:rPr lang="en-US" sz="2600" dirty="0" smtClean="0"/>
              <a:t> mediated by infectious diseases</a:t>
            </a:r>
          </a:p>
          <a:p>
            <a:endParaRPr lang="en-US" dirty="0"/>
          </a:p>
        </p:txBody>
      </p:sp>
      <p:sp>
        <p:nvSpPr>
          <p:cNvPr id="4" name="TextBox 3"/>
          <p:cNvSpPr txBox="1"/>
          <p:nvPr/>
        </p:nvSpPr>
        <p:spPr>
          <a:xfrm>
            <a:off x="3950893" y="6295646"/>
            <a:ext cx="4584909" cy="369332"/>
          </a:xfrm>
          <a:prstGeom prst="rect">
            <a:avLst/>
          </a:prstGeom>
          <a:noFill/>
        </p:spPr>
        <p:txBody>
          <a:bodyPr wrap="none" rtlCol="0">
            <a:spAutoFit/>
          </a:bodyPr>
          <a:lstStyle/>
          <a:p>
            <a:r>
              <a:rPr lang="en-US" i="1" dirty="0" smtClean="0">
                <a:solidFill>
                  <a:srgbClr val="00B050"/>
                </a:solidFill>
              </a:rPr>
              <a:t>The difference between these two is mechanism</a:t>
            </a:r>
            <a:endParaRPr lang="en-US" i="1" dirty="0">
              <a:solidFill>
                <a:srgbClr val="00B05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10;ovidweb 2.cgi                                                  0000C05BMacintosh HD                   B64C55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554" y="1408176"/>
            <a:ext cx="10117398" cy="451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81003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Patient started on ceftriaxone 2g iv q 12, </a:t>
            </a:r>
            <a:r>
              <a:rPr lang="en-US" dirty="0" err="1"/>
              <a:t>vanco</a:t>
            </a:r>
            <a:r>
              <a:rPr lang="en-US" dirty="0"/>
              <a:t> 1 g q 12, ampicillin 2 q 8 and high dose Bactrim.</a:t>
            </a:r>
          </a:p>
          <a:p>
            <a:r>
              <a:rPr lang="en-US" dirty="0"/>
              <a:t>N-</a:t>
            </a:r>
            <a:r>
              <a:rPr lang="en-US" dirty="0" err="1"/>
              <a:t>acetylcysteine</a:t>
            </a:r>
            <a:r>
              <a:rPr lang="en-US" dirty="0"/>
              <a:t> administered </a:t>
            </a:r>
            <a:r>
              <a:rPr lang="en-US" dirty="0" smtClean="0"/>
              <a:t>empirically</a:t>
            </a:r>
          </a:p>
          <a:p>
            <a:r>
              <a:rPr lang="en-US" dirty="0"/>
              <a:t>STAT RUQ ultrasound read as hepatomegaly with TNTC punctate lesions throughout parenchyma of liver; no </a:t>
            </a:r>
            <a:r>
              <a:rPr lang="en-US" dirty="0" err="1"/>
              <a:t>bil</a:t>
            </a:r>
            <a:r>
              <a:rPr lang="en-US" dirty="0"/>
              <a:t> </a:t>
            </a:r>
            <a:r>
              <a:rPr lang="en-US" dirty="0" err="1"/>
              <a:t>dil</a:t>
            </a:r>
            <a:r>
              <a:rPr lang="en-US" dirty="0"/>
              <a:t>; no stones</a:t>
            </a:r>
          </a:p>
          <a:p>
            <a:pPr marL="118872" indent="0">
              <a:buNone/>
            </a:pPr>
            <a:endParaRPr lang="en-US" dirty="0"/>
          </a:p>
        </p:txBody>
      </p:sp>
    </p:spTree>
    <p:extLst>
      <p:ext uri="{BB962C8B-B14F-4D97-AF65-F5344CB8AC3E}">
        <p14:creationId xmlns:p14="http://schemas.microsoft.com/office/powerpoint/2010/main" val="241230250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isto_2.jpg                                                    00032F53Macintosh HD                   B64C55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84216" cy="688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03778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Disseminated </a:t>
            </a:r>
            <a:r>
              <a:rPr lang="en-US" dirty="0" err="1" smtClean="0"/>
              <a:t>histoplasmosis</a:t>
            </a:r>
            <a:endParaRPr lang="en-US" dirty="0"/>
          </a:p>
        </p:txBody>
      </p:sp>
      <p:pic>
        <p:nvPicPr>
          <p:cNvPr id="4" name="Picture 2" descr="&#10;ovidweb 6.cgi                                                  0000C05BMacintosh HD                   B64C55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6202" y="1577339"/>
            <a:ext cx="3791758" cy="521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58349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Disseminated </a:t>
            </a:r>
            <a:r>
              <a:rPr lang="en-US" dirty="0" err="1"/>
              <a:t>histoplasmosis</a:t>
            </a:r>
            <a:endParaRPr lang="en-US" dirty="0"/>
          </a:p>
        </p:txBody>
      </p:sp>
      <p:pic>
        <p:nvPicPr>
          <p:cNvPr id="4" name="Picture 2" descr="&#10;ovidweb 7.cgi                                                  0000C05BMacintosh HD                   B64C55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499" y="2411729"/>
            <a:ext cx="3442582" cy="29778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0;ovidweb 8.cgi                                                  0000C05BMacintosh HD                   B64C55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495" y="2491740"/>
            <a:ext cx="5326748" cy="2817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74138"/>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Disseminated </a:t>
            </a:r>
            <a:r>
              <a:rPr lang="en-US" dirty="0" err="1"/>
              <a:t>histoplasmosis</a:t>
            </a:r>
            <a:endParaRPr lang="en-US" dirty="0"/>
          </a:p>
        </p:txBody>
      </p:sp>
      <p:sp>
        <p:nvSpPr>
          <p:cNvPr id="3" name="Content Placeholder 2"/>
          <p:cNvSpPr>
            <a:spLocks noGrp="1"/>
          </p:cNvSpPr>
          <p:nvPr>
            <p:ph idx="1"/>
          </p:nvPr>
        </p:nvSpPr>
        <p:spPr/>
        <p:txBody>
          <a:bodyPr/>
          <a:lstStyle/>
          <a:p>
            <a:r>
              <a:rPr lang="en-US" dirty="0" smtClean="0"/>
              <a:t>Consider in </a:t>
            </a:r>
            <a:r>
              <a:rPr lang="en-US" dirty="0" err="1" smtClean="0"/>
              <a:t>immunocompromised</a:t>
            </a:r>
            <a:r>
              <a:rPr lang="en-US" dirty="0" smtClean="0"/>
              <a:t> host (AIDS, solid organ transplant) with transaminase elevations, unexplained fever, </a:t>
            </a:r>
            <a:r>
              <a:rPr lang="en-US" dirty="0" err="1" smtClean="0"/>
              <a:t>reticulonodular</a:t>
            </a:r>
            <a:r>
              <a:rPr lang="en-US" dirty="0" smtClean="0"/>
              <a:t> pulmonary infiltrates from endemic area</a:t>
            </a:r>
            <a:endParaRPr lang="en-US" dirty="0"/>
          </a:p>
        </p:txBody>
      </p:sp>
    </p:spTree>
    <p:extLst>
      <p:ext uri="{BB962C8B-B14F-4D97-AF65-F5344CB8AC3E}">
        <p14:creationId xmlns:p14="http://schemas.microsoft.com/office/powerpoint/2010/main" val="320513477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a:t>
            </a:r>
            <a:endParaRPr lang="en-US" dirty="0"/>
          </a:p>
        </p:txBody>
      </p:sp>
      <p:sp>
        <p:nvSpPr>
          <p:cNvPr id="3" name="Content Placeholder 2"/>
          <p:cNvSpPr>
            <a:spLocks noGrp="1"/>
          </p:cNvSpPr>
          <p:nvPr>
            <p:ph idx="1"/>
          </p:nvPr>
        </p:nvSpPr>
        <p:spPr/>
        <p:txBody>
          <a:bodyPr/>
          <a:lstStyle/>
          <a:p>
            <a:r>
              <a:rPr lang="en-US" dirty="0" smtClean="0"/>
              <a:t>35 </a:t>
            </a:r>
            <a:r>
              <a:rPr lang="en-US" dirty="0" err="1" smtClean="0"/>
              <a:t>y.o</a:t>
            </a:r>
            <a:r>
              <a:rPr lang="en-US" dirty="0" smtClean="0"/>
              <a:t>. recuperating counts after prolonged </a:t>
            </a:r>
            <a:r>
              <a:rPr lang="en-US" dirty="0" err="1" smtClean="0"/>
              <a:t>neutropenia</a:t>
            </a:r>
            <a:r>
              <a:rPr lang="en-US" dirty="0" smtClean="0"/>
              <a:t> for AML who has been on </a:t>
            </a:r>
            <a:r>
              <a:rPr lang="en-US" dirty="0" err="1" smtClean="0"/>
              <a:t>cefepime</a:t>
            </a:r>
            <a:r>
              <a:rPr lang="en-US" dirty="0" smtClean="0"/>
              <a:t> and </a:t>
            </a:r>
            <a:r>
              <a:rPr lang="en-US" dirty="0" err="1" smtClean="0"/>
              <a:t>vanco</a:t>
            </a:r>
            <a:r>
              <a:rPr lang="en-US" dirty="0" smtClean="0"/>
              <a:t> and </a:t>
            </a:r>
            <a:r>
              <a:rPr lang="en-US" dirty="0" err="1" smtClean="0"/>
              <a:t>defervesced</a:t>
            </a:r>
            <a:r>
              <a:rPr lang="en-US" dirty="0" smtClean="0"/>
              <a:t> early.</a:t>
            </a:r>
          </a:p>
          <a:p>
            <a:r>
              <a:rPr lang="en-US" dirty="0" smtClean="0"/>
              <a:t>C/o RUQ tenderness, LFT abnormalities, febrile</a:t>
            </a:r>
          </a:p>
          <a:p>
            <a:r>
              <a:rPr lang="en-US" dirty="0" smtClean="0"/>
              <a:t>CT abdomen reveals multiple </a:t>
            </a:r>
            <a:r>
              <a:rPr lang="en-US" dirty="0" err="1" smtClean="0"/>
              <a:t>punctate</a:t>
            </a:r>
            <a:r>
              <a:rPr lang="en-US" dirty="0" smtClean="0"/>
              <a:t> small </a:t>
            </a:r>
            <a:r>
              <a:rPr lang="en-US" dirty="0" err="1" smtClean="0"/>
              <a:t>echogenic</a:t>
            </a:r>
            <a:r>
              <a:rPr lang="en-US" dirty="0" smtClean="0"/>
              <a:t> lesions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s2_0-S0363018804000593-gr21.jpg"/>
          <p:cNvPicPr>
            <a:picLocks noGrp="1" noChangeAspect="1"/>
          </p:cNvPicPr>
          <p:nvPr>
            <p:ph idx="1"/>
          </p:nvPr>
        </p:nvPicPr>
        <p:blipFill>
          <a:blip r:embed="rId2"/>
          <a:stretch>
            <a:fillRect/>
          </a:stretch>
        </p:blipFill>
        <p:spPr>
          <a:xfrm>
            <a:off x="0" y="44670"/>
            <a:ext cx="9144000" cy="6785043"/>
          </a:xfrm>
        </p:spPr>
      </p:pic>
      <p:sp>
        <p:nvSpPr>
          <p:cNvPr id="5" name="TextBox 4"/>
          <p:cNvSpPr txBox="1"/>
          <p:nvPr/>
        </p:nvSpPr>
        <p:spPr>
          <a:xfrm>
            <a:off x="457200" y="207950"/>
            <a:ext cx="4849404" cy="646331"/>
          </a:xfrm>
          <a:prstGeom prst="rect">
            <a:avLst/>
          </a:prstGeom>
          <a:noFill/>
        </p:spPr>
        <p:txBody>
          <a:bodyPr wrap="none" rtlCol="0">
            <a:spAutoFit/>
          </a:bodyPr>
          <a:lstStyle/>
          <a:p>
            <a:r>
              <a:rPr lang="en-US" dirty="0" smtClean="0">
                <a:solidFill>
                  <a:srgbClr val="FFC000"/>
                </a:solidFill>
              </a:rPr>
              <a:t>CT Scan shows multiple </a:t>
            </a:r>
            <a:r>
              <a:rPr lang="en-US" dirty="0" err="1" smtClean="0">
                <a:solidFill>
                  <a:srgbClr val="FFC000"/>
                </a:solidFill>
              </a:rPr>
              <a:t>hypodense</a:t>
            </a:r>
            <a:r>
              <a:rPr lang="en-US" dirty="0" smtClean="0">
                <a:solidFill>
                  <a:srgbClr val="FFC000"/>
                </a:solidFill>
              </a:rPr>
              <a:t> lesions in the</a:t>
            </a:r>
          </a:p>
          <a:p>
            <a:r>
              <a:rPr lang="en-US" dirty="0" smtClean="0">
                <a:solidFill>
                  <a:srgbClr val="FFC000"/>
                </a:solidFill>
              </a:rPr>
              <a:t>liver and spleen </a:t>
            </a:r>
            <a:r>
              <a:rPr lang="en-US" dirty="0" smtClean="0"/>
              <a:t>.</a:t>
            </a:r>
            <a:endParaRPr lang="en-US" dirty="0">
              <a:solidFill>
                <a:srgbClr val="FFC000"/>
              </a:solidFill>
            </a:endParaRPr>
          </a:p>
        </p:txBody>
      </p:sp>
      <p:sp>
        <p:nvSpPr>
          <p:cNvPr id="6" name="TextBox 5"/>
          <p:cNvSpPr txBox="1"/>
          <p:nvPr/>
        </p:nvSpPr>
        <p:spPr>
          <a:xfrm>
            <a:off x="6498724" y="6453586"/>
            <a:ext cx="2645276" cy="230832"/>
          </a:xfrm>
          <a:prstGeom prst="rect">
            <a:avLst/>
          </a:prstGeom>
          <a:noFill/>
        </p:spPr>
        <p:txBody>
          <a:bodyPr wrap="none" rtlCol="0">
            <a:spAutoFit/>
          </a:bodyPr>
          <a:lstStyle/>
          <a:p>
            <a:r>
              <a:rPr lang="da-DK" sz="900" dirty="0" smtClean="0">
                <a:solidFill>
                  <a:srgbClr val="FFC000"/>
                </a:solidFill>
              </a:rPr>
              <a:t>Curr Probl Diagn Radiol, November/December 2004</a:t>
            </a:r>
            <a:endParaRPr lang="en-US" sz="900" dirty="0">
              <a:solidFill>
                <a:srgbClr val="FFC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#4: </a:t>
            </a:r>
            <a:r>
              <a:rPr lang="en-US" dirty="0" err="1" smtClean="0"/>
              <a:t>Hepatosplenic</a:t>
            </a:r>
            <a:r>
              <a:rPr lang="en-US" dirty="0" smtClean="0"/>
              <a:t> </a:t>
            </a:r>
            <a:r>
              <a:rPr lang="en-US" dirty="0" err="1" smtClean="0"/>
              <a:t>candidiasis</a:t>
            </a:r>
            <a:endParaRPr lang="en-US" dirty="0"/>
          </a:p>
        </p:txBody>
      </p:sp>
      <p:sp>
        <p:nvSpPr>
          <p:cNvPr id="3" name="Content Placeholder 2"/>
          <p:cNvSpPr>
            <a:spLocks noGrp="1"/>
          </p:cNvSpPr>
          <p:nvPr>
            <p:ph idx="1"/>
          </p:nvPr>
        </p:nvSpPr>
        <p:spPr/>
        <p:txBody>
          <a:bodyPr/>
          <a:lstStyle/>
          <a:p>
            <a:r>
              <a:rPr lang="en-US" dirty="0" smtClean="0"/>
              <a:t>Complication of prolonged </a:t>
            </a:r>
            <a:r>
              <a:rPr lang="en-US" dirty="0" err="1" smtClean="0"/>
              <a:t>neutropenia</a:t>
            </a:r>
            <a:r>
              <a:rPr lang="en-US" dirty="0" smtClean="0"/>
              <a:t> that required systemic antimicrobials when fever abates</a:t>
            </a:r>
          </a:p>
          <a:p>
            <a:r>
              <a:rPr lang="en-US" dirty="0" smtClean="0"/>
              <a:t>Due to duration of systemic antimicrobials (as compared to </a:t>
            </a:r>
            <a:r>
              <a:rPr lang="en-US" dirty="0" err="1" smtClean="0"/>
              <a:t>aspergillus</a:t>
            </a:r>
            <a:r>
              <a:rPr lang="en-US" dirty="0" smtClean="0"/>
              <a:t> which is due to duration of </a:t>
            </a:r>
            <a:r>
              <a:rPr lang="en-US" dirty="0" err="1" smtClean="0"/>
              <a:t>neutropenia</a:t>
            </a:r>
            <a:r>
              <a:rPr lang="en-US" dirty="0" smtClean="0"/>
              <a:t>)</a:t>
            </a:r>
          </a:p>
          <a:p>
            <a:r>
              <a:rPr lang="en-US" dirty="0" smtClean="0"/>
              <a:t>Treat with </a:t>
            </a:r>
            <a:r>
              <a:rPr lang="en-US" dirty="0" err="1" smtClean="0"/>
              <a:t>fluconazole/echinocandins</a:t>
            </a:r>
            <a:r>
              <a:rPr lang="en-US" dirty="0" smtClean="0"/>
              <a:t> if suspect </a:t>
            </a:r>
            <a:r>
              <a:rPr lang="en-US" dirty="0" err="1" smtClean="0"/>
              <a:t>glabrata</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a:t>
            </a:r>
            <a:endParaRPr lang="en-US" dirty="0"/>
          </a:p>
        </p:txBody>
      </p:sp>
      <p:sp>
        <p:nvSpPr>
          <p:cNvPr id="3" name="Content Placeholder 2"/>
          <p:cNvSpPr>
            <a:spLocks noGrp="1"/>
          </p:cNvSpPr>
          <p:nvPr>
            <p:ph idx="1"/>
          </p:nvPr>
        </p:nvSpPr>
        <p:spPr/>
        <p:txBody>
          <a:bodyPr/>
          <a:lstStyle/>
          <a:p>
            <a:r>
              <a:rPr lang="en-US" dirty="0" smtClean="0"/>
              <a:t>71 </a:t>
            </a:r>
            <a:r>
              <a:rPr lang="en-US" dirty="0" err="1" smtClean="0"/>
              <a:t>y.o</a:t>
            </a:r>
            <a:r>
              <a:rPr lang="en-US" dirty="0" smtClean="0"/>
              <a:t>. male c/o fevers, night sweats, weight loss for 3 months. Generalized muscle aches and difficulty getting up from chair</a:t>
            </a:r>
          </a:p>
          <a:p>
            <a:r>
              <a:rPr lang="en-US" dirty="0" smtClean="0"/>
              <a:t>PMH: sulfa allergy, noted to be anemic 1 yr ago, negative blood loss w/u</a:t>
            </a:r>
          </a:p>
          <a:p>
            <a:r>
              <a:rPr lang="en-US" dirty="0" smtClean="0"/>
              <a:t>PPD </a:t>
            </a:r>
            <a:r>
              <a:rPr lang="en-US" dirty="0" err="1" smtClean="0"/>
              <a:t>neg</a:t>
            </a:r>
            <a:endParaRPr lang="en-US" dirty="0" smtClean="0"/>
          </a:p>
          <a:p>
            <a:r>
              <a:rPr lang="en-US" dirty="0" smtClean="0"/>
              <a:t>Labs anemic &amp; </a:t>
            </a:r>
            <a:r>
              <a:rPr lang="en-US" dirty="0" err="1" smtClean="0"/>
              <a:t>leukopenic</a:t>
            </a:r>
            <a:r>
              <a:rPr lang="en-US" dirty="0" smtClean="0"/>
              <a:t> with </a:t>
            </a:r>
            <a:r>
              <a:rPr lang="en-US" dirty="0" err="1" smtClean="0"/>
              <a:t>monocytosis</a:t>
            </a:r>
            <a:r>
              <a:rPr lang="en-US" dirty="0" smtClean="0"/>
              <a:t>. ANA, DS DNA, and LFTS </a:t>
            </a:r>
            <a:r>
              <a:rPr lang="en-US" dirty="0" err="1" smtClean="0"/>
              <a:t>nl</a:t>
            </a:r>
            <a:endParaRPr lang="en-US" dirty="0" smtClean="0"/>
          </a:p>
          <a:p>
            <a:r>
              <a:rPr lang="en-US" dirty="0" smtClean="0"/>
              <a:t>ESR 102, elevated serum </a:t>
            </a:r>
            <a:r>
              <a:rPr lang="en-US" dirty="0" err="1" smtClean="0"/>
              <a:t>ferritin</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Mechanisms of fever (in 3 sentences)</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Pyrogens</a:t>
            </a:r>
            <a:r>
              <a:rPr lang="en-US" dirty="0" smtClean="0"/>
              <a:t> (endogenous and exogenous) trigger fevers via release of prostaglandin E2 </a:t>
            </a:r>
            <a:r>
              <a:rPr lang="en-US" dirty="0" smtClean="0">
                <a:sym typeface="Wingdings" pitchFamily="2" charset="2"/>
              </a:rPr>
              <a:t> hypothalamic stimulation  vasoconstriction, then shivering  temp rise</a:t>
            </a:r>
          </a:p>
          <a:p>
            <a:r>
              <a:rPr lang="en-US" dirty="0" smtClean="0">
                <a:sym typeface="Wingdings" pitchFamily="2" charset="2"/>
              </a:rPr>
              <a:t>Endogenous: IL1, 6,8, TNF, </a:t>
            </a:r>
            <a:r>
              <a:rPr lang="en-US" dirty="0" err="1" smtClean="0">
                <a:sym typeface="Wingdings" pitchFamily="2" charset="2"/>
              </a:rPr>
              <a:t>IFNa,b,g</a:t>
            </a:r>
            <a:r>
              <a:rPr lang="en-US" dirty="0" smtClean="0">
                <a:sym typeface="Wingdings" pitchFamily="2" charset="2"/>
              </a:rPr>
              <a:t>  </a:t>
            </a:r>
            <a:r>
              <a:rPr lang="en-US" dirty="0" err="1" smtClean="0">
                <a:sym typeface="Wingdings" pitchFamily="2" charset="2"/>
              </a:rPr>
              <a:t>arachidonic</a:t>
            </a:r>
            <a:r>
              <a:rPr lang="en-US" dirty="0" smtClean="0">
                <a:sym typeface="Wingdings" pitchFamily="2" charset="2"/>
              </a:rPr>
              <a:t> acid pathway activated</a:t>
            </a:r>
          </a:p>
          <a:p>
            <a:pPr lvl="1"/>
            <a:r>
              <a:rPr lang="en-US" dirty="0" smtClean="0">
                <a:sym typeface="Wingdings" pitchFamily="2" charset="2"/>
              </a:rPr>
              <a:t>Can be released in collagen vascular, malignancy</a:t>
            </a:r>
          </a:p>
          <a:p>
            <a:r>
              <a:rPr lang="en-US" dirty="0" smtClean="0">
                <a:sym typeface="Wingdings" pitchFamily="2" charset="2"/>
              </a:rPr>
              <a:t>Exogenous:  i.e. LPS  binds to </a:t>
            </a:r>
            <a:r>
              <a:rPr lang="en-US" dirty="0" err="1" smtClean="0">
                <a:sym typeface="Wingdings" pitchFamily="2" charset="2"/>
              </a:rPr>
              <a:t>lipopolysaccharide</a:t>
            </a:r>
            <a:r>
              <a:rPr lang="en-US" dirty="0" smtClean="0">
                <a:sym typeface="Wingdings" pitchFamily="2" charset="2"/>
              </a:rPr>
              <a:t> binding protein  release of IL-1</a:t>
            </a:r>
          </a:p>
          <a:p>
            <a:pPr lvl="1"/>
            <a:r>
              <a:rPr lang="en-US" dirty="0" smtClean="0">
                <a:sym typeface="Wingdings" pitchFamily="2" charset="2"/>
              </a:rPr>
              <a:t>Typically infectious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iant_cell_arteritis_Light.jpg"/>
          <p:cNvPicPr>
            <a:picLocks noGrp="1" noChangeAspect="1"/>
          </p:cNvPicPr>
          <p:nvPr>
            <p:ph idx="1"/>
          </p:nvPr>
        </p:nvPicPr>
        <p:blipFill>
          <a:blip r:embed="rId3"/>
          <a:stretch>
            <a:fillRect/>
          </a:stretch>
        </p:blipFill>
        <p:spPr>
          <a:xfrm>
            <a:off x="1313610" y="0"/>
            <a:ext cx="6772554" cy="5067685"/>
          </a:xfrm>
        </p:spPr>
      </p:pic>
      <p:sp>
        <p:nvSpPr>
          <p:cNvPr id="5" name="TextBox 4"/>
          <p:cNvSpPr txBox="1"/>
          <p:nvPr/>
        </p:nvSpPr>
        <p:spPr>
          <a:xfrm>
            <a:off x="821825" y="5067685"/>
            <a:ext cx="7622927" cy="1908215"/>
          </a:xfrm>
          <a:prstGeom prst="rect">
            <a:avLst/>
          </a:prstGeom>
          <a:noFill/>
        </p:spPr>
        <p:txBody>
          <a:bodyPr wrap="square" rtlCol="0">
            <a:spAutoFit/>
          </a:bodyPr>
          <a:lstStyle/>
          <a:p>
            <a:r>
              <a:rPr lang="en-US" dirty="0" smtClean="0"/>
              <a:t>Temporal artery biopsy in giant cell (temporal) </a:t>
            </a:r>
            <a:r>
              <a:rPr lang="en-US" dirty="0" err="1" smtClean="0"/>
              <a:t>arteritis</a:t>
            </a:r>
            <a:r>
              <a:rPr lang="en-US" dirty="0" smtClean="0"/>
              <a:t>. Left panel: </a:t>
            </a:r>
            <a:r>
              <a:rPr lang="en-US" dirty="0" err="1" smtClean="0"/>
              <a:t>Granulomatous</a:t>
            </a:r>
            <a:r>
              <a:rPr lang="en-US" dirty="0" smtClean="0"/>
              <a:t> and lymphocytic inflammation of the adventitia and medial wall of the temporal artery. Right panel: Elastic tissue stain showing disruption of the </a:t>
            </a:r>
            <a:r>
              <a:rPr lang="en-US" dirty="0" err="1" smtClean="0"/>
              <a:t>elastica</a:t>
            </a:r>
            <a:r>
              <a:rPr lang="en-US" dirty="0" smtClean="0"/>
              <a:t> (arrows) due to immunologically mediated destruction of the </a:t>
            </a:r>
            <a:r>
              <a:rPr lang="en-US" dirty="0" err="1" smtClean="0"/>
              <a:t>elastica</a:t>
            </a:r>
            <a:r>
              <a:rPr lang="en-US" dirty="0" smtClean="0"/>
              <a:t>. </a:t>
            </a:r>
          </a:p>
          <a:p>
            <a:r>
              <a:rPr lang="en-US" sz="1000" dirty="0" smtClean="0"/>
              <a:t>Courtesy of Cynthia </a:t>
            </a:r>
            <a:r>
              <a:rPr lang="en-US" sz="1000" dirty="0" err="1" smtClean="0"/>
              <a:t>Magro</a:t>
            </a:r>
            <a:r>
              <a:rPr lang="en-US" sz="1000" dirty="0" smtClean="0"/>
              <a:t>, MD via uptodate.com</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DDx</a:t>
            </a:r>
            <a:r>
              <a:rPr lang="en-US" dirty="0" smtClean="0"/>
              <a:t> of FUO in elderly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Temporal </a:t>
            </a:r>
            <a:r>
              <a:rPr lang="en-US" dirty="0" err="1" smtClean="0"/>
              <a:t>arteritis</a:t>
            </a:r>
            <a:r>
              <a:rPr lang="en-US" dirty="0" smtClean="0"/>
              <a:t>/PMR/</a:t>
            </a:r>
            <a:r>
              <a:rPr lang="en-US" dirty="0" err="1" smtClean="0"/>
              <a:t>vasculitis</a:t>
            </a:r>
            <a:r>
              <a:rPr lang="en-US" dirty="0" smtClean="0"/>
              <a:t>/</a:t>
            </a:r>
            <a:r>
              <a:rPr lang="en-US" dirty="0" err="1" smtClean="0"/>
              <a:t>sarcoid</a:t>
            </a:r>
            <a:r>
              <a:rPr lang="en-US" dirty="0" smtClean="0"/>
              <a:t>: </a:t>
            </a:r>
            <a:r>
              <a:rPr lang="en-US" b="1" dirty="0" smtClean="0">
                <a:solidFill>
                  <a:srgbClr val="FF0000"/>
                </a:solidFill>
              </a:rPr>
              <a:t>30%</a:t>
            </a:r>
          </a:p>
          <a:p>
            <a:endParaRPr lang="en-US" dirty="0" smtClean="0"/>
          </a:p>
          <a:p>
            <a:r>
              <a:rPr lang="en-US" dirty="0" smtClean="0"/>
              <a:t>Infectious: </a:t>
            </a:r>
            <a:r>
              <a:rPr lang="en-US" b="1" dirty="0" smtClean="0">
                <a:solidFill>
                  <a:srgbClr val="FF0000"/>
                </a:solidFill>
              </a:rPr>
              <a:t>22%</a:t>
            </a:r>
          </a:p>
          <a:p>
            <a:pPr lvl="1"/>
            <a:r>
              <a:rPr lang="en-US" dirty="0" smtClean="0"/>
              <a:t>Endocarditis</a:t>
            </a:r>
          </a:p>
          <a:p>
            <a:pPr lvl="1"/>
            <a:r>
              <a:rPr lang="en-US" dirty="0" smtClean="0"/>
              <a:t>Cryptogenic </a:t>
            </a:r>
            <a:r>
              <a:rPr lang="en-US" dirty="0" err="1" smtClean="0"/>
              <a:t>intraabdominal</a:t>
            </a:r>
            <a:r>
              <a:rPr lang="en-US" dirty="0" smtClean="0"/>
              <a:t> abscess</a:t>
            </a:r>
          </a:p>
          <a:p>
            <a:pPr lvl="1"/>
            <a:r>
              <a:rPr lang="en-US" dirty="0" err="1" smtClean="0"/>
              <a:t>Extrapulm</a:t>
            </a:r>
            <a:r>
              <a:rPr lang="en-US" dirty="0" smtClean="0"/>
              <a:t> TB</a:t>
            </a:r>
          </a:p>
          <a:p>
            <a:pPr lvl="1"/>
            <a:endParaRPr lang="en-US" dirty="0" smtClean="0"/>
          </a:p>
          <a:p>
            <a:r>
              <a:rPr lang="en-US" dirty="0" smtClean="0"/>
              <a:t>Malignancy: </a:t>
            </a:r>
            <a:r>
              <a:rPr lang="en-US" b="1" dirty="0" smtClean="0">
                <a:solidFill>
                  <a:srgbClr val="FF0000"/>
                </a:solidFill>
              </a:rPr>
              <a:t>12%</a:t>
            </a:r>
          </a:p>
          <a:p>
            <a:pPr lvl="1"/>
            <a:r>
              <a:rPr lang="en-US" dirty="0" smtClean="0"/>
              <a:t>Lymphoma</a:t>
            </a:r>
          </a:p>
          <a:p>
            <a:pPr lvl="1"/>
            <a:r>
              <a:rPr lang="en-US" dirty="0" err="1" smtClean="0"/>
              <a:t>Hepatoma</a:t>
            </a:r>
            <a:endParaRPr lang="en-US" dirty="0" smtClean="0"/>
          </a:p>
          <a:p>
            <a:pPr lvl="1"/>
            <a:r>
              <a:rPr lang="en-US" dirty="0" smtClean="0"/>
              <a:t>Renal cell ca</a:t>
            </a:r>
          </a:p>
          <a:p>
            <a:pPr lvl="1"/>
            <a:r>
              <a:rPr lang="en-US" dirty="0" smtClean="0"/>
              <a:t>Unusual to cause FUO: colon ca, leukemia, MDS</a:t>
            </a:r>
          </a:p>
          <a:p>
            <a:pPr lvl="1"/>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down)">
                                      <p:cBhvr>
                                        <p:cTn id="26" dur="500"/>
                                        <p:tgtEl>
                                          <p:spTgt spid="3">
                                            <p:txEl>
                                              <p:pRg st="7" end="7"/>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down)">
                                      <p:cBhvr>
                                        <p:cTn id="29" dur="500"/>
                                        <p:tgtEl>
                                          <p:spTgt spid="3">
                                            <p:txEl>
                                              <p:pRg st="8" end="8"/>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down)">
                                      <p:cBhvr>
                                        <p:cTn id="32" dur="500"/>
                                        <p:tgtEl>
                                          <p:spTgt spid="3">
                                            <p:txEl>
                                              <p:pRg st="9" end="9"/>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wipe(down)">
                                      <p:cBhvr>
                                        <p:cTn id="35" dur="500"/>
                                        <p:tgtEl>
                                          <p:spTgt spid="3">
                                            <p:txEl>
                                              <p:pRg st="10" end="10"/>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wipe(down)">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Fire.jpg"/>
          <p:cNvPicPr>
            <a:picLocks noChangeAspect="1"/>
          </p:cNvPicPr>
          <p:nvPr/>
        </p:nvPicPr>
        <p:blipFill>
          <a:blip r:embed="rId2"/>
          <a:stretch>
            <a:fillRect/>
          </a:stretch>
        </p:blipFill>
        <p:spPr>
          <a:xfrm>
            <a:off x="0" y="-975467"/>
            <a:ext cx="9144000" cy="6096000"/>
          </a:xfrm>
          <a:prstGeom prst="rect">
            <a:avLst/>
          </a:prstGeom>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to FUO: </a:t>
            </a:r>
            <a:r>
              <a:rPr lang="en-US" i="1" dirty="0" smtClean="0"/>
              <a:t>Clues</a:t>
            </a:r>
            <a:endParaRPr lang="en-US" i="1" dirty="0"/>
          </a:p>
        </p:txBody>
      </p:sp>
      <p:sp>
        <p:nvSpPr>
          <p:cNvPr id="3" name="Content Placeholder 2"/>
          <p:cNvSpPr>
            <a:spLocks noGrp="1"/>
          </p:cNvSpPr>
          <p:nvPr>
            <p:ph idx="1"/>
          </p:nvPr>
        </p:nvSpPr>
        <p:spPr/>
        <p:txBody>
          <a:bodyPr>
            <a:normAutofit fontScale="92500" lnSpcReduction="10000"/>
          </a:bodyPr>
          <a:lstStyle/>
          <a:p>
            <a:r>
              <a:rPr lang="en-US" dirty="0" smtClean="0"/>
              <a:t>Clues on exam and labs:</a:t>
            </a:r>
          </a:p>
          <a:p>
            <a:pPr lvl="1"/>
            <a:r>
              <a:rPr lang="en-US" dirty="0" smtClean="0"/>
              <a:t>11 diagnostic clues/patient in history and physical</a:t>
            </a:r>
          </a:p>
          <a:p>
            <a:pPr lvl="1"/>
            <a:r>
              <a:rPr lang="en-US" dirty="0" smtClean="0"/>
              <a:t>3/patient in laboratory tests</a:t>
            </a:r>
          </a:p>
          <a:p>
            <a:pPr lvl="1"/>
            <a:r>
              <a:rPr lang="en-US" i="1" dirty="0" smtClean="0">
                <a:solidFill>
                  <a:srgbClr val="FF0000"/>
                </a:solidFill>
              </a:rPr>
              <a:t>81% of these clues are misleading</a:t>
            </a:r>
          </a:p>
          <a:p>
            <a:r>
              <a:rPr lang="en-US" dirty="0" smtClean="0"/>
              <a:t>Ask about:</a:t>
            </a:r>
          </a:p>
          <a:p>
            <a:pPr lvl="1"/>
            <a:r>
              <a:rPr lang="en-US" dirty="0" smtClean="0"/>
              <a:t>Travel</a:t>
            </a:r>
          </a:p>
          <a:p>
            <a:pPr lvl="1"/>
            <a:r>
              <a:rPr lang="en-US" dirty="0" smtClean="0"/>
              <a:t>Animal exposure (pets, living on a farm, occupational)</a:t>
            </a:r>
          </a:p>
          <a:p>
            <a:pPr lvl="1"/>
            <a:r>
              <a:rPr lang="en-US" dirty="0" err="1" smtClean="0"/>
              <a:t>Immunosuppression</a:t>
            </a:r>
            <a:endParaRPr lang="en-US" dirty="0" smtClean="0"/>
          </a:p>
          <a:p>
            <a:pPr lvl="1"/>
            <a:r>
              <a:rPr lang="en-US" dirty="0" smtClean="0"/>
              <a:t>Drug and toxin history</a:t>
            </a:r>
          </a:p>
          <a:p>
            <a:pPr lvl="1"/>
            <a:r>
              <a:rPr lang="en-US" dirty="0" smtClean="0"/>
              <a:t>Localizing symptoms</a:t>
            </a:r>
          </a:p>
        </p:txBody>
      </p:sp>
      <p:sp>
        <p:nvSpPr>
          <p:cNvPr id="4" name="TextBox 3"/>
          <p:cNvSpPr txBox="1"/>
          <p:nvPr/>
        </p:nvSpPr>
        <p:spPr>
          <a:xfrm>
            <a:off x="5243002" y="6256581"/>
            <a:ext cx="3681529" cy="369332"/>
          </a:xfrm>
          <a:prstGeom prst="rect">
            <a:avLst/>
          </a:prstGeom>
          <a:noFill/>
        </p:spPr>
        <p:txBody>
          <a:bodyPr wrap="none" rtlCol="0">
            <a:spAutoFit/>
          </a:bodyPr>
          <a:lstStyle/>
          <a:p>
            <a:r>
              <a:rPr lang="en-US" sz="1200" dirty="0" smtClean="0">
                <a:solidFill>
                  <a:srgbClr val="000000"/>
                </a:solidFill>
                <a:latin typeface="Calibri"/>
                <a:cs typeface="Calibri"/>
                <a:hlinkClick r:id="rId2"/>
              </a:rPr>
              <a:t>Bleeker-Rovers CP</a:t>
            </a:r>
            <a:r>
              <a:rPr lang="en-US" sz="1200" dirty="0" smtClean="0">
                <a:solidFill>
                  <a:srgbClr val="000000"/>
                </a:solidFill>
                <a:latin typeface="Calibri"/>
                <a:cs typeface="Calibri"/>
              </a:rPr>
              <a:t> et al Medicine. 2007 Jan;86(1):26-38</a:t>
            </a:r>
            <a:r>
              <a:rPr lang="en-US" dirty="0" smtClean="0">
                <a:latin typeface="Calibri"/>
                <a:cs typeface="Calibri"/>
              </a:rPr>
              <a:t>.</a:t>
            </a:r>
            <a:endParaRPr lang="en-US" dirty="0">
              <a:latin typeface="Calibri"/>
              <a:cs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fig1.jpg"/>
          <p:cNvPicPr>
            <a:picLocks noChangeAspect="1"/>
          </p:cNvPicPr>
          <p:nvPr/>
        </p:nvPicPr>
        <p:blipFill>
          <a:blip r:embed="rId2"/>
          <a:srcRect l="-110225" r="-110225"/>
          <a:stretch>
            <a:fillRect/>
          </a:stretch>
        </p:blipFill>
        <p:spPr>
          <a:xfrm>
            <a:off x="-1099597" y="155448"/>
            <a:ext cx="11058924" cy="6505249"/>
          </a:xfrm>
          <a:prstGeom prst="rect">
            <a:avLst/>
          </a:prstGeom>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Clues: Fever types (by curves)</a:t>
            </a:r>
            <a:endParaRPr lang="en-US" dirty="0"/>
          </a:p>
        </p:txBody>
      </p:sp>
      <p:sp>
        <p:nvSpPr>
          <p:cNvPr id="3" name="Content Placeholder 2"/>
          <p:cNvSpPr>
            <a:spLocks noGrp="1"/>
          </p:cNvSpPr>
          <p:nvPr>
            <p:ph idx="1"/>
          </p:nvPr>
        </p:nvSpPr>
        <p:spPr/>
        <p:txBody>
          <a:bodyPr>
            <a:normAutofit fontScale="55000" lnSpcReduction="20000"/>
          </a:bodyPr>
          <a:lstStyle/>
          <a:p>
            <a:pPr lvl="1"/>
            <a:endParaRPr lang="en-US" dirty="0" smtClean="0"/>
          </a:p>
          <a:p>
            <a:r>
              <a:rPr lang="en-US" dirty="0" smtClean="0"/>
              <a:t>Intermittent: fever for a  certain period, cycling back to normal: Malaria, </a:t>
            </a:r>
            <a:r>
              <a:rPr lang="en-US" dirty="0" err="1" smtClean="0"/>
              <a:t>kala-azar</a:t>
            </a:r>
            <a:r>
              <a:rPr lang="en-US" dirty="0" smtClean="0"/>
              <a:t>, </a:t>
            </a:r>
            <a:r>
              <a:rPr lang="en-US" dirty="0" smtClean="0">
                <a:solidFill>
                  <a:srgbClr val="FF0000"/>
                </a:solidFill>
              </a:rPr>
              <a:t>sepsis</a:t>
            </a:r>
          </a:p>
          <a:p>
            <a:pPr lvl="1"/>
            <a:r>
              <a:rPr lang="en-US" dirty="0" smtClean="0"/>
              <a:t>Quotidian fever, with a periodicity of 24 hours, typical of </a:t>
            </a:r>
            <a:r>
              <a:rPr lang="en-US" i="1" dirty="0" smtClean="0"/>
              <a:t>Plasmodium </a:t>
            </a:r>
            <a:r>
              <a:rPr lang="en-US" i="1" dirty="0" err="1" smtClean="0"/>
              <a:t>falciparum</a:t>
            </a:r>
            <a:r>
              <a:rPr lang="en-US" dirty="0" smtClean="0"/>
              <a:t> or </a:t>
            </a:r>
            <a:r>
              <a:rPr lang="en-US" i="1" dirty="0" smtClean="0"/>
              <a:t>Plasmodium </a:t>
            </a:r>
            <a:r>
              <a:rPr lang="en-US" i="1" dirty="0" err="1" smtClean="0"/>
              <a:t>knowlesi</a:t>
            </a:r>
            <a:endParaRPr lang="en-US" dirty="0" smtClean="0"/>
          </a:p>
          <a:p>
            <a:pPr lvl="1"/>
            <a:r>
              <a:rPr lang="en-US" dirty="0" smtClean="0"/>
              <a:t>Tertian fever (48 hour periodicity), typical of </a:t>
            </a:r>
            <a:r>
              <a:rPr lang="en-US" i="1" dirty="0" smtClean="0"/>
              <a:t>Plasmodium </a:t>
            </a:r>
            <a:r>
              <a:rPr lang="en-US" i="1" dirty="0" err="1" smtClean="0"/>
              <a:t>vivax</a:t>
            </a:r>
            <a:r>
              <a:rPr lang="en-US" dirty="0" smtClean="0"/>
              <a:t> or </a:t>
            </a:r>
            <a:r>
              <a:rPr lang="en-US" i="1" dirty="0" smtClean="0"/>
              <a:t>Plasmodium </a:t>
            </a:r>
            <a:r>
              <a:rPr lang="en-US" i="1" dirty="0" err="1" smtClean="0"/>
              <a:t>ovale</a:t>
            </a:r>
            <a:r>
              <a:rPr lang="en-US" dirty="0" smtClean="0"/>
              <a:t> malaria </a:t>
            </a:r>
          </a:p>
          <a:p>
            <a:pPr lvl="1"/>
            <a:r>
              <a:rPr lang="en-US" dirty="0" err="1" smtClean="0"/>
              <a:t>Quartan</a:t>
            </a:r>
            <a:r>
              <a:rPr lang="en-US" dirty="0" smtClean="0"/>
              <a:t> fever (72 hour periodicity), typical of plasmodium </a:t>
            </a:r>
            <a:r>
              <a:rPr lang="en-US" dirty="0" err="1" smtClean="0"/>
              <a:t>malariae</a:t>
            </a:r>
            <a:endParaRPr lang="en-US" dirty="0" smtClean="0"/>
          </a:p>
          <a:p>
            <a:endParaRPr lang="en-US" dirty="0" smtClean="0"/>
          </a:p>
          <a:p>
            <a:r>
              <a:rPr lang="en-US" dirty="0" smtClean="0"/>
              <a:t>Continuous: Temperature remains above normal throughout the day and does not fluctuate more than 1 °C in 24 hours:</a:t>
            </a:r>
          </a:p>
          <a:p>
            <a:pPr lvl="1"/>
            <a:r>
              <a:rPr lang="en-US" dirty="0" smtClean="0">
                <a:solidFill>
                  <a:srgbClr val="FF0000"/>
                </a:solidFill>
              </a:rPr>
              <a:t>lobar pneumonia,</a:t>
            </a:r>
            <a:r>
              <a:rPr lang="en-US" dirty="0" smtClean="0"/>
              <a:t> typhoid, </a:t>
            </a:r>
            <a:r>
              <a:rPr lang="en-US" dirty="0" smtClean="0">
                <a:solidFill>
                  <a:srgbClr val="FF0000"/>
                </a:solidFill>
              </a:rPr>
              <a:t>UTI, </a:t>
            </a:r>
            <a:r>
              <a:rPr lang="en-US" dirty="0" err="1" smtClean="0"/>
              <a:t>brucella</a:t>
            </a:r>
            <a:r>
              <a:rPr lang="en-US" dirty="0" smtClean="0"/>
              <a:t> or typhus</a:t>
            </a:r>
          </a:p>
          <a:p>
            <a:pPr lvl="1"/>
            <a:endParaRPr lang="en-US" dirty="0" smtClean="0"/>
          </a:p>
          <a:p>
            <a:r>
              <a:rPr lang="en-US" dirty="0" err="1" smtClean="0"/>
              <a:t>Pel-Ebstein</a:t>
            </a:r>
            <a:r>
              <a:rPr lang="en-US" dirty="0" smtClean="0"/>
              <a:t> fever: high for one week, low for the next: </a:t>
            </a:r>
          </a:p>
          <a:p>
            <a:pPr lvl="1"/>
            <a:r>
              <a:rPr lang="en-US" dirty="0" err="1" smtClean="0"/>
              <a:t>Hodgkins</a:t>
            </a:r>
            <a:r>
              <a:rPr lang="en-US" dirty="0" smtClean="0"/>
              <a:t> lymphoma</a:t>
            </a:r>
          </a:p>
          <a:p>
            <a:pPr lvl="1"/>
            <a:endParaRPr lang="en-US" dirty="0" smtClean="0"/>
          </a:p>
          <a:p>
            <a:r>
              <a:rPr lang="en-US" dirty="0" smtClean="0"/>
              <a:t>Remittent fever: Temperature remains above normal throughout the day and fluctuates more than 1 °C in 24 hours</a:t>
            </a:r>
          </a:p>
          <a:p>
            <a:pPr lvl="1"/>
            <a:r>
              <a:rPr lang="en-US" dirty="0" smtClean="0"/>
              <a:t>Infective endocarditis</a:t>
            </a:r>
          </a:p>
          <a:p>
            <a:endParaRPr lang="en-US" dirty="0" smtClean="0"/>
          </a:p>
          <a:p>
            <a:pPr lvl="1"/>
            <a:endParaRPr lang="en-US" dirty="0" smtClean="0"/>
          </a:p>
        </p:txBody>
      </p:sp>
      <p:pic>
        <p:nvPicPr>
          <p:cNvPr id="4" name="Content Placeholder 3" descr="fig1.jpg"/>
          <p:cNvPicPr>
            <a:picLocks noChangeAspect="1"/>
          </p:cNvPicPr>
          <p:nvPr/>
        </p:nvPicPr>
        <p:blipFill>
          <a:blip r:embed="rId2"/>
          <a:srcRect l="-110225" r="-110225"/>
          <a:stretch>
            <a:fillRect/>
          </a:stretch>
        </p:blipFill>
        <p:spPr>
          <a:xfrm>
            <a:off x="7570431" y="0"/>
            <a:ext cx="2393899" cy="140817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down)">
                                      <p:cBhvr>
                                        <p:cTn id="19" dur="500"/>
                                        <p:tgtEl>
                                          <p:spTgt spid="3">
                                            <p:txEl>
                                              <p:pRg st="6" end="6"/>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ipe(down)">
                                      <p:cBhvr>
                                        <p:cTn id="27" dur="500"/>
                                        <p:tgtEl>
                                          <p:spTgt spid="3">
                                            <p:txEl>
                                              <p:pRg st="9" end="9"/>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wipe(down)">
                                      <p:cBhvr>
                                        <p:cTn id="30" dur="500"/>
                                        <p:tgtEl>
                                          <p:spTgt spid="3">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wipe(down)">
                                      <p:cBhvr>
                                        <p:cTn id="35" dur="500"/>
                                        <p:tgtEl>
                                          <p:spTgt spid="3">
                                            <p:txEl>
                                              <p:pRg st="12" end="12"/>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animEffect transition="in" filter="wipe(down)">
                                      <p:cBhvr>
                                        <p:cTn id="3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288120"/>
            <a:ext cx="7772400" cy="1143000"/>
          </a:xfrm>
        </p:spPr>
        <p:txBody>
          <a:bodyPr wrap="none" anchor="t">
            <a:noAutofit/>
          </a:bodyPr>
          <a:lstStyle/>
          <a:p>
            <a:pPr algn="l"/>
            <a:endParaRPr lang="en-US" sz="1400" dirty="0">
              <a:solidFill>
                <a:srgbClr val="000000"/>
              </a:solidFill>
            </a:endParaRPr>
          </a:p>
        </p:txBody>
      </p:sp>
      <p:pic>
        <p:nvPicPr>
          <p:cNvPr id="4" name="Content Placeholder 3" descr="fig1.jpg"/>
          <p:cNvPicPr>
            <a:picLocks noGrp="1" noChangeAspect="1"/>
          </p:cNvPicPr>
          <p:nvPr>
            <p:ph idx="1"/>
          </p:nvPr>
        </p:nvPicPr>
        <p:blipFill>
          <a:blip r:embed="rId2"/>
          <a:srcRect l="-110225" r="-110225"/>
          <a:stretch>
            <a:fillRect/>
          </a:stretch>
        </p:blipFill>
        <p:spPr>
          <a:xfrm>
            <a:off x="1900277" y="152238"/>
            <a:ext cx="11058924" cy="6505249"/>
          </a:xfrm>
        </p:spPr>
      </p:pic>
      <p:sp>
        <p:nvSpPr>
          <p:cNvPr id="5" name="TextBox 4"/>
          <p:cNvSpPr txBox="1"/>
          <p:nvPr/>
        </p:nvSpPr>
        <p:spPr>
          <a:xfrm>
            <a:off x="4409565" y="6519776"/>
            <a:ext cx="1316386" cy="415498"/>
          </a:xfrm>
          <a:prstGeom prst="rect">
            <a:avLst/>
          </a:prstGeom>
          <a:noFill/>
        </p:spPr>
        <p:txBody>
          <a:bodyPr wrap="none" rtlCol="0">
            <a:spAutoFit/>
          </a:bodyPr>
          <a:lstStyle/>
          <a:p>
            <a:r>
              <a:rPr lang="en-US" sz="1050" dirty="0" smtClean="0">
                <a:hlinkClick r:id="rId3"/>
              </a:rPr>
              <a:t>www.bioscience.org</a:t>
            </a:r>
            <a:endParaRPr lang="en-US" sz="1050" dirty="0" smtClean="0"/>
          </a:p>
          <a:p>
            <a:endParaRPr lang="en-US" sz="1050" dirty="0"/>
          </a:p>
        </p:txBody>
      </p:sp>
      <p:sp>
        <p:nvSpPr>
          <p:cNvPr id="6" name="TextBox 5"/>
          <p:cNvSpPr txBox="1"/>
          <p:nvPr/>
        </p:nvSpPr>
        <p:spPr>
          <a:xfrm>
            <a:off x="1438504" y="2219348"/>
            <a:ext cx="2813591" cy="1200329"/>
          </a:xfrm>
          <a:prstGeom prst="rect">
            <a:avLst/>
          </a:prstGeom>
          <a:noFill/>
        </p:spPr>
        <p:txBody>
          <a:bodyPr wrap="none" rtlCol="0">
            <a:spAutoFit/>
          </a:bodyPr>
          <a:lstStyle/>
          <a:p>
            <a:pPr marL="342900" indent="-342900">
              <a:buAutoNum type="alphaUcPeriod"/>
            </a:pPr>
            <a:r>
              <a:rPr lang="en-US" dirty="0" smtClean="0"/>
              <a:t>Malaria</a:t>
            </a:r>
          </a:p>
          <a:p>
            <a:pPr marL="342900" indent="-342900">
              <a:buAutoNum type="alphaUcPeriod"/>
            </a:pPr>
            <a:r>
              <a:rPr lang="en-US" dirty="0" smtClean="0"/>
              <a:t>Typhoid fever</a:t>
            </a:r>
          </a:p>
          <a:p>
            <a:pPr marL="342900" indent="-342900">
              <a:buAutoNum type="alphaUcPeriod"/>
            </a:pPr>
            <a:r>
              <a:rPr lang="en-US" dirty="0" err="1" smtClean="0"/>
              <a:t>Hodgkins</a:t>
            </a:r>
            <a:r>
              <a:rPr lang="en-US" dirty="0" smtClean="0"/>
              <a:t> (</a:t>
            </a:r>
            <a:r>
              <a:rPr lang="en-US" dirty="0" err="1" smtClean="0"/>
              <a:t>Pel</a:t>
            </a:r>
            <a:r>
              <a:rPr lang="en-US" dirty="0" smtClean="0"/>
              <a:t> </a:t>
            </a:r>
            <a:r>
              <a:rPr lang="en-US" dirty="0" err="1" smtClean="0"/>
              <a:t>Ebstein</a:t>
            </a:r>
            <a:r>
              <a:rPr lang="en-US" dirty="0" smtClean="0"/>
              <a:t>)</a:t>
            </a:r>
          </a:p>
          <a:p>
            <a:pPr marL="342900" indent="-342900">
              <a:buAutoNum type="alphaUcPeriod"/>
            </a:pPr>
            <a:r>
              <a:rPr lang="en-US" dirty="0" err="1" smtClean="0"/>
              <a:t>Borreliosis</a:t>
            </a:r>
            <a:r>
              <a:rPr lang="en-US" dirty="0" smtClean="0"/>
              <a:t> (relapsing fever)</a:t>
            </a:r>
            <a:endParaRPr lang="en-US" dirty="0"/>
          </a:p>
        </p:txBody>
      </p:sp>
      <p:sp>
        <p:nvSpPr>
          <p:cNvPr id="7" name="TextBox 6"/>
          <p:cNvSpPr txBox="1"/>
          <p:nvPr/>
        </p:nvSpPr>
        <p:spPr>
          <a:xfrm>
            <a:off x="358629" y="6502939"/>
            <a:ext cx="4402467" cy="276999"/>
          </a:xfrm>
          <a:prstGeom prst="rect">
            <a:avLst/>
          </a:prstGeom>
          <a:noFill/>
        </p:spPr>
        <p:txBody>
          <a:bodyPr wrap="none" rtlCol="0">
            <a:spAutoFit/>
          </a:bodyPr>
          <a:lstStyle/>
          <a:p>
            <a:r>
              <a:rPr lang="en-US" sz="1200" dirty="0" err="1" smtClean="0"/>
              <a:t>Hirschmann</a:t>
            </a:r>
            <a:r>
              <a:rPr lang="en-US" sz="1200" dirty="0" smtClean="0"/>
              <a:t> </a:t>
            </a:r>
            <a:r>
              <a:rPr lang="en-US" sz="1200" dirty="0" err="1" smtClean="0"/>
              <a:t>Clin</a:t>
            </a:r>
            <a:r>
              <a:rPr lang="en-US" sz="1200" dirty="0" smtClean="0"/>
              <a:t> Infect Dis. 1997 Mar;24(3):291-300; quiz 301-2</a:t>
            </a:r>
            <a:endParaRPr lang="en-US" sz="1200" dirty="0"/>
          </a:p>
        </p:txBody>
      </p:sp>
      <p:sp>
        <p:nvSpPr>
          <p:cNvPr id="8" name="TextBox 7"/>
          <p:cNvSpPr txBox="1"/>
          <p:nvPr/>
        </p:nvSpPr>
        <p:spPr>
          <a:xfrm>
            <a:off x="457200" y="3918788"/>
            <a:ext cx="4610558" cy="369332"/>
          </a:xfrm>
          <a:prstGeom prst="rect">
            <a:avLst/>
          </a:prstGeom>
          <a:noFill/>
        </p:spPr>
        <p:txBody>
          <a:bodyPr wrap="none" rtlCol="0">
            <a:spAutoFit/>
          </a:bodyPr>
          <a:lstStyle/>
          <a:p>
            <a:r>
              <a:rPr lang="en-US" dirty="0" smtClean="0">
                <a:solidFill>
                  <a:srgbClr val="FF0000"/>
                </a:solidFill>
              </a:rPr>
              <a:t>Specificity of these curves is still generally poor</a:t>
            </a:r>
          </a:p>
        </p:txBody>
      </p:sp>
      <p:sp>
        <p:nvSpPr>
          <p:cNvPr id="9" name="Title 1"/>
          <p:cNvSpPr txBox="1">
            <a:spLocks/>
          </p:cNvSpPr>
          <p:nvPr/>
        </p:nvSpPr>
        <p:spPr>
          <a:xfrm>
            <a:off x="457200" y="15544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t>Old school curves</a:t>
            </a:r>
            <a:endParaRPr kumimoji="0" lang="en-US"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Clues: Fever types (by severity)</a:t>
            </a:r>
            <a:endParaRPr lang="en-US" dirty="0"/>
          </a:p>
        </p:txBody>
      </p:sp>
      <p:sp>
        <p:nvSpPr>
          <p:cNvPr id="3" name="Content Placeholder 2"/>
          <p:cNvSpPr>
            <a:spLocks noGrp="1"/>
          </p:cNvSpPr>
          <p:nvPr>
            <p:ph idx="1"/>
          </p:nvPr>
        </p:nvSpPr>
        <p:spPr/>
        <p:txBody>
          <a:bodyPr/>
          <a:lstStyle/>
          <a:p>
            <a:r>
              <a:rPr lang="en-US" dirty="0" smtClean="0"/>
              <a:t>Hyperpyrexia </a:t>
            </a:r>
            <a:r>
              <a:rPr lang="en-US" dirty="0" smtClean="0">
                <a:solidFill>
                  <a:srgbClr val="FF0000"/>
                </a:solidFill>
              </a:rPr>
              <a:t>&gt;106.7</a:t>
            </a:r>
          </a:p>
          <a:p>
            <a:pPr lvl="1"/>
            <a:r>
              <a:rPr lang="en-US" i="1" dirty="0" smtClean="0"/>
              <a:t>Intracranial hemorrhage most common</a:t>
            </a:r>
          </a:p>
          <a:p>
            <a:pPr lvl="1"/>
            <a:r>
              <a:rPr lang="en-US" dirty="0" smtClean="0">
                <a:solidFill>
                  <a:srgbClr val="FF0000"/>
                </a:solidFill>
              </a:rPr>
              <a:t>Sepsis</a:t>
            </a:r>
          </a:p>
          <a:p>
            <a:pPr lvl="1"/>
            <a:r>
              <a:rPr lang="en-US" dirty="0" smtClean="0"/>
              <a:t>Kawasaki syndrome</a:t>
            </a:r>
          </a:p>
          <a:p>
            <a:pPr lvl="1"/>
            <a:r>
              <a:rPr lang="en-US" dirty="0" err="1" smtClean="0"/>
              <a:t>Neuroleptic</a:t>
            </a:r>
            <a:r>
              <a:rPr lang="en-US" dirty="0" smtClean="0"/>
              <a:t> malignant  syndrome</a:t>
            </a:r>
          </a:p>
          <a:p>
            <a:pPr lvl="1"/>
            <a:r>
              <a:rPr lang="en-US" dirty="0" smtClean="0">
                <a:solidFill>
                  <a:srgbClr val="FF0000"/>
                </a:solidFill>
              </a:rPr>
              <a:t>Drug fever</a:t>
            </a:r>
          </a:p>
          <a:p>
            <a:pPr lvl="1"/>
            <a:r>
              <a:rPr lang="en-US" dirty="0" smtClean="0"/>
              <a:t>Serotonin syndrome</a:t>
            </a:r>
          </a:p>
          <a:p>
            <a:pPr lvl="1"/>
            <a:r>
              <a:rPr lang="en-US" dirty="0" smtClean="0"/>
              <a:t>Thyroid storm</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Clues: ID associated relative </a:t>
            </a:r>
            <a:r>
              <a:rPr lang="en-US" dirty="0" err="1" smtClean="0"/>
              <a:t>bradycardia</a:t>
            </a:r>
            <a:endParaRPr lang="en-US" dirty="0"/>
          </a:p>
        </p:txBody>
      </p:sp>
      <p:sp>
        <p:nvSpPr>
          <p:cNvPr id="3" name="Content Placeholder 2"/>
          <p:cNvSpPr>
            <a:spLocks noGrp="1"/>
          </p:cNvSpPr>
          <p:nvPr>
            <p:ph idx="1"/>
          </p:nvPr>
        </p:nvSpPr>
        <p:spPr/>
        <p:txBody>
          <a:bodyPr>
            <a:normAutofit/>
          </a:bodyPr>
          <a:lstStyle/>
          <a:p>
            <a:r>
              <a:rPr lang="en-US" dirty="0" smtClean="0"/>
              <a:t>Typhoid fever</a:t>
            </a:r>
          </a:p>
          <a:p>
            <a:r>
              <a:rPr lang="en-US" dirty="0" smtClean="0"/>
              <a:t>Malaria</a:t>
            </a:r>
          </a:p>
          <a:p>
            <a:r>
              <a:rPr lang="en-US" dirty="0" smtClean="0"/>
              <a:t>Typhus</a:t>
            </a:r>
          </a:p>
          <a:p>
            <a:r>
              <a:rPr lang="en-US" dirty="0" smtClean="0"/>
              <a:t>Yellow fever</a:t>
            </a:r>
          </a:p>
          <a:p>
            <a:r>
              <a:rPr lang="en-US" dirty="0" err="1" smtClean="0"/>
              <a:t>Leptospirosis</a:t>
            </a:r>
            <a:endParaRPr lang="en-US" dirty="0" smtClean="0"/>
          </a:p>
          <a:p>
            <a:r>
              <a:rPr lang="en-US" dirty="0" smtClean="0"/>
              <a:t>Dengue</a:t>
            </a:r>
          </a:p>
          <a:p>
            <a:r>
              <a:rPr lang="en-US" dirty="0" smtClean="0"/>
              <a:t>RMSF</a:t>
            </a:r>
          </a:p>
          <a:p>
            <a:r>
              <a:rPr lang="en-US" dirty="0" smtClean="0"/>
              <a:t>Q fever</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Clues: Fever after travel	</a:t>
            </a:r>
            <a:endParaRPr lang="en-US" dirty="0"/>
          </a:p>
        </p:txBody>
      </p:sp>
      <p:sp>
        <p:nvSpPr>
          <p:cNvPr id="3" name="Content Placeholder 2"/>
          <p:cNvSpPr>
            <a:spLocks noGrp="1"/>
          </p:cNvSpPr>
          <p:nvPr>
            <p:ph idx="1"/>
          </p:nvPr>
        </p:nvSpPr>
        <p:spPr/>
        <p:txBody>
          <a:bodyPr>
            <a:normAutofit/>
          </a:bodyPr>
          <a:lstStyle/>
          <a:p>
            <a:r>
              <a:rPr lang="en-US" dirty="0" smtClean="0"/>
              <a:t>Malaria</a:t>
            </a:r>
          </a:p>
          <a:p>
            <a:r>
              <a:rPr lang="en-US" dirty="0" smtClean="0"/>
              <a:t>Typhoid fever</a:t>
            </a:r>
          </a:p>
          <a:p>
            <a:r>
              <a:rPr lang="en-US" dirty="0" smtClean="0"/>
              <a:t>Acute HIV</a:t>
            </a:r>
          </a:p>
          <a:p>
            <a:r>
              <a:rPr lang="en-US" dirty="0" smtClean="0"/>
              <a:t>Kala-</a:t>
            </a:r>
            <a:r>
              <a:rPr lang="en-US" dirty="0" err="1" smtClean="0"/>
              <a:t>azar</a:t>
            </a:r>
            <a:endParaRPr lang="en-US" dirty="0" smtClean="0"/>
          </a:p>
          <a:p>
            <a:r>
              <a:rPr lang="en-US" dirty="0" smtClean="0"/>
              <a:t>Amebic liver abscess</a:t>
            </a:r>
          </a:p>
          <a:p>
            <a:r>
              <a:rPr lang="en-US" dirty="0" smtClean="0"/>
              <a:t>Tuberculosis</a:t>
            </a:r>
          </a:p>
          <a:p>
            <a:r>
              <a:rPr lang="en-US" dirty="0" smtClean="0"/>
              <a:t>Brucellosis</a:t>
            </a:r>
          </a:p>
          <a:p>
            <a:r>
              <a:rPr lang="en-US" dirty="0" err="1" smtClean="0"/>
              <a:t>meloidosis</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Mechanisms of fever: Examples of Common Bacterial </a:t>
            </a:r>
            <a:r>
              <a:rPr lang="en-US" dirty="0" err="1" smtClean="0"/>
              <a:t>pyrogens</a:t>
            </a:r>
            <a:endParaRPr lang="en-US" dirty="0"/>
          </a:p>
        </p:txBody>
      </p:sp>
      <p:sp>
        <p:nvSpPr>
          <p:cNvPr id="3" name="Content Placeholder 2"/>
          <p:cNvSpPr>
            <a:spLocks noGrp="1"/>
          </p:cNvSpPr>
          <p:nvPr>
            <p:ph idx="1"/>
          </p:nvPr>
        </p:nvSpPr>
        <p:spPr/>
        <p:txBody>
          <a:bodyPr>
            <a:normAutofit fontScale="77500" lnSpcReduction="20000"/>
          </a:bodyPr>
          <a:lstStyle/>
          <a:p>
            <a:pPr>
              <a:lnSpc>
                <a:spcPct val="80000"/>
              </a:lnSpc>
            </a:pPr>
            <a:r>
              <a:rPr lang="en-US" sz="4000" dirty="0" err="1" smtClean="0"/>
              <a:t>Lipopolysaccharide</a:t>
            </a:r>
            <a:r>
              <a:rPr lang="en-US" sz="4000" dirty="0" smtClean="0"/>
              <a:t> (LPS) </a:t>
            </a:r>
            <a:r>
              <a:rPr lang="en-US" sz="4000" dirty="0" err="1" smtClean="0"/>
              <a:t>endotoxin</a:t>
            </a:r>
            <a:r>
              <a:rPr lang="en-US" sz="4000" dirty="0" smtClean="0"/>
              <a:t> of GNRs</a:t>
            </a:r>
          </a:p>
          <a:p>
            <a:pPr lvl="1">
              <a:lnSpc>
                <a:spcPct val="80000"/>
              </a:lnSpc>
            </a:pPr>
            <a:r>
              <a:rPr lang="en-US" dirty="0" smtClean="0"/>
              <a:t>binds to LPS-binding protein and is transferred to CD14 on macrophages, which stimulates the release of TNF</a:t>
            </a:r>
            <a:r>
              <a:rPr lang="el-GR" dirty="0" smtClean="0">
                <a:cs typeface="Arial" charset="0"/>
              </a:rPr>
              <a:t>α</a:t>
            </a:r>
            <a:r>
              <a:rPr lang="en-US" dirty="0" smtClean="0"/>
              <a:t>. </a:t>
            </a:r>
          </a:p>
          <a:p>
            <a:pPr lvl="1">
              <a:lnSpc>
                <a:spcPct val="80000"/>
              </a:lnSpc>
            </a:pPr>
            <a:endParaRPr lang="en-US" dirty="0" smtClean="0"/>
          </a:p>
          <a:p>
            <a:pPr>
              <a:lnSpc>
                <a:spcPct val="80000"/>
              </a:lnSpc>
            </a:pPr>
            <a:r>
              <a:rPr lang="en-US" sz="4000" i="1" dirty="0" smtClean="0"/>
              <a:t>Staphylococcus </a:t>
            </a:r>
            <a:r>
              <a:rPr lang="en-US" sz="4000" i="1" dirty="0" err="1" smtClean="0"/>
              <a:t>aureus</a:t>
            </a:r>
            <a:r>
              <a:rPr lang="en-US" sz="4000" dirty="0" smtClean="0"/>
              <a:t> </a:t>
            </a:r>
            <a:r>
              <a:rPr lang="en-US" sz="4000" dirty="0" err="1" smtClean="0"/>
              <a:t>enterotoxins</a:t>
            </a:r>
            <a:endParaRPr lang="en-US" sz="4000" dirty="0" smtClean="0"/>
          </a:p>
          <a:p>
            <a:pPr>
              <a:lnSpc>
                <a:spcPct val="80000"/>
              </a:lnSpc>
            </a:pPr>
            <a:endParaRPr lang="en-US" sz="4000" dirty="0" smtClean="0"/>
          </a:p>
          <a:p>
            <a:pPr>
              <a:lnSpc>
                <a:spcPct val="80000"/>
              </a:lnSpc>
            </a:pPr>
            <a:r>
              <a:rPr lang="en-US" sz="4000" i="1" dirty="0" smtClean="0"/>
              <a:t>Staphylococcus </a:t>
            </a:r>
            <a:r>
              <a:rPr lang="en-US" sz="4000" i="1" dirty="0" err="1" smtClean="0"/>
              <a:t>aureus</a:t>
            </a:r>
            <a:r>
              <a:rPr lang="en-US" sz="4000" dirty="0" smtClean="0"/>
              <a:t> toxic shock syndrome toxin (TSST)</a:t>
            </a:r>
          </a:p>
          <a:p>
            <a:pPr lvl="1">
              <a:lnSpc>
                <a:spcPct val="80000"/>
              </a:lnSpc>
            </a:pPr>
            <a:r>
              <a:rPr lang="en-US" dirty="0" smtClean="0"/>
              <a:t>Both </a:t>
            </a:r>
            <a:r>
              <a:rPr lang="en-US" i="1" dirty="0" smtClean="0"/>
              <a:t>Staphylococcus</a:t>
            </a:r>
            <a:r>
              <a:rPr lang="en-US" dirty="0" smtClean="0"/>
              <a:t> toxins are </a:t>
            </a:r>
            <a:r>
              <a:rPr lang="en-US" dirty="0" err="1" smtClean="0"/>
              <a:t>superantigens</a:t>
            </a:r>
            <a:r>
              <a:rPr lang="en-US" dirty="0" smtClean="0"/>
              <a:t> and activate T cells leading to the release of interleukin (IL)-1, IL-2, TNF</a:t>
            </a:r>
            <a:r>
              <a:rPr lang="el-GR" dirty="0" smtClean="0">
                <a:cs typeface="Arial" charset="0"/>
              </a:rPr>
              <a:t>α</a:t>
            </a:r>
            <a:r>
              <a:rPr lang="en-US" dirty="0" smtClean="0"/>
              <a:t> and TNF</a:t>
            </a:r>
            <a:r>
              <a:rPr lang="el-GR" dirty="0" smtClean="0">
                <a:cs typeface="Arial" charset="0"/>
              </a:rPr>
              <a:t>β</a:t>
            </a:r>
            <a:r>
              <a:rPr lang="en-US" dirty="0" smtClean="0"/>
              <a:t>, and interferon (IFN)-gamma in large amounts </a:t>
            </a:r>
          </a:p>
          <a:p>
            <a:pPr>
              <a:lnSpc>
                <a:spcPct val="80000"/>
              </a:lnSpc>
              <a:buFont typeface="Wingdings" pitchFamily="2" charset="2"/>
              <a:buNone/>
            </a:pPr>
            <a:endParaRPr lang="en-US" dirty="0" smtClean="0"/>
          </a:p>
          <a:p>
            <a:pPr>
              <a:lnSpc>
                <a:spcPct val="80000"/>
              </a:lnSpc>
            </a:pPr>
            <a:r>
              <a:rPr lang="en-US" sz="4000" dirty="0" smtClean="0"/>
              <a:t>Group A and B streptococcal toxins </a:t>
            </a:r>
          </a:p>
          <a:p>
            <a:pPr lvl="1">
              <a:lnSpc>
                <a:spcPct val="80000"/>
              </a:lnSpc>
            </a:pPr>
            <a:r>
              <a:rPr lang="en-US" dirty="0" err="1" smtClean="0"/>
              <a:t>Exotoxins</a:t>
            </a:r>
            <a:r>
              <a:rPr lang="en-US" dirty="0" smtClean="0"/>
              <a:t> induce human mononuclear cells to synthesize not only TNF</a:t>
            </a:r>
            <a:r>
              <a:rPr lang="el-GR" dirty="0" smtClean="0">
                <a:cs typeface="Arial" charset="0"/>
              </a:rPr>
              <a:t>α</a:t>
            </a:r>
            <a:r>
              <a:rPr lang="en-US" dirty="0" smtClean="0"/>
              <a:t> but also IL1 and IL-6</a:t>
            </a:r>
            <a:r>
              <a:rPr lang="en-US" sz="2400" dirty="0" smtClean="0"/>
              <a:t> </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down)">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 interesting clue</a:t>
            </a:r>
            <a:endParaRPr lang="en-US" dirty="0"/>
          </a:p>
        </p:txBody>
      </p:sp>
      <p:pic>
        <p:nvPicPr>
          <p:cNvPr id="4" name="Content Placeholder 3" descr="g_121637734.jpg"/>
          <p:cNvPicPr>
            <a:picLocks noGrp="1" noChangeAspect="1"/>
          </p:cNvPicPr>
          <p:nvPr>
            <p:ph idx="1"/>
          </p:nvPr>
        </p:nvPicPr>
        <p:blipFill>
          <a:blip r:embed="rId2"/>
          <a:stretch>
            <a:fillRect/>
          </a:stretch>
        </p:blipFill>
        <p:spPr>
          <a:xfrm>
            <a:off x="3495675" y="1954212"/>
            <a:ext cx="5648325" cy="4267200"/>
          </a:xfrm>
        </p:spPr>
      </p:pic>
      <p:sp>
        <p:nvSpPr>
          <p:cNvPr id="5" name="TextBox 4"/>
          <p:cNvSpPr txBox="1"/>
          <p:nvPr/>
        </p:nvSpPr>
        <p:spPr>
          <a:xfrm>
            <a:off x="5130065" y="6434829"/>
            <a:ext cx="3174267" cy="246221"/>
          </a:xfrm>
          <a:prstGeom prst="rect">
            <a:avLst/>
          </a:prstGeom>
          <a:noFill/>
        </p:spPr>
        <p:txBody>
          <a:bodyPr wrap="none" rtlCol="0">
            <a:spAutoFit/>
          </a:bodyPr>
          <a:lstStyle/>
          <a:p>
            <a:r>
              <a:rPr lang="en-US" sz="1000" dirty="0" smtClean="0"/>
              <a:t>http://www.dailystrength.org/groups//media/611476</a:t>
            </a:r>
            <a:endParaRPr lang="en-US" sz="1000" dirty="0"/>
          </a:p>
        </p:txBody>
      </p:sp>
      <p:sp>
        <p:nvSpPr>
          <p:cNvPr id="7" name="TextBox 6"/>
          <p:cNvSpPr txBox="1"/>
          <p:nvPr/>
        </p:nvSpPr>
        <p:spPr>
          <a:xfrm>
            <a:off x="704064" y="2420471"/>
            <a:ext cx="2456597" cy="3416320"/>
          </a:xfrm>
          <a:prstGeom prst="rect">
            <a:avLst/>
          </a:prstGeom>
          <a:noFill/>
        </p:spPr>
        <p:txBody>
          <a:bodyPr wrap="square" rtlCol="0">
            <a:spAutoFit/>
          </a:bodyPr>
          <a:lstStyle/>
          <a:p>
            <a:r>
              <a:rPr lang="en-US" dirty="0" smtClean="0"/>
              <a:t>27 </a:t>
            </a:r>
            <a:r>
              <a:rPr lang="en-US" dirty="0" err="1" smtClean="0"/>
              <a:t>y.o</a:t>
            </a:r>
            <a:r>
              <a:rPr lang="en-US" dirty="0" smtClean="0"/>
              <a:t>. female presents with sore throat, fever</a:t>
            </a:r>
          </a:p>
          <a:p>
            <a:r>
              <a:rPr lang="en-US" dirty="0" smtClean="0"/>
              <a:t>and diffuse </a:t>
            </a:r>
            <a:r>
              <a:rPr lang="en-US" dirty="0" err="1" smtClean="0"/>
              <a:t>myalgias</a:t>
            </a:r>
            <a:r>
              <a:rPr lang="en-US" dirty="0" smtClean="0"/>
              <a:t>/</a:t>
            </a:r>
            <a:r>
              <a:rPr lang="en-US" dirty="0" err="1" smtClean="0"/>
              <a:t>arthralgias</a:t>
            </a:r>
            <a:endParaRPr lang="en-US" dirty="0" smtClean="0"/>
          </a:p>
          <a:p>
            <a:r>
              <a:rPr lang="en-US" dirty="0" smtClean="0"/>
              <a:t>-WBC 14.3, ESR 67, CPK slightly incr. </a:t>
            </a:r>
            <a:r>
              <a:rPr lang="en-US" dirty="0" err="1" smtClean="0"/>
              <a:t>Neg</a:t>
            </a:r>
            <a:r>
              <a:rPr lang="en-US" dirty="0" smtClean="0"/>
              <a:t> CXR, blood </a:t>
            </a:r>
            <a:r>
              <a:rPr lang="en-US" dirty="0" err="1" smtClean="0"/>
              <a:t>cxs</a:t>
            </a:r>
            <a:r>
              <a:rPr lang="en-US" dirty="0" smtClean="0"/>
              <a:t> </a:t>
            </a:r>
            <a:r>
              <a:rPr lang="en-US" dirty="0" err="1" smtClean="0"/>
              <a:t>neg</a:t>
            </a:r>
            <a:endParaRPr lang="en-US" dirty="0" smtClean="0"/>
          </a:p>
          <a:p>
            <a:r>
              <a:rPr lang="en-US" dirty="0" smtClean="0"/>
              <a:t>-CT </a:t>
            </a:r>
            <a:r>
              <a:rPr lang="en-US" dirty="0" err="1" smtClean="0"/>
              <a:t>abd</a:t>
            </a:r>
            <a:r>
              <a:rPr lang="en-US" dirty="0" smtClean="0"/>
              <a:t>/pelvis: </a:t>
            </a:r>
            <a:r>
              <a:rPr lang="en-US" dirty="0" err="1" smtClean="0"/>
              <a:t>splenomegaly</a:t>
            </a:r>
            <a:r>
              <a:rPr lang="en-US" dirty="0" smtClean="0"/>
              <a:t>.</a:t>
            </a:r>
          </a:p>
          <a:p>
            <a:r>
              <a:rPr lang="en-US" dirty="0" smtClean="0"/>
              <a:t>-RF, ANA, ANCA </a:t>
            </a:r>
            <a:r>
              <a:rPr lang="en-US" dirty="0" err="1" smtClean="0"/>
              <a:t>neg</a:t>
            </a:r>
            <a:endParaRPr lang="en-US" dirty="0" smtClean="0"/>
          </a:p>
          <a:p>
            <a:r>
              <a:rPr lang="en-US" dirty="0" smtClean="0"/>
              <a:t>-</a:t>
            </a:r>
            <a:r>
              <a:rPr lang="en-US" dirty="0" smtClean="0">
                <a:solidFill>
                  <a:srgbClr val="FF0000"/>
                </a:solidFill>
              </a:rPr>
              <a:t>Unprotected sex 2 months ago</a:t>
            </a:r>
            <a:endParaRPr lang="en-US"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down)">
                                      <p:cBhvr>
                                        <p:cTn id="16" dur="500"/>
                                        <p:tgtEl>
                                          <p:spTgt spid="7">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ipe(down)">
                                      <p:cBhvr>
                                        <p:cTn id="19" dur="500"/>
                                        <p:tgtEl>
                                          <p:spTgt spid="7">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wipe(down)">
                                      <p:cBhvr>
                                        <p:cTn id="22" dur="500"/>
                                        <p:tgtEl>
                                          <p:spTgt spid="7">
                                            <p:txEl>
                                              <p:pRg st="5" end="5"/>
                                            </p:txEl>
                                          </p:spTgt>
                                        </p:tgtEl>
                                      </p:cBhvr>
                                    </p:animEffect>
                                  </p:childTnLst>
                                </p:cTn>
                              </p:par>
                            </p:childTnLst>
                          </p:cTn>
                        </p:par>
                        <p:par>
                          <p:cTn id="23" fill="hold">
                            <p:stCondLst>
                              <p:cond delay="500"/>
                            </p:stCondLst>
                            <p:childTnLst>
                              <p:par>
                                <p:cTn id="24" presetID="4"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ox(i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a:t>
            </a:r>
            <a:endParaRPr lang="en-US" dirty="0"/>
          </a:p>
        </p:txBody>
      </p:sp>
      <p:sp>
        <p:nvSpPr>
          <p:cNvPr id="3" name="Content Placeholder 2"/>
          <p:cNvSpPr>
            <a:spLocks noGrp="1"/>
          </p:cNvSpPr>
          <p:nvPr>
            <p:ph idx="1"/>
          </p:nvPr>
        </p:nvSpPr>
        <p:spPr/>
        <p:txBody>
          <a:bodyPr/>
          <a:lstStyle/>
          <a:p>
            <a:r>
              <a:rPr lang="en-US" dirty="0" smtClean="0"/>
              <a:t>HIV 1,2 </a:t>
            </a:r>
            <a:r>
              <a:rPr lang="en-US" dirty="0" err="1" smtClean="0"/>
              <a:t>Ab</a:t>
            </a:r>
            <a:r>
              <a:rPr lang="en-US" dirty="0" smtClean="0"/>
              <a:t> negative</a:t>
            </a:r>
          </a:p>
          <a:p>
            <a:r>
              <a:rPr lang="en-US" dirty="0" smtClean="0"/>
              <a:t>HIV-RNA PCR (viral load) returns at 121 copies</a:t>
            </a:r>
            <a:endParaRPr lang="en-US" dirty="0"/>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Still’s disease (Juvenile Rheumatoid Arthritis)</a:t>
            </a:r>
            <a:endParaRPr lang="en-US" dirty="0"/>
          </a:p>
        </p:txBody>
      </p:sp>
      <p:sp>
        <p:nvSpPr>
          <p:cNvPr id="3" name="Content Placeholder 2"/>
          <p:cNvSpPr>
            <a:spLocks noGrp="1"/>
          </p:cNvSpPr>
          <p:nvPr>
            <p:ph idx="1"/>
          </p:nvPr>
        </p:nvSpPr>
        <p:spPr/>
        <p:txBody>
          <a:bodyPr/>
          <a:lstStyle/>
          <a:p>
            <a:r>
              <a:rPr lang="en-US" dirty="0" err="1" smtClean="0"/>
              <a:t>Arthralgias</a:t>
            </a:r>
            <a:r>
              <a:rPr lang="en-US" dirty="0" smtClean="0"/>
              <a:t>, fevers, elevated </a:t>
            </a:r>
            <a:r>
              <a:rPr lang="en-US" dirty="0" err="1" smtClean="0"/>
              <a:t>ferritin</a:t>
            </a:r>
            <a:r>
              <a:rPr lang="en-US" dirty="0" smtClean="0"/>
              <a:t> and salmon colored evanescent rash</a:t>
            </a:r>
          </a:p>
          <a:p>
            <a:r>
              <a:rPr lang="en-US" dirty="0" smtClean="0"/>
              <a:t>1.5 cases per 100,000-1,000,000 population</a:t>
            </a:r>
          </a:p>
          <a:p>
            <a:r>
              <a:rPr lang="en-US" dirty="0" smtClean="0"/>
              <a:t>Bimodal distribution: 15–25 and second peak between ages of 36–46</a:t>
            </a:r>
          </a:p>
          <a:p>
            <a:r>
              <a:rPr lang="en-US" dirty="0" smtClean="0"/>
              <a:t>Diagnosis of exclusion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Diagnostic criteria: need 5 (at least 2 of them major)</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Major criteria:</a:t>
            </a:r>
          </a:p>
          <a:p>
            <a:pPr lvl="1"/>
            <a:r>
              <a:rPr lang="en-US" dirty="0" smtClean="0"/>
              <a:t>fever &gt;39C for &gt; 1 week </a:t>
            </a:r>
          </a:p>
          <a:p>
            <a:pPr lvl="1"/>
            <a:r>
              <a:rPr lang="en-US" dirty="0" err="1" smtClean="0"/>
              <a:t>Arthralgias</a:t>
            </a:r>
            <a:r>
              <a:rPr lang="en-US" dirty="0" smtClean="0"/>
              <a:t> or arthritis for at least two weeks, </a:t>
            </a:r>
          </a:p>
          <a:p>
            <a:pPr lvl="1"/>
            <a:r>
              <a:rPr lang="en-US" dirty="0" err="1" smtClean="0"/>
              <a:t>Nonpruritic</a:t>
            </a:r>
            <a:r>
              <a:rPr lang="en-US" dirty="0" smtClean="0"/>
              <a:t> salmon colored rash (usually over trunk or extremities while febrile), </a:t>
            </a:r>
          </a:p>
          <a:p>
            <a:pPr lvl="1"/>
            <a:r>
              <a:rPr lang="en-US" dirty="0" err="1" smtClean="0"/>
              <a:t>Leukocytosis</a:t>
            </a:r>
            <a:r>
              <a:rPr lang="en-US" dirty="0" smtClean="0"/>
              <a:t> ( 10,000/microL or greater), with granulocyte predominance	</a:t>
            </a:r>
          </a:p>
          <a:p>
            <a:r>
              <a:rPr lang="en-US" b="1" dirty="0" smtClean="0"/>
              <a:t>Minor criteria:</a:t>
            </a:r>
          </a:p>
          <a:p>
            <a:pPr lvl="1"/>
            <a:r>
              <a:rPr lang="en-US" dirty="0" smtClean="0"/>
              <a:t>Sore throat,</a:t>
            </a:r>
          </a:p>
          <a:p>
            <a:pPr lvl="1"/>
            <a:r>
              <a:rPr lang="en-US" dirty="0" err="1" smtClean="0"/>
              <a:t>Lymphadenopathy</a:t>
            </a:r>
            <a:r>
              <a:rPr lang="en-US" dirty="0" smtClean="0"/>
              <a:t>, </a:t>
            </a:r>
          </a:p>
          <a:p>
            <a:pPr lvl="1"/>
            <a:r>
              <a:rPr lang="en-US" dirty="0" err="1" smtClean="0"/>
              <a:t>Hepatomegaly</a:t>
            </a:r>
            <a:r>
              <a:rPr lang="en-US" dirty="0" smtClean="0"/>
              <a:t> or </a:t>
            </a:r>
            <a:r>
              <a:rPr lang="en-US" dirty="0" err="1" smtClean="0"/>
              <a:t>splenomegaly</a:t>
            </a:r>
            <a:r>
              <a:rPr lang="en-US" dirty="0" smtClean="0"/>
              <a:t>, </a:t>
            </a:r>
          </a:p>
          <a:p>
            <a:pPr lvl="1"/>
            <a:r>
              <a:rPr lang="en-US" dirty="0" smtClean="0"/>
              <a:t>Abnormal liver function tests, </a:t>
            </a:r>
          </a:p>
          <a:p>
            <a:pPr lvl="1"/>
            <a:r>
              <a:rPr lang="en-US" dirty="0" smtClean="0"/>
              <a:t>Negative tests for antinuclear antibody and rheumatoid factor	</a:t>
            </a:r>
          </a:p>
        </p:txBody>
      </p:sp>
      <p:sp>
        <p:nvSpPr>
          <p:cNvPr id="4" name="TextBox 3"/>
          <p:cNvSpPr txBox="1"/>
          <p:nvPr/>
        </p:nvSpPr>
        <p:spPr>
          <a:xfrm>
            <a:off x="1351128" y="6126163"/>
            <a:ext cx="4544834" cy="369332"/>
          </a:xfrm>
          <a:prstGeom prst="rect">
            <a:avLst/>
          </a:prstGeom>
          <a:noFill/>
        </p:spPr>
        <p:txBody>
          <a:bodyPr wrap="none" rtlCol="0">
            <a:spAutoFit/>
          </a:bodyPr>
          <a:lstStyle/>
          <a:p>
            <a:r>
              <a:rPr lang="en-US" dirty="0" smtClean="0">
                <a:solidFill>
                  <a:srgbClr val="00B050"/>
                </a:solidFill>
              </a:rPr>
              <a:t>What infectious disease does this sound like?</a:t>
            </a:r>
            <a:endParaRPr lang="en-US" dirty="0">
              <a:solidFill>
                <a:srgbClr val="00B050"/>
              </a:solidFill>
            </a:endParaRPr>
          </a:p>
        </p:txBody>
      </p:sp>
      <p:sp>
        <p:nvSpPr>
          <p:cNvPr id="5" name="TextBox 4"/>
          <p:cNvSpPr txBox="1"/>
          <p:nvPr/>
        </p:nvSpPr>
        <p:spPr>
          <a:xfrm>
            <a:off x="5716672" y="6126163"/>
            <a:ext cx="3196709" cy="369332"/>
          </a:xfrm>
          <a:prstGeom prst="rect">
            <a:avLst/>
          </a:prstGeom>
          <a:noFill/>
        </p:spPr>
        <p:txBody>
          <a:bodyPr wrap="none" rtlCol="0">
            <a:spAutoFit/>
          </a:bodyPr>
          <a:lstStyle/>
          <a:p>
            <a:r>
              <a:rPr lang="en-US" dirty="0" smtClean="0">
                <a:solidFill>
                  <a:srgbClr val="FF0000"/>
                </a:solidFill>
              </a:rPr>
              <a:t>Mono syndrome: HIV/EBV/CMV</a:t>
            </a:r>
            <a:endParaRPr lang="en-US"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Collagen vascular disease as FUO</a:t>
            </a:r>
            <a:endParaRPr lang="en-US" dirty="0"/>
          </a:p>
        </p:txBody>
      </p:sp>
      <p:sp>
        <p:nvSpPr>
          <p:cNvPr id="3" name="Content Placeholder 2"/>
          <p:cNvSpPr>
            <a:spLocks noGrp="1"/>
          </p:cNvSpPr>
          <p:nvPr>
            <p:ph idx="1"/>
          </p:nvPr>
        </p:nvSpPr>
        <p:spPr/>
        <p:txBody>
          <a:bodyPr/>
          <a:lstStyle/>
          <a:p>
            <a:r>
              <a:rPr lang="en-US" dirty="0" smtClean="0"/>
              <a:t>SLE and ANCA+ disorders rare</a:t>
            </a:r>
          </a:p>
          <a:p>
            <a:r>
              <a:rPr lang="en-US" dirty="0" err="1" smtClean="0"/>
              <a:t>Polymyalgia</a:t>
            </a:r>
            <a:r>
              <a:rPr lang="en-US" dirty="0" smtClean="0"/>
              <a:t> </a:t>
            </a:r>
            <a:r>
              <a:rPr lang="en-US" dirty="0" err="1" smtClean="0"/>
              <a:t>rheumatica</a:t>
            </a:r>
            <a:endParaRPr lang="en-US" dirty="0" smtClean="0"/>
          </a:p>
          <a:p>
            <a:r>
              <a:rPr lang="en-US" dirty="0" smtClean="0"/>
              <a:t>Temporal </a:t>
            </a:r>
            <a:r>
              <a:rPr lang="en-US" dirty="0" err="1" smtClean="0"/>
              <a:t>arteritis</a:t>
            </a:r>
            <a:endParaRPr lang="en-US" dirty="0" smtClean="0"/>
          </a:p>
          <a:p>
            <a:r>
              <a:rPr lang="en-US" dirty="0" smtClean="0"/>
              <a:t>Giant cell </a:t>
            </a:r>
            <a:r>
              <a:rPr lang="en-US" dirty="0" err="1" smtClean="0"/>
              <a:t>arteritis</a:t>
            </a:r>
            <a:endParaRPr lang="en-US" dirty="0" smtClean="0"/>
          </a:p>
          <a:p>
            <a:r>
              <a:rPr lang="en-US" dirty="0" smtClean="0"/>
              <a:t>Adult still’s disease</a:t>
            </a:r>
          </a:p>
          <a:p>
            <a:r>
              <a:rPr lang="en-US" dirty="0" err="1" smtClean="0"/>
              <a:t>Behcets</a:t>
            </a:r>
            <a:endParaRPr lang="en-US" dirty="0" smtClean="0"/>
          </a:p>
          <a:p>
            <a:r>
              <a:rPr lang="en-US" dirty="0" smtClean="0"/>
              <a:t>Kikuchi’s disease</a:t>
            </a:r>
            <a:endParaRPr lang="en-US" dirty="0"/>
          </a:p>
        </p:txBody>
      </p:sp>
      <p:sp>
        <p:nvSpPr>
          <p:cNvPr id="4" name="TextBox 3"/>
          <p:cNvSpPr txBox="1"/>
          <p:nvPr/>
        </p:nvSpPr>
        <p:spPr>
          <a:xfrm>
            <a:off x="4392706" y="5606534"/>
            <a:ext cx="3738524" cy="369332"/>
          </a:xfrm>
          <a:prstGeom prst="rect">
            <a:avLst/>
          </a:prstGeom>
          <a:noFill/>
        </p:spPr>
        <p:txBody>
          <a:bodyPr wrap="none" rtlCol="0">
            <a:spAutoFit/>
          </a:bodyPr>
          <a:lstStyle/>
          <a:p>
            <a:r>
              <a:rPr lang="en-US" dirty="0" smtClean="0">
                <a:solidFill>
                  <a:srgbClr val="00B050"/>
                </a:solidFill>
              </a:rPr>
              <a:t>Again, most of these in older patients</a:t>
            </a:r>
            <a:endParaRPr lang="en-US" dirty="0">
              <a:solidFill>
                <a:srgbClr val="00B05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#6: interesting clue (?)</a:t>
            </a:r>
            <a:endParaRPr lang="en-US" dirty="0"/>
          </a:p>
        </p:txBody>
      </p:sp>
      <p:sp>
        <p:nvSpPr>
          <p:cNvPr id="3" name="Content Placeholder 2"/>
          <p:cNvSpPr>
            <a:spLocks noGrp="1"/>
          </p:cNvSpPr>
          <p:nvPr>
            <p:ph idx="1"/>
          </p:nvPr>
        </p:nvSpPr>
        <p:spPr/>
        <p:txBody>
          <a:bodyPr/>
          <a:lstStyle/>
          <a:p>
            <a:r>
              <a:rPr lang="en-US" dirty="0" smtClean="0"/>
              <a:t>55 </a:t>
            </a:r>
            <a:r>
              <a:rPr lang="en-US" dirty="0" err="1" smtClean="0"/>
              <a:t>y.o</a:t>
            </a:r>
            <a:r>
              <a:rPr lang="en-US" dirty="0" smtClean="0"/>
              <a:t>. female presents with 4 months of persistent night sweats, fevers </a:t>
            </a:r>
          </a:p>
          <a:p>
            <a:r>
              <a:rPr lang="en-US" dirty="0" smtClean="0">
                <a:solidFill>
                  <a:srgbClr val="FF0000"/>
                </a:solidFill>
              </a:rPr>
              <a:t>Visited a farm</a:t>
            </a:r>
            <a:r>
              <a:rPr lang="en-US" dirty="0" smtClean="0"/>
              <a:t> with kids and watched </a:t>
            </a:r>
            <a:r>
              <a:rPr lang="en-US" dirty="0" smtClean="0">
                <a:solidFill>
                  <a:srgbClr val="FF0000"/>
                </a:solidFill>
              </a:rPr>
              <a:t>a goat give birth</a:t>
            </a:r>
            <a:r>
              <a:rPr lang="en-US" dirty="0" smtClean="0"/>
              <a:t> 5 months ago</a:t>
            </a:r>
            <a:endParaRPr lang="en-US" dirty="0"/>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 fever (and culture </a:t>
            </a:r>
            <a:r>
              <a:rPr lang="en-US" dirty="0" err="1" smtClean="0"/>
              <a:t>neg</a:t>
            </a:r>
            <a:r>
              <a:rPr lang="en-US" dirty="0" smtClean="0"/>
              <a:t> endocarditis)</a:t>
            </a:r>
            <a:endParaRPr lang="en-US" dirty="0"/>
          </a:p>
        </p:txBody>
      </p:sp>
      <p:sp>
        <p:nvSpPr>
          <p:cNvPr id="3" name="Content Placeholder 2"/>
          <p:cNvSpPr>
            <a:spLocks noGrp="1"/>
          </p:cNvSpPr>
          <p:nvPr>
            <p:ph idx="1"/>
          </p:nvPr>
        </p:nvSpPr>
        <p:spPr>
          <a:xfrm>
            <a:off x="658813" y="1846729"/>
            <a:ext cx="7824787" cy="3840163"/>
          </a:xfrm>
        </p:spPr>
        <p:txBody>
          <a:bodyPr>
            <a:noAutofit/>
          </a:bodyPr>
          <a:lstStyle/>
          <a:p>
            <a:r>
              <a:rPr lang="en-US" sz="2000" dirty="0" smtClean="0"/>
              <a:t>Caused by </a:t>
            </a:r>
            <a:r>
              <a:rPr lang="en-US" sz="2000" dirty="0" err="1" smtClean="0"/>
              <a:t>coxiella</a:t>
            </a:r>
            <a:r>
              <a:rPr lang="en-US" sz="2000" dirty="0" smtClean="0"/>
              <a:t> </a:t>
            </a:r>
            <a:r>
              <a:rPr lang="en-US" sz="2000" dirty="0" err="1" smtClean="0"/>
              <a:t>burnetii</a:t>
            </a:r>
            <a:r>
              <a:rPr lang="en-US" sz="2000" dirty="0" smtClean="0"/>
              <a:t> (</a:t>
            </a:r>
            <a:r>
              <a:rPr lang="en-US" sz="2000" dirty="0" err="1" smtClean="0"/>
              <a:t>serologies</a:t>
            </a:r>
            <a:r>
              <a:rPr lang="en-US" sz="2000" dirty="0" smtClean="0"/>
              <a:t>): “parturient cats,” sheep, goats, cattle; </a:t>
            </a:r>
            <a:r>
              <a:rPr lang="en-US" sz="2000" dirty="0" err="1" smtClean="0"/>
              <a:t>aerosolization</a:t>
            </a:r>
            <a:r>
              <a:rPr lang="en-US" sz="2000" dirty="0" smtClean="0"/>
              <a:t>/contact with body fluids/ingestion of infected milk; ticks as reservoirs; ILI, painless hepatitis, atypical </a:t>
            </a:r>
            <a:r>
              <a:rPr lang="en-US" sz="2000" dirty="0" err="1" smtClean="0"/>
              <a:t>pna</a:t>
            </a:r>
            <a:r>
              <a:rPr lang="en-US" sz="2000" dirty="0" smtClean="0"/>
              <a:t>, prolonged FUO; </a:t>
            </a:r>
            <a:r>
              <a:rPr lang="en-US" sz="2000" dirty="0" err="1" smtClean="0"/>
              <a:t>dx</a:t>
            </a:r>
            <a:r>
              <a:rPr lang="en-US" sz="2000" dirty="0" smtClean="0"/>
              <a:t>: </a:t>
            </a:r>
            <a:r>
              <a:rPr lang="en-US" sz="2000" dirty="0" err="1" smtClean="0"/>
              <a:t>serologies</a:t>
            </a:r>
            <a:endParaRPr lang="en-US" sz="2000" dirty="0" smtClean="0"/>
          </a:p>
          <a:p>
            <a:r>
              <a:rPr lang="en-US" sz="2000" dirty="0" smtClean="0"/>
              <a:t>Cultures are negative in 2-5% in all cases of BE especially  in partially treated</a:t>
            </a:r>
          </a:p>
          <a:p>
            <a:r>
              <a:rPr lang="en-US" sz="2000" dirty="0" smtClean="0"/>
              <a:t>Culture negativity common with </a:t>
            </a:r>
            <a:r>
              <a:rPr lang="en-US" sz="2000" dirty="0" err="1" smtClean="0"/>
              <a:t>Coxiella</a:t>
            </a:r>
            <a:r>
              <a:rPr lang="en-US" sz="2000" dirty="0" smtClean="0"/>
              <a:t> </a:t>
            </a:r>
            <a:r>
              <a:rPr lang="en-US" sz="2000" dirty="0" err="1" smtClean="0"/>
              <a:t>Burnetii</a:t>
            </a:r>
            <a:r>
              <a:rPr lang="en-US" sz="2000" dirty="0" smtClean="0"/>
              <a:t>, </a:t>
            </a:r>
            <a:r>
              <a:rPr lang="en-US" sz="2000" dirty="0" err="1" smtClean="0"/>
              <a:t>tropheryma</a:t>
            </a:r>
            <a:r>
              <a:rPr lang="en-US" sz="2000" dirty="0" smtClean="0"/>
              <a:t> </a:t>
            </a:r>
            <a:r>
              <a:rPr lang="en-US" sz="2000" dirty="0" err="1" smtClean="0"/>
              <a:t>whippeli</a:t>
            </a:r>
            <a:r>
              <a:rPr lang="en-US" sz="2000" dirty="0" smtClean="0"/>
              <a:t>, </a:t>
            </a:r>
            <a:r>
              <a:rPr lang="en-US" sz="2000" dirty="0" err="1" smtClean="0"/>
              <a:t>brucella</a:t>
            </a:r>
            <a:r>
              <a:rPr lang="en-US" sz="2000" dirty="0" smtClean="0"/>
              <a:t>, </a:t>
            </a:r>
            <a:r>
              <a:rPr lang="en-US" sz="2000" dirty="0" err="1" smtClean="0"/>
              <a:t>mycoplasma</a:t>
            </a:r>
            <a:r>
              <a:rPr lang="en-US" sz="2000" dirty="0" smtClean="0"/>
              <a:t>, </a:t>
            </a:r>
            <a:r>
              <a:rPr lang="en-US" sz="2000" dirty="0" err="1" smtClean="0"/>
              <a:t>chlamydia</a:t>
            </a:r>
            <a:r>
              <a:rPr lang="en-US" sz="2000" dirty="0" smtClean="0"/>
              <a:t>, </a:t>
            </a:r>
            <a:r>
              <a:rPr lang="en-US" sz="2000" dirty="0" err="1" smtClean="0"/>
              <a:t>histoplasma</a:t>
            </a:r>
            <a:r>
              <a:rPr lang="en-US" sz="2000" dirty="0" smtClean="0"/>
              <a:t>, </a:t>
            </a:r>
            <a:r>
              <a:rPr lang="en-US" sz="2000" dirty="0" err="1" smtClean="0"/>
              <a:t>legionella</a:t>
            </a:r>
            <a:r>
              <a:rPr lang="en-US" sz="2000" dirty="0" smtClean="0"/>
              <a:t>, </a:t>
            </a:r>
            <a:r>
              <a:rPr lang="en-US" sz="2000" dirty="0" err="1" smtClean="0"/>
              <a:t>bartonella</a:t>
            </a:r>
            <a:endParaRPr lang="en-US" sz="2000" dirty="0" smtClean="0"/>
          </a:p>
          <a:p>
            <a:r>
              <a:rPr lang="en-US" sz="2000" dirty="0" smtClean="0"/>
              <a:t>HACEK: </a:t>
            </a:r>
            <a:r>
              <a:rPr lang="en-US" sz="2000" dirty="0" err="1" smtClean="0"/>
              <a:t>haemophilus</a:t>
            </a:r>
            <a:r>
              <a:rPr lang="en-US" sz="2000" dirty="0" smtClean="0"/>
              <a:t> </a:t>
            </a:r>
            <a:r>
              <a:rPr lang="en-US" sz="2000" dirty="0" err="1" smtClean="0"/>
              <a:t>spp</a:t>
            </a:r>
            <a:r>
              <a:rPr lang="en-US" sz="2000" dirty="0" smtClean="0"/>
              <a:t>, </a:t>
            </a:r>
            <a:r>
              <a:rPr lang="en-US" sz="2000" dirty="0" err="1" smtClean="0"/>
              <a:t>actinobacillus</a:t>
            </a:r>
            <a:r>
              <a:rPr lang="en-US" sz="2000" dirty="0" smtClean="0"/>
              <a:t>, </a:t>
            </a:r>
            <a:r>
              <a:rPr lang="en-US" sz="2000" dirty="0" err="1" smtClean="0"/>
              <a:t>cardiobacterium</a:t>
            </a:r>
            <a:r>
              <a:rPr lang="en-US" sz="2000" dirty="0" smtClean="0"/>
              <a:t>, </a:t>
            </a:r>
            <a:r>
              <a:rPr lang="en-US" sz="2000" dirty="0" err="1" smtClean="0"/>
              <a:t>eikenella</a:t>
            </a:r>
            <a:r>
              <a:rPr lang="en-US" sz="2000" dirty="0" smtClean="0"/>
              <a:t> and </a:t>
            </a:r>
            <a:r>
              <a:rPr lang="en-US" sz="2000" dirty="0" err="1" smtClean="0"/>
              <a:t>kingella</a:t>
            </a:r>
            <a:r>
              <a:rPr lang="en-US" sz="2000" dirty="0" smtClean="0"/>
              <a:t>: alert lab to incubate cultures for 7-21 days</a:t>
            </a:r>
          </a:p>
          <a:p>
            <a:r>
              <a:rPr lang="en-US" sz="2000" dirty="0" smtClean="0"/>
              <a:t>Peripheral manifestations are rare</a:t>
            </a:r>
          </a:p>
          <a:p>
            <a:r>
              <a:rPr lang="en-US" sz="2000" dirty="0" smtClean="0"/>
              <a:t>TEE reveals </a:t>
            </a:r>
            <a:r>
              <a:rPr lang="en-US" sz="2000" dirty="0" err="1" smtClean="0"/>
              <a:t>veg</a:t>
            </a:r>
            <a:r>
              <a:rPr lang="en-US" sz="2000" dirty="0" smtClean="0"/>
              <a:t> in 90% of SBE presenting as FUO</a:t>
            </a:r>
          </a:p>
          <a:p>
            <a:r>
              <a:rPr lang="en-US" sz="2000" dirty="0" smtClean="0"/>
              <a:t>Treated with tetracycline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Fire.jpg"/>
          <p:cNvPicPr>
            <a:picLocks noChangeAspect="1"/>
          </p:cNvPicPr>
          <p:nvPr/>
        </p:nvPicPr>
        <p:blipFill>
          <a:blip r:embed="rId2"/>
          <a:stretch>
            <a:fillRect/>
          </a:stretch>
        </p:blipFill>
        <p:spPr>
          <a:xfrm>
            <a:off x="0" y="667321"/>
            <a:ext cx="9144000" cy="6096000"/>
          </a:xfrm>
          <a:prstGeom prst="rect">
            <a:avLst/>
          </a:prstGeom>
        </p:spPr>
      </p:pic>
      <p:sp>
        <p:nvSpPr>
          <p:cNvPr id="5" name="TextBox 4"/>
          <p:cNvSpPr txBox="1"/>
          <p:nvPr/>
        </p:nvSpPr>
        <p:spPr>
          <a:xfrm>
            <a:off x="225288" y="2815243"/>
            <a:ext cx="8622873" cy="584775"/>
          </a:xfrm>
          <a:prstGeom prst="rect">
            <a:avLst/>
          </a:prstGeom>
          <a:noFill/>
        </p:spPr>
        <p:txBody>
          <a:bodyPr wrap="none" rtlCol="0">
            <a:spAutoFit/>
          </a:bodyPr>
          <a:lstStyle/>
          <a:p>
            <a:r>
              <a:rPr lang="en-US" sz="3200" dirty="0" smtClean="0">
                <a:solidFill>
                  <a:srgbClr val="FFC000"/>
                </a:solidFill>
                <a:effectLst>
                  <a:outerShdw blurRad="38100" dist="38100" dir="2700000" algn="tl">
                    <a:srgbClr val="000000">
                      <a:alpha val="43137"/>
                    </a:srgbClr>
                  </a:outerShdw>
                </a:effectLst>
              </a:rPr>
              <a:t>The algorithmic approach to workup/labs/imaging</a:t>
            </a:r>
            <a:endParaRPr lang="en-US" sz="3200" dirty="0">
              <a:solidFill>
                <a:srgbClr val="FFC0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srcRect/>
          <a:stretch>
            <a:fillRect/>
          </a:stretch>
        </p:blipFill>
        <p:spPr bwMode="auto">
          <a:xfrm>
            <a:off x="1434341" y="-26401"/>
            <a:ext cx="6418736" cy="6429920"/>
          </a:xfrm>
          <a:prstGeom prst="rect">
            <a:avLst/>
          </a:prstGeom>
          <a:noFill/>
        </p:spPr>
      </p:pic>
      <p:sp>
        <p:nvSpPr>
          <p:cNvPr id="5" name="Rectangle 4"/>
          <p:cNvSpPr/>
          <p:nvPr/>
        </p:nvSpPr>
        <p:spPr>
          <a:xfrm>
            <a:off x="5642312" y="6403519"/>
            <a:ext cx="3044488" cy="276999"/>
          </a:xfrm>
          <a:prstGeom prst="rect">
            <a:avLst/>
          </a:prstGeom>
        </p:spPr>
        <p:txBody>
          <a:bodyPr wrap="none">
            <a:spAutoFit/>
          </a:bodyPr>
          <a:lstStyle/>
          <a:p>
            <a:pPr eaLnBrk="0" hangingPunct="0"/>
            <a:r>
              <a:rPr lang="en-US" sz="1200" dirty="0" err="1" smtClean="0">
                <a:solidFill>
                  <a:schemeClr val="bg1"/>
                </a:solidFill>
              </a:rPr>
              <a:t>Mourad</a:t>
            </a:r>
            <a:r>
              <a:rPr lang="en-US" sz="1200" dirty="0" smtClean="0">
                <a:solidFill>
                  <a:schemeClr val="bg1"/>
                </a:solidFill>
              </a:rPr>
              <a:t>, et al. Arch Intern Med</a:t>
            </a:r>
            <a:r>
              <a:rPr lang="en-US" sz="1200" i="1" dirty="0" smtClean="0">
                <a:solidFill>
                  <a:schemeClr val="bg1"/>
                </a:solidFill>
              </a:rPr>
              <a:t>.</a:t>
            </a:r>
            <a:r>
              <a:rPr lang="en-US" sz="1200" dirty="0" smtClean="0">
                <a:solidFill>
                  <a:schemeClr val="bg1"/>
                </a:solidFill>
              </a:rPr>
              <a:t> 2003;163:545 </a:t>
            </a:r>
            <a:endParaRPr lang="en-US" sz="12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803"/>
            <a:ext cx="8229600" cy="1252728"/>
          </a:xfrm>
        </p:spPr>
        <p:txBody>
          <a:bodyPr>
            <a:noAutofit/>
          </a:bodyPr>
          <a:lstStyle/>
          <a:p>
            <a:r>
              <a:rPr lang="en-US" sz="4000" dirty="0" smtClean="0"/>
              <a:t>Laboratory work up: False positive rate=rate of a helpful result</a:t>
            </a:r>
            <a:endParaRPr lang="en-US" sz="4000" dirty="0"/>
          </a:p>
        </p:txBody>
      </p:sp>
      <p:sp>
        <p:nvSpPr>
          <p:cNvPr id="3" name="Content Placeholder 2"/>
          <p:cNvSpPr>
            <a:spLocks noGrp="1"/>
          </p:cNvSpPr>
          <p:nvPr>
            <p:ph idx="1"/>
          </p:nvPr>
        </p:nvSpPr>
        <p:spPr>
          <a:xfrm>
            <a:off x="1071485" y="1866631"/>
            <a:ext cx="7412115" cy="3840163"/>
          </a:xfrm>
        </p:spPr>
        <p:txBody>
          <a:bodyPr>
            <a:noAutofit/>
          </a:bodyPr>
          <a:lstStyle/>
          <a:p>
            <a:r>
              <a:rPr lang="en-US" sz="2400" dirty="0" smtClean="0"/>
              <a:t>ESR and </a:t>
            </a:r>
            <a:r>
              <a:rPr lang="en-US" sz="2400" dirty="0" err="1" smtClean="0"/>
              <a:t>crp</a:t>
            </a:r>
            <a:r>
              <a:rPr lang="en-US" sz="2400" dirty="0" smtClean="0"/>
              <a:t>: </a:t>
            </a:r>
            <a:r>
              <a:rPr lang="en-US" sz="2400" dirty="0" err="1" smtClean="0"/>
              <a:t>TB,osteo</a:t>
            </a:r>
            <a:r>
              <a:rPr lang="en-US" sz="2400" dirty="0" smtClean="0"/>
              <a:t>, CA, CVD &gt;100</a:t>
            </a:r>
          </a:p>
          <a:p>
            <a:r>
              <a:rPr lang="en-US" sz="2400" dirty="0" smtClean="0"/>
              <a:t>LDH: lymphoma, PJP</a:t>
            </a:r>
          </a:p>
          <a:p>
            <a:r>
              <a:rPr lang="en-US" sz="2400" dirty="0" smtClean="0"/>
              <a:t>PPD or </a:t>
            </a:r>
            <a:r>
              <a:rPr lang="en-US" sz="2400" dirty="0" err="1" smtClean="0"/>
              <a:t>quantiferon</a:t>
            </a:r>
            <a:r>
              <a:rPr lang="en-US" sz="2400" dirty="0" smtClean="0"/>
              <a:t>: TB</a:t>
            </a:r>
          </a:p>
          <a:p>
            <a:r>
              <a:rPr lang="en-US" sz="2400" dirty="0" smtClean="0"/>
              <a:t>HIV </a:t>
            </a:r>
            <a:r>
              <a:rPr lang="en-US" sz="2400" dirty="0" err="1" smtClean="0"/>
              <a:t>ab</a:t>
            </a:r>
            <a:r>
              <a:rPr lang="en-US" sz="2400" dirty="0" smtClean="0"/>
              <a:t> (consider viral load): HIV</a:t>
            </a:r>
          </a:p>
          <a:p>
            <a:r>
              <a:rPr lang="en-US" sz="2400" dirty="0" smtClean="0"/>
              <a:t>3 blood culture sets over several hours (prior to antibiotics): </a:t>
            </a:r>
            <a:r>
              <a:rPr lang="en-US" sz="2400" dirty="0" err="1" smtClean="0"/>
              <a:t>bacteremia</a:t>
            </a:r>
            <a:endParaRPr lang="en-US" sz="2400" dirty="0" smtClean="0"/>
          </a:p>
          <a:p>
            <a:r>
              <a:rPr lang="en-US" sz="2400" dirty="0" smtClean="0"/>
              <a:t>RF: rheumatoid arthritis</a:t>
            </a:r>
          </a:p>
          <a:p>
            <a:r>
              <a:rPr lang="en-US" sz="2400" dirty="0" smtClean="0"/>
              <a:t>CPK: PMR, </a:t>
            </a:r>
            <a:r>
              <a:rPr lang="en-US" sz="2400" dirty="0" err="1" smtClean="0"/>
              <a:t>polymyositis</a:t>
            </a:r>
            <a:endParaRPr lang="en-US" sz="2400" dirty="0" smtClean="0"/>
          </a:p>
          <a:p>
            <a:r>
              <a:rPr lang="en-US" sz="2400" dirty="0" err="1" smtClean="0"/>
              <a:t>Heterophile</a:t>
            </a:r>
            <a:r>
              <a:rPr lang="en-US" sz="2400" dirty="0" smtClean="0"/>
              <a:t> </a:t>
            </a:r>
            <a:r>
              <a:rPr lang="en-US" sz="2400" dirty="0" err="1" smtClean="0"/>
              <a:t>ab</a:t>
            </a:r>
            <a:r>
              <a:rPr lang="en-US" sz="2400" dirty="0" smtClean="0"/>
              <a:t> (children, young adults): mono (EBV)</a:t>
            </a:r>
          </a:p>
          <a:p>
            <a:r>
              <a:rPr lang="en-US" sz="2400" dirty="0" smtClean="0"/>
              <a:t>SPEP: MM</a:t>
            </a:r>
          </a:p>
          <a:p>
            <a:r>
              <a:rPr lang="en-US" sz="2400" dirty="0" smtClean="0"/>
              <a:t>ANA: autoimmune process</a:t>
            </a:r>
          </a:p>
          <a:p>
            <a:r>
              <a:rPr lang="en-US" sz="2400" dirty="0" smtClean="0"/>
              <a:t>CT of abdomen and chest: r/o </a:t>
            </a:r>
            <a:r>
              <a:rPr lang="en-US" sz="2400" dirty="0" err="1" smtClean="0"/>
              <a:t>lymphadenopathy</a:t>
            </a:r>
            <a:r>
              <a:rPr lang="en-US" sz="2400" dirty="0" smtClean="0"/>
              <a:t>, nodules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Fever types (by severity): Mechanisms of hyperthermia/hyperpyrexia</a:t>
            </a:r>
            <a:endParaRPr lang="en-US" sz="3600" dirty="0"/>
          </a:p>
        </p:txBody>
      </p:sp>
      <p:sp>
        <p:nvSpPr>
          <p:cNvPr id="3" name="Content Placeholder 2"/>
          <p:cNvSpPr>
            <a:spLocks noGrp="1"/>
          </p:cNvSpPr>
          <p:nvPr>
            <p:ph idx="1"/>
          </p:nvPr>
        </p:nvSpPr>
        <p:spPr/>
        <p:txBody>
          <a:bodyPr>
            <a:normAutofit fontScale="92500" lnSpcReduction="10000"/>
          </a:bodyPr>
          <a:lstStyle/>
          <a:p>
            <a:pPr marL="609600" indent="-609600">
              <a:buFont typeface="Wingdings" pitchFamily="2" charset="2"/>
              <a:buNone/>
            </a:pPr>
            <a:r>
              <a:rPr lang="en-US" dirty="0" smtClean="0"/>
              <a:t>Excessive heat production: </a:t>
            </a:r>
          </a:p>
          <a:p>
            <a:pPr marL="609600" indent="-609600">
              <a:buFont typeface="Wingdings" pitchFamily="2" charset="2"/>
              <a:buNone/>
            </a:pPr>
            <a:r>
              <a:rPr lang="en-US" dirty="0" smtClean="0"/>
              <a:t>	</a:t>
            </a:r>
            <a:r>
              <a:rPr lang="en-US" dirty="0" err="1" smtClean="0"/>
              <a:t>exertional</a:t>
            </a:r>
            <a:r>
              <a:rPr lang="en-US" dirty="0" smtClean="0"/>
              <a:t> hyperthermia, </a:t>
            </a:r>
            <a:r>
              <a:rPr lang="en-US" dirty="0" err="1" smtClean="0"/>
              <a:t>thyrotoxicosis</a:t>
            </a:r>
            <a:r>
              <a:rPr lang="en-US" dirty="0" smtClean="0"/>
              <a:t>, </a:t>
            </a:r>
            <a:r>
              <a:rPr lang="en-US" dirty="0" err="1" smtClean="0"/>
              <a:t>pheochromocytoma</a:t>
            </a:r>
            <a:r>
              <a:rPr lang="en-US" dirty="0" smtClean="0"/>
              <a:t>, cocaine, </a:t>
            </a:r>
            <a:r>
              <a:rPr lang="en-US" dirty="0" err="1" smtClean="0"/>
              <a:t>delerium</a:t>
            </a:r>
            <a:r>
              <a:rPr lang="en-US" dirty="0" smtClean="0"/>
              <a:t> tremens, malignant hyperthermia</a:t>
            </a:r>
          </a:p>
          <a:p>
            <a:pPr marL="609600" indent="-609600">
              <a:buFont typeface="Wingdings" pitchFamily="2" charset="2"/>
              <a:buNone/>
            </a:pPr>
            <a:r>
              <a:rPr lang="en-US" dirty="0" smtClean="0"/>
              <a:t>	</a:t>
            </a:r>
          </a:p>
          <a:p>
            <a:pPr marL="609600" indent="-609600">
              <a:buFont typeface="Wingdings" pitchFamily="2" charset="2"/>
              <a:buNone/>
            </a:pPr>
            <a:r>
              <a:rPr lang="en-US" dirty="0" smtClean="0"/>
              <a:t>Disorders of heat dissipation: </a:t>
            </a:r>
          </a:p>
          <a:p>
            <a:pPr marL="609600" indent="-609600">
              <a:buFont typeface="Wingdings" pitchFamily="2" charset="2"/>
              <a:buNone/>
            </a:pPr>
            <a:r>
              <a:rPr lang="en-US" dirty="0" smtClean="0"/>
              <a:t>	heat stroke, autonomic dysfunction</a:t>
            </a:r>
          </a:p>
          <a:p>
            <a:pPr marL="609600" indent="-609600">
              <a:buFont typeface="Wingdings" pitchFamily="2" charset="2"/>
              <a:buNone/>
            </a:pPr>
            <a:r>
              <a:rPr lang="en-US" dirty="0" smtClean="0"/>
              <a:t>	</a:t>
            </a:r>
          </a:p>
          <a:p>
            <a:pPr marL="609600" indent="-609600">
              <a:buFont typeface="Wingdings" pitchFamily="2" charset="2"/>
              <a:buNone/>
            </a:pPr>
            <a:r>
              <a:rPr lang="en-US" dirty="0" smtClean="0"/>
              <a:t>Disorders of hypothalamic function: </a:t>
            </a:r>
          </a:p>
          <a:p>
            <a:pPr marL="609600" indent="-609600">
              <a:buFont typeface="Wingdings" pitchFamily="2" charset="2"/>
              <a:buNone/>
            </a:pPr>
            <a:r>
              <a:rPr lang="en-US" dirty="0" smtClean="0"/>
              <a:t>	</a:t>
            </a:r>
            <a:r>
              <a:rPr lang="en-US" dirty="0" err="1" smtClean="0"/>
              <a:t>neuroleptic</a:t>
            </a:r>
            <a:r>
              <a:rPr lang="en-US" dirty="0" smtClean="0"/>
              <a:t> malignant syndrome, CVA, trauma</a:t>
            </a:r>
            <a:endParaRPr lang="en-US" u="sng" dirty="0" smtClean="0"/>
          </a:p>
          <a:p>
            <a:endParaRPr lang="en-US" dirty="0"/>
          </a:p>
        </p:txBody>
      </p:sp>
      <p:sp>
        <p:nvSpPr>
          <p:cNvPr id="4" name="TextBox 3"/>
          <p:cNvSpPr txBox="1"/>
          <p:nvPr/>
        </p:nvSpPr>
        <p:spPr>
          <a:xfrm>
            <a:off x="6794935" y="6216134"/>
            <a:ext cx="1891865" cy="369332"/>
          </a:xfrm>
          <a:prstGeom prst="rect">
            <a:avLst/>
          </a:prstGeom>
          <a:noFill/>
        </p:spPr>
        <p:txBody>
          <a:bodyPr wrap="none" rtlCol="0">
            <a:spAutoFit/>
          </a:bodyPr>
          <a:lstStyle/>
          <a:p>
            <a:r>
              <a:rPr lang="en-US" i="1" dirty="0" smtClean="0">
                <a:solidFill>
                  <a:srgbClr val="00B050"/>
                </a:solidFill>
              </a:rPr>
              <a:t>All non infectious!</a:t>
            </a:r>
            <a:endParaRPr lang="en-US" i="1" dirty="0">
              <a:solidFill>
                <a:srgbClr val="00B05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down)">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Utility of ESR: good negative predictive value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ESR &gt; 100</a:t>
            </a:r>
          </a:p>
          <a:p>
            <a:pPr lvl="1"/>
            <a:r>
              <a:rPr lang="en-US" dirty="0" smtClean="0"/>
              <a:t>Malignancy (lymphoma, myeloma, metastatic colon or breast): </a:t>
            </a:r>
            <a:r>
              <a:rPr lang="en-US" b="1" dirty="0" smtClean="0">
                <a:solidFill>
                  <a:srgbClr val="FF0000"/>
                </a:solidFill>
              </a:rPr>
              <a:t>58%</a:t>
            </a:r>
          </a:p>
          <a:p>
            <a:pPr lvl="1"/>
            <a:r>
              <a:rPr lang="en-US" dirty="0" smtClean="0"/>
              <a:t>Infections: endocarditis, TB, </a:t>
            </a:r>
            <a:r>
              <a:rPr lang="en-US" dirty="0" err="1" smtClean="0"/>
              <a:t>osteo</a:t>
            </a:r>
            <a:r>
              <a:rPr lang="en-US" dirty="0" smtClean="0"/>
              <a:t>: </a:t>
            </a:r>
            <a:r>
              <a:rPr lang="en-US" b="1" dirty="0" smtClean="0">
                <a:solidFill>
                  <a:srgbClr val="FF0000"/>
                </a:solidFill>
              </a:rPr>
              <a:t>25%</a:t>
            </a:r>
          </a:p>
          <a:p>
            <a:pPr lvl="1"/>
            <a:r>
              <a:rPr lang="en-US" dirty="0" smtClean="0"/>
              <a:t>Collagen vascular disease: </a:t>
            </a:r>
            <a:r>
              <a:rPr lang="en-US" b="1" dirty="0" smtClean="0">
                <a:solidFill>
                  <a:srgbClr val="FF0000"/>
                </a:solidFill>
              </a:rPr>
              <a:t>25%</a:t>
            </a:r>
          </a:p>
          <a:p>
            <a:pPr lvl="1"/>
            <a:endParaRPr lang="en-US" dirty="0" smtClean="0"/>
          </a:p>
          <a:p>
            <a:r>
              <a:rPr lang="en-US" dirty="0" smtClean="0"/>
              <a:t>Less serious causes causing ESR &gt; 100</a:t>
            </a:r>
          </a:p>
          <a:p>
            <a:pPr lvl="1"/>
            <a:r>
              <a:rPr lang="en-US" dirty="0" smtClean="0"/>
              <a:t>Drug hypersensitivity</a:t>
            </a:r>
          </a:p>
          <a:p>
            <a:pPr lvl="1"/>
            <a:r>
              <a:rPr lang="en-US" dirty="0" err="1" smtClean="0"/>
              <a:t>Thrombophlebitis</a:t>
            </a:r>
            <a:endParaRPr lang="en-US" dirty="0" smtClean="0"/>
          </a:p>
          <a:p>
            <a:pPr lvl="1"/>
            <a:r>
              <a:rPr lang="en-US" dirty="0" smtClean="0"/>
              <a:t>Renal disease (</a:t>
            </a:r>
            <a:r>
              <a:rPr lang="en-US" dirty="0" err="1" smtClean="0"/>
              <a:t>nephrotic</a:t>
            </a:r>
            <a:r>
              <a:rPr lang="en-US" dirty="0" smtClean="0"/>
              <a:t> syndrome)</a:t>
            </a:r>
          </a:p>
          <a:p>
            <a:pPr lvl="1"/>
            <a:endParaRPr lang="en-US" dirty="0" smtClean="0"/>
          </a:p>
          <a:p>
            <a:r>
              <a:rPr lang="en-US" i="1" dirty="0" smtClean="0">
                <a:solidFill>
                  <a:srgbClr val="FF0000"/>
                </a:solidFill>
              </a:rPr>
              <a:t>Normal ESR suggests that a significant inflammatory process, of whatever origin, is absent</a:t>
            </a:r>
          </a:p>
          <a:p>
            <a:pPr lvl="1"/>
            <a:r>
              <a:rPr lang="en-US" dirty="0" smtClean="0"/>
              <a:t>can be seen in GCA, however</a:t>
            </a:r>
          </a:p>
        </p:txBody>
      </p:sp>
      <p:sp>
        <p:nvSpPr>
          <p:cNvPr id="4" name="TextBox 3"/>
          <p:cNvSpPr txBox="1"/>
          <p:nvPr/>
        </p:nvSpPr>
        <p:spPr>
          <a:xfrm>
            <a:off x="4399921" y="6395886"/>
            <a:ext cx="4400063" cy="369332"/>
          </a:xfrm>
          <a:prstGeom prst="rect">
            <a:avLst/>
          </a:prstGeom>
          <a:noFill/>
        </p:spPr>
        <p:txBody>
          <a:bodyPr wrap="none" rtlCol="0">
            <a:spAutoFit/>
          </a:bodyPr>
          <a:lstStyle/>
          <a:p>
            <a:r>
              <a:rPr lang="en-US" dirty="0" err="1" smtClean="0"/>
              <a:t>Zacharski</a:t>
            </a:r>
            <a:r>
              <a:rPr lang="en-US" dirty="0" smtClean="0"/>
              <a:t> et al JAMA. 1967 Oct 23;202(4):264-6</a:t>
            </a:r>
            <a:r>
              <a:rPr lang="en-US" u="sng" dirty="0" smtClean="0"/>
              <a: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Utility of CT, tagged WBC and PET Scanning</a:t>
            </a:r>
            <a:endParaRPr lang="en-US" dirty="0"/>
          </a:p>
        </p:txBody>
      </p:sp>
      <p:sp>
        <p:nvSpPr>
          <p:cNvPr id="3" name="Content Placeholder 2"/>
          <p:cNvSpPr>
            <a:spLocks noGrp="1"/>
          </p:cNvSpPr>
          <p:nvPr>
            <p:ph idx="1"/>
          </p:nvPr>
        </p:nvSpPr>
        <p:spPr/>
        <p:txBody>
          <a:bodyPr>
            <a:normAutofit/>
          </a:bodyPr>
          <a:lstStyle/>
          <a:p>
            <a:r>
              <a:rPr lang="en-US" dirty="0" smtClean="0"/>
              <a:t>Useful to pick up </a:t>
            </a:r>
            <a:r>
              <a:rPr lang="en-US" dirty="0" err="1" smtClean="0"/>
              <a:t>lymphadenopathy</a:t>
            </a:r>
            <a:r>
              <a:rPr lang="en-US" dirty="0" smtClean="0"/>
              <a:t>, </a:t>
            </a:r>
            <a:r>
              <a:rPr lang="en-US" dirty="0" err="1" smtClean="0"/>
              <a:t>granulomas</a:t>
            </a:r>
            <a:endParaRPr lang="en-US" dirty="0" smtClean="0"/>
          </a:p>
          <a:p>
            <a:pPr lvl="1"/>
            <a:r>
              <a:rPr lang="en-US" dirty="0" smtClean="0"/>
              <a:t>Lymphomas, </a:t>
            </a:r>
            <a:r>
              <a:rPr lang="en-US" dirty="0" err="1" smtClean="0"/>
              <a:t>tuberculous</a:t>
            </a:r>
            <a:r>
              <a:rPr lang="en-US" dirty="0" smtClean="0"/>
              <a:t>, fungal</a:t>
            </a:r>
          </a:p>
          <a:p>
            <a:r>
              <a:rPr lang="en-US" dirty="0" smtClean="0"/>
              <a:t>Gallium-67 and/or indium-111: highly sensitive for whole body but not specific</a:t>
            </a:r>
          </a:p>
          <a:p>
            <a:r>
              <a:rPr lang="en-US" dirty="0" smtClean="0"/>
              <a:t>PET scan data is limited in FUO</a:t>
            </a:r>
          </a:p>
          <a:p>
            <a:r>
              <a:rPr lang="en-US" dirty="0" smtClean="0"/>
              <a:t>Start with CT/ultrasounds, then tagged </a:t>
            </a:r>
            <a:r>
              <a:rPr lang="en-US" dirty="0" err="1" smtClean="0"/>
              <a:t>wbc</a:t>
            </a:r>
            <a:r>
              <a:rPr lang="en-US" dirty="0" smtClean="0"/>
              <a:t>/PET later</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tests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Dictated by history</a:t>
            </a:r>
          </a:p>
          <a:p>
            <a:pPr lvl="1"/>
            <a:r>
              <a:rPr lang="en-US" dirty="0" smtClean="0"/>
              <a:t>Subtle nervous system signs: LP</a:t>
            </a:r>
          </a:p>
          <a:p>
            <a:pPr lvl="1"/>
            <a:r>
              <a:rPr lang="en-US" dirty="0" smtClean="0"/>
              <a:t>Travel to </a:t>
            </a:r>
            <a:r>
              <a:rPr lang="en-US" dirty="0" err="1" smtClean="0"/>
              <a:t>midwest</a:t>
            </a:r>
            <a:r>
              <a:rPr lang="en-US" dirty="0" smtClean="0"/>
              <a:t> or southwest: investigate </a:t>
            </a:r>
            <a:r>
              <a:rPr lang="en-US" dirty="0" err="1" smtClean="0"/>
              <a:t>cocci</a:t>
            </a:r>
            <a:r>
              <a:rPr lang="en-US" dirty="0" smtClean="0"/>
              <a:t>, </a:t>
            </a:r>
            <a:r>
              <a:rPr lang="en-US" dirty="0" err="1" smtClean="0"/>
              <a:t>histo</a:t>
            </a:r>
            <a:r>
              <a:rPr lang="en-US" dirty="0" smtClean="0"/>
              <a:t>, </a:t>
            </a:r>
            <a:r>
              <a:rPr lang="en-US" dirty="0" err="1" smtClean="0"/>
              <a:t>blasto</a:t>
            </a:r>
            <a:endParaRPr lang="en-US" dirty="0" smtClean="0"/>
          </a:p>
          <a:p>
            <a:pPr lvl="1"/>
            <a:r>
              <a:rPr lang="en-US" dirty="0" smtClean="0"/>
              <a:t>Trauma: LENI</a:t>
            </a:r>
          </a:p>
          <a:p>
            <a:r>
              <a:rPr lang="en-US" dirty="0" smtClean="0"/>
              <a:t>Biopsies:</a:t>
            </a:r>
          </a:p>
          <a:p>
            <a:pPr lvl="1"/>
            <a:r>
              <a:rPr lang="en-US" dirty="0" smtClean="0"/>
              <a:t>Liver biopsy generally low yield for </a:t>
            </a:r>
            <a:r>
              <a:rPr lang="en-US" dirty="0" err="1" smtClean="0"/>
              <a:t>miliary</a:t>
            </a:r>
            <a:r>
              <a:rPr lang="en-US" dirty="0" smtClean="0"/>
              <a:t> </a:t>
            </a:r>
            <a:r>
              <a:rPr lang="en-US" dirty="0" err="1" smtClean="0"/>
              <a:t>tb</a:t>
            </a:r>
            <a:r>
              <a:rPr lang="en-US" dirty="0" smtClean="0"/>
              <a:t>, </a:t>
            </a:r>
            <a:r>
              <a:rPr lang="en-US" dirty="0" err="1" smtClean="0"/>
              <a:t>granulomatous</a:t>
            </a:r>
            <a:r>
              <a:rPr lang="en-US" dirty="0" smtClean="0"/>
              <a:t> hepatitis or </a:t>
            </a:r>
            <a:r>
              <a:rPr lang="en-US" dirty="0" err="1" smtClean="0"/>
              <a:t>sarcoid</a:t>
            </a:r>
            <a:endParaRPr lang="en-US" dirty="0" smtClean="0"/>
          </a:p>
          <a:p>
            <a:pPr lvl="1"/>
            <a:r>
              <a:rPr lang="en-US" dirty="0" smtClean="0"/>
              <a:t>Lymph nodes: better for lymphoma, cat scratch</a:t>
            </a:r>
          </a:p>
          <a:p>
            <a:pPr lvl="1"/>
            <a:r>
              <a:rPr lang="en-US" dirty="0" smtClean="0"/>
              <a:t>Temporal artery: low yield in minimal clinical signs</a:t>
            </a:r>
          </a:p>
          <a:p>
            <a:pPr lvl="1"/>
            <a:r>
              <a:rPr lang="en-US" dirty="0" smtClean="0"/>
              <a:t>BM: generally high yield in thrombocytopenic/anemic, otherwise low in </a:t>
            </a:r>
            <a:r>
              <a:rPr lang="en-US" dirty="0" err="1" smtClean="0"/>
              <a:t>immunocompetent</a:t>
            </a:r>
            <a:endParaRPr lang="en-US" dirty="0" smtClean="0"/>
          </a:p>
          <a:p>
            <a:r>
              <a:rPr lang="en-US" dirty="0" smtClean="0"/>
              <a:t>Therapeutic antibiotic trials: </a:t>
            </a:r>
            <a:r>
              <a:rPr lang="en-US" b="1" u="sng" dirty="0" smtClean="0"/>
              <a:t>do not do</a:t>
            </a:r>
            <a:endParaRPr lang="en-US" b="1" u="sng" dirty="0"/>
          </a:p>
        </p:txBody>
      </p:sp>
      <p:sp>
        <p:nvSpPr>
          <p:cNvPr id="4" name="TextBox 3"/>
          <p:cNvSpPr txBox="1"/>
          <p:nvPr/>
        </p:nvSpPr>
        <p:spPr>
          <a:xfrm>
            <a:off x="3725029" y="6267921"/>
            <a:ext cx="3844322" cy="261610"/>
          </a:xfrm>
          <a:prstGeom prst="rect">
            <a:avLst/>
          </a:prstGeom>
          <a:noFill/>
        </p:spPr>
        <p:txBody>
          <a:bodyPr wrap="none" rtlCol="0">
            <a:spAutoFit/>
          </a:bodyPr>
          <a:lstStyle/>
          <a:p>
            <a:r>
              <a:rPr lang="en-US" sz="1100" dirty="0" err="1" smtClean="0"/>
              <a:t>Bleeker</a:t>
            </a:r>
            <a:r>
              <a:rPr lang="en-US" sz="1100" dirty="0" smtClean="0"/>
              <a:t>-Rovers CP et al. Medicine (Baltimore). 2007;86(1):26</a:t>
            </a:r>
            <a:endParaRPr lang="en-US" sz="11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normAutofit/>
          </a:bodyPr>
          <a:lstStyle/>
          <a:p>
            <a:r>
              <a:rPr lang="en-US" dirty="0" smtClean="0">
                <a:sym typeface="Wingdings" pitchFamily="2" charset="2"/>
              </a:rPr>
              <a:t>Treatment of fever alone is generally not necessary except in hyperpyrexia (&gt;106.7)</a:t>
            </a:r>
            <a:endParaRPr lang="en-US" dirty="0" smtClean="0"/>
          </a:p>
          <a:p>
            <a:r>
              <a:rPr lang="en-US" dirty="0" smtClean="0"/>
              <a:t>Outcome depends on underlying diagnosis</a:t>
            </a:r>
          </a:p>
          <a:p>
            <a:r>
              <a:rPr lang="en-US" dirty="0" smtClean="0"/>
              <a:t>Children: 88% with infections have no </a:t>
            </a:r>
            <a:r>
              <a:rPr lang="en-US" dirty="0" err="1" smtClean="0"/>
              <a:t>sequelae</a:t>
            </a:r>
            <a:endParaRPr lang="en-US" dirty="0" smtClean="0"/>
          </a:p>
          <a:p>
            <a:r>
              <a:rPr lang="en-US" i="1" dirty="0" smtClean="0"/>
              <a:t>Adults: most who remain undiagnosed after extensive evaluation have a good prognosis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Fire.jpg"/>
          <p:cNvPicPr>
            <a:picLocks noChangeAspect="1"/>
          </p:cNvPicPr>
          <p:nvPr/>
        </p:nvPicPr>
        <p:blipFill>
          <a:blip r:embed="rId2"/>
          <a:stretch>
            <a:fillRect/>
          </a:stretch>
        </p:blipFill>
        <p:spPr>
          <a:xfrm>
            <a:off x="0" y="762000"/>
            <a:ext cx="9144000" cy="6096000"/>
          </a:xfrm>
          <a:prstGeom prst="rect">
            <a:avLst/>
          </a:prstGeom>
        </p:spPr>
      </p:pic>
      <p:sp>
        <p:nvSpPr>
          <p:cNvPr id="2" name="Title 1"/>
          <p:cNvSpPr>
            <a:spLocks noGrp="1"/>
          </p:cNvSpPr>
          <p:nvPr>
            <p:ph type="title"/>
          </p:nvPr>
        </p:nvSpPr>
        <p:spPr>
          <a:xfrm>
            <a:off x="457200" y="2126974"/>
            <a:ext cx="8229600" cy="1252728"/>
          </a:xfrm>
        </p:spPr>
        <p:txBody>
          <a:bodyPr>
            <a:normAutofit fontScale="90000"/>
          </a:bodyPr>
          <a:lstStyle/>
          <a:p>
            <a:pPr algn="ctr"/>
            <a:r>
              <a:rPr lang="en-US" dirty="0" smtClean="0"/>
              <a:t>Pattern </a:t>
            </a:r>
            <a:r>
              <a:rPr lang="en-US" dirty="0" smtClean="0">
                <a:effectLst>
                  <a:outerShdw blurRad="38100" dist="38100" dir="2700000" algn="tl">
                    <a:srgbClr val="000000">
                      <a:alpha val="43137"/>
                    </a:srgbClr>
                  </a:outerShdw>
                </a:effectLst>
              </a:rPr>
              <a:t>recognition</a:t>
            </a:r>
            <a:r>
              <a:rPr lang="en-US" dirty="0" smtClean="0"/>
              <a:t>: a couple more classic and interesting cases</a:t>
            </a:r>
            <a:endParaRPr lang="en-US" dirty="0"/>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Fever in patient with “spider bites” and back pain</a:t>
            </a:r>
            <a:endParaRPr lang="en-US" dirty="0"/>
          </a:p>
        </p:txBody>
      </p:sp>
      <p:sp>
        <p:nvSpPr>
          <p:cNvPr id="3" name="Content Placeholder 2"/>
          <p:cNvSpPr>
            <a:spLocks noGrp="1"/>
          </p:cNvSpPr>
          <p:nvPr>
            <p:ph idx="1"/>
          </p:nvPr>
        </p:nvSpPr>
        <p:spPr/>
        <p:txBody>
          <a:bodyPr/>
          <a:lstStyle/>
          <a:p>
            <a:r>
              <a:rPr lang="en-US" dirty="0" smtClean="0"/>
              <a:t>21 </a:t>
            </a:r>
            <a:r>
              <a:rPr lang="en-US" dirty="0" err="1" smtClean="0"/>
              <a:t>y.o</a:t>
            </a:r>
            <a:r>
              <a:rPr lang="en-US" dirty="0" smtClean="0"/>
              <a:t>. male presents for the 3</a:t>
            </a:r>
            <a:r>
              <a:rPr lang="en-US" baseline="30000" dirty="0" smtClean="0"/>
              <a:t>rd</a:t>
            </a:r>
            <a:r>
              <a:rPr lang="en-US" dirty="0" smtClean="0"/>
              <a:t> time to local ER for back pain. H/</a:t>
            </a:r>
            <a:r>
              <a:rPr lang="en-US" dirty="0" err="1" smtClean="0"/>
              <a:t>o</a:t>
            </a:r>
            <a:r>
              <a:rPr lang="en-US" dirty="0" smtClean="0"/>
              <a:t> narcotic abuse. Sent out after </a:t>
            </a:r>
            <a:r>
              <a:rPr lang="en-US" dirty="0" err="1" smtClean="0"/>
              <a:t>toradol</a:t>
            </a:r>
            <a:r>
              <a:rPr lang="en-US" dirty="0" smtClean="0"/>
              <a:t> injections and ibuprofen. Each visit noted to have temps of 99.8. Multiple “spider bites” near buttocks</a:t>
            </a:r>
            <a:endParaRPr lang="en-US" dirty="0"/>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Vertebral </a:t>
            </a:r>
            <a:r>
              <a:rPr lang="en-US" dirty="0" err="1" smtClean="0"/>
              <a:t>discitis</a:t>
            </a:r>
            <a:endParaRPr lang="en-US" dirty="0"/>
          </a:p>
        </p:txBody>
      </p:sp>
      <p:sp>
        <p:nvSpPr>
          <p:cNvPr id="3" name="Content Placeholder 2"/>
          <p:cNvSpPr>
            <a:spLocks noGrp="1"/>
          </p:cNvSpPr>
          <p:nvPr>
            <p:ph idx="1"/>
          </p:nvPr>
        </p:nvSpPr>
        <p:spPr/>
        <p:txBody>
          <a:bodyPr/>
          <a:lstStyle/>
          <a:p>
            <a:r>
              <a:rPr lang="en-US" dirty="0" smtClean="0"/>
              <a:t>Strongly consider in IVDU</a:t>
            </a:r>
          </a:p>
          <a:p>
            <a:r>
              <a:rPr lang="en-US" dirty="0" smtClean="0"/>
              <a:t>Plain films notoriously negative</a:t>
            </a:r>
          </a:p>
          <a:p>
            <a:r>
              <a:rPr lang="en-US" dirty="0" smtClean="0"/>
              <a:t>Blood cultures can have high yield if </a:t>
            </a:r>
            <a:r>
              <a:rPr lang="en-US" dirty="0" err="1" smtClean="0"/>
              <a:t>concominant</a:t>
            </a:r>
            <a:r>
              <a:rPr lang="en-US" dirty="0" smtClean="0"/>
              <a:t> endocarditis</a:t>
            </a:r>
          </a:p>
          <a:p>
            <a:r>
              <a:rPr lang="en-US" dirty="0" smtClean="0"/>
              <a:t>Detailed neurologic exam necessary</a:t>
            </a:r>
          </a:p>
          <a:p>
            <a:r>
              <a:rPr lang="en-US" dirty="0" smtClean="0"/>
              <a:t>Urgent imaging if focal </a:t>
            </a:r>
            <a:r>
              <a:rPr lang="en-US" dirty="0" err="1" smtClean="0"/>
              <a:t>neuro</a:t>
            </a:r>
            <a:r>
              <a:rPr lang="en-US" dirty="0" smtClean="0"/>
              <a:t> deficits</a:t>
            </a:r>
          </a:p>
          <a:p>
            <a:r>
              <a:rPr lang="en-US" dirty="0" smtClean="0"/>
              <a:t>Need to rule out </a:t>
            </a:r>
            <a:r>
              <a:rPr lang="en-US" dirty="0" err="1" smtClean="0"/>
              <a:t>osteomyelitis</a:t>
            </a:r>
            <a:r>
              <a:rPr lang="en-US" dirty="0" smtClean="0"/>
              <a:t>, epidural abscess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Sterile </a:t>
            </a:r>
            <a:r>
              <a:rPr lang="en-US" dirty="0" err="1" smtClean="0"/>
              <a:t>pyuria</a:t>
            </a:r>
            <a:endParaRPr lang="en-US" dirty="0"/>
          </a:p>
        </p:txBody>
      </p:sp>
      <p:sp>
        <p:nvSpPr>
          <p:cNvPr id="3" name="Content Placeholder 2"/>
          <p:cNvSpPr>
            <a:spLocks noGrp="1"/>
          </p:cNvSpPr>
          <p:nvPr>
            <p:ph idx="1"/>
          </p:nvPr>
        </p:nvSpPr>
        <p:spPr/>
        <p:txBody>
          <a:bodyPr/>
          <a:lstStyle/>
          <a:p>
            <a:r>
              <a:rPr lang="en-US" dirty="0" smtClean="0"/>
              <a:t>46 </a:t>
            </a:r>
            <a:r>
              <a:rPr lang="en-US" dirty="0" err="1" smtClean="0"/>
              <a:t>y.o</a:t>
            </a:r>
            <a:r>
              <a:rPr lang="en-US" dirty="0" smtClean="0"/>
              <a:t>. male with poorly controlled DM, chronic active HCV, and active IVDU presents with 1 month of </a:t>
            </a:r>
            <a:r>
              <a:rPr lang="en-US" dirty="0" err="1" smtClean="0"/>
              <a:t>dysuria</a:t>
            </a:r>
            <a:r>
              <a:rPr lang="en-US" dirty="0" smtClean="0"/>
              <a:t> and eventual fevers</a:t>
            </a:r>
          </a:p>
          <a:p>
            <a:r>
              <a:rPr lang="en-US" dirty="0" smtClean="0"/>
              <a:t>Several outpatient cultures negative</a:t>
            </a:r>
          </a:p>
          <a:p>
            <a:r>
              <a:rPr lang="en-US" dirty="0" smtClean="0"/>
              <a:t>Admitted with acute B obstructive </a:t>
            </a:r>
            <a:r>
              <a:rPr lang="en-US" dirty="0" err="1" smtClean="0"/>
              <a:t>uropathy</a:t>
            </a:r>
            <a:r>
              <a:rPr lang="en-US" dirty="0" smtClean="0"/>
              <a:t>, </a:t>
            </a:r>
            <a:r>
              <a:rPr lang="en-US" dirty="0" err="1" smtClean="0"/>
              <a:t>pyelo</a:t>
            </a:r>
            <a:r>
              <a:rPr lang="en-US" dirty="0" smtClean="0"/>
              <a:t>, and </a:t>
            </a:r>
            <a:r>
              <a:rPr lang="en-US" dirty="0" err="1" smtClean="0"/>
              <a:t>ureteral</a:t>
            </a:r>
            <a:r>
              <a:rPr lang="en-US" dirty="0" smtClean="0"/>
              <a:t> “clots”</a:t>
            </a:r>
            <a:endParaRPr lang="en-US" dirty="0"/>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T 1.JPG"/>
          <p:cNvPicPr>
            <a:picLocks noGrp="1"/>
          </p:cNvPicPr>
          <p:nvPr>
            <p:ph idx="1"/>
          </p:nvPr>
        </p:nvPicPr>
        <p:blipFill>
          <a:blip r:embed="rId2" cstate="print"/>
          <a:stretch>
            <a:fillRect/>
          </a:stretch>
        </p:blipFill>
        <p:spPr>
          <a:xfrm>
            <a:off x="-13620" y="-233451"/>
            <a:ext cx="9157620" cy="7153310"/>
          </a:xfrm>
          <a:prstGeom prst="rect">
            <a:avLst/>
          </a:prstGeom>
        </p:spPr>
      </p:pic>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Documents and Settings\vhabhsserrar.VHA01\Desktop\PAGAN,JORGE ANTONIO  [BHS] [1,2] ECHOGRAM RETROPERITONEAL COMPLETE (#2) [G1]US 11-06-2011 09-53.tif"/>
          <p:cNvPicPr>
            <a:picLocks noGrp="1"/>
          </p:cNvPicPr>
          <p:nvPr>
            <p:ph idx="1"/>
          </p:nvPr>
        </p:nvPicPr>
        <p:blipFill>
          <a:blip r:embed="rId2" cstate="print"/>
          <a:srcRect t="27633" b="19950"/>
          <a:stretch>
            <a:fillRect/>
          </a:stretch>
        </p:blipFill>
        <p:spPr bwMode="auto">
          <a:xfrm>
            <a:off x="-588552" y="-207862"/>
            <a:ext cx="10405866" cy="70658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Fire.jpg"/>
          <p:cNvPicPr>
            <a:picLocks noChangeAspect="1"/>
          </p:cNvPicPr>
          <p:nvPr/>
        </p:nvPicPr>
        <p:blipFill>
          <a:blip r:embed="rId2"/>
          <a:stretch>
            <a:fillRect/>
          </a:stretch>
        </p:blipFill>
        <p:spPr>
          <a:xfrm>
            <a:off x="0" y="-975467"/>
            <a:ext cx="9144000" cy="6096000"/>
          </a:xfrm>
          <a:prstGeom prst="rect">
            <a:avLst/>
          </a:prstGeom>
        </p:spPr>
      </p:pic>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cstate="print"/>
          <a:srcRect/>
          <a:stretch>
            <a:fillRect/>
          </a:stretch>
        </p:blipFill>
        <p:spPr bwMode="auto">
          <a:xfrm>
            <a:off x="-65616" y="-49213"/>
            <a:ext cx="9209616" cy="69072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9 -urine 2.JPG"/>
          <p:cNvPicPr>
            <a:picLocks noGrp="1"/>
          </p:cNvPicPr>
          <p:nvPr>
            <p:ph idx="1"/>
          </p:nvPr>
        </p:nvPicPr>
        <p:blipFill>
          <a:blip r:embed="rId2" cstate="print"/>
          <a:srcRect b="22762"/>
          <a:stretch>
            <a:fillRect/>
          </a:stretch>
        </p:blipFill>
        <p:spPr>
          <a:xfrm>
            <a:off x="-2133599" y="1"/>
            <a:ext cx="12020516" cy="6934290"/>
          </a:xfrm>
          <a:prstGeom prst="rect">
            <a:avLst/>
          </a:prstGeom>
          <a:ln w="28575">
            <a:solidFill>
              <a:schemeClr val="accent1"/>
            </a:solidFill>
          </a:ln>
        </p:spPr>
      </p:pic>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photo"/>
          <p:cNvPicPr>
            <a:picLocks noChangeAspect="1" noChangeArrowheads="1"/>
          </p:cNvPicPr>
          <p:nvPr/>
        </p:nvPicPr>
        <p:blipFill>
          <a:blip r:embed="rId2"/>
          <a:srcRect/>
          <a:stretch>
            <a:fillRect/>
          </a:stretch>
        </p:blipFill>
        <p:spPr bwMode="auto">
          <a:xfrm>
            <a:off x="0" y="-4564471"/>
            <a:ext cx="9144000" cy="1217030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2E9FBBC4-957E-435F-A697-62990D9965C7" descr="cid:2E9FBBC4-957E-435F-A697-62990D9965C7"/>
          <p:cNvPicPr/>
          <p:nvPr/>
        </p:nvPicPr>
        <p:blipFill>
          <a:blip r:embed="rId2" r:link="rId3" cstate="print"/>
          <a:srcRect/>
          <a:stretch>
            <a:fillRect/>
          </a:stretch>
        </p:blipFill>
        <p:spPr bwMode="auto">
          <a:xfrm>
            <a:off x="-18892" y="-1"/>
            <a:ext cx="9162892" cy="684388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40x"/>
          <p:cNvPicPr>
            <a:picLocks noChangeAspect="1" noChangeArrowheads="1"/>
          </p:cNvPicPr>
          <p:nvPr/>
        </p:nvPicPr>
        <p:blipFill>
          <a:blip r:embed="rId2"/>
          <a:srcRect/>
          <a:stretch>
            <a:fillRect/>
          </a:stretch>
        </p:blipFill>
        <p:spPr bwMode="auto">
          <a:xfrm>
            <a:off x="0" y="0"/>
            <a:ext cx="9144000" cy="69066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Bilateral renal </a:t>
            </a:r>
            <a:r>
              <a:rPr lang="en-US" dirty="0" err="1" smtClean="0"/>
              <a:t>aspergillus</a:t>
            </a:r>
            <a:r>
              <a:rPr lang="en-US" dirty="0" smtClean="0"/>
              <a:t> obstructive </a:t>
            </a:r>
            <a:r>
              <a:rPr lang="en-US" dirty="0" err="1" smtClean="0"/>
              <a:t>uropathy</a:t>
            </a:r>
            <a:r>
              <a:rPr lang="en-US" dirty="0" smtClean="0"/>
              <a:t>	</a:t>
            </a:r>
            <a:endParaRPr lang="en-US" dirty="0"/>
          </a:p>
        </p:txBody>
      </p:sp>
      <p:sp>
        <p:nvSpPr>
          <p:cNvPr id="3" name="Content Placeholder 2"/>
          <p:cNvSpPr>
            <a:spLocks noGrp="1"/>
          </p:cNvSpPr>
          <p:nvPr>
            <p:ph idx="1"/>
          </p:nvPr>
        </p:nvSpPr>
        <p:spPr/>
        <p:txBody>
          <a:bodyPr/>
          <a:lstStyle/>
          <a:p>
            <a:r>
              <a:rPr lang="en-US" dirty="0" smtClean="0"/>
              <a:t>Suspect TB in patient at risk for </a:t>
            </a:r>
            <a:r>
              <a:rPr lang="en-US" dirty="0" err="1" smtClean="0"/>
              <a:t>tuberculous</a:t>
            </a:r>
            <a:r>
              <a:rPr lang="en-US" dirty="0" smtClean="0"/>
              <a:t> </a:t>
            </a:r>
            <a:r>
              <a:rPr lang="en-US" dirty="0" err="1" smtClean="0"/>
              <a:t>pyelo</a:t>
            </a:r>
            <a:r>
              <a:rPr lang="en-US" dirty="0" smtClean="0"/>
              <a:t> as top cause for ID diff for sterile </a:t>
            </a:r>
            <a:r>
              <a:rPr lang="en-US" dirty="0" err="1" smtClean="0"/>
              <a:t>pyuria</a:t>
            </a:r>
            <a:endParaRPr lang="en-US" dirty="0" smtClean="0"/>
          </a:p>
          <a:p>
            <a:r>
              <a:rPr lang="en-US" dirty="0" smtClean="0"/>
              <a:t>In non-endemic area, IVDU/HCV/DM suspect </a:t>
            </a:r>
            <a:r>
              <a:rPr lang="en-US" dirty="0" err="1" smtClean="0"/>
              <a:t>aspergillus</a:t>
            </a:r>
            <a:r>
              <a:rPr lang="en-US" dirty="0" smtClean="0"/>
              <a:t>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Fever and </a:t>
            </a:r>
            <a:r>
              <a:rPr lang="en-US" dirty="0" err="1" smtClean="0"/>
              <a:t>bullous</a:t>
            </a:r>
            <a:r>
              <a:rPr lang="en-US" dirty="0" smtClean="0"/>
              <a:t> eruption</a:t>
            </a:r>
            <a:endParaRPr lang="en-US" dirty="0"/>
          </a:p>
        </p:txBody>
      </p:sp>
      <p:sp>
        <p:nvSpPr>
          <p:cNvPr id="3" name="Content Placeholder 2"/>
          <p:cNvSpPr>
            <a:spLocks noGrp="1"/>
          </p:cNvSpPr>
          <p:nvPr>
            <p:ph idx="1"/>
          </p:nvPr>
        </p:nvSpPr>
        <p:spPr/>
        <p:txBody>
          <a:bodyPr/>
          <a:lstStyle/>
          <a:p>
            <a:r>
              <a:rPr lang="en-US" dirty="0" smtClean="0"/>
              <a:t>78 </a:t>
            </a:r>
            <a:r>
              <a:rPr lang="en-US" dirty="0" err="1" smtClean="0"/>
              <a:t>y.o</a:t>
            </a:r>
            <a:r>
              <a:rPr lang="en-US" dirty="0" smtClean="0"/>
              <a:t>. female with COPD/CHF </a:t>
            </a:r>
            <a:r>
              <a:rPr lang="en-US" dirty="0" err="1" smtClean="0"/>
              <a:t>intubated</a:t>
            </a:r>
            <a:r>
              <a:rPr lang="en-US" dirty="0" smtClean="0"/>
              <a:t> x 1 week in ICU. She is on </a:t>
            </a:r>
            <a:r>
              <a:rPr lang="en-US" dirty="0" err="1" smtClean="0"/>
              <a:t>vancomycin</a:t>
            </a:r>
            <a:r>
              <a:rPr lang="en-US" dirty="0" smtClean="0"/>
              <a:t>, </a:t>
            </a:r>
            <a:r>
              <a:rPr lang="en-US" dirty="0" err="1" smtClean="0"/>
              <a:t>cefepime</a:t>
            </a:r>
            <a:r>
              <a:rPr lang="en-US" dirty="0" smtClean="0"/>
              <a:t>. She has mild </a:t>
            </a:r>
            <a:r>
              <a:rPr lang="en-US" dirty="0" err="1" smtClean="0"/>
              <a:t>eosinophilia</a:t>
            </a:r>
            <a:r>
              <a:rPr lang="en-US" dirty="0" smtClean="0"/>
              <a:t>. Her hands look like this:</a:t>
            </a:r>
            <a:endParaRPr lang="en-US" dirty="0"/>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F4.medium.gif"/>
          <p:cNvPicPr>
            <a:picLocks noGrp="1" noChangeAspect="1"/>
          </p:cNvPicPr>
          <p:nvPr>
            <p:ph idx="1"/>
          </p:nvPr>
        </p:nvPicPr>
        <p:blipFill>
          <a:blip r:embed="rId2"/>
          <a:srcRect l="-62005" r="-62005"/>
          <a:stretch>
            <a:fillRect/>
          </a:stretch>
        </p:blipFill>
        <p:spPr>
          <a:xfrm>
            <a:off x="-667012" y="456252"/>
            <a:ext cx="10363290" cy="6421312"/>
          </a:xfrm>
        </p:spPr>
      </p:pic>
      <p:sp>
        <p:nvSpPr>
          <p:cNvPr id="4" name="TextBox 3"/>
          <p:cNvSpPr txBox="1"/>
          <p:nvPr/>
        </p:nvSpPr>
        <p:spPr>
          <a:xfrm>
            <a:off x="5315260" y="6456145"/>
            <a:ext cx="3570208" cy="261610"/>
          </a:xfrm>
          <a:prstGeom prst="rect">
            <a:avLst/>
          </a:prstGeom>
          <a:noFill/>
        </p:spPr>
        <p:txBody>
          <a:bodyPr wrap="none" rtlCol="0">
            <a:spAutoFit/>
          </a:bodyPr>
          <a:lstStyle/>
          <a:p>
            <a:r>
              <a:rPr lang="en-US" sz="1100" dirty="0" smtClean="0"/>
              <a:t>http://www.jaoa.org/content/104/4/157/F4.expansion</a:t>
            </a:r>
            <a:endParaRPr lang="en-US" sz="1100" dirty="0"/>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allergies</a:t>
            </a:r>
            <a:endParaRPr lang="en-US" dirty="0"/>
          </a:p>
        </p:txBody>
      </p:sp>
      <p:sp>
        <p:nvSpPr>
          <p:cNvPr id="3" name="Content Placeholder 2"/>
          <p:cNvSpPr>
            <a:spLocks noGrp="1"/>
          </p:cNvSpPr>
          <p:nvPr>
            <p:ph idx="1"/>
          </p:nvPr>
        </p:nvSpPr>
        <p:spPr/>
        <p:txBody>
          <a:bodyPr/>
          <a:lstStyle/>
          <a:p>
            <a:r>
              <a:rPr lang="en-US" dirty="0" err="1" smtClean="0"/>
              <a:t>Vancomycin</a:t>
            </a:r>
            <a:r>
              <a:rPr lang="en-US" dirty="0" smtClean="0"/>
              <a:t> mediated linear </a:t>
            </a:r>
            <a:r>
              <a:rPr lang="en-US" dirty="0" err="1" smtClean="0"/>
              <a:t>IgA</a:t>
            </a:r>
            <a:r>
              <a:rPr lang="en-US" dirty="0" smtClean="0"/>
              <a:t>: appears like </a:t>
            </a:r>
            <a:r>
              <a:rPr lang="en-US" dirty="0" err="1" smtClean="0"/>
              <a:t>bullous</a:t>
            </a:r>
            <a:r>
              <a:rPr lang="en-US" dirty="0" smtClean="0"/>
              <a:t> </a:t>
            </a:r>
            <a:r>
              <a:rPr lang="en-US" dirty="0" err="1" smtClean="0"/>
              <a:t>pemphigoid</a:t>
            </a:r>
            <a:endParaRPr lang="en-US" dirty="0" smtClean="0"/>
          </a:p>
          <a:p>
            <a:r>
              <a:rPr lang="en-US" dirty="0" smtClean="0"/>
              <a:t>Responds to drug cessation/steroids</a:t>
            </a:r>
          </a:p>
          <a:p>
            <a:r>
              <a:rPr lang="en-US" dirty="0" smtClean="0"/>
              <a:t>Generally requires biopsy</a:t>
            </a:r>
            <a:endParaRPr lang="en-US" dirty="0"/>
          </a:p>
        </p:txBody>
      </p:sp>
      <p:pic>
        <p:nvPicPr>
          <p:cNvPr id="4" name="Picture 3" descr="7.jpg"/>
          <p:cNvPicPr>
            <a:picLocks noChangeAspect="1"/>
          </p:cNvPicPr>
          <p:nvPr/>
        </p:nvPicPr>
        <p:blipFill>
          <a:blip r:embed="rId2"/>
          <a:stretch>
            <a:fillRect/>
          </a:stretch>
        </p:blipFill>
        <p:spPr>
          <a:xfrm>
            <a:off x="4500282" y="3819038"/>
            <a:ext cx="4643718" cy="303896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fevers</a:t>
            </a:r>
            <a:endParaRPr lang="en-US" dirty="0"/>
          </a:p>
        </p:txBody>
      </p:sp>
      <p:sp>
        <p:nvSpPr>
          <p:cNvPr id="3" name="Content Placeholder 2"/>
          <p:cNvSpPr>
            <a:spLocks noGrp="1"/>
          </p:cNvSpPr>
          <p:nvPr>
            <p:ph idx="1"/>
          </p:nvPr>
        </p:nvSpPr>
        <p:spPr>
          <a:xfrm>
            <a:off x="0" y="1703294"/>
            <a:ext cx="9144000" cy="3840163"/>
          </a:xfrm>
        </p:spPr>
        <p:txBody>
          <a:bodyPr>
            <a:noAutofit/>
          </a:bodyPr>
          <a:lstStyle/>
          <a:p>
            <a:r>
              <a:rPr lang="en-US" sz="1800" dirty="0" smtClean="0"/>
              <a:t>30% of hospitalized patients suffer from adverse drug reactions; outpatients can develop drug fever years later after starting a drug</a:t>
            </a:r>
          </a:p>
          <a:p>
            <a:r>
              <a:rPr lang="en-US" sz="1800" dirty="0" err="1" smtClean="0"/>
              <a:t>Eosinophilia</a:t>
            </a:r>
            <a:r>
              <a:rPr lang="en-US" sz="1800" dirty="0" smtClean="0"/>
              <a:t> and rash are only seen in 25% of drug fevers</a:t>
            </a:r>
          </a:p>
          <a:p>
            <a:r>
              <a:rPr lang="en-US" sz="1800" dirty="0" smtClean="0"/>
              <a:t>Most common drugs:</a:t>
            </a:r>
          </a:p>
          <a:p>
            <a:pPr lvl="1"/>
            <a:r>
              <a:rPr lang="en-US" sz="1800" dirty="0" smtClean="0"/>
              <a:t>Antimicrobials: sulfonamides, </a:t>
            </a:r>
            <a:r>
              <a:rPr lang="en-US" sz="1800" dirty="0" err="1" smtClean="0"/>
              <a:t>penicillins</a:t>
            </a:r>
            <a:r>
              <a:rPr lang="en-US" sz="1800" dirty="0" smtClean="0"/>
              <a:t>, </a:t>
            </a:r>
            <a:r>
              <a:rPr lang="en-US" sz="1800" dirty="0" err="1" smtClean="0"/>
              <a:t>nitrofurantoin</a:t>
            </a:r>
            <a:r>
              <a:rPr lang="en-US" sz="1800" dirty="0" smtClean="0"/>
              <a:t>, </a:t>
            </a:r>
            <a:r>
              <a:rPr lang="en-US" sz="1800" dirty="0" err="1" smtClean="0"/>
              <a:t>vancomycin</a:t>
            </a:r>
            <a:r>
              <a:rPr lang="en-US" sz="1800" dirty="0" smtClean="0"/>
              <a:t>, </a:t>
            </a:r>
            <a:r>
              <a:rPr lang="en-US" sz="1800" dirty="0" err="1" smtClean="0"/>
              <a:t>antimalarials</a:t>
            </a:r>
            <a:endParaRPr lang="en-US" sz="1800" dirty="0" smtClean="0"/>
          </a:p>
          <a:p>
            <a:pPr lvl="1"/>
            <a:r>
              <a:rPr lang="en-US" sz="1800" dirty="0" smtClean="0"/>
              <a:t>H1 and H2 blocking agents</a:t>
            </a:r>
          </a:p>
          <a:p>
            <a:pPr lvl="1"/>
            <a:r>
              <a:rPr lang="en-US" sz="1800" dirty="0" err="1" smtClean="0"/>
              <a:t>Antiepileptics</a:t>
            </a:r>
            <a:r>
              <a:rPr lang="en-US" sz="1800" dirty="0" smtClean="0"/>
              <a:t>: barbiturates, </a:t>
            </a:r>
            <a:r>
              <a:rPr lang="en-US" sz="1800" dirty="0" err="1" smtClean="0"/>
              <a:t>phenytoin</a:t>
            </a:r>
            <a:endParaRPr lang="en-US" sz="1800" dirty="0" smtClean="0"/>
          </a:p>
          <a:p>
            <a:pPr lvl="1"/>
            <a:r>
              <a:rPr lang="en-US" sz="1800" dirty="0" smtClean="0"/>
              <a:t>Iodide contrast media</a:t>
            </a:r>
          </a:p>
          <a:p>
            <a:pPr lvl="1"/>
            <a:r>
              <a:rPr lang="en-US" sz="1800" dirty="0" smtClean="0"/>
              <a:t>NSAIDS</a:t>
            </a:r>
          </a:p>
          <a:p>
            <a:pPr lvl="1"/>
            <a:r>
              <a:rPr lang="en-US" sz="1800" dirty="0" smtClean="0"/>
              <a:t>Antihypertensive drugs: </a:t>
            </a:r>
            <a:r>
              <a:rPr lang="en-US" sz="1800" dirty="0" err="1" smtClean="0"/>
              <a:t>hydralazine</a:t>
            </a:r>
            <a:r>
              <a:rPr lang="en-US" sz="1800" dirty="0" smtClean="0"/>
              <a:t>, methyldopa</a:t>
            </a:r>
          </a:p>
          <a:p>
            <a:pPr lvl="1"/>
            <a:r>
              <a:rPr lang="en-US" sz="1800" dirty="0" err="1" smtClean="0"/>
              <a:t>Antiarrythmics</a:t>
            </a:r>
            <a:r>
              <a:rPr lang="en-US" sz="1800" dirty="0" smtClean="0"/>
              <a:t>: </a:t>
            </a:r>
            <a:r>
              <a:rPr lang="en-US" sz="1800" dirty="0" err="1" smtClean="0"/>
              <a:t>quinidine</a:t>
            </a:r>
            <a:r>
              <a:rPr lang="en-US" sz="1800" dirty="0" smtClean="0"/>
              <a:t>, </a:t>
            </a:r>
            <a:r>
              <a:rPr lang="en-US" sz="1800" dirty="0" err="1" smtClean="0"/>
              <a:t>procainamide</a:t>
            </a:r>
            <a:endParaRPr lang="en-US" sz="1800" dirty="0" smtClean="0"/>
          </a:p>
          <a:p>
            <a:pPr lvl="1"/>
            <a:r>
              <a:rPr lang="en-US" sz="1800" dirty="0" err="1" smtClean="0"/>
              <a:t>Antithyroid</a:t>
            </a:r>
            <a:endParaRPr lang="en-US" sz="1800" dirty="0" smtClean="0"/>
          </a:p>
          <a:p>
            <a:pPr lvl="1"/>
            <a:r>
              <a:rPr lang="en-US" sz="1800" dirty="0" smtClean="0"/>
              <a:t>Contaminants such as quinine (in heroin or cocaine)	</a:t>
            </a:r>
          </a:p>
          <a:p>
            <a:r>
              <a:rPr lang="en-US" sz="1800" dirty="0" smtClean="0"/>
              <a:t>Rarely </a:t>
            </a:r>
            <a:r>
              <a:rPr lang="en-US" sz="1800" dirty="0" err="1" smtClean="0"/>
              <a:t>cause:digoxin</a:t>
            </a:r>
            <a:r>
              <a:rPr lang="en-US" sz="1800" dirty="0" smtClean="0"/>
              <a:t>, </a:t>
            </a:r>
            <a:r>
              <a:rPr lang="en-US" sz="1800" dirty="0" err="1" smtClean="0"/>
              <a:t>aminoglycosides</a:t>
            </a:r>
            <a:endParaRPr lang="en-US" sz="1800" dirty="0" smtClean="0"/>
          </a:p>
          <a:p>
            <a:r>
              <a:rPr lang="en-US" sz="1800" dirty="0" smtClean="0"/>
              <a:t>25% of AIDS patients develop drug fever usually manifest as nausea and vomiting</a:t>
            </a:r>
          </a:p>
          <a:p>
            <a:r>
              <a:rPr lang="en-US" sz="1800" dirty="0" smtClean="0"/>
              <a:t>Diagnosis: therapeutic trial off drug: wait at least a week before ruling in/out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down)">
                                      <p:cBhvr>
                                        <p:cTn id="40" dur="500"/>
                                        <p:tgtEl>
                                          <p:spTgt spid="3">
                                            <p:txEl>
                                              <p:pRg st="11" end="11"/>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wipe(down)">
                                      <p:cBhvr>
                                        <p:cTn id="43" dur="500"/>
                                        <p:tgtEl>
                                          <p:spTgt spid="3">
                                            <p:txEl>
                                              <p:pRg st="12" end="12"/>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wipe(down)">
                                      <p:cBhvr>
                                        <p:cTn id="46" dur="500"/>
                                        <p:tgtEl>
                                          <p:spTgt spid="3">
                                            <p:txEl>
                                              <p:pRg st="13" end="13"/>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wipe(down)">
                                      <p:cBhvr>
                                        <p:cTn id="4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approach to Fevers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Chase the symptom</a:t>
            </a:r>
          </a:p>
          <a:p>
            <a:pPr lvl="1"/>
            <a:r>
              <a:rPr lang="en-US" dirty="0" smtClean="0"/>
              <a:t>Headache, </a:t>
            </a:r>
            <a:r>
              <a:rPr lang="en-US" dirty="0" err="1" smtClean="0"/>
              <a:t>meningismus</a:t>
            </a:r>
            <a:r>
              <a:rPr lang="en-US" dirty="0" smtClean="0"/>
              <a:t>, </a:t>
            </a:r>
            <a:r>
              <a:rPr lang="en-US" dirty="0" err="1" smtClean="0"/>
              <a:t>pharyngitis</a:t>
            </a:r>
            <a:r>
              <a:rPr lang="en-US" dirty="0" smtClean="0"/>
              <a:t>, </a:t>
            </a:r>
            <a:r>
              <a:rPr lang="en-US" dirty="0" err="1" smtClean="0"/>
              <a:t>dysuria</a:t>
            </a:r>
            <a:r>
              <a:rPr lang="en-US" dirty="0" smtClean="0"/>
              <a:t>, diarrhea, abdominal pain, etc.</a:t>
            </a:r>
          </a:p>
          <a:p>
            <a:pPr lvl="2"/>
            <a:r>
              <a:rPr lang="en-US" dirty="0" smtClean="0"/>
              <a:t>Makes it obvious!</a:t>
            </a:r>
          </a:p>
          <a:p>
            <a:r>
              <a:rPr lang="en-US" dirty="0" smtClean="0"/>
              <a:t>Start with the basics: </a:t>
            </a:r>
            <a:r>
              <a:rPr lang="en-US" dirty="0" err="1" smtClean="0"/>
              <a:t>ua</a:t>
            </a:r>
            <a:r>
              <a:rPr lang="en-US" dirty="0" smtClean="0"/>
              <a:t>/urine culture, CXR, blood cultures</a:t>
            </a:r>
          </a:p>
          <a:p>
            <a:r>
              <a:rPr lang="en-US" dirty="0" smtClean="0"/>
              <a:t>Follow the pattern</a:t>
            </a:r>
          </a:p>
          <a:p>
            <a:r>
              <a:rPr lang="en-US" dirty="0" smtClean="0"/>
              <a:t>Look at </a:t>
            </a:r>
            <a:r>
              <a:rPr lang="en-US" i="1" dirty="0" smtClean="0"/>
              <a:t>everything</a:t>
            </a:r>
            <a:r>
              <a:rPr lang="en-US" dirty="0" smtClean="0"/>
              <a:t> for patients in whom the pattern is inconsistent</a:t>
            </a:r>
          </a:p>
          <a:p>
            <a:r>
              <a:rPr lang="en-US" dirty="0" smtClean="0"/>
              <a:t>Most fevers </a:t>
            </a:r>
            <a:r>
              <a:rPr lang="en-US" i="1" dirty="0" smtClean="0"/>
              <a:t>diagnosed early (i.e. not an FUO yet) </a:t>
            </a:r>
            <a:r>
              <a:rPr lang="en-US" u="sng" dirty="0" smtClean="0"/>
              <a:t>will have an infectious cause…</a:t>
            </a:r>
            <a:endParaRPr lang="en-US"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“at-risk” patient</a:t>
            </a:r>
            <a:endParaRPr lang="en-US" dirty="0"/>
          </a:p>
        </p:txBody>
      </p:sp>
      <p:sp>
        <p:nvSpPr>
          <p:cNvPr id="3" name="Content Placeholder 2"/>
          <p:cNvSpPr>
            <a:spLocks noGrp="1"/>
          </p:cNvSpPr>
          <p:nvPr>
            <p:ph idx="1"/>
          </p:nvPr>
        </p:nvSpPr>
        <p:spPr/>
        <p:txBody>
          <a:bodyPr/>
          <a:lstStyle/>
          <a:p>
            <a:r>
              <a:rPr lang="en-US" dirty="0" smtClean="0"/>
              <a:t>82 </a:t>
            </a:r>
            <a:r>
              <a:rPr lang="en-US" dirty="0" err="1" smtClean="0"/>
              <a:t>y.o</a:t>
            </a:r>
            <a:r>
              <a:rPr lang="en-US" dirty="0" smtClean="0"/>
              <a:t>. male </a:t>
            </a:r>
            <a:r>
              <a:rPr lang="en-US" dirty="0" err="1" smtClean="0"/>
              <a:t>s/p</a:t>
            </a:r>
            <a:r>
              <a:rPr lang="en-US" dirty="0" smtClean="0"/>
              <a:t> urgent partial </a:t>
            </a:r>
            <a:r>
              <a:rPr lang="en-US" dirty="0" err="1" smtClean="0"/>
              <a:t>colectomy</a:t>
            </a:r>
            <a:r>
              <a:rPr lang="en-US" dirty="0" smtClean="0"/>
              <a:t> for </a:t>
            </a:r>
            <a:r>
              <a:rPr lang="en-US" dirty="0" err="1" smtClean="0"/>
              <a:t>diverticular</a:t>
            </a:r>
            <a:r>
              <a:rPr lang="en-US" dirty="0" smtClean="0"/>
              <a:t> abscess. NPO, NGT, on </a:t>
            </a:r>
            <a:r>
              <a:rPr lang="en-US" dirty="0" err="1" smtClean="0"/>
              <a:t>vanco</a:t>
            </a:r>
            <a:r>
              <a:rPr lang="en-US" dirty="0" smtClean="0"/>
              <a:t> and </a:t>
            </a:r>
            <a:r>
              <a:rPr lang="en-US" dirty="0" err="1" smtClean="0"/>
              <a:t>zosyn</a:t>
            </a:r>
            <a:r>
              <a:rPr lang="en-US" dirty="0" smtClean="0"/>
              <a:t>, TPN, vented, triple lumen left IJ. Yeast in sputum, febrile daily with negative </a:t>
            </a:r>
            <a:r>
              <a:rPr lang="en-US" dirty="0" err="1" smtClean="0"/>
              <a:t>cxr</a:t>
            </a:r>
            <a:r>
              <a:rPr lang="en-US" dirty="0" smtClean="0"/>
              <a:t>, UA, abdominal CT</a:t>
            </a:r>
            <a:endParaRPr lang="en-US" dirty="0"/>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Fungemia</a:t>
            </a:r>
            <a:endParaRPr lang="en-US" dirty="0"/>
          </a:p>
        </p:txBody>
      </p:sp>
      <p:sp>
        <p:nvSpPr>
          <p:cNvPr id="3" name="Content Placeholder 2"/>
          <p:cNvSpPr>
            <a:spLocks noGrp="1"/>
          </p:cNvSpPr>
          <p:nvPr>
            <p:ph idx="1"/>
          </p:nvPr>
        </p:nvSpPr>
        <p:spPr/>
        <p:txBody>
          <a:bodyPr/>
          <a:lstStyle/>
          <a:p>
            <a:r>
              <a:rPr lang="en-US" dirty="0" smtClean="0"/>
              <a:t>Strongly consider empiric or pre-emptive treatment in patients on broad spectrum antibiotics, TPN, </a:t>
            </a:r>
            <a:r>
              <a:rPr lang="en-US" dirty="0" err="1" smtClean="0"/>
              <a:t>intrabdominal</a:t>
            </a:r>
            <a:r>
              <a:rPr lang="en-US" dirty="0" smtClean="0"/>
              <a:t> surgery, central lines, critically ill</a:t>
            </a:r>
          </a:p>
          <a:p>
            <a:r>
              <a:rPr lang="en-US" dirty="0" smtClean="0"/>
              <a:t>If </a:t>
            </a:r>
            <a:r>
              <a:rPr lang="en-US" dirty="0" err="1" smtClean="0"/>
              <a:t>fungemic</a:t>
            </a:r>
            <a:r>
              <a:rPr lang="en-US" dirty="0" smtClean="0"/>
              <a:t>, check </a:t>
            </a:r>
            <a:r>
              <a:rPr lang="en-US" dirty="0" err="1" smtClean="0"/>
              <a:t>ophtho</a:t>
            </a:r>
            <a:r>
              <a:rPr lang="en-US" dirty="0" smtClean="0"/>
              <a:t> and TTE to rule out </a:t>
            </a:r>
            <a:r>
              <a:rPr lang="en-US" dirty="0" err="1" smtClean="0"/>
              <a:t>endophthalmitis</a:t>
            </a:r>
            <a:r>
              <a:rPr lang="en-US" dirty="0" smtClean="0"/>
              <a:t>/endocarditis. </a:t>
            </a:r>
          </a:p>
          <a:p>
            <a:r>
              <a:rPr lang="en-US" dirty="0" smtClean="0"/>
              <a:t>Consider line/mucosa/bowel as source</a:t>
            </a:r>
          </a:p>
          <a:p>
            <a:r>
              <a:rPr lang="en-US" dirty="0" smtClean="0"/>
              <a:t>Discontinue antimicrobials </a:t>
            </a:r>
            <a:r>
              <a:rPr lang="en-US" dirty="0" err="1" smtClean="0"/>
              <a:t>asap</a:t>
            </a:r>
            <a:r>
              <a:rPr lang="en-US" dirty="0" smtClean="0"/>
              <a:t> to minimize pressure for </a:t>
            </a:r>
            <a:r>
              <a:rPr lang="en-US" dirty="0" err="1" smtClean="0"/>
              <a:t>fungemia</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culture negative “impetigo”</a:t>
            </a:r>
            <a:endParaRPr lang="en-US" dirty="0"/>
          </a:p>
        </p:txBody>
      </p:sp>
      <p:sp>
        <p:nvSpPr>
          <p:cNvPr id="3" name="Content Placeholder 2"/>
          <p:cNvSpPr>
            <a:spLocks noGrp="1"/>
          </p:cNvSpPr>
          <p:nvPr>
            <p:ph idx="1"/>
          </p:nvPr>
        </p:nvSpPr>
        <p:spPr/>
        <p:txBody>
          <a:bodyPr/>
          <a:lstStyle/>
          <a:p>
            <a:r>
              <a:rPr lang="en-US" dirty="0" smtClean="0"/>
              <a:t>25 </a:t>
            </a:r>
            <a:r>
              <a:rPr lang="en-US" dirty="0" err="1" smtClean="0"/>
              <a:t>y.o</a:t>
            </a:r>
            <a:r>
              <a:rPr lang="en-US" dirty="0" smtClean="0"/>
              <a:t>. female presents with intermittent fevers for past week and painful facial lesions</a:t>
            </a:r>
          </a:p>
          <a:p>
            <a:r>
              <a:rPr lang="en-US" dirty="0" smtClean="0"/>
              <a:t>Temp 103</a:t>
            </a:r>
          </a:p>
          <a:p>
            <a:r>
              <a:rPr lang="en-US" dirty="0" err="1" smtClean="0"/>
              <a:t>HgB</a:t>
            </a:r>
            <a:r>
              <a:rPr lang="en-US" dirty="0" smtClean="0"/>
              <a:t> 9.2, WBC 2 (50% </a:t>
            </a:r>
            <a:r>
              <a:rPr lang="en-US" dirty="0" err="1" smtClean="0"/>
              <a:t>pmns</a:t>
            </a:r>
            <a:r>
              <a:rPr lang="en-US" dirty="0" smtClean="0"/>
              <a:t>), platelets 60</a:t>
            </a:r>
          </a:p>
          <a:p>
            <a:r>
              <a:rPr lang="en-US" dirty="0" smtClean="0"/>
              <a:t>BM </a:t>
            </a:r>
            <a:r>
              <a:rPr lang="en-US" dirty="0" err="1" smtClean="0"/>
              <a:t>Bx</a:t>
            </a:r>
            <a:r>
              <a:rPr lang="en-US" dirty="0" smtClean="0"/>
              <a:t>: </a:t>
            </a:r>
            <a:r>
              <a:rPr lang="en-US" dirty="0" err="1" smtClean="0"/>
              <a:t>myelodysplastic</a:t>
            </a:r>
            <a:r>
              <a:rPr lang="en-US" dirty="0" smtClean="0"/>
              <a:t> syndrome</a:t>
            </a:r>
          </a:p>
          <a:p>
            <a:r>
              <a:rPr lang="en-US" dirty="0" smtClean="0"/>
              <a:t>Patient remains febrile despite broad spectrum </a:t>
            </a:r>
            <a:r>
              <a:rPr lang="en-US" dirty="0" err="1" smtClean="0"/>
              <a:t>abx</a:t>
            </a:r>
            <a:r>
              <a:rPr lang="en-US" dirty="0" smtClean="0"/>
              <a:t> and systemic </a:t>
            </a:r>
            <a:r>
              <a:rPr lang="en-US" dirty="0" err="1" smtClean="0"/>
              <a:t>antifungals</a:t>
            </a:r>
            <a:r>
              <a:rPr lang="en-US" dirty="0" smtClean="0"/>
              <a:t> for 1 week</a:t>
            </a:r>
            <a:endParaRPr lang="en-US" dirty="0"/>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0052.jpg"/>
          <p:cNvPicPr>
            <a:picLocks noGrp="1" noChangeAspect="1"/>
          </p:cNvPicPr>
          <p:nvPr>
            <p:ph idx="1"/>
          </p:nvPr>
        </p:nvPicPr>
        <p:blipFill>
          <a:blip r:embed="rId2"/>
          <a:stretch>
            <a:fillRect/>
          </a:stretch>
        </p:blipFill>
        <p:spPr>
          <a:xfrm>
            <a:off x="1570378" y="13421"/>
            <a:ext cx="5811939" cy="5886862"/>
          </a:xfrm>
        </p:spPr>
      </p:pic>
      <p:sp>
        <p:nvSpPr>
          <p:cNvPr id="5" name="TextBox 4"/>
          <p:cNvSpPr txBox="1"/>
          <p:nvPr/>
        </p:nvSpPr>
        <p:spPr>
          <a:xfrm>
            <a:off x="7465325" y="6509982"/>
            <a:ext cx="853119" cy="261610"/>
          </a:xfrm>
          <a:prstGeom prst="rect">
            <a:avLst/>
          </a:prstGeom>
          <a:noFill/>
        </p:spPr>
        <p:txBody>
          <a:bodyPr wrap="none" rtlCol="0">
            <a:spAutoFit/>
          </a:bodyPr>
          <a:lstStyle/>
          <a:p>
            <a:r>
              <a:rPr lang="en-US" sz="1100" dirty="0" smtClean="0"/>
              <a:t>Dermis.net</a:t>
            </a:r>
            <a:endParaRPr lang="en-US" sz="1100" dirty="0"/>
          </a:p>
        </p:txBody>
      </p:sp>
      <p:sp>
        <p:nvSpPr>
          <p:cNvPr id="6" name="TextBox 5"/>
          <p:cNvSpPr txBox="1"/>
          <p:nvPr/>
        </p:nvSpPr>
        <p:spPr>
          <a:xfrm>
            <a:off x="1787857" y="6155140"/>
            <a:ext cx="5029967" cy="369332"/>
          </a:xfrm>
          <a:prstGeom prst="rect">
            <a:avLst/>
          </a:prstGeom>
          <a:noFill/>
        </p:spPr>
        <p:txBody>
          <a:bodyPr wrap="none" rtlCol="0">
            <a:spAutoFit/>
          </a:bodyPr>
          <a:lstStyle/>
          <a:p>
            <a:r>
              <a:rPr lang="en-US" dirty="0" smtClean="0"/>
              <a:t>Biopsy reveals PMNs, </a:t>
            </a:r>
            <a:r>
              <a:rPr lang="en-US" dirty="0" err="1" smtClean="0"/>
              <a:t>neg</a:t>
            </a:r>
            <a:r>
              <a:rPr lang="en-US" dirty="0" smtClean="0"/>
              <a:t> gram stain, </a:t>
            </a:r>
            <a:r>
              <a:rPr lang="en-US" dirty="0" err="1" smtClean="0"/>
              <a:t>neg</a:t>
            </a:r>
            <a:r>
              <a:rPr lang="en-US" dirty="0" smtClean="0"/>
              <a:t> culture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Neutrophilic</a:t>
            </a:r>
            <a:r>
              <a:rPr lang="en-US" dirty="0" smtClean="0"/>
              <a:t> </a:t>
            </a:r>
            <a:r>
              <a:rPr lang="en-US" dirty="0" err="1" smtClean="0"/>
              <a:t>dermatosis</a:t>
            </a:r>
            <a:r>
              <a:rPr lang="en-US" dirty="0" smtClean="0"/>
              <a:t>: Sweet’s syndrome</a:t>
            </a:r>
            <a:endParaRPr lang="en-US" dirty="0"/>
          </a:p>
        </p:txBody>
      </p:sp>
      <p:sp>
        <p:nvSpPr>
          <p:cNvPr id="3" name="Content Placeholder 2"/>
          <p:cNvSpPr>
            <a:spLocks noGrp="1"/>
          </p:cNvSpPr>
          <p:nvPr>
            <p:ph idx="1"/>
          </p:nvPr>
        </p:nvSpPr>
        <p:spPr/>
        <p:txBody>
          <a:bodyPr/>
          <a:lstStyle/>
          <a:p>
            <a:r>
              <a:rPr lang="en-US" dirty="0" smtClean="0"/>
              <a:t>Acute onset of fever, </a:t>
            </a:r>
            <a:r>
              <a:rPr lang="en-US" dirty="0" err="1" smtClean="0"/>
              <a:t>leukocytosis</a:t>
            </a:r>
            <a:r>
              <a:rPr lang="en-US" dirty="0" smtClean="0"/>
              <a:t>, </a:t>
            </a:r>
            <a:r>
              <a:rPr lang="en-US" dirty="0" err="1" smtClean="0"/>
              <a:t>erythematous</a:t>
            </a:r>
            <a:r>
              <a:rPr lang="en-US" dirty="0" smtClean="0"/>
              <a:t> plaques infiltrated by </a:t>
            </a:r>
            <a:r>
              <a:rPr lang="en-US" dirty="0" err="1" smtClean="0"/>
              <a:t>neutrophils</a:t>
            </a:r>
            <a:r>
              <a:rPr lang="en-US" dirty="0" smtClean="0"/>
              <a:t> with no evidence of </a:t>
            </a:r>
            <a:r>
              <a:rPr lang="en-US" dirty="0" err="1" smtClean="0"/>
              <a:t>vasculitis</a:t>
            </a:r>
            <a:r>
              <a:rPr lang="en-US" dirty="0" smtClean="0"/>
              <a:t> or infection</a:t>
            </a:r>
          </a:p>
          <a:p>
            <a:r>
              <a:rPr lang="en-US" dirty="0" smtClean="0"/>
              <a:t>Responds to steroids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word on esoteric causes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Factitious fevers: psych patients, </a:t>
            </a:r>
            <a:r>
              <a:rPr lang="en-US" dirty="0" err="1" smtClean="0"/>
              <a:t>munchausens</a:t>
            </a:r>
            <a:endParaRPr lang="en-US" dirty="0" smtClean="0"/>
          </a:p>
          <a:p>
            <a:r>
              <a:rPr lang="en-US" dirty="0" smtClean="0"/>
              <a:t>Disordered heat homeostasis: follows hypothalamic dysfunction (CVA, anoxic brain injury) or abnormal heat dissipation (skin conditions such as </a:t>
            </a:r>
            <a:r>
              <a:rPr lang="en-US" dirty="0" err="1" smtClean="0"/>
              <a:t>ichthyiosis</a:t>
            </a:r>
            <a:r>
              <a:rPr lang="en-US" dirty="0" smtClean="0"/>
              <a:t>); hyperthyroidism</a:t>
            </a:r>
          </a:p>
          <a:p>
            <a:r>
              <a:rPr lang="en-US" dirty="0" smtClean="0"/>
              <a:t>Dental abscess: 20 case reports in literature: </a:t>
            </a:r>
            <a:r>
              <a:rPr lang="en-US" dirty="0" err="1" smtClean="0"/>
              <a:t>defervesced</a:t>
            </a:r>
            <a:r>
              <a:rPr lang="en-US" dirty="0" smtClean="0"/>
              <a:t> after removal of decayed teeth; consider </a:t>
            </a:r>
            <a:r>
              <a:rPr lang="en-US" dirty="0" err="1" smtClean="0"/>
              <a:t>concominant</a:t>
            </a:r>
            <a:r>
              <a:rPr lang="en-US" dirty="0" smtClean="0"/>
              <a:t> brain abscess, meningitis, </a:t>
            </a:r>
            <a:r>
              <a:rPr lang="en-US" dirty="0" err="1" smtClean="0"/>
              <a:t>mediastinal</a:t>
            </a:r>
            <a:r>
              <a:rPr lang="en-US" dirty="0" smtClean="0"/>
              <a:t> abscess, endocarditis</a:t>
            </a:r>
          </a:p>
          <a:p>
            <a:r>
              <a:rPr lang="en-US" dirty="0" smtClean="0"/>
              <a:t>Other infections (previously described): with </a:t>
            </a:r>
            <a:r>
              <a:rPr lang="en-US" dirty="0" err="1" smtClean="0"/>
              <a:t>pulm</a:t>
            </a:r>
            <a:r>
              <a:rPr lang="en-US" dirty="0" smtClean="0"/>
              <a:t> manifestations: Q fever, </a:t>
            </a:r>
            <a:r>
              <a:rPr lang="en-US" dirty="0" err="1" smtClean="0"/>
              <a:t>leptospirosis</a:t>
            </a:r>
            <a:r>
              <a:rPr lang="en-US" dirty="0" smtClean="0"/>
              <a:t>, psittacosis, tularemia, </a:t>
            </a:r>
            <a:r>
              <a:rPr lang="en-US" dirty="0" err="1" smtClean="0"/>
              <a:t>meliodosis</a:t>
            </a:r>
            <a:r>
              <a:rPr lang="en-US" dirty="0" smtClean="0"/>
              <a:t>; without </a:t>
            </a:r>
            <a:r>
              <a:rPr lang="en-US" dirty="0" err="1" smtClean="0"/>
              <a:t>pulm</a:t>
            </a:r>
            <a:r>
              <a:rPr lang="en-US" dirty="0" smtClean="0"/>
              <a:t> manifestations: secondary syphilis, disseminated </a:t>
            </a:r>
            <a:r>
              <a:rPr lang="en-US" dirty="0" err="1" smtClean="0"/>
              <a:t>gonococcal</a:t>
            </a:r>
            <a:r>
              <a:rPr lang="en-US" dirty="0" smtClean="0"/>
              <a:t> infections, chronic meningococcemia, </a:t>
            </a:r>
            <a:r>
              <a:rPr lang="en-US" dirty="0" err="1" smtClean="0"/>
              <a:t>whipple’s</a:t>
            </a:r>
            <a:r>
              <a:rPr lang="en-US" dirty="0" smtClean="0"/>
              <a:t> disease, </a:t>
            </a:r>
            <a:r>
              <a:rPr lang="en-US" dirty="0" err="1" smtClean="0"/>
              <a:t>yersiniosis</a:t>
            </a:r>
            <a:endParaRPr lang="en-US" dirty="0" smtClean="0"/>
          </a:p>
          <a:p>
            <a:r>
              <a:rPr lang="en-US" dirty="0" smtClean="0"/>
              <a:t>Alcoholic hepatitis: fever, </a:t>
            </a:r>
            <a:r>
              <a:rPr lang="en-US" dirty="0" err="1" smtClean="0"/>
              <a:t>hepatomegaly</a:t>
            </a:r>
            <a:r>
              <a:rPr lang="en-US" dirty="0" smtClean="0"/>
              <a:t>, jaundice, anorexia</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word on esoteric causes</a:t>
            </a:r>
            <a:endParaRPr lang="en-US" dirty="0"/>
          </a:p>
        </p:txBody>
      </p:sp>
      <p:sp>
        <p:nvSpPr>
          <p:cNvPr id="3" name="Content Placeholder 2"/>
          <p:cNvSpPr>
            <a:spLocks noGrp="1"/>
          </p:cNvSpPr>
          <p:nvPr>
            <p:ph idx="1"/>
          </p:nvPr>
        </p:nvSpPr>
        <p:spPr/>
        <p:txBody>
          <a:bodyPr>
            <a:normAutofit/>
          </a:bodyPr>
          <a:lstStyle/>
          <a:p>
            <a:r>
              <a:rPr lang="en-US" smtClean="0"/>
              <a:t>PE: 14%</a:t>
            </a:r>
            <a:endParaRPr lang="en-US" dirty="0" smtClean="0"/>
          </a:p>
          <a:p>
            <a:r>
              <a:rPr lang="en-US" dirty="0" smtClean="0"/>
              <a:t>Hematoma</a:t>
            </a:r>
          </a:p>
          <a:p>
            <a:r>
              <a:rPr lang="en-US" dirty="0" smtClean="0"/>
              <a:t>Hyperthyroidism and </a:t>
            </a:r>
            <a:r>
              <a:rPr lang="en-US" dirty="0" err="1" smtClean="0"/>
              <a:t>subacute</a:t>
            </a:r>
            <a:r>
              <a:rPr lang="en-US" dirty="0" smtClean="0"/>
              <a:t> </a:t>
            </a:r>
            <a:r>
              <a:rPr lang="en-US" dirty="0" err="1" smtClean="0"/>
              <a:t>thyroiditis</a:t>
            </a:r>
            <a:endParaRPr lang="en-US" dirty="0" smtClean="0"/>
          </a:p>
          <a:p>
            <a:r>
              <a:rPr lang="en-US" dirty="0" err="1" smtClean="0"/>
              <a:t>Pheochromocytoma</a:t>
            </a:r>
            <a:endParaRPr lang="en-US" dirty="0" smtClean="0"/>
          </a:p>
          <a:p>
            <a:r>
              <a:rPr lang="en-US" dirty="0" err="1" smtClean="0"/>
              <a:t>Heriditary</a:t>
            </a:r>
            <a:r>
              <a:rPr lang="en-US" dirty="0" smtClean="0"/>
              <a:t>: FMF, tumor necrosis factor receptor-1-associated periodic syndrome (TRAPS), hyper-</a:t>
            </a:r>
            <a:r>
              <a:rPr lang="en-US" dirty="0" err="1" smtClean="0"/>
              <a:t>IgD</a:t>
            </a:r>
            <a:r>
              <a:rPr lang="en-US" dirty="0" smtClean="0"/>
              <a:t> syndrome, </a:t>
            </a:r>
            <a:r>
              <a:rPr lang="en-US" dirty="0" err="1" smtClean="0"/>
              <a:t>Muckle</a:t>
            </a:r>
            <a:r>
              <a:rPr lang="en-US" dirty="0" smtClean="0"/>
              <a:t>-Wells syndrome, and familial cold </a:t>
            </a:r>
            <a:r>
              <a:rPr lang="en-US" dirty="0" err="1" smtClean="0"/>
              <a:t>autoinflammatory</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Fire.jpg"/>
          <p:cNvPicPr>
            <a:picLocks noChangeAspect="1"/>
          </p:cNvPicPr>
          <p:nvPr/>
        </p:nvPicPr>
        <p:blipFill>
          <a:blip r:embed="rId2"/>
          <a:stretch>
            <a:fillRect/>
          </a:stretch>
        </p:blipFill>
        <p:spPr>
          <a:xfrm>
            <a:off x="0" y="1014652"/>
            <a:ext cx="9144000" cy="6096000"/>
          </a:xfrm>
          <a:prstGeom prst="rect">
            <a:avLst/>
          </a:prstGeom>
        </p:spPr>
      </p:pic>
      <p:sp>
        <p:nvSpPr>
          <p:cNvPr id="2" name="Title 1"/>
          <p:cNvSpPr>
            <a:spLocks noGrp="1"/>
          </p:cNvSpPr>
          <p:nvPr>
            <p:ph type="title"/>
          </p:nvPr>
        </p:nvSpPr>
        <p:spPr>
          <a:xfrm>
            <a:off x="457200" y="2599751"/>
            <a:ext cx="8229600" cy="1252728"/>
          </a:xfrm>
        </p:spPr>
        <p:txBody>
          <a:bodyPr>
            <a:normAutofit fontScale="90000"/>
          </a:bodyPr>
          <a:lstStyle/>
          <a:p>
            <a:pPr algn="ctr"/>
            <a:r>
              <a:rPr lang="en-US" dirty="0" smtClean="0"/>
              <a:t>Thank you and, please, don’t get burned</a:t>
            </a:r>
            <a:endParaRPr lang="en-US" dirty="0"/>
          </a:p>
        </p:txBody>
      </p:sp>
      <p:sp>
        <p:nvSpPr>
          <p:cNvPr id="3" name="Content Placeholder 2"/>
          <p:cNvSpPr>
            <a:spLocks noGrp="1"/>
          </p:cNvSpPr>
          <p:nvPr>
            <p:ph idx="1"/>
          </p:nvPr>
        </p:nvSpPr>
        <p:spPr>
          <a:xfrm>
            <a:off x="457200" y="3475975"/>
            <a:ext cx="8229600" cy="4625609"/>
          </a:xfrm>
        </p:spPr>
        <p:txBody>
          <a:bodyPr/>
          <a:lstStyle/>
          <a:p>
            <a:endParaRPr lang="en-US" dirty="0"/>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1898</TotalTime>
  <Words>4099</Words>
  <Application>Microsoft Office PowerPoint</Application>
  <PresentationFormat>On-screen Show (4:3)</PresentationFormat>
  <Paragraphs>567</Paragraphs>
  <Slides>97</Slides>
  <Notes>4</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Module</vt:lpstr>
      <vt:lpstr>Evaluation of the Febrile Patient Fevers and Fevers of Unknown Origin A case-based approach</vt:lpstr>
      <vt:lpstr>The febrile patient</vt:lpstr>
      <vt:lpstr>What is a fever?</vt:lpstr>
      <vt:lpstr>Fever versus hyperthermia</vt:lpstr>
      <vt:lpstr>Mechanisms of fever (in 3 sentences)</vt:lpstr>
      <vt:lpstr>Mechanisms of fever: Examples of Common Bacterial pyrogens</vt:lpstr>
      <vt:lpstr>Fever types (by severity): Mechanisms of hyperthermia/hyperpyrexia</vt:lpstr>
      <vt:lpstr>PowerPoint Presentation</vt:lpstr>
      <vt:lpstr>General approach to Fevers  </vt:lpstr>
      <vt:lpstr>…ergo: The preliminary work-up</vt:lpstr>
      <vt:lpstr>PowerPoint Presentation</vt:lpstr>
      <vt:lpstr>Fever of Unknown Origin (FUO)- Petersdorf and Beeson 1961</vt:lpstr>
      <vt:lpstr>Categories of FUO/updated criteria</vt:lpstr>
      <vt:lpstr>The changing spectrum</vt:lpstr>
      <vt:lpstr>PowerPoint Presentation</vt:lpstr>
      <vt:lpstr>PowerPoint Presentation</vt:lpstr>
      <vt:lpstr>The changing spectrum</vt:lpstr>
      <vt:lpstr>Case #1</vt:lpstr>
      <vt:lpstr>Case #1: (Occult) abscess</vt:lpstr>
      <vt:lpstr>When an infection is the cause of FUO by disease</vt:lpstr>
      <vt:lpstr>PowerPoint Presentation</vt:lpstr>
      <vt:lpstr>True FUOs rare</vt:lpstr>
      <vt:lpstr>Case #2</vt:lpstr>
      <vt:lpstr>Case #2</vt:lpstr>
      <vt:lpstr>Case #2: Tuberculosis as an FUO</vt:lpstr>
      <vt:lpstr>Geography and FUOs</vt:lpstr>
      <vt:lpstr>Worldwide “FUOs”</vt:lpstr>
      <vt:lpstr>Case: Fever in the states</vt:lpstr>
      <vt:lpstr>PowerPoint Presentation</vt:lpstr>
      <vt:lpstr>Anaplasmosis (Ehrlichiosis) </vt:lpstr>
      <vt:lpstr>When an infection is the cause of FUO by pathogen</vt:lpstr>
      <vt:lpstr>Subpopulations of FUOs</vt:lpstr>
      <vt:lpstr>Case #3: FUO in AIDS</vt:lpstr>
      <vt:lpstr>Case #3: FUO in AIDS</vt:lpstr>
      <vt:lpstr>Fever with erythema nodosum (panniculitis)</vt:lpstr>
      <vt:lpstr>Case #3: FUO in AIDS: Skin Biopsy</vt:lpstr>
      <vt:lpstr>Case #3: FUO in AIDS: Culture results: Mycobacterium avium intracellulare</vt:lpstr>
      <vt:lpstr>FUO in AIDS case 2</vt:lpstr>
      <vt:lpstr>PowerPoint Presentation</vt:lpstr>
      <vt:lpstr>PowerPoint Presentation</vt:lpstr>
      <vt:lpstr>PowerPoint Presentation</vt:lpstr>
      <vt:lpstr>PowerPoint Presentation</vt:lpstr>
      <vt:lpstr>Disseminated histoplasmosis</vt:lpstr>
      <vt:lpstr>Disseminated histoplasmosis</vt:lpstr>
      <vt:lpstr>Disseminated histoplasmosis</vt:lpstr>
      <vt:lpstr>Case #4</vt:lpstr>
      <vt:lpstr>PowerPoint Presentation</vt:lpstr>
      <vt:lpstr>Case #4: Hepatosplenic candidiasis</vt:lpstr>
      <vt:lpstr>Case #5</vt:lpstr>
      <vt:lpstr>PowerPoint Presentation</vt:lpstr>
      <vt:lpstr>DDx of FUO in elderly</vt:lpstr>
      <vt:lpstr>PowerPoint Presentation</vt:lpstr>
      <vt:lpstr>Approach to FUO: Clues</vt:lpstr>
      <vt:lpstr>PowerPoint Presentation</vt:lpstr>
      <vt:lpstr>Clues: Fever types (by curves)</vt:lpstr>
      <vt:lpstr>PowerPoint Presentation</vt:lpstr>
      <vt:lpstr>Clues: Fever types (by severity)</vt:lpstr>
      <vt:lpstr>Clues: ID associated relative bradycardia</vt:lpstr>
      <vt:lpstr>Clues: Fever after travel </vt:lpstr>
      <vt:lpstr>Case #5: interesting clue</vt:lpstr>
      <vt:lpstr>Case #5</vt:lpstr>
      <vt:lpstr>Still’s disease (Juvenile Rheumatoid Arthritis)</vt:lpstr>
      <vt:lpstr>Diagnostic criteria: need 5 (at least 2 of them major)</vt:lpstr>
      <vt:lpstr>Collagen vascular disease as FUO</vt:lpstr>
      <vt:lpstr>Case #6: interesting clue (?)</vt:lpstr>
      <vt:lpstr>Q fever (and culture neg endocarditis)</vt:lpstr>
      <vt:lpstr>PowerPoint Presentation</vt:lpstr>
      <vt:lpstr>PowerPoint Presentation</vt:lpstr>
      <vt:lpstr>Laboratory work up: False positive rate=rate of a helpful result</vt:lpstr>
      <vt:lpstr>Utility of ESR: good negative predictive value</vt:lpstr>
      <vt:lpstr>Utility of CT, tagged WBC and PET Scanning</vt:lpstr>
      <vt:lpstr>Additional tests</vt:lpstr>
      <vt:lpstr>Outcomes</vt:lpstr>
      <vt:lpstr>Pattern recognition: a couple more classic and interesting cases</vt:lpstr>
      <vt:lpstr>Fever in patient with “spider bites” and back pain</vt:lpstr>
      <vt:lpstr>Vertebral discitis</vt:lpstr>
      <vt:lpstr>Sterile pyuria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Bilateral renal aspergillus obstructive uropathy </vt:lpstr>
      <vt:lpstr>Fever and bullous eruption</vt:lpstr>
      <vt:lpstr>PowerPoint Presentation</vt:lpstr>
      <vt:lpstr>Drug allergies</vt:lpstr>
      <vt:lpstr>Drug fevers</vt:lpstr>
      <vt:lpstr>The “at-risk” patient</vt:lpstr>
      <vt:lpstr>Fungemia</vt:lpstr>
      <vt:lpstr>The culture negative “impetigo”</vt:lpstr>
      <vt:lpstr>PowerPoint Presentation</vt:lpstr>
      <vt:lpstr>Neutrophilic dermatosis: Sweet’s syndrome</vt:lpstr>
      <vt:lpstr>Final word on esoteric causes</vt:lpstr>
      <vt:lpstr>Final word on esoteric causes</vt:lpstr>
      <vt:lpstr>Thank you and, please, don’t get burned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the Febrile Patient</dc:title>
  <dc:creator>Richard Serrao</dc:creator>
  <cp:lastModifiedBy>Woolley, Ann</cp:lastModifiedBy>
  <cp:revision>192</cp:revision>
  <dcterms:created xsi:type="dcterms:W3CDTF">2012-09-03T20:27:03Z</dcterms:created>
  <dcterms:modified xsi:type="dcterms:W3CDTF">2013-09-05T12:30:36Z</dcterms:modified>
</cp:coreProperties>
</file>