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72" r:id="rId4"/>
    <p:sldId id="273" r:id="rId5"/>
    <p:sldId id="274" r:id="rId6"/>
    <p:sldId id="275" r:id="rId7"/>
    <p:sldId id="276" r:id="rId8"/>
    <p:sldId id="284" r:id="rId9"/>
    <p:sldId id="285" r:id="rId10"/>
    <p:sldId id="281" r:id="rId11"/>
    <p:sldId id="277" r:id="rId12"/>
    <p:sldId id="282" r:id="rId13"/>
    <p:sldId id="278" r:id="rId14"/>
    <p:sldId id="287" r:id="rId15"/>
    <p:sldId id="288" r:id="rId16"/>
    <p:sldId id="289" r:id="rId17"/>
    <p:sldId id="290" r:id="rId18"/>
    <p:sldId id="291" r:id="rId19"/>
    <p:sldId id="292" r:id="rId20"/>
    <p:sldId id="293" r:id="rId21"/>
    <p:sldId id="294" r:id="rId22"/>
    <p:sldId id="295" r:id="rId23"/>
    <p:sldId id="301" r:id="rId24"/>
    <p:sldId id="302" r:id="rId25"/>
    <p:sldId id="257" r:id="rId26"/>
    <p:sldId id="258" r:id="rId27"/>
    <p:sldId id="259" r:id="rId28"/>
    <p:sldId id="260" r:id="rId29"/>
    <p:sldId id="271" r:id="rId30"/>
    <p:sldId id="261" r:id="rId31"/>
    <p:sldId id="262" r:id="rId32"/>
    <p:sldId id="263" r:id="rId33"/>
    <p:sldId id="264" r:id="rId34"/>
    <p:sldId id="265" r:id="rId35"/>
    <p:sldId id="304" r:id="rId36"/>
    <p:sldId id="268" r:id="rId37"/>
    <p:sldId id="296" r:id="rId38"/>
    <p:sldId id="269" r:id="rId39"/>
    <p:sldId id="270" r:id="rId40"/>
    <p:sldId id="297" r:id="rId41"/>
    <p:sldId id="298" r:id="rId42"/>
    <p:sldId id="299" r:id="rId43"/>
    <p:sldId id="300" r:id="rId44"/>
    <p:sldId id="303"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8/12/2013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8/12/2013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8/12/2013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8/12/2013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8/12/2013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8/12/2013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8/12/2013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8/12/2013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8/12/2013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8/12/2013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8/12/2013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8/12/2013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8/12/2013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8/12/2013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8/12/2013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8/12/2013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8/12/2013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8/12/2013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Board Review:</a:t>
            </a:r>
            <a:r>
              <a:rPr lang="en-US" dirty="0" smtClean="0"/>
              <a:t/>
            </a:r>
            <a:br>
              <a:rPr lang="en-US" dirty="0" smtClean="0"/>
            </a:br>
            <a:r>
              <a:rPr lang="en-US" sz="3600" dirty="0" smtClean="0"/>
              <a:t>Select d</a:t>
            </a:r>
            <a:r>
              <a:rPr lang="en-US" sz="3600" dirty="0" smtClean="0"/>
              <a:t>isorders </a:t>
            </a:r>
            <a:r>
              <a:rPr lang="en-US" sz="3600" dirty="0" smtClean="0"/>
              <a:t>of the </a:t>
            </a:r>
            <a:r>
              <a:rPr lang="en-US" dirty="0" smtClean="0"/>
              <a:t>Pericardium and Myocardium</a:t>
            </a:r>
            <a:endParaRPr lang="en-US" dirty="0"/>
          </a:p>
        </p:txBody>
      </p:sp>
      <p:sp>
        <p:nvSpPr>
          <p:cNvPr id="3" name="Subtitle 2"/>
          <p:cNvSpPr>
            <a:spLocks noGrp="1"/>
          </p:cNvSpPr>
          <p:nvPr>
            <p:ph type="subTitle" idx="1"/>
          </p:nvPr>
        </p:nvSpPr>
        <p:spPr/>
        <p:txBody>
          <a:bodyPr>
            <a:normAutofit/>
          </a:bodyPr>
          <a:lstStyle/>
          <a:p>
            <a:r>
              <a:rPr lang="en-US" sz="3200" dirty="0" smtClean="0"/>
              <a:t>Julian Lel</a:t>
            </a:r>
            <a:endParaRPr lang="en-US" sz="3200" dirty="0"/>
          </a:p>
        </p:txBody>
      </p:sp>
    </p:spTree>
    <p:extLst>
      <p:ext uri="{BB962C8B-B14F-4D97-AF65-F5344CB8AC3E}">
        <p14:creationId xmlns:p14="http://schemas.microsoft.com/office/powerpoint/2010/main" val="724926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Pericardial effusions</a:t>
            </a:r>
            <a:endParaRPr lang="en-US" dirty="0"/>
          </a:p>
        </p:txBody>
      </p:sp>
      <p:sp>
        <p:nvSpPr>
          <p:cNvPr id="5" name="Content Placeholder 4"/>
          <p:cNvSpPr>
            <a:spLocks noGrp="1"/>
          </p:cNvSpPr>
          <p:nvPr>
            <p:ph idx="1"/>
          </p:nvPr>
        </p:nvSpPr>
        <p:spPr/>
        <p:txBody>
          <a:bodyPr/>
          <a:lstStyle/>
          <a:p>
            <a:endParaRPr lang="en-US"/>
          </a:p>
        </p:txBody>
      </p:sp>
      <p:pic>
        <p:nvPicPr>
          <p:cNvPr id="4" name="Picture 3" descr="Cardiovascular Medicine: Figure 22. Pericardial Effusion."/>
          <p:cNvPicPr>
            <a:picLocks noChangeAspect="1"/>
          </p:cNvPicPr>
          <p:nvPr/>
        </p:nvPicPr>
        <p:blipFill rotWithShape="1">
          <a:blip r:embed="rId2">
            <a:extLst>
              <a:ext uri="{28A0092B-C50C-407E-A947-70E740481C1C}">
                <a14:useLocalDpi xmlns:a14="http://schemas.microsoft.com/office/drawing/2010/main" val="0"/>
              </a:ext>
            </a:extLst>
          </a:blip>
          <a:srcRect l="12552" t="15152" r="13775" b="14394"/>
          <a:stretch/>
        </p:blipFill>
        <p:spPr>
          <a:xfrm>
            <a:off x="457201" y="2026226"/>
            <a:ext cx="5839691" cy="4831774"/>
          </a:xfrm>
          <a:prstGeom prst="rect">
            <a:avLst/>
          </a:prstGeom>
        </p:spPr>
      </p:pic>
    </p:spTree>
    <p:extLst>
      <p:ext uri="{BB962C8B-B14F-4D97-AF65-F5344CB8AC3E}">
        <p14:creationId xmlns:p14="http://schemas.microsoft.com/office/powerpoint/2010/main" val="3745370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64" y="301336"/>
            <a:ext cx="10027227" cy="4801314"/>
          </a:xfrm>
          <a:prstGeom prst="rect">
            <a:avLst/>
          </a:prstGeom>
          <a:noFill/>
        </p:spPr>
        <p:txBody>
          <a:bodyPr wrap="square" rtlCol="0">
            <a:spAutoFit/>
          </a:bodyPr>
          <a:lstStyle/>
          <a:p>
            <a:r>
              <a:rPr lang="en-US" b="1" dirty="0" smtClean="0"/>
              <a:t>The asymptomatic effusion…</a:t>
            </a:r>
          </a:p>
          <a:p>
            <a:endParaRPr lang="en-US" dirty="0" smtClean="0"/>
          </a:p>
          <a:p>
            <a:r>
              <a:rPr lang="en-US" u="sng" dirty="0" smtClean="0"/>
              <a:t>Work-up</a:t>
            </a:r>
            <a:endParaRPr lang="en-US" u="sng" dirty="0"/>
          </a:p>
          <a:p>
            <a:r>
              <a:rPr lang="en-US" dirty="0" smtClean="0"/>
              <a:t>Labs: CBC, </a:t>
            </a:r>
            <a:r>
              <a:rPr lang="en-US" dirty="0" err="1" smtClean="0"/>
              <a:t>Chem</a:t>
            </a:r>
            <a:r>
              <a:rPr lang="en-US" dirty="0" smtClean="0"/>
              <a:t> 7, TSH, ANA</a:t>
            </a:r>
          </a:p>
          <a:p>
            <a:endParaRPr lang="en-US" dirty="0" smtClean="0"/>
          </a:p>
          <a:p>
            <a:r>
              <a:rPr lang="en-US" dirty="0" smtClean="0"/>
              <a:t>Fluid Studies: Culture, cytology, adenosine </a:t>
            </a:r>
            <a:r>
              <a:rPr lang="en-US" dirty="0" err="1" smtClean="0"/>
              <a:t>deaminase</a:t>
            </a:r>
            <a:endParaRPr lang="en-US" dirty="0" smtClean="0"/>
          </a:p>
          <a:p>
            <a:endParaRPr lang="en-US" dirty="0" smtClean="0"/>
          </a:p>
          <a:p>
            <a:r>
              <a:rPr lang="en-US" dirty="0" smtClean="0"/>
              <a:t>Pericardial biopsy more sensitive than fluid for neoplasm, systemic disease</a:t>
            </a:r>
          </a:p>
          <a:p>
            <a:endParaRPr lang="en-US" dirty="0" smtClean="0"/>
          </a:p>
          <a:p>
            <a:endParaRPr lang="en-US" dirty="0" smtClean="0"/>
          </a:p>
          <a:p>
            <a:r>
              <a:rPr lang="en-US" u="sng" dirty="0" smtClean="0"/>
              <a:t>Follow-up, management</a:t>
            </a:r>
          </a:p>
          <a:p>
            <a:r>
              <a:rPr lang="en-US" dirty="0" smtClean="0"/>
              <a:t>Serial TTE to follow for progression, regression</a:t>
            </a:r>
          </a:p>
          <a:p>
            <a:endParaRPr lang="en-US" dirty="0" smtClean="0"/>
          </a:p>
          <a:p>
            <a:r>
              <a:rPr lang="en-US" dirty="0" err="1" smtClean="0"/>
              <a:t>Pericardiocentesis</a:t>
            </a:r>
            <a:r>
              <a:rPr lang="en-US" dirty="0" smtClean="0"/>
              <a:t> if persists &gt;3 months </a:t>
            </a:r>
          </a:p>
          <a:p>
            <a:endParaRPr lang="en-US" dirty="0" smtClean="0"/>
          </a:p>
          <a:p>
            <a:r>
              <a:rPr lang="en-US" dirty="0" smtClean="0"/>
              <a:t>Avoid anticoagulants</a:t>
            </a:r>
          </a:p>
          <a:p>
            <a:endParaRPr lang="en-US" dirty="0" smtClean="0"/>
          </a:p>
        </p:txBody>
      </p:sp>
    </p:spTree>
    <p:extLst>
      <p:ext uri="{BB962C8B-B14F-4D97-AF65-F5344CB8AC3E}">
        <p14:creationId xmlns:p14="http://schemas.microsoft.com/office/powerpoint/2010/main" val="1940675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Tamponade</a:t>
            </a:r>
            <a:endParaRPr lang="en-US" dirty="0"/>
          </a:p>
        </p:txBody>
      </p:sp>
      <p:sp>
        <p:nvSpPr>
          <p:cNvPr id="3" name="Content Placeholder 2"/>
          <p:cNvSpPr>
            <a:spLocks noGrp="1"/>
          </p:cNvSpPr>
          <p:nvPr>
            <p:ph sz="half" idx="1"/>
          </p:nvPr>
        </p:nvSpPr>
        <p:spPr/>
        <p:txBody>
          <a:bodyPr/>
          <a:lstStyle/>
          <a:p>
            <a:r>
              <a:rPr lang="en-US" dirty="0" smtClean="0"/>
              <a:t>Dyspnea</a:t>
            </a:r>
          </a:p>
          <a:p>
            <a:r>
              <a:rPr lang="en-US" dirty="0" smtClean="0"/>
              <a:t>Tachycardia</a:t>
            </a:r>
          </a:p>
          <a:p>
            <a:r>
              <a:rPr lang="en-US" dirty="0" smtClean="0"/>
              <a:t>JVD</a:t>
            </a:r>
          </a:p>
          <a:p>
            <a:r>
              <a:rPr lang="en-US" dirty="0" smtClean="0"/>
              <a:t>Hypotension</a:t>
            </a:r>
          </a:p>
          <a:p>
            <a:r>
              <a:rPr lang="en-US" dirty="0" err="1" smtClean="0"/>
              <a:t>Pulsus</a:t>
            </a:r>
            <a:r>
              <a:rPr lang="en-US" dirty="0" smtClean="0"/>
              <a:t> &gt;10 mm Hg supports dx</a:t>
            </a:r>
          </a:p>
          <a:p>
            <a:endParaRPr lang="en-US" dirty="0"/>
          </a:p>
          <a:p>
            <a:r>
              <a:rPr lang="en-US" dirty="0" smtClean="0"/>
              <a:t>Urgent TTE!</a:t>
            </a:r>
            <a:endParaRPr lang="en-US" dirty="0"/>
          </a:p>
        </p:txBody>
      </p:sp>
      <p:sp>
        <p:nvSpPr>
          <p:cNvPr id="4" name="Content Placeholder 3"/>
          <p:cNvSpPr>
            <a:spLocks noGrp="1"/>
          </p:cNvSpPr>
          <p:nvPr>
            <p:ph sz="half" idx="2"/>
          </p:nvPr>
        </p:nvSpPr>
        <p:spPr/>
        <p:txBody>
          <a:bodyPr/>
          <a:lstStyle/>
          <a:p>
            <a:pPr marL="0" indent="0">
              <a:buNone/>
            </a:pPr>
            <a:r>
              <a:rPr lang="en-US" dirty="0" smtClean="0"/>
              <a:t>TTE Findings:</a:t>
            </a:r>
          </a:p>
          <a:p>
            <a:r>
              <a:rPr lang="en-US" dirty="0" smtClean="0"/>
              <a:t>Effusion</a:t>
            </a:r>
          </a:p>
          <a:p>
            <a:r>
              <a:rPr lang="en-US" dirty="0" smtClean="0"/>
              <a:t>Diastolic collapse of right-sided chambers</a:t>
            </a:r>
          </a:p>
          <a:p>
            <a:r>
              <a:rPr lang="en-US" dirty="0" smtClean="0"/>
              <a:t>Increased respiratory variation of peak inflow velocities through TV and MV</a:t>
            </a:r>
          </a:p>
          <a:p>
            <a:r>
              <a:rPr lang="en-US" dirty="0" smtClean="0"/>
              <a:t>Dilated IVC without </a:t>
            </a:r>
            <a:r>
              <a:rPr lang="en-US" dirty="0" err="1" smtClean="0"/>
              <a:t>respirophasic</a:t>
            </a:r>
            <a:r>
              <a:rPr lang="en-US" dirty="0" smtClean="0"/>
              <a:t> variation</a:t>
            </a:r>
            <a:endParaRPr lang="en-US" dirty="0"/>
          </a:p>
        </p:txBody>
      </p:sp>
      <p:pic>
        <p:nvPicPr>
          <p:cNvPr id="5" name="Picture 4" descr="bedside echo ultrasonographer - Bing Images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1790" t="30976" r="89943" b="50157"/>
          <a:stretch/>
        </p:blipFill>
        <p:spPr>
          <a:xfrm>
            <a:off x="2951018" y="4772890"/>
            <a:ext cx="1007918" cy="1246910"/>
          </a:xfrm>
          <a:prstGeom prst="rect">
            <a:avLst/>
          </a:prstGeom>
        </p:spPr>
      </p:pic>
    </p:spTree>
    <p:extLst>
      <p:ext uri="{BB962C8B-B14F-4D97-AF65-F5344CB8AC3E}">
        <p14:creationId xmlns:p14="http://schemas.microsoft.com/office/powerpoint/2010/main" val="320103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773" y="290945"/>
            <a:ext cx="9964882" cy="646331"/>
          </a:xfrm>
          <a:prstGeom prst="rect">
            <a:avLst/>
          </a:prstGeom>
          <a:noFill/>
        </p:spPr>
        <p:txBody>
          <a:bodyPr wrap="square" rtlCol="0">
            <a:spAutoFit/>
          </a:bodyPr>
          <a:lstStyle/>
          <a:p>
            <a:endParaRPr lang="en-US" dirty="0"/>
          </a:p>
          <a:p>
            <a:endParaRPr lang="en-US" dirty="0"/>
          </a:p>
        </p:txBody>
      </p:sp>
      <p:sp>
        <p:nvSpPr>
          <p:cNvPr id="3" name="TextBox 2"/>
          <p:cNvSpPr txBox="1"/>
          <p:nvPr/>
        </p:nvSpPr>
        <p:spPr>
          <a:xfrm>
            <a:off x="259773" y="290945"/>
            <a:ext cx="9964882" cy="4524315"/>
          </a:xfrm>
          <a:prstGeom prst="rect">
            <a:avLst/>
          </a:prstGeom>
          <a:noFill/>
        </p:spPr>
        <p:txBody>
          <a:bodyPr wrap="square" rtlCol="0">
            <a:spAutoFit/>
          </a:bodyPr>
          <a:lstStyle/>
          <a:p>
            <a:r>
              <a:rPr lang="en-US" b="1" dirty="0" smtClean="0"/>
              <a:t>Management</a:t>
            </a:r>
            <a:endParaRPr lang="en-US" b="1" dirty="0" smtClean="0"/>
          </a:p>
          <a:p>
            <a:endParaRPr lang="en-US" dirty="0"/>
          </a:p>
          <a:p>
            <a:r>
              <a:rPr lang="en-US" dirty="0" err="1" smtClean="0"/>
              <a:t>Hemodynamically</a:t>
            </a:r>
            <a:r>
              <a:rPr lang="en-US" dirty="0" smtClean="0"/>
              <a:t> stable:</a:t>
            </a:r>
          </a:p>
          <a:p>
            <a:r>
              <a:rPr lang="en-US" dirty="0" smtClean="0"/>
              <a:t>IVF, close monitoring, serial </a:t>
            </a:r>
            <a:r>
              <a:rPr lang="en-US" dirty="0" err="1" smtClean="0"/>
              <a:t>pulsus</a:t>
            </a:r>
            <a:r>
              <a:rPr lang="en-US" dirty="0" smtClean="0"/>
              <a:t>, serial TTE, treat underlying cause</a:t>
            </a:r>
          </a:p>
          <a:p>
            <a:endParaRPr lang="en-US" dirty="0"/>
          </a:p>
          <a:p>
            <a:r>
              <a:rPr lang="en-US" dirty="0" smtClean="0"/>
              <a:t>Unstable:</a:t>
            </a:r>
          </a:p>
          <a:p>
            <a:r>
              <a:rPr lang="en-US" dirty="0" smtClean="0"/>
              <a:t>-Aggressive IVF </a:t>
            </a:r>
          </a:p>
          <a:p>
            <a:r>
              <a:rPr lang="en-US" dirty="0" smtClean="0"/>
              <a:t>-</a:t>
            </a:r>
            <a:r>
              <a:rPr lang="en-US" dirty="0" err="1" smtClean="0"/>
              <a:t>Dobutamine</a:t>
            </a:r>
            <a:r>
              <a:rPr lang="en-US" dirty="0" smtClean="0"/>
              <a:t> if underlying LV dysfunction</a:t>
            </a:r>
          </a:p>
          <a:p>
            <a:r>
              <a:rPr lang="en-US" dirty="0" smtClean="0"/>
              <a:t>-</a:t>
            </a:r>
            <a:r>
              <a:rPr lang="en-US" dirty="0" err="1" smtClean="0"/>
              <a:t>Pericardiocentesis</a:t>
            </a:r>
            <a:r>
              <a:rPr lang="en-US" dirty="0" smtClean="0"/>
              <a:t> or surgery </a:t>
            </a:r>
          </a:p>
          <a:p>
            <a:r>
              <a:rPr lang="en-US" dirty="0" smtClean="0"/>
              <a:t>-IABP for refractory hypotension</a:t>
            </a:r>
          </a:p>
          <a:p>
            <a:r>
              <a:rPr lang="en-US" dirty="0" smtClean="0"/>
              <a:t>-Minimize PEEP</a:t>
            </a:r>
          </a:p>
          <a:p>
            <a:endParaRPr lang="en-US" dirty="0"/>
          </a:p>
          <a:p>
            <a:endParaRPr lang="en-US" dirty="0" smtClean="0"/>
          </a:p>
          <a:p>
            <a:r>
              <a:rPr lang="en-US" dirty="0" smtClean="0"/>
              <a:t>Crumping = Drain that fluid!</a:t>
            </a:r>
          </a:p>
          <a:p>
            <a:endParaRPr lang="en-US" dirty="0" smtClean="0"/>
          </a:p>
          <a:p>
            <a:endParaRPr lang="en-US" dirty="0"/>
          </a:p>
        </p:txBody>
      </p:sp>
    </p:spTree>
    <p:extLst>
      <p:ext uri="{BB962C8B-B14F-4D97-AF65-F5344CB8AC3E}">
        <p14:creationId xmlns:p14="http://schemas.microsoft.com/office/powerpoint/2010/main" val="275607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Restrictive Cardiomyopathy</a:t>
            </a:r>
            <a:endParaRPr lang="en-US" dirty="0"/>
          </a:p>
        </p:txBody>
      </p:sp>
      <p:sp>
        <p:nvSpPr>
          <p:cNvPr id="3" name="Content Placeholder 2"/>
          <p:cNvSpPr>
            <a:spLocks noGrp="1"/>
          </p:cNvSpPr>
          <p:nvPr>
            <p:ph sz="half" idx="1"/>
          </p:nvPr>
        </p:nvSpPr>
        <p:spPr/>
        <p:txBody>
          <a:bodyPr/>
          <a:lstStyle/>
          <a:p>
            <a:r>
              <a:rPr lang="en-US" dirty="0" smtClean="0"/>
              <a:t>Delayed diastolic relaxation</a:t>
            </a:r>
          </a:p>
          <a:p>
            <a:r>
              <a:rPr lang="en-US" dirty="0" smtClean="0"/>
              <a:t>Decreased compliance</a:t>
            </a:r>
          </a:p>
          <a:p>
            <a:r>
              <a:rPr lang="en-US" dirty="0" smtClean="0"/>
              <a:t>Elevated filling pressures</a:t>
            </a:r>
          </a:p>
          <a:p>
            <a:r>
              <a:rPr lang="en-US" dirty="0" smtClean="0"/>
              <a:t>Preserved EF (initially)</a:t>
            </a:r>
          </a:p>
          <a:p>
            <a:endParaRPr lang="en-US" dirty="0" smtClean="0"/>
          </a:p>
          <a:p>
            <a:endParaRPr lang="en-US" dirty="0" smtClean="0"/>
          </a:p>
          <a:p>
            <a:endParaRPr lang="en-US" dirty="0" smtClean="0"/>
          </a:p>
        </p:txBody>
      </p:sp>
      <p:sp>
        <p:nvSpPr>
          <p:cNvPr id="4" name="Content Placeholder 3"/>
          <p:cNvSpPr>
            <a:spLocks noGrp="1"/>
          </p:cNvSpPr>
          <p:nvPr>
            <p:ph sz="half" idx="2"/>
          </p:nvPr>
        </p:nvSpPr>
        <p:spPr/>
        <p:txBody>
          <a:bodyPr/>
          <a:lstStyle/>
          <a:p>
            <a:r>
              <a:rPr lang="en-US" dirty="0" smtClean="0"/>
              <a:t>Symptoms of left and right sided heart failure</a:t>
            </a:r>
          </a:p>
          <a:p>
            <a:r>
              <a:rPr lang="en-US" dirty="0" err="1" smtClean="0"/>
              <a:t>Kussmaul’s</a:t>
            </a:r>
            <a:r>
              <a:rPr lang="en-US" dirty="0" smtClean="0"/>
              <a:t> sign</a:t>
            </a:r>
          </a:p>
          <a:p>
            <a:r>
              <a:rPr lang="en-US" dirty="0" smtClean="0"/>
              <a:t>S3</a:t>
            </a:r>
          </a:p>
          <a:p>
            <a:r>
              <a:rPr lang="en-US" dirty="0" smtClean="0"/>
              <a:t>Conduction abnormalities</a:t>
            </a:r>
            <a:endParaRPr lang="en-US" dirty="0"/>
          </a:p>
        </p:txBody>
      </p:sp>
    </p:spTree>
    <p:extLst>
      <p:ext uri="{BB962C8B-B14F-4D97-AF65-F5344CB8AC3E}">
        <p14:creationId xmlns:p14="http://schemas.microsoft.com/office/powerpoint/2010/main" val="2519294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ovascular Medicine: Table 16. Characteristics of Selected Causes of Restrictive Cardiomyopathy"/>
          <p:cNvPicPr>
            <a:picLocks noChangeAspect="1"/>
          </p:cNvPicPr>
          <p:nvPr/>
        </p:nvPicPr>
        <p:blipFill rotWithShape="1">
          <a:blip r:embed="rId2">
            <a:extLst>
              <a:ext uri="{28A0092B-C50C-407E-A947-70E740481C1C}">
                <a14:useLocalDpi xmlns:a14="http://schemas.microsoft.com/office/drawing/2010/main" val="0"/>
              </a:ext>
            </a:extLst>
          </a:blip>
          <a:srcRect l="3507" t="13939" r="4731" b="23182"/>
          <a:stretch/>
        </p:blipFill>
        <p:spPr>
          <a:xfrm>
            <a:off x="426028" y="852055"/>
            <a:ext cx="9587178" cy="5683827"/>
          </a:xfrm>
          <a:prstGeom prst="rect">
            <a:avLst/>
          </a:prstGeom>
        </p:spPr>
      </p:pic>
      <p:sp>
        <p:nvSpPr>
          <p:cNvPr id="3" name="TextBox 2"/>
          <p:cNvSpPr txBox="1"/>
          <p:nvPr/>
        </p:nvSpPr>
        <p:spPr>
          <a:xfrm>
            <a:off x="426027" y="176645"/>
            <a:ext cx="6806046" cy="369332"/>
          </a:xfrm>
          <a:prstGeom prst="rect">
            <a:avLst/>
          </a:prstGeom>
          <a:noFill/>
        </p:spPr>
        <p:txBody>
          <a:bodyPr wrap="square" rtlCol="0">
            <a:spAutoFit/>
          </a:bodyPr>
          <a:lstStyle/>
          <a:p>
            <a:r>
              <a:rPr lang="en-US" dirty="0" smtClean="0"/>
              <a:t>Causes of Restrictive Cardiomyopathy</a:t>
            </a:r>
            <a:endParaRPr lang="en-US" dirty="0"/>
          </a:p>
        </p:txBody>
      </p:sp>
    </p:spTree>
    <p:extLst>
      <p:ext uri="{BB962C8B-B14F-4D97-AF65-F5344CB8AC3E}">
        <p14:creationId xmlns:p14="http://schemas.microsoft.com/office/powerpoint/2010/main" val="129429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Text Placeholder 2"/>
          <p:cNvSpPr>
            <a:spLocks noGrp="1"/>
          </p:cNvSpPr>
          <p:nvPr>
            <p:ph type="body" idx="1"/>
          </p:nvPr>
        </p:nvSpPr>
        <p:spPr/>
        <p:txBody>
          <a:bodyPr/>
          <a:lstStyle/>
          <a:p>
            <a:r>
              <a:rPr lang="en-US" dirty="0" smtClean="0"/>
              <a:t>General</a:t>
            </a:r>
            <a:endParaRPr lang="en-US" dirty="0"/>
          </a:p>
        </p:txBody>
      </p:sp>
      <p:sp>
        <p:nvSpPr>
          <p:cNvPr id="4" name="Content Placeholder 3"/>
          <p:cNvSpPr>
            <a:spLocks noGrp="1"/>
          </p:cNvSpPr>
          <p:nvPr>
            <p:ph sz="half" idx="2"/>
          </p:nvPr>
        </p:nvSpPr>
        <p:spPr/>
        <p:txBody>
          <a:bodyPr/>
          <a:lstStyle/>
          <a:p>
            <a:r>
              <a:rPr lang="en-US" dirty="0" smtClean="0"/>
              <a:t>Not much works for </a:t>
            </a:r>
            <a:r>
              <a:rPr lang="en-US" dirty="0" err="1" smtClean="0"/>
              <a:t>HFpEF</a:t>
            </a:r>
            <a:endParaRPr lang="en-US" dirty="0" smtClean="0"/>
          </a:p>
          <a:p>
            <a:r>
              <a:rPr lang="en-US" dirty="0" smtClean="0"/>
              <a:t>Gently use… diuretics, beta blockers, CCBs </a:t>
            </a:r>
          </a:p>
          <a:p>
            <a:r>
              <a:rPr lang="en-US" dirty="0" smtClean="0"/>
              <a:t>ACE-i’s</a:t>
            </a:r>
          </a:p>
          <a:p>
            <a:r>
              <a:rPr lang="en-US" dirty="0" smtClean="0"/>
              <a:t>Restore rhythm to sinus </a:t>
            </a:r>
          </a:p>
          <a:p>
            <a:r>
              <a:rPr lang="en-US" dirty="0" smtClean="0"/>
              <a:t>Pacemaker, ICD</a:t>
            </a:r>
          </a:p>
        </p:txBody>
      </p:sp>
      <p:sp>
        <p:nvSpPr>
          <p:cNvPr id="5" name="Text Placeholder 4"/>
          <p:cNvSpPr>
            <a:spLocks noGrp="1"/>
          </p:cNvSpPr>
          <p:nvPr>
            <p:ph type="body" sz="quarter" idx="3"/>
          </p:nvPr>
        </p:nvSpPr>
        <p:spPr/>
        <p:txBody>
          <a:bodyPr/>
          <a:lstStyle/>
          <a:p>
            <a:r>
              <a:rPr lang="en-US" dirty="0" smtClean="0"/>
              <a:t>Specific causes</a:t>
            </a:r>
            <a:endParaRPr lang="en-US" dirty="0"/>
          </a:p>
        </p:txBody>
      </p:sp>
      <p:sp>
        <p:nvSpPr>
          <p:cNvPr id="6" name="Content Placeholder 5"/>
          <p:cNvSpPr>
            <a:spLocks noGrp="1"/>
          </p:cNvSpPr>
          <p:nvPr>
            <p:ph sz="quarter" idx="4"/>
          </p:nvPr>
        </p:nvSpPr>
        <p:spPr/>
        <p:txBody>
          <a:bodyPr/>
          <a:lstStyle/>
          <a:p>
            <a:r>
              <a:rPr lang="en-US" dirty="0" smtClean="0"/>
              <a:t>Hemochromatosis: phlebotomy, iron chelation</a:t>
            </a:r>
          </a:p>
          <a:p>
            <a:r>
              <a:rPr lang="en-US" dirty="0" smtClean="0"/>
              <a:t>Amyloid: stem cell transplant</a:t>
            </a:r>
          </a:p>
          <a:p>
            <a:r>
              <a:rPr lang="en-US" dirty="0" err="1" smtClean="0"/>
              <a:t>Sarcoid</a:t>
            </a:r>
            <a:r>
              <a:rPr lang="en-US" dirty="0" smtClean="0"/>
              <a:t>: steroids</a:t>
            </a:r>
            <a:endParaRPr lang="en-US" dirty="0"/>
          </a:p>
        </p:txBody>
      </p:sp>
    </p:spTree>
    <p:extLst>
      <p:ext uri="{BB962C8B-B14F-4D97-AF65-F5344CB8AC3E}">
        <p14:creationId xmlns:p14="http://schemas.microsoft.com/office/powerpoint/2010/main" val="314914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Hypertrophic cardiomyopathy</a:t>
            </a:r>
            <a:endParaRPr lang="en-US" dirty="0"/>
          </a:p>
        </p:txBody>
      </p:sp>
      <p:pic>
        <p:nvPicPr>
          <p:cNvPr id="3" name="Picture 2" descr="reggie lewis - Bing Images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8466" t="16983" r="45113" b="20757"/>
          <a:stretch/>
        </p:blipFill>
        <p:spPr>
          <a:xfrm>
            <a:off x="477982" y="2234043"/>
            <a:ext cx="3470563" cy="4433365"/>
          </a:xfrm>
          <a:prstGeom prst="rect">
            <a:avLst/>
          </a:prstGeom>
        </p:spPr>
      </p:pic>
    </p:spTree>
    <p:extLst>
      <p:ext uri="{BB962C8B-B14F-4D97-AF65-F5344CB8AC3E}">
        <p14:creationId xmlns:p14="http://schemas.microsoft.com/office/powerpoint/2010/main" val="510963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ovascular Medicine: Figure 8. Hypertrophic Cardiomyopathy."/>
          <p:cNvPicPr>
            <a:picLocks noChangeAspect="1"/>
          </p:cNvPicPr>
          <p:nvPr/>
        </p:nvPicPr>
        <p:blipFill rotWithShape="1">
          <a:blip r:embed="rId2">
            <a:extLst>
              <a:ext uri="{28A0092B-C50C-407E-A947-70E740481C1C}">
                <a14:useLocalDpi xmlns:a14="http://schemas.microsoft.com/office/drawing/2010/main" val="0"/>
              </a:ext>
            </a:extLst>
          </a:blip>
          <a:srcRect l="24613" t="44545" r="25967" b="12727"/>
          <a:stretch/>
        </p:blipFill>
        <p:spPr>
          <a:xfrm>
            <a:off x="5257800" y="0"/>
            <a:ext cx="4556376" cy="3408219"/>
          </a:xfrm>
          <a:prstGeom prst="rect">
            <a:avLst/>
          </a:prstGeom>
        </p:spPr>
      </p:pic>
      <p:sp>
        <p:nvSpPr>
          <p:cNvPr id="3" name="TextBox 2"/>
          <p:cNvSpPr txBox="1"/>
          <p:nvPr/>
        </p:nvSpPr>
        <p:spPr>
          <a:xfrm>
            <a:off x="426027" y="467591"/>
            <a:ext cx="4665518" cy="3970318"/>
          </a:xfrm>
          <a:prstGeom prst="rect">
            <a:avLst/>
          </a:prstGeom>
          <a:noFill/>
        </p:spPr>
        <p:txBody>
          <a:bodyPr wrap="square" rtlCol="0">
            <a:spAutoFit/>
          </a:bodyPr>
          <a:lstStyle/>
          <a:p>
            <a:r>
              <a:rPr lang="en-US" dirty="0" smtClean="0"/>
              <a:t>Inherited disorder (autosomal dominant with variable penetrance)</a:t>
            </a:r>
          </a:p>
          <a:p>
            <a:endParaRPr lang="en-US" dirty="0"/>
          </a:p>
          <a:p>
            <a:r>
              <a:rPr lang="en-US" dirty="0" smtClean="0"/>
              <a:t>Men&gt;Women</a:t>
            </a:r>
          </a:p>
          <a:p>
            <a:endParaRPr lang="en-US" dirty="0"/>
          </a:p>
          <a:p>
            <a:r>
              <a:rPr lang="en-US" dirty="0" smtClean="0"/>
              <a:t>Black&gt;White</a:t>
            </a:r>
          </a:p>
          <a:p>
            <a:endParaRPr lang="en-US" dirty="0"/>
          </a:p>
          <a:p>
            <a:r>
              <a:rPr lang="en-US" dirty="0" smtClean="0"/>
              <a:t>Diffuse or focal myocardial hypertrophy</a:t>
            </a:r>
          </a:p>
          <a:p>
            <a:endParaRPr lang="en-US" dirty="0"/>
          </a:p>
          <a:p>
            <a:r>
              <a:rPr lang="en-US" dirty="0" smtClean="0"/>
              <a:t>Diastolic dysfunction</a:t>
            </a:r>
          </a:p>
          <a:p>
            <a:endParaRPr lang="en-US" dirty="0"/>
          </a:p>
          <a:p>
            <a:r>
              <a:rPr lang="en-US" dirty="0" smtClean="0"/>
              <a:t>Dynamic LVOTO</a:t>
            </a:r>
          </a:p>
          <a:p>
            <a:endParaRPr lang="en-US" dirty="0"/>
          </a:p>
          <a:p>
            <a:r>
              <a:rPr lang="en-US" dirty="0" smtClean="0"/>
              <a:t>Increased risk of sudden cardiac death</a:t>
            </a:r>
            <a:endParaRPr lang="en-US" dirty="0"/>
          </a:p>
        </p:txBody>
      </p:sp>
      <p:pic>
        <p:nvPicPr>
          <p:cNvPr id="4" name="Picture 3" descr="Cardiovascular Medicine: Figure 9. Doppler Flow Image of Hypertrophic Cardiomyopathy."/>
          <p:cNvPicPr>
            <a:picLocks noChangeAspect="1"/>
          </p:cNvPicPr>
          <p:nvPr/>
        </p:nvPicPr>
        <p:blipFill rotWithShape="1">
          <a:blip r:embed="rId3">
            <a:extLst>
              <a:ext uri="{28A0092B-C50C-407E-A947-70E740481C1C}">
                <a14:useLocalDpi xmlns:a14="http://schemas.microsoft.com/office/drawing/2010/main" val="0"/>
              </a:ext>
            </a:extLst>
          </a:blip>
          <a:srcRect l="24219" t="21667" r="25181" b="21060"/>
          <a:stretch/>
        </p:blipFill>
        <p:spPr>
          <a:xfrm>
            <a:off x="5912532" y="3501737"/>
            <a:ext cx="3246911" cy="3179618"/>
          </a:xfrm>
          <a:prstGeom prst="rect">
            <a:avLst/>
          </a:prstGeom>
        </p:spPr>
      </p:pic>
      <p:sp>
        <p:nvSpPr>
          <p:cNvPr id="5" name="TextBox 4"/>
          <p:cNvSpPr txBox="1"/>
          <p:nvPr/>
        </p:nvSpPr>
        <p:spPr>
          <a:xfrm>
            <a:off x="3117273" y="5330536"/>
            <a:ext cx="2712027" cy="1277273"/>
          </a:xfrm>
          <a:prstGeom prst="rect">
            <a:avLst/>
          </a:prstGeom>
          <a:noFill/>
        </p:spPr>
        <p:txBody>
          <a:bodyPr wrap="square" rtlCol="0">
            <a:spAutoFit/>
          </a:bodyPr>
          <a:lstStyle/>
          <a:p>
            <a:r>
              <a:rPr lang="en-US" sz="1100" dirty="0"/>
              <a:t>Continuous-wave Doppler echocardiography demonstrates a high-velocity late-peaking systolic waveform (</a:t>
            </a:r>
            <a:r>
              <a:rPr lang="en-US" sz="1100" i="1" dirty="0"/>
              <a:t>arrow</a:t>
            </a:r>
            <a:r>
              <a:rPr lang="en-US" sz="1100" dirty="0"/>
              <a:t>) across the left ventricular outflow tract from a dynamic obstruction in hypertrophic obstructive cardiomyopathy.</a:t>
            </a:r>
          </a:p>
        </p:txBody>
      </p:sp>
    </p:spTree>
    <p:extLst>
      <p:ext uri="{BB962C8B-B14F-4D97-AF65-F5344CB8AC3E}">
        <p14:creationId xmlns:p14="http://schemas.microsoft.com/office/powerpoint/2010/main" val="798350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HOCM</a:t>
            </a:r>
            <a:endParaRPr lang="en-US" dirty="0"/>
          </a:p>
        </p:txBody>
      </p:sp>
      <p:sp>
        <p:nvSpPr>
          <p:cNvPr id="3" name="Text Placeholder 2"/>
          <p:cNvSpPr>
            <a:spLocks noGrp="1"/>
          </p:cNvSpPr>
          <p:nvPr>
            <p:ph type="body" idx="1"/>
          </p:nvPr>
        </p:nvSpPr>
        <p:spPr/>
        <p:txBody>
          <a:bodyPr/>
          <a:lstStyle/>
          <a:p>
            <a:r>
              <a:rPr lang="en-US" dirty="0" smtClean="0"/>
              <a:t>Symptoms, signs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None</a:t>
            </a:r>
          </a:p>
          <a:p>
            <a:r>
              <a:rPr lang="en-US" dirty="0" smtClean="0"/>
              <a:t>Syncope, palpitations, lightheadedness, chest pain, dyspnea</a:t>
            </a:r>
          </a:p>
          <a:p>
            <a:r>
              <a:rPr lang="en-US" dirty="0" smtClean="0"/>
              <a:t>BP drop or &lt;20 mm Hg increase with exercise</a:t>
            </a:r>
          </a:p>
          <a:p>
            <a:r>
              <a:rPr lang="en-US" dirty="0" smtClean="0"/>
              <a:t>LVOTO murmur: harsh mid-systolic best over LLSB, increased with </a:t>
            </a:r>
            <a:r>
              <a:rPr lang="en-US" dirty="0" err="1" smtClean="0"/>
              <a:t>Valsalva</a:t>
            </a:r>
            <a:r>
              <a:rPr lang="en-US" dirty="0" smtClean="0"/>
              <a:t> and standing, diminished with handgrip, leg lift and squatting</a:t>
            </a:r>
          </a:p>
          <a:p>
            <a:r>
              <a:rPr lang="en-US" dirty="0" smtClean="0"/>
              <a:t>EKG: LVH, LAE, anterior TWI </a:t>
            </a:r>
            <a:endParaRPr lang="en-US" dirty="0"/>
          </a:p>
        </p:txBody>
      </p:sp>
      <p:sp>
        <p:nvSpPr>
          <p:cNvPr id="5" name="Text Placeholder 4"/>
          <p:cNvSpPr>
            <a:spLocks noGrp="1"/>
          </p:cNvSpPr>
          <p:nvPr>
            <p:ph type="body" sz="quarter" idx="3"/>
          </p:nvPr>
        </p:nvSpPr>
        <p:spPr/>
        <p:txBody>
          <a:bodyPr/>
          <a:lstStyle/>
          <a:p>
            <a:r>
              <a:rPr lang="en-US" dirty="0" smtClean="0"/>
              <a:t>Progression</a:t>
            </a:r>
            <a:endParaRPr lang="en-US" dirty="0"/>
          </a:p>
        </p:txBody>
      </p:sp>
      <p:sp>
        <p:nvSpPr>
          <p:cNvPr id="6" name="Content Placeholder 5"/>
          <p:cNvSpPr>
            <a:spLocks noGrp="1"/>
          </p:cNvSpPr>
          <p:nvPr>
            <p:ph sz="quarter" idx="4"/>
          </p:nvPr>
        </p:nvSpPr>
        <p:spPr/>
        <p:txBody>
          <a:bodyPr/>
          <a:lstStyle/>
          <a:p>
            <a:pPr marL="0" indent="0">
              <a:buNone/>
            </a:pPr>
            <a:r>
              <a:rPr lang="en-US" dirty="0" smtClean="0"/>
              <a:t>10% progress to dilated CMY</a:t>
            </a:r>
          </a:p>
          <a:p>
            <a:pPr marL="0" indent="0">
              <a:buNone/>
            </a:pPr>
            <a:r>
              <a:rPr lang="en-US" dirty="0" err="1" smtClean="0"/>
              <a:t>Afib</a:t>
            </a:r>
            <a:r>
              <a:rPr lang="en-US" dirty="0" smtClean="0"/>
              <a:t> precedes heart failure</a:t>
            </a:r>
          </a:p>
          <a:p>
            <a:pPr marL="0" indent="0">
              <a:buNone/>
            </a:pPr>
            <a:r>
              <a:rPr lang="en-US" dirty="0" smtClean="0"/>
              <a:t>SCD risk 1% over 5 years</a:t>
            </a:r>
            <a:endParaRPr lang="en-US" dirty="0"/>
          </a:p>
        </p:txBody>
      </p:sp>
    </p:spTree>
    <p:extLst>
      <p:ext uri="{BB962C8B-B14F-4D97-AF65-F5344CB8AC3E}">
        <p14:creationId xmlns:p14="http://schemas.microsoft.com/office/powerpoint/2010/main" val="69437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Pericarditis</a:t>
            </a:r>
            <a:endParaRPr lang="en-US" dirty="0"/>
          </a:p>
        </p:txBody>
      </p:sp>
      <p:sp>
        <p:nvSpPr>
          <p:cNvPr id="5" name="Content Placeholder 4"/>
          <p:cNvSpPr>
            <a:spLocks noGrp="1"/>
          </p:cNvSpPr>
          <p:nvPr>
            <p:ph idx="1"/>
          </p:nvPr>
        </p:nvSpPr>
        <p:spPr/>
        <p:txBody>
          <a:bodyPr/>
          <a:lstStyle/>
          <a:p>
            <a:endParaRPr lang="en-US"/>
          </a:p>
        </p:txBody>
      </p:sp>
      <p:pic>
        <p:nvPicPr>
          <p:cNvPr id="4" name="Picture 3" descr="pericarditis - Bing Images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33836" t="33649" r="50653" b="37108"/>
          <a:stretch/>
        </p:blipFill>
        <p:spPr>
          <a:xfrm>
            <a:off x="1154954" y="3048001"/>
            <a:ext cx="2907888" cy="2971799"/>
          </a:xfrm>
          <a:prstGeom prst="rect">
            <a:avLst/>
          </a:prstGeom>
        </p:spPr>
      </p:pic>
    </p:spTree>
    <p:extLst>
      <p:ext uri="{BB962C8B-B14F-4D97-AF65-F5344CB8AC3E}">
        <p14:creationId xmlns:p14="http://schemas.microsoft.com/office/powerpoint/2010/main" val="551891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ovascular Medicine: Table 19. Risk Factors for Sudden Death in Patients with Hypertrophic Cardiomyopathy"/>
          <p:cNvPicPr>
            <a:picLocks noChangeAspect="1"/>
          </p:cNvPicPr>
          <p:nvPr/>
        </p:nvPicPr>
        <p:blipFill rotWithShape="1">
          <a:blip r:embed="rId2">
            <a:extLst>
              <a:ext uri="{28A0092B-C50C-407E-A947-70E740481C1C}">
                <a14:useLocalDpi xmlns:a14="http://schemas.microsoft.com/office/drawing/2010/main" val="0"/>
              </a:ext>
            </a:extLst>
          </a:blip>
          <a:srcRect l="3376" t="11212" r="4600" b="35000"/>
          <a:stretch/>
        </p:blipFill>
        <p:spPr>
          <a:xfrm>
            <a:off x="259773" y="529935"/>
            <a:ext cx="9842330" cy="4977247"/>
          </a:xfrm>
          <a:prstGeom prst="rect">
            <a:avLst/>
          </a:prstGeom>
        </p:spPr>
      </p:pic>
    </p:spTree>
    <p:extLst>
      <p:ext uri="{BB962C8B-B14F-4D97-AF65-F5344CB8AC3E}">
        <p14:creationId xmlns:p14="http://schemas.microsoft.com/office/powerpoint/2010/main" val="3207095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 and screening</a:t>
            </a:r>
            <a:endParaRPr lang="en-US" dirty="0"/>
          </a:p>
        </p:txBody>
      </p:sp>
      <p:sp>
        <p:nvSpPr>
          <p:cNvPr id="3" name="TextBox 2"/>
          <p:cNvSpPr txBox="1"/>
          <p:nvPr/>
        </p:nvSpPr>
        <p:spPr>
          <a:xfrm>
            <a:off x="654627" y="2213264"/>
            <a:ext cx="10681855" cy="2954655"/>
          </a:xfrm>
          <a:prstGeom prst="rect">
            <a:avLst/>
          </a:prstGeom>
          <a:noFill/>
        </p:spPr>
        <p:txBody>
          <a:bodyPr wrap="square" rtlCol="0">
            <a:spAutoFit/>
          </a:bodyPr>
          <a:lstStyle/>
          <a:p>
            <a:r>
              <a:rPr lang="en-US" dirty="0" smtClean="0"/>
              <a:t>Routine genetic testing of </a:t>
            </a:r>
            <a:r>
              <a:rPr lang="en-US" dirty="0" err="1" smtClean="0"/>
              <a:t>pts</a:t>
            </a:r>
            <a:r>
              <a:rPr lang="en-US" dirty="0" smtClean="0"/>
              <a:t> with HOCM not recommended</a:t>
            </a:r>
          </a:p>
          <a:p>
            <a:endParaRPr lang="en-US" dirty="0"/>
          </a:p>
          <a:p>
            <a:r>
              <a:rPr lang="en-US" dirty="0" smtClean="0"/>
              <a:t>If done, </a:t>
            </a:r>
            <a:r>
              <a:rPr lang="en-US" dirty="0" err="1" smtClean="0"/>
              <a:t>pt</a:t>
            </a:r>
            <a:r>
              <a:rPr lang="en-US" dirty="0" smtClean="0"/>
              <a:t> should be screened for multiple mutations. If culprit mutation found, relatives should be tested only for that specific mutation</a:t>
            </a:r>
          </a:p>
          <a:p>
            <a:endParaRPr lang="en-US" dirty="0"/>
          </a:p>
          <a:p>
            <a:r>
              <a:rPr lang="en-US" sz="2000" dirty="0" smtClean="0"/>
              <a:t>Screening with TTE in 1</a:t>
            </a:r>
            <a:r>
              <a:rPr lang="en-US" sz="2000" baseline="30000" dirty="0" smtClean="0"/>
              <a:t>st</a:t>
            </a:r>
            <a:r>
              <a:rPr lang="en-US" sz="2000" dirty="0" smtClean="0"/>
              <a:t> degree relatives:</a:t>
            </a:r>
          </a:p>
          <a:p>
            <a:r>
              <a:rPr lang="en-US" sz="2000" dirty="0" smtClean="0"/>
              <a:t>Adolescents: YEARLY</a:t>
            </a:r>
          </a:p>
          <a:p>
            <a:r>
              <a:rPr lang="en-US" sz="2000" dirty="0" smtClean="0"/>
              <a:t>Adults: every 5 years</a:t>
            </a:r>
          </a:p>
          <a:p>
            <a:endParaRPr lang="en-US" dirty="0"/>
          </a:p>
          <a:p>
            <a:endParaRPr lang="en-US" dirty="0"/>
          </a:p>
        </p:txBody>
      </p:sp>
    </p:spTree>
    <p:extLst>
      <p:ext uri="{BB962C8B-B14F-4D97-AF65-F5344CB8AC3E}">
        <p14:creationId xmlns:p14="http://schemas.microsoft.com/office/powerpoint/2010/main" val="135278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HOCM </a:t>
            </a:r>
            <a:r>
              <a:rPr lang="en-US" dirty="0" err="1" smtClean="0"/>
              <a:t>Mgmt</a:t>
            </a:r>
            <a:endParaRPr lang="en-US" dirty="0"/>
          </a:p>
        </p:txBody>
      </p:sp>
      <p:sp>
        <p:nvSpPr>
          <p:cNvPr id="6" name="Text Placeholder 5"/>
          <p:cNvSpPr>
            <a:spLocks noGrp="1"/>
          </p:cNvSpPr>
          <p:nvPr>
            <p:ph type="body" idx="1"/>
          </p:nvPr>
        </p:nvSpPr>
        <p:spPr/>
        <p:txBody>
          <a:bodyPr/>
          <a:lstStyle/>
          <a:p>
            <a:r>
              <a:rPr lang="en-US" dirty="0" smtClean="0"/>
              <a:t>Medical </a:t>
            </a:r>
            <a:r>
              <a:rPr lang="en-US" dirty="0" err="1" smtClean="0"/>
              <a:t>Mgmt</a:t>
            </a:r>
            <a:endParaRPr lang="en-US" dirty="0"/>
          </a:p>
        </p:txBody>
      </p:sp>
      <p:sp>
        <p:nvSpPr>
          <p:cNvPr id="7" name="Content Placeholder 6"/>
          <p:cNvSpPr>
            <a:spLocks noGrp="1"/>
          </p:cNvSpPr>
          <p:nvPr>
            <p:ph sz="half" idx="2"/>
          </p:nvPr>
        </p:nvSpPr>
        <p:spPr/>
        <p:txBody>
          <a:bodyPr/>
          <a:lstStyle/>
          <a:p>
            <a:r>
              <a:rPr lang="en-US" dirty="0" smtClean="0"/>
              <a:t>Improve diastolic filling (beta blocker, verapamil, </a:t>
            </a:r>
            <a:r>
              <a:rPr lang="en-US" dirty="0" err="1" smtClean="0"/>
              <a:t>disopyramide</a:t>
            </a:r>
            <a:r>
              <a:rPr lang="en-US" dirty="0" smtClean="0"/>
              <a:t>)</a:t>
            </a:r>
          </a:p>
          <a:p>
            <a:r>
              <a:rPr lang="en-US" dirty="0" smtClean="0"/>
              <a:t>Maintain sinus rhythm</a:t>
            </a:r>
          </a:p>
          <a:p>
            <a:r>
              <a:rPr lang="en-US" dirty="0" smtClean="0"/>
              <a:t>Maintain afterload (avoid vasodilators)</a:t>
            </a:r>
          </a:p>
          <a:p>
            <a:r>
              <a:rPr lang="en-US" dirty="0" smtClean="0"/>
              <a:t>Avoid hypovolemia</a:t>
            </a:r>
          </a:p>
          <a:p>
            <a:r>
              <a:rPr lang="en-US" dirty="0" smtClean="0"/>
              <a:t>Avoid strenuous exercise. Keep athletes from competitive play</a:t>
            </a:r>
          </a:p>
          <a:p>
            <a:endParaRPr lang="en-US" dirty="0" smtClean="0"/>
          </a:p>
        </p:txBody>
      </p:sp>
      <p:sp>
        <p:nvSpPr>
          <p:cNvPr id="8" name="Text Placeholder 7"/>
          <p:cNvSpPr>
            <a:spLocks noGrp="1"/>
          </p:cNvSpPr>
          <p:nvPr>
            <p:ph type="body" sz="quarter" idx="3"/>
          </p:nvPr>
        </p:nvSpPr>
        <p:spPr/>
        <p:txBody>
          <a:bodyPr/>
          <a:lstStyle/>
          <a:p>
            <a:r>
              <a:rPr lang="en-US" dirty="0" smtClean="0"/>
              <a:t>Interventional</a:t>
            </a:r>
            <a:endParaRPr lang="en-US" dirty="0"/>
          </a:p>
        </p:txBody>
      </p:sp>
      <p:sp>
        <p:nvSpPr>
          <p:cNvPr id="9" name="Content Placeholder 8"/>
          <p:cNvSpPr>
            <a:spLocks noGrp="1"/>
          </p:cNvSpPr>
          <p:nvPr>
            <p:ph sz="quarter" idx="4"/>
          </p:nvPr>
        </p:nvSpPr>
        <p:spPr/>
        <p:txBody>
          <a:bodyPr/>
          <a:lstStyle/>
          <a:p>
            <a:r>
              <a:rPr lang="en-US" dirty="0" smtClean="0"/>
              <a:t>ICD for </a:t>
            </a:r>
            <a:r>
              <a:rPr lang="en-US" dirty="0" err="1" smtClean="0"/>
              <a:t>pts</a:t>
            </a:r>
            <a:r>
              <a:rPr lang="en-US" dirty="0" smtClean="0"/>
              <a:t> with high risk of SCD </a:t>
            </a:r>
          </a:p>
          <a:p>
            <a:r>
              <a:rPr lang="en-US" dirty="0" smtClean="0"/>
              <a:t>Alcohol septal ablation or surgical </a:t>
            </a:r>
            <a:r>
              <a:rPr lang="en-US" dirty="0" err="1" smtClean="0"/>
              <a:t>myectomy</a:t>
            </a:r>
            <a:r>
              <a:rPr lang="en-US" dirty="0" smtClean="0"/>
              <a:t> for </a:t>
            </a:r>
            <a:r>
              <a:rPr lang="en-US" dirty="0" err="1" smtClean="0"/>
              <a:t>pts</a:t>
            </a:r>
            <a:r>
              <a:rPr lang="en-US" dirty="0" smtClean="0"/>
              <a:t> with LVOTO, septal wall &gt;18 mm, and NYHA Class III or IV symptoms who are refractory to medical therapy</a:t>
            </a:r>
          </a:p>
        </p:txBody>
      </p:sp>
    </p:spTree>
    <p:extLst>
      <p:ext uri="{BB962C8B-B14F-4D97-AF65-F5344CB8AC3E}">
        <p14:creationId xmlns:p14="http://schemas.microsoft.com/office/powerpoint/2010/main" val="1393862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tumors</a:t>
            </a:r>
            <a:endParaRPr lang="en-US" dirty="0"/>
          </a:p>
        </p:txBody>
      </p:sp>
      <p:sp>
        <p:nvSpPr>
          <p:cNvPr id="3" name="Text Placeholder 2"/>
          <p:cNvSpPr>
            <a:spLocks noGrp="1"/>
          </p:cNvSpPr>
          <p:nvPr>
            <p:ph type="body" idx="1"/>
          </p:nvPr>
        </p:nvSpPr>
        <p:spPr/>
        <p:txBody>
          <a:bodyPr/>
          <a:lstStyle/>
          <a:p>
            <a:r>
              <a:rPr lang="en-US" dirty="0" smtClean="0"/>
              <a:t>Primary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Atrial </a:t>
            </a:r>
            <a:r>
              <a:rPr lang="en-US" dirty="0" err="1" smtClean="0"/>
              <a:t>myxoma</a:t>
            </a:r>
            <a:endParaRPr lang="en-US" dirty="0" smtClean="0"/>
          </a:p>
          <a:p>
            <a:r>
              <a:rPr lang="en-US" dirty="0" err="1" smtClean="0"/>
              <a:t>Lipomatous</a:t>
            </a:r>
            <a:r>
              <a:rPr lang="en-US" dirty="0" smtClean="0"/>
              <a:t> hypertrophy of intra-atrial septum</a:t>
            </a:r>
          </a:p>
          <a:p>
            <a:r>
              <a:rPr lang="en-US" dirty="0" smtClean="0"/>
              <a:t>Papillary </a:t>
            </a:r>
            <a:r>
              <a:rPr lang="en-US" dirty="0" err="1" smtClean="0"/>
              <a:t>fibroelastoma</a:t>
            </a:r>
            <a:endParaRPr lang="en-US" dirty="0" smtClean="0"/>
          </a:p>
          <a:p>
            <a:r>
              <a:rPr lang="en-US" i="1" dirty="0" smtClean="0"/>
              <a:t>Sarcoma</a:t>
            </a:r>
          </a:p>
          <a:p>
            <a:r>
              <a:rPr lang="en-US" i="1" dirty="0" err="1" smtClean="0"/>
              <a:t>Angiosarcoma</a:t>
            </a:r>
            <a:endParaRPr lang="en-US" i="1" dirty="0" smtClean="0"/>
          </a:p>
          <a:p>
            <a:r>
              <a:rPr lang="en-US" i="1" dirty="0" err="1" smtClean="0"/>
              <a:t>Rhabdomyosarcoma</a:t>
            </a:r>
            <a:endParaRPr lang="en-US" i="1" dirty="0" smtClean="0"/>
          </a:p>
          <a:p>
            <a:r>
              <a:rPr lang="en-US" i="1" dirty="0" smtClean="0"/>
              <a:t>Osteosarcoma</a:t>
            </a:r>
          </a:p>
          <a:p>
            <a:endParaRPr lang="en-US" dirty="0"/>
          </a:p>
        </p:txBody>
      </p:sp>
      <p:sp>
        <p:nvSpPr>
          <p:cNvPr id="5" name="Text Placeholder 4"/>
          <p:cNvSpPr>
            <a:spLocks noGrp="1"/>
          </p:cNvSpPr>
          <p:nvPr>
            <p:ph type="body" sz="quarter" idx="3"/>
          </p:nvPr>
        </p:nvSpPr>
        <p:spPr/>
        <p:txBody>
          <a:bodyPr/>
          <a:lstStyle/>
          <a:p>
            <a:r>
              <a:rPr lang="en-US" dirty="0" smtClean="0"/>
              <a:t>Metastatic, direct extension</a:t>
            </a:r>
            <a:endParaRPr lang="en-US" dirty="0"/>
          </a:p>
        </p:txBody>
      </p:sp>
      <p:sp>
        <p:nvSpPr>
          <p:cNvPr id="6" name="Content Placeholder 5"/>
          <p:cNvSpPr>
            <a:spLocks noGrp="1"/>
          </p:cNvSpPr>
          <p:nvPr>
            <p:ph sz="quarter" idx="4"/>
          </p:nvPr>
        </p:nvSpPr>
        <p:spPr/>
        <p:txBody>
          <a:bodyPr/>
          <a:lstStyle/>
          <a:p>
            <a:r>
              <a:rPr lang="en-US" dirty="0" smtClean="0"/>
              <a:t>Lung</a:t>
            </a:r>
          </a:p>
          <a:p>
            <a:r>
              <a:rPr lang="en-US" dirty="0" smtClean="0"/>
              <a:t>Breast</a:t>
            </a:r>
          </a:p>
          <a:p>
            <a:r>
              <a:rPr lang="en-US" dirty="0" smtClean="0"/>
              <a:t>Renal cell carcinoma</a:t>
            </a:r>
          </a:p>
          <a:p>
            <a:r>
              <a:rPr lang="en-US" dirty="0" smtClean="0"/>
              <a:t>Hepatocellular carcinoma</a:t>
            </a:r>
          </a:p>
          <a:p>
            <a:r>
              <a:rPr lang="en-US" dirty="0" smtClean="0"/>
              <a:t>Adrenal carcinoma</a:t>
            </a:r>
            <a:endParaRPr lang="en-US" dirty="0"/>
          </a:p>
        </p:txBody>
      </p:sp>
    </p:spTree>
    <p:extLst>
      <p:ext uri="{BB962C8B-B14F-4D97-AF65-F5344CB8AC3E}">
        <p14:creationId xmlns:p14="http://schemas.microsoft.com/office/powerpoint/2010/main" val="342209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ovascular Medicine: Figure 11. Echocardiographic Appearance of Myxoma."/>
          <p:cNvPicPr>
            <a:picLocks noChangeAspect="1"/>
          </p:cNvPicPr>
          <p:nvPr/>
        </p:nvPicPr>
        <p:blipFill rotWithShape="1">
          <a:blip r:embed="rId2">
            <a:extLst>
              <a:ext uri="{28A0092B-C50C-407E-A947-70E740481C1C}">
                <a14:useLocalDpi xmlns:a14="http://schemas.microsoft.com/office/drawing/2010/main" val="0"/>
              </a:ext>
            </a:extLst>
          </a:blip>
          <a:srcRect l="9931" t="30151" r="11023" b="29394"/>
          <a:stretch/>
        </p:blipFill>
        <p:spPr>
          <a:xfrm>
            <a:off x="5926281" y="1163781"/>
            <a:ext cx="6265719" cy="2774373"/>
          </a:xfrm>
          <a:prstGeom prst="rect">
            <a:avLst/>
          </a:prstGeom>
        </p:spPr>
      </p:pic>
      <p:sp>
        <p:nvSpPr>
          <p:cNvPr id="3" name="TextBox 2"/>
          <p:cNvSpPr txBox="1"/>
          <p:nvPr/>
        </p:nvSpPr>
        <p:spPr>
          <a:xfrm>
            <a:off x="259773" y="290945"/>
            <a:ext cx="5527963" cy="5355312"/>
          </a:xfrm>
          <a:prstGeom prst="rect">
            <a:avLst/>
          </a:prstGeom>
          <a:noFill/>
        </p:spPr>
        <p:txBody>
          <a:bodyPr wrap="square" rtlCol="0">
            <a:spAutoFit/>
          </a:bodyPr>
          <a:lstStyle/>
          <a:p>
            <a:r>
              <a:rPr lang="en-US" b="1" dirty="0" smtClean="0"/>
              <a:t>Atrial </a:t>
            </a:r>
            <a:r>
              <a:rPr lang="en-US" b="1" dirty="0" err="1" smtClean="0"/>
              <a:t>Myxoma</a:t>
            </a:r>
            <a:endParaRPr lang="en-US" b="1" dirty="0" smtClean="0"/>
          </a:p>
          <a:p>
            <a:endParaRPr lang="en-US" dirty="0"/>
          </a:p>
          <a:p>
            <a:r>
              <a:rPr lang="en-US" dirty="0" smtClean="0"/>
              <a:t>Globular LA mass attached to the intra-atrial septum, mobile, often protruding through mitral valve during diastole</a:t>
            </a:r>
          </a:p>
          <a:p>
            <a:endParaRPr lang="en-US" dirty="0"/>
          </a:p>
          <a:p>
            <a:r>
              <a:rPr lang="en-US" dirty="0" smtClean="0"/>
              <a:t>May mimic mitral stenosis</a:t>
            </a:r>
          </a:p>
          <a:p>
            <a:endParaRPr lang="en-US" dirty="0"/>
          </a:p>
          <a:p>
            <a:r>
              <a:rPr lang="en-US" u="sng" dirty="0" smtClean="0"/>
              <a:t>Symptoms</a:t>
            </a:r>
            <a:r>
              <a:rPr lang="en-US" dirty="0" smtClean="0"/>
              <a:t>: heart failure, chest pain, embolic events, conduction abnormalities, constitutional symptoms </a:t>
            </a:r>
          </a:p>
          <a:p>
            <a:endParaRPr lang="en-US" dirty="0"/>
          </a:p>
          <a:p>
            <a:r>
              <a:rPr lang="en-US" u="sng" dirty="0" smtClean="0"/>
              <a:t>Evaluation</a:t>
            </a:r>
            <a:r>
              <a:rPr lang="en-US" dirty="0" smtClean="0"/>
              <a:t>: Initially with TTE. Usually TEE, CT or MRI needed</a:t>
            </a:r>
          </a:p>
          <a:p>
            <a:endParaRPr lang="en-US" dirty="0"/>
          </a:p>
          <a:p>
            <a:r>
              <a:rPr lang="en-US" u="sng" dirty="0" smtClean="0"/>
              <a:t>Treatment</a:t>
            </a:r>
            <a:r>
              <a:rPr lang="en-US" dirty="0" smtClean="0"/>
              <a:t>: benign cardiac tumors need to be excised</a:t>
            </a:r>
          </a:p>
          <a:p>
            <a:endParaRPr lang="en-US" dirty="0"/>
          </a:p>
          <a:p>
            <a:endParaRPr lang="en-US" dirty="0"/>
          </a:p>
        </p:txBody>
      </p:sp>
    </p:spTree>
    <p:extLst>
      <p:ext uri="{BB962C8B-B14F-4D97-AF65-F5344CB8AC3E}">
        <p14:creationId xmlns:p14="http://schemas.microsoft.com/office/powerpoint/2010/main" val="1713792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3" y="446809"/>
            <a:ext cx="9996054" cy="5755422"/>
          </a:xfrm>
          <a:prstGeom prst="rect">
            <a:avLst/>
          </a:prstGeom>
          <a:noFill/>
        </p:spPr>
        <p:txBody>
          <a:bodyPr wrap="square" rtlCol="0">
            <a:spAutoFit/>
          </a:bodyPr>
          <a:lstStyle/>
          <a:p>
            <a:r>
              <a:rPr lang="en-US" sz="1600" dirty="0" smtClean="0"/>
              <a:t>QUESTION 1</a:t>
            </a:r>
          </a:p>
          <a:p>
            <a:r>
              <a:rPr lang="en-US" sz="1600" dirty="0" smtClean="0"/>
              <a:t>A 46-year-old </a:t>
            </a:r>
            <a:r>
              <a:rPr lang="en-US" sz="1600" dirty="0"/>
              <a:t>man is evaluated in the emergency department for a 3-day history of progressively worsening dyspnea on exertion to the point that he is unable to walk more than one block without resting. He has had sharp intermittent </a:t>
            </a:r>
            <a:r>
              <a:rPr lang="en-US" sz="1600" dirty="0" err="1"/>
              <a:t>pleuritic</a:t>
            </a:r>
            <a:r>
              <a:rPr lang="en-US" sz="1600" dirty="0"/>
              <a:t> chest pain and a nonproductive cough with </a:t>
            </a:r>
            <a:r>
              <a:rPr lang="en-US" sz="1600" dirty="0" err="1"/>
              <a:t>myalgias</a:t>
            </a:r>
            <a:r>
              <a:rPr lang="en-US" sz="1600" dirty="0"/>
              <a:t> and malaise for 7 days and has had orthostatic dizziness for 2 days. He is taking no medications. </a:t>
            </a:r>
          </a:p>
          <a:p>
            <a:r>
              <a:rPr lang="en-US" sz="1600" dirty="0"/>
              <a:t>On physical examination, temperature is 37.7 °C (99.9 °F), blood pressure is 88/44 mm Hg, pulse is 125/min, and respiration rate is 29/min; BMI is 27. Oxygen saturation on ambient air is 95%. </a:t>
            </a:r>
            <a:r>
              <a:rPr lang="en-US" sz="1600" dirty="0" err="1"/>
              <a:t>Pulsus</a:t>
            </a:r>
            <a:r>
              <a:rPr lang="en-US" sz="1600" dirty="0"/>
              <a:t> </a:t>
            </a:r>
            <a:r>
              <a:rPr lang="en-US" sz="1600" dirty="0" err="1"/>
              <a:t>paradoxus</a:t>
            </a:r>
            <a:r>
              <a:rPr lang="en-US" sz="1600" dirty="0"/>
              <a:t> is 15 mm Hg. Estimated central venous pressure is 10 cm H</a:t>
            </a:r>
            <a:r>
              <a:rPr lang="en-US" sz="1600" baseline="-25000" dirty="0"/>
              <a:t>2</a:t>
            </a:r>
            <a:r>
              <a:rPr lang="en-US" sz="1600" dirty="0"/>
              <a:t>O. Cardiac examination discloses muffled heart sounds with no rubs. Lung auscultation reveals normal breath sounds and no crackles. There is 2+ pedal edema. Blood pressure and heart rate are unchanged after a 500-mL intravenous normal saline challenge. </a:t>
            </a:r>
            <a:endParaRPr lang="en-US" sz="1600" dirty="0" smtClean="0"/>
          </a:p>
          <a:p>
            <a:endParaRPr lang="en-US" sz="1600" dirty="0" smtClean="0"/>
          </a:p>
          <a:p>
            <a:r>
              <a:rPr lang="en-US" sz="1600" dirty="0"/>
              <a:t>Twelve-lead electrocardiogram shows sinus tachycardia, diffuse low voltage, and no ST-segment shifts. Echocardiogram shows a large circumferential pericardial effusion, right ventricular and atrial free wall diastolic collapse, normal left ventricular systolic function, and an ejection fraction of 70%. Chest radiograph shows an enlarged cardiac silhouette and no pulmonary infiltrates</a:t>
            </a:r>
            <a:r>
              <a:rPr lang="en-US" sz="1600" dirty="0" smtClean="0"/>
              <a:t>.</a:t>
            </a:r>
          </a:p>
          <a:p>
            <a:endParaRPr lang="en-US" sz="1600" dirty="0"/>
          </a:p>
          <a:p>
            <a:r>
              <a:rPr lang="en-US" sz="1600" dirty="0" smtClean="0"/>
              <a:t>What is the most appropriate treatment?</a:t>
            </a:r>
          </a:p>
          <a:p>
            <a:pPr marL="342900" indent="-342900">
              <a:buAutoNum type="alphaUcPeriod"/>
            </a:pPr>
            <a:r>
              <a:rPr lang="en-US" sz="1600" dirty="0" err="1" smtClean="0"/>
              <a:t>Dobutamine</a:t>
            </a:r>
            <a:endParaRPr lang="en-US" sz="1600" dirty="0" smtClean="0"/>
          </a:p>
          <a:p>
            <a:pPr marL="342900" indent="-342900">
              <a:buAutoNum type="alphaUcPeriod"/>
            </a:pPr>
            <a:r>
              <a:rPr lang="en-US" sz="1600" dirty="0" smtClean="0"/>
              <a:t>Levofloxacin and tobramycin</a:t>
            </a:r>
          </a:p>
          <a:p>
            <a:pPr marL="342900" indent="-342900">
              <a:buAutoNum type="alphaUcPeriod"/>
            </a:pPr>
            <a:r>
              <a:rPr lang="en-US" sz="1600" dirty="0" err="1" smtClean="0"/>
              <a:t>Pericardiocentesis</a:t>
            </a:r>
            <a:endParaRPr lang="en-US" sz="1600" dirty="0" smtClean="0"/>
          </a:p>
          <a:p>
            <a:pPr marL="342900" indent="-342900">
              <a:buAutoNum type="alphaUcPeriod"/>
            </a:pPr>
            <a:r>
              <a:rPr lang="en-US" sz="1600" dirty="0" smtClean="0"/>
              <a:t>Surgical </a:t>
            </a:r>
            <a:r>
              <a:rPr lang="en-US" sz="1600" dirty="0" err="1" smtClean="0"/>
              <a:t>pericardiectomy</a:t>
            </a:r>
            <a:endParaRPr lang="en-US" sz="1600" dirty="0"/>
          </a:p>
        </p:txBody>
      </p:sp>
    </p:spTree>
    <p:extLst>
      <p:ext uri="{BB962C8B-B14F-4D97-AF65-F5344CB8AC3E}">
        <p14:creationId xmlns:p14="http://schemas.microsoft.com/office/powerpoint/2010/main" val="2447047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64" y="353291"/>
            <a:ext cx="10110354" cy="5909310"/>
          </a:xfrm>
          <a:prstGeom prst="rect">
            <a:avLst/>
          </a:prstGeom>
          <a:noFill/>
        </p:spPr>
        <p:txBody>
          <a:bodyPr wrap="square" rtlCol="0">
            <a:spAutoFit/>
          </a:bodyPr>
          <a:lstStyle/>
          <a:p>
            <a:r>
              <a:rPr lang="en-US" sz="1400" dirty="0" smtClean="0"/>
              <a:t>Correct Answer: C. </a:t>
            </a:r>
            <a:r>
              <a:rPr lang="en-US" sz="1400" b="1" dirty="0" err="1" smtClean="0"/>
              <a:t>Pericardiocentesis</a:t>
            </a:r>
            <a:endParaRPr lang="en-US" sz="1400" b="1" dirty="0" smtClean="0"/>
          </a:p>
          <a:p>
            <a:endParaRPr lang="en-US" sz="1400" dirty="0"/>
          </a:p>
          <a:p>
            <a:r>
              <a:rPr lang="en-US" sz="1400" dirty="0" smtClean="0"/>
              <a:t>This is likely cardiac </a:t>
            </a:r>
            <a:r>
              <a:rPr lang="en-US" sz="1400" dirty="0" err="1"/>
              <a:t>tamponade</a:t>
            </a:r>
            <a:r>
              <a:rPr lang="en-US" sz="1400" dirty="0"/>
              <a:t>. Physical examination reveals tachycardia, reduced blood pressure, distended jugular veins, elevated </a:t>
            </a:r>
            <a:r>
              <a:rPr lang="en-US" sz="1400" dirty="0" err="1"/>
              <a:t>pulsus</a:t>
            </a:r>
            <a:r>
              <a:rPr lang="en-US" sz="1400" dirty="0"/>
              <a:t> </a:t>
            </a:r>
            <a:r>
              <a:rPr lang="en-US" sz="1400" dirty="0" err="1"/>
              <a:t>paradoxus</a:t>
            </a:r>
            <a:r>
              <a:rPr lang="en-US" sz="1400" dirty="0"/>
              <a:t> (&gt;10 mm Hg), and an unremarkable lung examination. This constellation of signs should always raise the possibility of cardiac </a:t>
            </a:r>
            <a:r>
              <a:rPr lang="en-US" sz="1400" dirty="0" err="1"/>
              <a:t>tamponade</a:t>
            </a:r>
            <a:r>
              <a:rPr lang="en-US" sz="1400" dirty="0"/>
              <a:t> but is not pathognomonic. Other acute conditions, such as pulmonary embolism or myocardial infarction, could account for these findings. However, cardiac </a:t>
            </a:r>
            <a:r>
              <a:rPr lang="en-US" sz="1400" dirty="0" err="1"/>
              <a:t>tamponade</a:t>
            </a:r>
            <a:r>
              <a:rPr lang="en-US" sz="1400" dirty="0"/>
              <a:t> is confirmed by echocardiography, specifically by a pericardial effusion with associated right atrial and ventricular free wall diastolic collapse. In addition, this patient presents with symptoms consistent with an infectious illness. A viral pericarditis is the most likely source. The definitive treatment for this patient’s hemodynamic derangement is </a:t>
            </a:r>
            <a:r>
              <a:rPr lang="en-US" sz="1400" dirty="0" err="1"/>
              <a:t>pericardiocentesis</a:t>
            </a:r>
            <a:r>
              <a:rPr lang="en-US" sz="1400" dirty="0"/>
              <a:t>, which is typically performed via a percutaneous route but may be performed surgically if indicated. </a:t>
            </a:r>
          </a:p>
          <a:p>
            <a:r>
              <a:rPr lang="en-US" sz="1400" dirty="0"/>
              <a:t>Cardiac </a:t>
            </a:r>
            <a:r>
              <a:rPr lang="en-US" sz="1400" dirty="0" err="1"/>
              <a:t>tamponade</a:t>
            </a:r>
            <a:r>
              <a:rPr lang="en-US" sz="1400" dirty="0"/>
              <a:t> is typically caused by a circumferential pericardial effusion, but a </a:t>
            </a:r>
            <a:r>
              <a:rPr lang="en-US" sz="1400" dirty="0" err="1"/>
              <a:t>loculated</a:t>
            </a:r>
            <a:r>
              <a:rPr lang="en-US" sz="1400" dirty="0"/>
              <a:t> pericardial effusion also can cause </a:t>
            </a:r>
            <a:r>
              <a:rPr lang="en-US" sz="1400" dirty="0" err="1"/>
              <a:t>tamponade</a:t>
            </a:r>
            <a:r>
              <a:rPr lang="en-US" sz="1400" dirty="0"/>
              <a:t>, particularly in patients with prior cardiac surgery. The rapidity of fluid accumulation, rather than the absolute size of an effusion, is the major determinant of developing </a:t>
            </a:r>
            <a:r>
              <a:rPr lang="en-US" sz="1400" dirty="0" err="1"/>
              <a:t>tamponade</a:t>
            </a:r>
            <a:r>
              <a:rPr lang="en-US" sz="1400" dirty="0"/>
              <a:t>. Thus, a small but rapidly developing effusion may cause </a:t>
            </a:r>
            <a:r>
              <a:rPr lang="en-US" sz="1400" dirty="0" err="1"/>
              <a:t>tamponade</a:t>
            </a:r>
            <a:r>
              <a:rPr lang="en-US" sz="1400" dirty="0"/>
              <a:t>, whereas a large but slowly accumulating effusion may not. </a:t>
            </a:r>
            <a:endParaRPr lang="en-US" sz="1400" dirty="0" smtClean="0"/>
          </a:p>
          <a:p>
            <a:endParaRPr lang="en-US" sz="1400" dirty="0"/>
          </a:p>
          <a:p>
            <a:r>
              <a:rPr lang="en-US" sz="1400" dirty="0" smtClean="0"/>
              <a:t>Wrong answers:</a:t>
            </a:r>
          </a:p>
          <a:p>
            <a:pPr marL="342900" indent="-342900">
              <a:buAutoNum type="alphaUcPeriod"/>
            </a:pPr>
            <a:r>
              <a:rPr lang="en-US" sz="1400" dirty="0" err="1" smtClean="0"/>
              <a:t>Dobutamine</a:t>
            </a:r>
            <a:r>
              <a:rPr lang="en-US" sz="1400" dirty="0" smtClean="0"/>
              <a:t>: vigorous LV function on TTE, unlikely to be of benefit. Aggressive IVF are indicated, which were given.</a:t>
            </a:r>
          </a:p>
          <a:p>
            <a:pPr marL="342900" indent="-342900">
              <a:buAutoNum type="alphaUcPeriod"/>
            </a:pPr>
            <a:r>
              <a:rPr lang="en-US" sz="1400" dirty="0" smtClean="0"/>
              <a:t>Levofloxacin and tobramycin: findings more consistent with </a:t>
            </a:r>
            <a:r>
              <a:rPr lang="en-US" sz="1400" dirty="0" err="1" smtClean="0"/>
              <a:t>tamponade</a:t>
            </a:r>
            <a:r>
              <a:rPr lang="en-US" sz="1400" dirty="0" smtClean="0"/>
              <a:t> than septic shock.</a:t>
            </a:r>
          </a:p>
          <a:p>
            <a:r>
              <a:rPr lang="en-US" sz="1400" dirty="0" smtClean="0"/>
              <a:t>D.   Surgical </a:t>
            </a:r>
            <a:r>
              <a:rPr lang="en-US" sz="1400" dirty="0" err="1" smtClean="0"/>
              <a:t>pericardiectomy</a:t>
            </a:r>
            <a:r>
              <a:rPr lang="en-US" sz="1400" dirty="0" smtClean="0"/>
              <a:t>: would be appropriate treatment for constrictive pericarditis after 3 months of conservative </a:t>
            </a:r>
            <a:r>
              <a:rPr lang="en-US" sz="1400" dirty="0" err="1" smtClean="0"/>
              <a:t>mgmt</a:t>
            </a:r>
            <a:endParaRPr lang="en-US" sz="1400" dirty="0" smtClean="0"/>
          </a:p>
          <a:p>
            <a:pPr marL="342900" indent="-342900">
              <a:buAutoNum type="alphaUcPeriod"/>
            </a:pPr>
            <a:endParaRPr lang="en-US" sz="1600" dirty="0"/>
          </a:p>
          <a:p>
            <a:endParaRPr lang="en-US" sz="1100" dirty="0" smtClean="0"/>
          </a:p>
          <a:p>
            <a:endParaRPr lang="en-US" sz="1100" dirty="0"/>
          </a:p>
          <a:p>
            <a:endParaRPr lang="en-US" dirty="0"/>
          </a:p>
        </p:txBody>
      </p:sp>
    </p:spTree>
    <p:extLst>
      <p:ext uri="{BB962C8B-B14F-4D97-AF65-F5344CB8AC3E}">
        <p14:creationId xmlns:p14="http://schemas.microsoft.com/office/powerpoint/2010/main" val="2685901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2118"/>
            <a:ext cx="10089573" cy="5786199"/>
          </a:xfrm>
          <a:prstGeom prst="rect">
            <a:avLst/>
          </a:prstGeom>
          <a:noFill/>
        </p:spPr>
        <p:txBody>
          <a:bodyPr wrap="square" rtlCol="0">
            <a:spAutoFit/>
          </a:bodyPr>
          <a:lstStyle/>
          <a:p>
            <a:r>
              <a:rPr lang="en-US" sz="1600" dirty="0" smtClean="0"/>
              <a:t>QUESTION 2</a:t>
            </a:r>
          </a:p>
          <a:p>
            <a:r>
              <a:rPr lang="en-US" sz="1600" dirty="0" smtClean="0"/>
              <a:t>A </a:t>
            </a:r>
            <a:r>
              <a:rPr lang="en-US" sz="1600" dirty="0"/>
              <a:t>45-year-old man is evaluated for a 6-month history of progressive dyspnea on exertion and lower-extremity edema. He can now walk only one block before needing to rest. He reports orthostatic dizziness in the last 2 weeks. He denies chest pain, palpitations, or syncope. He was diagnosed 15 years ago with non-Hodgkin lymphoma, which was treated with chest irradiation and chemotherapy and is now in remission. He also has type 2 diabetes mellitus. He takes furosemide (80 mg, 3 times daily), glyburide, and low-dose aspirin. </a:t>
            </a:r>
          </a:p>
          <a:p>
            <a:r>
              <a:rPr lang="en-US" sz="1600" dirty="0"/>
              <a:t>On physical examination, he is afebrile. Blood pressure is 125/60 mm Hg supine and 100/50 mm Hg standing; pulse is 90/min supine and 110/min standing. Respiration rate is 23/min. BMI is 28. There is jugular venous distention and jugular venous engorgement with inspiration. Estimated central venous pressure is 15 cm H</a:t>
            </a:r>
            <a:r>
              <a:rPr lang="en-US" sz="1600" baseline="-25000" dirty="0"/>
              <a:t>2</a:t>
            </a:r>
            <a:r>
              <a:rPr lang="en-US" sz="1600" dirty="0"/>
              <a:t>O. Cardiac examination discloses diminished heart sounds and a prominent early diastolic sound but no gallops or murmurs. Pulmonary auscultation discloses normal breath sounds and no crackles. Abdominal examination shows shifting dullness, and lower extremities show 3+ pitting edema to the level of the knees. The remainder of the physical examination is normal. </a:t>
            </a:r>
            <a:endParaRPr lang="en-US" sz="1600" dirty="0" smtClean="0"/>
          </a:p>
          <a:p>
            <a:endParaRPr lang="en-US" sz="1600" dirty="0" smtClean="0"/>
          </a:p>
          <a:p>
            <a:r>
              <a:rPr lang="en-US" sz="1600" dirty="0" smtClean="0"/>
              <a:t>BUN 40 mg/</a:t>
            </a:r>
            <a:r>
              <a:rPr lang="en-US" sz="1600" dirty="0" err="1" smtClean="0"/>
              <a:t>dL</a:t>
            </a:r>
            <a:r>
              <a:rPr lang="en-US" sz="1600" dirty="0" smtClean="0"/>
              <a:t>, Cr 2.0 mg/</a:t>
            </a:r>
            <a:r>
              <a:rPr lang="en-US" sz="1600" dirty="0" err="1" smtClean="0"/>
              <a:t>dL</a:t>
            </a:r>
            <a:r>
              <a:rPr lang="en-US" sz="1600" dirty="0" smtClean="0"/>
              <a:t>, ALT 130 U/L, AST 112 U/L, Albumin 3.0 g/</a:t>
            </a:r>
            <a:r>
              <a:rPr lang="en-US" sz="1600" dirty="0" err="1" smtClean="0"/>
              <a:t>dL</a:t>
            </a:r>
            <a:r>
              <a:rPr lang="en-US" sz="1600" dirty="0" smtClean="0"/>
              <a:t>, UA negative for protein,</a:t>
            </a:r>
            <a:endParaRPr lang="en-US" sz="1600" dirty="0"/>
          </a:p>
          <a:p>
            <a:endParaRPr lang="en-US" sz="1600" dirty="0" smtClean="0"/>
          </a:p>
          <a:p>
            <a:r>
              <a:rPr lang="en-US" sz="1600" dirty="0" smtClean="0"/>
              <a:t>What’s the most likely diagnosis?</a:t>
            </a:r>
          </a:p>
          <a:p>
            <a:r>
              <a:rPr lang="en-US" sz="1600" dirty="0" smtClean="0"/>
              <a:t>A. Cirrhosis</a:t>
            </a:r>
            <a:endParaRPr lang="en-US" sz="1600" dirty="0"/>
          </a:p>
          <a:p>
            <a:r>
              <a:rPr lang="en-US" sz="1600" dirty="0" smtClean="0"/>
              <a:t>B.  Constrictive pericarditis</a:t>
            </a:r>
          </a:p>
          <a:p>
            <a:r>
              <a:rPr lang="en-US" sz="1600" dirty="0" smtClean="0"/>
              <a:t>C. </a:t>
            </a:r>
            <a:r>
              <a:rPr lang="en-US" sz="1600" dirty="0" err="1" smtClean="0"/>
              <a:t>Nephrotic</a:t>
            </a:r>
            <a:r>
              <a:rPr lang="en-US" sz="1600" dirty="0" smtClean="0"/>
              <a:t> syndrome</a:t>
            </a:r>
          </a:p>
          <a:p>
            <a:r>
              <a:rPr lang="en-US" sz="1600" dirty="0" smtClean="0"/>
              <a:t>D. Systolic heart failure</a:t>
            </a:r>
            <a:endParaRPr lang="en-US" sz="1600" dirty="0"/>
          </a:p>
          <a:p>
            <a:endParaRPr lang="en-US" dirty="0"/>
          </a:p>
        </p:txBody>
      </p:sp>
    </p:spTree>
    <p:extLst>
      <p:ext uri="{BB962C8B-B14F-4D97-AF65-F5344CB8AC3E}">
        <p14:creationId xmlns:p14="http://schemas.microsoft.com/office/powerpoint/2010/main" val="2578052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8991"/>
            <a:ext cx="10172700" cy="6724918"/>
          </a:xfrm>
          <a:prstGeom prst="rect">
            <a:avLst/>
          </a:prstGeom>
          <a:noFill/>
        </p:spPr>
        <p:txBody>
          <a:bodyPr wrap="square" rtlCol="0">
            <a:spAutoFit/>
          </a:bodyPr>
          <a:lstStyle/>
          <a:p>
            <a:r>
              <a:rPr lang="en-US" sz="1400" dirty="0" smtClean="0"/>
              <a:t>Correct Answer: B. </a:t>
            </a:r>
            <a:r>
              <a:rPr lang="en-US" sz="1400" b="1" dirty="0" smtClean="0"/>
              <a:t>Constrictive pericarditis</a:t>
            </a:r>
          </a:p>
          <a:p>
            <a:endParaRPr lang="en-US" sz="1400" dirty="0"/>
          </a:p>
          <a:p>
            <a:r>
              <a:rPr lang="en-US" sz="1400" dirty="0" smtClean="0"/>
              <a:t>This </a:t>
            </a:r>
            <a:r>
              <a:rPr lang="en-US" sz="1400" dirty="0"/>
              <a:t>patient has symptoms and signs of heart failure. The physical examination is notable for findings of right heart failure (jugular venous distention, peripheral edema) in the absence of left heart failure (clear lung fields, absence of gallop). The most important physical examination findings are a </a:t>
            </a:r>
            <a:r>
              <a:rPr lang="en-US" sz="1400" b="1" dirty="0" err="1"/>
              <a:t>Kussmaul</a:t>
            </a:r>
            <a:r>
              <a:rPr lang="en-US" sz="1400" b="1" dirty="0"/>
              <a:t> sign</a:t>
            </a:r>
            <a:r>
              <a:rPr lang="en-US" sz="1400" dirty="0"/>
              <a:t> (accentuated jugular venous pressure during inspiration) and an </a:t>
            </a:r>
            <a:r>
              <a:rPr lang="en-US" sz="1400" b="1" dirty="0"/>
              <a:t>early diastolic sound (pericardial knock</a:t>
            </a:r>
            <a:r>
              <a:rPr lang="en-US" sz="1400" dirty="0"/>
              <a:t>). These findings help to confirm constrictive pericarditis as the most likely diagnosis. </a:t>
            </a:r>
          </a:p>
          <a:p>
            <a:r>
              <a:rPr lang="en-US" sz="1400" dirty="0"/>
              <a:t>Constrictive pericarditis is characterized by thickened, fibrotic, and adherent pericardium that restrains ventricular diastolic expansion, leading to impaired filling. Orthostatic hypotension may occur as an adverse effect from excessive diuresis in patients with constrictive pericarditis, as seen in this patient, who was being treated with a high dosage of furosemide. Constrictive pericarditis is a well-known complication of chest irradiation therapy and may occur 10 to 15 years after exposure. </a:t>
            </a:r>
            <a:r>
              <a:rPr lang="en-US" sz="1400" dirty="0" err="1"/>
              <a:t>Mediastinal</a:t>
            </a:r>
            <a:r>
              <a:rPr lang="en-US" sz="1400" dirty="0"/>
              <a:t> radiation therapy results in approximately a three-fold increase in the risk of cardiac death. Most deaths are due to myocardial infarction, and the remainder are due to heart failure, constrictive pericarditis, cardiomyopathy, or </a:t>
            </a:r>
            <a:r>
              <a:rPr lang="en-US" sz="1400" dirty="0" err="1"/>
              <a:t>valvular</a:t>
            </a:r>
            <a:r>
              <a:rPr lang="en-US" sz="1400" dirty="0"/>
              <a:t> heart disease. </a:t>
            </a:r>
            <a:endParaRPr lang="en-US" sz="1400" dirty="0" smtClean="0"/>
          </a:p>
          <a:p>
            <a:endParaRPr lang="en-US" sz="1400" dirty="0"/>
          </a:p>
          <a:p>
            <a:r>
              <a:rPr lang="en-US" sz="1400" dirty="0" smtClean="0"/>
              <a:t>Wrong answers:</a:t>
            </a:r>
          </a:p>
          <a:p>
            <a:r>
              <a:rPr lang="en-US" sz="1400" dirty="0" smtClean="0"/>
              <a:t>A. Cirrhosis: </a:t>
            </a:r>
            <a:r>
              <a:rPr lang="en-US" sz="1400" dirty="0"/>
              <a:t> </a:t>
            </a:r>
            <a:r>
              <a:rPr lang="en-US" sz="1400" dirty="0" smtClean="0"/>
              <a:t>Cirrhosis </a:t>
            </a:r>
            <a:r>
              <a:rPr lang="en-US" sz="1400" dirty="0"/>
              <a:t>with portal hypertension could account for this patient’s peripheral edema and ascites. However, it would not explain the elevated right heart pressures, orthostatic hypotension, pericardial knock, or </a:t>
            </a:r>
            <a:r>
              <a:rPr lang="en-US" sz="1400" dirty="0" err="1"/>
              <a:t>Kussmaul</a:t>
            </a:r>
            <a:r>
              <a:rPr lang="en-US" sz="1400" dirty="0"/>
              <a:t> sign. In addition, the patient does not have any cutaneous findings of chronic liver disease such as </a:t>
            </a:r>
            <a:r>
              <a:rPr lang="en-US" sz="1400" dirty="0" err="1"/>
              <a:t>gynecomastia</a:t>
            </a:r>
            <a:r>
              <a:rPr lang="en-US" sz="1400" dirty="0"/>
              <a:t>, spider </a:t>
            </a:r>
            <a:r>
              <a:rPr lang="en-US" sz="1400" dirty="0" err="1"/>
              <a:t>angioma</a:t>
            </a:r>
            <a:r>
              <a:rPr lang="en-US" sz="1400" dirty="0"/>
              <a:t>, or palmar erythema. The elevated aminotransferase levels reflect passive hepatic congestion and are a feature of constrictive pericarditis. </a:t>
            </a:r>
          </a:p>
          <a:p>
            <a:r>
              <a:rPr lang="en-US" sz="1400" dirty="0" smtClean="0"/>
              <a:t>C. </a:t>
            </a:r>
            <a:r>
              <a:rPr lang="en-US" sz="1400" dirty="0" err="1" smtClean="0"/>
              <a:t>Nephrotic</a:t>
            </a:r>
            <a:r>
              <a:rPr lang="en-US" sz="1400" dirty="0" smtClean="0"/>
              <a:t> syndrome: </a:t>
            </a:r>
            <a:r>
              <a:rPr lang="en-US" sz="1400" dirty="0" err="1" smtClean="0"/>
              <a:t>Nephrotic</a:t>
            </a:r>
            <a:r>
              <a:rPr lang="en-US" sz="1400" dirty="0" smtClean="0"/>
              <a:t> </a:t>
            </a:r>
            <a:r>
              <a:rPr lang="en-US" sz="1400" dirty="0"/>
              <a:t>syndrome is a reasonable consideration in a patient with diabetes mellitus, hypercholesterolemia, </a:t>
            </a:r>
            <a:r>
              <a:rPr lang="en-US" sz="1400" dirty="0" err="1"/>
              <a:t>hypoalbuminemia</a:t>
            </a:r>
            <a:r>
              <a:rPr lang="en-US" sz="1400" dirty="0"/>
              <a:t>, and peripheral edema. However, the absence of proteinuria excludes this diagnosis. In addition, </a:t>
            </a:r>
            <a:r>
              <a:rPr lang="en-US" sz="1400" dirty="0" err="1"/>
              <a:t>nephrotic</a:t>
            </a:r>
            <a:r>
              <a:rPr lang="en-US" sz="1400" dirty="0"/>
              <a:t> syndrome would not explain the jugular venous distention, pericardial knock, or orthostatic hypotension. </a:t>
            </a:r>
            <a:endParaRPr lang="en-US" sz="1400" dirty="0" smtClean="0"/>
          </a:p>
          <a:p>
            <a:r>
              <a:rPr lang="en-US" sz="1400" dirty="0" smtClean="0"/>
              <a:t>D. Systolic heart failure: </a:t>
            </a:r>
            <a:r>
              <a:rPr lang="en-US" sz="1400" dirty="0"/>
              <a:t> </a:t>
            </a:r>
            <a:r>
              <a:rPr lang="en-US" sz="1400" dirty="0" smtClean="0"/>
              <a:t>Systolic </a:t>
            </a:r>
            <a:r>
              <a:rPr lang="en-US" sz="1400" dirty="0"/>
              <a:t>heart failure can explain many of the patient’s findings, including dyspnea on exertion, elevated central venous pressure, and peripheral edema. However, systolic failure is also associated with crackles on pulmonary auscultation and an S</a:t>
            </a:r>
            <a:r>
              <a:rPr lang="en-US" sz="1400" baseline="-25000" dirty="0"/>
              <a:t>3</a:t>
            </a:r>
            <a:r>
              <a:rPr lang="en-US" sz="1400" dirty="0"/>
              <a:t>, which are absent in this patient. Furthermore, murmurs characteristic of mitral regurgitation and tricuspid regurgitation are frequently associated with systolic failure but are absent in this patient. Systolic failure cannot explain the pericardial knock or </a:t>
            </a:r>
            <a:r>
              <a:rPr lang="en-US" sz="1400" dirty="0" err="1"/>
              <a:t>Kussmaul</a:t>
            </a:r>
            <a:r>
              <a:rPr lang="en-US" sz="1400" dirty="0"/>
              <a:t> sign. </a:t>
            </a:r>
          </a:p>
          <a:p>
            <a:endParaRPr lang="en-US" sz="1100" dirty="0"/>
          </a:p>
        </p:txBody>
      </p:sp>
    </p:spTree>
    <p:extLst>
      <p:ext uri="{BB962C8B-B14F-4D97-AF65-F5344CB8AC3E}">
        <p14:creationId xmlns:p14="http://schemas.microsoft.com/office/powerpoint/2010/main" val="3391504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80555"/>
            <a:ext cx="10110355" cy="5016758"/>
          </a:xfrm>
          <a:prstGeom prst="rect">
            <a:avLst/>
          </a:prstGeom>
          <a:noFill/>
        </p:spPr>
        <p:txBody>
          <a:bodyPr wrap="square" rtlCol="0">
            <a:spAutoFit/>
          </a:bodyPr>
          <a:lstStyle/>
          <a:p>
            <a:r>
              <a:rPr lang="en-US" sz="1600" dirty="0"/>
              <a:t>QUESTION </a:t>
            </a:r>
            <a:r>
              <a:rPr lang="en-US" sz="1600" dirty="0" smtClean="0"/>
              <a:t>3</a:t>
            </a:r>
            <a:endParaRPr lang="en-US" sz="1600" dirty="0"/>
          </a:p>
          <a:p>
            <a:r>
              <a:rPr lang="en-US" sz="1600" dirty="0"/>
              <a:t>A 34-year-old woman is evaluated for sharp intermittent </a:t>
            </a:r>
            <a:r>
              <a:rPr lang="en-US" sz="1600" dirty="0" err="1"/>
              <a:t>pleuritic</a:t>
            </a:r>
            <a:r>
              <a:rPr lang="en-US" sz="1600" dirty="0"/>
              <a:t> chest pain that has persisted for 1 week. The pain is worse when she lies down in the supine position. She has had no fever, chills, cough, or weight loss. She had acute viral pericarditis 6 months ago that was treated initially with ibuprofen, but when she failed to respond after 3 days, a 10-day tapering dosage of prednisone was instituted, leading to resolution of clinical symptoms. She has a 10-year history of essential hypertension, and she takes hydrochlorothiazide and potassium chloride. </a:t>
            </a:r>
          </a:p>
          <a:p>
            <a:r>
              <a:rPr lang="en-US" sz="1600" dirty="0"/>
              <a:t>On physical examination, temperature is normal, blood pressure is 98/54 mm Hg, pulse is 99/min, and respiration rate is 20/min. Cardiac examination discloses a pericardial friction rub at the lower left sternal border but no gallops. Pulmonary auscultation reveals normal breath sounds and no crackles. There is no jugular venous distention and no chest-wall tenderness. Laboratory studies reveal a serum creatinine level of 1.0 mg/</a:t>
            </a:r>
            <a:r>
              <a:rPr lang="en-US" sz="1600" dirty="0" err="1"/>
              <a:t>dL</a:t>
            </a:r>
            <a:r>
              <a:rPr lang="en-US" sz="1600" dirty="0"/>
              <a:t> (76.3 µ</a:t>
            </a:r>
            <a:r>
              <a:rPr lang="en-US" sz="1600" dirty="0" err="1"/>
              <a:t>mol</a:t>
            </a:r>
            <a:r>
              <a:rPr lang="en-US" sz="1600" dirty="0"/>
              <a:t>/L). </a:t>
            </a:r>
            <a:r>
              <a:rPr lang="en-US" sz="1600" dirty="0" smtClean="0"/>
              <a:t>EKG is performed. CXR shows normal sized cardiac silhouette and clear lung fields.</a:t>
            </a:r>
            <a:endParaRPr lang="en-US" sz="1600" dirty="0"/>
          </a:p>
          <a:p>
            <a:endParaRPr lang="en-US" sz="1600" dirty="0"/>
          </a:p>
          <a:p>
            <a:r>
              <a:rPr lang="en-US" sz="1600" dirty="0"/>
              <a:t>What’s the most </a:t>
            </a:r>
            <a:r>
              <a:rPr lang="en-US" sz="1600" dirty="0" smtClean="0"/>
              <a:t>appropriate treatment?</a:t>
            </a:r>
            <a:endParaRPr lang="en-US" sz="1600" dirty="0"/>
          </a:p>
          <a:p>
            <a:r>
              <a:rPr lang="en-US" sz="1600" dirty="0"/>
              <a:t>A. </a:t>
            </a:r>
            <a:r>
              <a:rPr lang="en-US" sz="1600" dirty="0" smtClean="0"/>
              <a:t>Colchicine</a:t>
            </a:r>
            <a:endParaRPr lang="en-US" sz="1600" dirty="0"/>
          </a:p>
          <a:p>
            <a:r>
              <a:rPr lang="en-US" sz="1600" dirty="0"/>
              <a:t>B. </a:t>
            </a:r>
            <a:r>
              <a:rPr lang="en-US" sz="1600" dirty="0" smtClean="0"/>
              <a:t> High dose aspirin</a:t>
            </a:r>
            <a:endParaRPr lang="en-US" sz="1600" dirty="0"/>
          </a:p>
          <a:p>
            <a:r>
              <a:rPr lang="en-US" sz="1600" dirty="0" smtClean="0"/>
              <a:t>C. High dose ibuprofen</a:t>
            </a:r>
            <a:endParaRPr lang="en-US" sz="1600" dirty="0"/>
          </a:p>
          <a:p>
            <a:r>
              <a:rPr lang="en-US" sz="1600" dirty="0"/>
              <a:t>D. </a:t>
            </a:r>
            <a:r>
              <a:rPr lang="en-US" sz="1600" dirty="0" smtClean="0"/>
              <a:t>Prednisone</a:t>
            </a:r>
            <a:endParaRPr lang="en-US" sz="1600" dirty="0"/>
          </a:p>
          <a:p>
            <a:endParaRPr lang="en-US" sz="1600" dirty="0"/>
          </a:p>
        </p:txBody>
      </p:sp>
    </p:spTree>
    <p:extLst>
      <p:ext uri="{BB962C8B-B14F-4D97-AF65-F5344CB8AC3E}">
        <p14:creationId xmlns:p14="http://schemas.microsoft.com/office/powerpoint/2010/main" val="1693786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64" y="176645"/>
            <a:ext cx="10110354" cy="5355312"/>
          </a:xfrm>
          <a:prstGeom prst="rect">
            <a:avLst/>
          </a:prstGeom>
          <a:noFill/>
        </p:spPr>
        <p:txBody>
          <a:bodyPr wrap="square" rtlCol="0">
            <a:spAutoFit/>
          </a:bodyPr>
          <a:lstStyle/>
          <a:p>
            <a:r>
              <a:rPr lang="en-US" b="1" dirty="0" smtClean="0"/>
              <a:t>Causes are multiple…</a:t>
            </a:r>
          </a:p>
          <a:p>
            <a:endParaRPr lang="en-US" dirty="0" smtClean="0"/>
          </a:p>
          <a:p>
            <a:r>
              <a:rPr lang="en-US" dirty="0" smtClean="0"/>
              <a:t>Infectious – </a:t>
            </a:r>
          </a:p>
          <a:p>
            <a:r>
              <a:rPr lang="en-US" dirty="0" smtClean="0"/>
              <a:t>	Viral 20% of </a:t>
            </a:r>
            <a:r>
              <a:rPr lang="en-US" b="1" dirty="0" smtClean="0"/>
              <a:t>all</a:t>
            </a:r>
            <a:r>
              <a:rPr lang="en-US" dirty="0" smtClean="0"/>
              <a:t> cases (HIV w/u if risk factors, otherwise none)</a:t>
            </a:r>
          </a:p>
          <a:p>
            <a:r>
              <a:rPr lang="en-US" dirty="0" smtClean="0"/>
              <a:t>	Bacterial- suspect with bacteremia, endocarditis, contiguous infection</a:t>
            </a:r>
          </a:p>
          <a:p>
            <a:r>
              <a:rPr lang="en-US" dirty="0" smtClean="0"/>
              <a:t>	Fungal- </a:t>
            </a:r>
            <a:r>
              <a:rPr lang="en-US" dirty="0" err="1" smtClean="0"/>
              <a:t>immunocompromised</a:t>
            </a:r>
            <a:r>
              <a:rPr lang="en-US" dirty="0" smtClean="0"/>
              <a:t> with signs of disseminated disease</a:t>
            </a:r>
          </a:p>
          <a:p>
            <a:r>
              <a:rPr lang="en-US" dirty="0"/>
              <a:t>	</a:t>
            </a:r>
            <a:r>
              <a:rPr lang="en-US" dirty="0" smtClean="0"/>
              <a:t>TB- consider it </a:t>
            </a:r>
          </a:p>
          <a:p>
            <a:r>
              <a:rPr lang="en-US" dirty="0" smtClean="0"/>
              <a:t>Uremic- check BUN, Cr</a:t>
            </a:r>
          </a:p>
          <a:p>
            <a:r>
              <a:rPr lang="en-US" dirty="0" smtClean="0"/>
              <a:t>Auto-immune- 20-40% of SLE </a:t>
            </a:r>
            <a:r>
              <a:rPr lang="en-US" dirty="0" err="1" smtClean="0"/>
              <a:t>pts</a:t>
            </a:r>
            <a:r>
              <a:rPr lang="en-US" dirty="0" smtClean="0"/>
              <a:t> will have pericarditis at some point</a:t>
            </a:r>
          </a:p>
          <a:p>
            <a:r>
              <a:rPr lang="en-US" dirty="0" smtClean="0"/>
              <a:t>Acute MI</a:t>
            </a:r>
          </a:p>
          <a:p>
            <a:r>
              <a:rPr lang="en-US" dirty="0" smtClean="0"/>
              <a:t>Post-MI</a:t>
            </a:r>
          </a:p>
          <a:p>
            <a:r>
              <a:rPr lang="en-US" dirty="0" smtClean="0"/>
              <a:t>Post-</a:t>
            </a:r>
            <a:r>
              <a:rPr lang="en-US" dirty="0" err="1" smtClean="0"/>
              <a:t>pericardiectomy</a:t>
            </a:r>
            <a:r>
              <a:rPr lang="en-US" dirty="0" smtClean="0"/>
              <a:t>- occurs &gt;1 week after cardiac surgery</a:t>
            </a:r>
          </a:p>
          <a:p>
            <a:r>
              <a:rPr lang="en-US" dirty="0" smtClean="0"/>
              <a:t>Neoplasm- lung, breast, lymphoma, leukemia. Large effusions, no response to NSAIDs</a:t>
            </a:r>
          </a:p>
          <a:p>
            <a:r>
              <a:rPr lang="en-US" dirty="0" smtClean="0"/>
              <a:t>Medications- hydralazine, procainamide, warfarin, heparin, doxorubicin, </a:t>
            </a:r>
            <a:r>
              <a:rPr lang="en-US" dirty="0" err="1" smtClean="0"/>
              <a:t>penicillins</a:t>
            </a:r>
            <a:endParaRPr lang="en-US" dirty="0" smtClean="0"/>
          </a:p>
          <a:p>
            <a:r>
              <a:rPr lang="en-US" dirty="0" smtClean="0"/>
              <a:t>Chest irradiation- may occur decades after irradiation</a:t>
            </a:r>
          </a:p>
          <a:p>
            <a:r>
              <a:rPr lang="en-US" dirty="0" smtClean="0"/>
              <a:t>Trauma</a:t>
            </a:r>
          </a:p>
          <a:p>
            <a:r>
              <a:rPr lang="en-US" dirty="0" smtClean="0"/>
              <a:t>Aortic dissection with leakage into pericardial cavity</a:t>
            </a:r>
          </a:p>
          <a:p>
            <a:endParaRPr lang="en-US" dirty="0"/>
          </a:p>
          <a:p>
            <a:r>
              <a:rPr lang="en-US" dirty="0" smtClean="0"/>
              <a:t>Acute pericarditis recurs in up to 30% of </a:t>
            </a:r>
            <a:r>
              <a:rPr lang="en-US" dirty="0" err="1" smtClean="0"/>
              <a:t>pts</a:t>
            </a:r>
            <a:r>
              <a:rPr lang="en-US" dirty="0" smtClean="0"/>
              <a:t>, sometimes for years</a:t>
            </a:r>
            <a:endParaRPr lang="en-US" dirty="0"/>
          </a:p>
        </p:txBody>
      </p:sp>
    </p:spTree>
    <p:extLst>
      <p:ext uri="{BB962C8B-B14F-4D97-AF65-F5344CB8AC3E}">
        <p14:creationId xmlns:p14="http://schemas.microsoft.com/office/powerpoint/2010/main" val="389531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218209"/>
            <a:ext cx="10151918" cy="584775"/>
          </a:xfrm>
          <a:prstGeom prst="rect">
            <a:avLst/>
          </a:prstGeom>
          <a:noFill/>
        </p:spPr>
        <p:txBody>
          <a:bodyPr wrap="square" rtlCol="0">
            <a:spAutoFit/>
          </a:bodyPr>
          <a:lstStyle/>
          <a:p>
            <a:endParaRPr lang="en-US" sz="1600" dirty="0" smtClean="0"/>
          </a:p>
          <a:p>
            <a:endParaRPr lang="en-US" sz="1600" dirty="0"/>
          </a:p>
        </p:txBody>
      </p:sp>
      <p:pic>
        <p:nvPicPr>
          <p:cNvPr id="3" name="Picture 2" descr="ACP | MKSAP 15"/>
          <p:cNvPicPr>
            <a:picLocks noChangeAspect="1"/>
          </p:cNvPicPr>
          <p:nvPr/>
        </p:nvPicPr>
        <p:blipFill rotWithShape="1">
          <a:blip r:embed="rId2">
            <a:extLst>
              <a:ext uri="{28A0092B-C50C-407E-A947-70E740481C1C}">
                <a14:useLocalDpi xmlns:a14="http://schemas.microsoft.com/office/drawing/2010/main" val="0"/>
              </a:ext>
            </a:extLst>
          </a:blip>
          <a:srcRect l="8706" t="34999" r="9261" b="11819"/>
          <a:stretch/>
        </p:blipFill>
        <p:spPr>
          <a:xfrm>
            <a:off x="581891" y="802983"/>
            <a:ext cx="9640376" cy="5379607"/>
          </a:xfrm>
          <a:prstGeom prst="rect">
            <a:avLst/>
          </a:prstGeom>
        </p:spPr>
      </p:pic>
    </p:spTree>
    <p:extLst>
      <p:ext uri="{BB962C8B-B14F-4D97-AF65-F5344CB8AC3E}">
        <p14:creationId xmlns:p14="http://schemas.microsoft.com/office/powerpoint/2010/main" val="385830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427" y="187036"/>
            <a:ext cx="10151918" cy="4893647"/>
          </a:xfrm>
          <a:prstGeom prst="rect">
            <a:avLst/>
          </a:prstGeom>
          <a:noFill/>
        </p:spPr>
        <p:txBody>
          <a:bodyPr wrap="square" rtlCol="0">
            <a:spAutoFit/>
          </a:bodyPr>
          <a:lstStyle/>
          <a:p>
            <a:r>
              <a:rPr lang="en-US" sz="1400" dirty="0" smtClean="0"/>
              <a:t>Correct answer: A. </a:t>
            </a:r>
            <a:r>
              <a:rPr lang="en-US" sz="1400" b="1" dirty="0" smtClean="0"/>
              <a:t>Colchicine</a:t>
            </a:r>
          </a:p>
          <a:p>
            <a:endParaRPr lang="en-US" sz="1400" dirty="0"/>
          </a:p>
          <a:p>
            <a:r>
              <a:rPr lang="en-US" sz="1400" dirty="0" smtClean="0"/>
              <a:t>This </a:t>
            </a:r>
            <a:r>
              <a:rPr lang="en-US" sz="1400" dirty="0"/>
              <a:t>young patient has a history of acute viral pericarditis and presents with </a:t>
            </a:r>
            <a:r>
              <a:rPr lang="en-US" sz="1400" dirty="0" err="1"/>
              <a:t>pleuritic</a:t>
            </a:r>
            <a:r>
              <a:rPr lang="en-US" sz="1400" dirty="0"/>
              <a:t> chest pain and a pericardial friction rub. The likely diagnosis is recurrent pericarditis. The ST-segment elevation on the electrocardiogram is concave upward and PR-segment depression is present, further supporting the diagnosis. Prior treatment of acute viral pericarditis with prednisone predisposes to recurrent pericarditis. Because of its efficacy, </a:t>
            </a:r>
            <a:r>
              <a:rPr lang="en-US" sz="1400" b="1" dirty="0"/>
              <a:t>colchicine has emerged as the treatment of choice for acute bouts of recurrent pericarditis and can be useful in the prevention of recurrences. Treatment duration is 6 months</a:t>
            </a:r>
            <a:r>
              <a:rPr lang="en-US" sz="1400" dirty="0"/>
              <a:t>. Treatment of pericarditis with colchicine is an off-label use. Colchicine is contraindicated in patients with chronic kidney disease. However, this patient has no signs of chronic kidney disease. </a:t>
            </a:r>
            <a:endParaRPr lang="en-US" sz="1400" dirty="0" smtClean="0"/>
          </a:p>
          <a:p>
            <a:endParaRPr lang="en-US" sz="1400" dirty="0"/>
          </a:p>
          <a:p>
            <a:r>
              <a:rPr lang="en-US" sz="1400" dirty="0" smtClean="0"/>
              <a:t>Wrong answers:</a:t>
            </a:r>
            <a:endParaRPr lang="en-US" sz="1400" dirty="0"/>
          </a:p>
          <a:p>
            <a:r>
              <a:rPr lang="en-US" sz="1400" dirty="0" smtClean="0"/>
              <a:t>B. High dose aspirin: </a:t>
            </a:r>
            <a:r>
              <a:rPr lang="en-US" sz="1400" dirty="0" smtClean="0"/>
              <a:t>High-dose </a:t>
            </a:r>
            <a:r>
              <a:rPr lang="en-US" sz="1400" dirty="0"/>
              <a:t>aspirin and NSAIDs are first-line agents for the treatment of an initial episode of viral or idiopathic pericarditis. However, high-dose aspirin therapy is less effective in the treatment of recurrent pericarditis and is complicated by gastrointestinal adverse effects with long-term use. </a:t>
            </a:r>
            <a:endParaRPr lang="en-US" sz="1400" dirty="0" smtClean="0"/>
          </a:p>
          <a:p>
            <a:r>
              <a:rPr lang="en-US" sz="1400" dirty="0" smtClean="0"/>
              <a:t>C. High dose ibuprofen: </a:t>
            </a:r>
            <a:r>
              <a:rPr lang="en-US" sz="1400" dirty="0" smtClean="0"/>
              <a:t>High-dose </a:t>
            </a:r>
            <a:r>
              <a:rPr lang="en-US" sz="1400" dirty="0"/>
              <a:t>NSAIDs, such as ibuprofen, are useful adjuncts to colchicine therapy in the treatment of recurrent pericarditis, but are less effective as first-line agents in the treatment of recurrent bouts of pericarditis. </a:t>
            </a:r>
          </a:p>
          <a:p>
            <a:r>
              <a:rPr lang="en-US" sz="1400" dirty="0" smtClean="0"/>
              <a:t>D. Prednisone: The </a:t>
            </a:r>
            <a:r>
              <a:rPr lang="en-US" sz="1400" dirty="0"/>
              <a:t>use of systemic corticosteroids early in the course of acute pericarditis is associated with an increased frequency of relapse, as was seen in this patient. Corticosteroids are considered third-line agents for refractory cases of recurrent pericarditis. </a:t>
            </a:r>
          </a:p>
          <a:p>
            <a:endParaRPr lang="en-US" dirty="0"/>
          </a:p>
        </p:txBody>
      </p:sp>
    </p:spTree>
    <p:extLst>
      <p:ext uri="{BB962C8B-B14F-4D97-AF65-F5344CB8AC3E}">
        <p14:creationId xmlns:p14="http://schemas.microsoft.com/office/powerpoint/2010/main" val="4264395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197427"/>
            <a:ext cx="10110355" cy="6093976"/>
          </a:xfrm>
          <a:prstGeom prst="rect">
            <a:avLst/>
          </a:prstGeom>
          <a:noFill/>
        </p:spPr>
        <p:txBody>
          <a:bodyPr wrap="square" rtlCol="0">
            <a:spAutoFit/>
          </a:bodyPr>
          <a:lstStyle/>
          <a:p>
            <a:r>
              <a:rPr lang="en-US" sz="1600" dirty="0" smtClean="0"/>
              <a:t>QUESTION 4</a:t>
            </a:r>
          </a:p>
          <a:p>
            <a:r>
              <a:rPr lang="en-US" sz="1600" dirty="0" smtClean="0"/>
              <a:t>A </a:t>
            </a:r>
            <a:r>
              <a:rPr lang="en-US" sz="1600" dirty="0"/>
              <a:t>58-year-old man presents to the emergency department within 4 hours of worsening </a:t>
            </a:r>
            <a:r>
              <a:rPr lang="en-US" sz="1600" dirty="0" err="1"/>
              <a:t>pleuritic</a:t>
            </a:r>
            <a:r>
              <a:rPr lang="en-US" sz="1600" dirty="0"/>
              <a:t> chest pain, which has become progressively more severe. Ten days ago, he had an acute anterior ST-elevation myocardial infarction and underwent successful thrombolytic therapy within 2 hours of the onset of symptoms. He has a history of hypertension. Medications include </a:t>
            </a:r>
            <a:r>
              <a:rPr lang="en-US" sz="1600" dirty="0" err="1"/>
              <a:t>metoprolol</a:t>
            </a:r>
            <a:r>
              <a:rPr lang="en-US" sz="1600" dirty="0"/>
              <a:t>, </a:t>
            </a:r>
            <a:r>
              <a:rPr lang="en-US" sz="1600" dirty="0" err="1"/>
              <a:t>clopidogrel</a:t>
            </a:r>
            <a:r>
              <a:rPr lang="en-US" sz="1600" dirty="0"/>
              <a:t>, simvastatin, aspirin, and </a:t>
            </a:r>
            <a:r>
              <a:rPr lang="en-US" sz="1600" dirty="0" err="1"/>
              <a:t>isosorbide</a:t>
            </a:r>
            <a:r>
              <a:rPr lang="en-US" sz="1600" dirty="0"/>
              <a:t> </a:t>
            </a:r>
            <a:r>
              <a:rPr lang="en-US" sz="1600" dirty="0" err="1"/>
              <a:t>mononitrate</a:t>
            </a:r>
            <a:r>
              <a:rPr lang="en-US" sz="1600" dirty="0"/>
              <a:t>. </a:t>
            </a:r>
          </a:p>
          <a:p>
            <a:r>
              <a:rPr lang="en-US" sz="1600" dirty="0"/>
              <a:t>On physical examination, temperature is 37.9 °C (100.2 °F), blood pressure is 110/70 mm Hg, pulse is 60/min, and respiration rate is 18/min. There is no jugular venous distention. Cardiac examination discloses a two-component pericardial friction rub but no murmurs or gallops. Crackles are heard on pulmonary auscultation. There is no pedal edema. </a:t>
            </a:r>
          </a:p>
          <a:p>
            <a:endParaRPr lang="en-US" dirty="0" smtClean="0"/>
          </a:p>
          <a:p>
            <a:r>
              <a:rPr lang="en-US" sz="1600" dirty="0" smtClean="0"/>
              <a:t>ESR 60 mm/</a:t>
            </a:r>
            <a:r>
              <a:rPr lang="en-US" sz="1600" dirty="0" err="1" smtClean="0"/>
              <a:t>hr</a:t>
            </a:r>
            <a:r>
              <a:rPr lang="en-US" sz="1600" dirty="0" smtClean="0"/>
              <a:t>, WBC 12,000/</a:t>
            </a:r>
            <a:r>
              <a:rPr lang="en-US" sz="1600" dirty="0" err="1" smtClean="0"/>
              <a:t>mcL</a:t>
            </a:r>
            <a:r>
              <a:rPr lang="en-US" sz="1600" dirty="0" smtClean="0"/>
              <a:t>, BUN 15 mg/</a:t>
            </a:r>
            <a:r>
              <a:rPr lang="en-US" sz="1600" dirty="0" err="1" smtClean="0"/>
              <a:t>dL</a:t>
            </a:r>
            <a:r>
              <a:rPr lang="en-US" sz="1600" dirty="0" smtClean="0"/>
              <a:t>, Cr 1.0 mg/</a:t>
            </a:r>
            <a:r>
              <a:rPr lang="en-US" sz="1600" dirty="0" err="1" smtClean="0"/>
              <a:t>dL</a:t>
            </a:r>
            <a:endParaRPr lang="en-US" sz="1600" dirty="0" smtClean="0"/>
          </a:p>
          <a:p>
            <a:endParaRPr lang="en-US" sz="1600" dirty="0"/>
          </a:p>
          <a:p>
            <a:r>
              <a:rPr lang="en-US" sz="1600" dirty="0" smtClean="0"/>
              <a:t>Twelve-lead </a:t>
            </a:r>
            <a:r>
              <a:rPr lang="en-US" sz="1600" dirty="0"/>
              <a:t>electrocardiogram during an episode of chest pain shows normal sinus rhythm with diffuse, concave, upward 1.0- to 1.5-mm ST-segment elevation and 1-mm PR-segment depression in leads II, III, and </a:t>
            </a:r>
            <a:r>
              <a:rPr lang="en-US" sz="1600" dirty="0" err="1"/>
              <a:t>aVF</a:t>
            </a:r>
            <a:r>
              <a:rPr lang="en-US" sz="1600" dirty="0" smtClean="0"/>
              <a:t>.</a:t>
            </a:r>
          </a:p>
          <a:p>
            <a:endParaRPr lang="en-US" sz="1600" dirty="0"/>
          </a:p>
          <a:p>
            <a:r>
              <a:rPr lang="en-US" sz="1600" dirty="0"/>
              <a:t>What’s the most appropriate treatment?</a:t>
            </a:r>
          </a:p>
          <a:p>
            <a:r>
              <a:rPr lang="en-US" sz="1600" dirty="0"/>
              <a:t>A. Colchicine</a:t>
            </a:r>
          </a:p>
          <a:p>
            <a:r>
              <a:rPr lang="en-US" sz="1600" dirty="0"/>
              <a:t>B.  </a:t>
            </a:r>
            <a:r>
              <a:rPr lang="en-US" sz="1600" dirty="0" smtClean="0"/>
              <a:t>High </a:t>
            </a:r>
            <a:r>
              <a:rPr lang="en-US" sz="1600" dirty="0"/>
              <a:t>dose aspirin</a:t>
            </a:r>
          </a:p>
          <a:p>
            <a:r>
              <a:rPr lang="en-US" sz="1600" dirty="0"/>
              <a:t>C. High dose ibuprofen</a:t>
            </a:r>
          </a:p>
          <a:p>
            <a:r>
              <a:rPr lang="en-US" sz="1600" dirty="0"/>
              <a:t>D. Prednisone</a:t>
            </a:r>
          </a:p>
          <a:p>
            <a:endParaRPr lang="en-US" dirty="0"/>
          </a:p>
          <a:p>
            <a:endParaRPr lang="en-US" dirty="0"/>
          </a:p>
        </p:txBody>
      </p:sp>
    </p:spTree>
    <p:extLst>
      <p:ext uri="{BB962C8B-B14F-4D97-AF65-F5344CB8AC3E}">
        <p14:creationId xmlns:p14="http://schemas.microsoft.com/office/powerpoint/2010/main" val="3933315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209" y="187036"/>
            <a:ext cx="10120746" cy="5970865"/>
          </a:xfrm>
          <a:prstGeom prst="rect">
            <a:avLst/>
          </a:prstGeom>
          <a:noFill/>
        </p:spPr>
        <p:txBody>
          <a:bodyPr wrap="square" rtlCol="0">
            <a:spAutoFit/>
          </a:bodyPr>
          <a:lstStyle/>
          <a:p>
            <a:r>
              <a:rPr lang="en-US" sz="1400" dirty="0" smtClean="0"/>
              <a:t>Correct answer: B. </a:t>
            </a:r>
            <a:r>
              <a:rPr lang="en-US" sz="1400" b="1" dirty="0" smtClean="0"/>
              <a:t>High dose aspirin</a:t>
            </a:r>
          </a:p>
          <a:p>
            <a:endParaRPr lang="en-US" sz="1400" b="1" dirty="0" smtClean="0"/>
          </a:p>
          <a:p>
            <a:r>
              <a:rPr lang="en-US" sz="1400" dirty="0" smtClean="0"/>
              <a:t>The </a:t>
            </a:r>
            <a:r>
              <a:rPr lang="en-US" sz="1400" dirty="0"/>
              <a:t>correct diagnosis in this middle-aged man is acute pericarditis associated with post–myocardial infarction syndrome, or </a:t>
            </a:r>
            <a:r>
              <a:rPr lang="en-US" sz="1400" b="1" dirty="0"/>
              <a:t>Dressler syndrome</a:t>
            </a:r>
            <a:r>
              <a:rPr lang="en-US" sz="1400" dirty="0"/>
              <a:t>. Post–myocardial infarction syndrome develops several weeks (rarely within a week) to months after an ST-elevation myocardial infarction and is characterized by </a:t>
            </a:r>
            <a:r>
              <a:rPr lang="en-US" sz="1400" dirty="0" err="1"/>
              <a:t>pleuritic</a:t>
            </a:r>
            <a:r>
              <a:rPr lang="en-US" sz="1400" dirty="0"/>
              <a:t> chest pain, pericardial friction rub, fever, leukocytosis, and, sometimes, pleural effusion or pulmonary infiltrates. </a:t>
            </a:r>
            <a:r>
              <a:rPr lang="en-US" sz="1400" b="1" dirty="0"/>
              <a:t>This is distinguished from infarction pericarditis, which is characterized by a pericardial friction rub with or without chest pain and typically occurs within 1 to 2 days of the myocardial infarction</a:t>
            </a:r>
            <a:r>
              <a:rPr lang="en-US" sz="1400" dirty="0"/>
              <a:t>. On electrocardiogram, acute pericarditis is characterized by diffuse ST-segment elevation that is characteristically concave upward (as opposed to downward, as in the case of a myocardial infarction) and PR-segment depression, which is nearly pathognomonic for pericarditis. </a:t>
            </a:r>
          </a:p>
          <a:p>
            <a:r>
              <a:rPr lang="en-US" sz="1400" dirty="0"/>
              <a:t>Anti-inflammatory therapy is the mainstay of treatment for pericarditis. </a:t>
            </a:r>
            <a:r>
              <a:rPr lang="en-US" sz="1400" b="1" dirty="0"/>
              <a:t>Treatment with aspirin is preferred over NSAIDs if an acute myocardial infarction is the cause of acute pericarditis because its antiplatelet effects are beneficial and because of a prevailing concern that NSAIDs may promote ventricular rupture by impairing myocardial scar formation.</a:t>
            </a:r>
            <a:r>
              <a:rPr lang="en-US" sz="1400" dirty="0"/>
              <a:t> Although animal data support this proposition, no definite proof for this concern exists in humans. However, expert opinion supports avoidance of these agents in this setting until further evidence is available. </a:t>
            </a:r>
            <a:endParaRPr lang="en-US" sz="1400" dirty="0" smtClean="0"/>
          </a:p>
          <a:p>
            <a:r>
              <a:rPr lang="en-US" sz="1400" dirty="0" smtClean="0"/>
              <a:t>Wrong answers:</a:t>
            </a:r>
            <a:endParaRPr lang="en-US" sz="1400" dirty="0"/>
          </a:p>
          <a:p>
            <a:r>
              <a:rPr lang="en-US" sz="1400" dirty="0" smtClean="0"/>
              <a:t>A. Colchicine: Colchicine </a:t>
            </a:r>
            <a:r>
              <a:rPr lang="en-US" sz="1400" dirty="0"/>
              <a:t>is an effective drug in the treatment of acute bouts of recurrent pericarditis. In addition, colchicine added to aspirin has been reported to be more effective than aspirin alone in the treatment of a first episode of idiopathic acute pericarditis. However, its efficacy in the treatment of acute pericarditis in the setting of myocardial infarction has not been firmly established. Colchicine therapy has no specific role in the treatment of patients after myocardial infarction. Thus, it would not be the best choice in this patient. </a:t>
            </a:r>
            <a:endParaRPr lang="en-US" sz="1400" dirty="0" smtClean="0"/>
          </a:p>
          <a:p>
            <a:r>
              <a:rPr lang="en-US" sz="1400" dirty="0" smtClean="0"/>
              <a:t>C. High dose ibuprofen: See above.</a:t>
            </a:r>
            <a:endParaRPr lang="en-US" sz="1400" dirty="0"/>
          </a:p>
          <a:p>
            <a:r>
              <a:rPr lang="en-US" sz="1400" dirty="0" smtClean="0"/>
              <a:t>D. Prednisone: Corticosteroids </a:t>
            </a:r>
            <a:r>
              <a:rPr lang="en-US" sz="1400" dirty="0"/>
              <a:t>such as prednisone may promote the development of recurrent pericarditis and should be avoided if possible in the treatment of acute pericarditis. They should be considered only in patients who are refractory to or have contraindications for the use of all alternative agents (aspirin, NSAIDs, and colchicine). </a:t>
            </a:r>
          </a:p>
          <a:p>
            <a:endParaRPr lang="en-US" dirty="0"/>
          </a:p>
        </p:txBody>
      </p:sp>
    </p:spTree>
    <p:extLst>
      <p:ext uri="{BB962C8B-B14F-4D97-AF65-F5344CB8AC3E}">
        <p14:creationId xmlns:p14="http://schemas.microsoft.com/office/powerpoint/2010/main" val="2682279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322118"/>
            <a:ext cx="10006446" cy="3108543"/>
          </a:xfrm>
          <a:prstGeom prst="rect">
            <a:avLst/>
          </a:prstGeom>
          <a:noFill/>
        </p:spPr>
        <p:txBody>
          <a:bodyPr wrap="square" rtlCol="0">
            <a:spAutoFit/>
          </a:bodyPr>
          <a:lstStyle/>
          <a:p>
            <a:r>
              <a:rPr lang="en-US" sz="1400" dirty="0" smtClean="0"/>
              <a:t>QUESTION 5</a:t>
            </a:r>
          </a:p>
          <a:p>
            <a:r>
              <a:rPr lang="en-US" sz="1400" dirty="0"/>
              <a:t>An 85-year-old woman is admitted to the coronary care unit following successful thrombolytic therapy for an acute anterior wall ST-elevation myocardial infarction (STEMI). Prior to the myocardial infarction she had been active without any medical problems and was taking no medications. Blood pressure is 120/70 mm Hg and heart rate is 90/ min. There is no jugular venous distention and no cardiac murmurs. The lung fields are clear and there is no peripheral edema. Medications started in the hospital are aspirin, low-molecular-weight heparin, intravenous nitroglycerin, and oral </a:t>
            </a:r>
            <a:r>
              <a:rPr lang="en-US" sz="1400" dirty="0" err="1"/>
              <a:t>metoprolol</a:t>
            </a:r>
            <a:r>
              <a:rPr lang="en-US" sz="1400" dirty="0"/>
              <a:t>. The electrocardiogram shows Q waves in the anterior leads with </a:t>
            </a:r>
            <a:r>
              <a:rPr lang="en-US" sz="1400" dirty="0" err="1"/>
              <a:t>upsloping</a:t>
            </a:r>
            <a:r>
              <a:rPr lang="en-US" sz="1400" dirty="0"/>
              <a:t> ST segments. </a:t>
            </a:r>
          </a:p>
          <a:p>
            <a:r>
              <a:rPr lang="en-US" sz="1400" dirty="0"/>
              <a:t>On hospital day 3, the patient experiences acute onset of respiratory distress, and her systolic blood pressure falls to 80 mm Hg. Her oxygen saturation remains at 80% despite the administration of 100% oxygen by face mask. She is given dopamine and intravenous furosemide. On physical examination, blood pressure is 96/40 mm Hg, pulse rate is 100/min, and respiration rate is 28/min. Findings include jugular venous distention, crackles throughout both lung fields, and a grade 4/6 systolic murmur associated with a thrill. A pulmonary artery catheter is placed via the right internal jugular vein. The pulmonary capillary wedge pressure tracing shows prominent </a:t>
            </a:r>
            <a:r>
              <a:rPr lang="en-US" sz="1400" i="1" dirty="0"/>
              <a:t>v</a:t>
            </a:r>
            <a:r>
              <a:rPr lang="en-US" sz="1400" dirty="0"/>
              <a:t> waves. </a:t>
            </a:r>
          </a:p>
        </p:txBody>
      </p:sp>
      <p:pic>
        <p:nvPicPr>
          <p:cNvPr id="3" name="Picture 2" descr="Cardiovascular Medicine: Question 114"/>
          <p:cNvPicPr>
            <a:picLocks noChangeAspect="1"/>
          </p:cNvPicPr>
          <p:nvPr/>
        </p:nvPicPr>
        <p:blipFill rotWithShape="1">
          <a:blip r:embed="rId2">
            <a:extLst>
              <a:ext uri="{28A0092B-C50C-407E-A947-70E740481C1C}">
                <a14:useLocalDpi xmlns:a14="http://schemas.microsoft.com/office/drawing/2010/main" val="0"/>
              </a:ext>
            </a:extLst>
          </a:blip>
          <a:srcRect l="40081" t="27121" r="11285" b="53333"/>
          <a:stretch/>
        </p:blipFill>
        <p:spPr>
          <a:xfrm>
            <a:off x="290945" y="3430661"/>
            <a:ext cx="4622341" cy="1607230"/>
          </a:xfrm>
          <a:prstGeom prst="rect">
            <a:avLst/>
          </a:prstGeom>
        </p:spPr>
      </p:pic>
      <p:sp>
        <p:nvSpPr>
          <p:cNvPr id="4" name="TextBox 3"/>
          <p:cNvSpPr txBox="1"/>
          <p:nvPr/>
        </p:nvSpPr>
        <p:spPr>
          <a:xfrm>
            <a:off x="426027" y="5037891"/>
            <a:ext cx="9705109" cy="1169551"/>
          </a:xfrm>
          <a:prstGeom prst="rect">
            <a:avLst/>
          </a:prstGeom>
          <a:noFill/>
        </p:spPr>
        <p:txBody>
          <a:bodyPr wrap="square" rtlCol="0">
            <a:spAutoFit/>
          </a:bodyPr>
          <a:lstStyle/>
          <a:p>
            <a:r>
              <a:rPr lang="en-US" sz="1400" dirty="0" smtClean="0"/>
              <a:t>What’s the best immediate treatment option?</a:t>
            </a:r>
          </a:p>
          <a:p>
            <a:pPr marL="342900" indent="-342900">
              <a:buAutoNum type="alphaUcPeriod"/>
            </a:pPr>
            <a:r>
              <a:rPr lang="en-US" sz="1400" dirty="0" smtClean="0"/>
              <a:t>Mitral valve repair</a:t>
            </a:r>
          </a:p>
          <a:p>
            <a:pPr marL="342900" indent="-342900">
              <a:buAutoNum type="alphaUcPeriod"/>
            </a:pPr>
            <a:r>
              <a:rPr lang="en-US" sz="1400" dirty="0" err="1" smtClean="0"/>
              <a:t>Pericardiocentesis</a:t>
            </a:r>
            <a:endParaRPr lang="en-US" sz="1400" dirty="0" smtClean="0"/>
          </a:p>
          <a:p>
            <a:pPr marL="342900" indent="-342900">
              <a:buAutoNum type="alphaUcPeriod"/>
            </a:pPr>
            <a:r>
              <a:rPr lang="en-US" sz="1400" dirty="0" smtClean="0"/>
              <a:t>Pulmonary artery </a:t>
            </a:r>
            <a:r>
              <a:rPr lang="en-US" sz="1400" dirty="0" err="1" smtClean="0"/>
              <a:t>thrombectomy</a:t>
            </a:r>
            <a:endParaRPr lang="en-US" sz="1400" dirty="0" smtClean="0"/>
          </a:p>
          <a:p>
            <a:pPr marL="342900" indent="-342900">
              <a:buAutoNum type="alphaUcPeriod"/>
            </a:pPr>
            <a:r>
              <a:rPr lang="en-US" sz="1400" dirty="0" smtClean="0"/>
              <a:t>Ventricular septal defect repair</a:t>
            </a:r>
            <a:endParaRPr lang="en-US" sz="1400" dirty="0"/>
          </a:p>
        </p:txBody>
      </p:sp>
    </p:spTree>
    <p:extLst>
      <p:ext uri="{BB962C8B-B14F-4D97-AF65-F5344CB8AC3E}">
        <p14:creationId xmlns:p14="http://schemas.microsoft.com/office/powerpoint/2010/main" val="232633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8991"/>
            <a:ext cx="10058400" cy="4893647"/>
          </a:xfrm>
          <a:prstGeom prst="rect">
            <a:avLst/>
          </a:prstGeom>
          <a:noFill/>
        </p:spPr>
        <p:txBody>
          <a:bodyPr wrap="square" rtlCol="0">
            <a:spAutoFit/>
          </a:bodyPr>
          <a:lstStyle/>
          <a:p>
            <a:r>
              <a:rPr lang="en-US" sz="1400" dirty="0" smtClean="0"/>
              <a:t>Correct answer: D. </a:t>
            </a:r>
            <a:r>
              <a:rPr lang="en-US" sz="1400" b="1" dirty="0" smtClean="0"/>
              <a:t>Ventricular septal defect repair</a:t>
            </a:r>
          </a:p>
          <a:p>
            <a:r>
              <a:rPr lang="en-US" sz="1400" dirty="0" smtClean="0"/>
              <a:t>Mechanical </a:t>
            </a:r>
            <a:r>
              <a:rPr lang="en-US" sz="1400" dirty="0"/>
              <a:t>complications occur in roughly 0.1% of patients with ST-elevation myocardial infarction (STEMI) and usually occur 2 to 7 days after infarction. Late complications following STEMI include cardiogenic shock, ventricular septal defect, mitral regurgitation, free wall rupture, and left ventricular thrombus. This patient’s progressive hypotension, respiratory distress, and new systolic murmur and thrill suggest either ischemic mitral regurgitation or a ventricular septal defect. Either mitral regurgitation or a ventricular septal defect can result in a prominent </a:t>
            </a:r>
            <a:r>
              <a:rPr lang="en-US" sz="1400" i="1" dirty="0"/>
              <a:t>v</a:t>
            </a:r>
            <a:r>
              <a:rPr lang="en-US" sz="1400" dirty="0"/>
              <a:t> wave in the pulmonary capillary wedge pressure tracing. However, only a ventricular septal defect results in the </a:t>
            </a:r>
            <a:r>
              <a:rPr lang="en-US" sz="1400" b="1" dirty="0"/>
              <a:t>“step-up” in oxygen saturation from the right atrium to the right ventricle seen in this patient</a:t>
            </a:r>
            <a:r>
              <a:rPr lang="en-US" sz="1400" dirty="0"/>
              <a:t>. Following echocardiography to confirm the diagnosis, this patient should undergo emergent surgery to repair the defect. Although treatment for a ventricular septal defect is emergent surgery, in-hospital mortality remains high at approximately 60%. </a:t>
            </a:r>
          </a:p>
          <a:p>
            <a:endParaRPr lang="en-US" sz="1400" dirty="0" smtClean="0"/>
          </a:p>
          <a:p>
            <a:r>
              <a:rPr lang="en-US" sz="1400" dirty="0" smtClean="0"/>
              <a:t>Wrong answers:</a:t>
            </a:r>
            <a:endParaRPr lang="en-US" sz="1400" dirty="0"/>
          </a:p>
          <a:p>
            <a:r>
              <a:rPr lang="en-US" sz="1400" dirty="0" smtClean="0"/>
              <a:t>A. Mitral </a:t>
            </a:r>
            <a:r>
              <a:rPr lang="en-US" sz="1400" dirty="0"/>
              <a:t>valve repair would be the correct answer for a patient with severe ischemic mitral regurgitation. </a:t>
            </a:r>
            <a:endParaRPr lang="en-US" sz="1400" dirty="0" smtClean="0"/>
          </a:p>
          <a:p>
            <a:r>
              <a:rPr lang="en-US" sz="1400" dirty="0" smtClean="0"/>
              <a:t>B.  </a:t>
            </a:r>
            <a:r>
              <a:rPr lang="en-US" sz="1400" dirty="0" err="1" smtClean="0"/>
              <a:t>Pericardiocentesis</a:t>
            </a:r>
            <a:r>
              <a:rPr lang="en-US" sz="1400" dirty="0"/>
              <a:t>: Pericardial </a:t>
            </a:r>
            <a:r>
              <a:rPr lang="en-US" sz="1400" dirty="0" err="1"/>
              <a:t>tamponade</a:t>
            </a:r>
            <a:r>
              <a:rPr lang="en-US" sz="1400" dirty="0"/>
              <a:t> from rupture of the left ventricular free wall usually leads to sudden hypotension and death. Ventricular free wall rupture typically occurs 1 to 4 days after acute myocardial infarction; rarely, it occurs up to 3 weeks after myocardial infarction. Patients usually present with cardiovascular collapse, </a:t>
            </a:r>
            <a:r>
              <a:rPr lang="en-US" sz="1400" dirty="0" err="1"/>
              <a:t>tamponade</a:t>
            </a:r>
            <a:r>
              <a:rPr lang="en-US" sz="1400" dirty="0"/>
              <a:t>, or pulseless electrical activity. </a:t>
            </a:r>
            <a:endParaRPr lang="en-US" sz="1400" dirty="0" smtClean="0"/>
          </a:p>
          <a:p>
            <a:r>
              <a:rPr lang="en-US" sz="1400" dirty="0" smtClean="0"/>
              <a:t>C. Pulmonary artery </a:t>
            </a:r>
            <a:r>
              <a:rPr lang="en-US" sz="1400" dirty="0" err="1" smtClean="0"/>
              <a:t>thrombectomy</a:t>
            </a:r>
            <a:r>
              <a:rPr lang="en-US" sz="1400" dirty="0" smtClean="0"/>
              <a:t>: A </a:t>
            </a:r>
            <a:r>
              <a:rPr lang="en-US" sz="1400" dirty="0"/>
              <a:t>massive pulmonary embolism may produce cardiovascular collapse and hypoxemia but cannot explain the new systolic murmur, left heart failure, prominent </a:t>
            </a:r>
            <a:r>
              <a:rPr lang="en-US" sz="1400" i="1" dirty="0"/>
              <a:t>v</a:t>
            </a:r>
            <a:r>
              <a:rPr lang="en-US" sz="1400" dirty="0"/>
              <a:t> wave, and step-up of oxygen saturation. Therefore, a pulmonary artery </a:t>
            </a:r>
            <a:r>
              <a:rPr lang="en-US" sz="1400" dirty="0" err="1"/>
              <a:t>thrombectomy</a:t>
            </a:r>
            <a:r>
              <a:rPr lang="en-US" sz="1400" dirty="0"/>
              <a:t> is not indicated. </a:t>
            </a:r>
          </a:p>
          <a:p>
            <a:endParaRPr lang="en-US" dirty="0"/>
          </a:p>
        </p:txBody>
      </p:sp>
    </p:spTree>
    <p:extLst>
      <p:ext uri="{BB962C8B-B14F-4D97-AF65-F5344CB8AC3E}">
        <p14:creationId xmlns:p14="http://schemas.microsoft.com/office/powerpoint/2010/main" val="283589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209" y="218209"/>
            <a:ext cx="10058400" cy="6186309"/>
          </a:xfrm>
          <a:prstGeom prst="rect">
            <a:avLst/>
          </a:prstGeom>
          <a:noFill/>
        </p:spPr>
        <p:txBody>
          <a:bodyPr wrap="square" rtlCol="0">
            <a:spAutoFit/>
          </a:bodyPr>
          <a:lstStyle/>
          <a:p>
            <a:r>
              <a:rPr lang="en-US" sz="1400" dirty="0" smtClean="0"/>
              <a:t>QUESTION 6</a:t>
            </a:r>
          </a:p>
          <a:p>
            <a:r>
              <a:rPr lang="en-US" sz="1400" dirty="0" smtClean="0"/>
              <a:t>A </a:t>
            </a:r>
            <a:r>
              <a:rPr lang="en-US" sz="1400" dirty="0"/>
              <a:t>42-year-old man is hospitalized for progressively worsening dyspnea on exertion for 6 months, now occurring with minimal activities. He has had frequent episodes of dyspnea at rest, progressive fatigue, leg edema, and a 9.1-kg (20.0-lb) weight gain over the last 4 weeks. He reports symptoms of three-pillow orthopnea and nocturnal dyspnea but does not have chest pain, palpitations, syncope, or cough. There is no family history of sudden cardiac death. He has no other medical problems. His medications are </a:t>
            </a:r>
            <a:r>
              <a:rPr lang="en-US" sz="1400" dirty="0" err="1"/>
              <a:t>metoprolol</a:t>
            </a:r>
            <a:r>
              <a:rPr lang="en-US" sz="1400" dirty="0"/>
              <a:t>, </a:t>
            </a:r>
            <a:r>
              <a:rPr lang="en-US" sz="1400" dirty="0" err="1"/>
              <a:t>disopyramide</a:t>
            </a:r>
            <a:r>
              <a:rPr lang="en-US" sz="1400" dirty="0"/>
              <a:t>, and furosemide. </a:t>
            </a:r>
          </a:p>
          <a:p>
            <a:r>
              <a:rPr lang="en-US" sz="1400" dirty="0"/>
              <a:t>On physical examination, temperature is normal, blood pressure is 100/50 mm Hg, pulse is 48/min, and respiration rate is 28/min. Jugular venous distention is noted, with brisk carotid upstrokes. Estimated central venous pressure is 10 cm H</a:t>
            </a:r>
            <a:r>
              <a:rPr lang="en-US" sz="1400" baseline="-25000" dirty="0"/>
              <a:t>2</a:t>
            </a:r>
            <a:r>
              <a:rPr lang="en-US" sz="1400" dirty="0"/>
              <a:t>O. Cardiac examination reveals an S</a:t>
            </a:r>
            <a:r>
              <a:rPr lang="en-US" sz="1400" baseline="-25000" dirty="0"/>
              <a:t>3</a:t>
            </a:r>
            <a:r>
              <a:rPr lang="en-US" sz="1400" dirty="0"/>
              <a:t> gallop at the apex and a grade 3/6 </a:t>
            </a:r>
            <a:r>
              <a:rPr lang="en-US" sz="1400" dirty="0" err="1"/>
              <a:t>midsystolic</a:t>
            </a:r>
            <a:r>
              <a:rPr lang="en-US" sz="1400" dirty="0"/>
              <a:t> murmur along the lower left sternal border that accentuates with a </a:t>
            </a:r>
            <a:r>
              <a:rPr lang="en-US" sz="1400" dirty="0" err="1"/>
              <a:t>Valsalva</a:t>
            </a:r>
            <a:r>
              <a:rPr lang="en-US" sz="1400" dirty="0"/>
              <a:t> maneuver and diminishes with a hand-grip maneuver. Pulmonary examination discloses dullness to percussion in the posterior lung fields at the bases, crackles in the basilar posterior lung fields, and no wheezing. The lower extremities show 3+ edema. </a:t>
            </a:r>
            <a:endParaRPr lang="en-US" sz="1400" dirty="0" smtClean="0"/>
          </a:p>
          <a:p>
            <a:endParaRPr lang="en-US" sz="1400" dirty="0"/>
          </a:p>
          <a:p>
            <a:r>
              <a:rPr lang="en-US" sz="1400" dirty="0" err="1" smtClean="0"/>
              <a:t>Hb</a:t>
            </a:r>
            <a:r>
              <a:rPr lang="en-US" sz="1400" dirty="0" smtClean="0"/>
              <a:t> 13.5 g/</a:t>
            </a:r>
            <a:r>
              <a:rPr lang="en-US" sz="1400" dirty="0" err="1" smtClean="0"/>
              <a:t>dL</a:t>
            </a:r>
            <a:r>
              <a:rPr lang="en-US" sz="1400" dirty="0" smtClean="0"/>
              <a:t>, WBC 8300/</a:t>
            </a:r>
            <a:r>
              <a:rPr lang="en-US" sz="1400" dirty="0" err="1" smtClean="0"/>
              <a:t>mcL</a:t>
            </a:r>
            <a:r>
              <a:rPr lang="en-US" sz="1400" dirty="0" smtClean="0"/>
              <a:t>, BUN 50 mg/</a:t>
            </a:r>
            <a:r>
              <a:rPr lang="en-US" sz="1400" dirty="0" err="1" smtClean="0"/>
              <a:t>dL</a:t>
            </a:r>
            <a:r>
              <a:rPr lang="en-US" sz="1400" dirty="0" smtClean="0"/>
              <a:t>, Cr 2.0 mg/</a:t>
            </a:r>
            <a:r>
              <a:rPr lang="en-US" sz="1400" dirty="0" err="1" smtClean="0"/>
              <a:t>dL</a:t>
            </a:r>
            <a:r>
              <a:rPr lang="en-US" sz="1400" dirty="0" smtClean="0"/>
              <a:t>, Albumin 4.0 g/</a:t>
            </a:r>
            <a:r>
              <a:rPr lang="en-US" sz="1400" dirty="0" err="1" smtClean="0"/>
              <a:t>dL</a:t>
            </a:r>
            <a:r>
              <a:rPr lang="en-US" sz="1400" dirty="0" smtClean="0"/>
              <a:t>, iron studies WNL, TSH 2.5 </a:t>
            </a:r>
            <a:r>
              <a:rPr lang="en-US" sz="1400" dirty="0" err="1" smtClean="0"/>
              <a:t>mU</a:t>
            </a:r>
            <a:r>
              <a:rPr lang="en-US" sz="1400" dirty="0" smtClean="0"/>
              <a:t>/L, BNP 2045</a:t>
            </a:r>
          </a:p>
          <a:p>
            <a:endParaRPr lang="en-US" sz="1400" dirty="0"/>
          </a:p>
          <a:p>
            <a:r>
              <a:rPr lang="en-US" sz="1400" dirty="0"/>
              <a:t>Twelve-lead electrocardiogram shows sinus bradycardia, left atrial enlargement, and left ventricular hypertrophy. Echocardiogram shows </a:t>
            </a:r>
            <a:r>
              <a:rPr lang="en-US" sz="1400" dirty="0" err="1"/>
              <a:t>hyperdynamic</a:t>
            </a:r>
            <a:r>
              <a:rPr lang="en-US" sz="1400" dirty="0"/>
              <a:t> left ventricular systolic function, a left ventricular ejection fraction of 80%, asymmetric septal hypertrophy, left ventricular dynamic outflow obstruction with a peak gradient of 144 mm Hg, left ventricular diastolic dysfunction, and left atrial enlargement. Septal thickness is 26 mm. Chest radiograph discloses no infiltrates, an enlarged cardiac silhouette, and small pleural effusions</a:t>
            </a:r>
            <a:r>
              <a:rPr lang="en-US" sz="1400" dirty="0" smtClean="0"/>
              <a:t>.</a:t>
            </a:r>
          </a:p>
          <a:p>
            <a:endParaRPr lang="en-US" sz="1400" dirty="0"/>
          </a:p>
          <a:p>
            <a:r>
              <a:rPr lang="en-US" sz="1400" dirty="0" smtClean="0"/>
              <a:t>What’s the most appropriate treatment?</a:t>
            </a:r>
          </a:p>
          <a:p>
            <a:pPr marL="342900" indent="-342900">
              <a:buAutoNum type="alphaUcPeriod"/>
            </a:pPr>
            <a:r>
              <a:rPr lang="en-US" sz="1400" dirty="0" err="1" smtClean="0"/>
              <a:t>Carvedilol</a:t>
            </a:r>
            <a:endParaRPr lang="en-US" sz="1400" dirty="0" smtClean="0"/>
          </a:p>
          <a:p>
            <a:pPr marL="342900" indent="-342900">
              <a:buAutoNum type="alphaUcPeriod"/>
            </a:pPr>
            <a:r>
              <a:rPr lang="en-US" sz="1400" dirty="0" smtClean="0"/>
              <a:t>Implantable </a:t>
            </a:r>
            <a:r>
              <a:rPr lang="en-US" sz="1400" dirty="0" err="1" smtClean="0"/>
              <a:t>cardioverter</a:t>
            </a:r>
            <a:r>
              <a:rPr lang="en-US" sz="1400" dirty="0" smtClean="0"/>
              <a:t>-defibrillator</a:t>
            </a:r>
          </a:p>
          <a:p>
            <a:pPr marL="342900" indent="-342900">
              <a:buAutoNum type="alphaUcPeriod"/>
            </a:pPr>
            <a:r>
              <a:rPr lang="en-US" sz="1400" dirty="0" smtClean="0"/>
              <a:t>Permanent pacemaker</a:t>
            </a:r>
          </a:p>
          <a:p>
            <a:pPr marL="342900" indent="-342900">
              <a:buAutoNum type="alphaUcPeriod"/>
            </a:pPr>
            <a:r>
              <a:rPr lang="en-US" sz="1400" dirty="0" smtClean="0"/>
              <a:t>Surgical septal </a:t>
            </a:r>
            <a:r>
              <a:rPr lang="en-US" sz="1400" dirty="0" err="1" smtClean="0"/>
              <a:t>myectomy</a:t>
            </a:r>
            <a:endParaRPr lang="en-US" sz="1400" dirty="0"/>
          </a:p>
          <a:p>
            <a:endParaRPr lang="en-US" dirty="0"/>
          </a:p>
        </p:txBody>
      </p:sp>
    </p:spTree>
    <p:extLst>
      <p:ext uri="{BB962C8B-B14F-4D97-AF65-F5344CB8AC3E}">
        <p14:creationId xmlns:p14="http://schemas.microsoft.com/office/powerpoint/2010/main" val="897975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64" y="342900"/>
            <a:ext cx="10037618" cy="4893647"/>
          </a:xfrm>
          <a:prstGeom prst="rect">
            <a:avLst/>
          </a:prstGeom>
          <a:noFill/>
        </p:spPr>
        <p:txBody>
          <a:bodyPr wrap="square" rtlCol="0">
            <a:spAutoFit/>
          </a:bodyPr>
          <a:lstStyle/>
          <a:p>
            <a:r>
              <a:rPr lang="en-US" sz="1400" dirty="0" smtClean="0"/>
              <a:t>Correct answer: D. </a:t>
            </a:r>
            <a:r>
              <a:rPr lang="en-US" sz="1400" b="1" dirty="0" smtClean="0"/>
              <a:t>Surgical septal </a:t>
            </a:r>
            <a:r>
              <a:rPr lang="en-US" sz="1400" b="1" dirty="0" err="1" smtClean="0"/>
              <a:t>myectomy</a:t>
            </a:r>
            <a:endParaRPr lang="en-US" sz="1400" b="1" dirty="0" smtClean="0"/>
          </a:p>
          <a:p>
            <a:endParaRPr lang="en-US" sz="1400" b="1" dirty="0" smtClean="0"/>
          </a:p>
          <a:p>
            <a:r>
              <a:rPr lang="en-US" sz="1400" dirty="0" smtClean="0"/>
              <a:t>This </a:t>
            </a:r>
            <a:r>
              <a:rPr lang="en-US" sz="1400" dirty="0"/>
              <a:t>young man presents with progressively worsening dyspnea and New York Heart Association (NYHA) functional class III symptoms. Biventricular heart failure is evident by symptoms (dyspnea, fatigue, weight gain) and signs (jugular venous distention, S</a:t>
            </a:r>
            <a:r>
              <a:rPr lang="en-US" sz="1400" baseline="-25000" dirty="0"/>
              <a:t>3</a:t>
            </a:r>
            <a:r>
              <a:rPr lang="en-US" sz="1400" dirty="0"/>
              <a:t> gallop, crackles, peripheral edema). Echocardiography confirms a hypertrophic obstructive cardiomyopathy (HOCM) with diastolic dysfunction, marked septal hypertrophy, and a severe outflow tract obstruction. </a:t>
            </a:r>
            <a:r>
              <a:rPr lang="en-US" sz="1400" b="1" dirty="0"/>
              <a:t>The patient’s heart failure has been refractory to aggressive medical therapy, including negative inotropic and </a:t>
            </a:r>
            <a:r>
              <a:rPr lang="en-US" sz="1400" b="1" dirty="0" err="1"/>
              <a:t>chronotropic</a:t>
            </a:r>
            <a:r>
              <a:rPr lang="en-US" sz="1400" b="1" dirty="0"/>
              <a:t> agents and diuretics. Surgical septal </a:t>
            </a:r>
            <a:r>
              <a:rPr lang="en-US" sz="1400" b="1" dirty="0" err="1"/>
              <a:t>myectomy</a:t>
            </a:r>
            <a:r>
              <a:rPr lang="en-US" sz="1400" b="1" dirty="0"/>
              <a:t> should be considered in patients with outflow obstruction who are NYHA functional class III or IV and whose symptoms are refractory to medical therapy. Septal </a:t>
            </a:r>
            <a:r>
              <a:rPr lang="en-US" sz="1400" b="1" dirty="0" err="1"/>
              <a:t>myectomy</a:t>
            </a:r>
            <a:r>
              <a:rPr lang="en-US" sz="1400" b="1" dirty="0"/>
              <a:t> has been beneficial in improving symptoms of heart failure and may lead to a better prognosis. </a:t>
            </a:r>
            <a:r>
              <a:rPr lang="en-US" sz="1400" dirty="0"/>
              <a:t>Thus, this patient who is refractory to medical therapy with no significant comorbidities should undergo surgical septal </a:t>
            </a:r>
            <a:r>
              <a:rPr lang="en-US" sz="1400" dirty="0" err="1"/>
              <a:t>myectomy</a:t>
            </a:r>
            <a:r>
              <a:rPr lang="en-US" sz="1400" dirty="0"/>
              <a:t>. </a:t>
            </a:r>
            <a:endParaRPr lang="en-US" sz="1400" dirty="0" smtClean="0"/>
          </a:p>
          <a:p>
            <a:endParaRPr lang="en-US" sz="1400" dirty="0"/>
          </a:p>
          <a:p>
            <a:r>
              <a:rPr lang="en-US" sz="1400" dirty="0" smtClean="0"/>
              <a:t>Wrong answers:</a:t>
            </a:r>
          </a:p>
          <a:p>
            <a:r>
              <a:rPr lang="en-US" sz="1400" dirty="0" smtClean="0"/>
              <a:t>A. </a:t>
            </a:r>
            <a:r>
              <a:rPr lang="en-US" sz="1400" dirty="0" err="1" smtClean="0"/>
              <a:t>Carvedilol</a:t>
            </a:r>
            <a:r>
              <a:rPr lang="en-US" sz="1400" dirty="0" smtClean="0"/>
              <a:t>: Beta blockers are useful, however </a:t>
            </a:r>
            <a:r>
              <a:rPr lang="en-US" sz="1400" dirty="0" err="1" smtClean="0"/>
              <a:t>pt</a:t>
            </a:r>
            <a:r>
              <a:rPr lang="en-US" sz="1400" dirty="0" smtClean="0"/>
              <a:t> is already on </a:t>
            </a:r>
            <a:r>
              <a:rPr lang="en-US" sz="1400" dirty="0" err="1" smtClean="0"/>
              <a:t>metoprolol</a:t>
            </a:r>
            <a:r>
              <a:rPr lang="en-US" sz="1400" dirty="0" smtClean="0"/>
              <a:t>.</a:t>
            </a:r>
            <a:endParaRPr lang="en-US" sz="1400" dirty="0"/>
          </a:p>
          <a:p>
            <a:r>
              <a:rPr lang="en-US" sz="1400" dirty="0" smtClean="0"/>
              <a:t>B. An </a:t>
            </a:r>
            <a:r>
              <a:rPr lang="en-US" sz="1400" dirty="0"/>
              <a:t>implantable </a:t>
            </a:r>
            <a:r>
              <a:rPr lang="en-US" sz="1400" dirty="0" err="1"/>
              <a:t>cardioverter</a:t>
            </a:r>
            <a:r>
              <a:rPr lang="en-US" sz="1400" dirty="0"/>
              <a:t>-defibrillator is not indicated in this patient with no significant predictors of sudden cardiac death. </a:t>
            </a:r>
          </a:p>
          <a:p>
            <a:r>
              <a:rPr lang="en-US" sz="1400" dirty="0" smtClean="0"/>
              <a:t>C. Permanent pacemaker: Ventricular </a:t>
            </a:r>
            <a:r>
              <a:rPr lang="en-US" sz="1400" dirty="0"/>
              <a:t>pacing reduces the vigor of left ventricular septal contraction by causing an asynchronous or disorganized pattern of contraction. This reduces left ventricular outflow tract obstruction in HOCM. However, permanent pacing has not shown long-term benefit in improving heart failure in patients with HOCM. Thus, this approach is not the best treatment choice. </a:t>
            </a:r>
          </a:p>
          <a:p>
            <a:endParaRPr lang="en-US" dirty="0"/>
          </a:p>
        </p:txBody>
      </p:sp>
    </p:spTree>
    <p:extLst>
      <p:ext uri="{BB962C8B-B14F-4D97-AF65-F5344CB8AC3E}">
        <p14:creationId xmlns:p14="http://schemas.microsoft.com/office/powerpoint/2010/main" val="2039280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991" y="259773"/>
            <a:ext cx="10048009" cy="5539978"/>
          </a:xfrm>
          <a:prstGeom prst="rect">
            <a:avLst/>
          </a:prstGeom>
          <a:noFill/>
        </p:spPr>
        <p:txBody>
          <a:bodyPr wrap="square" rtlCol="0">
            <a:spAutoFit/>
          </a:bodyPr>
          <a:lstStyle/>
          <a:p>
            <a:r>
              <a:rPr lang="en-US" sz="1400" dirty="0" smtClean="0"/>
              <a:t>QUESTION 7</a:t>
            </a:r>
          </a:p>
          <a:p>
            <a:r>
              <a:rPr lang="en-US" sz="1400" dirty="0" smtClean="0"/>
              <a:t>A </a:t>
            </a:r>
            <a:r>
              <a:rPr lang="en-US" sz="1400" dirty="0"/>
              <a:t>40-year-old black man is hospitalized for heart failure. He has had fatigue and progressive dyspnea on exertion for 12 months, pedal edema for 6 months, paroxysmal nocturnal dyspnea for 3 months, and recent onset of orthostatic lightheadedness. These symptoms have worsened over the past week, prompting the hospitalization. He has a history of sickle cell anemia with frequent painful hemolytic crises and numerous blood transfusions. Medications are furosemide, </a:t>
            </a:r>
            <a:r>
              <a:rPr lang="en-US" sz="1400" dirty="0" err="1"/>
              <a:t>metolazone</a:t>
            </a:r>
            <a:r>
              <a:rPr lang="en-US" sz="1400" dirty="0"/>
              <a:t>, </a:t>
            </a:r>
            <a:r>
              <a:rPr lang="en-US" sz="1400" dirty="0" err="1"/>
              <a:t>diltiazem</a:t>
            </a:r>
            <a:r>
              <a:rPr lang="en-US" sz="1400" dirty="0"/>
              <a:t>, </a:t>
            </a:r>
            <a:r>
              <a:rPr lang="en-US" sz="1400" dirty="0" err="1"/>
              <a:t>lisinopril</a:t>
            </a:r>
            <a:r>
              <a:rPr lang="en-US" sz="1400" dirty="0"/>
              <a:t>, </a:t>
            </a:r>
            <a:r>
              <a:rPr lang="en-US" sz="1400" dirty="0" err="1"/>
              <a:t>hydroxyurea</a:t>
            </a:r>
            <a:r>
              <a:rPr lang="en-US" sz="1400" dirty="0"/>
              <a:t>, and folic acid. </a:t>
            </a:r>
          </a:p>
          <a:p>
            <a:r>
              <a:rPr lang="en-US" sz="1400" dirty="0"/>
              <a:t>On physical examination, temperature is normal, blood pressure is 115/70 mm Hg supine and 80/50 mm Hg standing, pulse is 90/min supine and 122/min standing, and respiration rate is 30/min. Oxygen saturation on ambient air is 95%. There is jugular venous distention that worsens with inspiration. Cardiac examination discloses a right-sided S</a:t>
            </a:r>
            <a:r>
              <a:rPr lang="en-US" sz="1400" baseline="-25000" dirty="0"/>
              <a:t>4</a:t>
            </a:r>
            <a:r>
              <a:rPr lang="en-US" sz="1400" dirty="0"/>
              <a:t> gallop, no pericardial friction rub, and a grade 2/6 </a:t>
            </a:r>
            <a:r>
              <a:rPr lang="en-US" sz="1400" dirty="0" err="1"/>
              <a:t>holosystolic</a:t>
            </a:r>
            <a:r>
              <a:rPr lang="en-US" sz="1400" dirty="0"/>
              <a:t> murmur at the lower left sternal border. Pulmonary auscultation reveals normal breath sounds and faint bibasilar crackles. The abdomen is distended with shifting dullness. There is 3+ lower extremity edema to the level of the knees. </a:t>
            </a:r>
            <a:endParaRPr lang="en-US" sz="1400" dirty="0" smtClean="0"/>
          </a:p>
          <a:p>
            <a:endParaRPr lang="en-US" sz="1400" dirty="0"/>
          </a:p>
          <a:p>
            <a:r>
              <a:rPr lang="en-US" sz="1400" dirty="0" err="1" smtClean="0"/>
              <a:t>Hb</a:t>
            </a:r>
            <a:r>
              <a:rPr lang="en-US" sz="1400" dirty="0" smtClean="0"/>
              <a:t> 8 g/</a:t>
            </a:r>
            <a:r>
              <a:rPr lang="en-US" sz="1400" dirty="0" err="1" smtClean="0"/>
              <a:t>dL</a:t>
            </a:r>
            <a:r>
              <a:rPr lang="en-US" sz="1400" dirty="0" smtClean="0"/>
              <a:t>, ferritin 650 </a:t>
            </a:r>
            <a:r>
              <a:rPr lang="en-US" sz="1400" dirty="0" err="1" smtClean="0"/>
              <a:t>ng</a:t>
            </a:r>
            <a:r>
              <a:rPr lang="en-US" sz="1400" dirty="0" smtClean="0"/>
              <a:t>/mL, iron 512 mcg/</a:t>
            </a:r>
            <a:r>
              <a:rPr lang="en-US" sz="1400" dirty="0" err="1" smtClean="0"/>
              <a:t>dL</a:t>
            </a:r>
            <a:r>
              <a:rPr lang="en-US" sz="1400" dirty="0" smtClean="0"/>
              <a:t>, transferrin saturation 78%</a:t>
            </a:r>
          </a:p>
          <a:p>
            <a:endParaRPr lang="en-US" sz="1400" dirty="0"/>
          </a:p>
          <a:p>
            <a:r>
              <a:rPr lang="en-US" sz="1400" dirty="0"/>
              <a:t>Twelve-lead electrocardiogram shows normal sinus rhythm and normal QRS voltage. Echocardiogram shows severe </a:t>
            </a:r>
            <a:r>
              <a:rPr lang="en-US" sz="1400" dirty="0" err="1"/>
              <a:t>biatrial</a:t>
            </a:r>
            <a:r>
              <a:rPr lang="en-US" sz="1400" dirty="0"/>
              <a:t> enlargement, normal left ventricular wall thickness, a left ventricular ejection fraction of 70%, normal ventricular cavity size, and restrictive left ventricular filling without respiratory variation in peak filling velocity. </a:t>
            </a:r>
            <a:r>
              <a:rPr lang="en-US" sz="1400" dirty="0" err="1"/>
              <a:t>Endomyocardial</a:t>
            </a:r>
            <a:r>
              <a:rPr lang="en-US" sz="1400" dirty="0"/>
              <a:t> biopsy is positive for iron deposits.</a:t>
            </a:r>
          </a:p>
          <a:p>
            <a:endParaRPr lang="en-US" sz="1400" dirty="0" smtClean="0"/>
          </a:p>
          <a:p>
            <a:r>
              <a:rPr lang="en-US" sz="1400" dirty="0" smtClean="0"/>
              <a:t>What’s the most appropriate treatment?</a:t>
            </a:r>
          </a:p>
          <a:p>
            <a:pPr marL="342900" indent="-342900">
              <a:buAutoNum type="alphaUcPeriod"/>
            </a:pPr>
            <a:r>
              <a:rPr lang="en-US" sz="1400" dirty="0" smtClean="0"/>
              <a:t>Heart transplant</a:t>
            </a:r>
          </a:p>
          <a:p>
            <a:pPr marL="342900" indent="-342900">
              <a:buAutoNum type="alphaUcPeriod"/>
            </a:pPr>
            <a:r>
              <a:rPr lang="en-US" sz="1400" dirty="0" smtClean="0"/>
              <a:t>Increase the dosage of furosemide</a:t>
            </a:r>
          </a:p>
          <a:p>
            <a:pPr marL="342900" indent="-342900">
              <a:buAutoNum type="alphaUcPeriod"/>
            </a:pPr>
            <a:r>
              <a:rPr lang="en-US" sz="1400" dirty="0" smtClean="0"/>
              <a:t>Iron chelation</a:t>
            </a:r>
          </a:p>
          <a:p>
            <a:pPr marL="342900" indent="-342900">
              <a:buAutoNum type="alphaUcPeriod"/>
            </a:pPr>
            <a:r>
              <a:rPr lang="en-US" sz="1400" dirty="0" smtClean="0"/>
              <a:t>Phlebotomy</a:t>
            </a:r>
            <a:endParaRPr lang="en-US" sz="1400" dirty="0"/>
          </a:p>
        </p:txBody>
      </p:sp>
    </p:spTree>
    <p:extLst>
      <p:ext uri="{BB962C8B-B14F-4D97-AF65-F5344CB8AC3E}">
        <p14:creationId xmlns:p14="http://schemas.microsoft.com/office/powerpoint/2010/main" val="2752747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209" y="228600"/>
            <a:ext cx="10048009" cy="6186309"/>
          </a:xfrm>
          <a:prstGeom prst="rect">
            <a:avLst/>
          </a:prstGeom>
          <a:noFill/>
        </p:spPr>
        <p:txBody>
          <a:bodyPr wrap="square" rtlCol="0">
            <a:spAutoFit/>
          </a:bodyPr>
          <a:lstStyle/>
          <a:p>
            <a:r>
              <a:rPr lang="en-US" sz="1400" dirty="0" smtClean="0"/>
              <a:t>Correct answer: </a:t>
            </a:r>
            <a:r>
              <a:rPr lang="en-US" sz="1400" b="1" dirty="0" smtClean="0"/>
              <a:t>C. Iron chelation</a:t>
            </a:r>
          </a:p>
          <a:p>
            <a:endParaRPr lang="en-US" sz="1400" dirty="0"/>
          </a:p>
          <a:p>
            <a:r>
              <a:rPr lang="en-US" sz="1400" dirty="0" smtClean="0"/>
              <a:t>This </a:t>
            </a:r>
            <a:r>
              <a:rPr lang="en-US" sz="1400" dirty="0"/>
              <a:t>patient has signs and symptoms of heart failure, particularly of the right side of the heart (peripheral edema, jugular venous distention, and </a:t>
            </a:r>
            <a:r>
              <a:rPr lang="en-US" sz="1400" dirty="0" err="1"/>
              <a:t>Kussmaul</a:t>
            </a:r>
            <a:r>
              <a:rPr lang="en-US" sz="1400" dirty="0"/>
              <a:t> sign or inspiratory increase in jugular venous distention). Disproportionate involvement of the right side of the heart should always raise the suspicion for restrictive cardiomyopathy, particularly in a patient at risk for iron overload. This patient’s iron studies confirm an acquired iron-overload state, or acquired hemochromatosis. </a:t>
            </a:r>
          </a:p>
          <a:p>
            <a:r>
              <a:rPr lang="en-US" sz="1400" b="1" dirty="0"/>
              <a:t>Hemochromatosis is the only cause of restrictive cardiomyopathy that is potentially reversible by medication therapy that induces regression of symptoms.</a:t>
            </a:r>
            <a:r>
              <a:rPr lang="en-US" sz="1400" dirty="0"/>
              <a:t> Because the body lacks an intrinsic method of increasing elimination of excessive iron, therapeutic methods are needed. Restrictive cardiomyopathy from iron overload may improve with removal of iron by chelation therapy in iron-overload states, such as lifelong transfusion-dependent </a:t>
            </a:r>
            <a:r>
              <a:rPr lang="en-US" sz="1400" dirty="0" err="1"/>
              <a:t>anemias</a:t>
            </a:r>
            <a:r>
              <a:rPr lang="en-US" sz="1400" b="1" dirty="0"/>
              <a:t>. Iron chelation therapy is indicated only in patients who cannot tolerate phlebotomy therapy, such as those with significant anemia. Iron chelation therapy would be the most appropriate treatment in this patient. </a:t>
            </a:r>
          </a:p>
          <a:p>
            <a:endParaRPr lang="en-US" sz="1400" dirty="0" smtClean="0"/>
          </a:p>
          <a:p>
            <a:r>
              <a:rPr lang="en-US" sz="1400" dirty="0" smtClean="0"/>
              <a:t>Wrong answers:</a:t>
            </a:r>
            <a:endParaRPr lang="en-US" sz="1400" dirty="0"/>
          </a:p>
          <a:p>
            <a:r>
              <a:rPr lang="en-US" sz="1400" dirty="0" smtClean="0"/>
              <a:t>A. Heart </a:t>
            </a:r>
            <a:r>
              <a:rPr lang="en-US" sz="1400" dirty="0"/>
              <a:t>transplant has been used with variable results for treatment of refractory cases of restrictive cardiomyopathy due to hereditary hemochromatosis. Heart transplant has not been studied and is not of proven benefit in restrictive cardiomyopathy from acquired hemochromatosis. In addition, in this setting the ongoing need for blood transfusions would subject the transplanted heart to iron deposition. </a:t>
            </a:r>
          </a:p>
          <a:p>
            <a:r>
              <a:rPr lang="en-US" sz="1400" dirty="0" smtClean="0"/>
              <a:t>B. Increase the dosage of furosemide: Diuretic </a:t>
            </a:r>
            <a:r>
              <a:rPr lang="en-US" sz="1400" dirty="0"/>
              <a:t>therapy plays a major role in the symptomatic treatment of patients with restrictive cardiomyopathy. Importantly, because of these patients’ pathophysiologic dependence on maintaining higher atrial pressures (preload) to achieve adequate ventricular filling, excessive diuresis often results in orthostatic hypotension by lowering atrial pressures. This patient has evidence of orthostatic hypotension that is probably related to his diuretic therapy. Thus, increasing furosemide (a loop diuretic) would not be the best treatment for this patient. </a:t>
            </a:r>
          </a:p>
          <a:p>
            <a:r>
              <a:rPr lang="en-US" sz="1400" dirty="0" smtClean="0"/>
              <a:t>D. Phlebotomy: Phlebotomy </a:t>
            </a:r>
            <a:r>
              <a:rPr lang="en-US" sz="1400" dirty="0"/>
              <a:t>would exacerbate anemia in patients with sickle cell anemia, and thus is not a feasible treatment option. </a:t>
            </a:r>
          </a:p>
          <a:p>
            <a:endParaRPr lang="en-US" dirty="0"/>
          </a:p>
        </p:txBody>
      </p:sp>
    </p:spTree>
    <p:extLst>
      <p:ext uri="{BB962C8B-B14F-4D97-AF65-F5344CB8AC3E}">
        <p14:creationId xmlns:p14="http://schemas.microsoft.com/office/powerpoint/2010/main" val="2027278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diovascular Medicine: Table 23. Differentiation of Pericardial Chest Pain from Myocardial Ischemic Chest Pain"/>
          <p:cNvPicPr>
            <a:picLocks noChangeAspect="1"/>
          </p:cNvPicPr>
          <p:nvPr/>
        </p:nvPicPr>
        <p:blipFill rotWithShape="1">
          <a:blip r:embed="rId2">
            <a:extLst>
              <a:ext uri="{28A0092B-C50C-407E-A947-70E740481C1C}">
                <a14:useLocalDpi xmlns:a14="http://schemas.microsoft.com/office/drawing/2010/main" val="0"/>
              </a:ext>
            </a:extLst>
          </a:blip>
          <a:srcRect l="3113" t="16970" r="5779" b="16212"/>
          <a:stretch/>
        </p:blipFill>
        <p:spPr>
          <a:xfrm>
            <a:off x="290945" y="249382"/>
            <a:ext cx="9299864" cy="5901065"/>
          </a:xfrm>
          <a:prstGeom prst="rect">
            <a:avLst/>
          </a:prstGeom>
        </p:spPr>
      </p:pic>
    </p:spTree>
    <p:extLst>
      <p:ext uri="{BB962C8B-B14F-4D97-AF65-F5344CB8AC3E}">
        <p14:creationId xmlns:p14="http://schemas.microsoft.com/office/powerpoint/2010/main" val="2375745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187036"/>
            <a:ext cx="10110355" cy="6278642"/>
          </a:xfrm>
          <a:prstGeom prst="rect">
            <a:avLst/>
          </a:prstGeom>
          <a:noFill/>
        </p:spPr>
        <p:txBody>
          <a:bodyPr wrap="square" rtlCol="0">
            <a:spAutoFit/>
          </a:bodyPr>
          <a:lstStyle/>
          <a:p>
            <a:r>
              <a:rPr lang="en-US" sz="1600" dirty="0" smtClean="0"/>
              <a:t>QUESTION 8</a:t>
            </a:r>
          </a:p>
          <a:p>
            <a:r>
              <a:rPr lang="en-US" sz="1600" dirty="0" smtClean="0"/>
              <a:t>A </a:t>
            </a:r>
            <a:r>
              <a:rPr lang="en-US" sz="1600" dirty="0"/>
              <a:t>35-year-old black woman is admitted to the hospital after experiencing two episodes of syncope in the same day. The episodes were brought on by standing, with abrupt loss of consciousness for 5 minutes. There were no prodromal symptoms and the episodes were </a:t>
            </a:r>
            <a:r>
              <a:rPr lang="en-US" sz="1600" dirty="0" err="1"/>
              <a:t>nonexertional</a:t>
            </a:r>
            <a:r>
              <a:rPr lang="en-US" sz="1600" dirty="0"/>
              <a:t>. She had no associated nausea, vomiting, diaphoresis, or postictal confusion. She has had a 12-month history of chest pain, cough, and dyspnea. Exercise thallium stress testing done 2 months ago demonstrated patchy uptake of radionuclide throughout the ventricular myocardium and no demonstrable ischemia. Her mother died suddenly at age 45 years. </a:t>
            </a:r>
          </a:p>
          <a:p>
            <a:r>
              <a:rPr lang="en-US" sz="1600" dirty="0"/>
              <a:t>On physical examination, the patient is afebrile, blood pressure is 110/60 mm Hg without </a:t>
            </a:r>
            <a:r>
              <a:rPr lang="en-US" sz="1600" dirty="0" err="1"/>
              <a:t>orthostasis</a:t>
            </a:r>
            <a:r>
              <a:rPr lang="en-US" sz="1600" dirty="0"/>
              <a:t>, pulse is 65/min, and respiration is unlabored at a rate of 16/min. Yellowish-brown </a:t>
            </a:r>
            <a:r>
              <a:rPr lang="en-US" sz="1600" dirty="0" err="1"/>
              <a:t>maculopapular</a:t>
            </a:r>
            <a:r>
              <a:rPr lang="en-US" sz="1600" dirty="0"/>
              <a:t> lesions are present around the lips and eyelids. Jugular veins are distended. Pulmonary auscultation reveals faint scattered expiratory wheezes. Cardiac examination discloses normal heart sounds with no murmurs or gallops. Trace pedal edema is noted. </a:t>
            </a:r>
          </a:p>
          <a:p>
            <a:r>
              <a:rPr lang="en-US" sz="1600" dirty="0"/>
              <a:t>Twelve-lead electrocardiogram shows sinus rhythm, first-degree </a:t>
            </a:r>
            <a:r>
              <a:rPr lang="en-US" sz="1600" dirty="0" err="1"/>
              <a:t>atrioventricular</a:t>
            </a:r>
            <a:r>
              <a:rPr lang="en-US" sz="1600" dirty="0"/>
              <a:t> block, and left bundle branch block. Chest radiograph shows </a:t>
            </a:r>
            <a:r>
              <a:rPr lang="en-US" sz="1600" dirty="0" err="1"/>
              <a:t>hilar</a:t>
            </a:r>
            <a:r>
              <a:rPr lang="en-US" sz="1600" dirty="0"/>
              <a:t> lymphadenopathy and scattered interstitial infiltrates. Twenty-four-hour electrocardiographic monitoring shows frequent premature ventricular ectopic beats and </a:t>
            </a:r>
            <a:r>
              <a:rPr lang="en-US" sz="1600" dirty="0" err="1"/>
              <a:t>nonsustained</a:t>
            </a:r>
            <a:r>
              <a:rPr lang="en-US" sz="1600" dirty="0"/>
              <a:t> ventricular tachycardia. </a:t>
            </a:r>
            <a:r>
              <a:rPr lang="en-US" sz="1600" dirty="0" err="1"/>
              <a:t>Endomyocardial</a:t>
            </a:r>
            <a:r>
              <a:rPr lang="en-US" sz="1600" dirty="0"/>
              <a:t> biopsy discloses </a:t>
            </a:r>
            <a:r>
              <a:rPr lang="en-US" sz="1600" dirty="0" err="1"/>
              <a:t>noncaseating</a:t>
            </a:r>
            <a:r>
              <a:rPr lang="en-US" sz="1600" dirty="0"/>
              <a:t> granulomata. </a:t>
            </a:r>
          </a:p>
          <a:p>
            <a:endParaRPr lang="en-US" dirty="0" smtClean="0"/>
          </a:p>
          <a:p>
            <a:r>
              <a:rPr lang="en-US" sz="1600" dirty="0" smtClean="0"/>
              <a:t>What’s the most appropriate management option?</a:t>
            </a:r>
          </a:p>
          <a:p>
            <a:pPr marL="342900" indent="-342900">
              <a:buAutoNum type="alphaUcPeriod"/>
            </a:pPr>
            <a:r>
              <a:rPr lang="en-US" sz="1600" dirty="0" err="1" smtClean="0"/>
              <a:t>Amiodarone</a:t>
            </a:r>
            <a:endParaRPr lang="en-US" sz="1600" dirty="0" smtClean="0"/>
          </a:p>
          <a:p>
            <a:pPr marL="342900" indent="-342900">
              <a:buAutoNum type="alphaUcPeriod"/>
            </a:pPr>
            <a:r>
              <a:rPr lang="en-US" sz="1600" dirty="0" smtClean="0"/>
              <a:t>Cardiac magnetic resonance imaging</a:t>
            </a:r>
          </a:p>
          <a:p>
            <a:pPr marL="342900" indent="-342900">
              <a:buAutoNum type="alphaUcPeriod"/>
            </a:pPr>
            <a:r>
              <a:rPr lang="en-US" sz="1600" dirty="0" err="1" smtClean="0"/>
              <a:t>Electrophysiologic</a:t>
            </a:r>
            <a:r>
              <a:rPr lang="en-US" sz="1600" dirty="0" smtClean="0"/>
              <a:t> study</a:t>
            </a:r>
          </a:p>
          <a:p>
            <a:pPr marL="342900" indent="-342900">
              <a:buAutoNum type="alphaUcPeriod"/>
            </a:pPr>
            <a:r>
              <a:rPr lang="en-US" sz="1600" dirty="0" smtClean="0"/>
              <a:t>Implantable </a:t>
            </a:r>
            <a:r>
              <a:rPr lang="en-US" sz="1600" dirty="0" err="1" smtClean="0"/>
              <a:t>cardioverter</a:t>
            </a:r>
            <a:r>
              <a:rPr lang="en-US" sz="1600" dirty="0" smtClean="0"/>
              <a:t>-defibrillator placement</a:t>
            </a:r>
          </a:p>
          <a:p>
            <a:pPr marL="342900" indent="-342900">
              <a:buAutoNum type="alphaUcPeriod"/>
            </a:pPr>
            <a:r>
              <a:rPr lang="en-US" sz="1600" dirty="0" smtClean="0"/>
              <a:t>Implantation of permanent pacemaker</a:t>
            </a:r>
            <a:endParaRPr lang="en-US" sz="1600" dirty="0"/>
          </a:p>
        </p:txBody>
      </p:sp>
    </p:spTree>
    <p:extLst>
      <p:ext uri="{BB962C8B-B14F-4D97-AF65-F5344CB8AC3E}">
        <p14:creationId xmlns:p14="http://schemas.microsoft.com/office/powerpoint/2010/main" val="410795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2" y="228600"/>
            <a:ext cx="10027227" cy="6647974"/>
          </a:xfrm>
          <a:prstGeom prst="rect">
            <a:avLst/>
          </a:prstGeom>
          <a:noFill/>
        </p:spPr>
        <p:txBody>
          <a:bodyPr wrap="square" rtlCol="0">
            <a:spAutoFit/>
          </a:bodyPr>
          <a:lstStyle/>
          <a:p>
            <a:r>
              <a:rPr lang="en-US" sz="1200" dirty="0" smtClean="0"/>
              <a:t>Correct answer: D. </a:t>
            </a:r>
            <a:r>
              <a:rPr lang="en-US" sz="1200" b="1" dirty="0" smtClean="0"/>
              <a:t>Implantable </a:t>
            </a:r>
            <a:r>
              <a:rPr lang="en-US" sz="1200" b="1" dirty="0" err="1" smtClean="0"/>
              <a:t>cardioverter</a:t>
            </a:r>
            <a:r>
              <a:rPr lang="en-US" sz="1200" b="1" dirty="0" smtClean="0"/>
              <a:t>-defibrillator placement</a:t>
            </a:r>
          </a:p>
          <a:p>
            <a:endParaRPr lang="en-US" sz="1200" b="1" dirty="0" smtClean="0"/>
          </a:p>
          <a:p>
            <a:r>
              <a:rPr lang="en-US" sz="1200" dirty="0" smtClean="0"/>
              <a:t>This </a:t>
            </a:r>
            <a:r>
              <a:rPr lang="en-US" sz="1200" dirty="0"/>
              <a:t>patient has a probable family history of sudden cardiac death, and her recurrent episodes of syncope are consistent with a cardiac etiology, as evidenced by the lack of associated prodromal symptoms and no evidence of seizure activity. Jugular venous distention and pedal edema are consistent with right-sided heart </a:t>
            </a:r>
            <a:r>
              <a:rPr lang="en-US" sz="1200" dirty="0" err="1"/>
              <a:t>decompensation</a:t>
            </a:r>
            <a:r>
              <a:rPr lang="en-US" sz="1200" dirty="0"/>
              <a:t>. Furthermore, electrocardiography shows conduction abnormalities, and 24-hour monitoring demonstrates ventricular </a:t>
            </a:r>
            <a:r>
              <a:rPr lang="en-US" sz="1200" dirty="0" err="1"/>
              <a:t>ectopy</a:t>
            </a:r>
            <a:r>
              <a:rPr lang="en-US" sz="1200" dirty="0"/>
              <a:t> and </a:t>
            </a:r>
            <a:r>
              <a:rPr lang="en-US" sz="1200" dirty="0" err="1"/>
              <a:t>nonsustained</a:t>
            </a:r>
            <a:r>
              <a:rPr lang="en-US" sz="1200" dirty="0"/>
              <a:t> ventricular tachycardia. A prior thallium stress test showed no ischemia but did reveal patchy myocardial uptake. This is a nonspecific finding but can be seen in cardiac </a:t>
            </a:r>
            <a:r>
              <a:rPr lang="en-US" sz="1200" dirty="0" err="1"/>
              <a:t>sarcoidosis</a:t>
            </a:r>
            <a:r>
              <a:rPr lang="en-US" sz="1200" dirty="0"/>
              <a:t>. Further findings support a clinical diagnosis of </a:t>
            </a:r>
            <a:r>
              <a:rPr lang="en-US" sz="1200" dirty="0" err="1"/>
              <a:t>sarcoidosis</a:t>
            </a:r>
            <a:r>
              <a:rPr lang="en-US" sz="1200" dirty="0"/>
              <a:t> in this patient, namely the </a:t>
            </a:r>
            <a:r>
              <a:rPr lang="en-US" sz="1200" dirty="0" err="1"/>
              <a:t>maculopapular</a:t>
            </a:r>
            <a:r>
              <a:rPr lang="en-US" sz="1200" dirty="0"/>
              <a:t> eruptions and chest radiograph findings of </a:t>
            </a:r>
            <a:r>
              <a:rPr lang="en-US" sz="1200" dirty="0" err="1"/>
              <a:t>hilar</a:t>
            </a:r>
            <a:r>
              <a:rPr lang="en-US" sz="1200" dirty="0"/>
              <a:t> lymphadenopathy and infiltrates. </a:t>
            </a:r>
            <a:r>
              <a:rPr lang="en-US" sz="1200" dirty="0" err="1"/>
              <a:t>Endomyocardial</a:t>
            </a:r>
            <a:r>
              <a:rPr lang="en-US" sz="1200" dirty="0"/>
              <a:t> biopsy findings of </a:t>
            </a:r>
            <a:r>
              <a:rPr lang="en-US" sz="1200" dirty="0" err="1"/>
              <a:t>noncaseating</a:t>
            </a:r>
            <a:r>
              <a:rPr lang="en-US" sz="1200" dirty="0"/>
              <a:t> granulomata confirm cardiac </a:t>
            </a:r>
            <a:r>
              <a:rPr lang="en-US" sz="1200" dirty="0" err="1"/>
              <a:t>sarcoidosis</a:t>
            </a:r>
            <a:r>
              <a:rPr lang="en-US" sz="1200" dirty="0"/>
              <a:t>. </a:t>
            </a:r>
          </a:p>
          <a:p>
            <a:r>
              <a:rPr lang="en-US" sz="1200" dirty="0"/>
              <a:t>Young black women have an apparent increased frequency for </a:t>
            </a:r>
            <a:r>
              <a:rPr lang="en-US" sz="1200" dirty="0" err="1"/>
              <a:t>sarcoidosis</a:t>
            </a:r>
            <a:r>
              <a:rPr lang="en-US" sz="1200" dirty="0"/>
              <a:t> as compared with other race and/or sex cohorts. Thus, this patient’s race, sex, and age are characteristic for patients who more commonly present with </a:t>
            </a:r>
            <a:r>
              <a:rPr lang="en-US" sz="1200" dirty="0" err="1"/>
              <a:t>sarcoidosis</a:t>
            </a:r>
            <a:r>
              <a:rPr lang="en-US" sz="1200" dirty="0"/>
              <a:t>. </a:t>
            </a:r>
            <a:r>
              <a:rPr lang="en-US" sz="1200" b="1" dirty="0"/>
              <a:t>Sudden death accounts for up to 65% of deaths due to cardiac </a:t>
            </a:r>
            <a:r>
              <a:rPr lang="en-US" sz="1200" b="1" dirty="0" err="1"/>
              <a:t>sarcoidosis</a:t>
            </a:r>
            <a:r>
              <a:rPr lang="en-US" sz="1200" b="1" dirty="0"/>
              <a:t>, presumably caused by ventricular </a:t>
            </a:r>
            <a:r>
              <a:rPr lang="en-US" sz="1200" b="1" dirty="0" err="1"/>
              <a:t>tachyarrhythmias</a:t>
            </a:r>
            <a:r>
              <a:rPr lang="en-US" sz="1200" b="1" dirty="0"/>
              <a:t> or conduction block. Symptomatic or electrocardiographically evident arrhythmias or conduction abnormalities typically become evident prior to sudden cardiac death. This patient’s history of recurrent syncope, ventricular tachycardia, conduction abnormalities, and family history of sudden death place her at high risk for sudden death. </a:t>
            </a:r>
            <a:r>
              <a:rPr lang="en-US" sz="1200" dirty="0"/>
              <a:t>The most appropriate management for this patient is placement of an implantable </a:t>
            </a:r>
            <a:r>
              <a:rPr lang="en-US" sz="1200" dirty="0" err="1"/>
              <a:t>cardioverter</a:t>
            </a:r>
            <a:r>
              <a:rPr lang="en-US" sz="1200" dirty="0"/>
              <a:t>-defibrillator (ICD), which has defibrillation and pacing capabilities for treatment of ventricular </a:t>
            </a:r>
            <a:r>
              <a:rPr lang="en-US" sz="1200" dirty="0" err="1"/>
              <a:t>tachyarrhythmias</a:t>
            </a:r>
            <a:r>
              <a:rPr lang="en-US" sz="1200" dirty="0"/>
              <a:t> and </a:t>
            </a:r>
            <a:r>
              <a:rPr lang="en-US" sz="1200" dirty="0" err="1"/>
              <a:t>bradyarrhythmias</a:t>
            </a:r>
            <a:r>
              <a:rPr lang="en-US" sz="1200" dirty="0"/>
              <a:t>, respectively. </a:t>
            </a:r>
            <a:endParaRPr lang="en-US" sz="1200" dirty="0" smtClean="0"/>
          </a:p>
          <a:p>
            <a:endParaRPr lang="en-US" sz="1200" dirty="0" smtClean="0"/>
          </a:p>
          <a:p>
            <a:r>
              <a:rPr lang="en-US" sz="1200" dirty="0" smtClean="0"/>
              <a:t>Wrong answers:</a:t>
            </a:r>
            <a:endParaRPr lang="en-US" sz="1200" dirty="0"/>
          </a:p>
          <a:p>
            <a:r>
              <a:rPr lang="en-US" sz="1200" dirty="0" smtClean="0"/>
              <a:t>A. </a:t>
            </a:r>
            <a:r>
              <a:rPr lang="en-US" sz="1200" dirty="0" err="1" smtClean="0"/>
              <a:t>Amiodarone</a:t>
            </a:r>
            <a:r>
              <a:rPr lang="en-US" sz="1200" dirty="0" smtClean="0"/>
              <a:t> </a:t>
            </a:r>
            <a:r>
              <a:rPr lang="en-US" sz="1200" dirty="0"/>
              <a:t>has not been shown to effectively reduce the incidence of sudden cardiac death. </a:t>
            </a:r>
            <a:r>
              <a:rPr lang="en-US" sz="1200" dirty="0" smtClean="0"/>
              <a:t>However</a:t>
            </a:r>
            <a:r>
              <a:rPr lang="en-US" sz="1200" dirty="0"/>
              <a:t>, in patients with an ICD, </a:t>
            </a:r>
            <a:r>
              <a:rPr lang="en-US" sz="1200" dirty="0" err="1"/>
              <a:t>amiodarone</a:t>
            </a:r>
            <a:r>
              <a:rPr lang="en-US" sz="1200" dirty="0"/>
              <a:t> can be used to reduce the frequency of episodes of ventricular tachycardia and subsequent firing of the ICD. </a:t>
            </a:r>
          </a:p>
          <a:p>
            <a:r>
              <a:rPr lang="en-US" sz="1200" dirty="0" smtClean="0"/>
              <a:t>B. Cardiac </a:t>
            </a:r>
            <a:r>
              <a:rPr lang="en-US" sz="1200" dirty="0"/>
              <a:t>magnetic resonance (CMR) imaging is useful for detection of localized myocardial high-intensity areas due to cardiac </a:t>
            </a:r>
            <a:r>
              <a:rPr lang="en-US" sz="1200" dirty="0" err="1"/>
              <a:t>sarcoidosis</a:t>
            </a:r>
            <a:r>
              <a:rPr lang="en-US" sz="1200" dirty="0"/>
              <a:t> and, when performed with late gadolinium enhancement, has a reported sensitivity of 100% and specificity of 78% for the disease. In this patient with confirmed cardiac </a:t>
            </a:r>
            <a:r>
              <a:rPr lang="en-US" sz="1200" dirty="0" err="1"/>
              <a:t>sarcoidosis</a:t>
            </a:r>
            <a:r>
              <a:rPr lang="en-US" sz="1200" dirty="0"/>
              <a:t> by </a:t>
            </a:r>
            <a:r>
              <a:rPr lang="en-US" sz="1200" dirty="0" err="1"/>
              <a:t>endomyocardial</a:t>
            </a:r>
            <a:r>
              <a:rPr lang="en-US" sz="1200" dirty="0"/>
              <a:t> biopsy, however, CMR imaging is not indicated. CMR imaging is a useful screening technique, but owing to the possibility of false-positive results, biopsy may still be necessary to determine the need for an ICD. </a:t>
            </a:r>
          </a:p>
          <a:p>
            <a:r>
              <a:rPr lang="en-US" sz="1200" dirty="0" smtClean="0"/>
              <a:t>C. </a:t>
            </a:r>
            <a:r>
              <a:rPr lang="en-US" sz="1200" dirty="0" err="1" smtClean="0"/>
              <a:t>Electrophysiologic</a:t>
            </a:r>
            <a:r>
              <a:rPr lang="en-US" sz="1200" dirty="0" smtClean="0"/>
              <a:t> </a:t>
            </a:r>
            <a:r>
              <a:rPr lang="en-US" sz="1200" dirty="0"/>
              <a:t>testing identifies patients with cardiac </a:t>
            </a:r>
            <a:r>
              <a:rPr lang="en-US" sz="1200" dirty="0" err="1"/>
              <a:t>sarcoidosis</a:t>
            </a:r>
            <a:r>
              <a:rPr lang="en-US" sz="1200" dirty="0"/>
              <a:t> who are likely to have sustained ventricular </a:t>
            </a:r>
            <a:r>
              <a:rPr lang="en-US" sz="1200" dirty="0" err="1"/>
              <a:t>tachyarrhythmias</a:t>
            </a:r>
            <a:r>
              <a:rPr lang="en-US" sz="1200" dirty="0"/>
              <a:t> or sudden death. However, such testing should be reserved for those patients who are stratified prior to testing in an intermediate-risk group. This patient is at high risk for sudden cardiac death based on documented cardiac involvement from </a:t>
            </a:r>
            <a:r>
              <a:rPr lang="en-US" sz="1200" dirty="0" err="1"/>
              <a:t>sarcoidosis</a:t>
            </a:r>
            <a:r>
              <a:rPr lang="en-US" sz="1200" dirty="0"/>
              <a:t>, syncope, </a:t>
            </a:r>
            <a:r>
              <a:rPr lang="en-US" sz="1200" dirty="0" err="1"/>
              <a:t>nonsustained</a:t>
            </a:r>
            <a:r>
              <a:rPr lang="en-US" sz="1200" dirty="0"/>
              <a:t> ventricular tachycardia on 24-hour ambulatory monitoring, and family history of sudden death. Thus, a negative </a:t>
            </a:r>
            <a:r>
              <a:rPr lang="en-US" sz="1200" dirty="0" err="1"/>
              <a:t>electrophysiologic</a:t>
            </a:r>
            <a:r>
              <a:rPr lang="en-US" sz="1200" dirty="0"/>
              <a:t> study would likely be a false negative and, therefore, would not obviate the need for an ICD. </a:t>
            </a:r>
          </a:p>
          <a:p>
            <a:r>
              <a:rPr lang="en-US" sz="1200" dirty="0" smtClean="0"/>
              <a:t>E. A </a:t>
            </a:r>
            <a:r>
              <a:rPr lang="en-US" sz="1200" dirty="0"/>
              <a:t>permanent pacemaker would not protect against sudden death from ventricular </a:t>
            </a:r>
            <a:r>
              <a:rPr lang="en-US" sz="1200" dirty="0" err="1"/>
              <a:t>tachyarrhythmias</a:t>
            </a:r>
            <a:r>
              <a:rPr lang="en-US" sz="1200" dirty="0"/>
              <a:t> and thus would not be sufficient treatment for this patient. </a:t>
            </a:r>
          </a:p>
          <a:p>
            <a:endParaRPr lang="en-US" dirty="0"/>
          </a:p>
        </p:txBody>
      </p:sp>
    </p:spTree>
    <p:extLst>
      <p:ext uri="{BB962C8B-B14F-4D97-AF65-F5344CB8AC3E}">
        <p14:creationId xmlns:p14="http://schemas.microsoft.com/office/powerpoint/2010/main" val="2854706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991" y="238991"/>
            <a:ext cx="10016836" cy="6524863"/>
          </a:xfrm>
          <a:prstGeom prst="rect">
            <a:avLst/>
          </a:prstGeom>
          <a:noFill/>
        </p:spPr>
        <p:txBody>
          <a:bodyPr wrap="square" rtlCol="0">
            <a:spAutoFit/>
          </a:bodyPr>
          <a:lstStyle/>
          <a:p>
            <a:r>
              <a:rPr lang="en-US" sz="1600" dirty="0" smtClean="0"/>
              <a:t>QUESTION 9</a:t>
            </a:r>
          </a:p>
          <a:p>
            <a:r>
              <a:rPr lang="en-US" sz="1600" dirty="0" smtClean="0"/>
              <a:t>A </a:t>
            </a:r>
            <a:r>
              <a:rPr lang="en-US" sz="1600" dirty="0"/>
              <a:t>58-year-old woman is hospitalized for acute left-sided flank pain. She has had fever and night sweats for 1 month and a 9.1-kg (20-lb) weight loss over 6 months. </a:t>
            </a:r>
          </a:p>
          <a:p>
            <a:r>
              <a:rPr lang="en-US" sz="1600" dirty="0"/>
              <a:t>On physical examination, temperature is 37.7 °C (99.8 °F), blood pressure is 135/88 mm Hg, pulse is 88/min, and respiration rate is 18/min. Heart sounds are normal. There is an early diastolic low-pitched sound after the S</a:t>
            </a:r>
            <a:r>
              <a:rPr lang="en-US" sz="1600" baseline="-25000" dirty="0"/>
              <a:t>2</a:t>
            </a:r>
            <a:r>
              <a:rPr lang="en-US" sz="1600" dirty="0"/>
              <a:t> with a diastolic murmur at the apex. There is tenderness of the left </a:t>
            </a:r>
            <a:r>
              <a:rPr lang="en-US" sz="1600" dirty="0" err="1"/>
              <a:t>costophrenic</a:t>
            </a:r>
            <a:r>
              <a:rPr lang="en-US" sz="1600" dirty="0"/>
              <a:t> angle. The abdomen is soft with normal bowel sounds and no tenderness. She does not have rash or </a:t>
            </a:r>
            <a:r>
              <a:rPr lang="en-US" sz="1600" dirty="0" err="1"/>
              <a:t>petechiae</a:t>
            </a:r>
            <a:r>
              <a:rPr lang="en-US" sz="1600" dirty="0"/>
              <a:t>, splinter hemorrhages, or </a:t>
            </a:r>
            <a:r>
              <a:rPr lang="en-US" sz="1600" dirty="0" err="1"/>
              <a:t>Janeway</a:t>
            </a:r>
            <a:r>
              <a:rPr lang="en-US" sz="1600" dirty="0"/>
              <a:t> lesions. </a:t>
            </a:r>
            <a:r>
              <a:rPr lang="en-US" sz="1600" dirty="0" err="1"/>
              <a:t>Funduscopic</a:t>
            </a:r>
            <a:r>
              <a:rPr lang="en-US" sz="1600" dirty="0"/>
              <a:t> examination is normal</a:t>
            </a:r>
            <a:r>
              <a:rPr lang="en-US" sz="1600" dirty="0" smtClean="0"/>
              <a:t>.</a:t>
            </a:r>
          </a:p>
          <a:p>
            <a:endParaRPr lang="en-US" sz="1600" dirty="0"/>
          </a:p>
          <a:p>
            <a:r>
              <a:rPr lang="en-US" sz="1600" dirty="0" smtClean="0"/>
              <a:t>WBC 14,000/</a:t>
            </a:r>
            <a:r>
              <a:rPr lang="en-US" sz="1600" dirty="0" err="1" smtClean="0"/>
              <a:t>mcL</a:t>
            </a:r>
            <a:r>
              <a:rPr lang="en-US" sz="1600" dirty="0" smtClean="0"/>
              <a:t>, BUN 14 mg/</a:t>
            </a:r>
            <a:r>
              <a:rPr lang="en-US" sz="1600" dirty="0" err="1" smtClean="0"/>
              <a:t>dL</a:t>
            </a:r>
            <a:r>
              <a:rPr lang="en-US" sz="1600" dirty="0" smtClean="0"/>
              <a:t>, Cr 1.3 mg/</a:t>
            </a:r>
            <a:r>
              <a:rPr lang="en-US" sz="1600" dirty="0" err="1" smtClean="0"/>
              <a:t>dL</a:t>
            </a:r>
            <a:r>
              <a:rPr lang="en-US" sz="1600" dirty="0" smtClean="0"/>
              <a:t>, UA: microscopic blood, no protein or crystals</a:t>
            </a:r>
          </a:p>
          <a:p>
            <a:endParaRPr lang="en-US" sz="1600" dirty="0" smtClean="0"/>
          </a:p>
          <a:p>
            <a:r>
              <a:rPr lang="en-US" sz="1600" dirty="0" smtClean="0"/>
              <a:t>Twelve-lead electrocardiography shows normal sinus rhythm. Echocardiogram shows a 5- by 4-cm left atrial echogenic mobile globular mass attached to the atrial septum with diastolic protrusion into the left ventricle. Abdominal radiograph shows a normal gas pattern and no renal calculi. Contrast-enhanced CT scan of the abdomen and pelvis shows a wedge-shaped </a:t>
            </a:r>
            <a:r>
              <a:rPr lang="en-US" sz="1600" dirty="0" err="1" smtClean="0"/>
              <a:t>hypoperfusion</a:t>
            </a:r>
            <a:r>
              <a:rPr lang="en-US" sz="1600" dirty="0" smtClean="0"/>
              <a:t> defect in the upper pole of the left kidney. Mean </a:t>
            </a:r>
            <a:r>
              <a:rPr lang="en-US" sz="1600" dirty="0" err="1" smtClean="0"/>
              <a:t>transmitral</a:t>
            </a:r>
            <a:r>
              <a:rPr lang="en-US" sz="1600" dirty="0" smtClean="0"/>
              <a:t> valve inflow gradient is 15 mm Hg. Three sets of blood cultures are negative for growth after 5 days.</a:t>
            </a:r>
          </a:p>
          <a:p>
            <a:endParaRPr lang="en-US" sz="1600" dirty="0" smtClean="0"/>
          </a:p>
          <a:p>
            <a:r>
              <a:rPr lang="en-US" sz="1600" dirty="0" smtClean="0"/>
              <a:t>What’s the most appropriate treatment?</a:t>
            </a:r>
          </a:p>
          <a:p>
            <a:endParaRPr lang="en-US" sz="1600" dirty="0" smtClean="0"/>
          </a:p>
          <a:p>
            <a:pPr marL="342900" indent="-342900">
              <a:buAutoNum type="alphaUcPeriod"/>
            </a:pPr>
            <a:r>
              <a:rPr lang="en-US" sz="1600" dirty="0" smtClean="0"/>
              <a:t>Cardiac surgery for resection of mass</a:t>
            </a:r>
          </a:p>
          <a:p>
            <a:pPr marL="342900" indent="-342900">
              <a:buAutoNum type="alphaUcPeriod"/>
            </a:pPr>
            <a:r>
              <a:rPr lang="en-US" sz="1600" dirty="0" smtClean="0"/>
              <a:t>Mitral valve replacement</a:t>
            </a:r>
          </a:p>
          <a:p>
            <a:pPr marL="342900" indent="-342900">
              <a:buAutoNum type="alphaUcPeriod"/>
            </a:pPr>
            <a:r>
              <a:rPr lang="en-US" sz="1600" dirty="0" smtClean="0"/>
              <a:t>Systemic anticoagulation with heparin</a:t>
            </a:r>
          </a:p>
          <a:p>
            <a:pPr marL="342900" indent="-342900">
              <a:buAutoNum type="alphaUcPeriod"/>
            </a:pPr>
            <a:r>
              <a:rPr lang="en-US" sz="1600" dirty="0" err="1" smtClean="0"/>
              <a:t>Vancomycin</a:t>
            </a:r>
            <a:r>
              <a:rPr lang="en-US" sz="1600" dirty="0" smtClean="0"/>
              <a:t> and tobramycin</a:t>
            </a:r>
            <a:endParaRPr lang="en-US" sz="1600" dirty="0"/>
          </a:p>
          <a:p>
            <a:endParaRPr lang="en-US" dirty="0"/>
          </a:p>
        </p:txBody>
      </p:sp>
    </p:spTree>
    <p:extLst>
      <p:ext uri="{BB962C8B-B14F-4D97-AF65-F5344CB8AC3E}">
        <p14:creationId xmlns:p14="http://schemas.microsoft.com/office/powerpoint/2010/main" val="251380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555" y="280555"/>
            <a:ext cx="9975272" cy="6617196"/>
          </a:xfrm>
          <a:prstGeom prst="rect">
            <a:avLst/>
          </a:prstGeom>
          <a:noFill/>
        </p:spPr>
        <p:txBody>
          <a:bodyPr wrap="square" rtlCol="0">
            <a:spAutoFit/>
          </a:bodyPr>
          <a:lstStyle/>
          <a:p>
            <a:r>
              <a:rPr lang="en-US" sz="1400" dirty="0" smtClean="0"/>
              <a:t>Correct answer: A. </a:t>
            </a:r>
            <a:r>
              <a:rPr lang="en-US" sz="1400" b="1" dirty="0" smtClean="0"/>
              <a:t>Cardiac surgery for resection of mass</a:t>
            </a:r>
          </a:p>
          <a:p>
            <a:endParaRPr lang="en-US" sz="1400" dirty="0"/>
          </a:p>
          <a:p>
            <a:r>
              <a:rPr lang="en-US" sz="1400" dirty="0" smtClean="0"/>
              <a:t>This </a:t>
            </a:r>
            <a:r>
              <a:rPr lang="en-US" sz="1400" dirty="0"/>
              <a:t>patient has evidence of a systemic embolism to the left kidney causing flank pain and hematuria. No evidence of renal calculi is present. The history of fever, night sweats, and weight loss is consistent with a systemic illness. Echocardiography shows a left atrial mass with features consistent with a tumor, as evidenced by attachment to the atrial septum, echogenic texture, mobility, and protrusion into the mitral valve orifice obstructing inflow. This mass is most likely a left atrial </a:t>
            </a:r>
            <a:r>
              <a:rPr lang="en-US" sz="1400" dirty="0" err="1"/>
              <a:t>myxoma</a:t>
            </a:r>
            <a:r>
              <a:rPr lang="en-US" sz="1400" dirty="0"/>
              <a:t>, the most common tumor type of the left atrium. A left atrial </a:t>
            </a:r>
            <a:r>
              <a:rPr lang="en-US" sz="1400" dirty="0" err="1"/>
              <a:t>myxoma</a:t>
            </a:r>
            <a:r>
              <a:rPr lang="en-US" sz="1400" dirty="0"/>
              <a:t> does not metastasize to other organs, but it has significant associated morbidity. </a:t>
            </a:r>
            <a:r>
              <a:rPr lang="en-US" sz="1400" b="1" dirty="0"/>
              <a:t>Left atrial </a:t>
            </a:r>
            <a:r>
              <a:rPr lang="en-US" sz="1400" b="1" dirty="0" err="1"/>
              <a:t>myxoma</a:t>
            </a:r>
            <a:r>
              <a:rPr lang="en-US" sz="1400" b="1" dirty="0"/>
              <a:t> causes fever, night sweats, and weight loss, and may </a:t>
            </a:r>
            <a:r>
              <a:rPr lang="en-US" sz="1400" b="1" dirty="0" err="1"/>
              <a:t>embolize</a:t>
            </a:r>
            <a:r>
              <a:rPr lang="en-US" sz="1400" b="1" dirty="0"/>
              <a:t> to the brain or other organs such as the kidney, as seen in this patient.</a:t>
            </a:r>
            <a:r>
              <a:rPr lang="en-US" sz="1400" dirty="0"/>
              <a:t> Cardiac surgery to remove the left atrial mass is the best treatment and would be curative if the mass is a benign tumor. A primary malignant tumor is also a possibility, but surgical removal would also be the correct approach. </a:t>
            </a:r>
          </a:p>
          <a:p>
            <a:endParaRPr lang="en-US" sz="1400" dirty="0" smtClean="0"/>
          </a:p>
          <a:p>
            <a:r>
              <a:rPr lang="en-US" sz="1400" dirty="0" smtClean="0"/>
              <a:t>Wrong answers:</a:t>
            </a:r>
            <a:endParaRPr lang="en-US" sz="1400" dirty="0"/>
          </a:p>
          <a:p>
            <a:r>
              <a:rPr lang="en-US" sz="1400" dirty="0" smtClean="0"/>
              <a:t>B. Mitral </a:t>
            </a:r>
            <a:r>
              <a:rPr lang="en-US" sz="1400" dirty="0" smtClean="0"/>
              <a:t>valve replacement: </a:t>
            </a:r>
            <a:r>
              <a:rPr lang="en-US" sz="1400" dirty="0" smtClean="0"/>
              <a:t>Echocardiography </a:t>
            </a:r>
            <a:r>
              <a:rPr lang="en-US" sz="1400" dirty="0"/>
              <a:t>in this patient shows severe </a:t>
            </a:r>
            <a:r>
              <a:rPr lang="en-US" sz="1400" dirty="0" err="1"/>
              <a:t>transmitral</a:t>
            </a:r>
            <a:r>
              <a:rPr lang="en-US" sz="1400" dirty="0"/>
              <a:t> valve obstruction with a mean gradient of 15 mm Hg. Rheumatic mitral stenosis on auscultation can cause an early high-pitched diastolic sound (an opening snap) and a diastolic decrescendo murmur, similar to the findings in this patient. However, the opening sound in this patient is a low-pitched sound associated with a left atrial </a:t>
            </a:r>
            <a:r>
              <a:rPr lang="en-US" sz="1400" dirty="0" err="1"/>
              <a:t>myxoma</a:t>
            </a:r>
            <a:r>
              <a:rPr lang="en-US" sz="1400" dirty="0"/>
              <a:t>, a so-called “tumor plop.” Furthermore, the patient’s echocardiogram is inconsistent with primary mitral valve disease. The diastolic murmur in this patient is secondary to obstruction of the mitral valve orifice by the tumor, effectively a functional mitral stenosis. Thus, the appropriate cardiac surgery is removal of the left atrial mass rather than mitral valve replacement. </a:t>
            </a:r>
          </a:p>
          <a:p>
            <a:r>
              <a:rPr lang="en-US" sz="1400" dirty="0" smtClean="0"/>
              <a:t>C. Systemic anticoagulation with heparin: The </a:t>
            </a:r>
            <a:r>
              <a:rPr lang="en-US" sz="1400" dirty="0"/>
              <a:t>left atrial mass is highly unlikely to be a thrombus given the presence of sinus rhythm and not atrial fibrillation. Systemic anticoagulation with heparin is not indicated. </a:t>
            </a:r>
          </a:p>
          <a:p>
            <a:r>
              <a:rPr lang="en-US" sz="1400" dirty="0" smtClean="0"/>
              <a:t>D. </a:t>
            </a:r>
            <a:r>
              <a:rPr lang="en-US" sz="1400" dirty="0" err="1" smtClean="0"/>
              <a:t>Vancomycin</a:t>
            </a:r>
            <a:r>
              <a:rPr lang="en-US" sz="1400" dirty="0" smtClean="0"/>
              <a:t> and tobramycin: The </a:t>
            </a:r>
            <a:r>
              <a:rPr lang="en-US" sz="1400" dirty="0"/>
              <a:t>presentation of fever, night sweats, and weight loss is typical of endocarditis, and thus this diagnosis should be considered. However, blood cultures failed to confirm bacteremia, and echocardiography showed no </a:t>
            </a:r>
            <a:r>
              <a:rPr lang="en-US" sz="1400" dirty="0" err="1"/>
              <a:t>vegetations</a:t>
            </a:r>
            <a:r>
              <a:rPr lang="en-US" sz="1400" dirty="0"/>
              <a:t>. Empiric antibiotic therapy with </a:t>
            </a:r>
            <a:r>
              <a:rPr lang="en-US" sz="1400" dirty="0" err="1"/>
              <a:t>vancomycin</a:t>
            </a:r>
            <a:r>
              <a:rPr lang="en-US" sz="1400" dirty="0"/>
              <a:t> and tobramycin for presumed endocarditis in this patient who is </a:t>
            </a:r>
            <a:r>
              <a:rPr lang="en-US" sz="1400" dirty="0" err="1"/>
              <a:t>hemodynamically</a:t>
            </a:r>
            <a:r>
              <a:rPr lang="en-US" sz="1400" dirty="0"/>
              <a:t> stable and has an alternative explanation for her symptoms is not warranted. </a:t>
            </a:r>
          </a:p>
          <a:p>
            <a:endParaRPr lang="en-US" dirty="0"/>
          </a:p>
        </p:txBody>
      </p:sp>
    </p:spTree>
    <p:extLst>
      <p:ext uri="{BB962C8B-B14F-4D97-AF65-F5344CB8AC3E}">
        <p14:creationId xmlns:p14="http://schemas.microsoft.com/office/powerpoint/2010/main" val="41377179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818" y="197427"/>
            <a:ext cx="10048009" cy="4524315"/>
          </a:xfrm>
          <a:prstGeom prst="rect">
            <a:avLst/>
          </a:prstGeom>
          <a:noFill/>
        </p:spPr>
        <p:txBody>
          <a:bodyPr wrap="square" rtlCol="0">
            <a:spAutoFit/>
          </a:bodyPr>
          <a:lstStyle/>
          <a:p>
            <a:r>
              <a:rPr lang="en-US" sz="1600" dirty="0" smtClean="0"/>
              <a:t>QUESTION 10</a:t>
            </a:r>
          </a:p>
          <a:p>
            <a:r>
              <a:rPr lang="en-US" sz="1600" dirty="0" smtClean="0"/>
              <a:t>A </a:t>
            </a:r>
            <a:r>
              <a:rPr lang="en-US" sz="1600" dirty="0"/>
              <a:t>20-year-old female college student is evaluated at the student health center to establish care. She had no major medical problems prior to college, and there is no family history of cardiovascular disease. </a:t>
            </a:r>
          </a:p>
          <a:p>
            <a:r>
              <a:rPr lang="en-US" sz="1600" dirty="0"/>
              <a:t>On physical examination, blood pressure is 110/60 mm Hg and pulse is 70/min. S</a:t>
            </a:r>
            <a:r>
              <a:rPr lang="en-US" sz="1600" baseline="-25000" dirty="0"/>
              <a:t>1</a:t>
            </a:r>
            <a:r>
              <a:rPr lang="en-US" sz="1600" dirty="0"/>
              <a:t> and S</a:t>
            </a:r>
            <a:r>
              <a:rPr lang="en-US" sz="1600" baseline="-25000" dirty="0"/>
              <a:t>2</a:t>
            </a:r>
            <a:r>
              <a:rPr lang="en-US" sz="1600" dirty="0"/>
              <a:t> are normal and there is an S</a:t>
            </a:r>
            <a:r>
              <a:rPr lang="en-US" sz="1600" baseline="-25000" dirty="0"/>
              <a:t>4</a:t>
            </a:r>
            <a:r>
              <a:rPr lang="en-US" sz="1600" dirty="0"/>
              <a:t> present. There is a harsh grade 2/6 </a:t>
            </a:r>
            <a:r>
              <a:rPr lang="en-US" sz="1600" dirty="0" err="1"/>
              <a:t>midsystolic</a:t>
            </a:r>
            <a:r>
              <a:rPr lang="en-US" sz="1600" dirty="0"/>
              <a:t> murmur heard best at the lower left sternal border. The murmur does not radiate to the carotid arteries. A </a:t>
            </a:r>
            <a:r>
              <a:rPr lang="en-US" sz="1600" dirty="0" err="1"/>
              <a:t>Valsalva</a:t>
            </a:r>
            <a:r>
              <a:rPr lang="en-US" sz="1600" dirty="0"/>
              <a:t> maneuver increases the intensity of the murmur; moving from a standing position to a squatting position, performing a passive leg lift while recumbent, and performing isometric handgrip exercises decrease the intensity. Rapid upstrokes of the carotid pulses are present. Blood pressures in the upper and lower extremities are equal. </a:t>
            </a:r>
          </a:p>
          <a:p>
            <a:endParaRPr lang="en-US" sz="1600" dirty="0" smtClean="0"/>
          </a:p>
          <a:p>
            <a:r>
              <a:rPr lang="en-US" sz="1600" dirty="0" smtClean="0"/>
              <a:t>What’s the most likely diagnosis?</a:t>
            </a:r>
          </a:p>
          <a:p>
            <a:pPr marL="342900" indent="-342900">
              <a:buAutoNum type="alphaUcPeriod"/>
            </a:pPr>
            <a:r>
              <a:rPr lang="en-US" sz="1600" dirty="0" smtClean="0"/>
              <a:t>Aortic </a:t>
            </a:r>
            <a:r>
              <a:rPr lang="en-US" sz="1600" dirty="0" err="1" smtClean="0"/>
              <a:t>coarctation</a:t>
            </a:r>
            <a:endParaRPr lang="en-US" sz="1600" dirty="0" smtClean="0"/>
          </a:p>
          <a:p>
            <a:pPr marL="342900" indent="-342900">
              <a:buAutoNum type="alphaUcPeriod"/>
            </a:pPr>
            <a:r>
              <a:rPr lang="en-US" sz="1600" dirty="0" smtClean="0"/>
              <a:t>Bicuspid aortic valve</a:t>
            </a:r>
          </a:p>
          <a:p>
            <a:pPr marL="342900" indent="-342900">
              <a:buAutoNum type="alphaUcPeriod"/>
            </a:pPr>
            <a:r>
              <a:rPr lang="en-US" sz="1600" dirty="0" smtClean="0"/>
              <a:t>Hypertrophic cardiomyopathy</a:t>
            </a:r>
          </a:p>
          <a:p>
            <a:pPr marL="342900" indent="-342900">
              <a:buAutoNum type="alphaUcPeriod"/>
            </a:pPr>
            <a:r>
              <a:rPr lang="en-US" sz="1600" dirty="0" smtClean="0"/>
              <a:t>Mitral valve prolapse</a:t>
            </a:r>
          </a:p>
          <a:p>
            <a:pPr marL="342900" indent="-342900">
              <a:buAutoNum type="alphaUcPeriod"/>
            </a:pPr>
            <a:r>
              <a:rPr lang="en-US" sz="1600" dirty="0" smtClean="0"/>
              <a:t>Ventricular septal defect</a:t>
            </a:r>
            <a:endParaRPr lang="en-US" sz="1600" dirty="0"/>
          </a:p>
        </p:txBody>
      </p:sp>
    </p:spTree>
    <p:extLst>
      <p:ext uri="{BB962C8B-B14F-4D97-AF65-F5344CB8AC3E}">
        <p14:creationId xmlns:p14="http://schemas.microsoft.com/office/powerpoint/2010/main" val="4197060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290945"/>
            <a:ext cx="10016837" cy="6463308"/>
          </a:xfrm>
          <a:prstGeom prst="rect">
            <a:avLst/>
          </a:prstGeom>
          <a:noFill/>
        </p:spPr>
        <p:txBody>
          <a:bodyPr wrap="square" rtlCol="0">
            <a:spAutoFit/>
          </a:bodyPr>
          <a:lstStyle/>
          <a:p>
            <a:r>
              <a:rPr lang="en-US" sz="1200" dirty="0" smtClean="0"/>
              <a:t>Correct answer: C. </a:t>
            </a:r>
            <a:r>
              <a:rPr lang="en-US" sz="1200" b="1" dirty="0" smtClean="0"/>
              <a:t>Hypertrophic cardiomyopathy</a:t>
            </a:r>
          </a:p>
          <a:p>
            <a:endParaRPr lang="en-US" sz="1200" dirty="0" smtClean="0"/>
          </a:p>
          <a:p>
            <a:r>
              <a:rPr lang="en-US" sz="1200" dirty="0" smtClean="0"/>
              <a:t>This </a:t>
            </a:r>
            <a:r>
              <a:rPr lang="en-US" sz="1200" dirty="0"/>
              <a:t>patient has a systolic murmur. The most common diagnoses to consider in the differential diagnosis include a primary valve source, such as a bicuspid aortic valve, aortic stenosis, mitral valve prolapse, and a benign murmur. Other cardiac abnormalities associated with a systolic murmur include hypertrophic cardiomyopathy, ventricular septal defect, and aortic </a:t>
            </a:r>
            <a:r>
              <a:rPr lang="en-US" sz="1200" dirty="0" err="1"/>
              <a:t>coarctation</a:t>
            </a:r>
            <a:r>
              <a:rPr lang="en-US" sz="1200" dirty="0"/>
              <a:t>. </a:t>
            </a:r>
          </a:p>
          <a:p>
            <a:r>
              <a:rPr lang="en-US" sz="1200" dirty="0"/>
              <a:t>In this patient, the physical examination is most consistent with hypertrophic cardiomyopathy. The systolic murmur of hypertrophic cardiomyopathy is caused by turbulent flow and obstruction in the left ventricular outflow tract from the thickened </a:t>
            </a:r>
            <a:r>
              <a:rPr lang="en-US" sz="1200" dirty="0" err="1"/>
              <a:t>interventricular</a:t>
            </a:r>
            <a:r>
              <a:rPr lang="en-US" sz="1200" dirty="0"/>
              <a:t> septum. In severe cases, systolic anterior motion of the mitral valve apparatus into the left ventricular outflow tract contributes to the systolic murmur. If mitral valve leaflet </a:t>
            </a:r>
            <a:r>
              <a:rPr lang="en-US" sz="1200" dirty="0" err="1"/>
              <a:t>coaptation</a:t>
            </a:r>
            <a:r>
              <a:rPr lang="en-US" sz="1200" dirty="0"/>
              <a:t> is affected, there may be concurrent mitral regurgitation. </a:t>
            </a:r>
            <a:r>
              <a:rPr lang="en-US" sz="1200" b="1" dirty="0"/>
              <a:t>The stand-to-squat maneuver and passive leg lift transiently increase venous return (preload), which increases left ventricular chamber size and volume. As a consequence, there is less relative obstruction and turbulence in the left ventricular outflow tract, decreasing murmur intensity. The </a:t>
            </a:r>
            <a:r>
              <a:rPr lang="en-US" sz="1200" b="1" dirty="0" err="1"/>
              <a:t>Valsalva</a:t>
            </a:r>
            <a:r>
              <a:rPr lang="en-US" sz="1200" b="1" dirty="0"/>
              <a:t> maneuver and the squat-to-stand maneuver transiently decrease venous return, with the septum and anterior mitral leaflet brought closer together. Turbulent flow—and the murmur—are increased. Handgrip exercise increases afterload and decreases the relative pressure gradient across the left ventricular outflow tract, so murmur intensity for hypertrophic cardiomyopathy is decreased. Transthoracic echocardiography can confirm a diagnosis of hypertrophic cardiomyopathy. </a:t>
            </a:r>
            <a:endParaRPr lang="en-US" sz="1200" b="1" dirty="0" smtClean="0"/>
          </a:p>
          <a:p>
            <a:endParaRPr lang="en-US" sz="1200" b="1" dirty="0"/>
          </a:p>
          <a:p>
            <a:r>
              <a:rPr lang="en-US" sz="1200" dirty="0" smtClean="0"/>
              <a:t>Wrong answers:</a:t>
            </a:r>
            <a:endParaRPr lang="en-US" sz="1200" dirty="0"/>
          </a:p>
          <a:p>
            <a:r>
              <a:rPr lang="en-US" sz="1200" dirty="0" smtClean="0"/>
              <a:t>A. Aortic </a:t>
            </a:r>
            <a:r>
              <a:rPr lang="en-US" sz="1200" dirty="0" err="1"/>
              <a:t>coarctation</a:t>
            </a:r>
            <a:r>
              <a:rPr lang="en-US" sz="1200" dirty="0"/>
              <a:t> in an adult is characterized by hypertension and a continuous or late systolic murmur that may be heard over the back. Because pulses distal to the aortic obstruction are decreased, aortic </a:t>
            </a:r>
            <a:r>
              <a:rPr lang="en-US" sz="1200" dirty="0" err="1"/>
              <a:t>coarctation</a:t>
            </a:r>
            <a:r>
              <a:rPr lang="en-US" sz="1200" dirty="0"/>
              <a:t> is also associated with abnormal differences in upper and lower extremity blood pressures. The carotid upstroke is normal in </a:t>
            </a:r>
            <a:r>
              <a:rPr lang="en-US" sz="1200" dirty="0" err="1"/>
              <a:t>coarctation</a:t>
            </a:r>
            <a:r>
              <a:rPr lang="en-US" sz="1200" dirty="0"/>
              <a:t>. </a:t>
            </a:r>
          </a:p>
          <a:p>
            <a:r>
              <a:rPr lang="en-US" sz="1200" dirty="0" smtClean="0"/>
              <a:t>B. Bicuspid aortic </a:t>
            </a:r>
            <a:r>
              <a:rPr lang="en-US" sz="1200" dirty="0" err="1" smtClean="0"/>
              <a:t>valve:The</a:t>
            </a:r>
            <a:r>
              <a:rPr lang="en-US" sz="1200" dirty="0" smtClean="0"/>
              <a:t> </a:t>
            </a:r>
            <a:r>
              <a:rPr lang="en-US" sz="1200" dirty="0"/>
              <a:t>murmur of aortic stenosis is an early systolic murmur that often radiates superiorly, toward the carotid arteries. Hypertrophic cardiomyopathy is associated with rapid upstrokes of the carotid arteries, helping to distinguish it from aortic stenosis (of either a bicuspid or tricuspid aortic valve), which is associated with a carotid artery pulsation that has a slow up-rise and is diminished in volume. </a:t>
            </a:r>
          </a:p>
          <a:p>
            <a:r>
              <a:rPr lang="en-US" sz="1200" dirty="0" smtClean="0"/>
              <a:t>D. Mitral valve prolapse: </a:t>
            </a:r>
            <a:r>
              <a:rPr lang="en-US" sz="1200" dirty="0" smtClean="0"/>
              <a:t>The </a:t>
            </a:r>
            <a:r>
              <a:rPr lang="en-US" sz="1200" dirty="0"/>
              <a:t>murmur associated with mitral valve prolapse and regurgitation is a </a:t>
            </a:r>
            <a:r>
              <a:rPr lang="en-US" sz="1200" dirty="0" err="1"/>
              <a:t>holosystolic</a:t>
            </a:r>
            <a:r>
              <a:rPr lang="en-US" sz="1200" dirty="0"/>
              <a:t> to late systolic murmur that is apically located and associated with a </a:t>
            </a:r>
            <a:r>
              <a:rPr lang="en-US" sz="1200" dirty="0" err="1"/>
              <a:t>midsystolic</a:t>
            </a:r>
            <a:r>
              <a:rPr lang="en-US" sz="1200" dirty="0"/>
              <a:t> click. In a patient with mitral valve prolapse, the </a:t>
            </a:r>
            <a:r>
              <a:rPr lang="en-US" sz="1200" dirty="0" err="1"/>
              <a:t>Valsalva</a:t>
            </a:r>
            <a:r>
              <a:rPr lang="en-US" sz="1200" dirty="0"/>
              <a:t> maneuver moves the click murmur complex earlier in systole and may increase the intensity of the murmur. Similarly, decreased preload (smaller left ventricular chamber size) increases systolic buckling of the valve leaflets, and the murmur lengthens or intensifies. The carotid upstroke is normal in mitral valve prolapse. </a:t>
            </a:r>
          </a:p>
          <a:p>
            <a:r>
              <a:rPr lang="en-US" sz="1200" dirty="0" smtClean="0"/>
              <a:t>E. Ventricular septal defect: The </a:t>
            </a:r>
            <a:r>
              <a:rPr lang="en-US" sz="1200" dirty="0"/>
              <a:t>murmur associated with a ventricular septal defect is a harsh systolic murmur located </a:t>
            </a:r>
            <a:r>
              <a:rPr lang="en-US" sz="1200" dirty="0" err="1"/>
              <a:t>parasternally</a:t>
            </a:r>
            <a:r>
              <a:rPr lang="en-US" sz="1200" dirty="0"/>
              <a:t> that radiates to the right sternal edge and may be associated with a palpable thrill but no change in the carotid artery pulsation. Maneuvers that increase afterload, such as isometric handgrip exercise, increase the left-sided murmurs of mitral regurgitation and ventricular septal defect. </a:t>
            </a:r>
          </a:p>
          <a:p>
            <a:endParaRPr lang="en-US" dirty="0"/>
          </a:p>
        </p:txBody>
      </p:sp>
    </p:spTree>
    <p:extLst>
      <p:ext uri="{BB962C8B-B14F-4D97-AF65-F5344CB8AC3E}">
        <p14:creationId xmlns:p14="http://schemas.microsoft.com/office/powerpoint/2010/main" val="316995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91" y="374073"/>
            <a:ext cx="9923318" cy="5355312"/>
          </a:xfrm>
          <a:prstGeom prst="rect">
            <a:avLst/>
          </a:prstGeom>
          <a:noFill/>
        </p:spPr>
        <p:txBody>
          <a:bodyPr wrap="square" rtlCol="0">
            <a:spAutoFit/>
          </a:bodyPr>
          <a:lstStyle/>
          <a:p>
            <a:r>
              <a:rPr lang="en-US" b="1" dirty="0" smtClean="0"/>
              <a:t>Diagnosis</a:t>
            </a:r>
          </a:p>
          <a:p>
            <a:endParaRPr lang="en-US" dirty="0"/>
          </a:p>
          <a:p>
            <a:r>
              <a:rPr lang="en-US" u="sng" dirty="0" smtClean="0"/>
              <a:t>2/3 of the following</a:t>
            </a:r>
            <a:r>
              <a:rPr lang="en-US" dirty="0" smtClean="0"/>
              <a:t>:</a:t>
            </a:r>
          </a:p>
          <a:p>
            <a:r>
              <a:rPr lang="en-US" dirty="0" smtClean="0"/>
              <a:t>-</a:t>
            </a:r>
            <a:r>
              <a:rPr lang="en-US" dirty="0" err="1" smtClean="0"/>
              <a:t>Pleuritic</a:t>
            </a:r>
            <a:r>
              <a:rPr lang="en-US" dirty="0" smtClean="0"/>
              <a:t> chest pain</a:t>
            </a:r>
          </a:p>
          <a:p>
            <a:r>
              <a:rPr lang="en-US" dirty="0" smtClean="0"/>
              <a:t>-Friction rub</a:t>
            </a:r>
          </a:p>
          <a:p>
            <a:r>
              <a:rPr lang="en-US" dirty="0"/>
              <a:t>-diffuse concordant ST-segment elevation on electrocardiography (ECG), often with depression of the PR </a:t>
            </a:r>
            <a:r>
              <a:rPr lang="en-US" dirty="0" smtClean="0"/>
              <a:t>segment</a:t>
            </a:r>
          </a:p>
          <a:p>
            <a:endParaRPr lang="en-US" dirty="0"/>
          </a:p>
          <a:p>
            <a:r>
              <a:rPr lang="en-US" u="sng" dirty="0" smtClean="0"/>
              <a:t>The Rub…</a:t>
            </a:r>
          </a:p>
          <a:p>
            <a:r>
              <a:rPr lang="en-US" dirty="0" smtClean="0"/>
              <a:t>-Best heard at LLSB</a:t>
            </a:r>
          </a:p>
          <a:p>
            <a:r>
              <a:rPr lang="en-US" dirty="0" smtClean="0"/>
              <a:t>-Best at inspiration or full expiration</a:t>
            </a:r>
          </a:p>
          <a:p>
            <a:r>
              <a:rPr lang="en-US" dirty="0" smtClean="0"/>
              <a:t>-</a:t>
            </a:r>
            <a:r>
              <a:rPr lang="en-US" dirty="0" err="1" smtClean="0"/>
              <a:t>Pt</a:t>
            </a:r>
            <a:r>
              <a:rPr lang="en-US" dirty="0" smtClean="0"/>
              <a:t> leaning forward</a:t>
            </a:r>
          </a:p>
          <a:p>
            <a:endParaRPr lang="en-US" dirty="0"/>
          </a:p>
          <a:p>
            <a:r>
              <a:rPr lang="en-US" u="sng" dirty="0" smtClean="0"/>
              <a:t>Other tests:</a:t>
            </a:r>
          </a:p>
          <a:p>
            <a:r>
              <a:rPr lang="en-US" dirty="0" smtClean="0"/>
              <a:t>CXR- mostly to exclude other things (PNA, PTX)</a:t>
            </a:r>
          </a:p>
          <a:p>
            <a:r>
              <a:rPr lang="en-US" dirty="0" smtClean="0"/>
              <a:t>Labs- Not very helpful</a:t>
            </a:r>
          </a:p>
          <a:p>
            <a:r>
              <a:rPr lang="en-US" dirty="0" smtClean="0"/>
              <a:t>TTE- urgently if hypotensive, </a:t>
            </a:r>
            <a:r>
              <a:rPr lang="en-US" dirty="0" err="1" smtClean="0"/>
              <a:t>pulsus</a:t>
            </a:r>
            <a:r>
              <a:rPr lang="en-US" dirty="0" smtClean="0"/>
              <a:t> &gt;10 mm Hg, symptoms of heart failure</a:t>
            </a:r>
          </a:p>
          <a:p>
            <a:endParaRPr lang="en-US" dirty="0"/>
          </a:p>
          <a:p>
            <a:endParaRPr lang="en-US" dirty="0"/>
          </a:p>
        </p:txBody>
      </p:sp>
    </p:spTree>
    <p:extLst>
      <p:ext uri="{BB962C8B-B14F-4D97-AF65-F5344CB8AC3E}">
        <p14:creationId xmlns:p14="http://schemas.microsoft.com/office/powerpoint/2010/main" val="2967265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ovascular Medicine: Figure 21. Acute Pericarditis with ST-Segment Elevation."/>
          <p:cNvPicPr>
            <a:picLocks noChangeAspect="1"/>
          </p:cNvPicPr>
          <p:nvPr/>
        </p:nvPicPr>
        <p:blipFill rotWithShape="1">
          <a:blip r:embed="rId2">
            <a:extLst>
              <a:ext uri="{28A0092B-C50C-407E-A947-70E740481C1C}">
                <a14:useLocalDpi xmlns:a14="http://schemas.microsoft.com/office/drawing/2010/main" val="0"/>
              </a:ext>
            </a:extLst>
          </a:blip>
          <a:srcRect l="7308" t="28788" r="9187" b="17727"/>
          <a:stretch/>
        </p:blipFill>
        <p:spPr>
          <a:xfrm>
            <a:off x="633844" y="696190"/>
            <a:ext cx="9694131" cy="5372101"/>
          </a:xfrm>
          <a:prstGeom prst="rect">
            <a:avLst/>
          </a:prstGeom>
        </p:spPr>
      </p:pic>
    </p:spTree>
    <p:extLst>
      <p:ext uri="{BB962C8B-B14F-4D97-AF65-F5344CB8AC3E}">
        <p14:creationId xmlns:p14="http://schemas.microsoft.com/office/powerpoint/2010/main" val="67957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ovascular Medicine: Table 24. Pharmacologic Treatment of Acute Pericarditis"/>
          <p:cNvPicPr>
            <a:picLocks noChangeAspect="1"/>
          </p:cNvPicPr>
          <p:nvPr/>
        </p:nvPicPr>
        <p:blipFill rotWithShape="1">
          <a:blip r:embed="rId2">
            <a:extLst>
              <a:ext uri="{28A0092B-C50C-407E-A947-70E740481C1C}">
                <a14:useLocalDpi xmlns:a14="http://schemas.microsoft.com/office/drawing/2010/main" val="0"/>
              </a:ext>
            </a:extLst>
          </a:blip>
          <a:srcRect l="2458" t="19394" r="4075" b="30303"/>
          <a:stretch/>
        </p:blipFill>
        <p:spPr>
          <a:xfrm>
            <a:off x="353291" y="2951018"/>
            <a:ext cx="7944288" cy="3699164"/>
          </a:xfrm>
          <a:prstGeom prst="rect">
            <a:avLst/>
          </a:prstGeom>
        </p:spPr>
      </p:pic>
      <p:sp>
        <p:nvSpPr>
          <p:cNvPr id="3" name="TextBox 2"/>
          <p:cNvSpPr txBox="1"/>
          <p:nvPr/>
        </p:nvSpPr>
        <p:spPr>
          <a:xfrm>
            <a:off x="280555" y="249382"/>
            <a:ext cx="10027227" cy="3293209"/>
          </a:xfrm>
          <a:prstGeom prst="rect">
            <a:avLst/>
          </a:prstGeom>
          <a:noFill/>
        </p:spPr>
        <p:txBody>
          <a:bodyPr wrap="square" rtlCol="0">
            <a:spAutoFit/>
          </a:bodyPr>
          <a:lstStyle/>
          <a:p>
            <a:r>
              <a:rPr lang="en-US" sz="1600" dirty="0" smtClean="0"/>
              <a:t>Treat as outpatient when stable and serious causes of CP, and mod-severe effusion excluded</a:t>
            </a:r>
          </a:p>
          <a:p>
            <a:endParaRPr lang="en-US" sz="1600" dirty="0"/>
          </a:p>
          <a:p>
            <a:r>
              <a:rPr lang="en-US" sz="1600" dirty="0" smtClean="0"/>
              <a:t>ASA preferred when MI’s the cause</a:t>
            </a:r>
          </a:p>
          <a:p>
            <a:endParaRPr lang="en-US" sz="1600" dirty="0"/>
          </a:p>
          <a:p>
            <a:r>
              <a:rPr lang="en-US" sz="1600" dirty="0" smtClean="0"/>
              <a:t>Corticosteroids used when inflammation or uremia’s the </a:t>
            </a:r>
            <a:r>
              <a:rPr lang="en-US" sz="1600" dirty="0" smtClean="0"/>
              <a:t>cause. Early use of steroids in acute pericarditis is associated with relapse.</a:t>
            </a:r>
            <a:endParaRPr lang="en-US" sz="1600" dirty="0" smtClean="0"/>
          </a:p>
          <a:p>
            <a:endParaRPr lang="en-US" sz="1600" dirty="0"/>
          </a:p>
          <a:p>
            <a:r>
              <a:rPr lang="en-US" sz="1600" dirty="0" smtClean="0"/>
              <a:t>Colchicine good for recurrence, helps with prevention</a:t>
            </a:r>
          </a:p>
          <a:p>
            <a:endParaRPr lang="en-US" sz="1600" dirty="0"/>
          </a:p>
          <a:p>
            <a:r>
              <a:rPr lang="en-US" sz="1600" dirty="0" smtClean="0"/>
              <a:t>Avoid warfarin and heparin due to risk of </a:t>
            </a:r>
            <a:r>
              <a:rPr lang="en-US" sz="1600" dirty="0" err="1" smtClean="0"/>
              <a:t>hemopericardium</a:t>
            </a:r>
            <a:r>
              <a:rPr lang="en-US" sz="1600" dirty="0" smtClean="0"/>
              <a:t>. Continue heparin as indicated for ACS unless pericardial effusion develops or increases.</a:t>
            </a:r>
          </a:p>
          <a:p>
            <a:endParaRPr lang="en-US" sz="1600" dirty="0"/>
          </a:p>
          <a:p>
            <a:r>
              <a:rPr lang="en-US" sz="1600" dirty="0" smtClean="0"/>
              <a:t> </a:t>
            </a:r>
            <a:endParaRPr lang="en-US" sz="1600" dirty="0"/>
          </a:p>
        </p:txBody>
      </p:sp>
    </p:spTree>
    <p:extLst>
      <p:ext uri="{BB962C8B-B14F-4D97-AF65-F5344CB8AC3E}">
        <p14:creationId xmlns:p14="http://schemas.microsoft.com/office/powerpoint/2010/main" val="162947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Constrictive Pericarditis</a:t>
            </a:r>
            <a:endParaRPr lang="en-US" dirty="0"/>
          </a:p>
        </p:txBody>
      </p:sp>
      <p:sp>
        <p:nvSpPr>
          <p:cNvPr id="3" name="Content Placeholder 2"/>
          <p:cNvSpPr>
            <a:spLocks noGrp="1"/>
          </p:cNvSpPr>
          <p:nvPr>
            <p:ph sz="half" idx="1"/>
          </p:nvPr>
        </p:nvSpPr>
        <p:spPr/>
        <p:txBody>
          <a:bodyPr>
            <a:normAutofit fontScale="92500"/>
          </a:bodyPr>
          <a:lstStyle/>
          <a:p>
            <a:r>
              <a:rPr lang="en-US" dirty="0" smtClean="0"/>
              <a:t>Dyspnea</a:t>
            </a:r>
          </a:p>
          <a:p>
            <a:r>
              <a:rPr lang="en-US" dirty="0" smtClean="0"/>
              <a:t>Fatigue</a:t>
            </a:r>
          </a:p>
          <a:p>
            <a:r>
              <a:rPr lang="en-US" dirty="0" smtClean="0"/>
              <a:t>JVD</a:t>
            </a:r>
          </a:p>
          <a:p>
            <a:r>
              <a:rPr lang="en-US" dirty="0" smtClean="0"/>
              <a:t>Hepatomegaly and ascites</a:t>
            </a:r>
          </a:p>
          <a:p>
            <a:r>
              <a:rPr lang="en-US" dirty="0" smtClean="0"/>
              <a:t>Edema</a:t>
            </a:r>
          </a:p>
          <a:p>
            <a:r>
              <a:rPr lang="en-US" dirty="0" smtClean="0"/>
              <a:t>Neck veins distend with inspiration (</a:t>
            </a:r>
            <a:r>
              <a:rPr lang="en-US" dirty="0" err="1" smtClean="0"/>
              <a:t>Kussmaul’s</a:t>
            </a:r>
            <a:r>
              <a:rPr lang="en-US" dirty="0" smtClean="0"/>
              <a:t> sign</a:t>
            </a:r>
            <a:r>
              <a:rPr lang="en-US" dirty="0" smtClean="0"/>
              <a:t>)</a:t>
            </a:r>
          </a:p>
          <a:p>
            <a:r>
              <a:rPr lang="en-US" dirty="0" smtClean="0"/>
              <a:t>Pericardial knock (early diastolic sound)</a:t>
            </a:r>
            <a:endParaRPr lang="en-US" dirty="0" smtClean="0"/>
          </a:p>
          <a:p>
            <a:r>
              <a:rPr lang="en-US" dirty="0" err="1" smtClean="0"/>
              <a:t>Afib</a:t>
            </a:r>
            <a:r>
              <a:rPr lang="en-US" dirty="0" smtClean="0"/>
              <a:t> in 20%</a:t>
            </a:r>
          </a:p>
          <a:p>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dirty="0" smtClean="0"/>
              <a:t>Causes:</a:t>
            </a:r>
          </a:p>
          <a:p>
            <a:r>
              <a:rPr lang="en-US" dirty="0" smtClean="0"/>
              <a:t>Cardiac surgery</a:t>
            </a:r>
          </a:p>
          <a:p>
            <a:r>
              <a:rPr lang="en-US" dirty="0" smtClean="0"/>
              <a:t>Viral infection</a:t>
            </a:r>
          </a:p>
          <a:p>
            <a:r>
              <a:rPr lang="en-US" dirty="0" smtClean="0"/>
              <a:t>Acute pericarditis</a:t>
            </a:r>
          </a:p>
          <a:p>
            <a:r>
              <a:rPr lang="en-US" dirty="0" err="1" smtClean="0"/>
              <a:t>Mediastinal</a:t>
            </a:r>
            <a:r>
              <a:rPr lang="en-US" dirty="0" smtClean="0"/>
              <a:t> irradiation</a:t>
            </a:r>
          </a:p>
          <a:p>
            <a:r>
              <a:rPr lang="en-US" dirty="0" smtClean="0"/>
              <a:t>Rheumatoid arthritis, CTD</a:t>
            </a:r>
            <a:endParaRPr lang="en-US" dirty="0"/>
          </a:p>
        </p:txBody>
      </p:sp>
    </p:spTree>
    <p:extLst>
      <p:ext uri="{BB962C8B-B14F-4D97-AF65-F5344CB8AC3E}">
        <p14:creationId xmlns:p14="http://schemas.microsoft.com/office/powerpoint/2010/main" val="2883193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2" y="259773"/>
            <a:ext cx="10016836" cy="3693319"/>
          </a:xfrm>
          <a:prstGeom prst="rect">
            <a:avLst/>
          </a:prstGeom>
          <a:noFill/>
        </p:spPr>
        <p:txBody>
          <a:bodyPr wrap="square" rtlCol="0">
            <a:spAutoFit/>
          </a:bodyPr>
          <a:lstStyle/>
          <a:p>
            <a:r>
              <a:rPr lang="en-US" b="1" dirty="0" smtClean="0"/>
              <a:t>Management</a:t>
            </a:r>
          </a:p>
          <a:p>
            <a:endParaRPr lang="en-US" dirty="0"/>
          </a:p>
          <a:p>
            <a:r>
              <a:rPr lang="en-US" dirty="0" err="1" smtClean="0"/>
              <a:t>Diurese</a:t>
            </a:r>
            <a:r>
              <a:rPr lang="en-US" dirty="0" smtClean="0"/>
              <a:t> with caution</a:t>
            </a:r>
          </a:p>
          <a:p>
            <a:endParaRPr lang="en-US" dirty="0"/>
          </a:p>
          <a:p>
            <a:r>
              <a:rPr lang="en-US" dirty="0" smtClean="0"/>
              <a:t>Rate-control with caution</a:t>
            </a:r>
          </a:p>
          <a:p>
            <a:endParaRPr lang="en-US" dirty="0"/>
          </a:p>
          <a:p>
            <a:r>
              <a:rPr lang="en-US" dirty="0" smtClean="0"/>
              <a:t>2-3 month trial of conservative measures prior to </a:t>
            </a:r>
            <a:r>
              <a:rPr lang="en-US" dirty="0" err="1" smtClean="0"/>
              <a:t>pericardiectomy</a:t>
            </a:r>
            <a:endParaRPr lang="en-US" dirty="0" smtClean="0"/>
          </a:p>
          <a:p>
            <a:endParaRPr lang="en-US" dirty="0"/>
          </a:p>
          <a:p>
            <a:r>
              <a:rPr lang="en-US" dirty="0" err="1" smtClean="0"/>
              <a:t>Pericardiectomy</a:t>
            </a:r>
            <a:r>
              <a:rPr lang="en-US" dirty="0" smtClean="0"/>
              <a:t> indicated in:</a:t>
            </a:r>
          </a:p>
          <a:p>
            <a:r>
              <a:rPr lang="en-US" dirty="0" smtClean="0"/>
              <a:t>NYHA Class II or III with persistent symptoms</a:t>
            </a:r>
          </a:p>
          <a:p>
            <a:endParaRPr lang="en-US" dirty="0"/>
          </a:p>
          <a:p>
            <a:r>
              <a:rPr lang="en-US" dirty="0" smtClean="0"/>
              <a:t>In NYHA Class IV and those with cachexia, cirrhosis, markedly reduced cardiac output, benefit of surgery is negligible</a:t>
            </a:r>
            <a:endParaRPr lang="en-US" dirty="0"/>
          </a:p>
        </p:txBody>
      </p:sp>
    </p:spTree>
    <p:extLst>
      <p:ext uri="{BB962C8B-B14F-4D97-AF65-F5344CB8AC3E}">
        <p14:creationId xmlns:p14="http://schemas.microsoft.com/office/powerpoint/2010/main" val="1572198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717</TotalTime>
  <Words>7242</Words>
  <Application>Microsoft Office PowerPoint</Application>
  <PresentationFormat>Widescreen</PresentationFormat>
  <Paragraphs>413</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Century Gothic</vt:lpstr>
      <vt:lpstr>Wingdings 3</vt:lpstr>
      <vt:lpstr>Ion Boardroom</vt:lpstr>
      <vt:lpstr>Board Review: Select disorders of the Pericardium and Myocardium</vt:lpstr>
      <vt:lpstr> Pericarditis</vt:lpstr>
      <vt:lpstr>PowerPoint Presentation</vt:lpstr>
      <vt:lpstr>PowerPoint Presentation</vt:lpstr>
      <vt:lpstr>PowerPoint Presentation</vt:lpstr>
      <vt:lpstr>PowerPoint Presentation</vt:lpstr>
      <vt:lpstr>PowerPoint Presentation</vt:lpstr>
      <vt:lpstr>Constrictive Pericarditis</vt:lpstr>
      <vt:lpstr>PowerPoint Presentation</vt:lpstr>
      <vt:lpstr>Pericardial effusions</vt:lpstr>
      <vt:lpstr>PowerPoint Presentation</vt:lpstr>
      <vt:lpstr>Tamponade</vt:lpstr>
      <vt:lpstr>PowerPoint Presentation</vt:lpstr>
      <vt:lpstr>Restrictive Cardiomyopathy</vt:lpstr>
      <vt:lpstr>PowerPoint Presentation</vt:lpstr>
      <vt:lpstr>Treatment</vt:lpstr>
      <vt:lpstr>Hypertrophic cardiomyopathy</vt:lpstr>
      <vt:lpstr>PowerPoint Presentation</vt:lpstr>
      <vt:lpstr>HOCM</vt:lpstr>
      <vt:lpstr>PowerPoint Presentation</vt:lpstr>
      <vt:lpstr>Genetic testing and screening</vt:lpstr>
      <vt:lpstr>HOCM Mgmt</vt:lpstr>
      <vt:lpstr>Cardiac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Lel</dc:creator>
  <cp:lastModifiedBy>Julian Lel</cp:lastModifiedBy>
  <cp:revision>100</cp:revision>
  <dcterms:created xsi:type="dcterms:W3CDTF">2013-08-10T23:20:43Z</dcterms:created>
  <dcterms:modified xsi:type="dcterms:W3CDTF">2013-08-12T18:40:47Z</dcterms:modified>
</cp:coreProperties>
</file>