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4" r:id="rId9"/>
    <p:sldId id="265" r:id="rId10"/>
    <p:sldId id="267"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81" r:id="rId24"/>
    <p:sldId id="282" r:id="rId25"/>
    <p:sldId id="279" r:id="rId26"/>
    <p:sldId id="280"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3" r:id="rId48"/>
    <p:sldId id="305" r:id="rId49"/>
    <p:sldId id="306" r:id="rId50"/>
    <p:sldId id="307" r:id="rId51"/>
    <p:sldId id="308"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107" d="100"/>
          <a:sy n="107" d="100"/>
        </p:scale>
        <p:origin x="-9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85F1DA-B5EA-674B-B442-D009F8ED2960}" type="datetimeFigureOut">
              <a:rPr lang="en-US" smtClean="0"/>
              <a:t>8/28/2013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9B4B4-F326-6C44-8356-13D28D4DEE76}" type="slidenum">
              <a:rPr lang="en-US" smtClean="0"/>
              <a:t>‹#›</a:t>
            </a:fld>
            <a:endParaRPr lang="en-US"/>
          </a:p>
        </p:txBody>
      </p:sp>
    </p:spTree>
    <p:extLst>
      <p:ext uri="{BB962C8B-B14F-4D97-AF65-F5344CB8AC3E}">
        <p14:creationId xmlns:p14="http://schemas.microsoft.com/office/powerpoint/2010/main" val="38092798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CS gradient:  </a:t>
            </a:r>
            <a:r>
              <a:rPr lang="en-US" dirty="0" err="1" smtClean="0"/>
              <a:t>clobetasol/betamethasone/halobetasole</a:t>
            </a:r>
            <a:r>
              <a:rPr lang="en-US" dirty="0" smtClean="0"/>
              <a:t> &gt;</a:t>
            </a:r>
            <a:r>
              <a:rPr lang="en-US" baseline="0" dirty="0" smtClean="0"/>
              <a:t> </a:t>
            </a:r>
            <a:r>
              <a:rPr lang="en-US" baseline="0" dirty="0" err="1" smtClean="0"/>
              <a:t>lidex</a:t>
            </a:r>
            <a:r>
              <a:rPr lang="en-US" baseline="0" dirty="0" smtClean="0"/>
              <a:t> (</a:t>
            </a:r>
            <a:r>
              <a:rPr lang="en-US" baseline="0" dirty="0" err="1" smtClean="0"/>
              <a:t>fluocinonide</a:t>
            </a:r>
            <a:r>
              <a:rPr lang="en-US" baseline="0" dirty="0" smtClean="0"/>
              <a:t>), </a:t>
            </a:r>
            <a:r>
              <a:rPr lang="en-US" baseline="0" dirty="0" err="1" smtClean="0"/>
              <a:t>desoximetasone</a:t>
            </a:r>
            <a:r>
              <a:rPr lang="en-US" baseline="0" dirty="0" smtClean="0"/>
              <a:t> (</a:t>
            </a:r>
            <a:r>
              <a:rPr lang="en-US" baseline="0" dirty="0" err="1" smtClean="0"/>
              <a:t>topicort</a:t>
            </a:r>
            <a:r>
              <a:rPr lang="en-US" baseline="0" dirty="0" smtClean="0"/>
              <a:t>) &gt; </a:t>
            </a:r>
            <a:r>
              <a:rPr lang="en-US" baseline="0" dirty="0" err="1" smtClean="0"/>
              <a:t>triamcinolone</a:t>
            </a:r>
            <a:r>
              <a:rPr lang="en-US" baseline="0" dirty="0" smtClean="0"/>
              <a:t>, </a:t>
            </a:r>
            <a:r>
              <a:rPr lang="en-US" baseline="0" dirty="0" err="1" smtClean="0"/>
              <a:t>mometasone</a:t>
            </a:r>
            <a:r>
              <a:rPr lang="en-US" baseline="0" dirty="0" smtClean="0"/>
              <a:t>, &gt; </a:t>
            </a:r>
            <a:r>
              <a:rPr lang="en-US" baseline="0" dirty="0" err="1" smtClean="0"/>
              <a:t>fluocinolone</a:t>
            </a:r>
            <a:r>
              <a:rPr lang="en-US" baseline="0" dirty="0" smtClean="0"/>
              <a:t>, hydrocortisone</a:t>
            </a:r>
          </a:p>
          <a:p>
            <a:endParaRPr lang="en-US" baseline="0" dirty="0" smtClean="0"/>
          </a:p>
          <a:p>
            <a:r>
              <a:rPr lang="en-US" baseline="0" dirty="0" smtClean="0"/>
              <a:t>PUVA = </a:t>
            </a:r>
            <a:r>
              <a:rPr lang="en-US" baseline="0" dirty="0" err="1" smtClean="0"/>
              <a:t>psoralen</a:t>
            </a:r>
            <a:r>
              <a:rPr lang="en-US" baseline="0" dirty="0" smtClean="0"/>
              <a:t> + UVA if recalcitrant (</a:t>
            </a:r>
            <a:r>
              <a:rPr lang="en-US" baseline="0" dirty="0" err="1" smtClean="0"/>
              <a:t>psoralen</a:t>
            </a:r>
            <a:r>
              <a:rPr lang="en-US" baseline="0" dirty="0" smtClean="0"/>
              <a:t> sensitizes skin prior to UVA exposure, taken orally or applied) </a:t>
            </a:r>
            <a:r>
              <a:rPr lang="en-US" dirty="0" smtClean="0"/>
              <a:t>  </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High levels of venous pressure transmitted to capillaries and causes disruption of vessel wall</a:t>
            </a:r>
            <a:r>
              <a:rPr lang="en-US" baseline="0" dirty="0" smtClean="0"/>
              <a:t> and fibrosis</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Atopic/Allergy:</a:t>
            </a:r>
            <a:r>
              <a:rPr lang="en-US" baseline="0" dirty="0" smtClean="0"/>
              <a:t>  immune system favors type 2 T helper cells response with elevated </a:t>
            </a:r>
            <a:r>
              <a:rPr lang="en-US" baseline="0" dirty="0" err="1" smtClean="0"/>
              <a:t>serium</a:t>
            </a:r>
            <a:r>
              <a:rPr lang="en-US" baseline="0" dirty="0" smtClean="0"/>
              <a:t> IE, </a:t>
            </a:r>
            <a:r>
              <a:rPr lang="en-US" baseline="0" dirty="0" err="1" smtClean="0"/>
              <a:t>eosinophilia</a:t>
            </a:r>
            <a:r>
              <a:rPr lang="en-US" baseline="0" dirty="0" smtClean="0"/>
              <a:t>, and </a:t>
            </a:r>
            <a:r>
              <a:rPr lang="en-US" baseline="0" dirty="0" err="1" smtClean="0"/>
              <a:t>dysregulation</a:t>
            </a:r>
            <a:r>
              <a:rPr lang="en-US" baseline="0" dirty="0" smtClean="0"/>
              <a:t> of TH </a:t>
            </a:r>
            <a:r>
              <a:rPr lang="en-US" baseline="0" dirty="0" err="1" smtClean="0"/>
              <a:t>ype</a:t>
            </a:r>
            <a:r>
              <a:rPr lang="en-US" baseline="0" dirty="0" smtClean="0"/>
              <a:t> 1 responses</a:t>
            </a:r>
          </a:p>
          <a:p>
            <a:r>
              <a:rPr lang="en-US" baseline="0" dirty="0" err="1" smtClean="0"/>
              <a:t>Calcineurin</a:t>
            </a:r>
            <a:r>
              <a:rPr lang="en-US" baseline="0" dirty="0" smtClean="0"/>
              <a:t> inhibitors = </a:t>
            </a:r>
            <a:r>
              <a:rPr lang="en-US" baseline="0" dirty="0" err="1" smtClean="0"/>
              <a:t>pimecrolimus</a:t>
            </a:r>
            <a:r>
              <a:rPr lang="en-US" baseline="0" dirty="0" smtClean="0"/>
              <a:t>, </a:t>
            </a:r>
            <a:r>
              <a:rPr lang="en-US" baseline="0" dirty="0" err="1" smtClean="0"/>
              <a:t>tacrolimus</a:t>
            </a:r>
            <a:endParaRPr lang="en-US" baseline="0" dirty="0" smtClean="0"/>
          </a:p>
          <a:p>
            <a:r>
              <a:rPr lang="en-US" baseline="0" dirty="0" smtClean="0"/>
              <a:t>Chlorine bleach baths = reduce risk of S </a:t>
            </a:r>
            <a:r>
              <a:rPr lang="en-US" baseline="0" dirty="0" err="1" smtClean="0"/>
              <a:t>aureus</a:t>
            </a:r>
            <a:r>
              <a:rPr lang="en-US" baseline="0" dirty="0" smtClean="0"/>
              <a:t> skin </a:t>
            </a:r>
            <a:r>
              <a:rPr lang="en-US" baseline="0" dirty="0" err="1" smtClean="0"/>
              <a:t>infxn</a:t>
            </a:r>
            <a:endParaRPr lang="en-US" baseline="0" dirty="0" smtClean="0"/>
          </a:p>
          <a:p>
            <a:r>
              <a:rPr lang="en-US" baseline="0" dirty="0" smtClean="0"/>
              <a:t>Eczema </a:t>
            </a:r>
            <a:r>
              <a:rPr lang="en-US" baseline="0" dirty="0" err="1" smtClean="0"/>
              <a:t>herpeticum</a:t>
            </a:r>
            <a:r>
              <a:rPr lang="en-US" baseline="0" dirty="0" smtClean="0"/>
              <a:t> – HSV </a:t>
            </a:r>
            <a:r>
              <a:rPr lang="en-US" baseline="0" dirty="0" err="1" smtClean="0"/>
              <a:t>infxn</a:t>
            </a:r>
            <a:r>
              <a:rPr lang="en-US" baseline="0" dirty="0" smtClean="0"/>
              <a:t> that develops in abnormal skin, sudden </a:t>
            </a:r>
            <a:r>
              <a:rPr lang="en-US" baseline="0" dirty="0" err="1" smtClean="0"/>
              <a:t>onsetn</a:t>
            </a:r>
            <a:r>
              <a:rPr lang="en-US" baseline="0" dirty="0" smtClean="0"/>
              <a:t> of 2-4mm erosions (uniform), vesicles or pustules </a:t>
            </a:r>
            <a:r>
              <a:rPr lang="en-US" baseline="0" dirty="0" err="1" smtClean="0">
                <a:sym typeface="Wingdings"/>
              </a:rPr>
              <a:t></a:t>
            </a:r>
            <a:r>
              <a:rPr lang="en-US" baseline="0" dirty="0" smtClean="0">
                <a:sym typeface="Wingdings"/>
              </a:rPr>
              <a:t> febrile, ill </a:t>
            </a:r>
            <a:r>
              <a:rPr lang="en-US" baseline="0" dirty="0" err="1" smtClean="0">
                <a:sym typeface="Wingdings"/>
              </a:rPr>
              <a:t></a:t>
            </a:r>
            <a:r>
              <a:rPr lang="en-US" baseline="0" dirty="0" smtClean="0">
                <a:sym typeface="Wingdings"/>
              </a:rPr>
              <a:t> </a:t>
            </a:r>
            <a:r>
              <a:rPr lang="en-US" baseline="0" dirty="0" err="1" smtClean="0">
                <a:sym typeface="Wingdings"/>
              </a:rPr>
              <a:t>tx</a:t>
            </a:r>
            <a:r>
              <a:rPr lang="en-US" baseline="0" dirty="0" smtClean="0">
                <a:sym typeface="Wingdings"/>
              </a:rPr>
              <a:t> = systemic antiviral, </a:t>
            </a:r>
            <a:r>
              <a:rPr lang="en-US" baseline="0" dirty="0" err="1" smtClean="0">
                <a:sym typeface="Wingdings"/>
              </a:rPr>
              <a:t>ophtho</a:t>
            </a:r>
            <a:r>
              <a:rPr lang="en-US" baseline="0" dirty="0" smtClean="0">
                <a:sym typeface="Wingdings"/>
              </a:rPr>
              <a:t> consultation if eye involvement</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Strep </a:t>
            </a:r>
            <a:r>
              <a:rPr lang="en-US" dirty="0" err="1" smtClean="0"/>
              <a:t>pharyngitis</a:t>
            </a:r>
            <a:r>
              <a:rPr lang="en-US" baseline="0" dirty="0" smtClean="0"/>
              <a:t> </a:t>
            </a:r>
            <a:r>
              <a:rPr lang="en-US" baseline="0" dirty="0" err="1" smtClean="0">
                <a:sym typeface="Wingdings"/>
              </a:rPr>
              <a:t></a:t>
            </a:r>
            <a:r>
              <a:rPr lang="en-US" baseline="0" dirty="0" smtClean="0">
                <a:sym typeface="Wingdings"/>
              </a:rPr>
              <a:t> </a:t>
            </a:r>
            <a:r>
              <a:rPr lang="en-US" baseline="0" dirty="0" err="1" smtClean="0">
                <a:sym typeface="Wingdings"/>
              </a:rPr>
              <a:t>guttate</a:t>
            </a:r>
            <a:r>
              <a:rPr lang="en-US" baseline="0" dirty="0" smtClean="0">
                <a:sym typeface="Wingdings"/>
              </a:rPr>
              <a:t> psoriasis</a:t>
            </a:r>
          </a:p>
          <a:p>
            <a:r>
              <a:rPr lang="en-US" dirty="0" smtClean="0"/>
              <a:t>obesity, smoking, IBD, CAD</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Strep </a:t>
            </a:r>
            <a:r>
              <a:rPr lang="en-US" dirty="0" err="1" smtClean="0"/>
              <a:t>pharyngitis</a:t>
            </a:r>
            <a:r>
              <a:rPr lang="en-US" baseline="0" dirty="0" smtClean="0"/>
              <a:t> </a:t>
            </a:r>
            <a:r>
              <a:rPr lang="en-US" baseline="0" dirty="0" err="1" smtClean="0">
                <a:sym typeface="Wingdings"/>
              </a:rPr>
              <a:t></a:t>
            </a:r>
            <a:r>
              <a:rPr lang="en-US" baseline="0" dirty="0" smtClean="0">
                <a:sym typeface="Wingdings"/>
              </a:rPr>
              <a:t> </a:t>
            </a:r>
            <a:r>
              <a:rPr lang="en-US" baseline="0" dirty="0" err="1" smtClean="0">
                <a:sym typeface="Wingdings"/>
              </a:rPr>
              <a:t>guttate</a:t>
            </a:r>
            <a:r>
              <a:rPr lang="en-US" baseline="0" dirty="0" smtClean="0">
                <a:sym typeface="Wingdings"/>
              </a:rPr>
              <a:t> psoriasis</a:t>
            </a:r>
          </a:p>
          <a:p>
            <a:r>
              <a:rPr lang="en-US" dirty="0" smtClean="0"/>
              <a:t>obesity, smoking, IBD, CAD</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Wickham</a:t>
            </a:r>
            <a:r>
              <a:rPr lang="en-US" dirty="0" smtClean="0"/>
              <a:t> </a:t>
            </a:r>
            <a:r>
              <a:rPr lang="en-US" dirty="0" err="1" smtClean="0"/>
              <a:t>striae</a:t>
            </a:r>
            <a:r>
              <a:rPr lang="en-US" dirty="0" smtClean="0"/>
              <a:t> = reticulated network</a:t>
            </a:r>
            <a:r>
              <a:rPr lang="en-US" baseline="0" dirty="0" smtClean="0"/>
              <a:t> of fine white lines on surface</a:t>
            </a:r>
          </a:p>
          <a:p>
            <a:r>
              <a:rPr lang="en-US" baseline="0" dirty="0" err="1" smtClean="0"/>
              <a:t>Koebner</a:t>
            </a:r>
            <a:r>
              <a:rPr lang="en-US" baseline="0" dirty="0" smtClean="0"/>
              <a:t> phenomenon – development of typical lesions following injury to skin</a:t>
            </a:r>
          </a:p>
          <a:p>
            <a:r>
              <a:rPr lang="en-US" baseline="0" dirty="0" smtClean="0"/>
              <a:t>Weak </a:t>
            </a:r>
            <a:r>
              <a:rPr lang="en-US" baseline="0" dirty="0" err="1" smtClean="0"/>
              <a:t>assocation</a:t>
            </a:r>
            <a:r>
              <a:rPr lang="en-US" baseline="0" dirty="0" smtClean="0"/>
              <a:t> </a:t>
            </a:r>
            <a:r>
              <a:rPr lang="en-US" baseline="0" dirty="0" err="1" smtClean="0"/>
              <a:t>w</a:t>
            </a:r>
            <a:r>
              <a:rPr lang="en-US" baseline="0" dirty="0" smtClean="0"/>
              <a:t>/HCV (unknown pathogenesis)</a:t>
            </a:r>
          </a:p>
        </p:txBody>
      </p:sp>
      <p:sp>
        <p:nvSpPr>
          <p:cNvPr id="4" name="Slide Number Placeholder 3"/>
          <p:cNvSpPr>
            <a:spLocks noGrp="1"/>
          </p:cNvSpPr>
          <p:nvPr>
            <p:ph type="sldNum" sz="quarter" idx="10"/>
          </p:nvPr>
        </p:nvSpPr>
        <p:spPr/>
        <p:txBody>
          <a:bodyPr/>
          <a:lstStyle/>
          <a:p>
            <a:fld id="{8009B4B4-F326-6C44-8356-13D28D4DEE76}" type="slidenum">
              <a:rPr lang="en-US" smtClean="0"/>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Wickham</a:t>
            </a:r>
            <a:r>
              <a:rPr lang="en-US" dirty="0" smtClean="0"/>
              <a:t> </a:t>
            </a:r>
            <a:r>
              <a:rPr lang="en-US" dirty="0" err="1" smtClean="0"/>
              <a:t>striae</a:t>
            </a:r>
            <a:r>
              <a:rPr lang="en-US" dirty="0" smtClean="0"/>
              <a:t> = reticulated network</a:t>
            </a:r>
            <a:r>
              <a:rPr lang="en-US" baseline="0" dirty="0" smtClean="0"/>
              <a:t> of fine white lines on surface</a:t>
            </a:r>
          </a:p>
          <a:p>
            <a:r>
              <a:rPr lang="en-US" baseline="0" dirty="0" err="1" smtClean="0"/>
              <a:t>Koebner</a:t>
            </a:r>
            <a:r>
              <a:rPr lang="en-US" baseline="0" dirty="0" smtClean="0"/>
              <a:t> phenomenon – development of typical lesions following injury to skin</a:t>
            </a:r>
          </a:p>
          <a:p>
            <a:r>
              <a:rPr lang="en-US" baseline="0" dirty="0" smtClean="0"/>
              <a:t>Weak </a:t>
            </a:r>
            <a:r>
              <a:rPr lang="en-US" baseline="0" dirty="0" err="1" smtClean="0"/>
              <a:t>assocation</a:t>
            </a:r>
            <a:r>
              <a:rPr lang="en-US" baseline="0" dirty="0" smtClean="0"/>
              <a:t> </a:t>
            </a:r>
            <a:r>
              <a:rPr lang="en-US" baseline="0" dirty="0" err="1" smtClean="0"/>
              <a:t>w</a:t>
            </a:r>
            <a:r>
              <a:rPr lang="en-US" baseline="0" dirty="0" smtClean="0"/>
              <a:t>/HCV (unknown pathogenesis)</a:t>
            </a:r>
          </a:p>
          <a:p>
            <a:r>
              <a:rPr lang="en-US" baseline="0" dirty="0" smtClean="0"/>
              <a:t>Oral CS, </a:t>
            </a:r>
            <a:r>
              <a:rPr lang="en-US" baseline="0" dirty="0" err="1" smtClean="0"/>
              <a:t>hydroxychloroquine</a:t>
            </a:r>
            <a:r>
              <a:rPr lang="en-US" baseline="0" dirty="0" smtClean="0"/>
              <a:t>, </a:t>
            </a:r>
            <a:r>
              <a:rPr lang="en-US" baseline="0" dirty="0" err="1" smtClean="0"/>
              <a:t>acitretin</a:t>
            </a:r>
            <a:r>
              <a:rPr lang="en-US" baseline="0" dirty="0" smtClean="0"/>
              <a:t> for </a:t>
            </a:r>
            <a:r>
              <a:rPr lang="en-US" baseline="0" dirty="0" err="1" smtClean="0"/>
              <a:t>deblilitating</a:t>
            </a:r>
            <a:r>
              <a:rPr lang="en-US" baseline="0" dirty="0" smtClean="0"/>
              <a:t> or recalcitrant disease – long term treatment with oral CS NOT recommended</a:t>
            </a:r>
          </a:p>
        </p:txBody>
      </p:sp>
      <p:sp>
        <p:nvSpPr>
          <p:cNvPr id="4" name="Slide Number Placeholder 3"/>
          <p:cNvSpPr>
            <a:spLocks noGrp="1"/>
          </p:cNvSpPr>
          <p:nvPr>
            <p:ph type="sldNum" sz="quarter" idx="10"/>
          </p:nvPr>
        </p:nvSpPr>
        <p:spPr/>
        <p:txBody>
          <a:bodyPr/>
          <a:lstStyle/>
          <a:p>
            <a:fld id="{8009B4B4-F326-6C44-8356-13D28D4DEE76}" type="slidenum">
              <a:rPr lang="en-US" smtClean="0"/>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Trailing scale =</a:t>
            </a:r>
            <a:r>
              <a:rPr lang="en-US" baseline="0" dirty="0" smtClean="0"/>
              <a:t> area of scaling that follows advancing border or rash usually a/</a:t>
            </a:r>
            <a:r>
              <a:rPr lang="en-US" baseline="0" dirty="0" err="1" smtClean="0"/>
              <a:t>w</a:t>
            </a:r>
            <a:r>
              <a:rPr lang="en-US" baseline="0" dirty="0" smtClean="0"/>
              <a:t> annular lesions</a:t>
            </a:r>
          </a:p>
          <a:p>
            <a:r>
              <a:rPr lang="en-US" baseline="0" dirty="0" smtClean="0"/>
              <a:t>Light therapy with narrow band UVB for extensive/persistent </a:t>
            </a:r>
            <a:r>
              <a:rPr lang="en-US" baseline="0" dirty="0" err="1" smtClean="0"/>
              <a:t>dz</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Trailing scale =</a:t>
            </a:r>
            <a:r>
              <a:rPr lang="en-US" baseline="0" dirty="0" smtClean="0"/>
              <a:t> area of scaling that follows advancing border or rash usually a/</a:t>
            </a:r>
            <a:r>
              <a:rPr lang="en-US" baseline="0" dirty="0" err="1" smtClean="0"/>
              <a:t>w</a:t>
            </a:r>
            <a:r>
              <a:rPr lang="en-US" baseline="0" dirty="0" smtClean="0"/>
              <a:t> annular lesions</a:t>
            </a:r>
          </a:p>
          <a:p>
            <a:r>
              <a:rPr lang="en-US" baseline="0" dirty="0" smtClean="0"/>
              <a:t>Light therapy with narrow band UVB for extensive/persistent </a:t>
            </a:r>
            <a:r>
              <a:rPr lang="en-US" baseline="0" smtClean="0"/>
              <a:t>dz</a:t>
            </a:r>
            <a:endParaRPr lang="en-US"/>
          </a:p>
        </p:txBody>
      </p:sp>
      <p:sp>
        <p:nvSpPr>
          <p:cNvPr id="4" name="Slide Number Placeholder 3"/>
          <p:cNvSpPr>
            <a:spLocks noGrp="1"/>
          </p:cNvSpPr>
          <p:nvPr>
            <p:ph type="sldNum" sz="quarter" idx="10"/>
          </p:nvPr>
        </p:nvSpPr>
        <p:spPr/>
        <p:txBody>
          <a:bodyPr/>
          <a:lstStyle/>
          <a:p>
            <a:fld id="{8009B4B4-F326-6C44-8356-13D28D4DEE76}" type="slidenum">
              <a:rPr lang="en-US" smtClean="0"/>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Dandruff</a:t>
            </a:r>
            <a:r>
              <a:rPr lang="en-US" baseline="0" dirty="0" smtClean="0"/>
              <a:t> shampoos </a:t>
            </a:r>
            <a:r>
              <a:rPr lang="en-US" baseline="0" dirty="0" err="1" smtClean="0"/>
              <a:t>w</a:t>
            </a:r>
            <a:r>
              <a:rPr lang="en-US" baseline="0" dirty="0" smtClean="0"/>
              <a:t>/zinc </a:t>
            </a:r>
            <a:r>
              <a:rPr lang="en-US" baseline="0" dirty="0" err="1" smtClean="0"/>
              <a:t>pyrithione</a:t>
            </a:r>
            <a:r>
              <a:rPr lang="en-US" baseline="0" dirty="0" smtClean="0"/>
              <a:t> or selenium sulfide</a:t>
            </a:r>
          </a:p>
          <a:p>
            <a:r>
              <a:rPr lang="en-US" baseline="0" dirty="0" smtClean="0"/>
              <a:t>Highly CS responsive – 1% hydrocortisone cream 3x/wk – avoid chronic use </a:t>
            </a:r>
            <a:r>
              <a:rPr lang="en-US" baseline="0" dirty="0" err="1" smtClean="0"/>
              <a:t>esp</a:t>
            </a:r>
            <a:r>
              <a:rPr lang="en-US" baseline="0" dirty="0" smtClean="0"/>
              <a:t> on face</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Drug induced HS syndrome i.e. drug</a:t>
            </a:r>
            <a:r>
              <a:rPr lang="en-US" baseline="0" dirty="0" smtClean="0"/>
              <a:t> </a:t>
            </a:r>
            <a:r>
              <a:rPr lang="en-US" baseline="0" dirty="0" err="1" smtClean="0"/>
              <a:t>rxn</a:t>
            </a:r>
            <a:r>
              <a:rPr lang="en-US" baseline="0" dirty="0" smtClean="0"/>
              <a:t> </a:t>
            </a:r>
            <a:r>
              <a:rPr lang="en-US" baseline="0" dirty="0" err="1" smtClean="0"/>
              <a:t>w/eosinophilia</a:t>
            </a:r>
            <a:r>
              <a:rPr lang="en-US" baseline="0" dirty="0" smtClean="0"/>
              <a:t> and systemic </a:t>
            </a:r>
            <a:r>
              <a:rPr lang="en-US" baseline="0" dirty="0" err="1" smtClean="0"/>
              <a:t>sx</a:t>
            </a:r>
            <a:r>
              <a:rPr lang="en-US" baseline="0" dirty="0" smtClean="0"/>
              <a:t> – fever, facial edema, widespread </a:t>
            </a:r>
            <a:r>
              <a:rPr lang="en-US" baseline="0" dirty="0" err="1" smtClean="0"/>
              <a:t>erythema</a:t>
            </a:r>
            <a:r>
              <a:rPr lang="en-US" baseline="0" dirty="0" smtClean="0"/>
              <a:t>, fever, LAD, skin necrosis, </a:t>
            </a:r>
            <a:r>
              <a:rPr lang="en-US" baseline="0" dirty="0" err="1" smtClean="0"/>
              <a:t>purpura</a:t>
            </a:r>
            <a:r>
              <a:rPr lang="en-US" baseline="0" dirty="0" smtClean="0"/>
              <a:t> </a:t>
            </a:r>
            <a:r>
              <a:rPr lang="en-US" baseline="0" dirty="0" err="1" smtClean="0">
                <a:sym typeface="Wingdings"/>
              </a:rPr>
              <a:t></a:t>
            </a:r>
            <a:r>
              <a:rPr lang="en-US" baseline="0" dirty="0" smtClean="0">
                <a:sym typeface="Wingdings"/>
              </a:rPr>
              <a:t> LABS:  check </a:t>
            </a:r>
            <a:r>
              <a:rPr lang="en-US" baseline="0" dirty="0" err="1" smtClean="0">
                <a:sym typeface="Wingdings"/>
              </a:rPr>
              <a:t>fo</a:t>
            </a:r>
            <a:r>
              <a:rPr lang="en-US" baseline="0" dirty="0" smtClean="0">
                <a:sym typeface="Wingdings"/>
              </a:rPr>
              <a:t> </a:t>
            </a:r>
            <a:r>
              <a:rPr lang="en-US" baseline="0" dirty="0" err="1" smtClean="0">
                <a:sym typeface="Wingdings"/>
              </a:rPr>
              <a:t>rosinophilia</a:t>
            </a:r>
            <a:r>
              <a:rPr lang="en-US" baseline="0" dirty="0" smtClean="0">
                <a:sym typeface="Wingdings"/>
              </a:rPr>
              <a:t>, hepatitis, nephritis </a:t>
            </a:r>
            <a:r>
              <a:rPr lang="en-US" baseline="0" dirty="0" err="1" smtClean="0">
                <a:sym typeface="Wingdings"/>
              </a:rPr>
              <a:t></a:t>
            </a:r>
            <a:r>
              <a:rPr lang="en-US" baseline="0" dirty="0" smtClean="0">
                <a:sym typeface="Wingdings"/>
              </a:rPr>
              <a:t> </a:t>
            </a:r>
            <a:r>
              <a:rPr lang="en-US" baseline="0" dirty="0" err="1" smtClean="0">
                <a:sym typeface="Wingdings"/>
              </a:rPr>
              <a:t>Tx</a:t>
            </a:r>
            <a:r>
              <a:rPr lang="en-US" baseline="0" dirty="0" smtClean="0">
                <a:sym typeface="Wingdings"/>
              </a:rPr>
              <a:t> = systemic CS wks to </a:t>
            </a:r>
            <a:r>
              <a:rPr lang="en-US" baseline="0" dirty="0" err="1" smtClean="0">
                <a:sym typeface="Wingdings"/>
              </a:rPr>
              <a:t>mths</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 – more often caused</a:t>
            </a:r>
            <a:r>
              <a:rPr lang="en-US" baseline="0" dirty="0" smtClean="0"/>
              <a:t> by infection (HSV:  eruption 1-3 wks later), ages 20-40, target iris lesions on palms and soles</a:t>
            </a:r>
          </a:p>
          <a:p>
            <a:r>
              <a:rPr lang="en-US" dirty="0" smtClean="0"/>
              <a:t>SJS – more often caused by meds</a:t>
            </a:r>
          </a:p>
          <a:p>
            <a:r>
              <a:rPr lang="en-US" dirty="0" smtClean="0"/>
              <a:t>SJS AND TEN – more lethal </a:t>
            </a:r>
            <a:r>
              <a:rPr lang="en-US" dirty="0" err="1" smtClean="0"/>
              <a:t>b/c</a:t>
            </a:r>
            <a:r>
              <a:rPr lang="en-US" dirty="0" smtClean="0"/>
              <a:t> of widespread skin and mucosal necrosis</a:t>
            </a:r>
            <a:r>
              <a:rPr lang="en-US" baseline="0" dirty="0" smtClean="0"/>
              <a:t> </a:t>
            </a:r>
            <a:r>
              <a:rPr lang="en-US" baseline="0" dirty="0" err="1" smtClean="0">
                <a:sym typeface="Wingdings"/>
              </a:rPr>
              <a:t></a:t>
            </a:r>
            <a:r>
              <a:rPr lang="en-US" baseline="0" dirty="0" smtClean="0">
                <a:sym typeface="Wingdings"/>
              </a:rPr>
              <a:t> distinguish based on BSA </a:t>
            </a:r>
            <a:r>
              <a:rPr lang="en-US" baseline="0" dirty="0" err="1" smtClean="0">
                <a:sym typeface="Wingdings"/>
              </a:rPr>
              <a:t>infolvement</a:t>
            </a:r>
            <a:endParaRPr lang="en-US" baseline="0" dirty="0" smtClean="0">
              <a:sym typeface="Wingdings"/>
            </a:endParaRPr>
          </a:p>
          <a:p>
            <a:r>
              <a:rPr lang="en-US" baseline="0" dirty="0" smtClean="0">
                <a:sym typeface="Wingdings"/>
              </a:rPr>
              <a:t>SJS 1/100K and TEN 1/1 million </a:t>
            </a:r>
            <a:r>
              <a:rPr lang="en-US" baseline="0" dirty="0" err="1" smtClean="0">
                <a:sym typeface="Wingdings"/>
              </a:rPr>
              <a:t></a:t>
            </a:r>
            <a:r>
              <a:rPr lang="en-US" baseline="0" dirty="0" smtClean="0">
                <a:sym typeface="Wingdings"/>
              </a:rPr>
              <a:t> MCC = meds</a:t>
            </a:r>
          </a:p>
          <a:p>
            <a:r>
              <a:rPr lang="en-US" baseline="0" dirty="0" smtClean="0">
                <a:sym typeface="Wingdings"/>
              </a:rPr>
              <a:t>SJS and TEN -&gt; occur within 8 wks of drug initiation (4-28 days most commonly)</a:t>
            </a:r>
          </a:p>
          <a:p>
            <a:r>
              <a:rPr lang="en-US" baseline="0" dirty="0" err="1" smtClean="0">
                <a:sym typeface="Wingdings"/>
              </a:rPr>
              <a:t>Nikolsky’s</a:t>
            </a:r>
            <a:r>
              <a:rPr lang="en-US" baseline="0" dirty="0" smtClean="0">
                <a:sym typeface="Wingdings"/>
              </a:rPr>
              <a:t> sign = shearing off epidermis </a:t>
            </a:r>
            <a:r>
              <a:rPr lang="en-US" baseline="0" dirty="0" err="1" smtClean="0">
                <a:sym typeface="Wingdings"/>
              </a:rPr>
              <a:t>w</a:t>
            </a:r>
            <a:r>
              <a:rPr lang="en-US" baseline="0" dirty="0" smtClean="0">
                <a:sym typeface="Wingdings"/>
              </a:rPr>
              <a:t>/lateral pressure on skin</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CS and IVIG controversial for SJS and TEN</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Existing</a:t>
            </a:r>
            <a:r>
              <a:rPr lang="en-US" baseline="0" dirty="0" smtClean="0"/>
              <a:t> </a:t>
            </a:r>
            <a:r>
              <a:rPr lang="en-US" baseline="0" dirty="0" err="1" smtClean="0"/>
              <a:t>derm</a:t>
            </a:r>
            <a:r>
              <a:rPr lang="en-US" baseline="0" dirty="0" smtClean="0"/>
              <a:t>:  psoriasis, atopic eczema, allergic, LP, </a:t>
            </a:r>
            <a:r>
              <a:rPr lang="en-US" baseline="0" dirty="0" err="1" smtClean="0"/>
              <a:t>pityriais</a:t>
            </a:r>
            <a:endParaRPr lang="en-US" baseline="0" dirty="0" smtClean="0"/>
          </a:p>
          <a:p>
            <a:r>
              <a:rPr lang="en-US" baseline="0" dirty="0" smtClean="0"/>
              <a:t>Drugs:  </a:t>
            </a:r>
            <a:r>
              <a:rPr lang="en-US" baseline="0" dirty="0" err="1" smtClean="0"/>
              <a:t>exanthem</a:t>
            </a:r>
            <a:r>
              <a:rPr lang="en-US" baseline="0" dirty="0" smtClean="0"/>
              <a:t>, DRESS (drug HS </a:t>
            </a:r>
            <a:r>
              <a:rPr lang="en-US" baseline="0" dirty="0" err="1" smtClean="0"/>
              <a:t>synd</a:t>
            </a:r>
            <a:r>
              <a:rPr lang="en-US" baseline="0" dirty="0" smtClean="0"/>
              <a:t>), acute generalized </a:t>
            </a:r>
            <a:r>
              <a:rPr lang="en-US" baseline="0" dirty="0" err="1" smtClean="0"/>
              <a:t>exanthematous</a:t>
            </a:r>
            <a:r>
              <a:rPr lang="en-US" baseline="0" dirty="0" smtClean="0"/>
              <a:t> </a:t>
            </a:r>
            <a:r>
              <a:rPr lang="en-US" baseline="0" dirty="0" err="1" smtClean="0"/>
              <a:t>pustulosis</a:t>
            </a:r>
            <a:r>
              <a:rPr lang="en-US" baseline="0" dirty="0" smtClean="0"/>
              <a:t>, TEN</a:t>
            </a:r>
          </a:p>
          <a:p>
            <a:r>
              <a:rPr lang="en-US" baseline="0" dirty="0" smtClean="0"/>
              <a:t>Infection:  </a:t>
            </a:r>
            <a:r>
              <a:rPr lang="en-US" baseline="0" dirty="0" err="1" smtClean="0"/>
              <a:t>staph</a:t>
            </a:r>
            <a:r>
              <a:rPr lang="en-US" baseline="0" dirty="0" smtClean="0"/>
              <a:t>-scalded skin syndrome, </a:t>
            </a:r>
            <a:r>
              <a:rPr lang="en-US" baseline="0" dirty="0" err="1" smtClean="0"/>
              <a:t>tinea</a:t>
            </a:r>
            <a:r>
              <a:rPr lang="en-US" baseline="0" dirty="0" smtClean="0"/>
              <a:t> </a:t>
            </a:r>
            <a:r>
              <a:rPr lang="en-US" baseline="0" dirty="0" err="1" smtClean="0"/>
              <a:t>corporis</a:t>
            </a:r>
            <a:r>
              <a:rPr lang="en-US" baseline="0" dirty="0" smtClean="0"/>
              <a:t>, scabies, viral infection</a:t>
            </a:r>
          </a:p>
          <a:p>
            <a:r>
              <a:rPr lang="en-US" baseline="0" dirty="0" smtClean="0"/>
              <a:t>Autoimmune disease:  </a:t>
            </a:r>
            <a:r>
              <a:rPr lang="en-US" baseline="0" dirty="0" err="1" smtClean="0"/>
              <a:t>pemphigus</a:t>
            </a:r>
            <a:r>
              <a:rPr lang="en-US" baseline="0" dirty="0" smtClean="0"/>
              <a:t> </a:t>
            </a:r>
            <a:r>
              <a:rPr lang="en-US" baseline="0" dirty="0" err="1" smtClean="0"/>
              <a:t>foliaceus</a:t>
            </a:r>
            <a:r>
              <a:rPr lang="en-US" baseline="0" dirty="0" smtClean="0"/>
              <a:t> and </a:t>
            </a:r>
            <a:r>
              <a:rPr lang="en-US" baseline="0" dirty="0" err="1" smtClean="0"/>
              <a:t>vulgaris</a:t>
            </a:r>
            <a:r>
              <a:rPr lang="en-US" baseline="0" dirty="0" smtClean="0"/>
              <a:t>, </a:t>
            </a:r>
            <a:r>
              <a:rPr lang="en-US" baseline="0" dirty="0" err="1" smtClean="0"/>
              <a:t>bullous</a:t>
            </a:r>
            <a:r>
              <a:rPr lang="en-US" baseline="0" dirty="0" smtClean="0"/>
              <a:t> </a:t>
            </a:r>
            <a:r>
              <a:rPr lang="en-US" baseline="0" dirty="0" err="1" smtClean="0"/>
              <a:t>pemphigoid</a:t>
            </a:r>
            <a:r>
              <a:rPr lang="en-US" baseline="0" dirty="0" smtClean="0"/>
              <a:t>, linear </a:t>
            </a:r>
            <a:r>
              <a:rPr lang="en-US" baseline="0" dirty="0" err="1" smtClean="0"/>
              <a:t>IgA</a:t>
            </a:r>
            <a:r>
              <a:rPr lang="en-US" baseline="0" dirty="0" smtClean="0"/>
              <a:t> disease, lupus, </a:t>
            </a:r>
            <a:r>
              <a:rPr lang="en-US" baseline="0" dirty="0" err="1" smtClean="0"/>
              <a:t>dermatomositis</a:t>
            </a:r>
            <a:endParaRPr lang="en-US" baseline="0" dirty="0" smtClean="0"/>
          </a:p>
          <a:p>
            <a:r>
              <a:rPr lang="en-US" baseline="0" dirty="0" smtClean="0"/>
              <a:t>Malignancy:  </a:t>
            </a:r>
            <a:r>
              <a:rPr lang="en-US" baseline="0" dirty="0" err="1" smtClean="0"/>
              <a:t>cutaneous</a:t>
            </a:r>
            <a:r>
              <a:rPr lang="en-US" baseline="0" dirty="0" smtClean="0"/>
              <a:t> T cell lymphoma (mycosis </a:t>
            </a:r>
            <a:r>
              <a:rPr lang="en-US" baseline="0" dirty="0" err="1" smtClean="0"/>
              <a:t>fungoides</a:t>
            </a:r>
            <a:r>
              <a:rPr lang="en-US" baseline="0" dirty="0" smtClean="0"/>
              <a:t>), </a:t>
            </a:r>
            <a:r>
              <a:rPr lang="en-US" baseline="0" dirty="0" err="1" smtClean="0"/>
              <a:t>paraneoplastic</a:t>
            </a:r>
            <a:r>
              <a:rPr lang="en-US" baseline="0" dirty="0" smtClean="0"/>
              <a:t> syndrome </a:t>
            </a:r>
            <a:r>
              <a:rPr lang="en-US" baseline="0" dirty="0" err="1" smtClean="0"/>
              <a:t>w;internal</a:t>
            </a:r>
            <a:r>
              <a:rPr lang="en-US" baseline="0" dirty="0" smtClean="0"/>
              <a:t> malignancy</a:t>
            </a:r>
          </a:p>
          <a:p>
            <a:r>
              <a:rPr lang="en-US" baseline="0" dirty="0" smtClean="0"/>
              <a:t>Other:  </a:t>
            </a:r>
            <a:r>
              <a:rPr lang="en-US" baseline="0" dirty="0" err="1" smtClean="0"/>
              <a:t>sarcoidosis</a:t>
            </a:r>
            <a:r>
              <a:rPr lang="en-US" baseline="0" dirty="0" smtClean="0"/>
              <a:t>, graft </a:t>
            </a:r>
            <a:r>
              <a:rPr lang="en-US" baseline="0" dirty="0" err="1" smtClean="0"/>
              <a:t>vs</a:t>
            </a:r>
            <a:r>
              <a:rPr lang="en-US" baseline="0" dirty="0" smtClean="0"/>
              <a:t> host, idiopathic</a:t>
            </a:r>
          </a:p>
          <a:p>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Mupirocin</a:t>
            </a:r>
            <a:r>
              <a:rPr lang="en-US" dirty="0" smtClean="0"/>
              <a:t> = </a:t>
            </a:r>
            <a:r>
              <a:rPr lang="en-US" smtClean="0"/>
              <a:t>bactroban</a:t>
            </a:r>
            <a:endParaRPr lang="en-US"/>
          </a:p>
        </p:txBody>
      </p:sp>
      <p:sp>
        <p:nvSpPr>
          <p:cNvPr id="4" name="Slide Number Placeholder 3"/>
          <p:cNvSpPr>
            <a:spLocks noGrp="1"/>
          </p:cNvSpPr>
          <p:nvPr>
            <p:ph type="sldNum" sz="quarter" idx="10"/>
          </p:nvPr>
        </p:nvSpPr>
        <p:spPr/>
        <p:txBody>
          <a:bodyPr/>
          <a:lstStyle/>
          <a:p>
            <a:fld id="{8009B4B4-F326-6C44-8356-13D28D4DEE76}" type="slidenum">
              <a:rPr lang="en-US" smtClean="0"/>
              <a:t>36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Oral hair </a:t>
            </a:r>
            <a:r>
              <a:rPr lang="en-US" dirty="0" err="1" smtClean="0"/>
              <a:t>leukoplakia</a:t>
            </a:r>
            <a:r>
              <a:rPr lang="en-US" baseline="0" dirty="0" smtClean="0"/>
              <a:t> – white plaques appear corrugated and are on lateral aspect of tongue; adherent, not </a:t>
            </a:r>
            <a:r>
              <a:rPr lang="en-US" baseline="0" dirty="0" err="1" smtClean="0"/>
              <a:t>retiform</a:t>
            </a:r>
            <a:r>
              <a:rPr lang="en-US" baseline="0" dirty="0" smtClean="0"/>
              <a:t> pattern like LP</a:t>
            </a:r>
          </a:p>
          <a:p>
            <a:endParaRPr lang="en-US" baseline="0" dirty="0" smtClean="0"/>
          </a:p>
          <a:p>
            <a:r>
              <a:rPr lang="en-US" baseline="0" dirty="0" err="1" smtClean="0"/>
              <a:t>Calcineurin</a:t>
            </a:r>
            <a:r>
              <a:rPr lang="en-US" baseline="0" dirty="0" smtClean="0"/>
              <a:t> inhibitors (cyclosporine, </a:t>
            </a:r>
            <a:r>
              <a:rPr lang="en-US" baseline="0" dirty="0" err="1" smtClean="0"/>
              <a:t>tacrolimus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48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Oral hair </a:t>
            </a:r>
            <a:r>
              <a:rPr lang="en-US" dirty="0" err="1" smtClean="0"/>
              <a:t>leukoplakia</a:t>
            </a:r>
            <a:r>
              <a:rPr lang="en-US" baseline="0" dirty="0" smtClean="0"/>
              <a:t> – white plaques appear corrugated and are on lateral aspect of tongue; adherent, not </a:t>
            </a:r>
            <a:r>
              <a:rPr lang="en-US" baseline="0" dirty="0" err="1" smtClean="0"/>
              <a:t>retiform</a:t>
            </a:r>
            <a:r>
              <a:rPr lang="en-US" baseline="0" dirty="0" smtClean="0"/>
              <a:t> pattern like LP</a:t>
            </a:r>
          </a:p>
          <a:p>
            <a:endParaRPr lang="en-US" baseline="0" dirty="0" smtClean="0"/>
          </a:p>
          <a:p>
            <a:r>
              <a:rPr lang="en-US" baseline="0" dirty="0" err="1" smtClean="0"/>
              <a:t>Calcineurin</a:t>
            </a:r>
            <a:r>
              <a:rPr lang="en-US" baseline="0" dirty="0" smtClean="0"/>
              <a:t> inhibitors (cyclosporine, </a:t>
            </a:r>
            <a:r>
              <a:rPr lang="en-US" baseline="0" dirty="0" err="1" smtClean="0"/>
              <a:t>tacrolimus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009B4B4-F326-6C44-8356-13D28D4DEE76}" type="slidenum">
              <a:rPr lang="en-US" smtClean="0"/>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84554D-79EE-484A-B311-51F697AF326C}"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4554D-79EE-484A-B311-51F697AF326C}"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84554D-79EE-484A-B311-51F697AF326C}"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84554D-79EE-484A-B311-51F697AF326C}"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84554D-79EE-484A-B311-51F697AF326C}" type="datetimeFigureOut">
              <a:rPr lang="en-US" smtClean="0"/>
              <a:t>8/28/2013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84554D-79EE-484A-B311-51F697AF326C}" type="datetimeFigureOut">
              <a:rPr lang="en-US" smtClean="0"/>
              <a:t>8/28/2013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4554D-79EE-484A-B311-51F697AF326C}" type="datetimeFigureOut">
              <a:rPr lang="en-US" smtClean="0"/>
              <a:t>8/28/2013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4554D-79EE-484A-B311-51F697AF326C}"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4554D-79EE-484A-B311-51F697AF326C}"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4554D-79EE-484A-B311-51F697AF326C}"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4554D-79EE-484A-B311-51F697AF326C}"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83B96-9DD5-2248-BED1-68A6BA3B4E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4554D-79EE-484A-B311-51F697AF326C}" type="datetimeFigureOut">
              <a:rPr lang="en-US" smtClean="0"/>
              <a:t>8/28/2013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83B96-9DD5-2248-BED1-68A6BA3B4EB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Dermatology Board Review</a:t>
            </a:r>
            <a:endParaRPr lang="en-US" dirty="0"/>
          </a:p>
        </p:txBody>
      </p:sp>
      <p:sp>
        <p:nvSpPr>
          <p:cNvPr id="3" name="Subtitle 2"/>
          <p:cNvSpPr>
            <a:spLocks noGrp="1"/>
          </p:cNvSpPr>
          <p:nvPr>
            <p:ph type="subTitle" idx="1"/>
          </p:nvPr>
        </p:nvSpPr>
        <p:spPr/>
        <p:txBody>
          <a:bodyPr/>
          <a:lstStyle/>
          <a:p>
            <a:r>
              <a:rPr lang="en-US" dirty="0" smtClean="0"/>
              <a:t>Tamanna Singh, PGY III</a:t>
            </a:r>
          </a:p>
          <a:p>
            <a:r>
              <a:rPr lang="en-US" dirty="0" smtClean="0"/>
              <a:t>July 16, 2013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Common Rashes</a:t>
            </a:r>
            <a:endParaRPr lang="en-US" b="1" dirty="0"/>
          </a:p>
        </p:txBody>
      </p:sp>
      <p:sp>
        <p:nvSpPr>
          <p:cNvPr id="3" name="Content Placeholder 2"/>
          <p:cNvSpPr>
            <a:spLocks noGrp="1"/>
          </p:cNvSpPr>
          <p:nvPr>
            <p:ph idx="1"/>
          </p:nvPr>
        </p:nvSpPr>
        <p:spPr/>
        <p:txBody>
          <a:bodyPr/>
          <a:lstStyle/>
          <a:p>
            <a:r>
              <a:rPr lang="en-US" dirty="0" smtClean="0"/>
              <a:t>Today:</a:t>
            </a:r>
          </a:p>
          <a:p>
            <a:pPr lvl="1"/>
            <a:r>
              <a:rPr lang="en-US" dirty="0" smtClean="0"/>
              <a:t>Eczematous</a:t>
            </a:r>
          </a:p>
          <a:p>
            <a:pPr lvl="1"/>
            <a:r>
              <a:rPr lang="en-US" dirty="0" err="1" smtClean="0"/>
              <a:t>Papulosquamous</a:t>
            </a:r>
            <a:endParaRPr lang="en-US" dirty="0" smtClean="0"/>
          </a:p>
          <a:p>
            <a:pPr lvl="1"/>
            <a:r>
              <a:rPr lang="en-US" dirty="0" smtClean="0"/>
              <a:t>Drug Reactions</a:t>
            </a:r>
          </a:p>
          <a:p>
            <a:r>
              <a:rPr lang="en-US" dirty="0" smtClean="0"/>
              <a:t>For another day:</a:t>
            </a:r>
          </a:p>
          <a:p>
            <a:pPr lvl="1"/>
            <a:r>
              <a:rPr lang="en-US" dirty="0" smtClean="0"/>
              <a:t>Pigmented </a:t>
            </a:r>
            <a:r>
              <a:rPr lang="en-US" dirty="0" err="1" smtClean="0"/>
              <a:t>Purpuric</a:t>
            </a:r>
            <a:r>
              <a:rPr lang="en-US" dirty="0" smtClean="0"/>
              <a:t> </a:t>
            </a:r>
            <a:r>
              <a:rPr lang="en-US" dirty="0" err="1" smtClean="0"/>
              <a:t>Dermatoses</a:t>
            </a:r>
            <a:endParaRPr lang="en-US" dirty="0" smtClean="0"/>
          </a:p>
          <a:p>
            <a:pPr lvl="1"/>
            <a:r>
              <a:rPr lang="en-US" dirty="0" err="1" smtClean="0"/>
              <a:t>Miliaria</a:t>
            </a:r>
            <a:endParaRPr lang="en-US" dirty="0" smtClean="0"/>
          </a:p>
          <a:p>
            <a:pPr lvl="1"/>
            <a:r>
              <a:rPr lang="en-US" dirty="0" err="1" smtClean="0"/>
              <a:t>Acantholitic</a:t>
            </a:r>
            <a:r>
              <a:rPr lang="en-US" dirty="0" smtClean="0"/>
              <a:t> </a:t>
            </a:r>
            <a:r>
              <a:rPr lang="en-US" dirty="0" err="1" smtClean="0"/>
              <a:t>Dermatosis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Eczematous</a:t>
            </a:r>
            <a:endParaRPr lang="en-US" b="1" dirty="0"/>
          </a:p>
        </p:txBody>
      </p:sp>
      <p:sp>
        <p:nvSpPr>
          <p:cNvPr id="3" name="Content Placeholder 2"/>
          <p:cNvSpPr>
            <a:spLocks noGrp="1"/>
          </p:cNvSpPr>
          <p:nvPr>
            <p:ph idx="1"/>
          </p:nvPr>
        </p:nvSpPr>
        <p:spPr/>
        <p:txBody>
          <a:bodyPr/>
          <a:lstStyle/>
          <a:p>
            <a:r>
              <a:rPr lang="en-US" dirty="0" smtClean="0"/>
              <a:t>Contact</a:t>
            </a:r>
          </a:p>
          <a:p>
            <a:r>
              <a:rPr lang="en-US" dirty="0" smtClean="0"/>
              <a:t>Stasis</a:t>
            </a:r>
          </a:p>
          <a:p>
            <a:r>
              <a:rPr lang="en-US" dirty="0" smtClean="0"/>
              <a:t>Atopic</a:t>
            </a:r>
          </a:p>
          <a:p>
            <a:r>
              <a:rPr lang="en-US" dirty="0" smtClean="0"/>
              <a:t>Features</a:t>
            </a:r>
          </a:p>
          <a:p>
            <a:pPr lvl="1"/>
            <a:r>
              <a:rPr lang="en-US" dirty="0" err="1" smtClean="0"/>
              <a:t>Pruritic</a:t>
            </a:r>
            <a:r>
              <a:rPr lang="en-US" dirty="0" smtClean="0"/>
              <a:t>, red, scaly, vesicular-to-crusted rash, serum leaks from scratched lesions</a:t>
            </a:r>
          </a:p>
          <a:p>
            <a:pPr lvl="1"/>
            <a:r>
              <a:rPr lang="en-US" dirty="0" err="1" smtClean="0"/>
              <a:t>Histo</a:t>
            </a:r>
            <a:r>
              <a:rPr lang="en-US" dirty="0" smtClean="0"/>
              <a:t>:  </a:t>
            </a:r>
            <a:r>
              <a:rPr lang="en-US" dirty="0" err="1" smtClean="0"/>
              <a:t>Spongiosis</a:t>
            </a:r>
            <a:r>
              <a:rPr lang="en-US" dirty="0" smtClean="0"/>
              <a:t> – intracellular edema of skin causing spongy consistency</a:t>
            </a:r>
          </a:p>
          <a:p>
            <a:pPr lv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Eczematous</a:t>
            </a:r>
            <a:endParaRPr lang="en-US" dirty="0">
              <a:solidFill>
                <a:schemeClr val="bg1">
                  <a:lumMod val="75000"/>
                </a:schemeClr>
              </a:solidFill>
            </a:endParaRPr>
          </a:p>
        </p:txBody>
      </p:sp>
      <p:sp>
        <p:nvSpPr>
          <p:cNvPr id="3" name="Content Placeholder 2"/>
          <p:cNvSpPr>
            <a:spLocks noGrp="1"/>
          </p:cNvSpPr>
          <p:nvPr>
            <p:ph idx="1"/>
          </p:nvPr>
        </p:nvSpPr>
        <p:spPr/>
        <p:txBody>
          <a:bodyPr>
            <a:normAutofit fontScale="85000" lnSpcReduction="20000"/>
          </a:bodyPr>
          <a:lstStyle/>
          <a:p>
            <a:r>
              <a:rPr lang="en-US" dirty="0" smtClean="0"/>
              <a:t>Contact Dermatitis</a:t>
            </a:r>
          </a:p>
          <a:p>
            <a:pPr lvl="1"/>
            <a:r>
              <a:rPr lang="en-US" dirty="0" smtClean="0"/>
              <a:t>Allergic</a:t>
            </a:r>
          </a:p>
          <a:p>
            <a:pPr lvl="2"/>
            <a:r>
              <a:rPr lang="en-US" dirty="0" smtClean="0"/>
              <a:t>Common in women, pts with atopic dermatitis</a:t>
            </a:r>
          </a:p>
          <a:p>
            <a:pPr lvl="2"/>
            <a:r>
              <a:rPr lang="en-US" dirty="0" smtClean="0"/>
              <a:t>Type IV (delayed) HS reaction, rash appears 24-48h post exposure</a:t>
            </a:r>
          </a:p>
          <a:p>
            <a:pPr lvl="2"/>
            <a:r>
              <a:rPr lang="en-US" dirty="0" smtClean="0"/>
              <a:t>Vesicles can be common</a:t>
            </a:r>
          </a:p>
          <a:p>
            <a:pPr lvl="2"/>
            <a:r>
              <a:rPr lang="en-US" dirty="0" smtClean="0"/>
              <a:t>Ex: poison ivy (</a:t>
            </a:r>
            <a:r>
              <a:rPr lang="en-US" dirty="0" err="1" smtClean="0"/>
              <a:t>uroshiol</a:t>
            </a:r>
            <a:r>
              <a:rPr lang="en-US" dirty="0" smtClean="0"/>
              <a:t>), nickel, cobalt, neomycin, </a:t>
            </a:r>
            <a:r>
              <a:rPr lang="en-US" dirty="0" err="1" smtClean="0"/>
              <a:t>bacitracin</a:t>
            </a:r>
            <a:r>
              <a:rPr lang="en-US" dirty="0" smtClean="0"/>
              <a:t>, dyes</a:t>
            </a:r>
          </a:p>
          <a:p>
            <a:pPr lvl="1"/>
            <a:r>
              <a:rPr lang="en-US" dirty="0" smtClean="0"/>
              <a:t>Irritant contact dermatitis</a:t>
            </a:r>
          </a:p>
          <a:p>
            <a:pPr lvl="2"/>
            <a:r>
              <a:rPr lang="en-US" dirty="0" err="1" smtClean="0"/>
              <a:t>Nonimmunologic</a:t>
            </a:r>
            <a:endParaRPr lang="en-US" dirty="0" smtClean="0"/>
          </a:p>
          <a:p>
            <a:pPr lvl="2"/>
            <a:r>
              <a:rPr lang="en-US" dirty="0"/>
              <a:t>P</a:t>
            </a:r>
            <a:r>
              <a:rPr lang="en-US" dirty="0" smtClean="0"/>
              <a:t>ain, </a:t>
            </a:r>
            <a:r>
              <a:rPr lang="en-US" dirty="0" err="1" smtClean="0"/>
              <a:t>pruritic</a:t>
            </a:r>
            <a:r>
              <a:rPr lang="en-US" dirty="0" smtClean="0"/>
              <a:t>, </a:t>
            </a:r>
            <a:r>
              <a:rPr lang="en-US" dirty="0" err="1" smtClean="0"/>
              <a:t>lichenification</a:t>
            </a:r>
            <a:r>
              <a:rPr lang="en-US" dirty="0" smtClean="0"/>
              <a:t>, fissuring</a:t>
            </a:r>
          </a:p>
          <a:p>
            <a:pPr lvl="2"/>
            <a:r>
              <a:rPr lang="en-US" dirty="0" smtClean="0"/>
              <a:t>Vesicles are rare</a:t>
            </a:r>
          </a:p>
          <a:p>
            <a:pPr lvl="1"/>
            <a:r>
              <a:rPr lang="en-US" dirty="0" smtClean="0"/>
              <a:t>Hand dermatitis</a:t>
            </a:r>
          </a:p>
          <a:p>
            <a:pPr lvl="2"/>
            <a:r>
              <a:rPr lang="en-US" dirty="0" smtClean="0"/>
              <a:t>Common in people who have prolonged contact with water or solutions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Eczematous</a:t>
            </a:r>
            <a:endParaRPr lang="en-US" dirty="0"/>
          </a:p>
        </p:txBody>
      </p:sp>
      <p:pic>
        <p:nvPicPr>
          <p:cNvPr id="5" name="Picture 4"/>
          <p:cNvPicPr>
            <a:picLocks noChangeAspect="1"/>
          </p:cNvPicPr>
          <p:nvPr/>
        </p:nvPicPr>
        <p:blipFill>
          <a:blip r:embed="rId2"/>
          <a:stretch>
            <a:fillRect/>
          </a:stretch>
        </p:blipFill>
        <p:spPr>
          <a:xfrm>
            <a:off x="994030" y="1575578"/>
            <a:ext cx="3501770" cy="3962400"/>
          </a:xfrm>
          <a:prstGeom prst="rect">
            <a:avLst/>
          </a:prstGeom>
        </p:spPr>
      </p:pic>
      <p:sp>
        <p:nvSpPr>
          <p:cNvPr id="6" name="TextBox 5"/>
          <p:cNvSpPr txBox="1"/>
          <p:nvPr/>
        </p:nvSpPr>
        <p:spPr>
          <a:xfrm>
            <a:off x="994030" y="5537978"/>
            <a:ext cx="3501770" cy="369332"/>
          </a:xfrm>
          <a:prstGeom prst="rect">
            <a:avLst/>
          </a:prstGeom>
          <a:noFill/>
        </p:spPr>
        <p:txBody>
          <a:bodyPr wrap="square" rtlCol="0">
            <a:spAutoFit/>
          </a:bodyPr>
          <a:lstStyle/>
          <a:p>
            <a:pPr algn="ctr"/>
            <a:r>
              <a:rPr lang="en-US" dirty="0" smtClean="0"/>
              <a:t>Irritant Contact Dermatitis</a:t>
            </a:r>
            <a:endParaRPr lang="en-US" dirty="0"/>
          </a:p>
        </p:txBody>
      </p:sp>
      <p:pic>
        <p:nvPicPr>
          <p:cNvPr id="7" name="Picture 6"/>
          <p:cNvPicPr>
            <a:picLocks noChangeAspect="1"/>
          </p:cNvPicPr>
          <p:nvPr/>
        </p:nvPicPr>
        <p:blipFill>
          <a:blip r:embed="rId3"/>
          <a:stretch>
            <a:fillRect/>
          </a:stretch>
        </p:blipFill>
        <p:spPr>
          <a:xfrm>
            <a:off x="5029200" y="1600200"/>
            <a:ext cx="2942041" cy="2209800"/>
          </a:xfrm>
          <a:prstGeom prst="rect">
            <a:avLst/>
          </a:prstGeom>
        </p:spPr>
      </p:pic>
      <p:sp>
        <p:nvSpPr>
          <p:cNvPr id="8" name="TextBox 7"/>
          <p:cNvSpPr txBox="1"/>
          <p:nvPr/>
        </p:nvSpPr>
        <p:spPr>
          <a:xfrm>
            <a:off x="4960626" y="6170045"/>
            <a:ext cx="2942041" cy="369332"/>
          </a:xfrm>
          <a:prstGeom prst="rect">
            <a:avLst/>
          </a:prstGeom>
          <a:noFill/>
        </p:spPr>
        <p:txBody>
          <a:bodyPr wrap="square" rtlCol="0">
            <a:spAutoFit/>
          </a:bodyPr>
          <a:lstStyle/>
          <a:p>
            <a:pPr algn="ctr"/>
            <a:r>
              <a:rPr lang="en-US" dirty="0" smtClean="0"/>
              <a:t>Hand Dermatitis</a:t>
            </a:r>
            <a:endParaRPr lang="en-US" dirty="0"/>
          </a:p>
        </p:txBody>
      </p:sp>
      <p:pic>
        <p:nvPicPr>
          <p:cNvPr id="9" name="Picture 8"/>
          <p:cNvPicPr>
            <a:picLocks noChangeAspect="1"/>
          </p:cNvPicPr>
          <p:nvPr/>
        </p:nvPicPr>
        <p:blipFill>
          <a:blip r:embed="rId4"/>
          <a:stretch>
            <a:fillRect/>
          </a:stretch>
        </p:blipFill>
        <p:spPr>
          <a:xfrm>
            <a:off x="4960626" y="4164223"/>
            <a:ext cx="3010615" cy="2005822"/>
          </a:xfrm>
          <a:prstGeom prst="rect">
            <a:avLst/>
          </a:prstGeom>
        </p:spPr>
      </p:pic>
      <p:sp>
        <p:nvSpPr>
          <p:cNvPr id="10" name="TextBox 9"/>
          <p:cNvSpPr txBox="1"/>
          <p:nvPr/>
        </p:nvSpPr>
        <p:spPr>
          <a:xfrm>
            <a:off x="5029200" y="3810000"/>
            <a:ext cx="2942041" cy="369332"/>
          </a:xfrm>
          <a:prstGeom prst="rect">
            <a:avLst/>
          </a:prstGeom>
          <a:noFill/>
        </p:spPr>
        <p:txBody>
          <a:bodyPr wrap="square" rtlCol="0">
            <a:spAutoFit/>
          </a:bodyPr>
          <a:lstStyle/>
          <a:p>
            <a:pPr algn="ctr"/>
            <a:r>
              <a:rPr lang="en-US" dirty="0" smtClean="0"/>
              <a:t>Allergic Contact Dermatitis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Eczematous</a:t>
            </a:r>
            <a:endParaRPr lang="en-US" dirty="0"/>
          </a:p>
        </p:txBody>
      </p:sp>
      <p:sp>
        <p:nvSpPr>
          <p:cNvPr id="3" name="Content Placeholder 2"/>
          <p:cNvSpPr>
            <a:spLocks noGrp="1"/>
          </p:cNvSpPr>
          <p:nvPr>
            <p:ph idx="1"/>
          </p:nvPr>
        </p:nvSpPr>
        <p:spPr/>
        <p:txBody>
          <a:bodyPr/>
          <a:lstStyle/>
          <a:p>
            <a:r>
              <a:rPr lang="en-US" dirty="0" err="1" smtClean="0"/>
              <a:t>Dx</a:t>
            </a:r>
            <a:r>
              <a:rPr lang="en-US" dirty="0" smtClean="0"/>
              <a:t>:  gold standard is </a:t>
            </a:r>
            <a:r>
              <a:rPr lang="en-US" dirty="0" err="1" smtClean="0"/>
              <a:t>epicutaneous</a:t>
            </a:r>
            <a:r>
              <a:rPr lang="en-US" dirty="0" smtClean="0"/>
              <a:t> patch testing</a:t>
            </a:r>
          </a:p>
          <a:p>
            <a:r>
              <a:rPr lang="en-US" dirty="0" smtClean="0"/>
              <a:t>Treatment</a:t>
            </a:r>
          </a:p>
          <a:p>
            <a:pPr lvl="1"/>
            <a:r>
              <a:rPr lang="en-US" dirty="0" smtClean="0"/>
              <a:t>Avoid exposure</a:t>
            </a:r>
          </a:p>
          <a:p>
            <a:pPr lvl="1"/>
            <a:r>
              <a:rPr lang="en-US" dirty="0"/>
              <a:t>M</a:t>
            </a:r>
            <a:r>
              <a:rPr lang="en-US" dirty="0" smtClean="0"/>
              <a:t>id/high-potency topical corticosteroids bid until clears (</a:t>
            </a:r>
            <a:r>
              <a:rPr lang="en-US" dirty="0" err="1" smtClean="0"/>
              <a:t>triamcinolone</a:t>
            </a:r>
            <a:r>
              <a:rPr lang="en-US" dirty="0" smtClean="0"/>
              <a:t>, </a:t>
            </a:r>
            <a:r>
              <a:rPr lang="en-US" dirty="0" err="1" smtClean="0"/>
              <a:t>clobetasol</a:t>
            </a:r>
            <a:r>
              <a:rPr lang="en-US" dirty="0" smtClean="0"/>
              <a:t>)</a:t>
            </a:r>
          </a:p>
          <a:p>
            <a:pPr lvl="1"/>
            <a:r>
              <a:rPr lang="en-US" dirty="0" smtClean="0"/>
              <a:t>Petroleum, moisturizers</a:t>
            </a:r>
          </a:p>
          <a:p>
            <a:pPr lvl="1"/>
            <a:r>
              <a:rPr lang="en-US" dirty="0" smtClean="0"/>
              <a:t>PUVA</a:t>
            </a:r>
          </a:p>
          <a:p>
            <a:pPr lv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Eczematous</a:t>
            </a:r>
            <a:endParaRPr lang="en-US" dirty="0"/>
          </a:p>
        </p:txBody>
      </p:sp>
      <p:sp>
        <p:nvSpPr>
          <p:cNvPr id="3" name="Content Placeholder 2"/>
          <p:cNvSpPr>
            <a:spLocks noGrp="1"/>
          </p:cNvSpPr>
          <p:nvPr>
            <p:ph idx="1"/>
          </p:nvPr>
        </p:nvSpPr>
        <p:spPr/>
        <p:txBody>
          <a:bodyPr>
            <a:normAutofit/>
          </a:bodyPr>
          <a:lstStyle/>
          <a:p>
            <a:r>
              <a:rPr lang="en-US" dirty="0" err="1" smtClean="0"/>
              <a:t>Statis</a:t>
            </a:r>
            <a:r>
              <a:rPr lang="en-US" dirty="0" smtClean="0"/>
              <a:t> Dermatitis</a:t>
            </a:r>
          </a:p>
          <a:p>
            <a:pPr lvl="1"/>
            <a:r>
              <a:rPr lang="en-US" dirty="0" smtClean="0"/>
              <a:t>Venous insufficiency from varicosities, trauma, DVT</a:t>
            </a:r>
          </a:p>
          <a:p>
            <a:pPr lvl="1"/>
            <a:r>
              <a:rPr lang="en-US" dirty="0" smtClean="0"/>
              <a:t>Worse </a:t>
            </a:r>
            <a:r>
              <a:rPr lang="en-US" dirty="0" err="1" smtClean="0"/>
              <a:t>w</a:t>
            </a:r>
            <a:r>
              <a:rPr lang="en-US" dirty="0" smtClean="0"/>
              <a:t>/CHF, liver failure, obesity</a:t>
            </a:r>
          </a:p>
          <a:p>
            <a:pPr lvl="1"/>
            <a:r>
              <a:rPr lang="en-US" dirty="0" err="1" smtClean="0"/>
              <a:t>Cx</a:t>
            </a:r>
            <a:r>
              <a:rPr lang="en-US" dirty="0" smtClean="0"/>
              <a:t>:  edema, </a:t>
            </a:r>
            <a:r>
              <a:rPr lang="en-US" dirty="0" err="1" smtClean="0"/>
              <a:t>erythema</a:t>
            </a:r>
            <a:r>
              <a:rPr lang="en-US" dirty="0" smtClean="0"/>
              <a:t>, </a:t>
            </a:r>
            <a:r>
              <a:rPr lang="en-US" dirty="0" err="1" smtClean="0"/>
              <a:t>hemosiderin</a:t>
            </a:r>
            <a:r>
              <a:rPr lang="en-US" dirty="0" smtClean="0"/>
              <a:t> deposition, </a:t>
            </a:r>
            <a:r>
              <a:rPr lang="en-US" dirty="0" err="1" smtClean="0"/>
              <a:t>petechiae</a:t>
            </a:r>
            <a:r>
              <a:rPr lang="en-US" dirty="0" smtClean="0"/>
              <a:t>, woody changes</a:t>
            </a:r>
          </a:p>
          <a:p>
            <a:pPr lvl="1"/>
            <a:r>
              <a:rPr lang="en-US" dirty="0" err="1" smtClean="0"/>
              <a:t>Dx</a:t>
            </a:r>
            <a:r>
              <a:rPr lang="en-US" dirty="0" smtClean="0"/>
              <a:t>:  clinical</a:t>
            </a:r>
          </a:p>
          <a:p>
            <a:pPr lvl="1"/>
            <a:r>
              <a:rPr lang="en-US" dirty="0" err="1" smtClean="0"/>
              <a:t>Tx</a:t>
            </a:r>
            <a:r>
              <a:rPr lang="en-US" dirty="0" smtClean="0"/>
              <a:t>:  compression stockings, leg elevation</a:t>
            </a:r>
          </a:p>
          <a:p>
            <a:pPr lvl="1"/>
            <a:r>
              <a:rPr lang="en-US" dirty="0" smtClean="0"/>
              <a:t>Complications:  ulcers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Eczematous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Atopic Dermatitis</a:t>
            </a:r>
          </a:p>
          <a:p>
            <a:pPr lvl="1"/>
            <a:r>
              <a:rPr lang="en-US" dirty="0" smtClean="0"/>
              <a:t>Childhood to adult, intermittent flares 2/2 heat, stress, skin </a:t>
            </a:r>
            <a:r>
              <a:rPr lang="en-US" dirty="0" err="1" smtClean="0"/>
              <a:t>infxn</a:t>
            </a:r>
            <a:endParaRPr lang="en-US" dirty="0" smtClean="0"/>
          </a:p>
          <a:p>
            <a:pPr lvl="1"/>
            <a:r>
              <a:rPr lang="en-US" dirty="0" smtClean="0"/>
              <a:t>Wrists, </a:t>
            </a:r>
            <a:r>
              <a:rPr lang="en-US" dirty="0" err="1" smtClean="0"/>
              <a:t>antecubital</a:t>
            </a:r>
            <a:r>
              <a:rPr lang="en-US" dirty="0" smtClean="0"/>
              <a:t>, </a:t>
            </a:r>
            <a:r>
              <a:rPr lang="en-US" dirty="0" err="1" smtClean="0"/>
              <a:t>popliteal</a:t>
            </a:r>
            <a:r>
              <a:rPr lang="en-US" dirty="0" smtClean="0"/>
              <a:t> </a:t>
            </a:r>
            <a:r>
              <a:rPr lang="en-US" dirty="0" err="1" smtClean="0"/>
              <a:t>fossae</a:t>
            </a:r>
            <a:endParaRPr lang="en-US" dirty="0" smtClean="0"/>
          </a:p>
          <a:p>
            <a:pPr lvl="1"/>
            <a:r>
              <a:rPr lang="en-US" dirty="0" smtClean="0"/>
              <a:t>a/</a:t>
            </a:r>
            <a:r>
              <a:rPr lang="en-US" dirty="0" err="1" smtClean="0"/>
              <a:t>w</a:t>
            </a:r>
            <a:r>
              <a:rPr lang="en-US" dirty="0" smtClean="0"/>
              <a:t> asthma/allergies</a:t>
            </a:r>
          </a:p>
          <a:p>
            <a:pPr lvl="1"/>
            <a:r>
              <a:rPr lang="en-US" dirty="0" smtClean="0"/>
              <a:t>Intermittent topical CS use (lowest strength), </a:t>
            </a:r>
            <a:r>
              <a:rPr lang="en-US" dirty="0" err="1" smtClean="0"/>
              <a:t>calcineurin</a:t>
            </a:r>
            <a:r>
              <a:rPr lang="en-US" dirty="0" smtClean="0"/>
              <a:t> inhibitors, ointments</a:t>
            </a:r>
          </a:p>
          <a:p>
            <a:pPr lvl="1"/>
            <a:r>
              <a:rPr lang="en-US" dirty="0" smtClean="0"/>
              <a:t>Chlorine bleach baths</a:t>
            </a:r>
          </a:p>
          <a:p>
            <a:pPr lvl="1"/>
            <a:r>
              <a:rPr lang="en-US" dirty="0" smtClean="0"/>
              <a:t>Eczema </a:t>
            </a:r>
            <a:r>
              <a:rPr lang="en-US" dirty="0" err="1" smtClean="0"/>
              <a:t>herpeticum</a:t>
            </a:r>
            <a:endParaRPr lang="en-US" dirty="0" smtClean="0"/>
          </a:p>
        </p:txBody>
      </p:sp>
      <p:pic>
        <p:nvPicPr>
          <p:cNvPr id="5" name="Picture 4"/>
          <p:cNvPicPr>
            <a:picLocks noChangeAspect="1"/>
          </p:cNvPicPr>
          <p:nvPr/>
        </p:nvPicPr>
        <p:blipFill>
          <a:blip r:embed="rId3"/>
          <a:stretch>
            <a:fillRect/>
          </a:stretch>
        </p:blipFill>
        <p:spPr>
          <a:xfrm>
            <a:off x="4495800" y="1905000"/>
            <a:ext cx="3739636" cy="345916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Papulosquamous</a:t>
            </a:r>
            <a:endParaRPr lang="en-US" b="1" dirty="0"/>
          </a:p>
        </p:txBody>
      </p:sp>
      <p:sp>
        <p:nvSpPr>
          <p:cNvPr id="3" name="Content Placeholder 2"/>
          <p:cNvSpPr>
            <a:spLocks noGrp="1"/>
          </p:cNvSpPr>
          <p:nvPr>
            <p:ph idx="1"/>
          </p:nvPr>
        </p:nvSpPr>
        <p:spPr/>
        <p:txBody>
          <a:bodyPr/>
          <a:lstStyle/>
          <a:p>
            <a:r>
              <a:rPr lang="en-US" dirty="0" smtClean="0"/>
              <a:t>Psoriasis</a:t>
            </a:r>
          </a:p>
          <a:p>
            <a:r>
              <a:rPr lang="en-US" dirty="0" smtClean="0"/>
              <a:t>Lichen </a:t>
            </a:r>
            <a:r>
              <a:rPr lang="en-US" dirty="0" err="1" smtClean="0"/>
              <a:t>Planus</a:t>
            </a:r>
            <a:endParaRPr lang="en-US" dirty="0" smtClean="0"/>
          </a:p>
          <a:p>
            <a:r>
              <a:rPr lang="en-US" dirty="0" err="1" smtClean="0"/>
              <a:t>Pityriasis</a:t>
            </a:r>
            <a:r>
              <a:rPr lang="en-US" dirty="0" smtClean="0"/>
              <a:t> </a:t>
            </a:r>
            <a:r>
              <a:rPr lang="en-US" dirty="0" err="1" smtClean="0"/>
              <a:t>Rosea</a:t>
            </a:r>
            <a:endParaRPr lang="en-US" dirty="0" smtClean="0"/>
          </a:p>
          <a:p>
            <a:r>
              <a:rPr lang="en-US" dirty="0" err="1" smtClean="0"/>
              <a:t>Seborrheic</a:t>
            </a:r>
            <a:r>
              <a:rPr lang="en-US" dirty="0" smtClean="0"/>
              <a:t> Dermatitis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97180"/>
          <a:ext cx="8229600" cy="626364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ctr"/>
                      <a:r>
                        <a:rPr lang="en-US" dirty="0" smtClean="0"/>
                        <a:t>DISEASE</a:t>
                      </a:r>
                      <a:endParaRPr lang="en-US" dirty="0"/>
                    </a:p>
                  </a:txBody>
                  <a:tcPr/>
                </a:tc>
                <a:tc>
                  <a:txBody>
                    <a:bodyPr/>
                    <a:lstStyle/>
                    <a:p>
                      <a:pPr algn="ctr"/>
                      <a:r>
                        <a:rPr lang="en-US" dirty="0" smtClean="0"/>
                        <a:t>MORPHOLOGY</a:t>
                      </a:r>
                      <a:endParaRPr lang="en-US" dirty="0"/>
                    </a:p>
                  </a:txBody>
                  <a:tcPr/>
                </a:tc>
                <a:tc>
                  <a:txBody>
                    <a:bodyPr/>
                    <a:lstStyle/>
                    <a:p>
                      <a:pPr algn="ctr"/>
                      <a:r>
                        <a:rPr lang="en-US" dirty="0" smtClean="0"/>
                        <a:t>TYPICAL DISRIBUTION</a:t>
                      </a:r>
                      <a:endParaRPr lang="en-US" dirty="0"/>
                    </a:p>
                  </a:txBody>
                  <a:tcPr/>
                </a:tc>
                <a:tc>
                  <a:txBody>
                    <a:bodyPr/>
                    <a:lstStyle/>
                    <a:p>
                      <a:pPr algn="ctr"/>
                      <a:r>
                        <a:rPr lang="en-US" dirty="0" smtClean="0"/>
                        <a:t>DIAGNOSTIC STUDIES</a:t>
                      </a:r>
                      <a:endParaRPr lang="en-US" dirty="0"/>
                    </a:p>
                  </a:txBody>
                  <a:tcPr/>
                </a:tc>
                <a:tc>
                  <a:txBody>
                    <a:bodyPr/>
                    <a:lstStyle/>
                    <a:p>
                      <a:pPr algn="ctr"/>
                      <a:r>
                        <a:rPr lang="en-US" dirty="0" smtClean="0"/>
                        <a:t>FIRST-LINE THERAPY</a:t>
                      </a:r>
                      <a:endParaRPr lang="en-US" dirty="0"/>
                    </a:p>
                  </a:txBody>
                  <a:tcPr/>
                </a:tc>
              </a:tr>
              <a:tr h="370840">
                <a:tc>
                  <a:txBody>
                    <a:bodyPr/>
                    <a:lstStyle/>
                    <a:p>
                      <a:pPr algn="ctr"/>
                      <a:r>
                        <a:rPr lang="en-US" sz="1500" dirty="0" smtClean="0"/>
                        <a:t>PSORIASIS</a:t>
                      </a:r>
                      <a:endParaRPr lang="en-US" sz="1500" dirty="0"/>
                    </a:p>
                  </a:txBody>
                  <a:tcPr/>
                </a:tc>
                <a:tc>
                  <a:txBody>
                    <a:bodyPr/>
                    <a:lstStyle/>
                    <a:p>
                      <a:pPr algn="l"/>
                      <a:r>
                        <a:rPr lang="en-US" sz="1500" dirty="0" smtClean="0"/>
                        <a:t>Pink-red</a:t>
                      </a:r>
                      <a:r>
                        <a:rPr lang="en-US" sz="1500" baseline="0" dirty="0" smtClean="0"/>
                        <a:t> patches, plaques</a:t>
                      </a:r>
                    </a:p>
                    <a:p>
                      <a:pPr algn="l"/>
                      <a:endParaRPr lang="en-US" sz="1500" baseline="0" dirty="0" smtClean="0"/>
                    </a:p>
                    <a:p>
                      <a:pPr algn="l"/>
                      <a:r>
                        <a:rPr lang="en-US" sz="1500" baseline="0" dirty="0" smtClean="0"/>
                        <a:t>Dry, silvery scale</a:t>
                      </a:r>
                      <a:endParaRPr lang="en-US" sz="1500" dirty="0"/>
                    </a:p>
                  </a:txBody>
                  <a:tcPr/>
                </a:tc>
                <a:tc>
                  <a:txBody>
                    <a:bodyPr/>
                    <a:lstStyle/>
                    <a:p>
                      <a:pPr algn="l"/>
                      <a:r>
                        <a:rPr lang="en-US" sz="1500" dirty="0" smtClean="0"/>
                        <a:t>Scalp, elbow, knees, nails</a:t>
                      </a:r>
                      <a:endParaRPr lang="en-US" sz="1500" dirty="0"/>
                    </a:p>
                  </a:txBody>
                  <a:tcPr/>
                </a:tc>
                <a:tc>
                  <a:txBody>
                    <a:bodyPr/>
                    <a:lstStyle/>
                    <a:p>
                      <a:pPr algn="l"/>
                      <a:r>
                        <a:rPr lang="en-US" sz="1500" dirty="0" smtClean="0"/>
                        <a:t>KOH</a:t>
                      </a:r>
                    </a:p>
                    <a:p>
                      <a:pPr algn="l"/>
                      <a:endParaRPr lang="en-US" sz="1500" dirty="0" smtClean="0"/>
                    </a:p>
                    <a:p>
                      <a:pPr algn="l"/>
                      <a:r>
                        <a:rPr lang="en-US" sz="1500" dirty="0" smtClean="0"/>
                        <a:t>Biopsy</a:t>
                      </a:r>
                      <a:endParaRPr lang="en-US" sz="1500" dirty="0"/>
                    </a:p>
                  </a:txBody>
                  <a:tcPr/>
                </a:tc>
                <a:tc>
                  <a:txBody>
                    <a:bodyPr/>
                    <a:lstStyle/>
                    <a:p>
                      <a:pPr algn="l"/>
                      <a:r>
                        <a:rPr lang="en-US" sz="1500" dirty="0" smtClean="0"/>
                        <a:t>Topical CS</a:t>
                      </a:r>
                    </a:p>
                    <a:p>
                      <a:pPr algn="l"/>
                      <a:endParaRPr lang="en-US" sz="1500" dirty="0" smtClean="0"/>
                    </a:p>
                    <a:p>
                      <a:pPr algn="l"/>
                      <a:r>
                        <a:rPr lang="en-US" sz="1500" dirty="0" smtClean="0"/>
                        <a:t>Topical </a:t>
                      </a:r>
                      <a:r>
                        <a:rPr lang="en-US" sz="1500" dirty="0" err="1" smtClean="0"/>
                        <a:t>Vit</a:t>
                      </a:r>
                      <a:r>
                        <a:rPr lang="en-US" sz="1500" baseline="0" dirty="0" smtClean="0"/>
                        <a:t> D analogues</a:t>
                      </a:r>
                      <a:endParaRPr lang="en-US" sz="1500" dirty="0"/>
                    </a:p>
                  </a:txBody>
                  <a:tcPr/>
                </a:tc>
              </a:tr>
              <a:tr h="370840">
                <a:tc>
                  <a:txBody>
                    <a:bodyPr/>
                    <a:lstStyle/>
                    <a:p>
                      <a:pPr algn="ctr"/>
                      <a:r>
                        <a:rPr lang="en-US" sz="1500" dirty="0" smtClean="0"/>
                        <a:t>LICHEN PLANUS</a:t>
                      </a:r>
                      <a:endParaRPr lang="en-US" sz="1500" dirty="0"/>
                    </a:p>
                  </a:txBody>
                  <a:tcPr/>
                </a:tc>
                <a:tc>
                  <a:txBody>
                    <a:bodyPr/>
                    <a:lstStyle/>
                    <a:p>
                      <a:pPr algn="l"/>
                      <a:r>
                        <a:rPr lang="en-US" sz="1500" dirty="0" smtClean="0"/>
                        <a:t>Pink-purple papules, plaques</a:t>
                      </a:r>
                    </a:p>
                    <a:p>
                      <a:pPr algn="l"/>
                      <a:endParaRPr lang="en-US" sz="1500" dirty="0" smtClean="0"/>
                    </a:p>
                    <a:p>
                      <a:pPr algn="l"/>
                      <a:r>
                        <a:rPr lang="en-US" sz="1500" dirty="0" smtClean="0"/>
                        <a:t>Variable scale</a:t>
                      </a:r>
                    </a:p>
                    <a:p>
                      <a:pPr algn="l"/>
                      <a:r>
                        <a:rPr lang="en-US" sz="1500" dirty="0" err="1" smtClean="0"/>
                        <a:t>Wickham</a:t>
                      </a:r>
                      <a:r>
                        <a:rPr lang="en-US" sz="1500" baseline="0" dirty="0" smtClean="0"/>
                        <a:t> </a:t>
                      </a:r>
                      <a:r>
                        <a:rPr lang="en-US" sz="1500" baseline="0" dirty="0" err="1" smtClean="0"/>
                        <a:t>striae</a:t>
                      </a:r>
                      <a:endParaRPr lang="en-US" sz="1500" dirty="0"/>
                    </a:p>
                  </a:txBody>
                  <a:tcPr/>
                </a:tc>
                <a:tc>
                  <a:txBody>
                    <a:bodyPr/>
                    <a:lstStyle/>
                    <a:p>
                      <a:pPr algn="l"/>
                      <a:r>
                        <a:rPr lang="en-US" sz="1500" dirty="0" smtClean="0"/>
                        <a:t>Wrists/arms, ankles/legs,</a:t>
                      </a:r>
                      <a:r>
                        <a:rPr lang="en-US" sz="1500" baseline="0" dirty="0" smtClean="0"/>
                        <a:t> mouth, nails</a:t>
                      </a:r>
                      <a:endParaRPr lang="en-US" sz="1500" dirty="0"/>
                    </a:p>
                  </a:txBody>
                  <a:tcPr/>
                </a:tc>
                <a:tc>
                  <a:txBody>
                    <a:bodyPr/>
                    <a:lstStyle/>
                    <a:p>
                      <a:pPr algn="l"/>
                      <a:r>
                        <a:rPr lang="en-US" sz="1500" dirty="0" smtClean="0"/>
                        <a:t>KOH</a:t>
                      </a:r>
                    </a:p>
                    <a:p>
                      <a:pPr algn="l"/>
                      <a:endParaRPr lang="en-US" sz="1500" dirty="0" smtClean="0"/>
                    </a:p>
                    <a:p>
                      <a:pPr algn="l"/>
                      <a:r>
                        <a:rPr lang="en-US" sz="1500" dirty="0" smtClean="0"/>
                        <a:t>Biopsy</a:t>
                      </a:r>
                      <a:endParaRPr lang="en-US" sz="1500" dirty="0"/>
                    </a:p>
                  </a:txBody>
                  <a:tcPr/>
                </a:tc>
                <a:tc>
                  <a:txBody>
                    <a:bodyPr/>
                    <a:lstStyle/>
                    <a:p>
                      <a:pPr algn="l"/>
                      <a:r>
                        <a:rPr lang="en-US" sz="1500" dirty="0" smtClean="0"/>
                        <a:t>Topical CS</a:t>
                      </a:r>
                      <a:endParaRPr lang="en-US" sz="1500" dirty="0"/>
                    </a:p>
                  </a:txBody>
                  <a:tcPr/>
                </a:tc>
              </a:tr>
              <a:tr h="370840">
                <a:tc>
                  <a:txBody>
                    <a:bodyPr/>
                    <a:lstStyle/>
                    <a:p>
                      <a:pPr algn="ctr"/>
                      <a:r>
                        <a:rPr lang="en-US" sz="1500" dirty="0" smtClean="0"/>
                        <a:t>PITYRIASIS ROSEA</a:t>
                      </a:r>
                      <a:endParaRPr lang="en-US" sz="1500" dirty="0"/>
                    </a:p>
                  </a:txBody>
                  <a:tcPr/>
                </a:tc>
                <a:tc>
                  <a:txBody>
                    <a:bodyPr/>
                    <a:lstStyle/>
                    <a:p>
                      <a:pPr algn="l"/>
                      <a:r>
                        <a:rPr lang="en-US" sz="1500" dirty="0" smtClean="0"/>
                        <a:t>Pink patches</a:t>
                      </a:r>
                    </a:p>
                    <a:p>
                      <a:pPr algn="l"/>
                      <a:endParaRPr lang="en-US" sz="1500" dirty="0" smtClean="0"/>
                    </a:p>
                    <a:p>
                      <a:pPr algn="l"/>
                      <a:r>
                        <a:rPr lang="en-US" sz="1500" dirty="0" smtClean="0"/>
                        <a:t>Fine trailing scale</a:t>
                      </a:r>
                      <a:endParaRPr lang="en-US" sz="1500" dirty="0"/>
                    </a:p>
                  </a:txBody>
                  <a:tcPr/>
                </a:tc>
                <a:tc>
                  <a:txBody>
                    <a:bodyPr/>
                    <a:lstStyle/>
                    <a:p>
                      <a:pPr algn="l"/>
                      <a:r>
                        <a:rPr lang="en-US" sz="1500" dirty="0" smtClean="0"/>
                        <a:t>Herald patch, then “Christmas</a:t>
                      </a:r>
                      <a:r>
                        <a:rPr lang="en-US" sz="1500" baseline="0" dirty="0" smtClean="0"/>
                        <a:t> tree” on back</a:t>
                      </a:r>
                      <a:endParaRPr lang="en-US" sz="1500" dirty="0"/>
                    </a:p>
                  </a:txBody>
                  <a:tcPr/>
                </a:tc>
                <a:tc>
                  <a:txBody>
                    <a:bodyPr/>
                    <a:lstStyle/>
                    <a:p>
                      <a:pPr algn="l"/>
                      <a:r>
                        <a:rPr lang="en-US" sz="1500" dirty="0" smtClean="0"/>
                        <a:t>KOH</a:t>
                      </a:r>
                    </a:p>
                    <a:p>
                      <a:pPr algn="l"/>
                      <a:endParaRPr lang="en-US" sz="1500" dirty="0" smtClean="0"/>
                    </a:p>
                    <a:p>
                      <a:pPr algn="l"/>
                      <a:r>
                        <a:rPr lang="en-US" sz="1500" dirty="0" smtClean="0"/>
                        <a:t>Serology</a:t>
                      </a:r>
                      <a:r>
                        <a:rPr lang="en-US" sz="1500" baseline="0" dirty="0" smtClean="0"/>
                        <a:t> for syphilis</a:t>
                      </a:r>
                    </a:p>
                    <a:p>
                      <a:pPr algn="l"/>
                      <a:endParaRPr lang="en-US" sz="1500" baseline="0" dirty="0" smtClean="0"/>
                    </a:p>
                    <a:p>
                      <a:pPr algn="l"/>
                      <a:r>
                        <a:rPr lang="en-US" sz="1500" baseline="0" dirty="0" smtClean="0"/>
                        <a:t>Biopsy</a:t>
                      </a:r>
                      <a:endParaRPr lang="en-US" sz="1500" dirty="0"/>
                    </a:p>
                  </a:txBody>
                  <a:tcPr/>
                </a:tc>
                <a:tc>
                  <a:txBody>
                    <a:bodyPr/>
                    <a:lstStyle/>
                    <a:p>
                      <a:pPr algn="l"/>
                      <a:r>
                        <a:rPr lang="en-US" sz="1500" dirty="0" smtClean="0"/>
                        <a:t>Spontaneous resolution in 1-3 months</a:t>
                      </a:r>
                    </a:p>
                    <a:p>
                      <a:pPr algn="l"/>
                      <a:endParaRPr lang="en-US" sz="1500" dirty="0" smtClean="0"/>
                    </a:p>
                    <a:p>
                      <a:pPr algn="l"/>
                      <a:r>
                        <a:rPr lang="en-US" sz="1500" dirty="0" smtClean="0"/>
                        <a:t>Mid-potency topical CS if </a:t>
                      </a:r>
                      <a:r>
                        <a:rPr lang="en-US" sz="1500" dirty="0" err="1" smtClean="0"/>
                        <a:t>pruritic</a:t>
                      </a:r>
                      <a:endParaRPr lang="en-US" sz="1500" dirty="0"/>
                    </a:p>
                  </a:txBody>
                  <a:tcPr/>
                </a:tc>
              </a:tr>
              <a:tr h="370840">
                <a:tc>
                  <a:txBody>
                    <a:bodyPr/>
                    <a:lstStyle/>
                    <a:p>
                      <a:pPr algn="ctr"/>
                      <a:r>
                        <a:rPr lang="en-US" sz="1500" dirty="0" smtClean="0"/>
                        <a:t>SEBORRHEIC</a:t>
                      </a:r>
                      <a:r>
                        <a:rPr lang="en-US" sz="1500" baseline="0" dirty="0" smtClean="0"/>
                        <a:t> DERMATITIS</a:t>
                      </a:r>
                      <a:endParaRPr lang="en-US" sz="1500" dirty="0"/>
                    </a:p>
                  </a:txBody>
                  <a:tcPr/>
                </a:tc>
                <a:tc>
                  <a:txBody>
                    <a:bodyPr/>
                    <a:lstStyle/>
                    <a:p>
                      <a:pPr algn="l"/>
                      <a:r>
                        <a:rPr lang="en-US" sz="1500" dirty="0" smtClean="0"/>
                        <a:t>Faint pink patches</a:t>
                      </a:r>
                    </a:p>
                    <a:p>
                      <a:pPr algn="l"/>
                      <a:endParaRPr lang="en-US" sz="1500" dirty="0" smtClean="0"/>
                    </a:p>
                    <a:p>
                      <a:pPr algn="l"/>
                      <a:r>
                        <a:rPr lang="en-US" sz="1500" dirty="0" smtClean="0"/>
                        <a:t>Yellow-greasy scale in hair</a:t>
                      </a:r>
                      <a:endParaRPr lang="en-US" sz="1500" dirty="0"/>
                    </a:p>
                  </a:txBody>
                  <a:tcPr/>
                </a:tc>
                <a:tc>
                  <a:txBody>
                    <a:bodyPr/>
                    <a:lstStyle/>
                    <a:p>
                      <a:pPr algn="l"/>
                      <a:r>
                        <a:rPr lang="en-US" sz="1500" dirty="0" smtClean="0"/>
                        <a:t>Scalp,</a:t>
                      </a:r>
                      <a:r>
                        <a:rPr lang="en-US" sz="1500" baseline="0" dirty="0" smtClean="0"/>
                        <a:t> brow, ears, nose, chest</a:t>
                      </a:r>
                      <a:endParaRPr lang="en-US" sz="1500" dirty="0"/>
                    </a:p>
                  </a:txBody>
                  <a:tcPr/>
                </a:tc>
                <a:tc>
                  <a:txBody>
                    <a:bodyPr/>
                    <a:lstStyle/>
                    <a:p>
                      <a:pPr algn="l"/>
                      <a:r>
                        <a:rPr lang="en-US" sz="1500" dirty="0" smtClean="0"/>
                        <a:t>KOH</a:t>
                      </a:r>
                      <a:endParaRPr lang="en-US" sz="1500" dirty="0"/>
                    </a:p>
                  </a:txBody>
                  <a:tcPr/>
                </a:tc>
                <a:tc>
                  <a:txBody>
                    <a:bodyPr/>
                    <a:lstStyle/>
                    <a:p>
                      <a:pPr algn="l"/>
                      <a:r>
                        <a:rPr lang="en-US" sz="1500" dirty="0" smtClean="0"/>
                        <a:t>Low-potency</a:t>
                      </a:r>
                      <a:r>
                        <a:rPr lang="en-US" sz="1500" baseline="0" dirty="0" smtClean="0"/>
                        <a:t> topical CS</a:t>
                      </a:r>
                    </a:p>
                    <a:p>
                      <a:pPr algn="l"/>
                      <a:endParaRPr lang="en-US" sz="1500" baseline="0" dirty="0" smtClean="0"/>
                    </a:p>
                    <a:p>
                      <a:pPr algn="l"/>
                      <a:r>
                        <a:rPr lang="en-US" sz="1500" baseline="0" dirty="0" smtClean="0"/>
                        <a:t>Antifungal cream, shampoo</a:t>
                      </a:r>
                    </a:p>
                    <a:p>
                      <a:pPr algn="l"/>
                      <a:endParaRPr lang="en-US" sz="1500" baseline="0" dirty="0" smtClean="0"/>
                    </a:p>
                    <a:p>
                      <a:pPr algn="l"/>
                      <a:r>
                        <a:rPr lang="en-US" sz="1500" baseline="0" dirty="0" smtClean="0"/>
                        <a:t>Dandruff shampoo</a:t>
                      </a:r>
                      <a:endParaRPr lang="en-US" sz="1500"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533400" y="1273967"/>
            <a:ext cx="3581400" cy="3165063"/>
          </a:xfrm>
          <a:prstGeom prst="rect">
            <a:avLst/>
          </a:prstGeom>
        </p:spPr>
      </p:pic>
      <p:pic>
        <p:nvPicPr>
          <p:cNvPr id="8" name="Picture 7"/>
          <p:cNvPicPr>
            <a:picLocks noChangeAspect="1"/>
          </p:cNvPicPr>
          <p:nvPr/>
        </p:nvPicPr>
        <p:blipFill>
          <a:blip r:embed="rId4"/>
          <a:stretch>
            <a:fillRect/>
          </a:stretch>
        </p:blipFill>
        <p:spPr>
          <a:xfrm>
            <a:off x="4419600" y="1273968"/>
            <a:ext cx="4220082" cy="316506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533400" y="1273967"/>
            <a:ext cx="3581400" cy="3165063"/>
          </a:xfrm>
          <a:prstGeom prst="rect">
            <a:avLst/>
          </a:prstGeom>
        </p:spPr>
      </p:pic>
      <p:pic>
        <p:nvPicPr>
          <p:cNvPr id="8" name="Picture 7"/>
          <p:cNvPicPr>
            <a:picLocks noChangeAspect="1"/>
          </p:cNvPicPr>
          <p:nvPr/>
        </p:nvPicPr>
        <p:blipFill>
          <a:blip r:embed="rId4"/>
          <a:stretch>
            <a:fillRect/>
          </a:stretch>
        </p:blipFill>
        <p:spPr>
          <a:xfrm>
            <a:off x="4419600" y="1273968"/>
            <a:ext cx="4220082" cy="3165062"/>
          </a:xfrm>
          <a:prstGeom prst="rect">
            <a:avLst/>
          </a:prstGeom>
        </p:spPr>
      </p:pic>
      <p:sp>
        <p:nvSpPr>
          <p:cNvPr id="4" name="TextBox 3"/>
          <p:cNvSpPr txBox="1"/>
          <p:nvPr/>
        </p:nvSpPr>
        <p:spPr>
          <a:xfrm>
            <a:off x="2286000" y="5334000"/>
            <a:ext cx="4267200" cy="400110"/>
          </a:xfrm>
          <a:prstGeom prst="rect">
            <a:avLst/>
          </a:prstGeom>
          <a:noFill/>
        </p:spPr>
        <p:txBody>
          <a:bodyPr wrap="square" rtlCol="0">
            <a:spAutoFit/>
          </a:bodyPr>
          <a:lstStyle/>
          <a:p>
            <a:pPr algn="ctr"/>
            <a:r>
              <a:rPr lang="en-US" sz="2000" b="1" dirty="0" smtClean="0"/>
              <a:t>PSORIASIS</a:t>
            </a:r>
            <a:endParaRPr lang="en-US"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19200" y="533400"/>
            <a:ext cx="2927543" cy="4432300"/>
          </a:xfrm>
          <a:prstGeom prst="rect">
            <a:avLst/>
          </a:prstGeom>
        </p:spPr>
      </p:pic>
      <p:pic>
        <p:nvPicPr>
          <p:cNvPr id="3" name="Picture 2"/>
          <p:cNvPicPr>
            <a:picLocks noChangeAspect="1"/>
          </p:cNvPicPr>
          <p:nvPr/>
        </p:nvPicPr>
        <p:blipFill>
          <a:blip r:embed="rId4"/>
          <a:stretch>
            <a:fillRect/>
          </a:stretch>
        </p:blipFill>
        <p:spPr>
          <a:xfrm>
            <a:off x="4648200" y="533400"/>
            <a:ext cx="2954867" cy="44323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19200" y="533400"/>
            <a:ext cx="2927543" cy="4432300"/>
          </a:xfrm>
          <a:prstGeom prst="rect">
            <a:avLst/>
          </a:prstGeom>
        </p:spPr>
      </p:pic>
      <p:sp>
        <p:nvSpPr>
          <p:cNvPr id="3" name="TextBox 2"/>
          <p:cNvSpPr txBox="1"/>
          <p:nvPr/>
        </p:nvSpPr>
        <p:spPr>
          <a:xfrm>
            <a:off x="2286000" y="5334000"/>
            <a:ext cx="4267200" cy="400110"/>
          </a:xfrm>
          <a:prstGeom prst="rect">
            <a:avLst/>
          </a:prstGeom>
          <a:noFill/>
        </p:spPr>
        <p:txBody>
          <a:bodyPr wrap="square" rtlCol="0">
            <a:spAutoFit/>
          </a:bodyPr>
          <a:lstStyle/>
          <a:p>
            <a:pPr algn="ctr"/>
            <a:r>
              <a:rPr lang="en-US" sz="2000" b="1" dirty="0" smtClean="0"/>
              <a:t>LICHEN PLANUS</a:t>
            </a:r>
            <a:endParaRPr lang="en-US" sz="2000" b="1" dirty="0"/>
          </a:p>
        </p:txBody>
      </p:sp>
      <p:pic>
        <p:nvPicPr>
          <p:cNvPr id="4" name="Picture 3"/>
          <p:cNvPicPr>
            <a:picLocks noChangeAspect="1"/>
          </p:cNvPicPr>
          <p:nvPr/>
        </p:nvPicPr>
        <p:blipFill>
          <a:blip r:embed="rId4"/>
          <a:stretch>
            <a:fillRect/>
          </a:stretch>
        </p:blipFill>
        <p:spPr>
          <a:xfrm>
            <a:off x="4648200" y="533400"/>
            <a:ext cx="2954867" cy="44323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32100" y="609600"/>
            <a:ext cx="3378200" cy="4445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32100" y="609600"/>
            <a:ext cx="3378200" cy="4445000"/>
          </a:xfrm>
          <a:prstGeom prst="rect">
            <a:avLst/>
          </a:prstGeom>
        </p:spPr>
      </p:pic>
      <p:sp>
        <p:nvSpPr>
          <p:cNvPr id="3" name="TextBox 2"/>
          <p:cNvSpPr txBox="1"/>
          <p:nvPr/>
        </p:nvSpPr>
        <p:spPr>
          <a:xfrm>
            <a:off x="2286000" y="5334000"/>
            <a:ext cx="4267200" cy="400110"/>
          </a:xfrm>
          <a:prstGeom prst="rect">
            <a:avLst/>
          </a:prstGeom>
          <a:noFill/>
        </p:spPr>
        <p:txBody>
          <a:bodyPr wrap="square" rtlCol="0">
            <a:spAutoFit/>
          </a:bodyPr>
          <a:lstStyle/>
          <a:p>
            <a:pPr algn="ctr"/>
            <a:r>
              <a:rPr lang="en-US" sz="2000" b="1" dirty="0" smtClean="0"/>
              <a:t>PITYRIASIS ROSEA</a:t>
            </a:r>
            <a:endParaRPr lang="en-US" sz="2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2600" y="1295400"/>
            <a:ext cx="5486400" cy="366217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52600" y="1295400"/>
            <a:ext cx="5486400" cy="3662172"/>
          </a:xfrm>
          <a:prstGeom prst="rect">
            <a:avLst/>
          </a:prstGeom>
        </p:spPr>
      </p:pic>
      <p:sp>
        <p:nvSpPr>
          <p:cNvPr id="3" name="TextBox 2"/>
          <p:cNvSpPr txBox="1"/>
          <p:nvPr/>
        </p:nvSpPr>
        <p:spPr>
          <a:xfrm>
            <a:off x="2286000" y="5334000"/>
            <a:ext cx="4267200" cy="400110"/>
          </a:xfrm>
          <a:prstGeom prst="rect">
            <a:avLst/>
          </a:prstGeom>
          <a:noFill/>
        </p:spPr>
        <p:txBody>
          <a:bodyPr wrap="square" rtlCol="0">
            <a:spAutoFit/>
          </a:bodyPr>
          <a:lstStyle/>
          <a:p>
            <a:pPr algn="ctr"/>
            <a:r>
              <a:rPr lang="en-US" sz="2000" b="1" dirty="0" smtClean="0"/>
              <a:t>SEBORRHEIC DERMATITIS</a:t>
            </a:r>
            <a:endParaRPr lang="en-US" sz="2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Drug Reactions</a:t>
            </a:r>
            <a:endParaRPr lang="en-US" b="1" dirty="0"/>
          </a:p>
        </p:txBody>
      </p:sp>
      <p:sp>
        <p:nvSpPr>
          <p:cNvPr id="3" name="Content Placeholder 2"/>
          <p:cNvSpPr>
            <a:spLocks noGrp="1"/>
          </p:cNvSpPr>
          <p:nvPr>
            <p:ph idx="1"/>
          </p:nvPr>
        </p:nvSpPr>
        <p:spPr/>
        <p:txBody>
          <a:bodyPr/>
          <a:lstStyle/>
          <a:p>
            <a:r>
              <a:rPr lang="en-US" dirty="0" err="1" smtClean="0"/>
              <a:t>Morbilliform</a:t>
            </a:r>
            <a:r>
              <a:rPr lang="en-US" dirty="0" smtClean="0"/>
              <a:t> </a:t>
            </a:r>
            <a:r>
              <a:rPr lang="en-US" dirty="0" err="1" smtClean="0"/>
              <a:t>exanthems</a:t>
            </a:r>
            <a:r>
              <a:rPr lang="en-US" dirty="0" smtClean="0"/>
              <a:t> are most common</a:t>
            </a:r>
          </a:p>
          <a:p>
            <a:r>
              <a:rPr lang="en-US" dirty="0" err="1" smtClean="0"/>
              <a:t>Abx</a:t>
            </a:r>
            <a:r>
              <a:rPr lang="en-US" dirty="0" smtClean="0"/>
              <a:t>:  beta-</a:t>
            </a:r>
            <a:r>
              <a:rPr lang="en-US" dirty="0" err="1" smtClean="0"/>
              <a:t>lactams</a:t>
            </a:r>
            <a:r>
              <a:rPr lang="en-US" dirty="0" smtClean="0"/>
              <a:t>, </a:t>
            </a:r>
            <a:r>
              <a:rPr lang="en-US" dirty="0" err="1" smtClean="0"/>
              <a:t>macrolides</a:t>
            </a:r>
            <a:r>
              <a:rPr lang="en-US" dirty="0" smtClean="0"/>
              <a:t>, </a:t>
            </a:r>
            <a:r>
              <a:rPr lang="en-US" dirty="0" err="1" smtClean="0"/>
              <a:t>metronidazole</a:t>
            </a:r>
            <a:r>
              <a:rPr lang="en-US" dirty="0" smtClean="0"/>
              <a:t>, TMP-SMX</a:t>
            </a:r>
          </a:p>
          <a:p>
            <a:r>
              <a:rPr lang="en-US" dirty="0" err="1" smtClean="0"/>
              <a:t>Antifungals</a:t>
            </a:r>
            <a:r>
              <a:rPr lang="en-US" dirty="0" smtClean="0"/>
              <a:t>:  </a:t>
            </a:r>
            <a:r>
              <a:rPr lang="en-US" dirty="0" err="1" smtClean="0"/>
              <a:t>fluconazole</a:t>
            </a:r>
            <a:r>
              <a:rPr lang="en-US" dirty="0" smtClean="0"/>
              <a:t>, </a:t>
            </a:r>
            <a:r>
              <a:rPr lang="en-US" dirty="0" err="1" smtClean="0"/>
              <a:t>griseofulvin</a:t>
            </a:r>
            <a:r>
              <a:rPr lang="en-US" dirty="0" smtClean="0"/>
              <a:t>, </a:t>
            </a:r>
            <a:r>
              <a:rPr lang="en-US" dirty="0" err="1" smtClean="0"/>
              <a:t>terbinafine</a:t>
            </a:r>
            <a:endParaRPr lang="en-US" dirty="0" smtClean="0"/>
          </a:p>
          <a:p>
            <a:r>
              <a:rPr lang="en-US" dirty="0" smtClean="0"/>
              <a:t>Acetaminophen, </a:t>
            </a:r>
            <a:r>
              <a:rPr lang="en-US" dirty="0" err="1" smtClean="0"/>
              <a:t>NSAIDs</a:t>
            </a:r>
            <a:endParaRPr lang="en-US" dirty="0" smtClean="0"/>
          </a:p>
          <a:p>
            <a:r>
              <a:rPr lang="en-US" dirty="0" smtClean="0"/>
              <a:t>Barbiturates, anti-epileptics (</a:t>
            </a:r>
            <a:r>
              <a:rPr lang="en-US" dirty="0" err="1" smtClean="0"/>
              <a:t>mcc</a:t>
            </a:r>
            <a:r>
              <a:rPr lang="en-US" dirty="0" smtClean="0"/>
              <a:t> of drug-induced HS syndrome)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6200"/>
          <a:ext cx="8229600" cy="6690359"/>
        </p:xfrm>
        <a:graphic>
          <a:graphicData uri="http://schemas.openxmlformats.org/drawingml/2006/table">
            <a:tbl>
              <a:tblPr firstRow="1" bandRow="1">
                <a:tableStyleId>{5C22544A-7EE6-4342-B048-85BDC9FD1C3A}</a:tableStyleId>
              </a:tblPr>
              <a:tblGrid>
                <a:gridCol w="1524000"/>
                <a:gridCol w="1600200"/>
                <a:gridCol w="1813560"/>
                <a:gridCol w="1539240"/>
                <a:gridCol w="1752600"/>
              </a:tblGrid>
              <a:tr h="370840">
                <a:tc>
                  <a:txBody>
                    <a:bodyPr/>
                    <a:lstStyle/>
                    <a:p>
                      <a:endParaRPr lang="en-US" dirty="0"/>
                    </a:p>
                  </a:txBody>
                  <a:tcPr/>
                </a:tc>
                <a:tc>
                  <a:txBody>
                    <a:bodyPr/>
                    <a:lstStyle/>
                    <a:p>
                      <a:pPr algn="ctr"/>
                      <a:r>
                        <a:rPr lang="en-US" dirty="0" err="1" smtClean="0"/>
                        <a:t>Morbilliform</a:t>
                      </a:r>
                      <a:endParaRPr lang="en-US" dirty="0"/>
                    </a:p>
                  </a:txBody>
                  <a:tcPr/>
                </a:tc>
                <a:tc>
                  <a:txBody>
                    <a:bodyPr/>
                    <a:lstStyle/>
                    <a:p>
                      <a:pPr algn="ctr"/>
                      <a:r>
                        <a:rPr lang="en-US" dirty="0" smtClean="0"/>
                        <a:t>Hypersensitivity</a:t>
                      </a:r>
                      <a:endParaRPr lang="en-US" dirty="0"/>
                    </a:p>
                  </a:txBody>
                  <a:tcPr/>
                </a:tc>
                <a:tc>
                  <a:txBody>
                    <a:bodyPr/>
                    <a:lstStyle/>
                    <a:p>
                      <a:pPr algn="ctr"/>
                      <a:r>
                        <a:rPr lang="en-US" dirty="0" err="1" smtClean="0"/>
                        <a:t>Urticaria</a:t>
                      </a:r>
                      <a:endParaRPr lang="en-US" dirty="0"/>
                    </a:p>
                  </a:txBody>
                  <a:tcPr/>
                </a:tc>
                <a:tc>
                  <a:txBody>
                    <a:bodyPr/>
                    <a:lstStyle/>
                    <a:p>
                      <a:pPr algn="ctr"/>
                      <a:r>
                        <a:rPr lang="en-US" dirty="0" smtClean="0"/>
                        <a:t>Photosensitivity</a:t>
                      </a:r>
                      <a:endParaRPr lang="en-US" dirty="0"/>
                    </a:p>
                  </a:txBody>
                  <a:tcPr/>
                </a:tc>
              </a:tr>
              <a:tr h="370840">
                <a:tc>
                  <a:txBody>
                    <a:bodyPr/>
                    <a:lstStyle/>
                    <a:p>
                      <a:r>
                        <a:rPr lang="en-US" b="1" dirty="0" smtClean="0"/>
                        <a:t>Morphology</a:t>
                      </a:r>
                      <a:endParaRPr lang="en-US" b="1" dirty="0"/>
                    </a:p>
                  </a:txBody>
                  <a:tcPr/>
                </a:tc>
                <a:tc>
                  <a:txBody>
                    <a:bodyPr/>
                    <a:lstStyle/>
                    <a:p>
                      <a:r>
                        <a:rPr lang="en-US" dirty="0" smtClean="0"/>
                        <a:t>Coalescing </a:t>
                      </a:r>
                      <a:r>
                        <a:rPr lang="en-US" dirty="0" err="1" smtClean="0"/>
                        <a:t>erythematous</a:t>
                      </a:r>
                      <a:r>
                        <a:rPr lang="en-US" dirty="0" smtClean="0"/>
                        <a:t> </a:t>
                      </a:r>
                      <a:r>
                        <a:rPr lang="en-US" dirty="0" err="1" smtClean="0"/>
                        <a:t>macs</a:t>
                      </a:r>
                      <a:r>
                        <a:rPr lang="en-US" baseline="0" dirty="0" smtClean="0"/>
                        <a:t> and </a:t>
                      </a:r>
                      <a:r>
                        <a:rPr lang="en-US" baseline="0" dirty="0" err="1" smtClean="0"/>
                        <a:t>paps</a:t>
                      </a:r>
                      <a:endParaRPr lang="en-US" dirty="0"/>
                    </a:p>
                  </a:txBody>
                  <a:tcPr/>
                </a:tc>
                <a:tc>
                  <a:txBody>
                    <a:bodyPr/>
                    <a:lstStyle/>
                    <a:p>
                      <a:r>
                        <a:rPr lang="en-US" dirty="0" err="1" smtClean="0"/>
                        <a:t>Erythematous</a:t>
                      </a:r>
                      <a:r>
                        <a:rPr lang="en-US" dirty="0" smtClean="0"/>
                        <a:t> pink </a:t>
                      </a:r>
                      <a:r>
                        <a:rPr lang="en-US" dirty="0" err="1" smtClean="0"/>
                        <a:t>paps</a:t>
                      </a:r>
                      <a:r>
                        <a:rPr lang="en-US" dirty="0" smtClean="0"/>
                        <a:t> coalescing into plaques</a:t>
                      </a:r>
                    </a:p>
                    <a:p>
                      <a:endParaRPr lang="en-US" dirty="0" smtClean="0"/>
                    </a:p>
                    <a:p>
                      <a:r>
                        <a:rPr lang="en-US" dirty="0" smtClean="0"/>
                        <a:t>Facial edema</a:t>
                      </a:r>
                      <a:endParaRPr lang="en-US" dirty="0"/>
                    </a:p>
                  </a:txBody>
                  <a:tcPr/>
                </a:tc>
                <a:tc>
                  <a:txBody>
                    <a:bodyPr/>
                    <a:lstStyle/>
                    <a:p>
                      <a:r>
                        <a:rPr lang="en-US" dirty="0" smtClean="0"/>
                        <a:t>Puffy, pink plaques </a:t>
                      </a:r>
                      <a:r>
                        <a:rPr lang="en-US" dirty="0" err="1" smtClean="0"/>
                        <a:t>w</a:t>
                      </a:r>
                      <a:r>
                        <a:rPr lang="en-US" dirty="0" smtClean="0"/>
                        <a:t>/annular configuration</a:t>
                      </a:r>
                      <a:endParaRPr lang="en-US" dirty="0"/>
                    </a:p>
                  </a:txBody>
                  <a:tcPr/>
                </a:tc>
                <a:tc>
                  <a:txBody>
                    <a:bodyPr/>
                    <a:lstStyle/>
                    <a:p>
                      <a:r>
                        <a:rPr lang="en-US" dirty="0" err="1" smtClean="0"/>
                        <a:t>Erythematous</a:t>
                      </a:r>
                      <a:r>
                        <a:rPr lang="en-US" dirty="0" smtClean="0"/>
                        <a:t> patches in sun-exposed areas</a:t>
                      </a:r>
                      <a:endParaRPr lang="en-US" dirty="0"/>
                    </a:p>
                  </a:txBody>
                  <a:tcPr/>
                </a:tc>
              </a:tr>
              <a:tr h="370840">
                <a:tc>
                  <a:txBody>
                    <a:bodyPr/>
                    <a:lstStyle/>
                    <a:p>
                      <a:r>
                        <a:rPr lang="en-US" b="1" dirty="0" smtClean="0"/>
                        <a:t>Symptoms</a:t>
                      </a:r>
                      <a:endParaRPr lang="en-US" b="1" dirty="0"/>
                    </a:p>
                  </a:txBody>
                  <a:tcPr/>
                </a:tc>
                <a:tc>
                  <a:txBody>
                    <a:bodyPr/>
                    <a:lstStyle/>
                    <a:p>
                      <a:r>
                        <a:rPr lang="en-US" dirty="0" err="1" smtClean="0"/>
                        <a:t>Pruritus</a:t>
                      </a:r>
                      <a:endParaRPr lang="en-US" dirty="0"/>
                    </a:p>
                  </a:txBody>
                  <a:tcPr/>
                </a:tc>
                <a:tc>
                  <a:txBody>
                    <a:bodyPr/>
                    <a:lstStyle/>
                    <a:p>
                      <a:r>
                        <a:rPr lang="en-US" dirty="0" err="1" smtClean="0"/>
                        <a:t>Pruritus</a:t>
                      </a:r>
                      <a:endParaRPr lang="en-US" dirty="0"/>
                    </a:p>
                  </a:txBody>
                  <a:tcPr/>
                </a:tc>
                <a:tc>
                  <a:txBody>
                    <a:bodyPr/>
                    <a:lstStyle/>
                    <a:p>
                      <a:r>
                        <a:rPr lang="en-US" dirty="0" err="1" smtClean="0"/>
                        <a:t>Pruritus</a:t>
                      </a:r>
                      <a:endParaRPr lang="en-US" dirty="0"/>
                    </a:p>
                  </a:txBody>
                  <a:tcPr/>
                </a:tc>
                <a:tc>
                  <a:txBody>
                    <a:bodyPr/>
                    <a:lstStyle/>
                    <a:p>
                      <a:r>
                        <a:rPr lang="en-US" dirty="0" err="1" smtClean="0"/>
                        <a:t>Pruritus</a:t>
                      </a:r>
                      <a:r>
                        <a:rPr lang="en-US" dirty="0" smtClean="0"/>
                        <a:t>,</a:t>
                      </a:r>
                      <a:r>
                        <a:rPr lang="en-US" baseline="0" dirty="0" smtClean="0"/>
                        <a:t> Pain</a:t>
                      </a:r>
                      <a:endParaRPr lang="en-US" dirty="0"/>
                    </a:p>
                  </a:txBody>
                  <a:tcPr/>
                </a:tc>
              </a:tr>
              <a:tr h="370840">
                <a:tc>
                  <a:txBody>
                    <a:bodyPr/>
                    <a:lstStyle/>
                    <a:p>
                      <a:r>
                        <a:rPr lang="en-US" b="1" dirty="0" smtClean="0"/>
                        <a:t>Causative Rx</a:t>
                      </a:r>
                      <a:endParaRPr lang="en-US" b="1" dirty="0"/>
                    </a:p>
                  </a:txBody>
                  <a:tcPr/>
                </a:tc>
                <a:tc>
                  <a:txBody>
                    <a:bodyPr/>
                    <a:lstStyle/>
                    <a:p>
                      <a:r>
                        <a:rPr lang="en-US" dirty="0" smtClean="0"/>
                        <a:t>Antibiotics</a:t>
                      </a:r>
                    </a:p>
                    <a:p>
                      <a:r>
                        <a:rPr lang="en-US" dirty="0" smtClean="0"/>
                        <a:t>Diuretics</a:t>
                      </a:r>
                    </a:p>
                    <a:p>
                      <a:r>
                        <a:rPr lang="en-US" dirty="0" smtClean="0"/>
                        <a:t>Others</a:t>
                      </a:r>
                      <a:endParaRPr lang="en-US" dirty="0"/>
                    </a:p>
                  </a:txBody>
                  <a:tcPr/>
                </a:tc>
                <a:tc>
                  <a:txBody>
                    <a:bodyPr/>
                    <a:lstStyle/>
                    <a:p>
                      <a:r>
                        <a:rPr lang="en-US" dirty="0" err="1" smtClean="0"/>
                        <a:t>Antiepileptics</a:t>
                      </a:r>
                      <a:endParaRPr lang="en-US" dirty="0" smtClean="0"/>
                    </a:p>
                    <a:p>
                      <a:r>
                        <a:rPr lang="en-US" dirty="0" err="1" smtClean="0"/>
                        <a:t>Minocycline</a:t>
                      </a:r>
                      <a:endParaRPr lang="en-US" dirty="0" smtClean="0"/>
                    </a:p>
                    <a:p>
                      <a:r>
                        <a:rPr lang="en-US" dirty="0" smtClean="0"/>
                        <a:t>TMP-SMX</a:t>
                      </a:r>
                    </a:p>
                    <a:p>
                      <a:r>
                        <a:rPr lang="en-US" dirty="0" err="1" smtClean="0"/>
                        <a:t>Allopurinol</a:t>
                      </a:r>
                      <a:endParaRPr lang="en-US" dirty="0" smtClean="0"/>
                    </a:p>
                    <a:p>
                      <a:r>
                        <a:rPr lang="en-US" dirty="0" err="1" smtClean="0"/>
                        <a:t>Dapson</a:t>
                      </a:r>
                      <a:endParaRPr lang="en-US" dirty="0" smtClean="0"/>
                    </a:p>
                    <a:p>
                      <a:r>
                        <a:rPr lang="en-US" dirty="0" err="1" smtClean="0"/>
                        <a:t>Abacavir</a:t>
                      </a:r>
                      <a:endParaRPr lang="en-US" dirty="0" smtClean="0"/>
                    </a:p>
                  </a:txBody>
                  <a:tcPr/>
                </a:tc>
                <a:tc>
                  <a:txBody>
                    <a:bodyPr/>
                    <a:lstStyle/>
                    <a:p>
                      <a:r>
                        <a:rPr lang="en-US" dirty="0" smtClean="0"/>
                        <a:t>Antibiotics</a:t>
                      </a:r>
                    </a:p>
                    <a:p>
                      <a:r>
                        <a:rPr lang="en-US" dirty="0" err="1" smtClean="0"/>
                        <a:t>Radiocontrast</a:t>
                      </a:r>
                      <a:endParaRPr lang="en-US" dirty="0" smtClean="0"/>
                    </a:p>
                    <a:p>
                      <a:r>
                        <a:rPr lang="en-US" dirty="0" smtClean="0"/>
                        <a:t>Most drugs</a:t>
                      </a:r>
                      <a:endParaRPr lang="en-US" dirty="0"/>
                    </a:p>
                  </a:txBody>
                  <a:tcPr/>
                </a:tc>
                <a:tc>
                  <a:txBody>
                    <a:bodyPr/>
                    <a:lstStyle/>
                    <a:p>
                      <a:r>
                        <a:rPr lang="en-US" dirty="0" smtClean="0"/>
                        <a:t>Diuretics</a:t>
                      </a:r>
                    </a:p>
                    <a:p>
                      <a:r>
                        <a:rPr lang="en-US" dirty="0" err="1" smtClean="0"/>
                        <a:t>Tetracyclines</a:t>
                      </a:r>
                      <a:endParaRPr lang="en-US" dirty="0" smtClean="0"/>
                    </a:p>
                    <a:p>
                      <a:r>
                        <a:rPr lang="en-US" dirty="0" err="1" smtClean="0"/>
                        <a:t>Fluoroquinolone</a:t>
                      </a:r>
                      <a:endParaRPr lang="en-US" dirty="0" smtClean="0"/>
                    </a:p>
                    <a:p>
                      <a:r>
                        <a:rPr lang="en-US" dirty="0" err="1" smtClean="0"/>
                        <a:t>Amiodarone</a:t>
                      </a:r>
                      <a:endParaRPr lang="en-US" dirty="0" smtClean="0"/>
                    </a:p>
                    <a:p>
                      <a:r>
                        <a:rPr lang="en-US" dirty="0" smtClean="0"/>
                        <a:t>Sulfonamides</a:t>
                      </a:r>
                    </a:p>
                    <a:p>
                      <a:r>
                        <a:rPr lang="en-US" dirty="0" err="1" smtClean="0"/>
                        <a:t>Psoralens</a:t>
                      </a:r>
                      <a:endParaRPr lang="en-US" dirty="0" smtClean="0"/>
                    </a:p>
                    <a:p>
                      <a:r>
                        <a:rPr lang="en-US" dirty="0" err="1" smtClean="0"/>
                        <a:t>Phenothiazines</a:t>
                      </a:r>
                      <a:endParaRPr lang="en-US" dirty="0" smtClean="0"/>
                    </a:p>
                  </a:txBody>
                  <a:tcPr/>
                </a:tc>
              </a:tr>
              <a:tr h="370840">
                <a:tc>
                  <a:txBody>
                    <a:bodyPr/>
                    <a:lstStyle/>
                    <a:p>
                      <a:r>
                        <a:rPr lang="en-US" b="1" dirty="0" smtClean="0"/>
                        <a:t>Onset/Timing</a:t>
                      </a:r>
                      <a:endParaRPr lang="en-US" b="1" dirty="0"/>
                    </a:p>
                  </a:txBody>
                  <a:tcPr/>
                </a:tc>
                <a:tc>
                  <a:txBody>
                    <a:bodyPr/>
                    <a:lstStyle/>
                    <a:p>
                      <a:r>
                        <a:rPr lang="en-US" dirty="0" smtClean="0"/>
                        <a:t>8-11d </a:t>
                      </a:r>
                      <a:r>
                        <a:rPr lang="en-US" dirty="0" err="1" smtClean="0"/>
                        <a:t>s/p</a:t>
                      </a:r>
                      <a:r>
                        <a:rPr lang="en-US" dirty="0" smtClean="0"/>
                        <a:t> initiation or 1-2 days after cessation</a:t>
                      </a:r>
                      <a:endParaRPr lang="en-US" dirty="0"/>
                    </a:p>
                  </a:txBody>
                  <a:tcPr/>
                </a:tc>
                <a:tc>
                  <a:txBody>
                    <a:bodyPr/>
                    <a:lstStyle/>
                    <a:p>
                      <a:r>
                        <a:rPr lang="en-US" dirty="0" err="1" smtClean="0"/>
                        <a:t>w</a:t>
                      </a:r>
                      <a:r>
                        <a:rPr lang="en-US" dirty="0" smtClean="0"/>
                        <a:t>/in 12 wks of initiation</a:t>
                      </a:r>
                      <a:endParaRPr lang="en-US" dirty="0"/>
                    </a:p>
                  </a:txBody>
                  <a:tcPr/>
                </a:tc>
                <a:tc>
                  <a:txBody>
                    <a:bodyPr/>
                    <a:lstStyle/>
                    <a:p>
                      <a:r>
                        <a:rPr lang="en-US" dirty="0" err="1" smtClean="0"/>
                        <a:t>w</a:t>
                      </a:r>
                      <a:r>
                        <a:rPr lang="en-US" dirty="0" smtClean="0"/>
                        <a:t>/in</a:t>
                      </a:r>
                      <a:r>
                        <a:rPr lang="en-US" baseline="0" dirty="0" smtClean="0"/>
                        <a:t> days of </a:t>
                      </a:r>
                      <a:r>
                        <a:rPr lang="en-US" baseline="0" dirty="0" err="1" smtClean="0"/>
                        <a:t>iniitation</a:t>
                      </a:r>
                      <a:endParaRPr lang="en-US" dirty="0"/>
                    </a:p>
                  </a:txBody>
                  <a:tcPr/>
                </a:tc>
                <a:tc>
                  <a:txBody>
                    <a:bodyPr/>
                    <a:lstStyle/>
                    <a:p>
                      <a:r>
                        <a:rPr lang="en-US" dirty="0" smtClean="0"/>
                        <a:t>At any time during therapy</a:t>
                      </a:r>
                      <a:endParaRPr lang="en-US" dirty="0"/>
                    </a:p>
                  </a:txBody>
                  <a:tcPr/>
                </a:tc>
              </a:tr>
              <a:tr h="370840">
                <a:tc>
                  <a:txBody>
                    <a:bodyPr/>
                    <a:lstStyle/>
                    <a:p>
                      <a:r>
                        <a:rPr lang="en-US" b="1" dirty="0" smtClean="0"/>
                        <a:t>Management</a:t>
                      </a:r>
                      <a:endParaRPr lang="en-US" b="1" dirty="0"/>
                    </a:p>
                  </a:txBody>
                  <a:tcPr/>
                </a:tc>
                <a:tc>
                  <a:txBody>
                    <a:bodyPr/>
                    <a:lstStyle/>
                    <a:p>
                      <a:r>
                        <a:rPr lang="en-US" dirty="0" smtClean="0"/>
                        <a:t>Topical CS, oral anti-his, EBV/CMV</a:t>
                      </a:r>
                      <a:r>
                        <a:rPr lang="en-US" baseline="0" dirty="0" smtClean="0"/>
                        <a:t> testing</a:t>
                      </a:r>
                      <a:endParaRPr lang="en-US" dirty="0"/>
                    </a:p>
                  </a:txBody>
                  <a:tcPr/>
                </a:tc>
                <a:tc>
                  <a:txBody>
                    <a:bodyPr/>
                    <a:lstStyle/>
                    <a:p>
                      <a:r>
                        <a:rPr lang="en-US" dirty="0" smtClean="0"/>
                        <a:t>Systemic CS, anti-his</a:t>
                      </a:r>
                      <a:endParaRPr lang="en-US" dirty="0"/>
                    </a:p>
                  </a:txBody>
                  <a:tcPr/>
                </a:tc>
                <a:tc>
                  <a:txBody>
                    <a:bodyPr/>
                    <a:lstStyle/>
                    <a:p>
                      <a:r>
                        <a:rPr lang="en-US" dirty="0" smtClean="0"/>
                        <a:t>Anti-his, systemic CS, </a:t>
                      </a:r>
                      <a:r>
                        <a:rPr lang="en-US" dirty="0" err="1" smtClean="0"/>
                        <a:t>epi</a:t>
                      </a:r>
                      <a:endParaRPr lang="en-US" dirty="0"/>
                    </a:p>
                  </a:txBody>
                  <a:tcPr/>
                </a:tc>
                <a:tc>
                  <a:txBody>
                    <a:bodyPr/>
                    <a:lstStyle/>
                    <a:p>
                      <a:r>
                        <a:rPr lang="en-US" dirty="0" smtClean="0"/>
                        <a:t>Topical CS, oral anti-his</a:t>
                      </a:r>
                      <a:endParaRPr lang="en-US"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Dermatologic Urgencies/Emergencies</a:t>
            </a:r>
            <a:endParaRPr lang="en-US" b="1" dirty="0"/>
          </a:p>
        </p:txBody>
      </p:sp>
      <p:sp>
        <p:nvSpPr>
          <p:cNvPr id="3" name="Content Placeholder 2"/>
          <p:cNvSpPr>
            <a:spLocks noGrp="1"/>
          </p:cNvSpPr>
          <p:nvPr>
            <p:ph idx="1"/>
          </p:nvPr>
        </p:nvSpPr>
        <p:spPr/>
        <p:txBody>
          <a:bodyPr/>
          <a:lstStyle/>
          <a:p>
            <a:r>
              <a:rPr lang="en-US" dirty="0" err="1" smtClean="0"/>
              <a:t>Erythema</a:t>
            </a:r>
            <a:r>
              <a:rPr lang="en-US" dirty="0" smtClean="0"/>
              <a:t> </a:t>
            </a:r>
            <a:r>
              <a:rPr lang="en-US" dirty="0" err="1" smtClean="0"/>
              <a:t>Multiforme</a:t>
            </a:r>
            <a:r>
              <a:rPr lang="en-US" dirty="0" smtClean="0"/>
              <a:t> (EM)</a:t>
            </a:r>
          </a:p>
          <a:p>
            <a:r>
              <a:rPr lang="en-US" dirty="0" smtClean="0"/>
              <a:t>Stevens-Johnson Syndrome (SJS)</a:t>
            </a:r>
          </a:p>
          <a:p>
            <a:r>
              <a:rPr lang="en-US" dirty="0" smtClean="0"/>
              <a:t>Toxic Epidermal </a:t>
            </a:r>
            <a:r>
              <a:rPr lang="en-US" dirty="0" err="1" smtClean="0"/>
              <a:t>Necrolysis</a:t>
            </a:r>
            <a:r>
              <a:rPr lang="en-US" dirty="0" smtClean="0"/>
              <a:t> (TEN)</a:t>
            </a:r>
          </a:p>
          <a:p>
            <a:r>
              <a:rPr lang="en-US" dirty="0" err="1" smtClean="0"/>
              <a:t>Erythroderma</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81000"/>
          <a:ext cx="8229600" cy="6085839"/>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endParaRPr lang="en-US" dirty="0"/>
                    </a:p>
                  </a:txBody>
                  <a:tcPr/>
                </a:tc>
                <a:tc>
                  <a:txBody>
                    <a:bodyPr/>
                    <a:lstStyle/>
                    <a:p>
                      <a:pPr algn="ctr"/>
                      <a:r>
                        <a:rPr lang="en-US" dirty="0" smtClean="0"/>
                        <a:t>EM</a:t>
                      </a:r>
                      <a:endParaRPr lang="en-US" dirty="0"/>
                    </a:p>
                  </a:txBody>
                  <a:tcPr/>
                </a:tc>
                <a:tc>
                  <a:txBody>
                    <a:bodyPr/>
                    <a:lstStyle/>
                    <a:p>
                      <a:pPr algn="ctr"/>
                      <a:r>
                        <a:rPr lang="en-US" dirty="0" smtClean="0"/>
                        <a:t>SJS</a:t>
                      </a:r>
                      <a:endParaRPr lang="en-US" dirty="0"/>
                    </a:p>
                  </a:txBody>
                  <a:tcPr/>
                </a:tc>
                <a:tc>
                  <a:txBody>
                    <a:bodyPr/>
                    <a:lstStyle/>
                    <a:p>
                      <a:pPr algn="ctr"/>
                      <a:r>
                        <a:rPr lang="en-US" dirty="0" smtClean="0"/>
                        <a:t>TEM</a:t>
                      </a:r>
                      <a:endParaRPr lang="en-US" dirty="0"/>
                    </a:p>
                  </a:txBody>
                  <a:tcPr/>
                </a:tc>
              </a:tr>
              <a:tr h="370840">
                <a:tc>
                  <a:txBody>
                    <a:bodyPr/>
                    <a:lstStyle/>
                    <a:p>
                      <a:r>
                        <a:rPr lang="en-US" b="1" dirty="0" smtClean="0"/>
                        <a:t>Morphology</a:t>
                      </a:r>
                      <a:endParaRPr lang="en-US" b="1" dirty="0"/>
                    </a:p>
                  </a:txBody>
                  <a:tcPr/>
                </a:tc>
                <a:tc>
                  <a:txBody>
                    <a:bodyPr/>
                    <a:lstStyle/>
                    <a:p>
                      <a:r>
                        <a:rPr lang="en-US" dirty="0" smtClean="0"/>
                        <a:t>Typical 3-zoned target</a:t>
                      </a:r>
                      <a:endParaRPr lang="en-US" dirty="0"/>
                    </a:p>
                  </a:txBody>
                  <a:tcPr/>
                </a:tc>
                <a:tc>
                  <a:txBody>
                    <a:bodyPr/>
                    <a:lstStyle/>
                    <a:p>
                      <a:r>
                        <a:rPr lang="en-US" dirty="0" smtClean="0"/>
                        <a:t>Atypical targets &amp; confluent </a:t>
                      </a:r>
                      <a:r>
                        <a:rPr lang="en-US" dirty="0" err="1" smtClean="0"/>
                        <a:t>erythema</a:t>
                      </a:r>
                      <a:r>
                        <a:rPr lang="en-US" dirty="0" smtClean="0"/>
                        <a:t> </a:t>
                      </a:r>
                      <a:r>
                        <a:rPr lang="en-US" dirty="0" err="1" smtClean="0"/>
                        <a:t>w</a:t>
                      </a:r>
                      <a:r>
                        <a:rPr lang="en-US" dirty="0" smtClean="0"/>
                        <a:t>/sloughing</a:t>
                      </a:r>
                      <a:endParaRPr lang="en-US" dirty="0"/>
                    </a:p>
                  </a:txBody>
                  <a:tcPr/>
                </a:tc>
                <a:tc>
                  <a:txBody>
                    <a:bodyPr/>
                    <a:lstStyle/>
                    <a:p>
                      <a:r>
                        <a:rPr lang="en-US" dirty="0" smtClean="0"/>
                        <a:t>Extensive, confluent </a:t>
                      </a:r>
                      <a:r>
                        <a:rPr lang="en-US" dirty="0" err="1" smtClean="0"/>
                        <a:t>erythema</a:t>
                      </a:r>
                      <a:r>
                        <a:rPr lang="en-US" dirty="0" smtClean="0"/>
                        <a:t> </a:t>
                      </a:r>
                      <a:r>
                        <a:rPr lang="en-US" dirty="0" err="1" smtClean="0"/>
                        <a:t>w</a:t>
                      </a:r>
                      <a:r>
                        <a:rPr lang="en-US" dirty="0" smtClean="0"/>
                        <a:t>/sloughing</a:t>
                      </a:r>
                      <a:endParaRPr lang="en-US" dirty="0"/>
                    </a:p>
                  </a:txBody>
                  <a:tcPr/>
                </a:tc>
              </a:tr>
              <a:tr h="370840">
                <a:tc>
                  <a:txBody>
                    <a:bodyPr/>
                    <a:lstStyle/>
                    <a:p>
                      <a:r>
                        <a:rPr lang="en-US" b="1" dirty="0" smtClean="0"/>
                        <a:t>Distribution</a:t>
                      </a:r>
                      <a:endParaRPr lang="en-US" b="1" dirty="0"/>
                    </a:p>
                  </a:txBody>
                  <a:tcPr/>
                </a:tc>
                <a:tc>
                  <a:txBody>
                    <a:bodyPr/>
                    <a:lstStyle/>
                    <a:p>
                      <a:r>
                        <a:rPr lang="en-US" dirty="0" smtClean="0"/>
                        <a:t>Favors extremities, palms, soles</a:t>
                      </a:r>
                      <a:endParaRPr lang="en-US" dirty="0"/>
                    </a:p>
                  </a:txBody>
                  <a:tcPr/>
                </a:tc>
                <a:tc>
                  <a:txBody>
                    <a:bodyPr/>
                    <a:lstStyle/>
                    <a:p>
                      <a:r>
                        <a:rPr lang="en-US" dirty="0" smtClean="0"/>
                        <a:t>Trunk, extremities</a:t>
                      </a:r>
                    </a:p>
                    <a:p>
                      <a:r>
                        <a:rPr lang="en-US" dirty="0" smtClean="0"/>
                        <a:t>Up</a:t>
                      </a:r>
                      <a:r>
                        <a:rPr lang="en-US" baseline="0" dirty="0" smtClean="0"/>
                        <a:t> to 10% BSA</a:t>
                      </a:r>
                      <a:endParaRPr lang="en-US" dirty="0"/>
                    </a:p>
                  </a:txBody>
                  <a:tcPr/>
                </a:tc>
                <a:tc>
                  <a:txBody>
                    <a:bodyPr/>
                    <a:lstStyle/>
                    <a:p>
                      <a:r>
                        <a:rPr lang="en-US" dirty="0" smtClean="0"/>
                        <a:t>Trunk, extremities</a:t>
                      </a:r>
                    </a:p>
                    <a:p>
                      <a:r>
                        <a:rPr lang="en-US" dirty="0" smtClean="0"/>
                        <a:t>Up to 30%</a:t>
                      </a:r>
                      <a:r>
                        <a:rPr lang="en-US" baseline="0" dirty="0" smtClean="0"/>
                        <a:t> BSA</a:t>
                      </a:r>
                      <a:endParaRPr lang="en-US" dirty="0"/>
                    </a:p>
                  </a:txBody>
                  <a:tcPr/>
                </a:tc>
              </a:tr>
              <a:tr h="370840">
                <a:tc>
                  <a:txBody>
                    <a:bodyPr/>
                    <a:lstStyle/>
                    <a:p>
                      <a:r>
                        <a:rPr lang="en-US" b="1" dirty="0" smtClean="0"/>
                        <a:t>Mucosal Disease (oral, eye, GU)</a:t>
                      </a:r>
                      <a:endParaRPr lang="en-US" b="1" dirty="0"/>
                    </a:p>
                  </a:txBody>
                  <a:tcPr/>
                </a:tc>
                <a:tc>
                  <a:txBody>
                    <a:bodyPr/>
                    <a:lstStyle/>
                    <a:p>
                      <a:r>
                        <a:rPr lang="en-US" dirty="0" smtClean="0"/>
                        <a:t>1-2 sites</a:t>
                      </a:r>
                      <a:endParaRPr lang="en-US" dirty="0"/>
                    </a:p>
                  </a:txBody>
                  <a:tcPr/>
                </a:tc>
                <a:tc>
                  <a:txBody>
                    <a:bodyPr/>
                    <a:lstStyle/>
                    <a:p>
                      <a:r>
                        <a:rPr lang="en-US" dirty="0" smtClean="0"/>
                        <a:t>2+ sites</a:t>
                      </a:r>
                      <a:endParaRPr lang="en-US" dirty="0"/>
                    </a:p>
                  </a:txBody>
                  <a:tcPr/>
                </a:tc>
                <a:tc>
                  <a:txBody>
                    <a:bodyPr/>
                    <a:lstStyle/>
                    <a:p>
                      <a:r>
                        <a:rPr lang="en-US" dirty="0" smtClean="0"/>
                        <a:t>2+</a:t>
                      </a:r>
                      <a:r>
                        <a:rPr lang="en-US" baseline="0" dirty="0" smtClean="0"/>
                        <a:t> sites</a:t>
                      </a:r>
                      <a:endParaRPr lang="en-US" dirty="0"/>
                    </a:p>
                  </a:txBody>
                  <a:tcPr/>
                </a:tc>
              </a:tr>
              <a:tr h="370840">
                <a:tc>
                  <a:txBody>
                    <a:bodyPr/>
                    <a:lstStyle/>
                    <a:p>
                      <a:r>
                        <a:rPr lang="en-US" b="1" dirty="0" smtClean="0"/>
                        <a:t>Constitutional </a:t>
                      </a:r>
                      <a:r>
                        <a:rPr lang="en-US" b="1" dirty="0" err="1" smtClean="0"/>
                        <a:t>Sx</a:t>
                      </a:r>
                      <a:endParaRPr lang="en-US" b="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r>
              <a:tr h="370840">
                <a:tc>
                  <a:txBody>
                    <a:bodyPr/>
                    <a:lstStyle/>
                    <a:p>
                      <a:r>
                        <a:rPr lang="en-US" b="1" dirty="0" smtClean="0"/>
                        <a:t>Caused by infection (%) HSV or </a:t>
                      </a:r>
                      <a:r>
                        <a:rPr lang="en-US" b="1" dirty="0" err="1" smtClean="0"/>
                        <a:t>Mycoplasma</a:t>
                      </a:r>
                      <a:endParaRPr lang="en-US" b="1" dirty="0"/>
                    </a:p>
                  </a:txBody>
                  <a:tcPr/>
                </a:tc>
                <a:tc>
                  <a:txBody>
                    <a:bodyPr/>
                    <a:lstStyle/>
                    <a:p>
                      <a:r>
                        <a:rPr lang="en-US" dirty="0" smtClean="0"/>
                        <a:t>30-80</a:t>
                      </a:r>
                      <a:endParaRPr lang="en-US" dirty="0"/>
                    </a:p>
                  </a:txBody>
                  <a:tcPr/>
                </a:tc>
                <a:tc>
                  <a:txBody>
                    <a:bodyPr/>
                    <a:lstStyle/>
                    <a:p>
                      <a:r>
                        <a:rPr lang="en-US" dirty="0" smtClean="0"/>
                        <a:t>22</a:t>
                      </a:r>
                      <a:endParaRPr lang="en-US" dirty="0"/>
                    </a:p>
                  </a:txBody>
                  <a:tcPr/>
                </a:tc>
                <a:tc>
                  <a:txBody>
                    <a:bodyPr/>
                    <a:lstStyle/>
                    <a:p>
                      <a:r>
                        <a:rPr lang="en-US" dirty="0" smtClean="0"/>
                        <a:t>6</a:t>
                      </a:r>
                      <a:endParaRPr lang="en-US" dirty="0"/>
                    </a:p>
                  </a:txBody>
                  <a:tcPr/>
                </a:tc>
              </a:tr>
              <a:tr h="370840">
                <a:tc>
                  <a:txBody>
                    <a:bodyPr/>
                    <a:lstStyle/>
                    <a:p>
                      <a:r>
                        <a:rPr lang="en-US" b="1" dirty="0" smtClean="0"/>
                        <a:t>Caused by Rx (%)</a:t>
                      </a:r>
                      <a:endParaRPr lang="en-US" b="1" dirty="0"/>
                    </a:p>
                  </a:txBody>
                  <a:tcPr/>
                </a:tc>
                <a:tc>
                  <a:txBody>
                    <a:bodyPr/>
                    <a:lstStyle/>
                    <a:p>
                      <a:r>
                        <a:rPr lang="en-US" dirty="0" smtClean="0"/>
                        <a:t>Up</a:t>
                      </a:r>
                      <a:r>
                        <a:rPr lang="en-US" baseline="0" dirty="0" smtClean="0"/>
                        <a:t> to 50</a:t>
                      </a:r>
                      <a:endParaRPr lang="en-US" dirty="0"/>
                    </a:p>
                  </a:txBody>
                  <a:tcPr/>
                </a:tc>
                <a:tc>
                  <a:txBody>
                    <a:bodyPr/>
                    <a:lstStyle/>
                    <a:p>
                      <a:r>
                        <a:rPr lang="en-US" dirty="0" smtClean="0"/>
                        <a:t>73 (anti-epileptics,</a:t>
                      </a:r>
                      <a:r>
                        <a:rPr lang="en-US" baseline="0" dirty="0" smtClean="0"/>
                        <a:t> sulfa, </a:t>
                      </a:r>
                      <a:r>
                        <a:rPr lang="en-US" baseline="0" dirty="0" err="1" smtClean="0"/>
                        <a:t>bea-lactam</a:t>
                      </a:r>
                      <a:r>
                        <a:rPr lang="en-US" baseline="0" dirty="0" smtClean="0"/>
                        <a:t> </a:t>
                      </a:r>
                      <a:r>
                        <a:rPr lang="en-US" baseline="0" dirty="0" err="1" smtClean="0"/>
                        <a:t>abx</a:t>
                      </a:r>
                      <a:r>
                        <a:rPr lang="en-US" baseline="0" dirty="0" smtClean="0"/>
                        <a:t>, </a:t>
                      </a:r>
                      <a:r>
                        <a:rPr lang="en-US" baseline="0" dirty="0" err="1" smtClean="0"/>
                        <a:t>pantoprazole</a:t>
                      </a:r>
                      <a:r>
                        <a:rPr lang="en-US" baseline="0" dirty="0" smtClean="0"/>
                        <a:t>, </a:t>
                      </a:r>
                      <a:r>
                        <a:rPr lang="en-US" baseline="0" dirty="0" err="1" smtClean="0"/>
                        <a:t>zoloft</a:t>
                      </a:r>
                      <a:r>
                        <a:rPr lang="en-US" baseline="0" dirty="0" smtClean="0"/>
                        <a:t>, </a:t>
                      </a:r>
                      <a:r>
                        <a:rPr lang="en-US" baseline="0" dirty="0" err="1" smtClean="0"/>
                        <a:t>NSAIDs</a:t>
                      </a:r>
                      <a:r>
                        <a:rPr lang="en-US" baseline="0" dirty="0" smtClean="0"/>
                        <a:t>, </a:t>
                      </a:r>
                      <a:r>
                        <a:rPr lang="en-US" baseline="0" dirty="0" err="1" smtClean="0"/>
                        <a:t>allopurinol</a:t>
                      </a:r>
                      <a:r>
                        <a:rPr lang="en-US" baseline="0" dirty="0" smtClean="0"/>
                        <a:t>, </a:t>
                      </a:r>
                      <a:r>
                        <a:rPr lang="en-US" baseline="0" dirty="0" err="1" smtClean="0"/>
                        <a:t>tramadol</a:t>
                      </a:r>
                      <a:r>
                        <a:rPr lang="en-US" baseline="0" dirty="0" smtClean="0"/>
                        <a:t>)</a:t>
                      </a:r>
                      <a:endParaRPr lang="en-US" dirty="0"/>
                    </a:p>
                  </a:txBody>
                  <a:tcPr/>
                </a:tc>
                <a:tc>
                  <a:txBody>
                    <a:bodyPr/>
                    <a:lstStyle/>
                    <a:p>
                      <a:r>
                        <a:rPr lang="en-US" dirty="0" smtClean="0"/>
                        <a:t>94 (anti-epileptics,</a:t>
                      </a:r>
                      <a:r>
                        <a:rPr lang="en-US" baseline="0" dirty="0" smtClean="0"/>
                        <a:t> sulfa, </a:t>
                      </a:r>
                      <a:r>
                        <a:rPr lang="en-US" baseline="0" dirty="0" err="1" smtClean="0"/>
                        <a:t>bea-lactam</a:t>
                      </a:r>
                      <a:r>
                        <a:rPr lang="en-US" baseline="0" dirty="0" smtClean="0"/>
                        <a:t> </a:t>
                      </a:r>
                      <a:r>
                        <a:rPr lang="en-US" baseline="0" dirty="0" err="1" smtClean="0"/>
                        <a:t>abx</a:t>
                      </a:r>
                      <a:r>
                        <a:rPr lang="en-US" baseline="0" dirty="0" smtClean="0"/>
                        <a:t>, </a:t>
                      </a:r>
                      <a:r>
                        <a:rPr lang="en-US" baseline="0" dirty="0" err="1" smtClean="0"/>
                        <a:t>pantoprazole</a:t>
                      </a:r>
                      <a:r>
                        <a:rPr lang="en-US" baseline="0" dirty="0" smtClean="0"/>
                        <a:t>, </a:t>
                      </a:r>
                      <a:r>
                        <a:rPr lang="en-US" baseline="0" dirty="0" err="1" smtClean="0"/>
                        <a:t>zoloft</a:t>
                      </a:r>
                      <a:r>
                        <a:rPr lang="en-US" baseline="0" dirty="0" smtClean="0"/>
                        <a:t>, </a:t>
                      </a:r>
                      <a:r>
                        <a:rPr lang="en-US" baseline="0" dirty="0" err="1" smtClean="0"/>
                        <a:t>NSAIDs</a:t>
                      </a:r>
                      <a:r>
                        <a:rPr lang="en-US" baseline="0" dirty="0" smtClean="0"/>
                        <a:t>, </a:t>
                      </a:r>
                      <a:r>
                        <a:rPr lang="en-US" baseline="0" dirty="0" err="1" smtClean="0"/>
                        <a:t>allopurinol</a:t>
                      </a:r>
                      <a:r>
                        <a:rPr lang="en-US" baseline="0" dirty="0" smtClean="0"/>
                        <a:t>, </a:t>
                      </a:r>
                      <a:r>
                        <a:rPr lang="en-US" baseline="0" dirty="0" err="1" smtClean="0"/>
                        <a:t>tramadol</a:t>
                      </a:r>
                      <a:r>
                        <a:rPr lang="en-US" baseline="0" dirty="0" smtClean="0"/>
                        <a:t>)</a:t>
                      </a:r>
                      <a:endParaRPr lang="en-US" dirty="0"/>
                    </a:p>
                  </a:txBody>
                  <a:tcPr/>
                </a:tc>
              </a:tr>
              <a:tr h="370840">
                <a:tc>
                  <a:txBody>
                    <a:bodyPr/>
                    <a:lstStyle/>
                    <a:p>
                      <a:r>
                        <a:rPr lang="en-US" b="1" dirty="0" smtClean="0"/>
                        <a:t>Mortality (%)</a:t>
                      </a:r>
                      <a:endParaRPr lang="en-US" b="1" dirty="0"/>
                    </a:p>
                  </a:txBody>
                  <a:tcPr/>
                </a:tc>
                <a:tc>
                  <a:txBody>
                    <a:bodyPr/>
                    <a:lstStyle/>
                    <a:p>
                      <a:r>
                        <a:rPr lang="en-US" dirty="0" smtClean="0"/>
                        <a:t>0</a:t>
                      </a:r>
                      <a:endParaRPr lang="en-US" dirty="0"/>
                    </a:p>
                  </a:txBody>
                  <a:tcPr/>
                </a:tc>
                <a:tc>
                  <a:txBody>
                    <a:bodyPr/>
                    <a:lstStyle/>
                    <a:p>
                      <a:r>
                        <a:rPr lang="en-US" dirty="0" smtClean="0"/>
                        <a:t>5-13</a:t>
                      </a:r>
                      <a:endParaRPr lang="en-US" dirty="0"/>
                    </a:p>
                  </a:txBody>
                  <a:tcPr/>
                </a:tc>
                <a:tc>
                  <a:txBody>
                    <a:bodyPr/>
                    <a:lstStyle/>
                    <a:p>
                      <a:r>
                        <a:rPr lang="en-US" dirty="0" smtClean="0"/>
                        <a:t>25-39</a:t>
                      </a:r>
                      <a:endParaRPr 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lumMod val="75000"/>
                  </a:schemeClr>
                </a:solidFill>
              </a:rPr>
              <a:t>Dermatologic Urgencies/Emergencies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Clinical </a:t>
            </a:r>
            <a:r>
              <a:rPr lang="en-US" dirty="0" err="1"/>
              <a:t>d</a:t>
            </a:r>
            <a:r>
              <a:rPr lang="en-US" dirty="0" err="1" smtClean="0"/>
              <a:t>x</a:t>
            </a:r>
            <a:r>
              <a:rPr lang="en-US" dirty="0" smtClean="0"/>
              <a:t>, biopsy is supportive (epidermal necrosis)</a:t>
            </a:r>
          </a:p>
          <a:p>
            <a:r>
              <a:rPr lang="en-US" dirty="0" err="1" smtClean="0"/>
              <a:t>Bx</a:t>
            </a:r>
            <a:r>
              <a:rPr lang="en-US" dirty="0" smtClean="0"/>
              <a:t> cannot distinguish among EM, SJS or TEN</a:t>
            </a:r>
          </a:p>
          <a:p>
            <a:r>
              <a:rPr lang="en-US" dirty="0" smtClean="0"/>
              <a:t>SCORTEN</a:t>
            </a:r>
          </a:p>
          <a:p>
            <a:pPr lvl="1"/>
            <a:r>
              <a:rPr lang="en-US" dirty="0" smtClean="0"/>
              <a:t>Severity-of-illness score for TEN</a:t>
            </a:r>
          </a:p>
          <a:p>
            <a:pPr lvl="1"/>
            <a:r>
              <a:rPr lang="en-US" dirty="0" smtClean="0"/>
              <a:t>Blood </a:t>
            </a:r>
            <a:r>
              <a:rPr lang="en-US" b="1" dirty="0" smtClean="0"/>
              <a:t>S</a:t>
            </a:r>
            <a:r>
              <a:rPr lang="en-US" dirty="0" smtClean="0"/>
              <a:t>ugar (&gt; 252), </a:t>
            </a:r>
            <a:r>
              <a:rPr lang="en-US" b="1" dirty="0" smtClean="0"/>
              <a:t>C</a:t>
            </a:r>
            <a:r>
              <a:rPr lang="en-US" dirty="0" smtClean="0"/>
              <a:t>ancer presence, </a:t>
            </a:r>
            <a:r>
              <a:rPr lang="en-US" b="1" dirty="0" smtClean="0"/>
              <a:t>O</a:t>
            </a:r>
            <a:r>
              <a:rPr lang="en-US" dirty="0" smtClean="0"/>
              <a:t>lder age (&gt;40yrs), heart </a:t>
            </a:r>
            <a:r>
              <a:rPr lang="en-US" b="1" dirty="0" smtClean="0"/>
              <a:t>R</a:t>
            </a:r>
            <a:r>
              <a:rPr lang="en-US" dirty="0" smtClean="0"/>
              <a:t>ate (&gt;120), </a:t>
            </a:r>
            <a:r>
              <a:rPr lang="en-US" b="1" dirty="0" smtClean="0"/>
              <a:t>T</a:t>
            </a:r>
            <a:r>
              <a:rPr lang="en-US" dirty="0" smtClean="0"/>
              <a:t>en percent or more BSA involvement on day 1, </a:t>
            </a:r>
            <a:r>
              <a:rPr lang="en-US" b="1" dirty="0" smtClean="0"/>
              <a:t>E</a:t>
            </a:r>
            <a:r>
              <a:rPr lang="en-US" dirty="0" smtClean="0"/>
              <a:t>lectrolytes (</a:t>
            </a:r>
            <a:r>
              <a:rPr lang="en-US" dirty="0" err="1" smtClean="0"/>
              <a:t>bicarb</a:t>
            </a:r>
            <a:r>
              <a:rPr lang="en-US" dirty="0" smtClean="0"/>
              <a:t> &lt; 20), BU</a:t>
            </a:r>
            <a:r>
              <a:rPr lang="en-US" b="1" dirty="0" smtClean="0"/>
              <a:t>N</a:t>
            </a:r>
            <a:r>
              <a:rPr lang="en-US" dirty="0" smtClean="0"/>
              <a:t> (&gt; 28)</a:t>
            </a:r>
          </a:p>
          <a:p>
            <a:pPr lvl="1"/>
            <a:r>
              <a:rPr lang="en-US" dirty="0" smtClean="0"/>
              <a:t>Number of variables present directly correlates with mortality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lumMod val="75000"/>
                  </a:schemeClr>
                </a:solidFill>
              </a:rPr>
              <a:t>Dermatologic Urgencies/Emergencies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Treatment</a:t>
            </a:r>
          </a:p>
          <a:p>
            <a:pPr lvl="1"/>
            <a:r>
              <a:rPr lang="en-US" dirty="0" smtClean="0"/>
              <a:t>EM:  short courses of systemic CS, </a:t>
            </a:r>
            <a:r>
              <a:rPr lang="en-US" dirty="0" err="1" smtClean="0"/>
              <a:t>antivirals</a:t>
            </a:r>
            <a:r>
              <a:rPr lang="en-US" dirty="0" smtClean="0"/>
              <a:t> as 70% recurrent 2/2 HSV</a:t>
            </a:r>
          </a:p>
          <a:p>
            <a:pPr lvl="1"/>
            <a:r>
              <a:rPr lang="en-US" dirty="0" smtClean="0"/>
              <a:t>SJS and TEN:</a:t>
            </a:r>
          </a:p>
          <a:p>
            <a:pPr lvl="2"/>
            <a:r>
              <a:rPr lang="en-US" dirty="0"/>
              <a:t>D</a:t>
            </a:r>
            <a:r>
              <a:rPr lang="en-US" dirty="0" smtClean="0"/>
              <a:t>/</a:t>
            </a:r>
            <a:r>
              <a:rPr lang="en-US" dirty="0" err="1" smtClean="0"/>
              <a:t>c</a:t>
            </a:r>
            <a:r>
              <a:rPr lang="en-US" dirty="0" smtClean="0"/>
              <a:t> meds, wound care, IVF, electrolyte repletion, nutritional support</a:t>
            </a:r>
          </a:p>
          <a:p>
            <a:pPr lvl="2"/>
            <a:r>
              <a:rPr lang="en-US" dirty="0" smtClean="0"/>
              <a:t>IVIG and CS controversial</a:t>
            </a:r>
          </a:p>
          <a:p>
            <a:pPr lvl="2"/>
            <a:r>
              <a:rPr lang="en-US" dirty="0" smtClean="0"/>
              <a:t>PPX </a:t>
            </a:r>
            <a:r>
              <a:rPr lang="en-US" dirty="0" err="1" smtClean="0"/>
              <a:t>Abx</a:t>
            </a:r>
            <a:r>
              <a:rPr lang="en-US" dirty="0" smtClean="0"/>
              <a:t> not recommended though infection is significant cause of mortality</a:t>
            </a:r>
          </a:p>
          <a:p>
            <a:pPr lvl="1"/>
            <a:r>
              <a:rPr lang="en-US" dirty="0" smtClean="0"/>
              <a:t>Antimicrobial </a:t>
            </a:r>
            <a:r>
              <a:rPr lang="en-US" dirty="0" err="1" smtClean="0"/>
              <a:t>tx</a:t>
            </a:r>
            <a:r>
              <a:rPr lang="en-US" dirty="0" smtClean="0"/>
              <a:t> if HSV or </a:t>
            </a:r>
            <a:r>
              <a:rPr lang="en-US" dirty="0" err="1" smtClean="0"/>
              <a:t>mycoplasma</a:t>
            </a:r>
            <a:r>
              <a:rPr lang="en-US" dirty="0" smtClean="0"/>
              <a:t> </a:t>
            </a:r>
            <a:r>
              <a:rPr lang="en-US" dirty="0" err="1" smtClean="0"/>
              <a:t>peumoniae</a:t>
            </a:r>
            <a:r>
              <a:rPr lang="en-US" dirty="0" smtClean="0"/>
              <a:t> is trigger of EM or SJS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362200"/>
            <a:ext cx="2382739" cy="1587500"/>
          </a:xfrm>
          <a:prstGeom prst="rect">
            <a:avLst/>
          </a:prstGeom>
        </p:spPr>
      </p:pic>
      <p:pic>
        <p:nvPicPr>
          <p:cNvPr id="4" name="Picture 3"/>
          <p:cNvPicPr>
            <a:picLocks noChangeAspect="1"/>
          </p:cNvPicPr>
          <p:nvPr/>
        </p:nvPicPr>
        <p:blipFill>
          <a:blip r:embed="rId3"/>
          <a:stretch>
            <a:fillRect/>
          </a:stretch>
        </p:blipFill>
        <p:spPr>
          <a:xfrm>
            <a:off x="2971800" y="1204628"/>
            <a:ext cx="2679700" cy="1767172"/>
          </a:xfrm>
          <a:prstGeom prst="rect">
            <a:avLst/>
          </a:prstGeom>
        </p:spPr>
      </p:pic>
      <p:pic>
        <p:nvPicPr>
          <p:cNvPr id="5" name="Picture 4"/>
          <p:cNvPicPr>
            <a:picLocks noChangeAspect="1"/>
          </p:cNvPicPr>
          <p:nvPr/>
        </p:nvPicPr>
        <p:blipFill>
          <a:blip r:embed="rId4"/>
          <a:stretch>
            <a:fillRect/>
          </a:stretch>
        </p:blipFill>
        <p:spPr>
          <a:xfrm>
            <a:off x="2971800" y="3308350"/>
            <a:ext cx="2679700" cy="1351749"/>
          </a:xfrm>
          <a:prstGeom prst="rect">
            <a:avLst/>
          </a:prstGeom>
        </p:spPr>
      </p:pic>
      <p:pic>
        <p:nvPicPr>
          <p:cNvPr id="7" name="Picture 6"/>
          <p:cNvPicPr>
            <a:picLocks noChangeAspect="1"/>
          </p:cNvPicPr>
          <p:nvPr/>
        </p:nvPicPr>
        <p:blipFill>
          <a:blip r:embed="rId5"/>
          <a:stretch>
            <a:fillRect/>
          </a:stretch>
        </p:blipFill>
        <p:spPr>
          <a:xfrm>
            <a:off x="5880100" y="2112711"/>
            <a:ext cx="2916191" cy="2391277"/>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362200"/>
            <a:ext cx="2382739" cy="1587500"/>
          </a:xfrm>
          <a:prstGeom prst="rect">
            <a:avLst/>
          </a:prstGeom>
        </p:spPr>
      </p:pic>
      <p:sp>
        <p:nvSpPr>
          <p:cNvPr id="3" name="TextBox 2"/>
          <p:cNvSpPr txBox="1"/>
          <p:nvPr/>
        </p:nvSpPr>
        <p:spPr>
          <a:xfrm>
            <a:off x="381000" y="3949700"/>
            <a:ext cx="2382739" cy="381000"/>
          </a:xfrm>
          <a:prstGeom prst="rect">
            <a:avLst/>
          </a:prstGeom>
          <a:noFill/>
        </p:spPr>
        <p:txBody>
          <a:bodyPr wrap="square" rtlCol="0">
            <a:spAutoFit/>
          </a:bodyPr>
          <a:lstStyle/>
          <a:p>
            <a:pPr algn="ctr"/>
            <a:r>
              <a:rPr lang="en-US" b="1" dirty="0" smtClean="0"/>
              <a:t>EM</a:t>
            </a:r>
            <a:endParaRPr lang="en-US" b="1" dirty="0"/>
          </a:p>
        </p:txBody>
      </p:sp>
      <p:pic>
        <p:nvPicPr>
          <p:cNvPr id="4" name="Picture 3"/>
          <p:cNvPicPr>
            <a:picLocks noChangeAspect="1"/>
          </p:cNvPicPr>
          <p:nvPr/>
        </p:nvPicPr>
        <p:blipFill>
          <a:blip r:embed="rId3"/>
          <a:stretch>
            <a:fillRect/>
          </a:stretch>
        </p:blipFill>
        <p:spPr>
          <a:xfrm>
            <a:off x="2971800" y="1204628"/>
            <a:ext cx="2679700" cy="1767172"/>
          </a:xfrm>
          <a:prstGeom prst="rect">
            <a:avLst/>
          </a:prstGeom>
        </p:spPr>
      </p:pic>
      <p:pic>
        <p:nvPicPr>
          <p:cNvPr id="5" name="Picture 4"/>
          <p:cNvPicPr>
            <a:picLocks noChangeAspect="1"/>
          </p:cNvPicPr>
          <p:nvPr/>
        </p:nvPicPr>
        <p:blipFill>
          <a:blip r:embed="rId4"/>
          <a:stretch>
            <a:fillRect/>
          </a:stretch>
        </p:blipFill>
        <p:spPr>
          <a:xfrm>
            <a:off x="2971800" y="3308350"/>
            <a:ext cx="2679700" cy="1351749"/>
          </a:xfrm>
          <a:prstGeom prst="rect">
            <a:avLst/>
          </a:prstGeom>
        </p:spPr>
      </p:pic>
      <p:sp>
        <p:nvSpPr>
          <p:cNvPr id="6" name="TextBox 5"/>
          <p:cNvSpPr txBox="1"/>
          <p:nvPr/>
        </p:nvSpPr>
        <p:spPr>
          <a:xfrm>
            <a:off x="2959100" y="4660099"/>
            <a:ext cx="2679700" cy="381000"/>
          </a:xfrm>
          <a:prstGeom prst="rect">
            <a:avLst/>
          </a:prstGeom>
          <a:noFill/>
        </p:spPr>
        <p:txBody>
          <a:bodyPr wrap="square" rtlCol="0">
            <a:spAutoFit/>
          </a:bodyPr>
          <a:lstStyle/>
          <a:p>
            <a:pPr algn="ctr"/>
            <a:r>
              <a:rPr lang="en-US" b="1" dirty="0" smtClean="0"/>
              <a:t>SJS</a:t>
            </a:r>
            <a:endParaRPr lang="en-US" b="1" dirty="0"/>
          </a:p>
        </p:txBody>
      </p:sp>
      <p:pic>
        <p:nvPicPr>
          <p:cNvPr id="7" name="Picture 6"/>
          <p:cNvPicPr>
            <a:picLocks noChangeAspect="1"/>
          </p:cNvPicPr>
          <p:nvPr/>
        </p:nvPicPr>
        <p:blipFill>
          <a:blip r:embed="rId5"/>
          <a:stretch>
            <a:fillRect/>
          </a:stretch>
        </p:blipFill>
        <p:spPr>
          <a:xfrm>
            <a:off x="5880100" y="2112711"/>
            <a:ext cx="2916191" cy="2391277"/>
          </a:xfrm>
          <a:prstGeom prst="rect">
            <a:avLst/>
          </a:prstGeom>
        </p:spPr>
      </p:pic>
      <p:sp>
        <p:nvSpPr>
          <p:cNvPr id="8" name="TextBox 7"/>
          <p:cNvSpPr txBox="1"/>
          <p:nvPr/>
        </p:nvSpPr>
        <p:spPr>
          <a:xfrm>
            <a:off x="5880100" y="4503988"/>
            <a:ext cx="2916191" cy="381000"/>
          </a:xfrm>
          <a:prstGeom prst="rect">
            <a:avLst/>
          </a:prstGeom>
          <a:noFill/>
        </p:spPr>
        <p:txBody>
          <a:bodyPr wrap="square" rtlCol="0">
            <a:spAutoFit/>
          </a:bodyPr>
          <a:lstStyle/>
          <a:p>
            <a:pPr algn="ctr"/>
            <a:r>
              <a:rPr lang="en-US" b="1" dirty="0" smtClean="0"/>
              <a:t>TEN</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lumMod val="75000"/>
                  </a:schemeClr>
                </a:solidFill>
              </a:rPr>
              <a:t>Dermatologic Urgencies/Emergencies</a:t>
            </a:r>
            <a:endParaRPr lang="en-US" dirty="0"/>
          </a:p>
        </p:txBody>
      </p:sp>
      <p:sp>
        <p:nvSpPr>
          <p:cNvPr id="3" name="Content Placeholder 2"/>
          <p:cNvSpPr>
            <a:spLocks noGrp="1"/>
          </p:cNvSpPr>
          <p:nvPr>
            <p:ph idx="1"/>
          </p:nvPr>
        </p:nvSpPr>
        <p:spPr/>
        <p:txBody>
          <a:bodyPr>
            <a:normAutofit lnSpcReduction="10000"/>
          </a:bodyPr>
          <a:lstStyle/>
          <a:p>
            <a:r>
              <a:rPr lang="en-US" dirty="0" err="1" smtClean="0"/>
              <a:t>Erythroderma</a:t>
            </a:r>
            <a:endParaRPr lang="en-US" dirty="0" smtClean="0"/>
          </a:p>
          <a:p>
            <a:pPr lvl="1"/>
            <a:r>
              <a:rPr lang="en-US" dirty="0" smtClean="0"/>
              <a:t>Involves 80-90% skin surface</a:t>
            </a:r>
          </a:p>
          <a:p>
            <a:pPr lvl="1"/>
            <a:r>
              <a:rPr lang="en-US" dirty="0" smtClean="0"/>
              <a:t>Peripheral edema, erosions from severe </a:t>
            </a:r>
            <a:r>
              <a:rPr lang="en-US" dirty="0" err="1" smtClean="0"/>
              <a:t>pruritus</a:t>
            </a:r>
            <a:r>
              <a:rPr lang="en-US" dirty="0" smtClean="0"/>
              <a:t>, scaling, LAD</a:t>
            </a:r>
          </a:p>
          <a:p>
            <a:pPr lvl="1"/>
            <a:r>
              <a:rPr lang="en-US" dirty="0" smtClean="0"/>
              <a:t>25-40% idiopathic, most cases 2/2 uncontrolled existing </a:t>
            </a:r>
            <a:r>
              <a:rPr lang="en-US" dirty="0" err="1" smtClean="0"/>
              <a:t>dermatosis</a:t>
            </a:r>
            <a:r>
              <a:rPr lang="en-US" dirty="0" smtClean="0"/>
              <a:t> or drug reaction, infection, autoimmune disease, malignancy</a:t>
            </a:r>
          </a:p>
          <a:p>
            <a:pPr lvl="1"/>
            <a:r>
              <a:rPr lang="en-US" dirty="0" smtClean="0"/>
              <a:t>Alopecia, nail dystrophy, thickening of palms and soles indicative of long-standing etiology (T-cell lymphoma, graft vs. host disease, psoriasis)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lumMod val="75000"/>
                  </a:schemeClr>
                </a:solidFill>
              </a:rPr>
              <a:t>Dermatologic Urgencies/Emergencies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Diagnostic studies:</a:t>
            </a:r>
          </a:p>
          <a:p>
            <a:pPr lvl="1"/>
            <a:r>
              <a:rPr lang="en-US" dirty="0" smtClean="0"/>
              <a:t>CBC (</a:t>
            </a:r>
            <a:r>
              <a:rPr lang="en-US" dirty="0" err="1" smtClean="0"/>
              <a:t>wbc</a:t>
            </a:r>
            <a:r>
              <a:rPr lang="en-US" dirty="0" smtClean="0"/>
              <a:t>, </a:t>
            </a:r>
            <a:r>
              <a:rPr lang="en-US" dirty="0" err="1" smtClean="0"/>
              <a:t>eosinophilia</a:t>
            </a:r>
            <a:r>
              <a:rPr lang="en-US" dirty="0" smtClean="0"/>
              <a:t>)</a:t>
            </a:r>
          </a:p>
          <a:p>
            <a:pPr lvl="1"/>
            <a:r>
              <a:rPr lang="en-US" dirty="0" smtClean="0"/>
              <a:t>CXR for LAD</a:t>
            </a:r>
          </a:p>
          <a:p>
            <a:pPr lvl="1"/>
            <a:r>
              <a:rPr lang="en-US" dirty="0" smtClean="0"/>
              <a:t>Skin scrapings (scabies), patch testing (allergy), </a:t>
            </a:r>
            <a:r>
              <a:rPr lang="en-US" dirty="0" err="1" smtClean="0"/>
              <a:t>immunofluorescence</a:t>
            </a:r>
            <a:r>
              <a:rPr lang="en-US" dirty="0" smtClean="0"/>
              <a:t> studies (autoimmune)</a:t>
            </a:r>
          </a:p>
          <a:p>
            <a:pPr lvl="1"/>
            <a:r>
              <a:rPr lang="en-US" dirty="0" err="1" smtClean="0"/>
              <a:t>Bx</a:t>
            </a:r>
            <a:r>
              <a:rPr lang="en-US" dirty="0" smtClean="0"/>
              <a:t> non-specific in 30-40%</a:t>
            </a:r>
          </a:p>
          <a:p>
            <a:r>
              <a:rPr lang="en-US" dirty="0" err="1" smtClean="0"/>
              <a:t>Tx</a:t>
            </a:r>
            <a:endParaRPr lang="en-US" dirty="0" smtClean="0"/>
          </a:p>
          <a:p>
            <a:pPr lvl="1"/>
            <a:r>
              <a:rPr lang="en-US" dirty="0" err="1" smtClean="0"/>
              <a:t>d/c</a:t>
            </a:r>
            <a:r>
              <a:rPr lang="en-US" dirty="0" smtClean="0"/>
              <a:t> implicated med if 2/2 Rx hypersensitivity</a:t>
            </a:r>
          </a:p>
          <a:p>
            <a:pPr lvl="1"/>
            <a:r>
              <a:rPr lang="en-US" dirty="0" smtClean="0"/>
              <a:t>IVF, </a:t>
            </a:r>
            <a:r>
              <a:rPr lang="en-US" dirty="0" err="1" smtClean="0"/>
              <a:t>lytes</a:t>
            </a:r>
            <a:r>
              <a:rPr lang="en-US" dirty="0" smtClean="0"/>
              <a:t>, treat infection, emollients</a:t>
            </a:r>
          </a:p>
          <a:p>
            <a:pPr lvl="1"/>
            <a:r>
              <a:rPr lang="en-US" dirty="0" smtClean="0"/>
              <a:t>Topical CS and antihistamines for </a:t>
            </a:r>
            <a:r>
              <a:rPr lang="en-US" dirty="0" err="1" smtClean="0"/>
              <a:t>pruritus</a:t>
            </a:r>
            <a:endParaRPr lang="en-US" dirty="0" smtClean="0"/>
          </a:p>
          <a:p>
            <a:pPr lvl="1"/>
            <a:r>
              <a:rPr lang="en-US" dirty="0" smtClean="0"/>
              <a:t>Prognosis dependent upon etiology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7200" y="457200"/>
            <a:ext cx="3520000" cy="2235200"/>
          </a:xfrm>
          <a:prstGeom prst="rect">
            <a:avLst/>
          </a:prstGeom>
        </p:spPr>
      </p:pic>
      <p:pic>
        <p:nvPicPr>
          <p:cNvPr id="3" name="Picture 2"/>
          <p:cNvPicPr>
            <a:picLocks noChangeAspect="1"/>
          </p:cNvPicPr>
          <p:nvPr/>
        </p:nvPicPr>
        <p:blipFill>
          <a:blip r:embed="rId3"/>
          <a:stretch>
            <a:fillRect/>
          </a:stretch>
        </p:blipFill>
        <p:spPr>
          <a:xfrm>
            <a:off x="4527406" y="457200"/>
            <a:ext cx="3702194" cy="2235200"/>
          </a:xfrm>
          <a:prstGeom prst="rect">
            <a:avLst/>
          </a:prstGeom>
        </p:spPr>
      </p:pic>
      <p:pic>
        <p:nvPicPr>
          <p:cNvPr id="4" name="Picture 3"/>
          <p:cNvPicPr>
            <a:picLocks noChangeAspect="1"/>
          </p:cNvPicPr>
          <p:nvPr/>
        </p:nvPicPr>
        <p:blipFill>
          <a:blip r:embed="rId4"/>
          <a:stretch>
            <a:fillRect/>
          </a:stretch>
        </p:blipFill>
        <p:spPr>
          <a:xfrm>
            <a:off x="698500" y="3124200"/>
            <a:ext cx="3568700" cy="3083996"/>
          </a:xfrm>
          <a:prstGeom prst="rect">
            <a:avLst/>
          </a:prstGeom>
        </p:spPr>
      </p:pic>
      <p:pic>
        <p:nvPicPr>
          <p:cNvPr id="5" name="Picture 4"/>
          <p:cNvPicPr>
            <a:picLocks noChangeAspect="1"/>
          </p:cNvPicPr>
          <p:nvPr/>
        </p:nvPicPr>
        <p:blipFill>
          <a:blip r:embed="rId5"/>
          <a:stretch>
            <a:fillRect/>
          </a:stretch>
        </p:blipFill>
        <p:spPr>
          <a:xfrm>
            <a:off x="4527406" y="3333750"/>
            <a:ext cx="3784600" cy="283845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49 </a:t>
            </a:r>
            <a:r>
              <a:rPr lang="en-US" sz="2000" dirty="0" err="1" smtClean="0"/>
              <a:t>yo</a:t>
            </a:r>
            <a:r>
              <a:rPr lang="en-US" sz="2000" dirty="0" smtClean="0"/>
              <a:t> F is evaluated for a several-day history of </a:t>
            </a:r>
            <a:r>
              <a:rPr lang="en-US" sz="2000" dirty="0" err="1" smtClean="0"/>
              <a:t>pruritic</a:t>
            </a:r>
            <a:r>
              <a:rPr lang="en-US" sz="2000" dirty="0" smtClean="0"/>
              <a:t> lesions on the abdomen.  She first noticed them when she returned from a business trip to a large northeastern city.  She didn’t see any bugs in the hotel.  Her husband is not itching and has no visible lesions, although he shared the same room and bed.  She reports no new medications or exposures to other persons with similar rashes.  Medical history is unremarkable, and she takes no medications.</a:t>
            </a:r>
            <a:br>
              <a:rPr lang="en-US" sz="2000" dirty="0" smtClean="0"/>
            </a:br>
            <a:r>
              <a:rPr lang="en-US" sz="2000" dirty="0" smtClean="0"/>
              <a:t/>
            </a:r>
            <a:br>
              <a:rPr lang="en-US" sz="2000" dirty="0" smtClean="0"/>
            </a:br>
            <a:r>
              <a:rPr lang="en-US" sz="2000" dirty="0" smtClean="0"/>
              <a:t>Which of the following is the most</a:t>
            </a:r>
            <a:br>
              <a:rPr lang="en-US" sz="2000" dirty="0" smtClean="0"/>
            </a:br>
            <a:r>
              <a:rPr lang="en-US" sz="2000" dirty="0" smtClean="0"/>
              <a:t>appropriate treatment?</a:t>
            </a:r>
            <a:br>
              <a:rPr lang="en-US" sz="2000" dirty="0" smtClean="0"/>
            </a:br>
            <a:r>
              <a:rPr lang="en-US" sz="2000" dirty="0" smtClean="0"/>
              <a:t/>
            </a:r>
            <a:br>
              <a:rPr lang="en-US" sz="2000" dirty="0" smtClean="0"/>
            </a:br>
            <a:r>
              <a:rPr lang="en-US" sz="2000" dirty="0" smtClean="0"/>
              <a:t>A. Oral </a:t>
            </a:r>
            <a:r>
              <a:rPr lang="en-US" sz="2000" dirty="0" err="1" smtClean="0"/>
              <a:t>doxycycline</a:t>
            </a:r>
            <a:r>
              <a:rPr lang="en-US" sz="2000" dirty="0" smtClean="0"/>
              <a:t/>
            </a:r>
            <a:br>
              <a:rPr lang="en-US" sz="2000" dirty="0" smtClean="0"/>
            </a:br>
            <a:r>
              <a:rPr lang="en-US" sz="2000" dirty="0" smtClean="0"/>
              <a:t>B. Oral </a:t>
            </a:r>
            <a:r>
              <a:rPr lang="en-US" sz="2000" dirty="0" err="1" smtClean="0"/>
              <a:t>ivermectin</a:t>
            </a:r>
            <a:r>
              <a:rPr lang="en-US" sz="2000" dirty="0" smtClean="0"/>
              <a:t/>
            </a:r>
            <a:br>
              <a:rPr lang="en-US" sz="2000" dirty="0" smtClean="0"/>
            </a:br>
            <a:r>
              <a:rPr lang="en-US" sz="2000" dirty="0" smtClean="0"/>
              <a:t>C. Topical </a:t>
            </a:r>
            <a:r>
              <a:rPr lang="en-US" sz="2000" dirty="0" err="1" smtClean="0"/>
              <a:t>permethrin</a:t>
            </a:r>
            <a:r>
              <a:rPr lang="en-US" sz="2000" dirty="0" smtClean="0"/>
              <a:t> cream</a:t>
            </a:r>
            <a:br>
              <a:rPr lang="en-US" sz="2000" dirty="0" smtClean="0"/>
            </a:br>
            <a:r>
              <a:rPr lang="en-US" sz="2000" dirty="0" smtClean="0"/>
              <a:t>D. Topical </a:t>
            </a:r>
            <a:r>
              <a:rPr lang="en-US" sz="2000" dirty="0" err="1" smtClean="0"/>
              <a:t>triamcinolone</a:t>
            </a:r>
            <a:r>
              <a:rPr lang="en-US" sz="2000" dirty="0" smtClean="0"/>
              <a:t> </a:t>
            </a:r>
            <a:r>
              <a:rPr lang="en-US" sz="2000" dirty="0" err="1" smtClean="0"/>
              <a:t>acetonide</a:t>
            </a:r>
            <a:r>
              <a:rPr lang="en-US" sz="2000" dirty="0" smtClean="0"/>
              <a:t> cream</a:t>
            </a:r>
            <a:br>
              <a:rPr lang="en-US" sz="2000" dirty="0" smtClean="0"/>
            </a:br>
            <a:endParaRPr lang="en-US" sz="2000" dirty="0"/>
          </a:p>
        </p:txBody>
      </p:sp>
      <p:pic>
        <p:nvPicPr>
          <p:cNvPr id="6" name="Picture 5"/>
          <p:cNvPicPr>
            <a:picLocks noChangeAspect="1"/>
          </p:cNvPicPr>
          <p:nvPr/>
        </p:nvPicPr>
        <p:blipFill>
          <a:blip r:embed="rId2"/>
          <a:stretch>
            <a:fillRect/>
          </a:stretch>
        </p:blipFill>
        <p:spPr>
          <a:xfrm>
            <a:off x="5029200" y="2743200"/>
            <a:ext cx="3416300" cy="28956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wrap="square" anchor="t">
            <a:normAutofit fontScale="90000"/>
          </a:bodyPr>
          <a:lstStyle/>
          <a:p>
            <a:pPr algn="l"/>
            <a:r>
              <a:rPr lang="en-US" sz="2000" b="1" dirty="0" smtClean="0"/>
              <a:t>D. Topical </a:t>
            </a:r>
            <a:r>
              <a:rPr lang="en-US" sz="2000" b="1" dirty="0" err="1" smtClean="0"/>
              <a:t>triamcinolone</a:t>
            </a:r>
            <a:r>
              <a:rPr lang="en-US" sz="2000" b="1" dirty="0" smtClean="0"/>
              <a:t> </a:t>
            </a:r>
            <a:r>
              <a:rPr lang="en-US" sz="2000" b="1" dirty="0" err="1" smtClean="0"/>
              <a:t>acetonide</a:t>
            </a:r>
            <a:r>
              <a:rPr lang="en-US" sz="2000" b="1" dirty="0" smtClean="0"/>
              <a:t> cream</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Epidemiology – common in large cities; variation in response that different individuals have to the bites so </a:t>
            </a:r>
            <a:r>
              <a:rPr lang="en-US" sz="2000" u="sng" dirty="0" smtClean="0"/>
              <a:t>it is possible for different persons sharing the same room to have reactions ranging from no visible marks to larger, </a:t>
            </a:r>
            <a:r>
              <a:rPr lang="en-US" sz="2000" u="sng" dirty="0" err="1" smtClean="0"/>
              <a:t>urticarial</a:t>
            </a:r>
            <a:r>
              <a:rPr lang="en-US" sz="2000" u="sng" dirty="0" smtClean="0"/>
              <a:t> wheals</a:t>
            </a:r>
            <a:r>
              <a:rPr lang="en-US" sz="2000" b="1" dirty="0" smtClean="0"/>
              <a:t/>
            </a:r>
            <a:br>
              <a:rPr lang="en-US" sz="2000" b="1" dirty="0" smtClean="0"/>
            </a:br>
            <a:r>
              <a:rPr lang="en-US" sz="2000" b="1" dirty="0"/>
              <a:t/>
            </a:r>
            <a:br>
              <a:rPr lang="en-US" sz="2000" b="1" dirty="0"/>
            </a:br>
            <a:r>
              <a:rPr lang="en-US" sz="2000" dirty="0" smtClean="0"/>
              <a:t>Recognize bed bugs – linear pattern of grouping with series of bites close together on the skin; small </a:t>
            </a:r>
            <a:r>
              <a:rPr lang="en-US" sz="2000" dirty="0" err="1" smtClean="0"/>
              <a:t>punctum</a:t>
            </a:r>
            <a:r>
              <a:rPr lang="en-US" sz="2000" dirty="0" smtClean="0"/>
              <a:t> or bite mark may be visible in the center of the bump</a:t>
            </a:r>
            <a:br>
              <a:rPr lang="en-US" sz="2000" dirty="0" smtClean="0"/>
            </a:br>
            <a:r>
              <a:rPr lang="en-US" sz="2000" dirty="0" smtClean="0"/>
              <a:t/>
            </a:r>
            <a:br>
              <a:rPr lang="en-US" sz="2000" dirty="0" smtClean="0"/>
            </a:br>
            <a:r>
              <a:rPr lang="en-US" sz="2000" dirty="0" smtClean="0"/>
              <a:t>Treatment – topical </a:t>
            </a:r>
            <a:r>
              <a:rPr lang="en-US" sz="2000" dirty="0" err="1" smtClean="0"/>
              <a:t>triamcinolone</a:t>
            </a:r>
            <a:r>
              <a:rPr lang="en-US" sz="2000" dirty="0" smtClean="0"/>
              <a:t> </a:t>
            </a:r>
            <a:r>
              <a:rPr lang="en-US" sz="2000" dirty="0" err="1" smtClean="0"/>
              <a:t>acetonide</a:t>
            </a:r>
            <a:r>
              <a:rPr lang="en-US" sz="2000" dirty="0" smtClean="0"/>
              <a:t> and oral antihistamines to alleviate </a:t>
            </a:r>
            <a:r>
              <a:rPr lang="en-US" sz="2000" dirty="0" err="1" smtClean="0"/>
              <a:t>pruritus</a:t>
            </a:r>
            <a:r>
              <a:rPr lang="en-US" sz="2000" dirty="0" smtClean="0"/>
              <a:t>; heal spontaneously without meds within several days; can become infected if scratched but only treat with antibiotics (</a:t>
            </a:r>
            <a:r>
              <a:rPr lang="en-US" sz="2000" dirty="0" err="1" smtClean="0"/>
              <a:t>doxycycline</a:t>
            </a:r>
            <a:r>
              <a:rPr lang="en-US" sz="2000" dirty="0" smtClean="0"/>
              <a:t>) if there is a </a:t>
            </a:r>
            <a:r>
              <a:rPr lang="en-US" sz="2000" dirty="0" err="1" smtClean="0"/>
              <a:t>surroundign</a:t>
            </a:r>
            <a:r>
              <a:rPr lang="en-US" sz="2000" dirty="0" smtClean="0"/>
              <a:t> </a:t>
            </a:r>
            <a:r>
              <a:rPr lang="en-US" sz="2000" dirty="0" err="1" smtClean="0"/>
              <a:t>cellulitis</a:t>
            </a:r>
            <a:r>
              <a:rPr lang="en-US" sz="2000" dirty="0" smtClean="0"/>
              <a:t/>
            </a:r>
            <a:br>
              <a:rPr lang="en-US" sz="2000" dirty="0" smtClean="0"/>
            </a:br>
            <a:r>
              <a:rPr lang="en-US" sz="2000" dirty="0" smtClean="0"/>
              <a:t/>
            </a:r>
            <a:br>
              <a:rPr lang="en-US" sz="2000" dirty="0" smtClean="0"/>
            </a:br>
            <a:r>
              <a:rPr lang="en-US" sz="2000" dirty="0" smtClean="0"/>
              <a:t>**Bedbugs do NOT infest the skin so treatment </a:t>
            </a:r>
            <a:r>
              <a:rPr lang="en-US" sz="2000" dirty="0" err="1" smtClean="0"/>
              <a:t>w/pediculicides</a:t>
            </a:r>
            <a:r>
              <a:rPr lang="en-US" sz="2000" dirty="0" smtClean="0"/>
              <a:t> (topical </a:t>
            </a:r>
            <a:r>
              <a:rPr lang="en-US" sz="2000" dirty="0" err="1" smtClean="0"/>
              <a:t>permethrin</a:t>
            </a:r>
            <a:r>
              <a:rPr lang="en-US" sz="2000" dirty="0" smtClean="0"/>
              <a:t>, oral </a:t>
            </a:r>
            <a:r>
              <a:rPr lang="en-US" sz="2000" dirty="0" err="1" smtClean="0"/>
              <a:t>ivermectin</a:t>
            </a:r>
            <a:r>
              <a:rPr lang="en-US" sz="2000" dirty="0" smtClean="0"/>
              <a:t>) is not indicated </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Key Point:  </a:t>
            </a:r>
            <a:r>
              <a:rPr lang="en-US" sz="2000" dirty="0" smtClean="0"/>
              <a:t>Topical corticosteroids and oral antihistamines may provide symptomatic relief of bedbug bites</a:t>
            </a:r>
            <a:endParaRPr lang="en-US" sz="20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46 </a:t>
            </a:r>
            <a:r>
              <a:rPr lang="en-US" sz="2000" dirty="0" err="1" smtClean="0"/>
              <a:t>yo</a:t>
            </a:r>
            <a:r>
              <a:rPr lang="en-US" sz="2000" dirty="0" smtClean="0"/>
              <a:t> F is evaluated for a 4-day history of an intensely </a:t>
            </a:r>
            <a:r>
              <a:rPr lang="en-US" sz="2000" dirty="0" err="1" smtClean="0"/>
              <a:t>pruritic</a:t>
            </a:r>
            <a:r>
              <a:rPr lang="en-US" sz="2000" dirty="0" smtClean="0"/>
              <a:t> rash on her face and neck.  She started using a new facial moisturizer about 1 week before the onset of the rash.  She has stopped using moisturizer, but the rash has persisted.  She has treated the rash with calamine lotion without improvement.  Medical history is otherwise unremarkable, and she takes no meds.</a:t>
            </a:r>
            <a:br>
              <a:rPr lang="en-US" sz="2000" dirty="0" smtClean="0"/>
            </a:br>
            <a:r>
              <a:rPr lang="en-US" sz="2000" dirty="0" smtClean="0"/>
              <a:t/>
            </a:r>
            <a:br>
              <a:rPr lang="en-US" sz="2000" dirty="0" smtClean="0"/>
            </a:br>
            <a:r>
              <a:rPr lang="en-US" sz="2000" dirty="0" smtClean="0"/>
              <a:t>On physical examination, she has poorly defined, red, weepy, eczematous-appearing patches on the cheeks and neck.  A few fine vesicles, along with some serous crusting, are seen within the rash.</a:t>
            </a:r>
            <a:br>
              <a:rPr lang="en-US" sz="2000" dirty="0" smtClean="0"/>
            </a:br>
            <a:r>
              <a:rPr lang="en-US" sz="2000" dirty="0" smtClean="0"/>
              <a:t/>
            </a:r>
            <a:br>
              <a:rPr lang="en-US" sz="2000" dirty="0" smtClean="0"/>
            </a:br>
            <a:r>
              <a:rPr lang="en-US" sz="2000" dirty="0" smtClean="0"/>
              <a:t>Which of the following is the most appropriate corticosteroid cream for this rash?</a:t>
            </a:r>
            <a:br>
              <a:rPr lang="en-US" sz="2000" dirty="0" smtClean="0"/>
            </a:br>
            <a:r>
              <a:rPr lang="en-US" sz="2000" dirty="0" smtClean="0"/>
              <a:t/>
            </a:r>
            <a:br>
              <a:rPr lang="en-US" sz="2000" dirty="0" smtClean="0"/>
            </a:br>
            <a:r>
              <a:rPr lang="en-US" sz="2000" dirty="0" smtClean="0"/>
              <a:t>A. </a:t>
            </a:r>
            <a:r>
              <a:rPr lang="en-US" sz="2000" dirty="0" err="1" smtClean="0"/>
              <a:t>Betamethasone</a:t>
            </a:r>
            <a:r>
              <a:rPr lang="en-US" sz="2000" dirty="0" smtClean="0"/>
              <a:t> </a:t>
            </a:r>
            <a:r>
              <a:rPr lang="en-US" sz="2000" dirty="0" err="1" smtClean="0"/>
              <a:t>dipropionate</a:t>
            </a:r>
            <a:r>
              <a:rPr lang="en-US" sz="2000" dirty="0" smtClean="0"/>
              <a:t/>
            </a:r>
            <a:br>
              <a:rPr lang="en-US" sz="2000" dirty="0" smtClean="0"/>
            </a:br>
            <a:r>
              <a:rPr lang="en-US" sz="2000" dirty="0" smtClean="0"/>
              <a:t>B. </a:t>
            </a:r>
            <a:r>
              <a:rPr lang="en-US" sz="2000" dirty="0" err="1" smtClean="0"/>
              <a:t>Clobetasol</a:t>
            </a:r>
            <a:r>
              <a:rPr lang="en-US" sz="2000" dirty="0" smtClean="0"/>
              <a:t> propionate</a:t>
            </a:r>
            <a:br>
              <a:rPr lang="en-US" sz="2000" dirty="0" smtClean="0"/>
            </a:br>
            <a:r>
              <a:rPr lang="en-US" sz="2000" dirty="0" smtClean="0"/>
              <a:t>C. </a:t>
            </a:r>
            <a:r>
              <a:rPr lang="en-US" sz="2000" dirty="0" err="1" smtClean="0"/>
              <a:t>Desoximetasone</a:t>
            </a:r>
            <a:r>
              <a:rPr lang="en-US" sz="2000" dirty="0" smtClean="0"/>
              <a:t/>
            </a:r>
            <a:br>
              <a:rPr lang="en-US" sz="2000" dirty="0" smtClean="0"/>
            </a:br>
            <a:r>
              <a:rPr lang="en-US" sz="2000" dirty="0" smtClean="0"/>
              <a:t>D. Hydrocortisone </a:t>
            </a:r>
            <a:r>
              <a:rPr lang="en-US" sz="2000" dirty="0" err="1" smtClean="0"/>
              <a:t>valerate</a:t>
            </a:r>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wrap="square" anchor="t">
            <a:normAutofit fontScale="90000"/>
          </a:bodyPr>
          <a:lstStyle/>
          <a:p>
            <a:pPr algn="l"/>
            <a:r>
              <a:rPr lang="en-US" sz="2000" b="1" dirty="0" smtClean="0"/>
              <a:t>D. Hydrocortisone </a:t>
            </a:r>
            <a:r>
              <a:rPr lang="en-US" sz="2000" b="1" dirty="0" err="1" smtClean="0"/>
              <a:t>valerate</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Diagnosis – allergic contact dermatitis to moisturizer</a:t>
            </a:r>
            <a:br>
              <a:rPr lang="en-US" sz="2000" dirty="0" smtClean="0"/>
            </a:br>
            <a:r>
              <a:rPr lang="en-US" sz="2000" dirty="0" smtClean="0"/>
              <a:t/>
            </a:r>
            <a:br>
              <a:rPr lang="en-US" sz="2000" dirty="0" smtClean="0"/>
            </a:br>
            <a:r>
              <a:rPr lang="en-US" sz="2000" dirty="0" smtClean="0"/>
              <a:t>Steroid choice is based on anatomic site being treated and the nature of skin disease:  the safest choice for face and neck treatment is lower potency corticosteroid hydrocortisone </a:t>
            </a:r>
            <a:r>
              <a:rPr lang="en-US" sz="2000" dirty="0" err="1" smtClean="0"/>
              <a:t>valerate</a:t>
            </a:r>
            <a:r>
              <a:rPr lang="en-US" sz="2000" dirty="0" smtClean="0"/>
              <a:t/>
            </a:r>
            <a:br>
              <a:rPr lang="en-US" sz="2000" dirty="0" smtClean="0"/>
            </a:br>
            <a:r>
              <a:rPr lang="en-US" sz="2000" dirty="0" smtClean="0"/>
              <a:t/>
            </a:r>
            <a:br>
              <a:rPr lang="en-US" sz="2000" dirty="0" smtClean="0"/>
            </a:br>
            <a:r>
              <a:rPr lang="en-US" sz="2000" dirty="0" smtClean="0"/>
              <a:t>Adverse effects of topical steroids – skin thinning, development of </a:t>
            </a:r>
            <a:r>
              <a:rPr lang="en-US" sz="2000" dirty="0" err="1" smtClean="0"/>
              <a:t>striae</a:t>
            </a:r>
            <a:r>
              <a:rPr lang="en-US" sz="2000" dirty="0" smtClean="0"/>
              <a:t> and </a:t>
            </a:r>
            <a:r>
              <a:rPr lang="en-US" sz="2000" dirty="0" err="1" smtClean="0"/>
              <a:t>hypopigmentation</a:t>
            </a:r>
            <a:r>
              <a:rPr lang="en-US" sz="2000" dirty="0" smtClean="0"/>
              <a:t>, </a:t>
            </a:r>
            <a:r>
              <a:rPr lang="en-US" sz="2000" dirty="0" err="1" smtClean="0"/>
              <a:t>telangiectasias</a:t>
            </a:r>
            <a:r>
              <a:rPr lang="en-US" sz="2000" dirty="0" smtClean="0"/>
              <a:t> with chronic use; therefore, only use CS as long as it is necessary</a:t>
            </a:r>
            <a:br>
              <a:rPr lang="en-US" sz="2000" dirty="0" smtClean="0"/>
            </a:br>
            <a:r>
              <a:rPr lang="en-US" sz="2000" dirty="0" smtClean="0"/>
              <a:t/>
            </a:r>
            <a:br>
              <a:rPr lang="en-US" sz="2000" dirty="0" smtClean="0"/>
            </a:br>
            <a:r>
              <a:rPr lang="en-US" sz="2000" dirty="0" err="1" smtClean="0"/>
              <a:t>Clobetasol</a:t>
            </a:r>
            <a:r>
              <a:rPr lang="en-US" sz="2000" dirty="0" smtClean="0"/>
              <a:t> (</a:t>
            </a:r>
            <a:r>
              <a:rPr lang="en-US" sz="2000" dirty="0" err="1" smtClean="0"/>
              <a:t>ultrapotent</a:t>
            </a:r>
            <a:r>
              <a:rPr lang="en-US" sz="2000" dirty="0" smtClean="0"/>
              <a:t>) &gt; </a:t>
            </a:r>
            <a:r>
              <a:rPr lang="en-US" sz="2000" dirty="0" err="1" smtClean="0"/>
              <a:t>betamethasone</a:t>
            </a:r>
            <a:r>
              <a:rPr lang="en-US" sz="2000" dirty="0" smtClean="0"/>
              <a:t> and </a:t>
            </a:r>
            <a:r>
              <a:rPr lang="en-US" sz="2000" dirty="0" err="1" smtClean="0"/>
              <a:t>desoximetasone</a:t>
            </a:r>
            <a:r>
              <a:rPr lang="en-US" sz="2000" dirty="0" smtClean="0"/>
              <a:t> (high-potency) – avoid both for face and high-risk areas (around the eyes, occluded areas of skin e.g. </a:t>
            </a:r>
            <a:r>
              <a:rPr lang="en-US" sz="2000" dirty="0" err="1" smtClean="0"/>
              <a:t>axillae</a:t>
            </a:r>
            <a:r>
              <a:rPr lang="en-US" sz="2000" dirty="0" smtClean="0"/>
              <a:t>, inguinal folds, under breasts and abdominal </a:t>
            </a:r>
            <a:r>
              <a:rPr lang="en-US" sz="2000" dirty="0" err="1" smtClean="0"/>
              <a:t>pannus</a:t>
            </a:r>
            <a:r>
              <a:rPr lang="en-US" sz="2000" dirty="0" smtClean="0"/>
              <a:t>)</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Key Point:</a:t>
            </a:r>
            <a:r>
              <a:rPr lang="en-US" sz="2000" dirty="0" smtClean="0"/>
              <a:t>  High-potency topical corticosteroids cause thinning of the skin and should be avoided on the face, in </a:t>
            </a:r>
            <a:r>
              <a:rPr lang="en-US" sz="2000" dirty="0" err="1" smtClean="0"/>
              <a:t>intertriginous</a:t>
            </a:r>
            <a:r>
              <a:rPr lang="en-US" sz="2000" dirty="0" smtClean="0"/>
              <a:t> skin folds, and on atrophic skin where absorption may be enhanced</a:t>
            </a:r>
            <a:r>
              <a:rPr lang="en-US" sz="2000" b="1" dirty="0" smtClean="0"/>
              <a:t>  </a:t>
            </a:r>
            <a:endParaRPr lang="en-US" sz="20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20 </a:t>
            </a:r>
            <a:r>
              <a:rPr lang="en-US" sz="2000" dirty="0" err="1" smtClean="0"/>
              <a:t>yo</a:t>
            </a:r>
            <a:r>
              <a:rPr lang="en-US" sz="2000" dirty="0" smtClean="0"/>
              <a:t> M is evaluated for a single </a:t>
            </a:r>
            <a:r>
              <a:rPr lang="en-US" sz="2000" dirty="0" err="1" smtClean="0"/>
              <a:t>erythematous</a:t>
            </a:r>
            <a:r>
              <a:rPr lang="en-US" sz="2000" dirty="0" smtClean="0"/>
              <a:t> </a:t>
            </a:r>
            <a:r>
              <a:rPr lang="en-US" sz="2000" dirty="0" err="1" smtClean="0"/>
              <a:t>macule</a:t>
            </a:r>
            <a:r>
              <a:rPr lang="en-US" sz="2000" dirty="0" smtClean="0"/>
              <a:t> on his left arm that rapidly changed to fluid-filled lesions, some of which were cloudy.  On physical examination, vital signs are normal.  Skin findings are shown:</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Which of the following is the most</a:t>
            </a:r>
            <a:br>
              <a:rPr lang="en-US" sz="2000" dirty="0" smtClean="0"/>
            </a:br>
            <a:r>
              <a:rPr lang="en-US" sz="2000" dirty="0" smtClean="0"/>
              <a:t>appropriate topical treatment?</a:t>
            </a:r>
            <a:br>
              <a:rPr lang="en-US" sz="2000" dirty="0" smtClean="0"/>
            </a:br>
            <a:r>
              <a:rPr lang="en-US" sz="2000" dirty="0" smtClean="0"/>
              <a:t/>
            </a:r>
            <a:br>
              <a:rPr lang="en-US" sz="2000" dirty="0" smtClean="0"/>
            </a:br>
            <a:r>
              <a:rPr lang="en-US" sz="2000" dirty="0" smtClean="0"/>
              <a:t>A. </a:t>
            </a:r>
            <a:r>
              <a:rPr lang="en-US" sz="2000" dirty="0" err="1" smtClean="0"/>
              <a:t>Bacitracin</a:t>
            </a:r>
            <a:r>
              <a:rPr lang="en-US" sz="2000" dirty="0" smtClean="0"/>
              <a:t/>
            </a:r>
            <a:br>
              <a:rPr lang="en-US" sz="2000" dirty="0" smtClean="0"/>
            </a:br>
            <a:r>
              <a:rPr lang="en-US" sz="2000" dirty="0" smtClean="0"/>
              <a:t>B. </a:t>
            </a:r>
            <a:r>
              <a:rPr lang="en-US" sz="2000" dirty="0" err="1" smtClean="0"/>
              <a:t>Clotrimazole</a:t>
            </a:r>
            <a:r>
              <a:rPr lang="en-US" sz="2000" dirty="0" smtClean="0"/>
              <a:t/>
            </a:r>
            <a:br>
              <a:rPr lang="en-US" sz="2000" dirty="0" smtClean="0"/>
            </a:br>
            <a:r>
              <a:rPr lang="en-US" sz="2000" dirty="0" smtClean="0"/>
              <a:t>C. Hydrocortisone</a:t>
            </a:r>
            <a:br>
              <a:rPr lang="en-US" sz="2000" dirty="0" smtClean="0"/>
            </a:br>
            <a:r>
              <a:rPr lang="en-US" sz="2000" dirty="0" smtClean="0"/>
              <a:t>D. </a:t>
            </a:r>
            <a:r>
              <a:rPr lang="en-US" sz="2000" dirty="0" err="1" smtClean="0"/>
              <a:t>Mupirocin</a:t>
            </a:r>
            <a:endParaRPr lang="en-US" sz="2000" dirty="0"/>
          </a:p>
        </p:txBody>
      </p:sp>
      <p:pic>
        <p:nvPicPr>
          <p:cNvPr id="3" name="Picture 2"/>
          <p:cNvPicPr>
            <a:picLocks noChangeAspect="1"/>
          </p:cNvPicPr>
          <p:nvPr/>
        </p:nvPicPr>
        <p:blipFill>
          <a:blip r:embed="rId2"/>
          <a:stretch>
            <a:fillRect/>
          </a:stretch>
        </p:blipFill>
        <p:spPr>
          <a:xfrm>
            <a:off x="5181600" y="1905000"/>
            <a:ext cx="3086100" cy="3974523"/>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wrap="square" anchor="t">
            <a:normAutofit fontScale="90000"/>
          </a:bodyPr>
          <a:lstStyle/>
          <a:p>
            <a:pPr algn="l"/>
            <a:r>
              <a:rPr lang="en-US" sz="2000" b="1" dirty="0" smtClean="0"/>
              <a:t>D. </a:t>
            </a:r>
            <a:r>
              <a:rPr lang="en-US" sz="2000" b="1" dirty="0" err="1" smtClean="0"/>
              <a:t>Mupirocin</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Impetigo – superficial skin infection characterized by yellowish, crusted surface that may be caused by </a:t>
            </a:r>
            <a:r>
              <a:rPr lang="en-US" sz="2000" dirty="0" err="1" smtClean="0"/>
              <a:t>staph</a:t>
            </a:r>
            <a:r>
              <a:rPr lang="en-US" sz="2000" dirty="0" smtClean="0"/>
              <a:t> or strep (</a:t>
            </a:r>
            <a:r>
              <a:rPr lang="en-US" sz="2000" dirty="0" err="1" smtClean="0"/>
              <a:t>straph</a:t>
            </a:r>
            <a:r>
              <a:rPr lang="en-US" sz="2000" dirty="0" smtClean="0"/>
              <a:t> &gt; strep); </a:t>
            </a:r>
            <a:r>
              <a:rPr lang="en-US" sz="2000" dirty="0"/>
              <a:t>m</a:t>
            </a:r>
            <a:r>
              <a:rPr lang="en-US" sz="2000" dirty="0" smtClean="0"/>
              <a:t>ost cases are </a:t>
            </a:r>
            <a:r>
              <a:rPr lang="en-US" sz="2000" dirty="0" err="1" smtClean="0"/>
              <a:t>nonbullous</a:t>
            </a:r>
            <a:r>
              <a:rPr lang="en-US" sz="2000" dirty="0" smtClean="0"/>
              <a:t>, which is acquired by direct person-to-person contact, rapid spread</a:t>
            </a:r>
            <a:br>
              <a:rPr lang="en-US" sz="2000" dirty="0" smtClean="0"/>
            </a:br>
            <a:r>
              <a:rPr lang="en-US" sz="2000" dirty="0" smtClean="0"/>
              <a:t/>
            </a:r>
            <a:br>
              <a:rPr lang="en-US" sz="2000" dirty="0" smtClean="0"/>
            </a:br>
            <a:r>
              <a:rPr lang="en-US" sz="2000" dirty="0" err="1" smtClean="0"/>
              <a:t>Staph</a:t>
            </a:r>
            <a:r>
              <a:rPr lang="en-US" sz="2000" dirty="0" smtClean="0"/>
              <a:t> – secretion of </a:t>
            </a:r>
            <a:r>
              <a:rPr lang="en-US" sz="2000" dirty="0" err="1" smtClean="0"/>
              <a:t>exfoliative</a:t>
            </a:r>
            <a:r>
              <a:rPr lang="en-US" sz="2000" dirty="0" smtClean="0"/>
              <a:t> toxin leads to superficial blister formation</a:t>
            </a:r>
            <a:br>
              <a:rPr lang="en-US" sz="2000" dirty="0" smtClean="0"/>
            </a:br>
            <a:r>
              <a:rPr lang="en-US" sz="2000" dirty="0" smtClean="0"/>
              <a:t>- </a:t>
            </a:r>
            <a:r>
              <a:rPr lang="en-US" sz="2000" dirty="0" err="1" smtClean="0"/>
              <a:t>Bullous</a:t>
            </a:r>
            <a:r>
              <a:rPr lang="en-US" sz="2000" dirty="0" smtClean="0"/>
              <a:t> impetigo indicates S. </a:t>
            </a:r>
            <a:r>
              <a:rPr lang="en-US" sz="2000" dirty="0" err="1" smtClean="0"/>
              <a:t>aureus</a:t>
            </a:r>
            <a:r>
              <a:rPr lang="en-US" sz="2000" dirty="0" smtClean="0"/>
              <a:t> infection</a:t>
            </a:r>
            <a:br>
              <a:rPr lang="en-US" sz="2000" dirty="0" smtClean="0"/>
            </a:br>
            <a:r>
              <a:rPr lang="en-US" sz="2000" dirty="0" smtClean="0"/>
              <a:t>- Staphylococcal scalded skin syndrome – systemic spread of </a:t>
            </a:r>
            <a:r>
              <a:rPr lang="en-US" sz="2000" dirty="0" err="1" smtClean="0"/>
              <a:t>exfoliative</a:t>
            </a:r>
            <a:r>
              <a:rPr lang="en-US" sz="2000" dirty="0" smtClean="0"/>
              <a:t> toxins</a:t>
            </a:r>
            <a:br>
              <a:rPr lang="en-US" sz="2000" dirty="0" smtClean="0"/>
            </a:br>
            <a:r>
              <a:rPr lang="en-US" sz="2000" dirty="0" smtClean="0"/>
              <a:t/>
            </a:r>
            <a:br>
              <a:rPr lang="en-US" sz="2000" dirty="0" smtClean="0"/>
            </a:br>
            <a:r>
              <a:rPr lang="en-US" sz="2000" dirty="0" smtClean="0"/>
              <a:t>Topical treatment of choice – </a:t>
            </a:r>
            <a:r>
              <a:rPr lang="en-US" sz="2000" dirty="0" err="1" smtClean="0"/>
              <a:t>mupirocin</a:t>
            </a:r>
            <a:r>
              <a:rPr lang="en-US" sz="2000" dirty="0" smtClean="0"/>
              <a:t/>
            </a:r>
            <a:br>
              <a:rPr lang="en-US" sz="2000" dirty="0" smtClean="0"/>
            </a:br>
            <a:r>
              <a:rPr lang="en-US" sz="2000" dirty="0" smtClean="0"/>
              <a:t>Complicated/widespread cases – oral beta-</a:t>
            </a:r>
            <a:r>
              <a:rPr lang="en-US" sz="2000" dirty="0" err="1" smtClean="0"/>
              <a:t>lactamase</a:t>
            </a:r>
            <a:r>
              <a:rPr lang="en-US" sz="2000" dirty="0" smtClean="0"/>
              <a:t> resistant antibiotics (</a:t>
            </a:r>
            <a:r>
              <a:rPr lang="en-US" sz="2000" dirty="0" err="1" smtClean="0"/>
              <a:t>Keflex</a:t>
            </a:r>
            <a:r>
              <a:rPr lang="en-US" sz="2000" dirty="0" smtClean="0"/>
              <a:t>)</a:t>
            </a:r>
            <a:br>
              <a:rPr lang="en-US" sz="2000" dirty="0" smtClean="0"/>
            </a:br>
            <a:r>
              <a:rPr lang="en-US" sz="2000" dirty="0" smtClean="0"/>
              <a:t/>
            </a:r>
            <a:br>
              <a:rPr lang="en-US" sz="2000" dirty="0" smtClean="0"/>
            </a:br>
            <a:r>
              <a:rPr lang="en-US" sz="2000" dirty="0" err="1" smtClean="0"/>
              <a:t>Bacitracin</a:t>
            </a:r>
            <a:r>
              <a:rPr lang="en-US" sz="2000" dirty="0" smtClean="0"/>
              <a:t> – active against gram (+) organisms but has high rate of allergic contact dermatitis</a:t>
            </a:r>
            <a:br>
              <a:rPr lang="en-US" sz="2000" dirty="0" smtClean="0"/>
            </a:br>
            <a:r>
              <a:rPr lang="en-US" sz="2000" dirty="0" smtClean="0"/>
              <a:t>Topical </a:t>
            </a:r>
            <a:r>
              <a:rPr lang="en-US" sz="2000" dirty="0" err="1" smtClean="0"/>
              <a:t>clotrimazole</a:t>
            </a:r>
            <a:r>
              <a:rPr lang="en-US" sz="2000" dirty="0" smtClean="0"/>
              <a:t> – effective against fungal infections, not bacterial</a:t>
            </a:r>
            <a:br>
              <a:rPr lang="en-US" sz="2000" dirty="0" smtClean="0"/>
            </a:br>
            <a:r>
              <a:rPr lang="en-US" sz="2000" dirty="0" smtClean="0"/>
              <a:t>Topical hydrocortisone – can mask symptoms and worsen infection</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Key Point:  </a:t>
            </a:r>
            <a:r>
              <a:rPr lang="en-US" sz="2000" dirty="0" smtClean="0"/>
              <a:t>Localized impetigo can be treated with topical </a:t>
            </a:r>
            <a:r>
              <a:rPr lang="en-US" sz="2000" dirty="0" err="1" smtClean="0"/>
              <a:t>mupirocin</a:t>
            </a:r>
            <a:endParaRPr lang="en-US" sz="20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65-year-old woman is evaluated for a </a:t>
            </a:r>
            <a:r>
              <a:rPr lang="en-US" sz="2000" dirty="0" err="1" smtClean="0"/>
              <a:t>prodrome</a:t>
            </a:r>
            <a:r>
              <a:rPr lang="en-US" sz="2000" dirty="0" smtClean="0"/>
              <a:t> of pain on tip of the nose followed by painful eruption involving the right </a:t>
            </a:r>
            <a:r>
              <a:rPr lang="en-US" sz="2000" dirty="0" err="1" smtClean="0"/>
              <a:t>periorbital</a:t>
            </a:r>
            <a:r>
              <a:rPr lang="en-US" sz="2000" dirty="0" smtClean="0"/>
              <a:t> tissue.  On physical examination, all vital signs are normal.  There are grouped </a:t>
            </a:r>
            <a:r>
              <a:rPr lang="en-US" sz="2000" dirty="0" err="1" smtClean="0"/>
              <a:t>viselces</a:t>
            </a:r>
            <a:r>
              <a:rPr lang="en-US" sz="2000" dirty="0" smtClean="0"/>
              <a:t> on an </a:t>
            </a:r>
            <a:r>
              <a:rPr lang="en-US" sz="2000" dirty="0" err="1" smtClean="0"/>
              <a:t>erythematous</a:t>
            </a:r>
            <a:r>
              <a:rPr lang="en-US" sz="2000" dirty="0" smtClean="0"/>
              <a:t> base on the tip of the nose and above the right eye.</a:t>
            </a:r>
            <a:br>
              <a:rPr lang="en-US" sz="2000" dirty="0" smtClean="0"/>
            </a:br>
            <a:r>
              <a:rPr lang="en-US" sz="2000" dirty="0" smtClean="0"/>
              <a:t/>
            </a:r>
            <a:br>
              <a:rPr lang="en-US" sz="2000" dirty="0" smtClean="0"/>
            </a:br>
            <a:r>
              <a:rPr lang="en-US" sz="2000" dirty="0" smtClean="0"/>
              <a:t>Which of the following is the most appropriate first step in management of this patient?</a:t>
            </a:r>
            <a:br>
              <a:rPr lang="en-US" sz="2000" dirty="0" smtClean="0"/>
            </a:br>
            <a:r>
              <a:rPr lang="en-US" sz="2000" dirty="0" smtClean="0"/>
              <a:t/>
            </a:r>
            <a:br>
              <a:rPr lang="en-US" sz="2000" dirty="0" smtClean="0"/>
            </a:br>
            <a:r>
              <a:rPr lang="en-US" sz="2000" dirty="0" smtClean="0"/>
              <a:t>A. Apply warm compresses</a:t>
            </a:r>
            <a:br>
              <a:rPr lang="en-US" sz="2000" dirty="0" smtClean="0"/>
            </a:br>
            <a:r>
              <a:rPr lang="en-US" sz="2000" dirty="0" smtClean="0"/>
              <a:t>B. Begin ophthalmic corticosteroids</a:t>
            </a:r>
            <a:br>
              <a:rPr lang="en-US" sz="2000" dirty="0" smtClean="0"/>
            </a:br>
            <a:r>
              <a:rPr lang="en-US" sz="2000" dirty="0" smtClean="0"/>
              <a:t>C. Begin </a:t>
            </a:r>
            <a:r>
              <a:rPr lang="en-US" sz="2000" dirty="0" err="1" smtClean="0"/>
              <a:t>valacyclovir</a:t>
            </a:r>
            <a:r>
              <a:rPr lang="en-US" sz="2000" dirty="0" smtClean="0"/>
              <a:t> and obtain urgent ophthalmology consultation</a:t>
            </a:r>
            <a:br>
              <a:rPr lang="en-US" sz="2000" dirty="0" smtClean="0"/>
            </a:br>
            <a:r>
              <a:rPr lang="en-US" sz="2000" dirty="0" smtClean="0"/>
              <a:t>D. Obtain bacterial culture and start </a:t>
            </a:r>
            <a:r>
              <a:rPr lang="en-US" sz="2000" dirty="0" err="1" smtClean="0"/>
              <a:t>cephalexin</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278562"/>
          </a:xfrm>
        </p:spPr>
        <p:txBody>
          <a:bodyPr wrap="square" anchor="t">
            <a:normAutofit fontScale="90000"/>
          </a:bodyPr>
          <a:lstStyle/>
          <a:p>
            <a:pPr algn="l"/>
            <a:r>
              <a:rPr lang="en-US" sz="2000" b="1" dirty="0" smtClean="0"/>
              <a:t>C. Begin </a:t>
            </a:r>
            <a:r>
              <a:rPr lang="en-US" sz="2000" b="1" dirty="0" err="1" smtClean="0"/>
              <a:t>valacyclovir</a:t>
            </a:r>
            <a:r>
              <a:rPr lang="en-US" sz="2000" b="1" dirty="0" smtClean="0"/>
              <a:t> and obtain urgent ophthalmology consultation</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Shingles – reactivation of VZV occurring anytime after primary </a:t>
            </a:r>
            <a:r>
              <a:rPr lang="en-US" sz="2000" dirty="0" err="1" smtClean="0"/>
              <a:t>varicella</a:t>
            </a:r>
            <a:r>
              <a:rPr lang="en-US" sz="2000" dirty="0" smtClean="0"/>
              <a:t> infection; </a:t>
            </a:r>
            <a:r>
              <a:rPr lang="en-US" sz="2000" dirty="0" err="1" smtClean="0"/>
              <a:t>prodrome</a:t>
            </a:r>
            <a:r>
              <a:rPr lang="en-US" sz="2000" dirty="0" smtClean="0"/>
              <a:t> of intense pain, &gt; 90% have </a:t>
            </a:r>
            <a:r>
              <a:rPr lang="en-US" sz="2000" dirty="0" err="1" smtClean="0"/>
              <a:t>pruritus</a:t>
            </a:r>
            <a:r>
              <a:rPr lang="en-US" sz="2000" dirty="0" smtClean="0"/>
              <a:t>, tingling, tenderness, hyperesthesia; </a:t>
            </a:r>
            <a:r>
              <a:rPr lang="en-US" sz="2000" dirty="0" err="1" smtClean="0"/>
              <a:t>dermatomal</a:t>
            </a:r>
            <a:r>
              <a:rPr lang="en-US" sz="2000" dirty="0" smtClean="0"/>
              <a:t/>
            </a:r>
            <a:br>
              <a:rPr lang="en-US" sz="2000" dirty="0" smtClean="0"/>
            </a:br>
            <a:r>
              <a:rPr lang="en-US" sz="2000" dirty="0" smtClean="0"/>
              <a:t/>
            </a:r>
            <a:br>
              <a:rPr lang="en-US" sz="2000" dirty="0" smtClean="0"/>
            </a:br>
            <a:r>
              <a:rPr lang="en-US" sz="2000" dirty="0" smtClean="0"/>
              <a:t>Ophthalmic zoster – requires prompt treatment as it can lead to blindness; 100% of patients in prospective multicenter study presented who developed moderate-severe eye disease presented with red eye.</a:t>
            </a:r>
            <a:br>
              <a:rPr lang="en-US" sz="2000" dirty="0" smtClean="0"/>
            </a:br>
            <a:r>
              <a:rPr lang="en-US" sz="2000" dirty="0" smtClean="0"/>
              <a:t/>
            </a:r>
            <a:br>
              <a:rPr lang="en-US" sz="2000" dirty="0" smtClean="0"/>
            </a:br>
            <a:r>
              <a:rPr lang="en-US" sz="2000" dirty="0" smtClean="0"/>
              <a:t>Hutchinson sign – zoster eruption on the tip of the nose; not predictive of clinically relevant eye disease</a:t>
            </a:r>
            <a:br>
              <a:rPr lang="en-US" sz="2000" dirty="0" smtClean="0"/>
            </a:br>
            <a:r>
              <a:rPr lang="en-US" sz="2000" dirty="0" smtClean="0"/>
              <a:t/>
            </a:r>
            <a:br>
              <a:rPr lang="en-US" sz="2000" dirty="0" smtClean="0"/>
            </a:br>
            <a:r>
              <a:rPr lang="en-US" sz="2000" dirty="0" smtClean="0"/>
              <a:t>Clinical diagnosis but fluorescent-antibody testing or by PCR is confirmatory</a:t>
            </a:r>
            <a:br>
              <a:rPr lang="en-US" sz="2000" dirty="0" smtClean="0"/>
            </a:br>
            <a:r>
              <a:rPr lang="en-US" sz="2000" dirty="0" smtClean="0"/>
              <a:t/>
            </a:r>
            <a:br>
              <a:rPr lang="en-US" sz="2000" dirty="0" smtClean="0"/>
            </a:br>
            <a:r>
              <a:rPr lang="en-US" sz="2000" dirty="0" smtClean="0"/>
              <a:t>Treatment – immediate </a:t>
            </a:r>
            <a:r>
              <a:rPr lang="en-US" sz="2000" dirty="0" err="1" smtClean="0"/>
              <a:t>ophtho</a:t>
            </a:r>
            <a:r>
              <a:rPr lang="en-US" sz="2000" dirty="0" smtClean="0"/>
              <a:t> referral + </a:t>
            </a:r>
            <a:r>
              <a:rPr lang="en-US" sz="2000" u="sng" dirty="0" smtClean="0"/>
              <a:t>empiric</a:t>
            </a:r>
            <a:r>
              <a:rPr lang="en-US" sz="2000" dirty="0" smtClean="0"/>
              <a:t> treatment </a:t>
            </a:r>
            <a:r>
              <a:rPr lang="en-US" sz="2000" dirty="0" err="1" smtClean="0"/>
              <a:t>w</a:t>
            </a:r>
            <a:r>
              <a:rPr lang="en-US" sz="2000" dirty="0" smtClean="0"/>
              <a:t>/antiviral (acyclovir, </a:t>
            </a:r>
            <a:r>
              <a:rPr lang="en-US" sz="2000" dirty="0" err="1" smtClean="0"/>
              <a:t>valacyclovir</a:t>
            </a:r>
            <a:r>
              <a:rPr lang="en-US" sz="2000" dirty="0" smtClean="0"/>
              <a:t>, or </a:t>
            </a:r>
            <a:r>
              <a:rPr lang="en-US" sz="2000" dirty="0" err="1" smtClean="0"/>
              <a:t>famciclovir</a:t>
            </a:r>
            <a:r>
              <a:rPr lang="en-US" sz="2000" dirty="0" smtClean="0"/>
              <a:t>); ophthalmic CS frequently an adjunctive agent to </a:t>
            </a:r>
            <a:r>
              <a:rPr lang="en-US" sz="2000" dirty="0" err="1" smtClean="0"/>
              <a:t>antivirals</a:t>
            </a:r>
            <a:r>
              <a:rPr lang="en-US" sz="2000" dirty="0" smtClean="0"/>
              <a:t> but are administered by specialist</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Key Point:  </a:t>
            </a:r>
            <a:r>
              <a:rPr lang="en-US" sz="2000" dirty="0" smtClean="0"/>
              <a:t>Ophthalmic herpes zoster infection should be considered a medical emergency that requires prompt referral to an ophthalmologist and initiation of an antiviral agent.</a:t>
            </a:r>
            <a:endParaRPr lang="en-US" sz="20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22 </a:t>
            </a:r>
            <a:r>
              <a:rPr lang="en-US" sz="2000" dirty="0" err="1" smtClean="0"/>
              <a:t>yo</a:t>
            </a:r>
            <a:r>
              <a:rPr lang="en-US" sz="2000" dirty="0" smtClean="0"/>
              <a:t> M is evaluated for lip erosions and a new rash on the palms.  A representative example of the skin findings is shown:</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Which of the following infections is</a:t>
            </a:r>
            <a:br>
              <a:rPr lang="en-US" sz="2000" dirty="0" smtClean="0"/>
            </a:br>
            <a:r>
              <a:rPr lang="en-US" sz="2000" dirty="0" smtClean="0"/>
              <a:t>most commonly associated with</a:t>
            </a:r>
            <a:br>
              <a:rPr lang="en-US" sz="2000" dirty="0" smtClean="0"/>
            </a:br>
            <a:r>
              <a:rPr lang="en-US" sz="2000" dirty="0" smtClean="0"/>
              <a:t>this skin finding?</a:t>
            </a:r>
            <a:br>
              <a:rPr lang="en-US" sz="2000" dirty="0" smtClean="0"/>
            </a:br>
            <a:r>
              <a:rPr lang="en-US" sz="2000" dirty="0" smtClean="0"/>
              <a:t/>
            </a:r>
            <a:br>
              <a:rPr lang="en-US" sz="2000" dirty="0" smtClean="0"/>
            </a:br>
            <a:r>
              <a:rPr lang="en-US" sz="2000" dirty="0" smtClean="0"/>
              <a:t>A. Herpes simplex virus</a:t>
            </a:r>
            <a:br>
              <a:rPr lang="en-US" sz="2000" dirty="0" smtClean="0"/>
            </a:br>
            <a:r>
              <a:rPr lang="en-US" sz="2000" dirty="0" smtClean="0"/>
              <a:t>B. Parvovirus B19</a:t>
            </a:r>
            <a:br>
              <a:rPr lang="en-US" sz="2000" dirty="0" smtClean="0"/>
            </a:br>
            <a:r>
              <a:rPr lang="en-US" sz="2000" dirty="0" smtClean="0"/>
              <a:t>C. Streptococcus, group A</a:t>
            </a:r>
            <a:br>
              <a:rPr lang="en-US" sz="2000" dirty="0" smtClean="0"/>
            </a:br>
            <a:r>
              <a:rPr lang="en-US" sz="2000" dirty="0" smtClean="0"/>
              <a:t>D. </a:t>
            </a:r>
            <a:r>
              <a:rPr lang="en-US" sz="2000" dirty="0" err="1" smtClean="0"/>
              <a:t>Varicella</a:t>
            </a:r>
            <a:r>
              <a:rPr lang="en-US" sz="2000" dirty="0" smtClean="0"/>
              <a:t> zoster</a:t>
            </a:r>
            <a:endParaRPr lang="en-US" sz="2000" dirty="0"/>
          </a:p>
        </p:txBody>
      </p:sp>
      <p:pic>
        <p:nvPicPr>
          <p:cNvPr id="3" name="Picture 2"/>
          <p:cNvPicPr>
            <a:picLocks noChangeAspect="1"/>
          </p:cNvPicPr>
          <p:nvPr/>
        </p:nvPicPr>
        <p:blipFill>
          <a:blip r:embed="rId2"/>
          <a:stretch>
            <a:fillRect/>
          </a:stretch>
        </p:blipFill>
        <p:spPr>
          <a:xfrm>
            <a:off x="4292600" y="2068576"/>
            <a:ext cx="4241800" cy="288442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278562"/>
          </a:xfrm>
        </p:spPr>
        <p:txBody>
          <a:bodyPr wrap="square" anchor="t">
            <a:normAutofit fontScale="90000"/>
          </a:bodyPr>
          <a:lstStyle/>
          <a:p>
            <a:pPr algn="l"/>
            <a:r>
              <a:rPr lang="en-US" sz="2000" b="1" dirty="0" smtClean="0"/>
              <a:t>A. Herpes simplex virus</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Diagnosis – </a:t>
            </a:r>
            <a:r>
              <a:rPr lang="en-US" sz="2000" dirty="0" err="1" smtClean="0"/>
              <a:t>erythema</a:t>
            </a:r>
            <a:r>
              <a:rPr lang="en-US" sz="2000" dirty="0" smtClean="0"/>
              <a:t> </a:t>
            </a:r>
            <a:r>
              <a:rPr lang="en-US" sz="2000" dirty="0" err="1" smtClean="0"/>
              <a:t>multiforme</a:t>
            </a:r>
            <a:r>
              <a:rPr lang="en-US" sz="2000" dirty="0" smtClean="0"/>
              <a:t>:  several mm to several cm lesions consisting of </a:t>
            </a:r>
            <a:r>
              <a:rPr lang="en-US" sz="2000" dirty="0" err="1" smtClean="0"/>
              <a:t>erythematous</a:t>
            </a:r>
            <a:r>
              <a:rPr lang="en-US" sz="2000" dirty="0" smtClean="0"/>
              <a:t> plaques with concentric rings of color; dusky center can become necrotic and form a discrete blister or </a:t>
            </a:r>
            <a:r>
              <a:rPr lang="en-US" sz="2000" dirty="0" err="1" smtClean="0"/>
              <a:t>eschar</a:t>
            </a:r>
            <a:r>
              <a:rPr lang="en-US" sz="2000" dirty="0" smtClean="0"/>
              <a:t/>
            </a:r>
            <a:br>
              <a:rPr lang="en-US" sz="2000" dirty="0" smtClean="0"/>
            </a:br>
            <a:r>
              <a:rPr lang="en-US" sz="2000" dirty="0" smtClean="0"/>
              <a:t/>
            </a:r>
            <a:br>
              <a:rPr lang="en-US" sz="2000" dirty="0" smtClean="0"/>
            </a:br>
            <a:r>
              <a:rPr lang="en-US" sz="2000" dirty="0" smtClean="0"/>
              <a:t>Recurrent HSV infection causes recurrent EM eruptions; most patients tend to be 20-40 </a:t>
            </a:r>
            <a:r>
              <a:rPr lang="en-US" sz="2000" dirty="0" err="1" smtClean="0"/>
              <a:t>yo</a:t>
            </a:r>
            <a:r>
              <a:rPr lang="en-US" sz="2000" dirty="0" smtClean="0"/>
              <a:t>  </a:t>
            </a:r>
            <a:br>
              <a:rPr lang="en-US" sz="2000" dirty="0" smtClean="0"/>
            </a:br>
            <a:r>
              <a:rPr lang="en-US" sz="2000" dirty="0" smtClean="0"/>
              <a:t/>
            </a:r>
            <a:br>
              <a:rPr lang="en-US" sz="2000" dirty="0" smtClean="0"/>
            </a:br>
            <a:r>
              <a:rPr lang="en-US" sz="2000" dirty="0" smtClean="0"/>
              <a:t>Presentation – few to hundreds of lesions develop within several days, most commonly on extensor surfaces of extremities (hands and feet); 70% of patients have mucosal lesions (</a:t>
            </a:r>
            <a:r>
              <a:rPr lang="en-US" sz="2000" dirty="0" err="1" smtClean="0"/>
              <a:t>cutaneous</a:t>
            </a:r>
            <a:r>
              <a:rPr lang="en-US" sz="2000" dirty="0" smtClean="0"/>
              <a:t> and mucosal lips, gingival </a:t>
            </a:r>
            <a:r>
              <a:rPr lang="en-US" sz="2000" dirty="0" err="1" smtClean="0"/>
              <a:t>sulcus</a:t>
            </a:r>
            <a:r>
              <a:rPr lang="en-US" sz="2000" dirty="0" smtClean="0"/>
              <a:t>, sides of tongue); lesions last 1-2 </a:t>
            </a:r>
            <a:r>
              <a:rPr lang="en-US" sz="2000" dirty="0" err="1" smtClean="0"/>
              <a:t>wekes</a:t>
            </a:r>
            <a:r>
              <a:rPr lang="en-US" sz="2000" dirty="0" smtClean="0"/>
              <a:t> before healing, </a:t>
            </a:r>
            <a:r>
              <a:rPr lang="en-US" sz="2000" dirty="0" err="1" smtClean="0"/>
              <a:t>hyperpigmentation</a:t>
            </a:r>
            <a:r>
              <a:rPr lang="en-US" sz="2000" dirty="0" smtClean="0"/>
              <a:t> may persist</a:t>
            </a:r>
            <a:br>
              <a:rPr lang="en-US" sz="2000" dirty="0" smtClean="0"/>
            </a:br>
            <a:r>
              <a:rPr lang="en-US" sz="2000" dirty="0" smtClean="0"/>
              <a:t/>
            </a:r>
            <a:br>
              <a:rPr lang="en-US" sz="2000" dirty="0" smtClean="0"/>
            </a:br>
            <a:r>
              <a:rPr lang="en-US" sz="2000" dirty="0" smtClean="0"/>
              <a:t>Treatment – symptomatic, systemic CS can be used but are associated with </a:t>
            </a:r>
            <a:r>
              <a:rPr lang="en-US" sz="2000" dirty="0" err="1" smtClean="0"/>
              <a:t>complciations</a:t>
            </a:r>
            <a:r>
              <a:rPr lang="en-US" sz="2000" dirty="0" smtClean="0"/>
              <a:t>; </a:t>
            </a:r>
            <a:r>
              <a:rPr lang="en-US" sz="2000" dirty="0" err="1" smtClean="0"/>
              <a:t>antivirals</a:t>
            </a:r>
            <a:r>
              <a:rPr lang="en-US" sz="2000" dirty="0" smtClean="0"/>
              <a:t> </a:t>
            </a:r>
            <a:r>
              <a:rPr lang="en-US" sz="2000" u="sng" dirty="0" smtClean="0"/>
              <a:t>do </a:t>
            </a:r>
            <a:r>
              <a:rPr lang="en-US" sz="2000" dirty="0" smtClean="0"/>
              <a:t>not shorten EM outbreak in HSV-associated infection BUT </a:t>
            </a:r>
            <a:r>
              <a:rPr lang="en-US" sz="2000" u="sng" dirty="0" smtClean="0"/>
              <a:t>continuous </a:t>
            </a:r>
            <a:r>
              <a:rPr lang="en-US" sz="2000" u="sng" dirty="0" err="1" smtClean="0"/>
              <a:t>ppx</a:t>
            </a:r>
            <a:r>
              <a:rPr lang="en-US" sz="2000" u="sng" dirty="0" smtClean="0"/>
              <a:t> antiviral </a:t>
            </a:r>
            <a:r>
              <a:rPr lang="en-US" sz="2000" u="sng" dirty="0" err="1" smtClean="0"/>
              <a:t>tx</a:t>
            </a:r>
            <a:r>
              <a:rPr lang="en-US" sz="2000" u="sng" dirty="0" smtClean="0"/>
              <a:t> can help prevent future episodes</a:t>
            </a:r>
            <a:br>
              <a:rPr lang="en-US" sz="2000" u="sng" dirty="0" smtClean="0"/>
            </a:br>
            <a:r>
              <a:rPr lang="en-US" sz="2000" u="sng" dirty="0" smtClean="0"/>
              <a:t/>
            </a:r>
            <a:br>
              <a:rPr lang="en-US" sz="2000" u="sng" dirty="0" smtClean="0"/>
            </a:br>
            <a:r>
              <a:rPr lang="en-US" sz="2000" dirty="0" smtClean="0"/>
              <a:t>Strep does not cause EM but EM can be triggered by </a:t>
            </a:r>
            <a:r>
              <a:rPr lang="en-US" sz="2000" dirty="0" err="1" smtClean="0"/>
              <a:t>abx</a:t>
            </a:r>
            <a:r>
              <a:rPr lang="en-US" sz="2000" dirty="0" smtClean="0"/>
              <a:t> used to treat strep</a:t>
            </a:r>
            <a:br>
              <a:rPr lang="en-US" sz="2000" dirty="0" smtClean="0"/>
            </a:br>
            <a:r>
              <a:rPr lang="en-US" sz="2000" dirty="0" smtClean="0"/>
              <a:t>Parvovirus B19 &amp; VZV are rarely associated with EM</a:t>
            </a:r>
            <a:r>
              <a:rPr lang="en-US" sz="2000" b="1" dirty="0" smtClean="0"/>
              <a:t/>
            </a:r>
            <a:br>
              <a:rPr lang="en-US" sz="2000" b="1" dirty="0" smtClean="0"/>
            </a:br>
            <a:r>
              <a:rPr lang="en-US" sz="2000" b="1" dirty="0" smtClean="0"/>
              <a:t/>
            </a:r>
            <a:br>
              <a:rPr lang="en-US" sz="2000" b="1" dirty="0" smtClean="0"/>
            </a:br>
            <a:r>
              <a:rPr lang="en-US" sz="2000" b="1" dirty="0" smtClean="0"/>
              <a:t>Key Point:  </a:t>
            </a:r>
            <a:r>
              <a:rPr lang="en-US" sz="2000" dirty="0" err="1" smtClean="0"/>
              <a:t>Erythema</a:t>
            </a:r>
            <a:r>
              <a:rPr lang="en-US" sz="2000" dirty="0" smtClean="0"/>
              <a:t> </a:t>
            </a:r>
            <a:r>
              <a:rPr lang="en-US" sz="2000" dirty="0" err="1" smtClean="0"/>
              <a:t>multiforme</a:t>
            </a:r>
            <a:r>
              <a:rPr lang="en-US" sz="2000" dirty="0" smtClean="0"/>
              <a:t> is an acute </a:t>
            </a:r>
            <a:r>
              <a:rPr lang="en-US" sz="2000" dirty="0" err="1" smtClean="0"/>
              <a:t>dermatosis</a:t>
            </a:r>
            <a:r>
              <a:rPr lang="en-US" sz="2000" dirty="0" smtClean="0"/>
              <a:t> of the skin and </a:t>
            </a:r>
            <a:r>
              <a:rPr lang="en-US" sz="2000" dirty="0" err="1" smtClean="0"/>
              <a:t>mucosae</a:t>
            </a:r>
            <a:r>
              <a:rPr lang="en-US" sz="2000" dirty="0" smtClean="0"/>
              <a:t> that can be triggered by infections, most commonly herpes simplex virus</a:t>
            </a:r>
            <a:endParaRPr lang="en-US" sz="20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chor="t">
            <a:normAutofit/>
          </a:bodyPr>
          <a:lstStyle/>
          <a:p>
            <a:pPr algn="l"/>
            <a:r>
              <a:rPr lang="en-US" sz="1800" dirty="0" smtClean="0"/>
              <a:t>A 75 </a:t>
            </a:r>
            <a:r>
              <a:rPr lang="en-US" sz="1800" dirty="0" err="1" smtClean="0"/>
              <a:t>yo</a:t>
            </a:r>
            <a:r>
              <a:rPr lang="en-US" sz="1800" dirty="0" smtClean="0"/>
              <a:t> F is evaluated in the emergency department for skin blistering.  Her symptoms began 4 days ago when she developed fatigue, malaise, and headache.  Her eyes felt dry and gritty 2 nights ago.  When she awoke yesterday, her skin was pink-red and blistered with some broken blisters oozing fluid and leaving patches of raw skin.  The lesions have rapidly progressed over the past 24 hours.  Ten days ago, she received TMP-SMX for a UTI.</a:t>
            </a:r>
            <a:br>
              <a:rPr lang="en-US" sz="1800" dirty="0" smtClean="0"/>
            </a:br>
            <a:r>
              <a:rPr lang="en-US" sz="1800" dirty="0" smtClean="0"/>
              <a:t/>
            </a:r>
            <a:br>
              <a:rPr lang="en-US" sz="1800" dirty="0" smtClean="0"/>
            </a:br>
            <a:r>
              <a:rPr lang="en-US" sz="1800" dirty="0" smtClean="0"/>
              <a:t>On physical examination, T 102.4F  HR 115  BP 100/75  RR 20.  There is generalized </a:t>
            </a:r>
            <a:r>
              <a:rPr lang="en-US" sz="1800" dirty="0" err="1" smtClean="0"/>
              <a:t>erythema</a:t>
            </a:r>
            <a:r>
              <a:rPr lang="en-US" sz="1800" dirty="0" smtClean="0"/>
              <a:t> of the entire body, with blistering and erosions affecting greater than 30% of the body surface area.  Lateral pressure on </a:t>
            </a:r>
            <a:r>
              <a:rPr lang="en-US" sz="1800" dirty="0" err="1" smtClean="0"/>
              <a:t>erythematous</a:t>
            </a:r>
            <a:r>
              <a:rPr lang="en-US" sz="1800" dirty="0" smtClean="0"/>
              <a:t>, </a:t>
            </a:r>
            <a:r>
              <a:rPr lang="en-US" sz="1800" dirty="0" err="1" smtClean="0"/>
              <a:t>nonblistered</a:t>
            </a:r>
            <a:r>
              <a:rPr lang="en-US" sz="1800" dirty="0" smtClean="0"/>
              <a:t> skin causes the skin to slough.  There is </a:t>
            </a:r>
            <a:r>
              <a:rPr lang="en-US" sz="1800" dirty="0" err="1" smtClean="0"/>
              <a:t>conjunctival</a:t>
            </a:r>
            <a:r>
              <a:rPr lang="en-US" sz="1800" dirty="0" smtClean="0"/>
              <a:t> hyperemia, the lips are crusted, and there are ulcers inside the mouth.  Skin findings are shown:</a:t>
            </a:r>
            <a:br>
              <a:rPr lang="en-US" sz="1800" dirty="0" smtClean="0"/>
            </a:br>
            <a:r>
              <a:rPr lang="en-US" sz="1800" dirty="0" smtClean="0"/>
              <a:t/>
            </a:r>
            <a:br>
              <a:rPr lang="en-US" sz="1800" dirty="0" smtClean="0"/>
            </a:br>
            <a:r>
              <a:rPr lang="en-US" sz="1800" dirty="0" smtClean="0"/>
              <a:t>The leukocyte count is 12,5000 with 15% </a:t>
            </a:r>
            <a:r>
              <a:rPr lang="en-US" sz="1800" dirty="0" err="1" smtClean="0"/>
              <a:t>eos</a:t>
            </a:r>
            <a:r>
              <a:rPr lang="en-US" sz="1800" dirty="0" smtClean="0"/>
              <a:t>.</a:t>
            </a:r>
            <a:br>
              <a:rPr lang="en-US" sz="1800" dirty="0" smtClean="0"/>
            </a:br>
            <a:r>
              <a:rPr lang="en-US" sz="1800" dirty="0" smtClean="0"/>
              <a:t>The serum ALT and AST levels are elevated.</a:t>
            </a:r>
            <a:br>
              <a:rPr lang="en-US" sz="1800" dirty="0" smtClean="0"/>
            </a:br>
            <a:r>
              <a:rPr lang="en-US" sz="1800" dirty="0" smtClean="0"/>
              <a:t/>
            </a:r>
            <a:br>
              <a:rPr lang="en-US" sz="1800" dirty="0" smtClean="0"/>
            </a:br>
            <a:r>
              <a:rPr lang="en-US" sz="1800" dirty="0" smtClean="0"/>
              <a:t>Which of the following is the most likely</a:t>
            </a:r>
            <a:br>
              <a:rPr lang="en-US" sz="1800" dirty="0" smtClean="0"/>
            </a:br>
            <a:r>
              <a:rPr lang="en-US" sz="1800" dirty="0" smtClean="0"/>
              <a:t>diagnosis?</a:t>
            </a:r>
            <a:br>
              <a:rPr lang="en-US" sz="1800" dirty="0" smtClean="0"/>
            </a:br>
            <a:r>
              <a:rPr lang="en-US" sz="1800" dirty="0" smtClean="0"/>
              <a:t/>
            </a:r>
            <a:br>
              <a:rPr lang="en-US" sz="1800" dirty="0" smtClean="0"/>
            </a:br>
            <a:r>
              <a:rPr lang="en-US" sz="1800" dirty="0" smtClean="0"/>
              <a:t>A. </a:t>
            </a:r>
            <a:r>
              <a:rPr lang="en-US" sz="1800" dirty="0" err="1" smtClean="0"/>
              <a:t>Erythema</a:t>
            </a:r>
            <a:r>
              <a:rPr lang="en-US" sz="1800" dirty="0" smtClean="0"/>
              <a:t> </a:t>
            </a:r>
            <a:r>
              <a:rPr lang="en-US" sz="1800" dirty="0" err="1" smtClean="0"/>
              <a:t>multiforme</a:t>
            </a:r>
            <a:r>
              <a:rPr lang="en-US" sz="1800" dirty="0" smtClean="0"/>
              <a:t/>
            </a:r>
            <a:br>
              <a:rPr lang="en-US" sz="1800" dirty="0" smtClean="0"/>
            </a:br>
            <a:r>
              <a:rPr lang="en-US" sz="1800" dirty="0" smtClean="0"/>
              <a:t>B. </a:t>
            </a:r>
            <a:r>
              <a:rPr lang="en-US" sz="1800" dirty="0" err="1" smtClean="0"/>
              <a:t>Pemphigus</a:t>
            </a:r>
            <a:r>
              <a:rPr lang="en-US" sz="1800" dirty="0" smtClean="0"/>
              <a:t> </a:t>
            </a:r>
            <a:r>
              <a:rPr lang="en-US" sz="1800" dirty="0" err="1" smtClean="0"/>
              <a:t>foliaceous</a:t>
            </a:r>
            <a:r>
              <a:rPr lang="en-US" sz="1800" dirty="0" smtClean="0"/>
              <a:t/>
            </a:r>
            <a:br>
              <a:rPr lang="en-US" sz="1800" dirty="0" smtClean="0"/>
            </a:br>
            <a:r>
              <a:rPr lang="en-US" sz="1800" dirty="0" smtClean="0"/>
              <a:t>C. Staphylococcal scalded skin syndrome</a:t>
            </a:r>
            <a:br>
              <a:rPr lang="en-US" sz="1800" dirty="0" smtClean="0"/>
            </a:br>
            <a:r>
              <a:rPr lang="en-US" sz="1800" dirty="0" smtClean="0"/>
              <a:t>D. Toxic epidermal </a:t>
            </a:r>
            <a:r>
              <a:rPr lang="en-US" sz="1800" dirty="0" err="1" smtClean="0"/>
              <a:t>necrolysis</a:t>
            </a:r>
            <a:r>
              <a:rPr lang="en-US" sz="1800" dirty="0" smtClean="0"/>
              <a:t> </a:t>
            </a:r>
            <a:endParaRPr lang="en-US" sz="1800" dirty="0"/>
          </a:p>
        </p:txBody>
      </p:sp>
      <p:pic>
        <p:nvPicPr>
          <p:cNvPr id="3" name="Picture 2"/>
          <p:cNvPicPr>
            <a:picLocks noChangeAspect="1"/>
          </p:cNvPicPr>
          <p:nvPr/>
        </p:nvPicPr>
        <p:blipFill>
          <a:blip r:embed="rId2"/>
          <a:stretch>
            <a:fillRect/>
          </a:stretch>
        </p:blipFill>
        <p:spPr>
          <a:xfrm>
            <a:off x="5334000" y="3761042"/>
            <a:ext cx="3200400" cy="286835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781800"/>
          </a:xfrm>
        </p:spPr>
        <p:txBody>
          <a:bodyPr wrap="square" anchor="t">
            <a:normAutofit fontScale="90000"/>
          </a:bodyPr>
          <a:lstStyle/>
          <a:p>
            <a:pPr algn="l"/>
            <a:r>
              <a:rPr lang="en-US" sz="2000" b="1" dirty="0" smtClean="0"/>
              <a:t>D. Toxic epidermal </a:t>
            </a:r>
            <a:r>
              <a:rPr lang="en-US" sz="2000" b="1" dirty="0" err="1" smtClean="0"/>
              <a:t>necrolysis</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TEN – epidermal detachment in &gt; 30% BSA, positive </a:t>
            </a:r>
            <a:r>
              <a:rPr lang="en-US" sz="2000" dirty="0" err="1" smtClean="0"/>
              <a:t>Nikolsky</a:t>
            </a:r>
            <a:r>
              <a:rPr lang="en-US" sz="2000" dirty="0" smtClean="0"/>
              <a:t> sign (lateral pressure on </a:t>
            </a:r>
            <a:r>
              <a:rPr lang="en-US" sz="2000" dirty="0" err="1" smtClean="0"/>
              <a:t>nonblistered</a:t>
            </a:r>
            <a:r>
              <a:rPr lang="en-US" sz="2000" dirty="0" smtClean="0"/>
              <a:t> skin leads to denudation); 80% cases – 2+ mucosal surfaces involved</a:t>
            </a:r>
            <a:br>
              <a:rPr lang="en-US" sz="2000" dirty="0" smtClean="0"/>
            </a:br>
            <a:r>
              <a:rPr lang="en-US" sz="2000" dirty="0" smtClean="0"/>
              <a:t/>
            </a:r>
            <a:br>
              <a:rPr lang="en-US" sz="2000" dirty="0" smtClean="0"/>
            </a:br>
            <a:r>
              <a:rPr lang="en-US" sz="2000" dirty="0" smtClean="0"/>
              <a:t>MCC are medications – </a:t>
            </a:r>
            <a:r>
              <a:rPr lang="en-US" sz="2000" dirty="0" err="1" smtClean="0"/>
              <a:t>antiepileptics</a:t>
            </a:r>
            <a:r>
              <a:rPr lang="en-US" sz="2000" dirty="0" smtClean="0"/>
              <a:t>, </a:t>
            </a:r>
            <a:r>
              <a:rPr lang="en-US" sz="2000" dirty="0" err="1" smtClean="0"/>
              <a:t>NSAIDs</a:t>
            </a:r>
            <a:r>
              <a:rPr lang="en-US" sz="2000" dirty="0" smtClean="0"/>
              <a:t>, antibiotics, </a:t>
            </a:r>
            <a:r>
              <a:rPr lang="en-US" sz="2000" dirty="0" err="1" smtClean="0"/>
              <a:t>pantoprazole</a:t>
            </a:r>
            <a:r>
              <a:rPr lang="en-US" sz="2000" dirty="0" smtClean="0"/>
              <a:t>, </a:t>
            </a:r>
            <a:r>
              <a:rPr lang="en-US" sz="2000" dirty="0" err="1" smtClean="0"/>
              <a:t>sertraline</a:t>
            </a:r>
            <a:r>
              <a:rPr lang="en-US" sz="2000" dirty="0" smtClean="0"/>
              <a:t>, </a:t>
            </a:r>
            <a:r>
              <a:rPr lang="en-US" sz="2000" dirty="0" err="1" smtClean="0"/>
              <a:t>tramadol</a:t>
            </a:r>
            <a:r>
              <a:rPr lang="en-US" sz="2000" dirty="0" smtClean="0"/>
              <a:t>, </a:t>
            </a:r>
            <a:r>
              <a:rPr lang="en-US" sz="2000" dirty="0" err="1" smtClean="0"/>
              <a:t>allopurinol</a:t>
            </a:r>
            <a:r>
              <a:rPr lang="en-US" sz="2000" dirty="0" smtClean="0"/>
              <a:t>; occur within 8 wks of drug initiation (usually 4-28 days)</a:t>
            </a:r>
            <a:br>
              <a:rPr lang="en-US" sz="2000" dirty="0" smtClean="0"/>
            </a:br>
            <a:r>
              <a:rPr lang="en-US" sz="2000" dirty="0"/>
              <a:t>I</a:t>
            </a:r>
            <a:r>
              <a:rPr lang="en-US" sz="2000" dirty="0" smtClean="0"/>
              <a:t>ncreased risk with HIV, CKD, autoimmune disease  </a:t>
            </a:r>
            <a:br>
              <a:rPr lang="en-US" sz="2000" dirty="0" smtClean="0"/>
            </a:br>
            <a:r>
              <a:rPr lang="en-US" sz="2000" dirty="0" smtClean="0"/>
              <a:t/>
            </a:r>
            <a:br>
              <a:rPr lang="en-US" sz="2000" dirty="0" smtClean="0"/>
            </a:br>
            <a:r>
              <a:rPr lang="en-US" sz="2000" dirty="0" err="1"/>
              <a:t>P</a:t>
            </a:r>
            <a:r>
              <a:rPr lang="en-US" sz="2000" dirty="0" err="1" smtClean="0"/>
              <a:t>rodrome</a:t>
            </a:r>
            <a:r>
              <a:rPr lang="en-US" sz="2000" dirty="0" smtClean="0"/>
              <a:t> (fever, sore throat, burning sensation in eyes) occurs 1-3 days before skin lesions appear</a:t>
            </a:r>
            <a:br>
              <a:rPr lang="en-US" sz="2000" dirty="0" smtClean="0"/>
            </a:br>
            <a:r>
              <a:rPr lang="en-US" sz="2000" dirty="0" smtClean="0"/>
              <a:t/>
            </a:r>
            <a:br>
              <a:rPr lang="en-US" sz="2000" dirty="0" smtClean="0"/>
            </a:br>
            <a:r>
              <a:rPr lang="en-US" sz="2000" dirty="0" smtClean="0"/>
              <a:t>Skin findings – TEN “with spots” (flat, atypical, </a:t>
            </a:r>
            <a:r>
              <a:rPr lang="en-US" sz="2000" dirty="0" err="1" smtClean="0"/>
              <a:t>pupuric</a:t>
            </a:r>
            <a:r>
              <a:rPr lang="en-US" sz="2000" dirty="0" smtClean="0"/>
              <a:t> </a:t>
            </a:r>
            <a:r>
              <a:rPr lang="en-US" sz="2000" dirty="0" err="1" smtClean="0"/>
              <a:t>targetoid</a:t>
            </a:r>
            <a:r>
              <a:rPr lang="en-US" sz="2000" dirty="0" smtClean="0"/>
              <a:t> lesions that coalesce into dusky poorly demarcated confluent patches) vs. “without spots” (confluent, tender </a:t>
            </a:r>
            <a:r>
              <a:rPr lang="en-US" sz="2000" dirty="0" err="1" smtClean="0"/>
              <a:t>erythema</a:t>
            </a:r>
            <a:r>
              <a:rPr lang="en-US" sz="2000" dirty="0" smtClean="0"/>
              <a:t> without identifiable individual lesions)</a:t>
            </a:r>
            <a:br>
              <a:rPr lang="en-US" sz="2000" dirty="0" smtClean="0"/>
            </a:br>
            <a:r>
              <a:rPr lang="en-US" sz="2000" dirty="0" smtClean="0"/>
              <a:t/>
            </a:r>
            <a:br>
              <a:rPr lang="en-US" sz="2000" dirty="0" smtClean="0"/>
            </a:br>
            <a:r>
              <a:rPr lang="en-US" sz="2000" dirty="0" smtClean="0"/>
              <a:t>Involved epidermis blisters and </a:t>
            </a:r>
            <a:r>
              <a:rPr lang="en-US" sz="2000" dirty="0" err="1" smtClean="0"/>
              <a:t>slouphs</a:t>
            </a:r>
            <a:r>
              <a:rPr lang="en-US" sz="2000" dirty="0" smtClean="0"/>
              <a:t> leaving behind denuded dermis; prominent skin pain</a:t>
            </a:r>
            <a:br>
              <a:rPr lang="en-US" sz="2000" dirty="0" smtClean="0"/>
            </a:br>
            <a:r>
              <a:rPr lang="en-US" sz="2000" b="1" dirty="0" smtClean="0"/>
              <a:t/>
            </a:r>
            <a:br>
              <a:rPr lang="en-US" sz="2000" b="1" dirty="0" smtClean="0"/>
            </a:br>
            <a:r>
              <a:rPr lang="en-US" sz="2000" dirty="0" smtClean="0"/>
              <a:t>Diagnosis – clinical, biopsy is supportive but cannot distinguish among EM, SJS, &amp; TEN</a:t>
            </a:r>
            <a:br>
              <a:rPr lang="en-US" sz="2000" dirty="0" smtClean="0"/>
            </a:br>
            <a:r>
              <a:rPr lang="en-US" sz="2000" b="1" dirty="0" smtClean="0"/>
              <a:t/>
            </a:r>
            <a:br>
              <a:rPr lang="en-US" sz="2000" b="1" dirty="0" smtClean="0"/>
            </a:br>
            <a:r>
              <a:rPr lang="en-US" sz="2000" b="1" dirty="0" smtClean="0"/>
              <a:t>Key Point:  </a:t>
            </a:r>
            <a:r>
              <a:rPr lang="en-US" sz="2000" dirty="0" smtClean="0"/>
              <a:t>Toxic epidermal </a:t>
            </a:r>
            <a:r>
              <a:rPr lang="en-US" sz="2000" dirty="0" err="1" smtClean="0"/>
              <a:t>necrolysis</a:t>
            </a:r>
            <a:r>
              <a:rPr lang="en-US" sz="2000" dirty="0" smtClean="0"/>
              <a:t> is a potentially lethal drug eruption with active onset of widespread skin and mucosal necrosis</a:t>
            </a:r>
            <a:endParaRPr lang="en-US" sz="2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chor="t">
            <a:normAutofit/>
          </a:bodyPr>
          <a:lstStyle/>
          <a:p>
            <a:pPr algn="l"/>
            <a:r>
              <a:rPr lang="en-US" sz="1900" dirty="0" smtClean="0"/>
              <a:t>A 27yo F is evaluated because of a many-year history of eczema.  It started in childhood, and she continues to experience intermittent outbreaks of widespread, </a:t>
            </a:r>
            <a:r>
              <a:rPr lang="en-US" sz="1900" dirty="0" err="1" smtClean="0"/>
              <a:t>pruritic</a:t>
            </a:r>
            <a:r>
              <a:rPr lang="en-US" sz="1900" dirty="0" smtClean="0"/>
              <a:t> dermatitis on her trunk and extremities.  She uses emollients but has had the best results using topical corticosteroids such as </a:t>
            </a:r>
            <a:r>
              <a:rPr lang="en-US" sz="1900" dirty="0" err="1" smtClean="0"/>
              <a:t>triamcinolone</a:t>
            </a:r>
            <a:r>
              <a:rPr lang="en-US" sz="1900" dirty="0" smtClean="0"/>
              <a:t>.  Medical history is remarkable for hay fever; her only medication is </a:t>
            </a:r>
            <a:r>
              <a:rPr lang="en-US" sz="1900" dirty="0" err="1" smtClean="0"/>
              <a:t>hydroxyzine</a:t>
            </a:r>
            <a:r>
              <a:rPr lang="en-US" sz="1900" dirty="0" smtClean="0"/>
              <a:t>.</a:t>
            </a:r>
            <a:br>
              <a:rPr lang="en-US" sz="1900" dirty="0" smtClean="0"/>
            </a:br>
            <a:r>
              <a:rPr lang="en-US" sz="1900" dirty="0" smtClean="0"/>
              <a:t/>
            </a:r>
            <a:br>
              <a:rPr lang="en-US" sz="1900" dirty="0" smtClean="0"/>
            </a:br>
            <a:r>
              <a:rPr lang="en-US" sz="1900" dirty="0" smtClean="0"/>
              <a:t>On physical examination, she has widespread eczematous dermatitis with </a:t>
            </a:r>
            <a:r>
              <a:rPr lang="en-US" sz="1900" dirty="0" err="1" smtClean="0"/>
              <a:t>erythema</a:t>
            </a:r>
            <a:r>
              <a:rPr lang="en-US" sz="1900" dirty="0" smtClean="0"/>
              <a:t>, fine papules, and excoriations on much of the trunk and extremities.  Dermatitis involves the </a:t>
            </a:r>
            <a:r>
              <a:rPr lang="en-US" sz="1900" dirty="0" err="1" smtClean="0"/>
              <a:t>anticubital</a:t>
            </a:r>
            <a:r>
              <a:rPr lang="en-US" sz="1900" dirty="0" smtClean="0"/>
              <a:t> and </a:t>
            </a:r>
            <a:r>
              <a:rPr lang="en-US" sz="1900" dirty="0" err="1" smtClean="0"/>
              <a:t>popliteal</a:t>
            </a:r>
            <a:r>
              <a:rPr lang="en-US" sz="1900" dirty="0" smtClean="0"/>
              <a:t> </a:t>
            </a:r>
            <a:r>
              <a:rPr lang="en-US" sz="1900" dirty="0" err="1" smtClean="0"/>
              <a:t>fossae</a:t>
            </a:r>
            <a:r>
              <a:rPr lang="en-US" sz="1900" dirty="0" smtClean="0"/>
              <a:t>.  </a:t>
            </a:r>
            <a:r>
              <a:rPr lang="en-US" sz="1900" dirty="0" err="1" smtClean="0"/>
              <a:t>Lichenification</a:t>
            </a:r>
            <a:r>
              <a:rPr lang="en-US" sz="1900" dirty="0" smtClean="0"/>
              <a:t> is present on areas of the legs.  No vesicles or pustules are observed.  The patient will be prescribed topical </a:t>
            </a:r>
            <a:r>
              <a:rPr lang="en-US" sz="1900" dirty="0" err="1" smtClean="0"/>
              <a:t>triamcinolone</a:t>
            </a:r>
            <a:r>
              <a:rPr lang="en-US" sz="1900" dirty="0" smtClean="0"/>
              <a:t> ointment twice daily on the trunk and extremities for 7 days.</a:t>
            </a:r>
            <a:br>
              <a:rPr lang="en-US" sz="1900" dirty="0" smtClean="0"/>
            </a:br>
            <a:r>
              <a:rPr lang="en-US" sz="1900" dirty="0" smtClean="0"/>
              <a:t/>
            </a:r>
            <a:br>
              <a:rPr lang="en-US" sz="1900" dirty="0" smtClean="0"/>
            </a:br>
            <a:r>
              <a:rPr lang="en-US" sz="1900" dirty="0" smtClean="0"/>
              <a:t>Which of the following commercially available sizes of </a:t>
            </a:r>
            <a:r>
              <a:rPr lang="en-US" sz="1900" dirty="0" err="1" smtClean="0"/>
              <a:t>triamcinolone</a:t>
            </a:r>
            <a:r>
              <a:rPr lang="en-US" sz="1900" dirty="0" smtClean="0"/>
              <a:t> should be prescribed to ensure that she has sufficient medication to treat her dermatitis as prescribed?</a:t>
            </a:r>
            <a:br>
              <a:rPr lang="en-US" sz="1900" dirty="0" smtClean="0"/>
            </a:br>
            <a:r>
              <a:rPr lang="en-US" sz="1900" dirty="0" smtClean="0"/>
              <a:t/>
            </a:r>
            <a:br>
              <a:rPr lang="en-US" sz="1900" dirty="0" smtClean="0"/>
            </a:br>
            <a:r>
              <a:rPr lang="en-US" sz="1900" dirty="0" smtClean="0"/>
              <a:t>A. 15 </a:t>
            </a:r>
            <a:r>
              <a:rPr lang="en-US" sz="1900" dirty="0" err="1" smtClean="0"/>
              <a:t>g</a:t>
            </a:r>
            <a:r>
              <a:rPr lang="en-US" sz="1900" dirty="0" smtClean="0"/>
              <a:t/>
            </a:r>
            <a:br>
              <a:rPr lang="en-US" sz="1900" dirty="0" smtClean="0"/>
            </a:br>
            <a:r>
              <a:rPr lang="en-US" sz="1900" dirty="0" smtClean="0"/>
              <a:t>B. 20 </a:t>
            </a:r>
            <a:r>
              <a:rPr lang="en-US" sz="1900" dirty="0" err="1" smtClean="0"/>
              <a:t>g</a:t>
            </a:r>
            <a:r>
              <a:rPr lang="en-US" sz="1900" dirty="0" smtClean="0"/>
              <a:t/>
            </a:r>
            <a:br>
              <a:rPr lang="en-US" sz="1900" dirty="0" smtClean="0"/>
            </a:br>
            <a:r>
              <a:rPr lang="en-US" sz="1900" dirty="0" smtClean="0"/>
              <a:t>C. 60 </a:t>
            </a:r>
            <a:r>
              <a:rPr lang="en-US" sz="1900" dirty="0" err="1" smtClean="0"/>
              <a:t>g</a:t>
            </a:r>
            <a:r>
              <a:rPr lang="en-US" sz="1900" dirty="0" smtClean="0"/>
              <a:t/>
            </a:r>
            <a:br>
              <a:rPr lang="en-US" sz="1900" dirty="0" smtClean="0"/>
            </a:br>
            <a:r>
              <a:rPr lang="en-US" sz="1900" dirty="0" smtClean="0"/>
              <a:t>D. 80 </a:t>
            </a:r>
            <a:r>
              <a:rPr lang="en-US" sz="1900" dirty="0" err="1" smtClean="0"/>
              <a:t>g</a:t>
            </a:r>
            <a:r>
              <a:rPr lang="en-US" sz="1900" dirty="0" smtClean="0"/>
              <a:t/>
            </a:r>
            <a:br>
              <a:rPr lang="en-US" sz="1900" dirty="0" smtClean="0"/>
            </a:br>
            <a:r>
              <a:rPr lang="en-US" sz="1900" dirty="0" smtClean="0"/>
              <a:t>E. 454 </a:t>
            </a:r>
            <a:r>
              <a:rPr lang="en-US" sz="1900" dirty="0" err="1" smtClean="0"/>
              <a:t>g</a:t>
            </a:r>
            <a:endParaRPr lang="en-US" sz="19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wrap="square" anchor="t">
            <a:normAutofit fontScale="90000"/>
          </a:bodyPr>
          <a:lstStyle/>
          <a:p>
            <a:pPr algn="l"/>
            <a:r>
              <a:rPr lang="en-US" sz="2000" b="1" dirty="0"/>
              <a:t>E</a:t>
            </a:r>
            <a:r>
              <a:rPr lang="en-US" sz="2000" b="1" dirty="0" smtClean="0"/>
              <a:t>. 454 </a:t>
            </a:r>
            <a:r>
              <a:rPr lang="en-US" sz="2000" b="1" dirty="0" err="1" smtClean="0"/>
              <a:t>g</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err="1" smtClean="0"/>
              <a:t>Triamcinolone</a:t>
            </a:r>
            <a:r>
              <a:rPr lang="en-US" sz="2000" dirty="0" smtClean="0"/>
              <a:t> is available in a 1-pound (454 </a:t>
            </a:r>
            <a:r>
              <a:rPr lang="en-US" sz="2000" dirty="0" err="1" smtClean="0"/>
              <a:t>g</a:t>
            </a:r>
            <a:r>
              <a:rPr lang="en-US" sz="2000" dirty="0" smtClean="0"/>
              <a:t>) jar</a:t>
            </a:r>
            <a:br>
              <a:rPr lang="en-US" sz="2000" dirty="0" smtClean="0"/>
            </a:br>
            <a:r>
              <a:rPr lang="en-US" sz="2000" dirty="0" smtClean="0"/>
              <a:t/>
            </a:r>
            <a:br>
              <a:rPr lang="en-US" sz="2000" dirty="0" smtClean="0"/>
            </a:br>
            <a:r>
              <a:rPr lang="en-US" sz="2000" dirty="0" smtClean="0"/>
              <a:t>Common for providers to prescribe insufficient medication, resulting in treatment failure</a:t>
            </a:r>
            <a:br>
              <a:rPr lang="en-US" sz="2000" dirty="0" smtClean="0"/>
            </a:br>
            <a:r>
              <a:rPr lang="en-US" sz="2000" b="1" dirty="0" smtClean="0"/>
              <a:t/>
            </a:r>
            <a:br>
              <a:rPr lang="en-US" sz="2000" b="1" dirty="0" smtClean="0"/>
            </a:br>
            <a:r>
              <a:rPr lang="en-US" sz="2000" dirty="0" smtClean="0"/>
              <a:t>Body surface estimates</a:t>
            </a:r>
            <a:br>
              <a:rPr lang="en-US" sz="2000" dirty="0" smtClean="0"/>
            </a:br>
            <a:r>
              <a:rPr lang="en-US" sz="2000" dirty="0" smtClean="0"/>
              <a:t>- Leg = 18%</a:t>
            </a:r>
            <a:br>
              <a:rPr lang="en-US" sz="2000" dirty="0" smtClean="0"/>
            </a:br>
            <a:r>
              <a:rPr lang="en-US" sz="2000" dirty="0" smtClean="0"/>
              <a:t>- Arm = 18%</a:t>
            </a:r>
            <a:br>
              <a:rPr lang="en-US" sz="2000" dirty="0" smtClean="0"/>
            </a:br>
            <a:r>
              <a:rPr lang="en-US" sz="2000" dirty="0" smtClean="0"/>
              <a:t>- Front torso = 18%</a:t>
            </a:r>
            <a:br>
              <a:rPr lang="en-US" sz="2000" dirty="0" smtClean="0"/>
            </a:br>
            <a:r>
              <a:rPr lang="en-US" sz="2000" dirty="0" smtClean="0"/>
              <a:t>- Back torso = 18%</a:t>
            </a:r>
            <a:br>
              <a:rPr lang="en-US" sz="2000" dirty="0" smtClean="0"/>
            </a:br>
            <a:r>
              <a:rPr lang="en-US" sz="2000" dirty="0" smtClean="0"/>
              <a:t>- Head = 9%</a:t>
            </a:r>
            <a:br>
              <a:rPr lang="en-US" sz="2000" dirty="0" smtClean="0"/>
            </a:br>
            <a:r>
              <a:rPr lang="en-US" sz="2000" dirty="0" smtClean="0"/>
              <a:t/>
            </a:r>
            <a:br>
              <a:rPr lang="en-US" sz="2000" dirty="0" smtClean="0"/>
            </a:br>
            <a:r>
              <a:rPr lang="en-US" sz="2000" dirty="0" smtClean="0"/>
              <a:t>Whole body </a:t>
            </a:r>
            <a:r>
              <a:rPr lang="en-US" sz="2000" dirty="0" err="1" smtClean="0"/>
              <a:t>x</a:t>
            </a:r>
            <a:r>
              <a:rPr lang="en-US" sz="2000" dirty="0" smtClean="0"/>
              <a:t> percentage needing medication = amount necessary per app</a:t>
            </a:r>
            <a:br>
              <a:rPr lang="en-US" sz="2000" dirty="0" smtClean="0"/>
            </a:br>
            <a:r>
              <a:rPr lang="en-US" sz="2000" dirty="0" smtClean="0"/>
              <a:t/>
            </a:r>
            <a:br>
              <a:rPr lang="en-US" sz="2000" dirty="0" smtClean="0"/>
            </a:br>
            <a:r>
              <a:rPr lang="en-US" sz="2000" dirty="0" smtClean="0"/>
              <a:t>BID application to trunk + 2 legs + 2 arms = 30g </a:t>
            </a:r>
            <a:r>
              <a:rPr lang="en-US" sz="2000" dirty="0" err="1" smtClean="0"/>
              <a:t>x</a:t>
            </a:r>
            <a:r>
              <a:rPr lang="en-US" sz="2000" dirty="0" smtClean="0"/>
              <a:t> [(2x0.18) + (2x0.18) + 0.18]</a:t>
            </a:r>
            <a:br>
              <a:rPr lang="en-US" sz="2000" dirty="0" smtClean="0"/>
            </a:br>
            <a:r>
              <a:rPr lang="en-US" sz="2000" dirty="0" smtClean="0"/>
              <a:t>= 27 </a:t>
            </a:r>
            <a:r>
              <a:rPr lang="en-US" sz="2000" dirty="0" err="1" smtClean="0"/>
              <a:t>g</a:t>
            </a:r>
            <a:r>
              <a:rPr lang="en-US" sz="2000" dirty="0" smtClean="0"/>
              <a:t> per app </a:t>
            </a:r>
            <a:r>
              <a:rPr lang="en-US" sz="2000" dirty="0" err="1" smtClean="0">
                <a:sym typeface="Wingdings"/>
              </a:rPr>
              <a:t></a:t>
            </a:r>
            <a:r>
              <a:rPr lang="en-US" sz="2000" dirty="0" smtClean="0">
                <a:sym typeface="Wingdings"/>
              </a:rPr>
              <a:t> 54 </a:t>
            </a:r>
            <a:r>
              <a:rPr lang="en-US" sz="2000" dirty="0" err="1" smtClean="0">
                <a:sym typeface="Wingdings"/>
              </a:rPr>
              <a:t>g</a:t>
            </a:r>
            <a:r>
              <a:rPr lang="en-US" sz="2000" dirty="0" smtClean="0">
                <a:sym typeface="Wingdings"/>
              </a:rPr>
              <a:t> per day </a:t>
            </a:r>
            <a:r>
              <a:rPr lang="en-US" sz="2000" dirty="0" err="1" smtClean="0">
                <a:sym typeface="Wingdings"/>
              </a:rPr>
              <a:t></a:t>
            </a:r>
            <a:r>
              <a:rPr lang="en-US" sz="2000" dirty="0" smtClean="0">
                <a:sym typeface="Wingdings"/>
              </a:rPr>
              <a:t> 378 </a:t>
            </a:r>
            <a:r>
              <a:rPr lang="en-US" sz="2000" dirty="0" err="1" smtClean="0">
                <a:sym typeface="Wingdings"/>
              </a:rPr>
              <a:t>g</a:t>
            </a:r>
            <a:r>
              <a:rPr lang="en-US" sz="2000" dirty="0" smtClean="0">
                <a:sym typeface="Wingdings"/>
              </a:rPr>
              <a:t> for 7 day course</a:t>
            </a:r>
            <a:r>
              <a:rPr lang="en-US" sz="2000" dirty="0" smtClean="0"/>
              <a:t> </a:t>
            </a:r>
            <a:r>
              <a:rPr lang="en-US" sz="2000" b="1" dirty="0" smtClean="0"/>
              <a:t/>
            </a:r>
            <a:br>
              <a:rPr lang="en-US" sz="2000" b="1" dirty="0" smtClean="0"/>
            </a:br>
            <a:r>
              <a:rPr lang="en-US" sz="2000" b="1" dirty="0" smtClean="0"/>
              <a:t/>
            </a:r>
            <a:br>
              <a:rPr lang="en-US" sz="2000" b="1" dirty="0" smtClean="0"/>
            </a:br>
            <a:r>
              <a:rPr lang="en-US" sz="2000" b="1" dirty="0" smtClean="0"/>
              <a:t>Key Point:  </a:t>
            </a:r>
            <a:r>
              <a:rPr lang="en-US" sz="2000" dirty="0" smtClean="0"/>
              <a:t>An average of 30 </a:t>
            </a:r>
            <a:r>
              <a:rPr lang="en-US" sz="2000" dirty="0" err="1" smtClean="0"/>
              <a:t>g</a:t>
            </a:r>
            <a:r>
              <a:rPr lang="en-US" sz="2000" dirty="0" smtClean="0"/>
              <a:t>, or about 1 oz, of a given topical medication is needed to cover the “average” 70-kg (154-lb) patient</a:t>
            </a:r>
            <a:endParaRPr lang="en-US" sz="2000"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35-year-old woman is evaluated for recurrent salmon-colored oval lesions on the chest and upper back, which are occasionally itchy.  She has tried over-the-counter selenium sulfide-based shampoo with only modest improvement.  The lesions seem to reappear every year during hot, humid weather.</a:t>
            </a:r>
            <a:br>
              <a:rPr lang="en-US" sz="2000" dirty="0" smtClean="0"/>
            </a:br>
            <a:r>
              <a:rPr lang="en-US" sz="2000" dirty="0" smtClean="0"/>
              <a:t/>
            </a:r>
            <a:br>
              <a:rPr lang="en-US" sz="2000" dirty="0" smtClean="0"/>
            </a:br>
            <a:r>
              <a:rPr lang="en-US" sz="2000" dirty="0" smtClean="0"/>
              <a:t>On physical examination, vital signs are normal.  Potassium hydroxide (KOH) testing of the scale shows a “spaghetti and meatballs” pattern.  Skin findings are shown:</a:t>
            </a:r>
            <a:br>
              <a:rPr lang="en-US" sz="2000" dirty="0" smtClean="0"/>
            </a:br>
            <a:r>
              <a:rPr lang="en-US" sz="2000" dirty="0" smtClean="0"/>
              <a:t/>
            </a:r>
            <a:br>
              <a:rPr lang="en-US" sz="2000" dirty="0" smtClean="0"/>
            </a:br>
            <a:r>
              <a:rPr lang="en-US" sz="2000" dirty="0" smtClean="0"/>
              <a:t>Which of the following is the most</a:t>
            </a:r>
            <a:br>
              <a:rPr lang="en-US" sz="2000" dirty="0" smtClean="0"/>
            </a:br>
            <a:r>
              <a:rPr lang="en-US" sz="2000" dirty="0" smtClean="0"/>
              <a:t>appropriate next step in treatment?</a:t>
            </a:r>
            <a:br>
              <a:rPr lang="en-US" sz="2000" dirty="0" smtClean="0"/>
            </a:br>
            <a:r>
              <a:rPr lang="en-US" sz="2000" dirty="0" smtClean="0"/>
              <a:t/>
            </a:r>
            <a:br>
              <a:rPr lang="en-US" sz="2000" dirty="0" smtClean="0"/>
            </a:br>
            <a:r>
              <a:rPr lang="en-US" sz="2000" dirty="0" smtClean="0"/>
              <a:t>A. Oral </a:t>
            </a:r>
            <a:r>
              <a:rPr lang="en-US" sz="2000" dirty="0" err="1" smtClean="0"/>
              <a:t>ketoconazole</a:t>
            </a:r>
            <a:r>
              <a:rPr lang="en-US" sz="2000" dirty="0" smtClean="0"/>
              <a:t>, single dose</a:t>
            </a:r>
            <a:br>
              <a:rPr lang="en-US" sz="2000" dirty="0" smtClean="0"/>
            </a:br>
            <a:r>
              <a:rPr lang="en-US" sz="2000" dirty="0" smtClean="0"/>
              <a:t>B. Topical corticosteroids</a:t>
            </a:r>
            <a:br>
              <a:rPr lang="en-US" sz="2000" dirty="0" smtClean="0"/>
            </a:br>
            <a:r>
              <a:rPr lang="en-US" sz="2000" dirty="0" smtClean="0"/>
              <a:t>C. Topical </a:t>
            </a:r>
            <a:r>
              <a:rPr lang="en-US" sz="2000" dirty="0" err="1" smtClean="0"/>
              <a:t>ketoconazole</a:t>
            </a:r>
            <a:r>
              <a:rPr lang="en-US" sz="2000" dirty="0" smtClean="0"/>
              <a:t/>
            </a:r>
            <a:br>
              <a:rPr lang="en-US" sz="2000" dirty="0" smtClean="0"/>
            </a:br>
            <a:r>
              <a:rPr lang="en-US" sz="2000" dirty="0" smtClean="0"/>
              <a:t>D. No treatment</a:t>
            </a:r>
            <a:endParaRPr lang="en-US" sz="2000" dirty="0"/>
          </a:p>
        </p:txBody>
      </p:sp>
      <p:pic>
        <p:nvPicPr>
          <p:cNvPr id="3" name="Picture 2"/>
          <p:cNvPicPr>
            <a:picLocks noChangeAspect="1"/>
          </p:cNvPicPr>
          <p:nvPr/>
        </p:nvPicPr>
        <p:blipFill>
          <a:blip r:embed="rId2"/>
          <a:stretch>
            <a:fillRect/>
          </a:stretch>
        </p:blipFill>
        <p:spPr>
          <a:xfrm>
            <a:off x="4597400" y="2955607"/>
            <a:ext cx="4089400" cy="2606993"/>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278562"/>
          </a:xfrm>
        </p:spPr>
        <p:txBody>
          <a:bodyPr wrap="square" anchor="t">
            <a:normAutofit fontScale="90000"/>
          </a:bodyPr>
          <a:lstStyle/>
          <a:p>
            <a:pPr algn="l"/>
            <a:r>
              <a:rPr lang="en-US" sz="2000" b="1" dirty="0" smtClean="0"/>
              <a:t>C. Topical </a:t>
            </a:r>
            <a:r>
              <a:rPr lang="en-US" sz="2000" b="1" dirty="0" err="1" smtClean="0"/>
              <a:t>ketoconazole</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Diagnosis – </a:t>
            </a:r>
            <a:r>
              <a:rPr lang="en-US" sz="2000" dirty="0" err="1" smtClean="0"/>
              <a:t>tinea</a:t>
            </a:r>
            <a:r>
              <a:rPr lang="en-US" sz="2000" dirty="0" smtClean="0"/>
              <a:t> </a:t>
            </a:r>
            <a:r>
              <a:rPr lang="en-US" sz="2000" dirty="0" err="1" smtClean="0"/>
              <a:t>versicolor</a:t>
            </a:r>
            <a:r>
              <a:rPr lang="en-US" sz="2000" dirty="0" smtClean="0"/>
              <a:t>:  caused by the yeast </a:t>
            </a:r>
            <a:r>
              <a:rPr lang="en-US" sz="2000" i="1" dirty="0" err="1" smtClean="0"/>
              <a:t>Malassezia</a:t>
            </a:r>
            <a:r>
              <a:rPr lang="en-US" sz="2000" i="1" dirty="0" smtClean="0"/>
              <a:t> </a:t>
            </a:r>
            <a:r>
              <a:rPr lang="en-US" sz="2000" i="1" dirty="0" err="1" smtClean="0"/>
              <a:t>furfur</a:t>
            </a:r>
            <a:r>
              <a:rPr lang="en-US" sz="2000" dirty="0" smtClean="0"/>
              <a:t> (aka </a:t>
            </a:r>
            <a:r>
              <a:rPr lang="en-US" sz="2000" i="1" dirty="0" err="1" smtClean="0"/>
              <a:t>pityrosporum</a:t>
            </a:r>
            <a:r>
              <a:rPr lang="en-US" sz="2000" i="1" dirty="0" smtClean="0"/>
              <a:t> </a:t>
            </a:r>
            <a:r>
              <a:rPr lang="en-US" sz="2000" i="1" dirty="0" err="1" smtClean="0"/>
              <a:t>ovale</a:t>
            </a:r>
            <a:r>
              <a:rPr lang="en-US" sz="2000" dirty="0" smtClean="0"/>
              <a:t> or </a:t>
            </a:r>
            <a:r>
              <a:rPr lang="en-US" sz="2000" i="1" dirty="0" err="1" smtClean="0"/>
              <a:t>pityrosporum</a:t>
            </a:r>
            <a:r>
              <a:rPr lang="en-US" sz="2000" i="1" dirty="0" smtClean="0"/>
              <a:t> </a:t>
            </a:r>
            <a:r>
              <a:rPr lang="en-US" sz="2000" i="1" dirty="0" err="1" smtClean="0"/>
              <a:t>orbiculare</a:t>
            </a:r>
            <a:r>
              <a:rPr lang="en-US" sz="2000" dirty="0" smtClean="0"/>
              <a:t>)</a:t>
            </a:r>
            <a:br>
              <a:rPr lang="en-US" sz="2000" dirty="0" smtClean="0"/>
            </a:br>
            <a:r>
              <a:rPr lang="en-US" sz="2000" dirty="0" smtClean="0"/>
              <a:t/>
            </a:r>
            <a:br>
              <a:rPr lang="en-US" sz="2000" dirty="0" smtClean="0"/>
            </a:br>
            <a:r>
              <a:rPr lang="en-US" sz="2000" dirty="0" smtClean="0"/>
              <a:t>Confirm with KOH prep from scrapings – “spaghetti and meatballs”</a:t>
            </a:r>
            <a:br>
              <a:rPr lang="en-US" sz="2000" dirty="0" smtClean="0"/>
            </a:br>
            <a:r>
              <a:rPr lang="en-US" sz="2000" dirty="0" smtClean="0"/>
              <a:t/>
            </a:r>
            <a:br>
              <a:rPr lang="en-US" sz="2000" dirty="0" smtClean="0"/>
            </a:br>
            <a:r>
              <a:rPr lang="en-US" sz="2000" dirty="0" smtClean="0"/>
              <a:t>Treatment – topical </a:t>
            </a:r>
            <a:r>
              <a:rPr lang="en-US" sz="2000" dirty="0" err="1" smtClean="0"/>
              <a:t>imidazole</a:t>
            </a:r>
            <a:r>
              <a:rPr lang="en-US" sz="2000" dirty="0" smtClean="0"/>
              <a:t> agents (</a:t>
            </a:r>
            <a:r>
              <a:rPr lang="en-US" sz="2000" dirty="0" err="1" smtClean="0"/>
              <a:t>ketoconazole</a:t>
            </a:r>
            <a:r>
              <a:rPr lang="en-US" sz="2000" dirty="0" smtClean="0"/>
              <a:t>, </a:t>
            </a:r>
            <a:r>
              <a:rPr lang="en-US" sz="2000" dirty="0" err="1" smtClean="0"/>
              <a:t>bifonazole</a:t>
            </a:r>
            <a:r>
              <a:rPr lang="en-US" sz="2000" dirty="0" smtClean="0"/>
              <a:t>, </a:t>
            </a:r>
            <a:r>
              <a:rPr lang="en-US" sz="2000" dirty="0" err="1" smtClean="0"/>
              <a:t>miconazole</a:t>
            </a:r>
            <a:r>
              <a:rPr lang="en-US" sz="2000" dirty="0" smtClean="0"/>
              <a:t>, </a:t>
            </a:r>
            <a:r>
              <a:rPr lang="en-US" sz="2000" dirty="0" err="1" smtClean="0"/>
              <a:t>econazole</a:t>
            </a:r>
            <a:r>
              <a:rPr lang="en-US" sz="2000" dirty="0" smtClean="0"/>
              <a:t>, </a:t>
            </a:r>
            <a:r>
              <a:rPr lang="en-US" sz="2000" dirty="0" err="1" smtClean="0"/>
              <a:t>clotrimazole</a:t>
            </a:r>
            <a:r>
              <a:rPr lang="en-US" sz="2000" dirty="0" smtClean="0"/>
              <a:t>, </a:t>
            </a:r>
            <a:r>
              <a:rPr lang="en-US" sz="2000" dirty="0" err="1" smtClean="0"/>
              <a:t>ciclopirox</a:t>
            </a:r>
            <a:r>
              <a:rPr lang="en-US" sz="2000" dirty="0" smtClean="0"/>
              <a:t>)</a:t>
            </a:r>
            <a:br>
              <a:rPr lang="en-US" sz="2000" dirty="0" smtClean="0"/>
            </a:br>
            <a:r>
              <a:rPr lang="en-US" sz="2000" dirty="0" smtClean="0"/>
              <a:t/>
            </a:r>
            <a:br>
              <a:rPr lang="en-US" sz="2000" dirty="0" smtClean="0"/>
            </a:br>
            <a:r>
              <a:rPr lang="en-US" sz="2000" dirty="0" smtClean="0"/>
              <a:t>Oral azoles – reserved for patients with recalcitrant TV or extensive skin </a:t>
            </a:r>
            <a:r>
              <a:rPr lang="en-US" sz="2000" dirty="0" err="1" smtClean="0"/>
              <a:t>invovlement</a:t>
            </a:r>
            <a:r>
              <a:rPr lang="en-US" sz="2000" dirty="0" smtClean="0"/>
              <a:t> making topical </a:t>
            </a:r>
            <a:r>
              <a:rPr lang="en-US" sz="2000" dirty="0" err="1" smtClean="0"/>
              <a:t>tx</a:t>
            </a:r>
            <a:r>
              <a:rPr lang="en-US" sz="2000" dirty="0" smtClean="0"/>
              <a:t> impractical; when systemic therapy is prescribed, longer durations of treatment and higher doses produce greater cure rates</a:t>
            </a:r>
            <a:br>
              <a:rPr lang="en-US" sz="2000" dirty="0" smtClean="0"/>
            </a:br>
            <a:r>
              <a:rPr lang="en-US" sz="2000" dirty="0" smtClean="0"/>
              <a:t>- </a:t>
            </a:r>
            <a:r>
              <a:rPr lang="en-US" sz="2000" dirty="0" err="1" smtClean="0"/>
              <a:t>Ketoconazole</a:t>
            </a:r>
            <a:r>
              <a:rPr lang="en-US" sz="2000" dirty="0" smtClean="0"/>
              <a:t> 200mg </a:t>
            </a:r>
            <a:r>
              <a:rPr lang="en-US" sz="2000" dirty="0" err="1" smtClean="0"/>
              <a:t>qd</a:t>
            </a:r>
            <a:r>
              <a:rPr lang="en-US" sz="2000" dirty="0" smtClean="0"/>
              <a:t> </a:t>
            </a:r>
            <a:r>
              <a:rPr lang="en-US" sz="2000" dirty="0" err="1" smtClean="0"/>
              <a:t>x</a:t>
            </a:r>
            <a:r>
              <a:rPr lang="en-US" sz="2000" dirty="0" smtClean="0"/>
              <a:t> 10 days</a:t>
            </a:r>
            <a:br>
              <a:rPr lang="en-US" sz="2000" dirty="0" smtClean="0"/>
            </a:br>
            <a:r>
              <a:rPr lang="en-US" sz="2000" dirty="0" smtClean="0"/>
              <a:t>- </a:t>
            </a:r>
            <a:r>
              <a:rPr lang="en-US" sz="2000" dirty="0" err="1" smtClean="0"/>
              <a:t>Itraconazole</a:t>
            </a:r>
            <a:r>
              <a:rPr lang="en-US" sz="2000" dirty="0" smtClean="0"/>
              <a:t> 200mg </a:t>
            </a:r>
            <a:r>
              <a:rPr lang="en-US" sz="2000" dirty="0" err="1" smtClean="0"/>
              <a:t>qd</a:t>
            </a:r>
            <a:r>
              <a:rPr lang="en-US" sz="2000" dirty="0" smtClean="0"/>
              <a:t> </a:t>
            </a:r>
            <a:r>
              <a:rPr lang="en-US" sz="2000" dirty="0" err="1" smtClean="0"/>
              <a:t>x</a:t>
            </a:r>
            <a:r>
              <a:rPr lang="en-US" sz="2000" dirty="0" smtClean="0"/>
              <a:t> 7 days OR 100mg </a:t>
            </a:r>
            <a:r>
              <a:rPr lang="en-US" sz="2000" dirty="0" err="1" smtClean="0"/>
              <a:t>qd</a:t>
            </a:r>
            <a:r>
              <a:rPr lang="en-US" sz="2000" dirty="0" smtClean="0"/>
              <a:t> </a:t>
            </a:r>
            <a:r>
              <a:rPr lang="en-US" sz="2000" dirty="0" err="1" smtClean="0"/>
              <a:t>x</a:t>
            </a:r>
            <a:r>
              <a:rPr lang="en-US" sz="2000" dirty="0" smtClean="0"/>
              <a:t> 2 weeks</a:t>
            </a:r>
            <a:br>
              <a:rPr lang="en-US" sz="2000" dirty="0" smtClean="0"/>
            </a:br>
            <a:r>
              <a:rPr lang="en-US" sz="2000" dirty="0" smtClean="0"/>
              <a:t>- </a:t>
            </a:r>
            <a:r>
              <a:rPr lang="en-US" sz="2000" dirty="0" err="1" smtClean="0"/>
              <a:t>Fluconazole</a:t>
            </a:r>
            <a:r>
              <a:rPr lang="en-US" sz="2000" dirty="0" smtClean="0"/>
              <a:t> 300mg </a:t>
            </a:r>
            <a:r>
              <a:rPr lang="en-US" sz="2000" dirty="0" err="1" smtClean="0"/>
              <a:t>q</a:t>
            </a:r>
            <a:r>
              <a:rPr lang="en-US" sz="2000" dirty="0" smtClean="0"/>
              <a:t> week </a:t>
            </a:r>
            <a:r>
              <a:rPr lang="en-US" sz="2000" dirty="0" err="1" smtClean="0"/>
              <a:t>x</a:t>
            </a:r>
            <a:r>
              <a:rPr lang="en-US" sz="2000" dirty="0" smtClean="0"/>
              <a:t> 2-4 wks</a:t>
            </a:r>
            <a:br>
              <a:rPr lang="en-US" sz="2000" dirty="0" smtClean="0"/>
            </a:br>
            <a:r>
              <a:rPr lang="en-US" sz="2000" dirty="0" smtClean="0"/>
              <a:t/>
            </a:r>
            <a:br>
              <a:rPr lang="en-US" sz="2000" dirty="0" smtClean="0"/>
            </a:br>
            <a:r>
              <a:rPr lang="en-US" sz="2000" dirty="0" smtClean="0"/>
              <a:t>Single doses of oral azoles are LESS effective than multiple doses over several days/wks</a:t>
            </a:r>
            <a:r>
              <a:rPr lang="en-US" sz="2000" b="1" dirty="0" smtClean="0"/>
              <a:t/>
            </a:r>
            <a:br>
              <a:rPr lang="en-US" sz="2000" b="1" dirty="0" smtClean="0"/>
            </a:br>
            <a:r>
              <a:rPr lang="en-US" sz="2000" b="1" dirty="0" smtClean="0"/>
              <a:t/>
            </a:r>
            <a:br>
              <a:rPr lang="en-US" sz="2000" b="1" dirty="0" smtClean="0"/>
            </a:br>
            <a:r>
              <a:rPr lang="en-US" sz="2000" dirty="0" smtClean="0"/>
              <a:t>Topical CS may relieve </a:t>
            </a:r>
            <a:r>
              <a:rPr lang="en-US" sz="2000" dirty="0" err="1" smtClean="0"/>
              <a:t>pruritus</a:t>
            </a:r>
            <a:r>
              <a:rPr lang="en-US" sz="2000" dirty="0" smtClean="0"/>
              <a:t> but would worsen infection and allow yeast to flourish</a:t>
            </a:r>
            <a:br>
              <a:rPr lang="en-US" sz="2000" dirty="0" smtClean="0"/>
            </a:br>
            <a:r>
              <a:rPr lang="en-US" sz="2000" b="1" dirty="0" smtClean="0"/>
              <a:t/>
            </a:r>
            <a:br>
              <a:rPr lang="en-US" sz="2000" b="1" dirty="0" smtClean="0"/>
            </a:br>
            <a:r>
              <a:rPr lang="en-US" sz="2000" b="1" dirty="0" smtClean="0"/>
              <a:t>Key Point:  </a:t>
            </a:r>
            <a:r>
              <a:rPr lang="en-US" sz="2000" dirty="0" err="1" smtClean="0"/>
              <a:t>Ketoconazole</a:t>
            </a:r>
            <a:r>
              <a:rPr lang="en-US" sz="2000" dirty="0" smtClean="0"/>
              <a:t> shampoo and the </a:t>
            </a:r>
            <a:r>
              <a:rPr lang="en-US" sz="2000" dirty="0" err="1" smtClean="0"/>
              <a:t>imidazole</a:t>
            </a:r>
            <a:r>
              <a:rPr lang="en-US" sz="2000" dirty="0" smtClean="0"/>
              <a:t> or </a:t>
            </a:r>
            <a:r>
              <a:rPr lang="en-US" sz="2000" dirty="0" err="1" smtClean="0"/>
              <a:t>traizole</a:t>
            </a:r>
            <a:r>
              <a:rPr lang="en-US" sz="2000" dirty="0" smtClean="0"/>
              <a:t> creams are effective topically and are preferred to systemic therapy as initial treatment</a:t>
            </a:r>
            <a:endParaRPr lang="en-US" sz="20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35 </a:t>
            </a:r>
            <a:r>
              <a:rPr lang="en-US" sz="2000" dirty="0" err="1" smtClean="0"/>
              <a:t>yo</a:t>
            </a:r>
            <a:r>
              <a:rPr lang="en-US" sz="2000" dirty="0" smtClean="0"/>
              <a:t> M presents with a 6-month history of small polygonal </a:t>
            </a:r>
            <a:r>
              <a:rPr lang="en-US" sz="2000" dirty="0" err="1" smtClean="0"/>
              <a:t>violaceous</a:t>
            </a:r>
            <a:r>
              <a:rPr lang="en-US" sz="2000" dirty="0" smtClean="0"/>
              <a:t> papules on the wrists bilaterally and a white, lacy discoloration on the </a:t>
            </a:r>
            <a:r>
              <a:rPr lang="en-US" sz="2000" dirty="0" err="1" smtClean="0"/>
              <a:t>buccal</a:t>
            </a:r>
            <a:r>
              <a:rPr lang="en-US" sz="2000" dirty="0" smtClean="0"/>
              <a:t> mucosa of the cheeks bilaterally.  The white lacy areas do not come off when scraped with a tongue depressor.  The affected areas in the mouth occasionally ulcerate and become tender.  The patient is in excellent health, takes no medications, has no history of chronic disease or </a:t>
            </a:r>
            <a:r>
              <a:rPr lang="en-US" sz="2000" dirty="0" err="1" smtClean="0"/>
              <a:t>immunosuppression</a:t>
            </a:r>
            <a:r>
              <a:rPr lang="en-US" sz="2000" dirty="0" smtClean="0"/>
              <a:t>.  Oral mucosal findings are shown:</a:t>
            </a:r>
            <a:br>
              <a:rPr lang="en-US" sz="2000" dirty="0" smtClean="0"/>
            </a:br>
            <a:r>
              <a:rPr lang="en-US" sz="2000" dirty="0" smtClean="0"/>
              <a:t/>
            </a:r>
            <a:br>
              <a:rPr lang="en-US" sz="2000" dirty="0" smtClean="0"/>
            </a:br>
            <a:r>
              <a:rPr lang="en-US" sz="2000" dirty="0" smtClean="0"/>
              <a:t>Which of the following is the most</a:t>
            </a:r>
            <a:br>
              <a:rPr lang="en-US" sz="2000" dirty="0" smtClean="0"/>
            </a:br>
            <a:r>
              <a:rPr lang="en-US" sz="2000" dirty="0" smtClean="0"/>
              <a:t>likely</a:t>
            </a:r>
            <a:r>
              <a:rPr lang="en-US" sz="2000" dirty="0"/>
              <a:t> </a:t>
            </a:r>
            <a:r>
              <a:rPr lang="en-US" sz="2000" dirty="0" smtClean="0"/>
              <a:t>diagnosis?</a:t>
            </a:r>
            <a:br>
              <a:rPr lang="en-US" sz="2000" dirty="0" smtClean="0"/>
            </a:br>
            <a:r>
              <a:rPr lang="en-US" sz="2000" dirty="0" smtClean="0"/>
              <a:t/>
            </a:r>
            <a:br>
              <a:rPr lang="en-US" sz="2000" dirty="0" smtClean="0"/>
            </a:br>
            <a:r>
              <a:rPr lang="en-US" sz="2000" dirty="0" smtClean="0"/>
              <a:t>A. </a:t>
            </a:r>
            <a:r>
              <a:rPr lang="en-US" sz="2000" dirty="0" err="1" smtClean="0"/>
              <a:t>Aphthous</a:t>
            </a:r>
            <a:r>
              <a:rPr lang="en-US" sz="2000" dirty="0" smtClean="0"/>
              <a:t> ulcers</a:t>
            </a:r>
            <a:br>
              <a:rPr lang="en-US" sz="2000" dirty="0" smtClean="0"/>
            </a:br>
            <a:r>
              <a:rPr lang="en-US" sz="2000" dirty="0" smtClean="0"/>
              <a:t>B. </a:t>
            </a:r>
            <a:r>
              <a:rPr lang="en-US" sz="2000" dirty="0" err="1" smtClean="0"/>
              <a:t>Candidiasis</a:t>
            </a:r>
            <a:r>
              <a:rPr lang="en-US" sz="2000" dirty="0" smtClean="0"/>
              <a:t/>
            </a:r>
            <a:br>
              <a:rPr lang="en-US" sz="2000" dirty="0" smtClean="0"/>
            </a:br>
            <a:r>
              <a:rPr lang="en-US" sz="2000" dirty="0" smtClean="0"/>
              <a:t>C. Lichen </a:t>
            </a:r>
            <a:r>
              <a:rPr lang="en-US" sz="2000" dirty="0" err="1" smtClean="0"/>
              <a:t>planus</a:t>
            </a:r>
            <a:r>
              <a:rPr lang="en-US" sz="2000" dirty="0" smtClean="0"/>
              <a:t/>
            </a:r>
            <a:br>
              <a:rPr lang="en-US" sz="2000" dirty="0" smtClean="0"/>
            </a:br>
            <a:r>
              <a:rPr lang="en-US" sz="2000" dirty="0" smtClean="0"/>
              <a:t>D. Oral hairy </a:t>
            </a:r>
            <a:r>
              <a:rPr lang="en-US" sz="2000" dirty="0" err="1" smtClean="0"/>
              <a:t>leukoplakia</a:t>
            </a:r>
            <a:endParaRPr lang="en-US" sz="2000" dirty="0"/>
          </a:p>
        </p:txBody>
      </p:sp>
      <p:pic>
        <p:nvPicPr>
          <p:cNvPr id="3" name="Picture 2"/>
          <p:cNvPicPr>
            <a:picLocks noChangeAspect="1"/>
          </p:cNvPicPr>
          <p:nvPr/>
        </p:nvPicPr>
        <p:blipFill>
          <a:blip r:embed="rId2"/>
          <a:stretch>
            <a:fillRect/>
          </a:stretch>
        </p:blipFill>
        <p:spPr>
          <a:xfrm>
            <a:off x="4343400" y="2667000"/>
            <a:ext cx="4267200" cy="32004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wrap="square" anchor="t">
            <a:normAutofit fontScale="90000"/>
          </a:bodyPr>
          <a:lstStyle/>
          <a:p>
            <a:pPr algn="l"/>
            <a:r>
              <a:rPr lang="en-US" sz="2000" b="1" dirty="0" smtClean="0"/>
              <a:t>C. Lichen </a:t>
            </a:r>
            <a:r>
              <a:rPr lang="en-US" sz="2000" b="1" dirty="0" err="1" smtClean="0"/>
              <a:t>planus</a:t>
            </a:r>
            <a:r>
              <a:rPr lang="en-US" sz="2000" b="1" dirty="0" smtClean="0"/>
              <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smtClean="0"/>
              <a:t>LP – autoimmune disease affecting skin, mucous membranes, scalp, nails; mall polygonal </a:t>
            </a:r>
            <a:r>
              <a:rPr lang="en-US" sz="2000" dirty="0" err="1" smtClean="0"/>
              <a:t>violaceous</a:t>
            </a:r>
            <a:r>
              <a:rPr lang="en-US" sz="2000" dirty="0" smtClean="0"/>
              <a:t> papules distributed symmetrically on wrists, flexural aspects of arms and legs, lower back, genitals</a:t>
            </a:r>
            <a:br>
              <a:rPr lang="en-US" sz="2000" dirty="0" smtClean="0"/>
            </a:br>
            <a:r>
              <a:rPr lang="en-US" sz="2000" dirty="0" smtClean="0"/>
              <a:t/>
            </a:r>
            <a:br>
              <a:rPr lang="en-US" sz="2000" dirty="0" smtClean="0"/>
            </a:br>
            <a:r>
              <a:rPr lang="en-US" sz="2000" dirty="0" err="1" smtClean="0"/>
              <a:t>Wickham</a:t>
            </a:r>
            <a:r>
              <a:rPr lang="en-US" sz="2000" dirty="0" smtClean="0"/>
              <a:t> </a:t>
            </a:r>
            <a:r>
              <a:rPr lang="en-US" sz="2000" dirty="0" err="1" smtClean="0"/>
              <a:t>striae</a:t>
            </a:r>
            <a:r>
              <a:rPr lang="en-US" sz="2000" dirty="0" smtClean="0"/>
              <a:t> – white-reticulated network on the </a:t>
            </a:r>
            <a:r>
              <a:rPr lang="en-US" sz="2000" dirty="0" err="1" smtClean="0"/>
              <a:t>buccal</a:t>
            </a:r>
            <a:r>
              <a:rPr lang="en-US" sz="2000" dirty="0" smtClean="0"/>
              <a:t> mucosa</a:t>
            </a:r>
            <a:br>
              <a:rPr lang="en-US" sz="2000" dirty="0" smtClean="0"/>
            </a:br>
            <a:r>
              <a:rPr lang="en-US" sz="2000" dirty="0" smtClean="0"/>
              <a:t/>
            </a:r>
            <a:br>
              <a:rPr lang="en-US" sz="2000" dirty="0" smtClean="0"/>
            </a:br>
            <a:r>
              <a:rPr lang="en-US" sz="2000" dirty="0" smtClean="0"/>
              <a:t>Increased frequency in patients with liver disease (HCV), unknown reasons</a:t>
            </a:r>
            <a:br>
              <a:rPr lang="en-US" sz="2000" dirty="0" smtClean="0"/>
            </a:br>
            <a:r>
              <a:rPr lang="en-US" sz="2000" dirty="0" smtClean="0"/>
              <a:t/>
            </a:r>
            <a:br>
              <a:rPr lang="en-US" sz="2000" dirty="0" smtClean="0"/>
            </a:br>
            <a:r>
              <a:rPr lang="en-US" sz="2000" dirty="0" smtClean="0"/>
              <a:t>Drugs causing LP – ACEI, </a:t>
            </a:r>
            <a:r>
              <a:rPr lang="en-US" sz="2000" dirty="0" err="1" smtClean="0"/>
              <a:t>thazides</a:t>
            </a:r>
            <a:r>
              <a:rPr lang="en-US" sz="2000" dirty="0" smtClean="0"/>
              <a:t>, </a:t>
            </a:r>
            <a:r>
              <a:rPr lang="en-US" sz="2000" dirty="0" err="1" smtClean="0"/>
              <a:t>furosemide</a:t>
            </a:r>
            <a:r>
              <a:rPr lang="en-US" sz="2000" dirty="0" smtClean="0"/>
              <a:t>, gold, </a:t>
            </a:r>
            <a:r>
              <a:rPr lang="en-US" sz="2000" dirty="0" err="1" smtClean="0"/>
              <a:t>antimalarials</a:t>
            </a:r>
            <a:r>
              <a:rPr lang="en-US" sz="2000" dirty="0" smtClean="0"/>
              <a:t>, </a:t>
            </a:r>
            <a:r>
              <a:rPr lang="en-US" sz="2000" dirty="0" err="1" smtClean="0"/>
              <a:t>d-penicillamine</a:t>
            </a:r>
            <a:r>
              <a:rPr lang="en-US" sz="2000" dirty="0" smtClean="0"/>
              <a:t>, beta blockers</a:t>
            </a:r>
            <a:br>
              <a:rPr lang="en-US" sz="2000" dirty="0" smtClean="0"/>
            </a:br>
            <a:r>
              <a:rPr lang="en-US" sz="2000" dirty="0" smtClean="0"/>
              <a:t/>
            </a:r>
            <a:br>
              <a:rPr lang="en-US" sz="2000" dirty="0" smtClean="0"/>
            </a:br>
            <a:r>
              <a:rPr lang="en-US" sz="2000" dirty="0" smtClean="0"/>
              <a:t>Diagnosis – confirmed with biopsy</a:t>
            </a:r>
            <a:br>
              <a:rPr lang="en-US" sz="2000" dirty="0" smtClean="0"/>
            </a:br>
            <a:r>
              <a:rPr lang="en-US" sz="2000" dirty="0" smtClean="0"/>
              <a:t>Treatment – topical corticosteroids, </a:t>
            </a:r>
            <a:r>
              <a:rPr lang="en-US" sz="2000" dirty="0" err="1" smtClean="0"/>
              <a:t>calcineurin</a:t>
            </a:r>
            <a:r>
              <a:rPr lang="en-US" sz="2000" dirty="0" smtClean="0"/>
              <a:t> inhibitors</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Key Point:</a:t>
            </a:r>
            <a:r>
              <a:rPr lang="en-US" sz="2000" dirty="0" smtClean="0"/>
              <a:t>  Common clinical findings in mucosal lichen </a:t>
            </a:r>
            <a:r>
              <a:rPr lang="en-US" sz="2000" dirty="0" err="1" smtClean="0"/>
              <a:t>planus</a:t>
            </a:r>
            <a:r>
              <a:rPr lang="en-US" sz="2000" dirty="0" smtClean="0"/>
              <a:t> are a white-reticulated network on the </a:t>
            </a:r>
            <a:r>
              <a:rPr lang="en-US" sz="2000" dirty="0" err="1" smtClean="0"/>
              <a:t>buccal</a:t>
            </a:r>
            <a:r>
              <a:rPr lang="en-US" sz="2000" dirty="0" smtClean="0"/>
              <a:t> mucosa; </a:t>
            </a:r>
            <a:r>
              <a:rPr lang="en-US" sz="2000" dirty="0" err="1" smtClean="0"/>
              <a:t>desquamative</a:t>
            </a:r>
            <a:r>
              <a:rPr lang="en-US" sz="2000" dirty="0" smtClean="0"/>
              <a:t> gingivitis; and chronic, painful erosions on the oral or </a:t>
            </a:r>
            <a:r>
              <a:rPr lang="en-US" sz="2000" dirty="0" err="1" smtClean="0"/>
              <a:t>vulvar</a:t>
            </a:r>
            <a:r>
              <a:rPr lang="en-US" sz="2000" dirty="0" smtClean="0"/>
              <a:t> mucosa</a:t>
            </a:r>
            <a:r>
              <a:rPr lang="en-US" sz="2000" b="1" dirty="0" smtClean="0"/>
              <a:t>  </a:t>
            </a:r>
            <a:endParaRPr lang="en-US" sz="20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chor="t">
            <a:normAutofit/>
          </a:bodyPr>
          <a:lstStyle/>
          <a:p>
            <a:pPr algn="l"/>
            <a:r>
              <a:rPr lang="en-US" sz="2000" dirty="0" smtClean="0"/>
              <a:t>A 58 </a:t>
            </a:r>
            <a:r>
              <a:rPr lang="en-US" sz="2000" dirty="0" err="1" smtClean="0"/>
              <a:t>yo</a:t>
            </a:r>
            <a:r>
              <a:rPr lang="en-US" sz="2000" dirty="0" smtClean="0"/>
              <a:t> M is evaluated for a 3-year history of an itchy, scaly rash.  It began as patches and plaques but over the past several months has progressed to a generalized, red skin rash.  The </a:t>
            </a:r>
            <a:r>
              <a:rPr lang="en-US" sz="2000" dirty="0" err="1" smtClean="0"/>
              <a:t>pruritus</a:t>
            </a:r>
            <a:r>
              <a:rPr lang="en-US" sz="2000" dirty="0" smtClean="0"/>
              <a:t> is intense and interferes with his life.  His only other medical problem is hypertension for which he has taken </a:t>
            </a:r>
            <a:r>
              <a:rPr lang="en-US" sz="2000" dirty="0" err="1" smtClean="0"/>
              <a:t>lisinopril</a:t>
            </a:r>
            <a:r>
              <a:rPr lang="en-US" sz="2000" dirty="0" smtClean="0"/>
              <a:t> for the past 5 years.</a:t>
            </a:r>
            <a:br>
              <a:rPr lang="en-US" sz="2000" dirty="0" smtClean="0"/>
            </a:br>
            <a:r>
              <a:rPr lang="en-US" sz="2000" dirty="0" smtClean="0"/>
              <a:t/>
            </a:r>
            <a:br>
              <a:rPr lang="en-US" sz="2000" dirty="0" smtClean="0"/>
            </a:br>
            <a:r>
              <a:rPr lang="en-US" sz="2000" dirty="0" smtClean="0"/>
              <a:t>On physical examination, vital signs are normal.  He has </a:t>
            </a:r>
            <a:r>
              <a:rPr lang="en-US" sz="2000" dirty="0" err="1" smtClean="0"/>
              <a:t>erythema</a:t>
            </a:r>
            <a:r>
              <a:rPr lang="en-US" sz="2000" dirty="0" smtClean="0"/>
              <a:t> with scales affecting more than 90% of the body surface area.  Skin findings are shown:</a:t>
            </a:r>
            <a:br>
              <a:rPr lang="en-US" sz="2000" dirty="0" smtClean="0"/>
            </a:br>
            <a:r>
              <a:rPr lang="en-US" sz="2000" dirty="0" smtClean="0"/>
              <a:t/>
            </a:r>
            <a:br>
              <a:rPr lang="en-US" sz="2000" dirty="0" smtClean="0"/>
            </a:br>
            <a:r>
              <a:rPr lang="en-US" sz="2000" dirty="0" smtClean="0"/>
              <a:t>He also has alopecia thickening of the nails, palms, and soles, and nail dystrophy.  Generalized </a:t>
            </a:r>
            <a:r>
              <a:rPr lang="en-US" sz="2000" dirty="0" err="1" smtClean="0"/>
              <a:t>lymphadenopathy</a:t>
            </a:r>
            <a:r>
              <a:rPr lang="en-US" sz="2000" dirty="0" smtClean="0"/>
              <a:t> is also present.</a:t>
            </a:r>
            <a:br>
              <a:rPr lang="en-US" sz="2000" dirty="0" smtClean="0"/>
            </a:br>
            <a:r>
              <a:rPr lang="en-US" sz="2000" dirty="0" smtClean="0"/>
              <a:t/>
            </a:r>
            <a:br>
              <a:rPr lang="en-US" sz="2000" dirty="0" smtClean="0"/>
            </a:br>
            <a:r>
              <a:rPr lang="en-US" sz="2000" dirty="0" smtClean="0"/>
              <a:t>Which of the following is the most</a:t>
            </a:r>
            <a:br>
              <a:rPr lang="en-US" sz="2000" dirty="0" smtClean="0"/>
            </a:br>
            <a:r>
              <a:rPr lang="en-US" sz="2000" dirty="0" smtClean="0"/>
              <a:t>likely diagnosis?</a:t>
            </a:r>
            <a:br>
              <a:rPr lang="en-US" sz="2000" dirty="0" smtClean="0"/>
            </a:br>
            <a:r>
              <a:rPr lang="en-US" sz="2000" dirty="0" smtClean="0"/>
              <a:t/>
            </a:r>
            <a:br>
              <a:rPr lang="en-US" sz="2000" dirty="0" smtClean="0"/>
            </a:br>
            <a:r>
              <a:rPr lang="en-US" sz="2000" dirty="0" smtClean="0"/>
              <a:t>A. </a:t>
            </a:r>
            <a:r>
              <a:rPr lang="en-US" sz="2000" dirty="0" err="1" smtClean="0"/>
              <a:t>Cutaneous</a:t>
            </a:r>
            <a:r>
              <a:rPr lang="en-US" sz="2000" dirty="0" smtClean="0"/>
              <a:t> T-cell lymphoma</a:t>
            </a:r>
            <a:br>
              <a:rPr lang="en-US" sz="2000" dirty="0" smtClean="0"/>
            </a:br>
            <a:r>
              <a:rPr lang="en-US" sz="2000" dirty="0" smtClean="0"/>
              <a:t>B. Drug hypersensitivity reaction</a:t>
            </a:r>
            <a:br>
              <a:rPr lang="en-US" sz="2000" dirty="0" smtClean="0"/>
            </a:br>
            <a:r>
              <a:rPr lang="en-US" sz="2000" dirty="0" smtClean="0"/>
              <a:t>C. </a:t>
            </a:r>
            <a:r>
              <a:rPr lang="en-US" sz="2000" dirty="0" err="1" smtClean="0"/>
              <a:t>Pustular</a:t>
            </a:r>
            <a:r>
              <a:rPr lang="en-US" sz="2000" dirty="0" smtClean="0"/>
              <a:t> psoriasis</a:t>
            </a:r>
            <a:br>
              <a:rPr lang="en-US" sz="2000" dirty="0" smtClean="0"/>
            </a:br>
            <a:r>
              <a:rPr lang="en-US" sz="2000" dirty="0" smtClean="0"/>
              <a:t>D. Staphylococcal scalded skin syndrome</a:t>
            </a:r>
            <a:endParaRPr lang="en-US" sz="2000" dirty="0"/>
          </a:p>
        </p:txBody>
      </p:sp>
      <p:pic>
        <p:nvPicPr>
          <p:cNvPr id="3" name="Picture 2"/>
          <p:cNvPicPr>
            <a:picLocks noChangeAspect="1"/>
          </p:cNvPicPr>
          <p:nvPr/>
        </p:nvPicPr>
        <p:blipFill>
          <a:blip r:embed="rId2"/>
          <a:stretch>
            <a:fillRect/>
          </a:stretch>
        </p:blipFill>
        <p:spPr>
          <a:xfrm>
            <a:off x="4851400" y="3965321"/>
            <a:ext cx="3835400" cy="2435479"/>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781800"/>
          </a:xfrm>
        </p:spPr>
        <p:txBody>
          <a:bodyPr wrap="square" anchor="t">
            <a:normAutofit fontScale="90000"/>
          </a:bodyPr>
          <a:lstStyle/>
          <a:p>
            <a:pPr algn="l"/>
            <a:r>
              <a:rPr lang="en-US" sz="2000" b="1" dirty="0" smtClean="0"/>
              <a:t>A. </a:t>
            </a:r>
            <a:r>
              <a:rPr lang="en-US" sz="2000" b="1" dirty="0" err="1" smtClean="0"/>
              <a:t>Cutaneous</a:t>
            </a:r>
            <a:r>
              <a:rPr lang="en-US" sz="2000" b="1" dirty="0" smtClean="0"/>
              <a:t> T-cell lymphoma</a:t>
            </a:r>
            <a:br>
              <a:rPr lang="en-US" sz="2000" b="1" dirty="0" smtClean="0"/>
            </a:br>
            <a:r>
              <a:rPr lang="en-US" sz="2000" b="1" dirty="0" smtClean="0"/>
              <a:t/>
            </a:r>
            <a:br>
              <a:rPr lang="en-US" sz="2000" b="1" dirty="0" smtClean="0"/>
            </a:br>
            <a:r>
              <a:rPr lang="en-US" sz="2000" b="1" dirty="0" smtClean="0"/>
              <a:t>Explanation:</a:t>
            </a:r>
            <a:br>
              <a:rPr lang="en-US" sz="2000" b="1" dirty="0" smtClean="0"/>
            </a:br>
            <a:r>
              <a:rPr lang="en-US" sz="2000" dirty="0" err="1" smtClean="0"/>
              <a:t>Erythroderma</a:t>
            </a:r>
            <a:r>
              <a:rPr lang="en-US" sz="2000" dirty="0" smtClean="0"/>
              <a:t> – </a:t>
            </a:r>
            <a:r>
              <a:rPr lang="en-US" sz="2000" dirty="0" err="1" smtClean="0"/>
              <a:t>erythematous</a:t>
            </a:r>
            <a:r>
              <a:rPr lang="en-US" sz="2000" dirty="0" smtClean="0"/>
              <a:t> eruption that involves &gt; 90% of the BSA; most common causes are drug eruptions, psoriasis, atopic dermatitis, and </a:t>
            </a:r>
            <a:r>
              <a:rPr lang="en-US" sz="2000" dirty="0" err="1" smtClean="0"/>
              <a:t>cutaneous</a:t>
            </a:r>
            <a:r>
              <a:rPr lang="en-US" sz="2000" dirty="0" smtClean="0"/>
              <a:t> T-cell lymphoma; can be idiopathic</a:t>
            </a:r>
            <a:br>
              <a:rPr lang="en-US" sz="2000" dirty="0" smtClean="0"/>
            </a:br>
            <a:r>
              <a:rPr lang="en-US" sz="2000" dirty="0" smtClean="0"/>
              <a:t/>
            </a:r>
            <a:br>
              <a:rPr lang="en-US" sz="2000" dirty="0" smtClean="0"/>
            </a:br>
            <a:r>
              <a:rPr lang="en-US" sz="2000" dirty="0" err="1" smtClean="0"/>
              <a:t>Cutaneous</a:t>
            </a:r>
            <a:r>
              <a:rPr lang="en-US" sz="2000" dirty="0" smtClean="0"/>
              <a:t> T-cell lymphoma – patches, plaques, tumors, generalized </a:t>
            </a:r>
            <a:r>
              <a:rPr lang="en-US" sz="2000" dirty="0" err="1" smtClean="0"/>
              <a:t>erythroderma</a:t>
            </a:r>
            <a:r>
              <a:rPr lang="en-US" sz="2000" dirty="0" smtClean="0"/>
              <a:t/>
            </a:r>
            <a:br>
              <a:rPr lang="en-US" sz="2000" dirty="0" smtClean="0"/>
            </a:br>
            <a:r>
              <a:rPr lang="en-US" sz="2000" dirty="0" smtClean="0"/>
              <a:t/>
            </a:r>
            <a:br>
              <a:rPr lang="en-US" sz="2000" dirty="0" smtClean="0"/>
            </a:br>
            <a:r>
              <a:rPr lang="en-US" sz="2000" dirty="0" smtClean="0"/>
              <a:t>Long-standing disease – suggested by alopecia, nail dystrophy, thickening of the palms and soles</a:t>
            </a:r>
            <a:br>
              <a:rPr lang="en-US" sz="2000" dirty="0" smtClean="0"/>
            </a:br>
            <a:r>
              <a:rPr lang="en-US" sz="2000" dirty="0" smtClean="0"/>
              <a:t/>
            </a:r>
            <a:br>
              <a:rPr lang="en-US" sz="2000" dirty="0" smtClean="0"/>
            </a:br>
            <a:r>
              <a:rPr lang="en-US" sz="2000" dirty="0" smtClean="0"/>
              <a:t>Diagnosis – skin biopsy with </a:t>
            </a:r>
            <a:r>
              <a:rPr lang="en-US" sz="2000" dirty="0" err="1" smtClean="0"/>
              <a:t>hematoxylin</a:t>
            </a:r>
            <a:r>
              <a:rPr lang="en-US" sz="2000" dirty="0" smtClean="0"/>
              <a:t> and eosin staining in every patient</a:t>
            </a:r>
            <a:br>
              <a:rPr lang="en-US" sz="2000" dirty="0" smtClean="0"/>
            </a:br>
            <a:r>
              <a:rPr lang="en-US" sz="2000" dirty="0" smtClean="0"/>
              <a:t/>
            </a:r>
            <a:br>
              <a:rPr lang="en-US" sz="2000" dirty="0" smtClean="0"/>
            </a:br>
            <a:r>
              <a:rPr lang="en-US" sz="2000" dirty="0" smtClean="0"/>
              <a:t>Drug hypersensitivity reaction – acute </a:t>
            </a:r>
            <a:r>
              <a:rPr lang="en-US" sz="2000" dirty="0" err="1" smtClean="0"/>
              <a:t>erythroderma</a:t>
            </a:r>
            <a:r>
              <a:rPr lang="en-US" sz="2000" dirty="0" smtClean="0"/>
              <a:t> onset 3-6 wks after starting new med (common </a:t>
            </a:r>
            <a:r>
              <a:rPr lang="en-US" sz="2000" dirty="0" err="1" smtClean="0"/>
              <a:t>causativ</a:t>
            </a:r>
            <a:r>
              <a:rPr lang="en-US" sz="2000" dirty="0" smtClean="0"/>
              <a:t> </a:t>
            </a:r>
            <a:r>
              <a:rPr lang="en-US" sz="2000" dirty="0" err="1" smtClean="0"/>
              <a:t>emeds</a:t>
            </a:r>
            <a:r>
              <a:rPr lang="en-US" sz="2000" dirty="0" smtClean="0"/>
              <a:t>:  </a:t>
            </a:r>
            <a:r>
              <a:rPr lang="en-US" sz="2000" dirty="0" err="1" smtClean="0"/>
              <a:t>allopurinol</a:t>
            </a:r>
            <a:r>
              <a:rPr lang="en-US" sz="2000" dirty="0" smtClean="0"/>
              <a:t>, </a:t>
            </a:r>
            <a:r>
              <a:rPr lang="en-US" sz="2000" dirty="0" err="1" smtClean="0"/>
              <a:t>antiepilpetics</a:t>
            </a:r>
            <a:r>
              <a:rPr lang="en-US" sz="2000" dirty="0" smtClean="0"/>
              <a:t>, </a:t>
            </a:r>
            <a:r>
              <a:rPr lang="en-US" sz="2000" dirty="0" err="1" smtClean="0"/>
              <a:t>dapsone</a:t>
            </a:r>
            <a:r>
              <a:rPr lang="en-US" sz="2000" dirty="0" smtClean="0"/>
              <a:t>, </a:t>
            </a:r>
            <a:r>
              <a:rPr lang="en-US" sz="2000" dirty="0" err="1" smtClean="0"/>
              <a:t>NSAIDs</a:t>
            </a:r>
            <a:r>
              <a:rPr lang="en-US" sz="2000" dirty="0" smtClean="0"/>
              <a:t>, sulfonamides, </a:t>
            </a:r>
            <a:r>
              <a:rPr lang="en-US" sz="2000" dirty="0" err="1" smtClean="0"/>
              <a:t>lamotrigine</a:t>
            </a:r>
            <a:r>
              <a:rPr lang="en-US" sz="2000" dirty="0" smtClean="0"/>
              <a:t>); facial edema, cervical LAD, </a:t>
            </a:r>
            <a:r>
              <a:rPr lang="en-US" sz="2000" dirty="0" err="1" smtClean="0"/>
              <a:t>hepatosplenomegaly</a:t>
            </a:r>
            <a:r>
              <a:rPr lang="en-US" sz="2000" dirty="0" smtClean="0"/>
              <a:t/>
            </a:r>
            <a:br>
              <a:rPr lang="en-US" sz="2000" dirty="0" smtClean="0"/>
            </a:br>
            <a:r>
              <a:rPr lang="en-US" sz="2000" dirty="0" smtClean="0"/>
              <a:t/>
            </a:r>
            <a:br>
              <a:rPr lang="en-US" sz="2000" dirty="0" smtClean="0"/>
            </a:br>
            <a:r>
              <a:rPr lang="en-US" sz="2000" dirty="0" smtClean="0"/>
              <a:t>SSSS – most common in children &lt; 6 yrs but can affect adults with underlying </a:t>
            </a:r>
            <a:r>
              <a:rPr lang="en-US" sz="2000" dirty="0" err="1" smtClean="0"/>
              <a:t>immunosuppression</a:t>
            </a:r>
            <a:r>
              <a:rPr lang="en-US" sz="2000" dirty="0" smtClean="0"/>
              <a:t> or AKI; </a:t>
            </a:r>
            <a:r>
              <a:rPr lang="en-US" sz="2000" dirty="0" err="1" smtClean="0"/>
              <a:t>perioral</a:t>
            </a:r>
            <a:r>
              <a:rPr lang="en-US" sz="2000" dirty="0" smtClean="0"/>
              <a:t> crusting and fissuring, early involvement of </a:t>
            </a:r>
            <a:r>
              <a:rPr lang="en-US" sz="2000" dirty="0" err="1" smtClean="0"/>
              <a:t>intertriginous</a:t>
            </a:r>
            <a:r>
              <a:rPr lang="en-US" sz="2000" dirty="0" smtClean="0"/>
              <a:t> areas; clinical </a:t>
            </a:r>
            <a:r>
              <a:rPr lang="en-US" sz="2000" dirty="0" err="1" smtClean="0"/>
              <a:t>dx</a:t>
            </a:r>
            <a:r>
              <a:rPr lang="en-US" sz="2000" dirty="0" smtClean="0"/>
              <a:t> but can confirm with bacterial culture</a:t>
            </a:r>
            <a:r>
              <a:rPr lang="en-US" sz="2000" b="1" dirty="0" smtClean="0"/>
              <a:t/>
            </a:r>
            <a:br>
              <a:rPr lang="en-US" sz="2000" b="1" dirty="0" smtClean="0"/>
            </a:br>
            <a:r>
              <a:rPr lang="en-US" sz="2000" b="1" dirty="0" smtClean="0"/>
              <a:t/>
            </a:r>
            <a:br>
              <a:rPr lang="en-US" sz="2000" b="1" dirty="0" smtClean="0"/>
            </a:br>
            <a:r>
              <a:rPr lang="en-US" sz="2000" b="1" dirty="0" smtClean="0"/>
              <a:t>Key Point:</a:t>
            </a:r>
            <a:r>
              <a:rPr lang="en-US" sz="2000" dirty="0" smtClean="0"/>
              <a:t>  The most common causes of </a:t>
            </a:r>
            <a:r>
              <a:rPr lang="en-US" sz="2000" dirty="0" err="1" smtClean="0"/>
              <a:t>erythroderma</a:t>
            </a:r>
            <a:r>
              <a:rPr lang="en-US" sz="2000" dirty="0" smtClean="0"/>
              <a:t> are drug eruptions, psoriasis, atopic dermatitis, and </a:t>
            </a:r>
            <a:r>
              <a:rPr lang="en-US" sz="2000" dirty="0" err="1" smtClean="0"/>
              <a:t>cutaneous</a:t>
            </a:r>
            <a:r>
              <a:rPr lang="en-US" sz="2000" dirty="0" smtClean="0"/>
              <a:t> T-cell lymphoma</a:t>
            </a:r>
            <a:endParaRPr lang="en-US" sz="2000"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3565.jpg"/>
          <p:cNvPicPr>
            <a:picLocks noChangeAspect="1"/>
          </p:cNvPicPr>
          <p:nvPr/>
        </p:nvPicPr>
        <p:blipFill>
          <a:blip r:embed="rId2"/>
          <a:stretch>
            <a:fillRect/>
          </a:stretch>
        </p:blipFill>
        <p:spPr>
          <a:xfrm>
            <a:off x="2838450" y="1066800"/>
            <a:ext cx="3486150" cy="4648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7621</TotalTime>
  <Words>2234</Words>
  <Application>Microsoft Office PowerPoint</Application>
  <PresentationFormat>On-screen Show (4:3)</PresentationFormat>
  <Paragraphs>327</Paragraphs>
  <Slides>51</Slides>
  <Notes>17</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Dermatology Board Review</vt:lpstr>
      <vt:lpstr>Common Rashes</vt:lpstr>
      <vt:lpstr>Eczematous</vt:lpstr>
      <vt:lpstr>Eczematous</vt:lpstr>
      <vt:lpstr>Eczematous</vt:lpstr>
      <vt:lpstr>Eczematous</vt:lpstr>
      <vt:lpstr>Eczematous</vt:lpstr>
      <vt:lpstr>Eczematous</vt:lpstr>
      <vt:lpstr>Papulosquamous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Drug Reactions</vt:lpstr>
      <vt:lpstr>PowerPoint Presentation</vt:lpstr>
      <vt:lpstr>Dermatologic Urgencies/Emergencies</vt:lpstr>
      <vt:lpstr>PowerPoint Presentation</vt:lpstr>
      <vt:lpstr>Dermatologic Urgencies/Emergencies</vt:lpstr>
      <vt:lpstr>Dermatologic Urgencies/Emergencies</vt:lpstr>
      <vt:lpstr>PowerPoint Presentation</vt:lpstr>
      <vt:lpstr>PowerPoint Presentation</vt:lpstr>
      <vt:lpstr>Dermatologic Urgencies/Emergencies</vt:lpstr>
      <vt:lpstr>Dermatologic Urgencies/Emergencies</vt:lpstr>
      <vt:lpstr>PowerPoint Presentation</vt:lpstr>
      <vt:lpstr>Questions</vt:lpstr>
      <vt:lpstr>A 49 yo F is evaluated for a several-day history of pruritic lesions on the abdomen.  She first noticed them when she returned from a business trip to a large northeastern city.  She didn’t see any bugs in the hotel.  Her husband is not itching and has no visible lesions, although he shared the same room and bed.  She reports no new medications or exposures to other persons with similar rashes.  Medical history is unremarkable, and she takes no medications.  Which of the following is the most appropriate treatment?  A. Oral doxycycline B. Oral ivermectin C. Topical permethrin cream D. Topical triamcinolone acetonide cream </vt:lpstr>
      <vt:lpstr>D. Topical triamcinolone acetonide cream  Explanation: Epidemiology – common in large cities; variation in response that different individuals have to the bites so it is possible for different persons sharing the same room to have reactions ranging from no visible marks to larger, urticarial wheals  Recognize bed bugs – linear pattern of grouping with series of bites close together on the skin; small punctum or bite mark may be visible in the center of the bump  Treatment – topical triamcinolone acetonide and oral antihistamines to alleviate pruritus; heal spontaneously without meds within several days; can become infected if scratched but only treat with antibiotics (doxycycline) if there is a surroundign cellulitis  **Bedbugs do NOT infest the skin so treatment w/pediculicides (topical permethrin, oral ivermectin) is not indicated    Key Point:  Topical corticosteroids and oral antihistamines may provide symptomatic relief of bedbug bites</vt:lpstr>
      <vt:lpstr>A 46 yo F is evaluated for a 4-day history of an intensely pruritic rash on her face and neck.  She started using a new facial moisturizer about 1 week before the onset of the rash.  She has stopped using moisturizer, but the rash has persisted.  She has treated the rash with calamine lotion without improvement.  Medical history is otherwise unremarkable, and she takes no meds.  On physical examination, she has poorly defined, red, weepy, eczematous-appearing patches on the cheeks and neck.  A few fine vesicles, along with some serous crusting, are seen within the rash.  Which of the following is the most appropriate corticosteroid cream for this rash?  A. Betamethasone dipropionate B. Clobetasol propionate C. Desoximetasone D. Hydrocortisone valerate </vt:lpstr>
      <vt:lpstr>D. Hydrocortisone valerate  Explanation: Diagnosis – allergic contact dermatitis to moisturizer  Steroid choice is based on anatomic site being treated and the nature of skin disease:  the safest choice for face and neck treatment is lower potency corticosteroid hydrocortisone valerate  Adverse effects of topical steroids – skin thinning, development of striae and hypopigmentation, telangiectasias with chronic use; therefore, only use CS as long as it is necessary  Clobetasol (ultrapotent) &gt; betamethasone and desoximetasone (high-potency) – avoid both for face and high-risk areas (around the eyes, occluded areas of skin e.g. axillae, inguinal folds, under breasts and abdominal pannus)   Key Point:  High-potency topical corticosteroids cause thinning of the skin and should be avoided on the face, in intertriginous skin folds, and on atrophic skin where absorption may be enhanced  </vt:lpstr>
      <vt:lpstr>A 20 yo M is evaluated for a single erythematous macule on his left arm that rapidly changed to fluid-filled lesions, some of which were cloudy.  On physical examination, vital signs are normal.  Skin findings are shown:   Which of the following is the most appropriate topical treatment?  A. Bacitracin B. Clotrimazole C. Hydrocortisone D. Mupirocin</vt:lpstr>
      <vt:lpstr>D. Mupirocin  Explanation: Impetigo – superficial skin infection characterized by yellowish, crusted surface that may be caused by staph or strep (straph &gt; strep); most cases are nonbullous, which is acquired by direct person-to-person contact, rapid spread  Staph – secretion of exfoliative toxin leads to superficial blister formation - Bullous impetigo indicates S. aureus infection - Staphylococcal scalded skin syndrome – systemic spread of exfoliative toxins  Topical treatment of choice – mupirocin Complicated/widespread cases – oral beta-lactamase resistant antibiotics (Keflex)  Bacitracin – active against gram (+) organisms but has high rate of allergic contact dermatitis Topical clotrimazole – effective against fungal infections, not bacterial Topical hydrocortisone – can mask symptoms and worsen infection   Key Point:  Localized impetigo can be treated with topical mupirocin</vt:lpstr>
      <vt:lpstr>A 65-year-old woman is evaluated for a prodrome of pain on tip of the nose followed by painful eruption involving the right periorbital tissue.  On physical examination, all vital signs are normal.  There are grouped viselces on an erythematous base on the tip of the nose and above the right eye.  Which of the following is the most appropriate first step in management of this patient?  A. Apply warm compresses B. Begin ophthalmic corticosteroids C. Begin valacyclovir and obtain urgent ophthalmology consultation D. Obtain bacterial culture and start cephalexin </vt:lpstr>
      <vt:lpstr>C. Begin valacyclovir and obtain urgent ophthalmology consultation  Explanation: Shingles – reactivation of VZV occurring anytime after primary varicella infection; prodrome of intense pain, &gt; 90% have pruritus, tingling, tenderness, hyperesthesia; dermatomal  Ophthalmic zoster – requires prompt treatment as it can lead to blindness; 100% of patients in prospective multicenter study presented who developed moderate-severe eye disease presented with red eye.  Hutchinson sign – zoster eruption on the tip of the nose; not predictive of clinically relevant eye disease  Clinical diagnosis but fluorescent-antibody testing or by PCR is confirmatory  Treatment – immediate ophtho referral + empiric treatment w/antiviral (acyclovir, valacyclovir, or famciclovir); ophthalmic CS frequently an adjunctive agent to antivirals but are administered by specialist   Key Point:  Ophthalmic herpes zoster infection should be considered a medical emergency that requires prompt referral to an ophthalmologist and initiation of an antiviral agent.</vt:lpstr>
      <vt:lpstr>A 22 yo M is evaluated for lip erosions and a new rash on the palms.  A representative example of the skin findings is shown:     Which of the following infections is most commonly associated with this skin finding?  A. Herpes simplex virus B. Parvovirus B19 C. Streptococcus, group A D. Varicella zoster</vt:lpstr>
      <vt:lpstr>A. Herpes simplex virus  Explanation: Diagnosis – erythema multiforme:  several mm to several cm lesions consisting of erythematous plaques with concentric rings of color; dusky center can become necrotic and form a discrete blister or eschar  Recurrent HSV infection causes recurrent EM eruptions; most patients tend to be 20-40 yo    Presentation – few to hundreds of lesions develop within several days, most commonly on extensor surfaces of extremities (hands and feet); 70% of patients have mucosal lesions (cutaneous and mucosal lips, gingival sulcus, sides of tongue); lesions last 1-2 wekes before healing, hyperpigmentation may persist  Treatment – symptomatic, systemic CS can be used but are associated with complciations; antivirals do not shorten EM outbreak in HSV-associated infection BUT continuous ppx antiviral tx can help prevent future episodes  Strep does not cause EM but EM can be triggered by abx used to treat strep Parvovirus B19 &amp; VZV are rarely associated with EM  Key Point:  Erythema multiforme is an acute dermatosis of the skin and mucosae that can be triggered by infections, most commonly herpes simplex virus</vt:lpstr>
      <vt:lpstr>A 75 yo F is evaluated in the emergency department for skin blistering.  Her symptoms began 4 days ago when she developed fatigue, malaise, and headache.  Her eyes felt dry and gritty 2 nights ago.  When she awoke yesterday, her skin was pink-red and blistered with some broken blisters oozing fluid and leaving patches of raw skin.  The lesions have rapidly progressed over the past 24 hours.  Ten days ago, she received TMP-SMX for a UTI.  On physical examination, T 102.4F  HR 115  BP 100/75  RR 20.  There is generalized erythema of the entire body, with blistering and erosions affecting greater than 30% of the body surface area.  Lateral pressure on erythematous, nonblistered skin causes the skin to slough.  There is conjunctival hyperemia, the lips are crusted, and there are ulcers inside the mouth.  Skin findings are shown:  The leukocyte count is 12,5000 with 15% eos. The serum ALT and AST levels are elevated.  Which of the following is the most likely diagnosis?  A. Erythema multiforme B. Pemphigus foliaceous C. Staphylococcal scalded skin syndrome D. Toxic epidermal necrolysis </vt:lpstr>
      <vt:lpstr>D. Toxic epidermal necrolysis  Explanation: TEN – epidermal detachment in &gt; 30% BSA, positive Nikolsky sign (lateral pressure on nonblistered skin leads to denudation); 80% cases – 2+ mucosal surfaces involved  MCC are medications – antiepileptics, NSAIDs, antibiotics, pantoprazole, sertraline, tramadol, allopurinol; occur within 8 wks of drug initiation (usually 4-28 days) Increased risk with HIV, CKD, autoimmune disease    Prodrome (fever, sore throat, burning sensation in eyes) occurs 1-3 days before skin lesions appear  Skin findings – TEN “with spots” (flat, atypical, pupuric targetoid lesions that coalesce into dusky poorly demarcated confluent patches) vs. “without spots” (confluent, tender erythema without identifiable individual lesions)  Involved epidermis blisters and slouphs leaving behind denuded dermis; prominent skin pain  Diagnosis – clinical, biopsy is supportive but cannot distinguish among EM, SJS, &amp; TEN  Key Point:  Toxic epidermal necrolysis is a potentially lethal drug eruption with active onset of widespread skin and mucosal necrosis</vt:lpstr>
      <vt:lpstr>A 27yo F is evaluated because of a many-year history of eczema.  It started in childhood, and she continues to experience intermittent outbreaks of widespread, pruritic dermatitis on her trunk and extremities.  She uses emollients but has had the best results using topical corticosteroids such as triamcinolone.  Medical history is remarkable for hay fever; her only medication is hydroxyzine.  On physical examination, she has widespread eczematous dermatitis with erythema, fine papules, and excoriations on much of the trunk and extremities.  Dermatitis involves the anticubital and popliteal fossae.  Lichenification is present on areas of the legs.  No vesicles or pustules are observed.  The patient will be prescribed topical triamcinolone ointment twice daily on the trunk and extremities for 7 days.  Which of the following commercially available sizes of triamcinolone should be prescribed to ensure that she has sufficient medication to treat her dermatitis as prescribed?  A. 15 g B. 20 g C. 60 g D. 80 g E. 454 g</vt:lpstr>
      <vt:lpstr>E. 454 g  Explanation: Triamcinolone is available in a 1-pound (454 g) jar  Common for providers to prescribe insufficient medication, resulting in treatment failure  Body surface estimates - Leg = 18% - Arm = 18% - Front torso = 18% - Back torso = 18% - Head = 9%  Whole body x percentage needing medication = amount necessary per app  BID application to trunk + 2 legs + 2 arms = 30g x [(2x0.18) + (2x0.18) + 0.18] = 27 g per app  54 g per day  378 g for 7 day course   Key Point:  An average of 30 g, or about 1 oz, of a given topical medication is needed to cover the “average” 70-kg (154-lb) patient</vt:lpstr>
      <vt:lpstr>A 35-year-old woman is evaluated for recurrent salmon-colored oval lesions on the chest and upper back, which are occasionally itchy.  She has tried over-the-counter selenium sulfide-based shampoo with only modest improvement.  The lesions seem to reappear every year during hot, humid weather.  On physical examination, vital signs are normal.  Potassium hydroxide (KOH) testing of the scale shows a “spaghetti and meatballs” pattern.  Skin findings are shown:  Which of the following is the most appropriate next step in treatment?  A. Oral ketoconazole, single dose B. Topical corticosteroids C. Topical ketoconazole D. No treatment</vt:lpstr>
      <vt:lpstr>C. Topical ketoconazole  Explanation: Diagnosis – tinea versicolor:  caused by the yeast Malassezia furfur (aka pityrosporum ovale or pityrosporum orbiculare)  Confirm with KOH prep from scrapings – “spaghetti and meatballs”  Treatment – topical imidazole agents (ketoconazole, bifonazole, miconazole, econazole, clotrimazole, ciclopirox)  Oral azoles – reserved for patients with recalcitrant TV or extensive skin invovlement making topical tx impractical; when systemic therapy is prescribed, longer durations of treatment and higher doses produce greater cure rates - Ketoconazole 200mg qd x 10 days - Itraconazole 200mg qd x 7 days OR 100mg qd x 2 weeks - Fluconazole 300mg q week x 2-4 wks  Single doses of oral azoles are LESS effective than multiple doses over several days/wks  Topical CS may relieve pruritus but would worsen infection and allow yeast to flourish  Key Point:  Ketoconazole shampoo and the imidazole or traizole creams are effective topically and are preferred to systemic therapy as initial treatment</vt:lpstr>
      <vt:lpstr>A 35 yo M presents with a 6-month history of small polygonal violaceous papules on the wrists bilaterally and a white, lacy discoloration on the buccal mucosa of the cheeks bilaterally.  The white lacy areas do not come off when scraped with a tongue depressor.  The affected areas in the mouth occasionally ulcerate and become tender.  The patient is in excellent health, takes no medications, has no history of chronic disease or immunosuppression.  Oral mucosal findings are shown:  Which of the following is the most likely diagnosis?  A. Aphthous ulcers B. Candidiasis C. Lichen planus D. Oral hairy leukoplakia</vt:lpstr>
      <vt:lpstr>C. Lichen planus  Explanation: LP – autoimmune disease affecting skin, mucous membranes, scalp, nails; mall polygonal violaceous papules distributed symmetrically on wrists, flexural aspects of arms and legs, lower back, genitals  Wickham striae – white-reticulated network on the buccal mucosa  Increased frequency in patients with liver disease (HCV), unknown reasons  Drugs causing LP – ACEI, thazides, furosemide, gold, antimalarials, d-penicillamine, beta blockers  Diagnosis – confirmed with biopsy Treatment – topical corticosteroids, calcineurin inhibitors   Key Point:  Common clinical findings in mucosal lichen planus are a white-reticulated network on the buccal mucosa; desquamative gingivitis; and chronic, painful erosions on the oral or vulvar mucosa  </vt:lpstr>
      <vt:lpstr>A 58 yo M is evaluated for a 3-year history of an itchy, scaly rash.  It began as patches and plaques but over the past several months has progressed to a generalized, red skin rash.  The pruritus is intense and interferes with his life.  His only other medical problem is hypertension for which he has taken lisinopril for the past 5 years.  On physical examination, vital signs are normal.  He has erythema with scales affecting more than 90% of the body surface area.  Skin findings are shown:  He also has alopecia thickening of the nails, palms, and soles, and nail dystrophy.  Generalized lymphadenopathy is also present.  Which of the following is the most likely diagnosis?  A. Cutaneous T-cell lymphoma B. Drug hypersensitivity reaction C. Pustular psoriasis D. Staphylococcal scalded skin syndrome</vt:lpstr>
      <vt:lpstr>A. Cutaneous T-cell lymphoma  Explanation: Erythroderma – erythematous eruption that involves &gt; 90% of the BSA; most common causes are drug eruptions, psoriasis, atopic dermatitis, and cutaneous T-cell lymphoma; can be idiopathic  Cutaneous T-cell lymphoma – patches, plaques, tumors, generalized erythroderma  Long-standing disease – suggested by alopecia, nail dystrophy, thickening of the palms and soles  Diagnosis – skin biopsy with hematoxylin and eosin staining in every patient  Drug hypersensitivity reaction – acute erythroderma onset 3-6 wks after starting new med (common causativ emeds:  allopurinol, antiepilpetics, dapsone, NSAIDs, sulfonamides, lamotrigine); facial edema, cervical LAD, hepatosplenomegaly  SSSS – most common in children &lt; 6 yrs but can affect adults with underlying immunosuppression or AKI; perioral crusting and fissuring, early involvement of intertriginous areas; clinical dx but can confirm with bacterial culture  Key Point:  The most common causes of erythroderma are drug eruptions, psoriasis, atopic dermatitis, and cutaneous T-cell lymphoma</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Dermatology Board Review</dc:title>
  <dc:creator>Tamanna Singh</dc:creator>
  <cp:lastModifiedBy>Kirkpatrick, Aaron</cp:lastModifiedBy>
  <cp:revision>60</cp:revision>
  <dcterms:created xsi:type="dcterms:W3CDTF">2013-07-10T13:45:38Z</dcterms:created>
  <dcterms:modified xsi:type="dcterms:W3CDTF">2013-08-28T19:09:35Z</dcterms:modified>
</cp:coreProperties>
</file>