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07" r:id="rId1"/>
  </p:sldMasterIdLst>
  <p:notesMasterIdLst>
    <p:notesMasterId r:id="rId72"/>
  </p:notesMasterIdLst>
  <p:sldIdLst>
    <p:sldId id="325" r:id="rId2"/>
    <p:sldId id="311" r:id="rId3"/>
    <p:sldId id="313" r:id="rId4"/>
    <p:sldId id="312" r:id="rId5"/>
    <p:sldId id="314" r:id="rId6"/>
    <p:sldId id="315" r:id="rId7"/>
    <p:sldId id="316" r:id="rId8"/>
    <p:sldId id="317" r:id="rId9"/>
    <p:sldId id="318" r:id="rId10"/>
    <p:sldId id="319" r:id="rId11"/>
    <p:sldId id="320" r:id="rId12"/>
    <p:sldId id="321" r:id="rId13"/>
    <p:sldId id="322" r:id="rId14"/>
    <p:sldId id="323" r:id="rId15"/>
    <p:sldId id="324" r:id="rId16"/>
    <p:sldId id="256" r:id="rId17"/>
    <p:sldId id="257" r:id="rId18"/>
    <p:sldId id="258" r:id="rId19"/>
    <p:sldId id="259" r:id="rId20"/>
    <p:sldId id="260" r:id="rId21"/>
    <p:sldId id="261" r:id="rId22"/>
    <p:sldId id="262" r:id="rId23"/>
    <p:sldId id="263" r:id="rId24"/>
    <p:sldId id="264" r:id="rId25"/>
    <p:sldId id="265" r:id="rId26"/>
    <p:sldId id="266" r:id="rId27"/>
    <p:sldId id="267" r:id="rId28"/>
    <p:sldId id="268" r:id="rId29"/>
    <p:sldId id="269" r:id="rId30"/>
    <p:sldId id="270" r:id="rId31"/>
    <p:sldId id="271" r:id="rId32"/>
    <p:sldId id="272" r:id="rId33"/>
    <p:sldId id="273" r:id="rId34"/>
    <p:sldId id="274" r:id="rId35"/>
    <p:sldId id="275" r:id="rId36"/>
    <p:sldId id="276" r:id="rId37"/>
    <p:sldId id="277" r:id="rId38"/>
    <p:sldId id="278" r:id="rId39"/>
    <p:sldId id="279" r:id="rId40"/>
    <p:sldId id="280" r:id="rId41"/>
    <p:sldId id="281" r:id="rId42"/>
    <p:sldId id="282" r:id="rId43"/>
    <p:sldId id="283" r:id="rId44"/>
    <p:sldId id="284" r:id="rId45"/>
    <p:sldId id="285" r:id="rId46"/>
    <p:sldId id="286" r:id="rId47"/>
    <p:sldId id="287" r:id="rId48"/>
    <p:sldId id="288" r:id="rId49"/>
    <p:sldId id="289" r:id="rId50"/>
    <p:sldId id="290" r:id="rId51"/>
    <p:sldId id="291" r:id="rId52"/>
    <p:sldId id="292" r:id="rId53"/>
    <p:sldId id="293" r:id="rId54"/>
    <p:sldId id="294" r:id="rId55"/>
    <p:sldId id="295" r:id="rId56"/>
    <p:sldId id="296" r:id="rId57"/>
    <p:sldId id="297" r:id="rId58"/>
    <p:sldId id="298" r:id="rId59"/>
    <p:sldId id="299" r:id="rId60"/>
    <p:sldId id="300" r:id="rId61"/>
    <p:sldId id="301" r:id="rId62"/>
    <p:sldId id="302" r:id="rId63"/>
    <p:sldId id="303" r:id="rId64"/>
    <p:sldId id="304" r:id="rId65"/>
    <p:sldId id="305" r:id="rId66"/>
    <p:sldId id="306" r:id="rId67"/>
    <p:sldId id="307" r:id="rId68"/>
    <p:sldId id="308" r:id="rId69"/>
    <p:sldId id="309" r:id="rId70"/>
    <p:sldId id="310" r:id="rId7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5" d="100"/>
          <a:sy n="105" d="100"/>
        </p:scale>
        <p:origin x="-150"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8E96C1D-75DB-7144-8629-C5FB59FE840B}" type="datetimeFigureOut">
              <a:rPr lang="en-US" smtClean="0"/>
              <a:t>8/28/2013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875B33E-280E-2047-A375-6CEB99093826}" type="slidenum">
              <a:rPr lang="en-US" smtClean="0"/>
              <a:t>‹#›</a:t>
            </a:fld>
            <a:endParaRPr lang="en-US"/>
          </a:p>
        </p:txBody>
      </p:sp>
    </p:spTree>
    <p:extLst>
      <p:ext uri="{BB962C8B-B14F-4D97-AF65-F5344CB8AC3E}">
        <p14:creationId xmlns:p14="http://schemas.microsoft.com/office/powerpoint/2010/main" val="312142211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9F65AEB-89BC-EE49-80DA-319052FBE4BE}" type="slidenum">
              <a:rPr lang="en-US"/>
              <a:pPr/>
              <a:t>37</a:t>
            </a:fld>
            <a:endParaRPr lang="en-US"/>
          </a:p>
        </p:txBody>
      </p:sp>
      <p:sp>
        <p:nvSpPr>
          <p:cNvPr id="4097" name="Text Box 1"/>
          <p:cNvSpPr txBox="1">
            <a:spLocks noGrp="1" noRot="1" noChangeAspect="1" noChangeArrowheads="1"/>
          </p:cNvSpPr>
          <p:nvPr>
            <p:ph type="sldImg"/>
          </p:nvPr>
        </p:nvSpPr>
        <p:spPr bwMode="auto">
          <a:xfrm>
            <a:off x="1206500" y="603250"/>
            <a:ext cx="3968750" cy="2976563"/>
          </a:xfrm>
          <a:prstGeom prst="rect">
            <a:avLst/>
          </a:prstGeom>
          <a:solidFill>
            <a:srgbClr val="FFFFFF"/>
          </a:solidFill>
          <a:ln>
            <a:solidFill>
              <a:srgbClr val="000000"/>
            </a:solidFill>
            <a:miter lim="800000"/>
            <a:headEnd/>
            <a:tailEnd/>
          </a:ln>
        </p:spPr>
      </p:sp>
      <p:sp>
        <p:nvSpPr>
          <p:cNvPr id="4098" name="Text Box 2"/>
          <p:cNvSpPr txBox="1">
            <a:spLocks noGrp="1" noChangeArrowheads="1"/>
          </p:cNvSpPr>
          <p:nvPr>
            <p:ph type="body" idx="1"/>
          </p:nvPr>
        </p:nvSpPr>
        <p:spPr bwMode="auto">
          <a:xfrm>
            <a:off x="637988" y="3771645"/>
            <a:ext cx="5105336" cy="3573423"/>
          </a:xfrm>
          <a:prstGeom prst="rect">
            <a:avLst/>
          </a:prstGeom>
          <a:noFill/>
          <a:ln>
            <a:round/>
            <a:headEnd/>
            <a:tailEnd/>
          </a:ln>
        </p:spPr>
        <p:txBody>
          <a:bodyPr lIns="0" tIns="7732" rIns="0" bIns="0">
            <a:prstTxWarp prst="textNoShape">
              <a:avLst/>
            </a:prstTxWarp>
          </a:bodyPr>
          <a:lstStyle/>
          <a:p>
            <a:pPr>
              <a:lnSpc>
                <a:spcPct val="93000"/>
              </a:lnSpc>
              <a:spcBef>
                <a:spcPct val="0"/>
              </a:spcBef>
              <a:tabLst>
                <a:tab pos="634643" algn="l"/>
                <a:tab pos="1269286" algn="l"/>
                <a:tab pos="1903929" algn="l"/>
                <a:tab pos="2538573" algn="l"/>
                <a:tab pos="3173216" algn="l"/>
                <a:tab pos="3807859" algn="l"/>
                <a:tab pos="4442502" algn="l"/>
              </a:tabLst>
            </a:pPr>
            <a:r>
              <a:rPr lang="en-US" sz="900" dirty="0">
                <a:latin typeface="Arial Unicode MS" charset="0"/>
                <a:ea typeface="Arial Unicode MS" charset="0"/>
                <a:cs typeface="Arial Unicode MS" charset="0"/>
              </a:rPr>
              <a:t>A 47-year-old man with chronic schizophrenia was hospitalized after prolonged hypothermia. The initial electrocardiogram revealed Osborn waves (arrowheads) similar in amplitude to the R waves. Characteristic sinus </a:t>
            </a:r>
            <a:r>
              <a:rPr lang="en-US" sz="900" dirty="0" err="1">
                <a:latin typeface="Arial Unicode MS" charset="0"/>
                <a:ea typeface="Arial Unicode MS" charset="0"/>
                <a:cs typeface="Arial Unicode MS" charset="0"/>
              </a:rPr>
              <a:t>bradycardia</a:t>
            </a:r>
            <a:r>
              <a:rPr lang="en-US" sz="900" dirty="0">
                <a:latin typeface="Arial Unicode MS" charset="0"/>
                <a:ea typeface="Arial Unicode MS" charset="0"/>
                <a:cs typeface="Arial Unicode MS" charset="0"/>
              </a:rPr>
              <a:t> and prolongation of the QRS interval and the corrected QT interval (</a:t>
            </a:r>
            <a:r>
              <a:rPr lang="en-US" sz="900" dirty="0" err="1">
                <a:latin typeface="Arial Unicode MS" charset="0"/>
                <a:ea typeface="Arial Unicode MS" charset="0"/>
                <a:cs typeface="Arial Unicode MS" charset="0"/>
              </a:rPr>
              <a:t>QTc</a:t>
            </a:r>
            <a:r>
              <a:rPr lang="en-US" sz="900" dirty="0">
                <a:latin typeface="Arial Unicode MS" charset="0"/>
                <a:ea typeface="Arial Unicode MS" charset="0"/>
                <a:cs typeface="Arial Unicode MS" charset="0"/>
              </a:rPr>
              <a:t>) were also noted. During </a:t>
            </a:r>
            <a:r>
              <a:rPr lang="en-US" sz="900" dirty="0" err="1">
                <a:latin typeface="Arial Unicode MS" charset="0"/>
                <a:ea typeface="Arial Unicode MS" charset="0"/>
                <a:cs typeface="Arial Unicode MS" charset="0"/>
              </a:rPr>
              <a:t>rewarming</a:t>
            </a:r>
            <a:r>
              <a:rPr lang="en-US" sz="900" dirty="0">
                <a:latin typeface="Arial Unicode MS" charset="0"/>
                <a:ea typeface="Arial Unicode MS" charset="0"/>
                <a:cs typeface="Arial Unicode MS" charset="0"/>
              </a:rPr>
              <a:t>, the Osborn waves diminished in amplitude, and they disappeared after 24 hours. The baseline tremor artifact caused by shivering (arrows) resolved on normalization of the patient's core body temperature. In 1953, Dr. John Osborn described the J wave as an “injury current” resulting in ventricular fibrillation during experimental hypothermia. More recent findings suggest that hypothermia increases the </a:t>
            </a:r>
            <a:r>
              <a:rPr lang="en-US" sz="900" dirty="0" err="1">
                <a:latin typeface="Arial Unicode MS" charset="0"/>
                <a:ea typeface="Arial Unicode MS" charset="0"/>
                <a:cs typeface="Arial Unicode MS" charset="0"/>
              </a:rPr>
              <a:t>epicardial</a:t>
            </a:r>
            <a:r>
              <a:rPr lang="en-US" sz="900" dirty="0">
                <a:latin typeface="Arial Unicode MS" charset="0"/>
                <a:ea typeface="Arial Unicode MS" charset="0"/>
                <a:cs typeface="Arial Unicode MS" charset="0"/>
              </a:rPr>
              <a:t> potassium current relative to the current in the </a:t>
            </a:r>
            <a:r>
              <a:rPr lang="en-US" sz="900" dirty="0" err="1">
                <a:latin typeface="Arial Unicode MS" charset="0"/>
                <a:ea typeface="Arial Unicode MS" charset="0"/>
                <a:cs typeface="Arial Unicode MS" charset="0"/>
              </a:rPr>
              <a:t>endocardium</a:t>
            </a:r>
            <a:r>
              <a:rPr lang="en-US" sz="900" dirty="0">
                <a:latin typeface="Arial Unicode MS" charset="0"/>
                <a:ea typeface="Arial Unicode MS" charset="0"/>
                <a:cs typeface="Arial Unicode MS" charset="0"/>
              </a:rPr>
              <a:t> during ventricular </a:t>
            </a:r>
            <a:r>
              <a:rPr lang="en-US" sz="900" dirty="0" err="1">
                <a:latin typeface="Arial Unicode MS" charset="0"/>
                <a:ea typeface="Arial Unicode MS" charset="0"/>
                <a:cs typeface="Arial Unicode MS" charset="0"/>
              </a:rPr>
              <a:t>repolarization</a:t>
            </a:r>
            <a:r>
              <a:rPr lang="en-US" sz="900" dirty="0">
                <a:latin typeface="Arial Unicode MS" charset="0"/>
                <a:ea typeface="Arial Unicode MS" charset="0"/>
                <a:cs typeface="Arial Unicode MS" charset="0"/>
              </a:rPr>
              <a:t>. This </a:t>
            </a:r>
            <a:r>
              <a:rPr lang="en-US" sz="900" dirty="0" err="1">
                <a:latin typeface="Arial Unicode MS" charset="0"/>
                <a:ea typeface="Arial Unicode MS" charset="0"/>
                <a:cs typeface="Arial Unicode MS" charset="0"/>
              </a:rPr>
              <a:t>transmural</a:t>
            </a:r>
            <a:r>
              <a:rPr lang="en-US" sz="900" dirty="0">
                <a:latin typeface="Arial Unicode MS" charset="0"/>
                <a:ea typeface="Arial Unicode MS" charset="0"/>
                <a:cs typeface="Arial Unicode MS" charset="0"/>
              </a:rPr>
              <a:t> voltage gradient is reflected on the surface electrocardiogram as a prominent J, or Osborn, wave. The differential diagnosis of prominent Osborn waves includes early </a:t>
            </a:r>
            <a:r>
              <a:rPr lang="en-US" sz="900" dirty="0" err="1">
                <a:latin typeface="Arial Unicode MS" charset="0"/>
                <a:ea typeface="Arial Unicode MS" charset="0"/>
                <a:cs typeface="Arial Unicode MS" charset="0"/>
              </a:rPr>
              <a:t>repolarization</a:t>
            </a:r>
            <a:r>
              <a:rPr lang="en-US" sz="900" dirty="0">
                <a:latin typeface="Arial Unicode MS" charset="0"/>
                <a:ea typeface="Arial Unicode MS" charset="0"/>
                <a:cs typeface="Arial Unicode MS" charset="0"/>
              </a:rPr>
              <a:t>, </a:t>
            </a:r>
            <a:r>
              <a:rPr lang="en-US" sz="900" dirty="0" err="1">
                <a:latin typeface="Arial Unicode MS" charset="0"/>
                <a:ea typeface="Arial Unicode MS" charset="0"/>
                <a:cs typeface="Arial Unicode MS" charset="0"/>
              </a:rPr>
              <a:t>hypercalcemia</a:t>
            </a:r>
            <a:r>
              <a:rPr lang="en-US" sz="900" dirty="0">
                <a:latin typeface="Arial Unicode MS" charset="0"/>
                <a:ea typeface="Arial Unicode MS" charset="0"/>
                <a:cs typeface="Arial Unicode MS" charset="0"/>
              </a:rPr>
              <a:t>, and the </a:t>
            </a:r>
            <a:r>
              <a:rPr lang="en-US" sz="900" dirty="0" err="1">
                <a:latin typeface="Arial Unicode MS" charset="0"/>
                <a:ea typeface="Arial Unicode MS" charset="0"/>
                <a:cs typeface="Arial Unicode MS" charset="0"/>
              </a:rPr>
              <a:t>Brugada</a:t>
            </a:r>
            <a:r>
              <a:rPr lang="en-US" sz="900" dirty="0">
                <a:latin typeface="Arial Unicode MS" charset="0"/>
                <a:ea typeface="Arial Unicode MS" charset="0"/>
                <a:cs typeface="Arial Unicode MS" charset="0"/>
              </a:rPr>
              <a:t> syndrome.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F06DB6C2-C556-C14B-9A75-6BCFF1BBB875}" type="slidenum">
              <a:rPr lang="en-US"/>
              <a:pPr/>
              <a:t>41</a:t>
            </a:fld>
            <a:endParaRPr lang="en-US"/>
          </a:p>
        </p:txBody>
      </p:sp>
      <p:sp>
        <p:nvSpPr>
          <p:cNvPr id="4097" name="Text Box 1"/>
          <p:cNvSpPr txBox="1">
            <a:spLocks noGrp="1" noRot="1" noChangeAspect="1" noChangeArrowheads="1"/>
          </p:cNvSpPr>
          <p:nvPr>
            <p:ph type="sldImg"/>
          </p:nvPr>
        </p:nvSpPr>
        <p:spPr bwMode="auto">
          <a:xfrm>
            <a:off x="1206500" y="603250"/>
            <a:ext cx="3968750" cy="2976563"/>
          </a:xfrm>
          <a:prstGeom prst="rect">
            <a:avLst/>
          </a:prstGeom>
          <a:solidFill>
            <a:srgbClr val="FFFFFF"/>
          </a:solidFill>
          <a:ln>
            <a:solidFill>
              <a:srgbClr val="000000"/>
            </a:solidFill>
            <a:miter lim="800000"/>
            <a:headEnd/>
            <a:tailEnd/>
          </a:ln>
        </p:spPr>
      </p:sp>
      <p:sp>
        <p:nvSpPr>
          <p:cNvPr id="4098" name="Text Box 2"/>
          <p:cNvSpPr txBox="1">
            <a:spLocks noGrp="1" noChangeArrowheads="1"/>
          </p:cNvSpPr>
          <p:nvPr>
            <p:ph type="body" idx="1"/>
          </p:nvPr>
        </p:nvSpPr>
        <p:spPr bwMode="auto">
          <a:xfrm>
            <a:off x="637988" y="3771645"/>
            <a:ext cx="5105336" cy="3573423"/>
          </a:xfrm>
          <a:prstGeom prst="rect">
            <a:avLst/>
          </a:prstGeom>
          <a:noFill/>
          <a:ln>
            <a:round/>
            <a:headEnd/>
            <a:tailEnd/>
          </a:ln>
        </p:spPr>
        <p:txBody>
          <a:bodyPr lIns="0" tIns="7732" rIns="0" bIns="0">
            <a:prstTxWarp prst="textNoShape">
              <a:avLst/>
            </a:prstTxWarp>
          </a:bodyPr>
          <a:lstStyle/>
          <a:p>
            <a:pPr>
              <a:lnSpc>
                <a:spcPct val="93000"/>
              </a:lnSpc>
              <a:spcBef>
                <a:spcPct val="0"/>
              </a:spcBef>
              <a:tabLst>
                <a:tab pos="634643" algn="l"/>
                <a:tab pos="1269286" algn="l"/>
                <a:tab pos="1903929" algn="l"/>
                <a:tab pos="2538573" algn="l"/>
                <a:tab pos="3173216" algn="l"/>
                <a:tab pos="3807859" algn="l"/>
                <a:tab pos="4442502" algn="l"/>
              </a:tabLst>
            </a:pPr>
            <a:r>
              <a:rPr lang="en-US" sz="900" dirty="0">
                <a:latin typeface="Arial Unicode MS" charset="0"/>
                <a:ea typeface="Arial Unicode MS" charset="0"/>
                <a:cs typeface="Arial Unicode MS" charset="0"/>
              </a:rPr>
              <a:t>Figure 1. Effect of </a:t>
            </a:r>
            <a:r>
              <a:rPr lang="en-US" sz="900" dirty="0" err="1">
                <a:latin typeface="Arial Unicode MS" charset="0"/>
                <a:ea typeface="Arial Unicode MS" charset="0"/>
                <a:cs typeface="Arial Unicode MS" charset="0"/>
              </a:rPr>
              <a:t>Fomepizole</a:t>
            </a:r>
            <a:r>
              <a:rPr lang="en-US" sz="900" dirty="0">
                <a:latin typeface="Arial Unicode MS" charset="0"/>
                <a:ea typeface="Arial Unicode MS" charset="0"/>
                <a:cs typeface="Arial Unicode MS" charset="0"/>
              </a:rPr>
              <a:t> on the </a:t>
            </a:r>
            <a:r>
              <a:rPr lang="en-US" sz="900" dirty="0" err="1">
                <a:latin typeface="Arial Unicode MS" charset="0"/>
                <a:ea typeface="Arial Unicode MS" charset="0"/>
                <a:cs typeface="Arial Unicode MS" charset="0"/>
              </a:rPr>
              <a:t>Pathophysiological</a:t>
            </a:r>
            <a:r>
              <a:rPr lang="en-US" sz="900" dirty="0">
                <a:latin typeface="Arial Unicode MS" charset="0"/>
                <a:ea typeface="Arial Unicode MS" charset="0"/>
                <a:cs typeface="Arial Unicode MS" charset="0"/>
              </a:rPr>
              <a:t> Effects of Poisoning from Ethylene Glycol and Methanol. Panel A shows the metabolic transformation of ethylene glycol to glycolic acid, which is responsible for metabolic acidosis. Glycolic acid is further metabolized through the intermediate </a:t>
            </a:r>
            <a:r>
              <a:rPr lang="en-US" sz="900" dirty="0" err="1">
                <a:latin typeface="Arial Unicode MS" charset="0"/>
                <a:ea typeface="Arial Unicode MS" charset="0"/>
                <a:cs typeface="Arial Unicode MS" charset="0"/>
              </a:rPr>
              <a:t>glyoxylic</a:t>
            </a:r>
            <a:r>
              <a:rPr lang="en-US" sz="900" dirty="0">
                <a:latin typeface="Arial Unicode MS" charset="0"/>
                <a:ea typeface="Arial Unicode MS" charset="0"/>
                <a:cs typeface="Arial Unicode MS" charset="0"/>
              </a:rPr>
              <a:t> acid to oxalic acid. When the solubility product of calcium oxalate is exceeded, precipitates form in the renal tubules, causing acute kidney injury. In severe cases, calcium oxalate crystals deposit diffusely in multiple organs. Panel B shows similar effects of </a:t>
            </a:r>
            <a:r>
              <a:rPr lang="en-US" sz="900" dirty="0" err="1">
                <a:latin typeface="Arial Unicode MS" charset="0"/>
                <a:ea typeface="Arial Unicode MS" charset="0"/>
                <a:cs typeface="Arial Unicode MS" charset="0"/>
              </a:rPr>
              <a:t>fomepizole</a:t>
            </a:r>
            <a:r>
              <a:rPr lang="en-US" sz="900" dirty="0">
                <a:latin typeface="Arial Unicode MS" charset="0"/>
                <a:ea typeface="Arial Unicode MS" charset="0"/>
                <a:cs typeface="Arial Unicode MS" charset="0"/>
              </a:rPr>
              <a:t> on methanol metabolism.</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p>
            <a:fld id="{CF32D45B-E2CF-CD4B-AA2F-C3443C0FB93A}" type="datetimeFigureOut">
              <a:rPr lang="en-US" smtClean="0"/>
              <a:t>8/28/2013</a:t>
            </a:fld>
            <a:endParaRPr lang="en-US"/>
          </a:p>
        </p:txBody>
      </p:sp>
      <p:sp>
        <p:nvSpPr>
          <p:cNvPr id="20" name="Footer Placeholder 19"/>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2AA957AF-53C0-420B-9C2D-77DB1416566C}" type="slidenum">
              <a:rPr kumimoji="0" lang="en-US" smtClean="0"/>
              <a:pPr/>
              <a:t>‹#›</a:t>
            </a:fld>
            <a:endParaRPr kumimoji="0"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F32D45B-E2CF-CD4B-AA2F-C3443C0FB93A}" type="datetimeFigureOut">
              <a:rPr lang="en-US" smtClean="0"/>
              <a:t>8/28/2013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351433-8BC8-1C49-9A6A-6001EF1380A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F32D45B-E2CF-CD4B-AA2F-C3443C0FB93A}" type="datetimeFigureOut">
              <a:rPr lang="en-US" smtClean="0"/>
              <a:t>8/28/2013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A957AF-53C0-420B-9C2D-77DB1416566C}" type="slidenum">
              <a:rPr kumimoji="0" lang="en-US" smtClean="0"/>
              <a:pPr/>
              <a:t>‹#›</a:t>
            </a:fld>
            <a:endParaRPr kumimoji="0"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F32D45B-E2CF-CD4B-AA2F-C3443C0FB93A}" type="datetimeFigureOut">
              <a:rPr lang="en-US" smtClean="0"/>
              <a:t>8/28/2013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351433-8BC8-1C49-9A6A-6001EF1380A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CF32D45B-E2CF-CD4B-AA2F-C3443C0FB93A}" type="datetimeFigureOut">
              <a:rPr lang="en-US" smtClean="0"/>
              <a:t>8/28/2013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351433-8BC8-1C49-9A6A-6001EF1380A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F32D45B-E2CF-CD4B-AA2F-C3443C0FB93A}" type="datetimeFigureOut">
              <a:rPr lang="en-US" smtClean="0"/>
              <a:t>8/28/2013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351433-8BC8-1C49-9A6A-6001EF1380A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fld id="{CF32D45B-E2CF-CD4B-AA2F-C3443C0FB93A}" type="datetimeFigureOut">
              <a:rPr lang="en-US" smtClean="0"/>
              <a:t>8/28/2013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351433-8BC8-1C49-9A6A-6001EF1380A5}" type="slidenum">
              <a:rPr lang="en-US" smtClean="0"/>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F32D45B-E2CF-CD4B-AA2F-C3443C0FB93A}" type="datetimeFigureOut">
              <a:rPr lang="en-US" smtClean="0"/>
              <a:t>8/28/2013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351433-8BC8-1C49-9A6A-6001EF1380A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CF32D45B-E2CF-CD4B-AA2F-C3443C0FB93A}" type="datetimeFigureOut">
              <a:rPr lang="en-US" smtClean="0"/>
              <a:t>8/28/2013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351433-8BC8-1C49-9A6A-6001EF1380A5}" type="slidenum">
              <a:rPr lang="en-US" smtClean="0"/>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lstStyle>
          <a:p>
            <a:pPr marL="0" algn="l" eaLnBrk="1" latinLnBrk="0" hangingPunct="1"/>
            <a:r>
              <a:rPr kumimoji="0" lang="en-US" smtClean="0"/>
              <a:t>Click icon to add picture</a:t>
            </a:r>
            <a:endParaRPr kumimoji="0" lang="en-US" dirty="0"/>
          </a:p>
        </p:txBody>
      </p:sp>
      <p:sp>
        <p:nvSpPr>
          <p:cNvPr id="9" name="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F32D45B-E2CF-CD4B-AA2F-C3443C0FB93A}" type="datetimeFigureOut">
              <a:rPr lang="en-US" smtClean="0"/>
              <a:t>8/28/2013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351433-8BC8-1C49-9A6A-6001EF1380A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F32D45B-E2CF-CD4B-AA2F-C3443C0FB93A}" type="datetimeFigureOut">
              <a:rPr lang="en-US" smtClean="0"/>
              <a:t>8/28/2013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351433-8BC8-1C49-9A6A-6001EF1380A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lstStyle>
          <a:p>
            <a:fld id="{CF32D45B-E2CF-CD4B-AA2F-C3443C0FB93A}" type="datetimeFigureOut">
              <a:rPr lang="en-US" smtClean="0"/>
              <a:t>8/28/2013</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lstStyle>
          <a:p>
            <a:fld id="{78351433-8BC8-1C49-9A6A-6001EF1380A5}" type="slidenum">
              <a:rPr lang="en-US" smtClean="0"/>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4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Board Review</a:t>
            </a:r>
            <a:endParaRPr lang="en-US" dirty="0"/>
          </a:p>
        </p:txBody>
      </p:sp>
      <p:sp>
        <p:nvSpPr>
          <p:cNvPr id="3" name="Subtitle 2"/>
          <p:cNvSpPr>
            <a:spLocks noGrp="1"/>
          </p:cNvSpPr>
          <p:nvPr>
            <p:ph type="subTitle" idx="1"/>
          </p:nvPr>
        </p:nvSpPr>
        <p:spPr/>
        <p:txBody>
          <a:bodyPr>
            <a:normAutofit/>
          </a:bodyPr>
          <a:lstStyle/>
          <a:p>
            <a:pPr>
              <a:buFont typeface="Wingdings" charset="2"/>
              <a:buChar char="ü"/>
            </a:pPr>
            <a:r>
              <a:rPr lang="en-US" sz="2800" dirty="0" smtClean="0"/>
              <a:t>Shock</a:t>
            </a:r>
          </a:p>
          <a:p>
            <a:pPr>
              <a:buFont typeface="Wingdings" charset="2"/>
              <a:buChar char="ü"/>
            </a:pPr>
            <a:r>
              <a:rPr lang="en-US" sz="2800" dirty="0" smtClean="0"/>
              <a:t>Emergent Disorders in Critical Care </a:t>
            </a:r>
            <a:endParaRPr lang="en-US" sz="2800" dirty="0"/>
          </a:p>
        </p:txBody>
      </p:sp>
      <p:sp>
        <p:nvSpPr>
          <p:cNvPr id="6" name="TextBox 5"/>
          <p:cNvSpPr txBox="1"/>
          <p:nvPr/>
        </p:nvSpPr>
        <p:spPr>
          <a:xfrm>
            <a:off x="4347114" y="2555979"/>
            <a:ext cx="184666" cy="369332"/>
          </a:xfrm>
          <a:prstGeom prst="rect">
            <a:avLst/>
          </a:prstGeom>
          <a:noFill/>
        </p:spPr>
        <p:txBody>
          <a:bodyPr wrap="none" rtlCol="0">
            <a:spAutoFit/>
          </a:bodyPr>
          <a:lstStyle/>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Shock</a:t>
            </a:r>
            <a:endParaRPr lang="en-US" dirty="0"/>
          </a:p>
        </p:txBody>
      </p:sp>
      <p:sp>
        <p:nvSpPr>
          <p:cNvPr id="4" name="Content Placeholder 3"/>
          <p:cNvSpPr>
            <a:spLocks noGrp="1"/>
          </p:cNvSpPr>
          <p:nvPr>
            <p:ph idx="1"/>
          </p:nvPr>
        </p:nvSpPr>
        <p:spPr/>
        <p:txBody>
          <a:bodyPr/>
          <a:lstStyle/>
          <a:p>
            <a:r>
              <a:rPr lang="en-US" dirty="0" smtClean="0"/>
              <a:t>Decreased tissue perfusion </a:t>
            </a:r>
            <a:r>
              <a:rPr lang="en-US" dirty="0" err="1" smtClean="0">
                <a:sym typeface="Wingdings"/>
              </a:rPr>
              <a:t></a:t>
            </a:r>
            <a:r>
              <a:rPr lang="en-US" dirty="0" smtClean="0">
                <a:sym typeface="Wingdings"/>
              </a:rPr>
              <a:t> inadequate O2 delivery </a:t>
            </a:r>
            <a:r>
              <a:rPr lang="en-US" dirty="0" err="1" smtClean="0">
                <a:sym typeface="Wingdings"/>
              </a:rPr>
              <a:t></a:t>
            </a:r>
            <a:r>
              <a:rPr lang="en-US" dirty="0" smtClean="0">
                <a:sym typeface="Wingdings"/>
              </a:rPr>
              <a:t> </a:t>
            </a:r>
            <a:r>
              <a:rPr lang="en-US" dirty="0" err="1" smtClean="0">
                <a:sym typeface="Wingdings"/>
              </a:rPr>
              <a:t>tiessue</a:t>
            </a:r>
            <a:r>
              <a:rPr lang="en-US" dirty="0" smtClean="0">
                <a:sym typeface="Wingdings"/>
              </a:rPr>
              <a:t> ischemia</a:t>
            </a:r>
            <a:endParaRPr lang="en-US" dirty="0"/>
          </a:p>
        </p:txBody>
      </p:sp>
      <p:graphicFrame>
        <p:nvGraphicFramePr>
          <p:cNvPr id="5" name="Table 4"/>
          <p:cNvGraphicFramePr>
            <a:graphicFrameLocks noGrp="1"/>
          </p:cNvGraphicFramePr>
          <p:nvPr/>
        </p:nvGraphicFramePr>
        <p:xfrm>
          <a:off x="1524000" y="2744858"/>
          <a:ext cx="6096000" cy="3698240"/>
        </p:xfrm>
        <a:graphic>
          <a:graphicData uri="http://schemas.openxmlformats.org/drawingml/2006/table">
            <a:tbl>
              <a:tblPr firstRow="1" bandRow="1">
                <a:tableStyleId>{16D9F66E-5EB9-4882-86FB-DCBF35E3C3E4}</a:tableStyleId>
              </a:tblPr>
              <a:tblGrid>
                <a:gridCol w="6096000"/>
              </a:tblGrid>
              <a:tr h="0">
                <a:tc>
                  <a:txBody>
                    <a:bodyPr/>
                    <a:lstStyle/>
                    <a:p>
                      <a:pPr algn="ctr"/>
                      <a:r>
                        <a:rPr lang="en-US" dirty="0" smtClean="0"/>
                        <a:t>Common Clinical Features of Shock</a:t>
                      </a:r>
                      <a:endParaRPr lang="en-US" dirty="0"/>
                    </a:p>
                  </a:txBody>
                  <a:tcPr/>
                </a:tc>
              </a:tr>
              <a:tr h="0">
                <a:tc>
                  <a:txBody>
                    <a:bodyPr/>
                    <a:lstStyle/>
                    <a:p>
                      <a:r>
                        <a:rPr lang="en-US" b="1" dirty="0" smtClean="0"/>
                        <a:t>1. HYPOTENSION</a:t>
                      </a:r>
                      <a:endParaRPr lang="en-US" b="1" dirty="0"/>
                    </a:p>
                  </a:txBody>
                  <a:tcPr/>
                </a:tc>
              </a:tr>
              <a:tr h="370840">
                <a:tc>
                  <a:txBody>
                    <a:bodyPr/>
                    <a:lstStyle/>
                    <a:p>
                      <a:r>
                        <a:rPr lang="en-US" dirty="0" smtClean="0"/>
                        <a:t>SBP &lt; 90 mm Hg</a:t>
                      </a:r>
                      <a:endParaRPr lang="en-US" dirty="0"/>
                    </a:p>
                  </a:txBody>
                  <a:tcPr/>
                </a:tc>
              </a:tr>
              <a:tr h="370840">
                <a:tc>
                  <a:txBody>
                    <a:bodyPr/>
                    <a:lstStyle/>
                    <a:p>
                      <a:r>
                        <a:rPr lang="en-US" dirty="0" smtClean="0"/>
                        <a:t>MAP &lt;60 mm Hg</a:t>
                      </a:r>
                      <a:endParaRPr lang="en-US" dirty="0"/>
                    </a:p>
                  </a:txBody>
                  <a:tcPr/>
                </a:tc>
              </a:tr>
              <a:tr h="370840">
                <a:tc>
                  <a:txBody>
                    <a:bodyPr/>
                    <a:lstStyle/>
                    <a:p>
                      <a:r>
                        <a:rPr lang="en-US" dirty="0" smtClean="0"/>
                        <a:t>Acute decreased in SBP of &gt; 40 mm Hg</a:t>
                      </a:r>
                      <a:endParaRPr lang="en-US" dirty="0"/>
                    </a:p>
                  </a:txBody>
                  <a:tcPr/>
                </a:tc>
              </a:tr>
              <a:tr h="370840">
                <a:tc>
                  <a:txBody>
                    <a:bodyPr/>
                    <a:lstStyle/>
                    <a:p>
                      <a:r>
                        <a:rPr lang="en-US" dirty="0" smtClean="0"/>
                        <a:t>Lack</a:t>
                      </a:r>
                      <a:r>
                        <a:rPr lang="en-US" baseline="0" dirty="0" smtClean="0"/>
                        <a:t> of MAP response to initial fluid challenge</a:t>
                      </a:r>
                      <a:endParaRPr lang="en-US" dirty="0"/>
                    </a:p>
                  </a:txBody>
                  <a:tcPr/>
                </a:tc>
              </a:tr>
              <a:tr h="370840">
                <a:tc>
                  <a:txBody>
                    <a:bodyPr/>
                    <a:lstStyle/>
                    <a:p>
                      <a:r>
                        <a:rPr lang="en-US" sz="1400" b="1" dirty="0" smtClean="0"/>
                        <a:t>2. END_ORGAN</a:t>
                      </a:r>
                      <a:r>
                        <a:rPr lang="en-US" sz="1400" b="1" baseline="0" dirty="0" smtClean="0"/>
                        <a:t> DYSFUNCTION DUE TO HYPOPERFUSION</a:t>
                      </a:r>
                      <a:endParaRPr lang="en-US" sz="1400" b="1" dirty="0"/>
                    </a:p>
                  </a:txBody>
                  <a:tcPr/>
                </a:tc>
              </a:tr>
              <a:tr h="370840">
                <a:tc>
                  <a:txBody>
                    <a:bodyPr/>
                    <a:lstStyle/>
                    <a:p>
                      <a:r>
                        <a:rPr lang="en-US" dirty="0" smtClean="0"/>
                        <a:t>Decreased urine output</a:t>
                      </a:r>
                      <a:endParaRPr lang="en-US" dirty="0"/>
                    </a:p>
                  </a:txBody>
                  <a:tcPr/>
                </a:tc>
              </a:tr>
              <a:tr h="370840">
                <a:tc>
                  <a:txBody>
                    <a:bodyPr/>
                    <a:lstStyle/>
                    <a:p>
                      <a:r>
                        <a:rPr lang="en-US" dirty="0" smtClean="0"/>
                        <a:t>Change in mental status</a:t>
                      </a:r>
                      <a:endParaRPr lang="en-US" dirty="0"/>
                    </a:p>
                  </a:txBody>
                  <a:tcPr/>
                </a:tc>
              </a:tr>
              <a:tr h="370840">
                <a:tc>
                  <a:txBody>
                    <a:bodyPr/>
                    <a:lstStyle/>
                    <a:p>
                      <a:r>
                        <a:rPr lang="en-US" dirty="0" smtClean="0"/>
                        <a:t>Increased serum lactic acid level</a:t>
                      </a:r>
                      <a:endParaRPr lang="en-US" dirty="0"/>
                    </a:p>
                  </a:txBody>
                  <a:tcP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Key Hemodynamic Parameters of Shock</a:t>
            </a:r>
            <a:endParaRPr lang="en-US" sz="3200" dirty="0"/>
          </a:p>
        </p:txBody>
      </p:sp>
      <p:sp>
        <p:nvSpPr>
          <p:cNvPr id="3" name="Content Placeholder 2"/>
          <p:cNvSpPr>
            <a:spLocks noGrp="1"/>
          </p:cNvSpPr>
          <p:nvPr>
            <p:ph idx="1"/>
          </p:nvPr>
        </p:nvSpPr>
        <p:spPr/>
        <p:txBody>
          <a:bodyPr/>
          <a:lstStyle/>
          <a:p>
            <a:r>
              <a:rPr lang="en-US" dirty="0" smtClean="0"/>
              <a:t>Ohm’s Law: V=RI </a:t>
            </a:r>
          </a:p>
          <a:p>
            <a:r>
              <a:rPr lang="en-US" dirty="0" smtClean="0"/>
              <a:t>CO = SVR </a:t>
            </a:r>
            <a:r>
              <a:rPr lang="en-US" dirty="0" err="1" smtClean="0"/>
              <a:t>x</a:t>
            </a:r>
            <a:r>
              <a:rPr lang="en-US" dirty="0" smtClean="0"/>
              <a:t> BP</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22436" y="716323"/>
            <a:ext cx="1607193" cy="369332"/>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r>
              <a:rPr lang="en-US" dirty="0" smtClean="0"/>
              <a:t>Blood Pressure</a:t>
            </a:r>
            <a:endParaRPr lang="en-US" dirty="0"/>
          </a:p>
        </p:txBody>
      </p:sp>
      <p:sp>
        <p:nvSpPr>
          <p:cNvPr id="5" name="TextBox 4"/>
          <p:cNvSpPr txBox="1"/>
          <p:nvPr/>
        </p:nvSpPr>
        <p:spPr>
          <a:xfrm>
            <a:off x="1526979" y="2051295"/>
            <a:ext cx="3237222" cy="646331"/>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n-US" dirty="0" smtClean="0"/>
              <a:t>Cardiac output</a:t>
            </a:r>
          </a:p>
          <a:p>
            <a:pPr algn="ctr"/>
            <a:r>
              <a:rPr lang="en-US" dirty="0" smtClean="0"/>
              <a:t>(decreased in </a:t>
            </a:r>
            <a:r>
              <a:rPr lang="en-US" dirty="0" err="1" smtClean="0"/>
              <a:t>cardiogenic</a:t>
            </a:r>
            <a:r>
              <a:rPr lang="en-US" dirty="0" smtClean="0"/>
              <a:t> shock)</a:t>
            </a:r>
            <a:endParaRPr lang="en-US" dirty="0"/>
          </a:p>
        </p:txBody>
      </p:sp>
      <p:sp>
        <p:nvSpPr>
          <p:cNvPr id="6" name="TextBox 5"/>
          <p:cNvSpPr txBox="1"/>
          <p:nvPr/>
        </p:nvSpPr>
        <p:spPr>
          <a:xfrm>
            <a:off x="5753119" y="2051295"/>
            <a:ext cx="3219188" cy="646331"/>
          </a:xfrm>
          <a:prstGeom prst="rect">
            <a:avLst/>
          </a:prstGeom>
        </p:spPr>
        <p:style>
          <a:lnRef idx="1">
            <a:schemeClr val="accent6"/>
          </a:lnRef>
          <a:fillRef idx="3">
            <a:schemeClr val="accent6"/>
          </a:fillRef>
          <a:effectRef idx="2">
            <a:schemeClr val="accent6"/>
          </a:effectRef>
          <a:fontRef idx="minor">
            <a:schemeClr val="lt1"/>
          </a:fontRef>
        </p:style>
        <p:txBody>
          <a:bodyPr wrap="none" rtlCol="0">
            <a:spAutoFit/>
          </a:bodyPr>
          <a:lstStyle/>
          <a:p>
            <a:pPr algn="ctr"/>
            <a:r>
              <a:rPr lang="en-US" dirty="0" smtClean="0"/>
              <a:t>Systemic Vascular Resistance</a:t>
            </a:r>
          </a:p>
          <a:p>
            <a:pPr algn="ctr"/>
            <a:r>
              <a:rPr lang="en-US" dirty="0" smtClean="0"/>
              <a:t>(decreased in distributive shock)</a:t>
            </a:r>
            <a:endParaRPr lang="en-US" dirty="0"/>
          </a:p>
        </p:txBody>
      </p:sp>
      <p:sp>
        <p:nvSpPr>
          <p:cNvPr id="7" name="TextBox 6"/>
          <p:cNvSpPr txBox="1"/>
          <p:nvPr/>
        </p:nvSpPr>
        <p:spPr>
          <a:xfrm>
            <a:off x="1227577" y="3612027"/>
            <a:ext cx="1224426" cy="369332"/>
          </a:xfrm>
          <a:prstGeom prst="rect">
            <a:avLst/>
          </a:prstGeom>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Heart Rate</a:t>
            </a:r>
            <a:endParaRPr lang="en-US" dirty="0"/>
          </a:p>
        </p:txBody>
      </p:sp>
      <p:sp>
        <p:nvSpPr>
          <p:cNvPr id="9" name="TextBox 8"/>
          <p:cNvSpPr txBox="1"/>
          <p:nvPr/>
        </p:nvSpPr>
        <p:spPr>
          <a:xfrm>
            <a:off x="4522436" y="3690002"/>
            <a:ext cx="1522322" cy="369332"/>
          </a:xfrm>
          <a:prstGeom prst="rect">
            <a:avLst/>
          </a:prstGeom>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Stroke Volume</a:t>
            </a:r>
            <a:endParaRPr lang="en-US" dirty="0"/>
          </a:p>
        </p:txBody>
      </p:sp>
      <p:sp>
        <p:nvSpPr>
          <p:cNvPr id="10" name="TextBox 9"/>
          <p:cNvSpPr txBox="1"/>
          <p:nvPr/>
        </p:nvSpPr>
        <p:spPr>
          <a:xfrm>
            <a:off x="1990909" y="4973734"/>
            <a:ext cx="2094443" cy="923330"/>
          </a:xfrm>
          <a:prstGeom prst="rect">
            <a:avLst/>
          </a:prstGeom>
        </p:spPr>
        <p:style>
          <a:lnRef idx="0">
            <a:schemeClr val="accent4"/>
          </a:lnRef>
          <a:fillRef idx="3">
            <a:schemeClr val="accent4"/>
          </a:fillRef>
          <a:effectRef idx="3">
            <a:schemeClr val="accent4"/>
          </a:effectRef>
          <a:fontRef idx="minor">
            <a:schemeClr val="lt1"/>
          </a:fontRef>
        </p:style>
        <p:txBody>
          <a:bodyPr wrap="none" rtlCol="0">
            <a:spAutoFit/>
          </a:bodyPr>
          <a:lstStyle/>
          <a:p>
            <a:pPr algn="ctr"/>
            <a:r>
              <a:rPr lang="en-US" dirty="0" smtClean="0"/>
              <a:t>Preload</a:t>
            </a:r>
          </a:p>
          <a:p>
            <a:pPr algn="ctr"/>
            <a:r>
              <a:rPr lang="en-US" dirty="0" smtClean="0"/>
              <a:t>(decreased in</a:t>
            </a:r>
          </a:p>
          <a:p>
            <a:pPr algn="ctr"/>
            <a:r>
              <a:rPr lang="en-US" dirty="0" smtClean="0"/>
              <a:t> </a:t>
            </a:r>
            <a:r>
              <a:rPr lang="en-US" dirty="0" err="1" smtClean="0"/>
              <a:t>hypovolemic</a:t>
            </a:r>
            <a:r>
              <a:rPr lang="en-US" dirty="0" smtClean="0"/>
              <a:t> shock)</a:t>
            </a:r>
            <a:endParaRPr lang="en-US" dirty="0"/>
          </a:p>
        </p:txBody>
      </p:sp>
      <p:sp>
        <p:nvSpPr>
          <p:cNvPr id="11" name="TextBox 10"/>
          <p:cNvSpPr txBox="1"/>
          <p:nvPr/>
        </p:nvSpPr>
        <p:spPr>
          <a:xfrm>
            <a:off x="4679330" y="4973734"/>
            <a:ext cx="1365428" cy="369332"/>
          </a:xfrm>
          <a:prstGeom prst="rect">
            <a:avLst/>
          </a:prstGeom>
        </p:spPr>
        <p:style>
          <a:lnRef idx="0">
            <a:schemeClr val="accent4"/>
          </a:lnRef>
          <a:fillRef idx="3">
            <a:schemeClr val="accent4"/>
          </a:fillRef>
          <a:effectRef idx="3">
            <a:schemeClr val="accent4"/>
          </a:effectRef>
          <a:fontRef idx="minor">
            <a:schemeClr val="lt1"/>
          </a:fontRef>
        </p:style>
        <p:txBody>
          <a:bodyPr wrap="none" rtlCol="0">
            <a:spAutoFit/>
          </a:bodyPr>
          <a:lstStyle/>
          <a:p>
            <a:r>
              <a:rPr lang="en-US" dirty="0" smtClean="0"/>
              <a:t>Contractility</a:t>
            </a:r>
            <a:endParaRPr lang="en-US" dirty="0"/>
          </a:p>
        </p:txBody>
      </p:sp>
      <p:sp>
        <p:nvSpPr>
          <p:cNvPr id="12" name="TextBox 11"/>
          <p:cNvSpPr txBox="1"/>
          <p:nvPr/>
        </p:nvSpPr>
        <p:spPr>
          <a:xfrm>
            <a:off x="6959158" y="4973734"/>
            <a:ext cx="1069336" cy="369332"/>
          </a:xfrm>
          <a:prstGeom prst="rect">
            <a:avLst/>
          </a:prstGeom>
        </p:spPr>
        <p:style>
          <a:lnRef idx="0">
            <a:schemeClr val="accent4"/>
          </a:lnRef>
          <a:fillRef idx="3">
            <a:schemeClr val="accent4"/>
          </a:fillRef>
          <a:effectRef idx="3">
            <a:schemeClr val="accent4"/>
          </a:effectRef>
          <a:fontRef idx="minor">
            <a:schemeClr val="lt1"/>
          </a:fontRef>
        </p:style>
        <p:txBody>
          <a:bodyPr wrap="none" rtlCol="0">
            <a:spAutoFit/>
          </a:bodyPr>
          <a:lstStyle/>
          <a:p>
            <a:r>
              <a:rPr lang="en-US" dirty="0" err="1" smtClean="0"/>
              <a:t>Afterload</a:t>
            </a:r>
            <a:endParaRPr lang="en-US" dirty="0"/>
          </a:p>
        </p:txBody>
      </p:sp>
      <p:cxnSp>
        <p:nvCxnSpPr>
          <p:cNvPr id="17" name="Straight Arrow Connector 16"/>
          <p:cNvCxnSpPr/>
          <p:nvPr/>
        </p:nvCxnSpPr>
        <p:spPr>
          <a:xfrm>
            <a:off x="5307712" y="1085655"/>
            <a:ext cx="914400" cy="914400"/>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19" name="Straight Arrow Connector 18"/>
          <p:cNvCxnSpPr/>
          <p:nvPr/>
        </p:nvCxnSpPr>
        <p:spPr>
          <a:xfrm rot="16200000" flipH="1">
            <a:off x="5307712" y="1085655"/>
            <a:ext cx="914400" cy="914400"/>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23" name="Straight Connector 22"/>
          <p:cNvCxnSpPr/>
          <p:nvPr/>
        </p:nvCxnSpPr>
        <p:spPr>
          <a:xfrm rot="16200000" flipH="1">
            <a:off x="5307712" y="1085655"/>
            <a:ext cx="914400" cy="914400"/>
          </a:xfrm>
          <a:prstGeom prst="line">
            <a:avLst/>
          </a:prstGeom>
        </p:spPr>
        <p:style>
          <a:lnRef idx="3">
            <a:schemeClr val="accent6"/>
          </a:lnRef>
          <a:fillRef idx="0">
            <a:schemeClr val="accent6"/>
          </a:fillRef>
          <a:effectRef idx="2">
            <a:schemeClr val="accent6"/>
          </a:effectRef>
          <a:fontRef idx="minor">
            <a:schemeClr val="tx1"/>
          </a:fontRef>
        </p:style>
      </p:cxnSp>
      <p:cxnSp>
        <p:nvCxnSpPr>
          <p:cNvPr id="30" name="Straight Arrow Connector 29"/>
          <p:cNvCxnSpPr/>
          <p:nvPr/>
        </p:nvCxnSpPr>
        <p:spPr>
          <a:xfrm rot="10800000" flipV="1">
            <a:off x="4382688" y="1136895"/>
            <a:ext cx="925024" cy="914400"/>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36" name="Straight Arrow Connector 35"/>
          <p:cNvCxnSpPr/>
          <p:nvPr/>
        </p:nvCxnSpPr>
        <p:spPr>
          <a:xfrm>
            <a:off x="3554545" y="2697626"/>
            <a:ext cx="988007" cy="91440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38" name="Straight Arrow Connector 37"/>
          <p:cNvCxnSpPr/>
          <p:nvPr/>
        </p:nvCxnSpPr>
        <p:spPr>
          <a:xfrm rot="10800000" flipV="1">
            <a:off x="2452002" y="2697626"/>
            <a:ext cx="1102543" cy="9144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p:nvPr/>
        </p:nvCxnSpPr>
        <p:spPr>
          <a:xfrm>
            <a:off x="6044758" y="4059334"/>
            <a:ext cx="914400" cy="914400"/>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44" name="Straight Arrow Connector 43"/>
          <p:cNvCxnSpPr/>
          <p:nvPr/>
        </p:nvCxnSpPr>
        <p:spPr>
          <a:xfrm rot="5400000">
            <a:off x="4849718" y="4515740"/>
            <a:ext cx="914400" cy="1588"/>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cxnSp>
        <p:nvCxnSpPr>
          <p:cNvPr id="47" name="Straight Arrow Connector 46"/>
          <p:cNvCxnSpPr/>
          <p:nvPr/>
        </p:nvCxnSpPr>
        <p:spPr>
          <a:xfrm rot="10800000" flipV="1">
            <a:off x="3512994" y="4059334"/>
            <a:ext cx="1009442" cy="914400"/>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84501" y="1397000"/>
          <a:ext cx="6096000" cy="2834640"/>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r>
                        <a:rPr lang="en-US" dirty="0" smtClean="0"/>
                        <a:t>Type of Shock</a:t>
                      </a:r>
                      <a:endParaRPr lang="en-US" dirty="0"/>
                    </a:p>
                  </a:txBody>
                  <a:tcPr/>
                </a:tc>
                <a:tc>
                  <a:txBody>
                    <a:bodyPr/>
                    <a:lstStyle/>
                    <a:p>
                      <a:r>
                        <a:rPr lang="en-US" dirty="0" smtClean="0"/>
                        <a:t>Decreased parameter</a:t>
                      </a:r>
                      <a:endParaRPr lang="en-US" dirty="0"/>
                    </a:p>
                  </a:txBody>
                  <a:tcPr/>
                </a:tc>
                <a:tc>
                  <a:txBody>
                    <a:bodyPr/>
                    <a:lstStyle/>
                    <a:p>
                      <a:r>
                        <a:rPr lang="en-US" dirty="0" smtClean="0"/>
                        <a:t>Example</a:t>
                      </a:r>
                      <a:endParaRPr lang="en-US" dirty="0"/>
                    </a:p>
                  </a:txBody>
                  <a:tcPr/>
                </a:tc>
              </a:tr>
              <a:tr h="370840">
                <a:tc>
                  <a:txBody>
                    <a:bodyPr/>
                    <a:lstStyle/>
                    <a:p>
                      <a:r>
                        <a:rPr lang="en-US" dirty="0" err="1" smtClean="0"/>
                        <a:t>Cardiogenic</a:t>
                      </a:r>
                      <a:endParaRPr lang="en-US" dirty="0"/>
                    </a:p>
                  </a:txBody>
                  <a:tcPr/>
                </a:tc>
                <a:tc>
                  <a:txBody>
                    <a:bodyPr/>
                    <a:lstStyle/>
                    <a:p>
                      <a:r>
                        <a:rPr lang="en-US" dirty="0" smtClean="0"/>
                        <a:t>Cardiac output</a:t>
                      </a:r>
                      <a:endParaRPr lang="en-US" dirty="0"/>
                    </a:p>
                  </a:txBody>
                  <a:tcPr/>
                </a:tc>
                <a:tc>
                  <a:txBody>
                    <a:bodyPr/>
                    <a:lstStyle/>
                    <a:p>
                      <a:r>
                        <a:rPr lang="en-US" dirty="0" smtClean="0"/>
                        <a:t>Acute heart failure, massive pulmonary emboli</a:t>
                      </a:r>
                      <a:endParaRPr lang="en-US" dirty="0"/>
                    </a:p>
                  </a:txBody>
                  <a:tcPr/>
                </a:tc>
              </a:tr>
              <a:tr h="370840">
                <a:tc>
                  <a:txBody>
                    <a:bodyPr/>
                    <a:lstStyle/>
                    <a:p>
                      <a:r>
                        <a:rPr lang="en-US" dirty="0" smtClean="0"/>
                        <a:t>Distributive</a:t>
                      </a:r>
                      <a:endParaRPr lang="en-US" dirty="0"/>
                    </a:p>
                  </a:txBody>
                  <a:tcPr/>
                </a:tc>
                <a:tc>
                  <a:txBody>
                    <a:bodyPr/>
                    <a:lstStyle/>
                    <a:p>
                      <a:r>
                        <a:rPr lang="en-US" dirty="0" smtClean="0"/>
                        <a:t>Systemic vascular resistance</a:t>
                      </a:r>
                      <a:endParaRPr lang="en-US" dirty="0"/>
                    </a:p>
                  </a:txBody>
                  <a:tcPr/>
                </a:tc>
                <a:tc>
                  <a:txBody>
                    <a:bodyPr/>
                    <a:lstStyle/>
                    <a:p>
                      <a:r>
                        <a:rPr lang="en-US" dirty="0" smtClean="0"/>
                        <a:t>Sepsis, anaphylaxis</a:t>
                      </a:r>
                      <a:endParaRPr lang="en-US" dirty="0"/>
                    </a:p>
                  </a:txBody>
                  <a:tcPr/>
                </a:tc>
              </a:tr>
              <a:tr h="370840">
                <a:tc>
                  <a:txBody>
                    <a:bodyPr/>
                    <a:lstStyle/>
                    <a:p>
                      <a:r>
                        <a:rPr lang="en-US" dirty="0" err="1" smtClean="0"/>
                        <a:t>Hypovolemic</a:t>
                      </a:r>
                      <a:endParaRPr lang="en-US" dirty="0"/>
                    </a:p>
                  </a:txBody>
                  <a:tcPr/>
                </a:tc>
                <a:tc>
                  <a:txBody>
                    <a:bodyPr/>
                    <a:lstStyle/>
                    <a:p>
                      <a:r>
                        <a:rPr lang="en-US" dirty="0" smtClean="0"/>
                        <a:t>Preload</a:t>
                      </a:r>
                      <a:endParaRPr lang="en-US" dirty="0"/>
                    </a:p>
                  </a:txBody>
                  <a:tcPr/>
                </a:tc>
                <a:tc>
                  <a:txBody>
                    <a:bodyPr/>
                    <a:lstStyle/>
                    <a:p>
                      <a:r>
                        <a:rPr lang="en-US" dirty="0" smtClean="0"/>
                        <a:t>Acute hemorrhage, severe dehydration</a:t>
                      </a:r>
                      <a:endParaRPr lang="en-US" dirty="0"/>
                    </a:p>
                  </a:txBody>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524000" y="244202"/>
          <a:ext cx="7072540" cy="6400800"/>
        </p:xfrm>
        <a:graphic>
          <a:graphicData uri="http://schemas.openxmlformats.org/drawingml/2006/table">
            <a:tbl>
              <a:tblPr firstRow="1" bandRow="1">
                <a:tableStyleId>{5C22544A-7EE6-4342-B048-85BDC9FD1C3A}</a:tableStyleId>
              </a:tblPr>
              <a:tblGrid>
                <a:gridCol w="1524000"/>
                <a:gridCol w="1524000"/>
                <a:gridCol w="1524000"/>
                <a:gridCol w="2500540"/>
              </a:tblGrid>
              <a:tr h="370840">
                <a:tc>
                  <a:txBody>
                    <a:bodyPr/>
                    <a:lstStyle/>
                    <a:p>
                      <a:r>
                        <a:rPr lang="en-US" dirty="0" smtClean="0"/>
                        <a:t>Agent (dose)</a:t>
                      </a:r>
                      <a:endParaRPr lang="en-US" dirty="0"/>
                    </a:p>
                  </a:txBody>
                  <a:tcPr/>
                </a:tc>
                <a:tc>
                  <a:txBody>
                    <a:bodyPr/>
                    <a:lstStyle/>
                    <a:p>
                      <a:r>
                        <a:rPr lang="en-US" dirty="0" smtClean="0"/>
                        <a:t>Receptors</a:t>
                      </a:r>
                      <a:endParaRPr lang="en-US" dirty="0"/>
                    </a:p>
                  </a:txBody>
                  <a:tcPr/>
                </a:tc>
                <a:tc>
                  <a:txBody>
                    <a:bodyPr/>
                    <a:lstStyle/>
                    <a:p>
                      <a:r>
                        <a:rPr lang="en-US" dirty="0" smtClean="0"/>
                        <a:t>Clinical Use</a:t>
                      </a:r>
                      <a:endParaRPr lang="en-US" dirty="0"/>
                    </a:p>
                  </a:txBody>
                  <a:tcPr/>
                </a:tc>
                <a:tc>
                  <a:txBody>
                    <a:bodyPr/>
                    <a:lstStyle/>
                    <a:p>
                      <a:r>
                        <a:rPr lang="en-US" dirty="0" smtClean="0"/>
                        <a:t>Common Side Effects or Contraindications</a:t>
                      </a:r>
                      <a:endParaRPr lang="en-US" dirty="0"/>
                    </a:p>
                  </a:txBody>
                  <a:tcPr/>
                </a:tc>
              </a:tr>
              <a:tr h="370840">
                <a:tc>
                  <a:txBody>
                    <a:bodyPr/>
                    <a:lstStyle/>
                    <a:p>
                      <a:r>
                        <a:rPr lang="en-US" sz="1600" dirty="0" err="1" smtClean="0"/>
                        <a:t>Norepinephrine</a:t>
                      </a:r>
                      <a:endParaRPr lang="en-US" sz="1600" dirty="0"/>
                    </a:p>
                  </a:txBody>
                  <a:tcPr/>
                </a:tc>
                <a:tc>
                  <a:txBody>
                    <a:bodyPr/>
                    <a:lstStyle/>
                    <a:p>
                      <a:r>
                        <a:rPr lang="en-US" sz="1600" baseline="0" dirty="0" smtClean="0"/>
                        <a:t>a</a:t>
                      </a:r>
                      <a:r>
                        <a:rPr lang="en-US" sz="1600" baseline="-25000" dirty="0" smtClean="0"/>
                        <a:t>1 </a:t>
                      </a:r>
                      <a:r>
                        <a:rPr lang="en-US" sz="1600" baseline="0" dirty="0" smtClean="0"/>
                        <a:t>&gt; B</a:t>
                      </a:r>
                      <a:r>
                        <a:rPr lang="en-US" sz="1600" baseline="-25000" dirty="0" smtClean="0"/>
                        <a:t>1</a:t>
                      </a:r>
                      <a:r>
                        <a:rPr lang="en-US" sz="1600" baseline="0" dirty="0" smtClean="0"/>
                        <a:t> </a:t>
                      </a:r>
                      <a:endParaRPr lang="en-US" sz="1600" dirty="0"/>
                    </a:p>
                  </a:txBody>
                  <a:tcPr/>
                </a:tc>
                <a:tc>
                  <a:txBody>
                    <a:bodyPr/>
                    <a:lstStyle/>
                    <a:p>
                      <a:r>
                        <a:rPr lang="en-US" sz="1400" dirty="0" smtClean="0"/>
                        <a:t>First line in septic shock</a:t>
                      </a:r>
                      <a:endParaRPr lang="en-US" sz="1400" dirty="0"/>
                    </a:p>
                  </a:txBody>
                  <a:tcPr/>
                </a:tc>
                <a:tc>
                  <a:txBody>
                    <a:bodyPr/>
                    <a:lstStyle/>
                    <a:p>
                      <a:r>
                        <a:rPr lang="en-US" sz="1600" dirty="0" smtClean="0"/>
                        <a:t>Some arrhythmias,</a:t>
                      </a:r>
                      <a:r>
                        <a:rPr lang="en-US" sz="1600" baseline="0" dirty="0" smtClean="0"/>
                        <a:t> digital ischemia</a:t>
                      </a:r>
                      <a:endParaRPr lang="en-US" sz="1600" dirty="0"/>
                    </a:p>
                  </a:txBody>
                  <a:tcPr/>
                </a:tc>
              </a:tr>
              <a:tr h="370840">
                <a:tc>
                  <a:txBody>
                    <a:bodyPr/>
                    <a:lstStyle/>
                    <a:p>
                      <a:r>
                        <a:rPr lang="en-US" sz="1600" dirty="0" smtClean="0"/>
                        <a:t>Dopamine (low)</a:t>
                      </a:r>
                      <a:endParaRPr lang="en-US"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DA &gt; </a:t>
                      </a:r>
                      <a:r>
                        <a:rPr lang="en-US" sz="1600" baseline="0" dirty="0" smtClean="0"/>
                        <a:t>B</a:t>
                      </a:r>
                      <a:r>
                        <a:rPr lang="en-US" sz="1600" baseline="-25000" dirty="0" smtClean="0"/>
                        <a:t>1</a:t>
                      </a:r>
                      <a:r>
                        <a:rPr lang="en-US" sz="1600" baseline="0" dirty="0" smtClean="0"/>
                        <a:t> </a:t>
                      </a:r>
                      <a:endParaRPr lang="en-US" sz="1600" dirty="0" smtClean="0"/>
                    </a:p>
                    <a:p>
                      <a:endParaRPr lang="en-US" sz="1600" dirty="0"/>
                    </a:p>
                  </a:txBody>
                  <a:tcPr/>
                </a:tc>
                <a:tc>
                  <a:txBody>
                    <a:bodyPr/>
                    <a:lstStyle/>
                    <a:p>
                      <a:r>
                        <a:rPr lang="en-US" sz="1400" dirty="0" smtClean="0"/>
                        <a:t>Historically used fir kidney failure</a:t>
                      </a:r>
                      <a:r>
                        <a:rPr lang="en-US" sz="1400" baseline="0" dirty="0" smtClean="0"/>
                        <a:t> (no evidence of effectiveness</a:t>
                      </a:r>
                      <a:endParaRPr lang="en-US" sz="1400" dirty="0"/>
                    </a:p>
                  </a:txBody>
                  <a:tcPr/>
                </a:tc>
                <a:tc rowSpan="3">
                  <a:txBody>
                    <a:bodyPr/>
                    <a:lstStyle/>
                    <a:p>
                      <a:pPr algn="ctr"/>
                      <a:r>
                        <a:rPr lang="en-US" sz="1600" dirty="0" smtClean="0"/>
                        <a:t>Highest arrhythmia risk and ischemia</a:t>
                      </a:r>
                      <a:endParaRPr lang="en-US" sz="1600" dirty="0"/>
                    </a:p>
                  </a:txBody>
                  <a:tcPr anchor="ctr"/>
                </a:tc>
              </a:tr>
              <a:tr h="370840">
                <a:tc>
                  <a:txBody>
                    <a:bodyPr/>
                    <a:lstStyle/>
                    <a:p>
                      <a:r>
                        <a:rPr lang="en-US" sz="1600" dirty="0" smtClean="0"/>
                        <a:t>Dopamine (medium)</a:t>
                      </a:r>
                      <a:endParaRPr lang="en-US"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aseline="0" dirty="0" smtClean="0"/>
                        <a:t>B</a:t>
                      </a:r>
                      <a:r>
                        <a:rPr lang="en-US" sz="1600" baseline="-25000" dirty="0" smtClean="0"/>
                        <a:t>1</a:t>
                      </a:r>
                      <a:r>
                        <a:rPr lang="en-US" sz="1600" baseline="0" dirty="0" smtClean="0"/>
                        <a:t> &gt; B</a:t>
                      </a:r>
                      <a:r>
                        <a:rPr lang="en-US" sz="1600" baseline="-25000" dirty="0" smtClean="0"/>
                        <a:t>2</a:t>
                      </a:r>
                      <a:endParaRPr lang="en-US" sz="1600" dirty="0" smtClean="0"/>
                    </a:p>
                  </a:txBody>
                  <a:tcPr/>
                </a:tc>
                <a:tc>
                  <a:txBody>
                    <a:bodyPr/>
                    <a:lstStyle/>
                    <a:p>
                      <a:r>
                        <a:rPr lang="en-US" sz="1400" dirty="0" smtClean="0"/>
                        <a:t>Septic or </a:t>
                      </a:r>
                      <a:r>
                        <a:rPr lang="en-US" sz="1400" dirty="0" err="1" smtClean="0"/>
                        <a:t>cardiogenic</a:t>
                      </a:r>
                      <a:r>
                        <a:rPr lang="en-US" sz="1400" dirty="0" smtClean="0"/>
                        <a:t> shock</a:t>
                      </a:r>
                      <a:endParaRPr lang="en-US" sz="1400" dirty="0"/>
                    </a:p>
                  </a:txBody>
                  <a:tcPr/>
                </a:tc>
                <a:tc vMerge="1">
                  <a:txBody>
                    <a:bodyPr/>
                    <a:lstStyle/>
                    <a:p>
                      <a:endParaRPr lang="en-US" sz="1600" dirty="0"/>
                    </a:p>
                  </a:txBody>
                  <a:tcPr/>
                </a:tc>
              </a:tr>
              <a:tr h="370840">
                <a:tc>
                  <a:txBody>
                    <a:bodyPr/>
                    <a:lstStyle/>
                    <a:p>
                      <a:r>
                        <a:rPr lang="en-US" sz="1600" dirty="0" smtClean="0"/>
                        <a:t>Dopamine (high)</a:t>
                      </a:r>
                      <a:endParaRPr lang="en-US" sz="1600" dirty="0"/>
                    </a:p>
                  </a:txBody>
                  <a:tcPr/>
                </a:tc>
                <a:tc>
                  <a:txBody>
                    <a:bodyPr/>
                    <a:lstStyle/>
                    <a:p>
                      <a:r>
                        <a:rPr lang="en-US" sz="1600" baseline="0" dirty="0" smtClean="0"/>
                        <a:t>a</a:t>
                      </a:r>
                      <a:r>
                        <a:rPr lang="en-US" sz="1600" baseline="-25000" dirty="0" smtClean="0"/>
                        <a:t>1  </a:t>
                      </a:r>
                      <a:r>
                        <a:rPr lang="en-US" sz="1600" baseline="0" dirty="0" smtClean="0"/>
                        <a:t>&gt; B</a:t>
                      </a:r>
                      <a:r>
                        <a:rPr lang="en-US" sz="1600" baseline="-25000" dirty="0" smtClean="0"/>
                        <a:t>1</a:t>
                      </a:r>
                      <a:endParaRPr lang="en-US" sz="1600" dirty="0"/>
                    </a:p>
                  </a:txBody>
                  <a:tcPr/>
                </a:tc>
                <a:tc>
                  <a:txBody>
                    <a:bodyPr/>
                    <a:lstStyle/>
                    <a:p>
                      <a:r>
                        <a:rPr lang="en-US" sz="1400" dirty="0" smtClean="0"/>
                        <a:t>First line in septic shock</a:t>
                      </a:r>
                      <a:endParaRPr lang="en-US" sz="1400" dirty="0"/>
                    </a:p>
                  </a:txBody>
                  <a:tcPr/>
                </a:tc>
                <a:tc vMerge="1">
                  <a:txBody>
                    <a:bodyPr/>
                    <a:lstStyle/>
                    <a:p>
                      <a:endParaRPr lang="en-US" sz="1600" dirty="0"/>
                    </a:p>
                  </a:txBody>
                  <a:tcPr/>
                </a:tc>
              </a:tr>
              <a:tr h="370840">
                <a:tc>
                  <a:txBody>
                    <a:bodyPr/>
                    <a:lstStyle/>
                    <a:p>
                      <a:r>
                        <a:rPr lang="en-US" sz="1600" dirty="0" smtClean="0"/>
                        <a:t>Epinephrine (low)</a:t>
                      </a:r>
                      <a:endParaRPr lang="en-US"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aseline="0" dirty="0" smtClean="0"/>
                        <a:t>B</a:t>
                      </a:r>
                      <a:r>
                        <a:rPr lang="en-US" sz="1600" baseline="-25000" dirty="0" smtClean="0"/>
                        <a:t>1</a:t>
                      </a:r>
                      <a:r>
                        <a:rPr lang="en-US" sz="1600" baseline="0" dirty="0" smtClean="0"/>
                        <a:t> &gt; B</a:t>
                      </a:r>
                      <a:r>
                        <a:rPr lang="en-US" sz="1600" baseline="-25000" dirty="0" smtClean="0"/>
                        <a:t>2</a:t>
                      </a:r>
                      <a:endParaRPr lang="en-US" sz="1600" dirty="0" smtClean="0"/>
                    </a:p>
                  </a:txBody>
                  <a:tcPr/>
                </a:tc>
                <a:tc>
                  <a:txBody>
                    <a:bodyPr/>
                    <a:lstStyle/>
                    <a:p>
                      <a:r>
                        <a:rPr lang="en-US" sz="1400" dirty="0" smtClean="0"/>
                        <a:t>Second line for septic or </a:t>
                      </a:r>
                      <a:r>
                        <a:rPr lang="en-US" sz="1400" dirty="0" err="1" smtClean="0"/>
                        <a:t>cardiogenic</a:t>
                      </a:r>
                      <a:r>
                        <a:rPr lang="en-US" sz="1400" dirty="0" smtClean="0"/>
                        <a:t> shock</a:t>
                      </a:r>
                      <a:endParaRPr lang="en-US" sz="1400" dirty="0"/>
                    </a:p>
                  </a:txBody>
                  <a:tcPr/>
                </a:tc>
                <a:tc rowSpan="2">
                  <a:txBody>
                    <a:bodyPr/>
                    <a:lstStyle/>
                    <a:p>
                      <a:pPr algn="ctr"/>
                      <a:r>
                        <a:rPr lang="en-US" sz="1600" dirty="0" smtClean="0"/>
                        <a:t>Arrhythmias and ischemia</a:t>
                      </a:r>
                      <a:endParaRPr lang="en-US" sz="1600" dirty="0"/>
                    </a:p>
                  </a:txBody>
                  <a:tcPr anchor="ctr"/>
                </a:tc>
              </a:tr>
              <a:tr h="370840">
                <a:tc>
                  <a:txBody>
                    <a:bodyPr/>
                    <a:lstStyle/>
                    <a:p>
                      <a:r>
                        <a:rPr lang="en-US" sz="1600" dirty="0" smtClean="0"/>
                        <a:t>Epinephrine (high)</a:t>
                      </a:r>
                      <a:endParaRPr lang="en-US" sz="1600" dirty="0"/>
                    </a:p>
                  </a:txBody>
                  <a:tcPr/>
                </a:tc>
                <a:tc>
                  <a:txBody>
                    <a:bodyPr/>
                    <a:lstStyle/>
                    <a:p>
                      <a:r>
                        <a:rPr lang="en-US" sz="1600" baseline="0" dirty="0" smtClean="0"/>
                        <a:t>a</a:t>
                      </a:r>
                      <a:r>
                        <a:rPr lang="en-US" sz="1600" baseline="-25000" dirty="0" smtClean="0"/>
                        <a:t>1  </a:t>
                      </a:r>
                      <a:r>
                        <a:rPr lang="en-US" sz="1600" baseline="0" dirty="0" smtClean="0"/>
                        <a:t>= B</a:t>
                      </a:r>
                      <a:r>
                        <a:rPr lang="en-US" sz="1600" baseline="-25000" dirty="0" smtClean="0"/>
                        <a:t>1</a:t>
                      </a:r>
                      <a:endParaRPr lang="en-US" sz="1600" dirty="0"/>
                    </a:p>
                  </a:txBody>
                  <a:tcPr/>
                </a:tc>
                <a:tc>
                  <a:txBody>
                    <a:bodyPr/>
                    <a:lstStyle/>
                    <a:p>
                      <a:r>
                        <a:rPr lang="en-US" sz="1400" dirty="0" smtClean="0"/>
                        <a:t>Second line for septic shock</a:t>
                      </a:r>
                      <a:endParaRPr lang="en-US" sz="1400" dirty="0"/>
                    </a:p>
                  </a:txBody>
                  <a:tcPr/>
                </a:tc>
                <a:tc vMerge="1">
                  <a:txBody>
                    <a:bodyPr/>
                    <a:lstStyle/>
                    <a:p>
                      <a:endParaRPr lang="en-US" sz="1600" dirty="0"/>
                    </a:p>
                  </a:txBody>
                  <a:tcPr/>
                </a:tc>
              </a:tr>
              <a:tr h="370840">
                <a:tc>
                  <a:txBody>
                    <a:bodyPr/>
                    <a:lstStyle/>
                    <a:p>
                      <a:r>
                        <a:rPr lang="en-US" sz="1600" dirty="0" err="1" smtClean="0"/>
                        <a:t>phenylephrine</a:t>
                      </a:r>
                      <a:endParaRPr lang="en-US"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aseline="0" dirty="0" smtClean="0"/>
                        <a:t>a</a:t>
                      </a:r>
                      <a:r>
                        <a:rPr lang="en-US" sz="1600" baseline="-25000" dirty="0" smtClean="0"/>
                        <a:t>1  </a:t>
                      </a:r>
                      <a:endParaRPr lang="en-US" sz="1600" dirty="0" smtClean="0"/>
                    </a:p>
                  </a:txBody>
                  <a:tcPr/>
                </a:tc>
                <a:tc>
                  <a:txBody>
                    <a:bodyPr/>
                    <a:lstStyle/>
                    <a:p>
                      <a:r>
                        <a:rPr lang="en-US" sz="1400" dirty="0" smtClean="0"/>
                        <a:t>Milder shock states, least risky through peripheral IV</a:t>
                      </a:r>
                      <a:endParaRPr lang="en-US" sz="1400" dirty="0"/>
                    </a:p>
                  </a:txBody>
                  <a:tcPr/>
                </a:tc>
                <a:tc>
                  <a:txBody>
                    <a:bodyPr/>
                    <a:lstStyle/>
                    <a:p>
                      <a:r>
                        <a:rPr lang="en-US" sz="1600" dirty="0" smtClean="0"/>
                        <a:t>Lowest arrhythmia risk, not as powerful as other </a:t>
                      </a:r>
                      <a:r>
                        <a:rPr lang="en-US" sz="1600" dirty="0" err="1" smtClean="0"/>
                        <a:t>vasopressors</a:t>
                      </a:r>
                      <a:endParaRPr lang="en-US" sz="1600" dirty="0"/>
                    </a:p>
                  </a:txBody>
                  <a:tcPr/>
                </a:tc>
              </a:tr>
              <a:tr h="370840">
                <a:tc>
                  <a:txBody>
                    <a:bodyPr/>
                    <a:lstStyle/>
                    <a:p>
                      <a:r>
                        <a:rPr lang="en-US" sz="1600" dirty="0" smtClean="0"/>
                        <a:t>Vasopressin</a:t>
                      </a:r>
                      <a:endParaRPr lang="en-US" sz="1600" dirty="0"/>
                    </a:p>
                  </a:txBody>
                  <a:tcPr/>
                </a:tc>
                <a:tc>
                  <a:txBody>
                    <a:bodyPr/>
                    <a:lstStyle/>
                    <a:p>
                      <a:r>
                        <a:rPr lang="en-US" sz="1600" dirty="0" smtClean="0"/>
                        <a:t>Vasopressin Receptors</a:t>
                      </a:r>
                      <a:endParaRPr lang="en-US" sz="1600" dirty="0"/>
                    </a:p>
                  </a:txBody>
                  <a:tcPr/>
                </a:tc>
                <a:tc>
                  <a:txBody>
                    <a:bodyPr/>
                    <a:lstStyle/>
                    <a:p>
                      <a:r>
                        <a:rPr lang="en-US" sz="1400" dirty="0" smtClean="0"/>
                        <a:t>Second </a:t>
                      </a:r>
                      <a:r>
                        <a:rPr lang="en-US" sz="1400" dirty="0" err="1" smtClean="0"/>
                        <a:t>vasopressor</a:t>
                      </a:r>
                      <a:r>
                        <a:rPr lang="en-US" sz="1400" dirty="0" smtClean="0"/>
                        <a:t> for septic shock only</a:t>
                      </a:r>
                      <a:endParaRPr lang="en-US" sz="1400" dirty="0"/>
                    </a:p>
                  </a:txBody>
                  <a:tcPr/>
                </a:tc>
                <a:tc>
                  <a:txBody>
                    <a:bodyPr/>
                    <a:lstStyle/>
                    <a:p>
                      <a:r>
                        <a:rPr lang="en-US" sz="1600" dirty="0" err="1" smtClean="0"/>
                        <a:t>Splanchnic</a:t>
                      </a:r>
                      <a:r>
                        <a:rPr lang="en-US" sz="1600" dirty="0" smtClean="0"/>
                        <a:t> ischemia, no indication for non-septic shock</a:t>
                      </a:r>
                      <a:endParaRPr lang="en-US" sz="1600" dirty="0"/>
                    </a:p>
                  </a:txBody>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435608" y="862846"/>
            <a:ext cx="7498080" cy="4800600"/>
          </a:xfrm>
        </p:spPr>
        <p:txBody>
          <a:bodyPr>
            <a:normAutofit fontScale="92500"/>
          </a:bodyPr>
          <a:lstStyle/>
          <a:p>
            <a:r>
              <a:rPr lang="en-US" dirty="0" smtClean="0"/>
              <a:t>A 71M is evaluated in the ED for septic shock secondary to a UTI.</a:t>
            </a:r>
          </a:p>
          <a:p>
            <a:r>
              <a:rPr lang="en-US" dirty="0" smtClean="0"/>
              <a:t>On P/E, he is lethargic and confused.</a:t>
            </a:r>
          </a:p>
          <a:p>
            <a:pPr>
              <a:buNone/>
            </a:pPr>
            <a:r>
              <a:rPr lang="en-US" dirty="0" smtClean="0"/>
              <a:t>Vitals: T: 101.3, BP: 80/35, Pulse: 122/min, RR: 23</a:t>
            </a:r>
          </a:p>
          <a:p>
            <a:pPr>
              <a:buNone/>
            </a:pPr>
            <a:r>
              <a:rPr lang="en-US" dirty="0" smtClean="0"/>
              <a:t>Right CVA </a:t>
            </a:r>
            <a:r>
              <a:rPr lang="en-US" dirty="0" err="1" smtClean="0"/>
              <a:t>ttp</a:t>
            </a:r>
            <a:r>
              <a:rPr lang="en-US" dirty="0" smtClean="0"/>
              <a:t> is noted.</a:t>
            </a:r>
          </a:p>
          <a:p>
            <a:r>
              <a:rPr lang="en-US" dirty="0" smtClean="0"/>
              <a:t>Labs: </a:t>
            </a:r>
            <a:r>
              <a:rPr lang="en-US" dirty="0" err="1" smtClean="0"/>
              <a:t>hematocrit</a:t>
            </a:r>
            <a:r>
              <a:rPr lang="en-US" dirty="0" smtClean="0"/>
              <a:t>: 33%, WBC: 15600</a:t>
            </a:r>
          </a:p>
          <a:p>
            <a:pPr>
              <a:buNone/>
            </a:pPr>
            <a:r>
              <a:rPr lang="en-US" dirty="0" smtClean="0"/>
              <a:t>UA: innumerable leukocytes and gram negative bacteria. </a:t>
            </a:r>
          </a:p>
          <a:p>
            <a:pPr>
              <a:buNone/>
            </a:pPr>
            <a:r>
              <a:rPr lang="en-US" dirty="0" smtClean="0"/>
              <a:t>Blood and urine culture results are pending.</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Which of the following should be accomplished in the next hour?</a:t>
            </a:r>
          </a:p>
          <a:p>
            <a:pPr marL="596646" indent="-514350">
              <a:buAutoNum type="alphaLcParenR"/>
            </a:pPr>
            <a:r>
              <a:rPr lang="en-US" dirty="0" smtClean="0"/>
              <a:t>Attain </a:t>
            </a:r>
            <a:r>
              <a:rPr lang="en-US" dirty="0" err="1" smtClean="0"/>
              <a:t>hematocrit</a:t>
            </a:r>
            <a:r>
              <a:rPr lang="en-US" dirty="0" smtClean="0"/>
              <a:t> greater than 35%</a:t>
            </a:r>
          </a:p>
          <a:p>
            <a:pPr marL="596646" indent="-514350">
              <a:buAutoNum type="alphaLcParenR"/>
            </a:pPr>
            <a:r>
              <a:rPr lang="en-US" dirty="0" smtClean="0"/>
              <a:t>Begin low-dose </a:t>
            </a:r>
            <a:r>
              <a:rPr lang="en-US" dirty="0" err="1" smtClean="0"/>
              <a:t>dopamin</a:t>
            </a:r>
            <a:endParaRPr lang="en-US" dirty="0" smtClean="0"/>
          </a:p>
          <a:p>
            <a:pPr marL="596646" indent="-514350">
              <a:buAutoNum type="alphaLcParenR"/>
            </a:pPr>
            <a:r>
              <a:rPr lang="en-US" dirty="0" smtClean="0"/>
              <a:t>Initiate antibiotic therapy</a:t>
            </a:r>
          </a:p>
          <a:p>
            <a:pPr marL="596646" indent="-514350">
              <a:buAutoNum type="alphaLcParenR"/>
            </a:pPr>
            <a:r>
              <a:rPr lang="en-US" dirty="0" smtClean="0"/>
              <a:t>Insert a pulmonary artery catheter</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Empiric antibiotic therapy should be initiated </a:t>
            </a:r>
            <a:r>
              <a:rPr lang="en-US" dirty="0" err="1" smtClean="0"/>
              <a:t>whithin</a:t>
            </a:r>
            <a:r>
              <a:rPr lang="en-US" dirty="0" smtClean="0"/>
              <a:t> 1 hour of recognition of sepsis after cultures have been taken from the blood and other suspected sites of infection. (#</a:t>
            </a:r>
            <a:r>
              <a:rPr lang="en-US" dirty="0" err="1" smtClean="0"/>
              <a:t>timetoantibiotic</a:t>
            </a:r>
            <a:r>
              <a:rPr lang="en-US" dirty="0" smtClean="0"/>
              <a:t>)</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435608" y="1090768"/>
            <a:ext cx="7498080" cy="4800600"/>
          </a:xfrm>
        </p:spPr>
        <p:txBody>
          <a:bodyPr>
            <a:normAutofit fontScale="70000" lnSpcReduction="20000"/>
          </a:bodyPr>
          <a:lstStyle/>
          <a:p>
            <a:r>
              <a:rPr lang="en-US" dirty="0" smtClean="0"/>
              <a:t>A 41F is admitted to the ICU for a 1-day </a:t>
            </a:r>
            <a:r>
              <a:rPr lang="en-US" dirty="0" err="1" smtClean="0"/>
              <a:t>hx</a:t>
            </a:r>
            <a:r>
              <a:rPr lang="en-US" dirty="0" smtClean="0"/>
              <a:t> of progressively worsening AMS and jaundice. Her </a:t>
            </a:r>
            <a:r>
              <a:rPr lang="en-US" dirty="0" err="1" smtClean="0"/>
              <a:t>MHx</a:t>
            </a:r>
            <a:r>
              <a:rPr lang="en-US" dirty="0" smtClean="0"/>
              <a:t> is significant for autoimmune hepatitis </a:t>
            </a:r>
            <a:r>
              <a:rPr lang="en-US" dirty="0" err="1" smtClean="0"/>
              <a:t>dx’ed</a:t>
            </a:r>
            <a:r>
              <a:rPr lang="en-US" dirty="0" smtClean="0"/>
              <a:t> 10 yrs ago.</a:t>
            </a:r>
          </a:p>
          <a:p>
            <a:r>
              <a:rPr lang="en-US" dirty="0" smtClean="0"/>
              <a:t>On P/E:</a:t>
            </a:r>
          </a:p>
          <a:p>
            <a:pPr>
              <a:buNone/>
            </a:pPr>
            <a:r>
              <a:rPr lang="en-US" dirty="0" smtClean="0"/>
              <a:t>Vitals: T: 91.4, BP: 105/55, pulse rate: 110/min, RR: 27/min; BMI: 18</a:t>
            </a:r>
          </a:p>
          <a:p>
            <a:pPr>
              <a:buNone/>
            </a:pPr>
            <a:r>
              <a:rPr lang="en-US" dirty="0" smtClean="0"/>
              <a:t>She is unresponsive to </a:t>
            </a:r>
            <a:r>
              <a:rPr lang="en-US" dirty="0" err="1" smtClean="0"/>
              <a:t>sternal</a:t>
            </a:r>
            <a:r>
              <a:rPr lang="en-US" dirty="0" smtClean="0"/>
              <a:t> rub and is jaundiced. The lungs are clear and cardiac examination is normal. Abdominal examination reveals a distended abdomen with a detectable fluid wave. The extremities are WWP.</a:t>
            </a:r>
          </a:p>
          <a:p>
            <a:r>
              <a:rPr lang="en-US" dirty="0" smtClean="0"/>
              <a:t>Lab: WBC: 9800, Cr: 1.6, lactic acid level: 6 – UA: unremarkable. Blood and urine culture results are pending.</a:t>
            </a:r>
          </a:p>
          <a:p>
            <a:r>
              <a:rPr lang="en-US" dirty="0" smtClean="0"/>
              <a:t>Imaging: CXR: </a:t>
            </a:r>
            <a:r>
              <a:rPr lang="en-US" dirty="0" err="1" smtClean="0"/>
              <a:t>nl</a:t>
            </a:r>
            <a:endParaRPr lang="en-US" dirty="0" smtClean="0"/>
          </a:p>
          <a:p>
            <a:r>
              <a:rPr lang="en-US" dirty="0" smtClean="0"/>
              <a:t>IVF and </a:t>
            </a:r>
            <a:r>
              <a:rPr lang="en-US" dirty="0" err="1" smtClean="0"/>
              <a:t>epiricbroad</a:t>
            </a:r>
            <a:r>
              <a:rPr lang="en-US" dirty="0" smtClean="0"/>
              <a:t>-spectrum antibiotics are begun. </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Which of the following is the most appropriate next step in management?</a:t>
            </a:r>
          </a:p>
          <a:p>
            <a:pPr marL="596646" indent="-514350">
              <a:buAutoNum type="alphaLcParenR"/>
            </a:pPr>
            <a:r>
              <a:rPr lang="en-US" dirty="0" smtClean="0"/>
              <a:t>Abdominal CT</a:t>
            </a:r>
          </a:p>
          <a:p>
            <a:pPr marL="596646" indent="-514350">
              <a:buAutoNum type="alphaLcParenR"/>
            </a:pPr>
            <a:r>
              <a:rPr lang="en-US" dirty="0" smtClean="0"/>
              <a:t>Diagnostic </a:t>
            </a:r>
            <a:r>
              <a:rPr lang="en-US" dirty="0" err="1" smtClean="0"/>
              <a:t>paracentesis</a:t>
            </a:r>
            <a:endParaRPr lang="en-US" dirty="0" smtClean="0"/>
          </a:p>
          <a:p>
            <a:pPr marL="596646" indent="-514350">
              <a:buAutoNum type="alphaLcParenR"/>
            </a:pPr>
            <a:r>
              <a:rPr lang="en-US" dirty="0" smtClean="0"/>
              <a:t>Dopamine</a:t>
            </a:r>
          </a:p>
          <a:p>
            <a:pPr marL="596646" indent="-514350">
              <a:buAutoNum type="alphaLcParenR"/>
            </a:pPr>
            <a:r>
              <a:rPr lang="en-US" dirty="0" smtClean="0"/>
              <a:t>Hydrocortisone</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primary goals of sepsis management are infection source control and early antibiotics</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435608" y="1188449"/>
            <a:ext cx="7498080" cy="4800600"/>
          </a:xfrm>
        </p:spPr>
        <p:txBody>
          <a:bodyPr>
            <a:normAutofit fontScale="62500" lnSpcReduction="20000"/>
          </a:bodyPr>
          <a:lstStyle/>
          <a:p>
            <a:r>
              <a:rPr lang="en-US" dirty="0" smtClean="0"/>
              <a:t>A 78F is treated in the ICU for a 24-hr </a:t>
            </a:r>
            <a:r>
              <a:rPr lang="en-US" dirty="0" err="1" smtClean="0"/>
              <a:t>hx</a:t>
            </a:r>
            <a:r>
              <a:rPr lang="en-US" dirty="0" smtClean="0"/>
              <a:t> of </a:t>
            </a:r>
            <a:r>
              <a:rPr lang="en-US" dirty="0" err="1" smtClean="0"/>
              <a:t>AMSthat</a:t>
            </a:r>
            <a:r>
              <a:rPr lang="en-US" dirty="0" smtClean="0"/>
              <a:t> has been progressively worsening. She is a resident of a nursing home, and her </a:t>
            </a:r>
            <a:r>
              <a:rPr lang="en-US" dirty="0" err="1" smtClean="0"/>
              <a:t>MHx</a:t>
            </a:r>
            <a:r>
              <a:rPr lang="en-US" dirty="0" smtClean="0"/>
              <a:t> is significant for Alzheimer disease.</a:t>
            </a:r>
          </a:p>
          <a:p>
            <a:r>
              <a:rPr lang="en-US" dirty="0" smtClean="0"/>
              <a:t>On arrival to the ED, she was disoriented, febrile, </a:t>
            </a:r>
            <a:r>
              <a:rPr lang="en-US" dirty="0" err="1" smtClean="0"/>
              <a:t>tachycardic</a:t>
            </a:r>
            <a:r>
              <a:rPr lang="en-US" dirty="0" smtClean="0"/>
              <a:t> with a HR of 115/min, and </a:t>
            </a:r>
            <a:r>
              <a:rPr lang="en-US" dirty="0" err="1" smtClean="0"/>
              <a:t>hypotensive</a:t>
            </a:r>
            <a:r>
              <a:rPr lang="en-US" dirty="0" smtClean="0"/>
              <a:t> with a BP of 82/40.</a:t>
            </a:r>
          </a:p>
          <a:p>
            <a:r>
              <a:rPr lang="en-US" dirty="0" smtClean="0"/>
              <a:t>Labs: </a:t>
            </a:r>
          </a:p>
          <a:p>
            <a:pPr>
              <a:buNone/>
            </a:pPr>
            <a:r>
              <a:rPr lang="en-US" dirty="0" smtClean="0"/>
              <a:t>   WBC: 33,000 – hemoglobin: 11 – urine dipstick was positive for nitrites and leukocyte esterase. – Blood and urine culture results are pending.</a:t>
            </a:r>
          </a:p>
          <a:p>
            <a:r>
              <a:rPr lang="en-US" dirty="0" smtClean="0"/>
              <a:t>Imaging:</a:t>
            </a:r>
          </a:p>
          <a:p>
            <a:pPr>
              <a:buNone/>
            </a:pPr>
            <a:r>
              <a:rPr lang="en-US" dirty="0" smtClean="0"/>
              <a:t>   CXR: normal</a:t>
            </a:r>
          </a:p>
          <a:p>
            <a:r>
              <a:rPr lang="en-US" dirty="0" smtClean="0"/>
              <a:t>Central access was obtained and she was started on broad-spectrum antibiotics. A 1000-ml normal saline fluid challenged was administered over 30 minutes.</a:t>
            </a:r>
          </a:p>
          <a:p>
            <a:r>
              <a:rPr lang="en-US" dirty="0" smtClean="0"/>
              <a:t>Current examination in the ICU shows the patient to have an unchanged mental status. BP is now: 85/45 mm Hg and HR: 100/min. Her P/E is unchanged</a:t>
            </a:r>
          </a:p>
          <a:p>
            <a:pPr>
              <a:buNone/>
            </a:pPr>
            <a:endParaRPr lang="en-US" dirty="0" smtClean="0"/>
          </a:p>
          <a:p>
            <a:endParaRPr lang="en-US" dirty="0" smtClean="0"/>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Which of the following is the most appropriate immediate next step in management?</a:t>
            </a:r>
          </a:p>
          <a:p>
            <a:pPr marL="596646" indent="-514350">
              <a:buAutoNum type="alphaLcParenR"/>
            </a:pPr>
            <a:r>
              <a:rPr lang="en-US" dirty="0" smtClean="0"/>
              <a:t>Erythrocyte </a:t>
            </a:r>
            <a:r>
              <a:rPr lang="en-US" dirty="0" err="1" smtClean="0"/>
              <a:t>transfususion</a:t>
            </a:r>
            <a:endParaRPr lang="en-US" dirty="0" smtClean="0"/>
          </a:p>
          <a:p>
            <a:pPr marL="596646" indent="-514350">
              <a:buAutoNum type="alphaLcParenR"/>
            </a:pPr>
            <a:r>
              <a:rPr lang="en-US" dirty="0" smtClean="0"/>
              <a:t>Hydrocortisone</a:t>
            </a:r>
          </a:p>
          <a:p>
            <a:pPr marL="596646" indent="-514350">
              <a:buAutoNum type="alphaLcParenR"/>
            </a:pPr>
            <a:r>
              <a:rPr lang="en-US" dirty="0" err="1" smtClean="0"/>
              <a:t>Norepinephrine</a:t>
            </a:r>
            <a:endParaRPr lang="en-US" dirty="0" smtClean="0"/>
          </a:p>
          <a:p>
            <a:pPr marL="596646" indent="-514350">
              <a:buAutoNum type="alphaLcParenR"/>
            </a:pPr>
            <a:r>
              <a:rPr lang="en-US" dirty="0" smtClean="0"/>
              <a:t>Normal Saline at 200 ml/</a:t>
            </a:r>
            <a:r>
              <a:rPr lang="en-US" dirty="0" err="1" smtClean="0"/>
              <a:t>h</a:t>
            </a:r>
            <a:endParaRPr lang="en-US" dirty="0" smtClean="0"/>
          </a:p>
          <a:p>
            <a:pPr>
              <a:buNone/>
            </a:pPr>
            <a:r>
              <a:rPr lang="en-US" dirty="0" smtClean="0"/>
              <a:t> </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err="1" smtClean="0"/>
              <a:t>Vasopressor</a:t>
            </a:r>
            <a:r>
              <a:rPr lang="en-US" dirty="0" smtClean="0"/>
              <a:t> therapy is </a:t>
            </a:r>
            <a:r>
              <a:rPr lang="en-US" dirty="0" err="1" smtClean="0"/>
              <a:t>indiacted</a:t>
            </a:r>
            <a:r>
              <a:rPr lang="en-US" dirty="0" smtClean="0"/>
              <a:t> to maintain a MAP of greater than or equal to 65 mm Hg or CVP measurement of 8-12 mm Hg in patients with sepsis who have failed to respond to an initial crystalloid fluid challenge.</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Emergent Disorders in Critical Care</a:t>
            </a:r>
            <a:endParaRPr lang="en-US" dirty="0"/>
          </a:p>
        </p:txBody>
      </p:sp>
      <p:sp>
        <p:nvSpPr>
          <p:cNvPr id="5" name="Content Placeholder 4"/>
          <p:cNvSpPr>
            <a:spLocks noGrp="1"/>
          </p:cNvSpPr>
          <p:nvPr>
            <p:ph idx="1"/>
          </p:nvPr>
        </p:nvSpPr>
        <p:spPr/>
        <p:txBody>
          <a:bodyPr/>
          <a:lstStyle/>
          <a:p>
            <a:r>
              <a:rPr lang="en-US" dirty="0" smtClean="0"/>
              <a:t>Acute Inhalational Injuries</a:t>
            </a:r>
          </a:p>
          <a:p>
            <a:r>
              <a:rPr lang="en-US" dirty="0" smtClean="0"/>
              <a:t>Anaphylaxis</a:t>
            </a:r>
          </a:p>
          <a:p>
            <a:r>
              <a:rPr lang="en-US" dirty="0" smtClean="0"/>
              <a:t>Hypertensive Emergencies</a:t>
            </a:r>
          </a:p>
          <a:p>
            <a:r>
              <a:rPr lang="en-US" dirty="0" err="1" smtClean="0"/>
              <a:t>Hyperthermic</a:t>
            </a:r>
            <a:r>
              <a:rPr lang="en-US" dirty="0" smtClean="0"/>
              <a:t>  Emergencies</a:t>
            </a:r>
          </a:p>
          <a:p>
            <a:r>
              <a:rPr lang="en-US" dirty="0" smtClean="0"/>
              <a:t>Hypothermic Emergencies</a:t>
            </a:r>
          </a:p>
          <a:p>
            <a:r>
              <a:rPr lang="en-US" dirty="0" smtClean="0"/>
              <a:t>Toxicology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Acute Inhalational Injuries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Burn victims</a:t>
            </a:r>
          </a:p>
          <a:p>
            <a:r>
              <a:rPr lang="en-US" dirty="0" smtClean="0"/>
              <a:t>Approximately half of deaths associated with with burns are due to complications of inhalational injury</a:t>
            </a:r>
          </a:p>
          <a:p>
            <a:r>
              <a:rPr lang="en-US" dirty="0" smtClean="0"/>
              <a:t>When the inhalational exposure is brief and the inhaled toxins are water soluble </a:t>
            </a:r>
            <a:r>
              <a:rPr lang="en-US" dirty="0" err="1" smtClean="0">
                <a:sym typeface="Wingdings"/>
              </a:rPr>
              <a:t></a:t>
            </a:r>
            <a:r>
              <a:rPr lang="en-US" dirty="0" smtClean="0">
                <a:sym typeface="Wingdings"/>
              </a:rPr>
              <a:t> tissue damage is </a:t>
            </a:r>
            <a:r>
              <a:rPr lang="en-US" dirty="0" err="1" smtClean="0">
                <a:sym typeface="Wingdings"/>
              </a:rPr>
              <a:t>greates</a:t>
            </a:r>
            <a:r>
              <a:rPr lang="en-US" dirty="0" smtClean="0">
                <a:sym typeface="Wingdings"/>
              </a:rPr>
              <a:t> in the proximal airways </a:t>
            </a:r>
          </a:p>
          <a:p>
            <a:r>
              <a:rPr lang="en-US" dirty="0" smtClean="0">
                <a:sym typeface="Wingdings"/>
              </a:rPr>
              <a:t>When inhalational injuries include less water-soluble toxins or prolonged heat exposure </a:t>
            </a:r>
            <a:r>
              <a:rPr lang="en-US" dirty="0" err="1" smtClean="0">
                <a:sym typeface="Wingdings"/>
              </a:rPr>
              <a:t></a:t>
            </a:r>
            <a:r>
              <a:rPr lang="en-US" dirty="0" smtClean="0">
                <a:sym typeface="Wingdings"/>
              </a:rPr>
              <a:t> damage can extend into distal airways and lung parenchyma</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644650" y="488404"/>
            <a:ext cx="6951890" cy="5759996"/>
          </a:xfrm>
        </p:spPr>
        <p:txBody>
          <a:bodyPr/>
          <a:lstStyle/>
          <a:p>
            <a:r>
              <a:rPr lang="en-US" dirty="0" smtClean="0"/>
              <a:t>Complications: pulmonary edema, airway </a:t>
            </a:r>
            <a:r>
              <a:rPr lang="en-US" dirty="0" err="1" smtClean="0"/>
              <a:t>stenosis</a:t>
            </a:r>
            <a:r>
              <a:rPr lang="en-US" dirty="0" smtClean="0"/>
              <a:t>, RADS, </a:t>
            </a:r>
            <a:r>
              <a:rPr lang="en-US" dirty="0" err="1" smtClean="0"/>
              <a:t>bronchiolitis</a:t>
            </a:r>
            <a:r>
              <a:rPr lang="en-US" dirty="0" smtClean="0"/>
              <a:t> </a:t>
            </a:r>
            <a:r>
              <a:rPr lang="en-US" dirty="0" err="1" smtClean="0"/>
              <a:t>obliterans</a:t>
            </a:r>
            <a:r>
              <a:rPr lang="en-US" dirty="0" smtClean="0"/>
              <a:t>, </a:t>
            </a:r>
            <a:r>
              <a:rPr lang="en-US" dirty="0" err="1" smtClean="0"/>
              <a:t>bronchiectasis</a:t>
            </a:r>
            <a:r>
              <a:rPr lang="en-US" dirty="0" smtClean="0"/>
              <a:t> and </a:t>
            </a:r>
            <a:r>
              <a:rPr lang="en-US" dirty="0" err="1" smtClean="0"/>
              <a:t>parenchymal</a:t>
            </a:r>
            <a:r>
              <a:rPr lang="en-US" dirty="0" smtClean="0"/>
              <a:t> fibrosis</a:t>
            </a:r>
          </a:p>
          <a:p>
            <a:r>
              <a:rPr lang="en-US" dirty="0" smtClean="0"/>
              <a:t>CO, Cyanide toxicity common in smoke inhalation</a:t>
            </a:r>
          </a:p>
          <a:p>
            <a:r>
              <a:rPr lang="en-US" dirty="0" smtClean="0"/>
              <a:t>Burn victims at high risk of secondary infections: staph, </a:t>
            </a:r>
            <a:r>
              <a:rPr lang="en-US" dirty="0" err="1" smtClean="0"/>
              <a:t>pseudomonal</a:t>
            </a:r>
            <a:endParaRPr lang="en-US" dirty="0" smtClean="0"/>
          </a:p>
          <a:p>
            <a:pPr>
              <a:buNone/>
            </a:pP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45368" y="1270000"/>
            <a:ext cx="184666" cy="369332"/>
          </a:xfrm>
          <a:prstGeom prst="rect">
            <a:avLst/>
          </a:prstGeom>
          <a:noFill/>
        </p:spPr>
        <p:txBody>
          <a:bodyPr wrap="none" rtlCol="0">
            <a:spAutoFit/>
          </a:bodyPr>
          <a:lstStyle/>
          <a:p>
            <a:endParaRPr lang="en-US" dirty="0"/>
          </a:p>
        </p:txBody>
      </p:sp>
      <p:sp>
        <p:nvSpPr>
          <p:cNvPr id="5" name="Title 4"/>
          <p:cNvSpPr>
            <a:spLocks noGrp="1"/>
          </p:cNvSpPr>
          <p:nvPr>
            <p:ph type="title"/>
          </p:nvPr>
        </p:nvSpPr>
        <p:spPr/>
        <p:txBody>
          <a:bodyPr>
            <a:normAutofit fontScale="90000"/>
          </a:bodyPr>
          <a:lstStyle/>
          <a:p>
            <a:r>
              <a:rPr lang="en-US" dirty="0" smtClean="0"/>
              <a:t>Supportive Care of patients with Acute Inhalational Injuries:</a:t>
            </a:r>
            <a:endParaRPr lang="en-US" dirty="0"/>
          </a:p>
        </p:txBody>
      </p:sp>
      <p:sp>
        <p:nvSpPr>
          <p:cNvPr id="6" name="Content Placeholder 5"/>
          <p:cNvSpPr>
            <a:spLocks noGrp="1"/>
          </p:cNvSpPr>
          <p:nvPr>
            <p:ph idx="1"/>
          </p:nvPr>
        </p:nvSpPr>
        <p:spPr/>
        <p:txBody>
          <a:bodyPr/>
          <a:lstStyle/>
          <a:p>
            <a:r>
              <a:rPr lang="en-US" dirty="0" smtClean="0"/>
              <a:t>IV fluids</a:t>
            </a:r>
          </a:p>
          <a:p>
            <a:r>
              <a:rPr lang="en-US" dirty="0" smtClean="0"/>
              <a:t>Intubation for mechanical ventilation</a:t>
            </a:r>
          </a:p>
          <a:p>
            <a:r>
              <a:rPr lang="en-US" dirty="0" smtClean="0"/>
              <a:t>Chest physiotherapy</a:t>
            </a:r>
          </a:p>
          <a:p>
            <a:r>
              <a:rPr lang="en-US" dirty="0" err="1" smtClean="0"/>
              <a:t>Bronchoscopic</a:t>
            </a:r>
            <a:r>
              <a:rPr lang="en-US" dirty="0" smtClean="0"/>
              <a:t> debridement and suctioning</a:t>
            </a:r>
          </a:p>
          <a:p>
            <a:r>
              <a:rPr lang="en-US" dirty="0" smtClean="0"/>
              <a:t>Inhaled </a:t>
            </a:r>
            <a:r>
              <a:rPr lang="en-US" dirty="0" err="1" smtClean="0"/>
              <a:t>racemic</a:t>
            </a:r>
            <a:r>
              <a:rPr lang="en-US" dirty="0" smtClean="0"/>
              <a:t> epinephrine </a:t>
            </a:r>
          </a:p>
          <a:p>
            <a:r>
              <a:rPr lang="en-US" dirty="0" smtClean="0"/>
              <a:t>Antibiotics</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Anaphylaxis</a:t>
            </a:r>
            <a:endParaRPr lang="en-US" dirty="0"/>
          </a:p>
        </p:txBody>
      </p:sp>
      <p:pic>
        <p:nvPicPr>
          <p:cNvPr id="4" name="Content Placeholder 3" descr="Anaphylaxis"/>
          <p:cNvPicPr>
            <a:picLocks noGrp="1" noChangeAspect="1"/>
          </p:cNvPicPr>
          <p:nvPr>
            <p:ph idx="1"/>
          </p:nvPr>
        </p:nvPicPr>
        <p:blipFill>
          <a:blip r:embed="rId2"/>
          <a:srcRect l="-17694" r="-17694"/>
          <a:stretch>
            <a:fillRect/>
          </a:stretch>
        </p:blip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Features of Anaphylaxis</a:t>
            </a:r>
            <a:endParaRPr lang="en-US" dirty="0"/>
          </a:p>
        </p:txBody>
      </p:sp>
      <p:sp>
        <p:nvSpPr>
          <p:cNvPr id="3" name="Content Placeholder 2"/>
          <p:cNvSpPr>
            <a:spLocks noGrp="1"/>
          </p:cNvSpPr>
          <p:nvPr>
            <p:ph idx="1"/>
          </p:nvPr>
        </p:nvSpPr>
        <p:spPr/>
        <p:txBody>
          <a:bodyPr/>
          <a:lstStyle/>
          <a:p>
            <a:r>
              <a:rPr lang="en-US" dirty="0" err="1" smtClean="0"/>
              <a:t>Urticaria</a:t>
            </a:r>
            <a:endParaRPr lang="en-US" dirty="0" smtClean="0"/>
          </a:p>
          <a:p>
            <a:r>
              <a:rPr lang="en-US" dirty="0" smtClean="0"/>
              <a:t>Tachycardia (sometimes </a:t>
            </a:r>
            <a:r>
              <a:rPr lang="en-US" dirty="0" err="1" smtClean="0"/>
              <a:t>bradycardia</a:t>
            </a:r>
            <a:r>
              <a:rPr lang="en-US" dirty="0" smtClean="0"/>
              <a:t>)</a:t>
            </a:r>
          </a:p>
          <a:p>
            <a:r>
              <a:rPr lang="en-US" dirty="0" err="1" smtClean="0"/>
              <a:t>Stridor</a:t>
            </a:r>
            <a:r>
              <a:rPr lang="en-US" dirty="0" smtClean="0"/>
              <a:t>, hoarseness, wheezing</a:t>
            </a:r>
          </a:p>
          <a:p>
            <a:r>
              <a:rPr lang="en-US" dirty="0" smtClean="0"/>
              <a:t>Hypotension</a:t>
            </a:r>
          </a:p>
          <a:p>
            <a:r>
              <a:rPr lang="en-US" dirty="0" smtClean="0"/>
              <a:t>GI </a:t>
            </a:r>
            <a:r>
              <a:rPr lang="en-US" dirty="0" err="1" smtClean="0"/>
              <a:t>Sx</a:t>
            </a:r>
            <a:r>
              <a:rPr lang="en-US" dirty="0" smtClean="0"/>
              <a:t>: cramping abdominal pain, vomiting and diarrhea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Angioedema</a:t>
            </a:r>
            <a:endParaRPr lang="en-US" dirty="0"/>
          </a:p>
        </p:txBody>
      </p:sp>
      <p:sp>
        <p:nvSpPr>
          <p:cNvPr id="3" name="Content Placeholder 2"/>
          <p:cNvSpPr>
            <a:spLocks noGrp="1"/>
          </p:cNvSpPr>
          <p:nvPr>
            <p:ph idx="1"/>
          </p:nvPr>
        </p:nvSpPr>
        <p:spPr/>
        <p:txBody>
          <a:bodyPr/>
          <a:lstStyle/>
          <a:p>
            <a:r>
              <a:rPr lang="en-US" dirty="0" smtClean="0"/>
              <a:t>A component of anaphylaxis</a:t>
            </a:r>
          </a:p>
          <a:p>
            <a:r>
              <a:rPr lang="en-US" dirty="0" err="1" smtClean="0"/>
              <a:t>ACEIs</a:t>
            </a:r>
            <a:r>
              <a:rPr lang="en-US" dirty="0" smtClean="0"/>
              <a:t> and familial (C1 inhibitor deficiency)</a:t>
            </a:r>
          </a:p>
          <a:p>
            <a:pPr>
              <a:buNone/>
            </a:pPr>
            <a:endParaRPr lang="en-US" dirty="0" smtClean="0"/>
          </a:p>
          <a:p>
            <a:pPr>
              <a:buNone/>
            </a:pPr>
            <a:endParaRPr lang="en-US" dirty="0" smtClean="0"/>
          </a:p>
          <a:p>
            <a:pPr>
              <a:buNone/>
            </a:pPr>
            <a:endParaRPr lang="en-US" dirty="0"/>
          </a:p>
        </p:txBody>
      </p:sp>
      <p:pic>
        <p:nvPicPr>
          <p:cNvPr id="4" name="Picture 3" descr="Hereditary_angioedema_for_archives.jpg"/>
          <p:cNvPicPr>
            <a:picLocks noChangeAspect="1"/>
          </p:cNvPicPr>
          <p:nvPr/>
        </p:nvPicPr>
        <p:blipFill>
          <a:blip r:embed="rId2"/>
          <a:stretch>
            <a:fillRect/>
          </a:stretch>
        </p:blipFill>
        <p:spPr>
          <a:xfrm>
            <a:off x="1400176" y="3158343"/>
            <a:ext cx="3859702" cy="338626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 of Anaphylaxis: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O2 and IV fluids</a:t>
            </a:r>
          </a:p>
          <a:p>
            <a:r>
              <a:rPr lang="en-US" dirty="0" err="1" smtClean="0"/>
              <a:t>Epinephrin</a:t>
            </a:r>
            <a:r>
              <a:rPr lang="en-US" dirty="0" smtClean="0"/>
              <a:t> (SQ or IM) – higher doses or continuous for patients on </a:t>
            </a:r>
            <a:r>
              <a:rPr lang="en-US" dirty="0" err="1" smtClean="0"/>
              <a:t>BBs</a:t>
            </a:r>
            <a:endParaRPr lang="en-US" dirty="0" smtClean="0"/>
          </a:p>
          <a:p>
            <a:r>
              <a:rPr lang="en-US" dirty="0" smtClean="0"/>
              <a:t>Antihistamines or </a:t>
            </a:r>
            <a:r>
              <a:rPr lang="en-US" dirty="0" err="1" smtClean="0"/>
              <a:t>coticosteroids</a:t>
            </a:r>
            <a:r>
              <a:rPr lang="en-US" dirty="0" smtClean="0"/>
              <a:t> (strong evidence is lacking)</a:t>
            </a:r>
          </a:p>
          <a:p>
            <a:r>
              <a:rPr lang="en-US" dirty="0" smtClean="0"/>
              <a:t>Inhaled bronchodilators </a:t>
            </a:r>
            <a:r>
              <a:rPr lang="en-US" dirty="0" err="1" smtClean="0">
                <a:sym typeface="Wingdings"/>
              </a:rPr>
              <a:t></a:t>
            </a:r>
            <a:r>
              <a:rPr lang="en-US" dirty="0" smtClean="0">
                <a:sym typeface="Wingdings"/>
              </a:rPr>
              <a:t> reduce </a:t>
            </a:r>
            <a:r>
              <a:rPr lang="en-US" dirty="0" err="1" smtClean="0">
                <a:sym typeface="Wingdings"/>
              </a:rPr>
              <a:t>bronchospasm</a:t>
            </a:r>
            <a:r>
              <a:rPr lang="en-US" dirty="0" smtClean="0">
                <a:sym typeface="Wingdings"/>
              </a:rPr>
              <a:t> and airway edema</a:t>
            </a:r>
          </a:p>
          <a:p>
            <a:r>
              <a:rPr lang="en-US" dirty="0" smtClean="0">
                <a:sym typeface="Wingdings"/>
              </a:rPr>
              <a:t>Airway support</a:t>
            </a:r>
          </a:p>
          <a:p>
            <a:r>
              <a:rPr lang="en-US" dirty="0" smtClean="0">
                <a:sym typeface="Wingdings"/>
              </a:rPr>
              <a:t>With timely supportive care, anaphylaxis is rarely fatal</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Hypertensive Emergencies</a:t>
            </a:r>
            <a:endParaRPr lang="en-US" dirty="0"/>
          </a:p>
        </p:txBody>
      </p:sp>
      <p:sp>
        <p:nvSpPr>
          <p:cNvPr id="3" name="Content Placeholder 2"/>
          <p:cNvSpPr>
            <a:spLocks noGrp="1"/>
          </p:cNvSpPr>
          <p:nvPr>
            <p:ph idx="1"/>
          </p:nvPr>
        </p:nvSpPr>
        <p:spPr/>
        <p:txBody>
          <a:bodyPr/>
          <a:lstStyle/>
          <a:p>
            <a:r>
              <a:rPr lang="en-US" dirty="0" smtClean="0"/>
              <a:t>Episodes of elevated BP associated with end-organ damage</a:t>
            </a:r>
          </a:p>
          <a:p>
            <a:r>
              <a:rPr lang="en-US" dirty="0" smtClean="0"/>
              <a:t>Men, black patients and elderly patients with poorly controlled essential hypertension</a:t>
            </a:r>
          </a:p>
          <a:p>
            <a:r>
              <a:rPr lang="en-US" dirty="0" smtClean="0"/>
              <a:t>CNS (presenting with stroke in 25%), renal (AKI), cardiovascular (ischemic chest pain or acute heart failure)</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435608" y="1041928"/>
            <a:ext cx="7498080" cy="4800600"/>
          </a:xfrm>
        </p:spPr>
        <p:txBody>
          <a:bodyPr>
            <a:normAutofit fontScale="92500" lnSpcReduction="20000"/>
          </a:bodyPr>
          <a:lstStyle/>
          <a:p>
            <a:r>
              <a:rPr lang="en-US" dirty="0" smtClean="0"/>
              <a:t>BP should be measured in both arms and in both supine and standing positions</a:t>
            </a:r>
          </a:p>
          <a:p>
            <a:r>
              <a:rPr lang="en-US" dirty="0" smtClean="0"/>
              <a:t>A careful </a:t>
            </a:r>
            <a:r>
              <a:rPr lang="en-US" dirty="0" err="1" smtClean="0"/>
              <a:t>neuro</a:t>
            </a:r>
            <a:r>
              <a:rPr lang="en-US" dirty="0" smtClean="0"/>
              <a:t> exam including mental status and visual fields and acuity</a:t>
            </a:r>
          </a:p>
          <a:p>
            <a:r>
              <a:rPr lang="en-US" dirty="0" smtClean="0"/>
              <a:t>Lab studies: CBC, BMP, cardiac biomarkers, UA, drug levels including cocaine and amphetamines</a:t>
            </a:r>
          </a:p>
          <a:p>
            <a:r>
              <a:rPr lang="en-US" dirty="0" smtClean="0"/>
              <a:t>EKG, CXR, brain imaging (AMS, </a:t>
            </a:r>
            <a:r>
              <a:rPr lang="en-US" dirty="0" err="1" smtClean="0"/>
              <a:t>neuro</a:t>
            </a:r>
            <a:r>
              <a:rPr lang="en-US" dirty="0" smtClean="0"/>
              <a:t> findings suggestive of stroke)</a:t>
            </a:r>
          </a:p>
          <a:p>
            <a:r>
              <a:rPr lang="en-US" dirty="0" smtClean="0"/>
              <a:t>Aortic dissection is always a possibility (CT-</a:t>
            </a:r>
            <a:r>
              <a:rPr lang="en-US" dirty="0" err="1" smtClean="0"/>
              <a:t>angio</a:t>
            </a:r>
            <a:r>
              <a:rPr lang="en-US" dirty="0" smtClean="0"/>
              <a:t>, TEE)</a:t>
            </a:r>
          </a:p>
          <a:p>
            <a:pPr>
              <a:buNone/>
            </a:pP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BP should be lowered by no more than 25% initially</a:t>
            </a:r>
          </a:p>
          <a:p>
            <a:r>
              <a:rPr lang="en-US" dirty="0" smtClean="0"/>
              <a:t>Systolic and diastolic targets over the next 2-6 hours: 160/110 with gradual correction after that</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1434339" y="274638"/>
          <a:ext cx="7499349" cy="6314439"/>
        </p:xfrm>
        <a:graphic>
          <a:graphicData uri="http://schemas.openxmlformats.org/drawingml/2006/table">
            <a:tbl>
              <a:tblPr firstRow="1" bandRow="1">
                <a:tableStyleId>{5C22544A-7EE6-4342-B048-85BDC9FD1C3A}</a:tableStyleId>
              </a:tblPr>
              <a:tblGrid>
                <a:gridCol w="2499783"/>
                <a:gridCol w="2499783"/>
                <a:gridCol w="2499783"/>
              </a:tblGrid>
              <a:tr h="370840">
                <a:tc>
                  <a:txBody>
                    <a:bodyPr/>
                    <a:lstStyle/>
                    <a:p>
                      <a:r>
                        <a:rPr lang="en-US" dirty="0" smtClean="0"/>
                        <a:t>Agent (Class)</a:t>
                      </a:r>
                      <a:endParaRPr lang="en-US" dirty="0"/>
                    </a:p>
                  </a:txBody>
                  <a:tcPr/>
                </a:tc>
                <a:tc>
                  <a:txBody>
                    <a:bodyPr/>
                    <a:lstStyle/>
                    <a:p>
                      <a:r>
                        <a:rPr lang="en-US" dirty="0" smtClean="0"/>
                        <a:t>Notes</a:t>
                      </a:r>
                      <a:endParaRPr lang="en-US" dirty="0"/>
                    </a:p>
                  </a:txBody>
                  <a:tcPr/>
                </a:tc>
                <a:tc>
                  <a:txBody>
                    <a:bodyPr/>
                    <a:lstStyle/>
                    <a:p>
                      <a:r>
                        <a:rPr lang="en-US" dirty="0" smtClean="0"/>
                        <a:t>Adverse Effects</a:t>
                      </a:r>
                      <a:endParaRPr lang="en-US" dirty="0"/>
                    </a:p>
                  </a:txBody>
                  <a:tcPr/>
                </a:tc>
              </a:tr>
              <a:tr h="370840">
                <a:tc>
                  <a:txBody>
                    <a:bodyPr/>
                    <a:lstStyle/>
                    <a:p>
                      <a:r>
                        <a:rPr lang="en-US" dirty="0" err="1" smtClean="0"/>
                        <a:t>Nitroprusside</a:t>
                      </a:r>
                      <a:r>
                        <a:rPr lang="en-US" baseline="0" dirty="0" smtClean="0"/>
                        <a:t> (vasodilator)</a:t>
                      </a:r>
                      <a:endParaRPr lang="en-US" dirty="0"/>
                    </a:p>
                  </a:txBody>
                  <a:tcPr/>
                </a:tc>
                <a:tc>
                  <a:txBody>
                    <a:bodyPr/>
                    <a:lstStyle/>
                    <a:p>
                      <a:r>
                        <a:rPr lang="en-US" dirty="0" smtClean="0"/>
                        <a:t>Easy to titrate;</a:t>
                      </a:r>
                      <a:r>
                        <a:rPr lang="en-US" baseline="0" dirty="0" smtClean="0"/>
                        <a:t> often 1</a:t>
                      </a:r>
                      <a:r>
                        <a:rPr lang="en-US" baseline="30000" dirty="0" smtClean="0"/>
                        <a:t>st</a:t>
                      </a:r>
                      <a:r>
                        <a:rPr lang="en-US" baseline="0" dirty="0" smtClean="0"/>
                        <a:t> choice for acute situations</a:t>
                      </a:r>
                      <a:endParaRPr lang="en-US" dirty="0"/>
                    </a:p>
                  </a:txBody>
                  <a:tcPr/>
                </a:tc>
                <a:tc>
                  <a:txBody>
                    <a:bodyPr/>
                    <a:lstStyle/>
                    <a:p>
                      <a:r>
                        <a:rPr lang="en-US" dirty="0" smtClean="0"/>
                        <a:t>Risk for cyanide toxicity</a:t>
                      </a:r>
                      <a:endParaRPr lang="en-US" dirty="0"/>
                    </a:p>
                  </a:txBody>
                  <a:tcPr/>
                </a:tc>
              </a:tr>
              <a:tr h="370840">
                <a:tc>
                  <a:txBody>
                    <a:bodyPr/>
                    <a:lstStyle/>
                    <a:p>
                      <a:r>
                        <a:rPr lang="en-US" dirty="0" smtClean="0"/>
                        <a:t>NTG (vasodilator)</a:t>
                      </a:r>
                      <a:endParaRPr lang="en-US" dirty="0"/>
                    </a:p>
                  </a:txBody>
                  <a:tcPr/>
                </a:tc>
                <a:tc>
                  <a:txBody>
                    <a:bodyPr/>
                    <a:lstStyle/>
                    <a:p>
                      <a:r>
                        <a:rPr lang="en-US" dirty="0" smtClean="0"/>
                        <a:t>Used for MI; tolerance develop</a:t>
                      </a:r>
                      <a:endParaRPr lang="en-US" dirty="0"/>
                    </a:p>
                  </a:txBody>
                  <a:tcPr/>
                </a:tc>
                <a:tc>
                  <a:txBody>
                    <a:bodyPr/>
                    <a:lstStyle/>
                    <a:p>
                      <a:r>
                        <a:rPr lang="en-US" dirty="0" smtClean="0"/>
                        <a:t>Headache, </a:t>
                      </a:r>
                      <a:r>
                        <a:rPr lang="en-US" dirty="0" err="1" smtClean="0"/>
                        <a:t>bradycardia</a:t>
                      </a:r>
                      <a:endParaRPr lang="en-US" dirty="0"/>
                    </a:p>
                  </a:txBody>
                  <a:tcPr/>
                </a:tc>
              </a:tr>
              <a:tr h="370840">
                <a:tc>
                  <a:txBody>
                    <a:bodyPr/>
                    <a:lstStyle/>
                    <a:p>
                      <a:r>
                        <a:rPr lang="en-US" dirty="0" err="1" smtClean="0"/>
                        <a:t>Hydralazine</a:t>
                      </a:r>
                      <a:r>
                        <a:rPr lang="en-US" dirty="0" smtClean="0"/>
                        <a:t> (vasodilator)</a:t>
                      </a:r>
                      <a:endParaRPr lang="en-US" dirty="0"/>
                    </a:p>
                  </a:txBody>
                  <a:tcPr/>
                </a:tc>
                <a:tc>
                  <a:txBody>
                    <a:bodyPr/>
                    <a:lstStyle/>
                    <a:p>
                      <a:r>
                        <a:rPr lang="en-US" dirty="0" smtClean="0"/>
                        <a:t>Safe in pregnancy</a:t>
                      </a:r>
                      <a:endParaRPr lang="en-US" dirty="0"/>
                    </a:p>
                  </a:txBody>
                  <a:tcPr/>
                </a:tc>
                <a:tc>
                  <a:txBody>
                    <a:bodyPr/>
                    <a:lstStyle/>
                    <a:p>
                      <a:r>
                        <a:rPr lang="en-US" dirty="0" smtClean="0"/>
                        <a:t>Nausea,</a:t>
                      </a:r>
                      <a:r>
                        <a:rPr lang="en-US" baseline="0" dirty="0" smtClean="0"/>
                        <a:t> headache and tachycardia</a:t>
                      </a:r>
                      <a:endParaRPr lang="en-US" dirty="0"/>
                    </a:p>
                  </a:txBody>
                  <a:tcPr/>
                </a:tc>
              </a:tr>
              <a:tr h="370840">
                <a:tc>
                  <a:txBody>
                    <a:bodyPr/>
                    <a:lstStyle/>
                    <a:p>
                      <a:r>
                        <a:rPr lang="en-US" dirty="0" err="1" smtClean="0"/>
                        <a:t>Labetolol</a:t>
                      </a:r>
                      <a:r>
                        <a:rPr lang="en-US" dirty="0" smtClean="0"/>
                        <a:t> (alpha and beta blocker)</a:t>
                      </a:r>
                      <a:endParaRPr lang="en-US" dirty="0"/>
                    </a:p>
                  </a:txBody>
                  <a:tcPr/>
                </a:tc>
                <a:tc>
                  <a:txBody>
                    <a:bodyPr/>
                    <a:lstStyle/>
                    <a:p>
                      <a:r>
                        <a:rPr lang="en-US" dirty="0" smtClean="0"/>
                        <a:t>Can be switched to oral</a:t>
                      </a:r>
                      <a:endParaRPr lang="en-US" dirty="0"/>
                    </a:p>
                  </a:txBody>
                  <a:tcPr/>
                </a:tc>
                <a:tc>
                  <a:txBody>
                    <a:bodyPr/>
                    <a:lstStyle/>
                    <a:p>
                      <a:r>
                        <a:rPr lang="en-US" dirty="0" err="1" smtClean="0"/>
                        <a:t>Bradycardia</a:t>
                      </a:r>
                      <a:r>
                        <a:rPr lang="en-US" dirty="0" smtClean="0"/>
                        <a:t>, heart block, nausea, </a:t>
                      </a:r>
                      <a:r>
                        <a:rPr lang="en-US" dirty="0" err="1" smtClean="0"/>
                        <a:t>bronchospasm</a:t>
                      </a:r>
                      <a:endParaRPr lang="en-US" dirty="0"/>
                    </a:p>
                  </a:txBody>
                  <a:tcPr/>
                </a:tc>
              </a:tr>
              <a:tr h="370840">
                <a:tc>
                  <a:txBody>
                    <a:bodyPr/>
                    <a:lstStyle/>
                    <a:p>
                      <a:r>
                        <a:rPr lang="en-US" dirty="0" err="1" smtClean="0"/>
                        <a:t>Enalaprilat</a:t>
                      </a:r>
                      <a:r>
                        <a:rPr lang="en-US" dirty="0" smtClean="0"/>
                        <a:t> (ACEI)</a:t>
                      </a:r>
                      <a:endParaRPr lang="en-US" dirty="0"/>
                    </a:p>
                  </a:txBody>
                  <a:tcPr/>
                </a:tc>
                <a:tc>
                  <a:txBody>
                    <a:bodyPr/>
                    <a:lstStyle/>
                    <a:p>
                      <a:r>
                        <a:rPr lang="en-US" dirty="0" smtClean="0"/>
                        <a:t>Can be switched to oral; good</a:t>
                      </a:r>
                      <a:r>
                        <a:rPr lang="en-US" baseline="0" dirty="0" smtClean="0"/>
                        <a:t> for LV failure</a:t>
                      </a:r>
                      <a:endParaRPr lang="en-US" dirty="0"/>
                    </a:p>
                  </a:txBody>
                  <a:tcPr/>
                </a:tc>
                <a:tc>
                  <a:txBody>
                    <a:bodyPr/>
                    <a:lstStyle/>
                    <a:p>
                      <a:r>
                        <a:rPr lang="en-US" dirty="0" smtClean="0"/>
                        <a:t>Prolonged hypotension</a:t>
                      </a:r>
                      <a:endParaRPr lang="en-US" dirty="0"/>
                    </a:p>
                  </a:txBody>
                  <a:tcPr/>
                </a:tc>
              </a:tr>
              <a:tr h="370840">
                <a:tc>
                  <a:txBody>
                    <a:bodyPr/>
                    <a:lstStyle/>
                    <a:p>
                      <a:r>
                        <a:rPr lang="en-US" dirty="0" err="1" smtClean="0"/>
                        <a:t>Nicardipine</a:t>
                      </a:r>
                      <a:r>
                        <a:rPr lang="en-US" dirty="0" smtClean="0"/>
                        <a:t> (CCB)</a:t>
                      </a:r>
                      <a:endParaRPr lang="en-US" dirty="0"/>
                    </a:p>
                  </a:txBody>
                  <a:tcPr/>
                </a:tc>
                <a:tc>
                  <a:txBody>
                    <a:bodyPr/>
                    <a:lstStyle/>
                    <a:p>
                      <a:r>
                        <a:rPr lang="en-US" dirty="0" smtClean="0"/>
                        <a:t>Often used for patients with stroke</a:t>
                      </a:r>
                      <a:endParaRPr lang="en-US" dirty="0"/>
                    </a:p>
                  </a:txBody>
                  <a:tcPr/>
                </a:tc>
                <a:tc>
                  <a:txBody>
                    <a:bodyPr/>
                    <a:lstStyle/>
                    <a:p>
                      <a:r>
                        <a:rPr lang="en-US" dirty="0" smtClean="0"/>
                        <a:t>MI, tachycardia, headache</a:t>
                      </a:r>
                      <a:endParaRPr lang="en-US" dirty="0"/>
                    </a:p>
                  </a:txBody>
                  <a:tcPr/>
                </a:tc>
              </a:tr>
              <a:tr h="370840">
                <a:tc>
                  <a:txBody>
                    <a:bodyPr/>
                    <a:lstStyle/>
                    <a:p>
                      <a:r>
                        <a:rPr lang="en-US" dirty="0" err="1" smtClean="0"/>
                        <a:t>Fenoldopam</a:t>
                      </a:r>
                      <a:r>
                        <a:rPr lang="en-US" dirty="0" smtClean="0"/>
                        <a:t> (dopamine</a:t>
                      </a:r>
                      <a:r>
                        <a:rPr lang="en-US" baseline="0" dirty="0" smtClean="0"/>
                        <a:t> agonist)</a:t>
                      </a:r>
                      <a:endParaRPr lang="en-US" dirty="0"/>
                    </a:p>
                  </a:txBody>
                  <a:tcPr/>
                </a:tc>
                <a:tc>
                  <a:txBody>
                    <a:bodyPr/>
                    <a:lstStyle/>
                    <a:p>
                      <a:r>
                        <a:rPr lang="en-US" dirty="0" smtClean="0"/>
                        <a:t>Can be titrated up slowly;</a:t>
                      </a:r>
                      <a:r>
                        <a:rPr lang="en-US" baseline="0" dirty="0" smtClean="0"/>
                        <a:t> may be protective of kidneys</a:t>
                      </a:r>
                      <a:endParaRPr lang="en-US" dirty="0"/>
                    </a:p>
                  </a:txBody>
                  <a:tcPr/>
                </a:tc>
                <a:tc>
                  <a:txBody>
                    <a:bodyPr/>
                    <a:lstStyle/>
                    <a:p>
                      <a:r>
                        <a:rPr lang="en-US" dirty="0" smtClean="0"/>
                        <a:t>Flushing, headache, nausea, tachycardia, possibly increased MI</a:t>
                      </a:r>
                      <a:endParaRPr lang="en-US" dirty="0"/>
                    </a:p>
                  </a:txBody>
                  <a:tcPr/>
                </a:tc>
              </a:tr>
              <a:tr h="370840">
                <a:tc>
                  <a:txBody>
                    <a:bodyPr/>
                    <a:lstStyle/>
                    <a:p>
                      <a:r>
                        <a:rPr lang="en-US" dirty="0" err="1" smtClean="0"/>
                        <a:t>Phentolamine</a:t>
                      </a:r>
                      <a:r>
                        <a:rPr lang="en-US" dirty="0" smtClean="0"/>
                        <a:t> (alpha blocker)</a:t>
                      </a:r>
                      <a:endParaRPr lang="en-US" dirty="0"/>
                    </a:p>
                  </a:txBody>
                  <a:tcPr/>
                </a:tc>
                <a:tc>
                  <a:txBody>
                    <a:bodyPr/>
                    <a:lstStyle/>
                    <a:p>
                      <a:r>
                        <a:rPr lang="en-US" dirty="0" smtClean="0"/>
                        <a:t>Used for </a:t>
                      </a:r>
                      <a:r>
                        <a:rPr lang="en-US" dirty="0" err="1" smtClean="0"/>
                        <a:t>dx</a:t>
                      </a:r>
                      <a:r>
                        <a:rPr lang="en-US" dirty="0" smtClean="0"/>
                        <a:t> of and surgery for </a:t>
                      </a:r>
                      <a:r>
                        <a:rPr lang="en-US" dirty="0" err="1" smtClean="0"/>
                        <a:t>pheochromocytoma</a:t>
                      </a:r>
                      <a:endParaRPr lang="en-US" dirty="0"/>
                    </a:p>
                  </a:txBody>
                  <a:tcPr/>
                </a:tc>
                <a:tc>
                  <a:txBody>
                    <a:bodyPr/>
                    <a:lstStyle/>
                    <a:p>
                      <a:r>
                        <a:rPr lang="en-US" dirty="0" smtClean="0"/>
                        <a:t>Nausea, arrhythmia</a:t>
                      </a:r>
                      <a:endParaRPr lang="en-US" dirty="0"/>
                    </a:p>
                  </a:txBody>
                  <a:tcPr/>
                </a:tc>
              </a:tr>
            </a:tbl>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Hyperthermic</a:t>
            </a:r>
            <a:r>
              <a:rPr lang="en-US" dirty="0" smtClean="0"/>
              <a:t> Emergencies</a:t>
            </a:r>
            <a:endParaRPr lang="en-US" dirty="0"/>
          </a:p>
        </p:txBody>
      </p:sp>
      <p:sp>
        <p:nvSpPr>
          <p:cNvPr id="3" name="Content Placeholder 2"/>
          <p:cNvSpPr>
            <a:spLocks noGrp="1"/>
          </p:cNvSpPr>
          <p:nvPr>
            <p:ph idx="1"/>
          </p:nvPr>
        </p:nvSpPr>
        <p:spPr/>
        <p:txBody>
          <a:bodyPr/>
          <a:lstStyle/>
          <a:p>
            <a:r>
              <a:rPr lang="en-US" dirty="0" smtClean="0"/>
              <a:t>A rise in core body temperature &gt; 40 C (104.0 F)</a:t>
            </a:r>
          </a:p>
          <a:p>
            <a:r>
              <a:rPr lang="en-US" dirty="0" smtClean="0"/>
              <a:t>Clinical features:  AMS (including seizures), muscle rigidity, and </a:t>
            </a:r>
            <a:r>
              <a:rPr lang="en-US" dirty="0" err="1" smtClean="0"/>
              <a:t>rhabdomyolysis</a:t>
            </a:r>
            <a:r>
              <a:rPr lang="en-US" dirty="0" smtClean="0"/>
              <a:t> (with kidney failure) – severe cases: DIC, ARDS</a:t>
            </a:r>
          </a:p>
          <a:p>
            <a:r>
              <a:rPr lang="en-US" dirty="0" smtClean="0"/>
              <a:t>Heat stroke</a:t>
            </a:r>
          </a:p>
          <a:p>
            <a:r>
              <a:rPr lang="en-US" dirty="0" smtClean="0"/>
              <a:t>Malignant hyperthermia</a:t>
            </a:r>
          </a:p>
          <a:p>
            <a:r>
              <a:rPr lang="en-US" dirty="0" err="1" smtClean="0"/>
              <a:t>Neuroleptic</a:t>
            </a:r>
            <a:r>
              <a:rPr lang="en-US" dirty="0" smtClean="0"/>
              <a:t> malignant syndrome</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Heat Stroke</a:t>
            </a:r>
            <a:endParaRPr lang="en-US" dirty="0"/>
          </a:p>
        </p:txBody>
      </p:sp>
      <p:sp>
        <p:nvSpPr>
          <p:cNvPr id="3" name="Content Placeholder 2"/>
          <p:cNvSpPr>
            <a:spLocks noGrp="1"/>
          </p:cNvSpPr>
          <p:nvPr>
            <p:ph idx="1"/>
          </p:nvPr>
        </p:nvSpPr>
        <p:spPr/>
        <p:txBody>
          <a:bodyPr/>
          <a:lstStyle/>
          <a:p>
            <a:r>
              <a:rPr lang="en-US" dirty="0" smtClean="0"/>
              <a:t>Failure of the body’s thermoregulatory system</a:t>
            </a:r>
          </a:p>
          <a:p>
            <a:r>
              <a:rPr lang="en-US" dirty="0" smtClean="0"/>
              <a:t>Impaired thermoregulation: elderly and patients treated for conditions that lead to dehydration and </a:t>
            </a:r>
            <a:r>
              <a:rPr lang="en-US" dirty="0" err="1" smtClean="0"/>
              <a:t>anhidrosis</a:t>
            </a:r>
            <a:endParaRPr lang="en-US" dirty="0" smtClean="0"/>
          </a:p>
          <a:p>
            <a:r>
              <a:rPr lang="en-US" dirty="0" smtClean="0"/>
              <a:t>Overwhelmed thermoregulation: athletes and military recruits who are required to exercise strenuously in hot and humid weather</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868362"/>
            <a:ext cx="7498080" cy="1143000"/>
          </a:xfrm>
        </p:spPr>
        <p:txBody>
          <a:bodyPr/>
          <a:lstStyle/>
          <a:p>
            <a:endParaRPr lang="en-US" dirty="0"/>
          </a:p>
        </p:txBody>
      </p:sp>
      <p:sp>
        <p:nvSpPr>
          <p:cNvPr id="3" name="Content Placeholder 2"/>
          <p:cNvSpPr>
            <a:spLocks noGrp="1"/>
          </p:cNvSpPr>
          <p:nvPr>
            <p:ph idx="1"/>
          </p:nvPr>
        </p:nvSpPr>
        <p:spPr>
          <a:xfrm>
            <a:off x="1435608" y="1172169"/>
            <a:ext cx="7498080" cy="4800600"/>
          </a:xfrm>
        </p:spPr>
        <p:txBody>
          <a:bodyPr>
            <a:normAutofit lnSpcReduction="10000"/>
          </a:bodyPr>
          <a:lstStyle/>
          <a:p>
            <a:r>
              <a:rPr lang="en-US" dirty="0" smtClean="0"/>
              <a:t>Patients should be cooled to lower their core body temperature</a:t>
            </a:r>
          </a:p>
          <a:p>
            <a:r>
              <a:rPr lang="en-US" dirty="0" smtClean="0"/>
              <a:t>Do not respond to centrally acting antipyretic medications</a:t>
            </a:r>
          </a:p>
          <a:p>
            <a:r>
              <a:rPr lang="en-US" dirty="0" smtClean="0"/>
              <a:t>Evaporative cooling methods and ice packs are usually most effective</a:t>
            </a:r>
          </a:p>
          <a:p>
            <a:r>
              <a:rPr lang="en-US" dirty="0" smtClean="0"/>
              <a:t>In severe cases, cold gastric or peritoneal </a:t>
            </a:r>
            <a:r>
              <a:rPr lang="en-US" dirty="0" err="1" smtClean="0"/>
              <a:t>lavage</a:t>
            </a:r>
            <a:r>
              <a:rPr lang="en-US" dirty="0" smtClean="0"/>
              <a:t> may be attempted</a:t>
            </a:r>
          </a:p>
          <a:p>
            <a:r>
              <a:rPr lang="en-US" dirty="0" smtClean="0"/>
              <a:t>BZD decrease discomfort and shivering during these treatments </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Malignant Hyperthermia</a:t>
            </a:r>
            <a:endParaRPr lang="en-US" dirty="0"/>
          </a:p>
        </p:txBody>
      </p:sp>
      <p:sp>
        <p:nvSpPr>
          <p:cNvPr id="3" name="Content Placeholder 2"/>
          <p:cNvSpPr>
            <a:spLocks noGrp="1"/>
          </p:cNvSpPr>
          <p:nvPr>
            <p:ph idx="1"/>
          </p:nvPr>
        </p:nvSpPr>
        <p:spPr/>
        <p:txBody>
          <a:bodyPr>
            <a:normAutofit lnSpcReduction="10000"/>
          </a:bodyPr>
          <a:lstStyle/>
          <a:p>
            <a:r>
              <a:rPr lang="en-US" dirty="0" smtClean="0"/>
              <a:t>Reaction to certain classes of drugs including inhaled anesthetics (halothane and others) and depolarizing neuromuscular blockers (</a:t>
            </a:r>
            <a:r>
              <a:rPr lang="en-US" dirty="0" err="1" smtClean="0"/>
              <a:t>succinylcholine</a:t>
            </a:r>
            <a:r>
              <a:rPr lang="en-US" dirty="0" smtClean="0"/>
              <a:t> and </a:t>
            </a:r>
            <a:r>
              <a:rPr lang="en-US" dirty="0" err="1" smtClean="0"/>
              <a:t>decamethonium</a:t>
            </a:r>
            <a:r>
              <a:rPr lang="en-US" dirty="0" smtClean="0"/>
              <a:t> [</a:t>
            </a:r>
            <a:r>
              <a:rPr lang="en-US" dirty="0" err="1" smtClean="0"/>
              <a:t>syncurine</a:t>
            </a:r>
            <a:r>
              <a:rPr lang="en-US" dirty="0" smtClean="0"/>
              <a:t>])</a:t>
            </a:r>
          </a:p>
          <a:p>
            <a:r>
              <a:rPr lang="en-US" dirty="0" smtClean="0"/>
              <a:t>Markedly increased intracellular calcium </a:t>
            </a:r>
            <a:r>
              <a:rPr lang="en-US" dirty="0" err="1" smtClean="0">
                <a:sym typeface="Wingdings"/>
              </a:rPr>
              <a:t></a:t>
            </a:r>
            <a:r>
              <a:rPr lang="en-US" dirty="0" smtClean="0">
                <a:sym typeface="Wingdings"/>
              </a:rPr>
              <a:t> increased cellular metabolism </a:t>
            </a:r>
            <a:r>
              <a:rPr lang="en-US" dirty="0" err="1" smtClean="0">
                <a:sym typeface="Wingdings"/>
              </a:rPr>
              <a:t></a:t>
            </a:r>
            <a:r>
              <a:rPr lang="en-US" dirty="0" smtClean="0">
                <a:sym typeface="Wingdings"/>
              </a:rPr>
              <a:t> sustained muscle </a:t>
            </a:r>
            <a:r>
              <a:rPr lang="en-US" dirty="0" err="1" smtClean="0">
                <a:sym typeface="Wingdings"/>
              </a:rPr>
              <a:t>tetany</a:t>
            </a:r>
            <a:endParaRPr lang="en-US" dirty="0" smtClean="0">
              <a:sym typeface="Wingdings"/>
            </a:endParaRPr>
          </a:p>
          <a:p>
            <a:r>
              <a:rPr lang="en-US" dirty="0" smtClean="0">
                <a:sym typeface="Wingdings"/>
              </a:rPr>
              <a:t>Susceptibility to malignant hyperthermia is inherited</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435608" y="1417638"/>
            <a:ext cx="7498080" cy="4800600"/>
          </a:xfrm>
        </p:spPr>
        <p:txBody>
          <a:bodyPr>
            <a:normAutofit fontScale="85000" lnSpcReduction="20000"/>
          </a:bodyPr>
          <a:lstStyle/>
          <a:p>
            <a:r>
              <a:rPr lang="en-US" dirty="0" smtClean="0"/>
              <a:t>Severe muscle rigidity, </a:t>
            </a:r>
            <a:r>
              <a:rPr lang="en-US" dirty="0" err="1" smtClean="0"/>
              <a:t>masseter</a:t>
            </a:r>
            <a:r>
              <a:rPr lang="en-US" dirty="0" smtClean="0"/>
              <a:t> spasm, hyperthermia with core T up to 45, cardiac </a:t>
            </a:r>
            <a:r>
              <a:rPr lang="en-US" dirty="0" err="1" smtClean="0"/>
              <a:t>tachyarrhythmias</a:t>
            </a:r>
            <a:r>
              <a:rPr lang="en-US" dirty="0" smtClean="0"/>
              <a:t>, and </a:t>
            </a:r>
            <a:r>
              <a:rPr lang="en-US" dirty="0" err="1" smtClean="0"/>
              <a:t>rhabdomyolysis</a:t>
            </a:r>
            <a:r>
              <a:rPr lang="en-US" dirty="0" smtClean="0"/>
              <a:t> are common manifestations.</a:t>
            </a:r>
          </a:p>
          <a:p>
            <a:r>
              <a:rPr lang="en-US" dirty="0" smtClean="0"/>
              <a:t>Mortality rate: 10%</a:t>
            </a:r>
          </a:p>
          <a:p>
            <a:r>
              <a:rPr lang="en-US" dirty="0" smtClean="0"/>
              <a:t>Triggering agent should be stopped</a:t>
            </a:r>
          </a:p>
          <a:p>
            <a:r>
              <a:rPr lang="en-US" dirty="0" smtClean="0"/>
              <a:t>Fluids and cooling methods should be initiated</a:t>
            </a:r>
          </a:p>
          <a:p>
            <a:r>
              <a:rPr lang="en-US" dirty="0" err="1" smtClean="0"/>
              <a:t>Dantrolene</a:t>
            </a:r>
            <a:r>
              <a:rPr lang="en-US" dirty="0" smtClean="0"/>
              <a:t> is given </a:t>
            </a:r>
            <a:r>
              <a:rPr lang="en-US" dirty="0" err="1" smtClean="0"/>
              <a:t>q</a:t>
            </a:r>
            <a:r>
              <a:rPr lang="en-US" dirty="0" smtClean="0"/>
              <a:t> 5-10 min until hyperthermia and rigidity resolve</a:t>
            </a:r>
          </a:p>
          <a:p>
            <a:r>
              <a:rPr lang="en-US" dirty="0" err="1" smtClean="0"/>
              <a:t>Dantrolene</a:t>
            </a:r>
            <a:r>
              <a:rPr lang="en-US" dirty="0" smtClean="0"/>
              <a:t> can also prevent recurrence in patients with a </a:t>
            </a:r>
            <a:r>
              <a:rPr lang="en-US" dirty="0" err="1" smtClean="0"/>
              <a:t>hx</a:t>
            </a:r>
            <a:r>
              <a:rPr lang="en-US" dirty="0" smtClean="0"/>
              <a:t> of malignant hyperthermia if given before administration of the triggering agent</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Neuroleptic</a:t>
            </a:r>
            <a:r>
              <a:rPr lang="en-US" dirty="0" smtClean="0"/>
              <a:t> Malignant Syndrome</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Idiosyncratic reaction to </a:t>
            </a:r>
            <a:r>
              <a:rPr lang="en-US" dirty="0" err="1" smtClean="0"/>
              <a:t>neuroleptic</a:t>
            </a:r>
            <a:r>
              <a:rPr lang="en-US" dirty="0" smtClean="0"/>
              <a:t> antipsychotic agents</a:t>
            </a:r>
          </a:p>
          <a:p>
            <a:r>
              <a:rPr lang="en-US" dirty="0" smtClean="0"/>
              <a:t>Characterized by muscle rigidity, hyperthermia and autonomic </a:t>
            </a:r>
            <a:r>
              <a:rPr lang="en-US" dirty="0" err="1" smtClean="0"/>
              <a:t>dysregulation</a:t>
            </a:r>
            <a:endParaRPr lang="en-US" dirty="0" smtClean="0"/>
          </a:p>
          <a:p>
            <a:r>
              <a:rPr lang="en-US" dirty="0" smtClean="0"/>
              <a:t>Delirium is common</a:t>
            </a:r>
          </a:p>
          <a:p>
            <a:r>
              <a:rPr lang="en-US" dirty="0" smtClean="0"/>
              <a:t>Potent “typical” </a:t>
            </a:r>
            <a:r>
              <a:rPr lang="en-US" dirty="0" err="1" smtClean="0"/>
              <a:t>neuroleptics</a:t>
            </a:r>
            <a:r>
              <a:rPr lang="en-US" dirty="0" smtClean="0"/>
              <a:t> are most commonly implicated</a:t>
            </a:r>
          </a:p>
          <a:p>
            <a:r>
              <a:rPr lang="en-US" dirty="0" smtClean="0"/>
              <a:t>Often occurs after medication is started or </a:t>
            </a:r>
            <a:r>
              <a:rPr lang="en-US" dirty="0" err="1" smtClean="0"/>
              <a:t>uptitrated</a:t>
            </a:r>
            <a:r>
              <a:rPr lang="en-US" dirty="0" smtClean="0"/>
              <a:t> – it occasionally occurs after years of problem-free use</a:t>
            </a:r>
          </a:p>
          <a:p>
            <a:r>
              <a:rPr lang="en-US" dirty="0" smtClean="0"/>
              <a:t>Concomitant Li use may be a risk factor</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Mortality rate: 10-20%</a:t>
            </a:r>
          </a:p>
          <a:p>
            <a:r>
              <a:rPr lang="en-US" dirty="0" smtClean="0"/>
              <a:t>Treatment include: stopping the </a:t>
            </a:r>
            <a:r>
              <a:rPr lang="en-US" dirty="0" err="1" smtClean="0"/>
              <a:t>neuroleptic</a:t>
            </a:r>
            <a:r>
              <a:rPr lang="en-US" dirty="0" smtClean="0"/>
              <a:t> agent, maintaining BP stability, IVF, lowering the elevated T, BZD for agitation</a:t>
            </a:r>
          </a:p>
          <a:p>
            <a:r>
              <a:rPr lang="en-US" dirty="0" err="1" smtClean="0"/>
              <a:t>Dantrolene</a:t>
            </a:r>
            <a:r>
              <a:rPr lang="en-US" dirty="0" smtClean="0"/>
              <a:t> and </a:t>
            </a:r>
            <a:r>
              <a:rPr lang="en-US" dirty="0" err="1" smtClean="0"/>
              <a:t>bromocriptine</a:t>
            </a:r>
            <a:r>
              <a:rPr lang="en-US" dirty="0" smtClean="0"/>
              <a:t> are also used, but the evidence for these agents is weak</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Hypothermic emergencies</a:t>
            </a:r>
            <a:endParaRPr lang="en-US" dirty="0"/>
          </a:p>
        </p:txBody>
      </p:sp>
      <p:sp>
        <p:nvSpPr>
          <p:cNvPr id="3" name="Content Placeholder 2"/>
          <p:cNvSpPr>
            <a:spLocks noGrp="1"/>
          </p:cNvSpPr>
          <p:nvPr>
            <p:ph idx="1"/>
          </p:nvPr>
        </p:nvSpPr>
        <p:spPr>
          <a:xfrm>
            <a:off x="1435608" y="1074488"/>
            <a:ext cx="7498080" cy="4800600"/>
          </a:xfrm>
        </p:spPr>
        <p:txBody>
          <a:bodyPr>
            <a:normAutofit fontScale="85000" lnSpcReduction="20000"/>
          </a:bodyPr>
          <a:lstStyle/>
          <a:p>
            <a:r>
              <a:rPr lang="en-US" dirty="0" smtClean="0"/>
              <a:t>Core T below 35 (95 F)</a:t>
            </a:r>
          </a:p>
          <a:p>
            <a:r>
              <a:rPr lang="en-US" dirty="0" smtClean="0"/>
              <a:t>Exposure to cold weather and submersion in cold water</a:t>
            </a:r>
          </a:p>
          <a:p>
            <a:r>
              <a:rPr lang="en-US" dirty="0" smtClean="0"/>
              <a:t>Causes cellular dysfunction and </a:t>
            </a:r>
            <a:r>
              <a:rPr lang="en-US" dirty="0" err="1" smtClean="0"/>
              <a:t>lyte</a:t>
            </a:r>
            <a:r>
              <a:rPr lang="en-US" dirty="0" smtClean="0"/>
              <a:t> abnormalities, esp. </a:t>
            </a:r>
            <a:r>
              <a:rPr lang="en-US" dirty="0" err="1" smtClean="0"/>
              <a:t>hyperkalemia</a:t>
            </a:r>
            <a:endParaRPr lang="en-US" dirty="0" smtClean="0"/>
          </a:p>
          <a:p>
            <a:r>
              <a:rPr lang="en-US" dirty="0" smtClean="0"/>
              <a:t>Mild hypothermia [32-35 C (89.6-95 F)] </a:t>
            </a:r>
            <a:r>
              <a:rPr lang="en-US" dirty="0" err="1" smtClean="0">
                <a:sym typeface="Wingdings"/>
              </a:rPr>
              <a:t></a:t>
            </a:r>
            <a:r>
              <a:rPr lang="en-US" dirty="0" smtClean="0">
                <a:sym typeface="Wingdings"/>
              </a:rPr>
              <a:t> shivering,  AMS, ataxia, </a:t>
            </a:r>
            <a:r>
              <a:rPr lang="en-US" dirty="0" err="1" smtClean="0">
                <a:sym typeface="Wingdings"/>
              </a:rPr>
              <a:t>polyuria</a:t>
            </a:r>
            <a:endParaRPr lang="en-US" dirty="0" smtClean="0">
              <a:sym typeface="Wingdings"/>
            </a:endParaRPr>
          </a:p>
          <a:p>
            <a:r>
              <a:rPr lang="en-US" dirty="0" smtClean="0">
                <a:sym typeface="Wingdings"/>
              </a:rPr>
              <a:t>Moderate hypothermia [28-32 C (82.4-89.6 F) </a:t>
            </a:r>
            <a:r>
              <a:rPr lang="en-US" dirty="0" err="1" smtClean="0">
                <a:sym typeface="Wingdings"/>
              </a:rPr>
              <a:t></a:t>
            </a:r>
            <a:r>
              <a:rPr lang="en-US" dirty="0" smtClean="0">
                <a:sym typeface="Wingdings"/>
              </a:rPr>
              <a:t> decreased HR, CO, more severe AMS, cardiac arrhythmias </a:t>
            </a:r>
          </a:p>
          <a:p>
            <a:r>
              <a:rPr lang="en-US" dirty="0" smtClean="0">
                <a:sym typeface="Wingdings"/>
              </a:rPr>
              <a:t>Severe </a:t>
            </a:r>
            <a:r>
              <a:rPr lang="en-US" dirty="0" err="1" smtClean="0">
                <a:sym typeface="Wingdings"/>
              </a:rPr>
              <a:t>hypertormia</a:t>
            </a:r>
            <a:r>
              <a:rPr lang="en-US" dirty="0" smtClean="0">
                <a:sym typeface="Wingdings"/>
              </a:rPr>
              <a:t> [&lt;28 C (82.4)] </a:t>
            </a:r>
            <a:r>
              <a:rPr lang="en-US" dirty="0" err="1" smtClean="0">
                <a:sym typeface="Wingdings"/>
              </a:rPr>
              <a:t></a:t>
            </a:r>
            <a:r>
              <a:rPr lang="en-US" dirty="0" smtClean="0">
                <a:sym typeface="Wingdings"/>
              </a:rPr>
              <a:t> pulmonary edema, coma, hypotension, </a:t>
            </a:r>
            <a:r>
              <a:rPr lang="en-US" dirty="0" err="1" smtClean="0">
                <a:sym typeface="Wingdings"/>
              </a:rPr>
              <a:t>areflexia</a:t>
            </a:r>
            <a:r>
              <a:rPr lang="en-US" dirty="0" smtClean="0">
                <a:sym typeface="Wingdings"/>
              </a:rPr>
              <a:t>, ventricular arrhythmias and cardiac arrest</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 Wave (</a:t>
            </a:r>
            <a:r>
              <a:rPr lang="en-US" dirty="0" err="1" smtClean="0"/>
              <a:t>osborne</a:t>
            </a:r>
            <a:r>
              <a:rPr lang="en-US" dirty="0" smtClean="0"/>
              <a:t> wave)</a:t>
            </a:r>
            <a:endParaRPr lang="en-US" dirty="0"/>
          </a:p>
        </p:txBody>
      </p:sp>
      <p:sp>
        <p:nvSpPr>
          <p:cNvPr id="3" name="Content Placeholder 2"/>
          <p:cNvSpPr>
            <a:spLocks noGrp="1"/>
          </p:cNvSpPr>
          <p:nvPr>
            <p:ph idx="1"/>
          </p:nvPr>
        </p:nvSpPr>
        <p:spPr/>
        <p:txBody>
          <a:bodyPr>
            <a:normAutofit fontScale="55000" lnSpcReduction="20000"/>
          </a:bodyPr>
          <a:lstStyle/>
          <a:p>
            <a:r>
              <a:rPr lang="en-US" dirty="0" smtClean="0">
                <a:latin typeface="Arial Unicode MS" charset="0"/>
                <a:ea typeface="Arial Unicode MS" charset="0"/>
                <a:cs typeface="Arial Unicode MS" charset="0"/>
              </a:rPr>
              <a:t>A 47-year-old man with chronic schizophrenia was hospitalized after prolonged hypothermia. The initial electrocardiogram revealed Osborn waves (arrowheads) similar in amplitude to the R waves. Characteristic sinus </a:t>
            </a:r>
            <a:r>
              <a:rPr lang="en-US" dirty="0" err="1" smtClean="0">
                <a:latin typeface="Arial Unicode MS" charset="0"/>
                <a:ea typeface="Arial Unicode MS" charset="0"/>
                <a:cs typeface="Arial Unicode MS" charset="0"/>
              </a:rPr>
              <a:t>bradycardia</a:t>
            </a:r>
            <a:r>
              <a:rPr lang="en-US" dirty="0" smtClean="0">
                <a:latin typeface="Arial Unicode MS" charset="0"/>
                <a:ea typeface="Arial Unicode MS" charset="0"/>
                <a:cs typeface="Arial Unicode MS" charset="0"/>
              </a:rPr>
              <a:t> and prolongation of the QRS interval and the corrected QT interval (</a:t>
            </a:r>
            <a:r>
              <a:rPr lang="en-US" dirty="0" err="1" smtClean="0">
                <a:latin typeface="Arial Unicode MS" charset="0"/>
                <a:ea typeface="Arial Unicode MS" charset="0"/>
                <a:cs typeface="Arial Unicode MS" charset="0"/>
              </a:rPr>
              <a:t>QTc</a:t>
            </a:r>
            <a:r>
              <a:rPr lang="en-US" dirty="0" smtClean="0">
                <a:latin typeface="Arial Unicode MS" charset="0"/>
                <a:ea typeface="Arial Unicode MS" charset="0"/>
                <a:cs typeface="Arial Unicode MS" charset="0"/>
              </a:rPr>
              <a:t>) were also noted. During </a:t>
            </a:r>
            <a:r>
              <a:rPr lang="en-US" dirty="0" err="1" smtClean="0">
                <a:latin typeface="Arial Unicode MS" charset="0"/>
                <a:ea typeface="Arial Unicode MS" charset="0"/>
                <a:cs typeface="Arial Unicode MS" charset="0"/>
              </a:rPr>
              <a:t>rewarming</a:t>
            </a:r>
            <a:r>
              <a:rPr lang="en-US" dirty="0" smtClean="0">
                <a:latin typeface="Arial Unicode MS" charset="0"/>
                <a:ea typeface="Arial Unicode MS" charset="0"/>
                <a:cs typeface="Arial Unicode MS" charset="0"/>
              </a:rPr>
              <a:t>, the Osborn waves diminished in amplitude, and they disappeared after 24 hours. The baseline tremor artifact caused by shivering (arrows) resolved on normalization of the patient's core body temperature. In 1953, Dr. John Osborn described the J wave as an “injury current” resulting in ventricular fibrillation during experimental hypothermia. More recent findings suggest that hypothermia increases the </a:t>
            </a:r>
            <a:r>
              <a:rPr lang="en-US" dirty="0" err="1" smtClean="0">
                <a:latin typeface="Arial Unicode MS" charset="0"/>
                <a:ea typeface="Arial Unicode MS" charset="0"/>
                <a:cs typeface="Arial Unicode MS" charset="0"/>
              </a:rPr>
              <a:t>epicardial</a:t>
            </a:r>
            <a:r>
              <a:rPr lang="en-US" dirty="0" smtClean="0">
                <a:latin typeface="Arial Unicode MS" charset="0"/>
                <a:ea typeface="Arial Unicode MS" charset="0"/>
                <a:cs typeface="Arial Unicode MS" charset="0"/>
              </a:rPr>
              <a:t> potassium current relative to the current in the </a:t>
            </a:r>
            <a:r>
              <a:rPr lang="en-US" dirty="0" err="1" smtClean="0">
                <a:latin typeface="Arial Unicode MS" charset="0"/>
                <a:ea typeface="Arial Unicode MS" charset="0"/>
                <a:cs typeface="Arial Unicode MS" charset="0"/>
              </a:rPr>
              <a:t>endocardium</a:t>
            </a:r>
            <a:r>
              <a:rPr lang="en-US" dirty="0" smtClean="0">
                <a:latin typeface="Arial Unicode MS" charset="0"/>
                <a:ea typeface="Arial Unicode MS" charset="0"/>
                <a:cs typeface="Arial Unicode MS" charset="0"/>
              </a:rPr>
              <a:t> during ventricular </a:t>
            </a:r>
            <a:r>
              <a:rPr lang="en-US" dirty="0" err="1" smtClean="0">
                <a:latin typeface="Arial Unicode MS" charset="0"/>
                <a:ea typeface="Arial Unicode MS" charset="0"/>
                <a:cs typeface="Arial Unicode MS" charset="0"/>
              </a:rPr>
              <a:t>repolarization</a:t>
            </a:r>
            <a:r>
              <a:rPr lang="en-US" dirty="0" smtClean="0">
                <a:latin typeface="Arial Unicode MS" charset="0"/>
                <a:ea typeface="Arial Unicode MS" charset="0"/>
                <a:cs typeface="Arial Unicode MS" charset="0"/>
              </a:rPr>
              <a:t>. This </a:t>
            </a:r>
            <a:r>
              <a:rPr lang="en-US" dirty="0" err="1" smtClean="0">
                <a:latin typeface="Arial Unicode MS" charset="0"/>
                <a:ea typeface="Arial Unicode MS" charset="0"/>
                <a:cs typeface="Arial Unicode MS" charset="0"/>
              </a:rPr>
              <a:t>transmural</a:t>
            </a:r>
            <a:r>
              <a:rPr lang="en-US" dirty="0" smtClean="0">
                <a:latin typeface="Arial Unicode MS" charset="0"/>
                <a:ea typeface="Arial Unicode MS" charset="0"/>
                <a:cs typeface="Arial Unicode MS" charset="0"/>
              </a:rPr>
              <a:t> voltage gradient is reflected on the surface electrocardiogram as a prominent J, or Osborn, wave. The differential diagnosis of prominent Osborn waves includes early </a:t>
            </a:r>
            <a:r>
              <a:rPr lang="en-US" dirty="0" err="1" smtClean="0">
                <a:latin typeface="Arial Unicode MS" charset="0"/>
                <a:ea typeface="Arial Unicode MS" charset="0"/>
                <a:cs typeface="Arial Unicode MS" charset="0"/>
              </a:rPr>
              <a:t>repolarization</a:t>
            </a:r>
            <a:r>
              <a:rPr lang="en-US" dirty="0" smtClean="0">
                <a:latin typeface="Arial Unicode MS" charset="0"/>
                <a:ea typeface="Arial Unicode MS" charset="0"/>
                <a:cs typeface="Arial Unicode MS" charset="0"/>
              </a:rPr>
              <a:t>, </a:t>
            </a:r>
            <a:r>
              <a:rPr lang="en-US" dirty="0" err="1" smtClean="0">
                <a:latin typeface="Arial Unicode MS" charset="0"/>
                <a:ea typeface="Arial Unicode MS" charset="0"/>
                <a:cs typeface="Arial Unicode MS" charset="0"/>
              </a:rPr>
              <a:t>hypercalcemia</a:t>
            </a:r>
            <a:r>
              <a:rPr lang="en-US" dirty="0" smtClean="0">
                <a:latin typeface="Arial Unicode MS" charset="0"/>
                <a:ea typeface="Arial Unicode MS" charset="0"/>
                <a:cs typeface="Arial Unicode MS" charset="0"/>
              </a:rPr>
              <a:t>, and the </a:t>
            </a:r>
            <a:r>
              <a:rPr lang="en-US" dirty="0" err="1" smtClean="0">
                <a:latin typeface="Arial Unicode MS" charset="0"/>
                <a:ea typeface="Arial Unicode MS" charset="0"/>
                <a:cs typeface="Arial Unicode MS" charset="0"/>
              </a:rPr>
              <a:t>Brugada</a:t>
            </a:r>
            <a:r>
              <a:rPr lang="en-US" dirty="0" smtClean="0">
                <a:latin typeface="Arial Unicode MS" charset="0"/>
                <a:ea typeface="Arial Unicode MS" charset="0"/>
                <a:cs typeface="Arial Unicode MS" charset="0"/>
              </a:rPr>
              <a:t> syndrome.</a:t>
            </a:r>
          </a:p>
          <a:p>
            <a:endParaRPr lang="en-US" dirty="0" smtClean="0"/>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Picture 1"/>
          <p:cNvPicPr>
            <a:picLocks noChangeAspect="1" noChangeArrowheads="1"/>
          </p:cNvPicPr>
          <p:nvPr/>
        </p:nvPicPr>
        <p:blipFill>
          <a:blip r:embed="rId3"/>
          <a:srcRect/>
          <a:stretch>
            <a:fillRect/>
          </a:stretch>
        </p:blipFill>
        <p:spPr bwMode="auto">
          <a:xfrm>
            <a:off x="6250422" y="6257085"/>
            <a:ext cx="2529897" cy="378199"/>
          </a:xfrm>
          <a:prstGeom prst="rect">
            <a:avLst/>
          </a:prstGeom>
          <a:noFill/>
          <a:ln w="9525">
            <a:noFill/>
            <a:round/>
            <a:headEnd/>
            <a:tailEnd/>
          </a:ln>
          <a:effectLst/>
        </p:spPr>
      </p:pic>
      <p:pic>
        <p:nvPicPr>
          <p:cNvPr id="3074" name="Picture 2"/>
          <p:cNvPicPr>
            <a:picLocks noChangeAspect="1" noChangeArrowheads="1"/>
          </p:cNvPicPr>
          <p:nvPr/>
        </p:nvPicPr>
        <p:blipFill>
          <a:blip r:embed="rId4"/>
          <a:srcRect/>
          <a:stretch>
            <a:fillRect/>
          </a:stretch>
        </p:blipFill>
        <p:spPr bwMode="auto">
          <a:xfrm>
            <a:off x="1750581" y="1012732"/>
            <a:ext cx="5641397" cy="4828334"/>
          </a:xfrm>
          <a:prstGeom prst="rect">
            <a:avLst/>
          </a:prstGeom>
          <a:noFill/>
          <a:ln w="9525">
            <a:noFill/>
            <a:round/>
            <a:headEnd/>
            <a:tailEnd/>
          </a:ln>
          <a:effectLst/>
        </p:spPr>
      </p:pic>
      <p:sp>
        <p:nvSpPr>
          <p:cNvPr id="3075" name="AutoShape 3"/>
          <p:cNvSpPr>
            <a:spLocks noChangeArrowheads="1"/>
          </p:cNvSpPr>
          <p:nvPr/>
        </p:nvSpPr>
        <p:spPr bwMode="auto">
          <a:xfrm>
            <a:off x="415637" y="161085"/>
            <a:ext cx="8312727" cy="645739"/>
          </a:xfrm>
          <a:custGeom>
            <a:avLst/>
            <a:gdLst/>
            <a:ahLst/>
            <a:cxnLst>
              <a:cxn ang="0">
                <a:pos x="r" y="vc"/>
              </a:cxn>
              <a:cxn ang="5400000">
                <a:pos x="hc" y="b"/>
              </a:cxn>
              <a:cxn ang="10800000">
                <a:pos x="l" y="vc"/>
              </a:cxn>
              <a:cxn ang="16200000">
                <a:pos x="hc" y="t"/>
              </a:cxn>
            </a:cxnLst>
            <a:rect l="0" t="0" r="r" b="b"/>
            <a:pathLst>
              <a:path w="21600" h="21600">
                <a:moveTo>
                  <a:pt x="0" y="0"/>
                </a:moveTo>
                <a:lnTo>
                  <a:pt x="0" y="21600"/>
                </a:lnTo>
                <a:lnTo>
                  <a:pt x="21600" y="21600"/>
                </a:lnTo>
                <a:lnTo>
                  <a:pt x="21600" y="0"/>
                </a:lnTo>
                <a:close/>
              </a:path>
            </a:pathLst>
          </a:custGeom>
          <a:noFill/>
          <a:ln w="9525">
            <a:noFill/>
            <a:round/>
            <a:headEnd/>
            <a:tailEnd/>
          </a:ln>
          <a:effectLst/>
        </p:spPr>
        <p:txBody>
          <a:bodyPr lIns="0" tIns="0" rIns="0" bIns="0" anchor="ctr" anchorCtr="1">
            <a:prstTxWarp prst="textNoShape">
              <a:avLst/>
            </a:prstTxWarp>
          </a:bodyPr>
          <a:lstStyle/>
          <a:p>
            <a:pPr algn="ctr">
              <a:lnSpc>
                <a:spcPct val="97000"/>
              </a:lnSpc>
              <a:tabLst>
                <a:tab pos="649628" algn="l"/>
                <a:tab pos="1299256" algn="l"/>
                <a:tab pos="1948884" algn="l"/>
                <a:tab pos="2598511" algn="l"/>
                <a:tab pos="3248139" algn="l"/>
                <a:tab pos="3897767" algn="l"/>
                <a:tab pos="4547395" algn="l"/>
                <a:tab pos="5197023" algn="l"/>
                <a:tab pos="5846651" algn="l"/>
                <a:tab pos="6496279" algn="l"/>
                <a:tab pos="7145906" algn="l"/>
                <a:tab pos="7795534" algn="l"/>
              </a:tabLst>
            </a:pPr>
            <a:r>
              <a:rPr lang="en-US" sz="1400" b="1" dirty="0">
                <a:solidFill>
                  <a:srgbClr val="FFFFFF"/>
                </a:solidFill>
                <a:ea typeface="Arial Unicode MS" charset="0"/>
                <a:cs typeface="Arial Unicode MS" charset="0"/>
              </a:rPr>
              <a:t>Giant Osborn Waves in Hypothermia</a:t>
            </a:r>
          </a:p>
        </p:txBody>
      </p:sp>
      <p:sp>
        <p:nvSpPr>
          <p:cNvPr id="3076" name="Text Box 4"/>
          <p:cNvSpPr txBox="1">
            <a:spLocks noChangeArrowheads="1"/>
          </p:cNvSpPr>
          <p:nvPr/>
        </p:nvSpPr>
        <p:spPr bwMode="auto">
          <a:xfrm>
            <a:off x="1750580" y="6013357"/>
            <a:ext cx="4713432" cy="320768"/>
          </a:xfrm>
          <a:prstGeom prst="rect">
            <a:avLst/>
          </a:prstGeom>
          <a:noFill/>
          <a:ln w="9525">
            <a:noFill/>
            <a:round/>
            <a:headEnd/>
            <a:tailEnd/>
          </a:ln>
          <a:effectLst/>
        </p:spPr>
        <p:txBody>
          <a:bodyPr lIns="0" tIns="12211" rIns="0" bIns="0" anchor="ctr">
            <a:prstTxWarp prst="textNoShape">
              <a:avLst/>
            </a:prstTxWarp>
          </a:bodyPr>
          <a:lstStyle/>
          <a:p>
            <a:pPr>
              <a:lnSpc>
                <a:spcPct val="93000"/>
              </a:lnSpc>
              <a:tabLst>
                <a:tab pos="649628" algn="l"/>
                <a:tab pos="1299256" algn="l"/>
                <a:tab pos="1948884" algn="l"/>
                <a:tab pos="2598511" algn="l"/>
                <a:tab pos="3248139" algn="l"/>
                <a:tab pos="3897767" algn="l"/>
                <a:tab pos="4547395" algn="l"/>
              </a:tabLst>
            </a:pPr>
            <a:r>
              <a:rPr lang="en-US" sz="1100" b="1" dirty="0" err="1">
                <a:solidFill>
                  <a:srgbClr val="FFFFFF"/>
                </a:solidFill>
                <a:ea typeface="Arial Unicode MS" charset="0"/>
                <a:cs typeface="Arial Unicode MS" charset="0"/>
              </a:rPr>
              <a:t>Krantz</a:t>
            </a:r>
            <a:r>
              <a:rPr lang="en-US" sz="1100" b="1" dirty="0">
                <a:solidFill>
                  <a:srgbClr val="FFFFFF"/>
                </a:solidFill>
                <a:ea typeface="Arial Unicode MS" charset="0"/>
                <a:cs typeface="Arial Unicode MS" charset="0"/>
              </a:rPr>
              <a:t> MJ, Lowery CM. N </a:t>
            </a:r>
            <a:r>
              <a:rPr lang="en-US" sz="1100" b="1" dirty="0" err="1">
                <a:solidFill>
                  <a:srgbClr val="FFFFFF"/>
                </a:solidFill>
                <a:ea typeface="Arial Unicode MS" charset="0"/>
                <a:cs typeface="Arial Unicode MS" charset="0"/>
              </a:rPr>
              <a:t>Engl</a:t>
            </a:r>
            <a:r>
              <a:rPr lang="en-US" sz="1100" b="1" dirty="0">
                <a:solidFill>
                  <a:srgbClr val="FFFFFF"/>
                </a:solidFill>
                <a:ea typeface="Arial Unicode MS" charset="0"/>
                <a:cs typeface="Arial Unicode MS" charset="0"/>
              </a:rPr>
              <a:t> J Med 2005;352:184-184.</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Toxicology</a:t>
            </a:r>
            <a:endParaRPr lang="en-US" dirty="0"/>
          </a:p>
        </p:txBody>
      </p:sp>
      <p:graphicFrame>
        <p:nvGraphicFramePr>
          <p:cNvPr id="4" name="Content Placeholder 3"/>
          <p:cNvGraphicFramePr>
            <a:graphicFrameLocks noGrp="1"/>
          </p:cNvGraphicFramePr>
          <p:nvPr>
            <p:ph idx="1"/>
          </p:nvPr>
        </p:nvGraphicFramePr>
        <p:xfrm>
          <a:off x="1435100" y="1447800"/>
          <a:ext cx="7499349" cy="3845559"/>
        </p:xfrm>
        <a:graphic>
          <a:graphicData uri="http://schemas.openxmlformats.org/drawingml/2006/table">
            <a:tbl>
              <a:tblPr firstRow="1" bandRow="1">
                <a:tableStyleId>{5C22544A-7EE6-4342-B048-85BDC9FD1C3A}</a:tableStyleId>
              </a:tblPr>
              <a:tblGrid>
                <a:gridCol w="2499783"/>
                <a:gridCol w="2499783"/>
                <a:gridCol w="2499783"/>
              </a:tblGrid>
              <a:tr h="370840">
                <a:tc>
                  <a:txBody>
                    <a:bodyPr/>
                    <a:lstStyle/>
                    <a:p>
                      <a:r>
                        <a:rPr lang="en-US" dirty="0" smtClean="0"/>
                        <a:t>Syndrome</a:t>
                      </a:r>
                      <a:endParaRPr lang="en-US" dirty="0"/>
                    </a:p>
                  </a:txBody>
                  <a:tcPr/>
                </a:tc>
                <a:tc>
                  <a:txBody>
                    <a:bodyPr/>
                    <a:lstStyle/>
                    <a:p>
                      <a:r>
                        <a:rPr lang="en-US" dirty="0" smtClean="0"/>
                        <a:t>Manifestations</a:t>
                      </a:r>
                      <a:endParaRPr lang="en-US" dirty="0"/>
                    </a:p>
                  </a:txBody>
                  <a:tcPr/>
                </a:tc>
                <a:tc>
                  <a:txBody>
                    <a:bodyPr/>
                    <a:lstStyle/>
                    <a:p>
                      <a:r>
                        <a:rPr lang="en-US" dirty="0" smtClean="0"/>
                        <a:t>Representative Drugs</a:t>
                      </a:r>
                      <a:endParaRPr lang="en-US" dirty="0"/>
                    </a:p>
                  </a:txBody>
                  <a:tcPr/>
                </a:tc>
              </a:tr>
              <a:tr h="370840">
                <a:tc>
                  <a:txBody>
                    <a:bodyPr/>
                    <a:lstStyle/>
                    <a:p>
                      <a:r>
                        <a:rPr lang="en-US" dirty="0" err="1" smtClean="0"/>
                        <a:t>Sympathomimetic</a:t>
                      </a:r>
                      <a:endParaRPr lang="en-US" dirty="0"/>
                    </a:p>
                  </a:txBody>
                  <a:tcPr/>
                </a:tc>
                <a:tc>
                  <a:txBody>
                    <a:bodyPr/>
                    <a:lstStyle/>
                    <a:p>
                      <a:r>
                        <a:rPr lang="en-US" dirty="0" smtClean="0"/>
                        <a:t>Tachycardia</a:t>
                      </a:r>
                    </a:p>
                    <a:p>
                      <a:r>
                        <a:rPr lang="en-US" dirty="0" smtClean="0"/>
                        <a:t>Hypertension</a:t>
                      </a:r>
                    </a:p>
                    <a:p>
                      <a:r>
                        <a:rPr lang="en-US" dirty="0" smtClean="0"/>
                        <a:t>Diaphoresis</a:t>
                      </a:r>
                    </a:p>
                    <a:p>
                      <a:r>
                        <a:rPr lang="en-US" dirty="0" smtClean="0"/>
                        <a:t>Agitation</a:t>
                      </a:r>
                    </a:p>
                    <a:p>
                      <a:r>
                        <a:rPr lang="en-US" dirty="0" smtClean="0"/>
                        <a:t>Seizures</a:t>
                      </a:r>
                    </a:p>
                    <a:p>
                      <a:r>
                        <a:rPr lang="en-US" dirty="0" err="1" smtClean="0"/>
                        <a:t>Mydriasis</a:t>
                      </a:r>
                      <a:endParaRPr lang="en-US" dirty="0" smtClean="0"/>
                    </a:p>
                  </a:txBody>
                  <a:tcPr/>
                </a:tc>
                <a:tc>
                  <a:txBody>
                    <a:bodyPr/>
                    <a:lstStyle/>
                    <a:p>
                      <a:r>
                        <a:rPr lang="en-US" dirty="0" smtClean="0"/>
                        <a:t>Cocaine</a:t>
                      </a:r>
                    </a:p>
                    <a:p>
                      <a:r>
                        <a:rPr lang="en-US" dirty="0" smtClean="0"/>
                        <a:t>Amphetamine</a:t>
                      </a:r>
                    </a:p>
                    <a:p>
                      <a:r>
                        <a:rPr lang="en-US" dirty="0" smtClean="0"/>
                        <a:t>Ephedrine</a:t>
                      </a:r>
                    </a:p>
                    <a:p>
                      <a:r>
                        <a:rPr lang="en-US" dirty="0" smtClean="0"/>
                        <a:t>Caffeine</a:t>
                      </a:r>
                      <a:endParaRPr lang="en-US" dirty="0"/>
                    </a:p>
                  </a:txBody>
                  <a:tcPr/>
                </a:tc>
              </a:tr>
              <a:tr h="370840">
                <a:tc>
                  <a:txBody>
                    <a:bodyPr/>
                    <a:lstStyle/>
                    <a:p>
                      <a:r>
                        <a:rPr lang="en-US" dirty="0" smtClean="0"/>
                        <a:t>Cholinergic</a:t>
                      </a:r>
                      <a:endParaRPr lang="en-US" dirty="0"/>
                    </a:p>
                  </a:txBody>
                  <a:tcPr/>
                </a:tc>
                <a:tc>
                  <a:txBody>
                    <a:bodyPr/>
                    <a:lstStyle/>
                    <a:p>
                      <a:r>
                        <a:rPr lang="en-US" dirty="0" smtClean="0"/>
                        <a:t>“SLUDGE”</a:t>
                      </a:r>
                    </a:p>
                    <a:p>
                      <a:r>
                        <a:rPr lang="en-US" dirty="0" smtClean="0"/>
                        <a:t>Confusion</a:t>
                      </a:r>
                    </a:p>
                    <a:p>
                      <a:r>
                        <a:rPr lang="en-US" dirty="0" err="1" smtClean="0"/>
                        <a:t>Brochorrhea</a:t>
                      </a:r>
                      <a:endParaRPr lang="en-US" dirty="0" smtClean="0"/>
                    </a:p>
                    <a:p>
                      <a:r>
                        <a:rPr lang="en-US" dirty="0" err="1" smtClean="0"/>
                        <a:t>Bradycardia</a:t>
                      </a:r>
                      <a:endParaRPr lang="en-US" dirty="0" smtClean="0"/>
                    </a:p>
                    <a:p>
                      <a:r>
                        <a:rPr lang="en-US" dirty="0" err="1" smtClean="0"/>
                        <a:t>Miosis</a:t>
                      </a:r>
                      <a:endParaRPr lang="en-US" dirty="0" smtClean="0"/>
                    </a:p>
                  </a:txBody>
                  <a:tcPr/>
                </a:tc>
                <a:tc>
                  <a:txBody>
                    <a:bodyPr/>
                    <a:lstStyle/>
                    <a:p>
                      <a:r>
                        <a:rPr lang="en-US" dirty="0" smtClean="0"/>
                        <a:t>Organophosphates (insecticides, </a:t>
                      </a:r>
                      <a:r>
                        <a:rPr lang="en-US" dirty="0" err="1" smtClean="0"/>
                        <a:t>sarin</a:t>
                      </a:r>
                      <a:r>
                        <a:rPr lang="en-US" dirty="0" smtClean="0"/>
                        <a:t>)</a:t>
                      </a:r>
                    </a:p>
                    <a:p>
                      <a:r>
                        <a:rPr lang="en-US" dirty="0" err="1" smtClean="0"/>
                        <a:t>Carbamates</a:t>
                      </a:r>
                      <a:endParaRPr lang="en-US" dirty="0" smtClean="0"/>
                    </a:p>
                    <a:p>
                      <a:r>
                        <a:rPr lang="en-US" dirty="0" err="1" smtClean="0"/>
                        <a:t>Physostigmine</a:t>
                      </a:r>
                      <a:r>
                        <a:rPr lang="en-US" dirty="0" smtClean="0"/>
                        <a:t> </a:t>
                      </a:r>
                    </a:p>
                    <a:p>
                      <a:r>
                        <a:rPr lang="en-US" dirty="0" err="1" smtClean="0"/>
                        <a:t>Edrophonium</a:t>
                      </a:r>
                      <a:endParaRPr lang="en-US" dirty="0" smtClean="0"/>
                    </a:p>
                    <a:p>
                      <a:r>
                        <a:rPr lang="en-US" dirty="0" smtClean="0"/>
                        <a:t>Nicotine</a:t>
                      </a:r>
                      <a:endParaRPr lang="en-US" dirty="0"/>
                    </a:p>
                  </a:txBody>
                  <a:tcPr/>
                </a:tc>
              </a:tr>
            </a:tbl>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Toxicology</a:t>
            </a:r>
            <a:endParaRPr lang="en-US" dirty="0"/>
          </a:p>
        </p:txBody>
      </p:sp>
      <p:graphicFrame>
        <p:nvGraphicFramePr>
          <p:cNvPr id="4" name="Content Placeholder 3"/>
          <p:cNvGraphicFramePr>
            <a:graphicFrameLocks noGrp="1"/>
          </p:cNvGraphicFramePr>
          <p:nvPr>
            <p:ph idx="1"/>
          </p:nvPr>
        </p:nvGraphicFramePr>
        <p:xfrm>
          <a:off x="1435100" y="1447800"/>
          <a:ext cx="7499349" cy="3845559"/>
        </p:xfrm>
        <a:graphic>
          <a:graphicData uri="http://schemas.openxmlformats.org/drawingml/2006/table">
            <a:tbl>
              <a:tblPr firstRow="1" bandRow="1">
                <a:tableStyleId>{5C22544A-7EE6-4342-B048-85BDC9FD1C3A}</a:tableStyleId>
              </a:tblPr>
              <a:tblGrid>
                <a:gridCol w="2499783"/>
                <a:gridCol w="2499783"/>
                <a:gridCol w="2499783"/>
              </a:tblGrid>
              <a:tr h="370840">
                <a:tc>
                  <a:txBody>
                    <a:bodyPr/>
                    <a:lstStyle/>
                    <a:p>
                      <a:r>
                        <a:rPr lang="en-US" dirty="0" smtClean="0"/>
                        <a:t>Syndrome</a:t>
                      </a:r>
                      <a:endParaRPr lang="en-US" dirty="0"/>
                    </a:p>
                  </a:txBody>
                  <a:tcPr/>
                </a:tc>
                <a:tc>
                  <a:txBody>
                    <a:bodyPr/>
                    <a:lstStyle/>
                    <a:p>
                      <a:r>
                        <a:rPr lang="en-US" dirty="0" smtClean="0"/>
                        <a:t>Manifestations</a:t>
                      </a:r>
                      <a:endParaRPr lang="en-US" dirty="0"/>
                    </a:p>
                  </a:txBody>
                  <a:tcPr/>
                </a:tc>
                <a:tc>
                  <a:txBody>
                    <a:bodyPr/>
                    <a:lstStyle/>
                    <a:p>
                      <a:r>
                        <a:rPr lang="en-US" dirty="0" smtClean="0"/>
                        <a:t>Representative Drugs</a:t>
                      </a:r>
                      <a:endParaRPr lang="en-US" dirty="0"/>
                    </a:p>
                  </a:txBody>
                  <a:tcPr/>
                </a:tc>
              </a:tr>
              <a:tr h="370840">
                <a:tc>
                  <a:txBody>
                    <a:bodyPr/>
                    <a:lstStyle/>
                    <a:p>
                      <a:r>
                        <a:rPr lang="en-US" dirty="0" err="1" smtClean="0"/>
                        <a:t>Anticholinergic</a:t>
                      </a:r>
                      <a:endParaRPr lang="en-US" dirty="0"/>
                    </a:p>
                  </a:txBody>
                  <a:tcPr/>
                </a:tc>
                <a:tc>
                  <a:txBody>
                    <a:bodyPr/>
                    <a:lstStyle/>
                    <a:p>
                      <a:r>
                        <a:rPr lang="en-US" dirty="0" smtClean="0"/>
                        <a:t>Hyperthermia and dry mucous membranes</a:t>
                      </a:r>
                    </a:p>
                    <a:p>
                      <a:r>
                        <a:rPr lang="en-US" dirty="0" smtClean="0"/>
                        <a:t>Agitation,</a:t>
                      </a:r>
                      <a:r>
                        <a:rPr lang="en-US" baseline="0" dirty="0" smtClean="0"/>
                        <a:t> delirium</a:t>
                      </a:r>
                    </a:p>
                    <a:p>
                      <a:r>
                        <a:rPr lang="en-US" baseline="0" dirty="0" smtClean="0"/>
                        <a:t>Tachycardia, </a:t>
                      </a:r>
                      <a:r>
                        <a:rPr lang="en-US" baseline="0" dirty="0" err="1" smtClean="0"/>
                        <a:t>tachypnea</a:t>
                      </a:r>
                      <a:endParaRPr lang="en-US" baseline="0" dirty="0" smtClean="0"/>
                    </a:p>
                    <a:p>
                      <a:r>
                        <a:rPr lang="en-US" baseline="0" dirty="0" smtClean="0"/>
                        <a:t>Hypertension</a:t>
                      </a:r>
                    </a:p>
                    <a:p>
                      <a:r>
                        <a:rPr lang="en-US" baseline="0" dirty="0" err="1" smtClean="0"/>
                        <a:t>Mydriasis</a:t>
                      </a:r>
                      <a:endParaRPr lang="en-US" dirty="0"/>
                    </a:p>
                  </a:txBody>
                  <a:tcPr/>
                </a:tc>
                <a:tc>
                  <a:txBody>
                    <a:bodyPr/>
                    <a:lstStyle/>
                    <a:p>
                      <a:r>
                        <a:rPr lang="en-US" dirty="0" smtClean="0"/>
                        <a:t>Antihistamines</a:t>
                      </a:r>
                    </a:p>
                    <a:p>
                      <a:r>
                        <a:rPr lang="en-US" dirty="0" smtClean="0"/>
                        <a:t>TCA</a:t>
                      </a:r>
                    </a:p>
                    <a:p>
                      <a:r>
                        <a:rPr lang="en-US" dirty="0" err="1" smtClean="0"/>
                        <a:t>Antiparkinson</a:t>
                      </a:r>
                      <a:r>
                        <a:rPr lang="en-US" dirty="0" smtClean="0"/>
                        <a:t> agents</a:t>
                      </a:r>
                    </a:p>
                    <a:p>
                      <a:r>
                        <a:rPr lang="en-US" dirty="0" smtClean="0"/>
                        <a:t>Atropine</a:t>
                      </a:r>
                    </a:p>
                    <a:p>
                      <a:r>
                        <a:rPr lang="en-US" dirty="0" smtClean="0"/>
                        <a:t>Scopolamine</a:t>
                      </a:r>
                    </a:p>
                    <a:p>
                      <a:endParaRPr lang="en-US" dirty="0"/>
                    </a:p>
                  </a:txBody>
                  <a:tcPr/>
                </a:tc>
              </a:tr>
              <a:tr h="370840">
                <a:tc>
                  <a:txBody>
                    <a:bodyPr/>
                    <a:lstStyle/>
                    <a:p>
                      <a:r>
                        <a:rPr lang="en-US" dirty="0" err="1" smtClean="0"/>
                        <a:t>Opioids</a:t>
                      </a:r>
                      <a:endParaRPr lang="en-US" dirty="0"/>
                    </a:p>
                  </a:txBody>
                  <a:tcPr/>
                </a:tc>
                <a:tc>
                  <a:txBody>
                    <a:bodyPr/>
                    <a:lstStyle/>
                    <a:p>
                      <a:r>
                        <a:rPr lang="en-US" dirty="0" err="1" smtClean="0"/>
                        <a:t>Miosis</a:t>
                      </a:r>
                      <a:endParaRPr lang="en-US" dirty="0" smtClean="0"/>
                    </a:p>
                    <a:p>
                      <a:r>
                        <a:rPr lang="en-US" dirty="0" smtClean="0"/>
                        <a:t>Respiratory depression</a:t>
                      </a:r>
                    </a:p>
                    <a:p>
                      <a:r>
                        <a:rPr lang="en-US" dirty="0" smtClean="0"/>
                        <a:t>Lethargy, confusion</a:t>
                      </a:r>
                    </a:p>
                    <a:p>
                      <a:r>
                        <a:rPr lang="en-US" dirty="0" smtClean="0"/>
                        <a:t>Hypothermia</a:t>
                      </a:r>
                    </a:p>
                    <a:p>
                      <a:r>
                        <a:rPr lang="en-US" dirty="0" err="1" smtClean="0"/>
                        <a:t>Bradycardia</a:t>
                      </a:r>
                      <a:endParaRPr lang="en-US" dirty="0" smtClean="0"/>
                    </a:p>
                    <a:p>
                      <a:r>
                        <a:rPr lang="en-US" dirty="0" smtClean="0"/>
                        <a:t>hypotension</a:t>
                      </a:r>
                      <a:endParaRPr lang="en-US" dirty="0"/>
                    </a:p>
                  </a:txBody>
                  <a:tcPr/>
                </a:tc>
                <a:tc>
                  <a:txBody>
                    <a:bodyPr/>
                    <a:lstStyle/>
                    <a:p>
                      <a:r>
                        <a:rPr lang="en-US" dirty="0" smtClean="0"/>
                        <a:t>Morphine and related drugs</a:t>
                      </a:r>
                    </a:p>
                    <a:p>
                      <a:r>
                        <a:rPr lang="en-US" dirty="0" smtClean="0"/>
                        <a:t>Heroin</a:t>
                      </a:r>
                      <a:endParaRPr lang="en-US" dirty="0"/>
                    </a:p>
                  </a:txBody>
                  <a:tcPr/>
                </a:tc>
              </a:tr>
            </a:tbl>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Alcohols</a:t>
            </a:r>
            <a:endParaRPr lang="en-US" dirty="0"/>
          </a:p>
        </p:txBody>
      </p:sp>
      <p:graphicFrame>
        <p:nvGraphicFramePr>
          <p:cNvPr id="4" name="Content Placeholder 3"/>
          <p:cNvGraphicFramePr>
            <a:graphicFrameLocks noGrp="1"/>
          </p:cNvGraphicFramePr>
          <p:nvPr>
            <p:ph idx="1"/>
          </p:nvPr>
        </p:nvGraphicFramePr>
        <p:xfrm>
          <a:off x="1221100" y="1447800"/>
          <a:ext cx="7499352" cy="2743200"/>
        </p:xfrm>
        <a:graphic>
          <a:graphicData uri="http://schemas.openxmlformats.org/drawingml/2006/table">
            <a:tbl>
              <a:tblPr firstRow="1" bandRow="1">
                <a:tableStyleId>{5C22544A-7EE6-4342-B048-85BDC9FD1C3A}</a:tableStyleId>
              </a:tblPr>
              <a:tblGrid>
                <a:gridCol w="937419"/>
                <a:gridCol w="937419"/>
                <a:gridCol w="937419"/>
                <a:gridCol w="937419"/>
                <a:gridCol w="937419"/>
                <a:gridCol w="937419"/>
                <a:gridCol w="937419"/>
                <a:gridCol w="937419"/>
              </a:tblGrid>
              <a:tr h="370840">
                <a:tc>
                  <a:txBody>
                    <a:bodyPr/>
                    <a:lstStyle/>
                    <a:p>
                      <a:r>
                        <a:rPr lang="en-US" sz="1200" dirty="0" smtClean="0"/>
                        <a:t>Alcohol</a:t>
                      </a:r>
                      <a:endParaRPr lang="en-US" sz="1200" dirty="0"/>
                    </a:p>
                  </a:txBody>
                  <a:tcPr/>
                </a:tc>
                <a:tc>
                  <a:txBody>
                    <a:bodyPr/>
                    <a:lstStyle/>
                    <a:p>
                      <a:r>
                        <a:rPr lang="en-US" sz="1200" dirty="0" smtClean="0"/>
                        <a:t>Common Name</a:t>
                      </a:r>
                      <a:endParaRPr lang="en-US" sz="1200" dirty="0"/>
                    </a:p>
                  </a:txBody>
                  <a:tcPr/>
                </a:tc>
                <a:tc>
                  <a:txBody>
                    <a:bodyPr/>
                    <a:lstStyle/>
                    <a:p>
                      <a:r>
                        <a:rPr lang="en-US" sz="1200" dirty="0" smtClean="0"/>
                        <a:t>Toxic Metabolite</a:t>
                      </a:r>
                      <a:endParaRPr lang="en-US" sz="1200" dirty="0"/>
                    </a:p>
                  </a:txBody>
                  <a:tcPr/>
                </a:tc>
                <a:tc>
                  <a:txBody>
                    <a:bodyPr/>
                    <a:lstStyle/>
                    <a:p>
                      <a:r>
                        <a:rPr lang="en-US" sz="1200" dirty="0" smtClean="0"/>
                        <a:t>Nontoxic Metabolite</a:t>
                      </a:r>
                      <a:endParaRPr lang="en-US" sz="1200" dirty="0"/>
                    </a:p>
                  </a:txBody>
                  <a:tcPr/>
                </a:tc>
                <a:tc>
                  <a:txBody>
                    <a:bodyPr/>
                    <a:lstStyle/>
                    <a:p>
                      <a:r>
                        <a:rPr lang="en-US" sz="1200" dirty="0" smtClean="0"/>
                        <a:t>Anion Gap</a:t>
                      </a:r>
                      <a:endParaRPr lang="en-US" sz="1200" dirty="0"/>
                    </a:p>
                  </a:txBody>
                  <a:tcPr/>
                </a:tc>
                <a:tc>
                  <a:txBody>
                    <a:bodyPr/>
                    <a:lstStyle/>
                    <a:p>
                      <a:r>
                        <a:rPr lang="en-US" sz="1200" dirty="0" err="1" smtClean="0"/>
                        <a:t>Osmolar</a:t>
                      </a:r>
                      <a:r>
                        <a:rPr lang="en-US" sz="1200" baseline="0" dirty="0" smtClean="0"/>
                        <a:t> Gap</a:t>
                      </a:r>
                      <a:endParaRPr lang="en-US" sz="1200" dirty="0"/>
                    </a:p>
                  </a:txBody>
                  <a:tcPr/>
                </a:tc>
                <a:tc>
                  <a:txBody>
                    <a:bodyPr/>
                    <a:lstStyle/>
                    <a:p>
                      <a:r>
                        <a:rPr lang="en-US" sz="1200" dirty="0" smtClean="0"/>
                        <a:t>Toxicity</a:t>
                      </a:r>
                      <a:endParaRPr lang="en-US" sz="1200" dirty="0"/>
                    </a:p>
                  </a:txBody>
                  <a:tcPr/>
                </a:tc>
                <a:tc>
                  <a:txBody>
                    <a:bodyPr/>
                    <a:lstStyle/>
                    <a:p>
                      <a:r>
                        <a:rPr lang="en-US" sz="1200" dirty="0" smtClean="0"/>
                        <a:t>Antidote</a:t>
                      </a:r>
                      <a:endParaRPr lang="en-US" sz="1200" dirty="0"/>
                    </a:p>
                  </a:txBody>
                  <a:tcPr/>
                </a:tc>
              </a:tr>
              <a:tr h="370840">
                <a:tc>
                  <a:txBody>
                    <a:bodyPr/>
                    <a:lstStyle/>
                    <a:p>
                      <a:r>
                        <a:rPr lang="en-US" sz="1200" dirty="0" smtClean="0"/>
                        <a:t>Methanol</a:t>
                      </a:r>
                      <a:endParaRPr lang="en-US" sz="1200" dirty="0"/>
                    </a:p>
                  </a:txBody>
                  <a:tcPr/>
                </a:tc>
                <a:tc>
                  <a:txBody>
                    <a:bodyPr/>
                    <a:lstStyle/>
                    <a:p>
                      <a:r>
                        <a:rPr lang="en-US" sz="1200" dirty="0" smtClean="0"/>
                        <a:t>Wood alcohol</a:t>
                      </a:r>
                      <a:endParaRPr lang="en-US" sz="1200" dirty="0"/>
                    </a:p>
                  </a:txBody>
                  <a:tcPr/>
                </a:tc>
                <a:tc>
                  <a:txBody>
                    <a:bodyPr/>
                    <a:lstStyle/>
                    <a:p>
                      <a:r>
                        <a:rPr lang="en-US" sz="1200" dirty="0" smtClean="0"/>
                        <a:t>Formic acid</a:t>
                      </a:r>
                      <a:endParaRPr lang="en-US" sz="1200" dirty="0"/>
                    </a:p>
                  </a:txBody>
                  <a:tcPr/>
                </a:tc>
                <a:tc>
                  <a:txBody>
                    <a:bodyPr/>
                    <a:lstStyle/>
                    <a:p>
                      <a:r>
                        <a:rPr lang="en-US" sz="1200" dirty="0" smtClean="0"/>
                        <a:t>---</a:t>
                      </a:r>
                      <a:endParaRPr lang="en-US" sz="1200" dirty="0"/>
                    </a:p>
                  </a:txBody>
                  <a:tcPr/>
                </a:tc>
                <a:tc>
                  <a:txBody>
                    <a:bodyPr/>
                    <a:lstStyle/>
                    <a:p>
                      <a:r>
                        <a:rPr lang="en-US" sz="1200" dirty="0" smtClean="0"/>
                        <a:t>YES</a:t>
                      </a:r>
                      <a:endParaRPr lang="en-US" sz="1200" dirty="0"/>
                    </a:p>
                  </a:txBody>
                  <a:tcPr/>
                </a:tc>
                <a:tc>
                  <a:txBody>
                    <a:bodyPr/>
                    <a:lstStyle/>
                    <a:p>
                      <a:r>
                        <a:rPr lang="en-US" sz="1200" dirty="0" smtClean="0"/>
                        <a:t>YES</a:t>
                      </a:r>
                      <a:endParaRPr lang="en-US" sz="1200" dirty="0"/>
                    </a:p>
                  </a:txBody>
                  <a:tcPr/>
                </a:tc>
                <a:tc>
                  <a:txBody>
                    <a:bodyPr/>
                    <a:lstStyle/>
                    <a:p>
                      <a:r>
                        <a:rPr lang="en-US" sz="1200" dirty="0" smtClean="0"/>
                        <a:t>Retina</a:t>
                      </a:r>
                      <a:endParaRPr lang="en-US" sz="1200" dirty="0"/>
                    </a:p>
                  </a:txBody>
                  <a:tcPr/>
                </a:tc>
                <a:tc>
                  <a:txBody>
                    <a:bodyPr/>
                    <a:lstStyle/>
                    <a:p>
                      <a:r>
                        <a:rPr lang="en-US" sz="1200" dirty="0" err="1" smtClean="0"/>
                        <a:t>Fomepizole</a:t>
                      </a:r>
                      <a:r>
                        <a:rPr lang="en-US" sz="1200" dirty="0" smtClean="0"/>
                        <a:t>, ETOH, Dialysis</a:t>
                      </a:r>
                      <a:endParaRPr lang="en-US" sz="1200" dirty="0"/>
                    </a:p>
                  </a:txBody>
                  <a:tcPr/>
                </a:tc>
              </a:tr>
              <a:tr h="370840">
                <a:tc>
                  <a:txBody>
                    <a:bodyPr/>
                    <a:lstStyle/>
                    <a:p>
                      <a:r>
                        <a:rPr lang="en-US" sz="1200" dirty="0" smtClean="0"/>
                        <a:t>Ethylene glycol</a:t>
                      </a:r>
                      <a:endParaRPr lang="en-US" sz="1200" dirty="0"/>
                    </a:p>
                  </a:txBody>
                  <a:tcPr/>
                </a:tc>
                <a:tc>
                  <a:txBody>
                    <a:bodyPr/>
                    <a:lstStyle/>
                    <a:p>
                      <a:r>
                        <a:rPr lang="en-US" sz="1200" dirty="0" smtClean="0"/>
                        <a:t>Antifreeze</a:t>
                      </a:r>
                      <a:endParaRPr lang="en-US" sz="1200" dirty="0"/>
                    </a:p>
                  </a:txBody>
                  <a:tcPr/>
                </a:tc>
                <a:tc>
                  <a:txBody>
                    <a:bodyPr/>
                    <a:lstStyle/>
                    <a:p>
                      <a:r>
                        <a:rPr lang="en-US" sz="1200" dirty="0" smtClean="0"/>
                        <a:t>Glycolic,</a:t>
                      </a:r>
                    </a:p>
                    <a:p>
                      <a:r>
                        <a:rPr lang="en-US" sz="1200" dirty="0" err="1" smtClean="0"/>
                        <a:t>Glyoxolic</a:t>
                      </a:r>
                      <a:r>
                        <a:rPr lang="en-US" sz="1200" dirty="0" smtClean="0"/>
                        <a:t> and oxalic acid</a:t>
                      </a:r>
                      <a:endParaRPr lang="en-US" sz="1200" dirty="0"/>
                    </a:p>
                  </a:txBody>
                  <a:tcPr/>
                </a:tc>
                <a:tc>
                  <a:txBody>
                    <a:bodyPr/>
                    <a:lstStyle/>
                    <a:p>
                      <a:r>
                        <a:rPr lang="en-US" sz="1200" dirty="0" smtClean="0"/>
                        <a:t>---</a:t>
                      </a:r>
                      <a:endParaRPr lang="en-US" sz="1200" dirty="0"/>
                    </a:p>
                  </a:txBody>
                  <a:tcPr/>
                </a:tc>
                <a:tc>
                  <a:txBody>
                    <a:bodyPr/>
                    <a:lstStyle/>
                    <a:p>
                      <a:r>
                        <a:rPr lang="en-US" sz="1200" dirty="0" smtClean="0"/>
                        <a:t>YES</a:t>
                      </a:r>
                      <a:endParaRPr lang="en-US" sz="1200" dirty="0"/>
                    </a:p>
                  </a:txBody>
                  <a:tcPr/>
                </a:tc>
                <a:tc>
                  <a:txBody>
                    <a:bodyPr/>
                    <a:lstStyle/>
                    <a:p>
                      <a:r>
                        <a:rPr lang="en-US" sz="1200" dirty="0" smtClean="0"/>
                        <a:t>YES</a:t>
                      </a:r>
                      <a:endParaRPr lang="en-US" sz="1200" dirty="0"/>
                    </a:p>
                  </a:txBody>
                  <a:tcPr/>
                </a:tc>
                <a:tc>
                  <a:txBody>
                    <a:bodyPr/>
                    <a:lstStyle/>
                    <a:p>
                      <a:r>
                        <a:rPr lang="en-US" sz="1200" dirty="0" smtClean="0"/>
                        <a:t>Renal Tubules</a:t>
                      </a:r>
                      <a:endParaRPr lang="en-US" sz="1200" dirty="0"/>
                    </a:p>
                  </a:txBody>
                  <a:tcPr/>
                </a:tc>
                <a:tc>
                  <a:txBody>
                    <a:bodyPr/>
                    <a:lstStyle/>
                    <a:p>
                      <a:r>
                        <a:rPr lang="en-US" sz="1200" dirty="0" err="1" smtClean="0"/>
                        <a:t>Fomepizole</a:t>
                      </a:r>
                      <a:r>
                        <a:rPr lang="en-US" sz="1200" dirty="0" smtClean="0"/>
                        <a:t>, ETOH, Dialysis</a:t>
                      </a:r>
                      <a:endParaRPr lang="en-US" sz="1200" dirty="0"/>
                    </a:p>
                  </a:txBody>
                  <a:tcPr/>
                </a:tc>
              </a:tr>
              <a:tr h="370840">
                <a:tc>
                  <a:txBody>
                    <a:bodyPr/>
                    <a:lstStyle/>
                    <a:p>
                      <a:r>
                        <a:rPr lang="en-US" sz="1200" dirty="0" smtClean="0"/>
                        <a:t>Isopropyl alcohol</a:t>
                      </a:r>
                      <a:endParaRPr lang="en-US" sz="1200" dirty="0"/>
                    </a:p>
                  </a:txBody>
                  <a:tcPr/>
                </a:tc>
                <a:tc>
                  <a:txBody>
                    <a:bodyPr/>
                    <a:lstStyle/>
                    <a:p>
                      <a:r>
                        <a:rPr lang="en-US" sz="1200" dirty="0" smtClean="0"/>
                        <a:t>Rubbing alcohol</a:t>
                      </a:r>
                      <a:endParaRPr lang="en-US" sz="1200" dirty="0"/>
                    </a:p>
                  </a:txBody>
                  <a:tcPr/>
                </a:tc>
                <a:tc>
                  <a:txBody>
                    <a:bodyPr/>
                    <a:lstStyle/>
                    <a:p>
                      <a:r>
                        <a:rPr lang="en-US" sz="1200" dirty="0" smtClean="0"/>
                        <a:t>---</a:t>
                      </a:r>
                      <a:endParaRPr lang="en-US" sz="1200" dirty="0"/>
                    </a:p>
                  </a:txBody>
                  <a:tcPr/>
                </a:tc>
                <a:tc>
                  <a:txBody>
                    <a:bodyPr/>
                    <a:lstStyle/>
                    <a:p>
                      <a:r>
                        <a:rPr lang="en-US" sz="1200" dirty="0" smtClean="0"/>
                        <a:t>Acetone</a:t>
                      </a:r>
                      <a:endParaRPr lang="en-US" sz="1200" dirty="0"/>
                    </a:p>
                  </a:txBody>
                  <a:tcPr/>
                </a:tc>
                <a:tc>
                  <a:txBody>
                    <a:bodyPr/>
                    <a:lstStyle/>
                    <a:p>
                      <a:r>
                        <a:rPr lang="en-US" sz="1200" dirty="0" smtClean="0"/>
                        <a:t>NO</a:t>
                      </a:r>
                      <a:endParaRPr lang="en-US" sz="1200" dirty="0"/>
                    </a:p>
                  </a:txBody>
                  <a:tcPr/>
                </a:tc>
                <a:tc>
                  <a:txBody>
                    <a:bodyPr/>
                    <a:lstStyle/>
                    <a:p>
                      <a:r>
                        <a:rPr lang="en-US" sz="1200" dirty="0" smtClean="0"/>
                        <a:t>YES</a:t>
                      </a:r>
                      <a:endParaRPr lang="en-US" sz="1200" dirty="0"/>
                    </a:p>
                  </a:txBody>
                  <a:tcPr/>
                </a:tc>
                <a:tc>
                  <a:txBody>
                    <a:bodyPr/>
                    <a:lstStyle/>
                    <a:p>
                      <a:r>
                        <a:rPr lang="en-US" sz="1200" dirty="0" smtClean="0"/>
                        <a:t>CNS Depression</a:t>
                      </a:r>
                      <a:endParaRPr lang="en-US" sz="1200" dirty="0"/>
                    </a:p>
                  </a:txBody>
                  <a:tcPr/>
                </a:tc>
                <a:tc>
                  <a:txBody>
                    <a:bodyPr/>
                    <a:lstStyle/>
                    <a:p>
                      <a:r>
                        <a:rPr lang="en-US" sz="1200" dirty="0" err="1" smtClean="0"/>
                        <a:t>Fomepizole</a:t>
                      </a:r>
                      <a:r>
                        <a:rPr lang="en-US" sz="1200" dirty="0" smtClean="0"/>
                        <a:t>, ETOH,</a:t>
                      </a:r>
                      <a:r>
                        <a:rPr lang="en-US" sz="1200" baseline="0" dirty="0" smtClean="0"/>
                        <a:t> Dialysis</a:t>
                      </a:r>
                      <a:endParaRPr lang="en-US" sz="1200" dirty="0"/>
                    </a:p>
                  </a:txBody>
                  <a:tcPr/>
                </a:tc>
              </a:tr>
            </a:tbl>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Picture 1"/>
          <p:cNvPicPr>
            <a:picLocks noChangeAspect="1" noChangeArrowheads="1"/>
          </p:cNvPicPr>
          <p:nvPr/>
        </p:nvPicPr>
        <p:blipFill>
          <a:blip r:embed="rId3"/>
          <a:srcRect/>
          <a:stretch>
            <a:fillRect/>
          </a:stretch>
        </p:blipFill>
        <p:spPr bwMode="auto">
          <a:xfrm>
            <a:off x="6250422" y="6257085"/>
            <a:ext cx="2529897" cy="378199"/>
          </a:xfrm>
          <a:prstGeom prst="rect">
            <a:avLst/>
          </a:prstGeom>
          <a:noFill/>
          <a:ln w="9525">
            <a:noFill/>
            <a:round/>
            <a:headEnd/>
            <a:tailEnd/>
          </a:ln>
          <a:effectLst/>
        </p:spPr>
      </p:pic>
      <p:pic>
        <p:nvPicPr>
          <p:cNvPr id="3074" name="Picture 2"/>
          <p:cNvPicPr>
            <a:picLocks noChangeAspect="1" noChangeArrowheads="1"/>
          </p:cNvPicPr>
          <p:nvPr/>
        </p:nvPicPr>
        <p:blipFill>
          <a:blip r:embed="rId4"/>
          <a:srcRect/>
          <a:stretch>
            <a:fillRect/>
          </a:stretch>
        </p:blipFill>
        <p:spPr bwMode="auto">
          <a:xfrm>
            <a:off x="1383914" y="-1617"/>
            <a:ext cx="7344450" cy="6784019"/>
          </a:xfrm>
          <a:prstGeom prst="rect">
            <a:avLst/>
          </a:prstGeom>
          <a:noFill/>
          <a:ln w="9525">
            <a:noFill/>
            <a:round/>
            <a:headEnd/>
            <a:tailEnd/>
          </a:ln>
          <a:effectLst/>
        </p:spPr>
      </p:pic>
      <p:sp>
        <p:nvSpPr>
          <p:cNvPr id="3075" name="AutoShape 3"/>
          <p:cNvSpPr>
            <a:spLocks noChangeArrowheads="1"/>
          </p:cNvSpPr>
          <p:nvPr/>
        </p:nvSpPr>
        <p:spPr bwMode="auto">
          <a:xfrm>
            <a:off x="415637" y="161085"/>
            <a:ext cx="8312727" cy="645739"/>
          </a:xfrm>
          <a:custGeom>
            <a:avLst/>
            <a:gdLst/>
            <a:ahLst/>
            <a:cxnLst>
              <a:cxn ang="0">
                <a:pos x="r" y="vc"/>
              </a:cxn>
              <a:cxn ang="5400000">
                <a:pos x="hc" y="b"/>
              </a:cxn>
              <a:cxn ang="10800000">
                <a:pos x="l" y="vc"/>
              </a:cxn>
              <a:cxn ang="16200000">
                <a:pos x="hc" y="t"/>
              </a:cxn>
            </a:cxnLst>
            <a:rect l="0" t="0" r="r" b="b"/>
            <a:pathLst>
              <a:path w="21600" h="21600">
                <a:moveTo>
                  <a:pt x="0" y="0"/>
                </a:moveTo>
                <a:lnTo>
                  <a:pt x="0" y="21600"/>
                </a:lnTo>
                <a:lnTo>
                  <a:pt x="21600" y="21600"/>
                </a:lnTo>
                <a:lnTo>
                  <a:pt x="21600" y="0"/>
                </a:lnTo>
                <a:close/>
              </a:path>
            </a:pathLst>
          </a:custGeom>
          <a:noFill/>
          <a:ln w="9525">
            <a:noFill/>
            <a:round/>
            <a:headEnd/>
            <a:tailEnd/>
          </a:ln>
          <a:effectLst/>
        </p:spPr>
        <p:txBody>
          <a:bodyPr lIns="0" tIns="0" rIns="0" bIns="0" anchor="ctr" anchorCtr="1">
            <a:prstTxWarp prst="textNoShape">
              <a:avLst/>
            </a:prstTxWarp>
          </a:bodyPr>
          <a:lstStyle/>
          <a:p>
            <a:pPr algn="ctr">
              <a:lnSpc>
                <a:spcPct val="97000"/>
              </a:lnSpc>
              <a:tabLst>
                <a:tab pos="649628" algn="l"/>
                <a:tab pos="1299256" algn="l"/>
                <a:tab pos="1948884" algn="l"/>
                <a:tab pos="2598511" algn="l"/>
                <a:tab pos="3248139" algn="l"/>
                <a:tab pos="3897767" algn="l"/>
                <a:tab pos="4547395" algn="l"/>
                <a:tab pos="5197023" algn="l"/>
                <a:tab pos="5846651" algn="l"/>
                <a:tab pos="6496279" algn="l"/>
                <a:tab pos="7145906" algn="l"/>
                <a:tab pos="7795534" algn="l"/>
              </a:tabLst>
            </a:pPr>
            <a:r>
              <a:rPr lang="en-US" sz="1400" b="1" dirty="0">
                <a:solidFill>
                  <a:srgbClr val="FFFFFF"/>
                </a:solidFill>
                <a:ea typeface="Arial Unicode MS" charset="0"/>
                <a:cs typeface="Arial Unicode MS" charset="0"/>
              </a:rPr>
              <a:t>Effect of </a:t>
            </a:r>
            <a:r>
              <a:rPr lang="en-US" sz="1400" b="1" dirty="0" err="1">
                <a:solidFill>
                  <a:srgbClr val="FFFFFF"/>
                </a:solidFill>
                <a:ea typeface="Arial Unicode MS" charset="0"/>
                <a:cs typeface="Arial Unicode MS" charset="0"/>
              </a:rPr>
              <a:t>Fomepizole</a:t>
            </a:r>
            <a:r>
              <a:rPr lang="en-US" sz="1400" b="1" dirty="0">
                <a:solidFill>
                  <a:srgbClr val="FFFFFF"/>
                </a:solidFill>
                <a:ea typeface="Arial Unicode MS" charset="0"/>
                <a:cs typeface="Arial Unicode MS" charset="0"/>
              </a:rPr>
              <a:t> on the </a:t>
            </a:r>
            <a:r>
              <a:rPr lang="en-US" sz="1400" b="1" dirty="0" err="1">
                <a:solidFill>
                  <a:srgbClr val="FFFFFF"/>
                </a:solidFill>
                <a:ea typeface="Arial Unicode MS" charset="0"/>
                <a:cs typeface="Arial Unicode MS" charset="0"/>
              </a:rPr>
              <a:t>Pathophysiological</a:t>
            </a:r>
            <a:r>
              <a:rPr lang="en-US" sz="1400" b="1" dirty="0">
                <a:solidFill>
                  <a:srgbClr val="FFFFFF"/>
                </a:solidFill>
                <a:ea typeface="Arial Unicode MS" charset="0"/>
                <a:cs typeface="Arial Unicode MS" charset="0"/>
              </a:rPr>
              <a:t> Effects of Poisoning from Ethylene Glycol and Methanol.</a:t>
            </a:r>
          </a:p>
        </p:txBody>
      </p:sp>
      <p:sp>
        <p:nvSpPr>
          <p:cNvPr id="3076" name="Text Box 4"/>
          <p:cNvSpPr txBox="1">
            <a:spLocks noChangeArrowheads="1"/>
          </p:cNvSpPr>
          <p:nvPr/>
        </p:nvSpPr>
        <p:spPr bwMode="auto">
          <a:xfrm>
            <a:off x="1958398" y="6013357"/>
            <a:ext cx="4505614" cy="320768"/>
          </a:xfrm>
          <a:prstGeom prst="rect">
            <a:avLst/>
          </a:prstGeom>
          <a:noFill/>
          <a:ln w="9525">
            <a:noFill/>
            <a:round/>
            <a:headEnd/>
            <a:tailEnd/>
          </a:ln>
          <a:effectLst/>
        </p:spPr>
        <p:txBody>
          <a:bodyPr lIns="0" tIns="12211" rIns="0" bIns="0" anchor="ctr">
            <a:prstTxWarp prst="textNoShape">
              <a:avLst/>
            </a:prstTxWarp>
          </a:bodyPr>
          <a:lstStyle/>
          <a:p>
            <a:pPr>
              <a:lnSpc>
                <a:spcPct val="93000"/>
              </a:lnSpc>
              <a:tabLst>
                <a:tab pos="649628" algn="l"/>
                <a:tab pos="1299256" algn="l"/>
                <a:tab pos="1948884" algn="l"/>
                <a:tab pos="2598511" algn="l"/>
                <a:tab pos="3248139" algn="l"/>
                <a:tab pos="3897767" algn="l"/>
              </a:tabLst>
            </a:pPr>
            <a:r>
              <a:rPr lang="en-US" sz="1100" b="1" dirty="0">
                <a:solidFill>
                  <a:srgbClr val="FFFFFF"/>
                </a:solidFill>
                <a:ea typeface="Arial Unicode MS" charset="0"/>
                <a:cs typeface="Arial Unicode MS" charset="0"/>
              </a:rPr>
              <a:t>Brent J. N </a:t>
            </a:r>
            <a:r>
              <a:rPr lang="en-US" sz="1100" b="1" dirty="0" err="1">
                <a:solidFill>
                  <a:srgbClr val="FFFFFF"/>
                </a:solidFill>
                <a:ea typeface="Arial Unicode MS" charset="0"/>
                <a:cs typeface="Arial Unicode MS" charset="0"/>
              </a:rPr>
              <a:t>Engl</a:t>
            </a:r>
            <a:r>
              <a:rPr lang="en-US" sz="1100" b="1" dirty="0">
                <a:solidFill>
                  <a:srgbClr val="FFFFFF"/>
                </a:solidFill>
                <a:ea typeface="Arial Unicode MS" charset="0"/>
                <a:cs typeface="Arial Unicode MS" charset="0"/>
              </a:rPr>
              <a:t> J Med 2009;360:2216-2223.</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xalate1322861849332.jpg"/>
          <p:cNvPicPr>
            <a:picLocks noChangeAspect="1"/>
          </p:cNvPicPr>
          <p:nvPr/>
        </p:nvPicPr>
        <p:blipFill>
          <a:blip r:embed="rId2"/>
          <a:stretch>
            <a:fillRect/>
          </a:stretch>
        </p:blipFill>
        <p:spPr>
          <a:xfrm>
            <a:off x="0" y="462280"/>
            <a:ext cx="9144000" cy="5933440"/>
          </a:xfrm>
          <a:prstGeom prst="rect">
            <a:avLst/>
          </a:prstGeo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urine-9.jpg"/>
          <p:cNvPicPr>
            <a:picLocks noChangeAspect="1"/>
          </p:cNvPicPr>
          <p:nvPr/>
        </p:nvPicPr>
        <p:blipFill>
          <a:blip r:embed="rId2"/>
          <a:stretch>
            <a:fillRect/>
          </a:stretch>
        </p:blipFill>
        <p:spPr>
          <a:xfrm>
            <a:off x="1872353" y="526113"/>
            <a:ext cx="6121778" cy="6035623"/>
          </a:xfrm>
          <a:prstGeom prst="rect">
            <a:avLst/>
          </a:prstGeo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Toxicity of Drugs of Abuse</a:t>
            </a:r>
            <a:endParaRPr lang="en-US" dirty="0"/>
          </a:p>
        </p:txBody>
      </p:sp>
      <p:graphicFrame>
        <p:nvGraphicFramePr>
          <p:cNvPr id="4" name="Content Placeholder 3"/>
          <p:cNvGraphicFramePr>
            <a:graphicFrameLocks noGrp="1"/>
          </p:cNvGraphicFramePr>
          <p:nvPr>
            <p:ph idx="1"/>
          </p:nvPr>
        </p:nvGraphicFramePr>
        <p:xfrm>
          <a:off x="1435100" y="1447800"/>
          <a:ext cx="7499350" cy="4907279"/>
        </p:xfrm>
        <a:graphic>
          <a:graphicData uri="http://schemas.openxmlformats.org/drawingml/2006/table">
            <a:tbl>
              <a:tblPr firstRow="1" bandRow="1">
                <a:tableStyleId>{5C22544A-7EE6-4342-B048-85BDC9FD1C3A}</a:tableStyleId>
              </a:tblPr>
              <a:tblGrid>
                <a:gridCol w="1499870"/>
                <a:gridCol w="1499870"/>
                <a:gridCol w="1499870"/>
                <a:gridCol w="1499870"/>
                <a:gridCol w="1499870"/>
              </a:tblGrid>
              <a:tr h="370840">
                <a:tc>
                  <a:txBody>
                    <a:bodyPr/>
                    <a:lstStyle/>
                    <a:p>
                      <a:r>
                        <a:rPr lang="en-US" sz="1600" dirty="0" smtClean="0"/>
                        <a:t>Agent</a:t>
                      </a:r>
                      <a:endParaRPr lang="en-US" sz="1600" dirty="0"/>
                    </a:p>
                  </a:txBody>
                  <a:tcPr/>
                </a:tc>
                <a:tc>
                  <a:txBody>
                    <a:bodyPr/>
                    <a:lstStyle/>
                    <a:p>
                      <a:r>
                        <a:rPr lang="en-US" sz="1600" dirty="0" smtClean="0"/>
                        <a:t>Toxic Dose (or serum level)</a:t>
                      </a:r>
                      <a:endParaRPr lang="en-US" sz="1600" dirty="0"/>
                    </a:p>
                  </a:txBody>
                  <a:tcPr/>
                </a:tc>
                <a:tc>
                  <a:txBody>
                    <a:bodyPr/>
                    <a:lstStyle/>
                    <a:p>
                      <a:r>
                        <a:rPr lang="en-US" sz="1600" dirty="0" smtClean="0"/>
                        <a:t>Toxic effect or syndrome</a:t>
                      </a:r>
                      <a:endParaRPr lang="en-US" sz="1600" dirty="0"/>
                    </a:p>
                  </a:txBody>
                  <a:tcPr/>
                </a:tc>
                <a:tc>
                  <a:txBody>
                    <a:bodyPr/>
                    <a:lstStyle/>
                    <a:p>
                      <a:r>
                        <a:rPr lang="en-US" sz="1600" dirty="0" smtClean="0"/>
                        <a:t>Pharmaceutical antidote</a:t>
                      </a:r>
                      <a:endParaRPr lang="en-US" sz="1600" dirty="0"/>
                    </a:p>
                  </a:txBody>
                  <a:tcPr/>
                </a:tc>
                <a:tc>
                  <a:txBody>
                    <a:bodyPr/>
                    <a:lstStyle/>
                    <a:p>
                      <a:r>
                        <a:rPr lang="en-US" sz="1600" dirty="0" smtClean="0"/>
                        <a:t>Other interventions</a:t>
                      </a:r>
                      <a:endParaRPr lang="en-US" sz="1600" dirty="0"/>
                    </a:p>
                  </a:txBody>
                  <a:tcPr/>
                </a:tc>
              </a:tr>
              <a:tr h="370840">
                <a:tc>
                  <a:txBody>
                    <a:bodyPr/>
                    <a:lstStyle/>
                    <a:p>
                      <a:r>
                        <a:rPr lang="en-US" sz="1400" dirty="0" smtClean="0"/>
                        <a:t>Acetaminophen</a:t>
                      </a:r>
                      <a:endParaRPr lang="en-US" sz="1400" dirty="0"/>
                    </a:p>
                  </a:txBody>
                  <a:tcPr/>
                </a:tc>
                <a:tc>
                  <a:txBody>
                    <a:bodyPr/>
                    <a:lstStyle/>
                    <a:p>
                      <a:r>
                        <a:rPr lang="en-US" sz="1400" dirty="0" smtClean="0"/>
                        <a:t>7.5 </a:t>
                      </a:r>
                      <a:r>
                        <a:rPr lang="en-US" sz="1400" dirty="0" err="1" smtClean="0"/>
                        <a:t>g</a:t>
                      </a:r>
                      <a:r>
                        <a:rPr lang="en-US" sz="1400" dirty="0" smtClean="0"/>
                        <a:t> in 8 hrs</a:t>
                      </a:r>
                      <a:endParaRPr lang="en-US" sz="1400" dirty="0"/>
                    </a:p>
                  </a:txBody>
                  <a:tcPr/>
                </a:tc>
                <a:tc>
                  <a:txBody>
                    <a:bodyPr/>
                    <a:lstStyle/>
                    <a:p>
                      <a:r>
                        <a:rPr lang="en-US" sz="1400" dirty="0" smtClean="0"/>
                        <a:t>Acute hepatitis, </a:t>
                      </a:r>
                      <a:r>
                        <a:rPr lang="en-US" sz="1400" dirty="0" err="1" smtClean="0"/>
                        <a:t>fulminant</a:t>
                      </a:r>
                      <a:r>
                        <a:rPr lang="en-US" sz="1400" dirty="0" smtClean="0"/>
                        <a:t> hepatic</a:t>
                      </a:r>
                      <a:r>
                        <a:rPr lang="en-US" sz="1400" baseline="0" dirty="0" smtClean="0"/>
                        <a:t> failure</a:t>
                      </a:r>
                      <a:endParaRPr lang="en-US" sz="1400" dirty="0"/>
                    </a:p>
                  </a:txBody>
                  <a:tcPr/>
                </a:tc>
                <a:tc>
                  <a:txBody>
                    <a:bodyPr/>
                    <a:lstStyle/>
                    <a:p>
                      <a:r>
                        <a:rPr lang="en-US" sz="1400" dirty="0" smtClean="0"/>
                        <a:t>NAC PO or IV within 8 hrs (may give later as well)</a:t>
                      </a:r>
                      <a:endParaRPr lang="en-US" sz="1400" dirty="0"/>
                    </a:p>
                  </a:txBody>
                  <a:tcPr/>
                </a:tc>
                <a:tc>
                  <a:txBody>
                    <a:bodyPr/>
                    <a:lstStyle/>
                    <a:p>
                      <a:r>
                        <a:rPr lang="en-US" sz="1400" dirty="0" smtClean="0"/>
                        <a:t>Charcoal within 4 hours</a:t>
                      </a:r>
                      <a:endParaRPr lang="en-US" sz="1400" dirty="0"/>
                    </a:p>
                  </a:txBody>
                  <a:tcPr/>
                </a:tc>
              </a:tr>
              <a:tr h="370840">
                <a:tc>
                  <a:txBody>
                    <a:bodyPr/>
                    <a:lstStyle/>
                    <a:p>
                      <a:r>
                        <a:rPr lang="en-US" sz="1400" dirty="0" smtClean="0"/>
                        <a:t>BZD</a:t>
                      </a:r>
                      <a:endParaRPr lang="en-US" sz="1400" dirty="0"/>
                    </a:p>
                  </a:txBody>
                  <a:tcPr/>
                </a:tc>
                <a:tc>
                  <a:txBody>
                    <a:bodyPr/>
                    <a:lstStyle/>
                    <a:p>
                      <a:r>
                        <a:rPr lang="en-US" sz="1400" dirty="0" smtClean="0"/>
                        <a:t>variable</a:t>
                      </a:r>
                      <a:endParaRPr lang="en-US" sz="1400" dirty="0"/>
                    </a:p>
                  </a:txBody>
                  <a:tcPr/>
                </a:tc>
                <a:tc>
                  <a:txBody>
                    <a:bodyPr/>
                    <a:lstStyle/>
                    <a:p>
                      <a:r>
                        <a:rPr lang="en-US" sz="1400" dirty="0" smtClean="0"/>
                        <a:t>CNS and </a:t>
                      </a:r>
                      <a:r>
                        <a:rPr lang="en-US" sz="1400" dirty="0" err="1" smtClean="0"/>
                        <a:t>respiraory</a:t>
                      </a:r>
                      <a:r>
                        <a:rPr lang="en-US" sz="1400" dirty="0" smtClean="0"/>
                        <a:t> suppression</a:t>
                      </a:r>
                      <a:endParaRPr lang="en-US" sz="1400" dirty="0"/>
                    </a:p>
                  </a:txBody>
                  <a:tcPr/>
                </a:tc>
                <a:tc>
                  <a:txBody>
                    <a:bodyPr/>
                    <a:lstStyle/>
                    <a:p>
                      <a:r>
                        <a:rPr lang="en-US" sz="1400" dirty="0" err="1" smtClean="0"/>
                        <a:t>Flumazenil</a:t>
                      </a:r>
                      <a:r>
                        <a:rPr lang="en-US" sz="1400" dirty="0" smtClean="0"/>
                        <a:t> (caution if risk of seizures)</a:t>
                      </a:r>
                      <a:endParaRPr lang="en-US" sz="1400" dirty="0"/>
                    </a:p>
                  </a:txBody>
                  <a:tcPr/>
                </a:tc>
                <a:tc>
                  <a:txBody>
                    <a:bodyPr/>
                    <a:lstStyle/>
                    <a:p>
                      <a:r>
                        <a:rPr lang="en-US" sz="1400" dirty="0" err="1" smtClean="0"/>
                        <a:t>Ventilatory</a:t>
                      </a:r>
                      <a:r>
                        <a:rPr lang="en-US" sz="1400" dirty="0" smtClean="0"/>
                        <a:t> and hemodynamic support</a:t>
                      </a:r>
                      <a:endParaRPr lang="en-US" sz="1400" dirty="0"/>
                    </a:p>
                  </a:txBody>
                  <a:tcPr/>
                </a:tc>
              </a:tr>
              <a:tr h="370840">
                <a:tc>
                  <a:txBody>
                    <a:bodyPr/>
                    <a:lstStyle/>
                    <a:p>
                      <a:r>
                        <a:rPr lang="en-US" sz="1400" dirty="0" smtClean="0"/>
                        <a:t>BB</a:t>
                      </a:r>
                      <a:endParaRPr lang="en-US" sz="1400" dirty="0"/>
                    </a:p>
                  </a:txBody>
                  <a:tcPr/>
                </a:tc>
                <a:tc>
                  <a:txBody>
                    <a:bodyPr/>
                    <a:lstStyle/>
                    <a:p>
                      <a:r>
                        <a:rPr lang="en-US" sz="1400" dirty="0" smtClean="0"/>
                        <a:t>variable</a:t>
                      </a:r>
                      <a:endParaRPr lang="en-US" sz="1400" dirty="0"/>
                    </a:p>
                  </a:txBody>
                  <a:tcPr/>
                </a:tc>
                <a:tc>
                  <a:txBody>
                    <a:bodyPr/>
                    <a:lstStyle/>
                    <a:p>
                      <a:r>
                        <a:rPr lang="en-US" sz="1400" dirty="0" err="1" smtClean="0"/>
                        <a:t>Bradycardia</a:t>
                      </a:r>
                      <a:r>
                        <a:rPr lang="en-US" sz="1400" dirty="0" smtClean="0"/>
                        <a:t>, heart block, hypotension</a:t>
                      </a:r>
                      <a:endParaRPr lang="en-US" sz="1400" dirty="0"/>
                    </a:p>
                  </a:txBody>
                  <a:tcPr/>
                </a:tc>
                <a:tc>
                  <a:txBody>
                    <a:bodyPr/>
                    <a:lstStyle/>
                    <a:p>
                      <a:r>
                        <a:rPr lang="en-US" sz="1400" dirty="0" smtClean="0"/>
                        <a:t>Glucagon,</a:t>
                      </a:r>
                      <a:r>
                        <a:rPr lang="en-US" sz="1400" baseline="0" dirty="0" smtClean="0"/>
                        <a:t> CaCl2</a:t>
                      </a:r>
                      <a:endParaRPr lang="en-US" sz="1400" dirty="0"/>
                    </a:p>
                  </a:txBody>
                  <a:tcPr/>
                </a:tc>
                <a:tc>
                  <a:txBody>
                    <a:bodyPr/>
                    <a:lstStyle/>
                    <a:p>
                      <a:r>
                        <a:rPr lang="en-US" sz="1400" dirty="0" err="1" smtClean="0"/>
                        <a:t>Transcutaneous</a:t>
                      </a:r>
                      <a:r>
                        <a:rPr lang="en-US" sz="1400" dirty="0" smtClean="0"/>
                        <a:t> or </a:t>
                      </a:r>
                      <a:r>
                        <a:rPr lang="en-US" sz="1400" dirty="0" err="1" smtClean="0"/>
                        <a:t>transvenous</a:t>
                      </a:r>
                      <a:r>
                        <a:rPr lang="en-US" sz="1400" dirty="0" smtClean="0"/>
                        <a:t> pacing</a:t>
                      </a:r>
                      <a:endParaRPr lang="en-US" sz="1400" dirty="0"/>
                    </a:p>
                  </a:txBody>
                  <a:tcPr/>
                </a:tc>
              </a:tr>
              <a:tr h="370840">
                <a:tc>
                  <a:txBody>
                    <a:bodyPr/>
                    <a:lstStyle/>
                    <a:p>
                      <a:r>
                        <a:rPr lang="en-US" sz="1400" dirty="0" smtClean="0"/>
                        <a:t>CCB</a:t>
                      </a:r>
                      <a:endParaRPr lang="en-US" sz="1400" dirty="0"/>
                    </a:p>
                  </a:txBody>
                  <a:tcPr/>
                </a:tc>
                <a:tc>
                  <a:txBody>
                    <a:bodyPr/>
                    <a:lstStyle/>
                    <a:p>
                      <a:r>
                        <a:rPr lang="en-US" sz="1400" dirty="0" smtClean="0"/>
                        <a:t>variable</a:t>
                      </a:r>
                      <a:endParaRPr lang="en-US" sz="1400" dirty="0"/>
                    </a:p>
                  </a:txBody>
                  <a:tcPr/>
                </a:tc>
                <a:tc>
                  <a:txBody>
                    <a:bodyPr/>
                    <a:lstStyle/>
                    <a:p>
                      <a:r>
                        <a:rPr lang="en-US" sz="1400" dirty="0" err="1" smtClean="0"/>
                        <a:t>Bradyarrhythmia</a:t>
                      </a:r>
                      <a:r>
                        <a:rPr lang="en-US" sz="1400" dirty="0" smtClean="0"/>
                        <a:t>; heart</a:t>
                      </a:r>
                      <a:r>
                        <a:rPr lang="en-US" sz="1400" baseline="0" dirty="0" smtClean="0"/>
                        <a:t> block, hypotension</a:t>
                      </a:r>
                      <a:endParaRPr lang="en-US" sz="1400" dirty="0"/>
                    </a:p>
                  </a:txBody>
                  <a:tcPr/>
                </a:tc>
                <a:tc>
                  <a:txBody>
                    <a:bodyPr/>
                    <a:lstStyle/>
                    <a:p>
                      <a:r>
                        <a:rPr lang="en-US" sz="1400" dirty="0" smtClean="0"/>
                        <a:t>Glucagon, CaCl2</a:t>
                      </a:r>
                      <a:endParaRPr lang="en-US" sz="1400" dirty="0"/>
                    </a:p>
                  </a:txBody>
                  <a:tcPr/>
                </a:tc>
                <a:tc>
                  <a:txBody>
                    <a:bodyPr/>
                    <a:lstStyle/>
                    <a:p>
                      <a:r>
                        <a:rPr lang="en-US" sz="1400" dirty="0" err="1" smtClean="0"/>
                        <a:t>Transcutaneous</a:t>
                      </a:r>
                      <a:r>
                        <a:rPr lang="en-US" sz="1400" dirty="0" smtClean="0"/>
                        <a:t> or </a:t>
                      </a:r>
                      <a:r>
                        <a:rPr lang="en-US" sz="1400" dirty="0" err="1" smtClean="0"/>
                        <a:t>transvenous</a:t>
                      </a:r>
                      <a:r>
                        <a:rPr lang="en-US" sz="1400" dirty="0" smtClean="0"/>
                        <a:t> pacing</a:t>
                      </a:r>
                      <a:endParaRPr lang="en-US" sz="1400" dirty="0"/>
                    </a:p>
                  </a:txBody>
                  <a:tcPr/>
                </a:tc>
              </a:tr>
              <a:tr h="370840">
                <a:tc>
                  <a:txBody>
                    <a:bodyPr/>
                    <a:lstStyle/>
                    <a:p>
                      <a:r>
                        <a:rPr lang="en-US" sz="1400" dirty="0" err="1" smtClean="0"/>
                        <a:t>Digoxin</a:t>
                      </a:r>
                      <a:endParaRPr lang="en-US" sz="1400" dirty="0"/>
                    </a:p>
                  </a:txBody>
                  <a:tcPr/>
                </a:tc>
                <a:tc>
                  <a:txBody>
                    <a:bodyPr/>
                    <a:lstStyle/>
                    <a:p>
                      <a:r>
                        <a:rPr lang="en-US" sz="1400" dirty="0" smtClean="0"/>
                        <a:t>Serum levels have</a:t>
                      </a:r>
                      <a:r>
                        <a:rPr lang="en-US" sz="1400" baseline="0" dirty="0" smtClean="0"/>
                        <a:t> poor correlation with toxicity</a:t>
                      </a:r>
                      <a:endParaRPr lang="en-US" sz="1400" dirty="0"/>
                    </a:p>
                  </a:txBody>
                  <a:tcPr/>
                </a:tc>
                <a:tc>
                  <a:txBody>
                    <a:bodyPr/>
                    <a:lstStyle/>
                    <a:p>
                      <a:r>
                        <a:rPr lang="en-US" sz="1400" dirty="0" err="1" smtClean="0"/>
                        <a:t>Bradyarrhythmia</a:t>
                      </a:r>
                      <a:r>
                        <a:rPr lang="en-US" sz="1400" dirty="0" smtClean="0"/>
                        <a:t> and tachyarrhythmia; chronic toxicity, CNS and GI </a:t>
                      </a:r>
                      <a:r>
                        <a:rPr lang="en-US" sz="1400" dirty="0" err="1" smtClean="0"/>
                        <a:t>Sx</a:t>
                      </a:r>
                      <a:endParaRPr lang="en-US" sz="1400" dirty="0"/>
                    </a:p>
                  </a:txBody>
                  <a:tcPr/>
                </a:tc>
                <a:tc>
                  <a:txBody>
                    <a:bodyPr/>
                    <a:lstStyle/>
                    <a:p>
                      <a:r>
                        <a:rPr lang="en-US" sz="1400" dirty="0" err="1" smtClean="0"/>
                        <a:t>Digoxin</a:t>
                      </a:r>
                      <a:r>
                        <a:rPr lang="en-US" sz="1400" dirty="0" smtClean="0"/>
                        <a:t>-specific</a:t>
                      </a:r>
                      <a:r>
                        <a:rPr lang="en-US" sz="1400" baseline="0" dirty="0" smtClean="0"/>
                        <a:t> </a:t>
                      </a:r>
                      <a:r>
                        <a:rPr lang="en-US" sz="1400" baseline="0" dirty="0" err="1" smtClean="0"/>
                        <a:t>Ab</a:t>
                      </a:r>
                      <a:endParaRPr lang="en-US" sz="1400" dirty="0"/>
                    </a:p>
                  </a:txBody>
                  <a:tcPr/>
                </a:tc>
                <a:tc>
                  <a:txBody>
                    <a:bodyPr/>
                    <a:lstStyle/>
                    <a:p>
                      <a:r>
                        <a:rPr lang="en-US" sz="1400" dirty="0" smtClean="0"/>
                        <a:t>HEMODIALYSIS</a:t>
                      </a:r>
                      <a:r>
                        <a:rPr lang="en-US" sz="1400" baseline="0" dirty="0" smtClean="0"/>
                        <a:t> IS NOT EFFECTIVE</a:t>
                      </a:r>
                      <a:endParaRPr lang="en-US" sz="1400" dirty="0"/>
                    </a:p>
                  </a:txBody>
                  <a:tcPr/>
                </a:tc>
              </a:tr>
            </a:tbl>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Toxicity of Drugs of Abuse</a:t>
            </a:r>
            <a:endParaRPr lang="en-US" dirty="0"/>
          </a:p>
        </p:txBody>
      </p:sp>
      <p:graphicFrame>
        <p:nvGraphicFramePr>
          <p:cNvPr id="4" name="Content Placeholder 3"/>
          <p:cNvGraphicFramePr>
            <a:graphicFrameLocks noGrp="1"/>
          </p:cNvGraphicFramePr>
          <p:nvPr>
            <p:ph idx="1"/>
          </p:nvPr>
        </p:nvGraphicFramePr>
        <p:xfrm>
          <a:off x="1435608" y="274638"/>
          <a:ext cx="7499350" cy="5913120"/>
        </p:xfrm>
        <a:graphic>
          <a:graphicData uri="http://schemas.openxmlformats.org/drawingml/2006/table">
            <a:tbl>
              <a:tblPr firstRow="1" bandRow="1">
                <a:tableStyleId>{5C22544A-7EE6-4342-B048-85BDC9FD1C3A}</a:tableStyleId>
              </a:tblPr>
              <a:tblGrid>
                <a:gridCol w="1499870"/>
                <a:gridCol w="1499870"/>
                <a:gridCol w="1499870"/>
                <a:gridCol w="1499870"/>
                <a:gridCol w="1499870"/>
              </a:tblGrid>
              <a:tr h="506266">
                <a:tc>
                  <a:txBody>
                    <a:bodyPr/>
                    <a:lstStyle/>
                    <a:p>
                      <a:r>
                        <a:rPr lang="en-US" sz="1400" dirty="0" smtClean="0"/>
                        <a:t>Agent</a:t>
                      </a:r>
                      <a:endParaRPr lang="en-US" sz="1400" dirty="0"/>
                    </a:p>
                  </a:txBody>
                  <a:tcPr/>
                </a:tc>
                <a:tc>
                  <a:txBody>
                    <a:bodyPr/>
                    <a:lstStyle/>
                    <a:p>
                      <a:r>
                        <a:rPr lang="en-US" sz="1400" dirty="0" smtClean="0"/>
                        <a:t>Toxic</a:t>
                      </a:r>
                      <a:r>
                        <a:rPr lang="en-US" sz="1400" baseline="0" dirty="0" smtClean="0"/>
                        <a:t> Dose</a:t>
                      </a:r>
                      <a:endParaRPr lang="en-US" sz="1400" dirty="0"/>
                    </a:p>
                  </a:txBody>
                  <a:tcPr/>
                </a:tc>
                <a:tc>
                  <a:txBody>
                    <a:bodyPr/>
                    <a:lstStyle/>
                    <a:p>
                      <a:r>
                        <a:rPr lang="en-US" sz="1400" dirty="0" smtClean="0"/>
                        <a:t>Toxic Effect or Syndrome</a:t>
                      </a:r>
                      <a:endParaRPr lang="en-US" sz="1400" dirty="0"/>
                    </a:p>
                  </a:txBody>
                  <a:tcPr/>
                </a:tc>
                <a:tc>
                  <a:txBody>
                    <a:bodyPr/>
                    <a:lstStyle/>
                    <a:p>
                      <a:r>
                        <a:rPr lang="en-US" sz="1400" dirty="0" smtClean="0"/>
                        <a:t>Pharmaceutical Antidote</a:t>
                      </a:r>
                      <a:endParaRPr lang="en-US" sz="1400" dirty="0"/>
                    </a:p>
                  </a:txBody>
                  <a:tcPr/>
                </a:tc>
                <a:tc>
                  <a:txBody>
                    <a:bodyPr/>
                    <a:lstStyle/>
                    <a:p>
                      <a:r>
                        <a:rPr lang="en-US" sz="1400" dirty="0" smtClean="0"/>
                        <a:t>Other Interventions</a:t>
                      </a:r>
                      <a:endParaRPr lang="en-US" sz="1400" dirty="0"/>
                    </a:p>
                  </a:txBody>
                  <a:tcPr/>
                </a:tc>
              </a:tr>
              <a:tr h="370840">
                <a:tc>
                  <a:txBody>
                    <a:bodyPr/>
                    <a:lstStyle/>
                    <a:p>
                      <a:r>
                        <a:rPr lang="en-US" sz="1400" dirty="0" err="1" smtClean="0"/>
                        <a:t>Sulfonylureas</a:t>
                      </a:r>
                      <a:endParaRPr lang="en-US" sz="1400" dirty="0"/>
                    </a:p>
                  </a:txBody>
                  <a:tcPr/>
                </a:tc>
                <a:tc>
                  <a:txBody>
                    <a:bodyPr/>
                    <a:lstStyle/>
                    <a:p>
                      <a:r>
                        <a:rPr lang="en-US" sz="1400" dirty="0" smtClean="0"/>
                        <a:t>One tablet in a child or non-diabetic patient may</a:t>
                      </a:r>
                      <a:r>
                        <a:rPr lang="en-US" sz="1400" baseline="0" dirty="0" smtClean="0"/>
                        <a:t> cause hypoglycemia</a:t>
                      </a:r>
                      <a:endParaRPr lang="en-US" sz="1400" dirty="0"/>
                    </a:p>
                  </a:txBody>
                  <a:tcPr/>
                </a:tc>
                <a:tc>
                  <a:txBody>
                    <a:bodyPr/>
                    <a:lstStyle/>
                    <a:p>
                      <a:r>
                        <a:rPr lang="en-US" sz="1400" dirty="0" smtClean="0"/>
                        <a:t>Hypoglycemia and related </a:t>
                      </a:r>
                      <a:r>
                        <a:rPr lang="en-US" sz="1400" dirty="0" err="1" smtClean="0"/>
                        <a:t>Sx</a:t>
                      </a:r>
                      <a:endParaRPr lang="en-US" sz="1400" dirty="0"/>
                    </a:p>
                  </a:txBody>
                  <a:tcPr/>
                </a:tc>
                <a:tc>
                  <a:txBody>
                    <a:bodyPr/>
                    <a:lstStyle/>
                    <a:p>
                      <a:r>
                        <a:rPr lang="en-US" sz="1400" dirty="0" smtClean="0"/>
                        <a:t>Dextrose, </a:t>
                      </a:r>
                      <a:r>
                        <a:rPr lang="en-US" sz="1400" dirty="0" err="1" smtClean="0"/>
                        <a:t>Octreotide</a:t>
                      </a:r>
                      <a:r>
                        <a:rPr lang="en-US" sz="1400" dirty="0" smtClean="0"/>
                        <a:t>,</a:t>
                      </a:r>
                      <a:r>
                        <a:rPr lang="en-US" sz="1400" baseline="0" dirty="0" smtClean="0"/>
                        <a:t> glucagon for short term while dextrose is delayed</a:t>
                      </a:r>
                      <a:endParaRPr lang="en-US" sz="1400" dirty="0"/>
                    </a:p>
                  </a:txBody>
                  <a:tcPr/>
                </a:tc>
                <a:tc>
                  <a:txBody>
                    <a:bodyPr/>
                    <a:lstStyle/>
                    <a:p>
                      <a:r>
                        <a:rPr lang="en-US" sz="1400" dirty="0" smtClean="0"/>
                        <a:t>Beware recurrent hypoglycemia even after initial response</a:t>
                      </a:r>
                      <a:endParaRPr lang="en-US" sz="1400" dirty="0"/>
                    </a:p>
                  </a:txBody>
                  <a:tcPr/>
                </a:tc>
              </a:tr>
              <a:tr h="370840">
                <a:tc>
                  <a:txBody>
                    <a:bodyPr/>
                    <a:lstStyle/>
                    <a:p>
                      <a:r>
                        <a:rPr lang="en-US" sz="1400" dirty="0" smtClean="0"/>
                        <a:t>Lithium</a:t>
                      </a:r>
                      <a:endParaRPr lang="en-US" sz="1400" dirty="0"/>
                    </a:p>
                  </a:txBody>
                  <a:tcPr/>
                </a:tc>
                <a:tc>
                  <a:txBody>
                    <a:bodyPr/>
                    <a:lstStyle/>
                    <a:p>
                      <a:r>
                        <a:rPr lang="en-US" sz="1400" dirty="0" smtClean="0"/>
                        <a:t>Most overdoses are chronic (serum level upper limit</a:t>
                      </a:r>
                      <a:r>
                        <a:rPr lang="en-US" sz="1400" baseline="0" dirty="0" smtClean="0"/>
                        <a:t> is 1.2 </a:t>
                      </a:r>
                      <a:r>
                        <a:rPr lang="en-US" sz="1400" baseline="0" dirty="0" err="1" smtClean="0"/>
                        <a:t>mEq</a:t>
                      </a:r>
                      <a:r>
                        <a:rPr lang="en-US" sz="1400" baseline="0" dirty="0" smtClean="0"/>
                        <a:t>/L for acute mania, 0.8 </a:t>
                      </a:r>
                      <a:r>
                        <a:rPr lang="en-US" sz="1400" baseline="0" dirty="0" err="1" smtClean="0"/>
                        <a:t>mEq</a:t>
                      </a:r>
                      <a:r>
                        <a:rPr lang="en-US" sz="1400" baseline="0" dirty="0" smtClean="0"/>
                        <a:t> for maintenance; 3 indicates severe toxicity)</a:t>
                      </a:r>
                      <a:endParaRPr lang="en-US" sz="1400" dirty="0"/>
                    </a:p>
                  </a:txBody>
                  <a:tcPr/>
                </a:tc>
                <a:tc>
                  <a:txBody>
                    <a:bodyPr/>
                    <a:lstStyle/>
                    <a:p>
                      <a:r>
                        <a:rPr lang="en-US" sz="1400" dirty="0" smtClean="0"/>
                        <a:t>Tremor, nausea, </a:t>
                      </a:r>
                      <a:r>
                        <a:rPr lang="en-US" sz="1400" dirty="0" err="1" smtClean="0"/>
                        <a:t>polyuria</a:t>
                      </a:r>
                      <a:r>
                        <a:rPr lang="en-US" sz="1400" dirty="0" smtClean="0"/>
                        <a:t>,</a:t>
                      </a:r>
                      <a:r>
                        <a:rPr lang="en-US" sz="1400" baseline="0" dirty="0" smtClean="0"/>
                        <a:t> DI, arrhythmias, </a:t>
                      </a:r>
                      <a:r>
                        <a:rPr lang="en-US" sz="1400" baseline="0" dirty="0" err="1" smtClean="0"/>
                        <a:t>photosensitivities</a:t>
                      </a:r>
                      <a:r>
                        <a:rPr lang="en-US" sz="1400" baseline="0" dirty="0" smtClean="0"/>
                        <a:t>, </a:t>
                      </a:r>
                      <a:r>
                        <a:rPr lang="en-US" sz="1400" baseline="0" dirty="0" err="1" smtClean="0"/>
                        <a:t>cardiogenic</a:t>
                      </a:r>
                      <a:r>
                        <a:rPr lang="en-US" sz="1400" baseline="0" dirty="0" smtClean="0"/>
                        <a:t> shock due to CNS effect</a:t>
                      </a:r>
                      <a:endParaRPr lang="en-US" sz="1400" dirty="0"/>
                    </a:p>
                  </a:txBody>
                  <a:tcPr/>
                </a:tc>
                <a:tc>
                  <a:txBody>
                    <a:bodyPr/>
                    <a:lstStyle/>
                    <a:p>
                      <a:r>
                        <a:rPr lang="en-US" sz="1400" dirty="0" smtClean="0"/>
                        <a:t>NO</a:t>
                      </a:r>
                      <a:r>
                        <a:rPr lang="en-US" sz="1400" baseline="0" dirty="0" smtClean="0"/>
                        <a:t> ANTIDOTE FOR Li; medical treatments for secondary arrhythmias, seizures, hypotension</a:t>
                      </a:r>
                      <a:endParaRPr lang="en-US" sz="1400" dirty="0"/>
                    </a:p>
                  </a:txBody>
                  <a:tcPr/>
                </a:tc>
                <a:tc>
                  <a:txBody>
                    <a:bodyPr/>
                    <a:lstStyle/>
                    <a:p>
                      <a:r>
                        <a:rPr lang="en-US" sz="1400" dirty="0" err="1" smtClean="0"/>
                        <a:t>Hemodialysis</a:t>
                      </a:r>
                      <a:r>
                        <a:rPr lang="en-US" sz="1400" dirty="0" smtClean="0"/>
                        <a:t> for</a:t>
                      </a:r>
                      <a:r>
                        <a:rPr lang="en-US" sz="1400" baseline="0" dirty="0" smtClean="0"/>
                        <a:t> AMS, </a:t>
                      </a:r>
                      <a:r>
                        <a:rPr lang="en-US" sz="1400" baseline="0" dirty="0" err="1" smtClean="0"/>
                        <a:t>anuria</a:t>
                      </a:r>
                      <a:r>
                        <a:rPr lang="en-US" sz="1400" baseline="0" dirty="0" smtClean="0"/>
                        <a:t> or seizures; IV fluid hydration with careful monitoring of </a:t>
                      </a:r>
                      <a:r>
                        <a:rPr lang="en-US" sz="1400" baseline="0" dirty="0" err="1" smtClean="0"/>
                        <a:t>lytes</a:t>
                      </a:r>
                      <a:r>
                        <a:rPr lang="en-US" sz="1400" baseline="0" dirty="0" smtClean="0"/>
                        <a:t>, </a:t>
                      </a:r>
                      <a:r>
                        <a:rPr lang="en-US" sz="1400" baseline="0" dirty="0" err="1" smtClean="0"/>
                        <a:t>esp</a:t>
                      </a:r>
                      <a:r>
                        <a:rPr lang="en-US" sz="1400" baseline="0" dirty="0" smtClean="0"/>
                        <a:t> in DI</a:t>
                      </a:r>
                      <a:endParaRPr lang="en-US" sz="1400" dirty="0"/>
                    </a:p>
                  </a:txBody>
                  <a:tcPr/>
                </a:tc>
              </a:tr>
              <a:tr h="370840">
                <a:tc>
                  <a:txBody>
                    <a:bodyPr/>
                    <a:lstStyle/>
                    <a:p>
                      <a:r>
                        <a:rPr lang="en-US" sz="1400" dirty="0" err="1" smtClean="0"/>
                        <a:t>Salicylates</a:t>
                      </a:r>
                      <a:endParaRPr lang="en-US" sz="1400" dirty="0"/>
                    </a:p>
                  </a:txBody>
                  <a:tcPr/>
                </a:tc>
                <a:tc>
                  <a:txBody>
                    <a:bodyPr/>
                    <a:lstStyle/>
                    <a:p>
                      <a:r>
                        <a:rPr lang="en-US" sz="1400" dirty="0" smtClean="0"/>
                        <a:t>Levels &gt; 30-40 mg/</a:t>
                      </a:r>
                      <a:r>
                        <a:rPr lang="en-US" sz="1400" dirty="0" err="1" smtClean="0"/>
                        <a:t>dL</a:t>
                      </a:r>
                      <a:r>
                        <a:rPr lang="en-US" sz="1400" dirty="0" smtClean="0"/>
                        <a:t> usually mean clinical toxicity; chronic toxicity is more common</a:t>
                      </a:r>
                      <a:r>
                        <a:rPr lang="en-US" sz="1400" baseline="0" dirty="0" smtClean="0"/>
                        <a:t> and more dangerous</a:t>
                      </a:r>
                      <a:endParaRPr lang="en-US" sz="1400" dirty="0"/>
                    </a:p>
                  </a:txBody>
                  <a:tcPr/>
                </a:tc>
                <a:tc>
                  <a:txBody>
                    <a:bodyPr/>
                    <a:lstStyle/>
                    <a:p>
                      <a:r>
                        <a:rPr lang="en-US" sz="1400" dirty="0" smtClean="0"/>
                        <a:t>Metabolic acidosis, hyperventilation, dehydration; severe intoxication can cause seizure, hypoglycemia and </a:t>
                      </a:r>
                      <a:r>
                        <a:rPr lang="en-US" sz="1400" dirty="0" err="1" smtClean="0"/>
                        <a:t>lyte</a:t>
                      </a:r>
                      <a:r>
                        <a:rPr lang="en-US" sz="1400" dirty="0" smtClean="0"/>
                        <a:t> abnormalities</a:t>
                      </a:r>
                      <a:endParaRPr lang="en-US" sz="1400" dirty="0"/>
                    </a:p>
                  </a:txBody>
                  <a:tcPr/>
                </a:tc>
                <a:tc>
                  <a:txBody>
                    <a:bodyPr/>
                    <a:lstStyle/>
                    <a:p>
                      <a:r>
                        <a:rPr lang="en-US" sz="1400" dirty="0" smtClean="0"/>
                        <a:t>Sodium</a:t>
                      </a:r>
                      <a:r>
                        <a:rPr lang="en-US" sz="1400" baseline="0" dirty="0" smtClean="0"/>
                        <a:t> bicarbonate </a:t>
                      </a:r>
                      <a:r>
                        <a:rPr lang="en-US" sz="1400" baseline="0" dirty="0" err="1" smtClean="0"/>
                        <a:t>infusionto</a:t>
                      </a:r>
                      <a:r>
                        <a:rPr lang="en-US" sz="1400" baseline="0" dirty="0" smtClean="0"/>
                        <a:t> achieve urine output of &gt; 2 </a:t>
                      </a:r>
                      <a:r>
                        <a:rPr lang="en-US" sz="1400" baseline="0" dirty="0" err="1" smtClean="0"/>
                        <a:t>mL/kg/h</a:t>
                      </a:r>
                      <a:r>
                        <a:rPr lang="en-US" sz="1400" baseline="0" dirty="0" smtClean="0"/>
                        <a:t> and pH of &gt;8 (pH is more important than </a:t>
                      </a:r>
                      <a:r>
                        <a:rPr lang="en-US" sz="1400" baseline="0" dirty="0" err="1" smtClean="0"/>
                        <a:t>diuresis</a:t>
                      </a:r>
                      <a:r>
                        <a:rPr lang="en-US" sz="1400" baseline="0" dirty="0" smtClean="0"/>
                        <a:t>)</a:t>
                      </a:r>
                      <a:endParaRPr lang="en-US" sz="1400" dirty="0"/>
                    </a:p>
                  </a:txBody>
                  <a:tcPr/>
                </a:tc>
                <a:tc>
                  <a:txBody>
                    <a:bodyPr/>
                    <a:lstStyle/>
                    <a:p>
                      <a:r>
                        <a:rPr lang="en-US" sz="1400" dirty="0" smtClean="0"/>
                        <a:t>HD for severe toxicity or poorly tolerated medical</a:t>
                      </a:r>
                      <a:r>
                        <a:rPr lang="en-US" sz="1400" baseline="0" dirty="0" smtClean="0"/>
                        <a:t> therapy</a:t>
                      </a:r>
                      <a:endParaRPr lang="en-US" sz="1400" dirty="0"/>
                    </a:p>
                  </a:txBody>
                  <a:tcPr/>
                </a:tc>
              </a:tr>
            </a:tbl>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1434338" y="486005"/>
          <a:ext cx="7499350" cy="5181600"/>
        </p:xfrm>
        <a:graphic>
          <a:graphicData uri="http://schemas.openxmlformats.org/drawingml/2006/table">
            <a:tbl>
              <a:tblPr firstRow="1" bandRow="1">
                <a:tableStyleId>{5C22544A-7EE6-4342-B048-85BDC9FD1C3A}</a:tableStyleId>
              </a:tblPr>
              <a:tblGrid>
                <a:gridCol w="1499870"/>
                <a:gridCol w="1499870"/>
                <a:gridCol w="1499870"/>
                <a:gridCol w="1499870"/>
                <a:gridCol w="1499870"/>
              </a:tblGrid>
              <a:tr h="370840">
                <a:tc>
                  <a:txBody>
                    <a:bodyPr/>
                    <a:lstStyle/>
                    <a:p>
                      <a:r>
                        <a:rPr lang="en-US" sz="1400" dirty="0" smtClean="0"/>
                        <a:t>Agent</a:t>
                      </a:r>
                      <a:endParaRPr lang="en-US" sz="1400" dirty="0"/>
                    </a:p>
                  </a:txBody>
                  <a:tcPr/>
                </a:tc>
                <a:tc>
                  <a:txBody>
                    <a:bodyPr/>
                    <a:lstStyle/>
                    <a:p>
                      <a:r>
                        <a:rPr lang="en-US" sz="1400" dirty="0" smtClean="0"/>
                        <a:t>Toxic Dose (or serum level)</a:t>
                      </a:r>
                      <a:endParaRPr lang="en-US" sz="1400" dirty="0"/>
                    </a:p>
                  </a:txBody>
                  <a:tcPr/>
                </a:tc>
                <a:tc>
                  <a:txBody>
                    <a:bodyPr/>
                    <a:lstStyle/>
                    <a:p>
                      <a:r>
                        <a:rPr lang="en-US" sz="1400" dirty="0" smtClean="0"/>
                        <a:t>Toxic Effect or Syndrome</a:t>
                      </a:r>
                      <a:endParaRPr lang="en-US" sz="1400" dirty="0"/>
                    </a:p>
                  </a:txBody>
                  <a:tcPr/>
                </a:tc>
                <a:tc>
                  <a:txBody>
                    <a:bodyPr/>
                    <a:lstStyle/>
                    <a:p>
                      <a:r>
                        <a:rPr lang="en-US" sz="1400" dirty="0" smtClean="0"/>
                        <a:t>Pharmaceutical Antidote</a:t>
                      </a:r>
                      <a:endParaRPr lang="en-US" sz="1400" dirty="0"/>
                    </a:p>
                  </a:txBody>
                  <a:tcPr/>
                </a:tc>
                <a:tc>
                  <a:txBody>
                    <a:bodyPr/>
                    <a:lstStyle/>
                    <a:p>
                      <a:r>
                        <a:rPr lang="en-US" sz="1400" dirty="0" smtClean="0"/>
                        <a:t>Other Interventions</a:t>
                      </a:r>
                      <a:endParaRPr lang="en-US" sz="1400" dirty="0"/>
                    </a:p>
                  </a:txBody>
                  <a:tcPr/>
                </a:tc>
              </a:tr>
              <a:tr h="370840">
                <a:tc>
                  <a:txBody>
                    <a:bodyPr/>
                    <a:lstStyle/>
                    <a:p>
                      <a:r>
                        <a:rPr lang="en-US" sz="1400" dirty="0" err="1" smtClean="0"/>
                        <a:t>Theophylline</a:t>
                      </a:r>
                      <a:endParaRPr lang="en-US" sz="1400" dirty="0"/>
                    </a:p>
                  </a:txBody>
                  <a:tcPr/>
                </a:tc>
                <a:tc>
                  <a:txBody>
                    <a:bodyPr/>
                    <a:lstStyle/>
                    <a:p>
                      <a:r>
                        <a:rPr lang="en-US" sz="1400" dirty="0" smtClean="0"/>
                        <a:t>Therapeutic range 10-20mcg/mL, but toxicity can occur in this range</a:t>
                      </a:r>
                      <a:endParaRPr lang="en-US" sz="1400" dirty="0"/>
                    </a:p>
                  </a:txBody>
                  <a:tcPr/>
                </a:tc>
                <a:tc>
                  <a:txBody>
                    <a:bodyPr/>
                    <a:lstStyle/>
                    <a:p>
                      <a:r>
                        <a:rPr lang="en-US" sz="1400" dirty="0" smtClean="0"/>
                        <a:t>Nausea, nervousness, CNS stimulation, HTN, </a:t>
                      </a:r>
                      <a:r>
                        <a:rPr lang="en-US" sz="1400" dirty="0" err="1" smtClean="0"/>
                        <a:t>tachypnea</a:t>
                      </a:r>
                      <a:r>
                        <a:rPr lang="en-US" sz="1400" dirty="0" smtClean="0"/>
                        <a:t>, seizures, </a:t>
                      </a:r>
                      <a:r>
                        <a:rPr lang="en-US" sz="1400" dirty="0" err="1" smtClean="0"/>
                        <a:t>atrial</a:t>
                      </a:r>
                      <a:r>
                        <a:rPr lang="en-US" sz="1400" dirty="0" smtClean="0"/>
                        <a:t> and ventricular  arrhythmias, </a:t>
                      </a:r>
                      <a:r>
                        <a:rPr lang="en-US" sz="1400" dirty="0" err="1" smtClean="0"/>
                        <a:t>hypokalemia</a:t>
                      </a:r>
                      <a:r>
                        <a:rPr lang="en-US" sz="1400" dirty="0" smtClean="0"/>
                        <a:t>, hyperglycemia, status </a:t>
                      </a:r>
                      <a:r>
                        <a:rPr lang="en-US" sz="1400" dirty="0" err="1" smtClean="0"/>
                        <a:t>epilepticus</a:t>
                      </a:r>
                      <a:endParaRPr lang="en-US" sz="1400" dirty="0"/>
                    </a:p>
                  </a:txBody>
                  <a:tcPr/>
                </a:tc>
                <a:tc>
                  <a:txBody>
                    <a:bodyPr/>
                    <a:lstStyle/>
                    <a:p>
                      <a:r>
                        <a:rPr lang="en-US" sz="1400" dirty="0" smtClean="0"/>
                        <a:t>Activated charcoal can be given</a:t>
                      </a:r>
                      <a:endParaRPr lang="en-US" sz="1400" dirty="0"/>
                    </a:p>
                  </a:txBody>
                  <a:tcPr/>
                </a:tc>
                <a:tc>
                  <a:txBody>
                    <a:bodyPr/>
                    <a:lstStyle/>
                    <a:p>
                      <a:r>
                        <a:rPr lang="en-US" sz="1400" dirty="0" smtClean="0"/>
                        <a:t>Charcoal </a:t>
                      </a:r>
                      <a:r>
                        <a:rPr lang="en-US" sz="1400" dirty="0" err="1" smtClean="0"/>
                        <a:t>hemoperfusion</a:t>
                      </a:r>
                      <a:r>
                        <a:rPr lang="en-US" sz="1400" dirty="0" smtClean="0"/>
                        <a:t> is treatment of choice, but HD can also be used if </a:t>
                      </a:r>
                      <a:r>
                        <a:rPr lang="en-US" sz="1400" dirty="0" err="1" smtClean="0"/>
                        <a:t>hemoperfusion</a:t>
                      </a:r>
                      <a:r>
                        <a:rPr lang="en-US" sz="1400" dirty="0" smtClean="0"/>
                        <a:t> is not available;</a:t>
                      </a:r>
                      <a:r>
                        <a:rPr lang="en-US" sz="1400" baseline="0" dirty="0" smtClean="0"/>
                        <a:t> </a:t>
                      </a:r>
                      <a:r>
                        <a:rPr lang="en-US" sz="1400" baseline="0" dirty="0" err="1" smtClean="0"/>
                        <a:t>cardioversion</a:t>
                      </a:r>
                      <a:r>
                        <a:rPr lang="en-US" sz="1400" baseline="0" dirty="0" smtClean="0"/>
                        <a:t>, seizure control, airway management, electrolyte correction</a:t>
                      </a:r>
                      <a:endParaRPr lang="en-US" sz="1400" dirty="0"/>
                    </a:p>
                  </a:txBody>
                  <a:tcPr/>
                </a:tc>
              </a:tr>
              <a:tr h="370840">
                <a:tc>
                  <a:txBody>
                    <a:bodyPr/>
                    <a:lstStyle/>
                    <a:p>
                      <a:r>
                        <a:rPr lang="en-US" sz="1400" dirty="0" smtClean="0"/>
                        <a:t>TCA</a:t>
                      </a:r>
                      <a:endParaRPr lang="en-US" sz="1400" dirty="0"/>
                    </a:p>
                  </a:txBody>
                  <a:tcPr/>
                </a:tc>
                <a:tc>
                  <a:txBody>
                    <a:bodyPr/>
                    <a:lstStyle/>
                    <a:p>
                      <a:r>
                        <a:rPr lang="en-US" sz="1400" dirty="0" smtClean="0"/>
                        <a:t>Levels do not correlate well with toxicity; better to follow clinical signs and </a:t>
                      </a:r>
                      <a:r>
                        <a:rPr lang="en-US" sz="1400" dirty="0" err="1" smtClean="0"/>
                        <a:t>Sx</a:t>
                      </a:r>
                      <a:endParaRPr lang="en-US" sz="1400" dirty="0"/>
                    </a:p>
                  </a:txBody>
                  <a:tcPr/>
                </a:tc>
                <a:tc>
                  <a:txBody>
                    <a:bodyPr/>
                    <a:lstStyle/>
                    <a:p>
                      <a:r>
                        <a:rPr lang="en-US" sz="1400" dirty="0" smtClean="0"/>
                        <a:t>Sudden or delayed onset of seizures, severe arrhythmias, hypotension, </a:t>
                      </a:r>
                      <a:r>
                        <a:rPr lang="en-US" sz="1400" dirty="0" err="1" smtClean="0"/>
                        <a:t>rhabdomyolysis</a:t>
                      </a:r>
                      <a:r>
                        <a:rPr lang="en-US" sz="1400" dirty="0" smtClean="0"/>
                        <a:t>,</a:t>
                      </a:r>
                      <a:r>
                        <a:rPr lang="en-US" sz="1400" baseline="0" dirty="0" smtClean="0"/>
                        <a:t> and kidney failure</a:t>
                      </a:r>
                      <a:endParaRPr lang="en-US" sz="1400" dirty="0"/>
                    </a:p>
                  </a:txBody>
                  <a:tcPr/>
                </a:tc>
                <a:tc>
                  <a:txBody>
                    <a:bodyPr/>
                    <a:lstStyle/>
                    <a:p>
                      <a:r>
                        <a:rPr lang="en-US" sz="1400" dirty="0" smtClean="0"/>
                        <a:t>Bicarbonate infusion titrated to QT interval improvement on EKG</a:t>
                      </a:r>
                      <a:endParaRPr lang="en-US" sz="1400" dirty="0"/>
                    </a:p>
                  </a:txBody>
                  <a:tcPr/>
                </a:tc>
                <a:tc>
                  <a:txBody>
                    <a:bodyPr/>
                    <a:lstStyle/>
                    <a:p>
                      <a:r>
                        <a:rPr lang="en-US" sz="1400" dirty="0" smtClean="0"/>
                        <a:t>HD is not effective, monitor and correct </a:t>
                      </a:r>
                      <a:r>
                        <a:rPr lang="en-US" sz="1400" dirty="0" err="1" smtClean="0"/>
                        <a:t>lytes</a:t>
                      </a:r>
                      <a:r>
                        <a:rPr lang="en-US" sz="1400" dirty="0" smtClean="0"/>
                        <a:t>, defibrillation, pacing for </a:t>
                      </a:r>
                      <a:r>
                        <a:rPr lang="en-US" sz="1400" dirty="0" err="1" smtClean="0"/>
                        <a:t>bradycardia</a:t>
                      </a:r>
                      <a:r>
                        <a:rPr lang="en-US" sz="1400" dirty="0" smtClean="0"/>
                        <a:t> (avoid atropine or </a:t>
                      </a:r>
                      <a:r>
                        <a:rPr lang="en-US" sz="1400" dirty="0" err="1" smtClean="0"/>
                        <a:t>cathecholamines</a:t>
                      </a:r>
                      <a:r>
                        <a:rPr lang="en-US" sz="1400" dirty="0" smtClean="0"/>
                        <a:t>)</a:t>
                      </a:r>
                      <a:endParaRPr lang="en-US" sz="1400" dirty="0"/>
                    </a:p>
                  </a:txBody>
                  <a:tcPr/>
                </a:tc>
              </a:tr>
            </a:tbl>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1435608" y="274637"/>
            <a:ext cx="7498080" cy="6188569"/>
          </a:xfrm>
        </p:spPr>
        <p:txBody>
          <a:bodyPr>
            <a:normAutofit lnSpcReduction="10000"/>
          </a:bodyPr>
          <a:lstStyle/>
          <a:p>
            <a:r>
              <a:rPr lang="en-US" dirty="0" smtClean="0"/>
              <a:t>A 55M is evaluated in the ED after being found unconscious on the ground outside of his home by family members. He was difficult to arouse and was confused. He was breathing spontaneously, but his breaths were rapid and shallow.</a:t>
            </a:r>
          </a:p>
          <a:p>
            <a:r>
              <a:rPr lang="en-US" dirty="0" smtClean="0"/>
              <a:t>P/E: </a:t>
            </a:r>
          </a:p>
          <a:p>
            <a:pPr>
              <a:buNone/>
            </a:pPr>
            <a:r>
              <a:rPr lang="en-US" dirty="0" smtClean="0"/>
              <a:t>Vitals: T: 97.7 BP: 135/91, pulse 110/min, RR: 24/min</a:t>
            </a:r>
          </a:p>
          <a:p>
            <a:pPr>
              <a:buNone/>
            </a:pPr>
            <a:r>
              <a:rPr lang="en-US" dirty="0" smtClean="0"/>
              <a:t>Other than tachycardia, the cardiopulmonary examination is normal. The abdomen is soft, no focal findings on </a:t>
            </a:r>
            <a:r>
              <a:rPr lang="en-US" dirty="0" err="1" smtClean="0"/>
              <a:t>neuro</a:t>
            </a:r>
            <a:r>
              <a:rPr lang="en-US" dirty="0" smtClean="0"/>
              <a:t> exam</a:t>
            </a:r>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435608" y="1123328"/>
            <a:ext cx="7498080" cy="4800600"/>
          </a:xfrm>
        </p:spPr>
        <p:txBody>
          <a:bodyPr>
            <a:normAutofit fontScale="62500" lnSpcReduction="20000"/>
          </a:bodyPr>
          <a:lstStyle/>
          <a:p>
            <a:r>
              <a:rPr lang="en-US" dirty="0" smtClean="0"/>
              <a:t>Labs: </a:t>
            </a:r>
          </a:p>
          <a:p>
            <a:pPr>
              <a:buNone/>
            </a:pPr>
            <a:r>
              <a:rPr lang="en-US" dirty="0" smtClean="0"/>
              <a:t>BUN: 14</a:t>
            </a:r>
          </a:p>
          <a:p>
            <a:pPr>
              <a:buNone/>
            </a:pPr>
            <a:r>
              <a:rPr lang="en-US" dirty="0" smtClean="0"/>
              <a:t>Cr: 1.9</a:t>
            </a:r>
          </a:p>
          <a:p>
            <a:pPr>
              <a:buNone/>
            </a:pPr>
            <a:r>
              <a:rPr lang="en-US" dirty="0" err="1" smtClean="0"/>
              <a:t>Lytes</a:t>
            </a:r>
            <a:r>
              <a:rPr lang="en-US" dirty="0" smtClean="0"/>
              <a:t>: Na: 138 K: 4.1 </a:t>
            </a:r>
            <a:r>
              <a:rPr lang="en-US" dirty="0" err="1" smtClean="0"/>
              <a:t>Cl</a:t>
            </a:r>
            <a:r>
              <a:rPr lang="en-US" dirty="0" smtClean="0"/>
              <a:t>: 90 </a:t>
            </a:r>
            <a:r>
              <a:rPr lang="en-US" dirty="0" err="1" smtClean="0"/>
              <a:t>Bicarb</a:t>
            </a:r>
            <a:r>
              <a:rPr lang="en-US" dirty="0" smtClean="0"/>
              <a:t>: 12 glucose: 90</a:t>
            </a:r>
          </a:p>
          <a:p>
            <a:pPr>
              <a:buNone/>
            </a:pPr>
            <a:r>
              <a:rPr lang="en-US" dirty="0" smtClean="0"/>
              <a:t>Lactic acid: 2.8</a:t>
            </a:r>
          </a:p>
          <a:p>
            <a:pPr>
              <a:buNone/>
            </a:pPr>
            <a:r>
              <a:rPr lang="en-US" dirty="0" smtClean="0"/>
              <a:t>Serum </a:t>
            </a:r>
            <a:r>
              <a:rPr lang="en-US" dirty="0" err="1" smtClean="0"/>
              <a:t>osmolality</a:t>
            </a:r>
            <a:r>
              <a:rPr lang="en-US" dirty="0" smtClean="0"/>
              <a:t> 390</a:t>
            </a:r>
          </a:p>
          <a:p>
            <a:pPr>
              <a:buNone/>
            </a:pPr>
            <a:r>
              <a:rPr lang="en-US" dirty="0" smtClean="0"/>
              <a:t>ABG: pH: 7.24 PCO2: 28 PO2: 102</a:t>
            </a:r>
          </a:p>
          <a:p>
            <a:pPr>
              <a:buNone/>
            </a:pPr>
            <a:r>
              <a:rPr lang="en-US" dirty="0" smtClean="0"/>
              <a:t>Serum </a:t>
            </a:r>
            <a:r>
              <a:rPr lang="en-US" dirty="0" err="1" smtClean="0"/>
              <a:t>Tox</a:t>
            </a:r>
            <a:r>
              <a:rPr lang="en-US" dirty="0" smtClean="0"/>
              <a:t>: negative for ETOH, </a:t>
            </a:r>
            <a:r>
              <a:rPr lang="en-US" dirty="0" err="1" smtClean="0"/>
              <a:t>opioids</a:t>
            </a:r>
            <a:r>
              <a:rPr lang="en-US" dirty="0" smtClean="0"/>
              <a:t>, BZD and common recreational drugs</a:t>
            </a:r>
          </a:p>
          <a:p>
            <a:r>
              <a:rPr lang="en-US" dirty="0" smtClean="0"/>
              <a:t>Imaging:</a:t>
            </a:r>
          </a:p>
          <a:p>
            <a:pPr>
              <a:buNone/>
            </a:pPr>
            <a:r>
              <a:rPr lang="en-US" dirty="0" smtClean="0"/>
              <a:t>CXR: no lung infiltrates or masses. </a:t>
            </a:r>
          </a:p>
          <a:p>
            <a:pPr>
              <a:buNone/>
            </a:pPr>
            <a:endParaRPr lang="en-US" dirty="0" smtClean="0"/>
          </a:p>
          <a:p>
            <a:pPr>
              <a:buNone/>
            </a:pPr>
            <a:r>
              <a:rPr lang="en-US" dirty="0" smtClean="0"/>
              <a:t>There is very little urine in the bladder, but urine obtained by catheterization contains many erythrocytes and envelope-shaped crystals.</a:t>
            </a:r>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Which of the following is the most appropriate treatment?</a:t>
            </a:r>
          </a:p>
          <a:p>
            <a:pPr marL="596646" indent="-514350">
              <a:buAutoNum type="alphaLcParenR"/>
            </a:pPr>
            <a:r>
              <a:rPr lang="en-US" dirty="0" err="1" smtClean="0"/>
              <a:t>Hemodialysis</a:t>
            </a:r>
            <a:endParaRPr lang="en-US" dirty="0" smtClean="0"/>
          </a:p>
          <a:p>
            <a:pPr marL="596646" indent="-514350">
              <a:buAutoNum type="alphaLcParenR"/>
            </a:pPr>
            <a:r>
              <a:rPr lang="en-US" dirty="0" smtClean="0"/>
              <a:t>Intravenous ethanol</a:t>
            </a:r>
          </a:p>
          <a:p>
            <a:pPr marL="596646" indent="-514350">
              <a:buAutoNum type="alphaLcParenR"/>
            </a:pPr>
            <a:r>
              <a:rPr lang="en-US" dirty="0" smtClean="0"/>
              <a:t>Intravenous </a:t>
            </a:r>
            <a:r>
              <a:rPr lang="en-US" dirty="0" err="1" smtClean="0"/>
              <a:t>fomepizole</a:t>
            </a:r>
            <a:endParaRPr lang="en-US" dirty="0" smtClean="0"/>
          </a:p>
          <a:p>
            <a:pPr marL="596646" indent="-514350">
              <a:buAutoNum type="alphaLcParenR"/>
            </a:pPr>
            <a:r>
              <a:rPr lang="en-US" dirty="0" smtClean="0"/>
              <a:t>Intravenous </a:t>
            </a:r>
            <a:r>
              <a:rPr lang="en-US" dirty="0" err="1" smtClean="0"/>
              <a:t>fomepizole</a:t>
            </a:r>
            <a:r>
              <a:rPr lang="en-US" dirty="0" smtClean="0"/>
              <a:t> and </a:t>
            </a:r>
            <a:r>
              <a:rPr lang="en-US" dirty="0" err="1" smtClean="0"/>
              <a:t>hemodialysis</a:t>
            </a:r>
            <a:endParaRPr lang="en-US" dirty="0" smtClean="0"/>
          </a:p>
          <a:p>
            <a:pPr marL="596646" indent="-514350">
              <a:buAutoNum type="alphaLcParenR"/>
            </a:pPr>
            <a:r>
              <a:rPr lang="en-US" dirty="0" smtClean="0"/>
              <a:t>Supportive care</a:t>
            </a:r>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Calculated serum </a:t>
            </a:r>
            <a:r>
              <a:rPr lang="en-US" dirty="0" err="1" smtClean="0"/>
              <a:t>osm</a:t>
            </a:r>
            <a:r>
              <a:rPr lang="en-US" dirty="0" smtClean="0"/>
              <a:t>: </a:t>
            </a:r>
          </a:p>
          <a:p>
            <a:pPr>
              <a:buNone/>
            </a:pPr>
            <a:r>
              <a:rPr lang="en-US" dirty="0" smtClean="0"/>
              <a:t>2 Na + Glucose/18 + BUN/2.8 =</a:t>
            </a:r>
          </a:p>
          <a:p>
            <a:pPr>
              <a:buNone/>
            </a:pPr>
            <a:r>
              <a:rPr lang="en-US" dirty="0" smtClean="0"/>
              <a:t>2 (138) + 90/18 + 14/2.8 = 276 + 5 + 5 = 376</a:t>
            </a:r>
          </a:p>
          <a:p>
            <a:pPr>
              <a:buNone/>
            </a:pPr>
            <a:r>
              <a:rPr lang="en-US" dirty="0" err="1" smtClean="0"/>
              <a:t>Osmolality</a:t>
            </a:r>
            <a:r>
              <a:rPr lang="en-US" dirty="0" smtClean="0"/>
              <a:t> gap = observed – expected</a:t>
            </a:r>
          </a:p>
          <a:p>
            <a:pPr>
              <a:buNone/>
            </a:pPr>
            <a:r>
              <a:rPr lang="en-US" dirty="0" err="1" smtClean="0"/>
              <a:t>Osm</a:t>
            </a:r>
            <a:r>
              <a:rPr lang="en-US" dirty="0" smtClean="0"/>
              <a:t> gap = 390 – 376 = 14</a:t>
            </a:r>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r>
              <a:rPr lang="en-US" dirty="0" err="1" smtClean="0"/>
              <a:t>classicHACadmission</a:t>
            </a:r>
            <a:endParaRPr lang="en-US" dirty="0"/>
          </a:p>
        </p:txBody>
      </p:sp>
      <p:sp>
        <p:nvSpPr>
          <p:cNvPr id="3" name="Content Placeholder 2"/>
          <p:cNvSpPr>
            <a:spLocks noGrp="1"/>
          </p:cNvSpPr>
          <p:nvPr>
            <p:ph idx="1"/>
          </p:nvPr>
        </p:nvSpPr>
        <p:spPr>
          <a:xfrm>
            <a:off x="1435608" y="1417638"/>
            <a:ext cx="7498080" cy="4800600"/>
          </a:xfrm>
        </p:spPr>
        <p:txBody>
          <a:bodyPr>
            <a:normAutofit fontScale="70000" lnSpcReduction="20000"/>
          </a:bodyPr>
          <a:lstStyle/>
          <a:p>
            <a:r>
              <a:rPr lang="en-US" dirty="0" smtClean="0"/>
              <a:t>A 39 </a:t>
            </a:r>
            <a:r>
              <a:rPr lang="en-US" dirty="0" err="1" smtClean="0"/>
              <a:t>yo</a:t>
            </a:r>
            <a:r>
              <a:rPr lang="en-US" dirty="0" smtClean="0"/>
              <a:t> M is admitted to the hospital for new-onset agitation, fluctuating level of consciousness and tremors. He is diagnosed with acute alcoholic hepatitis.</a:t>
            </a:r>
          </a:p>
          <a:p>
            <a:r>
              <a:rPr lang="en-US" dirty="0" smtClean="0"/>
              <a:t>On P/E, </a:t>
            </a:r>
          </a:p>
          <a:p>
            <a:pPr>
              <a:buNone/>
            </a:pPr>
            <a:r>
              <a:rPr lang="en-US" dirty="0" smtClean="0"/>
              <a:t>Vitals: T: 101.8, BP: 95/55, HR: 130 and RR: 30</a:t>
            </a:r>
          </a:p>
          <a:p>
            <a:pPr>
              <a:buNone/>
            </a:pPr>
            <a:r>
              <a:rPr lang="en-US" dirty="0" smtClean="0"/>
              <a:t>Jaundice is noted. The abdomen is protuberant with </a:t>
            </a:r>
            <a:r>
              <a:rPr lang="en-US" dirty="0" err="1" smtClean="0"/>
              <a:t>ascites</a:t>
            </a:r>
            <a:r>
              <a:rPr lang="en-US" dirty="0" smtClean="0"/>
              <a:t>, but is soft with no abdominal rigidity or guarding. There’s no blood in stool. The patient is agitated and disoriented, is unable to maintain attention and appear to be having visual hallucination. He believes that the nurse has stolen his wallet (which is in his bedside drawer) in order to obtain his identity. He is diaphoretic and tremulous. </a:t>
            </a:r>
            <a:r>
              <a:rPr lang="en-US" dirty="0" err="1" smtClean="0"/>
              <a:t>Asterixis</a:t>
            </a:r>
            <a:r>
              <a:rPr lang="en-US" dirty="0" smtClean="0"/>
              <a:t> is absent, and the remainder of neurologic examination is normal.</a:t>
            </a:r>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Which of the following is the most appropriate management?</a:t>
            </a:r>
          </a:p>
          <a:p>
            <a:pPr marL="596646" indent="-514350">
              <a:buAutoNum type="alphaLcParenR"/>
            </a:pPr>
            <a:r>
              <a:rPr lang="en-US" dirty="0" err="1" smtClean="0"/>
              <a:t>Ceftriaxone</a:t>
            </a:r>
            <a:endParaRPr lang="en-US" dirty="0" smtClean="0"/>
          </a:p>
          <a:p>
            <a:pPr marL="596646" indent="-514350">
              <a:buAutoNum type="alphaLcParenR"/>
            </a:pPr>
            <a:r>
              <a:rPr lang="en-US" dirty="0" smtClean="0"/>
              <a:t>CT of the head</a:t>
            </a:r>
          </a:p>
          <a:p>
            <a:pPr marL="596646" indent="-514350">
              <a:buAutoNum type="alphaLcParenR"/>
            </a:pPr>
            <a:r>
              <a:rPr lang="en-US" dirty="0" smtClean="0"/>
              <a:t>Haloperidol</a:t>
            </a:r>
          </a:p>
          <a:p>
            <a:pPr marL="596646" indent="-514350">
              <a:buAutoNum type="alphaLcParenR"/>
            </a:pPr>
            <a:r>
              <a:rPr lang="en-US" dirty="0" err="1" smtClean="0"/>
              <a:t>Lactulose</a:t>
            </a:r>
            <a:r>
              <a:rPr lang="en-US" dirty="0" smtClean="0"/>
              <a:t> enema</a:t>
            </a:r>
          </a:p>
          <a:p>
            <a:pPr marL="596646" indent="-514350">
              <a:buAutoNum type="alphaLcParenR"/>
            </a:pPr>
            <a:r>
              <a:rPr lang="en-US" dirty="0" err="1" smtClean="0"/>
              <a:t>Lorazepam</a:t>
            </a:r>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Delirium tremens is characterized by fluctuating level of consciousness, disorientation, reduced attention, global amnesia, impaired cognition and speech and often hallucinations and delusions.</a:t>
            </a:r>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435608" y="274638"/>
            <a:ext cx="7498080" cy="4800600"/>
          </a:xfrm>
        </p:spPr>
        <p:txBody>
          <a:bodyPr>
            <a:normAutofit fontScale="92500" lnSpcReduction="10000"/>
          </a:bodyPr>
          <a:lstStyle/>
          <a:p>
            <a:r>
              <a:rPr lang="en-US" dirty="0" smtClean="0"/>
              <a:t>A 21 </a:t>
            </a:r>
            <a:r>
              <a:rPr lang="en-US" dirty="0" err="1" smtClean="0"/>
              <a:t>yo</a:t>
            </a:r>
            <a:r>
              <a:rPr lang="en-US" dirty="0" smtClean="0"/>
              <a:t> M is evaluated in the ED for shortness of breath after a bee sting. He feels lightheaded and describes a sense of puffiness in his face.</a:t>
            </a:r>
          </a:p>
          <a:p>
            <a:r>
              <a:rPr lang="en-US" dirty="0" smtClean="0"/>
              <a:t>On P/E:</a:t>
            </a:r>
          </a:p>
          <a:p>
            <a:pPr>
              <a:buNone/>
            </a:pPr>
            <a:r>
              <a:rPr lang="en-US" dirty="0" smtClean="0"/>
              <a:t>Vitals: T: 100.4, BP: 98/60, HR: 100 RR: 24/min</a:t>
            </a:r>
          </a:p>
          <a:p>
            <a:pPr>
              <a:buNone/>
            </a:pPr>
            <a:r>
              <a:rPr lang="en-US" dirty="0" smtClean="0"/>
              <a:t>He is agitated, bilateral wheezing is noted. There is no </a:t>
            </a:r>
            <a:r>
              <a:rPr lang="en-US" dirty="0" err="1" smtClean="0"/>
              <a:t>stridor</a:t>
            </a:r>
            <a:r>
              <a:rPr lang="en-US" dirty="0" smtClean="0"/>
              <a:t> and no evidence of facial, tongue or </a:t>
            </a:r>
            <a:r>
              <a:rPr lang="en-US" dirty="0" err="1" smtClean="0"/>
              <a:t>oropharyngeal</a:t>
            </a:r>
            <a:r>
              <a:rPr lang="en-US" dirty="0" smtClean="0"/>
              <a:t> swelling. There’s no rash. CXR shows hyperinflation.</a:t>
            </a:r>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435608" y="1139608"/>
            <a:ext cx="7498080" cy="4800600"/>
          </a:xfrm>
        </p:spPr>
        <p:txBody>
          <a:bodyPr>
            <a:normAutofit fontScale="92500" lnSpcReduction="10000"/>
          </a:bodyPr>
          <a:lstStyle/>
          <a:p>
            <a:r>
              <a:rPr lang="en-US" dirty="0" smtClean="0"/>
              <a:t>Which of the following is the most appropriate treatment?</a:t>
            </a:r>
          </a:p>
          <a:p>
            <a:pPr marL="596646" indent="-514350">
              <a:buAutoNum type="alphaLcParenR"/>
            </a:pPr>
            <a:r>
              <a:rPr lang="en-US" dirty="0" err="1" smtClean="0"/>
              <a:t>Endotracheal</a:t>
            </a:r>
            <a:r>
              <a:rPr lang="en-US" dirty="0" smtClean="0"/>
              <a:t> intubation and mechanical ventilation</a:t>
            </a:r>
          </a:p>
          <a:p>
            <a:pPr marL="596646" indent="-514350">
              <a:buAutoNum type="alphaLcParenR"/>
            </a:pPr>
            <a:r>
              <a:rPr lang="en-US" dirty="0" smtClean="0"/>
              <a:t> Intramuscular epinephrine and inhaled </a:t>
            </a:r>
            <a:r>
              <a:rPr lang="en-US" dirty="0" err="1" smtClean="0"/>
              <a:t>albuterol</a:t>
            </a:r>
            <a:endParaRPr lang="en-US" dirty="0" smtClean="0"/>
          </a:p>
          <a:p>
            <a:pPr marL="596646" indent="-514350">
              <a:buAutoNum type="alphaLcParenR"/>
            </a:pPr>
            <a:r>
              <a:rPr lang="en-US" dirty="0" smtClean="0"/>
              <a:t>Intravenous </a:t>
            </a:r>
            <a:r>
              <a:rPr lang="en-US" dirty="0" err="1" smtClean="0"/>
              <a:t>diphenhydramine</a:t>
            </a:r>
            <a:r>
              <a:rPr lang="en-US" dirty="0" smtClean="0"/>
              <a:t> and </a:t>
            </a:r>
            <a:r>
              <a:rPr lang="en-US" dirty="0" err="1" smtClean="0"/>
              <a:t>methylprednisolone</a:t>
            </a:r>
            <a:endParaRPr lang="en-US" dirty="0" smtClean="0"/>
          </a:p>
          <a:p>
            <a:pPr marL="596646" indent="-514350">
              <a:buAutoNum type="alphaLcParenR"/>
            </a:pPr>
            <a:r>
              <a:rPr lang="en-US" dirty="0" smtClean="0"/>
              <a:t>Intravenous epinephrine, </a:t>
            </a:r>
            <a:r>
              <a:rPr lang="en-US" dirty="0" err="1" smtClean="0"/>
              <a:t>methylprednisolone</a:t>
            </a:r>
            <a:r>
              <a:rPr lang="en-US" dirty="0" smtClean="0"/>
              <a:t>, and </a:t>
            </a:r>
            <a:r>
              <a:rPr lang="en-US" dirty="0" err="1" smtClean="0"/>
              <a:t>diphenhydramine</a:t>
            </a:r>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 19-year-old woman is evaluated in the ED after taking an overdose of medication in an apparent suicide attempt.</a:t>
            </a:r>
          </a:p>
          <a:p>
            <a:r>
              <a:rPr lang="en-US" dirty="0" smtClean="0"/>
              <a:t>On P/E: she is </a:t>
            </a:r>
            <a:r>
              <a:rPr lang="en-US" dirty="0" err="1" smtClean="0"/>
              <a:t>intubated</a:t>
            </a:r>
            <a:r>
              <a:rPr lang="en-US" dirty="0" smtClean="0"/>
              <a:t> and on mechanical ventilation. She is obtunded. </a:t>
            </a:r>
          </a:p>
          <a:p>
            <a:pPr>
              <a:buNone/>
            </a:pPr>
            <a:r>
              <a:rPr lang="en-US" dirty="0" smtClean="0"/>
              <a:t>Vitals: T: 100.2, BP: 96/60, HR: 92, RR on assisted mode of ventilation: 18/min.</a:t>
            </a:r>
          </a:p>
          <a:p>
            <a:pPr>
              <a:buNone/>
            </a:pPr>
            <a:r>
              <a:rPr lang="en-US" dirty="0" smtClean="0"/>
              <a:t>The remainder of the physical exam is normal.</a:t>
            </a:r>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Laboratory studies reveal a plasma glucose level of 100. Qualitative urine toxicology screen reveals the presence of benzodiazepines and </a:t>
            </a:r>
            <a:r>
              <a:rPr lang="en-US" dirty="0" err="1" smtClean="0"/>
              <a:t>tricyclic</a:t>
            </a:r>
            <a:r>
              <a:rPr lang="en-US" dirty="0" smtClean="0"/>
              <a:t> antidepressants. No other toxins are identified in her serum or urine. </a:t>
            </a:r>
          </a:p>
          <a:p>
            <a:r>
              <a:rPr lang="en-US" dirty="0" smtClean="0"/>
              <a:t>Initial EKG shows sinus tachycardia with a QRS duration of 90 ms. – EKG in the ICU several hours later shows a QRS duration of 130 ms.</a:t>
            </a:r>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In addition to isotonic saline and </a:t>
            </a:r>
            <a:r>
              <a:rPr lang="en-US" dirty="0" err="1" smtClean="0"/>
              <a:t>vasopressors</a:t>
            </a:r>
            <a:r>
              <a:rPr lang="en-US" dirty="0" smtClean="0"/>
              <a:t>, which of the following is the most appropriate next step in management?</a:t>
            </a:r>
          </a:p>
          <a:p>
            <a:pPr marL="596646" indent="-514350">
              <a:buAutoNum type="alphaLcParenR"/>
            </a:pPr>
            <a:r>
              <a:rPr lang="en-US" dirty="0" err="1" smtClean="0"/>
              <a:t>Naloxone</a:t>
            </a:r>
            <a:endParaRPr lang="en-US" dirty="0" smtClean="0"/>
          </a:p>
          <a:p>
            <a:pPr marL="596646" indent="-514350">
              <a:buAutoNum type="alphaLcParenR"/>
            </a:pPr>
            <a:r>
              <a:rPr lang="en-US" dirty="0" err="1" smtClean="0"/>
              <a:t>Procainamide</a:t>
            </a:r>
            <a:endParaRPr lang="en-US" dirty="0" smtClean="0"/>
          </a:p>
          <a:p>
            <a:pPr marL="596646" indent="-514350">
              <a:buAutoNum type="alphaLcParenR"/>
            </a:pPr>
            <a:r>
              <a:rPr lang="en-US" dirty="0" smtClean="0"/>
              <a:t>Saline </a:t>
            </a:r>
            <a:r>
              <a:rPr lang="en-US" dirty="0" err="1" smtClean="0"/>
              <a:t>diuresis</a:t>
            </a:r>
            <a:r>
              <a:rPr lang="en-US" dirty="0" smtClean="0"/>
              <a:t> </a:t>
            </a:r>
          </a:p>
          <a:p>
            <a:pPr marL="596646" indent="-514350">
              <a:buAutoNum type="alphaLcParenR"/>
            </a:pPr>
            <a:r>
              <a:rPr lang="en-US" dirty="0" smtClean="0"/>
              <a:t>Sodium bicarbonate infusion</a:t>
            </a:r>
          </a:p>
          <a:p>
            <a:endParaRPr 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TCA (Na-channel blocker) Toxicity</a:t>
            </a:r>
            <a:endParaRPr lang="en-US" dirty="0"/>
          </a:p>
        </p:txBody>
      </p:sp>
      <p:pic>
        <p:nvPicPr>
          <p:cNvPr id="4" name="Content Placeholder 3" descr="TCA"/>
          <p:cNvPicPr>
            <a:picLocks noGrp="1" noChangeAspect="1"/>
          </p:cNvPicPr>
          <p:nvPr>
            <p:ph idx="1"/>
          </p:nvPr>
        </p:nvPicPr>
        <p:blipFill>
          <a:blip r:embed="rId2"/>
          <a:srcRect t="-16927" b="-16927"/>
          <a:stretch>
            <a:fillRect/>
          </a:stretch>
        </p:blipFill>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TCA (Na-channel blocker) Toxicity</a:t>
            </a:r>
            <a:endParaRPr lang="en-US" dirty="0"/>
          </a:p>
        </p:txBody>
      </p:sp>
      <p:sp>
        <p:nvSpPr>
          <p:cNvPr id="3" name="Content Placeholder 2"/>
          <p:cNvSpPr>
            <a:spLocks noGrp="1"/>
          </p:cNvSpPr>
          <p:nvPr>
            <p:ph idx="1"/>
          </p:nvPr>
        </p:nvSpPr>
        <p:spPr/>
        <p:txBody>
          <a:bodyPr/>
          <a:lstStyle/>
          <a:p>
            <a:r>
              <a:rPr lang="en-US" dirty="0" smtClean="0"/>
              <a:t>Sinus tachycardia with first-degree AV block (P waves hidden in the T waves, best seen in V1-2).</a:t>
            </a:r>
          </a:p>
          <a:p>
            <a:r>
              <a:rPr lang="en-US" dirty="0" smtClean="0"/>
              <a:t>Broad QRS complexes.</a:t>
            </a:r>
          </a:p>
          <a:p>
            <a:r>
              <a:rPr lang="en-US" dirty="0" smtClean="0"/>
              <a:t>Positive R’ wave in </a:t>
            </a:r>
            <a:r>
              <a:rPr lang="en-US" dirty="0" err="1" smtClean="0"/>
              <a:t>aVR</a:t>
            </a:r>
            <a:r>
              <a:rPr lang="en-US" dirty="0" smtClean="0"/>
              <a:t>.</a:t>
            </a:r>
          </a:p>
          <a:p>
            <a:endParaRPr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 62yo M is evaluated in the ED for headache and confusion. He does not have chest pain or discomfort. His medical </a:t>
            </a:r>
            <a:r>
              <a:rPr lang="en-US" dirty="0" err="1" smtClean="0"/>
              <a:t>hx</a:t>
            </a:r>
            <a:r>
              <a:rPr lang="en-US" dirty="0" smtClean="0"/>
              <a:t> is significant for essential hypertension, transient ischemic attack, type 2 DM (controlled by diet), and high cholesterol. His current medications are HCTZ, </a:t>
            </a:r>
            <a:r>
              <a:rPr lang="en-US" dirty="0" err="1" smtClean="0"/>
              <a:t>amlodipine</a:t>
            </a:r>
            <a:r>
              <a:rPr lang="en-US" dirty="0" smtClean="0"/>
              <a:t>, aspirin </a:t>
            </a:r>
            <a:r>
              <a:rPr lang="en-US" dirty="0" err="1" smtClean="0"/>
              <a:t>andatorvastatin</a:t>
            </a:r>
            <a:r>
              <a:rPr lang="en-US" dirty="0" smtClean="0"/>
              <a:t>.</a:t>
            </a:r>
            <a:endParaRPr 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435608" y="748885"/>
            <a:ext cx="7498080" cy="4800600"/>
          </a:xfrm>
        </p:spPr>
        <p:txBody>
          <a:bodyPr>
            <a:normAutofit fontScale="70000" lnSpcReduction="20000"/>
          </a:bodyPr>
          <a:lstStyle/>
          <a:p>
            <a:r>
              <a:rPr lang="en-US" dirty="0" smtClean="0"/>
              <a:t>On P/E:</a:t>
            </a:r>
          </a:p>
          <a:p>
            <a:pPr>
              <a:buNone/>
            </a:pPr>
            <a:r>
              <a:rPr lang="en-US" dirty="0" smtClean="0"/>
              <a:t>Vitals: T: normal, BP: 220/135 (same in both arms), HR: 88, RR: 20; BMI: 31.</a:t>
            </a:r>
          </a:p>
          <a:p>
            <a:pPr>
              <a:buNone/>
            </a:pPr>
            <a:r>
              <a:rPr lang="en-US" dirty="0" smtClean="0"/>
              <a:t>He is intermittently lethargic and agitated, and he’s oriented to self and place but not date and time. </a:t>
            </a:r>
            <a:r>
              <a:rPr lang="en-US" dirty="0" err="1" smtClean="0"/>
              <a:t>Funduscopic</a:t>
            </a:r>
            <a:r>
              <a:rPr lang="en-US" dirty="0" smtClean="0"/>
              <a:t> exam cannot be performed owing to agitation. There is no focal weakness or loss of sensation, the cranial nerves are intact, and the gait is slow but otherwise normal. The lungs are clear. Pedal edema is noted.</a:t>
            </a:r>
          </a:p>
          <a:p>
            <a:r>
              <a:rPr lang="en-US" dirty="0" smtClean="0"/>
              <a:t>Labs:</a:t>
            </a:r>
          </a:p>
          <a:p>
            <a:pPr>
              <a:buNone/>
            </a:pPr>
            <a:r>
              <a:rPr lang="en-US" dirty="0" err="1" smtClean="0"/>
              <a:t>Lytes</a:t>
            </a:r>
            <a:r>
              <a:rPr lang="en-US" dirty="0" smtClean="0"/>
              <a:t>, CBC, Ti, UA </a:t>
            </a:r>
            <a:r>
              <a:rPr lang="en-US" dirty="0" err="1" smtClean="0">
                <a:sym typeface="Wingdings"/>
              </a:rPr>
              <a:t></a:t>
            </a:r>
            <a:r>
              <a:rPr lang="en-US" dirty="0" smtClean="0">
                <a:sym typeface="Wingdings"/>
              </a:rPr>
              <a:t> all normal</a:t>
            </a:r>
          </a:p>
          <a:p>
            <a:r>
              <a:rPr lang="en-US" dirty="0" smtClean="0">
                <a:sym typeface="Wingdings"/>
              </a:rPr>
              <a:t>Imaging:</a:t>
            </a:r>
          </a:p>
          <a:p>
            <a:pPr>
              <a:buNone/>
            </a:pPr>
            <a:r>
              <a:rPr lang="en-US" dirty="0" smtClean="0">
                <a:sym typeface="Wingdings"/>
              </a:rPr>
              <a:t>CXR: normal</a:t>
            </a:r>
          </a:p>
          <a:p>
            <a:pPr>
              <a:buNone/>
            </a:pPr>
            <a:r>
              <a:rPr lang="en-US" dirty="0" smtClean="0">
                <a:sym typeface="Wingdings"/>
              </a:rPr>
              <a:t>CT-head w/o contrast: evidence of old </a:t>
            </a:r>
            <a:r>
              <a:rPr lang="en-US" dirty="0" err="1" smtClean="0">
                <a:sym typeface="Wingdings"/>
              </a:rPr>
              <a:t>lacunar</a:t>
            </a:r>
            <a:r>
              <a:rPr lang="en-US" dirty="0" smtClean="0">
                <a:sym typeface="Wingdings"/>
              </a:rPr>
              <a:t> infarct but no signs of acute stroke or bleeding.</a:t>
            </a:r>
            <a:endParaRPr lang="en-US" dirty="0" smtClean="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Which of the following is the most appropriate initial target blood pressure for this patient?</a:t>
            </a:r>
          </a:p>
          <a:p>
            <a:pPr marL="596646" indent="-514350">
              <a:buAutoNum type="alphaLcParenR"/>
            </a:pPr>
            <a:r>
              <a:rPr lang="en-US" dirty="0" smtClean="0"/>
              <a:t>130/80 mm Hg</a:t>
            </a:r>
          </a:p>
          <a:p>
            <a:pPr marL="596646" indent="-514350">
              <a:buAutoNum type="alphaLcParenR"/>
            </a:pPr>
            <a:r>
              <a:rPr lang="en-US" dirty="0" smtClean="0"/>
              <a:t>140/90 mm Hg</a:t>
            </a:r>
          </a:p>
          <a:p>
            <a:pPr marL="596646" indent="-514350">
              <a:buAutoNum type="alphaLcParenR"/>
            </a:pPr>
            <a:r>
              <a:rPr lang="en-US" dirty="0" smtClean="0"/>
              <a:t>185/110 mm Hg</a:t>
            </a:r>
          </a:p>
          <a:p>
            <a:pPr marL="596646" indent="-514350">
              <a:buAutoNum type="alphaLcParenR"/>
            </a:pPr>
            <a:r>
              <a:rPr lang="en-US" dirty="0" smtClean="0"/>
              <a:t>200/120 mm Hg</a:t>
            </a:r>
            <a:endParaRPr 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 50yo M is admitted to the hospital for pneumonia. He was started on antibiotics in the ED. He has a </a:t>
            </a:r>
            <a:r>
              <a:rPr lang="en-US" dirty="0" err="1" smtClean="0"/>
              <a:t>hx</a:t>
            </a:r>
            <a:r>
              <a:rPr lang="en-US" dirty="0" smtClean="0"/>
              <a:t> of bipolar disorder that is controlled with Li and </a:t>
            </a:r>
            <a:r>
              <a:rPr lang="en-US" dirty="0" err="1" smtClean="0"/>
              <a:t>risperidone</a:t>
            </a:r>
            <a:r>
              <a:rPr lang="en-US" dirty="0" smtClean="0"/>
              <a:t>.</a:t>
            </a:r>
          </a:p>
          <a:p>
            <a:r>
              <a:rPr lang="en-US" dirty="0" smtClean="0"/>
              <a:t>On the </a:t>
            </a:r>
            <a:r>
              <a:rPr lang="en-US" dirty="0" err="1" smtClean="0"/>
              <a:t>eveing</a:t>
            </a:r>
            <a:r>
              <a:rPr lang="en-US" dirty="0" smtClean="0"/>
              <a:t> of admission, he becomes agitated and confused. He is given IV haloperidol, and he develops fever and muscle rigidity. </a:t>
            </a:r>
            <a:endParaRPr lang="en-US"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On P/E: </a:t>
            </a:r>
          </a:p>
          <a:p>
            <a:pPr>
              <a:buNone/>
            </a:pPr>
            <a:r>
              <a:rPr lang="en-US" dirty="0" smtClean="0"/>
              <a:t>Vitals: T: 39.9 (103.8), BP: 187/108, pulse rate: 110/min, RR: 32/min. Diaphoresis, rigidity and agitation are present. No </a:t>
            </a:r>
            <a:r>
              <a:rPr lang="en-US" dirty="0" err="1" smtClean="0"/>
              <a:t>stridor</a:t>
            </a:r>
            <a:r>
              <a:rPr lang="en-US" dirty="0" smtClean="0"/>
              <a:t> or signs of </a:t>
            </a:r>
            <a:r>
              <a:rPr lang="en-US" dirty="0" err="1" smtClean="0"/>
              <a:t>respiraory</a:t>
            </a:r>
            <a:r>
              <a:rPr lang="en-US" dirty="0" smtClean="0"/>
              <a:t> failure are noted.</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In addition to IVF therapy, which of the following is the most appropriate initial treatment?</a:t>
            </a:r>
          </a:p>
          <a:p>
            <a:pPr marL="596646" indent="-514350">
              <a:buAutoNum type="alphaLcParenR"/>
            </a:pPr>
            <a:r>
              <a:rPr lang="en-US" dirty="0" smtClean="0"/>
              <a:t>Acetaminophen</a:t>
            </a:r>
          </a:p>
          <a:p>
            <a:pPr marL="596646" indent="-514350">
              <a:buAutoNum type="alphaLcParenR"/>
            </a:pPr>
            <a:r>
              <a:rPr lang="en-US" dirty="0" err="1" smtClean="0"/>
              <a:t>Atracurium</a:t>
            </a:r>
            <a:endParaRPr lang="en-US" dirty="0" smtClean="0"/>
          </a:p>
          <a:p>
            <a:pPr marL="596646" indent="-514350">
              <a:buAutoNum type="alphaLcParenR"/>
            </a:pPr>
            <a:r>
              <a:rPr lang="en-US" dirty="0" smtClean="0"/>
              <a:t>Intubation and mechanical ventilation</a:t>
            </a:r>
          </a:p>
          <a:p>
            <a:pPr marL="596646" indent="-514350">
              <a:buAutoNum type="alphaLcParenR"/>
            </a:pPr>
            <a:r>
              <a:rPr lang="en-US" dirty="0" err="1" smtClean="0"/>
              <a:t>Lorazepam</a:t>
            </a:r>
            <a:endParaRPr lang="en-US" dirty="0" smtClean="0"/>
          </a:p>
          <a:p>
            <a:pPr marL="596646" indent="-514350">
              <a:buAutoNum type="alphaLcParenR"/>
            </a:pPr>
            <a:r>
              <a:rPr lang="en-US" dirty="0" err="1" smtClean="0"/>
              <a:t>Nitroprusside</a:t>
            </a:r>
            <a:endParaRPr lang="en-US"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435608" y="1090768"/>
            <a:ext cx="7498080" cy="4800600"/>
          </a:xfrm>
        </p:spPr>
        <p:txBody>
          <a:bodyPr>
            <a:normAutofit fontScale="85000" lnSpcReduction="10000"/>
          </a:bodyPr>
          <a:lstStyle/>
          <a:p>
            <a:r>
              <a:rPr lang="en-US" dirty="0" smtClean="0"/>
              <a:t>An 18 </a:t>
            </a:r>
            <a:r>
              <a:rPr lang="en-US" dirty="0" err="1" smtClean="0"/>
              <a:t>yo</a:t>
            </a:r>
            <a:r>
              <a:rPr lang="en-US" dirty="0" smtClean="0"/>
              <a:t> F is evaluated in the ED after being rescued from a burning house. She was unconscious for a few minutes at the scene and on the way to the hospital, but she regained consciousness in the ED.</a:t>
            </a:r>
          </a:p>
          <a:p>
            <a:r>
              <a:rPr lang="en-US" dirty="0" smtClean="0"/>
              <a:t>On P/E: she is agitated but follows commands and is oriented</a:t>
            </a:r>
          </a:p>
          <a:p>
            <a:pPr>
              <a:buNone/>
            </a:pPr>
            <a:r>
              <a:rPr lang="en-US" dirty="0" smtClean="0"/>
              <a:t>Vitals: T: 99.3, BP: 145/80, pulse rate: 20/min, SaO2: 98% on RA</a:t>
            </a:r>
          </a:p>
          <a:p>
            <a:pPr>
              <a:buNone/>
            </a:pPr>
            <a:r>
              <a:rPr lang="en-US" dirty="0" smtClean="0"/>
              <a:t>She coughs frequently. There are no skin burns. No cyanosis, respiratory </a:t>
            </a:r>
            <a:r>
              <a:rPr lang="en-US" dirty="0" err="1" smtClean="0"/>
              <a:t>stridor</a:t>
            </a:r>
            <a:r>
              <a:rPr lang="en-US" dirty="0" smtClean="0"/>
              <a:t>, sputum production, or soot around airway orifices is noted.</a:t>
            </a:r>
            <a:endParaRPr lang="en-US"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524000" y="411050"/>
            <a:ext cx="7498080" cy="4800600"/>
          </a:xfrm>
        </p:spPr>
        <p:txBody>
          <a:bodyPr/>
          <a:lstStyle/>
          <a:p>
            <a:r>
              <a:rPr lang="en-US" dirty="0" smtClean="0"/>
              <a:t>Labs:</a:t>
            </a:r>
          </a:p>
          <a:p>
            <a:pPr>
              <a:buNone/>
            </a:pPr>
            <a:r>
              <a:rPr lang="en-US" dirty="0" smtClean="0"/>
              <a:t>Lactic acid level: 41</a:t>
            </a:r>
          </a:p>
          <a:p>
            <a:pPr>
              <a:buNone/>
            </a:pPr>
            <a:r>
              <a:rPr lang="en-US" dirty="0" smtClean="0"/>
              <a:t>ABG:</a:t>
            </a:r>
          </a:p>
          <a:p>
            <a:pPr>
              <a:buNone/>
            </a:pPr>
            <a:endParaRPr lang="en-US" dirty="0" smtClean="0"/>
          </a:p>
          <a:p>
            <a:pPr>
              <a:buNone/>
            </a:pPr>
            <a:endParaRPr lang="en-US" dirty="0"/>
          </a:p>
        </p:txBody>
      </p:sp>
      <p:graphicFrame>
        <p:nvGraphicFramePr>
          <p:cNvPr id="4" name="Table 3"/>
          <p:cNvGraphicFramePr>
            <a:graphicFrameLocks noGrp="1"/>
          </p:cNvGraphicFramePr>
          <p:nvPr/>
        </p:nvGraphicFramePr>
        <p:xfrm>
          <a:off x="1524000" y="2442018"/>
          <a:ext cx="6096000" cy="2392680"/>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endParaRPr lang="en-US" dirty="0"/>
                    </a:p>
                  </a:txBody>
                  <a:tcPr/>
                </a:tc>
                <a:tc>
                  <a:txBody>
                    <a:bodyPr/>
                    <a:lstStyle/>
                    <a:p>
                      <a:r>
                        <a:rPr lang="en-US" dirty="0" smtClean="0"/>
                        <a:t>Initial Assessment</a:t>
                      </a:r>
                      <a:endParaRPr lang="en-US" dirty="0"/>
                    </a:p>
                  </a:txBody>
                  <a:tcPr/>
                </a:tc>
                <a:tc>
                  <a:txBody>
                    <a:bodyPr/>
                    <a:lstStyle/>
                    <a:p>
                      <a:r>
                        <a:rPr lang="en-US" dirty="0" smtClean="0"/>
                        <a:t>25 minutes later</a:t>
                      </a:r>
                      <a:endParaRPr lang="en-US" dirty="0"/>
                    </a:p>
                  </a:txBody>
                  <a:tcPr/>
                </a:tc>
              </a:tr>
              <a:tr h="370840">
                <a:tc>
                  <a:txBody>
                    <a:bodyPr/>
                    <a:lstStyle/>
                    <a:p>
                      <a:r>
                        <a:rPr lang="en-US" dirty="0" smtClean="0"/>
                        <a:t>pH</a:t>
                      </a:r>
                      <a:endParaRPr lang="en-US" dirty="0"/>
                    </a:p>
                  </a:txBody>
                  <a:tcPr/>
                </a:tc>
                <a:tc>
                  <a:txBody>
                    <a:bodyPr/>
                    <a:lstStyle/>
                    <a:p>
                      <a:r>
                        <a:rPr lang="en-US" dirty="0" smtClean="0"/>
                        <a:t>7.46</a:t>
                      </a:r>
                      <a:endParaRPr lang="en-US" dirty="0"/>
                    </a:p>
                  </a:txBody>
                  <a:tcPr/>
                </a:tc>
                <a:tc>
                  <a:txBody>
                    <a:bodyPr/>
                    <a:lstStyle/>
                    <a:p>
                      <a:r>
                        <a:rPr lang="en-US" dirty="0" smtClean="0"/>
                        <a:t>7.45</a:t>
                      </a:r>
                      <a:endParaRPr lang="en-US" dirty="0"/>
                    </a:p>
                  </a:txBody>
                  <a:tcPr/>
                </a:tc>
              </a:tr>
              <a:tr h="370840">
                <a:tc>
                  <a:txBody>
                    <a:bodyPr/>
                    <a:lstStyle/>
                    <a:p>
                      <a:r>
                        <a:rPr lang="en-US" dirty="0" smtClean="0"/>
                        <a:t>Arterial PCO2</a:t>
                      </a:r>
                      <a:endParaRPr lang="en-US" dirty="0"/>
                    </a:p>
                  </a:txBody>
                  <a:tcPr/>
                </a:tc>
                <a:tc>
                  <a:txBody>
                    <a:bodyPr/>
                    <a:lstStyle/>
                    <a:p>
                      <a:r>
                        <a:rPr lang="en-US" dirty="0" smtClean="0"/>
                        <a:t>27</a:t>
                      </a:r>
                      <a:endParaRPr lang="en-US" dirty="0"/>
                    </a:p>
                  </a:txBody>
                  <a:tcPr/>
                </a:tc>
                <a:tc>
                  <a:txBody>
                    <a:bodyPr/>
                    <a:lstStyle/>
                    <a:p>
                      <a:r>
                        <a:rPr lang="en-US" dirty="0" smtClean="0"/>
                        <a:t>30</a:t>
                      </a:r>
                      <a:endParaRPr lang="en-US" dirty="0"/>
                    </a:p>
                  </a:txBody>
                  <a:tcPr/>
                </a:tc>
              </a:tr>
              <a:tr h="370840">
                <a:tc>
                  <a:txBody>
                    <a:bodyPr/>
                    <a:lstStyle/>
                    <a:p>
                      <a:r>
                        <a:rPr lang="en-US" dirty="0" smtClean="0"/>
                        <a:t>Arterial</a:t>
                      </a:r>
                      <a:r>
                        <a:rPr lang="en-US" baseline="0" dirty="0" smtClean="0"/>
                        <a:t> PO2</a:t>
                      </a:r>
                      <a:endParaRPr lang="en-US" dirty="0"/>
                    </a:p>
                  </a:txBody>
                  <a:tcPr/>
                </a:tc>
                <a:tc>
                  <a:txBody>
                    <a:bodyPr/>
                    <a:lstStyle/>
                    <a:p>
                      <a:r>
                        <a:rPr lang="en-US" dirty="0" smtClean="0"/>
                        <a:t>86</a:t>
                      </a:r>
                      <a:endParaRPr lang="en-US" dirty="0"/>
                    </a:p>
                  </a:txBody>
                  <a:tcPr/>
                </a:tc>
                <a:tc>
                  <a:txBody>
                    <a:bodyPr/>
                    <a:lstStyle/>
                    <a:p>
                      <a:r>
                        <a:rPr lang="en-US" dirty="0" smtClean="0"/>
                        <a:t>89</a:t>
                      </a:r>
                      <a:endParaRPr lang="en-US" dirty="0"/>
                    </a:p>
                  </a:txBody>
                  <a:tcPr/>
                </a:tc>
              </a:tr>
              <a:tr h="370840">
                <a:tc>
                  <a:txBody>
                    <a:bodyPr/>
                    <a:lstStyle/>
                    <a:p>
                      <a:r>
                        <a:rPr lang="en-US" dirty="0" err="1" smtClean="0"/>
                        <a:t>Carboxyhemoglobin</a:t>
                      </a:r>
                      <a:endParaRPr lang="en-US" dirty="0"/>
                    </a:p>
                  </a:txBody>
                  <a:tcPr/>
                </a:tc>
                <a:tc>
                  <a:txBody>
                    <a:bodyPr/>
                    <a:lstStyle/>
                    <a:p>
                      <a:r>
                        <a:rPr lang="en-US" dirty="0" smtClean="0"/>
                        <a:t>29%</a:t>
                      </a:r>
                      <a:endParaRPr lang="en-US" dirty="0"/>
                    </a:p>
                  </a:txBody>
                  <a:tcPr/>
                </a:tc>
                <a:tc>
                  <a:txBody>
                    <a:bodyPr/>
                    <a:lstStyle/>
                    <a:p>
                      <a:r>
                        <a:rPr lang="en-US" dirty="0" smtClean="0"/>
                        <a:t>27%</a:t>
                      </a:r>
                      <a:endParaRPr lang="en-US" dirty="0"/>
                    </a:p>
                  </a:txBody>
                  <a:tcPr/>
                </a:tc>
              </a:tr>
            </a:tbl>
          </a:graphicData>
        </a:graphic>
      </p:graphicFrame>
      <p:sp>
        <p:nvSpPr>
          <p:cNvPr id="7" name="TextBox 6"/>
          <p:cNvSpPr txBox="1"/>
          <p:nvPr/>
        </p:nvSpPr>
        <p:spPr>
          <a:xfrm>
            <a:off x="1742102" y="5453840"/>
            <a:ext cx="5339923" cy="584776"/>
          </a:xfrm>
          <a:prstGeom prst="rect">
            <a:avLst/>
          </a:prstGeom>
          <a:noFill/>
        </p:spPr>
        <p:txBody>
          <a:bodyPr wrap="none" rtlCol="0">
            <a:spAutoFit/>
          </a:bodyPr>
          <a:lstStyle/>
          <a:p>
            <a:r>
              <a:rPr lang="en-US" sz="3200" dirty="0" smtClean="0"/>
              <a:t>CXR: shows no lung infiltrates</a:t>
            </a:r>
            <a:endParaRPr lang="en-US" sz="3200"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In addition to placing the patient on 100% O2, which of the following is the </a:t>
            </a:r>
            <a:r>
              <a:rPr lang="en-US" dirty="0" err="1" smtClean="0"/>
              <a:t>mostappropriate</a:t>
            </a:r>
            <a:r>
              <a:rPr lang="en-US" dirty="0" smtClean="0"/>
              <a:t> next step in management?</a:t>
            </a:r>
          </a:p>
          <a:p>
            <a:pPr marL="596646" indent="-514350">
              <a:buAutoNum type="alphaLcParenR"/>
            </a:pPr>
            <a:r>
              <a:rPr lang="en-US" dirty="0" smtClean="0"/>
              <a:t>Blood cyanide level measurement</a:t>
            </a:r>
          </a:p>
          <a:p>
            <a:pPr marL="596646" indent="-514350">
              <a:buAutoNum type="alphaLcParenR"/>
            </a:pPr>
            <a:r>
              <a:rPr lang="en-US" dirty="0" smtClean="0"/>
              <a:t>Hyperbaric oxygen therapy</a:t>
            </a:r>
          </a:p>
          <a:p>
            <a:pPr marL="596646" indent="-514350">
              <a:buAutoNum type="alphaLcParenR"/>
            </a:pPr>
            <a:r>
              <a:rPr lang="en-US" dirty="0" smtClean="0"/>
              <a:t>Intubation and initiation of mechanical ventilation</a:t>
            </a:r>
          </a:p>
          <a:p>
            <a:pPr marL="596646" indent="-514350">
              <a:buAutoNum type="alphaLcParenR"/>
            </a:pPr>
            <a:r>
              <a:rPr lang="en-US" dirty="0" smtClean="0"/>
              <a:t>Pulse </a:t>
            </a:r>
            <a:r>
              <a:rPr lang="en-US" dirty="0" err="1" smtClean="0"/>
              <a:t>oximetry</a:t>
            </a:r>
            <a:endParaRPr lang="en-US"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In patients with CO toxicity and high levels of </a:t>
            </a:r>
            <a:r>
              <a:rPr lang="en-US" dirty="0" err="1" smtClean="0"/>
              <a:t>carboxyhemoglobin</a:t>
            </a:r>
            <a:r>
              <a:rPr lang="en-US" dirty="0" smtClean="0"/>
              <a:t>, hyperbaric O2 therapy greatly speeds the clearance of </a:t>
            </a:r>
            <a:r>
              <a:rPr lang="en-US" dirty="0" err="1" smtClean="0"/>
              <a:t>carboxyhemoglobin</a:t>
            </a:r>
            <a:r>
              <a:rPr lang="en-US" dirty="0" smtClean="0"/>
              <a:t> and has been shown to reduce the incidence of delayed </a:t>
            </a:r>
            <a:r>
              <a:rPr lang="en-US" dirty="0" err="1" smtClean="0"/>
              <a:t>neurocognitive</a:t>
            </a:r>
            <a:r>
              <a:rPr lang="en-US" dirty="0" smtClean="0"/>
              <a:t> impairment.</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Solstice.thmx</Template>
  <TotalTime>787</TotalTime>
  <Words>3895</Words>
  <Application>Microsoft Office PowerPoint</Application>
  <PresentationFormat>On-screen Show (4:3)</PresentationFormat>
  <Paragraphs>514</Paragraphs>
  <Slides>70</Slides>
  <Notes>2</Notes>
  <HiddenSlides>0</HiddenSlides>
  <MMClips>0</MMClips>
  <ScaleCrop>false</ScaleCrop>
  <HeadingPairs>
    <vt:vector size="4" baseType="variant">
      <vt:variant>
        <vt:lpstr>Theme</vt:lpstr>
      </vt:variant>
      <vt:variant>
        <vt:i4>1</vt:i4>
      </vt:variant>
      <vt:variant>
        <vt:lpstr>Slide Titles</vt:lpstr>
      </vt:variant>
      <vt:variant>
        <vt:i4>70</vt:i4>
      </vt:variant>
    </vt:vector>
  </HeadingPairs>
  <TitlesOfParts>
    <vt:vector size="71" baseType="lpstr">
      <vt:lpstr>Solstice</vt:lpstr>
      <vt:lpstr>Board Review</vt:lpstr>
      <vt:lpstr>Shock</vt:lpstr>
      <vt:lpstr>Key Hemodynamic Parameters of Shock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Emergent Disorders in Critical Care</vt:lpstr>
      <vt:lpstr>Acute Inhalational Injuries</vt:lpstr>
      <vt:lpstr>PowerPoint Presentation</vt:lpstr>
      <vt:lpstr>Supportive Care of patients with Acute Inhalational Injuries:</vt:lpstr>
      <vt:lpstr>Anaphylaxis</vt:lpstr>
      <vt:lpstr>Clinical Features of Anaphylaxis</vt:lpstr>
      <vt:lpstr>Angioedema</vt:lpstr>
      <vt:lpstr>Management of Anaphylaxis:</vt:lpstr>
      <vt:lpstr>Hypertensive Emergencies</vt:lpstr>
      <vt:lpstr>PowerPoint Presentation</vt:lpstr>
      <vt:lpstr>PowerPoint Presentation</vt:lpstr>
      <vt:lpstr>PowerPoint Presentation</vt:lpstr>
      <vt:lpstr>Hyperthermic Emergencies</vt:lpstr>
      <vt:lpstr>Heat Stroke</vt:lpstr>
      <vt:lpstr>PowerPoint Presentation</vt:lpstr>
      <vt:lpstr>Malignant Hyperthermia</vt:lpstr>
      <vt:lpstr>PowerPoint Presentation</vt:lpstr>
      <vt:lpstr>Neuroleptic Malignant Syndrome</vt:lpstr>
      <vt:lpstr>PowerPoint Presentation</vt:lpstr>
      <vt:lpstr>Hypothermic emergencies</vt:lpstr>
      <vt:lpstr>J Wave (osborne wave)</vt:lpstr>
      <vt:lpstr>PowerPoint Presentation</vt:lpstr>
      <vt:lpstr>Toxicology</vt:lpstr>
      <vt:lpstr>Toxicology</vt:lpstr>
      <vt:lpstr>Alcohols</vt:lpstr>
      <vt:lpstr>PowerPoint Presentation</vt:lpstr>
      <vt:lpstr>PowerPoint Presentation</vt:lpstr>
      <vt:lpstr>PowerPoint Presentation</vt:lpstr>
      <vt:lpstr>Toxicity of Drugs of Abuse</vt:lpstr>
      <vt:lpstr>Toxicity of Drugs of Abuse</vt:lpstr>
      <vt:lpstr>PowerPoint Presentation</vt:lpstr>
      <vt:lpstr>PowerPoint Presentation</vt:lpstr>
      <vt:lpstr>PowerPoint Presentation</vt:lpstr>
      <vt:lpstr>PowerPoint Presentation</vt:lpstr>
      <vt:lpstr>PowerPoint Presentation</vt:lpstr>
      <vt:lpstr>#classicHACadmission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TCA (Na-channel blocker) Toxicity</vt:lpstr>
      <vt:lpstr>TCA (Na-channel blocker) Toxicity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Yale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Emergent Disorders in Critical Care</dc:title>
  <dc:creator>Bita Fakhri</dc:creator>
  <cp:lastModifiedBy>Kirkpatrick, Aaron</cp:lastModifiedBy>
  <cp:revision>9</cp:revision>
  <dcterms:created xsi:type="dcterms:W3CDTF">2013-07-22T21:05:00Z</dcterms:created>
  <dcterms:modified xsi:type="dcterms:W3CDTF">2013-08-28T19:10:36Z</dcterms:modified>
</cp:coreProperties>
</file>