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260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A4CA826-924E-481D-91AF-2EBBAAC74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61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982E03-4E94-402D-97C8-1A48A781138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EEC80-A587-4B32-ACC9-0EFA64C9E19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C3EF6A-F5E9-463C-818E-6CE1F42ADD5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0E4C0-2142-472C-8CD9-992E66184EBD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208E62-A90A-425C-ACBB-3E08CDDA6DD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A5B3C-C1FB-428B-A4AF-9171C4902B17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46DB8-DAF6-4CAF-907D-3D3B18A77109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72F956-8D11-4905-97C8-845DC302A10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04D23C-A07C-4FF5-AE7A-E0904CD4E5E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30A6B8-8A56-45BF-BFBD-F33B24DE472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B8F44-9CE2-4A88-9005-AEDA6C9914D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1C60D6-88FF-4785-977C-7CEE720C226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60DBEC-18F9-481B-8E14-B808FC18896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5EB08A-3E17-4092-B50C-826BB40F410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F76D70-CDBE-4679-8BCD-342C0EC9B82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1267B-3755-4B97-847E-D18DAD5B8B4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A21B6-C342-4877-95C6-8FCB9F6CE697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2C8782-DA87-4E15-9848-A1878E33C34C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B0D95F-1753-4DD3-AD03-E67462FA7E6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0827BA-BBD2-41F2-A80C-3DB2BCF3935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D1A5E0-D112-4859-8784-AFD6412FD05F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8617C6-6063-4751-B652-F1DD34BDEC8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AA7BB-48A9-40E8-A486-66E9B8259B09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51DF3B-FBE5-4210-BE7C-36422404522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9090E-EE9C-43C4-900D-5A7991873F0F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6E6DF9-7C8D-4ADB-8306-C9C9583520A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5CCE50-CFDB-4ACB-87FC-A6942442C05E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542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3BE36-B8D8-4F3F-8B5E-86A7965DCD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033D8-95D1-44FA-AB49-70619F11E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4614F-D066-49DA-A6A9-80A45218F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7E85-3A43-4194-ABD7-AE9E2086C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7D6FE-EF60-498B-8BD6-3C1973B0A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73295-CAC1-4238-94A3-7B476245F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257E1-03C8-4605-A706-4C7644D4D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E4D5B-A6E3-4559-A09A-080441C9D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7CC85-97FF-4BB7-8509-78E800FBC4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14DA4-63BD-4105-B45E-9722F8BEE5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BFCD8-C61A-4A3C-A9AC-F11C43929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53251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3252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3253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32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9CE25739-3EAB-48A8-9374-52500CBDA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Respiratory/Pulmonary Emergencies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algn="ctr" eaLnBrk="1" hangingPunct="1"/>
            <a:r>
              <a:rPr lang="en-US" smtClean="0"/>
              <a:t>Hap Farber</a:t>
            </a:r>
          </a:p>
          <a:p>
            <a:pPr algn="ctr" eaLnBrk="1" hangingPunct="1"/>
            <a:r>
              <a:rPr lang="en-US" smtClean="0"/>
              <a:t>Pulmonary Center</a:t>
            </a:r>
          </a:p>
          <a:p>
            <a:pPr algn="ctr" eaLnBrk="1" hangingPunct="1"/>
            <a:r>
              <a:rPr lang="en-US" smtClean="0"/>
              <a:t>Boston University School of Medicine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Respiratory Failure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1) ABG single most important laboratory test for evaluating of respiratory disorders.</a:t>
            </a:r>
          </a:p>
          <a:p>
            <a:pPr eaLnBrk="1" hangingPunct="1"/>
            <a:r>
              <a:rPr lang="en-US" smtClean="0"/>
              <a:t>2) Respiratory failure: ABG w/ pCO2 &gt; 50 and/or pO2 &lt;60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Normal Individuals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smtClean="0"/>
              <a:t>1) Normal pO2 depends on </a:t>
            </a:r>
            <a:r>
              <a:rPr lang="en-US" sz="2700" b="1" smtClean="0"/>
              <a:t>age</a:t>
            </a:r>
            <a:r>
              <a:rPr lang="en-US" sz="2700" smtClean="0"/>
              <a:t> and </a:t>
            </a:r>
            <a:r>
              <a:rPr lang="en-US" sz="2700" b="1" smtClean="0"/>
              <a:t>position; </a:t>
            </a:r>
            <a:r>
              <a:rPr lang="en-US" sz="2700" smtClean="0"/>
              <a:t>normal pCO2 is unaffected by age or position.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smtClean="0"/>
              <a:t>2) To interpret any decrease in pO2, must know difference between alveolar (A) and arterial (a) pO2 (A-a gradient).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smtClean="0"/>
              <a:t>3) Characterize A-a gradient as normal or abnormally elevated.</a:t>
            </a:r>
            <a:endParaRPr lang="en-US" sz="2700" b="1" smtClean="0"/>
          </a:p>
          <a:p>
            <a:pPr eaLnBrk="1" hangingPunct="1">
              <a:lnSpc>
                <a:spcPct val="80000"/>
              </a:lnSpc>
            </a:pPr>
            <a:endParaRPr lang="it-IT" sz="2700" b="1" smtClean="0"/>
          </a:p>
          <a:p>
            <a:pPr eaLnBrk="1" hangingPunct="1">
              <a:lnSpc>
                <a:spcPct val="80000"/>
              </a:lnSpc>
            </a:pPr>
            <a:r>
              <a:rPr lang="it-IT" sz="2700" b="1" smtClean="0"/>
              <a:t>A-a= 150-(paO2 + pCO2 /R) for 21%O2; R=0.8.  </a:t>
            </a:r>
            <a:r>
              <a:rPr lang="en-US" sz="2700" b="1" smtClean="0"/>
              <a:t>A-a (21%O2) &lt;15 (20 at any 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Normal Individuals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4) A-a gradient most sensitive indicator of respiratory disease interfering with gas exchange.</a:t>
            </a:r>
          </a:p>
          <a:p>
            <a:pPr eaLnBrk="1" hangingPunct="1"/>
            <a:r>
              <a:rPr lang="en-US" sz="2700" smtClean="0"/>
              <a:t>5) A-a gradient differentiates intrapulmonary and extrapulmonary causes of hypercapnia and hypoxemia.</a:t>
            </a:r>
          </a:p>
          <a:p>
            <a:pPr eaLnBrk="1" hangingPunct="1"/>
            <a:r>
              <a:rPr lang="en-US" sz="2700" smtClean="0"/>
              <a:t>6) A-a gradient must be measured with patient either breathing room air or intubated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Hypoventilation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1) Decrease in alveolar ventilation for given level of carbon dioxide production due to decrease in minute ventilation from extrapulmonary dysfunction</a:t>
            </a:r>
          </a:p>
          <a:p>
            <a:pPr eaLnBrk="1" hangingPunct="1"/>
            <a:r>
              <a:rPr lang="en-US" sz="2700" smtClean="0"/>
              <a:t>2) </a:t>
            </a:r>
            <a:r>
              <a:rPr lang="en-US" sz="2700" i="1" smtClean="0"/>
              <a:t>If no abnormality in distal gas exchange, A-a gradient will be normal</a:t>
            </a:r>
            <a:endParaRPr lang="en-US" sz="2700" smtClean="0"/>
          </a:p>
          <a:p>
            <a:pPr eaLnBrk="1" hangingPunct="1"/>
            <a:r>
              <a:rPr lang="en-US" sz="2700" smtClean="0"/>
              <a:t>3) Usual mechanism for impaired gas exchange in extrapulmonary respiratory failure, e.g. drug overdose (7.27/56/70; A-a=10)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V/Q Mismatch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smtClean="0"/>
              <a:t>1) Areas with low V/Q; inadequate ventilation for given level of perfusion: decreased pO2 and O2 content (% saturation)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2) Areas with high V/Q; excessive ventilation for given level of perfusion yields higher level pO2 than normal but only minimal improvement in O2 content (% sat b/o Hb curve - sigmoid)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3) Low V/Q decreases oxygen transfer into blood far more than high V/Q increases it; results in decreased pO2 and increased A-a gradient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Right to Left Shunt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smtClean="0"/>
              <a:t>1) Deoxygenated blood going directly to arterial circulation w/o exposure to alveolar gas: decreased pO2 and O2 content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2) A-a gradient always greatly increased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  </a:t>
            </a:r>
            <a:endParaRPr lang="en-US" sz="2700" u="sng" smtClean="0"/>
          </a:p>
          <a:p>
            <a:pPr eaLnBrk="1" hangingPunct="1">
              <a:lnSpc>
                <a:spcPct val="90000"/>
              </a:lnSpc>
            </a:pPr>
            <a:r>
              <a:rPr lang="en-US" sz="2700" u="sng" smtClean="0"/>
              <a:t>Types:</a:t>
            </a:r>
            <a:r>
              <a:rPr lang="en-US" sz="2700" smtClean="0"/>
              <a:t> cardiac or great vessel  (ASD/VSD)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            pulmonary vascular (AVM/fistula)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            pulmonary parenchymal (collapsed or 			filled alveoli)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Hypoxemia (summary)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smtClean="0"/>
              <a:t>To determine whether hypoxemia is caused by hypoventilation, V/Q mismatch, or R-L shunt, look at pCO2, A-a gradient and sometimes  response to 100% oxygen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 1) hypoventilation: increased pCO2; normal A-a; 	if given 100% (pO2&gt;500)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 2) V/Q mismatch: normal or increased pCO2: 	increased A-a; moderate response to 100%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 3) R-L shunt: normal or decreased pCO2; large 	A-a; small or no response to 100%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Hypercarbia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200" smtClean="0"/>
              <a:t>1) Hypoventilation - inadequate alveolar ventilation for level of CO2 production (consider temperature and caloric intake)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smtClean="0"/>
              <a:t>2) Severe V/Q mismatch - major mechanism for development of hypercapnia if parenchymal lung disease.  Via low V/Q areas: substantially more low V/Q areas must be present to cause arterial hypercapnia than to cause hypoxemia.  CO2 dissociation curve more nearly linear; thus, high V/Q areas can increase CO2 elimination much more effective than O2.  Occurs if few high V/Q remain or when respiratory muscle fatigue limits increased minute ventilation to high V/Q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smtClean="0"/>
              <a:t>3) Combined (hypoventilation and V/Q mismatch) when respiratory muscle dysfunction/fatigue imposed on V/Q mismatch.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Respiratory Acid-Base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1) Is it a respiratory disturbance (pCO2) or metabolic disturbance (HCO3) </a:t>
            </a:r>
          </a:p>
          <a:p>
            <a:pPr eaLnBrk="1" hangingPunct="1"/>
            <a:r>
              <a:rPr lang="en-US" smtClean="0"/>
              <a:t>2) Is it simple or complicated </a:t>
            </a:r>
          </a:p>
          <a:p>
            <a:pPr eaLnBrk="1" hangingPunct="1"/>
            <a:r>
              <a:rPr lang="en-US" smtClean="0"/>
              <a:t>3) Is it acute or chronic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Respiratory Acidosis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1) pCO2 increases b/o respiratory dysfunction </a:t>
            </a:r>
          </a:p>
          <a:p>
            <a:pPr eaLnBrk="1" hangingPunct="1"/>
            <a:r>
              <a:rPr lang="en-US" sz="2700" smtClean="0"/>
              <a:t>2) important to determine length of time present (relation between pCO2 and pH; 10pCO2/0.8pH:  remember that renal response to increased pCO2 - bicarbonate retention - requires several days)</a:t>
            </a:r>
          </a:p>
          <a:p>
            <a:pPr eaLnBrk="1" hangingPunct="1"/>
            <a:r>
              <a:rPr lang="en-US" sz="2700" smtClean="0"/>
              <a:t>3) can have normal or increased A-a gradient</a:t>
            </a:r>
          </a:p>
          <a:p>
            <a:pPr eaLnBrk="1" hangingPunct="1"/>
            <a:r>
              <a:rPr lang="en-US" sz="2700" smtClean="0"/>
              <a:t>4) major decision is whether to intubate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Respiratory Alkalosis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1) pCO2 decreases b/o increased central drive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2) Similar as respiratory acidosis (reverse)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3) is it a respiratory disturbance (pCO2) or metabolic disturbance (HCO3)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4) is it simple or complicated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5) is it acute or chronic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6) normal or increased A-a gradient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Etiology of Respiratory Failure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1) Extrapulmonary vs pulmonary (dysfunction in any component can cause respiratory failure)</a:t>
            </a:r>
          </a:p>
          <a:p>
            <a:pPr eaLnBrk="1" hangingPunct="1"/>
            <a:r>
              <a:rPr lang="en-US" sz="2700" smtClean="0"/>
              <a:t>2) Extrapulmonary d/t decreased gas exchange between atmosphere and distal airways/alveoli</a:t>
            </a:r>
          </a:p>
          <a:p>
            <a:pPr eaLnBrk="1" hangingPunct="1"/>
            <a:r>
              <a:rPr lang="en-US" sz="2700" smtClean="0"/>
              <a:t>3) Pulmonary d/t decreased gas exchange between distal airways and capillary blood</a:t>
            </a:r>
          </a:p>
          <a:p>
            <a:pPr eaLnBrk="1" hangingPunct="1"/>
            <a:r>
              <a:rPr lang="en-US" sz="2700" smtClean="0"/>
              <a:t>4) For diagnostic/therapeutic reasons can be termed hypercapnic or nonhypercapnic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Hypercapneic Respiratory Failure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:  	a.  hypoventilation - extrapulmonary</a:t>
            </a:r>
          </a:p>
          <a:p>
            <a:pPr eaLnBrk="1" hangingPunct="1"/>
            <a:r>
              <a:rPr lang="en-US" sz="2700" smtClean="0"/>
              <a:t>	b.  severe V/Q - pulmonary</a:t>
            </a:r>
          </a:p>
          <a:p>
            <a:pPr eaLnBrk="1" hangingPunct="1"/>
            <a:r>
              <a:rPr lang="en-US" sz="2700" smtClean="0"/>
              <a:t>	c.  combination</a:t>
            </a:r>
          </a:p>
          <a:p>
            <a:pPr eaLnBrk="1" hangingPunct="1"/>
            <a:r>
              <a:rPr lang="en-US" sz="2700" smtClean="0"/>
              <a:t>Major problem is elevated pCO2 and resultant respiratory acidosis. pCO2 can be decreased either by increasing CO2 elimination or by decreasing CO2 production. Key initial decision is INTUBATION.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Nonhypercapneic Respiratory Failure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	a.  V/Q mismatch</a:t>
            </a:r>
          </a:p>
          <a:p>
            <a:pPr eaLnBrk="1" hangingPunct="1"/>
            <a:r>
              <a:rPr lang="en-US" smtClean="0"/>
              <a:t>     b.  R to L shunt</a:t>
            </a:r>
          </a:p>
          <a:p>
            <a:pPr eaLnBrk="1" hangingPunct="1"/>
            <a:r>
              <a:rPr lang="en-US" smtClean="0"/>
              <a:t>     c.  never from extrapulmonary source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Major problem: low pO2. Supplemental O2 (intubation not immediate).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Asthma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i="1" smtClean="0"/>
              <a:t>Red flags for a bad exacerbation</a:t>
            </a: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1) days to weeks of increased unrelenting symptoms followed 	by rapid deterioration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2) lack of response to previously effective medication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3) history of longstanding, poorly controlled disease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4) previous admissions to an ICU, especially if intubation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5) significant accessory muscle use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6) pulsus paradoxus &gt;10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7) patient sitting upright and/or stating fatigue (I need to be 	intubated)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8) CO2 retention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Asthma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US" b="1" smtClean="0"/>
              <a:t>Physician examining an asthmatic for the first time is far worse at predicting the severity of attack than the patient!</a:t>
            </a:r>
          </a:p>
          <a:p>
            <a:pPr algn="just" eaLnBrk="1" hangingPunct="1"/>
            <a:endParaRPr lang="en-US" b="1" smtClean="0"/>
          </a:p>
          <a:p>
            <a:pPr algn="just" eaLnBrk="1" hangingPunct="1"/>
            <a:r>
              <a:rPr lang="en-US" b="1" smtClean="0"/>
              <a:t>Why are asthmatics dying: (1-2%; &gt;9000 deaths/year; almost all avoidable)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Asthma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b="1" smtClean="0"/>
              <a:t>1) patient delay in seeking treatment (25% of deaths 	occur within 30min of onset of symptoms)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2) inadequate or inaccurate physician assessment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3) sedation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4) overuse/misuse of beta-agonists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5) withholding/delaying steroids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6) inadequate observation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7) pneumothorax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7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Asthma (Treatment)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b="1" smtClean="0"/>
              <a:t>1) Beta-adrenergic agents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2) Steroids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3) Atropine derivatives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4) magnesium?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5) theophylline?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6) acetylcysteine?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7) isoproterenol?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8) mechanical ventilation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9) general anesthesia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Asthma (Intubation)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/>
              <a:t>1) large endotracheal tube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2) pressure regulated ventilation (PRVC/APRV)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3) respiratory rate as low as possible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4) permissive hypercapnea: bicarbonate 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5) inspiratory flow to accommodate expiratory phase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6) sedation/paralysis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COPD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1) Differential diagnosis of acute 	decompensation large (most commonly: 	viral respiratory tract infection)</a:t>
            </a:r>
          </a:p>
          <a:p>
            <a:pPr eaLnBrk="1" hangingPunct="1"/>
            <a:r>
              <a:rPr lang="en-US" smtClean="0"/>
              <a:t>2) Increased pCO2 and decreased pO2</a:t>
            </a:r>
          </a:p>
          <a:p>
            <a:pPr eaLnBrk="1" hangingPunct="1"/>
            <a:r>
              <a:rPr lang="en-US" smtClean="0"/>
              <a:t>3) Think PE if drop in pO2 with unexpected 	finding of acute respiratory alkalosis</a:t>
            </a:r>
          </a:p>
          <a:p>
            <a:pPr eaLnBrk="1" hangingPunct="1"/>
            <a:r>
              <a:rPr lang="en-US" smtClean="0"/>
              <a:t>4) INTUBATION most critical decision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COPD (INTUBATION)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b="1" u="sng" smtClean="0"/>
              <a:t>While wanting to avoid intubation, should not allow situation to deteriorate to emergency intubation!</a:t>
            </a:r>
          </a:p>
          <a:p>
            <a:pPr eaLnBrk="1" hangingPunct="1">
              <a:lnSpc>
                <a:spcPct val="90000"/>
              </a:lnSpc>
            </a:pP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CO2 retention present?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acute, acute on chronic, or chronic?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how acidemic?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acceptable pO2(&gt;50) without unacceptable rise in pCO2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what is trend?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respiratory muscle fatigue (paradox)?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significant CNS and/or cardiovascular dysfunction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COPD (Treatment) 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/>
              <a:t>1) Oxygen: ?rise in pCO2 (don't worry unless pCO2 &gt;10; 	pH&gt;0.05).  If so, decrease O2 slowly, not abruptly since 	abrupt decrease or cessation of O2 may not cause 	prompt increase in ventilation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2) Antipyretics (CO2 production increases 13%/1oC above 	normal)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3) Bronchodilators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4) Steroids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5) Antibiotics?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6) Phlebotomy if Hct &gt; 55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7) Diuretics</a:t>
            </a:r>
          </a:p>
          <a:p>
            <a:pPr eaLnBrk="1" hangingPunct="1">
              <a:lnSpc>
                <a:spcPct val="90000"/>
              </a:lnSpc>
            </a:pPr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ARDS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1) Etiologies both pulmonary and nonpulmonary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2) Normal lungs are not dry, but in ARDS "loose" junctions allow liquid and 	solutes much greater access to interstitium.  Overwhelms lymphatics 	ability to remove fluid from the interstitium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3) Pulmonary edema results via several possible mechanisms: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  		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	Increased capillary hydrostatic pressure (PCWP)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	Decreased colloid oncotic pressure - worsens other mechanisms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	Decreased interstitial pressure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      	Increased interstitial colloid oncotic pressure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      	Primary lymphatic insufficiency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      	Alveocapillary membrane permeability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ARDS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4) Cardiogenic vs. noncardiogenic edema:  	can determine if PCWP/LV function 	known.  Measure ratio of total protein 	(sputum)/total protein (serum):  If &gt;0.75 	ARDS, if &lt;0.50 CHF</a:t>
            </a:r>
          </a:p>
          <a:p>
            <a:pPr eaLnBrk="1" hangingPunct="1"/>
            <a:r>
              <a:rPr lang="en-US" smtClean="0"/>
              <a:t>5) ARDS vs. bad pneumonia:  semantics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ARDS (Treatment)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/>
              <a:t>1) Reverse initiating disorder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2) Block mechanism of alveocapillary injury: STEROIDS 	DON'T HELP!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3) Minimize pulmonary edema or deleterious effects of the 	edema        	  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4) Ventilatory support/PEEP/PCV/APRV: small tidal volumes 	(no differences with different levels of PEEP) - 	remember CPAP/BiPAP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5) Permissive hypercapnea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6) Surfactant?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7) Prevention of nosocomial infection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ARDS (Treatment)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8) Prevention of multisystem organ failure</a:t>
            </a:r>
          </a:p>
          <a:p>
            <a:pPr eaLnBrk="1" hangingPunct="1"/>
            <a:r>
              <a:rPr lang="en-US" sz="2700" smtClean="0"/>
              <a:t>9) Cytokine antagonists?</a:t>
            </a:r>
          </a:p>
          <a:p>
            <a:pPr eaLnBrk="1" hangingPunct="1"/>
            <a:r>
              <a:rPr lang="en-US" sz="2700" smtClean="0"/>
              <a:t>10) Steroids? (during proliferative phase – NOT 	HERE EITHER!)</a:t>
            </a:r>
          </a:p>
          <a:p>
            <a:pPr eaLnBrk="1" hangingPunct="1"/>
            <a:r>
              <a:rPr lang="en-US" sz="2700" smtClean="0"/>
              <a:t>11) Inhaled NO? Inhaled prostacyclin?</a:t>
            </a:r>
            <a:endParaRPr lang="it-IT" sz="2700" smtClean="0"/>
          </a:p>
          <a:p>
            <a:pPr eaLnBrk="1" hangingPunct="1"/>
            <a:r>
              <a:rPr lang="it-IT" sz="2700" smtClean="0"/>
              <a:t>12) ECMO?</a:t>
            </a:r>
          </a:p>
          <a:p>
            <a:pPr eaLnBrk="1" hangingPunct="1"/>
            <a:r>
              <a:rPr lang="it-IT" sz="2700" smtClean="0"/>
              <a:t>13) Liquid ventilation?</a:t>
            </a:r>
          </a:p>
          <a:p>
            <a:pPr eaLnBrk="1" hangingPunct="1"/>
            <a:r>
              <a:rPr lang="it-IT" sz="2700" smtClean="0">
                <a:solidFill>
                  <a:srgbClr val="FFFF00"/>
                </a:solidFill>
              </a:rPr>
              <a:t>14) Prone position?</a:t>
            </a:r>
            <a:endParaRPr lang="en-US" sz="27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57</TotalTime>
  <Words>1087</Words>
  <Application>Microsoft Office PowerPoint</Application>
  <PresentationFormat>On-screen Show (4:3)</PresentationFormat>
  <Paragraphs>195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Refined</vt:lpstr>
      <vt:lpstr>Respiratory/Pulmonary Emergencies</vt:lpstr>
      <vt:lpstr>Respiratory Failure</vt:lpstr>
      <vt:lpstr>Normal Individuals</vt:lpstr>
      <vt:lpstr>Normal Individuals</vt:lpstr>
      <vt:lpstr>Hypoventilation</vt:lpstr>
      <vt:lpstr>V/Q Mismatch</vt:lpstr>
      <vt:lpstr>Right to Left Shunt</vt:lpstr>
      <vt:lpstr>Hypoxemia (summary)</vt:lpstr>
      <vt:lpstr>Hypercarbia</vt:lpstr>
      <vt:lpstr>Respiratory Acid-Base</vt:lpstr>
      <vt:lpstr>Respiratory Acidosis</vt:lpstr>
      <vt:lpstr>Respiratory Alkalosis</vt:lpstr>
      <vt:lpstr>Etiology of Respiratory Failure</vt:lpstr>
      <vt:lpstr>Hypercapneic Respiratory Failure</vt:lpstr>
      <vt:lpstr>Nonhypercapneic Respiratory Failure</vt:lpstr>
      <vt:lpstr>Asthma</vt:lpstr>
      <vt:lpstr>Asthma</vt:lpstr>
      <vt:lpstr>Asthma</vt:lpstr>
      <vt:lpstr>Asthma (Treatment)</vt:lpstr>
      <vt:lpstr>Asthma (Intubation)</vt:lpstr>
      <vt:lpstr>COPD</vt:lpstr>
      <vt:lpstr>COPD (INTUBATION)</vt:lpstr>
      <vt:lpstr>COPD (Treatment) </vt:lpstr>
      <vt:lpstr>ARDS</vt:lpstr>
      <vt:lpstr>ARDS</vt:lpstr>
      <vt:lpstr>ARDS (Treatment)</vt:lpstr>
      <vt:lpstr>ARDS (Treatment)</vt:lpstr>
    </vt:vector>
  </TitlesOfParts>
  <Company>BUMC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Respiratory/Pulmonary Emergencies</dc:title>
  <dc:creator>hfarber</dc:creator>
  <cp:lastModifiedBy>Woolley, Ann</cp:lastModifiedBy>
  <cp:revision>6</cp:revision>
  <dcterms:created xsi:type="dcterms:W3CDTF">2012-07-15T19:47:08Z</dcterms:created>
  <dcterms:modified xsi:type="dcterms:W3CDTF">2013-07-11T13:57:24Z</dcterms:modified>
</cp:coreProperties>
</file>