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7" r:id="rId1"/>
  </p:sldMasterIdLst>
  <p:notesMasterIdLst>
    <p:notesMasterId r:id="rId50"/>
  </p:notesMasterIdLst>
  <p:handoutMasterIdLst>
    <p:handoutMasterId r:id="rId51"/>
  </p:handoutMasterIdLst>
  <p:sldIdLst>
    <p:sldId id="256" r:id="rId2"/>
    <p:sldId id="302" r:id="rId3"/>
    <p:sldId id="307" r:id="rId4"/>
    <p:sldId id="309" r:id="rId5"/>
    <p:sldId id="308" r:id="rId6"/>
    <p:sldId id="310" r:id="rId7"/>
    <p:sldId id="314" r:id="rId8"/>
    <p:sldId id="311" r:id="rId9"/>
    <p:sldId id="312" r:id="rId10"/>
    <p:sldId id="321" r:id="rId11"/>
    <p:sldId id="260" r:id="rId12"/>
    <p:sldId id="319" r:id="rId13"/>
    <p:sldId id="300" r:id="rId14"/>
    <p:sldId id="320" r:id="rId15"/>
    <p:sldId id="263" r:id="rId16"/>
    <p:sldId id="292" r:id="rId17"/>
    <p:sldId id="296" r:id="rId18"/>
    <p:sldId id="316" r:id="rId19"/>
    <p:sldId id="315" r:id="rId20"/>
    <p:sldId id="261" r:id="rId21"/>
    <p:sldId id="267" r:id="rId22"/>
    <p:sldId id="304" r:id="rId23"/>
    <p:sldId id="305" r:id="rId24"/>
    <p:sldId id="298" r:id="rId25"/>
    <p:sldId id="313" r:id="rId26"/>
    <p:sldId id="317" r:id="rId27"/>
    <p:sldId id="318" r:id="rId28"/>
    <p:sldId id="269" r:id="rId29"/>
    <p:sldId id="271" r:id="rId30"/>
    <p:sldId id="301" r:id="rId31"/>
    <p:sldId id="272" r:id="rId32"/>
    <p:sldId id="282" r:id="rId33"/>
    <p:sldId id="285" r:id="rId34"/>
    <p:sldId id="306" r:id="rId35"/>
    <p:sldId id="322" r:id="rId36"/>
    <p:sldId id="299" r:id="rId37"/>
    <p:sldId id="288" r:id="rId38"/>
    <p:sldId id="266" r:id="rId39"/>
    <p:sldId id="270" r:id="rId40"/>
    <p:sldId id="268" r:id="rId41"/>
    <p:sldId id="273" r:id="rId42"/>
    <p:sldId id="291" r:id="rId43"/>
    <p:sldId id="294" r:id="rId44"/>
    <p:sldId id="280" r:id="rId45"/>
    <p:sldId id="293" r:id="rId46"/>
    <p:sldId id="297" r:id="rId47"/>
    <p:sldId id="286" r:id="rId48"/>
    <p:sldId id="274" r:id="rId49"/>
  </p:sldIdLst>
  <p:sldSz cx="9144000" cy="6858000" type="letter"/>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8" autoAdjust="0"/>
    <p:restoredTop sz="94595" autoAdjust="0"/>
  </p:normalViewPr>
  <p:slideViewPr>
    <p:cSldViewPr>
      <p:cViewPr varScale="1">
        <p:scale>
          <a:sx n="89" d="100"/>
          <a:sy n="89" d="100"/>
        </p:scale>
        <p:origin x="-120" y="-5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40"/>
    </p:cViewPr>
  </p:sorterViewPr>
  <p:notesViewPr>
    <p:cSldViewPr>
      <p:cViewPr varScale="1">
        <p:scale>
          <a:sx n="45" d="100"/>
          <a:sy n="45" d="100"/>
        </p:scale>
        <p:origin x="-1914"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36867" name="Rectangle 3"/>
          <p:cNvSpPr>
            <a:spLocks noGrp="1" noChangeArrowheads="1"/>
          </p:cNvSpPr>
          <p:nvPr>
            <p:ph type="dt" sz="quarter" idx="1"/>
          </p:nvPr>
        </p:nvSpPr>
        <p:spPr bwMode="auto">
          <a:xfrm>
            <a:off x="35814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3686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3686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3A9E51C8-5A26-4016-9311-229DE8187D0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34819"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34820" name="Rectangle 1028"/>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4821"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822"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34823"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7ACCC01A-50D0-43CA-91DC-B0C08A05189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DDED84A-5AB8-40BE-9F4F-981A07D84E8E}" type="slidenum">
              <a:rPr lang="en-US"/>
              <a:pPr/>
              <a:t>1</a:t>
            </a:fld>
            <a:endParaRPr lang="en-US"/>
          </a:p>
        </p:txBody>
      </p:sp>
      <p:sp>
        <p:nvSpPr>
          <p:cNvPr id="56322" name="Rectangle 2"/>
          <p:cNvSpPr>
            <a:spLocks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2053E85-B067-4CE8-86E9-46B41595E8DE}" type="slidenum">
              <a:rPr lang="en-US"/>
              <a:pPr/>
              <a:t>11</a:t>
            </a:fld>
            <a:endParaRPr lang="en-US"/>
          </a:p>
        </p:txBody>
      </p:sp>
      <p:sp>
        <p:nvSpPr>
          <p:cNvPr id="63490" name="Rectangle 2"/>
          <p:cNvSpPr>
            <a:spLocks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1BA045-3088-470A-879A-9C7E4D373514}" type="slidenum">
              <a:rPr lang="en-US"/>
              <a:pPr/>
              <a:t>13</a:t>
            </a:fld>
            <a:endParaRPr lang="en-US"/>
          </a:p>
        </p:txBody>
      </p:sp>
      <p:sp>
        <p:nvSpPr>
          <p:cNvPr id="113666" name="Rectangle 2"/>
          <p:cNvSpPr>
            <a:spLocks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133C793-9C29-4AD8-9626-485976775BC9}" type="slidenum">
              <a:rPr lang="en-US"/>
              <a:pPr/>
              <a:t>15</a:t>
            </a:fld>
            <a:endParaRPr lang="en-US"/>
          </a:p>
        </p:txBody>
      </p:sp>
      <p:sp>
        <p:nvSpPr>
          <p:cNvPr id="65538" name="Rectangle 2"/>
          <p:cNvSpPr>
            <a:spLocks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7702323-4F4D-4A45-A9B1-BDF367FBFA94}" type="slidenum">
              <a:rPr lang="en-US"/>
              <a:pPr/>
              <a:t>16</a:t>
            </a:fld>
            <a:endParaRPr lang="en-US"/>
          </a:p>
        </p:txBody>
      </p:sp>
      <p:sp>
        <p:nvSpPr>
          <p:cNvPr id="68610" name="Rectangle 2"/>
          <p:cNvSpPr>
            <a:spLocks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91ECD89-FA4B-4CD0-9523-CF9602F8A755}" type="slidenum">
              <a:rPr lang="en-US"/>
              <a:pPr/>
              <a:t>17</a:t>
            </a:fld>
            <a:endParaRPr lang="en-US"/>
          </a:p>
        </p:txBody>
      </p:sp>
      <p:sp>
        <p:nvSpPr>
          <p:cNvPr id="93186" name="Rectangle 2"/>
          <p:cNvSpPr>
            <a:spLocks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B169172-3E12-4711-A3FA-B462C17A9DB5}" type="slidenum">
              <a:rPr lang="en-US"/>
              <a:pPr/>
              <a:t>20</a:t>
            </a:fld>
            <a:endParaRPr lang="en-US"/>
          </a:p>
        </p:txBody>
      </p:sp>
      <p:sp>
        <p:nvSpPr>
          <p:cNvPr id="64514" name="Rectangle 2"/>
          <p:cNvSpPr>
            <a:spLocks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C689B1E-82F4-44D8-98D6-928F344A0CAA}" type="slidenum">
              <a:rPr lang="en-US"/>
              <a:pPr/>
              <a:t>21</a:t>
            </a:fld>
            <a:endParaRPr lang="en-US"/>
          </a:p>
        </p:txBody>
      </p:sp>
      <p:sp>
        <p:nvSpPr>
          <p:cNvPr id="72706" name="Rectangle 2"/>
          <p:cNvSpPr>
            <a:spLocks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AAE8158-A8D1-413E-A203-75DD22DE5626}" type="slidenum">
              <a:rPr lang="en-US"/>
              <a:pPr/>
              <a:t>24</a:t>
            </a:fld>
            <a:endParaRPr lang="en-US"/>
          </a:p>
        </p:txBody>
      </p:sp>
      <p:sp>
        <p:nvSpPr>
          <p:cNvPr id="97282" name="Rectangle 2"/>
          <p:cNvSpPr>
            <a:spLocks noChangeArrowheads="1" noTextEdit="1"/>
          </p:cNvSpPr>
          <p:nvPr>
            <p:ph type="sldImg"/>
          </p:nvPr>
        </p:nvSpPr>
        <p:spPr>
          <a:ln/>
        </p:spPr>
      </p:sp>
      <p:sp>
        <p:nvSpPr>
          <p:cNvPr id="97283" name="Rectangle 3"/>
          <p:cNvSpPr>
            <a:spLocks noGrp="1" noChangeArrowheads="1"/>
          </p:cNvSpPr>
          <p:nvPr>
            <p:ph type="body" idx="1"/>
          </p:nvPr>
        </p:nvSpPr>
        <p:spPr/>
        <p:txBody>
          <a:bodyPr/>
          <a:lstStyle/>
          <a:p>
            <a:r>
              <a:rPr lang="en-US"/>
              <a:t>So let’s take examples from 2 extremes. A patient with low vulnerability i.e. someone with a low number or no predisposing factors such as myself could become delirious when faced with a very noxious insult, such as major surgery following a motor vehicle accident. On the other hand, a patient high vulnerability such as someone with a MMSE score of 2 may develop delirium with a less noxious insults, such as getting a low-dose sleeping medication in the hospital. In my experience, most patients lie in the middle with regards to their predisposing vulnerability and precipitating insults that happen to them. And, usually there are multiple factors involved in the development of delirium.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A7C58A6-356D-47C8-BA3D-89E36BFCF34D}" type="slidenum">
              <a:rPr lang="en-US"/>
              <a:pPr/>
              <a:t>28</a:t>
            </a:fld>
            <a:endParaRPr lang="en-US"/>
          </a:p>
        </p:txBody>
      </p:sp>
      <p:sp>
        <p:nvSpPr>
          <p:cNvPr id="78850" name="Rectangle 2"/>
          <p:cNvSpPr>
            <a:spLocks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FCC3B86-E77F-4098-85F2-1EDA431853C7}" type="slidenum">
              <a:rPr lang="en-US"/>
              <a:pPr/>
              <a:t>29</a:t>
            </a:fld>
            <a:endParaRPr lang="en-US"/>
          </a:p>
        </p:txBody>
      </p:sp>
      <p:sp>
        <p:nvSpPr>
          <p:cNvPr id="79874" name="Rectangle 2"/>
          <p:cNvSpPr>
            <a:spLocks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AE68F8-489C-4AF9-9E2A-D3612BDB9F51}" type="slidenum">
              <a:rPr lang="en-US"/>
              <a:pPr/>
              <a:t>30</a:t>
            </a:fld>
            <a:endParaRPr lang="en-US"/>
          </a:p>
        </p:txBody>
      </p:sp>
      <p:sp>
        <p:nvSpPr>
          <p:cNvPr id="121858" name="Rectangle 2"/>
          <p:cNvSpPr>
            <a:spLocks noChangeArrowheads="1" noTextEdit="1"/>
          </p:cNvSpPr>
          <p:nvPr>
            <p:ph type="sldImg"/>
          </p:nvPr>
        </p:nvSpPr>
        <p:spPr>
          <a:xfrm>
            <a:off x="1135063" y="687388"/>
            <a:ext cx="4586287" cy="3440112"/>
          </a:xfrm>
          <a:ln/>
        </p:spPr>
      </p:sp>
      <p:sp>
        <p:nvSpPr>
          <p:cNvPr id="121859" name="Rectangle 3"/>
          <p:cNvSpPr>
            <a:spLocks noGrp="1" noChangeArrowheads="1"/>
          </p:cNvSpPr>
          <p:nvPr>
            <p:ph type="body" idx="1"/>
          </p:nvPr>
        </p:nvSpPr>
        <p:spPr>
          <a:xfrm>
            <a:off x="914400" y="4356100"/>
            <a:ext cx="5029200" cy="41275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F20CF3D-CFBF-4F94-8E87-43141DB912D9}" type="slidenum">
              <a:rPr lang="en-US"/>
              <a:pPr/>
              <a:t>31</a:t>
            </a:fld>
            <a:endParaRPr lang="en-US"/>
          </a:p>
        </p:txBody>
      </p:sp>
      <p:sp>
        <p:nvSpPr>
          <p:cNvPr id="80898" name="Rectangle 2"/>
          <p:cNvSpPr>
            <a:spLocks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E019D86-AF49-42B2-A0C9-FE600763D154}" type="slidenum">
              <a:rPr lang="en-US"/>
              <a:pPr/>
              <a:t>32</a:t>
            </a:fld>
            <a:endParaRPr lang="en-US"/>
          </a:p>
        </p:txBody>
      </p:sp>
      <p:sp>
        <p:nvSpPr>
          <p:cNvPr id="86018" name="Rectangle 2"/>
          <p:cNvSpPr>
            <a:spLocks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2F9039D-44D6-4AAF-8C5C-8098D4BC510E}" type="slidenum">
              <a:rPr lang="en-US"/>
              <a:pPr/>
              <a:t>33</a:t>
            </a:fld>
            <a:endParaRPr lang="en-US"/>
          </a:p>
        </p:txBody>
      </p:sp>
      <p:sp>
        <p:nvSpPr>
          <p:cNvPr id="88066" name="Rectangle 2"/>
          <p:cNvSpPr>
            <a:spLocks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BB4D3ED-0F8F-4592-A32F-49B1166F33B7}" type="slidenum">
              <a:rPr lang="en-US"/>
              <a:pPr/>
              <a:t>36</a:t>
            </a:fld>
            <a:endParaRPr lang="en-US"/>
          </a:p>
        </p:txBody>
      </p:sp>
      <p:sp>
        <p:nvSpPr>
          <p:cNvPr id="101378" name="Rectangle 2"/>
          <p:cNvSpPr>
            <a:spLocks noChangeArrowheads="1" noTextEdit="1"/>
          </p:cNvSpPr>
          <p:nvPr>
            <p:ph type="sldImg"/>
          </p:nvPr>
        </p:nvSpPr>
        <p:spPr>
          <a:xfrm>
            <a:off x="1135063" y="687388"/>
            <a:ext cx="4586287" cy="3440112"/>
          </a:xfrm>
          <a:ln/>
        </p:spPr>
      </p:sp>
      <p:sp>
        <p:nvSpPr>
          <p:cNvPr id="101379" name="Rectangle 3"/>
          <p:cNvSpPr>
            <a:spLocks noGrp="1" noChangeArrowheads="1"/>
          </p:cNvSpPr>
          <p:nvPr>
            <p:ph type="body" idx="1"/>
          </p:nvPr>
        </p:nvSpPr>
        <p:spPr>
          <a:xfrm>
            <a:off x="914400" y="4356100"/>
            <a:ext cx="5029200" cy="4127500"/>
          </a:xfrm>
        </p:spPr>
        <p:txBody>
          <a:bodyPr/>
          <a:lstStyle/>
          <a:p>
            <a:r>
              <a:rPr lang="en-US"/>
              <a:t>-Drugs contribute to delirium development in up to 40% of all cases. </a:t>
            </a:r>
          </a:p>
          <a:p>
            <a:r>
              <a:rPr lang="en-US"/>
              <a:t>-In one study, adding more than 3 medications during hospitalization increases the risk for delirium up to 4-fold. </a:t>
            </a:r>
          </a:p>
          <a:p>
            <a:r>
              <a:rPr lang="en-US"/>
              <a:t>-Delirium is thought to result from a central cholaminergic deficiency. There are age-related reductions in acetylcholine release and muscarinic receptor function.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A0EC5D9-0472-432B-ACCC-B6F1678237A3}" type="slidenum">
              <a:rPr lang="en-US"/>
              <a:pPr/>
              <a:t>37</a:t>
            </a:fld>
            <a:endParaRPr lang="en-US"/>
          </a:p>
        </p:txBody>
      </p:sp>
      <p:sp>
        <p:nvSpPr>
          <p:cNvPr id="76802" name="Rectangle 2"/>
          <p:cNvSpPr>
            <a:spLocks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C93A746-22DA-4A73-BE47-53DD6CA720C4}" type="slidenum">
              <a:rPr lang="en-US"/>
              <a:pPr/>
              <a:t>38</a:t>
            </a:fld>
            <a:endParaRPr lang="en-US"/>
          </a:p>
        </p:txBody>
      </p:sp>
      <p:sp>
        <p:nvSpPr>
          <p:cNvPr id="69634" name="Rectangle 2"/>
          <p:cNvSpPr>
            <a:spLocks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0B4B38A-8091-4068-8F1B-FFA452D6061C}" type="slidenum">
              <a:rPr lang="en-US"/>
              <a:pPr/>
              <a:t>39</a:t>
            </a:fld>
            <a:endParaRPr lang="en-US"/>
          </a:p>
        </p:txBody>
      </p:sp>
      <p:sp>
        <p:nvSpPr>
          <p:cNvPr id="70658" name="Rectangle 2"/>
          <p:cNvSpPr>
            <a:spLocks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BFFB1C0-F455-4EEC-A164-2565E374C80E}" type="slidenum">
              <a:rPr lang="en-US"/>
              <a:pPr/>
              <a:t>40</a:t>
            </a:fld>
            <a:endParaRPr lang="en-US"/>
          </a:p>
        </p:txBody>
      </p:sp>
      <p:sp>
        <p:nvSpPr>
          <p:cNvPr id="71682" name="Rectangle 2"/>
          <p:cNvSpPr>
            <a:spLocks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8EBB266-4781-4173-9355-F434C576D413}" type="slidenum">
              <a:rPr lang="en-US"/>
              <a:pPr/>
              <a:t>41</a:t>
            </a:fld>
            <a:endParaRPr lang="en-US"/>
          </a:p>
        </p:txBody>
      </p:sp>
      <p:sp>
        <p:nvSpPr>
          <p:cNvPr id="81922" name="Rectangle 2"/>
          <p:cNvSpPr>
            <a:spLocks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F2BA8FA-93EF-4780-9BFF-8C1A5A897C1C}" type="slidenum">
              <a:rPr lang="en-US"/>
              <a:pPr/>
              <a:t>42</a:t>
            </a:fld>
            <a:endParaRPr lang="en-US"/>
          </a:p>
        </p:txBody>
      </p:sp>
      <p:sp>
        <p:nvSpPr>
          <p:cNvPr id="82946" name="Rectangle 2"/>
          <p:cNvSpPr>
            <a:spLocks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E3C96C7-22B0-4408-B30E-FC98519C2781}" type="slidenum">
              <a:rPr lang="en-US"/>
              <a:pPr/>
              <a:t>43</a:t>
            </a:fld>
            <a:endParaRPr lang="en-US"/>
          </a:p>
        </p:txBody>
      </p:sp>
      <p:sp>
        <p:nvSpPr>
          <p:cNvPr id="83970" name="Rectangle 2"/>
          <p:cNvSpPr>
            <a:spLocks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ADED59D-829F-4E80-8B7B-5BD6C672ED95}" type="slidenum">
              <a:rPr lang="en-US"/>
              <a:pPr/>
              <a:t>44</a:t>
            </a:fld>
            <a:endParaRPr lang="en-US"/>
          </a:p>
        </p:txBody>
      </p:sp>
      <p:sp>
        <p:nvSpPr>
          <p:cNvPr id="84994" name="Rectangle 2"/>
          <p:cNvSpPr>
            <a:spLocks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209CF87-5365-46B9-80B3-D4C8D55EF2CE}" type="slidenum">
              <a:rPr lang="en-US"/>
              <a:pPr/>
              <a:t>45</a:t>
            </a:fld>
            <a:endParaRPr lang="en-US"/>
          </a:p>
        </p:txBody>
      </p:sp>
      <p:sp>
        <p:nvSpPr>
          <p:cNvPr id="77826" name="Rectangle 2"/>
          <p:cNvSpPr>
            <a:spLocks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F4637E0-A2C8-4D49-BF1A-3162E699C815}" type="slidenum">
              <a:rPr lang="en-US"/>
              <a:pPr/>
              <a:t>46</a:t>
            </a:fld>
            <a:endParaRPr lang="en-US"/>
          </a:p>
        </p:txBody>
      </p:sp>
      <p:sp>
        <p:nvSpPr>
          <p:cNvPr id="95234" name="Rectangle 2"/>
          <p:cNvSpPr>
            <a:spLocks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F0B603E-CCB9-41DF-A62A-81286C17572E}" type="slidenum">
              <a:rPr lang="en-US"/>
              <a:pPr/>
              <a:t>47</a:t>
            </a:fld>
            <a:endParaRPr lang="en-US"/>
          </a:p>
        </p:txBody>
      </p:sp>
      <p:sp>
        <p:nvSpPr>
          <p:cNvPr id="73730" name="Rectangle 2"/>
          <p:cNvSpPr>
            <a:spLocks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7DB06CB-ABFD-487C-A3B5-DE03E559C05B}" type="slidenum">
              <a:rPr lang="en-US"/>
              <a:pPr/>
              <a:t>48</a:t>
            </a:fld>
            <a:endParaRPr lang="en-US"/>
          </a:p>
        </p:txBody>
      </p:sp>
      <p:sp>
        <p:nvSpPr>
          <p:cNvPr id="74754" name="Rectangle 2"/>
          <p:cNvSpPr>
            <a:spLocks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3362" name="Group 2"/>
          <p:cNvGrpSpPr>
            <a:grpSpLocks/>
          </p:cNvGrpSpPr>
          <p:nvPr/>
        </p:nvGrpSpPr>
        <p:grpSpPr bwMode="auto">
          <a:xfrm>
            <a:off x="3175" y="4267200"/>
            <a:ext cx="9140825" cy="2590800"/>
            <a:chOff x="2" y="2688"/>
            <a:chExt cx="5758" cy="1632"/>
          </a:xfrm>
        </p:grpSpPr>
        <p:sp>
          <p:nvSpPr>
            <p:cNvPr id="143363"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143364" name="Group 4"/>
            <p:cNvGrpSpPr>
              <a:grpSpLocks/>
            </p:cNvGrpSpPr>
            <p:nvPr userDrawn="1"/>
          </p:nvGrpSpPr>
          <p:grpSpPr bwMode="auto">
            <a:xfrm>
              <a:off x="3528" y="3715"/>
              <a:ext cx="792" cy="521"/>
              <a:chOff x="3527" y="3715"/>
              <a:chExt cx="792" cy="521"/>
            </a:xfrm>
          </p:grpSpPr>
          <p:sp>
            <p:nvSpPr>
              <p:cNvPr id="143365"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143366"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143367"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3368"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143369"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3370"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143371"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143372"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3373"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143374"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143375"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143376" name="Group 16"/>
            <p:cNvGrpSpPr>
              <a:grpSpLocks/>
            </p:cNvGrpSpPr>
            <p:nvPr userDrawn="1"/>
          </p:nvGrpSpPr>
          <p:grpSpPr bwMode="auto">
            <a:xfrm>
              <a:off x="1776" y="3631"/>
              <a:ext cx="1626" cy="683"/>
              <a:chOff x="1776" y="3631"/>
              <a:chExt cx="1626" cy="683"/>
            </a:xfrm>
          </p:grpSpPr>
          <p:sp>
            <p:nvSpPr>
              <p:cNvPr id="143377"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143378"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143379"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143380"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143381"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143382"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143383"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143384"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143385"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143386"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143387"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143388"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143389"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143390"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143391"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3392"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3393"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3394"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143395" name="Group 35"/>
            <p:cNvGrpSpPr>
              <a:grpSpLocks/>
            </p:cNvGrpSpPr>
            <p:nvPr userDrawn="1"/>
          </p:nvGrpSpPr>
          <p:grpSpPr bwMode="auto">
            <a:xfrm>
              <a:off x="4128" y="3360"/>
              <a:ext cx="1351" cy="821"/>
              <a:chOff x="4128" y="3360"/>
              <a:chExt cx="1351" cy="821"/>
            </a:xfrm>
          </p:grpSpPr>
          <p:sp>
            <p:nvSpPr>
              <p:cNvPr id="143396"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3397"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3398"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143399"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3400"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3401"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3402"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3403"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143404"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143405"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3406"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3407"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143408"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143409"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3410"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143411"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3412"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143413" name="Group 53"/>
            <p:cNvGrpSpPr>
              <a:grpSpLocks/>
            </p:cNvGrpSpPr>
            <p:nvPr userDrawn="1"/>
          </p:nvGrpSpPr>
          <p:grpSpPr bwMode="auto">
            <a:xfrm>
              <a:off x="5280" y="3024"/>
              <a:ext cx="425" cy="258"/>
              <a:chOff x="5280" y="3024"/>
              <a:chExt cx="425" cy="258"/>
            </a:xfrm>
          </p:grpSpPr>
          <p:sp>
            <p:nvSpPr>
              <p:cNvPr id="143414"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3415"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3416"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3417"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3418"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143419"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143420"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143421" name="Group 61"/>
              <p:cNvGrpSpPr>
                <a:grpSpLocks/>
              </p:cNvGrpSpPr>
              <p:nvPr/>
            </p:nvGrpSpPr>
            <p:grpSpPr bwMode="auto">
              <a:xfrm>
                <a:off x="5381" y="3085"/>
                <a:ext cx="227" cy="132"/>
                <a:chOff x="5381" y="3085"/>
                <a:chExt cx="227" cy="132"/>
              </a:xfrm>
            </p:grpSpPr>
            <p:sp>
              <p:nvSpPr>
                <p:cNvPr id="143422"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143423"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143424"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143425"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143426"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4342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3428" name="Rectangle 68"/>
          <p:cNvSpPr>
            <a:spLocks noGrp="1" noChangeArrowheads="1"/>
          </p:cNvSpPr>
          <p:nvPr>
            <p:ph type="dt" sz="quarter" idx="2"/>
          </p:nvPr>
        </p:nvSpPr>
        <p:spPr>
          <a:xfrm>
            <a:off x="457200" y="6248400"/>
            <a:ext cx="2133600" cy="457200"/>
          </a:xfrm>
        </p:spPr>
        <p:txBody>
          <a:bodyPr/>
          <a:lstStyle>
            <a:lvl1pPr>
              <a:defRPr/>
            </a:lvl1pPr>
          </a:lstStyle>
          <a:p>
            <a:endParaRPr lang="en-US"/>
          </a:p>
        </p:txBody>
      </p:sp>
      <p:sp>
        <p:nvSpPr>
          <p:cNvPr id="143429" name="Rectangle 69"/>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143430" name="Rectangle 70"/>
          <p:cNvSpPr>
            <a:spLocks noGrp="1" noChangeArrowheads="1"/>
          </p:cNvSpPr>
          <p:nvPr>
            <p:ph type="sldNum" sz="quarter" idx="4"/>
          </p:nvPr>
        </p:nvSpPr>
        <p:spPr>
          <a:xfrm>
            <a:off x="6553200" y="6248400"/>
            <a:ext cx="2133600" cy="457200"/>
          </a:xfrm>
        </p:spPr>
        <p:txBody>
          <a:bodyPr/>
          <a:lstStyle>
            <a:lvl1pPr>
              <a:defRPr/>
            </a:lvl1pPr>
          </a:lstStyle>
          <a:p>
            <a:fld id="{B967E6E1-EB3D-46EC-98FE-14E1CD4F8CF2}"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29E8B58-E395-4CCF-BDBB-2E4FA1CB326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80673A-3E10-4BEE-AE06-C563504E3E6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8B76598-37C9-4C56-8154-5806BA029C7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EDED0AA-F5A0-4494-8AF0-45D74393D2B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9055291-F272-4ECF-938A-A16084BB024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9517A8-0561-4380-AC66-DF99E4CABCB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9A70B4D-A2BF-49C2-BED4-204D27F739B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865F35-67AB-49EB-B712-457B0C45BAE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69066D5-92F0-4901-A6EA-4E34C45C15D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AAFC97B-0E2E-465B-86F0-2E23E5B03EF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F0B8A0DF-03EE-4F1F-B87E-FE994302E66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endParaRPr lang="en-US"/>
          </a:p>
        </p:txBody>
      </p:sp>
      <p:grpSp>
        <p:nvGrpSpPr>
          <p:cNvPr id="142339" name="Group 3"/>
          <p:cNvGrpSpPr>
            <a:grpSpLocks/>
          </p:cNvGrpSpPr>
          <p:nvPr/>
        </p:nvGrpSpPr>
        <p:grpSpPr bwMode="auto">
          <a:xfrm>
            <a:off x="3175" y="4267200"/>
            <a:ext cx="9140825" cy="2590800"/>
            <a:chOff x="2" y="2688"/>
            <a:chExt cx="5758" cy="1632"/>
          </a:xfrm>
        </p:grpSpPr>
        <p:sp>
          <p:nvSpPr>
            <p:cNvPr id="142340"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142341" name="Group 5"/>
            <p:cNvGrpSpPr>
              <a:grpSpLocks/>
            </p:cNvGrpSpPr>
            <p:nvPr userDrawn="1"/>
          </p:nvGrpSpPr>
          <p:grpSpPr bwMode="auto">
            <a:xfrm>
              <a:off x="3528" y="3715"/>
              <a:ext cx="792" cy="521"/>
              <a:chOff x="3527" y="3715"/>
              <a:chExt cx="792" cy="521"/>
            </a:xfrm>
          </p:grpSpPr>
          <p:sp>
            <p:nvSpPr>
              <p:cNvPr id="142342"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142343"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142344"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2345"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142346"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2347"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142348"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142349"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2350"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142351"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142352"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142353" name="Group 17"/>
            <p:cNvGrpSpPr>
              <a:grpSpLocks/>
            </p:cNvGrpSpPr>
            <p:nvPr userDrawn="1"/>
          </p:nvGrpSpPr>
          <p:grpSpPr bwMode="auto">
            <a:xfrm>
              <a:off x="1776" y="3631"/>
              <a:ext cx="1626" cy="683"/>
              <a:chOff x="1776" y="3631"/>
              <a:chExt cx="1626" cy="683"/>
            </a:xfrm>
          </p:grpSpPr>
          <p:sp>
            <p:nvSpPr>
              <p:cNvPr id="142354"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142355"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142356"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142357"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142358"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142359"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142360"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142361"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142362"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142363"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142364"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142365"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142366"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142367"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142368"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2369"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2370"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142371"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142372" name="Group 36"/>
            <p:cNvGrpSpPr>
              <a:grpSpLocks/>
            </p:cNvGrpSpPr>
            <p:nvPr userDrawn="1"/>
          </p:nvGrpSpPr>
          <p:grpSpPr bwMode="auto">
            <a:xfrm>
              <a:off x="4128" y="3360"/>
              <a:ext cx="1351" cy="821"/>
              <a:chOff x="4128" y="3360"/>
              <a:chExt cx="1351" cy="821"/>
            </a:xfrm>
          </p:grpSpPr>
          <p:sp>
            <p:nvSpPr>
              <p:cNvPr id="142373"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2374"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2375"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142376"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2377"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2378"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2379"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142380"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142381"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142382"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2383"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142384"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142385"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142386"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2387"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142388"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142389"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142390" name="Group 54"/>
            <p:cNvGrpSpPr>
              <a:grpSpLocks/>
            </p:cNvGrpSpPr>
            <p:nvPr userDrawn="1"/>
          </p:nvGrpSpPr>
          <p:grpSpPr bwMode="auto">
            <a:xfrm>
              <a:off x="5280" y="3024"/>
              <a:ext cx="425" cy="258"/>
              <a:chOff x="5280" y="3024"/>
              <a:chExt cx="425" cy="258"/>
            </a:xfrm>
          </p:grpSpPr>
          <p:sp>
            <p:nvSpPr>
              <p:cNvPr id="142391"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2392"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2393"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2394"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142395"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142396"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142397"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142398" name="Group 62"/>
              <p:cNvGrpSpPr>
                <a:grpSpLocks/>
              </p:cNvGrpSpPr>
              <p:nvPr/>
            </p:nvGrpSpPr>
            <p:grpSpPr bwMode="auto">
              <a:xfrm>
                <a:off x="5381" y="3085"/>
                <a:ext cx="227" cy="132"/>
                <a:chOff x="5381" y="3085"/>
                <a:chExt cx="227" cy="132"/>
              </a:xfrm>
            </p:grpSpPr>
            <p:sp>
              <p:nvSpPr>
                <p:cNvPr id="142399"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142400"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142401"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142402"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142403"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42404"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2405"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endParaRPr lang="en-US"/>
          </a:p>
        </p:txBody>
      </p:sp>
      <p:sp>
        <p:nvSpPr>
          <p:cNvPr id="142406"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endParaRPr lang="en-US"/>
          </a:p>
        </p:txBody>
      </p:sp>
      <p:sp>
        <p:nvSpPr>
          <p:cNvPr id="142407"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32569256-6D43-4DA6-9732-5DF81B1ADFB5}"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2590800"/>
            <a:ext cx="7472363" cy="1123950"/>
          </a:xfrm>
        </p:spPr>
        <p:txBody>
          <a:bodyPr/>
          <a:lstStyle/>
          <a:p>
            <a:r>
              <a:rPr lang="en-US" sz="6000" b="1"/>
              <a:t>Delirium in the Older Adult</a:t>
            </a:r>
            <a:br>
              <a:rPr lang="en-US" sz="6000" b="1"/>
            </a:br>
            <a:r>
              <a:rPr lang="en-US"/>
              <a:t>	</a:t>
            </a:r>
          </a:p>
        </p:txBody>
      </p:sp>
      <p:sp>
        <p:nvSpPr>
          <p:cNvPr id="2051" name="Rectangle 3"/>
          <p:cNvSpPr>
            <a:spLocks noGrp="1" noChangeArrowheads="1"/>
          </p:cNvSpPr>
          <p:nvPr>
            <p:ph type="subTitle" idx="1"/>
          </p:nvPr>
        </p:nvSpPr>
        <p:spPr>
          <a:xfrm>
            <a:off x="2057400" y="4648200"/>
            <a:ext cx="6400800" cy="1752600"/>
          </a:xfrm>
        </p:spPr>
        <p:txBody>
          <a:bodyPr/>
          <a:lstStyle/>
          <a:p>
            <a:pPr algn="r"/>
            <a:r>
              <a:rPr lang="en-US" sz="2400" b="1"/>
              <a:t>Matt Russell,MD, MSc</a:t>
            </a:r>
          </a:p>
          <a:p>
            <a:pPr algn="r"/>
            <a:r>
              <a:rPr lang="en-US" sz="2400" b="1"/>
              <a:t>Assistant Professor of Medicine</a:t>
            </a:r>
          </a:p>
          <a:p>
            <a:pPr algn="r"/>
            <a:r>
              <a:rPr lang="en-US" sz="2400" b="1"/>
              <a:t>Boston University School of Medicine</a:t>
            </a:r>
          </a:p>
          <a:p>
            <a:pPr algn="r"/>
            <a:r>
              <a:rPr lang="en-US" sz="2400" b="1"/>
              <a:t>Slide show courtesy of Drs. Lisa Caruso and Serena Chao</a:t>
            </a:r>
            <a:endParaRPr lang="en-US" sz="28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Objectives</a:t>
            </a:r>
          </a:p>
        </p:txBody>
      </p:sp>
      <p:sp>
        <p:nvSpPr>
          <p:cNvPr id="126979" name="Rectangle 3"/>
          <p:cNvSpPr>
            <a:spLocks noGrp="1" noChangeArrowheads="1"/>
          </p:cNvSpPr>
          <p:nvPr>
            <p:ph type="body" idx="1"/>
          </p:nvPr>
        </p:nvSpPr>
        <p:spPr/>
        <p:txBody>
          <a:bodyPr/>
          <a:lstStyle/>
          <a:p>
            <a:r>
              <a:rPr lang="en-US"/>
              <a:t>To elicit key features of and define delirium </a:t>
            </a:r>
          </a:p>
          <a:p>
            <a:r>
              <a:rPr lang="en-US"/>
              <a:t>To review epidemiology, risk factors, and precipitants of delirium</a:t>
            </a:r>
          </a:p>
          <a:p>
            <a:r>
              <a:rPr lang="en-US"/>
              <a:t>To discuss management strategies around delirium.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Case: 2pm Admission</a:t>
            </a:r>
          </a:p>
        </p:txBody>
      </p:sp>
      <p:sp>
        <p:nvSpPr>
          <p:cNvPr id="145411" name="Rectangle 3"/>
          <p:cNvSpPr>
            <a:spLocks noGrp="1" noChangeArrowheads="1"/>
          </p:cNvSpPr>
          <p:nvPr>
            <p:ph type="body" idx="1"/>
          </p:nvPr>
        </p:nvSpPr>
        <p:spPr/>
        <p:txBody>
          <a:bodyPr/>
          <a:lstStyle/>
          <a:p>
            <a:pPr>
              <a:lnSpc>
                <a:spcPct val="90000"/>
              </a:lnSpc>
            </a:pPr>
            <a:r>
              <a:rPr lang="en-US" sz="2800"/>
              <a:t>Agnes D: 88 year old female ALF resident with history of Dementia( MMSE 21/30), HTN, CAD, hearing loss, history of GI bleed (diverticulosis), hyperlipidemia, and COPD presents with a 3 day history of progressive dyspnea, purulent sputum, and wheezing. Per nursing home flow sheet, oxygen saturation was in the low 80s% on room air. She is admitted with COPD exacerbation. At baseline, she is AAOx2. She is minimal assist with some ADLs (dressing and toileting) and ambulates independently.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4"/>
          <p:cNvSpPr>
            <a:spLocks noGrp="1" noChangeArrowheads="1"/>
          </p:cNvSpPr>
          <p:nvPr>
            <p:ph type="ctrTitle"/>
          </p:nvPr>
        </p:nvSpPr>
        <p:spPr/>
        <p:txBody>
          <a:bodyPr/>
          <a:lstStyle/>
          <a:p>
            <a:r>
              <a:rPr lang="en-US"/>
              <a:t>What is your first thought?</a:t>
            </a:r>
          </a:p>
        </p:txBody>
      </p:sp>
      <p:sp>
        <p:nvSpPr>
          <p:cNvPr id="148485"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ctrTitle"/>
          </p:nvPr>
        </p:nvSpPr>
        <p:spPr/>
        <p:txBody>
          <a:bodyPr/>
          <a:lstStyle/>
          <a:p>
            <a:r>
              <a:rPr lang="en-US"/>
              <a:t>What could possibly go wrong?</a:t>
            </a:r>
          </a:p>
        </p:txBody>
      </p:sp>
      <p:sp>
        <p:nvSpPr>
          <p:cNvPr id="146436" name="Rectangle 4"/>
          <p:cNvSpPr>
            <a:spLocks noGrp="1" noChangeArrowheads="1"/>
          </p:cNvSpPr>
          <p:nvPr>
            <p:ph type="subTitle" idx="1"/>
          </p:nvPr>
        </p:nvSpPr>
        <p:spPr/>
        <p:txBody>
          <a:bodyPr/>
          <a:lstStyle/>
          <a:p>
            <a:r>
              <a:rPr lang="en-US"/>
              <a:t>A case for contingency planning…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Case continued</a:t>
            </a:r>
          </a:p>
        </p:txBody>
      </p:sp>
      <p:sp>
        <p:nvSpPr>
          <p:cNvPr id="150531" name="Rectangle 3"/>
          <p:cNvSpPr>
            <a:spLocks noGrp="1" noChangeArrowheads="1"/>
          </p:cNvSpPr>
          <p:nvPr>
            <p:ph type="body" idx="1"/>
          </p:nvPr>
        </p:nvSpPr>
        <p:spPr/>
        <p:txBody>
          <a:bodyPr/>
          <a:lstStyle/>
          <a:p>
            <a:r>
              <a:rPr lang="en-US" sz="2800"/>
              <a:t>Agnes is admitted to the inpatient medical service. She is placed on 2 liters NC. Her other admission medications are as follows:</a:t>
            </a:r>
          </a:p>
          <a:p>
            <a:pPr lvl="2"/>
            <a:r>
              <a:rPr lang="en-US" sz="2000"/>
              <a:t>ciprofloxacin, </a:t>
            </a:r>
          </a:p>
          <a:p>
            <a:pPr lvl="2"/>
            <a:r>
              <a:rPr lang="en-US" sz="2000"/>
              <a:t>Solumedrol IV, 	</a:t>
            </a:r>
          </a:p>
          <a:p>
            <a:pPr lvl="2"/>
            <a:r>
              <a:rPr lang="en-US" sz="2000"/>
              <a:t>Donepezil</a:t>
            </a:r>
          </a:p>
          <a:p>
            <a:pPr lvl="2"/>
            <a:r>
              <a:rPr lang="en-US" sz="2000"/>
              <a:t>Famotidine for GI prophylaxis </a:t>
            </a:r>
          </a:p>
          <a:p>
            <a:pPr lvl="2"/>
            <a:r>
              <a:rPr lang="en-US" sz="2000"/>
              <a:t>Advair 500/50</a:t>
            </a:r>
          </a:p>
          <a:p>
            <a:pPr lvl="2"/>
            <a:r>
              <a:rPr lang="en-US" sz="2000"/>
              <a:t>Spiriva </a:t>
            </a:r>
          </a:p>
          <a:p>
            <a:pPr lvl="2"/>
            <a:r>
              <a:rPr lang="en-US" sz="2000"/>
              <a:t>zolpidem prn</a:t>
            </a:r>
          </a:p>
          <a:p>
            <a:pPr lvl="2"/>
            <a:r>
              <a:rPr lang="en-US" sz="2000"/>
              <a:t>D5 ½ NS at 75 cc/hour </a:t>
            </a:r>
          </a:p>
          <a:p>
            <a:endParaRPr lang="en-US" sz="28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t>Case cont’d </a:t>
            </a:r>
          </a:p>
        </p:txBody>
      </p:sp>
      <p:sp>
        <p:nvSpPr>
          <p:cNvPr id="157699" name="Rectangle 3"/>
          <p:cNvSpPr>
            <a:spLocks noGrp="1" noChangeArrowheads="1"/>
          </p:cNvSpPr>
          <p:nvPr>
            <p:ph type="body" idx="1"/>
          </p:nvPr>
        </p:nvSpPr>
        <p:spPr/>
        <p:txBody>
          <a:bodyPr/>
          <a:lstStyle/>
          <a:p>
            <a:r>
              <a:rPr lang="en-US"/>
              <a:t>Because of history of GI bleed, the team puts her on venodyne boots for DVT prophylaxis.</a:t>
            </a:r>
          </a:p>
          <a:p>
            <a:r>
              <a:rPr lang="en-US"/>
              <a:t>She is placed on telemetry and continuous oxygen saturation monitoring</a:t>
            </a:r>
          </a:p>
          <a:p>
            <a:r>
              <a:rPr lang="en-US"/>
              <a:t>The patient is settled in and the medical team goes home</a:t>
            </a:r>
          </a:p>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Rectangle 4"/>
          <p:cNvSpPr>
            <a:spLocks noGrp="1" noChangeArrowheads="1"/>
          </p:cNvSpPr>
          <p:nvPr>
            <p:ph type="ctrTitle"/>
          </p:nvPr>
        </p:nvSpPr>
        <p:spPr/>
        <p:txBody>
          <a:bodyPr/>
          <a:lstStyle/>
          <a:p>
            <a:r>
              <a:rPr lang="en-US"/>
              <a:t>Beep Beep!</a:t>
            </a:r>
          </a:p>
        </p:txBody>
      </p:sp>
      <p:sp>
        <p:nvSpPr>
          <p:cNvPr id="151557" name="Rectangle 5"/>
          <p:cNvSpPr>
            <a:spLocks noGrp="1" noChangeArrowheads="1"/>
          </p:cNvSpPr>
          <p:nvPr>
            <p:ph type="subTitle" idx="1"/>
          </p:nvPr>
        </p:nvSpPr>
        <p:spPr/>
        <p:txBody>
          <a:bodyPr/>
          <a:lstStyle/>
          <a:p>
            <a:r>
              <a:rPr lang="en-US"/>
              <a:t>Dear Dr.Nightfloat….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4"/>
          <p:cNvSpPr>
            <a:spLocks noGrp="1" noChangeArrowheads="1"/>
          </p:cNvSpPr>
          <p:nvPr>
            <p:ph type="ctrTitle"/>
          </p:nvPr>
        </p:nvSpPr>
        <p:spPr/>
        <p:txBody>
          <a:bodyPr/>
          <a:lstStyle/>
          <a:p>
            <a:r>
              <a:rPr lang="en-US"/>
              <a:t>“Hi, are you covering for Agnes D?....”</a:t>
            </a:r>
          </a:p>
        </p:txBody>
      </p:sp>
      <p:sp>
        <p:nvSpPr>
          <p:cNvPr id="154629" name="Rectangle 5"/>
          <p:cNvSpPr>
            <a:spLocks noGrp="1" noChangeArrowheads="1"/>
          </p:cNvSpPr>
          <p:nvPr>
            <p:ph type="subTitle" idx="1"/>
          </p:nvPr>
        </p:nvSpPr>
        <p:spPr/>
        <p:txBody>
          <a:bodyPr/>
          <a:lstStyle/>
          <a:p>
            <a:r>
              <a:rPr lang="en-US"/>
              <a:t>Delirium: She is OFF THE WALL!!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p:cNvSpPr>
            <a:spLocks noGrp="1" noChangeArrowheads="1"/>
          </p:cNvSpPr>
          <p:nvPr>
            <p:ph type="ctrTitle"/>
          </p:nvPr>
        </p:nvSpPr>
        <p:spPr/>
        <p:txBody>
          <a:bodyPr/>
          <a:lstStyle/>
          <a:p>
            <a:r>
              <a:rPr lang="en-US"/>
              <a:t>Delirium </a:t>
            </a:r>
          </a:p>
        </p:txBody>
      </p:sp>
      <p:sp>
        <p:nvSpPr>
          <p:cNvPr id="167941" name="Rectangle 5"/>
          <p:cNvSpPr>
            <a:spLocks noGrp="1" noChangeArrowheads="1"/>
          </p:cNvSpPr>
          <p:nvPr>
            <p:ph type="subTitle" idx="1"/>
          </p:nvPr>
        </p:nvSpPr>
        <p:spPr/>
        <p:txBody>
          <a:bodyPr/>
          <a:lstStyle/>
          <a:p>
            <a:r>
              <a:rPr lang="en-US"/>
              <a:t>Definition?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1371600" y="533400"/>
            <a:ext cx="5257800" cy="1752600"/>
          </a:xfrm>
        </p:spPr>
        <p:txBody>
          <a:bodyPr/>
          <a:lstStyle/>
          <a:p>
            <a:r>
              <a:rPr lang="en-US"/>
              <a:t>Delirium = Syndrome</a:t>
            </a:r>
          </a:p>
        </p:txBody>
      </p:sp>
      <p:sp>
        <p:nvSpPr>
          <p:cNvPr id="8195" name="Rectangle 3"/>
          <p:cNvSpPr>
            <a:spLocks noGrp="1" noChangeArrowheads="1"/>
          </p:cNvSpPr>
          <p:nvPr>
            <p:ph type="subTitle" idx="1"/>
          </p:nvPr>
        </p:nvSpPr>
        <p:spPr>
          <a:xfrm>
            <a:off x="1371600" y="2971800"/>
            <a:ext cx="6400800" cy="1752600"/>
          </a:xfrm>
        </p:spPr>
        <p:txBody>
          <a:bodyPr/>
          <a:lstStyle/>
          <a:p>
            <a:r>
              <a:rPr lang="en-US"/>
              <a:t>Definition:  An acute disorder of attention and cognition; acute confusional state</a:t>
            </a:r>
          </a:p>
        </p:txBody>
      </p:sp>
      <p:sp>
        <p:nvSpPr>
          <p:cNvPr id="8196" name="Text Box 4"/>
          <p:cNvSpPr txBox="1">
            <a:spLocks noChangeArrowheads="1"/>
          </p:cNvSpPr>
          <p:nvPr/>
        </p:nvSpPr>
        <p:spPr bwMode="auto">
          <a:xfrm>
            <a:off x="1828800" y="4953000"/>
            <a:ext cx="5486400" cy="1187450"/>
          </a:xfrm>
          <a:prstGeom prst="rect">
            <a:avLst/>
          </a:prstGeom>
          <a:noFill/>
          <a:ln w="9525">
            <a:noFill/>
            <a:miter lim="800000"/>
            <a:headEnd/>
            <a:tailEnd/>
          </a:ln>
          <a:effectLst/>
        </p:spPr>
        <p:txBody>
          <a:bodyPr>
            <a:spAutoFit/>
          </a:bodyPr>
          <a:lstStyle/>
          <a:p>
            <a:pPr>
              <a:spcBef>
                <a:spcPct val="50000"/>
              </a:spcBef>
            </a:pPr>
            <a:r>
              <a:rPr lang="en-US" sz="2400">
                <a:latin typeface="Times New Roman" pitchFamily="18" charset="0"/>
              </a:rPr>
              <a:t>“Delta MS” or “Mental Status Changes” are vague, inappropriate terms and should not be used—</a:t>
            </a:r>
            <a:r>
              <a:rPr lang="en-US" sz="2400" b="1">
                <a:latin typeface="Times New Roman" pitchFamily="18" charset="0"/>
              </a:rPr>
              <a:t>CALL IT WHAT IT IS!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Rectangle 4"/>
          <p:cNvSpPr>
            <a:spLocks noGrp="1" noChangeArrowheads="1"/>
          </p:cNvSpPr>
          <p:nvPr>
            <p:ph type="ctrTitle"/>
          </p:nvPr>
        </p:nvSpPr>
        <p:spPr/>
        <p:txBody>
          <a:bodyPr/>
          <a:lstStyle/>
          <a:p>
            <a:r>
              <a:rPr lang="en-US"/>
              <a:t>Your next step is….</a:t>
            </a:r>
          </a:p>
        </p:txBody>
      </p:sp>
      <p:sp>
        <p:nvSpPr>
          <p:cNvPr id="164869"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5" name="Picture 5" descr="Ambulance rushing to the emergency department."/>
          <p:cNvPicPr>
            <a:picLocks noChangeAspect="1" noChangeArrowheads="1"/>
          </p:cNvPicPr>
          <p:nvPr/>
        </p:nvPicPr>
        <p:blipFill>
          <a:blip r:embed="rId3"/>
          <a:srcRect/>
          <a:stretch>
            <a:fillRect/>
          </a:stretch>
        </p:blipFill>
        <p:spPr bwMode="auto">
          <a:xfrm>
            <a:off x="1066800" y="381000"/>
            <a:ext cx="7086600" cy="5033963"/>
          </a:xfrm>
          <a:prstGeom prst="rect">
            <a:avLst/>
          </a:prstGeom>
          <a:noFill/>
        </p:spPr>
      </p:pic>
      <p:sp>
        <p:nvSpPr>
          <p:cNvPr id="102406" name="Text Box 6"/>
          <p:cNvSpPr txBox="1">
            <a:spLocks noChangeArrowheads="1"/>
          </p:cNvSpPr>
          <p:nvPr/>
        </p:nvSpPr>
        <p:spPr bwMode="auto">
          <a:xfrm>
            <a:off x="1676400" y="5791200"/>
            <a:ext cx="6096000" cy="701675"/>
          </a:xfrm>
          <a:prstGeom prst="rect">
            <a:avLst/>
          </a:prstGeom>
          <a:noFill/>
          <a:ln w="9525">
            <a:noFill/>
            <a:miter lim="800000"/>
            <a:headEnd/>
            <a:tailEnd/>
          </a:ln>
          <a:effectLst/>
        </p:spPr>
        <p:txBody>
          <a:bodyPr>
            <a:spAutoFit/>
          </a:bodyPr>
          <a:lstStyle/>
          <a:p>
            <a:pPr>
              <a:spcBef>
                <a:spcPct val="50000"/>
              </a:spcBef>
            </a:pPr>
            <a:r>
              <a:rPr lang="en-US" sz="4000">
                <a:solidFill>
                  <a:schemeClr val="hlink"/>
                </a:solidFill>
                <a:latin typeface="Forte" pitchFamily="66" charset="0"/>
              </a:rPr>
              <a:t>MEDICAL EMERGENCY!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a:t>Next steps</a:t>
            </a:r>
          </a:p>
        </p:txBody>
      </p:sp>
      <p:sp>
        <p:nvSpPr>
          <p:cNvPr id="166915" name="Rectangle 3"/>
          <p:cNvSpPr>
            <a:spLocks noGrp="1" noChangeArrowheads="1"/>
          </p:cNvSpPr>
          <p:nvPr>
            <p:ph type="body" idx="1"/>
          </p:nvPr>
        </p:nvSpPr>
        <p:spPr/>
        <p:txBody>
          <a:bodyPr/>
          <a:lstStyle/>
          <a:p>
            <a:r>
              <a:rPr lang="en-US"/>
              <a:t>Go to bedside and see patient</a:t>
            </a:r>
          </a:p>
          <a:p>
            <a:r>
              <a:rPr lang="en-US"/>
              <a:t>Approach in comforting fashion-NOT GUNS A BLAZIN’!!</a:t>
            </a:r>
          </a:p>
          <a:p>
            <a:r>
              <a:rPr lang="en-US"/>
              <a:t>Obtain history of baseline mental status from all available sources</a:t>
            </a:r>
          </a:p>
          <a:p>
            <a:r>
              <a:rPr lang="en-US"/>
              <a:t>Perform bedside testing for delirium screening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5400"/>
              <a:t>Recognition</a:t>
            </a:r>
          </a:p>
        </p:txBody>
      </p:sp>
      <p:sp>
        <p:nvSpPr>
          <p:cNvPr id="11267" name="Rectangle 3"/>
          <p:cNvSpPr>
            <a:spLocks noGrp="1" noChangeArrowheads="1"/>
          </p:cNvSpPr>
          <p:nvPr>
            <p:ph type="body" idx="1"/>
          </p:nvPr>
        </p:nvSpPr>
        <p:spPr/>
        <p:txBody>
          <a:bodyPr/>
          <a:lstStyle/>
          <a:p>
            <a:r>
              <a:rPr lang="en-US"/>
              <a:t>Delirium is unrecognized by physicians in 32-67% of cases in hospitalized patients</a:t>
            </a:r>
          </a:p>
          <a:p>
            <a:r>
              <a:rPr lang="en-US"/>
              <a:t>Reasons for this include </a:t>
            </a:r>
          </a:p>
          <a:p>
            <a:pPr lvl="1"/>
            <a:r>
              <a:rPr lang="en-US"/>
              <a:t>lack of awareness of syndrome as important</a:t>
            </a:r>
          </a:p>
          <a:p>
            <a:pPr lvl="1"/>
            <a:r>
              <a:rPr lang="en-US"/>
              <a:t>cognitive assessment not done</a:t>
            </a:r>
          </a:p>
          <a:p>
            <a:pPr lvl="1"/>
            <a:r>
              <a:rPr lang="en-US"/>
              <a:t>misdiagnosed or not detected</a:t>
            </a:r>
          </a:p>
        </p:txBody>
      </p:sp>
      <p:sp>
        <p:nvSpPr>
          <p:cNvPr id="11269" name="Text Box 5"/>
          <p:cNvSpPr txBox="1">
            <a:spLocks noChangeArrowheads="1"/>
          </p:cNvSpPr>
          <p:nvPr/>
        </p:nvSpPr>
        <p:spPr bwMode="auto">
          <a:xfrm>
            <a:off x="457200" y="5562600"/>
            <a:ext cx="7883525" cy="825500"/>
          </a:xfrm>
          <a:prstGeom prst="rect">
            <a:avLst/>
          </a:prstGeom>
          <a:noFill/>
          <a:ln w="9525">
            <a:noFill/>
            <a:miter lim="800000"/>
            <a:headEnd/>
            <a:tailEnd/>
          </a:ln>
          <a:effectLst/>
        </p:spPr>
        <p:txBody>
          <a:bodyPr wrap="none">
            <a:spAutoFit/>
          </a:bodyPr>
          <a:lstStyle/>
          <a:p>
            <a:r>
              <a:rPr lang="en-US" sz="1600">
                <a:latin typeface="Times New Roman" pitchFamily="18" charset="0"/>
              </a:rPr>
              <a:t>Inouye SK. The dilemma of delirium:  Clinical and research controversies regarding </a:t>
            </a:r>
          </a:p>
          <a:p>
            <a:r>
              <a:rPr lang="en-US" sz="1600">
                <a:latin typeface="Times New Roman" pitchFamily="18" charset="0"/>
              </a:rPr>
              <a:t>diagnosis and evaluation of delirium in hospitalized elderly medical patients. Am J Med 1994;</a:t>
            </a:r>
          </a:p>
          <a:p>
            <a:r>
              <a:rPr lang="en-US" sz="1600">
                <a:latin typeface="Times New Roman" pitchFamily="18" charset="0"/>
              </a:rPr>
              <a:t>97:278-88.</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381000"/>
            <a:ext cx="7010400" cy="1066800"/>
          </a:xfrm>
        </p:spPr>
        <p:txBody>
          <a:bodyPr/>
          <a:lstStyle/>
          <a:p>
            <a:r>
              <a:rPr lang="en-US" sz="4800"/>
              <a:t>Diagnosis: Confusion Assessment Method (CAM)</a:t>
            </a:r>
          </a:p>
        </p:txBody>
      </p:sp>
      <p:sp>
        <p:nvSpPr>
          <p:cNvPr id="47107" name="Rectangle 3"/>
          <p:cNvSpPr>
            <a:spLocks noGrp="1" noChangeArrowheads="1"/>
          </p:cNvSpPr>
          <p:nvPr>
            <p:ph type="body" sz="half" idx="1"/>
          </p:nvPr>
        </p:nvSpPr>
        <p:spPr>
          <a:xfrm>
            <a:off x="457200" y="1906588"/>
            <a:ext cx="3989388" cy="3221037"/>
          </a:xfrm>
        </p:spPr>
        <p:txBody>
          <a:bodyPr/>
          <a:lstStyle/>
          <a:p>
            <a:pPr marL="533400" indent="-533400">
              <a:buClr>
                <a:schemeClr val="tx1"/>
              </a:buClr>
              <a:buSzTx/>
              <a:buFontTx/>
              <a:buAutoNum type="arabicPeriod"/>
            </a:pPr>
            <a:r>
              <a:rPr lang="en-US"/>
              <a:t>Acute change in mental status with a fluctuating course</a:t>
            </a:r>
          </a:p>
          <a:p>
            <a:pPr marL="533400" indent="-533400">
              <a:buClr>
                <a:schemeClr val="tx1"/>
              </a:buClr>
              <a:buSzTx/>
              <a:buFontTx/>
              <a:buAutoNum type="arabicPeriod"/>
            </a:pPr>
            <a:endParaRPr lang="en-US"/>
          </a:p>
          <a:p>
            <a:pPr marL="533400" indent="-533400">
              <a:buClr>
                <a:schemeClr val="tx1"/>
              </a:buClr>
              <a:buSzTx/>
              <a:buFontTx/>
              <a:buAutoNum type="arabicPeriod"/>
            </a:pPr>
            <a:r>
              <a:rPr lang="en-US"/>
              <a:t>Inattention</a:t>
            </a:r>
          </a:p>
          <a:p>
            <a:pPr marL="533400" indent="-533400" algn="ctr">
              <a:buFont typeface="Wingdings" pitchFamily="2" charset="2"/>
              <a:buNone/>
            </a:pPr>
            <a:r>
              <a:rPr lang="en-US" sz="3600" b="1"/>
              <a:t>AND</a:t>
            </a:r>
          </a:p>
        </p:txBody>
      </p:sp>
      <p:sp>
        <p:nvSpPr>
          <p:cNvPr id="47108" name="Rectangle 4"/>
          <p:cNvSpPr>
            <a:spLocks noGrp="1" noChangeArrowheads="1"/>
          </p:cNvSpPr>
          <p:nvPr>
            <p:ph type="body" sz="half" idx="2"/>
          </p:nvPr>
        </p:nvSpPr>
        <p:spPr>
          <a:xfrm>
            <a:off x="4876800" y="1830388"/>
            <a:ext cx="3657600" cy="3349625"/>
          </a:xfrm>
        </p:spPr>
        <p:txBody>
          <a:bodyPr/>
          <a:lstStyle/>
          <a:p>
            <a:pPr marL="476250" indent="-476250">
              <a:buFont typeface="Wingdings" pitchFamily="2" charset="2"/>
              <a:buNone/>
            </a:pPr>
            <a:r>
              <a:rPr lang="en-US"/>
              <a:t>3. Disorganized thinking</a:t>
            </a:r>
          </a:p>
          <a:p>
            <a:pPr marL="476250" indent="-476250">
              <a:buFont typeface="Wingdings" pitchFamily="2" charset="2"/>
              <a:buNone/>
            </a:pPr>
            <a:endParaRPr lang="en-US"/>
          </a:p>
          <a:p>
            <a:pPr marL="476250" indent="-476250" algn="ctr">
              <a:buClr>
                <a:schemeClr val="tx1"/>
              </a:buClr>
              <a:buSzTx/>
              <a:buFont typeface="Wingdings" pitchFamily="2" charset="2"/>
              <a:buNone/>
            </a:pPr>
            <a:r>
              <a:rPr lang="en-US" sz="4100" b="1"/>
              <a:t>OR</a:t>
            </a:r>
          </a:p>
          <a:p>
            <a:pPr marL="476250" indent="-476250">
              <a:buFont typeface="Wingdings" pitchFamily="2" charset="2"/>
              <a:buNone/>
            </a:pPr>
            <a:r>
              <a:rPr lang="en-US"/>
              <a:t>4</a:t>
            </a:r>
            <a:r>
              <a:rPr lang="en-US" sz="3200"/>
              <a:t>. </a:t>
            </a:r>
            <a:r>
              <a:rPr lang="en-US"/>
              <a:t>Altered level of consciousness</a:t>
            </a:r>
          </a:p>
        </p:txBody>
      </p:sp>
      <p:sp>
        <p:nvSpPr>
          <p:cNvPr id="47109" name="Text Box 5"/>
          <p:cNvSpPr txBox="1">
            <a:spLocks noChangeArrowheads="1"/>
          </p:cNvSpPr>
          <p:nvPr/>
        </p:nvSpPr>
        <p:spPr bwMode="auto">
          <a:xfrm>
            <a:off x="228600" y="5257800"/>
            <a:ext cx="8686800" cy="822325"/>
          </a:xfrm>
          <a:prstGeom prst="rect">
            <a:avLst/>
          </a:prstGeom>
          <a:noFill/>
          <a:ln w="9525">
            <a:noFill/>
            <a:miter lim="800000"/>
            <a:headEnd/>
            <a:tailEnd/>
          </a:ln>
          <a:effectLst/>
        </p:spPr>
        <p:txBody>
          <a:bodyPr>
            <a:spAutoFit/>
          </a:bodyPr>
          <a:lstStyle/>
          <a:p>
            <a:pPr>
              <a:spcBef>
                <a:spcPct val="50000"/>
              </a:spcBef>
            </a:pPr>
            <a:r>
              <a:rPr lang="en-US" sz="2400">
                <a:latin typeface="Verdana" pitchFamily="34" charset="0"/>
              </a:rPr>
              <a:t>Sensitivity &gt; 94%;  specificity &gt; 90% ; gold standard used was ratings of psychiatrists</a:t>
            </a:r>
          </a:p>
        </p:txBody>
      </p:sp>
      <p:sp>
        <p:nvSpPr>
          <p:cNvPr id="47110" name="Text Box 6"/>
          <p:cNvSpPr txBox="1">
            <a:spLocks noChangeArrowheads="1"/>
          </p:cNvSpPr>
          <p:nvPr/>
        </p:nvSpPr>
        <p:spPr bwMode="auto">
          <a:xfrm>
            <a:off x="533400" y="6096000"/>
            <a:ext cx="8001000" cy="915988"/>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rPr>
              <a:t>Inouye SK, van Dyck CH, Alessi CA, et al.  Clarifying confusion. The Confusion Assessment Method: A new method for detection of delirium.  Ann Intern Med 1990; 113:941-8.</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Assume it is delirium until proven otherwise:</a:t>
            </a:r>
          </a:p>
        </p:txBody>
      </p:sp>
      <p:sp>
        <p:nvSpPr>
          <p:cNvPr id="91139" name="Rectangle 3"/>
          <p:cNvSpPr>
            <a:spLocks noGrp="1" noChangeArrowheads="1"/>
          </p:cNvSpPr>
          <p:nvPr>
            <p:ph type="body" idx="1"/>
          </p:nvPr>
        </p:nvSpPr>
        <p:spPr/>
        <p:txBody>
          <a:bodyPr/>
          <a:lstStyle/>
          <a:p>
            <a:pPr algn="ctr">
              <a:buFont typeface="Wingdings" pitchFamily="2" charset="2"/>
              <a:buNone/>
            </a:pPr>
            <a:r>
              <a:rPr lang="en-US" sz="4000" b="1"/>
              <a:t>Delirium may be the only manifestation of a life-threatening illness in the elderly patient.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Rectangle 4"/>
          <p:cNvSpPr>
            <a:spLocks noGrp="1" noChangeArrowheads="1"/>
          </p:cNvSpPr>
          <p:nvPr>
            <p:ph type="ctrTitle"/>
          </p:nvPr>
        </p:nvSpPr>
        <p:spPr/>
        <p:txBody>
          <a:bodyPr/>
          <a:lstStyle/>
          <a:p>
            <a:r>
              <a:rPr lang="en-US"/>
              <a:t>Please complete Agnes’ Delirium Map</a:t>
            </a:r>
          </a:p>
        </p:txBody>
      </p:sp>
      <p:sp>
        <p:nvSpPr>
          <p:cNvPr id="159749"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t>Agnes’ Delirium Map</a:t>
            </a:r>
          </a:p>
        </p:txBody>
      </p:sp>
      <p:sp>
        <p:nvSpPr>
          <p:cNvPr id="158723" name="Rectangle 3"/>
          <p:cNvSpPr>
            <a:spLocks noGrp="1" noChangeArrowheads="1"/>
          </p:cNvSpPr>
          <p:nvPr>
            <p:ph type="body" idx="1"/>
          </p:nvPr>
        </p:nvSpPr>
        <p:spPr/>
        <p:txBody>
          <a:bodyPr/>
          <a:lstStyle/>
          <a:p>
            <a:r>
              <a:rPr lang="en-US"/>
              <a:t>Risks:</a:t>
            </a:r>
          </a:p>
          <a:p>
            <a:endParaRPr lang="en-US"/>
          </a:p>
          <a:p>
            <a:r>
              <a:rPr lang="en-US"/>
              <a:t>Precipitants:</a:t>
            </a:r>
          </a:p>
          <a:p>
            <a:endParaRPr lang="en-US"/>
          </a:p>
          <a:p>
            <a:r>
              <a:rPr lang="en-US"/>
              <a:t>Your interventions: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Epidemiology</a:t>
            </a:r>
          </a:p>
        </p:txBody>
      </p:sp>
      <p:sp>
        <p:nvSpPr>
          <p:cNvPr id="9219" name="Rectangle 3"/>
          <p:cNvSpPr>
            <a:spLocks noGrp="1" noChangeArrowheads="1"/>
          </p:cNvSpPr>
          <p:nvPr>
            <p:ph type="body" idx="1"/>
          </p:nvPr>
        </p:nvSpPr>
        <p:spPr/>
        <p:txBody>
          <a:bodyPr/>
          <a:lstStyle/>
          <a:p>
            <a:pPr>
              <a:lnSpc>
                <a:spcPct val="90000"/>
              </a:lnSpc>
            </a:pPr>
            <a:r>
              <a:rPr lang="en-US" sz="2800"/>
              <a:t>Complicates hospital stays for more than 2.3 million persons 65 years of age and older per year</a:t>
            </a:r>
          </a:p>
          <a:p>
            <a:pPr>
              <a:lnSpc>
                <a:spcPct val="90000"/>
              </a:lnSpc>
            </a:pPr>
            <a:r>
              <a:rPr lang="en-US" sz="2800"/>
              <a:t>Prevalence on admission to the hospital is 14-24%</a:t>
            </a:r>
          </a:p>
          <a:p>
            <a:pPr>
              <a:lnSpc>
                <a:spcPct val="90000"/>
              </a:lnSpc>
            </a:pPr>
            <a:r>
              <a:rPr lang="en-US" sz="2800"/>
              <a:t>Incidence of new cases arising during hospitalization is 6-56%</a:t>
            </a:r>
          </a:p>
          <a:p>
            <a:pPr>
              <a:lnSpc>
                <a:spcPct val="90000"/>
              </a:lnSpc>
            </a:pPr>
            <a:r>
              <a:rPr lang="en-US" sz="2800" b="1">
                <a:solidFill>
                  <a:schemeClr val="tx2"/>
                </a:solidFill>
              </a:rPr>
              <a:t>Independent predictor of mortality up to 1 year after occurrence; mortality in patients who develop delirium in the hospital is 25-33%</a:t>
            </a:r>
          </a:p>
          <a:p>
            <a:pPr>
              <a:lnSpc>
                <a:spcPct val="90000"/>
              </a:lnSpc>
            </a:pPr>
            <a:r>
              <a:rPr lang="en-US" sz="280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5400"/>
              <a:t>Etiology</a:t>
            </a:r>
          </a:p>
        </p:txBody>
      </p:sp>
      <p:sp>
        <p:nvSpPr>
          <p:cNvPr id="15363" name="Rectangle 3"/>
          <p:cNvSpPr>
            <a:spLocks noGrp="1" noChangeArrowheads="1"/>
          </p:cNvSpPr>
          <p:nvPr>
            <p:ph type="body" idx="1"/>
          </p:nvPr>
        </p:nvSpPr>
        <p:spPr>
          <a:xfrm>
            <a:off x="990600" y="2057400"/>
            <a:ext cx="7772400" cy="4191000"/>
          </a:xfrm>
        </p:spPr>
        <p:txBody>
          <a:bodyPr/>
          <a:lstStyle/>
          <a:p>
            <a:r>
              <a:rPr lang="en-US"/>
              <a:t>Biology is poorly understood</a:t>
            </a:r>
          </a:p>
          <a:p>
            <a:r>
              <a:rPr lang="en-US"/>
              <a:t>“The development of delirium involves the interrelationship between a vulnerable patient and noxious insults.”</a:t>
            </a:r>
            <a:r>
              <a:rPr lang="en-US" baseline="30000"/>
              <a:t>1</a:t>
            </a:r>
          </a:p>
        </p:txBody>
      </p:sp>
      <p:sp>
        <p:nvSpPr>
          <p:cNvPr id="15364" name="Text Box 4"/>
          <p:cNvSpPr txBox="1">
            <a:spLocks noChangeArrowheads="1"/>
          </p:cNvSpPr>
          <p:nvPr/>
        </p:nvSpPr>
        <p:spPr bwMode="auto">
          <a:xfrm>
            <a:off x="762000" y="5791200"/>
            <a:ext cx="6553200" cy="457200"/>
          </a:xfrm>
          <a:prstGeom prst="rect">
            <a:avLst/>
          </a:prstGeom>
          <a:noFill/>
          <a:ln w="9525">
            <a:noFill/>
            <a:miter lim="800000"/>
            <a:headEnd/>
            <a:tailEnd/>
          </a:ln>
          <a:effectLst/>
        </p:spPr>
        <p:txBody>
          <a:bodyPr>
            <a:spAutoFit/>
          </a:bodyPr>
          <a:lstStyle/>
          <a:p>
            <a:pPr>
              <a:spcBef>
                <a:spcPct val="50000"/>
              </a:spcBef>
            </a:pPr>
            <a:r>
              <a:rPr lang="en-US" sz="2400" baseline="30000">
                <a:latin typeface="Times New Roman" pitchFamily="18" charset="0"/>
              </a:rPr>
              <a:t>1</a:t>
            </a:r>
            <a:r>
              <a:rPr lang="en-US" sz="2400">
                <a:latin typeface="Times New Roman" pitchFamily="18" charset="0"/>
              </a:rPr>
              <a:t> </a:t>
            </a:r>
            <a:r>
              <a:rPr lang="en-US">
                <a:latin typeface="Times New Roman" pitchFamily="18" charset="0"/>
              </a:rPr>
              <a:t>Inouye SK. Delirium in older persons. NEJM 2006;354:1157-65.</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sz="4000"/>
              <a:t>Approaches to Clinical Problem Solving</a:t>
            </a:r>
          </a:p>
        </p:txBody>
      </p:sp>
      <p:sp>
        <p:nvSpPr>
          <p:cNvPr id="129032" name="Rectangle 8"/>
          <p:cNvSpPr>
            <a:spLocks noGrp="1" noChangeArrowheads="1"/>
          </p:cNvSpPr>
          <p:nvPr>
            <p:ph type="body" idx="1"/>
          </p:nvPr>
        </p:nvSpPr>
        <p:spPr/>
        <p:txBody>
          <a:bodyPr/>
          <a:lstStyle/>
          <a:p>
            <a:endParaRPr lang="en-US"/>
          </a:p>
        </p:txBody>
      </p:sp>
      <p:pic>
        <p:nvPicPr>
          <p:cNvPr id="129030" name="Picture 6" descr="chickenrazor"/>
          <p:cNvPicPr>
            <a:picLocks noChangeAspect="1" noChangeArrowheads="1"/>
          </p:cNvPicPr>
          <p:nvPr/>
        </p:nvPicPr>
        <p:blipFill>
          <a:blip r:embed="rId2"/>
          <a:srcRect/>
          <a:stretch>
            <a:fillRect/>
          </a:stretch>
        </p:blipFill>
        <p:spPr bwMode="auto">
          <a:xfrm>
            <a:off x="2514600" y="1676400"/>
            <a:ext cx="3975100" cy="4038600"/>
          </a:xfrm>
          <a:prstGeom prst="rect">
            <a:avLst/>
          </a:prstGeom>
          <a:noFill/>
        </p:spPr>
      </p:pic>
      <p:sp>
        <p:nvSpPr>
          <p:cNvPr id="129031" name="Text Box 7"/>
          <p:cNvSpPr txBox="1">
            <a:spLocks noChangeArrowheads="1"/>
          </p:cNvSpPr>
          <p:nvPr/>
        </p:nvSpPr>
        <p:spPr bwMode="auto">
          <a:xfrm>
            <a:off x="1981200" y="5942013"/>
            <a:ext cx="4648200" cy="915987"/>
          </a:xfrm>
          <a:prstGeom prst="rect">
            <a:avLst/>
          </a:prstGeom>
          <a:noFill/>
          <a:ln w="9525">
            <a:noFill/>
            <a:miter lim="800000"/>
            <a:headEnd/>
            <a:tailEnd/>
          </a:ln>
          <a:effectLst/>
        </p:spPr>
        <p:txBody>
          <a:bodyPr>
            <a:spAutoFit/>
          </a:bodyPr>
          <a:lstStyle/>
          <a:p>
            <a:pPr>
              <a:spcBef>
                <a:spcPct val="50000"/>
              </a:spcBef>
            </a:pPr>
            <a:r>
              <a:rPr lang="en-US">
                <a:latin typeface="Verdana" pitchFamily="34" charset="0"/>
              </a:rPr>
              <a:t>“simpler explanations are, other things being equal, generally better than more complex ones"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endParaRPr lang="en-US"/>
          </a:p>
        </p:txBody>
      </p:sp>
      <p:sp>
        <p:nvSpPr>
          <p:cNvPr id="132099" name="Rectangle 3"/>
          <p:cNvSpPr>
            <a:spLocks noGrp="1" noChangeArrowheads="1"/>
          </p:cNvSpPr>
          <p:nvPr>
            <p:ph type="body" idx="1"/>
          </p:nvPr>
        </p:nvSpPr>
        <p:spPr/>
        <p:txBody>
          <a:bodyPr/>
          <a:lstStyle/>
          <a:p>
            <a:endParaRPr lang="en-US"/>
          </a:p>
        </p:txBody>
      </p:sp>
      <p:pic>
        <p:nvPicPr>
          <p:cNvPr id="132100" name="Picture 4" descr="highlightsmagazine"/>
          <p:cNvPicPr>
            <a:picLocks noChangeAspect="1" noChangeArrowheads="1"/>
          </p:cNvPicPr>
          <p:nvPr/>
        </p:nvPicPr>
        <p:blipFill>
          <a:blip r:embed="rId2"/>
          <a:srcRect/>
          <a:stretch>
            <a:fillRect/>
          </a:stretch>
        </p:blipFill>
        <p:spPr bwMode="auto">
          <a:xfrm>
            <a:off x="838200" y="-217488"/>
            <a:ext cx="7086600" cy="707548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258" name="Object 2"/>
          <p:cNvGraphicFramePr>
            <a:graphicFrameLocks noChangeAspect="1"/>
          </p:cNvGraphicFramePr>
          <p:nvPr>
            <p:ph type="title" idx="4294967295"/>
          </p:nvPr>
        </p:nvGraphicFramePr>
        <p:xfrm>
          <a:off x="1295400" y="228600"/>
          <a:ext cx="6477000" cy="6310313"/>
        </p:xfrm>
        <a:graphic>
          <a:graphicData uri="http://schemas.openxmlformats.org/presentationml/2006/ole">
            <p:oleObj spid="_x0000_s96258" name="Image" r:id="rId4" imgW="8573697" imgH="8352381" progId="PhotoDeluxeBusiness.Image.1">
              <p:embed/>
            </p:oleObj>
          </a:graphicData>
        </a:graphic>
      </p:graphicFrame>
      <p:sp>
        <p:nvSpPr>
          <p:cNvPr id="96259" name="AutoShape 3"/>
          <p:cNvSpPr>
            <a:spLocks noChangeArrowheads="1"/>
          </p:cNvSpPr>
          <p:nvPr/>
        </p:nvSpPr>
        <p:spPr bwMode="auto">
          <a:xfrm>
            <a:off x="1981200" y="1066800"/>
            <a:ext cx="304800" cy="304800"/>
          </a:xfrm>
          <a:prstGeom prst="right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en-US"/>
          </a:p>
        </p:txBody>
      </p:sp>
      <p:sp>
        <p:nvSpPr>
          <p:cNvPr id="96260" name="AutoShape 4"/>
          <p:cNvSpPr>
            <a:spLocks noChangeArrowheads="1"/>
          </p:cNvSpPr>
          <p:nvPr/>
        </p:nvSpPr>
        <p:spPr bwMode="auto">
          <a:xfrm>
            <a:off x="6934200" y="4648200"/>
            <a:ext cx="381000" cy="228600"/>
          </a:xfrm>
          <a:prstGeom prst="leftArrow">
            <a:avLst>
              <a:gd name="adj1" fmla="val 50000"/>
              <a:gd name="adj2" fmla="val 41667"/>
            </a:avLst>
          </a:prstGeom>
          <a:solidFill>
            <a:schemeClr val="accent1"/>
          </a:solidFill>
          <a:ln w="9525">
            <a:solidFill>
              <a:schemeClr val="tx1"/>
            </a:solidFill>
            <a:miter lim="800000"/>
            <a:headEnd/>
            <a:tailEnd/>
          </a:ln>
          <a:effectLst/>
        </p:spPr>
        <p:txBody>
          <a:bodyPr wrap="none" anchor="ctr"/>
          <a:lstStyle/>
          <a:p>
            <a:endParaRPr lang="en-US"/>
          </a:p>
        </p:txBody>
      </p:sp>
      <p:sp>
        <p:nvSpPr>
          <p:cNvPr id="96261" name="AutoShape 5"/>
          <p:cNvSpPr>
            <a:spLocks noChangeArrowheads="1"/>
          </p:cNvSpPr>
          <p:nvPr/>
        </p:nvSpPr>
        <p:spPr bwMode="auto">
          <a:xfrm>
            <a:off x="1752600" y="4648200"/>
            <a:ext cx="533400" cy="228600"/>
          </a:xfrm>
          <a:prstGeom prst="rightArrow">
            <a:avLst>
              <a:gd name="adj1" fmla="val 50000"/>
              <a:gd name="adj2" fmla="val 58333"/>
            </a:avLst>
          </a:prstGeom>
          <a:solidFill>
            <a:schemeClr val="folHlink"/>
          </a:solidFill>
          <a:ln w="9525">
            <a:solidFill>
              <a:schemeClr val="tx1"/>
            </a:solidFill>
            <a:miter lim="800000"/>
            <a:headEnd/>
            <a:tailEnd/>
          </a:ln>
          <a:effectLst/>
        </p:spPr>
        <p:txBody>
          <a:bodyPr wrap="none" anchor="ctr"/>
          <a:lstStyle/>
          <a:p>
            <a:endParaRPr lang="en-US"/>
          </a:p>
        </p:txBody>
      </p:sp>
      <p:sp>
        <p:nvSpPr>
          <p:cNvPr id="96262" name="AutoShape 6"/>
          <p:cNvSpPr>
            <a:spLocks noChangeArrowheads="1"/>
          </p:cNvSpPr>
          <p:nvPr/>
        </p:nvSpPr>
        <p:spPr bwMode="auto">
          <a:xfrm>
            <a:off x="7162800" y="1143000"/>
            <a:ext cx="457200" cy="228600"/>
          </a:xfrm>
          <a:prstGeom prst="leftArrow">
            <a:avLst>
              <a:gd name="adj1" fmla="val 50000"/>
              <a:gd name="adj2" fmla="val 50000"/>
            </a:avLst>
          </a:prstGeom>
          <a:solidFill>
            <a:schemeClr val="folHlink"/>
          </a:solidFill>
          <a:ln w="9525">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61"/>
                                        </p:tgtEl>
                                        <p:attrNameLst>
                                          <p:attrName>style.visibility</p:attrName>
                                        </p:attrNameLst>
                                      </p:cBhvr>
                                      <p:to>
                                        <p:strVal val="visible"/>
                                      </p:to>
                                    </p:set>
                                    <p:anim calcmode="lin" valueType="num">
                                      <p:cBhvr additive="base">
                                        <p:cTn id="7" dur="500" fill="hold"/>
                                        <p:tgtEl>
                                          <p:spTgt spid="96261"/>
                                        </p:tgtEl>
                                        <p:attrNameLst>
                                          <p:attrName>ppt_x</p:attrName>
                                        </p:attrNameLst>
                                      </p:cBhvr>
                                      <p:tavLst>
                                        <p:tav tm="0">
                                          <p:val>
                                            <p:strVal val="0-#ppt_w/2"/>
                                          </p:val>
                                        </p:tav>
                                        <p:tav tm="100000">
                                          <p:val>
                                            <p:strVal val="#ppt_x"/>
                                          </p:val>
                                        </p:tav>
                                      </p:tavLst>
                                    </p:anim>
                                    <p:anim calcmode="lin" valueType="num">
                                      <p:cBhvr additive="base">
                                        <p:cTn id="8" dur="500" fill="hold"/>
                                        <p:tgtEl>
                                          <p:spTgt spid="9626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6262"/>
                                        </p:tgtEl>
                                        <p:attrNameLst>
                                          <p:attrName>style.visibility</p:attrName>
                                        </p:attrNameLst>
                                      </p:cBhvr>
                                      <p:to>
                                        <p:strVal val="visible"/>
                                      </p:to>
                                    </p:set>
                                    <p:anim calcmode="lin" valueType="num">
                                      <p:cBhvr additive="base">
                                        <p:cTn id="13" dur="500" fill="hold"/>
                                        <p:tgtEl>
                                          <p:spTgt spid="96262"/>
                                        </p:tgtEl>
                                        <p:attrNameLst>
                                          <p:attrName>ppt_x</p:attrName>
                                        </p:attrNameLst>
                                      </p:cBhvr>
                                      <p:tavLst>
                                        <p:tav tm="0">
                                          <p:val>
                                            <p:strVal val="1+#ppt_w/2"/>
                                          </p:val>
                                        </p:tav>
                                        <p:tav tm="100000">
                                          <p:val>
                                            <p:strVal val="#ppt_x"/>
                                          </p:val>
                                        </p:tav>
                                      </p:tavLst>
                                    </p:anim>
                                    <p:anim calcmode="lin" valueType="num">
                                      <p:cBhvr additive="base">
                                        <p:cTn id="14" dur="500" fill="hold"/>
                                        <p:tgtEl>
                                          <p:spTgt spid="962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59"/>
                                        </p:tgtEl>
                                        <p:attrNameLst>
                                          <p:attrName>style.visibility</p:attrName>
                                        </p:attrNameLst>
                                      </p:cBhvr>
                                      <p:to>
                                        <p:strVal val="visible"/>
                                      </p:to>
                                    </p:set>
                                    <p:anim calcmode="lin" valueType="num">
                                      <p:cBhvr additive="base">
                                        <p:cTn id="19" dur="500" fill="hold"/>
                                        <p:tgtEl>
                                          <p:spTgt spid="96259"/>
                                        </p:tgtEl>
                                        <p:attrNameLst>
                                          <p:attrName>ppt_x</p:attrName>
                                        </p:attrNameLst>
                                      </p:cBhvr>
                                      <p:tavLst>
                                        <p:tav tm="0">
                                          <p:val>
                                            <p:strVal val="0-#ppt_w/2"/>
                                          </p:val>
                                        </p:tav>
                                        <p:tav tm="100000">
                                          <p:val>
                                            <p:strVal val="#ppt_x"/>
                                          </p:val>
                                        </p:tav>
                                      </p:tavLst>
                                    </p:anim>
                                    <p:anim calcmode="lin" valueType="num">
                                      <p:cBhvr additive="base">
                                        <p:cTn id="20" dur="500" fill="hold"/>
                                        <p:tgtEl>
                                          <p:spTgt spid="9625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96260"/>
                                        </p:tgtEl>
                                        <p:attrNameLst>
                                          <p:attrName>style.visibility</p:attrName>
                                        </p:attrNameLst>
                                      </p:cBhvr>
                                      <p:to>
                                        <p:strVal val="visible"/>
                                      </p:to>
                                    </p:set>
                                    <p:anim calcmode="lin" valueType="num">
                                      <p:cBhvr additive="base">
                                        <p:cTn id="25" dur="500" fill="hold"/>
                                        <p:tgtEl>
                                          <p:spTgt spid="96260"/>
                                        </p:tgtEl>
                                        <p:attrNameLst>
                                          <p:attrName>ppt_x</p:attrName>
                                        </p:attrNameLst>
                                      </p:cBhvr>
                                      <p:tavLst>
                                        <p:tav tm="0">
                                          <p:val>
                                            <p:strVal val="1+#ppt_w/2"/>
                                          </p:val>
                                        </p:tav>
                                        <p:tav tm="100000">
                                          <p:val>
                                            <p:strVal val="#ppt_x"/>
                                          </p:val>
                                        </p:tav>
                                      </p:tavLst>
                                    </p:anim>
                                    <p:anim calcmode="lin" valueType="num">
                                      <p:cBhvr additive="base">
                                        <p:cTn id="26" dur="500" fill="hold"/>
                                        <p:tgtEl>
                                          <p:spTgt spid="962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nimBg="1"/>
      <p:bldP spid="96260" grpId="0" animBg="1"/>
      <p:bldP spid="96261" grpId="0" animBg="1"/>
      <p:bldP spid="962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sz="4000"/>
              <a:t>Agnes’</a:t>
            </a:r>
            <a:br>
              <a:rPr lang="en-US" sz="4000"/>
            </a:br>
            <a:r>
              <a:rPr lang="en-US" sz="4000"/>
              <a:t>Delirium Map</a:t>
            </a:r>
          </a:p>
        </p:txBody>
      </p:sp>
      <p:sp>
        <p:nvSpPr>
          <p:cNvPr id="156675" name="Rectangle 3"/>
          <p:cNvSpPr>
            <a:spLocks noGrp="1" noChangeArrowheads="1"/>
          </p:cNvSpPr>
          <p:nvPr>
            <p:ph type="body" idx="1"/>
          </p:nvPr>
        </p:nvSpPr>
        <p:spPr/>
        <p:txBody>
          <a:bodyPr/>
          <a:lstStyle/>
          <a:p>
            <a:pPr>
              <a:lnSpc>
                <a:spcPct val="80000"/>
              </a:lnSpc>
            </a:pPr>
            <a:r>
              <a:rPr lang="en-US" sz="1600"/>
              <a:t>Risks:</a:t>
            </a:r>
          </a:p>
          <a:p>
            <a:pPr lvl="1">
              <a:lnSpc>
                <a:spcPct val="80000"/>
              </a:lnSpc>
            </a:pPr>
            <a:r>
              <a:rPr lang="en-US" sz="1400"/>
              <a:t>Age</a:t>
            </a:r>
          </a:p>
          <a:p>
            <a:pPr lvl="1">
              <a:lnSpc>
                <a:spcPct val="80000"/>
              </a:lnSpc>
            </a:pPr>
            <a:r>
              <a:rPr lang="en-US" sz="1400"/>
              <a:t>Dementia</a:t>
            </a:r>
          </a:p>
          <a:p>
            <a:pPr lvl="1">
              <a:lnSpc>
                <a:spcPct val="80000"/>
              </a:lnSpc>
            </a:pPr>
            <a:r>
              <a:rPr lang="en-US" sz="1400"/>
              <a:t>Medical illnesses</a:t>
            </a:r>
          </a:p>
          <a:p>
            <a:pPr lvl="1">
              <a:lnSpc>
                <a:spcPct val="80000"/>
              </a:lnSpc>
            </a:pPr>
            <a:r>
              <a:rPr lang="en-US" sz="1400"/>
              <a:t>Hearing impairment- no hearing aids!!</a:t>
            </a:r>
          </a:p>
          <a:p>
            <a:pPr>
              <a:lnSpc>
                <a:spcPct val="80000"/>
              </a:lnSpc>
            </a:pPr>
            <a:r>
              <a:rPr lang="en-US" sz="1600"/>
              <a:t>Precipitants: </a:t>
            </a:r>
          </a:p>
          <a:p>
            <a:pPr lvl="1">
              <a:lnSpc>
                <a:spcPct val="80000"/>
              </a:lnSpc>
            </a:pPr>
            <a:r>
              <a:rPr lang="en-US" sz="1400"/>
              <a:t>Change in setting</a:t>
            </a:r>
          </a:p>
          <a:p>
            <a:pPr lvl="1">
              <a:lnSpc>
                <a:spcPct val="80000"/>
              </a:lnSpc>
            </a:pPr>
            <a:r>
              <a:rPr lang="en-US" sz="1400"/>
              <a:t>Hidden restraints (IV tubing, venodynes, oxygen)</a:t>
            </a:r>
          </a:p>
          <a:p>
            <a:pPr lvl="1">
              <a:lnSpc>
                <a:spcPct val="80000"/>
              </a:lnSpc>
            </a:pPr>
            <a:r>
              <a:rPr lang="en-US" sz="1400"/>
              <a:t>Medications (solumedrol, cipro, ambien,famotidine)</a:t>
            </a:r>
          </a:p>
          <a:p>
            <a:pPr>
              <a:lnSpc>
                <a:spcPct val="80000"/>
              </a:lnSpc>
            </a:pPr>
            <a:r>
              <a:rPr lang="en-US" sz="1600"/>
              <a:t>Interventions:</a:t>
            </a:r>
          </a:p>
          <a:p>
            <a:pPr lvl="1">
              <a:lnSpc>
                <a:spcPct val="80000"/>
              </a:lnSpc>
            </a:pPr>
            <a:r>
              <a:rPr lang="en-US" sz="1400"/>
              <a:t>Treat underlying process</a:t>
            </a:r>
          </a:p>
          <a:p>
            <a:pPr lvl="1">
              <a:lnSpc>
                <a:spcPct val="80000"/>
              </a:lnSpc>
            </a:pPr>
            <a:r>
              <a:rPr lang="en-US" sz="1400"/>
              <a:t>Eliminate restraints</a:t>
            </a:r>
          </a:p>
          <a:p>
            <a:pPr lvl="1">
              <a:lnSpc>
                <a:spcPct val="80000"/>
              </a:lnSpc>
            </a:pPr>
            <a:r>
              <a:rPr lang="en-US" sz="1400"/>
              <a:t>Maximize sensory input (hearing aids)</a:t>
            </a:r>
          </a:p>
          <a:p>
            <a:pPr lvl="1">
              <a:lnSpc>
                <a:spcPct val="80000"/>
              </a:lnSpc>
            </a:pPr>
            <a:r>
              <a:rPr lang="en-US" sz="1400"/>
              <a:t>Eliminate unnecessary and/or harmful meds: </a:t>
            </a:r>
          </a:p>
          <a:p>
            <a:pPr lvl="1">
              <a:lnSpc>
                <a:spcPct val="80000"/>
              </a:lnSpc>
            </a:pPr>
            <a:r>
              <a:rPr lang="en-US" sz="1400"/>
              <a:t>d/c famotidine and use PPI</a:t>
            </a:r>
          </a:p>
          <a:p>
            <a:pPr lvl="1">
              <a:lnSpc>
                <a:spcPct val="80000"/>
              </a:lnSpc>
            </a:pPr>
            <a:r>
              <a:rPr lang="en-US" sz="1400"/>
              <a:t>d/c ambien </a:t>
            </a:r>
          </a:p>
          <a:p>
            <a:pPr lvl="1">
              <a:lnSpc>
                <a:spcPct val="80000"/>
              </a:lnSpc>
            </a:pPr>
            <a:r>
              <a:rPr lang="en-US" sz="1400"/>
              <a:t>Additional Non-pharm: family presence, orient, remove overt and hidden restraints, soothing tones, reassurance</a:t>
            </a:r>
          </a:p>
          <a:p>
            <a:pPr lvl="1">
              <a:lnSpc>
                <a:spcPct val="80000"/>
              </a:lnSpc>
            </a:pPr>
            <a:r>
              <a:rPr lang="en-US" sz="1400"/>
              <a:t>Pharm: haldol if necessary. Start low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t>Agnes’ case continued</a:t>
            </a:r>
          </a:p>
        </p:txBody>
      </p:sp>
      <p:sp>
        <p:nvSpPr>
          <p:cNvPr id="161795" name="Rectangle 3"/>
          <p:cNvSpPr>
            <a:spLocks noGrp="1" noChangeArrowheads="1"/>
          </p:cNvSpPr>
          <p:nvPr>
            <p:ph type="body" idx="1"/>
          </p:nvPr>
        </p:nvSpPr>
        <p:spPr/>
        <p:txBody>
          <a:bodyPr/>
          <a:lstStyle/>
          <a:p>
            <a:r>
              <a:rPr lang="en-US"/>
              <a:t>Agnes’ daughter comes in to help settle her mother down. She asks to speak to the doctor…..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Grp="1" noChangeArrowheads="1"/>
          </p:cNvSpPr>
          <p:nvPr>
            <p:ph type="ctrTitle"/>
          </p:nvPr>
        </p:nvSpPr>
        <p:spPr/>
        <p:txBody>
          <a:bodyPr/>
          <a:lstStyle/>
          <a:p>
            <a:r>
              <a:rPr lang="en-US" sz="4800"/>
              <a:t>What the hell are you people doing to my mother??!!!</a:t>
            </a:r>
          </a:p>
        </p:txBody>
      </p:sp>
      <p:sp>
        <p:nvSpPr>
          <p:cNvPr id="162821" name="Rectangle 5"/>
          <p:cNvSpPr>
            <a:spLocks noGrp="1" noChangeArrowheads="1"/>
          </p:cNvSpPr>
          <p:nvPr>
            <p:ph type="subTitle" idx="1"/>
          </p:nvPr>
        </p:nvSpPr>
        <p:spPr/>
        <p:txBody>
          <a:bodyPr/>
          <a:lstStyle/>
          <a:p>
            <a:r>
              <a:rPr lang="en-US"/>
              <a:t>A brief skills practice….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066800" y="304800"/>
            <a:ext cx="7391400" cy="1143000"/>
          </a:xfrm>
        </p:spPr>
        <p:txBody>
          <a:bodyPr/>
          <a:lstStyle/>
          <a:p>
            <a:r>
              <a:rPr lang="en-US" sz="5400"/>
              <a:t>Management and Treatment</a:t>
            </a:r>
          </a:p>
        </p:txBody>
      </p:sp>
      <p:sp>
        <p:nvSpPr>
          <p:cNvPr id="17411" name="Rectangle 3"/>
          <p:cNvSpPr>
            <a:spLocks noGrp="1" noChangeArrowheads="1"/>
          </p:cNvSpPr>
          <p:nvPr>
            <p:ph type="body" idx="1"/>
          </p:nvPr>
        </p:nvSpPr>
        <p:spPr>
          <a:xfrm>
            <a:off x="990600" y="1981200"/>
            <a:ext cx="7772400" cy="4343400"/>
          </a:xfrm>
        </p:spPr>
        <p:txBody>
          <a:bodyPr/>
          <a:lstStyle/>
          <a:p>
            <a:pPr>
              <a:lnSpc>
                <a:spcPct val="90000"/>
              </a:lnSpc>
            </a:pPr>
            <a:r>
              <a:rPr lang="en-US" sz="2800"/>
              <a:t>Treat medical illness, as possible</a:t>
            </a:r>
          </a:p>
          <a:p>
            <a:pPr>
              <a:lnSpc>
                <a:spcPct val="90000"/>
              </a:lnSpc>
            </a:pPr>
            <a:r>
              <a:rPr lang="en-US" sz="2800"/>
              <a:t>Always try </a:t>
            </a:r>
            <a:r>
              <a:rPr lang="en-US" sz="2800" b="1">
                <a:solidFill>
                  <a:schemeClr val="accent1"/>
                </a:solidFill>
              </a:rPr>
              <a:t>non-pharmacologic</a:t>
            </a:r>
            <a:r>
              <a:rPr lang="en-US" sz="2800"/>
              <a:t> treatment first</a:t>
            </a:r>
          </a:p>
          <a:p>
            <a:pPr lvl="1">
              <a:lnSpc>
                <a:spcPct val="90000"/>
              </a:lnSpc>
            </a:pPr>
            <a:r>
              <a:rPr lang="en-US" sz="2400"/>
              <a:t>don’t change room if possible</a:t>
            </a:r>
          </a:p>
          <a:p>
            <a:pPr lvl="1">
              <a:lnSpc>
                <a:spcPct val="90000"/>
              </a:lnSpc>
            </a:pPr>
            <a:r>
              <a:rPr lang="en-US" sz="2400"/>
              <a:t>encourage family visits….EDUCATE FAMILY MEMBERS!!</a:t>
            </a:r>
          </a:p>
          <a:p>
            <a:pPr lvl="1">
              <a:lnSpc>
                <a:spcPct val="90000"/>
              </a:lnSpc>
            </a:pPr>
            <a:r>
              <a:rPr lang="en-US" sz="2400"/>
              <a:t>quiet room with low level lighting</a:t>
            </a:r>
          </a:p>
          <a:p>
            <a:pPr lvl="1">
              <a:lnSpc>
                <a:spcPct val="90000"/>
              </a:lnSpc>
            </a:pPr>
            <a:r>
              <a:rPr lang="en-US" sz="2400"/>
              <a:t>make sure patients have their glasses and hearing aides</a:t>
            </a:r>
          </a:p>
          <a:p>
            <a:pPr lvl="1">
              <a:lnSpc>
                <a:spcPct val="90000"/>
              </a:lnSpc>
            </a:pPr>
            <a:r>
              <a:rPr lang="en-US" sz="2400"/>
              <a:t>limit IV’s, catheters, other restraints</a:t>
            </a:r>
          </a:p>
          <a:p>
            <a:pPr lvl="1">
              <a:lnSpc>
                <a:spcPct val="90000"/>
              </a:lnSpc>
            </a:pPr>
            <a:endParaRPr lang="en-US" sz="2400"/>
          </a:p>
          <a:p>
            <a:pPr>
              <a:lnSpc>
                <a:spcPct val="90000"/>
              </a:lnSpc>
            </a:pPr>
            <a:endParaRPr lang="en-US" sz="28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143000" y="228600"/>
            <a:ext cx="7391400" cy="1143000"/>
          </a:xfrm>
        </p:spPr>
        <p:txBody>
          <a:bodyPr/>
          <a:lstStyle/>
          <a:p>
            <a:r>
              <a:rPr lang="en-US" sz="5400"/>
              <a:t>Management and Treatment</a:t>
            </a:r>
          </a:p>
        </p:txBody>
      </p:sp>
      <p:sp>
        <p:nvSpPr>
          <p:cNvPr id="19459" name="Rectangle 3"/>
          <p:cNvSpPr>
            <a:spLocks noGrp="1" noChangeArrowheads="1"/>
          </p:cNvSpPr>
          <p:nvPr>
            <p:ph type="body" idx="1"/>
          </p:nvPr>
        </p:nvSpPr>
        <p:spPr>
          <a:xfrm>
            <a:off x="685800" y="1905000"/>
            <a:ext cx="7772400" cy="4495800"/>
          </a:xfrm>
        </p:spPr>
        <p:txBody>
          <a:bodyPr/>
          <a:lstStyle/>
          <a:p>
            <a:r>
              <a:rPr lang="en-US" b="1">
                <a:solidFill>
                  <a:schemeClr val="accent1"/>
                </a:solidFill>
              </a:rPr>
              <a:t>Pharmacologic management</a:t>
            </a:r>
          </a:p>
          <a:p>
            <a:pPr lvl="1"/>
            <a:r>
              <a:rPr lang="en-US" sz="2600"/>
              <a:t>indicated if the patient is endangering him- or herself or others</a:t>
            </a:r>
          </a:p>
          <a:p>
            <a:pPr lvl="1"/>
            <a:r>
              <a:rPr lang="en-US" sz="2600"/>
              <a:t>AVOID BENZODIAZEPINES except for alcohol withdrawal (delirium tremens)</a:t>
            </a:r>
          </a:p>
          <a:p>
            <a:pPr lvl="1"/>
            <a:r>
              <a:rPr lang="en-US" sz="2600"/>
              <a:t>mainstay is the antipsychotic, haloperidol (Haldol);  start with 0.5-1 mg, check vitals in 20 min, repeat dose as needed</a:t>
            </a:r>
          </a:p>
          <a:p>
            <a:pPr lvl="1"/>
            <a:r>
              <a:rPr lang="en-US" sz="2600"/>
              <a:t>olanzapine (Zyprexa) may be a useful alternative</a:t>
            </a:r>
            <a:endParaRPr lang="en-US" sz="24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506413" y="228600"/>
            <a:ext cx="8637587" cy="1431925"/>
          </a:xfrm>
        </p:spPr>
        <p:txBody>
          <a:bodyPr/>
          <a:lstStyle/>
          <a:p>
            <a:r>
              <a:rPr lang="en-US"/>
              <a:t>How to distinguish Delirium from Dementia</a:t>
            </a:r>
          </a:p>
        </p:txBody>
      </p:sp>
      <p:sp>
        <p:nvSpPr>
          <p:cNvPr id="120835" name="Rectangle 3"/>
          <p:cNvSpPr>
            <a:spLocks noGrp="1" noChangeArrowheads="1"/>
          </p:cNvSpPr>
          <p:nvPr>
            <p:ph type="body" sz="half" idx="1"/>
          </p:nvPr>
        </p:nvSpPr>
        <p:spPr>
          <a:xfrm>
            <a:off x="457200" y="1600200"/>
            <a:ext cx="4033838" cy="4525963"/>
          </a:xfrm>
        </p:spPr>
        <p:txBody>
          <a:bodyPr/>
          <a:lstStyle/>
          <a:p>
            <a:r>
              <a:rPr lang="en-US"/>
              <a:t>Features seen in both:</a:t>
            </a:r>
          </a:p>
          <a:p>
            <a:pPr lvl="1"/>
            <a:r>
              <a:rPr lang="en-US"/>
              <a:t>Disorientation</a:t>
            </a:r>
          </a:p>
          <a:p>
            <a:pPr lvl="1"/>
            <a:r>
              <a:rPr lang="en-US"/>
              <a:t>Memory impairment</a:t>
            </a:r>
          </a:p>
          <a:p>
            <a:pPr lvl="1"/>
            <a:r>
              <a:rPr lang="en-US"/>
              <a:t>Paranoia</a:t>
            </a:r>
          </a:p>
          <a:p>
            <a:pPr lvl="1"/>
            <a:r>
              <a:rPr lang="en-US"/>
              <a:t>Hallucinations</a:t>
            </a:r>
          </a:p>
          <a:p>
            <a:pPr lvl="1"/>
            <a:r>
              <a:rPr lang="en-US"/>
              <a:t>Emotional lability</a:t>
            </a:r>
          </a:p>
          <a:p>
            <a:pPr lvl="1"/>
            <a:r>
              <a:rPr lang="en-US"/>
              <a:t>Sleep-wake cycle reversal</a:t>
            </a:r>
          </a:p>
        </p:txBody>
      </p:sp>
      <p:sp>
        <p:nvSpPr>
          <p:cNvPr id="120836" name="Rectangle 4"/>
          <p:cNvSpPr>
            <a:spLocks noGrp="1" noChangeArrowheads="1"/>
          </p:cNvSpPr>
          <p:nvPr>
            <p:ph type="body" sz="half" idx="2"/>
          </p:nvPr>
        </p:nvSpPr>
        <p:spPr>
          <a:xfrm>
            <a:off x="4652963" y="1600200"/>
            <a:ext cx="4033837" cy="4525963"/>
          </a:xfrm>
        </p:spPr>
        <p:txBody>
          <a:bodyPr/>
          <a:lstStyle/>
          <a:p>
            <a:r>
              <a:rPr lang="en-US"/>
              <a:t>Key features of delirium:</a:t>
            </a:r>
          </a:p>
          <a:p>
            <a:pPr lvl="1"/>
            <a:r>
              <a:rPr lang="en-US"/>
              <a:t>Acute onset</a:t>
            </a:r>
          </a:p>
          <a:p>
            <a:pPr lvl="1"/>
            <a:r>
              <a:rPr lang="en-US"/>
              <a:t>Impaired attention</a:t>
            </a:r>
          </a:p>
          <a:p>
            <a:pPr lvl="1"/>
            <a:r>
              <a:rPr lang="en-US"/>
              <a:t>Altered level of consciousness</a:t>
            </a:r>
          </a:p>
        </p:txBody>
      </p:sp>
      <p:sp>
        <p:nvSpPr>
          <p:cNvPr id="120837" name="Text Box 5"/>
          <p:cNvSpPr txBox="1">
            <a:spLocks noChangeArrowheads="1"/>
          </p:cNvSpPr>
          <p:nvPr/>
        </p:nvSpPr>
        <p:spPr bwMode="auto">
          <a:xfrm>
            <a:off x="1066800" y="5943600"/>
            <a:ext cx="6400800" cy="457200"/>
          </a:xfrm>
          <a:prstGeom prst="rect">
            <a:avLst/>
          </a:prstGeom>
          <a:noFill/>
          <a:ln w="9525">
            <a:noFill/>
            <a:miter lim="800000"/>
            <a:headEnd/>
            <a:tailEnd/>
          </a:ln>
          <a:effectLst/>
        </p:spPr>
        <p:txBody>
          <a:bodyPr>
            <a:spAutoFit/>
          </a:bodyPr>
          <a:lstStyle/>
          <a:p>
            <a:pPr>
              <a:spcBef>
                <a:spcPct val="50000"/>
              </a:spcBef>
            </a:pPr>
            <a:r>
              <a:rPr lang="en-US" sz="2400">
                <a:latin typeface="Times New Roman" pitchFamily="18" charset="0"/>
              </a:rPr>
              <a:t>Slide courtesy of Serena Chao, MD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20835">
                                            <p:txEl>
                                              <p:pRg st="1" end="1"/>
                                            </p:txEl>
                                          </p:spTgt>
                                        </p:tgtEl>
                                        <p:attrNameLst>
                                          <p:attrName>style.visibility</p:attrName>
                                        </p:attrNameLst>
                                      </p:cBhvr>
                                      <p:to>
                                        <p:strVal val="visible"/>
                                      </p:to>
                                    </p:set>
                                    <p:anim calcmode="lin" valueType="num">
                                      <p:cBhvr additive="base">
                                        <p:cTn id="11" dur="500" fill="hold"/>
                                        <p:tgtEl>
                                          <p:spTgt spid="12083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0835">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0835">
                                            <p:txEl>
                                              <p:pRg st="2" end="2"/>
                                            </p:txEl>
                                          </p:spTgt>
                                        </p:tgtEl>
                                        <p:attrNameLst>
                                          <p:attrName>style.visibility</p:attrName>
                                        </p:attrNameLst>
                                      </p:cBhvr>
                                      <p:to>
                                        <p:strVal val="visible"/>
                                      </p:to>
                                    </p:set>
                                    <p:anim calcmode="lin" valueType="num">
                                      <p:cBhvr additive="base">
                                        <p:cTn id="15" dur="500" fill="hold"/>
                                        <p:tgtEl>
                                          <p:spTgt spid="12083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0835">
                                            <p:txEl>
                                              <p:pRg st="2" end="2"/>
                                            </p:tx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20835">
                                            <p:txEl>
                                              <p:pRg st="3" end="3"/>
                                            </p:txEl>
                                          </p:spTgt>
                                        </p:tgtEl>
                                        <p:attrNameLst>
                                          <p:attrName>style.visibility</p:attrName>
                                        </p:attrNameLst>
                                      </p:cBhvr>
                                      <p:to>
                                        <p:strVal val="visible"/>
                                      </p:to>
                                    </p:set>
                                    <p:anim calcmode="lin" valueType="num">
                                      <p:cBhvr additive="base">
                                        <p:cTn id="19" dur="500" fill="hold"/>
                                        <p:tgtEl>
                                          <p:spTgt spid="12083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0835">
                                            <p:txEl>
                                              <p:pRg st="3" end="3"/>
                                            </p:tx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20835">
                                            <p:txEl>
                                              <p:pRg st="4" end="4"/>
                                            </p:txEl>
                                          </p:spTgt>
                                        </p:tgtEl>
                                        <p:attrNameLst>
                                          <p:attrName>style.visibility</p:attrName>
                                        </p:attrNameLst>
                                      </p:cBhvr>
                                      <p:to>
                                        <p:strVal val="visible"/>
                                      </p:to>
                                    </p:set>
                                    <p:anim calcmode="lin" valueType="num">
                                      <p:cBhvr additive="base">
                                        <p:cTn id="23" dur="500" fill="hold"/>
                                        <p:tgtEl>
                                          <p:spTgt spid="12083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0835">
                                            <p:txEl>
                                              <p:pRg st="4" end="4"/>
                                            </p:tx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20835">
                                            <p:txEl>
                                              <p:pRg st="5" end="5"/>
                                            </p:txEl>
                                          </p:spTgt>
                                        </p:tgtEl>
                                        <p:attrNameLst>
                                          <p:attrName>style.visibility</p:attrName>
                                        </p:attrNameLst>
                                      </p:cBhvr>
                                      <p:to>
                                        <p:strVal val="visible"/>
                                      </p:to>
                                    </p:set>
                                    <p:anim calcmode="lin" valueType="num">
                                      <p:cBhvr additive="base">
                                        <p:cTn id="27" dur="500" fill="hold"/>
                                        <p:tgtEl>
                                          <p:spTgt spid="12083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0835">
                                            <p:txEl>
                                              <p:pRg st="5" end="5"/>
                                            </p:tx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20835">
                                            <p:txEl>
                                              <p:pRg st="6" end="6"/>
                                            </p:txEl>
                                          </p:spTgt>
                                        </p:tgtEl>
                                        <p:attrNameLst>
                                          <p:attrName>style.visibility</p:attrName>
                                        </p:attrNameLst>
                                      </p:cBhvr>
                                      <p:to>
                                        <p:strVal val="visible"/>
                                      </p:to>
                                    </p:set>
                                    <p:anim calcmode="lin" valueType="num">
                                      <p:cBhvr additive="base">
                                        <p:cTn id="31" dur="500" fill="hold"/>
                                        <p:tgtEl>
                                          <p:spTgt spid="12083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0835">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20836">
                                            <p:txEl>
                                              <p:pRg st="0" end="0"/>
                                            </p:txEl>
                                          </p:spTgt>
                                        </p:tgtEl>
                                        <p:attrNameLst>
                                          <p:attrName>style.visibility</p:attrName>
                                        </p:attrNameLst>
                                      </p:cBhvr>
                                      <p:to>
                                        <p:strVal val="visible"/>
                                      </p:to>
                                    </p:set>
                                    <p:anim calcmode="lin" valueType="num">
                                      <p:cBhvr additive="base">
                                        <p:cTn id="37" dur="500" fill="hold"/>
                                        <p:tgtEl>
                                          <p:spTgt spid="12083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0836">
                                            <p:txEl>
                                              <p:pRg st="0" end="0"/>
                                            </p:txEl>
                                          </p:spTgt>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120836">
                                            <p:txEl>
                                              <p:pRg st="1" end="1"/>
                                            </p:txEl>
                                          </p:spTgt>
                                        </p:tgtEl>
                                        <p:attrNameLst>
                                          <p:attrName>style.visibility</p:attrName>
                                        </p:attrNameLst>
                                      </p:cBhvr>
                                      <p:to>
                                        <p:strVal val="visible"/>
                                      </p:to>
                                    </p:set>
                                    <p:anim calcmode="lin" valueType="num">
                                      <p:cBhvr additive="base">
                                        <p:cTn id="41" dur="500" fill="hold"/>
                                        <p:tgtEl>
                                          <p:spTgt spid="120836">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0836">
                                            <p:txEl>
                                              <p:pRg st="1" end="1"/>
                                            </p:txEl>
                                          </p:spTgt>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120836">
                                            <p:txEl>
                                              <p:pRg st="2" end="2"/>
                                            </p:txEl>
                                          </p:spTgt>
                                        </p:tgtEl>
                                        <p:attrNameLst>
                                          <p:attrName>style.visibility</p:attrName>
                                        </p:attrNameLst>
                                      </p:cBhvr>
                                      <p:to>
                                        <p:strVal val="visible"/>
                                      </p:to>
                                    </p:set>
                                    <p:anim calcmode="lin" valueType="num">
                                      <p:cBhvr additive="base">
                                        <p:cTn id="45" dur="500" fill="hold"/>
                                        <p:tgtEl>
                                          <p:spTgt spid="120836">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0836">
                                            <p:txEl>
                                              <p:pRg st="2" end="2"/>
                                            </p:txEl>
                                          </p:spTgt>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120836">
                                            <p:txEl>
                                              <p:pRg st="3" end="3"/>
                                            </p:txEl>
                                          </p:spTgt>
                                        </p:tgtEl>
                                        <p:attrNameLst>
                                          <p:attrName>style.visibility</p:attrName>
                                        </p:attrNameLst>
                                      </p:cBhvr>
                                      <p:to>
                                        <p:strVal val="visible"/>
                                      </p:to>
                                    </p:set>
                                    <p:anim calcmode="lin" valueType="num">
                                      <p:cBhvr additive="base">
                                        <p:cTn id="49" dur="500" fill="hold"/>
                                        <p:tgtEl>
                                          <p:spTgt spid="120836">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0836">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autoUpdateAnimBg="0"/>
      <p:bldP spid="120836"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219200" y="228600"/>
            <a:ext cx="7543800" cy="1143000"/>
          </a:xfrm>
        </p:spPr>
        <p:txBody>
          <a:bodyPr/>
          <a:lstStyle/>
          <a:p>
            <a:r>
              <a:rPr lang="en-US" sz="5400"/>
              <a:t>Management and Treatment</a:t>
            </a:r>
          </a:p>
        </p:txBody>
      </p:sp>
      <p:sp>
        <p:nvSpPr>
          <p:cNvPr id="20483" name="Rectangle 3"/>
          <p:cNvSpPr>
            <a:spLocks noGrp="1" noChangeArrowheads="1"/>
          </p:cNvSpPr>
          <p:nvPr>
            <p:ph type="body" sz="half" idx="1"/>
          </p:nvPr>
        </p:nvSpPr>
        <p:spPr>
          <a:xfrm>
            <a:off x="1352550" y="1831975"/>
            <a:ext cx="3992563" cy="4140200"/>
          </a:xfrm>
        </p:spPr>
        <p:txBody>
          <a:bodyPr/>
          <a:lstStyle/>
          <a:p>
            <a:pPr algn="ctr">
              <a:buFont typeface="Wingdings" pitchFamily="2" charset="2"/>
              <a:buNone/>
            </a:pPr>
            <a:r>
              <a:rPr lang="en-US" u="sng"/>
              <a:t>Haldol</a:t>
            </a:r>
            <a:r>
              <a:rPr lang="en-US"/>
              <a:t>: advantages</a:t>
            </a:r>
          </a:p>
          <a:p>
            <a:r>
              <a:rPr lang="en-US"/>
              <a:t>readily available</a:t>
            </a:r>
          </a:p>
          <a:p>
            <a:r>
              <a:rPr lang="en-US"/>
              <a:t>PO, IM, IV</a:t>
            </a:r>
          </a:p>
          <a:p>
            <a:r>
              <a:rPr lang="en-US"/>
              <a:t>quick onset of action</a:t>
            </a:r>
          </a:p>
          <a:p>
            <a:r>
              <a:rPr lang="en-US"/>
              <a:t>high therapeutic index</a:t>
            </a:r>
          </a:p>
          <a:p>
            <a:endParaRPr lang="en-US"/>
          </a:p>
        </p:txBody>
      </p:sp>
      <p:sp>
        <p:nvSpPr>
          <p:cNvPr id="20484" name="Rectangle 4"/>
          <p:cNvSpPr>
            <a:spLocks noGrp="1" noChangeArrowheads="1"/>
          </p:cNvSpPr>
          <p:nvPr>
            <p:ph type="body" sz="half" idx="2"/>
          </p:nvPr>
        </p:nvSpPr>
        <p:spPr>
          <a:xfrm>
            <a:off x="5099050" y="1827213"/>
            <a:ext cx="3740150" cy="4114800"/>
          </a:xfrm>
        </p:spPr>
        <p:txBody>
          <a:bodyPr/>
          <a:lstStyle/>
          <a:p>
            <a:pPr>
              <a:buFont typeface="Wingdings" pitchFamily="2" charset="2"/>
              <a:buNone/>
            </a:pPr>
            <a:r>
              <a:rPr lang="en-US" u="sng"/>
              <a:t>Haldol</a:t>
            </a:r>
            <a:r>
              <a:rPr lang="en-US"/>
              <a:t>: disadvantages</a:t>
            </a:r>
          </a:p>
          <a:p>
            <a:r>
              <a:rPr lang="en-US"/>
              <a:t>extrapyramidal SE</a:t>
            </a:r>
          </a:p>
          <a:p>
            <a:r>
              <a:rPr lang="en-US"/>
              <a:t>contraindicated in pts with Parkinson’s disease or parkinsonism</a:t>
            </a:r>
          </a:p>
          <a:p>
            <a:r>
              <a:rPr lang="en-US"/>
              <a:t>neuroleptic malignant syndrome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7813"/>
            <a:ext cx="5059363" cy="1066800"/>
          </a:xfrm>
        </p:spPr>
        <p:txBody>
          <a:bodyPr/>
          <a:lstStyle/>
          <a:p>
            <a:r>
              <a:rPr lang="en-US" sz="4800"/>
              <a:t>Conclusions</a:t>
            </a:r>
          </a:p>
        </p:txBody>
      </p:sp>
      <p:sp>
        <p:nvSpPr>
          <p:cNvPr id="30723" name="Rectangle 3"/>
          <p:cNvSpPr>
            <a:spLocks noGrp="1" noChangeArrowheads="1"/>
          </p:cNvSpPr>
          <p:nvPr>
            <p:ph type="body" idx="1"/>
          </p:nvPr>
        </p:nvSpPr>
        <p:spPr>
          <a:xfrm>
            <a:off x="685800" y="1143000"/>
            <a:ext cx="7772400" cy="4953000"/>
          </a:xfrm>
        </p:spPr>
        <p:txBody>
          <a:bodyPr/>
          <a:lstStyle/>
          <a:p>
            <a:endParaRPr lang="en-US"/>
          </a:p>
        </p:txBody>
      </p:sp>
      <p:sp>
        <p:nvSpPr>
          <p:cNvPr id="30728" name="Rectangle 8"/>
          <p:cNvSpPr>
            <a:spLocks noChangeArrowheads="1"/>
          </p:cNvSpPr>
          <p:nvPr/>
        </p:nvSpPr>
        <p:spPr bwMode="auto">
          <a:xfrm>
            <a:off x="2819400" y="1905000"/>
            <a:ext cx="36576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sz="2400">
                <a:latin typeface="Times New Roman" pitchFamily="18" charset="0"/>
              </a:rPr>
              <a:t>Identify risk factors</a:t>
            </a:r>
          </a:p>
        </p:txBody>
      </p:sp>
      <p:sp>
        <p:nvSpPr>
          <p:cNvPr id="30729" name="Rectangle 9"/>
          <p:cNvSpPr>
            <a:spLocks noChangeArrowheads="1"/>
          </p:cNvSpPr>
          <p:nvPr/>
        </p:nvSpPr>
        <p:spPr bwMode="auto">
          <a:xfrm>
            <a:off x="2514600" y="3200400"/>
            <a:ext cx="42672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sz="2400">
                <a:latin typeface="Times New Roman" pitchFamily="18" charset="0"/>
              </a:rPr>
              <a:t>Implement prevention strategies</a:t>
            </a:r>
          </a:p>
        </p:txBody>
      </p:sp>
      <p:sp>
        <p:nvSpPr>
          <p:cNvPr id="30730" name="Rectangle 10"/>
          <p:cNvSpPr>
            <a:spLocks noChangeArrowheads="1"/>
          </p:cNvSpPr>
          <p:nvPr/>
        </p:nvSpPr>
        <p:spPr bwMode="auto">
          <a:xfrm>
            <a:off x="2438400" y="4495800"/>
            <a:ext cx="44196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sz="2400">
                <a:latin typeface="Times New Roman" pitchFamily="18" charset="0"/>
              </a:rPr>
              <a:t>Recognize syndrome when occurs</a:t>
            </a:r>
          </a:p>
        </p:txBody>
      </p:sp>
      <p:sp>
        <p:nvSpPr>
          <p:cNvPr id="30731" name="Rectangle 11"/>
          <p:cNvSpPr>
            <a:spLocks noChangeArrowheads="1"/>
          </p:cNvSpPr>
          <p:nvPr/>
        </p:nvSpPr>
        <p:spPr bwMode="auto">
          <a:xfrm>
            <a:off x="2133600" y="5715000"/>
            <a:ext cx="50292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sz="2400">
                <a:latin typeface="Times New Roman" pitchFamily="18" charset="0"/>
              </a:rPr>
              <a:t>Determine etiology and treat if possible</a:t>
            </a:r>
          </a:p>
        </p:txBody>
      </p:sp>
      <p:sp>
        <p:nvSpPr>
          <p:cNvPr id="30739" name="Line 19"/>
          <p:cNvSpPr>
            <a:spLocks noChangeShapeType="1"/>
          </p:cNvSpPr>
          <p:nvPr/>
        </p:nvSpPr>
        <p:spPr bwMode="auto">
          <a:xfrm>
            <a:off x="4648200" y="2819400"/>
            <a:ext cx="0" cy="381000"/>
          </a:xfrm>
          <a:prstGeom prst="line">
            <a:avLst/>
          </a:prstGeom>
          <a:noFill/>
          <a:ln w="9525">
            <a:solidFill>
              <a:schemeClr val="tx1"/>
            </a:solidFill>
            <a:round/>
            <a:headEnd/>
            <a:tailEnd type="triangle" w="med" len="med"/>
          </a:ln>
          <a:effectLst/>
        </p:spPr>
        <p:txBody>
          <a:bodyPr wrap="none" anchor="ctr"/>
          <a:lstStyle/>
          <a:p>
            <a:endParaRPr lang="en-US"/>
          </a:p>
        </p:txBody>
      </p:sp>
      <p:sp>
        <p:nvSpPr>
          <p:cNvPr id="30740" name="Line 20"/>
          <p:cNvSpPr>
            <a:spLocks noChangeShapeType="1"/>
          </p:cNvSpPr>
          <p:nvPr/>
        </p:nvSpPr>
        <p:spPr bwMode="auto">
          <a:xfrm>
            <a:off x="4648200" y="4114800"/>
            <a:ext cx="0" cy="304800"/>
          </a:xfrm>
          <a:prstGeom prst="line">
            <a:avLst/>
          </a:prstGeom>
          <a:noFill/>
          <a:ln w="9525">
            <a:solidFill>
              <a:schemeClr val="tx1"/>
            </a:solidFill>
            <a:round/>
            <a:headEnd/>
            <a:tailEnd type="triangle" w="med" len="med"/>
          </a:ln>
          <a:effectLst/>
        </p:spPr>
        <p:txBody>
          <a:bodyPr wrap="none" anchor="ctr"/>
          <a:lstStyle/>
          <a:p>
            <a:endParaRPr lang="en-US"/>
          </a:p>
        </p:txBody>
      </p:sp>
      <p:sp>
        <p:nvSpPr>
          <p:cNvPr id="30741" name="Line 21"/>
          <p:cNvSpPr>
            <a:spLocks noChangeShapeType="1"/>
          </p:cNvSpPr>
          <p:nvPr/>
        </p:nvSpPr>
        <p:spPr bwMode="auto">
          <a:xfrm>
            <a:off x="4648200" y="5410200"/>
            <a:ext cx="0" cy="228600"/>
          </a:xfrm>
          <a:prstGeom prst="line">
            <a:avLst/>
          </a:prstGeom>
          <a:noFill/>
          <a:ln w="9525">
            <a:solidFill>
              <a:schemeClr val="tx1"/>
            </a:solidFill>
            <a:round/>
            <a:headEnd/>
            <a:tailEnd type="triangle" w="med" len="me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76200"/>
          </a:xfrm>
        </p:spPr>
        <p:txBody>
          <a:bodyPr/>
          <a:lstStyle/>
          <a:p>
            <a:endParaRPr lang="en-US"/>
          </a:p>
        </p:txBody>
      </p:sp>
      <p:sp>
        <p:nvSpPr>
          <p:cNvPr id="33795" name="Rectangle 3"/>
          <p:cNvSpPr>
            <a:spLocks noGrp="1" noChangeArrowheads="1"/>
          </p:cNvSpPr>
          <p:nvPr>
            <p:ph type="body" idx="1"/>
          </p:nvPr>
        </p:nvSpPr>
        <p:spPr>
          <a:xfrm>
            <a:off x="990600" y="1676400"/>
            <a:ext cx="7772400" cy="4800600"/>
          </a:xfrm>
        </p:spPr>
        <p:txBody>
          <a:bodyPr/>
          <a:lstStyle/>
          <a:p>
            <a:pPr>
              <a:spcBef>
                <a:spcPts val="500"/>
              </a:spcBef>
              <a:spcAft>
                <a:spcPts val="500"/>
              </a:spcAft>
              <a:buFont typeface="Wingdings" pitchFamily="2" charset="2"/>
              <a:buNone/>
            </a:pPr>
            <a:r>
              <a:rPr lang="en-US"/>
              <a:t>When in acute fevers, pneumonia, phrenitis, or headache, the hands are waved before the face, hunting through empty space, as if gathering bits of straw, picking the nap from the coverlet, or tearing chaff from the wall--all such symptoms are bad and deadly.</a:t>
            </a:r>
          </a:p>
          <a:p>
            <a:pPr algn="r">
              <a:buFont typeface="Wingdings" pitchFamily="2" charset="2"/>
              <a:buNone/>
            </a:pPr>
            <a:r>
              <a:rPr lang="en-US" b="1"/>
              <a:t>Hippocrates</a:t>
            </a:r>
            <a:r>
              <a:rPr lang="en-US"/>
              <a:t>, [460-375 BC]</a:t>
            </a:r>
            <a:br>
              <a:rPr lang="en-US"/>
            </a:b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Acknowledgements </a:t>
            </a:r>
          </a:p>
        </p:txBody>
      </p:sp>
      <p:sp>
        <p:nvSpPr>
          <p:cNvPr id="133123" name="Rectangle 3"/>
          <p:cNvSpPr>
            <a:spLocks noGrp="1" noChangeArrowheads="1"/>
          </p:cNvSpPr>
          <p:nvPr>
            <p:ph type="body" idx="1"/>
          </p:nvPr>
        </p:nvSpPr>
        <p:spPr/>
        <p:txBody>
          <a:bodyPr/>
          <a:lstStyle/>
          <a:p>
            <a:r>
              <a:rPr lang="en-US"/>
              <a:t>Dr. Lisa Caruso</a:t>
            </a:r>
          </a:p>
          <a:p>
            <a:r>
              <a:rPr lang="en-US"/>
              <a:t>Dr. Serena Chao</a:t>
            </a:r>
          </a:p>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Grp="1" noChangeArrowheads="1"/>
          </p:cNvSpPr>
          <p:nvPr>
            <p:ph type="ctrTitle"/>
          </p:nvPr>
        </p:nvSpPr>
        <p:spPr/>
        <p:txBody>
          <a:bodyPr/>
          <a:lstStyle/>
          <a:p>
            <a:r>
              <a:rPr lang="en-US"/>
              <a:t>Thank You</a:t>
            </a:r>
          </a:p>
        </p:txBody>
      </p:sp>
      <p:sp>
        <p:nvSpPr>
          <p:cNvPr id="169989"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371600" y="228600"/>
            <a:ext cx="7313613" cy="1143000"/>
          </a:xfrm>
        </p:spPr>
        <p:txBody>
          <a:bodyPr/>
          <a:lstStyle/>
          <a:p>
            <a:r>
              <a:rPr lang="en-US"/>
              <a:t>Some drug classes that are associated with delirium</a:t>
            </a:r>
          </a:p>
        </p:txBody>
      </p:sp>
      <p:sp>
        <p:nvSpPr>
          <p:cNvPr id="100355" name="Rectangle 3"/>
          <p:cNvSpPr>
            <a:spLocks noGrp="1" noChangeArrowheads="1"/>
          </p:cNvSpPr>
          <p:nvPr>
            <p:ph type="body" idx="1"/>
          </p:nvPr>
        </p:nvSpPr>
        <p:spPr>
          <a:xfrm>
            <a:off x="990600" y="1981200"/>
            <a:ext cx="7772400" cy="4495800"/>
          </a:xfrm>
        </p:spPr>
        <p:txBody>
          <a:bodyPr/>
          <a:lstStyle/>
          <a:p>
            <a:pPr>
              <a:lnSpc>
                <a:spcPct val="80000"/>
              </a:lnSpc>
            </a:pPr>
            <a:r>
              <a:rPr lang="en-US" sz="2700"/>
              <a:t>Medications with </a:t>
            </a:r>
            <a:r>
              <a:rPr lang="en-US" sz="2700" b="1">
                <a:solidFill>
                  <a:schemeClr val="accent1"/>
                </a:solidFill>
              </a:rPr>
              <a:t>psychoactive effects</a:t>
            </a:r>
            <a:r>
              <a:rPr lang="en-US" sz="2700"/>
              <a:t>: </a:t>
            </a:r>
          </a:p>
          <a:p>
            <a:pPr lvl="1">
              <a:lnSpc>
                <a:spcPct val="80000"/>
              </a:lnSpc>
            </a:pPr>
            <a:r>
              <a:rPr lang="en-US" sz="2700"/>
              <a:t>3.9-fold increased risk </a:t>
            </a:r>
          </a:p>
          <a:p>
            <a:pPr lvl="1">
              <a:lnSpc>
                <a:spcPct val="80000"/>
              </a:lnSpc>
            </a:pPr>
            <a:r>
              <a:rPr lang="en-US" sz="2700"/>
              <a:t>2 or more meds: 4.5-fold</a:t>
            </a:r>
          </a:p>
          <a:p>
            <a:pPr>
              <a:lnSpc>
                <a:spcPct val="80000"/>
              </a:lnSpc>
            </a:pPr>
            <a:r>
              <a:rPr lang="en-US" sz="2700" b="1">
                <a:solidFill>
                  <a:schemeClr val="accent1"/>
                </a:solidFill>
              </a:rPr>
              <a:t>Sedative-hypnotics</a:t>
            </a:r>
            <a:r>
              <a:rPr lang="en-US" sz="2700"/>
              <a:t>: 3.0 to 11.7-fold</a:t>
            </a:r>
          </a:p>
          <a:p>
            <a:pPr>
              <a:lnSpc>
                <a:spcPct val="80000"/>
              </a:lnSpc>
            </a:pPr>
            <a:r>
              <a:rPr lang="en-US" sz="2700" b="1">
                <a:solidFill>
                  <a:schemeClr val="accent1"/>
                </a:solidFill>
              </a:rPr>
              <a:t>Narcotics</a:t>
            </a:r>
            <a:r>
              <a:rPr lang="en-US" sz="2700"/>
              <a:t>: 2.5 to 2.7-fold</a:t>
            </a:r>
          </a:p>
          <a:p>
            <a:pPr>
              <a:lnSpc>
                <a:spcPct val="80000"/>
              </a:lnSpc>
            </a:pPr>
            <a:r>
              <a:rPr lang="en-US" sz="2700" b="1">
                <a:solidFill>
                  <a:schemeClr val="accent1"/>
                </a:solidFill>
              </a:rPr>
              <a:t>Anticholinergic drugs</a:t>
            </a:r>
            <a:r>
              <a:rPr lang="en-US" sz="2700"/>
              <a:t>: 4.5 to 11.7-fold</a:t>
            </a:r>
          </a:p>
          <a:p>
            <a:pPr lvl="1">
              <a:lnSpc>
                <a:spcPct val="80000"/>
              </a:lnSpc>
            </a:pPr>
            <a:r>
              <a:rPr lang="en-US" sz="2700"/>
              <a:t>antihistamines (Benadryl, Atarax)</a:t>
            </a:r>
          </a:p>
          <a:p>
            <a:pPr lvl="1">
              <a:lnSpc>
                <a:spcPct val="80000"/>
              </a:lnSpc>
            </a:pPr>
            <a:r>
              <a:rPr lang="en-US" sz="2700"/>
              <a:t>antispasmodics (Lomotil)</a:t>
            </a:r>
          </a:p>
          <a:p>
            <a:pPr lvl="1">
              <a:lnSpc>
                <a:spcPct val="80000"/>
              </a:lnSpc>
            </a:pPr>
            <a:r>
              <a:rPr lang="en-US" sz="2700"/>
              <a:t>tricyclic antidepressants</a:t>
            </a:r>
          </a:p>
          <a:p>
            <a:pPr lvl="1">
              <a:lnSpc>
                <a:spcPct val="80000"/>
              </a:lnSpc>
            </a:pPr>
            <a:r>
              <a:rPr lang="en-US" sz="2700"/>
              <a:t>antiparkinsonian agents (Cogentin, Artane)</a:t>
            </a:r>
          </a:p>
          <a:p>
            <a:pPr lvl="1">
              <a:lnSpc>
                <a:spcPct val="80000"/>
              </a:lnSpc>
            </a:pPr>
            <a:r>
              <a:rPr lang="en-US" sz="2700"/>
              <a:t>antiarrhythmics (Quinidine, Norpace)</a:t>
            </a:r>
          </a:p>
          <a:p>
            <a:pPr>
              <a:lnSpc>
                <a:spcPct val="80000"/>
              </a:lnSpc>
            </a:pPr>
            <a:endParaRPr lang="en-US" sz="270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p:txBody>
          <a:bodyPr/>
          <a:lstStyle/>
          <a:p>
            <a:r>
              <a:rPr lang="en-US" sz="5400"/>
              <a:t>Etiology: Medications</a:t>
            </a:r>
          </a:p>
        </p:txBody>
      </p:sp>
      <p:sp>
        <p:nvSpPr>
          <p:cNvPr id="40963" name="Rectangle 1027"/>
          <p:cNvSpPr>
            <a:spLocks noGrp="1" noChangeArrowheads="1"/>
          </p:cNvSpPr>
          <p:nvPr>
            <p:ph type="body" idx="1"/>
          </p:nvPr>
        </p:nvSpPr>
        <p:spPr/>
        <p:txBody>
          <a:bodyPr/>
          <a:lstStyle/>
          <a:p>
            <a:r>
              <a:rPr lang="en-US" sz="2700"/>
              <a:t>Cardiac (digoxin, lidocaine)</a:t>
            </a:r>
          </a:p>
          <a:p>
            <a:r>
              <a:rPr lang="en-US" sz="2700"/>
              <a:t>Antihypertensives (beta-blockers, Aldomet)</a:t>
            </a:r>
          </a:p>
          <a:p>
            <a:r>
              <a:rPr lang="en-US" sz="2700"/>
              <a:t>Miscellaneous</a:t>
            </a:r>
          </a:p>
          <a:p>
            <a:pPr lvl="1"/>
            <a:r>
              <a:rPr lang="en-US" sz="2700"/>
              <a:t>H2-blockers</a:t>
            </a:r>
          </a:p>
          <a:p>
            <a:pPr lvl="1"/>
            <a:r>
              <a:rPr lang="en-US" sz="2700"/>
              <a:t>steroids</a:t>
            </a:r>
          </a:p>
          <a:p>
            <a:pPr lvl="1"/>
            <a:r>
              <a:rPr lang="en-US" sz="2700"/>
              <a:t>metoclopramide</a:t>
            </a:r>
          </a:p>
          <a:p>
            <a:pPr lvl="1"/>
            <a:r>
              <a:rPr lang="en-US" sz="2700"/>
              <a:t>lithium</a:t>
            </a:r>
          </a:p>
          <a:p>
            <a:pPr lvl="1"/>
            <a:r>
              <a:rPr lang="en-US" sz="2700"/>
              <a:t>anticonvulsants</a:t>
            </a:r>
          </a:p>
          <a:p>
            <a:pPr lvl="1"/>
            <a:r>
              <a:rPr lang="en-US" sz="2700"/>
              <a:t>NSAIDS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5400"/>
              <a:t>Evaluation</a:t>
            </a:r>
          </a:p>
        </p:txBody>
      </p:sp>
      <p:sp>
        <p:nvSpPr>
          <p:cNvPr id="14339" name="Rectangle 3"/>
          <p:cNvSpPr>
            <a:spLocks noGrp="1" noChangeArrowheads="1"/>
          </p:cNvSpPr>
          <p:nvPr>
            <p:ph type="body" idx="1"/>
          </p:nvPr>
        </p:nvSpPr>
        <p:spPr/>
        <p:txBody>
          <a:bodyPr/>
          <a:lstStyle/>
          <a:p>
            <a:r>
              <a:rPr lang="en-US" sz="2800" b="1">
                <a:solidFill>
                  <a:schemeClr val="accent1"/>
                </a:solidFill>
              </a:rPr>
              <a:t>Recognize syndrome</a:t>
            </a:r>
          </a:p>
          <a:p>
            <a:r>
              <a:rPr lang="en-US" sz="2800"/>
              <a:t>History</a:t>
            </a:r>
          </a:p>
          <a:p>
            <a:pPr lvl="1"/>
            <a:r>
              <a:rPr lang="en-US"/>
              <a:t>establish patient’s cognitive and functional baseline </a:t>
            </a:r>
          </a:p>
          <a:p>
            <a:pPr lvl="1"/>
            <a:r>
              <a:rPr lang="en-US"/>
              <a:t>thorough medication review: drug toxicity may account for up to 30% of all cases of delirium</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5400"/>
              <a:t>Evaluation</a:t>
            </a:r>
          </a:p>
        </p:txBody>
      </p:sp>
      <p:sp>
        <p:nvSpPr>
          <p:cNvPr id="18435" name="Rectangle 3"/>
          <p:cNvSpPr>
            <a:spLocks noGrp="1" noChangeArrowheads="1"/>
          </p:cNvSpPr>
          <p:nvPr>
            <p:ph type="body" idx="1"/>
          </p:nvPr>
        </p:nvSpPr>
        <p:spPr/>
        <p:txBody>
          <a:bodyPr/>
          <a:lstStyle/>
          <a:p>
            <a:r>
              <a:rPr lang="en-US"/>
              <a:t>Physical Exam</a:t>
            </a:r>
          </a:p>
          <a:p>
            <a:pPr lvl="1"/>
            <a:r>
              <a:rPr lang="en-US"/>
              <a:t>vital signs including O</a:t>
            </a:r>
            <a:r>
              <a:rPr lang="en-US" baseline="-25000"/>
              <a:t>2</a:t>
            </a:r>
            <a:r>
              <a:rPr lang="en-US"/>
              <a:t> saturation</a:t>
            </a:r>
          </a:p>
          <a:p>
            <a:pPr lvl="1"/>
            <a:r>
              <a:rPr lang="en-US"/>
              <a:t>search for signs of infection</a:t>
            </a:r>
          </a:p>
          <a:p>
            <a:pPr lvl="1"/>
            <a:r>
              <a:rPr lang="en-US"/>
              <a:t>neurological exam</a:t>
            </a:r>
          </a:p>
          <a:p>
            <a:pPr lvl="1"/>
            <a:r>
              <a:rPr lang="en-US"/>
              <a:t>include cognitive evaluation (ex. MMSE)</a:t>
            </a:r>
          </a:p>
          <a:p>
            <a:pPr lvl="1"/>
            <a:r>
              <a:rPr lang="en-US">
                <a:solidFill>
                  <a:schemeClr val="accent1"/>
                </a:solidFill>
              </a:rPr>
              <a:t>other tests for attention</a:t>
            </a:r>
          </a:p>
          <a:p>
            <a:pPr lvl="2"/>
            <a:r>
              <a:rPr lang="en-US"/>
              <a:t>forward digit span (able to repeat 5 digits forward)</a:t>
            </a:r>
          </a:p>
          <a:p>
            <a:pPr lvl="2"/>
            <a:r>
              <a:rPr lang="en-US"/>
              <a:t>months of the year or days of week backwards</a:t>
            </a:r>
          </a:p>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5400"/>
              <a:t>Evaluation</a:t>
            </a:r>
          </a:p>
        </p:txBody>
      </p:sp>
      <p:sp>
        <p:nvSpPr>
          <p:cNvPr id="16387" name="Rectangle 3"/>
          <p:cNvSpPr>
            <a:spLocks noGrp="1" noChangeArrowheads="1"/>
          </p:cNvSpPr>
          <p:nvPr>
            <p:ph type="body" idx="1"/>
          </p:nvPr>
        </p:nvSpPr>
        <p:spPr/>
        <p:txBody>
          <a:bodyPr/>
          <a:lstStyle/>
          <a:p>
            <a:r>
              <a:rPr lang="en-US" sz="2800"/>
              <a:t>Individualized work-up</a:t>
            </a:r>
          </a:p>
          <a:p>
            <a:r>
              <a:rPr lang="en-US" sz="2800"/>
              <a:t>Metabolic: CBC, electrolytes, BUN/Cr, glucose, Ca</a:t>
            </a:r>
            <a:r>
              <a:rPr lang="en-US" sz="2800" baseline="30000"/>
              <a:t>2+</a:t>
            </a:r>
            <a:r>
              <a:rPr lang="en-US" sz="2800"/>
              <a:t>, phosphate, LFT’s, magnesium.  Consider also TSH, drug levels, tox screen, ammonia.</a:t>
            </a:r>
          </a:p>
          <a:p>
            <a:r>
              <a:rPr lang="en-US" sz="2800"/>
              <a:t>Infection: urine cx, CXR, blood cultures, consider LP</a:t>
            </a:r>
          </a:p>
          <a:p>
            <a:r>
              <a:rPr lang="en-US" sz="2800"/>
              <a:t>If no obvious cause, ABG, ECG, brain imaging, EEG</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474788" y="279400"/>
            <a:ext cx="7212012" cy="1139825"/>
          </a:xfrm>
        </p:spPr>
        <p:txBody>
          <a:bodyPr/>
          <a:lstStyle/>
          <a:p>
            <a:r>
              <a:rPr lang="en-US" sz="4800"/>
              <a:t>Prevention: It can be done!</a:t>
            </a:r>
          </a:p>
        </p:txBody>
      </p:sp>
      <p:sp>
        <p:nvSpPr>
          <p:cNvPr id="21507" name="Rectangle 3"/>
          <p:cNvSpPr>
            <a:spLocks noGrp="1" noChangeArrowheads="1"/>
          </p:cNvSpPr>
          <p:nvPr>
            <p:ph type="body" idx="1"/>
          </p:nvPr>
        </p:nvSpPr>
        <p:spPr/>
        <p:txBody>
          <a:bodyPr/>
          <a:lstStyle/>
          <a:p>
            <a:r>
              <a:rPr lang="en-US" sz="2400"/>
              <a:t>Objective: To evaluate the effectiveness of a multicomponent strategy for the prevention of delirium</a:t>
            </a:r>
          </a:p>
          <a:p>
            <a:r>
              <a:rPr lang="en-US" sz="2400"/>
              <a:t>Design: Controlled clinical trial.  Randomization not possible but pts meeting criteria admitted to intervention unit were prospectively matched by age, sex and base-line risk of delirium (meaning for number of risk factors).</a:t>
            </a:r>
          </a:p>
          <a:p>
            <a:r>
              <a:rPr lang="en-US" sz="2400"/>
              <a:t>Subjects: 852 patients </a:t>
            </a:r>
            <a:r>
              <a:rPr lang="en-US" sz="2400" u="sng"/>
              <a:t>&gt;</a:t>
            </a:r>
            <a:r>
              <a:rPr lang="en-US" sz="2400"/>
              <a:t>70 yrs old admitted to general medicine service at a teaching hospital</a:t>
            </a:r>
          </a:p>
          <a:p>
            <a:r>
              <a:rPr lang="en-US" sz="2400"/>
              <a:t> 426 usual care, 426 intervention</a:t>
            </a:r>
          </a:p>
          <a:p>
            <a:endParaRPr lang="en-US" sz="2400"/>
          </a:p>
        </p:txBody>
      </p:sp>
      <p:sp>
        <p:nvSpPr>
          <p:cNvPr id="21508" name="Text Box 4"/>
          <p:cNvSpPr txBox="1">
            <a:spLocks noChangeArrowheads="1"/>
          </p:cNvSpPr>
          <p:nvPr/>
        </p:nvSpPr>
        <p:spPr bwMode="auto">
          <a:xfrm>
            <a:off x="533400" y="5791200"/>
            <a:ext cx="8001000" cy="641350"/>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rPr>
              <a:t>Inouye SK, Bogardus ST, Charpentier PA, et al. A multicomponent intervention to prevent delirium in hospitalized older patients. N Engl J Med 1999;340:669-76.</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295400" y="228600"/>
            <a:ext cx="7620000" cy="1143000"/>
          </a:xfrm>
        </p:spPr>
        <p:txBody>
          <a:bodyPr/>
          <a:lstStyle/>
          <a:p>
            <a:r>
              <a:rPr lang="en-US" sz="4800"/>
              <a:t>Prevention: Modify Risk Factors</a:t>
            </a:r>
          </a:p>
        </p:txBody>
      </p:sp>
      <p:sp>
        <p:nvSpPr>
          <p:cNvPr id="45059" name="Rectangle 3"/>
          <p:cNvSpPr>
            <a:spLocks noGrp="1" noChangeArrowheads="1"/>
          </p:cNvSpPr>
          <p:nvPr>
            <p:ph type="body" idx="1"/>
          </p:nvPr>
        </p:nvSpPr>
        <p:spPr>
          <a:xfrm>
            <a:off x="990600" y="1905000"/>
            <a:ext cx="7772400" cy="4267200"/>
          </a:xfrm>
        </p:spPr>
        <p:txBody>
          <a:bodyPr/>
          <a:lstStyle/>
          <a:p>
            <a:r>
              <a:rPr lang="en-US" sz="2400"/>
              <a:t>Intervention was standardized protocols to manage six risk factors for delirium</a:t>
            </a:r>
          </a:p>
          <a:p>
            <a:r>
              <a:rPr lang="en-US" sz="2400"/>
              <a:t>Risk factors targeted were: cognitive impairment, sleep deprivation, immobility, vision impairment, hearing impairment, dehydration</a:t>
            </a:r>
          </a:p>
          <a:p>
            <a:r>
              <a:rPr lang="en-US" sz="2400"/>
              <a:t>Intervention unit staffed by a trained team (geriatric nurse specialist, two specially trained Elder Life specialists, a certified therapeutic-recreation specialist, a physical therapy consultant, a geriatrician and trained volunteers.)</a:t>
            </a:r>
          </a:p>
          <a:p>
            <a:r>
              <a:rPr lang="en-US" sz="2400"/>
              <a:t>Outcomes: Delirium by Confusion Assessment Method, severity, recurrence</a:t>
            </a:r>
          </a:p>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295400" y="304800"/>
            <a:ext cx="7543800" cy="1143000"/>
          </a:xfrm>
        </p:spPr>
        <p:txBody>
          <a:bodyPr/>
          <a:lstStyle/>
          <a:p>
            <a:r>
              <a:rPr lang="en-US" sz="4800"/>
              <a:t>Prevention: Modify Risk Factors</a:t>
            </a:r>
          </a:p>
        </p:txBody>
      </p:sp>
      <p:graphicFrame>
        <p:nvGraphicFramePr>
          <p:cNvPr id="52297" name="Group 73"/>
          <p:cNvGraphicFramePr>
            <a:graphicFrameLocks noGrp="1"/>
          </p:cNvGraphicFramePr>
          <p:nvPr/>
        </p:nvGraphicFramePr>
        <p:xfrm>
          <a:off x="1066800" y="1676400"/>
          <a:ext cx="7772400" cy="3759200"/>
        </p:xfrm>
        <a:graphic>
          <a:graphicData uri="http://schemas.openxmlformats.org/drawingml/2006/table">
            <a:tbl>
              <a:tblPr/>
              <a:tblGrid>
                <a:gridCol w="1776413"/>
                <a:gridCol w="1919287"/>
                <a:gridCol w="1279525"/>
                <a:gridCol w="1323975"/>
                <a:gridCol w="1473200"/>
              </a:tblGrid>
              <a:tr h="11334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OUTCOME</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INTERVENTION</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(Experimental Event Rate)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USUAL CARE</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(Control Event Rate)</a:t>
                      </a: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MATCHED</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Number Needed to Treat (NNT)</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(unmatched)</a:t>
                      </a: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0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a:t>
                      </a:r>
                      <a:r>
                        <a:rPr kumimoji="0" lang="en-US" sz="1600" b="0" i="0" u="none" strike="noStrike" cap="none" normalizeH="0" baseline="30000" smtClean="0">
                          <a:ln>
                            <a:noFill/>
                          </a:ln>
                          <a:solidFill>
                            <a:schemeClr val="tx1"/>
                          </a:solidFill>
                          <a:effectLst>
                            <a:outerShdw blurRad="38100" dist="38100" dir="2700000" algn="tl">
                              <a:srgbClr val="000000"/>
                            </a:outerShdw>
                          </a:effectLst>
                          <a:latin typeface="Arial" charset="0"/>
                          <a:cs typeface="Times New Roman" pitchFamily="18" charset="0"/>
                        </a:rPr>
                        <a:t>ST</a:t>
                      </a: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 episode of delirium (number of pts)</a:t>
                      </a: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42 (9.9%)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64 (15%)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OR,</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0.60 (95% CI 0.39-0.92);</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P=0.02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19.4 </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(10.4-134.2)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Total days of delirium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105 days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161 days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P=0.02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290" name="Text Box 66"/>
          <p:cNvSpPr txBox="1">
            <a:spLocks noChangeArrowheads="1"/>
          </p:cNvSpPr>
          <p:nvPr/>
        </p:nvSpPr>
        <p:spPr bwMode="auto">
          <a:xfrm>
            <a:off x="533400" y="6019800"/>
            <a:ext cx="8153400" cy="641350"/>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rPr>
              <a:t>Inouye SK, Bogardus ST, Charpentier PA, et al. A multicomponent intervention to prevent delirium in hospitalized older patients. N Engl J Med 1999;340:669-76.</a:t>
            </a: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95400" y="304800"/>
            <a:ext cx="7315200" cy="1143000"/>
          </a:xfrm>
        </p:spPr>
        <p:txBody>
          <a:bodyPr/>
          <a:lstStyle/>
          <a:p>
            <a:r>
              <a:rPr lang="en-US"/>
              <a:t>Prevention: Modify Risk Factors</a:t>
            </a:r>
          </a:p>
        </p:txBody>
      </p:sp>
      <p:sp>
        <p:nvSpPr>
          <p:cNvPr id="28675" name="Rectangle 3"/>
          <p:cNvSpPr>
            <a:spLocks noGrp="1" noChangeArrowheads="1"/>
          </p:cNvSpPr>
          <p:nvPr>
            <p:ph type="body" idx="1"/>
          </p:nvPr>
        </p:nvSpPr>
        <p:spPr/>
        <p:txBody>
          <a:bodyPr/>
          <a:lstStyle/>
          <a:p>
            <a:r>
              <a:rPr lang="en-US" sz="2500"/>
              <a:t>Intervention did not change the severity of the delirium episode.	</a:t>
            </a:r>
          </a:p>
          <a:p>
            <a:r>
              <a:rPr lang="en-US" sz="2500"/>
              <a:t>Rates of recurrence of delirium did not differ in the two groups.</a:t>
            </a:r>
          </a:p>
          <a:p>
            <a:r>
              <a:rPr lang="en-US" sz="2500"/>
              <a:t>Adherence rates high; lowest in non-pharm sleep protocol at 71%.</a:t>
            </a:r>
          </a:p>
          <a:p>
            <a:r>
              <a:rPr lang="en-US" sz="2500"/>
              <a:t>Cost of intervention per case of delirium prevented was $6,341.</a:t>
            </a:r>
          </a:p>
        </p:txBody>
      </p:sp>
      <p:sp>
        <p:nvSpPr>
          <p:cNvPr id="28678" name="Text Box 6"/>
          <p:cNvSpPr txBox="1">
            <a:spLocks noChangeArrowheads="1"/>
          </p:cNvSpPr>
          <p:nvPr/>
        </p:nvSpPr>
        <p:spPr bwMode="auto">
          <a:xfrm>
            <a:off x="685800" y="5715000"/>
            <a:ext cx="7772400" cy="1189038"/>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rPr>
              <a:t>Inouye SK, Bogardus ST, Charpentier PA, et al. A multicomponent intervention to prevent delirium in hospitalized older patients. N Engl J Med 1999;340:669-76.</a:t>
            </a:r>
          </a:p>
          <a:p>
            <a:pPr>
              <a:spcBef>
                <a:spcPct val="50000"/>
              </a:spcBef>
            </a:pP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0"/>
            <a:ext cx="7772400" cy="914400"/>
          </a:xfrm>
        </p:spPr>
        <p:txBody>
          <a:bodyPr/>
          <a:lstStyle/>
          <a:p>
            <a:r>
              <a:rPr lang="en-US" sz="5400"/>
              <a:t>Risk Factors</a:t>
            </a:r>
          </a:p>
        </p:txBody>
      </p:sp>
      <p:graphicFrame>
        <p:nvGraphicFramePr>
          <p:cNvPr id="50362" name="Group 186"/>
          <p:cNvGraphicFramePr>
            <a:graphicFrameLocks noGrp="1"/>
          </p:cNvGraphicFramePr>
          <p:nvPr/>
        </p:nvGraphicFramePr>
        <p:xfrm>
          <a:off x="609600" y="914400"/>
          <a:ext cx="8153400" cy="5256213"/>
        </p:xfrm>
        <a:graphic>
          <a:graphicData uri="http://schemas.openxmlformats.org/drawingml/2006/table">
            <a:tbl>
              <a:tblPr/>
              <a:tblGrid>
                <a:gridCol w="1631950"/>
                <a:gridCol w="1673225"/>
                <a:gridCol w="1587500"/>
                <a:gridCol w="1628775"/>
                <a:gridCol w="1631950"/>
              </a:tblGrid>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Risk Factor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Studies/Pts in analysis (n/n)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Combined Odds Ratio</a:t>
                      </a: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(95% Confidence Interval)</a:t>
                      </a: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P Value: Test of Homogeneity</a:t>
                      </a: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Dementia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12/289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(4.2, 6.3)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Medical illness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(2.2, 6.6)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Medications (narcotics)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2/128</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1.5</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(0.9, 2.3)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.096</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Male gender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6/103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(1.4, 2.6)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Depression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5/78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(1.3, 2.6)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Alcohol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(1.9, 5.5)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Abnormal 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(1.3, 4.0)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Hearing impairment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3/122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(1.4, 2.6)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Visual impairment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3/112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(1.2, 2.3)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Diminished ADL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(1.4, 4.2)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0351" name="Text Box 175"/>
          <p:cNvSpPr txBox="1">
            <a:spLocks noChangeArrowheads="1"/>
          </p:cNvSpPr>
          <p:nvPr/>
        </p:nvSpPr>
        <p:spPr bwMode="auto">
          <a:xfrm>
            <a:off x="762000" y="6216650"/>
            <a:ext cx="7391400" cy="641350"/>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rPr>
              <a:t>Elie M, Cole MG, Primeau FJ, Bellavance F. Delirium Risk Factors in Elderly Hospitalized Patients. J Gen Intern Med. 1998;13:204-12.</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85800" y="304800"/>
            <a:ext cx="7772400" cy="911225"/>
          </a:xfrm>
        </p:spPr>
        <p:txBody>
          <a:bodyPr/>
          <a:lstStyle/>
          <a:p>
            <a:r>
              <a:rPr lang="en-US" sz="5400"/>
              <a:t>Risk Factors</a:t>
            </a:r>
          </a:p>
        </p:txBody>
      </p:sp>
      <p:graphicFrame>
        <p:nvGraphicFramePr>
          <p:cNvPr id="94289" name="Group 81"/>
          <p:cNvGraphicFramePr>
            <a:graphicFrameLocks noGrp="1"/>
          </p:cNvGraphicFramePr>
          <p:nvPr/>
        </p:nvGraphicFramePr>
        <p:xfrm>
          <a:off x="685800" y="1295400"/>
          <a:ext cx="8153400" cy="5200650"/>
        </p:xfrm>
        <a:graphic>
          <a:graphicData uri="http://schemas.openxmlformats.org/drawingml/2006/table">
            <a:tbl>
              <a:tblPr/>
              <a:tblGrid>
                <a:gridCol w="1631950"/>
                <a:gridCol w="1673225"/>
                <a:gridCol w="1587500"/>
                <a:gridCol w="1628775"/>
                <a:gridCol w="1631950"/>
              </a:tblGrid>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Risk Factor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Studies/Pts in analysis (n/n)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Combined Odds Ratio</a:t>
                      </a: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(95% Confidence Interval)</a:t>
                      </a: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1"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P Value: Test of Homogeneity</a:t>
                      </a: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Dementia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12/289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(4.2, 6.3)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Medical illness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(2.2, 6.6)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.47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Medications (narcotics)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2/128</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1.5</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(0.9, 2.3)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.096</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Male gender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6/103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(1.4, 2.6)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Depression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5/78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(1.3, 2.6)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Alcohol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(1.9, 5.5)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Abnormal 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(1.3, 4.0)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Hearing impairment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3/122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(1.4, 2.6)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Visual impairment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3/112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(1.2, 2.3)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Diminished ADL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(1.4, 4.2)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500" b="0" i="0" u="none" strike="noStrike" cap="none" normalizeH="0" baseline="0" smtClean="0">
                          <a:ln>
                            <a:noFill/>
                          </a:ln>
                          <a:solidFill>
                            <a:schemeClr val="tx1"/>
                          </a:solidFill>
                          <a:effectLst>
                            <a:outerShdw blurRad="38100" dist="38100" dir="2700000" algn="tl">
                              <a:srgbClr val="000000"/>
                            </a:outerShdw>
                          </a:effectLst>
                          <a:latin typeface="Arial" charset="0"/>
                          <a:cs typeface="Times New Roman" pitchFamily="18" charset="0"/>
                        </a:rPr>
                        <a:t>.60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4285" name="Text Box 77"/>
          <p:cNvSpPr txBox="1">
            <a:spLocks noChangeArrowheads="1"/>
          </p:cNvSpPr>
          <p:nvPr/>
        </p:nvSpPr>
        <p:spPr bwMode="auto">
          <a:xfrm>
            <a:off x="762000" y="6216650"/>
            <a:ext cx="7391400" cy="641350"/>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rPr>
              <a:t>Elie M, Cole MG, Primeau FJ, Bellavance F. Delirium Risk Factors in Elderly Hospitalized Patients. J Gen Intern Med. 1998;13:204-12.</a:t>
            </a:r>
          </a:p>
        </p:txBody>
      </p:sp>
      <p:sp>
        <p:nvSpPr>
          <p:cNvPr id="94286" name="AutoShape 78"/>
          <p:cNvSpPr>
            <a:spLocks noChangeArrowheads="1"/>
          </p:cNvSpPr>
          <p:nvPr/>
        </p:nvSpPr>
        <p:spPr bwMode="auto">
          <a:xfrm>
            <a:off x="3810000" y="1905000"/>
            <a:ext cx="762000" cy="533400"/>
          </a:xfrm>
          <a:prstGeom prst="irregularSeal1">
            <a:avLst/>
          </a:prstGeom>
          <a:noFill/>
          <a:ln w="9525">
            <a:solidFill>
              <a:schemeClr val="hlink"/>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5400"/>
              <a:t>Etiology</a:t>
            </a:r>
          </a:p>
        </p:txBody>
      </p:sp>
      <p:sp>
        <p:nvSpPr>
          <p:cNvPr id="38915" name="Rectangle 3"/>
          <p:cNvSpPr>
            <a:spLocks noGrp="1" noChangeArrowheads="1"/>
          </p:cNvSpPr>
          <p:nvPr>
            <p:ph type="body" idx="1"/>
          </p:nvPr>
        </p:nvSpPr>
        <p:spPr>
          <a:xfrm>
            <a:off x="685800" y="1905000"/>
            <a:ext cx="7772400" cy="4419600"/>
          </a:xfrm>
        </p:spPr>
        <p:txBody>
          <a:bodyPr/>
          <a:lstStyle/>
          <a:p>
            <a:r>
              <a:rPr lang="en-US" sz="2800"/>
              <a:t>1940’s: Cortical function on EEG characterized by abnormal slow-wave activity. </a:t>
            </a:r>
          </a:p>
          <a:p>
            <a:r>
              <a:rPr lang="en-US" sz="2800"/>
              <a:t>Exception: alcohol and sedative withdrawal showing predominately low-voltage, fast-wave activity </a:t>
            </a:r>
          </a:p>
          <a:p>
            <a:r>
              <a:rPr lang="en-US" sz="2800"/>
              <a:t>Subcortical structures important, also.</a:t>
            </a:r>
          </a:p>
          <a:p>
            <a:r>
              <a:rPr lang="en-US" sz="2800"/>
              <a:t>Patients with subcortical strokes and basal ganglia abnormalities are more susceptible to delirium.</a:t>
            </a:r>
          </a:p>
          <a:p>
            <a:endParaRPr lang="en-US" sz="280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458788" y="584200"/>
            <a:ext cx="8229600" cy="836613"/>
          </a:xfrm>
        </p:spPr>
        <p:txBody>
          <a:bodyPr/>
          <a:lstStyle/>
          <a:p>
            <a:r>
              <a:rPr lang="en-US" sz="5400"/>
              <a:t>Etiology</a:t>
            </a:r>
          </a:p>
        </p:txBody>
      </p:sp>
      <p:sp>
        <p:nvSpPr>
          <p:cNvPr id="22531" name="Rectangle 1027"/>
          <p:cNvSpPr>
            <a:spLocks noGrp="1" noChangeArrowheads="1"/>
          </p:cNvSpPr>
          <p:nvPr>
            <p:ph type="body" idx="1"/>
          </p:nvPr>
        </p:nvSpPr>
        <p:spPr>
          <a:xfrm>
            <a:off x="914400" y="1676400"/>
            <a:ext cx="7772400" cy="4876800"/>
          </a:xfrm>
        </p:spPr>
        <p:txBody>
          <a:bodyPr/>
          <a:lstStyle/>
          <a:p>
            <a:pPr algn="ctr">
              <a:buFont typeface="Wingdings" pitchFamily="2" charset="2"/>
              <a:buNone/>
            </a:pPr>
            <a:r>
              <a:rPr lang="en-US" sz="2800"/>
              <a:t>Role of Acetylcholine (Ach)</a:t>
            </a:r>
            <a:endParaRPr lang="en-US"/>
          </a:p>
          <a:p>
            <a:r>
              <a:rPr lang="en-US" sz="2400"/>
              <a:t>Neurotransmitter involved in multiple aspects of cognitive functioning including memory</a:t>
            </a:r>
          </a:p>
          <a:p>
            <a:r>
              <a:rPr lang="en-US" sz="2400"/>
              <a:t>Anticholinergic medications are frequent causes of delirium</a:t>
            </a:r>
          </a:p>
          <a:p>
            <a:r>
              <a:rPr lang="en-US" sz="2400"/>
              <a:t>Patients with Alzheimer’s disease are particularly susceptible </a:t>
            </a:r>
          </a:p>
          <a:p>
            <a:r>
              <a:rPr lang="en-US" sz="2400"/>
              <a:t>Serum anticholinergic activity (SACA) is increased in older pts with delirium and in postoperative delirium</a:t>
            </a:r>
          </a:p>
          <a:p>
            <a:r>
              <a:rPr lang="en-US" sz="2400"/>
              <a:t>Some evidence that certain patients with delirium improve with administration of acetylcholinesterase inhibitors, such as physostigmine and donepezil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1939</TotalTime>
  <Words>1857</Words>
  <Application>Microsoft PowerPoint</Application>
  <PresentationFormat>Letter Paper (8.5x11 in)</PresentationFormat>
  <Paragraphs>368</Paragraphs>
  <Slides>48</Slides>
  <Notes>28</Notes>
  <HiddenSlides>0</HiddenSlides>
  <MMClips>0</MMClips>
  <ScaleCrop>false</ScaleCrop>
  <HeadingPairs>
    <vt:vector size="8" baseType="variant">
      <vt:variant>
        <vt:lpstr>Fonts Used</vt:lpstr>
      </vt:variant>
      <vt:variant>
        <vt:i4>5</vt:i4>
      </vt:variant>
      <vt:variant>
        <vt:lpstr>Design Template</vt:lpstr>
      </vt:variant>
      <vt:variant>
        <vt:i4>1</vt:i4>
      </vt:variant>
      <vt:variant>
        <vt:lpstr>Embedded OLE Servers</vt:lpstr>
      </vt:variant>
      <vt:variant>
        <vt:i4>1</vt:i4>
      </vt:variant>
      <vt:variant>
        <vt:lpstr>Slide Titles</vt:lpstr>
      </vt:variant>
      <vt:variant>
        <vt:i4>48</vt:i4>
      </vt:variant>
    </vt:vector>
  </HeadingPairs>
  <TitlesOfParts>
    <vt:vector size="55" baseType="lpstr">
      <vt:lpstr>Times New Roman</vt:lpstr>
      <vt:lpstr>Arial</vt:lpstr>
      <vt:lpstr>Wingdings</vt:lpstr>
      <vt:lpstr>Forte</vt:lpstr>
      <vt:lpstr>Verdana</vt:lpstr>
      <vt:lpstr>Ripple</vt:lpstr>
      <vt:lpstr>Adobe PhotoDeluxe Business Edition Image</vt:lpstr>
      <vt:lpstr>Delirium in the Older Adult  </vt:lpstr>
      <vt:lpstr>Objectives</vt:lpstr>
      <vt:lpstr>Case: 2pm Admission</vt:lpstr>
      <vt:lpstr>What is your first thought?</vt:lpstr>
      <vt:lpstr>What could possibly go wrong?</vt:lpstr>
      <vt:lpstr>Case continued</vt:lpstr>
      <vt:lpstr>Case cont’d </vt:lpstr>
      <vt:lpstr>Beep Beep!</vt:lpstr>
      <vt:lpstr>“Hi, are you covering for Agnes D?....”</vt:lpstr>
      <vt:lpstr>Delirium </vt:lpstr>
      <vt:lpstr>Delirium = Syndrome</vt:lpstr>
      <vt:lpstr>Your next step is….</vt:lpstr>
      <vt:lpstr>Slide 13</vt:lpstr>
      <vt:lpstr>Next steps</vt:lpstr>
      <vt:lpstr>Recognition</vt:lpstr>
      <vt:lpstr>Diagnosis: Confusion Assessment Method (CAM)</vt:lpstr>
      <vt:lpstr>Assume it is delirium until proven otherwise:</vt:lpstr>
      <vt:lpstr>Please complete Agnes’ Delirium Map</vt:lpstr>
      <vt:lpstr>Agnes’ Delirium Map</vt:lpstr>
      <vt:lpstr>Epidemiology</vt:lpstr>
      <vt:lpstr>Etiology</vt:lpstr>
      <vt:lpstr>Approaches to Clinical Problem Solving</vt:lpstr>
      <vt:lpstr>Slide 23</vt:lpstr>
      <vt:lpstr>Slide 24</vt:lpstr>
      <vt:lpstr>Agnes’ Delirium Map</vt:lpstr>
      <vt:lpstr>Agnes’ case continued</vt:lpstr>
      <vt:lpstr>What the hell are you people doing to my mother??!!!</vt:lpstr>
      <vt:lpstr>Management and Treatment</vt:lpstr>
      <vt:lpstr>Management and Treatment</vt:lpstr>
      <vt:lpstr>How to distinguish Delirium from Dementia</vt:lpstr>
      <vt:lpstr>Management and Treatment</vt:lpstr>
      <vt:lpstr>Conclusions</vt:lpstr>
      <vt:lpstr>Slide 33</vt:lpstr>
      <vt:lpstr>Acknowledgements </vt:lpstr>
      <vt:lpstr>Thank You</vt:lpstr>
      <vt:lpstr>Some drug classes that are associated with delirium</vt:lpstr>
      <vt:lpstr>Etiology: Medications</vt:lpstr>
      <vt:lpstr>Evaluation</vt:lpstr>
      <vt:lpstr>Evaluation</vt:lpstr>
      <vt:lpstr>Evaluation</vt:lpstr>
      <vt:lpstr>Prevention: It can be done!</vt:lpstr>
      <vt:lpstr>Prevention: Modify Risk Factors</vt:lpstr>
      <vt:lpstr>Prevention: Modify Risk Factors</vt:lpstr>
      <vt:lpstr>Prevention: Modify Risk Factors</vt:lpstr>
      <vt:lpstr>Risk Factors</vt:lpstr>
      <vt:lpstr>Risk Factors</vt:lpstr>
      <vt:lpstr>Etiology</vt:lpstr>
      <vt:lpstr>Etiology</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Delirium in the Older Adult </dc:title>
  <dc:creator>Paul A. Caruso</dc:creator>
  <cp:lastModifiedBy>marussel</cp:lastModifiedBy>
  <cp:revision>61</cp:revision>
  <cp:lastPrinted>2005-07-07T17:43:14Z</cp:lastPrinted>
  <dcterms:created xsi:type="dcterms:W3CDTF">2001-07-18T16:10:36Z</dcterms:created>
  <dcterms:modified xsi:type="dcterms:W3CDTF">2013-07-05T22:55:33Z</dcterms:modified>
</cp:coreProperties>
</file>