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0" r:id="rId2"/>
    <p:sldId id="281" r:id="rId3"/>
    <p:sldId id="262" r:id="rId4"/>
    <p:sldId id="263" r:id="rId5"/>
    <p:sldId id="258" r:id="rId6"/>
    <p:sldId id="264" r:id="rId7"/>
    <p:sldId id="257" r:id="rId8"/>
    <p:sldId id="271" r:id="rId9"/>
    <p:sldId id="265" r:id="rId10"/>
    <p:sldId id="259" r:id="rId11"/>
    <p:sldId id="260" r:id="rId12"/>
    <p:sldId id="272" r:id="rId13"/>
    <p:sldId id="273" r:id="rId14"/>
    <p:sldId id="274" r:id="rId15"/>
    <p:sldId id="269" r:id="rId16"/>
    <p:sldId id="275" r:id="rId17"/>
    <p:sldId id="276" r:id="rId18"/>
    <p:sldId id="277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068" autoAdjust="0"/>
    <p:restoredTop sz="94660"/>
  </p:normalViewPr>
  <p:slideViewPr>
    <p:cSldViewPr>
      <p:cViewPr varScale="1">
        <p:scale>
          <a:sx n="71" d="100"/>
          <a:sy n="71" d="100"/>
        </p:scale>
        <p:origin x="-102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F1BB9EED-6CD5-4746-922C-512AF5AC5539}" type="datetimeFigureOut">
              <a:rPr lang="en-US"/>
              <a:pPr/>
              <a:t>3/13/2012</a:t>
            </a:fld>
            <a:endParaRPr lang="en-US"/>
          </a:p>
        </p:txBody>
      </p:sp>
      <p:sp>
        <p:nvSpPr>
          <p:cNvPr id="3379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20BC6547-478B-490E-B487-A788DA99119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Bilateral hilar lymphadenopathy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2FC5D-3502-4338-A53B-F1526636BF0D}" type="datetimeFigureOut">
              <a:rPr lang="en-US"/>
              <a:pPr>
                <a:defRPr/>
              </a:pPr>
              <a:t>3/13/2012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904A4-C6F8-4D8E-A7BC-7D1A59E07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211B0-770C-4311-A9AA-7A8F8274B0D9}" type="datetimeFigureOut">
              <a:rPr lang="en-US"/>
              <a:pPr>
                <a:defRPr/>
              </a:pPr>
              <a:t>3/13/2012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E70E3-36A6-4C76-987A-01E48039B2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AD629-EC64-4E38-B7E4-2EAD7DE9E88D}" type="datetimeFigureOut">
              <a:rPr lang="en-US"/>
              <a:pPr>
                <a:defRPr/>
              </a:pPr>
              <a:t>3/13/2012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97570-B718-46CB-9FBC-62CE25D82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C578D-7E8D-431E-AB5B-EEA52F77E740}" type="datetimeFigureOut">
              <a:rPr lang="en-US"/>
              <a:pPr>
                <a:defRPr/>
              </a:pPr>
              <a:t>3/13/2012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A7C7F-0081-43FE-A67E-5754C59C1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91CFF-10F3-40D9-B54F-3F4A852D0E5A}" type="datetimeFigureOut">
              <a:rPr lang="en-US"/>
              <a:pPr>
                <a:defRPr/>
              </a:pPr>
              <a:t>3/13/2012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0A281-2ECC-4ADC-9F09-4FFE571CF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13400-9E69-4675-AD77-5EBF66FC21EB}" type="datetimeFigureOut">
              <a:rPr lang="en-US"/>
              <a:pPr>
                <a:defRPr/>
              </a:pPr>
              <a:t>3/13/2012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A9E28-DDD2-4399-B9CC-0849685A3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36D91-C4B5-41C1-AA01-35A816AC50D8}" type="datetimeFigureOut">
              <a:rPr lang="en-US"/>
              <a:pPr>
                <a:defRPr/>
              </a:pPr>
              <a:t>3/13/2012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2B38C-3CD5-4DC1-AB2E-93DDC31E2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8E0C6-9204-4E4A-A144-62547E4FA529}" type="datetimeFigureOut">
              <a:rPr lang="en-US"/>
              <a:pPr>
                <a:defRPr/>
              </a:pPr>
              <a:t>3/13/2012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8462C-4C06-483B-B5C0-DBAE5B103A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F1228-6F7F-4CFD-A8AC-A909FA269F76}" type="datetimeFigureOut">
              <a:rPr lang="en-US"/>
              <a:pPr>
                <a:defRPr/>
              </a:pPr>
              <a:t>3/13/2012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C51AA-6B04-4507-8C4B-0B160E5119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136A2-AC1F-4451-B33A-C4EA998547A1}" type="datetimeFigureOut">
              <a:rPr lang="en-US"/>
              <a:pPr>
                <a:defRPr/>
              </a:pPr>
              <a:t>3/13/2012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6F525-AD5D-4B2B-852F-37E3DB2EEA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27FB7-894D-443B-BDE6-14A029C535C5}" type="datetimeFigureOut">
              <a:rPr lang="en-US"/>
              <a:pPr>
                <a:defRPr/>
              </a:pPr>
              <a:t>3/13/2012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4E738-E0F0-44B5-B00F-87EC31747F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F36AB0-2EF0-463C-A9BD-88852B37AA32}" type="datetimeFigureOut">
              <a:rPr lang="en-US"/>
              <a:pPr>
                <a:defRPr/>
              </a:pPr>
              <a:t>3/13/2012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8DF67C2-A13C-484F-8185-1130351894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ubmedcentral.nih.gov/picrender.fcgi?artid=1899259&amp;blobtype=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4338" name="Content Placeholder 3" descr="IMG_20120209_14282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74963" y="1600200"/>
            <a:ext cx="3394075" cy="4525963"/>
          </a:xfrm>
        </p:spPr>
      </p:pic>
      <p:pic>
        <p:nvPicPr>
          <p:cNvPr id="14339" name="Picture 4" descr="IMG_20120209_142832.jpg"/>
          <p:cNvPicPr>
            <a:picLocks noChangeAspect="1"/>
          </p:cNvPicPr>
          <p:nvPr/>
        </p:nvPicPr>
        <p:blipFill>
          <a:blip r:embed="rId3">
            <a:lum bright="-2000" contrast="24000"/>
          </a:blip>
          <a:srcRect t="26666"/>
          <a:stretch>
            <a:fillRect/>
          </a:stretch>
        </p:blipFill>
        <p:spPr bwMode="auto">
          <a:xfrm>
            <a:off x="990600" y="-457200"/>
            <a:ext cx="7315200" cy="715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5362" name="Content Placeholder 3" descr="IMG_20120209_142819.jpg"/>
          <p:cNvPicPr>
            <a:picLocks noGrp="1" noChangeAspect="1"/>
          </p:cNvPicPr>
          <p:nvPr>
            <p:ph idx="1"/>
          </p:nvPr>
        </p:nvPicPr>
        <p:blipFill>
          <a:blip r:embed="rId2">
            <a:lum contrast="14000"/>
          </a:blip>
          <a:srcRect/>
          <a:stretch>
            <a:fillRect/>
          </a:stretch>
        </p:blipFill>
        <p:spPr>
          <a:xfrm>
            <a:off x="0" y="0"/>
            <a:ext cx="9423400" cy="7067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50"/>
            <a:ext cx="94488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7410" name="Content Placeholder 4" descr="RtAnkleMedLong.jpe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15800" cy="779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Content Placeholder 3" descr="RtAnkleMedLong.jpeg"/>
          <p:cNvPicPr>
            <a:picLocks noGrp="1" noChangeAspect="1"/>
          </p:cNvPicPr>
          <p:nvPr>
            <p:ph idx="1"/>
          </p:nvPr>
        </p:nvPicPr>
        <p:blipFill>
          <a:blip r:embed="rId2"/>
          <a:srcRect l="11681" t="10901" r="20575" b="37706"/>
          <a:stretch>
            <a:fillRect/>
          </a:stretch>
        </p:blipFill>
        <p:spPr>
          <a:xfrm>
            <a:off x="2895600" y="3733800"/>
            <a:ext cx="4876800" cy="2774950"/>
          </a:xfr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 l="12500" t="73492" r="47681" b="4688"/>
          <a:stretch>
            <a:fillRect/>
          </a:stretch>
        </p:blipFill>
        <p:spPr bwMode="auto">
          <a:xfrm>
            <a:off x="914400" y="838200"/>
            <a:ext cx="6865938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Box 5"/>
          <p:cNvSpPr txBox="1">
            <a:spLocks noChangeArrowheads="1"/>
          </p:cNvSpPr>
          <p:nvPr/>
        </p:nvSpPr>
        <p:spPr bwMode="auto">
          <a:xfrm>
            <a:off x="6553200" y="2209800"/>
            <a:ext cx="635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Calibri" pitchFamily="34" charset="0"/>
              </a:rPr>
              <a:t>Tibia</a:t>
            </a:r>
          </a:p>
        </p:txBody>
      </p:sp>
      <p:sp>
        <p:nvSpPr>
          <p:cNvPr id="18436" name="TextBox 6"/>
          <p:cNvSpPr txBox="1">
            <a:spLocks noChangeArrowheads="1"/>
          </p:cNvSpPr>
          <p:nvPr/>
        </p:nvSpPr>
        <p:spPr bwMode="auto">
          <a:xfrm>
            <a:off x="6096000" y="1143000"/>
            <a:ext cx="1162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Calibri" pitchFamily="34" charset="0"/>
              </a:rPr>
              <a:t>PT Tendon</a:t>
            </a:r>
          </a:p>
        </p:txBody>
      </p:sp>
      <p:sp>
        <p:nvSpPr>
          <p:cNvPr id="18437" name="TextBox 7"/>
          <p:cNvSpPr txBox="1">
            <a:spLocks noChangeArrowheads="1"/>
          </p:cNvSpPr>
          <p:nvPr/>
        </p:nvSpPr>
        <p:spPr bwMode="auto">
          <a:xfrm>
            <a:off x="4876800" y="502920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18438" name="TextBox 8"/>
          <p:cNvSpPr txBox="1">
            <a:spLocks noChangeArrowheads="1"/>
          </p:cNvSpPr>
          <p:nvPr/>
        </p:nvSpPr>
        <p:spPr bwMode="auto">
          <a:xfrm>
            <a:off x="4114800" y="548640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18439" name="TextBox 9"/>
          <p:cNvSpPr txBox="1">
            <a:spLocks noChangeArrowheads="1"/>
          </p:cNvSpPr>
          <p:nvPr/>
        </p:nvSpPr>
        <p:spPr bwMode="auto">
          <a:xfrm>
            <a:off x="3048000" y="6019800"/>
            <a:ext cx="7794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PATIENT</a:t>
            </a:r>
          </a:p>
        </p:txBody>
      </p:sp>
      <p:sp>
        <p:nvSpPr>
          <p:cNvPr id="18440" name="TextBox 10"/>
          <p:cNvSpPr txBox="1">
            <a:spLocks noChangeArrowheads="1"/>
          </p:cNvSpPr>
          <p:nvPr/>
        </p:nvSpPr>
        <p:spPr bwMode="auto">
          <a:xfrm>
            <a:off x="3733800" y="3276600"/>
            <a:ext cx="849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NORMAL</a:t>
            </a:r>
          </a:p>
        </p:txBody>
      </p:sp>
      <p:sp>
        <p:nvSpPr>
          <p:cNvPr id="18441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sz="3000" smtClean="0"/>
              <a:t>Ankle Ultrasound- Perimaleolar Medial Longitudinal</a:t>
            </a:r>
          </a:p>
        </p:txBody>
      </p:sp>
      <p:sp>
        <p:nvSpPr>
          <p:cNvPr id="18442" name="TextBox 13"/>
          <p:cNvSpPr txBox="1">
            <a:spLocks noChangeArrowheads="1"/>
          </p:cNvSpPr>
          <p:nvPr/>
        </p:nvSpPr>
        <p:spPr bwMode="auto">
          <a:xfrm>
            <a:off x="0" y="6550025"/>
            <a:ext cx="5995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34" charset="0"/>
              </a:rPr>
              <a:t>“Normal” images courtesy of USSONAR, may be used only with their permission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Content Placeholder 3" descr="RtAnkleMedTrans.jpeg"/>
          <p:cNvPicPr>
            <a:picLocks noGrp="1" noChangeAspect="1"/>
          </p:cNvPicPr>
          <p:nvPr>
            <p:ph idx="1"/>
          </p:nvPr>
        </p:nvPicPr>
        <p:blipFill>
          <a:blip r:embed="rId2"/>
          <a:srcRect l="11365" t="11784" r="12054" b="32655"/>
          <a:stretch>
            <a:fillRect/>
          </a:stretch>
        </p:blipFill>
        <p:spPr>
          <a:xfrm>
            <a:off x="3733800" y="3657600"/>
            <a:ext cx="5181600" cy="2819400"/>
          </a:xfr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 l="12500" t="14471" r="38126" b="67188"/>
          <a:stretch>
            <a:fillRect/>
          </a:stretch>
        </p:blipFill>
        <p:spPr bwMode="auto">
          <a:xfrm>
            <a:off x="0" y="1066800"/>
            <a:ext cx="87185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Box 7"/>
          <p:cNvSpPr txBox="1">
            <a:spLocks noChangeArrowheads="1"/>
          </p:cNvSpPr>
          <p:nvPr/>
        </p:nvSpPr>
        <p:spPr bwMode="auto">
          <a:xfrm>
            <a:off x="6553200" y="5715000"/>
            <a:ext cx="276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19460" name="TextBox 8"/>
          <p:cNvSpPr txBox="1">
            <a:spLocks noChangeArrowheads="1"/>
          </p:cNvSpPr>
          <p:nvPr/>
        </p:nvSpPr>
        <p:spPr bwMode="auto">
          <a:xfrm>
            <a:off x="4724400" y="4876800"/>
            <a:ext cx="276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19461" name="TextBox 9"/>
          <p:cNvSpPr txBox="1">
            <a:spLocks noChangeArrowheads="1"/>
          </p:cNvSpPr>
          <p:nvPr/>
        </p:nvSpPr>
        <p:spPr bwMode="auto">
          <a:xfrm>
            <a:off x="5257800" y="4419600"/>
            <a:ext cx="276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19462" name="TextBox 10"/>
          <p:cNvSpPr txBox="1">
            <a:spLocks noChangeArrowheads="1"/>
          </p:cNvSpPr>
          <p:nvPr/>
        </p:nvSpPr>
        <p:spPr bwMode="auto">
          <a:xfrm>
            <a:off x="6019800" y="4572000"/>
            <a:ext cx="276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19463" name="TextBox 12"/>
          <p:cNvSpPr txBox="1">
            <a:spLocks noChangeArrowheads="1"/>
          </p:cNvSpPr>
          <p:nvPr/>
        </p:nvSpPr>
        <p:spPr bwMode="auto">
          <a:xfrm>
            <a:off x="7086600" y="4495800"/>
            <a:ext cx="276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19464" name="TextBox 13"/>
          <p:cNvSpPr txBox="1">
            <a:spLocks noChangeArrowheads="1"/>
          </p:cNvSpPr>
          <p:nvPr/>
        </p:nvSpPr>
        <p:spPr bwMode="auto">
          <a:xfrm>
            <a:off x="7391400" y="4953000"/>
            <a:ext cx="276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19465" name="TextBox 14"/>
          <p:cNvSpPr txBox="1">
            <a:spLocks noChangeArrowheads="1"/>
          </p:cNvSpPr>
          <p:nvPr/>
        </p:nvSpPr>
        <p:spPr bwMode="auto">
          <a:xfrm>
            <a:off x="7772400" y="5410200"/>
            <a:ext cx="276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7</a:t>
            </a:r>
          </a:p>
        </p:txBody>
      </p:sp>
      <p:pic>
        <p:nvPicPr>
          <p:cNvPr id="19466" name="Picture 2"/>
          <p:cNvPicPr>
            <a:picLocks noChangeAspect="1" noChangeArrowheads="1"/>
          </p:cNvPicPr>
          <p:nvPr/>
        </p:nvPicPr>
        <p:blipFill>
          <a:blip r:embed="rId3"/>
          <a:srcRect l="39375" t="32813" r="41251" b="51563"/>
          <a:stretch>
            <a:fillRect/>
          </a:stretch>
        </p:blipFill>
        <p:spPr bwMode="auto">
          <a:xfrm>
            <a:off x="381000" y="3733800"/>
            <a:ext cx="3189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7" name="TextBox 16"/>
          <p:cNvSpPr txBox="1">
            <a:spLocks noChangeArrowheads="1"/>
          </p:cNvSpPr>
          <p:nvPr/>
        </p:nvSpPr>
        <p:spPr bwMode="auto">
          <a:xfrm>
            <a:off x="3886200" y="6019800"/>
            <a:ext cx="7794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PATIENT</a:t>
            </a:r>
          </a:p>
        </p:txBody>
      </p:sp>
      <p:sp>
        <p:nvSpPr>
          <p:cNvPr id="19468" name="TextBox 17"/>
          <p:cNvSpPr txBox="1">
            <a:spLocks noChangeArrowheads="1"/>
          </p:cNvSpPr>
          <p:nvPr/>
        </p:nvSpPr>
        <p:spPr bwMode="auto">
          <a:xfrm>
            <a:off x="4419600" y="3124200"/>
            <a:ext cx="849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NORMAL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5867400" y="4191000"/>
            <a:ext cx="762000" cy="228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477000" y="3886200"/>
            <a:ext cx="209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0000"/>
                </a:solidFill>
                <a:latin typeface="Calibri" pitchFamily="34" charset="0"/>
              </a:rPr>
              <a:t>FLUID IN TENDON SHEATH</a:t>
            </a:r>
          </a:p>
        </p:txBody>
      </p:sp>
      <p:sp>
        <p:nvSpPr>
          <p:cNvPr id="194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smtClean="0"/>
              <a:t>Ankle Ultrasound- Perimaleolar Medial Tranverse</a:t>
            </a:r>
          </a:p>
        </p:txBody>
      </p:sp>
      <p:sp>
        <p:nvSpPr>
          <p:cNvPr id="19472" name="TextBox 24"/>
          <p:cNvSpPr txBox="1">
            <a:spLocks noChangeArrowheads="1"/>
          </p:cNvSpPr>
          <p:nvPr/>
        </p:nvSpPr>
        <p:spPr bwMode="auto">
          <a:xfrm>
            <a:off x="0" y="6550025"/>
            <a:ext cx="5995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34" charset="0"/>
              </a:rPr>
              <a:t>“Normal” images courtesy of USSONAR, may be used only with their permission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smtClean="0"/>
              <a:t>Ankle Ultrasound- Perimaleolar WITH DOPPLER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0483" name="Picture 3" descr="RtAnkleMedTransDoppler.jpeg"/>
          <p:cNvPicPr>
            <a:picLocks noChangeAspect="1"/>
          </p:cNvPicPr>
          <p:nvPr/>
        </p:nvPicPr>
        <p:blipFill>
          <a:blip r:embed="rId2"/>
          <a:srcRect l="13750" t="10001" r="8749" b="33333"/>
          <a:stretch>
            <a:fillRect/>
          </a:stretch>
        </p:blipFill>
        <p:spPr bwMode="auto">
          <a:xfrm>
            <a:off x="3352800" y="3581400"/>
            <a:ext cx="533400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Box 14"/>
          <p:cNvSpPr txBox="1">
            <a:spLocks noChangeArrowheads="1"/>
          </p:cNvSpPr>
          <p:nvPr/>
        </p:nvSpPr>
        <p:spPr bwMode="auto">
          <a:xfrm>
            <a:off x="5943600" y="5638800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0485" name="TextBox 15"/>
          <p:cNvSpPr txBox="1">
            <a:spLocks noChangeArrowheads="1"/>
          </p:cNvSpPr>
          <p:nvPr/>
        </p:nvSpPr>
        <p:spPr bwMode="auto">
          <a:xfrm>
            <a:off x="4114800" y="4800600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0486" name="TextBox 16"/>
          <p:cNvSpPr txBox="1">
            <a:spLocks noChangeArrowheads="1"/>
          </p:cNvSpPr>
          <p:nvPr/>
        </p:nvSpPr>
        <p:spPr bwMode="auto">
          <a:xfrm>
            <a:off x="4648200" y="4343400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20487" name="TextBox 17"/>
          <p:cNvSpPr txBox="1">
            <a:spLocks noChangeArrowheads="1"/>
          </p:cNvSpPr>
          <p:nvPr/>
        </p:nvSpPr>
        <p:spPr bwMode="auto">
          <a:xfrm>
            <a:off x="5410200" y="4495800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20488" name="TextBox 18"/>
          <p:cNvSpPr txBox="1">
            <a:spLocks noChangeArrowheads="1"/>
          </p:cNvSpPr>
          <p:nvPr/>
        </p:nvSpPr>
        <p:spPr bwMode="auto">
          <a:xfrm>
            <a:off x="6477000" y="4572000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20489" name="TextBox 19"/>
          <p:cNvSpPr txBox="1">
            <a:spLocks noChangeArrowheads="1"/>
          </p:cNvSpPr>
          <p:nvPr/>
        </p:nvSpPr>
        <p:spPr bwMode="auto">
          <a:xfrm>
            <a:off x="6477000" y="4953000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0490" name="TextBox 20"/>
          <p:cNvSpPr txBox="1">
            <a:spLocks noChangeArrowheads="1"/>
          </p:cNvSpPr>
          <p:nvPr/>
        </p:nvSpPr>
        <p:spPr bwMode="auto">
          <a:xfrm>
            <a:off x="6858000" y="5181600"/>
            <a:ext cx="381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7</a:t>
            </a:r>
          </a:p>
        </p:txBody>
      </p:sp>
      <p:sp>
        <p:nvSpPr>
          <p:cNvPr id="20491" name="TextBox 21"/>
          <p:cNvSpPr txBox="1">
            <a:spLocks noChangeArrowheads="1"/>
          </p:cNvSpPr>
          <p:nvPr/>
        </p:nvSpPr>
        <p:spPr bwMode="auto">
          <a:xfrm>
            <a:off x="3505200" y="6019800"/>
            <a:ext cx="1371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PATIENT- </a:t>
            </a:r>
          </a:p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with Doppler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4648200" y="3886200"/>
            <a:ext cx="6096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3" name="Picture 2"/>
          <p:cNvPicPr>
            <a:picLocks noChangeAspect="1" noChangeArrowheads="1"/>
          </p:cNvPicPr>
          <p:nvPr/>
        </p:nvPicPr>
        <p:blipFill>
          <a:blip r:embed="rId3"/>
          <a:srcRect l="39375" t="32813" r="41251" b="51563"/>
          <a:stretch>
            <a:fillRect/>
          </a:stretch>
        </p:blipFill>
        <p:spPr bwMode="auto">
          <a:xfrm>
            <a:off x="152400" y="3810000"/>
            <a:ext cx="3189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2"/>
          <p:cNvPicPr>
            <a:picLocks noChangeAspect="1" noChangeArrowheads="1"/>
          </p:cNvPicPr>
          <p:nvPr/>
        </p:nvPicPr>
        <p:blipFill>
          <a:blip r:embed="rId3"/>
          <a:srcRect l="12500" t="15012" r="38126" b="67188"/>
          <a:stretch>
            <a:fillRect/>
          </a:stretch>
        </p:blipFill>
        <p:spPr bwMode="auto">
          <a:xfrm>
            <a:off x="0" y="1143000"/>
            <a:ext cx="87185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5" name="TextBox 28"/>
          <p:cNvSpPr txBox="1">
            <a:spLocks noChangeArrowheads="1"/>
          </p:cNvSpPr>
          <p:nvPr/>
        </p:nvSpPr>
        <p:spPr bwMode="auto">
          <a:xfrm>
            <a:off x="4419600" y="3124200"/>
            <a:ext cx="849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alibri" pitchFamily="34" charset="0"/>
              </a:rPr>
              <a:t>NORMAL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5257800" y="3733800"/>
            <a:ext cx="25685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0000"/>
                </a:solidFill>
                <a:latin typeface="Calibri" pitchFamily="34" charset="0"/>
              </a:rPr>
              <a:t>HYPEREMIA BY DOPPLER SIGNAL</a:t>
            </a:r>
          </a:p>
        </p:txBody>
      </p:sp>
      <p:sp>
        <p:nvSpPr>
          <p:cNvPr id="20497" name="TextBox 33"/>
          <p:cNvSpPr txBox="1">
            <a:spLocks noChangeArrowheads="1"/>
          </p:cNvSpPr>
          <p:nvPr/>
        </p:nvSpPr>
        <p:spPr bwMode="auto">
          <a:xfrm>
            <a:off x="0" y="6550025"/>
            <a:ext cx="5995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34" charset="0"/>
              </a:rPr>
              <a:t>“Normal” images courtesy of USSONAR, may be used only with their permission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Differential </a:t>
            </a:r>
            <a:r>
              <a:rPr lang="en-US" dirty="0" smtClean="0"/>
              <a:t>diagnosis- </a:t>
            </a:r>
            <a:br>
              <a:rPr lang="en-US" dirty="0" smtClean="0"/>
            </a:br>
            <a:r>
              <a:rPr lang="en-US" dirty="0" smtClean="0"/>
              <a:t>“</a:t>
            </a:r>
            <a:r>
              <a:rPr lang="en-US" dirty="0" err="1" smtClean="0"/>
              <a:t>Periarthritis</a:t>
            </a:r>
            <a:r>
              <a:rPr lang="en-US" dirty="0" smtClean="0"/>
              <a:t>” of the ankles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000" smtClean="0"/>
              <a:t>Sarcoidosis/ Lofgren’s syndrome</a:t>
            </a:r>
          </a:p>
          <a:p>
            <a:pPr>
              <a:lnSpc>
                <a:spcPct val="80000"/>
              </a:lnSpc>
            </a:pPr>
            <a:r>
              <a:rPr lang="en-US" sz="3000" smtClean="0"/>
              <a:t>Tuberculosis</a:t>
            </a:r>
          </a:p>
          <a:p>
            <a:pPr>
              <a:lnSpc>
                <a:spcPct val="80000"/>
              </a:lnSpc>
            </a:pPr>
            <a:r>
              <a:rPr lang="en-US" sz="3000" smtClean="0"/>
              <a:t>HIV </a:t>
            </a:r>
          </a:p>
          <a:p>
            <a:pPr>
              <a:lnSpc>
                <a:spcPct val="80000"/>
              </a:lnSpc>
            </a:pPr>
            <a:r>
              <a:rPr lang="en-US" sz="3000" smtClean="0"/>
              <a:t>Disseminated gonococcal infection</a:t>
            </a:r>
          </a:p>
          <a:p>
            <a:pPr>
              <a:lnSpc>
                <a:spcPct val="80000"/>
              </a:lnSpc>
            </a:pPr>
            <a:r>
              <a:rPr lang="en-US" sz="3000" smtClean="0"/>
              <a:t>Reactive arthritis</a:t>
            </a:r>
          </a:p>
          <a:p>
            <a:pPr>
              <a:lnSpc>
                <a:spcPct val="80000"/>
              </a:lnSpc>
            </a:pPr>
            <a:r>
              <a:rPr lang="en-US" sz="3000" smtClean="0"/>
              <a:t>Other seronegative arthritides</a:t>
            </a:r>
          </a:p>
          <a:p>
            <a:pPr lvl="1">
              <a:lnSpc>
                <a:spcPct val="80000"/>
              </a:lnSpc>
            </a:pPr>
            <a:r>
              <a:rPr lang="en-US" sz="2600" smtClean="0"/>
              <a:t>Inflammatory bowel disease</a:t>
            </a:r>
          </a:p>
          <a:p>
            <a:pPr lvl="1">
              <a:lnSpc>
                <a:spcPct val="80000"/>
              </a:lnSpc>
            </a:pPr>
            <a:r>
              <a:rPr lang="en-US" sz="2600" smtClean="0"/>
              <a:t>Psoriatic</a:t>
            </a:r>
          </a:p>
          <a:p>
            <a:pPr lvl="1">
              <a:lnSpc>
                <a:spcPct val="80000"/>
              </a:lnSpc>
            </a:pPr>
            <a:r>
              <a:rPr lang="en-US" sz="2600" smtClean="0"/>
              <a:t>Ankylosing Spondylitis</a:t>
            </a:r>
          </a:p>
          <a:p>
            <a:pPr>
              <a:lnSpc>
                <a:spcPct val="80000"/>
              </a:lnSpc>
            </a:pPr>
            <a:r>
              <a:rPr lang="en-US" sz="3000" smtClean="0"/>
              <a:t>Less likely:  Rheumatoid arthritis, SLE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would you do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PPD</a:t>
            </a:r>
          </a:p>
          <a:p>
            <a:r>
              <a:rPr lang="en-US" smtClean="0"/>
              <a:t>Urine </a:t>
            </a:r>
            <a:r>
              <a:rPr lang="en-US" i="1" smtClean="0"/>
              <a:t>N. gonorrhea</a:t>
            </a:r>
            <a:r>
              <a:rPr lang="en-US" smtClean="0"/>
              <a:t> PCR</a:t>
            </a:r>
          </a:p>
          <a:p>
            <a:r>
              <a:rPr lang="en-US" smtClean="0"/>
              <a:t>Infectious work up as indicated by history</a:t>
            </a:r>
          </a:p>
          <a:p>
            <a:r>
              <a:rPr lang="en-US" smtClean="0"/>
              <a:t>CXR</a:t>
            </a:r>
          </a:p>
          <a:p>
            <a:r>
              <a:rPr lang="en-US" smtClean="0"/>
              <a:t>HIV testing</a:t>
            </a:r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2400" y="285750"/>
            <a:ext cx="94488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50"/>
            <a:ext cx="94488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Lofgren’s Syndrome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Described by Sven Lofgren</a:t>
            </a:r>
          </a:p>
          <a:p>
            <a:r>
              <a:rPr lang="en-US" smtClean="0"/>
              <a:t>Presentation of acute sarcoidosis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Lofgren’s Syndrome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Bilateral hilar lymphadenopathy</a:t>
            </a:r>
          </a:p>
          <a:p>
            <a:r>
              <a:rPr lang="en-US" smtClean="0"/>
              <a:t>Fever</a:t>
            </a:r>
          </a:p>
          <a:p>
            <a:r>
              <a:rPr lang="en-US" smtClean="0"/>
              <a:t>Erythema nodosum</a:t>
            </a:r>
          </a:p>
          <a:p>
            <a:r>
              <a:rPr lang="en-US" smtClean="0"/>
              <a:t>+/- ankle arthritis or periarticular inflammation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Lofgren’s Syndrome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Other manifestations:</a:t>
            </a:r>
          </a:p>
          <a:p>
            <a:pPr lvl="1"/>
            <a:r>
              <a:rPr lang="en-US" smtClean="0"/>
              <a:t>Arthralgia</a:t>
            </a:r>
          </a:p>
          <a:p>
            <a:pPr lvl="1"/>
            <a:r>
              <a:rPr lang="en-US" smtClean="0"/>
              <a:t>Anterior uveitis</a:t>
            </a:r>
          </a:p>
          <a:p>
            <a:pPr lvl="1"/>
            <a:endParaRPr lang="en-US" smtClean="0"/>
          </a:p>
          <a:p>
            <a:pPr>
              <a:buFontTx/>
              <a:buNone/>
            </a:pPr>
            <a:r>
              <a:rPr lang="en-US" smtClean="0"/>
              <a:t>Exclusion of </a:t>
            </a:r>
          </a:p>
          <a:p>
            <a:r>
              <a:rPr lang="en-US" smtClean="0"/>
              <a:t>Positive PPD</a:t>
            </a:r>
          </a:p>
          <a:p>
            <a:pPr lvl="1"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Epidemiology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1600200"/>
            <a:ext cx="8991600" cy="4525963"/>
          </a:xfrm>
        </p:spPr>
        <p:txBody>
          <a:bodyPr rtlCol="0">
            <a:normAutofit fontScale="92500" lnSpcReduction="10000"/>
          </a:bodyPr>
          <a:lstStyle/>
          <a:p>
            <a:pPr defTabSz="480695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200" b="1" dirty="0" smtClean="0">
              <a:solidFill>
                <a:srgbClr val="800000"/>
              </a:solidFill>
            </a:endParaRPr>
          </a:p>
          <a:p>
            <a:pPr lvl="2" defTabSz="4806950" fontAlgn="auto">
              <a:spcAft>
                <a:spcPts val="0"/>
              </a:spcAft>
              <a:buFontTx/>
              <a:buChar char="•"/>
              <a:defRPr/>
            </a:pPr>
            <a:r>
              <a:rPr lang="en-US" dirty="0" smtClean="0"/>
              <a:t>    Annual incidence varies with location and ethnicity</a:t>
            </a:r>
          </a:p>
          <a:p>
            <a:pPr lvl="3" defTabSz="4806950" fontAlgn="auto">
              <a:spcAft>
                <a:spcPts val="0"/>
              </a:spcAft>
              <a:buFontTx/>
              <a:buChar char="-"/>
              <a:defRPr/>
            </a:pPr>
            <a:r>
              <a:rPr lang="en-US" sz="2400" dirty="0" smtClean="0"/>
              <a:t>   2.9 cases per 100,000 in Oslo (</a:t>
            </a:r>
            <a:r>
              <a:rPr lang="en-US" sz="2400" dirty="0" err="1" smtClean="0"/>
              <a:t>Kvein</a:t>
            </a:r>
            <a:r>
              <a:rPr lang="en-US" sz="2400" dirty="0" smtClean="0"/>
              <a:t> et al 1996)</a:t>
            </a:r>
          </a:p>
          <a:p>
            <a:pPr lvl="3" defTabSz="4806950" fontAlgn="auto">
              <a:spcAft>
                <a:spcPts val="0"/>
              </a:spcAft>
              <a:buFontTx/>
              <a:buChar char="-"/>
              <a:defRPr/>
            </a:pPr>
            <a:r>
              <a:rPr lang="en-US" sz="2400" dirty="0" smtClean="0"/>
              <a:t>  1.0-1.5 cases per 100,000 in Spain (</a:t>
            </a:r>
            <a:r>
              <a:rPr lang="en-US" sz="2400" dirty="0" err="1" smtClean="0"/>
              <a:t>Fité</a:t>
            </a:r>
            <a:r>
              <a:rPr lang="en-US" sz="2400" dirty="0" smtClean="0"/>
              <a:t> E et.al)</a:t>
            </a:r>
          </a:p>
          <a:p>
            <a:pPr lvl="3" defTabSz="4806950" fontAlgn="auto">
              <a:spcAft>
                <a:spcPts val="0"/>
              </a:spcAft>
              <a:buFontTx/>
              <a:buChar char="-"/>
              <a:defRPr/>
            </a:pPr>
            <a:r>
              <a:rPr lang="en-US" sz="2400" dirty="0" smtClean="0"/>
              <a:t>  14 cases per 100,000 in Norway (</a:t>
            </a:r>
            <a:r>
              <a:rPr lang="en-US" sz="2400" dirty="0" err="1" smtClean="0"/>
              <a:t>Glennas</a:t>
            </a:r>
            <a:r>
              <a:rPr lang="en-US" sz="2400" dirty="0" smtClean="0"/>
              <a:t> et. al 1995)</a:t>
            </a:r>
          </a:p>
          <a:p>
            <a:pPr lvl="3" defTabSz="4806950" fontAlgn="auto">
              <a:spcAft>
                <a:spcPts val="0"/>
              </a:spcAft>
              <a:buFontTx/>
              <a:buChar char="-"/>
              <a:defRPr/>
            </a:pPr>
            <a:r>
              <a:rPr lang="en-US" sz="2400" dirty="0" smtClean="0"/>
              <a:t>   6 Japanese case reports exist; may reflect </a:t>
            </a:r>
            <a:r>
              <a:rPr lang="en-US" sz="2400" dirty="0" err="1" smtClean="0"/>
              <a:t>underdiagnosis</a:t>
            </a:r>
            <a:endParaRPr lang="en-US" sz="2400" dirty="0" smtClean="0"/>
          </a:p>
          <a:p>
            <a:pPr lvl="3" defTabSz="4806950" fontAlgn="auto">
              <a:spcAft>
                <a:spcPts val="0"/>
              </a:spcAft>
              <a:buFontTx/>
              <a:buChar char="-"/>
              <a:defRPr/>
            </a:pPr>
            <a:r>
              <a:rPr lang="en-US" sz="2400" dirty="0" smtClean="0"/>
              <a:t>   Rare in black Americans</a:t>
            </a:r>
          </a:p>
          <a:p>
            <a:pPr lvl="3" defTabSz="4806950" fontAlgn="auto">
              <a:spcAft>
                <a:spcPts val="0"/>
              </a:spcAft>
              <a:buFontTx/>
              <a:buChar char="•"/>
              <a:defRPr/>
            </a:pPr>
            <a:endParaRPr lang="en-US" sz="1200" dirty="0" smtClean="0"/>
          </a:p>
          <a:p>
            <a:pPr lvl="2" defTabSz="4806950" fontAlgn="auto">
              <a:spcAft>
                <a:spcPts val="0"/>
              </a:spcAft>
              <a:buFontTx/>
              <a:buChar char="•"/>
              <a:defRPr/>
            </a:pPr>
            <a:r>
              <a:rPr lang="en-US" dirty="0" smtClean="0"/>
              <a:t>  Median age of onset: 37 years</a:t>
            </a:r>
          </a:p>
          <a:p>
            <a:pPr lvl="2" defTabSz="4806950" fontAlgn="auto">
              <a:spcAft>
                <a:spcPts val="0"/>
              </a:spcAft>
              <a:buFontTx/>
              <a:buChar char="•"/>
              <a:defRPr/>
            </a:pPr>
            <a:endParaRPr lang="en-US" sz="1200" dirty="0" smtClean="0"/>
          </a:p>
          <a:p>
            <a:pPr lvl="2" defTabSz="4806950" fontAlgn="auto">
              <a:spcAft>
                <a:spcPts val="0"/>
              </a:spcAft>
              <a:buFontTx/>
              <a:buChar char="•"/>
              <a:defRPr/>
            </a:pPr>
            <a:r>
              <a:rPr lang="en-US" dirty="0" smtClean="0"/>
              <a:t>  85% of cases in adults are in women</a:t>
            </a:r>
          </a:p>
          <a:p>
            <a:pPr lvl="3" defTabSz="4806950" fontAlgn="auto">
              <a:spcAft>
                <a:spcPts val="0"/>
              </a:spcAft>
              <a:buFontTx/>
              <a:buChar char="-"/>
              <a:defRPr/>
            </a:pPr>
            <a:r>
              <a:rPr lang="en-US" sz="2400" dirty="0" smtClean="0"/>
              <a:t>Prior to puberty, incidence is similar in males and females</a:t>
            </a:r>
          </a:p>
          <a:p>
            <a:pPr lvl="2" defTabSz="480695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200" dirty="0" smtClean="0"/>
          </a:p>
          <a:p>
            <a:pPr lvl="2" defTabSz="4806950" fontAlgn="auto">
              <a:spcAft>
                <a:spcPts val="0"/>
              </a:spcAft>
              <a:buFontTx/>
              <a:buChar char="•"/>
              <a:defRPr/>
            </a:pPr>
            <a:r>
              <a:rPr lang="en-US" dirty="0" smtClean="0"/>
              <a:t> Half of all cases begin between April and June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Prognosis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Typically favorable, self-limiting</a:t>
            </a:r>
          </a:p>
          <a:p>
            <a:r>
              <a:rPr lang="en-US" smtClean="0"/>
              <a:t>Mean duration 3 weeks to 3.7 months</a:t>
            </a:r>
          </a:p>
          <a:p>
            <a:r>
              <a:rPr lang="en-US" smtClean="0"/>
              <a:t>Better outcome in pts with HLA-DQB1*0201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Treatment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NSAIDs</a:t>
            </a:r>
          </a:p>
          <a:p>
            <a:r>
              <a:rPr lang="en-US" smtClean="0"/>
              <a:t>Saturated solution of potassium iodide (SSKI) </a:t>
            </a:r>
          </a:p>
          <a:p>
            <a:r>
              <a:rPr lang="en-US" smtClean="0"/>
              <a:t>Steroids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200" i="1" smtClean="0"/>
              <a:t>Kumiko Matsui, Mayumi Adachi, Yasufumi Kawasaki,Kazuhiro Matsuda and Kenji Shinohara </a:t>
            </a:r>
            <a:r>
              <a:rPr lang="en-US" sz="1200" smtClean="0"/>
              <a:t>Intern Med. 2007;46(17):1471-4. Epub 2007 Sep 3 </a:t>
            </a:r>
          </a:p>
          <a:p>
            <a:pPr>
              <a:lnSpc>
                <a:spcPct val="80000"/>
              </a:lnSpc>
            </a:pPr>
            <a:r>
              <a:rPr lang="en-US" sz="1200" smtClean="0"/>
              <a:t>Am J Respir Crit Care Med. 2007 Jan 1;175(1):40-4. Epub 2006 Oct 5. Comment in: Am J Respir Crit Care Med. 2007 Jan 1;175(1):4-5. Sex-specific manifestations of Löfgren's syndrome. Grunewald J, Eklund A. </a:t>
            </a:r>
            <a:r>
              <a:rPr lang="en-US" sz="1200" smtClean="0">
                <a:hlinkClick r:id="rId2"/>
              </a:rPr>
              <a:t>http://www.pubmedcentral.nih.gov/picrender.fcgi?artid=1899259&amp;blobtype=pdf</a:t>
            </a:r>
            <a:r>
              <a:rPr lang="en-US" sz="1200" smtClean="0"/>
              <a:t> </a:t>
            </a:r>
          </a:p>
          <a:p>
            <a:pPr>
              <a:lnSpc>
                <a:spcPct val="80000"/>
              </a:lnSpc>
            </a:pPr>
            <a:r>
              <a:rPr lang="en-US" sz="1200" smtClean="0"/>
              <a:t>Am J Med. 1999 Sep;107(3):240-5. Löfgren's syndrome revisited: a study of 186 patients. Mañá J, Gómez-Vaquero C, Montero A, Salazar A, Marcoval J, Valverde J, Manresa F, Pujol R.  Pdf in email</a:t>
            </a:r>
          </a:p>
          <a:p>
            <a:pPr>
              <a:lnSpc>
                <a:spcPct val="80000"/>
              </a:lnSpc>
            </a:pPr>
            <a:r>
              <a:rPr lang="en-US" sz="1200" smtClean="0"/>
              <a:t>Rados J, Lipozencić J, Celić D, Loncarić D. Löfgren's syndrome presenting with erythema nodosum-like eruption. Acta Dermatovenerol Croat. 2007;15(4):249-53.  ILL requested 5/16</a:t>
            </a:r>
          </a:p>
          <a:p>
            <a:pPr>
              <a:lnSpc>
                <a:spcPct val="80000"/>
              </a:lnSpc>
            </a:pPr>
            <a:r>
              <a:rPr lang="en-US" sz="1200" smtClean="0"/>
              <a:t>Intern Med. 2006;45(12):745-6. Epub 2006 Jul 18. The incidence of Lofgren's syndrome in Japanese: the number of patients affected, number of patients diagnosed and number of cases reported. Ohno S, Ishigatsubo Y.  Pdf in email</a:t>
            </a:r>
          </a:p>
          <a:p>
            <a:pPr>
              <a:lnSpc>
                <a:spcPct val="80000"/>
              </a:lnSpc>
            </a:pPr>
            <a:r>
              <a:rPr lang="en-US" sz="1200" smtClean="0"/>
              <a:t>Respirology. 2006 Jul;11(4):456-61. Analysis of 87 patients with Löfgren's syndrome and the pattern of seasonality of subacute sarcoidosis. Sipahi Demirkok S, Basaranoglu M, Dervis E, Bal M, Karayel T.  Pdf in email</a:t>
            </a:r>
          </a:p>
          <a:p>
            <a:pPr>
              <a:lnSpc>
                <a:spcPct val="80000"/>
              </a:lnSpc>
            </a:pPr>
            <a:r>
              <a:rPr lang="en-US" sz="1200" smtClean="0"/>
              <a:t>Intern Med. 2006;45(9):659-62. Epub 2006 Jun 1. Acute-onset sarcoidosis with erythema nodosum and polyarthralgia (Löfgren's syndrome) in Japan: a case report and a review of the literature. Ohta H, Tazawa R, Nakamura A, Kimura Y, Maemondo M, Kikuchi T, Ebina M, Nukiwa T.  Pdf in email</a:t>
            </a:r>
          </a:p>
          <a:p>
            <a:pPr>
              <a:lnSpc>
                <a:spcPct val="80000"/>
              </a:lnSpc>
            </a:pPr>
            <a:r>
              <a:rPr lang="en-US" sz="1200" smtClean="0"/>
              <a:t>Am J Respir Crit Care Med. 2003 Nov 15;168(10):1162-6. Epub 2003 Jul 25. Comment in: Am J Respir Crit Care Med. 2003 Nov 15;168(10):1142-3. C-C chemokine receptor 2 and sarcoidosis: association with Lofgren's syndrome. Spagnolo P, Renzoni EA, Wells AU, Sato H, Grutters JC, Sestini P, Abdallah A, Gramiccioni E, Ruven HJ, du Bois RM, Welsh KI.  Pdf in email</a:t>
            </a:r>
          </a:p>
          <a:p>
            <a:pPr>
              <a:lnSpc>
                <a:spcPct val="80000"/>
              </a:lnSpc>
            </a:pPr>
            <a:r>
              <a:rPr lang="en-US" sz="1200" smtClean="0"/>
              <a:t>J Rheumatol. 1996 May;23(5):874-7. Comment in: J Rheumatol. 1997 Jan;24(1):239. Periarticular ankle sarcoidosis: a variant of Löfgren's syndrome. Mañá J, Gómez-Vaquero C, Salazar A, Valverde J, Juanola X, Pujol R  requeded IOL 5/16</a:t>
            </a:r>
          </a:p>
          <a:p>
            <a:pPr>
              <a:lnSpc>
                <a:spcPct val="80000"/>
              </a:lnSpc>
            </a:pPr>
            <a:endParaRPr lang="en-US" sz="1200" smtClean="0"/>
          </a:p>
          <a:p>
            <a:pPr>
              <a:lnSpc>
                <a:spcPct val="80000"/>
              </a:lnSpc>
            </a:pPr>
            <a:endParaRPr lang="en-US" sz="120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000" smtClean="0"/>
              <a:t>          Slides borrowed from Rheumatology Fellow Maureen Dubreil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613</Words>
  <Application>Microsoft Office PowerPoint</Application>
  <PresentationFormat>On-screen Show (4:3)</PresentationFormat>
  <Paragraphs>102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Office Theme</vt:lpstr>
      <vt:lpstr>Slide 1</vt:lpstr>
      <vt:lpstr>Slide 2</vt:lpstr>
      <vt:lpstr>Slide 3</vt:lpstr>
      <vt:lpstr>Slide 4</vt:lpstr>
      <vt:lpstr>Ankle Ultrasound- Perimaleolar Medial Longitudinal</vt:lpstr>
      <vt:lpstr>Ankle Ultrasound- Perimaleolar Medial Tranverse</vt:lpstr>
      <vt:lpstr>Ankle Ultrasound- Perimaleolar WITH DOPPLER</vt:lpstr>
      <vt:lpstr>Differential diagnosis-  “Periarthritis” of the ankles</vt:lpstr>
      <vt:lpstr>What would you do next</vt:lpstr>
      <vt:lpstr>Slide 10</vt:lpstr>
      <vt:lpstr>Slide 11</vt:lpstr>
      <vt:lpstr>Lofgren’s Syndrome</vt:lpstr>
      <vt:lpstr>Lofgren’s Syndrome</vt:lpstr>
      <vt:lpstr>Lofgren’s Syndrome</vt:lpstr>
      <vt:lpstr>Epidemiology</vt:lpstr>
      <vt:lpstr>Prognosis</vt:lpstr>
      <vt:lpstr>Treatment</vt:lpstr>
      <vt:lpstr>References</vt:lpstr>
    </vt:vector>
  </TitlesOfParts>
  <Company>Information Technology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Maureen Dubreuil</dc:creator>
  <cp:lastModifiedBy>apdeka</cp:lastModifiedBy>
  <cp:revision>10</cp:revision>
  <dcterms:created xsi:type="dcterms:W3CDTF">2012-02-10T13:18:42Z</dcterms:created>
  <dcterms:modified xsi:type="dcterms:W3CDTF">2012-03-13T20:06:04Z</dcterms:modified>
</cp:coreProperties>
</file>