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89" r:id="rId3"/>
    <p:sldId id="259" r:id="rId4"/>
    <p:sldId id="304" r:id="rId5"/>
    <p:sldId id="260" r:id="rId6"/>
    <p:sldId id="261" r:id="rId7"/>
    <p:sldId id="262" r:id="rId8"/>
    <p:sldId id="263" r:id="rId9"/>
    <p:sldId id="296" r:id="rId10"/>
    <p:sldId id="297" r:id="rId11"/>
    <p:sldId id="298" r:id="rId12"/>
    <p:sldId id="299" r:id="rId13"/>
    <p:sldId id="268" r:id="rId14"/>
    <p:sldId id="295" r:id="rId15"/>
    <p:sldId id="294" r:id="rId16"/>
    <p:sldId id="302" r:id="rId17"/>
    <p:sldId id="305"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307" r:id="rId31"/>
    <p:sldId id="303" r:id="rId32"/>
    <p:sldId id="306" r:id="rId33"/>
    <p:sldId id="283" r:id="rId34"/>
    <p:sldId id="284" r:id="rId35"/>
    <p:sldId id="300" r:id="rId36"/>
    <p:sldId id="291" r:id="rId37"/>
    <p:sldId id="292" r:id="rId38"/>
    <p:sldId id="293" r:id="rId39"/>
    <p:sldId id="301"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4971" autoAdjust="0"/>
  </p:normalViewPr>
  <p:slideViewPr>
    <p:cSldViewPr>
      <p:cViewPr varScale="1">
        <p:scale>
          <a:sx n="91" d="100"/>
          <a:sy n="91" d="100"/>
        </p:scale>
        <p:origin x="17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17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vl1pPr>
          </a:lstStyle>
          <a:p>
            <a:fld id="{B0E40ABE-DCA6-4B7A-B1BC-961182C98C1E}" type="datetimeFigureOut">
              <a:rPr lang="en-US" smtClean="0"/>
              <a:pPr/>
              <a:t>10/15/2018</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8933DE1E-93C4-4C97-BBA7-4BEDD3EF8D81}" type="datetimeFigureOut">
              <a:rPr lang="en-US" smtClean="0"/>
              <a:t>10/15/2018</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D96777A4-4B5A-4735-BE87-4B4AC7E1F820}" type="slidenum">
              <a:rPr lang="en-US" smtClean="0"/>
              <a:t>‹#›</a:t>
            </a:fld>
            <a:endParaRPr lang="en-US"/>
          </a:p>
        </p:txBody>
      </p:sp>
    </p:spTree>
    <p:extLst>
      <p:ext uri="{BB962C8B-B14F-4D97-AF65-F5344CB8AC3E}">
        <p14:creationId xmlns:p14="http://schemas.microsoft.com/office/powerpoint/2010/main" val="105993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09613"/>
            <a:ext cx="4724400" cy="3543300"/>
          </a:xfrm>
        </p:spPr>
      </p:sp>
      <p:sp>
        <p:nvSpPr>
          <p:cNvPr id="3" name="Notes Placeholder 2"/>
          <p:cNvSpPr>
            <a:spLocks noGrp="1"/>
          </p:cNvSpPr>
          <p:nvPr>
            <p:ph type="body" idx="1"/>
          </p:nvPr>
        </p:nvSpPr>
        <p:spPr>
          <a:xfrm>
            <a:off x="1251573" y="4570994"/>
            <a:ext cx="4740758" cy="4171415"/>
          </a:xfrm>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8A29688B-411F-4A7B-8C39-98BF7547F768}" type="slidenum">
              <a:rPr lang="en-US" smtClean="0"/>
              <a:pPr>
                <a:defRPr/>
              </a:pPr>
              <a:t>1</a:t>
            </a:fld>
            <a:endParaRPr lang="en-US"/>
          </a:p>
        </p:txBody>
      </p:sp>
    </p:spTree>
    <p:extLst>
      <p:ext uri="{BB962C8B-B14F-4D97-AF65-F5344CB8AC3E}">
        <p14:creationId xmlns:p14="http://schemas.microsoft.com/office/powerpoint/2010/main" val="140320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777A4-4B5A-4735-BE87-4B4AC7E1F820}" type="slidenum">
              <a:rPr lang="en-US" smtClean="0"/>
              <a:t>25</a:t>
            </a:fld>
            <a:endParaRPr lang="en-US"/>
          </a:p>
        </p:txBody>
      </p:sp>
    </p:spTree>
    <p:extLst>
      <p:ext uri="{BB962C8B-B14F-4D97-AF65-F5344CB8AC3E}">
        <p14:creationId xmlns:p14="http://schemas.microsoft.com/office/powerpoint/2010/main" val="189495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LEP findings – sample was constrained to people with a USC. Only half of</a:t>
            </a:r>
            <a:r>
              <a:rPr lang="en-US" baseline="0" dirty="0" smtClean="0"/>
              <a:t> LEP have a USC, but those almost all that do have a USC report language assistance (either a bilingual clinician or interpreter).</a:t>
            </a:r>
            <a:endParaRPr lang="en-US" dirty="0"/>
          </a:p>
        </p:txBody>
      </p:sp>
      <p:sp>
        <p:nvSpPr>
          <p:cNvPr id="4" name="Slide Number Placeholder 3"/>
          <p:cNvSpPr>
            <a:spLocks noGrp="1"/>
          </p:cNvSpPr>
          <p:nvPr>
            <p:ph type="sldNum" sz="quarter" idx="10"/>
          </p:nvPr>
        </p:nvSpPr>
        <p:spPr/>
        <p:txBody>
          <a:bodyPr/>
          <a:lstStyle/>
          <a:p>
            <a:fld id="{D96777A4-4B5A-4735-BE87-4B4AC7E1F820}" type="slidenum">
              <a:rPr lang="en-US" smtClean="0"/>
              <a:t>27</a:t>
            </a:fld>
            <a:endParaRPr lang="en-US"/>
          </a:p>
        </p:txBody>
      </p:sp>
    </p:spTree>
    <p:extLst>
      <p:ext uri="{BB962C8B-B14F-4D97-AF65-F5344CB8AC3E}">
        <p14:creationId xmlns:p14="http://schemas.microsoft.com/office/powerpoint/2010/main" val="2889955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val="178023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45743"/>
            <a:fld id="{A7DEBC80-5E1A-4541-A468-DA2211EB5166}" type="slidenum">
              <a:rPr lang="en-US" smtClean="0"/>
              <a:pPr defTabSz="945743"/>
              <a:t>32</a:t>
            </a:fld>
            <a:endParaRPr lang="en-US" smtClean="0"/>
          </a:p>
        </p:txBody>
      </p:sp>
      <p:sp>
        <p:nvSpPr>
          <p:cNvPr id="90115" name="Rectangle 2"/>
          <p:cNvSpPr>
            <a:spLocks noGrp="1" noRot="1" noChangeAspect="1" noChangeArrowheads="1" noTextEdit="1"/>
          </p:cNvSpPr>
          <p:nvPr>
            <p:ph type="sldImg"/>
          </p:nvPr>
        </p:nvSpPr>
        <p:spPr>
          <a:xfrm>
            <a:off x="1223963" y="708025"/>
            <a:ext cx="4725987" cy="3544888"/>
          </a:xfrm>
          <a:ln/>
        </p:spPr>
      </p:sp>
      <p:sp>
        <p:nvSpPr>
          <p:cNvPr id="90116" name="Rectangle 3"/>
          <p:cNvSpPr>
            <a:spLocks noGrp="1" noChangeArrowheads="1"/>
          </p:cNvSpPr>
          <p:nvPr>
            <p:ph type="body" idx="1"/>
          </p:nvPr>
        </p:nvSpPr>
        <p:spPr>
          <a:xfrm>
            <a:off x="1018421" y="4416318"/>
            <a:ext cx="5207062" cy="4872290"/>
          </a:xfrm>
          <a:noFill/>
          <a:ln/>
        </p:spPr>
        <p:txBody>
          <a:bodyPr/>
          <a:lstStyle/>
          <a:p>
            <a:endParaRPr lang="en-US" sz="1400" dirty="0"/>
          </a:p>
        </p:txBody>
      </p:sp>
    </p:spTree>
    <p:extLst>
      <p:ext uri="{BB962C8B-B14F-4D97-AF65-F5344CB8AC3E}">
        <p14:creationId xmlns:p14="http://schemas.microsoft.com/office/powerpoint/2010/main" val="181037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225550" y="709613"/>
            <a:ext cx="4722813" cy="3543300"/>
          </a:xfrm>
          <a:ln/>
        </p:spPr>
      </p:sp>
      <p:sp>
        <p:nvSpPr>
          <p:cNvPr id="87043" name="Rectangle 3"/>
          <p:cNvSpPr>
            <a:spLocks noGrp="1" noChangeArrowheads="1"/>
          </p:cNvSpPr>
          <p:nvPr>
            <p:ph type="body" idx="1"/>
          </p:nvPr>
        </p:nvSpPr>
        <p:spPr>
          <a:xfrm>
            <a:off x="953658" y="4338982"/>
            <a:ext cx="5194109" cy="479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100" dirty="0"/>
          </a:p>
        </p:txBody>
      </p:sp>
    </p:spTree>
    <p:extLst>
      <p:ext uri="{BB962C8B-B14F-4D97-AF65-F5344CB8AC3E}">
        <p14:creationId xmlns:p14="http://schemas.microsoft.com/office/powerpoint/2010/main" val="420542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val="253834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3" eaLnBrk="0" hangingPunct="0">
              <a:defRPr>
                <a:solidFill>
                  <a:schemeClr val="tx1"/>
                </a:solidFill>
                <a:latin typeface="Arial" charset="0"/>
              </a:defRPr>
            </a:lvl1pPr>
            <a:lvl2pPr marL="752710" indent="-289505" defTabSz="945713" eaLnBrk="0" hangingPunct="0">
              <a:defRPr>
                <a:solidFill>
                  <a:schemeClr val="tx1"/>
                </a:solidFill>
                <a:latin typeface="Arial" charset="0"/>
              </a:defRPr>
            </a:lvl2pPr>
            <a:lvl3pPr marL="1158015" indent="-231604" defTabSz="945713" eaLnBrk="0" hangingPunct="0">
              <a:defRPr>
                <a:solidFill>
                  <a:schemeClr val="tx1"/>
                </a:solidFill>
                <a:latin typeface="Arial" charset="0"/>
              </a:defRPr>
            </a:lvl3pPr>
            <a:lvl4pPr marL="1621222" indent="-231604" defTabSz="945713" eaLnBrk="0" hangingPunct="0">
              <a:defRPr>
                <a:solidFill>
                  <a:schemeClr val="tx1"/>
                </a:solidFill>
                <a:latin typeface="Arial" charset="0"/>
              </a:defRPr>
            </a:lvl4pPr>
            <a:lvl5pPr marL="2084427" indent="-231604" defTabSz="945713" eaLnBrk="0" hangingPunct="0">
              <a:defRPr>
                <a:solidFill>
                  <a:schemeClr val="tx1"/>
                </a:solidFill>
                <a:latin typeface="Arial" charset="0"/>
              </a:defRPr>
            </a:lvl5pPr>
            <a:lvl6pPr marL="2547633" indent="-231604" defTabSz="945713" eaLnBrk="0" fontAlgn="base" hangingPunct="0">
              <a:spcBef>
                <a:spcPct val="0"/>
              </a:spcBef>
              <a:spcAft>
                <a:spcPct val="0"/>
              </a:spcAft>
              <a:defRPr>
                <a:solidFill>
                  <a:schemeClr val="tx1"/>
                </a:solidFill>
                <a:latin typeface="Arial" charset="0"/>
              </a:defRPr>
            </a:lvl6pPr>
            <a:lvl7pPr marL="3010840" indent="-231604" defTabSz="945713" eaLnBrk="0" fontAlgn="base" hangingPunct="0">
              <a:spcBef>
                <a:spcPct val="0"/>
              </a:spcBef>
              <a:spcAft>
                <a:spcPct val="0"/>
              </a:spcAft>
              <a:defRPr>
                <a:solidFill>
                  <a:schemeClr val="tx1"/>
                </a:solidFill>
                <a:latin typeface="Arial" charset="0"/>
              </a:defRPr>
            </a:lvl7pPr>
            <a:lvl8pPr marL="3474046" indent="-231604" defTabSz="945713" eaLnBrk="0" fontAlgn="base" hangingPunct="0">
              <a:spcBef>
                <a:spcPct val="0"/>
              </a:spcBef>
              <a:spcAft>
                <a:spcPct val="0"/>
              </a:spcAft>
              <a:defRPr>
                <a:solidFill>
                  <a:schemeClr val="tx1"/>
                </a:solidFill>
                <a:latin typeface="Arial" charset="0"/>
              </a:defRPr>
            </a:lvl8pPr>
            <a:lvl9pPr marL="3937251" indent="-231604" defTabSz="945713" eaLnBrk="0" fontAlgn="base" hangingPunct="0">
              <a:spcBef>
                <a:spcPct val="0"/>
              </a:spcBef>
              <a:spcAft>
                <a:spcPct val="0"/>
              </a:spcAft>
              <a:defRPr>
                <a:solidFill>
                  <a:schemeClr val="tx1"/>
                </a:solidFill>
                <a:latin typeface="Arial" charset="0"/>
              </a:defRPr>
            </a:lvl9pPr>
          </a:lstStyle>
          <a:p>
            <a:pPr eaLnBrk="1" hangingPunct="1"/>
            <a:fld id="{DFADA39A-F732-46BC-BF3F-6AF1C798ACD1}" type="slidenum">
              <a:rPr lang="en-US" smtClean="0">
                <a:solidFill>
                  <a:prstClr val="black"/>
                </a:solidFill>
              </a:rPr>
              <a:pPr eaLnBrk="1" hangingPunct="1"/>
              <a:t>2</a:t>
            </a:fld>
            <a:endParaRPr lang="en-US" smtClean="0">
              <a:solidFill>
                <a:prstClr val="black"/>
              </a:solidFill>
            </a:endParaRPr>
          </a:p>
        </p:txBody>
      </p:sp>
      <p:sp>
        <p:nvSpPr>
          <p:cNvPr id="67587" name="Rectangle 2"/>
          <p:cNvSpPr>
            <a:spLocks noGrp="1" noRot="1" noChangeAspect="1" noChangeArrowheads="1" noTextEdit="1"/>
          </p:cNvSpPr>
          <p:nvPr>
            <p:ph type="sldImg"/>
          </p:nvPr>
        </p:nvSpPr>
        <p:spPr>
          <a:xfrm>
            <a:off x="1225550" y="711200"/>
            <a:ext cx="4721225" cy="3541713"/>
          </a:xfrm>
          <a:ln/>
        </p:spPr>
      </p:sp>
      <p:sp>
        <p:nvSpPr>
          <p:cNvPr id="67588" name="Rectangle 3"/>
          <p:cNvSpPr>
            <a:spLocks noGrp="1" noChangeArrowheads="1"/>
          </p:cNvSpPr>
          <p:nvPr>
            <p:ph type="body" idx="1"/>
          </p:nvPr>
        </p:nvSpPr>
        <p:spPr>
          <a:xfrm>
            <a:off x="1251573" y="4648333"/>
            <a:ext cx="4818475" cy="44324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1" tIns="47154" rIns="94311" bIns="47154"/>
          <a:lstStyle/>
          <a:p>
            <a:endParaRPr lang="en-US" sz="1400" dirty="0"/>
          </a:p>
        </p:txBody>
      </p:sp>
    </p:spTree>
    <p:extLst>
      <p:ext uri="{BB962C8B-B14F-4D97-AF65-F5344CB8AC3E}">
        <p14:creationId xmlns:p14="http://schemas.microsoft.com/office/powerpoint/2010/main" val="104742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608" eaLnBrk="0" hangingPunct="0">
              <a:defRPr>
                <a:solidFill>
                  <a:schemeClr val="tx1"/>
                </a:solidFill>
                <a:latin typeface="Arial" charset="0"/>
              </a:defRPr>
            </a:lvl1pPr>
            <a:lvl2pPr marL="754218" indent="-290084" defTabSz="947608" eaLnBrk="0" hangingPunct="0">
              <a:defRPr>
                <a:solidFill>
                  <a:schemeClr val="tx1"/>
                </a:solidFill>
                <a:latin typeface="Arial" charset="0"/>
              </a:defRPr>
            </a:lvl2pPr>
            <a:lvl3pPr marL="1160336" indent="-232068" defTabSz="947608" eaLnBrk="0" hangingPunct="0">
              <a:defRPr>
                <a:solidFill>
                  <a:schemeClr val="tx1"/>
                </a:solidFill>
                <a:latin typeface="Arial" charset="0"/>
              </a:defRPr>
            </a:lvl3pPr>
            <a:lvl4pPr marL="1624470" indent="-232068" defTabSz="947608" eaLnBrk="0" hangingPunct="0">
              <a:defRPr>
                <a:solidFill>
                  <a:schemeClr val="tx1"/>
                </a:solidFill>
                <a:latin typeface="Arial" charset="0"/>
              </a:defRPr>
            </a:lvl4pPr>
            <a:lvl5pPr marL="2088604" indent="-232068" defTabSz="947608" eaLnBrk="0" hangingPunct="0">
              <a:defRPr>
                <a:solidFill>
                  <a:schemeClr val="tx1"/>
                </a:solidFill>
                <a:latin typeface="Arial" charset="0"/>
              </a:defRPr>
            </a:lvl5pPr>
            <a:lvl6pPr marL="2552739" indent="-232068" defTabSz="947608" eaLnBrk="0" fontAlgn="base" hangingPunct="0">
              <a:spcBef>
                <a:spcPct val="0"/>
              </a:spcBef>
              <a:spcAft>
                <a:spcPct val="0"/>
              </a:spcAft>
              <a:defRPr>
                <a:solidFill>
                  <a:schemeClr val="tx1"/>
                </a:solidFill>
                <a:latin typeface="Arial" charset="0"/>
              </a:defRPr>
            </a:lvl6pPr>
            <a:lvl7pPr marL="3016873" indent="-232068" defTabSz="947608" eaLnBrk="0" fontAlgn="base" hangingPunct="0">
              <a:spcBef>
                <a:spcPct val="0"/>
              </a:spcBef>
              <a:spcAft>
                <a:spcPct val="0"/>
              </a:spcAft>
              <a:defRPr>
                <a:solidFill>
                  <a:schemeClr val="tx1"/>
                </a:solidFill>
                <a:latin typeface="Arial" charset="0"/>
              </a:defRPr>
            </a:lvl7pPr>
            <a:lvl8pPr marL="3481008" indent="-232068" defTabSz="947608" eaLnBrk="0" fontAlgn="base" hangingPunct="0">
              <a:spcBef>
                <a:spcPct val="0"/>
              </a:spcBef>
              <a:spcAft>
                <a:spcPct val="0"/>
              </a:spcAft>
              <a:defRPr>
                <a:solidFill>
                  <a:schemeClr val="tx1"/>
                </a:solidFill>
                <a:latin typeface="Arial" charset="0"/>
              </a:defRPr>
            </a:lvl8pPr>
            <a:lvl9pPr marL="3945141" indent="-232068" defTabSz="947608" eaLnBrk="0" fontAlgn="base" hangingPunct="0">
              <a:spcBef>
                <a:spcPct val="0"/>
              </a:spcBef>
              <a:spcAft>
                <a:spcPct val="0"/>
              </a:spcAft>
              <a:defRPr>
                <a:solidFill>
                  <a:schemeClr val="tx1"/>
                </a:solidFill>
                <a:latin typeface="Arial" charset="0"/>
              </a:defRPr>
            </a:lvl9pPr>
          </a:lstStyle>
          <a:p>
            <a:pPr eaLnBrk="1" hangingPunct="1"/>
            <a:fld id="{DCACA3D8-E263-43A5-8B6F-EEF49D3D4A14}" type="slidenum">
              <a:rPr lang="en-US" smtClean="0">
                <a:solidFill>
                  <a:prstClr val="black"/>
                </a:solidFill>
              </a:rPr>
              <a:pPr eaLnBrk="1" hangingPunct="1"/>
              <a:t>4</a:t>
            </a:fld>
            <a:endParaRPr lang="en-US" smtClean="0">
              <a:solidFill>
                <a:prstClr val="black"/>
              </a:solidFill>
            </a:endParaRPr>
          </a:p>
        </p:txBody>
      </p:sp>
      <p:sp>
        <p:nvSpPr>
          <p:cNvPr id="68611" name="Rectangle 2"/>
          <p:cNvSpPr>
            <a:spLocks noGrp="1" noRot="1" noChangeAspect="1" noChangeArrowheads="1" noTextEdit="1"/>
          </p:cNvSpPr>
          <p:nvPr>
            <p:ph type="sldImg"/>
          </p:nvPr>
        </p:nvSpPr>
        <p:spPr>
          <a:xfrm>
            <a:off x="1222375" y="709613"/>
            <a:ext cx="4724400" cy="3543300"/>
          </a:xfrm>
          <a:ln/>
        </p:spPr>
      </p:sp>
      <p:sp>
        <p:nvSpPr>
          <p:cNvPr id="68612" name="Rectangle 3"/>
          <p:cNvSpPr>
            <a:spLocks noGrp="1" noChangeArrowheads="1"/>
          </p:cNvSpPr>
          <p:nvPr>
            <p:ph type="body" idx="1"/>
          </p:nvPr>
        </p:nvSpPr>
        <p:spPr>
          <a:xfrm>
            <a:off x="1118094" y="4496489"/>
            <a:ext cx="4866710" cy="426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MEPS is primarily designed to provide nationally representative data on the types of health care Americans use, how frequently they use them, how much is paid for the services and the sources of payments. </a:t>
            </a:r>
          </a:p>
          <a:p>
            <a:pPr eaLnBrk="1" hangingPunct="1"/>
            <a:endParaRPr lang="en-US" smtClean="0"/>
          </a:p>
          <a:p>
            <a:pPr eaLnBrk="1" hangingPunct="1"/>
            <a:r>
              <a:rPr lang="en-US" smtClean="0"/>
              <a:t>MEPS supports distributional estimates of expenditures.  For example, in 2004 the top 1% of the population accounted for 23% of total expenditures, while the bottom 50% of the population accounted for only 3% of total expenditures.</a:t>
            </a:r>
          </a:p>
          <a:p>
            <a:pPr eaLnBrk="1" hangingPunct="1"/>
            <a:endParaRPr lang="en-US" smtClean="0"/>
          </a:p>
          <a:p>
            <a:pPr eaLnBrk="1" hangingPunct="1"/>
            <a:r>
              <a:rPr lang="en-US" smtClean="0"/>
              <a:t>MEPS also provides information on the types and cost of private health insurance available to and held by the U.S. population, and can be used to examine the association of demographics and expenditures and can track trends over time.</a:t>
            </a:r>
          </a:p>
          <a:p>
            <a:pPr eaLnBrk="1" hangingPunct="1"/>
            <a:endParaRPr lang="en-US" smtClean="0"/>
          </a:p>
        </p:txBody>
      </p:sp>
    </p:spTree>
    <p:extLst>
      <p:ext uri="{BB962C8B-B14F-4D97-AF65-F5344CB8AC3E}">
        <p14:creationId xmlns:p14="http://schemas.microsoft.com/office/powerpoint/2010/main" val="94143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3" eaLnBrk="0" hangingPunct="0">
              <a:defRPr>
                <a:solidFill>
                  <a:schemeClr val="tx1"/>
                </a:solidFill>
                <a:latin typeface="Arial" charset="0"/>
              </a:defRPr>
            </a:lvl1pPr>
            <a:lvl2pPr marL="752710" indent="-289505" defTabSz="945713" eaLnBrk="0" hangingPunct="0">
              <a:defRPr>
                <a:solidFill>
                  <a:schemeClr val="tx1"/>
                </a:solidFill>
                <a:latin typeface="Arial" charset="0"/>
              </a:defRPr>
            </a:lvl2pPr>
            <a:lvl3pPr marL="1158015" indent="-231604" defTabSz="945713" eaLnBrk="0" hangingPunct="0">
              <a:defRPr>
                <a:solidFill>
                  <a:schemeClr val="tx1"/>
                </a:solidFill>
                <a:latin typeface="Arial" charset="0"/>
              </a:defRPr>
            </a:lvl3pPr>
            <a:lvl4pPr marL="1621222" indent="-231604" defTabSz="945713" eaLnBrk="0" hangingPunct="0">
              <a:defRPr>
                <a:solidFill>
                  <a:schemeClr val="tx1"/>
                </a:solidFill>
                <a:latin typeface="Arial" charset="0"/>
              </a:defRPr>
            </a:lvl4pPr>
            <a:lvl5pPr marL="2084427" indent="-231604" defTabSz="945713" eaLnBrk="0" hangingPunct="0">
              <a:defRPr>
                <a:solidFill>
                  <a:schemeClr val="tx1"/>
                </a:solidFill>
                <a:latin typeface="Arial" charset="0"/>
              </a:defRPr>
            </a:lvl5pPr>
            <a:lvl6pPr marL="2547633" indent="-231604" defTabSz="945713" eaLnBrk="0" fontAlgn="base" hangingPunct="0">
              <a:spcBef>
                <a:spcPct val="0"/>
              </a:spcBef>
              <a:spcAft>
                <a:spcPct val="0"/>
              </a:spcAft>
              <a:defRPr>
                <a:solidFill>
                  <a:schemeClr val="tx1"/>
                </a:solidFill>
                <a:latin typeface="Arial" charset="0"/>
              </a:defRPr>
            </a:lvl6pPr>
            <a:lvl7pPr marL="3010840" indent="-231604" defTabSz="945713" eaLnBrk="0" fontAlgn="base" hangingPunct="0">
              <a:spcBef>
                <a:spcPct val="0"/>
              </a:spcBef>
              <a:spcAft>
                <a:spcPct val="0"/>
              </a:spcAft>
              <a:defRPr>
                <a:solidFill>
                  <a:schemeClr val="tx1"/>
                </a:solidFill>
                <a:latin typeface="Arial" charset="0"/>
              </a:defRPr>
            </a:lvl7pPr>
            <a:lvl8pPr marL="3474046" indent="-231604" defTabSz="945713" eaLnBrk="0" fontAlgn="base" hangingPunct="0">
              <a:spcBef>
                <a:spcPct val="0"/>
              </a:spcBef>
              <a:spcAft>
                <a:spcPct val="0"/>
              </a:spcAft>
              <a:defRPr>
                <a:solidFill>
                  <a:schemeClr val="tx1"/>
                </a:solidFill>
                <a:latin typeface="Arial" charset="0"/>
              </a:defRPr>
            </a:lvl8pPr>
            <a:lvl9pPr marL="3937251" indent="-231604" defTabSz="945713" eaLnBrk="0" fontAlgn="base" hangingPunct="0">
              <a:spcBef>
                <a:spcPct val="0"/>
              </a:spcBef>
              <a:spcAft>
                <a:spcPct val="0"/>
              </a:spcAft>
              <a:defRPr>
                <a:solidFill>
                  <a:schemeClr val="tx1"/>
                </a:solidFill>
                <a:latin typeface="Arial" charset="0"/>
              </a:defRPr>
            </a:lvl9pPr>
          </a:lstStyle>
          <a:p>
            <a:pPr eaLnBrk="1" hangingPunct="1"/>
            <a:fld id="{D27B2030-C04C-49B8-A6E8-80F193BA6D8C}" type="slidenum">
              <a:rPr lang="en-US" smtClean="0">
                <a:solidFill>
                  <a:prstClr val="black"/>
                </a:solidFill>
              </a:rPr>
              <a:pPr eaLnBrk="1" hangingPunct="1"/>
              <a:t>5</a:t>
            </a:fld>
            <a:endParaRPr lang="en-US" smtClean="0">
              <a:solidFill>
                <a:prstClr val="black"/>
              </a:solidFill>
            </a:endParaRPr>
          </a:p>
        </p:txBody>
      </p:sp>
      <p:sp>
        <p:nvSpPr>
          <p:cNvPr id="71683" name="Rectangle 2"/>
          <p:cNvSpPr>
            <a:spLocks noGrp="1" noRot="1" noChangeAspect="1" noChangeArrowheads="1" noTextEdit="1"/>
          </p:cNvSpPr>
          <p:nvPr>
            <p:ph type="sldImg"/>
          </p:nvPr>
        </p:nvSpPr>
        <p:spPr>
          <a:xfrm>
            <a:off x="1225550" y="711200"/>
            <a:ext cx="4719638" cy="3540125"/>
          </a:xfrm>
          <a:ln/>
        </p:spPr>
      </p:sp>
      <p:sp>
        <p:nvSpPr>
          <p:cNvPr id="71684" name="Rectangle 3"/>
          <p:cNvSpPr>
            <a:spLocks noGrp="1" noChangeArrowheads="1"/>
          </p:cNvSpPr>
          <p:nvPr>
            <p:ph type="body" idx="1"/>
          </p:nvPr>
        </p:nvSpPr>
        <p:spPr>
          <a:xfrm>
            <a:off x="1251572" y="4488824"/>
            <a:ext cx="4719710" cy="42535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dirty="0"/>
          </a:p>
        </p:txBody>
      </p:sp>
    </p:spTree>
    <p:extLst>
      <p:ext uri="{BB962C8B-B14F-4D97-AF65-F5344CB8AC3E}">
        <p14:creationId xmlns:p14="http://schemas.microsoft.com/office/powerpoint/2010/main" val="256308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243" indent="-290093">
              <a:spcBef>
                <a:spcPct val="30000"/>
              </a:spcBef>
              <a:defRPr sz="1200">
                <a:solidFill>
                  <a:schemeClr val="tx1"/>
                </a:solidFill>
                <a:latin typeface="Arial" panose="020B0604020202020204" pitchFamily="34" charset="0"/>
              </a:defRPr>
            </a:lvl2pPr>
            <a:lvl3pPr marL="1160374" indent="-232075">
              <a:spcBef>
                <a:spcPct val="30000"/>
              </a:spcBef>
              <a:defRPr sz="1200">
                <a:solidFill>
                  <a:schemeClr val="tx1"/>
                </a:solidFill>
                <a:latin typeface="Arial" panose="020B0604020202020204" pitchFamily="34" charset="0"/>
              </a:defRPr>
            </a:lvl3pPr>
            <a:lvl4pPr marL="1624523" indent="-232075">
              <a:spcBef>
                <a:spcPct val="30000"/>
              </a:spcBef>
              <a:defRPr sz="1200">
                <a:solidFill>
                  <a:schemeClr val="tx1"/>
                </a:solidFill>
                <a:latin typeface="Arial" panose="020B0604020202020204" pitchFamily="34" charset="0"/>
              </a:defRPr>
            </a:lvl4pPr>
            <a:lvl5pPr marL="2088672" indent="-232075">
              <a:spcBef>
                <a:spcPct val="30000"/>
              </a:spcBef>
              <a:defRPr sz="1200">
                <a:solidFill>
                  <a:schemeClr val="tx1"/>
                </a:solidFill>
                <a:latin typeface="Arial" panose="020B0604020202020204" pitchFamily="34" charset="0"/>
              </a:defRPr>
            </a:lvl5pPr>
            <a:lvl6pPr marL="2552822" indent="-232075" eaLnBrk="0" fontAlgn="base" hangingPunct="0">
              <a:spcBef>
                <a:spcPct val="30000"/>
              </a:spcBef>
              <a:spcAft>
                <a:spcPct val="0"/>
              </a:spcAft>
              <a:defRPr sz="1200">
                <a:solidFill>
                  <a:schemeClr val="tx1"/>
                </a:solidFill>
                <a:latin typeface="Arial" panose="020B0604020202020204" pitchFamily="34" charset="0"/>
              </a:defRPr>
            </a:lvl6pPr>
            <a:lvl7pPr marL="3016971" indent="-232075" eaLnBrk="0" fontAlgn="base" hangingPunct="0">
              <a:spcBef>
                <a:spcPct val="30000"/>
              </a:spcBef>
              <a:spcAft>
                <a:spcPct val="0"/>
              </a:spcAft>
              <a:defRPr sz="1200">
                <a:solidFill>
                  <a:schemeClr val="tx1"/>
                </a:solidFill>
                <a:latin typeface="Arial" panose="020B0604020202020204" pitchFamily="34" charset="0"/>
              </a:defRPr>
            </a:lvl7pPr>
            <a:lvl8pPr marL="3481121" indent="-232075" eaLnBrk="0" fontAlgn="base" hangingPunct="0">
              <a:spcBef>
                <a:spcPct val="30000"/>
              </a:spcBef>
              <a:spcAft>
                <a:spcPct val="0"/>
              </a:spcAft>
              <a:defRPr sz="1200">
                <a:solidFill>
                  <a:schemeClr val="tx1"/>
                </a:solidFill>
                <a:latin typeface="Arial" panose="020B0604020202020204" pitchFamily="34" charset="0"/>
              </a:defRPr>
            </a:lvl8pPr>
            <a:lvl9pPr marL="3945270" indent="-2320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031B63-81F6-4191-96EC-05A0B820246A}" type="slidenum">
              <a:rPr lang="en-US" altLang="en-US" smtClean="0"/>
              <a:pPr>
                <a:spcBef>
                  <a:spcPct val="0"/>
                </a:spcBef>
              </a:pPr>
              <a:t>6</a:t>
            </a:fld>
            <a:endParaRPr lang="en-US" altLang="en-US" smtClean="0"/>
          </a:p>
        </p:txBody>
      </p:sp>
      <p:sp>
        <p:nvSpPr>
          <p:cNvPr id="4099" name="Rectangle 2"/>
          <p:cNvSpPr>
            <a:spLocks noGrp="1" noRot="1" noChangeAspect="1" noChangeArrowheads="1" noTextEdit="1"/>
          </p:cNvSpPr>
          <p:nvPr>
            <p:ph type="sldImg"/>
          </p:nvPr>
        </p:nvSpPr>
        <p:spPr>
          <a:xfrm>
            <a:off x="1222375" y="709613"/>
            <a:ext cx="4724400" cy="35433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5650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76338" y="685800"/>
            <a:ext cx="4718050" cy="3540125"/>
          </a:xfrm>
          <a:ln/>
        </p:spPr>
      </p:sp>
      <p:sp>
        <p:nvSpPr>
          <p:cNvPr id="83971" name="Rectangle 3"/>
          <p:cNvSpPr>
            <a:spLocks noGrp="1" noChangeArrowheads="1"/>
          </p:cNvSpPr>
          <p:nvPr>
            <p:ph type="body" idx="1"/>
          </p:nvPr>
        </p:nvSpPr>
        <p:spPr>
          <a:xfrm>
            <a:off x="1096140" y="4493655"/>
            <a:ext cx="4818475" cy="3866897"/>
          </a:xfrm>
          <a:noFill/>
          <a:ln/>
        </p:spPr>
        <p:txBody>
          <a:bodyPr lIns="94303" tIns="47151" rIns="94303" bIns="47151"/>
          <a:lstStyle/>
          <a:p>
            <a:endParaRPr lang="en-US" sz="1400" dirty="0"/>
          </a:p>
          <a:p>
            <a:endParaRPr lang="en-US" sz="1400" dirty="0"/>
          </a:p>
        </p:txBody>
      </p:sp>
    </p:spTree>
    <p:extLst>
      <p:ext uri="{BB962C8B-B14F-4D97-AF65-F5344CB8AC3E}">
        <p14:creationId xmlns:p14="http://schemas.microsoft.com/office/powerpoint/2010/main" val="392336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val="158982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45743"/>
            <a:fld id="{1056F129-27FC-4BD3-B23A-0528A7BC2CAF}" type="slidenum">
              <a:rPr lang="en-US" smtClean="0"/>
              <a:pPr defTabSz="945743"/>
              <a:t>17</a:t>
            </a:fld>
            <a:endParaRPr lang="en-US" smtClean="0"/>
          </a:p>
        </p:txBody>
      </p:sp>
      <p:sp>
        <p:nvSpPr>
          <p:cNvPr id="87043" name="Rectangle 2"/>
          <p:cNvSpPr>
            <a:spLocks noGrp="1" noRot="1" noChangeAspect="1" noChangeArrowheads="1" noTextEdit="1"/>
          </p:cNvSpPr>
          <p:nvPr>
            <p:ph type="sldImg"/>
          </p:nvPr>
        </p:nvSpPr>
        <p:spPr>
          <a:xfrm>
            <a:off x="1174750" y="684213"/>
            <a:ext cx="4719638" cy="3541712"/>
          </a:xfrm>
          <a:ln/>
        </p:spPr>
      </p:sp>
      <p:sp>
        <p:nvSpPr>
          <p:cNvPr id="87044" name="Rectangle 3"/>
          <p:cNvSpPr>
            <a:spLocks noGrp="1" noChangeArrowheads="1"/>
          </p:cNvSpPr>
          <p:nvPr>
            <p:ph type="body" idx="1"/>
          </p:nvPr>
        </p:nvSpPr>
        <p:spPr>
          <a:xfrm>
            <a:off x="1096141" y="4416319"/>
            <a:ext cx="4973909" cy="4562938"/>
          </a:xfrm>
          <a:noFill/>
          <a:ln/>
        </p:spPr>
        <p:txBody>
          <a:bodyPr lIns="94326" tIns="47163" rIns="94326" bIns="47163"/>
          <a:lstStyle/>
          <a:p>
            <a:pPr eaLnBrk="1" hangingPunct="1"/>
            <a:endParaRPr lang="en-US" dirty="0" smtClean="0"/>
          </a:p>
        </p:txBody>
      </p:sp>
    </p:spTree>
    <p:extLst>
      <p:ext uri="{BB962C8B-B14F-4D97-AF65-F5344CB8AC3E}">
        <p14:creationId xmlns:p14="http://schemas.microsoft.com/office/powerpoint/2010/main" val="67910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Forms that are not collected in Rounds 2 and 4 are requested again in Rounds 3 and 5</a:t>
            </a:r>
            <a:endParaRPr lang="en-US" dirty="0"/>
          </a:p>
        </p:txBody>
      </p:sp>
      <p:sp>
        <p:nvSpPr>
          <p:cNvPr id="4" name="Slide Number Placeholder 3"/>
          <p:cNvSpPr>
            <a:spLocks noGrp="1"/>
          </p:cNvSpPr>
          <p:nvPr>
            <p:ph type="sldNum" sz="quarter" idx="10"/>
          </p:nvPr>
        </p:nvSpPr>
        <p:spPr/>
        <p:txBody>
          <a:bodyPr/>
          <a:lstStyle/>
          <a:p>
            <a:fld id="{D96777A4-4B5A-4735-BE87-4B4AC7E1F820}" type="slidenum">
              <a:rPr lang="en-US" smtClean="0"/>
              <a:t>18</a:t>
            </a:fld>
            <a:endParaRPr lang="en-US"/>
          </a:p>
        </p:txBody>
      </p:sp>
    </p:spTree>
    <p:extLst>
      <p:ext uri="{BB962C8B-B14F-4D97-AF65-F5344CB8AC3E}">
        <p14:creationId xmlns:p14="http://schemas.microsoft.com/office/powerpoint/2010/main" val="2527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rgbClr val="1F497D"/>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5699"/>
            <a:ext cx="8229600" cy="1141956"/>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99365"/>
            <a:ext cx="8229600" cy="452709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10CC99-6384-42A1-9CC6-191245D2D7B3}" type="slidenum">
              <a:rPr lang="en-US"/>
              <a:pPr>
                <a:defRPr/>
              </a:pPr>
              <a:t>‹#›</a:t>
            </a:fld>
            <a:endParaRPr lang="en-US"/>
          </a:p>
        </p:txBody>
      </p:sp>
    </p:spTree>
    <p:extLst>
      <p:ext uri="{BB962C8B-B14F-4D97-AF65-F5344CB8AC3E}">
        <p14:creationId xmlns:p14="http://schemas.microsoft.com/office/powerpoint/2010/main" val="409282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rgbClr val="1F49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497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525116"/>
            <a:ext cx="6629400" cy="617884"/>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3" r:id="rId11"/>
  </p:sldLayoutIdLst>
  <p:timing>
    <p:tnLst>
      <p:par>
        <p:cTn id="1" dur="indefinite" restart="never" nodeType="tmRoot"/>
      </p:par>
    </p:tnLst>
  </p:timing>
  <p:txStyles>
    <p:titleStyle>
      <a:lvl1pPr algn="ctr" defTabSz="914400" rtl="0" eaLnBrk="1" latinLnBrk="0" hangingPunct="1">
        <a:spcBef>
          <a:spcPct val="0"/>
        </a:spcBef>
        <a:buNone/>
        <a:defRPr sz="3600" b="1" kern="1200" baseline="0">
          <a:solidFill>
            <a:srgbClr val="1F497D"/>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F497D"/>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ps.ahrq.gov/mepswe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hyperlink" Target="https://meps.ahrq.gov/mepsweb/survey_comp/hc_sample_policy_group.jsp?year=2010&amp;puf=HC-138" TargetMode="External"/><Relationship Id="rId13" Type="http://schemas.openxmlformats.org/officeDocument/2006/relationships/hyperlink" Target="https://meps.ahrq.gov/mepsweb/survey_comp/hc_sample_policy_group.jsp?year=2005&amp;puf=HC-097" TargetMode="External"/><Relationship Id="rId18" Type="http://schemas.openxmlformats.org/officeDocument/2006/relationships/hyperlink" Target="https://meps.ahrq.gov/mepsweb/survey_comp/hc_sample_policy_group.jsp?year=2000&amp;puf=HC-050" TargetMode="External"/><Relationship Id="rId3" Type="http://schemas.openxmlformats.org/officeDocument/2006/relationships/hyperlink" Target="https://meps.ahrq.gov/mepsweb/survey_comp/hc_sample_policy_group.jsp?year=2015&amp;puf=HC-181" TargetMode="External"/><Relationship Id="rId21" Type="http://schemas.openxmlformats.org/officeDocument/2006/relationships/hyperlink" Target="https://meps.ahrq.gov/mepsweb/survey_comp/hc_sample_policy_group.jsp?year=1997&amp;puf=HC-020" TargetMode="External"/><Relationship Id="rId7" Type="http://schemas.openxmlformats.org/officeDocument/2006/relationships/hyperlink" Target="https://meps.ahrq.gov/mepsweb/survey_comp/hc_sample_policy_group.jsp?year=2011&amp;puf=HC-147" TargetMode="External"/><Relationship Id="rId12" Type="http://schemas.openxmlformats.org/officeDocument/2006/relationships/hyperlink" Target="https://meps.ahrq.gov/mepsweb/survey_comp/hc_sample_policy_group.jsp?year=2006&amp;puf=HC-105" TargetMode="External"/><Relationship Id="rId17" Type="http://schemas.openxmlformats.org/officeDocument/2006/relationships/hyperlink" Target="https://meps.ahrq.gov/mepsweb/survey_comp/hc_sample_policy_group.jsp?year=2001&amp;puf=HC-060" TargetMode="External"/><Relationship Id="rId2" Type="http://schemas.openxmlformats.org/officeDocument/2006/relationships/hyperlink" Target="https://meps.ahrq.gov/mepsweb/survey_comp/hc_sample_policy_group.jsp?year=2016&amp;puf=HC-192" TargetMode="External"/><Relationship Id="rId16" Type="http://schemas.openxmlformats.org/officeDocument/2006/relationships/hyperlink" Target="https://meps.ahrq.gov/mepsweb/survey_comp/hc_sample_policy_group.jsp?year=2002&amp;puf=HC-070" TargetMode="External"/><Relationship Id="rId20" Type="http://schemas.openxmlformats.org/officeDocument/2006/relationships/hyperlink" Target="https://meps.ahrq.gov/mepsweb/survey_comp/hc_sample_policy_group.jsp?year=1998&amp;puf=HC-028" TargetMode="External"/><Relationship Id="rId1" Type="http://schemas.openxmlformats.org/officeDocument/2006/relationships/slideLayout" Target="../slideLayouts/slideLayout6.xml"/><Relationship Id="rId6" Type="http://schemas.openxmlformats.org/officeDocument/2006/relationships/hyperlink" Target="https://meps.ahrq.gov/mepsweb/survey_comp/hc_sample_policy_group.jsp?year=2012&amp;puf=HC-155" TargetMode="External"/><Relationship Id="rId11" Type="http://schemas.openxmlformats.org/officeDocument/2006/relationships/hyperlink" Target="https://meps.ahrq.gov/mepsweb/survey_comp/hc_sample_policy_group.jsp?year=2007&amp;puf=HC-113" TargetMode="External"/><Relationship Id="rId5" Type="http://schemas.openxmlformats.org/officeDocument/2006/relationships/hyperlink" Target="https://meps.ahrq.gov/mepsweb/survey_comp/hc_sample_policy_group.jsp?year=2013&amp;puf=HC-163" TargetMode="External"/><Relationship Id="rId15" Type="http://schemas.openxmlformats.org/officeDocument/2006/relationships/hyperlink" Target="https://meps.ahrq.gov/mepsweb/survey_comp/hc_sample_policy_group.jsp?year=2003&amp;puf=HC-079" TargetMode="External"/><Relationship Id="rId10" Type="http://schemas.openxmlformats.org/officeDocument/2006/relationships/hyperlink" Target="https://meps.ahrq.gov/mepsweb/survey_comp/hc_sample_policy_group.jsp?year=2008&amp;puf=HC-121" TargetMode="External"/><Relationship Id="rId19" Type="http://schemas.openxmlformats.org/officeDocument/2006/relationships/hyperlink" Target="https://meps.ahrq.gov/mepsweb/survey_comp/hc_sample_policy_group.jsp?year=1999&amp;puf=HC-038" TargetMode="External"/><Relationship Id="rId4" Type="http://schemas.openxmlformats.org/officeDocument/2006/relationships/hyperlink" Target="https://meps.ahrq.gov/mepsweb/survey_comp/hc_sample_policy_group.jsp?year=2014&amp;puf=HC-171" TargetMode="External"/><Relationship Id="rId9" Type="http://schemas.openxmlformats.org/officeDocument/2006/relationships/hyperlink" Target="https://meps.ahrq.gov/mepsweb/survey_comp/hc_sample_policy_group.jsp?year=2009&amp;puf=HC-129" TargetMode="External"/><Relationship Id="rId14" Type="http://schemas.openxmlformats.org/officeDocument/2006/relationships/hyperlink" Target="https://meps.ahrq.gov/mepsweb/survey_comp/hc_sample_policy_group.jsp?year=2004&amp;puf=HC-089" TargetMode="External"/><Relationship Id="rId22" Type="http://schemas.openxmlformats.org/officeDocument/2006/relationships/hyperlink" Target="https://meps.ahrq.gov/mepsweb/survey_comp/hc_sample_policy_group.jsp?year=1996&amp;puf=HC-01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133600"/>
            <a:ext cx="8229600" cy="1600200"/>
          </a:xfrm>
        </p:spPr>
        <p:txBody>
          <a:bodyPr>
            <a:normAutofit/>
          </a:bodyPr>
          <a:lstStyle/>
          <a:p>
            <a:r>
              <a:rPr lang="en-US" sz="3200" dirty="0">
                <a:solidFill>
                  <a:srgbClr val="002060"/>
                </a:solidFill>
              </a:rPr>
              <a:t>National Data on Health Literate Care: </a:t>
            </a:r>
            <a:r>
              <a:rPr lang="en-US" sz="3200" dirty="0" smtClean="0">
                <a:solidFill>
                  <a:srgbClr val="002060"/>
                </a:solidFill>
              </a:rPr>
              <a:t> </a:t>
            </a:r>
            <a:br>
              <a:rPr lang="en-US" sz="3200" dirty="0" smtClean="0">
                <a:solidFill>
                  <a:srgbClr val="002060"/>
                </a:solidFill>
              </a:rPr>
            </a:br>
            <a:r>
              <a:rPr lang="en-US" sz="3200" dirty="0" smtClean="0">
                <a:solidFill>
                  <a:srgbClr val="002060"/>
                </a:solidFill>
              </a:rPr>
              <a:t>An </a:t>
            </a:r>
            <a:r>
              <a:rPr lang="en-US" sz="3200" dirty="0">
                <a:solidFill>
                  <a:srgbClr val="002060"/>
                </a:solidFill>
              </a:rPr>
              <a:t>Introduction to Public Use Health Literacy Data from MEPS</a:t>
            </a:r>
          </a:p>
        </p:txBody>
      </p:sp>
      <p:sp>
        <p:nvSpPr>
          <p:cNvPr id="5" name="Content Placeholder 4"/>
          <p:cNvSpPr>
            <a:spLocks noGrp="1"/>
          </p:cNvSpPr>
          <p:nvPr>
            <p:ph idx="1"/>
          </p:nvPr>
        </p:nvSpPr>
        <p:spPr>
          <a:xfrm>
            <a:off x="762000" y="4495803"/>
            <a:ext cx="3505200" cy="1630363"/>
          </a:xfrm>
        </p:spPr>
        <p:txBody>
          <a:bodyPr>
            <a:normAutofit/>
          </a:bodyPr>
          <a:lstStyle/>
          <a:p>
            <a:pPr marL="0" indent="0" algn="l">
              <a:defRPr/>
            </a:pPr>
            <a:r>
              <a:rPr lang="en-US" sz="2400" dirty="0" smtClean="0"/>
              <a:t>Lan Liang</a:t>
            </a:r>
          </a:p>
          <a:p>
            <a:pPr marL="0" indent="0" algn="l">
              <a:defRPr/>
            </a:pPr>
            <a:r>
              <a:rPr lang="en-US" sz="2400" b="0" dirty="0" smtClean="0"/>
              <a:t>Center </a:t>
            </a:r>
            <a:r>
              <a:rPr lang="en-US" sz="2400" b="0" dirty="0"/>
              <a:t>for Financing, Access &amp; Cost Trends</a:t>
            </a:r>
          </a:p>
        </p:txBody>
      </p:sp>
      <p:cxnSp>
        <p:nvCxnSpPr>
          <p:cNvPr id="3" name="Straight Connector 2"/>
          <p:cNvCxnSpPr/>
          <p:nvPr/>
        </p:nvCxnSpPr>
        <p:spPr>
          <a:xfrm>
            <a:off x="533400" y="39624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76800" y="4495803"/>
            <a:ext cx="3581400" cy="1538883"/>
          </a:xfrm>
          <a:prstGeom prst="rect">
            <a:avLst/>
          </a:prstGeom>
          <a:noFill/>
        </p:spPr>
        <p:txBody>
          <a:bodyPr wrap="square" rtlCol="0">
            <a:spAutoFit/>
          </a:bodyPr>
          <a:lstStyle/>
          <a:p>
            <a:r>
              <a:rPr lang="en-US" sz="2800" b="1" dirty="0"/>
              <a:t>Cindy Brach</a:t>
            </a:r>
          </a:p>
          <a:p>
            <a:r>
              <a:rPr lang="en-US" sz="2400" dirty="0"/>
              <a:t>Center for Delivery, Organization, &amp; Markets</a:t>
            </a:r>
          </a:p>
          <a:p>
            <a:endParaRPr lang="en-US" dirty="0"/>
          </a:p>
        </p:txBody>
      </p:sp>
    </p:spTree>
    <p:extLst>
      <p:ext uri="{BB962C8B-B14F-4D97-AF65-F5344CB8AC3E}">
        <p14:creationId xmlns:p14="http://schemas.microsoft.com/office/powerpoint/2010/main" val="4260012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629400" cy="617884"/>
          </a:xfrm>
        </p:spPr>
        <p:txBody>
          <a:bodyPr>
            <a:noAutofit/>
          </a:bodyPr>
          <a:lstStyle/>
          <a:p>
            <a:r>
              <a:rPr lang="en-US" dirty="0"/>
              <a:t>Core Interview </a:t>
            </a:r>
            <a:r>
              <a:rPr lang="en-US" dirty="0" smtClean="0"/>
              <a:t>Content </a:t>
            </a:r>
            <a:r>
              <a:rPr lang="en-US" sz="2800" dirty="0"/>
              <a:t>(cont’d)</a:t>
            </a:r>
            <a:endParaRPr lang="en-US" dirty="0"/>
          </a:p>
        </p:txBody>
      </p:sp>
      <p:sp>
        <p:nvSpPr>
          <p:cNvPr id="3" name="Content Placeholder 2"/>
          <p:cNvSpPr>
            <a:spLocks noGrp="1"/>
          </p:cNvSpPr>
          <p:nvPr>
            <p:ph idx="1"/>
          </p:nvPr>
        </p:nvSpPr>
        <p:spPr>
          <a:xfrm>
            <a:off x="685800" y="1524001"/>
            <a:ext cx="8001000" cy="5029200"/>
          </a:xfrm>
        </p:spPr>
        <p:txBody>
          <a:bodyPr>
            <a:normAutofit fontScale="92500" lnSpcReduction="20000"/>
          </a:bodyPr>
          <a:lstStyle/>
          <a:p>
            <a:r>
              <a:rPr lang="en-US" sz="3000" dirty="0"/>
              <a:t>Charge and Payments (CP</a:t>
            </a:r>
            <a:r>
              <a:rPr lang="en-US" sz="3000" dirty="0" smtClean="0"/>
              <a:t>)</a:t>
            </a:r>
          </a:p>
          <a:p>
            <a:pPr lvl="1"/>
            <a:r>
              <a:rPr lang="en-US" sz="2600" dirty="0"/>
              <a:t>Tracks total charges and sources of payment for medical events reported in earlier </a:t>
            </a:r>
            <a:r>
              <a:rPr lang="en-US" sz="2600" dirty="0" smtClean="0"/>
              <a:t>sections</a:t>
            </a:r>
          </a:p>
          <a:p>
            <a:pPr lvl="1"/>
            <a:endParaRPr lang="en-US" sz="2600" dirty="0"/>
          </a:p>
          <a:p>
            <a:r>
              <a:rPr lang="en-US" sz="3000" dirty="0"/>
              <a:t>Conditions (CN</a:t>
            </a:r>
            <a:r>
              <a:rPr lang="en-US" sz="3000" dirty="0" smtClean="0"/>
              <a:t>)</a:t>
            </a:r>
          </a:p>
          <a:p>
            <a:pPr lvl="1"/>
            <a:r>
              <a:rPr lang="en-US" sz="2600" dirty="0"/>
              <a:t>Collects additional information about physical and mental health </a:t>
            </a:r>
            <a:r>
              <a:rPr lang="en-US" sz="2600" dirty="0" smtClean="0"/>
              <a:t>conditions</a:t>
            </a:r>
          </a:p>
          <a:p>
            <a:pPr lvl="1"/>
            <a:endParaRPr lang="en-US" sz="2600" dirty="0"/>
          </a:p>
          <a:p>
            <a:r>
              <a:rPr lang="en-US" sz="3000" dirty="0"/>
              <a:t>Employment (EM</a:t>
            </a:r>
            <a:r>
              <a:rPr lang="en-US" sz="3000" dirty="0" smtClean="0"/>
              <a:t>)</a:t>
            </a:r>
          </a:p>
          <a:p>
            <a:pPr lvl="1"/>
            <a:r>
              <a:rPr lang="en-US" sz="2600" dirty="0"/>
              <a:t>Covers questions about each person's employment or self-employment status </a:t>
            </a:r>
            <a:r>
              <a:rPr lang="en-US" dirty="0" smtClean="0"/>
              <a:t>	</a:t>
            </a:r>
          </a:p>
          <a:p>
            <a:pPr lvl="1"/>
            <a:endParaRPr lang="en-US" dirty="0" smtClean="0"/>
          </a:p>
          <a:p>
            <a:pPr marL="347662" lvl="1" indent="0">
              <a:buNone/>
            </a:pPr>
            <a:r>
              <a:rPr lang="en-US" dirty="0" smtClean="0"/>
              <a:t>	</a:t>
            </a:r>
          </a:p>
          <a:p>
            <a:pPr lvl="2"/>
            <a:endParaRPr lang="en-US" dirty="0"/>
          </a:p>
          <a:p>
            <a:pPr marL="347662" lvl="1" indent="0">
              <a:buNone/>
            </a:pPr>
            <a:endParaRPr lang="en-US" dirty="0"/>
          </a:p>
          <a:p>
            <a:endParaRPr lang="en-US" dirty="0"/>
          </a:p>
          <a:p>
            <a:pPr lvl="1"/>
            <a:endParaRPr lang="en-US" dirty="0" smtClean="0"/>
          </a:p>
          <a:p>
            <a:endParaRPr lang="en-US" dirty="0"/>
          </a:p>
          <a:p>
            <a:pPr lvl="1"/>
            <a:endParaRPr lang="en-US" dirty="0"/>
          </a:p>
          <a:p>
            <a:endParaRPr lang="en-US" dirty="0"/>
          </a:p>
          <a:p>
            <a:pPr lvl="1"/>
            <a:endParaRPr lang="en-US" dirty="0" smtClean="0"/>
          </a:p>
          <a:p>
            <a:endParaRPr lang="en-US" dirty="0"/>
          </a:p>
          <a:p>
            <a:pPr lvl="1"/>
            <a:endParaRPr lang="en-US" dirty="0"/>
          </a:p>
          <a:p>
            <a:endParaRPr lang="en-US" dirty="0"/>
          </a:p>
        </p:txBody>
      </p:sp>
    </p:spTree>
    <p:extLst>
      <p:ext uri="{BB962C8B-B14F-4D97-AF65-F5344CB8AC3E}">
        <p14:creationId xmlns:p14="http://schemas.microsoft.com/office/powerpoint/2010/main" val="132431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15816"/>
            <a:ext cx="6629400" cy="914400"/>
          </a:xfrm>
        </p:spPr>
        <p:txBody>
          <a:bodyPr>
            <a:noAutofit/>
          </a:bodyPr>
          <a:lstStyle/>
          <a:p>
            <a:r>
              <a:rPr lang="en-US" dirty="0"/>
              <a:t>Core Interview </a:t>
            </a:r>
            <a:r>
              <a:rPr lang="en-US" dirty="0" smtClean="0"/>
              <a:t>Content </a:t>
            </a:r>
            <a:r>
              <a:rPr lang="en-US" sz="2800" dirty="0"/>
              <a:t>(cont’d)</a:t>
            </a:r>
            <a:endParaRPr lang="en-US" dirty="0"/>
          </a:p>
        </p:txBody>
      </p:sp>
      <p:sp>
        <p:nvSpPr>
          <p:cNvPr id="3" name="Content Placeholder 2"/>
          <p:cNvSpPr>
            <a:spLocks noGrp="1"/>
          </p:cNvSpPr>
          <p:nvPr>
            <p:ph idx="1"/>
          </p:nvPr>
        </p:nvSpPr>
        <p:spPr>
          <a:xfrm>
            <a:off x="457200" y="1447801"/>
            <a:ext cx="8229600" cy="5029200"/>
          </a:xfrm>
        </p:spPr>
        <p:txBody>
          <a:bodyPr>
            <a:normAutofit/>
          </a:bodyPr>
          <a:lstStyle/>
          <a:p>
            <a:r>
              <a:rPr lang="en-US" b="1" dirty="0"/>
              <a:t>Health Insurance (HX</a:t>
            </a:r>
            <a:r>
              <a:rPr lang="en-US" b="1" dirty="0" smtClean="0"/>
              <a:t>)</a:t>
            </a:r>
          </a:p>
          <a:p>
            <a:pPr lvl="1"/>
            <a:r>
              <a:rPr lang="en-US" sz="2000" dirty="0"/>
              <a:t>Includes information re private and public health insurance </a:t>
            </a:r>
            <a:endParaRPr lang="en-US" sz="2000" dirty="0" smtClean="0"/>
          </a:p>
          <a:p>
            <a:r>
              <a:rPr lang="en-US" b="1" dirty="0"/>
              <a:t>Health Status (HE) </a:t>
            </a:r>
          </a:p>
          <a:p>
            <a:pPr lvl="1"/>
            <a:r>
              <a:rPr lang="en-US" dirty="0"/>
              <a:t>Adult and child physical and mental </a:t>
            </a:r>
            <a:r>
              <a:rPr lang="en-US" dirty="0" smtClean="0"/>
              <a:t>health</a:t>
            </a:r>
            <a:endParaRPr lang="en-US" dirty="0"/>
          </a:p>
          <a:p>
            <a:pPr lvl="2"/>
            <a:r>
              <a:rPr lang="en-US" dirty="0"/>
              <a:t>For children includes immunizations, limitations to school attendance, and more</a:t>
            </a:r>
            <a:r>
              <a:rPr lang="en-US" dirty="0" smtClean="0"/>
              <a:t>.</a:t>
            </a:r>
          </a:p>
          <a:p>
            <a:r>
              <a:rPr lang="en-US" b="1" dirty="0"/>
              <a:t>Utilization</a:t>
            </a:r>
          </a:p>
          <a:p>
            <a:pPr lvl="1"/>
            <a:r>
              <a:rPr lang="en-US" dirty="0"/>
              <a:t>Use and expenditures for office- and hospital-based care, home health care, dental services, vision aids, and prescribed </a:t>
            </a:r>
            <a:r>
              <a:rPr lang="en-US" dirty="0" smtClean="0"/>
              <a:t>medicines</a:t>
            </a:r>
          </a:p>
          <a:p>
            <a:pPr lvl="1"/>
            <a:r>
              <a:rPr lang="en-US" dirty="0"/>
              <a:t>Data collected for each person at the event level (e.g., doctor visit, hospital stay</a:t>
            </a:r>
            <a:r>
              <a:rPr lang="en-US" dirty="0" smtClean="0"/>
              <a:t>)</a:t>
            </a:r>
            <a:endParaRPr lang="en-US" dirty="0"/>
          </a:p>
          <a:p>
            <a:pPr lvl="1"/>
            <a:endParaRPr lang="en-US" dirty="0"/>
          </a:p>
          <a:p>
            <a:pPr lvl="1"/>
            <a:endParaRPr lang="en-US" dirty="0"/>
          </a:p>
          <a:p>
            <a:endParaRPr lang="en-US" dirty="0" smtClean="0"/>
          </a:p>
          <a:p>
            <a:pPr lvl="1"/>
            <a:endParaRPr lang="en-US" dirty="0"/>
          </a:p>
          <a:p>
            <a:pPr lvl="2"/>
            <a:endParaRPr lang="en-US" dirty="0"/>
          </a:p>
          <a:p>
            <a:endParaRPr lang="en-US" dirty="0" smtClean="0"/>
          </a:p>
          <a:p>
            <a:pPr lvl="1"/>
            <a:endParaRPr lang="en-US" dirty="0"/>
          </a:p>
          <a:p>
            <a:endParaRPr lang="en-US" dirty="0"/>
          </a:p>
          <a:p>
            <a:pPr lvl="1"/>
            <a:endParaRPr lang="en-US" dirty="0" smtClean="0"/>
          </a:p>
          <a:p>
            <a:pPr lvl="1"/>
            <a:endParaRPr lang="en-US" dirty="0"/>
          </a:p>
          <a:p>
            <a:endParaRPr lang="en-US" dirty="0"/>
          </a:p>
        </p:txBody>
      </p:sp>
    </p:spTree>
    <p:extLst>
      <p:ext uri="{BB962C8B-B14F-4D97-AF65-F5344CB8AC3E}">
        <p14:creationId xmlns:p14="http://schemas.microsoft.com/office/powerpoint/2010/main" val="423701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00200" y="609600"/>
            <a:ext cx="6629400" cy="617884"/>
          </a:xfrm>
        </p:spPr>
        <p:txBody>
          <a:bodyPr>
            <a:noAutofit/>
          </a:bodyPr>
          <a:lstStyle/>
          <a:p>
            <a:r>
              <a:rPr lang="en-US" dirty="0" smtClean="0"/>
              <a:t>Supplemental Sections</a:t>
            </a:r>
          </a:p>
        </p:txBody>
      </p:sp>
      <p:sp>
        <p:nvSpPr>
          <p:cNvPr id="41987" name="Rectangle 3"/>
          <p:cNvSpPr>
            <a:spLocks noGrp="1" noChangeArrowheads="1"/>
          </p:cNvSpPr>
          <p:nvPr>
            <p:ph type="body" idx="1"/>
          </p:nvPr>
        </p:nvSpPr>
        <p:spPr>
          <a:xfrm>
            <a:off x="685800" y="1646237"/>
            <a:ext cx="8001000" cy="4906963"/>
          </a:xfrm>
        </p:spPr>
        <p:txBody>
          <a:bodyPr>
            <a:normAutofit fontScale="92500" lnSpcReduction="10000"/>
          </a:bodyPr>
          <a:lstStyle/>
          <a:p>
            <a:r>
              <a:rPr lang="en-US" dirty="0" smtClean="0"/>
              <a:t>Sections asked in rounds 3 and 5:</a:t>
            </a:r>
          </a:p>
          <a:p>
            <a:pPr lvl="1"/>
            <a:r>
              <a:rPr lang="en-US" sz="2800" dirty="0" smtClean="0"/>
              <a:t>Income</a:t>
            </a:r>
          </a:p>
          <a:p>
            <a:pPr lvl="1"/>
            <a:r>
              <a:rPr lang="en-US" sz="2800" dirty="0" smtClean="0"/>
              <a:t>Preventive Care</a:t>
            </a:r>
          </a:p>
          <a:p>
            <a:pPr lvl="1"/>
            <a:r>
              <a:rPr lang="en-US" sz="2800" dirty="0" smtClean="0"/>
              <a:t>Priority Conditions (panel 21 onwards in rounds 1, 3 and 5)</a:t>
            </a:r>
          </a:p>
          <a:p>
            <a:pPr lvl="1"/>
            <a:r>
              <a:rPr lang="en-US" sz="2800" dirty="0" smtClean="0"/>
              <a:t>Assets (round 5 only) </a:t>
            </a:r>
          </a:p>
          <a:p>
            <a:pPr lvl="2"/>
            <a:endParaRPr lang="en-US" dirty="0" smtClean="0"/>
          </a:p>
          <a:p>
            <a:r>
              <a:rPr lang="en-US" dirty="0"/>
              <a:t>Sections asked in rounds 2 and 4:</a:t>
            </a:r>
          </a:p>
          <a:p>
            <a:pPr lvl="1"/>
            <a:r>
              <a:rPr lang="en-US" sz="2800" dirty="0"/>
              <a:t>Access to care</a:t>
            </a:r>
          </a:p>
          <a:p>
            <a:pPr lvl="1"/>
            <a:r>
              <a:rPr lang="en-US" sz="2800" dirty="0"/>
              <a:t>Child Health and Preventive </a:t>
            </a:r>
            <a:r>
              <a:rPr lang="en-US" sz="2800" dirty="0" smtClean="0"/>
              <a:t>Care</a:t>
            </a:r>
          </a:p>
          <a:p>
            <a:pPr lvl="1"/>
            <a:r>
              <a:rPr lang="en-US" sz="2800" dirty="0"/>
              <a:t>Adult Self-Administered Questionnaire (SAQ)</a:t>
            </a:r>
          </a:p>
          <a:p>
            <a:pPr lvl="1"/>
            <a:endParaRPr lang="en-US" sz="2800" dirty="0" smtClean="0"/>
          </a:p>
          <a:p>
            <a:pPr lvl="1"/>
            <a:endParaRPr lang="en-US" sz="2800" dirty="0"/>
          </a:p>
          <a:p>
            <a:endParaRPr lang="en-US" dirty="0" smtClean="0"/>
          </a:p>
        </p:txBody>
      </p:sp>
    </p:spTree>
    <p:extLst>
      <p:ext uri="{BB962C8B-B14F-4D97-AF65-F5344CB8AC3E}">
        <p14:creationId xmlns:p14="http://schemas.microsoft.com/office/powerpoint/2010/main" val="1106311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629400" cy="617884"/>
          </a:xfrm>
        </p:spPr>
        <p:txBody>
          <a:bodyPr>
            <a:noAutofit/>
          </a:bodyPr>
          <a:lstStyle/>
          <a:p>
            <a:r>
              <a:rPr lang="en-US" dirty="0"/>
              <a:t>Supplemental Sections</a:t>
            </a:r>
            <a:br>
              <a:rPr lang="en-US" dirty="0"/>
            </a:br>
            <a:r>
              <a:rPr lang="en-US" dirty="0"/>
              <a:t>Round 3 and 5 Sections</a:t>
            </a:r>
          </a:p>
        </p:txBody>
      </p:sp>
      <p:sp>
        <p:nvSpPr>
          <p:cNvPr id="3" name="Content Placeholder 2"/>
          <p:cNvSpPr>
            <a:spLocks noGrp="1"/>
          </p:cNvSpPr>
          <p:nvPr>
            <p:ph idx="1"/>
          </p:nvPr>
        </p:nvSpPr>
        <p:spPr>
          <a:xfrm>
            <a:off x="457200" y="1524001"/>
            <a:ext cx="8229600" cy="5029200"/>
          </a:xfrm>
        </p:spPr>
        <p:txBody>
          <a:bodyPr>
            <a:normAutofit lnSpcReduction="10000"/>
          </a:bodyPr>
          <a:lstStyle/>
          <a:p>
            <a:r>
              <a:rPr lang="en-US" sz="3000" b="1" dirty="0"/>
              <a:t>Income (IN</a:t>
            </a:r>
            <a:r>
              <a:rPr lang="en-US" sz="3000" b="1" dirty="0" smtClean="0"/>
              <a:t>)</a:t>
            </a:r>
          </a:p>
          <a:p>
            <a:pPr lvl="1"/>
            <a:r>
              <a:rPr lang="en-US" sz="2600" dirty="0"/>
              <a:t>Collects information about income and tax </a:t>
            </a:r>
            <a:r>
              <a:rPr lang="en-US" sz="2600" dirty="0" smtClean="0"/>
              <a:t>returns</a:t>
            </a:r>
          </a:p>
          <a:p>
            <a:r>
              <a:rPr lang="en-US" sz="3000" b="1" dirty="0" smtClean="0"/>
              <a:t>Preventive </a:t>
            </a:r>
            <a:r>
              <a:rPr lang="en-US" sz="3000" b="1" dirty="0"/>
              <a:t>Care (AP</a:t>
            </a:r>
            <a:r>
              <a:rPr lang="en-US" sz="3000" dirty="0" smtClean="0"/>
              <a:t>)</a:t>
            </a:r>
          </a:p>
          <a:p>
            <a:pPr lvl="1"/>
            <a:r>
              <a:rPr lang="en-US" sz="2600" dirty="0"/>
              <a:t>Collects information on any preventive care received (dental and physical check-ups, flu shots, and other preventative health exams</a:t>
            </a:r>
            <a:r>
              <a:rPr lang="en-US" sz="2600" dirty="0" smtClean="0"/>
              <a:t>)</a:t>
            </a:r>
          </a:p>
          <a:p>
            <a:r>
              <a:rPr lang="en-US" sz="3000" b="1" dirty="0" smtClean="0"/>
              <a:t>Assets </a:t>
            </a:r>
            <a:r>
              <a:rPr lang="en-US" sz="3000" b="1" dirty="0"/>
              <a:t>(AS</a:t>
            </a:r>
            <a:r>
              <a:rPr lang="en-US" sz="3000" b="1" dirty="0" smtClean="0"/>
              <a:t>)</a:t>
            </a:r>
          </a:p>
          <a:p>
            <a:pPr lvl="1"/>
            <a:r>
              <a:rPr lang="en-US" sz="2600" dirty="0"/>
              <a:t>Asks about household members' real estate, businesses, vehicles, investments, other assets, and </a:t>
            </a:r>
            <a:r>
              <a:rPr lang="en-US" sz="2600" dirty="0" smtClean="0"/>
              <a:t>debts</a:t>
            </a:r>
            <a:r>
              <a:rPr lang="en-US" sz="2600" dirty="0"/>
              <a:t/>
            </a:r>
            <a:br>
              <a:rPr lang="en-US" sz="2600" dirty="0"/>
            </a:br>
            <a:endParaRPr lang="en-US" sz="2600" dirty="0"/>
          </a:p>
          <a:p>
            <a:pPr lvl="1"/>
            <a:endParaRPr lang="en-US" dirty="0"/>
          </a:p>
          <a:p>
            <a:endParaRPr lang="en-US" dirty="0"/>
          </a:p>
          <a:p>
            <a:pPr lvl="1"/>
            <a:endParaRPr lang="en-US" dirty="0"/>
          </a:p>
          <a:p>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379895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Round </a:t>
            </a:r>
            <a:r>
              <a:rPr lang="en-US" dirty="0"/>
              <a:t>2 and 4 Sections</a:t>
            </a:r>
          </a:p>
        </p:txBody>
      </p:sp>
      <p:sp>
        <p:nvSpPr>
          <p:cNvPr id="3" name="Content Placeholder 2"/>
          <p:cNvSpPr>
            <a:spLocks noGrp="1"/>
          </p:cNvSpPr>
          <p:nvPr>
            <p:ph idx="1"/>
          </p:nvPr>
        </p:nvSpPr>
        <p:spPr>
          <a:xfrm>
            <a:off x="381000" y="1371600"/>
            <a:ext cx="8229600" cy="5334000"/>
          </a:xfrm>
        </p:spPr>
        <p:txBody>
          <a:bodyPr>
            <a:normAutofit lnSpcReduction="10000"/>
          </a:bodyPr>
          <a:lstStyle/>
          <a:p>
            <a:r>
              <a:rPr lang="en-US" b="1" dirty="0"/>
              <a:t>Access to Care (AC</a:t>
            </a:r>
            <a:r>
              <a:rPr lang="en-US" b="1" dirty="0" smtClean="0"/>
              <a:t>)</a:t>
            </a:r>
          </a:p>
          <a:p>
            <a:pPr lvl="1"/>
            <a:r>
              <a:rPr lang="en-US" dirty="0"/>
              <a:t>Identifies usual source of care (if any), difficulties getting care, and language assistance</a:t>
            </a:r>
            <a:r>
              <a:rPr lang="en-US" dirty="0" smtClean="0"/>
              <a:t>.</a:t>
            </a:r>
          </a:p>
          <a:p>
            <a:pPr lvl="1"/>
            <a:endParaRPr lang="en-US" dirty="0"/>
          </a:p>
          <a:p>
            <a:r>
              <a:rPr lang="en-US" b="1" dirty="0"/>
              <a:t>Child Preventive Health (CS) </a:t>
            </a:r>
          </a:p>
          <a:p>
            <a:pPr lvl="1"/>
            <a:r>
              <a:rPr lang="en-US" dirty="0"/>
              <a:t>Collects information on general health status, special health care needs, potential behavioral problems, accessibility to health care, preventative care, height, and weight of any child in the family</a:t>
            </a:r>
            <a:r>
              <a:rPr lang="en-US" dirty="0" smtClean="0"/>
              <a:t>.</a:t>
            </a:r>
          </a:p>
          <a:p>
            <a:pPr lvl="1"/>
            <a:endParaRPr lang="en-US" dirty="0" smtClean="0"/>
          </a:p>
          <a:p>
            <a:r>
              <a:rPr lang="en-US" b="1" dirty="0" smtClean="0"/>
              <a:t>Self-Administered </a:t>
            </a:r>
            <a:r>
              <a:rPr lang="en-US" b="1" dirty="0"/>
              <a:t>Questionnaire (SAQ)</a:t>
            </a:r>
          </a:p>
          <a:p>
            <a:pPr lvl="1"/>
            <a:r>
              <a:rPr lang="en-US" dirty="0" smtClean="0"/>
              <a:t>Paper and pen survey of 48 questions given each </a:t>
            </a:r>
            <a:r>
              <a:rPr lang="en-US" dirty="0"/>
              <a:t>adult (18 years old and </a:t>
            </a:r>
            <a:r>
              <a:rPr lang="en-US" dirty="0" smtClean="0"/>
              <a:t>older)</a:t>
            </a:r>
          </a:p>
          <a:p>
            <a:pPr lvl="1"/>
            <a:endParaRPr lang="en-US" dirty="0" smtClean="0"/>
          </a:p>
          <a:p>
            <a:pPr lvl="1"/>
            <a:endParaRPr lang="en-US" dirty="0"/>
          </a:p>
          <a:p>
            <a:endParaRPr lang="en-US" dirty="0" smtClean="0"/>
          </a:p>
          <a:p>
            <a:endParaRPr lang="en-US" dirty="0"/>
          </a:p>
          <a:p>
            <a:pPr lvl="1" algn="r"/>
            <a:endParaRPr lang="en-US" dirty="0"/>
          </a:p>
          <a:p>
            <a:endParaRPr lang="en-US" dirty="0"/>
          </a:p>
        </p:txBody>
      </p:sp>
    </p:spTree>
    <p:extLst>
      <p:ext uri="{BB962C8B-B14F-4D97-AF65-F5344CB8AC3E}">
        <p14:creationId xmlns:p14="http://schemas.microsoft.com/office/powerpoint/2010/main" val="297111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3200" dirty="0" smtClean="0">
                <a:effectLst/>
              </a:rPr>
              <a:t>What questions do you have?</a:t>
            </a:r>
          </a:p>
        </p:txBody>
      </p:sp>
      <p:sp>
        <p:nvSpPr>
          <p:cNvPr id="2" name="Content Placeholder 1"/>
          <p:cNvSpPr>
            <a:spLocks noGrp="1"/>
          </p:cNvSpPr>
          <p:nvPr>
            <p:ph idx="1"/>
          </p:nvPr>
        </p:nvSpPr>
        <p:spPr/>
        <p:txBody>
          <a:bodyPr/>
          <a:lstStyle/>
          <a:p>
            <a:endParaRPr lang="en-US"/>
          </a:p>
        </p:txBody>
      </p:sp>
      <p:sp>
        <p:nvSpPr>
          <p:cNvPr id="80900" name="Text Box 4"/>
          <p:cNvSpPr txBox="1">
            <a:spLocks noChangeArrowheads="1"/>
          </p:cNvSpPr>
          <p:nvPr/>
        </p:nvSpPr>
        <p:spPr bwMode="auto">
          <a:xfrm>
            <a:off x="1143000" y="6248400"/>
            <a:ext cx="6950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a:solidFill>
                  <a:schemeClr val="tx2"/>
                </a:solidFill>
                <a:effectLst>
                  <a:outerShdw blurRad="38100" dist="38100" dir="2700000" algn="tl">
                    <a:srgbClr val="000000"/>
                  </a:outerShdw>
                </a:effectLst>
                <a:latin typeface="Arial" charset="0"/>
              </a:rPr>
              <a:t>www.ahrq.gov</a:t>
            </a:r>
          </a:p>
        </p:txBody>
      </p:sp>
      <p:pic>
        <p:nvPicPr>
          <p:cNvPr id="80902" name="Picture 6" descr="health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800600" cy="4786872"/>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60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276600"/>
            <a:ext cx="7772400" cy="1362075"/>
          </a:xfrm>
        </p:spPr>
        <p:txBody>
          <a:bodyPr/>
          <a:lstStyle/>
          <a:p>
            <a:r>
              <a:rPr lang="en-US" dirty="0"/>
              <a:t>MEPS SAQ and Its </a:t>
            </a:r>
            <a:r>
              <a:rPr lang="en-US" dirty="0" smtClean="0"/>
              <a:t/>
            </a:r>
            <a:br>
              <a:rPr lang="en-US" dirty="0" smtClean="0"/>
            </a:br>
            <a:r>
              <a:rPr lang="en-US" dirty="0" smtClean="0"/>
              <a:t>Health </a:t>
            </a:r>
            <a:r>
              <a:rPr lang="en-US" dirty="0"/>
              <a:t>Literacy Data</a:t>
            </a:r>
          </a:p>
        </p:txBody>
      </p:sp>
      <p:sp>
        <p:nvSpPr>
          <p:cNvPr id="5" name="Text Placeholder 4"/>
          <p:cNvSpPr>
            <a:spLocks noGrp="1"/>
          </p:cNvSpPr>
          <p:nvPr>
            <p:ph type="body" idx="1"/>
          </p:nvPr>
        </p:nvSpPr>
        <p:spPr>
          <a:xfrm>
            <a:off x="722313" y="4343400"/>
            <a:ext cx="7772400" cy="1500187"/>
          </a:xfrm>
        </p:spPr>
        <p:txBody>
          <a:bodyPr/>
          <a:lstStyle/>
          <a:p>
            <a:endParaRPr lang="en-US" dirty="0"/>
          </a:p>
        </p:txBody>
      </p:sp>
    </p:spTree>
    <p:extLst>
      <p:ext uri="{BB962C8B-B14F-4D97-AF65-F5344CB8AC3E}">
        <p14:creationId xmlns:p14="http://schemas.microsoft.com/office/powerpoint/2010/main" val="270523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00200" y="457200"/>
            <a:ext cx="6629400" cy="617884"/>
          </a:xfrm>
        </p:spPr>
        <p:txBody>
          <a:bodyPr>
            <a:normAutofit fontScale="90000"/>
          </a:bodyPr>
          <a:lstStyle/>
          <a:p>
            <a:r>
              <a:rPr lang="en-US" dirty="0" smtClean="0"/>
              <a:t>Adult Self-Administered Questionnaire (SAQ)</a:t>
            </a:r>
            <a:endParaRPr lang="en-US" dirty="0"/>
          </a:p>
        </p:txBody>
      </p:sp>
      <p:sp>
        <p:nvSpPr>
          <p:cNvPr id="45059" name="Rectangle 3"/>
          <p:cNvSpPr>
            <a:spLocks noGrp="1" noChangeArrowheads="1"/>
          </p:cNvSpPr>
          <p:nvPr>
            <p:ph idx="1"/>
          </p:nvPr>
        </p:nvSpPr>
        <p:spPr>
          <a:xfrm>
            <a:off x="457200" y="1295400"/>
            <a:ext cx="8153400" cy="5257799"/>
          </a:xfrm>
        </p:spPr>
        <p:txBody>
          <a:bodyPr>
            <a:noAutofit/>
          </a:bodyPr>
          <a:lstStyle/>
          <a:p>
            <a:r>
              <a:rPr lang="en-US" dirty="0" smtClean="0"/>
              <a:t>Access to care, including specialist</a:t>
            </a:r>
          </a:p>
          <a:p>
            <a:pPr>
              <a:spcBef>
                <a:spcPts val="0"/>
              </a:spcBef>
            </a:pPr>
            <a:r>
              <a:rPr lang="en-US" dirty="0" smtClean="0"/>
              <a:t>3 measures of health status: </a:t>
            </a:r>
          </a:p>
          <a:p>
            <a:pPr lvl="1">
              <a:spcBef>
                <a:spcPts val="0"/>
              </a:spcBef>
            </a:pPr>
            <a:r>
              <a:rPr lang="en-US" dirty="0" smtClean="0"/>
              <a:t>Short-Form 12 Version 2 (SF-12v2)</a:t>
            </a:r>
          </a:p>
          <a:p>
            <a:pPr lvl="1">
              <a:spcBef>
                <a:spcPts val="0"/>
              </a:spcBef>
            </a:pPr>
            <a:r>
              <a:rPr lang="en-US" dirty="0" smtClean="0"/>
              <a:t>Kessler Index (K6) of non-specific psychological distress</a:t>
            </a:r>
          </a:p>
          <a:p>
            <a:pPr lvl="1">
              <a:spcBef>
                <a:spcPts val="0"/>
              </a:spcBef>
            </a:pPr>
            <a:r>
              <a:rPr lang="en-US" dirty="0" smtClean="0"/>
              <a:t>Patient Health Questionnaire (PHQ-2 – mental health screener)</a:t>
            </a:r>
          </a:p>
          <a:p>
            <a:r>
              <a:rPr lang="en-US" dirty="0" smtClean="0"/>
              <a:t>Communication: CAHPS® measures</a:t>
            </a:r>
          </a:p>
          <a:p>
            <a:r>
              <a:rPr lang="en-US" dirty="0" smtClean="0"/>
              <a:t>Receipt of health literate care</a:t>
            </a:r>
          </a:p>
          <a:p>
            <a:r>
              <a:rPr lang="en-US" dirty="0" smtClean="0"/>
              <a:t>Global rating</a:t>
            </a:r>
          </a:p>
          <a:p>
            <a:r>
              <a:rPr lang="en-US" dirty="0" smtClean="0"/>
              <a:t>Receipt of preventive services</a:t>
            </a:r>
          </a:p>
          <a:p>
            <a:r>
              <a:rPr lang="en-US" dirty="0" smtClean="0"/>
              <a:t>Opinions about health care</a:t>
            </a:r>
            <a:endParaRPr lang="en-US" dirty="0"/>
          </a:p>
        </p:txBody>
      </p:sp>
    </p:spTree>
    <p:extLst>
      <p:ext uri="{BB962C8B-B14F-4D97-AF65-F5344CB8AC3E}">
        <p14:creationId xmlns:p14="http://schemas.microsoft.com/office/powerpoint/2010/main" val="427280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77516"/>
            <a:ext cx="6629400" cy="617884"/>
          </a:xfrm>
        </p:spPr>
        <p:txBody>
          <a:bodyPr>
            <a:noAutofit/>
          </a:bodyPr>
          <a:lstStyle/>
          <a:p>
            <a:r>
              <a:rPr lang="en-US" dirty="0" smtClean="0"/>
              <a:t>SAQ Limitations</a:t>
            </a:r>
            <a:endParaRPr lang="en-US" dirty="0"/>
          </a:p>
        </p:txBody>
      </p:sp>
      <p:sp>
        <p:nvSpPr>
          <p:cNvPr id="3" name="Content Placeholder 2"/>
          <p:cNvSpPr>
            <a:spLocks noGrp="1"/>
          </p:cNvSpPr>
          <p:nvPr>
            <p:ph idx="1"/>
          </p:nvPr>
        </p:nvSpPr>
        <p:spPr>
          <a:xfrm>
            <a:off x="304800" y="1752600"/>
            <a:ext cx="8305800" cy="3806259"/>
          </a:xfrm>
        </p:spPr>
        <p:txBody>
          <a:bodyPr/>
          <a:lstStyle/>
          <a:p>
            <a:r>
              <a:rPr lang="en-US" dirty="0" smtClean="0"/>
              <a:t>Questions are not asked out loud and must be read </a:t>
            </a:r>
          </a:p>
          <a:p>
            <a:pPr lvl="1"/>
            <a:r>
              <a:rPr lang="en-US" dirty="0" smtClean="0"/>
              <a:t>Percentage completed by person other than intended respondent</a:t>
            </a:r>
            <a:r>
              <a:rPr lang="en-US" dirty="0"/>
              <a:t> </a:t>
            </a:r>
            <a:r>
              <a:rPr lang="en-US" dirty="0" smtClean="0"/>
              <a:t>(about 11% in 2016) </a:t>
            </a:r>
          </a:p>
          <a:p>
            <a:pPr lvl="1"/>
            <a:r>
              <a:rPr lang="en-US" dirty="0" smtClean="0"/>
              <a:t>Available only in English and Spanish</a:t>
            </a:r>
          </a:p>
          <a:p>
            <a:r>
              <a:rPr lang="en-US" dirty="0" smtClean="0"/>
              <a:t>Response </a:t>
            </a:r>
            <a:r>
              <a:rPr lang="en-US" dirty="0" smtClean="0"/>
              <a:t>rate: between 88.7% and 94.2% from 2011 to 2014</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345363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CAHPS Communication </a:t>
            </a:r>
            <a:br>
              <a:rPr lang="en-US" dirty="0" smtClean="0"/>
            </a:br>
            <a:r>
              <a:rPr lang="en-US" dirty="0" smtClean="0"/>
              <a:t>Questions in MEPS</a:t>
            </a:r>
            <a:endParaRPr lang="en-US" dirty="0"/>
          </a:p>
        </p:txBody>
      </p:sp>
      <p:sp>
        <p:nvSpPr>
          <p:cNvPr id="3" name="Content Placeholder 2"/>
          <p:cNvSpPr>
            <a:spLocks noGrp="1"/>
          </p:cNvSpPr>
          <p:nvPr>
            <p:ph idx="1"/>
          </p:nvPr>
        </p:nvSpPr>
        <p:spPr>
          <a:xfrm>
            <a:off x="457200" y="1524000"/>
            <a:ext cx="8229600" cy="4525963"/>
          </a:xfrm>
        </p:spPr>
        <p:txBody>
          <a:bodyPr/>
          <a:lstStyle/>
          <a:p>
            <a:pPr marL="0" indent="0">
              <a:buNone/>
            </a:pPr>
            <a:r>
              <a:rPr lang="en-US" dirty="0" smtClean="0"/>
              <a:t>In the last 12 months, how often did doctors or other health providers:</a:t>
            </a:r>
          </a:p>
          <a:p>
            <a:r>
              <a:rPr lang="en-US" dirty="0" smtClean="0"/>
              <a:t>Listen carefully to you?</a:t>
            </a:r>
          </a:p>
          <a:p>
            <a:r>
              <a:rPr lang="en-US" dirty="0" smtClean="0"/>
              <a:t>Explain things in a way that was easy to understand?</a:t>
            </a:r>
          </a:p>
          <a:p>
            <a:r>
              <a:rPr lang="en-US" dirty="0" smtClean="0"/>
              <a:t>Show respect for what you had to say?</a:t>
            </a:r>
          </a:p>
          <a:p>
            <a:r>
              <a:rPr lang="en-US" dirty="0" smtClean="0"/>
              <a:t>Spend enough time with you?</a:t>
            </a:r>
          </a:p>
          <a:p>
            <a:endParaRPr lang="en-US" dirty="0" smtClean="0"/>
          </a:p>
          <a:p>
            <a:pPr marL="0" indent="0">
              <a:buNone/>
            </a:pPr>
            <a:r>
              <a:rPr lang="en-US" dirty="0" smtClean="0"/>
              <a:t>Responses: Never, Sometimes, Usually, Always</a:t>
            </a:r>
          </a:p>
          <a:p>
            <a:endParaRPr lang="en-US" dirty="0"/>
          </a:p>
        </p:txBody>
      </p:sp>
    </p:spTree>
    <p:extLst>
      <p:ext uri="{BB962C8B-B14F-4D97-AF65-F5344CB8AC3E}">
        <p14:creationId xmlns:p14="http://schemas.microsoft.com/office/powerpoint/2010/main" val="2420437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685800"/>
            <a:ext cx="6629400" cy="617884"/>
          </a:xfrm>
        </p:spPr>
        <p:txBody>
          <a:bodyPr>
            <a:noAutofit/>
          </a:bodyPr>
          <a:lstStyle/>
          <a:p>
            <a:r>
              <a:rPr lang="en-US" dirty="0" smtClean="0"/>
              <a:t>MEPS OVERVIEW: Outline</a:t>
            </a:r>
            <a:endParaRPr lang="en-US" dirty="0"/>
          </a:p>
        </p:txBody>
      </p:sp>
      <p:sp>
        <p:nvSpPr>
          <p:cNvPr id="29699" name="Rectangle 3"/>
          <p:cNvSpPr>
            <a:spLocks noGrp="1" noChangeArrowheads="1"/>
          </p:cNvSpPr>
          <p:nvPr>
            <p:ph type="body" idx="1"/>
          </p:nvPr>
        </p:nvSpPr>
        <p:spPr>
          <a:xfrm>
            <a:off x="609600" y="1524000"/>
            <a:ext cx="8077200" cy="5105399"/>
          </a:xfrm>
        </p:spPr>
        <p:txBody>
          <a:bodyPr>
            <a:normAutofit/>
          </a:bodyPr>
          <a:lstStyle/>
          <a:p>
            <a:r>
              <a:rPr lang="en-US" dirty="0" smtClean="0"/>
              <a:t>What is MEPS</a:t>
            </a:r>
          </a:p>
          <a:p>
            <a:pPr lvl="1"/>
            <a:r>
              <a:rPr lang="en-US" dirty="0" smtClean="0"/>
              <a:t>Components, Purpose, Design and Sample</a:t>
            </a:r>
          </a:p>
          <a:p>
            <a:pPr lvl="1"/>
            <a:r>
              <a:rPr lang="en-US" dirty="0" smtClean="0"/>
              <a:t>Core and Supplemental Content</a:t>
            </a:r>
          </a:p>
          <a:p>
            <a:pPr lvl="1"/>
            <a:r>
              <a:rPr lang="en-US" dirty="0" smtClean="0"/>
              <a:t>Supplemental CAPI sections &amp; Questionnaires </a:t>
            </a:r>
          </a:p>
          <a:p>
            <a:r>
              <a:rPr lang="en-US" dirty="0" smtClean="0"/>
              <a:t>MEPS SAQ and Its Health Literacy Data</a:t>
            </a:r>
          </a:p>
          <a:p>
            <a:pPr lvl="1"/>
            <a:r>
              <a:rPr lang="en-US" dirty="0" smtClean="0"/>
              <a:t>CAHPS communication and health literacy items</a:t>
            </a:r>
          </a:p>
          <a:p>
            <a:r>
              <a:rPr lang="en-US" dirty="0" smtClean="0"/>
              <a:t>How to Use MEPS Data</a:t>
            </a:r>
          </a:p>
          <a:p>
            <a:pPr lvl="1"/>
            <a:r>
              <a:rPr lang="en-US" dirty="0" smtClean="0"/>
              <a:t>Data Files </a:t>
            </a:r>
          </a:p>
          <a:p>
            <a:pPr lvl="1"/>
            <a:r>
              <a:rPr lang="en-US" dirty="0" smtClean="0"/>
              <a:t>Website and Web Tools</a:t>
            </a:r>
          </a:p>
          <a:p>
            <a:pPr lvl="1"/>
            <a:r>
              <a:rPr lang="en-US" dirty="0" smtClean="0"/>
              <a:t>Data Center</a:t>
            </a:r>
          </a:p>
          <a:p>
            <a:endParaRPr lang="en-US" dirty="0"/>
          </a:p>
        </p:txBody>
      </p:sp>
    </p:spTree>
    <p:extLst>
      <p:ext uri="{BB962C8B-B14F-4D97-AF65-F5344CB8AC3E}">
        <p14:creationId xmlns:p14="http://schemas.microsoft.com/office/powerpoint/2010/main" val="852771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25116"/>
            <a:ext cx="6629400" cy="617884"/>
          </a:xfrm>
        </p:spPr>
        <p:txBody>
          <a:bodyPr>
            <a:normAutofit fontScale="90000"/>
          </a:bodyPr>
          <a:lstStyle/>
          <a:p>
            <a:r>
              <a:rPr lang="en-US" smtClean="0"/>
              <a:t>CAHPS Communication </a:t>
            </a:r>
            <a:br>
              <a:rPr lang="en-US" smtClean="0"/>
            </a:br>
            <a:r>
              <a:rPr lang="en-US" smtClean="0"/>
              <a:t>Data and Measures</a:t>
            </a:r>
            <a:endParaRPr lang="en-US" dirty="0"/>
          </a:p>
        </p:txBody>
      </p:sp>
      <p:sp>
        <p:nvSpPr>
          <p:cNvPr id="3" name="Content Placeholder 2"/>
          <p:cNvSpPr>
            <a:spLocks noGrp="1"/>
          </p:cNvSpPr>
          <p:nvPr>
            <p:ph idx="1"/>
          </p:nvPr>
        </p:nvSpPr>
        <p:spPr/>
        <p:txBody>
          <a:bodyPr/>
          <a:lstStyle/>
          <a:p>
            <a:r>
              <a:rPr lang="en-US" dirty="0" smtClean="0"/>
              <a:t>Data available </a:t>
            </a:r>
            <a:r>
              <a:rPr lang="en-US" dirty="0"/>
              <a:t>since 2000</a:t>
            </a:r>
          </a:p>
          <a:p>
            <a:r>
              <a:rPr lang="en-US" dirty="0"/>
              <a:t>Poor communication composite reported in National Healthcare Quality and Disparities Report</a:t>
            </a:r>
          </a:p>
          <a:p>
            <a:r>
              <a:rPr lang="en-US" dirty="0" smtClean="0"/>
              <a:t>Used as Healthy People measures</a:t>
            </a:r>
          </a:p>
          <a:p>
            <a:pPr lvl="1"/>
            <a:r>
              <a:rPr lang="en-US" dirty="0" smtClean="0"/>
              <a:t>For HP 2030 will use poor composite measures instead of individual items</a:t>
            </a:r>
          </a:p>
          <a:p>
            <a:r>
              <a:rPr lang="en-US" dirty="0" smtClean="0"/>
              <a:t>Used for payment incentives</a:t>
            </a:r>
          </a:p>
          <a:p>
            <a:endParaRPr lang="en-US" dirty="0" smtClean="0"/>
          </a:p>
          <a:p>
            <a:endParaRPr lang="en-US" dirty="0"/>
          </a:p>
        </p:txBody>
      </p:sp>
    </p:spTree>
    <p:extLst>
      <p:ext uri="{BB962C8B-B14F-4D97-AF65-F5344CB8AC3E}">
        <p14:creationId xmlns:p14="http://schemas.microsoft.com/office/powerpoint/2010/main" val="2569976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25116"/>
            <a:ext cx="6629400" cy="617884"/>
          </a:xfrm>
        </p:spPr>
        <p:txBody>
          <a:bodyPr>
            <a:normAutofit fontScale="90000"/>
          </a:bodyPr>
          <a:lstStyle/>
          <a:p>
            <a:r>
              <a:rPr lang="en-US" dirty="0" smtClean="0"/>
              <a:t>Health Literacy </a:t>
            </a:r>
            <a:br>
              <a:rPr lang="en-US" dirty="0" smtClean="0"/>
            </a:br>
            <a:r>
              <a:rPr lang="en-US" dirty="0" smtClean="0"/>
              <a:t>Data and Measures</a:t>
            </a:r>
            <a:endParaRPr lang="en-US" dirty="0"/>
          </a:p>
        </p:txBody>
      </p:sp>
      <p:sp>
        <p:nvSpPr>
          <p:cNvPr id="3" name="Content Placeholder 2"/>
          <p:cNvSpPr>
            <a:spLocks noGrp="1"/>
          </p:cNvSpPr>
          <p:nvPr>
            <p:ph idx="1"/>
          </p:nvPr>
        </p:nvSpPr>
        <p:spPr>
          <a:xfrm>
            <a:off x="685800" y="1646237"/>
            <a:ext cx="8001000" cy="5364163"/>
          </a:xfrm>
        </p:spPr>
        <p:txBody>
          <a:bodyPr>
            <a:normAutofit/>
          </a:bodyPr>
          <a:lstStyle/>
          <a:p>
            <a:r>
              <a:rPr lang="en-US" dirty="0" smtClean="0"/>
              <a:t>Data available from 2011</a:t>
            </a:r>
          </a:p>
          <a:p>
            <a:endParaRPr lang="en-US" dirty="0" smtClean="0"/>
          </a:p>
          <a:p>
            <a:r>
              <a:rPr lang="en-US" dirty="0" smtClean="0"/>
              <a:t>Measures of health literate care, </a:t>
            </a:r>
            <a:r>
              <a:rPr lang="en-US" b="1" dirty="0" smtClean="0"/>
              <a:t>NOT</a:t>
            </a:r>
            <a:r>
              <a:rPr lang="en-US" dirty="0" smtClean="0"/>
              <a:t> of </a:t>
            </a:r>
            <a:r>
              <a:rPr lang="en-US" dirty="0" smtClean="0"/>
              <a:t>respondent’s health literacy</a:t>
            </a:r>
          </a:p>
          <a:p>
            <a:endParaRPr lang="en-US" dirty="0" smtClean="0"/>
          </a:p>
          <a:p>
            <a:r>
              <a:rPr lang="en-US" dirty="0" smtClean="0"/>
              <a:t>3 Measures</a:t>
            </a:r>
          </a:p>
          <a:p>
            <a:pPr lvl="1"/>
            <a:r>
              <a:rPr lang="en-US" dirty="0" smtClean="0"/>
              <a:t>2 of health literate communication with </a:t>
            </a:r>
            <a:r>
              <a:rPr lang="en-US" dirty="0" smtClean="0"/>
              <a:t>providers</a:t>
            </a:r>
            <a:endParaRPr lang="en-US" dirty="0" smtClean="0"/>
          </a:p>
          <a:p>
            <a:pPr lvl="1"/>
            <a:r>
              <a:rPr lang="en-US" dirty="0"/>
              <a:t>1 of organizational health </a:t>
            </a:r>
            <a:r>
              <a:rPr lang="en-US" dirty="0" smtClean="0"/>
              <a:t>literacy</a:t>
            </a:r>
          </a:p>
          <a:p>
            <a:pPr lvl="1"/>
            <a:r>
              <a:rPr lang="en-US" dirty="0"/>
              <a:t>Responses: Never, Sometimes, Usually, Always</a:t>
            </a:r>
          </a:p>
          <a:p>
            <a:pPr lvl="1"/>
            <a:endParaRPr lang="en-US" dirty="0"/>
          </a:p>
        </p:txBody>
      </p:sp>
    </p:spTree>
    <p:extLst>
      <p:ext uri="{BB962C8B-B14F-4D97-AF65-F5344CB8AC3E}">
        <p14:creationId xmlns:p14="http://schemas.microsoft.com/office/powerpoint/2010/main" val="218184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25116"/>
            <a:ext cx="6629400" cy="617884"/>
          </a:xfrm>
        </p:spPr>
        <p:txBody>
          <a:bodyPr>
            <a:normAutofit fontScale="90000"/>
          </a:bodyPr>
          <a:lstStyle/>
          <a:p>
            <a:r>
              <a:rPr lang="en-US" dirty="0" smtClean="0"/>
              <a:t>MEPS Measures of </a:t>
            </a:r>
            <a:br>
              <a:rPr lang="en-US" dirty="0" smtClean="0"/>
            </a:br>
            <a:r>
              <a:rPr lang="en-US" dirty="0" smtClean="0"/>
              <a:t>Health Literate Care</a:t>
            </a:r>
            <a:endParaRPr lang="en-US" dirty="0"/>
          </a:p>
        </p:txBody>
      </p:sp>
      <p:sp>
        <p:nvSpPr>
          <p:cNvPr id="3" name="Content Placeholder 2"/>
          <p:cNvSpPr>
            <a:spLocks noGrp="1"/>
          </p:cNvSpPr>
          <p:nvPr>
            <p:ph idx="1"/>
          </p:nvPr>
        </p:nvSpPr>
        <p:spPr/>
        <p:txBody>
          <a:bodyPr>
            <a:normAutofit lnSpcReduction="10000"/>
          </a:bodyPr>
          <a:lstStyle/>
          <a:p>
            <a:r>
              <a:rPr lang="en-US" dirty="0" smtClean="0"/>
              <a:t>If received instructions about what to do about a specific illness or health condition:</a:t>
            </a:r>
          </a:p>
          <a:p>
            <a:pPr lvl="1"/>
            <a:r>
              <a:rPr lang="en-US" dirty="0"/>
              <a:t>H</a:t>
            </a:r>
            <a:r>
              <a:rPr lang="en-US" dirty="0" smtClean="0"/>
              <a:t>ow often were these instructions easy to understand?</a:t>
            </a:r>
          </a:p>
          <a:p>
            <a:pPr lvl="1"/>
            <a:r>
              <a:rPr lang="en-US" dirty="0"/>
              <a:t>H</a:t>
            </a:r>
            <a:r>
              <a:rPr lang="en-US" dirty="0" smtClean="0"/>
              <a:t>ow often did doctors or other health providers ask you to describe how you were going to follow these instructions? (initiated teach-back)</a:t>
            </a:r>
          </a:p>
          <a:p>
            <a:r>
              <a:rPr lang="en-US" dirty="0" smtClean="0"/>
              <a:t>If asked to fill out or sign any forms at a doctor’s or other health provider’s office</a:t>
            </a:r>
          </a:p>
          <a:p>
            <a:pPr lvl="1"/>
            <a:r>
              <a:rPr lang="en-US" dirty="0"/>
              <a:t>H</a:t>
            </a:r>
            <a:r>
              <a:rPr lang="en-US" dirty="0" smtClean="0"/>
              <a:t>ow often were you offered help in filling out a form at the doctor’s or other health provider’s office?</a:t>
            </a:r>
            <a:endParaRPr lang="en-US" dirty="0"/>
          </a:p>
        </p:txBody>
      </p:sp>
    </p:spTree>
    <p:extLst>
      <p:ext uri="{BB962C8B-B14F-4D97-AF65-F5344CB8AC3E}">
        <p14:creationId xmlns:p14="http://schemas.microsoft.com/office/powerpoint/2010/main" val="2152942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41729"/>
            <a:ext cx="7162800" cy="570551"/>
          </a:xfrm>
        </p:spPr>
        <p:txBody>
          <a:bodyPr>
            <a:noAutofit/>
          </a:bodyPr>
          <a:lstStyle/>
          <a:p>
            <a:r>
              <a:rPr lang="en-US" sz="2600" dirty="0"/>
              <a:t>Proportion of Adults Age 25 + Who Reported Receiving Health Literate Care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4415" y="1447801"/>
            <a:ext cx="8875172" cy="5410202"/>
          </a:xfrm>
          <a:prstGeom prst="rect">
            <a:avLst/>
          </a:prstGeom>
        </p:spPr>
      </p:pic>
      <p:sp>
        <p:nvSpPr>
          <p:cNvPr id="5" name="TextBox 4"/>
          <p:cNvSpPr txBox="1"/>
          <p:nvPr/>
        </p:nvSpPr>
        <p:spPr>
          <a:xfrm>
            <a:off x="6638393" y="2133604"/>
            <a:ext cx="2209800" cy="646331"/>
          </a:xfrm>
          <a:prstGeom prst="rect">
            <a:avLst/>
          </a:prstGeom>
          <a:noFill/>
        </p:spPr>
        <p:txBody>
          <a:bodyPr wrap="square" rtlCol="0">
            <a:spAutoFit/>
          </a:bodyPr>
          <a:lstStyle/>
          <a:p>
            <a:r>
              <a:rPr lang="en-US" dirty="0" smtClean="0"/>
              <a:t>Instructions: 10% increase (p&lt;.001)</a:t>
            </a:r>
            <a:endParaRPr lang="en-US" dirty="0"/>
          </a:p>
        </p:txBody>
      </p:sp>
      <p:sp>
        <p:nvSpPr>
          <p:cNvPr id="6" name="Down Arrow 5"/>
          <p:cNvSpPr/>
          <p:nvPr/>
        </p:nvSpPr>
        <p:spPr>
          <a:xfrm rot="4112555">
            <a:off x="6047224" y="2088150"/>
            <a:ext cx="408436" cy="671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5724305"/>
            <a:ext cx="1828800" cy="646331"/>
          </a:xfrm>
          <a:prstGeom prst="rect">
            <a:avLst/>
          </a:prstGeom>
          <a:noFill/>
          <a:ln>
            <a:solidFill>
              <a:srgbClr val="1F497D"/>
            </a:solidFill>
          </a:ln>
        </p:spPr>
        <p:txBody>
          <a:bodyPr wrap="square" rtlCol="0">
            <a:spAutoFit/>
          </a:bodyPr>
          <a:lstStyle/>
          <a:p>
            <a:r>
              <a:rPr lang="en-US" dirty="0" smtClean="0"/>
              <a:t>Source: Liang &amp; Brach 2017</a:t>
            </a:r>
            <a:endParaRPr lang="en-US" dirty="0"/>
          </a:p>
        </p:txBody>
      </p:sp>
    </p:spTree>
    <p:extLst>
      <p:ext uri="{BB962C8B-B14F-4D97-AF65-F5344CB8AC3E}">
        <p14:creationId xmlns:p14="http://schemas.microsoft.com/office/powerpoint/2010/main" val="2750430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599" y="541729"/>
            <a:ext cx="7222593" cy="570551"/>
          </a:xfrm>
        </p:spPr>
        <p:txBody>
          <a:bodyPr>
            <a:noAutofit/>
          </a:bodyPr>
          <a:lstStyle/>
          <a:p>
            <a:r>
              <a:rPr lang="en-US" sz="2400" dirty="0"/>
              <a:t>Proportion of Adults Age 25 + Who Reported Receiving Health Literate </a:t>
            </a:r>
            <a:r>
              <a:rPr lang="en-US" sz="2400" dirty="0" smtClean="0"/>
              <a:t>Care (cont’d)</a:t>
            </a:r>
            <a:endParaRPr lang="en-US" sz="24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4415" y="1558827"/>
            <a:ext cx="8875172" cy="5299175"/>
          </a:xfrm>
          <a:prstGeom prst="rect">
            <a:avLst/>
          </a:prstGeom>
        </p:spPr>
      </p:pic>
      <p:sp>
        <p:nvSpPr>
          <p:cNvPr id="5" name="TextBox 4"/>
          <p:cNvSpPr txBox="1"/>
          <p:nvPr/>
        </p:nvSpPr>
        <p:spPr>
          <a:xfrm>
            <a:off x="6638393" y="2133604"/>
            <a:ext cx="2209800" cy="646331"/>
          </a:xfrm>
          <a:prstGeom prst="rect">
            <a:avLst/>
          </a:prstGeom>
          <a:noFill/>
        </p:spPr>
        <p:txBody>
          <a:bodyPr wrap="square" rtlCol="0">
            <a:spAutoFit/>
          </a:bodyPr>
          <a:lstStyle/>
          <a:p>
            <a:r>
              <a:rPr lang="en-US" dirty="0" smtClean="0"/>
              <a:t>Teach-Back: 22% increase (p&lt;.001)</a:t>
            </a:r>
            <a:endParaRPr lang="en-US" dirty="0"/>
          </a:p>
        </p:txBody>
      </p:sp>
      <p:sp>
        <p:nvSpPr>
          <p:cNvPr id="6" name="Down Arrow 5"/>
          <p:cNvSpPr/>
          <p:nvPr/>
        </p:nvSpPr>
        <p:spPr>
          <a:xfrm rot="1512977">
            <a:off x="6112391" y="2631338"/>
            <a:ext cx="408436" cy="1599168"/>
          </a:xfrm>
          <a:prstGeom prst="downArrow">
            <a:avLst/>
          </a:prstGeom>
          <a:solidFill>
            <a:srgbClr val="E4770A"/>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5724305"/>
            <a:ext cx="1828800" cy="646331"/>
          </a:xfrm>
          <a:prstGeom prst="rect">
            <a:avLst/>
          </a:prstGeom>
          <a:noFill/>
          <a:ln>
            <a:solidFill>
              <a:srgbClr val="1F497D"/>
            </a:solidFill>
          </a:ln>
        </p:spPr>
        <p:txBody>
          <a:bodyPr wrap="square" rtlCol="0">
            <a:spAutoFit/>
          </a:bodyPr>
          <a:lstStyle/>
          <a:p>
            <a:r>
              <a:rPr lang="en-US" dirty="0" smtClean="0"/>
              <a:t>Source: Liang &amp; Brach 2017</a:t>
            </a:r>
            <a:endParaRPr lang="en-US" dirty="0"/>
          </a:p>
        </p:txBody>
      </p:sp>
    </p:spTree>
    <p:extLst>
      <p:ext uri="{BB962C8B-B14F-4D97-AF65-F5344CB8AC3E}">
        <p14:creationId xmlns:p14="http://schemas.microsoft.com/office/powerpoint/2010/main" val="1561631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1729"/>
            <a:ext cx="7924800" cy="570551"/>
          </a:xfrm>
        </p:spPr>
        <p:txBody>
          <a:bodyPr>
            <a:noAutofit/>
          </a:bodyPr>
          <a:lstStyle/>
          <a:p>
            <a:r>
              <a:rPr lang="en-US" sz="2400" dirty="0"/>
              <a:t>Proportion of Adults Age 25 + Who Reported Receiving Health Literate Care (cont’d)</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34415" y="1558827"/>
            <a:ext cx="8875172" cy="5299175"/>
          </a:xfrm>
          <a:prstGeom prst="rect">
            <a:avLst/>
          </a:prstGeom>
        </p:spPr>
      </p:pic>
      <p:sp>
        <p:nvSpPr>
          <p:cNvPr id="5" name="TextBox 4"/>
          <p:cNvSpPr txBox="1"/>
          <p:nvPr/>
        </p:nvSpPr>
        <p:spPr>
          <a:xfrm>
            <a:off x="6961179" y="4951863"/>
            <a:ext cx="2209800" cy="646331"/>
          </a:xfrm>
          <a:prstGeom prst="rect">
            <a:avLst/>
          </a:prstGeom>
          <a:noFill/>
        </p:spPr>
        <p:txBody>
          <a:bodyPr wrap="square" rtlCol="0">
            <a:spAutoFit/>
          </a:bodyPr>
          <a:lstStyle/>
          <a:p>
            <a:r>
              <a:rPr lang="en-US" dirty="0" smtClean="0"/>
              <a:t>Forms: 16% increase (p&lt;.1)</a:t>
            </a:r>
            <a:endParaRPr lang="en-US" dirty="0"/>
          </a:p>
        </p:txBody>
      </p:sp>
      <p:sp>
        <p:nvSpPr>
          <p:cNvPr id="6" name="Down Arrow 5"/>
          <p:cNvSpPr/>
          <p:nvPr/>
        </p:nvSpPr>
        <p:spPr>
          <a:xfrm rot="4112555">
            <a:off x="6524163" y="4884060"/>
            <a:ext cx="228462" cy="549088"/>
          </a:xfrm>
          <a:prstGeom prst="down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5724305"/>
            <a:ext cx="1828800" cy="646331"/>
          </a:xfrm>
          <a:prstGeom prst="rect">
            <a:avLst/>
          </a:prstGeom>
          <a:noFill/>
          <a:ln>
            <a:solidFill>
              <a:srgbClr val="1F497D"/>
            </a:solidFill>
          </a:ln>
        </p:spPr>
        <p:txBody>
          <a:bodyPr wrap="square" rtlCol="0">
            <a:spAutoFit/>
          </a:bodyPr>
          <a:lstStyle/>
          <a:p>
            <a:r>
              <a:rPr lang="en-US" dirty="0" smtClean="0"/>
              <a:t>Source: Liang &amp; Brach 2017</a:t>
            </a:r>
            <a:endParaRPr lang="en-US" dirty="0"/>
          </a:p>
        </p:txBody>
      </p:sp>
    </p:spTree>
    <p:extLst>
      <p:ext uri="{BB962C8B-B14F-4D97-AF65-F5344CB8AC3E}">
        <p14:creationId xmlns:p14="http://schemas.microsoft.com/office/powerpoint/2010/main" val="2593016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629400" cy="617884"/>
          </a:xfrm>
        </p:spPr>
        <p:txBody>
          <a:bodyPr>
            <a:noAutofit/>
          </a:bodyPr>
          <a:lstStyle/>
          <a:p>
            <a:pPr algn="ctr"/>
            <a:r>
              <a:rPr lang="en-US" dirty="0" smtClean="0"/>
              <a:t>Regression Analysis</a:t>
            </a:r>
            <a:endParaRPr lang="en-US" dirty="0"/>
          </a:p>
        </p:txBody>
      </p:sp>
      <p:sp>
        <p:nvSpPr>
          <p:cNvPr id="3" name="Content Placeholder 2"/>
          <p:cNvSpPr>
            <a:spLocks noGrp="1"/>
          </p:cNvSpPr>
          <p:nvPr>
            <p:ph idx="1"/>
          </p:nvPr>
        </p:nvSpPr>
        <p:spPr>
          <a:xfrm>
            <a:off x="457200" y="1447801"/>
            <a:ext cx="8229600" cy="5181600"/>
          </a:xfrm>
        </p:spPr>
        <p:txBody>
          <a:bodyPr>
            <a:normAutofit/>
          </a:bodyPr>
          <a:lstStyle/>
          <a:p>
            <a:r>
              <a:rPr lang="en-US" dirty="0" smtClean="0"/>
              <a:t>Combined 2011-2014 data</a:t>
            </a:r>
          </a:p>
          <a:p>
            <a:r>
              <a:rPr lang="en-US" dirty="0" smtClean="0"/>
              <a:t>Independent variables:</a:t>
            </a:r>
            <a:endParaRPr lang="en-US" dirty="0" smtClean="0"/>
          </a:p>
          <a:p>
            <a:pPr lvl="1"/>
            <a:r>
              <a:rPr lang="en-US" dirty="0" smtClean="0"/>
              <a:t>Demographics (gender</a:t>
            </a:r>
            <a:r>
              <a:rPr lang="en-US" dirty="0"/>
              <a:t>, age group, marital status, education, race/ethnicity, comfort speaking </a:t>
            </a:r>
            <a:r>
              <a:rPr lang="en-US" dirty="0" smtClean="0"/>
              <a:t>English)</a:t>
            </a:r>
          </a:p>
          <a:p>
            <a:pPr lvl="1"/>
            <a:r>
              <a:rPr lang="en-US" dirty="0" smtClean="0"/>
              <a:t>Health status (perceived </a:t>
            </a:r>
            <a:r>
              <a:rPr lang="en-US" dirty="0"/>
              <a:t>health status and perceived mental health status, taking five or more prescription drugs, body mass index categories, smoking </a:t>
            </a:r>
            <a:r>
              <a:rPr lang="en-US" dirty="0" smtClean="0"/>
              <a:t>status)</a:t>
            </a:r>
          </a:p>
          <a:p>
            <a:pPr lvl="1"/>
            <a:r>
              <a:rPr lang="en-US" dirty="0" smtClean="0"/>
              <a:t>Location (U.S</a:t>
            </a:r>
            <a:r>
              <a:rPr lang="en-US" dirty="0"/>
              <a:t>. Census region, and metropolitan statistical </a:t>
            </a:r>
            <a:r>
              <a:rPr lang="en-US" dirty="0" smtClean="0"/>
              <a:t>area)</a:t>
            </a:r>
          </a:p>
          <a:p>
            <a:pPr lvl="1"/>
            <a:r>
              <a:rPr lang="en-US" dirty="0" smtClean="0"/>
              <a:t>Usual source of care (gender</a:t>
            </a:r>
            <a:r>
              <a:rPr lang="en-US" dirty="0"/>
              <a:t>, race, specialty, and practice location of the usual source of </a:t>
            </a:r>
            <a:r>
              <a:rPr lang="en-US" dirty="0" smtClean="0"/>
              <a:t>care) </a:t>
            </a:r>
          </a:p>
          <a:p>
            <a:pPr lvl="1"/>
            <a:r>
              <a:rPr lang="en-US" dirty="0"/>
              <a:t>Year fixed </a:t>
            </a:r>
            <a:r>
              <a:rPr lang="en-US" dirty="0" smtClean="0"/>
              <a:t>effects</a:t>
            </a:r>
            <a:endParaRPr lang="en-US" dirty="0"/>
          </a:p>
        </p:txBody>
      </p:sp>
    </p:spTree>
    <p:extLst>
      <p:ext uri="{BB962C8B-B14F-4D97-AF65-F5344CB8AC3E}">
        <p14:creationId xmlns:p14="http://schemas.microsoft.com/office/powerpoint/2010/main" val="467513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25116"/>
            <a:ext cx="6629400" cy="922684"/>
          </a:xfrm>
        </p:spPr>
        <p:txBody>
          <a:bodyPr>
            <a:normAutofit/>
          </a:bodyPr>
          <a:lstStyle/>
          <a:p>
            <a:pPr algn="ctr"/>
            <a:r>
              <a:rPr lang="en-US" dirty="0" smtClean="0"/>
              <a:t>Regression Results </a:t>
            </a:r>
            <a:r>
              <a:rPr lang="en-US" dirty="0"/>
              <a:t>(p&lt;.001</a:t>
            </a:r>
            <a:r>
              <a:rPr lang="en-US" dirty="0" smtClean="0"/>
              <a:t>)</a:t>
            </a:r>
            <a:endParaRPr lang="en-US" dirty="0"/>
          </a:p>
        </p:txBody>
      </p:sp>
      <p:sp>
        <p:nvSpPr>
          <p:cNvPr id="3" name="Content Placeholder 2"/>
          <p:cNvSpPr>
            <a:spLocks noGrp="1"/>
          </p:cNvSpPr>
          <p:nvPr>
            <p:ph idx="1"/>
          </p:nvPr>
        </p:nvSpPr>
        <p:spPr>
          <a:xfrm>
            <a:off x="471985" y="1447800"/>
            <a:ext cx="8229600" cy="4648200"/>
          </a:xfrm>
        </p:spPr>
        <p:txBody>
          <a:bodyPr>
            <a:normAutofit/>
          </a:bodyPr>
          <a:lstStyle/>
          <a:p>
            <a:r>
              <a:rPr lang="en-US" b="1" dirty="0" smtClean="0"/>
              <a:t>Gave easy-to-understand instructions</a:t>
            </a:r>
          </a:p>
          <a:p>
            <a:pPr lvl="1"/>
            <a:r>
              <a:rPr lang="en-US" dirty="0" smtClean="0"/>
              <a:t>Asians </a:t>
            </a:r>
            <a:r>
              <a:rPr lang="en-US" b="1" dirty="0" smtClean="0"/>
              <a:t>less</a:t>
            </a:r>
            <a:r>
              <a:rPr lang="en-US" dirty="0" smtClean="0"/>
              <a:t> likely than White Non-Hispanics </a:t>
            </a:r>
          </a:p>
          <a:p>
            <a:r>
              <a:rPr lang="en-US" b="1" dirty="0" smtClean="0"/>
              <a:t>Asked to teach-back</a:t>
            </a:r>
          </a:p>
          <a:p>
            <a:pPr lvl="1"/>
            <a:r>
              <a:rPr lang="en-US" dirty="0" smtClean="0"/>
              <a:t>Less educated </a:t>
            </a:r>
            <a:r>
              <a:rPr lang="en-US" b="1" dirty="0" smtClean="0"/>
              <a:t>more</a:t>
            </a:r>
            <a:r>
              <a:rPr lang="en-US" dirty="0" smtClean="0"/>
              <a:t> likely than post-graduates</a:t>
            </a:r>
          </a:p>
          <a:p>
            <a:pPr lvl="1"/>
            <a:r>
              <a:rPr lang="en-US" dirty="0" smtClean="0"/>
              <a:t>Asians, Non-Hispanic Blacks, &amp; Hispanics </a:t>
            </a:r>
            <a:r>
              <a:rPr lang="en-US" b="1" dirty="0" smtClean="0"/>
              <a:t>more</a:t>
            </a:r>
            <a:r>
              <a:rPr lang="en-US" dirty="0" smtClean="0"/>
              <a:t> </a:t>
            </a:r>
            <a:r>
              <a:rPr lang="en-US" dirty="0"/>
              <a:t>likely </a:t>
            </a:r>
            <a:r>
              <a:rPr lang="en-US" dirty="0" smtClean="0"/>
              <a:t>than </a:t>
            </a:r>
            <a:r>
              <a:rPr lang="en-US" dirty="0"/>
              <a:t>White Non-Hispanics </a:t>
            </a:r>
            <a:endParaRPr lang="en-US" dirty="0" smtClean="0"/>
          </a:p>
          <a:p>
            <a:r>
              <a:rPr lang="en-US" b="1" dirty="0" smtClean="0"/>
              <a:t>Offered help with forms</a:t>
            </a:r>
          </a:p>
          <a:p>
            <a:pPr lvl="1"/>
            <a:r>
              <a:rPr lang="en-US" dirty="0" smtClean="0"/>
              <a:t>Elderly (75+ ) </a:t>
            </a:r>
            <a:r>
              <a:rPr lang="en-US" b="1" dirty="0" smtClean="0"/>
              <a:t>more</a:t>
            </a:r>
            <a:r>
              <a:rPr lang="en-US" dirty="0" smtClean="0"/>
              <a:t> likely than 25-44 year olds</a:t>
            </a:r>
          </a:p>
          <a:p>
            <a:pPr lvl="1"/>
            <a:r>
              <a:rPr lang="en-US" dirty="0" smtClean="0"/>
              <a:t>Less than high school </a:t>
            </a:r>
            <a:r>
              <a:rPr lang="en-US" b="1" dirty="0" smtClean="0"/>
              <a:t>more</a:t>
            </a:r>
            <a:r>
              <a:rPr lang="en-US" dirty="0" smtClean="0"/>
              <a:t> likely than post-grads</a:t>
            </a:r>
          </a:p>
          <a:p>
            <a:pPr lvl="1"/>
            <a:r>
              <a:rPr lang="en-US" dirty="0" smtClean="0"/>
              <a:t>Uncomfortable speaking English </a:t>
            </a:r>
            <a:r>
              <a:rPr lang="en-US" b="1" dirty="0" smtClean="0"/>
              <a:t>more</a:t>
            </a:r>
            <a:r>
              <a:rPr lang="en-US" dirty="0" smtClean="0"/>
              <a:t> likely</a:t>
            </a:r>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a:p>
        </p:txBody>
      </p:sp>
      <p:sp>
        <p:nvSpPr>
          <p:cNvPr id="4" name="TextBox 3"/>
          <p:cNvSpPr txBox="1"/>
          <p:nvPr/>
        </p:nvSpPr>
        <p:spPr>
          <a:xfrm>
            <a:off x="5111262" y="6248400"/>
            <a:ext cx="3270738" cy="369332"/>
          </a:xfrm>
          <a:prstGeom prst="rect">
            <a:avLst/>
          </a:prstGeom>
          <a:noFill/>
          <a:ln>
            <a:solidFill>
              <a:srgbClr val="1F497D"/>
            </a:solidFill>
          </a:ln>
        </p:spPr>
        <p:txBody>
          <a:bodyPr wrap="square" rtlCol="0">
            <a:spAutoFit/>
          </a:bodyPr>
          <a:lstStyle/>
          <a:p>
            <a:r>
              <a:rPr lang="en-US" dirty="0" smtClean="0"/>
              <a:t>Source: Liang &amp; Brach 2017</a:t>
            </a:r>
            <a:endParaRPr lang="en-US" dirty="0"/>
          </a:p>
        </p:txBody>
      </p:sp>
    </p:spTree>
    <p:extLst>
      <p:ext uri="{BB962C8B-B14F-4D97-AF65-F5344CB8AC3E}">
        <p14:creationId xmlns:p14="http://schemas.microsoft.com/office/powerpoint/2010/main" val="492794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25116"/>
            <a:ext cx="6629400" cy="617884"/>
          </a:xfrm>
        </p:spPr>
        <p:txBody>
          <a:bodyPr>
            <a:noAutofit/>
          </a:bodyPr>
          <a:lstStyle/>
          <a:p>
            <a:pPr algn="ctr"/>
            <a:r>
              <a:rPr lang="en-US" sz="3200" dirty="0" smtClean="0"/>
              <a:t>Potential Research </a:t>
            </a:r>
            <a:br>
              <a:rPr lang="en-US" sz="3200" dirty="0" smtClean="0"/>
            </a:br>
            <a:r>
              <a:rPr lang="en-US" sz="3200" dirty="0" smtClean="0"/>
              <a:t>Questions</a:t>
            </a:r>
            <a:endParaRPr lang="en-US" sz="3200" dirty="0"/>
          </a:p>
        </p:txBody>
      </p:sp>
      <p:sp>
        <p:nvSpPr>
          <p:cNvPr id="3" name="Content Placeholder 2"/>
          <p:cNvSpPr>
            <a:spLocks noGrp="1"/>
          </p:cNvSpPr>
          <p:nvPr>
            <p:ph idx="1"/>
          </p:nvPr>
        </p:nvSpPr>
        <p:spPr>
          <a:xfrm>
            <a:off x="457200" y="1524001"/>
            <a:ext cx="8229600" cy="4648200"/>
          </a:xfrm>
        </p:spPr>
        <p:txBody>
          <a:bodyPr>
            <a:noAutofit/>
          </a:bodyPr>
          <a:lstStyle/>
          <a:p>
            <a:pPr>
              <a:spcAft>
                <a:spcPts val="1200"/>
              </a:spcAft>
            </a:pPr>
            <a:r>
              <a:rPr lang="en-US" dirty="0" smtClean="0"/>
              <a:t>Do providers who reportedly deliver health literate care differ from those who don’t?</a:t>
            </a:r>
          </a:p>
          <a:p>
            <a:pPr>
              <a:spcAft>
                <a:spcPts val="1200"/>
              </a:spcAft>
            </a:pPr>
            <a:r>
              <a:rPr lang="en-US" dirty="0" smtClean="0"/>
              <a:t>Does gender or racial/ethnic concordance affect reports of health literate care?</a:t>
            </a:r>
          </a:p>
          <a:p>
            <a:pPr>
              <a:spcAft>
                <a:spcPts val="1200"/>
              </a:spcAft>
            </a:pPr>
            <a:r>
              <a:rPr lang="en-US" dirty="0" smtClean="0"/>
              <a:t>Are reports of health literate care associated with lower out-of-pocket expenditures?</a:t>
            </a:r>
          </a:p>
          <a:p>
            <a:pPr>
              <a:spcAft>
                <a:spcPts val="1200"/>
              </a:spcAft>
            </a:pPr>
            <a:r>
              <a:rPr lang="en-US" dirty="0" smtClean="0"/>
              <a:t>Are people without a usual source of care more or less likely to report health literate care?</a:t>
            </a:r>
          </a:p>
          <a:p>
            <a:endParaRPr lang="en-US" dirty="0" smtClean="0"/>
          </a:p>
        </p:txBody>
      </p:sp>
    </p:spTree>
    <p:extLst>
      <p:ext uri="{BB962C8B-B14F-4D97-AF65-F5344CB8AC3E}">
        <p14:creationId xmlns:p14="http://schemas.microsoft.com/office/powerpoint/2010/main" val="634258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Potential Research </a:t>
            </a:r>
            <a:br>
              <a:rPr lang="en-US" dirty="0"/>
            </a:br>
            <a:r>
              <a:rPr lang="en-US" dirty="0" smtClean="0"/>
              <a:t>Questions Cont’d</a:t>
            </a:r>
            <a:endParaRPr lang="en-US" dirty="0"/>
          </a:p>
        </p:txBody>
      </p:sp>
      <p:sp>
        <p:nvSpPr>
          <p:cNvPr id="3" name="Content Placeholder 2"/>
          <p:cNvSpPr>
            <a:spLocks noGrp="1"/>
          </p:cNvSpPr>
          <p:nvPr>
            <p:ph idx="1"/>
          </p:nvPr>
        </p:nvSpPr>
        <p:spPr/>
        <p:txBody>
          <a:bodyPr/>
          <a:lstStyle/>
          <a:p>
            <a:r>
              <a:rPr lang="en-US" dirty="0"/>
              <a:t>Are reports of health literate care associated with the global provider rating?</a:t>
            </a:r>
          </a:p>
          <a:p>
            <a:r>
              <a:rPr lang="en-US" dirty="0" smtClean="0"/>
              <a:t>Is </a:t>
            </a:r>
            <a:r>
              <a:rPr lang="en-US" dirty="0"/>
              <a:t>there an association between reports of health literate care </a:t>
            </a:r>
            <a:r>
              <a:rPr lang="en-US" dirty="0" smtClean="0"/>
              <a:t>and </a:t>
            </a:r>
            <a:r>
              <a:rPr lang="en-US" dirty="0"/>
              <a:t>health care utilization</a:t>
            </a:r>
            <a:r>
              <a:rPr lang="en-US" dirty="0" smtClean="0"/>
              <a:t>?</a:t>
            </a:r>
          </a:p>
          <a:p>
            <a:pPr lvl="1"/>
            <a:r>
              <a:rPr lang="en-US" dirty="0" smtClean="0"/>
              <a:t>Hospitalizations?</a:t>
            </a:r>
          </a:p>
          <a:p>
            <a:pPr lvl="1"/>
            <a:r>
              <a:rPr lang="en-US" dirty="0" smtClean="0"/>
              <a:t>Prescriptions medicines?</a:t>
            </a:r>
          </a:p>
          <a:p>
            <a:pPr lvl="1"/>
            <a:r>
              <a:rPr lang="en-US" dirty="0" smtClean="0"/>
              <a:t>Preventive services?</a:t>
            </a:r>
          </a:p>
          <a:p>
            <a:r>
              <a:rPr lang="en-US" dirty="0" smtClean="0"/>
              <a:t>Can a reliable composite measure of health literate care be constructed?</a:t>
            </a:r>
            <a:endParaRPr lang="en-US" dirty="0"/>
          </a:p>
          <a:p>
            <a:endParaRPr lang="en-US" dirty="0"/>
          </a:p>
        </p:txBody>
      </p:sp>
    </p:spTree>
    <p:extLst>
      <p:ext uri="{BB962C8B-B14F-4D97-AF65-F5344CB8AC3E}">
        <p14:creationId xmlns:p14="http://schemas.microsoft.com/office/powerpoint/2010/main" val="127631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276600"/>
            <a:ext cx="7772400" cy="1362075"/>
          </a:xfrm>
        </p:spPr>
        <p:txBody>
          <a:bodyPr/>
          <a:lstStyle/>
          <a:p>
            <a:r>
              <a:rPr lang="en-US" dirty="0"/>
              <a:t>What is MEPS</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28629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3200" dirty="0" smtClean="0">
                <a:effectLst/>
              </a:rPr>
              <a:t>What questions do you have?</a:t>
            </a:r>
          </a:p>
        </p:txBody>
      </p:sp>
      <p:sp>
        <p:nvSpPr>
          <p:cNvPr id="2" name="Content Placeholder 1"/>
          <p:cNvSpPr>
            <a:spLocks noGrp="1"/>
          </p:cNvSpPr>
          <p:nvPr>
            <p:ph idx="1"/>
          </p:nvPr>
        </p:nvSpPr>
        <p:spPr/>
        <p:txBody>
          <a:bodyPr/>
          <a:lstStyle/>
          <a:p>
            <a:endParaRPr lang="en-US"/>
          </a:p>
        </p:txBody>
      </p:sp>
      <p:sp>
        <p:nvSpPr>
          <p:cNvPr id="80900" name="Text Box 4"/>
          <p:cNvSpPr txBox="1">
            <a:spLocks noChangeArrowheads="1"/>
          </p:cNvSpPr>
          <p:nvPr/>
        </p:nvSpPr>
        <p:spPr bwMode="auto">
          <a:xfrm>
            <a:off x="1143000" y="6248400"/>
            <a:ext cx="6950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a:solidFill>
                  <a:schemeClr val="tx2"/>
                </a:solidFill>
                <a:effectLst>
                  <a:outerShdw blurRad="38100" dist="38100" dir="2700000" algn="tl">
                    <a:srgbClr val="000000"/>
                  </a:outerShdw>
                </a:effectLst>
                <a:latin typeface="Arial" charset="0"/>
              </a:rPr>
              <a:t>www.ahrq.gov</a:t>
            </a:r>
          </a:p>
        </p:txBody>
      </p:sp>
      <p:pic>
        <p:nvPicPr>
          <p:cNvPr id="80902" name="Picture 6" descr="health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800600" cy="4786872"/>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39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9898" y="3429000"/>
            <a:ext cx="7772400" cy="1362075"/>
          </a:xfrm>
        </p:spPr>
        <p:txBody>
          <a:bodyPr/>
          <a:lstStyle/>
          <a:p>
            <a:r>
              <a:rPr lang="en-US" dirty="0"/>
              <a:t>How to Use MEPS Data</a:t>
            </a:r>
          </a:p>
        </p:txBody>
      </p:sp>
      <p:sp>
        <p:nvSpPr>
          <p:cNvPr id="5" name="Text Placeholder 4"/>
          <p:cNvSpPr>
            <a:spLocks noGrp="1"/>
          </p:cNvSpPr>
          <p:nvPr>
            <p:ph type="body" idx="1"/>
          </p:nvPr>
        </p:nvSpPr>
        <p:spPr>
          <a:xfrm>
            <a:off x="722313" y="4343400"/>
            <a:ext cx="7772400" cy="1500187"/>
          </a:xfrm>
        </p:spPr>
        <p:txBody>
          <a:bodyPr/>
          <a:lstStyle/>
          <a:p>
            <a:endParaRPr lang="en-US" dirty="0"/>
          </a:p>
        </p:txBody>
      </p:sp>
    </p:spTree>
    <p:extLst>
      <p:ext uri="{BB962C8B-B14F-4D97-AF65-F5344CB8AC3E}">
        <p14:creationId xmlns:p14="http://schemas.microsoft.com/office/powerpoint/2010/main" val="3676787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52600" y="457200"/>
            <a:ext cx="6629400" cy="617884"/>
          </a:xfrm>
        </p:spPr>
        <p:txBody>
          <a:bodyPr>
            <a:normAutofit fontScale="90000"/>
          </a:bodyPr>
          <a:lstStyle/>
          <a:p>
            <a:r>
              <a:rPr lang="en-US" dirty="0" smtClean="0"/>
              <a:t>MEPS-HC Data Files for Public Use (PUF’s): Levels</a:t>
            </a:r>
            <a:endParaRPr lang="en-US" dirty="0"/>
          </a:p>
        </p:txBody>
      </p:sp>
      <p:sp>
        <p:nvSpPr>
          <p:cNvPr id="48131" name="Rectangle 3"/>
          <p:cNvSpPr>
            <a:spLocks noGrp="1" noChangeArrowheads="1"/>
          </p:cNvSpPr>
          <p:nvPr>
            <p:ph type="body" idx="1"/>
          </p:nvPr>
        </p:nvSpPr>
        <p:spPr>
          <a:xfrm>
            <a:off x="457200" y="1524000"/>
            <a:ext cx="8077200" cy="5105399"/>
          </a:xfrm>
        </p:spPr>
        <p:txBody>
          <a:bodyPr>
            <a:normAutofit fontScale="92500" lnSpcReduction="20000"/>
          </a:bodyPr>
          <a:lstStyle/>
          <a:p>
            <a:r>
              <a:rPr lang="en-US" sz="3000" b="1" dirty="0" smtClean="0"/>
              <a:t>Person Level </a:t>
            </a:r>
            <a:r>
              <a:rPr lang="en-US" sz="3000" dirty="0" smtClean="0"/>
              <a:t>- detailed person information</a:t>
            </a:r>
          </a:p>
          <a:p>
            <a:pPr lvl="1"/>
            <a:r>
              <a:rPr lang="en-US" sz="2600" dirty="0"/>
              <a:t>Each record represents a person, has all of person’s demographics, health, income, expenses, etc.</a:t>
            </a:r>
          </a:p>
          <a:p>
            <a:r>
              <a:rPr lang="en-US" sz="3000" b="1" dirty="0"/>
              <a:t>Event Level - detailed event information</a:t>
            </a:r>
          </a:p>
          <a:p>
            <a:pPr lvl="1"/>
            <a:r>
              <a:rPr lang="en-US" sz="2600" dirty="0"/>
              <a:t>Each record represents an event, such as a hospital visit, has all details on conditions, expenditures, etc. for that visit</a:t>
            </a:r>
          </a:p>
          <a:p>
            <a:r>
              <a:rPr lang="en-US" sz="3000" b="1" dirty="0"/>
              <a:t>Condition Level - detailed condition information</a:t>
            </a:r>
          </a:p>
          <a:p>
            <a:pPr lvl="1">
              <a:lnSpc>
                <a:spcPct val="90000"/>
              </a:lnSpc>
            </a:pPr>
            <a:r>
              <a:rPr lang="en-US" sz="2600" dirty="0"/>
              <a:t>Each record represents a condition, all details on that condition are on that record</a:t>
            </a:r>
          </a:p>
          <a:p>
            <a:pPr>
              <a:lnSpc>
                <a:spcPct val="110000"/>
              </a:lnSpc>
            </a:pPr>
            <a:r>
              <a:rPr lang="en-US" sz="3000" b="1" dirty="0"/>
              <a:t>Job Level - detailed job information</a:t>
            </a:r>
          </a:p>
          <a:p>
            <a:pPr lvl="1">
              <a:lnSpc>
                <a:spcPct val="90000"/>
              </a:lnSpc>
            </a:pPr>
            <a:r>
              <a:rPr lang="en-US" sz="2600" dirty="0"/>
              <a:t>Each record represents a job and all details associated with it</a:t>
            </a:r>
          </a:p>
          <a:p>
            <a:pPr lvl="2"/>
            <a:endParaRPr lang="en-US" sz="2600" dirty="0"/>
          </a:p>
        </p:txBody>
      </p:sp>
    </p:spTree>
    <p:extLst>
      <p:ext uri="{BB962C8B-B14F-4D97-AF65-F5344CB8AC3E}">
        <p14:creationId xmlns:p14="http://schemas.microsoft.com/office/powerpoint/2010/main" val="1517728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smtClean="0"/>
              <a:t>MEPS-HC Data Files for </a:t>
            </a:r>
            <a:br>
              <a:rPr lang="en-US" dirty="0" smtClean="0"/>
            </a:br>
            <a:r>
              <a:rPr lang="en-US" dirty="0" smtClean="0"/>
              <a:t>Public Use (PUF): Types</a:t>
            </a:r>
            <a:endParaRPr lang="en-US" dirty="0"/>
          </a:p>
        </p:txBody>
      </p:sp>
      <p:sp>
        <p:nvSpPr>
          <p:cNvPr id="50179" name="Rectangle 3"/>
          <p:cNvSpPr>
            <a:spLocks noGrp="1" noChangeArrowheads="1"/>
          </p:cNvSpPr>
          <p:nvPr>
            <p:ph type="body" idx="1"/>
          </p:nvPr>
        </p:nvSpPr>
        <p:spPr>
          <a:xfrm>
            <a:off x="609600" y="1646237"/>
            <a:ext cx="8077200" cy="4525963"/>
          </a:xfrm>
        </p:spPr>
        <p:txBody>
          <a:bodyPr>
            <a:normAutofit/>
          </a:bodyPr>
          <a:lstStyle/>
          <a:p>
            <a:pPr marL="0" indent="0">
              <a:buNone/>
            </a:pPr>
            <a:r>
              <a:rPr lang="en-US" sz="3200" dirty="0" smtClean="0"/>
              <a:t>Full-year Files – Contain expenditure and utilization data for the calendar year from several rounds of data collection</a:t>
            </a:r>
          </a:p>
          <a:p>
            <a:r>
              <a:rPr lang="en-US" dirty="0"/>
              <a:t>Consolidated Data File </a:t>
            </a:r>
          </a:p>
          <a:p>
            <a:r>
              <a:rPr lang="en-US" dirty="0" smtClean="0"/>
              <a:t>Event File</a:t>
            </a:r>
          </a:p>
          <a:p>
            <a:r>
              <a:rPr lang="en-US" dirty="0"/>
              <a:t>Medical Conditions File </a:t>
            </a:r>
            <a:endParaRPr lang="en-US" dirty="0" smtClean="0"/>
          </a:p>
          <a:p>
            <a:r>
              <a:rPr lang="en-US" dirty="0"/>
              <a:t>Jobs File </a:t>
            </a:r>
            <a:endParaRPr lang="en-US" dirty="0" smtClean="0"/>
          </a:p>
          <a:p>
            <a:r>
              <a:rPr lang="en-US" dirty="0"/>
              <a:t>Person Round Plan Public Use File </a:t>
            </a:r>
          </a:p>
          <a:p>
            <a:pPr lvl="1"/>
            <a:endParaRPr lang="en-US" dirty="0"/>
          </a:p>
          <a:p>
            <a:pPr lvl="1"/>
            <a:endParaRPr lang="en-US" dirty="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352293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010400" cy="617884"/>
          </a:xfrm>
        </p:spPr>
        <p:txBody>
          <a:bodyPr>
            <a:normAutofit fontScale="90000"/>
          </a:bodyPr>
          <a:lstStyle/>
          <a:p>
            <a:r>
              <a:rPr lang="en-US" dirty="0"/>
              <a:t>MEPS-HC Data Files for Public Use (PUF): Supporting Documents</a:t>
            </a:r>
          </a:p>
        </p:txBody>
      </p:sp>
      <p:sp>
        <p:nvSpPr>
          <p:cNvPr id="3" name="Content Placeholder 2"/>
          <p:cNvSpPr>
            <a:spLocks noGrp="1"/>
          </p:cNvSpPr>
          <p:nvPr>
            <p:ph idx="1"/>
          </p:nvPr>
        </p:nvSpPr>
        <p:spPr>
          <a:xfrm>
            <a:off x="457200" y="1371600"/>
            <a:ext cx="8229600" cy="5486399"/>
          </a:xfrm>
        </p:spPr>
        <p:txBody>
          <a:bodyPr>
            <a:normAutofit lnSpcReduction="10000"/>
          </a:bodyPr>
          <a:lstStyle/>
          <a:p>
            <a:r>
              <a:rPr lang="en-US" sz="2400" b="1" dirty="0"/>
              <a:t>Documentation </a:t>
            </a:r>
            <a:r>
              <a:rPr lang="en-US" sz="2400" b="1" dirty="0" smtClean="0"/>
              <a:t>Files</a:t>
            </a:r>
          </a:p>
          <a:p>
            <a:pPr lvl="1"/>
            <a:r>
              <a:rPr lang="en-US" sz="2000" dirty="0"/>
              <a:t>Contain general information about </a:t>
            </a:r>
            <a:r>
              <a:rPr lang="en-US" sz="2000" dirty="0" smtClean="0"/>
              <a:t>MEPS</a:t>
            </a:r>
          </a:p>
          <a:p>
            <a:pPr lvl="1"/>
            <a:r>
              <a:rPr lang="en-US" sz="2000" dirty="0"/>
              <a:t>Contain survey information specific to each file</a:t>
            </a:r>
          </a:p>
          <a:p>
            <a:pPr lvl="1"/>
            <a:r>
              <a:rPr lang="en-US" sz="2000" dirty="0"/>
              <a:t>Discuss file variables </a:t>
            </a:r>
            <a:endParaRPr lang="en-US" sz="2000" dirty="0" smtClean="0"/>
          </a:p>
          <a:p>
            <a:pPr lvl="1"/>
            <a:r>
              <a:rPr lang="en-US" sz="2000" dirty="0"/>
              <a:t>Contains variable-source crosswalk to link back to questionnaire </a:t>
            </a:r>
            <a:r>
              <a:rPr lang="en-US" sz="2000" dirty="0" smtClean="0"/>
              <a:t>items</a:t>
            </a:r>
          </a:p>
          <a:p>
            <a:pPr lvl="1"/>
            <a:r>
              <a:rPr lang="en-US" sz="2000" dirty="0"/>
              <a:t>Instructions on how to link </a:t>
            </a:r>
            <a:r>
              <a:rPr lang="en-US" sz="2000" dirty="0" smtClean="0"/>
              <a:t>files</a:t>
            </a:r>
          </a:p>
          <a:p>
            <a:r>
              <a:rPr lang="en-US" sz="2400" b="1" dirty="0"/>
              <a:t>File </a:t>
            </a:r>
            <a:r>
              <a:rPr lang="en-US" sz="2400" b="1" dirty="0" smtClean="0"/>
              <a:t>Codebooks</a:t>
            </a:r>
          </a:p>
          <a:p>
            <a:pPr lvl="1"/>
            <a:r>
              <a:rPr lang="en-US" sz="2000" dirty="0"/>
              <a:t>Contains names and location of all variables </a:t>
            </a:r>
          </a:p>
          <a:p>
            <a:pPr lvl="1"/>
            <a:r>
              <a:rPr lang="en-US" sz="2000" dirty="0"/>
              <a:t>Provides formatted frequencies for all </a:t>
            </a:r>
            <a:r>
              <a:rPr lang="en-US" sz="2000" dirty="0" smtClean="0"/>
              <a:t>variables</a:t>
            </a:r>
          </a:p>
          <a:p>
            <a:pPr lvl="1"/>
            <a:r>
              <a:rPr lang="en-US" sz="2000" dirty="0"/>
              <a:t>List both weighted and un-weighted </a:t>
            </a:r>
            <a:r>
              <a:rPr lang="en-US" sz="2000" dirty="0" smtClean="0"/>
              <a:t>estimates</a:t>
            </a:r>
          </a:p>
          <a:p>
            <a:r>
              <a:rPr lang="en-US" sz="2400" b="1" dirty="0"/>
              <a:t>Users </a:t>
            </a:r>
            <a:r>
              <a:rPr lang="en-US" sz="2400" b="1" dirty="0" smtClean="0"/>
              <a:t>Notes</a:t>
            </a:r>
          </a:p>
          <a:p>
            <a:pPr lvl="1"/>
            <a:r>
              <a:rPr lang="en-US" sz="2000" dirty="0" smtClean="0"/>
              <a:t>SAS, SPSS, &amp; STATA  </a:t>
            </a:r>
            <a:r>
              <a:rPr lang="en-US" sz="2000" dirty="0"/>
              <a:t>Programming Statements</a:t>
            </a:r>
          </a:p>
          <a:p>
            <a:pPr lvl="1"/>
            <a:r>
              <a:rPr lang="en-US" sz="2000" dirty="0" smtClean="0"/>
              <a:t>Data </a:t>
            </a:r>
            <a:r>
              <a:rPr lang="en-US" sz="2000" dirty="0"/>
              <a:t>file in SAS transport and ASCII formats</a:t>
            </a:r>
          </a:p>
          <a:p>
            <a:pPr lvl="1"/>
            <a:r>
              <a:rPr lang="en-US" sz="2000" dirty="0"/>
              <a:t>Sample </a:t>
            </a:r>
            <a:r>
              <a:rPr lang="en-US" sz="2000" dirty="0" smtClean="0"/>
              <a:t>code</a:t>
            </a:r>
            <a:endParaRPr lang="en-US" sz="3200" dirty="0"/>
          </a:p>
          <a:p>
            <a:pPr lvl="1"/>
            <a:endParaRPr lang="en-US" dirty="0"/>
          </a:p>
          <a:p>
            <a:pPr lvl="1"/>
            <a:endParaRPr lang="en-US" dirty="0" smtClean="0"/>
          </a:p>
          <a:p>
            <a:pPr lvl="1"/>
            <a:endParaRPr lang="en-US" dirty="0"/>
          </a:p>
          <a:p>
            <a:endParaRPr lang="en-US" dirty="0"/>
          </a:p>
          <a:p>
            <a:pPr lvl="1"/>
            <a:endParaRPr lang="en-US" dirty="0"/>
          </a:p>
          <a:p>
            <a:pPr lvl="1"/>
            <a:endParaRPr lang="en-US" dirty="0"/>
          </a:p>
          <a:p>
            <a:pPr lvl="1"/>
            <a:endParaRPr lang="en-US" dirty="0" smtClean="0"/>
          </a:p>
          <a:p>
            <a:pPr lvl="1"/>
            <a:endParaRPr lang="en-US" dirty="0" smtClean="0"/>
          </a:p>
          <a:p>
            <a:pPr lvl="1"/>
            <a:endParaRPr lang="en-US" dirty="0"/>
          </a:p>
          <a:p>
            <a:pPr lvl="1"/>
            <a:endParaRPr lang="en-US" dirty="0"/>
          </a:p>
          <a:p>
            <a:endParaRPr lang="en-US" dirty="0"/>
          </a:p>
        </p:txBody>
      </p:sp>
    </p:spTree>
    <p:extLst>
      <p:ext uri="{BB962C8B-B14F-4D97-AF65-F5344CB8AC3E}">
        <p14:creationId xmlns:p14="http://schemas.microsoft.com/office/powerpoint/2010/main" val="3651946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7315200" cy="617884"/>
          </a:xfrm>
        </p:spPr>
        <p:txBody>
          <a:bodyPr>
            <a:noAutofit/>
          </a:bodyPr>
          <a:lstStyle/>
          <a:p>
            <a:r>
              <a:rPr lang="en-US" dirty="0" smtClean="0"/>
              <a:t>MEPS Web Site</a:t>
            </a:r>
            <a:br>
              <a:rPr lang="en-US" dirty="0" smtClean="0"/>
            </a:br>
            <a:r>
              <a:rPr lang="en-US" dirty="0">
                <a:hlinkClick r:id="rId2"/>
              </a:rPr>
              <a:t>https://meps.ahrq.gov/mepsweb/</a:t>
            </a:r>
            <a:r>
              <a:rPr lang="en-US" dirty="0"/>
              <a:t/>
            </a:r>
            <a:br>
              <a:rPr lang="en-US" dirty="0"/>
            </a:br>
            <a:endParaRPr lang="en-US" dirty="0"/>
          </a:p>
        </p:txBody>
      </p:sp>
      <p:sp>
        <p:nvSpPr>
          <p:cNvPr id="3" name="Content Placeholder 2"/>
          <p:cNvSpPr>
            <a:spLocks noGrp="1"/>
          </p:cNvSpPr>
          <p:nvPr>
            <p:ph idx="1"/>
          </p:nvPr>
        </p:nvSpPr>
        <p:spPr>
          <a:xfrm>
            <a:off x="533400" y="1447800"/>
            <a:ext cx="8229600" cy="6096000"/>
          </a:xfrm>
        </p:spPr>
        <p:txBody>
          <a:bodyPr>
            <a:normAutofit fontScale="25000" lnSpcReduction="20000"/>
          </a:bodyPr>
          <a:lstStyle/>
          <a:p>
            <a:r>
              <a:rPr lang="en-US" sz="11200" b="1" dirty="0" smtClean="0"/>
              <a:t>Materials on the MEPS Web site</a:t>
            </a:r>
          </a:p>
          <a:p>
            <a:pPr lvl="1"/>
            <a:r>
              <a:rPr lang="en-US" sz="8000" dirty="0" smtClean="0"/>
              <a:t>Micro Data Files- Public Use Files (PUFs)</a:t>
            </a:r>
          </a:p>
          <a:p>
            <a:pPr lvl="1"/>
            <a:r>
              <a:rPr lang="en-US" sz="8000" dirty="0" smtClean="0"/>
              <a:t>Questionnaires: Core and Supplemental</a:t>
            </a:r>
          </a:p>
          <a:p>
            <a:pPr>
              <a:spcBef>
                <a:spcPts val="3000"/>
              </a:spcBef>
            </a:pPr>
            <a:r>
              <a:rPr lang="en-US" sz="11200" b="1" dirty="0" smtClean="0"/>
              <a:t>Redesigned HC Summary Data Tables Platform</a:t>
            </a:r>
          </a:p>
          <a:p>
            <a:pPr lvl="1"/>
            <a:r>
              <a:rPr lang="en-US" sz="8000" dirty="0" smtClean="0"/>
              <a:t>Medical utilization and expenditures</a:t>
            </a:r>
          </a:p>
          <a:p>
            <a:pPr lvl="1"/>
            <a:r>
              <a:rPr lang="en-US" sz="8000" dirty="0" smtClean="0"/>
              <a:t>Demographic and socioeconomic characteristics</a:t>
            </a:r>
          </a:p>
          <a:p>
            <a:pPr lvl="1"/>
            <a:r>
              <a:rPr lang="en-US" sz="8000" dirty="0" smtClean="0"/>
              <a:t>Health insurance coverage</a:t>
            </a:r>
          </a:p>
          <a:p>
            <a:pPr lvl="1"/>
            <a:r>
              <a:rPr lang="en-US" sz="8000" dirty="0" smtClean="0"/>
              <a:t>Access to care and satisfaction with care</a:t>
            </a:r>
          </a:p>
          <a:p>
            <a:pPr lvl="1"/>
            <a:r>
              <a:rPr lang="en-US" sz="8000" dirty="0" smtClean="0"/>
              <a:t>Prescribed medicine purchases</a:t>
            </a:r>
          </a:p>
          <a:p>
            <a:pPr>
              <a:spcBef>
                <a:spcPts val="3000"/>
              </a:spcBef>
            </a:pPr>
            <a:r>
              <a:rPr lang="en-US" sz="11200" b="1" dirty="0" smtClean="0"/>
              <a:t>Publications</a:t>
            </a:r>
          </a:p>
          <a:p>
            <a:pPr lvl="1"/>
            <a:r>
              <a:rPr lang="en-US" sz="8000" dirty="0" smtClean="0"/>
              <a:t>Statistical briefs</a:t>
            </a:r>
          </a:p>
          <a:p>
            <a:pPr lvl="1"/>
            <a:r>
              <a:rPr lang="en-US" sz="8000" dirty="0" smtClean="0"/>
              <a:t>Methodology reports</a:t>
            </a:r>
          </a:p>
          <a:p>
            <a:pPr lvl="1"/>
            <a:r>
              <a:rPr lang="en-US" sz="8000" dirty="0" smtClean="0"/>
              <a:t>Research findings</a:t>
            </a:r>
          </a:p>
          <a:p>
            <a:pPr marL="347662" lvl="1" indent="0">
              <a:buNone/>
            </a:pPr>
            <a:endParaRPr lang="en-US" sz="8800" b="1" dirty="0" smtClean="0"/>
          </a:p>
          <a:p>
            <a:pPr lvl="1"/>
            <a:endParaRPr lang="en-US" sz="8800" b="1" dirty="0"/>
          </a:p>
          <a:p>
            <a:pPr marL="347662" lvl="1" indent="0">
              <a:buNone/>
            </a:pPr>
            <a:r>
              <a:rPr lang="en-US" sz="8800" b="1" dirty="0" smtClean="0"/>
              <a:t> </a:t>
            </a:r>
          </a:p>
          <a:p>
            <a:pPr lvl="1"/>
            <a:endParaRPr lang="en-US" sz="7000" b="1" dirty="0"/>
          </a:p>
          <a:p>
            <a:pPr marL="0" indent="0">
              <a:buNone/>
            </a:pPr>
            <a:endParaRPr lang="en-US" b="1" dirty="0" smtClean="0"/>
          </a:p>
          <a:p>
            <a:pPr lvl="1"/>
            <a:endParaRPr lang="en-US" b="1" dirty="0" smtClean="0"/>
          </a:p>
          <a:p>
            <a:endParaRPr lang="en-US" b="1" dirty="0"/>
          </a:p>
          <a:p>
            <a:endParaRPr lang="en-US" dirty="0"/>
          </a:p>
        </p:txBody>
      </p:sp>
    </p:spTree>
    <p:extLst>
      <p:ext uri="{BB962C8B-B14F-4D97-AF65-F5344CB8AC3E}">
        <p14:creationId xmlns:p14="http://schemas.microsoft.com/office/powerpoint/2010/main" val="873854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77516"/>
            <a:ext cx="6629400" cy="617884"/>
          </a:xfrm>
        </p:spPr>
        <p:txBody>
          <a:bodyPr>
            <a:noAutofit/>
          </a:bodyPr>
          <a:lstStyle/>
          <a:p>
            <a:r>
              <a:rPr lang="en-US" dirty="0"/>
              <a:t>AHRQ Data Center (ADC)</a:t>
            </a:r>
          </a:p>
        </p:txBody>
      </p:sp>
      <p:sp>
        <p:nvSpPr>
          <p:cNvPr id="3" name="Content Placeholder 2"/>
          <p:cNvSpPr>
            <a:spLocks noGrp="1"/>
          </p:cNvSpPr>
          <p:nvPr>
            <p:ph idx="1"/>
          </p:nvPr>
        </p:nvSpPr>
        <p:spPr>
          <a:xfrm>
            <a:off x="457200" y="1447800"/>
            <a:ext cx="8229600" cy="5715000"/>
          </a:xfrm>
        </p:spPr>
        <p:txBody>
          <a:bodyPr>
            <a:noAutofit/>
          </a:bodyPr>
          <a:lstStyle/>
          <a:p>
            <a:r>
              <a:rPr lang="en-US" sz="2400" b="1" dirty="0"/>
              <a:t>P</a:t>
            </a:r>
            <a:r>
              <a:rPr lang="en-US" sz="2400" b="1" dirty="0" smtClean="0"/>
              <a:t>urpose</a:t>
            </a:r>
          </a:p>
          <a:p>
            <a:pPr lvl="1"/>
            <a:r>
              <a:rPr lang="en-US" sz="1800" dirty="0"/>
              <a:t>Provides researchers access to non-public use MEPS data (except directly identifiable information</a:t>
            </a:r>
            <a:r>
              <a:rPr lang="en-US" sz="2000" dirty="0" smtClean="0"/>
              <a:t>)</a:t>
            </a:r>
          </a:p>
          <a:p>
            <a:r>
              <a:rPr lang="en-US" sz="2400" b="1" dirty="0" smtClean="0"/>
              <a:t>Location</a:t>
            </a:r>
          </a:p>
          <a:p>
            <a:pPr lvl="1"/>
            <a:r>
              <a:rPr lang="en-US" sz="1800" dirty="0"/>
              <a:t>Secure </a:t>
            </a:r>
            <a:r>
              <a:rPr lang="en-US" sz="1800" dirty="0" smtClean="0"/>
              <a:t>room</a:t>
            </a:r>
          </a:p>
          <a:p>
            <a:r>
              <a:rPr lang="en-US" sz="2400" b="1" dirty="0" smtClean="0"/>
              <a:t>Access</a:t>
            </a:r>
          </a:p>
          <a:p>
            <a:pPr lvl="1"/>
            <a:r>
              <a:rPr lang="en-US" sz="1800" dirty="0"/>
              <a:t>Terminal connected to secure </a:t>
            </a:r>
            <a:r>
              <a:rPr lang="en-US" sz="1800" dirty="0" smtClean="0"/>
              <a:t>LAN</a:t>
            </a:r>
          </a:p>
          <a:p>
            <a:pPr lvl="1"/>
            <a:r>
              <a:rPr lang="en-US" sz="1800" dirty="0"/>
              <a:t>No internet </a:t>
            </a:r>
            <a:r>
              <a:rPr lang="en-US" sz="1800" dirty="0" smtClean="0"/>
              <a:t>connectivity</a:t>
            </a:r>
          </a:p>
          <a:p>
            <a:r>
              <a:rPr lang="en-US" sz="2400" b="1" dirty="0"/>
              <a:t>Statistical </a:t>
            </a:r>
            <a:r>
              <a:rPr lang="en-US" sz="2400" b="1" dirty="0" smtClean="0"/>
              <a:t>software</a:t>
            </a:r>
          </a:p>
          <a:p>
            <a:pPr lvl="1"/>
            <a:r>
              <a:rPr lang="en-US" sz="1800" dirty="0"/>
              <a:t>SAS, STATA, SUDAAN, </a:t>
            </a:r>
            <a:r>
              <a:rPr lang="en-US" sz="1800" dirty="0" smtClean="0"/>
              <a:t>R</a:t>
            </a:r>
          </a:p>
          <a:p>
            <a:r>
              <a:rPr lang="en-US" sz="2400" b="1" dirty="0"/>
              <a:t>Limited staff support by experts on</a:t>
            </a:r>
            <a:r>
              <a:rPr lang="en-US" sz="2400" b="1" dirty="0" smtClean="0"/>
              <a:t>:</a:t>
            </a:r>
          </a:p>
          <a:p>
            <a:pPr lvl="1"/>
            <a:r>
              <a:rPr lang="en-US" sz="1800" dirty="0" smtClean="0"/>
              <a:t>Data</a:t>
            </a:r>
          </a:p>
          <a:p>
            <a:pPr lvl="1"/>
            <a:r>
              <a:rPr lang="en-US" sz="1800" dirty="0" smtClean="0"/>
              <a:t>Confidentiality issues</a:t>
            </a:r>
          </a:p>
          <a:p>
            <a:pPr lvl="1"/>
            <a:r>
              <a:rPr lang="en-US" sz="1800" dirty="0" smtClean="0"/>
              <a:t>Software</a:t>
            </a:r>
          </a:p>
          <a:p>
            <a:pPr marL="347662" lvl="1" indent="0">
              <a:buNone/>
            </a:pPr>
            <a:endParaRPr lang="en-US" sz="2000" b="1" dirty="0"/>
          </a:p>
          <a:p>
            <a:pPr lvl="1"/>
            <a:endParaRPr lang="en-US" sz="2000" b="1" dirty="0"/>
          </a:p>
          <a:p>
            <a:pPr lvl="1"/>
            <a:endParaRPr lang="en-US" sz="2000" dirty="0" smtClean="0"/>
          </a:p>
          <a:p>
            <a:endParaRPr lang="en-US" sz="2000" b="1" dirty="0"/>
          </a:p>
          <a:p>
            <a:endParaRPr lang="en-US" sz="2000" dirty="0" smtClean="0"/>
          </a:p>
          <a:p>
            <a:endParaRPr lang="en-US" sz="2000" dirty="0"/>
          </a:p>
          <a:p>
            <a:pPr lvl="1"/>
            <a:endParaRPr lang="en-US" sz="2000" dirty="0"/>
          </a:p>
          <a:p>
            <a:pPr lvl="1"/>
            <a:endParaRPr lang="en-US" sz="2000" b="1" dirty="0" smtClean="0"/>
          </a:p>
          <a:p>
            <a:pPr lvl="1"/>
            <a:endParaRPr lang="en-US" sz="2000" b="1" dirty="0" smtClean="0"/>
          </a:p>
          <a:p>
            <a:pPr marL="0" indent="0">
              <a:spcBef>
                <a:spcPts val="600"/>
              </a:spcBef>
              <a:buNone/>
              <a:defRPr/>
            </a:pPr>
            <a:endParaRPr lang="en-US" sz="2000" dirty="0" smtClean="0"/>
          </a:p>
          <a:p>
            <a:pPr marL="0" indent="0">
              <a:spcBef>
                <a:spcPts val="600"/>
              </a:spcBef>
              <a:buNone/>
              <a:defRPr/>
            </a:pPr>
            <a:endParaRPr lang="en-US" sz="2000" dirty="0"/>
          </a:p>
          <a:p>
            <a:pPr lvl="1"/>
            <a:endParaRPr lang="en-US" sz="2000" b="1" dirty="0"/>
          </a:p>
          <a:p>
            <a:endParaRPr lang="en-US" sz="2000" b="1" dirty="0"/>
          </a:p>
          <a:p>
            <a:pPr lvl="1"/>
            <a:endParaRPr lang="en-US" sz="2000" b="1" dirty="0"/>
          </a:p>
          <a:p>
            <a:endParaRPr lang="en-US" sz="2000" b="1" dirty="0"/>
          </a:p>
          <a:p>
            <a:pPr lvl="1"/>
            <a:endParaRPr lang="en-US" sz="2000" dirty="0"/>
          </a:p>
        </p:txBody>
      </p:sp>
    </p:spTree>
    <p:extLst>
      <p:ext uri="{BB962C8B-B14F-4D97-AF65-F5344CB8AC3E}">
        <p14:creationId xmlns:p14="http://schemas.microsoft.com/office/powerpoint/2010/main" val="1677926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162800" cy="609600"/>
          </a:xfrm>
        </p:spPr>
        <p:txBody>
          <a:bodyPr>
            <a:noAutofit/>
          </a:bodyPr>
          <a:lstStyle/>
          <a:p>
            <a:r>
              <a:rPr lang="en-US" sz="3200" dirty="0"/>
              <a:t>AHRQ Data Center: </a:t>
            </a:r>
            <a:r>
              <a:rPr lang="en-US" sz="3200" dirty="0" smtClean="0"/>
              <a:t/>
            </a:r>
            <a:br>
              <a:rPr lang="en-US" sz="3200" dirty="0" smtClean="0"/>
            </a:br>
            <a:r>
              <a:rPr lang="en-US" sz="3200" dirty="0" smtClean="0"/>
              <a:t>Procedures</a:t>
            </a:r>
            <a:endParaRPr lang="en-US" sz="3200" dirty="0"/>
          </a:p>
        </p:txBody>
      </p:sp>
      <p:sp>
        <p:nvSpPr>
          <p:cNvPr id="3" name="Content Placeholder 2"/>
          <p:cNvSpPr>
            <a:spLocks noGrp="1"/>
          </p:cNvSpPr>
          <p:nvPr>
            <p:ph idx="1"/>
          </p:nvPr>
        </p:nvSpPr>
        <p:spPr>
          <a:xfrm>
            <a:off x="457200" y="1524000"/>
            <a:ext cx="8382000" cy="5105399"/>
          </a:xfrm>
        </p:spPr>
        <p:txBody>
          <a:bodyPr>
            <a:normAutofit lnSpcReduction="10000"/>
          </a:bodyPr>
          <a:lstStyle/>
          <a:p>
            <a:r>
              <a:rPr lang="en-US" dirty="0"/>
              <a:t>Submit proposal to Data Center </a:t>
            </a:r>
            <a:r>
              <a:rPr lang="en-US" dirty="0" smtClean="0"/>
              <a:t>coordinator</a:t>
            </a:r>
          </a:p>
          <a:p>
            <a:r>
              <a:rPr lang="en-US" dirty="0"/>
              <a:t>Review within 2 weeks for feasibility, and data availability</a:t>
            </a:r>
          </a:p>
          <a:p>
            <a:r>
              <a:rPr lang="en-US" dirty="0"/>
              <a:t>Institutional Review Board (IRB) review required from users’ institute</a:t>
            </a:r>
          </a:p>
          <a:p>
            <a:r>
              <a:rPr lang="en-US" dirty="0"/>
              <a:t>Sign the Data Center agreement</a:t>
            </a:r>
          </a:p>
          <a:p>
            <a:r>
              <a:rPr lang="en-US" dirty="0"/>
              <a:t>Fee - $300 to cover technical assistance and simple file construction, waived for full time </a:t>
            </a:r>
            <a:r>
              <a:rPr lang="en-US" dirty="0" smtClean="0"/>
              <a:t>students</a:t>
            </a:r>
            <a:endParaRPr lang="en-US" dirty="0"/>
          </a:p>
          <a:p>
            <a:r>
              <a:rPr lang="en-US" dirty="0"/>
              <a:t>Run analysis – on or off-site – depending on the project</a:t>
            </a:r>
          </a:p>
          <a:p>
            <a:endParaRPr lang="en-US" dirty="0"/>
          </a:p>
          <a:p>
            <a:endParaRPr lang="en-US" dirty="0"/>
          </a:p>
        </p:txBody>
      </p:sp>
    </p:spTree>
    <p:extLst>
      <p:ext uri="{BB962C8B-B14F-4D97-AF65-F5344CB8AC3E}">
        <p14:creationId xmlns:p14="http://schemas.microsoft.com/office/powerpoint/2010/main" val="3933521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3200" dirty="0" smtClean="0">
                <a:effectLst/>
              </a:rPr>
              <a:t>What questions do you have?</a:t>
            </a:r>
          </a:p>
        </p:txBody>
      </p:sp>
      <p:sp>
        <p:nvSpPr>
          <p:cNvPr id="2" name="Content Placeholder 1"/>
          <p:cNvSpPr>
            <a:spLocks noGrp="1"/>
          </p:cNvSpPr>
          <p:nvPr>
            <p:ph idx="1"/>
          </p:nvPr>
        </p:nvSpPr>
        <p:spPr/>
        <p:txBody>
          <a:bodyPr/>
          <a:lstStyle/>
          <a:p>
            <a:endParaRPr lang="en-US"/>
          </a:p>
        </p:txBody>
      </p:sp>
      <p:sp>
        <p:nvSpPr>
          <p:cNvPr id="80900" name="Text Box 4"/>
          <p:cNvSpPr txBox="1">
            <a:spLocks noChangeArrowheads="1"/>
          </p:cNvSpPr>
          <p:nvPr/>
        </p:nvSpPr>
        <p:spPr bwMode="auto">
          <a:xfrm>
            <a:off x="1143000" y="6248400"/>
            <a:ext cx="6950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a:solidFill>
                  <a:schemeClr val="tx2"/>
                </a:solidFill>
                <a:effectLst>
                  <a:outerShdw blurRad="38100" dist="38100" dir="2700000" algn="tl">
                    <a:srgbClr val="000000"/>
                  </a:outerShdw>
                </a:effectLst>
                <a:latin typeface="Arial" charset="0"/>
              </a:rPr>
              <a:t>www.ahrq.gov</a:t>
            </a:r>
          </a:p>
        </p:txBody>
      </p:sp>
      <p:pic>
        <p:nvPicPr>
          <p:cNvPr id="80902" name="Picture 6" descr="health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800600" cy="4786872"/>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21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52600" y="457200"/>
            <a:ext cx="6629400" cy="617884"/>
          </a:xfrm>
        </p:spPr>
        <p:txBody>
          <a:bodyPr>
            <a:normAutofit fontScale="90000"/>
          </a:bodyPr>
          <a:lstStyle/>
          <a:p>
            <a:r>
              <a:rPr lang="en-US" dirty="0" smtClean="0"/>
              <a:t>Medical Expenditure Panel Survey – Household Component </a:t>
            </a:r>
            <a:endParaRPr lang="en-US" dirty="0"/>
          </a:p>
        </p:txBody>
      </p:sp>
      <p:sp>
        <p:nvSpPr>
          <p:cNvPr id="30723" name="Rectangle 3"/>
          <p:cNvSpPr>
            <a:spLocks noGrp="1" noChangeArrowheads="1"/>
          </p:cNvSpPr>
          <p:nvPr>
            <p:ph type="body" idx="1"/>
          </p:nvPr>
        </p:nvSpPr>
        <p:spPr>
          <a:xfrm>
            <a:off x="1066800" y="1066800"/>
            <a:ext cx="7620000" cy="5638800"/>
          </a:xfrm>
        </p:spPr>
        <p:txBody>
          <a:bodyPr>
            <a:normAutofit/>
          </a:bodyPr>
          <a:lstStyle/>
          <a:p>
            <a:endParaRPr lang="en-US" dirty="0" smtClean="0"/>
          </a:p>
          <a:p>
            <a:r>
              <a:rPr lang="en-US" dirty="0" smtClean="0"/>
              <a:t>Nationally representative survey of 15,000 households </a:t>
            </a:r>
          </a:p>
          <a:p>
            <a:pPr lvl="1"/>
            <a:r>
              <a:rPr lang="en-US" dirty="0" smtClean="0"/>
              <a:t>Provides national estimates of:</a:t>
            </a:r>
          </a:p>
          <a:p>
            <a:pPr lvl="1"/>
            <a:r>
              <a:rPr lang="en-US" dirty="0" smtClean="0"/>
              <a:t>Health care use</a:t>
            </a:r>
          </a:p>
          <a:p>
            <a:pPr lvl="1"/>
            <a:r>
              <a:rPr lang="en-US" dirty="0" smtClean="0"/>
              <a:t>Expenditures</a:t>
            </a:r>
          </a:p>
          <a:p>
            <a:pPr lvl="1"/>
            <a:r>
              <a:rPr lang="en-US" dirty="0" smtClean="0"/>
              <a:t>Insurance coverage</a:t>
            </a:r>
          </a:p>
          <a:p>
            <a:pPr lvl="1"/>
            <a:r>
              <a:rPr lang="en-US" dirty="0" smtClean="0"/>
              <a:t>Sources of payment</a:t>
            </a:r>
          </a:p>
          <a:p>
            <a:pPr lvl="1"/>
            <a:r>
              <a:rPr lang="en-US" dirty="0" smtClean="0"/>
              <a:t>Access to care </a:t>
            </a:r>
          </a:p>
          <a:p>
            <a:pPr lvl="1"/>
            <a:r>
              <a:rPr lang="en-US" dirty="0" smtClean="0"/>
              <a:t>Health care quality</a:t>
            </a:r>
            <a:endParaRPr lang="en-US" dirty="0"/>
          </a:p>
        </p:txBody>
      </p:sp>
    </p:spTree>
    <p:extLst>
      <p:ext uri="{BB962C8B-B14F-4D97-AF65-F5344CB8AC3E}">
        <p14:creationId xmlns:p14="http://schemas.microsoft.com/office/powerpoint/2010/main" val="3133781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00200" y="677516"/>
            <a:ext cx="6629400" cy="617884"/>
          </a:xfrm>
        </p:spPr>
        <p:txBody>
          <a:bodyPr>
            <a:noAutofit/>
          </a:bodyPr>
          <a:lstStyle/>
          <a:p>
            <a:r>
              <a:rPr lang="en-US" dirty="0" smtClean="0"/>
              <a:t>MEPS-HC Survey Design</a:t>
            </a:r>
            <a:endParaRPr lang="en-US" dirty="0"/>
          </a:p>
        </p:txBody>
      </p:sp>
      <p:sp>
        <p:nvSpPr>
          <p:cNvPr id="34819" name="Rectangle 3"/>
          <p:cNvSpPr>
            <a:spLocks noGrp="1" noChangeArrowheads="1"/>
          </p:cNvSpPr>
          <p:nvPr>
            <p:ph type="body" idx="1"/>
          </p:nvPr>
        </p:nvSpPr>
        <p:spPr>
          <a:xfrm>
            <a:off x="457200" y="1332186"/>
            <a:ext cx="8229600" cy="5059363"/>
          </a:xfrm>
        </p:spPr>
        <p:txBody>
          <a:bodyPr>
            <a:normAutofit fontScale="92500" lnSpcReduction="10000"/>
          </a:bodyPr>
          <a:lstStyle/>
          <a:p>
            <a:r>
              <a:rPr lang="en-US" dirty="0" smtClean="0"/>
              <a:t>Subsample of households participating in the previous year’s National Health Interview Survey</a:t>
            </a:r>
          </a:p>
          <a:p>
            <a:r>
              <a:rPr lang="en-US" dirty="0" smtClean="0"/>
              <a:t>Representative of the civilian non-institutionalized population of the USA.</a:t>
            </a:r>
          </a:p>
          <a:p>
            <a:r>
              <a:rPr lang="en-US" dirty="0" smtClean="0"/>
              <a:t>Collects data for 2 years of health care usage from each panel</a:t>
            </a:r>
          </a:p>
          <a:p>
            <a:r>
              <a:rPr lang="en-US" dirty="0" smtClean="0"/>
              <a:t>5 in-person interviews over </a:t>
            </a:r>
            <a:r>
              <a:rPr lang="en-US" dirty="0" smtClean="0"/>
              <a:t>2½ </a:t>
            </a:r>
            <a:r>
              <a:rPr lang="en-US" dirty="0" smtClean="0"/>
              <a:t>year period in English or </a:t>
            </a:r>
            <a:r>
              <a:rPr lang="en-US" dirty="0" smtClean="0"/>
              <a:t>Spanish</a:t>
            </a:r>
            <a:endParaRPr lang="en-US" dirty="0" smtClean="0"/>
          </a:p>
          <a:p>
            <a:r>
              <a:rPr lang="en-US" dirty="0" smtClean="0"/>
              <a:t>One respondent per household</a:t>
            </a:r>
          </a:p>
          <a:p>
            <a:pPr lvl="1"/>
            <a:r>
              <a:rPr lang="en-US" dirty="0" smtClean="0"/>
              <a:t>May not be able to report accurately certain types of information (e.g., type of health plan, detailed event information, diagnoses)</a:t>
            </a:r>
          </a:p>
          <a:p>
            <a:r>
              <a:rPr lang="en-US" dirty="0" smtClean="0"/>
              <a:t>Person- and family-level data collected</a:t>
            </a:r>
          </a:p>
          <a:p>
            <a:endParaRPr lang="en-US" dirty="0"/>
          </a:p>
        </p:txBody>
      </p:sp>
    </p:spTree>
    <p:extLst>
      <p:ext uri="{BB962C8B-B14F-4D97-AF65-F5344CB8AC3E}">
        <p14:creationId xmlns:p14="http://schemas.microsoft.com/office/powerpoint/2010/main" val="2061901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883313" y="457549"/>
            <a:ext cx="6498687" cy="380651"/>
          </a:xfrm>
        </p:spPr>
        <p:txBody>
          <a:bodyPr>
            <a:noAutofit/>
          </a:bodyPr>
          <a:lstStyle/>
          <a:p>
            <a:pPr algn="ctr" eaLnBrk="1" hangingPunct="1"/>
            <a:r>
              <a:rPr lang="en-US" altLang="en-US" sz="2200" dirty="0"/>
              <a:t>MEPS Panel Design:  Data Reference Periods</a:t>
            </a:r>
          </a:p>
        </p:txBody>
      </p:sp>
      <p:graphicFrame>
        <p:nvGraphicFramePr>
          <p:cNvPr id="2290" name="Group 242"/>
          <p:cNvGraphicFramePr>
            <a:graphicFrameLocks noGrp="1"/>
          </p:cNvGraphicFramePr>
          <p:nvPr>
            <p:ph type="tbl" idx="1"/>
            <p:extLst>
              <p:ext uri="{D42A27DB-BD31-4B8C-83A1-F6EECF244321}">
                <p14:modId xmlns:p14="http://schemas.microsoft.com/office/powerpoint/2010/main" val="2281799844"/>
              </p:ext>
            </p:extLst>
          </p:nvPr>
        </p:nvGraphicFramePr>
        <p:xfrm>
          <a:off x="609601" y="990599"/>
          <a:ext cx="7885479" cy="5867401"/>
        </p:xfrm>
        <a:graphic>
          <a:graphicData uri="http://schemas.openxmlformats.org/drawingml/2006/table">
            <a:tbl>
              <a:tblPr/>
              <a:tblGrid>
                <a:gridCol w="1825342">
                  <a:extLst>
                    <a:ext uri="{9D8B030D-6E8A-4147-A177-3AD203B41FA5}">
                      <a16:colId xmlns:a16="http://schemas.microsoft.com/office/drawing/2014/main" val="20000"/>
                    </a:ext>
                  </a:extLst>
                </a:gridCol>
                <a:gridCol w="529349">
                  <a:extLst>
                    <a:ext uri="{9D8B030D-6E8A-4147-A177-3AD203B41FA5}">
                      <a16:colId xmlns:a16="http://schemas.microsoft.com/office/drawing/2014/main" val="20001"/>
                    </a:ext>
                  </a:extLst>
                </a:gridCol>
                <a:gridCol w="529349">
                  <a:extLst>
                    <a:ext uri="{9D8B030D-6E8A-4147-A177-3AD203B41FA5}">
                      <a16:colId xmlns:a16="http://schemas.microsoft.com/office/drawing/2014/main" val="20002"/>
                    </a:ext>
                  </a:extLst>
                </a:gridCol>
                <a:gridCol w="529349">
                  <a:extLst>
                    <a:ext uri="{9D8B030D-6E8A-4147-A177-3AD203B41FA5}">
                      <a16:colId xmlns:a16="http://schemas.microsoft.com/office/drawing/2014/main" val="20003"/>
                    </a:ext>
                  </a:extLst>
                </a:gridCol>
                <a:gridCol w="529349">
                  <a:extLst>
                    <a:ext uri="{9D8B030D-6E8A-4147-A177-3AD203B41FA5}">
                      <a16:colId xmlns:a16="http://schemas.microsoft.com/office/drawing/2014/main" val="20004"/>
                    </a:ext>
                  </a:extLst>
                </a:gridCol>
                <a:gridCol w="438082">
                  <a:extLst>
                    <a:ext uri="{9D8B030D-6E8A-4147-A177-3AD203B41FA5}">
                      <a16:colId xmlns:a16="http://schemas.microsoft.com/office/drawing/2014/main" val="20005"/>
                    </a:ext>
                  </a:extLst>
                </a:gridCol>
                <a:gridCol w="511095">
                  <a:extLst>
                    <a:ext uri="{9D8B030D-6E8A-4147-A177-3AD203B41FA5}">
                      <a16:colId xmlns:a16="http://schemas.microsoft.com/office/drawing/2014/main" val="20006"/>
                    </a:ext>
                  </a:extLst>
                </a:gridCol>
                <a:gridCol w="529349">
                  <a:extLst>
                    <a:ext uri="{9D8B030D-6E8A-4147-A177-3AD203B41FA5}">
                      <a16:colId xmlns:a16="http://schemas.microsoft.com/office/drawing/2014/main" val="20007"/>
                    </a:ext>
                  </a:extLst>
                </a:gridCol>
                <a:gridCol w="492843">
                  <a:extLst>
                    <a:ext uri="{9D8B030D-6E8A-4147-A177-3AD203B41FA5}">
                      <a16:colId xmlns:a16="http://schemas.microsoft.com/office/drawing/2014/main" val="20008"/>
                    </a:ext>
                  </a:extLst>
                </a:gridCol>
                <a:gridCol w="492843">
                  <a:extLst>
                    <a:ext uri="{9D8B030D-6E8A-4147-A177-3AD203B41FA5}">
                      <a16:colId xmlns:a16="http://schemas.microsoft.com/office/drawing/2014/main" val="20009"/>
                    </a:ext>
                  </a:extLst>
                </a:gridCol>
                <a:gridCol w="492843">
                  <a:extLst>
                    <a:ext uri="{9D8B030D-6E8A-4147-A177-3AD203B41FA5}">
                      <a16:colId xmlns:a16="http://schemas.microsoft.com/office/drawing/2014/main" val="20010"/>
                    </a:ext>
                  </a:extLst>
                </a:gridCol>
                <a:gridCol w="492843">
                  <a:extLst>
                    <a:ext uri="{9D8B030D-6E8A-4147-A177-3AD203B41FA5}">
                      <a16:colId xmlns:a16="http://schemas.microsoft.com/office/drawing/2014/main" val="20011"/>
                    </a:ext>
                  </a:extLst>
                </a:gridCol>
                <a:gridCol w="492843">
                  <a:extLst>
                    <a:ext uri="{9D8B030D-6E8A-4147-A177-3AD203B41FA5}">
                      <a16:colId xmlns:a16="http://schemas.microsoft.com/office/drawing/2014/main" val="20012"/>
                    </a:ext>
                  </a:extLst>
                </a:gridCol>
              </a:tblGrid>
              <a:tr h="28772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L="90229" marR="90229" marT="45114" marB="45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2014</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2015</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2016</a:t>
                      </a:r>
                    </a:p>
                  </a:txBody>
                  <a:tcPr marL="90229" marR="90229" marT="45114" marB="45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772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Q1</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Q2</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Q3</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Q4</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Q1</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Q2</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Q3</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Q4</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Q1</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Q2</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Q3</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Q4</a:t>
                      </a:r>
                    </a:p>
                  </a:txBody>
                  <a:tcPr marL="90229" marR="90229" marT="45114" marB="45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3523">
                <a:tc>
                  <a:txBody>
                    <a:bodyPr/>
                    <a:lstStyle/>
                    <a:p>
                      <a:pPr marL="171450" marR="0" lvl="0" indent="-17145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Panel 18</a:t>
                      </a:r>
                    </a:p>
                    <a:p>
                      <a:pPr marL="171450" marR="0" lvl="0" indent="-17145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3</a:t>
                      </a:r>
                    </a:p>
                    <a:p>
                      <a:pPr marL="171450" marR="0" lvl="0" indent="-17145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4</a:t>
                      </a:r>
                    </a:p>
                    <a:p>
                      <a:pPr marL="171450" marR="0" lvl="0" indent="-17145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5</a:t>
                      </a:r>
                    </a:p>
                  </a:txBody>
                  <a:tcPr marL="90229" marR="90229" marT="45114" marB="45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47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Panel 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5</a:t>
                      </a:r>
                    </a:p>
                  </a:txBody>
                  <a:tcPr marL="90229" marR="90229" marT="45114" marB="45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347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Panel 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5</a:t>
                      </a:r>
                    </a:p>
                  </a:txBody>
                  <a:tcPr marL="90229" marR="90229" marT="45114" marB="45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9235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Panel 21</a:t>
                      </a: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   Round 3</a:t>
                      </a:r>
                    </a:p>
                  </a:txBody>
                  <a:tcPr marL="90229" marR="90229" marT="45114" marB="45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750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smtClean="0">
                          <a:ln>
                            <a:noFill/>
                          </a:ln>
                          <a:solidFill>
                            <a:schemeClr val="tx1"/>
                          </a:solidFill>
                          <a:effectLst/>
                          <a:latin typeface="Arial" charset="0"/>
                        </a:rPr>
                        <a:t>Sample Size</a:t>
                      </a:r>
                    </a:p>
                  </a:txBody>
                  <a:tcPr marL="90229" marR="90229" marT="45114" marB="45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N = 33,162</a:t>
                      </a: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N = 33,893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0229" marR="90229" marT="45114" marB="45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N =33,259</a:t>
                      </a:r>
                    </a:p>
                  </a:txBody>
                  <a:tcPr marL="90229" marR="90229" marT="45114" marB="45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3134" name="Rectangle 215"/>
          <p:cNvSpPr>
            <a:spLocks noChangeArrowheads="1"/>
          </p:cNvSpPr>
          <p:nvPr/>
        </p:nvSpPr>
        <p:spPr bwMode="auto">
          <a:xfrm>
            <a:off x="2391479" y="1474048"/>
            <a:ext cx="856859" cy="108086"/>
          </a:xfrm>
          <a:prstGeom prst="rect">
            <a:avLst/>
          </a:prstGeom>
          <a:solidFill>
            <a:srgbClr val="0000FF"/>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35" name="Rectangle 216"/>
          <p:cNvSpPr>
            <a:spLocks noChangeArrowheads="1"/>
          </p:cNvSpPr>
          <p:nvPr/>
        </p:nvSpPr>
        <p:spPr bwMode="auto">
          <a:xfrm>
            <a:off x="2521493" y="1676125"/>
            <a:ext cx="1857832" cy="109653"/>
          </a:xfrm>
          <a:prstGeom prst="rect">
            <a:avLst/>
          </a:prstGeom>
          <a:solidFill>
            <a:srgbClr val="0000FF"/>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36" name="Rectangle 217"/>
          <p:cNvSpPr>
            <a:spLocks noChangeArrowheads="1"/>
          </p:cNvSpPr>
          <p:nvPr/>
        </p:nvSpPr>
        <p:spPr bwMode="auto">
          <a:xfrm>
            <a:off x="3685379" y="1850001"/>
            <a:ext cx="883488" cy="108086"/>
          </a:xfrm>
          <a:prstGeom prst="rect">
            <a:avLst/>
          </a:prstGeom>
          <a:solidFill>
            <a:srgbClr val="0000FF"/>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37" name="Rectangle 218"/>
          <p:cNvSpPr>
            <a:spLocks noChangeArrowheads="1"/>
          </p:cNvSpPr>
          <p:nvPr/>
        </p:nvSpPr>
        <p:spPr bwMode="auto">
          <a:xfrm>
            <a:off x="2391479" y="2285482"/>
            <a:ext cx="1199915" cy="111219"/>
          </a:xfrm>
          <a:prstGeom prst="rect">
            <a:avLst/>
          </a:prstGeom>
          <a:solidFill>
            <a:srgbClr val="0000FF"/>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368">
              <a:latin typeface="Times New Roman" panose="02020603050405020304" pitchFamily="18" charset="0"/>
            </a:endParaRPr>
          </a:p>
        </p:txBody>
      </p:sp>
      <p:sp>
        <p:nvSpPr>
          <p:cNvPr id="3138" name="Rectangle 219"/>
          <p:cNvSpPr>
            <a:spLocks noChangeArrowheads="1"/>
          </p:cNvSpPr>
          <p:nvPr/>
        </p:nvSpPr>
        <p:spPr bwMode="auto">
          <a:xfrm>
            <a:off x="2675010" y="2479724"/>
            <a:ext cx="1713717" cy="109653"/>
          </a:xfrm>
          <a:prstGeom prst="rect">
            <a:avLst/>
          </a:prstGeom>
          <a:solidFill>
            <a:srgbClr val="0000FF"/>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39" name="Rectangle 220"/>
          <p:cNvSpPr>
            <a:spLocks noChangeArrowheads="1"/>
          </p:cNvSpPr>
          <p:nvPr/>
        </p:nvSpPr>
        <p:spPr bwMode="auto">
          <a:xfrm>
            <a:off x="3757440" y="2667701"/>
            <a:ext cx="811431" cy="109653"/>
          </a:xfrm>
          <a:prstGeom prst="rect">
            <a:avLst/>
          </a:prstGeom>
          <a:solidFill>
            <a:srgbClr val="0000FF"/>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0" name="Rectangle 221"/>
          <p:cNvSpPr>
            <a:spLocks noChangeArrowheads="1"/>
          </p:cNvSpPr>
          <p:nvPr/>
        </p:nvSpPr>
        <p:spPr bwMode="auto">
          <a:xfrm>
            <a:off x="4572000" y="3429004"/>
            <a:ext cx="1203048" cy="109653"/>
          </a:xfrm>
          <a:prstGeom prst="rect">
            <a:avLst/>
          </a:prstGeom>
          <a:solidFill>
            <a:srgbClr val="FF00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1" name="Rectangle 222"/>
          <p:cNvSpPr>
            <a:spLocks noChangeArrowheads="1"/>
          </p:cNvSpPr>
          <p:nvPr/>
        </p:nvSpPr>
        <p:spPr bwMode="auto">
          <a:xfrm>
            <a:off x="4572003" y="2667701"/>
            <a:ext cx="856859" cy="109653"/>
          </a:xfrm>
          <a:prstGeom prst="rect">
            <a:avLst/>
          </a:prstGeom>
          <a:solidFill>
            <a:srgbClr val="FF00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2" name="Rectangle 223"/>
          <p:cNvSpPr>
            <a:spLocks noChangeArrowheads="1"/>
          </p:cNvSpPr>
          <p:nvPr/>
        </p:nvSpPr>
        <p:spPr bwMode="auto">
          <a:xfrm>
            <a:off x="4797575" y="3607579"/>
            <a:ext cx="1713717" cy="108086"/>
          </a:xfrm>
          <a:prstGeom prst="rect">
            <a:avLst/>
          </a:prstGeom>
          <a:solidFill>
            <a:srgbClr val="FF00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3" name="Rectangle 224"/>
          <p:cNvSpPr>
            <a:spLocks noChangeArrowheads="1"/>
          </p:cNvSpPr>
          <p:nvPr/>
        </p:nvSpPr>
        <p:spPr bwMode="auto">
          <a:xfrm>
            <a:off x="5796982" y="3792425"/>
            <a:ext cx="811431" cy="109653"/>
          </a:xfrm>
          <a:prstGeom prst="rect">
            <a:avLst/>
          </a:prstGeom>
          <a:solidFill>
            <a:srgbClr val="FF00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4" name="Rectangle 225"/>
          <p:cNvSpPr>
            <a:spLocks noChangeArrowheads="1"/>
          </p:cNvSpPr>
          <p:nvPr/>
        </p:nvSpPr>
        <p:spPr bwMode="auto">
          <a:xfrm>
            <a:off x="5715525" y="3070283"/>
            <a:ext cx="886621" cy="109653"/>
          </a:xfrm>
          <a:prstGeom prst="rect">
            <a:avLst/>
          </a:prstGeom>
          <a:solidFill>
            <a:srgbClr val="FF00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5" name="Rectangle 226"/>
          <p:cNvSpPr>
            <a:spLocks noChangeArrowheads="1"/>
          </p:cNvSpPr>
          <p:nvPr/>
        </p:nvSpPr>
        <p:spPr bwMode="auto">
          <a:xfrm>
            <a:off x="4647191" y="2877606"/>
            <a:ext cx="1862532" cy="109653"/>
          </a:xfrm>
          <a:prstGeom prst="rect">
            <a:avLst/>
          </a:prstGeom>
          <a:solidFill>
            <a:srgbClr val="FF00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6" name="Rectangle 231"/>
          <p:cNvSpPr>
            <a:spLocks noChangeArrowheads="1"/>
          </p:cNvSpPr>
          <p:nvPr/>
        </p:nvSpPr>
        <p:spPr bwMode="auto">
          <a:xfrm>
            <a:off x="6602146" y="3792425"/>
            <a:ext cx="856859" cy="109653"/>
          </a:xfrm>
          <a:prstGeom prst="rect">
            <a:avLst/>
          </a:prstGeom>
          <a:solidFill>
            <a:srgbClr val="FF99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7" name="Rectangle 232"/>
          <p:cNvSpPr>
            <a:spLocks noChangeArrowheads="1"/>
          </p:cNvSpPr>
          <p:nvPr/>
        </p:nvSpPr>
        <p:spPr bwMode="auto">
          <a:xfrm>
            <a:off x="6625643" y="4021128"/>
            <a:ext cx="1893860" cy="108086"/>
          </a:xfrm>
          <a:prstGeom prst="rect">
            <a:avLst/>
          </a:prstGeom>
          <a:solidFill>
            <a:srgbClr val="FF99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8" name="Rectangle 233"/>
          <p:cNvSpPr>
            <a:spLocks noChangeArrowheads="1"/>
          </p:cNvSpPr>
          <p:nvPr/>
        </p:nvSpPr>
        <p:spPr bwMode="auto">
          <a:xfrm>
            <a:off x="7744102" y="4221637"/>
            <a:ext cx="886621" cy="111219"/>
          </a:xfrm>
          <a:prstGeom prst="rect">
            <a:avLst/>
          </a:prstGeom>
          <a:solidFill>
            <a:srgbClr val="FF99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49" name="Rectangle 234"/>
          <p:cNvSpPr>
            <a:spLocks noChangeArrowheads="1"/>
          </p:cNvSpPr>
          <p:nvPr/>
        </p:nvSpPr>
        <p:spPr bwMode="auto">
          <a:xfrm>
            <a:off x="6602144" y="4572524"/>
            <a:ext cx="1196782" cy="134716"/>
          </a:xfrm>
          <a:prstGeom prst="rect">
            <a:avLst/>
          </a:prstGeom>
          <a:solidFill>
            <a:srgbClr val="FF99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50" name="Rectangle 235"/>
          <p:cNvSpPr>
            <a:spLocks noChangeArrowheads="1"/>
          </p:cNvSpPr>
          <p:nvPr/>
        </p:nvSpPr>
        <p:spPr bwMode="auto">
          <a:xfrm>
            <a:off x="6735297" y="4782430"/>
            <a:ext cx="1821803" cy="108086"/>
          </a:xfrm>
          <a:prstGeom prst="rect">
            <a:avLst/>
          </a:prstGeom>
          <a:solidFill>
            <a:srgbClr val="FF99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51" name="Rectangle 236"/>
          <p:cNvSpPr>
            <a:spLocks noChangeArrowheads="1"/>
          </p:cNvSpPr>
          <p:nvPr/>
        </p:nvSpPr>
        <p:spPr bwMode="auto">
          <a:xfrm>
            <a:off x="7772299" y="5008003"/>
            <a:ext cx="839627" cy="111219"/>
          </a:xfrm>
          <a:prstGeom prst="rect">
            <a:avLst/>
          </a:prstGeom>
          <a:solidFill>
            <a:srgbClr val="FF99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89"/>
          </a:p>
        </p:txBody>
      </p:sp>
      <p:sp>
        <p:nvSpPr>
          <p:cNvPr id="3152" name="Text Box 243"/>
          <p:cNvSpPr txBox="1">
            <a:spLocks noChangeArrowheads="1"/>
          </p:cNvSpPr>
          <p:nvPr/>
        </p:nvSpPr>
        <p:spPr bwMode="auto">
          <a:xfrm>
            <a:off x="685800" y="6096000"/>
            <a:ext cx="3849131" cy="3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789" b="1" dirty="0"/>
              <a:t>N is equal to the number of people with a positive person weight on the file.</a:t>
            </a:r>
          </a:p>
          <a:p>
            <a:pPr eaLnBrk="1" hangingPunct="1">
              <a:spcBef>
                <a:spcPct val="0"/>
              </a:spcBef>
              <a:buFontTx/>
              <a:buNone/>
            </a:pPr>
            <a:endParaRPr lang="en-US" altLang="en-US" sz="789" dirty="0"/>
          </a:p>
        </p:txBody>
      </p:sp>
    </p:spTree>
    <p:extLst>
      <p:ext uri="{BB962C8B-B14F-4D97-AF65-F5344CB8AC3E}">
        <p14:creationId xmlns:p14="http://schemas.microsoft.com/office/powerpoint/2010/main" val="13742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6629400" cy="617884"/>
          </a:xfrm>
        </p:spPr>
        <p:txBody>
          <a:bodyPr>
            <a:noAutofit/>
          </a:bodyPr>
          <a:lstStyle/>
          <a:p>
            <a:r>
              <a:rPr lang="en-US" dirty="0"/>
              <a:t>MEPS-HC SAMPLE SIZES</a:t>
            </a:r>
          </a:p>
        </p:txBody>
      </p:sp>
      <p:graphicFrame>
        <p:nvGraphicFramePr>
          <p:cNvPr id="3" name="Table 2"/>
          <p:cNvGraphicFramePr>
            <a:graphicFrameLocks noGrp="1"/>
          </p:cNvGraphicFramePr>
          <p:nvPr>
            <p:extLst>
              <p:ext uri="{D42A27DB-BD31-4B8C-83A1-F6EECF244321}">
                <p14:modId xmlns:p14="http://schemas.microsoft.com/office/powerpoint/2010/main" val="3138273478"/>
              </p:ext>
            </p:extLst>
          </p:nvPr>
        </p:nvGraphicFramePr>
        <p:xfrm>
          <a:off x="1143000" y="1493812"/>
          <a:ext cx="6934200" cy="4525988"/>
        </p:xfrm>
        <a:graphic>
          <a:graphicData uri="http://schemas.openxmlformats.org/drawingml/2006/table">
            <a:tbl>
              <a:tblPr>
                <a:tableStyleId>{5C22544A-7EE6-4342-B048-85BDC9FD1C3A}</a:tableStyleId>
              </a:tblPr>
              <a:tblGrid>
                <a:gridCol w="1447138">
                  <a:extLst>
                    <a:ext uri="{9D8B030D-6E8A-4147-A177-3AD203B41FA5}">
                      <a16:colId xmlns:a16="http://schemas.microsoft.com/office/drawing/2014/main" val="984809969"/>
                    </a:ext>
                  </a:extLst>
                </a:gridCol>
                <a:gridCol w="2743531">
                  <a:extLst>
                    <a:ext uri="{9D8B030D-6E8A-4147-A177-3AD203B41FA5}">
                      <a16:colId xmlns:a16="http://schemas.microsoft.com/office/drawing/2014/main" val="1425656770"/>
                    </a:ext>
                  </a:extLst>
                </a:gridCol>
                <a:gridCol w="2743531">
                  <a:extLst>
                    <a:ext uri="{9D8B030D-6E8A-4147-A177-3AD203B41FA5}">
                      <a16:colId xmlns:a16="http://schemas.microsoft.com/office/drawing/2014/main" val="2093182192"/>
                    </a:ext>
                  </a:extLst>
                </a:gridCol>
              </a:tblGrid>
              <a:tr h="367736">
                <a:tc>
                  <a:txBody>
                    <a:bodyPr/>
                    <a:lstStyle/>
                    <a:p>
                      <a:pPr algn="ctr" rtl="0" fontAlgn="ctr"/>
                      <a:r>
                        <a:rPr lang="en-US" sz="1100" u="none" strike="noStrike">
                          <a:effectLst/>
                        </a:rPr>
                        <a:t>Year</a:t>
                      </a:r>
                      <a:endParaRPr lang="en-US" sz="1100" b="1"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dirty="0">
                          <a:effectLst/>
                        </a:rPr>
                        <a:t>Number of families</a:t>
                      </a:r>
                      <a:endParaRPr lang="en-US" sz="1100" b="1" i="0" u="none" strike="noStrike" dirty="0">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dirty="0">
                          <a:effectLst/>
                        </a:rPr>
                        <a:t>Number of persons</a:t>
                      </a:r>
                      <a:endParaRPr lang="en-US" sz="1100" b="1" i="0" u="none" strike="noStrike" dirty="0">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1126263745"/>
                  </a:ext>
                </a:extLst>
              </a:tr>
              <a:tr h="198012">
                <a:tc>
                  <a:txBody>
                    <a:bodyPr/>
                    <a:lstStyle/>
                    <a:p>
                      <a:pPr algn="ctr" rtl="0" fontAlgn="ctr"/>
                      <a:r>
                        <a:rPr lang="en-US" sz="1100" u="sng" strike="noStrike">
                          <a:effectLst/>
                          <a:hlinkClick r:id="rId2"/>
                        </a:rPr>
                        <a:t>2016</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13,587</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33,259</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1156763879"/>
                  </a:ext>
                </a:extLst>
              </a:tr>
              <a:tr h="198012">
                <a:tc>
                  <a:txBody>
                    <a:bodyPr/>
                    <a:lstStyle/>
                    <a:p>
                      <a:pPr algn="ctr" rtl="0" fontAlgn="ctr"/>
                      <a:r>
                        <a:rPr lang="en-US" sz="1100" u="sng" strike="noStrike">
                          <a:effectLst/>
                          <a:hlinkClick r:id="rId3"/>
                        </a:rPr>
                        <a:t>2015</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13,800</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33,893</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2948014173"/>
                  </a:ext>
                </a:extLst>
              </a:tr>
              <a:tr h="198012">
                <a:tc>
                  <a:txBody>
                    <a:bodyPr/>
                    <a:lstStyle/>
                    <a:p>
                      <a:pPr algn="ctr" rtl="0" fontAlgn="ctr"/>
                      <a:r>
                        <a:rPr lang="en-US" sz="1100" u="sng" strike="noStrike">
                          <a:effectLst/>
                          <a:hlinkClick r:id="rId4"/>
                        </a:rPr>
                        <a:t>2014</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13,421</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33,162</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2401545861"/>
                  </a:ext>
                </a:extLst>
              </a:tr>
              <a:tr h="198012">
                <a:tc>
                  <a:txBody>
                    <a:bodyPr/>
                    <a:lstStyle/>
                    <a:p>
                      <a:pPr algn="ctr" rtl="0" fontAlgn="ctr"/>
                      <a:r>
                        <a:rPr lang="en-US" sz="1100" u="sng" strike="noStrike">
                          <a:effectLst/>
                          <a:hlinkClick r:id="rId5"/>
                        </a:rPr>
                        <a:t>2013</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13,936</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35,068</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456604725"/>
                  </a:ext>
                </a:extLst>
              </a:tr>
              <a:tr h="198012">
                <a:tc>
                  <a:txBody>
                    <a:bodyPr/>
                    <a:lstStyle/>
                    <a:p>
                      <a:pPr algn="ctr" rtl="0" fontAlgn="ctr"/>
                      <a:r>
                        <a:rPr lang="en-US" sz="1100" u="sng" strike="noStrike">
                          <a:effectLst/>
                          <a:hlinkClick r:id="rId6"/>
                        </a:rPr>
                        <a:t>2012</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14,763</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37,182</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2610489852"/>
                  </a:ext>
                </a:extLst>
              </a:tr>
              <a:tr h="198012">
                <a:tc>
                  <a:txBody>
                    <a:bodyPr/>
                    <a:lstStyle/>
                    <a:p>
                      <a:pPr algn="ctr" rtl="0" fontAlgn="ctr"/>
                      <a:r>
                        <a:rPr lang="en-US" sz="1100" u="sng" strike="noStrike">
                          <a:effectLst/>
                          <a:hlinkClick r:id="rId7"/>
                        </a:rPr>
                        <a:t>2011</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13,449</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33,622</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4032502734"/>
                  </a:ext>
                </a:extLst>
              </a:tr>
              <a:tr h="198012">
                <a:tc>
                  <a:txBody>
                    <a:bodyPr/>
                    <a:lstStyle/>
                    <a:p>
                      <a:pPr algn="ctr" rtl="0" fontAlgn="ctr"/>
                      <a:r>
                        <a:rPr lang="en-US" sz="1100" u="sng" strike="noStrike">
                          <a:effectLst/>
                          <a:hlinkClick r:id="rId8"/>
                        </a:rPr>
                        <a:t>2010</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12,445</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31,228</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719861544"/>
                  </a:ext>
                </a:extLst>
              </a:tr>
              <a:tr h="198012">
                <a:tc>
                  <a:txBody>
                    <a:bodyPr/>
                    <a:lstStyle/>
                    <a:p>
                      <a:pPr algn="ctr" rtl="0" fontAlgn="ctr"/>
                      <a:r>
                        <a:rPr lang="en-US" sz="1100" u="sng" strike="noStrike">
                          <a:effectLst/>
                          <a:hlinkClick r:id="rId9"/>
                        </a:rPr>
                        <a:t>2009</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13,875</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34,920</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616435282"/>
                  </a:ext>
                </a:extLst>
              </a:tr>
              <a:tr h="198012">
                <a:tc>
                  <a:txBody>
                    <a:bodyPr/>
                    <a:lstStyle/>
                    <a:p>
                      <a:pPr algn="ctr" rtl="0" fontAlgn="ctr"/>
                      <a:r>
                        <a:rPr lang="en-US" sz="1100" u="sng" strike="noStrike">
                          <a:effectLst/>
                          <a:hlinkClick r:id="rId10"/>
                        </a:rPr>
                        <a:t>2008</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12,316</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31,262</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466347399"/>
                  </a:ext>
                </a:extLst>
              </a:tr>
              <a:tr h="198012">
                <a:tc>
                  <a:txBody>
                    <a:bodyPr/>
                    <a:lstStyle/>
                    <a:p>
                      <a:pPr algn="ctr" rtl="0" fontAlgn="ctr"/>
                      <a:r>
                        <a:rPr lang="en-US" sz="1100" u="sng" strike="noStrike">
                          <a:effectLst/>
                          <a:hlinkClick r:id="rId11"/>
                        </a:rPr>
                        <a:t>2007</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11,615</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29,370</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2688442420"/>
                  </a:ext>
                </a:extLst>
              </a:tr>
              <a:tr h="198012">
                <a:tc>
                  <a:txBody>
                    <a:bodyPr/>
                    <a:lstStyle/>
                    <a:p>
                      <a:pPr algn="ctr" rtl="0" fontAlgn="ctr"/>
                      <a:r>
                        <a:rPr lang="en-US" sz="1100" u="sng" strike="noStrike">
                          <a:effectLst/>
                          <a:hlinkClick r:id="rId12"/>
                        </a:rPr>
                        <a:t>2006</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12,811</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32,577</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4148244775"/>
                  </a:ext>
                </a:extLst>
              </a:tr>
              <a:tr h="198012">
                <a:tc>
                  <a:txBody>
                    <a:bodyPr/>
                    <a:lstStyle/>
                    <a:p>
                      <a:pPr algn="ctr" rtl="0" fontAlgn="ctr"/>
                      <a:r>
                        <a:rPr lang="en-US" sz="1100" u="sng" strike="noStrike">
                          <a:effectLst/>
                          <a:hlinkClick r:id="rId13"/>
                        </a:rPr>
                        <a:t>2005</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12,810</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32,320</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274903643"/>
                  </a:ext>
                </a:extLst>
              </a:tr>
              <a:tr h="198012">
                <a:tc>
                  <a:txBody>
                    <a:bodyPr/>
                    <a:lstStyle/>
                    <a:p>
                      <a:pPr algn="ctr" rtl="0" fontAlgn="ctr"/>
                      <a:r>
                        <a:rPr lang="en-US" sz="1100" u="sng" strike="noStrike">
                          <a:effectLst/>
                          <a:hlinkClick r:id="rId14"/>
                        </a:rPr>
                        <a:t>2004</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13,018</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32,737</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303566591"/>
                  </a:ext>
                </a:extLst>
              </a:tr>
              <a:tr h="198012">
                <a:tc>
                  <a:txBody>
                    <a:bodyPr/>
                    <a:lstStyle/>
                    <a:p>
                      <a:pPr algn="ctr" rtl="0" fontAlgn="ctr"/>
                      <a:r>
                        <a:rPr lang="en-US" sz="1100" u="sng" strike="noStrike">
                          <a:effectLst/>
                          <a:hlinkClick r:id="rId15"/>
                        </a:rPr>
                        <a:t>2003</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12,860</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32,681</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3146897599"/>
                  </a:ext>
                </a:extLst>
              </a:tr>
              <a:tr h="198012">
                <a:tc>
                  <a:txBody>
                    <a:bodyPr/>
                    <a:lstStyle/>
                    <a:p>
                      <a:pPr algn="ctr" rtl="0" fontAlgn="ctr"/>
                      <a:r>
                        <a:rPr lang="en-US" sz="1100" u="sng" strike="noStrike">
                          <a:effectLst/>
                          <a:hlinkClick r:id="rId16"/>
                        </a:rPr>
                        <a:t>2002</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14,828</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37,418</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148050890"/>
                  </a:ext>
                </a:extLst>
              </a:tr>
              <a:tr h="198012">
                <a:tc>
                  <a:txBody>
                    <a:bodyPr/>
                    <a:lstStyle/>
                    <a:p>
                      <a:pPr algn="ctr" rtl="0" fontAlgn="ctr"/>
                      <a:r>
                        <a:rPr lang="en-US" sz="1100" u="sng" strike="noStrike">
                          <a:effectLst/>
                          <a:hlinkClick r:id="rId17"/>
                        </a:rPr>
                        <a:t>2001</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12,852</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32,122</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4016599676"/>
                  </a:ext>
                </a:extLst>
              </a:tr>
              <a:tr h="198012">
                <a:tc>
                  <a:txBody>
                    <a:bodyPr/>
                    <a:lstStyle/>
                    <a:p>
                      <a:pPr algn="ctr" rtl="0" fontAlgn="ctr"/>
                      <a:r>
                        <a:rPr lang="en-US" sz="1100" u="sng" strike="noStrike">
                          <a:effectLst/>
                          <a:hlinkClick r:id="rId18"/>
                        </a:rPr>
                        <a:t>2000</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9,515</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23,839</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3589065928"/>
                  </a:ext>
                </a:extLst>
              </a:tr>
              <a:tr h="198012">
                <a:tc>
                  <a:txBody>
                    <a:bodyPr/>
                    <a:lstStyle/>
                    <a:p>
                      <a:pPr algn="ctr" rtl="0" fontAlgn="ctr"/>
                      <a:r>
                        <a:rPr lang="en-US" sz="1100" u="sng" strike="noStrike">
                          <a:effectLst/>
                          <a:hlinkClick r:id="rId19"/>
                        </a:rPr>
                        <a:t>1999</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9,345</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23,565</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1137538233"/>
                  </a:ext>
                </a:extLst>
              </a:tr>
              <a:tr h="198012">
                <a:tc>
                  <a:txBody>
                    <a:bodyPr/>
                    <a:lstStyle/>
                    <a:p>
                      <a:pPr algn="ctr" rtl="0" fontAlgn="ctr"/>
                      <a:r>
                        <a:rPr lang="en-US" sz="1100" u="sng" strike="noStrike">
                          <a:effectLst/>
                          <a:hlinkClick r:id="rId20"/>
                        </a:rPr>
                        <a:t>1998</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9,023</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22,953</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1592117516"/>
                  </a:ext>
                </a:extLst>
              </a:tr>
              <a:tr h="198012">
                <a:tc>
                  <a:txBody>
                    <a:bodyPr/>
                    <a:lstStyle/>
                    <a:p>
                      <a:pPr algn="ctr" rtl="0" fontAlgn="ctr"/>
                      <a:r>
                        <a:rPr lang="en-US" sz="1100" u="sng" strike="noStrike">
                          <a:effectLst/>
                          <a:hlinkClick r:id="rId21"/>
                        </a:rPr>
                        <a:t>1997</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13,087</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32,636</a:t>
                      </a:r>
                      <a:endParaRPr lang="en-US" sz="1100" b="0" i="0" u="none" strike="noStrike">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4068473133"/>
                  </a:ext>
                </a:extLst>
              </a:tr>
              <a:tr h="198012">
                <a:tc>
                  <a:txBody>
                    <a:bodyPr/>
                    <a:lstStyle/>
                    <a:p>
                      <a:pPr algn="ctr" rtl="0" fontAlgn="ctr"/>
                      <a:r>
                        <a:rPr lang="en-US" sz="1100" u="sng" strike="noStrike">
                          <a:effectLst/>
                          <a:hlinkClick r:id="rId22"/>
                        </a:rPr>
                        <a:t>1996</a:t>
                      </a:r>
                      <a:endParaRPr lang="en-US" sz="1100" b="0" i="0" u="sng" strike="noStrike">
                        <a:solidFill>
                          <a:srgbClr val="0563C1"/>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a:effectLst/>
                        </a:rPr>
                        <a:t>8,655</a:t>
                      </a:r>
                      <a:endParaRPr lang="en-US" sz="1100" b="0" i="0" u="none" strike="noStrike">
                        <a:solidFill>
                          <a:srgbClr val="000000"/>
                        </a:solidFill>
                        <a:effectLst/>
                        <a:latin typeface="Verdana" panose="020B0604030504040204" pitchFamily="34" charset="0"/>
                      </a:endParaRPr>
                    </a:p>
                  </a:txBody>
                  <a:tcPr marL="9429" marR="9429" marT="9429" marB="0" anchor="ctr"/>
                </a:tc>
                <a:tc>
                  <a:txBody>
                    <a:bodyPr/>
                    <a:lstStyle/>
                    <a:p>
                      <a:pPr algn="ctr" rtl="0" fontAlgn="ctr"/>
                      <a:r>
                        <a:rPr lang="en-US" sz="1100" u="none" strike="noStrike" dirty="0">
                          <a:effectLst/>
                        </a:rPr>
                        <a:t>21,571</a:t>
                      </a:r>
                      <a:endParaRPr lang="en-US" sz="1100" b="0" i="0" u="none" strike="noStrike" dirty="0">
                        <a:solidFill>
                          <a:srgbClr val="000000"/>
                        </a:solidFill>
                        <a:effectLst/>
                        <a:latin typeface="Verdana" panose="020B0604030504040204" pitchFamily="34" charset="0"/>
                      </a:endParaRPr>
                    </a:p>
                  </a:txBody>
                  <a:tcPr marL="9429" marR="9429" marT="9429" marB="0" anchor="ctr"/>
                </a:tc>
                <a:extLst>
                  <a:ext uri="{0D108BD9-81ED-4DB2-BD59-A6C34878D82A}">
                    <a16:rowId xmlns:a16="http://schemas.microsoft.com/office/drawing/2014/main" val="3445525109"/>
                  </a:ext>
                </a:extLst>
              </a:tr>
            </a:tbl>
          </a:graphicData>
        </a:graphic>
      </p:graphicFrame>
      <p:sp>
        <p:nvSpPr>
          <p:cNvPr id="4" name="TextBox 3"/>
          <p:cNvSpPr txBox="1"/>
          <p:nvPr/>
        </p:nvSpPr>
        <p:spPr>
          <a:xfrm>
            <a:off x="2057400" y="6126165"/>
            <a:ext cx="5943600" cy="369332"/>
          </a:xfrm>
          <a:prstGeom prst="rect">
            <a:avLst/>
          </a:prstGeom>
          <a:noFill/>
        </p:spPr>
        <p:txBody>
          <a:bodyPr wrap="square" rtlCol="0">
            <a:spAutoFit/>
          </a:bodyPr>
          <a:lstStyle/>
          <a:p>
            <a:pPr marL="0" lvl="1">
              <a:spcBef>
                <a:spcPts val="600"/>
              </a:spcBef>
            </a:pPr>
            <a:r>
              <a:rPr lang="en-US" dirty="0"/>
              <a:t>Sample size limitations preclude some </a:t>
            </a:r>
            <a:r>
              <a:rPr lang="en-US" dirty="0" smtClean="0"/>
              <a:t>analyses</a:t>
            </a:r>
            <a:endParaRPr lang="en-US" dirty="0"/>
          </a:p>
        </p:txBody>
      </p:sp>
    </p:spTree>
    <p:extLst>
      <p:ext uri="{BB962C8B-B14F-4D97-AF65-F5344CB8AC3E}">
        <p14:creationId xmlns:p14="http://schemas.microsoft.com/office/powerpoint/2010/main" val="4018306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77516"/>
            <a:ext cx="6934200" cy="617884"/>
          </a:xfrm>
        </p:spPr>
        <p:txBody>
          <a:bodyPr>
            <a:noAutofit/>
          </a:bodyPr>
          <a:lstStyle/>
          <a:p>
            <a:r>
              <a:rPr lang="en-US" dirty="0"/>
              <a:t>MEPS-HC </a:t>
            </a:r>
            <a:r>
              <a:rPr lang="en-US" dirty="0" smtClean="0"/>
              <a:t>Core Content</a:t>
            </a:r>
            <a:endParaRPr lang="en-US" dirty="0"/>
          </a:p>
        </p:txBody>
      </p:sp>
      <p:sp>
        <p:nvSpPr>
          <p:cNvPr id="3" name="Content Placeholder 2"/>
          <p:cNvSpPr>
            <a:spLocks noGrp="1"/>
          </p:cNvSpPr>
          <p:nvPr>
            <p:ph idx="1"/>
          </p:nvPr>
        </p:nvSpPr>
        <p:spPr>
          <a:xfrm>
            <a:off x="990600" y="1524000"/>
            <a:ext cx="7620000" cy="5867400"/>
          </a:xfrm>
        </p:spPr>
        <p:txBody>
          <a:bodyPr>
            <a:normAutofit/>
          </a:bodyPr>
          <a:lstStyle/>
          <a:p>
            <a:r>
              <a:rPr lang="en-US" sz="3000" dirty="0"/>
              <a:t>Collected in every round (5x</a:t>
            </a:r>
            <a:r>
              <a:rPr lang="en-US" sz="3000" dirty="0" smtClean="0"/>
              <a:t>)</a:t>
            </a:r>
          </a:p>
          <a:p>
            <a:pPr lvl="1"/>
            <a:r>
              <a:rPr lang="en-US" sz="2800" dirty="0" smtClean="0"/>
              <a:t>Demographics</a:t>
            </a:r>
          </a:p>
          <a:p>
            <a:pPr lvl="1"/>
            <a:r>
              <a:rPr lang="en-US" sz="2800" dirty="0"/>
              <a:t>Charges and </a:t>
            </a:r>
            <a:r>
              <a:rPr lang="en-US" sz="2800" dirty="0" smtClean="0"/>
              <a:t>Payments</a:t>
            </a:r>
          </a:p>
          <a:p>
            <a:pPr lvl="1"/>
            <a:r>
              <a:rPr lang="en-US" sz="2800" dirty="0"/>
              <a:t>Medical </a:t>
            </a:r>
            <a:r>
              <a:rPr lang="en-US" sz="2800" dirty="0" smtClean="0"/>
              <a:t>Conditions</a:t>
            </a:r>
          </a:p>
          <a:p>
            <a:pPr lvl="1"/>
            <a:r>
              <a:rPr lang="en-US" sz="2800" dirty="0" smtClean="0"/>
              <a:t>Employment</a:t>
            </a:r>
          </a:p>
          <a:p>
            <a:pPr lvl="1"/>
            <a:r>
              <a:rPr lang="en-US" sz="2800" dirty="0"/>
              <a:t>Health </a:t>
            </a:r>
            <a:r>
              <a:rPr lang="en-US" sz="2800" dirty="0" smtClean="0"/>
              <a:t>Status</a:t>
            </a:r>
          </a:p>
          <a:p>
            <a:pPr lvl="1"/>
            <a:r>
              <a:rPr lang="en-US" sz="2800" dirty="0"/>
              <a:t>Health </a:t>
            </a:r>
            <a:r>
              <a:rPr lang="en-US" sz="2800" dirty="0" smtClean="0"/>
              <a:t>Insurance</a:t>
            </a:r>
          </a:p>
          <a:p>
            <a:pPr lvl="1"/>
            <a:r>
              <a:rPr lang="en-US" sz="2800" dirty="0"/>
              <a:t>Utilization </a:t>
            </a:r>
          </a:p>
          <a:p>
            <a:pPr marL="347662" lvl="1" indent="0">
              <a:buNone/>
            </a:pPr>
            <a:endParaRPr lang="en-US" dirty="0"/>
          </a:p>
          <a:p>
            <a:pPr lvl="1"/>
            <a:endParaRPr lang="en-US" dirty="0"/>
          </a:p>
          <a:p>
            <a:pPr lvl="1"/>
            <a:endParaRPr lang="en-US" dirty="0"/>
          </a:p>
          <a:p>
            <a:pPr lvl="1"/>
            <a:endParaRPr lang="en-US" dirty="0"/>
          </a:p>
          <a:p>
            <a:pPr lvl="1"/>
            <a:endParaRPr lang="en-US" dirty="0" smtClean="0"/>
          </a:p>
          <a:p>
            <a:pPr lvl="1"/>
            <a:endParaRPr lang="en-US" dirty="0" smtClean="0"/>
          </a:p>
          <a:p>
            <a:pPr lvl="2"/>
            <a:endParaRPr lang="en-US" sz="3200" dirty="0"/>
          </a:p>
          <a:p>
            <a:pPr lvl="1"/>
            <a:endParaRPr lang="en-US" dirty="0" smtClean="0"/>
          </a:p>
          <a:p>
            <a:pPr lvl="1"/>
            <a:endParaRPr lang="en-US" dirty="0" smtClean="0"/>
          </a:p>
          <a:p>
            <a:pPr lvl="1"/>
            <a:endParaRPr lang="en-US" dirty="0"/>
          </a:p>
          <a:p>
            <a:endParaRPr lang="en-US" dirty="0"/>
          </a:p>
        </p:txBody>
      </p:sp>
    </p:spTree>
    <p:extLst>
      <p:ext uri="{BB962C8B-B14F-4D97-AF65-F5344CB8AC3E}">
        <p14:creationId xmlns:p14="http://schemas.microsoft.com/office/powerpoint/2010/main" val="9796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53716"/>
            <a:ext cx="6629400" cy="617884"/>
          </a:xfrm>
        </p:spPr>
        <p:txBody>
          <a:bodyPr>
            <a:noAutofit/>
          </a:bodyPr>
          <a:lstStyle/>
          <a:p>
            <a:r>
              <a:rPr lang="en-US" dirty="0"/>
              <a:t>Core Interview Content</a:t>
            </a:r>
          </a:p>
        </p:txBody>
      </p:sp>
      <p:sp>
        <p:nvSpPr>
          <p:cNvPr id="3" name="Content Placeholder 2"/>
          <p:cNvSpPr>
            <a:spLocks noGrp="1"/>
          </p:cNvSpPr>
          <p:nvPr>
            <p:ph idx="1"/>
          </p:nvPr>
        </p:nvSpPr>
        <p:spPr>
          <a:xfrm>
            <a:off x="1066800" y="1524000"/>
            <a:ext cx="7543800" cy="4678363"/>
          </a:xfrm>
        </p:spPr>
        <p:txBody>
          <a:bodyPr>
            <a:normAutofit/>
          </a:bodyPr>
          <a:lstStyle/>
          <a:p>
            <a:r>
              <a:rPr lang="en-US" dirty="0" smtClean="0"/>
              <a:t>Demographics</a:t>
            </a:r>
          </a:p>
          <a:p>
            <a:pPr lvl="1"/>
            <a:r>
              <a:rPr lang="en-US" dirty="0" smtClean="0"/>
              <a:t>Age</a:t>
            </a:r>
          </a:p>
          <a:p>
            <a:pPr lvl="1"/>
            <a:r>
              <a:rPr lang="en-US" dirty="0" smtClean="0"/>
              <a:t>Sex</a:t>
            </a:r>
          </a:p>
          <a:p>
            <a:pPr lvl="1"/>
            <a:r>
              <a:rPr lang="en-US" dirty="0" smtClean="0"/>
              <a:t>Race and Ethnicity</a:t>
            </a:r>
          </a:p>
          <a:p>
            <a:pPr lvl="1"/>
            <a:r>
              <a:rPr lang="en-US" dirty="0" smtClean="0"/>
              <a:t>Language and English Proficiency</a:t>
            </a:r>
          </a:p>
          <a:p>
            <a:pPr lvl="1"/>
            <a:r>
              <a:rPr lang="en-US" dirty="0" smtClean="0"/>
              <a:t>Marital Status</a:t>
            </a:r>
          </a:p>
          <a:p>
            <a:pPr lvl="1"/>
            <a:r>
              <a:rPr lang="en-US" dirty="0" smtClean="0"/>
              <a:t>Foreign Born Status</a:t>
            </a:r>
          </a:p>
          <a:p>
            <a:pPr lvl="1"/>
            <a:r>
              <a:rPr lang="en-US" dirty="0" smtClean="0"/>
              <a:t>Student Status and Educational Attainment</a:t>
            </a:r>
          </a:p>
          <a:p>
            <a:pPr lvl="1"/>
            <a:r>
              <a:rPr lang="en-US" dirty="0" smtClean="0"/>
              <a:t>Military Service and Honorable Discharge</a:t>
            </a:r>
          </a:p>
          <a:p>
            <a:pPr lvl="1"/>
            <a:r>
              <a:rPr lang="en-US" dirty="0" smtClean="0"/>
              <a:t>Income and Poverty Status</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327985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2100</Words>
  <Application>Microsoft Office PowerPoint</Application>
  <PresentationFormat>On-screen Show (4:3)</PresentationFormat>
  <Paragraphs>466</Paragraphs>
  <Slides>38</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Times New Roman</vt:lpstr>
      <vt:lpstr>Verdana</vt:lpstr>
      <vt:lpstr>Office Theme</vt:lpstr>
      <vt:lpstr>Custom Design</vt:lpstr>
      <vt:lpstr>National Data on Health Literate Care:   An Introduction to Public Use Health Literacy Data from MEPS</vt:lpstr>
      <vt:lpstr>MEPS OVERVIEW: Outline</vt:lpstr>
      <vt:lpstr>What is MEPS </vt:lpstr>
      <vt:lpstr>Medical Expenditure Panel Survey – Household Component </vt:lpstr>
      <vt:lpstr>MEPS-HC Survey Design</vt:lpstr>
      <vt:lpstr>MEPS Panel Design:  Data Reference Periods</vt:lpstr>
      <vt:lpstr>MEPS-HC SAMPLE SIZES</vt:lpstr>
      <vt:lpstr>MEPS-HC Core Content</vt:lpstr>
      <vt:lpstr>Core Interview Content</vt:lpstr>
      <vt:lpstr>Core Interview Content (cont’d)</vt:lpstr>
      <vt:lpstr>Core Interview Content (cont’d)</vt:lpstr>
      <vt:lpstr>Supplemental Sections</vt:lpstr>
      <vt:lpstr>Supplemental Sections Round 3 and 5 Sections</vt:lpstr>
      <vt:lpstr>Round 2 and 4 Sections</vt:lpstr>
      <vt:lpstr>What questions do you have?</vt:lpstr>
      <vt:lpstr>MEPS SAQ and Its  Health Literacy Data</vt:lpstr>
      <vt:lpstr>Adult Self-Administered Questionnaire (SAQ)</vt:lpstr>
      <vt:lpstr>SAQ Limitations</vt:lpstr>
      <vt:lpstr>CAHPS Communication  Questions in MEPS</vt:lpstr>
      <vt:lpstr>CAHPS Communication  Data and Measures</vt:lpstr>
      <vt:lpstr>Health Literacy  Data and Measures</vt:lpstr>
      <vt:lpstr>MEPS Measures of  Health Literate Care</vt:lpstr>
      <vt:lpstr>Proportion of Adults Age 25 + Who Reported Receiving Health Literate Care</vt:lpstr>
      <vt:lpstr>Proportion of Adults Age 25 + Who Reported Receiving Health Literate Care (cont’d)</vt:lpstr>
      <vt:lpstr>Proportion of Adults Age 25 + Who Reported Receiving Health Literate Care (cont’d)</vt:lpstr>
      <vt:lpstr>Regression Analysis</vt:lpstr>
      <vt:lpstr>Regression Results (p&lt;.001)</vt:lpstr>
      <vt:lpstr>Potential Research  Questions</vt:lpstr>
      <vt:lpstr>Potential Research  Questions Cont’d</vt:lpstr>
      <vt:lpstr>What questions do you have?</vt:lpstr>
      <vt:lpstr>How to Use MEPS Data</vt:lpstr>
      <vt:lpstr>MEPS-HC Data Files for Public Use (PUF’s): Levels</vt:lpstr>
      <vt:lpstr>MEPS-HC Data Files for  Public Use (PUF): Types</vt:lpstr>
      <vt:lpstr>MEPS-HC Data Files for Public Use (PUF): Supporting Documents</vt:lpstr>
      <vt:lpstr>MEPS Web Site https://meps.ahrq.gov/mepsweb/ </vt:lpstr>
      <vt:lpstr>AHRQ Data Center (ADC)</vt:lpstr>
      <vt:lpstr>AHRQ Data Center:  Procedures</vt:lpstr>
      <vt:lpstr>What questions do you have?</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Brach, Cindy (AHRQ/CDOM)</cp:lastModifiedBy>
  <cp:revision>67</cp:revision>
  <cp:lastPrinted>2018-10-15T20:42:55Z</cp:lastPrinted>
  <dcterms:created xsi:type="dcterms:W3CDTF">2013-09-03T18:05:51Z</dcterms:created>
  <dcterms:modified xsi:type="dcterms:W3CDTF">2018-10-15T21:00:50Z</dcterms:modified>
</cp:coreProperties>
</file>