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17"/>
  </p:notesMasterIdLst>
  <p:sldIdLst>
    <p:sldId id="256" r:id="rId2"/>
    <p:sldId id="257" r:id="rId3"/>
    <p:sldId id="258" r:id="rId4"/>
    <p:sldId id="266" r:id="rId5"/>
    <p:sldId id="270" r:id="rId6"/>
    <p:sldId id="271" r:id="rId7"/>
    <p:sldId id="260" r:id="rId8"/>
    <p:sldId id="267" r:id="rId9"/>
    <p:sldId id="259" r:id="rId10"/>
    <p:sldId id="268" r:id="rId11"/>
    <p:sldId id="269" r:id="rId12"/>
    <p:sldId id="262" r:id="rId13"/>
    <p:sldId id="263" r:id="rId14"/>
    <p:sldId id="272" r:id="rId15"/>
    <p:sldId id="26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66" autoAdjust="0"/>
    <p:restoredTop sz="71758" autoAdjust="0"/>
  </p:normalViewPr>
  <p:slideViewPr>
    <p:cSldViewPr snapToGrid="0">
      <p:cViewPr varScale="1">
        <p:scale>
          <a:sx n="77" d="100"/>
          <a:sy n="77" d="100"/>
        </p:scale>
        <p:origin x="126" y="108"/>
      </p:cViewPr>
      <p:guideLst>
        <p:guide orient="horz" pos="2160"/>
        <p:guide pos="3840"/>
      </p:guideLst>
    </p:cSldViewPr>
  </p:slideViewPr>
  <p:notesTextViewPr>
    <p:cViewPr>
      <p:scale>
        <a:sx n="1" d="1"/>
        <a:sy n="1" d="1"/>
      </p:scale>
      <p:origin x="0" y="0"/>
    </p:cViewPr>
  </p:notesTextViewPr>
  <p:notesViewPr>
    <p:cSldViewPr snapToGrid="0">
      <p:cViewPr varScale="1">
        <p:scale>
          <a:sx n="56" d="100"/>
          <a:sy n="56" d="100"/>
        </p:scale>
        <p:origin x="-286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164E81-9114-4599-A4FB-A86926F9E1E6}" type="datetimeFigureOut">
              <a:rPr lang="en-US" smtClean="0"/>
              <a:t>11/7/2014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E4F685-153E-4026-AEE5-7C045E9E0409}" type="slidenum">
              <a:rPr lang="en-US" smtClean="0"/>
              <a:t>‹#›</a:t>
            </a:fld>
            <a:endParaRPr lang="en-US"/>
          </a:p>
        </p:txBody>
      </p:sp>
    </p:spTree>
    <p:extLst>
      <p:ext uri="{BB962C8B-B14F-4D97-AF65-F5344CB8AC3E}">
        <p14:creationId xmlns:p14="http://schemas.microsoft.com/office/powerpoint/2010/main" val="107990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fiu.edu/~bridges/glossary.htm#Back%20to%20the%20top"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Alabama ranks 2nd in the nation for obesity rates (33.3%). Surveys of students in Sylacauga, Alabama elementary schools indicate 26% to 32.8% of students are overweight or obese. Influencing the knowledge of obesity risks, Alabama ranks as one of the most “at-risk” states for low health literacy levels. The National Assessment of Adult Literacy (2003) estimates 57% of the adult population in Alabama performs at the lowest literacy levels of basic and below basic. The IOM National Action Plan to Improve Health Literacy supports efforts to use targeted, tailored programs to improve health literacy noted that "K-12 schools should incorporate health education into existing science, math, literacy, social studies, and computer instruction in grades K -12 by embedding health-related tasks, skills, and examples into lesson plans." </a:t>
            </a:r>
          </a:p>
          <a:p>
            <a:r>
              <a:rPr lang="en-US" dirty="0" smtClean="0"/>
              <a:t>The research literature is replete with studies of school-based obesity-related interventions. Additionally, the Institute for Alternative Futures (IAF) issued a 2008 report highlighting dozens of state and national state-based wellness programs to prevent obesity and reduce health disparities. However, as </a:t>
            </a:r>
            <a:r>
              <a:rPr lang="en-US" dirty="0" err="1" smtClean="0"/>
              <a:t>Shaya</a:t>
            </a:r>
            <a:r>
              <a:rPr lang="en-US" dirty="0" smtClean="0"/>
              <a:t> et al. (2008) noted, many of these programs were relatively short in duration, utilized only one method of effectiveness, or focused on one primary strategy for messaging (i.e., educational model vs. behavior modification strategy). </a:t>
            </a:r>
          </a:p>
          <a:p>
            <a:r>
              <a:rPr lang="en-US" dirty="0" smtClean="0"/>
              <a:t>A previously-funded Prevention Research Center (PRC) pilot program, </a:t>
            </a:r>
            <a:r>
              <a:rPr lang="en-US" i="1" dirty="0" smtClean="0"/>
              <a:t>A Multigenerational Study for Improved Health of Rural Elementary Students</a:t>
            </a:r>
            <a:r>
              <a:rPr lang="en-US" dirty="0" smtClean="0"/>
              <a:t>, utilized an intervention for both students and parents/caregivers and attained promising results.</a:t>
            </a:r>
          </a:p>
          <a:p>
            <a:r>
              <a:rPr lang="en-US" dirty="0" smtClean="0"/>
              <a:t>Robert Wood Johnson Foundation, “F is for Fat 2009”</a:t>
            </a:r>
          </a:p>
          <a:p>
            <a:r>
              <a:rPr lang="en-US" dirty="0" smtClean="0"/>
              <a:t>National Assessment of Adult Literacy, 2003</a:t>
            </a:r>
          </a:p>
          <a:p>
            <a:r>
              <a:rPr lang="en-US" dirty="0" err="1" smtClean="0"/>
              <a:t>Shaya</a:t>
            </a:r>
            <a:r>
              <a:rPr lang="en-US" dirty="0" smtClean="0"/>
              <a:t> et al. 2008. School-based Obesity Interventions, </a:t>
            </a:r>
            <a:r>
              <a:rPr lang="en-US" dirty="0" err="1" smtClean="0"/>
              <a:t>doi</a:t>
            </a:r>
            <a:r>
              <a:rPr lang="en-US" dirty="0" smtClean="0"/>
              <a:t>: 10.1111/j.1746-1561.2008.00285.x</a:t>
            </a:r>
          </a:p>
          <a:p>
            <a:r>
              <a:rPr lang="en-US" dirty="0" smtClean="0"/>
              <a:t>Institute for Alternative Futures (IAF), 2008. http://www.altfutures.org/draproject/pdfs/Report_08_04_DRA_Project_School_Based_Wellness.pdf</a:t>
            </a:r>
          </a:p>
          <a:p>
            <a:r>
              <a:rPr lang="en-US" dirty="0" err="1" smtClean="0"/>
              <a:t>Shaya</a:t>
            </a:r>
            <a:r>
              <a:rPr lang="en-US" dirty="0" smtClean="0"/>
              <a:t> et al. 2008. School-based Obesity Interventions, </a:t>
            </a:r>
            <a:r>
              <a:rPr lang="en-US" dirty="0" err="1" smtClean="0"/>
              <a:t>doi</a:t>
            </a:r>
            <a:r>
              <a:rPr lang="en-US" dirty="0" smtClean="0"/>
              <a:t>: 10.1111/j.1746-1561.2008.00285.x</a:t>
            </a:r>
          </a:p>
          <a:p>
            <a:endParaRPr lang="en-US" dirty="0"/>
          </a:p>
        </p:txBody>
      </p:sp>
      <p:sp>
        <p:nvSpPr>
          <p:cNvPr id="4" name="Slide Number Placeholder 3"/>
          <p:cNvSpPr>
            <a:spLocks noGrp="1"/>
          </p:cNvSpPr>
          <p:nvPr>
            <p:ph type="sldNum" sz="quarter" idx="10"/>
          </p:nvPr>
        </p:nvSpPr>
        <p:spPr/>
        <p:txBody>
          <a:bodyPr/>
          <a:lstStyle/>
          <a:p>
            <a:fld id="{A1E4F685-153E-4026-AEE5-7C045E9E0409}" type="slidenum">
              <a:rPr lang="en-US" smtClean="0"/>
              <a:t>3</a:t>
            </a:fld>
            <a:endParaRPr lang="en-US"/>
          </a:p>
        </p:txBody>
      </p:sp>
    </p:spTree>
    <p:extLst>
      <p:ext uri="{BB962C8B-B14F-4D97-AF65-F5344CB8AC3E}">
        <p14:creationId xmlns:p14="http://schemas.microsoft.com/office/powerpoint/2010/main" val="3411597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4F685-153E-4026-AEE5-7C045E9E0409}" type="slidenum">
              <a:rPr lang="en-US" smtClean="0"/>
              <a:t>4</a:t>
            </a:fld>
            <a:endParaRPr lang="en-US"/>
          </a:p>
        </p:txBody>
      </p:sp>
    </p:spTree>
    <p:extLst>
      <p:ext uri="{BB962C8B-B14F-4D97-AF65-F5344CB8AC3E}">
        <p14:creationId xmlns:p14="http://schemas.microsoft.com/office/powerpoint/2010/main" val="3395017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This curriculum combined core standards-related curriculum with physical fitness, nutritional, and lifestyle activities for students parents/caregivers, families, and communities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A health and wellness curriculum was taught to students in 1 targeted elementary school. This curriculum combined core standards-related curriculum with physical fitness, nutritional, and lifestyle activities for students parents/caregivers, families, and communities. The year-long curriculum was condensed to four months for the pilot study and provided students and teachers with multiple opportunities to learn and reinforce healthy living concepts. Another component of the pilot study included students designing and creating a school community garden and the purchase of cooking carts for the classroom. This was especially important as students could relate to what they were learning when they had the produce to grow/harvest/cook/eat.</a:t>
            </a:r>
          </a:p>
          <a:p>
            <a:endParaRPr lang="en-US" dirty="0"/>
          </a:p>
        </p:txBody>
      </p:sp>
      <p:sp>
        <p:nvSpPr>
          <p:cNvPr id="4" name="Slide Number Placeholder 3"/>
          <p:cNvSpPr>
            <a:spLocks noGrp="1"/>
          </p:cNvSpPr>
          <p:nvPr>
            <p:ph type="sldNum" sz="quarter" idx="10"/>
          </p:nvPr>
        </p:nvSpPr>
        <p:spPr/>
        <p:txBody>
          <a:bodyPr/>
          <a:lstStyle/>
          <a:p>
            <a:fld id="{A1E4F685-153E-4026-AEE5-7C045E9E0409}" type="slidenum">
              <a:rPr lang="en-US" smtClean="0"/>
              <a:t>7</a:t>
            </a:fld>
            <a:endParaRPr lang="en-US"/>
          </a:p>
        </p:txBody>
      </p:sp>
    </p:spTree>
    <p:extLst>
      <p:ext uri="{BB962C8B-B14F-4D97-AF65-F5344CB8AC3E}">
        <p14:creationId xmlns:p14="http://schemas.microsoft.com/office/powerpoint/2010/main" val="547115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 and why obesity develops and best practices regarding nutritional choices, and </a:t>
            </a:r>
            <a:endParaRPr lang="en-US" dirty="0"/>
          </a:p>
        </p:txBody>
      </p:sp>
      <p:sp>
        <p:nvSpPr>
          <p:cNvPr id="4" name="Slide Number Placeholder 3"/>
          <p:cNvSpPr>
            <a:spLocks noGrp="1"/>
          </p:cNvSpPr>
          <p:nvPr>
            <p:ph type="sldNum" sz="quarter" idx="10"/>
          </p:nvPr>
        </p:nvSpPr>
        <p:spPr/>
        <p:txBody>
          <a:bodyPr/>
          <a:lstStyle/>
          <a:p>
            <a:fld id="{A1E4F685-153E-4026-AEE5-7C045E9E0409}" type="slidenum">
              <a:rPr lang="en-US" smtClean="0"/>
              <a:t>8</a:t>
            </a:fld>
            <a:endParaRPr lang="en-US"/>
          </a:p>
        </p:txBody>
      </p:sp>
    </p:spTree>
    <p:extLst>
      <p:ext uri="{BB962C8B-B14F-4D97-AF65-F5344CB8AC3E}">
        <p14:creationId xmlns:p14="http://schemas.microsoft.com/office/powerpoint/2010/main" val="2710542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a:t>
            </a:r>
            <a:r>
              <a:rPr lang="en-US" sz="1200" kern="1200" dirty="0" err="1" smtClean="0">
                <a:solidFill>
                  <a:schemeClr val="tx1"/>
                </a:solidFill>
                <a:effectLst/>
                <a:latin typeface="+mn-lt"/>
                <a:ea typeface="+mn-ea"/>
                <a:cs typeface="+mn-cs"/>
              </a:rPr>
              <a:t>multimethods</a:t>
            </a:r>
            <a:r>
              <a:rPr lang="en-US" sz="1200" kern="1200" dirty="0" smtClean="0">
                <a:solidFill>
                  <a:schemeClr val="tx1"/>
                </a:solidFill>
                <a:effectLst/>
                <a:latin typeface="+mn-lt"/>
                <a:ea typeface="+mn-ea"/>
                <a:cs typeface="+mn-cs"/>
              </a:rPr>
              <a:t> design will be used for this study. Characterized by using two research methods, this </a:t>
            </a:r>
            <a:r>
              <a:rPr lang="en-US" sz="1200" kern="1200" dirty="0" err="1" smtClean="0">
                <a:solidFill>
                  <a:schemeClr val="tx1"/>
                </a:solidFill>
                <a:effectLst/>
                <a:latin typeface="+mn-lt"/>
                <a:ea typeface="+mn-ea"/>
                <a:cs typeface="+mn-cs"/>
              </a:rPr>
              <a:t>multimethods</a:t>
            </a:r>
            <a:r>
              <a:rPr lang="en-US" sz="1200" kern="1200" dirty="0" smtClean="0">
                <a:solidFill>
                  <a:schemeClr val="tx1"/>
                </a:solidFill>
                <a:effectLst/>
                <a:latin typeface="+mn-lt"/>
                <a:ea typeface="+mn-ea"/>
                <a:cs typeface="+mn-cs"/>
              </a:rPr>
              <a:t> approach uses qualitative and quantitative methods to obtain more detailed specific information, which may be accomplished with simultaneous data collection and analysis. </a:t>
            </a:r>
            <a:r>
              <a:rPr lang="en-US" sz="1200" u="none" strike="noStrike" kern="1200" dirty="0" smtClean="0">
                <a:solidFill>
                  <a:schemeClr val="tx1"/>
                </a:solidFill>
                <a:effectLst/>
                <a:latin typeface="+mn-lt"/>
                <a:ea typeface="+mn-ea"/>
                <a:cs typeface="+mn-cs"/>
                <a:hlinkClick r:id="rId3"/>
              </a:rPr>
              <a:t> </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Multimethodology</a:t>
            </a:r>
            <a:r>
              <a:rPr lang="en-US" sz="1200" kern="1200" dirty="0" smtClean="0">
                <a:solidFill>
                  <a:schemeClr val="tx1"/>
                </a:solidFill>
                <a:effectLst/>
                <a:latin typeface="+mn-lt"/>
                <a:ea typeface="+mn-ea"/>
                <a:cs typeface="+mn-cs"/>
              </a:rPr>
              <a:t> is desirable and feasible because it gives a more complete view, and because the requirement during the different phases of the intervention (or research project) make very specific demands on a general methodology.</a:t>
            </a:r>
          </a:p>
          <a:p>
            <a:endParaRPr lang="en-US" dirty="0"/>
          </a:p>
        </p:txBody>
      </p:sp>
      <p:sp>
        <p:nvSpPr>
          <p:cNvPr id="4" name="Slide Number Placeholder 3"/>
          <p:cNvSpPr>
            <a:spLocks noGrp="1"/>
          </p:cNvSpPr>
          <p:nvPr>
            <p:ph type="sldNum" sz="quarter" idx="10"/>
          </p:nvPr>
        </p:nvSpPr>
        <p:spPr/>
        <p:txBody>
          <a:bodyPr/>
          <a:lstStyle/>
          <a:p>
            <a:fld id="{A1E4F685-153E-4026-AEE5-7C045E9E0409}" type="slidenum">
              <a:rPr lang="en-US" smtClean="0"/>
              <a:t>9</a:t>
            </a:fld>
            <a:endParaRPr lang="en-US"/>
          </a:p>
        </p:txBody>
      </p:sp>
    </p:spTree>
    <p:extLst>
      <p:ext uri="{BB962C8B-B14F-4D97-AF65-F5344CB8AC3E}">
        <p14:creationId xmlns:p14="http://schemas.microsoft.com/office/powerpoint/2010/main" val="3645558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 Consent: </a:t>
            </a:r>
            <a:r>
              <a:rPr lang="en-US" sz="1200" kern="1200" dirty="0" smtClean="0">
                <a:solidFill>
                  <a:schemeClr val="tx1"/>
                </a:solidFill>
                <a:effectLst/>
                <a:latin typeface="+mn-lt"/>
                <a:ea typeface="+mn-ea"/>
                <a:cs typeface="+mn-cs"/>
              </a:rPr>
              <a:t>Students and parents/caregivers will be provided information via an educational session for recruitment of the project. Consent documents will be returned to the school within one week.. Lisle Hites, Joy Deupree, and SAFE staff will conduct the consent process.</a:t>
            </a:r>
          </a:p>
          <a:p>
            <a:r>
              <a:rPr lang="en-US" sz="1200" b="1" kern="1200" dirty="0" smtClean="0">
                <a:solidFill>
                  <a:schemeClr val="tx1"/>
                </a:solidFill>
                <a:effectLst/>
                <a:latin typeface="+mn-lt"/>
                <a:ea typeface="+mn-ea"/>
                <a:cs typeface="+mn-cs"/>
              </a:rPr>
              <a:t>2. Body Composition: </a:t>
            </a:r>
            <a:r>
              <a:rPr lang="en-US" sz="1200" kern="1200" dirty="0" smtClean="0">
                <a:solidFill>
                  <a:schemeClr val="tx1"/>
                </a:solidFill>
                <a:effectLst/>
                <a:latin typeface="+mn-lt"/>
                <a:ea typeface="+mn-ea"/>
                <a:cs typeface="+mn-cs"/>
              </a:rPr>
              <a:t>Baseline body fat</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will be collected as part of a planned health screening conducted at each elementary school and supervised by trained nurses. Skinfold measurement, Body Mass Index (BMI), and Percent Body Weight will be measured at the beginning and the end of the project by a nurse at each elementary school and reported to SAFE as an outcome of the project.</a:t>
            </a:r>
          </a:p>
          <a:p>
            <a:r>
              <a:rPr lang="en-US" sz="1200" b="1" kern="1200" dirty="0" smtClean="0">
                <a:solidFill>
                  <a:schemeClr val="tx1"/>
                </a:solidFill>
                <a:effectLst/>
                <a:latin typeface="+mn-lt"/>
                <a:ea typeface="+mn-ea"/>
                <a:cs typeface="+mn-cs"/>
              </a:rPr>
              <a:t>3. Newest Vital Signs Health Literacy Assessment:</a:t>
            </a:r>
            <a:r>
              <a:rPr lang="en-US" sz="1200" kern="1200" dirty="0" smtClean="0">
                <a:solidFill>
                  <a:schemeClr val="tx1"/>
                </a:solidFill>
                <a:effectLst/>
                <a:latin typeface="+mn-lt"/>
                <a:ea typeface="+mn-ea"/>
                <a:cs typeface="+mn-cs"/>
              </a:rPr>
              <a:t> This assessment will be conducted to assess the parents’/caregivers’ level of health literacy. Lisle Hites, Joy Deupree, and SAFE staff will conduct this assessment.</a:t>
            </a:r>
          </a:p>
          <a:p>
            <a:r>
              <a:rPr lang="en-US" sz="1200" b="1" kern="1200" dirty="0" smtClean="0">
                <a:solidFill>
                  <a:schemeClr val="tx1"/>
                </a:solidFill>
                <a:effectLst/>
                <a:latin typeface="+mn-lt"/>
                <a:ea typeface="+mn-ea"/>
                <a:cs typeface="+mn-cs"/>
              </a:rPr>
              <a:t>4. Physical Assessment for Fitness:</a:t>
            </a:r>
            <a:r>
              <a:rPr lang="en-US" sz="1200" kern="1200" dirty="0" smtClean="0">
                <a:solidFill>
                  <a:schemeClr val="tx1"/>
                </a:solidFill>
                <a:effectLst/>
                <a:latin typeface="+mn-lt"/>
                <a:ea typeface="+mn-ea"/>
                <a:cs typeface="+mn-cs"/>
              </a:rPr>
              <a:t> Student participant fitness levels will be recorded by teachers at participating elementary schools using the FITNESSGRAM® assessment for each component of health-related fitness: aerobic capacity, body composition, muscular strength, muscular fitness, and flexibility. Ongoing data collection throughout the year.</a:t>
            </a:r>
          </a:p>
          <a:p>
            <a:r>
              <a:rPr lang="en-US" sz="1200" kern="1200" dirty="0" smtClean="0">
                <a:solidFill>
                  <a:schemeClr val="tx1"/>
                </a:solidFill>
                <a:effectLst/>
                <a:latin typeface="+mn-lt"/>
                <a:ea typeface="+mn-ea"/>
                <a:cs typeface="+mn-cs"/>
              </a:rPr>
              <a:t>Weiss et al. (2005). Quick assessment of literacy in primary care: The newest vital sign.</a:t>
            </a:r>
          </a:p>
          <a:p>
            <a:r>
              <a:rPr lang="en-US" sz="1200" kern="1200" dirty="0" smtClean="0">
                <a:solidFill>
                  <a:schemeClr val="tx1"/>
                </a:solidFill>
                <a:effectLst/>
                <a:latin typeface="+mn-lt"/>
                <a:ea typeface="+mn-ea"/>
                <a:cs typeface="+mn-cs"/>
              </a:rPr>
              <a:t>Presidential Youth Fitness Program (2013).</a:t>
            </a:r>
          </a:p>
          <a:p>
            <a:endParaRPr lang="en-US" dirty="0"/>
          </a:p>
        </p:txBody>
      </p:sp>
      <p:sp>
        <p:nvSpPr>
          <p:cNvPr id="4" name="Slide Number Placeholder 3"/>
          <p:cNvSpPr>
            <a:spLocks noGrp="1"/>
          </p:cNvSpPr>
          <p:nvPr>
            <p:ph type="sldNum" sz="quarter" idx="10"/>
          </p:nvPr>
        </p:nvSpPr>
        <p:spPr/>
        <p:txBody>
          <a:bodyPr/>
          <a:lstStyle/>
          <a:p>
            <a:fld id="{A1E4F685-153E-4026-AEE5-7C045E9E0409}" type="slidenum">
              <a:rPr lang="en-US" smtClean="0"/>
              <a:t>10</a:t>
            </a:fld>
            <a:endParaRPr lang="en-US"/>
          </a:p>
        </p:txBody>
      </p:sp>
    </p:spTree>
    <p:extLst>
      <p:ext uri="{BB962C8B-B14F-4D97-AF65-F5344CB8AC3E}">
        <p14:creationId xmlns:p14="http://schemas.microsoft.com/office/powerpoint/2010/main" val="1964005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62446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61173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71048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51333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11/7/2014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7967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11/7/2014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17070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11/7/2014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12338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11/7/2014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96961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11/7/2014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29350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41824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3708774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04633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116945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79535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515577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23824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6DFF08F-DC6B-4601-B491-B0F83F6DD2DA}" type="datetimeFigureOut">
              <a:rPr lang="en-US" smtClean="0"/>
              <a:pPr/>
              <a:t>11/7/2014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2400518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4148" y="1419367"/>
            <a:ext cx="9771797" cy="4790363"/>
          </a:xfrm>
        </p:spPr>
        <p:txBody>
          <a:bodyPr/>
          <a:lstStyle/>
          <a:p>
            <a:pPr algn="ct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b="1" dirty="0" smtClean="0">
                <a:solidFill>
                  <a:schemeClr val="tx1"/>
                </a:solidFill>
              </a:rPr>
              <a:t>HEALTH LITERACY</a:t>
            </a:r>
            <a:r>
              <a:rPr lang="en-US" dirty="0" smtClean="0">
                <a:solidFill>
                  <a:schemeClr val="tx1"/>
                </a:solidFill>
              </a:rPr>
              <a:t>: </a:t>
            </a:r>
            <a:br>
              <a:rPr lang="en-US" dirty="0" smtClean="0">
                <a:solidFill>
                  <a:schemeClr val="tx1"/>
                </a:solidFill>
              </a:rPr>
            </a:br>
            <a:r>
              <a:rPr lang="en-US" sz="4800" i="1" dirty="0" smtClean="0">
                <a:solidFill>
                  <a:schemeClr val="tx1"/>
                </a:solidFill>
              </a:rPr>
              <a:t>A Multigenerational Approach to Decreasing Obesity in Elementary School-Aged Students</a:t>
            </a:r>
            <a:r>
              <a:rPr lang="en-US" sz="4800" i="1" dirty="0" smtClean="0"/>
              <a:t/>
            </a:r>
            <a:br>
              <a:rPr lang="en-US" sz="4800" i="1" dirty="0" smtClean="0"/>
            </a:br>
            <a:r>
              <a:rPr lang="en-US" sz="4800" i="1" dirty="0" smtClean="0"/>
              <a:t/>
            </a:r>
            <a:br>
              <a:rPr lang="en-US" sz="4800" i="1" dirty="0" smtClean="0"/>
            </a:br>
            <a:r>
              <a:rPr lang="en-US" sz="2800" i="1" dirty="0" smtClean="0"/>
              <a:t>presented by: Joy P. Deupree, PhD, MSN, APRN-BC</a:t>
            </a:r>
            <a:br>
              <a:rPr lang="en-US" sz="2800" i="1" dirty="0" smtClean="0"/>
            </a:br>
            <a:r>
              <a:rPr lang="en-US" sz="2800" i="1" dirty="0" smtClean="0"/>
              <a:t>November 4, 2014</a:t>
            </a:r>
            <a:endParaRPr lang="en-US" sz="2800" i="1" dirty="0"/>
          </a:p>
        </p:txBody>
      </p:sp>
    </p:spTree>
    <p:extLst>
      <p:ext uri="{BB962C8B-B14F-4D97-AF65-F5344CB8AC3E}">
        <p14:creationId xmlns:p14="http://schemas.microsoft.com/office/powerpoint/2010/main" val="1884606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smtClean="0"/>
              <a:t>FUNDING</a:t>
            </a:r>
            <a:endParaRPr lang="en-US" sz="4800" b="1" dirty="0"/>
          </a:p>
        </p:txBody>
      </p:sp>
      <p:sp>
        <p:nvSpPr>
          <p:cNvPr id="3" name="Content Placeholder 2"/>
          <p:cNvSpPr>
            <a:spLocks noGrp="1"/>
          </p:cNvSpPr>
          <p:nvPr>
            <p:ph idx="1"/>
          </p:nvPr>
        </p:nvSpPr>
        <p:spPr/>
        <p:txBody>
          <a:bodyPr>
            <a:normAutofit/>
          </a:bodyPr>
          <a:lstStyle/>
          <a:p>
            <a:pPr marL="0" indent="0" algn="ctr">
              <a:buNone/>
            </a:pPr>
            <a:r>
              <a:rPr lang="en-US" sz="3600" dirty="0" smtClean="0"/>
              <a:t>Community Health Scholars Grant $20,000</a:t>
            </a:r>
          </a:p>
          <a:p>
            <a:pPr marL="0" indent="0" algn="ctr">
              <a:buNone/>
            </a:pPr>
            <a:r>
              <a:rPr lang="en-US" sz="3600" dirty="0" smtClean="0"/>
              <a:t>With additional funding via various proposals from the community </a:t>
            </a:r>
          </a:p>
          <a:p>
            <a:pPr marL="0" indent="0" algn="ctr">
              <a:buNone/>
            </a:pPr>
            <a:r>
              <a:rPr lang="en-US" sz="3600" dirty="0" smtClean="0"/>
              <a:t>$74,000</a:t>
            </a:r>
            <a:endParaRPr lang="en-US" sz="3600" dirty="0"/>
          </a:p>
        </p:txBody>
      </p:sp>
    </p:spTree>
    <p:extLst>
      <p:ext uri="{BB962C8B-B14F-4D97-AF65-F5344CB8AC3E}">
        <p14:creationId xmlns:p14="http://schemas.microsoft.com/office/powerpoint/2010/main" val="4056470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smtClean="0"/>
              <a:t>INTRODUCTION</a:t>
            </a:r>
            <a:endParaRPr lang="en-US" sz="4800" b="1" dirty="0"/>
          </a:p>
        </p:txBody>
      </p:sp>
      <p:sp>
        <p:nvSpPr>
          <p:cNvPr id="3" name="Content Placeholder 2"/>
          <p:cNvSpPr>
            <a:spLocks noGrp="1"/>
          </p:cNvSpPr>
          <p:nvPr>
            <p:ph idx="1"/>
          </p:nvPr>
        </p:nvSpPr>
        <p:spPr/>
        <p:txBody>
          <a:bodyPr>
            <a:normAutofit/>
          </a:bodyPr>
          <a:lstStyle/>
          <a:p>
            <a:r>
              <a:rPr lang="en-US" sz="2800" dirty="0"/>
              <a:t>Alabama ranks 2nd in the nation for obesity rates (33.3</a:t>
            </a:r>
            <a:r>
              <a:rPr lang="en-US" sz="2800" dirty="0" smtClean="0"/>
              <a:t>%)</a:t>
            </a:r>
          </a:p>
          <a:p>
            <a:r>
              <a:rPr lang="en-US" sz="2800" dirty="0"/>
              <a:t>Surveys of students in Sylacauga, Alabama elementary schools indicate </a:t>
            </a:r>
            <a:r>
              <a:rPr lang="en-US" sz="2800" dirty="0" smtClean="0"/>
              <a:t>32.8</a:t>
            </a:r>
            <a:r>
              <a:rPr lang="en-US" sz="2800" dirty="0"/>
              <a:t>% of students are overweight or obese. </a:t>
            </a:r>
            <a:endParaRPr lang="en-US" sz="2800" dirty="0" smtClean="0"/>
          </a:p>
        </p:txBody>
      </p:sp>
    </p:spTree>
    <p:extLst>
      <p:ext uri="{BB962C8B-B14F-4D97-AF65-F5344CB8AC3E}">
        <p14:creationId xmlns:p14="http://schemas.microsoft.com/office/powerpoint/2010/main" val="5880860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b="1" dirty="0" smtClean="0"/>
              <a:t>INTRODUCTION </a:t>
            </a:r>
            <a:br>
              <a:rPr lang="en-US" sz="4800" b="1" dirty="0" smtClean="0"/>
            </a:br>
            <a:r>
              <a:rPr lang="en-US" sz="4800" b="1" dirty="0" smtClean="0"/>
              <a:t>(continued)</a:t>
            </a:r>
            <a:endParaRPr lang="en-US" sz="4800" b="1" dirty="0"/>
          </a:p>
        </p:txBody>
      </p:sp>
      <p:sp>
        <p:nvSpPr>
          <p:cNvPr id="3" name="Content Placeholder 2"/>
          <p:cNvSpPr>
            <a:spLocks noGrp="1"/>
          </p:cNvSpPr>
          <p:nvPr>
            <p:ph idx="1"/>
          </p:nvPr>
        </p:nvSpPr>
        <p:spPr>
          <a:xfrm>
            <a:off x="677334" y="2160589"/>
            <a:ext cx="9234762" cy="4514531"/>
          </a:xfrm>
        </p:spPr>
        <p:txBody>
          <a:bodyPr>
            <a:normAutofit fontScale="92500" lnSpcReduction="20000"/>
          </a:bodyPr>
          <a:lstStyle/>
          <a:p>
            <a:r>
              <a:rPr lang="en-US" sz="3000" dirty="0"/>
              <a:t>The National Assessment of Adult Literacy (2003) estimates 57% of the adult population in Alabama performs at the lowest literacy levels of basic and below basic</a:t>
            </a:r>
            <a:r>
              <a:rPr lang="en-US" sz="3000" dirty="0" smtClean="0"/>
              <a:t>.</a:t>
            </a:r>
          </a:p>
          <a:p>
            <a:r>
              <a:rPr lang="en-US" sz="3000" dirty="0"/>
              <a:t>The IOM National Action Plan to Improve Health Literacy supports efforts to use targeted, tailored programs to improve health literacy noted that "K-12 schools should incorporate health education into existing science, math, literacy, social studies, and computer instruction in grades K -12 by embedding health-related tasks, skills, and examples into lesson plans." </a:t>
            </a:r>
          </a:p>
          <a:p>
            <a:endParaRPr lang="en-US" dirty="0"/>
          </a:p>
        </p:txBody>
      </p:sp>
    </p:spTree>
    <p:extLst>
      <p:ext uri="{BB962C8B-B14F-4D97-AF65-F5344CB8AC3E}">
        <p14:creationId xmlns:p14="http://schemas.microsoft.com/office/powerpoint/2010/main" val="345919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smtClean="0"/>
              <a:t>PARTNERS</a:t>
            </a:r>
            <a:endParaRPr lang="en-US" sz="4800" b="1" dirty="0"/>
          </a:p>
        </p:txBody>
      </p:sp>
      <p:sp>
        <p:nvSpPr>
          <p:cNvPr id="3" name="Content Placeholder 2"/>
          <p:cNvSpPr>
            <a:spLocks noGrp="1"/>
          </p:cNvSpPr>
          <p:nvPr>
            <p:ph idx="1"/>
          </p:nvPr>
        </p:nvSpPr>
        <p:spPr>
          <a:xfrm>
            <a:off x="677334" y="1536192"/>
            <a:ext cx="8596668" cy="5321807"/>
          </a:xfrm>
        </p:spPr>
        <p:txBody>
          <a:bodyPr>
            <a:normAutofit fontScale="92500" lnSpcReduction="10000"/>
          </a:bodyPr>
          <a:lstStyle/>
          <a:p>
            <a:pPr marL="0" indent="0">
              <a:buNone/>
            </a:pPr>
            <a:r>
              <a:rPr lang="en-US" sz="2800" dirty="0" smtClean="0"/>
              <a:t>The </a:t>
            </a:r>
            <a:r>
              <a:rPr lang="en-US" sz="2800" dirty="0"/>
              <a:t>Sylacauga Alliance for Family Enhancement (SAFE) is a community-based, nonprofit organization whose purpose is to provide meaningful opportunities for families to contribute to the growth of the community, to serve others, and to promote community cohesion. The mission of SAFE is to support families because children from resilient families have the best opportunity to succeed. SAFE, as a non-profit administers the </a:t>
            </a:r>
            <a:r>
              <a:rPr lang="en-US" sz="2800" i="1" dirty="0"/>
              <a:t>Get Healthy Talladega County Consortium </a:t>
            </a:r>
            <a:r>
              <a:rPr lang="en-US" sz="2800" dirty="0"/>
              <a:t>which partners with the Talladega County Health Department, Citizen’s Hospital of Talladega, Coosa Valley Medical Center in Sylacauga, Talladega and Sylacauga Chambers of Commerce as well as the entire school system for the county of Talladega.</a:t>
            </a:r>
          </a:p>
          <a:p>
            <a:endParaRPr lang="en-US" dirty="0"/>
          </a:p>
        </p:txBody>
      </p:sp>
    </p:spTree>
    <p:extLst>
      <p:ext uri="{BB962C8B-B14F-4D97-AF65-F5344CB8AC3E}">
        <p14:creationId xmlns:p14="http://schemas.microsoft.com/office/powerpoint/2010/main" val="3023962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692640" cy="1320800"/>
          </a:xfrm>
        </p:spPr>
        <p:txBody>
          <a:bodyPr>
            <a:noAutofit/>
          </a:bodyPr>
          <a:lstStyle/>
          <a:p>
            <a:pPr algn="ctr"/>
            <a:r>
              <a:rPr lang="en-US" sz="4800" b="1" dirty="0" smtClean="0"/>
              <a:t>PINECREST ELEMENTARY SCHOOL</a:t>
            </a:r>
            <a:endParaRPr lang="en-US" sz="4800" b="1" dirty="0"/>
          </a:p>
        </p:txBody>
      </p:sp>
      <p:sp>
        <p:nvSpPr>
          <p:cNvPr id="3" name="Content Placeholder 2"/>
          <p:cNvSpPr>
            <a:spLocks noGrp="1"/>
          </p:cNvSpPr>
          <p:nvPr>
            <p:ph idx="1"/>
          </p:nvPr>
        </p:nvSpPr>
        <p:spPr/>
        <p:txBody>
          <a:bodyPr>
            <a:noAutofit/>
          </a:bodyPr>
          <a:lstStyle/>
          <a:p>
            <a:r>
              <a:rPr lang="en-US" sz="3600" dirty="0" smtClean="0"/>
              <a:t>ONE OF TALLADEGA COUNTY SCHOOLS, LOCATED IN SYLACAUGA CITY SYSTEM</a:t>
            </a:r>
          </a:p>
          <a:p>
            <a:endParaRPr lang="en-US" sz="800" dirty="0"/>
          </a:p>
          <a:p>
            <a:r>
              <a:rPr lang="en-US" sz="3600" dirty="0" smtClean="0"/>
              <a:t>GRADES 3-5</a:t>
            </a:r>
          </a:p>
          <a:p>
            <a:pPr marL="0" indent="0">
              <a:buNone/>
            </a:pPr>
            <a:endParaRPr lang="en-US" sz="800" strike="sngStrike" dirty="0"/>
          </a:p>
          <a:p>
            <a:r>
              <a:rPr lang="en-US" sz="3600" dirty="0" smtClean="0"/>
              <a:t>TOTAL ENROLLMENT APPROXIMATELY 550</a:t>
            </a:r>
            <a:endParaRPr lang="en-US" sz="3600" dirty="0"/>
          </a:p>
        </p:txBody>
      </p:sp>
    </p:spTree>
    <p:extLst>
      <p:ext uri="{BB962C8B-B14F-4D97-AF65-F5344CB8AC3E}">
        <p14:creationId xmlns:p14="http://schemas.microsoft.com/office/powerpoint/2010/main" val="438548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smtClean="0"/>
              <a:t>THE INTERVENTION-KIDS</a:t>
            </a:r>
            <a:endParaRPr lang="en-US" sz="4800" b="1" dirty="0"/>
          </a:p>
        </p:txBody>
      </p:sp>
      <p:sp>
        <p:nvSpPr>
          <p:cNvPr id="3" name="Content Placeholder 2"/>
          <p:cNvSpPr>
            <a:spLocks noGrp="1"/>
          </p:cNvSpPr>
          <p:nvPr>
            <p:ph idx="1"/>
          </p:nvPr>
        </p:nvSpPr>
        <p:spPr>
          <a:xfrm>
            <a:off x="677334" y="1737360"/>
            <a:ext cx="9307914" cy="5120640"/>
          </a:xfrm>
        </p:spPr>
        <p:txBody>
          <a:bodyPr>
            <a:normAutofit/>
          </a:bodyPr>
          <a:lstStyle/>
          <a:p>
            <a:r>
              <a:rPr lang="en-US" sz="3600" dirty="0" smtClean="0"/>
              <a:t>COMMUNITY GARDEN AT THE SCHOOL</a:t>
            </a:r>
          </a:p>
          <a:p>
            <a:r>
              <a:rPr lang="en-US" sz="3600" dirty="0" smtClean="0"/>
              <a:t>SEED TO PLATE NUTRITION CURRICULUM</a:t>
            </a:r>
          </a:p>
          <a:p>
            <a:r>
              <a:rPr lang="en-US" sz="3600" dirty="0" smtClean="0"/>
              <a:t>COOKING CARTS PURCHASED</a:t>
            </a:r>
          </a:p>
          <a:p>
            <a:r>
              <a:rPr lang="en-US" sz="3600" dirty="0" smtClean="0"/>
              <a:t>OTHER SUPPORTIVE GRANTS</a:t>
            </a:r>
          </a:p>
          <a:p>
            <a:pPr lvl="1"/>
            <a:r>
              <a:rPr lang="en-US" sz="3400" dirty="0" smtClean="0"/>
              <a:t>PRODUCE DELIVERED WEEKLY</a:t>
            </a:r>
          </a:p>
          <a:p>
            <a:pPr lvl="1"/>
            <a:r>
              <a:rPr lang="en-US" sz="3400" dirty="0" smtClean="0"/>
              <a:t>FRUIT TREES</a:t>
            </a:r>
          </a:p>
          <a:p>
            <a:pPr lvl="1"/>
            <a:r>
              <a:rPr lang="en-US" sz="3400" dirty="0" smtClean="0"/>
              <a:t>ADDITIONAL GARDEN SUPPLIES AND MORE</a:t>
            </a:r>
          </a:p>
          <a:p>
            <a:endParaRPr lang="en-US" sz="2800" dirty="0"/>
          </a:p>
        </p:txBody>
      </p:sp>
    </p:spTree>
    <p:extLst>
      <p:ext uri="{BB962C8B-B14F-4D97-AF65-F5344CB8AC3E}">
        <p14:creationId xmlns:p14="http://schemas.microsoft.com/office/powerpoint/2010/main" val="1954615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609600"/>
            <a:ext cx="9820656" cy="1320800"/>
          </a:xfrm>
        </p:spPr>
        <p:txBody>
          <a:bodyPr>
            <a:noAutofit/>
          </a:bodyPr>
          <a:lstStyle/>
          <a:p>
            <a:r>
              <a:rPr lang="en-US" sz="4800" b="1" dirty="0"/>
              <a:t>THE </a:t>
            </a:r>
            <a:r>
              <a:rPr lang="en-US" sz="4800" b="1" dirty="0" smtClean="0"/>
              <a:t>INTERVENTION-CAREGIVERS</a:t>
            </a:r>
            <a:endParaRPr lang="en-US" sz="4800" dirty="0"/>
          </a:p>
        </p:txBody>
      </p:sp>
      <p:sp>
        <p:nvSpPr>
          <p:cNvPr id="3" name="Content Placeholder 2"/>
          <p:cNvSpPr>
            <a:spLocks noGrp="1"/>
          </p:cNvSpPr>
          <p:nvPr>
            <p:ph idx="1"/>
          </p:nvPr>
        </p:nvSpPr>
        <p:spPr>
          <a:xfrm>
            <a:off x="677334" y="1700785"/>
            <a:ext cx="8596668" cy="4340578"/>
          </a:xfrm>
        </p:spPr>
        <p:txBody>
          <a:bodyPr>
            <a:normAutofit fontScale="92500" lnSpcReduction="20000"/>
          </a:bodyPr>
          <a:lstStyle/>
          <a:p>
            <a:r>
              <a:rPr lang="en-US" sz="3600" dirty="0" smtClean="0"/>
              <a:t>PARENTAL CLASS I-Introduction of the program followed by </a:t>
            </a:r>
            <a:r>
              <a:rPr lang="en-US" sz="3600" i="1" dirty="0"/>
              <a:t>the </a:t>
            </a:r>
            <a:r>
              <a:rPr lang="en-US" sz="3600" i="1" dirty="0">
                <a:solidFill>
                  <a:schemeClr val="tx1"/>
                </a:solidFill>
              </a:rPr>
              <a:t>how and why obesity develops and best practices regarding nutritional </a:t>
            </a:r>
            <a:r>
              <a:rPr lang="en-US" sz="3600" i="1" dirty="0" smtClean="0">
                <a:solidFill>
                  <a:schemeClr val="tx1"/>
                </a:solidFill>
              </a:rPr>
              <a:t>choices; i.e. </a:t>
            </a:r>
            <a:r>
              <a:rPr lang="en-US" sz="3600" dirty="0" smtClean="0"/>
              <a:t>BMI, NUTRITION, SATURATED FATS etc.</a:t>
            </a:r>
          </a:p>
          <a:p>
            <a:pPr marL="0" indent="0">
              <a:buNone/>
            </a:pPr>
            <a:r>
              <a:rPr lang="en-US" sz="3600" dirty="0" smtClean="0"/>
              <a:t> </a:t>
            </a:r>
            <a:endParaRPr lang="en-US" sz="3600" i="1" dirty="0" smtClean="0"/>
          </a:p>
          <a:p>
            <a:r>
              <a:rPr lang="en-US" sz="3600" dirty="0" smtClean="0"/>
              <a:t>PARENTAL CLASS II-THE DISEASE CONNECTION OF OBESITY FROM CHILDHOOD</a:t>
            </a:r>
            <a:endParaRPr lang="en-US" sz="3600" dirty="0"/>
          </a:p>
        </p:txBody>
      </p:sp>
    </p:spTree>
    <p:extLst>
      <p:ext uri="{BB962C8B-B14F-4D97-AF65-F5344CB8AC3E}">
        <p14:creationId xmlns:p14="http://schemas.microsoft.com/office/powerpoint/2010/main" val="2117596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smtClean="0"/>
              <a:t> Multi-Methods Design</a:t>
            </a:r>
            <a:endParaRPr lang="en-US" sz="4800" b="1" dirty="0"/>
          </a:p>
        </p:txBody>
      </p:sp>
      <p:sp>
        <p:nvSpPr>
          <p:cNvPr id="3" name="Content Placeholder 2"/>
          <p:cNvSpPr>
            <a:spLocks noGrp="1"/>
          </p:cNvSpPr>
          <p:nvPr>
            <p:ph idx="1"/>
          </p:nvPr>
        </p:nvSpPr>
        <p:spPr/>
        <p:txBody>
          <a:bodyPr>
            <a:normAutofit lnSpcReduction="10000"/>
          </a:bodyPr>
          <a:lstStyle/>
          <a:p>
            <a:pPr marL="0" indent="0">
              <a:buNone/>
            </a:pPr>
            <a:r>
              <a:rPr lang="en-US" sz="2800" dirty="0" smtClean="0">
                <a:solidFill>
                  <a:schemeClr val="tx1"/>
                </a:solidFill>
              </a:rPr>
              <a:t>Characterized </a:t>
            </a:r>
            <a:r>
              <a:rPr lang="en-US" sz="2800" dirty="0">
                <a:solidFill>
                  <a:schemeClr val="tx1"/>
                </a:solidFill>
              </a:rPr>
              <a:t>by using two research methods, this </a:t>
            </a:r>
            <a:r>
              <a:rPr lang="en-US" sz="2800" dirty="0" smtClean="0">
                <a:solidFill>
                  <a:schemeClr val="tx1"/>
                </a:solidFill>
              </a:rPr>
              <a:t> </a:t>
            </a:r>
            <a:r>
              <a:rPr lang="en-US" sz="2800" dirty="0">
                <a:solidFill>
                  <a:schemeClr val="tx1"/>
                </a:solidFill>
              </a:rPr>
              <a:t>approach </a:t>
            </a:r>
            <a:r>
              <a:rPr lang="en-US" sz="2800" dirty="0" smtClean="0">
                <a:solidFill>
                  <a:schemeClr val="tx1"/>
                </a:solidFill>
              </a:rPr>
              <a:t>used </a:t>
            </a:r>
            <a:r>
              <a:rPr lang="en-US" sz="2800" dirty="0">
                <a:solidFill>
                  <a:schemeClr val="tx1"/>
                </a:solidFill>
              </a:rPr>
              <a:t>qualitative and quantitative methods to obtain more detailed specific </a:t>
            </a:r>
            <a:r>
              <a:rPr lang="en-US" sz="2800" dirty="0" smtClean="0">
                <a:solidFill>
                  <a:schemeClr val="tx1"/>
                </a:solidFill>
              </a:rPr>
              <a:t>information.</a:t>
            </a:r>
          </a:p>
          <a:p>
            <a:pPr marL="0" indent="0">
              <a:buNone/>
            </a:pPr>
            <a:endParaRPr lang="en-US" sz="2800" dirty="0">
              <a:solidFill>
                <a:schemeClr val="tx1"/>
              </a:solidFill>
            </a:endParaRPr>
          </a:p>
          <a:p>
            <a:pPr marL="0" indent="0">
              <a:buNone/>
            </a:pPr>
            <a:r>
              <a:rPr lang="en-US" sz="2800" dirty="0" smtClean="0">
                <a:solidFill>
                  <a:schemeClr val="tx1"/>
                </a:solidFill>
              </a:rPr>
              <a:t> </a:t>
            </a:r>
            <a:r>
              <a:rPr lang="en-US" sz="2800" dirty="0" err="1">
                <a:solidFill>
                  <a:schemeClr val="tx1"/>
                </a:solidFill>
              </a:rPr>
              <a:t>Multimethodology</a:t>
            </a:r>
            <a:r>
              <a:rPr lang="en-US" sz="2800" dirty="0">
                <a:solidFill>
                  <a:schemeClr val="tx1"/>
                </a:solidFill>
              </a:rPr>
              <a:t> is desirable and feasible because it gives a more complete view, and because the requirement during the different phases of the intervention (or research project) make very specific demands on a general methodology</a:t>
            </a:r>
            <a:endParaRPr lang="en-US" sz="2800" dirty="0" smtClean="0"/>
          </a:p>
          <a:p>
            <a:pPr marL="0" indent="0">
              <a:buNone/>
            </a:pPr>
            <a:endParaRPr lang="en-US" sz="2800" dirty="0"/>
          </a:p>
        </p:txBody>
      </p:sp>
    </p:spTree>
    <p:extLst>
      <p:ext uri="{BB962C8B-B14F-4D97-AF65-F5344CB8AC3E}">
        <p14:creationId xmlns:p14="http://schemas.microsoft.com/office/powerpoint/2010/main" val="35618839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smtClean="0"/>
              <a:t>QUANTITATIVE MEASURES</a:t>
            </a:r>
            <a:endParaRPr lang="en-US" sz="4800" b="1"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sz="2800" b="1" dirty="0" smtClean="0"/>
              <a:t>BODY COMPOSITION</a:t>
            </a:r>
          </a:p>
          <a:p>
            <a:pPr>
              <a:buFont typeface="Wingdings" panose="05000000000000000000" pitchFamily="2" charset="2"/>
              <a:buChar char="Ø"/>
            </a:pPr>
            <a:endParaRPr lang="en-US" sz="2800" b="1" dirty="0"/>
          </a:p>
          <a:p>
            <a:pPr>
              <a:buFont typeface="Wingdings" panose="05000000000000000000" pitchFamily="2" charset="2"/>
              <a:buChar char="Ø"/>
            </a:pPr>
            <a:r>
              <a:rPr lang="en-US" sz="2800" b="1" dirty="0" smtClean="0"/>
              <a:t>NUTRITION ASSESSMENTS WITH SEED TO PLATE CURRICULUM</a:t>
            </a:r>
          </a:p>
          <a:p>
            <a:pPr>
              <a:buFont typeface="Wingdings" panose="05000000000000000000" pitchFamily="2" charset="2"/>
              <a:buChar char="Ø"/>
            </a:pPr>
            <a:endParaRPr lang="en-US" sz="2800" b="1" dirty="0"/>
          </a:p>
          <a:p>
            <a:pPr>
              <a:buFont typeface="Wingdings" panose="05000000000000000000" pitchFamily="2" charset="2"/>
              <a:buChar char="Ø"/>
            </a:pPr>
            <a:r>
              <a:rPr lang="en-US" sz="2800" b="1" dirty="0" smtClean="0"/>
              <a:t>PHYSICAL ASSESSMENT FOR FITNESS</a:t>
            </a:r>
          </a:p>
          <a:p>
            <a:pPr>
              <a:buFont typeface="Wingdings" panose="05000000000000000000" pitchFamily="2" charset="2"/>
              <a:buChar char="Ø"/>
            </a:pPr>
            <a:endParaRPr lang="en-US" sz="2800" b="1" dirty="0"/>
          </a:p>
          <a:p>
            <a:pPr>
              <a:buFont typeface="Wingdings" panose="05000000000000000000" pitchFamily="2" charset="2"/>
              <a:buChar char="Ø"/>
            </a:pPr>
            <a:r>
              <a:rPr lang="en-US" sz="2800" b="1" dirty="0" smtClean="0"/>
              <a:t>NEWEST VITAL SIGN HEALTH LITERACY ASSESSMENT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985552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71856"/>
            <a:ext cx="8596668" cy="1548384"/>
          </a:xfrm>
        </p:spPr>
        <p:txBody>
          <a:bodyPr/>
          <a:lstStyle/>
          <a:p>
            <a:pPr algn="ctr"/>
            <a:r>
              <a:rPr lang="en-US" b="1" dirty="0" smtClean="0"/>
              <a:t>QUALITITATIVE </a:t>
            </a:r>
            <a:r>
              <a:rPr lang="en-US" b="1" dirty="0"/>
              <a:t>MEASURES</a:t>
            </a:r>
            <a:endParaRPr lang="en-US" dirty="0"/>
          </a:p>
        </p:txBody>
      </p:sp>
      <p:sp>
        <p:nvSpPr>
          <p:cNvPr id="3" name="Content Placeholder 2"/>
          <p:cNvSpPr>
            <a:spLocks noGrp="1"/>
          </p:cNvSpPr>
          <p:nvPr>
            <p:ph idx="1"/>
          </p:nvPr>
        </p:nvSpPr>
        <p:spPr/>
        <p:txBody>
          <a:bodyPr/>
          <a:lstStyle/>
          <a:p>
            <a:r>
              <a:rPr lang="en-US" sz="2800" dirty="0"/>
              <a:t>Surveys </a:t>
            </a:r>
            <a:r>
              <a:rPr lang="en-US" sz="2800" dirty="0" smtClean="0"/>
              <a:t>with open-ended </a:t>
            </a:r>
            <a:r>
              <a:rPr lang="en-US" sz="2800" dirty="0"/>
              <a:t>questions </a:t>
            </a:r>
            <a:r>
              <a:rPr lang="en-US" sz="2800" dirty="0" smtClean="0"/>
              <a:t>administered </a:t>
            </a:r>
            <a:r>
              <a:rPr lang="en-US" sz="2800" dirty="0"/>
              <a:t>to </a:t>
            </a:r>
            <a:r>
              <a:rPr lang="en-US" sz="2800" dirty="0" smtClean="0"/>
              <a:t>parents/caregivers</a:t>
            </a:r>
          </a:p>
          <a:p>
            <a:pPr marL="0" indent="0">
              <a:buNone/>
            </a:pPr>
            <a:r>
              <a:rPr lang="en-US" sz="2800" dirty="0" smtClean="0"/>
              <a:t> </a:t>
            </a:r>
          </a:p>
          <a:p>
            <a:r>
              <a:rPr lang="en-US" sz="2800" dirty="0" smtClean="0"/>
              <a:t>pre- </a:t>
            </a:r>
            <a:r>
              <a:rPr lang="en-US" sz="2800" dirty="0"/>
              <a:t>and </a:t>
            </a:r>
            <a:r>
              <a:rPr lang="en-US" sz="2800" dirty="0" smtClean="0"/>
              <a:t>post-intervention intervention </a:t>
            </a:r>
            <a:r>
              <a:rPr lang="en-US" sz="2800" dirty="0"/>
              <a:t>to assess their knowledge, attitudes, and behaviors regarding nutrition, exercise, and healthy </a:t>
            </a:r>
            <a:r>
              <a:rPr lang="en-US" sz="2800" dirty="0" smtClean="0"/>
              <a:t>living</a:t>
            </a:r>
            <a:endParaRPr lang="en-US" sz="2800" dirty="0"/>
          </a:p>
          <a:p>
            <a:endParaRPr lang="en-US" dirty="0"/>
          </a:p>
        </p:txBody>
      </p:sp>
    </p:spTree>
    <p:extLst>
      <p:ext uri="{BB962C8B-B14F-4D97-AF65-F5344CB8AC3E}">
        <p14:creationId xmlns:p14="http://schemas.microsoft.com/office/powerpoint/2010/main" val="761433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smtClean="0"/>
              <a:t>LESSONS LEARNED</a:t>
            </a:r>
            <a:endParaRPr lang="en-US" sz="4800" b="1" dirty="0"/>
          </a:p>
        </p:txBody>
      </p:sp>
      <p:sp>
        <p:nvSpPr>
          <p:cNvPr id="3" name="Content Placeholder 2"/>
          <p:cNvSpPr>
            <a:spLocks noGrp="1"/>
          </p:cNvSpPr>
          <p:nvPr>
            <p:ph idx="1"/>
          </p:nvPr>
        </p:nvSpPr>
        <p:spPr>
          <a:xfrm>
            <a:off x="677334" y="1463041"/>
            <a:ext cx="8596668" cy="4578322"/>
          </a:xfrm>
        </p:spPr>
        <p:txBody>
          <a:bodyPr>
            <a:noAutofit/>
          </a:bodyPr>
          <a:lstStyle/>
          <a:p>
            <a:r>
              <a:rPr lang="en-US" sz="2800" dirty="0" smtClean="0"/>
              <a:t>AMAZING WHAT ENGAGED COMMUNITY CAN DO</a:t>
            </a:r>
          </a:p>
          <a:p>
            <a:endParaRPr lang="en-US" sz="2800" dirty="0"/>
          </a:p>
          <a:p>
            <a:r>
              <a:rPr lang="en-US" sz="2800" dirty="0" smtClean="0"/>
              <a:t>TAKE A TEAM OF WORKERS TO MEASURE STUDENTS AND RECORD FINDINGS</a:t>
            </a:r>
          </a:p>
          <a:p>
            <a:endParaRPr lang="en-US" sz="2800" dirty="0"/>
          </a:p>
          <a:p>
            <a:r>
              <a:rPr lang="en-US" sz="2800" dirty="0" smtClean="0"/>
              <a:t>HAVE SPECIFIC DATES ESTABLISHED IN AND AGREED UPON</a:t>
            </a:r>
          </a:p>
          <a:p>
            <a:endParaRPr lang="en-US" sz="2800" dirty="0"/>
          </a:p>
          <a:p>
            <a:r>
              <a:rPr lang="en-US" sz="2800" dirty="0" smtClean="0"/>
              <a:t>CONTINUE TO ENGAGE PARENTS AND OFFER GREATER INCENTIVES</a:t>
            </a:r>
            <a:endParaRPr lang="en-US" sz="2800" dirty="0"/>
          </a:p>
        </p:txBody>
      </p:sp>
    </p:spTree>
    <p:extLst>
      <p:ext uri="{BB962C8B-B14F-4D97-AF65-F5344CB8AC3E}">
        <p14:creationId xmlns:p14="http://schemas.microsoft.com/office/powerpoint/2010/main" val="1532067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1930400"/>
          </a:xfrm>
        </p:spPr>
        <p:txBody>
          <a:bodyPr>
            <a:normAutofit/>
          </a:bodyPr>
          <a:lstStyle/>
          <a:p>
            <a:pPr algn="ctr"/>
            <a:r>
              <a:rPr lang="en-US" sz="4800" b="1" dirty="0" smtClean="0"/>
              <a:t>OTHER FUNDING</a:t>
            </a:r>
            <a:endParaRPr lang="en-US" sz="4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06919278"/>
              </p:ext>
            </p:extLst>
          </p:nvPr>
        </p:nvGraphicFramePr>
        <p:xfrm>
          <a:off x="365759" y="804673"/>
          <a:ext cx="9235442" cy="5120640"/>
        </p:xfrm>
        <a:graphic>
          <a:graphicData uri="http://schemas.openxmlformats.org/drawingml/2006/table">
            <a:tbl>
              <a:tblPr firstRow="1" firstCol="1" bandRow="1">
                <a:tableStyleId>{5C22544A-7EE6-4342-B048-85BDC9FD1C3A}</a:tableStyleId>
              </a:tblPr>
              <a:tblGrid>
                <a:gridCol w="1609345"/>
                <a:gridCol w="5431536"/>
                <a:gridCol w="859536"/>
                <a:gridCol w="1335025"/>
              </a:tblGrid>
              <a:tr h="170509">
                <a:tc>
                  <a:txBody>
                    <a:bodyPr/>
                    <a:lstStyle/>
                    <a:p>
                      <a:pPr marL="0" marR="0">
                        <a:spcBef>
                          <a:spcPts val="0"/>
                        </a:spcBef>
                        <a:spcAft>
                          <a:spcPts val="0"/>
                        </a:spcAft>
                      </a:pPr>
                      <a:r>
                        <a:rPr lang="en-US" sz="1600" dirty="0">
                          <a:effectLst/>
                        </a:rPr>
                        <a:t>Grant Agency</a:t>
                      </a:r>
                      <a:endParaRPr lang="en-US" sz="1600" dirty="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a:effectLst/>
                        </a:rPr>
                        <a:t>Name of Grant</a:t>
                      </a:r>
                      <a:endParaRPr lang="en-US" sz="160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a:effectLst/>
                        </a:rPr>
                        <a:t>Amount of Award</a:t>
                      </a:r>
                      <a:endParaRPr lang="en-US" sz="160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a:effectLst/>
                        </a:rPr>
                        <a:t>Administrator</a:t>
                      </a:r>
                      <a:endParaRPr lang="en-US" sz="1600">
                        <a:effectLst/>
                        <a:latin typeface="Calibri"/>
                        <a:ea typeface="Calibri"/>
                        <a:cs typeface="Times New Roman"/>
                      </a:endParaRPr>
                    </a:p>
                  </a:txBody>
                  <a:tcPr marL="46702" marR="46702" marT="0" marB="0"/>
                </a:tc>
              </a:tr>
              <a:tr h="682035">
                <a:tc>
                  <a:txBody>
                    <a:bodyPr/>
                    <a:lstStyle/>
                    <a:p>
                      <a:pPr marL="0" marR="0">
                        <a:spcBef>
                          <a:spcPts val="0"/>
                        </a:spcBef>
                        <a:spcAft>
                          <a:spcPts val="0"/>
                        </a:spcAft>
                      </a:pPr>
                      <a:r>
                        <a:rPr lang="en-US" sz="1600">
                          <a:effectLst/>
                        </a:rPr>
                        <a:t>Blue Cross Blue Shield</a:t>
                      </a:r>
                      <a:endParaRPr lang="en-US" sz="160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dirty="0">
                          <a:effectLst/>
                        </a:rPr>
                        <a:t>Be Healthy Grant-Exercise equipment, miscellaneous office/meeting supplies, garden supplies/tools-8 elliptical machines are now being used for a before and after school program for exercise implemented by Lead Teacher Pam Roberts.  </a:t>
                      </a:r>
                      <a:endParaRPr lang="en-US" sz="1600" dirty="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a:effectLst/>
                        </a:rPr>
                        <a:t>$6,300</a:t>
                      </a:r>
                      <a:endParaRPr lang="en-US" sz="160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a:effectLst/>
                        </a:rPr>
                        <a:t>Pam </a:t>
                      </a:r>
                      <a:r>
                        <a:rPr lang="en-US" sz="1600" smtClean="0">
                          <a:effectLst/>
                        </a:rPr>
                        <a:t>Roberts </a:t>
                      </a:r>
                      <a:r>
                        <a:rPr lang="en-US" sz="1600" dirty="0" err="1">
                          <a:effectLst/>
                        </a:rPr>
                        <a:t>Pinecrest</a:t>
                      </a:r>
                      <a:r>
                        <a:rPr lang="en-US" sz="1600">
                          <a:effectLst/>
                        </a:rPr>
                        <a:t> </a:t>
                      </a:r>
                      <a:endParaRPr lang="en-US" sz="1600" dirty="0">
                        <a:effectLst/>
                        <a:latin typeface="Calibri"/>
                        <a:ea typeface="Calibri"/>
                        <a:cs typeface="Times New Roman"/>
                      </a:endParaRPr>
                    </a:p>
                  </a:txBody>
                  <a:tcPr marL="46702" marR="46702" marT="0" marB="0"/>
                </a:tc>
              </a:tr>
              <a:tr h="682035">
                <a:tc>
                  <a:txBody>
                    <a:bodyPr/>
                    <a:lstStyle/>
                    <a:p>
                      <a:pPr marL="0" marR="0">
                        <a:spcBef>
                          <a:spcPts val="0"/>
                        </a:spcBef>
                        <a:spcAft>
                          <a:spcPts val="0"/>
                        </a:spcAft>
                      </a:pPr>
                      <a:r>
                        <a:rPr lang="en-US" sz="1600">
                          <a:effectLst/>
                        </a:rPr>
                        <a:t>Active Schools Acceleration Program</a:t>
                      </a:r>
                      <a:endParaRPr lang="en-US" sz="160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a:effectLst/>
                        </a:rPr>
                        <a:t>Let’s Move!-Used for needed equipment and supplies that apply to implementation of exercise program-emphasizes movement in the classroom such as squats with skip counting or graphic times from students’ participation of the Eagle Tree Stand. </a:t>
                      </a:r>
                      <a:endParaRPr lang="en-US" sz="160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a:effectLst/>
                        </a:rPr>
                        <a:t>$1000</a:t>
                      </a:r>
                      <a:endParaRPr lang="en-US" sz="160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dirty="0">
                          <a:effectLst/>
                        </a:rPr>
                        <a:t>Pam Roberts </a:t>
                      </a:r>
                      <a:endParaRPr lang="en-US" sz="1600" dirty="0" smtClean="0">
                        <a:effectLst/>
                      </a:endParaRPr>
                    </a:p>
                    <a:p>
                      <a:pPr marL="0" marR="0">
                        <a:spcBef>
                          <a:spcPts val="0"/>
                        </a:spcBef>
                        <a:spcAft>
                          <a:spcPts val="0"/>
                        </a:spcAft>
                      </a:pPr>
                      <a:r>
                        <a:rPr lang="en-US" sz="1600" dirty="0" err="1" smtClean="0">
                          <a:effectLst/>
                          <a:latin typeface="Calibri"/>
                          <a:ea typeface="Calibri"/>
                          <a:cs typeface="Times New Roman"/>
                        </a:rPr>
                        <a:t>Pinecrest</a:t>
                      </a:r>
                      <a:r>
                        <a:rPr lang="en-US" sz="1600" baseline="0" dirty="0" smtClean="0">
                          <a:effectLst/>
                          <a:latin typeface="Calibri"/>
                          <a:ea typeface="Calibri"/>
                          <a:cs typeface="Times New Roman"/>
                        </a:rPr>
                        <a:t> </a:t>
                      </a:r>
                      <a:endParaRPr lang="en-US" sz="1600" dirty="0">
                        <a:effectLst/>
                        <a:latin typeface="Calibri"/>
                        <a:ea typeface="Calibri"/>
                        <a:cs typeface="Times New Roman"/>
                      </a:endParaRPr>
                    </a:p>
                  </a:txBody>
                  <a:tcPr marL="46702" marR="46702" marT="0" marB="0"/>
                </a:tc>
              </a:tr>
              <a:tr h="852544">
                <a:tc>
                  <a:txBody>
                    <a:bodyPr/>
                    <a:lstStyle/>
                    <a:p>
                      <a:pPr marL="0" marR="0">
                        <a:spcBef>
                          <a:spcPts val="0"/>
                        </a:spcBef>
                        <a:spcAft>
                          <a:spcPts val="0"/>
                        </a:spcAft>
                      </a:pPr>
                      <a:r>
                        <a:rPr lang="en-US" sz="1600">
                          <a:effectLst/>
                        </a:rPr>
                        <a:t>Alabama Power Company</a:t>
                      </a:r>
                      <a:endParaRPr lang="en-US" sz="160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a:effectLst/>
                        </a:rPr>
                        <a:t>“Good Roots” grant to provide fruit trees for Sylacauga Grows Community Garden and for the Pinecrest school garden.  Saplings were punched for the parents/children participating in the Pinecrest UAB grant project.  The project is titled “Take Root With Sylacauga GROWS”</a:t>
                      </a:r>
                      <a:endParaRPr lang="en-US" sz="160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a:effectLst/>
                        </a:rPr>
                        <a:t>$1000</a:t>
                      </a:r>
                      <a:endParaRPr lang="en-US" sz="160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dirty="0">
                          <a:effectLst/>
                        </a:rPr>
                        <a:t>SAFE</a:t>
                      </a:r>
                      <a:r>
                        <a:rPr lang="en-US" sz="1600" dirty="0" smtClean="0">
                          <a:effectLst/>
                        </a:rPr>
                        <a:t>/</a:t>
                      </a:r>
                    </a:p>
                    <a:p>
                      <a:pPr marL="0" marR="0">
                        <a:spcBef>
                          <a:spcPts val="0"/>
                        </a:spcBef>
                        <a:spcAft>
                          <a:spcPts val="0"/>
                        </a:spcAft>
                      </a:pPr>
                      <a:r>
                        <a:rPr lang="en-US" sz="1600" dirty="0" smtClean="0">
                          <a:effectLst/>
                        </a:rPr>
                        <a:t>Margaret Morton</a:t>
                      </a:r>
                      <a:endParaRPr lang="en-US" sz="1600" dirty="0">
                        <a:effectLst/>
                      </a:endParaRPr>
                    </a:p>
                  </a:txBody>
                  <a:tcPr marL="46702" marR="46702" marT="0" marB="0"/>
                </a:tc>
              </a:tr>
              <a:tr h="511527">
                <a:tc>
                  <a:txBody>
                    <a:bodyPr/>
                    <a:lstStyle/>
                    <a:p>
                      <a:pPr marL="0" marR="0">
                        <a:spcBef>
                          <a:spcPts val="0"/>
                        </a:spcBef>
                        <a:spcAft>
                          <a:spcPts val="0"/>
                        </a:spcAft>
                      </a:pPr>
                      <a:r>
                        <a:rPr lang="en-US" sz="1600">
                          <a:effectLst/>
                        </a:rPr>
                        <a:t>Institute for America’s Health</a:t>
                      </a:r>
                      <a:endParaRPr lang="en-US" sz="160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a:effectLst/>
                        </a:rPr>
                        <a:t>Wellness, Academics &amp; You (WAY)-used for nutrition based curriculum to improve KAB for grade school students related to fruits and vegetables.</a:t>
                      </a:r>
                      <a:endParaRPr lang="en-US" sz="160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a:effectLst/>
                        </a:rPr>
                        <a:t>$24,500</a:t>
                      </a:r>
                      <a:endParaRPr lang="en-US" sz="1600">
                        <a:effectLst/>
                        <a:latin typeface="Calibri"/>
                        <a:ea typeface="Calibri"/>
                        <a:cs typeface="Times New Roman"/>
                      </a:endParaRPr>
                    </a:p>
                  </a:txBody>
                  <a:tcPr marL="46702" marR="46702" marT="0" marB="0"/>
                </a:tc>
                <a:tc>
                  <a:txBody>
                    <a:bodyPr/>
                    <a:lstStyle/>
                    <a:p>
                      <a:pPr marL="0" marR="0">
                        <a:spcBef>
                          <a:spcPts val="0"/>
                        </a:spcBef>
                        <a:spcAft>
                          <a:spcPts val="0"/>
                        </a:spcAft>
                      </a:pPr>
                      <a:r>
                        <a:rPr lang="en-US" sz="1600" dirty="0">
                          <a:effectLst/>
                        </a:rPr>
                        <a:t>SAFE</a:t>
                      </a:r>
                      <a:r>
                        <a:rPr lang="en-US" sz="1600" dirty="0" smtClean="0">
                          <a:effectLst/>
                        </a:rPr>
                        <a:t>/</a:t>
                      </a:r>
                    </a:p>
                    <a:p>
                      <a:pPr marL="0" marR="0">
                        <a:spcBef>
                          <a:spcPts val="0"/>
                        </a:spcBef>
                        <a:spcAft>
                          <a:spcPts val="0"/>
                        </a:spcAft>
                      </a:pPr>
                      <a:r>
                        <a:rPr lang="en-US" sz="1600" dirty="0" smtClean="0">
                          <a:effectLst/>
                        </a:rPr>
                        <a:t>Margaret </a:t>
                      </a:r>
                      <a:r>
                        <a:rPr lang="en-US" sz="1600" dirty="0">
                          <a:effectLst/>
                        </a:rPr>
                        <a:t>Morton</a:t>
                      </a:r>
                      <a:endParaRPr lang="en-US" sz="1600" dirty="0">
                        <a:effectLst/>
                        <a:latin typeface="Calibri"/>
                        <a:ea typeface="Calibri"/>
                        <a:cs typeface="Times New Roman"/>
                      </a:endParaRPr>
                    </a:p>
                  </a:txBody>
                  <a:tcPr marL="46702" marR="46702" marT="0" marB="0"/>
                </a:tc>
              </a:tr>
            </a:tbl>
          </a:graphicData>
        </a:graphic>
      </p:graphicFrame>
    </p:spTree>
    <p:extLst>
      <p:ext uri="{BB962C8B-B14F-4D97-AF65-F5344CB8AC3E}">
        <p14:creationId xmlns:p14="http://schemas.microsoft.com/office/powerpoint/2010/main" val="1360158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910118653"/>
              </p:ext>
            </p:extLst>
          </p:nvPr>
        </p:nvGraphicFramePr>
        <p:xfrm>
          <a:off x="476695" y="694943"/>
          <a:ext cx="8596312" cy="5961890"/>
        </p:xfrm>
        <a:graphic>
          <a:graphicData uri="http://schemas.openxmlformats.org/drawingml/2006/table">
            <a:tbl>
              <a:tblPr firstRow="1" firstCol="1" bandRow="1">
                <a:tableStyleId>{5C22544A-7EE6-4342-B048-85BDC9FD1C3A}</a:tableStyleId>
              </a:tblPr>
              <a:tblGrid>
                <a:gridCol w="1915032"/>
                <a:gridCol w="4001302"/>
                <a:gridCol w="1150086"/>
                <a:gridCol w="1529892"/>
              </a:tblGrid>
              <a:tr h="1536193">
                <a:tc>
                  <a:txBody>
                    <a:bodyPr/>
                    <a:lstStyle/>
                    <a:p>
                      <a:pPr marL="0" marR="0">
                        <a:spcBef>
                          <a:spcPts val="0"/>
                        </a:spcBef>
                        <a:spcAft>
                          <a:spcPts val="0"/>
                        </a:spcAft>
                      </a:pPr>
                      <a:r>
                        <a:rPr lang="en-US" sz="1600" dirty="0">
                          <a:effectLst/>
                        </a:rPr>
                        <a:t>Wal-Mart/The Way</a:t>
                      </a:r>
                      <a:endParaRPr lang="en-US" sz="1600" dirty="0">
                        <a:effectLst/>
                        <a:latin typeface="Calibri"/>
                        <a:ea typeface="Calibri"/>
                        <a:cs typeface="Times New Roman"/>
                      </a:endParaRPr>
                    </a:p>
                  </a:txBody>
                  <a:tcPr marL="63992" marR="63992" marT="0" marB="0"/>
                </a:tc>
                <a:tc>
                  <a:txBody>
                    <a:bodyPr/>
                    <a:lstStyle/>
                    <a:p>
                      <a:pPr marL="0" marR="0">
                        <a:spcBef>
                          <a:spcPts val="0"/>
                        </a:spcBef>
                        <a:spcAft>
                          <a:spcPts val="0"/>
                        </a:spcAft>
                      </a:pPr>
                      <a:r>
                        <a:rPr lang="en-US" sz="1600" b="0" dirty="0">
                          <a:solidFill>
                            <a:schemeClr val="tx1"/>
                          </a:solidFill>
                          <a:effectLst/>
                        </a:rPr>
                        <a:t>To extend two raised beds funded by the UAB grant to a landscaped/paved outdoor classroom that includes a butterfly and herb garden with other fruits and vegetables per season. Anticipate more funding from this resource.</a:t>
                      </a:r>
                      <a:endParaRPr lang="en-US" sz="1600" b="0" dirty="0">
                        <a:solidFill>
                          <a:schemeClr val="tx1"/>
                        </a:solidFill>
                        <a:effectLst/>
                        <a:latin typeface="Calibri"/>
                        <a:ea typeface="Calibri"/>
                        <a:cs typeface="Times New Roman"/>
                      </a:endParaRPr>
                    </a:p>
                  </a:txBody>
                  <a:tcPr marL="63992" marR="63992" marT="0" marB="0">
                    <a:solidFill>
                      <a:schemeClr val="bg2">
                        <a:lumMod val="90000"/>
                      </a:schemeClr>
                    </a:solidFill>
                  </a:tcPr>
                </a:tc>
                <a:tc>
                  <a:txBody>
                    <a:bodyPr/>
                    <a:lstStyle/>
                    <a:p>
                      <a:pPr marL="0" marR="0">
                        <a:spcBef>
                          <a:spcPts val="0"/>
                        </a:spcBef>
                        <a:spcAft>
                          <a:spcPts val="0"/>
                        </a:spcAft>
                      </a:pPr>
                      <a:r>
                        <a:rPr lang="en-US" sz="1600" b="0" dirty="0">
                          <a:solidFill>
                            <a:schemeClr val="tx1"/>
                          </a:solidFill>
                          <a:effectLst/>
                        </a:rPr>
                        <a:t>$4000 </a:t>
                      </a:r>
                      <a:endParaRPr lang="en-US" sz="1600" b="0" dirty="0">
                        <a:solidFill>
                          <a:schemeClr val="tx1"/>
                        </a:solidFill>
                        <a:effectLst/>
                        <a:latin typeface="Calibri"/>
                        <a:ea typeface="Calibri"/>
                        <a:cs typeface="Times New Roman"/>
                      </a:endParaRPr>
                    </a:p>
                  </a:txBody>
                  <a:tcPr marL="63992" marR="63992" marT="0" marB="0">
                    <a:solidFill>
                      <a:schemeClr val="bg2">
                        <a:lumMod val="90000"/>
                      </a:schemeClr>
                    </a:solidFill>
                  </a:tcPr>
                </a:tc>
                <a:tc>
                  <a:txBody>
                    <a:bodyPr/>
                    <a:lstStyle/>
                    <a:p>
                      <a:pPr marL="0" marR="0">
                        <a:spcBef>
                          <a:spcPts val="0"/>
                        </a:spcBef>
                        <a:spcAft>
                          <a:spcPts val="0"/>
                        </a:spcAft>
                      </a:pPr>
                      <a:r>
                        <a:rPr lang="en-US" sz="1600" b="0" dirty="0">
                          <a:solidFill>
                            <a:schemeClr val="tx1"/>
                          </a:solidFill>
                          <a:effectLst/>
                        </a:rPr>
                        <a:t>SAFE/Margaret Morton</a:t>
                      </a:r>
                      <a:endParaRPr lang="en-US" sz="1600" b="0" dirty="0">
                        <a:solidFill>
                          <a:schemeClr val="tx1"/>
                        </a:solidFill>
                        <a:effectLst/>
                        <a:latin typeface="Calibri"/>
                        <a:ea typeface="Calibri"/>
                        <a:cs typeface="Times New Roman"/>
                      </a:endParaRPr>
                    </a:p>
                  </a:txBody>
                  <a:tcPr marL="63992" marR="63992" marT="0" marB="0">
                    <a:solidFill>
                      <a:schemeClr val="bg2">
                        <a:lumMod val="90000"/>
                      </a:schemeClr>
                    </a:solidFill>
                  </a:tcPr>
                </a:tc>
              </a:tr>
              <a:tr h="2392155">
                <a:tc>
                  <a:txBody>
                    <a:bodyPr/>
                    <a:lstStyle/>
                    <a:p>
                      <a:pPr marL="0" marR="0">
                        <a:spcBef>
                          <a:spcPts val="0"/>
                        </a:spcBef>
                        <a:spcAft>
                          <a:spcPts val="0"/>
                        </a:spcAft>
                      </a:pPr>
                      <a:r>
                        <a:rPr lang="en-US" sz="1600">
                          <a:effectLst/>
                        </a:rPr>
                        <a:t>USDA Fresh Fruit and Vegetable Program</a:t>
                      </a:r>
                      <a:endParaRPr lang="en-US" sz="1600">
                        <a:effectLst/>
                        <a:latin typeface="Calibri"/>
                        <a:ea typeface="Calibri"/>
                        <a:cs typeface="Times New Roman"/>
                      </a:endParaRPr>
                    </a:p>
                  </a:txBody>
                  <a:tcPr marL="63992" marR="63992" marT="0" marB="0"/>
                </a:tc>
                <a:tc>
                  <a:txBody>
                    <a:bodyPr/>
                    <a:lstStyle/>
                    <a:p>
                      <a:pPr marL="0" marR="0">
                        <a:spcBef>
                          <a:spcPts val="0"/>
                        </a:spcBef>
                        <a:spcAft>
                          <a:spcPts val="0"/>
                        </a:spcAft>
                      </a:pPr>
                      <a:r>
                        <a:rPr lang="en-US" sz="1600" dirty="0" err="1">
                          <a:solidFill>
                            <a:schemeClr val="tx1"/>
                          </a:solidFill>
                          <a:effectLst/>
                        </a:rPr>
                        <a:t>Pinecrest</a:t>
                      </a:r>
                      <a:r>
                        <a:rPr lang="en-US" sz="1600" dirty="0">
                          <a:solidFill>
                            <a:schemeClr val="tx1"/>
                          </a:solidFill>
                          <a:effectLst/>
                        </a:rPr>
                        <a:t> Orchard- Each week the school receives a fresh shipment of fruit and/ or vegetables for each student</a:t>
                      </a:r>
                      <a:r>
                        <a:rPr lang="en-US" sz="1600" dirty="0" smtClean="0">
                          <a:solidFill>
                            <a:schemeClr val="tx1"/>
                          </a:solidFill>
                          <a:effectLst/>
                        </a:rPr>
                        <a:t>. </a:t>
                      </a:r>
                      <a:r>
                        <a:rPr lang="en-US" sz="1600" dirty="0">
                          <a:solidFill>
                            <a:schemeClr val="tx1"/>
                          </a:solidFill>
                          <a:effectLst/>
                        </a:rPr>
                        <a:t>  For example: when fresh corn on the cob was shipped, a demonstration was done by a representative with the USDA program and the students were able to participate in the roasting and eat the corn fresh as it was coming off of the roaster.</a:t>
                      </a:r>
                      <a:endParaRPr lang="en-US" sz="1600" dirty="0">
                        <a:solidFill>
                          <a:schemeClr val="tx1"/>
                        </a:solidFill>
                        <a:effectLst/>
                        <a:latin typeface="Calibri"/>
                        <a:ea typeface="Calibri"/>
                        <a:cs typeface="Times New Roman"/>
                      </a:endParaRPr>
                    </a:p>
                  </a:txBody>
                  <a:tcPr marL="63992" marR="63992" marT="0" marB="0">
                    <a:solidFill>
                      <a:schemeClr val="bg2">
                        <a:lumMod val="90000"/>
                      </a:schemeClr>
                    </a:solidFill>
                  </a:tcPr>
                </a:tc>
                <a:tc>
                  <a:txBody>
                    <a:bodyPr/>
                    <a:lstStyle/>
                    <a:p>
                      <a:pPr marL="0" marR="0">
                        <a:spcBef>
                          <a:spcPts val="0"/>
                        </a:spcBef>
                        <a:spcAft>
                          <a:spcPts val="0"/>
                        </a:spcAft>
                      </a:pPr>
                      <a:r>
                        <a:rPr lang="en-US" sz="1600" dirty="0" smtClean="0">
                          <a:solidFill>
                            <a:schemeClr val="tx1"/>
                          </a:solidFill>
                          <a:effectLst/>
                        </a:rPr>
                        <a:t>$25,429.73</a:t>
                      </a:r>
                      <a:endParaRPr lang="en-US" sz="1600" dirty="0">
                        <a:solidFill>
                          <a:schemeClr val="tx1"/>
                        </a:solidFill>
                        <a:effectLst/>
                        <a:latin typeface="Calibri"/>
                        <a:ea typeface="Calibri"/>
                        <a:cs typeface="Times New Roman"/>
                      </a:endParaRPr>
                    </a:p>
                  </a:txBody>
                  <a:tcPr marL="63992" marR="63992" marT="0" marB="0">
                    <a:solidFill>
                      <a:schemeClr val="bg2">
                        <a:lumMod val="90000"/>
                      </a:schemeClr>
                    </a:solidFill>
                  </a:tcPr>
                </a:tc>
                <a:tc>
                  <a:txBody>
                    <a:bodyPr/>
                    <a:lstStyle/>
                    <a:p>
                      <a:pPr marL="0" marR="0">
                        <a:spcBef>
                          <a:spcPts val="0"/>
                        </a:spcBef>
                        <a:spcAft>
                          <a:spcPts val="0"/>
                        </a:spcAft>
                      </a:pPr>
                      <a:r>
                        <a:rPr lang="en-US" sz="1600" dirty="0">
                          <a:solidFill>
                            <a:schemeClr val="tx1"/>
                          </a:solidFill>
                          <a:effectLst/>
                        </a:rPr>
                        <a:t>Kelley Wassermann, Director Child Nutrition Program for Sylacauga City Schools Programs.</a:t>
                      </a:r>
                      <a:endParaRPr lang="en-US" sz="1600" dirty="0">
                        <a:solidFill>
                          <a:schemeClr val="tx1"/>
                        </a:solidFill>
                        <a:effectLst/>
                        <a:latin typeface="Calibri"/>
                        <a:ea typeface="Calibri"/>
                        <a:cs typeface="Times New Roman"/>
                      </a:endParaRPr>
                    </a:p>
                  </a:txBody>
                  <a:tcPr marL="63992" marR="63992" marT="0" marB="0">
                    <a:solidFill>
                      <a:schemeClr val="bg2">
                        <a:lumMod val="90000"/>
                      </a:schemeClr>
                    </a:solidFill>
                  </a:tcPr>
                </a:tc>
              </a:tr>
              <a:tr h="2033542">
                <a:tc>
                  <a:txBody>
                    <a:bodyPr/>
                    <a:lstStyle/>
                    <a:p>
                      <a:pPr marL="0" marR="0">
                        <a:spcBef>
                          <a:spcPts val="0"/>
                        </a:spcBef>
                        <a:spcAft>
                          <a:spcPts val="0"/>
                        </a:spcAft>
                      </a:pPr>
                      <a:r>
                        <a:rPr lang="en-US" sz="1600">
                          <a:effectLst/>
                        </a:rPr>
                        <a:t>Mr. Taylor Pursell</a:t>
                      </a:r>
                      <a:endParaRPr lang="en-US" sz="1600">
                        <a:effectLst/>
                        <a:latin typeface="Calibri"/>
                        <a:ea typeface="Calibri"/>
                        <a:cs typeface="Times New Roman"/>
                      </a:endParaRPr>
                    </a:p>
                  </a:txBody>
                  <a:tcPr marL="63992" marR="63992" marT="0" marB="0"/>
                </a:tc>
                <a:tc>
                  <a:txBody>
                    <a:bodyPr/>
                    <a:lstStyle/>
                    <a:p>
                      <a:pPr marL="0" marR="0">
                        <a:spcBef>
                          <a:spcPts val="0"/>
                        </a:spcBef>
                        <a:spcAft>
                          <a:spcPts val="0"/>
                        </a:spcAft>
                      </a:pPr>
                      <a:r>
                        <a:rPr lang="en-US" sz="1600" dirty="0">
                          <a:effectLst/>
                        </a:rPr>
                        <a:t>Private Donation used for incentives for parents to participate in the </a:t>
                      </a:r>
                      <a:r>
                        <a:rPr lang="en-US" sz="1600" dirty="0" err="1">
                          <a:effectLst/>
                        </a:rPr>
                        <a:t>Pinecrest</a:t>
                      </a:r>
                      <a:r>
                        <a:rPr lang="en-US" sz="1600" dirty="0">
                          <a:effectLst/>
                        </a:rPr>
                        <a:t> Obesity study approx. $840; Gardner Mr. Bill Roberts Horticulture Specialist approx. $360; Special Services Coordinator Debbie Adair $390 and Executive Director $420.</a:t>
                      </a:r>
                      <a:endParaRPr lang="en-US" sz="1600" dirty="0">
                        <a:effectLst/>
                        <a:latin typeface="Calibri"/>
                        <a:ea typeface="Calibri"/>
                        <a:cs typeface="Times New Roman"/>
                      </a:endParaRPr>
                    </a:p>
                  </a:txBody>
                  <a:tcPr marL="63992" marR="63992" marT="0" marB="0"/>
                </a:tc>
                <a:tc>
                  <a:txBody>
                    <a:bodyPr/>
                    <a:lstStyle/>
                    <a:p>
                      <a:pPr marL="0" marR="0">
                        <a:spcBef>
                          <a:spcPts val="0"/>
                        </a:spcBef>
                        <a:spcAft>
                          <a:spcPts val="0"/>
                        </a:spcAft>
                      </a:pPr>
                      <a:r>
                        <a:rPr lang="en-US" sz="1600" dirty="0">
                          <a:effectLst/>
                        </a:rPr>
                        <a:t>$2000</a:t>
                      </a:r>
                      <a:endParaRPr lang="en-US" sz="1600" dirty="0">
                        <a:effectLst/>
                        <a:latin typeface="Calibri"/>
                        <a:ea typeface="Calibri"/>
                        <a:cs typeface="Times New Roman"/>
                      </a:endParaRPr>
                    </a:p>
                  </a:txBody>
                  <a:tcPr marL="63992" marR="63992" marT="0" marB="0"/>
                </a:tc>
                <a:tc>
                  <a:txBody>
                    <a:bodyPr/>
                    <a:lstStyle/>
                    <a:p>
                      <a:pPr marL="0" marR="0">
                        <a:spcBef>
                          <a:spcPts val="0"/>
                        </a:spcBef>
                        <a:spcAft>
                          <a:spcPts val="0"/>
                        </a:spcAft>
                      </a:pPr>
                      <a:r>
                        <a:rPr lang="en-US" sz="1600" dirty="0">
                          <a:effectLst/>
                        </a:rPr>
                        <a:t>SAFE/Margaret Morton</a:t>
                      </a:r>
                      <a:endParaRPr lang="en-US" sz="1600" dirty="0">
                        <a:effectLst/>
                        <a:latin typeface="Calibri"/>
                        <a:ea typeface="Calibri"/>
                        <a:cs typeface="Times New Roman"/>
                      </a:endParaRPr>
                    </a:p>
                  </a:txBody>
                  <a:tcPr marL="63992" marR="63992" marT="0" marB="0"/>
                </a:tc>
              </a:tr>
            </a:tbl>
          </a:graphicData>
        </a:graphic>
      </p:graphicFrame>
    </p:spTree>
    <p:extLst>
      <p:ext uri="{BB962C8B-B14F-4D97-AF65-F5344CB8AC3E}">
        <p14:creationId xmlns:p14="http://schemas.microsoft.com/office/powerpoint/2010/main" val="2756191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smtClean="0"/>
              <a:t>WHAT’S NEXT???</a:t>
            </a:r>
            <a:endParaRPr lang="en-US" sz="4800" b="1" dirty="0"/>
          </a:p>
        </p:txBody>
      </p:sp>
      <p:sp>
        <p:nvSpPr>
          <p:cNvPr id="3" name="Content Placeholder 2"/>
          <p:cNvSpPr>
            <a:spLocks noGrp="1"/>
          </p:cNvSpPr>
          <p:nvPr>
            <p:ph idx="1"/>
          </p:nvPr>
        </p:nvSpPr>
        <p:spPr/>
        <p:txBody>
          <a:bodyPr/>
          <a:lstStyle/>
          <a:p>
            <a:r>
              <a:rPr lang="en-US" sz="2800" dirty="0" smtClean="0"/>
              <a:t>Other funding in place via Community Resource Center</a:t>
            </a:r>
          </a:p>
          <a:p>
            <a:pPr marL="0" indent="0">
              <a:buNone/>
            </a:pPr>
            <a:endParaRPr lang="en-US" sz="2800" dirty="0"/>
          </a:p>
          <a:p>
            <a:r>
              <a:rPr lang="en-US" sz="2800" dirty="0" smtClean="0"/>
              <a:t>Complete the data analysis- November</a:t>
            </a:r>
          </a:p>
          <a:p>
            <a:endParaRPr lang="en-US" sz="2800" dirty="0"/>
          </a:p>
          <a:p>
            <a:r>
              <a:rPr lang="en-US" sz="2800" dirty="0" smtClean="0"/>
              <a:t>Develop manuscript and submit for publication December</a:t>
            </a:r>
          </a:p>
          <a:p>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44700326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103</TotalTime>
  <Words>1634</Words>
  <Application>Microsoft Office PowerPoint</Application>
  <PresentationFormat>Widescreen</PresentationFormat>
  <Paragraphs>123</Paragraphs>
  <Slides>15</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Times New Roman</vt:lpstr>
      <vt:lpstr>Trebuchet MS</vt:lpstr>
      <vt:lpstr>Wingdings</vt:lpstr>
      <vt:lpstr>Wingdings 3</vt:lpstr>
      <vt:lpstr>Facet</vt:lpstr>
      <vt:lpstr>                HEALTH LITERACY:  A Multigenerational Approach to Decreasing Obesity in Elementary School-Aged Students  presented by: Joy P. Deupree, PhD, MSN, APRN-BC November 4, 2014</vt:lpstr>
      <vt:lpstr>FUNDING</vt:lpstr>
      <vt:lpstr>INTRODUCTION</vt:lpstr>
      <vt:lpstr>INTRODUCTION  (continued)</vt:lpstr>
      <vt:lpstr>PARTNERS</vt:lpstr>
      <vt:lpstr>PINECREST ELEMENTARY SCHOOL</vt:lpstr>
      <vt:lpstr>THE INTERVENTION-KIDS</vt:lpstr>
      <vt:lpstr>THE INTERVENTION-CAREGIVERS</vt:lpstr>
      <vt:lpstr> Multi-Methods Design</vt:lpstr>
      <vt:lpstr>QUANTITATIVE MEASURES</vt:lpstr>
      <vt:lpstr>QUALITITATIVE MEASURES</vt:lpstr>
      <vt:lpstr>LESSONS LEARNED</vt:lpstr>
      <vt:lpstr>OTHER FUNDING</vt:lpstr>
      <vt:lpstr>PowerPoint Presentation</vt:lpstr>
      <vt:lpstr>WHAT’S NEXT???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LITERACY:  A Multigenerational Approach to Decreasing Obesity in Elementary School-Aged Students  presented by: Joy P. Deupree, PhD, MSN, APRN-BC June 20, 2014</dc:title>
  <dc:creator>Joy Deupree</dc:creator>
  <cp:lastModifiedBy>Moine, Stephanie</cp:lastModifiedBy>
  <cp:revision>11</cp:revision>
  <dcterms:created xsi:type="dcterms:W3CDTF">2014-06-20T12:03:17Z</dcterms:created>
  <dcterms:modified xsi:type="dcterms:W3CDTF">2014-11-07T14:21:13Z</dcterms:modified>
</cp:coreProperties>
</file>