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65" r:id="rId3"/>
    <p:sldId id="320" r:id="rId4"/>
    <p:sldId id="322" r:id="rId5"/>
    <p:sldId id="323" r:id="rId6"/>
    <p:sldId id="324" r:id="rId7"/>
    <p:sldId id="326" r:id="rId8"/>
    <p:sldId id="327" r:id="rId9"/>
    <p:sldId id="328" r:id="rId10"/>
    <p:sldId id="347" r:id="rId11"/>
    <p:sldId id="346" r:id="rId12"/>
    <p:sldId id="340" r:id="rId13"/>
    <p:sldId id="343" r:id="rId14"/>
    <p:sldId id="344" r:id="rId15"/>
    <p:sldId id="334" r:id="rId16"/>
    <p:sldId id="321" r:id="rId17"/>
    <p:sldId id="335" r:id="rId18"/>
  </p:sldIdLst>
  <p:sldSz cx="12188825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mc="http://schemas.openxmlformats.org/markup-compatibility/2006" xmlns:mv="urn:schemas-microsoft-com:mac:vml"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36" autoAdjust="0"/>
    <p:restoredTop sz="94629" autoAdjust="0"/>
  </p:normalViewPr>
  <p:slideViewPr>
    <p:cSldViewPr showGuides="1">
      <p:cViewPr varScale="1">
        <p:scale>
          <a:sx n="66" d="100"/>
          <a:sy n="66" d="100"/>
        </p:scale>
        <p:origin x="-126" y="-22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pPr/>
              <a:t>10/28/2013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pPr/>
              <a:t>10/28/2013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 w="9525"/>
        </p:spPr>
        <p:txBody>
          <a:bodyPr/>
          <a:lstStyle/>
          <a:p>
            <a:r>
              <a:rPr lang="en-US" dirty="0">
                <a:latin typeface="Times New Roman" charset="0"/>
              </a:rPr>
              <a:t>Recap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500,000-1 million Deaf ASL users in America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Brief-administered health literacy tool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6 Questions based on a nutrition label from an ice cream container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Measures numeracy and reading literacy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Used in multiple languages- translational ability</a:t>
            </a:r>
          </a:p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 w="9525"/>
        </p:spPr>
        <p:txBody>
          <a:bodyPr/>
          <a:lstStyle/>
          <a:p>
            <a:r>
              <a:rPr lang="en-US">
                <a:latin typeface="Times New Roman" charset="0"/>
              </a:rPr>
              <a:t>Screen shot ASL-NVS: shows question #1 and response section</a:t>
            </a:r>
          </a:p>
          <a:p>
            <a:r>
              <a:rPr lang="en-US">
                <a:latin typeface="Times New Roman" charset="0"/>
              </a:rPr>
              <a:t>For questions with selected text answers- the sign models signs out the text including the stem answer</a:t>
            </a:r>
          </a:p>
          <a:p>
            <a:r>
              <a:rPr lang="en-US">
                <a:latin typeface="Times New Roman" charset="0"/>
              </a:rPr>
              <a:t>Translated/adapted for use in sign language on a kiosk touch-screen computer</a:t>
            </a:r>
          </a:p>
          <a:p>
            <a:r>
              <a:rPr lang="en-US">
                <a:latin typeface="Times New Roman" charset="0"/>
              </a:rPr>
              <a:t>Provides language accessibility</a:t>
            </a:r>
          </a:p>
          <a:p>
            <a:pPr lvl="1"/>
            <a:r>
              <a:rPr lang="en-US">
                <a:latin typeface="Times New Roman" charset="0"/>
              </a:rPr>
              <a:t>ASL/Signed English Signing Models with English text support (Deaf)</a:t>
            </a:r>
          </a:p>
          <a:p>
            <a:pPr lvl="1"/>
            <a:r>
              <a:rPr lang="en-US">
                <a:latin typeface="Times New Roman" charset="0"/>
              </a:rPr>
              <a:t>Audio Recording with English text support (Hearing)</a:t>
            </a:r>
          </a:p>
          <a:p>
            <a:r>
              <a:rPr lang="en-US">
                <a:latin typeface="Times New Roman" charset="0"/>
              </a:rPr>
              <a:t>Maintains original 6 questions</a:t>
            </a:r>
          </a:p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 w="9525"/>
        </p:spPr>
        <p:txBody>
          <a:bodyPr/>
          <a:lstStyle/>
          <a:p>
            <a:r>
              <a:rPr lang="en-US" smtClean="0">
                <a:latin typeface="Times New Roman" charset="0"/>
              </a:rPr>
              <a:t>Discuss other tools including Ipad and smartphones as dissemination tools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 w="9525"/>
        </p:spPr>
        <p:txBody>
          <a:bodyPr/>
          <a:lstStyle/>
          <a:p>
            <a:r>
              <a:rPr lang="en-US">
                <a:latin typeface="Times New Roman" charset="0"/>
              </a:rPr>
              <a:t>Recap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87391" y="8685893"/>
            <a:ext cx="2970609" cy="458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812" tIns="45906" rIns="91812" bIns="45906" anchor="b">
            <a:prstTxWarp prst="textNoShape">
              <a:avLst/>
            </a:prstTxWarp>
          </a:bodyPr>
          <a:lstStyle/>
          <a:p>
            <a:pPr algn="r" defTabSz="918989" eaLnBrk="0" hangingPunct="0"/>
            <a:fld id="{8C686061-B5B5-B843-8F91-50576BB783A9}" type="slidenum">
              <a:rPr lang="en-US" sz="1200">
                <a:latin typeface="Times New Roman" charset="0"/>
              </a:rPr>
              <a:pPr algn="r" defTabSz="918989" eaLnBrk="0" hangingPunct="0"/>
              <a:t>16</a:t>
            </a:fld>
            <a:endParaRPr lang="en-US" sz="1200" dirty="0">
              <a:latin typeface="Times New Roman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8129" y="133350"/>
            <a:ext cx="11771951" cy="5772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</a:t>
            </a:r>
            <a:r>
              <a:rPr dirty="0" smtClean="0"/>
              <a:t>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096000"/>
            <a:ext cx="3276599" cy="581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Rochester Prevention Research Center                          </a:t>
            </a:r>
          </a:p>
          <a:p>
            <a:r>
              <a:rPr lang="en-US" dirty="0" smtClean="0"/>
              <a:t>National Center for Deaf Health Research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  <p:pic>
        <p:nvPicPr>
          <p:cNvPr id="7" name="P 1"/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12" y="6096000"/>
            <a:ext cx="2514600" cy="497522"/>
          </a:xfrm>
          <a:prstGeom prst="rect">
            <a:avLst/>
          </a:prstGeom>
        </p:spPr>
      </p:pic>
      <p:pic>
        <p:nvPicPr>
          <p:cNvPr id="10" name="Picture 625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268700" y="4229100"/>
            <a:ext cx="5207000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2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75612" y="6096000"/>
            <a:ext cx="2589212" cy="5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mc="http://schemas.openxmlformats.org/markup-compatibility/2006" xmlns:mv="urn:schemas-microsoft-com:mac:vml"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\\localhost\Users\michaelmckee\Desktop\mckee%20K%20award\Funded%20K01\K%20Award\NVS%20Videos\NVSQ1%5b2%5d-McKee.mov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_mckee@urmc.rochester.ed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urmc.edu/ncd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220198" cy="2895600"/>
          </a:xfrm>
        </p:spPr>
        <p:txBody>
          <a:bodyPr anchor="ctr">
            <a:normAutofit/>
          </a:bodyPr>
          <a:lstStyle/>
          <a:p>
            <a:r>
              <a:rPr lang="en-US" sz="3600" dirty="0" smtClean="0"/>
              <a:t>Validation of the Newest Vital Sign in American Sign Language for Deaf Users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Michael McKee MD, MPH</a:t>
            </a:r>
          </a:p>
          <a:p>
            <a:pPr algn="ctr"/>
            <a:r>
              <a:rPr lang="en-US" dirty="0" smtClean="0"/>
              <a:t>Department of Family Medicine and </a:t>
            </a:r>
          </a:p>
          <a:p>
            <a:pPr algn="ctr"/>
            <a:r>
              <a:rPr lang="en-US" dirty="0" smtClean="0"/>
              <a:t>National Center for Deaf Health Research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p:transition spd="med" advTm="8649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309" y="228600"/>
            <a:ext cx="11695771" cy="5943600"/>
          </a:xfrm>
        </p:spPr>
        <p:txBody>
          <a:bodyPr anchor="ctr"/>
          <a:lstStyle/>
          <a:p>
            <a:pPr algn="ctr">
              <a:buFont typeface="Wingdings" charset="2"/>
              <a:buNone/>
            </a:pPr>
            <a:r>
              <a:rPr lang="en-US" sz="3600" dirty="0" smtClean="0"/>
              <a:t>Nothing to financially disclose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Rochester Prevention Research Center                          National Center for Deaf Health Research</a:t>
            </a:r>
            <a:endParaRPr lang="en-US" dirty="0"/>
          </a:p>
        </p:txBody>
      </p:sp>
    </p:spTree>
  </p:cSld>
  <p:clrMapOvr>
    <a:masterClrMapping/>
  </p:clrMapOvr>
  <p:transition spd="med" advTm="1466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1412" y="-152400"/>
            <a:ext cx="9144001" cy="1371600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0841" y="1219200"/>
            <a:ext cx="11390971" cy="4895850"/>
          </a:xfrm>
        </p:spPr>
        <p:txBody>
          <a:bodyPr/>
          <a:lstStyle/>
          <a:p>
            <a:r>
              <a:rPr lang="en-US" dirty="0" smtClean="0"/>
              <a:t>Deaf American Sign Language (ASL) users</a:t>
            </a:r>
          </a:p>
          <a:p>
            <a:pPr lvl="1"/>
            <a:r>
              <a:rPr lang="en-US" dirty="0" smtClean="0"/>
              <a:t> Visual based language</a:t>
            </a:r>
          </a:p>
          <a:p>
            <a:pPr lvl="1"/>
            <a:r>
              <a:rPr lang="en-US" dirty="0" smtClean="0"/>
              <a:t>Cultural basis </a:t>
            </a:r>
            <a:r>
              <a:rPr lang="en-US" smtClean="0"/>
              <a:t>for hearing </a:t>
            </a:r>
            <a:r>
              <a:rPr lang="en-US" dirty="0" smtClean="0"/>
              <a:t>loss</a:t>
            </a:r>
          </a:p>
          <a:p>
            <a:r>
              <a:rPr lang="en-US" dirty="0" smtClean="0"/>
              <a:t>Fund of information issues despite normal intelligence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/>
              <a:t>Social marginalization (similarities with other immigrant populations)</a:t>
            </a:r>
          </a:p>
          <a:p>
            <a:pPr lvl="1"/>
            <a:r>
              <a:rPr lang="en-US" dirty="0" smtClean="0"/>
              <a:t>Lack of access to incidental learning opportunities</a:t>
            </a:r>
          </a:p>
          <a:p>
            <a:r>
              <a:rPr lang="en-US" dirty="0" smtClean="0"/>
              <a:t>Low English reading level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/>
              <a:t>No available health literacy tool available for Deaf ASL users</a:t>
            </a:r>
          </a:p>
          <a:p>
            <a:r>
              <a:rPr lang="en-US" dirty="0" smtClean="0"/>
              <a:t>Most current health literacy tools rely on phonetics, pronunciation (REALM) or extensive reading comprehension (TOFHLA)</a:t>
            </a:r>
          </a:p>
          <a:p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Rochester Prevention Research Center                          National Center for Deaf Health Research</a:t>
            </a:r>
            <a:endParaRPr lang="en-US" dirty="0"/>
          </a:p>
        </p:txBody>
      </p:sp>
    </p:spTree>
  </p:cSld>
  <p:clrMapOvr>
    <a:masterClrMapping/>
  </p:clrMapOvr>
  <p:transition spd="med" advTm="58866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Research Objective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11695771" cy="167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4212" y="2057400"/>
            <a:ext cx="100584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3838" marR="0" lvl="0" indent="-223838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validation of 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health literacy measure in American Sign Language (ASL) to assess the prevalence of health literacy and its association with cardiovascular risk factors among Deaf ASL users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17613" y="2819400"/>
            <a:ext cx="761999" cy="381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2413" y="6248400"/>
            <a:ext cx="3352799" cy="428628"/>
          </a:xfrm>
        </p:spPr>
        <p:txBody>
          <a:bodyPr/>
          <a:lstStyle/>
          <a:p>
            <a:r>
              <a:rPr lang="en-US" dirty="0" smtClean="0"/>
              <a:t>Rochester Prevention Research Center                          </a:t>
            </a:r>
          </a:p>
          <a:p>
            <a:r>
              <a:rPr lang="en-US" dirty="0" smtClean="0"/>
              <a:t>National Center for Deaf Health Research</a:t>
            </a:r>
            <a:endParaRPr lang="en-US" dirty="0"/>
          </a:p>
        </p:txBody>
      </p:sp>
    </p:spTree>
  </p:cSld>
  <p:clrMapOvr>
    <a:masterClrMapping/>
  </p:clrMapOvr>
  <p:transition spd="med" advTm="14899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11" y="-457200"/>
            <a:ext cx="9144001" cy="1371600"/>
          </a:xfrm>
        </p:spPr>
        <p:txBody>
          <a:bodyPr/>
          <a:lstStyle/>
          <a:p>
            <a:r>
              <a:rPr lang="en-US" dirty="0" smtClean="0"/>
              <a:t>Newest Vital Sign (NVS)</a:t>
            </a:r>
          </a:p>
        </p:txBody>
      </p:sp>
      <p:pic>
        <p:nvPicPr>
          <p:cNvPr id="28675" name="Picture 6" descr="NVS nutrition labe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412" y="1365151"/>
            <a:ext cx="3782596" cy="4197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2082258" y="5943601"/>
            <a:ext cx="802431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dirty="0"/>
              <a:t>(Weiss, 2005)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Rochester Prevention Research Center                          National Center for Deaf Health Research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75212" y="909220"/>
            <a:ext cx="70104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QUESTIONS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If you eat the entire container, how many calories will you eat?   </a:t>
            </a:r>
            <a:r>
              <a:rPr lang="en-US" sz="1600" dirty="0" smtClean="0">
                <a:solidFill>
                  <a:schemeClr val="accent3"/>
                </a:solidFill>
              </a:rPr>
              <a:t> 1,000 </a:t>
            </a:r>
          </a:p>
          <a:p>
            <a:pPr marL="342900" indent="-342900"/>
            <a:endParaRPr lang="en-US" sz="1600" dirty="0" smtClean="0">
              <a:solidFill>
                <a:schemeClr val="accent3"/>
              </a:solidFill>
            </a:endParaRPr>
          </a:p>
          <a:p>
            <a:r>
              <a:rPr lang="en-US" sz="1600" dirty="0" smtClean="0"/>
              <a:t>2. If you are allowed to eat 60 </a:t>
            </a:r>
            <a:r>
              <a:rPr lang="en-US" sz="1600" dirty="0" err="1" smtClean="0"/>
              <a:t>g</a:t>
            </a:r>
            <a:r>
              <a:rPr lang="en-US" sz="1600" dirty="0" smtClean="0"/>
              <a:t> of carbohydrates as a snack, how much ice cream could you have?</a:t>
            </a:r>
          </a:p>
          <a:p>
            <a:r>
              <a:rPr lang="en-US" sz="1600" dirty="0" smtClean="0">
                <a:solidFill>
                  <a:srgbClr val="F8B004"/>
                </a:solidFill>
              </a:rPr>
              <a:t>Any of the following is correct: 1 cup; half the container; 2 servings</a:t>
            </a:r>
          </a:p>
          <a:p>
            <a:endParaRPr lang="en-US" sz="1600" dirty="0" smtClean="0">
              <a:solidFill>
                <a:srgbClr val="F8B004"/>
              </a:solidFill>
            </a:endParaRPr>
          </a:p>
          <a:p>
            <a:r>
              <a:rPr lang="en-US" sz="1600" dirty="0" smtClean="0"/>
              <a:t>3. Your doctor advises you to reduce the amount of saturated fat in your diet. You usually have 42 </a:t>
            </a:r>
            <a:r>
              <a:rPr lang="en-US" sz="1600" dirty="0" err="1" smtClean="0"/>
              <a:t>g</a:t>
            </a:r>
            <a:r>
              <a:rPr lang="en-US" sz="1600" dirty="0" smtClean="0"/>
              <a:t> of saturated fat each day, which includes 1 serving of ice cream. If you stop eating ice cream, how many grams of saturated fat would you be consuming each day?  </a:t>
            </a:r>
            <a:r>
              <a:rPr lang="en-US" sz="1600" dirty="0" smtClean="0">
                <a:solidFill>
                  <a:srgbClr val="F8B004"/>
                </a:solidFill>
              </a:rPr>
              <a:t> 33</a:t>
            </a:r>
          </a:p>
          <a:p>
            <a:endParaRPr lang="en-US" sz="1600" dirty="0" smtClean="0">
              <a:solidFill>
                <a:srgbClr val="F8B004"/>
              </a:solidFill>
            </a:endParaRPr>
          </a:p>
          <a:p>
            <a:r>
              <a:rPr lang="en-US" sz="1600" dirty="0" smtClean="0"/>
              <a:t>4. If you usually eat 2500 calories in a day, what percentage of your daily value of calories will you be eating if you eat one serving?  </a:t>
            </a:r>
            <a:r>
              <a:rPr lang="en-US" sz="1600" dirty="0" smtClean="0">
                <a:solidFill>
                  <a:srgbClr val="F8B004"/>
                </a:solidFill>
              </a:rPr>
              <a:t>10%</a:t>
            </a:r>
          </a:p>
          <a:p>
            <a:endParaRPr lang="en-US" sz="1600" dirty="0" smtClean="0">
              <a:solidFill>
                <a:srgbClr val="F8B004"/>
              </a:solidFill>
            </a:endParaRPr>
          </a:p>
          <a:p>
            <a:r>
              <a:rPr lang="en-US" sz="1600" dirty="0" smtClean="0"/>
              <a:t>Pretend that you are allergic to the following substances: Penicillin, peanuts, latex gloves, and bee stings.</a:t>
            </a:r>
          </a:p>
          <a:p>
            <a:r>
              <a:rPr lang="en-US" sz="1600" dirty="0" smtClean="0"/>
              <a:t>5. Is it safe for you to eat this ice cream?   </a:t>
            </a:r>
            <a:r>
              <a:rPr lang="en-US" sz="1600" dirty="0" smtClean="0">
                <a:solidFill>
                  <a:srgbClr val="F8B004"/>
                </a:solidFill>
              </a:rPr>
              <a:t>No</a:t>
            </a:r>
          </a:p>
          <a:p>
            <a:endParaRPr lang="en-US" sz="1600" dirty="0" smtClean="0">
              <a:solidFill>
                <a:srgbClr val="F8B004"/>
              </a:solidFill>
            </a:endParaRPr>
          </a:p>
          <a:p>
            <a:r>
              <a:rPr lang="en-US" sz="1600" dirty="0" smtClean="0"/>
              <a:t>6. (Ask only if the patient responds “no” to question 5): Why not?</a:t>
            </a:r>
          </a:p>
          <a:p>
            <a:r>
              <a:rPr lang="en-US" sz="1600" dirty="0" smtClean="0">
                <a:solidFill>
                  <a:srgbClr val="F8B004"/>
                </a:solidFill>
              </a:rPr>
              <a:t>Because it has peanut oil.</a:t>
            </a:r>
          </a:p>
        </p:txBody>
      </p:sp>
    </p:spTree>
  </p:cSld>
  <p:clrMapOvr>
    <a:masterClrMapping/>
  </p:clrMapOvr>
  <p:transition spd="med" advTm="55016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2413" y="-381000"/>
            <a:ext cx="9144001" cy="1371600"/>
          </a:xfrm>
        </p:spPr>
        <p:txBody>
          <a:bodyPr/>
          <a:lstStyle/>
          <a:p>
            <a:r>
              <a:rPr lang="en-US" sz="4000" dirty="0" smtClean="0"/>
              <a:t>Methods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2" y="1162050"/>
            <a:ext cx="11353800" cy="508635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Adaption and Translation Work (NVS</a:t>
            </a:r>
            <a:r>
              <a:rPr lang="en-US" sz="2800" b="1" dirty="0" smtClean="0">
                <a:sym typeface="Wingdings"/>
              </a:rPr>
              <a:t> </a:t>
            </a:r>
            <a:r>
              <a:rPr lang="en-US" sz="2800" b="1" dirty="0" smtClean="0"/>
              <a:t>ASL-NVS version)</a:t>
            </a:r>
          </a:p>
          <a:p>
            <a:pPr lvl="1"/>
            <a:r>
              <a:rPr lang="en-US" sz="2800" dirty="0" smtClean="0"/>
              <a:t>Translation Work Group- translated (and back-translated)</a:t>
            </a:r>
          </a:p>
          <a:p>
            <a:pPr lvl="1"/>
            <a:r>
              <a:rPr lang="en-US" sz="2800" dirty="0" smtClean="0"/>
              <a:t>Touch screen computer-based survey interface</a:t>
            </a:r>
          </a:p>
          <a:p>
            <a:pPr lvl="1"/>
            <a:r>
              <a:rPr lang="en-US" sz="2800" dirty="0" smtClean="0"/>
              <a:t>In-depth cognitive interviews and beta-testing (n=14)</a:t>
            </a:r>
          </a:p>
          <a:p>
            <a:pPr lvl="1"/>
            <a:r>
              <a:rPr lang="en-US" sz="2800" dirty="0" smtClean="0"/>
              <a:t>Modifications to ASL-NVS survey</a:t>
            </a:r>
          </a:p>
          <a:p>
            <a:r>
              <a:rPr lang="en-US" sz="2800" b="1" dirty="0" smtClean="0">
                <a:solidFill>
                  <a:srgbClr val="FFFFFF"/>
                </a:solidFill>
              </a:rPr>
              <a:t>ASL-NVS Validation Analysis</a:t>
            </a:r>
          </a:p>
          <a:p>
            <a:pPr lvl="1"/>
            <a:r>
              <a:rPr lang="en-US" sz="2800" i="1" dirty="0" smtClean="0">
                <a:solidFill>
                  <a:srgbClr val="FFFFFF"/>
                </a:solidFill>
              </a:rPr>
              <a:t>Peabody Individual Achievement Test-Revised (PIAT-R)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/>
              <a:t>reading comprehension subtest</a:t>
            </a:r>
          </a:p>
          <a:p>
            <a:pPr lvl="2"/>
            <a:r>
              <a:rPr lang="en-US" sz="2800" dirty="0" smtClean="0"/>
              <a:t>Chew’s 3 Health Literacy Screener</a:t>
            </a:r>
          </a:p>
          <a:p>
            <a:pPr lvl="2"/>
            <a:r>
              <a:rPr lang="en-US" sz="2800" dirty="0" smtClean="0"/>
              <a:t>Educational Attainment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Rochester Prevention Research Center                          National Center for Deaf Health Research</a:t>
            </a:r>
            <a:endParaRPr lang="en-US" dirty="0"/>
          </a:p>
        </p:txBody>
      </p:sp>
    </p:spTree>
  </p:cSld>
  <p:clrMapOvr>
    <a:masterClrMapping/>
  </p:clrMapOvr>
  <p:transition spd="med" advTm="79633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Content Placeholder 3" descr="screen shot of NVS 1 PG.png"/>
          <p:cNvPicPr>
            <a:picLocks noGrp="1" noChangeAspect="1"/>
          </p:cNvPicPr>
          <p:nvPr>
            <p:ph/>
          </p:nvPr>
        </p:nvPicPr>
        <p:blipFill>
          <a:blip r:embed="rId3" cstate="print"/>
          <a:srcRect l="-1207" r="-1207"/>
          <a:stretch>
            <a:fillRect/>
          </a:stretch>
        </p:blipFill>
        <p:spPr>
          <a:xfrm>
            <a:off x="455612" y="133350"/>
            <a:ext cx="11771951" cy="577215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advTm="4145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/Users/michaelmckee/Desktop/mckee K award/Funded K01/K Award/NVS Videos/NVSQ1[2]-McKee.mov">
            <a:hlinkClick r:id="" action="ppaction://media"/>
          </p:cNvPr>
          <p:cNvPicPr>
            <a:picLocks noGrp="1"/>
          </p:cNvPicPr>
          <p:nvPr>
            <p:ph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2918" y="133350"/>
            <a:ext cx="11541294" cy="577215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advTm="3325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8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2" y="-609600"/>
            <a:ext cx="9144001" cy="1371600"/>
          </a:xfrm>
        </p:spPr>
        <p:txBody>
          <a:bodyPr/>
          <a:lstStyle/>
          <a:p>
            <a:r>
              <a:rPr lang="en-US" dirty="0" smtClean="0"/>
              <a:t>Study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821" y="1143000"/>
            <a:ext cx="10124991" cy="4800600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FFFF"/>
                </a:solidFill>
              </a:rPr>
              <a:t>Eligibility Criteria:</a:t>
            </a:r>
          </a:p>
          <a:p>
            <a:pPr lvl="1"/>
            <a:r>
              <a:rPr lang="en-US" sz="3000" dirty="0" smtClean="0">
                <a:solidFill>
                  <a:srgbClr val="FFFFFF"/>
                </a:solidFill>
              </a:rPr>
              <a:t>Age (40-70) </a:t>
            </a:r>
          </a:p>
          <a:p>
            <a:pPr lvl="1"/>
            <a:r>
              <a:rPr lang="en-US" sz="3000" dirty="0" smtClean="0">
                <a:solidFill>
                  <a:srgbClr val="FFFFFF"/>
                </a:solidFill>
              </a:rPr>
              <a:t>Greater Rochester MSA, New York</a:t>
            </a:r>
          </a:p>
          <a:p>
            <a:r>
              <a:rPr lang="en-US" sz="3000" dirty="0" smtClean="0"/>
              <a:t>Deaf ASL users (</a:t>
            </a:r>
            <a:r>
              <a:rPr lang="en-US" sz="3000" dirty="0" err="1" smtClean="0"/>
              <a:t>n</a:t>
            </a:r>
            <a:r>
              <a:rPr lang="en-US" sz="3000" dirty="0" smtClean="0"/>
              <a:t>=133)</a:t>
            </a:r>
          </a:p>
          <a:p>
            <a:r>
              <a:rPr lang="en-US" sz="3000" dirty="0" smtClean="0"/>
              <a:t>Hearing English speakers (</a:t>
            </a:r>
            <a:r>
              <a:rPr lang="en-US" sz="3000" dirty="0" err="1" smtClean="0"/>
              <a:t>n</a:t>
            </a:r>
            <a:r>
              <a:rPr lang="en-US" sz="3000" dirty="0" smtClean="0"/>
              <a:t>=211)</a:t>
            </a:r>
          </a:p>
          <a:p>
            <a:r>
              <a:rPr lang="en-US" sz="3000" dirty="0" smtClean="0"/>
              <a:t>No demographic variable differences except race/ethnicity (</a:t>
            </a:r>
            <a:r>
              <a:rPr lang="en-US" sz="3000" dirty="0" err="1" smtClean="0"/>
              <a:t>p</a:t>
            </a:r>
            <a:r>
              <a:rPr lang="en-US" sz="3000" dirty="0" smtClean="0"/>
              <a:t>=0.0011)	</a:t>
            </a:r>
            <a:r>
              <a:rPr lang="en-US" sz="2800" dirty="0" smtClean="0"/>
              <a:t>	</a:t>
            </a:r>
          </a:p>
          <a:p>
            <a:pPr lvl="1"/>
            <a:r>
              <a:rPr lang="en-US" dirty="0" smtClean="0"/>
              <a:t>Racial/ethnic predispositions comparable to national based surveys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24483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016" y="533400"/>
          <a:ext cx="6490996" cy="494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321"/>
                <a:gridCol w="1339116"/>
                <a:gridCol w="1473027"/>
                <a:gridCol w="1134532"/>
              </a:tblGrid>
              <a:tr h="54823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Table 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 Demographics by Hearing Status.</a:t>
                      </a: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9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Demographic Variable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Deaf (</a:t>
                      </a:r>
                      <a:r>
                        <a:rPr lang="en-US" sz="16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= 133)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Hearing (</a:t>
                      </a:r>
                      <a:r>
                        <a:rPr lang="en-US" sz="16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= 211)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-value</a:t>
                      </a: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Newest Vital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Sign (Score)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&lt;.0001</a:t>
                      </a: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Inadequate (0-1)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43.84 (64)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23.92 (50)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Indeterminate (2-4)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36.99 (54)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30.14 (63)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Adequate (5-6)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19.18 (96)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45.93 (96)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PIAT Grade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Level Reading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 &lt;.0001</a:t>
                      </a: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     Less than 8th grade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70.31 (90)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29.33 (61)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5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     8th grade or more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29.69 (38)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70.67 (147)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37412" y="609600"/>
            <a:ext cx="487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*Adjustment for age, sex, race/ethnicity, education did not change the significance of this finding</a:t>
            </a:r>
          </a:p>
          <a:p>
            <a:pPr>
              <a:buFontTx/>
              <a:buChar char="•"/>
            </a:pPr>
            <a:endParaRPr lang="en-US" sz="2800" dirty="0" smtClean="0"/>
          </a:p>
          <a:p>
            <a:r>
              <a:rPr lang="en-US" sz="2800" dirty="0" smtClean="0"/>
              <a:t>NVS Score (0-1)– Inadequate after adjustment</a:t>
            </a:r>
          </a:p>
          <a:p>
            <a:r>
              <a:rPr lang="en-US" sz="2800" dirty="0" smtClean="0"/>
              <a:t>Deaf: 41.0%</a:t>
            </a:r>
          </a:p>
          <a:p>
            <a:r>
              <a:rPr lang="en-US" sz="2800" dirty="0" smtClean="0"/>
              <a:t>Hearing: 22.8%</a:t>
            </a:r>
          </a:p>
        </p:txBody>
      </p:sp>
    </p:spTree>
  </p:cSld>
  <p:clrMapOvr>
    <a:masterClrMapping/>
  </p:clrMapOvr>
  <p:transition spd="med" advTm="396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Correlations with ASL-NVS and NVS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91278" y="1905000"/>
          <a:ext cx="9113134" cy="3778238"/>
        </p:xfrm>
        <a:graphic>
          <a:graphicData uri="http://schemas.openxmlformats.org/drawingml/2006/table">
            <a:tbl>
              <a:tblPr/>
              <a:tblGrid>
                <a:gridCol w="5150734"/>
                <a:gridCol w="1828800"/>
                <a:gridCol w="2133600"/>
              </a:tblGrid>
              <a:tr h="22109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Correlations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with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NVS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617" marR="8617" marT="8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8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Spearman Correlation Coefficients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8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Prob &gt; |r| under H0: Rho=0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8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Number of Observations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80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8617" marR="8617" marT="86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1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Deaf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1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Hearing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NVS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Categories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PIAT Grade Level (treated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continuously)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PIAT Grade Level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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US" sz="1600" kern="1200" baseline="300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grade </a:t>
                      </a:r>
                      <a:r>
                        <a:rPr lang="en-US" sz="1600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&gt;8</a:t>
                      </a:r>
                      <a:r>
                        <a:rPr lang="en-US" sz="1600" kern="1200" baseline="300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grade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EDUCATION (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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HS, some college, and 4 year and above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Chew’s Health Literacy Screener Questionnaire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-0.32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</a:rPr>
                        <a:t> (0.37-0.47)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2807">
                <a:tc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.0002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&lt;.0001</a:t>
                      </a:r>
                    </a:p>
                    <a:p>
                      <a:pPr algn="ct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617" marR="8617" marT="86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48299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0"/>
            <a:ext cx="9144001" cy="1371600"/>
          </a:xfrm>
        </p:spPr>
        <p:txBody>
          <a:bodyPr/>
          <a:lstStyle/>
          <a:p>
            <a:r>
              <a:rPr lang="en-US" dirty="0" smtClean="0"/>
              <a:t>Ordinal Logistic Regression Models (ASL-NVS and NVS)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293817" y="1523465"/>
          <a:ext cx="9982195" cy="3962396"/>
        </p:xfrm>
        <a:graphic>
          <a:graphicData uri="http://schemas.openxmlformats.org/drawingml/2006/table">
            <a:tbl>
              <a:tblPr/>
              <a:tblGrid>
                <a:gridCol w="5663775"/>
                <a:gridCol w="1079605"/>
                <a:gridCol w="1079605"/>
                <a:gridCol w="1079605"/>
                <a:gridCol w="1079605"/>
              </a:tblGrid>
              <a:tr h="284082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Odds Ratio Estimates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08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Probability of outcome decreasing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0032" marR="10032" marT="100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49719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Effect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Point Estimate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 Wald Confidence Intervals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 &gt; ChiSq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0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1.065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1.031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0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Female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Male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0.725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0.453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1.159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0.179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9719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Other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including Multi-racial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Non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-Hispanic White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4.309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2.348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7.907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&lt;.0001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0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EDUCATION 1: HS or less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4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-year college or more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12.613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5.403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29.441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&lt;.0001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0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EDUCATION 2: Some college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4-year college or more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2.867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4.834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0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 1: Less than $25k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3: $50k+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4.547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2.505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8.255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&lt;.0001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5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INCOME 2: $25k - &lt; $50k vs 3: $50k+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1.919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0.993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3.709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5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Deaf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Hearing</a:t>
                      </a:r>
                    </a:p>
                  </a:txBody>
                  <a:tcPr marL="10032" marR="10032" marT="100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6.038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3.574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10.202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&lt;.0001</a:t>
                      </a:r>
                    </a:p>
                  </a:txBody>
                  <a:tcPr marL="10032" marR="10032" marT="10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37533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-381000"/>
            <a:ext cx="9144001" cy="13716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70841" y="1447800"/>
            <a:ext cx="11390971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3838" marR="0" lvl="0" indent="-223838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ASL-NVS and NVS both demonstrate </a:t>
            </a:r>
            <a:r>
              <a:rPr lang="en-US" sz="2400" noProof="0" dirty="0" smtClean="0"/>
              <a:t>high</a:t>
            </a:r>
            <a:r>
              <a:rPr lang="en-US" sz="2400" dirty="0" smtClean="0"/>
              <a:t> correlation with the PIAT-R</a:t>
            </a:r>
          </a:p>
          <a:p>
            <a:pPr marL="681038" lvl="1" indent="-223838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Moderate 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correlation with </a:t>
            </a:r>
            <a:r>
              <a:rPr lang="en-US" sz="2400" dirty="0" smtClean="0"/>
              <a:t>Chew’s 3 health literacy questionnaire and educational attainment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3838" marR="0" lvl="0" indent="-223838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ASL-NVS appears to be 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valid health literacy instrument for Deaf individuals</a:t>
            </a:r>
          </a:p>
          <a:p>
            <a:pPr marL="223838" indent="-223838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Deaf ASL users appear to struggle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higher inadequate health literacy rates compared with hearing individuals even after adjustment for other factors</a:t>
            </a:r>
          </a:p>
          <a:p>
            <a:pPr marL="223838" indent="-223838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400" noProof="0" dirty="0" smtClean="0"/>
              <a:t>Potential implications for</a:t>
            </a:r>
            <a:r>
              <a:rPr lang="en-US" sz="2400" dirty="0" smtClean="0"/>
              <a:t> linguistic and cultural adaptation and validation of health literacy instruments for linguistic minorities </a:t>
            </a:r>
          </a:p>
          <a:p>
            <a:pPr marL="223838" indent="-223838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Limitations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74149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509" y="1905000"/>
            <a:ext cx="11356503" cy="5029200"/>
          </a:xfrm>
        </p:spPr>
        <p:txBody>
          <a:bodyPr/>
          <a:lstStyle/>
          <a:p>
            <a:r>
              <a:rPr lang="en-US" sz="2800" dirty="0" smtClean="0"/>
              <a:t>Use of ASL-NVS to measure effects of low health literacy on cardiovascular risk</a:t>
            </a:r>
          </a:p>
          <a:p>
            <a:r>
              <a:rPr lang="en-US" sz="2800" dirty="0" smtClean="0"/>
              <a:t>Testing of web- and computer-based NVS for wider dissemination</a:t>
            </a:r>
          </a:p>
          <a:p>
            <a:r>
              <a:rPr lang="en-US" sz="2800" dirty="0" smtClean="0"/>
              <a:t>Platform development for other linguistic minority groups</a:t>
            </a:r>
          </a:p>
          <a:p>
            <a:r>
              <a:rPr lang="en-US" sz="2800" dirty="0" smtClean="0"/>
              <a:t>Developmental steps for health literacy </a:t>
            </a:r>
            <a:r>
              <a:rPr lang="en-US" sz="2800" dirty="0" smtClean="0">
                <a:solidFill>
                  <a:srgbClr val="FFFFFF"/>
                </a:solidFill>
              </a:rPr>
              <a:t>mechanisms</a:t>
            </a:r>
            <a:r>
              <a:rPr lang="en-US" sz="2800" dirty="0" smtClean="0"/>
              <a:t> and interventions for Deaf ASL users</a:t>
            </a:r>
          </a:p>
          <a:p>
            <a:pPr>
              <a:buFont typeface="Wingdings" charset="2"/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29466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0410" y="381000"/>
            <a:ext cx="10210802" cy="1371600"/>
          </a:xfrm>
        </p:spPr>
        <p:txBody>
          <a:bodyPr anchor="t"/>
          <a:lstStyle/>
          <a:p>
            <a:r>
              <a:rPr lang="en-US" dirty="0" smtClean="0"/>
              <a:t>Team and Support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0412" y="1219200"/>
            <a:ext cx="11277600" cy="489585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Research Assistants:</a:t>
            </a:r>
          </a:p>
          <a:p>
            <a:pPr lvl="1"/>
            <a:r>
              <a:rPr lang="en-US" sz="2400" dirty="0" smtClean="0"/>
              <a:t>Martha Tuttle</a:t>
            </a:r>
          </a:p>
          <a:p>
            <a:pPr lvl="1"/>
            <a:r>
              <a:rPr lang="en-US" sz="2400" dirty="0" smtClean="0"/>
              <a:t>Jackie </a:t>
            </a:r>
            <a:r>
              <a:rPr lang="en-US" sz="2400" dirty="0" err="1" smtClean="0"/>
              <a:t>Pransky</a:t>
            </a:r>
            <a:endParaRPr lang="en-US" sz="2400" dirty="0" smtClean="0"/>
          </a:p>
          <a:p>
            <a:r>
              <a:rPr lang="en-US" sz="2400" dirty="0" smtClean="0"/>
              <a:t>Mentors:</a:t>
            </a:r>
          </a:p>
          <a:p>
            <a:pPr lvl="1"/>
            <a:r>
              <a:rPr lang="en-US" sz="2400" dirty="0" smtClean="0"/>
              <a:t>Thomas Pearson, MD, MPH, PhD</a:t>
            </a:r>
          </a:p>
          <a:p>
            <a:pPr lvl="1"/>
            <a:r>
              <a:rPr lang="en-US" sz="2400" dirty="0" smtClean="0"/>
              <a:t>Kevin </a:t>
            </a:r>
            <a:r>
              <a:rPr lang="en-US" sz="2400" dirty="0" err="1" smtClean="0"/>
              <a:t>Fiscella</a:t>
            </a:r>
            <a:r>
              <a:rPr lang="en-US" sz="2400" dirty="0" smtClean="0"/>
              <a:t>, MD, MPH</a:t>
            </a:r>
          </a:p>
          <a:p>
            <a:pPr lvl="1"/>
            <a:r>
              <a:rPr lang="en-US" sz="2400" dirty="0" smtClean="0"/>
              <a:t>Michael </a:t>
            </a:r>
            <a:r>
              <a:rPr lang="en-US" sz="2400" dirty="0" err="1" smtClean="0"/>
              <a:t>Paasche-Orlow</a:t>
            </a:r>
            <a:r>
              <a:rPr lang="en-US" sz="2400" dirty="0" smtClean="0"/>
              <a:t>, MD</a:t>
            </a:r>
          </a:p>
          <a:p>
            <a:pPr lvl="1"/>
            <a:r>
              <a:rPr lang="en-US" sz="2400" dirty="0" smtClean="0"/>
              <a:t>Philip </a:t>
            </a:r>
            <a:r>
              <a:rPr lang="en-US" sz="2400" dirty="0" err="1" smtClean="0"/>
              <a:t>Zazove</a:t>
            </a:r>
            <a:r>
              <a:rPr lang="en-US" sz="2400" dirty="0" smtClean="0"/>
              <a:t>, MD</a:t>
            </a:r>
          </a:p>
          <a:p>
            <a:r>
              <a:rPr lang="en-US" sz="2400" dirty="0" smtClean="0"/>
              <a:t>Consultant: Barry Weiss, MD</a:t>
            </a:r>
          </a:p>
          <a:p>
            <a:r>
              <a:rPr lang="en-US" dirty="0" smtClean="0"/>
              <a:t>National Center for Deaf Health Research </a:t>
            </a:r>
            <a:r>
              <a:rPr lang="en-US" smtClean="0"/>
              <a:t>(U48 </a:t>
            </a:r>
            <a:r>
              <a:rPr lang="en-US" dirty="0" smtClean="0"/>
              <a:t>DP001910 and U48 DP000031 from the US Centers for Disease Control and </a:t>
            </a:r>
            <a:r>
              <a:rPr lang="en-US" smtClean="0"/>
              <a:t>Prevention)</a:t>
            </a:r>
            <a:endParaRPr lang="en-US" sz="2400" smtClean="0"/>
          </a:p>
          <a:p>
            <a:r>
              <a:rPr lang="en-US" sz="2400" dirty="0" smtClean="0"/>
              <a:t>Grant Support: National Heart, Lung and Blood Institute at the National Institute of Health (K01HL103140)</a:t>
            </a:r>
          </a:p>
          <a:p>
            <a:endParaRPr lang="en-US" sz="2400" dirty="0" smtClean="0"/>
          </a:p>
          <a:p>
            <a:pPr>
              <a:buFont typeface="Wingdings" charset="2"/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Rochester Prevention Research Center                          National Center for Deaf Health Research</a:t>
            </a:r>
            <a:endParaRPr lang="en-US" dirty="0"/>
          </a:p>
        </p:txBody>
      </p:sp>
    </p:spTree>
  </p:cSld>
  <p:clrMapOvr>
    <a:masterClrMapping/>
  </p:clrMapOvr>
  <p:transition spd="med" advTm="12616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4309" y="357189"/>
            <a:ext cx="11695771" cy="3227387"/>
          </a:xfrm>
        </p:spPr>
        <p:txBody>
          <a:bodyPr/>
          <a:lstStyle/>
          <a:p>
            <a:pPr algn="ctr" eaLnBrk="1" hangingPunct="1">
              <a:buFont typeface="Wingdings" charset="2"/>
              <a:buNone/>
            </a:pPr>
            <a:endParaRPr lang="en-US" sz="3600" b="1">
              <a:solidFill>
                <a:srgbClr val="FFCC00"/>
              </a:solidFill>
            </a:endParaRPr>
          </a:p>
          <a:p>
            <a:pPr algn="ctr" eaLnBrk="1" hangingPunct="1">
              <a:buFont typeface="Wingdings" charset="2"/>
              <a:buNone/>
            </a:pPr>
            <a:endParaRPr lang="en-US" sz="4000" b="1">
              <a:solidFill>
                <a:srgbClr val="FFCC00"/>
              </a:solidFill>
            </a:endParaRPr>
          </a:p>
          <a:p>
            <a:pPr algn="ctr" eaLnBrk="1" hangingPunct="1">
              <a:buFont typeface="Wingdings" charset="2"/>
              <a:buNone/>
            </a:pPr>
            <a:endParaRPr lang="en-US" sz="4000" b="1">
              <a:solidFill>
                <a:srgbClr val="FFCC00"/>
              </a:solidFill>
            </a:endParaRPr>
          </a:p>
          <a:p>
            <a:pPr algn="ctr" eaLnBrk="1" hangingPunct="1">
              <a:buFont typeface="Wingdings" charset="2"/>
              <a:buNone/>
            </a:pPr>
            <a:endParaRPr lang="en-US" sz="4000" b="1">
              <a:solidFill>
                <a:srgbClr val="FFCC00"/>
              </a:solidFill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70266" y="893764"/>
            <a:ext cx="10648293" cy="47089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Contact: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Michael McKee, MD, </a:t>
            </a:r>
            <a:r>
              <a:rPr lang="en-US" sz="2400" dirty="0" smtClean="0">
                <a:latin typeface="Arial" charset="0"/>
              </a:rPr>
              <a:t>MPH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 smtClean="0">
                <a:latin typeface="Arial" charset="0"/>
              </a:rPr>
              <a:t>1381 </a:t>
            </a:r>
            <a:r>
              <a:rPr lang="en-US" sz="2400" dirty="0">
                <a:latin typeface="Arial" charset="0"/>
              </a:rPr>
              <a:t>South Avenue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Rochester, NY 14620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585-506-9484 x 124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585-568-6532 (</a:t>
            </a:r>
            <a:r>
              <a:rPr lang="en-US" sz="2400" dirty="0" err="1">
                <a:latin typeface="Arial" charset="0"/>
              </a:rPr>
              <a:t>vp</a:t>
            </a:r>
            <a:r>
              <a:rPr lang="en-US" sz="2400" dirty="0">
                <a:latin typeface="Arial" charset="0"/>
              </a:rPr>
              <a:t>)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  <a:hlinkClick r:id="rId3"/>
              </a:rPr>
              <a:t>michael_mckee@urmc.rochester.edu</a:t>
            </a:r>
            <a:endParaRPr lang="en-US" sz="2400" dirty="0">
              <a:latin typeface="Arial" charset="0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  <a:hlinkClick r:id="rId4"/>
              </a:rPr>
              <a:t>www.urmc.edu/ncdhr</a:t>
            </a:r>
            <a:endParaRPr lang="en-US" sz="2400" dirty="0">
              <a:latin typeface="Arial" charset="0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http://www.urmc.rochester.edu/people/?u=27088319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770266" y="5311776"/>
            <a:ext cx="10648293" cy="708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0" lang="en-US" sz="2000" dirty="0"/>
              <a:t>Dr. McKee is supported by the National Heart, Lung and Blood Institute at the National Institute of Health (</a:t>
            </a:r>
            <a:r>
              <a:rPr kumimoji="0" lang="en-US" sz="2000" dirty="0" smtClean="0"/>
              <a:t>K01HL103140)</a:t>
            </a:r>
            <a:r>
              <a:rPr kumimoji="0" lang="en-US" sz="2000" dirty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Rochester Prevention Research Center                          National Center for Deaf Health Research</a:t>
            </a:r>
            <a:endParaRPr lang="en-US"/>
          </a:p>
        </p:txBody>
      </p:sp>
    </p:spTree>
  </p:cSld>
  <p:clrMapOvr>
    <a:masterClrMapping/>
  </p:clrMapOvr>
  <p:transition spd="med" advTm="57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TS102895261.potx</Template>
  <TotalTime>0</TotalTime>
  <Words>1315</Words>
  <Application>Microsoft Office PowerPoint</Application>
  <PresentationFormat>Custom</PresentationFormat>
  <Paragraphs>232</Paragraphs>
  <Slides>16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TS102895261</vt:lpstr>
      <vt:lpstr>Validation of the Newest Vital Sign in American Sign Language for Deaf Users</vt:lpstr>
      <vt:lpstr>PowerPoint Presentation</vt:lpstr>
      <vt:lpstr>Background</vt:lpstr>
      <vt:lpstr>Research Objective</vt:lpstr>
      <vt:lpstr>Newest Vital Sign (NVS)</vt:lpstr>
      <vt:lpstr>Methods</vt:lpstr>
      <vt:lpstr>PowerPoint Presentation</vt:lpstr>
      <vt:lpstr>PowerPoint Presentation</vt:lpstr>
      <vt:lpstr>Study Population</vt:lpstr>
      <vt:lpstr>PowerPoint Presentation</vt:lpstr>
      <vt:lpstr>Correlations with ASL-NVS and NVS</vt:lpstr>
      <vt:lpstr>Ordinal Logistic Regression Models (ASL-NVS and NVS) </vt:lpstr>
      <vt:lpstr>Discussion</vt:lpstr>
      <vt:lpstr>Future Directions</vt:lpstr>
      <vt:lpstr>Team and Support</vt:lpstr>
      <vt:lpstr>PowerPoint Presentation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cp:lastPrinted>2013-10-14T15:21:37Z</cp:lastPrinted>
  <dcterms:created xsi:type="dcterms:W3CDTF">2013-10-21T15:13:29Z</dcterms:created>
  <dcterms:modified xsi:type="dcterms:W3CDTF">2013-10-28T15:33:52Z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