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7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1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1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5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4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4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8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0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2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44F8-6C7D-401C-A6AA-AEB8EFA5FCA0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8861E-17FD-4475-A7B4-0EA2799E7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4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mc.bu.edu/ohr/files/2012/10/Budget-Worksheet.pdf" TargetMode="External"/><Relationship Id="rId13" Type="http://schemas.openxmlformats.org/officeDocument/2006/relationships/hyperlink" Target="http://www.bu.edu/today/series/nearby-neighborhoods/" TargetMode="External"/><Relationship Id="rId18" Type="http://schemas.openxmlformats.org/officeDocument/2006/relationships/hyperlink" Target="http://www.bu.edu/realestate/our-neighborhoods/" TargetMode="External"/><Relationship Id="rId26" Type="http://schemas.openxmlformats.org/officeDocument/2006/relationships/hyperlink" Target="http://www.bumc.bu.edu/ohr/internationalstudents/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www.nesterly.io/search/boston" TargetMode="External"/><Relationship Id="rId7" Type="http://schemas.openxmlformats.org/officeDocument/2006/relationships/hyperlink" Target="https://www.mass.gov/info-details/tenant-rights" TargetMode="External"/><Relationship Id="rId12" Type="http://schemas.openxmlformats.org/officeDocument/2006/relationships/hyperlink" Target="http://www.bumc.bu.edu/ohr/faqs/" TargetMode="External"/><Relationship Id="rId17" Type="http://schemas.openxmlformats.org/officeDocument/2006/relationships/hyperlink" Target="http://www.bu.edu/buwc/fiskhouse.html" TargetMode="External"/><Relationship Id="rId25" Type="http://schemas.openxmlformats.org/officeDocument/2006/relationships/hyperlink" Target="http://www.bu.edu/fitrec/" TargetMode="External"/><Relationship Id="rId2" Type="http://schemas.openxmlformats.org/officeDocument/2006/relationships/image" Target="../media/image1.jpeg"/><Relationship Id="rId16" Type="http://schemas.microsoft.com/office/2007/relationships/hdphoto" Target="../media/hdphoto1.wdp"/><Relationship Id="rId20" Type="http://schemas.openxmlformats.org/officeDocument/2006/relationships/hyperlink" Target="http://www.bumc.bu.edu/ohr/housingsearch/" TargetMode="External"/><Relationship Id="rId29" Type="http://schemas.openxmlformats.org/officeDocument/2006/relationships/hyperlink" Target="http://www.bumc.bu.edu/ohr/gettingaround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umc.bu.edu/ohr/bostonrentals/" TargetMode="External"/><Relationship Id="rId11" Type="http://schemas.openxmlformats.org/officeDocument/2006/relationships/hyperlink" Target="http://www.bumc.bu.edu/ohr/files/2019/06/Housing-Reference-Sheet-2019-2020.pdf" TargetMode="External"/><Relationship Id="rId24" Type="http://schemas.openxmlformats.org/officeDocument/2006/relationships/hyperlink" Target="https://www.bu.edu/reslife/residence-life-resident-assistant-position/" TargetMode="External"/><Relationship Id="rId32" Type="http://schemas.openxmlformats.org/officeDocument/2006/relationships/image" Target="../media/image6.png"/><Relationship Id="rId5" Type="http://schemas.openxmlformats.org/officeDocument/2006/relationships/image" Target="../media/image4.jpeg"/><Relationship Id="rId15" Type="http://schemas.openxmlformats.org/officeDocument/2006/relationships/image" Target="../media/image5.png"/><Relationship Id="rId23" Type="http://schemas.openxmlformats.org/officeDocument/2006/relationships/hyperlink" Target="http://www.bumc.bu.edu/ohr/files/2015/10/MA-Student-Renters-Guide.pdf" TargetMode="External"/><Relationship Id="rId28" Type="http://schemas.openxmlformats.org/officeDocument/2006/relationships/hyperlink" Target="https://www.bu.edu/thebus/" TargetMode="External"/><Relationship Id="rId10" Type="http://schemas.openxmlformats.org/officeDocument/2006/relationships/hyperlink" Target="http://www.bumc.bu.edu/ohr/leases-rentingessentials/" TargetMode="External"/><Relationship Id="rId19" Type="http://schemas.openxmlformats.org/officeDocument/2006/relationships/hyperlink" Target="https://offcampus.bu.edu/" TargetMode="External"/><Relationship Id="rId31" Type="http://schemas.openxmlformats.org/officeDocument/2006/relationships/hyperlink" Target="https://youtu.be/9rYRFebK4Wg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bumc.bu.edu/ohr/roommates/" TargetMode="External"/><Relationship Id="rId14" Type="http://schemas.openxmlformats.org/officeDocument/2006/relationships/hyperlink" Target="https://www.bu.edu/grad/living-in-boston/neighborhoods/" TargetMode="External"/><Relationship Id="rId22" Type="http://schemas.openxmlformats.org/officeDocument/2006/relationships/hyperlink" Target="http://www.bumc.bu.edu/gms/students/gms-disability-services/" TargetMode="External"/><Relationship Id="rId27" Type="http://schemas.openxmlformats.org/officeDocument/2006/relationships/hyperlink" Target="http://www.bumc.bu.edu/ohr/settlein/" TargetMode="External"/><Relationship Id="rId30" Type="http://schemas.openxmlformats.org/officeDocument/2006/relationships/hyperlink" Target="https://www.mbta.com/guides/boston-visitor-gu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9;p13">
            <a:extLst>
              <a:ext uri="{FF2B5EF4-FFF2-40B4-BE49-F238E27FC236}">
                <a16:creationId xmlns:a16="http://schemas.microsoft.com/office/drawing/2014/main" id="{C46E6953-75BF-4F87-BD9B-57E71728FA7E}"/>
              </a:ext>
            </a:extLst>
          </p:cNvPr>
          <p:cNvPicPr preferRelativeResize="0"/>
          <p:nvPr/>
        </p:nvPicPr>
        <p:blipFill rotWithShape="1">
          <a:blip r:embed="rId2"/>
          <a:srcRect r="2238" b="3"/>
          <a:stretch/>
        </p:blipFill>
        <p:spPr>
          <a:xfrm>
            <a:off x="4493436" y="243"/>
            <a:ext cx="7698564" cy="3346705"/>
          </a:xfrm>
          <a:custGeom>
            <a:avLst/>
            <a:gdLst/>
            <a:ahLst/>
            <a:cxnLst/>
            <a:rect l="l" t="t" r="r" b="b"/>
            <a:pathLst>
              <a:path w="7698564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6451640" y="0"/>
                </a:lnTo>
                <a:lnTo>
                  <a:pt x="6451640" y="479"/>
                </a:lnTo>
                <a:lnTo>
                  <a:pt x="7698564" y="479"/>
                </a:lnTo>
                <a:lnTo>
                  <a:pt x="7698564" y="3346705"/>
                </a:lnTo>
                <a:lnTo>
                  <a:pt x="0" y="3346705"/>
                </a:lnTo>
                <a:close/>
              </a:path>
            </a:pathLst>
          </a:custGeom>
          <a:noFill/>
        </p:spPr>
      </p:pic>
      <p:pic>
        <p:nvPicPr>
          <p:cNvPr id="5" name="Picture 2" descr="Boston University School of Medicine | LinkedIn">
            <a:extLst>
              <a:ext uri="{FF2B5EF4-FFF2-40B4-BE49-F238E27FC236}">
                <a16:creationId xmlns:a16="http://schemas.microsoft.com/office/drawing/2014/main" id="{F6EEBAFB-42E5-44D3-870E-D6824BA023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6" r="-3" b="9627"/>
          <a:stretch/>
        </p:blipFill>
        <p:spPr bwMode="auto">
          <a:xfrm>
            <a:off x="20" y="-45458"/>
            <a:ext cx="5859777" cy="3346695"/>
          </a:xfrm>
          <a:custGeom>
            <a:avLst/>
            <a:gdLst/>
            <a:ahLst/>
            <a:cxnLst/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oogle Shape;98;p13" descr="http://www.bumc.bu.edu/gms/files/2016/01/IMG_9926.jpg">
            <a:extLst>
              <a:ext uri="{FF2B5EF4-FFF2-40B4-BE49-F238E27FC236}">
                <a16:creationId xmlns:a16="http://schemas.microsoft.com/office/drawing/2014/main" id="{4DA19E70-7866-4683-BAA3-636132C28243}"/>
              </a:ext>
            </a:extLst>
          </p:cNvPr>
          <p:cNvPicPr preferRelativeResize="0"/>
          <p:nvPr/>
        </p:nvPicPr>
        <p:blipFill rotWithShape="1">
          <a:blip r:embed="rId4"/>
          <a:srcRect r="25815" b="3"/>
          <a:stretch/>
        </p:blipFill>
        <p:spPr>
          <a:xfrm>
            <a:off x="6350089" y="3511295"/>
            <a:ext cx="5841911" cy="3346705"/>
          </a:xfrm>
          <a:custGeom>
            <a:avLst/>
            <a:gdLst/>
            <a:ahLst/>
            <a:cxnLst/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  <a:noFill/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3E19B11-528E-4B7E-AD50-A7B67AB68E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7"/>
          <a:stretch/>
        </p:blipFill>
        <p:spPr bwMode="auto">
          <a:xfrm>
            <a:off x="20" y="3511295"/>
            <a:ext cx="7698544" cy="3346705"/>
          </a:xfrm>
          <a:custGeom>
            <a:avLst/>
            <a:gdLst/>
            <a:ahLst/>
            <a:cxnLst/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4EBD03C-2D59-44CC-93B8-8944571D99B7}"/>
              </a:ext>
            </a:extLst>
          </p:cNvPr>
          <p:cNvSpPr/>
          <p:nvPr/>
        </p:nvSpPr>
        <p:spPr>
          <a:xfrm>
            <a:off x="2712010" y="3075057"/>
            <a:ext cx="6767981" cy="707886"/>
          </a:xfrm>
          <a:prstGeom prst="rect">
            <a:avLst/>
          </a:prstGeom>
          <a:solidFill>
            <a:srgbClr val="CC0000">
              <a:alpha val="67000"/>
            </a:srgb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GMS Housing Resources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C4B3925-C5C8-4907-80BE-E8396AA67FF0}"/>
              </a:ext>
            </a:extLst>
          </p:cNvPr>
          <p:cNvGrpSpPr/>
          <p:nvPr/>
        </p:nvGrpSpPr>
        <p:grpSpPr>
          <a:xfrm>
            <a:off x="6184167" y="480988"/>
            <a:ext cx="5815584" cy="2273681"/>
            <a:chOff x="6136043" y="551650"/>
            <a:chExt cx="5831574" cy="227368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4873B5B-489B-4F15-9A1E-C509228B518A}"/>
                </a:ext>
              </a:extLst>
            </p:cNvPr>
            <p:cNvGrpSpPr/>
            <p:nvPr/>
          </p:nvGrpSpPr>
          <p:grpSpPr>
            <a:xfrm>
              <a:off x="6153334" y="551650"/>
              <a:ext cx="5814283" cy="2273681"/>
              <a:chOff x="344944" y="328836"/>
              <a:chExt cx="5814283" cy="3226340"/>
            </a:xfrm>
          </p:grpSpPr>
          <p:sp>
            <p:nvSpPr>
              <p:cNvPr id="12" name="Google Shape;85;p13">
                <a:extLst>
                  <a:ext uri="{FF2B5EF4-FFF2-40B4-BE49-F238E27FC236}">
                    <a16:creationId xmlns:a16="http://schemas.microsoft.com/office/drawing/2014/main" id="{507B85D8-FF88-4E79-9295-8F375CDAA2F3}"/>
                  </a:ext>
                </a:extLst>
              </p:cNvPr>
              <p:cNvSpPr/>
              <p:nvPr/>
            </p:nvSpPr>
            <p:spPr>
              <a:xfrm>
                <a:off x="344944" y="328836"/>
                <a:ext cx="5814283" cy="3226340"/>
              </a:xfrm>
              <a:prstGeom prst="rect">
                <a:avLst/>
              </a:prstGeom>
              <a:solidFill>
                <a:schemeClr val="bg1">
                  <a:lumMod val="95000"/>
                  <a:alpha val="82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339D465-C3BA-43C4-8545-C0E24BDB3DF6}"/>
                  </a:ext>
                </a:extLst>
              </p:cNvPr>
              <p:cNvSpPr/>
              <p:nvPr/>
            </p:nvSpPr>
            <p:spPr>
              <a:xfrm>
                <a:off x="344944" y="328836"/>
                <a:ext cx="5814283" cy="65510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2400" b="1" dirty="0">
                    <a:ln/>
                    <a:solidFill>
                      <a:srgbClr val="B00000"/>
                    </a:solidFill>
                  </a:rPr>
                  <a:t>Things All Renters Should Know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E799C0-84B8-4465-A87C-CEA8BCC3F18F}"/>
                </a:ext>
              </a:extLst>
            </p:cNvPr>
            <p:cNvSpPr txBox="1"/>
            <p:nvPr/>
          </p:nvSpPr>
          <p:spPr>
            <a:xfrm>
              <a:off x="6136043" y="1100593"/>
              <a:ext cx="57963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/>
                <a:t>Familiarize yourself with </a:t>
              </a:r>
              <a:r>
                <a:rPr lang="en-US" sz="1200" dirty="0">
                  <a:hlinkClick r:id="rId6"/>
                </a:rPr>
                <a:t>Boston’s rental market</a:t>
              </a:r>
              <a:endParaRPr lang="en-US" sz="1200" dirty="0"/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/>
                <a:t>Know your </a:t>
              </a:r>
              <a:r>
                <a:rPr lang="en-US" sz="1200" dirty="0">
                  <a:hlinkClick r:id="rId7"/>
                </a:rPr>
                <a:t>Tenant’s Rights </a:t>
              </a:r>
              <a:r>
                <a:rPr lang="en-US" sz="1200" dirty="0"/>
                <a:t>in Massachusetts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/>
                <a:t>Use a </a:t>
              </a:r>
              <a:r>
                <a:rPr lang="en-US" sz="1200" dirty="0">
                  <a:hlinkClick r:id="rId8"/>
                </a:rPr>
                <a:t>budget worksheet</a:t>
              </a:r>
              <a:r>
                <a:rPr lang="en-US" sz="1200" dirty="0"/>
                <a:t>, and consider </a:t>
              </a:r>
              <a:r>
                <a:rPr lang="en-US" sz="1200" u="sng" dirty="0">
                  <a:solidFill>
                    <a:schemeClr val="hlink"/>
                  </a:solidFill>
                  <a:hlinkClick r:id="rId9"/>
                </a:rPr>
                <a:t>roommates</a:t>
              </a:r>
              <a:r>
                <a:rPr lang="en-US" sz="1200" dirty="0"/>
                <a:t> to reduce housing costs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/>
                <a:t>Make sure you know all of the </a:t>
              </a:r>
              <a:r>
                <a:rPr lang="en-US" sz="1200" u="sng" dirty="0">
                  <a:solidFill>
                    <a:schemeClr val="hlink"/>
                  </a:solidFill>
                  <a:hlinkClick r:id="rId10"/>
                </a:rPr>
                <a:t>documents necessary </a:t>
              </a:r>
              <a:r>
                <a:rPr lang="en-US" sz="1200" dirty="0"/>
                <a:t>to rent an apartment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/>
                <a:t>For more details, see the Boston </a:t>
              </a:r>
              <a:r>
                <a:rPr lang="en-US" sz="1200" u="sng" dirty="0">
                  <a:solidFill>
                    <a:schemeClr val="hlink"/>
                  </a:solidFill>
                  <a:hlinkClick r:id="rId11"/>
                </a:rPr>
                <a:t>Housing Reference Sheet</a:t>
              </a:r>
              <a:r>
                <a:rPr lang="en-US" sz="1200" dirty="0">
                  <a:solidFill>
                    <a:schemeClr val="dk1"/>
                  </a:solidFill>
                  <a:hlinkClick r:id="rId11"/>
                </a:rPr>
                <a:t> </a:t>
              </a:r>
              <a:endParaRPr lang="en-US" sz="1200" dirty="0"/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u="sng" dirty="0">
                  <a:solidFill>
                    <a:schemeClr val="hlink"/>
                  </a:solidFill>
                  <a:hlinkClick r:id="rId12"/>
                </a:rPr>
                <a:t>Answers to FAQs</a:t>
              </a:r>
              <a:r>
                <a:rPr lang="en-US" sz="1200" dirty="0"/>
                <a:t> you may have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7060ADD-C839-40D7-9EA7-17C1A636AE00}"/>
              </a:ext>
            </a:extLst>
          </p:cNvPr>
          <p:cNvGrpSpPr/>
          <p:nvPr/>
        </p:nvGrpSpPr>
        <p:grpSpPr>
          <a:xfrm>
            <a:off x="192249" y="484783"/>
            <a:ext cx="5814283" cy="2273683"/>
            <a:chOff x="229959" y="561352"/>
            <a:chExt cx="5814283" cy="227368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C04EB27-8C74-4099-A412-B25F855943E4}"/>
                </a:ext>
              </a:extLst>
            </p:cNvPr>
            <p:cNvGrpSpPr/>
            <p:nvPr/>
          </p:nvGrpSpPr>
          <p:grpSpPr>
            <a:xfrm>
              <a:off x="229959" y="561352"/>
              <a:ext cx="5814283" cy="2273683"/>
              <a:chOff x="344944" y="328836"/>
              <a:chExt cx="5814283" cy="2273683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FD385988-6F0D-43BE-B40C-918237790846}"/>
                  </a:ext>
                </a:extLst>
              </p:cNvPr>
              <p:cNvGrpSpPr/>
              <p:nvPr/>
            </p:nvGrpSpPr>
            <p:grpSpPr>
              <a:xfrm>
                <a:off x="344944" y="328836"/>
                <a:ext cx="5814283" cy="2273683"/>
                <a:chOff x="344944" y="328836"/>
                <a:chExt cx="5814283" cy="2273683"/>
              </a:xfrm>
            </p:grpSpPr>
            <p:sp>
              <p:nvSpPr>
                <p:cNvPr id="22" name="Google Shape;85;p13">
                  <a:extLst>
                    <a:ext uri="{FF2B5EF4-FFF2-40B4-BE49-F238E27FC236}">
                      <a16:creationId xmlns:a16="http://schemas.microsoft.com/office/drawing/2014/main" id="{EA7CE7CA-EC79-4002-9F75-BD4F820FA2B4}"/>
                    </a:ext>
                  </a:extLst>
                </p:cNvPr>
                <p:cNvSpPr/>
                <p:nvPr/>
              </p:nvSpPr>
              <p:spPr>
                <a:xfrm>
                  <a:off x="344944" y="328838"/>
                  <a:ext cx="5814283" cy="2273681"/>
                </a:xfrm>
                <a:prstGeom prst="rect">
                  <a:avLst/>
                </a:prstGeom>
                <a:solidFill>
                  <a:srgbClr val="F2F2F2">
                    <a:alpha val="82000"/>
                  </a:srgbClr>
                </a:solidFill>
                <a:ln w="28575">
                  <a:solidFill>
                    <a:schemeClr val="tx1"/>
                  </a:solidFill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540B0699-9A4B-4D80-B792-C9503B8E24EA}"/>
                    </a:ext>
                  </a:extLst>
                </p:cNvPr>
                <p:cNvSpPr/>
                <p:nvPr/>
              </p:nvSpPr>
              <p:spPr>
                <a:xfrm>
                  <a:off x="344944" y="328836"/>
                  <a:ext cx="5814283" cy="45872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soft" dir="t">
                      <a:rot lat="0" lon="0" rev="15600000"/>
                    </a:lightRig>
                  </a:scene3d>
                  <a:sp3d extrusionH="57150" prstMaterial="softEdge">
                    <a:bevelT w="25400" h="38100"/>
                  </a:sp3d>
                </a:bodyPr>
                <a:lstStyle/>
                <a:p>
                  <a:pPr algn="ctr"/>
                  <a:r>
                    <a:rPr lang="en-US" sz="2400" b="1" dirty="0">
                      <a:ln/>
                      <a:solidFill>
                        <a:srgbClr val="B00000"/>
                      </a:solidFill>
                    </a:rPr>
                    <a:t>Get to Know Boston Neighborhoods</a:t>
                  </a:r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0795C1-585C-4CD7-BD83-3E2FD3032044}"/>
                  </a:ext>
                </a:extLst>
              </p:cNvPr>
              <p:cNvSpPr txBox="1"/>
              <p:nvPr/>
            </p:nvSpPr>
            <p:spPr>
              <a:xfrm>
                <a:off x="364400" y="870849"/>
                <a:ext cx="3248485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200" dirty="0"/>
                  <a:t>The medical campus is located in Boston’s South End neighborhood</a:t>
                </a: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200" dirty="0"/>
                  <a:t>Nearby neighborhoods: Back Bay, Fenway/Kenmore, and Lower Roxbury</a:t>
                </a: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200" dirty="0"/>
                  <a:t>Get to know </a:t>
                </a:r>
                <a:r>
                  <a:rPr lang="en-US" sz="1200" dirty="0">
                    <a:hlinkClick r:id="rId13"/>
                  </a:rPr>
                  <a:t>the Boston neighborhoods here</a:t>
                </a:r>
                <a:r>
                  <a:rPr lang="en-US" sz="1200" dirty="0"/>
                  <a:t> and where our students live </a:t>
                </a:r>
                <a:r>
                  <a:rPr lang="en-US" sz="1200" dirty="0">
                    <a:hlinkClick r:id="rId14"/>
                  </a:rPr>
                  <a:t>here</a:t>
                </a:r>
                <a:endParaRPr lang="en-US" sz="1200" dirty="0"/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200" dirty="0"/>
                  <a:t>Students often live close to the medical or Charles River Campus for easy commuting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148A13A-244E-4A82-82AD-199F86D6786E}"/>
                </a:ext>
              </a:extLst>
            </p:cNvPr>
            <p:cNvGrpSpPr/>
            <p:nvPr/>
          </p:nvGrpSpPr>
          <p:grpSpPr>
            <a:xfrm>
              <a:off x="3500471" y="1183237"/>
              <a:ext cx="2420806" cy="1572282"/>
              <a:chOff x="3422153" y="1916188"/>
              <a:chExt cx="3126485" cy="2030612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CCAA29B-A7C0-4B9B-914C-64203DAD88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backgroundRemoval t="1519" b="96709" l="6107" r="97710">
                            <a14:foregroundMark x1="8651" y1="24051" x2="9160" y2="22532"/>
                            <a14:foregroundMark x1="8906" y1="10633" x2="8651" y2="12152"/>
                            <a14:foregroundMark x1="31807" y1="14430" x2="35115" y2="22785"/>
                            <a14:foregroundMark x1="33588" y1="4051" x2="31043" y2="4051"/>
                            <a14:foregroundMark x1="6361" y1="36962" x2="6361" y2="31392"/>
                            <a14:foregroundMark x1="39695" y1="90886" x2="39695" y2="93165"/>
                            <a14:foregroundMark x1="7634" y1="2278" x2="7634" y2="3038"/>
                            <a14:foregroundMark x1="90840" y1="72911" x2="92621" y2="75949"/>
                            <a14:foregroundMark x1="97710" y1="86582" x2="97455" y2="82785"/>
                            <a14:foregroundMark x1="85242" y1="95190" x2="84733" y2="96456"/>
                            <a14:foregroundMark x1="35369" y1="96709" x2="34860" y2="95443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5034705" y="2425163"/>
                <a:ext cx="1513933" cy="1521637"/>
              </a:xfrm>
              <a:prstGeom prst="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</p:spPr>
          </p:pic>
          <p:sp>
            <p:nvSpPr>
              <p:cNvPr id="18" name="Speech Bubble: Rectangle 58">
                <a:extLst>
                  <a:ext uri="{FF2B5EF4-FFF2-40B4-BE49-F238E27FC236}">
                    <a16:creationId xmlns:a16="http://schemas.microsoft.com/office/drawing/2014/main" id="{D9D9EE33-DF1C-4228-A9DA-BCF79505DA57}"/>
                  </a:ext>
                </a:extLst>
              </p:cNvPr>
              <p:cNvSpPr/>
              <p:nvPr/>
            </p:nvSpPr>
            <p:spPr>
              <a:xfrm>
                <a:off x="3449532" y="1943785"/>
                <a:ext cx="1401715" cy="722760"/>
              </a:xfrm>
              <a:prstGeom prst="wedgeRectCallout">
                <a:avLst>
                  <a:gd name="adj1" fmla="val 57517"/>
                  <a:gd name="adj2" fmla="val 83995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8355513-6687-4905-9A1E-1E9E0A899927}"/>
                  </a:ext>
                </a:extLst>
              </p:cNvPr>
              <p:cNvSpPr txBox="1"/>
              <p:nvPr/>
            </p:nvSpPr>
            <p:spPr>
              <a:xfrm>
                <a:off x="3422153" y="1916188"/>
                <a:ext cx="1401715" cy="775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anose="02040503050406030204" pitchFamily="18" charset="0"/>
                    <a:ea typeface="Cambria" panose="02040503050406030204" pitchFamily="18" charset="0"/>
                  </a:rPr>
                  <a:t>Pay attention to distance from campus!</a:t>
                </a: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3723B3A-1A92-43E8-8E97-10CD0B50EC9B}"/>
              </a:ext>
            </a:extLst>
          </p:cNvPr>
          <p:cNvGrpSpPr/>
          <p:nvPr/>
        </p:nvGrpSpPr>
        <p:grpSpPr>
          <a:xfrm>
            <a:off x="193332" y="4100286"/>
            <a:ext cx="5814283" cy="2478024"/>
            <a:chOff x="344944" y="328836"/>
            <a:chExt cx="5814283" cy="250385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337A530-D7DA-4859-B759-69A8CC5891F3}"/>
                </a:ext>
              </a:extLst>
            </p:cNvPr>
            <p:cNvGrpSpPr/>
            <p:nvPr/>
          </p:nvGrpSpPr>
          <p:grpSpPr>
            <a:xfrm>
              <a:off x="344944" y="328836"/>
              <a:ext cx="5814283" cy="2503851"/>
              <a:chOff x="344944" y="328836"/>
              <a:chExt cx="5814283" cy="2503851"/>
            </a:xfrm>
          </p:grpSpPr>
          <p:sp>
            <p:nvSpPr>
              <p:cNvPr id="27" name="Google Shape;85;p13">
                <a:extLst>
                  <a:ext uri="{FF2B5EF4-FFF2-40B4-BE49-F238E27FC236}">
                    <a16:creationId xmlns:a16="http://schemas.microsoft.com/office/drawing/2014/main" id="{FD6B2B7A-DD75-4C51-B790-D17A15B4A4A6}"/>
                  </a:ext>
                </a:extLst>
              </p:cNvPr>
              <p:cNvSpPr/>
              <p:nvPr/>
            </p:nvSpPr>
            <p:spPr>
              <a:xfrm>
                <a:off x="344944" y="328838"/>
                <a:ext cx="5814283" cy="2503849"/>
              </a:xfrm>
              <a:prstGeom prst="rect">
                <a:avLst/>
              </a:prstGeom>
              <a:solidFill>
                <a:srgbClr val="F2F2F2">
                  <a:alpha val="82000"/>
                </a:srgbClr>
              </a:solidFill>
              <a:ln w="28575">
                <a:solidFill>
                  <a:schemeClr val="tx1"/>
                </a:solidFill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5A374F0-6CD8-4A78-A8C3-97515C055516}"/>
                  </a:ext>
                </a:extLst>
              </p:cNvPr>
              <p:cNvSpPr/>
              <p:nvPr/>
            </p:nvSpPr>
            <p:spPr>
              <a:xfrm>
                <a:off x="344944" y="328836"/>
                <a:ext cx="5814283" cy="45872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2400" b="1" dirty="0">
                    <a:ln/>
                    <a:solidFill>
                      <a:srgbClr val="B00000"/>
                    </a:solidFill>
                  </a:rPr>
                  <a:t>Searching for Housing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4FEDE4-639F-4F45-A8CA-CCA94E3C6472}"/>
                </a:ext>
              </a:extLst>
            </p:cNvPr>
            <p:cNvSpPr txBox="1"/>
            <p:nvPr/>
          </p:nvSpPr>
          <p:spPr>
            <a:xfrm>
              <a:off x="362857" y="763479"/>
              <a:ext cx="5796370" cy="1212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/>
                <a:t>There is no “on-campus” graduate housing on the medical campus, but some graduate housing is available at </a:t>
              </a:r>
              <a:r>
                <a:rPr lang="en-US" sz="1200" u="sng" dirty="0">
                  <a:solidFill>
                    <a:schemeClr val="hlink"/>
                  </a:solidFill>
                  <a:hlinkClick r:id="rId17"/>
                </a:rPr>
                <a:t>Fisk House</a:t>
              </a:r>
              <a:r>
                <a:rPr lang="en-US" sz="1200" dirty="0">
                  <a:solidFill>
                    <a:schemeClr val="dk1"/>
                  </a:solidFill>
                </a:rPr>
                <a:t> (for graduate women) </a:t>
              </a:r>
              <a:r>
                <a:rPr lang="en-US" sz="1200" dirty="0"/>
                <a:t>and through </a:t>
              </a:r>
              <a:r>
                <a:rPr lang="en-US" sz="1200" dirty="0">
                  <a:hlinkClick r:id="rId18"/>
                </a:rPr>
                <a:t>BU Real Estate</a:t>
              </a:r>
              <a:endParaRPr lang="en-US" sz="1200" dirty="0"/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/>
                <a:t>Try starting your apartment &amp; roommate search at </a:t>
              </a:r>
              <a:r>
                <a:rPr lang="en-US" sz="1200" u="sng" dirty="0">
                  <a:solidFill>
                    <a:schemeClr val="hlink"/>
                  </a:solidFill>
                  <a:hlinkClick r:id="rId19"/>
                </a:rPr>
                <a:t>BU’s Off-Campus Services </a:t>
              </a:r>
              <a:endParaRPr lang="en-US" sz="1200" dirty="0"/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/>
                <a:t>Consider using the websites listed </a:t>
              </a:r>
              <a:r>
                <a:rPr lang="en-US" sz="1200" u="sng" dirty="0">
                  <a:solidFill>
                    <a:schemeClr val="hlink"/>
                  </a:solidFill>
                  <a:hlinkClick r:id="rId20"/>
                </a:rPr>
                <a:t>here</a:t>
              </a:r>
              <a:r>
                <a:rPr lang="en-US" sz="1200" dirty="0"/>
                <a:t> or getting a realtor to assist your search</a:t>
              </a:r>
              <a:endParaRPr lang="en-US" sz="1200" u="sng" dirty="0">
                <a:solidFill>
                  <a:schemeClr val="hlink"/>
                </a:solidFill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/>
                <a:t>Consider </a:t>
              </a:r>
              <a:r>
                <a:rPr lang="en-US" sz="1200" dirty="0">
                  <a:hlinkClick r:id="rId21"/>
                </a:rPr>
                <a:t>Nesterly</a:t>
              </a:r>
              <a:r>
                <a:rPr lang="en-US" sz="1200" dirty="0"/>
                <a:t>, which pairs local homeowners who have empty rooms with graduate students willing to exchange help around the house for cheaper rent</a:t>
              </a:r>
              <a:endParaRPr lang="en-US" sz="1200" u="sng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8A6F5FF-4798-40E8-885C-F9F83E2287BE}"/>
              </a:ext>
            </a:extLst>
          </p:cNvPr>
          <p:cNvGrpSpPr/>
          <p:nvPr/>
        </p:nvGrpSpPr>
        <p:grpSpPr>
          <a:xfrm>
            <a:off x="6184385" y="4099534"/>
            <a:ext cx="5814283" cy="2479527"/>
            <a:chOff x="6162290" y="3135862"/>
            <a:chExt cx="5814283" cy="2479527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13679DE-4CA5-4B6A-B432-AA47421F0E0D}"/>
                </a:ext>
              </a:extLst>
            </p:cNvPr>
            <p:cNvGrpSpPr/>
            <p:nvPr/>
          </p:nvGrpSpPr>
          <p:grpSpPr>
            <a:xfrm>
              <a:off x="6162290" y="3135862"/>
              <a:ext cx="5814283" cy="2479527"/>
              <a:chOff x="344944" y="328836"/>
              <a:chExt cx="5814283" cy="2479527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F86E5B1-EAA4-4E5C-9CC3-5774F8019EE9}"/>
                  </a:ext>
                </a:extLst>
              </p:cNvPr>
              <p:cNvGrpSpPr/>
              <p:nvPr/>
            </p:nvGrpSpPr>
            <p:grpSpPr>
              <a:xfrm>
                <a:off x="344944" y="328836"/>
                <a:ext cx="5814283" cy="2479527"/>
                <a:chOff x="344944" y="328836"/>
                <a:chExt cx="5814283" cy="2479527"/>
              </a:xfrm>
            </p:grpSpPr>
            <p:sp>
              <p:nvSpPr>
                <p:cNvPr id="35" name="Google Shape;85;p13">
                  <a:extLst>
                    <a:ext uri="{FF2B5EF4-FFF2-40B4-BE49-F238E27FC236}">
                      <a16:creationId xmlns:a16="http://schemas.microsoft.com/office/drawing/2014/main" id="{AF65105A-FE5F-4576-AEFA-33876D97A8DF}"/>
                    </a:ext>
                  </a:extLst>
                </p:cNvPr>
                <p:cNvSpPr/>
                <p:nvPr/>
              </p:nvSpPr>
              <p:spPr>
                <a:xfrm>
                  <a:off x="344944" y="328838"/>
                  <a:ext cx="5814283" cy="2479525"/>
                </a:xfrm>
                <a:prstGeom prst="rect">
                  <a:avLst/>
                </a:prstGeom>
                <a:solidFill>
                  <a:schemeClr val="bg1">
                    <a:lumMod val="95000"/>
                    <a:alpha val="86000"/>
                  </a:schemeClr>
                </a:solidFill>
                <a:ln w="28575">
                  <a:solidFill>
                    <a:schemeClr val="tx1"/>
                  </a:solidFill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dirty="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22FD557E-9BE6-4424-AE00-04AB6653B598}"/>
                    </a:ext>
                  </a:extLst>
                </p:cNvPr>
                <p:cNvSpPr/>
                <p:nvPr/>
              </p:nvSpPr>
              <p:spPr>
                <a:xfrm>
                  <a:off x="344944" y="328836"/>
                  <a:ext cx="5814283" cy="45872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en-US" sz="2400" b="1" dirty="0">
                      <a:ln/>
                      <a:solidFill>
                        <a:srgbClr val="B00000"/>
                      </a:solidFill>
                    </a:rPr>
                    <a:t>Other Student Resources</a:t>
                  </a:r>
                </a:p>
              </p:txBody>
            </p:sp>
          </p:grp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D402C9F-E52D-400F-B85E-4A7AEACAA5C0}"/>
                  </a:ext>
                </a:extLst>
              </p:cNvPr>
              <p:cNvSpPr txBox="1"/>
              <p:nvPr/>
            </p:nvSpPr>
            <p:spPr>
              <a:xfrm>
                <a:off x="388783" y="763555"/>
                <a:ext cx="2771125" cy="1870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10000"/>
                  </a:lnSpc>
                </a:pPr>
                <a:r>
                  <a:rPr lang="en-US" sz="1100" b="1" dirty="0">
                    <a:solidFill>
                      <a:schemeClr val="dk1"/>
                    </a:solidFill>
                  </a:rPr>
                  <a:t>HOUSING RESOURCES</a:t>
                </a:r>
                <a:endParaRPr lang="en-US" sz="1100" b="1" dirty="0">
                  <a:solidFill>
                    <a:schemeClr val="hlink"/>
                  </a:solidFill>
                  <a:hlinkClick r:id="rId22"/>
                </a:endParaRPr>
              </a:p>
              <a:p>
                <a:pPr marL="171450" indent="-171450">
                  <a:lnSpc>
                    <a:spcPct val="110000"/>
                  </a:lnSpc>
                  <a:buClr>
                    <a:schemeClr val="dk1"/>
                  </a:buClr>
                  <a:buSzPts val="1200"/>
                  <a:buFont typeface="Wingdings" panose="05000000000000000000" pitchFamily="2" charset="2"/>
                  <a:buChar char="§"/>
                </a:pPr>
                <a:r>
                  <a:rPr lang="en-US" sz="1200" u="sng" dirty="0">
                    <a:solidFill>
                      <a:schemeClr val="hlink"/>
                    </a:solidFill>
                    <a:hlinkClick r:id="rId23"/>
                  </a:rPr>
                  <a:t>Student Renter’s Guide</a:t>
                </a:r>
                <a:endParaRPr lang="en-US" sz="1200" dirty="0">
                  <a:hlinkClick r:id="rId24"/>
                </a:endParaRPr>
              </a:p>
              <a:p>
                <a:pPr marL="171450" indent="-171450">
                  <a:lnSpc>
                    <a:spcPct val="110000"/>
                  </a:lnSpc>
                  <a:buClr>
                    <a:schemeClr val="dk1"/>
                  </a:buClr>
                  <a:buSzPts val="1200"/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hlinkClick r:id="rId24"/>
                  </a:rPr>
                  <a:t>Apply to be a Graduate RA</a:t>
                </a:r>
                <a:endParaRPr lang="en-US" sz="1200" u="sng" dirty="0">
                  <a:solidFill>
                    <a:schemeClr val="hlink"/>
                  </a:solidFill>
                  <a:hlinkClick r:id="rId25"/>
                </a:endParaRPr>
              </a:p>
              <a:p>
                <a:pPr marL="171450" lvl="0" indent="-171450">
                  <a:lnSpc>
                    <a:spcPct val="110000"/>
                  </a:lnSpc>
                  <a:buClr>
                    <a:schemeClr val="dk1"/>
                  </a:buClr>
                  <a:buSzPts val="1200"/>
                  <a:buFont typeface="Wingdings" panose="05000000000000000000" pitchFamily="2" charset="2"/>
                  <a:buChar char="§"/>
                </a:pPr>
                <a:r>
                  <a:rPr lang="en-US" sz="1200" u="sng" dirty="0">
                    <a:solidFill>
                      <a:schemeClr val="hlink"/>
                    </a:solidFill>
                    <a:hlinkClick r:id="rId26"/>
                  </a:rPr>
                  <a:t>International Students</a:t>
                </a:r>
                <a:endParaRPr lang="en-US" sz="1200" u="sng" dirty="0">
                  <a:solidFill>
                    <a:schemeClr val="hlink"/>
                  </a:solidFill>
                </a:endParaRPr>
              </a:p>
              <a:p>
                <a:pPr marL="171450" lvl="0" indent="-171450">
                  <a:lnSpc>
                    <a:spcPct val="110000"/>
                  </a:lnSpc>
                  <a:buClr>
                    <a:schemeClr val="dk1"/>
                  </a:buClr>
                  <a:buSzPts val="1200"/>
                  <a:buFont typeface="Wingdings" panose="05000000000000000000" pitchFamily="2" charset="2"/>
                  <a:buChar char="§"/>
                </a:pPr>
                <a:r>
                  <a:rPr lang="en-US" sz="1200" u="sng" dirty="0">
                    <a:solidFill>
                      <a:schemeClr val="hlink"/>
                    </a:solidFill>
                    <a:hlinkClick r:id="rId27"/>
                  </a:rPr>
                  <a:t>Before Moving In</a:t>
                </a:r>
                <a:endParaRPr lang="en-US" sz="1200" u="sng" dirty="0">
                  <a:solidFill>
                    <a:schemeClr val="hlink"/>
                  </a:solidFill>
                </a:endParaRPr>
              </a:p>
              <a:p>
                <a:pPr lvl="0">
                  <a:lnSpc>
                    <a:spcPct val="110000"/>
                  </a:lnSpc>
                </a:pPr>
                <a:r>
                  <a:rPr lang="en-US" sz="1100" b="1" dirty="0">
                    <a:solidFill>
                      <a:schemeClr val="dk1"/>
                    </a:solidFill>
                  </a:rPr>
                  <a:t>GETTING AROUND TOWN</a:t>
                </a:r>
                <a:endParaRPr lang="en-US" sz="1100" dirty="0"/>
              </a:p>
              <a:p>
                <a:pPr marL="171450" lvl="0" indent="-171450">
                  <a:lnSpc>
                    <a:spcPct val="110000"/>
                  </a:lnSpc>
                  <a:buClr>
                    <a:schemeClr val="dk1"/>
                  </a:buClr>
                  <a:buSzPts val="1200"/>
                  <a:buFont typeface="Wingdings" panose="05000000000000000000" pitchFamily="2" charset="2"/>
                  <a:buChar char="§"/>
                </a:pPr>
                <a:r>
                  <a:rPr lang="en-US" sz="1200" u="sng" dirty="0">
                    <a:solidFill>
                      <a:schemeClr val="hlink"/>
                    </a:solidFill>
                    <a:hlinkClick r:id="rId28"/>
                  </a:rPr>
                  <a:t>The BUS (BU shuttle)</a:t>
                </a:r>
                <a:endParaRPr lang="en-US" sz="1200" dirty="0"/>
              </a:p>
              <a:p>
                <a:pPr marL="171450" lvl="0" indent="-171450">
                  <a:lnSpc>
                    <a:spcPct val="110000"/>
                  </a:lnSpc>
                  <a:buClr>
                    <a:schemeClr val="dk1"/>
                  </a:buClr>
                  <a:buSzPts val="1200"/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solidFill>
                      <a:schemeClr val="dk1"/>
                    </a:solidFill>
                    <a:hlinkClick r:id="rId29"/>
                  </a:rPr>
                  <a:t>Boston Transportation</a:t>
                </a:r>
                <a:endParaRPr lang="en-US" sz="1200" dirty="0">
                  <a:solidFill>
                    <a:schemeClr val="dk1"/>
                  </a:solidFill>
                </a:endParaRPr>
              </a:p>
              <a:p>
                <a:pPr marL="171450" lvl="0" indent="-171450">
                  <a:lnSpc>
                    <a:spcPct val="110000"/>
                  </a:lnSpc>
                  <a:buClr>
                    <a:schemeClr val="dk1"/>
                  </a:buClr>
                  <a:buSzPts val="1200"/>
                  <a:buFont typeface="Wingdings" panose="05000000000000000000" pitchFamily="2" charset="2"/>
                  <a:buChar char="§"/>
                </a:pPr>
                <a:r>
                  <a:rPr lang="en-US" sz="1200" u="sng" dirty="0">
                    <a:solidFill>
                      <a:schemeClr val="hlink"/>
                    </a:solidFill>
                    <a:hlinkClick r:id="rId30"/>
                  </a:rPr>
                  <a:t>Understanding the MBTA</a:t>
                </a:r>
                <a:endParaRPr lang="en-US" sz="1200" dirty="0"/>
              </a:p>
            </p:txBody>
          </p:sp>
        </p:grpSp>
        <p:pic>
          <p:nvPicPr>
            <p:cNvPr id="31" name="Google Shape;101;p13">
              <a:hlinkClick r:id="rId31"/>
              <a:extLst>
                <a:ext uri="{FF2B5EF4-FFF2-40B4-BE49-F238E27FC236}">
                  <a16:creationId xmlns:a16="http://schemas.microsoft.com/office/drawing/2014/main" id="{E1571101-9376-4CFC-9AF2-D708ED106F48}"/>
                </a:ext>
              </a:extLst>
            </p:cNvPr>
            <p:cNvPicPr preferRelativeResize="0"/>
            <p:nvPr/>
          </p:nvPicPr>
          <p:blipFill rotWithShape="1">
            <a:blip r:embed="rId32">
              <a:alphaModFix/>
            </a:blip>
            <a:srcRect/>
            <a:stretch/>
          </p:blipFill>
          <p:spPr>
            <a:xfrm>
              <a:off x="9347994" y="3896694"/>
              <a:ext cx="2317825" cy="15389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9780CF8-7E5F-497A-981A-44F43B1035E3}"/>
                </a:ext>
              </a:extLst>
            </p:cNvPr>
            <p:cNvSpPr txBox="1"/>
            <p:nvPr/>
          </p:nvSpPr>
          <p:spPr>
            <a:xfrm>
              <a:off x="9369759" y="3632102"/>
              <a:ext cx="22802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hlinkClick r:id="rId31"/>
                </a:rPr>
                <a:t>STUDENT LIFE VIDEO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0745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TAD</dc:creator>
  <cp:lastModifiedBy>TAD</cp:lastModifiedBy>
  <cp:revision>4</cp:revision>
  <dcterms:created xsi:type="dcterms:W3CDTF">2020-04-16T13:15:02Z</dcterms:created>
  <dcterms:modified xsi:type="dcterms:W3CDTF">2021-03-23T20:20:45Z</dcterms:modified>
</cp:coreProperties>
</file>