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13" r:id="rId1"/>
  </p:sldMasterIdLst>
  <p:notesMasterIdLst>
    <p:notesMasterId r:id="rId22"/>
  </p:notesMasterIdLst>
  <p:handoutMasterIdLst>
    <p:handoutMasterId r:id="rId23"/>
  </p:handoutMasterIdLst>
  <p:sldIdLst>
    <p:sldId id="545" r:id="rId2"/>
    <p:sldId id="625" r:id="rId3"/>
    <p:sldId id="587" r:id="rId4"/>
    <p:sldId id="588" r:id="rId5"/>
    <p:sldId id="626" r:id="rId6"/>
    <p:sldId id="627" r:id="rId7"/>
    <p:sldId id="628" r:id="rId8"/>
    <p:sldId id="608" r:id="rId9"/>
    <p:sldId id="629" r:id="rId10"/>
    <p:sldId id="630" r:id="rId11"/>
    <p:sldId id="582" r:id="rId12"/>
    <p:sldId id="631" r:id="rId13"/>
    <p:sldId id="632" r:id="rId14"/>
    <p:sldId id="633" r:id="rId15"/>
    <p:sldId id="438" r:id="rId16"/>
    <p:sldId id="634" r:id="rId17"/>
    <p:sldId id="635" r:id="rId18"/>
    <p:sldId id="636" r:id="rId19"/>
    <p:sldId id="637" r:id="rId20"/>
    <p:sldId id="616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3291"/>
    <a:srgbClr val="82C850"/>
    <a:srgbClr val="CC99FF"/>
    <a:srgbClr val="33CC33"/>
    <a:srgbClr val="008000"/>
    <a:srgbClr val="CCFFCC"/>
    <a:srgbClr val="91CD50"/>
    <a:srgbClr val="404040"/>
    <a:srgbClr val="325A91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86555" autoAdjust="0"/>
  </p:normalViewPr>
  <p:slideViewPr>
    <p:cSldViewPr>
      <p:cViewPr>
        <p:scale>
          <a:sx n="85" d="100"/>
          <a:sy n="85" d="100"/>
        </p:scale>
        <p:origin x="-720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3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49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74" tIns="46235" rIns="92474" bIns="46235" numCol="1" anchor="t" anchorCtr="0" compatLnSpc="1">
            <a:prstTxWarp prst="textNoShape">
              <a:avLst/>
            </a:prstTxWarp>
          </a:bodyPr>
          <a:lstStyle>
            <a:lvl1pPr defTabSz="874759"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734" y="2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74" tIns="46235" rIns="92474" bIns="46235" numCol="1" anchor="t" anchorCtr="0" compatLnSpc="1">
            <a:prstTxWarp prst="textNoShape">
              <a:avLst/>
            </a:prstTxWarp>
          </a:bodyPr>
          <a:lstStyle>
            <a:lvl1pPr algn="r" defTabSz="874759" eaLnBrk="0" hangingPunct="0">
              <a:defRPr sz="1300"/>
            </a:lvl1pPr>
          </a:lstStyle>
          <a:p>
            <a:pPr>
              <a:defRPr/>
            </a:pPr>
            <a:fld id="{23F75AA9-F45D-42DA-80B5-F6C11D6249FE}" type="datetime1">
              <a:rPr lang="en-US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0660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74" tIns="46235" rIns="92474" bIns="46235" numCol="1" anchor="b" anchorCtr="0" compatLnSpc="1">
            <a:prstTxWarp prst="textNoShape">
              <a:avLst/>
            </a:prstTxWarp>
          </a:bodyPr>
          <a:lstStyle>
            <a:lvl1pPr defTabSz="874759"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734" y="8830660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74" tIns="46235" rIns="92474" bIns="46235" numCol="1" anchor="b" anchorCtr="0" compatLnSpc="1">
            <a:prstTxWarp prst="textNoShape">
              <a:avLst/>
            </a:prstTxWarp>
          </a:bodyPr>
          <a:lstStyle>
            <a:lvl1pPr algn="r" defTabSz="874759" eaLnBrk="0" hangingPunct="0">
              <a:defRPr sz="1300"/>
            </a:lvl1pPr>
          </a:lstStyle>
          <a:p>
            <a:pPr>
              <a:defRPr/>
            </a:pPr>
            <a:fld id="{28A47339-40AB-4AB0-944F-8F807E9B98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91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2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74" tIns="46235" rIns="92474" bIns="46235" numCol="1" anchor="t" anchorCtr="0" compatLnSpc="1">
            <a:prstTxWarp prst="textNoShape">
              <a:avLst/>
            </a:prstTxWarp>
          </a:bodyPr>
          <a:lstStyle>
            <a:lvl1pPr defTabSz="874759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734" y="2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74" tIns="46235" rIns="92474" bIns="46235" numCol="1" anchor="t" anchorCtr="0" compatLnSpc="1">
            <a:prstTxWarp prst="textNoShape">
              <a:avLst/>
            </a:prstTxWarp>
          </a:bodyPr>
          <a:lstStyle>
            <a:lvl1pPr algn="r" defTabSz="874759">
              <a:defRPr sz="1300"/>
            </a:lvl1pPr>
          </a:lstStyle>
          <a:p>
            <a:pPr>
              <a:defRPr/>
            </a:pPr>
            <a:fld id="{5EDDD86B-448D-42BD-97AC-2AF82D5A49EA}" type="datetime1">
              <a:rPr lang="en-US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841" tIns="48420" rIns="96841" bIns="484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346" y="4416100"/>
            <a:ext cx="5607711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74" tIns="46235" rIns="92474" bIns="46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8830660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74" tIns="46235" rIns="92474" bIns="46235" numCol="1" anchor="b" anchorCtr="0" compatLnSpc="1">
            <a:prstTxWarp prst="textNoShape">
              <a:avLst/>
            </a:prstTxWarp>
          </a:bodyPr>
          <a:lstStyle>
            <a:lvl1pPr defTabSz="874759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734" y="8830660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74" tIns="46235" rIns="92474" bIns="46235" numCol="1" anchor="b" anchorCtr="0" compatLnSpc="1">
            <a:prstTxWarp prst="textNoShape">
              <a:avLst/>
            </a:prstTxWarp>
          </a:bodyPr>
          <a:lstStyle>
            <a:lvl1pPr algn="r" defTabSz="874759">
              <a:defRPr sz="1300"/>
            </a:lvl1pPr>
          </a:lstStyle>
          <a:p>
            <a:pPr>
              <a:defRPr/>
            </a:pPr>
            <a:fld id="{F5241C47-9AA2-47FD-967F-031D105B7B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367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Date Placeholder 2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pPr defTabSz="873612"/>
            <a:fld id="{7B142593-0E26-47AF-A11F-B0E4D9F4EE32}" type="datetime1">
              <a:rPr lang="en-US" smtClean="0"/>
              <a:pPr defTabSz="873612"/>
              <a:t>6/13/2012</a:t>
            </a:fld>
            <a:endParaRPr lang="en-US" dirty="0" smtClean="0"/>
          </a:p>
        </p:txBody>
      </p:sp>
      <p:sp>
        <p:nvSpPr>
          <p:cNvPr id="59395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73612"/>
            <a:fld id="{0F384A98-9351-4EC6-8FC1-9F033BB55EE8}" type="slidenum">
              <a:rPr lang="en-US" smtClean="0"/>
              <a:pPr defTabSz="873612"/>
              <a:t>4</a:t>
            </a:fld>
            <a:endParaRPr lang="en-US" dirty="0" smtClean="0"/>
          </a:p>
        </p:txBody>
      </p:sp>
      <p:sp>
        <p:nvSpPr>
          <p:cNvPr id="5939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5A3291"/>
              </a:buClr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EDDD86B-448D-42BD-97AC-2AF82D5A49EA}" type="datetime1">
              <a:rPr lang="en-US" smtClean="0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241C47-9AA2-47FD-967F-031D105B7B4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2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CE1C31-C312-4224-A4A7-08783ED97847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EDDD86B-448D-42BD-97AC-2AF82D5A49EA}" type="datetime1">
              <a:rPr lang="en-US" smtClean="0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241C47-9AA2-47FD-967F-031D105B7B4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5A3291"/>
              </a:buClr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EDDD86B-448D-42BD-97AC-2AF82D5A49EA}" type="datetime1">
              <a:rPr lang="en-US" smtClean="0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241C47-9AA2-47FD-967F-031D105B7B4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22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EDDD86B-448D-42BD-97AC-2AF82D5A49EA}" type="datetime1">
              <a:rPr lang="en-US" smtClean="0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241C47-9AA2-47FD-967F-031D105B7B4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EDDD86B-448D-42BD-97AC-2AF82D5A49EA}" type="datetime1">
              <a:rPr lang="en-US" smtClean="0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241C47-9AA2-47FD-967F-031D105B7B4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EDDD86B-448D-42BD-97AC-2AF82D5A49EA}" type="datetime1">
              <a:rPr lang="en-US" smtClean="0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241C47-9AA2-47FD-967F-031D105B7B4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EDDD86B-448D-42BD-97AC-2AF82D5A49EA}" type="datetime1">
              <a:rPr lang="en-US" smtClean="0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241C47-9AA2-47FD-967F-031D105B7B4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EDDD86B-448D-42BD-97AC-2AF82D5A49EA}" type="datetime1">
              <a:rPr lang="en-US" smtClean="0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241C47-9AA2-47FD-967F-031D105B7B4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CE1C31-C312-4224-A4A7-08783ED97847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EDDD86B-448D-42BD-97AC-2AF82D5A49EA}" type="datetime1">
              <a:rPr lang="en-US" smtClean="0"/>
              <a:pPr>
                <a:defRPr/>
              </a:pPr>
              <a:t>6/13/2012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241C47-9AA2-47FD-967F-031D105B7B4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03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8"/>
          <p:cNvCxnSpPr/>
          <p:nvPr userDrawn="1"/>
        </p:nvCxnSpPr>
        <p:spPr>
          <a:xfrm>
            <a:off x="0" y="4495800"/>
            <a:ext cx="9144000" cy="0"/>
          </a:xfrm>
          <a:prstGeom prst="line">
            <a:avLst/>
          </a:prstGeom>
          <a:ln w="38100">
            <a:solidFill>
              <a:srgbClr val="82C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3600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644775"/>
            <a:ext cx="7772400" cy="19272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24400"/>
            <a:ext cx="6400800" cy="1676400"/>
          </a:xfrm>
        </p:spPr>
        <p:txBody>
          <a:bodyPr/>
          <a:lstStyle>
            <a:lvl1pPr algn="ctr"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8"/>
          <p:cNvCxnSpPr/>
          <p:nvPr userDrawn="1"/>
        </p:nvCxnSpPr>
        <p:spPr>
          <a:xfrm>
            <a:off x="0" y="3352800"/>
            <a:ext cx="9144000" cy="0"/>
          </a:xfrm>
          <a:prstGeom prst="line">
            <a:avLst/>
          </a:prstGeom>
          <a:ln w="38100">
            <a:solidFill>
              <a:srgbClr val="82C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3600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425575"/>
            <a:ext cx="7772400" cy="19272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676400"/>
          </a:xfrm>
        </p:spPr>
        <p:txBody>
          <a:bodyPr/>
          <a:lstStyle>
            <a:lvl1pPr algn="ctr">
              <a:buNone/>
              <a:defRPr>
                <a:solidFill>
                  <a:srgbClr val="5A329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 userDrawn="1"/>
        </p:nvSpPr>
        <p:spPr>
          <a:xfrm>
            <a:off x="76200" y="381000"/>
            <a:ext cx="8991600" cy="762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en-US" sz="50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5" name="Straight Connector 7"/>
          <p:cNvCxnSpPr/>
          <p:nvPr userDrawn="1"/>
        </p:nvCxnSpPr>
        <p:spPr>
          <a:xfrm>
            <a:off x="0" y="914400"/>
            <a:ext cx="8991600" cy="0"/>
          </a:xfrm>
          <a:prstGeom prst="line">
            <a:avLst/>
          </a:prstGeom>
          <a:ln w="38100">
            <a:solidFill>
              <a:srgbClr val="82C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5867400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5A3291"/>
              </a:buClr>
              <a:buFont typeface="Wingdings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91CD50"/>
              </a:buClr>
              <a:buFont typeface="Wingdings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5A3291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91CD50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534400" cy="9144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6EC29-4AF3-4DEA-977E-E0052E2FC6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9144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838200" y="6324600"/>
            <a:ext cx="853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b="1" dirty="0" smtClean="0">
                <a:solidFill>
                  <a:srgbClr val="5A3291"/>
                </a:solidFill>
                <a:latin typeface="+mn-lt"/>
              </a:rPr>
              <a:t>      Making Connections that Fuel Innovation!</a:t>
            </a:r>
            <a:r>
              <a:rPr lang="en-US" sz="1400" b="1" baseline="0" dirty="0" smtClean="0">
                <a:solidFill>
                  <a:srgbClr val="5A3291"/>
                </a:solidFill>
                <a:latin typeface="+mn-lt"/>
              </a:rPr>
              <a:t> </a:t>
            </a:r>
            <a:endParaRPr lang="en-US" sz="1400" b="1" dirty="0" smtClean="0">
              <a:solidFill>
                <a:srgbClr val="5A329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 userDrawn="1"/>
        </p:nvSpPr>
        <p:spPr>
          <a:xfrm>
            <a:off x="76200" y="381000"/>
            <a:ext cx="8991600" cy="762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en-US" sz="50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5867400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5A3291"/>
              </a:buClr>
              <a:buFont typeface="Wingdings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91CD50"/>
              </a:buClr>
              <a:buFont typeface="Wingdings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5A3291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91CD50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9144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05600" y="6492875"/>
            <a:ext cx="21336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B91624AE-18C5-4296-92F3-64C3CF5F2B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9144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38200" y="6324600"/>
            <a:ext cx="853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b="1" dirty="0" smtClean="0">
                <a:solidFill>
                  <a:srgbClr val="5A3291"/>
                </a:solidFill>
                <a:latin typeface="+mn-lt"/>
              </a:rPr>
              <a:t>      Making Connections that Fuel Innovation!</a:t>
            </a:r>
            <a:r>
              <a:rPr lang="en-US" sz="1400" b="1" baseline="0" dirty="0" smtClean="0">
                <a:solidFill>
                  <a:srgbClr val="5A3291"/>
                </a:solidFill>
                <a:latin typeface="+mn-lt"/>
              </a:rPr>
              <a:t> </a:t>
            </a:r>
            <a:endParaRPr lang="en-US" sz="1400" b="1" dirty="0" smtClean="0">
              <a:solidFill>
                <a:srgbClr val="5A329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4FCBB-D2A2-4E07-8363-50C0676001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172200"/>
            <a:ext cx="3733800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Confidential; Not for Distribution.                           </a:t>
            </a:r>
            <a:fld id="{1A920468-9B23-4888-A3EC-9D41F764D939}" type="datetime4">
              <a:rPr lang="en-US"/>
              <a:pPr>
                <a:defRPr/>
              </a:pPr>
              <a:t>June 13, 2012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61DC9-9880-4761-B02A-B8230DB21F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172200"/>
            <a:ext cx="3733800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Confidential; Not for Distribution.</a:t>
            </a:r>
          </a:p>
          <a:p>
            <a:pPr>
              <a:defRPr/>
            </a:pPr>
            <a:fld id="{5E264587-C239-4C16-B519-7102BB56140A}" type="datetime4">
              <a:rPr lang="en-US"/>
              <a:pPr>
                <a:defRPr/>
              </a:pPr>
              <a:t>June 13, 2012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89536-4FE4-411B-8390-84F46BF28D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172200"/>
            <a:ext cx="3733800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Confidential; Not for Distribution.</a:t>
            </a:r>
          </a:p>
          <a:p>
            <a:pPr>
              <a:defRPr/>
            </a:pPr>
            <a:fld id="{112E214A-0685-4C57-84A5-8932D67ED06A}" type="datetime4">
              <a:rPr lang="en-US"/>
              <a:pPr>
                <a:defRPr/>
              </a:pPr>
              <a:t>June 13, 2012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7"/>
          <p:cNvCxnSpPr/>
          <p:nvPr userDrawn="1"/>
        </p:nvCxnSpPr>
        <p:spPr>
          <a:xfrm>
            <a:off x="381000" y="914400"/>
            <a:ext cx="8610600" cy="0"/>
          </a:xfrm>
          <a:prstGeom prst="line">
            <a:avLst/>
          </a:prstGeom>
          <a:ln w="38100">
            <a:solidFill>
              <a:srgbClr val="82C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5867400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9144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92875"/>
            <a:ext cx="21336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47ACB355-A9EF-4A55-ACA4-862D1005CA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9144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38200" y="6324600"/>
            <a:ext cx="853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b="1" dirty="0" smtClean="0">
                <a:solidFill>
                  <a:srgbClr val="5A3291"/>
                </a:solidFill>
                <a:latin typeface="+mn-lt"/>
              </a:rPr>
              <a:t>      Making Connections that Fuel Innovation!</a:t>
            </a:r>
            <a:r>
              <a:rPr lang="en-US" sz="1400" b="1" baseline="0" dirty="0" smtClean="0">
                <a:solidFill>
                  <a:srgbClr val="5A3291"/>
                </a:solidFill>
                <a:latin typeface="+mn-lt"/>
              </a:rPr>
              <a:t> </a:t>
            </a:r>
            <a:endParaRPr lang="en-US" sz="1400" b="1" dirty="0" smtClean="0">
              <a:solidFill>
                <a:srgbClr val="5A329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 userDrawn="1"/>
        </p:nvCxnSpPr>
        <p:spPr>
          <a:xfrm>
            <a:off x="381000" y="914400"/>
            <a:ext cx="8610600" cy="0"/>
          </a:xfrm>
          <a:prstGeom prst="line">
            <a:avLst/>
          </a:prstGeom>
          <a:ln w="38100">
            <a:solidFill>
              <a:srgbClr val="82C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492875"/>
            <a:ext cx="21336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AF3A4CBC-ACCE-4DE6-8A0B-EE602EEEBD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9144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38200" y="6324600"/>
            <a:ext cx="853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b="1" dirty="0" smtClean="0">
                <a:solidFill>
                  <a:srgbClr val="5A3291"/>
                </a:solidFill>
                <a:latin typeface="+mn-lt"/>
              </a:rPr>
              <a:t>      Making Connections that Fuel Innovation!</a:t>
            </a:r>
            <a:r>
              <a:rPr lang="en-US" sz="1400" b="1" baseline="0" dirty="0" smtClean="0">
                <a:solidFill>
                  <a:srgbClr val="5A3291"/>
                </a:solidFill>
                <a:latin typeface="+mn-lt"/>
              </a:rPr>
              <a:t> </a:t>
            </a:r>
            <a:endParaRPr lang="en-US" sz="1400" b="1" dirty="0" smtClean="0">
              <a:solidFill>
                <a:srgbClr val="5A329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97D83-11A3-49D6-B0A8-A858AB5019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172200"/>
            <a:ext cx="3733800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Confidential; Not for Distribution.</a:t>
            </a:r>
          </a:p>
          <a:p>
            <a:pPr>
              <a:defRPr/>
            </a:pPr>
            <a:fld id="{62728F0A-1A36-4A9D-88BD-A0EAC641AB68}" type="datetime4">
              <a:rPr lang="en-US"/>
              <a:pPr>
                <a:defRPr/>
              </a:pPr>
              <a:t>June 13, 2012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D7A9D-7D08-49C5-8EE7-01528685D5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172200"/>
            <a:ext cx="3733800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Confidential; Not for Distribution.</a:t>
            </a:r>
          </a:p>
          <a:p>
            <a:pPr>
              <a:defRPr/>
            </a:pPr>
            <a:fld id="{C35224B5-B3BE-467A-9DBF-31BB7F09A16E}" type="datetime4">
              <a:rPr lang="en-US"/>
              <a:pPr>
                <a:defRPr/>
              </a:pPr>
              <a:t>June 13, 2012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B0E7-3CD6-418C-99DD-538B44132D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172200"/>
            <a:ext cx="3733800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Confidential; Not for Distribution.</a:t>
            </a:r>
          </a:p>
          <a:p>
            <a:pPr>
              <a:defRPr/>
            </a:pPr>
            <a:fld id="{5705469B-0184-4B2F-88DB-2B24CA2F9B72}" type="datetime4">
              <a:rPr lang="en-US"/>
              <a:pPr>
                <a:defRPr/>
              </a:pPr>
              <a:t>June 13, 2012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1A5F9-4D1D-47E9-AC68-59A8D1C9D6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172200"/>
            <a:ext cx="3733800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Confidential; Not for Distribution.</a:t>
            </a:r>
          </a:p>
          <a:p>
            <a:pPr>
              <a:defRPr/>
            </a:pPr>
            <a:fld id="{450448D9-FD39-4E51-87B7-5874EA20BEA0}" type="datetime4">
              <a:rPr lang="en-US"/>
              <a:pPr>
                <a:defRPr/>
              </a:pPr>
              <a:t>June 13, 2012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33400" y="1411288"/>
            <a:ext cx="8077200" cy="1587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9B944-3941-4939-874E-E71788B1DA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33400" y="1411288"/>
            <a:ext cx="8077200" cy="1587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13890-9C10-45F4-A1BC-5D92F04799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33400" y="1411288"/>
            <a:ext cx="8077200" cy="1587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9013E-8876-444B-94CF-3DED11E418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F63763C-E986-4EFF-8C32-E756ACA589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1CD50"/>
        </a:buClr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A3291"/>
        </a:buClr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1CD50"/>
        </a:buClr>
        <a:buSzPct val="100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A3291"/>
        </a:buClr>
        <a:buSzPct val="100000"/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1CD50"/>
        </a:buClr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Lauren@propelcareers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twitter.com/Propel_Careers" TargetMode="External"/><Relationship Id="rId5" Type="http://schemas.openxmlformats.org/officeDocument/2006/relationships/hyperlink" Target="http://www.propelcareers.com/blog/" TargetMode="External"/><Relationship Id="rId4" Type="http://schemas.openxmlformats.org/officeDocument/2006/relationships/hyperlink" Target="http://www.propelcareer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5A3291"/>
                </a:solidFill>
              </a:rPr>
              <a:t>Transferrable Skills</a:t>
            </a:r>
            <a:endParaRPr lang="en-US" b="1" dirty="0">
              <a:solidFill>
                <a:srgbClr val="5A329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07361E-1BA5-4082-9ED4-05C940FE6CA9}" type="slidenum">
              <a:rPr lang="en-US" smtClean="0"/>
              <a:pPr/>
              <a:t>1</a:t>
            </a:fld>
            <a:endParaRPr lang="en-US" dirty="0"/>
          </a:p>
        </p:txBody>
      </p:sp>
      <p:cxnSp>
        <p:nvCxnSpPr>
          <p:cNvPr id="5" name="Straight Connector 7"/>
          <p:cNvCxnSpPr/>
          <p:nvPr/>
        </p:nvCxnSpPr>
        <p:spPr>
          <a:xfrm>
            <a:off x="0" y="3352800"/>
            <a:ext cx="9144000" cy="0"/>
          </a:xfrm>
          <a:prstGeom prst="line">
            <a:avLst/>
          </a:prstGeom>
          <a:ln w="38100">
            <a:solidFill>
              <a:srgbClr val="82C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/>
          </p:cNvSpPr>
          <p:nvPr/>
        </p:nvSpPr>
        <p:spPr>
          <a:xfrm>
            <a:off x="0" y="6553200"/>
            <a:ext cx="9144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Confidential; Not for Distribution. </a:t>
            </a:r>
            <a:fld id="{21192977-F106-4D26-A63A-BC23B019F5FB}" type="datetime4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June 13, 2012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5105400"/>
            <a:ext cx="3048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Lauren Celano</a:t>
            </a:r>
          </a:p>
          <a:p>
            <a:pPr algn="ctr">
              <a:defRPr/>
            </a:pP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Ph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215-370-2285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Lauren@propelcareers.com</a:t>
            </a:r>
          </a:p>
        </p:txBody>
      </p:sp>
    </p:spTree>
    <p:extLst>
      <p:ext uri="{BB962C8B-B14F-4D97-AF65-F5344CB8AC3E}">
        <p14:creationId xmlns:p14="http://schemas.microsoft.com/office/powerpoint/2010/main" val="11478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>
              <a:defRPr/>
            </a:pPr>
            <a:r>
              <a:rPr lang="en-US" sz="3000" b="1" dirty="0" smtClean="0">
                <a:solidFill>
                  <a:srgbClr val="FF9900"/>
                </a:solidFill>
                <a:latin typeface="Tahoma" pitchFamily="34" charset="0"/>
                <a:cs typeface="Tahoma" pitchFamily="34" charset="0"/>
              </a:rPr>
              <a:t>	</a:t>
            </a:r>
            <a:endParaRPr lang="ro-RO" sz="2000" dirty="0" smtClean="0"/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 pitchFamily="34" charset="0"/>
              </a:rPr>
              <a:t>Transferrable Skills – “Your Tool Kit”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Tahoma" pitchFamily="34" charset="0"/>
            </a:endParaRPr>
          </a:p>
        </p:txBody>
      </p:sp>
      <p:pic>
        <p:nvPicPr>
          <p:cNvPr id="2" name="Picture 1" descr="BU00437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372" y="1965490"/>
            <a:ext cx="3618028" cy="361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4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/>
              <a:t>These Define your Personal Brand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6EC29-4AF3-4DEA-977E-E0052E2FC6D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1809750"/>
            <a:ext cx="407670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56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 descr="Slide1.JPG"/>
          <p:cNvSpPr>
            <a:spLocks noChangeAspect="1" noChangeArrowheads="1"/>
          </p:cNvSpPr>
          <p:nvPr/>
        </p:nvSpPr>
        <p:spPr bwMode="auto">
          <a:xfrm>
            <a:off x="155575" y="-2986088"/>
            <a:ext cx="4791075" cy="6229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4400" y="1262063"/>
            <a:ext cx="7924800" cy="4376737"/>
          </a:xfrm>
        </p:spPr>
        <p:txBody>
          <a:bodyPr/>
          <a:lstStyle/>
          <a:p>
            <a:r>
              <a:rPr lang="en-US" dirty="0" smtClean="0"/>
              <a:t>What are Transferrable Skills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Why are these important</a:t>
            </a:r>
          </a:p>
          <a:p>
            <a:endParaRPr lang="en-US" dirty="0" smtClean="0"/>
          </a:p>
          <a:p>
            <a:r>
              <a:rPr lang="en-US" dirty="0" smtClean="0"/>
              <a:t>How to highlight them</a:t>
            </a:r>
          </a:p>
        </p:txBody>
      </p:sp>
    </p:spTree>
    <p:extLst>
      <p:ext uri="{BB962C8B-B14F-4D97-AF65-F5344CB8AC3E}">
        <p14:creationId xmlns:p14="http://schemas.microsoft.com/office/powerpoint/2010/main" val="37009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066801"/>
            <a:ext cx="8763000" cy="4724399"/>
          </a:xfrm>
        </p:spPr>
        <p:txBody>
          <a:bodyPr/>
          <a:lstStyle/>
          <a:p>
            <a:r>
              <a:rPr lang="en-US" dirty="0" smtClean="0"/>
              <a:t>Working in a lab is not only about the science. There are many OTHER skills that you have which are transferrable to non-academic careers. </a:t>
            </a:r>
          </a:p>
          <a:p>
            <a:endParaRPr lang="en-US" dirty="0" smtClean="0"/>
          </a:p>
          <a:p>
            <a:r>
              <a:rPr lang="en-US" dirty="0" smtClean="0"/>
              <a:t>Transferrable skills are applicable to many career opportunities.  </a:t>
            </a:r>
          </a:p>
          <a:p>
            <a:endParaRPr lang="en-US" dirty="0" smtClean="0"/>
          </a:p>
          <a:p>
            <a:r>
              <a:rPr lang="en-US" dirty="0" smtClean="0"/>
              <a:t>These assets are important to highlight! 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/>
              <a:t>The Importance of Transferable Skills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6EC29-4AF3-4DEA-977E-E0052E2FC6D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861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90600"/>
            <a:ext cx="8686800" cy="4800600"/>
          </a:xfrm>
        </p:spPr>
        <p:txBody>
          <a:bodyPr/>
          <a:lstStyle/>
          <a:p>
            <a:r>
              <a:rPr lang="en-US" dirty="0" smtClean="0"/>
              <a:t>Excellent Scientific Foundation! </a:t>
            </a:r>
          </a:p>
          <a:p>
            <a:r>
              <a:rPr lang="en-US" dirty="0" smtClean="0"/>
              <a:t>Data analysis skills</a:t>
            </a:r>
          </a:p>
          <a:p>
            <a:r>
              <a:rPr lang="en-US" dirty="0" smtClean="0"/>
              <a:t>Ability to synthesize information/learn new areas</a:t>
            </a:r>
          </a:p>
          <a:p>
            <a:r>
              <a:rPr lang="en-US" dirty="0" smtClean="0"/>
              <a:t>Ability to ask questions</a:t>
            </a:r>
          </a:p>
          <a:p>
            <a:r>
              <a:rPr lang="en-US" dirty="0" smtClean="0"/>
              <a:t>Writing ability – abstracts, papers, grants</a:t>
            </a:r>
          </a:p>
          <a:p>
            <a:r>
              <a:rPr lang="en-US" dirty="0" smtClean="0"/>
              <a:t>Work ethic and drive</a:t>
            </a:r>
          </a:p>
          <a:p>
            <a:r>
              <a:rPr lang="en-US" dirty="0" smtClean="0"/>
              <a:t>Work independently and be accountable 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/>
              <a:t>What Graduate School Teaches You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6EC29-4AF3-4DEA-977E-E0052E2FC6D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414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4800600"/>
          </a:xfrm>
        </p:spPr>
        <p:txBody>
          <a:bodyPr/>
          <a:lstStyle/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endParaRPr lang="en-US" sz="4400" dirty="0" smtClean="0"/>
          </a:p>
          <a:p>
            <a:pPr marL="0" indent="0" algn="ctr">
              <a:buNone/>
            </a:pPr>
            <a:r>
              <a:rPr lang="en-US" sz="4400" dirty="0" smtClean="0"/>
              <a:t>Getting a job requires more than just your “hard skills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6EC29-4AF3-4DEA-977E-E0052E2FC6D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360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>
              <a:defRPr/>
            </a:pPr>
            <a:r>
              <a:rPr lang="en-US" sz="3000" b="1" dirty="0" smtClean="0">
                <a:solidFill>
                  <a:srgbClr val="FF9900"/>
                </a:solidFill>
                <a:latin typeface="Tahoma" pitchFamily="34" charset="0"/>
                <a:cs typeface="Tahoma" pitchFamily="34" charset="0"/>
              </a:rPr>
              <a:t>	</a:t>
            </a:r>
            <a:endParaRPr lang="ro-RO" sz="2000" dirty="0" smtClean="0"/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0" y="37353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 pitchFamily="34" charset="0"/>
              </a:rPr>
              <a:t>Transferrable Skills – “Your Tool Kit”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Tahoma" pitchFamily="34" charset="0"/>
            </a:endParaRPr>
          </a:p>
        </p:txBody>
      </p:sp>
      <p:pic>
        <p:nvPicPr>
          <p:cNvPr id="5" name="Picture 4" descr="C:\Users\Yulita\AppData\Local\Microsoft\Windows\Temporary Internet Files\Content.IE5\L6MV4YIV\MC900441285[1].png"/>
          <p:cNvPicPr>
            <a:picLocks noChangeAspect="1" noChangeArrowheads="1"/>
          </p:cNvPicPr>
          <p:nvPr/>
        </p:nvPicPr>
        <p:blipFill>
          <a:blip r:embed="rId2" cstate="print">
            <a:alphaModFix amt="66000"/>
          </a:blip>
          <a:srcRect/>
          <a:stretch>
            <a:fillRect/>
          </a:stretch>
        </p:blipFill>
        <p:spPr bwMode="auto">
          <a:xfrm>
            <a:off x="838200" y="-674263"/>
            <a:ext cx="7467600" cy="714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A021270.png"/>
          <p:cNvPicPr>
            <a:picLocks noChangeAspect="1"/>
          </p:cNvPicPr>
          <p:nvPr/>
        </p:nvPicPr>
        <p:blipFill>
          <a:blip r:embed="rId3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980">
            <a:off x="1785927" y="2130850"/>
            <a:ext cx="1117526" cy="7399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flipH="1">
            <a:off x="3810000" y="2286000"/>
            <a:ext cx="140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Organized</a:t>
            </a:r>
            <a:endParaRPr lang="en-US" dirty="0"/>
          </a:p>
        </p:txBody>
      </p:sp>
      <p:pic>
        <p:nvPicPr>
          <p:cNvPr id="15" name="Picture 14" descr="AA021273.png"/>
          <p:cNvPicPr>
            <a:picLocks noChangeAspect="1"/>
          </p:cNvPicPr>
          <p:nvPr/>
        </p:nvPicPr>
        <p:blipFill>
          <a:blip r:embed="rId4" cstate="print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1781">
            <a:off x="6321723" y="2077271"/>
            <a:ext cx="1134739" cy="6327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flipH="1">
            <a:off x="1219200" y="2895600"/>
            <a:ext cx="147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negotiator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flipH="1">
            <a:off x="3733800" y="2895600"/>
            <a:ext cx="140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networker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flipH="1">
            <a:off x="4038598" y="1219200"/>
            <a:ext cx="1447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A leader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2438400" y="3733800"/>
            <a:ext cx="140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presenter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flipH="1">
            <a:off x="3657600" y="4724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Artistic/Creative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 flipH="1">
            <a:off x="6477000" y="2895600"/>
            <a:ext cx="140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manager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 flipH="1">
            <a:off x="52578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 excel guru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 flipH="1">
            <a:off x="1524000" y="4419600"/>
            <a:ext cx="1690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Detail oriented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 flipH="1">
            <a:off x="1905000" y="5105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Good at keeping track of projects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 flipH="1">
            <a:off x="5791200" y="441960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communicator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 flipH="1">
            <a:off x="5486400" y="5029200"/>
            <a:ext cx="1676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Skilled at Programming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 flipH="1">
            <a:off x="3810000" y="4038600"/>
            <a:ext cx="140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Good writer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2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189037"/>
            <a:ext cx="8001000" cy="4068763"/>
          </a:xfrm>
        </p:spPr>
        <p:txBody>
          <a:bodyPr/>
          <a:lstStyle/>
          <a:p>
            <a:pPr marL="457200" lvl="1" indent="-457200">
              <a:buClr>
                <a:srgbClr val="5A3291"/>
              </a:buClr>
            </a:pPr>
            <a:r>
              <a:rPr lang="en-US" sz="3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Teamwork</a:t>
            </a:r>
          </a:p>
          <a:p>
            <a:pPr marL="457200" lvl="1" indent="-457200">
              <a:buClr>
                <a:srgbClr val="5A3291"/>
              </a:buClr>
            </a:pPr>
            <a:r>
              <a:rPr lang="en-US" sz="3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Communication skills</a:t>
            </a:r>
          </a:p>
          <a:p>
            <a:pPr marL="457200" lvl="1" indent="-457200">
              <a:buClr>
                <a:srgbClr val="5A3291"/>
              </a:buClr>
            </a:pPr>
            <a:r>
              <a:rPr lang="en-US" sz="3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Working in cross functional teams</a:t>
            </a:r>
          </a:p>
          <a:p>
            <a:pPr marL="457200" lvl="1" indent="-457200">
              <a:buClr>
                <a:srgbClr val="5A3291"/>
              </a:buClr>
            </a:pPr>
            <a:r>
              <a:rPr lang="en-US" sz="3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Project Management / organizational skills</a:t>
            </a:r>
          </a:p>
          <a:p>
            <a:pPr marL="457200" lvl="1" indent="-457200">
              <a:buClr>
                <a:srgbClr val="5A3291"/>
              </a:buClr>
            </a:pPr>
            <a:endParaRPr lang="en-US" sz="3200" dirty="0" smtClean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marL="342900" lvl="1" indent="-342900">
              <a:buClr>
                <a:srgbClr val="5A3291"/>
              </a:buClr>
              <a:buNone/>
            </a:pP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>
              <a:defRPr/>
            </a:pPr>
            <a:r>
              <a:rPr lang="en-US" sz="3000" b="1" dirty="0" smtClean="0">
                <a:solidFill>
                  <a:srgbClr val="FF9900"/>
                </a:solidFill>
                <a:latin typeface="Tahoma" pitchFamily="34" charset="0"/>
                <a:cs typeface="Tahoma" pitchFamily="34" charset="0"/>
              </a:rPr>
              <a:t>	</a:t>
            </a:r>
            <a:endParaRPr lang="ro-RO" sz="2000" dirty="0" smtClean="0"/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 pitchFamily="34" charset="0"/>
              </a:rPr>
              <a:t>Industry Emphasizes 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3581400"/>
            <a:ext cx="2096135" cy="312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1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5A3291"/>
                </a:solidFill>
              </a:rPr>
              <a:t>Why is this Important</a:t>
            </a:r>
            <a:endParaRPr lang="en-US" b="1" dirty="0">
              <a:solidFill>
                <a:srgbClr val="5A329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07361E-1BA5-4082-9ED4-05C940FE6CA9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5" name="Straight Connector 7"/>
          <p:cNvCxnSpPr/>
          <p:nvPr/>
        </p:nvCxnSpPr>
        <p:spPr>
          <a:xfrm>
            <a:off x="0" y="3352800"/>
            <a:ext cx="9144000" cy="0"/>
          </a:xfrm>
          <a:prstGeom prst="line">
            <a:avLst/>
          </a:prstGeom>
          <a:ln w="38100">
            <a:solidFill>
              <a:srgbClr val="82C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/>
          </p:cNvSpPr>
          <p:nvPr/>
        </p:nvSpPr>
        <p:spPr>
          <a:xfrm>
            <a:off x="0" y="6553200"/>
            <a:ext cx="9144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Confidential; Not for Distribution. </a:t>
            </a:r>
            <a:fld id="{21192977-F106-4D26-A63A-BC23B019F5FB}" type="datetime4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June 13, 2012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4" name="Picture 3" descr="BU005347.png"/>
          <p:cNvPicPr>
            <a:picLocks noChangeAspect="1"/>
          </p:cNvPicPr>
          <p:nvPr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505200"/>
            <a:ext cx="3121256" cy="290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4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5996" y="1447800"/>
            <a:ext cx="2126273" cy="647700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Business development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75996" y="2279650"/>
            <a:ext cx="2126273" cy="649288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Marketing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75996" y="3113088"/>
            <a:ext cx="2126273" cy="647700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Product/project management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75996" y="4048125"/>
            <a:ext cx="2126273" cy="649288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Strategy consulting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75996" y="4897438"/>
            <a:ext cx="2126273" cy="647700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Research and development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900854" y="1447800"/>
            <a:ext cx="4252546" cy="647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scientific knowledge, commercial </a:t>
            </a:r>
            <a:br>
              <a:rPr lang="en-US" b="1" dirty="0">
                <a:solidFill>
                  <a:srgbClr val="5A3291"/>
                </a:solidFill>
              </a:rPr>
            </a:br>
            <a:r>
              <a:rPr lang="en-US" b="1" dirty="0">
                <a:solidFill>
                  <a:srgbClr val="5A3291"/>
                </a:solidFill>
              </a:rPr>
              <a:t>   perspective, financial skills, networking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00854" y="2279650"/>
            <a:ext cx="4252546" cy="6492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writing, creative skills, branding insight/experience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00854" y="3021014"/>
            <a:ext cx="4252546" cy="83343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organization, working with </a:t>
            </a:r>
            <a:br>
              <a:rPr lang="en-US" b="1" dirty="0">
                <a:solidFill>
                  <a:srgbClr val="5A3291"/>
                </a:solidFill>
              </a:rPr>
            </a:br>
            <a:r>
              <a:rPr lang="en-US" b="1" dirty="0">
                <a:solidFill>
                  <a:srgbClr val="5A3291"/>
                </a:solidFill>
              </a:rPr>
              <a:t>   various people, detail oriented, strong communication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00854" y="3967163"/>
            <a:ext cx="4252546" cy="8112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analytical and logic, scientific knowledge,  </a:t>
            </a:r>
            <a:br>
              <a:rPr lang="en-US" b="1" dirty="0">
                <a:solidFill>
                  <a:srgbClr val="5A3291"/>
                </a:solidFill>
              </a:rPr>
            </a:br>
            <a:r>
              <a:rPr lang="en-US" b="1" dirty="0">
                <a:solidFill>
                  <a:srgbClr val="5A3291"/>
                </a:solidFill>
              </a:rPr>
              <a:t>   presenting, evaluating trends, larger picture view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900854" y="4824413"/>
            <a:ext cx="4252546" cy="7921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strong scientific foundation, </a:t>
            </a:r>
            <a:br>
              <a:rPr lang="en-US" b="1" dirty="0">
                <a:solidFill>
                  <a:srgbClr val="5A3291"/>
                </a:solidFill>
              </a:rPr>
            </a:br>
            <a:r>
              <a:rPr lang="en-US" b="1" dirty="0">
                <a:solidFill>
                  <a:srgbClr val="5A3291"/>
                </a:solidFill>
              </a:rPr>
              <a:t>   adaptability, working cross functionally, commercial focus</a:t>
            </a:r>
            <a:r>
              <a:rPr lang="en-US" b="1" dirty="0">
                <a:solidFill>
                  <a:srgbClr val="5A32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b="1" dirty="0">
              <a:solidFill>
                <a:srgbClr val="5A329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0314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ahoma" pitchFamily="34" charset="0"/>
                <a:cs typeface="Tahoma" pitchFamily="34" charset="0"/>
              </a:rPr>
              <a:t>Transferrable Skills for Specific </a:t>
            </a: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ahoma" pitchFamily="34" charset="0"/>
                <a:cs typeface="Tahoma" pitchFamily="34" charset="0"/>
              </a:rPr>
              <a:t>Roles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584331" y="1689101"/>
            <a:ext cx="266700" cy="23177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584331" y="2459039"/>
            <a:ext cx="266700" cy="23177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3584331" y="3322638"/>
            <a:ext cx="266700" cy="233362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584331" y="4259264"/>
            <a:ext cx="266700" cy="23177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584331" y="5122864"/>
            <a:ext cx="266700" cy="23177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1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Tailor your resume for particular jobs</a:t>
            </a:r>
          </a:p>
          <a:p>
            <a:pPr>
              <a:defRPr/>
            </a:pPr>
            <a:r>
              <a:rPr lang="en-US" dirty="0" smtClean="0"/>
              <a:t>Customize your cover letter </a:t>
            </a:r>
          </a:p>
          <a:p>
            <a:pPr>
              <a:defRPr/>
            </a:pPr>
            <a:r>
              <a:rPr lang="en-US" dirty="0" smtClean="0"/>
              <a:t>You can choose what to highlight among your experiences 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en-US" b="1" dirty="0" smtClean="0"/>
              <a:t>Tailoring Resume and Cover Letter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4ADCD4-D18B-4DAC-B066-3FF5CE6A577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64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5A3291"/>
                </a:solidFill>
              </a:rPr>
              <a:t>How to Highlight your Transferrable Skills</a:t>
            </a:r>
            <a:endParaRPr lang="en-US" b="1" dirty="0">
              <a:solidFill>
                <a:srgbClr val="5A329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07361E-1BA5-4082-9ED4-05C940FE6CA9}" type="slidenum">
              <a:rPr lang="en-US" smtClean="0"/>
              <a:pPr/>
              <a:t>13</a:t>
            </a:fld>
            <a:endParaRPr lang="en-US" dirty="0"/>
          </a:p>
        </p:txBody>
      </p:sp>
      <p:cxnSp>
        <p:nvCxnSpPr>
          <p:cNvPr id="5" name="Straight Connector 7"/>
          <p:cNvCxnSpPr/>
          <p:nvPr/>
        </p:nvCxnSpPr>
        <p:spPr>
          <a:xfrm>
            <a:off x="0" y="3352800"/>
            <a:ext cx="9144000" cy="0"/>
          </a:xfrm>
          <a:prstGeom prst="line">
            <a:avLst/>
          </a:prstGeom>
          <a:ln w="38100">
            <a:solidFill>
              <a:srgbClr val="82C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/>
          </p:cNvSpPr>
          <p:nvPr/>
        </p:nvSpPr>
        <p:spPr>
          <a:xfrm>
            <a:off x="0" y="6553200"/>
            <a:ext cx="9144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Confidential; Not for Distribution. </a:t>
            </a:r>
            <a:fld id="{21192977-F106-4D26-A63A-BC23B019F5FB}" type="datetime4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June 13, 2012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04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Managed multiple projects on time and budget</a:t>
            </a:r>
          </a:p>
          <a:p>
            <a:pPr>
              <a:defRPr/>
            </a:pPr>
            <a:r>
              <a:rPr lang="en-US" dirty="0" smtClean="0"/>
              <a:t>Managed multiple people to accomplish a goal</a:t>
            </a:r>
          </a:p>
          <a:p>
            <a:pPr>
              <a:defRPr/>
            </a:pPr>
            <a:r>
              <a:rPr lang="en-US" dirty="0" smtClean="0"/>
              <a:t>Organized a national conference for ___ group </a:t>
            </a:r>
          </a:p>
          <a:p>
            <a:pPr>
              <a:defRPr/>
            </a:pPr>
            <a:r>
              <a:rPr lang="en-US" dirty="0" smtClean="0"/>
              <a:t>Completed Ph.D. in 5 years while working part-time</a:t>
            </a:r>
          </a:p>
          <a:p>
            <a:pPr>
              <a:defRPr/>
            </a:pPr>
            <a:r>
              <a:rPr lang="en-US" dirty="0" smtClean="0"/>
              <a:t>Organized a gala event to raise money for ____ charity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en-US" b="1" dirty="0" smtClean="0"/>
              <a:t>Organizational Skills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4ADCD4-D18B-4DAC-B066-3FF5CE6A577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  <p:pic>
        <p:nvPicPr>
          <p:cNvPr id="8" name="Picture 7" descr="BU005261.png"/>
          <p:cNvPicPr>
            <a:picLocks noChangeAspect="1"/>
          </p:cNvPicPr>
          <p:nvPr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531" y="3066401"/>
            <a:ext cx="4465469" cy="377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5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Have you taken leadership roles within your institution? </a:t>
            </a:r>
          </a:p>
          <a:p>
            <a:pPr>
              <a:defRPr/>
            </a:pPr>
            <a:r>
              <a:rPr lang="en-US" dirty="0" smtClean="0"/>
              <a:t>Are you involved in a local or national chapter of a networking group? </a:t>
            </a:r>
          </a:p>
          <a:p>
            <a:pPr lvl="1">
              <a:defRPr/>
            </a:pPr>
            <a:r>
              <a:rPr lang="en-US" dirty="0" smtClean="0"/>
              <a:t>AWIS, AAPS, ACS, WEST, HBA, etc.? </a:t>
            </a:r>
          </a:p>
          <a:p>
            <a:pPr lvl="1">
              <a:defRPr/>
            </a:pPr>
            <a:r>
              <a:rPr lang="en-US" dirty="0" smtClean="0"/>
              <a:t>Do you have a leadership role in one of these above organizations?</a:t>
            </a:r>
          </a:p>
          <a:p>
            <a:pPr>
              <a:defRPr/>
            </a:pPr>
            <a:r>
              <a:rPr lang="en-US" dirty="0" smtClean="0"/>
              <a:t>Community Service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en-US" b="1" dirty="0" smtClean="0"/>
              <a:t>Networking and Leadership Skills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4ADCD4-D18B-4DAC-B066-3FF5CE6A577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  <p:pic>
        <p:nvPicPr>
          <p:cNvPr id="45062" name="Picture 4" descr="http://saleslaundry.com/wp-content/uploads/2009/04/3d-sales-mana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41910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105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Managed a undergraduate / graduate researcher</a:t>
            </a:r>
          </a:p>
          <a:p>
            <a:pPr>
              <a:defRPr/>
            </a:pPr>
            <a:r>
              <a:rPr lang="en-US" dirty="0" smtClean="0"/>
              <a:t>Managed summer interns to complete scientific experiments</a:t>
            </a:r>
          </a:p>
          <a:p>
            <a:pPr>
              <a:defRPr/>
            </a:pPr>
            <a:r>
              <a:rPr lang="en-US" dirty="0" smtClean="0"/>
              <a:t>Managed a research budget</a:t>
            </a:r>
          </a:p>
          <a:p>
            <a:pPr>
              <a:defRPr/>
            </a:pPr>
            <a:r>
              <a:rPr lang="en-US" dirty="0" smtClean="0"/>
              <a:t>Managed collaborations among ____universities</a:t>
            </a:r>
          </a:p>
          <a:p>
            <a:pPr>
              <a:defRPr/>
            </a:pPr>
            <a:r>
              <a:rPr lang="en-US" dirty="0" smtClean="0"/>
              <a:t>Managed a  team of people to organize the ____ conference  </a:t>
            </a:r>
          </a:p>
          <a:p>
            <a:pPr>
              <a:defRPr/>
            </a:pPr>
            <a:r>
              <a:rPr lang="en-US" dirty="0" smtClean="0"/>
              <a:t>Managed the review process for a grant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en-US" b="1" dirty="0" smtClean="0"/>
              <a:t>Management Skills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4ADCD4-D18B-4DAC-B066-3FF5CE6A577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4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5105400"/>
          </a:xfrm>
        </p:spPr>
        <p:txBody>
          <a:bodyPr/>
          <a:lstStyle/>
          <a:p>
            <a:pPr>
              <a:defRPr/>
            </a:pPr>
            <a:r>
              <a:rPr lang="en-US" sz="4400" dirty="0" smtClean="0"/>
              <a:t>Presentations at meetings</a:t>
            </a:r>
          </a:p>
          <a:p>
            <a:pPr lvl="1">
              <a:defRPr/>
            </a:pPr>
            <a:r>
              <a:rPr lang="en-US" sz="4000" dirty="0" smtClean="0"/>
              <a:t>local, regional, national, international </a:t>
            </a:r>
          </a:p>
          <a:p>
            <a:pPr>
              <a:defRPr/>
            </a:pPr>
            <a:r>
              <a:rPr lang="en-US" sz="4400" dirty="0" smtClean="0"/>
              <a:t>Teaching experience </a:t>
            </a:r>
          </a:p>
          <a:p>
            <a:pPr>
              <a:defRPr/>
            </a:pPr>
            <a:r>
              <a:rPr lang="en-US" sz="4400" dirty="0" smtClean="0"/>
              <a:t>Toastmasters</a:t>
            </a:r>
          </a:p>
          <a:p>
            <a:pPr>
              <a:defRPr/>
            </a:pP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en-US" b="1" dirty="0" smtClean="0"/>
              <a:t>Presentation Skills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4ADCD4-D18B-4DAC-B066-3FF5CE6A577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34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5105400"/>
          </a:xfrm>
        </p:spPr>
        <p:txBody>
          <a:bodyPr/>
          <a:lstStyle/>
          <a:p>
            <a:pPr>
              <a:defRPr/>
            </a:pPr>
            <a:r>
              <a:rPr lang="en-US" sz="4400" dirty="0" smtClean="0"/>
              <a:t>Papers and Grants</a:t>
            </a:r>
            <a:endParaRPr lang="en-US" sz="4400" dirty="0"/>
          </a:p>
          <a:p>
            <a:pPr>
              <a:defRPr/>
            </a:pPr>
            <a:r>
              <a:rPr lang="en-US" sz="4400" dirty="0" smtClean="0"/>
              <a:t>Journal Reviewer</a:t>
            </a:r>
          </a:p>
          <a:p>
            <a:pPr>
              <a:defRPr/>
            </a:pPr>
            <a:r>
              <a:rPr lang="en-US" sz="4400" dirty="0" smtClean="0"/>
              <a:t>Blog writer</a:t>
            </a:r>
          </a:p>
          <a:p>
            <a:pPr>
              <a:defRPr/>
            </a:pPr>
            <a:r>
              <a:rPr lang="en-US" sz="4400" dirty="0" smtClean="0"/>
              <a:t>Write for University Paper</a:t>
            </a:r>
          </a:p>
          <a:p>
            <a:pPr>
              <a:defRPr/>
            </a:pPr>
            <a:r>
              <a:rPr lang="en-US" sz="4400" dirty="0" smtClean="0"/>
              <a:t>Write for magazine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en-US" b="1" dirty="0" smtClean="0"/>
              <a:t>Writing and Communication Skills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4ADCD4-D18B-4DAC-B066-3FF5CE6A577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Confidential; Not for Distribution. </a:t>
            </a:r>
            <a:fld id="{21192977-F106-4D26-A63A-BC23B019F5FB}" type="datetime4">
              <a:rPr lang="en-US" smtClean="0"/>
              <a:pPr>
                <a:defRPr/>
              </a:pPr>
              <a:t>June 13, 2012</a:t>
            </a:fld>
            <a:endParaRPr lang="en-US" dirty="0"/>
          </a:p>
        </p:txBody>
      </p:sp>
      <p:pic>
        <p:nvPicPr>
          <p:cNvPr id="6" name="Picture 5" descr="j031677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066800"/>
            <a:ext cx="3657600" cy="24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1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5996" y="1447800"/>
            <a:ext cx="2126273" cy="647700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Business development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75996" y="2279650"/>
            <a:ext cx="2126273" cy="649288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Marketing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75996" y="3113088"/>
            <a:ext cx="2126273" cy="647700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Product/project management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75996" y="4048125"/>
            <a:ext cx="2126273" cy="649288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Strategy consulting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75996" y="4897438"/>
            <a:ext cx="2126273" cy="647700"/>
          </a:xfrm>
          <a:prstGeom prst="roundRect">
            <a:avLst/>
          </a:prstGeom>
          <a:solidFill>
            <a:srgbClr val="5A329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Research and development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900854" y="1447800"/>
            <a:ext cx="4252546" cy="647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scientific knowledge, commercial </a:t>
            </a:r>
            <a:br>
              <a:rPr lang="en-US" b="1" dirty="0">
                <a:solidFill>
                  <a:srgbClr val="5A3291"/>
                </a:solidFill>
              </a:rPr>
            </a:br>
            <a:r>
              <a:rPr lang="en-US" b="1" dirty="0">
                <a:solidFill>
                  <a:srgbClr val="5A3291"/>
                </a:solidFill>
              </a:rPr>
              <a:t>   perspective, financial skills, networking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00854" y="2279650"/>
            <a:ext cx="4252546" cy="6492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writing, creative skills, branding insight/experience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00854" y="3021014"/>
            <a:ext cx="4252546" cy="83343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organization, working with </a:t>
            </a:r>
            <a:br>
              <a:rPr lang="en-US" b="1" dirty="0">
                <a:solidFill>
                  <a:srgbClr val="5A3291"/>
                </a:solidFill>
              </a:rPr>
            </a:br>
            <a:r>
              <a:rPr lang="en-US" b="1" dirty="0">
                <a:solidFill>
                  <a:srgbClr val="5A3291"/>
                </a:solidFill>
              </a:rPr>
              <a:t>   various people, detail oriented, strong communication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00854" y="3967163"/>
            <a:ext cx="4252546" cy="8112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analytical and logic, scientific knowledge,  </a:t>
            </a:r>
            <a:br>
              <a:rPr lang="en-US" b="1" dirty="0">
                <a:solidFill>
                  <a:srgbClr val="5A3291"/>
                </a:solidFill>
              </a:rPr>
            </a:br>
            <a:r>
              <a:rPr lang="en-US" b="1" dirty="0">
                <a:solidFill>
                  <a:srgbClr val="5A3291"/>
                </a:solidFill>
              </a:rPr>
              <a:t>   presenting, evaluating trends, larger picture view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900854" y="4824413"/>
            <a:ext cx="4252546" cy="7921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5A3291"/>
                </a:solidFill>
              </a:rPr>
              <a:t>strong scientific foundation, </a:t>
            </a:r>
            <a:br>
              <a:rPr lang="en-US" b="1" dirty="0">
                <a:solidFill>
                  <a:srgbClr val="5A3291"/>
                </a:solidFill>
              </a:rPr>
            </a:br>
            <a:r>
              <a:rPr lang="en-US" b="1" dirty="0">
                <a:solidFill>
                  <a:srgbClr val="5A3291"/>
                </a:solidFill>
              </a:rPr>
              <a:t>   adaptability, working cross functionally, commercial focus</a:t>
            </a:r>
            <a:r>
              <a:rPr lang="en-US" b="1" dirty="0">
                <a:solidFill>
                  <a:srgbClr val="5A329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b="1" dirty="0">
              <a:solidFill>
                <a:srgbClr val="5A329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0314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ahoma" pitchFamily="34" charset="0"/>
                <a:cs typeface="Tahoma" pitchFamily="34" charset="0"/>
              </a:rPr>
              <a:t>Transferrable Skills for Specific </a:t>
            </a: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ahoma" pitchFamily="34" charset="0"/>
                <a:cs typeface="Tahoma" pitchFamily="34" charset="0"/>
              </a:rPr>
              <a:t>Roles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584331" y="1689101"/>
            <a:ext cx="266700" cy="23177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584331" y="2459039"/>
            <a:ext cx="266700" cy="23177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3584331" y="3322638"/>
            <a:ext cx="266700" cy="233362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584331" y="4259264"/>
            <a:ext cx="266700" cy="23177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584331" y="5122864"/>
            <a:ext cx="266700" cy="23177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4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5000" y="1219200"/>
            <a:ext cx="5791200" cy="2667000"/>
          </a:xfrm>
        </p:spPr>
        <p:txBody>
          <a:bodyPr rtlCol="0">
            <a:noAutofit/>
          </a:bodyPr>
          <a:lstStyle/>
          <a:p>
            <a:pPr marL="0" indent="0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sz="2000" dirty="0" smtClean="0"/>
              <a:t>Lauren </a:t>
            </a:r>
            <a:r>
              <a:rPr lang="en-US" sz="2000" dirty="0" err="1" smtClean="0"/>
              <a:t>Celano</a:t>
            </a:r>
            <a:endParaRPr lang="en-US" sz="2000" dirty="0" smtClean="0"/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sz="2000" dirty="0" smtClean="0"/>
              <a:t>Founder and CEO</a:t>
            </a: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sz="2000" dirty="0" smtClean="0"/>
              <a:t>Propel Careers</a:t>
            </a: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sz="2000" dirty="0" smtClean="0"/>
              <a:t>cell: 215-370-2285</a:t>
            </a: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sz="2000" dirty="0" smtClean="0"/>
              <a:t>email: </a:t>
            </a:r>
            <a:r>
              <a:rPr lang="en-US" sz="2000" b="1" dirty="0" smtClean="0">
                <a:solidFill>
                  <a:srgbClr val="5A3291"/>
                </a:solidFill>
                <a:hlinkClick r:id="rId3"/>
              </a:rPr>
              <a:t>Lauren@propelcareers.com</a:t>
            </a:r>
            <a:endParaRPr lang="en-US" sz="2000" b="1" dirty="0" smtClean="0">
              <a:solidFill>
                <a:srgbClr val="5A3291"/>
              </a:solidFill>
            </a:endParaRP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b="1" dirty="0" smtClean="0"/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5E64A1-6EF7-4707-B8E7-02F76DD9B672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dirty="0" smtClean="0"/>
              <a:t>Contact Details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5029200"/>
            <a:ext cx="8001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rgbClr val="91CD50"/>
                </a:solidFill>
                <a:latin typeface="+mn-lt"/>
              </a:rPr>
              <a:t>Fueling Innovation. Fostering Leaders</a:t>
            </a:r>
            <a:r>
              <a:rPr lang="en-US" sz="3600" b="1" dirty="0">
                <a:solidFill>
                  <a:srgbClr val="91CD50"/>
                </a:solidFill>
                <a:latin typeface="+mn-lt"/>
              </a:rPr>
              <a:t>.</a:t>
            </a:r>
            <a:endParaRPr lang="en-US" sz="3600" b="1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06688" y="5715000"/>
            <a:ext cx="384651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5A3291"/>
                </a:solidFill>
                <a:latin typeface="+mn-lt"/>
                <a:hlinkClick r:id="rId4"/>
              </a:rPr>
              <a:t>www.propelcareers.com</a:t>
            </a:r>
            <a:endParaRPr lang="en-US" sz="2800" dirty="0">
              <a:solidFill>
                <a:srgbClr val="5A3291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3962400"/>
            <a:ext cx="883920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Blog: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hlinkClick r:id="rId5"/>
              </a:rPr>
              <a:t>http://www.propelcareers.com/blog/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       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Twitter: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hlinkClick r:id="rId6"/>
              </a:rPr>
              <a:t>http://twitter.com/Propel_Careers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Facebook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 </a:t>
            </a:r>
            <a:r>
              <a:rPr lang="en-US" b="1" dirty="0">
                <a:solidFill>
                  <a:srgbClr val="82C850"/>
                </a:solidFill>
                <a:latin typeface="+mn-lt"/>
              </a:rPr>
              <a:t>Propel Careers                                         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Linked in:  </a:t>
            </a:r>
            <a:r>
              <a:rPr lang="en-US" b="1" dirty="0">
                <a:solidFill>
                  <a:srgbClr val="82C850"/>
                </a:solidFill>
                <a:latin typeface="+mn-lt"/>
              </a:rPr>
              <a:t>Propel Careers</a:t>
            </a:r>
          </a:p>
        </p:txBody>
      </p:sp>
    </p:spTree>
    <p:extLst>
      <p:ext uri="{BB962C8B-B14F-4D97-AF65-F5344CB8AC3E}">
        <p14:creationId xmlns:p14="http://schemas.microsoft.com/office/powerpoint/2010/main" val="348140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pel Careers Overview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Propel Careers Overview Presentation</Template>
  <TotalTime>5217</TotalTime>
  <Words>642</Words>
  <Application>Microsoft Office PowerPoint</Application>
  <PresentationFormat>On-screen Show (4:3)</PresentationFormat>
  <Paragraphs>172</Paragraphs>
  <Slides>20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Propel Careers Overview Presentation</vt:lpstr>
      <vt:lpstr>Transferrable Skills</vt:lpstr>
      <vt:lpstr> </vt:lpstr>
      <vt:lpstr>These Define your Personal Brand</vt:lpstr>
      <vt:lpstr>Outline</vt:lpstr>
      <vt:lpstr>The Importance of Transferable Skills</vt:lpstr>
      <vt:lpstr>What Graduate School Teaches You</vt:lpstr>
      <vt:lpstr>PowerPoint Presentation</vt:lpstr>
      <vt:lpstr> </vt:lpstr>
      <vt:lpstr> </vt:lpstr>
      <vt:lpstr>Why is this Important</vt:lpstr>
      <vt:lpstr>PowerPoint Presentation</vt:lpstr>
      <vt:lpstr>Tailoring Resume and Cover Letter </vt:lpstr>
      <vt:lpstr>How to Highlight your Transferrable Skills</vt:lpstr>
      <vt:lpstr>Organizational Skills</vt:lpstr>
      <vt:lpstr>Networking and Leadership Skills</vt:lpstr>
      <vt:lpstr>Management Skills</vt:lpstr>
      <vt:lpstr>Presentation Skills</vt:lpstr>
      <vt:lpstr>Writing and Communication Skills</vt:lpstr>
      <vt:lpstr>PowerPoint Presentation</vt:lpstr>
      <vt:lpstr>Contact Details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Propel Careers Internship and Mentorship</dc:title>
  <dc:creator>LaurenC</dc:creator>
  <cp:lastModifiedBy>Kovalko, Yolanta M</cp:lastModifiedBy>
  <cp:revision>538</cp:revision>
  <cp:lastPrinted>2012-06-12T17:43:57Z</cp:lastPrinted>
  <dcterms:created xsi:type="dcterms:W3CDTF">2009-06-27T22:31:47Z</dcterms:created>
  <dcterms:modified xsi:type="dcterms:W3CDTF">2012-06-13T19:09:49Z</dcterms:modified>
</cp:coreProperties>
</file>