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320" r:id="rId3"/>
    <p:sldId id="303" r:id="rId4"/>
    <p:sldId id="337" r:id="rId5"/>
    <p:sldId id="306" r:id="rId6"/>
    <p:sldId id="307" r:id="rId7"/>
    <p:sldId id="308" r:id="rId8"/>
    <p:sldId id="309" r:id="rId9"/>
    <p:sldId id="310" r:id="rId10"/>
    <p:sldId id="311" r:id="rId11"/>
    <p:sldId id="312" r:id="rId12"/>
    <p:sldId id="313" r:id="rId13"/>
    <p:sldId id="314" r:id="rId14"/>
    <p:sldId id="315" r:id="rId15"/>
    <p:sldId id="317" r:id="rId16"/>
    <p:sldId id="318" r:id="rId17"/>
    <p:sldId id="335" r:id="rId18"/>
    <p:sldId id="336" r:id="rId19"/>
    <p:sldId id="33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365466-CE4F-4B81-B275-F0C5298B6B19}" type="datetimeFigureOut">
              <a:rPr lang="en-US" smtClean="0"/>
              <a:pPr/>
              <a:t>5/23/2012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432C12-7939-4FF6-9455-AFDD57CA005C}" type="slidenum">
              <a:rPr lang="en-US" smtClean="0"/>
              <a:pPr/>
              <a:t>‹#›</a:t>
            </a:fld>
            <a:endParaRPr lang="en-US"/>
          </a:p>
        </p:txBody>
      </p:sp>
    </p:spTree>
    <p:extLst>
      <p:ext uri="{BB962C8B-B14F-4D97-AF65-F5344CB8AC3E}">
        <p14:creationId xmlns:p14="http://schemas.microsoft.com/office/powerpoint/2010/main" val="93565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p:nvSpPr>
        <p:spPr bwMode="auto">
          <a:xfrm>
            <a:off x="0" y="-76200"/>
            <a:ext cx="9144000" cy="5791200"/>
          </a:xfrm>
          <a:prstGeom prst="rect">
            <a:avLst/>
          </a:prstGeom>
          <a:gradFill rotWithShape="0">
            <a:gsLst>
              <a:gs pos="0">
                <a:schemeClr val="tx1"/>
              </a:gs>
              <a:gs pos="100000">
                <a:srgbClr val="333333"/>
              </a:gs>
            </a:gsLst>
            <a:lin ang="5400000" scaled="1"/>
          </a:gradFill>
          <a:ln w="9525">
            <a:noFill/>
            <a:miter lim="800000"/>
            <a:headEnd/>
            <a:tailEnd/>
          </a:ln>
          <a:effectLst/>
        </p:spPr>
        <p:txBody>
          <a:bodyPr wrap="none" anchor="ctr"/>
          <a:lstStyle/>
          <a:p>
            <a:pPr>
              <a:defRPr/>
            </a:pPr>
            <a:endParaRPr lang="en-US"/>
          </a:p>
        </p:txBody>
      </p:sp>
      <p:sp>
        <p:nvSpPr>
          <p:cNvPr id="5" name="Rectangle 7"/>
          <p:cNvSpPr>
            <a:spLocks noChangeArrowheads="1"/>
          </p:cNvSpPr>
          <p:nvPr/>
        </p:nvSpPr>
        <p:spPr bwMode="auto">
          <a:xfrm>
            <a:off x="0" y="5638800"/>
            <a:ext cx="9144000" cy="1219200"/>
          </a:xfrm>
          <a:prstGeom prst="rect">
            <a:avLst/>
          </a:prstGeom>
          <a:solidFill>
            <a:schemeClr val="tx1"/>
          </a:solidFill>
          <a:ln w="9525">
            <a:noFill/>
            <a:miter lim="800000"/>
            <a:headEnd/>
            <a:tailEnd/>
          </a:ln>
          <a:effectLst/>
        </p:spPr>
        <p:txBody>
          <a:bodyPr wrap="none" anchor="ctr"/>
          <a:lstStyle/>
          <a:p>
            <a:pPr>
              <a:defRPr/>
            </a:pPr>
            <a:endParaRPr lang="en-US"/>
          </a:p>
        </p:txBody>
      </p:sp>
      <p:sp>
        <p:nvSpPr>
          <p:cNvPr id="6" name="Line 10"/>
          <p:cNvSpPr>
            <a:spLocks noChangeShapeType="1"/>
          </p:cNvSpPr>
          <p:nvPr/>
        </p:nvSpPr>
        <p:spPr bwMode="auto">
          <a:xfrm>
            <a:off x="0" y="5638800"/>
            <a:ext cx="9144000" cy="0"/>
          </a:xfrm>
          <a:prstGeom prst="line">
            <a:avLst/>
          </a:prstGeom>
          <a:noFill/>
          <a:ln w="6350">
            <a:solidFill>
              <a:srgbClr val="4D4D4D"/>
            </a:solidFill>
            <a:round/>
            <a:headEnd/>
            <a:tailEnd/>
          </a:ln>
          <a:effectLst/>
        </p:spPr>
        <p:txBody>
          <a:bodyPr wrap="none" anchor="ctr"/>
          <a:lstStyle/>
          <a:p>
            <a:pPr>
              <a:defRPr/>
            </a:pPr>
            <a:endParaRPr lang="en-US"/>
          </a:p>
        </p:txBody>
      </p:sp>
      <p:pic>
        <p:nvPicPr>
          <p:cNvPr id="7" name="Picture 12"/>
          <p:cNvPicPr>
            <a:picLocks noChangeAspect="1" noChangeArrowheads="1"/>
          </p:cNvPicPr>
          <p:nvPr/>
        </p:nvPicPr>
        <p:blipFill>
          <a:blip r:embed="rId2" cstate="print"/>
          <a:srcRect/>
          <a:stretch>
            <a:fillRect/>
          </a:stretch>
        </p:blipFill>
        <p:spPr bwMode="auto">
          <a:xfrm>
            <a:off x="4038600" y="6019800"/>
            <a:ext cx="968375" cy="434975"/>
          </a:xfrm>
          <a:prstGeom prst="rect">
            <a:avLst/>
          </a:prstGeom>
          <a:noFill/>
          <a:ln w="9525">
            <a:noFill/>
            <a:miter lim="800000"/>
            <a:headEnd/>
            <a:tailEnd/>
          </a:ln>
        </p:spPr>
      </p:pic>
      <p:sp>
        <p:nvSpPr>
          <p:cNvPr id="3074" name="Rectangle 2"/>
          <p:cNvSpPr>
            <a:spLocks noGrp="1" noChangeArrowheads="1"/>
          </p:cNvSpPr>
          <p:nvPr>
            <p:ph type="ctrTitle"/>
          </p:nvPr>
        </p:nvSpPr>
        <p:spPr>
          <a:xfrm>
            <a:off x="685800" y="1600200"/>
            <a:ext cx="7772400" cy="1143000"/>
          </a:xfrm>
        </p:spPr>
        <p:txBody>
          <a:bodyPr anchor="ctr"/>
          <a:lstStyle>
            <a:lvl1pPr algn="ctr">
              <a:defRPr>
                <a:solidFill>
                  <a:schemeClr val="bg1"/>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3200400"/>
            <a:ext cx="6400800" cy="1752600"/>
          </a:xfrm>
        </p:spPr>
        <p:txBody>
          <a:bodyPr/>
          <a:lstStyle>
            <a:lvl1pPr marL="0" indent="0" algn="ctr">
              <a:buFont typeface="Wingdings" pitchFamily="-64" charset="2"/>
              <a:buNone/>
              <a:defRPr>
                <a:solidFill>
                  <a:srgbClr val="CCCCCC"/>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endParaRPr lang="en-US"/>
          </a:p>
        </p:txBody>
      </p:sp>
      <p:sp>
        <p:nvSpPr>
          <p:cNvPr id="8"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9"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endParaRPr lang="en-US"/>
          </a:p>
        </p:txBody>
      </p:sp>
      <p:sp>
        <p:nvSpPr>
          <p:cNvPr id="4"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5"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n-US"/>
          </a:p>
        </p:txBody>
      </p:sp>
      <p:sp>
        <p:nvSpPr>
          <p:cNvPr id="3"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4"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6"/>
          <p:cNvSpPr>
            <a:spLocks noGrp="1" noChangeArrowheads="1"/>
          </p:cNvSpPr>
          <p:nvPr>
            <p:ph type="sldNum" sz="quarter" idx="11"/>
          </p:nvPr>
        </p:nvSpPr>
        <p:spPr>
          <a:ln/>
        </p:spPr>
        <p:txBody>
          <a:bodyPr/>
          <a:lstStyle>
            <a:lvl1pPr>
              <a:defRPr/>
            </a:lvl1pPr>
          </a:lstStyle>
          <a:p>
            <a:fld id="{9BB78C3D-14F4-4506-BD94-F979F05F332C}"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F168320B-80C5-4B67-8FF6-578A94C8444D}" type="datetimeFigureOut">
              <a:rPr lang="en-US" smtClean="0"/>
              <a:pPr/>
              <a:t>5/23/2012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w="9525">
            <a:noFill/>
            <a:miter lim="800000"/>
            <a:headEnd/>
            <a:tailEnd/>
          </a:ln>
          <a:effectLst/>
        </p:spPr>
        <p:txBody>
          <a:bodyPr wrap="none" anchor="ctr"/>
          <a:lstStyle/>
          <a:p>
            <a:pPr>
              <a:defRPr/>
            </a:pPr>
            <a:endParaRPr lang="en-US"/>
          </a:p>
        </p:txBody>
      </p:sp>
      <p:sp>
        <p:nvSpPr>
          <p:cNvPr id="1027" name="Rectangle 2"/>
          <p:cNvSpPr>
            <a:spLocks noGrp="1" noChangeArrowheads="1"/>
          </p:cNvSpPr>
          <p:nvPr>
            <p:ph type="title"/>
          </p:nvPr>
        </p:nvSpPr>
        <p:spPr bwMode="auto">
          <a:xfrm>
            <a:off x="609600" y="762000"/>
            <a:ext cx="79248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This is the title of this slide.</a:t>
            </a:r>
          </a:p>
        </p:txBody>
      </p:sp>
      <p:sp>
        <p:nvSpPr>
          <p:cNvPr id="1028" name="Rectangle 3"/>
          <p:cNvSpPr>
            <a:spLocks noGrp="1" noChangeArrowheads="1"/>
          </p:cNvSpPr>
          <p:nvPr>
            <p:ph type="body" idx="1"/>
          </p:nvPr>
        </p:nvSpPr>
        <p:spPr bwMode="auto">
          <a:xfrm>
            <a:off x="609600" y="1828800"/>
            <a:ext cx="79248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609600"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smtClean="0">
                <a:solidFill>
                  <a:schemeClr val="bg1"/>
                </a:solidFill>
                <a:latin typeface="+mn-lt"/>
              </a:defRPr>
            </a:lvl1pPr>
          </a:lstStyle>
          <a:p>
            <a:endParaRPr lang="en-US"/>
          </a:p>
        </p:txBody>
      </p:sp>
      <p:sp>
        <p:nvSpPr>
          <p:cNvPr id="1030" name="Rectangle 6"/>
          <p:cNvSpPr>
            <a:spLocks noGrp="1" noChangeArrowheads="1"/>
          </p:cNvSpPr>
          <p:nvPr>
            <p:ph type="sldNum" sz="quarter" idx="4"/>
          </p:nvPr>
        </p:nvSpPr>
        <p:spPr bwMode="auto">
          <a:xfrm>
            <a:off x="7086600" y="5903913"/>
            <a:ext cx="14478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4400" b="1">
                <a:solidFill>
                  <a:srgbClr val="D9D9D9"/>
                </a:solidFill>
                <a:latin typeface="Arial" charset="0"/>
              </a:defRPr>
            </a:lvl1pPr>
          </a:lstStyle>
          <a:p>
            <a:fld id="{9BB78C3D-14F4-4506-BD94-F979F05F332C}" type="slidenum">
              <a:rPr lang="en-US" smtClean="0"/>
              <a:pPr/>
              <a:t>‹#›</a:t>
            </a:fld>
            <a:endParaRPr lang="en-US"/>
          </a:p>
        </p:txBody>
      </p:sp>
      <p:sp>
        <p:nvSpPr>
          <p:cNvPr id="1036" name="Text Box 12"/>
          <p:cNvSpPr txBox="1">
            <a:spLocks noChangeArrowheads="1"/>
          </p:cNvSpPr>
          <p:nvPr/>
        </p:nvSpPr>
        <p:spPr bwMode="auto">
          <a:xfrm>
            <a:off x="609600" y="1524000"/>
            <a:ext cx="7924800" cy="274638"/>
          </a:xfrm>
          <a:prstGeom prst="rect">
            <a:avLst/>
          </a:prstGeom>
          <a:noFill/>
          <a:ln w="9525">
            <a:noFill/>
            <a:miter lim="800000"/>
            <a:headEnd/>
            <a:tailEnd/>
          </a:ln>
          <a:effectLst/>
        </p:spPr>
        <p:txBody>
          <a:bodyPr>
            <a:spAutoFit/>
          </a:bodyPr>
          <a:lstStyle/>
          <a:p>
            <a:pPr>
              <a:spcBef>
                <a:spcPct val="50000"/>
              </a:spcBef>
              <a:defRPr/>
            </a:pPr>
            <a:r>
              <a:rPr lang="en-US" sz="1200" b="1">
                <a:solidFill>
                  <a:schemeClr val="bg1"/>
                </a:solidFill>
                <a:latin typeface="Arial" charset="0"/>
              </a:rPr>
              <a:t>Boston University</a:t>
            </a:r>
            <a:r>
              <a:rPr lang="en-US" sz="1200">
                <a:solidFill>
                  <a:schemeClr val="bg1"/>
                </a:solidFill>
                <a:latin typeface="Arial" charset="0"/>
              </a:rPr>
              <a:t> Slideshow Title Goes Here</a:t>
            </a:r>
          </a:p>
        </p:txBody>
      </p:sp>
      <p:sp>
        <p:nvSpPr>
          <p:cNvPr id="1042" name="Rectangle 18"/>
          <p:cNvSpPr>
            <a:spLocks noGrp="1" noChangeArrowheads="1"/>
          </p:cNvSpPr>
          <p:nvPr>
            <p:ph type="dt" sz="half" idx="2"/>
          </p:nvPr>
        </p:nvSpPr>
        <p:spPr bwMode="auto">
          <a:xfrm>
            <a:off x="6629400" y="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808080"/>
                </a:solidFill>
                <a:latin typeface="Arial" charset="0"/>
              </a:defRPr>
            </a:lvl1pPr>
          </a:lstStyle>
          <a:p>
            <a:fld id="{F168320B-80C5-4B67-8FF6-578A94C8444D}" type="datetimeFigureOut">
              <a:rPr lang="en-US" smtClean="0"/>
              <a:pPr/>
              <a:t>5/23/2012</a:t>
            </a:fld>
            <a:endParaRPr lang="en-US"/>
          </a:p>
        </p:txBody>
      </p:sp>
      <p:pic>
        <p:nvPicPr>
          <p:cNvPr id="1033" name="Picture 19"/>
          <p:cNvPicPr>
            <a:picLocks noChangeAspect="1" noChangeArrowheads="1"/>
          </p:cNvPicPr>
          <p:nvPr/>
        </p:nvPicPr>
        <p:blipFill>
          <a:blip r:embed="rId13" cstate="print"/>
          <a:srcRect/>
          <a:stretch>
            <a:fillRect/>
          </a:stretch>
        </p:blipFill>
        <p:spPr bwMode="auto">
          <a:xfrm>
            <a:off x="609600" y="6019800"/>
            <a:ext cx="968375" cy="4349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defRPr>
      </a:lvl9pPr>
    </p:titleStyle>
    <p:bodyStyle>
      <a:lvl1pPr marL="342900" indent="-342900" algn="l" rtl="0" eaLnBrk="1" fontAlgn="base" hangingPunct="1">
        <a:spcBef>
          <a:spcPct val="20000"/>
        </a:spcBef>
        <a:spcAft>
          <a:spcPct val="0"/>
        </a:spcAft>
        <a:buClr>
          <a:srgbClr val="2675B4"/>
        </a:buClr>
        <a:buFont typeface="Wingdings" pitchFamily="2"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pitchFamily="2" charset="2"/>
        <a:buChar char="§"/>
        <a:defRPr sz="2800">
          <a:solidFill>
            <a:schemeClr val="tx1"/>
          </a:solidFill>
          <a:latin typeface="+mn-lt"/>
          <a:ea typeface="+mn-ea"/>
        </a:defRPr>
      </a:lvl2pPr>
      <a:lvl3pPr marL="1143000" indent="-228600" algn="l" rtl="0" eaLnBrk="1" fontAlgn="base" hangingPunct="1">
        <a:spcBef>
          <a:spcPct val="20000"/>
        </a:spcBef>
        <a:spcAft>
          <a:spcPct val="0"/>
        </a:spcAft>
        <a:buClr>
          <a:srgbClr val="2675B4"/>
        </a:buClr>
        <a:buFont typeface="Wingdings" pitchFamily="2" charset="2"/>
        <a:buChar char="§"/>
        <a:defRPr sz="2400">
          <a:solidFill>
            <a:schemeClr val="tx1"/>
          </a:solidFill>
          <a:latin typeface="+mn-lt"/>
          <a:ea typeface="+mn-ea"/>
        </a:defRPr>
      </a:lvl3pPr>
      <a:lvl4pPr marL="1600200" indent="-228600" algn="l" rtl="0" eaLnBrk="1" fontAlgn="base" hangingPunct="1">
        <a:spcBef>
          <a:spcPct val="20000"/>
        </a:spcBef>
        <a:spcAft>
          <a:spcPct val="0"/>
        </a:spcAft>
        <a:buClr>
          <a:srgbClr val="2675B4"/>
        </a:buClr>
        <a:buFont typeface="Wingdings" pitchFamily="2" charset="2"/>
        <a:buChar char="§"/>
        <a:defRPr sz="2000">
          <a:solidFill>
            <a:schemeClr val="tx1"/>
          </a:solidFill>
          <a:latin typeface="+mn-lt"/>
          <a:ea typeface="+mn-ea"/>
        </a:defRPr>
      </a:lvl4pPr>
      <a:lvl5pPr marL="2057400" indent="-228600" algn="l" rtl="0" eaLnBrk="1" fontAlgn="base" hangingPunct="1">
        <a:spcBef>
          <a:spcPct val="20000"/>
        </a:spcBef>
        <a:spcAft>
          <a:spcPct val="0"/>
        </a:spcAft>
        <a:buClr>
          <a:srgbClr val="2675B4"/>
        </a:buClr>
        <a:buFont typeface="Wingdings" pitchFamily="2" charset="2"/>
        <a:buChar char="§"/>
        <a:defRPr sz="2000">
          <a:solidFill>
            <a:schemeClr val="tx1"/>
          </a:solidFill>
          <a:latin typeface="+mn-lt"/>
          <a:ea typeface="+mn-ea"/>
        </a:defRPr>
      </a:lvl5pPr>
      <a:lvl6pPr marL="2514600" indent="-228600" algn="l" rtl="0" eaLnBrk="1" fontAlgn="base" hangingPunct="1">
        <a:spcBef>
          <a:spcPct val="20000"/>
        </a:spcBef>
        <a:spcAft>
          <a:spcPct val="0"/>
        </a:spcAft>
        <a:buClr>
          <a:srgbClr val="2675B4"/>
        </a:buClr>
        <a:buFont typeface="Wingdings" pitchFamily="-64" charset="2"/>
        <a:buChar char="§"/>
        <a:defRPr>
          <a:solidFill>
            <a:schemeClr val="tx1"/>
          </a:solidFill>
          <a:latin typeface="+mn-lt"/>
          <a:ea typeface="+mn-ea"/>
        </a:defRPr>
      </a:lvl6pPr>
      <a:lvl7pPr marL="2971800" indent="-228600" algn="l" rtl="0" eaLnBrk="1" fontAlgn="base" hangingPunct="1">
        <a:spcBef>
          <a:spcPct val="20000"/>
        </a:spcBef>
        <a:spcAft>
          <a:spcPct val="0"/>
        </a:spcAft>
        <a:buClr>
          <a:srgbClr val="2675B4"/>
        </a:buClr>
        <a:buFont typeface="Wingdings" pitchFamily="-64" charset="2"/>
        <a:buChar char="§"/>
        <a:defRPr>
          <a:solidFill>
            <a:schemeClr val="tx1"/>
          </a:solidFill>
          <a:latin typeface="+mn-lt"/>
          <a:ea typeface="+mn-ea"/>
        </a:defRPr>
      </a:lvl7pPr>
      <a:lvl8pPr marL="3429000" indent="-228600" algn="l" rtl="0" eaLnBrk="1" fontAlgn="base" hangingPunct="1">
        <a:spcBef>
          <a:spcPct val="20000"/>
        </a:spcBef>
        <a:spcAft>
          <a:spcPct val="0"/>
        </a:spcAft>
        <a:buClr>
          <a:srgbClr val="2675B4"/>
        </a:buClr>
        <a:buFont typeface="Wingdings" pitchFamily="-64" charset="2"/>
        <a:buChar char="§"/>
        <a:defRPr>
          <a:solidFill>
            <a:schemeClr val="tx1"/>
          </a:solidFill>
          <a:latin typeface="+mn-lt"/>
          <a:ea typeface="+mn-ea"/>
        </a:defRPr>
      </a:lvl8pPr>
      <a:lvl9pPr marL="3886200" indent="-228600" algn="l" rtl="0" eaLnBrk="1" fontAlgn="base" hangingPunct="1">
        <a:spcBef>
          <a:spcPct val="20000"/>
        </a:spcBef>
        <a:spcAft>
          <a:spcPct val="0"/>
        </a:spcAft>
        <a:buClr>
          <a:srgbClr val="2675B4"/>
        </a:buClr>
        <a:buFont typeface="Wingdings" pitchFamily="-64" charset="2"/>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wipo.org/" TargetMode="External"/><Relationship Id="rId2" Type="http://schemas.openxmlformats.org/officeDocument/2006/relationships/hyperlink" Target="http://www.uspto.gov/"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otds.bu.edu/"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2" Type="http://schemas.openxmlformats.org/officeDocument/2006/relationships/hyperlink" Target="mailto:mpratt@bu.ed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Intellectual Property</a:t>
            </a:r>
            <a:br>
              <a:rPr lang="en-US" dirty="0" smtClean="0"/>
            </a:br>
            <a:r>
              <a:rPr lang="en-US" dirty="0" smtClean="0"/>
              <a:t>Patent Primer</a:t>
            </a:r>
            <a:endParaRPr lang="en-US" sz="2800" dirty="0"/>
          </a:p>
        </p:txBody>
      </p:sp>
      <p:sp>
        <p:nvSpPr>
          <p:cNvPr id="3" name="Subtitle 2"/>
          <p:cNvSpPr>
            <a:spLocks noGrp="1"/>
          </p:cNvSpPr>
          <p:nvPr>
            <p:ph type="subTitle" idx="1"/>
          </p:nvPr>
        </p:nvSpPr>
        <p:spPr/>
        <p:txBody>
          <a:bodyPr/>
          <a:lstStyle/>
          <a:p>
            <a:r>
              <a:rPr lang="en-US" dirty="0" smtClean="0"/>
              <a:t>Michael Pratt</a:t>
            </a:r>
          </a:p>
          <a:p>
            <a:r>
              <a:rPr lang="en-US" sz="2000" dirty="0" smtClean="0"/>
              <a:t>Executive Director, Business Development</a:t>
            </a:r>
          </a:p>
          <a:p>
            <a:r>
              <a:rPr lang="en-US" dirty="0" smtClean="0"/>
              <a:t>April 17, 2012</a:t>
            </a:r>
            <a:endParaRPr lang="en-US" dirty="0"/>
          </a:p>
        </p:txBody>
      </p:sp>
    </p:spTree>
  </p:cSld>
  <p:clrMapOvr>
    <a:masterClrMapping/>
  </p:clrMapOvr>
  <p:transition advTm="1767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a:noFill/>
        </p:spPr>
        <p:txBody>
          <a:bodyPr/>
          <a:lstStyle/>
          <a:p>
            <a:fld id="{6CE3E3B9-12C8-4C26-812E-4B005EA2C27F}" type="slidenum">
              <a:rPr lang="en-US" smtClean="0"/>
              <a:pPr/>
              <a:t>2</a:t>
            </a:fld>
            <a:endParaRPr lang="en-US" smtClean="0"/>
          </a:p>
        </p:txBody>
      </p:sp>
      <p:sp>
        <p:nvSpPr>
          <p:cNvPr id="5" name="Oval 4"/>
          <p:cNvSpPr/>
          <p:nvPr/>
        </p:nvSpPr>
        <p:spPr bwMode="auto">
          <a:xfrm>
            <a:off x="5105400" y="1524000"/>
            <a:ext cx="1447800" cy="838200"/>
          </a:xfrm>
          <a:prstGeom prst="ellipse">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200" b="1" dirty="0">
                <a:solidFill>
                  <a:schemeClr val="tx1"/>
                </a:solidFill>
              </a:rPr>
              <a:t>Idea</a:t>
            </a:r>
          </a:p>
        </p:txBody>
      </p:sp>
      <p:sp>
        <p:nvSpPr>
          <p:cNvPr id="6" name="Oval 5">
            <a:hlinkClick r:id="" action="ppaction://noaction"/>
          </p:cNvPr>
          <p:cNvSpPr/>
          <p:nvPr/>
        </p:nvSpPr>
        <p:spPr bwMode="auto">
          <a:xfrm>
            <a:off x="4267200" y="838200"/>
            <a:ext cx="1447800" cy="838200"/>
          </a:xfrm>
          <a:prstGeom prst="ellipse">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200" b="1" dirty="0">
                <a:solidFill>
                  <a:schemeClr val="tx1"/>
                </a:solidFill>
              </a:rPr>
              <a:t>Product</a:t>
            </a:r>
          </a:p>
        </p:txBody>
      </p:sp>
      <p:sp>
        <p:nvSpPr>
          <p:cNvPr id="7" name="Oval 6"/>
          <p:cNvSpPr/>
          <p:nvPr/>
        </p:nvSpPr>
        <p:spPr bwMode="auto">
          <a:xfrm>
            <a:off x="5715000" y="762000"/>
            <a:ext cx="1447800" cy="838200"/>
          </a:xfrm>
          <a:prstGeom prst="ellipse">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200" b="1" dirty="0">
                <a:solidFill>
                  <a:schemeClr val="tx1"/>
                </a:solidFill>
              </a:rPr>
              <a:t>Customer</a:t>
            </a:r>
          </a:p>
        </p:txBody>
      </p:sp>
      <p:sp>
        <p:nvSpPr>
          <p:cNvPr id="8" name="Oval 7">
            <a:hlinkClick r:id="" action="ppaction://noaction"/>
          </p:cNvPr>
          <p:cNvSpPr/>
          <p:nvPr/>
        </p:nvSpPr>
        <p:spPr bwMode="auto">
          <a:xfrm>
            <a:off x="6553200" y="1447800"/>
            <a:ext cx="1447800" cy="838200"/>
          </a:xfrm>
          <a:prstGeom prst="ellipse">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200" b="1" dirty="0">
                <a:solidFill>
                  <a:schemeClr val="tx1"/>
                </a:solidFill>
              </a:rPr>
              <a:t>Value</a:t>
            </a:r>
          </a:p>
        </p:txBody>
      </p:sp>
      <p:sp>
        <p:nvSpPr>
          <p:cNvPr id="9" name="Oval 8"/>
          <p:cNvSpPr/>
          <p:nvPr/>
        </p:nvSpPr>
        <p:spPr bwMode="auto">
          <a:xfrm>
            <a:off x="4572000" y="2286000"/>
            <a:ext cx="1447800" cy="838200"/>
          </a:xfrm>
          <a:prstGeom prst="ellipse">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200" b="1" dirty="0">
                <a:solidFill>
                  <a:schemeClr val="tx1"/>
                </a:solidFill>
              </a:rPr>
              <a:t>Profit</a:t>
            </a:r>
          </a:p>
        </p:txBody>
      </p:sp>
      <p:sp>
        <p:nvSpPr>
          <p:cNvPr id="10" name="Oval 9">
            <a:hlinkClick r:id="rId3" action="ppaction://hlinksldjump"/>
          </p:cNvPr>
          <p:cNvSpPr/>
          <p:nvPr/>
        </p:nvSpPr>
        <p:spPr bwMode="auto">
          <a:xfrm>
            <a:off x="3657600" y="1600200"/>
            <a:ext cx="1447800" cy="838200"/>
          </a:xfrm>
          <a:prstGeom prst="ellipse">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200" b="1" dirty="0">
                <a:solidFill>
                  <a:schemeClr val="tx1"/>
                </a:solidFill>
              </a:rPr>
              <a:t>IP</a:t>
            </a:r>
          </a:p>
        </p:txBody>
      </p:sp>
      <p:sp>
        <p:nvSpPr>
          <p:cNvPr id="11" name="Oval 10">
            <a:hlinkClick r:id="" action="ppaction://noaction"/>
          </p:cNvPr>
          <p:cNvSpPr/>
          <p:nvPr/>
        </p:nvSpPr>
        <p:spPr bwMode="auto">
          <a:xfrm>
            <a:off x="6019800" y="2209800"/>
            <a:ext cx="1447800" cy="838200"/>
          </a:xfrm>
          <a:prstGeom prst="ellipse">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200" b="1" dirty="0">
                <a:solidFill>
                  <a:schemeClr val="tx1"/>
                </a:solidFill>
              </a:rPr>
              <a:t>Market</a:t>
            </a:r>
          </a:p>
        </p:txBody>
      </p:sp>
      <p:sp>
        <p:nvSpPr>
          <p:cNvPr id="12" name="Oval 11"/>
          <p:cNvSpPr/>
          <p:nvPr/>
        </p:nvSpPr>
        <p:spPr bwMode="auto">
          <a:xfrm>
            <a:off x="2895600" y="3581400"/>
            <a:ext cx="152400" cy="152400"/>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a:solidFill>
                <a:schemeClr val="tx1"/>
              </a:solidFill>
            </a:endParaRPr>
          </a:p>
        </p:txBody>
      </p:sp>
      <p:sp>
        <p:nvSpPr>
          <p:cNvPr id="13" name="Oval 12"/>
          <p:cNvSpPr/>
          <p:nvPr/>
        </p:nvSpPr>
        <p:spPr bwMode="auto">
          <a:xfrm>
            <a:off x="3124200" y="3352800"/>
            <a:ext cx="228600" cy="228600"/>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a:solidFill>
                <a:schemeClr val="tx1"/>
              </a:solidFill>
            </a:endParaRPr>
          </a:p>
        </p:txBody>
      </p:sp>
      <p:sp>
        <p:nvSpPr>
          <p:cNvPr id="14" name="Oval 13"/>
          <p:cNvSpPr/>
          <p:nvPr/>
        </p:nvSpPr>
        <p:spPr bwMode="auto">
          <a:xfrm>
            <a:off x="3886200" y="2590800"/>
            <a:ext cx="533400" cy="457200"/>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a:solidFill>
                <a:schemeClr val="tx1"/>
              </a:solidFill>
            </a:endParaRPr>
          </a:p>
        </p:txBody>
      </p:sp>
      <p:sp>
        <p:nvSpPr>
          <p:cNvPr id="16" name="Oval 15"/>
          <p:cNvSpPr/>
          <p:nvPr/>
        </p:nvSpPr>
        <p:spPr bwMode="auto">
          <a:xfrm>
            <a:off x="3429000" y="2971800"/>
            <a:ext cx="381000" cy="381000"/>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a:solidFill>
                <a:schemeClr val="tx1"/>
              </a:solidFill>
            </a:endParaRPr>
          </a:p>
        </p:txBody>
      </p:sp>
      <p:sp>
        <p:nvSpPr>
          <p:cNvPr id="22543" name="TextBox 16">
            <a:hlinkClick r:id="" action="ppaction://noaction"/>
          </p:cNvPr>
          <p:cNvSpPr txBox="1">
            <a:spLocks noChangeArrowheads="1"/>
          </p:cNvSpPr>
          <p:nvPr/>
        </p:nvSpPr>
        <p:spPr bwMode="auto">
          <a:xfrm>
            <a:off x="5867400" y="5486400"/>
            <a:ext cx="825867" cy="36933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spAutoFit/>
          </a:bodyPr>
          <a:lstStyle/>
          <a:p>
            <a:r>
              <a:rPr lang="en-US" dirty="0" smtClean="0"/>
              <a:t>Action</a:t>
            </a:r>
            <a:endParaRPr lang="en-US" dirty="0"/>
          </a:p>
        </p:txBody>
      </p:sp>
      <p:pic>
        <p:nvPicPr>
          <p:cNvPr id="1026" name="Picture 2" descr="C:\Documents and Settings\mpratt\Local Settings\Temporary Internet Files\Content.IE5\56IKKJ38\MCPE07015_0000[1].wmf"/>
          <p:cNvPicPr>
            <a:picLocks noChangeAspect="1" noChangeArrowheads="1"/>
          </p:cNvPicPr>
          <p:nvPr/>
        </p:nvPicPr>
        <p:blipFill>
          <a:blip r:embed="rId4" cstate="print"/>
          <a:srcRect/>
          <a:stretch>
            <a:fillRect/>
          </a:stretch>
        </p:blipFill>
        <p:spPr bwMode="auto">
          <a:xfrm>
            <a:off x="1371600" y="3886200"/>
            <a:ext cx="1633118" cy="1818742"/>
          </a:xfrm>
          <a:prstGeom prst="rect">
            <a:avLst/>
          </a:prstGeom>
          <a:noFill/>
        </p:spPr>
      </p:pic>
      <p:sp>
        <p:nvSpPr>
          <p:cNvPr id="17" name="TextBox 16">
            <a:hlinkClick r:id="" action="ppaction://noaction"/>
          </p:cNvPr>
          <p:cNvSpPr txBox="1">
            <a:spLocks noChangeArrowheads="1"/>
          </p:cNvSpPr>
          <p:nvPr/>
        </p:nvSpPr>
        <p:spPr bwMode="auto">
          <a:xfrm>
            <a:off x="5867400" y="6096000"/>
            <a:ext cx="1287532" cy="36933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spAutoFit/>
          </a:bodyPr>
          <a:lstStyle/>
          <a:p>
            <a:r>
              <a:rPr lang="en-US" dirty="0" smtClean="0"/>
              <a:t>Resources</a:t>
            </a:r>
            <a:endParaRPr lang="en-US" dirty="0"/>
          </a:p>
        </p:txBody>
      </p:sp>
    </p:spTree>
    <p:custDataLst>
      <p:tags r:id="rId1"/>
    </p:custDataLst>
  </p:cSld>
  <p:clrMapOvr>
    <a:masterClrMapping/>
  </p:clrMapOvr>
  <p:transition advTm="7504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54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22543"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31360073-34FD-456C-A038-45FF3FD60EFE}" type="slidenum">
              <a:rPr lang="en-US" smtClean="0"/>
              <a:pPr/>
              <a:t>3</a:t>
            </a:fld>
            <a:endParaRPr lang="en-US" smtClean="0"/>
          </a:p>
        </p:txBody>
      </p:sp>
      <p:sp>
        <p:nvSpPr>
          <p:cNvPr id="5123" name="Rectangle 2"/>
          <p:cNvSpPr>
            <a:spLocks noGrp="1" noChangeArrowheads="1"/>
          </p:cNvSpPr>
          <p:nvPr>
            <p:ph type="title"/>
          </p:nvPr>
        </p:nvSpPr>
        <p:spPr/>
        <p:txBody>
          <a:bodyPr/>
          <a:lstStyle/>
          <a:p>
            <a:pPr eaLnBrk="1" hangingPunct="1"/>
            <a:r>
              <a:rPr lang="en-US" sz="2800" smtClean="0"/>
              <a:t>Questions to consider</a:t>
            </a:r>
          </a:p>
        </p:txBody>
      </p:sp>
      <p:sp>
        <p:nvSpPr>
          <p:cNvPr id="5124" name="Rectangle 3"/>
          <p:cNvSpPr>
            <a:spLocks noGrp="1" noChangeArrowheads="1"/>
          </p:cNvSpPr>
          <p:nvPr>
            <p:ph type="body" idx="1"/>
          </p:nvPr>
        </p:nvSpPr>
        <p:spPr/>
        <p:txBody>
          <a:bodyPr/>
          <a:lstStyle/>
          <a:p>
            <a:pPr eaLnBrk="1" hangingPunct="1"/>
            <a:r>
              <a:rPr lang="en-US" dirty="0" smtClean="0"/>
              <a:t>Can I patent my idea?</a:t>
            </a:r>
          </a:p>
          <a:p>
            <a:pPr eaLnBrk="1" hangingPunct="1"/>
            <a:r>
              <a:rPr lang="en-US" dirty="0" smtClean="0"/>
              <a:t>Should I patent my idea?</a:t>
            </a:r>
          </a:p>
          <a:p>
            <a:pPr eaLnBrk="1" hangingPunct="1"/>
            <a:r>
              <a:rPr lang="en-US" dirty="0" smtClean="0"/>
              <a:t>How do I patent my idea?</a:t>
            </a:r>
          </a:p>
          <a:p>
            <a:pPr eaLnBrk="1" hangingPunct="1"/>
            <a:r>
              <a:rPr lang="en-US" dirty="0" smtClean="0"/>
              <a:t>Can I practice my idea?</a:t>
            </a:r>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transition advTm="4057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Therapeutic Related Claim Space</a:t>
            </a:r>
            <a:endParaRPr lang="en-US" dirty="0"/>
          </a:p>
        </p:txBody>
      </p:sp>
      <p:sp>
        <p:nvSpPr>
          <p:cNvPr id="3" name="Content Placeholder 2"/>
          <p:cNvSpPr>
            <a:spLocks noGrp="1"/>
          </p:cNvSpPr>
          <p:nvPr>
            <p:ph idx="1"/>
          </p:nvPr>
        </p:nvSpPr>
        <p:spPr/>
        <p:txBody>
          <a:bodyPr/>
          <a:lstStyle/>
          <a:p>
            <a:r>
              <a:rPr lang="en-US" dirty="0" smtClean="0"/>
              <a:t>Target</a:t>
            </a:r>
          </a:p>
          <a:p>
            <a:r>
              <a:rPr lang="en-US" dirty="0" smtClean="0"/>
              <a:t>Assay/Research Tool</a:t>
            </a:r>
          </a:p>
          <a:p>
            <a:r>
              <a:rPr lang="en-US" dirty="0" smtClean="0"/>
              <a:t>Companion Diagnostic</a:t>
            </a:r>
          </a:p>
          <a:p>
            <a:r>
              <a:rPr lang="en-US" dirty="0" smtClean="0"/>
              <a:t>Composition of Matter</a:t>
            </a:r>
          </a:p>
          <a:p>
            <a:r>
              <a:rPr lang="en-US" dirty="0" smtClean="0"/>
              <a:t>Method of Manufacture</a:t>
            </a:r>
          </a:p>
          <a:p>
            <a:r>
              <a:rPr lang="en-US" dirty="0" smtClean="0"/>
              <a:t>Method of Use</a:t>
            </a:r>
          </a:p>
          <a:p>
            <a:r>
              <a:rPr lang="en-US" dirty="0" smtClean="0"/>
              <a:t>Formulation</a:t>
            </a:r>
          </a:p>
          <a:p>
            <a:r>
              <a:rPr lang="en-US" dirty="0" smtClean="0"/>
              <a:t>Delivery/Dosing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322C8452-6944-408E-A16B-EA1995B5E68A}" type="slidenum">
              <a:rPr lang="en-US" smtClean="0"/>
              <a:pPr/>
              <a:t>5</a:t>
            </a:fld>
            <a:endParaRPr lang="en-US" smtClean="0"/>
          </a:p>
        </p:txBody>
      </p:sp>
      <p:sp>
        <p:nvSpPr>
          <p:cNvPr id="8195" name="Rectangle 2"/>
          <p:cNvSpPr>
            <a:spLocks noGrp="1" noChangeArrowheads="1"/>
          </p:cNvSpPr>
          <p:nvPr>
            <p:ph type="title"/>
          </p:nvPr>
        </p:nvSpPr>
        <p:spPr>
          <a:xfrm>
            <a:off x="752475" y="304800"/>
            <a:ext cx="5114925" cy="533400"/>
          </a:xfrm>
        </p:spPr>
        <p:txBody>
          <a:bodyPr/>
          <a:lstStyle/>
          <a:p>
            <a:pPr eaLnBrk="1" hangingPunct="1"/>
            <a:r>
              <a:rPr lang="en-US" smtClean="0"/>
              <a:t>Intellectual Property</a:t>
            </a:r>
          </a:p>
        </p:txBody>
      </p:sp>
      <p:sp>
        <p:nvSpPr>
          <p:cNvPr id="8196" name="Rectangle 3"/>
          <p:cNvSpPr>
            <a:spLocks noGrp="1" noChangeArrowheads="1"/>
          </p:cNvSpPr>
          <p:nvPr>
            <p:ph type="body" idx="1"/>
          </p:nvPr>
        </p:nvSpPr>
        <p:spPr/>
        <p:txBody>
          <a:bodyPr/>
          <a:lstStyle/>
          <a:p>
            <a:pPr lvl="1" eaLnBrk="1" hangingPunct="1">
              <a:buFontTx/>
              <a:buNone/>
            </a:pPr>
            <a:r>
              <a:rPr lang="en-US" sz="1800" smtClean="0">
                <a:latin typeface="Georgia" pitchFamily="18" charset="0"/>
              </a:rPr>
              <a:t>“A product of the intellect that has commercial value” </a:t>
            </a:r>
          </a:p>
          <a:p>
            <a:pPr lvl="1" eaLnBrk="1" hangingPunct="1">
              <a:buFontTx/>
              <a:buNone/>
            </a:pPr>
            <a:r>
              <a:rPr lang="en-US" sz="1800" smtClean="0">
                <a:latin typeface="Georgia" pitchFamily="18" charset="0"/>
              </a:rPr>
              <a:t>					</a:t>
            </a:r>
            <a:r>
              <a:rPr lang="en-US" sz="1500" smtClean="0">
                <a:latin typeface="Georgia" pitchFamily="18" charset="0"/>
              </a:rPr>
              <a:t>American Heritage Dictionary</a:t>
            </a:r>
          </a:p>
          <a:p>
            <a:pPr eaLnBrk="1" hangingPunct="1"/>
            <a:endParaRPr lang="en-US" smtClean="0"/>
          </a:p>
          <a:p>
            <a:pPr eaLnBrk="1" hangingPunct="1"/>
            <a:r>
              <a:rPr lang="en-US" smtClean="0"/>
              <a:t>Invention</a:t>
            </a:r>
          </a:p>
          <a:p>
            <a:pPr eaLnBrk="1" hangingPunct="1"/>
            <a:r>
              <a:rPr lang="en-US" smtClean="0"/>
              <a:t>Innovation</a:t>
            </a:r>
          </a:p>
          <a:p>
            <a:pPr eaLnBrk="1" hangingPunct="1"/>
            <a:r>
              <a:rPr lang="en-US" smtClean="0"/>
              <a:t>Original Work</a:t>
            </a:r>
          </a:p>
          <a:p>
            <a:pPr eaLnBrk="1" hangingPunct="1"/>
            <a:r>
              <a:rPr lang="en-US" smtClean="0"/>
              <a:t>Know-how</a:t>
            </a:r>
          </a:p>
          <a:p>
            <a:pPr eaLnBrk="1" hangingPunct="1"/>
            <a:r>
              <a:rPr lang="en-US" smtClean="0"/>
              <a:t>Tribal Knowledge</a:t>
            </a:r>
          </a:p>
          <a:p>
            <a:pPr eaLnBrk="1" hangingPunct="1"/>
            <a:endParaRPr lang="en-US" smtClean="0"/>
          </a:p>
        </p:txBody>
      </p:sp>
    </p:spTree>
  </p:cSld>
  <p:clrMapOvr>
    <a:masterClrMapping/>
  </p:clrMapOvr>
  <p:transition advTm="3064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p>
            <a:fld id="{989BC028-CB22-4E08-A281-558B1947C25D}" type="slidenum">
              <a:rPr lang="en-US" smtClean="0"/>
              <a:pPr/>
              <a:t>6</a:t>
            </a:fld>
            <a:endParaRPr lang="en-US" smtClean="0"/>
          </a:p>
        </p:txBody>
      </p:sp>
      <p:sp>
        <p:nvSpPr>
          <p:cNvPr id="9219" name="Rectangle 2"/>
          <p:cNvSpPr>
            <a:spLocks noGrp="1" noChangeArrowheads="1"/>
          </p:cNvSpPr>
          <p:nvPr>
            <p:ph type="title"/>
          </p:nvPr>
        </p:nvSpPr>
        <p:spPr>
          <a:xfrm>
            <a:off x="457200" y="381000"/>
            <a:ext cx="7391400" cy="381000"/>
          </a:xfrm>
        </p:spPr>
        <p:txBody>
          <a:bodyPr/>
          <a:lstStyle/>
          <a:p>
            <a:pPr eaLnBrk="1" hangingPunct="1"/>
            <a:r>
              <a:rPr lang="en-US" smtClean="0"/>
              <a:t>Protection of Intellectual Property</a:t>
            </a:r>
          </a:p>
        </p:txBody>
      </p:sp>
      <p:sp>
        <p:nvSpPr>
          <p:cNvPr id="9220" name="Rectangle 3"/>
          <p:cNvSpPr>
            <a:spLocks noGrp="1" noChangeArrowheads="1"/>
          </p:cNvSpPr>
          <p:nvPr>
            <p:ph type="body" idx="1"/>
          </p:nvPr>
        </p:nvSpPr>
        <p:spPr/>
        <p:txBody>
          <a:bodyPr/>
          <a:lstStyle/>
          <a:p>
            <a:pPr eaLnBrk="1" hangingPunct="1"/>
            <a:r>
              <a:rPr lang="en-US" smtClean="0"/>
              <a:t>Patents</a:t>
            </a:r>
          </a:p>
          <a:p>
            <a:pPr eaLnBrk="1" hangingPunct="1"/>
            <a:r>
              <a:rPr lang="en-US" smtClean="0"/>
              <a:t>Copyright</a:t>
            </a:r>
          </a:p>
          <a:p>
            <a:pPr eaLnBrk="1" hangingPunct="1"/>
            <a:r>
              <a:rPr lang="en-US" smtClean="0"/>
              <a:t>Trademark</a:t>
            </a:r>
          </a:p>
          <a:p>
            <a:pPr eaLnBrk="1" hangingPunct="1"/>
            <a:r>
              <a:rPr lang="en-US" smtClean="0"/>
              <a:t>Trade Secret</a:t>
            </a:r>
          </a:p>
        </p:txBody>
      </p:sp>
    </p:spTree>
  </p:cSld>
  <p:clrMapOvr>
    <a:masterClrMapping/>
  </p:clrMapOvr>
  <p:transition advTm="11368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fld id="{FCBB6824-1105-4611-844A-40686C0F686B}" type="slidenum">
              <a:rPr lang="en-US" smtClean="0"/>
              <a:pPr/>
              <a:t>7</a:t>
            </a:fld>
            <a:endParaRPr lang="en-US" smtClean="0"/>
          </a:p>
        </p:txBody>
      </p:sp>
      <p:sp>
        <p:nvSpPr>
          <p:cNvPr id="10243" name="Rectangle 2"/>
          <p:cNvSpPr>
            <a:spLocks noGrp="1" noChangeArrowheads="1"/>
          </p:cNvSpPr>
          <p:nvPr>
            <p:ph type="title"/>
          </p:nvPr>
        </p:nvSpPr>
        <p:spPr>
          <a:xfrm>
            <a:off x="457200" y="381000"/>
            <a:ext cx="3678238" cy="381000"/>
          </a:xfrm>
        </p:spPr>
        <p:txBody>
          <a:bodyPr/>
          <a:lstStyle/>
          <a:p>
            <a:pPr eaLnBrk="1" hangingPunct="1"/>
            <a:r>
              <a:rPr lang="en-US" smtClean="0"/>
              <a:t>Who owns what?</a:t>
            </a:r>
          </a:p>
        </p:txBody>
      </p:sp>
      <p:sp>
        <p:nvSpPr>
          <p:cNvPr id="10244" name="Rectangle 3"/>
          <p:cNvSpPr>
            <a:spLocks noGrp="1" noChangeArrowheads="1"/>
          </p:cNvSpPr>
          <p:nvPr>
            <p:ph type="body" idx="1"/>
          </p:nvPr>
        </p:nvSpPr>
        <p:spPr/>
        <p:txBody>
          <a:bodyPr/>
          <a:lstStyle/>
          <a:p>
            <a:pPr eaLnBrk="1" hangingPunct="1"/>
            <a:r>
              <a:rPr lang="en-US" smtClean="0"/>
              <a:t>Inventorship</a:t>
            </a:r>
          </a:p>
          <a:p>
            <a:pPr eaLnBrk="1" hangingPunct="1"/>
            <a:r>
              <a:rPr lang="en-US" smtClean="0"/>
              <a:t>Authorship</a:t>
            </a:r>
          </a:p>
          <a:p>
            <a:pPr eaLnBrk="1" hangingPunct="1"/>
            <a:r>
              <a:rPr lang="en-US" smtClean="0"/>
              <a:t>Ownership</a:t>
            </a:r>
          </a:p>
        </p:txBody>
      </p:sp>
    </p:spTree>
  </p:cSld>
  <p:clrMapOvr>
    <a:masterClrMapping/>
  </p:clrMapOvr>
  <p:transition advTm="10883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p:spPr>
        <p:txBody>
          <a:bodyPr/>
          <a:lstStyle/>
          <a:p>
            <a:fld id="{49F253E6-2EAA-4F0F-A4FA-CCDA1DE320C0}" type="slidenum">
              <a:rPr lang="en-US" smtClean="0"/>
              <a:pPr/>
              <a:t>8</a:t>
            </a:fld>
            <a:endParaRPr lang="en-US" smtClean="0"/>
          </a:p>
        </p:txBody>
      </p:sp>
      <p:sp>
        <p:nvSpPr>
          <p:cNvPr id="11267" name="Rectangle 2"/>
          <p:cNvSpPr>
            <a:spLocks noGrp="1" noChangeArrowheads="1"/>
          </p:cNvSpPr>
          <p:nvPr>
            <p:ph type="title"/>
          </p:nvPr>
        </p:nvSpPr>
        <p:spPr>
          <a:xfrm>
            <a:off x="676275" y="411163"/>
            <a:ext cx="7096125" cy="427037"/>
          </a:xfrm>
        </p:spPr>
        <p:txBody>
          <a:bodyPr/>
          <a:lstStyle/>
          <a:p>
            <a:pPr eaLnBrk="1" hangingPunct="1"/>
            <a:r>
              <a:rPr lang="en-US" smtClean="0"/>
              <a:t>Why Patent an Invention?</a:t>
            </a:r>
          </a:p>
        </p:txBody>
      </p:sp>
      <p:sp>
        <p:nvSpPr>
          <p:cNvPr id="11268" name="Rectangle 3"/>
          <p:cNvSpPr>
            <a:spLocks noGrp="1" noChangeArrowheads="1"/>
          </p:cNvSpPr>
          <p:nvPr>
            <p:ph type="body" idx="1"/>
          </p:nvPr>
        </p:nvSpPr>
        <p:spPr/>
        <p:txBody>
          <a:bodyPr/>
          <a:lstStyle/>
          <a:p>
            <a:pPr eaLnBrk="1" hangingPunct="1"/>
            <a:r>
              <a:rPr lang="en-US" smtClean="0"/>
              <a:t>Educate the public</a:t>
            </a:r>
          </a:p>
          <a:p>
            <a:pPr eaLnBrk="1" hangingPunct="1"/>
            <a:r>
              <a:rPr lang="en-US" smtClean="0"/>
              <a:t>Stimulate continued innovation</a:t>
            </a:r>
          </a:p>
          <a:p>
            <a:pPr eaLnBrk="1" hangingPunct="1"/>
            <a:r>
              <a:rPr lang="en-US" smtClean="0"/>
              <a:t>Encourage investment and development</a:t>
            </a:r>
          </a:p>
          <a:p>
            <a:pPr eaLnBrk="1" hangingPunct="1"/>
            <a:r>
              <a:rPr lang="en-US" smtClean="0"/>
              <a:t>Reduce investment risk</a:t>
            </a:r>
          </a:p>
          <a:p>
            <a:pPr eaLnBrk="1" hangingPunct="1"/>
            <a:r>
              <a:rPr lang="en-US" smtClean="0"/>
              <a:t>Profit from your ideas </a:t>
            </a:r>
          </a:p>
          <a:p>
            <a:pPr lvl="1" eaLnBrk="1" hangingPunct="1"/>
            <a:r>
              <a:rPr lang="en-US" sz="1800" smtClean="0"/>
              <a:t>very difficult</a:t>
            </a:r>
          </a:p>
          <a:p>
            <a:pPr lvl="1" eaLnBrk="1" hangingPunct="1"/>
            <a:r>
              <a:rPr lang="en-US" sz="1800" smtClean="0"/>
              <a:t>invention vs. innovation</a:t>
            </a:r>
          </a:p>
        </p:txBody>
      </p:sp>
    </p:spTree>
  </p:cSld>
  <p:clrMapOvr>
    <a:masterClrMapping/>
  </p:clrMapOvr>
  <p:transition advTm="4528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p>
            <a:fld id="{787263CC-F27A-4E77-AC9A-D8E319337048}" type="slidenum">
              <a:rPr lang="en-US" smtClean="0"/>
              <a:pPr/>
              <a:t>9</a:t>
            </a:fld>
            <a:endParaRPr lang="en-US" smtClean="0"/>
          </a:p>
        </p:txBody>
      </p:sp>
      <p:sp>
        <p:nvSpPr>
          <p:cNvPr id="12291" name="Rectangle 2"/>
          <p:cNvSpPr>
            <a:spLocks noGrp="1" noChangeArrowheads="1"/>
          </p:cNvSpPr>
          <p:nvPr>
            <p:ph type="title"/>
          </p:nvPr>
        </p:nvSpPr>
        <p:spPr>
          <a:xfrm>
            <a:off x="609600" y="304800"/>
            <a:ext cx="1647825" cy="538163"/>
          </a:xfrm>
          <a:noFill/>
        </p:spPr>
        <p:txBody>
          <a:bodyPr wrap="none" lIns="63500" tIns="25400" rIns="63500" bIns="25400" anchor="t">
            <a:spAutoFit/>
          </a:bodyPr>
          <a:lstStyle/>
          <a:p>
            <a:pPr eaLnBrk="1" hangingPunct="1"/>
            <a:r>
              <a:rPr lang="en-US" smtClean="0"/>
              <a:t>Patents</a:t>
            </a:r>
          </a:p>
        </p:txBody>
      </p:sp>
      <p:sp>
        <p:nvSpPr>
          <p:cNvPr id="12292" name="Rectangle 3"/>
          <p:cNvSpPr>
            <a:spLocks noGrp="1" noChangeArrowheads="1"/>
          </p:cNvSpPr>
          <p:nvPr>
            <p:ph type="body" idx="1"/>
          </p:nvPr>
        </p:nvSpPr>
        <p:spPr>
          <a:noFill/>
        </p:spPr>
        <p:txBody>
          <a:bodyPr lIns="90488" tIns="44450" rIns="90488" bIns="44450"/>
          <a:lstStyle/>
          <a:p>
            <a:pPr marL="342900" indent="-342900" eaLnBrk="1" hangingPunct="1"/>
            <a:r>
              <a:rPr lang="en-US" smtClean="0"/>
              <a:t>enshrined in the Constitution</a:t>
            </a:r>
          </a:p>
          <a:p>
            <a:pPr marL="742950" lvl="1" indent="-171450" eaLnBrk="1" hangingPunct="1">
              <a:buFont typeface="Wingdings" pitchFamily="2" charset="2"/>
              <a:buNone/>
            </a:pPr>
            <a:r>
              <a:rPr lang="en-US" sz="1800" smtClean="0"/>
              <a:t>“Congress shall have the Power... to promote the Progress of Science and useful Arts by securing for limited Times to Authors and Inventors the exclusive Right to their respective Writings and Discoveries.”</a:t>
            </a:r>
          </a:p>
          <a:p>
            <a:pPr marL="342900" indent="-342900" eaLnBrk="1" hangingPunct="1"/>
            <a:r>
              <a:rPr lang="en-US" smtClean="0"/>
              <a:t>grants the holder the exclusive right to practice their invention for a defined period in return for making their knowledge public</a:t>
            </a:r>
          </a:p>
          <a:p>
            <a:pPr marL="342900" indent="-342900" eaLnBrk="1" hangingPunct="1"/>
            <a:r>
              <a:rPr lang="en-US" smtClean="0"/>
              <a:t>exclusive means “to exclude”</a:t>
            </a:r>
          </a:p>
          <a:p>
            <a:pPr marL="342900" indent="-342900" eaLnBrk="1" hangingPunct="1"/>
            <a:r>
              <a:rPr lang="en-US" smtClean="0"/>
              <a:t>a constitutionally enshrined monopoly, and hence an inherent tension with the free market system</a:t>
            </a:r>
          </a:p>
        </p:txBody>
      </p:sp>
    </p:spTree>
  </p:cSld>
  <p:clrMapOvr>
    <a:masterClrMapping/>
  </p:clrMapOvr>
  <p:transition advTm="733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p>
            <a:fld id="{FABD545B-C5C3-478D-B9B9-96B4EA25F48C}" type="slidenum">
              <a:rPr lang="en-US" smtClean="0"/>
              <a:pPr/>
              <a:t>10</a:t>
            </a:fld>
            <a:endParaRPr lang="en-US" smtClean="0"/>
          </a:p>
        </p:txBody>
      </p:sp>
      <p:sp>
        <p:nvSpPr>
          <p:cNvPr id="13315" name="Rectangle 2"/>
          <p:cNvSpPr>
            <a:spLocks noGrp="1" noChangeArrowheads="1"/>
          </p:cNvSpPr>
          <p:nvPr>
            <p:ph type="title"/>
          </p:nvPr>
        </p:nvSpPr>
        <p:spPr>
          <a:xfrm>
            <a:off x="457200" y="304800"/>
            <a:ext cx="4481513" cy="538163"/>
          </a:xfrm>
          <a:noFill/>
        </p:spPr>
        <p:txBody>
          <a:bodyPr lIns="63500" tIns="25400" rIns="63500" bIns="25400" anchor="t">
            <a:spAutoFit/>
          </a:bodyPr>
          <a:lstStyle/>
          <a:p>
            <a:pPr eaLnBrk="1" hangingPunct="1"/>
            <a:r>
              <a:rPr lang="en-US" smtClean="0"/>
              <a:t>What is patentable?</a:t>
            </a:r>
          </a:p>
        </p:txBody>
      </p:sp>
      <p:sp>
        <p:nvSpPr>
          <p:cNvPr id="13316" name="Rectangle 3"/>
          <p:cNvSpPr>
            <a:spLocks noGrp="1" noChangeArrowheads="1"/>
          </p:cNvSpPr>
          <p:nvPr>
            <p:ph type="body" idx="1"/>
          </p:nvPr>
        </p:nvSpPr>
        <p:spPr>
          <a:xfrm>
            <a:off x="381000" y="1295400"/>
            <a:ext cx="7162800" cy="4114800"/>
          </a:xfrm>
          <a:noFill/>
        </p:spPr>
        <p:txBody>
          <a:bodyPr lIns="90488" tIns="44450" rIns="90488" bIns="44450"/>
          <a:lstStyle/>
          <a:p>
            <a:pPr eaLnBrk="1" hangingPunct="1">
              <a:buFont typeface="Wingdings" pitchFamily="2" charset="2"/>
              <a:buNone/>
            </a:pPr>
            <a:r>
              <a:rPr lang="en-US" smtClean="0"/>
              <a:t>Anything that is:</a:t>
            </a:r>
          </a:p>
          <a:p>
            <a:pPr eaLnBrk="1" hangingPunct="1"/>
            <a:r>
              <a:rPr lang="en-US" smtClean="0"/>
              <a:t>novel</a:t>
            </a:r>
          </a:p>
          <a:p>
            <a:pPr eaLnBrk="1" hangingPunct="1"/>
            <a:r>
              <a:rPr lang="en-US" smtClean="0"/>
              <a:t>useful</a:t>
            </a:r>
          </a:p>
          <a:p>
            <a:pPr eaLnBrk="1" hangingPunct="1"/>
            <a:r>
              <a:rPr lang="en-US" smtClean="0"/>
              <a:t>non-obvious</a:t>
            </a:r>
          </a:p>
          <a:p>
            <a:pPr eaLnBrk="1" hangingPunct="1"/>
            <a:r>
              <a:rPr lang="en-US" smtClean="0"/>
              <a:t>adequately described so that one ordinarily skilled in the art can reproduce</a:t>
            </a:r>
          </a:p>
          <a:p>
            <a:pPr eaLnBrk="1" hangingPunct="1"/>
            <a:r>
              <a:rPr lang="en-US" smtClean="0"/>
              <a:t>(Note: reduction-to-practice, actual vs constructive)</a:t>
            </a:r>
          </a:p>
          <a:p>
            <a:pPr eaLnBrk="1" hangingPunct="1"/>
            <a:endParaRPr lang="en-US" smtClean="0"/>
          </a:p>
          <a:p>
            <a:pPr eaLnBrk="1" hangingPunct="1">
              <a:buFont typeface="Wingdings" pitchFamily="2" charset="2"/>
              <a:buNone/>
            </a:pPr>
            <a:endParaRPr lang="en-US" smtClean="0"/>
          </a:p>
        </p:txBody>
      </p:sp>
    </p:spTree>
  </p:cSld>
  <p:clrMapOvr>
    <a:masterClrMapping/>
  </p:clrMapOvr>
  <p:transition advTm="43631"/>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p:spPr>
        <p:txBody>
          <a:bodyPr/>
          <a:lstStyle/>
          <a:p>
            <a:fld id="{A7A02A9C-0D0C-442F-99F5-7F37882255A4}" type="slidenum">
              <a:rPr lang="en-US" smtClean="0"/>
              <a:pPr/>
              <a:t>11</a:t>
            </a:fld>
            <a:endParaRPr lang="en-US" smtClean="0"/>
          </a:p>
        </p:txBody>
      </p:sp>
      <p:sp>
        <p:nvSpPr>
          <p:cNvPr id="14339" name="Rectangle 2"/>
          <p:cNvSpPr>
            <a:spLocks noGrp="1" noChangeArrowheads="1"/>
          </p:cNvSpPr>
          <p:nvPr>
            <p:ph type="title"/>
          </p:nvPr>
        </p:nvSpPr>
        <p:spPr>
          <a:xfrm>
            <a:off x="533400" y="304800"/>
            <a:ext cx="3846513" cy="538163"/>
          </a:xfrm>
          <a:noFill/>
        </p:spPr>
        <p:txBody>
          <a:bodyPr lIns="63500" tIns="25400" rIns="63500" bIns="25400" anchor="t">
            <a:spAutoFit/>
          </a:bodyPr>
          <a:lstStyle/>
          <a:p>
            <a:pPr eaLnBrk="1" hangingPunct="1"/>
            <a:r>
              <a:rPr lang="en-US" smtClean="0"/>
              <a:t>Types of Patent</a:t>
            </a:r>
          </a:p>
        </p:txBody>
      </p:sp>
      <p:sp>
        <p:nvSpPr>
          <p:cNvPr id="14340" name="Rectangle 3"/>
          <p:cNvSpPr>
            <a:spLocks noGrp="1" noChangeArrowheads="1"/>
          </p:cNvSpPr>
          <p:nvPr>
            <p:ph type="body" idx="1"/>
          </p:nvPr>
        </p:nvSpPr>
        <p:spPr>
          <a:noFill/>
        </p:spPr>
        <p:txBody>
          <a:bodyPr lIns="90488" tIns="44450" rIns="90488" bIns="44450"/>
          <a:lstStyle/>
          <a:p>
            <a:pPr eaLnBrk="1" hangingPunct="1"/>
            <a:r>
              <a:rPr lang="en-US" smtClean="0"/>
              <a:t>Utility:</a:t>
            </a:r>
          </a:p>
          <a:p>
            <a:pPr lvl="1" eaLnBrk="1" hangingPunct="1"/>
            <a:r>
              <a:rPr lang="en-US" sz="1800" smtClean="0"/>
              <a:t>a novel composition of matter (can include micro-organisms, animals)</a:t>
            </a:r>
          </a:p>
          <a:p>
            <a:pPr lvl="1" eaLnBrk="1" hangingPunct="1"/>
            <a:r>
              <a:rPr lang="en-US" sz="1800" smtClean="0"/>
              <a:t>a process or method</a:t>
            </a:r>
          </a:p>
          <a:p>
            <a:pPr lvl="1" eaLnBrk="1" hangingPunct="1"/>
            <a:r>
              <a:rPr lang="en-US" sz="1800" smtClean="0"/>
              <a:t>an apparatus, machine or device</a:t>
            </a:r>
          </a:p>
          <a:p>
            <a:pPr lvl="1" eaLnBrk="1" hangingPunct="1"/>
            <a:r>
              <a:rPr lang="en-US" sz="1800" smtClean="0"/>
              <a:t>a use</a:t>
            </a:r>
          </a:p>
          <a:p>
            <a:pPr lvl="1" eaLnBrk="1" hangingPunct="1"/>
            <a:r>
              <a:rPr lang="en-US" sz="1800" smtClean="0"/>
              <a:t>a method of doing business</a:t>
            </a:r>
          </a:p>
          <a:p>
            <a:pPr eaLnBrk="1" hangingPunct="1"/>
            <a:r>
              <a:rPr lang="en-US" smtClean="0"/>
              <a:t>Plant</a:t>
            </a:r>
          </a:p>
          <a:p>
            <a:pPr lvl="1" eaLnBrk="1" hangingPunct="1"/>
            <a:r>
              <a:rPr lang="en-US" sz="1800" smtClean="0"/>
              <a:t>an asexually propagated plant</a:t>
            </a:r>
          </a:p>
          <a:p>
            <a:pPr eaLnBrk="1" hangingPunct="1"/>
            <a:r>
              <a:rPr lang="en-US" smtClean="0"/>
              <a:t>Design</a:t>
            </a:r>
          </a:p>
        </p:txBody>
      </p:sp>
    </p:spTree>
  </p:cSld>
  <p:clrMapOvr>
    <a:masterClrMapping/>
  </p:clrMapOvr>
  <p:transition advTm="5064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fld id="{9CCBD1EE-7E7C-4F18-B0A5-1591DEDF68E7}" type="slidenum">
              <a:rPr lang="en-US" smtClean="0"/>
              <a:pPr/>
              <a:t>12</a:t>
            </a:fld>
            <a:endParaRPr lang="en-US" smtClean="0"/>
          </a:p>
        </p:txBody>
      </p:sp>
      <p:sp>
        <p:nvSpPr>
          <p:cNvPr id="15363" name="Rectangle 2"/>
          <p:cNvSpPr>
            <a:spLocks noGrp="1" noChangeArrowheads="1"/>
          </p:cNvSpPr>
          <p:nvPr>
            <p:ph type="title"/>
          </p:nvPr>
        </p:nvSpPr>
        <p:spPr>
          <a:xfrm>
            <a:off x="533400" y="304800"/>
            <a:ext cx="7239000" cy="538163"/>
          </a:xfrm>
          <a:noFill/>
        </p:spPr>
        <p:txBody>
          <a:bodyPr lIns="63500" tIns="25400" rIns="63500" bIns="25400" anchor="t">
            <a:spAutoFit/>
          </a:bodyPr>
          <a:lstStyle/>
          <a:p>
            <a:pPr eaLnBrk="1" hangingPunct="1"/>
            <a:r>
              <a:rPr lang="en-US" smtClean="0"/>
              <a:t>Unpatentable Subject Matter</a:t>
            </a:r>
          </a:p>
        </p:txBody>
      </p:sp>
      <p:sp>
        <p:nvSpPr>
          <p:cNvPr id="15364" name="Rectangle 3"/>
          <p:cNvSpPr>
            <a:spLocks noGrp="1" noChangeArrowheads="1"/>
          </p:cNvSpPr>
          <p:nvPr>
            <p:ph type="body" idx="1"/>
          </p:nvPr>
        </p:nvSpPr>
        <p:spPr>
          <a:noFill/>
        </p:spPr>
        <p:txBody>
          <a:bodyPr lIns="90488" tIns="44450" rIns="90488" bIns="44450"/>
          <a:lstStyle/>
          <a:p>
            <a:pPr eaLnBrk="1" hangingPunct="1"/>
            <a:r>
              <a:rPr lang="en-US" smtClean="0"/>
              <a:t>Ideas</a:t>
            </a:r>
          </a:p>
          <a:p>
            <a:pPr eaLnBrk="1" hangingPunct="1"/>
            <a:r>
              <a:rPr lang="en-US" smtClean="0"/>
              <a:t>Laws of Nature</a:t>
            </a:r>
          </a:p>
          <a:p>
            <a:pPr eaLnBrk="1" hangingPunct="1"/>
            <a:r>
              <a:rPr lang="en-US" smtClean="0"/>
              <a:t>Scientific principles</a:t>
            </a:r>
          </a:p>
          <a:p>
            <a:pPr eaLnBrk="1" hangingPunct="1">
              <a:buFont typeface="Wingdings" pitchFamily="2" charset="2"/>
              <a:buNone/>
            </a:pPr>
            <a:endParaRPr lang="en-US" smtClean="0"/>
          </a:p>
        </p:txBody>
      </p:sp>
    </p:spTree>
  </p:cSld>
  <p:clrMapOvr>
    <a:masterClrMapping/>
  </p:clrMapOvr>
  <p:transition advTm="2399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fld id="{BBA59D8D-B490-4E01-8E2C-0BE40BD18B0B}" type="slidenum">
              <a:rPr lang="en-US" smtClean="0"/>
              <a:pPr/>
              <a:t>13</a:t>
            </a:fld>
            <a:endParaRPr lang="en-US" smtClean="0"/>
          </a:p>
        </p:txBody>
      </p:sp>
      <p:sp>
        <p:nvSpPr>
          <p:cNvPr id="16387" name="Rectangle 2"/>
          <p:cNvSpPr>
            <a:spLocks noGrp="1" noChangeArrowheads="1"/>
          </p:cNvSpPr>
          <p:nvPr>
            <p:ph type="title"/>
          </p:nvPr>
        </p:nvSpPr>
        <p:spPr>
          <a:xfrm>
            <a:off x="574675" y="304800"/>
            <a:ext cx="6977063" cy="533400"/>
          </a:xfrm>
        </p:spPr>
        <p:txBody>
          <a:bodyPr/>
          <a:lstStyle/>
          <a:p>
            <a:pPr eaLnBrk="1" hangingPunct="1"/>
            <a:r>
              <a:rPr lang="en-US" smtClean="0"/>
              <a:t>Prior Art</a:t>
            </a:r>
          </a:p>
        </p:txBody>
      </p:sp>
      <p:sp>
        <p:nvSpPr>
          <p:cNvPr id="16388" name="Rectangle 3"/>
          <p:cNvSpPr>
            <a:spLocks noGrp="1" noChangeArrowheads="1"/>
          </p:cNvSpPr>
          <p:nvPr>
            <p:ph type="body" idx="1"/>
          </p:nvPr>
        </p:nvSpPr>
        <p:spPr/>
        <p:txBody>
          <a:bodyPr/>
          <a:lstStyle/>
          <a:p>
            <a:pPr eaLnBrk="1" hangingPunct="1"/>
            <a:r>
              <a:rPr lang="en-US" smtClean="0"/>
              <a:t>Not just patents</a:t>
            </a:r>
          </a:p>
          <a:p>
            <a:pPr eaLnBrk="1" hangingPunct="1"/>
            <a:r>
              <a:rPr lang="en-US" smtClean="0"/>
              <a:t>Any enabling description of an idea that is in the public domain at any time prior to filing</a:t>
            </a:r>
          </a:p>
          <a:p>
            <a:pPr lvl="1" eaLnBrk="1" hangingPunct="1"/>
            <a:r>
              <a:rPr lang="en-US" sz="1800" smtClean="0"/>
              <a:t>Note: up to 12 months prior to filing in the USA</a:t>
            </a:r>
          </a:p>
          <a:p>
            <a:pPr eaLnBrk="1" hangingPunct="1"/>
            <a:r>
              <a:rPr lang="en-US" smtClean="0"/>
              <a:t>Includes:</a:t>
            </a:r>
          </a:p>
          <a:p>
            <a:pPr lvl="1" eaLnBrk="1" hangingPunct="1"/>
            <a:r>
              <a:rPr lang="en-US" sz="1800" smtClean="0"/>
              <a:t>Library submissions</a:t>
            </a:r>
          </a:p>
          <a:p>
            <a:pPr lvl="1" eaLnBrk="1" hangingPunct="1"/>
            <a:r>
              <a:rPr lang="en-US" sz="1800" smtClean="0"/>
              <a:t>Theses</a:t>
            </a:r>
          </a:p>
          <a:p>
            <a:pPr lvl="1" eaLnBrk="1" hangingPunct="1"/>
            <a:r>
              <a:rPr lang="en-US" sz="1800" smtClean="0"/>
              <a:t>Sale of goods</a:t>
            </a:r>
          </a:p>
          <a:p>
            <a:pPr lvl="1" eaLnBrk="1" hangingPunct="1"/>
            <a:r>
              <a:rPr lang="en-US" sz="1800" smtClean="0"/>
              <a:t>Grant Applications (public disclosure varies)</a:t>
            </a:r>
          </a:p>
          <a:p>
            <a:pPr lvl="1" eaLnBrk="1" hangingPunct="1"/>
            <a:r>
              <a:rPr lang="en-US" sz="1800" smtClean="0"/>
              <a:t>Presentations</a:t>
            </a:r>
          </a:p>
          <a:p>
            <a:pPr lvl="1" eaLnBrk="1" hangingPunct="1"/>
            <a:r>
              <a:rPr lang="en-US" sz="1800" smtClean="0"/>
              <a:t>Meetings (unless in confidence)</a:t>
            </a:r>
          </a:p>
        </p:txBody>
      </p:sp>
    </p:spTree>
  </p:cSld>
  <p:clrMapOvr>
    <a:masterClrMapping/>
  </p:clrMapOvr>
  <p:transition advTm="6691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E5274722-9D90-4BFB-A1E3-5FC72756552F}" type="slidenum">
              <a:rPr lang="en-US" smtClean="0"/>
              <a:pPr/>
              <a:t>14</a:t>
            </a:fld>
            <a:endParaRPr lang="en-US" smtClean="0"/>
          </a:p>
        </p:txBody>
      </p:sp>
      <p:sp>
        <p:nvSpPr>
          <p:cNvPr id="17411" name="Rectangle 2"/>
          <p:cNvSpPr>
            <a:spLocks noGrp="1" noChangeArrowheads="1"/>
          </p:cNvSpPr>
          <p:nvPr>
            <p:ph type="title"/>
          </p:nvPr>
        </p:nvSpPr>
        <p:spPr>
          <a:xfrm>
            <a:off x="676275" y="411163"/>
            <a:ext cx="6638925" cy="427037"/>
          </a:xfrm>
        </p:spPr>
        <p:txBody>
          <a:bodyPr/>
          <a:lstStyle/>
          <a:p>
            <a:pPr eaLnBrk="1" hangingPunct="1"/>
            <a:r>
              <a:rPr lang="en-US" smtClean="0"/>
              <a:t>Searching for Prior Art</a:t>
            </a:r>
          </a:p>
        </p:txBody>
      </p:sp>
      <p:sp>
        <p:nvSpPr>
          <p:cNvPr id="17412" name="Rectangle 3"/>
          <p:cNvSpPr>
            <a:spLocks noGrp="1" noChangeArrowheads="1"/>
          </p:cNvSpPr>
          <p:nvPr>
            <p:ph type="body" idx="1"/>
          </p:nvPr>
        </p:nvSpPr>
        <p:spPr>
          <a:xfrm>
            <a:off x="609600" y="1447800"/>
            <a:ext cx="7924800" cy="3886200"/>
          </a:xfrm>
        </p:spPr>
        <p:txBody>
          <a:bodyPr/>
          <a:lstStyle/>
          <a:p>
            <a:pPr eaLnBrk="1" hangingPunct="1"/>
            <a:r>
              <a:rPr lang="en-US" dirty="0" smtClean="0"/>
              <a:t>Google Patents</a:t>
            </a:r>
          </a:p>
          <a:p>
            <a:pPr eaLnBrk="1" hangingPunct="1"/>
            <a:r>
              <a:rPr lang="en-US" dirty="0" smtClean="0"/>
              <a:t>United States Patent Office </a:t>
            </a:r>
            <a:r>
              <a:rPr lang="en-US" dirty="0" smtClean="0">
                <a:hlinkClick r:id="rId2"/>
              </a:rPr>
              <a:t>www.uspto.gov</a:t>
            </a:r>
            <a:endParaRPr lang="en-US" dirty="0" smtClean="0"/>
          </a:p>
          <a:p>
            <a:pPr lvl="1" eaLnBrk="1" hangingPunct="1"/>
            <a:r>
              <a:rPr lang="en-US" sz="1800" dirty="0" smtClean="0"/>
              <a:t>All issued US patents</a:t>
            </a:r>
          </a:p>
          <a:p>
            <a:pPr lvl="1" eaLnBrk="1" hangingPunct="1"/>
            <a:r>
              <a:rPr lang="en-US" sz="1800" dirty="0" smtClean="0"/>
              <a:t>All Patent Applications (18 months after filing date)</a:t>
            </a:r>
          </a:p>
          <a:p>
            <a:pPr eaLnBrk="1" hangingPunct="1"/>
            <a:r>
              <a:rPr lang="en-US" dirty="0" smtClean="0"/>
              <a:t>World Intellectual Property Organization </a:t>
            </a:r>
            <a:r>
              <a:rPr lang="en-US" dirty="0" smtClean="0">
                <a:hlinkClick r:id="rId3"/>
              </a:rPr>
              <a:t>www.wipo.org</a:t>
            </a:r>
            <a:endParaRPr lang="en-US" dirty="0" smtClean="0"/>
          </a:p>
          <a:p>
            <a:pPr lvl="1" eaLnBrk="1" hangingPunct="1"/>
            <a:r>
              <a:rPr lang="en-US" sz="1800" dirty="0" smtClean="0"/>
              <a:t>Issued PCT patents and PCT Gazette</a:t>
            </a:r>
          </a:p>
          <a:p>
            <a:pPr lvl="1" eaLnBrk="1" hangingPunct="1"/>
            <a:r>
              <a:rPr lang="en-US" sz="1800" dirty="0" smtClean="0"/>
              <a:t>All Patent Applications (18 months after filing date)</a:t>
            </a:r>
          </a:p>
          <a:p>
            <a:pPr eaLnBrk="1" hangingPunct="1"/>
            <a:r>
              <a:rPr lang="en-US" dirty="0" smtClean="0"/>
              <a:t>Search by: keyword, inventor, assignee, classification etc.</a:t>
            </a:r>
          </a:p>
          <a:p>
            <a:pPr eaLnBrk="1" hangingPunct="1"/>
            <a:r>
              <a:rPr lang="en-US" dirty="0" smtClean="0"/>
              <a:t>Outsource search to law firm or search firm</a:t>
            </a:r>
          </a:p>
          <a:p>
            <a:pPr eaLnBrk="1" hangingPunct="1"/>
            <a:r>
              <a:rPr lang="en-US" dirty="0" smtClean="0"/>
              <a:t>Interpret results (see Opinion)</a:t>
            </a:r>
          </a:p>
          <a:p>
            <a:pPr eaLnBrk="1" hangingPunct="1">
              <a:buFont typeface="Wingdings" pitchFamily="2" charset="2"/>
              <a:buNone/>
            </a:pPr>
            <a:endParaRPr lang="en-US" dirty="0" smtClean="0"/>
          </a:p>
        </p:txBody>
      </p:sp>
    </p:spTree>
  </p:cSld>
  <p:clrMapOvr>
    <a:masterClrMapping/>
  </p:clrMapOvr>
  <p:transition advTm="6788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2CCCBEFF-8A16-43D5-91EF-09EB314E1A31}" type="slidenum">
              <a:rPr lang="en-US" smtClean="0"/>
              <a:pPr/>
              <a:t>15</a:t>
            </a:fld>
            <a:endParaRPr lang="en-US" smtClean="0"/>
          </a:p>
        </p:txBody>
      </p:sp>
      <p:sp>
        <p:nvSpPr>
          <p:cNvPr id="19459" name="Rectangle 2"/>
          <p:cNvSpPr>
            <a:spLocks noGrp="1" noChangeArrowheads="1"/>
          </p:cNvSpPr>
          <p:nvPr>
            <p:ph type="title"/>
          </p:nvPr>
        </p:nvSpPr>
        <p:spPr>
          <a:xfrm>
            <a:off x="457200" y="381000"/>
            <a:ext cx="5821363" cy="538163"/>
          </a:xfrm>
          <a:noFill/>
        </p:spPr>
        <p:txBody>
          <a:bodyPr lIns="63500" tIns="25400" rIns="63500" bIns="25400" anchor="t">
            <a:spAutoFit/>
          </a:bodyPr>
          <a:lstStyle/>
          <a:p>
            <a:pPr eaLnBrk="1" hangingPunct="1"/>
            <a:r>
              <a:rPr lang="en-US" smtClean="0"/>
              <a:t>Steps in Obtaining a Patent</a:t>
            </a:r>
          </a:p>
        </p:txBody>
      </p:sp>
      <p:sp>
        <p:nvSpPr>
          <p:cNvPr id="19460" name="Rectangle 3"/>
          <p:cNvSpPr>
            <a:spLocks noGrp="1" noChangeArrowheads="1"/>
          </p:cNvSpPr>
          <p:nvPr>
            <p:ph type="body" idx="1"/>
          </p:nvPr>
        </p:nvSpPr>
        <p:spPr>
          <a:xfrm>
            <a:off x="381000" y="1066800"/>
            <a:ext cx="7162800" cy="4114800"/>
          </a:xfrm>
          <a:noFill/>
        </p:spPr>
        <p:txBody>
          <a:bodyPr lIns="90488" tIns="44450" rIns="90488" bIns="44450"/>
          <a:lstStyle/>
          <a:p>
            <a:pPr eaLnBrk="1" hangingPunct="1">
              <a:lnSpc>
                <a:spcPct val="90000"/>
              </a:lnSpc>
            </a:pPr>
            <a:r>
              <a:rPr lang="en-US" sz="2000" dirty="0" smtClean="0"/>
              <a:t>Submit invention disclosure</a:t>
            </a:r>
          </a:p>
          <a:p>
            <a:pPr eaLnBrk="1" hangingPunct="1">
              <a:lnSpc>
                <a:spcPct val="90000"/>
              </a:lnSpc>
            </a:pPr>
            <a:r>
              <a:rPr lang="en-US" sz="2000" dirty="0" smtClean="0"/>
              <a:t>Review of patentability and marketability</a:t>
            </a:r>
          </a:p>
          <a:p>
            <a:pPr eaLnBrk="1" hangingPunct="1">
              <a:lnSpc>
                <a:spcPct val="90000"/>
              </a:lnSpc>
            </a:pPr>
            <a:r>
              <a:rPr lang="en-US" sz="2000" dirty="0" smtClean="0"/>
              <a:t>File application</a:t>
            </a:r>
          </a:p>
          <a:p>
            <a:pPr eaLnBrk="1" hangingPunct="1">
              <a:lnSpc>
                <a:spcPct val="90000"/>
              </a:lnSpc>
            </a:pPr>
            <a:r>
              <a:rPr lang="en-US" sz="2000" dirty="0" smtClean="0"/>
              <a:t>Prosecution</a:t>
            </a:r>
          </a:p>
          <a:p>
            <a:pPr lvl="1" eaLnBrk="1" hangingPunct="1">
              <a:lnSpc>
                <a:spcPct val="90000"/>
              </a:lnSpc>
            </a:pPr>
            <a:r>
              <a:rPr lang="en-US" sz="1600" dirty="0" smtClean="0"/>
              <a:t>Initial office action -- restriction requirement</a:t>
            </a:r>
          </a:p>
          <a:p>
            <a:pPr lvl="1" eaLnBrk="1" hangingPunct="1">
              <a:lnSpc>
                <a:spcPct val="90000"/>
              </a:lnSpc>
            </a:pPr>
            <a:r>
              <a:rPr lang="en-US" sz="1600" dirty="0" smtClean="0"/>
              <a:t>Response</a:t>
            </a:r>
          </a:p>
          <a:p>
            <a:pPr lvl="1" eaLnBrk="1" hangingPunct="1">
              <a:lnSpc>
                <a:spcPct val="90000"/>
              </a:lnSpc>
            </a:pPr>
            <a:r>
              <a:rPr lang="en-US" sz="1600" dirty="0" smtClean="0"/>
              <a:t>Second office action</a:t>
            </a:r>
          </a:p>
          <a:p>
            <a:pPr lvl="1" eaLnBrk="1" hangingPunct="1">
              <a:lnSpc>
                <a:spcPct val="90000"/>
              </a:lnSpc>
            </a:pPr>
            <a:r>
              <a:rPr lang="en-US" sz="1600" dirty="0" smtClean="0"/>
              <a:t>Response</a:t>
            </a:r>
          </a:p>
          <a:p>
            <a:pPr lvl="1" eaLnBrk="1" hangingPunct="1">
              <a:lnSpc>
                <a:spcPct val="90000"/>
              </a:lnSpc>
            </a:pPr>
            <a:r>
              <a:rPr lang="en-US" sz="1600" dirty="0" smtClean="0"/>
              <a:t>(Interview with examiner)</a:t>
            </a:r>
          </a:p>
          <a:p>
            <a:pPr lvl="1" eaLnBrk="1" hangingPunct="1">
              <a:lnSpc>
                <a:spcPct val="90000"/>
              </a:lnSpc>
            </a:pPr>
            <a:r>
              <a:rPr lang="en-US" sz="1600" dirty="0" smtClean="0"/>
              <a:t>Final office action</a:t>
            </a:r>
          </a:p>
          <a:p>
            <a:pPr eaLnBrk="1" hangingPunct="1">
              <a:lnSpc>
                <a:spcPct val="90000"/>
              </a:lnSpc>
            </a:pPr>
            <a:r>
              <a:rPr lang="en-US" sz="2000" dirty="0" smtClean="0"/>
              <a:t>Notice of allowance</a:t>
            </a:r>
          </a:p>
          <a:p>
            <a:pPr eaLnBrk="1" hangingPunct="1">
              <a:lnSpc>
                <a:spcPct val="90000"/>
              </a:lnSpc>
            </a:pPr>
            <a:r>
              <a:rPr lang="en-US" sz="2000" dirty="0" smtClean="0"/>
              <a:t>File divisional application</a:t>
            </a:r>
          </a:p>
          <a:p>
            <a:pPr eaLnBrk="1" hangingPunct="1">
              <a:lnSpc>
                <a:spcPct val="90000"/>
              </a:lnSpc>
            </a:pPr>
            <a:r>
              <a:rPr lang="en-US" sz="2000" dirty="0" smtClean="0"/>
              <a:t>Parent patent issues</a:t>
            </a:r>
          </a:p>
          <a:p>
            <a:pPr eaLnBrk="1" hangingPunct="1">
              <a:lnSpc>
                <a:spcPct val="90000"/>
              </a:lnSpc>
            </a:pPr>
            <a:r>
              <a:rPr lang="en-US" sz="2000" dirty="0" smtClean="0"/>
              <a:t>Foreign prosecution in parallel, 2-3 years delayed</a:t>
            </a:r>
          </a:p>
        </p:txBody>
      </p:sp>
      <p:pic>
        <p:nvPicPr>
          <p:cNvPr id="6146" name="Picture 2" descr="click-for-sp">
            <a:hlinkClick r:id="rId2"/>
          </p:cNvPr>
          <p:cNvPicPr>
            <a:picLocks noChangeAspect="1" noChangeArrowheads="1"/>
          </p:cNvPicPr>
          <p:nvPr/>
        </p:nvPicPr>
        <p:blipFill>
          <a:blip r:embed="rId3" cstate="print"/>
          <a:srcRect/>
          <a:stretch>
            <a:fillRect/>
          </a:stretch>
        </p:blipFill>
        <p:spPr bwMode="auto">
          <a:xfrm>
            <a:off x="6629400" y="609600"/>
            <a:ext cx="2124075" cy="2724151"/>
          </a:xfrm>
          <a:prstGeom prst="rect">
            <a:avLst/>
          </a:prstGeom>
          <a:noFill/>
        </p:spPr>
      </p:pic>
    </p:spTree>
  </p:cSld>
  <p:clrMapOvr>
    <a:masterClrMapping/>
  </p:clrMapOvr>
  <p:transition advTm="11612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EEC4048D-506D-4310-AE9B-C6E1D2E5E0ED}" type="slidenum">
              <a:rPr lang="en-US" smtClean="0"/>
              <a:pPr/>
              <a:t>16</a:t>
            </a:fld>
            <a:endParaRPr lang="en-US" smtClean="0"/>
          </a:p>
        </p:txBody>
      </p:sp>
      <p:sp>
        <p:nvSpPr>
          <p:cNvPr id="20483" name="Rectangle 2"/>
          <p:cNvSpPr>
            <a:spLocks noGrp="1" noChangeArrowheads="1"/>
          </p:cNvSpPr>
          <p:nvPr>
            <p:ph type="title"/>
          </p:nvPr>
        </p:nvSpPr>
        <p:spPr>
          <a:xfrm>
            <a:off x="381000" y="381000"/>
            <a:ext cx="3503613" cy="381000"/>
          </a:xfrm>
        </p:spPr>
        <p:txBody>
          <a:bodyPr/>
          <a:lstStyle/>
          <a:p>
            <a:pPr eaLnBrk="1" hangingPunct="1"/>
            <a:r>
              <a:rPr lang="en-US" smtClean="0"/>
              <a:t>Timing &amp; Costs</a:t>
            </a:r>
          </a:p>
        </p:txBody>
      </p:sp>
      <p:sp>
        <p:nvSpPr>
          <p:cNvPr id="20484" name="Rectangle 3"/>
          <p:cNvSpPr>
            <a:spLocks noGrp="1" noChangeArrowheads="1"/>
          </p:cNvSpPr>
          <p:nvPr>
            <p:ph type="body" idx="1"/>
          </p:nvPr>
        </p:nvSpPr>
        <p:spPr/>
        <p:txBody>
          <a:bodyPr/>
          <a:lstStyle/>
          <a:p>
            <a:pPr eaLnBrk="1" hangingPunct="1">
              <a:lnSpc>
                <a:spcPct val="90000"/>
              </a:lnSpc>
            </a:pPr>
            <a:r>
              <a:rPr lang="en-US" dirty="0" smtClean="0"/>
              <a:t>US only </a:t>
            </a:r>
          </a:p>
          <a:p>
            <a:pPr lvl="1" eaLnBrk="1" hangingPunct="1">
              <a:lnSpc>
                <a:spcPct val="90000"/>
              </a:lnSpc>
            </a:pPr>
            <a:r>
              <a:rPr lang="en-US" sz="1800" dirty="0" smtClean="0"/>
              <a:t> 2-3 years (maybe longer due to backlog)</a:t>
            </a:r>
          </a:p>
          <a:p>
            <a:pPr lvl="1" eaLnBrk="1" hangingPunct="1">
              <a:lnSpc>
                <a:spcPct val="90000"/>
              </a:lnSpc>
            </a:pPr>
            <a:r>
              <a:rPr lang="en-US" sz="1800" dirty="0" smtClean="0"/>
              <a:t>Provisional application ($150-3,000)</a:t>
            </a:r>
          </a:p>
          <a:p>
            <a:pPr lvl="1" eaLnBrk="1" hangingPunct="1">
              <a:lnSpc>
                <a:spcPct val="90000"/>
              </a:lnSpc>
            </a:pPr>
            <a:r>
              <a:rPr lang="en-US" sz="1800" dirty="0" smtClean="0"/>
              <a:t>Initial filing $10K-$40K (avg. $18K)</a:t>
            </a:r>
          </a:p>
          <a:p>
            <a:pPr lvl="1" eaLnBrk="1" hangingPunct="1">
              <a:lnSpc>
                <a:spcPct val="90000"/>
              </a:lnSpc>
            </a:pPr>
            <a:r>
              <a:rPr lang="en-US" sz="1800" dirty="0" smtClean="0"/>
              <a:t>Response to office actions $6K</a:t>
            </a:r>
          </a:p>
          <a:p>
            <a:pPr lvl="1" eaLnBrk="1" hangingPunct="1">
              <a:lnSpc>
                <a:spcPct val="90000"/>
              </a:lnSpc>
            </a:pPr>
            <a:r>
              <a:rPr lang="en-US" sz="1800" dirty="0" smtClean="0"/>
              <a:t>Lifetime of patent $20-$70K</a:t>
            </a:r>
          </a:p>
          <a:p>
            <a:pPr eaLnBrk="1" hangingPunct="1">
              <a:lnSpc>
                <a:spcPct val="90000"/>
              </a:lnSpc>
            </a:pPr>
            <a:r>
              <a:rPr lang="en-US" dirty="0" smtClean="0"/>
              <a:t>International </a:t>
            </a:r>
          </a:p>
          <a:p>
            <a:pPr lvl="1" eaLnBrk="1" hangingPunct="1">
              <a:lnSpc>
                <a:spcPct val="90000"/>
              </a:lnSpc>
            </a:pPr>
            <a:r>
              <a:rPr lang="en-US" sz="1800" dirty="0" smtClean="0"/>
              <a:t>4-6 years</a:t>
            </a:r>
          </a:p>
          <a:p>
            <a:pPr lvl="1" eaLnBrk="1" hangingPunct="1">
              <a:lnSpc>
                <a:spcPct val="90000"/>
              </a:lnSpc>
            </a:pPr>
            <a:r>
              <a:rPr lang="en-US" sz="1800" dirty="0" smtClean="0"/>
              <a:t>Initial filing PCT $15-$40K</a:t>
            </a:r>
          </a:p>
          <a:p>
            <a:pPr lvl="1" eaLnBrk="1" hangingPunct="1">
              <a:lnSpc>
                <a:spcPct val="90000"/>
              </a:lnSpc>
            </a:pPr>
            <a:r>
              <a:rPr lang="en-US" sz="1800" dirty="0" smtClean="0"/>
              <a:t>National Filing fees $50-150K</a:t>
            </a:r>
          </a:p>
          <a:p>
            <a:pPr lvl="1" eaLnBrk="1" hangingPunct="1">
              <a:lnSpc>
                <a:spcPct val="90000"/>
              </a:lnSpc>
            </a:pPr>
            <a:r>
              <a:rPr lang="en-US" sz="1800" dirty="0" smtClean="0"/>
              <a:t>Lifetime  $100-$300K</a:t>
            </a:r>
          </a:p>
          <a:p>
            <a:pPr lvl="2" eaLnBrk="1" hangingPunct="1">
              <a:lnSpc>
                <a:spcPct val="90000"/>
              </a:lnSpc>
            </a:pPr>
            <a:r>
              <a:rPr lang="en-US" dirty="0" smtClean="0"/>
              <a:t>Depends on the number of countries named</a:t>
            </a:r>
          </a:p>
        </p:txBody>
      </p:sp>
    </p:spTree>
  </p:cSld>
  <p:clrMapOvr>
    <a:masterClrMapping/>
  </p:clrMapOvr>
  <p:transition advTm="9396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Freedom to Operate</a:t>
            </a:r>
            <a:endParaRPr lang="en-US" dirty="0"/>
          </a:p>
        </p:txBody>
      </p:sp>
      <p:sp>
        <p:nvSpPr>
          <p:cNvPr id="3" name="Content Placeholder 2"/>
          <p:cNvSpPr>
            <a:spLocks noGrp="1"/>
          </p:cNvSpPr>
          <p:nvPr>
            <p:ph idx="1"/>
          </p:nvPr>
        </p:nvSpPr>
        <p:spPr/>
        <p:txBody>
          <a:bodyPr/>
          <a:lstStyle/>
          <a:p>
            <a:r>
              <a:rPr lang="en-US" dirty="0" smtClean="0"/>
              <a:t>Can I practice my invention without the need to license other patented inventions?</a:t>
            </a:r>
          </a:p>
          <a:p>
            <a:r>
              <a:rPr lang="en-US" dirty="0" smtClean="0"/>
              <a:t>Requires a more expansive (and expensive) search</a:t>
            </a:r>
          </a:p>
          <a:p>
            <a:pPr lvl="1"/>
            <a:r>
              <a:rPr lang="en-US" sz="2000" dirty="0" smtClean="0"/>
              <a:t>Need to consider complementary technologies</a:t>
            </a:r>
          </a:p>
          <a:p>
            <a:pPr lvl="1"/>
            <a:r>
              <a:rPr lang="en-US" sz="2000" dirty="0" smtClean="0"/>
              <a:t>Work around considerations</a:t>
            </a:r>
          </a:p>
          <a:p>
            <a:pPr lvl="1"/>
            <a:r>
              <a:rPr lang="en-US" sz="2000" dirty="0" smtClean="0"/>
              <a:t>How the product will be delivered</a:t>
            </a:r>
            <a:endParaRPr lang="en-US" sz="2000" dirty="0"/>
          </a:p>
        </p:txBody>
      </p:sp>
    </p:spTree>
  </p:cSld>
  <p:clrMapOvr>
    <a:masterClrMapping/>
  </p:clrMapOvr>
  <p:transition advTm="71871"/>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4" name="Rounded Rectangle 3"/>
          <p:cNvSpPr/>
          <p:nvPr/>
        </p:nvSpPr>
        <p:spPr bwMode="auto">
          <a:xfrm>
            <a:off x="914400" y="2590800"/>
            <a:ext cx="1066800" cy="457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pitchFamily="-64" charset="0"/>
                <a:ea typeface="Osaka" pitchFamily="-64" charset="-128"/>
              </a:rPr>
              <a:t>Idea</a:t>
            </a:r>
          </a:p>
        </p:txBody>
      </p:sp>
      <p:sp>
        <p:nvSpPr>
          <p:cNvPr id="6" name="Rounded Rectangle 5"/>
          <p:cNvSpPr/>
          <p:nvPr/>
        </p:nvSpPr>
        <p:spPr bwMode="auto">
          <a:xfrm>
            <a:off x="2266950" y="2590800"/>
            <a:ext cx="1066800" cy="457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pitchFamily="-64" charset="0"/>
                <a:ea typeface="Osaka" pitchFamily="-64" charset="-128"/>
              </a:rPr>
              <a:t>Invention</a:t>
            </a:r>
          </a:p>
        </p:txBody>
      </p:sp>
      <p:sp>
        <p:nvSpPr>
          <p:cNvPr id="7" name="Rounded Rectangle 6"/>
          <p:cNvSpPr/>
          <p:nvPr/>
        </p:nvSpPr>
        <p:spPr bwMode="auto">
          <a:xfrm>
            <a:off x="3619500" y="2590800"/>
            <a:ext cx="1066800" cy="457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pitchFamily="-64" charset="0"/>
                <a:ea typeface="Osaka" pitchFamily="-64" charset="-128"/>
              </a:rPr>
              <a:t>Patent</a:t>
            </a:r>
          </a:p>
        </p:txBody>
      </p:sp>
      <p:sp>
        <p:nvSpPr>
          <p:cNvPr id="8" name="Rounded Rectangle 7"/>
          <p:cNvSpPr/>
          <p:nvPr/>
        </p:nvSpPr>
        <p:spPr bwMode="auto">
          <a:xfrm>
            <a:off x="4972050" y="2590800"/>
            <a:ext cx="1066800" cy="457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pitchFamily="-64" charset="0"/>
                <a:ea typeface="Osaka" pitchFamily="-64" charset="-128"/>
              </a:rPr>
              <a:t>Product</a:t>
            </a:r>
          </a:p>
        </p:txBody>
      </p:sp>
      <p:sp>
        <p:nvSpPr>
          <p:cNvPr id="9" name="Rounded Rectangle 8"/>
          <p:cNvSpPr/>
          <p:nvPr/>
        </p:nvSpPr>
        <p:spPr bwMode="auto">
          <a:xfrm>
            <a:off x="6324600" y="2590800"/>
            <a:ext cx="1066800" cy="457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pitchFamily="-64" charset="0"/>
                <a:ea typeface="Osaka" pitchFamily="-64" charset="-128"/>
              </a:rPr>
              <a:t>Market</a:t>
            </a:r>
          </a:p>
        </p:txBody>
      </p:sp>
      <p:cxnSp>
        <p:nvCxnSpPr>
          <p:cNvPr id="11" name="Straight Arrow Connector 10"/>
          <p:cNvCxnSpPr>
            <a:stCxn id="4" idx="3"/>
            <a:endCxn id="6" idx="1"/>
          </p:cNvCxnSpPr>
          <p:nvPr/>
        </p:nvCxnSpPr>
        <p:spPr bwMode="auto">
          <a:xfrm>
            <a:off x="1981200" y="2819400"/>
            <a:ext cx="28575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a:stCxn id="6" idx="3"/>
            <a:endCxn id="7" idx="1"/>
          </p:cNvCxnSpPr>
          <p:nvPr/>
        </p:nvCxnSpPr>
        <p:spPr bwMode="auto">
          <a:xfrm>
            <a:off x="3333750" y="2819400"/>
            <a:ext cx="28575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a:stCxn id="7" idx="3"/>
            <a:endCxn id="8" idx="1"/>
          </p:cNvCxnSpPr>
          <p:nvPr/>
        </p:nvCxnSpPr>
        <p:spPr bwMode="auto">
          <a:xfrm>
            <a:off x="4686300" y="2819400"/>
            <a:ext cx="28575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3"/>
            <a:endCxn id="9" idx="1"/>
          </p:cNvCxnSpPr>
          <p:nvPr/>
        </p:nvCxnSpPr>
        <p:spPr bwMode="auto">
          <a:xfrm>
            <a:off x="6038850" y="2819400"/>
            <a:ext cx="28575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 name="Right Arrow 18"/>
          <p:cNvSpPr/>
          <p:nvPr/>
        </p:nvSpPr>
        <p:spPr bwMode="auto">
          <a:xfrm rot="10800000">
            <a:off x="1600200" y="3505200"/>
            <a:ext cx="5715000" cy="381000"/>
          </a:xfrm>
          <a:prstGeom prst="rightArrow">
            <a:avLst>
              <a:gd name="adj1" fmla="val 50000"/>
              <a:gd name="adj2" fmla="val 57844"/>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64" charset="0"/>
              <a:ea typeface="Osaka" pitchFamily="-64" charset="-128"/>
            </a:endParaRPr>
          </a:p>
        </p:txBody>
      </p:sp>
    </p:spTree>
    <p:custDataLst>
      <p:tags r:id="rId1"/>
    </p:custDataLst>
  </p:cSld>
  <p:clrMapOvr>
    <a:masterClrMapping/>
  </p:clrMapOvr>
  <p:transition advTm="9439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ctrTitle"/>
          </p:nvPr>
        </p:nvSpPr>
        <p:spPr>
          <a:xfrm>
            <a:off x="533400" y="2057400"/>
            <a:ext cx="7772400" cy="609600"/>
          </a:xfrm>
        </p:spPr>
        <p:txBody>
          <a:bodyPr/>
          <a:lstStyle/>
          <a:p>
            <a:pPr algn="ctr" eaLnBrk="1" hangingPunct="1"/>
            <a:r>
              <a:rPr lang="en-US" smtClean="0"/>
              <a:t>Questions?</a:t>
            </a:r>
          </a:p>
        </p:txBody>
      </p:sp>
      <p:sp>
        <p:nvSpPr>
          <p:cNvPr id="36867" name="Rectangle 5"/>
          <p:cNvSpPr>
            <a:spLocks noGrp="1" noChangeArrowheads="1"/>
          </p:cNvSpPr>
          <p:nvPr>
            <p:ph type="subTitle" idx="1"/>
          </p:nvPr>
        </p:nvSpPr>
        <p:spPr>
          <a:xfrm>
            <a:off x="838200" y="2971800"/>
            <a:ext cx="7010400" cy="1600200"/>
          </a:xfrm>
        </p:spPr>
        <p:txBody>
          <a:bodyPr/>
          <a:lstStyle/>
          <a:p>
            <a:pPr algn="ctr" eaLnBrk="1" hangingPunct="1"/>
            <a:r>
              <a:rPr lang="en-US" smtClean="0">
                <a:hlinkClick r:id="rId2"/>
              </a:rPr>
              <a:t>mpratt@bu.edu</a:t>
            </a:r>
            <a:endParaRPr lang="en-US" smtClean="0"/>
          </a:p>
          <a:p>
            <a:pPr algn="ctr" eaLnBrk="1" hangingPunct="1"/>
            <a:r>
              <a:rPr lang="en-US" smtClean="0"/>
              <a:t>617-353-4569</a:t>
            </a:r>
          </a:p>
        </p:txBody>
      </p:sp>
    </p:spTree>
  </p:cSld>
  <p:clrMapOvr>
    <a:masterClrMapping/>
  </p:clrMapOvr>
  <p:transition advTm="16181"/>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2|8.3|3.5|1.7|2.4|6.1|21.7|6"/>
</p:tagLst>
</file>

<file path=ppt/tags/tag2.xml><?xml version="1.0" encoding="utf-8"?>
<p:tagLst xmlns:a="http://schemas.openxmlformats.org/drawingml/2006/main" xmlns:r="http://schemas.openxmlformats.org/officeDocument/2006/relationships" xmlns:p="http://schemas.openxmlformats.org/presentationml/2006/main">
  <p:tag name="TIMING" val="|4.3|7.5|8.3|25.3|15.4"/>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4" charset="0"/>
            <a:ea typeface="Osaka"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4" charset="0"/>
            <a:ea typeface="Osaka"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 Corporate Template</Template>
  <TotalTime>1042</TotalTime>
  <Words>607</Words>
  <Application>Microsoft Office PowerPoint</Application>
  <PresentationFormat>On-screen Show (4:3)</PresentationFormat>
  <Paragraphs>160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Blank Presentation</vt:lpstr>
      <vt:lpstr>Intellectual Property Patent Primer</vt:lpstr>
      <vt:lpstr>PowerPoint Presentation</vt:lpstr>
      <vt:lpstr>Questions to consider</vt:lpstr>
      <vt:lpstr>Therapeutic Related Claim Space</vt:lpstr>
      <vt:lpstr>Intellectual Property</vt:lpstr>
      <vt:lpstr>Protection of Intellectual Property</vt:lpstr>
      <vt:lpstr>Who owns what?</vt:lpstr>
      <vt:lpstr>Why Patent an Invention?</vt:lpstr>
      <vt:lpstr>Patents</vt:lpstr>
      <vt:lpstr>What is patentable?</vt:lpstr>
      <vt:lpstr>Types of Patent</vt:lpstr>
      <vt:lpstr>Unpatentable Subject Matter</vt:lpstr>
      <vt:lpstr>Prior Art</vt:lpstr>
      <vt:lpstr>Searching for Prior Art</vt:lpstr>
      <vt:lpstr>Steps in Obtaining a Patent</vt:lpstr>
      <vt:lpstr>Timing &amp; Costs</vt:lpstr>
      <vt:lpstr>Freedom to Operate</vt:lpstr>
      <vt:lpstr>Recap</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Visioning &amp; Market Context Precursors to Assessment</dc:title>
  <dc:creator>mpratt</dc:creator>
  <cp:lastModifiedBy>Kovalko, Yolanta M</cp:lastModifiedBy>
  <cp:revision>69</cp:revision>
  <dcterms:created xsi:type="dcterms:W3CDTF">2008-09-19T11:49:00Z</dcterms:created>
  <dcterms:modified xsi:type="dcterms:W3CDTF">2012-05-23T17:28:27Z</dcterms:modified>
</cp:coreProperties>
</file>