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7"/>
  </p:notesMasterIdLst>
  <p:handoutMasterIdLst>
    <p:handoutMasterId r:id="rId38"/>
  </p:handoutMasterIdLst>
  <p:sldIdLst>
    <p:sldId id="256" r:id="rId2"/>
    <p:sldId id="259" r:id="rId3"/>
    <p:sldId id="260" r:id="rId4"/>
    <p:sldId id="288" r:id="rId5"/>
    <p:sldId id="261" r:id="rId6"/>
    <p:sldId id="262" r:id="rId7"/>
    <p:sldId id="263" r:id="rId8"/>
    <p:sldId id="264" r:id="rId9"/>
    <p:sldId id="289" r:id="rId10"/>
    <p:sldId id="265" r:id="rId11"/>
    <p:sldId id="290" r:id="rId12"/>
    <p:sldId id="266" r:id="rId13"/>
    <p:sldId id="267" r:id="rId14"/>
    <p:sldId id="268" r:id="rId15"/>
    <p:sldId id="269" r:id="rId16"/>
    <p:sldId id="271" r:id="rId17"/>
    <p:sldId id="272" r:id="rId18"/>
    <p:sldId id="273" r:id="rId19"/>
    <p:sldId id="274" r:id="rId20"/>
    <p:sldId id="277" r:id="rId21"/>
    <p:sldId id="292" r:id="rId22"/>
    <p:sldId id="278" r:id="rId23"/>
    <p:sldId id="294" r:id="rId24"/>
    <p:sldId id="295" r:id="rId25"/>
    <p:sldId id="279" r:id="rId26"/>
    <p:sldId id="280" r:id="rId27"/>
    <p:sldId id="281" r:id="rId28"/>
    <p:sldId id="282" r:id="rId29"/>
    <p:sldId id="283" r:id="rId30"/>
    <p:sldId id="291" r:id="rId31"/>
    <p:sldId id="284" r:id="rId32"/>
    <p:sldId id="285" r:id="rId33"/>
    <p:sldId id="293" r:id="rId34"/>
    <p:sldId id="286" r:id="rId35"/>
    <p:sldId id="257" r:id="rId36"/>
  </p:sldIdLst>
  <p:sldSz cx="9144000" cy="6858000" type="screen4x3"/>
  <p:notesSz cx="7053263" cy="9309100"/>
  <p:defaultTextStyle>
    <a:defPPr>
      <a:defRPr lang="en-US"/>
    </a:defPPr>
    <a:lvl1pPr algn="l" rtl="0" eaLnBrk="0" fontAlgn="base" hangingPunct="0">
      <a:spcBef>
        <a:spcPct val="0"/>
      </a:spcBef>
      <a:spcAft>
        <a:spcPct val="0"/>
      </a:spcAft>
      <a:defRPr sz="2400" kern="1200">
        <a:solidFill>
          <a:schemeClr val="tx1"/>
        </a:solidFill>
        <a:latin typeface="Times" pitchFamily="-64" charset="0"/>
        <a:ea typeface="Osaka" pitchFamily="-64" charset="-128"/>
        <a:cs typeface="+mn-cs"/>
      </a:defRPr>
    </a:lvl1pPr>
    <a:lvl2pPr marL="457200" algn="l" rtl="0" eaLnBrk="0" fontAlgn="base" hangingPunct="0">
      <a:spcBef>
        <a:spcPct val="0"/>
      </a:spcBef>
      <a:spcAft>
        <a:spcPct val="0"/>
      </a:spcAft>
      <a:defRPr sz="2400" kern="1200">
        <a:solidFill>
          <a:schemeClr val="tx1"/>
        </a:solidFill>
        <a:latin typeface="Times" pitchFamily="-6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Times" pitchFamily="-6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Times" pitchFamily="-6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Times" pitchFamily="-64" charset="0"/>
        <a:ea typeface="Osaka" pitchFamily="-64" charset="-128"/>
        <a:cs typeface="+mn-cs"/>
      </a:defRPr>
    </a:lvl5pPr>
    <a:lvl6pPr marL="2286000" algn="l" defTabSz="914400" rtl="0" eaLnBrk="1" latinLnBrk="0" hangingPunct="1">
      <a:defRPr sz="2400" kern="1200">
        <a:solidFill>
          <a:schemeClr val="tx1"/>
        </a:solidFill>
        <a:latin typeface="Times" pitchFamily="-64" charset="0"/>
        <a:ea typeface="Osaka" pitchFamily="-64" charset="-128"/>
        <a:cs typeface="+mn-cs"/>
      </a:defRPr>
    </a:lvl6pPr>
    <a:lvl7pPr marL="2743200" algn="l" defTabSz="914400" rtl="0" eaLnBrk="1" latinLnBrk="0" hangingPunct="1">
      <a:defRPr sz="2400" kern="1200">
        <a:solidFill>
          <a:schemeClr val="tx1"/>
        </a:solidFill>
        <a:latin typeface="Times" pitchFamily="-64" charset="0"/>
        <a:ea typeface="Osaka" pitchFamily="-64" charset="-128"/>
        <a:cs typeface="+mn-cs"/>
      </a:defRPr>
    </a:lvl7pPr>
    <a:lvl8pPr marL="3200400" algn="l" defTabSz="914400" rtl="0" eaLnBrk="1" latinLnBrk="0" hangingPunct="1">
      <a:defRPr sz="2400" kern="1200">
        <a:solidFill>
          <a:schemeClr val="tx1"/>
        </a:solidFill>
        <a:latin typeface="Times" pitchFamily="-64" charset="0"/>
        <a:ea typeface="Osaka" pitchFamily="-64" charset="-128"/>
        <a:cs typeface="+mn-cs"/>
      </a:defRPr>
    </a:lvl8pPr>
    <a:lvl9pPr marL="3657600" algn="l" defTabSz="914400" rtl="0" eaLnBrk="1" latinLnBrk="0" hangingPunct="1">
      <a:defRPr sz="2400" kern="1200">
        <a:solidFill>
          <a:schemeClr val="tx1"/>
        </a:solidFill>
        <a:latin typeface="Times" pitchFamily="-64" charset="0"/>
        <a:ea typeface="Osaka" pitchFamily="-6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a:srgbClr val="999999"/>
    <a:srgbClr val="4D4D4D"/>
    <a:srgbClr val="333333"/>
    <a:srgbClr val="2675B4"/>
    <a:srgbClr val="CC0000"/>
    <a:srgbClr val="D9D9D9"/>
    <a:srgbClr val="F2F2F2"/>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63" autoAdjust="0"/>
    <p:restoredTop sz="90929"/>
  </p:normalViewPr>
  <p:slideViewPr>
    <p:cSldViewPr>
      <p:cViewPr varScale="1">
        <p:scale>
          <a:sx n="99" d="100"/>
          <a:sy n="99" d="100"/>
        </p:scale>
        <p:origin x="-37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986"/>
    </p:cViewPr>
  </p:sorterViewPr>
  <p:notesViewPr>
    <p:cSldViewPr>
      <p:cViewPr varScale="1">
        <p:scale>
          <a:sx n="144" d="100"/>
          <a:sy n="144" d="100"/>
        </p:scale>
        <p:origin x="-2328" y="-120"/>
      </p:cViewPr>
      <p:guideLst>
        <p:guide orient="horz" pos="2932"/>
        <p:guide pos="222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t" anchorCtr="0" compatLnSpc="1">
            <a:prstTxWarp prst="textNoShape">
              <a:avLst/>
            </a:prstTxWarp>
          </a:bodyPr>
          <a:lstStyle>
            <a:lvl1pPr>
              <a:defRPr sz="1200"/>
            </a:lvl1pPr>
          </a:lstStyle>
          <a:p>
            <a:pPr>
              <a:defRPr/>
            </a:pPr>
            <a:endParaRPr lang="en-US"/>
          </a:p>
        </p:txBody>
      </p:sp>
      <p:sp>
        <p:nvSpPr>
          <p:cNvPr id="8195" name="Rectangle 1027"/>
          <p:cNvSpPr>
            <a:spLocks noGrp="1" noChangeArrowheads="1"/>
          </p:cNvSpPr>
          <p:nvPr>
            <p:ph type="dt" sz="quarter" idx="1"/>
          </p:nvPr>
        </p:nvSpPr>
        <p:spPr bwMode="auto">
          <a:xfrm>
            <a:off x="3996849" y="0"/>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t" anchorCtr="0" compatLnSpc="1">
            <a:prstTxWarp prst="textNoShape">
              <a:avLst/>
            </a:prstTxWarp>
          </a:bodyPr>
          <a:lstStyle>
            <a:lvl1pPr algn="r">
              <a:defRPr sz="1200"/>
            </a:lvl1pPr>
          </a:lstStyle>
          <a:p>
            <a:pPr>
              <a:defRPr/>
            </a:pPr>
            <a:endParaRPr lang="en-US"/>
          </a:p>
        </p:txBody>
      </p:sp>
      <p:sp>
        <p:nvSpPr>
          <p:cNvPr id="8196" name="Rectangle 1028"/>
          <p:cNvSpPr>
            <a:spLocks noGrp="1" noChangeArrowheads="1"/>
          </p:cNvSpPr>
          <p:nvPr>
            <p:ph type="ftr" sz="quarter" idx="2"/>
          </p:nvPr>
        </p:nvSpPr>
        <p:spPr bwMode="auto">
          <a:xfrm>
            <a:off x="0" y="8843645"/>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b" anchorCtr="0" compatLnSpc="1">
            <a:prstTxWarp prst="textNoShape">
              <a:avLst/>
            </a:prstTxWarp>
          </a:bodyPr>
          <a:lstStyle>
            <a:lvl1pPr>
              <a:defRPr sz="1200"/>
            </a:lvl1pPr>
          </a:lstStyle>
          <a:p>
            <a:pPr>
              <a:defRPr/>
            </a:pPr>
            <a:endParaRPr lang="en-US"/>
          </a:p>
        </p:txBody>
      </p:sp>
      <p:sp>
        <p:nvSpPr>
          <p:cNvPr id="8197" name="Rectangle 1029"/>
          <p:cNvSpPr>
            <a:spLocks noGrp="1" noChangeArrowheads="1"/>
          </p:cNvSpPr>
          <p:nvPr>
            <p:ph type="sldNum" sz="quarter" idx="3"/>
          </p:nvPr>
        </p:nvSpPr>
        <p:spPr bwMode="auto">
          <a:xfrm>
            <a:off x="3996849" y="8843645"/>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b" anchorCtr="0" compatLnSpc="1">
            <a:prstTxWarp prst="textNoShape">
              <a:avLst/>
            </a:prstTxWarp>
          </a:bodyPr>
          <a:lstStyle>
            <a:lvl1pPr algn="r">
              <a:defRPr sz="1200"/>
            </a:lvl1pPr>
          </a:lstStyle>
          <a:p>
            <a:pPr>
              <a:defRPr/>
            </a:pPr>
            <a:fld id="{3E3808CF-5199-475B-8F60-A8AC92CEA997}" type="slidenum">
              <a:rPr lang="en-US"/>
              <a:pPr>
                <a:defRPr/>
              </a:pPr>
              <a:t>‹#›</a:t>
            </a:fld>
            <a:endParaRPr lang="en-US"/>
          </a:p>
        </p:txBody>
      </p:sp>
    </p:spTree>
    <p:extLst>
      <p:ext uri="{BB962C8B-B14F-4D97-AF65-F5344CB8AC3E}">
        <p14:creationId xmlns:p14="http://schemas.microsoft.com/office/powerpoint/2010/main" val="4274751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idx="1"/>
          </p:nvPr>
        </p:nvSpPr>
        <p:spPr bwMode="auto">
          <a:xfrm>
            <a:off x="3996849" y="0"/>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t" anchorCtr="0" compatLnSpc="1">
            <a:prstTxWarp prst="textNoShape">
              <a:avLst/>
            </a:prstTxWarp>
          </a:bodyPr>
          <a:lstStyle>
            <a:lvl1pPr algn="r">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1198563" y="698500"/>
            <a:ext cx="4656137" cy="34909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40436" y="4421823"/>
            <a:ext cx="5172393" cy="4189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43645"/>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b" anchorCtr="0" compatLnSpc="1">
            <a:prstTxWarp prst="textNoShape">
              <a:avLst/>
            </a:prstTxWarp>
          </a:bodyPr>
          <a:lstStyle>
            <a:lvl1pPr>
              <a:defRPr sz="1200"/>
            </a:lvl1pPr>
          </a:lstStyle>
          <a:p>
            <a:pPr>
              <a:defRPr/>
            </a:pPr>
            <a:endParaRPr lang="en-US"/>
          </a:p>
        </p:txBody>
      </p:sp>
      <p:sp>
        <p:nvSpPr>
          <p:cNvPr id="6151" name="Rectangle 7"/>
          <p:cNvSpPr>
            <a:spLocks noGrp="1" noChangeArrowheads="1"/>
          </p:cNvSpPr>
          <p:nvPr>
            <p:ph type="sldNum" sz="quarter" idx="5"/>
          </p:nvPr>
        </p:nvSpPr>
        <p:spPr bwMode="auto">
          <a:xfrm>
            <a:off x="3996849" y="8843645"/>
            <a:ext cx="305641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51" tIns="45875" rIns="91751" bIns="45875" numCol="1" anchor="b" anchorCtr="0" compatLnSpc="1">
            <a:prstTxWarp prst="textNoShape">
              <a:avLst/>
            </a:prstTxWarp>
          </a:bodyPr>
          <a:lstStyle>
            <a:lvl1pPr algn="r">
              <a:defRPr sz="1200"/>
            </a:lvl1pPr>
          </a:lstStyle>
          <a:p>
            <a:pPr>
              <a:defRPr/>
            </a:pPr>
            <a:fld id="{1D957EEE-2721-4E2C-AE38-E0EFC9B2D3A0}" type="slidenum">
              <a:rPr lang="en-US"/>
              <a:pPr>
                <a:defRPr/>
              </a:pPr>
              <a:t>‹#›</a:t>
            </a:fld>
            <a:endParaRPr lang="en-US"/>
          </a:p>
        </p:txBody>
      </p:sp>
    </p:spTree>
    <p:extLst>
      <p:ext uri="{BB962C8B-B14F-4D97-AF65-F5344CB8AC3E}">
        <p14:creationId xmlns:p14="http://schemas.microsoft.com/office/powerpoint/2010/main" val="34171639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Osaka" pitchFamily="-64" charset="-128"/>
        <a:cs typeface="+mn-cs"/>
      </a:defRPr>
    </a:lvl1pPr>
    <a:lvl2pPr marL="457200" algn="l" rtl="0" eaLnBrk="0" fontAlgn="base" hangingPunct="0">
      <a:spcBef>
        <a:spcPct val="30000"/>
      </a:spcBef>
      <a:spcAft>
        <a:spcPct val="0"/>
      </a:spcAft>
      <a:defRPr sz="1200" kern="1200">
        <a:solidFill>
          <a:schemeClr val="tx1"/>
        </a:solidFill>
        <a:latin typeface="Times" pitchFamily="-64" charset="0"/>
        <a:ea typeface="Osaka" pitchFamily="-64" charset="-128"/>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Osaka" pitchFamily="-64" charset="-128"/>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Osaka" pitchFamily="-64" charset="-128"/>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Osaka" pitchFamily="-6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2400">
                <a:solidFill>
                  <a:schemeClr val="tx1"/>
                </a:solidFill>
                <a:latin typeface="Times" pitchFamily="-64" charset="0"/>
                <a:ea typeface="Osaka" pitchFamily="-64" charset="-128"/>
              </a:defRPr>
            </a:lvl1pPr>
            <a:lvl2pPr marL="745476" indent="-286722">
              <a:defRPr sz="2400">
                <a:solidFill>
                  <a:schemeClr val="tx1"/>
                </a:solidFill>
                <a:latin typeface="Times" pitchFamily="-64" charset="0"/>
                <a:ea typeface="Osaka" pitchFamily="-64" charset="-128"/>
              </a:defRPr>
            </a:lvl2pPr>
            <a:lvl3pPr marL="1146886" indent="-229377">
              <a:defRPr sz="2400">
                <a:solidFill>
                  <a:schemeClr val="tx1"/>
                </a:solidFill>
                <a:latin typeface="Times" pitchFamily="-64" charset="0"/>
                <a:ea typeface="Osaka" pitchFamily="-64" charset="-128"/>
              </a:defRPr>
            </a:lvl3pPr>
            <a:lvl4pPr marL="1605641" indent="-229377">
              <a:defRPr sz="2400">
                <a:solidFill>
                  <a:schemeClr val="tx1"/>
                </a:solidFill>
                <a:latin typeface="Times" pitchFamily="-64" charset="0"/>
                <a:ea typeface="Osaka" pitchFamily="-64" charset="-128"/>
              </a:defRPr>
            </a:lvl4pPr>
            <a:lvl5pPr marL="2064395" indent="-229377">
              <a:defRPr sz="2400">
                <a:solidFill>
                  <a:schemeClr val="tx1"/>
                </a:solidFill>
                <a:latin typeface="Times" pitchFamily="-64" charset="0"/>
                <a:ea typeface="Osaka" pitchFamily="-64" charset="-128"/>
              </a:defRPr>
            </a:lvl5pPr>
            <a:lvl6pPr marL="2523150" indent="-229377" eaLnBrk="0" fontAlgn="base" hangingPunct="0">
              <a:spcBef>
                <a:spcPct val="0"/>
              </a:spcBef>
              <a:spcAft>
                <a:spcPct val="0"/>
              </a:spcAft>
              <a:defRPr sz="2400">
                <a:solidFill>
                  <a:schemeClr val="tx1"/>
                </a:solidFill>
                <a:latin typeface="Times" pitchFamily="-64" charset="0"/>
                <a:ea typeface="Osaka" pitchFamily="-64" charset="-128"/>
              </a:defRPr>
            </a:lvl6pPr>
            <a:lvl7pPr marL="2981904" indent="-229377" eaLnBrk="0" fontAlgn="base" hangingPunct="0">
              <a:spcBef>
                <a:spcPct val="0"/>
              </a:spcBef>
              <a:spcAft>
                <a:spcPct val="0"/>
              </a:spcAft>
              <a:defRPr sz="2400">
                <a:solidFill>
                  <a:schemeClr val="tx1"/>
                </a:solidFill>
                <a:latin typeface="Times" pitchFamily="-64" charset="0"/>
                <a:ea typeface="Osaka" pitchFamily="-64" charset="-128"/>
              </a:defRPr>
            </a:lvl7pPr>
            <a:lvl8pPr marL="3440659" indent="-229377" eaLnBrk="0" fontAlgn="base" hangingPunct="0">
              <a:spcBef>
                <a:spcPct val="0"/>
              </a:spcBef>
              <a:spcAft>
                <a:spcPct val="0"/>
              </a:spcAft>
              <a:defRPr sz="2400">
                <a:solidFill>
                  <a:schemeClr val="tx1"/>
                </a:solidFill>
                <a:latin typeface="Times" pitchFamily="-64" charset="0"/>
                <a:ea typeface="Osaka" pitchFamily="-64" charset="-128"/>
              </a:defRPr>
            </a:lvl8pPr>
            <a:lvl9pPr marL="3899413" indent="-229377" eaLnBrk="0" fontAlgn="base" hangingPunct="0">
              <a:spcBef>
                <a:spcPct val="0"/>
              </a:spcBef>
              <a:spcAft>
                <a:spcPct val="0"/>
              </a:spcAft>
              <a:defRPr sz="2400">
                <a:solidFill>
                  <a:schemeClr val="tx1"/>
                </a:solidFill>
                <a:latin typeface="Times" pitchFamily="-64" charset="0"/>
                <a:ea typeface="Osaka" pitchFamily="-64" charset="-128"/>
              </a:defRPr>
            </a:lvl9pPr>
          </a:lstStyle>
          <a:p>
            <a:fld id="{9066D0F9-DAF5-47BF-B7BA-A2E68D0BCB49}" type="slidenum">
              <a:rPr lang="en-US" sz="1200"/>
              <a:pPr/>
              <a:t>1</a:t>
            </a:fld>
            <a:endParaRPr lang="en-US" sz="120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defRPr sz="2400">
                <a:solidFill>
                  <a:schemeClr val="tx1"/>
                </a:solidFill>
                <a:latin typeface="Times" pitchFamily="-64" charset="0"/>
                <a:ea typeface="Osaka" pitchFamily="-64" charset="-128"/>
              </a:defRPr>
            </a:lvl1pPr>
            <a:lvl2pPr marL="745476" indent="-286722">
              <a:defRPr sz="2400">
                <a:solidFill>
                  <a:schemeClr val="tx1"/>
                </a:solidFill>
                <a:latin typeface="Times" pitchFamily="-64" charset="0"/>
                <a:ea typeface="Osaka" pitchFamily="-64" charset="-128"/>
              </a:defRPr>
            </a:lvl2pPr>
            <a:lvl3pPr marL="1146886" indent="-229377">
              <a:defRPr sz="2400">
                <a:solidFill>
                  <a:schemeClr val="tx1"/>
                </a:solidFill>
                <a:latin typeface="Times" pitchFamily="-64" charset="0"/>
                <a:ea typeface="Osaka" pitchFamily="-64" charset="-128"/>
              </a:defRPr>
            </a:lvl3pPr>
            <a:lvl4pPr marL="1605641" indent="-229377">
              <a:defRPr sz="2400">
                <a:solidFill>
                  <a:schemeClr val="tx1"/>
                </a:solidFill>
                <a:latin typeface="Times" pitchFamily="-64" charset="0"/>
                <a:ea typeface="Osaka" pitchFamily="-64" charset="-128"/>
              </a:defRPr>
            </a:lvl4pPr>
            <a:lvl5pPr marL="2064395" indent="-229377">
              <a:defRPr sz="2400">
                <a:solidFill>
                  <a:schemeClr val="tx1"/>
                </a:solidFill>
                <a:latin typeface="Times" pitchFamily="-64" charset="0"/>
                <a:ea typeface="Osaka" pitchFamily="-64" charset="-128"/>
              </a:defRPr>
            </a:lvl5pPr>
            <a:lvl6pPr marL="2523150" indent="-229377" eaLnBrk="0" fontAlgn="base" hangingPunct="0">
              <a:spcBef>
                <a:spcPct val="0"/>
              </a:spcBef>
              <a:spcAft>
                <a:spcPct val="0"/>
              </a:spcAft>
              <a:defRPr sz="2400">
                <a:solidFill>
                  <a:schemeClr val="tx1"/>
                </a:solidFill>
                <a:latin typeface="Times" pitchFamily="-64" charset="0"/>
                <a:ea typeface="Osaka" pitchFamily="-64" charset="-128"/>
              </a:defRPr>
            </a:lvl6pPr>
            <a:lvl7pPr marL="2981904" indent="-229377" eaLnBrk="0" fontAlgn="base" hangingPunct="0">
              <a:spcBef>
                <a:spcPct val="0"/>
              </a:spcBef>
              <a:spcAft>
                <a:spcPct val="0"/>
              </a:spcAft>
              <a:defRPr sz="2400">
                <a:solidFill>
                  <a:schemeClr val="tx1"/>
                </a:solidFill>
                <a:latin typeface="Times" pitchFamily="-64" charset="0"/>
                <a:ea typeface="Osaka" pitchFamily="-64" charset="-128"/>
              </a:defRPr>
            </a:lvl7pPr>
            <a:lvl8pPr marL="3440659" indent="-229377" eaLnBrk="0" fontAlgn="base" hangingPunct="0">
              <a:spcBef>
                <a:spcPct val="0"/>
              </a:spcBef>
              <a:spcAft>
                <a:spcPct val="0"/>
              </a:spcAft>
              <a:defRPr sz="2400">
                <a:solidFill>
                  <a:schemeClr val="tx1"/>
                </a:solidFill>
                <a:latin typeface="Times" pitchFamily="-64" charset="0"/>
                <a:ea typeface="Osaka" pitchFamily="-64" charset="-128"/>
              </a:defRPr>
            </a:lvl8pPr>
            <a:lvl9pPr marL="3899413" indent="-229377" eaLnBrk="0" fontAlgn="base" hangingPunct="0">
              <a:spcBef>
                <a:spcPct val="0"/>
              </a:spcBef>
              <a:spcAft>
                <a:spcPct val="0"/>
              </a:spcAft>
              <a:defRPr sz="2400">
                <a:solidFill>
                  <a:schemeClr val="tx1"/>
                </a:solidFill>
                <a:latin typeface="Times" pitchFamily="-64" charset="0"/>
                <a:ea typeface="Osaka" pitchFamily="-64" charset="-128"/>
              </a:defRPr>
            </a:lvl9pPr>
          </a:lstStyle>
          <a:p>
            <a:fld id="{5B085124-C347-49CA-A2CA-79BE38252CCC}" type="slidenum">
              <a:rPr lang="en-US" sz="1200"/>
              <a:pPr/>
              <a:t>35</a:t>
            </a:fld>
            <a:endParaRPr lang="en-US" sz="120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76200"/>
            <a:ext cx="9144000" cy="5791200"/>
          </a:xfrm>
          <a:prstGeom prst="rect">
            <a:avLst/>
          </a:prstGeom>
          <a:gradFill rotWithShape="0">
            <a:gsLst>
              <a:gs pos="0">
                <a:schemeClr val="tx1"/>
              </a:gs>
              <a:gs pos="100000">
                <a:srgbClr val="333333"/>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Rectangle 7"/>
          <p:cNvSpPr>
            <a:spLocks noChangeArrowheads="1"/>
          </p:cNvSpPr>
          <p:nvPr userDrawn="1"/>
        </p:nvSpPr>
        <p:spPr bwMode="auto">
          <a:xfrm>
            <a:off x="0" y="5638800"/>
            <a:ext cx="9144000" cy="1219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Line 10"/>
          <p:cNvSpPr>
            <a:spLocks noChangeShapeType="1"/>
          </p:cNvSpPr>
          <p:nvPr userDrawn="1"/>
        </p:nvSpPr>
        <p:spPr bwMode="auto">
          <a:xfrm>
            <a:off x="0" y="5638800"/>
            <a:ext cx="9144000" cy="0"/>
          </a:xfrm>
          <a:prstGeom prst="line">
            <a:avLst/>
          </a:prstGeom>
          <a:noFill/>
          <a:ln w="635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03438" y="6035675"/>
            <a:ext cx="4754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pitchFamily="-64" charset="2"/>
              <a:buNone/>
              <a:defRPr>
                <a:solidFill>
                  <a:srgbClr val="CCCCCC"/>
                </a:solidFill>
              </a:defRPr>
            </a:lvl1pPr>
          </a:lstStyle>
          <a:p>
            <a:pPr lvl="0"/>
            <a:r>
              <a:rPr lang="en-US" noProof="0" smtClean="0"/>
              <a:t>Click to edit Master subtitle style</a:t>
            </a:r>
          </a:p>
        </p:txBody>
      </p:sp>
    </p:spTree>
    <p:extLst>
      <p:ext uri="{BB962C8B-B14F-4D97-AF65-F5344CB8AC3E}">
        <p14:creationId xmlns:p14="http://schemas.microsoft.com/office/powerpoint/2010/main" val="128097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0D8CC6EF-8A6E-4273-9C4B-45ADE144EA57}"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2C6B959C-428E-4D29-BFE4-AE2D0D8258DD}" type="datetime1">
              <a:rPr lang="en-US"/>
              <a:pPr>
                <a:defRPr/>
              </a:pPr>
              <a:t>4/8/2011</a:t>
            </a:fld>
            <a:endParaRPr lang="en-US"/>
          </a:p>
        </p:txBody>
      </p:sp>
    </p:spTree>
    <p:extLst>
      <p:ext uri="{BB962C8B-B14F-4D97-AF65-F5344CB8AC3E}">
        <p14:creationId xmlns:p14="http://schemas.microsoft.com/office/powerpoint/2010/main" val="203963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D69EC092-5AA5-4330-8106-2A9848B6007A}"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6C3A2438-DE04-4D1D-BE7F-115B5378F44A}" type="datetime1">
              <a:rPr lang="en-US"/>
              <a:pPr>
                <a:defRPr/>
              </a:pPr>
              <a:t>4/8/2011</a:t>
            </a:fld>
            <a:endParaRPr lang="en-US"/>
          </a:p>
        </p:txBody>
      </p:sp>
    </p:spTree>
    <p:extLst>
      <p:ext uri="{BB962C8B-B14F-4D97-AF65-F5344CB8AC3E}">
        <p14:creationId xmlns:p14="http://schemas.microsoft.com/office/powerpoint/2010/main" val="1114970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F6D8CE75-3531-40BF-BBB4-D0EE331713DA}"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1FBB672D-84A6-4115-B181-2A2CD4241930}" type="datetime1">
              <a:rPr lang="en-US"/>
              <a:pPr>
                <a:defRPr/>
              </a:pPr>
              <a:t>4/8/2011</a:t>
            </a:fld>
            <a:endParaRPr lang="en-US"/>
          </a:p>
        </p:txBody>
      </p:sp>
    </p:spTree>
    <p:extLst>
      <p:ext uri="{BB962C8B-B14F-4D97-AF65-F5344CB8AC3E}">
        <p14:creationId xmlns:p14="http://schemas.microsoft.com/office/powerpoint/2010/main" val="38729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8" name="Rectangle 6"/>
          <p:cNvSpPr>
            <a:spLocks noGrp="1" noChangeArrowheads="1"/>
          </p:cNvSpPr>
          <p:nvPr>
            <p:ph type="sldNum" sz="quarter" idx="11"/>
          </p:nvPr>
        </p:nvSpPr>
        <p:spPr>
          <a:ln/>
        </p:spPr>
        <p:txBody>
          <a:bodyPr/>
          <a:lstStyle>
            <a:lvl1pPr>
              <a:defRPr/>
            </a:lvl1pPr>
          </a:lstStyle>
          <a:p>
            <a:pPr>
              <a:defRPr/>
            </a:pPr>
            <a:fld id="{FA9B6326-135F-420A-90CF-229806B1BA11}" type="slidenum">
              <a:rPr lang="en-US"/>
              <a:pPr>
                <a:defRPr/>
              </a:pPr>
              <a:t>‹#›</a:t>
            </a:fld>
            <a:endParaRPr lang="en-US"/>
          </a:p>
        </p:txBody>
      </p:sp>
      <p:sp>
        <p:nvSpPr>
          <p:cNvPr id="9" name="Rectangle 18"/>
          <p:cNvSpPr>
            <a:spLocks noGrp="1" noChangeArrowheads="1"/>
          </p:cNvSpPr>
          <p:nvPr>
            <p:ph type="dt" sz="half" idx="12"/>
          </p:nvPr>
        </p:nvSpPr>
        <p:spPr>
          <a:ln/>
        </p:spPr>
        <p:txBody>
          <a:bodyPr/>
          <a:lstStyle>
            <a:lvl1pPr>
              <a:defRPr/>
            </a:lvl1pPr>
          </a:lstStyle>
          <a:p>
            <a:pPr>
              <a:defRPr/>
            </a:pPr>
            <a:fld id="{0C54E019-A74D-4F91-A27A-71942BE007F5}" type="datetime1">
              <a:rPr lang="en-US"/>
              <a:pPr>
                <a:defRPr/>
              </a:pPr>
              <a:t>4/8/2011</a:t>
            </a:fld>
            <a:endParaRPr lang="en-US"/>
          </a:p>
        </p:txBody>
      </p:sp>
    </p:spTree>
    <p:extLst>
      <p:ext uri="{BB962C8B-B14F-4D97-AF65-F5344CB8AC3E}">
        <p14:creationId xmlns:p14="http://schemas.microsoft.com/office/powerpoint/2010/main" val="1646176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4" name="Rectangle 6"/>
          <p:cNvSpPr>
            <a:spLocks noGrp="1" noChangeArrowheads="1"/>
          </p:cNvSpPr>
          <p:nvPr>
            <p:ph type="sldNum" sz="quarter" idx="11"/>
          </p:nvPr>
        </p:nvSpPr>
        <p:spPr>
          <a:ln/>
        </p:spPr>
        <p:txBody>
          <a:bodyPr/>
          <a:lstStyle>
            <a:lvl1pPr>
              <a:defRPr/>
            </a:lvl1pPr>
          </a:lstStyle>
          <a:p>
            <a:pPr>
              <a:defRPr/>
            </a:pPr>
            <a:fld id="{E7B8DE9F-BC0E-4BDE-AB28-741D5D6F02A5}" type="slidenum">
              <a:rPr lang="en-US"/>
              <a:pPr>
                <a:defRPr/>
              </a:pPr>
              <a:t>‹#›</a:t>
            </a:fld>
            <a:endParaRPr lang="en-US"/>
          </a:p>
        </p:txBody>
      </p:sp>
      <p:sp>
        <p:nvSpPr>
          <p:cNvPr id="5" name="Rectangle 18"/>
          <p:cNvSpPr>
            <a:spLocks noGrp="1" noChangeArrowheads="1"/>
          </p:cNvSpPr>
          <p:nvPr>
            <p:ph type="dt" sz="half" idx="12"/>
          </p:nvPr>
        </p:nvSpPr>
        <p:spPr>
          <a:ln/>
        </p:spPr>
        <p:txBody>
          <a:bodyPr/>
          <a:lstStyle>
            <a:lvl1pPr>
              <a:defRPr/>
            </a:lvl1pPr>
          </a:lstStyle>
          <a:p>
            <a:pPr>
              <a:defRPr/>
            </a:pPr>
            <a:fld id="{3CA7B8F8-3DEA-435B-80A5-8DE2500F8FD5}" type="datetime1">
              <a:rPr lang="en-US"/>
              <a:pPr>
                <a:defRPr/>
              </a:pPr>
              <a:t>4/8/2011</a:t>
            </a:fld>
            <a:endParaRPr lang="en-US"/>
          </a:p>
        </p:txBody>
      </p:sp>
    </p:spTree>
    <p:extLst>
      <p:ext uri="{BB962C8B-B14F-4D97-AF65-F5344CB8AC3E}">
        <p14:creationId xmlns:p14="http://schemas.microsoft.com/office/powerpoint/2010/main" val="3834268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3" name="Rectangle 6"/>
          <p:cNvSpPr>
            <a:spLocks noGrp="1" noChangeArrowheads="1"/>
          </p:cNvSpPr>
          <p:nvPr>
            <p:ph type="sldNum" sz="quarter" idx="11"/>
          </p:nvPr>
        </p:nvSpPr>
        <p:spPr>
          <a:ln/>
        </p:spPr>
        <p:txBody>
          <a:bodyPr/>
          <a:lstStyle>
            <a:lvl1pPr>
              <a:defRPr/>
            </a:lvl1pPr>
          </a:lstStyle>
          <a:p>
            <a:pPr>
              <a:defRPr/>
            </a:pPr>
            <a:fld id="{F74BEF5D-0A6F-4B98-AE8A-FE34C1BA777C}" type="slidenum">
              <a:rPr lang="en-US"/>
              <a:pPr>
                <a:defRPr/>
              </a:pPr>
              <a:t>‹#›</a:t>
            </a:fld>
            <a:endParaRPr lang="en-US"/>
          </a:p>
        </p:txBody>
      </p:sp>
      <p:sp>
        <p:nvSpPr>
          <p:cNvPr id="4" name="Rectangle 18"/>
          <p:cNvSpPr>
            <a:spLocks noGrp="1" noChangeArrowheads="1"/>
          </p:cNvSpPr>
          <p:nvPr>
            <p:ph type="dt" sz="half" idx="12"/>
          </p:nvPr>
        </p:nvSpPr>
        <p:spPr>
          <a:ln/>
        </p:spPr>
        <p:txBody>
          <a:bodyPr/>
          <a:lstStyle>
            <a:lvl1pPr>
              <a:defRPr/>
            </a:lvl1pPr>
          </a:lstStyle>
          <a:p>
            <a:pPr>
              <a:defRPr/>
            </a:pPr>
            <a:fld id="{FB443D63-2A68-45B1-ABEF-BB2E5A54E1AD}" type="datetime1">
              <a:rPr lang="en-US"/>
              <a:pPr>
                <a:defRPr/>
              </a:pPr>
              <a:t>4/8/2011</a:t>
            </a:fld>
            <a:endParaRPr lang="en-US"/>
          </a:p>
        </p:txBody>
      </p:sp>
    </p:spTree>
    <p:extLst>
      <p:ext uri="{BB962C8B-B14F-4D97-AF65-F5344CB8AC3E}">
        <p14:creationId xmlns:p14="http://schemas.microsoft.com/office/powerpoint/2010/main" val="353651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2E91893F-94C6-4400-84C8-97EF4F166F19}"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2BE5F600-C4FE-4098-B17E-C4DEDBFCB17F}" type="datetime1">
              <a:rPr lang="en-US"/>
              <a:pPr>
                <a:defRPr/>
              </a:pPr>
              <a:t>4/8/2011</a:t>
            </a:fld>
            <a:endParaRPr lang="en-US"/>
          </a:p>
        </p:txBody>
      </p:sp>
    </p:spTree>
    <p:extLst>
      <p:ext uri="{BB962C8B-B14F-4D97-AF65-F5344CB8AC3E}">
        <p14:creationId xmlns:p14="http://schemas.microsoft.com/office/powerpoint/2010/main" val="1882960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D36BBC00-5649-4847-9265-74F80CDC759D}"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97EA5846-695E-4466-A4EA-8A7D1D7E2225}" type="datetime1">
              <a:rPr lang="en-US"/>
              <a:pPr>
                <a:defRPr/>
              </a:pPr>
              <a:t>4/8/2011</a:t>
            </a:fld>
            <a:endParaRPr lang="en-US"/>
          </a:p>
        </p:txBody>
      </p:sp>
    </p:spTree>
    <p:extLst>
      <p:ext uri="{BB962C8B-B14F-4D97-AF65-F5344CB8AC3E}">
        <p14:creationId xmlns:p14="http://schemas.microsoft.com/office/powerpoint/2010/main" val="147038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F51529C8-E7A8-430E-870E-AAF7EAC8F2A7}"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AEF81495-F698-4BBD-BC92-5975AA738112}" type="datetime1">
              <a:rPr lang="en-US"/>
              <a:pPr>
                <a:defRPr/>
              </a:pPr>
              <a:t>4/8/2011</a:t>
            </a:fld>
            <a:endParaRPr lang="en-US"/>
          </a:p>
        </p:txBody>
      </p:sp>
    </p:spTree>
    <p:extLst>
      <p:ext uri="{BB962C8B-B14F-4D97-AF65-F5344CB8AC3E}">
        <p14:creationId xmlns:p14="http://schemas.microsoft.com/office/powerpoint/2010/main" val="13706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212D266A-04C7-4DF2-B19C-70F4A859FB55}"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7DCC1759-46EA-434B-B915-F731D6C5D7FB}" type="datetime1">
              <a:rPr lang="en-US"/>
              <a:pPr>
                <a:defRPr/>
              </a:pPr>
              <a:t>4/8/2011</a:t>
            </a:fld>
            <a:endParaRPr lang="en-US"/>
          </a:p>
        </p:txBody>
      </p:sp>
    </p:spTree>
    <p:extLst>
      <p:ext uri="{BB962C8B-B14F-4D97-AF65-F5344CB8AC3E}">
        <p14:creationId xmlns:p14="http://schemas.microsoft.com/office/powerpoint/2010/main" val="1985999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bg1"/>
                </a:solidFill>
                <a:latin typeface="+mn-lt"/>
              </a:defRPr>
            </a:lvl1pPr>
          </a:lstStyle>
          <a:p>
            <a:pPr>
              <a:defRPr/>
            </a:pPr>
            <a:r>
              <a:rPr lang="en-US"/>
              <a:t>Trustees Presentation</a:t>
            </a:r>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t" anchorCtr="0" compatLnSpc="1">
            <a:prstTxWarp prst="textNoShape">
              <a:avLst/>
            </a:prstTxWarp>
          </a:bodyPr>
          <a:lstStyle>
            <a:lvl1pPr algn="r">
              <a:defRPr sz="4400" b="1">
                <a:solidFill>
                  <a:srgbClr val="D9D9D9"/>
                </a:solidFill>
                <a:latin typeface="+mn-lt"/>
              </a:defRPr>
            </a:lvl1pPr>
          </a:lstStyle>
          <a:p>
            <a:pPr>
              <a:defRPr/>
            </a:pPr>
            <a:fld id="{021B5712-33FC-47D3-8CB9-9767585C06DF}" type="slidenum">
              <a:rPr lang="en-US"/>
              <a:pPr>
                <a:defRPr/>
              </a:pPr>
              <a:t>‹#›</a:t>
            </a:fld>
            <a:endParaRPr lang="en-US"/>
          </a:p>
        </p:txBody>
      </p:sp>
      <p:sp>
        <p:nvSpPr>
          <p:cNvPr id="103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pitchFamily="-64" charset="0"/>
                <a:ea typeface="Osaka" pitchFamily="-64" charset="-128"/>
              </a:defRPr>
            </a:lvl1pPr>
            <a:lvl2pPr marL="742950" indent="-285750">
              <a:defRPr sz="2400">
                <a:solidFill>
                  <a:schemeClr val="tx1"/>
                </a:solidFill>
                <a:latin typeface="Times" pitchFamily="-64" charset="0"/>
                <a:ea typeface="Osaka" pitchFamily="-64" charset="-128"/>
              </a:defRPr>
            </a:lvl2pPr>
            <a:lvl3pPr marL="1143000" indent="-228600">
              <a:defRPr sz="2400">
                <a:solidFill>
                  <a:schemeClr val="tx1"/>
                </a:solidFill>
                <a:latin typeface="Times" pitchFamily="-64" charset="0"/>
                <a:ea typeface="Osaka" pitchFamily="-64" charset="-128"/>
              </a:defRPr>
            </a:lvl3pPr>
            <a:lvl4pPr marL="1600200" indent="-228600">
              <a:defRPr sz="2400">
                <a:solidFill>
                  <a:schemeClr val="tx1"/>
                </a:solidFill>
                <a:latin typeface="Times" pitchFamily="-64" charset="0"/>
                <a:ea typeface="Osaka" pitchFamily="-64" charset="-128"/>
              </a:defRPr>
            </a:lvl4pPr>
            <a:lvl5pPr marL="2057400" indent="-228600">
              <a:defRPr sz="2400">
                <a:solidFill>
                  <a:schemeClr val="tx1"/>
                </a:solidFill>
                <a:latin typeface="Times" pitchFamily="-64" charset="0"/>
                <a:ea typeface="Osaka" pitchFamily="-64" charset="-128"/>
              </a:defRPr>
            </a:lvl5pPr>
            <a:lvl6pPr marL="2514600" indent="-228600" eaLnBrk="0" fontAlgn="base" hangingPunct="0">
              <a:spcBef>
                <a:spcPct val="0"/>
              </a:spcBef>
              <a:spcAft>
                <a:spcPct val="0"/>
              </a:spcAft>
              <a:defRPr sz="2400">
                <a:solidFill>
                  <a:schemeClr val="tx1"/>
                </a:solidFill>
                <a:latin typeface="Times" pitchFamily="-64" charset="0"/>
                <a:ea typeface="Osaka" pitchFamily="-64" charset="-128"/>
              </a:defRPr>
            </a:lvl6pPr>
            <a:lvl7pPr marL="2971800" indent="-228600" eaLnBrk="0" fontAlgn="base" hangingPunct="0">
              <a:spcBef>
                <a:spcPct val="0"/>
              </a:spcBef>
              <a:spcAft>
                <a:spcPct val="0"/>
              </a:spcAft>
              <a:defRPr sz="2400">
                <a:solidFill>
                  <a:schemeClr val="tx1"/>
                </a:solidFill>
                <a:latin typeface="Times" pitchFamily="-64" charset="0"/>
                <a:ea typeface="Osaka" pitchFamily="-64" charset="-128"/>
              </a:defRPr>
            </a:lvl7pPr>
            <a:lvl8pPr marL="3429000" indent="-228600" eaLnBrk="0" fontAlgn="base" hangingPunct="0">
              <a:spcBef>
                <a:spcPct val="0"/>
              </a:spcBef>
              <a:spcAft>
                <a:spcPct val="0"/>
              </a:spcAft>
              <a:defRPr sz="2400">
                <a:solidFill>
                  <a:schemeClr val="tx1"/>
                </a:solidFill>
                <a:latin typeface="Times" pitchFamily="-64" charset="0"/>
                <a:ea typeface="Osaka" pitchFamily="-64" charset="-128"/>
              </a:defRPr>
            </a:lvl8pPr>
            <a:lvl9pPr marL="3886200" indent="-228600" eaLnBrk="0" fontAlgn="base" hangingPunct="0">
              <a:spcBef>
                <a:spcPct val="0"/>
              </a:spcBef>
              <a:spcAft>
                <a:spcPct val="0"/>
              </a:spcAft>
              <a:defRPr sz="2400">
                <a:solidFill>
                  <a:schemeClr val="tx1"/>
                </a:solidFill>
                <a:latin typeface="Times" pitchFamily="-64" charset="0"/>
                <a:ea typeface="Osaka" pitchFamily="-64" charset="-128"/>
              </a:defRPr>
            </a:lvl9pPr>
          </a:lstStyle>
          <a:p>
            <a:pPr>
              <a:spcBef>
                <a:spcPct val="50000"/>
              </a:spcBef>
              <a:defRPr/>
            </a:pPr>
            <a:r>
              <a:rPr lang="en-US" sz="1200" b="1" smtClean="0">
                <a:solidFill>
                  <a:schemeClr val="bg1"/>
                </a:solidFill>
                <a:latin typeface="Arial" charset="0"/>
              </a:rPr>
              <a:t>Boston University</a:t>
            </a:r>
            <a:r>
              <a:rPr lang="en-US" sz="1200" smtClean="0">
                <a:solidFill>
                  <a:schemeClr val="bg1"/>
                </a:solidFill>
                <a:latin typeface="Arial" charset="0"/>
              </a:rPr>
              <a:t> Slideshow Title Goes Here</a:t>
            </a:r>
          </a:p>
        </p:txBody>
      </p:sp>
      <p:sp>
        <p:nvSpPr>
          <p:cNvPr id="1042" name="Rectangle 18"/>
          <p:cNvSpPr>
            <a:spLocks noGrp="1" noChangeArrowheads="1"/>
          </p:cNvSpPr>
          <p:nvPr>
            <p:ph type="dt" sz="half" idx="2"/>
          </p:nvPr>
        </p:nvSpPr>
        <p:spPr bwMode="auto">
          <a:xfrm>
            <a:off x="6629400" y="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808080"/>
                </a:solidFill>
                <a:latin typeface="+mn-lt"/>
              </a:defRPr>
            </a:lvl1pPr>
          </a:lstStyle>
          <a:p>
            <a:pPr>
              <a:defRPr/>
            </a:pPr>
            <a:fld id="{A48FFEC0-0019-4AE7-9CA6-AFF638DD1273}" type="datetime1">
              <a:rPr lang="en-US"/>
              <a:pPr>
                <a:defRPr/>
              </a:pPr>
              <a:t>4/8/2011</a:t>
            </a:fld>
            <a:endParaRPr lang="en-US"/>
          </a:p>
        </p:txBody>
      </p:sp>
      <p:pic>
        <p:nvPicPr>
          <p:cNvPr id="1033" name="Picture 1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09600" y="6035675"/>
            <a:ext cx="475456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charset="0"/>
          <a:ea typeface="Osaka" pitchFamily="-64" charset="-128"/>
        </a:defRPr>
      </a:lvl2pPr>
      <a:lvl3pPr algn="l" rtl="0" eaLnBrk="0" fontAlgn="base" hangingPunct="0">
        <a:spcBef>
          <a:spcPct val="0"/>
        </a:spcBef>
        <a:spcAft>
          <a:spcPct val="0"/>
        </a:spcAft>
        <a:defRPr sz="3600">
          <a:solidFill>
            <a:schemeClr val="tx1"/>
          </a:solidFill>
          <a:latin typeface="Arial" charset="0"/>
          <a:ea typeface="Osaka" pitchFamily="-64" charset="-128"/>
        </a:defRPr>
      </a:lvl3pPr>
      <a:lvl4pPr algn="l" rtl="0" eaLnBrk="0" fontAlgn="base" hangingPunct="0">
        <a:spcBef>
          <a:spcPct val="0"/>
        </a:spcBef>
        <a:spcAft>
          <a:spcPct val="0"/>
        </a:spcAft>
        <a:defRPr sz="3600">
          <a:solidFill>
            <a:schemeClr val="tx1"/>
          </a:solidFill>
          <a:latin typeface="Arial" charset="0"/>
          <a:ea typeface="Osaka" pitchFamily="-64" charset="-128"/>
        </a:defRPr>
      </a:lvl4pPr>
      <a:lvl5pPr algn="l" rtl="0" eaLnBrk="0" fontAlgn="base" hangingPunct="0">
        <a:spcBef>
          <a:spcPct val="0"/>
        </a:spcBef>
        <a:spcAft>
          <a:spcPct val="0"/>
        </a:spcAft>
        <a:defRPr sz="3600">
          <a:solidFill>
            <a:schemeClr val="tx1"/>
          </a:solidFill>
          <a:latin typeface="Arial" charset="0"/>
          <a:ea typeface="Osaka" pitchFamily="-64" charset="-128"/>
        </a:defRPr>
      </a:lvl5pPr>
      <a:lvl6pPr marL="457200" algn="l" rtl="0" fontAlgn="base">
        <a:spcBef>
          <a:spcPct val="0"/>
        </a:spcBef>
        <a:spcAft>
          <a:spcPct val="0"/>
        </a:spcAft>
        <a:defRPr sz="3600">
          <a:solidFill>
            <a:schemeClr val="tx1"/>
          </a:solidFill>
          <a:latin typeface="Arial" charset="0"/>
          <a:ea typeface="Osaka" pitchFamily="-64" charset="-128"/>
        </a:defRPr>
      </a:lvl6pPr>
      <a:lvl7pPr marL="914400" algn="l" rtl="0" fontAlgn="base">
        <a:spcBef>
          <a:spcPct val="0"/>
        </a:spcBef>
        <a:spcAft>
          <a:spcPct val="0"/>
        </a:spcAft>
        <a:defRPr sz="3600">
          <a:solidFill>
            <a:schemeClr val="tx1"/>
          </a:solidFill>
          <a:latin typeface="Arial" charset="0"/>
          <a:ea typeface="Osaka" pitchFamily="-64" charset="-128"/>
        </a:defRPr>
      </a:lvl7pPr>
      <a:lvl8pPr marL="1371600" algn="l" rtl="0" fontAlgn="base">
        <a:spcBef>
          <a:spcPct val="0"/>
        </a:spcBef>
        <a:spcAft>
          <a:spcPct val="0"/>
        </a:spcAft>
        <a:defRPr sz="3600">
          <a:solidFill>
            <a:schemeClr val="tx1"/>
          </a:solidFill>
          <a:latin typeface="Arial" charset="0"/>
          <a:ea typeface="Osaka" pitchFamily="-64" charset="-128"/>
        </a:defRPr>
      </a:lvl8pPr>
      <a:lvl9pPr marL="1828800" algn="l" rtl="0" fontAlgn="base">
        <a:spcBef>
          <a:spcPct val="0"/>
        </a:spcBef>
        <a:spcAft>
          <a:spcPct val="0"/>
        </a:spcAft>
        <a:defRPr sz="3600">
          <a:solidFill>
            <a:schemeClr val="tx1"/>
          </a:solidFill>
          <a:latin typeface="Arial" charset="0"/>
          <a:ea typeface="Osaka" pitchFamily="-64" charset="-128"/>
        </a:defRPr>
      </a:lvl9pPr>
    </p:titleStyle>
    <p:bodyStyle>
      <a:lvl1pPr marL="342900" indent="-342900" algn="l" rtl="0" eaLnBrk="0" fontAlgn="base" hangingPunct="0">
        <a:spcBef>
          <a:spcPct val="20000"/>
        </a:spcBef>
        <a:spcAft>
          <a:spcPct val="0"/>
        </a:spcAft>
        <a:buClr>
          <a:srgbClr val="2675B4"/>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pitchFamily="2" charset="2"/>
        <a:buChar char="§"/>
        <a:defRPr>
          <a:solidFill>
            <a:schemeClr val="tx1"/>
          </a:solidFill>
          <a:latin typeface="+mn-lt"/>
          <a:ea typeface="+mn-ea"/>
        </a:defRPr>
      </a:lvl2pPr>
      <a:lvl3pPr marL="1143000" indent="-228600" algn="l" rtl="0" eaLnBrk="0" fontAlgn="base" hangingPunct="0">
        <a:spcBef>
          <a:spcPct val="20000"/>
        </a:spcBef>
        <a:spcAft>
          <a:spcPct val="0"/>
        </a:spcAft>
        <a:buClr>
          <a:srgbClr val="2675B4"/>
        </a:buClr>
        <a:buFont typeface="Wingdings" pitchFamily="2" charset="2"/>
        <a:buChar char="§"/>
        <a:defRPr>
          <a:solidFill>
            <a:schemeClr val="tx1"/>
          </a:solidFill>
          <a:latin typeface="+mn-lt"/>
          <a:ea typeface="+mn-ea"/>
        </a:defRPr>
      </a:lvl3pPr>
      <a:lvl4pPr marL="1600200" indent="-228600" algn="l" rtl="0" eaLnBrk="0" fontAlgn="base" hangingPunct="0">
        <a:spcBef>
          <a:spcPct val="20000"/>
        </a:spcBef>
        <a:spcAft>
          <a:spcPct val="0"/>
        </a:spcAft>
        <a:buClr>
          <a:srgbClr val="2675B4"/>
        </a:buClr>
        <a:buFont typeface="Wingdings" pitchFamily="2" charset="2"/>
        <a:buChar char="§"/>
        <a:defRPr>
          <a:solidFill>
            <a:schemeClr val="tx1"/>
          </a:solidFill>
          <a:latin typeface="+mn-lt"/>
          <a:ea typeface="+mn-ea"/>
        </a:defRPr>
      </a:lvl4pPr>
      <a:lvl5pPr marL="2057400" indent="-228600" algn="l" rtl="0" eaLnBrk="0" fontAlgn="base" hangingPunct="0">
        <a:spcBef>
          <a:spcPct val="20000"/>
        </a:spcBef>
        <a:spcAft>
          <a:spcPct val="0"/>
        </a:spcAft>
        <a:buClr>
          <a:srgbClr val="2675B4"/>
        </a:buClr>
        <a:buFont typeface="Wingdings" pitchFamily="2" charset="2"/>
        <a:buChar char="§"/>
        <a:defRPr>
          <a:solidFill>
            <a:schemeClr val="tx1"/>
          </a:solidFill>
          <a:latin typeface="+mn-lt"/>
          <a:ea typeface="+mn-ea"/>
        </a:defRPr>
      </a:lvl5pPr>
      <a:lvl6pPr marL="25146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6pPr>
      <a:lvl7pPr marL="29718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7pPr>
      <a:lvl8pPr marL="34290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8pPr>
      <a:lvl9pPr marL="38862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u.edu/career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dolanb@bu.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scp.org/" TargetMode="External"/><Relationship Id="rId2" Type="http://schemas.openxmlformats.org/officeDocument/2006/relationships/hyperlink" Target="https://careers-bu-csm.symplicity.com/studen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57200"/>
            <a:ext cx="7772400" cy="1752600"/>
          </a:xfrm>
        </p:spPr>
        <p:txBody>
          <a:bodyPr/>
          <a:lstStyle/>
          <a:p>
            <a:pPr eaLnBrk="1" hangingPunct="1"/>
            <a:r>
              <a:rPr lang="en-US" b="1" dirty="0" smtClean="0">
                <a:latin typeface="Gill Sans MT" pitchFamily="34" charset="0"/>
              </a:rPr>
              <a:t>Does </a:t>
            </a:r>
            <a:r>
              <a:rPr lang="en-US" b="1" dirty="0">
                <a:latin typeface="Gill Sans MT" pitchFamily="34" charset="0"/>
              </a:rPr>
              <a:t>Your </a:t>
            </a:r>
            <a:r>
              <a:rPr lang="en-US" b="1" dirty="0" smtClean="0">
                <a:latin typeface="Gill Sans MT" pitchFamily="34" charset="0"/>
              </a:rPr>
              <a:t>Resume-CV </a:t>
            </a:r>
            <a:r>
              <a:rPr lang="en-US" b="1" dirty="0">
                <a:latin typeface="Gill Sans MT" pitchFamily="34" charset="0"/>
              </a:rPr>
              <a:t>Communicate The Right </a:t>
            </a:r>
            <a:r>
              <a:rPr lang="en-US" b="1" dirty="0" smtClean="0">
                <a:latin typeface="Gill Sans MT" pitchFamily="34" charset="0"/>
              </a:rPr>
              <a:t>Message?</a:t>
            </a:r>
            <a:endParaRPr lang="en-US" dirty="0" smtClean="0"/>
          </a:p>
        </p:txBody>
      </p:sp>
      <p:sp>
        <p:nvSpPr>
          <p:cNvPr id="3075" name="Rectangle 3"/>
          <p:cNvSpPr>
            <a:spLocks noGrp="1" noChangeArrowheads="1"/>
          </p:cNvSpPr>
          <p:nvPr>
            <p:ph type="subTitle" idx="1"/>
          </p:nvPr>
        </p:nvSpPr>
        <p:spPr>
          <a:xfrm>
            <a:off x="1295400" y="2362200"/>
            <a:ext cx="6400800" cy="2438400"/>
          </a:xfrm>
        </p:spPr>
        <p:txBody>
          <a:bodyPr/>
          <a:lstStyle/>
          <a:p>
            <a:pPr eaLnBrk="1" hangingPunct="1">
              <a:lnSpc>
                <a:spcPct val="90000"/>
              </a:lnSpc>
            </a:pPr>
            <a:endParaRPr lang="en-US" dirty="0">
              <a:latin typeface="Gill Sans MT" pitchFamily="34" charset="0"/>
            </a:endParaRPr>
          </a:p>
          <a:p>
            <a:pPr eaLnBrk="1" hangingPunct="1">
              <a:lnSpc>
                <a:spcPct val="90000"/>
              </a:lnSpc>
            </a:pPr>
            <a:r>
              <a:rPr lang="en-US" dirty="0">
                <a:latin typeface="Gill Sans MT" pitchFamily="34" charset="0"/>
              </a:rPr>
              <a:t>Center for Career Development</a:t>
            </a:r>
          </a:p>
          <a:p>
            <a:pPr eaLnBrk="1" hangingPunct="1">
              <a:lnSpc>
                <a:spcPct val="90000"/>
              </a:lnSpc>
            </a:pPr>
            <a:r>
              <a:rPr lang="en-US" dirty="0">
                <a:latin typeface="Gill Sans MT" pitchFamily="34" charset="0"/>
              </a:rPr>
              <a:t>19 Deerfield St. 3</a:t>
            </a:r>
            <a:r>
              <a:rPr lang="en-US" baseline="30000" dirty="0">
                <a:latin typeface="Gill Sans MT" pitchFamily="34" charset="0"/>
              </a:rPr>
              <a:t>rd</a:t>
            </a:r>
            <a:r>
              <a:rPr lang="en-US" dirty="0">
                <a:latin typeface="Gill Sans MT" pitchFamily="34" charset="0"/>
              </a:rPr>
              <a:t> Floor</a:t>
            </a:r>
          </a:p>
          <a:p>
            <a:pPr eaLnBrk="1" hangingPunct="1">
              <a:lnSpc>
                <a:spcPct val="90000"/>
              </a:lnSpc>
            </a:pPr>
            <a:r>
              <a:rPr lang="en-US" sz="2000" dirty="0">
                <a:latin typeface="Gill Sans MT" pitchFamily="34" charset="0"/>
              </a:rPr>
              <a:t>617-353-3590</a:t>
            </a:r>
          </a:p>
          <a:p>
            <a:pPr eaLnBrk="1" hangingPunct="1">
              <a:lnSpc>
                <a:spcPct val="90000"/>
              </a:lnSpc>
            </a:pPr>
            <a:r>
              <a:rPr lang="en-US" dirty="0">
                <a:solidFill>
                  <a:srgbClr val="E4A130"/>
                </a:solidFill>
                <a:latin typeface="Gill Sans MT" pitchFamily="34" charset="0"/>
                <a:hlinkClick r:id="rId3"/>
              </a:rPr>
              <a:t>http://www.bu.edu/careers/</a:t>
            </a:r>
            <a:endParaRPr lang="en-US" dirty="0">
              <a:solidFill>
                <a:srgbClr val="E4A130"/>
              </a:solidFill>
              <a:latin typeface="Gill Sans MT" pitchFamily="34" charset="0"/>
            </a:endParaRPr>
          </a:p>
          <a:p>
            <a:pPr eaLnBrk="1" hangingPunct="1">
              <a:lnSpc>
                <a:spcPct val="90000"/>
              </a:lnSpc>
            </a:pPr>
            <a:r>
              <a:rPr lang="en-US" dirty="0">
                <a:solidFill>
                  <a:schemeClr val="hlink"/>
                </a:solidFill>
                <a:latin typeface="Gill Sans MT" pitchFamily="34" charset="0"/>
              </a:rPr>
              <a:t>Bob Dolan          </a:t>
            </a:r>
            <a:r>
              <a:rPr lang="en-US" sz="2000" dirty="0" smtClean="0">
                <a:solidFill>
                  <a:schemeClr val="hlink"/>
                </a:solidFill>
                <a:latin typeface="Gill Sans MT" pitchFamily="34" charset="0"/>
                <a:hlinkClick r:id="rId4"/>
              </a:rPr>
              <a:t>dolanb@bu.edu</a:t>
            </a:r>
            <a:endParaRPr lang="en-US" sz="2000" dirty="0" smtClean="0">
              <a:solidFill>
                <a:schemeClr val="hlink"/>
              </a:solidFill>
              <a:latin typeface="Gill Sans MT" pitchFamily="34" charset="0"/>
            </a:endParaRPr>
          </a:p>
          <a:p>
            <a:pPr eaLnBrk="1" hangingPunct="1">
              <a:lnSpc>
                <a:spcPct val="90000"/>
              </a:lnSpc>
            </a:pPr>
            <a:endParaRPr lang="en-US" sz="2000" dirty="0">
              <a:solidFill>
                <a:schemeClr val="hlink"/>
              </a:solidFill>
              <a:latin typeface="Gill Sans MT" pitchFamily="34" charset="0"/>
            </a:endParaRPr>
          </a:p>
        </p:txBody>
      </p:sp>
      <p:sp>
        <p:nvSpPr>
          <p:cNvPr id="4" name="Text Box 5"/>
          <p:cNvSpPr txBox="1">
            <a:spLocks noChangeArrowheads="1"/>
          </p:cNvSpPr>
          <p:nvPr/>
        </p:nvSpPr>
        <p:spPr bwMode="auto">
          <a:xfrm>
            <a:off x="3581400" y="5029200"/>
            <a:ext cx="1600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dirty="0" smtClean="0">
                <a:solidFill>
                  <a:schemeClr val="bg1"/>
                </a:solidFill>
              </a:rPr>
              <a:t>Mar 2011</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90600" y="457200"/>
            <a:ext cx="7391400" cy="1527175"/>
          </a:xfrm>
        </p:spPr>
        <p:txBody>
          <a:bodyPr/>
          <a:lstStyle/>
          <a:p>
            <a:pPr algn="ctr" eaLnBrk="1" hangingPunct="1"/>
            <a:r>
              <a:rPr lang="en-US" sz="3200" b="1" dirty="0" smtClean="0">
                <a:solidFill>
                  <a:srgbClr val="0033CC"/>
                </a:solidFill>
                <a:latin typeface="Gill Sans MT" pitchFamily="34" charset="0"/>
              </a:rPr>
              <a:t>Does Your Resume-CV Communicate The Right Message?</a:t>
            </a:r>
          </a:p>
        </p:txBody>
      </p:sp>
      <p:sp>
        <p:nvSpPr>
          <p:cNvPr id="4099" name="Rectangle 3"/>
          <p:cNvSpPr>
            <a:spLocks noGrp="1" noChangeArrowheads="1"/>
          </p:cNvSpPr>
          <p:nvPr>
            <p:ph type="body" idx="1"/>
          </p:nvPr>
        </p:nvSpPr>
        <p:spPr>
          <a:xfrm>
            <a:off x="685800" y="2209800"/>
            <a:ext cx="7620000" cy="2743200"/>
          </a:xfrm>
        </p:spPr>
        <p:txBody>
          <a:bodyPr/>
          <a:lstStyle/>
          <a:p>
            <a:pPr eaLnBrk="1" hangingPunct="1">
              <a:lnSpc>
                <a:spcPct val="80000"/>
              </a:lnSpc>
              <a:buFont typeface="Wingdings" pitchFamily="2" charset="2"/>
              <a:buNone/>
            </a:pPr>
            <a:r>
              <a:rPr lang="en-US" sz="2800" b="1" dirty="0" smtClean="0"/>
              <a:t>Intended Learning Outcomes:</a:t>
            </a:r>
          </a:p>
          <a:p>
            <a:pPr eaLnBrk="1" hangingPunct="1">
              <a:lnSpc>
                <a:spcPct val="80000"/>
              </a:lnSpc>
              <a:buFont typeface="Wingdings" pitchFamily="2" charset="2"/>
              <a:buNone/>
            </a:pPr>
            <a:endParaRPr lang="en-US" sz="800" b="1" dirty="0" smtClean="0"/>
          </a:p>
          <a:p>
            <a:pPr lvl="1" eaLnBrk="1" hangingPunct="1">
              <a:buSzPct val="115000"/>
              <a:buFontTx/>
              <a:buChar char="•"/>
            </a:pPr>
            <a:r>
              <a:rPr lang="en-US" sz="2400" dirty="0" smtClean="0"/>
              <a:t>Understand the purpose of a Resume-CV</a:t>
            </a:r>
          </a:p>
          <a:p>
            <a:pPr lvl="1" eaLnBrk="1" hangingPunct="1">
              <a:buSzPct val="115000"/>
              <a:buFontTx/>
              <a:buChar char="•"/>
            </a:pPr>
            <a:r>
              <a:rPr lang="en-US" sz="2400" dirty="0" smtClean="0"/>
              <a:t>Learn a strategy to develop and write a document that drives impact </a:t>
            </a:r>
          </a:p>
          <a:p>
            <a:pPr lvl="1" eaLnBrk="1" hangingPunct="1">
              <a:buSzPct val="115000"/>
              <a:buFontTx/>
              <a:buChar char="•"/>
            </a:pPr>
            <a:r>
              <a:rPr lang="en-US" sz="2400" dirty="0" smtClean="0"/>
              <a:t>Learn how to write an accomplishment statement</a:t>
            </a:r>
          </a:p>
          <a:p>
            <a:pPr lvl="1" eaLnBrk="1" hangingPunct="1">
              <a:buSzPct val="115000"/>
              <a:buFontTx/>
              <a:buChar char="•"/>
            </a:pPr>
            <a:endParaRPr lang="en-US" sz="2000" dirty="0" smtClean="0"/>
          </a:p>
          <a:p>
            <a:pPr eaLnBrk="1" hangingPunct="1">
              <a:lnSpc>
                <a:spcPct val="80000"/>
              </a:lnSpc>
              <a:buFont typeface="Wingdings" pitchFamily="2" charset="2"/>
              <a:buNone/>
            </a:pPr>
            <a:r>
              <a:rPr lang="en-US" sz="900" dirty="0" smtClean="0"/>
              <a:t>	</a:t>
            </a:r>
          </a:p>
          <a:p>
            <a:pPr eaLnBrk="1" hangingPunct="1">
              <a:lnSpc>
                <a:spcPct val="80000"/>
              </a:lnSpc>
              <a:buFont typeface="Wingdings" pitchFamily="2" charset="2"/>
              <a:buNone/>
            </a:pPr>
            <a:r>
              <a:rPr lang="en-US" sz="900" dirty="0" smtClean="0"/>
              <a:t>	</a:t>
            </a:r>
          </a:p>
        </p:txBody>
      </p:sp>
    </p:spTree>
    <p:extLst>
      <p:ext uri="{BB962C8B-B14F-4D97-AF65-F5344CB8AC3E}">
        <p14:creationId xmlns:p14="http://schemas.microsoft.com/office/powerpoint/2010/main" val="3611241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6"/>
          <p:cNvSpPr>
            <a:spLocks noChangeArrowheads="1"/>
          </p:cNvSpPr>
          <p:nvPr/>
        </p:nvSpPr>
        <p:spPr bwMode="auto">
          <a:xfrm>
            <a:off x="1018162" y="1522379"/>
            <a:ext cx="8153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800">
              <a:latin typeface="Gill Sans MT" pitchFamily="34" charset="0"/>
            </a:endParaRPr>
          </a:p>
          <a:p>
            <a:pPr eaLnBrk="1" hangingPunct="1"/>
            <a:endParaRPr lang="en-US" sz="2400">
              <a:latin typeface="Gill Sans MT" pitchFamily="34" charset="0"/>
            </a:endParaRPr>
          </a:p>
        </p:txBody>
      </p:sp>
      <p:sp>
        <p:nvSpPr>
          <p:cNvPr id="5123" name="AutoShape 36"/>
          <p:cNvSpPr>
            <a:spLocks noChangeArrowheads="1"/>
          </p:cNvSpPr>
          <p:nvPr/>
        </p:nvSpPr>
        <p:spPr bwMode="auto">
          <a:xfrm>
            <a:off x="838200" y="1371600"/>
            <a:ext cx="7315200" cy="4572000"/>
          </a:xfrm>
          <a:prstGeom prst="triangle">
            <a:avLst>
              <a:gd name="adj" fmla="val 49000"/>
            </a:avLst>
          </a:prstGeom>
          <a:solidFill>
            <a:schemeClr val="bg1"/>
          </a:solidFill>
          <a:ln w="6350">
            <a:solidFill>
              <a:schemeClr val="tx2"/>
            </a:solidFill>
            <a:miter lim="800000"/>
            <a:headEnd/>
            <a:tailEnd/>
          </a:ln>
        </p:spPr>
        <p:txBody>
          <a:bodyPr wrap="none" anchor="ctr"/>
          <a:lstStyle/>
          <a:p>
            <a:endParaRPr lang="en-US"/>
          </a:p>
        </p:txBody>
      </p:sp>
      <p:sp>
        <p:nvSpPr>
          <p:cNvPr id="5124" name="Text Box 37"/>
          <p:cNvSpPr txBox="1">
            <a:spLocks noChangeArrowheads="1"/>
          </p:cNvSpPr>
          <p:nvPr/>
        </p:nvSpPr>
        <p:spPr bwMode="auto">
          <a:xfrm>
            <a:off x="3886200" y="1676400"/>
            <a:ext cx="1066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000" b="1">
                <a:solidFill>
                  <a:schemeClr val="tx2"/>
                </a:solidFill>
                <a:latin typeface="Gill Sans MT" pitchFamily="34" charset="0"/>
              </a:rPr>
              <a:t>Job Search</a:t>
            </a:r>
            <a:endParaRPr lang="en-US" sz="2000">
              <a:solidFill>
                <a:schemeClr val="tx2"/>
              </a:solidFill>
              <a:latin typeface="Gill Sans MT" pitchFamily="34" charset="0"/>
            </a:endParaRPr>
          </a:p>
        </p:txBody>
      </p:sp>
      <p:sp>
        <p:nvSpPr>
          <p:cNvPr id="5125" name="Text Box 38"/>
          <p:cNvSpPr txBox="1">
            <a:spLocks noChangeArrowheads="1"/>
          </p:cNvSpPr>
          <p:nvPr/>
        </p:nvSpPr>
        <p:spPr bwMode="auto">
          <a:xfrm>
            <a:off x="3505200" y="2667000"/>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200" b="1" dirty="0" smtClean="0">
                <a:solidFill>
                  <a:srgbClr val="0033CC"/>
                </a:solidFill>
                <a:latin typeface="Gill Sans MT" pitchFamily="34" charset="0"/>
              </a:rPr>
              <a:t>Resumes-CV, </a:t>
            </a:r>
            <a:r>
              <a:rPr lang="en-US" sz="1200" dirty="0">
                <a:solidFill>
                  <a:schemeClr val="tx2"/>
                </a:solidFill>
                <a:latin typeface="Gill Sans MT" pitchFamily="34" charset="0"/>
              </a:rPr>
              <a:t>Cover Letters,</a:t>
            </a:r>
            <a:r>
              <a:rPr lang="en-US" sz="1200" dirty="0">
                <a:latin typeface="Gill Sans MT" pitchFamily="34" charset="0"/>
              </a:rPr>
              <a:t> </a:t>
            </a:r>
            <a:r>
              <a:rPr lang="en-US" sz="1200" dirty="0">
                <a:solidFill>
                  <a:schemeClr val="tx2"/>
                </a:solidFill>
                <a:latin typeface="Gill Sans MT" pitchFamily="34" charset="0"/>
              </a:rPr>
              <a:t> </a:t>
            </a:r>
            <a:r>
              <a:rPr lang="en-US" sz="1200" dirty="0">
                <a:latin typeface="Gill Sans MT" pitchFamily="34" charset="0"/>
              </a:rPr>
              <a:t>Interviews</a:t>
            </a:r>
            <a:r>
              <a:rPr lang="en-US" sz="1200" dirty="0">
                <a:solidFill>
                  <a:schemeClr val="tx2"/>
                </a:solidFill>
                <a:latin typeface="Gill Sans MT" pitchFamily="34" charset="0"/>
              </a:rPr>
              <a:t>, </a:t>
            </a:r>
            <a:r>
              <a:rPr lang="en-US" sz="1200" dirty="0" smtClean="0">
                <a:solidFill>
                  <a:schemeClr val="tx2"/>
                </a:solidFill>
                <a:latin typeface="Gill Sans MT" pitchFamily="34" charset="0"/>
              </a:rPr>
              <a:t> Networking</a:t>
            </a:r>
            <a:r>
              <a:rPr lang="en-US" sz="1200" dirty="0">
                <a:solidFill>
                  <a:schemeClr val="tx2"/>
                </a:solidFill>
                <a:latin typeface="Gill Sans MT" pitchFamily="34" charset="0"/>
              </a:rPr>
              <a:t>!</a:t>
            </a:r>
          </a:p>
        </p:txBody>
      </p:sp>
      <p:sp>
        <p:nvSpPr>
          <p:cNvPr id="5126" name="Text Box 39"/>
          <p:cNvSpPr txBox="1">
            <a:spLocks noChangeArrowheads="1"/>
          </p:cNvSpPr>
          <p:nvPr/>
        </p:nvSpPr>
        <p:spPr bwMode="auto">
          <a:xfrm>
            <a:off x="3276600" y="3048000"/>
            <a:ext cx="228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000" b="1">
                <a:solidFill>
                  <a:schemeClr val="tx2"/>
                </a:solidFill>
                <a:latin typeface="Gill Sans MT" pitchFamily="34" charset="0"/>
              </a:rPr>
              <a:t>Focusing</a:t>
            </a:r>
          </a:p>
        </p:txBody>
      </p:sp>
      <p:sp>
        <p:nvSpPr>
          <p:cNvPr id="5127" name="Text Box 40"/>
          <p:cNvSpPr txBox="1">
            <a:spLocks noChangeArrowheads="1"/>
          </p:cNvSpPr>
          <p:nvPr/>
        </p:nvSpPr>
        <p:spPr bwMode="auto">
          <a:xfrm>
            <a:off x="2819400" y="3429000"/>
            <a:ext cx="35052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200">
                <a:solidFill>
                  <a:schemeClr val="tx2"/>
                </a:solidFill>
                <a:latin typeface="Gill Sans MT" pitchFamily="34" charset="0"/>
              </a:rPr>
              <a:t>Which organizations are a good fit? What do I need to be competitive? Who can connect me to these organizations? Networking!</a:t>
            </a:r>
            <a:endParaRPr lang="en-US" sz="1200" b="1">
              <a:solidFill>
                <a:schemeClr val="tx2"/>
              </a:solidFill>
              <a:latin typeface="Gill Sans MT" pitchFamily="34" charset="0"/>
            </a:endParaRPr>
          </a:p>
        </p:txBody>
      </p:sp>
      <p:sp>
        <p:nvSpPr>
          <p:cNvPr id="5128" name="Text Box 41"/>
          <p:cNvSpPr txBox="1">
            <a:spLocks noChangeArrowheads="1"/>
          </p:cNvSpPr>
          <p:nvPr/>
        </p:nvSpPr>
        <p:spPr bwMode="auto">
          <a:xfrm>
            <a:off x="3657600" y="2286000"/>
            <a:ext cx="1600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000" b="1">
                <a:solidFill>
                  <a:schemeClr val="tx2"/>
                </a:solidFill>
                <a:latin typeface="Gill Sans MT" pitchFamily="34" charset="0"/>
              </a:rPr>
              <a:t>Action Plan</a:t>
            </a:r>
          </a:p>
        </p:txBody>
      </p:sp>
      <p:sp>
        <p:nvSpPr>
          <p:cNvPr id="5129" name="Text Box 42"/>
          <p:cNvSpPr txBox="1">
            <a:spLocks noChangeArrowheads="1"/>
          </p:cNvSpPr>
          <p:nvPr/>
        </p:nvSpPr>
        <p:spPr bwMode="auto">
          <a:xfrm>
            <a:off x="2590800" y="4038600"/>
            <a:ext cx="3733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000" b="1">
                <a:solidFill>
                  <a:schemeClr val="tx2"/>
                </a:solidFill>
                <a:latin typeface="Gill Sans MT" pitchFamily="34" charset="0"/>
              </a:rPr>
              <a:t>Exploration</a:t>
            </a:r>
          </a:p>
        </p:txBody>
      </p:sp>
      <p:sp>
        <p:nvSpPr>
          <p:cNvPr id="5130" name="Text Box 43"/>
          <p:cNvSpPr txBox="1">
            <a:spLocks noChangeArrowheads="1"/>
          </p:cNvSpPr>
          <p:nvPr/>
        </p:nvSpPr>
        <p:spPr bwMode="auto">
          <a:xfrm>
            <a:off x="2209800" y="4419600"/>
            <a:ext cx="495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200">
                <a:solidFill>
                  <a:schemeClr val="tx2"/>
                </a:solidFill>
                <a:latin typeface="Gill Sans MT" pitchFamily="34" charset="0"/>
              </a:rPr>
              <a:t>What’s out there? What options do I have? What jobs fit my skills? What careers and industries can use them? Networking!</a:t>
            </a:r>
            <a:endParaRPr lang="en-US" sz="1200" b="1">
              <a:solidFill>
                <a:schemeClr val="tx2"/>
              </a:solidFill>
              <a:latin typeface="Gill Sans MT" pitchFamily="34" charset="0"/>
            </a:endParaRPr>
          </a:p>
        </p:txBody>
      </p:sp>
      <p:sp>
        <p:nvSpPr>
          <p:cNvPr id="5131" name="Text Box 44"/>
          <p:cNvSpPr txBox="1">
            <a:spLocks noChangeArrowheads="1"/>
          </p:cNvSpPr>
          <p:nvPr/>
        </p:nvSpPr>
        <p:spPr bwMode="auto">
          <a:xfrm>
            <a:off x="1752600" y="4953000"/>
            <a:ext cx="548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000" b="1">
                <a:solidFill>
                  <a:schemeClr val="tx2"/>
                </a:solidFill>
                <a:latin typeface="Gill Sans MT" pitchFamily="34" charset="0"/>
              </a:rPr>
              <a:t>Self Assessment</a:t>
            </a:r>
          </a:p>
        </p:txBody>
      </p:sp>
      <p:sp>
        <p:nvSpPr>
          <p:cNvPr id="5132" name="Text Box 45"/>
          <p:cNvSpPr txBox="1">
            <a:spLocks noChangeArrowheads="1"/>
          </p:cNvSpPr>
          <p:nvPr/>
        </p:nvSpPr>
        <p:spPr bwMode="auto">
          <a:xfrm>
            <a:off x="1524000" y="5334000"/>
            <a:ext cx="609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200">
                <a:solidFill>
                  <a:schemeClr val="tx2"/>
                </a:solidFill>
                <a:latin typeface="Gill Sans MT" pitchFamily="34" charset="0"/>
              </a:rPr>
              <a:t>Who am I? What are my interests? What kinds of skills do I have? What are my work-related values? What is my work style? Networking!</a:t>
            </a:r>
          </a:p>
        </p:txBody>
      </p:sp>
      <p:sp>
        <p:nvSpPr>
          <p:cNvPr id="5133" name="Text Box 46"/>
          <p:cNvSpPr txBox="1">
            <a:spLocks noChangeArrowheads="1"/>
          </p:cNvSpPr>
          <p:nvPr/>
        </p:nvSpPr>
        <p:spPr bwMode="auto">
          <a:xfrm>
            <a:off x="533400" y="152400"/>
            <a:ext cx="8001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4000" b="1" dirty="0">
                <a:solidFill>
                  <a:schemeClr val="bg1"/>
                </a:solidFill>
                <a:latin typeface="Gill Sans MT" pitchFamily="34" charset="0"/>
              </a:rPr>
              <a:t>Career Planning                             A  Lifelong Process</a:t>
            </a:r>
          </a:p>
        </p:txBody>
      </p:sp>
      <p:sp>
        <p:nvSpPr>
          <p:cNvPr id="5135" name="AutoShape 48"/>
          <p:cNvSpPr>
            <a:spLocks noChangeArrowheads="1"/>
          </p:cNvSpPr>
          <p:nvPr/>
        </p:nvSpPr>
        <p:spPr bwMode="auto">
          <a:xfrm>
            <a:off x="2209800" y="2574587"/>
            <a:ext cx="1133272" cy="609600"/>
          </a:xfrm>
          <a:prstGeom prst="wedgeEllipseCallout">
            <a:avLst>
              <a:gd name="adj1" fmla="val 66881"/>
              <a:gd name="adj2" fmla="val -10786"/>
            </a:avLst>
          </a:prstGeom>
          <a:solidFill>
            <a:schemeClr val="accent1"/>
          </a:solidFill>
          <a:ln w="9525" algn="ctr">
            <a:solidFill>
              <a:schemeClr val="tx1"/>
            </a:solidFill>
            <a:miter lim="800000"/>
            <a:headEnd/>
            <a:tailEnd/>
          </a:ln>
        </p:spPr>
        <p:txBody>
          <a:bodyPr/>
          <a:lstStyle/>
          <a:p>
            <a:pPr algn="ctr"/>
            <a:r>
              <a:rPr lang="en-US" sz="1000" b="1" dirty="0">
                <a:solidFill>
                  <a:schemeClr val="tx2"/>
                </a:solidFill>
              </a:rPr>
              <a:t>Today’s </a:t>
            </a:r>
            <a:r>
              <a:rPr lang="en-US" sz="1000" b="1" dirty="0" smtClean="0">
                <a:solidFill>
                  <a:schemeClr val="tx2"/>
                </a:solidFill>
              </a:rPr>
              <a:t>Workshop</a:t>
            </a:r>
            <a:endParaRPr lang="en-US" sz="1000" b="1" dirty="0">
              <a:solidFill>
                <a:schemeClr val="tx2"/>
              </a:solidFill>
            </a:endParaRPr>
          </a:p>
        </p:txBody>
      </p:sp>
      <p:sp>
        <p:nvSpPr>
          <p:cNvPr id="5136" name="Curved Right Arrow 15"/>
          <p:cNvSpPr>
            <a:spLocks noChangeArrowheads="1"/>
          </p:cNvSpPr>
          <p:nvPr/>
        </p:nvSpPr>
        <p:spPr bwMode="auto">
          <a:xfrm rot="8535204">
            <a:off x="6477000" y="1212850"/>
            <a:ext cx="731838" cy="4297363"/>
          </a:xfrm>
          <a:prstGeom prst="curvedRightArrow">
            <a:avLst>
              <a:gd name="adj1" fmla="val 25010"/>
              <a:gd name="adj2" fmla="val 49966"/>
              <a:gd name="adj3" fmla="val 25000"/>
            </a:avLst>
          </a:prstGeom>
          <a:solidFill>
            <a:schemeClr val="accent1"/>
          </a:solidFill>
          <a:ln w="9525" algn="ctr">
            <a:solidFill>
              <a:schemeClr val="tx1"/>
            </a:solidFill>
            <a:round/>
            <a:headEnd/>
            <a:tailEnd/>
          </a:ln>
        </p:spPr>
        <p:txBody>
          <a:bodyPr/>
          <a:lstStyle/>
          <a:p>
            <a:endParaRPr lang="en-US"/>
          </a:p>
        </p:txBody>
      </p:sp>
      <p:sp>
        <p:nvSpPr>
          <p:cNvPr id="5137" name="Curved Right Arrow 16"/>
          <p:cNvSpPr>
            <a:spLocks noChangeArrowheads="1"/>
          </p:cNvSpPr>
          <p:nvPr/>
        </p:nvSpPr>
        <p:spPr bwMode="auto">
          <a:xfrm rot="2143095">
            <a:off x="1735328" y="1212849"/>
            <a:ext cx="731837" cy="4297363"/>
          </a:xfrm>
          <a:prstGeom prst="curvedRightArrow">
            <a:avLst>
              <a:gd name="adj1" fmla="val 25010"/>
              <a:gd name="adj2" fmla="val 49967"/>
              <a:gd name="adj3" fmla="val 25000"/>
            </a:avLst>
          </a:prstGeom>
          <a:solidFill>
            <a:schemeClr val="accent1"/>
          </a:solidFill>
          <a:ln w="9525" algn="ctr">
            <a:solidFill>
              <a:schemeClr val="tx1"/>
            </a:solidFill>
            <a:round/>
            <a:headEnd/>
            <a:tailEnd/>
          </a:ln>
        </p:spPr>
        <p:txBody>
          <a:bodyPr/>
          <a:lstStyle/>
          <a:p>
            <a:endParaRPr lang="en-US"/>
          </a:p>
        </p:txBody>
      </p:sp>
    </p:spTree>
    <p:extLst>
      <p:ext uri="{BB962C8B-B14F-4D97-AF65-F5344CB8AC3E}">
        <p14:creationId xmlns:p14="http://schemas.microsoft.com/office/powerpoint/2010/main" val="382794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762000" y="381000"/>
            <a:ext cx="7239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sz="4000" b="1" dirty="0" smtClean="0">
                <a:solidFill>
                  <a:schemeClr val="tx2"/>
                </a:solidFill>
                <a:latin typeface="+mn-lt"/>
              </a:rPr>
              <a:t>Resume or CV ?</a:t>
            </a:r>
            <a:endParaRPr lang="en-US" sz="4200" u="sng" dirty="0">
              <a:solidFill>
                <a:schemeClr val="tx2"/>
              </a:solidFill>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820605591"/>
              </p:ext>
            </p:extLst>
          </p:nvPr>
        </p:nvGraphicFramePr>
        <p:xfrm>
          <a:off x="609600" y="1371600"/>
          <a:ext cx="7924800" cy="4495800"/>
        </p:xfrm>
        <a:graphic>
          <a:graphicData uri="http://schemas.openxmlformats.org/drawingml/2006/table">
            <a:tbl>
              <a:tblPr>
                <a:tableStyleId>{5C22544A-7EE6-4342-B048-85BDC9FD1C3A}</a:tableStyleId>
              </a:tblPr>
              <a:tblGrid>
                <a:gridCol w="2209800"/>
                <a:gridCol w="2972501"/>
                <a:gridCol w="2742499"/>
              </a:tblGrid>
              <a:tr h="289730">
                <a:tc>
                  <a:txBody>
                    <a:bodyPr/>
                    <a:lstStyle/>
                    <a:p>
                      <a:pPr algn="ctr" fontAlgn="b"/>
                      <a:r>
                        <a:rPr lang="en-US" sz="1500" u="sng" strike="noStrike" dirty="0">
                          <a:effectLst/>
                        </a:rPr>
                        <a:t>Category</a:t>
                      </a:r>
                      <a:endParaRPr lang="en-US" sz="1500" b="1" i="0" u="sng" strike="noStrike" dirty="0">
                        <a:solidFill>
                          <a:srgbClr val="000000"/>
                        </a:solidFill>
                        <a:effectLst/>
                        <a:latin typeface="Calibri"/>
                      </a:endParaRPr>
                    </a:p>
                  </a:txBody>
                  <a:tcPr marL="8636" marR="8636" marT="8636" marB="0" anchor="b"/>
                </a:tc>
                <a:tc>
                  <a:txBody>
                    <a:bodyPr/>
                    <a:lstStyle/>
                    <a:p>
                      <a:pPr algn="ctr" fontAlgn="b"/>
                      <a:r>
                        <a:rPr lang="en-US" sz="1500" u="sng" strike="noStrike" dirty="0">
                          <a:effectLst/>
                        </a:rPr>
                        <a:t>Curriculum Vitae</a:t>
                      </a:r>
                      <a:endParaRPr lang="en-US" sz="1500" b="1" i="0" u="sng" strike="noStrike" dirty="0">
                        <a:solidFill>
                          <a:srgbClr val="000000"/>
                        </a:solidFill>
                        <a:effectLst/>
                        <a:latin typeface="Calibri"/>
                      </a:endParaRPr>
                    </a:p>
                  </a:txBody>
                  <a:tcPr marL="8636" marR="8636" marT="8636" marB="0" anchor="b"/>
                </a:tc>
                <a:tc>
                  <a:txBody>
                    <a:bodyPr/>
                    <a:lstStyle/>
                    <a:p>
                      <a:pPr algn="ctr" fontAlgn="b"/>
                      <a:r>
                        <a:rPr lang="en-US" sz="1500" u="sng" strike="noStrike" dirty="0">
                          <a:effectLst/>
                        </a:rPr>
                        <a:t>Resume</a:t>
                      </a:r>
                      <a:endParaRPr lang="en-US" sz="1500" b="1" i="0" u="sng" strike="noStrike" dirty="0">
                        <a:solidFill>
                          <a:srgbClr val="000000"/>
                        </a:solidFill>
                        <a:effectLst/>
                        <a:latin typeface="Calibri"/>
                      </a:endParaRPr>
                    </a:p>
                  </a:txBody>
                  <a:tcPr marL="8636" marR="8636" marT="8636" marB="0" anchor="b"/>
                </a:tc>
              </a:tr>
              <a:tr h="599440">
                <a:tc>
                  <a:txBody>
                    <a:bodyPr/>
                    <a:lstStyle/>
                    <a:p>
                      <a:pPr algn="l" fontAlgn="ctr"/>
                      <a:r>
                        <a:rPr lang="en-US" sz="1050" u="none" strike="noStrike" dirty="0">
                          <a:effectLst/>
                        </a:rPr>
                        <a:t>What is it?</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A complete list of your professional and educational history</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a:effectLst/>
                        </a:rPr>
                        <a:t>A summary of your experience and skills that are most pertinent to your targeted job.</a:t>
                      </a:r>
                      <a:endParaRPr lang="en-US" sz="1050" b="0" i="0" u="none" strike="noStrike">
                        <a:solidFill>
                          <a:srgbClr val="000000"/>
                        </a:solidFill>
                        <a:effectLst/>
                        <a:latin typeface="Calibri"/>
                      </a:endParaRPr>
                    </a:p>
                  </a:txBody>
                  <a:tcPr marL="8636" marR="8636" marT="8636" marB="0" anchor="ctr"/>
                </a:tc>
              </a:tr>
              <a:tr h="599440">
                <a:tc>
                  <a:txBody>
                    <a:bodyPr/>
                    <a:lstStyle/>
                    <a:p>
                      <a:pPr algn="l" fontAlgn="ctr"/>
                      <a:r>
                        <a:rPr lang="en-US" sz="1050" u="none" strike="noStrike" dirty="0">
                          <a:effectLst/>
                        </a:rPr>
                        <a:t>How long is it?</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Usually many pages; length is not important.</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a:effectLst/>
                        </a:rPr>
                        <a:t>Usually one page for students and one -two pages based upon level of experience and work history.</a:t>
                      </a:r>
                      <a:endParaRPr lang="en-US" sz="1050" b="0" i="0" u="none" strike="noStrike">
                        <a:solidFill>
                          <a:srgbClr val="000000"/>
                        </a:solidFill>
                        <a:effectLst/>
                        <a:latin typeface="Calibri"/>
                      </a:endParaRPr>
                    </a:p>
                  </a:txBody>
                  <a:tcPr marL="8636" marR="8636" marT="8636" marB="0" anchor="ctr"/>
                </a:tc>
              </a:tr>
              <a:tr h="599440">
                <a:tc>
                  <a:txBody>
                    <a:bodyPr/>
                    <a:lstStyle/>
                    <a:p>
                      <a:pPr algn="l" fontAlgn="ctr"/>
                      <a:r>
                        <a:rPr lang="en-US" sz="1050" u="none" strike="noStrike" dirty="0">
                          <a:effectLst/>
                        </a:rPr>
                        <a:t>When do I use it?</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Used for academic positions and research positions in government and industry.</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Used for every other job outside of academia and research.</a:t>
                      </a:r>
                      <a:endParaRPr lang="en-US" sz="1050" b="0" i="0" u="none" strike="noStrike" dirty="0">
                        <a:solidFill>
                          <a:srgbClr val="000000"/>
                        </a:solidFill>
                        <a:effectLst/>
                        <a:latin typeface="Calibri"/>
                      </a:endParaRPr>
                    </a:p>
                  </a:txBody>
                  <a:tcPr marL="8636" marR="8636" marT="8636" marB="0" anchor="ctr"/>
                </a:tc>
              </a:tr>
              <a:tr h="399626">
                <a:tc>
                  <a:txBody>
                    <a:bodyPr/>
                    <a:lstStyle/>
                    <a:p>
                      <a:pPr algn="l" fontAlgn="ctr"/>
                      <a:r>
                        <a:rPr lang="en-US" sz="1050" u="none" strike="noStrike">
                          <a:effectLst/>
                        </a:rPr>
                        <a:t>Do I include my publications, patents, trademarks, etc.</a:t>
                      </a:r>
                      <a:endParaRPr lang="en-US" sz="1050" b="0" i="0" u="none" strike="noStrike">
                        <a:solidFill>
                          <a:srgbClr val="000000"/>
                        </a:solidFill>
                        <a:effectLst/>
                        <a:latin typeface="Calibri"/>
                      </a:endParaRPr>
                    </a:p>
                  </a:txBody>
                  <a:tcPr marL="8636" marR="8636" marT="8636" marB="0" anchor="ctr"/>
                </a:tc>
                <a:tc>
                  <a:txBody>
                    <a:bodyPr/>
                    <a:lstStyle/>
                    <a:p>
                      <a:pPr algn="l" fontAlgn="ctr"/>
                      <a:r>
                        <a:rPr lang="en-US" sz="1050" u="none" strike="noStrike" dirty="0">
                          <a:effectLst/>
                        </a:rPr>
                        <a:t>A full listing of publications, patents, trademarks, etc. are essential.</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Rarely listed on resumes.  Often listed separately on an </a:t>
                      </a:r>
                      <a:r>
                        <a:rPr lang="en-US" sz="1050" u="none" strike="noStrike" dirty="0" smtClean="0">
                          <a:effectLst/>
                        </a:rPr>
                        <a:t>addendum, or last page.</a:t>
                      </a:r>
                      <a:endParaRPr lang="en-US" sz="1050" b="0" i="0" u="none" strike="noStrike" dirty="0">
                        <a:solidFill>
                          <a:srgbClr val="000000"/>
                        </a:solidFill>
                        <a:effectLst/>
                        <a:latin typeface="Calibri"/>
                      </a:endParaRPr>
                    </a:p>
                  </a:txBody>
                  <a:tcPr marL="8636" marR="8636" marT="8636" marB="0" anchor="ctr"/>
                </a:tc>
              </a:tr>
              <a:tr h="399626">
                <a:tc>
                  <a:txBody>
                    <a:bodyPr/>
                    <a:lstStyle/>
                    <a:p>
                      <a:pPr algn="l" fontAlgn="ctr"/>
                      <a:r>
                        <a:rPr lang="en-US" sz="1050" u="none" strike="noStrike">
                          <a:effectLst/>
                        </a:rPr>
                        <a:t>How important is style and layout?</a:t>
                      </a:r>
                      <a:endParaRPr lang="en-US" sz="1050" b="0" i="0" u="none" strike="noStrike">
                        <a:solidFill>
                          <a:srgbClr val="000000"/>
                        </a:solidFill>
                        <a:effectLst/>
                        <a:latin typeface="Calibri"/>
                      </a:endParaRPr>
                    </a:p>
                  </a:txBody>
                  <a:tcPr marL="8636" marR="8636" marT="8636" marB="0" anchor="ctr"/>
                </a:tc>
                <a:tc>
                  <a:txBody>
                    <a:bodyPr/>
                    <a:lstStyle/>
                    <a:p>
                      <a:pPr algn="l" fontAlgn="ctr"/>
                      <a:r>
                        <a:rPr lang="en-US" sz="1050" u="none" strike="noStrike" dirty="0">
                          <a:effectLst/>
                        </a:rPr>
                        <a:t>Style doesn't matter that much, content is what matters most.</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Both style and content are important.  Bad style is a liability.</a:t>
                      </a:r>
                      <a:endParaRPr lang="en-US" sz="1050" b="0" i="0" u="none" strike="noStrike" dirty="0">
                        <a:solidFill>
                          <a:srgbClr val="000000"/>
                        </a:solidFill>
                        <a:effectLst/>
                        <a:latin typeface="Calibri"/>
                      </a:endParaRPr>
                    </a:p>
                  </a:txBody>
                  <a:tcPr marL="8636" marR="8636" marT="8636" marB="0" anchor="ctr"/>
                </a:tc>
              </a:tr>
              <a:tr h="599440">
                <a:tc>
                  <a:txBody>
                    <a:bodyPr/>
                    <a:lstStyle/>
                    <a:p>
                      <a:pPr algn="l" fontAlgn="ctr"/>
                      <a:r>
                        <a:rPr lang="en-US" sz="1050" u="none" strike="noStrike">
                          <a:effectLst/>
                        </a:rPr>
                        <a:t>Should I modify it to match each specific job to which I am applying?</a:t>
                      </a:r>
                      <a:endParaRPr lang="en-US" sz="1050" b="0" i="0" u="none" strike="noStrike">
                        <a:solidFill>
                          <a:srgbClr val="000000"/>
                        </a:solidFill>
                        <a:effectLst/>
                        <a:latin typeface="Calibri"/>
                      </a:endParaRPr>
                    </a:p>
                  </a:txBody>
                  <a:tcPr marL="8636" marR="8636" marT="8636" marB="0" anchor="ctr"/>
                </a:tc>
                <a:tc>
                  <a:txBody>
                    <a:bodyPr/>
                    <a:lstStyle/>
                    <a:p>
                      <a:pPr algn="l" fontAlgn="ctr"/>
                      <a:r>
                        <a:rPr lang="en-US" sz="1050" u="none" strike="noStrike" dirty="0">
                          <a:effectLst/>
                        </a:rPr>
                        <a:t>CV's </a:t>
                      </a:r>
                      <a:r>
                        <a:rPr lang="en-US" sz="1050" u="none" strike="noStrike" dirty="0" smtClean="0">
                          <a:effectLst/>
                        </a:rPr>
                        <a:t>need minimal</a:t>
                      </a:r>
                      <a:r>
                        <a:rPr lang="en-US" sz="1050" u="none" strike="noStrike" baseline="0" dirty="0" smtClean="0">
                          <a:effectLst/>
                        </a:rPr>
                        <a:t> </a:t>
                      </a:r>
                      <a:r>
                        <a:rPr lang="en-US" sz="1050" u="none" strike="noStrike" dirty="0" smtClean="0">
                          <a:effectLst/>
                        </a:rPr>
                        <a:t>alteration </a:t>
                      </a:r>
                      <a:r>
                        <a:rPr lang="en-US" sz="1050" u="none" strike="noStrike" dirty="0">
                          <a:effectLst/>
                        </a:rPr>
                        <a:t>to fit each specific job opening.</a:t>
                      </a:r>
                      <a:endParaRPr lang="en-US" sz="1050" b="0" i="0" u="none" strike="noStrike" dirty="0">
                        <a:solidFill>
                          <a:srgbClr val="000000"/>
                        </a:solidFill>
                        <a:effectLst/>
                        <a:latin typeface="Calibri"/>
                      </a:endParaRPr>
                    </a:p>
                  </a:txBody>
                  <a:tcPr marL="8636" marR="8636" marT="8636" marB="0" anchor="ctr"/>
                </a:tc>
                <a:tc>
                  <a:txBody>
                    <a:bodyPr/>
                    <a:lstStyle/>
                    <a:p>
                      <a:pPr algn="l" fontAlgn="ctr"/>
                      <a:r>
                        <a:rPr lang="en-US" sz="1050" u="none" strike="noStrike" dirty="0">
                          <a:effectLst/>
                        </a:rPr>
                        <a:t>Resumes should be adapted to fit each specific job to which you are applying.</a:t>
                      </a:r>
                      <a:endParaRPr lang="en-US" sz="1050" b="0" i="0" u="none" strike="noStrike" dirty="0">
                        <a:solidFill>
                          <a:srgbClr val="000000"/>
                        </a:solidFill>
                        <a:effectLst/>
                        <a:latin typeface="Calibri"/>
                      </a:endParaRPr>
                    </a:p>
                  </a:txBody>
                  <a:tcPr marL="8636" marR="8636" marT="8636" marB="0" anchor="ctr"/>
                </a:tc>
              </a:tr>
              <a:tr h="1009058">
                <a:tc>
                  <a:txBody>
                    <a:bodyPr/>
                    <a:lstStyle/>
                    <a:p>
                      <a:pPr algn="l" fontAlgn="ctr"/>
                      <a:r>
                        <a:rPr lang="en-US" sz="1050" u="none" strike="noStrike">
                          <a:effectLst/>
                        </a:rPr>
                        <a:t>Are references listed?</a:t>
                      </a:r>
                      <a:endParaRPr lang="en-US" sz="1050" b="0" i="0" u="none" strike="noStrike">
                        <a:solidFill>
                          <a:srgbClr val="000000"/>
                        </a:solidFill>
                        <a:effectLst/>
                        <a:latin typeface="Calibri"/>
                      </a:endParaRPr>
                    </a:p>
                  </a:txBody>
                  <a:tcPr marL="8636" marR="8636" marT="8636" marB="0" anchor="ctr"/>
                </a:tc>
                <a:tc>
                  <a:txBody>
                    <a:bodyPr/>
                    <a:lstStyle/>
                    <a:p>
                      <a:pPr algn="l" fontAlgn="ctr"/>
                      <a:r>
                        <a:rPr lang="en-US" sz="1050" u="none" strike="noStrike">
                          <a:effectLst/>
                        </a:rPr>
                        <a:t>Typically references are listed at the end of the CV.</a:t>
                      </a:r>
                      <a:endParaRPr lang="en-US" sz="1050" b="0" i="0" u="none" strike="noStrike">
                        <a:solidFill>
                          <a:srgbClr val="000000"/>
                        </a:solidFill>
                        <a:effectLst/>
                        <a:latin typeface="Calibri"/>
                      </a:endParaRPr>
                    </a:p>
                  </a:txBody>
                  <a:tcPr marL="8636" marR="8636" marT="8636" marB="0" anchor="ctr"/>
                </a:tc>
                <a:tc>
                  <a:txBody>
                    <a:bodyPr/>
                    <a:lstStyle/>
                    <a:p>
                      <a:pPr algn="l" fontAlgn="ctr"/>
                      <a:r>
                        <a:rPr lang="en-US" sz="1050" u="none" strike="noStrike" dirty="0">
                          <a:effectLst/>
                        </a:rPr>
                        <a:t>References are not listed on a resume.  If required, you may submit a separate list of relevant references for each job; and generally only when requested.</a:t>
                      </a:r>
                      <a:endParaRPr lang="en-US" sz="1050" b="0" i="0" u="none" strike="noStrike" dirty="0">
                        <a:solidFill>
                          <a:srgbClr val="000000"/>
                        </a:solidFill>
                        <a:effectLst/>
                        <a:latin typeface="Calibri"/>
                      </a:endParaRPr>
                    </a:p>
                  </a:txBody>
                  <a:tcPr marL="8636" marR="8636" marT="8636" marB="0" anchor="ctr"/>
                </a:tc>
              </a:tr>
            </a:tbl>
          </a:graphicData>
        </a:graphic>
      </p:graphicFrame>
    </p:spTree>
    <p:extLst>
      <p:ext uri="{BB962C8B-B14F-4D97-AF65-F5344CB8AC3E}">
        <p14:creationId xmlns:p14="http://schemas.microsoft.com/office/powerpoint/2010/main" val="1581121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457200" y="381000"/>
            <a:ext cx="7620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mj-lt"/>
              </a:rPr>
              <a:t>The Purpose of a </a:t>
            </a:r>
            <a:r>
              <a:rPr lang="en-US" sz="4000" b="1" dirty="0" smtClean="0">
                <a:solidFill>
                  <a:schemeClr val="tx2"/>
                </a:solidFill>
                <a:latin typeface="+mj-lt"/>
              </a:rPr>
              <a:t>Resume-CV</a:t>
            </a:r>
            <a:r>
              <a:rPr lang="en-US" sz="4200" dirty="0" smtClean="0">
                <a:solidFill>
                  <a:schemeClr val="tx2"/>
                </a:solidFill>
                <a:latin typeface="+mj-lt"/>
              </a:rPr>
              <a:t> </a:t>
            </a:r>
            <a:endParaRPr lang="en-US" sz="4200" u="sng" dirty="0">
              <a:solidFill>
                <a:schemeClr val="tx2"/>
              </a:solidFill>
              <a:latin typeface="+mj-lt"/>
            </a:endParaRPr>
          </a:p>
        </p:txBody>
      </p:sp>
      <p:sp>
        <p:nvSpPr>
          <p:cNvPr id="6147" name="Rectangle 5"/>
          <p:cNvSpPr>
            <a:spLocks noChangeArrowheads="1"/>
          </p:cNvSpPr>
          <p:nvPr/>
        </p:nvSpPr>
        <p:spPr bwMode="auto">
          <a:xfrm>
            <a:off x="609600" y="1600200"/>
            <a:ext cx="7848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buClr>
                <a:schemeClr val="tx1"/>
              </a:buClr>
              <a:buSzPct val="70000"/>
              <a:buFontTx/>
              <a:buChar char="•"/>
            </a:pPr>
            <a:r>
              <a:rPr lang="en-US" sz="3000" dirty="0">
                <a:solidFill>
                  <a:schemeClr val="hlink"/>
                </a:solidFill>
                <a:latin typeface="+mj-lt"/>
              </a:rPr>
              <a:t>Your </a:t>
            </a:r>
            <a:r>
              <a:rPr lang="en-US" sz="3000" dirty="0" smtClean="0">
                <a:solidFill>
                  <a:schemeClr val="hlink"/>
                </a:solidFill>
                <a:latin typeface="+mj-lt"/>
              </a:rPr>
              <a:t>Document </a:t>
            </a:r>
            <a:r>
              <a:rPr lang="en-US" sz="3000" dirty="0">
                <a:solidFill>
                  <a:schemeClr val="hlink"/>
                </a:solidFill>
                <a:latin typeface="+mj-lt"/>
              </a:rPr>
              <a:t>serves many purposes:</a:t>
            </a:r>
          </a:p>
          <a:p>
            <a:pPr marL="800100" lvl="1" indent="-342900" eaLnBrk="1" hangingPunct="1">
              <a:spcBef>
                <a:spcPct val="20000"/>
              </a:spcBef>
              <a:buClr>
                <a:schemeClr val="accent2"/>
              </a:buClr>
              <a:buSzPct val="100000"/>
              <a:buFont typeface="Arial" pitchFamily="34" charset="0"/>
              <a:buChar char="•"/>
            </a:pPr>
            <a:r>
              <a:rPr lang="en-US" sz="2000" b="1" dirty="0">
                <a:solidFill>
                  <a:schemeClr val="tx2"/>
                </a:solidFill>
                <a:latin typeface="+mj-lt"/>
              </a:rPr>
              <a:t>A Marketing Tool</a:t>
            </a:r>
            <a:endParaRPr lang="en-US" sz="2000" dirty="0">
              <a:solidFill>
                <a:schemeClr val="tx2"/>
              </a:solidFill>
              <a:latin typeface="+mj-lt"/>
            </a:endParaRPr>
          </a:p>
          <a:p>
            <a:pPr marL="1257300" lvl="2" indent="-342900" eaLnBrk="1" hangingPunct="1">
              <a:spcBef>
                <a:spcPct val="20000"/>
              </a:spcBef>
              <a:buClr>
                <a:schemeClr val="accent2"/>
              </a:buClr>
              <a:buFont typeface="Arial" pitchFamily="34" charset="0"/>
              <a:buChar char="•"/>
            </a:pPr>
            <a:r>
              <a:rPr lang="en-US" sz="2000" dirty="0">
                <a:solidFill>
                  <a:schemeClr val="tx2"/>
                </a:solidFill>
                <a:latin typeface="+mj-lt"/>
              </a:rPr>
              <a:t>You are the product </a:t>
            </a:r>
            <a:r>
              <a:rPr lang="en-US" sz="2000" dirty="0" smtClean="0">
                <a:solidFill>
                  <a:schemeClr val="tx2"/>
                </a:solidFill>
                <a:latin typeface="+mj-lt"/>
              </a:rPr>
              <a:t>you are selling</a:t>
            </a:r>
            <a:endParaRPr lang="en-US" sz="2000" dirty="0">
              <a:solidFill>
                <a:schemeClr val="tx2"/>
              </a:solidFill>
              <a:latin typeface="+mj-lt"/>
            </a:endParaRPr>
          </a:p>
          <a:p>
            <a:pPr marL="1257300" lvl="2" indent="-342900" eaLnBrk="1" hangingPunct="1">
              <a:spcBef>
                <a:spcPct val="20000"/>
              </a:spcBef>
              <a:buClr>
                <a:schemeClr val="accent2"/>
              </a:buClr>
              <a:buFont typeface="Arial" pitchFamily="34" charset="0"/>
              <a:buChar char="•"/>
            </a:pPr>
            <a:r>
              <a:rPr lang="en-US" sz="2000" dirty="0">
                <a:solidFill>
                  <a:schemeClr val="tx2"/>
                </a:solidFill>
                <a:latin typeface="+mj-lt"/>
              </a:rPr>
              <a:t>Your </a:t>
            </a:r>
            <a:r>
              <a:rPr lang="en-US" sz="2000" dirty="0" smtClean="0">
                <a:solidFill>
                  <a:schemeClr val="tx2"/>
                </a:solidFill>
                <a:latin typeface="+mj-lt"/>
              </a:rPr>
              <a:t>document must </a:t>
            </a:r>
            <a:r>
              <a:rPr lang="en-US" sz="2000" dirty="0">
                <a:solidFill>
                  <a:schemeClr val="tx2"/>
                </a:solidFill>
                <a:latin typeface="+mj-lt"/>
              </a:rPr>
              <a:t>be user </a:t>
            </a:r>
            <a:r>
              <a:rPr lang="en-US" sz="2000" dirty="0" smtClean="0">
                <a:solidFill>
                  <a:schemeClr val="tx2"/>
                </a:solidFill>
                <a:latin typeface="+mj-lt"/>
              </a:rPr>
              <a:t>friendly (easily read)</a:t>
            </a:r>
            <a:endParaRPr lang="en-US" sz="2000" dirty="0">
              <a:solidFill>
                <a:schemeClr val="tx2"/>
              </a:solidFill>
              <a:latin typeface="+mj-lt"/>
            </a:endParaRPr>
          </a:p>
          <a:p>
            <a:pPr marL="800100" lvl="1" indent="-342900" eaLnBrk="1" hangingPunct="1">
              <a:spcBef>
                <a:spcPct val="20000"/>
              </a:spcBef>
              <a:buClr>
                <a:schemeClr val="accent2"/>
              </a:buClr>
              <a:buSzPct val="100000"/>
              <a:buFont typeface="Arial" pitchFamily="34" charset="0"/>
              <a:buChar char="•"/>
            </a:pPr>
            <a:r>
              <a:rPr lang="en-US" sz="2000" b="1" dirty="0">
                <a:solidFill>
                  <a:schemeClr val="tx2"/>
                </a:solidFill>
                <a:latin typeface="+mj-lt"/>
              </a:rPr>
              <a:t>A Calling Card and A Reminder</a:t>
            </a:r>
            <a:endParaRPr lang="en-US" sz="2000" dirty="0">
              <a:solidFill>
                <a:schemeClr val="tx2"/>
              </a:solidFill>
              <a:latin typeface="+mj-lt"/>
            </a:endParaRPr>
          </a:p>
          <a:p>
            <a:pPr marL="1257300" lvl="2" indent="-342900" eaLnBrk="1" hangingPunct="1">
              <a:spcBef>
                <a:spcPct val="20000"/>
              </a:spcBef>
              <a:buClr>
                <a:schemeClr val="accent2"/>
              </a:buClr>
              <a:buFont typeface="Arial" pitchFamily="34" charset="0"/>
              <a:buChar char="•"/>
            </a:pPr>
            <a:r>
              <a:rPr lang="en-US" sz="2000" dirty="0">
                <a:solidFill>
                  <a:schemeClr val="tx2"/>
                </a:solidFill>
                <a:latin typeface="+mj-lt"/>
              </a:rPr>
              <a:t>S</a:t>
            </a:r>
            <a:r>
              <a:rPr lang="en-US" sz="2000" dirty="0" smtClean="0">
                <a:solidFill>
                  <a:schemeClr val="tx2"/>
                </a:solidFill>
                <a:latin typeface="+mj-lt"/>
              </a:rPr>
              <a:t>ummary </a:t>
            </a:r>
            <a:r>
              <a:rPr lang="en-US" sz="2000" dirty="0">
                <a:solidFill>
                  <a:schemeClr val="tx2"/>
                </a:solidFill>
                <a:latin typeface="+mj-lt"/>
              </a:rPr>
              <a:t>of what you have done</a:t>
            </a:r>
            <a:endParaRPr lang="en-US" sz="1800" dirty="0">
              <a:solidFill>
                <a:schemeClr val="tx2"/>
              </a:solidFill>
              <a:latin typeface="+mj-lt"/>
            </a:endParaRPr>
          </a:p>
          <a:p>
            <a:pPr marL="1257300" lvl="2" indent="-342900" eaLnBrk="1" hangingPunct="1">
              <a:spcBef>
                <a:spcPct val="20000"/>
              </a:spcBef>
              <a:buClr>
                <a:schemeClr val="accent2"/>
              </a:buClr>
              <a:buFont typeface="Arial" pitchFamily="34" charset="0"/>
              <a:buChar char="•"/>
            </a:pPr>
            <a:r>
              <a:rPr lang="en-US" sz="2000" dirty="0">
                <a:solidFill>
                  <a:schemeClr val="tx2"/>
                </a:solidFill>
                <a:latin typeface="+mj-lt"/>
              </a:rPr>
              <a:t>Impression of you remains after the interview</a:t>
            </a:r>
          </a:p>
          <a:p>
            <a:pPr marL="800100" lvl="1" indent="-342900" eaLnBrk="1" hangingPunct="1">
              <a:spcBef>
                <a:spcPct val="20000"/>
              </a:spcBef>
              <a:buClr>
                <a:schemeClr val="accent2"/>
              </a:buClr>
              <a:buSzPct val="100000"/>
              <a:buFont typeface="Arial" pitchFamily="34" charset="0"/>
              <a:buChar char="•"/>
            </a:pPr>
            <a:r>
              <a:rPr lang="en-US" sz="2000" b="1" dirty="0">
                <a:solidFill>
                  <a:schemeClr val="tx2"/>
                </a:solidFill>
                <a:latin typeface="+mj-lt"/>
              </a:rPr>
              <a:t>A Way to Direct the Interview</a:t>
            </a:r>
            <a:endParaRPr lang="en-US" sz="2000" dirty="0">
              <a:solidFill>
                <a:schemeClr val="tx2"/>
              </a:solidFill>
              <a:latin typeface="+mj-lt"/>
            </a:endParaRPr>
          </a:p>
          <a:p>
            <a:pPr marL="1257300" lvl="2" indent="-342900" eaLnBrk="1" hangingPunct="1">
              <a:spcBef>
                <a:spcPct val="20000"/>
              </a:spcBef>
              <a:buClr>
                <a:schemeClr val="accent2"/>
              </a:buClr>
              <a:buFont typeface="Arial" pitchFamily="34" charset="0"/>
              <a:buChar char="•"/>
            </a:pPr>
            <a:r>
              <a:rPr lang="en-US" sz="2000" dirty="0">
                <a:solidFill>
                  <a:schemeClr val="tx2"/>
                </a:solidFill>
                <a:latin typeface="+mj-lt"/>
              </a:rPr>
              <a:t>Specific accomplishments can direct the interviewer’s attention</a:t>
            </a:r>
          </a:p>
          <a:p>
            <a:pPr eaLnBrk="1" hangingPunct="1">
              <a:spcBef>
                <a:spcPct val="20000"/>
              </a:spcBef>
              <a:buClr>
                <a:schemeClr val="tx1"/>
              </a:buClr>
              <a:buSzPct val="70000"/>
            </a:pPr>
            <a:r>
              <a:rPr lang="en-US" sz="2800" dirty="0">
                <a:solidFill>
                  <a:schemeClr val="tx2"/>
                </a:solidFill>
                <a:latin typeface="+mj-lt"/>
              </a:rPr>
              <a:t>	</a:t>
            </a:r>
          </a:p>
        </p:txBody>
      </p:sp>
      <p:sp>
        <p:nvSpPr>
          <p:cNvPr id="6148" name="Text Box 7"/>
          <p:cNvSpPr txBox="1">
            <a:spLocks noChangeArrowheads="1"/>
          </p:cNvSpPr>
          <p:nvPr/>
        </p:nvSpPr>
        <p:spPr bwMode="auto">
          <a:xfrm>
            <a:off x="1219200" y="5486400"/>
            <a:ext cx="6705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000" b="1" i="1" dirty="0">
                <a:solidFill>
                  <a:srgbClr val="0033CC"/>
                </a:solidFill>
              </a:rPr>
              <a:t>Your </a:t>
            </a:r>
            <a:r>
              <a:rPr lang="en-US" sz="2000" b="1" i="1" dirty="0" smtClean="0">
                <a:solidFill>
                  <a:srgbClr val="0033CC"/>
                </a:solidFill>
              </a:rPr>
              <a:t>Document </a:t>
            </a:r>
            <a:r>
              <a:rPr lang="en-US" sz="2000" b="1" i="1" dirty="0">
                <a:solidFill>
                  <a:srgbClr val="0033CC"/>
                </a:solidFill>
              </a:rPr>
              <a:t>should be externally focused !</a:t>
            </a:r>
          </a:p>
        </p:txBody>
      </p:sp>
    </p:spTree>
    <p:extLst>
      <p:ext uri="{BB962C8B-B14F-4D97-AF65-F5344CB8AC3E}">
        <p14:creationId xmlns:p14="http://schemas.microsoft.com/office/powerpoint/2010/main" val="1375433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838200" y="533400"/>
            <a:ext cx="7086600" cy="914400"/>
          </a:xfrm>
        </p:spPr>
        <p:txBody>
          <a:bodyPr/>
          <a:lstStyle/>
          <a:p>
            <a:pPr algn="ctr" eaLnBrk="1" hangingPunct="1"/>
            <a:r>
              <a:rPr lang="en-US" sz="4000" b="1" dirty="0" smtClean="0"/>
              <a:t>Resume-CV Development</a:t>
            </a:r>
          </a:p>
        </p:txBody>
      </p:sp>
      <p:sp>
        <p:nvSpPr>
          <p:cNvPr id="7171" name="Rectangle 5"/>
          <p:cNvSpPr>
            <a:spLocks noGrp="1" noChangeArrowheads="1"/>
          </p:cNvSpPr>
          <p:nvPr>
            <p:ph type="body" idx="1"/>
          </p:nvPr>
        </p:nvSpPr>
        <p:spPr>
          <a:xfrm>
            <a:off x="1981200" y="2590800"/>
            <a:ext cx="4492625" cy="1981200"/>
          </a:xfrm>
        </p:spPr>
        <p:txBody>
          <a:bodyPr/>
          <a:lstStyle/>
          <a:p>
            <a:pPr eaLnBrk="1" hangingPunct="1">
              <a:buFontTx/>
              <a:buChar char="•"/>
            </a:pPr>
            <a:r>
              <a:rPr lang="en-US" sz="3800" dirty="0" smtClean="0">
                <a:solidFill>
                  <a:srgbClr val="0000FF"/>
                </a:solidFill>
                <a:latin typeface="Gill Sans MT" pitchFamily="34" charset="0"/>
              </a:rPr>
              <a:t>Content    </a:t>
            </a:r>
            <a:r>
              <a:rPr lang="en-US" sz="3800" dirty="0" smtClean="0">
                <a:latin typeface="Gill Sans MT" pitchFamily="34" charset="0"/>
              </a:rPr>
              <a:t>                             </a:t>
            </a:r>
          </a:p>
          <a:p>
            <a:pPr eaLnBrk="1" hangingPunct="1">
              <a:buFontTx/>
              <a:buChar char="•"/>
            </a:pPr>
            <a:r>
              <a:rPr lang="en-US" sz="3800" dirty="0" smtClean="0">
                <a:solidFill>
                  <a:schemeClr val="hlink"/>
                </a:solidFill>
                <a:latin typeface="Gill Sans MT" pitchFamily="34" charset="0"/>
              </a:rPr>
              <a:t>Format    </a:t>
            </a:r>
            <a:r>
              <a:rPr lang="en-US" sz="3800" dirty="0" smtClean="0">
                <a:latin typeface="Gill Sans MT" pitchFamily="34" charset="0"/>
              </a:rPr>
              <a:t>                                  </a:t>
            </a:r>
          </a:p>
          <a:p>
            <a:pPr eaLnBrk="1" hangingPunct="1">
              <a:buFontTx/>
              <a:buChar char="•"/>
            </a:pPr>
            <a:r>
              <a:rPr lang="en-US" sz="3800" dirty="0" smtClean="0">
                <a:solidFill>
                  <a:srgbClr val="660066"/>
                </a:solidFill>
                <a:latin typeface="Gill Sans MT" pitchFamily="34" charset="0"/>
              </a:rPr>
              <a:t>Style</a:t>
            </a:r>
          </a:p>
        </p:txBody>
      </p:sp>
      <p:sp>
        <p:nvSpPr>
          <p:cNvPr id="7172" name="AutoShape 6"/>
          <p:cNvSpPr>
            <a:spLocks/>
          </p:cNvSpPr>
          <p:nvPr/>
        </p:nvSpPr>
        <p:spPr bwMode="auto">
          <a:xfrm>
            <a:off x="4876800" y="2971800"/>
            <a:ext cx="533400" cy="1600200"/>
          </a:xfrm>
          <a:prstGeom prst="rightBrace">
            <a:avLst>
              <a:gd name="adj1" fmla="val 2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73" name="Text Box 7"/>
          <p:cNvSpPr txBox="1">
            <a:spLocks noChangeArrowheads="1"/>
          </p:cNvSpPr>
          <p:nvPr/>
        </p:nvSpPr>
        <p:spPr bwMode="auto">
          <a:xfrm>
            <a:off x="5638800" y="3171735"/>
            <a:ext cx="1600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dirty="0">
                <a:solidFill>
                  <a:schemeClr val="tx2"/>
                </a:solidFill>
              </a:rPr>
              <a:t>All three send a message</a:t>
            </a:r>
          </a:p>
        </p:txBody>
      </p:sp>
    </p:spTree>
    <p:extLst>
      <p:ext uri="{BB962C8B-B14F-4D97-AF65-F5344CB8AC3E}">
        <p14:creationId xmlns:p14="http://schemas.microsoft.com/office/powerpoint/2010/main" val="3729418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371600" y="457200"/>
            <a:ext cx="5867400" cy="952500"/>
          </a:xfrm>
        </p:spPr>
        <p:txBody>
          <a:bodyPr/>
          <a:lstStyle/>
          <a:p>
            <a:pPr algn="ctr" eaLnBrk="1" hangingPunct="1"/>
            <a:r>
              <a:rPr lang="en-US" sz="4000" b="1" dirty="0" smtClean="0">
                <a:solidFill>
                  <a:srgbClr val="0000FF"/>
                </a:solidFill>
              </a:rPr>
              <a:t>Content - Strategy</a:t>
            </a:r>
          </a:p>
        </p:txBody>
      </p:sp>
      <p:sp>
        <p:nvSpPr>
          <p:cNvPr id="8195" name="Rectangle 3"/>
          <p:cNvSpPr>
            <a:spLocks noGrp="1" noChangeArrowheads="1"/>
          </p:cNvSpPr>
          <p:nvPr>
            <p:ph type="body" idx="1"/>
          </p:nvPr>
        </p:nvSpPr>
        <p:spPr>
          <a:xfrm>
            <a:off x="609600" y="1524000"/>
            <a:ext cx="8001000" cy="3962400"/>
          </a:xfrm>
        </p:spPr>
        <p:txBody>
          <a:bodyPr/>
          <a:lstStyle/>
          <a:p>
            <a:pPr marL="571500" indent="-571500" eaLnBrk="1" hangingPunct="1">
              <a:buClr>
                <a:schemeClr val="hlink"/>
              </a:buClr>
              <a:buSzPct val="150000"/>
              <a:buFontTx/>
              <a:buChar char="•"/>
            </a:pPr>
            <a:r>
              <a:rPr lang="en-US" sz="2800" dirty="0" smtClean="0">
                <a:latin typeface="+mj-lt"/>
              </a:rPr>
              <a:t>Tailor your content to both your audience and the job description</a:t>
            </a:r>
            <a:r>
              <a:rPr lang="en-US" sz="2200" dirty="0" smtClean="0">
                <a:latin typeface="+mj-lt"/>
              </a:rPr>
              <a:t> </a:t>
            </a:r>
            <a:endParaRPr lang="en-US" sz="2200" dirty="0">
              <a:latin typeface="+mj-lt"/>
            </a:endParaRPr>
          </a:p>
          <a:p>
            <a:pPr marL="971550" lvl="1" indent="-571500" eaLnBrk="1" hangingPunct="1">
              <a:buClr>
                <a:schemeClr val="hlink"/>
              </a:buClr>
              <a:buSzPct val="150000"/>
              <a:buFontTx/>
              <a:buChar char="•"/>
            </a:pPr>
            <a:r>
              <a:rPr lang="en-US" sz="1800" dirty="0" smtClean="0">
                <a:latin typeface="+mj-lt"/>
              </a:rPr>
              <a:t>Hiring Manager may look for technical expertise </a:t>
            </a:r>
            <a:endParaRPr lang="en-US" dirty="0">
              <a:latin typeface="+mj-lt"/>
            </a:endParaRPr>
          </a:p>
          <a:p>
            <a:pPr marL="971550" lvl="1" indent="-571500" eaLnBrk="1" hangingPunct="1">
              <a:buClr>
                <a:schemeClr val="hlink"/>
              </a:buClr>
              <a:buSzPct val="150000"/>
              <a:buFontTx/>
              <a:buChar char="•"/>
            </a:pPr>
            <a:r>
              <a:rPr lang="en-US" dirty="0" smtClean="0">
                <a:latin typeface="+mj-lt"/>
              </a:rPr>
              <a:t>Human Resources may look for behavioral attributes</a:t>
            </a:r>
          </a:p>
          <a:p>
            <a:pPr marL="571500" indent="-571500" eaLnBrk="1" hangingPunct="1">
              <a:buClr>
                <a:schemeClr val="hlink"/>
              </a:buClr>
              <a:buSzPct val="150000"/>
              <a:buFontTx/>
              <a:buNone/>
            </a:pPr>
            <a:endParaRPr lang="en-US" sz="1400" dirty="0" smtClean="0">
              <a:latin typeface="+mj-lt"/>
            </a:endParaRPr>
          </a:p>
          <a:p>
            <a:pPr marL="571500" indent="-571500" eaLnBrk="1" hangingPunct="1">
              <a:buClr>
                <a:schemeClr val="hlink"/>
              </a:buClr>
              <a:buSzPct val="150000"/>
              <a:buFontTx/>
              <a:buChar char="•"/>
            </a:pPr>
            <a:r>
              <a:rPr lang="en-US" sz="2800" u="sng" dirty="0" smtClean="0">
                <a:latin typeface="+mj-lt"/>
              </a:rPr>
              <a:t>Exclude</a:t>
            </a:r>
            <a:r>
              <a:rPr lang="en-US" sz="2800" dirty="0" smtClean="0">
                <a:latin typeface="+mj-lt"/>
              </a:rPr>
              <a:t> data related to salary expectation, religious or political affiliation, geographical restrictions, age, relationship status, etc.          </a:t>
            </a:r>
          </a:p>
          <a:p>
            <a:pPr marL="571500" indent="-571500" eaLnBrk="1" hangingPunct="1">
              <a:buClr>
                <a:schemeClr val="hlink"/>
              </a:buClr>
              <a:buSzPct val="150000"/>
              <a:buFontTx/>
              <a:buNone/>
            </a:pPr>
            <a:r>
              <a:rPr lang="en-US" sz="1500" b="1" dirty="0" smtClean="0">
                <a:solidFill>
                  <a:srgbClr val="0000FF"/>
                </a:solidFill>
                <a:latin typeface="+mj-lt"/>
              </a:rPr>
              <a:t>	</a:t>
            </a:r>
          </a:p>
          <a:p>
            <a:pPr marL="571500" indent="-571500" algn="ctr" eaLnBrk="1" hangingPunct="1">
              <a:buClr>
                <a:schemeClr val="hlink"/>
              </a:buClr>
              <a:buSzPct val="150000"/>
              <a:buFontTx/>
              <a:buNone/>
            </a:pPr>
            <a:r>
              <a:rPr lang="en-US" sz="1500" b="1" dirty="0" smtClean="0">
                <a:solidFill>
                  <a:srgbClr val="0000FF"/>
                </a:solidFill>
                <a:latin typeface="+mj-lt"/>
              </a:rPr>
              <a:t>Your hiring should be based upon your ability to do the job, and nothing else</a:t>
            </a:r>
          </a:p>
        </p:txBody>
      </p:sp>
    </p:spTree>
    <p:extLst>
      <p:ext uri="{BB962C8B-B14F-4D97-AF65-F5344CB8AC3E}">
        <p14:creationId xmlns:p14="http://schemas.microsoft.com/office/powerpoint/2010/main" val="3716781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90600" y="457201"/>
            <a:ext cx="7010400" cy="1066800"/>
          </a:xfrm>
        </p:spPr>
        <p:txBody>
          <a:bodyPr/>
          <a:lstStyle/>
          <a:p>
            <a:pPr algn="ctr" eaLnBrk="1" hangingPunct="1"/>
            <a:r>
              <a:rPr lang="en-US" sz="4000" b="1" dirty="0" smtClean="0">
                <a:solidFill>
                  <a:srgbClr val="0000FF"/>
                </a:solidFill>
                <a:latin typeface="Gill Sans MT" pitchFamily="34" charset="0"/>
              </a:rPr>
              <a:t>Resume Content - Strategy</a:t>
            </a:r>
          </a:p>
        </p:txBody>
      </p:sp>
      <p:sp>
        <p:nvSpPr>
          <p:cNvPr id="9219" name="Rectangle 3"/>
          <p:cNvSpPr>
            <a:spLocks noGrp="1" noChangeArrowheads="1"/>
          </p:cNvSpPr>
          <p:nvPr>
            <p:ph type="body" idx="1"/>
          </p:nvPr>
        </p:nvSpPr>
        <p:spPr>
          <a:xfrm>
            <a:off x="304800" y="1828800"/>
            <a:ext cx="8229600" cy="3581400"/>
          </a:xfrm>
        </p:spPr>
        <p:txBody>
          <a:bodyPr/>
          <a:lstStyle/>
          <a:p>
            <a:pPr eaLnBrk="1" hangingPunct="1">
              <a:buClr>
                <a:schemeClr val="hlink"/>
              </a:buClr>
              <a:buSzTx/>
              <a:buFontTx/>
              <a:buChar char="•"/>
            </a:pPr>
            <a:r>
              <a:rPr lang="en-US" sz="2400" dirty="0" smtClean="0">
                <a:latin typeface="+mj-lt"/>
              </a:rPr>
              <a:t>Only include </a:t>
            </a:r>
            <a:r>
              <a:rPr lang="en-US" sz="2400" b="1" u="sng" dirty="0" smtClean="0">
                <a:latin typeface="+mj-lt"/>
              </a:rPr>
              <a:t>data relevant</a:t>
            </a:r>
            <a:r>
              <a:rPr lang="en-US" sz="2400" dirty="0" smtClean="0">
                <a:latin typeface="+mj-lt"/>
              </a:rPr>
              <a:t> to the position for which you are applying</a:t>
            </a:r>
          </a:p>
          <a:p>
            <a:pPr eaLnBrk="1" hangingPunct="1">
              <a:buClr>
                <a:schemeClr val="hlink"/>
              </a:buClr>
              <a:buSzTx/>
              <a:buFontTx/>
              <a:buChar char="•"/>
            </a:pPr>
            <a:r>
              <a:rPr lang="en-US" sz="2400" dirty="0" smtClean="0">
                <a:latin typeface="+mj-lt"/>
              </a:rPr>
              <a:t>Choose, prioritize, and tailor headings and experience relevant to the targeted </a:t>
            </a:r>
            <a:r>
              <a:rPr lang="en-US" sz="2400" b="1" i="1" dirty="0" smtClean="0">
                <a:solidFill>
                  <a:srgbClr val="0000FF"/>
                </a:solidFill>
                <a:latin typeface="+mj-lt"/>
              </a:rPr>
              <a:t>position </a:t>
            </a:r>
          </a:p>
          <a:p>
            <a:pPr lvl="1" eaLnBrk="1" hangingPunct="1">
              <a:buClr>
                <a:schemeClr val="hlink"/>
              </a:buClr>
              <a:buSzTx/>
              <a:buFontTx/>
              <a:buChar char="•"/>
            </a:pPr>
            <a:r>
              <a:rPr lang="en-US" sz="2200" dirty="0" smtClean="0">
                <a:latin typeface="+mj-lt"/>
              </a:rPr>
              <a:t>Know your audience, and give them what </a:t>
            </a:r>
            <a:r>
              <a:rPr lang="en-US" sz="2200" u="sng" dirty="0" smtClean="0">
                <a:latin typeface="+mj-lt"/>
              </a:rPr>
              <a:t>they</a:t>
            </a:r>
            <a:r>
              <a:rPr lang="en-US" sz="2200" dirty="0" smtClean="0">
                <a:latin typeface="+mj-lt"/>
              </a:rPr>
              <a:t> need !</a:t>
            </a:r>
          </a:p>
          <a:p>
            <a:pPr eaLnBrk="1" hangingPunct="1">
              <a:lnSpc>
                <a:spcPct val="90000"/>
              </a:lnSpc>
              <a:buClr>
                <a:schemeClr val="hlink"/>
              </a:buClr>
              <a:buSzTx/>
              <a:buFontTx/>
              <a:buNone/>
            </a:pPr>
            <a:endParaRPr lang="en-US" sz="2400" dirty="0" smtClean="0">
              <a:latin typeface="+mj-lt"/>
            </a:endParaRPr>
          </a:p>
          <a:p>
            <a:pPr eaLnBrk="1" hangingPunct="1">
              <a:lnSpc>
                <a:spcPct val="90000"/>
              </a:lnSpc>
              <a:buClr>
                <a:schemeClr val="hlink"/>
              </a:buClr>
              <a:buSzTx/>
              <a:buFontTx/>
              <a:buNone/>
            </a:pPr>
            <a:r>
              <a:rPr lang="en-US" sz="2400" b="1" dirty="0" smtClean="0">
                <a:solidFill>
                  <a:srgbClr val="0033CC"/>
                </a:solidFill>
                <a:latin typeface="+mj-lt"/>
              </a:rPr>
              <a:t>	</a:t>
            </a:r>
            <a:r>
              <a:rPr lang="en-US" sz="2400" b="1" i="1" dirty="0" smtClean="0">
                <a:solidFill>
                  <a:srgbClr val="0033CC"/>
                </a:solidFill>
                <a:latin typeface="+mj-lt"/>
              </a:rPr>
              <a:t>A good resume piques the interest of the reader and prompts them to invite you in for an interview</a:t>
            </a:r>
          </a:p>
          <a:p>
            <a:pPr eaLnBrk="1" hangingPunct="1">
              <a:lnSpc>
                <a:spcPct val="90000"/>
              </a:lnSpc>
              <a:buSzTx/>
              <a:buFontTx/>
              <a:buNone/>
            </a:pPr>
            <a:endParaRPr lang="en-US" sz="2400" b="1" i="1" dirty="0" smtClean="0">
              <a:solidFill>
                <a:srgbClr val="0033CC"/>
              </a:solidFill>
              <a:latin typeface="Gill Sans MT" pitchFamily="34" charset="0"/>
            </a:endParaRPr>
          </a:p>
          <a:p>
            <a:pPr eaLnBrk="1" hangingPunct="1">
              <a:lnSpc>
                <a:spcPct val="90000"/>
              </a:lnSpc>
              <a:buSzTx/>
              <a:buFontTx/>
              <a:buChar char="•"/>
            </a:pPr>
            <a:endParaRPr lang="en-US" sz="2600" dirty="0" smtClean="0"/>
          </a:p>
        </p:txBody>
      </p:sp>
    </p:spTree>
    <p:extLst>
      <p:ext uri="{BB962C8B-B14F-4D97-AF65-F5344CB8AC3E}">
        <p14:creationId xmlns:p14="http://schemas.microsoft.com/office/powerpoint/2010/main" val="3058645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90600" y="457201"/>
            <a:ext cx="7010400" cy="1066800"/>
          </a:xfrm>
        </p:spPr>
        <p:txBody>
          <a:bodyPr/>
          <a:lstStyle/>
          <a:p>
            <a:pPr algn="ctr" eaLnBrk="1" hangingPunct="1"/>
            <a:r>
              <a:rPr lang="en-US" sz="4000" b="1" dirty="0" smtClean="0">
                <a:solidFill>
                  <a:srgbClr val="0000FF"/>
                </a:solidFill>
              </a:rPr>
              <a:t>CV Content - Strategy</a:t>
            </a:r>
          </a:p>
        </p:txBody>
      </p:sp>
      <p:sp>
        <p:nvSpPr>
          <p:cNvPr id="9219" name="Rectangle 3"/>
          <p:cNvSpPr>
            <a:spLocks noGrp="1" noChangeArrowheads="1"/>
          </p:cNvSpPr>
          <p:nvPr>
            <p:ph type="body" idx="1"/>
          </p:nvPr>
        </p:nvSpPr>
        <p:spPr>
          <a:xfrm>
            <a:off x="304800" y="1828800"/>
            <a:ext cx="8229600" cy="3581400"/>
          </a:xfrm>
        </p:spPr>
        <p:txBody>
          <a:bodyPr/>
          <a:lstStyle/>
          <a:p>
            <a:pPr eaLnBrk="1" hangingPunct="1">
              <a:buClr>
                <a:schemeClr val="hlink"/>
              </a:buClr>
              <a:buSzTx/>
              <a:buFontTx/>
              <a:buChar char="•"/>
            </a:pPr>
            <a:r>
              <a:rPr lang="en-US" sz="2400" dirty="0" smtClean="0">
                <a:latin typeface="+mj-lt"/>
              </a:rPr>
              <a:t>Detailed history of your professional/educational accomplishments, including philosophies and techniques</a:t>
            </a:r>
          </a:p>
          <a:p>
            <a:pPr eaLnBrk="1" hangingPunct="1">
              <a:buClr>
                <a:schemeClr val="hlink"/>
              </a:buClr>
              <a:buSzTx/>
              <a:buFontTx/>
              <a:buChar char="•"/>
            </a:pPr>
            <a:r>
              <a:rPr lang="en-US" dirty="0">
                <a:latin typeface="+mj-lt"/>
              </a:rPr>
              <a:t>P</a:t>
            </a:r>
            <a:r>
              <a:rPr lang="en-US" sz="2400" dirty="0" smtClean="0">
                <a:latin typeface="+mj-lt"/>
              </a:rPr>
              <a:t>rioritize, and tailor headings and experience relevant to the targeted </a:t>
            </a:r>
            <a:r>
              <a:rPr lang="en-US" b="1" i="1" dirty="0" smtClean="0">
                <a:solidFill>
                  <a:srgbClr val="0000FF"/>
                </a:solidFill>
              </a:rPr>
              <a:t>profession</a:t>
            </a:r>
            <a:endParaRPr lang="en-US" sz="2400" b="1" i="1" dirty="0" smtClean="0">
              <a:latin typeface="+mj-lt"/>
            </a:endParaRPr>
          </a:p>
          <a:p>
            <a:pPr lvl="1" eaLnBrk="1" hangingPunct="1">
              <a:buClr>
                <a:schemeClr val="hlink"/>
              </a:buClr>
              <a:buSzTx/>
              <a:buFontTx/>
              <a:buChar char="•"/>
            </a:pPr>
            <a:r>
              <a:rPr lang="en-US" sz="2200" dirty="0" smtClean="0">
                <a:latin typeface="+mj-lt"/>
              </a:rPr>
              <a:t>Know your audience, and give them what </a:t>
            </a:r>
            <a:r>
              <a:rPr lang="en-US" sz="2200" u="sng" dirty="0" smtClean="0">
                <a:latin typeface="+mj-lt"/>
              </a:rPr>
              <a:t>they</a:t>
            </a:r>
            <a:r>
              <a:rPr lang="en-US" sz="2200" dirty="0" smtClean="0">
                <a:latin typeface="+mj-lt"/>
              </a:rPr>
              <a:t> need !</a:t>
            </a:r>
          </a:p>
          <a:p>
            <a:pPr eaLnBrk="1" hangingPunct="1">
              <a:lnSpc>
                <a:spcPct val="90000"/>
              </a:lnSpc>
              <a:buClr>
                <a:schemeClr val="hlink"/>
              </a:buClr>
              <a:buSzTx/>
              <a:buFontTx/>
              <a:buNone/>
            </a:pPr>
            <a:endParaRPr lang="en-US" sz="2400" dirty="0" smtClean="0">
              <a:latin typeface="+mj-lt"/>
            </a:endParaRPr>
          </a:p>
          <a:p>
            <a:pPr eaLnBrk="1" hangingPunct="1">
              <a:lnSpc>
                <a:spcPct val="90000"/>
              </a:lnSpc>
              <a:buClr>
                <a:schemeClr val="hlink"/>
              </a:buClr>
              <a:buSzTx/>
              <a:buFontTx/>
              <a:buNone/>
            </a:pPr>
            <a:r>
              <a:rPr lang="en-US" sz="2400" b="1" dirty="0" smtClean="0">
                <a:solidFill>
                  <a:srgbClr val="0033CC"/>
                </a:solidFill>
                <a:latin typeface="+mj-lt"/>
              </a:rPr>
              <a:t>	</a:t>
            </a:r>
            <a:r>
              <a:rPr lang="en-US" sz="2400" b="1" i="1" dirty="0" smtClean="0">
                <a:solidFill>
                  <a:srgbClr val="0033CC"/>
                </a:solidFill>
                <a:latin typeface="+mj-lt"/>
              </a:rPr>
              <a:t>A good CV piques the interest of the reader and prompts them to invite you in for an interview</a:t>
            </a:r>
          </a:p>
          <a:p>
            <a:pPr eaLnBrk="1" hangingPunct="1">
              <a:lnSpc>
                <a:spcPct val="90000"/>
              </a:lnSpc>
              <a:buSzTx/>
              <a:buFontTx/>
              <a:buNone/>
            </a:pPr>
            <a:endParaRPr lang="en-US" sz="2400" b="1" i="1" dirty="0" smtClean="0">
              <a:solidFill>
                <a:srgbClr val="0033CC"/>
              </a:solidFill>
              <a:latin typeface="Gill Sans MT" pitchFamily="34" charset="0"/>
            </a:endParaRPr>
          </a:p>
          <a:p>
            <a:pPr eaLnBrk="1" hangingPunct="1">
              <a:lnSpc>
                <a:spcPct val="90000"/>
              </a:lnSpc>
              <a:buSzTx/>
              <a:buFontTx/>
              <a:buChar char="•"/>
            </a:pPr>
            <a:endParaRPr lang="en-US" sz="2600" dirty="0" smtClean="0"/>
          </a:p>
        </p:txBody>
      </p:sp>
    </p:spTree>
    <p:extLst>
      <p:ext uri="{BB962C8B-B14F-4D97-AF65-F5344CB8AC3E}">
        <p14:creationId xmlns:p14="http://schemas.microsoft.com/office/powerpoint/2010/main" val="4085464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752600" y="533400"/>
            <a:ext cx="4953000" cy="800100"/>
          </a:xfrm>
        </p:spPr>
        <p:txBody>
          <a:bodyPr/>
          <a:lstStyle/>
          <a:p>
            <a:pPr algn="ctr" eaLnBrk="1" hangingPunct="1"/>
            <a:r>
              <a:rPr lang="en-US" sz="4000" b="1" dirty="0" smtClean="0">
                <a:solidFill>
                  <a:srgbClr val="0000FF"/>
                </a:solidFill>
              </a:rPr>
              <a:t>Content - ?</a:t>
            </a:r>
          </a:p>
        </p:txBody>
      </p:sp>
      <p:sp>
        <p:nvSpPr>
          <p:cNvPr id="10243" name="Rectangle 3"/>
          <p:cNvSpPr>
            <a:spLocks noGrp="1" noChangeArrowheads="1"/>
          </p:cNvSpPr>
          <p:nvPr>
            <p:ph type="body" idx="1"/>
          </p:nvPr>
        </p:nvSpPr>
        <p:spPr>
          <a:xfrm>
            <a:off x="457200" y="1828800"/>
            <a:ext cx="8229600" cy="3505200"/>
          </a:xfrm>
        </p:spPr>
        <p:txBody>
          <a:bodyPr/>
          <a:lstStyle/>
          <a:p>
            <a:pPr eaLnBrk="1" hangingPunct="1">
              <a:buSzTx/>
              <a:buFontTx/>
              <a:buChar char="•"/>
            </a:pPr>
            <a:r>
              <a:rPr lang="en-US" sz="3200" dirty="0" smtClean="0">
                <a:latin typeface="+mj-lt"/>
              </a:rPr>
              <a:t>How do you know what to write?</a:t>
            </a:r>
          </a:p>
          <a:p>
            <a:pPr lvl="1" eaLnBrk="1" hangingPunct="1">
              <a:buSzTx/>
              <a:buFontTx/>
              <a:buChar char="•"/>
            </a:pPr>
            <a:r>
              <a:rPr lang="en-US" sz="2400" dirty="0" smtClean="0">
                <a:latin typeface="+mj-lt"/>
              </a:rPr>
              <a:t>The Job Description provides all of the vital information and requirements about the job</a:t>
            </a:r>
          </a:p>
          <a:p>
            <a:pPr lvl="1" eaLnBrk="1" hangingPunct="1">
              <a:buSzTx/>
              <a:buFontTx/>
              <a:buChar char="•"/>
            </a:pPr>
            <a:r>
              <a:rPr lang="en-US" sz="2400" dirty="0" smtClean="0">
                <a:latin typeface="+mj-lt"/>
              </a:rPr>
              <a:t>Information gathered during Networking and your individual research can provide content that’s on-point</a:t>
            </a:r>
          </a:p>
          <a:p>
            <a:pPr lvl="1" eaLnBrk="1" hangingPunct="1">
              <a:buSzTx/>
              <a:buFontTx/>
              <a:buChar char="•"/>
            </a:pPr>
            <a:r>
              <a:rPr lang="en-US" sz="2400" dirty="0" smtClean="0">
                <a:latin typeface="+mj-lt"/>
              </a:rPr>
              <a:t>Your message should target job related requirements, both </a:t>
            </a:r>
            <a:r>
              <a:rPr lang="en-US" sz="2400" b="1" i="1" dirty="0" smtClean="0">
                <a:latin typeface="+mj-lt"/>
              </a:rPr>
              <a:t>technical and behavioral</a:t>
            </a:r>
          </a:p>
        </p:txBody>
      </p:sp>
    </p:spTree>
    <p:extLst>
      <p:ext uri="{BB962C8B-B14F-4D97-AF65-F5344CB8AC3E}">
        <p14:creationId xmlns:p14="http://schemas.microsoft.com/office/powerpoint/2010/main" val="2053303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381000"/>
            <a:ext cx="8001000" cy="1104900"/>
          </a:xfrm>
        </p:spPr>
        <p:txBody>
          <a:bodyPr/>
          <a:lstStyle/>
          <a:p>
            <a:pPr algn="ctr" eaLnBrk="1" hangingPunct="1"/>
            <a:r>
              <a:rPr lang="en-US" sz="4000" b="1" dirty="0" smtClean="0">
                <a:solidFill>
                  <a:srgbClr val="0000FF"/>
                </a:solidFill>
                <a:latin typeface="Gill Sans MT" pitchFamily="34" charset="0"/>
              </a:rPr>
              <a:t>Content</a:t>
            </a:r>
            <a:br>
              <a:rPr lang="en-US" sz="4000" b="1" dirty="0" smtClean="0">
                <a:solidFill>
                  <a:srgbClr val="0000FF"/>
                </a:solidFill>
                <a:latin typeface="Gill Sans MT" pitchFamily="34" charset="0"/>
              </a:rPr>
            </a:br>
            <a:r>
              <a:rPr lang="en-US" sz="1800" b="1" dirty="0" smtClean="0">
                <a:solidFill>
                  <a:srgbClr val="0000FF"/>
                </a:solidFill>
                <a:latin typeface="Gill Sans MT" pitchFamily="34" charset="0"/>
              </a:rPr>
              <a:t>Actual Job Description – Research Associate</a:t>
            </a:r>
          </a:p>
        </p:txBody>
      </p:sp>
      <p:sp>
        <p:nvSpPr>
          <p:cNvPr id="12291" name="Rectangle 3"/>
          <p:cNvSpPr>
            <a:spLocks noGrp="1" noChangeArrowheads="1"/>
          </p:cNvSpPr>
          <p:nvPr>
            <p:ph type="body" idx="1"/>
          </p:nvPr>
        </p:nvSpPr>
        <p:spPr>
          <a:xfrm>
            <a:off x="457200" y="1371600"/>
            <a:ext cx="8077200" cy="4572000"/>
          </a:xfrm>
        </p:spPr>
        <p:txBody>
          <a:bodyPr/>
          <a:lstStyle/>
          <a:p>
            <a:pPr eaLnBrk="1" hangingPunct="1">
              <a:lnSpc>
                <a:spcPct val="80000"/>
              </a:lnSpc>
              <a:buNone/>
            </a:pPr>
            <a:r>
              <a:rPr lang="en-US" sz="1400" dirty="0" smtClean="0"/>
              <a:t>	</a:t>
            </a:r>
            <a:r>
              <a:rPr lang="en-US" sz="1300" dirty="0" err="1" smtClean="0"/>
              <a:t>Zymo</a:t>
            </a:r>
            <a:r>
              <a:rPr lang="en-US" sz="1300" dirty="0" smtClean="0"/>
              <a:t> Research Corporation is a privately owned biotechnology company that has gained recognition for its top quality products in </a:t>
            </a:r>
            <a:r>
              <a:rPr lang="en-US" sz="1300" b="1" u="sng" dirty="0" smtClean="0"/>
              <a:t>nucleic acid purification and analysis</a:t>
            </a:r>
            <a:r>
              <a:rPr lang="en-US" sz="1300" dirty="0" smtClean="0"/>
              <a:t>. Most recently, </a:t>
            </a:r>
            <a:r>
              <a:rPr lang="en-US" sz="1300" dirty="0" err="1" smtClean="0"/>
              <a:t>Zymo</a:t>
            </a:r>
            <a:r>
              <a:rPr lang="en-US" sz="1300" dirty="0" smtClean="0"/>
              <a:t> Research has been noted for its ground-breaking products in the growing field of </a:t>
            </a:r>
            <a:r>
              <a:rPr lang="en-US" sz="1300" b="1" u="sng" dirty="0" smtClean="0"/>
              <a:t>Epigenetics</a:t>
            </a:r>
            <a:r>
              <a:rPr lang="en-US" sz="1300" u="sng" dirty="0" smtClean="0"/>
              <a:t>.</a:t>
            </a:r>
            <a:endParaRPr lang="en-US" sz="1300" dirty="0" smtClean="0"/>
          </a:p>
          <a:p>
            <a:pPr eaLnBrk="1" hangingPunct="1">
              <a:lnSpc>
                <a:spcPct val="80000"/>
              </a:lnSpc>
              <a:buNone/>
            </a:pPr>
            <a:r>
              <a:rPr lang="en-US" sz="1300" dirty="0" smtClean="0"/>
              <a:t>	We are seeking a </a:t>
            </a:r>
            <a:r>
              <a:rPr lang="en-US" sz="1300" b="1" u="sng" dirty="0" smtClean="0"/>
              <a:t>highly-motivated and proactive individual </a:t>
            </a:r>
            <a:r>
              <a:rPr lang="en-US" sz="1300" dirty="0" smtClean="0"/>
              <a:t>to join our R&amp;D team as a Research Associate. </a:t>
            </a:r>
            <a:r>
              <a:rPr lang="en-US" sz="1300" b="1" u="sng" dirty="0" smtClean="0"/>
              <a:t>Working side by side </a:t>
            </a:r>
            <a:r>
              <a:rPr lang="en-US" sz="1300" dirty="0" smtClean="0"/>
              <a:t>with some of the most talented people in biotechnology, the successful applicant will </a:t>
            </a:r>
            <a:r>
              <a:rPr lang="en-US" sz="1300" b="1" u="sng" dirty="0" smtClean="0"/>
              <a:t>participate in semi-independent product research efforts targeted at driving either the development of novel, cutting-edge technology or improvements to products currently in our portfolio.</a:t>
            </a:r>
          </a:p>
          <a:p>
            <a:pPr eaLnBrk="1" hangingPunct="1">
              <a:lnSpc>
                <a:spcPct val="80000"/>
              </a:lnSpc>
              <a:buNone/>
            </a:pPr>
            <a:endParaRPr lang="en-US" sz="1300" dirty="0" smtClean="0"/>
          </a:p>
          <a:p>
            <a:pPr eaLnBrk="1" hangingPunct="1">
              <a:lnSpc>
                <a:spcPct val="80000"/>
              </a:lnSpc>
              <a:buNone/>
            </a:pPr>
            <a:r>
              <a:rPr lang="en-US" sz="1300" dirty="0" smtClean="0"/>
              <a:t>	Interested candidates should have an </a:t>
            </a:r>
            <a:r>
              <a:rPr lang="en-US" sz="1300" b="1" u="sng" dirty="0" smtClean="0"/>
              <a:t>MS, PhD preferred, in Bioinformatics, Molecular Biology, Cell Biology, Genetics, Biochemistry</a:t>
            </a:r>
            <a:r>
              <a:rPr lang="en-US" sz="1300" dirty="0" smtClean="0"/>
              <a:t>, or a related discipline. Qualified applicants must have a </a:t>
            </a:r>
            <a:r>
              <a:rPr lang="en-US" sz="1300" b="1" u="sng" dirty="0" smtClean="0"/>
              <a:t>good understanding of bioinformatics, molecular and cell biology</a:t>
            </a:r>
            <a:r>
              <a:rPr lang="en-US" sz="1300" dirty="0" smtClean="0"/>
              <a:t> and should also have a </a:t>
            </a:r>
            <a:r>
              <a:rPr lang="en-US" sz="1300" b="1" u="sng" dirty="0" smtClean="0"/>
              <a:t>solid knowledge of DNA cloning and sequencing, PCR and RT-PCR, isolation of high-molecular weight genomic DNA from various organisms (e.g. mammals, plants, fungi, bacteria), construction of genomic libraries. </a:t>
            </a:r>
          </a:p>
          <a:p>
            <a:pPr eaLnBrk="1" hangingPunct="1">
              <a:lnSpc>
                <a:spcPct val="80000"/>
              </a:lnSpc>
              <a:buNone/>
            </a:pPr>
            <a:endParaRPr lang="en-US" sz="1300" dirty="0" smtClean="0"/>
          </a:p>
          <a:p>
            <a:pPr eaLnBrk="1" hangingPunct="1">
              <a:lnSpc>
                <a:spcPct val="80000"/>
              </a:lnSpc>
              <a:buNone/>
            </a:pPr>
            <a:r>
              <a:rPr lang="en-US" sz="1300" dirty="0" smtClean="0"/>
              <a:t>	A </a:t>
            </a:r>
            <a:r>
              <a:rPr lang="en-US" sz="1300" b="1" u="sng" dirty="0" smtClean="0"/>
              <a:t>deep-understanding of major next-generation sequencing platforms, software packages used in next generation sequencing data analysis and visualization, and public genomic databases are important for success in this position. </a:t>
            </a:r>
          </a:p>
          <a:p>
            <a:pPr eaLnBrk="1" hangingPunct="1">
              <a:lnSpc>
                <a:spcPct val="80000"/>
              </a:lnSpc>
              <a:buNone/>
            </a:pPr>
            <a:r>
              <a:rPr lang="en-US" sz="1300" dirty="0" smtClean="0"/>
              <a:t>	Candidates with </a:t>
            </a:r>
            <a:r>
              <a:rPr lang="en-US" sz="1300" b="1" u="sng" dirty="0" smtClean="0"/>
              <a:t>programming experience such as R, </a:t>
            </a:r>
            <a:r>
              <a:rPr lang="en-US" sz="1300" b="1" u="sng" dirty="0" err="1" smtClean="0"/>
              <a:t>perl</a:t>
            </a:r>
            <a:r>
              <a:rPr lang="en-US" sz="1300" b="1" u="sng" dirty="0" smtClean="0"/>
              <a:t> and </a:t>
            </a:r>
            <a:r>
              <a:rPr lang="en-US" sz="1300" b="1" u="sng" dirty="0" err="1" smtClean="0"/>
              <a:t>Pathon</a:t>
            </a:r>
            <a:r>
              <a:rPr lang="en-US" sz="1300" b="1" u="sng" dirty="0" smtClean="0"/>
              <a:t> will be strongly preferred</a:t>
            </a:r>
            <a:r>
              <a:rPr lang="en-US" sz="1300" b="1" dirty="0" smtClean="0"/>
              <a:t>.  </a:t>
            </a:r>
          </a:p>
          <a:p>
            <a:pPr eaLnBrk="1" hangingPunct="1">
              <a:lnSpc>
                <a:spcPct val="80000"/>
              </a:lnSpc>
              <a:buNone/>
            </a:pPr>
            <a:r>
              <a:rPr lang="en-US" sz="1300" b="1" dirty="0" smtClean="0"/>
              <a:t>	</a:t>
            </a:r>
            <a:r>
              <a:rPr lang="en-US" sz="1300" b="1" u="sng" dirty="0" smtClean="0"/>
              <a:t>Familiarity with statistics and high-throughput data analysis and Linux/Unix operation systems are a plus</a:t>
            </a:r>
            <a:r>
              <a:rPr lang="en-US" sz="1300" b="1" dirty="0" smtClean="0"/>
              <a:t>.</a:t>
            </a:r>
          </a:p>
          <a:p>
            <a:pPr eaLnBrk="1" hangingPunct="1">
              <a:lnSpc>
                <a:spcPct val="80000"/>
              </a:lnSpc>
              <a:buNone/>
            </a:pPr>
            <a:endParaRPr lang="en-US" sz="1300" dirty="0" smtClean="0"/>
          </a:p>
          <a:p>
            <a:pPr eaLnBrk="1" hangingPunct="1">
              <a:lnSpc>
                <a:spcPct val="80000"/>
              </a:lnSpc>
              <a:buNone/>
            </a:pPr>
            <a:r>
              <a:rPr lang="en-US" sz="1300" dirty="0" smtClean="0"/>
              <a:t>	Excellent </a:t>
            </a:r>
            <a:r>
              <a:rPr lang="en-US" sz="1300" b="1" u="sng" dirty="0" smtClean="0"/>
              <a:t>organization and communication skills, both oral and written</a:t>
            </a:r>
            <a:r>
              <a:rPr lang="en-US" sz="1300" dirty="0" smtClean="0"/>
              <a:t>, are required as are </a:t>
            </a:r>
            <a:r>
              <a:rPr lang="en-US" sz="1300" b="1" u="sng" dirty="0" smtClean="0"/>
              <a:t>strong analytical skills and attention to detail.</a:t>
            </a:r>
            <a:endParaRPr lang="en-US" sz="1300" b="1" dirty="0" smtClean="0"/>
          </a:p>
        </p:txBody>
      </p:sp>
      <p:sp>
        <p:nvSpPr>
          <p:cNvPr id="2" name="Oval Callout 1"/>
          <p:cNvSpPr/>
          <p:nvPr/>
        </p:nvSpPr>
        <p:spPr bwMode="auto">
          <a:xfrm>
            <a:off x="6934200" y="5867400"/>
            <a:ext cx="1752600" cy="612648"/>
          </a:xfrm>
          <a:prstGeom prst="wedgeEllipseCallout">
            <a:avLst>
              <a:gd name="adj1" fmla="val -153125"/>
              <a:gd name="adj2" fmla="val -6654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64" charset="0"/>
              <a:ea typeface="Osaka" pitchFamily="-64" charset="-128"/>
            </a:endParaRPr>
          </a:p>
        </p:txBody>
      </p:sp>
      <p:sp>
        <p:nvSpPr>
          <p:cNvPr id="3" name="TextBox 2"/>
          <p:cNvSpPr txBox="1"/>
          <p:nvPr/>
        </p:nvSpPr>
        <p:spPr>
          <a:xfrm>
            <a:off x="7105650" y="6046766"/>
            <a:ext cx="1409700" cy="253916"/>
          </a:xfrm>
          <a:prstGeom prst="rect">
            <a:avLst/>
          </a:prstGeom>
          <a:noFill/>
        </p:spPr>
        <p:txBody>
          <a:bodyPr wrap="square" rtlCol="0">
            <a:spAutoFit/>
          </a:bodyPr>
          <a:lstStyle/>
          <a:p>
            <a:r>
              <a:rPr lang="en-US" sz="1050" b="1" dirty="0" smtClean="0"/>
              <a:t>The Behavioral Stuff</a:t>
            </a:r>
            <a:endParaRPr lang="en-US" sz="1050" b="1" dirty="0"/>
          </a:p>
        </p:txBody>
      </p:sp>
    </p:spTree>
    <p:extLst>
      <p:ext uri="{BB962C8B-B14F-4D97-AF65-F5344CB8AC3E}">
        <p14:creationId xmlns:p14="http://schemas.microsoft.com/office/powerpoint/2010/main" val="549732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66800" y="381000"/>
            <a:ext cx="6553200" cy="1181100"/>
          </a:xfrm>
        </p:spPr>
        <p:txBody>
          <a:bodyPr/>
          <a:lstStyle/>
          <a:p>
            <a:pPr algn="ctr" eaLnBrk="1" hangingPunct="1"/>
            <a:r>
              <a:rPr lang="en-US" sz="4000" b="1" dirty="0" smtClean="0">
                <a:solidFill>
                  <a:srgbClr val="0000FF"/>
                </a:solidFill>
                <a:latin typeface="Gill Sans MT" pitchFamily="34" charset="0"/>
              </a:rPr>
              <a:t>Content</a:t>
            </a:r>
            <a:br>
              <a:rPr lang="en-US" sz="4000" b="1" dirty="0" smtClean="0">
                <a:solidFill>
                  <a:srgbClr val="0000FF"/>
                </a:solidFill>
                <a:latin typeface="Gill Sans MT" pitchFamily="34" charset="0"/>
              </a:rPr>
            </a:br>
            <a:r>
              <a:rPr lang="en-US" sz="1800" b="1" dirty="0" smtClean="0">
                <a:solidFill>
                  <a:srgbClr val="0000FF"/>
                </a:solidFill>
                <a:latin typeface="Gill Sans MT" pitchFamily="34" charset="0"/>
              </a:rPr>
              <a:t>Actual Job Description – Molecular &amp; Cellular Immunology</a:t>
            </a:r>
          </a:p>
        </p:txBody>
      </p:sp>
      <p:sp>
        <p:nvSpPr>
          <p:cNvPr id="11267" name="Rectangle 3"/>
          <p:cNvSpPr>
            <a:spLocks noGrp="1" noChangeArrowheads="1"/>
          </p:cNvSpPr>
          <p:nvPr>
            <p:ph type="body" idx="1"/>
          </p:nvPr>
        </p:nvSpPr>
        <p:spPr>
          <a:xfrm>
            <a:off x="304800" y="1524001"/>
            <a:ext cx="8153400" cy="3276600"/>
          </a:xfrm>
        </p:spPr>
        <p:txBody>
          <a:bodyPr/>
          <a:lstStyle/>
          <a:p>
            <a:pPr eaLnBrk="1" hangingPunct="1">
              <a:buNone/>
            </a:pPr>
            <a:r>
              <a:rPr lang="en-US" sz="1300" dirty="0" smtClean="0"/>
              <a:t>	Department of Health and Human Services (DHHS), Bethesda, MD, invites applications for a tenure track </a:t>
            </a:r>
            <a:r>
              <a:rPr lang="en-US" sz="1300" b="1" u="sng" dirty="0" smtClean="0"/>
              <a:t>principal investigator position in basic molecular or cellular immunology</a:t>
            </a:r>
            <a:r>
              <a:rPr lang="en-US" sz="1300" dirty="0" smtClean="0"/>
              <a:t>. The applicant should have a </a:t>
            </a:r>
            <a:r>
              <a:rPr lang="en-US" sz="1300" b="1" u="sng" dirty="0" smtClean="0"/>
              <a:t>Ph.D., M.D</a:t>
            </a:r>
            <a:r>
              <a:rPr lang="en-US" sz="1300" u="sng" dirty="0" smtClean="0"/>
              <a:t>.</a:t>
            </a:r>
            <a:r>
              <a:rPr lang="en-US" sz="1300" dirty="0" smtClean="0"/>
              <a:t> or equivalent degree, a strong record of </a:t>
            </a:r>
            <a:r>
              <a:rPr lang="en-US" sz="1300" b="1" u="sng" dirty="0" smtClean="0"/>
              <a:t>scientific accomplishments</a:t>
            </a:r>
            <a:r>
              <a:rPr lang="en-US" sz="1300" dirty="0" smtClean="0"/>
              <a:t>, and the potential to </a:t>
            </a:r>
            <a:r>
              <a:rPr lang="en-US" sz="1300" b="1" u="sng" dirty="0" smtClean="0"/>
              <a:t>establish an independent research program in any aspect of molecular or cellular immunology</a:t>
            </a:r>
            <a:r>
              <a:rPr lang="en-US" sz="1300" dirty="0" smtClean="0"/>
              <a:t>. The position provides salary and full funding to </a:t>
            </a:r>
            <a:r>
              <a:rPr lang="en-US" sz="1300" b="1" u="sng" dirty="0" smtClean="0"/>
              <a:t>establish an independent research program</a:t>
            </a:r>
            <a:r>
              <a:rPr lang="en-US" sz="1300" dirty="0" smtClean="0"/>
              <a:t>, including laboratory space, equipment, budget, technical personnel, and support for fellows. Salary will be commensurate with education and experience. The EIB consists of 8 Principal Investigators: Alfred Singer, Richard </a:t>
            </a:r>
            <a:r>
              <a:rPr lang="en-US" sz="1300" dirty="0" err="1" smtClean="0"/>
              <a:t>Hodes</a:t>
            </a:r>
            <a:r>
              <a:rPr lang="en-US" sz="1300" dirty="0" smtClean="0"/>
              <a:t>, Andre </a:t>
            </a:r>
            <a:r>
              <a:rPr lang="en-US" sz="1300" dirty="0" err="1" smtClean="0"/>
              <a:t>Nussenzweig</a:t>
            </a:r>
            <a:r>
              <a:rPr lang="en-US" sz="1300" dirty="0" smtClean="0"/>
              <a:t>, Hyun Park, Paul Roche, David Segal, Stephen Shaw, and Dinah Singer. </a:t>
            </a:r>
            <a:r>
              <a:rPr lang="en-US" sz="1300" b="1" u="sng" dirty="0" smtClean="0"/>
              <a:t>Active research covers a wide range of areas of immunology including: </a:t>
            </a:r>
            <a:r>
              <a:rPr lang="en-US" sz="1300" b="1" u="sng" dirty="0" err="1" smtClean="0"/>
              <a:t>thymic</a:t>
            </a:r>
            <a:r>
              <a:rPr lang="en-US" sz="1300" b="1" u="sng" dirty="0" smtClean="0"/>
              <a:t> education and T cell differentiation, cytokine receptor signaling, genetic recombination and chromosomal instability, inflammation biology, antigen presentation, receptor assembly and transport, signal transduction, and regulation of gene expression</a:t>
            </a:r>
            <a:r>
              <a:rPr lang="en-US" sz="1300" b="1" dirty="0" smtClean="0"/>
              <a:t>. </a:t>
            </a:r>
            <a:r>
              <a:rPr lang="en-US" sz="1300" b="1" u="sng" dirty="0" smtClean="0"/>
              <a:t>Scientific interactions are encouraged and occur extensively </a:t>
            </a:r>
            <a:r>
              <a:rPr lang="en-US" sz="1300" dirty="0" smtClean="0"/>
              <a:t>among members of EIB as well as with other scientists at the NIH. Applicants should send a </a:t>
            </a:r>
            <a:r>
              <a:rPr lang="en-US" sz="1300" b="1" u="sng" dirty="0" smtClean="0"/>
              <a:t>CV and bibliography</a:t>
            </a:r>
            <a:r>
              <a:rPr lang="en-US" sz="1300" dirty="0" smtClean="0"/>
              <a:t>, outline of a </a:t>
            </a:r>
            <a:r>
              <a:rPr lang="en-US" sz="1300" b="1" u="sng" dirty="0" smtClean="0"/>
              <a:t>proposed research program </a:t>
            </a:r>
            <a:r>
              <a:rPr lang="en-US" sz="1300" dirty="0" smtClean="0"/>
              <a:t>(no more than two pages), and </a:t>
            </a:r>
            <a:r>
              <a:rPr lang="en-US" sz="1300" b="1" u="sng" dirty="0" smtClean="0"/>
              <a:t>three letters of recommendation </a:t>
            </a:r>
            <a:r>
              <a:rPr lang="en-US" sz="1300" dirty="0" smtClean="0"/>
              <a:t>to </a:t>
            </a:r>
          </a:p>
        </p:txBody>
      </p:sp>
      <p:sp>
        <p:nvSpPr>
          <p:cNvPr id="11270" name="Text Box 6"/>
          <p:cNvSpPr txBox="1">
            <a:spLocks noChangeArrowheads="1"/>
          </p:cNvSpPr>
          <p:nvPr/>
        </p:nvSpPr>
        <p:spPr bwMode="auto">
          <a:xfrm>
            <a:off x="904875" y="4876800"/>
            <a:ext cx="7048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800" b="1" dirty="0">
                <a:solidFill>
                  <a:srgbClr val="0000FF"/>
                </a:solidFill>
              </a:rPr>
              <a:t>Highlight the key responsibilities and requirements and make sure your </a:t>
            </a:r>
            <a:r>
              <a:rPr lang="en-US" sz="1800" b="1" dirty="0" smtClean="0">
                <a:solidFill>
                  <a:srgbClr val="0000FF"/>
                </a:solidFill>
              </a:rPr>
              <a:t>communication </a:t>
            </a:r>
            <a:r>
              <a:rPr lang="en-US" sz="1800" b="1" dirty="0">
                <a:solidFill>
                  <a:srgbClr val="0000FF"/>
                </a:solidFill>
              </a:rPr>
              <a:t>addresses </a:t>
            </a:r>
            <a:r>
              <a:rPr lang="en-US" sz="1800" b="1" u="sng" dirty="0">
                <a:solidFill>
                  <a:srgbClr val="0000FF"/>
                </a:solidFill>
              </a:rPr>
              <a:t>their</a:t>
            </a:r>
            <a:r>
              <a:rPr lang="en-US" sz="1800" b="1" dirty="0">
                <a:solidFill>
                  <a:srgbClr val="0000FF"/>
                </a:solidFill>
              </a:rPr>
              <a:t> needs </a:t>
            </a:r>
          </a:p>
        </p:txBody>
      </p:sp>
    </p:spTree>
    <p:extLst>
      <p:ext uri="{BB962C8B-B14F-4D97-AF65-F5344CB8AC3E}">
        <p14:creationId xmlns:p14="http://schemas.microsoft.com/office/powerpoint/2010/main" val="22720511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381000"/>
            <a:ext cx="8001000" cy="1104900"/>
          </a:xfrm>
        </p:spPr>
        <p:txBody>
          <a:bodyPr/>
          <a:lstStyle/>
          <a:p>
            <a:pPr algn="ctr" eaLnBrk="1" hangingPunct="1"/>
            <a:r>
              <a:rPr lang="en-US" sz="4000" b="1" dirty="0" smtClean="0">
                <a:solidFill>
                  <a:srgbClr val="0000FF"/>
                </a:solidFill>
                <a:latin typeface="Gill Sans MT" pitchFamily="34" charset="0"/>
              </a:rPr>
              <a:t>Content</a:t>
            </a:r>
            <a:br>
              <a:rPr lang="en-US" sz="4000" b="1" dirty="0" smtClean="0">
                <a:solidFill>
                  <a:srgbClr val="0000FF"/>
                </a:solidFill>
                <a:latin typeface="Gill Sans MT" pitchFamily="34" charset="0"/>
              </a:rPr>
            </a:br>
            <a:r>
              <a:rPr lang="en-US" sz="1800" b="1" dirty="0" smtClean="0">
                <a:solidFill>
                  <a:srgbClr val="0000FF"/>
                </a:solidFill>
                <a:latin typeface="Gill Sans MT" pitchFamily="34" charset="0"/>
              </a:rPr>
              <a:t>Actual Job Description – Systems Immunology &amp; Infectious Disease</a:t>
            </a:r>
          </a:p>
        </p:txBody>
      </p:sp>
      <p:sp>
        <p:nvSpPr>
          <p:cNvPr id="12291" name="Rectangle 3"/>
          <p:cNvSpPr>
            <a:spLocks noGrp="1" noChangeArrowheads="1"/>
          </p:cNvSpPr>
          <p:nvPr>
            <p:ph type="body" idx="1"/>
          </p:nvPr>
        </p:nvSpPr>
        <p:spPr>
          <a:xfrm>
            <a:off x="304800" y="1676400"/>
            <a:ext cx="8077200" cy="3733800"/>
          </a:xfrm>
        </p:spPr>
        <p:txBody>
          <a:bodyPr/>
          <a:lstStyle/>
          <a:p>
            <a:pPr eaLnBrk="1" hangingPunct="1">
              <a:buNone/>
            </a:pPr>
            <a:r>
              <a:rPr lang="en-US" sz="1400" dirty="0" smtClean="0">
                <a:latin typeface="+mj-lt"/>
              </a:rPr>
              <a:t>	</a:t>
            </a:r>
            <a:r>
              <a:rPr lang="en-US" sz="1300" dirty="0" smtClean="0">
                <a:latin typeface="+mj-lt"/>
              </a:rPr>
              <a:t>The National Institute of Allergy and Infectious Diseases, Division of Intramural Research, seeks an </a:t>
            </a:r>
            <a:r>
              <a:rPr lang="en-US" sz="1300" b="1" u="sng" dirty="0" smtClean="0">
                <a:latin typeface="+mj-lt"/>
              </a:rPr>
              <a:t>outstanding individual </a:t>
            </a:r>
            <a:r>
              <a:rPr lang="en-US" sz="1300" dirty="0" smtClean="0">
                <a:latin typeface="+mj-lt"/>
              </a:rPr>
              <a:t>for its Program in Systems Immunology and Infectious Disease Modeling </a:t>
            </a:r>
            <a:r>
              <a:rPr lang="en-US" sz="1300" u="sng" dirty="0" smtClean="0">
                <a:latin typeface="+mj-lt"/>
              </a:rPr>
              <a:t>(PSIIM). </a:t>
            </a:r>
            <a:r>
              <a:rPr lang="en-US" sz="1300" dirty="0" smtClean="0">
                <a:latin typeface="+mj-lt"/>
              </a:rPr>
              <a:t>The incumbent will be responsible for </a:t>
            </a:r>
            <a:r>
              <a:rPr lang="en-US" sz="1300" b="1" u="sng" dirty="0" smtClean="0">
                <a:latin typeface="+mj-lt"/>
              </a:rPr>
              <a:t>applying and, as required, developing novel experimental and computational methods for the systems-wide analysis of gene regulatory pathways and networks</a:t>
            </a:r>
            <a:r>
              <a:rPr lang="en-US" sz="1300" b="1" dirty="0" smtClean="0">
                <a:latin typeface="+mj-lt"/>
              </a:rPr>
              <a:t>,</a:t>
            </a:r>
            <a:r>
              <a:rPr lang="en-US" sz="1300" dirty="0" smtClean="0">
                <a:latin typeface="+mj-lt"/>
              </a:rPr>
              <a:t> with a </a:t>
            </a:r>
            <a:r>
              <a:rPr lang="en-US" sz="1300" b="1" u="sng" dirty="0" smtClean="0">
                <a:latin typeface="+mj-lt"/>
              </a:rPr>
              <a:t>specific emphasis on the transcription factor circuits that define cell fate and that translate extracellular signaling into cellular responses</a:t>
            </a:r>
            <a:r>
              <a:rPr lang="en-US" sz="1300" b="1" dirty="0" smtClean="0">
                <a:latin typeface="+mj-lt"/>
              </a:rPr>
              <a:t>.</a:t>
            </a:r>
            <a:r>
              <a:rPr lang="en-US" sz="1300" dirty="0" smtClean="0">
                <a:latin typeface="+mj-lt"/>
              </a:rPr>
              <a:t> PSIIM is especially interested in recruiting an individual with a </a:t>
            </a:r>
            <a:r>
              <a:rPr lang="en-US" sz="1300" b="1" u="sng" dirty="0" smtClean="0">
                <a:latin typeface="+mj-lt"/>
              </a:rPr>
              <a:t>strong interest in comprehensive models of the control of cellular differentiation</a:t>
            </a:r>
            <a:r>
              <a:rPr lang="en-US" sz="1300" dirty="0" smtClean="0">
                <a:latin typeface="+mj-lt"/>
              </a:rPr>
              <a:t>, for example, of </a:t>
            </a:r>
            <a:r>
              <a:rPr lang="en-US" sz="1300" b="1" u="sng" dirty="0" smtClean="0">
                <a:latin typeface="+mj-lt"/>
              </a:rPr>
              <a:t>effector CD4+ T cells or </a:t>
            </a:r>
            <a:r>
              <a:rPr lang="en-US" sz="1300" b="1" u="sng" dirty="0" err="1" smtClean="0">
                <a:latin typeface="+mj-lt"/>
              </a:rPr>
              <a:t>iPS</a:t>
            </a:r>
            <a:r>
              <a:rPr lang="en-US" sz="1300" b="1" dirty="0" smtClean="0">
                <a:latin typeface="+mj-lt"/>
              </a:rPr>
              <a:t>. </a:t>
            </a:r>
          </a:p>
          <a:p>
            <a:pPr eaLnBrk="1" hangingPunct="1">
              <a:buNone/>
            </a:pPr>
            <a:r>
              <a:rPr lang="en-US" sz="1300" dirty="0" smtClean="0">
                <a:latin typeface="+mj-lt"/>
              </a:rPr>
              <a:t>	This position and its research activities are fully funded by the intramural research program of NIAID. </a:t>
            </a:r>
          </a:p>
          <a:p>
            <a:pPr eaLnBrk="1" hangingPunct="1">
              <a:buNone/>
            </a:pPr>
            <a:r>
              <a:rPr lang="en-US" sz="1300" dirty="0" smtClean="0">
                <a:latin typeface="+mj-lt"/>
              </a:rPr>
              <a:t>	Applicants must have a </a:t>
            </a:r>
            <a:r>
              <a:rPr lang="en-US" sz="1300" b="1" u="sng" dirty="0" smtClean="0">
                <a:latin typeface="+mj-lt"/>
              </a:rPr>
              <a:t>Ph.D., M.D</a:t>
            </a:r>
            <a:r>
              <a:rPr lang="en-US" sz="1300" dirty="0" smtClean="0">
                <a:latin typeface="+mj-lt"/>
              </a:rPr>
              <a:t>., or equivalent degree in a </a:t>
            </a:r>
            <a:r>
              <a:rPr lang="en-US" sz="1300" b="1" u="sng" dirty="0" smtClean="0">
                <a:latin typeface="+mj-lt"/>
              </a:rPr>
              <a:t>relevant field with extensive postdoctoral experience</a:t>
            </a:r>
            <a:r>
              <a:rPr lang="en-US" sz="1300" dirty="0" smtClean="0">
                <a:latin typeface="+mj-lt"/>
              </a:rPr>
              <a:t>, as well as a </a:t>
            </a:r>
            <a:r>
              <a:rPr lang="en-US" sz="1300" b="1" u="sng" dirty="0" smtClean="0">
                <a:latin typeface="+mj-lt"/>
              </a:rPr>
              <a:t>strong publication record demonstrating potential for creative research</a:t>
            </a:r>
            <a:r>
              <a:rPr lang="en-US" sz="1300" b="1" dirty="0" smtClean="0">
                <a:latin typeface="+mj-lt"/>
              </a:rPr>
              <a:t>.</a:t>
            </a:r>
            <a:r>
              <a:rPr lang="en-US" sz="1300" dirty="0" smtClean="0">
                <a:latin typeface="+mj-lt"/>
              </a:rPr>
              <a:t> To apply, submit your </a:t>
            </a:r>
            <a:r>
              <a:rPr lang="en-US" sz="1300" b="1" u="sng" dirty="0" smtClean="0">
                <a:latin typeface="+mj-lt"/>
              </a:rPr>
              <a:t>curriculum vitae, bibliography, and a detailed statement of how your expertise can contribute to the success of the PSIIM program </a:t>
            </a:r>
            <a:r>
              <a:rPr lang="en-US" sz="1300" dirty="0" smtClean="0">
                <a:latin typeface="+mj-lt"/>
              </a:rPr>
              <a:t>to In addition, </a:t>
            </a:r>
            <a:r>
              <a:rPr lang="en-US" sz="1300" b="1" u="sng" dirty="0" smtClean="0">
                <a:latin typeface="+mj-lt"/>
              </a:rPr>
              <a:t>three letters of reference must be sent directly from the referee to </a:t>
            </a:r>
            <a:r>
              <a:rPr lang="en-US" sz="1300" dirty="0" smtClean="0">
                <a:latin typeface="+mj-lt"/>
              </a:rPr>
              <a:t>Robert </a:t>
            </a:r>
            <a:r>
              <a:rPr lang="en-US" sz="1300" dirty="0" err="1" smtClean="0">
                <a:latin typeface="+mj-lt"/>
              </a:rPr>
              <a:t>Hohman</a:t>
            </a:r>
            <a:r>
              <a:rPr lang="en-US" sz="1300" dirty="0" smtClean="0">
                <a:latin typeface="+mj-lt"/>
              </a:rPr>
              <a:t>, Ph.D., Chair, NIAID Search Committee. </a:t>
            </a:r>
            <a:r>
              <a:rPr lang="en-US" sz="1300" b="1" u="sng" dirty="0" smtClean="0">
                <a:latin typeface="+mj-lt"/>
              </a:rPr>
              <a:t>E-mail is preferred</a:t>
            </a:r>
            <a:r>
              <a:rPr lang="en-US" sz="1300" u="sng" dirty="0" smtClean="0">
                <a:latin typeface="+mj-lt"/>
              </a:rPr>
              <a:t>. </a:t>
            </a:r>
            <a:endParaRPr lang="en-US" sz="1300" b="1" i="1" u="sng" dirty="0" smtClean="0">
              <a:latin typeface="+mj-lt"/>
            </a:endParaRPr>
          </a:p>
        </p:txBody>
      </p:sp>
    </p:spTree>
    <p:extLst>
      <p:ext uri="{BB962C8B-B14F-4D97-AF65-F5344CB8AC3E}">
        <p14:creationId xmlns:p14="http://schemas.microsoft.com/office/powerpoint/2010/main" val="1101100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95400" y="304800"/>
            <a:ext cx="6248400" cy="1181100"/>
          </a:xfrm>
        </p:spPr>
        <p:txBody>
          <a:bodyPr/>
          <a:lstStyle/>
          <a:p>
            <a:pPr algn="ctr" eaLnBrk="1" hangingPunct="1"/>
            <a:r>
              <a:rPr lang="en-US" sz="4000" b="1" dirty="0" smtClean="0">
                <a:solidFill>
                  <a:srgbClr val="0000FF"/>
                </a:solidFill>
                <a:latin typeface="Gill Sans MT" pitchFamily="34" charset="0"/>
              </a:rPr>
              <a:t>Content</a:t>
            </a:r>
            <a:br>
              <a:rPr lang="en-US" sz="4000" b="1" dirty="0" smtClean="0">
                <a:solidFill>
                  <a:srgbClr val="0000FF"/>
                </a:solidFill>
                <a:latin typeface="Gill Sans MT" pitchFamily="34" charset="0"/>
              </a:rPr>
            </a:br>
            <a:r>
              <a:rPr lang="en-US" sz="2000" b="1" dirty="0" smtClean="0">
                <a:solidFill>
                  <a:srgbClr val="0000FF"/>
                </a:solidFill>
                <a:latin typeface="Gill Sans MT" pitchFamily="34" charset="0"/>
              </a:rPr>
              <a:t>Actual Jobs and Descriptions in BU Career Link</a:t>
            </a:r>
          </a:p>
        </p:txBody>
      </p:sp>
      <p:sp>
        <p:nvSpPr>
          <p:cNvPr id="13315" name="Rectangle 3"/>
          <p:cNvSpPr>
            <a:spLocks noGrp="1" noChangeArrowheads="1"/>
          </p:cNvSpPr>
          <p:nvPr>
            <p:ph type="body" idx="1"/>
          </p:nvPr>
        </p:nvSpPr>
        <p:spPr>
          <a:xfrm>
            <a:off x="533400" y="1905000"/>
            <a:ext cx="7772400" cy="3657600"/>
          </a:xfrm>
        </p:spPr>
        <p:txBody>
          <a:bodyPr/>
          <a:lstStyle/>
          <a:p>
            <a:pPr eaLnBrk="1" hangingPunct="1">
              <a:lnSpc>
                <a:spcPct val="90000"/>
              </a:lnSpc>
              <a:buFont typeface="Wingdings" pitchFamily="2" charset="2"/>
              <a:buNone/>
            </a:pPr>
            <a:r>
              <a:rPr lang="en-US" sz="2200" b="1" dirty="0" smtClean="0">
                <a:solidFill>
                  <a:srgbClr val="0033CC"/>
                </a:solidFill>
              </a:rPr>
              <a:t>Log onto BU Career Link</a:t>
            </a:r>
          </a:p>
          <a:p>
            <a:pPr eaLnBrk="1" hangingPunct="1">
              <a:lnSpc>
                <a:spcPct val="90000"/>
              </a:lnSpc>
              <a:buNone/>
            </a:pPr>
            <a:r>
              <a:rPr lang="en-US" sz="2000" b="1" dirty="0" smtClean="0">
                <a:hlinkClick r:id="rId2"/>
              </a:rPr>
              <a:t>https://careers-bu-csm.symplicity.com/student</a:t>
            </a:r>
            <a:endParaRPr lang="en-US" sz="2000" b="1" dirty="0" smtClean="0"/>
          </a:p>
          <a:p>
            <a:pPr eaLnBrk="1" hangingPunct="1">
              <a:lnSpc>
                <a:spcPct val="90000"/>
              </a:lnSpc>
              <a:buNone/>
            </a:pPr>
            <a:endParaRPr lang="en-US" sz="1800" b="1" dirty="0" smtClean="0"/>
          </a:p>
          <a:p>
            <a:pPr eaLnBrk="1" hangingPunct="1">
              <a:lnSpc>
                <a:spcPct val="90000"/>
              </a:lnSpc>
              <a:buFont typeface="Wingdings" pitchFamily="2" charset="2"/>
              <a:buNone/>
            </a:pPr>
            <a:r>
              <a:rPr lang="en-US" sz="2000" b="1" dirty="0" smtClean="0"/>
              <a:t>Go to: </a:t>
            </a:r>
            <a:r>
              <a:rPr lang="en-US" sz="2000" b="1" dirty="0" smtClean="0">
                <a:solidFill>
                  <a:srgbClr val="0033CC"/>
                </a:solidFill>
              </a:rPr>
              <a:t>Job Postings</a:t>
            </a:r>
          </a:p>
          <a:p>
            <a:pPr eaLnBrk="1" hangingPunct="1">
              <a:lnSpc>
                <a:spcPct val="90000"/>
              </a:lnSpc>
              <a:buSzPct val="115000"/>
              <a:buFontTx/>
              <a:buChar char="•"/>
            </a:pPr>
            <a:r>
              <a:rPr lang="en-US" sz="2000" dirty="0" smtClean="0"/>
              <a:t>Enter your search criteria and view jobs in your area of interest</a:t>
            </a:r>
            <a:endParaRPr lang="en-US" sz="2000" dirty="0"/>
          </a:p>
          <a:p>
            <a:pPr eaLnBrk="1" hangingPunct="1">
              <a:lnSpc>
                <a:spcPct val="90000"/>
              </a:lnSpc>
              <a:buSzPct val="115000"/>
              <a:buFontTx/>
              <a:buChar char="•"/>
            </a:pPr>
            <a:r>
              <a:rPr lang="en-US" sz="2100" dirty="0" smtClean="0"/>
              <a:t>Review the Job Descriptions and use this data to develop your communication</a:t>
            </a:r>
          </a:p>
          <a:p>
            <a:pPr eaLnBrk="1" hangingPunct="1">
              <a:lnSpc>
                <a:spcPct val="90000"/>
              </a:lnSpc>
              <a:buSzPct val="115000"/>
              <a:buFontTx/>
              <a:buChar char="•"/>
            </a:pPr>
            <a:r>
              <a:rPr lang="en-US" sz="2100" dirty="0" smtClean="0"/>
              <a:t>As of Mar 25</a:t>
            </a:r>
            <a:r>
              <a:rPr lang="en-US" sz="2100" baseline="30000" dirty="0" smtClean="0"/>
              <a:t>th</a:t>
            </a:r>
            <a:r>
              <a:rPr lang="en-US" sz="2100" dirty="0" smtClean="0"/>
              <a:t>, there were 2,255 FT &amp; PT jobs listed</a:t>
            </a:r>
          </a:p>
          <a:p>
            <a:pPr marL="0" indent="0" eaLnBrk="1" hangingPunct="1">
              <a:lnSpc>
                <a:spcPct val="90000"/>
              </a:lnSpc>
              <a:buSzPct val="115000"/>
              <a:buNone/>
            </a:pPr>
            <a:endParaRPr lang="en-US" sz="2100" dirty="0" smtClean="0"/>
          </a:p>
          <a:p>
            <a:pPr marL="0" indent="0" eaLnBrk="1" hangingPunct="1">
              <a:lnSpc>
                <a:spcPct val="90000"/>
              </a:lnSpc>
              <a:buSzPct val="115000"/>
              <a:buNone/>
            </a:pPr>
            <a:r>
              <a:rPr lang="en-US" sz="2100" dirty="0" smtClean="0"/>
              <a:t>Another source for relevant jobs in Biomedical Sciences</a:t>
            </a:r>
          </a:p>
          <a:p>
            <a:pPr marL="0" indent="0" eaLnBrk="1" hangingPunct="1">
              <a:lnSpc>
                <a:spcPct val="90000"/>
              </a:lnSpc>
              <a:buSzPct val="115000"/>
              <a:buNone/>
            </a:pPr>
            <a:r>
              <a:rPr lang="en-US" sz="2000" b="1" dirty="0" smtClean="0">
                <a:hlinkClick r:id="rId3"/>
              </a:rPr>
              <a:t>http://www.bscp.org/</a:t>
            </a:r>
            <a:endParaRPr lang="en-US" sz="2000" b="1" dirty="0" smtClean="0"/>
          </a:p>
          <a:p>
            <a:pPr eaLnBrk="1" hangingPunct="1">
              <a:lnSpc>
                <a:spcPct val="90000"/>
              </a:lnSpc>
              <a:buSzPct val="115000"/>
              <a:buFontTx/>
              <a:buChar char="•"/>
            </a:pPr>
            <a:endParaRPr lang="en-US" sz="2100" b="1" dirty="0" smtClean="0"/>
          </a:p>
          <a:p>
            <a:pPr eaLnBrk="1" hangingPunct="1">
              <a:lnSpc>
                <a:spcPct val="90000"/>
              </a:lnSpc>
              <a:buFont typeface="Wingdings" pitchFamily="2" charset="2"/>
              <a:buNone/>
            </a:pPr>
            <a:endParaRPr lang="en-US" sz="2100" b="1" dirty="0" smtClean="0"/>
          </a:p>
          <a:p>
            <a:pPr eaLnBrk="1" hangingPunct="1">
              <a:lnSpc>
                <a:spcPct val="90000"/>
              </a:lnSpc>
              <a:buFont typeface="Wingdings" pitchFamily="2" charset="2"/>
              <a:buNone/>
            </a:pPr>
            <a:endParaRPr lang="en-US" sz="1700" b="1" dirty="0" smtClean="0"/>
          </a:p>
          <a:p>
            <a:pPr eaLnBrk="1" hangingPunct="1">
              <a:lnSpc>
                <a:spcPct val="90000"/>
              </a:lnSpc>
              <a:buFont typeface="Wingdings" pitchFamily="2" charset="2"/>
              <a:buNone/>
            </a:pPr>
            <a:r>
              <a:rPr lang="en-US" sz="1700" b="1" dirty="0" smtClean="0"/>
              <a:t>						</a:t>
            </a:r>
          </a:p>
        </p:txBody>
      </p:sp>
    </p:spTree>
    <p:extLst>
      <p:ext uri="{BB962C8B-B14F-4D97-AF65-F5344CB8AC3E}">
        <p14:creationId xmlns:p14="http://schemas.microsoft.com/office/powerpoint/2010/main" val="1928248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533400"/>
            <a:ext cx="8001000" cy="762000"/>
          </a:xfrm>
        </p:spPr>
        <p:txBody>
          <a:bodyPr/>
          <a:lstStyle/>
          <a:p>
            <a:pPr algn="ctr" eaLnBrk="1" hangingPunct="1"/>
            <a:r>
              <a:rPr lang="en-US" sz="3200" b="1" dirty="0" smtClean="0"/>
              <a:t>Top Qualities/Skills Employers Want</a:t>
            </a:r>
          </a:p>
        </p:txBody>
      </p:sp>
      <p:sp>
        <p:nvSpPr>
          <p:cNvPr id="14339" name="Rectangle 3"/>
          <p:cNvSpPr>
            <a:spLocks noGrp="1" noChangeArrowheads="1"/>
          </p:cNvSpPr>
          <p:nvPr>
            <p:ph type="body" idx="1"/>
          </p:nvPr>
        </p:nvSpPr>
        <p:spPr>
          <a:xfrm>
            <a:off x="609600" y="1600200"/>
            <a:ext cx="7924800" cy="4114800"/>
          </a:xfrm>
        </p:spPr>
        <p:txBody>
          <a:bodyPr/>
          <a:lstStyle/>
          <a:p>
            <a:pPr eaLnBrk="1" hangingPunct="1">
              <a:lnSpc>
                <a:spcPct val="80000"/>
              </a:lnSpc>
              <a:buSzPct val="105000"/>
              <a:buFontTx/>
              <a:buChar char="•"/>
            </a:pPr>
            <a:r>
              <a:rPr lang="en-US" sz="1800" dirty="0" smtClean="0"/>
              <a:t>Communications Skills (verbal) 	4.65</a:t>
            </a:r>
          </a:p>
          <a:p>
            <a:pPr eaLnBrk="1" hangingPunct="1">
              <a:lnSpc>
                <a:spcPct val="80000"/>
              </a:lnSpc>
              <a:buSzPct val="105000"/>
              <a:buFontTx/>
              <a:buChar char="•"/>
            </a:pPr>
            <a:r>
              <a:rPr lang="en-US" sz="1800" dirty="0" smtClean="0"/>
              <a:t>Strong work ethic 		4.61</a:t>
            </a:r>
          </a:p>
          <a:p>
            <a:pPr eaLnBrk="1" hangingPunct="1">
              <a:lnSpc>
                <a:spcPct val="80000"/>
              </a:lnSpc>
              <a:buSzPct val="105000"/>
              <a:buFontTx/>
              <a:buChar char="•"/>
            </a:pPr>
            <a:r>
              <a:rPr lang="en-US" sz="1800" dirty="0" smtClean="0"/>
              <a:t>Teamwork skills 		4.59</a:t>
            </a:r>
          </a:p>
          <a:p>
            <a:pPr eaLnBrk="1" hangingPunct="1">
              <a:lnSpc>
                <a:spcPct val="80000"/>
              </a:lnSpc>
              <a:buSzPct val="105000"/>
              <a:buFontTx/>
              <a:buChar char="•"/>
            </a:pPr>
            <a:r>
              <a:rPr lang="en-US" sz="1800" dirty="0" smtClean="0"/>
              <a:t>Analytical skills 		4.56</a:t>
            </a:r>
          </a:p>
          <a:p>
            <a:pPr eaLnBrk="1" hangingPunct="1">
              <a:lnSpc>
                <a:spcPct val="80000"/>
              </a:lnSpc>
              <a:buSzPct val="105000"/>
              <a:buFontTx/>
              <a:buChar char="•"/>
            </a:pPr>
            <a:r>
              <a:rPr lang="en-US" sz="1800" dirty="0" smtClean="0"/>
              <a:t>Motivation/initiative 		4.50</a:t>
            </a:r>
          </a:p>
          <a:p>
            <a:pPr eaLnBrk="1" hangingPunct="1">
              <a:lnSpc>
                <a:spcPct val="80000"/>
              </a:lnSpc>
              <a:buSzPct val="105000"/>
              <a:buFontTx/>
              <a:buChar char="•"/>
            </a:pPr>
            <a:r>
              <a:rPr lang="en-US" sz="1800" dirty="0" smtClean="0"/>
              <a:t>Problem Solving skills 		4.48</a:t>
            </a:r>
          </a:p>
          <a:p>
            <a:pPr eaLnBrk="1" hangingPunct="1">
              <a:lnSpc>
                <a:spcPct val="80000"/>
              </a:lnSpc>
              <a:buSzPct val="105000"/>
              <a:buFontTx/>
              <a:buChar char="•"/>
            </a:pPr>
            <a:r>
              <a:rPr lang="en-US" sz="1800" dirty="0" smtClean="0"/>
              <a:t>Communications Skills (written) 	4.48</a:t>
            </a:r>
          </a:p>
          <a:p>
            <a:pPr eaLnBrk="1" hangingPunct="1">
              <a:lnSpc>
                <a:spcPct val="80000"/>
              </a:lnSpc>
              <a:buSzPct val="105000"/>
              <a:buFontTx/>
              <a:buChar char="•"/>
            </a:pPr>
            <a:r>
              <a:rPr lang="en-US" sz="1800" dirty="0" smtClean="0"/>
              <a:t>Interpersonal skills 		4.40</a:t>
            </a:r>
          </a:p>
          <a:p>
            <a:pPr eaLnBrk="1" hangingPunct="1">
              <a:lnSpc>
                <a:spcPct val="80000"/>
              </a:lnSpc>
              <a:buSzPct val="105000"/>
              <a:buFontTx/>
              <a:buChar char="•"/>
            </a:pPr>
            <a:r>
              <a:rPr lang="en-US" sz="1800" dirty="0" smtClean="0"/>
              <a:t>Computer skills 		4.38</a:t>
            </a:r>
          </a:p>
          <a:p>
            <a:pPr eaLnBrk="1" hangingPunct="1">
              <a:lnSpc>
                <a:spcPct val="80000"/>
              </a:lnSpc>
              <a:buSzPct val="105000"/>
              <a:buFontTx/>
              <a:buChar char="•"/>
            </a:pPr>
            <a:r>
              <a:rPr lang="en-US" sz="1800" dirty="0" smtClean="0"/>
              <a:t>Flexibility/adaptability 		4.37</a:t>
            </a:r>
          </a:p>
          <a:p>
            <a:pPr eaLnBrk="1" hangingPunct="1">
              <a:lnSpc>
                <a:spcPct val="80000"/>
              </a:lnSpc>
              <a:buSzPct val="105000"/>
              <a:buFontTx/>
              <a:buChar char="•"/>
            </a:pPr>
            <a:r>
              <a:rPr lang="en-US" sz="1800" dirty="0" smtClean="0"/>
              <a:t>Detail oriented 		4.18</a:t>
            </a:r>
          </a:p>
          <a:p>
            <a:pPr eaLnBrk="1" hangingPunct="1">
              <a:lnSpc>
                <a:spcPct val="80000"/>
              </a:lnSpc>
              <a:buSzPct val="105000"/>
              <a:buFontTx/>
              <a:buChar char="•"/>
            </a:pPr>
            <a:r>
              <a:rPr lang="en-US" sz="1800" dirty="0" smtClean="0"/>
              <a:t>Technical skills 		4.16</a:t>
            </a:r>
          </a:p>
          <a:p>
            <a:pPr eaLnBrk="1" hangingPunct="1">
              <a:lnSpc>
                <a:spcPct val="80000"/>
              </a:lnSpc>
              <a:buSzPct val="105000"/>
              <a:buFontTx/>
              <a:buChar char="•"/>
            </a:pPr>
            <a:r>
              <a:rPr lang="en-US" sz="1800" dirty="0" smtClean="0"/>
              <a:t>Organizational skills 		4.05</a:t>
            </a:r>
          </a:p>
          <a:p>
            <a:pPr eaLnBrk="1" hangingPunct="1">
              <a:lnSpc>
                <a:spcPct val="80000"/>
              </a:lnSpc>
              <a:buSzPct val="105000"/>
              <a:buFontTx/>
              <a:buChar char="•"/>
            </a:pPr>
            <a:r>
              <a:rPr lang="en-US" sz="1800" dirty="0" smtClean="0"/>
              <a:t>Leadership skills 		4.04</a:t>
            </a:r>
          </a:p>
          <a:p>
            <a:pPr eaLnBrk="1" hangingPunct="1">
              <a:lnSpc>
                <a:spcPct val="80000"/>
              </a:lnSpc>
              <a:buSzPct val="105000"/>
              <a:buFontTx/>
              <a:buChar char="•"/>
            </a:pPr>
            <a:r>
              <a:rPr lang="en-US" sz="1800" dirty="0" smtClean="0"/>
              <a:t>Self confidence 		3.96</a:t>
            </a:r>
          </a:p>
        </p:txBody>
      </p:sp>
      <p:sp>
        <p:nvSpPr>
          <p:cNvPr id="14340" name="Text Box 4"/>
          <p:cNvSpPr txBox="1">
            <a:spLocks noChangeArrowheads="1"/>
          </p:cNvSpPr>
          <p:nvPr/>
        </p:nvSpPr>
        <p:spPr bwMode="auto">
          <a:xfrm>
            <a:off x="3200400" y="10668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b="1" dirty="0">
                <a:solidFill>
                  <a:srgbClr val="0000FF"/>
                </a:solidFill>
              </a:rPr>
              <a:t>5.0 Scale</a:t>
            </a:r>
          </a:p>
        </p:txBody>
      </p:sp>
      <p:sp>
        <p:nvSpPr>
          <p:cNvPr id="14341" name="Text Box 5"/>
          <p:cNvSpPr txBox="1">
            <a:spLocks noChangeArrowheads="1"/>
          </p:cNvSpPr>
          <p:nvPr/>
        </p:nvSpPr>
        <p:spPr bwMode="auto">
          <a:xfrm>
            <a:off x="2057400" y="6477000"/>
            <a:ext cx="6705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200" dirty="0"/>
              <a:t>NACE – National Association of Colleges and Employers, </a:t>
            </a:r>
            <a:r>
              <a:rPr lang="en-US" sz="1200" dirty="0" smtClean="0"/>
              <a:t>2010 </a:t>
            </a:r>
            <a:r>
              <a:rPr lang="en-US" sz="1200" dirty="0"/>
              <a:t>Survey</a:t>
            </a:r>
          </a:p>
        </p:txBody>
      </p:sp>
      <p:sp>
        <p:nvSpPr>
          <p:cNvPr id="14342" name="AutoShape 7"/>
          <p:cNvSpPr>
            <a:spLocks noChangeArrowheads="1"/>
          </p:cNvSpPr>
          <p:nvPr/>
        </p:nvSpPr>
        <p:spPr bwMode="auto">
          <a:xfrm>
            <a:off x="6172200" y="2895600"/>
            <a:ext cx="1905000" cy="1676400"/>
          </a:xfrm>
          <a:prstGeom prst="wedgeEllipseCallout">
            <a:avLst>
              <a:gd name="adj1" fmla="val -76000"/>
              <a:gd name="adj2" fmla="val -97"/>
            </a:avLst>
          </a:prstGeom>
          <a:solidFill>
            <a:schemeClr val="bg1"/>
          </a:solidFill>
          <a:ln w="9525" algn="ctr">
            <a:solidFill>
              <a:schemeClr val="tx1"/>
            </a:solidFill>
            <a:miter lim="800000"/>
            <a:headEnd/>
            <a:tailEnd/>
          </a:ln>
        </p:spPr>
        <p:txBody>
          <a:bodyPr/>
          <a:lstStyle/>
          <a:p>
            <a:pPr algn="ctr"/>
            <a:endParaRPr lang="en-US"/>
          </a:p>
        </p:txBody>
      </p:sp>
      <p:sp>
        <p:nvSpPr>
          <p:cNvPr id="14343" name="Text Box 8"/>
          <p:cNvSpPr txBox="1">
            <a:spLocks noChangeArrowheads="1"/>
          </p:cNvSpPr>
          <p:nvPr/>
        </p:nvSpPr>
        <p:spPr bwMode="auto">
          <a:xfrm>
            <a:off x="6248400" y="3352800"/>
            <a:ext cx="2057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dirty="0"/>
              <a:t>Does your </a:t>
            </a:r>
            <a:r>
              <a:rPr lang="en-US" sz="1400" dirty="0" smtClean="0"/>
              <a:t>message communicate </a:t>
            </a:r>
            <a:r>
              <a:rPr lang="en-US" sz="1400" dirty="0"/>
              <a:t>these skills &amp; attributes?</a:t>
            </a:r>
          </a:p>
        </p:txBody>
      </p:sp>
    </p:spTree>
    <p:extLst>
      <p:ext uri="{BB962C8B-B14F-4D97-AF65-F5344CB8AC3E}">
        <p14:creationId xmlns:p14="http://schemas.microsoft.com/office/powerpoint/2010/main" val="1206130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43000" y="457200"/>
            <a:ext cx="6477000" cy="1028700"/>
          </a:xfrm>
        </p:spPr>
        <p:txBody>
          <a:bodyPr/>
          <a:lstStyle/>
          <a:p>
            <a:pPr algn="ctr" eaLnBrk="1" hangingPunct="1"/>
            <a:r>
              <a:rPr lang="en-US" sz="4000" b="1" dirty="0" smtClean="0">
                <a:solidFill>
                  <a:srgbClr val="0000FF"/>
                </a:solidFill>
                <a:latin typeface="Gill Sans MT" pitchFamily="34" charset="0"/>
              </a:rPr>
              <a:t>Content - Headings</a:t>
            </a:r>
          </a:p>
        </p:txBody>
      </p:sp>
      <p:sp>
        <p:nvSpPr>
          <p:cNvPr id="16387" name="Rectangle 3"/>
          <p:cNvSpPr>
            <a:spLocks noGrp="1" noChangeArrowheads="1"/>
          </p:cNvSpPr>
          <p:nvPr>
            <p:ph type="body" idx="1"/>
          </p:nvPr>
        </p:nvSpPr>
        <p:spPr>
          <a:xfrm>
            <a:off x="533400" y="1524000"/>
            <a:ext cx="8458200" cy="3962400"/>
          </a:xfrm>
        </p:spPr>
        <p:txBody>
          <a:bodyPr/>
          <a:lstStyle/>
          <a:p>
            <a:pPr eaLnBrk="1" hangingPunct="1">
              <a:buClr>
                <a:schemeClr val="hlink"/>
              </a:buClr>
              <a:buSzTx/>
              <a:buFontTx/>
              <a:buChar char="•"/>
            </a:pPr>
            <a:r>
              <a:rPr lang="en-US" dirty="0" smtClean="0"/>
              <a:t>Personal Contact Information: </a:t>
            </a:r>
          </a:p>
          <a:p>
            <a:pPr lvl="1" eaLnBrk="1" hangingPunct="1">
              <a:buClr>
                <a:schemeClr val="hlink"/>
              </a:buClr>
              <a:buSzTx/>
              <a:buFontTx/>
              <a:buChar char="•"/>
            </a:pPr>
            <a:r>
              <a:rPr lang="en-US" sz="2000" dirty="0" smtClean="0"/>
              <a:t>Name, Address, Phone, e-mail, etc.</a:t>
            </a:r>
          </a:p>
          <a:p>
            <a:pPr eaLnBrk="1" hangingPunct="1">
              <a:buClr>
                <a:schemeClr val="hlink"/>
              </a:buClr>
              <a:buSzTx/>
              <a:buFontTx/>
              <a:buChar char="•"/>
            </a:pPr>
            <a:r>
              <a:rPr lang="en-US" dirty="0" smtClean="0"/>
              <a:t>Summary of Qualifications – </a:t>
            </a:r>
          </a:p>
          <a:p>
            <a:pPr lvl="1" eaLnBrk="1" hangingPunct="1">
              <a:buClr>
                <a:schemeClr val="hlink"/>
              </a:buClr>
              <a:buSzTx/>
              <a:buFontTx/>
              <a:buChar char="•"/>
            </a:pPr>
            <a:r>
              <a:rPr lang="en-US" sz="2000" dirty="0" smtClean="0"/>
              <a:t>If you have work experience</a:t>
            </a:r>
          </a:p>
          <a:p>
            <a:pPr eaLnBrk="1" hangingPunct="1">
              <a:buClr>
                <a:schemeClr val="hlink"/>
              </a:buClr>
              <a:buSzTx/>
              <a:buFontTx/>
              <a:buChar char="•"/>
            </a:pPr>
            <a:r>
              <a:rPr lang="en-US" dirty="0" smtClean="0"/>
              <a:t>Education – Universities, degree(s) and date of graduation</a:t>
            </a:r>
          </a:p>
          <a:p>
            <a:pPr lvl="1" eaLnBrk="1" hangingPunct="1">
              <a:buClr>
                <a:schemeClr val="hlink"/>
              </a:buClr>
              <a:buSzTx/>
              <a:buFontTx/>
              <a:buChar char="•"/>
            </a:pPr>
            <a:r>
              <a:rPr lang="en-US" sz="2000" u="sng" dirty="0" smtClean="0"/>
              <a:t>Relevant</a:t>
            </a:r>
            <a:r>
              <a:rPr lang="en-US" sz="2000" dirty="0" smtClean="0"/>
              <a:t> Courses/Projects</a:t>
            </a:r>
          </a:p>
          <a:p>
            <a:pPr eaLnBrk="1" hangingPunct="1">
              <a:buClr>
                <a:schemeClr val="accent2"/>
              </a:buClr>
              <a:buFont typeface="Arial" pitchFamily="34" charset="0"/>
              <a:buChar char="•"/>
            </a:pPr>
            <a:r>
              <a:rPr lang="en-US" dirty="0"/>
              <a:t>Relevant Skills Section</a:t>
            </a:r>
          </a:p>
          <a:p>
            <a:pPr lvl="2" eaLnBrk="1" hangingPunct="1">
              <a:buClr>
                <a:schemeClr val="accent2"/>
              </a:buClr>
              <a:buFont typeface="Arial" pitchFamily="34" charset="0"/>
              <a:buChar char="•"/>
            </a:pPr>
            <a:r>
              <a:rPr lang="en-US" sz="2000" dirty="0"/>
              <a:t>Computer, Languages, Technical, Lab, Equipment, etc</a:t>
            </a:r>
            <a:r>
              <a:rPr lang="en-US" sz="2000" dirty="0" smtClean="0"/>
              <a:t>.</a:t>
            </a:r>
            <a:endParaRPr lang="en-US" sz="2400" dirty="0" smtClean="0">
              <a:latin typeface="+mj-lt"/>
            </a:endParaRPr>
          </a:p>
          <a:p>
            <a:pPr eaLnBrk="1" hangingPunct="1">
              <a:buClr>
                <a:schemeClr val="hlink"/>
              </a:buClr>
              <a:buSzTx/>
              <a:buFontTx/>
              <a:buChar char="•"/>
            </a:pPr>
            <a:r>
              <a:rPr lang="en-US" dirty="0" smtClean="0">
                <a:latin typeface="+mj-lt"/>
              </a:rPr>
              <a:t>Scholarships/Awards </a:t>
            </a:r>
            <a:r>
              <a:rPr lang="en-US" sz="1800" dirty="0" smtClean="0">
                <a:latin typeface="+mj-lt"/>
              </a:rPr>
              <a:t>(if applicable)</a:t>
            </a:r>
          </a:p>
        </p:txBody>
      </p:sp>
    </p:spTree>
    <p:extLst>
      <p:ext uri="{BB962C8B-B14F-4D97-AF65-F5344CB8AC3E}">
        <p14:creationId xmlns:p14="http://schemas.microsoft.com/office/powerpoint/2010/main" val="1057059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19200" y="457200"/>
            <a:ext cx="6553200" cy="952500"/>
          </a:xfrm>
        </p:spPr>
        <p:txBody>
          <a:bodyPr/>
          <a:lstStyle/>
          <a:p>
            <a:pPr algn="ctr" eaLnBrk="1" hangingPunct="1"/>
            <a:r>
              <a:rPr lang="en-US" sz="4000" b="1" dirty="0" smtClean="0">
                <a:solidFill>
                  <a:srgbClr val="0000FF"/>
                </a:solidFill>
                <a:latin typeface="Gill Sans MT" pitchFamily="34" charset="0"/>
              </a:rPr>
              <a:t>Content - Headings</a:t>
            </a:r>
          </a:p>
        </p:txBody>
      </p:sp>
      <p:sp>
        <p:nvSpPr>
          <p:cNvPr id="17411" name="Rectangle 3"/>
          <p:cNvSpPr>
            <a:spLocks noGrp="1" noChangeArrowheads="1"/>
          </p:cNvSpPr>
          <p:nvPr>
            <p:ph type="body" idx="1"/>
          </p:nvPr>
        </p:nvSpPr>
        <p:spPr>
          <a:xfrm>
            <a:off x="304800" y="1447800"/>
            <a:ext cx="8229600" cy="4800600"/>
          </a:xfrm>
        </p:spPr>
        <p:txBody>
          <a:bodyPr/>
          <a:lstStyle/>
          <a:p>
            <a:pPr lvl="1" eaLnBrk="1" hangingPunct="1">
              <a:buClr>
                <a:schemeClr val="accent2"/>
              </a:buClr>
              <a:buSzTx/>
              <a:buFont typeface="Arial" pitchFamily="34" charset="0"/>
              <a:buChar char="•"/>
            </a:pPr>
            <a:r>
              <a:rPr lang="en-US" sz="2400" dirty="0" smtClean="0">
                <a:latin typeface="+mj-lt"/>
              </a:rPr>
              <a:t>Experience or Work Experience </a:t>
            </a:r>
            <a:r>
              <a:rPr lang="en-US" sz="1600" dirty="0" smtClean="0">
                <a:latin typeface="+mj-lt"/>
              </a:rPr>
              <a:t>(Lab, Research, Teaching, etc.)</a:t>
            </a:r>
          </a:p>
          <a:p>
            <a:pPr lvl="2" eaLnBrk="1" hangingPunct="1">
              <a:buClr>
                <a:schemeClr val="accent2"/>
              </a:buClr>
              <a:buFont typeface="Arial" pitchFamily="34" charset="0"/>
              <a:buChar char="•"/>
            </a:pPr>
            <a:r>
              <a:rPr lang="en-US" sz="2000" dirty="0" smtClean="0">
                <a:latin typeface="+mj-lt"/>
              </a:rPr>
              <a:t>Accomplishments/Professional/Educational Achievements – </a:t>
            </a:r>
            <a:endParaRPr lang="en-US" sz="2400" dirty="0" smtClean="0">
              <a:latin typeface="+mj-lt"/>
            </a:endParaRPr>
          </a:p>
          <a:p>
            <a:pPr lvl="3" eaLnBrk="1" hangingPunct="1">
              <a:buClr>
                <a:schemeClr val="accent2"/>
              </a:buClr>
              <a:buFont typeface="Arial" pitchFamily="34" charset="0"/>
              <a:buChar char="•"/>
            </a:pPr>
            <a:r>
              <a:rPr lang="en-US" sz="2400" b="1" dirty="0" smtClean="0">
                <a:solidFill>
                  <a:srgbClr val="0033CC"/>
                </a:solidFill>
                <a:latin typeface="+mj-lt"/>
              </a:rPr>
              <a:t>Key Message…</a:t>
            </a:r>
            <a:r>
              <a:rPr lang="en-US" sz="2400" b="1" i="1" dirty="0" smtClean="0">
                <a:solidFill>
                  <a:srgbClr val="0033CC"/>
                </a:solidFill>
                <a:latin typeface="+mj-lt"/>
              </a:rPr>
              <a:t>Value Added Contributions</a:t>
            </a:r>
          </a:p>
          <a:p>
            <a:pPr lvl="1" eaLnBrk="1" hangingPunct="1">
              <a:buClr>
                <a:schemeClr val="accent2"/>
              </a:buClr>
              <a:buSzTx/>
              <a:buFont typeface="Arial" pitchFamily="34" charset="0"/>
              <a:buChar char="•"/>
            </a:pPr>
            <a:r>
              <a:rPr lang="en-US" sz="2400" dirty="0" smtClean="0">
                <a:latin typeface="+mj-lt"/>
              </a:rPr>
              <a:t>Other Headings, if Applicable</a:t>
            </a:r>
          </a:p>
          <a:p>
            <a:pPr lvl="2" eaLnBrk="1" hangingPunct="1">
              <a:buClr>
                <a:schemeClr val="accent2"/>
              </a:buClr>
              <a:buFont typeface="Arial" pitchFamily="34" charset="0"/>
              <a:buChar char="•"/>
            </a:pPr>
            <a:r>
              <a:rPr lang="en-US" sz="2000" dirty="0" smtClean="0">
                <a:latin typeface="+mj-lt"/>
              </a:rPr>
              <a:t>Statement of Research Interest</a:t>
            </a:r>
          </a:p>
          <a:p>
            <a:pPr lvl="2" eaLnBrk="1" hangingPunct="1">
              <a:buClr>
                <a:schemeClr val="accent2"/>
              </a:buClr>
              <a:buFont typeface="Arial" pitchFamily="34" charset="0"/>
              <a:buChar char="•"/>
            </a:pPr>
            <a:r>
              <a:rPr lang="en-US" sz="2000" dirty="0" smtClean="0">
                <a:latin typeface="+mj-lt"/>
              </a:rPr>
              <a:t>Teaching Philosophy</a:t>
            </a:r>
          </a:p>
          <a:p>
            <a:pPr lvl="2" eaLnBrk="1" hangingPunct="1">
              <a:buClr>
                <a:schemeClr val="accent2"/>
              </a:buClr>
              <a:buFont typeface="Arial" pitchFamily="34" charset="0"/>
              <a:buChar char="•"/>
            </a:pPr>
            <a:r>
              <a:rPr lang="en-US" sz="2000" dirty="0" smtClean="0">
                <a:latin typeface="+mj-lt"/>
              </a:rPr>
              <a:t>Relevant Presentations/Publications</a:t>
            </a:r>
          </a:p>
          <a:p>
            <a:pPr lvl="2" eaLnBrk="1" hangingPunct="1">
              <a:buClr>
                <a:schemeClr val="accent2"/>
              </a:buClr>
              <a:buFont typeface="Arial" pitchFamily="34" charset="0"/>
              <a:buChar char="•"/>
            </a:pPr>
            <a:r>
              <a:rPr lang="en-US" sz="2000" dirty="0" smtClean="0">
                <a:latin typeface="+mj-lt"/>
              </a:rPr>
              <a:t>Professional Affiliations</a:t>
            </a:r>
          </a:p>
          <a:p>
            <a:pPr lvl="2" eaLnBrk="1" hangingPunct="1">
              <a:buClr>
                <a:schemeClr val="accent2"/>
              </a:buClr>
              <a:buFont typeface="Arial" pitchFamily="34" charset="0"/>
              <a:buChar char="•"/>
            </a:pPr>
            <a:r>
              <a:rPr lang="en-US" sz="2000" dirty="0" smtClean="0">
                <a:latin typeface="+mj-lt"/>
              </a:rPr>
              <a:t>Leadership/Service</a:t>
            </a:r>
          </a:p>
          <a:p>
            <a:pPr lvl="2" eaLnBrk="1" hangingPunct="1">
              <a:buClr>
                <a:schemeClr val="accent2"/>
              </a:buClr>
              <a:buFont typeface="Arial" pitchFamily="34" charset="0"/>
              <a:buChar char="•"/>
            </a:pPr>
            <a:r>
              <a:rPr lang="en-US" sz="2000" dirty="0" smtClean="0">
                <a:latin typeface="+mj-lt"/>
              </a:rPr>
              <a:t>Activities/Interests</a:t>
            </a:r>
          </a:p>
        </p:txBody>
      </p:sp>
    </p:spTree>
    <p:extLst>
      <p:ext uri="{BB962C8B-B14F-4D97-AF65-F5344CB8AC3E}">
        <p14:creationId xmlns:p14="http://schemas.microsoft.com/office/powerpoint/2010/main" val="37980247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981200" y="380999"/>
            <a:ext cx="5257800" cy="990601"/>
          </a:xfrm>
        </p:spPr>
        <p:txBody>
          <a:bodyPr/>
          <a:lstStyle/>
          <a:p>
            <a:pPr algn="ctr" eaLnBrk="1" hangingPunct="1"/>
            <a:r>
              <a:rPr lang="en-US" sz="4000" b="1" dirty="0" smtClean="0">
                <a:solidFill>
                  <a:srgbClr val="0000FF"/>
                </a:solidFill>
              </a:rPr>
              <a:t>Content - Message</a:t>
            </a:r>
          </a:p>
        </p:txBody>
      </p:sp>
      <p:sp>
        <p:nvSpPr>
          <p:cNvPr id="18435" name="Rectangle 3"/>
          <p:cNvSpPr>
            <a:spLocks noGrp="1" noChangeArrowheads="1"/>
          </p:cNvSpPr>
          <p:nvPr>
            <p:ph type="body" idx="1"/>
          </p:nvPr>
        </p:nvSpPr>
        <p:spPr>
          <a:xfrm>
            <a:off x="609600" y="1447800"/>
            <a:ext cx="8305800" cy="4267200"/>
          </a:xfrm>
        </p:spPr>
        <p:txBody>
          <a:bodyPr/>
          <a:lstStyle/>
          <a:p>
            <a:pPr marL="0" indent="0" eaLnBrk="1" hangingPunct="1">
              <a:lnSpc>
                <a:spcPct val="80000"/>
              </a:lnSpc>
              <a:buClr>
                <a:schemeClr val="hlink"/>
              </a:buClr>
              <a:buSzTx/>
              <a:buNone/>
            </a:pPr>
            <a:r>
              <a:rPr lang="en-US" sz="2200" dirty="0" smtClean="0">
                <a:latin typeface="+mj-lt"/>
              </a:rPr>
              <a:t>The way you express yourself in written form will be evaluated by the readers and will unveil your thought process</a:t>
            </a:r>
          </a:p>
          <a:p>
            <a:pPr lvl="1" eaLnBrk="1" hangingPunct="1">
              <a:lnSpc>
                <a:spcPct val="80000"/>
              </a:lnSpc>
              <a:buClr>
                <a:schemeClr val="hlink"/>
              </a:buClr>
              <a:buSzTx/>
              <a:buFontTx/>
              <a:buChar char="•"/>
            </a:pPr>
            <a:r>
              <a:rPr lang="en-US" sz="2000" dirty="0" smtClean="0">
                <a:latin typeface="+mj-lt"/>
              </a:rPr>
              <a:t>Consider using the following format when describing your skills:</a:t>
            </a:r>
          </a:p>
          <a:p>
            <a:pPr eaLnBrk="1" hangingPunct="1">
              <a:lnSpc>
                <a:spcPct val="80000"/>
              </a:lnSpc>
              <a:buClr>
                <a:schemeClr val="hlink"/>
              </a:buClr>
              <a:buSzTx/>
              <a:buFontTx/>
              <a:buNone/>
            </a:pPr>
            <a:r>
              <a:rPr lang="en-US" sz="2100" dirty="0" smtClean="0">
                <a:latin typeface="+mj-lt"/>
              </a:rPr>
              <a:t>		   PAR Statement (</a:t>
            </a:r>
            <a:r>
              <a:rPr lang="en-US" sz="2100" b="1" dirty="0" smtClean="0">
                <a:solidFill>
                  <a:srgbClr val="0033CC"/>
                </a:solidFill>
                <a:latin typeface="+mj-lt"/>
              </a:rPr>
              <a:t>P</a:t>
            </a:r>
            <a:r>
              <a:rPr lang="en-US" sz="2100" dirty="0" smtClean="0">
                <a:latin typeface="+mj-lt"/>
              </a:rPr>
              <a:t>=Project, </a:t>
            </a:r>
            <a:r>
              <a:rPr lang="en-US" sz="2100" b="1" dirty="0" smtClean="0">
                <a:solidFill>
                  <a:srgbClr val="0033CC"/>
                </a:solidFill>
                <a:latin typeface="+mj-lt"/>
              </a:rPr>
              <a:t>A</a:t>
            </a:r>
            <a:r>
              <a:rPr lang="en-US" sz="2100" dirty="0" smtClean="0">
                <a:latin typeface="+mj-lt"/>
              </a:rPr>
              <a:t>=Action, </a:t>
            </a:r>
            <a:r>
              <a:rPr lang="en-US" sz="2100" b="1" dirty="0" smtClean="0">
                <a:solidFill>
                  <a:srgbClr val="0033CC"/>
                </a:solidFill>
                <a:latin typeface="+mj-lt"/>
              </a:rPr>
              <a:t>R</a:t>
            </a:r>
            <a:r>
              <a:rPr lang="en-US" sz="2100" dirty="0" smtClean="0">
                <a:latin typeface="+mj-lt"/>
              </a:rPr>
              <a:t>=Results)</a:t>
            </a:r>
          </a:p>
          <a:p>
            <a:pPr eaLnBrk="1" hangingPunct="1">
              <a:lnSpc>
                <a:spcPct val="80000"/>
              </a:lnSpc>
              <a:buClr>
                <a:schemeClr val="hlink"/>
              </a:buClr>
              <a:buSzTx/>
              <a:buFontTx/>
              <a:buChar char="•"/>
            </a:pPr>
            <a:endParaRPr lang="en-US" sz="800" dirty="0" smtClean="0">
              <a:latin typeface="+mj-lt"/>
            </a:endParaRPr>
          </a:p>
          <a:p>
            <a:pPr marL="0" indent="0" eaLnBrk="1" hangingPunct="1">
              <a:lnSpc>
                <a:spcPct val="80000"/>
              </a:lnSpc>
              <a:buClr>
                <a:schemeClr val="hlink"/>
              </a:buClr>
              <a:buSzTx/>
              <a:buNone/>
            </a:pPr>
            <a:r>
              <a:rPr lang="en-US" sz="2100" b="1" dirty="0" smtClean="0">
                <a:latin typeface="+mj-lt"/>
              </a:rPr>
              <a:t>Example:</a:t>
            </a:r>
          </a:p>
          <a:p>
            <a:pPr eaLnBrk="1" hangingPunct="1">
              <a:lnSpc>
                <a:spcPct val="80000"/>
              </a:lnSpc>
              <a:buClr>
                <a:schemeClr val="hlink"/>
              </a:buClr>
              <a:buSzTx/>
              <a:buFontTx/>
              <a:buNone/>
            </a:pPr>
            <a:r>
              <a:rPr lang="en-US" sz="2100" b="1" dirty="0" smtClean="0">
                <a:solidFill>
                  <a:srgbClr val="0033CC"/>
                </a:solidFill>
                <a:latin typeface="+mj-lt"/>
              </a:rPr>
              <a:t>	Project</a:t>
            </a:r>
            <a:r>
              <a:rPr lang="en-US" sz="2100" dirty="0" smtClean="0">
                <a:latin typeface="+mj-lt"/>
              </a:rPr>
              <a:t> = Upgrade Defect Sensing and Marking Devices</a:t>
            </a:r>
          </a:p>
          <a:p>
            <a:pPr eaLnBrk="1" hangingPunct="1">
              <a:lnSpc>
                <a:spcPct val="80000"/>
              </a:lnSpc>
              <a:buClr>
                <a:schemeClr val="hlink"/>
              </a:buClr>
              <a:buSzTx/>
              <a:buFontTx/>
              <a:buNone/>
            </a:pPr>
            <a:r>
              <a:rPr lang="en-US" sz="2100" b="1" dirty="0" smtClean="0">
                <a:solidFill>
                  <a:srgbClr val="0033CC"/>
                </a:solidFill>
                <a:latin typeface="+mj-lt"/>
              </a:rPr>
              <a:t>	Action</a:t>
            </a:r>
            <a:r>
              <a:rPr lang="en-US" sz="2100" dirty="0" smtClean="0">
                <a:latin typeface="+mj-lt"/>
              </a:rPr>
              <a:t> = As Project Manager, researched, analyzed and identified process improvements</a:t>
            </a:r>
          </a:p>
          <a:p>
            <a:pPr eaLnBrk="1" hangingPunct="1">
              <a:lnSpc>
                <a:spcPct val="80000"/>
              </a:lnSpc>
              <a:buClr>
                <a:schemeClr val="hlink"/>
              </a:buClr>
              <a:buSzTx/>
              <a:buFontTx/>
              <a:buNone/>
            </a:pPr>
            <a:r>
              <a:rPr lang="en-US" sz="2100" b="1" dirty="0" smtClean="0">
                <a:solidFill>
                  <a:srgbClr val="0033CC"/>
                </a:solidFill>
                <a:latin typeface="+mj-lt"/>
              </a:rPr>
              <a:t>	Result</a:t>
            </a:r>
            <a:r>
              <a:rPr lang="en-US" sz="2100" dirty="0" smtClean="0">
                <a:latin typeface="+mj-lt"/>
              </a:rPr>
              <a:t> = Eliminated human inspection on line, saving $200,000 </a:t>
            </a:r>
          </a:p>
          <a:p>
            <a:pPr eaLnBrk="1" hangingPunct="1">
              <a:lnSpc>
                <a:spcPct val="80000"/>
              </a:lnSpc>
              <a:buClr>
                <a:schemeClr val="hlink"/>
              </a:buClr>
              <a:buSzTx/>
              <a:buFontTx/>
              <a:buChar char="•"/>
            </a:pPr>
            <a:endParaRPr lang="en-US" sz="800" dirty="0" smtClean="0">
              <a:latin typeface="+mj-lt"/>
            </a:endParaRPr>
          </a:p>
          <a:p>
            <a:pPr eaLnBrk="1" hangingPunct="1">
              <a:lnSpc>
                <a:spcPct val="80000"/>
              </a:lnSpc>
              <a:buClr>
                <a:schemeClr val="hlink"/>
              </a:buClr>
              <a:buSzTx/>
              <a:buFontTx/>
              <a:buChar char="•"/>
            </a:pPr>
            <a:r>
              <a:rPr lang="en-US" sz="2100" dirty="0" smtClean="0">
                <a:latin typeface="+mj-lt"/>
              </a:rPr>
              <a:t>Transfer to Resume-CV as Accomplishment Statement:</a:t>
            </a:r>
          </a:p>
          <a:p>
            <a:pPr eaLnBrk="1" hangingPunct="1">
              <a:lnSpc>
                <a:spcPct val="80000"/>
              </a:lnSpc>
              <a:buClr>
                <a:schemeClr val="hlink"/>
              </a:buClr>
              <a:buSzTx/>
              <a:buFontTx/>
              <a:buNone/>
            </a:pPr>
            <a:r>
              <a:rPr lang="en-US" sz="2100" dirty="0" smtClean="0">
                <a:latin typeface="+mj-lt"/>
              </a:rPr>
              <a:t>	</a:t>
            </a:r>
            <a:r>
              <a:rPr lang="en-US" sz="2100" b="1" i="1" dirty="0" smtClean="0">
                <a:solidFill>
                  <a:srgbClr val="0033CC"/>
                </a:solidFill>
                <a:latin typeface="+mj-lt"/>
              </a:rPr>
              <a:t>Managed project to upgrade defect sensing and marking devices resulting in the elimination of human inspection on line, saving $200,000 per year</a:t>
            </a:r>
          </a:p>
          <a:p>
            <a:pPr eaLnBrk="1" hangingPunct="1">
              <a:lnSpc>
                <a:spcPct val="80000"/>
              </a:lnSpc>
              <a:buFontTx/>
              <a:buChar char="•"/>
            </a:pPr>
            <a:endParaRPr lang="en-US" sz="2100" b="1" i="1" dirty="0" smtClean="0">
              <a:solidFill>
                <a:srgbClr val="0033CC"/>
              </a:solidFill>
              <a:latin typeface="Gill Sans MT" pitchFamily="34" charset="0"/>
            </a:endParaRPr>
          </a:p>
          <a:p>
            <a:pPr eaLnBrk="1" hangingPunct="1">
              <a:lnSpc>
                <a:spcPct val="80000"/>
              </a:lnSpc>
            </a:pPr>
            <a:endParaRPr lang="en-US" sz="1700" dirty="0" smtClean="0">
              <a:latin typeface="Gill Sans MT" pitchFamily="34" charset="0"/>
            </a:endParaRPr>
          </a:p>
          <a:p>
            <a:pPr eaLnBrk="1" hangingPunct="1">
              <a:lnSpc>
                <a:spcPct val="80000"/>
              </a:lnSpc>
            </a:pPr>
            <a:endParaRPr lang="en-US" sz="1700" dirty="0" smtClean="0"/>
          </a:p>
        </p:txBody>
      </p:sp>
    </p:spTree>
    <p:extLst>
      <p:ext uri="{BB962C8B-B14F-4D97-AF65-F5344CB8AC3E}">
        <p14:creationId xmlns:p14="http://schemas.microsoft.com/office/powerpoint/2010/main" val="33027923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524000" y="381000"/>
            <a:ext cx="5562600" cy="1028700"/>
          </a:xfrm>
        </p:spPr>
        <p:txBody>
          <a:bodyPr/>
          <a:lstStyle/>
          <a:p>
            <a:pPr algn="ctr" eaLnBrk="1" hangingPunct="1"/>
            <a:r>
              <a:rPr lang="en-US" sz="4000" b="1" dirty="0" smtClean="0">
                <a:solidFill>
                  <a:srgbClr val="0000FF"/>
                </a:solidFill>
              </a:rPr>
              <a:t>Content - Message</a:t>
            </a:r>
          </a:p>
        </p:txBody>
      </p:sp>
      <p:sp>
        <p:nvSpPr>
          <p:cNvPr id="19459" name="Rectangle 3"/>
          <p:cNvSpPr>
            <a:spLocks noGrp="1" noChangeArrowheads="1"/>
          </p:cNvSpPr>
          <p:nvPr>
            <p:ph type="body" idx="1"/>
          </p:nvPr>
        </p:nvSpPr>
        <p:spPr>
          <a:xfrm>
            <a:off x="609600" y="1676400"/>
            <a:ext cx="7924800" cy="3048000"/>
          </a:xfrm>
        </p:spPr>
        <p:txBody>
          <a:bodyPr/>
          <a:lstStyle/>
          <a:p>
            <a:pPr eaLnBrk="1" hangingPunct="1">
              <a:buSzTx/>
              <a:buFontTx/>
              <a:buChar char="•"/>
            </a:pPr>
            <a:r>
              <a:rPr lang="en-US" sz="2600" dirty="0" smtClean="0">
                <a:latin typeface="+mj-lt"/>
              </a:rPr>
              <a:t>Quantify experiences to convey impact, size, and/or scale of projects, budgets, and results… makes a stronger impression </a:t>
            </a:r>
          </a:p>
          <a:p>
            <a:pPr lvl="1" eaLnBrk="1" hangingPunct="1">
              <a:buSzTx/>
              <a:buFontTx/>
              <a:buChar char="•"/>
            </a:pPr>
            <a:r>
              <a:rPr lang="en-US" sz="2400" dirty="0" smtClean="0">
                <a:latin typeface="+mj-lt"/>
              </a:rPr>
              <a:t>what was </a:t>
            </a:r>
            <a:r>
              <a:rPr lang="en-US" sz="2400" b="1" dirty="0" smtClean="0">
                <a:solidFill>
                  <a:srgbClr val="0033CC"/>
                </a:solidFill>
                <a:latin typeface="+mj-lt"/>
              </a:rPr>
              <a:t>“value added”</a:t>
            </a:r>
            <a:r>
              <a:rPr lang="en-US" sz="2400" dirty="0" smtClean="0">
                <a:latin typeface="+mj-lt"/>
              </a:rPr>
              <a:t> about your contribution?</a:t>
            </a:r>
          </a:p>
          <a:p>
            <a:pPr lvl="1" eaLnBrk="1" hangingPunct="1">
              <a:buSzTx/>
              <a:buFontTx/>
              <a:buNone/>
            </a:pPr>
            <a:endParaRPr lang="en-US" sz="1000" dirty="0" smtClean="0">
              <a:latin typeface="+mj-lt"/>
            </a:endParaRPr>
          </a:p>
          <a:p>
            <a:pPr eaLnBrk="1" hangingPunct="1">
              <a:buFontTx/>
              <a:buChar char="•"/>
            </a:pPr>
            <a:r>
              <a:rPr lang="en-US" sz="2600" dirty="0" smtClean="0">
                <a:latin typeface="+mj-lt"/>
              </a:rPr>
              <a:t>Lists relevant accomplishments and skills, </a:t>
            </a:r>
          </a:p>
          <a:p>
            <a:pPr eaLnBrk="1" hangingPunct="1">
              <a:buFontTx/>
              <a:buNone/>
            </a:pPr>
            <a:r>
              <a:rPr lang="en-US" sz="2600" dirty="0" smtClean="0">
                <a:latin typeface="+mj-lt"/>
              </a:rPr>
              <a:t>	</a:t>
            </a:r>
            <a:r>
              <a:rPr lang="en-US" sz="2600" u="sng" dirty="0" smtClean="0">
                <a:latin typeface="+mj-lt"/>
              </a:rPr>
              <a:t>NOT</a:t>
            </a:r>
            <a:r>
              <a:rPr lang="en-US" sz="2600" dirty="0" smtClean="0">
                <a:latin typeface="+mj-lt"/>
              </a:rPr>
              <a:t> job duties and responsibilities</a:t>
            </a:r>
          </a:p>
          <a:p>
            <a:pPr eaLnBrk="1" hangingPunct="1">
              <a:buFont typeface="Wingdings" pitchFamily="2" charset="2"/>
              <a:buNone/>
            </a:pPr>
            <a:endParaRPr lang="en-US" sz="2600" dirty="0" smtClean="0">
              <a:latin typeface="Gill Sans MT" pitchFamily="34" charset="0"/>
            </a:endParaRPr>
          </a:p>
        </p:txBody>
      </p:sp>
      <p:sp>
        <p:nvSpPr>
          <p:cNvPr id="19460" name="Rectangle 4"/>
          <p:cNvSpPr>
            <a:spLocks noChangeArrowheads="1"/>
          </p:cNvSpPr>
          <p:nvPr/>
        </p:nvSpPr>
        <p:spPr bwMode="auto">
          <a:xfrm>
            <a:off x="2057400" y="5181600"/>
            <a:ext cx="48136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spcBef>
                <a:spcPct val="50000"/>
              </a:spcBef>
            </a:pPr>
            <a:r>
              <a:rPr lang="en-US" sz="2000" b="1" dirty="0">
                <a:solidFill>
                  <a:srgbClr val="0033CC"/>
                </a:solidFill>
              </a:rPr>
              <a:t>Your </a:t>
            </a:r>
            <a:r>
              <a:rPr lang="en-US" sz="2000" b="1" dirty="0" smtClean="0">
                <a:solidFill>
                  <a:srgbClr val="0033CC"/>
                </a:solidFill>
              </a:rPr>
              <a:t>Resume-CV </a:t>
            </a:r>
            <a:r>
              <a:rPr lang="en-US" sz="2000" b="1" dirty="0">
                <a:solidFill>
                  <a:srgbClr val="0033CC"/>
                </a:solidFill>
              </a:rPr>
              <a:t>is not an Autobiography</a:t>
            </a:r>
          </a:p>
        </p:txBody>
      </p:sp>
    </p:spTree>
    <p:extLst>
      <p:ext uri="{BB962C8B-B14F-4D97-AF65-F5344CB8AC3E}">
        <p14:creationId xmlns:p14="http://schemas.microsoft.com/office/powerpoint/2010/main" val="2508797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524000" y="381000"/>
            <a:ext cx="5943600" cy="990600"/>
          </a:xfrm>
        </p:spPr>
        <p:txBody>
          <a:bodyPr/>
          <a:lstStyle/>
          <a:p>
            <a:pPr algn="ctr" eaLnBrk="1" hangingPunct="1"/>
            <a:r>
              <a:rPr lang="en-US" sz="4000" b="1" dirty="0" smtClean="0">
                <a:solidFill>
                  <a:srgbClr val="0000FF"/>
                </a:solidFill>
              </a:rPr>
              <a:t>Content = Message</a:t>
            </a:r>
            <a:br>
              <a:rPr lang="en-US" sz="4000" b="1" dirty="0" smtClean="0">
                <a:solidFill>
                  <a:srgbClr val="0000FF"/>
                </a:solidFill>
              </a:rPr>
            </a:br>
            <a:r>
              <a:rPr lang="en-US" sz="1800" b="1" dirty="0" smtClean="0">
                <a:solidFill>
                  <a:srgbClr val="0000FF"/>
                </a:solidFill>
              </a:rPr>
              <a:t>Examples</a:t>
            </a:r>
            <a:endParaRPr lang="en-US" sz="1050" b="1" dirty="0" smtClean="0">
              <a:solidFill>
                <a:srgbClr val="0000FF"/>
              </a:solidFill>
              <a:latin typeface="Gill Sans MT" pitchFamily="34" charset="0"/>
            </a:endParaRPr>
          </a:p>
        </p:txBody>
      </p:sp>
      <p:sp>
        <p:nvSpPr>
          <p:cNvPr id="22531" name="Rectangle 3"/>
          <p:cNvSpPr>
            <a:spLocks noGrp="1" noChangeArrowheads="1"/>
          </p:cNvSpPr>
          <p:nvPr>
            <p:ph type="body" idx="1"/>
          </p:nvPr>
        </p:nvSpPr>
        <p:spPr>
          <a:xfrm>
            <a:off x="381000" y="1447800"/>
            <a:ext cx="8382000" cy="4114800"/>
          </a:xfrm>
        </p:spPr>
        <p:txBody>
          <a:bodyPr/>
          <a:lstStyle/>
          <a:p>
            <a:pPr eaLnBrk="1" hangingPunct="1">
              <a:lnSpc>
                <a:spcPct val="90000"/>
              </a:lnSpc>
              <a:buSzTx/>
              <a:buFontTx/>
              <a:buChar char="•"/>
            </a:pPr>
            <a:r>
              <a:rPr lang="en-US" sz="2200" dirty="0" smtClean="0">
                <a:solidFill>
                  <a:srgbClr val="0033CC"/>
                </a:solidFill>
                <a:latin typeface="+mj-lt"/>
              </a:rPr>
              <a:t>Before</a:t>
            </a:r>
            <a:r>
              <a:rPr lang="en-US" sz="2200" dirty="0" smtClean="0">
                <a:latin typeface="+mj-lt"/>
              </a:rPr>
              <a:t> – Responsible for overseeing system-wide analysis of Infectious Disease division</a:t>
            </a:r>
          </a:p>
          <a:p>
            <a:pPr eaLnBrk="1" hangingPunct="1">
              <a:lnSpc>
                <a:spcPct val="90000"/>
              </a:lnSpc>
              <a:buSzTx/>
              <a:buFontTx/>
              <a:buChar char="•"/>
            </a:pPr>
            <a:endParaRPr lang="en-US" sz="800" dirty="0" smtClean="0">
              <a:latin typeface="+mj-lt"/>
            </a:endParaRPr>
          </a:p>
          <a:p>
            <a:pPr eaLnBrk="1" hangingPunct="1">
              <a:lnSpc>
                <a:spcPct val="90000"/>
              </a:lnSpc>
              <a:buSzTx/>
              <a:buFontTx/>
              <a:buChar char="•"/>
            </a:pPr>
            <a:r>
              <a:rPr lang="en-US" sz="2200" dirty="0" smtClean="0">
                <a:solidFill>
                  <a:srgbClr val="0033CC"/>
                </a:solidFill>
                <a:latin typeface="+mj-lt"/>
              </a:rPr>
              <a:t>After</a:t>
            </a:r>
            <a:r>
              <a:rPr lang="en-US" sz="2200" dirty="0" smtClean="0">
                <a:latin typeface="+mj-lt"/>
              </a:rPr>
              <a:t>- </a:t>
            </a:r>
            <a:r>
              <a:rPr lang="en-US" sz="2000" dirty="0" smtClean="0">
                <a:latin typeface="+mj-lt"/>
              </a:rPr>
              <a:t>Developed novel experimental and computational methods for system-wide analysis of gene regulatory pathways and network, with specific emphasis on transcription factor circuits that define cell fate</a:t>
            </a:r>
          </a:p>
          <a:p>
            <a:pPr eaLnBrk="1" hangingPunct="1">
              <a:lnSpc>
                <a:spcPct val="90000"/>
              </a:lnSpc>
              <a:buSzTx/>
              <a:buFontTx/>
              <a:buNone/>
            </a:pPr>
            <a:r>
              <a:rPr lang="en-US" sz="1000" dirty="0" smtClean="0">
                <a:solidFill>
                  <a:srgbClr val="0033CC"/>
                </a:solidFill>
                <a:latin typeface="+mj-lt"/>
              </a:rPr>
              <a:t>__________________________________________________________________________________________________________________</a:t>
            </a:r>
          </a:p>
          <a:p>
            <a:pPr eaLnBrk="1" hangingPunct="1">
              <a:lnSpc>
                <a:spcPct val="90000"/>
              </a:lnSpc>
              <a:buFontTx/>
              <a:buChar char="•"/>
            </a:pPr>
            <a:r>
              <a:rPr lang="en-US" sz="2200" dirty="0" smtClean="0">
                <a:solidFill>
                  <a:srgbClr val="0033CC"/>
                </a:solidFill>
                <a:latin typeface="+mj-lt"/>
              </a:rPr>
              <a:t>Before</a:t>
            </a:r>
            <a:r>
              <a:rPr lang="en-US" sz="2100" dirty="0" smtClean="0">
                <a:latin typeface="+mj-lt"/>
              </a:rPr>
              <a:t> - </a:t>
            </a:r>
            <a:r>
              <a:rPr lang="en-US" sz="2000" dirty="0" smtClean="0"/>
              <a:t>Responsible </a:t>
            </a:r>
            <a:r>
              <a:rPr lang="en-US" sz="2000" dirty="0"/>
              <a:t>for the development of enterprise-wide Quality Engineering services</a:t>
            </a:r>
          </a:p>
          <a:p>
            <a:pPr marL="0" indent="0" eaLnBrk="1" hangingPunct="1">
              <a:lnSpc>
                <a:spcPct val="90000"/>
              </a:lnSpc>
              <a:buSzTx/>
              <a:buNone/>
            </a:pPr>
            <a:endParaRPr lang="en-US" sz="800" dirty="0" smtClean="0">
              <a:latin typeface="+mj-lt"/>
            </a:endParaRPr>
          </a:p>
          <a:p>
            <a:pPr eaLnBrk="1" hangingPunct="1">
              <a:lnSpc>
                <a:spcPct val="90000"/>
              </a:lnSpc>
              <a:buFontTx/>
              <a:buChar char="•"/>
            </a:pPr>
            <a:r>
              <a:rPr lang="en-US" sz="2200" dirty="0" smtClean="0">
                <a:solidFill>
                  <a:srgbClr val="0033CC"/>
                </a:solidFill>
                <a:latin typeface="+mj-lt"/>
              </a:rPr>
              <a:t>After</a:t>
            </a:r>
            <a:r>
              <a:rPr lang="en-US" sz="2200" dirty="0" smtClean="0">
                <a:latin typeface="+mj-lt"/>
              </a:rPr>
              <a:t> - </a:t>
            </a:r>
            <a:r>
              <a:rPr lang="en-US" sz="2000" dirty="0"/>
              <a:t>Created Strategic Quality Engineering services for enterprise-wide solutions resulting in greater effectiveness of E-Commerce organization</a:t>
            </a:r>
          </a:p>
          <a:p>
            <a:pPr marL="0" indent="0" eaLnBrk="1" hangingPunct="1">
              <a:lnSpc>
                <a:spcPct val="90000"/>
              </a:lnSpc>
              <a:buSzTx/>
              <a:buNone/>
            </a:pPr>
            <a:endParaRPr lang="en-US" sz="2000" dirty="0" smtClean="0">
              <a:latin typeface="+mj-lt"/>
            </a:endParaRPr>
          </a:p>
          <a:p>
            <a:pPr eaLnBrk="1" hangingPunct="1">
              <a:lnSpc>
                <a:spcPct val="90000"/>
              </a:lnSpc>
            </a:pPr>
            <a:endParaRPr lang="en-US" sz="1800" dirty="0" smtClean="0"/>
          </a:p>
        </p:txBody>
      </p:sp>
      <p:sp>
        <p:nvSpPr>
          <p:cNvPr id="22532" name="Text Box 4"/>
          <p:cNvSpPr txBox="1">
            <a:spLocks noChangeArrowheads="1"/>
          </p:cNvSpPr>
          <p:nvPr/>
        </p:nvSpPr>
        <p:spPr bwMode="auto">
          <a:xfrm>
            <a:off x="1676400" y="5394325"/>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600" b="1" i="1" dirty="0">
                <a:solidFill>
                  <a:srgbClr val="0033CC"/>
                </a:solidFill>
              </a:rPr>
              <a:t>Don’t list what you were supposed to do, list what you did!</a:t>
            </a:r>
          </a:p>
        </p:txBody>
      </p:sp>
    </p:spTree>
    <p:extLst>
      <p:ext uri="{BB962C8B-B14F-4D97-AF65-F5344CB8AC3E}">
        <p14:creationId xmlns:p14="http://schemas.microsoft.com/office/powerpoint/2010/main" val="14580321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4000" y="380999"/>
            <a:ext cx="5638800" cy="838201"/>
          </a:xfrm>
        </p:spPr>
        <p:txBody>
          <a:bodyPr/>
          <a:lstStyle/>
          <a:p>
            <a:pPr algn="ctr" eaLnBrk="1" hangingPunct="1"/>
            <a:r>
              <a:rPr lang="en-US" sz="4000" b="1" dirty="0" smtClean="0">
                <a:solidFill>
                  <a:srgbClr val="0000FF"/>
                </a:solidFill>
              </a:rPr>
              <a:t>Content = Message</a:t>
            </a:r>
            <a:br>
              <a:rPr lang="en-US" sz="4000" b="1" dirty="0" smtClean="0">
                <a:solidFill>
                  <a:srgbClr val="0000FF"/>
                </a:solidFill>
              </a:rPr>
            </a:br>
            <a:endParaRPr lang="en-US" sz="2000" b="1" dirty="0" smtClean="0">
              <a:solidFill>
                <a:srgbClr val="0000FF"/>
              </a:solidFill>
            </a:endParaRPr>
          </a:p>
        </p:txBody>
      </p:sp>
      <p:sp>
        <p:nvSpPr>
          <p:cNvPr id="20483" name="Rectangle 3"/>
          <p:cNvSpPr>
            <a:spLocks noGrp="1" noChangeArrowheads="1"/>
          </p:cNvSpPr>
          <p:nvPr>
            <p:ph type="body" idx="1"/>
          </p:nvPr>
        </p:nvSpPr>
        <p:spPr>
          <a:xfrm>
            <a:off x="457200" y="1524000"/>
            <a:ext cx="8382000" cy="4267200"/>
          </a:xfrm>
        </p:spPr>
        <p:txBody>
          <a:bodyPr/>
          <a:lstStyle/>
          <a:p>
            <a:pPr eaLnBrk="1" hangingPunct="1">
              <a:buSzTx/>
              <a:buFontTx/>
              <a:buChar char="•"/>
            </a:pPr>
            <a:r>
              <a:rPr lang="en-US" sz="2000" dirty="0" smtClean="0">
                <a:solidFill>
                  <a:srgbClr val="0033CC"/>
                </a:solidFill>
              </a:rPr>
              <a:t>Before</a:t>
            </a:r>
            <a:r>
              <a:rPr lang="en-US" sz="2000" dirty="0" smtClean="0"/>
              <a:t> </a:t>
            </a:r>
            <a:r>
              <a:rPr lang="en-US" sz="2000" dirty="0"/>
              <a:t>- Responsible for improving reliability of optical networks</a:t>
            </a:r>
          </a:p>
          <a:p>
            <a:pPr marL="0" indent="0" eaLnBrk="1" hangingPunct="1">
              <a:buSzTx/>
              <a:buNone/>
            </a:pPr>
            <a:endParaRPr lang="en-US" sz="700" dirty="0"/>
          </a:p>
          <a:p>
            <a:pPr eaLnBrk="1" hangingPunct="1">
              <a:buSzTx/>
              <a:buFontTx/>
              <a:buChar char="•"/>
            </a:pPr>
            <a:r>
              <a:rPr lang="en-US" sz="2000" dirty="0">
                <a:solidFill>
                  <a:srgbClr val="0033CC"/>
                </a:solidFill>
              </a:rPr>
              <a:t>After</a:t>
            </a:r>
            <a:r>
              <a:rPr lang="en-US" sz="2000" dirty="0"/>
              <a:t> – Developed and optimized a light path diversity scheme that achieved instantaneous response to multiple network failures for ultra-reliable optical networks, leading to a more reliable product.</a:t>
            </a:r>
          </a:p>
          <a:p>
            <a:pPr marL="0" indent="0" eaLnBrk="1" hangingPunct="1">
              <a:buSzTx/>
              <a:buNone/>
            </a:pPr>
            <a:r>
              <a:rPr lang="en-US" sz="1400" dirty="0" smtClean="0">
                <a:solidFill>
                  <a:srgbClr val="0033CC"/>
                </a:solidFill>
                <a:latin typeface="+mj-lt"/>
              </a:rPr>
              <a:t>_____________________________________________________________________________</a:t>
            </a:r>
          </a:p>
          <a:p>
            <a:pPr eaLnBrk="1" hangingPunct="1">
              <a:buSzTx/>
              <a:buFontTx/>
              <a:buChar char="•"/>
            </a:pPr>
            <a:r>
              <a:rPr lang="en-US" sz="2200" dirty="0" smtClean="0">
                <a:solidFill>
                  <a:srgbClr val="0033CC"/>
                </a:solidFill>
                <a:latin typeface="+mj-lt"/>
              </a:rPr>
              <a:t>Before</a:t>
            </a:r>
            <a:r>
              <a:rPr lang="en-US" sz="2200" dirty="0" smtClean="0">
                <a:latin typeface="+mj-lt"/>
              </a:rPr>
              <a:t> - </a:t>
            </a:r>
            <a:r>
              <a:rPr lang="en-US" sz="2000" dirty="0" smtClean="0">
                <a:latin typeface="+mj-lt"/>
              </a:rPr>
              <a:t>Responsible for product optimization across U.S. manufacturing operations </a:t>
            </a:r>
          </a:p>
          <a:p>
            <a:pPr marL="0" indent="0" eaLnBrk="1" hangingPunct="1">
              <a:buSzTx/>
              <a:buNone/>
            </a:pPr>
            <a:endParaRPr lang="en-US" sz="800" dirty="0" smtClean="0">
              <a:latin typeface="+mj-lt"/>
            </a:endParaRPr>
          </a:p>
          <a:p>
            <a:pPr eaLnBrk="1" hangingPunct="1">
              <a:buSzTx/>
              <a:buFontTx/>
              <a:buChar char="•"/>
            </a:pPr>
            <a:r>
              <a:rPr lang="en-US" sz="2200" dirty="0" smtClean="0">
                <a:solidFill>
                  <a:srgbClr val="0033CC"/>
                </a:solidFill>
                <a:latin typeface="+mj-lt"/>
              </a:rPr>
              <a:t>After</a:t>
            </a:r>
            <a:r>
              <a:rPr lang="en-US" sz="2200" dirty="0" smtClean="0">
                <a:latin typeface="+mj-lt"/>
              </a:rPr>
              <a:t> – </a:t>
            </a:r>
            <a:r>
              <a:rPr lang="en-US" sz="2000" dirty="0" smtClean="0">
                <a:latin typeface="+mj-lt"/>
              </a:rPr>
              <a:t>Developed and managed a common product release cycle initiative for a multi-site manufacturing operations that resulted in a 60% performance improvement within 100 days</a:t>
            </a:r>
          </a:p>
          <a:p>
            <a:pPr eaLnBrk="1" hangingPunct="1"/>
            <a:endParaRPr lang="en-US" sz="1900" dirty="0" smtClean="0"/>
          </a:p>
        </p:txBody>
      </p:sp>
      <p:sp>
        <p:nvSpPr>
          <p:cNvPr id="20484" name="Text Box 4"/>
          <p:cNvSpPr txBox="1">
            <a:spLocks noChangeArrowheads="1"/>
          </p:cNvSpPr>
          <p:nvPr/>
        </p:nvSpPr>
        <p:spPr bwMode="auto">
          <a:xfrm>
            <a:off x="1533525" y="5562600"/>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600" b="1" i="1" dirty="0">
                <a:solidFill>
                  <a:srgbClr val="0033CC"/>
                </a:solidFill>
              </a:rPr>
              <a:t>Don’t list what you were supposed to do, list what you did!</a:t>
            </a:r>
          </a:p>
        </p:txBody>
      </p:sp>
    </p:spTree>
    <p:extLst>
      <p:ext uri="{BB962C8B-B14F-4D97-AF65-F5344CB8AC3E}">
        <p14:creationId xmlns:p14="http://schemas.microsoft.com/office/powerpoint/2010/main" val="4067071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sz="4400" b="1" dirty="0" smtClean="0">
                <a:solidFill>
                  <a:srgbClr val="0033CC"/>
                </a:solidFill>
              </a:rPr>
              <a:t>PAR Statement Practice</a:t>
            </a:r>
            <a:br>
              <a:rPr lang="en-US" sz="4400" b="1" dirty="0" smtClean="0">
                <a:solidFill>
                  <a:srgbClr val="0033CC"/>
                </a:solidFill>
              </a:rPr>
            </a:br>
            <a:r>
              <a:rPr lang="en-US" sz="2400" b="1" dirty="0" smtClean="0">
                <a:solidFill>
                  <a:srgbClr val="0033CC"/>
                </a:solidFill>
              </a:rPr>
              <a:t>Let’s Practice writing one (takes ~ 3 minutes)</a:t>
            </a:r>
          </a:p>
        </p:txBody>
      </p:sp>
      <p:sp>
        <p:nvSpPr>
          <p:cNvPr id="23555" name="Rectangle 3"/>
          <p:cNvSpPr>
            <a:spLocks noGrp="1" noChangeArrowheads="1"/>
          </p:cNvSpPr>
          <p:nvPr>
            <p:ph type="body" idx="1"/>
          </p:nvPr>
        </p:nvSpPr>
        <p:spPr>
          <a:xfrm>
            <a:off x="533400" y="2209800"/>
            <a:ext cx="8156575" cy="3200400"/>
          </a:xfrm>
        </p:spPr>
        <p:txBody>
          <a:bodyPr/>
          <a:lstStyle/>
          <a:p>
            <a:pPr eaLnBrk="1" hangingPunct="1">
              <a:buFont typeface="Wingdings" pitchFamily="2" charset="2"/>
              <a:buNone/>
              <a:defRPr/>
            </a:pPr>
            <a:r>
              <a:rPr lang="en-US" sz="2800" dirty="0" smtClean="0">
                <a:latin typeface="+mj-lt"/>
              </a:rPr>
              <a:t>	Think about a job or project that you wish to include on your </a:t>
            </a:r>
            <a:r>
              <a:rPr lang="en-US" sz="2800" dirty="0">
                <a:latin typeface="+mj-lt"/>
              </a:rPr>
              <a:t>R</a:t>
            </a:r>
            <a:r>
              <a:rPr lang="en-US" sz="2800" dirty="0" smtClean="0">
                <a:latin typeface="+mj-lt"/>
              </a:rPr>
              <a:t>esume-CV…describe the job or project:</a:t>
            </a:r>
          </a:p>
          <a:p>
            <a:pPr eaLnBrk="1" hangingPunct="1">
              <a:buFont typeface="Wingdings" pitchFamily="2" charset="2"/>
              <a:buNone/>
              <a:defRPr/>
            </a:pPr>
            <a:endParaRPr lang="en-US" sz="1400" dirty="0" smtClean="0">
              <a:latin typeface="+mj-lt"/>
            </a:endParaRPr>
          </a:p>
          <a:p>
            <a:pPr lvl="1" eaLnBrk="1" hangingPunct="1">
              <a:buFont typeface="Wingdings" pitchFamily="2" charset="2"/>
              <a:buNone/>
              <a:defRPr/>
            </a:pPr>
            <a:r>
              <a:rPr lang="en-US" sz="2000" b="1" dirty="0" smtClean="0">
                <a:solidFill>
                  <a:srgbClr val="0033CC"/>
                </a:solidFill>
                <a:latin typeface="+mj-lt"/>
              </a:rPr>
              <a:t>P</a:t>
            </a:r>
            <a:r>
              <a:rPr lang="en-US" sz="2000" b="1" dirty="0" smtClean="0">
                <a:latin typeface="+mj-lt"/>
              </a:rPr>
              <a:t>: What was the </a:t>
            </a:r>
            <a:r>
              <a:rPr lang="en-US" sz="2000" b="1" dirty="0" smtClean="0">
                <a:solidFill>
                  <a:srgbClr val="0033CC"/>
                </a:solidFill>
                <a:latin typeface="+mj-lt"/>
              </a:rPr>
              <a:t>P</a:t>
            </a:r>
            <a:r>
              <a:rPr lang="en-US" sz="2000" b="1" dirty="0" smtClean="0">
                <a:latin typeface="+mj-lt"/>
              </a:rPr>
              <a:t>roject?</a:t>
            </a:r>
            <a:endParaRPr lang="en-US" sz="2000" b="1" dirty="0" smtClean="0">
              <a:solidFill>
                <a:srgbClr val="0033CC"/>
              </a:solidFill>
              <a:latin typeface="+mj-lt"/>
            </a:endParaRPr>
          </a:p>
          <a:p>
            <a:pPr lvl="1" eaLnBrk="1" hangingPunct="1">
              <a:buFont typeface="Wingdings" pitchFamily="2" charset="2"/>
              <a:buNone/>
              <a:defRPr/>
            </a:pPr>
            <a:r>
              <a:rPr lang="en-US" sz="2000" b="1" dirty="0" smtClean="0">
                <a:solidFill>
                  <a:srgbClr val="0033CC"/>
                </a:solidFill>
                <a:latin typeface="+mj-lt"/>
              </a:rPr>
              <a:t>A</a:t>
            </a:r>
            <a:r>
              <a:rPr lang="en-US" sz="2000" b="1" dirty="0" smtClean="0">
                <a:latin typeface="+mj-lt"/>
              </a:rPr>
              <a:t>: What were your </a:t>
            </a:r>
            <a:r>
              <a:rPr lang="en-US" sz="2000" b="1" dirty="0" smtClean="0">
                <a:solidFill>
                  <a:srgbClr val="0033CC"/>
                </a:solidFill>
                <a:latin typeface="+mj-lt"/>
              </a:rPr>
              <a:t>A</a:t>
            </a:r>
            <a:r>
              <a:rPr lang="en-US" sz="2000" b="1" dirty="0" smtClean="0">
                <a:latin typeface="+mj-lt"/>
              </a:rPr>
              <a:t>ctions?</a:t>
            </a:r>
          </a:p>
          <a:p>
            <a:pPr lvl="1" eaLnBrk="1" hangingPunct="1">
              <a:buFont typeface="Wingdings" pitchFamily="2" charset="2"/>
              <a:buNone/>
              <a:defRPr/>
            </a:pPr>
            <a:r>
              <a:rPr lang="en-US" sz="2000" b="1" dirty="0" smtClean="0">
                <a:solidFill>
                  <a:srgbClr val="0033CC"/>
                </a:solidFill>
                <a:latin typeface="+mj-lt"/>
              </a:rPr>
              <a:t>R</a:t>
            </a:r>
            <a:r>
              <a:rPr lang="en-US" sz="2000" b="1" dirty="0" smtClean="0">
                <a:latin typeface="+mj-lt"/>
              </a:rPr>
              <a:t>: What was the </a:t>
            </a:r>
            <a:r>
              <a:rPr lang="en-US" sz="2000" b="1" dirty="0" smtClean="0">
                <a:solidFill>
                  <a:srgbClr val="0033CC"/>
                </a:solidFill>
                <a:latin typeface="+mj-lt"/>
              </a:rPr>
              <a:t>R</a:t>
            </a:r>
            <a:r>
              <a:rPr lang="en-US" sz="2000" b="1" dirty="0" smtClean="0">
                <a:latin typeface="+mj-lt"/>
              </a:rPr>
              <a:t>esult or Impact?</a:t>
            </a:r>
            <a:endParaRPr lang="en-US" sz="2000" dirty="0" smtClean="0">
              <a:latin typeface="+mj-lt"/>
            </a:endParaRPr>
          </a:p>
          <a:p>
            <a:pPr eaLnBrk="1" hangingPunct="1">
              <a:buFont typeface="Wingdings" pitchFamily="2" charset="2"/>
              <a:buNone/>
              <a:defRPr/>
            </a:pPr>
            <a:endParaRPr lang="en-US" sz="1050" dirty="0" smtClean="0">
              <a:latin typeface="+mj-lt"/>
            </a:endParaRPr>
          </a:p>
          <a:p>
            <a:pPr eaLnBrk="1" hangingPunct="1">
              <a:buFont typeface="Wingdings" pitchFamily="2" charset="2"/>
              <a:buNone/>
              <a:defRPr/>
            </a:pPr>
            <a:r>
              <a:rPr lang="en-US" sz="2600" dirty="0" smtClean="0">
                <a:latin typeface="+mj-lt"/>
              </a:rPr>
              <a:t>	</a:t>
            </a:r>
            <a:endParaRPr lang="en-US" sz="2600" dirty="0" smtClean="0">
              <a:latin typeface="Gill Sans MT" pitchFamily="34" charset="0"/>
            </a:endParaRPr>
          </a:p>
        </p:txBody>
      </p:sp>
    </p:spTree>
    <p:extLst>
      <p:ext uri="{BB962C8B-B14F-4D97-AF65-F5344CB8AC3E}">
        <p14:creationId xmlns:p14="http://schemas.microsoft.com/office/powerpoint/2010/main" val="2434244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sz="4400" b="1" dirty="0" smtClean="0">
                <a:solidFill>
                  <a:srgbClr val="0033CC"/>
                </a:solidFill>
              </a:rPr>
              <a:t>PAR Statement Practice</a:t>
            </a:r>
            <a:br>
              <a:rPr lang="en-US" sz="4400" b="1" dirty="0" smtClean="0">
                <a:solidFill>
                  <a:srgbClr val="0033CC"/>
                </a:solidFill>
              </a:rPr>
            </a:br>
            <a:r>
              <a:rPr lang="en-US" sz="2400" b="1" dirty="0" smtClean="0">
                <a:solidFill>
                  <a:srgbClr val="0033CC"/>
                </a:solidFill>
              </a:rPr>
              <a:t>Let’s Practice writing one (takes ~ 3 minutes)</a:t>
            </a:r>
          </a:p>
        </p:txBody>
      </p:sp>
      <p:sp>
        <p:nvSpPr>
          <p:cNvPr id="23555" name="Rectangle 3"/>
          <p:cNvSpPr>
            <a:spLocks noGrp="1" noChangeArrowheads="1"/>
          </p:cNvSpPr>
          <p:nvPr>
            <p:ph type="body" idx="1"/>
          </p:nvPr>
        </p:nvSpPr>
        <p:spPr>
          <a:xfrm>
            <a:off x="533400" y="1981200"/>
            <a:ext cx="8156575" cy="3886200"/>
          </a:xfrm>
        </p:spPr>
        <p:txBody>
          <a:bodyPr/>
          <a:lstStyle/>
          <a:p>
            <a:pPr eaLnBrk="1" hangingPunct="1">
              <a:buFont typeface="Wingdings" pitchFamily="2" charset="2"/>
              <a:buNone/>
              <a:defRPr/>
            </a:pPr>
            <a:r>
              <a:rPr lang="en-US" sz="2000" b="1" dirty="0" smtClean="0">
                <a:solidFill>
                  <a:srgbClr val="0033CC"/>
                </a:solidFill>
                <a:latin typeface="+mj-lt"/>
              </a:rPr>
              <a:t>P</a:t>
            </a:r>
            <a:r>
              <a:rPr lang="en-US" sz="2000" b="1" dirty="0" smtClean="0">
                <a:latin typeface="+mj-lt"/>
              </a:rPr>
              <a:t>roject:_______________________________________________</a:t>
            </a:r>
          </a:p>
          <a:p>
            <a:pPr eaLnBrk="1" hangingPunct="1">
              <a:buFont typeface="Wingdings" pitchFamily="2" charset="2"/>
              <a:buNone/>
              <a:defRPr/>
            </a:pPr>
            <a:r>
              <a:rPr lang="en-US" sz="2000" b="1" dirty="0" smtClean="0">
                <a:latin typeface="+mj-lt"/>
              </a:rPr>
              <a:t>________________________________________________________</a:t>
            </a:r>
          </a:p>
          <a:p>
            <a:pPr eaLnBrk="1" hangingPunct="1">
              <a:buFont typeface="Wingdings" pitchFamily="2" charset="2"/>
              <a:buNone/>
              <a:defRPr/>
            </a:pPr>
            <a:endParaRPr lang="en-US" sz="2000" b="1" dirty="0" smtClean="0">
              <a:solidFill>
                <a:srgbClr val="0033CC"/>
              </a:solidFill>
              <a:latin typeface="+mj-lt"/>
            </a:endParaRPr>
          </a:p>
          <a:p>
            <a:pPr eaLnBrk="1" hangingPunct="1">
              <a:buFont typeface="Wingdings" pitchFamily="2" charset="2"/>
              <a:buNone/>
              <a:defRPr/>
            </a:pPr>
            <a:r>
              <a:rPr lang="en-US" sz="2000" b="1" dirty="0" smtClean="0">
                <a:solidFill>
                  <a:srgbClr val="0033CC"/>
                </a:solidFill>
                <a:latin typeface="+mj-lt"/>
              </a:rPr>
              <a:t>A</a:t>
            </a:r>
            <a:r>
              <a:rPr lang="en-US" sz="2000" b="1" dirty="0" smtClean="0">
                <a:latin typeface="+mj-lt"/>
              </a:rPr>
              <a:t>ctions:_________________________________________________</a:t>
            </a:r>
          </a:p>
          <a:p>
            <a:pPr eaLnBrk="1" hangingPunct="1">
              <a:buFont typeface="Wingdings" pitchFamily="2" charset="2"/>
              <a:buNone/>
              <a:defRPr/>
            </a:pPr>
            <a:r>
              <a:rPr lang="en-US" sz="2000" b="1" dirty="0" smtClean="0">
                <a:latin typeface="+mj-lt"/>
              </a:rPr>
              <a:t>________________________________________________________</a:t>
            </a:r>
          </a:p>
          <a:p>
            <a:pPr eaLnBrk="1" hangingPunct="1">
              <a:buFont typeface="Wingdings" pitchFamily="2" charset="2"/>
              <a:buNone/>
              <a:defRPr/>
            </a:pPr>
            <a:r>
              <a:rPr lang="en-US" sz="2000" b="1" dirty="0">
                <a:solidFill>
                  <a:srgbClr val="0033CC"/>
                </a:solidFill>
                <a:latin typeface="+mj-lt"/>
              </a:rPr>
              <a:t>	</a:t>
            </a:r>
            <a:endParaRPr lang="en-US" sz="2000" b="1" dirty="0" smtClean="0">
              <a:solidFill>
                <a:srgbClr val="0033CC"/>
              </a:solidFill>
              <a:latin typeface="+mj-lt"/>
            </a:endParaRPr>
          </a:p>
          <a:p>
            <a:pPr eaLnBrk="1" hangingPunct="1">
              <a:buFont typeface="Wingdings" pitchFamily="2" charset="2"/>
              <a:buNone/>
              <a:defRPr/>
            </a:pPr>
            <a:r>
              <a:rPr lang="en-US" sz="2000" b="1" dirty="0" smtClean="0">
                <a:solidFill>
                  <a:srgbClr val="0033CC"/>
                </a:solidFill>
                <a:latin typeface="+mj-lt"/>
              </a:rPr>
              <a:t>R</a:t>
            </a:r>
            <a:r>
              <a:rPr lang="en-US" sz="2000" b="1" dirty="0" smtClean="0">
                <a:latin typeface="+mj-lt"/>
              </a:rPr>
              <a:t>esult or Impact: ______________________________________________________</a:t>
            </a:r>
          </a:p>
          <a:p>
            <a:pPr eaLnBrk="1" hangingPunct="1">
              <a:buFont typeface="Wingdings" pitchFamily="2" charset="2"/>
              <a:buNone/>
              <a:defRPr/>
            </a:pPr>
            <a:r>
              <a:rPr lang="en-US" sz="2000" b="1" dirty="0" smtClean="0">
                <a:latin typeface="+mj-lt"/>
              </a:rPr>
              <a:t>______________________________________________________</a:t>
            </a:r>
            <a:endParaRPr lang="en-US" sz="1050" dirty="0" smtClean="0">
              <a:latin typeface="+mj-lt"/>
            </a:endParaRPr>
          </a:p>
          <a:p>
            <a:pPr eaLnBrk="1" hangingPunct="1">
              <a:buFont typeface="Wingdings" pitchFamily="2" charset="2"/>
              <a:buNone/>
              <a:defRPr/>
            </a:pPr>
            <a:r>
              <a:rPr lang="en-US" sz="2600" dirty="0" smtClean="0">
                <a:latin typeface="+mj-lt"/>
              </a:rPr>
              <a:t>	</a:t>
            </a:r>
            <a:endParaRPr lang="en-US" sz="2600" dirty="0" smtClean="0">
              <a:latin typeface="Gill Sans MT" pitchFamily="34" charset="0"/>
            </a:endParaRPr>
          </a:p>
        </p:txBody>
      </p:sp>
    </p:spTree>
    <p:extLst>
      <p:ext uri="{BB962C8B-B14F-4D97-AF65-F5344CB8AC3E}">
        <p14:creationId xmlns:p14="http://schemas.microsoft.com/office/powerpoint/2010/main" val="254190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sz="4400" b="1" dirty="0" smtClean="0">
                <a:solidFill>
                  <a:srgbClr val="0033CC"/>
                </a:solidFill>
              </a:rPr>
              <a:t>PAR Statement Practice</a:t>
            </a:r>
            <a:br>
              <a:rPr lang="en-US" sz="4400" b="1" dirty="0" smtClean="0">
                <a:solidFill>
                  <a:srgbClr val="0033CC"/>
                </a:solidFill>
              </a:rPr>
            </a:br>
            <a:r>
              <a:rPr lang="en-US" sz="2400" b="1" dirty="0" smtClean="0">
                <a:solidFill>
                  <a:srgbClr val="0033CC"/>
                </a:solidFill>
              </a:rPr>
              <a:t>Let’s Practice writing one (takes ~ 3 minutes)</a:t>
            </a:r>
          </a:p>
        </p:txBody>
      </p:sp>
      <p:sp>
        <p:nvSpPr>
          <p:cNvPr id="23555" name="Rectangle 3"/>
          <p:cNvSpPr>
            <a:spLocks noGrp="1" noChangeArrowheads="1"/>
          </p:cNvSpPr>
          <p:nvPr>
            <p:ph type="body" idx="1"/>
          </p:nvPr>
        </p:nvSpPr>
        <p:spPr>
          <a:xfrm>
            <a:off x="533400" y="2209800"/>
            <a:ext cx="8156575" cy="3200400"/>
          </a:xfrm>
        </p:spPr>
        <p:txBody>
          <a:bodyPr/>
          <a:lstStyle/>
          <a:p>
            <a:pPr eaLnBrk="1" hangingPunct="1">
              <a:buFont typeface="Wingdings" pitchFamily="2" charset="2"/>
              <a:buNone/>
              <a:defRPr/>
            </a:pPr>
            <a:r>
              <a:rPr lang="en-US" sz="2800" dirty="0" smtClean="0">
                <a:latin typeface="+mj-lt"/>
              </a:rPr>
              <a:t>	Think about a job or project that you wish to include on your </a:t>
            </a:r>
            <a:r>
              <a:rPr lang="en-US" sz="2800" dirty="0">
                <a:latin typeface="+mj-lt"/>
              </a:rPr>
              <a:t>R</a:t>
            </a:r>
            <a:r>
              <a:rPr lang="en-US" sz="2800" dirty="0" smtClean="0">
                <a:latin typeface="+mj-lt"/>
              </a:rPr>
              <a:t>esume-CV…describe the job or project:</a:t>
            </a:r>
          </a:p>
          <a:p>
            <a:pPr eaLnBrk="1" hangingPunct="1">
              <a:buFont typeface="Wingdings" pitchFamily="2" charset="2"/>
              <a:buNone/>
              <a:defRPr/>
            </a:pPr>
            <a:endParaRPr lang="en-US" sz="1400" dirty="0" smtClean="0">
              <a:latin typeface="+mj-lt"/>
            </a:endParaRPr>
          </a:p>
          <a:p>
            <a:pPr lvl="1" eaLnBrk="1" hangingPunct="1">
              <a:buFont typeface="Wingdings" pitchFamily="2" charset="2"/>
              <a:buNone/>
              <a:defRPr/>
            </a:pPr>
            <a:r>
              <a:rPr lang="en-US" sz="2000" b="1" dirty="0" smtClean="0">
                <a:solidFill>
                  <a:srgbClr val="0033CC"/>
                </a:solidFill>
                <a:latin typeface="+mj-lt"/>
              </a:rPr>
              <a:t>P</a:t>
            </a:r>
            <a:r>
              <a:rPr lang="en-US" sz="2000" b="1" dirty="0" smtClean="0">
                <a:latin typeface="+mj-lt"/>
              </a:rPr>
              <a:t>: What was the </a:t>
            </a:r>
            <a:r>
              <a:rPr lang="en-US" sz="2000" b="1" dirty="0" smtClean="0">
                <a:solidFill>
                  <a:srgbClr val="0033CC"/>
                </a:solidFill>
                <a:latin typeface="+mj-lt"/>
              </a:rPr>
              <a:t>P</a:t>
            </a:r>
            <a:r>
              <a:rPr lang="en-US" sz="2000" b="1" dirty="0" smtClean="0">
                <a:latin typeface="+mj-lt"/>
              </a:rPr>
              <a:t>roject?</a:t>
            </a:r>
            <a:endParaRPr lang="en-US" sz="2000" b="1" dirty="0" smtClean="0">
              <a:solidFill>
                <a:srgbClr val="0033CC"/>
              </a:solidFill>
              <a:latin typeface="+mj-lt"/>
            </a:endParaRPr>
          </a:p>
          <a:p>
            <a:pPr lvl="1" eaLnBrk="1" hangingPunct="1">
              <a:buFont typeface="Wingdings" pitchFamily="2" charset="2"/>
              <a:buNone/>
              <a:defRPr/>
            </a:pPr>
            <a:r>
              <a:rPr lang="en-US" sz="2000" b="1" dirty="0" smtClean="0">
                <a:solidFill>
                  <a:srgbClr val="0033CC"/>
                </a:solidFill>
                <a:latin typeface="+mj-lt"/>
              </a:rPr>
              <a:t>A</a:t>
            </a:r>
            <a:r>
              <a:rPr lang="en-US" sz="2000" b="1" dirty="0" smtClean="0">
                <a:latin typeface="+mj-lt"/>
              </a:rPr>
              <a:t>: What were your </a:t>
            </a:r>
            <a:r>
              <a:rPr lang="en-US" sz="2000" b="1" dirty="0" smtClean="0">
                <a:solidFill>
                  <a:srgbClr val="0033CC"/>
                </a:solidFill>
                <a:latin typeface="+mj-lt"/>
              </a:rPr>
              <a:t>A</a:t>
            </a:r>
            <a:r>
              <a:rPr lang="en-US" sz="2000" b="1" dirty="0" smtClean="0">
                <a:latin typeface="+mj-lt"/>
              </a:rPr>
              <a:t>ctions?</a:t>
            </a:r>
          </a:p>
          <a:p>
            <a:pPr lvl="1" eaLnBrk="1" hangingPunct="1">
              <a:buFont typeface="Wingdings" pitchFamily="2" charset="2"/>
              <a:buNone/>
              <a:defRPr/>
            </a:pPr>
            <a:r>
              <a:rPr lang="en-US" sz="2000" b="1" dirty="0" smtClean="0">
                <a:solidFill>
                  <a:srgbClr val="0033CC"/>
                </a:solidFill>
                <a:latin typeface="+mj-lt"/>
              </a:rPr>
              <a:t>R</a:t>
            </a:r>
            <a:r>
              <a:rPr lang="en-US" sz="2000" b="1" dirty="0" smtClean="0">
                <a:latin typeface="+mj-lt"/>
              </a:rPr>
              <a:t>: What was the </a:t>
            </a:r>
            <a:r>
              <a:rPr lang="en-US" sz="2000" b="1" dirty="0" smtClean="0">
                <a:solidFill>
                  <a:srgbClr val="0033CC"/>
                </a:solidFill>
                <a:latin typeface="+mj-lt"/>
              </a:rPr>
              <a:t>R</a:t>
            </a:r>
            <a:r>
              <a:rPr lang="en-US" sz="2000" b="1" dirty="0" smtClean="0">
                <a:latin typeface="+mj-lt"/>
              </a:rPr>
              <a:t>esult or Impact?</a:t>
            </a:r>
            <a:endParaRPr lang="en-US" sz="2000" dirty="0" smtClean="0">
              <a:latin typeface="+mj-lt"/>
            </a:endParaRPr>
          </a:p>
          <a:p>
            <a:pPr eaLnBrk="1" hangingPunct="1">
              <a:buFont typeface="Wingdings" pitchFamily="2" charset="2"/>
              <a:buNone/>
              <a:defRPr/>
            </a:pPr>
            <a:endParaRPr lang="en-US" sz="1050" dirty="0" smtClean="0">
              <a:latin typeface="+mj-lt"/>
            </a:endParaRPr>
          </a:p>
          <a:p>
            <a:pPr eaLnBrk="1" hangingPunct="1">
              <a:buFont typeface="Wingdings" pitchFamily="2" charset="2"/>
              <a:buNone/>
              <a:defRPr/>
            </a:pPr>
            <a:r>
              <a:rPr lang="en-US" sz="2600" dirty="0" smtClean="0">
                <a:latin typeface="+mj-lt"/>
              </a:rPr>
              <a:t>	</a:t>
            </a:r>
            <a:endParaRPr lang="en-US" sz="2600" dirty="0" smtClean="0">
              <a:latin typeface="Gill Sans MT" pitchFamily="34" charset="0"/>
            </a:endParaRPr>
          </a:p>
        </p:txBody>
      </p:sp>
    </p:spTree>
    <p:extLst>
      <p:ext uri="{BB962C8B-B14F-4D97-AF65-F5344CB8AC3E}">
        <p14:creationId xmlns:p14="http://schemas.microsoft.com/office/powerpoint/2010/main" val="254190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600200" y="381000"/>
            <a:ext cx="5410200" cy="990600"/>
          </a:xfrm>
        </p:spPr>
        <p:txBody>
          <a:bodyPr/>
          <a:lstStyle/>
          <a:p>
            <a:pPr algn="ctr" eaLnBrk="1" hangingPunct="1"/>
            <a:r>
              <a:rPr lang="en-US" sz="4400" b="1" dirty="0" smtClean="0">
                <a:solidFill>
                  <a:schemeClr val="hlink"/>
                </a:solidFill>
              </a:rPr>
              <a:t>Format</a:t>
            </a:r>
          </a:p>
        </p:txBody>
      </p:sp>
      <p:sp>
        <p:nvSpPr>
          <p:cNvPr id="24579" name="Rectangle 3"/>
          <p:cNvSpPr>
            <a:spLocks noGrp="1" noChangeArrowheads="1"/>
          </p:cNvSpPr>
          <p:nvPr>
            <p:ph type="body" idx="1"/>
          </p:nvPr>
        </p:nvSpPr>
        <p:spPr>
          <a:xfrm>
            <a:off x="304800" y="1447800"/>
            <a:ext cx="8534400" cy="4191000"/>
          </a:xfrm>
        </p:spPr>
        <p:txBody>
          <a:bodyPr/>
          <a:lstStyle/>
          <a:p>
            <a:pPr eaLnBrk="1" hangingPunct="1">
              <a:lnSpc>
                <a:spcPct val="90000"/>
              </a:lnSpc>
              <a:buFont typeface="Arial" pitchFamily="34" charset="0"/>
              <a:buChar char="•"/>
            </a:pPr>
            <a:r>
              <a:rPr lang="en-US" sz="2100" b="1" dirty="0" smtClean="0">
                <a:latin typeface="+mj-lt"/>
              </a:rPr>
              <a:t>Reverse Chronological </a:t>
            </a:r>
            <a:r>
              <a:rPr lang="en-US" sz="1800" b="1" dirty="0" smtClean="0">
                <a:latin typeface="+mj-lt"/>
              </a:rPr>
              <a:t>(Most Used ~95%)</a:t>
            </a:r>
            <a:r>
              <a:rPr lang="en-US" sz="2100" b="1" dirty="0" smtClean="0">
                <a:latin typeface="+mj-lt"/>
              </a:rPr>
              <a:t> - </a:t>
            </a:r>
            <a:r>
              <a:rPr lang="en-US" sz="2100" dirty="0" smtClean="0">
                <a:latin typeface="+mj-lt"/>
              </a:rPr>
              <a:t>list your experiences in reverse chronological order, beginning with your most recent position</a:t>
            </a:r>
          </a:p>
          <a:p>
            <a:pPr lvl="1" eaLnBrk="1" hangingPunct="1">
              <a:lnSpc>
                <a:spcPct val="90000"/>
              </a:lnSpc>
              <a:buSzTx/>
              <a:buFont typeface="Arial" pitchFamily="34" charset="0"/>
              <a:buChar char="•"/>
            </a:pPr>
            <a:r>
              <a:rPr lang="en-US" sz="2000" dirty="0" smtClean="0">
                <a:latin typeface="+mj-lt"/>
              </a:rPr>
              <a:t>Be consistent with tenses </a:t>
            </a:r>
          </a:p>
          <a:p>
            <a:pPr lvl="1" eaLnBrk="1" hangingPunct="1">
              <a:lnSpc>
                <a:spcPct val="90000"/>
              </a:lnSpc>
              <a:buSzTx/>
              <a:buFont typeface="Arial" pitchFamily="34" charset="0"/>
              <a:buChar char="•"/>
            </a:pPr>
            <a:endParaRPr lang="en-US" sz="900" dirty="0" smtClean="0">
              <a:latin typeface="+mj-lt"/>
            </a:endParaRPr>
          </a:p>
          <a:p>
            <a:pPr eaLnBrk="1" hangingPunct="1">
              <a:lnSpc>
                <a:spcPct val="90000"/>
              </a:lnSpc>
              <a:buSzTx/>
              <a:buFont typeface="Arial" pitchFamily="34" charset="0"/>
              <a:buChar char="•"/>
            </a:pPr>
            <a:r>
              <a:rPr lang="en-US" sz="2100" b="1" dirty="0" smtClean="0">
                <a:latin typeface="+mj-lt"/>
              </a:rPr>
              <a:t>Functional</a:t>
            </a:r>
            <a:r>
              <a:rPr lang="en-US" sz="2100" dirty="0" smtClean="0">
                <a:latin typeface="+mj-lt"/>
              </a:rPr>
              <a:t> - Promotes and headlines specific job skills and responsibilities, without emphasizing where or when you developed those skills</a:t>
            </a:r>
          </a:p>
          <a:p>
            <a:pPr lvl="1" eaLnBrk="1" hangingPunct="1">
              <a:lnSpc>
                <a:spcPct val="90000"/>
              </a:lnSpc>
              <a:buSzTx/>
              <a:buFont typeface="Arial" pitchFamily="34" charset="0"/>
              <a:buChar char="•"/>
            </a:pPr>
            <a:r>
              <a:rPr lang="en-US" sz="2000" dirty="0" smtClean="0">
                <a:latin typeface="+mj-lt"/>
              </a:rPr>
              <a:t>jobs, job titles, and employment dates are inconspicuously placed toward the end… Not recommended for students and recent graduates </a:t>
            </a:r>
          </a:p>
          <a:p>
            <a:pPr eaLnBrk="1" hangingPunct="1">
              <a:lnSpc>
                <a:spcPct val="90000"/>
              </a:lnSpc>
              <a:buFont typeface="Arial" pitchFamily="34" charset="0"/>
              <a:buChar char="•"/>
            </a:pPr>
            <a:endParaRPr lang="en-US" sz="1000" dirty="0" smtClean="0">
              <a:latin typeface="+mj-lt"/>
            </a:endParaRPr>
          </a:p>
          <a:p>
            <a:pPr eaLnBrk="1" hangingPunct="1">
              <a:lnSpc>
                <a:spcPct val="90000"/>
              </a:lnSpc>
              <a:buSzTx/>
              <a:buFont typeface="Arial" pitchFamily="34" charset="0"/>
              <a:buChar char="•"/>
            </a:pPr>
            <a:r>
              <a:rPr lang="en-US" sz="2100" b="1" dirty="0" smtClean="0">
                <a:latin typeface="+mj-lt"/>
              </a:rPr>
              <a:t>Combination – </a:t>
            </a:r>
            <a:r>
              <a:rPr lang="en-US" sz="2100" dirty="0" smtClean="0">
                <a:latin typeface="+mj-lt"/>
              </a:rPr>
              <a:t>utilizes reverse chronological order as well as organizes experiences in order of importance</a:t>
            </a:r>
          </a:p>
        </p:txBody>
      </p:sp>
    </p:spTree>
    <p:extLst>
      <p:ext uri="{BB962C8B-B14F-4D97-AF65-F5344CB8AC3E}">
        <p14:creationId xmlns:p14="http://schemas.microsoft.com/office/powerpoint/2010/main" val="42563475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447800" y="381000"/>
            <a:ext cx="5791200" cy="990600"/>
          </a:xfrm>
        </p:spPr>
        <p:txBody>
          <a:bodyPr/>
          <a:lstStyle/>
          <a:p>
            <a:pPr algn="ctr" eaLnBrk="1" hangingPunct="1"/>
            <a:r>
              <a:rPr lang="en-US" sz="4400" b="1" dirty="0" smtClean="0">
                <a:solidFill>
                  <a:srgbClr val="660066"/>
                </a:solidFill>
              </a:rPr>
              <a:t>Style</a:t>
            </a:r>
          </a:p>
        </p:txBody>
      </p:sp>
      <p:sp>
        <p:nvSpPr>
          <p:cNvPr id="25603" name="Rectangle 3"/>
          <p:cNvSpPr>
            <a:spLocks noGrp="1" noChangeArrowheads="1"/>
          </p:cNvSpPr>
          <p:nvPr>
            <p:ph type="body" idx="1"/>
          </p:nvPr>
        </p:nvSpPr>
        <p:spPr>
          <a:xfrm>
            <a:off x="914400" y="1828800"/>
            <a:ext cx="7239000" cy="3733800"/>
          </a:xfrm>
        </p:spPr>
        <p:txBody>
          <a:bodyPr/>
          <a:lstStyle/>
          <a:p>
            <a:pPr eaLnBrk="1" hangingPunct="1">
              <a:lnSpc>
                <a:spcPct val="80000"/>
              </a:lnSpc>
              <a:buClr>
                <a:schemeClr val="accent6"/>
              </a:buClr>
              <a:buSzPct val="100000"/>
              <a:buFontTx/>
              <a:buChar char="•"/>
            </a:pPr>
            <a:r>
              <a:rPr lang="en-US" sz="2600" dirty="0" smtClean="0">
                <a:latin typeface="+mj-lt"/>
              </a:rPr>
              <a:t>Use high-quality paper </a:t>
            </a:r>
          </a:p>
          <a:p>
            <a:pPr lvl="1" eaLnBrk="1" hangingPunct="1">
              <a:lnSpc>
                <a:spcPct val="80000"/>
              </a:lnSpc>
              <a:buClr>
                <a:schemeClr val="accent6"/>
              </a:buClr>
              <a:buSzPct val="100000"/>
              <a:buFontTx/>
              <a:buChar char="•"/>
            </a:pPr>
            <a:r>
              <a:rPr lang="en-US" sz="2400" dirty="0" smtClean="0">
                <a:latin typeface="+mj-lt"/>
              </a:rPr>
              <a:t>Print on one side only </a:t>
            </a:r>
          </a:p>
          <a:p>
            <a:pPr lvl="1" eaLnBrk="1" hangingPunct="1">
              <a:lnSpc>
                <a:spcPct val="80000"/>
              </a:lnSpc>
              <a:buClr>
                <a:schemeClr val="accent6"/>
              </a:buClr>
              <a:buSzPct val="100000"/>
              <a:buFontTx/>
              <a:buChar char="•"/>
            </a:pPr>
            <a:r>
              <a:rPr lang="en-US" sz="2400" dirty="0" smtClean="0">
                <a:latin typeface="+mj-lt"/>
              </a:rPr>
              <a:t>Use white, ivory color paper  </a:t>
            </a:r>
          </a:p>
          <a:p>
            <a:pPr lvl="1" eaLnBrk="1" hangingPunct="1">
              <a:lnSpc>
                <a:spcPct val="80000"/>
              </a:lnSpc>
              <a:buClr>
                <a:schemeClr val="accent6"/>
              </a:buClr>
              <a:buSzPct val="100000"/>
              <a:buFontTx/>
              <a:buChar char="•"/>
            </a:pPr>
            <a:r>
              <a:rPr lang="en-US" sz="2400" dirty="0" smtClean="0">
                <a:latin typeface="+mj-lt"/>
              </a:rPr>
              <a:t>Do not use school letterhead</a:t>
            </a:r>
          </a:p>
          <a:p>
            <a:pPr eaLnBrk="1" hangingPunct="1">
              <a:lnSpc>
                <a:spcPct val="80000"/>
              </a:lnSpc>
              <a:buClr>
                <a:schemeClr val="accent6"/>
              </a:buClr>
              <a:buSzPct val="100000"/>
              <a:buFontTx/>
              <a:buChar char="•"/>
            </a:pPr>
            <a:endParaRPr lang="en-US" sz="1000" dirty="0" smtClean="0">
              <a:latin typeface="+mj-lt"/>
            </a:endParaRPr>
          </a:p>
          <a:p>
            <a:pPr eaLnBrk="1" hangingPunct="1">
              <a:lnSpc>
                <a:spcPct val="80000"/>
              </a:lnSpc>
              <a:buClr>
                <a:schemeClr val="accent6"/>
              </a:buClr>
              <a:buSzPct val="100000"/>
              <a:buFontTx/>
              <a:buChar char="•"/>
            </a:pPr>
            <a:r>
              <a:rPr lang="en-US" sz="2600" dirty="0" smtClean="0">
                <a:latin typeface="+mj-lt"/>
              </a:rPr>
              <a:t>Use one conservative typestyle</a:t>
            </a:r>
          </a:p>
          <a:p>
            <a:pPr lvl="1" eaLnBrk="1" hangingPunct="1">
              <a:lnSpc>
                <a:spcPct val="80000"/>
              </a:lnSpc>
              <a:buClr>
                <a:schemeClr val="accent6"/>
              </a:buClr>
              <a:buSzPct val="100000"/>
              <a:buFontTx/>
              <a:buChar char="•"/>
            </a:pPr>
            <a:r>
              <a:rPr lang="en-US" sz="2400" dirty="0" smtClean="0">
                <a:latin typeface="+mj-lt"/>
              </a:rPr>
              <a:t>Example fonts: Times New Roman, Arial, Helvetica, etc.</a:t>
            </a:r>
          </a:p>
          <a:p>
            <a:pPr eaLnBrk="1" hangingPunct="1">
              <a:lnSpc>
                <a:spcPct val="80000"/>
              </a:lnSpc>
              <a:buClr>
                <a:schemeClr val="accent6"/>
              </a:buClr>
              <a:buSzPct val="100000"/>
              <a:buFontTx/>
              <a:buChar char="•"/>
            </a:pPr>
            <a:endParaRPr lang="en-US" sz="1000" dirty="0" smtClean="0">
              <a:latin typeface="+mj-lt"/>
            </a:endParaRPr>
          </a:p>
          <a:p>
            <a:pPr eaLnBrk="1" hangingPunct="1">
              <a:lnSpc>
                <a:spcPct val="80000"/>
              </a:lnSpc>
              <a:buClr>
                <a:schemeClr val="accent6"/>
              </a:buClr>
              <a:buSzPct val="100000"/>
              <a:buFontTx/>
              <a:buChar char="•"/>
            </a:pPr>
            <a:r>
              <a:rPr lang="en-US" sz="2600" dirty="0" smtClean="0">
                <a:latin typeface="+mj-lt"/>
              </a:rPr>
              <a:t>Size 10 – 12 size font are recommended</a:t>
            </a:r>
          </a:p>
          <a:p>
            <a:pPr eaLnBrk="1" hangingPunct="1">
              <a:lnSpc>
                <a:spcPct val="80000"/>
              </a:lnSpc>
              <a:buClr>
                <a:schemeClr val="accent6"/>
              </a:buClr>
              <a:buSzPct val="100000"/>
              <a:buFont typeface="Wingdings" pitchFamily="2" charset="2"/>
              <a:buNone/>
            </a:pPr>
            <a:endParaRPr lang="en-US" sz="2600" dirty="0" smtClean="0">
              <a:latin typeface="+mj-lt"/>
            </a:endParaRPr>
          </a:p>
        </p:txBody>
      </p:sp>
    </p:spTree>
    <p:extLst>
      <p:ext uri="{BB962C8B-B14F-4D97-AF65-F5344CB8AC3E}">
        <p14:creationId xmlns:p14="http://schemas.microsoft.com/office/powerpoint/2010/main" val="1119924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71600" y="457200"/>
            <a:ext cx="5715000" cy="800100"/>
          </a:xfrm>
        </p:spPr>
        <p:txBody>
          <a:bodyPr/>
          <a:lstStyle/>
          <a:p>
            <a:pPr algn="ctr" eaLnBrk="1" hangingPunct="1"/>
            <a:r>
              <a:rPr lang="en-US" sz="4400" b="1" dirty="0" smtClean="0">
                <a:solidFill>
                  <a:srgbClr val="660066"/>
                </a:solidFill>
              </a:rPr>
              <a:t>Style</a:t>
            </a:r>
          </a:p>
        </p:txBody>
      </p:sp>
      <p:sp>
        <p:nvSpPr>
          <p:cNvPr id="26627" name="Rectangle 3"/>
          <p:cNvSpPr>
            <a:spLocks noGrp="1" noChangeArrowheads="1"/>
          </p:cNvSpPr>
          <p:nvPr>
            <p:ph type="body" idx="1"/>
          </p:nvPr>
        </p:nvSpPr>
        <p:spPr>
          <a:xfrm>
            <a:off x="533400" y="1600200"/>
            <a:ext cx="8229600" cy="3657600"/>
          </a:xfrm>
        </p:spPr>
        <p:txBody>
          <a:bodyPr/>
          <a:lstStyle/>
          <a:p>
            <a:pPr eaLnBrk="1" hangingPunct="1">
              <a:lnSpc>
                <a:spcPct val="90000"/>
              </a:lnSpc>
              <a:buSzPct val="125000"/>
              <a:buFontTx/>
              <a:buChar char="•"/>
            </a:pPr>
            <a:r>
              <a:rPr lang="en-US" sz="2600" dirty="0" smtClean="0">
                <a:latin typeface="+mj-lt"/>
              </a:rPr>
              <a:t>Use </a:t>
            </a:r>
            <a:r>
              <a:rPr lang="en-US" sz="2600" b="1" dirty="0" smtClean="0">
                <a:latin typeface="+mj-lt"/>
              </a:rPr>
              <a:t>bolding</a:t>
            </a:r>
            <a:r>
              <a:rPr lang="en-US" sz="2600" dirty="0" smtClean="0">
                <a:latin typeface="+mj-lt"/>
              </a:rPr>
              <a:t>, </a:t>
            </a:r>
            <a:r>
              <a:rPr lang="en-US" sz="2600" i="1" dirty="0" smtClean="0">
                <a:latin typeface="+mj-lt"/>
              </a:rPr>
              <a:t>italics</a:t>
            </a:r>
            <a:r>
              <a:rPr lang="en-US" sz="2600" dirty="0" smtClean="0">
                <a:latin typeface="+mj-lt"/>
              </a:rPr>
              <a:t>, and </a:t>
            </a:r>
            <a:r>
              <a:rPr lang="en-US" sz="2600" dirty="0" err="1" smtClean="0">
                <a:latin typeface="+mj-lt"/>
              </a:rPr>
              <a:t>CAPitalization</a:t>
            </a:r>
            <a:r>
              <a:rPr lang="en-US" sz="2600" dirty="0" smtClean="0">
                <a:latin typeface="+mj-lt"/>
              </a:rPr>
              <a:t> to help emphasize what is most important…minimally and consistently </a:t>
            </a:r>
          </a:p>
          <a:p>
            <a:pPr lvl="1" eaLnBrk="1" hangingPunct="1">
              <a:lnSpc>
                <a:spcPct val="90000"/>
              </a:lnSpc>
              <a:buSzPct val="125000"/>
              <a:buFontTx/>
              <a:buChar char="•"/>
            </a:pPr>
            <a:r>
              <a:rPr lang="en-US" sz="2000" dirty="0" smtClean="0">
                <a:latin typeface="+mj-lt"/>
              </a:rPr>
              <a:t>The use of Bullets is effective in directing the reader’s eye</a:t>
            </a:r>
          </a:p>
          <a:p>
            <a:pPr eaLnBrk="1" hangingPunct="1">
              <a:lnSpc>
                <a:spcPct val="90000"/>
              </a:lnSpc>
              <a:buSzPct val="125000"/>
              <a:buFontTx/>
              <a:buChar char="•"/>
            </a:pPr>
            <a:endParaRPr lang="en-US" sz="1000" dirty="0" smtClean="0">
              <a:latin typeface="+mj-lt"/>
            </a:endParaRPr>
          </a:p>
          <a:p>
            <a:pPr eaLnBrk="1" hangingPunct="1">
              <a:lnSpc>
                <a:spcPct val="90000"/>
              </a:lnSpc>
              <a:buSzPct val="125000"/>
              <a:buFontTx/>
              <a:buChar char="•"/>
            </a:pPr>
            <a:r>
              <a:rPr lang="en-US" sz="2600" dirty="0" smtClean="0">
                <a:latin typeface="+mj-lt"/>
              </a:rPr>
              <a:t>Margins should be no smaller than a half inch</a:t>
            </a:r>
          </a:p>
          <a:p>
            <a:pPr eaLnBrk="1" hangingPunct="1">
              <a:lnSpc>
                <a:spcPct val="90000"/>
              </a:lnSpc>
              <a:buSzPct val="125000"/>
              <a:buFontTx/>
              <a:buChar char="•"/>
            </a:pPr>
            <a:r>
              <a:rPr lang="en-US" sz="2600" dirty="0" smtClean="0">
                <a:latin typeface="+mj-lt"/>
              </a:rPr>
              <a:t>Don’t overcrowd your document</a:t>
            </a:r>
          </a:p>
          <a:p>
            <a:pPr lvl="1" eaLnBrk="1" hangingPunct="1">
              <a:lnSpc>
                <a:spcPct val="90000"/>
              </a:lnSpc>
              <a:buSzPct val="125000"/>
              <a:buFontTx/>
              <a:buChar char="•"/>
            </a:pPr>
            <a:r>
              <a:rPr lang="en-US" sz="2000" dirty="0">
                <a:latin typeface="+mj-lt"/>
              </a:rPr>
              <a:t>Only include what is relevant to the </a:t>
            </a:r>
            <a:r>
              <a:rPr lang="en-US" sz="2000" dirty="0" smtClean="0">
                <a:latin typeface="+mj-lt"/>
              </a:rPr>
              <a:t>position</a:t>
            </a:r>
          </a:p>
          <a:p>
            <a:pPr lvl="1" eaLnBrk="1" hangingPunct="1">
              <a:lnSpc>
                <a:spcPct val="90000"/>
              </a:lnSpc>
              <a:buSzPct val="125000"/>
              <a:buFontTx/>
              <a:buChar char="•"/>
            </a:pPr>
            <a:r>
              <a:rPr lang="en-US" sz="2000" dirty="0" smtClean="0">
                <a:latin typeface="+mj-lt"/>
              </a:rPr>
              <a:t>Use white space to emphasize what is most important</a:t>
            </a:r>
          </a:p>
          <a:p>
            <a:pPr lvl="1" eaLnBrk="1" hangingPunct="1">
              <a:lnSpc>
                <a:spcPct val="90000"/>
              </a:lnSpc>
              <a:buClr>
                <a:schemeClr val="tx1"/>
              </a:buClr>
              <a:buSzTx/>
              <a:buFontTx/>
              <a:buNone/>
            </a:pPr>
            <a:endParaRPr lang="en-US" sz="1800" dirty="0" smtClean="0">
              <a:latin typeface="+mj-lt"/>
            </a:endParaRPr>
          </a:p>
        </p:txBody>
      </p:sp>
      <p:sp>
        <p:nvSpPr>
          <p:cNvPr id="26628" name="Text Box 4"/>
          <p:cNvSpPr txBox="1">
            <a:spLocks noChangeArrowheads="1"/>
          </p:cNvSpPr>
          <p:nvPr/>
        </p:nvSpPr>
        <p:spPr bwMode="auto">
          <a:xfrm>
            <a:off x="1143000" y="5257800"/>
            <a:ext cx="6324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1800" b="1" dirty="0">
                <a:solidFill>
                  <a:srgbClr val="0033CC"/>
                </a:solidFill>
              </a:rPr>
              <a:t>Remember…your </a:t>
            </a:r>
            <a:r>
              <a:rPr lang="en-US" sz="1800" b="1" dirty="0" smtClean="0">
                <a:solidFill>
                  <a:srgbClr val="0033CC"/>
                </a:solidFill>
              </a:rPr>
              <a:t>Resume-CV </a:t>
            </a:r>
            <a:r>
              <a:rPr lang="en-US" sz="1800" b="1" dirty="0">
                <a:solidFill>
                  <a:srgbClr val="0033CC"/>
                </a:solidFill>
              </a:rPr>
              <a:t>is not an autobiography</a:t>
            </a:r>
          </a:p>
        </p:txBody>
      </p:sp>
    </p:spTree>
    <p:extLst>
      <p:ext uri="{BB962C8B-B14F-4D97-AF65-F5344CB8AC3E}">
        <p14:creationId xmlns:p14="http://schemas.microsoft.com/office/powerpoint/2010/main" val="39675794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381000"/>
            <a:ext cx="6096000" cy="876300"/>
          </a:xfrm>
        </p:spPr>
        <p:txBody>
          <a:bodyPr/>
          <a:lstStyle/>
          <a:p>
            <a:pPr algn="ctr" eaLnBrk="1" hangingPunct="1"/>
            <a:r>
              <a:rPr lang="en-US" sz="4400" b="1" dirty="0" smtClean="0"/>
              <a:t>Final Tips</a:t>
            </a:r>
          </a:p>
        </p:txBody>
      </p:sp>
      <p:sp>
        <p:nvSpPr>
          <p:cNvPr id="27651" name="Rectangle 3"/>
          <p:cNvSpPr>
            <a:spLocks noGrp="1" noChangeArrowheads="1"/>
          </p:cNvSpPr>
          <p:nvPr>
            <p:ph type="body" idx="1"/>
          </p:nvPr>
        </p:nvSpPr>
        <p:spPr>
          <a:xfrm>
            <a:off x="381000" y="1828800"/>
            <a:ext cx="8153400" cy="3200400"/>
          </a:xfrm>
        </p:spPr>
        <p:txBody>
          <a:bodyPr/>
          <a:lstStyle/>
          <a:p>
            <a:pPr eaLnBrk="1" hangingPunct="1">
              <a:lnSpc>
                <a:spcPct val="80000"/>
              </a:lnSpc>
              <a:buSzPct val="125000"/>
              <a:buFontTx/>
              <a:buChar char="•"/>
            </a:pPr>
            <a:r>
              <a:rPr lang="en-US" sz="2600" dirty="0" smtClean="0">
                <a:latin typeface="+mj-lt"/>
              </a:rPr>
              <a:t>Proofread - use spell and grammar check </a:t>
            </a:r>
            <a:r>
              <a:rPr lang="en-US" sz="2600" b="1" i="1" u="sng" dirty="0" smtClean="0">
                <a:latin typeface="+mj-lt"/>
              </a:rPr>
              <a:t>and</a:t>
            </a:r>
            <a:r>
              <a:rPr lang="en-US" sz="2600" dirty="0" smtClean="0">
                <a:latin typeface="+mj-lt"/>
              </a:rPr>
              <a:t> have someone review your document for errors</a:t>
            </a:r>
          </a:p>
          <a:p>
            <a:pPr eaLnBrk="1" hangingPunct="1">
              <a:lnSpc>
                <a:spcPct val="80000"/>
              </a:lnSpc>
              <a:buClr>
                <a:schemeClr val="bg1"/>
              </a:buClr>
              <a:buSzPct val="150000"/>
              <a:buFontTx/>
              <a:buNone/>
            </a:pPr>
            <a:endParaRPr lang="en-US" sz="1000" dirty="0" smtClean="0">
              <a:latin typeface="+mj-lt"/>
            </a:endParaRPr>
          </a:p>
          <a:p>
            <a:pPr eaLnBrk="1" hangingPunct="1">
              <a:lnSpc>
                <a:spcPct val="80000"/>
              </a:lnSpc>
              <a:buSzPct val="125000"/>
              <a:buFontTx/>
              <a:buChar char="•"/>
            </a:pPr>
            <a:r>
              <a:rPr lang="en-US" sz="2600" dirty="0" smtClean="0">
                <a:latin typeface="+mj-lt"/>
              </a:rPr>
              <a:t>Have several people critique it:</a:t>
            </a:r>
          </a:p>
          <a:p>
            <a:pPr lvl="1" eaLnBrk="1" hangingPunct="1">
              <a:lnSpc>
                <a:spcPct val="80000"/>
              </a:lnSpc>
              <a:buSzPct val="125000"/>
              <a:buFontTx/>
              <a:buChar char="•"/>
            </a:pPr>
            <a:r>
              <a:rPr lang="en-US" sz="2000" dirty="0" smtClean="0">
                <a:latin typeface="+mj-lt"/>
              </a:rPr>
              <a:t>Counselor, friend, critical proofreader, someone familiar and unfamiliar with the field/industry</a:t>
            </a:r>
          </a:p>
          <a:p>
            <a:pPr eaLnBrk="1" hangingPunct="1">
              <a:lnSpc>
                <a:spcPct val="80000"/>
              </a:lnSpc>
              <a:buClr>
                <a:schemeClr val="bg1"/>
              </a:buClr>
              <a:buSzPct val="150000"/>
              <a:buFontTx/>
              <a:buNone/>
            </a:pPr>
            <a:endParaRPr lang="en-US" sz="1000" dirty="0" smtClean="0">
              <a:latin typeface="+mj-lt"/>
            </a:endParaRPr>
          </a:p>
          <a:p>
            <a:pPr eaLnBrk="1" hangingPunct="1">
              <a:lnSpc>
                <a:spcPct val="80000"/>
              </a:lnSpc>
              <a:buSzPct val="125000"/>
              <a:buFontTx/>
              <a:buChar char="•"/>
            </a:pPr>
            <a:r>
              <a:rPr lang="en-US" sz="2600" dirty="0" smtClean="0">
                <a:latin typeface="+mj-lt"/>
              </a:rPr>
              <a:t>Make sure the reproduction is good, with no blurring, stray marks, or faint letters</a:t>
            </a:r>
          </a:p>
          <a:p>
            <a:pPr eaLnBrk="1" hangingPunct="1">
              <a:lnSpc>
                <a:spcPct val="80000"/>
              </a:lnSpc>
              <a:buFont typeface="Wingdings" pitchFamily="2" charset="2"/>
              <a:buNone/>
            </a:pPr>
            <a:endParaRPr lang="en-US" sz="2600" dirty="0" smtClean="0"/>
          </a:p>
        </p:txBody>
      </p:sp>
    </p:spTree>
    <p:extLst>
      <p:ext uri="{BB962C8B-B14F-4D97-AF65-F5344CB8AC3E}">
        <p14:creationId xmlns:p14="http://schemas.microsoft.com/office/powerpoint/2010/main" val="6912010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19200" y="381000"/>
            <a:ext cx="6400800" cy="1028700"/>
          </a:xfrm>
        </p:spPr>
        <p:txBody>
          <a:bodyPr/>
          <a:lstStyle/>
          <a:p>
            <a:pPr algn="ctr" eaLnBrk="1" hangingPunct="1"/>
            <a:r>
              <a:rPr lang="en-US" sz="4400" b="1" dirty="0" smtClean="0"/>
              <a:t>Final Tips…</a:t>
            </a:r>
            <a:r>
              <a:rPr lang="en-US" sz="3600" b="1" dirty="0" smtClean="0"/>
              <a:t>cont</a:t>
            </a:r>
            <a:r>
              <a:rPr lang="en-US" sz="4400" b="1" dirty="0" smtClean="0"/>
              <a:t>.</a:t>
            </a:r>
            <a:endParaRPr lang="en-US" sz="4400" b="1" dirty="0" smtClean="0">
              <a:solidFill>
                <a:srgbClr val="0033CC"/>
              </a:solidFill>
            </a:endParaRPr>
          </a:p>
        </p:txBody>
      </p:sp>
      <p:sp>
        <p:nvSpPr>
          <p:cNvPr id="28675" name="Rectangle 3"/>
          <p:cNvSpPr>
            <a:spLocks noGrp="1" noChangeArrowheads="1"/>
          </p:cNvSpPr>
          <p:nvPr>
            <p:ph type="body" idx="1"/>
          </p:nvPr>
        </p:nvSpPr>
        <p:spPr>
          <a:xfrm>
            <a:off x="381000" y="1524000"/>
            <a:ext cx="8305800" cy="4343400"/>
          </a:xfrm>
        </p:spPr>
        <p:txBody>
          <a:bodyPr/>
          <a:lstStyle/>
          <a:p>
            <a:pPr eaLnBrk="1" hangingPunct="1">
              <a:buSzPct val="125000"/>
              <a:buFontTx/>
              <a:buChar char="•"/>
            </a:pPr>
            <a:r>
              <a:rPr lang="en-US" sz="2400" dirty="0" smtClean="0">
                <a:latin typeface="+mj-lt"/>
              </a:rPr>
              <a:t>How many pages? …length is performance based</a:t>
            </a:r>
            <a:r>
              <a:rPr lang="en-US" sz="2600" dirty="0" smtClean="0">
                <a:latin typeface="+mj-lt"/>
              </a:rPr>
              <a:t>  </a:t>
            </a:r>
          </a:p>
          <a:p>
            <a:pPr lvl="1" eaLnBrk="1" hangingPunct="1">
              <a:buSzPct val="125000"/>
              <a:buFontTx/>
              <a:buChar char="•"/>
            </a:pPr>
            <a:r>
              <a:rPr lang="en-US" sz="2200" dirty="0" smtClean="0">
                <a:latin typeface="+mj-lt"/>
              </a:rPr>
              <a:t>Resumes - always have a one-page version available</a:t>
            </a:r>
          </a:p>
          <a:p>
            <a:pPr lvl="1" eaLnBrk="1" hangingPunct="1">
              <a:buSzPct val="125000"/>
              <a:buFontTx/>
              <a:buChar char="•"/>
            </a:pPr>
            <a:r>
              <a:rPr lang="en-US" sz="2200" dirty="0" smtClean="0">
                <a:latin typeface="+mj-lt"/>
              </a:rPr>
              <a:t>Advanced degrees and extensive work experience may result in a two-page Resume</a:t>
            </a:r>
          </a:p>
          <a:p>
            <a:pPr lvl="1" eaLnBrk="1" hangingPunct="1">
              <a:buSzPct val="125000"/>
              <a:buFontTx/>
              <a:buChar char="•"/>
            </a:pPr>
            <a:r>
              <a:rPr lang="en-US" sz="2200" dirty="0" smtClean="0">
                <a:latin typeface="+mj-lt"/>
              </a:rPr>
              <a:t>CV’s can be much longer…</a:t>
            </a:r>
          </a:p>
          <a:p>
            <a:pPr lvl="2" eaLnBrk="1" hangingPunct="1">
              <a:buSzPct val="125000"/>
              <a:buFontTx/>
              <a:buChar char="•"/>
            </a:pPr>
            <a:r>
              <a:rPr lang="en-US" sz="2200" dirty="0" smtClean="0">
                <a:latin typeface="+mj-lt"/>
              </a:rPr>
              <a:t>Depending upon experience and complexity of role, CV’s can be multiple pages</a:t>
            </a:r>
          </a:p>
          <a:p>
            <a:pPr lvl="1" eaLnBrk="1" hangingPunct="1">
              <a:buSzPct val="125000"/>
              <a:buFontTx/>
              <a:buChar char="•"/>
            </a:pPr>
            <a:r>
              <a:rPr lang="en-US" sz="2200" dirty="0" smtClean="0">
                <a:latin typeface="+mj-lt"/>
              </a:rPr>
              <a:t>Patents/Publications/Trademarks/Presentations/Poster Sessions, etc. may be included on an Addendum</a:t>
            </a:r>
          </a:p>
          <a:p>
            <a:pPr lvl="1" eaLnBrk="1" hangingPunct="1">
              <a:buSzPct val="125000"/>
              <a:buFontTx/>
              <a:buChar char="•"/>
            </a:pPr>
            <a:r>
              <a:rPr lang="en-US" sz="2200" dirty="0" smtClean="0">
                <a:latin typeface="+mj-lt"/>
              </a:rPr>
              <a:t>For Publications, bold your name so it is visible among the list of authors</a:t>
            </a:r>
            <a:r>
              <a:rPr lang="en-US" sz="2400" dirty="0" smtClean="0">
                <a:latin typeface="+mj-lt"/>
              </a:rPr>
              <a:t> </a:t>
            </a:r>
          </a:p>
        </p:txBody>
      </p:sp>
    </p:spTree>
    <p:extLst>
      <p:ext uri="{BB962C8B-B14F-4D97-AF65-F5344CB8AC3E}">
        <p14:creationId xmlns:p14="http://schemas.microsoft.com/office/powerpoint/2010/main" val="28295163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19200" y="381000"/>
            <a:ext cx="6400800" cy="1028700"/>
          </a:xfrm>
        </p:spPr>
        <p:txBody>
          <a:bodyPr/>
          <a:lstStyle/>
          <a:p>
            <a:pPr algn="ctr" eaLnBrk="1" hangingPunct="1"/>
            <a:r>
              <a:rPr lang="en-US" sz="4400" b="1" dirty="0" smtClean="0"/>
              <a:t>Final Tips…</a:t>
            </a:r>
            <a:r>
              <a:rPr lang="en-US" sz="3600" b="1" dirty="0" smtClean="0"/>
              <a:t>cont</a:t>
            </a:r>
            <a:r>
              <a:rPr lang="en-US" sz="4400" b="1" dirty="0" smtClean="0"/>
              <a:t>.</a:t>
            </a:r>
            <a:endParaRPr lang="en-US" sz="4400" b="1" dirty="0" smtClean="0">
              <a:solidFill>
                <a:srgbClr val="0033CC"/>
              </a:solidFill>
            </a:endParaRPr>
          </a:p>
        </p:txBody>
      </p:sp>
      <p:sp>
        <p:nvSpPr>
          <p:cNvPr id="28675" name="Rectangle 3"/>
          <p:cNvSpPr>
            <a:spLocks noGrp="1" noChangeArrowheads="1"/>
          </p:cNvSpPr>
          <p:nvPr>
            <p:ph type="body" idx="1"/>
          </p:nvPr>
        </p:nvSpPr>
        <p:spPr>
          <a:xfrm>
            <a:off x="381000" y="2133600"/>
            <a:ext cx="8305800" cy="2362200"/>
          </a:xfrm>
        </p:spPr>
        <p:txBody>
          <a:bodyPr/>
          <a:lstStyle/>
          <a:p>
            <a:pPr eaLnBrk="1" hangingPunct="1">
              <a:buSzPct val="125000"/>
              <a:buFontTx/>
              <a:buChar char="•"/>
            </a:pPr>
            <a:r>
              <a:rPr lang="en-US" sz="2400" dirty="0" smtClean="0">
                <a:latin typeface="+mj-lt"/>
              </a:rPr>
              <a:t>Avoid jargon (acronyms, course numbers, etc.)</a:t>
            </a:r>
          </a:p>
          <a:p>
            <a:pPr eaLnBrk="1" hangingPunct="1">
              <a:buSzPct val="125000"/>
              <a:buFontTx/>
              <a:buChar char="•"/>
            </a:pPr>
            <a:r>
              <a:rPr lang="en-US" sz="2400" dirty="0" smtClean="0">
                <a:latin typeface="+mj-lt"/>
              </a:rPr>
              <a:t>Avoid word repetition and the use of “I”</a:t>
            </a:r>
          </a:p>
          <a:p>
            <a:pPr eaLnBrk="1" hangingPunct="1">
              <a:buSzPct val="125000"/>
              <a:buFontTx/>
              <a:buChar char="•"/>
            </a:pPr>
            <a:r>
              <a:rPr lang="en-US" sz="2400" dirty="0" smtClean="0">
                <a:latin typeface="+mj-lt"/>
              </a:rPr>
              <a:t>Less is more; Leave out unnecessary words or phrases</a:t>
            </a:r>
          </a:p>
          <a:p>
            <a:pPr eaLnBrk="1" hangingPunct="1">
              <a:buSzPct val="125000"/>
              <a:buFontTx/>
              <a:buChar char="•"/>
            </a:pPr>
            <a:r>
              <a:rPr lang="en-US" sz="2400" dirty="0" smtClean="0">
                <a:latin typeface="+mj-lt"/>
              </a:rPr>
              <a:t>Tailor your document to your audience and the job/field</a:t>
            </a:r>
          </a:p>
          <a:p>
            <a:pPr eaLnBrk="1" hangingPunct="1">
              <a:buClr>
                <a:schemeClr val="bg1"/>
              </a:buClr>
              <a:buSzPct val="150000"/>
            </a:pPr>
            <a:endParaRPr lang="en-US" sz="2400" dirty="0" smtClean="0">
              <a:latin typeface="Gill Sans MT" pitchFamily="34" charset="0"/>
            </a:endParaRPr>
          </a:p>
          <a:p>
            <a:pPr eaLnBrk="1" hangingPunct="1"/>
            <a:endParaRPr lang="en-US" sz="2200" dirty="0" smtClean="0"/>
          </a:p>
        </p:txBody>
      </p:sp>
    </p:spTree>
    <p:extLst>
      <p:ext uri="{BB962C8B-B14F-4D97-AF65-F5344CB8AC3E}">
        <p14:creationId xmlns:p14="http://schemas.microsoft.com/office/powerpoint/2010/main" val="8830266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447800" y="762000"/>
            <a:ext cx="6019800" cy="685800"/>
          </a:xfrm>
        </p:spPr>
        <p:txBody>
          <a:bodyPr/>
          <a:lstStyle/>
          <a:p>
            <a:pPr algn="ctr" eaLnBrk="1" hangingPunct="1"/>
            <a:r>
              <a:rPr lang="en-US" sz="4400" b="1" dirty="0" smtClean="0">
                <a:solidFill>
                  <a:srgbClr val="0033CC"/>
                </a:solidFill>
              </a:rPr>
              <a:t>The Do Not’s</a:t>
            </a:r>
          </a:p>
        </p:txBody>
      </p:sp>
      <p:sp>
        <p:nvSpPr>
          <p:cNvPr id="29699" name="Rectangle 3"/>
          <p:cNvSpPr>
            <a:spLocks noGrp="1" noChangeArrowheads="1"/>
          </p:cNvSpPr>
          <p:nvPr>
            <p:ph type="body" idx="1"/>
          </p:nvPr>
        </p:nvSpPr>
        <p:spPr>
          <a:xfrm>
            <a:off x="1143000" y="1905000"/>
            <a:ext cx="7391400" cy="4114800"/>
          </a:xfrm>
        </p:spPr>
        <p:txBody>
          <a:bodyPr/>
          <a:lstStyle/>
          <a:p>
            <a:pPr eaLnBrk="1" hangingPunct="1">
              <a:buSzPct val="100000"/>
              <a:buFontTx/>
              <a:buChar char="•"/>
              <a:defRPr/>
            </a:pPr>
            <a:r>
              <a:rPr lang="en-US" dirty="0" smtClean="0">
                <a:latin typeface="+mj-lt"/>
              </a:rPr>
              <a:t>Do Not:</a:t>
            </a:r>
          </a:p>
          <a:p>
            <a:pPr lvl="1" eaLnBrk="1" hangingPunct="1">
              <a:buClr>
                <a:schemeClr val="tx1">
                  <a:lumMod val="60000"/>
                  <a:lumOff val="40000"/>
                </a:schemeClr>
              </a:buClr>
              <a:buSzPct val="95000"/>
              <a:buFontTx/>
              <a:buChar char="•"/>
              <a:defRPr/>
            </a:pPr>
            <a:r>
              <a:rPr lang="en-US" sz="2400" dirty="0" smtClean="0">
                <a:latin typeface="+mj-lt"/>
              </a:rPr>
              <a:t>List references on resumes (ok for CV’s)</a:t>
            </a:r>
          </a:p>
          <a:p>
            <a:pPr lvl="1" eaLnBrk="1" hangingPunct="1">
              <a:buClr>
                <a:schemeClr val="tx1">
                  <a:lumMod val="60000"/>
                  <a:lumOff val="40000"/>
                </a:schemeClr>
              </a:buClr>
              <a:buSzPct val="95000"/>
              <a:buFontTx/>
              <a:buChar char="•"/>
              <a:defRPr/>
            </a:pPr>
            <a:r>
              <a:rPr lang="en-US" sz="2400" dirty="0" smtClean="0">
                <a:latin typeface="+mj-lt"/>
              </a:rPr>
              <a:t>Exaggerate</a:t>
            </a:r>
          </a:p>
          <a:p>
            <a:pPr lvl="1" eaLnBrk="1" hangingPunct="1">
              <a:buClr>
                <a:schemeClr val="tx1">
                  <a:lumMod val="60000"/>
                  <a:lumOff val="40000"/>
                </a:schemeClr>
              </a:buClr>
              <a:buSzPct val="95000"/>
              <a:buFontTx/>
              <a:buChar char="•"/>
              <a:defRPr/>
            </a:pPr>
            <a:r>
              <a:rPr lang="en-US" sz="2400" dirty="0" smtClean="0">
                <a:latin typeface="+mj-lt"/>
              </a:rPr>
              <a:t>Include a photo of yourself </a:t>
            </a:r>
            <a:r>
              <a:rPr lang="en-US" sz="1200" b="1" dirty="0" smtClean="0">
                <a:latin typeface="+mj-lt"/>
              </a:rPr>
              <a:t>(you’ll scare them)</a:t>
            </a:r>
          </a:p>
          <a:p>
            <a:pPr lvl="1" eaLnBrk="1" hangingPunct="1">
              <a:buClr>
                <a:schemeClr val="tx1">
                  <a:lumMod val="60000"/>
                  <a:lumOff val="40000"/>
                </a:schemeClr>
              </a:buClr>
              <a:buSzPct val="95000"/>
              <a:buFontTx/>
              <a:buChar char="•"/>
              <a:defRPr/>
            </a:pPr>
            <a:r>
              <a:rPr lang="en-US" sz="2400" dirty="0" smtClean="0">
                <a:latin typeface="+mj-lt"/>
              </a:rPr>
              <a:t>Over-emphasize</a:t>
            </a:r>
          </a:p>
          <a:p>
            <a:pPr lvl="1" eaLnBrk="1" hangingPunct="1">
              <a:buClr>
                <a:schemeClr val="tx1">
                  <a:lumMod val="60000"/>
                  <a:lumOff val="40000"/>
                </a:schemeClr>
              </a:buClr>
              <a:buSzPct val="95000"/>
              <a:buFontTx/>
              <a:buChar char="•"/>
              <a:defRPr/>
            </a:pPr>
            <a:r>
              <a:rPr lang="en-US" sz="2400" dirty="0" smtClean="0">
                <a:latin typeface="+mj-lt"/>
              </a:rPr>
              <a:t>Include extraneous or personal information</a:t>
            </a:r>
          </a:p>
          <a:p>
            <a:pPr lvl="1" eaLnBrk="1" hangingPunct="1">
              <a:buClr>
                <a:schemeClr val="tx1">
                  <a:lumMod val="60000"/>
                  <a:lumOff val="40000"/>
                </a:schemeClr>
              </a:buClr>
              <a:buSzPct val="95000"/>
              <a:buFontTx/>
              <a:buChar char="•"/>
              <a:defRPr/>
            </a:pPr>
            <a:r>
              <a:rPr lang="en-US" sz="2400" dirty="0" smtClean="0">
                <a:latin typeface="+mj-lt"/>
              </a:rPr>
              <a:t>Use odd sized paper</a:t>
            </a:r>
          </a:p>
          <a:p>
            <a:pPr lvl="1" eaLnBrk="1" hangingPunct="1">
              <a:buClr>
                <a:schemeClr val="tx1">
                  <a:lumMod val="60000"/>
                  <a:lumOff val="40000"/>
                </a:schemeClr>
              </a:buClr>
              <a:buSzPct val="95000"/>
              <a:buFontTx/>
              <a:buChar char="•"/>
              <a:defRPr/>
            </a:pPr>
            <a:r>
              <a:rPr lang="en-US" sz="2400" dirty="0" smtClean="0">
                <a:latin typeface="+mj-lt"/>
              </a:rPr>
              <a:t>Forget to proofread</a:t>
            </a:r>
          </a:p>
          <a:p>
            <a:pPr lvl="1" eaLnBrk="1" hangingPunct="1">
              <a:buFontTx/>
              <a:buChar char="•"/>
              <a:defRPr/>
            </a:pPr>
            <a:endParaRPr lang="en-US" sz="1200" dirty="0" smtClean="0">
              <a:latin typeface="+mj-lt"/>
            </a:endParaRPr>
          </a:p>
        </p:txBody>
      </p:sp>
    </p:spTree>
    <p:extLst>
      <p:ext uri="{BB962C8B-B14F-4D97-AF65-F5344CB8AC3E}">
        <p14:creationId xmlns:p14="http://schemas.microsoft.com/office/powerpoint/2010/main" val="8690465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hangingPunct="1"/>
            <a:r>
              <a:rPr lang="en-US" sz="4400" b="1" dirty="0" smtClean="0">
                <a:solidFill>
                  <a:srgbClr val="0033CC"/>
                </a:solidFill>
              </a:rPr>
              <a:t>Why Proofread?</a:t>
            </a:r>
          </a:p>
        </p:txBody>
      </p:sp>
      <p:sp>
        <p:nvSpPr>
          <p:cNvPr id="30723" name="Rectangle 3"/>
          <p:cNvSpPr>
            <a:spLocks noGrp="1" noChangeArrowheads="1"/>
          </p:cNvSpPr>
          <p:nvPr>
            <p:ph type="body" idx="1"/>
          </p:nvPr>
        </p:nvSpPr>
        <p:spPr>
          <a:xfrm>
            <a:off x="685800" y="2057400"/>
            <a:ext cx="7315200" cy="3733800"/>
          </a:xfrm>
        </p:spPr>
        <p:txBody>
          <a:bodyPr/>
          <a:lstStyle/>
          <a:p>
            <a:pPr lvl="1" eaLnBrk="1" hangingPunct="1">
              <a:lnSpc>
                <a:spcPct val="80000"/>
              </a:lnSpc>
              <a:buFont typeface="Wingdings" pitchFamily="2" charset="2"/>
              <a:buNone/>
            </a:pPr>
            <a:r>
              <a:rPr lang="en-US" sz="2400" dirty="0" smtClean="0"/>
              <a:t>IT’S ALL SO OVIBOUS</a:t>
            </a:r>
          </a:p>
          <a:p>
            <a:pPr lvl="1" eaLnBrk="1" hangingPunct="1">
              <a:lnSpc>
                <a:spcPct val="80000"/>
              </a:lnSpc>
              <a:buFont typeface="Arial" pitchFamily="34" charset="0"/>
              <a:buChar char="•"/>
            </a:pPr>
            <a:r>
              <a:rPr lang="en-US" sz="2400" dirty="0" err="1" smtClean="0"/>
              <a:t>Aoccdrnig</a:t>
            </a:r>
            <a:r>
              <a:rPr lang="en-US" sz="2400" dirty="0" smtClean="0"/>
              <a:t> to </a:t>
            </a:r>
            <a:r>
              <a:rPr lang="en-US" sz="2400" dirty="0" err="1" smtClean="0"/>
              <a:t>rscheearch</a:t>
            </a:r>
            <a:r>
              <a:rPr lang="en-US" sz="2400" dirty="0" smtClean="0"/>
              <a:t> at an </a:t>
            </a:r>
            <a:r>
              <a:rPr lang="en-US" sz="2400" dirty="0" err="1" smtClean="0"/>
              <a:t>Elingsh</a:t>
            </a:r>
            <a:r>
              <a:rPr lang="en-US" sz="2400" dirty="0" smtClean="0"/>
              <a:t> </a:t>
            </a:r>
            <a:r>
              <a:rPr lang="en-US" sz="2400" dirty="0" err="1" smtClean="0"/>
              <a:t>uinervtisy</a:t>
            </a:r>
            <a:r>
              <a:rPr lang="en-US" sz="2400" dirty="0" smtClean="0"/>
              <a:t>, it </a:t>
            </a:r>
            <a:r>
              <a:rPr lang="en-US" sz="2400" dirty="0" err="1" smtClean="0"/>
              <a:t>deosn’t</a:t>
            </a:r>
            <a:r>
              <a:rPr lang="en-US" sz="2400" dirty="0" smtClean="0"/>
              <a:t> </a:t>
            </a:r>
            <a:r>
              <a:rPr lang="en-US" sz="2400" dirty="0" err="1" smtClean="0"/>
              <a:t>mttaer</a:t>
            </a:r>
            <a:r>
              <a:rPr lang="en-US" sz="2400" dirty="0" smtClean="0"/>
              <a:t> in </a:t>
            </a:r>
            <a:r>
              <a:rPr lang="en-US" sz="2400" dirty="0" err="1" smtClean="0"/>
              <a:t>waht</a:t>
            </a:r>
            <a:r>
              <a:rPr lang="en-US" sz="2400" dirty="0" smtClean="0"/>
              <a:t> </a:t>
            </a:r>
            <a:r>
              <a:rPr lang="en-US" sz="2400" dirty="0" err="1" smtClean="0"/>
              <a:t>oredr</a:t>
            </a:r>
            <a:r>
              <a:rPr lang="en-US" sz="2400" dirty="0" smtClean="0"/>
              <a:t> the </a:t>
            </a:r>
            <a:r>
              <a:rPr lang="en-US" sz="2400" dirty="0" err="1" smtClean="0"/>
              <a:t>ltteers</a:t>
            </a:r>
            <a:r>
              <a:rPr lang="en-US" sz="2400" dirty="0" smtClean="0"/>
              <a:t> are in a </a:t>
            </a:r>
            <a:r>
              <a:rPr lang="en-US" sz="2400" dirty="0" err="1" smtClean="0"/>
              <a:t>wrod</a:t>
            </a:r>
            <a:r>
              <a:rPr lang="en-US" sz="2400" dirty="0" smtClean="0"/>
              <a:t>, the </a:t>
            </a:r>
            <a:r>
              <a:rPr lang="en-US" sz="2400" dirty="0" err="1" smtClean="0"/>
              <a:t>olny</a:t>
            </a:r>
            <a:r>
              <a:rPr lang="en-US" sz="2400" dirty="0" smtClean="0"/>
              <a:t> </a:t>
            </a:r>
            <a:r>
              <a:rPr lang="en-US" sz="2400" dirty="0" err="1" smtClean="0"/>
              <a:t>iprmoetnt</a:t>
            </a:r>
            <a:r>
              <a:rPr lang="en-US" sz="2400" dirty="0" smtClean="0"/>
              <a:t> </a:t>
            </a:r>
            <a:r>
              <a:rPr lang="en-US" sz="2400" dirty="0" err="1" smtClean="0"/>
              <a:t>tihng</a:t>
            </a:r>
            <a:r>
              <a:rPr lang="en-US" sz="2400" dirty="0" smtClean="0"/>
              <a:t> is </a:t>
            </a:r>
            <a:r>
              <a:rPr lang="en-US" sz="2400" dirty="0" err="1" smtClean="0"/>
              <a:t>taht</a:t>
            </a:r>
            <a:r>
              <a:rPr lang="en-US" sz="2400" dirty="0" smtClean="0"/>
              <a:t> the </a:t>
            </a:r>
            <a:r>
              <a:rPr lang="en-US" sz="2400" dirty="0" err="1" smtClean="0"/>
              <a:t>frist</a:t>
            </a:r>
            <a:r>
              <a:rPr lang="en-US" sz="2400" dirty="0" smtClean="0"/>
              <a:t> and </a:t>
            </a:r>
            <a:r>
              <a:rPr lang="en-US" sz="2400" dirty="0" err="1" smtClean="0"/>
              <a:t>lsat</a:t>
            </a:r>
            <a:r>
              <a:rPr lang="en-US" sz="2400" dirty="0" smtClean="0"/>
              <a:t> </a:t>
            </a:r>
            <a:r>
              <a:rPr lang="en-US" sz="2400" dirty="0" err="1" smtClean="0"/>
              <a:t>ltteers</a:t>
            </a:r>
            <a:r>
              <a:rPr lang="en-US" sz="2400" dirty="0" smtClean="0"/>
              <a:t> are in the </a:t>
            </a:r>
            <a:r>
              <a:rPr lang="en-US" sz="2400" dirty="0" err="1" smtClean="0"/>
              <a:t>rghit</a:t>
            </a:r>
            <a:r>
              <a:rPr lang="en-US" sz="2400" dirty="0" smtClean="0"/>
              <a:t> </a:t>
            </a:r>
            <a:r>
              <a:rPr lang="en-US" sz="2400" dirty="0" err="1" smtClean="0"/>
              <a:t>pclae</a:t>
            </a:r>
            <a:r>
              <a:rPr lang="en-US" sz="2400" dirty="0" smtClean="0"/>
              <a:t>.  The </a:t>
            </a:r>
            <a:r>
              <a:rPr lang="en-US" sz="2400" dirty="0" err="1" smtClean="0"/>
              <a:t>rset</a:t>
            </a:r>
            <a:r>
              <a:rPr lang="en-US" sz="2400" dirty="0" smtClean="0"/>
              <a:t> can be a </a:t>
            </a:r>
            <a:r>
              <a:rPr lang="en-US" sz="2400" dirty="0" err="1" smtClean="0"/>
              <a:t>toatl</a:t>
            </a:r>
            <a:r>
              <a:rPr lang="en-US" sz="2400" dirty="0" smtClean="0"/>
              <a:t> </a:t>
            </a:r>
            <a:r>
              <a:rPr lang="en-US" sz="2400" dirty="0" err="1" smtClean="0"/>
              <a:t>mses</a:t>
            </a:r>
            <a:r>
              <a:rPr lang="en-US" sz="2400" dirty="0" smtClean="0"/>
              <a:t> and you can </a:t>
            </a:r>
            <a:r>
              <a:rPr lang="en-US" sz="2400" dirty="0" err="1" smtClean="0"/>
              <a:t>sitll</a:t>
            </a:r>
            <a:r>
              <a:rPr lang="en-US" sz="2400" dirty="0" smtClean="0"/>
              <a:t> </a:t>
            </a:r>
            <a:r>
              <a:rPr lang="en-US" sz="2400" dirty="0" err="1" smtClean="0"/>
              <a:t>raed</a:t>
            </a:r>
            <a:r>
              <a:rPr lang="en-US" sz="2400" dirty="0" smtClean="0"/>
              <a:t> it </a:t>
            </a:r>
            <a:r>
              <a:rPr lang="en-US" sz="2400" dirty="0" err="1" smtClean="0"/>
              <a:t>wouthit</a:t>
            </a:r>
            <a:r>
              <a:rPr lang="en-US" sz="2400" dirty="0" smtClean="0"/>
              <a:t> a </a:t>
            </a:r>
            <a:r>
              <a:rPr lang="en-US" sz="2400" dirty="0" err="1" smtClean="0"/>
              <a:t>porbelm</a:t>
            </a:r>
            <a:r>
              <a:rPr lang="en-US" sz="2400" dirty="0" smtClean="0"/>
              <a:t>.  </a:t>
            </a:r>
            <a:r>
              <a:rPr lang="en-US" sz="2400" dirty="0" err="1" smtClean="0"/>
              <a:t>Tihs</a:t>
            </a:r>
            <a:r>
              <a:rPr lang="en-US" sz="2400" dirty="0" smtClean="0"/>
              <a:t> is </a:t>
            </a:r>
            <a:r>
              <a:rPr lang="en-US" sz="2400" dirty="0" err="1" smtClean="0"/>
              <a:t>bcuseae</a:t>
            </a:r>
            <a:r>
              <a:rPr lang="en-US" sz="2400" dirty="0" smtClean="0"/>
              <a:t> we do not </a:t>
            </a:r>
            <a:r>
              <a:rPr lang="en-US" sz="2400" dirty="0" err="1" smtClean="0"/>
              <a:t>raed</a:t>
            </a:r>
            <a:r>
              <a:rPr lang="en-US" sz="2400" dirty="0" smtClean="0"/>
              <a:t> </a:t>
            </a:r>
            <a:r>
              <a:rPr lang="en-US" sz="2400" dirty="0" err="1" smtClean="0"/>
              <a:t>ervey</a:t>
            </a:r>
            <a:r>
              <a:rPr lang="en-US" sz="2400" dirty="0" smtClean="0"/>
              <a:t> </a:t>
            </a:r>
            <a:r>
              <a:rPr lang="en-US" sz="2400" dirty="0" err="1" smtClean="0"/>
              <a:t>lteter</a:t>
            </a:r>
            <a:r>
              <a:rPr lang="en-US" sz="2400" dirty="0" smtClean="0"/>
              <a:t> by </a:t>
            </a:r>
            <a:r>
              <a:rPr lang="en-US" sz="2400" dirty="0" err="1" smtClean="0"/>
              <a:t>istlef</a:t>
            </a:r>
            <a:r>
              <a:rPr lang="en-US" sz="2400" dirty="0" smtClean="0"/>
              <a:t>, but the </a:t>
            </a:r>
            <a:r>
              <a:rPr lang="en-US" sz="2400" dirty="0" err="1" smtClean="0"/>
              <a:t>wrod</a:t>
            </a:r>
            <a:r>
              <a:rPr lang="en-US" sz="2400" dirty="0" smtClean="0"/>
              <a:t> as a </a:t>
            </a:r>
            <a:r>
              <a:rPr lang="en-US" sz="2400" dirty="0" err="1" smtClean="0"/>
              <a:t>wlohe</a:t>
            </a:r>
            <a:r>
              <a:rPr lang="en-US" sz="2400" dirty="0" smtClean="0"/>
              <a:t>.  </a:t>
            </a:r>
          </a:p>
          <a:p>
            <a:pPr lvl="1" algn="r" eaLnBrk="1" hangingPunct="1">
              <a:lnSpc>
                <a:spcPct val="80000"/>
              </a:lnSpc>
              <a:buFont typeface="Wingdings" pitchFamily="2" charset="2"/>
              <a:buNone/>
            </a:pPr>
            <a:r>
              <a:rPr lang="en-US" sz="2400" dirty="0" smtClean="0"/>
              <a:t>							</a:t>
            </a:r>
            <a:r>
              <a:rPr lang="en-US" sz="1200" dirty="0" smtClean="0"/>
              <a:t>Readers Digest</a:t>
            </a:r>
          </a:p>
        </p:txBody>
      </p:sp>
      <p:sp>
        <p:nvSpPr>
          <p:cNvPr id="30724" name="Text Box 4"/>
          <p:cNvSpPr txBox="1">
            <a:spLocks noChangeArrowheads="1"/>
          </p:cNvSpPr>
          <p:nvPr/>
        </p:nvSpPr>
        <p:spPr bwMode="auto">
          <a:xfrm>
            <a:off x="914400" y="5445125"/>
            <a:ext cx="7315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1600" b="1" dirty="0">
                <a:solidFill>
                  <a:srgbClr val="0033CC"/>
                </a:solidFill>
              </a:rPr>
              <a:t>You can’t proofread your own writing…have someone else do it</a:t>
            </a:r>
          </a:p>
        </p:txBody>
      </p:sp>
    </p:spTree>
    <p:extLst>
      <p:ext uri="{BB962C8B-B14F-4D97-AF65-F5344CB8AC3E}">
        <p14:creationId xmlns:p14="http://schemas.microsoft.com/office/powerpoint/2010/main" val="32059105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533400"/>
            <a:ext cx="7620000" cy="685800"/>
          </a:xfrm>
        </p:spPr>
        <p:txBody>
          <a:bodyPr>
            <a:noAutofit/>
          </a:bodyPr>
          <a:lstStyle/>
          <a:p>
            <a:pPr algn="ctr" eaLnBrk="1" hangingPunct="1">
              <a:lnSpc>
                <a:spcPct val="90000"/>
              </a:lnSpc>
              <a:defRPr/>
            </a:pPr>
            <a:r>
              <a:rPr lang="en-US" sz="3200" b="1" dirty="0">
                <a:solidFill>
                  <a:schemeClr val="bg2">
                    <a:lumMod val="25000"/>
                  </a:schemeClr>
                </a:solidFill>
                <a:cs typeface="+mj-cs"/>
              </a:rPr>
              <a:t>BU Center for Career Development</a:t>
            </a:r>
          </a:p>
        </p:txBody>
      </p:sp>
      <p:sp>
        <p:nvSpPr>
          <p:cNvPr id="32771" name="Rectangle 3"/>
          <p:cNvSpPr>
            <a:spLocks noGrp="1" noChangeArrowheads="1"/>
          </p:cNvSpPr>
          <p:nvPr>
            <p:ph type="body" idx="1"/>
          </p:nvPr>
        </p:nvSpPr>
        <p:spPr>
          <a:xfrm>
            <a:off x="609600" y="1371600"/>
            <a:ext cx="7924800" cy="4038600"/>
          </a:xfrm>
        </p:spPr>
        <p:txBody>
          <a:bodyPr/>
          <a:lstStyle/>
          <a:p>
            <a:pPr marL="0" indent="0" eaLnBrk="1" hangingPunct="1">
              <a:lnSpc>
                <a:spcPct val="90000"/>
              </a:lnSpc>
              <a:buClr>
                <a:schemeClr val="tx1">
                  <a:lumMod val="75000"/>
                  <a:lumOff val="25000"/>
                </a:schemeClr>
              </a:buClr>
              <a:buSzPct val="100000"/>
              <a:buFont typeface="Wingdings" pitchFamily="2" charset="2"/>
              <a:buNone/>
              <a:defRPr/>
            </a:pPr>
            <a:r>
              <a:rPr lang="en-US" b="1" dirty="0" smtClean="0">
                <a:solidFill>
                  <a:schemeClr val="bg2">
                    <a:lumMod val="25000"/>
                  </a:schemeClr>
                </a:solidFill>
                <a:cs typeface="+mn-cs"/>
              </a:rPr>
              <a:t>19 Deerfield Street 3</a:t>
            </a:r>
            <a:r>
              <a:rPr lang="en-US" b="1" baseline="30000" dirty="0" smtClean="0">
                <a:solidFill>
                  <a:schemeClr val="bg2">
                    <a:lumMod val="25000"/>
                  </a:schemeClr>
                </a:solidFill>
                <a:cs typeface="+mn-cs"/>
              </a:rPr>
              <a:t>rd</a:t>
            </a:r>
            <a:r>
              <a:rPr lang="en-US" b="1" dirty="0" smtClean="0">
                <a:solidFill>
                  <a:schemeClr val="bg2">
                    <a:lumMod val="25000"/>
                  </a:schemeClr>
                </a:solidFill>
                <a:cs typeface="+mn-cs"/>
              </a:rPr>
              <a:t> Floor </a:t>
            </a:r>
            <a:r>
              <a:rPr lang="en-US" sz="1800" b="1" dirty="0" smtClean="0">
                <a:solidFill>
                  <a:schemeClr val="bg2">
                    <a:lumMod val="25000"/>
                  </a:schemeClr>
                </a:solidFill>
                <a:cs typeface="+mn-cs"/>
              </a:rPr>
              <a:t>(beside Kenmore P.O.)</a:t>
            </a:r>
            <a:endParaRPr lang="en-US" sz="1800" b="1" dirty="0">
              <a:solidFill>
                <a:schemeClr val="bg2">
                  <a:lumMod val="25000"/>
                </a:schemeClr>
              </a:solidFill>
              <a:cs typeface="+mn-cs"/>
            </a:endParaRPr>
          </a:p>
          <a:p>
            <a:pPr marL="0" indent="0" eaLnBrk="1" hangingPunct="1">
              <a:lnSpc>
                <a:spcPct val="90000"/>
              </a:lnSpc>
              <a:buClr>
                <a:schemeClr val="tx1">
                  <a:lumMod val="75000"/>
                  <a:lumOff val="25000"/>
                </a:schemeClr>
              </a:buClr>
              <a:buSzPct val="100000"/>
              <a:buFont typeface="Wingdings" pitchFamily="2" charset="2"/>
              <a:buNone/>
              <a:defRPr/>
            </a:pPr>
            <a:r>
              <a:rPr lang="en-US" b="1" dirty="0" smtClean="0">
                <a:solidFill>
                  <a:schemeClr val="bg2">
                    <a:lumMod val="25000"/>
                  </a:schemeClr>
                </a:solidFill>
                <a:cs typeface="+mn-cs"/>
              </a:rPr>
              <a:t>617- 353- 3590      </a:t>
            </a:r>
            <a:r>
              <a:rPr lang="en-US" b="1" u="sng" dirty="0" smtClean="0">
                <a:solidFill>
                  <a:srgbClr val="0070C0"/>
                </a:solidFill>
                <a:cs typeface="+mn-cs"/>
              </a:rPr>
              <a:t>http://www.bu.edu/careers/</a:t>
            </a:r>
            <a:endParaRPr lang="en-US" sz="900" b="1" u="sng" dirty="0" smtClean="0">
              <a:solidFill>
                <a:srgbClr val="0070C0"/>
              </a:solidFill>
              <a:cs typeface="+mn-cs"/>
            </a:endParaRPr>
          </a:p>
          <a:p>
            <a:pPr marL="0" indent="0" eaLnBrk="1" hangingPunct="1">
              <a:lnSpc>
                <a:spcPct val="90000"/>
              </a:lnSpc>
              <a:buClr>
                <a:schemeClr val="tx1">
                  <a:lumMod val="75000"/>
                  <a:lumOff val="25000"/>
                </a:schemeClr>
              </a:buClr>
              <a:buSzPct val="100000"/>
              <a:buFont typeface="Wingdings" pitchFamily="2" charset="2"/>
              <a:buNone/>
              <a:defRPr/>
            </a:pPr>
            <a:r>
              <a:rPr lang="en-US" sz="2200" dirty="0">
                <a:cs typeface="+mn-cs"/>
              </a:rPr>
              <a:t> </a:t>
            </a:r>
            <a:r>
              <a:rPr lang="en-US" sz="2200" dirty="0" smtClean="0">
                <a:cs typeface="+mn-cs"/>
              </a:rPr>
              <a:t>    We offer…</a:t>
            </a:r>
          </a:p>
          <a:p>
            <a:pPr lvl="2" eaLnBrk="1" hangingPunct="1">
              <a:lnSpc>
                <a:spcPct val="90000"/>
              </a:lnSpc>
              <a:buClr>
                <a:schemeClr val="bg2">
                  <a:lumMod val="25000"/>
                </a:schemeClr>
              </a:buClr>
              <a:buSzPct val="125000"/>
              <a:buFont typeface="Arial" pitchFamily="34" charset="0"/>
              <a:buChar char="•"/>
              <a:defRPr/>
            </a:pPr>
            <a:r>
              <a:rPr lang="en-US" dirty="0" smtClean="0"/>
              <a:t>One on One </a:t>
            </a:r>
            <a:r>
              <a:rPr lang="en-US" dirty="0"/>
              <a:t>C</a:t>
            </a:r>
            <a:r>
              <a:rPr lang="en-US" dirty="0" smtClean="0"/>
              <a:t>ounseling</a:t>
            </a:r>
          </a:p>
          <a:p>
            <a:pPr lvl="2" eaLnBrk="1" hangingPunct="1">
              <a:lnSpc>
                <a:spcPct val="90000"/>
              </a:lnSpc>
              <a:buClr>
                <a:schemeClr val="bg2">
                  <a:lumMod val="25000"/>
                </a:schemeClr>
              </a:buClr>
              <a:buSzPct val="125000"/>
              <a:buFont typeface="Arial" pitchFamily="34" charset="0"/>
              <a:buChar char="•"/>
              <a:defRPr/>
            </a:pPr>
            <a:r>
              <a:rPr lang="en-US" dirty="0" smtClean="0"/>
              <a:t>Career Exploration and Self </a:t>
            </a:r>
            <a:r>
              <a:rPr lang="en-US" dirty="0"/>
              <a:t>A</a:t>
            </a:r>
            <a:r>
              <a:rPr lang="en-US" dirty="0" smtClean="0"/>
              <a:t>ssessments </a:t>
            </a:r>
          </a:p>
          <a:p>
            <a:pPr lvl="2" eaLnBrk="1" hangingPunct="1">
              <a:lnSpc>
                <a:spcPct val="90000"/>
              </a:lnSpc>
              <a:buClr>
                <a:schemeClr val="bg2">
                  <a:lumMod val="25000"/>
                </a:schemeClr>
              </a:buClr>
              <a:buSzPct val="125000"/>
              <a:buFont typeface="Arial" pitchFamily="34" charset="0"/>
              <a:buChar char="•"/>
              <a:defRPr/>
            </a:pPr>
            <a:r>
              <a:rPr lang="en-US" dirty="0" smtClean="0"/>
              <a:t>Resume/CV and Cover Letter reviews-check schedule for times</a:t>
            </a:r>
          </a:p>
          <a:p>
            <a:pPr lvl="2" eaLnBrk="1" hangingPunct="1">
              <a:lnSpc>
                <a:spcPct val="90000"/>
              </a:lnSpc>
              <a:buClr>
                <a:schemeClr val="bg2">
                  <a:lumMod val="25000"/>
                </a:schemeClr>
              </a:buClr>
              <a:buSzPct val="125000"/>
              <a:buFont typeface="Arial" pitchFamily="34" charset="0"/>
              <a:buChar char="•"/>
              <a:defRPr/>
            </a:pPr>
            <a:r>
              <a:rPr lang="en-US" dirty="0" smtClean="0"/>
              <a:t>Job/Internship Search tips </a:t>
            </a:r>
          </a:p>
          <a:p>
            <a:pPr lvl="2" eaLnBrk="1" hangingPunct="1">
              <a:lnSpc>
                <a:spcPct val="90000"/>
              </a:lnSpc>
              <a:buClr>
                <a:schemeClr val="bg2">
                  <a:lumMod val="25000"/>
                </a:schemeClr>
              </a:buClr>
              <a:buSzPct val="125000"/>
              <a:buFont typeface="Arial" pitchFamily="34" charset="0"/>
              <a:buChar char="•"/>
              <a:defRPr/>
            </a:pPr>
            <a:r>
              <a:rPr lang="en-US" dirty="0" smtClean="0"/>
              <a:t>Negotiating Job Offer advice</a:t>
            </a:r>
          </a:p>
          <a:p>
            <a:pPr lvl="2" eaLnBrk="1" hangingPunct="1">
              <a:lnSpc>
                <a:spcPct val="90000"/>
              </a:lnSpc>
              <a:buClr>
                <a:schemeClr val="bg2">
                  <a:lumMod val="25000"/>
                </a:schemeClr>
              </a:buClr>
              <a:buSzPct val="125000"/>
              <a:buFont typeface="Arial" pitchFamily="34" charset="0"/>
              <a:buChar char="•"/>
              <a:defRPr/>
            </a:pPr>
            <a:r>
              <a:rPr lang="en-US" dirty="0"/>
              <a:t>Mock Interviews (behavioral based)</a:t>
            </a:r>
          </a:p>
          <a:p>
            <a:pPr lvl="2" eaLnBrk="1" hangingPunct="1">
              <a:lnSpc>
                <a:spcPct val="90000"/>
              </a:lnSpc>
              <a:buClr>
                <a:schemeClr val="bg2">
                  <a:lumMod val="25000"/>
                </a:schemeClr>
              </a:buClr>
              <a:buSzPct val="125000"/>
              <a:buFont typeface="Arial" pitchFamily="34" charset="0"/>
              <a:buChar char="•"/>
              <a:defRPr/>
            </a:pPr>
            <a:r>
              <a:rPr lang="en-US" dirty="0" smtClean="0"/>
              <a:t>Preparation for Graduate School</a:t>
            </a:r>
          </a:p>
          <a:p>
            <a:pPr lvl="2" eaLnBrk="1" hangingPunct="1">
              <a:lnSpc>
                <a:spcPct val="90000"/>
              </a:lnSpc>
              <a:buClr>
                <a:schemeClr val="bg2">
                  <a:lumMod val="25000"/>
                </a:schemeClr>
              </a:buClr>
              <a:buSzPct val="125000"/>
              <a:buFont typeface="Arial" pitchFamily="34" charset="0"/>
              <a:buChar char="•"/>
              <a:defRPr/>
            </a:pPr>
            <a:r>
              <a:rPr lang="en-US" dirty="0" smtClean="0"/>
              <a:t>BU CareerLink database with 2,255 jobs on March 25</a:t>
            </a:r>
            <a:r>
              <a:rPr lang="en-US" baseline="30000" dirty="0" smtClean="0"/>
              <a:t>th</a:t>
            </a:r>
            <a:endParaRPr lang="en-US" dirty="0" smtClean="0"/>
          </a:p>
          <a:p>
            <a:pPr lvl="2" eaLnBrk="1" hangingPunct="1">
              <a:lnSpc>
                <a:spcPct val="90000"/>
              </a:lnSpc>
              <a:buClr>
                <a:schemeClr val="bg2">
                  <a:lumMod val="25000"/>
                </a:schemeClr>
              </a:buClr>
              <a:buSzPct val="125000"/>
              <a:buFont typeface="Arial" pitchFamily="34" charset="0"/>
              <a:buChar char="•"/>
              <a:defRPr/>
            </a:pPr>
            <a:r>
              <a:rPr lang="en-US" dirty="0" smtClean="0"/>
              <a:t>Plus a lot of other wicked good stuff !!!</a:t>
            </a:r>
          </a:p>
          <a:p>
            <a:pPr eaLnBrk="1" hangingPunct="1">
              <a:lnSpc>
                <a:spcPct val="90000"/>
              </a:lnSpc>
              <a:defRPr/>
            </a:pPr>
            <a:endParaRPr lang="en-US" sz="1600" dirty="0" smtClean="0">
              <a:cs typeface="+mn-cs"/>
            </a:endParaRPr>
          </a:p>
        </p:txBody>
      </p:sp>
      <p:sp>
        <p:nvSpPr>
          <p:cNvPr id="23556" name="Text Box 4"/>
          <p:cNvSpPr txBox="1">
            <a:spLocks noChangeArrowheads="1"/>
          </p:cNvSpPr>
          <p:nvPr/>
        </p:nvSpPr>
        <p:spPr bwMode="auto">
          <a:xfrm>
            <a:off x="1828800" y="5594350"/>
            <a:ext cx="533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Osaka"/>
                <a:cs typeface="Osaka"/>
              </a:defRPr>
            </a:lvl1pPr>
            <a:lvl2pPr marL="742950" indent="-285750" eaLnBrk="0" hangingPunct="0">
              <a:defRPr sz="2400">
                <a:solidFill>
                  <a:schemeClr val="tx1"/>
                </a:solidFill>
                <a:latin typeface="Times" pitchFamily="18" charset="0"/>
                <a:ea typeface="Osaka"/>
                <a:cs typeface="Osaka"/>
              </a:defRPr>
            </a:lvl2pPr>
            <a:lvl3pPr marL="1143000" indent="-228600" eaLnBrk="0" hangingPunct="0">
              <a:defRPr sz="2400">
                <a:solidFill>
                  <a:schemeClr val="tx1"/>
                </a:solidFill>
                <a:latin typeface="Times" pitchFamily="18" charset="0"/>
                <a:ea typeface="Osaka"/>
                <a:cs typeface="Osaka"/>
              </a:defRPr>
            </a:lvl3pPr>
            <a:lvl4pPr marL="1600200" indent="-228600" eaLnBrk="0" hangingPunct="0">
              <a:defRPr sz="2400">
                <a:solidFill>
                  <a:schemeClr val="tx1"/>
                </a:solidFill>
                <a:latin typeface="Times" pitchFamily="18" charset="0"/>
                <a:ea typeface="Osaka"/>
                <a:cs typeface="Osaka"/>
              </a:defRPr>
            </a:lvl4pPr>
            <a:lvl5pPr marL="2057400" indent="-228600" eaLnBrk="0" hangingPunct="0">
              <a:defRPr sz="2400">
                <a:solidFill>
                  <a:schemeClr val="tx1"/>
                </a:solidFill>
                <a:latin typeface="Times" pitchFamily="18" charset="0"/>
                <a:ea typeface="Osaka"/>
                <a:cs typeface="Osaka"/>
              </a:defRPr>
            </a:lvl5pPr>
            <a:lvl6pPr marL="2514600" indent="-228600" eaLnBrk="0" fontAlgn="base" hangingPunct="0">
              <a:spcBef>
                <a:spcPct val="0"/>
              </a:spcBef>
              <a:spcAft>
                <a:spcPct val="0"/>
              </a:spcAft>
              <a:defRPr sz="2400">
                <a:solidFill>
                  <a:schemeClr val="tx1"/>
                </a:solidFill>
                <a:latin typeface="Times" pitchFamily="18" charset="0"/>
                <a:ea typeface="Osaka"/>
                <a:cs typeface="Osaka"/>
              </a:defRPr>
            </a:lvl6pPr>
            <a:lvl7pPr marL="2971800" indent="-228600" eaLnBrk="0" fontAlgn="base" hangingPunct="0">
              <a:spcBef>
                <a:spcPct val="0"/>
              </a:spcBef>
              <a:spcAft>
                <a:spcPct val="0"/>
              </a:spcAft>
              <a:defRPr sz="2400">
                <a:solidFill>
                  <a:schemeClr val="tx1"/>
                </a:solidFill>
                <a:latin typeface="Times" pitchFamily="18" charset="0"/>
                <a:ea typeface="Osaka"/>
                <a:cs typeface="Osaka"/>
              </a:defRPr>
            </a:lvl7pPr>
            <a:lvl8pPr marL="3429000" indent="-228600" eaLnBrk="0" fontAlgn="base" hangingPunct="0">
              <a:spcBef>
                <a:spcPct val="0"/>
              </a:spcBef>
              <a:spcAft>
                <a:spcPct val="0"/>
              </a:spcAft>
              <a:defRPr sz="2400">
                <a:solidFill>
                  <a:schemeClr val="tx1"/>
                </a:solidFill>
                <a:latin typeface="Times" pitchFamily="18" charset="0"/>
                <a:ea typeface="Osaka"/>
                <a:cs typeface="Osaka"/>
              </a:defRPr>
            </a:lvl8pPr>
            <a:lvl9pPr marL="3886200" indent="-228600" eaLnBrk="0" fontAlgn="base" hangingPunct="0">
              <a:spcBef>
                <a:spcPct val="0"/>
              </a:spcBef>
              <a:spcAft>
                <a:spcPct val="0"/>
              </a:spcAft>
              <a:defRPr sz="2400">
                <a:solidFill>
                  <a:schemeClr val="tx1"/>
                </a:solidFill>
                <a:latin typeface="Times" pitchFamily="18" charset="0"/>
                <a:ea typeface="Osaka"/>
                <a:cs typeface="Osaka"/>
              </a:defRPr>
            </a:lvl9pPr>
          </a:lstStyle>
          <a:p>
            <a:pPr eaLnBrk="1" hangingPunct="1">
              <a:spcBef>
                <a:spcPct val="50000"/>
              </a:spcBef>
            </a:pPr>
            <a:r>
              <a:rPr lang="en-US" sz="1600" b="1" dirty="0">
                <a:solidFill>
                  <a:srgbClr val="CC0000"/>
                </a:solidFill>
              </a:rPr>
              <a:t>Take Advantage of these Resources…We Work for You</a:t>
            </a:r>
          </a:p>
        </p:txBody>
      </p:sp>
    </p:spTree>
    <p:extLst>
      <p:ext uri="{BB962C8B-B14F-4D97-AF65-F5344CB8AC3E}">
        <p14:creationId xmlns:p14="http://schemas.microsoft.com/office/powerpoint/2010/main" val="27711320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381001"/>
            <a:ext cx="7391400" cy="1295400"/>
          </a:xfrm>
        </p:spPr>
        <p:txBody>
          <a:bodyPr/>
          <a:lstStyle/>
          <a:p>
            <a:pPr algn="ctr" eaLnBrk="1" hangingPunct="1"/>
            <a:r>
              <a:rPr lang="en-US" sz="3200" b="1" dirty="0" smtClean="0">
                <a:solidFill>
                  <a:srgbClr val="0033CC"/>
                </a:solidFill>
              </a:rPr>
              <a:t>Does Your Resume-CV Communicate The Right Message?</a:t>
            </a:r>
          </a:p>
        </p:txBody>
      </p:sp>
      <p:sp>
        <p:nvSpPr>
          <p:cNvPr id="31747" name="Rectangle 3"/>
          <p:cNvSpPr>
            <a:spLocks noGrp="1" noChangeArrowheads="1"/>
          </p:cNvSpPr>
          <p:nvPr>
            <p:ph type="body" idx="1"/>
          </p:nvPr>
        </p:nvSpPr>
        <p:spPr>
          <a:xfrm>
            <a:off x="685800" y="2514600"/>
            <a:ext cx="8001000" cy="2286000"/>
          </a:xfrm>
        </p:spPr>
        <p:txBody>
          <a:bodyPr/>
          <a:lstStyle/>
          <a:p>
            <a:pPr eaLnBrk="1" hangingPunct="1">
              <a:lnSpc>
                <a:spcPct val="80000"/>
              </a:lnSpc>
              <a:buFont typeface="Wingdings" pitchFamily="2" charset="2"/>
              <a:buNone/>
            </a:pPr>
            <a:r>
              <a:rPr lang="en-US" sz="2800" b="1" dirty="0" smtClean="0"/>
              <a:t>Intended Learning Outcomes:</a:t>
            </a:r>
          </a:p>
          <a:p>
            <a:pPr eaLnBrk="1" hangingPunct="1">
              <a:lnSpc>
                <a:spcPct val="80000"/>
              </a:lnSpc>
              <a:buFont typeface="Wingdings" pitchFamily="2" charset="2"/>
              <a:buNone/>
            </a:pPr>
            <a:endParaRPr lang="en-US" sz="800" b="1" dirty="0" smtClean="0"/>
          </a:p>
          <a:p>
            <a:pPr lvl="1" eaLnBrk="1" hangingPunct="1">
              <a:lnSpc>
                <a:spcPct val="80000"/>
              </a:lnSpc>
              <a:buSzPct val="115000"/>
              <a:buFontTx/>
              <a:buChar char="•"/>
            </a:pPr>
            <a:r>
              <a:rPr lang="en-US" sz="2400" dirty="0" smtClean="0"/>
              <a:t>Understand the purpose of a Resume-CV</a:t>
            </a:r>
          </a:p>
          <a:p>
            <a:pPr lvl="1" eaLnBrk="1" hangingPunct="1">
              <a:lnSpc>
                <a:spcPct val="80000"/>
              </a:lnSpc>
              <a:buSzPct val="115000"/>
              <a:buFontTx/>
              <a:buChar char="•"/>
            </a:pPr>
            <a:r>
              <a:rPr lang="en-US" sz="2400" dirty="0" smtClean="0"/>
              <a:t>Learn a strategy to develop and write a document that drives value to the reader</a:t>
            </a:r>
          </a:p>
          <a:p>
            <a:pPr lvl="1" eaLnBrk="1" hangingPunct="1">
              <a:lnSpc>
                <a:spcPct val="80000"/>
              </a:lnSpc>
              <a:buSzPct val="115000"/>
              <a:buFontTx/>
              <a:buChar char="•"/>
            </a:pPr>
            <a:r>
              <a:rPr lang="en-US" sz="2400" dirty="0" smtClean="0"/>
              <a:t>Learn how to write an accomplishment statement</a:t>
            </a:r>
          </a:p>
          <a:p>
            <a:pPr lvl="1" eaLnBrk="1" hangingPunct="1">
              <a:lnSpc>
                <a:spcPct val="80000"/>
              </a:lnSpc>
              <a:buSzPct val="115000"/>
              <a:buFontTx/>
              <a:buChar char="•"/>
            </a:pPr>
            <a:endParaRPr lang="en-US" sz="2000" dirty="0" smtClean="0"/>
          </a:p>
          <a:p>
            <a:pPr eaLnBrk="1" hangingPunct="1">
              <a:lnSpc>
                <a:spcPct val="80000"/>
              </a:lnSpc>
              <a:buFont typeface="Wingdings" pitchFamily="2" charset="2"/>
              <a:buNone/>
            </a:pPr>
            <a:r>
              <a:rPr lang="en-US" sz="900" dirty="0" smtClean="0"/>
              <a:t>	</a:t>
            </a:r>
          </a:p>
          <a:p>
            <a:pPr eaLnBrk="1" hangingPunct="1">
              <a:lnSpc>
                <a:spcPct val="80000"/>
              </a:lnSpc>
              <a:buFont typeface="Wingdings" pitchFamily="2" charset="2"/>
              <a:buNone/>
            </a:pPr>
            <a:r>
              <a:rPr lang="en-US" sz="900" dirty="0" smtClean="0"/>
              <a:t>	</a:t>
            </a:r>
          </a:p>
        </p:txBody>
      </p:sp>
      <p:sp>
        <p:nvSpPr>
          <p:cNvPr id="31748" name="Text Box 4"/>
          <p:cNvSpPr txBox="1">
            <a:spLocks noChangeArrowheads="1"/>
          </p:cNvSpPr>
          <p:nvPr/>
        </p:nvSpPr>
        <p:spPr bwMode="auto">
          <a:xfrm>
            <a:off x="1066800" y="4953000"/>
            <a:ext cx="7010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b="1" dirty="0">
                <a:solidFill>
                  <a:srgbClr val="0033CC"/>
                </a:solidFill>
              </a:rPr>
              <a:t>Did we accomplish the intended outcomes?</a:t>
            </a:r>
          </a:p>
        </p:txBody>
      </p:sp>
    </p:spTree>
    <p:extLst>
      <p:ext uri="{BB962C8B-B14F-4D97-AF65-F5344CB8AC3E}">
        <p14:creationId xmlns:p14="http://schemas.microsoft.com/office/powerpoint/2010/main" val="27293184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304800" y="609600"/>
            <a:ext cx="8686800" cy="5791200"/>
          </a:xfrm>
        </p:spPr>
        <p:txBody>
          <a:bodyPr/>
          <a:lstStyle/>
          <a:p>
            <a:pPr marL="0" indent="0">
              <a:buNone/>
            </a:pPr>
            <a:r>
              <a:rPr lang="en-US" sz="2000" b="1" dirty="0"/>
              <a:t>Bob </a:t>
            </a:r>
            <a:r>
              <a:rPr lang="en-US" sz="2000" b="1" dirty="0" smtClean="0"/>
              <a:t>Dolan</a:t>
            </a:r>
            <a:r>
              <a:rPr lang="en-US" sz="2000" dirty="0"/>
              <a:t> </a:t>
            </a:r>
            <a:r>
              <a:rPr lang="en-US" sz="2000" b="1" dirty="0" smtClean="0"/>
              <a:t>Associate </a:t>
            </a:r>
            <a:r>
              <a:rPr lang="en-US" sz="2000" b="1" dirty="0"/>
              <a:t>Director Counseling and Programs</a:t>
            </a:r>
            <a:endParaRPr lang="en-US" sz="2000" dirty="0"/>
          </a:p>
          <a:p>
            <a:pPr marL="0" indent="0">
              <a:buNone/>
            </a:pPr>
            <a:r>
              <a:rPr lang="en-US" sz="1600" dirty="0" smtClean="0"/>
              <a:t>Bob </a:t>
            </a:r>
            <a:r>
              <a:rPr lang="en-US" sz="1600" dirty="0"/>
              <a:t>joined the BU Center for Career Development in November 2010 after 5 years at the MIT Career Development Center serving as both a full time and seasonal Career Development Counselor.  He is a Certified Job Search and Career Transition Consultant with experience in the field of career management since 2001.  He is also certified to administer and interpret the Myers Briggs Type Indicator (MBTI) psychological assessment instrument and the Strong Interest Inventory</a:t>
            </a:r>
            <a:r>
              <a:rPr lang="en-US" sz="1600" dirty="0" smtClean="0"/>
              <a:t>.</a:t>
            </a:r>
          </a:p>
          <a:p>
            <a:pPr marL="0" indent="0">
              <a:buNone/>
            </a:pPr>
            <a:endParaRPr lang="en-US" sz="1600" dirty="0"/>
          </a:p>
          <a:p>
            <a:pPr marL="0" indent="0">
              <a:buNone/>
            </a:pPr>
            <a:r>
              <a:rPr lang="en-US" sz="1600" dirty="0" smtClean="0"/>
              <a:t>Before </a:t>
            </a:r>
            <a:r>
              <a:rPr lang="en-US" sz="1600" dirty="0"/>
              <a:t>joining academia, Bob had a private Career Consulting practice and worked with clients across multiple industries, as well as, providing career consulting services for Lee Hecht Harrison, a leading global Career Management firm. Bob's clients spanned all industries and positions ranged from company </a:t>
            </a:r>
            <a:r>
              <a:rPr lang="en-US" sz="1600" dirty="0" smtClean="0"/>
              <a:t>presidents </a:t>
            </a:r>
            <a:r>
              <a:rPr lang="en-US" sz="1600" dirty="0"/>
              <a:t>to administrative staff</a:t>
            </a:r>
            <a:r>
              <a:rPr lang="en-US" sz="1600" dirty="0" smtClean="0"/>
              <a:t>.</a:t>
            </a:r>
            <a:r>
              <a:rPr lang="en-US" sz="1600" dirty="0"/>
              <a:t> </a:t>
            </a:r>
            <a:endParaRPr lang="en-US" sz="1600" dirty="0" smtClean="0"/>
          </a:p>
          <a:p>
            <a:pPr marL="0" indent="0">
              <a:buNone/>
            </a:pPr>
            <a:endParaRPr lang="en-US" sz="1600" dirty="0"/>
          </a:p>
          <a:p>
            <a:pPr marL="0" indent="0">
              <a:buNone/>
            </a:pPr>
            <a:r>
              <a:rPr lang="en-US" sz="1600" dirty="0"/>
              <a:t>Prior to choosing a profession in Career Services, Bob worked in several industries as a member of Corporate Finance Management teams. Bob holds a BS in Business, an MBA, and worked in the Publishing industry, Chemical industry (polymer sciences), and 12 years in the High Technology sector, predominately in telecomm.  As a hiring manager for over twenty years, Bob brings a unique blend of "real world" and career services expertise to his clients. Since 2003 he has been on the Board of Directors of the Career Counselors' Consortium </a:t>
            </a:r>
            <a:r>
              <a:rPr lang="en-US" sz="1600" dirty="0" smtClean="0"/>
              <a:t>of New </a:t>
            </a:r>
            <a:r>
              <a:rPr lang="en-US" sz="1600" dirty="0"/>
              <a:t>England</a:t>
            </a:r>
            <a:r>
              <a:rPr lang="en-US" sz="2000" dirty="0"/>
              <a:t>. </a:t>
            </a:r>
          </a:p>
        </p:txBody>
      </p:sp>
      <p:sp>
        <p:nvSpPr>
          <p:cNvPr id="5" name="Slide Number Placeholder 4"/>
          <p:cNvSpPr>
            <a:spLocks noGrp="1"/>
          </p:cNvSpPr>
          <p:nvPr>
            <p:ph type="sldNum" sz="quarter" idx="11"/>
          </p:nvPr>
        </p:nvSpPr>
        <p:spPr/>
        <p:txBody>
          <a:bodyPr/>
          <a:lstStyle/>
          <a:p>
            <a:pPr>
              <a:defRPr/>
            </a:pPr>
            <a:fld id="{C03D7F43-4955-45C8-8BD2-9AB47D30AB70}" type="slidenum">
              <a:rPr lang="en-US"/>
              <a:pPr>
                <a:defRPr/>
              </a:pPr>
              <a:t>35</a:t>
            </a:fld>
            <a:endParaRPr lang="en-US"/>
          </a:p>
        </p:txBody>
      </p:sp>
      <p:sp>
        <p:nvSpPr>
          <p:cNvPr id="6" name="Date Placeholder 5"/>
          <p:cNvSpPr>
            <a:spLocks noGrp="1"/>
          </p:cNvSpPr>
          <p:nvPr>
            <p:ph type="dt" sz="quarter" idx="12"/>
          </p:nvPr>
        </p:nvSpPr>
        <p:spPr/>
        <p:txBody>
          <a:bodyPr/>
          <a:lstStyle/>
          <a:p>
            <a:pPr>
              <a:defRPr/>
            </a:pPr>
            <a:fld id="{981B34D3-944B-4716-A773-967242124DC0}" type="datetime1">
              <a:rPr lang="en-US"/>
              <a:pPr>
                <a:defRPr/>
              </a:pPr>
              <a:t>4/8/2011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ea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ea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689</TotalTime>
  <Words>1863</Words>
  <Application>Microsoft Office PowerPoint</Application>
  <PresentationFormat>On-screen Show (4:3)</PresentationFormat>
  <Paragraphs>328</Paragraphs>
  <Slides>35</Slides>
  <Notes>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Blank Presentation</vt:lpstr>
      <vt:lpstr>Does Your Resume-CV Communicate The Right Message?</vt:lpstr>
      <vt:lpstr>Does Your Resume-CV Communicate The Right Message?</vt:lpstr>
      <vt:lpstr>PowerPoint Presentation</vt:lpstr>
      <vt:lpstr>PowerPoint Presentation</vt:lpstr>
      <vt:lpstr>PowerPoint Presentation</vt:lpstr>
      <vt:lpstr>Resume-CV Development</vt:lpstr>
      <vt:lpstr>Content - Strategy</vt:lpstr>
      <vt:lpstr>Resume Content - Strategy</vt:lpstr>
      <vt:lpstr>CV Content - Strategy</vt:lpstr>
      <vt:lpstr>Content - ?</vt:lpstr>
      <vt:lpstr>Content Actual Job Description – Research Associate</vt:lpstr>
      <vt:lpstr>Content Actual Job Description – Molecular &amp; Cellular Immunology</vt:lpstr>
      <vt:lpstr>Content Actual Job Description – Systems Immunology &amp; Infectious Disease</vt:lpstr>
      <vt:lpstr>Content Actual Jobs and Descriptions in BU Career Link</vt:lpstr>
      <vt:lpstr>Top Qualities/Skills Employers Want</vt:lpstr>
      <vt:lpstr>Content - Headings</vt:lpstr>
      <vt:lpstr>Content - Headings</vt:lpstr>
      <vt:lpstr>Content - Message</vt:lpstr>
      <vt:lpstr>Content - Message</vt:lpstr>
      <vt:lpstr>Content = Message Examples</vt:lpstr>
      <vt:lpstr>Content = Message </vt:lpstr>
      <vt:lpstr>PAR Statement Practice Let’s Practice writing one (takes ~ 3 minutes)</vt:lpstr>
      <vt:lpstr>PAR Statement Practice Let’s Practice writing one (takes ~ 3 minutes)</vt:lpstr>
      <vt:lpstr>PAR Statement Practice Let’s Practice writing one (takes ~ 3 minutes)</vt:lpstr>
      <vt:lpstr>Format</vt:lpstr>
      <vt:lpstr>Style</vt:lpstr>
      <vt:lpstr>Style</vt:lpstr>
      <vt:lpstr>Final Tips</vt:lpstr>
      <vt:lpstr>Final Tips…cont.</vt:lpstr>
      <vt:lpstr>Final Tips…cont.</vt:lpstr>
      <vt:lpstr>The Do Not’s</vt:lpstr>
      <vt:lpstr>Why Proofread?</vt:lpstr>
      <vt:lpstr>BU Center for Career Development</vt:lpstr>
      <vt:lpstr>Does Your Resume-CV Communicate The Right Message?</vt:lpstr>
      <vt:lpstr>PowerPoint Presentation</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Kovalko, Yolanta M</cp:lastModifiedBy>
  <cp:revision>72</cp:revision>
  <cp:lastPrinted>2011-04-04T13:17:33Z</cp:lastPrinted>
  <dcterms:created xsi:type="dcterms:W3CDTF">2008-01-28T19:49:47Z</dcterms:created>
  <dcterms:modified xsi:type="dcterms:W3CDTF">2011-04-08T14:34:15Z</dcterms:modified>
</cp:coreProperties>
</file>