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63" r:id="rId3"/>
    <p:sldId id="278" r:id="rId4"/>
    <p:sldId id="257" r:id="rId5"/>
    <p:sldId id="258" r:id="rId6"/>
    <p:sldId id="268" r:id="rId7"/>
    <p:sldId id="281" r:id="rId8"/>
    <p:sldId id="282" r:id="rId9"/>
    <p:sldId id="283" r:id="rId10"/>
    <p:sldId id="284" r:id="rId11"/>
    <p:sldId id="285" r:id="rId12"/>
    <p:sldId id="286" r:id="rId13"/>
    <p:sldId id="287" r:id="rId14"/>
    <p:sldId id="289" r:id="rId15"/>
    <p:sldId id="280" r:id="rId16"/>
    <p:sldId id="288"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207" autoAdjust="0"/>
    <p:restoredTop sz="75628" autoAdjust="0"/>
  </p:normalViewPr>
  <p:slideViewPr>
    <p:cSldViewPr snapToGrid="0">
      <p:cViewPr varScale="1">
        <p:scale>
          <a:sx n="86" d="100"/>
          <a:sy n="86" d="100"/>
        </p:scale>
        <p:origin x="142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4" Type="http://schemas.openxmlformats.org/officeDocument/2006/relationships/image" Target="../media/image5.svg"/></Relationships>
</file>

<file path=ppt/diagrams/_rels/drawing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4" Type="http://schemas.openxmlformats.org/officeDocument/2006/relationships/image" Target="../media/image5.svg"/></Relationships>
</file>

<file path=ppt/diagrams/colors1.xml><?xml version="1.0" encoding="utf-8"?>
<dgm:colorsDef xmlns:dgm="http://schemas.openxmlformats.org/drawingml/2006/diagram" xmlns:a="http://schemas.openxmlformats.org/drawingml/2006/main" uniqueId="urn:microsoft.com/office/officeart/2018/5/colors/Iconchunking_neutralicon_accent5_2">
  <dgm:title val=""/>
  <dgm:desc val=""/>
  <dgm:catLst>
    <dgm:cat type="accent5" pri="15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dgm:fillClrLst>
    <dgm:linClrLst meth="repeat">
      <a:schemeClr val="lt1">
        <a:alpha val="0"/>
      </a:schemeClr>
    </dgm:linClrLst>
    <dgm:effectClrLst/>
    <dgm:txLinClrLst/>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A67FBF3-84EF-47C1-8D3B-7D8E2C2ECB49}" type="doc">
      <dgm:prSet loTypeId="urn:microsoft.com/office/officeart/2018/5/layout/IconCircleLabelList" loCatId="icon" qsTypeId="urn:microsoft.com/office/officeart/2005/8/quickstyle/simple1" qsCatId="simple" csTypeId="urn:microsoft.com/office/officeart/2018/5/colors/Iconchunking_neutralicon_accent5_2" csCatId="accent5" phldr="1"/>
      <dgm:spPr/>
      <dgm:t>
        <a:bodyPr/>
        <a:lstStyle/>
        <a:p>
          <a:endParaRPr lang="en-US"/>
        </a:p>
      </dgm:t>
    </dgm:pt>
    <dgm:pt modelId="{1FA5C925-27DA-4186-BBA1-F138037DB6E5}">
      <dgm:prSet custT="1"/>
      <dgm:spPr/>
      <dgm:t>
        <a:bodyPr/>
        <a:lstStyle/>
        <a:p>
          <a:pPr>
            <a:lnSpc>
              <a:spcPct val="100000"/>
            </a:lnSpc>
            <a:defRPr cap="all"/>
          </a:pPr>
          <a:r>
            <a:rPr lang="en-US" sz="2800" dirty="0"/>
            <a:t>Identify a “crucial conversation”. </a:t>
          </a:r>
        </a:p>
      </dgm:t>
    </dgm:pt>
    <dgm:pt modelId="{83458343-4BCE-45FF-8761-A87A2EB3779B}" type="sibTrans" cxnId="{1464BC7A-013C-4D1B-88D8-02607CDF6581}">
      <dgm:prSet/>
      <dgm:spPr/>
      <dgm:t>
        <a:bodyPr/>
        <a:lstStyle/>
        <a:p>
          <a:endParaRPr lang="en-US"/>
        </a:p>
      </dgm:t>
    </dgm:pt>
    <dgm:pt modelId="{02811353-028C-4834-8A1E-A38E902EEB9E}" type="parTrans" cxnId="{1464BC7A-013C-4D1B-88D8-02607CDF6581}">
      <dgm:prSet/>
      <dgm:spPr/>
      <dgm:t>
        <a:bodyPr/>
        <a:lstStyle/>
        <a:p>
          <a:endParaRPr lang="en-US"/>
        </a:p>
      </dgm:t>
    </dgm:pt>
    <dgm:pt modelId="{BA53DB71-6BFD-4F1F-B3A3-C63F629D9F45}">
      <dgm:prSet custT="1"/>
      <dgm:spPr/>
      <dgm:t>
        <a:bodyPr/>
        <a:lstStyle/>
        <a:p>
          <a:pPr>
            <a:lnSpc>
              <a:spcPct val="100000"/>
            </a:lnSpc>
            <a:defRPr cap="all"/>
          </a:pPr>
          <a:r>
            <a:rPr lang="en-US" sz="2800" dirty="0"/>
            <a:t>Describe skills to Promote PRODUCTIVE dialogue. </a:t>
          </a:r>
        </a:p>
      </dgm:t>
    </dgm:pt>
    <dgm:pt modelId="{3E2D23CD-B65E-41D6-AA4B-37A5C25DBC61}" type="sibTrans" cxnId="{1F8A3DED-B417-4D7B-A938-64CBCEBF3D20}">
      <dgm:prSet/>
      <dgm:spPr/>
      <dgm:t>
        <a:bodyPr/>
        <a:lstStyle/>
        <a:p>
          <a:endParaRPr lang="en-US"/>
        </a:p>
      </dgm:t>
    </dgm:pt>
    <dgm:pt modelId="{7CFB3E2D-20F6-4164-8E79-FAEAEDB1544E}" type="parTrans" cxnId="{1F8A3DED-B417-4D7B-A938-64CBCEBF3D20}">
      <dgm:prSet/>
      <dgm:spPr/>
      <dgm:t>
        <a:bodyPr/>
        <a:lstStyle/>
        <a:p>
          <a:endParaRPr lang="en-US"/>
        </a:p>
      </dgm:t>
    </dgm:pt>
    <dgm:pt modelId="{492702D8-60D0-4D92-8A29-58DBB2A09F08}" type="pres">
      <dgm:prSet presAssocID="{1A67FBF3-84EF-47C1-8D3B-7D8E2C2ECB49}" presName="root" presStyleCnt="0">
        <dgm:presLayoutVars>
          <dgm:dir/>
          <dgm:resizeHandles val="exact"/>
        </dgm:presLayoutVars>
      </dgm:prSet>
      <dgm:spPr/>
    </dgm:pt>
    <dgm:pt modelId="{D57E9F11-3B2A-49FC-9C8C-E3650AD0A10F}" type="pres">
      <dgm:prSet presAssocID="{1FA5C925-27DA-4186-BBA1-F138037DB6E5}" presName="compNode" presStyleCnt="0"/>
      <dgm:spPr/>
    </dgm:pt>
    <dgm:pt modelId="{721FFF97-DE19-4A1F-892C-85B9CEE887AA}" type="pres">
      <dgm:prSet presAssocID="{1FA5C925-27DA-4186-BBA1-F138037DB6E5}" presName="iconBgRect" presStyleLbl="bgShp" presStyleIdx="0" presStyleCnt="2"/>
      <dgm:spPr/>
    </dgm:pt>
    <dgm:pt modelId="{7365494D-08E8-48A0-9659-674823DD91E8}" type="pres">
      <dgm:prSet presAssocID="{1FA5C925-27DA-4186-BBA1-F138037DB6E5}"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Questions"/>
        </a:ext>
      </dgm:extLst>
    </dgm:pt>
    <dgm:pt modelId="{22B33D4D-B276-419D-A029-A730E8225C60}" type="pres">
      <dgm:prSet presAssocID="{1FA5C925-27DA-4186-BBA1-F138037DB6E5}" presName="spaceRect" presStyleCnt="0"/>
      <dgm:spPr/>
    </dgm:pt>
    <dgm:pt modelId="{55747F61-1B21-457B-A894-08728FEE148B}" type="pres">
      <dgm:prSet presAssocID="{1FA5C925-27DA-4186-BBA1-F138037DB6E5}" presName="textRect" presStyleLbl="revTx" presStyleIdx="0" presStyleCnt="2">
        <dgm:presLayoutVars>
          <dgm:chMax val="1"/>
          <dgm:chPref val="1"/>
        </dgm:presLayoutVars>
      </dgm:prSet>
      <dgm:spPr/>
    </dgm:pt>
    <dgm:pt modelId="{50327FB7-0999-4D6D-A46B-716D25A3CA1A}" type="pres">
      <dgm:prSet presAssocID="{83458343-4BCE-45FF-8761-A87A2EB3779B}" presName="sibTrans" presStyleCnt="0"/>
      <dgm:spPr/>
    </dgm:pt>
    <dgm:pt modelId="{A6876289-D911-4D93-842E-153DDBD298B7}" type="pres">
      <dgm:prSet presAssocID="{BA53DB71-6BFD-4F1F-B3A3-C63F629D9F45}" presName="compNode" presStyleCnt="0"/>
      <dgm:spPr/>
    </dgm:pt>
    <dgm:pt modelId="{0EE09F90-F7D5-4B42-9A3B-312D281E608F}" type="pres">
      <dgm:prSet presAssocID="{BA53DB71-6BFD-4F1F-B3A3-C63F629D9F45}" presName="iconBgRect" presStyleLbl="bgShp" presStyleIdx="1" presStyleCnt="2"/>
      <dgm:spPr/>
    </dgm:pt>
    <dgm:pt modelId="{975DCE87-06B5-4757-85B0-603A769507E4}" type="pres">
      <dgm:prSet presAssocID="{BA53DB71-6BFD-4F1F-B3A3-C63F629D9F45}"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andshake"/>
        </a:ext>
      </dgm:extLst>
    </dgm:pt>
    <dgm:pt modelId="{DDCDC81B-2932-4B08-BDE2-C22FDA01169D}" type="pres">
      <dgm:prSet presAssocID="{BA53DB71-6BFD-4F1F-B3A3-C63F629D9F45}" presName="spaceRect" presStyleCnt="0"/>
      <dgm:spPr/>
    </dgm:pt>
    <dgm:pt modelId="{7D0AD153-F588-4A42-B3CB-AB27750CA1BC}" type="pres">
      <dgm:prSet presAssocID="{BA53DB71-6BFD-4F1F-B3A3-C63F629D9F45}" presName="textRect" presStyleLbl="revTx" presStyleIdx="1" presStyleCnt="2">
        <dgm:presLayoutVars>
          <dgm:chMax val="1"/>
          <dgm:chPref val="1"/>
        </dgm:presLayoutVars>
      </dgm:prSet>
      <dgm:spPr/>
    </dgm:pt>
  </dgm:ptLst>
  <dgm:cxnLst>
    <dgm:cxn modelId="{14CB586C-B2CF-4970-8A9D-4C603D65F011}" type="presOf" srcId="{1FA5C925-27DA-4186-BBA1-F138037DB6E5}" destId="{55747F61-1B21-457B-A894-08728FEE148B}" srcOrd="0" destOrd="0" presId="urn:microsoft.com/office/officeart/2018/5/layout/IconCircleLabelList"/>
    <dgm:cxn modelId="{F0F1EB75-4336-4364-8A85-1CAE72F2C24E}" type="presOf" srcId="{1A67FBF3-84EF-47C1-8D3B-7D8E2C2ECB49}" destId="{492702D8-60D0-4D92-8A29-58DBB2A09F08}" srcOrd="0" destOrd="0" presId="urn:microsoft.com/office/officeart/2018/5/layout/IconCircleLabelList"/>
    <dgm:cxn modelId="{1464BC7A-013C-4D1B-88D8-02607CDF6581}" srcId="{1A67FBF3-84EF-47C1-8D3B-7D8E2C2ECB49}" destId="{1FA5C925-27DA-4186-BBA1-F138037DB6E5}" srcOrd="0" destOrd="0" parTransId="{02811353-028C-4834-8A1E-A38E902EEB9E}" sibTransId="{83458343-4BCE-45FF-8761-A87A2EB3779B}"/>
    <dgm:cxn modelId="{0B1D3CC2-6666-4E23-A057-A49563198D54}" type="presOf" srcId="{BA53DB71-6BFD-4F1F-B3A3-C63F629D9F45}" destId="{7D0AD153-F588-4A42-B3CB-AB27750CA1BC}" srcOrd="0" destOrd="0" presId="urn:microsoft.com/office/officeart/2018/5/layout/IconCircleLabelList"/>
    <dgm:cxn modelId="{1F8A3DED-B417-4D7B-A938-64CBCEBF3D20}" srcId="{1A67FBF3-84EF-47C1-8D3B-7D8E2C2ECB49}" destId="{BA53DB71-6BFD-4F1F-B3A3-C63F629D9F45}" srcOrd="1" destOrd="0" parTransId="{7CFB3E2D-20F6-4164-8E79-FAEAEDB1544E}" sibTransId="{3E2D23CD-B65E-41D6-AA4B-37A5C25DBC61}"/>
    <dgm:cxn modelId="{3F69158F-2166-4198-89E9-E40B09EFECF7}" type="presParOf" srcId="{492702D8-60D0-4D92-8A29-58DBB2A09F08}" destId="{D57E9F11-3B2A-49FC-9C8C-E3650AD0A10F}" srcOrd="0" destOrd="0" presId="urn:microsoft.com/office/officeart/2018/5/layout/IconCircleLabelList"/>
    <dgm:cxn modelId="{E51CD0DB-7816-413A-BDFA-F46F505B5E6A}" type="presParOf" srcId="{D57E9F11-3B2A-49FC-9C8C-E3650AD0A10F}" destId="{721FFF97-DE19-4A1F-892C-85B9CEE887AA}" srcOrd="0" destOrd="0" presId="urn:microsoft.com/office/officeart/2018/5/layout/IconCircleLabelList"/>
    <dgm:cxn modelId="{F9FE61DB-4435-415B-B4D7-3887680167D1}" type="presParOf" srcId="{D57E9F11-3B2A-49FC-9C8C-E3650AD0A10F}" destId="{7365494D-08E8-48A0-9659-674823DD91E8}" srcOrd="1" destOrd="0" presId="urn:microsoft.com/office/officeart/2018/5/layout/IconCircleLabelList"/>
    <dgm:cxn modelId="{1AF340C4-9F0A-4A42-B038-A5175D476C8C}" type="presParOf" srcId="{D57E9F11-3B2A-49FC-9C8C-E3650AD0A10F}" destId="{22B33D4D-B276-419D-A029-A730E8225C60}" srcOrd="2" destOrd="0" presId="urn:microsoft.com/office/officeart/2018/5/layout/IconCircleLabelList"/>
    <dgm:cxn modelId="{006E7C63-D844-420D-BFE4-08C879C145C0}" type="presParOf" srcId="{D57E9F11-3B2A-49FC-9C8C-E3650AD0A10F}" destId="{55747F61-1B21-457B-A894-08728FEE148B}" srcOrd="3" destOrd="0" presId="urn:microsoft.com/office/officeart/2018/5/layout/IconCircleLabelList"/>
    <dgm:cxn modelId="{96EF630D-67C4-4BB1-A6CC-33E3AC08F560}" type="presParOf" srcId="{492702D8-60D0-4D92-8A29-58DBB2A09F08}" destId="{50327FB7-0999-4D6D-A46B-716D25A3CA1A}" srcOrd="1" destOrd="0" presId="urn:microsoft.com/office/officeart/2018/5/layout/IconCircleLabelList"/>
    <dgm:cxn modelId="{CE71892E-AE28-4318-A959-D9D64834E5D5}" type="presParOf" srcId="{492702D8-60D0-4D92-8A29-58DBB2A09F08}" destId="{A6876289-D911-4D93-842E-153DDBD298B7}" srcOrd="2" destOrd="0" presId="urn:microsoft.com/office/officeart/2018/5/layout/IconCircleLabelList"/>
    <dgm:cxn modelId="{E2BD3BB9-9D43-4CFA-B3D7-A96E9A6F494A}" type="presParOf" srcId="{A6876289-D911-4D93-842E-153DDBD298B7}" destId="{0EE09F90-F7D5-4B42-9A3B-312D281E608F}" srcOrd="0" destOrd="0" presId="urn:microsoft.com/office/officeart/2018/5/layout/IconCircleLabelList"/>
    <dgm:cxn modelId="{1866E23F-AC88-4BB1-8DB2-8C21E6AD765C}" type="presParOf" srcId="{A6876289-D911-4D93-842E-153DDBD298B7}" destId="{975DCE87-06B5-4757-85B0-603A769507E4}" srcOrd="1" destOrd="0" presId="urn:microsoft.com/office/officeart/2018/5/layout/IconCircleLabelList"/>
    <dgm:cxn modelId="{BE9DA7BE-3B25-4B6A-9420-5D4B2EB07B23}" type="presParOf" srcId="{A6876289-D911-4D93-842E-153DDBD298B7}" destId="{DDCDC81B-2932-4B08-BDE2-C22FDA01169D}" srcOrd="2" destOrd="0" presId="urn:microsoft.com/office/officeart/2018/5/layout/IconCircleLabelList"/>
    <dgm:cxn modelId="{83723BE5-278D-42C6-8D0B-01B4D84A05B6}" type="presParOf" srcId="{A6876289-D911-4D93-842E-153DDBD298B7}" destId="{7D0AD153-F588-4A42-B3CB-AB27750CA1BC}"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5EA6DB5-E303-4460-8A6E-548DAF65E514}" type="doc">
      <dgm:prSet loTypeId="urn:microsoft.com/office/officeart/2005/8/layout/hierarchy1" loCatId="hierarchy" qsTypeId="urn:microsoft.com/office/officeart/2005/8/quickstyle/simple1" qsCatId="simple" csTypeId="urn:microsoft.com/office/officeart/2005/8/colors/colorful1" csCatId="colorful"/>
      <dgm:spPr/>
      <dgm:t>
        <a:bodyPr/>
        <a:lstStyle/>
        <a:p>
          <a:endParaRPr lang="en-US"/>
        </a:p>
      </dgm:t>
    </dgm:pt>
    <dgm:pt modelId="{0F0A1CA4-D88B-4127-BF8B-5F57E1B63AF1}">
      <dgm:prSet/>
      <dgm:spPr/>
      <dgm:t>
        <a:bodyPr/>
        <a:lstStyle/>
        <a:p>
          <a:r>
            <a:rPr lang="en-US" dirty="0"/>
            <a:t>Patient safety</a:t>
          </a:r>
        </a:p>
      </dgm:t>
    </dgm:pt>
    <dgm:pt modelId="{2A515512-3BB1-471F-B776-D9BDD352B0E0}" type="parTrans" cxnId="{3433E1AE-82F0-43AB-B58C-49B37EF47C9C}">
      <dgm:prSet/>
      <dgm:spPr/>
      <dgm:t>
        <a:bodyPr/>
        <a:lstStyle/>
        <a:p>
          <a:endParaRPr lang="en-US"/>
        </a:p>
      </dgm:t>
    </dgm:pt>
    <dgm:pt modelId="{C54DEBE9-317E-412C-A674-02586BBF3CCA}" type="sibTrans" cxnId="{3433E1AE-82F0-43AB-B58C-49B37EF47C9C}">
      <dgm:prSet/>
      <dgm:spPr/>
      <dgm:t>
        <a:bodyPr/>
        <a:lstStyle/>
        <a:p>
          <a:endParaRPr lang="en-US"/>
        </a:p>
      </dgm:t>
    </dgm:pt>
    <dgm:pt modelId="{98FCE700-5BC0-4AD9-BD10-371BE11ABBEF}">
      <dgm:prSet/>
      <dgm:spPr/>
      <dgm:t>
        <a:bodyPr/>
        <a:lstStyle/>
        <a:p>
          <a:r>
            <a:rPr lang="en-US"/>
            <a:t>Burn-out </a:t>
          </a:r>
        </a:p>
      </dgm:t>
    </dgm:pt>
    <dgm:pt modelId="{4CF5CF3B-8CEC-4558-A62D-92DD8BFAC660}" type="parTrans" cxnId="{ADD94112-BB8C-4752-AAA6-5ACBFA237657}">
      <dgm:prSet/>
      <dgm:spPr/>
      <dgm:t>
        <a:bodyPr/>
        <a:lstStyle/>
        <a:p>
          <a:endParaRPr lang="en-US"/>
        </a:p>
      </dgm:t>
    </dgm:pt>
    <dgm:pt modelId="{3F3708A4-CC90-41B1-AF4E-9DA0BDC27F52}" type="sibTrans" cxnId="{ADD94112-BB8C-4752-AAA6-5ACBFA237657}">
      <dgm:prSet/>
      <dgm:spPr/>
      <dgm:t>
        <a:bodyPr/>
        <a:lstStyle/>
        <a:p>
          <a:endParaRPr lang="en-US"/>
        </a:p>
      </dgm:t>
    </dgm:pt>
    <dgm:pt modelId="{E5FBF25C-E17D-494D-878F-DA29CDF0FFA4}" type="pres">
      <dgm:prSet presAssocID="{35EA6DB5-E303-4460-8A6E-548DAF65E514}" presName="hierChild1" presStyleCnt="0">
        <dgm:presLayoutVars>
          <dgm:chPref val="1"/>
          <dgm:dir/>
          <dgm:animOne val="branch"/>
          <dgm:animLvl val="lvl"/>
          <dgm:resizeHandles/>
        </dgm:presLayoutVars>
      </dgm:prSet>
      <dgm:spPr/>
    </dgm:pt>
    <dgm:pt modelId="{866C9696-0B4C-428C-89A7-0EFD75596020}" type="pres">
      <dgm:prSet presAssocID="{0F0A1CA4-D88B-4127-BF8B-5F57E1B63AF1}" presName="hierRoot1" presStyleCnt="0"/>
      <dgm:spPr/>
    </dgm:pt>
    <dgm:pt modelId="{7F53EBAD-DFAA-4CE7-AA4F-664858B5C172}" type="pres">
      <dgm:prSet presAssocID="{0F0A1CA4-D88B-4127-BF8B-5F57E1B63AF1}" presName="composite" presStyleCnt="0"/>
      <dgm:spPr/>
    </dgm:pt>
    <dgm:pt modelId="{FC8346B4-F10E-4921-AAC8-8CA1BB62482A}" type="pres">
      <dgm:prSet presAssocID="{0F0A1CA4-D88B-4127-BF8B-5F57E1B63AF1}" presName="background" presStyleLbl="node0" presStyleIdx="0" presStyleCnt="2"/>
      <dgm:spPr/>
    </dgm:pt>
    <dgm:pt modelId="{FA013C26-7F8E-4B9C-9722-7EE9C9F1F02B}" type="pres">
      <dgm:prSet presAssocID="{0F0A1CA4-D88B-4127-BF8B-5F57E1B63AF1}" presName="text" presStyleLbl="fgAcc0" presStyleIdx="0" presStyleCnt="2">
        <dgm:presLayoutVars>
          <dgm:chPref val="3"/>
        </dgm:presLayoutVars>
      </dgm:prSet>
      <dgm:spPr/>
    </dgm:pt>
    <dgm:pt modelId="{FEA5E2EE-B749-4D10-8ACE-2A08513259E5}" type="pres">
      <dgm:prSet presAssocID="{0F0A1CA4-D88B-4127-BF8B-5F57E1B63AF1}" presName="hierChild2" presStyleCnt="0"/>
      <dgm:spPr/>
    </dgm:pt>
    <dgm:pt modelId="{3F760C19-6047-471D-862B-088C9EE50BBB}" type="pres">
      <dgm:prSet presAssocID="{98FCE700-5BC0-4AD9-BD10-371BE11ABBEF}" presName="hierRoot1" presStyleCnt="0"/>
      <dgm:spPr/>
    </dgm:pt>
    <dgm:pt modelId="{359E84FD-5FCF-4406-805D-AA4398397CA6}" type="pres">
      <dgm:prSet presAssocID="{98FCE700-5BC0-4AD9-BD10-371BE11ABBEF}" presName="composite" presStyleCnt="0"/>
      <dgm:spPr/>
    </dgm:pt>
    <dgm:pt modelId="{072C8F7A-ABB0-4067-B16E-DF0F59B53487}" type="pres">
      <dgm:prSet presAssocID="{98FCE700-5BC0-4AD9-BD10-371BE11ABBEF}" presName="background" presStyleLbl="node0" presStyleIdx="1" presStyleCnt="2"/>
      <dgm:spPr/>
    </dgm:pt>
    <dgm:pt modelId="{56C2133F-5ED8-40A9-B905-61F882159113}" type="pres">
      <dgm:prSet presAssocID="{98FCE700-5BC0-4AD9-BD10-371BE11ABBEF}" presName="text" presStyleLbl="fgAcc0" presStyleIdx="1" presStyleCnt="2">
        <dgm:presLayoutVars>
          <dgm:chPref val="3"/>
        </dgm:presLayoutVars>
      </dgm:prSet>
      <dgm:spPr/>
    </dgm:pt>
    <dgm:pt modelId="{4DC78781-3677-49E2-BE24-A8C0B50485DE}" type="pres">
      <dgm:prSet presAssocID="{98FCE700-5BC0-4AD9-BD10-371BE11ABBEF}" presName="hierChild2" presStyleCnt="0"/>
      <dgm:spPr/>
    </dgm:pt>
  </dgm:ptLst>
  <dgm:cxnLst>
    <dgm:cxn modelId="{ADD94112-BB8C-4752-AAA6-5ACBFA237657}" srcId="{35EA6DB5-E303-4460-8A6E-548DAF65E514}" destId="{98FCE700-5BC0-4AD9-BD10-371BE11ABBEF}" srcOrd="1" destOrd="0" parTransId="{4CF5CF3B-8CEC-4558-A62D-92DD8BFAC660}" sibTransId="{3F3708A4-CC90-41B1-AF4E-9DA0BDC27F52}"/>
    <dgm:cxn modelId="{82261060-DB4A-4405-937E-629DEDB84E6E}" type="presOf" srcId="{35EA6DB5-E303-4460-8A6E-548DAF65E514}" destId="{E5FBF25C-E17D-494D-878F-DA29CDF0FFA4}" srcOrd="0" destOrd="0" presId="urn:microsoft.com/office/officeart/2005/8/layout/hierarchy1"/>
    <dgm:cxn modelId="{27DE8766-72E6-4D49-A7D6-3D384E37E23A}" type="presOf" srcId="{0F0A1CA4-D88B-4127-BF8B-5F57E1B63AF1}" destId="{FA013C26-7F8E-4B9C-9722-7EE9C9F1F02B}" srcOrd="0" destOrd="0" presId="urn:microsoft.com/office/officeart/2005/8/layout/hierarchy1"/>
    <dgm:cxn modelId="{5E34697D-BCE8-43FC-BBFA-96BBD033B8F5}" type="presOf" srcId="{98FCE700-5BC0-4AD9-BD10-371BE11ABBEF}" destId="{56C2133F-5ED8-40A9-B905-61F882159113}" srcOrd="0" destOrd="0" presId="urn:microsoft.com/office/officeart/2005/8/layout/hierarchy1"/>
    <dgm:cxn modelId="{3433E1AE-82F0-43AB-B58C-49B37EF47C9C}" srcId="{35EA6DB5-E303-4460-8A6E-548DAF65E514}" destId="{0F0A1CA4-D88B-4127-BF8B-5F57E1B63AF1}" srcOrd="0" destOrd="0" parTransId="{2A515512-3BB1-471F-B776-D9BDD352B0E0}" sibTransId="{C54DEBE9-317E-412C-A674-02586BBF3CCA}"/>
    <dgm:cxn modelId="{F9E57B61-C0A0-4217-B049-D61864C24558}" type="presParOf" srcId="{E5FBF25C-E17D-494D-878F-DA29CDF0FFA4}" destId="{866C9696-0B4C-428C-89A7-0EFD75596020}" srcOrd="0" destOrd="0" presId="urn:microsoft.com/office/officeart/2005/8/layout/hierarchy1"/>
    <dgm:cxn modelId="{1988A868-09F0-4F36-BE3B-F35F3ED2BC91}" type="presParOf" srcId="{866C9696-0B4C-428C-89A7-0EFD75596020}" destId="{7F53EBAD-DFAA-4CE7-AA4F-664858B5C172}" srcOrd="0" destOrd="0" presId="urn:microsoft.com/office/officeart/2005/8/layout/hierarchy1"/>
    <dgm:cxn modelId="{A2CE5918-1C6C-4E3B-8F2B-5AF236CFC2D0}" type="presParOf" srcId="{7F53EBAD-DFAA-4CE7-AA4F-664858B5C172}" destId="{FC8346B4-F10E-4921-AAC8-8CA1BB62482A}" srcOrd="0" destOrd="0" presId="urn:microsoft.com/office/officeart/2005/8/layout/hierarchy1"/>
    <dgm:cxn modelId="{97D6FBFD-6477-4BBB-83D9-FD51ED501889}" type="presParOf" srcId="{7F53EBAD-DFAA-4CE7-AA4F-664858B5C172}" destId="{FA013C26-7F8E-4B9C-9722-7EE9C9F1F02B}" srcOrd="1" destOrd="0" presId="urn:microsoft.com/office/officeart/2005/8/layout/hierarchy1"/>
    <dgm:cxn modelId="{97B76FC5-6B61-41C1-BC66-D1D235E5D7C8}" type="presParOf" srcId="{866C9696-0B4C-428C-89A7-0EFD75596020}" destId="{FEA5E2EE-B749-4D10-8ACE-2A08513259E5}" srcOrd="1" destOrd="0" presId="urn:microsoft.com/office/officeart/2005/8/layout/hierarchy1"/>
    <dgm:cxn modelId="{9B090FB3-E536-4185-A4AE-67FE890A7BD1}" type="presParOf" srcId="{E5FBF25C-E17D-494D-878F-DA29CDF0FFA4}" destId="{3F760C19-6047-471D-862B-088C9EE50BBB}" srcOrd="1" destOrd="0" presId="urn:microsoft.com/office/officeart/2005/8/layout/hierarchy1"/>
    <dgm:cxn modelId="{2C59998A-7871-4AF4-B71B-5D60F0237132}" type="presParOf" srcId="{3F760C19-6047-471D-862B-088C9EE50BBB}" destId="{359E84FD-5FCF-4406-805D-AA4398397CA6}" srcOrd="0" destOrd="0" presId="urn:microsoft.com/office/officeart/2005/8/layout/hierarchy1"/>
    <dgm:cxn modelId="{7D685958-A91C-4885-A310-54592DCC3AB8}" type="presParOf" srcId="{359E84FD-5FCF-4406-805D-AA4398397CA6}" destId="{072C8F7A-ABB0-4067-B16E-DF0F59B53487}" srcOrd="0" destOrd="0" presId="urn:microsoft.com/office/officeart/2005/8/layout/hierarchy1"/>
    <dgm:cxn modelId="{5531E413-F40D-40AA-BE91-F86717B0B704}" type="presParOf" srcId="{359E84FD-5FCF-4406-805D-AA4398397CA6}" destId="{56C2133F-5ED8-40A9-B905-61F882159113}" srcOrd="1" destOrd="0" presId="urn:microsoft.com/office/officeart/2005/8/layout/hierarchy1"/>
    <dgm:cxn modelId="{03B56262-86C9-4AD8-BB28-87CB510DC70D}" type="presParOf" srcId="{3F760C19-6047-471D-862B-088C9EE50BBB}" destId="{4DC78781-3677-49E2-BE24-A8C0B50485DE}"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1FFF97-DE19-4A1F-892C-85B9CEE887AA}">
      <dsp:nvSpPr>
        <dsp:cNvPr id="0" name=""/>
        <dsp:cNvSpPr/>
      </dsp:nvSpPr>
      <dsp:spPr>
        <a:xfrm>
          <a:off x="2044800" y="84399"/>
          <a:ext cx="2196000" cy="2196000"/>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365494D-08E8-48A0-9659-674823DD91E8}">
      <dsp:nvSpPr>
        <dsp:cNvPr id="0" name=""/>
        <dsp:cNvSpPr/>
      </dsp:nvSpPr>
      <dsp:spPr>
        <a:xfrm>
          <a:off x="2512800" y="552399"/>
          <a:ext cx="1260000" cy="126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5747F61-1B21-457B-A894-08728FEE148B}">
      <dsp:nvSpPr>
        <dsp:cNvPr id="0" name=""/>
        <dsp:cNvSpPr/>
      </dsp:nvSpPr>
      <dsp:spPr>
        <a:xfrm>
          <a:off x="1342800" y="2964399"/>
          <a:ext cx="3600000" cy="13025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44600">
            <a:lnSpc>
              <a:spcPct val="100000"/>
            </a:lnSpc>
            <a:spcBef>
              <a:spcPct val="0"/>
            </a:spcBef>
            <a:spcAft>
              <a:spcPct val="35000"/>
            </a:spcAft>
            <a:buNone/>
            <a:defRPr cap="all"/>
          </a:pPr>
          <a:r>
            <a:rPr lang="en-US" sz="2800" kern="1200" dirty="0"/>
            <a:t>Identify a “crucial conversation”. </a:t>
          </a:r>
        </a:p>
      </dsp:txBody>
      <dsp:txXfrm>
        <a:off x="1342800" y="2964399"/>
        <a:ext cx="3600000" cy="1302539"/>
      </dsp:txXfrm>
    </dsp:sp>
    <dsp:sp modelId="{0EE09F90-F7D5-4B42-9A3B-312D281E608F}">
      <dsp:nvSpPr>
        <dsp:cNvPr id="0" name=""/>
        <dsp:cNvSpPr/>
      </dsp:nvSpPr>
      <dsp:spPr>
        <a:xfrm>
          <a:off x="6274800" y="84399"/>
          <a:ext cx="2196000" cy="2196000"/>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75DCE87-06B5-4757-85B0-603A769507E4}">
      <dsp:nvSpPr>
        <dsp:cNvPr id="0" name=""/>
        <dsp:cNvSpPr/>
      </dsp:nvSpPr>
      <dsp:spPr>
        <a:xfrm>
          <a:off x="6742800" y="552399"/>
          <a:ext cx="1260000" cy="126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D0AD153-F588-4A42-B3CB-AB27750CA1BC}">
      <dsp:nvSpPr>
        <dsp:cNvPr id="0" name=""/>
        <dsp:cNvSpPr/>
      </dsp:nvSpPr>
      <dsp:spPr>
        <a:xfrm>
          <a:off x="5572800" y="2964399"/>
          <a:ext cx="3600000" cy="13025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44600">
            <a:lnSpc>
              <a:spcPct val="100000"/>
            </a:lnSpc>
            <a:spcBef>
              <a:spcPct val="0"/>
            </a:spcBef>
            <a:spcAft>
              <a:spcPct val="35000"/>
            </a:spcAft>
            <a:buNone/>
            <a:defRPr cap="all"/>
          </a:pPr>
          <a:r>
            <a:rPr lang="en-US" sz="2800" kern="1200" dirty="0"/>
            <a:t>Describe skills to Promote PRODUCTIVE dialogue. </a:t>
          </a:r>
        </a:p>
      </dsp:txBody>
      <dsp:txXfrm>
        <a:off x="5572800" y="2964399"/>
        <a:ext cx="3600000" cy="130253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8346B4-F10E-4921-AAC8-8CA1BB62482A}">
      <dsp:nvSpPr>
        <dsp:cNvPr id="0" name=""/>
        <dsp:cNvSpPr/>
      </dsp:nvSpPr>
      <dsp:spPr>
        <a:xfrm>
          <a:off x="1243" y="192221"/>
          <a:ext cx="4366184" cy="277252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A013C26-7F8E-4B9C-9722-7EE9C9F1F02B}">
      <dsp:nvSpPr>
        <dsp:cNvPr id="0" name=""/>
        <dsp:cNvSpPr/>
      </dsp:nvSpPr>
      <dsp:spPr>
        <a:xfrm>
          <a:off x="486375" y="653096"/>
          <a:ext cx="4366184" cy="277252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Patient safety</a:t>
          </a:r>
        </a:p>
      </dsp:txBody>
      <dsp:txXfrm>
        <a:off x="567580" y="734301"/>
        <a:ext cx="4203774" cy="2610117"/>
      </dsp:txXfrm>
    </dsp:sp>
    <dsp:sp modelId="{072C8F7A-ABB0-4067-B16E-DF0F59B53487}">
      <dsp:nvSpPr>
        <dsp:cNvPr id="0" name=""/>
        <dsp:cNvSpPr/>
      </dsp:nvSpPr>
      <dsp:spPr>
        <a:xfrm>
          <a:off x="5337691" y="192221"/>
          <a:ext cx="4366184" cy="277252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6C2133F-5ED8-40A9-B905-61F882159113}">
      <dsp:nvSpPr>
        <dsp:cNvPr id="0" name=""/>
        <dsp:cNvSpPr/>
      </dsp:nvSpPr>
      <dsp:spPr>
        <a:xfrm>
          <a:off x="5822823" y="653096"/>
          <a:ext cx="4366184" cy="277252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a:t>Burn-out </a:t>
          </a:r>
        </a:p>
      </dsp:txBody>
      <dsp:txXfrm>
        <a:off x="5904028" y="734301"/>
        <a:ext cx="4203774" cy="2610117"/>
      </dsp:txXfrm>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3E7EA6-06CC-4375-9C48-36C0F7D07D13}" type="datetimeFigureOut">
              <a:rPr lang="en-US" smtClean="0"/>
              <a:t>2/5/2020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5D0D34-3334-455B-8143-1D3DE3D68805}" type="slidenum">
              <a:rPr lang="en-US" smtClean="0"/>
              <a:t>‹#›</a:t>
            </a:fld>
            <a:endParaRPr lang="en-US"/>
          </a:p>
        </p:txBody>
      </p:sp>
    </p:spTree>
    <p:extLst>
      <p:ext uri="{BB962C8B-B14F-4D97-AF65-F5344CB8AC3E}">
        <p14:creationId xmlns:p14="http://schemas.microsoft.com/office/powerpoint/2010/main" val="41058667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ncbi.nlm.nih.gov/pubmed/14744724"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s://www.ncbi.nlm.nih.gov/books/NBK2637/"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ijme.net/archive/10/collaborate-with-specialist-consultants/?ref=linkout" TargetMode="External"/><Relationship Id="rId2" Type="http://schemas.openxmlformats.org/officeDocument/2006/relationships/slide" Target="../slides/slide15.xml"/><Relationship Id="rId1" Type="http://schemas.openxmlformats.org/officeDocument/2006/relationships/notesMaster" Target="../notesMasters/notesMaster1.xml"/><Relationship Id="rId5" Type="http://schemas.openxmlformats.org/officeDocument/2006/relationships/hyperlink" Target="https://www.ncbi.nlm.nih.gov/books/NBK2637/" TargetMode="External"/><Relationship Id="rId4" Type="http://schemas.openxmlformats.org/officeDocument/2006/relationships/hyperlink" Target="https://www-sciencedirect-com.ezproxy.bu.edu/science/article/pii/S0363018816301621?via%3Dihub" TargetMode="Externa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5D0D34-3334-455B-8143-1D3DE3D68805}" type="slidenum">
              <a:rPr lang="en-US" smtClean="0"/>
              <a:t>1</a:t>
            </a:fld>
            <a:endParaRPr lang="en-US"/>
          </a:p>
        </p:txBody>
      </p:sp>
    </p:spTree>
    <p:extLst>
      <p:ext uri="{BB962C8B-B14F-4D97-AF65-F5344CB8AC3E}">
        <p14:creationId xmlns:p14="http://schemas.microsoft.com/office/powerpoint/2010/main" val="33821369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5D0D34-3334-455B-8143-1D3DE3D68805}" type="slidenum">
              <a:rPr lang="en-US" smtClean="0"/>
              <a:t>2</a:t>
            </a:fld>
            <a:endParaRPr lang="en-US"/>
          </a:p>
        </p:txBody>
      </p:sp>
    </p:spTree>
    <p:extLst>
      <p:ext uri="{BB962C8B-B14F-4D97-AF65-F5344CB8AC3E}">
        <p14:creationId xmlns:p14="http://schemas.microsoft.com/office/powerpoint/2010/main" val="8775453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Pre-work – Think of a situation in the last month where you had a challenging conversation with a colleague (intern, co-resident, consultant, nurse, attending, case management) </a:t>
            </a:r>
          </a:p>
          <a:p>
            <a:pPr marL="228600" indent="-228600">
              <a:buAutoNum type="arabicPeriod"/>
            </a:pPr>
            <a:r>
              <a:rPr lang="en-US" dirty="0"/>
              <a:t>What happened?</a:t>
            </a:r>
          </a:p>
          <a:p>
            <a:pPr marL="228600" indent="-228600">
              <a:buAutoNum type="arabicPeriod"/>
            </a:pPr>
            <a:r>
              <a:rPr lang="en-US" dirty="0"/>
              <a:t>What could have gone differently? </a:t>
            </a:r>
          </a:p>
          <a:p>
            <a:r>
              <a:rPr lang="en-US" dirty="0"/>
              <a:t>3. What was the outcome? </a:t>
            </a:r>
          </a:p>
          <a:p>
            <a:endParaRPr lang="en-US" dirty="0"/>
          </a:p>
          <a:p>
            <a:r>
              <a:rPr lang="en-US" dirty="0"/>
              <a:t>Group activity – What makes these conversations so charged and difficult? </a:t>
            </a:r>
          </a:p>
          <a:p>
            <a:endParaRPr lang="en-US" dirty="0"/>
          </a:p>
          <a:p>
            <a:r>
              <a:rPr lang="en-US" dirty="0"/>
              <a:t>Hierarchy</a:t>
            </a:r>
          </a:p>
          <a:p>
            <a:r>
              <a:rPr lang="en-US" dirty="0"/>
              <a:t>Gender</a:t>
            </a:r>
          </a:p>
          <a:p>
            <a:r>
              <a:rPr lang="en-US" dirty="0"/>
              <a:t>Personalities</a:t>
            </a:r>
          </a:p>
          <a:p>
            <a:r>
              <a:rPr lang="en-US" dirty="0"/>
              <a:t>Generational</a:t>
            </a:r>
          </a:p>
          <a:p>
            <a:r>
              <a:rPr lang="en-US" dirty="0"/>
              <a:t>Differences in language and jargon</a:t>
            </a:r>
          </a:p>
          <a:p>
            <a:r>
              <a:rPr lang="en-US" dirty="0"/>
              <a:t>Emphasis on rapid decision making</a:t>
            </a:r>
          </a:p>
          <a:p>
            <a:r>
              <a:rPr lang="en-US" dirty="0"/>
              <a:t>High stakes</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C65D0D34-3334-455B-8143-1D3DE3D68805}" type="slidenum">
              <a:rPr lang="en-US" smtClean="0"/>
              <a:t>3</a:t>
            </a:fld>
            <a:endParaRPr lang="en-US"/>
          </a:p>
        </p:txBody>
      </p:sp>
    </p:spTree>
    <p:extLst>
      <p:ext uri="{BB962C8B-B14F-4D97-AF65-F5344CB8AC3E}">
        <p14:creationId xmlns:p14="http://schemas.microsoft.com/office/powerpoint/2010/main" val="42102146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5D0D34-3334-455B-8143-1D3DE3D68805}" type="slidenum">
              <a:rPr lang="en-US" smtClean="0"/>
              <a:t>4</a:t>
            </a:fld>
            <a:endParaRPr lang="en-US"/>
          </a:p>
        </p:txBody>
      </p:sp>
    </p:spTree>
    <p:extLst>
      <p:ext uri="{BB962C8B-B14F-4D97-AF65-F5344CB8AC3E}">
        <p14:creationId xmlns:p14="http://schemas.microsoft.com/office/powerpoint/2010/main" val="18793578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https://www.ncbi.nlm.nih.gov/pubmed/14744724</a:t>
            </a:r>
            <a:r>
              <a:rPr lang="en-US" dirty="0"/>
              <a:t> - patient safety</a:t>
            </a:r>
          </a:p>
          <a:p>
            <a:r>
              <a:rPr lang="en-US" dirty="0">
                <a:hlinkClick r:id="rId4"/>
              </a:rPr>
              <a:t>https://www.ncbi.nlm.nih.gov/books/NBK2637/#</a:t>
            </a:r>
            <a:r>
              <a:rPr lang="en-US" dirty="0"/>
              <a:t> </a:t>
            </a:r>
          </a:p>
          <a:p>
            <a:endParaRPr lang="en-US" dirty="0"/>
          </a:p>
          <a:p>
            <a:r>
              <a:rPr lang="en-US" sz="1200" b="0" i="0" kern="1200" dirty="0">
                <a:solidFill>
                  <a:schemeClr val="tx1"/>
                </a:solidFill>
                <a:effectLst/>
                <a:latin typeface="+mn-lt"/>
                <a:ea typeface="+mn-ea"/>
                <a:cs typeface="+mn-cs"/>
              </a:rPr>
              <a:t>Communication failures are the leading root cause of the sentinel events reported to the Joint Commission from 1995 to 2004. More specifically, the Joint Commission cites communication failures as the leading root cause for medication errors, delays in treatment, and wrong-site surgeries, as well as the second most frequently cited root cause for operative and postoperative events and fatal falls.</a:t>
            </a:r>
            <a:r>
              <a:rPr lang="en-US" sz="1200" b="0" i="0" kern="1200" baseline="30000" dirty="0">
                <a:solidFill>
                  <a:schemeClr val="tx1"/>
                </a:solidFill>
                <a:effectLst/>
                <a:latin typeface="+mn-lt"/>
                <a:ea typeface="+mn-ea"/>
                <a:cs typeface="+mn-cs"/>
                <a:hlinkClick r:id="rId4"/>
              </a:rPr>
              <a:t>1</a:t>
            </a:r>
            <a:endParaRPr lang="en-US" sz="1200" b="0" i="0" kern="1200" baseline="30000" dirty="0">
              <a:solidFill>
                <a:schemeClr val="tx1"/>
              </a:solidFill>
              <a:effectLst/>
              <a:latin typeface="+mn-lt"/>
              <a:ea typeface="+mn-ea"/>
              <a:cs typeface="+mn-cs"/>
            </a:endParaRPr>
          </a:p>
          <a:p>
            <a:endParaRPr lang="en-US" sz="1200" b="0" i="0" kern="1200" baseline="300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65D0D34-3334-455B-8143-1D3DE3D68805}" type="slidenum">
              <a:rPr lang="en-US" smtClean="0"/>
              <a:t>5</a:t>
            </a:fld>
            <a:endParaRPr lang="en-US"/>
          </a:p>
        </p:txBody>
      </p:sp>
    </p:spTree>
    <p:extLst>
      <p:ext uri="{BB962C8B-B14F-4D97-AF65-F5344CB8AC3E}">
        <p14:creationId xmlns:p14="http://schemas.microsoft.com/office/powerpoint/2010/main" val="10573687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5D0D34-3334-455B-8143-1D3DE3D68805}" type="slidenum">
              <a:rPr lang="en-US" smtClean="0"/>
              <a:t>6</a:t>
            </a:fld>
            <a:endParaRPr lang="en-US"/>
          </a:p>
        </p:txBody>
      </p:sp>
    </p:spTree>
    <p:extLst>
      <p:ext uri="{BB962C8B-B14F-4D97-AF65-F5344CB8AC3E}">
        <p14:creationId xmlns:p14="http://schemas.microsoft.com/office/powerpoint/2010/main" val="13033983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5D0D34-3334-455B-8143-1D3DE3D68805}" type="slidenum">
              <a:rPr lang="en-US" smtClean="0"/>
              <a:t>7</a:t>
            </a:fld>
            <a:endParaRPr lang="en-US"/>
          </a:p>
        </p:txBody>
      </p:sp>
    </p:spTree>
    <p:extLst>
      <p:ext uri="{BB962C8B-B14F-4D97-AF65-F5344CB8AC3E}">
        <p14:creationId xmlns:p14="http://schemas.microsoft.com/office/powerpoint/2010/main" val="19631966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Chart wars = bad </a:t>
            </a:r>
          </a:p>
        </p:txBody>
      </p:sp>
      <p:sp>
        <p:nvSpPr>
          <p:cNvPr id="4" name="Slide Number Placeholder 3"/>
          <p:cNvSpPr>
            <a:spLocks noGrp="1"/>
          </p:cNvSpPr>
          <p:nvPr>
            <p:ph type="sldNum" sz="quarter" idx="5"/>
          </p:nvPr>
        </p:nvSpPr>
        <p:spPr/>
        <p:txBody>
          <a:bodyPr/>
          <a:lstStyle/>
          <a:p>
            <a:fld id="{C65D0D34-3334-455B-8143-1D3DE3D68805}" type="slidenum">
              <a:rPr lang="en-US" smtClean="0"/>
              <a:t>8</a:t>
            </a:fld>
            <a:endParaRPr lang="en-US"/>
          </a:p>
        </p:txBody>
      </p:sp>
    </p:spTree>
    <p:extLst>
      <p:ext uri="{BB962C8B-B14F-4D97-AF65-F5344CB8AC3E}">
        <p14:creationId xmlns:p14="http://schemas.microsoft.com/office/powerpoint/2010/main" val="27913464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sz="1200" kern="1200" dirty="0">
                <a:solidFill>
                  <a:schemeClr val="tx1"/>
                </a:solidFill>
                <a:effectLst/>
                <a:latin typeface="+mn-lt"/>
                <a:ea typeface="+mn-ea"/>
                <a:cs typeface="+mn-cs"/>
              </a:rPr>
              <a:t>How do nurses feel</a:t>
            </a:r>
          </a:p>
          <a:p>
            <a:pPr lvl="1"/>
            <a:r>
              <a:rPr lang="en-US" sz="1200" kern="1200" dirty="0">
                <a:solidFill>
                  <a:schemeClr val="tx1"/>
                </a:solidFill>
                <a:effectLst/>
                <a:latin typeface="+mn-lt"/>
                <a:ea typeface="+mn-ea"/>
                <a:cs typeface="+mn-cs"/>
              </a:rPr>
              <a:t>Ask the others “concern”, “opinion”, “thoughts”</a:t>
            </a:r>
          </a:p>
          <a:p>
            <a:pPr lvl="1"/>
            <a:r>
              <a:rPr lang="en-US" sz="1200" kern="1200" dirty="0">
                <a:solidFill>
                  <a:schemeClr val="tx1"/>
                </a:solidFill>
                <a:effectLst/>
                <a:latin typeface="+mn-lt"/>
                <a:ea typeface="+mn-ea"/>
                <a:cs typeface="+mn-cs"/>
              </a:rPr>
              <a:t>Reflective listening, repeat what you understand their argument to be </a:t>
            </a:r>
          </a:p>
          <a:p>
            <a:endParaRPr lang="en-US" dirty="0"/>
          </a:p>
        </p:txBody>
      </p:sp>
      <p:sp>
        <p:nvSpPr>
          <p:cNvPr id="4" name="Slide Number Placeholder 3"/>
          <p:cNvSpPr>
            <a:spLocks noGrp="1"/>
          </p:cNvSpPr>
          <p:nvPr>
            <p:ph type="sldNum" sz="quarter" idx="5"/>
          </p:nvPr>
        </p:nvSpPr>
        <p:spPr/>
        <p:txBody>
          <a:bodyPr/>
          <a:lstStyle/>
          <a:p>
            <a:fld id="{C65D0D34-3334-455B-8143-1D3DE3D68805}" type="slidenum">
              <a:rPr lang="en-US" smtClean="0"/>
              <a:t>9</a:t>
            </a:fld>
            <a:endParaRPr lang="en-US"/>
          </a:p>
        </p:txBody>
      </p:sp>
    </p:spTree>
    <p:extLst>
      <p:ext uri="{BB962C8B-B14F-4D97-AF65-F5344CB8AC3E}">
        <p14:creationId xmlns:p14="http://schemas.microsoft.com/office/powerpoint/2010/main" val="37804135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Mutual purpose is not a technique – it can not be faked </a:t>
            </a:r>
          </a:p>
          <a:p>
            <a:endParaRPr lang="en-US" dirty="0"/>
          </a:p>
          <a:p>
            <a:r>
              <a:rPr lang="en-US" dirty="0"/>
              <a:t>Disrespect leads to highly charged conversation -&gt; emotions of fear and anger </a:t>
            </a:r>
          </a:p>
          <a:p>
            <a:endParaRPr lang="en-US" dirty="0"/>
          </a:p>
          <a:p>
            <a:r>
              <a:rPr lang="en-US" dirty="0"/>
              <a:t>Respect people you do not respect –</a:t>
            </a:r>
          </a:p>
          <a:p>
            <a:r>
              <a:rPr lang="en-US" dirty="0"/>
              <a:t>Look for ways we are similar – not ways we are different </a:t>
            </a:r>
          </a:p>
          <a:p>
            <a:r>
              <a:rPr lang="en-US" dirty="0"/>
              <a:t>We all have weaknesses </a:t>
            </a:r>
          </a:p>
          <a:p>
            <a:r>
              <a:rPr lang="en-US" dirty="0"/>
              <a:t>HUMILITY and EMPATHY </a:t>
            </a:r>
          </a:p>
          <a:p>
            <a:endParaRPr lang="en-US" dirty="0"/>
          </a:p>
        </p:txBody>
      </p:sp>
      <p:sp>
        <p:nvSpPr>
          <p:cNvPr id="4" name="Slide Number Placeholder 3"/>
          <p:cNvSpPr>
            <a:spLocks noGrp="1"/>
          </p:cNvSpPr>
          <p:nvPr>
            <p:ph type="sldNum" sz="quarter" idx="5"/>
          </p:nvPr>
        </p:nvSpPr>
        <p:spPr/>
        <p:txBody>
          <a:bodyPr/>
          <a:lstStyle/>
          <a:p>
            <a:fld id="{C65D0D34-3334-455B-8143-1D3DE3D68805}" type="slidenum">
              <a:rPr lang="en-US" smtClean="0"/>
              <a:t>10</a:t>
            </a:fld>
            <a:endParaRPr lang="en-US"/>
          </a:p>
        </p:txBody>
      </p:sp>
    </p:spTree>
    <p:extLst>
      <p:ext uri="{BB962C8B-B14F-4D97-AF65-F5344CB8AC3E}">
        <p14:creationId xmlns:p14="http://schemas.microsoft.com/office/powerpoint/2010/main" val="30118920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5D0D34-3334-455B-8143-1D3DE3D68805}" type="slidenum">
              <a:rPr lang="en-US" smtClean="0"/>
              <a:t>11</a:t>
            </a:fld>
            <a:endParaRPr lang="en-US"/>
          </a:p>
        </p:txBody>
      </p:sp>
    </p:spTree>
    <p:extLst>
      <p:ext uri="{BB962C8B-B14F-4D97-AF65-F5344CB8AC3E}">
        <p14:creationId xmlns:p14="http://schemas.microsoft.com/office/powerpoint/2010/main" val="25143342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5D0D34-3334-455B-8143-1D3DE3D68805}" type="slidenum">
              <a:rPr lang="en-US" smtClean="0"/>
              <a:t>12</a:t>
            </a:fld>
            <a:endParaRPr lang="en-US"/>
          </a:p>
        </p:txBody>
      </p:sp>
    </p:spTree>
    <p:extLst>
      <p:ext uri="{BB962C8B-B14F-4D97-AF65-F5344CB8AC3E}">
        <p14:creationId xmlns:p14="http://schemas.microsoft.com/office/powerpoint/2010/main" val="37596153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A Don’t/Do Statement </a:t>
            </a:r>
          </a:p>
          <a:p>
            <a:endParaRPr lang="en-US" sz="1200" dirty="0"/>
          </a:p>
          <a:p>
            <a:r>
              <a:rPr lang="en-US" sz="1200" dirty="0"/>
              <a:t>	Don’t: Explain what you don’t intend; </a:t>
            </a:r>
            <a:br>
              <a:rPr lang="en-US" sz="1200" dirty="0"/>
            </a:br>
            <a:r>
              <a:rPr lang="en-US" sz="1200" dirty="0"/>
              <a:t>	This addresses other’s concerns that you don’t respect 	them or that you have a malicious purpose. </a:t>
            </a:r>
          </a:p>
          <a:p>
            <a:endParaRPr lang="en-US" sz="1200" dirty="0"/>
          </a:p>
          <a:p>
            <a:r>
              <a:rPr lang="en-US" sz="1200" dirty="0"/>
              <a:t>	Do: Explain what you do intend; </a:t>
            </a:r>
            <a:br>
              <a:rPr lang="en-US" sz="1200" dirty="0"/>
            </a:br>
            <a:r>
              <a:rPr lang="en-US" sz="1200" dirty="0"/>
              <a:t>	This confirms your respect or clarifies your real purpose</a:t>
            </a:r>
          </a:p>
          <a:p>
            <a:endParaRPr lang="en-US" sz="1200" dirty="0"/>
          </a:p>
          <a:p>
            <a:r>
              <a:rPr lang="en-US" sz="1200" dirty="0"/>
              <a:t>Sometimes being honest and blatant is the only solution </a:t>
            </a:r>
            <a:endParaRPr lang="en-US" dirty="0"/>
          </a:p>
        </p:txBody>
      </p:sp>
      <p:sp>
        <p:nvSpPr>
          <p:cNvPr id="4" name="Slide Number Placeholder 3"/>
          <p:cNvSpPr>
            <a:spLocks noGrp="1"/>
          </p:cNvSpPr>
          <p:nvPr>
            <p:ph type="sldNum" sz="quarter" idx="5"/>
          </p:nvPr>
        </p:nvSpPr>
        <p:spPr/>
        <p:txBody>
          <a:bodyPr/>
          <a:lstStyle/>
          <a:p>
            <a:fld id="{C65D0D34-3334-455B-8143-1D3DE3D68805}" type="slidenum">
              <a:rPr lang="en-US" smtClean="0"/>
              <a:t>13</a:t>
            </a:fld>
            <a:endParaRPr lang="en-US"/>
          </a:p>
        </p:txBody>
      </p:sp>
    </p:spTree>
    <p:extLst>
      <p:ext uri="{BB962C8B-B14F-4D97-AF65-F5344CB8AC3E}">
        <p14:creationId xmlns:p14="http://schemas.microsoft.com/office/powerpoint/2010/main" val="10471124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5D0D34-3334-455B-8143-1D3DE3D68805}" type="slidenum">
              <a:rPr lang="en-US" smtClean="0"/>
              <a:t>14</a:t>
            </a:fld>
            <a:endParaRPr lang="en-US"/>
          </a:p>
        </p:txBody>
      </p:sp>
    </p:spTree>
    <p:extLst>
      <p:ext uri="{BB962C8B-B14F-4D97-AF65-F5344CB8AC3E}">
        <p14:creationId xmlns:p14="http://schemas.microsoft.com/office/powerpoint/2010/main" val="17936495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https://www.ijme.net/archive/10/collaborate-with-specialist-consultants/?ref=linkout</a:t>
            </a:r>
            <a:endParaRPr lang="en-US" dirty="0"/>
          </a:p>
          <a:p>
            <a:endParaRPr lang="en-US" dirty="0"/>
          </a:p>
          <a:p>
            <a:r>
              <a:rPr lang="en-US" dirty="0">
                <a:hlinkClick r:id="rId4"/>
              </a:rPr>
              <a:t>https://www-sciencedirect-com.ezproxy.bu.edu/science/article/pii/S0363018816301621?via%3Dihub</a:t>
            </a:r>
            <a:endParaRPr lang="en-US" dirty="0"/>
          </a:p>
          <a:p>
            <a:endParaRPr lang="en-US" dirty="0"/>
          </a:p>
          <a:p>
            <a:r>
              <a:rPr lang="en-US" dirty="0">
                <a:hlinkClick r:id="rId5"/>
              </a:rPr>
              <a:t>https://www.ncbi.nlm.nih.gov/books/NBK2637/</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Patterson, K., </a:t>
            </a:r>
            <a:r>
              <a:rPr lang="en-US" dirty="0" err="1"/>
              <a:t>Grenny</a:t>
            </a:r>
            <a:r>
              <a:rPr lang="en-US" dirty="0"/>
              <a:t>, J., McMillan, R., &amp; </a:t>
            </a:r>
            <a:r>
              <a:rPr lang="en-US" dirty="0" err="1"/>
              <a:t>Switzler</a:t>
            </a:r>
            <a:r>
              <a:rPr lang="en-US" dirty="0"/>
              <a:t>, A. (2002). </a:t>
            </a:r>
            <a:r>
              <a:rPr lang="en-US" i="1" dirty="0"/>
              <a:t>Crucial conversations: Tools for talking when stakes are high</a:t>
            </a:r>
            <a:r>
              <a:rPr lang="en-US" dirty="0"/>
              <a:t>. </a:t>
            </a:r>
          </a:p>
          <a:p>
            <a:endParaRPr lang="en-US" dirty="0"/>
          </a:p>
        </p:txBody>
      </p:sp>
      <p:sp>
        <p:nvSpPr>
          <p:cNvPr id="4" name="Slide Number Placeholder 3"/>
          <p:cNvSpPr>
            <a:spLocks noGrp="1"/>
          </p:cNvSpPr>
          <p:nvPr>
            <p:ph type="sldNum" sz="quarter" idx="5"/>
          </p:nvPr>
        </p:nvSpPr>
        <p:spPr/>
        <p:txBody>
          <a:bodyPr/>
          <a:lstStyle/>
          <a:p>
            <a:fld id="{C65D0D34-3334-455B-8143-1D3DE3D68805}" type="slidenum">
              <a:rPr lang="en-US" smtClean="0"/>
              <a:t>15</a:t>
            </a:fld>
            <a:endParaRPr lang="en-US"/>
          </a:p>
        </p:txBody>
      </p:sp>
    </p:spTree>
    <p:extLst>
      <p:ext uri="{BB962C8B-B14F-4D97-AF65-F5344CB8AC3E}">
        <p14:creationId xmlns:p14="http://schemas.microsoft.com/office/powerpoint/2010/main" val="33157318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5D0D34-3334-455B-8143-1D3DE3D68805}" type="slidenum">
              <a:rPr lang="en-US" smtClean="0"/>
              <a:t>16</a:t>
            </a:fld>
            <a:endParaRPr lang="en-US"/>
          </a:p>
        </p:txBody>
      </p:sp>
    </p:spTree>
    <p:extLst>
      <p:ext uri="{BB962C8B-B14F-4D97-AF65-F5344CB8AC3E}">
        <p14:creationId xmlns:p14="http://schemas.microsoft.com/office/powerpoint/2010/main" val="20014266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4614E-3B9A-4863-A42B-B5A3F3CE772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0E308DB-DB37-4722-B01E-01B04EDBF19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450ADB6-3791-4446-8309-EDDAC5859264}"/>
              </a:ext>
            </a:extLst>
          </p:cNvPr>
          <p:cNvSpPr>
            <a:spLocks noGrp="1"/>
          </p:cNvSpPr>
          <p:nvPr>
            <p:ph type="dt" sz="half" idx="10"/>
          </p:nvPr>
        </p:nvSpPr>
        <p:spPr/>
        <p:txBody>
          <a:bodyPr/>
          <a:lstStyle/>
          <a:p>
            <a:fld id="{9411EE82-A56E-4EC7-9F55-AF6D1BE343FA}" type="datetimeFigureOut">
              <a:rPr lang="en-US" smtClean="0"/>
              <a:t>2/5/2020</a:t>
            </a:fld>
            <a:endParaRPr lang="en-US"/>
          </a:p>
        </p:txBody>
      </p:sp>
      <p:sp>
        <p:nvSpPr>
          <p:cNvPr id="5" name="Footer Placeholder 4">
            <a:extLst>
              <a:ext uri="{FF2B5EF4-FFF2-40B4-BE49-F238E27FC236}">
                <a16:creationId xmlns:a16="http://schemas.microsoft.com/office/drawing/2014/main" id="{5203D617-7716-42F3-9C48-702E67B3BE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A551B6-3474-492D-8C51-1F5C33F794DD}"/>
              </a:ext>
            </a:extLst>
          </p:cNvPr>
          <p:cNvSpPr>
            <a:spLocks noGrp="1"/>
          </p:cNvSpPr>
          <p:nvPr>
            <p:ph type="sldNum" sz="quarter" idx="12"/>
          </p:nvPr>
        </p:nvSpPr>
        <p:spPr/>
        <p:txBody>
          <a:bodyPr/>
          <a:lstStyle/>
          <a:p>
            <a:fld id="{5A97D6B3-EE16-4153-86A4-A06F0E4A1265}" type="slidenum">
              <a:rPr lang="en-US" smtClean="0"/>
              <a:t>‹#›</a:t>
            </a:fld>
            <a:endParaRPr lang="en-US"/>
          </a:p>
        </p:txBody>
      </p:sp>
    </p:spTree>
    <p:extLst>
      <p:ext uri="{BB962C8B-B14F-4D97-AF65-F5344CB8AC3E}">
        <p14:creationId xmlns:p14="http://schemas.microsoft.com/office/powerpoint/2010/main" val="5005074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05759-20B5-4B68-9407-37DA58E4053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ED01965-D02A-4333-A10D-3B02277699D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63DBF29-C994-413A-B19A-23C8E27484E8}"/>
              </a:ext>
            </a:extLst>
          </p:cNvPr>
          <p:cNvSpPr>
            <a:spLocks noGrp="1"/>
          </p:cNvSpPr>
          <p:nvPr>
            <p:ph type="dt" sz="half" idx="10"/>
          </p:nvPr>
        </p:nvSpPr>
        <p:spPr/>
        <p:txBody>
          <a:bodyPr/>
          <a:lstStyle/>
          <a:p>
            <a:fld id="{9411EE82-A56E-4EC7-9F55-AF6D1BE343FA}" type="datetimeFigureOut">
              <a:rPr lang="en-US" smtClean="0"/>
              <a:t>2/5/2020</a:t>
            </a:fld>
            <a:endParaRPr lang="en-US"/>
          </a:p>
        </p:txBody>
      </p:sp>
      <p:sp>
        <p:nvSpPr>
          <p:cNvPr id="5" name="Footer Placeholder 4">
            <a:extLst>
              <a:ext uri="{FF2B5EF4-FFF2-40B4-BE49-F238E27FC236}">
                <a16:creationId xmlns:a16="http://schemas.microsoft.com/office/drawing/2014/main" id="{0FE116FE-9045-4B3B-9589-61047FE8B7B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C7E1E1-F2A4-4907-B6E5-9F8222E59288}"/>
              </a:ext>
            </a:extLst>
          </p:cNvPr>
          <p:cNvSpPr>
            <a:spLocks noGrp="1"/>
          </p:cNvSpPr>
          <p:nvPr>
            <p:ph type="sldNum" sz="quarter" idx="12"/>
          </p:nvPr>
        </p:nvSpPr>
        <p:spPr/>
        <p:txBody>
          <a:bodyPr/>
          <a:lstStyle/>
          <a:p>
            <a:fld id="{5A97D6B3-EE16-4153-86A4-A06F0E4A1265}" type="slidenum">
              <a:rPr lang="en-US" smtClean="0"/>
              <a:t>‹#›</a:t>
            </a:fld>
            <a:endParaRPr lang="en-US"/>
          </a:p>
        </p:txBody>
      </p:sp>
    </p:spTree>
    <p:extLst>
      <p:ext uri="{BB962C8B-B14F-4D97-AF65-F5344CB8AC3E}">
        <p14:creationId xmlns:p14="http://schemas.microsoft.com/office/powerpoint/2010/main" val="26126417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C4653-2ADA-4638-9883-6F006268A4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C490BD7-C67A-4A22-B775-B248308014A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9CCD4B82-20F3-4B32-A89C-AE9E2DE70EB3}"/>
              </a:ext>
            </a:extLst>
          </p:cNvPr>
          <p:cNvSpPr>
            <a:spLocks noGrp="1"/>
          </p:cNvSpPr>
          <p:nvPr>
            <p:ph type="dt" sz="half" idx="10"/>
          </p:nvPr>
        </p:nvSpPr>
        <p:spPr/>
        <p:txBody>
          <a:bodyPr/>
          <a:lstStyle/>
          <a:p>
            <a:fld id="{9411EE82-A56E-4EC7-9F55-AF6D1BE343FA}" type="datetimeFigureOut">
              <a:rPr lang="en-US" smtClean="0"/>
              <a:t>2/5/2020</a:t>
            </a:fld>
            <a:endParaRPr lang="en-US"/>
          </a:p>
        </p:txBody>
      </p:sp>
      <p:sp>
        <p:nvSpPr>
          <p:cNvPr id="5" name="Footer Placeholder 4">
            <a:extLst>
              <a:ext uri="{FF2B5EF4-FFF2-40B4-BE49-F238E27FC236}">
                <a16:creationId xmlns:a16="http://schemas.microsoft.com/office/drawing/2014/main" id="{7E94B846-8D31-48EF-9DD9-7A2A8BBC625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6847AC-B17D-407A-82E5-0F1A9087E4C3}"/>
              </a:ext>
            </a:extLst>
          </p:cNvPr>
          <p:cNvSpPr>
            <a:spLocks noGrp="1"/>
          </p:cNvSpPr>
          <p:nvPr>
            <p:ph type="sldNum" sz="quarter" idx="12"/>
          </p:nvPr>
        </p:nvSpPr>
        <p:spPr/>
        <p:txBody>
          <a:bodyPr/>
          <a:lstStyle/>
          <a:p>
            <a:fld id="{5A97D6B3-EE16-4153-86A4-A06F0E4A1265}" type="slidenum">
              <a:rPr lang="en-US" smtClean="0"/>
              <a:t>‹#›</a:t>
            </a:fld>
            <a:endParaRPr lang="en-US"/>
          </a:p>
        </p:txBody>
      </p:sp>
    </p:spTree>
    <p:extLst>
      <p:ext uri="{BB962C8B-B14F-4D97-AF65-F5344CB8AC3E}">
        <p14:creationId xmlns:p14="http://schemas.microsoft.com/office/powerpoint/2010/main" val="31861417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45171-C42F-485E-A820-2197B8F3214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F607F3D-175A-4D26-A34B-F46EA2ABD584}"/>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0305D8E-C11D-40E5-A556-3EAACA9322C2}"/>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EBD2E46-4F24-43CE-803C-13FD4F703F77}"/>
              </a:ext>
            </a:extLst>
          </p:cNvPr>
          <p:cNvSpPr>
            <a:spLocks noGrp="1"/>
          </p:cNvSpPr>
          <p:nvPr>
            <p:ph type="dt" sz="half" idx="10"/>
          </p:nvPr>
        </p:nvSpPr>
        <p:spPr/>
        <p:txBody>
          <a:bodyPr/>
          <a:lstStyle/>
          <a:p>
            <a:fld id="{9411EE82-A56E-4EC7-9F55-AF6D1BE343FA}" type="datetimeFigureOut">
              <a:rPr lang="en-US" smtClean="0"/>
              <a:t>2/5/2020</a:t>
            </a:fld>
            <a:endParaRPr lang="en-US"/>
          </a:p>
        </p:txBody>
      </p:sp>
      <p:sp>
        <p:nvSpPr>
          <p:cNvPr id="6" name="Footer Placeholder 5">
            <a:extLst>
              <a:ext uri="{FF2B5EF4-FFF2-40B4-BE49-F238E27FC236}">
                <a16:creationId xmlns:a16="http://schemas.microsoft.com/office/drawing/2014/main" id="{E553894D-6F20-4490-B401-D968CC70122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710DA88-2F73-4834-AB2A-6E8C7A6AEB66}"/>
              </a:ext>
            </a:extLst>
          </p:cNvPr>
          <p:cNvSpPr>
            <a:spLocks noGrp="1"/>
          </p:cNvSpPr>
          <p:nvPr>
            <p:ph type="sldNum" sz="quarter" idx="12"/>
          </p:nvPr>
        </p:nvSpPr>
        <p:spPr/>
        <p:txBody>
          <a:bodyPr/>
          <a:lstStyle/>
          <a:p>
            <a:fld id="{5A97D6B3-EE16-4153-86A4-A06F0E4A1265}" type="slidenum">
              <a:rPr lang="en-US" smtClean="0"/>
              <a:t>‹#›</a:t>
            </a:fld>
            <a:endParaRPr lang="en-US"/>
          </a:p>
        </p:txBody>
      </p:sp>
    </p:spTree>
    <p:extLst>
      <p:ext uri="{BB962C8B-B14F-4D97-AF65-F5344CB8AC3E}">
        <p14:creationId xmlns:p14="http://schemas.microsoft.com/office/powerpoint/2010/main" val="26759815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45982-128C-4A49-9F50-578030B4436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55FFCFD-1989-48D3-BE9D-0EC7742157D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0A16644-1BD8-46AB-8B09-45094C9B4C38}"/>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56B9E56-D302-4674-A55C-C048A026A3D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A51D1DB3-CE07-4568-AA07-F36091DCBB36}"/>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85A086D-37F0-45DA-825B-42934141DB48}"/>
              </a:ext>
            </a:extLst>
          </p:cNvPr>
          <p:cNvSpPr>
            <a:spLocks noGrp="1"/>
          </p:cNvSpPr>
          <p:nvPr>
            <p:ph type="dt" sz="half" idx="10"/>
          </p:nvPr>
        </p:nvSpPr>
        <p:spPr/>
        <p:txBody>
          <a:bodyPr/>
          <a:lstStyle/>
          <a:p>
            <a:fld id="{9411EE82-A56E-4EC7-9F55-AF6D1BE343FA}" type="datetimeFigureOut">
              <a:rPr lang="en-US" smtClean="0"/>
              <a:t>2/5/2020</a:t>
            </a:fld>
            <a:endParaRPr lang="en-US"/>
          </a:p>
        </p:txBody>
      </p:sp>
      <p:sp>
        <p:nvSpPr>
          <p:cNvPr id="8" name="Footer Placeholder 7">
            <a:extLst>
              <a:ext uri="{FF2B5EF4-FFF2-40B4-BE49-F238E27FC236}">
                <a16:creationId xmlns:a16="http://schemas.microsoft.com/office/drawing/2014/main" id="{0ECDA714-7F98-40B4-8215-3943DB9BECF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38CAA7F-C5A1-4E0A-BF8E-41C828DC9FEF}"/>
              </a:ext>
            </a:extLst>
          </p:cNvPr>
          <p:cNvSpPr>
            <a:spLocks noGrp="1"/>
          </p:cNvSpPr>
          <p:nvPr>
            <p:ph type="sldNum" sz="quarter" idx="12"/>
          </p:nvPr>
        </p:nvSpPr>
        <p:spPr/>
        <p:txBody>
          <a:bodyPr/>
          <a:lstStyle/>
          <a:p>
            <a:fld id="{5A97D6B3-EE16-4153-86A4-A06F0E4A1265}" type="slidenum">
              <a:rPr lang="en-US" smtClean="0"/>
              <a:t>‹#›</a:t>
            </a:fld>
            <a:endParaRPr lang="en-US"/>
          </a:p>
        </p:txBody>
      </p:sp>
    </p:spTree>
    <p:extLst>
      <p:ext uri="{BB962C8B-B14F-4D97-AF65-F5344CB8AC3E}">
        <p14:creationId xmlns:p14="http://schemas.microsoft.com/office/powerpoint/2010/main" val="482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D7DFB-F5C8-4269-937D-8C6EA6B28AF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16170A6-28F0-4E41-B816-85A00474C078}"/>
              </a:ext>
            </a:extLst>
          </p:cNvPr>
          <p:cNvSpPr>
            <a:spLocks noGrp="1"/>
          </p:cNvSpPr>
          <p:nvPr>
            <p:ph type="dt" sz="half" idx="10"/>
          </p:nvPr>
        </p:nvSpPr>
        <p:spPr/>
        <p:txBody>
          <a:bodyPr/>
          <a:lstStyle/>
          <a:p>
            <a:fld id="{9411EE82-A56E-4EC7-9F55-AF6D1BE343FA}" type="datetimeFigureOut">
              <a:rPr lang="en-US" smtClean="0"/>
              <a:t>2/5/2020</a:t>
            </a:fld>
            <a:endParaRPr lang="en-US"/>
          </a:p>
        </p:txBody>
      </p:sp>
      <p:sp>
        <p:nvSpPr>
          <p:cNvPr id="4" name="Footer Placeholder 3">
            <a:extLst>
              <a:ext uri="{FF2B5EF4-FFF2-40B4-BE49-F238E27FC236}">
                <a16:creationId xmlns:a16="http://schemas.microsoft.com/office/drawing/2014/main" id="{FA793808-2F75-400D-B6C1-AB644FE28FF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846EF5-E5CC-460D-AA59-2ED08889835B}"/>
              </a:ext>
            </a:extLst>
          </p:cNvPr>
          <p:cNvSpPr>
            <a:spLocks noGrp="1"/>
          </p:cNvSpPr>
          <p:nvPr>
            <p:ph type="sldNum" sz="quarter" idx="12"/>
          </p:nvPr>
        </p:nvSpPr>
        <p:spPr/>
        <p:txBody>
          <a:bodyPr/>
          <a:lstStyle/>
          <a:p>
            <a:fld id="{5A97D6B3-EE16-4153-86A4-A06F0E4A1265}" type="slidenum">
              <a:rPr lang="en-US" smtClean="0"/>
              <a:t>‹#›</a:t>
            </a:fld>
            <a:endParaRPr lang="en-US"/>
          </a:p>
        </p:txBody>
      </p:sp>
    </p:spTree>
    <p:extLst>
      <p:ext uri="{BB962C8B-B14F-4D97-AF65-F5344CB8AC3E}">
        <p14:creationId xmlns:p14="http://schemas.microsoft.com/office/powerpoint/2010/main" val="42688162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3373F70-AA76-4ACE-9E40-813D5687EFEB}"/>
              </a:ext>
            </a:extLst>
          </p:cNvPr>
          <p:cNvSpPr>
            <a:spLocks noGrp="1"/>
          </p:cNvSpPr>
          <p:nvPr>
            <p:ph type="dt" sz="half" idx="10"/>
          </p:nvPr>
        </p:nvSpPr>
        <p:spPr/>
        <p:txBody>
          <a:bodyPr/>
          <a:lstStyle/>
          <a:p>
            <a:fld id="{9411EE82-A56E-4EC7-9F55-AF6D1BE343FA}" type="datetimeFigureOut">
              <a:rPr lang="en-US" smtClean="0"/>
              <a:t>2/5/2020</a:t>
            </a:fld>
            <a:endParaRPr lang="en-US"/>
          </a:p>
        </p:txBody>
      </p:sp>
      <p:sp>
        <p:nvSpPr>
          <p:cNvPr id="3" name="Footer Placeholder 2">
            <a:extLst>
              <a:ext uri="{FF2B5EF4-FFF2-40B4-BE49-F238E27FC236}">
                <a16:creationId xmlns:a16="http://schemas.microsoft.com/office/drawing/2014/main" id="{2091F7D1-3E91-4324-8B24-02DDDC7CC08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4FE14F1-2A5A-4263-91EE-8547B40A224D}"/>
              </a:ext>
            </a:extLst>
          </p:cNvPr>
          <p:cNvSpPr>
            <a:spLocks noGrp="1"/>
          </p:cNvSpPr>
          <p:nvPr>
            <p:ph type="sldNum" sz="quarter" idx="12"/>
          </p:nvPr>
        </p:nvSpPr>
        <p:spPr/>
        <p:txBody>
          <a:bodyPr/>
          <a:lstStyle/>
          <a:p>
            <a:fld id="{5A97D6B3-EE16-4153-86A4-A06F0E4A1265}" type="slidenum">
              <a:rPr lang="en-US" smtClean="0"/>
              <a:t>‹#›</a:t>
            </a:fld>
            <a:endParaRPr lang="en-US"/>
          </a:p>
        </p:txBody>
      </p:sp>
    </p:spTree>
    <p:extLst>
      <p:ext uri="{BB962C8B-B14F-4D97-AF65-F5344CB8AC3E}">
        <p14:creationId xmlns:p14="http://schemas.microsoft.com/office/powerpoint/2010/main" val="42663703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EAAEF-6F11-4A55-B3B4-18025300036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3773670-101F-4105-8DF3-D0C8EEB94D1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B6BCEF4-F205-4B34-AF0E-72ACC5CD95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8C43DD7-CB59-4497-8B0F-737B79D22D7F}"/>
              </a:ext>
            </a:extLst>
          </p:cNvPr>
          <p:cNvSpPr>
            <a:spLocks noGrp="1"/>
          </p:cNvSpPr>
          <p:nvPr>
            <p:ph type="dt" sz="half" idx="10"/>
          </p:nvPr>
        </p:nvSpPr>
        <p:spPr/>
        <p:txBody>
          <a:bodyPr/>
          <a:lstStyle/>
          <a:p>
            <a:fld id="{9411EE82-A56E-4EC7-9F55-AF6D1BE343FA}" type="datetimeFigureOut">
              <a:rPr lang="en-US" smtClean="0"/>
              <a:t>2/5/2020</a:t>
            </a:fld>
            <a:endParaRPr lang="en-US"/>
          </a:p>
        </p:txBody>
      </p:sp>
      <p:sp>
        <p:nvSpPr>
          <p:cNvPr id="6" name="Footer Placeholder 5">
            <a:extLst>
              <a:ext uri="{FF2B5EF4-FFF2-40B4-BE49-F238E27FC236}">
                <a16:creationId xmlns:a16="http://schemas.microsoft.com/office/drawing/2014/main" id="{5CB6CC79-9DC8-4D04-A58D-2D0405BA32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7A1056-60A4-4504-9E05-29D160C29D77}"/>
              </a:ext>
            </a:extLst>
          </p:cNvPr>
          <p:cNvSpPr>
            <a:spLocks noGrp="1"/>
          </p:cNvSpPr>
          <p:nvPr>
            <p:ph type="sldNum" sz="quarter" idx="12"/>
          </p:nvPr>
        </p:nvSpPr>
        <p:spPr/>
        <p:txBody>
          <a:bodyPr/>
          <a:lstStyle/>
          <a:p>
            <a:fld id="{5A97D6B3-EE16-4153-86A4-A06F0E4A1265}" type="slidenum">
              <a:rPr lang="en-US" smtClean="0"/>
              <a:t>‹#›</a:t>
            </a:fld>
            <a:endParaRPr lang="en-US"/>
          </a:p>
        </p:txBody>
      </p:sp>
    </p:spTree>
    <p:extLst>
      <p:ext uri="{BB962C8B-B14F-4D97-AF65-F5344CB8AC3E}">
        <p14:creationId xmlns:p14="http://schemas.microsoft.com/office/powerpoint/2010/main" val="35455469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5D3D0-A7CC-4196-B1AE-51BBB109020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4F9CB70-630F-4B41-9190-FC4AAC3A964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F7A5F56-C1E6-43CB-BBAA-F017FC544C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910A50F-183D-4C60-8426-2D566507CA8D}"/>
              </a:ext>
            </a:extLst>
          </p:cNvPr>
          <p:cNvSpPr>
            <a:spLocks noGrp="1"/>
          </p:cNvSpPr>
          <p:nvPr>
            <p:ph type="dt" sz="half" idx="10"/>
          </p:nvPr>
        </p:nvSpPr>
        <p:spPr/>
        <p:txBody>
          <a:bodyPr/>
          <a:lstStyle/>
          <a:p>
            <a:fld id="{9411EE82-A56E-4EC7-9F55-AF6D1BE343FA}" type="datetimeFigureOut">
              <a:rPr lang="en-US" smtClean="0"/>
              <a:t>2/5/2020</a:t>
            </a:fld>
            <a:endParaRPr lang="en-US"/>
          </a:p>
        </p:txBody>
      </p:sp>
      <p:sp>
        <p:nvSpPr>
          <p:cNvPr id="6" name="Footer Placeholder 5">
            <a:extLst>
              <a:ext uri="{FF2B5EF4-FFF2-40B4-BE49-F238E27FC236}">
                <a16:creationId xmlns:a16="http://schemas.microsoft.com/office/drawing/2014/main" id="{ECFE94EE-3FB3-4E30-A69B-1E23476110D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012EB8-F71C-4AF7-97C0-16D2CD19C836}"/>
              </a:ext>
            </a:extLst>
          </p:cNvPr>
          <p:cNvSpPr>
            <a:spLocks noGrp="1"/>
          </p:cNvSpPr>
          <p:nvPr>
            <p:ph type="sldNum" sz="quarter" idx="12"/>
          </p:nvPr>
        </p:nvSpPr>
        <p:spPr/>
        <p:txBody>
          <a:bodyPr/>
          <a:lstStyle/>
          <a:p>
            <a:fld id="{5A97D6B3-EE16-4153-86A4-A06F0E4A1265}" type="slidenum">
              <a:rPr lang="en-US" smtClean="0"/>
              <a:t>‹#›</a:t>
            </a:fld>
            <a:endParaRPr lang="en-US"/>
          </a:p>
        </p:txBody>
      </p:sp>
    </p:spTree>
    <p:extLst>
      <p:ext uri="{BB962C8B-B14F-4D97-AF65-F5344CB8AC3E}">
        <p14:creationId xmlns:p14="http://schemas.microsoft.com/office/powerpoint/2010/main" val="19773275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4E340-6469-416B-8162-EDB58B7E3F7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97C2415-EF20-4362-875A-B764BDE9254A}"/>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7DCC51-7F43-45CF-8B66-53133E7769B5}"/>
              </a:ext>
            </a:extLst>
          </p:cNvPr>
          <p:cNvSpPr>
            <a:spLocks noGrp="1"/>
          </p:cNvSpPr>
          <p:nvPr>
            <p:ph type="dt" sz="half" idx="10"/>
          </p:nvPr>
        </p:nvSpPr>
        <p:spPr/>
        <p:txBody>
          <a:bodyPr/>
          <a:lstStyle/>
          <a:p>
            <a:fld id="{9411EE82-A56E-4EC7-9F55-AF6D1BE343FA}" type="datetimeFigureOut">
              <a:rPr lang="en-US" smtClean="0"/>
              <a:t>2/5/2020</a:t>
            </a:fld>
            <a:endParaRPr lang="en-US"/>
          </a:p>
        </p:txBody>
      </p:sp>
      <p:sp>
        <p:nvSpPr>
          <p:cNvPr id="5" name="Footer Placeholder 4">
            <a:extLst>
              <a:ext uri="{FF2B5EF4-FFF2-40B4-BE49-F238E27FC236}">
                <a16:creationId xmlns:a16="http://schemas.microsoft.com/office/drawing/2014/main" id="{6A6CDBC7-AEF6-46AE-8D93-B6DDC1C0D3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3045E0-192D-4B68-8ACF-29AEFD61F9E6}"/>
              </a:ext>
            </a:extLst>
          </p:cNvPr>
          <p:cNvSpPr>
            <a:spLocks noGrp="1"/>
          </p:cNvSpPr>
          <p:nvPr>
            <p:ph type="sldNum" sz="quarter" idx="12"/>
          </p:nvPr>
        </p:nvSpPr>
        <p:spPr/>
        <p:txBody>
          <a:bodyPr/>
          <a:lstStyle/>
          <a:p>
            <a:fld id="{5A97D6B3-EE16-4153-86A4-A06F0E4A1265}" type="slidenum">
              <a:rPr lang="en-US" smtClean="0"/>
              <a:t>‹#›</a:t>
            </a:fld>
            <a:endParaRPr lang="en-US"/>
          </a:p>
        </p:txBody>
      </p:sp>
    </p:spTree>
    <p:extLst>
      <p:ext uri="{BB962C8B-B14F-4D97-AF65-F5344CB8AC3E}">
        <p14:creationId xmlns:p14="http://schemas.microsoft.com/office/powerpoint/2010/main" val="28017267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A1EF05F-17F2-40CA-B564-90F0E6AD666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815F59F-AF6F-4AD6-9A28-B00F03591686}"/>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A5390A-3D1B-4143-84E6-95B638629F4B}"/>
              </a:ext>
            </a:extLst>
          </p:cNvPr>
          <p:cNvSpPr>
            <a:spLocks noGrp="1"/>
          </p:cNvSpPr>
          <p:nvPr>
            <p:ph type="dt" sz="half" idx="10"/>
          </p:nvPr>
        </p:nvSpPr>
        <p:spPr/>
        <p:txBody>
          <a:bodyPr/>
          <a:lstStyle/>
          <a:p>
            <a:fld id="{9411EE82-A56E-4EC7-9F55-AF6D1BE343FA}" type="datetimeFigureOut">
              <a:rPr lang="en-US" smtClean="0"/>
              <a:t>2/5/2020</a:t>
            </a:fld>
            <a:endParaRPr lang="en-US"/>
          </a:p>
        </p:txBody>
      </p:sp>
      <p:sp>
        <p:nvSpPr>
          <p:cNvPr id="5" name="Footer Placeholder 4">
            <a:extLst>
              <a:ext uri="{FF2B5EF4-FFF2-40B4-BE49-F238E27FC236}">
                <a16:creationId xmlns:a16="http://schemas.microsoft.com/office/drawing/2014/main" id="{18D37F55-CBA3-4338-879B-984853894A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53AF7C-AC3C-4452-97BB-7242F2ECC8F8}"/>
              </a:ext>
            </a:extLst>
          </p:cNvPr>
          <p:cNvSpPr>
            <a:spLocks noGrp="1"/>
          </p:cNvSpPr>
          <p:nvPr>
            <p:ph type="sldNum" sz="quarter" idx="12"/>
          </p:nvPr>
        </p:nvSpPr>
        <p:spPr/>
        <p:txBody>
          <a:bodyPr/>
          <a:lstStyle/>
          <a:p>
            <a:fld id="{5A97D6B3-EE16-4153-86A4-A06F0E4A1265}" type="slidenum">
              <a:rPr lang="en-US" smtClean="0"/>
              <a:t>‹#›</a:t>
            </a:fld>
            <a:endParaRPr lang="en-US"/>
          </a:p>
        </p:txBody>
      </p:sp>
    </p:spTree>
    <p:extLst>
      <p:ext uri="{BB962C8B-B14F-4D97-AF65-F5344CB8AC3E}">
        <p14:creationId xmlns:p14="http://schemas.microsoft.com/office/powerpoint/2010/main" val="13493823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9AF8E38-2D93-4742-B916-844747C4AAE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961180B-87F5-4F87-80B8-4D5A956E60F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773F0E-CECE-4B89-9BD4-3862B0BC904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11EE82-A56E-4EC7-9F55-AF6D1BE343FA}" type="datetimeFigureOut">
              <a:rPr lang="en-US" smtClean="0"/>
              <a:t>2/5/2020</a:t>
            </a:fld>
            <a:endParaRPr lang="en-US"/>
          </a:p>
        </p:txBody>
      </p:sp>
      <p:sp>
        <p:nvSpPr>
          <p:cNvPr id="5" name="Footer Placeholder 4">
            <a:extLst>
              <a:ext uri="{FF2B5EF4-FFF2-40B4-BE49-F238E27FC236}">
                <a16:creationId xmlns:a16="http://schemas.microsoft.com/office/drawing/2014/main" id="{C2DB30B6-73C3-4F72-8341-36138EDB577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1049CE4-B4A1-4FBB-8C61-B5A1FA50BDB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97D6B3-EE16-4153-86A4-A06F0E4A1265}" type="slidenum">
              <a:rPr lang="en-US" smtClean="0"/>
              <a:t>‹#›</a:t>
            </a:fld>
            <a:endParaRPr lang="en-US"/>
          </a:p>
        </p:txBody>
      </p:sp>
    </p:spTree>
    <p:extLst>
      <p:ext uri="{BB962C8B-B14F-4D97-AF65-F5344CB8AC3E}">
        <p14:creationId xmlns:p14="http://schemas.microsoft.com/office/powerpoint/2010/main" val="34397982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Image result for argument">
            <a:extLst>
              <a:ext uri="{FF2B5EF4-FFF2-40B4-BE49-F238E27FC236}">
                <a16:creationId xmlns:a16="http://schemas.microsoft.com/office/drawing/2014/main" id="{AD54967F-4863-4E63-95AB-7D9E931CE8F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7575"/>
          <a:stretch/>
        </p:blipFill>
        <p:spPr bwMode="auto">
          <a:xfrm>
            <a:off x="887171" y="-487467"/>
            <a:ext cx="10417658" cy="652478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54F9FB05-3A34-42E8-AA08-53253FE082EE}"/>
              </a:ext>
            </a:extLst>
          </p:cNvPr>
          <p:cNvSpPr>
            <a:spLocks noGrp="1"/>
          </p:cNvSpPr>
          <p:nvPr>
            <p:ph type="ctrTitle"/>
          </p:nvPr>
        </p:nvSpPr>
        <p:spPr>
          <a:xfrm>
            <a:off x="1524000" y="1993955"/>
            <a:ext cx="9144000" cy="2387600"/>
          </a:xfrm>
        </p:spPr>
        <p:txBody>
          <a:bodyPr/>
          <a:lstStyle/>
          <a:p>
            <a:r>
              <a:rPr lang="en-US" b="1" dirty="0"/>
              <a:t>Communication Under Stress</a:t>
            </a:r>
          </a:p>
        </p:txBody>
      </p:sp>
      <p:sp>
        <p:nvSpPr>
          <p:cNvPr id="3" name="Subtitle 2">
            <a:extLst>
              <a:ext uri="{FF2B5EF4-FFF2-40B4-BE49-F238E27FC236}">
                <a16:creationId xmlns:a16="http://schemas.microsoft.com/office/drawing/2014/main" id="{86C04597-CED9-4473-B6F4-5EE67E49FE6D}"/>
              </a:ext>
            </a:extLst>
          </p:cNvPr>
          <p:cNvSpPr>
            <a:spLocks noGrp="1"/>
          </p:cNvSpPr>
          <p:nvPr>
            <p:ph type="subTitle" idx="1"/>
          </p:nvPr>
        </p:nvSpPr>
        <p:spPr>
          <a:xfrm>
            <a:off x="1524000" y="5209436"/>
            <a:ext cx="9144000" cy="1655762"/>
          </a:xfrm>
        </p:spPr>
        <p:txBody>
          <a:bodyPr>
            <a:normAutofit lnSpcReduction="10000"/>
          </a:bodyPr>
          <a:lstStyle/>
          <a:p>
            <a:endParaRPr lang="en-US" dirty="0"/>
          </a:p>
          <a:p>
            <a:r>
              <a:rPr lang="en-US" dirty="0"/>
              <a:t>Faculty Development Workshop</a:t>
            </a:r>
          </a:p>
          <a:p>
            <a:r>
              <a:rPr lang="en-US" dirty="0"/>
              <a:t>1/22/2020</a:t>
            </a:r>
          </a:p>
          <a:p>
            <a:r>
              <a:rPr lang="en-US" dirty="0"/>
              <a:t>Lauren Kearney and Gopal </a:t>
            </a:r>
            <a:r>
              <a:rPr lang="en-US" dirty="0" err="1"/>
              <a:t>Yadavalli</a:t>
            </a:r>
            <a:endParaRPr lang="en-US" dirty="0"/>
          </a:p>
        </p:txBody>
      </p:sp>
    </p:spTree>
    <p:extLst>
      <p:ext uri="{BB962C8B-B14F-4D97-AF65-F5344CB8AC3E}">
        <p14:creationId xmlns:p14="http://schemas.microsoft.com/office/powerpoint/2010/main" val="3589998568"/>
      </p:ext>
    </p:extLst>
  </p:cSld>
  <p:clrMapOvr>
    <a:masterClrMapping/>
  </p:clrMapOvr>
  <mc:AlternateContent xmlns:mc="http://schemas.openxmlformats.org/markup-compatibility/2006" xmlns:p14="http://schemas.microsoft.com/office/powerpoint/2010/main">
    <mc:Choice Requires="p14">
      <p:transition spd="slow" p14:dur="2000" advTm="43079"/>
    </mc:Choice>
    <mc:Fallback xmlns="">
      <p:transition spd="slow" advTm="43079"/>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09F325-7FAE-4105-8274-60396197A8B2}"/>
              </a:ext>
            </a:extLst>
          </p:cNvPr>
          <p:cNvSpPr>
            <a:spLocks noGrp="1"/>
          </p:cNvSpPr>
          <p:nvPr>
            <p:ph type="title"/>
          </p:nvPr>
        </p:nvSpPr>
        <p:spPr>
          <a:xfrm>
            <a:off x="838200" y="365125"/>
            <a:ext cx="10515600" cy="1325563"/>
          </a:xfrm>
        </p:spPr>
        <p:txBody>
          <a:bodyPr>
            <a:normAutofit/>
          </a:bodyPr>
          <a:lstStyle/>
          <a:p>
            <a:r>
              <a:rPr lang="en-US" sz="4400"/>
              <a:t>Learning Objectives </a:t>
            </a:r>
          </a:p>
        </p:txBody>
      </p:sp>
      <p:graphicFrame>
        <p:nvGraphicFramePr>
          <p:cNvPr id="13" name="Content Placeholder 2">
            <a:extLst>
              <a:ext uri="{FF2B5EF4-FFF2-40B4-BE49-F238E27FC236}">
                <a16:creationId xmlns:a16="http://schemas.microsoft.com/office/drawing/2014/main" id="{2C4A8A77-29A8-4A69-9D0E-41C71D225010}"/>
              </a:ext>
            </a:extLst>
          </p:cNvPr>
          <p:cNvGraphicFramePr>
            <a:graphicFrameLocks noGrp="1"/>
          </p:cNvGraphicFramePr>
          <p:nvPr>
            <p:ph idx="1"/>
            <p:extLst>
              <p:ext uri="{D42A27DB-BD31-4B8C-83A1-F6EECF244321}">
                <p14:modId xmlns:p14="http://schemas.microsoft.com/office/powerpoint/2010/main" val="1582120961"/>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89219169"/>
      </p:ext>
    </p:extLst>
  </p:cSld>
  <p:clrMapOvr>
    <a:masterClrMapping/>
  </p:clrMapOvr>
  <mc:AlternateContent xmlns:mc="http://schemas.openxmlformats.org/markup-compatibility/2006" xmlns:p14="http://schemas.microsoft.com/office/powerpoint/2010/main">
    <mc:Choice Requires="p14">
      <p:transition spd="slow" p14:dur="2000" advTm="31439"/>
    </mc:Choice>
    <mc:Fallback xmlns="">
      <p:transition spd="slow" advTm="31439"/>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5" name="Rectangle 74">
            <a:extLst>
              <a:ext uri="{FF2B5EF4-FFF2-40B4-BE49-F238E27FC236}">
                <a16:creationId xmlns:a16="http://schemas.microsoft.com/office/drawing/2014/main" id="{56827C3C-D52F-46CE-A441-3CD6A1A6A0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37" y="0"/>
            <a:ext cx="12192000" cy="6858000"/>
          </a:xfrm>
          <a:prstGeom prst="rect">
            <a:avLst/>
          </a:prstGeom>
          <a:solidFill>
            <a:schemeClr val="bg1">
              <a:lumMod val="8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F52A8B51-0A89-497B-B882-6658E029A3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7" y="643466"/>
            <a:ext cx="3522548" cy="5571067"/>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EB1CEFBF-6F09-4052-862B-E219DA1575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26882" y="643466"/>
            <a:ext cx="3522548" cy="5571067"/>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4" name="Picture 6" descr="Image result for hospital medicine clip art">
            <a:extLst>
              <a:ext uri="{FF2B5EF4-FFF2-40B4-BE49-F238E27FC236}">
                <a16:creationId xmlns:a16="http://schemas.microsoft.com/office/drawing/2014/main" id="{BB99F8E6-8756-4125-BF53-C32B9E82ABC7}"/>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648614" y="1995853"/>
            <a:ext cx="2879083" cy="2866287"/>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Image result for nurse">
            <a:extLst>
              <a:ext uri="{FF2B5EF4-FFF2-40B4-BE49-F238E27FC236}">
                <a16:creationId xmlns:a16="http://schemas.microsoft.com/office/drawing/2014/main" id="{C4927FF1-6DA0-4ACE-A9A9-41120AA5E9D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6961"/>
          <a:stretch/>
        </p:blipFill>
        <p:spPr bwMode="auto">
          <a:xfrm>
            <a:off x="765651" y="2168333"/>
            <a:ext cx="3335347" cy="2521329"/>
          </a:xfrm>
          <a:prstGeom prst="rect">
            <a:avLst/>
          </a:prstGeom>
          <a:noFill/>
          <a:extLst>
            <a:ext uri="{909E8E84-426E-40DD-AFC4-6F175D3DCCD1}">
              <a14:hiddenFill xmlns:a14="http://schemas.microsoft.com/office/drawing/2010/main">
                <a:solidFill>
                  <a:srgbClr val="FFFFFF"/>
                </a:solidFill>
              </a14:hiddenFill>
            </a:ext>
          </a:extLst>
        </p:spPr>
      </p:pic>
      <p:sp>
        <p:nvSpPr>
          <p:cNvPr id="81" name="Rectangle 80">
            <a:extLst>
              <a:ext uri="{FF2B5EF4-FFF2-40B4-BE49-F238E27FC236}">
                <a16:creationId xmlns:a16="http://schemas.microsoft.com/office/drawing/2014/main" id="{BCB5D417-2A71-445D-B4C7-9E814D633D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22847" y="643466"/>
            <a:ext cx="3522548" cy="5571067"/>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2" name="Picture 4" descr="Image result for case management">
            <a:extLst>
              <a:ext uri="{FF2B5EF4-FFF2-40B4-BE49-F238E27FC236}">
                <a16:creationId xmlns:a16="http://schemas.microsoft.com/office/drawing/2014/main" id="{E1976C19-286A-448F-8FE2-5004004ADF07}"/>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8116810" y="2319479"/>
            <a:ext cx="3334621" cy="2219038"/>
          </a:xfrm>
          <a:prstGeom prst="rect">
            <a:avLst/>
          </a:prstGeom>
          <a:noFill/>
          <a:extLst>
            <a:ext uri="{909E8E84-426E-40DD-AFC4-6F175D3DCCD1}">
              <a14:hiddenFill xmlns:a14="http://schemas.microsoft.com/office/drawing/2010/main">
                <a:solidFill>
                  <a:srgbClr val="FFFFFF"/>
                </a:solidFill>
              </a14:hiddenFill>
            </a:ext>
          </a:extLst>
        </p:spPr>
      </p:pic>
      <p:sp>
        <p:nvSpPr>
          <p:cNvPr id="4" name="Star: 5 Points 3">
            <a:extLst>
              <a:ext uri="{FF2B5EF4-FFF2-40B4-BE49-F238E27FC236}">
                <a16:creationId xmlns:a16="http://schemas.microsoft.com/office/drawing/2014/main" id="{233E8569-3A7D-465C-AF89-FB5978987772}"/>
              </a:ext>
            </a:extLst>
          </p:cNvPr>
          <p:cNvSpPr/>
          <p:nvPr/>
        </p:nvSpPr>
        <p:spPr>
          <a:xfrm>
            <a:off x="11372530" y="6116417"/>
            <a:ext cx="816333" cy="741583"/>
          </a:xfrm>
          <a:prstGeom prst="star5">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735653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crucial conversations">
            <a:extLst>
              <a:ext uri="{FF2B5EF4-FFF2-40B4-BE49-F238E27FC236}">
                <a16:creationId xmlns:a16="http://schemas.microsoft.com/office/drawing/2014/main" id="{43212A05-4956-4AF6-ACCF-81AA448C6F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7848" y="585203"/>
            <a:ext cx="6556304" cy="56875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6271603"/>
      </p:ext>
    </p:extLst>
  </p:cSld>
  <p:clrMapOvr>
    <a:masterClrMapping/>
  </p:clrMapOvr>
  <mc:AlternateContent xmlns:mc="http://schemas.openxmlformats.org/markup-compatibility/2006" xmlns:p14="http://schemas.microsoft.com/office/powerpoint/2010/main">
    <mc:Choice Requires="p14">
      <p:transition spd="slow" p14:dur="2000" advTm="173502"/>
    </mc:Choice>
    <mc:Fallback xmlns="">
      <p:transition spd="slow" advTm="173502"/>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711A0E-A428-4ED1-96CB-33D69FD842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0874" y="2043803"/>
            <a:ext cx="10190252" cy="80683"/>
          </a:xfrm>
          <a:prstGeom prst="rect">
            <a:avLst/>
          </a:prstGeom>
          <a:solidFill>
            <a:schemeClr val="tx1">
              <a:lumMod val="50000"/>
              <a:lumOff val="50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5" name="Content Placeholder 2">
            <a:extLst>
              <a:ext uri="{FF2B5EF4-FFF2-40B4-BE49-F238E27FC236}">
                <a16:creationId xmlns:a16="http://schemas.microsoft.com/office/drawing/2014/main" id="{40833A68-58D0-4984-BE7C-2DAA6ECE57BF}"/>
              </a:ext>
            </a:extLst>
          </p:cNvPr>
          <p:cNvGraphicFramePr>
            <a:graphicFrameLocks noGrp="1"/>
          </p:cNvGraphicFramePr>
          <p:nvPr>
            <p:ph idx="1"/>
            <p:extLst>
              <p:ext uri="{D42A27DB-BD31-4B8C-83A1-F6EECF244321}">
                <p14:modId xmlns:p14="http://schemas.microsoft.com/office/powerpoint/2010/main" val="2654801263"/>
              </p:ext>
            </p:extLst>
          </p:nvPr>
        </p:nvGraphicFramePr>
        <p:xfrm>
          <a:off x="1000874" y="2385390"/>
          <a:ext cx="10190252" cy="36178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029015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841248" y="600426"/>
            <a:ext cx="9875520" cy="3360625"/>
          </a:xfrm>
        </p:spPr>
        <p:txBody>
          <a:bodyPr vert="horz" lIns="91440" tIns="45720" rIns="91440" bIns="45720" rtlCol="0" anchor="b">
            <a:normAutofit/>
          </a:bodyPr>
          <a:lstStyle/>
          <a:p>
            <a:r>
              <a:rPr lang="en-US" sz="5400" kern="1200">
                <a:solidFill>
                  <a:schemeClr val="tx1"/>
                </a:solidFill>
                <a:latin typeface="+mj-lt"/>
                <a:ea typeface="+mj-ea"/>
                <a:cs typeface="+mj-cs"/>
              </a:rPr>
              <a:t>So you find yourself in a Crucial Conversation… </a:t>
            </a:r>
            <a:br>
              <a:rPr lang="en-US" sz="5400" kern="1200">
                <a:solidFill>
                  <a:schemeClr val="tx1"/>
                </a:solidFill>
                <a:latin typeface="+mj-lt"/>
                <a:ea typeface="+mj-ea"/>
                <a:cs typeface="+mj-cs"/>
              </a:rPr>
            </a:br>
            <a:br>
              <a:rPr lang="en-US" sz="5400" kern="1200">
                <a:solidFill>
                  <a:schemeClr val="tx1"/>
                </a:solidFill>
                <a:latin typeface="+mj-lt"/>
                <a:ea typeface="+mj-ea"/>
                <a:cs typeface="+mj-cs"/>
              </a:rPr>
            </a:br>
            <a:r>
              <a:rPr lang="en-US" sz="5400" kern="1200">
                <a:solidFill>
                  <a:schemeClr val="tx1"/>
                </a:solidFill>
                <a:latin typeface="+mj-lt"/>
                <a:ea typeface="+mj-ea"/>
                <a:cs typeface="+mj-cs"/>
              </a:rPr>
              <a:t>How can we do better?</a:t>
            </a:r>
          </a:p>
        </p:txBody>
      </p:sp>
    </p:spTree>
    <p:extLst>
      <p:ext uri="{BB962C8B-B14F-4D97-AF65-F5344CB8AC3E}">
        <p14:creationId xmlns:p14="http://schemas.microsoft.com/office/powerpoint/2010/main" val="18283452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7A747474-85A3-44A0-972C-CD091EB70157}"/>
              </a:ext>
            </a:extLst>
          </p:cNvPr>
          <p:cNvGraphicFramePr>
            <a:graphicFrameLocks noGrp="1"/>
          </p:cNvGraphicFramePr>
          <p:nvPr>
            <p:extLst>
              <p:ext uri="{D42A27DB-BD31-4B8C-83A1-F6EECF244321}">
                <p14:modId xmlns:p14="http://schemas.microsoft.com/office/powerpoint/2010/main" val="3108921099"/>
              </p:ext>
            </p:extLst>
          </p:nvPr>
        </p:nvGraphicFramePr>
        <p:xfrm>
          <a:off x="340360" y="197030"/>
          <a:ext cx="11226800" cy="6539050"/>
        </p:xfrm>
        <a:graphic>
          <a:graphicData uri="http://schemas.openxmlformats.org/drawingml/2006/table">
            <a:tbl>
              <a:tblPr firstRow="1" bandRow="1">
                <a:tableStyleId>{69CF1AB2-1976-4502-BF36-3FF5EA218861}</a:tableStyleId>
              </a:tblPr>
              <a:tblGrid>
                <a:gridCol w="4940674">
                  <a:extLst>
                    <a:ext uri="{9D8B030D-6E8A-4147-A177-3AD203B41FA5}">
                      <a16:colId xmlns:a16="http://schemas.microsoft.com/office/drawing/2014/main" val="4122467737"/>
                    </a:ext>
                  </a:extLst>
                </a:gridCol>
                <a:gridCol w="6286126">
                  <a:extLst>
                    <a:ext uri="{9D8B030D-6E8A-4147-A177-3AD203B41FA5}">
                      <a16:colId xmlns:a16="http://schemas.microsoft.com/office/drawing/2014/main" val="118282671"/>
                    </a:ext>
                  </a:extLst>
                </a:gridCol>
              </a:tblGrid>
              <a:tr h="121428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dirty="0"/>
                        <a:t>1. Meet face to face</a:t>
                      </a:r>
                    </a:p>
                    <a:p>
                      <a:endParaRPr lang="en-US" sz="2800" b="1" dirty="0"/>
                    </a:p>
                  </a:txBody>
                  <a:tcPr/>
                </a:tc>
                <a:tc>
                  <a:txBody>
                    <a:bodyPr/>
                    <a:lstStyle/>
                    <a:p>
                      <a:endParaRPr lang="en-US" dirty="0"/>
                    </a:p>
                  </a:txBody>
                  <a:tcPr/>
                </a:tc>
                <a:extLst>
                  <a:ext uri="{0D108BD9-81ED-4DB2-BD59-A6C34878D82A}">
                    <a16:rowId xmlns:a16="http://schemas.microsoft.com/office/drawing/2014/main" val="2272527928"/>
                  </a:ext>
                </a:extLst>
              </a:tr>
              <a:tr h="1214281">
                <a:tc>
                  <a:txBody>
                    <a:bodyPr/>
                    <a:lstStyle/>
                    <a:p>
                      <a:r>
                        <a:rPr lang="en-US" sz="2800" b="1" dirty="0"/>
                        <a:t>2. Perspective taking</a:t>
                      </a:r>
                    </a:p>
                  </a:txBody>
                  <a:tcPr/>
                </a:tc>
                <a:tc>
                  <a:txBody>
                    <a:bodyPr/>
                    <a:lstStyle/>
                    <a:p>
                      <a:endParaRPr lang="en-US"/>
                    </a:p>
                  </a:txBody>
                  <a:tcPr/>
                </a:tc>
                <a:extLst>
                  <a:ext uri="{0D108BD9-81ED-4DB2-BD59-A6C34878D82A}">
                    <a16:rowId xmlns:a16="http://schemas.microsoft.com/office/drawing/2014/main" val="90229662"/>
                  </a:ext>
                </a:extLst>
              </a:tr>
              <a:tr h="1027622">
                <a:tc>
                  <a:txBody>
                    <a:bodyPr/>
                    <a:lstStyle/>
                    <a:p>
                      <a:r>
                        <a:rPr lang="en-US" sz="2800" b="1" dirty="0"/>
                        <a:t>3. Establish your motive</a:t>
                      </a:r>
                    </a:p>
                  </a:txBody>
                  <a:tcPr/>
                </a:tc>
                <a:tc>
                  <a:txBody>
                    <a:bodyPr/>
                    <a:lstStyle/>
                    <a:p>
                      <a:endParaRPr lang="en-US"/>
                    </a:p>
                  </a:txBody>
                  <a:tcPr/>
                </a:tc>
                <a:extLst>
                  <a:ext uri="{0D108BD9-81ED-4DB2-BD59-A6C34878D82A}">
                    <a16:rowId xmlns:a16="http://schemas.microsoft.com/office/drawing/2014/main" val="3520799006"/>
                  </a:ext>
                </a:extLst>
              </a:tr>
              <a:tr h="1027622">
                <a:tc>
                  <a:txBody>
                    <a:bodyPr/>
                    <a:lstStyle/>
                    <a:p>
                      <a:r>
                        <a:rPr lang="en-US" sz="2800" b="1" dirty="0"/>
                        <a:t>4. Understand your argument</a:t>
                      </a:r>
                    </a:p>
                  </a:txBody>
                  <a:tcPr/>
                </a:tc>
                <a:tc>
                  <a:txBody>
                    <a:bodyPr/>
                    <a:lstStyle/>
                    <a:p>
                      <a:endParaRPr lang="en-US"/>
                    </a:p>
                  </a:txBody>
                  <a:tcPr/>
                </a:tc>
                <a:extLst>
                  <a:ext uri="{0D108BD9-81ED-4DB2-BD59-A6C34878D82A}">
                    <a16:rowId xmlns:a16="http://schemas.microsoft.com/office/drawing/2014/main" val="3988260956"/>
                  </a:ext>
                </a:extLst>
              </a:tr>
              <a:tr h="1027622">
                <a:tc>
                  <a:txBody>
                    <a:bodyPr/>
                    <a:lstStyle/>
                    <a:p>
                      <a:r>
                        <a:rPr lang="en-US" sz="2800" b="1" dirty="0"/>
                        <a:t>5. Apologize</a:t>
                      </a:r>
                    </a:p>
                  </a:txBody>
                  <a:tcPr/>
                </a:tc>
                <a:tc>
                  <a:txBody>
                    <a:bodyPr/>
                    <a:lstStyle/>
                    <a:p>
                      <a:endParaRPr lang="en-US" dirty="0"/>
                    </a:p>
                  </a:txBody>
                  <a:tcPr/>
                </a:tc>
                <a:extLst>
                  <a:ext uri="{0D108BD9-81ED-4DB2-BD59-A6C34878D82A}">
                    <a16:rowId xmlns:a16="http://schemas.microsoft.com/office/drawing/2014/main" val="445098269"/>
                  </a:ext>
                </a:extLst>
              </a:tr>
              <a:tr h="1027622">
                <a:tc>
                  <a:txBody>
                    <a:bodyPr/>
                    <a:lstStyle/>
                    <a:p>
                      <a:r>
                        <a:rPr lang="en-US" sz="2800" b="1" dirty="0"/>
                        <a:t>6. Fix misunderstanding</a:t>
                      </a:r>
                    </a:p>
                  </a:txBody>
                  <a:tcPr/>
                </a:tc>
                <a:tc>
                  <a:txBody>
                    <a:bodyPr/>
                    <a:lstStyle/>
                    <a:p>
                      <a:endParaRPr lang="en-US" dirty="0"/>
                    </a:p>
                  </a:txBody>
                  <a:tcPr/>
                </a:tc>
                <a:extLst>
                  <a:ext uri="{0D108BD9-81ED-4DB2-BD59-A6C34878D82A}">
                    <a16:rowId xmlns:a16="http://schemas.microsoft.com/office/drawing/2014/main" val="1611705707"/>
                  </a:ext>
                </a:extLst>
              </a:tr>
            </a:tbl>
          </a:graphicData>
        </a:graphic>
      </p:graphicFrame>
    </p:spTree>
    <p:extLst>
      <p:ext uri="{BB962C8B-B14F-4D97-AF65-F5344CB8AC3E}">
        <p14:creationId xmlns:p14="http://schemas.microsoft.com/office/powerpoint/2010/main" val="37184169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7A747474-85A3-44A0-972C-CD091EB70157}"/>
              </a:ext>
            </a:extLst>
          </p:cNvPr>
          <p:cNvGraphicFramePr>
            <a:graphicFrameLocks noGrp="1"/>
          </p:cNvGraphicFramePr>
          <p:nvPr>
            <p:extLst>
              <p:ext uri="{D42A27DB-BD31-4B8C-83A1-F6EECF244321}">
                <p14:modId xmlns:p14="http://schemas.microsoft.com/office/powerpoint/2010/main" val="4240806523"/>
              </p:ext>
            </p:extLst>
          </p:nvPr>
        </p:nvGraphicFramePr>
        <p:xfrm>
          <a:off x="340360" y="197030"/>
          <a:ext cx="11592560" cy="6539050"/>
        </p:xfrm>
        <a:graphic>
          <a:graphicData uri="http://schemas.openxmlformats.org/drawingml/2006/table">
            <a:tbl>
              <a:tblPr firstRow="1" bandRow="1">
                <a:tableStyleId>{69CF1AB2-1976-4502-BF36-3FF5EA218861}</a:tableStyleId>
              </a:tblPr>
              <a:tblGrid>
                <a:gridCol w="5101637">
                  <a:extLst>
                    <a:ext uri="{9D8B030D-6E8A-4147-A177-3AD203B41FA5}">
                      <a16:colId xmlns:a16="http://schemas.microsoft.com/office/drawing/2014/main" val="4122467737"/>
                    </a:ext>
                  </a:extLst>
                </a:gridCol>
                <a:gridCol w="6490923">
                  <a:extLst>
                    <a:ext uri="{9D8B030D-6E8A-4147-A177-3AD203B41FA5}">
                      <a16:colId xmlns:a16="http://schemas.microsoft.com/office/drawing/2014/main" val="118282671"/>
                    </a:ext>
                  </a:extLst>
                </a:gridCol>
              </a:tblGrid>
              <a:tr h="121428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dirty="0"/>
                        <a:t>1. Meet face to face</a:t>
                      </a:r>
                    </a:p>
                    <a:p>
                      <a:endParaRPr lang="en-US" sz="2800" b="1" dirty="0"/>
                    </a:p>
                  </a:txBody>
                  <a:tcPr/>
                </a:tc>
                <a:tc>
                  <a:txBody>
                    <a:bodyPr/>
                    <a:lstStyle/>
                    <a:p>
                      <a:r>
                        <a:rPr lang="en-US" sz="2800" dirty="0"/>
                        <a:t>Avoid written communication. In person discussion is preferred to over the phone.</a:t>
                      </a:r>
                    </a:p>
                  </a:txBody>
                  <a:tcPr/>
                </a:tc>
                <a:extLst>
                  <a:ext uri="{0D108BD9-81ED-4DB2-BD59-A6C34878D82A}">
                    <a16:rowId xmlns:a16="http://schemas.microsoft.com/office/drawing/2014/main" val="2272527928"/>
                  </a:ext>
                </a:extLst>
              </a:tr>
              <a:tr h="1214281">
                <a:tc>
                  <a:txBody>
                    <a:bodyPr/>
                    <a:lstStyle/>
                    <a:p>
                      <a:r>
                        <a:rPr lang="en-US" sz="2800" b="1" dirty="0"/>
                        <a:t>2. Perspective taking</a:t>
                      </a:r>
                    </a:p>
                  </a:txBody>
                  <a:tcPr/>
                </a:tc>
                <a:tc>
                  <a:txBody>
                    <a:bodyPr/>
                    <a:lstStyle/>
                    <a:p>
                      <a:endParaRPr lang="en-US"/>
                    </a:p>
                  </a:txBody>
                  <a:tcPr/>
                </a:tc>
                <a:extLst>
                  <a:ext uri="{0D108BD9-81ED-4DB2-BD59-A6C34878D82A}">
                    <a16:rowId xmlns:a16="http://schemas.microsoft.com/office/drawing/2014/main" val="90229662"/>
                  </a:ext>
                </a:extLst>
              </a:tr>
              <a:tr h="1027622">
                <a:tc>
                  <a:txBody>
                    <a:bodyPr/>
                    <a:lstStyle/>
                    <a:p>
                      <a:r>
                        <a:rPr lang="en-US" sz="2800" b="1" dirty="0"/>
                        <a:t>3. Establish your motive</a:t>
                      </a:r>
                    </a:p>
                  </a:txBody>
                  <a:tcPr/>
                </a:tc>
                <a:tc>
                  <a:txBody>
                    <a:bodyPr/>
                    <a:lstStyle/>
                    <a:p>
                      <a:endParaRPr lang="en-US"/>
                    </a:p>
                  </a:txBody>
                  <a:tcPr/>
                </a:tc>
                <a:extLst>
                  <a:ext uri="{0D108BD9-81ED-4DB2-BD59-A6C34878D82A}">
                    <a16:rowId xmlns:a16="http://schemas.microsoft.com/office/drawing/2014/main" val="3520799006"/>
                  </a:ext>
                </a:extLst>
              </a:tr>
              <a:tr h="1027622">
                <a:tc>
                  <a:txBody>
                    <a:bodyPr/>
                    <a:lstStyle/>
                    <a:p>
                      <a:r>
                        <a:rPr lang="en-US" sz="2800" b="1" dirty="0"/>
                        <a:t>4. Understand your argument</a:t>
                      </a:r>
                    </a:p>
                  </a:txBody>
                  <a:tcPr/>
                </a:tc>
                <a:tc>
                  <a:txBody>
                    <a:bodyPr/>
                    <a:lstStyle/>
                    <a:p>
                      <a:endParaRPr lang="en-US"/>
                    </a:p>
                  </a:txBody>
                  <a:tcPr/>
                </a:tc>
                <a:extLst>
                  <a:ext uri="{0D108BD9-81ED-4DB2-BD59-A6C34878D82A}">
                    <a16:rowId xmlns:a16="http://schemas.microsoft.com/office/drawing/2014/main" val="3988260956"/>
                  </a:ext>
                </a:extLst>
              </a:tr>
              <a:tr h="1027622">
                <a:tc>
                  <a:txBody>
                    <a:bodyPr/>
                    <a:lstStyle/>
                    <a:p>
                      <a:r>
                        <a:rPr lang="en-US" sz="2800" b="1" dirty="0"/>
                        <a:t>5. Apologize</a:t>
                      </a:r>
                    </a:p>
                  </a:txBody>
                  <a:tcPr/>
                </a:tc>
                <a:tc>
                  <a:txBody>
                    <a:bodyPr/>
                    <a:lstStyle/>
                    <a:p>
                      <a:endParaRPr lang="en-US" dirty="0"/>
                    </a:p>
                  </a:txBody>
                  <a:tcPr/>
                </a:tc>
                <a:extLst>
                  <a:ext uri="{0D108BD9-81ED-4DB2-BD59-A6C34878D82A}">
                    <a16:rowId xmlns:a16="http://schemas.microsoft.com/office/drawing/2014/main" val="445098269"/>
                  </a:ext>
                </a:extLst>
              </a:tr>
              <a:tr h="1027622">
                <a:tc>
                  <a:txBody>
                    <a:bodyPr/>
                    <a:lstStyle/>
                    <a:p>
                      <a:r>
                        <a:rPr lang="en-US" sz="2800" b="1" dirty="0"/>
                        <a:t>6. Fix misunderstanding</a:t>
                      </a:r>
                    </a:p>
                  </a:txBody>
                  <a:tcPr/>
                </a:tc>
                <a:tc>
                  <a:txBody>
                    <a:bodyPr/>
                    <a:lstStyle/>
                    <a:p>
                      <a:endParaRPr lang="en-US" dirty="0"/>
                    </a:p>
                  </a:txBody>
                  <a:tcPr/>
                </a:tc>
                <a:extLst>
                  <a:ext uri="{0D108BD9-81ED-4DB2-BD59-A6C34878D82A}">
                    <a16:rowId xmlns:a16="http://schemas.microsoft.com/office/drawing/2014/main" val="1611705707"/>
                  </a:ext>
                </a:extLst>
              </a:tr>
            </a:tbl>
          </a:graphicData>
        </a:graphic>
      </p:graphicFrame>
    </p:spTree>
    <p:extLst>
      <p:ext uri="{BB962C8B-B14F-4D97-AF65-F5344CB8AC3E}">
        <p14:creationId xmlns:p14="http://schemas.microsoft.com/office/powerpoint/2010/main" val="2881157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7A747474-85A3-44A0-972C-CD091EB70157}"/>
              </a:ext>
            </a:extLst>
          </p:cNvPr>
          <p:cNvGraphicFramePr>
            <a:graphicFrameLocks noGrp="1"/>
          </p:cNvGraphicFramePr>
          <p:nvPr>
            <p:extLst>
              <p:ext uri="{D42A27DB-BD31-4B8C-83A1-F6EECF244321}">
                <p14:modId xmlns:p14="http://schemas.microsoft.com/office/powerpoint/2010/main" val="2355558800"/>
              </p:ext>
            </p:extLst>
          </p:nvPr>
        </p:nvGraphicFramePr>
        <p:xfrm>
          <a:off x="340360" y="197030"/>
          <a:ext cx="11226800" cy="6539050"/>
        </p:xfrm>
        <a:graphic>
          <a:graphicData uri="http://schemas.openxmlformats.org/drawingml/2006/table">
            <a:tbl>
              <a:tblPr firstRow="1" bandRow="1">
                <a:tableStyleId>{69CF1AB2-1976-4502-BF36-3FF5EA218861}</a:tableStyleId>
              </a:tblPr>
              <a:tblGrid>
                <a:gridCol w="4940674">
                  <a:extLst>
                    <a:ext uri="{9D8B030D-6E8A-4147-A177-3AD203B41FA5}">
                      <a16:colId xmlns:a16="http://schemas.microsoft.com/office/drawing/2014/main" val="4122467737"/>
                    </a:ext>
                  </a:extLst>
                </a:gridCol>
                <a:gridCol w="6286126">
                  <a:extLst>
                    <a:ext uri="{9D8B030D-6E8A-4147-A177-3AD203B41FA5}">
                      <a16:colId xmlns:a16="http://schemas.microsoft.com/office/drawing/2014/main" val="118282671"/>
                    </a:ext>
                  </a:extLst>
                </a:gridCol>
              </a:tblGrid>
              <a:tr h="121428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dirty="0"/>
                        <a:t>1. Meet face to face</a:t>
                      </a:r>
                    </a:p>
                    <a:p>
                      <a:endParaRPr lang="en-US" sz="2800" b="1" dirty="0"/>
                    </a:p>
                  </a:txBody>
                  <a:tcPr/>
                </a:tc>
                <a:tc>
                  <a:txBody>
                    <a:bodyPr/>
                    <a:lstStyle/>
                    <a:p>
                      <a:endParaRPr lang="en-US" dirty="0"/>
                    </a:p>
                  </a:txBody>
                  <a:tcPr/>
                </a:tc>
                <a:extLst>
                  <a:ext uri="{0D108BD9-81ED-4DB2-BD59-A6C34878D82A}">
                    <a16:rowId xmlns:a16="http://schemas.microsoft.com/office/drawing/2014/main" val="2272527928"/>
                  </a:ext>
                </a:extLst>
              </a:tr>
              <a:tr h="1214281">
                <a:tc>
                  <a:txBody>
                    <a:bodyPr/>
                    <a:lstStyle/>
                    <a:p>
                      <a:r>
                        <a:rPr lang="en-US" sz="2800" b="1" dirty="0"/>
                        <a:t>2. Perspective taking</a:t>
                      </a:r>
                    </a:p>
                  </a:txBody>
                  <a:tcPr/>
                </a:tc>
                <a:tc>
                  <a:txBody>
                    <a:bodyPr/>
                    <a:lstStyle/>
                    <a:p>
                      <a:r>
                        <a:rPr lang="en-US" sz="2800" b="1" dirty="0"/>
                        <a:t>What does the other person think and feel? </a:t>
                      </a:r>
                    </a:p>
                  </a:txBody>
                  <a:tcPr/>
                </a:tc>
                <a:extLst>
                  <a:ext uri="{0D108BD9-81ED-4DB2-BD59-A6C34878D82A}">
                    <a16:rowId xmlns:a16="http://schemas.microsoft.com/office/drawing/2014/main" val="90229662"/>
                  </a:ext>
                </a:extLst>
              </a:tr>
              <a:tr h="1027622">
                <a:tc>
                  <a:txBody>
                    <a:bodyPr/>
                    <a:lstStyle/>
                    <a:p>
                      <a:r>
                        <a:rPr lang="en-US" sz="2800" b="1" dirty="0"/>
                        <a:t>3. Establish your motive</a:t>
                      </a:r>
                    </a:p>
                  </a:txBody>
                  <a:tcPr/>
                </a:tc>
                <a:tc>
                  <a:txBody>
                    <a:bodyPr/>
                    <a:lstStyle/>
                    <a:p>
                      <a:endParaRPr lang="en-US"/>
                    </a:p>
                  </a:txBody>
                  <a:tcPr/>
                </a:tc>
                <a:extLst>
                  <a:ext uri="{0D108BD9-81ED-4DB2-BD59-A6C34878D82A}">
                    <a16:rowId xmlns:a16="http://schemas.microsoft.com/office/drawing/2014/main" val="3520799006"/>
                  </a:ext>
                </a:extLst>
              </a:tr>
              <a:tr h="1027622">
                <a:tc>
                  <a:txBody>
                    <a:bodyPr/>
                    <a:lstStyle/>
                    <a:p>
                      <a:r>
                        <a:rPr lang="en-US" sz="2800" b="1" dirty="0"/>
                        <a:t>4. Understand your argument</a:t>
                      </a:r>
                    </a:p>
                  </a:txBody>
                  <a:tcPr/>
                </a:tc>
                <a:tc>
                  <a:txBody>
                    <a:bodyPr/>
                    <a:lstStyle/>
                    <a:p>
                      <a:endParaRPr lang="en-US"/>
                    </a:p>
                  </a:txBody>
                  <a:tcPr/>
                </a:tc>
                <a:extLst>
                  <a:ext uri="{0D108BD9-81ED-4DB2-BD59-A6C34878D82A}">
                    <a16:rowId xmlns:a16="http://schemas.microsoft.com/office/drawing/2014/main" val="3988260956"/>
                  </a:ext>
                </a:extLst>
              </a:tr>
              <a:tr h="1027622">
                <a:tc>
                  <a:txBody>
                    <a:bodyPr/>
                    <a:lstStyle/>
                    <a:p>
                      <a:r>
                        <a:rPr lang="en-US" sz="2800" b="1" dirty="0"/>
                        <a:t>5. Apologize</a:t>
                      </a:r>
                    </a:p>
                  </a:txBody>
                  <a:tcPr/>
                </a:tc>
                <a:tc>
                  <a:txBody>
                    <a:bodyPr/>
                    <a:lstStyle/>
                    <a:p>
                      <a:endParaRPr lang="en-US" dirty="0"/>
                    </a:p>
                  </a:txBody>
                  <a:tcPr/>
                </a:tc>
                <a:extLst>
                  <a:ext uri="{0D108BD9-81ED-4DB2-BD59-A6C34878D82A}">
                    <a16:rowId xmlns:a16="http://schemas.microsoft.com/office/drawing/2014/main" val="445098269"/>
                  </a:ext>
                </a:extLst>
              </a:tr>
              <a:tr h="1027622">
                <a:tc>
                  <a:txBody>
                    <a:bodyPr/>
                    <a:lstStyle/>
                    <a:p>
                      <a:r>
                        <a:rPr lang="en-US" sz="2800" b="1" dirty="0"/>
                        <a:t>6. Fix misunderstanding</a:t>
                      </a:r>
                    </a:p>
                  </a:txBody>
                  <a:tcPr/>
                </a:tc>
                <a:tc>
                  <a:txBody>
                    <a:bodyPr/>
                    <a:lstStyle/>
                    <a:p>
                      <a:endParaRPr lang="en-US" dirty="0"/>
                    </a:p>
                  </a:txBody>
                  <a:tcPr/>
                </a:tc>
                <a:extLst>
                  <a:ext uri="{0D108BD9-81ED-4DB2-BD59-A6C34878D82A}">
                    <a16:rowId xmlns:a16="http://schemas.microsoft.com/office/drawing/2014/main" val="1611705707"/>
                  </a:ext>
                </a:extLst>
              </a:tr>
            </a:tbl>
          </a:graphicData>
        </a:graphic>
      </p:graphicFrame>
    </p:spTree>
    <p:extLst>
      <p:ext uri="{BB962C8B-B14F-4D97-AF65-F5344CB8AC3E}">
        <p14:creationId xmlns:p14="http://schemas.microsoft.com/office/powerpoint/2010/main" val="23894252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7A747474-85A3-44A0-972C-CD091EB70157}"/>
              </a:ext>
            </a:extLst>
          </p:cNvPr>
          <p:cNvGraphicFramePr>
            <a:graphicFrameLocks noGrp="1"/>
          </p:cNvGraphicFramePr>
          <p:nvPr>
            <p:extLst>
              <p:ext uri="{D42A27DB-BD31-4B8C-83A1-F6EECF244321}">
                <p14:modId xmlns:p14="http://schemas.microsoft.com/office/powerpoint/2010/main" val="2254448934"/>
              </p:ext>
            </p:extLst>
          </p:nvPr>
        </p:nvGraphicFramePr>
        <p:xfrm>
          <a:off x="340360" y="197030"/>
          <a:ext cx="11226800" cy="6539050"/>
        </p:xfrm>
        <a:graphic>
          <a:graphicData uri="http://schemas.openxmlformats.org/drawingml/2006/table">
            <a:tbl>
              <a:tblPr firstRow="1" bandRow="1">
                <a:tableStyleId>{69CF1AB2-1976-4502-BF36-3FF5EA218861}</a:tableStyleId>
              </a:tblPr>
              <a:tblGrid>
                <a:gridCol w="4940674">
                  <a:extLst>
                    <a:ext uri="{9D8B030D-6E8A-4147-A177-3AD203B41FA5}">
                      <a16:colId xmlns:a16="http://schemas.microsoft.com/office/drawing/2014/main" val="4122467737"/>
                    </a:ext>
                  </a:extLst>
                </a:gridCol>
                <a:gridCol w="6286126">
                  <a:extLst>
                    <a:ext uri="{9D8B030D-6E8A-4147-A177-3AD203B41FA5}">
                      <a16:colId xmlns:a16="http://schemas.microsoft.com/office/drawing/2014/main" val="118282671"/>
                    </a:ext>
                  </a:extLst>
                </a:gridCol>
              </a:tblGrid>
              <a:tr h="121428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dirty="0"/>
                        <a:t>1. Meet face to face</a:t>
                      </a:r>
                    </a:p>
                    <a:p>
                      <a:endParaRPr lang="en-US" sz="2800" b="1" dirty="0"/>
                    </a:p>
                  </a:txBody>
                  <a:tcPr/>
                </a:tc>
                <a:tc>
                  <a:txBody>
                    <a:bodyPr/>
                    <a:lstStyle/>
                    <a:p>
                      <a:endParaRPr lang="en-US" dirty="0"/>
                    </a:p>
                  </a:txBody>
                  <a:tcPr/>
                </a:tc>
                <a:extLst>
                  <a:ext uri="{0D108BD9-81ED-4DB2-BD59-A6C34878D82A}">
                    <a16:rowId xmlns:a16="http://schemas.microsoft.com/office/drawing/2014/main" val="2272527928"/>
                  </a:ext>
                </a:extLst>
              </a:tr>
              <a:tr h="1214281">
                <a:tc>
                  <a:txBody>
                    <a:bodyPr/>
                    <a:lstStyle/>
                    <a:p>
                      <a:r>
                        <a:rPr lang="en-US" sz="2800" b="1" dirty="0"/>
                        <a:t>2. Perspective taking</a:t>
                      </a:r>
                    </a:p>
                  </a:txBody>
                  <a:tcPr/>
                </a:tc>
                <a:tc>
                  <a:txBody>
                    <a:bodyPr/>
                    <a:lstStyle/>
                    <a:p>
                      <a:endParaRPr lang="en-US"/>
                    </a:p>
                  </a:txBody>
                  <a:tcPr/>
                </a:tc>
                <a:extLst>
                  <a:ext uri="{0D108BD9-81ED-4DB2-BD59-A6C34878D82A}">
                    <a16:rowId xmlns:a16="http://schemas.microsoft.com/office/drawing/2014/main" val="90229662"/>
                  </a:ext>
                </a:extLst>
              </a:tr>
              <a:tr h="1027622">
                <a:tc>
                  <a:txBody>
                    <a:bodyPr/>
                    <a:lstStyle/>
                    <a:p>
                      <a:r>
                        <a:rPr lang="en-US" sz="2800" b="1" dirty="0"/>
                        <a:t>3. Establish your motive</a:t>
                      </a:r>
                    </a:p>
                  </a:txBody>
                  <a:tcPr/>
                </a:tc>
                <a:tc>
                  <a:txBody>
                    <a:bodyPr/>
                    <a:lstStyle/>
                    <a:p>
                      <a:r>
                        <a:rPr lang="en-US" sz="2800" b="1" dirty="0"/>
                        <a:t>Decide what your goal is and continue to remind yourself.</a:t>
                      </a:r>
                    </a:p>
                  </a:txBody>
                  <a:tcPr/>
                </a:tc>
                <a:extLst>
                  <a:ext uri="{0D108BD9-81ED-4DB2-BD59-A6C34878D82A}">
                    <a16:rowId xmlns:a16="http://schemas.microsoft.com/office/drawing/2014/main" val="3520799006"/>
                  </a:ext>
                </a:extLst>
              </a:tr>
              <a:tr h="1027622">
                <a:tc>
                  <a:txBody>
                    <a:bodyPr/>
                    <a:lstStyle/>
                    <a:p>
                      <a:r>
                        <a:rPr lang="en-US" sz="2800" b="1" dirty="0"/>
                        <a:t>4. Understand your argument</a:t>
                      </a:r>
                    </a:p>
                  </a:txBody>
                  <a:tcPr/>
                </a:tc>
                <a:tc>
                  <a:txBody>
                    <a:bodyPr/>
                    <a:lstStyle/>
                    <a:p>
                      <a:endParaRPr lang="en-US"/>
                    </a:p>
                  </a:txBody>
                  <a:tcPr/>
                </a:tc>
                <a:extLst>
                  <a:ext uri="{0D108BD9-81ED-4DB2-BD59-A6C34878D82A}">
                    <a16:rowId xmlns:a16="http://schemas.microsoft.com/office/drawing/2014/main" val="3988260956"/>
                  </a:ext>
                </a:extLst>
              </a:tr>
              <a:tr h="1027622">
                <a:tc>
                  <a:txBody>
                    <a:bodyPr/>
                    <a:lstStyle/>
                    <a:p>
                      <a:r>
                        <a:rPr lang="en-US" sz="2800" b="1" dirty="0"/>
                        <a:t>5. Apologize</a:t>
                      </a:r>
                    </a:p>
                  </a:txBody>
                  <a:tcPr/>
                </a:tc>
                <a:tc>
                  <a:txBody>
                    <a:bodyPr/>
                    <a:lstStyle/>
                    <a:p>
                      <a:endParaRPr lang="en-US" dirty="0"/>
                    </a:p>
                  </a:txBody>
                  <a:tcPr/>
                </a:tc>
                <a:extLst>
                  <a:ext uri="{0D108BD9-81ED-4DB2-BD59-A6C34878D82A}">
                    <a16:rowId xmlns:a16="http://schemas.microsoft.com/office/drawing/2014/main" val="445098269"/>
                  </a:ext>
                </a:extLst>
              </a:tr>
              <a:tr h="1027622">
                <a:tc>
                  <a:txBody>
                    <a:bodyPr/>
                    <a:lstStyle/>
                    <a:p>
                      <a:r>
                        <a:rPr lang="en-US" sz="2800" b="1" dirty="0"/>
                        <a:t>6. Fix misunderstanding</a:t>
                      </a:r>
                    </a:p>
                  </a:txBody>
                  <a:tcPr/>
                </a:tc>
                <a:tc>
                  <a:txBody>
                    <a:bodyPr/>
                    <a:lstStyle/>
                    <a:p>
                      <a:endParaRPr lang="en-US" dirty="0"/>
                    </a:p>
                  </a:txBody>
                  <a:tcPr/>
                </a:tc>
                <a:extLst>
                  <a:ext uri="{0D108BD9-81ED-4DB2-BD59-A6C34878D82A}">
                    <a16:rowId xmlns:a16="http://schemas.microsoft.com/office/drawing/2014/main" val="1611705707"/>
                  </a:ext>
                </a:extLst>
              </a:tr>
            </a:tbl>
          </a:graphicData>
        </a:graphic>
      </p:graphicFrame>
    </p:spTree>
    <p:extLst>
      <p:ext uri="{BB962C8B-B14F-4D97-AF65-F5344CB8AC3E}">
        <p14:creationId xmlns:p14="http://schemas.microsoft.com/office/powerpoint/2010/main" val="4665876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7A747474-85A3-44A0-972C-CD091EB70157}"/>
              </a:ext>
            </a:extLst>
          </p:cNvPr>
          <p:cNvGraphicFramePr>
            <a:graphicFrameLocks noGrp="1"/>
          </p:cNvGraphicFramePr>
          <p:nvPr>
            <p:extLst>
              <p:ext uri="{D42A27DB-BD31-4B8C-83A1-F6EECF244321}">
                <p14:modId xmlns:p14="http://schemas.microsoft.com/office/powerpoint/2010/main" val="3044330755"/>
              </p:ext>
            </p:extLst>
          </p:nvPr>
        </p:nvGraphicFramePr>
        <p:xfrm>
          <a:off x="340360" y="197030"/>
          <a:ext cx="11226800" cy="6539050"/>
        </p:xfrm>
        <a:graphic>
          <a:graphicData uri="http://schemas.openxmlformats.org/drawingml/2006/table">
            <a:tbl>
              <a:tblPr firstRow="1" bandRow="1">
                <a:tableStyleId>{69CF1AB2-1976-4502-BF36-3FF5EA218861}</a:tableStyleId>
              </a:tblPr>
              <a:tblGrid>
                <a:gridCol w="4940674">
                  <a:extLst>
                    <a:ext uri="{9D8B030D-6E8A-4147-A177-3AD203B41FA5}">
                      <a16:colId xmlns:a16="http://schemas.microsoft.com/office/drawing/2014/main" val="4122467737"/>
                    </a:ext>
                  </a:extLst>
                </a:gridCol>
                <a:gridCol w="6286126">
                  <a:extLst>
                    <a:ext uri="{9D8B030D-6E8A-4147-A177-3AD203B41FA5}">
                      <a16:colId xmlns:a16="http://schemas.microsoft.com/office/drawing/2014/main" val="118282671"/>
                    </a:ext>
                  </a:extLst>
                </a:gridCol>
              </a:tblGrid>
              <a:tr h="121428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dirty="0"/>
                        <a:t>1. Meet face to face</a:t>
                      </a:r>
                    </a:p>
                    <a:p>
                      <a:endParaRPr lang="en-US" sz="2800" b="1" dirty="0"/>
                    </a:p>
                  </a:txBody>
                  <a:tcPr/>
                </a:tc>
                <a:tc>
                  <a:txBody>
                    <a:bodyPr/>
                    <a:lstStyle/>
                    <a:p>
                      <a:endParaRPr lang="en-US" dirty="0"/>
                    </a:p>
                  </a:txBody>
                  <a:tcPr/>
                </a:tc>
                <a:extLst>
                  <a:ext uri="{0D108BD9-81ED-4DB2-BD59-A6C34878D82A}">
                    <a16:rowId xmlns:a16="http://schemas.microsoft.com/office/drawing/2014/main" val="2272527928"/>
                  </a:ext>
                </a:extLst>
              </a:tr>
              <a:tr h="1214281">
                <a:tc>
                  <a:txBody>
                    <a:bodyPr/>
                    <a:lstStyle/>
                    <a:p>
                      <a:r>
                        <a:rPr lang="en-US" sz="2800" b="1" dirty="0"/>
                        <a:t>2. Perspective taking</a:t>
                      </a:r>
                    </a:p>
                  </a:txBody>
                  <a:tcPr/>
                </a:tc>
                <a:tc>
                  <a:txBody>
                    <a:bodyPr/>
                    <a:lstStyle/>
                    <a:p>
                      <a:endParaRPr lang="en-US"/>
                    </a:p>
                  </a:txBody>
                  <a:tcPr/>
                </a:tc>
                <a:extLst>
                  <a:ext uri="{0D108BD9-81ED-4DB2-BD59-A6C34878D82A}">
                    <a16:rowId xmlns:a16="http://schemas.microsoft.com/office/drawing/2014/main" val="90229662"/>
                  </a:ext>
                </a:extLst>
              </a:tr>
              <a:tr h="1027622">
                <a:tc>
                  <a:txBody>
                    <a:bodyPr/>
                    <a:lstStyle/>
                    <a:p>
                      <a:r>
                        <a:rPr lang="en-US" sz="2800" b="1" dirty="0"/>
                        <a:t>3. Establish your motive</a:t>
                      </a:r>
                    </a:p>
                  </a:txBody>
                  <a:tcPr/>
                </a:tc>
                <a:tc>
                  <a:txBody>
                    <a:bodyPr/>
                    <a:lstStyle/>
                    <a:p>
                      <a:endParaRPr lang="en-US"/>
                    </a:p>
                  </a:txBody>
                  <a:tcPr/>
                </a:tc>
                <a:extLst>
                  <a:ext uri="{0D108BD9-81ED-4DB2-BD59-A6C34878D82A}">
                    <a16:rowId xmlns:a16="http://schemas.microsoft.com/office/drawing/2014/main" val="3520799006"/>
                  </a:ext>
                </a:extLst>
              </a:tr>
              <a:tr h="1027622">
                <a:tc>
                  <a:txBody>
                    <a:bodyPr/>
                    <a:lstStyle/>
                    <a:p>
                      <a:r>
                        <a:rPr lang="en-US" sz="2800" b="1" dirty="0"/>
                        <a:t>4. Understand your argument</a:t>
                      </a:r>
                    </a:p>
                  </a:txBody>
                  <a:tcPr/>
                </a:tc>
                <a:tc>
                  <a:txBody>
                    <a:bodyPr/>
                    <a:lstStyle/>
                    <a:p>
                      <a:r>
                        <a:rPr lang="en-US" sz="2800" b="1" dirty="0"/>
                        <a:t>Be honest about your knowledge. </a:t>
                      </a:r>
                    </a:p>
                  </a:txBody>
                  <a:tcPr/>
                </a:tc>
                <a:extLst>
                  <a:ext uri="{0D108BD9-81ED-4DB2-BD59-A6C34878D82A}">
                    <a16:rowId xmlns:a16="http://schemas.microsoft.com/office/drawing/2014/main" val="3988260956"/>
                  </a:ext>
                </a:extLst>
              </a:tr>
              <a:tr h="1027622">
                <a:tc>
                  <a:txBody>
                    <a:bodyPr/>
                    <a:lstStyle/>
                    <a:p>
                      <a:r>
                        <a:rPr lang="en-US" sz="2800" b="1" dirty="0"/>
                        <a:t>5. Apologize</a:t>
                      </a:r>
                    </a:p>
                  </a:txBody>
                  <a:tcPr/>
                </a:tc>
                <a:tc>
                  <a:txBody>
                    <a:bodyPr/>
                    <a:lstStyle/>
                    <a:p>
                      <a:endParaRPr lang="en-US" dirty="0"/>
                    </a:p>
                  </a:txBody>
                  <a:tcPr/>
                </a:tc>
                <a:extLst>
                  <a:ext uri="{0D108BD9-81ED-4DB2-BD59-A6C34878D82A}">
                    <a16:rowId xmlns:a16="http://schemas.microsoft.com/office/drawing/2014/main" val="445098269"/>
                  </a:ext>
                </a:extLst>
              </a:tr>
              <a:tr h="1027622">
                <a:tc>
                  <a:txBody>
                    <a:bodyPr/>
                    <a:lstStyle/>
                    <a:p>
                      <a:r>
                        <a:rPr lang="en-US" sz="2800" b="1" dirty="0"/>
                        <a:t>6. Fix misunderstanding</a:t>
                      </a:r>
                    </a:p>
                  </a:txBody>
                  <a:tcPr/>
                </a:tc>
                <a:tc>
                  <a:txBody>
                    <a:bodyPr/>
                    <a:lstStyle/>
                    <a:p>
                      <a:endParaRPr lang="en-US" dirty="0"/>
                    </a:p>
                  </a:txBody>
                  <a:tcPr/>
                </a:tc>
                <a:extLst>
                  <a:ext uri="{0D108BD9-81ED-4DB2-BD59-A6C34878D82A}">
                    <a16:rowId xmlns:a16="http://schemas.microsoft.com/office/drawing/2014/main" val="1611705707"/>
                  </a:ext>
                </a:extLst>
              </a:tr>
            </a:tbl>
          </a:graphicData>
        </a:graphic>
      </p:graphicFrame>
    </p:spTree>
    <p:extLst>
      <p:ext uri="{BB962C8B-B14F-4D97-AF65-F5344CB8AC3E}">
        <p14:creationId xmlns:p14="http://schemas.microsoft.com/office/powerpoint/2010/main" val="39206506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7A747474-85A3-44A0-972C-CD091EB70157}"/>
              </a:ext>
            </a:extLst>
          </p:cNvPr>
          <p:cNvGraphicFramePr>
            <a:graphicFrameLocks noGrp="1"/>
          </p:cNvGraphicFramePr>
          <p:nvPr>
            <p:extLst>
              <p:ext uri="{D42A27DB-BD31-4B8C-83A1-F6EECF244321}">
                <p14:modId xmlns:p14="http://schemas.microsoft.com/office/powerpoint/2010/main" val="3082245216"/>
              </p:ext>
            </p:extLst>
          </p:nvPr>
        </p:nvGraphicFramePr>
        <p:xfrm>
          <a:off x="340360" y="197030"/>
          <a:ext cx="11226800" cy="6539050"/>
        </p:xfrm>
        <a:graphic>
          <a:graphicData uri="http://schemas.openxmlformats.org/drawingml/2006/table">
            <a:tbl>
              <a:tblPr firstRow="1" bandRow="1">
                <a:tableStyleId>{69CF1AB2-1976-4502-BF36-3FF5EA218861}</a:tableStyleId>
              </a:tblPr>
              <a:tblGrid>
                <a:gridCol w="4940674">
                  <a:extLst>
                    <a:ext uri="{9D8B030D-6E8A-4147-A177-3AD203B41FA5}">
                      <a16:colId xmlns:a16="http://schemas.microsoft.com/office/drawing/2014/main" val="4122467737"/>
                    </a:ext>
                  </a:extLst>
                </a:gridCol>
                <a:gridCol w="6286126">
                  <a:extLst>
                    <a:ext uri="{9D8B030D-6E8A-4147-A177-3AD203B41FA5}">
                      <a16:colId xmlns:a16="http://schemas.microsoft.com/office/drawing/2014/main" val="118282671"/>
                    </a:ext>
                  </a:extLst>
                </a:gridCol>
              </a:tblGrid>
              <a:tr h="121428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dirty="0"/>
                        <a:t>1. Meet face to face</a:t>
                      </a:r>
                    </a:p>
                    <a:p>
                      <a:endParaRPr lang="en-US" sz="2800" b="1" dirty="0"/>
                    </a:p>
                  </a:txBody>
                  <a:tcPr/>
                </a:tc>
                <a:tc>
                  <a:txBody>
                    <a:bodyPr/>
                    <a:lstStyle/>
                    <a:p>
                      <a:endParaRPr lang="en-US" dirty="0"/>
                    </a:p>
                  </a:txBody>
                  <a:tcPr/>
                </a:tc>
                <a:extLst>
                  <a:ext uri="{0D108BD9-81ED-4DB2-BD59-A6C34878D82A}">
                    <a16:rowId xmlns:a16="http://schemas.microsoft.com/office/drawing/2014/main" val="2272527928"/>
                  </a:ext>
                </a:extLst>
              </a:tr>
              <a:tr h="1214281">
                <a:tc>
                  <a:txBody>
                    <a:bodyPr/>
                    <a:lstStyle/>
                    <a:p>
                      <a:r>
                        <a:rPr lang="en-US" sz="2800" b="1" dirty="0"/>
                        <a:t>2. Perspective taking</a:t>
                      </a:r>
                    </a:p>
                  </a:txBody>
                  <a:tcPr/>
                </a:tc>
                <a:tc>
                  <a:txBody>
                    <a:bodyPr/>
                    <a:lstStyle/>
                    <a:p>
                      <a:endParaRPr lang="en-US"/>
                    </a:p>
                  </a:txBody>
                  <a:tcPr/>
                </a:tc>
                <a:extLst>
                  <a:ext uri="{0D108BD9-81ED-4DB2-BD59-A6C34878D82A}">
                    <a16:rowId xmlns:a16="http://schemas.microsoft.com/office/drawing/2014/main" val="90229662"/>
                  </a:ext>
                </a:extLst>
              </a:tr>
              <a:tr h="1027622">
                <a:tc>
                  <a:txBody>
                    <a:bodyPr/>
                    <a:lstStyle/>
                    <a:p>
                      <a:r>
                        <a:rPr lang="en-US" sz="2800" b="1" dirty="0"/>
                        <a:t>3. Establish your motive</a:t>
                      </a:r>
                    </a:p>
                  </a:txBody>
                  <a:tcPr/>
                </a:tc>
                <a:tc>
                  <a:txBody>
                    <a:bodyPr/>
                    <a:lstStyle/>
                    <a:p>
                      <a:endParaRPr lang="en-US"/>
                    </a:p>
                  </a:txBody>
                  <a:tcPr/>
                </a:tc>
                <a:extLst>
                  <a:ext uri="{0D108BD9-81ED-4DB2-BD59-A6C34878D82A}">
                    <a16:rowId xmlns:a16="http://schemas.microsoft.com/office/drawing/2014/main" val="3520799006"/>
                  </a:ext>
                </a:extLst>
              </a:tr>
              <a:tr h="1027622">
                <a:tc>
                  <a:txBody>
                    <a:bodyPr/>
                    <a:lstStyle/>
                    <a:p>
                      <a:r>
                        <a:rPr lang="en-US" sz="2800" b="1" dirty="0"/>
                        <a:t>4. Understand your argument</a:t>
                      </a:r>
                    </a:p>
                  </a:txBody>
                  <a:tcPr/>
                </a:tc>
                <a:tc>
                  <a:txBody>
                    <a:bodyPr/>
                    <a:lstStyle/>
                    <a:p>
                      <a:endParaRPr lang="en-US"/>
                    </a:p>
                  </a:txBody>
                  <a:tcPr/>
                </a:tc>
                <a:extLst>
                  <a:ext uri="{0D108BD9-81ED-4DB2-BD59-A6C34878D82A}">
                    <a16:rowId xmlns:a16="http://schemas.microsoft.com/office/drawing/2014/main" val="3988260956"/>
                  </a:ext>
                </a:extLst>
              </a:tr>
              <a:tr h="1027622">
                <a:tc>
                  <a:txBody>
                    <a:bodyPr/>
                    <a:lstStyle/>
                    <a:p>
                      <a:r>
                        <a:rPr lang="en-US" sz="2800" b="1" dirty="0"/>
                        <a:t>5. Apologize</a:t>
                      </a:r>
                    </a:p>
                  </a:txBody>
                  <a:tcPr/>
                </a:tc>
                <a:tc>
                  <a:txBody>
                    <a:bodyPr/>
                    <a:lstStyle/>
                    <a:p>
                      <a:r>
                        <a:rPr lang="en-US" sz="2800" b="1" dirty="0"/>
                        <a:t>“Sorry” is a powerful word. Only say it if appropriate and if you mean it. </a:t>
                      </a:r>
                    </a:p>
                  </a:txBody>
                  <a:tcPr/>
                </a:tc>
                <a:extLst>
                  <a:ext uri="{0D108BD9-81ED-4DB2-BD59-A6C34878D82A}">
                    <a16:rowId xmlns:a16="http://schemas.microsoft.com/office/drawing/2014/main" val="445098269"/>
                  </a:ext>
                </a:extLst>
              </a:tr>
              <a:tr h="1027622">
                <a:tc>
                  <a:txBody>
                    <a:bodyPr/>
                    <a:lstStyle/>
                    <a:p>
                      <a:r>
                        <a:rPr lang="en-US" sz="2800" b="1" dirty="0"/>
                        <a:t>6. Fix misunderstanding</a:t>
                      </a:r>
                    </a:p>
                  </a:txBody>
                  <a:tcPr/>
                </a:tc>
                <a:tc>
                  <a:txBody>
                    <a:bodyPr/>
                    <a:lstStyle/>
                    <a:p>
                      <a:endParaRPr lang="en-US" dirty="0"/>
                    </a:p>
                  </a:txBody>
                  <a:tcPr/>
                </a:tc>
                <a:extLst>
                  <a:ext uri="{0D108BD9-81ED-4DB2-BD59-A6C34878D82A}">
                    <a16:rowId xmlns:a16="http://schemas.microsoft.com/office/drawing/2014/main" val="1611705707"/>
                  </a:ext>
                </a:extLst>
              </a:tr>
            </a:tbl>
          </a:graphicData>
        </a:graphic>
      </p:graphicFrame>
    </p:spTree>
    <p:extLst>
      <p:ext uri="{BB962C8B-B14F-4D97-AF65-F5344CB8AC3E}">
        <p14:creationId xmlns:p14="http://schemas.microsoft.com/office/powerpoint/2010/main" val="4095083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7A747474-85A3-44A0-972C-CD091EB70157}"/>
              </a:ext>
            </a:extLst>
          </p:cNvPr>
          <p:cNvGraphicFramePr>
            <a:graphicFrameLocks noGrp="1"/>
          </p:cNvGraphicFramePr>
          <p:nvPr>
            <p:extLst>
              <p:ext uri="{D42A27DB-BD31-4B8C-83A1-F6EECF244321}">
                <p14:modId xmlns:p14="http://schemas.microsoft.com/office/powerpoint/2010/main" val="3080432968"/>
              </p:ext>
            </p:extLst>
          </p:nvPr>
        </p:nvGraphicFramePr>
        <p:xfrm>
          <a:off x="340360" y="197030"/>
          <a:ext cx="11226800" cy="6539050"/>
        </p:xfrm>
        <a:graphic>
          <a:graphicData uri="http://schemas.openxmlformats.org/drawingml/2006/table">
            <a:tbl>
              <a:tblPr firstRow="1" bandRow="1">
                <a:tableStyleId>{69CF1AB2-1976-4502-BF36-3FF5EA218861}</a:tableStyleId>
              </a:tblPr>
              <a:tblGrid>
                <a:gridCol w="4940674">
                  <a:extLst>
                    <a:ext uri="{9D8B030D-6E8A-4147-A177-3AD203B41FA5}">
                      <a16:colId xmlns:a16="http://schemas.microsoft.com/office/drawing/2014/main" val="4122467737"/>
                    </a:ext>
                  </a:extLst>
                </a:gridCol>
                <a:gridCol w="6286126">
                  <a:extLst>
                    <a:ext uri="{9D8B030D-6E8A-4147-A177-3AD203B41FA5}">
                      <a16:colId xmlns:a16="http://schemas.microsoft.com/office/drawing/2014/main" val="118282671"/>
                    </a:ext>
                  </a:extLst>
                </a:gridCol>
              </a:tblGrid>
              <a:tr h="121428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dirty="0"/>
                        <a:t>1. Meet face to face</a:t>
                      </a:r>
                    </a:p>
                    <a:p>
                      <a:endParaRPr lang="en-US" sz="2800" b="1" dirty="0"/>
                    </a:p>
                  </a:txBody>
                  <a:tcPr/>
                </a:tc>
                <a:tc>
                  <a:txBody>
                    <a:bodyPr/>
                    <a:lstStyle/>
                    <a:p>
                      <a:endParaRPr lang="en-US" dirty="0"/>
                    </a:p>
                  </a:txBody>
                  <a:tcPr/>
                </a:tc>
                <a:extLst>
                  <a:ext uri="{0D108BD9-81ED-4DB2-BD59-A6C34878D82A}">
                    <a16:rowId xmlns:a16="http://schemas.microsoft.com/office/drawing/2014/main" val="2272527928"/>
                  </a:ext>
                </a:extLst>
              </a:tr>
              <a:tr h="1214281">
                <a:tc>
                  <a:txBody>
                    <a:bodyPr/>
                    <a:lstStyle/>
                    <a:p>
                      <a:r>
                        <a:rPr lang="en-US" sz="2800" b="1" dirty="0"/>
                        <a:t>2. Perspective taking</a:t>
                      </a:r>
                    </a:p>
                  </a:txBody>
                  <a:tcPr/>
                </a:tc>
                <a:tc>
                  <a:txBody>
                    <a:bodyPr/>
                    <a:lstStyle/>
                    <a:p>
                      <a:endParaRPr lang="en-US"/>
                    </a:p>
                  </a:txBody>
                  <a:tcPr/>
                </a:tc>
                <a:extLst>
                  <a:ext uri="{0D108BD9-81ED-4DB2-BD59-A6C34878D82A}">
                    <a16:rowId xmlns:a16="http://schemas.microsoft.com/office/drawing/2014/main" val="90229662"/>
                  </a:ext>
                </a:extLst>
              </a:tr>
              <a:tr h="1027622">
                <a:tc>
                  <a:txBody>
                    <a:bodyPr/>
                    <a:lstStyle/>
                    <a:p>
                      <a:r>
                        <a:rPr lang="en-US" sz="2800" b="1" dirty="0"/>
                        <a:t>3. Establish your motive</a:t>
                      </a:r>
                    </a:p>
                  </a:txBody>
                  <a:tcPr/>
                </a:tc>
                <a:tc>
                  <a:txBody>
                    <a:bodyPr/>
                    <a:lstStyle/>
                    <a:p>
                      <a:endParaRPr lang="en-US"/>
                    </a:p>
                  </a:txBody>
                  <a:tcPr/>
                </a:tc>
                <a:extLst>
                  <a:ext uri="{0D108BD9-81ED-4DB2-BD59-A6C34878D82A}">
                    <a16:rowId xmlns:a16="http://schemas.microsoft.com/office/drawing/2014/main" val="3520799006"/>
                  </a:ext>
                </a:extLst>
              </a:tr>
              <a:tr h="1027622">
                <a:tc>
                  <a:txBody>
                    <a:bodyPr/>
                    <a:lstStyle/>
                    <a:p>
                      <a:r>
                        <a:rPr lang="en-US" sz="2800" b="1" dirty="0"/>
                        <a:t>4. Understand your argument</a:t>
                      </a:r>
                    </a:p>
                  </a:txBody>
                  <a:tcPr/>
                </a:tc>
                <a:tc>
                  <a:txBody>
                    <a:bodyPr/>
                    <a:lstStyle/>
                    <a:p>
                      <a:endParaRPr lang="en-US"/>
                    </a:p>
                  </a:txBody>
                  <a:tcPr/>
                </a:tc>
                <a:extLst>
                  <a:ext uri="{0D108BD9-81ED-4DB2-BD59-A6C34878D82A}">
                    <a16:rowId xmlns:a16="http://schemas.microsoft.com/office/drawing/2014/main" val="3988260956"/>
                  </a:ext>
                </a:extLst>
              </a:tr>
              <a:tr h="1027622">
                <a:tc>
                  <a:txBody>
                    <a:bodyPr/>
                    <a:lstStyle/>
                    <a:p>
                      <a:r>
                        <a:rPr lang="en-US" sz="2800" b="1" dirty="0"/>
                        <a:t>5. Apologize</a:t>
                      </a:r>
                    </a:p>
                  </a:txBody>
                  <a:tcPr/>
                </a:tc>
                <a:tc>
                  <a:txBody>
                    <a:bodyPr/>
                    <a:lstStyle/>
                    <a:p>
                      <a:endParaRPr lang="en-US" dirty="0"/>
                    </a:p>
                  </a:txBody>
                  <a:tcPr/>
                </a:tc>
                <a:extLst>
                  <a:ext uri="{0D108BD9-81ED-4DB2-BD59-A6C34878D82A}">
                    <a16:rowId xmlns:a16="http://schemas.microsoft.com/office/drawing/2014/main" val="445098269"/>
                  </a:ext>
                </a:extLst>
              </a:tr>
              <a:tr h="1027622">
                <a:tc>
                  <a:txBody>
                    <a:bodyPr/>
                    <a:lstStyle/>
                    <a:p>
                      <a:r>
                        <a:rPr lang="en-US" sz="2800" b="1" dirty="0"/>
                        <a:t>6. Fix misunderstanding</a:t>
                      </a:r>
                    </a:p>
                  </a:txBody>
                  <a:tcPr/>
                </a:tc>
                <a:tc>
                  <a:txBody>
                    <a:bodyPr/>
                    <a:lstStyle/>
                    <a:p>
                      <a:r>
                        <a:rPr lang="en-US" sz="2800" b="1" dirty="0"/>
                        <a:t>Identify and address remaining failures of understanding.</a:t>
                      </a:r>
                    </a:p>
                  </a:txBody>
                  <a:tcPr/>
                </a:tc>
                <a:extLst>
                  <a:ext uri="{0D108BD9-81ED-4DB2-BD59-A6C34878D82A}">
                    <a16:rowId xmlns:a16="http://schemas.microsoft.com/office/drawing/2014/main" val="1611705707"/>
                  </a:ext>
                </a:extLst>
              </a:tr>
            </a:tbl>
          </a:graphicData>
        </a:graphic>
      </p:graphicFrame>
    </p:spTree>
    <p:extLst>
      <p:ext uri="{BB962C8B-B14F-4D97-AF65-F5344CB8AC3E}">
        <p14:creationId xmlns:p14="http://schemas.microsoft.com/office/powerpoint/2010/main" val="19303258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7A747474-85A3-44A0-972C-CD091EB70157}"/>
              </a:ext>
            </a:extLst>
          </p:cNvPr>
          <p:cNvGraphicFramePr>
            <a:graphicFrameLocks noGrp="1"/>
          </p:cNvGraphicFramePr>
          <p:nvPr/>
        </p:nvGraphicFramePr>
        <p:xfrm>
          <a:off x="340360" y="197030"/>
          <a:ext cx="11226800" cy="6539050"/>
        </p:xfrm>
        <a:graphic>
          <a:graphicData uri="http://schemas.openxmlformats.org/drawingml/2006/table">
            <a:tbl>
              <a:tblPr firstRow="1" bandRow="1">
                <a:tableStyleId>{69CF1AB2-1976-4502-BF36-3FF5EA218861}</a:tableStyleId>
              </a:tblPr>
              <a:tblGrid>
                <a:gridCol w="4940674">
                  <a:extLst>
                    <a:ext uri="{9D8B030D-6E8A-4147-A177-3AD203B41FA5}">
                      <a16:colId xmlns:a16="http://schemas.microsoft.com/office/drawing/2014/main" val="4122467737"/>
                    </a:ext>
                  </a:extLst>
                </a:gridCol>
                <a:gridCol w="6286126">
                  <a:extLst>
                    <a:ext uri="{9D8B030D-6E8A-4147-A177-3AD203B41FA5}">
                      <a16:colId xmlns:a16="http://schemas.microsoft.com/office/drawing/2014/main" val="118282671"/>
                    </a:ext>
                  </a:extLst>
                </a:gridCol>
              </a:tblGrid>
              <a:tr h="121428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dirty="0"/>
                        <a:t>1. Meet face to face</a:t>
                      </a:r>
                    </a:p>
                    <a:p>
                      <a:endParaRPr lang="en-US" sz="2800" b="1" dirty="0"/>
                    </a:p>
                  </a:txBody>
                  <a:tcPr/>
                </a:tc>
                <a:tc>
                  <a:txBody>
                    <a:bodyPr/>
                    <a:lstStyle/>
                    <a:p>
                      <a:endParaRPr lang="en-US" dirty="0"/>
                    </a:p>
                  </a:txBody>
                  <a:tcPr/>
                </a:tc>
                <a:extLst>
                  <a:ext uri="{0D108BD9-81ED-4DB2-BD59-A6C34878D82A}">
                    <a16:rowId xmlns:a16="http://schemas.microsoft.com/office/drawing/2014/main" val="2272527928"/>
                  </a:ext>
                </a:extLst>
              </a:tr>
              <a:tr h="1214281">
                <a:tc>
                  <a:txBody>
                    <a:bodyPr/>
                    <a:lstStyle/>
                    <a:p>
                      <a:r>
                        <a:rPr lang="en-US" sz="2800" b="1" dirty="0"/>
                        <a:t>2. Perspective taking</a:t>
                      </a:r>
                    </a:p>
                  </a:txBody>
                  <a:tcPr/>
                </a:tc>
                <a:tc>
                  <a:txBody>
                    <a:bodyPr/>
                    <a:lstStyle/>
                    <a:p>
                      <a:endParaRPr lang="en-US"/>
                    </a:p>
                  </a:txBody>
                  <a:tcPr/>
                </a:tc>
                <a:extLst>
                  <a:ext uri="{0D108BD9-81ED-4DB2-BD59-A6C34878D82A}">
                    <a16:rowId xmlns:a16="http://schemas.microsoft.com/office/drawing/2014/main" val="90229662"/>
                  </a:ext>
                </a:extLst>
              </a:tr>
              <a:tr h="1027622">
                <a:tc>
                  <a:txBody>
                    <a:bodyPr/>
                    <a:lstStyle/>
                    <a:p>
                      <a:r>
                        <a:rPr lang="en-US" sz="2800" b="1" dirty="0"/>
                        <a:t>3. Establish your motive</a:t>
                      </a:r>
                    </a:p>
                  </a:txBody>
                  <a:tcPr/>
                </a:tc>
                <a:tc>
                  <a:txBody>
                    <a:bodyPr/>
                    <a:lstStyle/>
                    <a:p>
                      <a:endParaRPr lang="en-US"/>
                    </a:p>
                  </a:txBody>
                  <a:tcPr/>
                </a:tc>
                <a:extLst>
                  <a:ext uri="{0D108BD9-81ED-4DB2-BD59-A6C34878D82A}">
                    <a16:rowId xmlns:a16="http://schemas.microsoft.com/office/drawing/2014/main" val="3520799006"/>
                  </a:ext>
                </a:extLst>
              </a:tr>
              <a:tr h="1027622">
                <a:tc>
                  <a:txBody>
                    <a:bodyPr/>
                    <a:lstStyle/>
                    <a:p>
                      <a:r>
                        <a:rPr lang="en-US" sz="2800" b="1" dirty="0"/>
                        <a:t>4. Understand your argument</a:t>
                      </a:r>
                    </a:p>
                  </a:txBody>
                  <a:tcPr/>
                </a:tc>
                <a:tc>
                  <a:txBody>
                    <a:bodyPr/>
                    <a:lstStyle/>
                    <a:p>
                      <a:endParaRPr lang="en-US"/>
                    </a:p>
                  </a:txBody>
                  <a:tcPr/>
                </a:tc>
                <a:extLst>
                  <a:ext uri="{0D108BD9-81ED-4DB2-BD59-A6C34878D82A}">
                    <a16:rowId xmlns:a16="http://schemas.microsoft.com/office/drawing/2014/main" val="3988260956"/>
                  </a:ext>
                </a:extLst>
              </a:tr>
              <a:tr h="1027622">
                <a:tc>
                  <a:txBody>
                    <a:bodyPr/>
                    <a:lstStyle/>
                    <a:p>
                      <a:r>
                        <a:rPr lang="en-US" sz="2800" b="1" dirty="0"/>
                        <a:t>5. Apologize</a:t>
                      </a:r>
                    </a:p>
                  </a:txBody>
                  <a:tcPr/>
                </a:tc>
                <a:tc>
                  <a:txBody>
                    <a:bodyPr/>
                    <a:lstStyle/>
                    <a:p>
                      <a:endParaRPr lang="en-US" dirty="0"/>
                    </a:p>
                  </a:txBody>
                  <a:tcPr/>
                </a:tc>
                <a:extLst>
                  <a:ext uri="{0D108BD9-81ED-4DB2-BD59-A6C34878D82A}">
                    <a16:rowId xmlns:a16="http://schemas.microsoft.com/office/drawing/2014/main" val="445098269"/>
                  </a:ext>
                </a:extLst>
              </a:tr>
              <a:tr h="1027622">
                <a:tc>
                  <a:txBody>
                    <a:bodyPr/>
                    <a:lstStyle/>
                    <a:p>
                      <a:r>
                        <a:rPr lang="en-US" sz="2800" b="1" dirty="0"/>
                        <a:t>6. Fix misunderstanding</a:t>
                      </a:r>
                    </a:p>
                  </a:txBody>
                  <a:tcPr/>
                </a:tc>
                <a:tc>
                  <a:txBody>
                    <a:bodyPr/>
                    <a:lstStyle/>
                    <a:p>
                      <a:endParaRPr lang="en-US" dirty="0"/>
                    </a:p>
                  </a:txBody>
                  <a:tcPr/>
                </a:tc>
                <a:extLst>
                  <a:ext uri="{0D108BD9-81ED-4DB2-BD59-A6C34878D82A}">
                    <a16:rowId xmlns:a16="http://schemas.microsoft.com/office/drawing/2014/main" val="1611705707"/>
                  </a:ext>
                </a:extLst>
              </a:tr>
            </a:tbl>
          </a:graphicData>
        </a:graphic>
      </p:graphicFrame>
    </p:spTree>
    <p:extLst>
      <p:ext uri="{BB962C8B-B14F-4D97-AF65-F5344CB8AC3E}">
        <p14:creationId xmlns:p14="http://schemas.microsoft.com/office/powerpoint/2010/main" val="40728131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F8C78-A996-4010-834C-DA7B0288650B}"/>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7175A3FD-ADF3-4B33-A996-C020B2E94034}"/>
              </a:ext>
            </a:extLst>
          </p:cNvPr>
          <p:cNvSpPr>
            <a:spLocks noGrp="1"/>
          </p:cNvSpPr>
          <p:nvPr>
            <p:ph idx="1"/>
          </p:nvPr>
        </p:nvSpPr>
        <p:spPr/>
        <p:txBody>
          <a:bodyPr>
            <a:normAutofit fontScale="92500" lnSpcReduction="20000"/>
          </a:bodyPr>
          <a:lstStyle/>
          <a:p>
            <a:r>
              <a:rPr lang="en-US" dirty="0" err="1"/>
              <a:t>Adekolujo</a:t>
            </a:r>
            <a:r>
              <a:rPr lang="en-US" dirty="0"/>
              <a:t>, O. S., </a:t>
            </a:r>
            <a:r>
              <a:rPr lang="en-US" dirty="0" err="1"/>
              <a:t>Roskos</a:t>
            </a:r>
            <a:r>
              <a:rPr lang="en-US" dirty="0"/>
              <a:t>, S. E., &amp; </a:t>
            </a:r>
            <a:r>
              <a:rPr lang="en-US" dirty="0" err="1"/>
              <a:t>Adekolujo</a:t>
            </a:r>
            <a:r>
              <a:rPr lang="en-US" dirty="0"/>
              <a:t>, O. O. (2019). Teaching medical residents to collaborate with specialist consultants. </a:t>
            </a:r>
            <a:r>
              <a:rPr lang="en-US" i="1" dirty="0"/>
              <a:t>International Journal of Medical Education</a:t>
            </a:r>
            <a:r>
              <a:rPr lang="en-US" dirty="0"/>
              <a:t>, </a:t>
            </a:r>
            <a:r>
              <a:rPr lang="en-US" i="1" dirty="0"/>
              <a:t>10</a:t>
            </a:r>
            <a:r>
              <a:rPr lang="en-US" dirty="0"/>
              <a:t>, 172–173. </a:t>
            </a:r>
            <a:r>
              <a:rPr lang="en-US" dirty="0" err="1"/>
              <a:t>doi</a:t>
            </a:r>
            <a:r>
              <a:rPr lang="en-US" dirty="0"/>
              <a:t>: 10.5116/ijme.5d6b.85bc</a:t>
            </a:r>
          </a:p>
          <a:p>
            <a:r>
              <a:rPr lang="en-US" dirty="0"/>
              <a:t>Fisher, R. (2013). </a:t>
            </a:r>
            <a:r>
              <a:rPr lang="en-US" i="1" dirty="0"/>
              <a:t>Getting to Yes</a:t>
            </a:r>
            <a:r>
              <a:rPr lang="en-US" dirty="0"/>
              <a:t>. Yuan Liu/Tsai Fong Books.</a:t>
            </a:r>
          </a:p>
          <a:p>
            <a:r>
              <a:rPr lang="en-US" dirty="0"/>
              <a:t>Harvard Business Review Press. (2017). </a:t>
            </a:r>
            <a:r>
              <a:rPr lang="en-US" i="1" dirty="0"/>
              <a:t>Harvard Business Review Guide to Dealing with Conflict</a:t>
            </a:r>
            <a:r>
              <a:rPr lang="en-US" dirty="0"/>
              <a:t>. Boston, MA.</a:t>
            </a:r>
          </a:p>
          <a:p>
            <a:r>
              <a:rPr lang="en-US" dirty="0"/>
              <a:t>Hughes, R. (n.d.). </a:t>
            </a:r>
            <a:r>
              <a:rPr lang="en-US" i="1" dirty="0"/>
              <a:t>Patient Safety and Quality: An Evidence-Based Handbook for Nurses</a:t>
            </a:r>
            <a:r>
              <a:rPr lang="en-US" dirty="0"/>
              <a:t>. </a:t>
            </a:r>
            <a:r>
              <a:rPr lang="en-US" dirty="0" err="1"/>
              <a:t>S.l.</a:t>
            </a:r>
            <a:r>
              <a:rPr lang="en-US" dirty="0"/>
              <a:t>: Agency for Healthcare Research and Quality (US).</a:t>
            </a:r>
          </a:p>
          <a:p>
            <a:r>
              <a:rPr lang="en-US" dirty="0" err="1"/>
              <a:t>Itri</a:t>
            </a:r>
            <a:r>
              <a:rPr lang="en-US" dirty="0"/>
              <a:t>, J. N., </a:t>
            </a:r>
            <a:r>
              <a:rPr lang="en-US" dirty="0" err="1"/>
              <a:t>Yacob</a:t>
            </a:r>
            <a:r>
              <a:rPr lang="en-US" dirty="0"/>
              <a:t>, S., &amp; Mithqal, A. (2017). Teaching Communication Skills to Radiology Residents. </a:t>
            </a:r>
            <a:r>
              <a:rPr lang="en-US" i="1" dirty="0"/>
              <a:t>Current Problems in Diagnostic Radiology</a:t>
            </a:r>
            <a:r>
              <a:rPr lang="en-US" dirty="0"/>
              <a:t>, </a:t>
            </a:r>
            <a:r>
              <a:rPr lang="en-US" i="1" dirty="0"/>
              <a:t>46</a:t>
            </a:r>
            <a:r>
              <a:rPr lang="en-US" dirty="0"/>
              <a:t>(5), 377–381. </a:t>
            </a:r>
            <a:r>
              <a:rPr lang="en-US" dirty="0" err="1"/>
              <a:t>doi</a:t>
            </a:r>
            <a:r>
              <a:rPr lang="en-US" dirty="0"/>
              <a:t>: 10.1067/j.cpradiol.2017.01.005</a:t>
            </a:r>
          </a:p>
          <a:p>
            <a:r>
              <a:rPr lang="en-US" dirty="0"/>
              <a:t>Patterson, K., </a:t>
            </a:r>
            <a:r>
              <a:rPr lang="en-US" dirty="0" err="1"/>
              <a:t>Grenny</a:t>
            </a:r>
            <a:r>
              <a:rPr lang="en-US" dirty="0"/>
              <a:t>, J., McMillan, R., &amp; </a:t>
            </a:r>
            <a:r>
              <a:rPr lang="en-US" dirty="0" err="1"/>
              <a:t>Switzler</a:t>
            </a:r>
            <a:r>
              <a:rPr lang="en-US" dirty="0"/>
              <a:t>, A. (2002). </a:t>
            </a:r>
            <a:r>
              <a:rPr lang="en-US" i="1" dirty="0"/>
              <a:t>Crucial conversations: Tools for talking when stakes are high</a:t>
            </a:r>
            <a:r>
              <a:rPr lang="en-US" dirty="0"/>
              <a:t>. </a:t>
            </a:r>
          </a:p>
        </p:txBody>
      </p:sp>
    </p:spTree>
    <p:extLst>
      <p:ext uri="{BB962C8B-B14F-4D97-AF65-F5344CB8AC3E}">
        <p14:creationId xmlns:p14="http://schemas.microsoft.com/office/powerpoint/2010/main" val="22605414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Image result for argument">
            <a:extLst>
              <a:ext uri="{FF2B5EF4-FFF2-40B4-BE49-F238E27FC236}">
                <a16:creationId xmlns:a16="http://schemas.microsoft.com/office/drawing/2014/main" id="{AD54967F-4863-4E63-95AB-7D9E931CE8F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7575"/>
          <a:stretch/>
        </p:blipFill>
        <p:spPr bwMode="auto">
          <a:xfrm>
            <a:off x="887171" y="-487467"/>
            <a:ext cx="10417658" cy="652478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54F9FB05-3A34-42E8-AA08-53253FE082EE}"/>
              </a:ext>
            </a:extLst>
          </p:cNvPr>
          <p:cNvSpPr>
            <a:spLocks noGrp="1"/>
          </p:cNvSpPr>
          <p:nvPr>
            <p:ph type="ctrTitle"/>
          </p:nvPr>
        </p:nvSpPr>
        <p:spPr>
          <a:xfrm>
            <a:off x="1524000" y="1993955"/>
            <a:ext cx="9144000" cy="2387600"/>
          </a:xfrm>
        </p:spPr>
        <p:txBody>
          <a:bodyPr/>
          <a:lstStyle/>
          <a:p>
            <a:r>
              <a:rPr lang="en-US" b="1" dirty="0"/>
              <a:t>Communication Under Stress</a:t>
            </a:r>
          </a:p>
        </p:txBody>
      </p:sp>
      <p:sp>
        <p:nvSpPr>
          <p:cNvPr id="3" name="Subtitle 2">
            <a:extLst>
              <a:ext uri="{FF2B5EF4-FFF2-40B4-BE49-F238E27FC236}">
                <a16:creationId xmlns:a16="http://schemas.microsoft.com/office/drawing/2014/main" id="{86C04597-CED9-4473-B6F4-5EE67E49FE6D}"/>
              </a:ext>
            </a:extLst>
          </p:cNvPr>
          <p:cNvSpPr>
            <a:spLocks noGrp="1"/>
          </p:cNvSpPr>
          <p:nvPr>
            <p:ph type="subTitle" idx="1"/>
          </p:nvPr>
        </p:nvSpPr>
        <p:spPr>
          <a:xfrm>
            <a:off x="1524000" y="5209436"/>
            <a:ext cx="9144000" cy="1655762"/>
          </a:xfrm>
        </p:spPr>
        <p:txBody>
          <a:bodyPr>
            <a:normAutofit lnSpcReduction="10000"/>
          </a:bodyPr>
          <a:lstStyle/>
          <a:p>
            <a:endParaRPr lang="en-US" dirty="0"/>
          </a:p>
          <a:p>
            <a:r>
              <a:rPr lang="en-US" dirty="0"/>
              <a:t>Faculty Development Workshop</a:t>
            </a:r>
          </a:p>
          <a:p>
            <a:r>
              <a:rPr lang="en-US" dirty="0"/>
              <a:t>1/22/2020</a:t>
            </a:r>
          </a:p>
          <a:p>
            <a:r>
              <a:rPr lang="en-US" dirty="0"/>
              <a:t>Lauren Kearney and Gopal </a:t>
            </a:r>
            <a:r>
              <a:rPr lang="en-US" dirty="0" err="1"/>
              <a:t>Yadavalli</a:t>
            </a:r>
            <a:endParaRPr lang="en-US" dirty="0"/>
          </a:p>
        </p:txBody>
      </p:sp>
    </p:spTree>
    <p:extLst>
      <p:ext uri="{BB962C8B-B14F-4D97-AF65-F5344CB8AC3E}">
        <p14:creationId xmlns:p14="http://schemas.microsoft.com/office/powerpoint/2010/main" val="3591355784"/>
      </p:ext>
    </p:extLst>
  </p:cSld>
  <p:clrMapOvr>
    <a:masterClrMapping/>
  </p:clrMapOvr>
  <mc:AlternateContent xmlns:mc="http://schemas.openxmlformats.org/markup-compatibility/2006" xmlns:p14="http://schemas.microsoft.com/office/powerpoint/2010/main">
    <mc:Choice Requires="p14">
      <p:transition spd="slow" p14:dur="2000" advTm="43079"/>
    </mc:Choice>
    <mc:Fallback xmlns="">
      <p:transition spd="slow" advTm="43079"/>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85731</TotalTime>
  <Words>720</Words>
  <Application>Microsoft Office PowerPoint</Application>
  <PresentationFormat>Widescreen</PresentationFormat>
  <Paragraphs>138</Paragraphs>
  <Slides>16</Slides>
  <Notes>16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Calibri Light</vt:lpstr>
      <vt:lpstr>Office Theme</vt:lpstr>
      <vt:lpstr>Communication Under Stress</vt:lpstr>
      <vt:lpstr>Learning Objectives </vt:lpstr>
      <vt:lpstr>PowerPoint Presentation</vt:lpstr>
      <vt:lpstr>PowerPoint Presentation</vt:lpstr>
      <vt:lpstr>PowerPoint Presentation</vt:lpstr>
      <vt:lpstr>So you find yourself in a Crucial Conversation…   How can we do better?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References</vt:lpstr>
      <vt:lpstr>Communication Under Stress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Communication Under Stress</dc:title>
  <dc:creator>Lauren Moore</dc:creator>
  <cp:lastModifiedBy>Day, Alyssa</cp:lastModifiedBy>
  <cp:revision>12</cp:revision>
  <cp:lastPrinted>2020-01-17T01:26:22Z</cp:lastPrinted>
  <dcterms:created xsi:type="dcterms:W3CDTF">2019-11-15T01:52:45Z</dcterms:created>
  <dcterms:modified xsi:type="dcterms:W3CDTF">2020-02-05T17:48:37Z</dcterms:modified>
</cp:coreProperties>
</file>