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379" r:id="rId2"/>
    <p:sldId id="380" r:id="rId3"/>
    <p:sldId id="381" r:id="rId4"/>
    <p:sldId id="382" r:id="rId5"/>
    <p:sldId id="383" r:id="rId6"/>
    <p:sldId id="385" r:id="rId7"/>
    <p:sldId id="386"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89B9639-9F73-4A30-AAEC-075CA1AEAC89}">
          <p14:sldIdLst/>
        </p14:section>
        <p14:section name="Untitled Section" id="{AE1F4D1D-01C6-47A2-929D-E597860B9919}">
          <p14:sldIdLst>
            <p14:sldId id="379"/>
            <p14:sldId id="380"/>
            <p14:sldId id="381"/>
            <p14:sldId id="382"/>
            <p14:sldId id="383"/>
            <p14:sldId id="385"/>
            <p14:sldId id="386"/>
          </p14:sldIdLst>
        </p14:section>
      </p14:sectionLst>
    </p:ext>
    <p:ext uri="{EFAFB233-063F-42B5-8137-9DF3F51BA10A}">
      <p15:sldGuideLst xmlns:p15="http://schemas.microsoft.com/office/powerpoint/2012/main">
        <p15:guide id="1" orient="horz" pos="749">
          <p15:clr>
            <a:srgbClr val="A4A3A4"/>
          </p15:clr>
        </p15:guide>
        <p15:guide id="2" pos="5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AF1E"/>
    <a:srgbClr val="864AD4"/>
    <a:srgbClr val="ED7F07"/>
    <a:srgbClr val="52ABE5"/>
    <a:srgbClr val="6B2FD1"/>
    <a:srgbClr val="000000"/>
    <a:srgbClr val="414141"/>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0" autoAdjust="0"/>
    <p:restoredTop sz="94127" autoAdjust="0"/>
  </p:normalViewPr>
  <p:slideViewPr>
    <p:cSldViewPr snapToGrid="0">
      <p:cViewPr varScale="1">
        <p:scale>
          <a:sx n="109" d="100"/>
          <a:sy n="109" d="100"/>
        </p:scale>
        <p:origin x="1680" y="114"/>
      </p:cViewPr>
      <p:guideLst>
        <p:guide orient="horz" pos="749"/>
        <p:guide pos="501"/>
      </p:guideLst>
    </p:cSldViewPr>
  </p:slideViewPr>
  <p:outlineViewPr>
    <p:cViewPr>
      <p:scale>
        <a:sx n="33" d="100"/>
        <a:sy n="33" d="100"/>
      </p:scale>
      <p:origin x="0" y="-692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62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9" y="1"/>
            <a:ext cx="3038475" cy="465621"/>
          </a:xfrm>
          <a:prstGeom prst="rect">
            <a:avLst/>
          </a:prstGeom>
        </p:spPr>
        <p:txBody>
          <a:bodyPr vert="horz" lIns="91440" tIns="45720" rIns="91440" bIns="45720" rtlCol="0"/>
          <a:lstStyle>
            <a:lvl1pPr algn="r">
              <a:defRPr sz="1200"/>
            </a:lvl1pPr>
          </a:lstStyle>
          <a:p>
            <a:fld id="{0A2DD991-0DEA-4878-9D75-48374AAACC84}" type="datetimeFigureOut">
              <a:rPr lang="en-US" smtClean="0"/>
              <a:t>1/3/2017</a:t>
            </a:fld>
            <a:endParaRPr lang="en-US" dirty="0"/>
          </a:p>
        </p:txBody>
      </p:sp>
      <p:sp>
        <p:nvSpPr>
          <p:cNvPr id="4" name="Footer Placeholder 3"/>
          <p:cNvSpPr>
            <a:spLocks noGrp="1"/>
          </p:cNvSpPr>
          <p:nvPr>
            <p:ph type="ftr" sz="quarter" idx="2"/>
          </p:nvPr>
        </p:nvSpPr>
        <p:spPr>
          <a:xfrm>
            <a:off x="1" y="8830780"/>
            <a:ext cx="3038475" cy="4656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30780"/>
            <a:ext cx="3038475" cy="465620"/>
          </a:xfrm>
          <a:prstGeom prst="rect">
            <a:avLst/>
          </a:prstGeom>
        </p:spPr>
        <p:txBody>
          <a:bodyPr vert="horz" lIns="91440" tIns="45720" rIns="91440" bIns="45720" rtlCol="0" anchor="b"/>
          <a:lstStyle>
            <a:lvl1pPr algn="r">
              <a:defRPr sz="1200"/>
            </a:lvl1pPr>
          </a:lstStyle>
          <a:p>
            <a:fld id="{A341057F-C1EC-4414-84DB-8A471876CB11}" type="slidenum">
              <a:rPr lang="en-US" smtClean="0"/>
              <a:t>‹#›</a:t>
            </a:fld>
            <a:endParaRPr lang="en-US" dirty="0"/>
          </a:p>
        </p:txBody>
      </p:sp>
    </p:spTree>
    <p:extLst>
      <p:ext uri="{BB962C8B-B14F-4D97-AF65-F5344CB8AC3E}">
        <p14:creationId xmlns:p14="http://schemas.microsoft.com/office/powerpoint/2010/main" val="4229529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A1B6A4C7-A0DB-456E-9292-4C35B8E57471}" type="datetimeFigureOut">
              <a:rPr lang="en-US" smtClean="0"/>
              <a:t>1/3/2017</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D2794CA7-4D2D-46BD-86F5-0B28250A63D4}" type="slidenum">
              <a:rPr lang="en-US" smtClean="0"/>
              <a:t>‹#›</a:t>
            </a:fld>
            <a:endParaRPr lang="en-US" dirty="0"/>
          </a:p>
        </p:txBody>
      </p:sp>
    </p:spTree>
    <p:extLst>
      <p:ext uri="{BB962C8B-B14F-4D97-AF65-F5344CB8AC3E}">
        <p14:creationId xmlns:p14="http://schemas.microsoft.com/office/powerpoint/2010/main" val="283805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794CA7-4D2D-46BD-86F5-0B28250A63D4}" type="slidenum">
              <a:rPr lang="en-US" smtClean="0"/>
              <a:t>1</a:t>
            </a:fld>
            <a:endParaRPr lang="en-US" dirty="0"/>
          </a:p>
        </p:txBody>
      </p:sp>
    </p:spTree>
    <p:extLst>
      <p:ext uri="{BB962C8B-B14F-4D97-AF65-F5344CB8AC3E}">
        <p14:creationId xmlns:p14="http://schemas.microsoft.com/office/powerpoint/2010/main" val="3717771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57066" indent="-291179">
              <a:defRPr>
                <a:solidFill>
                  <a:schemeClr val="tx1"/>
                </a:solidFill>
                <a:latin typeface="Verdana" pitchFamily="34" charset="0"/>
              </a:defRPr>
            </a:lvl2pPr>
            <a:lvl3pPr marL="1164717" indent="-232943">
              <a:defRPr>
                <a:solidFill>
                  <a:schemeClr val="tx1"/>
                </a:solidFill>
                <a:latin typeface="Verdana" pitchFamily="34" charset="0"/>
              </a:defRPr>
            </a:lvl3pPr>
            <a:lvl4pPr marL="1630604" indent="-232943">
              <a:defRPr>
                <a:solidFill>
                  <a:schemeClr val="tx1"/>
                </a:solidFill>
                <a:latin typeface="Verdana" pitchFamily="34" charset="0"/>
              </a:defRPr>
            </a:lvl4pPr>
            <a:lvl5pPr marL="2096491" indent="-232943">
              <a:defRPr>
                <a:solidFill>
                  <a:schemeClr val="tx1"/>
                </a:solidFill>
                <a:latin typeface="Verdana" pitchFamily="34" charset="0"/>
              </a:defRPr>
            </a:lvl5pPr>
            <a:lvl6pPr marL="2562377" indent="-232943" eaLnBrk="0" fontAlgn="base" hangingPunct="0">
              <a:spcBef>
                <a:spcPct val="0"/>
              </a:spcBef>
              <a:spcAft>
                <a:spcPct val="0"/>
              </a:spcAft>
              <a:defRPr>
                <a:solidFill>
                  <a:schemeClr val="tx1"/>
                </a:solidFill>
                <a:latin typeface="Verdana" pitchFamily="34" charset="0"/>
              </a:defRPr>
            </a:lvl6pPr>
            <a:lvl7pPr marL="3028264" indent="-232943" eaLnBrk="0" fontAlgn="base" hangingPunct="0">
              <a:spcBef>
                <a:spcPct val="0"/>
              </a:spcBef>
              <a:spcAft>
                <a:spcPct val="0"/>
              </a:spcAft>
              <a:defRPr>
                <a:solidFill>
                  <a:schemeClr val="tx1"/>
                </a:solidFill>
                <a:latin typeface="Verdana" pitchFamily="34" charset="0"/>
              </a:defRPr>
            </a:lvl7pPr>
            <a:lvl8pPr marL="3494151" indent="-232943" eaLnBrk="0" fontAlgn="base" hangingPunct="0">
              <a:spcBef>
                <a:spcPct val="0"/>
              </a:spcBef>
              <a:spcAft>
                <a:spcPct val="0"/>
              </a:spcAft>
              <a:defRPr>
                <a:solidFill>
                  <a:schemeClr val="tx1"/>
                </a:solidFill>
                <a:latin typeface="Verdana" pitchFamily="34" charset="0"/>
              </a:defRPr>
            </a:lvl8pPr>
            <a:lvl9pPr marL="3960038" indent="-232943" eaLnBrk="0" fontAlgn="base" hangingPunct="0">
              <a:spcBef>
                <a:spcPct val="0"/>
              </a:spcBef>
              <a:spcAft>
                <a:spcPct val="0"/>
              </a:spcAft>
              <a:defRPr>
                <a:solidFill>
                  <a:schemeClr val="tx1"/>
                </a:solidFill>
                <a:latin typeface="Verdana" pitchFamily="34" charset="0"/>
              </a:defRPr>
            </a:lvl9pPr>
          </a:lstStyle>
          <a:p>
            <a:fld id="{1B104EB9-93F8-4F97-BE7B-D985089C2702}" type="slidenum">
              <a:rPr lang="en-US" altLang="en-US">
                <a:latin typeface="Arial" charset="0"/>
              </a:rPr>
              <a:pPr/>
              <a:t>2</a:t>
            </a:fld>
            <a:endParaRPr lang="en-US" altLang="en-US" dirty="0">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altLang="en-US" dirty="0" smtClean="0"/>
              <a:t>Bonnie to start</a:t>
            </a:r>
          </a:p>
        </p:txBody>
      </p:sp>
    </p:spTree>
    <p:extLst>
      <p:ext uri="{BB962C8B-B14F-4D97-AF65-F5344CB8AC3E}">
        <p14:creationId xmlns:p14="http://schemas.microsoft.com/office/powerpoint/2010/main" val="310594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57066" indent="-291179">
              <a:defRPr>
                <a:solidFill>
                  <a:schemeClr val="tx1"/>
                </a:solidFill>
                <a:latin typeface="Verdana" pitchFamily="34" charset="0"/>
              </a:defRPr>
            </a:lvl2pPr>
            <a:lvl3pPr marL="1164717" indent="-232943">
              <a:defRPr>
                <a:solidFill>
                  <a:schemeClr val="tx1"/>
                </a:solidFill>
                <a:latin typeface="Verdana" pitchFamily="34" charset="0"/>
              </a:defRPr>
            </a:lvl3pPr>
            <a:lvl4pPr marL="1630604" indent="-232943">
              <a:defRPr>
                <a:solidFill>
                  <a:schemeClr val="tx1"/>
                </a:solidFill>
                <a:latin typeface="Verdana" pitchFamily="34" charset="0"/>
              </a:defRPr>
            </a:lvl4pPr>
            <a:lvl5pPr marL="2096491" indent="-232943">
              <a:defRPr>
                <a:solidFill>
                  <a:schemeClr val="tx1"/>
                </a:solidFill>
                <a:latin typeface="Verdana" pitchFamily="34" charset="0"/>
              </a:defRPr>
            </a:lvl5pPr>
            <a:lvl6pPr marL="2562377" indent="-232943" eaLnBrk="0" fontAlgn="base" hangingPunct="0">
              <a:spcBef>
                <a:spcPct val="0"/>
              </a:spcBef>
              <a:spcAft>
                <a:spcPct val="0"/>
              </a:spcAft>
              <a:defRPr>
                <a:solidFill>
                  <a:schemeClr val="tx1"/>
                </a:solidFill>
                <a:latin typeface="Verdana" pitchFamily="34" charset="0"/>
              </a:defRPr>
            </a:lvl6pPr>
            <a:lvl7pPr marL="3028264" indent="-232943" eaLnBrk="0" fontAlgn="base" hangingPunct="0">
              <a:spcBef>
                <a:spcPct val="0"/>
              </a:spcBef>
              <a:spcAft>
                <a:spcPct val="0"/>
              </a:spcAft>
              <a:defRPr>
                <a:solidFill>
                  <a:schemeClr val="tx1"/>
                </a:solidFill>
                <a:latin typeface="Verdana" pitchFamily="34" charset="0"/>
              </a:defRPr>
            </a:lvl7pPr>
            <a:lvl8pPr marL="3494151" indent="-232943" eaLnBrk="0" fontAlgn="base" hangingPunct="0">
              <a:spcBef>
                <a:spcPct val="0"/>
              </a:spcBef>
              <a:spcAft>
                <a:spcPct val="0"/>
              </a:spcAft>
              <a:defRPr>
                <a:solidFill>
                  <a:schemeClr val="tx1"/>
                </a:solidFill>
                <a:latin typeface="Verdana" pitchFamily="34" charset="0"/>
              </a:defRPr>
            </a:lvl8pPr>
            <a:lvl9pPr marL="3960038" indent="-232943" eaLnBrk="0" fontAlgn="base" hangingPunct="0">
              <a:spcBef>
                <a:spcPct val="0"/>
              </a:spcBef>
              <a:spcAft>
                <a:spcPct val="0"/>
              </a:spcAft>
              <a:defRPr>
                <a:solidFill>
                  <a:schemeClr val="tx1"/>
                </a:solidFill>
                <a:latin typeface="Verdana" pitchFamily="34" charset="0"/>
              </a:defRPr>
            </a:lvl9pPr>
          </a:lstStyle>
          <a:p>
            <a:fld id="{1B104EB9-93F8-4F97-BE7B-D985089C2702}" type="slidenum">
              <a:rPr lang="en-US" altLang="en-US">
                <a:latin typeface="Arial" charset="0"/>
              </a:rPr>
              <a:pPr/>
              <a:t>4</a:t>
            </a:fld>
            <a:endParaRPr lang="en-US" altLang="en-US" dirty="0">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altLang="en-US" dirty="0" smtClean="0"/>
              <a:t>Bonnie to start</a:t>
            </a:r>
          </a:p>
        </p:txBody>
      </p:sp>
    </p:spTree>
    <p:extLst>
      <p:ext uri="{BB962C8B-B14F-4D97-AF65-F5344CB8AC3E}">
        <p14:creationId xmlns:p14="http://schemas.microsoft.com/office/powerpoint/2010/main" val="4106687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57066" indent="-291179">
              <a:defRPr>
                <a:solidFill>
                  <a:schemeClr val="tx1"/>
                </a:solidFill>
                <a:latin typeface="Verdana" pitchFamily="34" charset="0"/>
              </a:defRPr>
            </a:lvl2pPr>
            <a:lvl3pPr marL="1164717" indent="-232943">
              <a:defRPr>
                <a:solidFill>
                  <a:schemeClr val="tx1"/>
                </a:solidFill>
                <a:latin typeface="Verdana" pitchFamily="34" charset="0"/>
              </a:defRPr>
            </a:lvl3pPr>
            <a:lvl4pPr marL="1630604" indent="-232943">
              <a:defRPr>
                <a:solidFill>
                  <a:schemeClr val="tx1"/>
                </a:solidFill>
                <a:latin typeface="Verdana" pitchFamily="34" charset="0"/>
              </a:defRPr>
            </a:lvl4pPr>
            <a:lvl5pPr marL="2096491" indent="-232943">
              <a:defRPr>
                <a:solidFill>
                  <a:schemeClr val="tx1"/>
                </a:solidFill>
                <a:latin typeface="Verdana" pitchFamily="34" charset="0"/>
              </a:defRPr>
            </a:lvl5pPr>
            <a:lvl6pPr marL="2562377" indent="-232943" eaLnBrk="0" fontAlgn="base" hangingPunct="0">
              <a:spcBef>
                <a:spcPct val="0"/>
              </a:spcBef>
              <a:spcAft>
                <a:spcPct val="0"/>
              </a:spcAft>
              <a:defRPr>
                <a:solidFill>
                  <a:schemeClr val="tx1"/>
                </a:solidFill>
                <a:latin typeface="Verdana" pitchFamily="34" charset="0"/>
              </a:defRPr>
            </a:lvl6pPr>
            <a:lvl7pPr marL="3028264" indent="-232943" eaLnBrk="0" fontAlgn="base" hangingPunct="0">
              <a:spcBef>
                <a:spcPct val="0"/>
              </a:spcBef>
              <a:spcAft>
                <a:spcPct val="0"/>
              </a:spcAft>
              <a:defRPr>
                <a:solidFill>
                  <a:schemeClr val="tx1"/>
                </a:solidFill>
                <a:latin typeface="Verdana" pitchFamily="34" charset="0"/>
              </a:defRPr>
            </a:lvl7pPr>
            <a:lvl8pPr marL="3494151" indent="-232943" eaLnBrk="0" fontAlgn="base" hangingPunct="0">
              <a:spcBef>
                <a:spcPct val="0"/>
              </a:spcBef>
              <a:spcAft>
                <a:spcPct val="0"/>
              </a:spcAft>
              <a:defRPr>
                <a:solidFill>
                  <a:schemeClr val="tx1"/>
                </a:solidFill>
                <a:latin typeface="Verdana" pitchFamily="34" charset="0"/>
              </a:defRPr>
            </a:lvl8pPr>
            <a:lvl9pPr marL="3960038" indent="-232943" eaLnBrk="0" fontAlgn="base" hangingPunct="0">
              <a:spcBef>
                <a:spcPct val="0"/>
              </a:spcBef>
              <a:spcAft>
                <a:spcPct val="0"/>
              </a:spcAft>
              <a:defRPr>
                <a:solidFill>
                  <a:schemeClr val="tx1"/>
                </a:solidFill>
                <a:latin typeface="Verdana" pitchFamily="34" charset="0"/>
              </a:defRPr>
            </a:lvl9pPr>
          </a:lstStyle>
          <a:p>
            <a:fld id="{1B104EB9-93F8-4F97-BE7B-D985089C2702}" type="slidenum">
              <a:rPr lang="en-US" altLang="en-US">
                <a:latin typeface="Arial" charset="0"/>
              </a:rPr>
              <a:pPr/>
              <a:t>5</a:t>
            </a:fld>
            <a:endParaRPr lang="en-US" altLang="en-US" dirty="0">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altLang="en-US" dirty="0" smtClean="0"/>
              <a:t>Bonnie to start</a:t>
            </a:r>
          </a:p>
        </p:txBody>
      </p:sp>
    </p:spTree>
    <p:extLst>
      <p:ext uri="{BB962C8B-B14F-4D97-AF65-F5344CB8AC3E}">
        <p14:creationId xmlns:p14="http://schemas.microsoft.com/office/powerpoint/2010/main" val="2314993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57066" indent="-291179">
              <a:defRPr>
                <a:solidFill>
                  <a:schemeClr val="tx1"/>
                </a:solidFill>
                <a:latin typeface="Verdana" pitchFamily="34" charset="0"/>
              </a:defRPr>
            </a:lvl2pPr>
            <a:lvl3pPr marL="1164717" indent="-232943">
              <a:defRPr>
                <a:solidFill>
                  <a:schemeClr val="tx1"/>
                </a:solidFill>
                <a:latin typeface="Verdana" pitchFamily="34" charset="0"/>
              </a:defRPr>
            </a:lvl3pPr>
            <a:lvl4pPr marL="1630604" indent="-232943">
              <a:defRPr>
                <a:solidFill>
                  <a:schemeClr val="tx1"/>
                </a:solidFill>
                <a:latin typeface="Verdana" pitchFamily="34" charset="0"/>
              </a:defRPr>
            </a:lvl4pPr>
            <a:lvl5pPr marL="2096491" indent="-232943">
              <a:defRPr>
                <a:solidFill>
                  <a:schemeClr val="tx1"/>
                </a:solidFill>
                <a:latin typeface="Verdana" pitchFamily="34" charset="0"/>
              </a:defRPr>
            </a:lvl5pPr>
            <a:lvl6pPr marL="2562377" indent="-232943" eaLnBrk="0" fontAlgn="base" hangingPunct="0">
              <a:spcBef>
                <a:spcPct val="0"/>
              </a:spcBef>
              <a:spcAft>
                <a:spcPct val="0"/>
              </a:spcAft>
              <a:defRPr>
                <a:solidFill>
                  <a:schemeClr val="tx1"/>
                </a:solidFill>
                <a:latin typeface="Verdana" pitchFamily="34" charset="0"/>
              </a:defRPr>
            </a:lvl6pPr>
            <a:lvl7pPr marL="3028264" indent="-232943" eaLnBrk="0" fontAlgn="base" hangingPunct="0">
              <a:spcBef>
                <a:spcPct val="0"/>
              </a:spcBef>
              <a:spcAft>
                <a:spcPct val="0"/>
              </a:spcAft>
              <a:defRPr>
                <a:solidFill>
                  <a:schemeClr val="tx1"/>
                </a:solidFill>
                <a:latin typeface="Verdana" pitchFamily="34" charset="0"/>
              </a:defRPr>
            </a:lvl7pPr>
            <a:lvl8pPr marL="3494151" indent="-232943" eaLnBrk="0" fontAlgn="base" hangingPunct="0">
              <a:spcBef>
                <a:spcPct val="0"/>
              </a:spcBef>
              <a:spcAft>
                <a:spcPct val="0"/>
              </a:spcAft>
              <a:defRPr>
                <a:solidFill>
                  <a:schemeClr val="tx1"/>
                </a:solidFill>
                <a:latin typeface="Verdana" pitchFamily="34" charset="0"/>
              </a:defRPr>
            </a:lvl8pPr>
            <a:lvl9pPr marL="3960038" indent="-232943" eaLnBrk="0" fontAlgn="base" hangingPunct="0">
              <a:spcBef>
                <a:spcPct val="0"/>
              </a:spcBef>
              <a:spcAft>
                <a:spcPct val="0"/>
              </a:spcAft>
              <a:defRPr>
                <a:solidFill>
                  <a:schemeClr val="tx1"/>
                </a:solidFill>
                <a:latin typeface="Verdana" pitchFamily="34" charset="0"/>
              </a:defRPr>
            </a:lvl9pPr>
          </a:lstStyle>
          <a:p>
            <a:fld id="{1B104EB9-93F8-4F97-BE7B-D985089C2702}" type="slidenum">
              <a:rPr lang="en-US" altLang="en-US">
                <a:latin typeface="Arial" charset="0"/>
              </a:rPr>
              <a:pPr/>
              <a:t>6</a:t>
            </a:fld>
            <a:endParaRPr lang="en-US" altLang="en-US" dirty="0">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altLang="en-US" dirty="0" smtClean="0"/>
              <a:t>Bonnie to start</a:t>
            </a:r>
          </a:p>
        </p:txBody>
      </p:sp>
    </p:spTree>
    <p:extLst>
      <p:ext uri="{BB962C8B-B14F-4D97-AF65-F5344CB8AC3E}">
        <p14:creationId xmlns:p14="http://schemas.microsoft.com/office/powerpoint/2010/main" val="1445913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Verdana" pitchFamily="34" charset="0"/>
              </a:defRPr>
            </a:lvl1pPr>
            <a:lvl2pPr marL="757066" indent="-291179">
              <a:defRPr>
                <a:solidFill>
                  <a:schemeClr val="tx1"/>
                </a:solidFill>
                <a:latin typeface="Verdana" pitchFamily="34" charset="0"/>
              </a:defRPr>
            </a:lvl2pPr>
            <a:lvl3pPr marL="1164717" indent="-232943">
              <a:defRPr>
                <a:solidFill>
                  <a:schemeClr val="tx1"/>
                </a:solidFill>
                <a:latin typeface="Verdana" pitchFamily="34" charset="0"/>
              </a:defRPr>
            </a:lvl3pPr>
            <a:lvl4pPr marL="1630604" indent="-232943">
              <a:defRPr>
                <a:solidFill>
                  <a:schemeClr val="tx1"/>
                </a:solidFill>
                <a:latin typeface="Verdana" pitchFamily="34" charset="0"/>
              </a:defRPr>
            </a:lvl4pPr>
            <a:lvl5pPr marL="2096491" indent="-232943">
              <a:defRPr>
                <a:solidFill>
                  <a:schemeClr val="tx1"/>
                </a:solidFill>
                <a:latin typeface="Verdana" pitchFamily="34" charset="0"/>
              </a:defRPr>
            </a:lvl5pPr>
            <a:lvl6pPr marL="2562377" indent="-232943" eaLnBrk="0" fontAlgn="base" hangingPunct="0">
              <a:spcBef>
                <a:spcPct val="0"/>
              </a:spcBef>
              <a:spcAft>
                <a:spcPct val="0"/>
              </a:spcAft>
              <a:defRPr>
                <a:solidFill>
                  <a:schemeClr val="tx1"/>
                </a:solidFill>
                <a:latin typeface="Verdana" pitchFamily="34" charset="0"/>
              </a:defRPr>
            </a:lvl6pPr>
            <a:lvl7pPr marL="3028264" indent="-232943" eaLnBrk="0" fontAlgn="base" hangingPunct="0">
              <a:spcBef>
                <a:spcPct val="0"/>
              </a:spcBef>
              <a:spcAft>
                <a:spcPct val="0"/>
              </a:spcAft>
              <a:defRPr>
                <a:solidFill>
                  <a:schemeClr val="tx1"/>
                </a:solidFill>
                <a:latin typeface="Verdana" pitchFamily="34" charset="0"/>
              </a:defRPr>
            </a:lvl7pPr>
            <a:lvl8pPr marL="3494151" indent="-232943" eaLnBrk="0" fontAlgn="base" hangingPunct="0">
              <a:spcBef>
                <a:spcPct val="0"/>
              </a:spcBef>
              <a:spcAft>
                <a:spcPct val="0"/>
              </a:spcAft>
              <a:defRPr>
                <a:solidFill>
                  <a:schemeClr val="tx1"/>
                </a:solidFill>
                <a:latin typeface="Verdana" pitchFamily="34" charset="0"/>
              </a:defRPr>
            </a:lvl8pPr>
            <a:lvl9pPr marL="3960038" indent="-232943" eaLnBrk="0" fontAlgn="base" hangingPunct="0">
              <a:spcBef>
                <a:spcPct val="0"/>
              </a:spcBef>
              <a:spcAft>
                <a:spcPct val="0"/>
              </a:spcAft>
              <a:defRPr>
                <a:solidFill>
                  <a:schemeClr val="tx1"/>
                </a:solidFill>
                <a:latin typeface="Verdana" pitchFamily="34" charset="0"/>
              </a:defRPr>
            </a:lvl9pPr>
          </a:lstStyle>
          <a:p>
            <a:fld id="{1B104EB9-93F8-4F97-BE7B-D985089C2702}" type="slidenum">
              <a:rPr lang="en-US" altLang="en-US">
                <a:latin typeface="Arial" charset="0"/>
              </a:rPr>
              <a:pPr/>
              <a:t>7</a:t>
            </a:fld>
            <a:endParaRPr lang="en-US" altLang="en-US" dirty="0">
              <a:latin typeface="Arial"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en-US" altLang="en-US" dirty="0" smtClean="0"/>
              <a:t>Bonnie to start</a:t>
            </a:r>
          </a:p>
        </p:txBody>
      </p:sp>
    </p:spTree>
    <p:extLst>
      <p:ext uri="{BB962C8B-B14F-4D97-AF65-F5344CB8AC3E}">
        <p14:creationId xmlns:p14="http://schemas.microsoft.com/office/powerpoint/2010/main" val="3362333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470324D-DEFE-44E0-AFA6-0A5328D71A7B}" type="datetime1">
              <a:rPr lang="en-US" smtClean="0"/>
              <a:t>1/3/2017</a:t>
            </a:fld>
            <a:endParaRPr lang="en-US" dirty="0"/>
          </a:p>
        </p:txBody>
      </p:sp>
      <p:sp>
        <p:nvSpPr>
          <p:cNvPr id="5" name="Footer Placeholder 4"/>
          <p:cNvSpPr>
            <a:spLocks noGrp="1"/>
          </p:cNvSpPr>
          <p:nvPr>
            <p:ph type="ftr" sz="quarter" idx="11"/>
          </p:nvPr>
        </p:nvSpPr>
        <p:spPr>
          <a:xfrm>
            <a:off x="3550328" y="5456237"/>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4243798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04CA960-23A2-4197-BEB1-48F63C36C87A}" type="datetime1">
              <a:rPr lang="en-US" smtClean="0"/>
              <a:t>1/3/2017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155477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440DA7E-A2A4-4E70-ACD9-3F45CF8C91DE}" type="datetime1">
              <a:rPr lang="en-US" smtClean="0"/>
              <a:t>1/3/2017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301154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8DB1B24-B558-439D-8437-E5E72004F524}" type="datetime1">
              <a:rPr lang="en-US" smtClean="0"/>
              <a:t>1/3/2017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160774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30F710A-3762-498E-9034-A3D3165307DC}" type="datetime1">
              <a:rPr lang="en-US" smtClean="0"/>
              <a:t>1/3/2017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260016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1047AB1-6623-4A99-8358-B5C13F58B1E5}" type="datetime1">
              <a:rPr lang="en-US" smtClean="0"/>
              <a:t>1/3/2017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1447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56591F1-5B95-4F73-AF1D-94A8B6FE8805}" type="datetime1">
              <a:rPr lang="en-US" smtClean="0"/>
              <a:t>1/3/2017</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3178361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6F10D009-BDBA-4667-994B-41A31C1AFC4C}" type="datetime1">
              <a:rPr lang="en-US" smtClean="0"/>
              <a:t>1/3/2017</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
        <p:nvSpPr>
          <p:cNvPr id="6" name="TextBox 5"/>
          <p:cNvSpPr txBox="1"/>
          <p:nvPr userDrawn="1"/>
        </p:nvSpPr>
        <p:spPr>
          <a:xfrm>
            <a:off x="733388" y="1053121"/>
            <a:ext cx="6659568" cy="425758"/>
          </a:xfrm>
          <a:prstGeom prst="rect">
            <a:avLst/>
          </a:prstGeom>
          <a:noFill/>
        </p:spPr>
        <p:txBody>
          <a:bodyPr wrap="square" rtlCol="0">
            <a:spAutoFit/>
          </a:bodyPr>
          <a:lstStyle/>
          <a:p>
            <a:pPr marL="285750" indent="-285750">
              <a:lnSpc>
                <a:spcPct val="110000"/>
              </a:lnSpc>
              <a:buSzPct val="80000"/>
              <a:buFont typeface="Arial"/>
              <a:buChar char="•"/>
            </a:pPr>
            <a:r>
              <a:rPr lang="en-US" sz="2000" dirty="0" smtClean="0">
                <a:solidFill>
                  <a:schemeClr val="tx1">
                    <a:lumMod val="50000"/>
                    <a:lumOff val="50000"/>
                  </a:schemeClr>
                </a:solidFill>
                <a:latin typeface="Whitney Book"/>
                <a:cs typeface="Whitney Book"/>
              </a:rPr>
              <a:t>Click</a:t>
            </a:r>
            <a:r>
              <a:rPr lang="en-US" sz="2000" baseline="0" dirty="0" smtClean="0">
                <a:solidFill>
                  <a:schemeClr val="tx1">
                    <a:lumMod val="50000"/>
                    <a:lumOff val="50000"/>
                  </a:schemeClr>
                </a:solidFill>
                <a:latin typeface="Whitney Book"/>
                <a:cs typeface="Whitney Book"/>
              </a:rPr>
              <a:t> to edit text</a:t>
            </a:r>
            <a:endParaRPr lang="en-US" sz="2000" dirty="0" smtClean="0">
              <a:solidFill>
                <a:schemeClr val="tx1">
                  <a:lumMod val="50000"/>
                  <a:lumOff val="50000"/>
                </a:schemeClr>
              </a:solidFill>
              <a:latin typeface="Whitney Book"/>
              <a:cs typeface="Whitney Book"/>
            </a:endParaRPr>
          </a:p>
        </p:txBody>
      </p:sp>
    </p:spTree>
    <p:extLst>
      <p:ext uri="{BB962C8B-B14F-4D97-AF65-F5344CB8AC3E}">
        <p14:creationId xmlns:p14="http://schemas.microsoft.com/office/powerpoint/2010/main" val="2307085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4B7A44D-6D64-44A2-9F52-1801AD028CE3}" type="datetime1">
              <a:rPr lang="en-US" smtClean="0"/>
              <a:t>1/3/2017</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2411860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E7E3222-D9DE-42A0-8A3E-3BB069594469}" type="datetime1">
              <a:rPr lang="en-US" smtClean="0"/>
              <a:t>1/3/2017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3709038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25FBF2E-BECD-4192-B09F-A2EDEA07C483}" type="datetime1">
              <a:rPr lang="en-US" smtClean="0"/>
              <a:t>1/3/2017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9D8E437-DE77-3043-BE5B-3210CB3C7EAE}" type="slidenum">
              <a:rPr lang="en-US" smtClean="0"/>
              <a:t>‹#›</a:t>
            </a:fld>
            <a:endParaRPr lang="en-US" dirty="0"/>
          </a:p>
        </p:txBody>
      </p:sp>
    </p:spTree>
    <p:extLst>
      <p:ext uri="{BB962C8B-B14F-4D97-AF65-F5344CB8AC3E}">
        <p14:creationId xmlns:p14="http://schemas.microsoft.com/office/powerpoint/2010/main" val="299095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eader_element_blu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807357"/>
          </a:xfrm>
          <a:prstGeom prst="rect">
            <a:avLst/>
          </a:prstGeom>
        </p:spPr>
      </p:pic>
      <p:pic>
        <p:nvPicPr>
          <p:cNvPr id="8" name="Picture 7" descr="footer_element_blu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071291"/>
            <a:ext cx="9144000" cy="807357"/>
          </a:xfrm>
          <a:prstGeom prst="rect">
            <a:avLst/>
          </a:prstGeom>
        </p:spPr>
      </p:pic>
    </p:spTree>
    <p:extLst>
      <p:ext uri="{BB962C8B-B14F-4D97-AF65-F5344CB8AC3E}">
        <p14:creationId xmlns:p14="http://schemas.microsoft.com/office/powerpoint/2010/main" val="463920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t>
            </a:r>
            <a:r>
              <a:rPr lang="en-US" dirty="0"/>
              <a:t>Leading High </a:t>
            </a:r>
            <a:r>
              <a:rPr lang="en-US" dirty="0" smtClean="0"/>
              <a:t>Performing Teams</a:t>
            </a:r>
            <a:br>
              <a:rPr lang="en-US" dirty="0" smtClean="0"/>
            </a:br>
            <a:r>
              <a:rPr lang="en-US" dirty="0" smtClean="0"/>
              <a:t>DOM Women’s Leadership Program</a:t>
            </a:r>
            <a:br>
              <a:rPr lang="en-US" dirty="0" smtClean="0"/>
            </a:br>
            <a:endParaRPr lang="en-US" dirty="0"/>
          </a:p>
        </p:txBody>
      </p:sp>
      <p:sp>
        <p:nvSpPr>
          <p:cNvPr id="3" name="Subtitle 2"/>
          <p:cNvSpPr>
            <a:spLocks noGrp="1"/>
          </p:cNvSpPr>
          <p:nvPr>
            <p:ph type="subTitle" idx="1"/>
          </p:nvPr>
        </p:nvSpPr>
        <p:spPr/>
        <p:txBody>
          <a:bodyPr>
            <a:normAutofit fontScale="25000" lnSpcReduction="20000"/>
          </a:bodyPr>
          <a:lstStyle/>
          <a:p>
            <a:r>
              <a:rPr lang="en-US" dirty="0" smtClean="0"/>
              <a:t>D</a:t>
            </a:r>
          </a:p>
          <a:p>
            <a:endParaRPr lang="en-US" dirty="0"/>
          </a:p>
          <a:p>
            <a:endParaRPr lang="en-US" sz="9600" b="1" dirty="0"/>
          </a:p>
          <a:p>
            <a:r>
              <a:rPr lang="en-US" sz="9600" b="1" dirty="0" smtClean="0"/>
              <a:t>Dave Coleman, MD and Mark Braun</a:t>
            </a:r>
            <a:r>
              <a:rPr lang="en-US" sz="9600" b="1" dirty="0"/>
              <a:t/>
            </a:r>
            <a:br>
              <a:rPr lang="en-US" sz="9600" b="1" dirty="0"/>
            </a:br>
            <a:endParaRPr lang="en-US" sz="9600" b="1" dirty="0" smtClean="0"/>
          </a:p>
          <a:p>
            <a:r>
              <a:rPr lang="en-US" dirty="0" smtClean="0"/>
              <a:t> </a:t>
            </a:r>
          </a:p>
          <a:p>
            <a:endParaRPr lang="en-US" dirty="0"/>
          </a:p>
        </p:txBody>
      </p:sp>
    </p:spTree>
    <p:extLst>
      <p:ext uri="{BB962C8B-B14F-4D97-AF65-F5344CB8AC3E}">
        <p14:creationId xmlns:p14="http://schemas.microsoft.com/office/powerpoint/2010/main" val="2536635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dirty="0" smtClean="0"/>
              <a:t>Agenda	</a:t>
            </a:r>
          </a:p>
        </p:txBody>
      </p:sp>
      <p:sp>
        <p:nvSpPr>
          <p:cNvPr id="3075" name="Rectangle 3"/>
          <p:cNvSpPr>
            <a:spLocks noGrp="1" noChangeArrowheads="1"/>
          </p:cNvSpPr>
          <p:nvPr>
            <p:ph type="body" idx="1"/>
          </p:nvPr>
        </p:nvSpPr>
        <p:spPr>
          <a:xfrm>
            <a:off x="961292" y="1254369"/>
            <a:ext cx="6696808" cy="4197504"/>
          </a:xfrm>
        </p:spPr>
        <p:txBody>
          <a:bodyPr/>
          <a:lstStyle/>
          <a:p>
            <a:pPr eaLnBrk="1" hangingPunct="1"/>
            <a:endParaRPr lang="en-US" altLang="en-US" dirty="0"/>
          </a:p>
          <a:p>
            <a:r>
              <a:rPr lang="en-US" altLang="en-US" dirty="0"/>
              <a:t>Definition of a team</a:t>
            </a:r>
          </a:p>
          <a:p>
            <a:r>
              <a:rPr lang="en-US" altLang="en-US" dirty="0" smtClean="0"/>
              <a:t>Your team challenges:  a dialogue</a:t>
            </a:r>
          </a:p>
          <a:p>
            <a:r>
              <a:rPr lang="en-US" altLang="en-US" dirty="0" smtClean="0"/>
              <a:t>Scenarios</a:t>
            </a:r>
            <a:endParaRPr lang="en-US" altLang="en-US" dirty="0"/>
          </a:p>
          <a:p>
            <a:r>
              <a:rPr lang="en-US" altLang="en-US" dirty="0" smtClean="0"/>
              <a:t>Feedback</a:t>
            </a:r>
          </a:p>
          <a:p>
            <a:r>
              <a:rPr lang="en-US" altLang="en-US" dirty="0" smtClean="0"/>
              <a:t>Insights to apply</a:t>
            </a:r>
            <a:endParaRPr lang="en-US" altLang="en-US" dirty="0"/>
          </a:p>
          <a:p>
            <a:pPr eaLnBrk="1" hangingPunct="1"/>
            <a:endParaRPr lang="en-US" altLang="en-US" sz="2550" dirty="0"/>
          </a:p>
          <a:p>
            <a:pPr marL="0" indent="0">
              <a:buNone/>
            </a:pPr>
            <a:endParaRPr lang="en-US" altLang="en-US" sz="2550" dirty="0"/>
          </a:p>
          <a:p>
            <a:pPr eaLnBrk="1" hangingPunct="1">
              <a:buFont typeface="Wingdings" pitchFamily="2" charset="2"/>
              <a:buNone/>
            </a:pPr>
            <a:endParaRPr lang="en-US" altLang="en-US" sz="2550"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06040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 team is….</a:t>
            </a:r>
            <a:endParaRPr lang="en-US" b="1" dirty="0"/>
          </a:p>
        </p:txBody>
      </p:sp>
      <p:sp>
        <p:nvSpPr>
          <p:cNvPr id="5" name="Content Placeholder 4"/>
          <p:cNvSpPr>
            <a:spLocks noGrp="1"/>
          </p:cNvSpPr>
          <p:nvPr>
            <p:ph sz="quarter" idx="1"/>
          </p:nvPr>
        </p:nvSpPr>
        <p:spPr/>
        <p:txBody>
          <a:bodyPr/>
          <a:lstStyle/>
          <a:p>
            <a:pPr marL="0" indent="0" algn="just">
              <a:buNone/>
            </a:pPr>
            <a:r>
              <a:rPr lang="en-US" altLang="en-US" dirty="0"/>
              <a:t>A team is a small group of individuals with complementary skills who are committed to a common purpose, performance goals and </a:t>
            </a:r>
            <a:r>
              <a:rPr lang="en-US" altLang="en-US" u="sng" dirty="0"/>
              <a:t>approach</a:t>
            </a:r>
            <a:r>
              <a:rPr lang="en-US" altLang="en-US" dirty="0"/>
              <a:t> for which they hold themselves </a:t>
            </a:r>
            <a:r>
              <a:rPr lang="en-US" altLang="en-US" u="sng" dirty="0"/>
              <a:t>mutually accountable</a:t>
            </a:r>
            <a:r>
              <a:rPr lang="en-US" altLang="en-US" dirty="0"/>
              <a:t>.  </a:t>
            </a:r>
          </a:p>
          <a:p>
            <a:pPr marL="0" indent="0">
              <a:buNone/>
            </a:pPr>
            <a:endParaRPr lang="en-US" altLang="en-US" b="1" dirty="0"/>
          </a:p>
          <a:p>
            <a:pPr marL="0" indent="0" algn="r">
              <a:buNone/>
            </a:pPr>
            <a:r>
              <a:rPr lang="en-US" altLang="en-US" b="1" dirty="0"/>
              <a:t>				</a:t>
            </a:r>
            <a:r>
              <a:rPr lang="en-US" altLang="en-US" sz="1350" b="1" dirty="0"/>
              <a:t>(Katzenbach &amp; Smith, 2003, pg 45)</a:t>
            </a:r>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656582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04820"/>
            <a:ext cx="8229600" cy="1143000"/>
          </a:xfrm>
        </p:spPr>
        <p:txBody>
          <a:bodyPr/>
          <a:lstStyle/>
          <a:p>
            <a:pPr eaLnBrk="1" hangingPunct="1"/>
            <a:r>
              <a:rPr lang="en-US" altLang="en-US" b="1" dirty="0" smtClean="0"/>
              <a:t>Your Team Challenges</a:t>
            </a:r>
          </a:p>
        </p:txBody>
      </p:sp>
      <p:sp>
        <p:nvSpPr>
          <p:cNvPr id="3075" name="Rectangle 3"/>
          <p:cNvSpPr>
            <a:spLocks noGrp="1" noChangeArrowheads="1"/>
          </p:cNvSpPr>
          <p:nvPr>
            <p:ph type="body" idx="1"/>
          </p:nvPr>
        </p:nvSpPr>
        <p:spPr>
          <a:xfrm>
            <a:off x="700454" y="1132742"/>
            <a:ext cx="6342184" cy="4582257"/>
          </a:xfrm>
        </p:spPr>
        <p:txBody>
          <a:bodyPr/>
          <a:lstStyle/>
          <a:p>
            <a:pPr marL="0" indent="0">
              <a:buNone/>
            </a:pPr>
            <a:r>
              <a:rPr lang="en-US" altLang="en-US" sz="2550" b="1" dirty="0" smtClean="0"/>
              <a:t>Accountability</a:t>
            </a:r>
          </a:p>
          <a:p>
            <a:r>
              <a:rPr lang="en-US" altLang="en-US" sz="2550" dirty="0" smtClean="0"/>
              <a:t>Team members not meeting expectations</a:t>
            </a:r>
          </a:p>
          <a:p>
            <a:r>
              <a:rPr lang="en-US" altLang="en-US" sz="2550" dirty="0" smtClean="0"/>
              <a:t>PI’s not adequately managing their studies</a:t>
            </a:r>
          </a:p>
          <a:p>
            <a:pPr marL="0" indent="0">
              <a:buNone/>
            </a:pPr>
            <a:r>
              <a:rPr lang="en-US" altLang="en-US" sz="2550" b="1" dirty="0" smtClean="0"/>
              <a:t>Alignment</a:t>
            </a:r>
          </a:p>
          <a:p>
            <a:r>
              <a:rPr lang="en-US" altLang="en-US" sz="2550" dirty="0" smtClean="0"/>
              <a:t>Multiple supervisors w/ different priorities</a:t>
            </a:r>
          </a:p>
          <a:p>
            <a:r>
              <a:rPr lang="en-US" altLang="en-US" sz="2550" dirty="0" smtClean="0"/>
              <a:t>What vs. how</a:t>
            </a:r>
          </a:p>
          <a:p>
            <a:r>
              <a:rPr lang="en-US" altLang="en-US" sz="2550" dirty="0" smtClean="0"/>
              <a:t>Directive boss</a:t>
            </a:r>
          </a:p>
          <a:p>
            <a:r>
              <a:rPr lang="en-US" altLang="en-US" sz="2550" dirty="0" smtClean="0"/>
              <a:t>Different locations and schedules</a:t>
            </a:r>
          </a:p>
          <a:p>
            <a:endParaRPr lang="en-US" altLang="en-US" sz="2550" dirty="0" smtClean="0"/>
          </a:p>
          <a:p>
            <a:endParaRPr lang="en-US" altLang="en-US" sz="2550" dirty="0" smtClean="0"/>
          </a:p>
          <a:p>
            <a:endParaRPr lang="en-US" altLang="en-US" sz="2550" dirty="0" smtClean="0"/>
          </a:p>
          <a:p>
            <a:endParaRPr lang="en-US" altLang="en-US" sz="2550" dirty="0" smtClean="0"/>
          </a:p>
          <a:p>
            <a:endParaRPr lang="en-US" altLang="en-US" sz="2550" dirty="0"/>
          </a:p>
          <a:p>
            <a:pPr marL="0" indent="0">
              <a:buNone/>
            </a:pPr>
            <a:endParaRPr lang="en-US" altLang="en-US" sz="2550" dirty="0" smtClean="0"/>
          </a:p>
          <a:p>
            <a:endParaRPr lang="en-US" altLang="en-US" sz="2550" dirty="0"/>
          </a:p>
          <a:p>
            <a:pPr eaLnBrk="1" hangingPunct="1"/>
            <a:endParaRPr lang="en-US" altLang="en-US" sz="2550" dirty="0"/>
          </a:p>
          <a:p>
            <a:pPr marL="0" indent="0">
              <a:buNone/>
            </a:pPr>
            <a:endParaRPr lang="en-US" altLang="en-US" sz="2550" dirty="0"/>
          </a:p>
          <a:p>
            <a:pPr eaLnBrk="1" hangingPunct="1">
              <a:buFont typeface="Wingdings" pitchFamily="2" charset="2"/>
              <a:buNone/>
            </a:pPr>
            <a:endParaRPr lang="en-US" altLang="en-US" sz="2550"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1754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04820"/>
            <a:ext cx="8229600" cy="1143000"/>
          </a:xfrm>
        </p:spPr>
        <p:txBody>
          <a:bodyPr/>
          <a:lstStyle/>
          <a:p>
            <a:pPr eaLnBrk="1" hangingPunct="1"/>
            <a:r>
              <a:rPr lang="en-US" altLang="en-US" b="1" dirty="0" smtClean="0"/>
              <a:t>Scenario I</a:t>
            </a:r>
          </a:p>
        </p:txBody>
      </p:sp>
      <p:sp>
        <p:nvSpPr>
          <p:cNvPr id="3075" name="Rectangle 3"/>
          <p:cNvSpPr>
            <a:spLocks noGrp="1" noChangeArrowheads="1"/>
          </p:cNvSpPr>
          <p:nvPr>
            <p:ph type="body" idx="1"/>
          </p:nvPr>
        </p:nvSpPr>
        <p:spPr>
          <a:xfrm>
            <a:off x="726830" y="1394378"/>
            <a:ext cx="6040316" cy="3282462"/>
          </a:xfrm>
        </p:spPr>
        <p:txBody>
          <a:bodyPr/>
          <a:lstStyle/>
          <a:p>
            <a:pPr marL="0" indent="0">
              <a:buNone/>
            </a:pPr>
            <a:r>
              <a:rPr lang="en-US" sz="2800" dirty="0"/>
              <a:t>You want to create a culture of </a:t>
            </a:r>
            <a:r>
              <a:rPr lang="en-US" sz="2800" dirty="0" smtClean="0"/>
              <a:t>academic success among the faculty on your team. However, some of the faculty have not assumed responsibility for taking the necessary steps to build their respective careers. How should you address this situation with the group? With the individual faculty?</a:t>
            </a:r>
            <a:r>
              <a:rPr lang="en-US" sz="2800" dirty="0"/>
              <a:t> </a:t>
            </a:r>
            <a:endParaRPr lang="en-US" altLang="en-US" sz="2550" dirty="0" smtClean="0"/>
          </a:p>
          <a:p>
            <a:endParaRPr lang="en-US" altLang="en-US" sz="2550" dirty="0"/>
          </a:p>
          <a:p>
            <a:pPr marL="0" indent="0">
              <a:buNone/>
            </a:pPr>
            <a:endParaRPr lang="en-US" altLang="en-US" sz="2550" dirty="0" smtClean="0"/>
          </a:p>
          <a:p>
            <a:endParaRPr lang="en-US" altLang="en-US" sz="2550" dirty="0"/>
          </a:p>
          <a:p>
            <a:pPr eaLnBrk="1" hangingPunct="1"/>
            <a:endParaRPr lang="en-US" altLang="en-US" sz="2550" dirty="0"/>
          </a:p>
          <a:p>
            <a:pPr marL="0" indent="0">
              <a:buNone/>
            </a:pPr>
            <a:endParaRPr lang="en-US" altLang="en-US" sz="2550" dirty="0"/>
          </a:p>
          <a:p>
            <a:pPr eaLnBrk="1" hangingPunct="1">
              <a:buFont typeface="Wingdings" pitchFamily="2" charset="2"/>
              <a:buNone/>
            </a:pPr>
            <a:endParaRPr lang="en-US" altLang="en-US" sz="2550"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864415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04820"/>
            <a:ext cx="8229600" cy="1143000"/>
          </a:xfrm>
        </p:spPr>
        <p:txBody>
          <a:bodyPr/>
          <a:lstStyle/>
          <a:p>
            <a:pPr eaLnBrk="1" hangingPunct="1"/>
            <a:r>
              <a:rPr lang="en-US" altLang="en-US" b="1" dirty="0" smtClean="0"/>
              <a:t>Scenario II</a:t>
            </a:r>
          </a:p>
        </p:txBody>
      </p:sp>
      <p:sp>
        <p:nvSpPr>
          <p:cNvPr id="3075" name="Rectangle 3"/>
          <p:cNvSpPr>
            <a:spLocks noGrp="1" noChangeArrowheads="1"/>
          </p:cNvSpPr>
          <p:nvPr>
            <p:ph type="body" idx="1"/>
          </p:nvPr>
        </p:nvSpPr>
        <p:spPr>
          <a:xfrm>
            <a:off x="342900" y="1394378"/>
            <a:ext cx="8563708" cy="3282462"/>
          </a:xfrm>
        </p:spPr>
        <p:txBody>
          <a:bodyPr/>
          <a:lstStyle/>
          <a:p>
            <a:pPr marL="0" indent="0">
              <a:buNone/>
            </a:pPr>
            <a:r>
              <a:rPr lang="en-US" sz="2800" dirty="0" smtClean="0"/>
              <a:t>You report to two different individuals. One strongly emphasizes high clinical productivity in your unit and another emphasizes a broader array of quality improvement and academic accomplishments. Your team senses the different expectations. Some members of the team are </a:t>
            </a:r>
            <a:r>
              <a:rPr lang="en-US" sz="2800" dirty="0" smtClean="0"/>
              <a:t>highly productive clinically but not in other areas. Another group is less productive clinically but provides high quality care and teaches very successfully. How can you handle the different expectations of your bosses and the performance variability among your faculty? </a:t>
            </a:r>
            <a:endParaRPr lang="en-US" altLang="en-US" sz="2550" dirty="0" smtClean="0"/>
          </a:p>
          <a:p>
            <a:endParaRPr lang="en-US" altLang="en-US" sz="2550" dirty="0"/>
          </a:p>
          <a:p>
            <a:pPr marL="0" indent="0">
              <a:buNone/>
            </a:pPr>
            <a:endParaRPr lang="en-US" altLang="en-US" sz="2550" dirty="0" smtClean="0"/>
          </a:p>
          <a:p>
            <a:endParaRPr lang="en-US" altLang="en-US" sz="2550" dirty="0"/>
          </a:p>
          <a:p>
            <a:pPr eaLnBrk="1" hangingPunct="1"/>
            <a:endParaRPr lang="en-US" altLang="en-US" sz="2550" dirty="0"/>
          </a:p>
          <a:p>
            <a:pPr marL="0" indent="0">
              <a:buNone/>
            </a:pPr>
            <a:endParaRPr lang="en-US" altLang="en-US" sz="2550" dirty="0"/>
          </a:p>
          <a:p>
            <a:pPr eaLnBrk="1" hangingPunct="1">
              <a:buFont typeface="Wingdings" pitchFamily="2" charset="2"/>
              <a:buNone/>
            </a:pPr>
            <a:endParaRPr lang="en-US" altLang="en-US" sz="2550"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63636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64123" y="-10257"/>
            <a:ext cx="8229600" cy="1143000"/>
          </a:xfrm>
        </p:spPr>
        <p:txBody>
          <a:bodyPr/>
          <a:lstStyle/>
          <a:p>
            <a:pPr algn="l" eaLnBrk="1" hangingPunct="1"/>
            <a:r>
              <a:rPr lang="en-US" altLang="en-US" b="1" dirty="0" smtClean="0"/>
              <a:t>Insights to Apply to Your Team</a:t>
            </a:r>
          </a:p>
        </p:txBody>
      </p:sp>
      <p:sp>
        <p:nvSpPr>
          <p:cNvPr id="3075" name="Rectangle 3"/>
          <p:cNvSpPr>
            <a:spLocks noGrp="1" noChangeArrowheads="1"/>
          </p:cNvSpPr>
          <p:nvPr>
            <p:ph type="body" idx="1"/>
          </p:nvPr>
        </p:nvSpPr>
        <p:spPr>
          <a:xfrm>
            <a:off x="700454" y="1132743"/>
            <a:ext cx="6172200" cy="3708888"/>
          </a:xfrm>
        </p:spPr>
        <p:txBody>
          <a:bodyPr/>
          <a:lstStyle/>
          <a:p>
            <a:endParaRPr lang="en-US" altLang="en-US" sz="2550" dirty="0" smtClean="0"/>
          </a:p>
          <a:p>
            <a:endParaRPr lang="en-US" altLang="en-US" sz="2550" dirty="0" smtClean="0"/>
          </a:p>
          <a:p>
            <a:endParaRPr lang="en-US" altLang="en-US" sz="2550" dirty="0" smtClean="0"/>
          </a:p>
          <a:p>
            <a:endParaRPr lang="en-US" altLang="en-US" sz="2550" dirty="0" smtClean="0"/>
          </a:p>
          <a:p>
            <a:endParaRPr lang="en-US" altLang="en-US" sz="2550" dirty="0"/>
          </a:p>
          <a:p>
            <a:pPr marL="0" indent="0">
              <a:buNone/>
            </a:pPr>
            <a:endParaRPr lang="en-US" altLang="en-US" sz="2550" dirty="0" smtClean="0"/>
          </a:p>
          <a:p>
            <a:endParaRPr lang="en-US" altLang="en-US" sz="2550" dirty="0"/>
          </a:p>
          <a:p>
            <a:pPr eaLnBrk="1" hangingPunct="1"/>
            <a:endParaRPr lang="en-US" altLang="en-US" sz="2550" dirty="0"/>
          </a:p>
          <a:p>
            <a:pPr marL="0" indent="0">
              <a:buNone/>
            </a:pPr>
            <a:endParaRPr lang="en-US" altLang="en-US" sz="2550" dirty="0"/>
          </a:p>
          <a:p>
            <a:pPr eaLnBrk="1" hangingPunct="1">
              <a:buFont typeface="Wingdings" pitchFamily="2" charset="2"/>
              <a:buNone/>
            </a:pPr>
            <a:endParaRPr lang="en-US" altLang="en-US" sz="2550" dirty="0"/>
          </a:p>
        </p:txBody>
      </p:sp>
      <p:sp>
        <p:nvSpPr>
          <p:cNvPr id="2" name="Footer Placeholder 1"/>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55421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3089</TotalTime>
  <Words>264</Words>
  <Application>Microsoft Office PowerPoint</Application>
  <PresentationFormat>On-screen Show (4:3)</PresentationFormat>
  <Paragraphs>67</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Whitney Book</vt:lpstr>
      <vt:lpstr>Wingdings</vt:lpstr>
      <vt:lpstr>Office Theme</vt:lpstr>
      <vt:lpstr> Leading High Performing Teams DOM Women’s Leadership Program </vt:lpstr>
      <vt:lpstr>Agenda </vt:lpstr>
      <vt:lpstr>A team is….</vt:lpstr>
      <vt:lpstr>Your Team Challenges</vt:lpstr>
      <vt:lpstr>Scenario I</vt:lpstr>
      <vt:lpstr>Scenario II</vt:lpstr>
      <vt:lpstr>Insights to Apply to Your Team</vt:lpstr>
    </vt:vector>
  </TitlesOfParts>
  <Company>IHG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IHG System Administrator</dc:creator>
  <cp:lastModifiedBy>Coleman, David L. (MD)</cp:lastModifiedBy>
  <cp:revision>75</cp:revision>
  <cp:lastPrinted>2017-01-03T21:59:50Z</cp:lastPrinted>
  <dcterms:created xsi:type="dcterms:W3CDTF">2015-03-29T20:15:49Z</dcterms:created>
  <dcterms:modified xsi:type="dcterms:W3CDTF">2017-01-04T00:28:59Z</dcterms:modified>
</cp:coreProperties>
</file>