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2" r:id="rId9"/>
    <p:sldId id="263" r:id="rId10"/>
    <p:sldId id="264" r:id="rId11"/>
    <p:sldId id="265" r:id="rId12"/>
    <p:sldId id="266"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357129-706A-4F14-8A15-2EAA33279571}"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252717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357129-706A-4F14-8A15-2EAA33279571}"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1271859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357129-706A-4F14-8A15-2EAA33279571}"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3773434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357129-706A-4F14-8A15-2EAA33279571}"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3284996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357129-706A-4F14-8A15-2EAA33279571}"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58960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357129-706A-4F14-8A15-2EAA33279571}" type="datetimeFigureOut">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1410367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357129-706A-4F14-8A15-2EAA33279571}" type="datetimeFigureOut">
              <a:rPr lang="en-US" smtClean="0"/>
              <a:t>1/27/2015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391599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357129-706A-4F14-8A15-2EAA33279571}" type="datetimeFigureOut">
              <a:rPr lang="en-US" smtClean="0"/>
              <a:t>1/27/2015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1135265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357129-706A-4F14-8A15-2EAA33279571}" type="datetimeFigureOut">
              <a:rPr lang="en-US" smtClean="0"/>
              <a:t>1/27/2015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739403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357129-706A-4F14-8A15-2EAA33279571}" type="datetimeFigureOut">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1219284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357129-706A-4F14-8A15-2EAA33279571}" type="datetimeFigureOut">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024C6-C5A6-4D2D-8F13-642806DB5178}" type="slidenum">
              <a:rPr lang="en-US" smtClean="0"/>
              <a:t>‹#›</a:t>
            </a:fld>
            <a:endParaRPr lang="en-US"/>
          </a:p>
        </p:txBody>
      </p:sp>
    </p:spTree>
    <p:extLst>
      <p:ext uri="{BB962C8B-B14F-4D97-AF65-F5344CB8AC3E}">
        <p14:creationId xmlns:p14="http://schemas.microsoft.com/office/powerpoint/2010/main" val="2736901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357129-706A-4F14-8A15-2EAA33279571}" type="datetimeFigureOut">
              <a:rPr lang="en-US" smtClean="0"/>
              <a:t>1/27/2015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3024C6-C5A6-4D2D-8F13-642806DB5178}" type="slidenum">
              <a:rPr lang="en-US" smtClean="0"/>
              <a:t>‹#›</a:t>
            </a:fld>
            <a:endParaRPr lang="en-US"/>
          </a:p>
        </p:txBody>
      </p:sp>
    </p:spTree>
    <p:extLst>
      <p:ext uri="{BB962C8B-B14F-4D97-AF65-F5344CB8AC3E}">
        <p14:creationId xmlns:p14="http://schemas.microsoft.com/office/powerpoint/2010/main" val="369738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1470025"/>
          </a:xfrm>
        </p:spPr>
        <p:txBody>
          <a:bodyPr/>
          <a:lstStyle/>
          <a:p>
            <a:r>
              <a:rPr lang="en-US" dirty="0" smtClean="0"/>
              <a:t>Significance and Innovation</a:t>
            </a:r>
            <a:endParaRPr lang="en-US" dirty="0"/>
          </a:p>
        </p:txBody>
      </p:sp>
      <p:sp>
        <p:nvSpPr>
          <p:cNvPr id="3" name="Subtitle 2"/>
          <p:cNvSpPr>
            <a:spLocks noGrp="1"/>
          </p:cNvSpPr>
          <p:nvPr>
            <p:ph type="subTitle" idx="1"/>
          </p:nvPr>
        </p:nvSpPr>
        <p:spPr>
          <a:xfrm>
            <a:off x="1371600" y="1752600"/>
            <a:ext cx="6400800" cy="1752600"/>
          </a:xfrm>
        </p:spPr>
        <p:txBody>
          <a:bodyPr>
            <a:noAutofit/>
          </a:bodyPr>
          <a:lstStyle/>
          <a:p>
            <a:pPr algn="l"/>
            <a:r>
              <a:rPr lang="en-US" sz="3600" b="1" dirty="0" smtClean="0"/>
              <a:t>Significance-</a:t>
            </a:r>
            <a:r>
              <a:rPr lang="en-US" dirty="0" smtClean="0"/>
              <a:t> The positive effect something is likely to have on other things</a:t>
            </a:r>
          </a:p>
          <a:p>
            <a:pPr algn="l"/>
            <a:r>
              <a:rPr lang="en-US" sz="3600" b="1" dirty="0" smtClean="0"/>
              <a:t>Innovation- </a:t>
            </a:r>
            <a:r>
              <a:rPr lang="en-US" dirty="0" smtClean="0"/>
              <a:t>A new and substantially different way of considering or addressing something, which results in a positive change</a:t>
            </a:r>
            <a:endParaRPr lang="en-US" dirty="0"/>
          </a:p>
        </p:txBody>
      </p:sp>
      <p:sp>
        <p:nvSpPr>
          <p:cNvPr id="4" name="TextBox 3"/>
          <p:cNvSpPr txBox="1"/>
          <p:nvPr/>
        </p:nvSpPr>
        <p:spPr>
          <a:xfrm>
            <a:off x="990600" y="6019800"/>
            <a:ext cx="7690310" cy="584775"/>
          </a:xfrm>
          <a:prstGeom prst="rect">
            <a:avLst/>
          </a:prstGeom>
          <a:noFill/>
        </p:spPr>
        <p:txBody>
          <a:bodyPr wrap="none" rtlCol="0">
            <a:spAutoFit/>
          </a:bodyPr>
          <a:lstStyle/>
          <a:p>
            <a:r>
              <a:rPr lang="en-US" sz="3200" b="1" dirty="0" smtClean="0"/>
              <a:t>These justify the need for what you propose</a:t>
            </a:r>
            <a:endParaRPr lang="en-US" sz="3200" b="1" dirty="0"/>
          </a:p>
        </p:txBody>
      </p:sp>
    </p:spTree>
    <p:extLst>
      <p:ext uri="{BB962C8B-B14F-4D97-AF65-F5344CB8AC3E}">
        <p14:creationId xmlns:p14="http://schemas.microsoft.com/office/powerpoint/2010/main" val="394762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Suggestions for writing the Innovation section</a:t>
            </a:r>
            <a:endParaRPr lang="en-US" dirty="0"/>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r>
              <a:rPr lang="en-US" dirty="0" smtClean="0"/>
              <a:t>1)  You need to present what the current status is in the field.  Use selected literature to highlight the barriers to progress or better understanding of a health-related problem, and why different approaches have failed to overcome the barriers (build on what was briefly described in the SA)</a:t>
            </a:r>
          </a:p>
          <a:p>
            <a:pPr lvl="1"/>
            <a:r>
              <a:rPr lang="en-US" dirty="0" smtClean="0"/>
              <a:t>It may be an alternative, innovative, interpretation of past work.  Use literature and careful discussion to highlight shortcomings of the previous work</a:t>
            </a:r>
          </a:p>
          <a:p>
            <a:pPr marL="457200" lvl="1" indent="0">
              <a:buNone/>
            </a:pPr>
            <a:endParaRPr lang="en-US" dirty="0" smtClean="0"/>
          </a:p>
          <a:p>
            <a:pPr marL="457200" lvl="1" indent="0">
              <a:buNone/>
            </a:pPr>
            <a:r>
              <a:rPr lang="en-US" sz="3500" dirty="0" smtClean="0"/>
              <a:t>Reviewers should have a good understanding of the current status of the field with clear ideas of what the obstacles are to progressing to the next step</a:t>
            </a:r>
          </a:p>
        </p:txBody>
      </p:sp>
    </p:spTree>
    <p:extLst>
      <p:ext uri="{BB962C8B-B14F-4D97-AF65-F5344CB8AC3E}">
        <p14:creationId xmlns:p14="http://schemas.microsoft.com/office/powerpoint/2010/main" val="2328107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 section continued</a:t>
            </a:r>
            <a:endParaRPr lang="en-US" dirty="0"/>
          </a:p>
        </p:txBody>
      </p:sp>
      <p:sp>
        <p:nvSpPr>
          <p:cNvPr id="3" name="Content Placeholder 2"/>
          <p:cNvSpPr>
            <a:spLocks noGrp="1"/>
          </p:cNvSpPr>
          <p:nvPr>
            <p:ph idx="1"/>
          </p:nvPr>
        </p:nvSpPr>
        <p:spPr/>
        <p:txBody>
          <a:bodyPr>
            <a:normAutofit lnSpcReduction="10000"/>
          </a:bodyPr>
          <a:lstStyle/>
          <a:p>
            <a:r>
              <a:rPr lang="en-US" dirty="0" smtClean="0"/>
              <a:t>2)  After detailing the current status in the previous section you now state how your project will circumnavigate the problem.</a:t>
            </a:r>
          </a:p>
          <a:p>
            <a:pPr lvl="1"/>
            <a:r>
              <a:rPr lang="en-US" dirty="0" smtClean="0"/>
              <a:t>You can state, “</a:t>
            </a:r>
            <a:r>
              <a:rPr lang="en-US" i="1" dirty="0" smtClean="0"/>
              <a:t>The proposed research is innovative because…..” </a:t>
            </a:r>
            <a:r>
              <a:rPr lang="en-US" dirty="0" smtClean="0"/>
              <a:t>and complete the sentence with details on how your innovative approach distinguishes your project from the status quo</a:t>
            </a:r>
          </a:p>
          <a:p>
            <a:pPr lvl="1"/>
            <a:r>
              <a:rPr lang="en-US" dirty="0" smtClean="0"/>
              <a:t>There should be a perceivable positive impact using your novel, clearly achievable, approach </a:t>
            </a:r>
            <a:endParaRPr lang="en-US" dirty="0"/>
          </a:p>
        </p:txBody>
      </p:sp>
    </p:spTree>
    <p:extLst>
      <p:ext uri="{BB962C8B-B14F-4D97-AF65-F5344CB8AC3E}">
        <p14:creationId xmlns:p14="http://schemas.microsoft.com/office/powerpoint/2010/main" val="1257576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 section continued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3)  Demonstration that your novel approach is feasible.  Present data to support your claim.</a:t>
            </a:r>
          </a:p>
          <a:p>
            <a:r>
              <a:rPr lang="en-US" dirty="0" smtClean="0"/>
              <a:t>Remember that the positive impact stems from the advancement that would have been unlikely without substantive, not incremental, departure from the status quo</a:t>
            </a:r>
          </a:p>
          <a:p>
            <a:r>
              <a:rPr lang="en-US" dirty="0" smtClean="0"/>
              <a:t>Impact may be the same for both Significance and Innovation however there is a different emphasis for each</a:t>
            </a:r>
          </a:p>
          <a:p>
            <a:r>
              <a:rPr lang="en-US" dirty="0" smtClean="0"/>
              <a:t>Innovation section should be about a page but again allow sufficient space to achieve your goal</a:t>
            </a:r>
            <a:endParaRPr lang="en-US" dirty="0"/>
          </a:p>
        </p:txBody>
      </p:sp>
    </p:spTree>
    <p:extLst>
      <p:ext uri="{BB962C8B-B14F-4D97-AF65-F5344CB8AC3E}">
        <p14:creationId xmlns:p14="http://schemas.microsoft.com/office/powerpoint/2010/main" val="3212640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cruiksh\Desktop\grant writing sections(2).jpeg"/>
          <p:cNvPicPr>
            <a:picLocks noChangeAspect="1" noChangeArrowheads="1"/>
          </p:cNvPicPr>
          <p:nvPr/>
        </p:nvPicPr>
        <p:blipFill rotWithShape="1">
          <a:blip r:embed="rId2">
            <a:extLst>
              <a:ext uri="{28A0092B-C50C-407E-A947-70E740481C1C}">
                <a14:useLocalDpi xmlns:a14="http://schemas.microsoft.com/office/drawing/2010/main" val="0"/>
              </a:ext>
            </a:extLst>
          </a:blip>
          <a:srcRect l="10276" t="56766" r="6798" b="13267"/>
          <a:stretch/>
        </p:blipFill>
        <p:spPr bwMode="auto">
          <a:xfrm>
            <a:off x="152400" y="685800"/>
            <a:ext cx="8763000" cy="4576527"/>
          </a:xfrm>
          <a:prstGeom prst="rect">
            <a:avLst/>
          </a:prstGeom>
          <a:noFill/>
          <a:extLst>
            <a:ext uri="{909E8E84-426E-40DD-AFC4-6F175D3DCCD1}">
              <a14:hiddenFill xmlns:a14="http://schemas.microsoft.com/office/drawing/2010/main">
                <a:solidFill>
                  <a:srgbClr val="FFFFFF"/>
                </a:solidFill>
              </a14:hiddenFill>
            </a:ext>
          </a:extLst>
        </p:spPr>
      </p:pic>
      <p:sp>
        <p:nvSpPr>
          <p:cNvPr id="4" name="Left Brace 3"/>
          <p:cNvSpPr/>
          <p:nvPr/>
        </p:nvSpPr>
        <p:spPr>
          <a:xfrm>
            <a:off x="228600" y="1219200"/>
            <a:ext cx="152400" cy="2362200"/>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43102" y="2098141"/>
            <a:ext cx="301686" cy="369332"/>
          </a:xfrm>
          <a:prstGeom prst="rect">
            <a:avLst/>
          </a:prstGeom>
          <a:noFill/>
        </p:spPr>
        <p:txBody>
          <a:bodyPr wrap="none" rtlCol="0">
            <a:spAutoFit/>
          </a:bodyPr>
          <a:lstStyle/>
          <a:p>
            <a:r>
              <a:rPr lang="en-US" dirty="0" smtClean="0"/>
              <a:t>1</a:t>
            </a:r>
            <a:endParaRPr lang="en-US" dirty="0"/>
          </a:p>
        </p:txBody>
      </p:sp>
      <p:sp>
        <p:nvSpPr>
          <p:cNvPr id="6" name="Right Brace 5"/>
          <p:cNvSpPr/>
          <p:nvPr/>
        </p:nvSpPr>
        <p:spPr>
          <a:xfrm>
            <a:off x="8686800" y="3352800"/>
            <a:ext cx="76200" cy="38100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8793935" y="3352800"/>
            <a:ext cx="301686" cy="369332"/>
          </a:xfrm>
          <a:prstGeom prst="rect">
            <a:avLst/>
          </a:prstGeom>
          <a:noFill/>
        </p:spPr>
        <p:txBody>
          <a:bodyPr wrap="none" rtlCol="0">
            <a:spAutoFit/>
          </a:bodyPr>
          <a:lstStyle/>
          <a:p>
            <a:r>
              <a:rPr lang="en-US" dirty="0" smtClean="0"/>
              <a:t>2</a:t>
            </a:r>
            <a:endParaRPr lang="en-US" dirty="0"/>
          </a:p>
        </p:txBody>
      </p:sp>
      <p:sp>
        <p:nvSpPr>
          <p:cNvPr id="8" name="Left Brace 7"/>
          <p:cNvSpPr/>
          <p:nvPr/>
        </p:nvSpPr>
        <p:spPr>
          <a:xfrm>
            <a:off x="228600" y="3810000"/>
            <a:ext cx="152400" cy="1219200"/>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p:cNvSpPr txBox="1"/>
          <p:nvPr/>
        </p:nvSpPr>
        <p:spPr>
          <a:xfrm>
            <a:off x="21882" y="4096694"/>
            <a:ext cx="301686" cy="369332"/>
          </a:xfrm>
          <a:prstGeom prst="rect">
            <a:avLst/>
          </a:prstGeom>
          <a:noFill/>
        </p:spPr>
        <p:txBody>
          <a:bodyPr wrap="none" rtlCol="0">
            <a:spAutoFit/>
          </a:bodyPr>
          <a:lstStyle/>
          <a:p>
            <a:r>
              <a:rPr lang="en-US" dirty="0" smtClean="0"/>
              <a:t>3</a:t>
            </a:r>
            <a:endParaRPr lang="en-US" dirty="0"/>
          </a:p>
        </p:txBody>
      </p:sp>
    </p:spTree>
    <p:extLst>
      <p:ext uri="{BB962C8B-B14F-4D97-AF65-F5344CB8AC3E}">
        <p14:creationId xmlns:p14="http://schemas.microsoft.com/office/powerpoint/2010/main" val="24069255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Significance- reviewers view point</a:t>
            </a:r>
            <a:endParaRPr lang="en-US" dirty="0"/>
          </a:p>
        </p:txBody>
      </p:sp>
      <p:sp>
        <p:nvSpPr>
          <p:cNvPr id="3" name="Content Placeholder 2"/>
          <p:cNvSpPr>
            <a:spLocks noGrp="1"/>
          </p:cNvSpPr>
          <p:nvPr>
            <p:ph idx="1"/>
          </p:nvPr>
        </p:nvSpPr>
        <p:spPr/>
        <p:txBody>
          <a:bodyPr/>
          <a:lstStyle/>
          <a:p>
            <a:r>
              <a:rPr lang="en-US" dirty="0" smtClean="0"/>
              <a:t>Does the project address an important problem or a critical barrier to progress in the field?  If the aims of the project are achieved, how will scientific knowledge, technical capability and/or clinical practice be improved? How will successful completion of the aims change the concepts, methods, technologies, treatments, services, or preventive interventions that drive this field?</a:t>
            </a:r>
            <a:endParaRPr lang="en-US" dirty="0"/>
          </a:p>
        </p:txBody>
      </p:sp>
    </p:spTree>
    <p:extLst>
      <p:ext uri="{BB962C8B-B14F-4D97-AF65-F5344CB8AC3E}">
        <p14:creationId xmlns:p14="http://schemas.microsoft.com/office/powerpoint/2010/main" val="38127065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Significance- Applicants charge</a:t>
            </a:r>
            <a:endParaRPr lang="en-US" dirty="0"/>
          </a:p>
        </p:txBody>
      </p:sp>
      <p:sp>
        <p:nvSpPr>
          <p:cNvPr id="3" name="Content Placeholder 2"/>
          <p:cNvSpPr>
            <a:spLocks noGrp="1"/>
          </p:cNvSpPr>
          <p:nvPr>
            <p:ph idx="1"/>
          </p:nvPr>
        </p:nvSpPr>
        <p:spPr/>
        <p:txBody>
          <a:bodyPr>
            <a:normAutofit lnSpcReduction="10000"/>
          </a:bodyPr>
          <a:lstStyle/>
          <a:p>
            <a:r>
              <a:rPr lang="en-US" dirty="0" smtClean="0"/>
              <a:t>Explain the importance of the problem or critical barrier to progress in the field that the proposed project addresses.  Explain how the proposed project will improve scientific knowledge, technical capability, and/or clinical practice in one or more broad fields.  Describe how the concepts, methods, technologies, treatment, services, or preventive interventions that drive this field will be changed if the proposed aims are achieved.</a:t>
            </a:r>
            <a:endParaRPr lang="en-US" dirty="0"/>
          </a:p>
        </p:txBody>
      </p:sp>
    </p:spTree>
    <p:extLst>
      <p:ext uri="{BB962C8B-B14F-4D97-AF65-F5344CB8AC3E}">
        <p14:creationId xmlns:p14="http://schemas.microsoft.com/office/powerpoint/2010/main" val="30346147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Suggestions for writing the Significance section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1) Provide a critical analysis of the literature that expands on what was touched on briefly in the specific aims.</a:t>
            </a:r>
          </a:p>
          <a:p>
            <a:pPr lvl="1"/>
            <a:r>
              <a:rPr lang="en-US" dirty="0" smtClean="0"/>
              <a:t>Not a complete review of the literature but highlight studies that support the need for your studies</a:t>
            </a:r>
          </a:p>
          <a:p>
            <a:pPr lvl="1"/>
            <a:r>
              <a:rPr lang="en-US" dirty="0" smtClean="0"/>
              <a:t>Identify a gap in the knowledge or a barrier that prevents continued progress in the field</a:t>
            </a:r>
          </a:p>
          <a:p>
            <a:pPr lvl="1"/>
            <a:r>
              <a:rPr lang="en-US" dirty="0" smtClean="0"/>
              <a:t>State your expected contributions (link directly to the gap/barrier identified above and in SA)</a:t>
            </a:r>
          </a:p>
          <a:p>
            <a:pPr marL="457200" lvl="1" indent="0">
              <a:buNone/>
            </a:pPr>
            <a:r>
              <a:rPr lang="en-US" dirty="0" smtClean="0"/>
              <a:t>“The contribution of the proposed research project is expected to be…..”  Be as specific as possible! </a:t>
            </a:r>
          </a:p>
          <a:p>
            <a:pPr lvl="1"/>
            <a:endParaRPr lang="en-US" dirty="0"/>
          </a:p>
        </p:txBody>
      </p:sp>
    </p:spTree>
    <p:extLst>
      <p:ext uri="{BB962C8B-B14F-4D97-AF65-F5344CB8AC3E}">
        <p14:creationId xmlns:p14="http://schemas.microsoft.com/office/powerpoint/2010/main" val="1868408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Significance section continued</a:t>
            </a:r>
            <a:endParaRPr lang="en-US" dirty="0"/>
          </a:p>
        </p:txBody>
      </p:sp>
      <p:sp>
        <p:nvSpPr>
          <p:cNvPr id="3" name="Content Placeholder 2"/>
          <p:cNvSpPr>
            <a:spLocks noGrp="1"/>
          </p:cNvSpPr>
          <p:nvPr>
            <p:ph idx="1"/>
          </p:nvPr>
        </p:nvSpPr>
        <p:spPr/>
        <p:txBody>
          <a:bodyPr>
            <a:normAutofit lnSpcReduction="10000"/>
          </a:bodyPr>
          <a:lstStyle/>
          <a:p>
            <a:r>
              <a:rPr lang="en-US" dirty="0" smtClean="0"/>
              <a:t>2)  A statement identifying the significance of the project.</a:t>
            </a:r>
          </a:p>
          <a:p>
            <a:pPr lvl="1"/>
            <a:r>
              <a:rPr lang="en-US" dirty="0" smtClean="0"/>
              <a:t>Simple, direct statement as to why the expected contribution is important (significant, impact).  What is the positive impact your project will have- why/how will completion of your project advance your field vertically</a:t>
            </a:r>
          </a:p>
          <a:p>
            <a:pPr lvl="1"/>
            <a:r>
              <a:rPr lang="en-US" dirty="0" smtClean="0"/>
              <a:t>“</a:t>
            </a:r>
            <a:r>
              <a:rPr lang="en-US" i="1" dirty="0" smtClean="0"/>
              <a:t>This contribution will be significant because</a:t>
            </a:r>
            <a:r>
              <a:rPr lang="en-US" dirty="0" smtClean="0"/>
              <a:t>….”   </a:t>
            </a:r>
          </a:p>
          <a:p>
            <a:pPr lvl="1"/>
            <a:r>
              <a:rPr lang="en-US" dirty="0" smtClean="0"/>
              <a:t>This must be specific and substantive, not generalities</a:t>
            </a:r>
            <a:endParaRPr lang="en-US" dirty="0"/>
          </a:p>
        </p:txBody>
      </p:sp>
    </p:spTree>
    <p:extLst>
      <p:ext uri="{BB962C8B-B14F-4D97-AF65-F5344CB8AC3E}">
        <p14:creationId xmlns:p14="http://schemas.microsoft.com/office/powerpoint/2010/main" val="412902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Significance section continued</a:t>
            </a:r>
            <a:endParaRPr lang="en-US" dirty="0"/>
          </a:p>
        </p:txBody>
      </p:sp>
      <p:sp>
        <p:nvSpPr>
          <p:cNvPr id="3" name="Content Placeholder 2"/>
          <p:cNvSpPr>
            <a:spLocks noGrp="1"/>
          </p:cNvSpPr>
          <p:nvPr>
            <p:ph idx="1"/>
          </p:nvPr>
        </p:nvSpPr>
        <p:spPr/>
        <p:txBody>
          <a:bodyPr>
            <a:noAutofit/>
          </a:bodyPr>
          <a:lstStyle/>
          <a:p>
            <a:r>
              <a:rPr lang="en-US" sz="2000" dirty="0" smtClean="0"/>
              <a:t>3)  Validate your assertion of significance (positive effect on some other thing)</a:t>
            </a:r>
          </a:p>
          <a:p>
            <a:r>
              <a:rPr lang="en-US" sz="2000" dirty="0" smtClean="0"/>
              <a:t>Significance is derived from the benefits that could credibly be expected to occur as a result of your contributions</a:t>
            </a:r>
          </a:p>
          <a:p>
            <a:pPr lvl="1"/>
            <a:r>
              <a:rPr lang="en-US" sz="2000" dirty="0" smtClean="0"/>
              <a:t>Discussion of the benefits, use literature to support</a:t>
            </a:r>
          </a:p>
          <a:p>
            <a:pPr lvl="1"/>
            <a:r>
              <a:rPr lang="en-US" sz="2000" dirty="0" smtClean="0"/>
              <a:t>Benefits must be relevant to NIH’s mission (decreased morbidity/mortality, improvements in the quality of life/medical outcomes, reduction in medical costs)</a:t>
            </a:r>
          </a:p>
          <a:p>
            <a:pPr lvl="1"/>
            <a:r>
              <a:rPr lang="en-US" sz="2000" dirty="0" smtClean="0"/>
              <a:t>Fringe benefits (benefits to other fields following extrapolation of your findings)</a:t>
            </a:r>
          </a:p>
          <a:p>
            <a:pPr lvl="1"/>
            <a:endParaRPr lang="en-US" sz="2000" dirty="0"/>
          </a:p>
          <a:p>
            <a:pPr marL="457200" lvl="1" indent="0">
              <a:buNone/>
            </a:pPr>
            <a:r>
              <a:rPr lang="en-US" sz="2000" dirty="0" smtClean="0"/>
              <a:t>Typically Significance section is about a page but take the space required to accomplish your goal.  This section is extremely important for getting the reviewer excited about the overall impact of your project </a:t>
            </a:r>
            <a:endParaRPr lang="en-US" sz="2000" dirty="0"/>
          </a:p>
        </p:txBody>
      </p:sp>
    </p:spTree>
    <p:extLst>
      <p:ext uri="{BB962C8B-B14F-4D97-AF65-F5344CB8AC3E}">
        <p14:creationId xmlns:p14="http://schemas.microsoft.com/office/powerpoint/2010/main" val="31015432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cruiksh\Desktop\grant writing sections(2).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60" t="6601" r="4784" b="42971"/>
          <a:stretch/>
        </p:blipFill>
        <p:spPr bwMode="auto">
          <a:xfrm>
            <a:off x="533400" y="76200"/>
            <a:ext cx="8086671" cy="6586585"/>
          </a:xfrm>
          <a:prstGeom prst="rect">
            <a:avLst/>
          </a:prstGeom>
          <a:noFill/>
          <a:extLst>
            <a:ext uri="{909E8E84-426E-40DD-AFC4-6F175D3DCCD1}">
              <a14:hiddenFill xmlns:a14="http://schemas.microsoft.com/office/drawing/2010/main">
                <a:solidFill>
                  <a:srgbClr val="FFFFFF"/>
                </a:solidFill>
              </a14:hiddenFill>
            </a:ext>
          </a:extLst>
        </p:spPr>
      </p:pic>
      <p:sp>
        <p:nvSpPr>
          <p:cNvPr id="4" name="Left Brace 3"/>
          <p:cNvSpPr/>
          <p:nvPr/>
        </p:nvSpPr>
        <p:spPr>
          <a:xfrm>
            <a:off x="685800" y="685800"/>
            <a:ext cx="152400" cy="2286000"/>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 name="Straight Arrow Connector 5"/>
          <p:cNvCxnSpPr/>
          <p:nvPr/>
        </p:nvCxnSpPr>
        <p:spPr>
          <a:xfrm>
            <a:off x="381000" y="2971800"/>
            <a:ext cx="1066800" cy="1524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Right Brace 7"/>
          <p:cNvSpPr/>
          <p:nvPr/>
        </p:nvSpPr>
        <p:spPr>
          <a:xfrm>
            <a:off x="8229600" y="3369492"/>
            <a:ext cx="152400" cy="66910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p:cNvSpPr txBox="1"/>
          <p:nvPr/>
        </p:nvSpPr>
        <p:spPr>
          <a:xfrm>
            <a:off x="259629" y="1644134"/>
            <a:ext cx="301686" cy="369332"/>
          </a:xfrm>
          <a:prstGeom prst="rect">
            <a:avLst/>
          </a:prstGeom>
          <a:noFill/>
        </p:spPr>
        <p:txBody>
          <a:bodyPr wrap="none" rtlCol="0">
            <a:spAutoFit/>
          </a:bodyPr>
          <a:lstStyle/>
          <a:p>
            <a:r>
              <a:rPr lang="en-US" dirty="0" smtClean="0"/>
              <a:t>1</a:t>
            </a:r>
            <a:endParaRPr lang="en-US" dirty="0"/>
          </a:p>
        </p:txBody>
      </p:sp>
      <p:sp>
        <p:nvSpPr>
          <p:cNvPr id="10" name="TextBox 9"/>
          <p:cNvSpPr txBox="1"/>
          <p:nvPr/>
        </p:nvSpPr>
        <p:spPr>
          <a:xfrm>
            <a:off x="8620071" y="3535978"/>
            <a:ext cx="301686" cy="369332"/>
          </a:xfrm>
          <a:prstGeom prst="rect">
            <a:avLst/>
          </a:prstGeom>
          <a:noFill/>
        </p:spPr>
        <p:txBody>
          <a:bodyPr wrap="none" rtlCol="0">
            <a:spAutoFit/>
          </a:bodyPr>
          <a:lstStyle/>
          <a:p>
            <a:r>
              <a:rPr lang="en-US" dirty="0" smtClean="0"/>
              <a:t>2</a:t>
            </a:r>
            <a:endParaRPr lang="en-US" dirty="0"/>
          </a:p>
        </p:txBody>
      </p:sp>
      <p:sp>
        <p:nvSpPr>
          <p:cNvPr id="11" name="Left Brace 10"/>
          <p:cNvSpPr/>
          <p:nvPr/>
        </p:nvSpPr>
        <p:spPr>
          <a:xfrm>
            <a:off x="685800" y="4121590"/>
            <a:ext cx="99059" cy="2362200"/>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260383" y="5181600"/>
            <a:ext cx="301686" cy="369332"/>
          </a:xfrm>
          <a:prstGeom prst="rect">
            <a:avLst/>
          </a:prstGeom>
          <a:noFill/>
        </p:spPr>
        <p:txBody>
          <a:bodyPr wrap="none" rtlCol="0">
            <a:spAutoFit/>
          </a:bodyPr>
          <a:lstStyle/>
          <a:p>
            <a:r>
              <a:rPr lang="en-US" dirty="0" smtClean="0"/>
              <a:t>3</a:t>
            </a:r>
            <a:endParaRPr lang="en-US" dirty="0"/>
          </a:p>
        </p:txBody>
      </p:sp>
    </p:spTree>
    <p:extLst>
      <p:ext uri="{BB962C8B-B14F-4D97-AF65-F5344CB8AC3E}">
        <p14:creationId xmlns:p14="http://schemas.microsoft.com/office/powerpoint/2010/main" val="27132196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 reviewers view point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Does the application challenge and seek to shift current paradigms by using novel theoretical concepts, approaches or methodologies, instrumentation, or interventions? Are the concepts, approaches or methodologies, instrumentation or interventions novel to one field of research or novel in a broad sense?  Is a refinement, improvement or new application of theoretical concepts, approaches or methodologies, instrumentation, or interventions proposed?</a:t>
            </a:r>
            <a:endParaRPr lang="en-US" dirty="0"/>
          </a:p>
        </p:txBody>
      </p:sp>
    </p:spTree>
    <p:extLst>
      <p:ext uri="{BB962C8B-B14F-4D97-AF65-F5344CB8AC3E}">
        <p14:creationId xmlns:p14="http://schemas.microsoft.com/office/powerpoint/2010/main" val="2611071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 Applicants charge</a:t>
            </a:r>
            <a:endParaRPr lang="en-US" dirty="0"/>
          </a:p>
        </p:txBody>
      </p:sp>
      <p:sp>
        <p:nvSpPr>
          <p:cNvPr id="3" name="Content Placeholder 2"/>
          <p:cNvSpPr>
            <a:spLocks noGrp="1"/>
          </p:cNvSpPr>
          <p:nvPr>
            <p:ph idx="1"/>
          </p:nvPr>
        </p:nvSpPr>
        <p:spPr>
          <a:xfrm>
            <a:off x="457200" y="1447800"/>
            <a:ext cx="8229600" cy="4525963"/>
          </a:xfrm>
        </p:spPr>
        <p:txBody>
          <a:bodyPr>
            <a:normAutofit fontScale="85000" lnSpcReduction="10000"/>
          </a:bodyPr>
          <a:lstStyle/>
          <a:p>
            <a:r>
              <a:rPr lang="en-US" dirty="0" smtClean="0"/>
              <a:t>Explain how the application challenges and seeks to shift the paradigms.  Explain any novel, or refinement in existing, theoretical concepts, approaches or methodologies, etc.</a:t>
            </a:r>
          </a:p>
          <a:p>
            <a:endParaRPr lang="en-US" dirty="0"/>
          </a:p>
          <a:p>
            <a:r>
              <a:rPr lang="en-US" dirty="0" smtClean="0"/>
              <a:t>Describe in detail and in exciting terms a new and substantially different way of considering/addressing an important, public health relevant problem that results in substantial departure from the status quo.  </a:t>
            </a:r>
          </a:p>
          <a:p>
            <a:endParaRPr lang="en-US" dirty="0" smtClean="0"/>
          </a:p>
          <a:p>
            <a:r>
              <a:rPr lang="en-US" dirty="0" smtClean="0"/>
              <a:t>How are you enabling new horizons??</a:t>
            </a:r>
            <a:endParaRPr lang="en-US" dirty="0"/>
          </a:p>
        </p:txBody>
      </p:sp>
    </p:spTree>
    <p:extLst>
      <p:ext uri="{BB962C8B-B14F-4D97-AF65-F5344CB8AC3E}">
        <p14:creationId xmlns:p14="http://schemas.microsoft.com/office/powerpoint/2010/main" val="3773494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1229</TotalTime>
  <Words>881</Words>
  <Application>Microsoft Office PowerPoint</Application>
  <PresentationFormat>On-screen Show (4:3)</PresentationFormat>
  <Paragraphs>55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Significance and Innovation</vt:lpstr>
      <vt:lpstr>Significance- reviewers view point</vt:lpstr>
      <vt:lpstr>Significance- Applicants charge</vt:lpstr>
      <vt:lpstr>Suggestions for writing the Significance section</vt:lpstr>
      <vt:lpstr>Significance section continued</vt:lpstr>
      <vt:lpstr>Significance section continued</vt:lpstr>
      <vt:lpstr>PowerPoint Presentation</vt:lpstr>
      <vt:lpstr>Innovation- reviewers view point</vt:lpstr>
      <vt:lpstr>Innovation- Applicants charge</vt:lpstr>
      <vt:lpstr>Suggestions for writing the Innovation section</vt:lpstr>
      <vt:lpstr>Innovation section continued</vt:lpstr>
      <vt:lpstr>Innovation section continued</vt:lpstr>
      <vt:lpstr>PowerPoint Presentation</vt:lpstr>
    </vt:vector>
  </TitlesOfParts>
  <Company>Boston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Significance and Innovation</dc:title>
  <dc:creator>Cruikshank, William W</dc:creator>
  <cp:lastModifiedBy>Cruikshank, William W</cp:lastModifiedBy>
  <cp:revision>16</cp:revision>
  <dcterms:created xsi:type="dcterms:W3CDTF">2015-01-27T18:27:48Z</dcterms:created>
  <dcterms:modified xsi:type="dcterms:W3CDTF">2015-01-28T14:57:37Z</dcterms:modified>
</cp:coreProperties>
</file>