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"/>
  </p:notesMasterIdLst>
  <p:sldIdLst>
    <p:sldId id="263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259" autoAdjust="0"/>
    <p:restoredTop sz="82130" autoAdjust="0"/>
  </p:normalViewPr>
  <p:slideViewPr>
    <p:cSldViewPr>
      <p:cViewPr>
        <p:scale>
          <a:sx n="100" d="100"/>
          <a:sy n="100" d="100"/>
        </p:scale>
        <p:origin x="-76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3FD36B3-79DB-43EB-8846-E64C8B89F80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2C4822A-C727-4C09-95DD-4776F771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4D8BB-1A8A-4832-8856-98F1A01245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34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7AB66-45AA-44CA-9054-17F9FD7C5357}" type="datetime1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3CE8-6241-43E3-B1CF-92969EBD5D8D}" type="datetime1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5746-6CDA-4D51-82AC-13F2AD91CF18}" type="datetime1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BE02-CCD2-43FC-8689-2780E136375D}" type="datetime1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350B-8C60-4FDD-B1AE-CF2B3CF6552F}" type="datetime1">
              <a:rPr lang="en-US" smtClean="0"/>
              <a:t>8/31/2016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D4B3-F251-416E-9DAC-C0C3DD20B189}" type="datetime1">
              <a:rPr lang="en-US" smtClean="0"/>
              <a:t>8/31/2016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D54A-31AD-4F89-AAAD-3957B08104A2}" type="datetime1">
              <a:rPr lang="en-US" smtClean="0"/>
              <a:t>8/31/2016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F7A3B-F593-4229-8D92-71BA111DD967}" type="datetime1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FD0CD-6707-41C6-94B6-0D384ECCEC8F}" type="datetime1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B9C5-9023-4339-A540-2512C42035E2}" type="datetime1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1A8D-7F8F-44C1-BBE4-C8D2EE67DCB1}" type="datetime1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7F4E-9FB2-4344-9173-58EAB43A77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18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E02A-090F-4938-9A32-C13A8706C7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034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8019D-B4E1-495F-9F91-0AD51B9499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32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EF02-25AC-4EDF-93A0-F5053D2BC7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38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EDBD-7041-44A4-B440-E8934A5BACD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59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649D-988E-4A08-B81A-7D000A2165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57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5DE8-821F-4D12-9051-69B96462EA3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72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DB25-9C6A-43FC-84E4-5C25127C62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73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F5C-B6F2-4AF5-8351-8C5D9763A3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371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29EE-B34E-4F92-9EF4-DBDC0EF266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18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6B415-1EA9-4477-9B85-639985693E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0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CAC62-201B-4F71-BEC2-B9A483B38CBB}" type="datetime1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158EA-0E44-4196-AAAF-CB96571C5B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8/31/2016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2A69D-6B74-46E2-BAE6-B00FF1B913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0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>
            <a:noAutofit/>
          </a:bodyPr>
          <a:lstStyle/>
          <a:p>
            <a:r>
              <a:rPr lang="en-US" sz="2800" b="1" dirty="0"/>
              <a:t>Ion Mobility </a:t>
            </a:r>
            <a:r>
              <a:rPr lang="en-US" sz="2800" b="1" dirty="0" smtClean="0"/>
              <a:t>Spectrometry: </a:t>
            </a:r>
            <a:r>
              <a:rPr lang="en-US" sz="2800" b="1" dirty="0" smtClean="0"/>
              <a:t>Separation based on CCS</a:t>
            </a:r>
            <a:endParaRPr lang="en-US" sz="2800" b="1" dirty="0"/>
          </a:p>
        </p:txBody>
      </p:sp>
      <p:cxnSp>
        <p:nvCxnSpPr>
          <p:cNvPr id="4" name="直接连接符 2"/>
          <p:cNvCxnSpPr/>
          <p:nvPr/>
        </p:nvCxnSpPr>
        <p:spPr>
          <a:xfrm>
            <a:off x="0" y="1000125"/>
            <a:ext cx="9144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66800" y="5858470"/>
            <a:ext cx="688167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Separation </a:t>
            </a:r>
            <a:r>
              <a:rPr lang="en-US" dirty="0" smtClean="0"/>
              <a:t>is based on collision cross section (CCS) and occurs </a:t>
            </a:r>
            <a:r>
              <a:rPr lang="en-US" dirty="0"/>
              <a:t>on the millisecond time scale, largely restricting its implementation to fast </a:t>
            </a:r>
            <a:r>
              <a:rPr lang="en-US" dirty="0" smtClean="0"/>
              <a:t>Time-of-Flight (TOF) mass </a:t>
            </a:r>
            <a:r>
              <a:rPr lang="en-US" dirty="0" smtClean="0"/>
              <a:t>analyzers</a:t>
            </a:r>
            <a:r>
              <a:rPr lang="en-US" dirty="0" smtClean="0"/>
              <a:t>.</a:t>
            </a:r>
            <a:endParaRPr lang="en-US" dirty="0" smtClean="0"/>
          </a:p>
        </p:txBody>
      </p:sp>
      <p:graphicFrame>
        <p:nvGraphicFramePr>
          <p:cNvPr id="10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489846"/>
              </p:ext>
            </p:extLst>
          </p:nvPr>
        </p:nvGraphicFramePr>
        <p:xfrm>
          <a:off x="6143469" y="3962400"/>
          <a:ext cx="88741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06" name="Equation" r:id="rId4" imgW="545863" imgH="228501" progId="Equation.3">
                  <p:embed/>
                </p:oleObj>
              </mc:Choice>
              <mc:Fallback>
                <p:oleObj name="Equation" r:id="rId4" imgW="545863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469" y="3962400"/>
                        <a:ext cx="887412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Rectangle 101"/>
          <p:cNvSpPr/>
          <p:nvPr/>
        </p:nvSpPr>
        <p:spPr>
          <a:xfrm>
            <a:off x="381000" y="1094106"/>
            <a:ext cx="8046720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381000" y="1094106"/>
            <a:ext cx="45720" cy="36576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688731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996462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1919655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1611924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1304193" y="1094106"/>
            <a:ext cx="45720" cy="73152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2227386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2535117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842848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150579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458310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766041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4073772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4381503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4689234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996965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5304696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5612427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5920158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6227889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6535620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6843351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7151082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7458813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7766544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8074275" y="1094106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382000" y="1094106"/>
            <a:ext cx="45720" cy="36576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 flipV="1">
            <a:off x="381000" y="2999106"/>
            <a:ext cx="8046720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 flipV="1">
            <a:off x="381000" y="2679065"/>
            <a:ext cx="45720" cy="36576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 flipV="1">
            <a:off x="688731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 flipV="1">
            <a:off x="996462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 flipV="1">
            <a:off x="1919655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 flipV="1">
            <a:off x="1611924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 flipV="1">
            <a:off x="1304193" y="2313305"/>
            <a:ext cx="45720" cy="73152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 flipV="1">
            <a:off x="2227386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 flipV="1">
            <a:off x="2535117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 flipV="1">
            <a:off x="2842848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 flipV="1">
            <a:off x="3150579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 flipV="1">
            <a:off x="3458310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 flipV="1">
            <a:off x="3766041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 flipV="1">
            <a:off x="4073772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 flipV="1">
            <a:off x="4381503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 flipV="1">
            <a:off x="4689234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 flipV="1">
            <a:off x="4996965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 flipV="1">
            <a:off x="5304696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 flipV="1">
            <a:off x="5612427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 flipV="1">
            <a:off x="5920158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 flipV="1">
            <a:off x="6227889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 flipV="1">
            <a:off x="6535620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 flipV="1">
            <a:off x="6843351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 flipV="1">
            <a:off x="7151082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 flipV="1">
            <a:off x="7458813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 flipV="1">
            <a:off x="7766544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 flipV="1">
            <a:off x="8074275" y="2861945"/>
            <a:ext cx="45720" cy="1828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 flipV="1">
            <a:off x="8382000" y="2679065"/>
            <a:ext cx="45720" cy="36576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2250246" y="146176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2669553" y="159397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2632977" y="19780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2177094" y="2175002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3865071" y="241007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3131148" y="2101850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3204300" y="1709801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2362200" y="1749426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2653989" y="235597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3342837" y="24352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3508248" y="15208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3504030" y="19780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2299425" y="2582671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2931564" y="244665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/>
          <p:cNvSpPr/>
          <p:nvPr/>
        </p:nvSpPr>
        <p:spPr>
          <a:xfrm>
            <a:off x="4154424" y="19399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5073823" y="259803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3692889" y="179190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2931564" y="1458342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3577182" y="2272156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4102918" y="2655823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4748613" y="147967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4894800" y="175247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4705212" y="192468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4283202" y="217423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6074871" y="2320162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5146975" y="195954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5414100" y="161988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4360926" y="159397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4863789" y="2266060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5552637" y="234530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5718048" y="143090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5642202" y="194049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4626459" y="252056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5141364" y="235673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6400800" y="1458342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5964354" y="2034981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6038295" y="166712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5141364" y="13684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5777457" y="248627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6480048" y="219290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3848454" y="13684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3962400" y="1676273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7225728" y="212604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6412791" y="1909633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6793059" y="174637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/>
          <p:cNvSpPr/>
          <p:nvPr/>
        </p:nvSpPr>
        <p:spPr>
          <a:xfrm>
            <a:off x="6505042" y="259581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/>
          <p:cNvSpPr/>
          <p:nvPr/>
        </p:nvSpPr>
        <p:spPr>
          <a:xfrm>
            <a:off x="6980743" y="196182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/>
          <p:cNvSpPr/>
          <p:nvPr/>
        </p:nvSpPr>
        <p:spPr>
          <a:xfrm>
            <a:off x="7670698" y="164674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6751653" y="2300350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/>
          <p:cNvSpPr/>
          <p:nvPr/>
        </p:nvSpPr>
        <p:spPr>
          <a:xfrm>
            <a:off x="7090471" y="250494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/>
          <p:cNvSpPr/>
          <p:nvPr/>
        </p:nvSpPr>
        <p:spPr>
          <a:xfrm>
            <a:off x="7453634" y="1865060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/>
          <p:cNvSpPr/>
          <p:nvPr/>
        </p:nvSpPr>
        <p:spPr>
          <a:xfrm>
            <a:off x="7017319" y="1591308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/>
          <p:cNvSpPr/>
          <p:nvPr/>
        </p:nvSpPr>
        <p:spPr>
          <a:xfrm>
            <a:off x="7830642" y="237978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/>
          <p:cNvSpPr/>
          <p:nvPr/>
        </p:nvSpPr>
        <p:spPr>
          <a:xfrm>
            <a:off x="8119995" y="1909633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7515013" y="136842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7865226" y="1875151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7542753" y="224186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/>
          <p:cNvSpPr/>
          <p:nvPr/>
        </p:nvSpPr>
        <p:spPr>
          <a:xfrm>
            <a:off x="8068489" y="2625531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7588165" y="2557712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7927971" y="1489962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3564064" y="266210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/>
          <p:cNvSpPr/>
          <p:nvPr/>
        </p:nvSpPr>
        <p:spPr>
          <a:xfrm rot="7200000">
            <a:off x="831685" y="1376156"/>
            <a:ext cx="152400" cy="321566"/>
          </a:xfrm>
          <a:prstGeom prst="ellipse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/>
          <p:cNvSpPr/>
          <p:nvPr/>
        </p:nvSpPr>
        <p:spPr>
          <a:xfrm rot="900000">
            <a:off x="612531" y="1871913"/>
            <a:ext cx="152400" cy="321566"/>
          </a:xfrm>
          <a:prstGeom prst="ellipse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/>
          <p:cNvSpPr/>
          <p:nvPr/>
        </p:nvSpPr>
        <p:spPr>
          <a:xfrm rot="3000000">
            <a:off x="748115" y="2325494"/>
            <a:ext cx="152400" cy="321566"/>
          </a:xfrm>
          <a:prstGeom prst="ellipse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/>
          <p:cNvSpPr/>
          <p:nvPr/>
        </p:nvSpPr>
        <p:spPr>
          <a:xfrm rot="21000000">
            <a:off x="943121" y="1769495"/>
            <a:ext cx="152400" cy="321566"/>
          </a:xfrm>
          <a:prstGeom prst="ellipse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/>
          <p:cNvSpPr/>
          <p:nvPr/>
        </p:nvSpPr>
        <p:spPr>
          <a:xfrm>
            <a:off x="1514595" y="244360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/>
          <p:cNvSpPr/>
          <p:nvPr/>
        </p:nvSpPr>
        <p:spPr>
          <a:xfrm>
            <a:off x="1824618" y="185264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1622331" y="2168646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1752442" y="2574847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/>
          <p:cNvSpPr/>
          <p:nvPr/>
        </p:nvSpPr>
        <p:spPr>
          <a:xfrm>
            <a:off x="1924267" y="2297429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/>
          <p:cNvSpPr/>
          <p:nvPr/>
        </p:nvSpPr>
        <p:spPr>
          <a:xfrm>
            <a:off x="2010450" y="1627505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1657644" y="146480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/>
          <p:cNvSpPr/>
          <p:nvPr/>
        </p:nvSpPr>
        <p:spPr>
          <a:xfrm>
            <a:off x="1561632" y="1742704"/>
            <a:ext cx="73152" cy="73152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/>
          <p:cNvSpPr/>
          <p:nvPr/>
        </p:nvSpPr>
        <p:spPr>
          <a:xfrm>
            <a:off x="984085" y="1528556"/>
            <a:ext cx="182880" cy="182880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/>
          <p:cNvSpPr/>
          <p:nvPr/>
        </p:nvSpPr>
        <p:spPr>
          <a:xfrm rot="900000">
            <a:off x="730859" y="2125008"/>
            <a:ext cx="182880" cy="182880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 rot="3000000">
            <a:off x="604052" y="2520613"/>
            <a:ext cx="182880" cy="182880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/>
          <p:cNvSpPr/>
          <p:nvPr/>
        </p:nvSpPr>
        <p:spPr>
          <a:xfrm rot="21000000">
            <a:off x="824917" y="1906965"/>
            <a:ext cx="182880" cy="182880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" name="Oval 234"/>
          <p:cNvSpPr/>
          <p:nvPr/>
        </p:nvSpPr>
        <p:spPr>
          <a:xfrm rot="7200000">
            <a:off x="704967" y="1703967"/>
            <a:ext cx="365760" cy="182880"/>
          </a:xfrm>
          <a:prstGeom prst="ellipse">
            <a:avLst/>
          </a:prstGeom>
          <a:solidFill>
            <a:srgbClr val="DD690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Oval 235"/>
          <p:cNvSpPr/>
          <p:nvPr/>
        </p:nvSpPr>
        <p:spPr>
          <a:xfrm rot="900000">
            <a:off x="801205" y="2202794"/>
            <a:ext cx="365760" cy="182880"/>
          </a:xfrm>
          <a:prstGeom prst="ellipse">
            <a:avLst/>
          </a:prstGeom>
          <a:solidFill>
            <a:srgbClr val="DD690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/>
          <p:cNvSpPr/>
          <p:nvPr/>
        </p:nvSpPr>
        <p:spPr>
          <a:xfrm rot="3000000">
            <a:off x="534338" y="1572641"/>
            <a:ext cx="365760" cy="182880"/>
          </a:xfrm>
          <a:prstGeom prst="ellipse">
            <a:avLst/>
          </a:prstGeom>
          <a:solidFill>
            <a:srgbClr val="DD690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Oval 237"/>
          <p:cNvSpPr/>
          <p:nvPr/>
        </p:nvSpPr>
        <p:spPr>
          <a:xfrm rot="21000000">
            <a:off x="743424" y="2526777"/>
            <a:ext cx="365760" cy="182880"/>
          </a:xfrm>
          <a:prstGeom prst="ellipse">
            <a:avLst/>
          </a:prstGeom>
          <a:solidFill>
            <a:srgbClr val="DD690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9" name="Group 238"/>
          <p:cNvGrpSpPr/>
          <p:nvPr/>
        </p:nvGrpSpPr>
        <p:grpSpPr>
          <a:xfrm>
            <a:off x="819548" y="3581921"/>
            <a:ext cx="6992834" cy="1811337"/>
            <a:chOff x="819430" y="3657599"/>
            <a:chExt cx="6992834" cy="2116138"/>
          </a:xfrm>
        </p:grpSpPr>
        <p:sp>
          <p:nvSpPr>
            <p:cNvPr id="240" name="Freeform 23"/>
            <p:cNvSpPr>
              <a:spLocks/>
            </p:cNvSpPr>
            <p:nvPr/>
          </p:nvSpPr>
          <p:spPr bwMode="auto">
            <a:xfrm>
              <a:off x="1581303" y="3657599"/>
              <a:ext cx="388310" cy="2116138"/>
            </a:xfrm>
            <a:custGeom>
              <a:avLst/>
              <a:gdLst>
                <a:gd name="T0" fmla="*/ 0 w 2679"/>
                <a:gd name="T1" fmla="*/ 1333 h 1333"/>
                <a:gd name="T2" fmla="*/ 71 w 2679"/>
                <a:gd name="T3" fmla="*/ 1324 h 1333"/>
                <a:gd name="T4" fmla="*/ 141 w 2679"/>
                <a:gd name="T5" fmla="*/ 1311 h 1333"/>
                <a:gd name="T6" fmla="*/ 212 w 2679"/>
                <a:gd name="T7" fmla="*/ 1293 h 1333"/>
                <a:gd name="T8" fmla="*/ 282 w 2679"/>
                <a:gd name="T9" fmla="*/ 1267 h 1333"/>
                <a:gd name="T10" fmla="*/ 353 w 2679"/>
                <a:gd name="T11" fmla="*/ 1231 h 1333"/>
                <a:gd name="T12" fmla="*/ 423 w 2679"/>
                <a:gd name="T13" fmla="*/ 1185 h 1333"/>
                <a:gd name="T14" fmla="*/ 494 w 2679"/>
                <a:gd name="T15" fmla="*/ 1125 h 1333"/>
                <a:gd name="T16" fmla="*/ 564 w 2679"/>
                <a:gd name="T17" fmla="*/ 1051 h 1333"/>
                <a:gd name="T18" fmla="*/ 635 w 2679"/>
                <a:gd name="T19" fmla="*/ 962 h 1333"/>
                <a:gd name="T20" fmla="*/ 705 w 2679"/>
                <a:gd name="T21" fmla="*/ 858 h 1333"/>
                <a:gd name="T22" fmla="*/ 776 w 2679"/>
                <a:gd name="T23" fmla="*/ 742 h 1333"/>
                <a:gd name="T24" fmla="*/ 846 w 2679"/>
                <a:gd name="T25" fmla="*/ 617 h 1333"/>
                <a:gd name="T26" fmla="*/ 917 w 2679"/>
                <a:gd name="T27" fmla="*/ 488 h 1333"/>
                <a:gd name="T28" fmla="*/ 987 w 2679"/>
                <a:gd name="T29" fmla="*/ 362 h 1333"/>
                <a:gd name="T30" fmla="*/ 1058 w 2679"/>
                <a:gd name="T31" fmla="*/ 244 h 1333"/>
                <a:gd name="T32" fmla="*/ 1128 w 2679"/>
                <a:gd name="T33" fmla="*/ 143 h 1333"/>
                <a:gd name="T34" fmla="*/ 1199 w 2679"/>
                <a:gd name="T35" fmla="*/ 66 h 1333"/>
                <a:gd name="T36" fmla="*/ 1269 w 2679"/>
                <a:gd name="T37" fmla="*/ 17 h 1333"/>
                <a:gd name="T38" fmla="*/ 1340 w 2679"/>
                <a:gd name="T39" fmla="*/ 0 h 1333"/>
                <a:gd name="T40" fmla="*/ 1410 w 2679"/>
                <a:gd name="T41" fmla="*/ 17 h 1333"/>
                <a:gd name="T42" fmla="*/ 1481 w 2679"/>
                <a:gd name="T43" fmla="*/ 66 h 1333"/>
                <a:gd name="T44" fmla="*/ 1551 w 2679"/>
                <a:gd name="T45" fmla="*/ 143 h 1333"/>
                <a:gd name="T46" fmla="*/ 1622 w 2679"/>
                <a:gd name="T47" fmla="*/ 244 h 1333"/>
                <a:gd name="T48" fmla="*/ 1692 w 2679"/>
                <a:gd name="T49" fmla="*/ 362 h 1333"/>
                <a:gd name="T50" fmla="*/ 1763 w 2679"/>
                <a:gd name="T51" fmla="*/ 488 h 1333"/>
                <a:gd name="T52" fmla="*/ 1833 w 2679"/>
                <a:gd name="T53" fmla="*/ 617 h 1333"/>
                <a:gd name="T54" fmla="*/ 1904 w 2679"/>
                <a:gd name="T55" fmla="*/ 742 h 1333"/>
                <a:gd name="T56" fmla="*/ 1974 w 2679"/>
                <a:gd name="T57" fmla="*/ 858 h 1333"/>
                <a:gd name="T58" fmla="*/ 2045 w 2679"/>
                <a:gd name="T59" fmla="*/ 962 h 1333"/>
                <a:gd name="T60" fmla="*/ 2115 w 2679"/>
                <a:gd name="T61" fmla="*/ 1051 h 1333"/>
                <a:gd name="T62" fmla="*/ 2186 w 2679"/>
                <a:gd name="T63" fmla="*/ 1125 h 1333"/>
                <a:gd name="T64" fmla="*/ 2256 w 2679"/>
                <a:gd name="T65" fmla="*/ 1185 h 1333"/>
                <a:gd name="T66" fmla="*/ 2327 w 2679"/>
                <a:gd name="T67" fmla="*/ 1231 h 1333"/>
                <a:gd name="T68" fmla="*/ 2397 w 2679"/>
                <a:gd name="T69" fmla="*/ 1267 h 1333"/>
                <a:gd name="T70" fmla="*/ 2468 w 2679"/>
                <a:gd name="T71" fmla="*/ 1293 h 1333"/>
                <a:gd name="T72" fmla="*/ 2538 w 2679"/>
                <a:gd name="T73" fmla="*/ 1311 h 1333"/>
                <a:gd name="T74" fmla="*/ 2609 w 2679"/>
                <a:gd name="T75" fmla="*/ 1324 h 1333"/>
                <a:gd name="T76" fmla="*/ 2679 w 2679"/>
                <a:gd name="T77" fmla="*/ 1333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79" h="1333">
                  <a:moveTo>
                    <a:pt x="0" y="1333"/>
                  </a:moveTo>
                  <a:lnTo>
                    <a:pt x="71" y="1324"/>
                  </a:lnTo>
                  <a:lnTo>
                    <a:pt x="141" y="1311"/>
                  </a:lnTo>
                  <a:lnTo>
                    <a:pt x="212" y="1293"/>
                  </a:lnTo>
                  <a:lnTo>
                    <a:pt x="282" y="1267"/>
                  </a:lnTo>
                  <a:lnTo>
                    <a:pt x="353" y="1231"/>
                  </a:lnTo>
                  <a:lnTo>
                    <a:pt x="423" y="1185"/>
                  </a:lnTo>
                  <a:lnTo>
                    <a:pt x="494" y="1125"/>
                  </a:lnTo>
                  <a:lnTo>
                    <a:pt x="564" y="1051"/>
                  </a:lnTo>
                  <a:lnTo>
                    <a:pt x="635" y="962"/>
                  </a:lnTo>
                  <a:lnTo>
                    <a:pt x="705" y="858"/>
                  </a:lnTo>
                  <a:lnTo>
                    <a:pt x="776" y="742"/>
                  </a:lnTo>
                  <a:lnTo>
                    <a:pt x="846" y="617"/>
                  </a:lnTo>
                  <a:lnTo>
                    <a:pt x="917" y="488"/>
                  </a:lnTo>
                  <a:lnTo>
                    <a:pt x="987" y="362"/>
                  </a:lnTo>
                  <a:lnTo>
                    <a:pt x="1058" y="244"/>
                  </a:lnTo>
                  <a:lnTo>
                    <a:pt x="1128" y="143"/>
                  </a:lnTo>
                  <a:lnTo>
                    <a:pt x="1199" y="66"/>
                  </a:lnTo>
                  <a:lnTo>
                    <a:pt x="1269" y="17"/>
                  </a:lnTo>
                  <a:lnTo>
                    <a:pt x="1340" y="0"/>
                  </a:lnTo>
                  <a:lnTo>
                    <a:pt x="1410" y="17"/>
                  </a:lnTo>
                  <a:lnTo>
                    <a:pt x="1481" y="66"/>
                  </a:lnTo>
                  <a:lnTo>
                    <a:pt x="1551" y="143"/>
                  </a:lnTo>
                  <a:lnTo>
                    <a:pt x="1622" y="244"/>
                  </a:lnTo>
                  <a:lnTo>
                    <a:pt x="1692" y="362"/>
                  </a:lnTo>
                  <a:lnTo>
                    <a:pt x="1763" y="488"/>
                  </a:lnTo>
                  <a:lnTo>
                    <a:pt x="1833" y="617"/>
                  </a:lnTo>
                  <a:lnTo>
                    <a:pt x="1904" y="742"/>
                  </a:lnTo>
                  <a:lnTo>
                    <a:pt x="1974" y="858"/>
                  </a:lnTo>
                  <a:lnTo>
                    <a:pt x="2045" y="962"/>
                  </a:lnTo>
                  <a:lnTo>
                    <a:pt x="2115" y="1051"/>
                  </a:lnTo>
                  <a:lnTo>
                    <a:pt x="2186" y="1125"/>
                  </a:lnTo>
                  <a:lnTo>
                    <a:pt x="2256" y="1185"/>
                  </a:lnTo>
                  <a:lnTo>
                    <a:pt x="2327" y="1231"/>
                  </a:lnTo>
                  <a:lnTo>
                    <a:pt x="2397" y="1267"/>
                  </a:lnTo>
                  <a:lnTo>
                    <a:pt x="2468" y="1293"/>
                  </a:lnTo>
                  <a:lnTo>
                    <a:pt x="2538" y="1311"/>
                  </a:lnTo>
                  <a:lnTo>
                    <a:pt x="2609" y="1324"/>
                  </a:lnTo>
                  <a:lnTo>
                    <a:pt x="2679" y="133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23"/>
            <p:cNvSpPr>
              <a:spLocks/>
            </p:cNvSpPr>
            <p:nvPr/>
          </p:nvSpPr>
          <p:spPr bwMode="auto">
            <a:xfrm>
              <a:off x="2613502" y="4343399"/>
              <a:ext cx="709276" cy="1430338"/>
            </a:xfrm>
            <a:custGeom>
              <a:avLst/>
              <a:gdLst>
                <a:gd name="T0" fmla="*/ 0 w 2679"/>
                <a:gd name="T1" fmla="*/ 1333 h 1333"/>
                <a:gd name="T2" fmla="*/ 71 w 2679"/>
                <a:gd name="T3" fmla="*/ 1324 h 1333"/>
                <a:gd name="T4" fmla="*/ 141 w 2679"/>
                <a:gd name="T5" fmla="*/ 1311 h 1333"/>
                <a:gd name="T6" fmla="*/ 212 w 2679"/>
                <a:gd name="T7" fmla="*/ 1293 h 1333"/>
                <a:gd name="T8" fmla="*/ 282 w 2679"/>
                <a:gd name="T9" fmla="*/ 1267 h 1333"/>
                <a:gd name="T10" fmla="*/ 353 w 2679"/>
                <a:gd name="T11" fmla="*/ 1231 h 1333"/>
                <a:gd name="T12" fmla="*/ 423 w 2679"/>
                <a:gd name="T13" fmla="*/ 1185 h 1333"/>
                <a:gd name="T14" fmla="*/ 494 w 2679"/>
                <a:gd name="T15" fmla="*/ 1125 h 1333"/>
                <a:gd name="T16" fmla="*/ 564 w 2679"/>
                <a:gd name="T17" fmla="*/ 1051 h 1333"/>
                <a:gd name="T18" fmla="*/ 635 w 2679"/>
                <a:gd name="T19" fmla="*/ 962 h 1333"/>
                <a:gd name="T20" fmla="*/ 705 w 2679"/>
                <a:gd name="T21" fmla="*/ 858 h 1333"/>
                <a:gd name="T22" fmla="*/ 776 w 2679"/>
                <a:gd name="T23" fmla="*/ 742 h 1333"/>
                <a:gd name="T24" fmla="*/ 846 w 2679"/>
                <a:gd name="T25" fmla="*/ 617 h 1333"/>
                <a:gd name="T26" fmla="*/ 917 w 2679"/>
                <a:gd name="T27" fmla="*/ 488 h 1333"/>
                <a:gd name="T28" fmla="*/ 987 w 2679"/>
                <a:gd name="T29" fmla="*/ 362 h 1333"/>
                <a:gd name="T30" fmla="*/ 1058 w 2679"/>
                <a:gd name="T31" fmla="*/ 244 h 1333"/>
                <a:gd name="T32" fmla="*/ 1128 w 2679"/>
                <a:gd name="T33" fmla="*/ 143 h 1333"/>
                <a:gd name="T34" fmla="*/ 1199 w 2679"/>
                <a:gd name="T35" fmla="*/ 66 h 1333"/>
                <a:gd name="T36" fmla="*/ 1269 w 2679"/>
                <a:gd name="T37" fmla="*/ 17 h 1333"/>
                <a:gd name="T38" fmla="*/ 1340 w 2679"/>
                <a:gd name="T39" fmla="*/ 0 h 1333"/>
                <a:gd name="T40" fmla="*/ 1410 w 2679"/>
                <a:gd name="T41" fmla="*/ 17 h 1333"/>
                <a:gd name="T42" fmla="*/ 1481 w 2679"/>
                <a:gd name="T43" fmla="*/ 66 h 1333"/>
                <a:gd name="T44" fmla="*/ 1551 w 2679"/>
                <a:gd name="T45" fmla="*/ 143 h 1333"/>
                <a:gd name="T46" fmla="*/ 1622 w 2679"/>
                <a:gd name="T47" fmla="*/ 244 h 1333"/>
                <a:gd name="T48" fmla="*/ 1692 w 2679"/>
                <a:gd name="T49" fmla="*/ 362 h 1333"/>
                <a:gd name="T50" fmla="*/ 1763 w 2679"/>
                <a:gd name="T51" fmla="*/ 488 h 1333"/>
                <a:gd name="T52" fmla="*/ 1833 w 2679"/>
                <a:gd name="T53" fmla="*/ 617 h 1333"/>
                <a:gd name="T54" fmla="*/ 1904 w 2679"/>
                <a:gd name="T55" fmla="*/ 742 h 1333"/>
                <a:gd name="T56" fmla="*/ 1974 w 2679"/>
                <a:gd name="T57" fmla="*/ 858 h 1333"/>
                <a:gd name="T58" fmla="*/ 2045 w 2679"/>
                <a:gd name="T59" fmla="*/ 962 h 1333"/>
                <a:gd name="T60" fmla="*/ 2115 w 2679"/>
                <a:gd name="T61" fmla="*/ 1051 h 1333"/>
                <a:gd name="T62" fmla="*/ 2186 w 2679"/>
                <a:gd name="T63" fmla="*/ 1125 h 1333"/>
                <a:gd name="T64" fmla="*/ 2256 w 2679"/>
                <a:gd name="T65" fmla="*/ 1185 h 1333"/>
                <a:gd name="T66" fmla="*/ 2327 w 2679"/>
                <a:gd name="T67" fmla="*/ 1231 h 1333"/>
                <a:gd name="T68" fmla="*/ 2397 w 2679"/>
                <a:gd name="T69" fmla="*/ 1267 h 1333"/>
                <a:gd name="T70" fmla="*/ 2468 w 2679"/>
                <a:gd name="T71" fmla="*/ 1293 h 1333"/>
                <a:gd name="T72" fmla="*/ 2538 w 2679"/>
                <a:gd name="T73" fmla="*/ 1311 h 1333"/>
                <a:gd name="T74" fmla="*/ 2609 w 2679"/>
                <a:gd name="T75" fmla="*/ 1324 h 1333"/>
                <a:gd name="T76" fmla="*/ 2679 w 2679"/>
                <a:gd name="T77" fmla="*/ 1333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79" h="1333">
                  <a:moveTo>
                    <a:pt x="0" y="1333"/>
                  </a:moveTo>
                  <a:lnTo>
                    <a:pt x="71" y="1324"/>
                  </a:lnTo>
                  <a:lnTo>
                    <a:pt x="141" y="1311"/>
                  </a:lnTo>
                  <a:lnTo>
                    <a:pt x="212" y="1293"/>
                  </a:lnTo>
                  <a:lnTo>
                    <a:pt x="282" y="1267"/>
                  </a:lnTo>
                  <a:lnTo>
                    <a:pt x="353" y="1231"/>
                  </a:lnTo>
                  <a:lnTo>
                    <a:pt x="423" y="1185"/>
                  </a:lnTo>
                  <a:lnTo>
                    <a:pt x="494" y="1125"/>
                  </a:lnTo>
                  <a:lnTo>
                    <a:pt x="564" y="1051"/>
                  </a:lnTo>
                  <a:lnTo>
                    <a:pt x="635" y="962"/>
                  </a:lnTo>
                  <a:lnTo>
                    <a:pt x="705" y="858"/>
                  </a:lnTo>
                  <a:lnTo>
                    <a:pt x="776" y="742"/>
                  </a:lnTo>
                  <a:lnTo>
                    <a:pt x="846" y="617"/>
                  </a:lnTo>
                  <a:lnTo>
                    <a:pt x="917" y="488"/>
                  </a:lnTo>
                  <a:lnTo>
                    <a:pt x="987" y="362"/>
                  </a:lnTo>
                  <a:lnTo>
                    <a:pt x="1058" y="244"/>
                  </a:lnTo>
                  <a:lnTo>
                    <a:pt x="1128" y="143"/>
                  </a:lnTo>
                  <a:lnTo>
                    <a:pt x="1199" y="66"/>
                  </a:lnTo>
                  <a:lnTo>
                    <a:pt x="1269" y="17"/>
                  </a:lnTo>
                  <a:lnTo>
                    <a:pt x="1340" y="0"/>
                  </a:lnTo>
                  <a:lnTo>
                    <a:pt x="1410" y="17"/>
                  </a:lnTo>
                  <a:lnTo>
                    <a:pt x="1481" y="66"/>
                  </a:lnTo>
                  <a:lnTo>
                    <a:pt x="1551" y="143"/>
                  </a:lnTo>
                  <a:lnTo>
                    <a:pt x="1622" y="244"/>
                  </a:lnTo>
                  <a:lnTo>
                    <a:pt x="1692" y="362"/>
                  </a:lnTo>
                  <a:lnTo>
                    <a:pt x="1763" y="488"/>
                  </a:lnTo>
                  <a:lnTo>
                    <a:pt x="1833" y="617"/>
                  </a:lnTo>
                  <a:lnTo>
                    <a:pt x="1904" y="742"/>
                  </a:lnTo>
                  <a:lnTo>
                    <a:pt x="1974" y="858"/>
                  </a:lnTo>
                  <a:lnTo>
                    <a:pt x="2045" y="962"/>
                  </a:lnTo>
                  <a:lnTo>
                    <a:pt x="2115" y="1051"/>
                  </a:lnTo>
                  <a:lnTo>
                    <a:pt x="2186" y="1125"/>
                  </a:lnTo>
                  <a:lnTo>
                    <a:pt x="2256" y="1185"/>
                  </a:lnTo>
                  <a:lnTo>
                    <a:pt x="2327" y="1231"/>
                  </a:lnTo>
                  <a:lnTo>
                    <a:pt x="2397" y="1267"/>
                  </a:lnTo>
                  <a:lnTo>
                    <a:pt x="2468" y="1293"/>
                  </a:lnTo>
                  <a:lnTo>
                    <a:pt x="2538" y="1311"/>
                  </a:lnTo>
                  <a:lnTo>
                    <a:pt x="2609" y="1324"/>
                  </a:lnTo>
                  <a:lnTo>
                    <a:pt x="2679" y="1333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23"/>
            <p:cNvSpPr>
              <a:spLocks/>
            </p:cNvSpPr>
            <p:nvPr/>
          </p:nvSpPr>
          <p:spPr bwMode="auto">
            <a:xfrm>
              <a:off x="3825681" y="4563268"/>
              <a:ext cx="868316" cy="1210469"/>
            </a:xfrm>
            <a:custGeom>
              <a:avLst/>
              <a:gdLst>
                <a:gd name="T0" fmla="*/ 0 w 2679"/>
                <a:gd name="T1" fmla="*/ 1333 h 1333"/>
                <a:gd name="T2" fmla="*/ 71 w 2679"/>
                <a:gd name="T3" fmla="*/ 1324 h 1333"/>
                <a:gd name="T4" fmla="*/ 141 w 2679"/>
                <a:gd name="T5" fmla="*/ 1311 h 1333"/>
                <a:gd name="T6" fmla="*/ 212 w 2679"/>
                <a:gd name="T7" fmla="*/ 1293 h 1333"/>
                <a:gd name="T8" fmla="*/ 282 w 2679"/>
                <a:gd name="T9" fmla="*/ 1267 h 1333"/>
                <a:gd name="T10" fmla="*/ 353 w 2679"/>
                <a:gd name="T11" fmla="*/ 1231 h 1333"/>
                <a:gd name="T12" fmla="*/ 423 w 2679"/>
                <a:gd name="T13" fmla="*/ 1185 h 1333"/>
                <a:gd name="T14" fmla="*/ 494 w 2679"/>
                <a:gd name="T15" fmla="*/ 1125 h 1333"/>
                <a:gd name="T16" fmla="*/ 564 w 2679"/>
                <a:gd name="T17" fmla="*/ 1051 h 1333"/>
                <a:gd name="T18" fmla="*/ 635 w 2679"/>
                <a:gd name="T19" fmla="*/ 962 h 1333"/>
                <a:gd name="T20" fmla="*/ 705 w 2679"/>
                <a:gd name="T21" fmla="*/ 858 h 1333"/>
                <a:gd name="T22" fmla="*/ 776 w 2679"/>
                <a:gd name="T23" fmla="*/ 742 h 1333"/>
                <a:gd name="T24" fmla="*/ 846 w 2679"/>
                <a:gd name="T25" fmla="*/ 617 h 1333"/>
                <a:gd name="T26" fmla="*/ 917 w 2679"/>
                <a:gd name="T27" fmla="*/ 488 h 1333"/>
                <a:gd name="T28" fmla="*/ 987 w 2679"/>
                <a:gd name="T29" fmla="*/ 362 h 1333"/>
                <a:gd name="T30" fmla="*/ 1058 w 2679"/>
                <a:gd name="T31" fmla="*/ 244 h 1333"/>
                <a:gd name="T32" fmla="*/ 1128 w 2679"/>
                <a:gd name="T33" fmla="*/ 143 h 1333"/>
                <a:gd name="T34" fmla="*/ 1199 w 2679"/>
                <a:gd name="T35" fmla="*/ 66 h 1333"/>
                <a:gd name="T36" fmla="*/ 1269 w 2679"/>
                <a:gd name="T37" fmla="*/ 17 h 1333"/>
                <a:gd name="T38" fmla="*/ 1340 w 2679"/>
                <a:gd name="T39" fmla="*/ 0 h 1333"/>
                <a:gd name="T40" fmla="*/ 1410 w 2679"/>
                <a:gd name="T41" fmla="*/ 17 h 1333"/>
                <a:gd name="T42" fmla="*/ 1481 w 2679"/>
                <a:gd name="T43" fmla="*/ 66 h 1333"/>
                <a:gd name="T44" fmla="*/ 1551 w 2679"/>
                <a:gd name="T45" fmla="*/ 143 h 1333"/>
                <a:gd name="T46" fmla="*/ 1622 w 2679"/>
                <a:gd name="T47" fmla="*/ 244 h 1333"/>
                <a:gd name="T48" fmla="*/ 1692 w 2679"/>
                <a:gd name="T49" fmla="*/ 362 h 1333"/>
                <a:gd name="T50" fmla="*/ 1763 w 2679"/>
                <a:gd name="T51" fmla="*/ 488 h 1333"/>
                <a:gd name="T52" fmla="*/ 1833 w 2679"/>
                <a:gd name="T53" fmla="*/ 617 h 1333"/>
                <a:gd name="T54" fmla="*/ 1904 w 2679"/>
                <a:gd name="T55" fmla="*/ 742 h 1333"/>
                <a:gd name="T56" fmla="*/ 1974 w 2679"/>
                <a:gd name="T57" fmla="*/ 858 h 1333"/>
                <a:gd name="T58" fmla="*/ 2045 w 2679"/>
                <a:gd name="T59" fmla="*/ 962 h 1333"/>
                <a:gd name="T60" fmla="*/ 2115 w 2679"/>
                <a:gd name="T61" fmla="*/ 1051 h 1333"/>
                <a:gd name="T62" fmla="*/ 2186 w 2679"/>
                <a:gd name="T63" fmla="*/ 1125 h 1333"/>
                <a:gd name="T64" fmla="*/ 2256 w 2679"/>
                <a:gd name="T65" fmla="*/ 1185 h 1333"/>
                <a:gd name="T66" fmla="*/ 2327 w 2679"/>
                <a:gd name="T67" fmla="*/ 1231 h 1333"/>
                <a:gd name="T68" fmla="*/ 2397 w 2679"/>
                <a:gd name="T69" fmla="*/ 1267 h 1333"/>
                <a:gd name="T70" fmla="*/ 2468 w 2679"/>
                <a:gd name="T71" fmla="*/ 1293 h 1333"/>
                <a:gd name="T72" fmla="*/ 2538 w 2679"/>
                <a:gd name="T73" fmla="*/ 1311 h 1333"/>
                <a:gd name="T74" fmla="*/ 2609 w 2679"/>
                <a:gd name="T75" fmla="*/ 1324 h 1333"/>
                <a:gd name="T76" fmla="*/ 2679 w 2679"/>
                <a:gd name="T77" fmla="*/ 1333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79" h="1333">
                  <a:moveTo>
                    <a:pt x="0" y="1333"/>
                  </a:moveTo>
                  <a:lnTo>
                    <a:pt x="71" y="1324"/>
                  </a:lnTo>
                  <a:lnTo>
                    <a:pt x="141" y="1311"/>
                  </a:lnTo>
                  <a:lnTo>
                    <a:pt x="212" y="1293"/>
                  </a:lnTo>
                  <a:lnTo>
                    <a:pt x="282" y="1267"/>
                  </a:lnTo>
                  <a:lnTo>
                    <a:pt x="353" y="1231"/>
                  </a:lnTo>
                  <a:lnTo>
                    <a:pt x="423" y="1185"/>
                  </a:lnTo>
                  <a:lnTo>
                    <a:pt x="494" y="1125"/>
                  </a:lnTo>
                  <a:lnTo>
                    <a:pt x="564" y="1051"/>
                  </a:lnTo>
                  <a:lnTo>
                    <a:pt x="635" y="962"/>
                  </a:lnTo>
                  <a:lnTo>
                    <a:pt x="705" y="858"/>
                  </a:lnTo>
                  <a:lnTo>
                    <a:pt x="776" y="742"/>
                  </a:lnTo>
                  <a:lnTo>
                    <a:pt x="846" y="617"/>
                  </a:lnTo>
                  <a:lnTo>
                    <a:pt x="917" y="488"/>
                  </a:lnTo>
                  <a:lnTo>
                    <a:pt x="987" y="362"/>
                  </a:lnTo>
                  <a:lnTo>
                    <a:pt x="1058" y="244"/>
                  </a:lnTo>
                  <a:lnTo>
                    <a:pt x="1128" y="143"/>
                  </a:lnTo>
                  <a:lnTo>
                    <a:pt x="1199" y="66"/>
                  </a:lnTo>
                  <a:lnTo>
                    <a:pt x="1269" y="17"/>
                  </a:lnTo>
                  <a:lnTo>
                    <a:pt x="1340" y="0"/>
                  </a:lnTo>
                  <a:lnTo>
                    <a:pt x="1410" y="17"/>
                  </a:lnTo>
                  <a:lnTo>
                    <a:pt x="1481" y="66"/>
                  </a:lnTo>
                  <a:lnTo>
                    <a:pt x="1551" y="143"/>
                  </a:lnTo>
                  <a:lnTo>
                    <a:pt x="1622" y="244"/>
                  </a:lnTo>
                  <a:lnTo>
                    <a:pt x="1692" y="362"/>
                  </a:lnTo>
                  <a:lnTo>
                    <a:pt x="1763" y="488"/>
                  </a:lnTo>
                  <a:lnTo>
                    <a:pt x="1833" y="617"/>
                  </a:lnTo>
                  <a:lnTo>
                    <a:pt x="1904" y="742"/>
                  </a:lnTo>
                  <a:lnTo>
                    <a:pt x="1974" y="858"/>
                  </a:lnTo>
                  <a:lnTo>
                    <a:pt x="2045" y="962"/>
                  </a:lnTo>
                  <a:lnTo>
                    <a:pt x="2115" y="1051"/>
                  </a:lnTo>
                  <a:lnTo>
                    <a:pt x="2186" y="1125"/>
                  </a:lnTo>
                  <a:lnTo>
                    <a:pt x="2256" y="1185"/>
                  </a:lnTo>
                  <a:lnTo>
                    <a:pt x="2327" y="1231"/>
                  </a:lnTo>
                  <a:lnTo>
                    <a:pt x="2397" y="1267"/>
                  </a:lnTo>
                  <a:lnTo>
                    <a:pt x="2468" y="1293"/>
                  </a:lnTo>
                  <a:lnTo>
                    <a:pt x="2538" y="1311"/>
                  </a:lnTo>
                  <a:lnTo>
                    <a:pt x="2609" y="1324"/>
                  </a:lnTo>
                  <a:lnTo>
                    <a:pt x="2679" y="1333"/>
                  </a:lnTo>
                </a:path>
              </a:pathLst>
            </a:custGeom>
            <a:noFill/>
            <a:ln w="19050">
              <a:solidFill>
                <a:srgbClr val="DD690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43" name="Straight Connector 242"/>
            <p:cNvCxnSpPr/>
            <p:nvPr/>
          </p:nvCxnSpPr>
          <p:spPr>
            <a:xfrm flipV="1">
              <a:off x="1969613" y="5764080"/>
              <a:ext cx="662687" cy="9657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>
              <a:off x="3331486" y="5773737"/>
              <a:ext cx="475488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>
              <a:off x="4701700" y="5773737"/>
              <a:ext cx="3110564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flipV="1">
              <a:off x="819430" y="5773737"/>
              <a:ext cx="772061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" name="Group 246"/>
          <p:cNvGrpSpPr/>
          <p:nvPr/>
        </p:nvGrpSpPr>
        <p:grpSpPr>
          <a:xfrm>
            <a:off x="358179" y="3352628"/>
            <a:ext cx="7663620" cy="2438572"/>
            <a:chOff x="358179" y="3429000"/>
            <a:chExt cx="7663620" cy="2746158"/>
          </a:xfrm>
        </p:grpSpPr>
        <p:grpSp>
          <p:nvGrpSpPr>
            <p:cNvPr id="248" name="Group 247"/>
            <p:cNvGrpSpPr/>
            <p:nvPr/>
          </p:nvGrpSpPr>
          <p:grpSpPr>
            <a:xfrm>
              <a:off x="791586" y="3429000"/>
              <a:ext cx="7230213" cy="2370910"/>
              <a:chOff x="791586" y="3429000"/>
              <a:chExt cx="7230213" cy="2370910"/>
            </a:xfrm>
          </p:grpSpPr>
          <p:cxnSp>
            <p:nvCxnSpPr>
              <p:cNvPr id="274" name="Straight Connector 273"/>
              <p:cNvCxnSpPr/>
              <p:nvPr/>
            </p:nvCxnSpPr>
            <p:spPr>
              <a:xfrm>
                <a:off x="791586" y="5799909"/>
                <a:ext cx="7230213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/>
              <p:cNvCxnSpPr/>
              <p:nvPr/>
            </p:nvCxnSpPr>
            <p:spPr>
              <a:xfrm flipV="1">
                <a:off x="791586" y="3429000"/>
                <a:ext cx="0" cy="237091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9" name="Straight Connector 248"/>
            <p:cNvCxnSpPr/>
            <p:nvPr/>
          </p:nvCxnSpPr>
          <p:spPr>
            <a:xfrm flipV="1">
              <a:off x="819670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flipV="1">
              <a:off x="1518929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flipV="1">
              <a:off x="2218188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flipV="1">
              <a:off x="2917447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flipV="1">
              <a:off x="3616706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flipV="1">
              <a:off x="4315965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flipV="1">
              <a:off x="5015224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 flipV="1">
              <a:off x="5714483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flipV="1">
              <a:off x="6413742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flipV="1">
              <a:off x="7113001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flipV="1">
              <a:off x="7812264" y="580644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TextBox 259"/>
            <p:cNvSpPr txBox="1"/>
            <p:nvPr/>
          </p:nvSpPr>
          <p:spPr>
            <a:xfrm>
              <a:off x="766352" y="5897880"/>
              <a:ext cx="102592" cy="277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2095890" y="5897880"/>
              <a:ext cx="205184" cy="277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3504030" y="5897880"/>
              <a:ext cx="205184" cy="277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 smtClean="0"/>
                <a:t>20</a:t>
              </a:r>
              <a:endParaRPr lang="en-US" sz="1600" dirty="0"/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4917233" y="5897880"/>
              <a:ext cx="205184" cy="277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 smtClean="0"/>
                <a:t>30</a:t>
              </a:r>
              <a:endParaRPr lang="en-US" sz="1600" dirty="0"/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6314970" y="5897880"/>
              <a:ext cx="205184" cy="277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 smtClean="0"/>
                <a:t>40</a:t>
              </a:r>
              <a:endParaRPr lang="en-US" sz="1600" dirty="0"/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7162800" y="5897880"/>
              <a:ext cx="806311" cy="277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i="1" dirty="0" smtClean="0"/>
                <a:t>Drift time</a:t>
              </a:r>
              <a:endParaRPr lang="en-US" sz="1600" i="1" dirty="0"/>
            </a:p>
          </p:txBody>
        </p:sp>
        <p:grpSp>
          <p:nvGrpSpPr>
            <p:cNvPr id="266" name="Group 265"/>
            <p:cNvGrpSpPr/>
            <p:nvPr/>
          </p:nvGrpSpPr>
          <p:grpSpPr>
            <a:xfrm>
              <a:off x="696687" y="3581400"/>
              <a:ext cx="91440" cy="2185806"/>
              <a:chOff x="696687" y="3581400"/>
              <a:chExt cx="91440" cy="2185806"/>
            </a:xfrm>
          </p:grpSpPr>
          <p:cxnSp>
            <p:nvCxnSpPr>
              <p:cNvPr id="268" name="Straight Connector 267"/>
              <p:cNvCxnSpPr/>
              <p:nvPr/>
            </p:nvCxnSpPr>
            <p:spPr>
              <a:xfrm>
                <a:off x="696687" y="5767206"/>
                <a:ext cx="914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/>
              <p:cNvCxnSpPr/>
              <p:nvPr/>
            </p:nvCxnSpPr>
            <p:spPr>
              <a:xfrm>
                <a:off x="696687" y="3581400"/>
                <a:ext cx="914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>
                <a:off x="696687" y="4018561"/>
                <a:ext cx="914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/>
              <p:cNvCxnSpPr/>
              <p:nvPr/>
            </p:nvCxnSpPr>
            <p:spPr>
              <a:xfrm>
                <a:off x="696687" y="4455722"/>
                <a:ext cx="914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/>
              <p:nvPr/>
            </p:nvCxnSpPr>
            <p:spPr>
              <a:xfrm>
                <a:off x="696687" y="4892883"/>
                <a:ext cx="914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/>
              <p:cNvCxnSpPr/>
              <p:nvPr/>
            </p:nvCxnSpPr>
            <p:spPr>
              <a:xfrm>
                <a:off x="696687" y="5330044"/>
                <a:ext cx="914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7" name="TextBox 266"/>
            <p:cNvSpPr txBox="1"/>
            <p:nvPr/>
          </p:nvSpPr>
          <p:spPr>
            <a:xfrm rot="16200000">
              <a:off x="-209198" y="4508599"/>
              <a:ext cx="138097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i="1" dirty="0" smtClean="0"/>
                <a:t>Ion abundance</a:t>
              </a:r>
              <a:endParaRPr lang="en-US" sz="1600" i="1" dirty="0"/>
            </a:p>
          </p:txBody>
        </p:sp>
      </p:grpSp>
      <p:sp>
        <p:nvSpPr>
          <p:cNvPr id="276" name="Oval 275"/>
          <p:cNvSpPr/>
          <p:nvPr/>
        </p:nvSpPr>
        <p:spPr>
          <a:xfrm rot="900000">
            <a:off x="1678195" y="3248257"/>
            <a:ext cx="182880" cy="182880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Oval 276"/>
          <p:cNvSpPr/>
          <p:nvPr/>
        </p:nvSpPr>
        <p:spPr>
          <a:xfrm rot="7200000">
            <a:off x="2891940" y="3793076"/>
            <a:ext cx="152400" cy="321566"/>
          </a:xfrm>
          <a:prstGeom prst="ellipse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Oval 277"/>
          <p:cNvSpPr/>
          <p:nvPr/>
        </p:nvSpPr>
        <p:spPr>
          <a:xfrm rot="21000000">
            <a:off x="4077075" y="4026864"/>
            <a:ext cx="365760" cy="182880"/>
          </a:xfrm>
          <a:prstGeom prst="ellipse">
            <a:avLst/>
          </a:prstGeom>
          <a:solidFill>
            <a:srgbClr val="DD690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ight Arrow 278"/>
          <p:cNvSpPr/>
          <p:nvPr/>
        </p:nvSpPr>
        <p:spPr>
          <a:xfrm>
            <a:off x="2708564" y="3102092"/>
            <a:ext cx="4122331" cy="59818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Uniform Electric Field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4520456"/>
            <a:ext cx="204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K: mobility constant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70648" y="6519446"/>
            <a:ext cx="1473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</a:t>
            </a:r>
            <a:r>
              <a:rPr lang="en-US" sz="1600" dirty="0" smtClean="0"/>
              <a:t>raphic by Y. Pu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09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56736 -0.0016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68" y="-9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56354 -0.0041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20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0.58298 -0.0078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49" y="-39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57657 0.0037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19" y="18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96296E-6 L 0.7908 -0.003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31" y="-16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0.80816 -0.0027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99" y="-13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5.55112E-17 L 0.8184 0.0097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20" y="4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83229 -0.0145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15" y="-74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38299 -0.0034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18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96296E-6 L 0.37378 -0.0057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81" y="-3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0.36736 -0.0016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8" y="-9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3882 -0.0097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10" y="-48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76" grpId="0" animBg="1"/>
      <p:bldP spid="277" grpId="0" animBg="1"/>
      <p:bldP spid="278" grpId="0" animBg="1"/>
      <p:bldP spid="279" grpId="0" animBg="1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20707</TotalTime>
  <Words>61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1_Office Theme</vt:lpstr>
      <vt:lpstr>Equation</vt:lpstr>
      <vt:lpstr>Ion Mobility Spectrometry: Separation based on CCS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 Analysis of Glycans/Glycoconjugates by Selected Accumulation Ion Mobility Spectrometry-Fourier Transform Mass Spectrometry &amp; Mechanistic Studies of EgtB Protein in Ergothioneine Biosynthesis</dc:title>
  <dc:creator>Pu, Yi</dc:creator>
  <cp:lastModifiedBy>Costello, CE</cp:lastModifiedBy>
  <cp:revision>903</cp:revision>
  <cp:lastPrinted>2015-03-10T18:28:20Z</cp:lastPrinted>
  <dcterms:created xsi:type="dcterms:W3CDTF">2006-08-16T00:00:00Z</dcterms:created>
  <dcterms:modified xsi:type="dcterms:W3CDTF">2016-08-31T21:12:41Z</dcterms:modified>
</cp:coreProperties>
</file>