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9.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6963" r:id="rId2"/>
    <p:sldId id="6920" r:id="rId3"/>
    <p:sldId id="6958" r:id="rId4"/>
    <p:sldId id="523" r:id="rId5"/>
    <p:sldId id="524" r:id="rId6"/>
    <p:sldId id="534" r:id="rId7"/>
    <p:sldId id="541" r:id="rId8"/>
    <p:sldId id="6959" r:id="rId9"/>
    <p:sldId id="7223" r:id="rId10"/>
    <p:sldId id="2147309391" r:id="rId11"/>
    <p:sldId id="526" r:id="rId12"/>
    <p:sldId id="6931" r:id="rId13"/>
    <p:sldId id="6930" r:id="rId14"/>
    <p:sldId id="6932" r:id="rId15"/>
    <p:sldId id="1347" r:id="rId16"/>
    <p:sldId id="531" r:id="rId17"/>
    <p:sldId id="532" r:id="rId18"/>
    <p:sldId id="6935" r:id="rId19"/>
    <p:sldId id="535" r:id="rId20"/>
    <p:sldId id="6936" r:id="rId21"/>
    <p:sldId id="6954" r:id="rId22"/>
    <p:sldId id="6944" r:id="rId23"/>
    <p:sldId id="6945" r:id="rId24"/>
    <p:sldId id="542" r:id="rId25"/>
    <p:sldId id="6946" r:id="rId26"/>
    <p:sldId id="6947" r:id="rId27"/>
    <p:sldId id="6962" r:id="rId28"/>
    <p:sldId id="2147309392" r:id="rId29"/>
    <p:sldId id="6957" r:id="rId30"/>
    <p:sldId id="6960" r:id="rId31"/>
    <p:sldId id="6916" r:id="rId32"/>
    <p:sldId id="6915" r:id="rId33"/>
    <p:sldId id="978" r:id="rId34"/>
    <p:sldId id="824" r:id="rId35"/>
    <p:sldId id="984" r:id="rId36"/>
    <p:sldId id="601" r:id="rId37"/>
    <p:sldId id="6956" r:id="rId38"/>
    <p:sldId id="6937" r:id="rId39"/>
    <p:sldId id="6938" r:id="rId40"/>
    <p:sldId id="6939" r:id="rId41"/>
    <p:sldId id="546" r:id="rId42"/>
    <p:sldId id="6940" r:id="rId43"/>
    <p:sldId id="6955" r:id="rId44"/>
    <p:sldId id="2147309393" r:id="rId45"/>
    <p:sldId id="7075" r:id="rId46"/>
    <p:sldId id="6949" r:id="rId47"/>
    <p:sldId id="6950" r:id="rId48"/>
    <p:sldId id="6953" r:id="rId49"/>
    <p:sldId id="7224" r:id="rId50"/>
    <p:sldId id="6964" r:id="rId51"/>
    <p:sldId id="6966" r:id="rId52"/>
    <p:sldId id="695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ukas, Vanessa" initials="" lastIdx="1" clrIdx="3"/>
  <p:cmAuthor id="1" name="Alex Walley" initials="" lastIdx="0" clrIdx="1"/>
  <p:cmAuthor id="2" name="Forman, Leah" initials="FL"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201544"/>
    <a:srgbClr val="2D4E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7579F4-83EA-D24F-86A2-CB113AF28B3B}" v="15" dt="2025-04-28T10:42:55.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5579" autoAdjust="0"/>
    <p:restoredTop sz="67697" autoAdjust="0"/>
  </p:normalViewPr>
  <p:slideViewPr>
    <p:cSldViewPr snapToGrid="0">
      <p:cViewPr varScale="1">
        <p:scale>
          <a:sx n="55" d="100"/>
          <a:sy n="55" d="100"/>
        </p:scale>
        <p:origin x="208" y="488"/>
      </p:cViewPr>
      <p:guideLst>
        <p:guide orient="horz" pos="2160"/>
        <p:guide pos="3840"/>
      </p:guideLst>
    </p:cSldViewPr>
  </p:slideViewPr>
  <p:outlineViewPr>
    <p:cViewPr>
      <p:scale>
        <a:sx n="33" d="100"/>
        <a:sy n="33" d="100"/>
      </p:scale>
      <p:origin x="0" y="-1252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ley, Alexander" userId="1b783211-6abc-4911-bd4d-8d32f462751c" providerId="ADAL" clId="{1E7579F4-83EA-D24F-86A2-CB113AF28B3B}"/>
    <pc:docChg chg="undo custSel addSld modSld sldOrd">
      <pc:chgData name="Walley, Alexander" userId="1b783211-6abc-4911-bd4d-8d32f462751c" providerId="ADAL" clId="{1E7579F4-83EA-D24F-86A2-CB113AF28B3B}" dt="2025-04-28T10:48:45.904" v="336" actId="20577"/>
      <pc:docMkLst>
        <pc:docMk/>
      </pc:docMkLst>
      <pc:sldChg chg="modSp mod">
        <pc:chgData name="Walley, Alexander" userId="1b783211-6abc-4911-bd4d-8d32f462751c" providerId="ADAL" clId="{1E7579F4-83EA-D24F-86A2-CB113AF28B3B}" dt="2025-04-28T09:31:09.803" v="1" actId="27636"/>
        <pc:sldMkLst>
          <pc:docMk/>
          <pc:sldMk cId="647015539" sldId="523"/>
        </pc:sldMkLst>
        <pc:spChg chg="mod">
          <ac:chgData name="Walley, Alexander" userId="1b783211-6abc-4911-bd4d-8d32f462751c" providerId="ADAL" clId="{1E7579F4-83EA-D24F-86A2-CB113AF28B3B}" dt="2025-04-28T09:31:09.803" v="1" actId="27636"/>
          <ac:spMkLst>
            <pc:docMk/>
            <pc:sldMk cId="647015539" sldId="523"/>
            <ac:spMk id="21506" creationId="{00000000-0000-0000-0000-000000000000}"/>
          </ac:spMkLst>
        </pc:spChg>
      </pc:sldChg>
      <pc:sldChg chg="modSp mod">
        <pc:chgData name="Walley, Alexander" userId="1b783211-6abc-4911-bd4d-8d32f462751c" providerId="ADAL" clId="{1E7579F4-83EA-D24F-86A2-CB113AF28B3B}" dt="2025-04-28T09:31:14.576" v="3" actId="27636"/>
        <pc:sldMkLst>
          <pc:docMk/>
          <pc:sldMk cId="3262135275" sldId="524"/>
        </pc:sldMkLst>
        <pc:spChg chg="mod">
          <ac:chgData name="Walley, Alexander" userId="1b783211-6abc-4911-bd4d-8d32f462751c" providerId="ADAL" clId="{1E7579F4-83EA-D24F-86A2-CB113AF28B3B}" dt="2025-04-28T09:31:14.576" v="3" actId="27636"/>
          <ac:spMkLst>
            <pc:docMk/>
            <pc:sldMk cId="3262135275" sldId="524"/>
            <ac:spMk id="5123" creationId="{00000000-0000-0000-0000-000000000000}"/>
          </ac:spMkLst>
        </pc:spChg>
      </pc:sldChg>
      <pc:sldChg chg="addSp delSp modSp mod modAnim">
        <pc:chgData name="Walley, Alexander" userId="1b783211-6abc-4911-bd4d-8d32f462751c" providerId="ADAL" clId="{1E7579F4-83EA-D24F-86A2-CB113AF28B3B}" dt="2025-04-28T09:49:10.378" v="61" actId="1076"/>
        <pc:sldMkLst>
          <pc:docMk/>
          <pc:sldMk cId="573391643" sldId="532"/>
        </pc:sldMkLst>
        <pc:spChg chg="add del mod">
          <ac:chgData name="Walley, Alexander" userId="1b783211-6abc-4911-bd4d-8d32f462751c" providerId="ADAL" clId="{1E7579F4-83EA-D24F-86A2-CB113AF28B3B}" dt="2025-04-28T09:48:50.024" v="57" actId="478"/>
          <ac:spMkLst>
            <pc:docMk/>
            <pc:sldMk cId="573391643" sldId="532"/>
            <ac:spMk id="3" creationId="{1911267F-4326-3DDF-C042-9615A24322BD}"/>
          </ac:spMkLst>
        </pc:spChg>
        <pc:spChg chg="mod">
          <ac:chgData name="Walley, Alexander" userId="1b783211-6abc-4911-bd4d-8d32f462751c" providerId="ADAL" clId="{1E7579F4-83EA-D24F-86A2-CB113AF28B3B}" dt="2025-04-28T09:47:58.071" v="55" actId="27636"/>
          <ac:spMkLst>
            <pc:docMk/>
            <pc:sldMk cId="573391643" sldId="532"/>
            <ac:spMk id="262147" creationId="{00000000-0000-0000-0000-000000000000}"/>
          </ac:spMkLst>
        </pc:spChg>
        <pc:picChg chg="add mod">
          <ac:chgData name="Walley, Alexander" userId="1b783211-6abc-4911-bd4d-8d32f462751c" providerId="ADAL" clId="{1E7579F4-83EA-D24F-86A2-CB113AF28B3B}" dt="2025-04-28T09:49:10.378" v="61" actId="1076"/>
          <ac:picMkLst>
            <pc:docMk/>
            <pc:sldMk cId="573391643" sldId="532"/>
            <ac:picMk id="4" creationId="{9C66237A-8455-A5D1-FFE2-D6B0F8FBDC73}"/>
          </ac:picMkLst>
        </pc:picChg>
        <pc:picChg chg="del">
          <ac:chgData name="Walley, Alexander" userId="1b783211-6abc-4911-bd4d-8d32f462751c" providerId="ADAL" clId="{1E7579F4-83EA-D24F-86A2-CB113AF28B3B}" dt="2025-04-28T09:48:45.822" v="56" actId="478"/>
          <ac:picMkLst>
            <pc:docMk/>
            <pc:sldMk cId="573391643" sldId="532"/>
            <ac:picMk id="35843" creationId="{00000000-0000-0000-0000-000000000000}"/>
          </ac:picMkLst>
        </pc:picChg>
      </pc:sldChg>
      <pc:sldChg chg="modNotesTx">
        <pc:chgData name="Walley, Alexander" userId="1b783211-6abc-4911-bd4d-8d32f462751c" providerId="ADAL" clId="{1E7579F4-83EA-D24F-86A2-CB113AF28B3B}" dt="2025-04-28T09:51:19.590" v="66"/>
        <pc:sldMkLst>
          <pc:docMk/>
          <pc:sldMk cId="1264841754" sldId="535"/>
        </pc:sldMkLst>
      </pc:sldChg>
      <pc:sldChg chg="ord">
        <pc:chgData name="Walley, Alexander" userId="1b783211-6abc-4911-bd4d-8d32f462751c" providerId="ADAL" clId="{1E7579F4-83EA-D24F-86A2-CB113AF28B3B}" dt="2025-04-28T10:41:15.349" v="265" actId="20578"/>
        <pc:sldMkLst>
          <pc:docMk/>
          <pc:sldMk cId="3048539015" sldId="542"/>
        </pc:sldMkLst>
      </pc:sldChg>
      <pc:sldChg chg="mod modShow">
        <pc:chgData name="Walley, Alexander" userId="1b783211-6abc-4911-bd4d-8d32f462751c" providerId="ADAL" clId="{1E7579F4-83EA-D24F-86A2-CB113AF28B3B}" dt="2025-04-28T09:46:25.511" v="37" actId="729"/>
        <pc:sldMkLst>
          <pc:docMk/>
          <pc:sldMk cId="859501748" sldId="1347"/>
        </pc:sldMkLst>
      </pc:sldChg>
      <pc:sldChg chg="ord">
        <pc:chgData name="Walley, Alexander" userId="1b783211-6abc-4911-bd4d-8d32f462751c" providerId="ADAL" clId="{1E7579F4-83EA-D24F-86A2-CB113AF28B3B}" dt="2025-04-28T10:44:46.283" v="311" actId="20578"/>
        <pc:sldMkLst>
          <pc:docMk/>
          <pc:sldMk cId="3211433972" sldId="6916"/>
        </pc:sldMkLst>
      </pc:sldChg>
      <pc:sldChg chg="mod modShow">
        <pc:chgData name="Walley, Alexander" userId="1b783211-6abc-4911-bd4d-8d32f462751c" providerId="ADAL" clId="{1E7579F4-83EA-D24F-86A2-CB113AF28B3B}" dt="2025-04-28T09:41:02.199" v="25" actId="729"/>
        <pc:sldMkLst>
          <pc:docMk/>
          <pc:sldMk cId="2724487790" sldId="6930"/>
        </pc:sldMkLst>
      </pc:sldChg>
      <pc:sldChg chg="mod modShow">
        <pc:chgData name="Walley, Alexander" userId="1b783211-6abc-4911-bd4d-8d32f462751c" providerId="ADAL" clId="{1E7579F4-83EA-D24F-86A2-CB113AF28B3B}" dt="2025-04-28T09:46:21.862" v="36" actId="729"/>
        <pc:sldMkLst>
          <pc:docMk/>
          <pc:sldMk cId="1901350808" sldId="6932"/>
        </pc:sldMkLst>
      </pc:sldChg>
      <pc:sldChg chg="mod modShow">
        <pc:chgData name="Walley, Alexander" userId="1b783211-6abc-4911-bd4d-8d32f462751c" providerId="ADAL" clId="{1E7579F4-83EA-D24F-86A2-CB113AF28B3B}" dt="2025-04-28T09:47:00.865" v="38" actId="729"/>
        <pc:sldMkLst>
          <pc:docMk/>
          <pc:sldMk cId="2375056716" sldId="6935"/>
        </pc:sldMkLst>
      </pc:sldChg>
      <pc:sldChg chg="modSp mod modShow">
        <pc:chgData name="Walley, Alexander" userId="1b783211-6abc-4911-bd4d-8d32f462751c" providerId="ADAL" clId="{1E7579F4-83EA-D24F-86A2-CB113AF28B3B}" dt="2025-04-28T09:52:12.561" v="67" actId="729"/>
        <pc:sldMkLst>
          <pc:docMk/>
          <pc:sldMk cId="1127926876" sldId="6936"/>
        </pc:sldMkLst>
        <pc:spChg chg="mod">
          <ac:chgData name="Walley, Alexander" userId="1b783211-6abc-4911-bd4d-8d32f462751c" providerId="ADAL" clId="{1E7579F4-83EA-D24F-86A2-CB113AF28B3B}" dt="2025-04-28T09:50:18.977" v="63" actId="20577"/>
          <ac:spMkLst>
            <pc:docMk/>
            <pc:sldMk cId="1127926876" sldId="6936"/>
            <ac:spMk id="407" creationId="{00000000-0000-0000-0000-000000000000}"/>
          </ac:spMkLst>
        </pc:spChg>
      </pc:sldChg>
      <pc:sldChg chg="modSp mod">
        <pc:chgData name="Walley, Alexander" userId="1b783211-6abc-4911-bd4d-8d32f462751c" providerId="ADAL" clId="{1E7579F4-83EA-D24F-86A2-CB113AF28B3B}" dt="2025-04-28T10:46:02.779" v="314" actId="20577"/>
        <pc:sldMkLst>
          <pc:docMk/>
          <pc:sldMk cId="366659719" sldId="6938"/>
        </pc:sldMkLst>
        <pc:spChg chg="mod">
          <ac:chgData name="Walley, Alexander" userId="1b783211-6abc-4911-bd4d-8d32f462751c" providerId="ADAL" clId="{1E7579F4-83EA-D24F-86A2-CB113AF28B3B}" dt="2025-04-28T10:46:02.779" v="314" actId="20577"/>
          <ac:spMkLst>
            <pc:docMk/>
            <pc:sldMk cId="366659719" sldId="6938"/>
            <ac:spMk id="322" creationId="{00000000-0000-0000-0000-000000000000}"/>
          </ac:spMkLst>
        </pc:spChg>
      </pc:sldChg>
      <pc:sldChg chg="addSp modSp mod modAnim modNotesTx">
        <pc:chgData name="Walley, Alexander" userId="1b783211-6abc-4911-bd4d-8d32f462751c" providerId="ADAL" clId="{1E7579F4-83EA-D24F-86A2-CB113AF28B3B}" dt="2025-04-28T10:40:55.583" v="263" actId="1038"/>
        <pc:sldMkLst>
          <pc:docMk/>
          <pc:sldMk cId="3240352926" sldId="6947"/>
        </pc:sldMkLst>
        <pc:spChg chg="mod">
          <ac:chgData name="Walley, Alexander" userId="1b783211-6abc-4911-bd4d-8d32f462751c" providerId="ADAL" clId="{1E7579F4-83EA-D24F-86A2-CB113AF28B3B}" dt="2025-04-28T10:39:09.219" v="231" actId="20577"/>
          <ac:spMkLst>
            <pc:docMk/>
            <pc:sldMk cId="3240352926" sldId="6947"/>
            <ac:spMk id="3" creationId="{00000000-0000-0000-0000-000000000000}"/>
          </ac:spMkLst>
        </pc:spChg>
        <pc:picChg chg="add mod">
          <ac:chgData name="Walley, Alexander" userId="1b783211-6abc-4911-bd4d-8d32f462751c" providerId="ADAL" clId="{1E7579F4-83EA-D24F-86A2-CB113AF28B3B}" dt="2025-04-28T10:40:55.583" v="263" actId="1038"/>
          <ac:picMkLst>
            <pc:docMk/>
            <pc:sldMk cId="3240352926" sldId="6947"/>
            <ac:picMk id="2" creationId="{0FB07A47-73A4-3CB2-77C9-F4ADD1943D47}"/>
          </ac:picMkLst>
        </pc:picChg>
        <pc:picChg chg="add mod">
          <ac:chgData name="Walley, Alexander" userId="1b783211-6abc-4911-bd4d-8d32f462751c" providerId="ADAL" clId="{1E7579F4-83EA-D24F-86A2-CB113AF28B3B}" dt="2025-04-28T10:40:52.254" v="252" actId="1038"/>
          <ac:picMkLst>
            <pc:docMk/>
            <pc:sldMk cId="3240352926" sldId="6947"/>
            <ac:picMk id="4" creationId="{C26061DA-F633-8A40-C707-FFF95C0B3374}"/>
          </ac:picMkLst>
        </pc:picChg>
        <pc:picChg chg="mod">
          <ac:chgData name="Walley, Alexander" userId="1b783211-6abc-4911-bd4d-8d32f462751c" providerId="ADAL" clId="{1E7579F4-83EA-D24F-86A2-CB113AF28B3B}" dt="2025-04-28T10:40:07.131" v="239" actId="14100"/>
          <ac:picMkLst>
            <pc:docMk/>
            <pc:sldMk cId="3240352926" sldId="6947"/>
            <ac:picMk id="6" creationId="{00000000-0000-0000-0000-000000000000}"/>
          </ac:picMkLst>
        </pc:picChg>
      </pc:sldChg>
      <pc:sldChg chg="modSp mod">
        <pc:chgData name="Walley, Alexander" userId="1b783211-6abc-4911-bd4d-8d32f462751c" providerId="ADAL" clId="{1E7579F4-83EA-D24F-86A2-CB113AF28B3B}" dt="2025-04-28T10:46:34.149" v="317" actId="27636"/>
        <pc:sldMkLst>
          <pc:docMk/>
          <pc:sldMk cId="1507023881" sldId="6949"/>
        </pc:sldMkLst>
        <pc:spChg chg="mod">
          <ac:chgData name="Walley, Alexander" userId="1b783211-6abc-4911-bd4d-8d32f462751c" providerId="ADAL" clId="{1E7579F4-83EA-D24F-86A2-CB113AF28B3B}" dt="2025-04-28T10:46:34.149" v="317" actId="27636"/>
          <ac:spMkLst>
            <pc:docMk/>
            <pc:sldMk cId="1507023881" sldId="6949"/>
            <ac:spMk id="498" creationId="{00000000-0000-0000-0000-000000000000}"/>
          </ac:spMkLst>
        </pc:spChg>
      </pc:sldChg>
      <pc:sldChg chg="modSp mod">
        <pc:chgData name="Walley, Alexander" userId="1b783211-6abc-4911-bd4d-8d32f462751c" providerId="ADAL" clId="{1E7579F4-83EA-D24F-86A2-CB113AF28B3B}" dt="2025-04-28T10:48:45.904" v="336" actId="20577"/>
        <pc:sldMkLst>
          <pc:docMk/>
          <pc:sldMk cId="2945075140" sldId="6950"/>
        </pc:sldMkLst>
        <pc:spChg chg="mod">
          <ac:chgData name="Walley, Alexander" userId="1b783211-6abc-4911-bd4d-8d32f462751c" providerId="ADAL" clId="{1E7579F4-83EA-D24F-86A2-CB113AF28B3B}" dt="2025-04-28T10:48:45.904" v="336" actId="20577"/>
          <ac:spMkLst>
            <pc:docMk/>
            <pc:sldMk cId="2945075140" sldId="6950"/>
            <ac:spMk id="505" creationId="{00000000-0000-0000-0000-000000000000}"/>
          </ac:spMkLst>
        </pc:spChg>
        <pc:picChg chg="mod">
          <ac:chgData name="Walley, Alexander" userId="1b783211-6abc-4911-bd4d-8d32f462751c" providerId="ADAL" clId="{1E7579F4-83EA-D24F-86A2-CB113AF28B3B}" dt="2025-04-28T10:48:20.537" v="322" actId="14100"/>
          <ac:picMkLst>
            <pc:docMk/>
            <pc:sldMk cId="2945075140" sldId="6950"/>
            <ac:picMk id="506" creationId="{00000000-0000-0000-0000-000000000000}"/>
          </ac:picMkLst>
        </pc:picChg>
      </pc:sldChg>
      <pc:sldChg chg="mod modShow">
        <pc:chgData name="Walley, Alexander" userId="1b783211-6abc-4911-bd4d-8d32f462751c" providerId="ADAL" clId="{1E7579F4-83EA-D24F-86A2-CB113AF28B3B}" dt="2025-04-28T09:52:24.996" v="68" actId="729"/>
        <pc:sldMkLst>
          <pc:docMk/>
          <pc:sldMk cId="2788197222" sldId="6954"/>
        </pc:sldMkLst>
      </pc:sldChg>
      <pc:sldChg chg="ord">
        <pc:chgData name="Walley, Alexander" userId="1b783211-6abc-4911-bd4d-8d32f462751c" providerId="ADAL" clId="{1E7579F4-83EA-D24F-86A2-CB113AF28B3B}" dt="2025-04-28T10:28:37.217" v="157" actId="20578"/>
        <pc:sldMkLst>
          <pc:docMk/>
          <pc:sldMk cId="3611958119" sldId="6959"/>
        </pc:sldMkLst>
      </pc:sldChg>
      <pc:sldChg chg="modSp mod">
        <pc:chgData name="Walley, Alexander" userId="1b783211-6abc-4911-bd4d-8d32f462751c" providerId="ADAL" clId="{1E7579F4-83EA-D24F-86A2-CB113AF28B3B}" dt="2025-04-28T10:44:36.725" v="310" actId="20577"/>
        <pc:sldMkLst>
          <pc:docMk/>
          <pc:sldMk cId="2765570338" sldId="6960"/>
        </pc:sldMkLst>
        <pc:spChg chg="mod">
          <ac:chgData name="Walley, Alexander" userId="1b783211-6abc-4911-bd4d-8d32f462751c" providerId="ADAL" clId="{1E7579F4-83EA-D24F-86A2-CB113AF28B3B}" dt="2025-04-28T10:44:36.725" v="310" actId="20577"/>
          <ac:spMkLst>
            <pc:docMk/>
            <pc:sldMk cId="2765570338" sldId="6960"/>
            <ac:spMk id="288" creationId="{00000000-0000-0000-0000-000000000000}"/>
          </ac:spMkLst>
        </pc:spChg>
      </pc:sldChg>
      <pc:sldChg chg="mod modShow">
        <pc:chgData name="Walley, Alexander" userId="1b783211-6abc-4911-bd4d-8d32f462751c" providerId="ADAL" clId="{1E7579F4-83EA-D24F-86A2-CB113AF28B3B}" dt="2025-04-28T10:03:31.043" v="126" actId="729"/>
        <pc:sldMkLst>
          <pc:docMk/>
          <pc:sldMk cId="2218808981" sldId="6962"/>
        </pc:sldMkLst>
      </pc:sldChg>
      <pc:sldChg chg="add">
        <pc:chgData name="Walley, Alexander" userId="1b783211-6abc-4911-bd4d-8d32f462751c" providerId="ADAL" clId="{1E7579F4-83EA-D24F-86A2-CB113AF28B3B}" dt="2025-04-28T10:27:19.912" v="155"/>
        <pc:sldMkLst>
          <pc:docMk/>
          <pc:sldMk cId="1542335877" sldId="7075"/>
        </pc:sldMkLst>
      </pc:sldChg>
      <pc:sldChg chg="addSp modSp mod modAnim modNotesTx">
        <pc:chgData name="Walley, Alexander" userId="1b783211-6abc-4911-bd4d-8d32f462751c" providerId="ADAL" clId="{1E7579F4-83EA-D24F-86A2-CB113AF28B3B}" dt="2025-04-28T09:45:38.195" v="35" actId="404"/>
        <pc:sldMkLst>
          <pc:docMk/>
          <pc:sldMk cId="1105586057" sldId="7223"/>
        </pc:sldMkLst>
        <pc:spChg chg="add mod">
          <ac:chgData name="Walley, Alexander" userId="1b783211-6abc-4911-bd4d-8d32f462751c" providerId="ADAL" clId="{1E7579F4-83EA-D24F-86A2-CB113AF28B3B}" dt="2025-04-28T09:45:38.195" v="35" actId="404"/>
          <ac:spMkLst>
            <pc:docMk/>
            <pc:sldMk cId="1105586057" sldId="7223"/>
            <ac:spMk id="2" creationId="{D5786DE2-32D4-A494-1B7F-5BAC2ADF3A40}"/>
          </ac:spMkLst>
        </pc:spChg>
      </pc:sldChg>
      <pc:sldChg chg="modSp add mod modNotesTx">
        <pc:chgData name="Walley, Alexander" userId="1b783211-6abc-4911-bd4d-8d32f462751c" providerId="ADAL" clId="{1E7579F4-83EA-D24F-86A2-CB113AF28B3B}" dt="2025-04-28T09:39:28.437" v="21" actId="20577"/>
        <pc:sldMkLst>
          <pc:docMk/>
          <pc:sldMk cId="2915984535" sldId="2147309391"/>
        </pc:sldMkLst>
        <pc:spChg chg="mod">
          <ac:chgData name="Walley, Alexander" userId="1b783211-6abc-4911-bd4d-8d32f462751c" providerId="ADAL" clId="{1E7579F4-83EA-D24F-86A2-CB113AF28B3B}" dt="2025-04-28T09:39:28.437" v="21" actId="20577"/>
          <ac:spMkLst>
            <pc:docMk/>
            <pc:sldMk cId="2915984535" sldId="2147309391"/>
            <ac:spMk id="4" creationId="{39E30404-AF6E-539D-C217-47A36B8A5A1B}"/>
          </ac:spMkLst>
        </pc:spChg>
      </pc:sldChg>
      <pc:sldChg chg="addSp modSp add mod modNotesTx">
        <pc:chgData name="Walley, Alexander" userId="1b783211-6abc-4911-bd4d-8d32f462751c" providerId="ADAL" clId="{1E7579F4-83EA-D24F-86A2-CB113AF28B3B}" dt="2025-04-28T10:43:26.570" v="305" actId="20577"/>
        <pc:sldMkLst>
          <pc:docMk/>
          <pc:sldMk cId="3904921428" sldId="2147309392"/>
        </pc:sldMkLst>
        <pc:spChg chg="mod">
          <ac:chgData name="Walley, Alexander" userId="1b783211-6abc-4911-bd4d-8d32f462751c" providerId="ADAL" clId="{1E7579F4-83EA-D24F-86A2-CB113AF28B3B}" dt="2025-04-28T09:59:31.943" v="86" actId="1076"/>
          <ac:spMkLst>
            <pc:docMk/>
            <pc:sldMk cId="3904921428" sldId="2147309392"/>
            <ac:spMk id="2" creationId="{DB62612E-4AF6-16F8-343A-AAD2AFA4143B}"/>
          </ac:spMkLst>
        </pc:spChg>
        <pc:spChg chg="add mod">
          <ac:chgData name="Walley, Alexander" userId="1b783211-6abc-4911-bd4d-8d32f462751c" providerId="ADAL" clId="{1E7579F4-83EA-D24F-86A2-CB113AF28B3B}" dt="2025-04-28T10:02:39.029" v="125" actId="1036"/>
          <ac:spMkLst>
            <pc:docMk/>
            <pc:sldMk cId="3904921428" sldId="2147309392"/>
            <ac:spMk id="7" creationId="{5DDCEE0C-298E-F042-7483-512B2CF02FE5}"/>
          </ac:spMkLst>
        </pc:spChg>
        <pc:spChg chg="mod">
          <ac:chgData name="Walley, Alexander" userId="1b783211-6abc-4911-bd4d-8d32f462751c" providerId="ADAL" clId="{1E7579F4-83EA-D24F-86A2-CB113AF28B3B}" dt="2025-04-28T10:43:26.570" v="305" actId="20577"/>
          <ac:spMkLst>
            <pc:docMk/>
            <pc:sldMk cId="3904921428" sldId="2147309392"/>
            <ac:spMk id="288" creationId="{622134AB-00C2-4EB1-B290-EC6564E0FDBE}"/>
          </ac:spMkLst>
        </pc:spChg>
        <pc:picChg chg="mod">
          <ac:chgData name="Walley, Alexander" userId="1b783211-6abc-4911-bd4d-8d32f462751c" providerId="ADAL" clId="{1E7579F4-83EA-D24F-86A2-CB113AF28B3B}" dt="2025-04-28T10:42:55.589" v="272" actId="167"/>
          <ac:picMkLst>
            <pc:docMk/>
            <pc:sldMk cId="3904921428" sldId="2147309392"/>
            <ac:picMk id="4" creationId="{6A29C3E6-1662-F1D6-A153-F38151B5FCD8}"/>
          </ac:picMkLst>
        </pc:picChg>
      </pc:sldChg>
      <pc:sldChg chg="add">
        <pc:chgData name="Walley, Alexander" userId="1b783211-6abc-4911-bd4d-8d32f462751c" providerId="ADAL" clId="{1E7579F4-83EA-D24F-86A2-CB113AF28B3B}" dt="2025-04-28T10:26:47.053" v="154"/>
        <pc:sldMkLst>
          <pc:docMk/>
          <pc:sldMk cId="4244753319" sldId="21473093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0AFEE-E8A8-44A0-82B9-A27F671E8BE4}" type="datetimeFigureOut">
              <a:rPr lang="en-US" smtClean="0"/>
              <a:t>4/28/25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C4BAE4-A4DC-44DE-9D42-53BBFF1C4D41}" type="slidenum">
              <a:rPr lang="en-US" smtClean="0"/>
              <a:t>‹#›</a:t>
            </a:fld>
            <a:endParaRPr lang="en-US"/>
          </a:p>
        </p:txBody>
      </p:sp>
    </p:spTree>
    <p:extLst>
      <p:ext uri="{BB962C8B-B14F-4D97-AF65-F5344CB8AC3E}">
        <p14:creationId xmlns:p14="http://schemas.microsoft.com/office/powerpoint/2010/main" val="20151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acmillanhighered.com/BrainHoney/Resource/22292/digital_first_content/trunk/test/pel4e/asset/img_ch13/myerspel4e_fig_13_05.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doi.org/10.1001/jamapsychiatry.2020.0246"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001/jama.276.19.158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1074/jbc.M80529820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opioids/basics/prescribed.html"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cdc.gov/drugoverdose/deaths/other-drugs.html" TargetMode="External"/><Relationship Id="rId5" Type="http://schemas.openxmlformats.org/officeDocument/2006/relationships/hyperlink" Target="https://www.cdc.gov/opioids/basics/fentanyl.html" TargetMode="External"/><Relationship Id="rId4" Type="http://schemas.openxmlformats.org/officeDocument/2006/relationships/hyperlink" Target="https://www.cdc.gov/opioids/basics/heroin.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 faculty in the Department of Family Medicine and am the Medical Director for START - stimulant treatment and recovery team, which is an extension of BMC’s Office Based Addiction Treatment Program that offers support and management for people with stimulant use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today I’ll be giving an overview of stimulant use disorders. We host an drop in art group for START and OBAT patients and these are 2 pieces of art done by our patients.</a:t>
            </a:r>
            <a:endParaRPr lang="en-US" dirty="0"/>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1</a:t>
            </a:fld>
            <a:endParaRPr lang="en-US"/>
          </a:p>
        </p:txBody>
      </p:sp>
    </p:spTree>
    <p:extLst>
      <p:ext uri="{BB962C8B-B14F-4D97-AF65-F5344CB8AC3E}">
        <p14:creationId xmlns:p14="http://schemas.microsoft.com/office/powerpoint/2010/main" val="3984194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B069D-E9C5-A1E6-FF53-D009B07F9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826510-5B2B-B57A-6B6A-B8A14DF17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F10B7-13EA-6527-63AF-A62D51A8909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582DAB9-8312-9F9F-351B-B9C7CC9787D5}"/>
              </a:ext>
            </a:extLst>
          </p:cNvPr>
          <p:cNvSpPr>
            <a:spLocks noGrp="1"/>
          </p:cNvSpPr>
          <p:nvPr>
            <p:ph type="sldNum" sz="quarter" idx="5"/>
          </p:nvPr>
        </p:nvSpPr>
        <p:spPr/>
        <p:txBody>
          <a:bodyPr/>
          <a:lstStyle/>
          <a:p>
            <a:fld id="{F4D23A4B-E2D3-4FF5-977C-4864570264FA}" type="slidenum">
              <a:rPr lang="en-GB" smtClean="0"/>
              <a:t>10</a:t>
            </a:fld>
            <a:endParaRPr lang="en-GB"/>
          </a:p>
        </p:txBody>
      </p:sp>
    </p:spTree>
    <p:extLst>
      <p:ext uri="{BB962C8B-B14F-4D97-AF65-F5344CB8AC3E}">
        <p14:creationId xmlns:p14="http://schemas.microsoft.com/office/powerpoint/2010/main" val="2958019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https://nida.nih.gov/research-topics/trends-statistics/overdose-death-rates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Stimulant</a:t>
            </a:r>
            <a:r>
              <a:rPr lang="en-US" baseline="0" dirty="0"/>
              <a:t> involved overdose deaths from both cocaine on the left and psychostimulants mostly methamphetamine on the right have been increasing steadily since about 2015, with or w/o opioid involvement. But, you see that synthetic opioids like fentanyl are really driving stimulant-involved death, c/w what we know about our contaminated drug supply.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11</a:t>
            </a:fld>
            <a:endParaRPr lang="en-US"/>
          </a:p>
        </p:txBody>
      </p:sp>
    </p:spTree>
    <p:extLst>
      <p:ext uri="{BB962C8B-B14F-4D97-AF65-F5344CB8AC3E}">
        <p14:creationId xmlns:p14="http://schemas.microsoft.com/office/powerpoint/2010/main" val="4093815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Arial"/>
              <a:buNone/>
            </a:pPr>
            <a:r>
              <a:rPr lang="en-US" dirty="0"/>
              <a:t>You can</a:t>
            </a:r>
            <a:r>
              <a:rPr lang="en-US" baseline="0" dirty="0"/>
              <a:t> see here the disparity in overdose death rates from methamphetamine by race/ethnicity, in people ages 25-54. Indigenous people have a significantly higher overdose death rate from methamphetamine. Deaths in indigenous communities more than quadrupled from 2011 to 2018. </a:t>
            </a:r>
          </a:p>
          <a:p>
            <a:pPr marL="0" lvl="0" indent="0" algn="l" rtl="0">
              <a:lnSpc>
                <a:spcPct val="100000"/>
              </a:lnSpc>
              <a:spcBef>
                <a:spcPts val="0"/>
              </a:spcBef>
              <a:spcAft>
                <a:spcPts val="0"/>
              </a:spcAft>
              <a:buClr>
                <a:schemeClr val="dk1"/>
              </a:buClr>
              <a:buSzPts val="1400"/>
              <a:buFont typeface="Arial"/>
              <a:buNone/>
            </a:pPr>
            <a:endParaRPr lang="en-US" baseline="0" dirty="0"/>
          </a:p>
          <a:p>
            <a:pPr marL="0" lvl="0" indent="0" algn="l" rtl="0">
              <a:lnSpc>
                <a:spcPct val="100000"/>
              </a:lnSpc>
              <a:spcBef>
                <a:spcPts val="0"/>
              </a:spcBef>
              <a:spcAft>
                <a:spcPts val="0"/>
              </a:spcAft>
              <a:buClr>
                <a:schemeClr val="dk1"/>
              </a:buClr>
              <a:buSzPts val="1400"/>
              <a:buFont typeface="Arial"/>
              <a:buNone/>
            </a:pPr>
            <a:r>
              <a:rPr lang="en-US" dirty="0"/>
              <a:t>US overdose deaths involving methamphetamine in people ages 25-54</a:t>
            </a:r>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12</a:t>
            </a:fld>
            <a:endParaRPr lang="en-US"/>
          </a:p>
        </p:txBody>
      </p:sp>
    </p:spTree>
    <p:extLst>
      <p:ext uri="{BB962C8B-B14F-4D97-AF65-F5344CB8AC3E}">
        <p14:creationId xmlns:p14="http://schemas.microsoft.com/office/powerpoint/2010/main" val="1995509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GSD groups (MSM, WSW, transgender individuals) have much rates of stimulant use than do heteronormative individuals.  </a:t>
            </a:r>
            <a:endParaRPr lang="en-US" dirty="0">
              <a:ea typeface="Calibri"/>
              <a:cs typeface="Calibri"/>
            </a:endParaRPr>
          </a:p>
          <a:p>
            <a:pPr marL="171450" indent="-171450">
              <a:buFont typeface="Arial"/>
              <a:buChar char="•"/>
            </a:pPr>
            <a:r>
              <a:rPr lang="en-US" dirty="0"/>
              <a:t>And bisexual women and gay men have the have the highest rates of reported methamphetamine use. </a:t>
            </a:r>
            <a:endParaRPr lang="en-US" dirty="0">
              <a:ea typeface="Calibri"/>
              <a:cs typeface="Calibri"/>
            </a:endParaRPr>
          </a:p>
          <a:p>
            <a:pPr marL="0" lvl="0" indent="0" algn="l" rtl="0">
              <a:lnSpc>
                <a:spcPct val="100000"/>
              </a:lnSpc>
              <a:spcBef>
                <a:spcPts val="0"/>
              </a:spcBef>
              <a:spcAft>
                <a:spcPts val="0"/>
              </a:spcAft>
              <a:buClr>
                <a:schemeClr val="dk1"/>
              </a:buClr>
              <a:buSzPts val="1400"/>
              <a:buFont typeface="Arial"/>
              <a:buNone/>
            </a:pPr>
            <a:endParaRPr lang="en-US" baseline="0" dirty="0"/>
          </a:p>
          <a:p>
            <a:pPr marL="0" lvl="0" indent="0" algn="l" rtl="0">
              <a:lnSpc>
                <a:spcPct val="100000"/>
              </a:lnSpc>
              <a:spcBef>
                <a:spcPts val="0"/>
              </a:spcBef>
              <a:spcAft>
                <a:spcPts val="0"/>
              </a:spcAft>
              <a:buClr>
                <a:schemeClr val="dk1"/>
              </a:buClr>
              <a:buSzPts val="1400"/>
              <a:buFont typeface="Arial"/>
              <a:buNone/>
            </a:pPr>
            <a:r>
              <a:rPr lang="en-US" baseline="0" dirty="0"/>
              <a:t>Both cocaine and methamphetamine are more prevalent among gender and sexuality diverse groups, cocaine use particularly common among gay and bisexual women.</a:t>
            </a:r>
          </a:p>
          <a:p>
            <a:pPr marL="0" lvl="0" indent="0" algn="l" rtl="0">
              <a:lnSpc>
                <a:spcPct val="100000"/>
              </a:lnSpc>
              <a:spcBef>
                <a:spcPts val="0"/>
              </a:spcBef>
              <a:spcAft>
                <a:spcPts val="0"/>
              </a:spcAft>
              <a:buClr>
                <a:schemeClr val="dk1"/>
              </a:buClr>
              <a:buSzPts val="1400"/>
              <a:buFont typeface="Arial"/>
              <a:buNone/>
            </a:pPr>
            <a:endParaRPr lang="en-US" baseline="0" dirty="0"/>
          </a:p>
          <a:p>
            <a:pPr marL="0" lvl="0" indent="0" algn="l" rtl="0">
              <a:lnSpc>
                <a:spcPct val="100000"/>
              </a:lnSpc>
              <a:spcBef>
                <a:spcPts val="0"/>
              </a:spcBef>
              <a:spcAft>
                <a:spcPts val="0"/>
              </a:spcAft>
              <a:buClr>
                <a:schemeClr val="dk1"/>
              </a:buClr>
              <a:buSzPts val="1400"/>
              <a:buFont typeface="Arial"/>
              <a:buNone/>
            </a:pPr>
            <a:endParaRPr lang="en-US" dirty="0"/>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13</a:t>
            </a:fld>
            <a:endParaRPr lang="en-US"/>
          </a:p>
        </p:txBody>
      </p:sp>
    </p:spTree>
    <p:extLst>
      <p:ext uri="{BB962C8B-B14F-4D97-AF65-F5344CB8AC3E}">
        <p14:creationId xmlns:p14="http://schemas.microsoft.com/office/powerpoint/2010/main" val="2396413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Calibri"/>
              <a:buNone/>
            </a:pPr>
            <a:r>
              <a:rPr lang="en-US" dirty="0"/>
              <a:t>Many</a:t>
            </a:r>
            <a:r>
              <a:rPr lang="en-US" baseline="0" dirty="0"/>
              <a:t> of disparities we see in patterns of use, overdose death rates from stimulant use, cocaine in particular, and in the inequitable rate of incarceration for BIPOC are the result of intentional and racist drug policy. For example, in the 1980s anti drug abuse act imposed a 100 to 1 sentencing disparity for crack cocaine (mostly used in Black communities) vs powder cocaine (used more commonly by affluent white folks). This has led in part to the disproportionate incarceration of Black folks overtime.</a:t>
            </a:r>
          </a:p>
          <a:p>
            <a:pPr marL="0" lvl="0" indent="0" algn="l" rtl="0">
              <a:lnSpc>
                <a:spcPct val="100000"/>
              </a:lnSpc>
              <a:spcBef>
                <a:spcPts val="0"/>
              </a:spcBef>
              <a:spcAft>
                <a:spcPts val="0"/>
              </a:spcAft>
              <a:buClr>
                <a:schemeClr val="dk1"/>
              </a:buClr>
              <a:buSzPts val="1400"/>
              <a:buFont typeface="Calibri"/>
              <a:buNone/>
            </a:pPr>
            <a:r>
              <a:rPr lang="en-US" dirty="0"/>
              <a:t>2018 First Step Act –</a:t>
            </a:r>
            <a:r>
              <a:rPr lang="en-US" baseline="0" dirty="0"/>
              <a:t> applied the 2010 rules retroactively to allow for resentencing</a:t>
            </a:r>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14</a:t>
            </a:fld>
            <a:endParaRPr lang="en-US"/>
          </a:p>
        </p:txBody>
      </p:sp>
    </p:spTree>
    <p:extLst>
      <p:ext uri="{BB962C8B-B14F-4D97-AF65-F5344CB8AC3E}">
        <p14:creationId xmlns:p14="http://schemas.microsoft.com/office/powerpoint/2010/main" val="2845789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15</a:t>
            </a:fld>
            <a:endParaRPr lang="en-US"/>
          </a:p>
        </p:txBody>
      </p:sp>
    </p:spTree>
    <p:extLst>
      <p:ext uri="{BB962C8B-B14F-4D97-AF65-F5344CB8AC3E}">
        <p14:creationId xmlns:p14="http://schemas.microsoft.com/office/powerpoint/2010/main" val="259895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we’ll talk</a:t>
            </a:r>
            <a:r>
              <a:rPr lang="en-US" baseline="0" dirty="0"/>
              <a:t> about why people use stimulants, </a:t>
            </a:r>
            <a:r>
              <a:rPr lang="en-US" dirty="0"/>
              <a:t>how cocaine</a:t>
            </a:r>
            <a:r>
              <a:rPr lang="en-US" baseline="0" dirty="0"/>
              <a:t> and methamphetamine work in the brain, and some key points about stimulant use patterns and health effects.</a:t>
            </a:r>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16</a:t>
            </a:fld>
            <a:endParaRPr lang="en-US"/>
          </a:p>
        </p:txBody>
      </p:sp>
    </p:spTree>
    <p:extLst>
      <p:ext uri="{BB962C8B-B14F-4D97-AF65-F5344CB8AC3E}">
        <p14:creationId xmlns:p14="http://schemas.microsoft.com/office/powerpoint/2010/main" val="2583096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40318871-9A72-0348-A98C-D965CFF90F4E}" type="slidenum">
              <a:rPr lang="en-US" sz="1100"/>
              <a:pPr eaLnBrk="1" hangingPunct="1">
                <a:defRPr/>
              </a:pPr>
              <a:t>17</a:t>
            </a:fld>
            <a:endParaRPr lang="en-US" sz="1100"/>
          </a:p>
        </p:txBody>
      </p:sp>
      <p:sp>
        <p:nvSpPr>
          <p:cNvPr id="73731"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73732"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dirty="0">
                <a:latin typeface="Times New Roman" charset="0"/>
                <a:cs typeface="+mn-cs"/>
              </a:rPr>
              <a:t>There</a:t>
            </a:r>
            <a:r>
              <a:rPr lang="en-US" baseline="0" dirty="0">
                <a:latin typeface="Times New Roman" charset="0"/>
                <a:cs typeface="+mn-cs"/>
              </a:rPr>
              <a:t> are many reasons why people use stimulants. </a:t>
            </a:r>
          </a:p>
          <a:p>
            <a:pPr eaLnBrk="1" hangingPunct="1">
              <a:defRPr/>
            </a:pPr>
            <a:endParaRPr lang="en-US" baseline="0" dirty="0">
              <a:latin typeface="Times New Roman" charset="0"/>
              <a:cs typeface="+mn-cs"/>
            </a:endParaRPr>
          </a:p>
          <a:p>
            <a:pPr eaLnBrk="1" hangingPunct="1">
              <a:defRPr/>
            </a:pPr>
            <a:r>
              <a:rPr lang="en-US" dirty="0">
                <a:latin typeface="Times New Roman" charset="0"/>
                <a:cs typeface="+mn-cs"/>
              </a:rPr>
              <a:t>For</a:t>
            </a:r>
            <a:r>
              <a:rPr lang="en-US" baseline="0" dirty="0">
                <a:latin typeface="Times New Roman" charset="0"/>
                <a:cs typeface="+mn-cs"/>
              </a:rPr>
              <a:t> one, stimulant can</a:t>
            </a:r>
            <a:r>
              <a:rPr lang="en-US" dirty="0">
                <a:latin typeface="Times New Roman" charset="0"/>
                <a:cs typeface="+mn-cs"/>
              </a:rPr>
              <a:t> highly re-enforcing</a:t>
            </a:r>
            <a:r>
              <a:rPr lang="en-US" baseline="0" dirty="0">
                <a:latin typeface="Times New Roman" charset="0"/>
                <a:cs typeface="+mn-cs"/>
              </a:rPr>
              <a:t> and</a:t>
            </a:r>
            <a:r>
              <a:rPr lang="en-US" dirty="0">
                <a:latin typeface="Times New Roman" charset="0"/>
                <a:cs typeface="+mn-cs"/>
              </a:rPr>
              <a:t> feel good. </a:t>
            </a:r>
          </a:p>
          <a:p>
            <a:pPr eaLnBrk="1" hangingPunct="1">
              <a:defRPr/>
            </a:pPr>
            <a:r>
              <a:rPr lang="en-US" dirty="0">
                <a:latin typeface="Times New Roman" charset="0"/>
                <a:cs typeface="+mn-cs"/>
              </a:rPr>
              <a:t>Others</a:t>
            </a:r>
            <a:r>
              <a:rPr lang="en-US" baseline="0" dirty="0">
                <a:latin typeface="Times New Roman" charset="0"/>
                <a:cs typeface="+mn-cs"/>
              </a:rPr>
              <a:t> use to increase energy and help with focus or attention. To increase wakefulness (thinking about people experiencing homelessness or sex working and needing to stay vigilant at night or in certain environments, for survival). For many, sexualized drug use (often called </a:t>
            </a:r>
            <a:r>
              <a:rPr lang="en-US" baseline="0" dirty="0" err="1">
                <a:latin typeface="Times New Roman" charset="0"/>
                <a:cs typeface="+mn-cs"/>
              </a:rPr>
              <a:t>chemsex</a:t>
            </a:r>
            <a:r>
              <a:rPr lang="en-US" baseline="0" dirty="0">
                <a:latin typeface="Times New Roman" charset="0"/>
                <a:cs typeface="+mn-cs"/>
              </a:rPr>
              <a:t>) enhances sexual experiences. We see this in particular among men or transwomen who have sex with men. Some use in combination with other sedating drugs like opioids to counteract the depressant effects of those drugs.</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808064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dirty="0"/>
              <a:t>Normally,</a:t>
            </a:r>
            <a:r>
              <a:rPr lang="en-US" baseline="0" dirty="0"/>
              <a:t> dopamine is released into the synapse, neurochemical transmission occurs and the dopamine is taken back up and stored in the presynaptic neuron waited to be re-released. </a:t>
            </a:r>
          </a:p>
          <a:p>
            <a:pPr marL="0" marR="0" lvl="0" indent="0" algn="l" rtl="0">
              <a:lnSpc>
                <a:spcPct val="100000"/>
              </a:lnSpc>
              <a:spcBef>
                <a:spcPts val="0"/>
              </a:spcBef>
              <a:spcAft>
                <a:spcPts val="0"/>
              </a:spcAft>
              <a:buClr>
                <a:schemeClr val="dk1"/>
              </a:buClr>
              <a:buSzPts val="1400"/>
              <a:buFont typeface="Arial"/>
              <a:buNone/>
            </a:pPr>
            <a:endParaRPr lang="en-US" baseline="0" dirty="0"/>
          </a:p>
          <a:p>
            <a:pPr marL="0" marR="0" lvl="0" indent="0" algn="l" rtl="0">
              <a:lnSpc>
                <a:spcPct val="100000"/>
              </a:lnSpc>
              <a:spcBef>
                <a:spcPts val="0"/>
              </a:spcBef>
              <a:spcAft>
                <a:spcPts val="0"/>
              </a:spcAft>
              <a:buClr>
                <a:schemeClr val="dk1"/>
              </a:buClr>
              <a:buSzPts val="1400"/>
              <a:buFont typeface="Arial"/>
              <a:buNone/>
            </a:pPr>
            <a:r>
              <a:rPr lang="en-US" baseline="0" dirty="0"/>
              <a:t>With cocaine, dopamine is released but the reabsorption (or reuptake) of the neurotransmitter is blocked, causing excess neural activation of dopaminergic pathways. With meth, dopamine reuptake is also blocked AND dopamine release into the synapse is increased, leading to much higher concentrations of dopamine. </a:t>
            </a:r>
          </a:p>
          <a:p>
            <a:pPr marL="0" marR="0" lvl="0" indent="0" algn="l" rtl="0">
              <a:lnSpc>
                <a:spcPct val="100000"/>
              </a:lnSpc>
              <a:spcBef>
                <a:spcPts val="0"/>
              </a:spcBef>
              <a:spcAft>
                <a:spcPts val="0"/>
              </a:spcAft>
              <a:buClr>
                <a:schemeClr val="dk1"/>
              </a:buClr>
              <a:buSzPts val="1400"/>
              <a:buFont typeface="Arial"/>
              <a:buNone/>
            </a:pPr>
            <a:r>
              <a:rPr lang="en-US" baseline="0" dirty="0"/>
              <a:t>This increased dopamine release and then blockage of reuptake both elevates dopamine levels more and for longer periods of time than natural rewards do and more than other substances (alcohol, opioids, cannabis), as Susan Weis discussed earlier.</a:t>
            </a:r>
          </a:p>
          <a:p>
            <a:pPr marL="0" marR="0" lvl="0" indent="0" algn="l" rtl="0">
              <a:lnSpc>
                <a:spcPct val="100000"/>
              </a:lnSpc>
              <a:spcBef>
                <a:spcPts val="0"/>
              </a:spcBef>
              <a:spcAft>
                <a:spcPts val="0"/>
              </a:spcAft>
              <a:buClr>
                <a:schemeClr val="dk1"/>
              </a:buClr>
              <a:buSzPts val="1400"/>
              <a:buFont typeface="Arial"/>
              <a:buNone/>
            </a:pPr>
            <a:r>
              <a:rPr lang="en-US" baseline="0" dirty="0"/>
              <a:t>This excess dopamine is responsible for many of the motor activity/impulsivity and mood symptoms we see if stimulant intoxication/</a:t>
            </a:r>
            <a:r>
              <a:rPr lang="en-US" baseline="0" dirty="0" err="1"/>
              <a:t>overamping</a:t>
            </a:r>
            <a:r>
              <a:rPr lang="en-US" baseline="0" dirty="0"/>
              <a:t>. </a:t>
            </a:r>
          </a:p>
          <a:p>
            <a:pPr marL="0" marR="0" lvl="0" indent="0" algn="l" rtl="0">
              <a:lnSpc>
                <a:spcPct val="100000"/>
              </a:lnSpc>
              <a:spcBef>
                <a:spcPts val="0"/>
              </a:spcBef>
              <a:spcAft>
                <a:spcPts val="0"/>
              </a:spcAft>
              <a:buClr>
                <a:schemeClr val="dk1"/>
              </a:buClr>
              <a:buSzPts val="1400"/>
              <a:buFont typeface="Arial"/>
              <a:buNone/>
            </a:pPr>
            <a:endParaRPr lang="en-US" baseline="0" dirty="0"/>
          </a:p>
          <a:p>
            <a:pPr marL="0" marR="0" lvl="0" indent="0" algn="l" rtl="0">
              <a:lnSpc>
                <a:spcPct val="100000"/>
              </a:lnSpc>
              <a:spcBef>
                <a:spcPts val="0"/>
              </a:spcBef>
              <a:spcAft>
                <a:spcPts val="0"/>
              </a:spcAft>
              <a:buClr>
                <a:schemeClr val="dk1"/>
              </a:buClr>
              <a:buSzPts val="1400"/>
              <a:buFont typeface="Arial"/>
              <a:buNone/>
            </a:pPr>
            <a:r>
              <a:rPr lang="en-US" baseline="0" dirty="0"/>
              <a:t>Overtime, with continued use of meth or cocaine, dopamine receptors are downregulated and less available. </a:t>
            </a:r>
          </a:p>
          <a:p>
            <a:pPr marL="0" marR="0" lvl="0" indent="0" algn="l" rtl="0">
              <a:lnSpc>
                <a:spcPct val="100000"/>
              </a:lnSpc>
              <a:spcBef>
                <a:spcPts val="0"/>
              </a:spcBef>
              <a:spcAft>
                <a:spcPts val="0"/>
              </a:spcAft>
              <a:buClr>
                <a:schemeClr val="dk1"/>
              </a:buClr>
              <a:buSzPts val="1400"/>
              <a:buFont typeface="Arial"/>
              <a:buNone/>
            </a:pPr>
            <a:r>
              <a:rPr lang="en-US" baseline="0" dirty="0"/>
              <a:t>For people who use methamphetamine chronically, it can take 12-18 months of abstinence to reverse the reduction in dopamine transporters (DAT). And even then, some people will never see complete repletion of dopamine, which can contribute to chronic memory, motor, and mood deficits (severe depression, suicidality, fatigue, insomnia, and parkinsonian symptoms).</a:t>
            </a:r>
          </a:p>
          <a:p>
            <a:pPr marL="0" marR="0" lvl="0" indent="0" algn="l" rtl="0">
              <a:lnSpc>
                <a:spcPct val="100000"/>
              </a:lnSpc>
              <a:spcBef>
                <a:spcPts val="0"/>
              </a:spcBef>
              <a:spcAft>
                <a:spcPts val="0"/>
              </a:spcAft>
              <a:buClr>
                <a:schemeClr val="dk1"/>
              </a:buClr>
              <a:buSzPts val="1400"/>
              <a:buFont typeface="Arial"/>
              <a:buNone/>
            </a:pPr>
            <a:endParaRPr lang="en-US" baseline="0" dirty="0"/>
          </a:p>
          <a:p>
            <a:pPr marL="0" marR="0" lvl="0" indent="0" algn="l" rtl="0">
              <a:lnSpc>
                <a:spcPct val="100000"/>
              </a:lnSpc>
              <a:spcBef>
                <a:spcPts val="0"/>
              </a:spcBef>
              <a:spcAft>
                <a:spcPts val="0"/>
              </a:spcAft>
              <a:buClr>
                <a:schemeClr val="dk1"/>
              </a:buClr>
              <a:buSzPts val="1400"/>
              <a:buFont typeface="Arial"/>
              <a:buNone/>
            </a:pPr>
            <a:r>
              <a:rPr lang="en-US" dirty="0"/>
              <a:t>Myers/</a:t>
            </a:r>
            <a:r>
              <a:rPr lang="en-US" dirty="0" err="1"/>
              <a:t>DeWall</a:t>
            </a:r>
            <a:r>
              <a:rPr lang="en-US" dirty="0"/>
              <a:t>, 2017 </a:t>
            </a:r>
            <a:r>
              <a:rPr lang="en-US" u="sng" dirty="0">
                <a:solidFill>
                  <a:schemeClr val="hlink"/>
                </a:solidFill>
                <a:hlinkClick r:id="rId3"/>
              </a:rPr>
              <a:t>https://www.macmillanhighered.com/BrainHoney/Resource/22292/digital_first_content/trunk/test/pel4e/asset/img_ch13/myerspel4e_fig_13_05.html</a:t>
            </a:r>
            <a:endParaRPr dirty="0"/>
          </a:p>
          <a:p>
            <a:pPr marL="0" marR="0" lvl="0" indent="0" algn="l" rtl="0">
              <a:lnSpc>
                <a:spcPct val="100000"/>
              </a:lnSpc>
              <a:spcBef>
                <a:spcPts val="0"/>
              </a:spcBef>
              <a:spcAft>
                <a:spcPts val="0"/>
              </a:spcAft>
              <a:buClr>
                <a:schemeClr val="dk1"/>
              </a:buClr>
              <a:buSzPts val="1400"/>
              <a:buFont typeface="Arial"/>
              <a:buNone/>
            </a:pPr>
            <a:r>
              <a:rPr lang="en-US" dirty="0"/>
              <a:t>Paulus, M. P., &amp; Stewart, J. L. (2020). Neurobiology, Clinical Presentation, and Treatment of Methamphetamine Use Disorder: A Review. </a:t>
            </a:r>
            <a:r>
              <a:rPr lang="en-US" i="1" dirty="0"/>
              <a:t>JAMA Psychiatry</a:t>
            </a:r>
            <a:r>
              <a:rPr lang="en-US" dirty="0"/>
              <a:t>, </a:t>
            </a:r>
            <a:r>
              <a:rPr lang="en-US" i="1" dirty="0"/>
              <a:t>77</a:t>
            </a:r>
            <a:r>
              <a:rPr lang="en-US" dirty="0"/>
              <a:t>(9), 959. </a:t>
            </a:r>
            <a:r>
              <a:rPr lang="en-US" u="sng" dirty="0">
                <a:solidFill>
                  <a:schemeClr val="hlink"/>
                </a:solidFill>
                <a:hlinkClick r:id="rId4"/>
              </a:rPr>
              <a:t>https://doi.org/10.1001/jamapsychiatry.2020.0246</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Dopamine- reward, pleasure, high levels (high levels of motor activity/impulsivity)</a:t>
            </a:r>
            <a:endParaRPr dirty="0"/>
          </a:p>
        </p:txBody>
      </p:sp>
      <p:sp>
        <p:nvSpPr>
          <p:cNvPr id="387" name="Google Shape;38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5748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68D3CF50-03C1-1C48-9AB5-D2DA6DF56E79}" type="slidenum">
              <a:rPr lang="en-US" sz="1100"/>
              <a:pPr eaLnBrk="1" hangingPunct="1">
                <a:defRPr/>
              </a:pPr>
              <a:t>19</a:t>
            </a:fld>
            <a:endParaRPr lang="en-US" sz="1100"/>
          </a:p>
        </p:txBody>
      </p:sp>
      <p:sp>
        <p:nvSpPr>
          <p:cNvPr id="75779"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75780"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lnSpc>
                <a:spcPct val="90000"/>
              </a:lnSpc>
              <a:defRPr/>
            </a:pPr>
            <a:r>
              <a:rPr lang="en-US" sz="1300" dirty="0">
                <a:latin typeface="Times New Roman" charset="0"/>
              </a:rPr>
              <a:t>Stimulant binge</a:t>
            </a:r>
          </a:p>
          <a:p>
            <a:pPr eaLnBrk="1" hangingPunct="1">
              <a:lnSpc>
                <a:spcPct val="90000"/>
              </a:lnSpc>
              <a:defRPr/>
            </a:pPr>
            <a:r>
              <a:rPr lang="en-US" sz="1300" dirty="0">
                <a:latin typeface="Times New Roman" charset="0"/>
              </a:rPr>
              <a:t>Euphoria - Rush</a:t>
            </a:r>
          </a:p>
          <a:p>
            <a:pPr lvl="1" eaLnBrk="1" hangingPunct="1">
              <a:lnSpc>
                <a:spcPct val="90000"/>
              </a:lnSpc>
              <a:defRPr/>
            </a:pPr>
            <a:r>
              <a:rPr lang="en-US" sz="1300" dirty="0">
                <a:latin typeface="Times New Roman" charset="0"/>
              </a:rPr>
              <a:t>Onset and intensity depends on delivery method</a:t>
            </a:r>
          </a:p>
          <a:p>
            <a:pPr eaLnBrk="1" hangingPunct="1">
              <a:lnSpc>
                <a:spcPct val="90000"/>
              </a:lnSpc>
              <a:defRPr/>
            </a:pPr>
            <a:r>
              <a:rPr lang="en-US" sz="1300" dirty="0">
                <a:latin typeface="Times New Roman" charset="0"/>
              </a:rPr>
              <a:t>Increased energy, alertness, libido</a:t>
            </a:r>
          </a:p>
          <a:p>
            <a:pPr eaLnBrk="1" hangingPunct="1">
              <a:lnSpc>
                <a:spcPct val="90000"/>
              </a:lnSpc>
              <a:defRPr/>
            </a:pPr>
            <a:r>
              <a:rPr lang="en-US" sz="1300" dirty="0">
                <a:latin typeface="Times New Roman" charset="0"/>
              </a:rPr>
              <a:t>Diminished social inhibition</a:t>
            </a:r>
          </a:p>
          <a:p>
            <a:pPr eaLnBrk="1" hangingPunct="1">
              <a:lnSpc>
                <a:spcPct val="90000"/>
              </a:lnSpc>
              <a:defRPr/>
            </a:pPr>
            <a:r>
              <a:rPr lang="en-US" sz="1300" dirty="0">
                <a:latin typeface="Times New Roman" charset="0"/>
              </a:rPr>
              <a:t>Decreased appetite</a:t>
            </a:r>
            <a:endParaRPr lang="en-US" dirty="0">
              <a:latin typeface="Times New Roman" charset="0"/>
              <a:cs typeface="+mn-cs"/>
            </a:endParaRPr>
          </a:p>
          <a:p>
            <a:pPr eaLnBrk="1" hangingPunct="1">
              <a:defRPr/>
            </a:pPr>
            <a:r>
              <a:rPr lang="en-US" dirty="0">
                <a:latin typeface="Times New Roman" charset="0"/>
                <a:cs typeface="+mn-cs"/>
              </a:rPr>
              <a:t>For methamphetamine, there  is acute tolerance to the euphoric/ rewarding effects, but the </a:t>
            </a:r>
            <a:r>
              <a:rPr lang="en-US" dirty="0" err="1">
                <a:latin typeface="Times New Roman" charset="0"/>
                <a:cs typeface="+mn-cs"/>
              </a:rPr>
              <a:t>andrenergic</a:t>
            </a:r>
            <a:r>
              <a:rPr lang="en-US" dirty="0">
                <a:latin typeface="Times New Roman" charset="0"/>
                <a:cs typeface="+mn-cs"/>
              </a:rPr>
              <a:t> effects persist and thus </a:t>
            </a:r>
            <a:r>
              <a:rPr lang="en-US" dirty="0" err="1">
                <a:latin typeface="Times New Roman" charset="0"/>
                <a:cs typeface="+mn-cs"/>
              </a:rPr>
              <a:t>accumalte</a:t>
            </a:r>
            <a:r>
              <a:rPr lang="en-US" dirty="0">
                <a:latin typeface="Times New Roman" charset="0"/>
                <a:cs typeface="+mn-cs"/>
              </a:rPr>
              <a:t> with repetitive use.</a:t>
            </a:r>
          </a:p>
          <a:p>
            <a:pPr eaLnBrk="1" hangingPunct="1">
              <a:defRPr/>
            </a:pPr>
            <a:endParaRPr lang="en-US" dirty="0">
              <a:latin typeface="Times New Roman" charset="0"/>
              <a:cs typeface="+mn-cs"/>
            </a:endParaRPr>
          </a:p>
          <a:p>
            <a:pPr marL="0" lvl="0" indent="0" algn="l" rtl="0">
              <a:lnSpc>
                <a:spcPct val="100000"/>
              </a:lnSpc>
              <a:spcBef>
                <a:spcPts val="0"/>
              </a:spcBef>
              <a:spcAft>
                <a:spcPts val="0"/>
              </a:spcAft>
              <a:buClr>
                <a:schemeClr val="dk1"/>
              </a:buClr>
              <a:buSzPts val="1400"/>
              <a:buFont typeface="Calibri"/>
              <a:buNone/>
            </a:pPr>
            <a:r>
              <a:rPr lang="en-US" dirty="0"/>
              <a:t>We see binge use</a:t>
            </a:r>
            <a:r>
              <a:rPr lang="en-US" baseline="0" dirty="0"/>
              <a:t> more often with stimulants than with other substances</a:t>
            </a:r>
          </a:p>
          <a:p>
            <a:pPr eaLnBrk="1" hangingPunct="1">
              <a:defRPr/>
            </a:pPr>
            <a:r>
              <a:rPr lang="en-US" sz="1200" dirty="0">
                <a:latin typeface="Times New Roman" charset="0"/>
              </a:rPr>
              <a:t>In effort to recapture initial rush, people use repetitively, despite mounting levels drug. Acute tolerance to this rush develops, leading</a:t>
            </a:r>
            <a:r>
              <a:rPr lang="en-US" sz="1200" baseline="0" dirty="0">
                <a:latin typeface="Times New Roman" charset="0"/>
              </a:rPr>
              <a:t> to a state of overamping</a:t>
            </a:r>
            <a:r>
              <a:rPr lang="en-US" altLang="ja-JP" sz="1200" dirty="0">
                <a:latin typeface="Times New Roman" charset="0"/>
              </a:rPr>
              <a:t>. Eventually use ceases, perhaps after days, ending in crash into </a:t>
            </a:r>
            <a:r>
              <a:rPr lang="en-US" altLang="ja-JP" sz="1200" dirty="0" err="1">
                <a:latin typeface="Times New Roman" charset="0"/>
              </a:rPr>
              <a:t>nonrestful</a:t>
            </a:r>
            <a:r>
              <a:rPr lang="en-US" altLang="ja-JP" sz="1200" dirty="0">
                <a:latin typeface="Times New Roman" charset="0"/>
              </a:rPr>
              <a:t> sleep.</a:t>
            </a:r>
          </a:p>
          <a:p>
            <a:pPr eaLnBrk="1" hangingPunct="1">
              <a:defRPr/>
            </a:pPr>
            <a:endParaRPr lang="en-US" dirty="0">
              <a:latin typeface="Times New Roman" charset="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824712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objectives today</a:t>
            </a:r>
            <a:r>
              <a:rPr lang="en-US" sz="1200" kern="1200" baseline="0" dirty="0">
                <a:solidFill>
                  <a:schemeClr val="tx1"/>
                </a:solidFill>
                <a:effectLst/>
                <a:latin typeface="+mn-lt"/>
                <a:ea typeface="+mn-ea"/>
                <a:cs typeface="+mn-cs"/>
              </a:rPr>
              <a:t> are to </a:t>
            </a:r>
          </a:p>
          <a:p>
            <a:pPr lvl="0"/>
            <a:r>
              <a:rPr lang="en-US" sz="1200" kern="1200" dirty="0">
                <a:solidFill>
                  <a:schemeClr val="tx1"/>
                </a:solidFill>
                <a:effectLst/>
                <a:latin typeface="+mn-lt"/>
                <a:ea typeface="+mn-ea"/>
                <a:cs typeface="+mn-cs"/>
              </a:rPr>
              <a:t>Understand how and why people use stimulants (focusing on cocaine and methamphetamine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we’ll</a:t>
            </a:r>
            <a:r>
              <a:rPr lang="en-US" sz="1200" kern="1200" baseline="0" dirty="0">
                <a:solidFill>
                  <a:schemeClr val="tx1"/>
                </a:solidFill>
                <a:effectLst/>
                <a:latin typeface="+mn-lt"/>
                <a:ea typeface="+mn-ea"/>
                <a:cs typeface="+mn-cs"/>
              </a:rPr>
              <a:t> talk through the </a:t>
            </a:r>
            <a:r>
              <a:rPr lang="en-US" sz="1200" kern="1200" dirty="0">
                <a:solidFill>
                  <a:schemeClr val="tx1"/>
                </a:solidFill>
                <a:effectLst/>
                <a:latin typeface="+mn-lt"/>
                <a:ea typeface="+mn-ea"/>
                <a:cs typeface="+mn-cs"/>
              </a:rPr>
              <a:t>medical complications of stimulant</a:t>
            </a:r>
            <a:r>
              <a:rPr lang="en-US" sz="1200" kern="1200" baseline="0" dirty="0">
                <a:solidFill>
                  <a:schemeClr val="tx1"/>
                </a:solidFill>
                <a:effectLst/>
                <a:latin typeface="+mn-lt"/>
                <a:ea typeface="+mn-ea"/>
                <a:cs typeface="+mn-cs"/>
              </a:rPr>
              <a:t> use</a:t>
            </a:r>
            <a:r>
              <a:rPr lang="en-US" sz="1200" kern="1200" dirty="0">
                <a:solidFill>
                  <a:schemeClr val="tx1"/>
                </a:solidFill>
                <a:effectLst/>
                <a:latin typeface="+mn-lt"/>
                <a:ea typeface="+mn-ea"/>
                <a:cs typeface="+mn-cs"/>
              </a:rPr>
              <a:t>, current treatment</a:t>
            </a:r>
            <a:r>
              <a:rPr lang="en-US" sz="1200" kern="1200" baseline="0" dirty="0">
                <a:solidFill>
                  <a:schemeClr val="tx1"/>
                </a:solidFill>
                <a:effectLst/>
                <a:latin typeface="+mn-lt"/>
                <a:ea typeface="+mn-ea"/>
                <a:cs typeface="+mn-cs"/>
              </a:rPr>
              <a:t> options for stim use disorders and we’ll close by discussing </a:t>
            </a:r>
            <a:r>
              <a:rPr lang="en-US" sz="1200" kern="1200" dirty="0">
                <a:solidFill>
                  <a:schemeClr val="tx1"/>
                </a:solidFill>
                <a:effectLst/>
                <a:latin typeface="+mn-lt"/>
                <a:ea typeface="+mn-ea"/>
                <a:cs typeface="+mn-cs"/>
              </a:rPr>
              <a:t>stimulant intoxication – also known as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overamping</a:t>
            </a:r>
            <a:r>
              <a:rPr lang="en-US" sz="1200"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and techniques</a:t>
            </a:r>
            <a:r>
              <a:rPr lang="en-US" sz="1200" kern="1200" baseline="0" dirty="0">
                <a:solidFill>
                  <a:schemeClr val="tx1"/>
                </a:solidFill>
                <a:effectLst/>
                <a:latin typeface="+mn-lt"/>
                <a:ea typeface="+mn-ea"/>
                <a:cs typeface="+mn-cs"/>
              </a:rPr>
              <a:t> to manage this.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2</a:t>
            </a:fld>
            <a:endParaRPr lang="en-US"/>
          </a:p>
        </p:txBody>
      </p:sp>
    </p:spTree>
    <p:extLst>
      <p:ext uri="{BB962C8B-B14F-4D97-AF65-F5344CB8AC3E}">
        <p14:creationId xmlns:p14="http://schemas.microsoft.com/office/powerpoint/2010/main" val="969552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We see binge use</a:t>
            </a:r>
            <a:r>
              <a:rPr lang="en-US" baseline="0" dirty="0"/>
              <a:t> more often with stimulants than with other substances</a:t>
            </a:r>
          </a:p>
          <a:p>
            <a:pPr eaLnBrk="1" hangingPunct="1">
              <a:defRPr/>
            </a:pPr>
            <a:r>
              <a:rPr lang="en-US" sz="900" dirty="0">
                <a:latin typeface="Times New Roman" charset="0"/>
              </a:rPr>
              <a:t>In effort to recapture initial rush, people use repetitively, despite mounting levels drug. Acute tolerance to this rush develops, leading</a:t>
            </a:r>
            <a:r>
              <a:rPr lang="en-US" sz="900" baseline="0" dirty="0">
                <a:latin typeface="Times New Roman" charset="0"/>
              </a:rPr>
              <a:t> to a state of </a:t>
            </a:r>
            <a:r>
              <a:rPr lang="en-US" sz="900" baseline="0" dirty="0" err="1">
                <a:latin typeface="Times New Roman" charset="0"/>
              </a:rPr>
              <a:t>overamping</a:t>
            </a:r>
            <a:r>
              <a:rPr lang="en-US" altLang="ja-JP" sz="900" dirty="0">
                <a:latin typeface="Times New Roman" charset="0"/>
              </a:rPr>
              <a:t>. Eventually use ceases, perhaps after days, ending in crash into </a:t>
            </a:r>
            <a:r>
              <a:rPr lang="en-US" altLang="ja-JP" sz="900" dirty="0" err="1">
                <a:latin typeface="Times New Roman" charset="0"/>
              </a:rPr>
              <a:t>nonrestful</a:t>
            </a:r>
            <a:r>
              <a:rPr lang="en-US" altLang="ja-JP" sz="900" dirty="0">
                <a:latin typeface="Times New Roman" charset="0"/>
              </a:rPr>
              <a:t> sleep.</a:t>
            </a:r>
          </a:p>
          <a:p>
            <a:pPr eaLnBrk="1" hangingPunct="1">
              <a:defRPr/>
            </a:pPr>
            <a:endParaRPr lang="en-US" sz="900" dirty="0">
              <a:latin typeface="Times New Roman" charset="0"/>
            </a:endParaRPr>
          </a:p>
          <a:p>
            <a:pPr eaLnBrk="1" hangingPunct="1">
              <a:defRPr/>
            </a:pPr>
            <a:endParaRPr lang="en-US" sz="900" dirty="0">
              <a:latin typeface="Times New Roman" charset="0"/>
            </a:endParaRPr>
          </a:p>
          <a:p>
            <a:pPr marL="0" lvl="0" indent="0" algn="l" rtl="0">
              <a:lnSpc>
                <a:spcPct val="100000"/>
              </a:lnSpc>
              <a:spcBef>
                <a:spcPts val="0"/>
              </a:spcBef>
              <a:spcAft>
                <a:spcPts val="0"/>
              </a:spcAft>
              <a:buClr>
                <a:schemeClr val="dk1"/>
              </a:buClr>
              <a:buSzPts val="1400"/>
              <a:buFont typeface="Calibri"/>
              <a:buNone/>
            </a:pPr>
            <a:endParaRPr dirty="0"/>
          </a:p>
        </p:txBody>
      </p:sp>
      <p:sp>
        <p:nvSpPr>
          <p:cNvPr id="404" name="Google Shape;40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325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Citation: </a:t>
            </a:r>
            <a:r>
              <a:rPr lang="en-US" sz="1200" b="0" i="0" u="none" strike="noStrike" cap="none">
                <a:solidFill>
                  <a:schemeClr val="dk1"/>
                </a:solidFill>
                <a:latin typeface="Arial"/>
                <a:ea typeface="Arial"/>
                <a:cs typeface="Arial"/>
                <a:sym typeface="Arial"/>
              </a:rPr>
              <a:t>Wood S, Sage JR, Shuman T, Anagnostaras SG. Psychostimulants and cognition: a continuum of behavioral and cognitive activation. Pharmacological Reviews. 2014 ;66(1):193-221. DOI: 10.1124/pr.112.007054.</a:t>
            </a:r>
            <a:endParaRPr/>
          </a:p>
          <a:p>
            <a:pPr marL="0" lvl="0" indent="0" algn="l" rtl="0">
              <a:lnSpc>
                <a:spcPct val="100000"/>
              </a:lnSpc>
              <a:spcBef>
                <a:spcPts val="0"/>
              </a:spcBef>
              <a:spcAft>
                <a:spcPts val="0"/>
              </a:spcAft>
              <a:buClr>
                <a:schemeClr val="dk1"/>
              </a:buClr>
              <a:buSzPts val="1400"/>
              <a:buFont typeface="Arial"/>
              <a:buNone/>
            </a:pPr>
            <a:r>
              <a:rPr lang="en-US"/>
              <a:t>https://europepmc.org/article/pmc/pmc3880463</a:t>
            </a:r>
            <a:endParaRPr/>
          </a:p>
          <a:p>
            <a:pPr marL="0" lvl="0" indent="0" algn="l" rtl="0">
              <a:lnSpc>
                <a:spcPct val="100000"/>
              </a:lnSpc>
              <a:spcBef>
                <a:spcPts val="0"/>
              </a:spcBef>
              <a:spcAft>
                <a:spcPts val="0"/>
              </a:spcAft>
              <a:buClr>
                <a:schemeClr val="dk1"/>
              </a:buClr>
              <a:buSzPts val="1400"/>
              <a:buFont typeface="Arial"/>
              <a:buNone/>
            </a:pPr>
            <a:endParaRPr/>
          </a:p>
        </p:txBody>
      </p:sp>
      <p:sp>
        <p:nvSpPr>
          <p:cNvPr id="449" name="Google Shape;44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9276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6289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27AF5428-1418-0245-AC62-3A5302253EA7}" type="slidenum">
              <a:rPr lang="en-US" sz="1100"/>
              <a:pPr eaLnBrk="1" hangingPunct="1">
                <a:defRPr/>
              </a:pPr>
              <a:t>24</a:t>
            </a:fld>
            <a:endParaRPr lang="en-US" sz="1100"/>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89715" tIns="44856" rIns="89715" bIns="44856"/>
          <a:lstStyle/>
          <a:p>
            <a:pPr eaLnBrk="1" hangingPunct="1">
              <a:defRPr/>
            </a:pPr>
            <a:r>
              <a:rPr lang="en-US" dirty="0">
                <a:latin typeface="Times New Roman" charset="0"/>
                <a:cs typeface="+mn-cs"/>
              </a:rPr>
              <a:t>Want</a:t>
            </a:r>
            <a:r>
              <a:rPr lang="en-US" baseline="0" dirty="0">
                <a:latin typeface="Times New Roman" charset="0"/>
                <a:cs typeface="+mn-cs"/>
              </a:rPr>
              <a:t>ed to spend just a minute talking about </a:t>
            </a:r>
            <a:r>
              <a:rPr lang="en-US" baseline="0" dirty="0" err="1">
                <a:latin typeface="Times New Roman" charset="0"/>
                <a:cs typeface="+mn-cs"/>
              </a:rPr>
              <a:t>cocaethylene</a:t>
            </a:r>
            <a:r>
              <a:rPr lang="en-US" baseline="0" dirty="0">
                <a:latin typeface="Times New Roman" charset="0"/>
                <a:cs typeface="+mn-cs"/>
              </a:rPr>
              <a:t> toxicity, this is often an o</a:t>
            </a:r>
            <a:r>
              <a:rPr lang="en-US" dirty="0">
                <a:latin typeface="Times New Roman" charset="0"/>
                <a:cs typeface="+mn-cs"/>
              </a:rPr>
              <a:t>verlooked</a:t>
            </a:r>
            <a:r>
              <a:rPr lang="en-US" baseline="0" dirty="0">
                <a:latin typeface="Times New Roman" charset="0"/>
                <a:cs typeface="+mn-cs"/>
              </a:rPr>
              <a:t> but really critical point about concurrent cocaine and alcohol use. So many of our patients use both, so this is a important conversation to have with patients</a:t>
            </a:r>
          </a:p>
          <a:p>
            <a:pPr eaLnBrk="1" hangingPunct="1">
              <a:defRPr/>
            </a:pPr>
            <a:r>
              <a:rPr lang="en-US" baseline="0" dirty="0" err="1">
                <a:latin typeface="Times New Roman" charset="0"/>
                <a:cs typeface="+mn-cs"/>
              </a:rPr>
              <a:t>Cocaethylene</a:t>
            </a:r>
            <a:r>
              <a:rPr lang="en-US" baseline="0" dirty="0">
                <a:latin typeface="Times New Roman" charset="0"/>
                <a:cs typeface="+mn-cs"/>
              </a:rPr>
              <a:t> is a psychoactive substance formed when cocaine and alcohol are used together. Alcohol is often to “come down” from cocaine use, but can also be used to prolong and/or potentiate the effects of cocaine</a:t>
            </a:r>
          </a:p>
          <a:p>
            <a:pPr eaLnBrk="1" hangingPunct="1">
              <a:defRPr/>
            </a:pPr>
            <a:r>
              <a:rPr lang="en-US" baseline="0" dirty="0" err="1">
                <a:latin typeface="Times New Roman" charset="0"/>
                <a:cs typeface="+mn-cs"/>
              </a:rPr>
              <a:t>Cocaethylene</a:t>
            </a:r>
            <a:r>
              <a:rPr lang="en-US" baseline="0" dirty="0">
                <a:latin typeface="Times New Roman" charset="0"/>
                <a:cs typeface="+mn-cs"/>
              </a:rPr>
              <a:t> – more potent, larger volume of distribution and is longer lasting with a ½ life 2x that of cocaine alone</a:t>
            </a:r>
          </a:p>
          <a:p>
            <a:pPr eaLnBrk="1" hangingPunct="1">
              <a:defRPr/>
            </a:pPr>
            <a:r>
              <a:rPr lang="en-US" baseline="0" dirty="0" err="1">
                <a:latin typeface="Times New Roman" charset="0"/>
                <a:cs typeface="+mn-cs"/>
              </a:rPr>
              <a:t>Cocaethylene</a:t>
            </a:r>
            <a:r>
              <a:rPr lang="en-US" baseline="0" dirty="0">
                <a:latin typeface="Times New Roman" charset="0"/>
                <a:cs typeface="+mn-cs"/>
              </a:rPr>
              <a:t> is thought to be about 10x more </a:t>
            </a:r>
            <a:r>
              <a:rPr lang="en-US" baseline="0" dirty="0" err="1">
                <a:latin typeface="Times New Roman" charset="0"/>
                <a:cs typeface="+mn-cs"/>
              </a:rPr>
              <a:t>cardiotoxic</a:t>
            </a:r>
            <a:r>
              <a:rPr lang="en-US" baseline="0" dirty="0">
                <a:latin typeface="Times New Roman" charset="0"/>
                <a:cs typeface="+mn-cs"/>
              </a:rPr>
              <a:t> than cocaine alone, in part </a:t>
            </a:r>
            <a:r>
              <a:rPr lang="en-US" baseline="0" dirty="0" err="1">
                <a:latin typeface="Times New Roman" charset="0"/>
                <a:cs typeface="+mn-cs"/>
              </a:rPr>
              <a:t>bc</a:t>
            </a:r>
            <a:r>
              <a:rPr lang="en-US" baseline="0" dirty="0">
                <a:latin typeface="Times New Roman" charset="0"/>
                <a:cs typeface="+mn-cs"/>
              </a:rPr>
              <a:t> it’s a more potent Na channel blocker</a:t>
            </a:r>
            <a:endParaRPr lang="en-US" dirty="0">
              <a:latin typeface="Times New Roman" charset="0"/>
              <a:cs typeface="+mn-cs"/>
            </a:endParaRPr>
          </a:p>
          <a:p>
            <a:pPr eaLnBrk="1" hangingPunct="1">
              <a:defRPr/>
            </a:pPr>
            <a:r>
              <a:rPr lang="en-US" dirty="0">
                <a:latin typeface="Times New Roman" charset="0"/>
                <a:cs typeface="+mn-cs"/>
              </a:rPr>
              <a:t>There</a:t>
            </a:r>
            <a:r>
              <a:rPr lang="en-US" baseline="0" dirty="0">
                <a:latin typeface="Times New Roman" charset="0"/>
                <a:cs typeface="+mn-cs"/>
              </a:rPr>
              <a:t> is significantly increased likelihood of liver injury and death. </a:t>
            </a:r>
          </a:p>
          <a:p>
            <a:pPr eaLnBrk="1" hangingPunct="1">
              <a:defRPr/>
            </a:pPr>
            <a:endParaRPr lang="en-US" dirty="0">
              <a:latin typeface="Times New Roman" charset="0"/>
              <a:cs typeface="+mn-cs"/>
            </a:endParaRPr>
          </a:p>
          <a:p>
            <a:pPr eaLnBrk="1" hangingPunct="1">
              <a:defRPr/>
            </a:pPr>
            <a:r>
              <a:rPr lang="en-US" b="1" dirty="0">
                <a:latin typeface="Times New Roman" charset="0"/>
                <a:cs typeface="+mn-cs"/>
              </a:rPr>
              <a:t>So the bottom line</a:t>
            </a:r>
            <a:r>
              <a:rPr lang="en-US" b="1" baseline="0" dirty="0">
                <a:latin typeface="Times New Roman" charset="0"/>
                <a:cs typeface="+mn-cs"/>
              </a:rPr>
              <a:t> here is to</a:t>
            </a:r>
            <a:r>
              <a:rPr lang="en-US" b="1" dirty="0">
                <a:latin typeface="Times New Roman" charset="0"/>
                <a:cs typeface="+mn-cs"/>
              </a:rPr>
              <a:t> </a:t>
            </a:r>
            <a:r>
              <a:rPr lang="en-US" b="0" dirty="0">
                <a:latin typeface="Times New Roman" charset="0"/>
                <a:cs typeface="+mn-cs"/>
              </a:rPr>
              <a:t>s</a:t>
            </a:r>
            <a:r>
              <a:rPr lang="en-US" dirty="0">
                <a:latin typeface="Times New Roman" charset="0"/>
                <a:cs typeface="+mn-cs"/>
              </a:rPr>
              <a:t>creen for</a:t>
            </a:r>
            <a:r>
              <a:rPr lang="en-US" baseline="0" dirty="0">
                <a:latin typeface="Times New Roman" charset="0"/>
                <a:cs typeface="+mn-cs"/>
              </a:rPr>
              <a:t> alcohol</a:t>
            </a:r>
            <a:r>
              <a:rPr lang="en-US" dirty="0">
                <a:latin typeface="Times New Roman" charset="0"/>
                <a:cs typeface="+mn-cs"/>
              </a:rPr>
              <a:t> use when you encounter cocaine and to talk with patients</a:t>
            </a:r>
            <a:r>
              <a:rPr lang="en-US" baseline="0" dirty="0">
                <a:latin typeface="Times New Roman" charset="0"/>
                <a:cs typeface="+mn-cs"/>
              </a:rPr>
              <a:t> about the disproportionate effects of using both together.</a:t>
            </a:r>
            <a:endParaRPr lang="en-US" dirty="0">
              <a:latin typeface="Times New Roman" charset="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4108047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a:latin typeface="Calibri" panose="020F0502020204030204" pitchFamily="34" charset="0"/>
                <a:ea typeface="Calibri" panose="020F0502020204030204" pitchFamily="34" charset="0"/>
                <a:cs typeface="Times New Roman" panose="02020603050405020304" pitchFamily="18" charset="0"/>
              </a:rPr>
              <a:t>When thinking</a:t>
            </a:r>
            <a:r>
              <a:rPr lang="en-US" sz="1200" b="0" baseline="0" dirty="0">
                <a:latin typeface="Calibri" panose="020F0502020204030204" pitchFamily="34" charset="0"/>
                <a:ea typeface="Calibri" panose="020F0502020204030204" pitchFamily="34" charset="0"/>
                <a:cs typeface="Times New Roman" panose="02020603050405020304" pitchFamily="18" charset="0"/>
              </a:rPr>
              <a:t> about how to manage </a:t>
            </a:r>
            <a:r>
              <a:rPr lang="en-US" sz="1200" b="0" baseline="0" dirty="0" err="1">
                <a:latin typeface="Calibri" panose="020F0502020204030204" pitchFamily="34" charset="0"/>
                <a:ea typeface="Calibri" panose="020F0502020204030204" pitchFamily="34" charset="0"/>
                <a:cs typeface="Times New Roman" panose="02020603050405020304" pitchFamily="18" charset="0"/>
              </a:rPr>
              <a:t>overamping</a:t>
            </a:r>
            <a:r>
              <a:rPr lang="en-US" sz="1200" b="0" baseline="0" dirty="0">
                <a:latin typeface="Calibri" panose="020F0502020204030204" pitchFamily="34" charset="0"/>
                <a:ea typeface="Calibri" panose="020F0502020204030204" pitchFamily="34" charset="0"/>
                <a:cs typeface="Times New Roman" panose="02020603050405020304" pitchFamily="18" charset="0"/>
              </a:rPr>
              <a:t>, it depends on the severity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baseline="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alibri" panose="020F0502020204030204" pitchFamily="34" charset="0"/>
                <a:ea typeface="Calibri" panose="020F0502020204030204" pitchFamily="34" charset="0"/>
                <a:cs typeface="Times New Roman" panose="02020603050405020304" pitchFamily="18" charset="0"/>
              </a:rPr>
              <a:t>Ten Domains of De-escalation</a:t>
            </a:r>
            <a:r>
              <a:rPr lang="en-US" sz="1200" b="1" baseline="0" dirty="0">
                <a:latin typeface="Calibri" panose="020F0502020204030204" pitchFamily="34" charset="0"/>
                <a:ea typeface="Calibri" panose="020F0502020204030204" pitchFamily="34" charset="0"/>
                <a:cs typeface="Times New Roman" panose="02020603050405020304" pitchFamily="18" charset="0"/>
              </a:rPr>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212121"/>
                </a:solidFill>
                <a:latin typeface="Segoe UI"/>
                <a:ea typeface="Times New Roman" panose="02020603050405020304" pitchFamily="18" charset="0"/>
                <a:cs typeface="Times New Roman" panose="02020603050405020304" pitchFamily="18" charset="0"/>
              </a:rPr>
              <a:t>Richmond JS, Berlin JS, </a:t>
            </a:r>
            <a:r>
              <a:rPr lang="en-US" sz="1200" dirty="0" err="1">
                <a:solidFill>
                  <a:srgbClr val="212121"/>
                </a:solidFill>
                <a:latin typeface="Segoe UI"/>
                <a:ea typeface="Times New Roman" panose="02020603050405020304" pitchFamily="18" charset="0"/>
                <a:cs typeface="Times New Roman" panose="02020603050405020304" pitchFamily="18" charset="0"/>
              </a:rPr>
              <a:t>Fishkind</a:t>
            </a:r>
            <a:r>
              <a:rPr lang="en-US" sz="1200" dirty="0">
                <a:solidFill>
                  <a:srgbClr val="212121"/>
                </a:solidFill>
                <a:latin typeface="Segoe UI"/>
                <a:ea typeface="Times New Roman" panose="02020603050405020304" pitchFamily="18" charset="0"/>
                <a:cs typeface="Times New Roman" panose="02020603050405020304" pitchFamily="18" charset="0"/>
              </a:rPr>
              <a:t> AB, et al. Verbal De-escalation of the Agitated Patient: Consensus Statement of the American Association for Emergency Psychiatry Project BETA De-escalation Workgroup. </a:t>
            </a:r>
            <a:r>
              <a:rPr lang="en-US" sz="1200" i="1" dirty="0">
                <a:solidFill>
                  <a:srgbClr val="212121"/>
                </a:solidFill>
                <a:latin typeface="Segoe UI"/>
                <a:ea typeface="Times New Roman" panose="02020603050405020304" pitchFamily="18" charset="0"/>
                <a:cs typeface="Times New Roman" panose="02020603050405020304" pitchFamily="18" charset="0"/>
              </a:rPr>
              <a:t>West J </a:t>
            </a:r>
            <a:r>
              <a:rPr lang="en-US" sz="1200" i="1" dirty="0" err="1">
                <a:solidFill>
                  <a:srgbClr val="212121"/>
                </a:solidFill>
                <a:latin typeface="Segoe UI"/>
                <a:ea typeface="Times New Roman" panose="02020603050405020304" pitchFamily="18" charset="0"/>
                <a:cs typeface="Times New Roman" panose="02020603050405020304" pitchFamily="18" charset="0"/>
              </a:rPr>
              <a:t>Emerg</a:t>
            </a:r>
            <a:r>
              <a:rPr lang="en-US" sz="1200" i="1" dirty="0">
                <a:solidFill>
                  <a:srgbClr val="212121"/>
                </a:solidFill>
                <a:latin typeface="Segoe UI"/>
                <a:ea typeface="Times New Roman" panose="02020603050405020304" pitchFamily="18" charset="0"/>
                <a:cs typeface="Times New Roman" panose="02020603050405020304" pitchFamily="18" charset="0"/>
              </a:rPr>
              <a:t> Med</a:t>
            </a:r>
            <a:r>
              <a:rPr lang="en-US" sz="1200" dirty="0">
                <a:solidFill>
                  <a:srgbClr val="212121"/>
                </a:solidFill>
                <a:latin typeface="Segoe UI"/>
                <a:ea typeface="Times New Roman" panose="02020603050405020304" pitchFamily="18" charset="0"/>
                <a:cs typeface="Times New Roman" panose="02020603050405020304" pitchFamily="18" charset="0"/>
              </a:rPr>
              <a:t>. 2012;13(1):17-25.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14300" marR="0" indent="-114300">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1. Respect personal space </a:t>
            </a:r>
          </a:p>
          <a:p>
            <a:pPr marL="114300" marR="0" indent="-114300">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2. Do not be provocative </a:t>
            </a:r>
          </a:p>
          <a:p>
            <a:pPr marL="114300" marR="0" indent="-114300">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3. Establish verbal contact </a:t>
            </a:r>
          </a:p>
          <a:p>
            <a:pPr marL="114300" marR="0" indent="-114300">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4. Be concise </a:t>
            </a:r>
          </a:p>
          <a:p>
            <a:pPr marL="114300" marR="0" indent="-114300">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5. Identify wants and feelings </a:t>
            </a:r>
          </a:p>
          <a:p>
            <a:pPr marL="114300" marR="0" indent="-114300">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6. Listen actively; respond appropriately</a:t>
            </a:r>
          </a:p>
          <a:p>
            <a:pPr marL="114300" marR="0" indent="-114300">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7. Agree or agree to disagree </a:t>
            </a:r>
          </a:p>
          <a:p>
            <a:pPr marL="114300" marR="0" indent="-114300">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8. Lay down the law and set clear limits </a:t>
            </a:r>
          </a:p>
          <a:p>
            <a:pPr marL="114300" marR="0" indent="-114300">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9. Offer choices and optimism </a:t>
            </a:r>
          </a:p>
          <a:p>
            <a:pPr marL="114300" marR="0" indent="-114300">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10. Debrief the patient and staff.</a:t>
            </a:r>
          </a:p>
          <a:p>
            <a:pPr marL="0" lvl="0" indent="0" algn="l" rtl="0">
              <a:lnSpc>
                <a:spcPct val="100000"/>
              </a:lnSpc>
              <a:spcBef>
                <a:spcPts val="0"/>
              </a:spcBef>
              <a:spcAft>
                <a:spcPts val="0"/>
              </a:spcAft>
              <a:buClr>
                <a:schemeClr val="dk1"/>
              </a:buClr>
              <a:buSzPts val="1400"/>
              <a:buFont typeface="Calibri"/>
              <a:buNone/>
            </a:pPr>
            <a:endParaRPr dirty="0"/>
          </a:p>
        </p:txBody>
      </p:sp>
      <p:sp>
        <p:nvSpPr>
          <p:cNvPr id="487" name="Google Shape;48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3414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is</a:t>
            </a:r>
            <a:r>
              <a:rPr lang="en-US" sz="1200" b="0" i="0" u="none" strike="noStrike" kern="1200" baseline="0" dirty="0">
                <a:solidFill>
                  <a:schemeClr val="tx1"/>
                </a:solidFill>
                <a:effectLst/>
                <a:latin typeface="+mn-lt"/>
                <a:ea typeface="+mn-ea"/>
                <a:cs typeface="+mn-cs"/>
              </a:rPr>
              <a:t> a picture of the START Clinic at BMC.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START, we </a:t>
            </a:r>
            <a:r>
              <a:rPr lang="en-US" sz="1200" b="0" i="0" u="none" strike="noStrike" kern="1200" baseline="0" dirty="0">
                <a:solidFill>
                  <a:schemeClr val="tx1"/>
                </a:solidFill>
                <a:effectLst/>
                <a:latin typeface="+mn-lt"/>
                <a:ea typeface="+mn-ea"/>
                <a:cs typeface="+mn-cs"/>
              </a:rPr>
              <a:t>maintain our cool down space on one side of our group room. </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Our</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cool down space is</a:t>
            </a:r>
            <a:r>
              <a:rPr lang="en-US" sz="1200" b="0" i="0" u="none" strike="noStrike" kern="1200" baseline="0" dirty="0">
                <a:solidFill>
                  <a:schemeClr val="tx1"/>
                </a:solidFill>
                <a:effectLst/>
                <a:latin typeface="+mn-lt"/>
                <a:ea typeface="+mn-ea"/>
                <a:cs typeface="+mn-cs"/>
              </a:rPr>
              <a:t> for</a:t>
            </a:r>
            <a:r>
              <a:rPr lang="en-US" sz="1200" b="0" i="0" u="none" strike="noStrike" kern="1200" dirty="0">
                <a:solidFill>
                  <a:schemeClr val="tx1"/>
                </a:solidFill>
                <a:effectLst/>
                <a:latin typeface="+mn-lt"/>
                <a:ea typeface="+mn-ea"/>
                <a:cs typeface="+mn-cs"/>
              </a:rPr>
              <a:t> patients who come in with symptoms of </a:t>
            </a:r>
            <a:r>
              <a:rPr lang="en-US" sz="1200" b="0" i="0" u="none" strike="noStrike" kern="1200" dirty="0" err="1">
                <a:solidFill>
                  <a:schemeClr val="tx1"/>
                </a:solidFill>
                <a:effectLst/>
                <a:latin typeface="+mn-lt"/>
                <a:ea typeface="+mn-ea"/>
                <a:cs typeface="+mn-cs"/>
              </a:rPr>
              <a:t>overamping</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Our staff (from the front desk, to our</a:t>
            </a:r>
            <a:r>
              <a:rPr lang="en-US" sz="1200" b="0" i="0" u="none" strike="noStrike" kern="1200" baseline="0" dirty="0">
                <a:solidFill>
                  <a:schemeClr val="tx1"/>
                </a:solidFill>
                <a:effectLst/>
                <a:latin typeface="+mn-lt"/>
                <a:ea typeface="+mn-ea"/>
                <a:cs typeface="+mn-cs"/>
              </a:rPr>
              <a:t> medical assistants</a:t>
            </a:r>
            <a:r>
              <a:rPr lang="en-US" sz="1200" b="0" i="0" u="none" strike="noStrike" kern="1200" dirty="0">
                <a:solidFill>
                  <a:schemeClr val="tx1"/>
                </a:solidFill>
                <a:effectLst/>
                <a:latin typeface="+mn-lt"/>
                <a:ea typeface="+mn-ea"/>
                <a:cs typeface="+mn-cs"/>
              </a:rPr>
              <a:t>, nurses, and providers) have been trained in de-escalation. And this cool down space offers a place for patients to sleep and eat/hydrate</a:t>
            </a:r>
            <a:r>
              <a:rPr lang="en-US" sz="1200" b="0" i="0" u="none" strike="noStrike" kern="1200" baseline="0" dirty="0">
                <a:solidFill>
                  <a:schemeClr val="tx1"/>
                </a:solidFill>
                <a:effectLst/>
                <a:latin typeface="+mn-lt"/>
                <a:ea typeface="+mn-ea"/>
                <a:cs typeface="+mn-cs"/>
              </a:rPr>
              <a:t> with the g</a:t>
            </a:r>
            <a:r>
              <a:rPr lang="en-US" sz="1200" b="0" i="0" u="none" strike="noStrike" kern="1200" dirty="0">
                <a:solidFill>
                  <a:schemeClr val="tx1"/>
                </a:solidFill>
                <a:effectLst/>
                <a:latin typeface="+mn-lt"/>
                <a:ea typeface="+mn-ea"/>
                <a:cs typeface="+mn-cs"/>
              </a:rPr>
              <a:t>oal to eliminate the need to call public safety, to increase trust and engagement with START staff, and ultimately to decrease ED visits,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hospital admissions and health system costs related to stimulant use.</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cap="none" baseline="0" dirty="0">
                <a:solidFill>
                  <a:schemeClr val="tx1"/>
                </a:solidFill>
                <a:effectLst/>
                <a:latin typeface="Calibri"/>
                <a:ea typeface="Calibri"/>
                <a:cs typeface="Calibri"/>
                <a:sym typeface="Calibri"/>
              </a:rPr>
              <a:t>In recognition that space in most places of care is in short supply, including our clinic space, this can equally as well be done in an exam room if available, without a dedicated cot, etc. turn off the lights, get some snacks and water. Let the rest. Would be good to invest in low cost cot or floor mat so can have a place other than exam table for patients to rest if needed.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dirty="0">
              <a:solidFill>
                <a:schemeClr val="tx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212121"/>
                </a:solidFill>
                <a:effectLst/>
                <a:latin typeface="system-ui"/>
              </a:rPr>
              <a:t>Coffin PO, Chang YG, McDaniel M, Leary M, </a:t>
            </a:r>
            <a:r>
              <a:rPr lang="en-US" b="0" i="0" dirty="0" err="1">
                <a:solidFill>
                  <a:srgbClr val="212121"/>
                </a:solidFill>
                <a:effectLst/>
                <a:latin typeface="system-ui"/>
              </a:rPr>
              <a:t>Pating</a:t>
            </a:r>
            <a:r>
              <a:rPr lang="en-US" b="0" i="0" dirty="0">
                <a:solidFill>
                  <a:srgbClr val="212121"/>
                </a:solidFill>
                <a:effectLst/>
                <a:latin typeface="system-ui"/>
              </a:rPr>
              <a:t> D, McMahan VM, Goldman ML. Evaluation of methamphetamine assist packs: As-needed antipsychotics for self-management of methamphetamine-associated psychiatric toxicity. Int J Drug Policy. 2024 Jul;129:104480. </a:t>
            </a:r>
            <a:r>
              <a:rPr lang="en-US" b="0" i="0" dirty="0" err="1">
                <a:solidFill>
                  <a:srgbClr val="212121"/>
                </a:solidFill>
                <a:effectLst/>
                <a:latin typeface="system-ui"/>
              </a:rPr>
              <a:t>doi</a:t>
            </a:r>
            <a:r>
              <a:rPr lang="en-US" b="0" i="0" dirty="0">
                <a:solidFill>
                  <a:srgbClr val="212121"/>
                </a:solidFill>
                <a:effectLst/>
                <a:latin typeface="system-ui"/>
              </a:rPr>
              <a:t>: 10.1016/j.drugpo.2024.104480. </a:t>
            </a:r>
            <a:r>
              <a:rPr lang="en-US" b="0" i="0" dirty="0" err="1">
                <a:solidFill>
                  <a:srgbClr val="212121"/>
                </a:solidFill>
                <a:effectLst/>
                <a:latin typeface="system-ui"/>
              </a:rPr>
              <a:t>Epub</a:t>
            </a:r>
            <a:r>
              <a:rPr lang="en-US" b="0" i="0" dirty="0">
                <a:solidFill>
                  <a:srgbClr val="212121"/>
                </a:solidFill>
                <a:effectLst/>
                <a:latin typeface="system-ui"/>
              </a:rPr>
              <a:t> 2024 Jun 10. PMID: 38861841; PMCID: PMC11305928.</a:t>
            </a:r>
            <a:endParaRPr lang="en-US" sz="1200" b="0" i="0" u="none" strike="noStrike" kern="1200" cap="none" baseline="0" dirty="0">
              <a:solidFill>
                <a:schemeClr val="tx1"/>
              </a:solidFill>
              <a:effectLst/>
              <a:latin typeface="Calibri"/>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F68AD3A3-876A-4A8D-AB44-7A78804910D7}" type="slidenum">
              <a:rPr lang="en-US" smtClean="0"/>
              <a:t>26</a:t>
            </a:fld>
            <a:endParaRPr lang="en-US"/>
          </a:p>
        </p:txBody>
      </p:sp>
    </p:spTree>
    <p:extLst>
      <p:ext uri="{BB962C8B-B14F-4D97-AF65-F5344CB8AC3E}">
        <p14:creationId xmlns:p14="http://schemas.microsoft.com/office/powerpoint/2010/main" val="4068540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2f3254c894_0_4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285" name="Google Shape;285;g12f3254c894_0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7496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a:extLst>
            <a:ext uri="{FF2B5EF4-FFF2-40B4-BE49-F238E27FC236}">
              <a16:creationId xmlns:a16="http://schemas.microsoft.com/office/drawing/2014/main" id="{4B64A0AA-6C93-BC5F-24AC-29BE5AF4D9EA}"/>
            </a:ext>
          </a:extLst>
        </p:cNvPr>
        <p:cNvGrpSpPr/>
        <p:nvPr/>
      </p:nvGrpSpPr>
      <p:grpSpPr>
        <a:xfrm>
          <a:off x="0" y="0"/>
          <a:ext cx="0" cy="0"/>
          <a:chOff x="0" y="0"/>
          <a:chExt cx="0" cy="0"/>
        </a:xfrm>
      </p:grpSpPr>
      <p:sp>
        <p:nvSpPr>
          <p:cNvPr id="284" name="Google Shape;284;g12f3254c894_0_472:notes">
            <a:extLst>
              <a:ext uri="{FF2B5EF4-FFF2-40B4-BE49-F238E27FC236}">
                <a16:creationId xmlns:a16="http://schemas.microsoft.com/office/drawing/2014/main" id="{EA014F29-EF2B-208C-EC54-1227EF6723D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0" i="0" dirty="0">
                <a:solidFill>
                  <a:srgbClr val="212121"/>
                </a:solidFill>
                <a:effectLst/>
                <a:latin typeface="system-ui"/>
              </a:rPr>
              <a:t>Li MJ, Shoptaw SJ. Clinical management of psychostimulant withdrawal: review of the evidence. Addiction. 2023 Apr;118(4):750-762. </a:t>
            </a:r>
            <a:r>
              <a:rPr lang="en-US" b="0" i="0" dirty="0" err="1">
                <a:solidFill>
                  <a:srgbClr val="212121"/>
                </a:solidFill>
                <a:effectLst/>
                <a:latin typeface="system-ui"/>
              </a:rPr>
              <a:t>doi</a:t>
            </a:r>
            <a:r>
              <a:rPr lang="en-US" b="0" i="0" dirty="0">
                <a:solidFill>
                  <a:srgbClr val="212121"/>
                </a:solidFill>
                <a:effectLst/>
                <a:latin typeface="system-ui"/>
              </a:rPr>
              <a:t>: 10.1111/add.16093. </a:t>
            </a:r>
            <a:r>
              <a:rPr lang="en-US" b="0" i="0" dirty="0" err="1">
                <a:solidFill>
                  <a:srgbClr val="212121"/>
                </a:solidFill>
                <a:effectLst/>
                <a:latin typeface="system-ui"/>
              </a:rPr>
              <a:t>Epub</a:t>
            </a:r>
            <a:r>
              <a:rPr lang="en-US" b="0" i="0" dirty="0">
                <a:solidFill>
                  <a:srgbClr val="212121"/>
                </a:solidFill>
                <a:effectLst/>
                <a:latin typeface="system-ui"/>
              </a:rPr>
              <a:t> 2022 Dec 12. PMID: 36401591; PMCID: PMC10069411.</a:t>
            </a:r>
          </a:p>
          <a:p>
            <a:pPr marL="0" lvl="0" indent="0" algn="l" rtl="0">
              <a:lnSpc>
                <a:spcPct val="100000"/>
              </a:lnSpc>
              <a:spcBef>
                <a:spcPts val="0"/>
              </a:spcBef>
              <a:spcAft>
                <a:spcPts val="0"/>
              </a:spcAft>
              <a:buClr>
                <a:schemeClr val="dk1"/>
              </a:buClr>
              <a:buSzPts val="1400"/>
              <a:buFont typeface="Arial"/>
              <a:buNone/>
            </a:pPr>
            <a:endParaRPr lang="en-US" b="0" i="0" dirty="0">
              <a:solidFill>
                <a:srgbClr val="212121"/>
              </a:solidFill>
              <a:effectLst/>
              <a:latin typeface="system-ui"/>
            </a:endParaRPr>
          </a:p>
          <a:p>
            <a:pPr marL="0" lvl="0" indent="0" algn="l" rtl="0">
              <a:lnSpc>
                <a:spcPct val="100000"/>
              </a:lnSpc>
              <a:spcBef>
                <a:spcPts val="0"/>
              </a:spcBef>
              <a:spcAft>
                <a:spcPts val="0"/>
              </a:spcAft>
              <a:buClr>
                <a:schemeClr val="dk1"/>
              </a:buClr>
              <a:buSzPts val="1400"/>
              <a:buFont typeface="Arial"/>
              <a:buNone/>
            </a:pPr>
            <a:r>
              <a:rPr lang="en-US" b="0" i="0" dirty="0">
                <a:solidFill>
                  <a:srgbClr val="212121"/>
                </a:solidFill>
                <a:effectLst/>
                <a:latin typeface="system-ui"/>
              </a:rPr>
              <a:t>Coffin PO, Chang YG, McDaniel M, Leary M, </a:t>
            </a:r>
            <a:r>
              <a:rPr lang="en-US" b="0" i="0" dirty="0" err="1">
                <a:solidFill>
                  <a:srgbClr val="212121"/>
                </a:solidFill>
                <a:effectLst/>
                <a:latin typeface="system-ui"/>
              </a:rPr>
              <a:t>Pating</a:t>
            </a:r>
            <a:r>
              <a:rPr lang="en-US" b="0" i="0" dirty="0">
                <a:solidFill>
                  <a:srgbClr val="212121"/>
                </a:solidFill>
                <a:effectLst/>
                <a:latin typeface="system-ui"/>
              </a:rPr>
              <a:t> D, McMahan VM, Goldman ML. Evaluation of methamphetamine assist packs: As-needed antipsychotics for self-management of methamphetamine-associated psychiatric toxicity. Int J Drug Policy. 2024 Jul;129:104480. </a:t>
            </a:r>
            <a:r>
              <a:rPr lang="en-US" b="0" i="0" dirty="0" err="1">
                <a:solidFill>
                  <a:srgbClr val="212121"/>
                </a:solidFill>
                <a:effectLst/>
                <a:latin typeface="system-ui"/>
              </a:rPr>
              <a:t>doi</a:t>
            </a:r>
            <a:r>
              <a:rPr lang="en-US" b="0" i="0" dirty="0">
                <a:solidFill>
                  <a:srgbClr val="212121"/>
                </a:solidFill>
                <a:effectLst/>
                <a:latin typeface="system-ui"/>
              </a:rPr>
              <a:t>: 10.1016/j.drugpo.2024.104480. </a:t>
            </a:r>
            <a:r>
              <a:rPr lang="en-US" b="0" i="0" dirty="0" err="1">
                <a:solidFill>
                  <a:srgbClr val="212121"/>
                </a:solidFill>
                <a:effectLst/>
                <a:latin typeface="system-ui"/>
              </a:rPr>
              <a:t>Epub</a:t>
            </a:r>
            <a:r>
              <a:rPr lang="en-US" b="0" i="0" dirty="0">
                <a:solidFill>
                  <a:srgbClr val="212121"/>
                </a:solidFill>
                <a:effectLst/>
                <a:latin typeface="system-ui"/>
              </a:rPr>
              <a:t> 2024 Jun 10. PMID: 38861841; PMCID: PMC11305928.</a:t>
            </a:r>
            <a:endParaRPr dirty="0"/>
          </a:p>
        </p:txBody>
      </p:sp>
      <p:sp>
        <p:nvSpPr>
          <p:cNvPr id="285" name="Google Shape;285;g12f3254c894_0_472:notes">
            <a:extLst>
              <a:ext uri="{FF2B5EF4-FFF2-40B4-BE49-F238E27FC236}">
                <a16:creationId xmlns:a16="http://schemas.microsoft.com/office/drawing/2014/main" id="{06E30937-30F8-7D35-11AF-4CD4735B5FB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1825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29</a:t>
            </a:fld>
            <a:endParaRPr lang="en-US"/>
          </a:p>
        </p:txBody>
      </p:sp>
    </p:spTree>
    <p:extLst>
      <p:ext uri="{BB962C8B-B14F-4D97-AF65-F5344CB8AC3E}">
        <p14:creationId xmlns:p14="http://schemas.microsoft.com/office/powerpoint/2010/main" val="53827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2f3254c894_0_4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I’m not</a:t>
            </a:r>
            <a:r>
              <a:rPr lang="en-US" baseline="0" dirty="0"/>
              <a:t> going to spend a lot of time on pharmacologic management </a:t>
            </a:r>
            <a:r>
              <a:rPr lang="en-US" baseline="0" dirty="0" err="1"/>
              <a:t>bc</a:t>
            </a:r>
            <a:r>
              <a:rPr lang="en-US" baseline="0" dirty="0"/>
              <a:t> the evidence base is strongest for behavioral interventions. I’m happy to answer questions in the Q&amp;A or individually afterwards. </a:t>
            </a:r>
          </a:p>
          <a:p>
            <a:pPr marL="0" lvl="0" indent="0" algn="l" rtl="0">
              <a:lnSpc>
                <a:spcPct val="100000"/>
              </a:lnSpc>
              <a:spcBef>
                <a:spcPts val="0"/>
              </a:spcBef>
              <a:spcAft>
                <a:spcPts val="0"/>
              </a:spcAft>
              <a:buClr>
                <a:schemeClr val="dk1"/>
              </a:buClr>
              <a:buSzPts val="1400"/>
              <a:buFont typeface="Arial"/>
              <a:buNone/>
            </a:pPr>
            <a:endParaRPr lang="en-US" baseline="0" dirty="0"/>
          </a:p>
          <a:p>
            <a:pPr marL="0" lvl="0" indent="0" algn="l" rtl="0">
              <a:lnSpc>
                <a:spcPct val="100000"/>
              </a:lnSpc>
              <a:spcBef>
                <a:spcPts val="0"/>
              </a:spcBef>
              <a:spcAft>
                <a:spcPts val="0"/>
              </a:spcAft>
              <a:buClr>
                <a:schemeClr val="dk1"/>
              </a:buClr>
              <a:buSzPts val="1400"/>
              <a:buFont typeface="Arial"/>
              <a:buNone/>
            </a:pPr>
            <a:r>
              <a:rPr lang="en-US" baseline="0" dirty="0"/>
              <a:t>Lot of medications have been studied, none that are currently FDA approved meds for </a:t>
            </a:r>
            <a:r>
              <a:rPr lang="en-US" baseline="0" dirty="0" err="1"/>
              <a:t>StUD</a:t>
            </a:r>
            <a:r>
              <a:rPr lang="en-US" baseline="0" dirty="0"/>
              <a:t>, but a few with promise and that we do use in the START Clinic based on the research that we do have. </a:t>
            </a:r>
            <a:endParaRPr dirty="0"/>
          </a:p>
        </p:txBody>
      </p:sp>
      <p:sp>
        <p:nvSpPr>
          <p:cNvPr id="285" name="Google Shape;285;g12f3254c894_0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4974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3</a:t>
            </a:fld>
            <a:endParaRPr lang="en-US"/>
          </a:p>
        </p:txBody>
      </p:sp>
    </p:spTree>
    <p:extLst>
      <p:ext uri="{BB962C8B-B14F-4D97-AF65-F5344CB8AC3E}">
        <p14:creationId xmlns:p14="http://schemas.microsoft.com/office/powerpoint/2010/main" val="3775920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1" dirty="0"/>
              <a:t>Mirtazapine 30-45</a:t>
            </a:r>
            <a:r>
              <a:rPr lang="en-US" b="1" baseline="0" dirty="0"/>
              <a:t>mg </a:t>
            </a:r>
            <a:r>
              <a:rPr lang="en-US" dirty="0"/>
              <a:t>was the first medication to demonstrate efficacy in treating</a:t>
            </a:r>
            <a:r>
              <a:rPr lang="en-US" baseline="0" dirty="0"/>
              <a:t> methamphetamine use disorder </a:t>
            </a:r>
            <a:r>
              <a:rPr lang="en-US" sz="1100" b="0" i="0" u="none" strike="noStrike" kern="1200" cap="none" baseline="0" dirty="0">
                <a:solidFill>
                  <a:schemeClr val="tx1"/>
                </a:solidFill>
                <a:effectLst/>
                <a:latin typeface="Arial"/>
                <a:cs typeface="Arial"/>
                <a:sym typeface="Arial"/>
              </a:rPr>
              <a:t>a</a:t>
            </a:r>
            <a:r>
              <a:rPr lang="en-US" sz="1100" b="0" i="0" u="none" strike="noStrike" kern="1200" cap="none" dirty="0">
                <a:solidFill>
                  <a:schemeClr val="tx1"/>
                </a:solidFill>
                <a:effectLst/>
                <a:latin typeface="Arial"/>
                <a:ea typeface="Arial"/>
                <a:cs typeface="Arial"/>
                <a:sym typeface="Arial"/>
              </a:rPr>
              <a:t>mong Cisgender Men and Transgender Women Who Have Sex With Men</a:t>
            </a:r>
            <a:r>
              <a:rPr lang="en-US" sz="1100" b="0" i="0" u="none" strike="noStrike" kern="0" cap="none" dirty="0">
                <a:solidFill>
                  <a:srgbClr val="000000"/>
                </a:solidFill>
                <a:effectLst/>
                <a:latin typeface="Arial"/>
                <a:ea typeface="Arial"/>
                <a:cs typeface="Arial"/>
                <a:sym typeface="Arial"/>
              </a:rPr>
              <a:t>.</a:t>
            </a:r>
            <a:r>
              <a:rPr lang="en-US" sz="1100" b="0" i="0" u="none" strike="noStrike" kern="0" cap="none" baseline="0" dirty="0">
                <a:solidFill>
                  <a:srgbClr val="000000"/>
                </a:solidFill>
                <a:effectLst/>
                <a:latin typeface="Arial"/>
                <a:ea typeface="Arial"/>
                <a:cs typeface="Arial"/>
                <a:sym typeface="Arial"/>
              </a:rPr>
              <a:t> There have been </a:t>
            </a:r>
            <a:r>
              <a:rPr lang="en-US" baseline="0" dirty="0"/>
              <a:t>2 independent RCTs, most recently published in 2020. </a:t>
            </a:r>
          </a:p>
          <a:p>
            <a:pPr marL="22860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1" baseline="0" dirty="0"/>
          </a:p>
          <a:p>
            <a:pPr marL="22860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0" dirty="0"/>
              <a:t>NEJM 2021 </a:t>
            </a:r>
            <a:r>
              <a:rPr lang="en-US" dirty="0"/>
              <a:t>study found that</a:t>
            </a:r>
            <a:r>
              <a:rPr lang="en-US" baseline="0" dirty="0"/>
              <a:t> </a:t>
            </a:r>
            <a:r>
              <a:rPr lang="en-US" b="1" baseline="0" dirty="0"/>
              <a:t>IM naltrexone 380mg q3 </a:t>
            </a:r>
            <a:r>
              <a:rPr lang="en-US" b="1" baseline="0" dirty="0" err="1"/>
              <a:t>wks</a:t>
            </a:r>
            <a:r>
              <a:rPr lang="en-US" b="1" baseline="0" dirty="0"/>
              <a:t> + ER bupropion</a:t>
            </a:r>
            <a:r>
              <a:rPr lang="en-US" b="0" baseline="0" dirty="0"/>
              <a:t> 450mg/day </a:t>
            </a:r>
            <a:r>
              <a:rPr lang="en-US" baseline="0" dirty="0"/>
              <a:t>was effective in reducing methamphetamine use in </a:t>
            </a:r>
            <a:r>
              <a:rPr lang="en-US" baseline="0" dirty="0" err="1"/>
              <a:t>ppl</a:t>
            </a:r>
            <a:r>
              <a:rPr lang="en-US" baseline="0" dirty="0"/>
              <a:t> w/mild to mod MUD</a:t>
            </a:r>
          </a:p>
          <a:p>
            <a:pPr marL="22860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i="1" u="sng" baseline="0" dirty="0"/>
          </a:p>
          <a:p>
            <a:pPr marL="22860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i="1" u="sng" dirty="0"/>
              <a:t>JAMA</a:t>
            </a:r>
            <a:r>
              <a:rPr lang="en-US" i="1" u="sng" baseline="0" dirty="0"/>
              <a:t> Psych (2020): </a:t>
            </a:r>
            <a:r>
              <a:rPr lang="en-US" baseline="0" dirty="0"/>
              <a:t>Coffin et al; </a:t>
            </a:r>
            <a:r>
              <a:rPr lang="en-US" sz="1200" b="0" i="0" u="none" strike="noStrike" kern="1200" cap="none" dirty="0">
                <a:solidFill>
                  <a:schemeClr val="tx1"/>
                </a:solidFill>
                <a:effectLst/>
                <a:latin typeface="Arial"/>
                <a:ea typeface="Arial"/>
                <a:cs typeface="Arial"/>
                <a:sym typeface="Arial"/>
              </a:rPr>
              <a:t>Effects of Mirtazapine for Methamphetamine Use Disorder Among Cisgender Men and Transgender Women Who Have Sex With Men</a:t>
            </a:r>
            <a:r>
              <a:rPr lang="en-US" dirty="0"/>
              <a:t> </a:t>
            </a:r>
          </a:p>
          <a:p>
            <a:pPr marL="457200" lvl="0" indent="-228600" algn="l" rtl="0">
              <a:lnSpc>
                <a:spcPct val="100000"/>
              </a:lnSpc>
              <a:spcBef>
                <a:spcPts val="0"/>
              </a:spcBef>
              <a:spcAft>
                <a:spcPts val="0"/>
              </a:spcAft>
              <a:buClr>
                <a:schemeClr val="dk1"/>
              </a:buClr>
              <a:buSzPts val="1400"/>
              <a:buFontTx/>
              <a:buChar char="-"/>
            </a:pPr>
            <a:r>
              <a:rPr lang="en-US" dirty="0"/>
              <a:t>Looking at reduction</a:t>
            </a:r>
            <a:r>
              <a:rPr lang="en-US" baseline="0" dirty="0"/>
              <a:t> of meth use and HIV risk over 24 </a:t>
            </a:r>
            <a:r>
              <a:rPr lang="en-US" baseline="0" dirty="0" err="1"/>
              <a:t>wks</a:t>
            </a:r>
            <a:r>
              <a:rPr lang="en-US" baseline="0" dirty="0"/>
              <a:t> of treatment (6 </a:t>
            </a:r>
            <a:r>
              <a:rPr lang="en-US" baseline="0" dirty="0" err="1"/>
              <a:t>mo</a:t>
            </a:r>
            <a:r>
              <a:rPr lang="en-US" baseline="0" dirty="0"/>
              <a:t>) and 12 </a:t>
            </a:r>
            <a:r>
              <a:rPr lang="en-US" baseline="0" dirty="0" err="1"/>
              <a:t>wk</a:t>
            </a:r>
            <a:r>
              <a:rPr lang="en-US" baseline="0" dirty="0"/>
              <a:t> (9 </a:t>
            </a:r>
            <a:r>
              <a:rPr lang="en-US" baseline="0" dirty="0" err="1"/>
              <a:t>mo</a:t>
            </a:r>
            <a:r>
              <a:rPr lang="en-US" baseline="0" dirty="0"/>
              <a:t>) </a:t>
            </a:r>
            <a:r>
              <a:rPr lang="en-US" baseline="0" dirty="0" err="1"/>
              <a:t>followup</a:t>
            </a:r>
            <a:r>
              <a:rPr lang="en-US" baseline="0" dirty="0"/>
              <a:t> post-intervention</a:t>
            </a:r>
          </a:p>
          <a:p>
            <a:pPr marL="457200" lvl="0" indent="-228600" algn="l" rtl="0">
              <a:lnSpc>
                <a:spcPct val="100000"/>
              </a:lnSpc>
              <a:spcBef>
                <a:spcPts val="0"/>
              </a:spcBef>
              <a:spcAft>
                <a:spcPts val="0"/>
              </a:spcAft>
              <a:buClr>
                <a:schemeClr val="dk1"/>
              </a:buClr>
              <a:buSzPts val="1400"/>
              <a:buFontTx/>
              <a:buChar char="-"/>
            </a:pPr>
            <a:r>
              <a:rPr lang="en-US" dirty="0"/>
              <a:t>2013-2017 randomized</a:t>
            </a:r>
            <a:r>
              <a:rPr lang="en-US" baseline="0" dirty="0"/>
              <a:t> to </a:t>
            </a:r>
            <a:r>
              <a:rPr lang="en-US" baseline="0" dirty="0" err="1"/>
              <a:t>mirtaz</a:t>
            </a:r>
            <a:r>
              <a:rPr lang="en-US" baseline="0" dirty="0"/>
              <a:t> 30 vs placebo with background counseling (mean age 43, 50% white, 25% Black, 12.5% </a:t>
            </a:r>
            <a:r>
              <a:rPr lang="en-US" baseline="0" dirty="0" err="1"/>
              <a:t>Latinx</a:t>
            </a:r>
            <a:endParaRPr lang="en-US" baseline="0" dirty="0"/>
          </a:p>
          <a:p>
            <a:pPr marL="914400" lvl="1" indent="-228600" algn="l" rtl="0">
              <a:lnSpc>
                <a:spcPct val="100000"/>
              </a:lnSpc>
              <a:spcBef>
                <a:spcPts val="0"/>
              </a:spcBef>
              <a:spcAft>
                <a:spcPts val="0"/>
              </a:spcAft>
              <a:buClr>
                <a:schemeClr val="dk1"/>
              </a:buClr>
              <a:buSzPts val="1400"/>
              <a:buFontTx/>
              <a:buChar char="-"/>
            </a:pPr>
            <a:r>
              <a:rPr lang="en-US" baseline="0" dirty="0"/>
              <a:t>primary outcomes – </a:t>
            </a:r>
            <a:r>
              <a:rPr lang="en-US" baseline="0" dirty="0" err="1"/>
              <a:t>pos</a:t>
            </a:r>
            <a:r>
              <a:rPr lang="en-US" baseline="0" dirty="0"/>
              <a:t> UDS over 12, 24, 36, </a:t>
            </a:r>
            <a:r>
              <a:rPr lang="en-US" baseline="0" dirty="0" err="1"/>
              <a:t>wks</a:t>
            </a:r>
            <a:endParaRPr lang="en-US" baseline="0" dirty="0"/>
          </a:p>
          <a:p>
            <a:pPr marL="914400" lvl="1" indent="-228600" algn="l" rtl="0">
              <a:lnSpc>
                <a:spcPct val="100000"/>
              </a:lnSpc>
              <a:spcBef>
                <a:spcPts val="0"/>
              </a:spcBef>
              <a:spcAft>
                <a:spcPts val="0"/>
              </a:spcAft>
              <a:buClr>
                <a:schemeClr val="dk1"/>
              </a:buClr>
              <a:buSzPts val="1400"/>
              <a:buFontTx/>
              <a:buChar char="-"/>
            </a:pPr>
            <a:r>
              <a:rPr lang="en-US" baseline="0" dirty="0"/>
              <a:t>Secondary outcomes – sexual risk behaviors (#partners, episodes of </a:t>
            </a:r>
            <a:r>
              <a:rPr lang="en-US" baseline="0" dirty="0" err="1"/>
              <a:t>condomless</a:t>
            </a:r>
            <a:r>
              <a:rPr lang="en-US" baseline="0" dirty="0"/>
              <a:t> anal sex with </a:t>
            </a:r>
            <a:r>
              <a:rPr lang="en-US" baseline="0" dirty="0" err="1"/>
              <a:t>serodiscordant</a:t>
            </a:r>
            <a:r>
              <a:rPr lang="en-US" baseline="0" dirty="0"/>
              <a:t> partners, episodes of </a:t>
            </a:r>
            <a:r>
              <a:rPr lang="en-US" baseline="0" dirty="0" err="1"/>
              <a:t>condomless</a:t>
            </a:r>
            <a:r>
              <a:rPr lang="en-US" baseline="0" dirty="0"/>
              <a:t> receptive anal sex with </a:t>
            </a:r>
            <a:r>
              <a:rPr lang="en-US" baseline="0" dirty="0" err="1"/>
              <a:t>serodiscordant</a:t>
            </a:r>
            <a:r>
              <a:rPr lang="en-US" baseline="0" dirty="0"/>
              <a:t> partners</a:t>
            </a:r>
          </a:p>
          <a:p>
            <a:pPr marL="914400" lvl="1" indent="-228600" algn="l" rtl="0">
              <a:lnSpc>
                <a:spcPct val="100000"/>
              </a:lnSpc>
              <a:spcBef>
                <a:spcPts val="0"/>
              </a:spcBef>
              <a:spcAft>
                <a:spcPts val="0"/>
              </a:spcAft>
              <a:buClr>
                <a:schemeClr val="dk1"/>
              </a:buClr>
              <a:buSzPts val="1400"/>
              <a:buFontTx/>
              <a:buChar char="-"/>
            </a:pPr>
            <a:r>
              <a:rPr lang="en-US" baseline="0" dirty="0"/>
              <a:t>Results: </a:t>
            </a:r>
          </a:p>
          <a:p>
            <a:pPr marL="1371600" lvl="2" indent="-228600" algn="l" rtl="0">
              <a:lnSpc>
                <a:spcPct val="100000"/>
              </a:lnSpc>
              <a:spcBef>
                <a:spcPts val="0"/>
              </a:spcBef>
              <a:spcAft>
                <a:spcPts val="0"/>
              </a:spcAft>
              <a:buClr>
                <a:schemeClr val="dk1"/>
              </a:buClr>
              <a:buSzPts val="1400"/>
              <a:buFontTx/>
              <a:buChar char="-"/>
            </a:pPr>
            <a:r>
              <a:rPr lang="en-US" baseline="0" dirty="0"/>
              <a:t>meth + UDS significantly decreased by week 12 for </a:t>
            </a:r>
            <a:r>
              <a:rPr lang="en-US" baseline="0" dirty="0" err="1"/>
              <a:t>mirtaz</a:t>
            </a:r>
            <a:r>
              <a:rPr lang="en-US" baseline="0" dirty="0"/>
              <a:t> group, also in weeks 24 and 36 (9 </a:t>
            </a:r>
            <a:r>
              <a:rPr lang="en-US" baseline="0" dirty="0" err="1"/>
              <a:t>mo</a:t>
            </a:r>
            <a:r>
              <a:rPr lang="en-US" baseline="0" dirty="0"/>
              <a:t>)</a:t>
            </a:r>
          </a:p>
          <a:p>
            <a:pPr marL="1371600" lvl="2" indent="-228600" algn="l" rtl="0">
              <a:lnSpc>
                <a:spcPct val="100000"/>
              </a:lnSpc>
              <a:spcBef>
                <a:spcPts val="0"/>
              </a:spcBef>
              <a:spcAft>
                <a:spcPts val="0"/>
              </a:spcAft>
              <a:buClr>
                <a:schemeClr val="dk1"/>
              </a:buClr>
              <a:buSzPts val="1400"/>
              <a:buFontTx/>
              <a:buChar char="-"/>
            </a:pPr>
            <a:r>
              <a:rPr lang="en-US" baseline="0" dirty="0"/>
              <a:t>Sexual risk behaviors sign declined by week 24</a:t>
            </a:r>
          </a:p>
          <a:p>
            <a:pPr marL="1371600" lvl="2" indent="-228600" algn="l" rtl="0">
              <a:lnSpc>
                <a:spcPct val="100000"/>
              </a:lnSpc>
              <a:spcBef>
                <a:spcPts val="0"/>
              </a:spcBef>
              <a:spcAft>
                <a:spcPts val="0"/>
              </a:spcAft>
              <a:buClr>
                <a:schemeClr val="dk1"/>
              </a:buClr>
              <a:buSzPts val="1400"/>
              <a:buFontTx/>
              <a:buChar char="-"/>
            </a:pPr>
            <a:r>
              <a:rPr lang="en-US" baseline="0" dirty="0"/>
              <a:t>Depression, insomnia improved in </a:t>
            </a:r>
            <a:r>
              <a:rPr lang="en-US" baseline="0" dirty="0" err="1"/>
              <a:t>mirtaz</a:t>
            </a:r>
            <a:r>
              <a:rPr lang="en-US" baseline="0" dirty="0"/>
              <a:t> group all despite similarly suboptimal adherence in both groups</a:t>
            </a:r>
          </a:p>
          <a:p>
            <a:pPr marL="1371600" lvl="2" indent="-228600" algn="l" rtl="0">
              <a:lnSpc>
                <a:spcPct val="100000"/>
              </a:lnSpc>
              <a:spcBef>
                <a:spcPts val="0"/>
              </a:spcBef>
              <a:spcAft>
                <a:spcPts val="0"/>
              </a:spcAft>
              <a:buClr>
                <a:schemeClr val="dk1"/>
              </a:buClr>
              <a:buSzPts val="1400"/>
              <a:buFontTx/>
              <a:buChar cha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NEJM</a:t>
            </a:r>
            <a:r>
              <a:rPr lang="en-US" dirty="0"/>
              <a:t> 1/2021 (Trivedi et</a:t>
            </a:r>
            <a:r>
              <a:rPr lang="en-US" baseline="0" dirty="0"/>
              <a:t> al</a:t>
            </a:r>
            <a:r>
              <a:rPr lang="en-US" b="0" baseline="0" dirty="0"/>
              <a:t>): </a:t>
            </a:r>
            <a:r>
              <a:rPr lang="en-US" sz="1200" b="0" i="0" u="none" strike="noStrike" kern="1200" cap="none" dirty="0">
                <a:solidFill>
                  <a:schemeClr val="tx1"/>
                </a:solidFill>
                <a:effectLst/>
                <a:latin typeface="Arial"/>
                <a:ea typeface="Arial"/>
                <a:cs typeface="Arial"/>
                <a:sym typeface="Arial"/>
              </a:rPr>
              <a:t>Bupropion and Naltrexone in Methamphetamine Use Disorder</a:t>
            </a:r>
          </a:p>
          <a:p>
            <a:pPr marL="0" lvl="0" indent="0" algn="l" rtl="0">
              <a:spcBef>
                <a:spcPts val="0"/>
              </a:spcBef>
              <a:spcAft>
                <a:spcPts val="0"/>
              </a:spcAft>
              <a:buNone/>
            </a:pPr>
            <a:r>
              <a:rPr lang="en-US" baseline="0" dirty="0"/>
              <a:t>Multisite, double blind RCT to evaluate efficacy/safety of ER IM naltrexone 380mg q3 </a:t>
            </a:r>
            <a:r>
              <a:rPr lang="en-US" baseline="0" dirty="0" err="1"/>
              <a:t>wks</a:t>
            </a:r>
            <a:r>
              <a:rPr lang="en-US" baseline="0" dirty="0"/>
              <a:t> + ER bupropion 450mg/day in </a:t>
            </a:r>
            <a:r>
              <a:rPr lang="en-US" baseline="0" dirty="0" err="1"/>
              <a:t>ppl</a:t>
            </a:r>
            <a:r>
              <a:rPr lang="en-US" baseline="0" dirty="0"/>
              <a:t> w/mild to mod MUD</a:t>
            </a:r>
          </a:p>
          <a:p>
            <a:pPr marL="0" lvl="0" indent="0" algn="l" rtl="0">
              <a:spcBef>
                <a:spcPts val="0"/>
              </a:spcBef>
              <a:spcAft>
                <a:spcPts val="0"/>
              </a:spcAft>
              <a:buNone/>
            </a:pPr>
            <a:r>
              <a:rPr lang="en-US" baseline="0" dirty="0"/>
              <a:t>In 2 stages, over course of 12 wks. </a:t>
            </a:r>
            <a:r>
              <a:rPr lang="en-US" b="1" baseline="0" dirty="0"/>
              <a:t>After 12 weeks they found that 13.6% of participants in the medication group had a response compared to 2.5% in the placebo group.</a:t>
            </a:r>
          </a:p>
          <a:p>
            <a:pPr marL="171450" lvl="0" indent="-171450" algn="l" rtl="0">
              <a:spcBef>
                <a:spcPts val="0"/>
              </a:spcBef>
              <a:spcAft>
                <a:spcPts val="0"/>
              </a:spcAft>
              <a:buFontTx/>
              <a:buChar char="-"/>
            </a:pPr>
            <a:r>
              <a:rPr lang="en-US" baseline="0" dirty="0"/>
              <a:t>Primary outcomes was a response (at least 3 or 4 meth-negative urine samples at end of stage 1 or 2 (each 6 </a:t>
            </a:r>
            <a:r>
              <a:rPr lang="en-US" baseline="0" dirty="0" err="1"/>
              <a:t>wks</a:t>
            </a:r>
            <a:r>
              <a:rPr lang="en-US" baseline="0" dirty="0"/>
              <a:t> long), weighted </a:t>
            </a:r>
            <a:r>
              <a:rPr lang="en-US" baseline="0" dirty="0" err="1"/>
              <a:t>avg</a:t>
            </a:r>
            <a:r>
              <a:rPr lang="en-US" baseline="0" dirty="0"/>
              <a:t> of 2 stages is reported</a:t>
            </a:r>
          </a:p>
          <a:p>
            <a:pPr marL="171450" lvl="0" indent="-171450" algn="l" rtl="0">
              <a:spcBef>
                <a:spcPts val="0"/>
              </a:spcBef>
              <a:spcAft>
                <a:spcPts val="0"/>
              </a:spcAft>
              <a:buFontTx/>
              <a:buChar char="-"/>
            </a:pPr>
            <a:r>
              <a:rPr lang="en-US" baseline="0" dirty="0"/>
              <a:t>First stage (403 participants) 16.5 vs 3.4% had response; second stage (225 participants) 11.4% vs 1.8% had response</a:t>
            </a:r>
          </a:p>
          <a:p>
            <a:pPr marL="0" lvl="0" indent="0" algn="l" rtl="0">
              <a:spcBef>
                <a:spcPts val="0"/>
              </a:spcBef>
              <a:spcAft>
                <a:spcPts val="0"/>
              </a:spcAft>
              <a:buFontTx/>
              <a:buNone/>
            </a:pPr>
            <a:r>
              <a:rPr lang="en-US" baseline="0" dirty="0"/>
              <a:t>     </a:t>
            </a:r>
            <a:r>
              <a:rPr lang="en-US" b="1" baseline="0" dirty="0"/>
              <a:t>weighted average: 13.6% med group vs 2.5% placebo had response</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dirty="0"/>
              <a:t>A</a:t>
            </a:r>
            <a:r>
              <a:rPr lang="en-US" baseline="0" dirty="0"/>
              <a:t> few other medications have some evidence of efficacy, though we haven’t used them yet in </a:t>
            </a:r>
          </a:p>
          <a:p>
            <a:pPr marL="685800" lvl="1" indent="0" algn="l" rtl="0">
              <a:lnSpc>
                <a:spcPct val="100000"/>
              </a:lnSpc>
              <a:spcBef>
                <a:spcPts val="0"/>
              </a:spcBef>
              <a:spcAft>
                <a:spcPts val="0"/>
              </a:spcAft>
              <a:buClr>
                <a:schemeClr val="dk1"/>
              </a:buClr>
              <a:buSzPts val="1400"/>
              <a:buFontTx/>
              <a:buNone/>
            </a:pPr>
            <a:r>
              <a:rPr lang="en-US" baseline="0" dirty="0"/>
              <a:t>				</a:t>
            </a:r>
            <a:endParaRPr lang="en-US" dirty="0"/>
          </a:p>
          <a:p>
            <a:pPr marL="457200" lvl="0" indent="-228600" algn="l" rtl="0">
              <a:lnSpc>
                <a:spcPct val="100000"/>
              </a:lnSpc>
              <a:spcBef>
                <a:spcPts val="0"/>
              </a:spcBef>
              <a:spcAft>
                <a:spcPts val="0"/>
              </a:spcAft>
              <a:buClr>
                <a:schemeClr val="dk1"/>
              </a:buClr>
              <a:buSzPts val="1400"/>
              <a:buFont typeface="Arial"/>
              <a:buNone/>
            </a:pPr>
            <a:endParaRPr lang="en-US" dirty="0"/>
          </a:p>
          <a:p>
            <a:pPr marL="0" lvl="0" indent="0" algn="l" rtl="0">
              <a:lnSpc>
                <a:spcPct val="100000"/>
              </a:lnSpc>
              <a:spcBef>
                <a:spcPts val="0"/>
              </a:spcBef>
              <a:spcAft>
                <a:spcPts val="0"/>
              </a:spcAft>
              <a:buSzPts val="1400"/>
              <a:buNone/>
            </a:pPr>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31</a:t>
            </a:fld>
            <a:endParaRPr lang="en-US"/>
          </a:p>
        </p:txBody>
      </p:sp>
    </p:spTree>
    <p:extLst>
      <p:ext uri="{BB962C8B-B14F-4D97-AF65-F5344CB8AC3E}">
        <p14:creationId xmlns:p14="http://schemas.microsoft.com/office/powerpoint/2010/main" val="2351854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0" baseline="0" dirty="0"/>
              <a:t>For </a:t>
            </a:r>
            <a:r>
              <a:rPr lang="en-US" b="1" baseline="0" dirty="0"/>
              <a:t>cocaine disorder</a:t>
            </a:r>
            <a:r>
              <a:rPr lang="en-US" b="0" baseline="0" dirty="0"/>
              <a:t>:</a:t>
            </a:r>
          </a:p>
          <a:p>
            <a:pPr marL="228600" lvl="0" indent="-228600" algn="l" rtl="0">
              <a:lnSpc>
                <a:spcPct val="100000"/>
              </a:lnSpc>
              <a:spcBef>
                <a:spcPts val="0"/>
              </a:spcBef>
              <a:spcAft>
                <a:spcPts val="0"/>
              </a:spcAft>
              <a:buSzPts val="1400"/>
              <a:buAutoNum type="arabicParenR"/>
            </a:pPr>
            <a:r>
              <a:rPr lang="en-US" b="0" baseline="0" dirty="0"/>
              <a:t>2 DB, RCT found </a:t>
            </a:r>
            <a:r>
              <a:rPr lang="en-US" b="1" baseline="0" dirty="0" err="1"/>
              <a:t>topiramate</a:t>
            </a:r>
            <a:r>
              <a:rPr lang="en-US" b="0" baseline="0" dirty="0"/>
              <a:t> up to target of 150mg BID effective in promoting abstinence (as measured by </a:t>
            </a:r>
            <a:r>
              <a:rPr lang="en-US" b="0" baseline="0" dirty="0" err="1"/>
              <a:t>neg</a:t>
            </a:r>
            <a:r>
              <a:rPr lang="en-US" b="0" baseline="0" dirty="0"/>
              <a:t> UDS) and decreasing cravings when compared to placebo</a:t>
            </a:r>
          </a:p>
          <a:p>
            <a:pPr marL="228600" lvl="0" indent="-228600" algn="l" rtl="0">
              <a:lnSpc>
                <a:spcPct val="100000"/>
              </a:lnSpc>
              <a:spcBef>
                <a:spcPts val="0"/>
              </a:spcBef>
              <a:spcAft>
                <a:spcPts val="0"/>
              </a:spcAft>
              <a:buSzPts val="1400"/>
              <a:buAutoNum type="arabicParenR"/>
            </a:pPr>
            <a:r>
              <a:rPr lang="en-US" b="0" baseline="0" dirty="0"/>
              <a:t>2 DB, RCTs over span of </a:t>
            </a:r>
            <a:r>
              <a:rPr lang="en-US" b="0" baseline="0" dirty="0" err="1"/>
              <a:t>yrs</a:t>
            </a:r>
            <a:r>
              <a:rPr lang="en-US" b="0" baseline="0" dirty="0"/>
              <a:t> found that </a:t>
            </a:r>
            <a:r>
              <a:rPr lang="en-US" b="1" baseline="0" dirty="0"/>
              <a:t>combo of </a:t>
            </a:r>
            <a:r>
              <a:rPr lang="en-US" b="1" baseline="0" dirty="0" err="1"/>
              <a:t>topiramate</a:t>
            </a:r>
            <a:r>
              <a:rPr lang="en-US" b="1" baseline="0" dirty="0"/>
              <a:t> (100mg BID) + ER-MAS </a:t>
            </a:r>
            <a:r>
              <a:rPr lang="en-US" b="0" baseline="0" dirty="0"/>
              <a:t>(like Adderall) </a:t>
            </a:r>
            <a:r>
              <a:rPr lang="en-US" baseline="0" dirty="0"/>
              <a:t>highly effective in promoting abstinence over 3 </a:t>
            </a:r>
            <a:r>
              <a:rPr lang="en-US" baseline="0" dirty="0" err="1"/>
              <a:t>wks</a:t>
            </a:r>
            <a:r>
              <a:rPr lang="en-US" baseline="0" dirty="0"/>
              <a:t> timeframe compared to placebo</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dirty="0"/>
              <a:t>DB,</a:t>
            </a:r>
            <a:r>
              <a:rPr lang="en-US" baseline="0" dirty="0"/>
              <a:t> RCT </a:t>
            </a:r>
            <a:r>
              <a:rPr lang="en-US" b="1" baseline="0" dirty="0"/>
              <a:t>- </a:t>
            </a:r>
            <a:r>
              <a:rPr lang="en-US" b="1" dirty="0"/>
              <a:t>ER MAS </a:t>
            </a:r>
            <a:r>
              <a:rPr lang="en-US" dirty="0"/>
              <a:t>in robust doses (60-80mg/day</a:t>
            </a:r>
            <a:r>
              <a:rPr lang="en-US" b="1" dirty="0"/>
              <a:t>) + CBT </a:t>
            </a:r>
            <a:r>
              <a:rPr lang="en-US" dirty="0"/>
              <a:t>are effective for treatment of co-occurring ADHD and cocaine use disorder, both improving ADHD symptoms and reducing cocaine use (as measured by weekly cocaine</a:t>
            </a:r>
            <a:r>
              <a:rPr lang="en-US" baseline="0" dirty="0"/>
              <a:t> </a:t>
            </a:r>
            <a:r>
              <a:rPr lang="en-US" baseline="0" dirty="0" err="1"/>
              <a:t>neg</a:t>
            </a:r>
            <a:r>
              <a:rPr lang="en-US" baseline="0" dirty="0"/>
              <a:t> UDS, and consecutive weeks of abstinence up to 13 </a:t>
            </a:r>
            <a:r>
              <a:rPr lang="en-US" baseline="0" dirty="0" err="1"/>
              <a:t>wks</a:t>
            </a:r>
            <a:r>
              <a:rPr lang="en-US" baseline="0" dirty="0"/>
              <a:t>).</a:t>
            </a:r>
            <a:endParaRPr lang="en-US" dirty="0"/>
          </a:p>
          <a:p>
            <a:pPr marL="228600" lvl="0" indent="-228600" algn="l" rtl="0">
              <a:lnSpc>
                <a:spcPct val="100000"/>
              </a:lnSpc>
              <a:spcBef>
                <a:spcPts val="0"/>
              </a:spcBef>
              <a:spcAft>
                <a:spcPts val="0"/>
              </a:spcAft>
              <a:buSzPts val="1400"/>
              <a:buAutoNum type="arabicParenR"/>
            </a:pPr>
            <a:endParaRPr lang="en-US" baseline="0" dirty="0"/>
          </a:p>
          <a:p>
            <a:pPr marL="228600" lvl="0" indent="-228600" algn="l" rtl="0">
              <a:lnSpc>
                <a:spcPct val="100000"/>
              </a:lnSpc>
              <a:spcBef>
                <a:spcPts val="0"/>
              </a:spcBef>
              <a:spcAft>
                <a:spcPts val="0"/>
              </a:spcAft>
              <a:buSzPts val="1400"/>
              <a:buAutoNum type="arabicParenR"/>
            </a:pPr>
            <a:endParaRPr lang="en-US" b="1" baseline="0" dirty="0"/>
          </a:p>
          <a:p>
            <a:pPr marL="0" lvl="0" indent="0" algn="l" rtl="0">
              <a:lnSpc>
                <a:spcPct val="100000"/>
              </a:lnSpc>
              <a:spcBef>
                <a:spcPts val="0"/>
              </a:spcBef>
              <a:spcAft>
                <a:spcPts val="0"/>
              </a:spcAft>
              <a:buSzPts val="1400"/>
              <a:buNone/>
            </a:pPr>
            <a:r>
              <a:rPr lang="en-US" b="1" baseline="0" dirty="0"/>
              <a:t>*MAS = </a:t>
            </a:r>
            <a:r>
              <a:rPr lang="en-US" b="0" baseline="0" dirty="0"/>
              <a:t>(like </a:t>
            </a:r>
            <a:r>
              <a:rPr lang="en-US" dirty="0"/>
              <a:t>Adderall, </a:t>
            </a:r>
            <a:r>
              <a:rPr lang="en-US" dirty="0" err="1"/>
              <a:t>lisdexamphetamine</a:t>
            </a:r>
            <a:r>
              <a:rPr lang="en-US" dirty="0"/>
              <a:t> -</a:t>
            </a:r>
            <a:r>
              <a:rPr lang="en-US" baseline="0" dirty="0"/>
              <a:t> </a:t>
            </a:r>
            <a:r>
              <a:rPr lang="en-US" dirty="0" err="1"/>
              <a:t>vyvanse</a:t>
            </a:r>
            <a:r>
              <a:rPr lang="en-US" dirty="0"/>
              <a:t>, and </a:t>
            </a:r>
            <a:r>
              <a:rPr lang="en-US" dirty="0" err="1"/>
              <a:t>dextroamphetamine</a:t>
            </a:r>
            <a:r>
              <a:rPr lang="en-US" dirty="0"/>
              <a:t>)</a:t>
            </a:r>
            <a:r>
              <a:rPr lang="en-US" baseline="0" dirty="0"/>
              <a:t> </a:t>
            </a:r>
          </a:p>
          <a:p>
            <a:pPr marL="0" lvl="0" indent="0" algn="l" rtl="0">
              <a:lnSpc>
                <a:spcPct val="100000"/>
              </a:lnSpc>
              <a:spcBef>
                <a:spcPts val="0"/>
              </a:spcBef>
              <a:spcAft>
                <a:spcPts val="0"/>
              </a:spcAft>
              <a:buSzPts val="1400"/>
              <a:buNone/>
            </a:pPr>
            <a:endParaRPr lang="en-US" b="1" baseline="0" dirty="0"/>
          </a:p>
          <a:p>
            <a:pPr marL="0" lvl="0" indent="0" algn="l" rtl="0">
              <a:lnSpc>
                <a:spcPct val="100000"/>
              </a:lnSpc>
              <a:spcBef>
                <a:spcPts val="0"/>
              </a:spcBef>
              <a:spcAft>
                <a:spcPts val="0"/>
              </a:spcAft>
              <a:buSzPts val="1400"/>
              <a:buNone/>
            </a:pPr>
            <a:r>
              <a:rPr lang="en-US" b="1" baseline="0" dirty="0" err="1"/>
              <a:t>Topiramate</a:t>
            </a:r>
            <a:r>
              <a:rPr lang="en-US" b="1" baseline="0" dirty="0"/>
              <a:t> (antiepileptic): </a:t>
            </a:r>
            <a:endParaRPr lang="en-US" b="0" baseline="0" dirty="0"/>
          </a:p>
          <a:p>
            <a:pPr marL="0" lvl="0" indent="0" algn="l" rtl="0">
              <a:lnSpc>
                <a:spcPct val="100000"/>
              </a:lnSpc>
              <a:spcBef>
                <a:spcPts val="0"/>
              </a:spcBef>
              <a:spcAft>
                <a:spcPts val="0"/>
              </a:spcAft>
              <a:buSzPts val="1400"/>
              <a:buNone/>
            </a:pPr>
            <a:r>
              <a:rPr lang="en-US" b="1" i="1" u="sng" baseline="0" dirty="0"/>
              <a:t>Double blind RCT (2005-2011), published in 2013</a:t>
            </a:r>
            <a:r>
              <a:rPr lang="en-US" b="0" baseline="0" dirty="0"/>
              <a:t>. Johnson et al</a:t>
            </a:r>
          </a:p>
          <a:p>
            <a:pPr marL="0" lvl="0" indent="0" algn="l" rtl="0">
              <a:lnSpc>
                <a:spcPct val="100000"/>
              </a:lnSpc>
              <a:spcBef>
                <a:spcPts val="0"/>
              </a:spcBef>
              <a:spcAft>
                <a:spcPts val="0"/>
              </a:spcAft>
              <a:buSzPts val="1400"/>
              <a:buNone/>
            </a:pPr>
            <a:r>
              <a:rPr lang="en-US" b="0" baseline="0" dirty="0"/>
              <a:t>140 participants over 12 wks. Primary outcome – weekly abstinence, secondary outcome – cocaine free </a:t>
            </a:r>
            <a:r>
              <a:rPr lang="en-US" b="0" baseline="0" dirty="0" err="1"/>
              <a:t>uds</a:t>
            </a:r>
            <a:r>
              <a:rPr lang="en-US" b="0" baseline="0" dirty="0"/>
              <a:t>, cravings, functional outcomes (self rated) -&gt; overall: reduction in cocaine use days </a:t>
            </a:r>
            <a:r>
              <a:rPr lang="en-US" b="0" baseline="0" dirty="0" err="1"/>
              <a:t>topiramate</a:t>
            </a:r>
            <a:endParaRPr lang="en-US" b="0" baseline="0" dirty="0"/>
          </a:p>
          <a:p>
            <a:pPr marL="171450" lvl="0" indent="-171450" algn="l" rtl="0">
              <a:lnSpc>
                <a:spcPct val="100000"/>
              </a:lnSpc>
              <a:spcBef>
                <a:spcPts val="0"/>
              </a:spcBef>
              <a:spcAft>
                <a:spcPts val="0"/>
              </a:spcAft>
              <a:buSzPts val="1400"/>
              <a:buFontTx/>
              <a:buChar char="-"/>
            </a:pPr>
            <a:r>
              <a:rPr lang="en-US" b="0" baseline="0" dirty="0"/>
              <a:t>Conclusion: </a:t>
            </a:r>
            <a:r>
              <a:rPr lang="en-US" b="0" baseline="0" dirty="0" err="1"/>
              <a:t>topiramate</a:t>
            </a:r>
            <a:r>
              <a:rPr lang="en-US" b="0" baseline="0" dirty="0"/>
              <a:t> (increasing doses up to target 150mg BID in weeks 6-12) is more efficacious than placebo at increasing the mean weekly proportion of cocaine nonuse days and associated measures of clinical improvement among cocaine-dependent individuals.</a:t>
            </a:r>
          </a:p>
          <a:p>
            <a:pPr marL="0" lvl="0" indent="0" algn="l" rtl="0">
              <a:lnSpc>
                <a:spcPct val="100000"/>
              </a:lnSpc>
              <a:spcBef>
                <a:spcPts val="0"/>
              </a:spcBef>
              <a:spcAft>
                <a:spcPts val="0"/>
              </a:spcAft>
              <a:buSzPts val="1400"/>
              <a:buFontTx/>
              <a:buNone/>
            </a:pPr>
            <a:r>
              <a:rPr lang="en-US" b="1" i="1" u="sng" baseline="0" dirty="0"/>
              <a:t>2018 systematic review and meta-analysis </a:t>
            </a:r>
            <a:r>
              <a:rPr lang="en-US" b="0" baseline="0" dirty="0"/>
              <a:t>– 6 double blind RCTs. Conflicting results (reduction in short-term use).</a:t>
            </a:r>
          </a:p>
          <a:p>
            <a:pPr marL="0" lvl="0" indent="0" algn="l" rtl="0">
              <a:lnSpc>
                <a:spcPct val="100000"/>
              </a:lnSpc>
              <a:spcBef>
                <a:spcPts val="0"/>
              </a:spcBef>
              <a:spcAft>
                <a:spcPts val="0"/>
              </a:spcAft>
              <a:buSzPts val="1400"/>
              <a:buFontTx/>
              <a:buNone/>
            </a:pPr>
            <a:endParaRPr lang="en-US" b="1" baseline="0" dirty="0"/>
          </a:p>
          <a:p>
            <a:pPr marL="0" lvl="0" indent="0" algn="l" rtl="0">
              <a:lnSpc>
                <a:spcPct val="100000"/>
              </a:lnSpc>
              <a:spcBef>
                <a:spcPts val="0"/>
              </a:spcBef>
              <a:spcAft>
                <a:spcPts val="0"/>
              </a:spcAft>
              <a:buSzPts val="1400"/>
              <a:buNone/>
            </a:pPr>
            <a:r>
              <a:rPr lang="en-US" b="1" dirty="0">
                <a:solidFill>
                  <a:srgbClr val="00B0F0"/>
                </a:solidFill>
              </a:rPr>
              <a:t>Psychostimulants: </a:t>
            </a:r>
            <a:r>
              <a:rPr lang="en-US" b="1" dirty="0"/>
              <a:t>Mixed (low</a:t>
            </a:r>
            <a:r>
              <a:rPr lang="en-US" b="1" baseline="0" dirty="0"/>
              <a:t> to moderate quality </a:t>
            </a:r>
            <a:r>
              <a:rPr lang="en-US" b="1" dirty="0"/>
              <a:t>evidence)</a:t>
            </a:r>
          </a:p>
          <a:p>
            <a:pPr marL="0" lvl="0" indent="0" algn="l" rtl="0">
              <a:lnSpc>
                <a:spcPct val="100000"/>
              </a:lnSpc>
              <a:spcBef>
                <a:spcPts val="0"/>
              </a:spcBef>
              <a:spcAft>
                <a:spcPts val="0"/>
              </a:spcAft>
              <a:buSzPts val="1400"/>
              <a:buNone/>
            </a:pPr>
            <a:r>
              <a:rPr lang="en-US" b="1" i="1" u="sng" dirty="0"/>
              <a:t>2020</a:t>
            </a:r>
            <a:r>
              <a:rPr lang="en-US" b="1" i="1" u="sng" baseline="0" dirty="0"/>
              <a:t> </a:t>
            </a:r>
            <a:r>
              <a:rPr lang="en-US" b="1" i="1" u="sng" baseline="0" dirty="0" err="1"/>
              <a:t>Tardelli</a:t>
            </a:r>
            <a:r>
              <a:rPr lang="en-US" b="1" i="1" u="sng" baseline="0" dirty="0"/>
              <a:t> et al </a:t>
            </a:r>
            <a:r>
              <a:rPr lang="en-US" baseline="0" dirty="0"/>
              <a:t>- systematic review and meta-analysis of 2889 participants: p</a:t>
            </a:r>
            <a:r>
              <a:rPr lang="en-US" dirty="0"/>
              <a:t>rescription amphetamines (</a:t>
            </a:r>
            <a:r>
              <a:rPr lang="en-US" dirty="0" err="1"/>
              <a:t>modafinil</a:t>
            </a:r>
            <a:r>
              <a:rPr lang="en-US" dirty="0"/>
              <a:t>, methylphenidate – Ritalin, </a:t>
            </a:r>
            <a:r>
              <a:rPr lang="en-US" dirty="0" err="1"/>
              <a:t>concerta</a:t>
            </a:r>
            <a:r>
              <a:rPr lang="en-US" dirty="0"/>
              <a:t>- or amphetamines (mixed amphetamine salts – Adderall, </a:t>
            </a:r>
            <a:r>
              <a:rPr lang="en-US" dirty="0" err="1"/>
              <a:t>lisdexamphetamine</a:t>
            </a:r>
            <a:r>
              <a:rPr lang="en-US" dirty="0"/>
              <a:t> - </a:t>
            </a:r>
            <a:r>
              <a:rPr lang="en-US" dirty="0" err="1"/>
              <a:t>vyvanse</a:t>
            </a:r>
            <a:r>
              <a:rPr lang="en-US" dirty="0"/>
              <a:t>, and </a:t>
            </a:r>
            <a:r>
              <a:rPr lang="en-US" dirty="0" err="1"/>
              <a:t>dextroamphetamine</a:t>
            </a:r>
            <a:r>
              <a:rPr lang="en-US" dirty="0"/>
              <a:t> – Dexedrine</a:t>
            </a:r>
            <a:r>
              <a:rPr lang="en-US" baseline="0" dirty="0"/>
              <a:t> </a:t>
            </a:r>
            <a:r>
              <a:rPr lang="en-US" dirty="0"/>
              <a:t>were particularly efficacious in:</a:t>
            </a:r>
          </a:p>
          <a:p>
            <a:pPr marL="171450" lvl="0" indent="-171450" algn="l" rtl="0">
              <a:lnSpc>
                <a:spcPct val="100000"/>
              </a:lnSpc>
              <a:spcBef>
                <a:spcPts val="0"/>
              </a:spcBef>
              <a:spcAft>
                <a:spcPts val="0"/>
              </a:spcAft>
              <a:buSzPts val="1400"/>
              <a:buFontTx/>
              <a:buChar char="-"/>
            </a:pPr>
            <a:r>
              <a:rPr lang="en-US" baseline="0" dirty="0"/>
              <a:t>Promoting </a:t>
            </a:r>
            <a:r>
              <a:rPr lang="en-US" dirty="0"/>
              <a:t>sustained abstinence (2-3 </a:t>
            </a:r>
            <a:r>
              <a:rPr lang="en-US" dirty="0" err="1"/>
              <a:t>wks</a:t>
            </a:r>
            <a:r>
              <a:rPr lang="en-US" dirty="0"/>
              <a:t>) in patients with cocaine use disorder [RR = 2.44, 95% CI = (1.66, 3.58)</a:t>
            </a:r>
          </a:p>
          <a:p>
            <a:pPr marL="628650" lvl="1" indent="-171450" algn="l" rtl="0">
              <a:lnSpc>
                <a:spcPct val="100000"/>
              </a:lnSpc>
              <a:spcBef>
                <a:spcPts val="0"/>
              </a:spcBef>
              <a:spcAft>
                <a:spcPts val="0"/>
              </a:spcAft>
              <a:buSzPts val="1400"/>
              <a:buFontTx/>
              <a:buChar char="-"/>
            </a:pPr>
            <a:r>
              <a:rPr lang="en-US" dirty="0"/>
              <a:t>higher doses of PPs were particularly efficacious for treatment of cocaine use disorder [RR = 1.95, 95% CI = (1.38, 2.77)] (moderate quality evidence)</a:t>
            </a:r>
          </a:p>
          <a:p>
            <a:pPr marL="171450" lvl="0" indent="-171450" algn="l" rtl="0">
              <a:lnSpc>
                <a:spcPct val="100000"/>
              </a:lnSpc>
              <a:spcBef>
                <a:spcPts val="0"/>
              </a:spcBef>
              <a:spcAft>
                <a:spcPts val="0"/>
              </a:spcAft>
              <a:buSzPts val="1400"/>
              <a:buFontTx/>
              <a:buChar char="-"/>
            </a:pPr>
            <a:r>
              <a:rPr lang="en-US" dirty="0"/>
              <a:t>Treatment with prescription amphetamines also yielded more cocaine-negative urines [MD = 8.37%, 95% CI = (3.75, 12.98)]. </a:t>
            </a:r>
          </a:p>
          <a:p>
            <a:pPr marL="171450" lvl="0" indent="-171450" algn="l" rtl="0">
              <a:lnSpc>
                <a:spcPct val="100000"/>
              </a:lnSpc>
              <a:spcBef>
                <a:spcPts val="0"/>
              </a:spcBef>
              <a:spcAft>
                <a:spcPts val="0"/>
              </a:spcAft>
              <a:buSzPts val="1400"/>
              <a:buFontTx/>
              <a:buChar char="-"/>
            </a:pPr>
            <a:r>
              <a:rPr lang="en-US" dirty="0"/>
              <a:t>There was no effect of PPs on the retention in treatment.</a:t>
            </a:r>
          </a:p>
          <a:p>
            <a:pPr marL="0" lvl="0" indent="0" algn="l" rtl="0">
              <a:lnSpc>
                <a:spcPct val="100000"/>
              </a:lnSpc>
              <a:spcBef>
                <a:spcPts val="0"/>
              </a:spcBef>
              <a:spcAft>
                <a:spcPts val="0"/>
              </a:spcAft>
              <a:buSzPts val="1400"/>
              <a:buNone/>
            </a:pPr>
            <a:r>
              <a:rPr lang="en-US" b="1" dirty="0"/>
              <a:t>Conclusion</a:t>
            </a:r>
            <a:r>
              <a:rPr lang="en-US" dirty="0"/>
              <a:t> Rx psychostimulants, particularly prescription amphetamines given in robust doses, have a clinically significant beneficial effect to promote abstinence in the treatment of individuals with cocaine use disorder.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i="1" u="sng" dirty="0"/>
              <a:t>2016</a:t>
            </a:r>
            <a:r>
              <a:rPr lang="en-US" b="1" i="1" u="sng" baseline="0" dirty="0"/>
              <a:t> systematic review (Spain): </a:t>
            </a:r>
            <a:r>
              <a:rPr lang="en-US" baseline="0" dirty="0"/>
              <a:t>2300 participants, low quality evidence that psychostimulants improved abstinence, but retention was low (so cannot rule out attrition bias)</a:t>
            </a:r>
          </a:p>
          <a:p>
            <a:pPr marL="0" lvl="0" indent="0" algn="l" rtl="0">
              <a:lnSpc>
                <a:spcPct val="100000"/>
              </a:lnSpc>
              <a:spcBef>
                <a:spcPts val="0"/>
              </a:spcBef>
              <a:spcAft>
                <a:spcPts val="0"/>
              </a:spcAft>
              <a:buSzPts val="1400"/>
              <a:buNone/>
            </a:pPr>
            <a:endParaRPr lang="en-US" baseline="0" dirty="0"/>
          </a:p>
          <a:p>
            <a:pPr marL="0" lvl="0" indent="0" algn="l" rtl="0">
              <a:lnSpc>
                <a:spcPct val="100000"/>
              </a:lnSpc>
              <a:spcBef>
                <a:spcPts val="0"/>
              </a:spcBef>
              <a:spcAft>
                <a:spcPts val="0"/>
              </a:spcAft>
              <a:buSzPts val="1400"/>
              <a:buNone/>
            </a:pPr>
            <a:r>
              <a:rPr lang="en-US" b="1" i="1" u="sng" baseline="0" dirty="0"/>
              <a:t>2020 Fran Levin out of Columbia: </a:t>
            </a:r>
            <a:r>
              <a:rPr lang="en-US" baseline="0" dirty="0"/>
              <a:t>A double-blind, randomized placebo-controlled trial, testing the combination of mixed amphetamine salts extended-release (MAS-ER) – doses 60mg/day- and </a:t>
            </a:r>
            <a:r>
              <a:rPr lang="en-US" baseline="0" dirty="0" err="1"/>
              <a:t>topiramate</a:t>
            </a:r>
            <a:r>
              <a:rPr lang="en-US" baseline="0" dirty="0"/>
              <a:t> -100mg BID- or placebo over a 12-week medication phase was conducted. Conducted as a proof of concept (had previously been published on before). </a:t>
            </a:r>
          </a:p>
          <a:p>
            <a:pPr marL="0" lvl="0" indent="0" algn="l" rtl="0">
              <a:lnSpc>
                <a:spcPct val="100000"/>
              </a:lnSpc>
              <a:spcBef>
                <a:spcPts val="0"/>
              </a:spcBef>
              <a:spcAft>
                <a:spcPts val="0"/>
              </a:spcAft>
              <a:buSzPts val="1400"/>
              <a:buNone/>
            </a:pPr>
            <a:endParaRPr lang="en-US" baseline="0" dirty="0"/>
          </a:p>
          <a:p>
            <a:pPr marL="0" lvl="0" indent="0" algn="l" rtl="0">
              <a:lnSpc>
                <a:spcPct val="100000"/>
              </a:lnSpc>
              <a:spcBef>
                <a:spcPts val="0"/>
              </a:spcBef>
              <a:spcAft>
                <a:spcPts val="0"/>
              </a:spcAft>
              <a:buSzPts val="1400"/>
              <a:buNone/>
            </a:pPr>
            <a:r>
              <a:rPr lang="en-US" baseline="0" dirty="0"/>
              <a:t>The two-site outpatient trial included 127 adults (96 males) with CUD using at least 9 days in the prior month. </a:t>
            </a:r>
          </a:p>
          <a:p>
            <a:pPr marL="0" lvl="0" indent="0" algn="l" rtl="0">
              <a:lnSpc>
                <a:spcPct val="100000"/>
              </a:lnSpc>
              <a:spcBef>
                <a:spcPts val="0"/>
              </a:spcBef>
              <a:spcAft>
                <a:spcPts val="0"/>
              </a:spcAft>
              <a:buSzPts val="1400"/>
              <a:buNone/>
            </a:pPr>
            <a:endParaRPr lang="en-US" baseline="0" dirty="0"/>
          </a:p>
          <a:p>
            <a:pPr marL="0" lvl="0" indent="0" algn="l" rtl="0">
              <a:lnSpc>
                <a:spcPct val="100000"/>
              </a:lnSpc>
              <a:spcBef>
                <a:spcPts val="0"/>
              </a:spcBef>
              <a:spcAft>
                <a:spcPts val="0"/>
              </a:spcAft>
              <a:buSzPts val="1400"/>
              <a:buNone/>
            </a:pPr>
            <a:r>
              <a:rPr lang="en-US" dirty="0"/>
              <a:t>The primary outcome was the proportion of individuals who achieved three consecutive abstinent weeks at the end of the study (EOS) as measured by urine toxicology and self-report.</a:t>
            </a:r>
          </a:p>
          <a:p>
            <a:pPr marL="0" lvl="0" indent="0" algn="l" rtl="0">
              <a:lnSpc>
                <a:spcPct val="100000"/>
              </a:lnSpc>
              <a:spcBef>
                <a:spcPts val="0"/>
              </a:spcBef>
              <a:spcAft>
                <a:spcPts val="0"/>
              </a:spcAft>
              <a:buSzPts val="1400"/>
              <a:buNone/>
            </a:pPr>
            <a:r>
              <a:rPr lang="en-US" b="1" dirty="0"/>
              <a:t>Results</a:t>
            </a:r>
            <a:r>
              <a:rPr lang="en-US" dirty="0"/>
              <a:t>: The proportion of participants achieving three abstinent weeks at the EOS was signiﬁcantly (P = .03) larger in the treatment (14.1%) compared to the placebo group (0.0%).</a:t>
            </a:r>
            <a:r>
              <a:rPr lang="en-US" baseline="0" dirty="0"/>
              <a:t> Similar conclusion as prior study.</a:t>
            </a:r>
          </a:p>
          <a:p>
            <a:pPr marL="0" lvl="0" indent="0" algn="l" rtl="0">
              <a:lnSpc>
                <a:spcPct val="100000"/>
              </a:lnSpc>
              <a:spcBef>
                <a:spcPts val="0"/>
              </a:spcBef>
              <a:spcAft>
                <a:spcPts val="0"/>
              </a:spcAft>
              <a:buSzPts val="1400"/>
              <a:buNone/>
            </a:pPr>
            <a:endParaRPr lang="en-US" baseline="0" dirty="0"/>
          </a:p>
          <a:p>
            <a:pPr marL="0" lvl="0" indent="0" algn="l" rtl="0">
              <a:lnSpc>
                <a:spcPct val="100000"/>
              </a:lnSpc>
              <a:spcBef>
                <a:spcPts val="0"/>
              </a:spcBef>
              <a:spcAft>
                <a:spcPts val="0"/>
              </a:spcAft>
              <a:buSzPts val="1400"/>
              <a:buNone/>
            </a:pPr>
            <a:r>
              <a:rPr lang="en-US" b="1" i="1" u="sng" baseline="0" dirty="0"/>
              <a:t>2015 Fran Levin: </a:t>
            </a:r>
            <a:r>
              <a:rPr lang="en-US" baseline="0" dirty="0"/>
              <a:t>13 </a:t>
            </a:r>
            <a:r>
              <a:rPr lang="en-US" baseline="0" dirty="0" err="1"/>
              <a:t>wk</a:t>
            </a:r>
            <a:r>
              <a:rPr lang="en-US" baseline="0" dirty="0"/>
              <a:t>, double blind RCT, placebo-controlled trial of 126 participants with diagnosed ADHD and cocaine use disorder conducted between December 1, 2007, and April 15, 2013, at 2 academic health center substance abuse treatment research sites. </a:t>
            </a:r>
          </a:p>
          <a:p>
            <a:pPr marL="0" lvl="0" indent="0" algn="l" rtl="0">
              <a:lnSpc>
                <a:spcPct val="100000"/>
              </a:lnSpc>
              <a:spcBef>
                <a:spcPts val="0"/>
              </a:spcBef>
              <a:spcAft>
                <a:spcPts val="0"/>
              </a:spcAft>
              <a:buSzPts val="1400"/>
              <a:buNone/>
            </a:pPr>
            <a:r>
              <a:rPr lang="en-US" b="1" dirty="0"/>
              <a:t>Conclusion</a:t>
            </a:r>
            <a:r>
              <a:rPr lang="en-US" dirty="0"/>
              <a:t>: ER MAS in robust doses (60-80mg/day) + CBT are effective for treatment of co-occurring ADHD and cocaine use disorder, both improving ADHD symptoms and reducing cocaine use (by weekly cocaine</a:t>
            </a:r>
            <a:r>
              <a:rPr lang="en-US" baseline="0" dirty="0"/>
              <a:t> </a:t>
            </a:r>
            <a:r>
              <a:rPr lang="en-US" baseline="0" dirty="0" err="1"/>
              <a:t>neg</a:t>
            </a:r>
            <a:r>
              <a:rPr lang="en-US" baseline="0" dirty="0"/>
              <a:t> UDS, and consecutive weeks of abstinence).</a:t>
            </a:r>
            <a:endParaRPr lang="en-US" dirty="0"/>
          </a:p>
          <a:p>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32</a:t>
            </a:fld>
            <a:endParaRPr lang="en-US"/>
          </a:p>
        </p:txBody>
      </p:sp>
    </p:spTree>
    <p:extLst>
      <p:ext uri="{BB962C8B-B14F-4D97-AF65-F5344CB8AC3E}">
        <p14:creationId xmlns:p14="http://schemas.microsoft.com/office/powerpoint/2010/main" val="3507695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33</a:t>
            </a:fld>
            <a:endParaRPr lang="en-US"/>
          </a:p>
        </p:txBody>
      </p:sp>
    </p:spTree>
    <p:extLst>
      <p:ext uri="{BB962C8B-B14F-4D97-AF65-F5344CB8AC3E}">
        <p14:creationId xmlns:p14="http://schemas.microsoft.com/office/powerpoint/2010/main" val="126144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Coffin PO, Santos GM, Hern J, </a:t>
            </a:r>
            <a:r>
              <a:rPr lang="en-US" sz="1200" b="0" i="0" kern="1200" dirty="0" err="1">
                <a:solidFill>
                  <a:schemeClr val="tx1"/>
                </a:solidFill>
                <a:effectLst/>
                <a:latin typeface="+mn-lt"/>
                <a:ea typeface="+mn-ea"/>
                <a:cs typeface="+mn-cs"/>
              </a:rPr>
              <a:t>Vittinghoff</a:t>
            </a:r>
            <a:r>
              <a:rPr lang="en-US" sz="1200" b="0" i="0" kern="1200" dirty="0">
                <a:solidFill>
                  <a:schemeClr val="tx1"/>
                </a:solidFill>
                <a:effectLst/>
                <a:latin typeface="+mn-lt"/>
                <a:ea typeface="+mn-ea"/>
                <a:cs typeface="+mn-cs"/>
              </a:rPr>
              <a:t> E, Walker JE, Matheson T, Santos D, Colfax G, </a:t>
            </a:r>
            <a:r>
              <a:rPr lang="en-US" sz="1200" b="0" i="0" kern="1200" dirty="0" err="1">
                <a:solidFill>
                  <a:schemeClr val="tx1"/>
                </a:solidFill>
                <a:effectLst/>
                <a:latin typeface="+mn-lt"/>
                <a:ea typeface="+mn-ea"/>
                <a:cs typeface="+mn-cs"/>
              </a:rPr>
              <a:t>Batki</a:t>
            </a:r>
            <a:r>
              <a:rPr lang="en-US" sz="1200" b="0" i="0" kern="1200" dirty="0">
                <a:solidFill>
                  <a:schemeClr val="tx1"/>
                </a:solidFill>
                <a:effectLst/>
                <a:latin typeface="+mn-lt"/>
                <a:ea typeface="+mn-ea"/>
                <a:cs typeface="+mn-cs"/>
              </a:rPr>
              <a:t> SL. Effects of Mirtazapine for Methamphetamine Use Disorder Among Cisgender Men and Transgender Women Who Have Sex With Men: A Placebo-Controlled Randomized Clinical Trial. JAMA Psychiatry. 2020 Mar 1;77(3):246-255.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10.1001/jamapsychiatry.2019.3655. PMID: 31825466; PMCID: PMC6990973.</a:t>
            </a:r>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34</a:t>
            </a:fld>
            <a:endParaRPr lang="en-US"/>
          </a:p>
        </p:txBody>
      </p:sp>
    </p:spTree>
    <p:extLst>
      <p:ext uri="{BB962C8B-B14F-4D97-AF65-F5344CB8AC3E}">
        <p14:creationId xmlns:p14="http://schemas.microsoft.com/office/powerpoint/2010/main" val="1308520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212121"/>
                </a:solidFill>
                <a:latin typeface="system-ui"/>
              </a:rPr>
              <a:t>Dakwar</a:t>
            </a:r>
            <a:r>
              <a:rPr lang="en-US" sz="1200" dirty="0">
                <a:solidFill>
                  <a:srgbClr val="212121"/>
                </a:solidFill>
                <a:latin typeface="system-ui"/>
              </a:rPr>
              <a:t> E, Nunes EV, Hart CL, </a:t>
            </a:r>
            <a:r>
              <a:rPr lang="en-US" sz="1200" dirty="0" err="1">
                <a:solidFill>
                  <a:srgbClr val="212121"/>
                </a:solidFill>
                <a:latin typeface="system-ui"/>
              </a:rPr>
              <a:t>Foltin</a:t>
            </a:r>
            <a:r>
              <a:rPr lang="en-US" sz="1200" dirty="0">
                <a:solidFill>
                  <a:srgbClr val="212121"/>
                </a:solidFill>
                <a:latin typeface="system-ui"/>
              </a:rPr>
              <a:t> RW, Mathew SJ, Carpenter KM, Choi CJJ, </a:t>
            </a:r>
            <a:r>
              <a:rPr lang="en-US" sz="1200" dirty="0" err="1">
                <a:solidFill>
                  <a:srgbClr val="212121"/>
                </a:solidFill>
                <a:latin typeface="system-ui"/>
              </a:rPr>
              <a:t>Basaraba</a:t>
            </a:r>
            <a:r>
              <a:rPr lang="en-US" sz="1200" dirty="0">
                <a:solidFill>
                  <a:srgbClr val="212121"/>
                </a:solidFill>
                <a:latin typeface="system-ui"/>
              </a:rPr>
              <a:t> CN, </a:t>
            </a:r>
            <a:r>
              <a:rPr lang="en-US" sz="1200" dirty="0" err="1">
                <a:solidFill>
                  <a:srgbClr val="212121"/>
                </a:solidFill>
                <a:latin typeface="system-ui"/>
              </a:rPr>
              <a:t>Pavlicova</a:t>
            </a:r>
            <a:r>
              <a:rPr lang="en-US" sz="1200" dirty="0">
                <a:solidFill>
                  <a:srgbClr val="212121"/>
                </a:solidFill>
                <a:latin typeface="system-ui"/>
              </a:rPr>
              <a:t> M, Levin FR. A Single Ketamine Infusion Combined With Mindfulness-Based Behavioral Modification to Treat Cocaine Dependence: A Randomized Clinical Trial. Am J Psychiatry. 2019 Nov 1;176(11):923-930.</a:t>
            </a:r>
            <a:endParaRPr lang="en-US" sz="1200" dirty="0"/>
          </a:p>
          <a:p>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36</a:t>
            </a:fld>
            <a:endParaRPr lang="en-US"/>
          </a:p>
        </p:txBody>
      </p:sp>
    </p:spTree>
    <p:extLst>
      <p:ext uri="{BB962C8B-B14F-4D97-AF65-F5344CB8AC3E}">
        <p14:creationId xmlns:p14="http://schemas.microsoft.com/office/powerpoint/2010/main" val="942342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a:t>
            </a:r>
            <a:r>
              <a:rPr lang="en-US" baseline="0" dirty="0"/>
              <a:t> n</a:t>
            </a:r>
            <a:r>
              <a:rPr lang="en-US" dirty="0"/>
              <a:t>on-pharm</a:t>
            </a:r>
            <a:r>
              <a:rPr lang="en-US" baseline="0" dirty="0"/>
              <a:t> management is really the bread and butter of treatment for stim use disorder. </a:t>
            </a:r>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37</a:t>
            </a:fld>
            <a:endParaRPr lang="en-US"/>
          </a:p>
        </p:txBody>
      </p:sp>
    </p:spTree>
    <p:extLst>
      <p:ext uri="{BB962C8B-B14F-4D97-AF65-F5344CB8AC3E}">
        <p14:creationId xmlns:p14="http://schemas.microsoft.com/office/powerpoint/2010/main" val="2369743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r>
              <a:rPr lang="en-US" dirty="0"/>
              <a:t>Here </a:t>
            </a:r>
            <a:r>
              <a:rPr lang="en-US" baseline="0" dirty="0"/>
              <a:t>are some of the evidence-based behavioral interventions for Stimulant use disorders</a:t>
            </a:r>
          </a:p>
          <a:p>
            <a:pPr marL="457200" marR="0" lvl="0" indent="-22860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US" baseline="0" dirty="0"/>
              <a:t>CRA – clinicians lead patients through a functional analysis to identify triggers to use, short and long-term rewards and consequences of use, and from there help patients reorganize their social environment. This may involve job hunting or role playing, help plugging into sober community activities, etc.</a:t>
            </a:r>
            <a:endParaRPr lang="en-US" dirty="0"/>
          </a:p>
          <a:p>
            <a:pPr marL="457200" marR="0" lvl="0" indent="-228600" algn="l" rtl="0">
              <a:lnSpc>
                <a:spcPct val="100000"/>
              </a:lnSpc>
              <a:spcBef>
                <a:spcPts val="0"/>
              </a:spcBef>
              <a:spcAft>
                <a:spcPts val="0"/>
              </a:spcAft>
              <a:buClr>
                <a:schemeClr val="dk1"/>
              </a:buClr>
              <a:buSzPts val="1400"/>
              <a:buFont typeface="Calibri"/>
              <a:buNone/>
            </a:pPr>
            <a:endParaRPr dirty="0"/>
          </a:p>
        </p:txBody>
      </p:sp>
      <p:sp>
        <p:nvSpPr>
          <p:cNvPr id="274" name="Google Shape;27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82959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US" dirty="0"/>
              <a:t>This</a:t>
            </a:r>
            <a:r>
              <a:rPr lang="en-US" baseline="0" dirty="0"/>
              <a:t> meta-analysis by </a:t>
            </a:r>
            <a:r>
              <a:rPr lang="en-US" baseline="0" dirty="0" err="1"/>
              <a:t>decrescenzo</a:t>
            </a:r>
            <a:r>
              <a:rPr lang="en-US" baseline="0" dirty="0"/>
              <a:t> published in 2018 is one of the most comprehensive assessments we have of evidence based behavioral health interventions for stimulant use disorders. It includes an analysis of 76 studies describing over 50 RCTs between 1993 and 2016 and compares 12 psychosocial interventions in participants with stim use disorder, most of whom had comorbid alcohol or opioid use disorders on MOUD.</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US" baseline="0" dirty="0"/>
              <a:t>The colored lines indicate abstinence at different time points and dropout rates.</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US" baseline="0" dirty="0"/>
              <a:t>You can see the CM + CRA and CM + 12 step were most efficacious in maintaining 12 </a:t>
            </a:r>
            <a:r>
              <a:rPr lang="en-US" baseline="0" dirty="0" err="1"/>
              <a:t>wks</a:t>
            </a:r>
            <a:r>
              <a:rPr lang="en-US" baseline="0" dirty="0"/>
              <a:t> abstinence, abstinence at EOT and at longest follow-up. Had the lowest drop out rates.</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US" baseline="0" dirty="0"/>
              <a:t>CRA – clinicians lead patients through a functional analysis to identify triggers to use, short and long-term rewards and consequences, and from there help patients reorganize their social environment to facilitate involvement. This may involve job hunting or role playing, help plugging into sober community activities, etc.</a:t>
            </a:r>
            <a:endParaRPr dirty="0"/>
          </a:p>
        </p:txBody>
      </p:sp>
      <p:sp>
        <p:nvSpPr>
          <p:cNvPr id="303" name="Google Shape;3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8757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Arial"/>
                <a:ea typeface="Arial"/>
                <a:cs typeface="Arial"/>
                <a:sym typeface="Arial"/>
              </a:rPr>
              <a:t>So what is</a:t>
            </a:r>
            <a:r>
              <a:rPr lang="en-US" sz="1200" baseline="0" dirty="0">
                <a:latin typeface="Arial"/>
                <a:ea typeface="Arial"/>
                <a:cs typeface="Arial"/>
                <a:sym typeface="Arial"/>
              </a:rPr>
              <a:t> </a:t>
            </a:r>
            <a:r>
              <a:rPr lang="en-US" sz="1200" dirty="0">
                <a:latin typeface="Arial"/>
                <a:ea typeface="Arial"/>
                <a:cs typeface="Arial"/>
                <a:sym typeface="Arial"/>
              </a:rPr>
              <a:t>CM?</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aseline="0" dirty="0">
                <a:latin typeface="Arial"/>
                <a:ea typeface="Arial"/>
                <a:cs typeface="Arial"/>
                <a:sym typeface="Arial"/>
              </a:rPr>
              <a:t>CM is based on o</a:t>
            </a:r>
            <a:r>
              <a:rPr lang="en-US" sz="1200" dirty="0">
                <a:latin typeface="Arial"/>
                <a:ea typeface="Arial"/>
                <a:cs typeface="Arial"/>
                <a:sym typeface="Arial"/>
              </a:rPr>
              <a:t>perant</a:t>
            </a:r>
            <a:r>
              <a:rPr lang="en-US" sz="1200" baseline="0" dirty="0">
                <a:latin typeface="Arial"/>
                <a:ea typeface="Arial"/>
                <a:cs typeface="Arial"/>
                <a:sym typeface="Arial"/>
              </a:rPr>
              <a:t> conditioning principles, which if you remember from high school state that the strength of a voluntary behavior is modified by reinforcement or punishment. CM differs from operant conditioning is that it does </a:t>
            </a:r>
            <a:r>
              <a:rPr lang="en-US" sz="1200" b="1" u="sng" baseline="0" dirty="0">
                <a:latin typeface="Arial"/>
                <a:ea typeface="Arial"/>
                <a:cs typeface="Arial"/>
                <a:sym typeface="Arial"/>
              </a:rPr>
              <a:t>not</a:t>
            </a:r>
            <a:r>
              <a:rPr lang="en-US" sz="1200" baseline="0" dirty="0">
                <a:latin typeface="Arial"/>
                <a:ea typeface="Arial"/>
                <a:cs typeface="Arial"/>
                <a:sym typeface="Arial"/>
              </a:rPr>
              <a:t> involve punishment. Simply reinforcement (positive) or no reinforcement (neutral or no change).</a:t>
            </a:r>
          </a:p>
          <a:p>
            <a:pPr marL="457200" marR="0" lvl="0" indent="-228600" algn="l" rtl="0">
              <a:lnSpc>
                <a:spcPct val="100000"/>
              </a:lnSpc>
              <a:spcBef>
                <a:spcPts val="0"/>
              </a:spcBef>
              <a:spcAft>
                <a:spcPts val="0"/>
              </a:spcAft>
              <a:buClr>
                <a:srgbClr val="000000"/>
              </a:buClr>
              <a:buSzPts val="1400"/>
              <a:buFont typeface="Arial"/>
              <a:buNone/>
            </a:pPr>
            <a:r>
              <a:rPr lang="en-US" sz="1200" baseline="0" dirty="0" err="1">
                <a:latin typeface="Arial"/>
                <a:ea typeface="Arial"/>
                <a:cs typeface="Arial"/>
                <a:sym typeface="Arial"/>
              </a:rPr>
              <a:t>Operants</a:t>
            </a:r>
            <a:r>
              <a:rPr lang="en-US" sz="1200" baseline="0" dirty="0">
                <a:latin typeface="Arial"/>
                <a:ea typeface="Arial"/>
                <a:cs typeface="Arial"/>
                <a:sym typeface="Arial"/>
              </a:rPr>
              <a:t> (behaviors that affect one’s environment – like reduction in substance use, abstinence, engagement in care) are conditioned to occur or not occur depending on consequences of that behavior (consequences in our case being reinforcements like money or gift cards).</a:t>
            </a:r>
          </a:p>
          <a:p>
            <a:pPr marL="457200" marR="0" lvl="0" indent="-228600" algn="l" rtl="0">
              <a:lnSpc>
                <a:spcPct val="100000"/>
              </a:lnSpc>
              <a:spcBef>
                <a:spcPts val="0"/>
              </a:spcBef>
              <a:spcAft>
                <a:spcPts val="0"/>
              </a:spcAft>
              <a:buClr>
                <a:srgbClr val="000000"/>
              </a:buClr>
              <a:buSzPts val="1400"/>
              <a:buFont typeface="Arial"/>
              <a:buNone/>
            </a:pPr>
            <a:r>
              <a:rPr lang="en-US" sz="1200" i="1" baseline="0" dirty="0">
                <a:latin typeface="Arial"/>
                <a:ea typeface="Arial"/>
                <a:cs typeface="Arial"/>
                <a:sym typeface="Arial"/>
              </a:rPr>
              <a:t>(Then, refer to slide) </a:t>
            </a:r>
            <a:r>
              <a:rPr lang="en-US" sz="1200" baseline="0" dirty="0">
                <a:latin typeface="Arial"/>
                <a:ea typeface="Arial"/>
                <a:cs typeface="Arial"/>
                <a:sym typeface="Arial"/>
              </a:rPr>
              <a:t>– “essential theory…”</a:t>
            </a:r>
          </a:p>
          <a:p>
            <a:pPr marL="457200" marR="0" lvl="0" indent="-228600" algn="l" rtl="0">
              <a:lnSpc>
                <a:spcPct val="100000"/>
              </a:lnSpc>
              <a:spcBef>
                <a:spcPts val="0"/>
              </a:spcBef>
              <a:spcAft>
                <a:spcPts val="0"/>
              </a:spcAft>
              <a:buClr>
                <a:srgbClr val="000000"/>
              </a:buClr>
              <a:buSzPts val="1400"/>
              <a:buFont typeface="Arial"/>
              <a:buNone/>
            </a:pPr>
            <a:r>
              <a:rPr lang="en-US" sz="1200" dirty="0">
                <a:latin typeface="Arial"/>
                <a:ea typeface="Arial"/>
                <a:cs typeface="Arial"/>
                <a:sym typeface="Arial"/>
              </a:rPr>
              <a:t>Verification of behavior</a:t>
            </a:r>
            <a:r>
              <a:rPr lang="en-US" sz="1200" baseline="0" dirty="0">
                <a:latin typeface="Arial"/>
                <a:ea typeface="Arial"/>
                <a:cs typeface="Arial"/>
                <a:sym typeface="Arial"/>
              </a:rPr>
              <a:t> (for instance, </a:t>
            </a:r>
            <a:r>
              <a:rPr lang="en-US" sz="1200" baseline="0" dirty="0" err="1">
                <a:latin typeface="Arial"/>
                <a:ea typeface="Arial"/>
                <a:cs typeface="Arial"/>
                <a:sym typeface="Arial"/>
              </a:rPr>
              <a:t>neg</a:t>
            </a:r>
            <a:r>
              <a:rPr lang="en-US" sz="1200" baseline="0" dirty="0">
                <a:latin typeface="Arial"/>
                <a:ea typeface="Arial"/>
                <a:cs typeface="Arial"/>
                <a:sym typeface="Arial"/>
              </a:rPr>
              <a:t> UDS for stimulants) </a:t>
            </a:r>
            <a:r>
              <a:rPr lang="en-US" sz="1200" dirty="0">
                <a:latin typeface="Arial"/>
                <a:ea typeface="Arial"/>
                <a:cs typeface="Arial"/>
                <a:sym typeface="Arial"/>
              </a:rPr>
              <a:t>should be clear to the patient at time of initiation</a:t>
            </a:r>
            <a:r>
              <a:rPr lang="en-US" sz="1200" baseline="0" dirty="0">
                <a:latin typeface="Arial"/>
                <a:ea typeface="Arial"/>
                <a:cs typeface="Arial"/>
                <a:sym typeface="Arial"/>
              </a:rPr>
              <a:t> into the program</a:t>
            </a:r>
            <a:endParaRPr lang="en-US" sz="1200" dirty="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sz="1200" dirty="0">
                <a:latin typeface="Arial"/>
                <a:cs typeface="Arial"/>
                <a:sym typeface="Arial"/>
              </a:rPr>
              <a:t>Reinforcement give</a:t>
            </a:r>
            <a:r>
              <a:rPr lang="en-US" sz="1200" baseline="0" dirty="0">
                <a:latin typeface="Arial"/>
                <a:cs typeface="Arial"/>
                <a:sym typeface="Arial"/>
              </a:rPr>
              <a:t>n as close to time of behavior as possible</a:t>
            </a:r>
          </a:p>
          <a:p>
            <a:pPr marL="457200" marR="0" lvl="0" indent="-228600" algn="l" rtl="0">
              <a:lnSpc>
                <a:spcPct val="100000"/>
              </a:lnSpc>
              <a:spcBef>
                <a:spcPts val="0"/>
              </a:spcBef>
              <a:spcAft>
                <a:spcPts val="0"/>
              </a:spcAft>
              <a:buClr>
                <a:srgbClr val="000000"/>
              </a:buClr>
              <a:buSzPts val="1400"/>
              <a:buFont typeface="Arial"/>
              <a:buNone/>
            </a:pPr>
            <a:r>
              <a:rPr lang="en-US" sz="1200" baseline="0" dirty="0">
                <a:latin typeface="Arial"/>
                <a:cs typeface="Arial"/>
                <a:sym typeface="Arial"/>
              </a:rPr>
              <a:t>Magnitude of reinforcement should increase as the goal behavior continues to be met</a:t>
            </a:r>
          </a:p>
          <a:p>
            <a:pPr marL="457200" marR="0" lvl="0" indent="-228600" algn="l" rtl="0">
              <a:lnSpc>
                <a:spcPct val="100000"/>
              </a:lnSpc>
              <a:spcBef>
                <a:spcPts val="0"/>
              </a:spcBef>
              <a:spcAft>
                <a:spcPts val="0"/>
              </a:spcAft>
              <a:buClr>
                <a:srgbClr val="000000"/>
              </a:buClr>
              <a:buSzPts val="1400"/>
              <a:buFont typeface="Arial"/>
              <a:buNone/>
            </a:pPr>
            <a:endParaRPr lang="en-US" sz="1200" baseline="0" dirty="0">
              <a:latin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sz="1200" baseline="0" dirty="0">
                <a:latin typeface="Arial"/>
                <a:cs typeface="Arial"/>
                <a:sym typeface="Arial"/>
              </a:rPr>
              <a:t>ABCs – antecedent (anticipation of reinforcement with behavior), behavior, consequence (reinforcement or no reinforcement)</a:t>
            </a: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sz="1200" baseline="0" dirty="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lang="en-US" sz="1200" baseline="0" dirty="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sz="1200" baseline="0" dirty="0">
                <a:latin typeface="Arial"/>
                <a:ea typeface="Arial"/>
                <a:cs typeface="Arial"/>
                <a:sym typeface="Arial"/>
              </a:rPr>
              <a:t>(distinct from classical conditioning or Pavlovian conditioning – which assign value to previously </a:t>
            </a:r>
            <a:r>
              <a:rPr lang="en-US" sz="1200" baseline="0" dirty="0" err="1">
                <a:latin typeface="Arial"/>
                <a:ea typeface="Arial"/>
                <a:cs typeface="Arial"/>
                <a:sym typeface="Arial"/>
              </a:rPr>
              <a:t>innoculous</a:t>
            </a:r>
            <a:r>
              <a:rPr lang="en-US" sz="1200" baseline="0" dirty="0">
                <a:latin typeface="Arial"/>
                <a:ea typeface="Arial"/>
                <a:cs typeface="Arial"/>
                <a:sym typeface="Arial"/>
              </a:rPr>
              <a:t> stimuli</a:t>
            </a:r>
          </a:p>
          <a:p>
            <a:pPr marL="457200" marR="0" lvl="0" indent="-228600" algn="l" rtl="0">
              <a:lnSpc>
                <a:spcPct val="100000"/>
              </a:lnSpc>
              <a:spcBef>
                <a:spcPts val="0"/>
              </a:spcBef>
              <a:spcAft>
                <a:spcPts val="0"/>
              </a:spcAft>
              <a:buClr>
                <a:srgbClr val="000000"/>
              </a:buClr>
              <a:buSzPts val="1400"/>
              <a:buFont typeface="Arial"/>
              <a:buNone/>
            </a:pPr>
            <a:endParaRPr sz="1200" dirty="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sz="1200" dirty="0">
                <a:latin typeface="Arial"/>
                <a:ea typeface="Arial"/>
                <a:cs typeface="Arial"/>
                <a:sym typeface="Arial"/>
              </a:rPr>
              <a:t> </a:t>
            </a:r>
            <a:endParaRPr dirty="0"/>
          </a:p>
          <a:p>
            <a:pPr marL="457200" marR="0" lvl="0" indent="-228600" algn="l" rtl="0">
              <a:lnSpc>
                <a:spcPct val="100000"/>
              </a:lnSpc>
              <a:spcBef>
                <a:spcPts val="0"/>
              </a:spcBef>
              <a:spcAft>
                <a:spcPts val="0"/>
              </a:spcAft>
              <a:buClr>
                <a:schemeClr val="dk1"/>
              </a:buClr>
              <a:buSzPts val="1400"/>
              <a:buFont typeface="Calibri"/>
              <a:buNone/>
            </a:pPr>
            <a:endParaRPr dirty="0"/>
          </a:p>
        </p:txBody>
      </p:sp>
      <p:sp>
        <p:nvSpPr>
          <p:cNvPr id="286" name="Google Shape;28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40</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5536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89F765FD-85DC-024C-BEE6-3F030540FDE8}" type="slidenum">
              <a:rPr lang="en-US" sz="1100"/>
              <a:pPr eaLnBrk="1" hangingPunct="1">
                <a:defRPr/>
              </a:pPr>
              <a:t>41</a:t>
            </a:fld>
            <a:endParaRPr lang="en-US" sz="1100"/>
          </a:p>
        </p:txBody>
      </p:sp>
      <p:sp>
        <p:nvSpPr>
          <p:cNvPr id="83971" name="Rectangle 2"/>
          <p:cNvSpPr>
            <a:spLocks noGrp="1" noRot="1" noChangeAspect="1" noChangeArrowheads="1" noTextEdit="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sz="1200" b="0" i="0" kern="1200" dirty="0">
                <a:solidFill>
                  <a:schemeClr val="tx1"/>
                </a:solidFill>
                <a:effectLst/>
                <a:latin typeface="+mn-lt"/>
                <a:ea typeface="+mn-ea"/>
                <a:cs typeface="+mn-cs"/>
              </a:rPr>
              <a:t>De </a:t>
            </a:r>
            <a:r>
              <a:rPr lang="en-US" sz="1200" b="0" i="0" kern="1200" dirty="0" err="1">
                <a:solidFill>
                  <a:schemeClr val="tx1"/>
                </a:solidFill>
                <a:effectLst/>
                <a:latin typeface="+mn-lt"/>
                <a:ea typeface="+mn-ea"/>
                <a:cs typeface="+mn-cs"/>
              </a:rPr>
              <a:t>Crescenzo</a:t>
            </a:r>
            <a:r>
              <a:rPr lang="en-US" sz="1200" b="0" i="0" kern="1200" dirty="0">
                <a:solidFill>
                  <a:schemeClr val="tx1"/>
                </a:solidFill>
                <a:effectLst/>
                <a:latin typeface="+mn-lt"/>
                <a:ea typeface="+mn-ea"/>
                <a:cs typeface="+mn-cs"/>
              </a:rPr>
              <a:t> F, </a:t>
            </a:r>
            <a:r>
              <a:rPr lang="en-US" sz="1200" b="0" i="0" kern="1200" dirty="0" err="1">
                <a:solidFill>
                  <a:schemeClr val="tx1"/>
                </a:solidFill>
                <a:effectLst/>
                <a:latin typeface="+mn-lt"/>
                <a:ea typeface="+mn-ea"/>
                <a:cs typeface="+mn-cs"/>
              </a:rPr>
              <a:t>Ciabattini</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D'Alò</a:t>
            </a:r>
            <a:r>
              <a:rPr lang="en-US" sz="1200" b="0" i="0" kern="1200" dirty="0">
                <a:solidFill>
                  <a:schemeClr val="tx1"/>
                </a:solidFill>
                <a:effectLst/>
                <a:latin typeface="+mn-lt"/>
                <a:ea typeface="+mn-ea"/>
                <a:cs typeface="+mn-cs"/>
              </a:rPr>
              <a:t> GL, De Giorgi R, Del </a:t>
            </a:r>
            <a:r>
              <a:rPr lang="en-US" sz="1200" b="0" i="0" kern="1200" dirty="0" err="1">
                <a:solidFill>
                  <a:schemeClr val="tx1"/>
                </a:solidFill>
                <a:effectLst/>
                <a:latin typeface="+mn-lt"/>
                <a:ea typeface="+mn-ea"/>
                <a:cs typeface="+mn-cs"/>
              </a:rPr>
              <a:t>Giovane</a:t>
            </a:r>
            <a:r>
              <a:rPr lang="en-US" sz="1200" b="0" i="0" kern="1200" dirty="0">
                <a:solidFill>
                  <a:schemeClr val="tx1"/>
                </a:solidFill>
                <a:effectLst/>
                <a:latin typeface="+mn-lt"/>
                <a:ea typeface="+mn-ea"/>
                <a:cs typeface="+mn-cs"/>
              </a:rPr>
              <a:t> C, </a:t>
            </a:r>
            <a:r>
              <a:rPr lang="en-US" sz="1200" b="0" i="0" kern="1200" dirty="0" err="1">
                <a:solidFill>
                  <a:schemeClr val="tx1"/>
                </a:solidFill>
                <a:effectLst/>
                <a:latin typeface="+mn-lt"/>
                <a:ea typeface="+mn-ea"/>
                <a:cs typeface="+mn-cs"/>
              </a:rPr>
              <a:t>Cassar</a:t>
            </a:r>
            <a:r>
              <a:rPr lang="en-US" sz="1200" b="0" i="0" kern="1200" dirty="0">
                <a:solidFill>
                  <a:schemeClr val="tx1"/>
                </a:solidFill>
                <a:effectLst/>
                <a:latin typeface="+mn-lt"/>
                <a:ea typeface="+mn-ea"/>
                <a:cs typeface="+mn-cs"/>
              </a:rPr>
              <a:t> C, </a:t>
            </a:r>
            <a:r>
              <a:rPr lang="en-US" sz="1200" b="0" i="0" kern="1200" dirty="0" err="1">
                <a:solidFill>
                  <a:schemeClr val="tx1"/>
                </a:solidFill>
                <a:effectLst/>
                <a:latin typeface="+mn-lt"/>
                <a:ea typeface="+mn-ea"/>
                <a:cs typeface="+mn-cs"/>
              </a:rPr>
              <a:t>Janiri</a:t>
            </a:r>
            <a:r>
              <a:rPr lang="en-US" sz="1200" b="0" i="0" kern="1200" dirty="0">
                <a:solidFill>
                  <a:schemeClr val="tx1"/>
                </a:solidFill>
                <a:effectLst/>
                <a:latin typeface="+mn-lt"/>
                <a:ea typeface="+mn-ea"/>
                <a:cs typeface="+mn-cs"/>
              </a:rPr>
              <a:t> L, Clark N, </a:t>
            </a:r>
            <a:r>
              <a:rPr lang="en-US" sz="1200" b="0" i="0" kern="1200" dirty="0" err="1">
                <a:solidFill>
                  <a:schemeClr val="tx1"/>
                </a:solidFill>
                <a:effectLst/>
                <a:latin typeface="+mn-lt"/>
                <a:ea typeface="+mn-ea"/>
                <a:cs typeface="+mn-cs"/>
              </a:rPr>
              <a:t>Ostacher</a:t>
            </a:r>
            <a:r>
              <a:rPr lang="en-US" sz="1200" b="0" i="0" kern="1200" dirty="0">
                <a:solidFill>
                  <a:schemeClr val="tx1"/>
                </a:solidFill>
                <a:effectLst/>
                <a:latin typeface="+mn-lt"/>
                <a:ea typeface="+mn-ea"/>
                <a:cs typeface="+mn-cs"/>
              </a:rPr>
              <a:t> MJ, Cipriani A. Comparative efficacy and acceptability of psychosocial interventions for individuals with cocaine and amphetamine addiction: A systematic review and network meta-analysis. </a:t>
            </a:r>
            <a:r>
              <a:rPr lang="en-US" sz="1200" b="0" i="0" kern="1200" dirty="0" err="1">
                <a:solidFill>
                  <a:schemeClr val="tx1"/>
                </a:solidFill>
                <a:effectLst/>
                <a:latin typeface="+mn-lt"/>
                <a:ea typeface="+mn-ea"/>
                <a:cs typeface="+mn-cs"/>
              </a:rPr>
              <a:t>PLoS</a:t>
            </a:r>
            <a:r>
              <a:rPr lang="en-US" sz="1200" b="0" i="0" kern="1200" dirty="0">
                <a:solidFill>
                  <a:schemeClr val="tx1"/>
                </a:solidFill>
                <a:effectLst/>
                <a:latin typeface="+mn-lt"/>
                <a:ea typeface="+mn-ea"/>
                <a:cs typeface="+mn-cs"/>
              </a:rPr>
              <a:t> Med. 2018 Dec 26;15(12):e1002715.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10.1371/journal.pmed.1002715. PMID: 30586362; PMCID: PMC6306153.</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Medicare and State Health Care Programs: Fraud and Abuse; Revisions to Safe Harbors Under the Anti-Kickback Statute, and Civil Monetary Penalty Rules Regarding Beneficiary Inducements </a:t>
            </a:r>
          </a:p>
          <a:p>
            <a:r>
              <a:rPr lang="en-US" sz="1200" kern="1200" dirty="0">
                <a:solidFill>
                  <a:schemeClr val="tx1"/>
                </a:solidFill>
                <a:effectLst/>
                <a:latin typeface="+mn-lt"/>
                <a:ea typeface="+mn-ea"/>
                <a:cs typeface="+mn-cs"/>
              </a:rPr>
              <a:t>•77684 Federal Register / Vol. 85, No. 232 / Wednesday, December 2, 2020 / Rules and Regulations </a:t>
            </a:r>
          </a:p>
          <a:p>
            <a:pPr eaLnBrk="1" hangingPunct="1">
              <a:defRPr/>
            </a:pPr>
            <a:endParaRPr lang="en-US" dirty="0">
              <a:latin typeface="Times New Roman" charset="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86083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fr-FR" sz="1200" b="0" i="0" u="none" strike="noStrike" cap="none" dirty="0">
                <a:solidFill>
                  <a:srgbClr val="7F7F7F"/>
                </a:solidFill>
                <a:latin typeface="Arial"/>
                <a:ea typeface="Arial"/>
                <a:cs typeface="Arial"/>
                <a:sym typeface="Arial"/>
              </a:rPr>
              <a:t>(Harris, et al, 2003, </a:t>
            </a:r>
            <a:r>
              <a:rPr lang="fr-FR" sz="1200" b="0" i="0" u="none" strike="noStrike" cap="none" dirty="0" err="1">
                <a:solidFill>
                  <a:srgbClr val="7F7F7F"/>
                </a:solidFill>
                <a:latin typeface="Arial"/>
                <a:ea typeface="Arial"/>
                <a:cs typeface="Arial"/>
                <a:sym typeface="Arial"/>
              </a:rPr>
              <a:t>Clinical</a:t>
            </a:r>
            <a:r>
              <a:rPr lang="fr-FR" sz="1200" b="0" i="0" u="none" strike="noStrike" cap="none" dirty="0">
                <a:solidFill>
                  <a:srgbClr val="7F7F7F"/>
                </a:solidFill>
                <a:latin typeface="Arial"/>
                <a:ea typeface="Arial"/>
                <a:cs typeface="Arial"/>
                <a:sym typeface="Arial"/>
              </a:rPr>
              <a:t> </a:t>
            </a:r>
            <a:r>
              <a:rPr lang="fr-FR" sz="1200" b="0" i="0" u="none" strike="noStrike" cap="none" dirty="0" err="1">
                <a:solidFill>
                  <a:srgbClr val="7F7F7F"/>
                </a:solidFill>
                <a:latin typeface="Arial"/>
                <a:ea typeface="Arial"/>
                <a:cs typeface="Arial"/>
                <a:sym typeface="Arial"/>
              </a:rPr>
              <a:t>Pharm</a:t>
            </a:r>
            <a:r>
              <a:rPr lang="fr-FR" sz="1200" b="0" i="0" u="none" strike="noStrike" cap="none" dirty="0">
                <a:solidFill>
                  <a:srgbClr val="7F7F7F"/>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1400"/>
              <a:buFont typeface="Arial"/>
              <a:buNone/>
            </a:pPr>
            <a:r>
              <a:rPr lang="fr-FR" sz="1200" b="0" i="0" u="none" strike="noStrike" cap="none" dirty="0">
                <a:solidFill>
                  <a:srgbClr val="7F7F7F"/>
                </a:solidFill>
                <a:latin typeface="Arial"/>
                <a:ea typeface="Arial"/>
                <a:cs typeface="Arial"/>
                <a:sym typeface="Arial"/>
              </a:rPr>
              <a:t>(</a:t>
            </a:r>
            <a:r>
              <a:rPr lang="fr-FR" sz="1200" b="0" i="0" u="none" strike="noStrike" cap="none" dirty="0" err="1">
                <a:solidFill>
                  <a:srgbClr val="7F7F7F"/>
                </a:solidFill>
                <a:latin typeface="Arial"/>
                <a:ea typeface="Arial"/>
                <a:cs typeface="Arial"/>
                <a:sym typeface="Arial"/>
              </a:rPr>
              <a:t>Hatsukami</a:t>
            </a:r>
            <a:r>
              <a:rPr lang="fr-FR" sz="1200" b="0" i="0" u="none" strike="noStrike" cap="none" dirty="0">
                <a:solidFill>
                  <a:srgbClr val="7F7F7F"/>
                </a:solidFill>
                <a:latin typeface="Arial"/>
                <a:ea typeface="Arial"/>
                <a:cs typeface="Arial"/>
                <a:sym typeface="Arial"/>
              </a:rPr>
              <a:t>, 1996)</a:t>
            </a:r>
          </a:p>
          <a:p>
            <a:pPr marL="0" lvl="0" indent="0" algn="l" rtl="0">
              <a:lnSpc>
                <a:spcPct val="100000"/>
              </a:lnSpc>
              <a:spcBef>
                <a:spcPts val="0"/>
              </a:spcBef>
              <a:spcAft>
                <a:spcPts val="0"/>
              </a:spcAft>
              <a:buClr>
                <a:schemeClr val="dk1"/>
              </a:buClr>
              <a:buSzPts val="1400"/>
              <a:buFont typeface="Calibri"/>
              <a:buNone/>
            </a:pPr>
            <a:r>
              <a:rPr lang="en-US" dirty="0"/>
              <a:t>Stimulants</a:t>
            </a:r>
            <a:r>
              <a:rPr lang="en-US" baseline="0" dirty="0"/>
              <a:t> or psychostimulants are commonly called “uppers” and are drugs that increase activation of the central nervous system. </a:t>
            </a:r>
            <a:br>
              <a:rPr lang="en-US" baseline="0" dirty="0"/>
            </a:br>
            <a:endParaRPr lang="en-US" baseline="0" dirty="0"/>
          </a:p>
          <a:p>
            <a:pPr marL="0" lvl="0" indent="0" algn="l" rtl="0">
              <a:lnSpc>
                <a:spcPct val="100000"/>
              </a:lnSpc>
              <a:spcBef>
                <a:spcPts val="0"/>
              </a:spcBef>
              <a:spcAft>
                <a:spcPts val="0"/>
              </a:spcAft>
              <a:buClr>
                <a:schemeClr val="dk1"/>
              </a:buClr>
              <a:buSzPts val="1400"/>
              <a:buFont typeface="Calibri"/>
              <a:buNone/>
            </a:pPr>
            <a:r>
              <a:rPr lang="en-US" dirty="0"/>
              <a:t>Cocaine was</a:t>
            </a:r>
            <a:r>
              <a:rPr lang="en-US" baseline="0" dirty="0"/>
              <a:t> original derived from coca leaves, it’s been used overtime in food and medicine</a:t>
            </a:r>
          </a:p>
          <a:p>
            <a:pPr marL="0" marR="0" lvl="0" indent="0" algn="l" rtl="0">
              <a:lnSpc>
                <a:spcPct val="100000"/>
              </a:lnSpc>
              <a:spcBef>
                <a:spcPts val="0"/>
              </a:spcBef>
              <a:spcAft>
                <a:spcPts val="0"/>
              </a:spcAft>
              <a:buClr>
                <a:srgbClr val="000000"/>
              </a:buClr>
              <a:buSzPts val="1400"/>
              <a:buFont typeface="Arial"/>
              <a:buNone/>
            </a:pPr>
            <a:r>
              <a:rPr lang="en-US" baseline="0" dirty="0"/>
              <a:t>There are a couple different preparations (water-soluble hydrochloride salt; water-insoluble hydrochloride base)</a:t>
            </a:r>
          </a:p>
          <a:p>
            <a:pPr marL="171450" marR="0" lvl="0" indent="-171450" algn="l" rtl="0">
              <a:lnSpc>
                <a:spcPct val="100000"/>
              </a:lnSpc>
              <a:spcBef>
                <a:spcPts val="0"/>
              </a:spcBef>
              <a:spcAft>
                <a:spcPts val="0"/>
              </a:spcAft>
              <a:buClr>
                <a:srgbClr val="000000"/>
              </a:buClr>
              <a:buSzPts val="1400"/>
              <a:buFontTx/>
              <a:buChar char="-"/>
            </a:pPr>
            <a:r>
              <a:rPr lang="en-US" baseline="0" dirty="0"/>
              <a:t>Most common route of use for cocaine IN use or hydrochloride salt (sniffing or snorting powder cocaine)</a:t>
            </a:r>
          </a:p>
          <a:p>
            <a:pPr marL="171450" marR="0" lvl="0" indent="-171450" algn="l" rtl="0">
              <a:lnSpc>
                <a:spcPct val="100000"/>
              </a:lnSpc>
              <a:spcBef>
                <a:spcPts val="0"/>
              </a:spcBef>
              <a:spcAft>
                <a:spcPts val="0"/>
              </a:spcAft>
              <a:buClr>
                <a:srgbClr val="000000"/>
              </a:buClr>
              <a:buSzPts val="1400"/>
              <a:buFontTx/>
              <a:buChar char="-"/>
            </a:pPr>
            <a:r>
              <a:rPr lang="en-US" baseline="0" dirty="0"/>
              <a:t>Hydrochloride salt can be transformed into a base form of cocaine that is </a:t>
            </a:r>
            <a:r>
              <a:rPr lang="en-US" baseline="0" dirty="0" err="1"/>
              <a:t>smokable</a:t>
            </a:r>
            <a:r>
              <a:rPr lang="en-US" baseline="0" dirty="0"/>
              <a:t> by processing the drug with diluents (ammonia or bicarb) and water and heating to remove the hydrochloride</a:t>
            </a:r>
          </a:p>
          <a:p>
            <a:pPr marL="171450" marR="0" lvl="0" indent="-171450" algn="l" rtl="0">
              <a:lnSpc>
                <a:spcPct val="100000"/>
              </a:lnSpc>
              <a:spcBef>
                <a:spcPts val="0"/>
              </a:spcBef>
              <a:spcAft>
                <a:spcPts val="0"/>
              </a:spcAft>
              <a:buClr>
                <a:srgbClr val="000000"/>
              </a:buClr>
              <a:buSzPts val="1400"/>
              <a:buFontTx/>
              <a:buChar char="-"/>
            </a:pPr>
            <a:r>
              <a:rPr lang="en-US" baseline="0" dirty="0"/>
              <a:t>Most street preparations have impurities, diluents (baking soda, talcum powder, cornstarch) and adulterants or they are cut with other substances (like procaine – local anesthetic, levamisole – an </a:t>
            </a:r>
            <a:r>
              <a:rPr lang="en-US" baseline="0" dirty="0" err="1"/>
              <a:t>antiparasitic</a:t>
            </a:r>
            <a:r>
              <a:rPr lang="en-US" baseline="0" dirty="0"/>
              <a:t> medication; fentanyl, or other amphetamines) so actual cocaine 10-50% of the product</a:t>
            </a:r>
          </a:p>
          <a:p>
            <a:pPr marL="0" marR="0" lvl="0" indent="0" algn="l" rtl="0">
              <a:lnSpc>
                <a:spcPct val="100000"/>
              </a:lnSpc>
              <a:spcBef>
                <a:spcPts val="0"/>
              </a:spcBef>
              <a:spcAft>
                <a:spcPts val="0"/>
              </a:spcAft>
              <a:buClr>
                <a:srgbClr val="000000"/>
              </a:buClr>
              <a:buSzPts val="1400"/>
              <a:buFont typeface="Arial"/>
              <a:buNone/>
            </a:pPr>
            <a:r>
              <a:rPr lang="en-US" baseline="0" dirty="0"/>
              <a:t>Here are some terms you may hear in reference to crack or cocaine</a:t>
            </a:r>
          </a:p>
          <a:p>
            <a:pPr marL="0" marR="0" lvl="0" indent="0" algn="l" rtl="0">
              <a:lnSpc>
                <a:spcPct val="100000"/>
              </a:lnSpc>
              <a:spcBef>
                <a:spcPts val="0"/>
              </a:spcBef>
              <a:spcAft>
                <a:spcPts val="0"/>
              </a:spcAft>
              <a:buClr>
                <a:srgbClr val="000000"/>
              </a:buClr>
              <a:buSzPts val="1400"/>
              <a:buFont typeface="Arial"/>
              <a:buNone/>
            </a:pPr>
            <a:r>
              <a:rPr lang="en-US" baseline="0" dirty="0"/>
              <a:t>It is rapidly absorbed, metabolized (mostly in the liver) and excreted in the urine.</a:t>
            </a:r>
          </a:p>
          <a:p>
            <a:pPr marL="0" marR="0" lvl="0" indent="0" algn="l" rtl="0">
              <a:lnSpc>
                <a:spcPct val="100000"/>
              </a:lnSpc>
              <a:spcBef>
                <a:spcPts val="0"/>
              </a:spcBef>
              <a:spcAft>
                <a:spcPts val="0"/>
              </a:spcAft>
              <a:buClr>
                <a:srgbClr val="000000"/>
              </a:buClr>
              <a:buSzPts val="1400"/>
              <a:buFont typeface="Arial"/>
              <a:buNone/>
            </a:pPr>
            <a:r>
              <a:rPr lang="en-US" baseline="0" dirty="0"/>
              <a:t>Intranasal use has the slower onset of action and more prolonged activity (with a ½ life up to 90 </a:t>
            </a:r>
            <a:r>
              <a:rPr lang="en-US" baseline="0" dirty="0" err="1"/>
              <a:t>mins</a:t>
            </a:r>
            <a:r>
              <a:rPr lang="en-US" baseline="0" dirty="0"/>
              <a:t>) when compared to injection use or smoking (which has the shortest ½ life)</a:t>
            </a:r>
          </a:p>
          <a:p>
            <a:pPr marL="0" marR="0" lvl="0" indent="0" algn="l" rtl="0">
              <a:lnSpc>
                <a:spcPct val="100000"/>
              </a:lnSpc>
              <a:spcBef>
                <a:spcPts val="0"/>
              </a:spcBef>
              <a:spcAft>
                <a:spcPts val="0"/>
              </a:spcAft>
              <a:buClr>
                <a:srgbClr val="000000"/>
              </a:buClr>
              <a:buSzPts val="1400"/>
              <a:buFont typeface="Arial"/>
              <a:buNone/>
            </a:pPr>
            <a:endParaRPr lang="en-US" baseline="0" dirty="0"/>
          </a:p>
          <a:p>
            <a:pPr marL="0" marR="0" lvl="0" indent="0" algn="l" rtl="0">
              <a:lnSpc>
                <a:spcPct val="100000"/>
              </a:lnSpc>
              <a:spcBef>
                <a:spcPts val="0"/>
              </a:spcBef>
              <a:spcAft>
                <a:spcPts val="0"/>
              </a:spcAft>
              <a:buClr>
                <a:srgbClr val="000000"/>
              </a:buClr>
              <a:buSzPts val="1400"/>
              <a:buFont typeface="Arial"/>
              <a:buNone/>
            </a:pPr>
            <a:r>
              <a:rPr lang="en-US" baseline="0" dirty="0"/>
              <a:t>Freebasing is a technique to remove impurities and produce a “purer” (and more potent) form of cocaine. It involves creating a base cocaine (mix hydrochloride salt with bicarb and water and heating with the final step being the addition of an organic solvent, like diethyl-ether). Dangerous b/c these solvents are highly flammable. </a:t>
            </a:r>
          </a:p>
          <a:p>
            <a:pPr marL="0" marR="0" lvl="0" indent="0" algn="l" rtl="0">
              <a:lnSpc>
                <a:spcPct val="100000"/>
              </a:lnSpc>
              <a:spcBef>
                <a:spcPts val="0"/>
              </a:spcBef>
              <a:spcAft>
                <a:spcPts val="0"/>
              </a:spcAft>
              <a:buClr>
                <a:srgbClr val="000000"/>
              </a:buClr>
              <a:buSzPts val="1400"/>
              <a:buFont typeface="Arial"/>
              <a:buNone/>
            </a:pPr>
            <a:endParaRPr lang="en-US" baseline="0" dirty="0"/>
          </a:p>
          <a:p>
            <a:pPr marL="0" marR="0" lvl="0" indent="0" algn="l" rtl="0">
              <a:lnSpc>
                <a:spcPct val="100000"/>
              </a:lnSpc>
              <a:spcBef>
                <a:spcPts val="0"/>
              </a:spcBef>
              <a:spcAft>
                <a:spcPts val="0"/>
              </a:spcAft>
              <a:buClr>
                <a:srgbClr val="000000"/>
              </a:buClr>
              <a:buSzPts val="1400"/>
              <a:buFont typeface="Arial"/>
              <a:buNone/>
            </a:pPr>
            <a:r>
              <a:rPr lang="en-US" dirty="0" err="1"/>
              <a:t>Hatsukami</a:t>
            </a:r>
            <a:r>
              <a:rPr lang="en-US" dirty="0"/>
              <a:t>, D. K. (1996). Crack cocaine and cocaine hydrochloride. Are the differences myth or reality? </a:t>
            </a:r>
            <a:r>
              <a:rPr lang="en-US" i="1" dirty="0"/>
              <a:t>JAMA: The Journal of the American Medical Association</a:t>
            </a:r>
            <a:r>
              <a:rPr lang="en-US" dirty="0"/>
              <a:t>, </a:t>
            </a:r>
            <a:r>
              <a:rPr lang="en-US" i="1" dirty="0"/>
              <a:t>276</a:t>
            </a:r>
            <a:r>
              <a:rPr lang="en-US" dirty="0"/>
              <a:t>(19), 1580–1588. </a:t>
            </a:r>
            <a:r>
              <a:rPr lang="en-US" u="sng" dirty="0">
                <a:solidFill>
                  <a:schemeClr val="hlink"/>
                </a:solidFill>
                <a:hlinkClick r:id="rId3"/>
              </a:rPr>
              <a:t>https://doi.org/10.1001/jama.276.19.1580</a:t>
            </a:r>
            <a:endParaRPr lang="en-US" dirty="0"/>
          </a:p>
          <a:p>
            <a:pPr marL="0" lvl="0" indent="0" algn="l" rtl="0">
              <a:lnSpc>
                <a:spcPct val="100000"/>
              </a:lnSpc>
              <a:spcBef>
                <a:spcPts val="0"/>
              </a:spcBef>
              <a:spcAft>
                <a:spcPts val="0"/>
              </a:spcAft>
              <a:buClr>
                <a:schemeClr val="dk1"/>
              </a:buClr>
              <a:buSzPts val="1400"/>
              <a:buFont typeface="Calibri"/>
              <a:buNone/>
            </a:pPr>
            <a:endParaRPr lang="en-US" dirty="0"/>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4</a:t>
            </a:fld>
            <a:endParaRPr lang="en-US"/>
          </a:p>
        </p:txBody>
      </p:sp>
    </p:spTree>
    <p:extLst>
      <p:ext uri="{BB962C8B-B14F-4D97-AF65-F5344CB8AC3E}">
        <p14:creationId xmlns:p14="http://schemas.microsoft.com/office/powerpoint/2010/main" val="2908890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is</a:t>
            </a:r>
            <a:r>
              <a:rPr lang="en-US" baseline="0" dirty="0"/>
              <a:t> a 2021 open access study published by researchers from across </a:t>
            </a:r>
            <a:r>
              <a:rPr lang="en-US" baseline="0" dirty="0" err="1"/>
              <a:t>europe</a:t>
            </a:r>
            <a:r>
              <a:rPr lang="en-US" baseline="0" dirty="0"/>
              <a:t>. It’s the </a:t>
            </a:r>
            <a:r>
              <a:rPr lang="en-US" dirty="0"/>
              <a:t>first to relate </a:t>
            </a:r>
            <a:r>
              <a:rPr lang="en-US" b="1" dirty="0"/>
              <a:t>human</a:t>
            </a:r>
            <a:r>
              <a:rPr lang="en-US" dirty="0"/>
              <a:t> reward processing specifically to the ventral striatum,</a:t>
            </a:r>
            <a:r>
              <a:rPr lang="en-US" baseline="0" dirty="0"/>
              <a:t> which is a part of the brain that </a:t>
            </a:r>
            <a:r>
              <a:rPr lang="en-US" dirty="0"/>
              <a:t>coordinates</a:t>
            </a:r>
            <a:r>
              <a:rPr lang="en-US" baseline="0" dirty="0"/>
              <a:t> multiple aspects of cognition (including motor and action planning, decision-making, motivation, reward perception, and reinforcement learning). The ventral striatum receives fibers from dopamine rich areas in the midbrain, which is a primary component of the reward system and is highly impacted by stimulant use.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They looked at fMRI studies and found that the ventral </a:t>
            </a:r>
            <a:r>
              <a:rPr lang="en-US" baseline="0" dirty="0" err="1"/>
              <a:t>striatrum</a:t>
            </a:r>
            <a:r>
              <a:rPr lang="en-US" baseline="0" dirty="0"/>
              <a:t> in particular lights up with BOTH reward anticipation AND reward delivery.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a:p>
          <a:p>
            <a:r>
              <a:rPr lang="en-US" baseline="0" dirty="0"/>
              <a:t>I include this here </a:t>
            </a:r>
            <a:r>
              <a:rPr lang="en-US" baseline="0" dirty="0" err="1"/>
              <a:t>bc</a:t>
            </a:r>
            <a:r>
              <a:rPr lang="en-US" baseline="0" dirty="0"/>
              <a:t> understanding the neuroscience behind reward is really important in conceptualizing why contingency management works to essentially retrain the brain to experience reward or pleasure if you will from positive activities and behaviors in recovery. People who use drugs and especially those in early remission (from stimulants in particular) have a relative depletion of dopamine. CM can be beneficial in retraining those dopamine reward pathways to respond to goal behaviors.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1455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spcBef>
                <a:spcPts val="0"/>
              </a:spcBef>
            </a:pPr>
            <a:r>
              <a:rPr lang="en-US" sz="1200" dirty="0" err="1"/>
              <a:t>Klar</a:t>
            </a:r>
            <a:r>
              <a:rPr lang="en-US" sz="1200" dirty="0"/>
              <a:t> SA, </a:t>
            </a:r>
            <a:r>
              <a:rPr lang="en-US" sz="1200" dirty="0" err="1"/>
              <a:t>Brodkin</a:t>
            </a:r>
            <a:r>
              <a:rPr lang="en-US" sz="1200" dirty="0"/>
              <a:t> E, Gibson E, </a:t>
            </a:r>
            <a:r>
              <a:rPr lang="en-US" sz="1200" dirty="0" err="1"/>
              <a:t>Padhi</a:t>
            </a:r>
            <a:r>
              <a:rPr lang="en-US" sz="1200" dirty="0"/>
              <a:t> S, </a:t>
            </a:r>
            <a:r>
              <a:rPr lang="en-US" sz="1200" dirty="0" err="1"/>
              <a:t>Predy</a:t>
            </a:r>
            <a:r>
              <a:rPr lang="en-US" sz="1200" dirty="0"/>
              <a:t> C, Green C, Lee V. Notes from the Field: </a:t>
            </a:r>
            <a:r>
              <a:rPr lang="en-US" sz="1200" dirty="0" err="1"/>
              <a:t>Furanyl</a:t>
            </a:r>
            <a:r>
              <a:rPr lang="en-US" sz="1200" dirty="0"/>
              <a:t>-Fentanyl Overdose Events Caused by </a:t>
            </a:r>
            <a:r>
              <a:rPr lang="en-US" sz="1200" b="1" dirty="0"/>
              <a:t>Smoking Contaminated Crack Cocaine </a:t>
            </a:r>
            <a:r>
              <a:rPr lang="en-US" sz="1200" dirty="0"/>
              <a:t>- British Columbia, Canada, July 15-18, 2016. MMWR </a:t>
            </a:r>
            <a:r>
              <a:rPr lang="en-US" sz="1200" dirty="0" err="1"/>
              <a:t>Morb</a:t>
            </a:r>
            <a:r>
              <a:rPr lang="en-US" sz="1200" dirty="0"/>
              <a:t> Mortal </a:t>
            </a:r>
            <a:r>
              <a:rPr lang="en-US" sz="1200" dirty="0" err="1"/>
              <a:t>Wkly</a:t>
            </a:r>
            <a:r>
              <a:rPr lang="en-US" sz="1200" dirty="0"/>
              <a:t> Rep. 2016 Sep 23;65(37):1015-1016. </a:t>
            </a:r>
          </a:p>
          <a:p>
            <a:pPr lvl="1">
              <a:lnSpc>
                <a:spcPct val="120000"/>
              </a:lnSpc>
              <a:spcBef>
                <a:spcPts val="0"/>
              </a:spcBef>
            </a:pPr>
            <a:r>
              <a:rPr lang="en-US" sz="1200" dirty="0" err="1"/>
              <a:t>Tomassoni</a:t>
            </a:r>
            <a:r>
              <a:rPr lang="en-US" sz="1200" dirty="0"/>
              <a:t> AJ, Hawk KF, </a:t>
            </a:r>
            <a:r>
              <a:rPr lang="en-US" sz="1200" dirty="0" err="1"/>
              <a:t>Jubanyik</a:t>
            </a:r>
            <a:r>
              <a:rPr lang="en-US" sz="1200" dirty="0"/>
              <a:t> K, </a:t>
            </a:r>
            <a:r>
              <a:rPr lang="en-US" sz="1200" dirty="0" err="1"/>
              <a:t>Nogee</a:t>
            </a:r>
            <a:r>
              <a:rPr lang="en-US" sz="1200" dirty="0"/>
              <a:t> DP, Durant T, Lynch KL, Patel R, </a:t>
            </a:r>
            <a:r>
              <a:rPr lang="en-US" sz="1200" dirty="0" err="1"/>
              <a:t>Dinh</a:t>
            </a:r>
            <a:r>
              <a:rPr lang="en-US" sz="1200" dirty="0"/>
              <a:t> D, Ulrich A, D'Onofrio G. Multiple Fentanyl Overdoses - New Haven, Connecticut, June 23, 2016. MMWR </a:t>
            </a:r>
            <a:r>
              <a:rPr lang="en-US" sz="1200" dirty="0" err="1"/>
              <a:t>Morb</a:t>
            </a:r>
            <a:r>
              <a:rPr lang="en-US" sz="1200" dirty="0"/>
              <a:t> Mortal </a:t>
            </a:r>
            <a:r>
              <a:rPr lang="en-US" sz="1200" dirty="0" err="1"/>
              <a:t>Wkly</a:t>
            </a:r>
            <a:r>
              <a:rPr lang="en-US" sz="1200" dirty="0"/>
              <a:t> Rep. 2017 Feb 3;66(4):107-111. </a:t>
            </a:r>
          </a:p>
          <a:p>
            <a:pPr lvl="1">
              <a:lnSpc>
                <a:spcPct val="120000"/>
              </a:lnSpc>
              <a:spcBef>
                <a:spcPts val="0"/>
              </a:spcBef>
            </a:pPr>
            <a:r>
              <a:rPr lang="en-US" sz="1200" dirty="0"/>
              <a:t>DiSalvo P, Cooper G, Tsao J, Romeo M, Laskowski LK, Chesney G, </a:t>
            </a:r>
            <a:r>
              <a:rPr lang="en-US" sz="1200" dirty="0" err="1"/>
              <a:t>Su</a:t>
            </a:r>
            <a:r>
              <a:rPr lang="en-US" sz="1200" dirty="0"/>
              <a:t> MK. </a:t>
            </a:r>
            <a:r>
              <a:rPr lang="en-US" sz="1200" b="1" dirty="0"/>
              <a:t>Fentanyl-contaminated cocaine outbreak </a:t>
            </a:r>
            <a:r>
              <a:rPr lang="en-US" sz="1200" dirty="0"/>
              <a:t>with laboratory confirmation in New York City in 2019. Am J </a:t>
            </a:r>
            <a:r>
              <a:rPr lang="en-US" sz="1200" dirty="0" err="1"/>
              <a:t>Emerg</a:t>
            </a:r>
            <a:r>
              <a:rPr lang="en-US" sz="1200" dirty="0"/>
              <a:t> Med. 2021 Feb;40:103-105. </a:t>
            </a:r>
          </a:p>
          <a:p>
            <a:pPr lvl="1">
              <a:lnSpc>
                <a:spcPct val="120000"/>
              </a:lnSpc>
              <a:spcBef>
                <a:spcPts val="0"/>
              </a:spcBef>
            </a:pPr>
            <a:r>
              <a:rPr lang="en-US" sz="1200" dirty="0"/>
              <a:t>Canning P, Doyon S, Ali S, Logan SB, Alter A, Hart K, </a:t>
            </a:r>
            <a:r>
              <a:rPr lang="en-US" sz="1200" dirty="0" err="1"/>
              <a:t>Coler</a:t>
            </a:r>
            <a:r>
              <a:rPr lang="en-US" sz="1200" dirty="0"/>
              <a:t> R, </a:t>
            </a:r>
            <a:r>
              <a:rPr lang="en-US" sz="1200" dirty="0" err="1"/>
              <a:t>Kamin</a:t>
            </a:r>
            <a:r>
              <a:rPr lang="en-US" sz="1200" dirty="0"/>
              <a:t> R, Wolf SC, Soto K, Whiteman L, Jenkins M. Using Surveillance With Near-Real-Time Alerts During a Cluster of Overdoses From </a:t>
            </a:r>
            <a:r>
              <a:rPr lang="en-US" sz="1200" b="1" dirty="0"/>
              <a:t>Fentanyl-Contaminated Crack Cocaine</a:t>
            </a:r>
            <a:r>
              <a:rPr lang="en-US" sz="1200" dirty="0"/>
              <a:t>, Connecticut, June 2019. Public Health Rep. 2021 Nov-Dec;136(1_suppl):18S-23S. </a:t>
            </a:r>
          </a:p>
          <a:p>
            <a:pPr lvl="1">
              <a:lnSpc>
                <a:spcPct val="120000"/>
              </a:lnSpc>
              <a:spcBef>
                <a:spcPts val="0"/>
              </a:spcBef>
            </a:pPr>
            <a:r>
              <a:rPr lang="en-US" sz="1200" dirty="0"/>
              <a:t>Armenian P, Whitman JD, </a:t>
            </a:r>
            <a:r>
              <a:rPr lang="en-US" sz="1200" dirty="0" err="1"/>
              <a:t>Badea</a:t>
            </a:r>
            <a:r>
              <a:rPr lang="en-US" sz="1200" dirty="0"/>
              <a:t> A, Johnson W, Drake C, Dhillon SS, Rivera M, </a:t>
            </a:r>
            <a:r>
              <a:rPr lang="en-US" sz="1200" dirty="0" err="1"/>
              <a:t>Brandehoff</a:t>
            </a:r>
            <a:r>
              <a:rPr lang="en-US" sz="1200" dirty="0"/>
              <a:t> N, Lynch KL. Notes from the Field: Unintentional Fentanyl </a:t>
            </a:r>
            <a:r>
              <a:rPr lang="en-US" sz="1200" b="1" dirty="0"/>
              <a:t>Overdoses Among Persons Who Thought They Were Snorting Cocaine </a:t>
            </a:r>
            <a:r>
              <a:rPr lang="en-US" sz="1200" dirty="0"/>
              <a:t>- Fresno, California, January 7, 2019. MMWR </a:t>
            </a:r>
            <a:r>
              <a:rPr lang="en-US" sz="1200" dirty="0" err="1"/>
              <a:t>Morb</a:t>
            </a:r>
            <a:r>
              <a:rPr lang="en-US" sz="1200" dirty="0"/>
              <a:t> Mortal </a:t>
            </a:r>
            <a:r>
              <a:rPr lang="en-US" sz="1200" dirty="0" err="1"/>
              <a:t>Wkly</a:t>
            </a:r>
            <a:r>
              <a:rPr lang="en-US" sz="1200" dirty="0"/>
              <a:t> Rep. 2019 Aug 9;68(31):687-688. </a:t>
            </a:r>
          </a:p>
          <a:p>
            <a:pPr lvl="1">
              <a:lnSpc>
                <a:spcPct val="120000"/>
              </a:lnSpc>
              <a:spcBef>
                <a:spcPts val="0"/>
              </a:spcBef>
            </a:pPr>
            <a:r>
              <a:rPr lang="en-US" dirty="0" err="1"/>
              <a:t>Palamar</a:t>
            </a:r>
            <a:r>
              <a:rPr lang="en-US" dirty="0"/>
              <a:t> JJ, </a:t>
            </a:r>
            <a:r>
              <a:rPr lang="en-US" dirty="0" err="1"/>
              <a:t>Ciccarone</a:t>
            </a:r>
            <a:r>
              <a:rPr lang="en-US" dirty="0"/>
              <a:t> D, Rutherford C, Keyes KM, </a:t>
            </a:r>
            <a:r>
              <a:rPr lang="en-US" dirty="0" err="1"/>
              <a:t>Carr</a:t>
            </a:r>
            <a:r>
              <a:rPr lang="en-US" dirty="0"/>
              <a:t> TH, </a:t>
            </a:r>
            <a:r>
              <a:rPr lang="en-US" dirty="0" err="1"/>
              <a:t>Cottler</a:t>
            </a:r>
            <a:r>
              <a:rPr lang="en-US" dirty="0"/>
              <a:t> LB. Trends in seizures of powders and </a:t>
            </a:r>
            <a:r>
              <a:rPr lang="en-US" b="1" dirty="0"/>
              <a:t>pills containing illicit fentanyl </a:t>
            </a:r>
            <a:r>
              <a:rPr lang="en-US" dirty="0"/>
              <a:t>in the United States, 2018 through 2021. Drug Alcohol Depend. 2022 May 1;234:109398. </a:t>
            </a:r>
            <a:endParaRPr lang="en-US" sz="1200" dirty="0"/>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4232268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spcBef>
                <a:spcPts val="0"/>
              </a:spcBef>
            </a:pPr>
            <a:r>
              <a:rPr lang="en-US" b="0" i="0" dirty="0" err="1">
                <a:solidFill>
                  <a:srgbClr val="212121"/>
                </a:solidFill>
                <a:effectLst/>
                <a:highlight>
                  <a:srgbClr val="FFFFFF"/>
                </a:highlight>
                <a:latin typeface="system-ui"/>
              </a:rPr>
              <a:t>Bazazi</a:t>
            </a:r>
            <a:r>
              <a:rPr lang="en-US" b="0" i="0" dirty="0">
                <a:solidFill>
                  <a:srgbClr val="212121"/>
                </a:solidFill>
                <a:effectLst/>
                <a:highlight>
                  <a:srgbClr val="FFFFFF"/>
                </a:highlight>
                <a:latin typeface="system-ui"/>
              </a:rPr>
              <a:t> AR, Low P, Gomez BO, Snyder H, </a:t>
            </a:r>
            <a:r>
              <a:rPr lang="en-US" b="0" i="0" dirty="0" err="1">
                <a:solidFill>
                  <a:srgbClr val="212121"/>
                </a:solidFill>
                <a:effectLst/>
                <a:highlight>
                  <a:srgbClr val="FFFFFF"/>
                </a:highlight>
                <a:latin typeface="system-ui"/>
              </a:rPr>
              <a:t>Hom</a:t>
            </a:r>
            <a:r>
              <a:rPr lang="en-US" b="0" i="0" dirty="0">
                <a:solidFill>
                  <a:srgbClr val="212121"/>
                </a:solidFill>
                <a:effectLst/>
                <a:highlight>
                  <a:srgbClr val="FFFFFF"/>
                </a:highlight>
                <a:latin typeface="system-ui"/>
              </a:rPr>
              <a:t> JK, </a:t>
            </a:r>
            <a:r>
              <a:rPr lang="en-US" b="0" i="0" dirty="0" err="1">
                <a:solidFill>
                  <a:srgbClr val="212121"/>
                </a:solidFill>
                <a:effectLst/>
                <a:highlight>
                  <a:srgbClr val="FFFFFF"/>
                </a:highlight>
                <a:latin typeface="system-ui"/>
              </a:rPr>
              <a:t>Soran</a:t>
            </a:r>
            <a:r>
              <a:rPr lang="en-US" b="0" i="0" dirty="0">
                <a:solidFill>
                  <a:srgbClr val="212121"/>
                </a:solidFill>
                <a:effectLst/>
                <a:highlight>
                  <a:srgbClr val="FFFFFF"/>
                </a:highlight>
                <a:latin typeface="system-ui"/>
              </a:rPr>
              <a:t> CS, </a:t>
            </a:r>
            <a:r>
              <a:rPr lang="en-US" b="0" i="0" dirty="0" err="1">
                <a:solidFill>
                  <a:srgbClr val="212121"/>
                </a:solidFill>
                <a:effectLst/>
                <a:highlight>
                  <a:srgbClr val="FFFFFF"/>
                </a:highlight>
                <a:latin typeface="system-ui"/>
              </a:rPr>
              <a:t>Zevin</a:t>
            </a:r>
            <a:r>
              <a:rPr lang="en-US" b="0" i="0" dirty="0">
                <a:solidFill>
                  <a:srgbClr val="212121"/>
                </a:solidFill>
                <a:effectLst/>
                <a:highlight>
                  <a:srgbClr val="FFFFFF"/>
                </a:highlight>
                <a:latin typeface="system-ui"/>
              </a:rPr>
              <a:t> B, Mason M, </a:t>
            </a:r>
            <a:r>
              <a:rPr lang="en-US" b="0" i="0" dirty="0" err="1">
                <a:solidFill>
                  <a:srgbClr val="212121"/>
                </a:solidFill>
                <a:effectLst/>
                <a:highlight>
                  <a:srgbClr val="FFFFFF"/>
                </a:highlight>
                <a:latin typeface="system-ui"/>
              </a:rPr>
              <a:t>Graterol</a:t>
            </a:r>
            <a:r>
              <a:rPr lang="en-US" b="0" i="0" dirty="0">
                <a:solidFill>
                  <a:srgbClr val="212121"/>
                </a:solidFill>
                <a:effectLst/>
                <a:highlight>
                  <a:srgbClr val="FFFFFF"/>
                </a:highlight>
                <a:latin typeface="system-ui"/>
              </a:rPr>
              <a:t> J, Coffin PO. Overdose from Unintentional Fentanyl Use when Intending to Use a Non-opioid Substance: An Analysis of Medically Attended Opioid Overdose Events. J Urban Health. 2024 Apr;101(2):245-251. </a:t>
            </a:r>
            <a:r>
              <a:rPr lang="en-US" b="0" i="0" dirty="0" err="1">
                <a:solidFill>
                  <a:srgbClr val="212121"/>
                </a:solidFill>
                <a:effectLst/>
                <a:highlight>
                  <a:srgbClr val="FFFFFF"/>
                </a:highlight>
                <a:latin typeface="system-ui"/>
              </a:rPr>
              <a:t>doi</a:t>
            </a:r>
            <a:r>
              <a:rPr lang="en-US" b="0" i="0" dirty="0">
                <a:solidFill>
                  <a:srgbClr val="212121"/>
                </a:solidFill>
                <a:effectLst/>
                <a:highlight>
                  <a:srgbClr val="FFFFFF"/>
                </a:highlight>
                <a:latin typeface="system-ui"/>
              </a:rPr>
              <a:t>: 10.1007/s11524-024-00852-0. </a:t>
            </a:r>
            <a:r>
              <a:rPr lang="en-US" b="0" i="0" dirty="0" err="1">
                <a:solidFill>
                  <a:srgbClr val="212121"/>
                </a:solidFill>
                <a:effectLst/>
                <a:highlight>
                  <a:srgbClr val="FFFFFF"/>
                </a:highlight>
                <a:latin typeface="system-ui"/>
              </a:rPr>
              <a:t>Epub</a:t>
            </a:r>
            <a:r>
              <a:rPr lang="en-US" b="0" i="0" dirty="0">
                <a:solidFill>
                  <a:srgbClr val="212121"/>
                </a:solidFill>
                <a:effectLst/>
                <a:highlight>
                  <a:srgbClr val="FFFFFF"/>
                </a:highlight>
                <a:latin typeface="system-ui"/>
              </a:rPr>
              <a:t> 2024 Apr 3. PMID: 38568466.</a:t>
            </a:r>
          </a:p>
          <a:p>
            <a:pPr lvl="1">
              <a:lnSpc>
                <a:spcPct val="120000"/>
              </a:lnSpc>
              <a:spcBef>
                <a:spcPts val="0"/>
              </a:spcBef>
            </a:pPr>
            <a:endParaRPr lang="en-US" sz="1200" b="0" i="0" dirty="0">
              <a:solidFill>
                <a:srgbClr val="212121"/>
              </a:solidFill>
              <a:effectLst/>
              <a:highlight>
                <a:srgbClr val="FFFFFF"/>
              </a:highlight>
              <a:latin typeface="system-ui"/>
            </a:endParaRPr>
          </a:p>
          <a:p>
            <a:pPr lvl="1">
              <a:lnSpc>
                <a:spcPct val="120000"/>
              </a:lnSpc>
              <a:spcBef>
                <a:spcPts val="0"/>
              </a:spcBef>
            </a:pPr>
            <a:r>
              <a:rPr lang="en-US" sz="1200" dirty="0" err="1"/>
              <a:t>Klar</a:t>
            </a:r>
            <a:r>
              <a:rPr lang="en-US" sz="1200" dirty="0"/>
              <a:t> SA, </a:t>
            </a:r>
            <a:r>
              <a:rPr lang="en-US" sz="1200" dirty="0" err="1"/>
              <a:t>Brodkin</a:t>
            </a:r>
            <a:r>
              <a:rPr lang="en-US" sz="1200" dirty="0"/>
              <a:t> E, Gibson E, </a:t>
            </a:r>
            <a:r>
              <a:rPr lang="en-US" sz="1200" dirty="0" err="1"/>
              <a:t>Padhi</a:t>
            </a:r>
            <a:r>
              <a:rPr lang="en-US" sz="1200" dirty="0"/>
              <a:t> S, </a:t>
            </a:r>
            <a:r>
              <a:rPr lang="en-US" sz="1200" dirty="0" err="1"/>
              <a:t>Predy</a:t>
            </a:r>
            <a:r>
              <a:rPr lang="en-US" sz="1200" dirty="0"/>
              <a:t> C, Green C, Lee V. Notes from the Field: </a:t>
            </a:r>
            <a:r>
              <a:rPr lang="en-US" sz="1200" dirty="0" err="1"/>
              <a:t>Furanyl</a:t>
            </a:r>
            <a:r>
              <a:rPr lang="en-US" sz="1200" dirty="0"/>
              <a:t>-Fentanyl Overdose Events Caused by </a:t>
            </a:r>
            <a:r>
              <a:rPr lang="en-US" sz="1200" b="1" dirty="0"/>
              <a:t>Smoking Contaminated Crack Cocaine </a:t>
            </a:r>
            <a:r>
              <a:rPr lang="en-US" sz="1200" dirty="0"/>
              <a:t>- British Columbia, Canada, July 15-18, 2016. MMWR </a:t>
            </a:r>
            <a:r>
              <a:rPr lang="en-US" sz="1200" dirty="0" err="1"/>
              <a:t>Morb</a:t>
            </a:r>
            <a:r>
              <a:rPr lang="en-US" sz="1200" dirty="0"/>
              <a:t> Mortal </a:t>
            </a:r>
            <a:r>
              <a:rPr lang="en-US" sz="1200" dirty="0" err="1"/>
              <a:t>Wkly</a:t>
            </a:r>
            <a:r>
              <a:rPr lang="en-US" sz="1200" dirty="0"/>
              <a:t> Rep. 2016 Sep 23;65(37):1015-1016. </a:t>
            </a:r>
          </a:p>
          <a:p>
            <a:pPr lvl="1">
              <a:lnSpc>
                <a:spcPct val="120000"/>
              </a:lnSpc>
              <a:spcBef>
                <a:spcPts val="0"/>
              </a:spcBef>
            </a:pPr>
            <a:r>
              <a:rPr lang="en-US" sz="1200" dirty="0" err="1"/>
              <a:t>Tomassoni</a:t>
            </a:r>
            <a:r>
              <a:rPr lang="en-US" sz="1200" dirty="0"/>
              <a:t> AJ, Hawk KF, </a:t>
            </a:r>
            <a:r>
              <a:rPr lang="en-US" sz="1200" dirty="0" err="1"/>
              <a:t>Jubanyik</a:t>
            </a:r>
            <a:r>
              <a:rPr lang="en-US" sz="1200" dirty="0"/>
              <a:t> K, </a:t>
            </a:r>
            <a:r>
              <a:rPr lang="en-US" sz="1200" dirty="0" err="1"/>
              <a:t>Nogee</a:t>
            </a:r>
            <a:r>
              <a:rPr lang="en-US" sz="1200" dirty="0"/>
              <a:t> DP, Durant T, Lynch KL, Patel R, </a:t>
            </a:r>
            <a:r>
              <a:rPr lang="en-US" sz="1200" dirty="0" err="1"/>
              <a:t>Dinh</a:t>
            </a:r>
            <a:r>
              <a:rPr lang="en-US" sz="1200" dirty="0"/>
              <a:t> D, Ulrich A, D'Onofrio G. Multiple Fentanyl Overdoses - New Haven, Connecticut, June 23, 2016. MMWR </a:t>
            </a:r>
            <a:r>
              <a:rPr lang="en-US" sz="1200" dirty="0" err="1"/>
              <a:t>Morb</a:t>
            </a:r>
            <a:r>
              <a:rPr lang="en-US" sz="1200" dirty="0"/>
              <a:t> Mortal </a:t>
            </a:r>
            <a:r>
              <a:rPr lang="en-US" sz="1200" dirty="0" err="1"/>
              <a:t>Wkly</a:t>
            </a:r>
            <a:r>
              <a:rPr lang="en-US" sz="1200" dirty="0"/>
              <a:t> Rep. 2017 Feb 3;66(4):107-111. </a:t>
            </a:r>
          </a:p>
          <a:p>
            <a:pPr lvl="1">
              <a:lnSpc>
                <a:spcPct val="120000"/>
              </a:lnSpc>
              <a:spcBef>
                <a:spcPts val="0"/>
              </a:spcBef>
            </a:pPr>
            <a:r>
              <a:rPr lang="en-US" sz="1200" dirty="0"/>
              <a:t>DiSalvo P, Cooper G, Tsao J, Romeo M, Laskowski LK, Chesney G, </a:t>
            </a:r>
            <a:r>
              <a:rPr lang="en-US" sz="1200" dirty="0" err="1"/>
              <a:t>Su</a:t>
            </a:r>
            <a:r>
              <a:rPr lang="en-US" sz="1200" dirty="0"/>
              <a:t> MK. </a:t>
            </a:r>
            <a:r>
              <a:rPr lang="en-US" sz="1200" b="1" dirty="0"/>
              <a:t>Fentanyl-contaminated cocaine outbreak </a:t>
            </a:r>
            <a:r>
              <a:rPr lang="en-US" sz="1200" dirty="0"/>
              <a:t>with laboratory confirmation in New York City in 2019. Am J </a:t>
            </a:r>
            <a:r>
              <a:rPr lang="en-US" sz="1200" dirty="0" err="1"/>
              <a:t>Emerg</a:t>
            </a:r>
            <a:r>
              <a:rPr lang="en-US" sz="1200" dirty="0"/>
              <a:t> Med. 2021 Feb;40:103-105. </a:t>
            </a:r>
          </a:p>
          <a:p>
            <a:pPr lvl="1">
              <a:lnSpc>
                <a:spcPct val="120000"/>
              </a:lnSpc>
              <a:spcBef>
                <a:spcPts val="0"/>
              </a:spcBef>
            </a:pPr>
            <a:r>
              <a:rPr lang="en-US" sz="1200" dirty="0"/>
              <a:t>Canning P, Doyon S, Ali S, Logan SB, Alter A, Hart K, </a:t>
            </a:r>
            <a:r>
              <a:rPr lang="en-US" sz="1200" dirty="0" err="1"/>
              <a:t>Coler</a:t>
            </a:r>
            <a:r>
              <a:rPr lang="en-US" sz="1200" dirty="0"/>
              <a:t> R, </a:t>
            </a:r>
            <a:r>
              <a:rPr lang="en-US" sz="1200" dirty="0" err="1"/>
              <a:t>Kamin</a:t>
            </a:r>
            <a:r>
              <a:rPr lang="en-US" sz="1200" dirty="0"/>
              <a:t> R, Wolf SC, Soto K, Whiteman L, Jenkins M. Using Surveillance With Near-Real-Time Alerts During a Cluster of Overdoses From </a:t>
            </a:r>
            <a:r>
              <a:rPr lang="en-US" sz="1200" b="1" dirty="0"/>
              <a:t>Fentanyl-Contaminated Crack Cocaine</a:t>
            </a:r>
            <a:r>
              <a:rPr lang="en-US" sz="1200" dirty="0"/>
              <a:t>, Connecticut, June 2019. Public Health Rep. 2021 Nov-Dec;136(1_suppl):18S-23S. </a:t>
            </a:r>
          </a:p>
          <a:p>
            <a:pPr lvl="1">
              <a:lnSpc>
                <a:spcPct val="120000"/>
              </a:lnSpc>
              <a:spcBef>
                <a:spcPts val="0"/>
              </a:spcBef>
            </a:pPr>
            <a:r>
              <a:rPr lang="en-US" sz="1200" dirty="0"/>
              <a:t>Armenian P, Whitman JD, </a:t>
            </a:r>
            <a:r>
              <a:rPr lang="en-US" sz="1200" dirty="0" err="1"/>
              <a:t>Badea</a:t>
            </a:r>
            <a:r>
              <a:rPr lang="en-US" sz="1200" dirty="0"/>
              <a:t> A, Johnson W, Drake C, Dhillon SS, Rivera M, </a:t>
            </a:r>
            <a:r>
              <a:rPr lang="en-US" sz="1200" dirty="0" err="1"/>
              <a:t>Brandehoff</a:t>
            </a:r>
            <a:r>
              <a:rPr lang="en-US" sz="1200" dirty="0"/>
              <a:t> N, Lynch KL. Notes from the Field: Unintentional Fentanyl </a:t>
            </a:r>
            <a:r>
              <a:rPr lang="en-US" sz="1200" b="1" dirty="0"/>
              <a:t>Overdoses Among Persons Who Thought They Were Snorting Cocaine </a:t>
            </a:r>
            <a:r>
              <a:rPr lang="en-US" sz="1200" dirty="0"/>
              <a:t>- Fresno, California, January 7, 2019. MMWR </a:t>
            </a:r>
            <a:r>
              <a:rPr lang="en-US" sz="1200" dirty="0" err="1"/>
              <a:t>Morb</a:t>
            </a:r>
            <a:r>
              <a:rPr lang="en-US" sz="1200" dirty="0"/>
              <a:t> Mortal </a:t>
            </a:r>
            <a:r>
              <a:rPr lang="en-US" sz="1200" dirty="0" err="1"/>
              <a:t>Wkly</a:t>
            </a:r>
            <a:r>
              <a:rPr lang="en-US" sz="1200" dirty="0"/>
              <a:t> Rep. 2019 Aug 9;68(31):687-688. </a:t>
            </a:r>
          </a:p>
          <a:p>
            <a:pPr lvl="1">
              <a:lnSpc>
                <a:spcPct val="120000"/>
              </a:lnSpc>
              <a:spcBef>
                <a:spcPts val="0"/>
              </a:spcBef>
            </a:pPr>
            <a:r>
              <a:rPr lang="en-US" dirty="0" err="1"/>
              <a:t>Palamar</a:t>
            </a:r>
            <a:r>
              <a:rPr lang="en-US" dirty="0"/>
              <a:t> JJ, </a:t>
            </a:r>
            <a:r>
              <a:rPr lang="en-US" dirty="0" err="1"/>
              <a:t>Ciccarone</a:t>
            </a:r>
            <a:r>
              <a:rPr lang="en-US" dirty="0"/>
              <a:t> D, Rutherford C, Keyes KM, </a:t>
            </a:r>
            <a:r>
              <a:rPr lang="en-US" dirty="0" err="1"/>
              <a:t>Carr</a:t>
            </a:r>
            <a:r>
              <a:rPr lang="en-US" dirty="0"/>
              <a:t> TH, </a:t>
            </a:r>
            <a:r>
              <a:rPr lang="en-US" dirty="0" err="1"/>
              <a:t>Cottler</a:t>
            </a:r>
            <a:r>
              <a:rPr lang="en-US" dirty="0"/>
              <a:t> LB. Trends in seizures of powders and </a:t>
            </a:r>
            <a:r>
              <a:rPr lang="en-US" b="1" dirty="0"/>
              <a:t>pills containing illicit fentanyl </a:t>
            </a:r>
            <a:r>
              <a:rPr lang="en-US" dirty="0"/>
              <a:t>in the United States, 2018 through 2021. Drug Alcohol Depend. 2022 May 1;234:109398. </a:t>
            </a:r>
            <a:endParaRPr lang="en-US" sz="1200" dirty="0"/>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538461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Naloxone is just as a important as in people whose primary substance use is w/opiates. We talk about not using alone if possible, even if someone else in the house who may not be using but who knows they are and can check on them periodically. One tool people can use is fentanyl strips - here on the right, which test the drug supply for the presence of fentanyl. We tell folks to use with caution </a:t>
            </a:r>
            <a:r>
              <a:rPr lang="en-US" dirty="0" err="1"/>
              <a:t>bc</a:t>
            </a:r>
            <a:r>
              <a:rPr lang="en-US" dirty="0"/>
              <a:t> these strips don’t tell us how much fentanyl is in the drug and don’t necessarily detect all the potential analogs of fentanyl, like the more potent </a:t>
            </a:r>
            <a:r>
              <a:rPr lang="en-US" dirty="0" err="1"/>
              <a:t>carfentanil</a:t>
            </a:r>
            <a:r>
              <a:rPr lang="en-US" dirty="0"/>
              <a:t>.</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495" name="Google Shape;49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46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37731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In terms of disease prevention - as a provider, it’s important to screen for STIs and other infectious diseases at a frequency based on risk exposure. </a:t>
            </a:r>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dirty="0"/>
              <a:t>We see high rates of </a:t>
            </a:r>
            <a:r>
              <a:rPr lang="en-US" i="1" dirty="0"/>
              <a:t>rectal </a:t>
            </a:r>
            <a:r>
              <a:rPr lang="en-US" dirty="0"/>
              <a:t>stimulant use with</a:t>
            </a:r>
            <a:r>
              <a:rPr lang="en-US" baseline="0" dirty="0"/>
              <a:t> </a:t>
            </a:r>
            <a:r>
              <a:rPr lang="en-US" baseline="0" dirty="0" err="1"/>
              <a:t>chemsex</a:t>
            </a:r>
            <a:r>
              <a:rPr lang="en-US" baseline="0" dirty="0"/>
              <a:t>. </a:t>
            </a:r>
            <a:r>
              <a:rPr lang="en-US" dirty="0"/>
              <a:t>We see this particularly in MSM who use methamphetamine - so using/receiving meth rectally, then having receptive anal sex. This route of use is associated with increased risk for HIV transmission. Making sure people are talking with partners about their HIV status. It is absolutely essential for us as providers to learn about and feel comfortable prescribing </a:t>
            </a:r>
            <a:r>
              <a:rPr lang="en-US" dirty="0" err="1"/>
              <a:t>PrEP</a:t>
            </a:r>
            <a:r>
              <a:rPr lang="en-US" dirty="0"/>
              <a:t> (pre-) and PEP (post-). And then of course making sure relevant immunizations are up to date.</a:t>
            </a:r>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r>
              <a:rPr lang="en-US" b="1" dirty="0"/>
              <a:t>Screening</a:t>
            </a:r>
            <a:r>
              <a:rPr lang="en-US" b="1" baseline="0" dirty="0"/>
              <a:t> questions for </a:t>
            </a:r>
            <a:r>
              <a:rPr lang="en-US" b="1" baseline="0" dirty="0" err="1"/>
              <a:t>chemsex</a:t>
            </a:r>
            <a:r>
              <a:rPr lang="en-US" b="1" baseline="0" dirty="0"/>
              <a:t>:</a:t>
            </a:r>
          </a:p>
          <a:p>
            <a:pPr marL="0" lvl="0" indent="0" algn="l" rtl="0">
              <a:lnSpc>
                <a:spcPct val="100000"/>
              </a:lnSpc>
              <a:spcBef>
                <a:spcPts val="0"/>
              </a:spcBef>
              <a:spcAft>
                <a:spcPts val="0"/>
              </a:spcAft>
              <a:buSzPts val="2800"/>
              <a:buNone/>
            </a:pPr>
            <a:r>
              <a:rPr lang="en-US" dirty="0"/>
              <a:t>Have you used drugs before/during sex in the last 6 months? </a:t>
            </a:r>
          </a:p>
          <a:p>
            <a:pPr marL="0" lvl="0" indent="0" algn="l" rtl="0">
              <a:lnSpc>
                <a:spcPct val="100000"/>
              </a:lnSpc>
              <a:spcBef>
                <a:spcPts val="1000"/>
              </a:spcBef>
              <a:spcAft>
                <a:spcPts val="0"/>
              </a:spcAft>
              <a:buSzPts val="2800"/>
              <a:buNone/>
            </a:pPr>
            <a:r>
              <a:rPr lang="en-US" dirty="0"/>
              <a:t>	If yes, what do you use and how? </a:t>
            </a:r>
          </a:p>
          <a:p>
            <a:pPr marL="0" lvl="0" indent="0" algn="l" rtl="0">
              <a:lnSpc>
                <a:spcPct val="100000"/>
              </a:lnSpc>
              <a:spcBef>
                <a:spcPts val="1000"/>
              </a:spcBef>
              <a:spcAft>
                <a:spcPts val="0"/>
              </a:spcAft>
              <a:buSzPts val="2800"/>
              <a:buNone/>
            </a:pPr>
            <a:r>
              <a:rPr lang="en-US" dirty="0"/>
              <a:t>	How frequently do you use them? </a:t>
            </a:r>
            <a:br>
              <a:rPr lang="en-US" dirty="0"/>
            </a:br>
            <a:r>
              <a:rPr lang="en-US" dirty="0"/>
              <a:t>When was the last time you used drugs or alcohol to make sex more enjoyable? </a:t>
            </a:r>
          </a:p>
          <a:p>
            <a:pPr marL="0" lvl="0" indent="0" algn="l" rtl="0">
              <a:lnSpc>
                <a:spcPct val="100000"/>
              </a:lnSpc>
              <a:spcBef>
                <a:spcPts val="1000"/>
              </a:spcBef>
              <a:spcAft>
                <a:spcPts val="0"/>
              </a:spcAft>
              <a:buSzPts val="2800"/>
              <a:buNone/>
            </a:pPr>
            <a:r>
              <a:rPr lang="en-US" dirty="0"/>
              <a:t>  	What kind of drugs did you use? </a:t>
            </a:r>
          </a:p>
          <a:p>
            <a:pPr marL="0" lvl="0" indent="0" algn="l" rtl="0">
              <a:lnSpc>
                <a:spcPct val="100000"/>
              </a:lnSpc>
              <a:spcBef>
                <a:spcPts val="1000"/>
              </a:spcBef>
              <a:spcAft>
                <a:spcPts val="0"/>
              </a:spcAft>
              <a:buSzPts val="2800"/>
              <a:buNone/>
            </a:pPr>
            <a:r>
              <a:rPr lang="en-US" dirty="0"/>
              <a:t>When was the last time that you had sober sex?</a:t>
            </a:r>
            <a:endParaRPr dirty="0"/>
          </a:p>
        </p:txBody>
      </p:sp>
      <p:sp>
        <p:nvSpPr>
          <p:cNvPr id="502" name="Google Shape;50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5009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As far as stimulant specific self care, we know that stimulant use often occurs in binges. So talking with patients about planning ahead for their use is important.</a:t>
            </a:r>
          </a:p>
          <a:p>
            <a:pPr marL="0" lvl="0" indent="0" algn="l" rtl="0">
              <a:lnSpc>
                <a:spcPct val="100000"/>
              </a:lnSpc>
              <a:spcBef>
                <a:spcPts val="0"/>
              </a:spcBef>
              <a:spcAft>
                <a:spcPts val="0"/>
              </a:spcAft>
              <a:buSzPts val="1400"/>
              <a:buNone/>
            </a:pPr>
            <a:endParaRPr dirty="0"/>
          </a:p>
        </p:txBody>
      </p:sp>
      <p:sp>
        <p:nvSpPr>
          <p:cNvPr id="598" name="Google Shape;59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892252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6CAB5-E607-9D63-911A-31524C325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96339-5B4D-E31F-D428-EAD10AFD6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E2C057-06D1-4F2C-05B8-3FE2BE5EF7B5}"/>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objectives today</a:t>
            </a:r>
            <a:r>
              <a:rPr lang="en-US" sz="1200" kern="1200" baseline="0" dirty="0">
                <a:solidFill>
                  <a:schemeClr val="tx1"/>
                </a:solidFill>
                <a:effectLst/>
                <a:latin typeface="+mn-lt"/>
                <a:ea typeface="+mn-ea"/>
                <a:cs typeface="+mn-cs"/>
              </a:rPr>
              <a:t> are to </a:t>
            </a:r>
          </a:p>
          <a:p>
            <a:pPr lvl="0"/>
            <a:r>
              <a:rPr lang="en-US" sz="1200" kern="1200" dirty="0">
                <a:solidFill>
                  <a:schemeClr val="tx1"/>
                </a:solidFill>
                <a:effectLst/>
                <a:latin typeface="+mn-lt"/>
                <a:ea typeface="+mn-ea"/>
                <a:cs typeface="+mn-cs"/>
              </a:rPr>
              <a:t>Understand how and why people use stimulants (focusing on cocaine and methamphetamine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we’ll</a:t>
            </a:r>
            <a:r>
              <a:rPr lang="en-US" sz="1200" kern="1200" baseline="0" dirty="0">
                <a:solidFill>
                  <a:schemeClr val="tx1"/>
                </a:solidFill>
                <a:effectLst/>
                <a:latin typeface="+mn-lt"/>
                <a:ea typeface="+mn-ea"/>
                <a:cs typeface="+mn-cs"/>
              </a:rPr>
              <a:t> talk through the </a:t>
            </a:r>
            <a:r>
              <a:rPr lang="en-US" sz="1200" kern="1200" dirty="0">
                <a:solidFill>
                  <a:schemeClr val="tx1"/>
                </a:solidFill>
                <a:effectLst/>
                <a:latin typeface="+mn-lt"/>
                <a:ea typeface="+mn-ea"/>
                <a:cs typeface="+mn-cs"/>
              </a:rPr>
              <a:t>medical complications of stimulant</a:t>
            </a:r>
            <a:r>
              <a:rPr lang="en-US" sz="1200" kern="1200" baseline="0" dirty="0">
                <a:solidFill>
                  <a:schemeClr val="tx1"/>
                </a:solidFill>
                <a:effectLst/>
                <a:latin typeface="+mn-lt"/>
                <a:ea typeface="+mn-ea"/>
                <a:cs typeface="+mn-cs"/>
              </a:rPr>
              <a:t> use</a:t>
            </a:r>
            <a:r>
              <a:rPr lang="en-US" sz="1200" kern="1200" dirty="0">
                <a:solidFill>
                  <a:schemeClr val="tx1"/>
                </a:solidFill>
                <a:effectLst/>
                <a:latin typeface="+mn-lt"/>
                <a:ea typeface="+mn-ea"/>
                <a:cs typeface="+mn-cs"/>
              </a:rPr>
              <a:t>, current treatment</a:t>
            </a:r>
            <a:r>
              <a:rPr lang="en-US" sz="1200" kern="1200" baseline="0" dirty="0">
                <a:solidFill>
                  <a:schemeClr val="tx1"/>
                </a:solidFill>
                <a:effectLst/>
                <a:latin typeface="+mn-lt"/>
                <a:ea typeface="+mn-ea"/>
                <a:cs typeface="+mn-cs"/>
              </a:rPr>
              <a:t> options for stim use disorders and we’ll close by discussing </a:t>
            </a:r>
            <a:r>
              <a:rPr lang="en-US" sz="1200" kern="1200" dirty="0">
                <a:solidFill>
                  <a:schemeClr val="tx1"/>
                </a:solidFill>
                <a:effectLst/>
                <a:latin typeface="+mn-lt"/>
                <a:ea typeface="+mn-ea"/>
                <a:cs typeface="+mn-cs"/>
              </a:rPr>
              <a:t>stimulant intoxication – also known as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overamping</a:t>
            </a:r>
            <a:r>
              <a:rPr lang="en-US" sz="1200"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and techniques</a:t>
            </a:r>
            <a:r>
              <a:rPr lang="en-US" sz="1200" kern="1200" baseline="0" dirty="0">
                <a:solidFill>
                  <a:schemeClr val="tx1"/>
                </a:solidFill>
                <a:effectLst/>
                <a:latin typeface="+mn-lt"/>
                <a:ea typeface="+mn-ea"/>
                <a:cs typeface="+mn-cs"/>
              </a:rPr>
              <a:t> to manage this.</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CF99D9DF-CC1C-F7C9-0876-776609D857E6}"/>
              </a:ext>
            </a:extLst>
          </p:cNvPr>
          <p:cNvSpPr>
            <a:spLocks noGrp="1"/>
          </p:cNvSpPr>
          <p:nvPr>
            <p:ph type="sldNum" sz="quarter" idx="10"/>
          </p:nvPr>
        </p:nvSpPr>
        <p:spPr/>
        <p:txBody>
          <a:bodyPr/>
          <a:lstStyle/>
          <a:p>
            <a:fld id="{F0C4BAE4-A4DC-44DE-9D42-53BBFF1C4D41}" type="slidenum">
              <a:rPr lang="en-US" smtClean="0"/>
              <a:t>49</a:t>
            </a:fld>
            <a:endParaRPr lang="en-US"/>
          </a:p>
        </p:txBody>
      </p:sp>
    </p:spTree>
    <p:extLst>
      <p:ext uri="{BB962C8B-B14F-4D97-AF65-F5344CB8AC3E}">
        <p14:creationId xmlns:p14="http://schemas.microsoft.com/office/powerpoint/2010/main" val="39822317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past year, we’ve released our guidelines for outpatient treatment of stimulant use disorder, along with our medical and BH curricula, all of which you can access via this QR code.</a:t>
            </a:r>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50</a:t>
            </a:fld>
            <a:endParaRPr lang="en-US"/>
          </a:p>
        </p:txBody>
      </p:sp>
    </p:spTree>
    <p:extLst>
      <p:ext uri="{BB962C8B-B14F-4D97-AF65-F5344CB8AC3E}">
        <p14:creationId xmlns:p14="http://schemas.microsoft.com/office/powerpoint/2010/main" val="15163213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intereste</a:t>
            </a:r>
            <a:r>
              <a:rPr lang="en-US" baseline="0" dirty="0"/>
              <a:t>d in more in depth trainings, which also discuss the literature about medication use for stimulant use disorder, I’d encourage you to take a look at these trainings through the BMC </a:t>
            </a:r>
            <a:r>
              <a:rPr lang="en-US" baseline="0" dirty="0" err="1"/>
              <a:t>Grayken</a:t>
            </a:r>
            <a:r>
              <a:rPr lang="en-US" baseline="0" dirty="0"/>
              <a:t> Center for Addiction TTA.</a:t>
            </a:r>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51</a:t>
            </a:fld>
            <a:endParaRPr lang="en-US"/>
          </a:p>
        </p:txBody>
      </p:sp>
    </p:spTree>
    <p:extLst>
      <p:ext uri="{BB962C8B-B14F-4D97-AF65-F5344CB8AC3E}">
        <p14:creationId xmlns:p14="http://schemas.microsoft.com/office/powerpoint/2010/main" val="19388790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00" name="Google Shape;60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1221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1C22AD18-3449-F744-B7A2-82E69945C1D0}" type="slidenum">
              <a:rPr lang="en-US" sz="1100"/>
              <a:pPr eaLnBrk="1" hangingPunct="1">
                <a:defRPr/>
              </a:pPr>
              <a:t>5</a:t>
            </a:fld>
            <a:endParaRPr lang="en-US" sz="1100"/>
          </a:p>
        </p:txBody>
      </p:sp>
      <p:sp>
        <p:nvSpPr>
          <p:cNvPr id="68611"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68612"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marL="0" marR="0" lvl="0" indent="0" algn="l" defTabSz="914400" rtl="0" eaLnBrk="1" fontAlgn="auto" latinLnBrk="0" hangingPunct="1">
              <a:lnSpc>
                <a:spcPct val="105000"/>
              </a:lnSpc>
              <a:spcBef>
                <a:spcPts val="0"/>
              </a:spcBef>
              <a:spcAft>
                <a:spcPts val="0"/>
              </a:spcAft>
              <a:buClrTx/>
              <a:buSzTx/>
              <a:buFontTx/>
              <a:buNone/>
              <a:tabLst/>
              <a:defRPr/>
            </a:pPr>
            <a:r>
              <a:rPr lang="fr-FR" sz="1200" b="0" i="0" u="none" strike="noStrike" cap="none" dirty="0">
                <a:solidFill>
                  <a:srgbClr val="7F7F7F"/>
                </a:solidFill>
                <a:latin typeface="Arial"/>
                <a:ea typeface="Arial"/>
                <a:cs typeface="Arial"/>
                <a:sym typeface="Arial"/>
              </a:rPr>
              <a:t>(Harris, et al, 2003, </a:t>
            </a:r>
            <a:r>
              <a:rPr lang="fr-FR" sz="1200" b="0" i="0" u="none" strike="noStrike" cap="none" dirty="0" err="1">
                <a:solidFill>
                  <a:srgbClr val="7F7F7F"/>
                </a:solidFill>
                <a:latin typeface="Arial"/>
                <a:ea typeface="Arial"/>
                <a:cs typeface="Arial"/>
                <a:sym typeface="Arial"/>
              </a:rPr>
              <a:t>Clinical</a:t>
            </a:r>
            <a:r>
              <a:rPr lang="fr-FR" sz="1200" b="0" i="0" u="none" strike="noStrike" cap="none" dirty="0">
                <a:solidFill>
                  <a:srgbClr val="7F7F7F"/>
                </a:solidFill>
                <a:latin typeface="Arial"/>
                <a:ea typeface="Arial"/>
                <a:cs typeface="Arial"/>
                <a:sym typeface="Arial"/>
              </a:rPr>
              <a:t> </a:t>
            </a:r>
            <a:r>
              <a:rPr lang="fr-FR" sz="1200" b="0" i="0" u="none" strike="noStrike" cap="none" dirty="0" err="1">
                <a:solidFill>
                  <a:srgbClr val="7F7F7F"/>
                </a:solidFill>
                <a:latin typeface="Arial"/>
                <a:ea typeface="Arial"/>
                <a:cs typeface="Arial"/>
                <a:sym typeface="Arial"/>
              </a:rPr>
              <a:t>Pharm</a:t>
            </a:r>
            <a:r>
              <a:rPr lang="fr-FR" sz="1200" b="0" i="0" u="none" strike="noStrike" cap="none" dirty="0">
                <a:solidFill>
                  <a:srgbClr val="7F7F7F"/>
                </a:solidFill>
                <a:latin typeface="Arial"/>
                <a:ea typeface="Arial"/>
                <a:cs typeface="Arial"/>
                <a:sym typeface="Arial"/>
              </a:rPr>
              <a:t>) (</a:t>
            </a:r>
            <a:r>
              <a:rPr lang="fr-FR" sz="1200" b="0" i="0" u="none" strike="noStrike" cap="none" dirty="0" err="1">
                <a:solidFill>
                  <a:srgbClr val="7F7F7F"/>
                </a:solidFill>
                <a:latin typeface="Arial"/>
                <a:ea typeface="Arial"/>
                <a:cs typeface="Arial"/>
                <a:sym typeface="Arial"/>
              </a:rPr>
              <a:t>Goodwin</a:t>
            </a:r>
            <a:r>
              <a:rPr lang="fr-FR" sz="1200" b="0" i="0" u="none" strike="noStrike" cap="none" dirty="0">
                <a:solidFill>
                  <a:srgbClr val="7F7F7F"/>
                </a:solidFill>
                <a:latin typeface="Arial"/>
                <a:ea typeface="Arial"/>
                <a:cs typeface="Arial"/>
                <a:sym typeface="Arial"/>
              </a:rPr>
              <a:t>, et al, 2009)</a:t>
            </a:r>
          </a:p>
          <a:p>
            <a:pPr marL="457200" marR="0" lvl="0" indent="-228600" algn="l" rtl="0">
              <a:lnSpc>
                <a:spcPct val="100000"/>
              </a:lnSpc>
              <a:spcBef>
                <a:spcPts val="0"/>
              </a:spcBef>
              <a:spcAft>
                <a:spcPts val="0"/>
              </a:spcAft>
              <a:buClr>
                <a:srgbClr val="000000"/>
              </a:buClr>
              <a:buSzPts val="1400"/>
              <a:buFont typeface="Arial"/>
              <a:buNone/>
            </a:pPr>
            <a:r>
              <a:rPr lang="en-US" dirty="0"/>
              <a:t>Methamphetamine</a:t>
            </a:r>
            <a:r>
              <a:rPr lang="en-US" baseline="0" dirty="0"/>
              <a:t> (or meth) is lab derived from ephedrine components and other easily obtained chemicals (like acetone, anhydrous ammonia, phosphorus, ether, lithium). In the top right is a picture of the crystalline product.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These are some terms in reference to meth</a:t>
            </a:r>
          </a:p>
          <a:p>
            <a:pPr marL="457200" marR="0" lvl="0" indent="-228600" algn="l" rtl="0">
              <a:lnSpc>
                <a:spcPct val="100000"/>
              </a:lnSpc>
              <a:spcBef>
                <a:spcPts val="0"/>
              </a:spcBef>
              <a:spcAft>
                <a:spcPts val="0"/>
              </a:spcAft>
              <a:buClr>
                <a:srgbClr val="000000"/>
              </a:buClr>
              <a:buSzPts val="1400"/>
              <a:buFont typeface="Arial"/>
              <a:buNone/>
            </a:pPr>
            <a:r>
              <a:rPr lang="en-US" sz="1200" dirty="0">
                <a:cs typeface="+mn-cs"/>
              </a:rPr>
              <a:t>Historically used by German, English, American, and Japanese military in WWII for performance enhancement.</a:t>
            </a:r>
          </a:p>
          <a:p>
            <a:pPr marL="457200" marR="0" lvl="0" indent="-228600" algn="l" rtl="0">
              <a:lnSpc>
                <a:spcPct val="100000"/>
              </a:lnSpc>
              <a:spcBef>
                <a:spcPts val="0"/>
              </a:spcBef>
              <a:spcAft>
                <a:spcPts val="0"/>
              </a:spcAft>
              <a:buClr>
                <a:srgbClr val="000000"/>
              </a:buClr>
              <a:buSzPts val="1400"/>
              <a:buFont typeface="Arial"/>
              <a:buNone/>
            </a:pPr>
            <a:r>
              <a:rPr lang="en-US" dirty="0"/>
              <a:t>It can</a:t>
            </a:r>
            <a:r>
              <a:rPr lang="en-US" baseline="0" dirty="0"/>
              <a:t> be smoked, injected, used </a:t>
            </a:r>
            <a:r>
              <a:rPr lang="en-US" baseline="0" dirty="0" err="1"/>
              <a:t>intranasally</a:t>
            </a:r>
            <a:r>
              <a:rPr lang="en-US" baseline="0" dirty="0"/>
              <a:t> or </a:t>
            </a:r>
            <a:r>
              <a:rPr lang="en-US" baseline="0" dirty="0" err="1"/>
              <a:t>intrarectally</a:t>
            </a:r>
            <a:r>
              <a:rPr lang="en-US" baseline="0" dirty="0"/>
              <a:t>, or taken orally</a:t>
            </a:r>
          </a:p>
          <a:p>
            <a:pPr marL="457200" marR="0" lvl="0" indent="-228600" algn="l" rtl="0">
              <a:lnSpc>
                <a:spcPct val="100000"/>
              </a:lnSpc>
              <a:spcBef>
                <a:spcPts val="0"/>
              </a:spcBef>
              <a:spcAft>
                <a:spcPts val="0"/>
              </a:spcAft>
              <a:buClr>
                <a:srgbClr val="000000"/>
              </a:buClr>
              <a:buSzPts val="1400"/>
              <a:buFont typeface="Arial"/>
              <a:buNone/>
            </a:pPr>
            <a:r>
              <a:rPr lang="en-US" baseline="0" dirty="0"/>
              <a:t>Meth has a high bioavailability, is highly lipophilic and can cross the blood brain barrier easier than many stimulants and is slowly metabolized in the body with a long ½ between 10-12 hours, and </a:t>
            </a:r>
            <a:r>
              <a:rPr lang="en-US" baseline="0" dirty="0" err="1"/>
              <a:t>bc</a:t>
            </a:r>
            <a:r>
              <a:rPr lang="en-US" baseline="0" dirty="0"/>
              <a:t> of this can cause significant neurotoxicity</a:t>
            </a:r>
          </a:p>
          <a:p>
            <a:pPr marL="457200" marR="0" lvl="0" indent="-228600" algn="l" rtl="0">
              <a:lnSpc>
                <a:spcPct val="100000"/>
              </a:lnSpc>
              <a:spcBef>
                <a:spcPts val="0"/>
              </a:spcBef>
              <a:spcAft>
                <a:spcPts val="0"/>
              </a:spcAft>
              <a:buClr>
                <a:srgbClr val="000000"/>
              </a:buClr>
              <a:buSzPts val="1400"/>
              <a:buFont typeface="Arial"/>
              <a:buNone/>
            </a:pPr>
            <a:r>
              <a:rPr lang="en-US" baseline="0" dirty="0"/>
              <a:t>It has many of the same acute medical risks as cocaine but is associated with more clinically significant psychosis, mostly </a:t>
            </a:r>
            <a:r>
              <a:rPr lang="en-US" baseline="0" dirty="0" err="1"/>
              <a:t>bc</a:t>
            </a:r>
            <a:r>
              <a:rPr lang="en-US" baseline="0" dirty="0"/>
              <a:t> of the neurotoxic effects</a:t>
            </a:r>
          </a:p>
          <a:p>
            <a:pPr marL="457200" marR="0" lvl="0" indent="-228600" algn="l" rtl="0">
              <a:lnSpc>
                <a:spcPct val="100000"/>
              </a:lnSpc>
              <a:spcBef>
                <a:spcPts val="0"/>
              </a:spcBef>
              <a:spcAft>
                <a:spcPts val="0"/>
              </a:spcAft>
              <a:buClr>
                <a:srgbClr val="000000"/>
              </a:buClr>
              <a:buSzPts val="1400"/>
              <a:buFont typeface="Arial"/>
              <a:buNone/>
            </a:pPr>
            <a:endParaRPr lang="en-US" baseline="0" dirty="0"/>
          </a:p>
          <a:p>
            <a:pPr marL="457200" marR="0" lvl="0" indent="-228600" algn="l" rtl="0">
              <a:lnSpc>
                <a:spcPct val="100000"/>
              </a:lnSpc>
              <a:spcBef>
                <a:spcPts val="0"/>
              </a:spcBef>
              <a:spcAft>
                <a:spcPts val="0"/>
              </a:spcAft>
              <a:buClr>
                <a:srgbClr val="000000"/>
              </a:buClr>
              <a:buSzPts val="1400"/>
              <a:buFont typeface="Arial"/>
              <a:buNone/>
            </a:pPr>
            <a:r>
              <a:rPr lang="en-US" dirty="0"/>
              <a:t>Goodwin, J. S., Larson, G. A., </a:t>
            </a:r>
            <a:r>
              <a:rPr lang="en-US" dirty="0" err="1"/>
              <a:t>Swant</a:t>
            </a:r>
            <a:r>
              <a:rPr lang="en-US" dirty="0"/>
              <a:t>, J., Sen, N., </a:t>
            </a:r>
            <a:r>
              <a:rPr lang="en-US" dirty="0" err="1"/>
              <a:t>Javitch</a:t>
            </a:r>
            <a:r>
              <a:rPr lang="en-US" dirty="0"/>
              <a:t>, J. A., </a:t>
            </a:r>
            <a:r>
              <a:rPr lang="en-US" dirty="0" err="1"/>
              <a:t>Zahniser</a:t>
            </a:r>
            <a:r>
              <a:rPr lang="en-US" dirty="0"/>
              <a:t>, N. R., De </a:t>
            </a:r>
            <a:r>
              <a:rPr lang="en-US" dirty="0" err="1"/>
              <a:t>Felice</a:t>
            </a:r>
            <a:r>
              <a:rPr lang="en-US" dirty="0"/>
              <a:t>, L. J., &amp; </a:t>
            </a:r>
            <a:r>
              <a:rPr lang="en-US" dirty="0" err="1"/>
              <a:t>Khoshbouei</a:t>
            </a:r>
            <a:r>
              <a:rPr lang="en-US" dirty="0"/>
              <a:t>, H. (2009). Amphetamine and Methamphetamine Differentially Affect Dopamine  Transporters in Vitro and in  Vivo. </a:t>
            </a:r>
            <a:r>
              <a:rPr lang="en-US" i="1" dirty="0"/>
              <a:t>The Journal of Biological Chemistry</a:t>
            </a:r>
            <a:r>
              <a:rPr lang="en-US" dirty="0"/>
              <a:t>, </a:t>
            </a:r>
            <a:r>
              <a:rPr lang="en-US" i="1" dirty="0"/>
              <a:t>284</a:t>
            </a:r>
            <a:r>
              <a:rPr lang="en-US" dirty="0"/>
              <a:t>(5), 2978–2989. </a:t>
            </a:r>
            <a:r>
              <a:rPr lang="en-US" u="sng" dirty="0">
                <a:solidFill>
                  <a:schemeClr val="hlink"/>
                </a:solidFill>
                <a:hlinkClick r:id="rId3"/>
              </a:rPr>
              <a:t>https://doi.org/10.1074/jbc.M805298200</a:t>
            </a:r>
            <a:endParaRPr lang="en-US" dirty="0"/>
          </a:p>
          <a:p>
            <a:pPr eaLnBrk="1" hangingPunct="1">
              <a:lnSpc>
                <a:spcPct val="105000"/>
              </a:lnSpc>
              <a:defRPr/>
            </a:pPr>
            <a:endParaRPr lang="en-US" sz="1200" dirty="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386420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491319D3-44D0-B04C-BB26-71230075B555}" type="slidenum">
              <a:rPr lang="en-US" sz="1100"/>
              <a:pPr eaLnBrk="1" hangingPunct="1">
                <a:defRPr/>
              </a:pPr>
              <a:t>6</a:t>
            </a:fld>
            <a:endParaRPr lang="en-US" sz="11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sz="900" dirty="0">
                <a:latin typeface="Times New Roman" charset="0"/>
              </a:rPr>
              <a:t>To</a:t>
            </a:r>
            <a:r>
              <a:rPr lang="en-US" sz="900" baseline="0" dirty="0">
                <a:latin typeface="Times New Roman" charset="0"/>
              </a:rPr>
              <a:t> review, smoking, injection use (and </a:t>
            </a:r>
            <a:r>
              <a:rPr lang="en-US" sz="900" baseline="0" dirty="0" err="1">
                <a:latin typeface="Times New Roman" charset="0"/>
              </a:rPr>
              <a:t>intrarectal</a:t>
            </a:r>
            <a:r>
              <a:rPr lang="en-US" sz="900" baseline="0" dirty="0">
                <a:latin typeface="Times New Roman" charset="0"/>
              </a:rPr>
              <a:t> use for methamphetamine) have the fastest onsets of action. But you’ll notice the ½ life for MA is very high, this become important when we talk about binge use and the consequences of that in a moment</a:t>
            </a:r>
            <a:endParaRPr lang="en-US" sz="900" dirty="0">
              <a:latin typeface="Times New Roman" charset="0"/>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696166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examples of some of the health consequences from both acute and chronic</a:t>
            </a:r>
            <a:r>
              <a:rPr lang="en-US" dirty="0"/>
              <a:t> cocaine</a:t>
            </a:r>
            <a:r>
              <a:rPr lang="en-US" baseline="0" dirty="0"/>
              <a:t> or methamphetamine use.</a:t>
            </a:r>
          </a:p>
          <a:p>
            <a:r>
              <a:rPr lang="en-US" baseline="0" dirty="0"/>
              <a:t>As you can see, it can impact nearly every organ system.</a:t>
            </a:r>
          </a:p>
          <a:p>
            <a:endParaRPr lang="en-US" baseline="0" dirty="0"/>
          </a:p>
          <a:p>
            <a:r>
              <a:rPr lang="en-US" baseline="0" dirty="0"/>
              <a:t>Liver damage from cocaine: conversion to a toxic metabolite as a result of P450 metabolism. Also results in hyperthermia, both of which can cause hepatic ischemia/necrosis</a:t>
            </a:r>
          </a:p>
          <a:p>
            <a:endParaRPr lang="en-US" baseline="0" dirty="0"/>
          </a:p>
          <a:p>
            <a:r>
              <a:rPr lang="en-US" baseline="0" dirty="0"/>
              <a:t>Liver damage from methamphetamine: thought to be linked to hyperthermia induced damage to the hepatocytes leading to liver injury</a:t>
            </a:r>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7</a:t>
            </a:fld>
            <a:endParaRPr lang="en-US"/>
          </a:p>
        </p:txBody>
      </p:sp>
    </p:spTree>
    <p:extLst>
      <p:ext uri="{BB962C8B-B14F-4D97-AF65-F5344CB8AC3E}">
        <p14:creationId xmlns:p14="http://schemas.microsoft.com/office/powerpoint/2010/main" val="1362382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8</a:t>
            </a:fld>
            <a:endParaRPr lang="en-US"/>
          </a:p>
        </p:txBody>
      </p:sp>
    </p:spTree>
    <p:extLst>
      <p:ext uri="{BB962C8B-B14F-4D97-AF65-F5344CB8AC3E}">
        <p14:creationId xmlns:p14="http://schemas.microsoft.com/office/powerpoint/2010/main" val="2801158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C7AA2-AB5A-089E-3F34-5FBC2D41D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0CA92-402F-A32D-9218-DA53355570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F54C6B-CE92-7FFB-43DD-BAB33B289970}"/>
              </a:ext>
            </a:extLst>
          </p:cNvPr>
          <p:cNvSpPr>
            <a:spLocks noGrp="1"/>
          </p:cNvSpPr>
          <p:nvPr>
            <p:ph type="body" idx="1"/>
          </p:nvPr>
        </p:nvSpPr>
        <p:spPr/>
        <p:txBody>
          <a:bodyPr/>
          <a:lstStyle/>
          <a:p>
            <a:pPr algn="l"/>
            <a:r>
              <a:rPr lang="en-US" b="0" i="0" dirty="0">
                <a:solidFill>
                  <a:srgbClr val="212121"/>
                </a:solidFill>
                <a:effectLst/>
                <a:latin typeface="system-ui"/>
              </a:rPr>
              <a:t>Friedman JR, </a:t>
            </a:r>
            <a:r>
              <a:rPr lang="en-US" b="0" i="0" dirty="0" err="1">
                <a:solidFill>
                  <a:srgbClr val="212121"/>
                </a:solidFill>
                <a:effectLst/>
                <a:latin typeface="system-ui"/>
              </a:rPr>
              <a:t>Nguemeni</a:t>
            </a:r>
            <a:r>
              <a:rPr lang="en-US" b="0" i="0" dirty="0">
                <a:solidFill>
                  <a:srgbClr val="212121"/>
                </a:solidFill>
                <a:effectLst/>
                <a:latin typeface="system-ui"/>
              </a:rPr>
              <a:t> </a:t>
            </a:r>
            <a:r>
              <a:rPr lang="en-US" b="0" i="0" dirty="0" err="1">
                <a:solidFill>
                  <a:srgbClr val="212121"/>
                </a:solidFill>
                <a:effectLst/>
                <a:latin typeface="system-ui"/>
              </a:rPr>
              <a:t>Tiako</a:t>
            </a:r>
            <a:r>
              <a:rPr lang="en-US" b="0" i="0" dirty="0">
                <a:solidFill>
                  <a:srgbClr val="212121"/>
                </a:solidFill>
                <a:effectLst/>
                <a:latin typeface="system-ui"/>
              </a:rPr>
              <a:t> MJ, Hansen H. Understanding and Addressing Widening Racial Inequalities in Drug Overdose. Am J Psychiatry. 2024 May 1;181(5):381-390. </a:t>
            </a:r>
            <a:r>
              <a:rPr lang="en-US" b="0" i="0" dirty="0" err="1">
                <a:solidFill>
                  <a:srgbClr val="212121"/>
                </a:solidFill>
                <a:effectLst/>
                <a:latin typeface="system-ui"/>
              </a:rPr>
              <a:t>doi</a:t>
            </a:r>
            <a:r>
              <a:rPr lang="en-US" b="0" i="0" dirty="0">
                <a:solidFill>
                  <a:srgbClr val="212121"/>
                </a:solidFill>
                <a:effectLst/>
                <a:latin typeface="system-ui"/>
              </a:rPr>
              <a:t>: 10.1176/appi.ajp.20230917. PMID: 38706336; PMCID: PMC11076008.</a:t>
            </a:r>
          </a:p>
          <a:p>
            <a:pPr algn="l"/>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This rise in opioid overdose deaths can be outlined in three distinct waves.</a:t>
            </a:r>
          </a:p>
          <a:p>
            <a:pPr algn="l">
              <a:buFont typeface="+mj-lt"/>
              <a:buAutoNum type="arabicPeriod"/>
            </a:pPr>
            <a:r>
              <a:rPr lang="en-US" b="0" i="0" dirty="0">
                <a:solidFill>
                  <a:srgbClr val="000000"/>
                </a:solidFill>
                <a:effectLst/>
                <a:latin typeface="Open Sans" panose="020B0606030504020204" pitchFamily="34" charset="0"/>
              </a:rPr>
              <a:t>The first wave began with increased prescribing of opioids in the 1990s, with overdose deaths involving </a:t>
            </a:r>
            <a:r>
              <a:rPr lang="en-US" b="0" i="0" u="sng" dirty="0">
                <a:solidFill>
                  <a:srgbClr val="075290"/>
                </a:solidFill>
                <a:effectLst/>
                <a:latin typeface="Open Sans" panose="020B0606030504020204" pitchFamily="34" charset="0"/>
                <a:hlinkClick r:id="rId3"/>
              </a:rPr>
              <a:t>prescription opioids</a:t>
            </a:r>
            <a:r>
              <a:rPr lang="en-US" b="0" i="0" dirty="0">
                <a:solidFill>
                  <a:srgbClr val="000000"/>
                </a:solidFill>
                <a:effectLst/>
                <a:latin typeface="Open Sans" panose="020B0606030504020204" pitchFamily="34" charset="0"/>
              </a:rPr>
              <a:t> (natural and semi-synthetic opioids and methadone) increasing since at least 1999</a:t>
            </a:r>
            <a:r>
              <a:rPr lang="en-US" b="0" i="0" u="none" strike="noStrike" baseline="30000" dirty="0">
                <a:solidFill>
                  <a:srgbClr val="000000"/>
                </a:solidFill>
                <a:effectLst/>
                <a:latin typeface="Open Sans" panose="020B0606030504020204" pitchFamily="34" charset="0"/>
              </a:rPr>
              <a:t>3</a:t>
            </a:r>
            <a:r>
              <a:rPr lang="en-US" b="0" i="0" dirty="0">
                <a:solidFill>
                  <a:srgbClr val="000000"/>
                </a:solidFill>
                <a:effectLst/>
                <a:latin typeface="Open Sans" panose="020B0606030504020204" pitchFamily="34" charset="0"/>
              </a:rPr>
              <a:t>.</a:t>
            </a:r>
          </a:p>
          <a:p>
            <a:pPr algn="l">
              <a:buFont typeface="+mj-lt"/>
              <a:buAutoNum type="arabicPeriod"/>
            </a:pPr>
            <a:r>
              <a:rPr lang="en-US" b="0" i="0" dirty="0">
                <a:solidFill>
                  <a:srgbClr val="000000"/>
                </a:solidFill>
                <a:effectLst/>
                <a:latin typeface="Open Sans" panose="020B0606030504020204" pitchFamily="34" charset="0"/>
              </a:rPr>
              <a:t>The second wave began in 2010, with rapid increases in overdose deaths involving </a:t>
            </a:r>
            <a:r>
              <a:rPr lang="en-US" b="0" i="0" u="sng" dirty="0">
                <a:solidFill>
                  <a:srgbClr val="075290"/>
                </a:solidFill>
                <a:effectLst/>
                <a:latin typeface="Open Sans" panose="020B0606030504020204" pitchFamily="34" charset="0"/>
                <a:hlinkClick r:id="rId4"/>
              </a:rPr>
              <a:t>heroin</a:t>
            </a:r>
            <a:r>
              <a:rPr lang="en-US" b="0" i="0" u="none" strike="noStrike" baseline="30000" dirty="0">
                <a:solidFill>
                  <a:srgbClr val="000000"/>
                </a:solidFill>
                <a:effectLst/>
                <a:latin typeface="Open Sans" panose="020B0606030504020204" pitchFamily="34" charset="0"/>
              </a:rPr>
              <a:t>4</a:t>
            </a:r>
            <a:r>
              <a:rPr lang="en-US" b="0" i="0" dirty="0">
                <a:solidFill>
                  <a:srgbClr val="000000"/>
                </a:solidFill>
                <a:effectLst/>
                <a:latin typeface="Open Sans" panose="020B0606030504020204" pitchFamily="34" charset="0"/>
              </a:rPr>
              <a:t>.</a:t>
            </a:r>
          </a:p>
          <a:p>
            <a:pPr algn="l">
              <a:buFont typeface="+mj-lt"/>
              <a:buAutoNum type="arabicPeriod"/>
            </a:pPr>
            <a:r>
              <a:rPr lang="en-US" b="0" i="0" dirty="0">
                <a:solidFill>
                  <a:srgbClr val="000000"/>
                </a:solidFill>
                <a:effectLst/>
                <a:latin typeface="Open Sans" panose="020B0606030504020204" pitchFamily="34" charset="0"/>
              </a:rPr>
              <a:t>The third wave began in 2013, with significant increases in overdose deaths involving synthetic opioids, particularly those involving illicitly manufactured </a:t>
            </a:r>
            <a:r>
              <a:rPr lang="en-US" b="0" i="0" u="sng" dirty="0">
                <a:solidFill>
                  <a:srgbClr val="075290"/>
                </a:solidFill>
                <a:effectLst/>
                <a:latin typeface="Open Sans" panose="020B0606030504020204" pitchFamily="34" charset="0"/>
                <a:hlinkClick r:id="rId5"/>
              </a:rPr>
              <a:t>fentanyl</a:t>
            </a:r>
            <a:r>
              <a:rPr lang="en-US" b="0" i="0" u="none" strike="noStrike" baseline="30000" dirty="0">
                <a:solidFill>
                  <a:srgbClr val="000000"/>
                </a:solidFill>
                <a:effectLst/>
                <a:latin typeface="Open Sans" panose="020B0606030504020204" pitchFamily="34" charset="0"/>
              </a:rPr>
              <a:t>5,6,7</a:t>
            </a:r>
            <a:r>
              <a:rPr lang="en-US" b="0" i="0" dirty="0">
                <a:solidFill>
                  <a:srgbClr val="000000"/>
                </a:solidFill>
                <a:effectLst/>
                <a:latin typeface="Open Sans" panose="020B0606030504020204" pitchFamily="34" charset="0"/>
              </a:rPr>
              <a:t>. The market for illicitly manufactured fentanyl continues to change, and it can be found in combination with heroin, counterfeit pills, and cocaine.</a:t>
            </a:r>
            <a:r>
              <a:rPr lang="en-US" b="0" i="0" u="none" strike="noStrike" baseline="30000" dirty="0">
                <a:solidFill>
                  <a:srgbClr val="000000"/>
                </a:solidFill>
                <a:effectLst/>
                <a:latin typeface="Open Sans" panose="020B0606030504020204" pitchFamily="34" charset="0"/>
              </a:rPr>
              <a:t>8</a:t>
            </a:r>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Many opioid-involved overdose deaths also include </a:t>
            </a:r>
            <a:r>
              <a:rPr lang="en-US" b="0" i="0" u="sng" dirty="0">
                <a:solidFill>
                  <a:srgbClr val="075290"/>
                </a:solidFill>
                <a:effectLst/>
                <a:latin typeface="Open Sans" panose="020B0606030504020204" pitchFamily="34" charset="0"/>
                <a:hlinkClick r:id="rId6"/>
              </a:rPr>
              <a:t>other drugs</a:t>
            </a:r>
            <a:r>
              <a:rPr lang="en-US" b="0" i="0" u="none" strike="noStrike" baseline="30000" dirty="0">
                <a:solidFill>
                  <a:srgbClr val="000000"/>
                </a:solidFill>
                <a:effectLst/>
                <a:latin typeface="Open Sans" panose="020B0606030504020204" pitchFamily="34" charset="0"/>
              </a:rPr>
              <a:t>9.10</a:t>
            </a:r>
            <a:r>
              <a:rPr lang="en-US" b="0" i="0" dirty="0">
                <a:solidFill>
                  <a:srgbClr val="000000"/>
                </a:solidFill>
                <a:effectLst/>
                <a:latin typeface="Open Sans" panose="020B0606030504020204" pitchFamily="34" charset="0"/>
              </a:rPr>
              <a:t>.</a:t>
            </a:r>
          </a:p>
          <a:p>
            <a:endParaRPr lang="en-US" dirty="0"/>
          </a:p>
          <a:p>
            <a:r>
              <a:rPr lang="en-US" dirty="0"/>
              <a:t>https://</a:t>
            </a:r>
            <a:r>
              <a:rPr lang="en-US" dirty="0" err="1"/>
              <a:t>www.cdc.gov</a:t>
            </a:r>
            <a:r>
              <a:rPr lang="en-US" dirty="0"/>
              <a:t>/opioids/basics/</a:t>
            </a:r>
            <a:r>
              <a:rPr lang="en-US" dirty="0" err="1"/>
              <a:t>epidemic.html</a:t>
            </a:r>
            <a:endParaRPr lang="en-US" dirty="0"/>
          </a:p>
          <a:p>
            <a:r>
              <a:rPr lang="en-US" dirty="0" err="1"/>
              <a:t>Ciccarone</a:t>
            </a:r>
            <a:r>
              <a:rPr lang="en-US" dirty="0"/>
              <a:t> D. The triple wave epidemic: supply and demand drivers of the US opioid overdose crisis. Int J Drug Policy. 2019;71:183-188. doi:10.1016/j.drugpo.2019.01.010 2. </a:t>
            </a:r>
          </a:p>
          <a:p>
            <a:r>
              <a:rPr lang="en-US" dirty="0" err="1"/>
              <a:t>Ciccarone</a:t>
            </a:r>
            <a:r>
              <a:rPr lang="en-US" dirty="0"/>
              <a:t> D. The rise of illicit </a:t>
            </a:r>
            <a:r>
              <a:rPr lang="en-US" dirty="0" err="1"/>
              <a:t>fentanyls</a:t>
            </a:r>
            <a:r>
              <a:rPr lang="en-US" dirty="0"/>
              <a:t>, stimulants and the fourth wave of the opioid overdose crisis. </a:t>
            </a:r>
            <a:r>
              <a:rPr lang="en-US" dirty="0" err="1"/>
              <a:t>Curr</a:t>
            </a:r>
            <a:r>
              <a:rPr lang="en-US" dirty="0"/>
              <a:t> </a:t>
            </a:r>
            <a:r>
              <a:rPr lang="en-US" dirty="0" err="1"/>
              <a:t>Opin</a:t>
            </a:r>
            <a:r>
              <a:rPr lang="en-US" dirty="0"/>
              <a:t> Psychiatry. 2021;34(4):344-350. doi:10.1097/YCO.0000000000000717</a:t>
            </a:r>
          </a:p>
        </p:txBody>
      </p:sp>
      <p:sp>
        <p:nvSpPr>
          <p:cNvPr id="4" name="Slide Number Placeholder 3">
            <a:extLst>
              <a:ext uri="{FF2B5EF4-FFF2-40B4-BE49-F238E27FC236}">
                <a16:creationId xmlns:a16="http://schemas.microsoft.com/office/drawing/2014/main" id="{E3DB0604-79A7-59C7-B58B-AF62DE9D661A}"/>
              </a:ext>
            </a:extLst>
          </p:cNvPr>
          <p:cNvSpPr>
            <a:spLocks noGrp="1"/>
          </p:cNvSpPr>
          <p:nvPr>
            <p:ph type="sldNum" sz="quarter" idx="5"/>
          </p:nvPr>
        </p:nvSpPr>
        <p:spPr/>
        <p:txBody>
          <a:bodyPr/>
          <a:lstStyle/>
          <a:p>
            <a:fld id="{F0C4BAE4-A4DC-44DE-9D42-53BBFF1C4D41}" type="slidenum">
              <a:rPr lang="en-US" smtClean="0"/>
              <a:t>9</a:t>
            </a:fld>
            <a:endParaRPr lang="en-US"/>
          </a:p>
        </p:txBody>
      </p:sp>
    </p:spTree>
    <p:extLst>
      <p:ext uri="{BB962C8B-B14F-4D97-AF65-F5344CB8AC3E}">
        <p14:creationId xmlns:p14="http://schemas.microsoft.com/office/powerpoint/2010/main" val="2124390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E106E1-25FF-4F35-B865-C912270CA22C}" type="datetimeFigureOut">
              <a:rPr lang="en-US" smtClean="0"/>
              <a:t>4/28/25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821137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4/28/25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917585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4/28/25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017094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a:p>
            <a:pPr>
              <a:defRPr/>
            </a:pPr>
            <a:r>
              <a:rPr lang="en-US"/>
              <a:t>CRIT Program 2011</a:t>
            </a:r>
          </a:p>
        </p:txBody>
      </p:sp>
      <p:sp>
        <p:nvSpPr>
          <p:cNvPr id="7" name="Rectangle 6"/>
          <p:cNvSpPr>
            <a:spLocks noGrp="1" noChangeArrowheads="1"/>
          </p:cNvSpPr>
          <p:nvPr>
            <p:ph type="sldNum" sz="quarter" idx="12"/>
          </p:nvPr>
        </p:nvSpPr>
        <p:spPr/>
        <p:txBody>
          <a:bodyPr/>
          <a:lstStyle>
            <a:lvl1pPr>
              <a:defRPr/>
            </a:lvl1pPr>
          </a:lstStyle>
          <a:p>
            <a:pPr>
              <a:defRPr/>
            </a:pPr>
            <a:fld id="{AFFBB307-778F-954B-B14F-418E245B8FF8}" type="slidenum">
              <a:rPr lang="en-US"/>
              <a:pPr>
                <a:defRPr/>
              </a:pPr>
              <a:t>‹#›</a:t>
            </a:fld>
            <a:endParaRPr lang="en-US"/>
          </a:p>
        </p:txBody>
      </p:sp>
    </p:spTree>
    <p:extLst>
      <p:ext uri="{BB962C8B-B14F-4D97-AF65-F5344CB8AC3E}">
        <p14:creationId xmlns:p14="http://schemas.microsoft.com/office/powerpoint/2010/main" val="746957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a:p>
            <a:pPr>
              <a:defRPr/>
            </a:pPr>
            <a:r>
              <a:rPr lang="en-US"/>
              <a:t>CRIT Program 2011</a:t>
            </a:r>
          </a:p>
        </p:txBody>
      </p:sp>
      <p:sp>
        <p:nvSpPr>
          <p:cNvPr id="7" name="Rectangle 6"/>
          <p:cNvSpPr>
            <a:spLocks noGrp="1" noChangeArrowheads="1"/>
          </p:cNvSpPr>
          <p:nvPr>
            <p:ph type="sldNum" sz="quarter" idx="12"/>
          </p:nvPr>
        </p:nvSpPr>
        <p:spPr/>
        <p:txBody>
          <a:bodyPr/>
          <a:lstStyle>
            <a:lvl1pPr>
              <a:defRPr/>
            </a:lvl1pPr>
          </a:lstStyle>
          <a:p>
            <a:pPr>
              <a:defRPr/>
            </a:pPr>
            <a:fld id="{78378BDA-649A-EA43-B555-605FAFEDB646}" type="slidenum">
              <a:rPr lang="en-US"/>
              <a:pPr>
                <a:defRPr/>
              </a:pPr>
              <a:t>‹#›</a:t>
            </a:fld>
            <a:endParaRPr lang="en-US"/>
          </a:p>
        </p:txBody>
      </p:sp>
    </p:spTree>
    <p:extLst>
      <p:ext uri="{BB962C8B-B14F-4D97-AF65-F5344CB8AC3E}">
        <p14:creationId xmlns:p14="http://schemas.microsoft.com/office/powerpoint/2010/main" val="3667081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2"/>
        <p:cNvGrpSpPr/>
        <p:nvPr/>
      </p:nvGrpSpPr>
      <p:grpSpPr>
        <a:xfrm>
          <a:off x="0" y="0"/>
          <a:ext cx="0" cy="0"/>
          <a:chOff x="0" y="0"/>
          <a:chExt cx="0" cy="0"/>
        </a:xfrm>
      </p:grpSpPr>
      <p:sp>
        <p:nvSpPr>
          <p:cNvPr id="103" name="Google Shape;103;p51"/>
          <p:cNvSpPr txBox="1">
            <a:spLocks noGrp="1"/>
          </p:cNvSpPr>
          <p:nvPr>
            <p:ph type="title"/>
          </p:nvPr>
        </p:nvSpPr>
        <p:spPr>
          <a:xfrm>
            <a:off x="609610" y="423007"/>
            <a:ext cx="10972800" cy="820200"/>
          </a:xfrm>
          <a:prstGeom prst="rect">
            <a:avLst/>
          </a:prstGeom>
          <a:solidFill>
            <a:srgbClr val="FFFFFF"/>
          </a:solidFill>
          <a:ln w="31750" cap="sq" cmpd="sng">
            <a:solidFill>
              <a:srgbClr val="266F8B"/>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51"/>
          <p:cNvSpPr txBox="1">
            <a:spLocks noGrp="1"/>
          </p:cNvSpPr>
          <p:nvPr>
            <p:ph type="body" idx="1"/>
          </p:nvPr>
        </p:nvSpPr>
        <p:spPr>
          <a:xfrm>
            <a:off x="838201" y="1659276"/>
            <a:ext cx="10515600" cy="4589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Tree>
    <p:extLst>
      <p:ext uri="{BB962C8B-B14F-4D97-AF65-F5344CB8AC3E}">
        <p14:creationId xmlns:p14="http://schemas.microsoft.com/office/powerpoint/2010/main" val="1291228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0_Custom Layout">
  <p:cSld name="30_Custom Layout">
    <p:spTree>
      <p:nvGrpSpPr>
        <p:cNvPr id="1" name="Shape 136"/>
        <p:cNvGrpSpPr/>
        <p:nvPr/>
      </p:nvGrpSpPr>
      <p:grpSpPr>
        <a:xfrm>
          <a:off x="0" y="0"/>
          <a:ext cx="0" cy="0"/>
          <a:chOff x="0" y="0"/>
          <a:chExt cx="0" cy="0"/>
        </a:xfrm>
      </p:grpSpPr>
      <p:sp>
        <p:nvSpPr>
          <p:cNvPr id="137" name="Google Shape;137;p77"/>
          <p:cNvSpPr txBox="1">
            <a:spLocks noGrp="1"/>
          </p:cNvSpPr>
          <p:nvPr>
            <p:ph type="title"/>
          </p:nvPr>
        </p:nvSpPr>
        <p:spPr>
          <a:xfrm>
            <a:off x="609610" y="423007"/>
            <a:ext cx="10972800" cy="1188600"/>
          </a:xfrm>
          <a:prstGeom prst="rect">
            <a:avLst/>
          </a:prstGeom>
          <a:solidFill>
            <a:srgbClr val="FFFFFF"/>
          </a:solidFill>
          <a:ln w="31750" cap="sq" cmpd="sng">
            <a:solidFill>
              <a:srgbClr val="266F8B"/>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77"/>
          <p:cNvSpPr txBox="1">
            <a:spLocks noGrp="1"/>
          </p:cNvSpPr>
          <p:nvPr>
            <p:ph type="sldNum" idx="12"/>
          </p:nvPr>
        </p:nvSpPr>
        <p:spPr>
          <a:xfrm>
            <a:off x="11545402" y="6248418"/>
            <a:ext cx="399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9" name="Google Shape;139;p77"/>
          <p:cNvSpPr txBox="1">
            <a:spLocks noGrp="1"/>
          </p:cNvSpPr>
          <p:nvPr>
            <p:ph type="body" idx="1"/>
          </p:nvPr>
        </p:nvSpPr>
        <p:spPr>
          <a:xfrm>
            <a:off x="406400" y="1276354"/>
            <a:ext cx="5486400" cy="4869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140" name="Google Shape;140;p77"/>
          <p:cNvSpPr txBox="1">
            <a:spLocks noGrp="1"/>
          </p:cNvSpPr>
          <p:nvPr>
            <p:ph type="body" idx="2"/>
          </p:nvPr>
        </p:nvSpPr>
        <p:spPr>
          <a:xfrm>
            <a:off x="6299210" y="1276354"/>
            <a:ext cx="5486400" cy="4869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Tree>
    <p:extLst>
      <p:ext uri="{BB962C8B-B14F-4D97-AF65-F5344CB8AC3E}">
        <p14:creationId xmlns:p14="http://schemas.microsoft.com/office/powerpoint/2010/main" val="453356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sz="half" idx="1"/>
          </p:nvPr>
        </p:nvSpPr>
        <p:spPr>
          <a:xfrm>
            <a:off x="838200" y="1825625"/>
            <a:ext cx="10515600" cy="3863746"/>
          </a:xfrm>
        </p:spPr>
        <p:txBody>
          <a:bodyPr/>
          <a:lstStyle>
            <a:lvl1pPr>
              <a:buClr>
                <a:schemeClr val="tx1"/>
              </a:buClr>
              <a:defRPr/>
            </a:lvl1pPr>
            <a:lvl2pPr marL="685800" indent="-228600">
              <a:buClr>
                <a:schemeClr val="tx1"/>
              </a:buClr>
              <a:buSzPct val="70000"/>
              <a:buFont typeface="Courier New" panose="02070309020205020404" pitchFamily="49" charset="0"/>
              <a:buChar char="o"/>
              <a:defRPr/>
            </a:lvl2pPr>
            <a:lvl3pPr marL="1143000" indent="-228600">
              <a:buClr>
                <a:schemeClr val="tx1"/>
              </a:buClr>
              <a:buFont typeface="Wingdings" pitchFamily="2" charset="2"/>
              <a:buChar char="§"/>
              <a:defRPr/>
            </a:lvl3pPr>
            <a:lvl4pPr marL="1600200" indent="-228600">
              <a:buClr>
                <a:schemeClr val="tx1"/>
              </a:buClr>
              <a:buFont typeface="System Font Regular"/>
              <a:buChar char="−"/>
              <a:defRPr/>
            </a:lvl4pPr>
            <a:lvl5pPr marL="2057400" indent="-228600">
              <a:buClr>
                <a:schemeClr val="tx1"/>
              </a:buClr>
              <a:buFont typeface="System Font Regular"/>
              <a:buChar char="&g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3576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4/28/25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399583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E106E1-25FF-4F35-B865-C912270CA22C}" type="datetimeFigureOut">
              <a:rPr lang="en-US" smtClean="0"/>
              <a:t>4/28/25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3882070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E106E1-25FF-4F35-B865-C912270CA22C}" type="datetimeFigureOut">
              <a:rPr lang="en-US" smtClean="0"/>
              <a:t>4/28/25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721602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E106E1-25FF-4F35-B865-C912270CA22C}" type="datetimeFigureOut">
              <a:rPr lang="en-US" smtClean="0"/>
              <a:t>4/28/25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141134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E106E1-25FF-4F35-B865-C912270CA22C}" type="datetimeFigureOut">
              <a:rPr lang="en-US" smtClean="0"/>
              <a:t>4/28/25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22653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106E1-25FF-4F35-B865-C912270CA22C}" type="datetimeFigureOut">
              <a:rPr lang="en-US" smtClean="0"/>
              <a:t>4/28/25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47926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E106E1-25FF-4F35-B865-C912270CA22C}" type="datetimeFigureOut">
              <a:rPr lang="en-US" smtClean="0"/>
              <a:t>4/28/25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151102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E106E1-25FF-4F35-B865-C912270CA22C}" type="datetimeFigureOut">
              <a:rPr lang="en-US" smtClean="0"/>
              <a:t>4/28/25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3114321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106E1-25FF-4F35-B865-C912270CA22C}" type="datetimeFigureOut">
              <a:rPr lang="en-US" smtClean="0"/>
              <a:t>4/28/25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21DD37-6E2C-43F1-96AD-17A140DBD540}" type="slidenum">
              <a:rPr lang="en-US" smtClean="0"/>
              <a:t>‹#›</a:t>
            </a:fld>
            <a:endParaRPr lang="en-US"/>
          </a:p>
        </p:txBody>
      </p:sp>
      <p:pic>
        <p:nvPicPr>
          <p:cNvPr id="8" name="Picture 5"/>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9565367" y="6176963"/>
            <a:ext cx="657624" cy="6276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cxnSp>
        <p:nvCxnSpPr>
          <p:cNvPr id="10" name="Straight Connector 9"/>
          <p:cNvCxnSpPr/>
          <p:nvPr userDrawn="1"/>
        </p:nvCxnSpPr>
        <p:spPr>
          <a:xfrm>
            <a:off x="622433" y="5901087"/>
            <a:ext cx="109459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238230" y="6042136"/>
            <a:ext cx="1969009" cy="876824"/>
          </a:xfrm>
          <a:prstGeom prst="rect">
            <a:avLst/>
          </a:prstGeom>
        </p:spPr>
      </p:pic>
      <p:pic>
        <p:nvPicPr>
          <p:cNvPr id="7" name="Picture 6">
            <a:extLst>
              <a:ext uri="{FF2B5EF4-FFF2-40B4-BE49-F238E27FC236}">
                <a16:creationId xmlns:a16="http://schemas.microsoft.com/office/drawing/2014/main" id="{7C862089-BD78-4BB5-3059-7AA56B042E94}"/>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08916" y="6414770"/>
            <a:ext cx="3814445" cy="306705"/>
          </a:xfrm>
          <a:prstGeom prst="rect">
            <a:avLst/>
          </a:prstGeom>
        </p:spPr>
      </p:pic>
    </p:spTree>
    <p:extLst>
      <p:ext uri="{BB962C8B-B14F-4D97-AF65-F5344CB8AC3E}">
        <p14:creationId xmlns:p14="http://schemas.microsoft.com/office/powerpoint/2010/main" val="2339530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 id="2147483665"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19.xml"/><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0.jpeg"/><Relationship Id="rId9"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1.tiff"/><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9.tiff"/></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4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store.samhsa.gov/product/treatment-for-stimulant-use-disorders/PEP21-02-01-004?referer=from_search_result"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873" y="758432"/>
            <a:ext cx="6258127" cy="2321228"/>
          </a:xfrm>
        </p:spPr>
        <p:txBody>
          <a:bodyPr>
            <a:normAutofit/>
          </a:bodyPr>
          <a:lstStyle/>
          <a:p>
            <a:r>
              <a:rPr lang="en-US" sz="5000" b="1" dirty="0"/>
              <a:t>Stimulants: </a:t>
            </a:r>
            <a:br>
              <a:rPr lang="en-US" sz="5000" dirty="0"/>
            </a:br>
            <a:r>
              <a:rPr lang="en-US" sz="5000" dirty="0"/>
              <a:t>Cocaine &amp; Methamphetamine</a:t>
            </a:r>
          </a:p>
        </p:txBody>
      </p:sp>
      <p:sp>
        <p:nvSpPr>
          <p:cNvPr id="3" name="Subtitle 2"/>
          <p:cNvSpPr>
            <a:spLocks noGrp="1"/>
          </p:cNvSpPr>
          <p:nvPr>
            <p:ph type="subTitle" idx="1"/>
          </p:nvPr>
        </p:nvSpPr>
        <p:spPr>
          <a:xfrm>
            <a:off x="6300280" y="3621494"/>
            <a:ext cx="5525312" cy="1456345"/>
          </a:xfrm>
        </p:spPr>
        <p:txBody>
          <a:bodyPr>
            <a:normAutofit lnSpcReduction="10000"/>
          </a:bodyPr>
          <a:lstStyle/>
          <a:p>
            <a:endParaRPr lang="en-US" sz="2800" dirty="0"/>
          </a:p>
          <a:p>
            <a:r>
              <a:rPr lang="en-US" sz="2800" dirty="0"/>
              <a:t>CRIT/FIT/CFS program – April 2025</a:t>
            </a:r>
          </a:p>
          <a:p>
            <a:r>
              <a:rPr lang="en-US" sz="2800" dirty="0"/>
              <a:t>Alex Walley, MD, MSc</a:t>
            </a:r>
          </a:p>
          <a:p>
            <a:endParaRPr lang="en-US" dirty="0"/>
          </a:p>
        </p:txBody>
      </p:sp>
      <p:pic>
        <p:nvPicPr>
          <p:cNvPr id="5" name="Content Placeholder 15" descr="A white and black sign with black text on it&#10;&#10;Description automatically generated">
            <a:extLst>
              <a:ext uri="{FF2B5EF4-FFF2-40B4-BE49-F238E27FC236}">
                <a16:creationId xmlns:a16="http://schemas.microsoft.com/office/drawing/2014/main" id="{4ADBB36B-33E2-E661-48A8-03753D948D64}"/>
              </a:ext>
            </a:extLst>
          </p:cNvPr>
          <p:cNvPicPr>
            <a:picLocks noChangeAspect="1"/>
          </p:cNvPicPr>
          <p:nvPr/>
        </p:nvPicPr>
        <p:blipFill rotWithShape="1">
          <a:blip r:embed="rId3"/>
          <a:srcRect l="7940" t="19124" r="10397" b="9908"/>
          <a:stretch/>
        </p:blipFill>
        <p:spPr>
          <a:xfrm>
            <a:off x="128359" y="105269"/>
            <a:ext cx="5453043" cy="36275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7" descr="A drawing of flowers and leaves&#10;&#10;Description automatically generated">
            <a:extLst>
              <a:ext uri="{FF2B5EF4-FFF2-40B4-BE49-F238E27FC236}">
                <a16:creationId xmlns:a16="http://schemas.microsoft.com/office/drawing/2014/main" id="{1C3DC151-D6F2-C57E-3B7A-9E2C7B12DD43}"/>
              </a:ext>
            </a:extLst>
          </p:cNvPr>
          <p:cNvPicPr>
            <a:picLocks noChangeAspect="1"/>
          </p:cNvPicPr>
          <p:nvPr/>
        </p:nvPicPr>
        <p:blipFill rotWithShape="1">
          <a:blip r:embed="rId4"/>
          <a:srcRect t="1279"/>
          <a:stretch/>
        </p:blipFill>
        <p:spPr>
          <a:xfrm>
            <a:off x="128359" y="3419593"/>
            <a:ext cx="5453043" cy="3316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1707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9B25E-B32A-83CC-657E-337EC4A44A9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4875E3D-4E58-6D8D-67C6-914522CD0F4D}"/>
              </a:ext>
            </a:extLst>
          </p:cNvPr>
          <p:cNvSpPr txBox="1"/>
          <p:nvPr/>
        </p:nvSpPr>
        <p:spPr>
          <a:xfrm>
            <a:off x="2579276" y="6208954"/>
            <a:ext cx="7970011" cy="369332"/>
          </a:xfrm>
          <a:prstGeom prst="rect">
            <a:avLst/>
          </a:prstGeom>
          <a:noFill/>
          <a:ln>
            <a:solidFill>
              <a:schemeClr val="accent1"/>
            </a:solidFill>
          </a:ln>
        </p:spPr>
        <p:txBody>
          <a:bodyPr wrap="square">
            <a:spAutoFit/>
          </a:bodyPr>
          <a:lstStyle/>
          <a:p>
            <a:pPr algn="ctr"/>
            <a:r>
              <a:rPr lang="en-GB" b="0" i="0">
                <a:solidFill>
                  <a:srgbClr val="1A1A1A"/>
                </a:solidFill>
                <a:effectLst/>
              </a:rPr>
              <a:t>Source: https://</a:t>
            </a:r>
            <a:r>
              <a:rPr lang="en-GB" b="0" i="0" err="1">
                <a:solidFill>
                  <a:srgbClr val="1A1A1A"/>
                </a:solidFill>
                <a:effectLst/>
              </a:rPr>
              <a:t>www.cdc.gov</a:t>
            </a:r>
            <a:r>
              <a:rPr lang="en-GB" b="0" i="0">
                <a:solidFill>
                  <a:srgbClr val="1A1A1A"/>
                </a:solidFill>
                <a:effectLst/>
              </a:rPr>
              <a:t>/</a:t>
            </a:r>
            <a:r>
              <a:rPr lang="en-GB" b="0" i="0" err="1">
                <a:solidFill>
                  <a:srgbClr val="1A1A1A"/>
                </a:solidFill>
                <a:effectLst/>
              </a:rPr>
              <a:t>nchs</a:t>
            </a:r>
            <a:r>
              <a:rPr lang="en-GB" b="0" i="0">
                <a:solidFill>
                  <a:srgbClr val="1A1A1A"/>
                </a:solidFill>
                <a:effectLst/>
              </a:rPr>
              <a:t>/</a:t>
            </a:r>
            <a:r>
              <a:rPr lang="en-GB" b="0" i="0" err="1">
                <a:solidFill>
                  <a:srgbClr val="1A1A1A"/>
                </a:solidFill>
                <a:effectLst/>
              </a:rPr>
              <a:t>nvss</a:t>
            </a:r>
            <a:r>
              <a:rPr lang="en-GB" b="0" i="0">
                <a:solidFill>
                  <a:srgbClr val="1A1A1A"/>
                </a:solidFill>
                <a:effectLst/>
              </a:rPr>
              <a:t>/</a:t>
            </a:r>
            <a:r>
              <a:rPr lang="en-GB" b="0" i="0" err="1">
                <a:solidFill>
                  <a:srgbClr val="1A1A1A"/>
                </a:solidFill>
                <a:effectLst/>
              </a:rPr>
              <a:t>vsrr</a:t>
            </a:r>
            <a:r>
              <a:rPr lang="en-GB" b="0" i="0">
                <a:solidFill>
                  <a:srgbClr val="1A1A1A"/>
                </a:solidFill>
                <a:effectLst/>
              </a:rPr>
              <a:t>/drug-overdose-</a:t>
            </a:r>
            <a:r>
              <a:rPr lang="en-GB" b="0" i="0" err="1">
                <a:solidFill>
                  <a:srgbClr val="1A1A1A"/>
                </a:solidFill>
                <a:effectLst/>
              </a:rPr>
              <a:t>data.htm</a:t>
            </a:r>
            <a:endParaRPr lang="en-GB"/>
          </a:p>
        </p:txBody>
      </p:sp>
      <p:sp>
        <p:nvSpPr>
          <p:cNvPr id="3" name="Rectangle 2">
            <a:extLst>
              <a:ext uri="{FF2B5EF4-FFF2-40B4-BE49-F238E27FC236}">
                <a16:creationId xmlns:a16="http://schemas.microsoft.com/office/drawing/2014/main" id="{60C45E19-1938-70EE-B569-DEEBE95453CF}"/>
              </a:ext>
            </a:extLst>
          </p:cNvPr>
          <p:cNvSpPr/>
          <p:nvPr/>
        </p:nvSpPr>
        <p:spPr>
          <a:xfrm>
            <a:off x="0" y="41148"/>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4" name="Title 5">
            <a:extLst>
              <a:ext uri="{FF2B5EF4-FFF2-40B4-BE49-F238E27FC236}">
                <a16:creationId xmlns:a16="http://schemas.microsoft.com/office/drawing/2014/main" id="{39E30404-AF6E-539D-C217-47A36B8A5A1B}"/>
              </a:ext>
            </a:extLst>
          </p:cNvPr>
          <p:cNvSpPr txBox="1">
            <a:spLocks/>
          </p:cNvSpPr>
          <p:nvPr/>
        </p:nvSpPr>
        <p:spPr>
          <a:xfrm>
            <a:off x="835832" y="22861"/>
            <a:ext cx="10515600" cy="964276"/>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solidFill>
                  <a:schemeClr val="accent2"/>
                </a:solidFill>
              </a:rPr>
              <a:t>Overdoses are dropping, </a:t>
            </a:r>
          </a:p>
          <a:p>
            <a:r>
              <a:rPr lang="en-US" dirty="0">
                <a:solidFill>
                  <a:schemeClr val="accent2"/>
                </a:solidFill>
              </a:rPr>
              <a:t>but less for cocaine and methamphetamine</a:t>
            </a:r>
          </a:p>
        </p:txBody>
      </p:sp>
      <p:pic>
        <p:nvPicPr>
          <p:cNvPr id="10" name="Picture 9" descr="A graph of drug overdose&#10;&#10;AI-generated content may be incorrect.">
            <a:extLst>
              <a:ext uri="{FF2B5EF4-FFF2-40B4-BE49-F238E27FC236}">
                <a16:creationId xmlns:a16="http://schemas.microsoft.com/office/drawing/2014/main" id="{221D5B75-2589-7683-091D-D4D4C2B95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831" y="1258332"/>
            <a:ext cx="11061743" cy="4570968"/>
          </a:xfrm>
          <a:prstGeom prst="rect">
            <a:avLst/>
          </a:prstGeom>
        </p:spPr>
      </p:pic>
    </p:spTree>
    <p:extLst>
      <p:ext uri="{BB962C8B-B14F-4D97-AF65-F5344CB8AC3E}">
        <p14:creationId xmlns:p14="http://schemas.microsoft.com/office/powerpoint/2010/main" val="2915984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300BE7D-DD4C-1B41-8FEA-D303CFB3436A}"/>
              </a:ext>
            </a:extLst>
          </p:cNvPr>
          <p:cNvSpPr/>
          <p:nvPr/>
        </p:nvSpPr>
        <p:spPr>
          <a:xfrm>
            <a:off x="8598792" y="6512417"/>
            <a:ext cx="937308" cy="307777"/>
          </a:xfrm>
          <a:prstGeom prst="rect">
            <a:avLst/>
          </a:prstGeom>
        </p:spPr>
        <p:txBody>
          <a:bodyPr wrap="none">
            <a:spAutoFit/>
          </a:bodyPr>
          <a:lstStyle/>
          <a:p>
            <a:r>
              <a:rPr lang="en-US" sz="1400" dirty="0"/>
              <a:t>CDC, 2023</a:t>
            </a:r>
          </a:p>
        </p:txBody>
      </p:sp>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6" name="Title 7">
            <a:extLst>
              <a:ext uri="{FF2B5EF4-FFF2-40B4-BE49-F238E27FC236}">
                <a16:creationId xmlns:a16="http://schemas.microsoft.com/office/drawing/2014/main" id="{76B01B97-D91B-5247-B01B-C16C37CCBD3F}"/>
              </a:ext>
            </a:extLst>
          </p:cNvPr>
          <p:cNvSpPr txBox="1">
            <a:spLocks/>
          </p:cNvSpPr>
          <p:nvPr/>
        </p:nvSpPr>
        <p:spPr>
          <a:xfrm>
            <a:off x="696686" y="304800"/>
            <a:ext cx="10638971" cy="3483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solidFill>
                  <a:schemeClr val="bg1">
                    <a:lumMod val="85000"/>
                  </a:schemeClr>
                </a:solidFill>
              </a:rPr>
              <a:t>Stimulant-involved overdose deaths surging with opioids</a:t>
            </a:r>
          </a:p>
        </p:txBody>
      </p:sp>
      <p:pic>
        <p:nvPicPr>
          <p:cNvPr id="4" name="Picture 3"/>
          <p:cNvPicPr>
            <a:picLocks noChangeAspect="1"/>
          </p:cNvPicPr>
          <p:nvPr/>
        </p:nvPicPr>
        <p:blipFill>
          <a:blip r:embed="rId4"/>
          <a:stretch>
            <a:fillRect/>
          </a:stretch>
        </p:blipFill>
        <p:spPr>
          <a:xfrm>
            <a:off x="6220011" y="1495570"/>
            <a:ext cx="5694871" cy="4152876"/>
          </a:xfrm>
          <a:prstGeom prst="rect">
            <a:avLst/>
          </a:prstGeom>
        </p:spPr>
      </p:pic>
      <p:pic>
        <p:nvPicPr>
          <p:cNvPr id="8" name="Picture 7"/>
          <p:cNvPicPr>
            <a:picLocks noChangeAspect="1"/>
          </p:cNvPicPr>
          <p:nvPr/>
        </p:nvPicPr>
        <p:blipFill>
          <a:blip r:embed="rId5"/>
          <a:stretch>
            <a:fillRect/>
          </a:stretch>
        </p:blipFill>
        <p:spPr>
          <a:xfrm>
            <a:off x="313699" y="1495570"/>
            <a:ext cx="5906312" cy="4152876"/>
          </a:xfrm>
          <a:prstGeom prst="rect">
            <a:avLst/>
          </a:prstGeom>
        </p:spPr>
      </p:pic>
    </p:spTree>
    <p:custDataLst>
      <p:tags r:id="rId1"/>
    </p:custDataLst>
    <p:extLst>
      <p:ext uri="{BB962C8B-B14F-4D97-AF65-F5344CB8AC3E}">
        <p14:creationId xmlns:p14="http://schemas.microsoft.com/office/powerpoint/2010/main" val="4280218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120FC3-07B7-584E-8109-4D8241E5D3E0}"/>
              </a:ext>
            </a:extLst>
          </p:cNvPr>
          <p:cNvSpPr/>
          <p:nvPr/>
        </p:nvSpPr>
        <p:spPr>
          <a:xfrm>
            <a:off x="9466235" y="5609182"/>
            <a:ext cx="2183162" cy="276999"/>
          </a:xfrm>
          <a:prstGeom prst="rect">
            <a:avLst/>
          </a:prstGeom>
        </p:spPr>
        <p:txBody>
          <a:bodyPr wrap="none">
            <a:spAutoFit/>
          </a:bodyPr>
          <a:lstStyle/>
          <a:p>
            <a:pPr lvl="0" algn="r">
              <a:buClr>
                <a:srgbClr val="000000"/>
              </a:buClr>
              <a:buSzPts val="1800"/>
            </a:pPr>
            <a:r>
              <a:rPr lang="en-US" sz="1200" dirty="0">
                <a:latin typeface="Arial"/>
                <a:ea typeface="Arial"/>
                <a:cs typeface="Arial"/>
                <a:sym typeface="Arial"/>
              </a:rPr>
              <a:t>Han et al, JAMA Psych, 2021</a:t>
            </a:r>
          </a:p>
        </p:txBody>
      </p:sp>
      <p:sp>
        <p:nvSpPr>
          <p:cNvPr id="2" name="TextBox 1">
            <a:extLst>
              <a:ext uri="{FF2B5EF4-FFF2-40B4-BE49-F238E27FC236}">
                <a16:creationId xmlns:a16="http://schemas.microsoft.com/office/drawing/2014/main" id="{20D38E48-2F72-1A46-9643-A2CC75309D6F}"/>
              </a:ext>
            </a:extLst>
          </p:cNvPr>
          <p:cNvSpPr txBox="1"/>
          <p:nvPr/>
        </p:nvSpPr>
        <p:spPr>
          <a:xfrm>
            <a:off x="144609" y="1417437"/>
            <a:ext cx="6022802" cy="369332"/>
          </a:xfrm>
          <a:prstGeom prst="rect">
            <a:avLst/>
          </a:prstGeom>
          <a:solidFill>
            <a:schemeClr val="bg1"/>
          </a:solidFill>
        </p:spPr>
        <p:txBody>
          <a:bodyPr wrap="square" rtlCol="0">
            <a:spAutoFit/>
          </a:bodyPr>
          <a:lstStyle/>
          <a:p>
            <a:pPr algn="ctr"/>
            <a:endParaRPr lang="en-US" dirty="0"/>
          </a:p>
        </p:txBody>
      </p:sp>
      <p:sp>
        <p:nvSpPr>
          <p:cNvPr id="13" name="TextBox 12">
            <a:extLst>
              <a:ext uri="{FF2B5EF4-FFF2-40B4-BE49-F238E27FC236}">
                <a16:creationId xmlns:a16="http://schemas.microsoft.com/office/drawing/2014/main" id="{25AB9C5C-10D7-B945-9FC8-0C0D148C04FA}"/>
              </a:ext>
            </a:extLst>
          </p:cNvPr>
          <p:cNvSpPr txBox="1"/>
          <p:nvPr/>
        </p:nvSpPr>
        <p:spPr>
          <a:xfrm>
            <a:off x="6184474" y="1417437"/>
            <a:ext cx="6022802" cy="369332"/>
          </a:xfrm>
          <a:prstGeom prst="rect">
            <a:avLst/>
          </a:prstGeom>
          <a:solidFill>
            <a:schemeClr val="bg1"/>
          </a:solidFill>
        </p:spPr>
        <p:txBody>
          <a:bodyPr wrap="square" rtlCol="0">
            <a:spAutoFit/>
          </a:bodyPr>
          <a:lstStyle/>
          <a:p>
            <a:pPr algn="ctr"/>
            <a:endParaRPr lang="en-US" dirty="0"/>
          </a:p>
        </p:txBody>
      </p:sp>
      <p:sp>
        <p:nvSpPr>
          <p:cNvPr id="15" name="Rectangle 1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6" name="Title 7">
            <a:extLst>
              <a:ext uri="{FF2B5EF4-FFF2-40B4-BE49-F238E27FC236}">
                <a16:creationId xmlns:a16="http://schemas.microsoft.com/office/drawing/2014/main" id="{76B01B97-D91B-5247-B01B-C16C37CCBD3F}"/>
              </a:ext>
            </a:extLst>
          </p:cNvPr>
          <p:cNvSpPr txBox="1">
            <a:spLocks/>
          </p:cNvSpPr>
          <p:nvPr/>
        </p:nvSpPr>
        <p:spPr>
          <a:xfrm>
            <a:off x="937780" y="90873"/>
            <a:ext cx="10323444" cy="727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solidFill>
                  <a:schemeClr val="bg1">
                    <a:lumMod val="85000"/>
                  </a:schemeClr>
                </a:solidFill>
              </a:rPr>
              <a:t>Disparities in Methamphetamine-Involved Overdose Deaths</a:t>
            </a:r>
          </a:p>
        </p:txBody>
      </p:sp>
      <p:pic>
        <p:nvPicPr>
          <p:cNvPr id="9" name="Picture 8">
            <a:extLst>
              <a:ext uri="{FF2B5EF4-FFF2-40B4-BE49-F238E27FC236}">
                <a16:creationId xmlns:a16="http://schemas.microsoft.com/office/drawing/2014/main" id="{50177ED3-05C8-66EA-F38C-56439D6F39C8}"/>
              </a:ext>
            </a:extLst>
          </p:cNvPr>
          <p:cNvPicPr>
            <a:picLocks noChangeAspect="1"/>
          </p:cNvPicPr>
          <p:nvPr/>
        </p:nvPicPr>
        <p:blipFill rotWithShape="1">
          <a:blip r:embed="rId4"/>
          <a:srcRect l="1476" t="1176"/>
          <a:stretch/>
        </p:blipFill>
        <p:spPr>
          <a:xfrm>
            <a:off x="0" y="947738"/>
            <a:ext cx="7588332" cy="5900708"/>
          </a:xfrm>
          <a:prstGeom prst="rect">
            <a:avLst/>
          </a:prstGeom>
        </p:spPr>
      </p:pic>
      <p:sp>
        <p:nvSpPr>
          <p:cNvPr id="10" name="TextBox 9">
            <a:extLst>
              <a:ext uri="{FF2B5EF4-FFF2-40B4-BE49-F238E27FC236}">
                <a16:creationId xmlns:a16="http://schemas.microsoft.com/office/drawing/2014/main" id="{55E276F4-3B32-8FDC-99BA-3677B53B5F34}"/>
              </a:ext>
            </a:extLst>
          </p:cNvPr>
          <p:cNvSpPr txBox="1"/>
          <p:nvPr/>
        </p:nvSpPr>
        <p:spPr>
          <a:xfrm>
            <a:off x="7732941" y="1401023"/>
            <a:ext cx="4261137" cy="4031873"/>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2200" dirty="0">
                <a:latin typeface="Calibri body"/>
              </a:rPr>
              <a:t>Native American/ Indigenous communities have the highest rates of methamphetamine related overdose death</a:t>
            </a:r>
          </a:p>
          <a:p>
            <a:pPr marL="285750" indent="-285750">
              <a:buClr>
                <a:schemeClr val="accent1"/>
              </a:buClr>
              <a:buFont typeface="Arial" panose="020B0604020202020204" pitchFamily="34" charset="0"/>
              <a:buChar char="•"/>
            </a:pPr>
            <a:endParaRPr lang="en-US" sz="2200" dirty="0">
              <a:latin typeface="Calibri body"/>
            </a:endParaRPr>
          </a:p>
          <a:p>
            <a:pPr marL="285750" indent="-285750">
              <a:buClr>
                <a:schemeClr val="accent1"/>
              </a:buClr>
              <a:buFont typeface="Arial" panose="020B0604020202020204" pitchFamily="34" charset="0"/>
              <a:buChar char="•"/>
            </a:pPr>
            <a:r>
              <a:rPr lang="en-US" sz="2200" dirty="0">
                <a:latin typeface="Calibri body"/>
              </a:rPr>
              <a:t>Overdose rate for AI/AN men: 26.4/100,000</a:t>
            </a:r>
          </a:p>
          <a:p>
            <a:pPr marL="285750" indent="-285750">
              <a:buClr>
                <a:schemeClr val="accent1"/>
              </a:buClr>
              <a:buFont typeface="Arial" panose="020B0604020202020204" pitchFamily="34" charset="0"/>
              <a:buChar char="•"/>
            </a:pPr>
            <a:endParaRPr lang="en-US" sz="2200" dirty="0">
              <a:latin typeface="Calibri body"/>
            </a:endParaRPr>
          </a:p>
          <a:p>
            <a:pPr marL="285750" indent="-285750">
              <a:buClr>
                <a:schemeClr val="accent1"/>
              </a:buClr>
              <a:buFont typeface="Arial" panose="020B0604020202020204" pitchFamily="34" charset="0"/>
              <a:buChar char="•"/>
            </a:pPr>
            <a:r>
              <a:rPr lang="en-US" sz="2200" dirty="0">
                <a:latin typeface="Calibri body"/>
              </a:rPr>
              <a:t>Overdose rate for AI/AN women: 15.6/100,000</a:t>
            </a:r>
          </a:p>
          <a:p>
            <a:endParaRPr lang="en-US" dirty="0"/>
          </a:p>
          <a:p>
            <a:endParaRPr lang="en-US" dirty="0"/>
          </a:p>
        </p:txBody>
      </p:sp>
    </p:spTree>
    <p:custDataLst>
      <p:tags r:id="rId1"/>
    </p:custDataLst>
    <p:extLst>
      <p:ext uri="{BB962C8B-B14F-4D97-AF65-F5344CB8AC3E}">
        <p14:creationId xmlns:p14="http://schemas.microsoft.com/office/powerpoint/2010/main" val="188828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120FC3-07B7-584E-8109-4D8241E5D3E0}"/>
              </a:ext>
            </a:extLst>
          </p:cNvPr>
          <p:cNvSpPr/>
          <p:nvPr/>
        </p:nvSpPr>
        <p:spPr>
          <a:xfrm>
            <a:off x="7201657" y="6160655"/>
            <a:ext cx="2369559" cy="276999"/>
          </a:xfrm>
          <a:prstGeom prst="rect">
            <a:avLst/>
          </a:prstGeom>
        </p:spPr>
        <p:txBody>
          <a:bodyPr wrap="none">
            <a:spAutoFit/>
          </a:bodyPr>
          <a:lstStyle/>
          <a:p>
            <a:pPr lvl="0" algn="r">
              <a:buClr>
                <a:srgbClr val="000000"/>
              </a:buClr>
              <a:buSzPts val="1800"/>
            </a:pPr>
            <a:r>
              <a:rPr lang="en-US" sz="1200" dirty="0">
                <a:latin typeface="Arial"/>
                <a:ea typeface="Arial"/>
                <a:cs typeface="Arial"/>
                <a:sym typeface="Arial"/>
              </a:rPr>
              <a:t>SAMHSA, 2020; NSDUH, 2015</a:t>
            </a:r>
          </a:p>
        </p:txBody>
      </p:sp>
      <p:sp>
        <p:nvSpPr>
          <p:cNvPr id="2" name="TextBox 1">
            <a:extLst>
              <a:ext uri="{FF2B5EF4-FFF2-40B4-BE49-F238E27FC236}">
                <a16:creationId xmlns:a16="http://schemas.microsoft.com/office/drawing/2014/main" id="{20D38E48-2F72-1A46-9643-A2CC75309D6F}"/>
              </a:ext>
            </a:extLst>
          </p:cNvPr>
          <p:cNvSpPr txBox="1"/>
          <p:nvPr/>
        </p:nvSpPr>
        <p:spPr>
          <a:xfrm>
            <a:off x="144609" y="1417437"/>
            <a:ext cx="6022802" cy="369332"/>
          </a:xfrm>
          <a:prstGeom prst="rect">
            <a:avLst/>
          </a:prstGeom>
          <a:solidFill>
            <a:schemeClr val="bg1"/>
          </a:solidFill>
        </p:spPr>
        <p:txBody>
          <a:bodyPr wrap="square" rtlCol="0">
            <a:spAutoFit/>
          </a:bodyPr>
          <a:lstStyle/>
          <a:p>
            <a:pPr algn="ctr"/>
            <a:endParaRPr lang="en-US" dirty="0"/>
          </a:p>
        </p:txBody>
      </p:sp>
      <p:sp>
        <p:nvSpPr>
          <p:cNvPr id="13" name="TextBox 12">
            <a:extLst>
              <a:ext uri="{FF2B5EF4-FFF2-40B4-BE49-F238E27FC236}">
                <a16:creationId xmlns:a16="http://schemas.microsoft.com/office/drawing/2014/main" id="{25AB9C5C-10D7-B945-9FC8-0C0D148C04FA}"/>
              </a:ext>
            </a:extLst>
          </p:cNvPr>
          <p:cNvSpPr txBox="1"/>
          <p:nvPr/>
        </p:nvSpPr>
        <p:spPr>
          <a:xfrm>
            <a:off x="6184474" y="1417437"/>
            <a:ext cx="6022802" cy="369332"/>
          </a:xfrm>
          <a:prstGeom prst="rect">
            <a:avLst/>
          </a:prstGeom>
          <a:solidFill>
            <a:schemeClr val="bg1"/>
          </a:solidFill>
        </p:spPr>
        <p:txBody>
          <a:bodyPr wrap="square" rtlCol="0">
            <a:spAutoFit/>
          </a:bodyPr>
          <a:lstStyle/>
          <a:p>
            <a:pPr algn="ctr"/>
            <a:endParaRPr lang="en-US" dirty="0"/>
          </a:p>
        </p:txBody>
      </p:sp>
      <p:sp>
        <p:nvSpPr>
          <p:cNvPr id="15" name="Rectangle 1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6" name="Title 7">
            <a:extLst>
              <a:ext uri="{FF2B5EF4-FFF2-40B4-BE49-F238E27FC236}">
                <a16:creationId xmlns:a16="http://schemas.microsoft.com/office/drawing/2014/main" id="{76B01B97-D91B-5247-B01B-C16C37CCBD3F}"/>
              </a:ext>
            </a:extLst>
          </p:cNvPr>
          <p:cNvSpPr txBox="1">
            <a:spLocks/>
          </p:cNvSpPr>
          <p:nvPr/>
        </p:nvSpPr>
        <p:spPr>
          <a:xfrm>
            <a:off x="1676401" y="304800"/>
            <a:ext cx="8839198" cy="296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solidFill>
                  <a:schemeClr val="bg1">
                    <a:lumMod val="85000"/>
                  </a:schemeClr>
                </a:solidFill>
              </a:rPr>
              <a:t>Stimulant Use and Sexuality</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0586" y="947738"/>
            <a:ext cx="5921414" cy="5912340"/>
          </a:xfrm>
          <a:prstGeom prst="rect">
            <a:avLst/>
          </a:prstGeom>
        </p:spPr>
      </p:pic>
      <p:sp>
        <p:nvSpPr>
          <p:cNvPr id="14" name="TextBox 13"/>
          <p:cNvSpPr txBox="1"/>
          <p:nvPr/>
        </p:nvSpPr>
        <p:spPr>
          <a:xfrm>
            <a:off x="144609" y="1417436"/>
            <a:ext cx="6022802" cy="3139321"/>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2200" dirty="0">
                <a:latin typeface="Calibri body"/>
              </a:rPr>
              <a:t>Sexuality diverse patients are twice as likely as heteronormative counterparts to have any type of stimulant use disorder</a:t>
            </a:r>
          </a:p>
          <a:p>
            <a:pPr marL="285750" indent="-285750">
              <a:buClr>
                <a:schemeClr val="accent1"/>
              </a:buClr>
              <a:buFont typeface="Arial" panose="020B0604020202020204" pitchFamily="34" charset="0"/>
              <a:buChar char="•"/>
            </a:pPr>
            <a:endParaRPr lang="en-US" sz="2200" dirty="0">
              <a:latin typeface="Calibri body"/>
            </a:endParaRPr>
          </a:p>
          <a:p>
            <a:pPr marL="285750" indent="-285750">
              <a:buClr>
                <a:schemeClr val="accent1"/>
              </a:buClr>
              <a:buFont typeface="Arial" panose="020B0604020202020204" pitchFamily="34" charset="0"/>
              <a:buChar char="•"/>
            </a:pPr>
            <a:r>
              <a:rPr lang="en-US" sz="2200" dirty="0">
                <a:latin typeface="Calibri body"/>
              </a:rPr>
              <a:t>Highest rates of methamphetamine use are among gay identifying men</a:t>
            </a:r>
          </a:p>
          <a:p>
            <a:pPr marL="285750" indent="-285750">
              <a:buClr>
                <a:schemeClr val="accent1"/>
              </a:buClr>
              <a:buFont typeface="Arial" panose="020B0604020202020204" pitchFamily="34" charset="0"/>
              <a:buChar char="•"/>
            </a:pPr>
            <a:endParaRPr lang="en-US" sz="2200" dirty="0">
              <a:latin typeface="Calibri body"/>
            </a:endParaRPr>
          </a:p>
          <a:p>
            <a:pPr marL="285750" indent="-285750">
              <a:buClr>
                <a:schemeClr val="accent1"/>
              </a:buClr>
              <a:buFont typeface="Arial" panose="020B0604020202020204" pitchFamily="34" charset="0"/>
              <a:buChar char="•"/>
            </a:pPr>
            <a:r>
              <a:rPr lang="en-US" sz="2200" dirty="0">
                <a:latin typeface="Calibri body"/>
              </a:rPr>
              <a:t>Highest rates of cocaine use among bisexual men and women</a:t>
            </a:r>
          </a:p>
        </p:txBody>
      </p:sp>
      <p:sp>
        <p:nvSpPr>
          <p:cNvPr id="3" name="Rectangle 2"/>
          <p:cNvSpPr/>
          <p:nvPr/>
        </p:nvSpPr>
        <p:spPr>
          <a:xfrm>
            <a:off x="554182" y="5534465"/>
            <a:ext cx="6096000" cy="307777"/>
          </a:xfrm>
          <a:prstGeom prst="rect">
            <a:avLst/>
          </a:prstGeom>
        </p:spPr>
        <p:txBody>
          <a:bodyPr>
            <a:spAutoFit/>
          </a:bodyPr>
          <a:lstStyle/>
          <a:p>
            <a:r>
              <a:rPr lang="en-US" sz="1400" dirty="0"/>
              <a:t>SAMHSA, 2023</a:t>
            </a:r>
          </a:p>
        </p:txBody>
      </p:sp>
    </p:spTree>
    <p:custDataLst>
      <p:tags r:id="rId1"/>
    </p:custDataLst>
    <p:extLst>
      <p:ext uri="{BB962C8B-B14F-4D97-AF65-F5344CB8AC3E}">
        <p14:creationId xmlns:p14="http://schemas.microsoft.com/office/powerpoint/2010/main" val="272448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120FC3-07B7-584E-8109-4D8241E5D3E0}"/>
              </a:ext>
            </a:extLst>
          </p:cNvPr>
          <p:cNvSpPr/>
          <p:nvPr/>
        </p:nvSpPr>
        <p:spPr>
          <a:xfrm>
            <a:off x="7201657" y="6160655"/>
            <a:ext cx="2369559" cy="276999"/>
          </a:xfrm>
          <a:prstGeom prst="rect">
            <a:avLst/>
          </a:prstGeom>
        </p:spPr>
        <p:txBody>
          <a:bodyPr wrap="none">
            <a:spAutoFit/>
          </a:bodyPr>
          <a:lstStyle/>
          <a:p>
            <a:pPr lvl="0" algn="r">
              <a:buClr>
                <a:srgbClr val="000000"/>
              </a:buClr>
              <a:buSzPts val="1800"/>
            </a:pPr>
            <a:r>
              <a:rPr lang="en-US" sz="1200" dirty="0">
                <a:latin typeface="Arial"/>
                <a:ea typeface="Arial"/>
                <a:cs typeface="Arial"/>
                <a:sym typeface="Arial"/>
              </a:rPr>
              <a:t>SAMHSA, 2020; NSDUH, 2015</a:t>
            </a:r>
          </a:p>
        </p:txBody>
      </p:sp>
      <p:sp>
        <p:nvSpPr>
          <p:cNvPr id="2" name="TextBox 1">
            <a:extLst>
              <a:ext uri="{FF2B5EF4-FFF2-40B4-BE49-F238E27FC236}">
                <a16:creationId xmlns:a16="http://schemas.microsoft.com/office/drawing/2014/main" id="{20D38E48-2F72-1A46-9643-A2CC75309D6F}"/>
              </a:ext>
            </a:extLst>
          </p:cNvPr>
          <p:cNvSpPr txBox="1"/>
          <p:nvPr/>
        </p:nvSpPr>
        <p:spPr>
          <a:xfrm>
            <a:off x="144609" y="1417437"/>
            <a:ext cx="6022802" cy="369332"/>
          </a:xfrm>
          <a:prstGeom prst="rect">
            <a:avLst/>
          </a:prstGeom>
          <a:solidFill>
            <a:schemeClr val="bg1"/>
          </a:solidFill>
        </p:spPr>
        <p:txBody>
          <a:bodyPr wrap="square" rtlCol="0">
            <a:spAutoFit/>
          </a:bodyPr>
          <a:lstStyle/>
          <a:p>
            <a:pPr algn="ctr"/>
            <a:endParaRPr lang="en-US" dirty="0"/>
          </a:p>
        </p:txBody>
      </p:sp>
      <p:sp>
        <p:nvSpPr>
          <p:cNvPr id="13" name="TextBox 12">
            <a:extLst>
              <a:ext uri="{FF2B5EF4-FFF2-40B4-BE49-F238E27FC236}">
                <a16:creationId xmlns:a16="http://schemas.microsoft.com/office/drawing/2014/main" id="{25AB9C5C-10D7-B945-9FC8-0C0D148C04FA}"/>
              </a:ext>
            </a:extLst>
          </p:cNvPr>
          <p:cNvSpPr txBox="1"/>
          <p:nvPr/>
        </p:nvSpPr>
        <p:spPr>
          <a:xfrm>
            <a:off x="6184474" y="1417437"/>
            <a:ext cx="6022802" cy="369332"/>
          </a:xfrm>
          <a:prstGeom prst="rect">
            <a:avLst/>
          </a:prstGeom>
          <a:solidFill>
            <a:schemeClr val="bg1"/>
          </a:solidFill>
        </p:spPr>
        <p:txBody>
          <a:bodyPr wrap="square" rtlCol="0">
            <a:spAutoFit/>
          </a:bodyPr>
          <a:lstStyle/>
          <a:p>
            <a:pPr algn="ctr"/>
            <a:endParaRPr lang="en-US" dirty="0"/>
          </a:p>
        </p:txBody>
      </p:sp>
      <p:sp>
        <p:nvSpPr>
          <p:cNvPr id="15" name="Rectangle 1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6" name="Title 7">
            <a:extLst>
              <a:ext uri="{FF2B5EF4-FFF2-40B4-BE49-F238E27FC236}">
                <a16:creationId xmlns:a16="http://schemas.microsoft.com/office/drawing/2014/main" id="{76B01B97-D91B-5247-B01B-C16C37CCBD3F}"/>
              </a:ext>
            </a:extLst>
          </p:cNvPr>
          <p:cNvSpPr txBox="1">
            <a:spLocks/>
          </p:cNvSpPr>
          <p:nvPr/>
        </p:nvSpPr>
        <p:spPr>
          <a:xfrm>
            <a:off x="937780" y="90873"/>
            <a:ext cx="10323444" cy="727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solidFill>
                  <a:schemeClr val="bg1">
                    <a:lumMod val="85000"/>
                  </a:schemeClr>
                </a:solidFill>
              </a:rPr>
              <a:t>War on Crack and Structural Racism</a:t>
            </a:r>
          </a:p>
        </p:txBody>
      </p:sp>
      <p:pic>
        <p:nvPicPr>
          <p:cNvPr id="9" name="Picture 8" descr="Graphical user interface, text, application, email&#10;&#10;Description automatically generated">
            <a:extLst>
              <a:ext uri="{FF2B5EF4-FFF2-40B4-BE49-F238E27FC236}">
                <a16:creationId xmlns:a16="http://schemas.microsoft.com/office/drawing/2014/main" id="{CC489638-1E61-4315-9953-9FA1C3464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48" y="1339033"/>
            <a:ext cx="5398442" cy="4847581"/>
          </a:xfrm>
          <a:prstGeom prst="rect">
            <a:avLst/>
          </a:prstGeom>
        </p:spPr>
      </p:pic>
      <p:sp>
        <p:nvSpPr>
          <p:cNvPr id="3" name="Rectangle 2"/>
          <p:cNvSpPr/>
          <p:nvPr/>
        </p:nvSpPr>
        <p:spPr>
          <a:xfrm>
            <a:off x="6537299" y="947738"/>
            <a:ext cx="5387665" cy="5755422"/>
          </a:xfrm>
          <a:prstGeom prst="rect">
            <a:avLst/>
          </a:prstGeom>
        </p:spPr>
        <p:txBody>
          <a:bodyPr wrap="square">
            <a:spAutoFit/>
          </a:bodyPr>
          <a:lstStyle/>
          <a:p>
            <a:pPr marL="288925" indent="-277813">
              <a:buNone/>
            </a:pPr>
            <a:endParaRPr lang="en-US" sz="2000" dirty="0"/>
          </a:p>
          <a:p>
            <a:pPr marL="285750" indent="-285750">
              <a:buFont typeface="Arial" panose="020B0604020202020204" pitchFamily="34" charset="0"/>
              <a:buChar char="•"/>
            </a:pPr>
            <a:r>
              <a:rPr lang="en-US" sz="2000" b="1" dirty="0"/>
              <a:t>1972 Controlled Substances Act</a:t>
            </a:r>
            <a:r>
              <a:rPr lang="en-US" sz="2000" dirty="0"/>
              <a:t>: did not distinguish powder from crack cocaine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1986 Anti Drug Abuse Act: </a:t>
            </a:r>
            <a:r>
              <a:rPr lang="en-US" sz="2000" dirty="0"/>
              <a:t>mandatory min sentencing for trafficking (100:1 ratio - 5 </a:t>
            </a:r>
            <a:r>
              <a:rPr lang="en-US" sz="2000" dirty="0" err="1"/>
              <a:t>yrs</a:t>
            </a:r>
            <a:r>
              <a:rPr lang="en-US" sz="2000" dirty="0"/>
              <a:t> for 5g crack vs 500g of powder)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1988 Anti-Drug Abuse Act</a:t>
            </a:r>
            <a:r>
              <a:rPr lang="en-US" sz="2000" dirty="0"/>
              <a:t>: 5 year min for simple possession of crack</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2010 Fair Sentencing Act: </a:t>
            </a:r>
            <a:r>
              <a:rPr lang="en-US" sz="2000" dirty="0"/>
              <a:t>reduced sentencing disparity to 18:1 ratio </a:t>
            </a:r>
            <a:r>
              <a:rPr lang="en-US" sz="2000" dirty="0" err="1"/>
              <a:t>crack:powder</a:t>
            </a:r>
            <a:r>
              <a:rPr lang="en-US" sz="2000" dirty="0"/>
              <a:t> cocaine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2018 First Step Act: </a:t>
            </a:r>
            <a:r>
              <a:rPr lang="en-US" sz="2000" dirty="0"/>
              <a:t>applied the 2010 rules retroactively and allowed for resentencing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5" name="TextBox 4">
            <a:extLst>
              <a:ext uri="{FF2B5EF4-FFF2-40B4-BE49-F238E27FC236}">
                <a16:creationId xmlns:a16="http://schemas.microsoft.com/office/drawing/2014/main" id="{9C652A9E-27A8-E560-AF53-9DD4954F3B0A}"/>
              </a:ext>
            </a:extLst>
          </p:cNvPr>
          <p:cNvSpPr txBox="1"/>
          <p:nvPr/>
        </p:nvSpPr>
        <p:spPr>
          <a:xfrm>
            <a:off x="762906" y="3053786"/>
            <a:ext cx="10849211" cy="1938992"/>
          </a:xfrm>
          <a:prstGeom prst="rect">
            <a:avLst/>
          </a:prstGeom>
          <a:solidFill>
            <a:schemeClr val="accent1">
              <a:lumMod val="75000"/>
            </a:schemeClr>
          </a:solidFill>
          <a:ln w="76200">
            <a:solidFill>
              <a:schemeClr val="accent1"/>
            </a:solidFill>
          </a:ln>
          <a:effectLst>
            <a:glow rad="127000">
              <a:schemeClr val="accent1"/>
            </a:glow>
          </a:effectLst>
        </p:spPr>
        <p:txBody>
          <a:bodyPr wrap="square" rtlCol="0">
            <a:spAutoFit/>
          </a:bodyPr>
          <a:lstStyle/>
          <a:p>
            <a:r>
              <a:rPr lang="en-US" sz="2800" i="1" dirty="0">
                <a:solidFill>
                  <a:schemeClr val="bg1"/>
                </a:solidFill>
              </a:rPr>
              <a:t>From 1985 to 2013, crack use declined less than powder cocaine and other drugs not included in sentencing policies, thus harsh mandatory minimum sentencing did not appear to specifically reduce crack use.</a:t>
            </a:r>
          </a:p>
          <a:p>
            <a:r>
              <a:rPr lang="en-US" dirty="0">
                <a:solidFill>
                  <a:schemeClr val="bg1"/>
                </a:solidFill>
              </a:rPr>
              <a:t>Walker LS, </a:t>
            </a:r>
            <a:r>
              <a:rPr lang="en-US" dirty="0" err="1">
                <a:solidFill>
                  <a:schemeClr val="bg1"/>
                </a:solidFill>
              </a:rPr>
              <a:t>Mezuk</a:t>
            </a:r>
            <a:r>
              <a:rPr lang="en-US" dirty="0">
                <a:solidFill>
                  <a:schemeClr val="bg1"/>
                </a:solidFill>
              </a:rPr>
              <a:t> B. Mandatory minimum sentencing policies and cocaine use in the U.S., 1985-2013. BMC Int Health Hum Rights. 2018 Nov 29;18(1):43.</a:t>
            </a:r>
            <a:endParaRPr lang="en-US" sz="2400" i="1" dirty="0">
              <a:solidFill>
                <a:schemeClr val="bg1"/>
              </a:solidFill>
            </a:endParaRPr>
          </a:p>
        </p:txBody>
      </p:sp>
    </p:spTree>
    <p:custDataLst>
      <p:tags r:id="rId1"/>
    </p:custDataLst>
    <p:extLst>
      <p:ext uri="{BB962C8B-B14F-4D97-AF65-F5344CB8AC3E}">
        <p14:creationId xmlns:p14="http://schemas.microsoft.com/office/powerpoint/2010/main" val="190135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76D9A-E9E4-4A42-B575-10791DF63757}"/>
              </a:ext>
            </a:extLst>
          </p:cNvPr>
          <p:cNvSpPr/>
          <p:nvPr/>
        </p:nvSpPr>
        <p:spPr>
          <a:xfrm>
            <a:off x="1" y="-1"/>
            <a:ext cx="4482788" cy="5982159"/>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pic>
        <p:nvPicPr>
          <p:cNvPr id="2" name="Picture 1">
            <a:extLst>
              <a:ext uri="{FF2B5EF4-FFF2-40B4-BE49-F238E27FC236}">
                <a16:creationId xmlns:a16="http://schemas.microsoft.com/office/drawing/2014/main" id="{4A45DF03-7CFA-9A4A-873B-973FD6C32986}"/>
              </a:ext>
            </a:extLst>
          </p:cNvPr>
          <p:cNvPicPr>
            <a:picLocks noChangeAspect="1"/>
          </p:cNvPicPr>
          <p:nvPr/>
        </p:nvPicPr>
        <p:blipFill rotWithShape="1">
          <a:blip r:embed="rId3"/>
          <a:srcRect l="31304" t="14599" r="29855" b="17072"/>
          <a:stretch/>
        </p:blipFill>
        <p:spPr>
          <a:xfrm>
            <a:off x="4482789" y="-1"/>
            <a:ext cx="7709211" cy="5982159"/>
          </a:xfrm>
          <a:prstGeom prst="rect">
            <a:avLst/>
          </a:prstGeom>
        </p:spPr>
      </p:pic>
      <p:sp>
        <p:nvSpPr>
          <p:cNvPr id="4" name="Content Placeholder 3">
            <a:extLst>
              <a:ext uri="{FF2B5EF4-FFF2-40B4-BE49-F238E27FC236}">
                <a16:creationId xmlns:a16="http://schemas.microsoft.com/office/drawing/2014/main" id="{89714F5D-C400-7E44-B226-703869234505}"/>
              </a:ext>
            </a:extLst>
          </p:cNvPr>
          <p:cNvSpPr>
            <a:spLocks noGrp="1"/>
          </p:cNvSpPr>
          <p:nvPr>
            <p:ph idx="1"/>
          </p:nvPr>
        </p:nvSpPr>
        <p:spPr>
          <a:xfrm>
            <a:off x="370132" y="844197"/>
            <a:ext cx="3822727" cy="4419179"/>
          </a:xfrm>
        </p:spPr>
        <p:txBody>
          <a:bodyPr>
            <a:noAutofit/>
          </a:bodyPr>
          <a:lstStyle/>
          <a:p>
            <a:pPr marL="0" indent="0">
              <a:buNone/>
            </a:pPr>
            <a:r>
              <a:rPr lang="en-US" sz="3200" dirty="0">
                <a:solidFill>
                  <a:srgbClr val="FF6600"/>
                </a:solidFill>
              </a:rPr>
              <a:t>Substance use rates are similar across racial and ethnic groups, </a:t>
            </a:r>
          </a:p>
          <a:p>
            <a:pPr marL="0" indent="0">
              <a:buNone/>
            </a:pPr>
            <a:r>
              <a:rPr lang="en-US" sz="3200" dirty="0">
                <a:solidFill>
                  <a:srgbClr val="FF6600"/>
                </a:solidFill>
              </a:rPr>
              <a:t>yet people of color are much more likely to be arrested for drug possession</a:t>
            </a:r>
          </a:p>
        </p:txBody>
      </p:sp>
      <p:sp>
        <p:nvSpPr>
          <p:cNvPr id="6" name="TextBox 5">
            <a:extLst>
              <a:ext uri="{FF2B5EF4-FFF2-40B4-BE49-F238E27FC236}">
                <a16:creationId xmlns:a16="http://schemas.microsoft.com/office/drawing/2014/main" id="{B20C0C02-876D-BE02-9DB0-B851AFCE70C9}"/>
              </a:ext>
            </a:extLst>
          </p:cNvPr>
          <p:cNvSpPr txBox="1"/>
          <p:nvPr/>
        </p:nvSpPr>
        <p:spPr>
          <a:xfrm>
            <a:off x="671394" y="2945111"/>
            <a:ext cx="10849211" cy="1785104"/>
          </a:xfrm>
          <a:prstGeom prst="rect">
            <a:avLst/>
          </a:prstGeom>
          <a:solidFill>
            <a:schemeClr val="accent1">
              <a:lumMod val="75000"/>
            </a:schemeClr>
          </a:solidFill>
          <a:ln w="76200">
            <a:solidFill>
              <a:schemeClr val="accent1"/>
            </a:solidFill>
          </a:ln>
          <a:effectLst>
            <a:glow rad="127000">
              <a:schemeClr val="accent1"/>
            </a:glow>
          </a:effectLst>
        </p:spPr>
        <p:txBody>
          <a:bodyPr wrap="square" rtlCol="0">
            <a:spAutoFit/>
          </a:bodyPr>
          <a:lstStyle/>
          <a:p>
            <a:r>
              <a:rPr lang="en-US" sz="2800" i="1" dirty="0">
                <a:solidFill>
                  <a:schemeClr val="bg1"/>
                </a:solidFill>
              </a:rPr>
              <a:t>In NSDUH from 2006-2019, no difference in prevalence of past 12-month cocaine use between White and Black adults – 2-2.5%</a:t>
            </a:r>
          </a:p>
          <a:p>
            <a:r>
              <a:rPr lang="en-US" dirty="0" err="1">
                <a:solidFill>
                  <a:schemeClr val="bg1"/>
                </a:solidFill>
              </a:rPr>
              <a:t>Mustaquim</a:t>
            </a:r>
            <a:r>
              <a:rPr lang="en-US" dirty="0">
                <a:solidFill>
                  <a:schemeClr val="bg1"/>
                </a:solidFill>
              </a:rPr>
              <a:t> D, Jones CM, Compton WM. Trends and correlates of cocaine use among adults in the United States, 2006-2019. Addict </a:t>
            </a:r>
            <a:r>
              <a:rPr lang="en-US" dirty="0" err="1">
                <a:solidFill>
                  <a:schemeClr val="bg1"/>
                </a:solidFill>
              </a:rPr>
              <a:t>Behav</a:t>
            </a:r>
            <a:r>
              <a:rPr lang="en-US" dirty="0">
                <a:solidFill>
                  <a:schemeClr val="bg1"/>
                </a:solidFill>
              </a:rPr>
              <a:t>. 2021 Sep;120:106950. </a:t>
            </a:r>
            <a:r>
              <a:rPr lang="en-US" dirty="0" err="1">
                <a:solidFill>
                  <a:schemeClr val="bg1"/>
                </a:solidFill>
              </a:rPr>
              <a:t>doi</a:t>
            </a:r>
            <a:r>
              <a:rPr lang="en-US" dirty="0">
                <a:solidFill>
                  <a:schemeClr val="bg1"/>
                </a:solidFill>
              </a:rPr>
              <a:t>: 10.1016/j.addbeh.2021.106950. </a:t>
            </a:r>
            <a:r>
              <a:rPr lang="en-US" dirty="0" err="1">
                <a:solidFill>
                  <a:schemeClr val="bg1"/>
                </a:solidFill>
              </a:rPr>
              <a:t>Epub</a:t>
            </a:r>
            <a:r>
              <a:rPr lang="en-US" dirty="0">
                <a:solidFill>
                  <a:schemeClr val="bg1"/>
                </a:solidFill>
              </a:rPr>
              <a:t> 2021 Apr 20. PMID: 33940336; PMCID: PMC10032475.</a:t>
            </a:r>
            <a:endParaRPr lang="en-US" sz="2400" i="1" dirty="0">
              <a:solidFill>
                <a:schemeClr val="bg1"/>
              </a:solidFill>
            </a:endParaRPr>
          </a:p>
        </p:txBody>
      </p:sp>
    </p:spTree>
    <p:extLst>
      <p:ext uri="{BB962C8B-B14F-4D97-AF65-F5344CB8AC3E}">
        <p14:creationId xmlns:p14="http://schemas.microsoft.com/office/powerpoint/2010/main" val="85950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76D9A-E9E4-4A42-B575-10791DF63757}"/>
              </a:ext>
            </a:extLst>
          </p:cNvPr>
          <p:cNvSpPr/>
          <p:nvPr/>
        </p:nvSpPr>
        <p:spPr>
          <a:xfrm>
            <a:off x="0" y="2221936"/>
            <a:ext cx="12199004" cy="1589900"/>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290" name="Rectangle 2"/>
          <p:cNvSpPr>
            <a:spLocks noGrp="1" noChangeArrowheads="1"/>
          </p:cNvSpPr>
          <p:nvPr>
            <p:ph type="ctrTitle"/>
          </p:nvPr>
        </p:nvSpPr>
        <p:spPr>
          <a:xfrm>
            <a:off x="917902" y="2367910"/>
            <a:ext cx="10363200" cy="1143000"/>
          </a:xfrm>
        </p:spPr>
        <p:txBody>
          <a:bodyPr/>
          <a:lstStyle/>
          <a:p>
            <a:pPr eaLnBrk="1" hangingPunct="1">
              <a:defRPr/>
            </a:pPr>
            <a:r>
              <a:rPr lang="en-US" b="1" dirty="0">
                <a:solidFill>
                  <a:schemeClr val="bg1">
                    <a:lumMod val="85000"/>
                  </a:schemeClr>
                </a:solidFill>
                <a:cs typeface="+mj-cs"/>
              </a:rPr>
              <a:t>Stimulants: Why &amp; How</a:t>
            </a:r>
          </a:p>
        </p:txBody>
      </p:sp>
    </p:spTree>
    <p:custDataLst>
      <p:tags r:id="rId1"/>
    </p:custDataLst>
    <p:extLst>
      <p:ext uri="{BB962C8B-B14F-4D97-AF65-F5344CB8AC3E}">
        <p14:creationId xmlns:p14="http://schemas.microsoft.com/office/powerpoint/2010/main" val="343771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3"/>
          <p:cNvSpPr>
            <a:spLocks noGrp="1" noChangeArrowheads="1"/>
          </p:cNvSpPr>
          <p:nvPr>
            <p:ph type="body" sz="half" idx="1"/>
          </p:nvPr>
        </p:nvSpPr>
        <p:spPr>
          <a:xfrm>
            <a:off x="550752" y="1498942"/>
            <a:ext cx="10663135" cy="4364213"/>
          </a:xfrm>
        </p:spPr>
        <p:txBody>
          <a:bodyPr>
            <a:normAutofit/>
          </a:bodyPr>
          <a:lstStyle/>
          <a:p>
            <a:pPr eaLnBrk="1" hangingPunct="1">
              <a:lnSpc>
                <a:spcPct val="90000"/>
              </a:lnSpc>
              <a:defRPr/>
            </a:pPr>
            <a:r>
              <a:rPr lang="en-US" dirty="0">
                <a:cs typeface="+mn-cs"/>
              </a:rPr>
              <a:t>Euphoria </a:t>
            </a:r>
            <a:r>
              <a:rPr lang="en-US" dirty="0"/>
              <a:t>/ rush</a:t>
            </a:r>
            <a:endParaRPr lang="en-US" dirty="0">
              <a:cs typeface="+mn-cs"/>
            </a:endParaRPr>
          </a:p>
          <a:p>
            <a:pPr lvl="1" eaLnBrk="1" hangingPunct="1">
              <a:lnSpc>
                <a:spcPct val="90000"/>
              </a:lnSpc>
              <a:defRPr/>
            </a:pPr>
            <a:r>
              <a:rPr lang="en-US" dirty="0"/>
              <a:t>Onset and intensity depends on delivery method</a:t>
            </a:r>
          </a:p>
          <a:p>
            <a:pPr eaLnBrk="1" hangingPunct="1">
              <a:lnSpc>
                <a:spcPct val="90000"/>
              </a:lnSpc>
              <a:defRPr/>
            </a:pPr>
            <a:r>
              <a:rPr lang="en-US" dirty="0">
                <a:cs typeface="+mn-cs"/>
              </a:rPr>
              <a:t>Increased energy, attention/focus</a:t>
            </a:r>
          </a:p>
          <a:p>
            <a:pPr eaLnBrk="1" hangingPunct="1">
              <a:lnSpc>
                <a:spcPct val="90000"/>
              </a:lnSpc>
              <a:defRPr/>
            </a:pPr>
            <a:r>
              <a:rPr lang="en-US" dirty="0"/>
              <a:t>Increased </a:t>
            </a:r>
            <a:r>
              <a:rPr lang="en-US" dirty="0">
                <a:cs typeface="+mn-cs"/>
              </a:rPr>
              <a:t>vigilance (survival)</a:t>
            </a:r>
          </a:p>
          <a:p>
            <a:pPr eaLnBrk="1" hangingPunct="1">
              <a:lnSpc>
                <a:spcPct val="90000"/>
              </a:lnSpc>
              <a:defRPr/>
            </a:pPr>
            <a:r>
              <a:rPr lang="en-US" dirty="0">
                <a:cs typeface="+mn-cs"/>
              </a:rPr>
              <a:t>Diminished social inhibition</a:t>
            </a:r>
          </a:p>
          <a:p>
            <a:pPr eaLnBrk="1" hangingPunct="1">
              <a:lnSpc>
                <a:spcPct val="90000"/>
              </a:lnSpc>
              <a:defRPr/>
            </a:pPr>
            <a:r>
              <a:rPr lang="en-US" dirty="0"/>
              <a:t>Sexual enhancement (libido)</a:t>
            </a:r>
            <a:endParaRPr lang="en-US" dirty="0">
              <a:cs typeface="+mn-cs"/>
            </a:endParaRPr>
          </a:p>
          <a:p>
            <a:pPr eaLnBrk="1" hangingPunct="1">
              <a:lnSpc>
                <a:spcPct val="90000"/>
              </a:lnSpc>
              <a:defRPr/>
            </a:pPr>
            <a:r>
              <a:rPr lang="en-US" dirty="0">
                <a:cs typeface="+mn-cs"/>
              </a:rPr>
              <a:t>Decreased appetite</a:t>
            </a:r>
          </a:p>
          <a:p>
            <a:pPr eaLnBrk="1" hangingPunct="1">
              <a:lnSpc>
                <a:spcPct val="90000"/>
              </a:lnSpc>
              <a:defRPr/>
            </a:pPr>
            <a:r>
              <a:rPr lang="en-US" dirty="0"/>
              <a:t>To counteract the sedative effect of opioids</a:t>
            </a:r>
            <a:endParaRPr lang="en-US" dirty="0">
              <a:cs typeface="+mn-cs"/>
            </a:endParaRPr>
          </a:p>
        </p:txBody>
      </p:sp>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3314" name="Rectangle 2"/>
          <p:cNvSpPr>
            <a:spLocks noGrp="1" noChangeArrowheads="1"/>
          </p:cNvSpPr>
          <p:nvPr>
            <p:ph type="title"/>
          </p:nvPr>
        </p:nvSpPr>
        <p:spPr>
          <a:xfrm>
            <a:off x="1039575" y="-4463"/>
            <a:ext cx="10363200" cy="1143000"/>
          </a:xfrm>
        </p:spPr>
        <p:txBody>
          <a:bodyPr/>
          <a:lstStyle/>
          <a:p>
            <a:pPr algn="ctr" eaLnBrk="1" hangingPunct="1">
              <a:defRPr/>
            </a:pPr>
            <a:r>
              <a:rPr lang="en-US" dirty="0">
                <a:solidFill>
                  <a:schemeClr val="bg1">
                    <a:lumMod val="85000"/>
                  </a:schemeClr>
                </a:solidFill>
                <a:latin typeface="+mn-lt"/>
                <a:cs typeface="+mj-cs"/>
              </a:rPr>
              <a:t>Why do people use stimulants?</a:t>
            </a:r>
          </a:p>
        </p:txBody>
      </p:sp>
      <p:pic>
        <p:nvPicPr>
          <p:cNvPr id="4" name="Picture 2" descr="SuperHappy">
            <a:extLst>
              <a:ext uri="{FF2B5EF4-FFF2-40B4-BE49-F238E27FC236}">
                <a16:creationId xmlns:a16="http://schemas.microsoft.com/office/drawing/2014/main" id="{9C66237A-8455-A5D1-FFE2-D6B0F8FBD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6773" y="2013591"/>
            <a:ext cx="3414475" cy="2560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73391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388"/>
        <p:cNvGrpSpPr/>
        <p:nvPr/>
      </p:nvGrpSpPr>
      <p:grpSpPr>
        <a:xfrm>
          <a:off x="0" y="0"/>
          <a:ext cx="0" cy="0"/>
          <a:chOff x="0" y="0"/>
          <a:chExt cx="0" cy="0"/>
        </a:xfrm>
      </p:grpSpPr>
      <p:sp>
        <p:nvSpPr>
          <p:cNvPr id="389" name="Google Shape;389;p18"/>
          <p:cNvSpPr txBox="1"/>
          <p:nvPr/>
        </p:nvSpPr>
        <p:spPr>
          <a:xfrm>
            <a:off x="8953667" y="5621596"/>
            <a:ext cx="2628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(Myers &amp; DeWall, 2017)</a:t>
            </a:r>
            <a:endParaRPr sz="1400" b="0" i="0" u="none" strike="noStrike" cap="none">
              <a:solidFill>
                <a:srgbClr val="000000"/>
              </a:solidFill>
              <a:latin typeface="Arial"/>
              <a:ea typeface="Arial"/>
              <a:cs typeface="Arial"/>
              <a:sym typeface="Arial"/>
            </a:endParaRPr>
          </a:p>
        </p:txBody>
      </p:sp>
      <p:sp>
        <p:nvSpPr>
          <p:cNvPr id="390" name="Google Shape;390;p18"/>
          <p:cNvSpPr txBox="1"/>
          <p:nvPr/>
        </p:nvSpPr>
        <p:spPr>
          <a:xfrm>
            <a:off x="6870356" y="1639301"/>
            <a:ext cx="5053914" cy="5078273"/>
          </a:xfrm>
          <a:prstGeom prst="rect">
            <a:avLst/>
          </a:prstGeom>
          <a:solidFill>
            <a:srgbClr val="F1F1F1"/>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400"/>
              <a:buFont typeface="Arial"/>
              <a:buChar char="•"/>
            </a:pPr>
            <a:r>
              <a:rPr lang="en-US" sz="2000" b="0" i="0" u="none" strike="noStrike" cap="none" dirty="0">
                <a:solidFill>
                  <a:srgbClr val="000000"/>
                </a:solidFill>
                <a:latin typeface="Arial"/>
                <a:ea typeface="Arial"/>
                <a:cs typeface="Arial"/>
                <a:sym typeface="Arial"/>
              </a:rPr>
              <a:t>Cocaine prevents the reuptake of dopamine from the synapse.</a:t>
            </a:r>
            <a:endParaRPr sz="2000" b="0" i="0" u="none" strike="noStrike" cap="none" dirty="0">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en-US" sz="2000" b="0" i="0" u="none" strike="noStrike" cap="none" dirty="0">
                <a:solidFill>
                  <a:srgbClr val="000000"/>
                </a:solidFill>
                <a:latin typeface="Arial"/>
                <a:ea typeface="Arial"/>
                <a:cs typeface="Arial"/>
                <a:sym typeface="Arial"/>
              </a:rPr>
              <a:t>Methamphetamine both increases dopamine in the synaptic terminal </a:t>
            </a:r>
            <a:r>
              <a:rPr lang="en-US" sz="2000" b="1" i="0" u="none" strike="noStrike" cap="none" dirty="0">
                <a:solidFill>
                  <a:srgbClr val="000000"/>
                </a:solidFill>
                <a:latin typeface="Arial"/>
                <a:ea typeface="Arial"/>
                <a:cs typeface="Arial"/>
                <a:sym typeface="Arial"/>
              </a:rPr>
              <a:t>AND</a:t>
            </a:r>
            <a:r>
              <a:rPr lang="en-US" sz="2000" b="0" i="0" u="none" strike="noStrike" cap="none" dirty="0">
                <a:solidFill>
                  <a:srgbClr val="000000"/>
                </a:solidFill>
                <a:latin typeface="Arial"/>
                <a:ea typeface="Arial"/>
                <a:cs typeface="Arial"/>
                <a:sym typeface="Arial"/>
              </a:rPr>
              <a:t> prevents its reabsorption. </a:t>
            </a:r>
            <a:endParaRPr sz="2000" b="0" i="0" u="none" strike="noStrike" cap="none" dirty="0">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en-US" sz="2000" b="1" dirty="0"/>
              <a:t>E</a:t>
            </a:r>
            <a:r>
              <a:rPr lang="en-US" sz="2000" b="1" i="0" u="none" strike="noStrike" cap="none" dirty="0">
                <a:solidFill>
                  <a:srgbClr val="000000"/>
                </a:solidFill>
                <a:latin typeface="Arial"/>
                <a:ea typeface="Arial"/>
                <a:cs typeface="Arial"/>
                <a:sym typeface="Arial"/>
              </a:rPr>
              <a:t>xcessive dopamine with stimulant use is responsible for many of the motor and mood symptoms</a:t>
            </a:r>
            <a:endParaRPr sz="2000" b="1" i="0" u="none" strike="noStrike" cap="none" dirty="0">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en-US" sz="2000" b="0" i="0" u="none" strike="noStrike" cap="none" dirty="0">
                <a:solidFill>
                  <a:srgbClr val="000000"/>
                </a:solidFill>
                <a:latin typeface="Arial"/>
                <a:ea typeface="Arial"/>
                <a:cs typeface="Arial"/>
                <a:sym typeface="Arial"/>
              </a:rPr>
              <a:t>Alternatively, </a:t>
            </a:r>
            <a:r>
              <a:rPr lang="en-US" sz="2000" dirty="0"/>
              <a:t>a </a:t>
            </a:r>
            <a:r>
              <a:rPr lang="en-US" sz="2000" b="0" i="0" u="none" strike="noStrike" cap="none" dirty="0">
                <a:solidFill>
                  <a:srgbClr val="000000"/>
                </a:solidFill>
                <a:latin typeface="Arial"/>
                <a:ea typeface="Arial"/>
                <a:cs typeface="Arial"/>
                <a:sym typeface="Arial"/>
              </a:rPr>
              <a:t>dopamine deficit with abstinence contributes to the typical </a:t>
            </a:r>
            <a:r>
              <a:rPr lang="en-US" sz="2000" dirty="0"/>
              <a:t>acute and post-acute withdrawal </a:t>
            </a:r>
            <a:r>
              <a:rPr lang="en-US" sz="2000" b="0" i="0" u="none" strike="noStrike" cap="none" dirty="0">
                <a:solidFill>
                  <a:srgbClr val="000000"/>
                </a:solidFill>
                <a:latin typeface="Arial"/>
                <a:ea typeface="Arial"/>
                <a:cs typeface="Arial"/>
                <a:sym typeface="Arial"/>
              </a:rPr>
              <a:t>symptoms</a:t>
            </a:r>
            <a:endParaRPr lang="en-US" sz="1200" b="0" i="0" u="none" strike="noStrike" cap="none" dirty="0">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endParaRPr lang="en-US" sz="1200" dirty="0">
              <a:solidFill>
                <a:srgbClr val="7F7F7F"/>
              </a:solidFill>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a:solidFill>
                  <a:srgbClr val="7F7F7F"/>
                </a:solidFill>
                <a:latin typeface="Arial"/>
                <a:ea typeface="Arial"/>
                <a:cs typeface="Arial"/>
                <a:sym typeface="Arial"/>
              </a:rPr>
              <a:t>(Paulus &amp; Stewart, 2020)</a:t>
            </a:r>
            <a:endParaRPr sz="1200" b="0" i="0" u="none" strike="noStrike" cap="none" dirty="0">
              <a:solidFill>
                <a:srgbClr val="7F7F7F"/>
              </a:solidFill>
              <a:latin typeface="Arial"/>
              <a:ea typeface="Arial"/>
              <a:cs typeface="Arial"/>
              <a:sym typeface="Arial"/>
            </a:endParaRPr>
          </a:p>
        </p:txBody>
      </p:sp>
      <p:pic>
        <p:nvPicPr>
          <p:cNvPr id="392" name="Google Shape;392;p18"/>
          <p:cNvPicPr preferRelativeResize="0"/>
          <p:nvPr/>
        </p:nvPicPr>
        <p:blipFill rotWithShape="1">
          <a:blip r:embed="rId3">
            <a:alphaModFix/>
          </a:blip>
          <a:srcRect/>
          <a:stretch/>
        </p:blipFill>
        <p:spPr>
          <a:xfrm>
            <a:off x="609610" y="1469375"/>
            <a:ext cx="5067365" cy="5322233"/>
          </a:xfrm>
          <a:prstGeom prst="rect">
            <a:avLst/>
          </a:prstGeom>
          <a:noFill/>
          <a:ln>
            <a:noFill/>
          </a:ln>
        </p:spPr>
      </p:pic>
      <p:pic>
        <p:nvPicPr>
          <p:cNvPr id="393" name="Google Shape;393;p18"/>
          <p:cNvPicPr preferRelativeResize="0"/>
          <p:nvPr/>
        </p:nvPicPr>
        <p:blipFill rotWithShape="1">
          <a:blip r:embed="rId4">
            <a:alphaModFix/>
          </a:blip>
          <a:srcRect/>
          <a:stretch/>
        </p:blipFill>
        <p:spPr>
          <a:xfrm>
            <a:off x="239379" y="1466436"/>
            <a:ext cx="6460085" cy="5325172"/>
          </a:xfrm>
          <a:prstGeom prst="rect">
            <a:avLst/>
          </a:prstGeom>
          <a:noFill/>
          <a:ln>
            <a:noFill/>
          </a:ln>
        </p:spPr>
      </p:pic>
      <p:pic>
        <p:nvPicPr>
          <p:cNvPr id="394" name="Google Shape;394;p18"/>
          <p:cNvPicPr preferRelativeResize="0"/>
          <p:nvPr/>
        </p:nvPicPr>
        <p:blipFill rotWithShape="1">
          <a:blip r:embed="rId5">
            <a:alphaModFix/>
          </a:blip>
          <a:srcRect/>
          <a:stretch/>
        </p:blipFill>
        <p:spPr>
          <a:xfrm>
            <a:off x="264094" y="1466308"/>
            <a:ext cx="6460084" cy="5325411"/>
          </a:xfrm>
          <a:prstGeom prst="rect">
            <a:avLst/>
          </a:prstGeom>
          <a:noFill/>
          <a:ln>
            <a:noFill/>
          </a:ln>
        </p:spPr>
      </p:pic>
      <p:sp>
        <p:nvSpPr>
          <p:cNvPr id="9" name="Rectangle 8">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609610" y="198783"/>
            <a:ext cx="10972657" cy="646331"/>
          </a:xfrm>
          <a:prstGeom prst="rect">
            <a:avLst/>
          </a:prstGeom>
          <a:noFill/>
        </p:spPr>
        <p:txBody>
          <a:bodyPr wrap="square" rtlCol="0">
            <a:spAutoFit/>
          </a:bodyPr>
          <a:lstStyle/>
          <a:p>
            <a:pPr algn="ctr"/>
            <a:r>
              <a:rPr lang="en-US" sz="3600" dirty="0">
                <a:solidFill>
                  <a:schemeClr val="bg1">
                    <a:lumMod val="85000"/>
                  </a:schemeClr>
                </a:solidFill>
              </a:rPr>
              <a:t>Neurochemical Impact</a:t>
            </a:r>
          </a:p>
        </p:txBody>
      </p:sp>
    </p:spTree>
    <p:extLst>
      <p:ext uri="{BB962C8B-B14F-4D97-AF65-F5344CB8AC3E}">
        <p14:creationId xmlns:p14="http://schemas.microsoft.com/office/powerpoint/2010/main" val="237505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anim calcmode="lin" valueType="num">
                                      <p:cBhvr additive="base">
                                        <p:cTn id="7" dur="500"/>
                                        <p:tgtEl>
                                          <p:spTgt spid="39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4"/>
                                        </p:tgtEl>
                                        <p:attrNameLst>
                                          <p:attrName>style.visibility</p:attrName>
                                        </p:attrNameLst>
                                      </p:cBhvr>
                                      <p:to>
                                        <p:strVal val="visible"/>
                                      </p:to>
                                    </p:set>
                                    <p:anim calcmode="lin" valueType="num">
                                      <p:cBhvr additive="base">
                                        <p:cTn id="12" dur="500"/>
                                        <p:tgtEl>
                                          <p:spTgt spid="3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SuperHap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446464"/>
            <a:ext cx="1727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0227" name="Group 3"/>
          <p:cNvGrpSpPr>
            <a:grpSpLocks/>
          </p:cNvGrpSpPr>
          <p:nvPr/>
        </p:nvGrpSpPr>
        <p:grpSpPr bwMode="auto">
          <a:xfrm>
            <a:off x="1828800" y="1818064"/>
            <a:ext cx="1828800" cy="2895600"/>
            <a:chOff x="864" y="1440"/>
            <a:chExt cx="864" cy="1824"/>
          </a:xfrm>
        </p:grpSpPr>
        <p:pic>
          <p:nvPicPr>
            <p:cNvPr id="40978" name="Picture 4" descr="SadF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 y="2400"/>
              <a:ext cx="864" cy="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28" name="Line 5"/>
            <p:cNvSpPr>
              <a:spLocks noChangeShapeType="1"/>
            </p:cNvSpPr>
            <p:nvPr/>
          </p:nvSpPr>
          <p:spPr bwMode="auto">
            <a:xfrm>
              <a:off x="864" y="1440"/>
              <a:ext cx="288" cy="912"/>
            </a:xfrm>
            <a:prstGeom prst="line">
              <a:avLst/>
            </a:prstGeom>
            <a:noFill/>
            <a:ln w="44450">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grpSp>
      <p:grpSp>
        <p:nvGrpSpPr>
          <p:cNvPr id="180230" name="Group 6"/>
          <p:cNvGrpSpPr>
            <a:grpSpLocks/>
          </p:cNvGrpSpPr>
          <p:nvPr/>
        </p:nvGrpSpPr>
        <p:grpSpPr bwMode="auto">
          <a:xfrm>
            <a:off x="3048001" y="979864"/>
            <a:ext cx="1792817" cy="2209800"/>
            <a:chOff x="1440" y="912"/>
            <a:chExt cx="847" cy="1392"/>
          </a:xfrm>
        </p:grpSpPr>
        <p:pic>
          <p:nvPicPr>
            <p:cNvPr id="40976" name="Picture 7" descr="im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912"/>
              <a:ext cx="799" cy="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26" name="Line 8"/>
            <p:cNvSpPr>
              <a:spLocks noChangeShapeType="1"/>
            </p:cNvSpPr>
            <p:nvPr/>
          </p:nvSpPr>
          <p:spPr bwMode="auto">
            <a:xfrm flipV="1">
              <a:off x="1440" y="1776"/>
              <a:ext cx="336" cy="528"/>
            </a:xfrm>
            <a:prstGeom prst="line">
              <a:avLst/>
            </a:prstGeom>
            <a:noFill/>
            <a:ln w="44450">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grpSp>
      <p:grpSp>
        <p:nvGrpSpPr>
          <p:cNvPr id="180233" name="Group 9"/>
          <p:cNvGrpSpPr>
            <a:grpSpLocks/>
          </p:cNvGrpSpPr>
          <p:nvPr/>
        </p:nvGrpSpPr>
        <p:grpSpPr bwMode="auto">
          <a:xfrm>
            <a:off x="4267200" y="2503864"/>
            <a:ext cx="2133600" cy="2743200"/>
            <a:chOff x="2016" y="1872"/>
            <a:chExt cx="1008" cy="1728"/>
          </a:xfrm>
        </p:grpSpPr>
        <p:sp>
          <p:nvSpPr>
            <p:cNvPr id="17423" name="Line 10"/>
            <p:cNvSpPr>
              <a:spLocks noChangeShapeType="1"/>
            </p:cNvSpPr>
            <p:nvPr/>
          </p:nvSpPr>
          <p:spPr bwMode="auto">
            <a:xfrm>
              <a:off x="2016" y="1872"/>
              <a:ext cx="288" cy="816"/>
            </a:xfrm>
            <a:prstGeom prst="line">
              <a:avLst/>
            </a:prstGeom>
            <a:noFill/>
            <a:ln w="44450">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pic>
          <p:nvPicPr>
            <p:cNvPr id="40975" name="Picture 11" descr="SadF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 y="2736"/>
              <a:ext cx="864" cy="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0236" name="Group 12"/>
          <p:cNvGrpSpPr>
            <a:grpSpLocks/>
          </p:cNvGrpSpPr>
          <p:nvPr/>
        </p:nvGrpSpPr>
        <p:grpSpPr bwMode="auto">
          <a:xfrm>
            <a:off x="5689600" y="1437064"/>
            <a:ext cx="1727200" cy="2362200"/>
            <a:chOff x="2688" y="1200"/>
            <a:chExt cx="816" cy="1488"/>
          </a:xfrm>
        </p:grpSpPr>
        <p:pic>
          <p:nvPicPr>
            <p:cNvPr id="40972" name="Picture 13" descr="AnxiousSmiley"/>
            <p:cNvPicPr>
              <a:picLocks noChangeAspect="1" noChangeArrowheads="1"/>
            </p:cNvPicPr>
            <p:nvPr/>
          </p:nvPicPr>
          <p:blipFill>
            <a:blip r:embed="rId7">
              <a:extLst>
                <a:ext uri="{28A0092B-C50C-407E-A947-70E740481C1C}">
                  <a14:useLocalDpi xmlns:a14="http://schemas.microsoft.com/office/drawing/2010/main" val="0"/>
                </a:ext>
              </a:extLst>
            </a:blip>
            <a:srcRect l="31035" t="4620" r="6897" b="12224"/>
            <a:stretch>
              <a:fillRect/>
            </a:stretch>
          </p:blipFill>
          <p:spPr bwMode="auto">
            <a:xfrm>
              <a:off x="2688" y="1200"/>
              <a:ext cx="816" cy="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22" name="Line 14"/>
            <p:cNvSpPr>
              <a:spLocks noChangeShapeType="1"/>
            </p:cNvSpPr>
            <p:nvPr/>
          </p:nvSpPr>
          <p:spPr bwMode="auto">
            <a:xfrm flipV="1">
              <a:off x="2736" y="2064"/>
              <a:ext cx="192" cy="624"/>
            </a:xfrm>
            <a:prstGeom prst="line">
              <a:avLst/>
            </a:prstGeom>
            <a:noFill/>
            <a:ln w="44450">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grpSp>
      <p:grpSp>
        <p:nvGrpSpPr>
          <p:cNvPr id="180239" name="Group 15"/>
          <p:cNvGrpSpPr>
            <a:grpSpLocks/>
          </p:cNvGrpSpPr>
          <p:nvPr/>
        </p:nvGrpSpPr>
        <p:grpSpPr bwMode="auto">
          <a:xfrm>
            <a:off x="6807201" y="2884865"/>
            <a:ext cx="2351617" cy="1535113"/>
            <a:chOff x="3216" y="2112"/>
            <a:chExt cx="1111" cy="967"/>
          </a:xfrm>
        </p:grpSpPr>
        <p:pic>
          <p:nvPicPr>
            <p:cNvPr id="40970" name="Picture 16" descr="Anxious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0" y="2352"/>
              <a:ext cx="727" cy="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20" name="Line 17"/>
            <p:cNvSpPr>
              <a:spLocks noChangeShapeType="1"/>
            </p:cNvSpPr>
            <p:nvPr/>
          </p:nvSpPr>
          <p:spPr bwMode="auto">
            <a:xfrm>
              <a:off x="3216" y="2112"/>
              <a:ext cx="336" cy="480"/>
            </a:xfrm>
            <a:prstGeom prst="line">
              <a:avLst/>
            </a:prstGeom>
            <a:noFill/>
            <a:ln w="44450">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grpSp>
      <p:grpSp>
        <p:nvGrpSpPr>
          <p:cNvPr id="180242" name="Group 18"/>
          <p:cNvGrpSpPr>
            <a:grpSpLocks/>
          </p:cNvGrpSpPr>
          <p:nvPr/>
        </p:nvGrpSpPr>
        <p:grpSpPr bwMode="auto">
          <a:xfrm>
            <a:off x="9347200" y="3799265"/>
            <a:ext cx="2540000" cy="2105025"/>
            <a:chOff x="4416" y="2688"/>
            <a:chExt cx="1200" cy="1326"/>
          </a:xfrm>
        </p:grpSpPr>
        <p:pic>
          <p:nvPicPr>
            <p:cNvPr id="40968" name="Picture 19" descr="SleepyFace"/>
            <p:cNvPicPr>
              <a:picLocks noChangeAspect="1" noChangeArrowheads="1"/>
            </p:cNvPicPr>
            <p:nvPr/>
          </p:nvPicPr>
          <p:blipFill>
            <a:blip r:embed="rId9">
              <a:extLst>
                <a:ext uri="{28A0092B-C50C-407E-A947-70E740481C1C}">
                  <a14:useLocalDpi xmlns:a14="http://schemas.microsoft.com/office/drawing/2010/main" val="0"/>
                </a:ext>
              </a:extLst>
            </a:blip>
            <a:srcRect l="12122" t="56566" r="54546"/>
            <a:stretch>
              <a:fillRect/>
            </a:stretch>
          </p:blipFill>
          <p:spPr bwMode="auto">
            <a:xfrm>
              <a:off x="4800" y="3216"/>
              <a:ext cx="816" cy="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8" name="Line 20"/>
            <p:cNvSpPr>
              <a:spLocks noChangeShapeType="1"/>
            </p:cNvSpPr>
            <p:nvPr/>
          </p:nvSpPr>
          <p:spPr bwMode="auto">
            <a:xfrm>
              <a:off x="4416" y="2688"/>
              <a:ext cx="624" cy="432"/>
            </a:xfrm>
            <a:prstGeom prst="line">
              <a:avLst/>
            </a:prstGeom>
            <a:noFill/>
            <a:ln w="44450">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grpSp>
    </p:spTree>
    <p:custDataLst>
      <p:tags r:id="rId1"/>
    </p:custDataLst>
    <p:extLst>
      <p:ext uri="{BB962C8B-B14F-4D97-AF65-F5344CB8AC3E}">
        <p14:creationId xmlns:p14="http://schemas.microsoft.com/office/powerpoint/2010/main" val="1264841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0226"/>
                                        </p:tgtEl>
                                        <p:attrNameLst>
                                          <p:attrName>style.visibility</p:attrName>
                                        </p:attrNameLst>
                                      </p:cBhvr>
                                      <p:to>
                                        <p:strVal val="visible"/>
                                      </p:to>
                                    </p:set>
                                    <p:anim calcmode="lin" valueType="num">
                                      <p:cBhvr additive="base">
                                        <p:cTn id="7" dur="500" fill="hold"/>
                                        <p:tgtEl>
                                          <p:spTgt spid="180226"/>
                                        </p:tgtEl>
                                        <p:attrNameLst>
                                          <p:attrName>ppt_x</p:attrName>
                                        </p:attrNameLst>
                                      </p:cBhvr>
                                      <p:tavLst>
                                        <p:tav tm="0">
                                          <p:val>
                                            <p:strVal val="0-#ppt_w/2"/>
                                          </p:val>
                                        </p:tav>
                                        <p:tav tm="100000">
                                          <p:val>
                                            <p:strVal val="#ppt_x"/>
                                          </p:val>
                                        </p:tav>
                                      </p:tavLst>
                                    </p:anim>
                                    <p:anim calcmode="lin" valueType="num">
                                      <p:cBhvr additive="base">
                                        <p:cTn id="8" dur="500" fill="hold"/>
                                        <p:tgtEl>
                                          <p:spTgt spid="1802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80227"/>
                                        </p:tgtEl>
                                        <p:attrNameLst>
                                          <p:attrName>style.visibility</p:attrName>
                                        </p:attrNameLst>
                                      </p:cBhvr>
                                      <p:to>
                                        <p:strVal val="visible"/>
                                      </p:to>
                                    </p:set>
                                    <p:anim calcmode="lin" valueType="num">
                                      <p:cBhvr additive="base">
                                        <p:cTn id="13" dur="500" fill="hold"/>
                                        <p:tgtEl>
                                          <p:spTgt spid="180227"/>
                                        </p:tgtEl>
                                        <p:attrNameLst>
                                          <p:attrName>ppt_x</p:attrName>
                                        </p:attrNameLst>
                                      </p:cBhvr>
                                      <p:tavLst>
                                        <p:tav tm="0">
                                          <p:val>
                                            <p:strVal val="0-#ppt_w/2"/>
                                          </p:val>
                                        </p:tav>
                                        <p:tav tm="100000">
                                          <p:val>
                                            <p:strVal val="#ppt_x"/>
                                          </p:val>
                                        </p:tav>
                                      </p:tavLst>
                                    </p:anim>
                                    <p:anim calcmode="lin" valueType="num">
                                      <p:cBhvr additive="base">
                                        <p:cTn id="14" dur="500" fill="hold"/>
                                        <p:tgtEl>
                                          <p:spTgt spid="1802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80230"/>
                                        </p:tgtEl>
                                        <p:attrNameLst>
                                          <p:attrName>style.visibility</p:attrName>
                                        </p:attrNameLst>
                                      </p:cBhvr>
                                      <p:to>
                                        <p:strVal val="visible"/>
                                      </p:to>
                                    </p:set>
                                    <p:anim calcmode="lin" valueType="num">
                                      <p:cBhvr additive="base">
                                        <p:cTn id="19" dur="500" fill="hold"/>
                                        <p:tgtEl>
                                          <p:spTgt spid="180230"/>
                                        </p:tgtEl>
                                        <p:attrNameLst>
                                          <p:attrName>ppt_x</p:attrName>
                                        </p:attrNameLst>
                                      </p:cBhvr>
                                      <p:tavLst>
                                        <p:tav tm="0">
                                          <p:val>
                                            <p:strVal val="0-#ppt_w/2"/>
                                          </p:val>
                                        </p:tav>
                                        <p:tav tm="100000">
                                          <p:val>
                                            <p:strVal val="#ppt_x"/>
                                          </p:val>
                                        </p:tav>
                                      </p:tavLst>
                                    </p:anim>
                                    <p:anim calcmode="lin" valueType="num">
                                      <p:cBhvr additive="base">
                                        <p:cTn id="20" dur="500" fill="hold"/>
                                        <p:tgtEl>
                                          <p:spTgt spid="18023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80233"/>
                                        </p:tgtEl>
                                        <p:attrNameLst>
                                          <p:attrName>style.visibility</p:attrName>
                                        </p:attrNameLst>
                                      </p:cBhvr>
                                      <p:to>
                                        <p:strVal val="visible"/>
                                      </p:to>
                                    </p:set>
                                    <p:anim calcmode="lin" valueType="num">
                                      <p:cBhvr additive="base">
                                        <p:cTn id="25" dur="500" fill="hold"/>
                                        <p:tgtEl>
                                          <p:spTgt spid="180233"/>
                                        </p:tgtEl>
                                        <p:attrNameLst>
                                          <p:attrName>ppt_x</p:attrName>
                                        </p:attrNameLst>
                                      </p:cBhvr>
                                      <p:tavLst>
                                        <p:tav tm="0">
                                          <p:val>
                                            <p:strVal val="0-#ppt_w/2"/>
                                          </p:val>
                                        </p:tav>
                                        <p:tav tm="100000">
                                          <p:val>
                                            <p:strVal val="#ppt_x"/>
                                          </p:val>
                                        </p:tav>
                                      </p:tavLst>
                                    </p:anim>
                                    <p:anim calcmode="lin" valueType="num">
                                      <p:cBhvr additive="base">
                                        <p:cTn id="26" dur="500" fill="hold"/>
                                        <p:tgtEl>
                                          <p:spTgt spid="18023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80236"/>
                                        </p:tgtEl>
                                        <p:attrNameLst>
                                          <p:attrName>style.visibility</p:attrName>
                                        </p:attrNameLst>
                                      </p:cBhvr>
                                      <p:to>
                                        <p:strVal val="visible"/>
                                      </p:to>
                                    </p:set>
                                    <p:anim calcmode="lin" valueType="num">
                                      <p:cBhvr additive="base">
                                        <p:cTn id="31" dur="500" fill="hold"/>
                                        <p:tgtEl>
                                          <p:spTgt spid="180236"/>
                                        </p:tgtEl>
                                        <p:attrNameLst>
                                          <p:attrName>ppt_x</p:attrName>
                                        </p:attrNameLst>
                                      </p:cBhvr>
                                      <p:tavLst>
                                        <p:tav tm="0">
                                          <p:val>
                                            <p:strVal val="0-#ppt_w/2"/>
                                          </p:val>
                                        </p:tav>
                                        <p:tav tm="100000">
                                          <p:val>
                                            <p:strVal val="#ppt_x"/>
                                          </p:val>
                                        </p:tav>
                                      </p:tavLst>
                                    </p:anim>
                                    <p:anim calcmode="lin" valueType="num">
                                      <p:cBhvr additive="base">
                                        <p:cTn id="32" dur="500" fill="hold"/>
                                        <p:tgtEl>
                                          <p:spTgt spid="18023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80239"/>
                                        </p:tgtEl>
                                        <p:attrNameLst>
                                          <p:attrName>style.visibility</p:attrName>
                                        </p:attrNameLst>
                                      </p:cBhvr>
                                      <p:to>
                                        <p:strVal val="visible"/>
                                      </p:to>
                                    </p:set>
                                    <p:anim calcmode="lin" valueType="num">
                                      <p:cBhvr additive="base">
                                        <p:cTn id="37" dur="500" fill="hold"/>
                                        <p:tgtEl>
                                          <p:spTgt spid="180239"/>
                                        </p:tgtEl>
                                        <p:attrNameLst>
                                          <p:attrName>ppt_x</p:attrName>
                                        </p:attrNameLst>
                                      </p:cBhvr>
                                      <p:tavLst>
                                        <p:tav tm="0">
                                          <p:val>
                                            <p:strVal val="0-#ppt_w/2"/>
                                          </p:val>
                                        </p:tav>
                                        <p:tav tm="100000">
                                          <p:val>
                                            <p:strVal val="#ppt_x"/>
                                          </p:val>
                                        </p:tav>
                                      </p:tavLst>
                                    </p:anim>
                                    <p:anim calcmode="lin" valueType="num">
                                      <p:cBhvr additive="base">
                                        <p:cTn id="38" dur="500" fill="hold"/>
                                        <p:tgtEl>
                                          <p:spTgt spid="18023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80242"/>
                                        </p:tgtEl>
                                        <p:attrNameLst>
                                          <p:attrName>style.visibility</p:attrName>
                                        </p:attrNameLst>
                                      </p:cBhvr>
                                      <p:to>
                                        <p:strVal val="visible"/>
                                      </p:to>
                                    </p:set>
                                    <p:anim calcmode="lin" valueType="num">
                                      <p:cBhvr additive="base">
                                        <p:cTn id="43" dur="500" fill="hold"/>
                                        <p:tgtEl>
                                          <p:spTgt spid="180242"/>
                                        </p:tgtEl>
                                        <p:attrNameLst>
                                          <p:attrName>ppt_x</p:attrName>
                                        </p:attrNameLst>
                                      </p:cBhvr>
                                      <p:tavLst>
                                        <p:tav tm="0">
                                          <p:val>
                                            <p:strVal val="0-#ppt_w/2"/>
                                          </p:val>
                                        </p:tav>
                                        <p:tav tm="100000">
                                          <p:val>
                                            <p:strVal val="#ppt_x"/>
                                          </p:val>
                                        </p:tav>
                                      </p:tavLst>
                                    </p:anim>
                                    <p:anim calcmode="lin" valueType="num">
                                      <p:cBhvr additive="base">
                                        <p:cTn id="44" dur="500" fill="hold"/>
                                        <p:tgtEl>
                                          <p:spTgt spid="1802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44582" y="1252538"/>
            <a:ext cx="10728633" cy="42714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533400">
              <a:buFontTx/>
              <a:buNone/>
              <a:defRPr/>
            </a:pPr>
            <a:r>
              <a:rPr lang="en-US" sz="3200" b="1" dirty="0"/>
              <a:t>At the end of this session, participants will be able to:</a:t>
            </a:r>
          </a:p>
          <a:p>
            <a:pPr marL="533400" indent="-533400">
              <a:buFontTx/>
              <a:buNone/>
              <a:defRPr/>
            </a:pPr>
            <a:endParaRPr lang="en-US" sz="3200" dirty="0"/>
          </a:p>
          <a:p>
            <a:pPr marL="342900" marR="0" lvl="0" indent="-342900">
              <a:buFont typeface="+mj-lt"/>
              <a:buAutoNum type="arabicPeriod"/>
            </a:pPr>
            <a:r>
              <a:rPr lang="en-US" dirty="0">
                <a:effectLst/>
                <a:latin typeface="Calibri" panose="020F0502020204030204" pitchFamily="34" charset="0"/>
                <a:ea typeface="Times New Roman" panose="02020603050405020304" pitchFamily="18" charset="0"/>
                <a:cs typeface="Arial" panose="020B0604020202020204" pitchFamily="34" charset="0"/>
              </a:rPr>
              <a:t>Understand how and why people use stimulants</a:t>
            </a:r>
            <a:endParaRPr lang="en-US" dirty="0">
              <a:effectLst/>
              <a:latin typeface="Times New Roman" panose="02020603050405020304" pitchFamily="18" charset="0"/>
              <a:ea typeface="Times New Roman" panose="02020603050405020304" pitchFamily="18" charset="0"/>
            </a:endParaRPr>
          </a:p>
          <a:p>
            <a:pPr marL="342900" marR="0" lvl="0" indent="-342900">
              <a:buFont typeface="+mj-lt"/>
              <a:buAutoNum type="arabicPeriod"/>
              <a:tabLst>
                <a:tab pos="457200" algn="l"/>
              </a:tabLst>
            </a:pPr>
            <a:r>
              <a:rPr lang="en-US" dirty="0">
                <a:effectLst/>
                <a:latin typeface="Calibri" panose="020F0502020204030204" pitchFamily="34" charset="0"/>
                <a:ea typeface="Times New Roman" panose="02020603050405020304" pitchFamily="18" charset="0"/>
                <a:cs typeface="Arial" panose="020B0604020202020204" pitchFamily="34" charset="0"/>
              </a:rPr>
              <a:t>Describe the characteristics of stimulant intoxication and withdrawal syndromes</a:t>
            </a:r>
            <a:endParaRPr lang="en-US" dirty="0">
              <a:effectLst/>
              <a:latin typeface="Times New Roman" panose="02020603050405020304" pitchFamily="18" charset="0"/>
              <a:ea typeface="Times New Roman" panose="02020603050405020304" pitchFamily="18" charset="0"/>
            </a:endParaRPr>
          </a:p>
          <a:p>
            <a:pPr marL="342900" marR="0" lvl="0" indent="-342900">
              <a:buFont typeface="+mj-lt"/>
              <a:buAutoNum type="arabicPeriod"/>
              <a:tabLst>
                <a:tab pos="457200" algn="l"/>
              </a:tabLst>
            </a:pPr>
            <a:r>
              <a:rPr lang="en-US" dirty="0">
                <a:effectLst/>
                <a:latin typeface="Calibri" panose="020F0502020204030204" pitchFamily="34" charset="0"/>
                <a:ea typeface="Times New Roman" panose="02020603050405020304" pitchFamily="18" charset="0"/>
                <a:cs typeface="Arial" panose="020B0604020202020204" pitchFamily="34" charset="0"/>
              </a:rPr>
              <a:t>Identify the medical complications of using stimulants</a:t>
            </a:r>
            <a:endParaRPr lang="en-US" dirty="0">
              <a:effectLst/>
              <a:latin typeface="Times New Roman" panose="02020603050405020304" pitchFamily="18" charset="0"/>
              <a:ea typeface="Times New Roman" panose="02020603050405020304" pitchFamily="18" charset="0"/>
            </a:endParaRPr>
          </a:p>
          <a:p>
            <a:pPr marL="342900" marR="0" lvl="0" indent="-342900">
              <a:buFont typeface="+mj-lt"/>
              <a:buAutoNum type="arabicPeriod"/>
              <a:tabLst>
                <a:tab pos="457200" algn="l"/>
              </a:tabLst>
            </a:pPr>
            <a:r>
              <a:rPr lang="en-US" dirty="0">
                <a:effectLst/>
                <a:latin typeface="Calibri" panose="020F0502020204030204" pitchFamily="34" charset="0"/>
                <a:ea typeface="Times New Roman" panose="02020603050405020304" pitchFamily="18" charset="0"/>
                <a:cs typeface="Arial" panose="020B0604020202020204" pitchFamily="34" charset="0"/>
              </a:rPr>
              <a:t>Treat stimulant use disorders and manage overamping</a:t>
            </a:r>
            <a:endParaRPr lang="en-US" dirty="0"/>
          </a:p>
          <a:p>
            <a:pPr marL="0" indent="0">
              <a:buNone/>
              <a:defRPr/>
            </a:pPr>
            <a:endParaRPr lang="en-US" dirty="0"/>
          </a:p>
          <a:p>
            <a:pPr marL="517525" indent="0">
              <a:buFont typeface="Arial" panose="020B0604020202020204" pitchFamily="34" charset="0"/>
              <a:buNone/>
              <a:defRPr/>
            </a:pPr>
            <a:endParaRPr lang="en-US" dirty="0"/>
          </a:p>
        </p:txBody>
      </p:sp>
      <p:sp>
        <p:nvSpPr>
          <p:cNvPr id="4" name="Rectangle 3">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5" name="Title 7">
            <a:extLst>
              <a:ext uri="{FF2B5EF4-FFF2-40B4-BE49-F238E27FC236}">
                <a16:creationId xmlns:a16="http://schemas.microsoft.com/office/drawing/2014/main" id="{76B01B97-D91B-5247-B01B-C16C37CCBD3F}"/>
              </a:ext>
            </a:extLst>
          </p:cNvPr>
          <p:cNvSpPr txBox="1">
            <a:spLocks/>
          </p:cNvSpPr>
          <p:nvPr/>
        </p:nvSpPr>
        <p:spPr>
          <a:xfrm>
            <a:off x="1676401" y="304800"/>
            <a:ext cx="8839198" cy="296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solidFill>
                  <a:schemeClr val="bg1">
                    <a:lumMod val="85000"/>
                  </a:schemeClr>
                </a:solidFill>
              </a:rPr>
              <a:t>Learning Objectives</a:t>
            </a:r>
          </a:p>
        </p:txBody>
      </p:sp>
    </p:spTree>
    <p:extLst>
      <p:ext uri="{BB962C8B-B14F-4D97-AF65-F5344CB8AC3E}">
        <p14:creationId xmlns:p14="http://schemas.microsoft.com/office/powerpoint/2010/main" val="3925846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405"/>
        <p:cNvGrpSpPr/>
        <p:nvPr/>
      </p:nvGrpSpPr>
      <p:grpSpPr>
        <a:xfrm>
          <a:off x="0" y="0"/>
          <a:ext cx="0" cy="0"/>
          <a:chOff x="0" y="0"/>
          <a:chExt cx="0" cy="0"/>
        </a:xfrm>
      </p:grpSpPr>
      <p:sp>
        <p:nvSpPr>
          <p:cNvPr id="407" name="Google Shape;407;p20"/>
          <p:cNvSpPr txBox="1">
            <a:spLocks noGrp="1"/>
          </p:cNvSpPr>
          <p:nvPr>
            <p:ph type="body" idx="1"/>
          </p:nvPr>
        </p:nvSpPr>
        <p:spPr>
          <a:xfrm>
            <a:off x="370111" y="1251338"/>
            <a:ext cx="11457712" cy="4778401"/>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1000"/>
              </a:spcBef>
              <a:spcAft>
                <a:spcPts val="0"/>
              </a:spcAft>
              <a:buSzPct val="74844"/>
              <a:buChar char="•"/>
            </a:pPr>
            <a:r>
              <a:rPr lang="en-US" sz="2600" dirty="0"/>
              <a:t>Binge patterns may include using sporadically or may occur multiple days in a row </a:t>
            </a:r>
          </a:p>
          <a:p>
            <a:pPr marL="457200" lvl="0" indent="-342900" algn="l" rtl="0">
              <a:lnSpc>
                <a:spcPct val="100000"/>
              </a:lnSpc>
              <a:spcBef>
                <a:spcPts val="1000"/>
              </a:spcBef>
              <a:spcAft>
                <a:spcPts val="0"/>
              </a:spcAft>
              <a:buSzPct val="74844"/>
              <a:buChar char="•"/>
            </a:pPr>
            <a:r>
              <a:rPr lang="en-US" sz="2600" dirty="0"/>
              <a:t>During a binge, initial substance use increases the desire to use more. </a:t>
            </a:r>
            <a:endParaRPr dirty="0"/>
          </a:p>
          <a:p>
            <a:pPr marL="457200" lvl="0" indent="-342900" algn="l" rtl="0">
              <a:lnSpc>
                <a:spcPct val="100000"/>
              </a:lnSpc>
              <a:spcBef>
                <a:spcPts val="1000"/>
              </a:spcBef>
              <a:spcAft>
                <a:spcPts val="0"/>
              </a:spcAft>
              <a:buSzPct val="74844"/>
              <a:buChar char="•"/>
            </a:pPr>
            <a:r>
              <a:rPr lang="en-US" sz="2600" dirty="0"/>
              <a:t>Decreased desire to use varies based on stimulant:</a:t>
            </a:r>
            <a:endParaRPr dirty="0"/>
          </a:p>
          <a:p>
            <a:pPr marL="914400" lvl="1" indent="-342900" algn="l" rtl="0">
              <a:lnSpc>
                <a:spcPct val="100000"/>
              </a:lnSpc>
              <a:spcBef>
                <a:spcPts val="1000"/>
              </a:spcBef>
              <a:spcAft>
                <a:spcPts val="0"/>
              </a:spcAft>
              <a:buSzPct val="74844"/>
              <a:buChar char="•"/>
            </a:pPr>
            <a:r>
              <a:rPr lang="en-US" sz="2200" dirty="0"/>
              <a:t>Cocaine – 46 hours</a:t>
            </a:r>
            <a:endParaRPr dirty="0"/>
          </a:p>
          <a:p>
            <a:pPr marL="914400" lvl="1" indent="-342900" algn="l" rtl="0">
              <a:lnSpc>
                <a:spcPct val="100000"/>
              </a:lnSpc>
              <a:spcBef>
                <a:spcPts val="1000"/>
              </a:spcBef>
              <a:spcAft>
                <a:spcPts val="0"/>
              </a:spcAft>
              <a:buSzPct val="74844"/>
              <a:buChar char="•"/>
            </a:pPr>
            <a:r>
              <a:rPr lang="en-US" dirty="0"/>
              <a:t>Methamphetamines – day 4-5</a:t>
            </a:r>
            <a:endParaRPr dirty="0"/>
          </a:p>
          <a:p>
            <a:pPr marL="457200" lvl="0" indent="-228600" algn="l" rtl="0">
              <a:lnSpc>
                <a:spcPct val="100000"/>
              </a:lnSpc>
              <a:spcBef>
                <a:spcPts val="1000"/>
              </a:spcBef>
              <a:spcAft>
                <a:spcPts val="0"/>
              </a:spcAft>
              <a:buSzPct val="243243"/>
              <a:buNone/>
            </a:pPr>
            <a:endParaRPr sz="800" dirty="0"/>
          </a:p>
          <a:p>
            <a:pPr marL="457200" lvl="0" indent="-342900" algn="l" rtl="0">
              <a:lnSpc>
                <a:spcPct val="100000"/>
              </a:lnSpc>
              <a:spcBef>
                <a:spcPts val="1000"/>
              </a:spcBef>
              <a:spcAft>
                <a:spcPts val="0"/>
              </a:spcAft>
              <a:buSzPct val="74844"/>
              <a:buChar char="•"/>
            </a:pPr>
            <a:r>
              <a:rPr lang="en-US" sz="2600" dirty="0"/>
              <a:t>Binge use patterns may result in more severe side effects and adverse events at the end of a binge episode. </a:t>
            </a:r>
            <a:endParaRPr dirty="0"/>
          </a:p>
          <a:p>
            <a:pPr marL="457200" lvl="0" indent="-228600" algn="l" rtl="0">
              <a:lnSpc>
                <a:spcPct val="100000"/>
              </a:lnSpc>
              <a:spcBef>
                <a:spcPts val="1000"/>
              </a:spcBef>
              <a:spcAft>
                <a:spcPts val="0"/>
              </a:spcAft>
              <a:buSzPct val="69498"/>
              <a:buNone/>
            </a:pPr>
            <a:endParaRPr dirty="0"/>
          </a:p>
        </p:txBody>
      </p:sp>
      <p:sp>
        <p:nvSpPr>
          <p:cNvPr id="408" name="Google Shape;408;p20"/>
          <p:cNvSpPr txBox="1"/>
          <p:nvPr/>
        </p:nvSpPr>
        <p:spPr>
          <a:xfrm>
            <a:off x="4597879" y="6590581"/>
            <a:ext cx="188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Rectangle 7">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742122" y="185531"/>
            <a:ext cx="10760765" cy="646331"/>
          </a:xfrm>
          <a:prstGeom prst="rect">
            <a:avLst/>
          </a:prstGeom>
          <a:noFill/>
        </p:spPr>
        <p:txBody>
          <a:bodyPr wrap="square" rtlCol="0">
            <a:spAutoFit/>
          </a:bodyPr>
          <a:lstStyle/>
          <a:p>
            <a:pPr algn="ctr"/>
            <a:r>
              <a:rPr lang="en-US" sz="3600" dirty="0">
                <a:solidFill>
                  <a:schemeClr val="bg1">
                    <a:lumMod val="85000"/>
                  </a:schemeClr>
                </a:solidFill>
              </a:rPr>
              <a:t>Binge Patterns of Use</a:t>
            </a:r>
          </a:p>
        </p:txBody>
      </p:sp>
    </p:spTree>
    <p:extLst>
      <p:ext uri="{BB962C8B-B14F-4D97-AF65-F5344CB8AC3E}">
        <p14:creationId xmlns:p14="http://schemas.microsoft.com/office/powerpoint/2010/main" val="1127926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76D9A-E9E4-4A42-B575-10791DF63757}"/>
              </a:ext>
            </a:extLst>
          </p:cNvPr>
          <p:cNvSpPr/>
          <p:nvPr/>
        </p:nvSpPr>
        <p:spPr>
          <a:xfrm>
            <a:off x="0" y="2221936"/>
            <a:ext cx="12199004" cy="1589900"/>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290" name="Rectangle 2"/>
          <p:cNvSpPr>
            <a:spLocks noGrp="1" noChangeArrowheads="1"/>
          </p:cNvSpPr>
          <p:nvPr>
            <p:ph type="ctrTitle"/>
          </p:nvPr>
        </p:nvSpPr>
        <p:spPr>
          <a:xfrm>
            <a:off x="917902" y="2367910"/>
            <a:ext cx="10363200" cy="1143000"/>
          </a:xfrm>
        </p:spPr>
        <p:txBody>
          <a:bodyPr>
            <a:normAutofit fontScale="90000"/>
          </a:bodyPr>
          <a:lstStyle/>
          <a:p>
            <a:pPr eaLnBrk="1" hangingPunct="1">
              <a:defRPr/>
            </a:pPr>
            <a:r>
              <a:rPr lang="en-US" b="1" dirty="0">
                <a:solidFill>
                  <a:schemeClr val="bg1">
                    <a:lumMod val="85000"/>
                  </a:schemeClr>
                </a:solidFill>
                <a:cs typeface="+mj-cs"/>
              </a:rPr>
              <a:t>Addressing Stimulant Intoxication</a:t>
            </a:r>
          </a:p>
        </p:txBody>
      </p:sp>
    </p:spTree>
    <p:custDataLst>
      <p:tags r:id="rId1"/>
    </p:custDataLst>
    <p:extLst>
      <p:ext uri="{BB962C8B-B14F-4D97-AF65-F5344CB8AC3E}">
        <p14:creationId xmlns:p14="http://schemas.microsoft.com/office/powerpoint/2010/main" val="278819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4" name="Google Shape;454;p26"/>
          <p:cNvSpPr txBox="1"/>
          <p:nvPr/>
        </p:nvSpPr>
        <p:spPr>
          <a:xfrm>
            <a:off x="7541849" y="6512736"/>
            <a:ext cx="20355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200" b="0" i="0" u="none" strike="noStrike" cap="none" dirty="0">
                <a:solidFill>
                  <a:schemeClr val="tx1"/>
                </a:solidFill>
                <a:latin typeface="Arial"/>
                <a:ea typeface="Arial"/>
                <a:cs typeface="Arial"/>
                <a:sym typeface="Arial"/>
              </a:rPr>
              <a:t>Wood et al., 2014</a:t>
            </a:r>
            <a:endParaRPr sz="1200" b="0" i="0" u="none" strike="noStrike" cap="none" dirty="0">
              <a:solidFill>
                <a:schemeClr val="tx1"/>
              </a:solidFill>
              <a:latin typeface="Arial"/>
              <a:ea typeface="Arial"/>
              <a:cs typeface="Arial"/>
              <a:sym typeface="Arial"/>
            </a:endParaRPr>
          </a:p>
        </p:txBody>
      </p:sp>
      <p:sp>
        <p:nvSpPr>
          <p:cNvPr id="455" name="Google Shape;455;p26"/>
          <p:cNvSpPr/>
          <p:nvPr/>
        </p:nvSpPr>
        <p:spPr>
          <a:xfrm>
            <a:off x="4558938" y="2939143"/>
            <a:ext cx="405000" cy="365700"/>
          </a:xfrm>
          <a:prstGeom prst="star5">
            <a:avLst>
              <a:gd name="adj" fmla="val 19098"/>
              <a:gd name="hf" fmla="val 105146"/>
              <a:gd name="vf" fmla="val 110557"/>
            </a:avLst>
          </a:prstGeom>
          <a:solidFill>
            <a:srgbClr val="FFC000"/>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 name="Rectangle 8">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503934" y="129233"/>
            <a:ext cx="11012205" cy="646331"/>
          </a:xfrm>
          <a:prstGeom prst="rect">
            <a:avLst/>
          </a:prstGeom>
          <a:noFill/>
        </p:spPr>
        <p:txBody>
          <a:bodyPr wrap="square" rtlCol="0">
            <a:spAutoFit/>
          </a:bodyPr>
          <a:lstStyle/>
          <a:p>
            <a:r>
              <a:rPr lang="en-US" sz="3600" dirty="0" err="1">
                <a:solidFill>
                  <a:schemeClr val="bg1">
                    <a:lumMod val="85000"/>
                  </a:schemeClr>
                </a:solidFill>
              </a:rPr>
              <a:t>Overamping</a:t>
            </a:r>
            <a:endParaRPr lang="en-US" sz="3600" dirty="0">
              <a:solidFill>
                <a:schemeClr val="bg1">
                  <a:lumMod val="85000"/>
                </a:schemeClr>
              </a:solidFill>
            </a:endParaRPr>
          </a:p>
        </p:txBody>
      </p:sp>
      <p:pic>
        <p:nvPicPr>
          <p:cNvPr id="453" name="Google Shape;453;p26"/>
          <p:cNvPicPr preferRelativeResize="0">
            <a:picLocks noChangeAspect="1"/>
          </p:cNvPicPr>
          <p:nvPr/>
        </p:nvPicPr>
        <p:blipFill rotWithShape="1">
          <a:blip r:embed="rId3">
            <a:alphaModFix/>
          </a:blip>
          <a:srcRect/>
          <a:stretch/>
        </p:blipFill>
        <p:spPr>
          <a:xfrm>
            <a:off x="4558938" y="0"/>
            <a:ext cx="7671965" cy="5723945"/>
          </a:xfrm>
          <a:prstGeom prst="rect">
            <a:avLst/>
          </a:prstGeom>
          <a:solidFill>
            <a:schemeClr val="bg1"/>
          </a:solidFill>
          <a:ln>
            <a:noFill/>
          </a:ln>
        </p:spPr>
      </p:pic>
    </p:spTree>
    <p:extLst>
      <p:ext uri="{BB962C8B-B14F-4D97-AF65-F5344CB8AC3E}">
        <p14:creationId xmlns:p14="http://schemas.microsoft.com/office/powerpoint/2010/main" val="986993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graphicFrame>
        <p:nvGraphicFramePr>
          <p:cNvPr id="472" name="Google Shape;472;p28"/>
          <p:cNvGraphicFramePr/>
          <p:nvPr>
            <p:extLst>
              <p:ext uri="{D42A27DB-BD31-4B8C-83A1-F6EECF244321}">
                <p14:modId xmlns:p14="http://schemas.microsoft.com/office/powerpoint/2010/main" val="4212189996"/>
              </p:ext>
            </p:extLst>
          </p:nvPr>
        </p:nvGraphicFramePr>
        <p:xfrm>
          <a:off x="651002" y="1182558"/>
          <a:ext cx="10997658" cy="4582135"/>
        </p:xfrm>
        <a:graphic>
          <a:graphicData uri="http://schemas.openxmlformats.org/drawingml/2006/table">
            <a:tbl>
              <a:tblPr>
                <a:noFill/>
              </a:tblPr>
              <a:tblGrid>
                <a:gridCol w="5498829">
                  <a:extLst>
                    <a:ext uri="{9D8B030D-6E8A-4147-A177-3AD203B41FA5}">
                      <a16:colId xmlns:a16="http://schemas.microsoft.com/office/drawing/2014/main" val="20000"/>
                    </a:ext>
                  </a:extLst>
                </a:gridCol>
                <a:gridCol w="5498829">
                  <a:extLst>
                    <a:ext uri="{9D8B030D-6E8A-4147-A177-3AD203B41FA5}">
                      <a16:colId xmlns:a16="http://schemas.microsoft.com/office/drawing/2014/main" val="20001"/>
                    </a:ext>
                  </a:extLst>
                </a:gridCol>
              </a:tblGrid>
              <a:tr h="566179">
                <a:tc>
                  <a:txBody>
                    <a:bodyPr/>
                    <a:lstStyle/>
                    <a:p>
                      <a:pPr marL="0" marR="0" lvl="0" indent="0" algn="ctr" rtl="0">
                        <a:lnSpc>
                          <a:spcPct val="100000"/>
                        </a:lnSpc>
                        <a:spcBef>
                          <a:spcPts val="0"/>
                        </a:spcBef>
                        <a:spcAft>
                          <a:spcPts val="0"/>
                        </a:spcAft>
                        <a:buClr>
                          <a:srgbClr val="000000"/>
                        </a:buClr>
                        <a:buSzPts val="2800"/>
                        <a:buFont typeface="Arial"/>
                        <a:buNone/>
                      </a:pPr>
                      <a:r>
                        <a:rPr lang="en-US" sz="2800" b="1" u="none" strike="noStrike" cap="none" dirty="0"/>
                        <a:t>Physical</a:t>
                      </a:r>
                      <a:endParaRPr sz="1400" u="none" strike="noStrike" cap="none" dirty="0"/>
                    </a:p>
                  </a:txBody>
                  <a:tcPr marL="91450" marR="91450" marT="45725" marB="45725">
                    <a:solidFill>
                      <a:schemeClr val="accent1">
                        <a:lumMod val="60000"/>
                        <a:lumOff val="40000"/>
                      </a:schemeClr>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b="1" u="none" strike="noStrike" cap="none" dirty="0"/>
                        <a:t>Psychological</a:t>
                      </a:r>
                      <a:endParaRPr sz="1400" u="none" strike="noStrike" cap="none" dirty="0"/>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405204">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Headache</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a:t>Paranoia</a:t>
                      </a:r>
                      <a:endParaRPr sz="2000" u="none" strike="noStrike" cap="none"/>
                    </a:p>
                  </a:txBody>
                  <a:tcPr marL="91450" marR="91450" marT="45725" marB="45725"/>
                </a:tc>
                <a:extLst>
                  <a:ext uri="{0D108BD9-81ED-4DB2-BD59-A6C34878D82A}">
                    <a16:rowId xmlns:a16="http://schemas.microsoft.com/office/drawing/2014/main" val="10001"/>
                  </a:ext>
                </a:extLst>
              </a:tr>
              <a:tr h="405204">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Jaw grinding</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Altered perceptions of reality</a:t>
                      </a:r>
                      <a:endParaRPr sz="2000" u="none" strike="noStrike" cap="none" dirty="0"/>
                    </a:p>
                  </a:txBody>
                  <a:tcPr marL="91450" marR="91450" marT="45725" marB="45725"/>
                </a:tc>
                <a:extLst>
                  <a:ext uri="{0D108BD9-81ED-4DB2-BD59-A6C34878D82A}">
                    <a16:rowId xmlns:a16="http://schemas.microsoft.com/office/drawing/2014/main" val="10002"/>
                  </a:ext>
                </a:extLst>
              </a:tr>
              <a:tr h="405204">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Spasticity/dyskinesia</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Persecutory delusions</a:t>
                      </a:r>
                      <a:endParaRPr sz="2000" u="none" strike="noStrike" cap="none" dirty="0"/>
                    </a:p>
                  </a:txBody>
                  <a:tcPr marL="91450" marR="91450" marT="45725" marB="45725"/>
                </a:tc>
                <a:extLst>
                  <a:ext uri="{0D108BD9-81ED-4DB2-BD59-A6C34878D82A}">
                    <a16:rowId xmlns:a16="http://schemas.microsoft.com/office/drawing/2014/main" val="10003"/>
                  </a:ext>
                </a:extLst>
              </a:tr>
              <a:tr h="405204">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Xerostomia</a:t>
                      </a:r>
                      <a:r>
                        <a:rPr lang="en-US" sz="2000" u="none" strike="noStrike" cap="none" baseline="0" dirty="0"/>
                        <a:t> (dry mouth)</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Auditory hallucinations </a:t>
                      </a:r>
                      <a:endParaRPr sz="2000" u="none" strike="noStrike" cap="none" dirty="0"/>
                    </a:p>
                  </a:txBody>
                  <a:tcPr marL="91450" marR="91450" marT="45725" marB="45725"/>
                </a:tc>
                <a:extLst>
                  <a:ext uri="{0D108BD9-81ED-4DB2-BD59-A6C34878D82A}">
                    <a16:rowId xmlns:a16="http://schemas.microsoft.com/office/drawing/2014/main" val="10004"/>
                  </a:ext>
                </a:extLst>
              </a:tr>
              <a:tr h="405204">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Chest pain</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Visual hallucinations</a:t>
                      </a:r>
                      <a:endParaRPr sz="2000" u="none" strike="noStrike" cap="none" dirty="0"/>
                    </a:p>
                  </a:txBody>
                  <a:tcPr marL="91450" marR="91450" marT="45725" marB="45725"/>
                </a:tc>
                <a:extLst>
                  <a:ext uri="{0D108BD9-81ED-4DB2-BD59-A6C34878D82A}">
                    <a16:rowId xmlns:a16="http://schemas.microsoft.com/office/drawing/2014/main" val="10005"/>
                  </a:ext>
                </a:extLst>
              </a:tr>
              <a:tr h="636140">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Seizure</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Tactile hallucinations/disturbances</a:t>
                      </a:r>
                      <a:endParaRPr sz="2000" u="none" strike="noStrike" cap="none" dirty="0"/>
                    </a:p>
                  </a:txBody>
                  <a:tcPr marL="91450" marR="91450" marT="45725" marB="45725"/>
                </a:tc>
                <a:extLst>
                  <a:ext uri="{0D108BD9-81ED-4DB2-BD59-A6C34878D82A}">
                    <a16:rowId xmlns:a16="http://schemas.microsoft.com/office/drawing/2014/main" val="10006"/>
                  </a:ext>
                </a:extLst>
              </a:tr>
              <a:tr h="405204">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a:t>Hyperthermia</a:t>
                      </a: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p>
                  </a:txBody>
                  <a:tcPr marL="91450" marR="91450" marT="45725" marB="45725"/>
                </a:tc>
                <a:extLst>
                  <a:ext uri="{0D108BD9-81ED-4DB2-BD59-A6C34878D82A}">
                    <a16:rowId xmlns:a16="http://schemas.microsoft.com/office/drawing/2014/main" val="10007"/>
                  </a:ext>
                </a:extLst>
              </a:tr>
              <a:tr h="405204">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a:t>Hypertension</a:t>
                      </a:r>
                      <a:endParaRPr sz="2000" u="none" strike="noStrike" cap="none"/>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Protective behaviors: hypervigilance, fear, anxiety, panic, agitation,</a:t>
                      </a:r>
                      <a:r>
                        <a:rPr lang="en-US" sz="2000" u="none" strike="noStrike" cap="none" baseline="0" dirty="0"/>
                        <a:t> i</a:t>
                      </a:r>
                      <a:r>
                        <a:rPr lang="en-US" sz="2000" u="none" strike="noStrike" cap="none" dirty="0"/>
                        <a:t>ncreased sensory awareness</a:t>
                      </a:r>
                      <a:endParaRPr sz="2000" u="none" strike="noStrike" cap="none" dirty="0"/>
                    </a:p>
                  </a:txBody>
                  <a:tcPr marL="91450" marR="91450" marT="45725" marB="45725"/>
                </a:tc>
                <a:extLst>
                  <a:ext uri="{0D108BD9-81ED-4DB2-BD59-A6C34878D82A}">
                    <a16:rowId xmlns:a16="http://schemas.microsoft.com/office/drawing/2014/main" val="10008"/>
                  </a:ext>
                </a:extLst>
              </a:tr>
              <a:tr h="543388">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Syncope</a:t>
                      </a:r>
                      <a:endParaRPr sz="2000" u="none" strike="noStrike" cap="none" dirty="0"/>
                    </a:p>
                  </a:txBody>
                  <a:tcPr marL="91450" marR="91450" marT="45725" marB="45725"/>
                </a:tc>
                <a:tc vMerge="1">
                  <a:txBody>
                    <a:bodyPr/>
                    <a:lstStyle/>
                    <a:p>
                      <a:endParaRPr lang="en-US"/>
                    </a:p>
                  </a:txBody>
                  <a:tcPr/>
                </a:tc>
                <a:extLst>
                  <a:ext uri="{0D108BD9-81ED-4DB2-BD59-A6C34878D82A}">
                    <a16:rowId xmlns:a16="http://schemas.microsoft.com/office/drawing/2014/main" val="10009"/>
                  </a:ext>
                </a:extLst>
              </a:tr>
            </a:tbl>
          </a:graphicData>
        </a:graphic>
      </p:graphicFrame>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424070" y="185531"/>
            <a:ext cx="11595652" cy="646331"/>
          </a:xfrm>
          <a:prstGeom prst="rect">
            <a:avLst/>
          </a:prstGeom>
          <a:noFill/>
        </p:spPr>
        <p:txBody>
          <a:bodyPr wrap="square" rtlCol="0">
            <a:spAutoFit/>
          </a:bodyPr>
          <a:lstStyle/>
          <a:p>
            <a:pPr algn="ctr"/>
            <a:r>
              <a:rPr lang="en-US" sz="3600" dirty="0">
                <a:solidFill>
                  <a:schemeClr val="bg1">
                    <a:lumMod val="85000"/>
                  </a:schemeClr>
                </a:solidFill>
              </a:rPr>
              <a:t>Signs of </a:t>
            </a:r>
            <a:r>
              <a:rPr lang="en-US" sz="3600" dirty="0" err="1">
                <a:solidFill>
                  <a:schemeClr val="bg1">
                    <a:lumMod val="85000"/>
                  </a:schemeClr>
                </a:solidFill>
              </a:rPr>
              <a:t>Overamping</a:t>
            </a:r>
            <a:endParaRPr lang="en-US" sz="3600" dirty="0">
              <a:solidFill>
                <a:schemeClr val="bg1">
                  <a:lumMod val="85000"/>
                </a:schemeClr>
              </a:solidFill>
            </a:endParaRPr>
          </a:p>
        </p:txBody>
      </p:sp>
    </p:spTree>
    <p:extLst>
      <p:ext uri="{BB962C8B-B14F-4D97-AF65-F5344CB8AC3E}">
        <p14:creationId xmlns:p14="http://schemas.microsoft.com/office/powerpoint/2010/main" val="1304419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7650" name="Rectangle 2"/>
          <p:cNvSpPr>
            <a:spLocks noGrp="1" noChangeArrowheads="1"/>
          </p:cNvSpPr>
          <p:nvPr>
            <p:ph type="title"/>
          </p:nvPr>
        </p:nvSpPr>
        <p:spPr>
          <a:xfrm>
            <a:off x="1144385" y="-18632"/>
            <a:ext cx="9910233" cy="1016000"/>
          </a:xfrm>
        </p:spPr>
        <p:txBody>
          <a:bodyPr/>
          <a:lstStyle/>
          <a:p>
            <a:pPr algn="ctr" eaLnBrk="1" hangingPunct="1">
              <a:defRPr/>
            </a:pPr>
            <a:r>
              <a:rPr lang="en-US" dirty="0" err="1">
                <a:solidFill>
                  <a:schemeClr val="bg1">
                    <a:lumMod val="85000"/>
                  </a:schemeClr>
                </a:solidFill>
                <a:latin typeface="+mn-lt"/>
                <a:cs typeface="+mj-cs"/>
              </a:rPr>
              <a:t>Cocaethylene</a:t>
            </a:r>
            <a:r>
              <a:rPr lang="en-US" dirty="0">
                <a:solidFill>
                  <a:schemeClr val="bg1">
                    <a:lumMod val="85000"/>
                  </a:schemeClr>
                </a:solidFill>
                <a:latin typeface="+mn-lt"/>
                <a:cs typeface="+mj-cs"/>
              </a:rPr>
              <a:t> Toxicity</a:t>
            </a:r>
          </a:p>
        </p:txBody>
      </p:sp>
      <p:sp>
        <p:nvSpPr>
          <p:cNvPr id="52226" name="Rectangle 3"/>
          <p:cNvSpPr>
            <a:spLocks noGrp="1" noChangeArrowheads="1"/>
          </p:cNvSpPr>
          <p:nvPr>
            <p:ph type="body" idx="1"/>
          </p:nvPr>
        </p:nvSpPr>
        <p:spPr>
          <a:xfrm>
            <a:off x="329728" y="1301175"/>
            <a:ext cx="8840776" cy="4675555"/>
          </a:xfrm>
        </p:spPr>
        <p:txBody>
          <a:bodyPr>
            <a:normAutofit fontScale="92500" lnSpcReduction="20000"/>
          </a:bodyPr>
          <a:lstStyle/>
          <a:p>
            <a:pPr eaLnBrk="1" hangingPunct="1">
              <a:lnSpc>
                <a:spcPct val="110000"/>
              </a:lnSpc>
              <a:spcBef>
                <a:spcPct val="40000"/>
              </a:spcBef>
            </a:pPr>
            <a:r>
              <a:rPr lang="en-US" b="1" dirty="0" err="1"/>
              <a:t>Cocaethylene</a:t>
            </a:r>
            <a:r>
              <a:rPr lang="en-US" dirty="0"/>
              <a:t> = psychoactive substance produced when cocaine is used in presence of alcohol </a:t>
            </a:r>
          </a:p>
          <a:p>
            <a:pPr lvl="1">
              <a:lnSpc>
                <a:spcPct val="110000"/>
              </a:lnSpc>
              <a:spcBef>
                <a:spcPct val="40000"/>
              </a:spcBef>
            </a:pPr>
            <a:r>
              <a:rPr lang="en-US" dirty="0"/>
              <a:t>Alcohol interferes with metabolism of cocaine</a:t>
            </a:r>
          </a:p>
          <a:p>
            <a:pPr eaLnBrk="1" hangingPunct="1">
              <a:lnSpc>
                <a:spcPct val="110000"/>
              </a:lnSpc>
              <a:spcBef>
                <a:spcPct val="40000"/>
              </a:spcBef>
            </a:pPr>
            <a:r>
              <a:rPr lang="en-US" dirty="0"/>
              <a:t>Longer ½ life, more potent, larger volume of distribution</a:t>
            </a:r>
            <a:endParaRPr lang="en-US" sz="2800" dirty="0"/>
          </a:p>
          <a:p>
            <a:pPr eaLnBrk="1" hangingPunct="1">
              <a:lnSpc>
                <a:spcPct val="110000"/>
              </a:lnSpc>
              <a:spcBef>
                <a:spcPct val="40000"/>
              </a:spcBef>
            </a:pPr>
            <a:r>
              <a:rPr lang="en-US" sz="2800" dirty="0"/>
              <a:t>60-90% of people who use cocaine also use alcohol</a:t>
            </a:r>
          </a:p>
          <a:p>
            <a:pPr lvl="1">
              <a:lnSpc>
                <a:spcPct val="110000"/>
              </a:lnSpc>
              <a:spcBef>
                <a:spcPct val="40000"/>
              </a:spcBef>
            </a:pPr>
            <a:r>
              <a:rPr lang="en-US" dirty="0"/>
              <a:t>Alcohol as a “landing gear” from cocaine</a:t>
            </a:r>
          </a:p>
          <a:p>
            <a:pPr lvl="1">
              <a:lnSpc>
                <a:spcPct val="110000"/>
              </a:lnSpc>
              <a:spcBef>
                <a:spcPct val="40000"/>
              </a:spcBef>
            </a:pPr>
            <a:r>
              <a:rPr lang="en-US" dirty="0"/>
              <a:t>Prolongs and/or potentiates effects of cocaine</a:t>
            </a:r>
          </a:p>
          <a:p>
            <a:pPr eaLnBrk="1" hangingPunct="1">
              <a:lnSpc>
                <a:spcPct val="110000"/>
              </a:lnSpc>
              <a:spcBef>
                <a:spcPct val="40000"/>
              </a:spcBef>
            </a:pPr>
            <a:r>
              <a:rPr lang="en-US" sz="2800" dirty="0"/>
              <a:t>Estimated to be 10x more </a:t>
            </a:r>
            <a:r>
              <a:rPr lang="en-US" sz="2800" dirty="0" err="1"/>
              <a:t>cardiotoxic</a:t>
            </a:r>
            <a:r>
              <a:rPr lang="en-US" sz="2800" dirty="0"/>
              <a:t> than cocaine alone</a:t>
            </a:r>
          </a:p>
          <a:p>
            <a:pPr eaLnBrk="1" hangingPunct="1">
              <a:lnSpc>
                <a:spcPct val="110000"/>
              </a:lnSpc>
              <a:spcBef>
                <a:spcPct val="40000"/>
              </a:spcBef>
            </a:pPr>
            <a:r>
              <a:rPr lang="en-US" sz="2800" dirty="0"/>
              <a:t>Increased likelihood of liver injury, neurologic effects (seizures), death</a:t>
            </a:r>
          </a:p>
        </p:txBody>
      </p:sp>
      <p:pic>
        <p:nvPicPr>
          <p:cNvPr id="2" name="Picture 1"/>
          <p:cNvPicPr>
            <a:picLocks noChangeAspect="1"/>
          </p:cNvPicPr>
          <p:nvPr/>
        </p:nvPicPr>
        <p:blipFill>
          <a:blip r:embed="rId4"/>
          <a:stretch>
            <a:fillRect/>
          </a:stretch>
        </p:blipFill>
        <p:spPr>
          <a:xfrm>
            <a:off x="8840776" y="3429000"/>
            <a:ext cx="3021496" cy="2290534"/>
          </a:xfrm>
          <a:prstGeom prst="rect">
            <a:avLst/>
          </a:prstGeom>
        </p:spPr>
      </p:pic>
      <p:pic>
        <p:nvPicPr>
          <p:cNvPr id="3" name="Picture 2">
            <a:extLst>
              <a:ext uri="{FF2B5EF4-FFF2-40B4-BE49-F238E27FC236}">
                <a16:creationId xmlns:a16="http://schemas.microsoft.com/office/drawing/2014/main" id="{88280A76-31C6-4D1D-EBB3-34EFEDFD5854}"/>
              </a:ext>
            </a:extLst>
          </p:cNvPr>
          <p:cNvPicPr>
            <a:picLocks noChangeAspect="1"/>
          </p:cNvPicPr>
          <p:nvPr/>
        </p:nvPicPr>
        <p:blipFill>
          <a:blip r:embed="rId5"/>
          <a:stretch>
            <a:fillRect/>
          </a:stretch>
        </p:blipFill>
        <p:spPr>
          <a:xfrm>
            <a:off x="8840776" y="1191531"/>
            <a:ext cx="3068024" cy="2043305"/>
          </a:xfrm>
          <a:prstGeom prst="rect">
            <a:avLst/>
          </a:prstGeom>
        </p:spPr>
      </p:pic>
    </p:spTree>
    <p:custDataLst>
      <p:tags r:id="rId1"/>
    </p:custDataLst>
    <p:extLst>
      <p:ext uri="{BB962C8B-B14F-4D97-AF65-F5344CB8AC3E}">
        <p14:creationId xmlns:p14="http://schemas.microsoft.com/office/powerpoint/2010/main" val="30485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graphicFrame>
        <p:nvGraphicFramePr>
          <p:cNvPr id="489" name="Google Shape;489;p31"/>
          <p:cNvGraphicFramePr/>
          <p:nvPr>
            <p:extLst>
              <p:ext uri="{D42A27DB-BD31-4B8C-83A1-F6EECF244321}">
                <p14:modId xmlns:p14="http://schemas.microsoft.com/office/powerpoint/2010/main" val="1940689142"/>
              </p:ext>
            </p:extLst>
          </p:nvPr>
        </p:nvGraphicFramePr>
        <p:xfrm>
          <a:off x="382658" y="1271948"/>
          <a:ext cx="11319012" cy="4663470"/>
        </p:xfrm>
        <a:graphic>
          <a:graphicData uri="http://schemas.openxmlformats.org/drawingml/2006/table">
            <a:tbl>
              <a:tblPr>
                <a:noFill/>
              </a:tblPr>
              <a:tblGrid>
                <a:gridCol w="2263797">
                  <a:extLst>
                    <a:ext uri="{9D8B030D-6E8A-4147-A177-3AD203B41FA5}">
                      <a16:colId xmlns:a16="http://schemas.microsoft.com/office/drawing/2014/main" val="20000"/>
                    </a:ext>
                  </a:extLst>
                </a:gridCol>
                <a:gridCol w="2263797">
                  <a:extLst>
                    <a:ext uri="{9D8B030D-6E8A-4147-A177-3AD203B41FA5}">
                      <a16:colId xmlns:a16="http://schemas.microsoft.com/office/drawing/2014/main" val="20001"/>
                    </a:ext>
                  </a:extLst>
                </a:gridCol>
                <a:gridCol w="2263797">
                  <a:extLst>
                    <a:ext uri="{9D8B030D-6E8A-4147-A177-3AD203B41FA5}">
                      <a16:colId xmlns:a16="http://schemas.microsoft.com/office/drawing/2014/main" val="20002"/>
                    </a:ext>
                  </a:extLst>
                </a:gridCol>
                <a:gridCol w="1851107">
                  <a:extLst>
                    <a:ext uri="{9D8B030D-6E8A-4147-A177-3AD203B41FA5}">
                      <a16:colId xmlns:a16="http://schemas.microsoft.com/office/drawing/2014/main" val="20003"/>
                    </a:ext>
                  </a:extLst>
                </a:gridCol>
                <a:gridCol w="2676514">
                  <a:extLst>
                    <a:ext uri="{9D8B030D-6E8A-4147-A177-3AD203B41FA5}">
                      <a16:colId xmlns:a16="http://schemas.microsoft.com/office/drawing/2014/main" val="20004"/>
                    </a:ext>
                  </a:extLst>
                </a:gridCol>
              </a:tblGrid>
              <a:tr h="1132078">
                <a:tc>
                  <a:txBody>
                    <a:bodyPr/>
                    <a:lstStyle/>
                    <a:p>
                      <a:pPr marL="0" marR="0" lvl="0" indent="0" algn="ctr" rtl="0">
                        <a:lnSpc>
                          <a:spcPct val="100000"/>
                        </a:lnSpc>
                        <a:spcBef>
                          <a:spcPts val="0"/>
                        </a:spcBef>
                        <a:spcAft>
                          <a:spcPts val="0"/>
                        </a:spcAft>
                        <a:buClr>
                          <a:srgbClr val="000000"/>
                        </a:buClr>
                        <a:buSzPts val="7200"/>
                        <a:buFont typeface="Arial"/>
                        <a:buNone/>
                      </a:pPr>
                      <a:r>
                        <a:rPr lang="en-US" sz="7200" u="none" strike="noStrike" cap="none">
                          <a:latin typeface="Arial"/>
                          <a:ea typeface="Arial"/>
                          <a:cs typeface="Arial"/>
                          <a:sym typeface="Arial"/>
                        </a:rPr>
                        <a:t>A</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7200"/>
                        <a:buFont typeface="Arial"/>
                        <a:buNone/>
                      </a:pPr>
                      <a:r>
                        <a:rPr lang="en-US" sz="7200" u="none" strike="noStrike" cap="none">
                          <a:latin typeface="Arial"/>
                          <a:ea typeface="Arial"/>
                          <a:cs typeface="Arial"/>
                          <a:sym typeface="Arial"/>
                        </a:rPr>
                        <a:t>G</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7200"/>
                        <a:buFont typeface="Arial"/>
                        <a:buNone/>
                      </a:pPr>
                      <a:r>
                        <a:rPr lang="en-US" sz="7200" u="none" strike="noStrike" cap="none">
                          <a:latin typeface="Arial"/>
                          <a:ea typeface="Arial"/>
                          <a:cs typeface="Arial"/>
                          <a:sym typeface="Arial"/>
                        </a:rPr>
                        <a:t>R</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7200"/>
                        <a:buFont typeface="Arial"/>
                        <a:buNone/>
                      </a:pPr>
                      <a:r>
                        <a:rPr lang="en-US" sz="7200" u="none" strike="noStrike" cap="none">
                          <a:latin typeface="Arial"/>
                          <a:ea typeface="Arial"/>
                          <a:cs typeface="Arial"/>
                          <a:sym typeface="Arial"/>
                        </a:rPr>
                        <a:t>O</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7200"/>
                        <a:buFont typeface="Arial"/>
                        <a:buNone/>
                      </a:pPr>
                      <a:r>
                        <a:rPr lang="en-US" sz="7200" u="none" strike="noStrike" cap="none">
                          <a:latin typeface="Arial"/>
                          <a:ea typeface="Arial"/>
                          <a:cs typeface="Arial"/>
                          <a:sym typeface="Arial"/>
                        </a:rPr>
                        <a:t>+</a:t>
                      </a:r>
                      <a:endParaRPr sz="1400" u="none" strike="noStrike" cap="none"/>
                    </a:p>
                  </a:txBody>
                  <a:tcPr marL="91450" marR="91450" marT="45725" marB="45725"/>
                </a:tc>
                <a:extLst>
                  <a:ext uri="{0D108BD9-81ED-4DB2-BD59-A6C34878D82A}">
                    <a16:rowId xmlns:a16="http://schemas.microsoft.com/office/drawing/2014/main" val="10000"/>
                  </a:ext>
                </a:extLst>
              </a:tr>
              <a:tr h="899859">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dirty="0">
                          <a:latin typeface="Arial"/>
                          <a:ea typeface="Arial"/>
                          <a:cs typeface="Arial"/>
                          <a:sym typeface="Arial"/>
                        </a:rPr>
                        <a:t>Assess</a:t>
                      </a:r>
                      <a:endParaRPr sz="14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a:latin typeface="Arial"/>
                          <a:ea typeface="Arial"/>
                          <a:cs typeface="Arial"/>
                          <a:sym typeface="Arial"/>
                        </a:rPr>
                        <a:t>Gauge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a:latin typeface="Arial"/>
                          <a:ea typeface="Arial"/>
                          <a:cs typeface="Arial"/>
                          <a:sym typeface="Arial"/>
                        </a:rPr>
                        <a:t>Respond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a:latin typeface="Arial"/>
                          <a:ea typeface="Arial"/>
                          <a:cs typeface="Arial"/>
                          <a:sym typeface="Arial"/>
                        </a:rPr>
                        <a:t>Observe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a:latin typeface="Arial"/>
                          <a:ea typeface="Arial"/>
                          <a:cs typeface="Arial"/>
                          <a:sym typeface="Arial"/>
                        </a:rPr>
                        <a:t>Positive Reinforcement</a:t>
                      </a:r>
                      <a:endParaRPr sz="1400" u="none" strike="noStrike" cap="none"/>
                    </a:p>
                  </a:txBody>
                  <a:tcPr marL="91450" marR="91450" marT="45725" marB="45725"/>
                </a:tc>
                <a:extLst>
                  <a:ext uri="{0D108BD9-81ED-4DB2-BD59-A6C34878D82A}">
                    <a16:rowId xmlns:a16="http://schemas.microsoft.com/office/drawing/2014/main" val="10001"/>
                  </a:ext>
                </a:extLst>
              </a:tr>
              <a:tr h="2500569">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t>Using a patient-centered focus, asses the cause of the patient’s agitation. CALMLY engage the patient in conversation.</a:t>
                      </a:r>
                      <a:endParaRPr sz="20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t>How are you feeling? Be mindful of the feelings that you may be projecting that may escalate or de-escalate the patient.</a:t>
                      </a:r>
                      <a:endParaRPr sz="20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Be calm yet firm in your interactions. Use open ended questions and empathetic listening to respond to the patient’s concerns. </a:t>
                      </a:r>
                      <a:endParaRPr sz="2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Observe verbal and non-verbal cues. Is this working?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t>As the patient starts to de-escalate offer them something. A place to sit, a glass of water, a snack. </a:t>
                      </a:r>
                      <a:endParaRPr sz="2000" u="none" strike="noStrike" cap="none" dirty="0"/>
                    </a:p>
                  </a:txBody>
                  <a:tcPr marL="91450" marR="91450" marT="45725" marB="45725"/>
                </a:tc>
                <a:extLst>
                  <a:ext uri="{0D108BD9-81ED-4DB2-BD59-A6C34878D82A}">
                    <a16:rowId xmlns:a16="http://schemas.microsoft.com/office/drawing/2014/main" val="10002"/>
                  </a:ext>
                </a:extLst>
              </a:tr>
            </a:tbl>
          </a:graphicData>
        </a:graphic>
      </p:graphicFrame>
      <p:sp>
        <p:nvSpPr>
          <p:cNvPr id="490" name="Google Shape;490;p31"/>
          <p:cNvSpPr txBox="1"/>
          <p:nvPr/>
        </p:nvSpPr>
        <p:spPr>
          <a:xfrm>
            <a:off x="4978033" y="6567848"/>
            <a:ext cx="46038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200" b="0" i="0" u="none" strike="noStrike" cap="none" dirty="0">
                <a:solidFill>
                  <a:schemeClr val="tx1"/>
                </a:solidFill>
                <a:latin typeface="Arial"/>
                <a:ea typeface="Arial"/>
                <a:cs typeface="Arial"/>
                <a:sym typeface="Arial"/>
              </a:rPr>
              <a:t>Australian Clinical Guideline CG284, 2019</a:t>
            </a:r>
            <a:endParaRPr sz="1200" b="0" i="0" u="none" strike="noStrike" cap="none" dirty="0">
              <a:solidFill>
                <a:schemeClr val="tx1"/>
              </a:solidFill>
              <a:latin typeface="Arial"/>
              <a:ea typeface="Arial"/>
              <a:cs typeface="Arial"/>
              <a:sym typeface="Arial"/>
            </a:endParaRPr>
          </a:p>
        </p:txBody>
      </p:sp>
      <p:sp>
        <p:nvSpPr>
          <p:cNvPr id="6" name="Rectangle 5">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647701" y="153597"/>
            <a:ext cx="11053969" cy="646331"/>
          </a:xfrm>
          <a:prstGeom prst="rect">
            <a:avLst/>
          </a:prstGeom>
          <a:noFill/>
        </p:spPr>
        <p:txBody>
          <a:bodyPr wrap="square" rtlCol="0">
            <a:spAutoFit/>
          </a:bodyPr>
          <a:lstStyle/>
          <a:p>
            <a:pPr algn="ctr"/>
            <a:r>
              <a:rPr lang="en-US" sz="3600" dirty="0">
                <a:solidFill>
                  <a:schemeClr val="bg1">
                    <a:lumMod val="85000"/>
                  </a:schemeClr>
                </a:solidFill>
              </a:rPr>
              <a:t>De-escalation</a:t>
            </a:r>
          </a:p>
        </p:txBody>
      </p:sp>
    </p:spTree>
    <p:extLst>
      <p:ext uri="{BB962C8B-B14F-4D97-AF65-F5344CB8AC3E}">
        <p14:creationId xmlns:p14="http://schemas.microsoft.com/office/powerpoint/2010/main" val="1473776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8792" y="1098441"/>
            <a:ext cx="6367295" cy="4871035"/>
          </a:xfrm>
        </p:spPr>
        <p:txBody>
          <a:bodyPr>
            <a:normAutofit fontScale="62500" lnSpcReduction="20000"/>
          </a:bodyPr>
          <a:lstStyle/>
          <a:p>
            <a:pPr marL="114300" indent="0">
              <a:lnSpc>
                <a:spcPct val="110000"/>
              </a:lnSpc>
              <a:spcBef>
                <a:spcPct val="40000"/>
              </a:spcBef>
              <a:buNone/>
              <a:defRPr/>
            </a:pPr>
            <a:r>
              <a:rPr lang="en-US" b="1" dirty="0"/>
              <a:t>Cool down space to reduce stimuli:</a:t>
            </a:r>
          </a:p>
          <a:p>
            <a:pPr>
              <a:lnSpc>
                <a:spcPct val="110000"/>
              </a:lnSpc>
              <a:spcBef>
                <a:spcPct val="40000"/>
              </a:spcBef>
              <a:defRPr/>
            </a:pPr>
            <a:r>
              <a:rPr lang="en-US" dirty="0"/>
              <a:t>Quiet, low light setting; white noise machine</a:t>
            </a:r>
          </a:p>
          <a:p>
            <a:pPr>
              <a:lnSpc>
                <a:spcPct val="110000"/>
              </a:lnSpc>
              <a:spcBef>
                <a:spcPct val="40000"/>
              </a:spcBef>
              <a:defRPr/>
            </a:pPr>
            <a:r>
              <a:rPr lang="en-US" dirty="0"/>
              <a:t>Eye mask or sunglasses &amp; earplugs </a:t>
            </a:r>
          </a:p>
          <a:p>
            <a:pPr>
              <a:lnSpc>
                <a:spcPct val="110000"/>
              </a:lnSpc>
              <a:spcBef>
                <a:spcPct val="40000"/>
              </a:spcBef>
              <a:defRPr/>
            </a:pPr>
            <a:r>
              <a:rPr lang="en-US" dirty="0"/>
              <a:t>Place to lie down/rest (cot or exam room table or floor mat)</a:t>
            </a:r>
          </a:p>
          <a:p>
            <a:pPr marL="114300" indent="0">
              <a:lnSpc>
                <a:spcPct val="110000"/>
              </a:lnSpc>
              <a:spcBef>
                <a:spcPct val="40000"/>
              </a:spcBef>
              <a:buNone/>
              <a:defRPr/>
            </a:pPr>
            <a:r>
              <a:rPr lang="en-US" b="1" dirty="0"/>
              <a:t>Address appetite/hydration</a:t>
            </a:r>
          </a:p>
          <a:p>
            <a:pPr>
              <a:lnSpc>
                <a:spcPct val="110000"/>
              </a:lnSpc>
              <a:spcBef>
                <a:spcPct val="40000"/>
              </a:spcBef>
              <a:defRPr/>
            </a:pPr>
            <a:r>
              <a:rPr lang="en-US" dirty="0"/>
              <a:t>Offer snacks</a:t>
            </a:r>
          </a:p>
          <a:p>
            <a:pPr>
              <a:lnSpc>
                <a:spcPct val="110000"/>
              </a:lnSpc>
              <a:spcBef>
                <a:spcPct val="40000"/>
              </a:spcBef>
              <a:defRPr/>
            </a:pPr>
            <a:r>
              <a:rPr lang="en-US" dirty="0"/>
              <a:t>Offer water, gum for dry mouth; </a:t>
            </a:r>
            <a:r>
              <a:rPr lang="en-US" dirty="0" err="1"/>
              <a:t>chapstick</a:t>
            </a:r>
            <a:endParaRPr lang="en-US" dirty="0"/>
          </a:p>
          <a:p>
            <a:pPr marL="114300" indent="0">
              <a:lnSpc>
                <a:spcPct val="110000"/>
              </a:lnSpc>
              <a:spcBef>
                <a:spcPct val="40000"/>
              </a:spcBef>
              <a:buNone/>
              <a:defRPr/>
            </a:pPr>
            <a:r>
              <a:rPr lang="en-US" b="1" dirty="0"/>
              <a:t>Pharmacologic Interventions: </a:t>
            </a:r>
          </a:p>
          <a:p>
            <a:pPr>
              <a:lnSpc>
                <a:spcPct val="110000"/>
              </a:lnSpc>
              <a:spcBef>
                <a:spcPct val="40000"/>
              </a:spcBef>
              <a:defRPr/>
            </a:pPr>
            <a:r>
              <a:rPr lang="en-US" dirty="0"/>
              <a:t>Benzos for anxiety</a:t>
            </a:r>
          </a:p>
          <a:p>
            <a:pPr>
              <a:lnSpc>
                <a:spcPct val="110000"/>
              </a:lnSpc>
              <a:spcBef>
                <a:spcPct val="40000"/>
              </a:spcBef>
              <a:defRPr/>
            </a:pPr>
            <a:r>
              <a:rPr lang="en-US" dirty="0"/>
              <a:t>Neuroleptics (</a:t>
            </a:r>
            <a:r>
              <a:rPr lang="en-US" dirty="0" err="1"/>
              <a:t>eg</a:t>
            </a:r>
            <a:r>
              <a:rPr lang="en-US" dirty="0"/>
              <a:t>. olanzapine) for agitation</a:t>
            </a:r>
          </a:p>
          <a:p>
            <a:pPr lvl="1">
              <a:lnSpc>
                <a:spcPct val="110000"/>
              </a:lnSpc>
              <a:spcBef>
                <a:spcPct val="40000"/>
              </a:spcBef>
              <a:defRPr/>
            </a:pPr>
            <a:r>
              <a:rPr lang="en-US" dirty="0"/>
              <a:t>4x 5mg olanzapine +instructions  + referral</a:t>
            </a:r>
          </a:p>
          <a:p>
            <a:pPr>
              <a:lnSpc>
                <a:spcPct val="110000"/>
              </a:lnSpc>
              <a:spcBef>
                <a:spcPct val="40000"/>
              </a:spcBef>
              <a:defRPr/>
            </a:pPr>
            <a:r>
              <a:rPr lang="en-US" dirty="0"/>
              <a:t>For increased BP+HR, use CCB or non-selective beta-blockers</a:t>
            </a:r>
          </a:p>
          <a:p>
            <a:pPr>
              <a:lnSpc>
                <a:spcPct val="110000"/>
              </a:lnSpc>
              <a:spcBef>
                <a:spcPct val="40000"/>
              </a:spcBef>
              <a:defRPr/>
            </a:pPr>
            <a:r>
              <a:rPr lang="en-US" dirty="0"/>
              <a:t>Treat hyperthermia (external cooling)</a:t>
            </a:r>
          </a:p>
          <a:p>
            <a:endParaRPr lang="en-US" dirty="0"/>
          </a:p>
        </p:txBody>
      </p:sp>
      <p:pic>
        <p:nvPicPr>
          <p:cNvPr id="6" name="Content Placeholder 5"/>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9697" r="44394"/>
          <a:stretch/>
        </p:blipFill>
        <p:spPr>
          <a:xfrm>
            <a:off x="6877878" y="1628816"/>
            <a:ext cx="4320615" cy="4056845"/>
          </a:xfrm>
          <a:prstGeom prst="rect">
            <a:avLst/>
          </a:prstGeom>
        </p:spPr>
      </p:pic>
      <p:sp>
        <p:nvSpPr>
          <p:cNvPr id="7" name="Rectangle 6">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5" name="TextBox 4"/>
          <p:cNvSpPr txBox="1"/>
          <p:nvPr/>
        </p:nvSpPr>
        <p:spPr>
          <a:xfrm>
            <a:off x="406400" y="150703"/>
            <a:ext cx="11295270" cy="646331"/>
          </a:xfrm>
          <a:prstGeom prst="rect">
            <a:avLst/>
          </a:prstGeom>
          <a:noFill/>
        </p:spPr>
        <p:txBody>
          <a:bodyPr wrap="square" rtlCol="0">
            <a:spAutoFit/>
          </a:bodyPr>
          <a:lstStyle/>
          <a:p>
            <a:pPr algn="ctr"/>
            <a:r>
              <a:rPr lang="en-US" sz="3600" dirty="0">
                <a:solidFill>
                  <a:schemeClr val="bg1">
                    <a:lumMod val="85000"/>
                  </a:schemeClr>
                </a:solidFill>
              </a:rPr>
              <a:t>Interventions</a:t>
            </a:r>
          </a:p>
        </p:txBody>
      </p:sp>
      <p:pic>
        <p:nvPicPr>
          <p:cNvPr id="2" name="Picture 1">
            <a:extLst>
              <a:ext uri="{FF2B5EF4-FFF2-40B4-BE49-F238E27FC236}">
                <a16:creationId xmlns:a16="http://schemas.microsoft.com/office/drawing/2014/main" id="{0FB07A47-73A4-3CB2-77C9-F4ADD1943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6063" y="1576205"/>
            <a:ext cx="5312354" cy="415413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C26061DA-F633-8A40-C707-FFF95C0B3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2277" y="1549934"/>
            <a:ext cx="5312353" cy="4158064"/>
          </a:xfrm>
          <a:prstGeom prst="rect">
            <a:avLst/>
          </a:prstGeom>
        </p:spPr>
      </p:pic>
    </p:spTree>
    <p:extLst>
      <p:ext uri="{BB962C8B-B14F-4D97-AF65-F5344CB8AC3E}">
        <p14:creationId xmlns:p14="http://schemas.microsoft.com/office/powerpoint/2010/main" val="324035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286"/>
        <p:cNvGrpSpPr/>
        <p:nvPr/>
      </p:nvGrpSpPr>
      <p:grpSpPr>
        <a:xfrm>
          <a:off x="0" y="0"/>
          <a:ext cx="0" cy="0"/>
          <a:chOff x="0" y="0"/>
          <a:chExt cx="0" cy="0"/>
        </a:xfrm>
      </p:grpSpPr>
      <p:sp>
        <p:nvSpPr>
          <p:cNvPr id="288" name="Google Shape;288;p68"/>
          <p:cNvSpPr txBox="1">
            <a:spLocks noGrp="1"/>
          </p:cNvSpPr>
          <p:nvPr>
            <p:ph type="body" idx="1"/>
          </p:nvPr>
        </p:nvSpPr>
        <p:spPr>
          <a:xfrm>
            <a:off x="145774" y="1258957"/>
            <a:ext cx="11794435" cy="4585252"/>
          </a:xfrm>
          <a:prstGeom prst="rect">
            <a:avLst/>
          </a:prstGeom>
          <a:noFill/>
          <a:ln>
            <a:noFill/>
          </a:ln>
        </p:spPr>
        <p:txBody>
          <a:bodyPr spcFirstLastPara="1" wrap="square" lIns="91433" tIns="45700" rIns="91433" bIns="45700" anchor="t" anchorCtr="0">
            <a:normAutofit fontScale="85000" lnSpcReduction="20000"/>
          </a:bodyPr>
          <a:lstStyle/>
          <a:p>
            <a:pPr marL="571500" indent="-571500">
              <a:spcBef>
                <a:spcPts val="0"/>
              </a:spcBef>
              <a:buSzPct val="100000"/>
            </a:pPr>
            <a:r>
              <a:rPr lang="en-US" dirty="0">
                <a:solidFill>
                  <a:schemeClr val="dk1"/>
                </a:solidFill>
              </a:rPr>
              <a:t>53-97% of people experience withdrawal with abstinence after prolonged use</a:t>
            </a:r>
          </a:p>
          <a:p>
            <a:pPr marL="0" indent="0">
              <a:spcBef>
                <a:spcPts val="0"/>
              </a:spcBef>
              <a:buSzPct val="100000"/>
              <a:buNone/>
            </a:pPr>
            <a:endParaRPr lang="en-US" dirty="0">
              <a:solidFill>
                <a:schemeClr val="dk1"/>
              </a:solidFill>
            </a:endParaRPr>
          </a:p>
          <a:p>
            <a:pPr marL="571500" indent="-571500">
              <a:spcBef>
                <a:spcPts val="0"/>
              </a:spcBef>
              <a:buSzPct val="100000"/>
            </a:pPr>
            <a:r>
              <a:rPr lang="en-US" dirty="0">
                <a:solidFill>
                  <a:schemeClr val="dk1"/>
                </a:solidFill>
              </a:rPr>
              <a:t>Dopamine stores may take 12-18 months to recover, if at all, after chronic methamphetamine use</a:t>
            </a:r>
          </a:p>
          <a:p>
            <a:pPr marL="571500" indent="-571500">
              <a:spcBef>
                <a:spcPts val="0"/>
              </a:spcBef>
              <a:buSzPct val="100000"/>
            </a:pPr>
            <a:endParaRPr lang="en-US" dirty="0">
              <a:solidFill>
                <a:schemeClr val="dk1"/>
              </a:solidFill>
            </a:endParaRPr>
          </a:p>
          <a:p>
            <a:pPr marL="571500" indent="-571500">
              <a:spcBef>
                <a:spcPts val="0"/>
              </a:spcBef>
              <a:buSzPct val="100000"/>
            </a:pPr>
            <a:r>
              <a:rPr lang="en-US" dirty="0">
                <a:solidFill>
                  <a:schemeClr val="dk1"/>
                </a:solidFill>
              </a:rPr>
              <a:t>Withdrawal symptoms may last </a:t>
            </a:r>
            <a:r>
              <a:rPr lang="en-US" i="1" dirty="0">
                <a:solidFill>
                  <a:schemeClr val="dk1"/>
                </a:solidFill>
              </a:rPr>
              <a:t>weeks to months</a:t>
            </a:r>
            <a:r>
              <a:rPr lang="en-US" dirty="0">
                <a:solidFill>
                  <a:schemeClr val="dk1"/>
                </a:solidFill>
              </a:rPr>
              <a:t>:</a:t>
            </a:r>
          </a:p>
          <a:p>
            <a:pPr marL="571500" indent="-571500">
              <a:spcBef>
                <a:spcPts val="0"/>
              </a:spcBef>
              <a:buSzPct val="100000"/>
            </a:pPr>
            <a:endParaRPr lang="en-US" dirty="0">
              <a:solidFill>
                <a:schemeClr val="dk1"/>
              </a:solidFill>
            </a:endParaRPr>
          </a:p>
          <a:p>
            <a:pPr marL="1028700" lvl="1" indent="-274320">
              <a:spcBef>
                <a:spcPts val="0"/>
              </a:spcBef>
              <a:buSzPct val="100000"/>
            </a:pPr>
            <a:r>
              <a:rPr lang="en-US" b="1" dirty="0">
                <a:solidFill>
                  <a:schemeClr val="dk1"/>
                </a:solidFill>
              </a:rPr>
              <a:t>Acute (1-7 days):</a:t>
            </a:r>
            <a:r>
              <a:rPr lang="en-US" dirty="0">
                <a:solidFill>
                  <a:schemeClr val="dk1"/>
                </a:solidFill>
              </a:rPr>
              <a:t> (severe) depression, anhedonia with suicidal ideation, anxiety, fatigue with hypersomnia or insomnia, intense cravings, poor concentration, irritability, physical discomfort (</a:t>
            </a:r>
            <a:r>
              <a:rPr lang="en-US" dirty="0" err="1">
                <a:solidFill>
                  <a:schemeClr val="dk1"/>
                </a:solidFill>
              </a:rPr>
              <a:t>myalgias</a:t>
            </a:r>
            <a:r>
              <a:rPr lang="en-US" dirty="0">
                <a:solidFill>
                  <a:schemeClr val="dk1"/>
                </a:solidFill>
              </a:rPr>
              <a:t>), psychomotor retardation or agitation</a:t>
            </a:r>
          </a:p>
          <a:p>
            <a:pPr marL="1028700" lvl="1" indent="-274320">
              <a:spcBef>
                <a:spcPts val="0"/>
              </a:spcBef>
              <a:buSzPct val="100000"/>
            </a:pPr>
            <a:endParaRPr lang="en-US" dirty="0">
              <a:solidFill>
                <a:schemeClr val="dk1"/>
              </a:solidFill>
            </a:endParaRPr>
          </a:p>
          <a:p>
            <a:pPr marL="1028700" lvl="1" indent="-274320">
              <a:spcBef>
                <a:spcPts val="0"/>
              </a:spcBef>
              <a:buSzPct val="100000"/>
            </a:pPr>
            <a:r>
              <a:rPr lang="en-US" b="1" dirty="0">
                <a:solidFill>
                  <a:schemeClr val="dk1"/>
                </a:solidFill>
              </a:rPr>
              <a:t>Post-acute (early protracted, 2-4 </a:t>
            </a:r>
            <a:r>
              <a:rPr lang="en-US" b="1" dirty="0" err="1">
                <a:solidFill>
                  <a:schemeClr val="dk1"/>
                </a:solidFill>
              </a:rPr>
              <a:t>wks</a:t>
            </a:r>
            <a:r>
              <a:rPr lang="en-US" b="1" dirty="0">
                <a:solidFill>
                  <a:schemeClr val="dk1"/>
                </a:solidFill>
              </a:rPr>
              <a:t>): </a:t>
            </a:r>
            <a:r>
              <a:rPr lang="en-US" dirty="0">
                <a:solidFill>
                  <a:schemeClr val="dk1"/>
                </a:solidFill>
              </a:rPr>
              <a:t>vivid/unpleasant dreams,</a:t>
            </a:r>
          </a:p>
          <a:p>
            <a:pPr marL="754380" lvl="1" indent="0">
              <a:spcBef>
                <a:spcPts val="0"/>
              </a:spcBef>
              <a:buSzPct val="100000"/>
              <a:buNone/>
            </a:pPr>
            <a:r>
              <a:rPr lang="en-US" dirty="0">
                <a:solidFill>
                  <a:schemeClr val="dk1"/>
                </a:solidFill>
              </a:rPr>
              <a:t>     intermittent cravings w/nighttime awakenings</a:t>
            </a:r>
          </a:p>
          <a:p>
            <a:pPr marL="1028700" lvl="1" indent="-274320">
              <a:spcBef>
                <a:spcPts val="0"/>
              </a:spcBef>
              <a:buSzPct val="100000"/>
            </a:pPr>
            <a:endParaRPr lang="en-US" dirty="0">
              <a:solidFill>
                <a:schemeClr val="dk1"/>
              </a:solidFill>
            </a:endParaRPr>
          </a:p>
          <a:p>
            <a:pPr marL="1028700" lvl="1" indent="-274320">
              <a:spcBef>
                <a:spcPts val="0"/>
              </a:spcBef>
              <a:buSzPct val="100000"/>
            </a:pPr>
            <a:r>
              <a:rPr lang="en-US" b="1" dirty="0">
                <a:solidFill>
                  <a:schemeClr val="dk1"/>
                </a:solidFill>
              </a:rPr>
              <a:t>Late protracted (&gt; 4 weeks): </a:t>
            </a:r>
            <a:r>
              <a:rPr lang="en-US" dirty="0">
                <a:solidFill>
                  <a:schemeClr val="dk1"/>
                </a:solidFill>
              </a:rPr>
              <a:t>mild cognitive dysfunction,</a:t>
            </a:r>
          </a:p>
          <a:p>
            <a:pPr marL="754380" lvl="1" indent="0">
              <a:spcBef>
                <a:spcPts val="0"/>
              </a:spcBef>
              <a:buSzPct val="100000"/>
              <a:buNone/>
            </a:pPr>
            <a:r>
              <a:rPr lang="en-US" dirty="0">
                <a:solidFill>
                  <a:schemeClr val="dk1"/>
                </a:solidFill>
              </a:rPr>
              <a:t>     ”cognitive dullness”, impairments in memory and </a:t>
            </a:r>
          </a:p>
          <a:p>
            <a:pPr marL="754380" lvl="1" indent="0">
              <a:spcBef>
                <a:spcPts val="0"/>
              </a:spcBef>
              <a:buSzPct val="100000"/>
              <a:buNone/>
            </a:pPr>
            <a:r>
              <a:rPr lang="en-US" dirty="0">
                <a:solidFill>
                  <a:schemeClr val="dk1"/>
                </a:solidFill>
              </a:rPr>
              <a:t>      executive functioning, moderate depression/anxiety</a:t>
            </a:r>
          </a:p>
          <a:p>
            <a:pPr marL="754380" lvl="1" indent="0">
              <a:spcBef>
                <a:spcPts val="0"/>
              </a:spcBef>
              <a:buSzPct val="100000"/>
              <a:buNone/>
            </a:pPr>
            <a:r>
              <a:rPr lang="en-US" dirty="0">
                <a:solidFill>
                  <a:schemeClr val="dk1"/>
                </a:solidFill>
              </a:rPr>
              <a:t>      intermittent cravings</a:t>
            </a:r>
          </a:p>
          <a:p>
            <a:pPr marL="1028700" lvl="1" indent="-274320">
              <a:spcBef>
                <a:spcPts val="0"/>
              </a:spcBef>
              <a:buSzPct val="100000"/>
            </a:pPr>
            <a:endParaRPr lang="en-US" dirty="0">
              <a:solidFill>
                <a:schemeClr val="dk1"/>
              </a:solidFill>
            </a:endParaRPr>
          </a:p>
          <a:p>
            <a:pPr marL="571500" indent="-571500">
              <a:spcBef>
                <a:spcPts val="0"/>
              </a:spcBef>
              <a:buSzPct val="100000"/>
            </a:pPr>
            <a:endParaRPr lang="en-US" dirty="0">
              <a:solidFill>
                <a:schemeClr val="dk1"/>
              </a:solidFill>
            </a:endParaRPr>
          </a:p>
          <a:p>
            <a:pPr marL="571500" indent="-571500">
              <a:spcBef>
                <a:spcPts val="0"/>
              </a:spcBef>
              <a:buSzPct val="100000"/>
            </a:pPr>
            <a:endParaRPr lang="en" sz="2800" dirty="0">
              <a:solidFill>
                <a:schemeClr val="dk1"/>
              </a:solidFill>
            </a:endParaRPr>
          </a:p>
          <a:p>
            <a:pPr marL="1028700" lvl="1" indent="-571500">
              <a:spcBef>
                <a:spcPts val="0"/>
              </a:spcBef>
              <a:buSzPct val="100000"/>
            </a:pPr>
            <a:endParaRPr lang="en-US" sz="2800" dirty="0">
              <a:solidFill>
                <a:schemeClr val="dk1"/>
              </a:solidFill>
            </a:endParaRPr>
          </a:p>
          <a:p>
            <a:pPr marL="575719" indent="-516030">
              <a:spcBef>
                <a:spcPts val="0"/>
              </a:spcBef>
              <a:buClr>
                <a:schemeClr val="dk1"/>
              </a:buClr>
              <a:buSzPct val="100000"/>
              <a:buChar char="-"/>
            </a:pPr>
            <a:endParaRPr sz="3600" dirty="0">
              <a:solidFill>
                <a:schemeClr val="dk1"/>
              </a:solidFill>
            </a:endParaRPr>
          </a:p>
          <a:p>
            <a:pPr marL="0" indent="0">
              <a:spcBef>
                <a:spcPts val="1067"/>
              </a:spcBef>
              <a:buSzPct val="100000"/>
              <a:buNone/>
            </a:pPr>
            <a:endParaRPr dirty="0">
              <a:latin typeface="Arial"/>
              <a:ea typeface="Arial"/>
              <a:cs typeface="Arial"/>
              <a:sym typeface="Arial"/>
            </a:endParaRPr>
          </a:p>
          <a:p>
            <a:pPr marL="0" indent="0">
              <a:spcBef>
                <a:spcPts val="1067"/>
              </a:spcBef>
              <a:buSzPct val="100000"/>
              <a:buNone/>
            </a:pPr>
            <a:endParaRPr dirty="0">
              <a:latin typeface="Arial"/>
              <a:ea typeface="Arial"/>
              <a:cs typeface="Arial"/>
              <a:sym typeface="Arial"/>
            </a:endParaRPr>
          </a:p>
        </p:txBody>
      </p:sp>
      <p:sp>
        <p:nvSpPr>
          <p:cNvPr id="289" name="Google Shape;289;p68"/>
          <p:cNvSpPr txBox="1"/>
          <p:nvPr/>
        </p:nvSpPr>
        <p:spPr>
          <a:xfrm>
            <a:off x="8401201" y="6526000"/>
            <a:ext cx="3790800" cy="276959"/>
          </a:xfrm>
          <a:prstGeom prst="rect">
            <a:avLst/>
          </a:prstGeom>
          <a:noFill/>
          <a:ln>
            <a:noFill/>
          </a:ln>
        </p:spPr>
        <p:txBody>
          <a:bodyPr spcFirstLastPara="1" wrap="square" lIns="91433" tIns="45700" rIns="91433" bIns="45700" anchor="t" anchorCtr="0">
            <a:spAutoFit/>
          </a:bodyPr>
          <a:lstStyle/>
          <a:p>
            <a:pPr algn="r">
              <a:buSzPts val="1400"/>
            </a:pPr>
            <a:r>
              <a:rPr lang="en" sz="1200">
                <a:solidFill>
                  <a:srgbClr val="7F7F7F"/>
                </a:solidFill>
              </a:rPr>
              <a:t>(S3 Practice Guidelines, 2016)</a:t>
            </a:r>
            <a:endParaRPr sz="1200">
              <a:solidFill>
                <a:srgbClr val="7F7F7F"/>
              </a:solidFill>
            </a:endParaRPr>
          </a:p>
        </p:txBody>
      </p:sp>
      <p:sp>
        <p:nvSpPr>
          <p:cNvPr id="6" name="Rectangle 5">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450574" y="212035"/>
            <a:ext cx="11370365" cy="646331"/>
          </a:xfrm>
          <a:prstGeom prst="rect">
            <a:avLst/>
          </a:prstGeom>
          <a:noFill/>
        </p:spPr>
        <p:txBody>
          <a:bodyPr wrap="square" rtlCol="0">
            <a:spAutoFit/>
          </a:bodyPr>
          <a:lstStyle/>
          <a:p>
            <a:pPr algn="ctr"/>
            <a:r>
              <a:rPr lang="en-US" sz="3600" dirty="0">
                <a:solidFill>
                  <a:schemeClr val="bg1">
                    <a:lumMod val="85000"/>
                  </a:schemeClr>
                </a:solidFill>
              </a:rPr>
              <a:t>Psychostimulant Withdrawal</a:t>
            </a:r>
          </a:p>
        </p:txBody>
      </p:sp>
      <p:sp>
        <p:nvSpPr>
          <p:cNvPr id="2" name="TextBox 1"/>
          <p:cNvSpPr txBox="1"/>
          <p:nvPr/>
        </p:nvSpPr>
        <p:spPr>
          <a:xfrm>
            <a:off x="4485861" y="6495182"/>
            <a:ext cx="3114260" cy="307777"/>
          </a:xfrm>
          <a:prstGeom prst="rect">
            <a:avLst/>
          </a:prstGeom>
          <a:noFill/>
        </p:spPr>
        <p:txBody>
          <a:bodyPr wrap="square" rtlCol="0">
            <a:spAutoFit/>
          </a:bodyPr>
          <a:lstStyle/>
          <a:p>
            <a:r>
              <a:rPr lang="en-US" sz="1400" dirty="0"/>
              <a:t>Li, M; </a:t>
            </a:r>
            <a:r>
              <a:rPr lang="en-US" sz="1400" dirty="0" err="1"/>
              <a:t>Shoptaw</a:t>
            </a:r>
            <a:r>
              <a:rPr lang="en-US" sz="1400" dirty="0"/>
              <a:t>, S; Addiction, 2022</a:t>
            </a:r>
          </a:p>
        </p:txBody>
      </p:sp>
      <p:pic>
        <p:nvPicPr>
          <p:cNvPr id="4" name="Picture 3"/>
          <p:cNvPicPr>
            <a:picLocks noChangeAspect="1"/>
          </p:cNvPicPr>
          <p:nvPr/>
        </p:nvPicPr>
        <p:blipFill>
          <a:blip r:embed="rId3"/>
          <a:stretch>
            <a:fillRect/>
          </a:stretch>
        </p:blipFill>
        <p:spPr>
          <a:xfrm>
            <a:off x="7128293" y="4235750"/>
            <a:ext cx="5070711" cy="2531584"/>
          </a:xfrm>
          <a:prstGeom prst="rect">
            <a:avLst/>
          </a:prstGeom>
        </p:spPr>
      </p:pic>
    </p:spTree>
    <p:extLst>
      <p:ext uri="{BB962C8B-B14F-4D97-AF65-F5344CB8AC3E}">
        <p14:creationId xmlns:p14="http://schemas.microsoft.com/office/powerpoint/2010/main" val="2218808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6">
          <a:extLst>
            <a:ext uri="{FF2B5EF4-FFF2-40B4-BE49-F238E27FC236}">
              <a16:creationId xmlns:a16="http://schemas.microsoft.com/office/drawing/2014/main" id="{9E05C157-746D-7FDE-08B1-AF6F0025528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A29C3E6-1662-F1D6-A153-F38151B5FCD8}"/>
              </a:ext>
            </a:extLst>
          </p:cNvPr>
          <p:cNvPicPr>
            <a:picLocks noChangeAspect="1"/>
          </p:cNvPicPr>
          <p:nvPr/>
        </p:nvPicPr>
        <p:blipFill>
          <a:blip r:embed="rId3"/>
          <a:stretch>
            <a:fillRect/>
          </a:stretch>
        </p:blipFill>
        <p:spPr>
          <a:xfrm>
            <a:off x="2590800" y="1165389"/>
            <a:ext cx="9349409" cy="4667750"/>
          </a:xfrm>
          <a:prstGeom prst="rect">
            <a:avLst/>
          </a:prstGeom>
        </p:spPr>
      </p:pic>
      <p:sp>
        <p:nvSpPr>
          <p:cNvPr id="288" name="Google Shape;288;p68">
            <a:extLst>
              <a:ext uri="{FF2B5EF4-FFF2-40B4-BE49-F238E27FC236}">
                <a16:creationId xmlns:a16="http://schemas.microsoft.com/office/drawing/2014/main" id="{622134AB-00C2-4EB1-B290-EC6564E0FDBE}"/>
              </a:ext>
            </a:extLst>
          </p:cNvPr>
          <p:cNvSpPr txBox="1">
            <a:spLocks noGrp="1"/>
          </p:cNvSpPr>
          <p:nvPr>
            <p:ph type="body" idx="1"/>
          </p:nvPr>
        </p:nvSpPr>
        <p:spPr>
          <a:xfrm>
            <a:off x="145775" y="1258957"/>
            <a:ext cx="2921276" cy="4555131"/>
          </a:xfrm>
          <a:prstGeom prst="rect">
            <a:avLst/>
          </a:prstGeom>
          <a:noFill/>
          <a:ln>
            <a:noFill/>
          </a:ln>
        </p:spPr>
        <p:txBody>
          <a:bodyPr spcFirstLastPara="1" wrap="square" lIns="91433" tIns="45700" rIns="91433" bIns="45700" anchor="t" anchorCtr="0">
            <a:normAutofit/>
          </a:bodyPr>
          <a:lstStyle/>
          <a:p>
            <a:pPr marL="0" indent="0">
              <a:spcBef>
                <a:spcPts val="0"/>
              </a:spcBef>
              <a:buSzPct val="100000"/>
              <a:buNone/>
            </a:pPr>
            <a:r>
              <a:rPr lang="en-US" dirty="0">
                <a:solidFill>
                  <a:schemeClr val="dk1"/>
                </a:solidFill>
              </a:rPr>
              <a:t>53-97% experience withdrawal with abstinence after prolonged use</a:t>
            </a:r>
          </a:p>
          <a:p>
            <a:pPr marL="0" indent="0">
              <a:spcBef>
                <a:spcPts val="0"/>
              </a:spcBef>
              <a:buSzPct val="100000"/>
              <a:buNone/>
            </a:pPr>
            <a:endParaRPr lang="en-US" dirty="0">
              <a:solidFill>
                <a:schemeClr val="dk1"/>
              </a:solidFill>
            </a:endParaRPr>
          </a:p>
          <a:p>
            <a:pPr marL="0" indent="0">
              <a:spcBef>
                <a:spcPts val="0"/>
              </a:spcBef>
              <a:buSzPct val="100000"/>
              <a:buNone/>
            </a:pPr>
            <a:r>
              <a:rPr lang="en-US" dirty="0">
                <a:solidFill>
                  <a:schemeClr val="dk1"/>
                </a:solidFill>
              </a:rPr>
              <a:t>Eat, hydrate, sleep, repeat!</a:t>
            </a:r>
          </a:p>
          <a:p>
            <a:pPr marL="571500" indent="-571500">
              <a:spcBef>
                <a:spcPts val="0"/>
              </a:spcBef>
              <a:buSzPct val="100000"/>
            </a:pPr>
            <a:endParaRPr lang="en-US" dirty="0">
              <a:solidFill>
                <a:schemeClr val="dk1"/>
              </a:solidFill>
            </a:endParaRPr>
          </a:p>
          <a:p>
            <a:pPr marL="571500" indent="-571500">
              <a:spcBef>
                <a:spcPts val="0"/>
              </a:spcBef>
              <a:buSzPct val="100000"/>
            </a:pPr>
            <a:endParaRPr lang="en" sz="2800" dirty="0">
              <a:solidFill>
                <a:schemeClr val="dk1"/>
              </a:solidFill>
            </a:endParaRPr>
          </a:p>
          <a:p>
            <a:pPr marL="1028700" lvl="1" indent="-571500">
              <a:spcBef>
                <a:spcPts val="0"/>
              </a:spcBef>
              <a:buSzPct val="100000"/>
            </a:pPr>
            <a:endParaRPr lang="en-US" sz="2800" dirty="0">
              <a:solidFill>
                <a:schemeClr val="dk1"/>
              </a:solidFill>
            </a:endParaRPr>
          </a:p>
          <a:p>
            <a:pPr marL="575719" indent="-516030">
              <a:spcBef>
                <a:spcPts val="0"/>
              </a:spcBef>
              <a:buClr>
                <a:schemeClr val="dk1"/>
              </a:buClr>
              <a:buSzPct val="100000"/>
              <a:buChar char="-"/>
            </a:pPr>
            <a:endParaRPr sz="3600" dirty="0">
              <a:solidFill>
                <a:schemeClr val="dk1"/>
              </a:solidFill>
            </a:endParaRPr>
          </a:p>
          <a:p>
            <a:pPr marL="0" indent="0">
              <a:spcBef>
                <a:spcPts val="1067"/>
              </a:spcBef>
              <a:buSzPct val="100000"/>
              <a:buNone/>
            </a:pPr>
            <a:endParaRPr dirty="0">
              <a:latin typeface="Arial"/>
              <a:ea typeface="Arial"/>
              <a:cs typeface="Arial"/>
              <a:sym typeface="Arial"/>
            </a:endParaRPr>
          </a:p>
          <a:p>
            <a:pPr marL="0" indent="0">
              <a:spcBef>
                <a:spcPts val="1067"/>
              </a:spcBef>
              <a:buSzPct val="100000"/>
              <a:buNone/>
            </a:pPr>
            <a:endParaRPr dirty="0">
              <a:latin typeface="Arial"/>
              <a:ea typeface="Arial"/>
              <a:cs typeface="Arial"/>
              <a:sym typeface="Arial"/>
            </a:endParaRPr>
          </a:p>
        </p:txBody>
      </p:sp>
      <p:sp>
        <p:nvSpPr>
          <p:cNvPr id="289" name="Google Shape;289;p68">
            <a:extLst>
              <a:ext uri="{FF2B5EF4-FFF2-40B4-BE49-F238E27FC236}">
                <a16:creationId xmlns:a16="http://schemas.microsoft.com/office/drawing/2014/main" id="{9C972E18-00E6-D49E-F008-064236F06786}"/>
              </a:ext>
            </a:extLst>
          </p:cNvPr>
          <p:cNvSpPr txBox="1"/>
          <p:nvPr/>
        </p:nvSpPr>
        <p:spPr>
          <a:xfrm>
            <a:off x="8401201" y="6526000"/>
            <a:ext cx="3790800" cy="276959"/>
          </a:xfrm>
          <a:prstGeom prst="rect">
            <a:avLst/>
          </a:prstGeom>
          <a:noFill/>
          <a:ln>
            <a:noFill/>
          </a:ln>
        </p:spPr>
        <p:txBody>
          <a:bodyPr spcFirstLastPara="1" wrap="square" lIns="91433" tIns="45700" rIns="91433" bIns="45700" anchor="t" anchorCtr="0">
            <a:spAutoFit/>
          </a:bodyPr>
          <a:lstStyle/>
          <a:p>
            <a:pPr algn="r">
              <a:buSzPts val="1400"/>
            </a:pPr>
            <a:r>
              <a:rPr lang="en" sz="1200">
                <a:solidFill>
                  <a:srgbClr val="7F7F7F"/>
                </a:solidFill>
              </a:rPr>
              <a:t>(S3 Practice Guidelines, 2016)</a:t>
            </a:r>
            <a:endParaRPr sz="1200">
              <a:solidFill>
                <a:srgbClr val="7F7F7F"/>
              </a:solidFill>
            </a:endParaRPr>
          </a:p>
        </p:txBody>
      </p:sp>
      <p:sp>
        <p:nvSpPr>
          <p:cNvPr id="6" name="Rectangle 5">
            <a:extLst>
              <a:ext uri="{FF2B5EF4-FFF2-40B4-BE49-F238E27FC236}">
                <a16:creationId xmlns:a16="http://schemas.microsoft.com/office/drawing/2014/main" id="{1E039C40-B482-6870-0DA0-2C32FD91B859}"/>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a:extLst>
              <a:ext uri="{FF2B5EF4-FFF2-40B4-BE49-F238E27FC236}">
                <a16:creationId xmlns:a16="http://schemas.microsoft.com/office/drawing/2014/main" id="{32ECC174-B20A-2518-C017-B002AF05D24E}"/>
              </a:ext>
            </a:extLst>
          </p:cNvPr>
          <p:cNvSpPr txBox="1"/>
          <p:nvPr/>
        </p:nvSpPr>
        <p:spPr>
          <a:xfrm>
            <a:off x="450574" y="212035"/>
            <a:ext cx="11370365" cy="646331"/>
          </a:xfrm>
          <a:prstGeom prst="rect">
            <a:avLst/>
          </a:prstGeom>
          <a:noFill/>
        </p:spPr>
        <p:txBody>
          <a:bodyPr wrap="square" rtlCol="0">
            <a:spAutoFit/>
          </a:bodyPr>
          <a:lstStyle/>
          <a:p>
            <a:pPr algn="ctr"/>
            <a:r>
              <a:rPr lang="en-US" sz="3600" dirty="0">
                <a:solidFill>
                  <a:schemeClr val="bg1">
                    <a:lumMod val="85000"/>
                  </a:schemeClr>
                </a:solidFill>
              </a:rPr>
              <a:t>Psychostimulant Withdrawal</a:t>
            </a:r>
          </a:p>
        </p:txBody>
      </p:sp>
      <p:sp>
        <p:nvSpPr>
          <p:cNvPr id="2" name="TextBox 1">
            <a:extLst>
              <a:ext uri="{FF2B5EF4-FFF2-40B4-BE49-F238E27FC236}">
                <a16:creationId xmlns:a16="http://schemas.microsoft.com/office/drawing/2014/main" id="{DB62612E-4AF6-16F8-343A-AAD2AFA4143B}"/>
              </a:ext>
            </a:extLst>
          </p:cNvPr>
          <p:cNvSpPr txBox="1"/>
          <p:nvPr/>
        </p:nvSpPr>
        <p:spPr>
          <a:xfrm>
            <a:off x="3371850" y="6064295"/>
            <a:ext cx="6076949" cy="738664"/>
          </a:xfrm>
          <a:prstGeom prst="rect">
            <a:avLst/>
          </a:prstGeom>
          <a:noFill/>
        </p:spPr>
        <p:txBody>
          <a:bodyPr wrap="square" rtlCol="0">
            <a:spAutoFit/>
          </a:bodyPr>
          <a:lstStyle/>
          <a:p>
            <a:r>
              <a:rPr lang="en-US" sz="1400" b="0" i="0" dirty="0">
                <a:solidFill>
                  <a:srgbClr val="212121"/>
                </a:solidFill>
                <a:effectLst/>
                <a:latin typeface="system-ui"/>
              </a:rPr>
              <a:t>Li MJ, Shoptaw SJ. Clinical management of psychostimulant withdrawal: review of the evidence. Addiction. 2023 Apr;118(4):750-762. </a:t>
            </a:r>
            <a:r>
              <a:rPr lang="en-US" sz="1400" b="0" i="0" dirty="0" err="1">
                <a:solidFill>
                  <a:srgbClr val="212121"/>
                </a:solidFill>
                <a:effectLst/>
                <a:latin typeface="system-ui"/>
              </a:rPr>
              <a:t>doi</a:t>
            </a:r>
            <a:r>
              <a:rPr lang="en-US" sz="1400" b="0" i="0" dirty="0">
                <a:solidFill>
                  <a:srgbClr val="212121"/>
                </a:solidFill>
                <a:effectLst/>
                <a:latin typeface="system-ui"/>
              </a:rPr>
              <a:t>: 10.1111/add.16093. </a:t>
            </a:r>
            <a:r>
              <a:rPr lang="en-US" sz="1400" b="0" i="0" dirty="0" err="1">
                <a:solidFill>
                  <a:srgbClr val="212121"/>
                </a:solidFill>
                <a:effectLst/>
                <a:latin typeface="system-ui"/>
              </a:rPr>
              <a:t>Epub</a:t>
            </a:r>
            <a:r>
              <a:rPr lang="en-US" sz="1400" b="0" i="0" dirty="0">
                <a:solidFill>
                  <a:srgbClr val="212121"/>
                </a:solidFill>
                <a:effectLst/>
                <a:latin typeface="system-ui"/>
              </a:rPr>
              <a:t> 2022 Dec 12. PMID: 36401591; PMCID: PMC10069411.</a:t>
            </a:r>
            <a:endParaRPr lang="en-US" sz="1400" dirty="0"/>
          </a:p>
        </p:txBody>
      </p:sp>
      <p:sp>
        <p:nvSpPr>
          <p:cNvPr id="7" name="TextBox 6">
            <a:extLst>
              <a:ext uri="{FF2B5EF4-FFF2-40B4-BE49-F238E27FC236}">
                <a16:creationId xmlns:a16="http://schemas.microsoft.com/office/drawing/2014/main" id="{5DDCEE0C-298E-F042-7483-512B2CF02FE5}"/>
              </a:ext>
            </a:extLst>
          </p:cNvPr>
          <p:cNvSpPr txBox="1"/>
          <p:nvPr/>
        </p:nvSpPr>
        <p:spPr>
          <a:xfrm>
            <a:off x="6648450" y="3001060"/>
            <a:ext cx="1504950" cy="830997"/>
          </a:xfrm>
          <a:prstGeom prst="rect">
            <a:avLst/>
          </a:prstGeom>
          <a:noFill/>
          <a:ln>
            <a:solidFill>
              <a:schemeClr val="accent1">
                <a:shade val="15000"/>
              </a:schemeClr>
            </a:solidFill>
          </a:ln>
        </p:spPr>
        <p:txBody>
          <a:bodyPr wrap="square">
            <a:spAutoFit/>
          </a:bodyPr>
          <a:lstStyle/>
          <a:p>
            <a:pPr marL="17463" lvl="1">
              <a:spcBef>
                <a:spcPts val="0"/>
              </a:spcBef>
              <a:buSzPct val="100000"/>
            </a:pPr>
            <a:r>
              <a:rPr lang="en-US" sz="1200" dirty="0">
                <a:solidFill>
                  <a:schemeClr val="dk1"/>
                </a:solidFill>
                <a:latin typeface="Avenir Next Condensed" panose="020B0506020202020204" pitchFamily="34" charset="0"/>
                <a:ea typeface="Helvetica Neue" panose="02000503000000020004" pitchFamily="2" charset="0"/>
                <a:cs typeface="Helvetica Neue" panose="02000503000000020004" pitchFamily="2" charset="0"/>
              </a:rPr>
              <a:t>vivid/unpleasant dreams, intermittent cravings w/nighttime awakenings</a:t>
            </a:r>
          </a:p>
        </p:txBody>
      </p:sp>
    </p:spTree>
    <p:extLst>
      <p:ext uri="{BB962C8B-B14F-4D97-AF65-F5344CB8AC3E}">
        <p14:creationId xmlns:p14="http://schemas.microsoft.com/office/powerpoint/2010/main" val="390492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76D9A-E9E4-4A42-B575-10791DF63757}"/>
              </a:ext>
            </a:extLst>
          </p:cNvPr>
          <p:cNvSpPr/>
          <p:nvPr/>
        </p:nvSpPr>
        <p:spPr>
          <a:xfrm>
            <a:off x="0" y="2221936"/>
            <a:ext cx="12199004" cy="1589900"/>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290" name="Rectangle 2"/>
          <p:cNvSpPr>
            <a:spLocks noGrp="1" noChangeArrowheads="1"/>
          </p:cNvSpPr>
          <p:nvPr>
            <p:ph type="ctrTitle"/>
          </p:nvPr>
        </p:nvSpPr>
        <p:spPr>
          <a:xfrm>
            <a:off x="917901" y="2367910"/>
            <a:ext cx="10611489" cy="1143000"/>
          </a:xfrm>
        </p:spPr>
        <p:txBody>
          <a:bodyPr>
            <a:normAutofit fontScale="90000"/>
          </a:bodyPr>
          <a:lstStyle/>
          <a:p>
            <a:pPr eaLnBrk="1" hangingPunct="1">
              <a:defRPr/>
            </a:pPr>
            <a:r>
              <a:rPr lang="en-US" dirty="0">
                <a:solidFill>
                  <a:schemeClr val="bg1">
                    <a:lumMod val="85000"/>
                  </a:schemeClr>
                </a:solidFill>
                <a:cs typeface="+mj-cs"/>
              </a:rPr>
              <a:t>Treatment of Stimulant Use Disorders</a:t>
            </a:r>
          </a:p>
        </p:txBody>
      </p:sp>
    </p:spTree>
    <p:custDataLst>
      <p:tags r:id="rId1"/>
    </p:custDataLst>
    <p:extLst>
      <p:ext uri="{BB962C8B-B14F-4D97-AF65-F5344CB8AC3E}">
        <p14:creationId xmlns:p14="http://schemas.microsoft.com/office/powerpoint/2010/main" val="2997435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76D9A-E9E4-4A42-B575-10791DF63757}"/>
              </a:ext>
            </a:extLst>
          </p:cNvPr>
          <p:cNvSpPr/>
          <p:nvPr/>
        </p:nvSpPr>
        <p:spPr>
          <a:xfrm>
            <a:off x="0" y="2221936"/>
            <a:ext cx="12199004" cy="1589900"/>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290" name="Rectangle 2"/>
          <p:cNvSpPr>
            <a:spLocks noGrp="1" noChangeArrowheads="1"/>
          </p:cNvSpPr>
          <p:nvPr>
            <p:ph type="ctrTitle"/>
          </p:nvPr>
        </p:nvSpPr>
        <p:spPr>
          <a:xfrm>
            <a:off x="917902" y="2248636"/>
            <a:ext cx="10363200" cy="1143000"/>
          </a:xfrm>
        </p:spPr>
        <p:txBody>
          <a:bodyPr>
            <a:normAutofit/>
          </a:bodyPr>
          <a:lstStyle/>
          <a:p>
            <a:pPr eaLnBrk="1" hangingPunct="1">
              <a:defRPr/>
            </a:pPr>
            <a:r>
              <a:rPr lang="en-US" sz="4800" b="1" dirty="0">
                <a:solidFill>
                  <a:schemeClr val="bg1">
                    <a:lumMod val="85000"/>
                  </a:schemeClr>
                </a:solidFill>
                <a:cs typeface="+mj-cs"/>
              </a:rPr>
              <a:t>Basics of Cocaine &amp; Methamphetamine</a:t>
            </a:r>
          </a:p>
        </p:txBody>
      </p:sp>
    </p:spTree>
    <p:custDataLst>
      <p:tags r:id="rId1"/>
    </p:custDataLst>
    <p:extLst>
      <p:ext uri="{BB962C8B-B14F-4D97-AF65-F5344CB8AC3E}">
        <p14:creationId xmlns:p14="http://schemas.microsoft.com/office/powerpoint/2010/main" val="4172469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8" name="Google Shape;288;p68"/>
          <p:cNvSpPr txBox="1">
            <a:spLocks noGrp="1"/>
          </p:cNvSpPr>
          <p:nvPr>
            <p:ph type="body" idx="1"/>
          </p:nvPr>
        </p:nvSpPr>
        <p:spPr>
          <a:xfrm>
            <a:off x="615820" y="1483801"/>
            <a:ext cx="10575200" cy="4724000"/>
          </a:xfrm>
          <a:prstGeom prst="rect">
            <a:avLst/>
          </a:prstGeom>
          <a:noFill/>
          <a:ln>
            <a:noFill/>
          </a:ln>
        </p:spPr>
        <p:txBody>
          <a:bodyPr spcFirstLastPara="1" wrap="square" lIns="91433" tIns="45700" rIns="91433" bIns="45700" anchor="t" anchorCtr="0">
            <a:normAutofit/>
          </a:bodyPr>
          <a:lstStyle/>
          <a:p>
            <a:pPr marL="571500" indent="-571500">
              <a:spcBef>
                <a:spcPts val="0"/>
              </a:spcBef>
              <a:buSzPct val="100000"/>
            </a:pPr>
            <a:r>
              <a:rPr lang="en-US" dirty="0">
                <a:solidFill>
                  <a:schemeClr val="dk1"/>
                </a:solidFill>
              </a:rPr>
              <a:t>No FDA approved medications for stimulant use disorders</a:t>
            </a:r>
            <a:endParaRPr dirty="0">
              <a:solidFill>
                <a:schemeClr val="dk1"/>
              </a:solidFill>
            </a:endParaRPr>
          </a:p>
          <a:p>
            <a:pPr marL="0" indent="0">
              <a:spcBef>
                <a:spcPts val="0"/>
              </a:spcBef>
              <a:buSzPct val="100000"/>
              <a:buNone/>
            </a:pPr>
            <a:endParaRPr dirty="0">
              <a:solidFill>
                <a:schemeClr val="dk1"/>
              </a:solidFill>
            </a:endParaRPr>
          </a:p>
          <a:p>
            <a:pPr marL="571500" indent="-571500">
              <a:spcBef>
                <a:spcPts val="0"/>
              </a:spcBef>
              <a:buSzPct val="100000"/>
            </a:pPr>
            <a:r>
              <a:rPr lang="en" dirty="0">
                <a:solidFill>
                  <a:schemeClr val="tx1"/>
                </a:solidFill>
              </a:rPr>
              <a:t>Preliminary research </a:t>
            </a:r>
            <a:r>
              <a:rPr lang="en" b="1" dirty="0">
                <a:solidFill>
                  <a:schemeClr val="tx1"/>
                </a:solidFill>
              </a:rPr>
              <a:t>with some promise</a:t>
            </a:r>
            <a:r>
              <a:rPr lang="en" dirty="0">
                <a:solidFill>
                  <a:schemeClr val="tx1"/>
                </a:solidFill>
              </a:rPr>
              <a:t> for:</a:t>
            </a:r>
          </a:p>
          <a:p>
            <a:pPr marL="571500" indent="-571500">
              <a:spcBef>
                <a:spcPts val="0"/>
              </a:spcBef>
              <a:buSzPct val="100000"/>
            </a:pPr>
            <a:endParaRPr lang="en" dirty="0">
              <a:solidFill>
                <a:schemeClr val="tx1"/>
              </a:solidFill>
            </a:endParaRPr>
          </a:p>
          <a:p>
            <a:pPr marL="1028700" lvl="1" indent="-571500">
              <a:spcBef>
                <a:spcPts val="0"/>
              </a:spcBef>
              <a:buSzPct val="50000"/>
              <a:buFont typeface="Courier New" panose="02070309020205020404" pitchFamily="49" charset="0"/>
              <a:buChar char="o"/>
            </a:pPr>
            <a:r>
              <a:rPr lang="en" sz="2800" dirty="0">
                <a:solidFill>
                  <a:schemeClr val="dk1"/>
                </a:solidFill>
              </a:rPr>
              <a:t>IM naltrexone + bupropion (methUD)</a:t>
            </a:r>
          </a:p>
          <a:p>
            <a:pPr marL="1028700" lvl="1" indent="-571500">
              <a:spcBef>
                <a:spcPts val="0"/>
              </a:spcBef>
              <a:buSzPct val="50000"/>
              <a:buFont typeface="Courier New" panose="02070309020205020404" pitchFamily="49" charset="0"/>
              <a:buChar char="o"/>
            </a:pPr>
            <a:r>
              <a:rPr lang="en-US" sz="2800" dirty="0">
                <a:solidFill>
                  <a:schemeClr val="dk1"/>
                </a:solidFill>
              </a:rPr>
              <a:t>m</a:t>
            </a:r>
            <a:r>
              <a:rPr lang="en" sz="2800" dirty="0">
                <a:solidFill>
                  <a:schemeClr val="dk1"/>
                </a:solidFill>
              </a:rPr>
              <a:t>irtazapine (methUD)</a:t>
            </a:r>
          </a:p>
          <a:p>
            <a:pPr marL="1028700" lvl="1" indent="-571500">
              <a:spcBef>
                <a:spcPts val="0"/>
              </a:spcBef>
              <a:buSzPct val="50000"/>
              <a:buFont typeface="Courier New" panose="02070309020205020404" pitchFamily="49" charset="0"/>
              <a:buChar char="o"/>
            </a:pPr>
            <a:r>
              <a:rPr lang="en-US" sz="2800" dirty="0">
                <a:solidFill>
                  <a:schemeClr val="dk1"/>
                </a:solidFill>
              </a:rPr>
              <a:t>mixed amphetamine salts (CUD + ADHD, meth withdrawal)</a:t>
            </a:r>
          </a:p>
          <a:p>
            <a:pPr marL="1028700" lvl="1" indent="-571500">
              <a:spcBef>
                <a:spcPts val="0"/>
              </a:spcBef>
              <a:buSzPct val="50000"/>
              <a:buFont typeface="Courier New" panose="02070309020205020404" pitchFamily="49" charset="0"/>
              <a:buChar char="o"/>
            </a:pPr>
            <a:r>
              <a:rPr lang="en-US" sz="2800" dirty="0" err="1">
                <a:solidFill>
                  <a:schemeClr val="dk1"/>
                </a:solidFill>
              </a:rPr>
              <a:t>topiramate</a:t>
            </a:r>
            <a:r>
              <a:rPr lang="en-US" sz="2800" dirty="0">
                <a:solidFill>
                  <a:schemeClr val="dk1"/>
                </a:solidFill>
              </a:rPr>
              <a:t> (CUD)</a:t>
            </a:r>
          </a:p>
          <a:p>
            <a:pPr marL="1028700" lvl="1" indent="-571500">
              <a:spcBef>
                <a:spcPts val="0"/>
              </a:spcBef>
              <a:buSzPct val="50000"/>
              <a:buFont typeface="Courier New" panose="02070309020205020404" pitchFamily="49" charset="0"/>
              <a:buChar char="o"/>
            </a:pPr>
            <a:r>
              <a:rPr lang="en-US" sz="2800" dirty="0">
                <a:solidFill>
                  <a:schemeClr val="dk1"/>
                </a:solidFill>
              </a:rPr>
              <a:t>t</a:t>
            </a:r>
            <a:r>
              <a:rPr lang="en" sz="2800" dirty="0">
                <a:solidFill>
                  <a:schemeClr val="dk1"/>
                </a:solidFill>
              </a:rPr>
              <a:t>opiramate + mixed amphetamine salts (CUD)</a:t>
            </a:r>
          </a:p>
          <a:p>
            <a:pPr marL="1028700" lvl="1" indent="-571500">
              <a:spcBef>
                <a:spcPts val="0"/>
              </a:spcBef>
              <a:buSzPct val="50000"/>
              <a:buFont typeface="Courier New" panose="02070309020205020404" pitchFamily="49" charset="0"/>
              <a:buChar char="o"/>
            </a:pPr>
            <a:r>
              <a:rPr lang="en-US" sz="2800" dirty="0">
                <a:solidFill>
                  <a:schemeClr val="dk1"/>
                </a:solidFill>
              </a:rPr>
              <a:t>m</a:t>
            </a:r>
            <a:r>
              <a:rPr lang="en" sz="2800" dirty="0">
                <a:solidFill>
                  <a:schemeClr val="dk1"/>
                </a:solidFill>
              </a:rPr>
              <a:t>odafinil (post-acute stimulant withdrawal)</a:t>
            </a:r>
          </a:p>
          <a:p>
            <a:pPr marL="1028700" lvl="1" indent="-571500">
              <a:spcBef>
                <a:spcPts val="0"/>
              </a:spcBef>
              <a:buSzPct val="100000"/>
            </a:pPr>
            <a:endParaRPr lang="en-US" sz="2800" dirty="0">
              <a:solidFill>
                <a:schemeClr val="dk1"/>
              </a:solidFill>
            </a:endParaRPr>
          </a:p>
          <a:p>
            <a:pPr marL="575719" indent="-516030">
              <a:spcBef>
                <a:spcPts val="0"/>
              </a:spcBef>
              <a:buClr>
                <a:schemeClr val="dk1"/>
              </a:buClr>
              <a:buSzPct val="100000"/>
              <a:buChar char="-"/>
            </a:pPr>
            <a:endParaRPr sz="3600" dirty="0">
              <a:solidFill>
                <a:schemeClr val="dk1"/>
              </a:solidFill>
            </a:endParaRPr>
          </a:p>
          <a:p>
            <a:pPr marL="0" indent="0">
              <a:spcBef>
                <a:spcPts val="1067"/>
              </a:spcBef>
              <a:buSzPct val="100000"/>
              <a:buNone/>
            </a:pPr>
            <a:endParaRPr dirty="0">
              <a:latin typeface="Arial"/>
              <a:ea typeface="Arial"/>
              <a:cs typeface="Arial"/>
              <a:sym typeface="Arial"/>
            </a:endParaRPr>
          </a:p>
          <a:p>
            <a:pPr marL="0" indent="0">
              <a:spcBef>
                <a:spcPts val="1067"/>
              </a:spcBef>
              <a:buSzPct val="100000"/>
              <a:buNone/>
            </a:pPr>
            <a:endParaRPr dirty="0">
              <a:latin typeface="Arial"/>
              <a:ea typeface="Arial"/>
              <a:cs typeface="Arial"/>
              <a:sym typeface="Arial"/>
            </a:endParaRPr>
          </a:p>
        </p:txBody>
      </p:sp>
      <p:sp>
        <p:nvSpPr>
          <p:cNvPr id="289" name="Google Shape;289;p68"/>
          <p:cNvSpPr txBox="1"/>
          <p:nvPr/>
        </p:nvSpPr>
        <p:spPr>
          <a:xfrm>
            <a:off x="8401201" y="6526000"/>
            <a:ext cx="3790800" cy="276959"/>
          </a:xfrm>
          <a:prstGeom prst="rect">
            <a:avLst/>
          </a:prstGeom>
          <a:noFill/>
          <a:ln>
            <a:noFill/>
          </a:ln>
        </p:spPr>
        <p:txBody>
          <a:bodyPr spcFirstLastPara="1" wrap="square" lIns="91433" tIns="45700" rIns="91433" bIns="45700" anchor="t" anchorCtr="0">
            <a:spAutoFit/>
          </a:bodyPr>
          <a:lstStyle/>
          <a:p>
            <a:pPr algn="r">
              <a:buSzPts val="1400"/>
            </a:pPr>
            <a:r>
              <a:rPr lang="en" sz="1200">
                <a:solidFill>
                  <a:srgbClr val="7F7F7F"/>
                </a:solidFill>
              </a:rPr>
              <a:t>(S3 Practice Guidelines, 2016)</a:t>
            </a:r>
            <a:endParaRPr sz="1200">
              <a:solidFill>
                <a:srgbClr val="7F7F7F"/>
              </a:solidFill>
            </a:endParaRPr>
          </a:p>
        </p:txBody>
      </p:sp>
      <p:sp>
        <p:nvSpPr>
          <p:cNvPr id="6" name="Rectangle 5">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450574" y="212035"/>
            <a:ext cx="11370365" cy="646331"/>
          </a:xfrm>
          <a:prstGeom prst="rect">
            <a:avLst/>
          </a:prstGeom>
          <a:noFill/>
        </p:spPr>
        <p:txBody>
          <a:bodyPr wrap="square" rtlCol="0">
            <a:spAutoFit/>
          </a:bodyPr>
          <a:lstStyle/>
          <a:p>
            <a:pPr algn="ctr"/>
            <a:r>
              <a:rPr lang="en-US" sz="3600" dirty="0">
                <a:solidFill>
                  <a:schemeClr val="bg1">
                    <a:lumMod val="85000"/>
                  </a:schemeClr>
                </a:solidFill>
              </a:rPr>
              <a:t>Pharmacologic Management</a:t>
            </a:r>
          </a:p>
        </p:txBody>
      </p:sp>
    </p:spTree>
    <p:extLst>
      <p:ext uri="{BB962C8B-B14F-4D97-AF65-F5344CB8AC3E}">
        <p14:creationId xmlns:p14="http://schemas.microsoft.com/office/powerpoint/2010/main" val="2765570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 name="Title 1">
            <a:extLst>
              <a:ext uri="{FF2B5EF4-FFF2-40B4-BE49-F238E27FC236}">
                <a16:creationId xmlns:a16="http://schemas.microsoft.com/office/drawing/2014/main" id="{B4259C6C-82E6-1C8B-7998-385885E2D05E}"/>
              </a:ext>
            </a:extLst>
          </p:cNvPr>
          <p:cNvSpPr>
            <a:spLocks noGrp="1"/>
          </p:cNvSpPr>
          <p:nvPr>
            <p:ph type="title"/>
          </p:nvPr>
        </p:nvSpPr>
        <p:spPr>
          <a:xfrm>
            <a:off x="970403" y="-97583"/>
            <a:ext cx="10515600" cy="1325563"/>
          </a:xfrm>
        </p:spPr>
        <p:txBody>
          <a:bodyPr>
            <a:normAutofit/>
          </a:bodyPr>
          <a:lstStyle/>
          <a:p>
            <a:pPr algn="ctr"/>
            <a:r>
              <a:rPr lang="en-US" sz="3200" dirty="0">
                <a:solidFill>
                  <a:schemeClr val="bg1">
                    <a:lumMod val="85000"/>
                  </a:schemeClr>
                </a:solidFill>
                <a:latin typeface="+mn-lt"/>
              </a:rPr>
              <a:t>Promising medications for Methamphetamine Use Disorder</a:t>
            </a:r>
          </a:p>
        </p:txBody>
      </p:sp>
      <p:graphicFrame>
        <p:nvGraphicFramePr>
          <p:cNvPr id="4" name="Table 4">
            <a:extLst>
              <a:ext uri="{FF2B5EF4-FFF2-40B4-BE49-F238E27FC236}">
                <a16:creationId xmlns:a16="http://schemas.microsoft.com/office/drawing/2014/main" id="{A4A32721-3D57-6B34-BF5C-514EF6CEED6E}"/>
              </a:ext>
            </a:extLst>
          </p:cNvPr>
          <p:cNvGraphicFramePr>
            <a:graphicFrameLocks noGrp="1"/>
          </p:cNvGraphicFramePr>
          <p:nvPr>
            <p:ph idx="1"/>
            <p:extLst>
              <p:ext uri="{D42A27DB-BD31-4B8C-83A1-F6EECF244321}">
                <p14:modId xmlns:p14="http://schemas.microsoft.com/office/powerpoint/2010/main" val="3853865435"/>
              </p:ext>
            </p:extLst>
          </p:nvPr>
        </p:nvGraphicFramePr>
        <p:xfrm>
          <a:off x="257401" y="1227980"/>
          <a:ext cx="11722564" cy="4549969"/>
        </p:xfrm>
        <a:graphic>
          <a:graphicData uri="http://schemas.openxmlformats.org/drawingml/2006/table">
            <a:tbl>
              <a:tblPr firstRow="1" bandRow="1">
                <a:tableStyleId>{5C22544A-7EE6-4342-B048-85BDC9FD1C3A}</a:tableStyleId>
              </a:tblPr>
              <a:tblGrid>
                <a:gridCol w="2241839">
                  <a:extLst>
                    <a:ext uri="{9D8B030D-6E8A-4147-A177-3AD203B41FA5}">
                      <a16:colId xmlns:a16="http://schemas.microsoft.com/office/drawing/2014/main" val="3801446143"/>
                    </a:ext>
                  </a:extLst>
                </a:gridCol>
                <a:gridCol w="2447187">
                  <a:extLst>
                    <a:ext uri="{9D8B030D-6E8A-4147-A177-3AD203B41FA5}">
                      <a16:colId xmlns:a16="http://schemas.microsoft.com/office/drawing/2014/main" val="2220987244"/>
                    </a:ext>
                  </a:extLst>
                </a:gridCol>
                <a:gridCol w="1851825">
                  <a:extLst>
                    <a:ext uri="{9D8B030D-6E8A-4147-A177-3AD203B41FA5}">
                      <a16:colId xmlns:a16="http://schemas.microsoft.com/office/drawing/2014/main" val="682974258"/>
                    </a:ext>
                  </a:extLst>
                </a:gridCol>
                <a:gridCol w="3486484">
                  <a:extLst>
                    <a:ext uri="{9D8B030D-6E8A-4147-A177-3AD203B41FA5}">
                      <a16:colId xmlns:a16="http://schemas.microsoft.com/office/drawing/2014/main" val="2610868240"/>
                    </a:ext>
                  </a:extLst>
                </a:gridCol>
                <a:gridCol w="1695229">
                  <a:extLst>
                    <a:ext uri="{9D8B030D-6E8A-4147-A177-3AD203B41FA5}">
                      <a16:colId xmlns:a16="http://schemas.microsoft.com/office/drawing/2014/main" val="53527478"/>
                    </a:ext>
                  </a:extLst>
                </a:gridCol>
              </a:tblGrid>
              <a:tr h="4531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MA Use Disorder</a:t>
                      </a:r>
                    </a:p>
                  </a:txBody>
                  <a:tcPr/>
                </a:tc>
                <a:tc>
                  <a:txBody>
                    <a:bodyPr/>
                    <a:lstStyle/>
                    <a:p>
                      <a:r>
                        <a:rPr lang="en-US" sz="1600" dirty="0"/>
                        <a:t>Comparison</a:t>
                      </a:r>
                    </a:p>
                  </a:txBody>
                  <a:tcPr/>
                </a:tc>
                <a:tc>
                  <a:txBody>
                    <a:bodyPr/>
                    <a:lstStyle/>
                    <a:p>
                      <a:r>
                        <a:rPr lang="en-US" sz="1600" dirty="0"/>
                        <a:t>Population</a:t>
                      </a:r>
                    </a:p>
                  </a:txBody>
                  <a:tcPr/>
                </a:tc>
                <a:tc>
                  <a:txBody>
                    <a:bodyPr/>
                    <a:lstStyle/>
                    <a:p>
                      <a:r>
                        <a:rPr lang="en-US" sz="1600" dirty="0"/>
                        <a:t>Outcomes</a:t>
                      </a:r>
                    </a:p>
                  </a:txBody>
                  <a:tcPr/>
                </a:tc>
                <a:tc>
                  <a:txBody>
                    <a:bodyPr/>
                    <a:lstStyle/>
                    <a:p>
                      <a:r>
                        <a:rPr lang="en-US" sz="1600" dirty="0"/>
                        <a:t>Limitations</a:t>
                      </a:r>
                    </a:p>
                  </a:txBody>
                  <a:tcPr/>
                </a:tc>
                <a:extLst>
                  <a:ext uri="{0D108BD9-81ED-4DB2-BD59-A6C34878D82A}">
                    <a16:rowId xmlns:a16="http://schemas.microsoft.com/office/drawing/2014/main" val="2176569513"/>
                  </a:ext>
                </a:extLst>
              </a:tr>
              <a:tr h="18994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Coffin PO et al. JAMA Psychiatry 2020 77(3):246-255</a:t>
                      </a:r>
                    </a:p>
                  </a:txBody>
                  <a:tcPr/>
                </a:tc>
                <a:tc>
                  <a:txBody>
                    <a:bodyPr/>
                    <a:lstStyle/>
                    <a:p>
                      <a:pPr marL="0" indent="0">
                        <a:buFont typeface="Arial" panose="020B0604020202020204" pitchFamily="34" charset="0"/>
                        <a:buNone/>
                      </a:pPr>
                      <a:r>
                        <a:rPr lang="en-US" sz="1600" b="1" dirty="0">
                          <a:latin typeface="+mn-lt"/>
                        </a:rPr>
                        <a:t>Mirtazapine</a:t>
                      </a:r>
                      <a:r>
                        <a:rPr lang="en-US" sz="1600" dirty="0">
                          <a:latin typeface="+mn-lt"/>
                        </a:rPr>
                        <a:t> 30mg vs. placebo once daily + counseling</a:t>
                      </a:r>
                    </a:p>
                  </a:txBody>
                  <a:tcPr anchor="ctr"/>
                </a:tc>
                <a:tc>
                  <a:txBody>
                    <a:bodyPr/>
                    <a:lstStyle/>
                    <a:p>
                      <a:pPr marL="0" indent="0">
                        <a:buFont typeface="Arial" panose="020B0604020202020204" pitchFamily="34" charset="0"/>
                        <a:buNone/>
                      </a:pPr>
                      <a:r>
                        <a:rPr lang="en-US" sz="1600" dirty="0">
                          <a:latin typeface="+mn-lt"/>
                        </a:rPr>
                        <a:t>120 men who have sex with men who use methamphetamine</a:t>
                      </a:r>
                    </a:p>
                  </a:txBody>
                  <a:tcPr anchor="ctr"/>
                </a:tc>
                <a:tc>
                  <a:txBody>
                    <a:bodyPr/>
                    <a:lstStyle/>
                    <a:p>
                      <a:pPr marL="12700" indent="0">
                        <a:buFont typeface="Arial" panose="020B0604020202020204" pitchFamily="34" charset="0"/>
                        <a:buNone/>
                        <a:tabLst/>
                      </a:pPr>
                      <a:r>
                        <a:rPr lang="en-US" sz="1600" dirty="0">
                          <a:latin typeface="+mn-lt"/>
                        </a:rPr>
                        <a:t>At 24 weeks</a:t>
                      </a:r>
                    </a:p>
                    <a:p>
                      <a:pPr marL="12700" lvl="1" indent="0">
                        <a:buFont typeface="Arial" panose="020B0604020202020204" pitchFamily="34" charset="0"/>
                        <a:buNone/>
                        <a:tabLst/>
                      </a:pPr>
                      <a:r>
                        <a:rPr lang="en-US" sz="1600" dirty="0">
                          <a:latin typeface="+mn-lt"/>
                        </a:rPr>
                        <a:t>RR of 0.75 for MA use </a:t>
                      </a:r>
                    </a:p>
                    <a:p>
                      <a:pPr marL="12700" lvl="1" indent="0">
                        <a:buFont typeface="Arial" panose="020B0604020202020204" pitchFamily="34" charset="0"/>
                        <a:buNone/>
                        <a:tabLst/>
                      </a:pPr>
                      <a:r>
                        <a:rPr lang="en-US" sz="1600" dirty="0">
                          <a:latin typeface="+mn-lt"/>
                        </a:rPr>
                        <a:t>RR &lt;0.52 for multiple sex partners, condomless anal sex</a:t>
                      </a:r>
                    </a:p>
                    <a:p>
                      <a:pPr marL="12700" lvl="1" indent="0">
                        <a:buFont typeface="Arial" panose="020B0604020202020204" pitchFamily="34" charset="0"/>
                        <a:buNone/>
                        <a:tabLst/>
                      </a:pPr>
                      <a:r>
                        <a:rPr lang="en-US" sz="1600" dirty="0">
                          <a:latin typeface="+mn-lt"/>
                        </a:rPr>
                        <a:t>Improved depressive symptoms and insomnia severity</a:t>
                      </a:r>
                    </a:p>
                  </a:txBody>
                  <a:tcPr anchor="ctr"/>
                </a:tc>
                <a:tc>
                  <a:txBody>
                    <a:bodyPr/>
                    <a:lstStyle/>
                    <a:p>
                      <a:pPr marL="0" indent="0">
                        <a:buFont typeface="Arial" panose="020B0604020202020204" pitchFamily="34" charset="0"/>
                        <a:buNone/>
                        <a:tabLst/>
                      </a:pPr>
                      <a:r>
                        <a:rPr lang="en-US" sz="1600" dirty="0">
                          <a:latin typeface="+mn-lt"/>
                        </a:rPr>
                        <a:t>Medication adherence was almost 40%</a:t>
                      </a:r>
                    </a:p>
                  </a:txBody>
                  <a:tcPr anchor="ctr"/>
                </a:tc>
                <a:extLst>
                  <a:ext uri="{0D108BD9-81ED-4DB2-BD59-A6C34878D82A}">
                    <a16:rowId xmlns:a16="http://schemas.microsoft.com/office/drawing/2014/main" val="3355693341"/>
                  </a:ext>
                </a:extLst>
              </a:tr>
              <a:tr h="2197393">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US" sz="1600" dirty="0">
                        <a:solidFill>
                          <a:srgbClr val="212121"/>
                        </a:solidFill>
                        <a:latin typeface="+mn-lt"/>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US" sz="1600" dirty="0">
                        <a:solidFill>
                          <a:srgbClr val="212121"/>
                        </a:solidFill>
                        <a:latin typeface="+mn-lt"/>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sz="1600" dirty="0">
                          <a:solidFill>
                            <a:srgbClr val="212121"/>
                          </a:solidFill>
                          <a:latin typeface="+mn-lt"/>
                        </a:rPr>
                        <a:t>Trivedi MH et al. N </a:t>
                      </a:r>
                      <a:r>
                        <a:rPr lang="en-US" sz="1600" dirty="0" err="1">
                          <a:solidFill>
                            <a:srgbClr val="212121"/>
                          </a:solidFill>
                          <a:latin typeface="+mn-lt"/>
                        </a:rPr>
                        <a:t>Engl</a:t>
                      </a:r>
                      <a:r>
                        <a:rPr lang="en-US" sz="1600" dirty="0">
                          <a:solidFill>
                            <a:srgbClr val="212121"/>
                          </a:solidFill>
                          <a:latin typeface="+mn-lt"/>
                        </a:rPr>
                        <a:t> J Med. 2021 384(2):140-153</a:t>
                      </a:r>
                      <a:endParaRPr lang="en-US" sz="1600" dirty="0">
                        <a:latin typeface="+mn-lt"/>
                      </a:endParaRPr>
                    </a:p>
                    <a:p>
                      <a:pPr>
                        <a:lnSpc>
                          <a:spcPct val="120000"/>
                        </a:lnSpc>
                        <a:spcBef>
                          <a:spcPts val="0"/>
                        </a:spcBef>
                      </a:pPr>
                      <a:endParaRPr lang="en-US"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n-lt"/>
                        </a:rPr>
                        <a:t>IM-NTX </a:t>
                      </a:r>
                      <a:r>
                        <a:rPr lang="en-US" sz="1600" dirty="0">
                          <a:latin typeface="+mn-lt"/>
                        </a:rPr>
                        <a:t>380mg Q3wks +</a:t>
                      </a:r>
                      <a:r>
                        <a:rPr lang="en-US" sz="1600" b="1" dirty="0">
                          <a:latin typeface="+mn-lt"/>
                        </a:rPr>
                        <a:t>Bupropion</a:t>
                      </a:r>
                      <a:r>
                        <a:rPr lang="en-US" sz="1600" dirty="0">
                          <a:latin typeface="+mn-lt"/>
                        </a:rPr>
                        <a:t> 450mg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vs. placebo</a:t>
                      </a:r>
                    </a:p>
                  </a:txBody>
                  <a:tcPr anchor="ctr"/>
                </a:tc>
                <a:tc>
                  <a:txBody>
                    <a:bodyPr/>
                    <a:lstStyle/>
                    <a:p>
                      <a:r>
                        <a:rPr lang="en-US" sz="1600" dirty="0">
                          <a:latin typeface="+mn-lt"/>
                        </a:rPr>
                        <a:t>403 with MA UD in stage 1 and 225 with MA UD in stage 2</a:t>
                      </a:r>
                    </a:p>
                  </a:txBody>
                  <a:tcPr anchor="ctr"/>
                </a:tc>
                <a:tc>
                  <a:txBody>
                    <a:bodyPr/>
                    <a:lstStyle/>
                    <a:p>
                      <a:pPr marL="12700" indent="0">
                        <a:lnSpc>
                          <a:spcPct val="100000"/>
                        </a:lnSpc>
                        <a:spcBef>
                          <a:spcPts val="0"/>
                        </a:spcBef>
                        <a:tabLst/>
                      </a:pPr>
                      <a:r>
                        <a:rPr lang="en-US" sz="1600" dirty="0">
                          <a:latin typeface="+mn-lt"/>
                        </a:rPr>
                        <a:t>At 12 weeks</a:t>
                      </a:r>
                    </a:p>
                    <a:p>
                      <a:pPr marL="12700" indent="0">
                        <a:lnSpc>
                          <a:spcPct val="100000"/>
                        </a:lnSpc>
                        <a:spcBef>
                          <a:spcPts val="0"/>
                        </a:spcBef>
                        <a:tabLst/>
                      </a:pPr>
                      <a:r>
                        <a:rPr lang="en-US" sz="1600" dirty="0">
                          <a:latin typeface="+mn-lt"/>
                        </a:rPr>
                        <a:t>BPP+NTX 13.6% vs. Placebo 2.5% </a:t>
                      </a:r>
                    </a:p>
                    <a:p>
                      <a:pPr marL="12700" indent="0">
                        <a:lnSpc>
                          <a:spcPct val="100000"/>
                        </a:lnSpc>
                        <a:spcBef>
                          <a:spcPts val="0"/>
                        </a:spcBef>
                        <a:tabLst/>
                      </a:pPr>
                      <a:r>
                        <a:rPr lang="en-US" sz="1600" dirty="0">
                          <a:latin typeface="+mn-lt"/>
                        </a:rPr>
                        <a:t>(3 of 4 MA negative urine tox)</a:t>
                      </a:r>
                      <a:endParaRPr lang="en-US" sz="1600" b="0" dirty="0">
                        <a:latin typeface="+mn-lt"/>
                      </a:endParaRPr>
                    </a:p>
                  </a:txBody>
                  <a:tcPr anchor="ctr"/>
                </a:tc>
                <a:tc>
                  <a:txBody>
                    <a:bodyPr/>
                    <a:lstStyle/>
                    <a:p>
                      <a:pPr marL="11113" lvl="1" indent="0">
                        <a:tabLst/>
                      </a:pPr>
                      <a:r>
                        <a:rPr lang="en-US" sz="1600" dirty="0">
                          <a:latin typeface="+mn-lt"/>
                        </a:rPr>
                        <a:t>Adherence to medication was 75-86%, Adverse events: Nausea, vomiting, dizziness</a:t>
                      </a:r>
                    </a:p>
                  </a:txBody>
                  <a:tcPr anchor="ctr"/>
                </a:tc>
                <a:extLst>
                  <a:ext uri="{0D108BD9-81ED-4DB2-BD59-A6C34878D82A}">
                    <a16:rowId xmlns:a16="http://schemas.microsoft.com/office/drawing/2014/main" val="2376176985"/>
                  </a:ext>
                </a:extLst>
              </a:tr>
            </a:tbl>
          </a:graphicData>
        </a:graphic>
      </p:graphicFrame>
    </p:spTree>
    <p:extLst>
      <p:ext uri="{BB962C8B-B14F-4D97-AF65-F5344CB8AC3E}">
        <p14:creationId xmlns:p14="http://schemas.microsoft.com/office/powerpoint/2010/main" val="3211433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 name="Title 1">
            <a:extLst>
              <a:ext uri="{FF2B5EF4-FFF2-40B4-BE49-F238E27FC236}">
                <a16:creationId xmlns:a16="http://schemas.microsoft.com/office/drawing/2014/main" id="{B4259C6C-82E6-1C8B-7998-385885E2D05E}"/>
              </a:ext>
            </a:extLst>
          </p:cNvPr>
          <p:cNvSpPr>
            <a:spLocks noGrp="1"/>
          </p:cNvSpPr>
          <p:nvPr>
            <p:ph type="title"/>
          </p:nvPr>
        </p:nvSpPr>
        <p:spPr>
          <a:xfrm>
            <a:off x="838200" y="-188913"/>
            <a:ext cx="10515600" cy="1325563"/>
          </a:xfrm>
        </p:spPr>
        <p:txBody>
          <a:bodyPr>
            <a:normAutofit/>
          </a:bodyPr>
          <a:lstStyle/>
          <a:p>
            <a:pPr algn="ctr"/>
            <a:r>
              <a:rPr lang="en-US" sz="3600" dirty="0">
                <a:solidFill>
                  <a:schemeClr val="bg1">
                    <a:lumMod val="85000"/>
                  </a:schemeClr>
                </a:solidFill>
                <a:latin typeface="+mn-lt"/>
              </a:rPr>
              <a:t>Promising medications for Cocaine Use Disorder</a:t>
            </a:r>
          </a:p>
        </p:txBody>
      </p:sp>
      <p:graphicFrame>
        <p:nvGraphicFramePr>
          <p:cNvPr id="4" name="Table 4">
            <a:extLst>
              <a:ext uri="{FF2B5EF4-FFF2-40B4-BE49-F238E27FC236}">
                <a16:creationId xmlns:a16="http://schemas.microsoft.com/office/drawing/2014/main" id="{A4A32721-3D57-6B34-BF5C-514EF6CEED6E}"/>
              </a:ext>
            </a:extLst>
          </p:cNvPr>
          <p:cNvGraphicFramePr>
            <a:graphicFrameLocks noGrp="1"/>
          </p:cNvGraphicFramePr>
          <p:nvPr>
            <p:ph idx="1"/>
            <p:extLst>
              <p:ext uri="{D42A27DB-BD31-4B8C-83A1-F6EECF244321}">
                <p14:modId xmlns:p14="http://schemas.microsoft.com/office/powerpoint/2010/main" val="826615667"/>
              </p:ext>
            </p:extLst>
          </p:nvPr>
        </p:nvGraphicFramePr>
        <p:xfrm>
          <a:off x="838200" y="947317"/>
          <a:ext cx="10515600" cy="4881880"/>
        </p:xfrm>
        <a:graphic>
          <a:graphicData uri="http://schemas.openxmlformats.org/drawingml/2006/table">
            <a:tbl>
              <a:tblPr firstRow="1" bandRow="1">
                <a:tableStyleId>{5C22544A-7EE6-4342-B048-85BDC9FD1C3A}</a:tableStyleId>
              </a:tblPr>
              <a:tblGrid>
                <a:gridCol w="2011017">
                  <a:extLst>
                    <a:ext uri="{9D8B030D-6E8A-4147-A177-3AD203B41FA5}">
                      <a16:colId xmlns:a16="http://schemas.microsoft.com/office/drawing/2014/main" val="3801446143"/>
                    </a:ext>
                  </a:extLst>
                </a:gridCol>
                <a:gridCol w="2195223">
                  <a:extLst>
                    <a:ext uri="{9D8B030D-6E8A-4147-A177-3AD203B41FA5}">
                      <a16:colId xmlns:a16="http://schemas.microsoft.com/office/drawing/2014/main" val="2220987244"/>
                    </a:ext>
                  </a:extLst>
                </a:gridCol>
                <a:gridCol w="1661160">
                  <a:extLst>
                    <a:ext uri="{9D8B030D-6E8A-4147-A177-3AD203B41FA5}">
                      <a16:colId xmlns:a16="http://schemas.microsoft.com/office/drawing/2014/main" val="682974258"/>
                    </a:ext>
                  </a:extLst>
                </a:gridCol>
                <a:gridCol w="3127513">
                  <a:extLst>
                    <a:ext uri="{9D8B030D-6E8A-4147-A177-3AD203B41FA5}">
                      <a16:colId xmlns:a16="http://schemas.microsoft.com/office/drawing/2014/main" val="2610868240"/>
                    </a:ext>
                  </a:extLst>
                </a:gridCol>
                <a:gridCol w="1520687">
                  <a:extLst>
                    <a:ext uri="{9D8B030D-6E8A-4147-A177-3AD203B41FA5}">
                      <a16:colId xmlns:a16="http://schemas.microsoft.com/office/drawing/2014/main" val="5352747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Cocaine Use Disorder</a:t>
                      </a:r>
                    </a:p>
                  </a:txBody>
                  <a:tcPr/>
                </a:tc>
                <a:tc>
                  <a:txBody>
                    <a:bodyPr/>
                    <a:lstStyle/>
                    <a:p>
                      <a:r>
                        <a:rPr lang="en-US" sz="1600" dirty="0"/>
                        <a:t>Comparison</a:t>
                      </a:r>
                    </a:p>
                  </a:txBody>
                  <a:tcPr/>
                </a:tc>
                <a:tc>
                  <a:txBody>
                    <a:bodyPr/>
                    <a:lstStyle/>
                    <a:p>
                      <a:r>
                        <a:rPr lang="en-US" sz="1600" dirty="0"/>
                        <a:t>Population</a:t>
                      </a:r>
                    </a:p>
                  </a:txBody>
                  <a:tcPr/>
                </a:tc>
                <a:tc>
                  <a:txBody>
                    <a:bodyPr/>
                    <a:lstStyle/>
                    <a:p>
                      <a:r>
                        <a:rPr lang="en-US" sz="1600" dirty="0"/>
                        <a:t>Outcomes</a:t>
                      </a:r>
                    </a:p>
                  </a:txBody>
                  <a:tcPr/>
                </a:tc>
                <a:tc>
                  <a:txBody>
                    <a:bodyPr/>
                    <a:lstStyle/>
                    <a:p>
                      <a:r>
                        <a:rPr lang="en-US" sz="1600" dirty="0"/>
                        <a:t>Dropout</a:t>
                      </a:r>
                    </a:p>
                  </a:txBody>
                  <a:tcPr/>
                </a:tc>
                <a:extLst>
                  <a:ext uri="{0D108BD9-81ED-4DB2-BD59-A6C34878D82A}">
                    <a16:rowId xmlns:a16="http://schemas.microsoft.com/office/drawing/2014/main" val="21765695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mn-lt"/>
                        </a:rPr>
                        <a:t>Nuijten</a:t>
                      </a:r>
                      <a:r>
                        <a:rPr lang="en-US" sz="1600" dirty="0">
                          <a:latin typeface="+mn-lt"/>
                        </a:rPr>
                        <a:t> M et al. Lancet. 2016; 387:2226-34.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n-lt"/>
                        </a:rPr>
                        <a:t>Dexamphetamine</a:t>
                      </a:r>
                      <a:r>
                        <a:rPr lang="en-US" sz="1600" dirty="0">
                          <a:latin typeface="+mn-lt"/>
                        </a:rPr>
                        <a:t> 60mg QD vs. placebo</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73 Dutch patients with cocaine UD  with</a:t>
                      </a:r>
                      <a:r>
                        <a:rPr lang="en-US" sz="1600" baseline="0" dirty="0">
                          <a:latin typeface="+mn-lt"/>
                        </a:rPr>
                        <a:t> OUD on MOUD (</a:t>
                      </a:r>
                      <a:r>
                        <a:rPr lang="en-US" sz="1600" dirty="0">
                          <a:latin typeface="+mn-lt"/>
                        </a:rPr>
                        <a:t>methadone)</a:t>
                      </a:r>
                    </a:p>
                  </a:txBody>
                  <a:tcPr anchor="ctr"/>
                </a:tc>
                <a:tc>
                  <a:txBody>
                    <a:bodyPr/>
                    <a:lstStyle/>
                    <a:p>
                      <a:pPr marL="0" indent="0">
                        <a:lnSpc>
                          <a:spcPct val="100000"/>
                        </a:lnSpc>
                        <a:spcBef>
                          <a:spcPts val="0"/>
                        </a:spcBef>
                        <a:tabLst/>
                      </a:pPr>
                      <a:r>
                        <a:rPr lang="en-US" sz="1600" b="0" dirty="0">
                          <a:latin typeface="+mn-lt"/>
                        </a:rPr>
                        <a:t>At 12 weeks</a:t>
                      </a:r>
                    </a:p>
                    <a:p>
                      <a:pPr marL="0" lvl="1" indent="0">
                        <a:lnSpc>
                          <a:spcPct val="100000"/>
                        </a:lnSpc>
                        <a:spcBef>
                          <a:spcPts val="0"/>
                        </a:spcBef>
                        <a:tabLst/>
                      </a:pPr>
                      <a:r>
                        <a:rPr lang="en-US" sz="1600" b="0" dirty="0">
                          <a:latin typeface="+mn-lt"/>
                        </a:rPr>
                        <a:t>Fewer days of cocaine use </a:t>
                      </a:r>
                    </a:p>
                    <a:p>
                      <a:pPr marL="0" lvl="1" indent="0">
                        <a:lnSpc>
                          <a:spcPct val="100000"/>
                        </a:lnSpc>
                        <a:spcBef>
                          <a:spcPts val="0"/>
                        </a:spcBef>
                        <a:tabLst/>
                      </a:pPr>
                      <a:r>
                        <a:rPr lang="en-US" sz="1600" b="0" dirty="0">
                          <a:latin typeface="+mn-lt"/>
                        </a:rPr>
                        <a:t>More cocaine-neg tox tests </a:t>
                      </a:r>
                    </a:p>
                    <a:p>
                      <a:pPr marL="0" lvl="1" indent="0">
                        <a:lnSpc>
                          <a:spcPct val="100000"/>
                        </a:lnSpc>
                        <a:spcBef>
                          <a:spcPts val="0"/>
                        </a:spcBef>
                        <a:tabLst/>
                      </a:pPr>
                      <a:r>
                        <a:rPr lang="en-US" sz="1600" b="0" dirty="0">
                          <a:latin typeface="+mn-lt"/>
                        </a:rPr>
                        <a:t>No differences in craving, use of other substances, or criminality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11% dropout </a:t>
                      </a:r>
                    </a:p>
                  </a:txBody>
                  <a:tcPr anchor="ctr"/>
                </a:tc>
                <a:extLst>
                  <a:ext uri="{0D108BD9-81ED-4DB2-BD59-A6C34878D82A}">
                    <a16:rowId xmlns:a16="http://schemas.microsoft.com/office/drawing/2014/main" val="3355693341"/>
                  </a:ext>
                </a:extLst>
              </a:tr>
              <a:tr h="370840">
                <a:tc>
                  <a:txBody>
                    <a:bodyPr/>
                    <a:lstStyle/>
                    <a:p>
                      <a:pPr>
                        <a:lnSpc>
                          <a:spcPct val="120000"/>
                        </a:lnSpc>
                        <a:spcBef>
                          <a:spcPts val="0"/>
                        </a:spcBef>
                      </a:pPr>
                      <a:r>
                        <a:rPr lang="en-US" sz="1600" dirty="0">
                          <a:latin typeface="+mn-lt"/>
                        </a:rPr>
                        <a:t>Levin FR et al. JAMA Psychiatry. 2015 1;72:593-602.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n-lt"/>
                        </a:rPr>
                        <a:t>Mixed amphetamines </a:t>
                      </a:r>
                      <a:r>
                        <a:rPr lang="en-US" sz="1600" dirty="0">
                          <a:latin typeface="+mn-lt"/>
                        </a:rPr>
                        <a:t>(MAS-ER)  60-80mg QD vs. placebo</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126 US patients with adult-ADHD and cocaine UD</a:t>
                      </a:r>
                    </a:p>
                  </a:txBody>
                  <a:tcPr anchor="ctr"/>
                </a:tc>
                <a:tc>
                  <a:txBody>
                    <a:bodyPr/>
                    <a:lstStyle/>
                    <a:p>
                      <a:pPr marL="12700" indent="0">
                        <a:lnSpc>
                          <a:spcPct val="100000"/>
                        </a:lnSpc>
                        <a:spcBef>
                          <a:spcPts val="0"/>
                        </a:spcBef>
                        <a:tabLst/>
                      </a:pPr>
                      <a:r>
                        <a:rPr lang="en-US" sz="1600" b="0" dirty="0">
                          <a:latin typeface="+mn-lt"/>
                        </a:rPr>
                        <a:t>At 13 weeks</a:t>
                      </a:r>
                    </a:p>
                    <a:p>
                      <a:pPr marL="12700" lvl="1" indent="0">
                        <a:lnSpc>
                          <a:spcPct val="100000"/>
                        </a:lnSpc>
                        <a:spcBef>
                          <a:spcPts val="0"/>
                        </a:spcBef>
                        <a:tabLst/>
                      </a:pPr>
                      <a:r>
                        <a:rPr lang="en-US" sz="1600" b="0" dirty="0">
                          <a:latin typeface="+mn-lt"/>
                        </a:rPr>
                        <a:t>Reduced ADHD symptoms: 60-75% vs 40% </a:t>
                      </a:r>
                    </a:p>
                    <a:p>
                      <a:pPr marL="12700" lvl="1" indent="0">
                        <a:lnSpc>
                          <a:spcPct val="100000"/>
                        </a:lnSpc>
                        <a:spcBef>
                          <a:spcPts val="0"/>
                        </a:spcBef>
                        <a:tabLst/>
                      </a:pPr>
                      <a:r>
                        <a:rPr lang="en-US" sz="1600" b="0" dirty="0">
                          <a:latin typeface="+mn-lt"/>
                        </a:rPr>
                        <a:t>3-wk abstinence: 30-17% vs. 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26% dropout</a:t>
                      </a:r>
                    </a:p>
                  </a:txBody>
                  <a:tcPr anchor="ctr"/>
                </a:tc>
                <a:extLst>
                  <a:ext uri="{0D108BD9-81ED-4DB2-BD59-A6C34878D82A}">
                    <a16:rowId xmlns:a16="http://schemas.microsoft.com/office/drawing/2014/main" val="23761769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solidFill>
                            <a:srgbClr val="212121"/>
                          </a:solidFill>
                          <a:latin typeface="+mn-lt"/>
                        </a:rPr>
                        <a:t>Dakwar</a:t>
                      </a:r>
                      <a:r>
                        <a:rPr lang="en-US" sz="1600" dirty="0">
                          <a:solidFill>
                            <a:srgbClr val="212121"/>
                          </a:solidFill>
                          <a:latin typeface="+mn-lt"/>
                        </a:rPr>
                        <a:t> E et al. Am J Psychiatry. 2019 176(11):923-930.</a:t>
                      </a:r>
                      <a:endParaRPr lang="en-US"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40 min infusion of </a:t>
                      </a:r>
                      <a:r>
                        <a:rPr lang="en-US" sz="1600" b="1" dirty="0">
                          <a:latin typeface="+mn-lt"/>
                        </a:rPr>
                        <a:t>ketamine</a:t>
                      </a:r>
                      <a:r>
                        <a:rPr lang="en-US" sz="1600" dirty="0">
                          <a:latin typeface="+mn-lt"/>
                        </a:rPr>
                        <a:t> at 0.5mg/kg vs. midazolam + All 5-wks counseling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55 inpatients with cocaine UD</a:t>
                      </a:r>
                    </a:p>
                  </a:txBody>
                  <a:tcPr anchor="ctr"/>
                </a:tc>
                <a:tc>
                  <a:txBody>
                    <a:bodyPr/>
                    <a:lstStyle/>
                    <a:p>
                      <a:r>
                        <a:rPr lang="en-US" sz="1600" dirty="0">
                          <a:latin typeface="+mn-lt"/>
                        </a:rPr>
                        <a:t>At 5 weeks</a:t>
                      </a:r>
                    </a:p>
                    <a:p>
                      <a:r>
                        <a:rPr lang="en-US" sz="1600" dirty="0">
                          <a:latin typeface="+mn-lt"/>
                        </a:rPr>
                        <a:t>Abstinence: 48% vs. 11% </a:t>
                      </a:r>
                    </a:p>
                    <a:p>
                      <a:r>
                        <a:rPr lang="en-US" sz="1600" dirty="0">
                          <a:latin typeface="+mn-lt"/>
                        </a:rPr>
                        <a:t>Cravings: Ketamine 58% lower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dropout: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26% ketamine; 57% midazolam</a:t>
                      </a:r>
                    </a:p>
                  </a:txBody>
                  <a:tcPr anchor="ctr"/>
                </a:tc>
                <a:extLst>
                  <a:ext uri="{0D108BD9-81ED-4DB2-BD59-A6C34878D82A}">
                    <a16:rowId xmlns:a16="http://schemas.microsoft.com/office/drawing/2014/main" val="5556035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Levin FR et al. DAD 2020 </a:t>
                      </a:r>
                      <a:r>
                        <a:rPr lang="en-US" sz="1600" b="0" i="0" kern="1200" dirty="0">
                          <a:solidFill>
                            <a:schemeClr val="dk1"/>
                          </a:solidFill>
                          <a:effectLst/>
                          <a:latin typeface="+mn-lt"/>
                          <a:ea typeface="+mn-ea"/>
                          <a:cs typeface="+mn-cs"/>
                        </a:rPr>
                        <a:t>206:107700.</a:t>
                      </a:r>
                      <a:endParaRPr lang="en-US"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n-lt"/>
                        </a:rPr>
                        <a:t>MAS-ER</a:t>
                      </a:r>
                      <a:r>
                        <a:rPr lang="en-US" sz="1600" dirty="0">
                          <a:latin typeface="+mn-lt"/>
                        </a:rPr>
                        <a:t> at 60mg QD + </a:t>
                      </a:r>
                      <a:r>
                        <a:rPr lang="en-US" sz="1600" b="1" dirty="0">
                          <a:latin typeface="+mn-lt"/>
                        </a:rPr>
                        <a:t>topiramate</a:t>
                      </a:r>
                      <a:r>
                        <a:rPr lang="en-US" sz="1600" dirty="0">
                          <a:latin typeface="+mn-lt"/>
                        </a:rPr>
                        <a:t> 100 BID vs. placebo</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127 adults with CUD using at least 9 days in the prior month</a:t>
                      </a:r>
                    </a:p>
                  </a:txBody>
                  <a:tcPr anchor="ctr"/>
                </a:tc>
                <a:tc>
                  <a:txBody>
                    <a:bodyPr/>
                    <a:lstStyle/>
                    <a:p>
                      <a:r>
                        <a:rPr lang="en-US" sz="1600" dirty="0">
                          <a:latin typeface="+mn-lt"/>
                        </a:rPr>
                        <a:t>At 3 weeks</a:t>
                      </a:r>
                    </a:p>
                    <a:p>
                      <a:r>
                        <a:rPr lang="en-US" sz="1600" dirty="0">
                          <a:latin typeface="+mn-lt"/>
                        </a:rPr>
                        <a:t>Abstinence: 14% vs. 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20% discontinued for elevated HR/BP</a:t>
                      </a:r>
                    </a:p>
                  </a:txBody>
                  <a:tcPr anchor="ctr"/>
                </a:tc>
                <a:extLst>
                  <a:ext uri="{0D108BD9-81ED-4DB2-BD59-A6C34878D82A}">
                    <a16:rowId xmlns:a16="http://schemas.microsoft.com/office/drawing/2014/main" val="1700368440"/>
                  </a:ext>
                </a:extLst>
              </a:tr>
            </a:tbl>
          </a:graphicData>
        </a:graphic>
      </p:graphicFrame>
    </p:spTree>
    <p:extLst>
      <p:ext uri="{BB962C8B-B14F-4D97-AF65-F5344CB8AC3E}">
        <p14:creationId xmlns:p14="http://schemas.microsoft.com/office/powerpoint/2010/main" val="4201693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523DB-F241-D944-BEB9-2300615C991C}"/>
              </a:ext>
            </a:extLst>
          </p:cNvPr>
          <p:cNvSpPr>
            <a:spLocks noGrp="1"/>
          </p:cNvSpPr>
          <p:nvPr>
            <p:ph type="title"/>
          </p:nvPr>
        </p:nvSpPr>
        <p:spPr>
          <a:xfrm>
            <a:off x="542544" y="97726"/>
            <a:ext cx="10515600" cy="1325563"/>
          </a:xfrm>
        </p:spPr>
        <p:txBody>
          <a:bodyPr>
            <a:normAutofit/>
          </a:bodyPr>
          <a:lstStyle/>
          <a:p>
            <a:r>
              <a:rPr lang="en-US" sz="3600" dirty="0"/>
              <a:t>Stimulant maintenance for people with concomitant ADHD or HUD</a:t>
            </a:r>
          </a:p>
        </p:txBody>
      </p:sp>
      <p:sp>
        <p:nvSpPr>
          <p:cNvPr id="3" name="Content Placeholder 2">
            <a:extLst>
              <a:ext uri="{FF2B5EF4-FFF2-40B4-BE49-F238E27FC236}">
                <a16:creationId xmlns:a16="http://schemas.microsoft.com/office/drawing/2014/main" id="{26F3C949-7631-0341-8B0A-6F1A9F794117}"/>
              </a:ext>
            </a:extLst>
          </p:cNvPr>
          <p:cNvSpPr>
            <a:spLocks noGrp="1"/>
          </p:cNvSpPr>
          <p:nvPr>
            <p:ph sz="half" idx="1"/>
          </p:nvPr>
        </p:nvSpPr>
        <p:spPr>
          <a:xfrm>
            <a:off x="838200" y="1423289"/>
            <a:ext cx="5181600" cy="4351338"/>
          </a:xfrm>
        </p:spPr>
        <p:txBody>
          <a:bodyPr>
            <a:normAutofit fontScale="77500" lnSpcReduction="20000"/>
          </a:bodyPr>
          <a:lstStyle/>
          <a:p>
            <a:pPr>
              <a:lnSpc>
                <a:spcPct val="120000"/>
              </a:lnSpc>
              <a:spcBef>
                <a:spcPts val="0"/>
              </a:spcBef>
            </a:pPr>
            <a:r>
              <a:rPr lang="en-US" dirty="0"/>
              <a:t>73 Dutch patients with cocaine UD on </a:t>
            </a:r>
            <a:r>
              <a:rPr lang="en-US" dirty="0" err="1"/>
              <a:t>heroin+methadone</a:t>
            </a:r>
            <a:r>
              <a:rPr lang="en-US" dirty="0"/>
              <a:t> maintenance</a:t>
            </a:r>
          </a:p>
          <a:p>
            <a:pPr>
              <a:lnSpc>
                <a:spcPct val="120000"/>
              </a:lnSpc>
              <a:spcBef>
                <a:spcPts val="0"/>
              </a:spcBef>
            </a:pPr>
            <a:r>
              <a:rPr lang="en-US" dirty="0"/>
              <a:t>Dexamphetamine SR 60mg once daily observed vs. placebo</a:t>
            </a:r>
          </a:p>
          <a:p>
            <a:pPr>
              <a:lnSpc>
                <a:spcPct val="120000"/>
              </a:lnSpc>
              <a:spcBef>
                <a:spcPts val="0"/>
              </a:spcBef>
            </a:pPr>
            <a:r>
              <a:rPr lang="en-US" dirty="0"/>
              <a:t>11% dropout </a:t>
            </a:r>
          </a:p>
          <a:p>
            <a:pPr>
              <a:lnSpc>
                <a:spcPct val="120000"/>
              </a:lnSpc>
              <a:spcBef>
                <a:spcPts val="0"/>
              </a:spcBef>
            </a:pPr>
            <a:r>
              <a:rPr lang="en-US" dirty="0"/>
              <a:t>At 12 weeks</a:t>
            </a:r>
          </a:p>
          <a:p>
            <a:pPr lvl="1">
              <a:lnSpc>
                <a:spcPct val="120000"/>
              </a:lnSpc>
              <a:spcBef>
                <a:spcPts val="0"/>
              </a:spcBef>
            </a:pPr>
            <a:r>
              <a:rPr lang="en-US" b="1" dirty="0"/>
              <a:t>45 versus 61 days of cocaine use </a:t>
            </a:r>
          </a:p>
          <a:p>
            <a:pPr lvl="1">
              <a:lnSpc>
                <a:spcPct val="120000"/>
              </a:lnSpc>
              <a:spcBef>
                <a:spcPts val="0"/>
              </a:spcBef>
            </a:pPr>
            <a:r>
              <a:rPr lang="en-US" b="1" dirty="0"/>
              <a:t>21% versus 8% &gt;= 1 cocaine-negative urine in last 4 weeks </a:t>
            </a:r>
          </a:p>
          <a:p>
            <a:pPr lvl="1">
              <a:lnSpc>
                <a:spcPct val="120000"/>
              </a:lnSpc>
              <a:spcBef>
                <a:spcPts val="0"/>
              </a:spcBef>
            </a:pPr>
            <a:r>
              <a:rPr lang="en-US" b="1" dirty="0"/>
              <a:t>No differences in craving, use of other substances, or criminality</a:t>
            </a:r>
          </a:p>
          <a:p>
            <a:pPr>
              <a:lnSpc>
                <a:spcPct val="120000"/>
              </a:lnSpc>
              <a:spcBef>
                <a:spcPts val="0"/>
              </a:spcBef>
            </a:pPr>
            <a:r>
              <a:rPr lang="en-US" dirty="0" err="1"/>
              <a:t>Nuijten</a:t>
            </a:r>
            <a:r>
              <a:rPr lang="en-US" dirty="0"/>
              <a:t> M et al. Lancet. 2016; 387:2226-34.</a:t>
            </a:r>
          </a:p>
        </p:txBody>
      </p:sp>
      <p:sp>
        <p:nvSpPr>
          <p:cNvPr id="4" name="Content Placeholder 3">
            <a:extLst>
              <a:ext uri="{FF2B5EF4-FFF2-40B4-BE49-F238E27FC236}">
                <a16:creationId xmlns:a16="http://schemas.microsoft.com/office/drawing/2014/main" id="{ED728DF7-562D-3348-BB0D-2B8E806BD438}"/>
              </a:ext>
            </a:extLst>
          </p:cNvPr>
          <p:cNvSpPr>
            <a:spLocks noGrp="1"/>
          </p:cNvSpPr>
          <p:nvPr>
            <p:ph sz="half" idx="2"/>
          </p:nvPr>
        </p:nvSpPr>
        <p:spPr>
          <a:xfrm>
            <a:off x="6172200" y="1423289"/>
            <a:ext cx="5477256" cy="4351338"/>
          </a:xfrm>
        </p:spPr>
        <p:txBody>
          <a:bodyPr>
            <a:normAutofit fontScale="77500" lnSpcReduction="20000"/>
          </a:bodyPr>
          <a:lstStyle/>
          <a:p>
            <a:pPr>
              <a:lnSpc>
                <a:spcPct val="120000"/>
              </a:lnSpc>
              <a:spcBef>
                <a:spcPts val="0"/>
              </a:spcBef>
            </a:pPr>
            <a:r>
              <a:rPr lang="en-US" dirty="0"/>
              <a:t>126 US patients with adult-ADHD and cocaine UD</a:t>
            </a:r>
          </a:p>
          <a:p>
            <a:pPr>
              <a:lnSpc>
                <a:spcPct val="120000"/>
              </a:lnSpc>
              <a:spcBef>
                <a:spcPts val="0"/>
              </a:spcBef>
            </a:pPr>
            <a:r>
              <a:rPr lang="en-US" dirty="0"/>
              <a:t>Mixed amphetamine salts SR 60 or 80mg once daily vs. placebo </a:t>
            </a:r>
          </a:p>
          <a:p>
            <a:pPr>
              <a:lnSpc>
                <a:spcPct val="120000"/>
              </a:lnSpc>
              <a:spcBef>
                <a:spcPts val="0"/>
              </a:spcBef>
            </a:pPr>
            <a:r>
              <a:rPr lang="en-US" dirty="0"/>
              <a:t>Weekly CBT groups</a:t>
            </a:r>
          </a:p>
          <a:p>
            <a:pPr>
              <a:lnSpc>
                <a:spcPct val="120000"/>
              </a:lnSpc>
              <a:spcBef>
                <a:spcPts val="0"/>
              </a:spcBef>
            </a:pPr>
            <a:r>
              <a:rPr lang="en-US" dirty="0"/>
              <a:t>26% dropped out</a:t>
            </a:r>
          </a:p>
          <a:p>
            <a:pPr>
              <a:lnSpc>
                <a:spcPct val="120000"/>
              </a:lnSpc>
              <a:spcBef>
                <a:spcPts val="0"/>
              </a:spcBef>
            </a:pPr>
            <a:r>
              <a:rPr lang="en-US" dirty="0"/>
              <a:t>At 13 weeks</a:t>
            </a:r>
          </a:p>
          <a:p>
            <a:pPr lvl="1">
              <a:lnSpc>
                <a:spcPct val="120000"/>
              </a:lnSpc>
              <a:spcBef>
                <a:spcPts val="0"/>
              </a:spcBef>
            </a:pPr>
            <a:r>
              <a:rPr lang="en-US" b="1" dirty="0"/>
              <a:t>Reduced ADHD symptoms: 60-75% vs 40% </a:t>
            </a:r>
          </a:p>
          <a:p>
            <a:pPr lvl="1">
              <a:lnSpc>
                <a:spcPct val="120000"/>
              </a:lnSpc>
              <a:spcBef>
                <a:spcPts val="0"/>
              </a:spcBef>
            </a:pPr>
            <a:r>
              <a:rPr lang="en-US" b="1" dirty="0"/>
              <a:t>3-wk abstinence: 30-17% vs. 7%</a:t>
            </a:r>
          </a:p>
          <a:p>
            <a:pPr>
              <a:lnSpc>
                <a:spcPct val="120000"/>
              </a:lnSpc>
              <a:spcBef>
                <a:spcPts val="0"/>
              </a:spcBef>
            </a:pPr>
            <a:endParaRPr lang="en-US" dirty="0"/>
          </a:p>
          <a:p>
            <a:pPr>
              <a:lnSpc>
                <a:spcPct val="120000"/>
              </a:lnSpc>
              <a:spcBef>
                <a:spcPts val="0"/>
              </a:spcBef>
            </a:pPr>
            <a:r>
              <a:rPr lang="en-US" dirty="0"/>
              <a:t>Levin FR et al. JAMA Psychiatry. 2015 1;72:593-602.</a:t>
            </a:r>
          </a:p>
        </p:txBody>
      </p:sp>
    </p:spTree>
    <p:extLst>
      <p:ext uri="{BB962C8B-B14F-4D97-AF65-F5344CB8AC3E}">
        <p14:creationId xmlns:p14="http://schemas.microsoft.com/office/powerpoint/2010/main" val="2494418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189F-408F-9A4D-8360-01F9243476CF}"/>
              </a:ext>
            </a:extLst>
          </p:cNvPr>
          <p:cNvSpPr>
            <a:spLocks noGrp="1"/>
          </p:cNvSpPr>
          <p:nvPr>
            <p:ph type="title"/>
          </p:nvPr>
        </p:nvSpPr>
        <p:spPr/>
        <p:txBody>
          <a:bodyPr/>
          <a:lstStyle/>
          <a:p>
            <a:endParaRPr lang="en-US"/>
          </a:p>
        </p:txBody>
      </p:sp>
      <p:pic>
        <p:nvPicPr>
          <p:cNvPr id="7" name="Content Placeholder 6" descr="A picture containing indoor, table, bird&#10;&#10;Description automatically generated">
            <a:extLst>
              <a:ext uri="{FF2B5EF4-FFF2-40B4-BE49-F238E27FC236}">
                <a16:creationId xmlns:a16="http://schemas.microsoft.com/office/drawing/2014/main" id="{ED5FD0B4-9D0E-4447-AE1E-03D8C121D5E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9081" y="300825"/>
            <a:ext cx="10515599" cy="2403966"/>
          </a:xfrm>
        </p:spPr>
      </p:pic>
      <p:sp>
        <p:nvSpPr>
          <p:cNvPr id="10" name="TextBox 9">
            <a:extLst>
              <a:ext uri="{FF2B5EF4-FFF2-40B4-BE49-F238E27FC236}">
                <a16:creationId xmlns:a16="http://schemas.microsoft.com/office/drawing/2014/main" id="{B73D14AD-EF87-A646-BB03-C2DF82DCFAF4}"/>
              </a:ext>
            </a:extLst>
          </p:cNvPr>
          <p:cNvSpPr txBox="1"/>
          <p:nvPr/>
        </p:nvSpPr>
        <p:spPr>
          <a:xfrm>
            <a:off x="838199" y="2982683"/>
            <a:ext cx="10515599"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120 men who have sex with men who use methamphetamine</a:t>
            </a:r>
          </a:p>
          <a:p>
            <a:pPr marL="285750" indent="-285750">
              <a:buFont typeface="Arial" panose="020B0604020202020204" pitchFamily="34" charset="0"/>
              <a:buChar char="•"/>
            </a:pPr>
            <a:r>
              <a:rPr lang="en-US" sz="2400" dirty="0"/>
              <a:t>Randomized to mirtazapine 30mg or placebo once daily for 24 week + counseling</a:t>
            </a:r>
          </a:p>
          <a:p>
            <a:pPr marL="285750" indent="-285750">
              <a:buFont typeface="Arial" panose="020B0604020202020204" pitchFamily="34" charset="0"/>
              <a:buChar char="•"/>
            </a:pPr>
            <a:r>
              <a:rPr lang="en-US" sz="2400" dirty="0"/>
              <a:t>Medication adherence was almost 40%</a:t>
            </a:r>
          </a:p>
          <a:p>
            <a:pPr marL="285750" indent="-285750">
              <a:buFont typeface="Arial" panose="020B0604020202020204" pitchFamily="34" charset="0"/>
              <a:buChar char="•"/>
            </a:pPr>
            <a:r>
              <a:rPr lang="en-US" sz="2400" dirty="0"/>
              <a:t>Mirtazapine group had  at 24 weeks</a:t>
            </a:r>
          </a:p>
          <a:p>
            <a:pPr marL="742950" lvl="1" indent="-285750">
              <a:buFont typeface="Arial" panose="020B0604020202020204" pitchFamily="34" charset="0"/>
              <a:buChar char="•"/>
            </a:pPr>
            <a:r>
              <a:rPr lang="en-US" sz="2400" dirty="0"/>
              <a:t>RR of 0.75 for MA use </a:t>
            </a:r>
          </a:p>
          <a:p>
            <a:pPr marL="742950" lvl="1" indent="-285750">
              <a:buFont typeface="Arial" panose="020B0604020202020204" pitchFamily="34" charset="0"/>
              <a:buChar char="•"/>
            </a:pPr>
            <a:r>
              <a:rPr lang="en-US" sz="2400" dirty="0"/>
              <a:t>RR &lt;0.52 for multiple sex partners, </a:t>
            </a:r>
            <a:r>
              <a:rPr lang="en-US" sz="2400" dirty="0" err="1"/>
              <a:t>condomless</a:t>
            </a:r>
            <a:r>
              <a:rPr lang="en-US" sz="2400" dirty="0"/>
              <a:t> anal sex</a:t>
            </a:r>
          </a:p>
          <a:p>
            <a:pPr marL="742950" lvl="1" indent="-285750">
              <a:buFont typeface="Arial" panose="020B0604020202020204" pitchFamily="34" charset="0"/>
              <a:buChar char="•"/>
            </a:pPr>
            <a:r>
              <a:rPr lang="en-US" sz="2400" dirty="0"/>
              <a:t>Improved depressive symptoms and insomnia severity</a:t>
            </a:r>
          </a:p>
          <a:p>
            <a:r>
              <a:rPr lang="en-US" sz="2400" dirty="0"/>
              <a:t>	</a:t>
            </a:r>
          </a:p>
        </p:txBody>
      </p:sp>
    </p:spTree>
    <p:extLst>
      <p:ext uri="{BB962C8B-B14F-4D97-AF65-F5344CB8AC3E}">
        <p14:creationId xmlns:p14="http://schemas.microsoft.com/office/powerpoint/2010/main" val="500130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5E95-AC02-D041-AC29-A0E7AD32316F}"/>
              </a:ext>
            </a:extLst>
          </p:cNvPr>
          <p:cNvSpPr>
            <a:spLocks noGrp="1"/>
          </p:cNvSpPr>
          <p:nvPr>
            <p:ph type="title"/>
          </p:nvPr>
        </p:nvSpPr>
        <p:spPr/>
        <p:txBody>
          <a:bodyPr/>
          <a:lstStyle/>
          <a:p>
            <a:r>
              <a:rPr lang="en-US" dirty="0"/>
              <a:t>Bupropion and naltrexone in MA use disorder</a:t>
            </a:r>
          </a:p>
        </p:txBody>
      </p:sp>
      <p:sp>
        <p:nvSpPr>
          <p:cNvPr id="3" name="Content Placeholder 2">
            <a:extLst>
              <a:ext uri="{FF2B5EF4-FFF2-40B4-BE49-F238E27FC236}">
                <a16:creationId xmlns:a16="http://schemas.microsoft.com/office/drawing/2014/main" id="{94743114-0C74-4F4B-97A6-85F9C97DC5E8}"/>
              </a:ext>
            </a:extLst>
          </p:cNvPr>
          <p:cNvSpPr>
            <a:spLocks noGrp="1"/>
          </p:cNvSpPr>
          <p:nvPr>
            <p:ph idx="1"/>
          </p:nvPr>
        </p:nvSpPr>
        <p:spPr/>
        <p:txBody>
          <a:bodyPr/>
          <a:lstStyle/>
          <a:p>
            <a:pPr marL="0" indent="0">
              <a:buNone/>
            </a:pPr>
            <a:r>
              <a:rPr lang="en-US" dirty="0"/>
              <a:t>BPP is stimulant-like antidepressant that may mitigate MA withdrawal. NTX may decrease MA rewards and craving.</a:t>
            </a:r>
          </a:p>
          <a:p>
            <a:r>
              <a:rPr lang="en-US" dirty="0"/>
              <a:t>403 with MA UD in stage 1 and 225 with MA UD in stage 2 randomized to IM-NTX+BBP 450mg vs. placebo</a:t>
            </a:r>
          </a:p>
          <a:p>
            <a:r>
              <a:rPr lang="en-US" dirty="0"/>
              <a:t>Outcome – 3 of 4 MA negative urine tox at 6 weeks</a:t>
            </a:r>
          </a:p>
          <a:p>
            <a:r>
              <a:rPr lang="en-US" dirty="0"/>
              <a:t>Result: BPP+NTX 13.6% vs. Placebo 2.5% (Weighted average)</a:t>
            </a:r>
          </a:p>
          <a:p>
            <a:pPr lvl="1"/>
            <a:r>
              <a:rPr lang="en-US" dirty="0"/>
              <a:t>Adherence to medication was 75-86%, but missing urine tox was 30-50% and counted as positive </a:t>
            </a:r>
          </a:p>
          <a:p>
            <a:r>
              <a:rPr lang="en-US" dirty="0"/>
              <a:t>Adverse events: Nausea, vomiting, dizziness</a:t>
            </a:r>
          </a:p>
        </p:txBody>
      </p:sp>
      <p:sp>
        <p:nvSpPr>
          <p:cNvPr id="4" name="Rectangle 3">
            <a:extLst>
              <a:ext uri="{FF2B5EF4-FFF2-40B4-BE49-F238E27FC236}">
                <a16:creationId xmlns:a16="http://schemas.microsoft.com/office/drawing/2014/main" id="{D822DC91-4485-B941-B0D6-FD27C2835EBB}"/>
              </a:ext>
            </a:extLst>
          </p:cNvPr>
          <p:cNvSpPr/>
          <p:nvPr/>
        </p:nvSpPr>
        <p:spPr>
          <a:xfrm>
            <a:off x="2133600" y="6176963"/>
            <a:ext cx="7128387" cy="646331"/>
          </a:xfrm>
          <a:prstGeom prst="rect">
            <a:avLst/>
          </a:prstGeom>
        </p:spPr>
        <p:txBody>
          <a:bodyPr wrap="square">
            <a:spAutoFit/>
          </a:bodyPr>
          <a:lstStyle/>
          <a:p>
            <a:r>
              <a:rPr lang="en-US" dirty="0">
                <a:solidFill>
                  <a:srgbClr val="212121"/>
                </a:solidFill>
                <a:latin typeface="system-ui"/>
              </a:rPr>
              <a:t>Trivedi MH et al. Bupropion and Naltrexone in Methamphetamine Use Disorder. N </a:t>
            </a:r>
            <a:r>
              <a:rPr lang="en-US" dirty="0" err="1">
                <a:solidFill>
                  <a:srgbClr val="212121"/>
                </a:solidFill>
                <a:latin typeface="system-ui"/>
              </a:rPr>
              <a:t>Engl</a:t>
            </a:r>
            <a:r>
              <a:rPr lang="en-US" dirty="0">
                <a:solidFill>
                  <a:srgbClr val="212121"/>
                </a:solidFill>
                <a:latin typeface="system-ui"/>
              </a:rPr>
              <a:t> J Med. 2021 Jan 14;384(2):140-153</a:t>
            </a:r>
            <a:endParaRPr lang="en-US" dirty="0"/>
          </a:p>
        </p:txBody>
      </p:sp>
    </p:spTree>
    <p:extLst>
      <p:ext uri="{BB962C8B-B14F-4D97-AF65-F5344CB8AC3E}">
        <p14:creationId xmlns:p14="http://schemas.microsoft.com/office/powerpoint/2010/main" val="1810823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5864" y="272660"/>
            <a:ext cx="10515600" cy="1325563"/>
          </a:xfrm>
        </p:spPr>
        <p:txBody>
          <a:bodyPr>
            <a:normAutofit/>
          </a:bodyPr>
          <a:lstStyle/>
          <a:p>
            <a:r>
              <a:rPr lang="en-US" sz="3600" dirty="0"/>
              <a:t>Single infusion of ketamine for cocaine use disorder</a:t>
            </a:r>
          </a:p>
        </p:txBody>
      </p:sp>
      <p:sp>
        <p:nvSpPr>
          <p:cNvPr id="3" name="Content Placeholder 2"/>
          <p:cNvSpPr>
            <a:spLocks noGrp="1"/>
          </p:cNvSpPr>
          <p:nvPr>
            <p:ph idx="1"/>
          </p:nvPr>
        </p:nvSpPr>
        <p:spPr>
          <a:xfrm>
            <a:off x="1023257" y="1598223"/>
            <a:ext cx="10275679" cy="4498025"/>
          </a:xfrm>
        </p:spPr>
        <p:txBody>
          <a:bodyPr>
            <a:normAutofit lnSpcReduction="10000"/>
          </a:bodyPr>
          <a:lstStyle/>
          <a:p>
            <a:r>
              <a:rPr lang="en-US" dirty="0"/>
              <a:t>55 inpatients with CUD were randomized to a 40minute infusion of ketamine at 0.5mg/kg vs. midazolam. Both arms received 5-weeks of mindfulness based relapse prevention counseling, daily for 4 days, then weekly for 4 weeks</a:t>
            </a:r>
          </a:p>
          <a:p>
            <a:r>
              <a:rPr lang="en-US" dirty="0"/>
              <a:t>Ketamine 48% vs. midazolam 11% 2-week abstinence at 5weeks</a:t>
            </a:r>
          </a:p>
          <a:p>
            <a:r>
              <a:rPr lang="en-US" dirty="0"/>
              <a:t>Ketamine group 53% less likely to relapse</a:t>
            </a:r>
          </a:p>
          <a:p>
            <a:r>
              <a:rPr lang="en-US" dirty="0"/>
              <a:t>Ketamine group 58% lower craving scores</a:t>
            </a:r>
          </a:p>
          <a:p>
            <a:r>
              <a:rPr lang="en-US" dirty="0"/>
              <a:t>44% reported 6mo abstinence in ketamine group; 0 in the midazolam group</a:t>
            </a:r>
          </a:p>
          <a:p>
            <a:r>
              <a:rPr lang="en-US" dirty="0"/>
              <a:t>Dropout: 7 of 27 ketamine; 16 of 28 midazolam</a:t>
            </a:r>
          </a:p>
        </p:txBody>
      </p:sp>
      <p:sp>
        <p:nvSpPr>
          <p:cNvPr id="4" name="Rectangle 3">
            <a:extLst>
              <a:ext uri="{FF2B5EF4-FFF2-40B4-BE49-F238E27FC236}">
                <a16:creationId xmlns:a16="http://schemas.microsoft.com/office/drawing/2014/main" id="{66F29910-45DF-8D46-BF8F-7446C2EFB2F5}"/>
              </a:ext>
            </a:extLst>
          </p:cNvPr>
          <p:cNvSpPr/>
          <p:nvPr/>
        </p:nvSpPr>
        <p:spPr>
          <a:xfrm>
            <a:off x="1600200" y="5980837"/>
            <a:ext cx="8153400" cy="738664"/>
          </a:xfrm>
          <a:prstGeom prst="rect">
            <a:avLst/>
          </a:prstGeom>
        </p:spPr>
        <p:txBody>
          <a:bodyPr wrap="square">
            <a:spAutoFit/>
          </a:bodyPr>
          <a:lstStyle/>
          <a:p>
            <a:r>
              <a:rPr lang="en-US" sz="1400" dirty="0" err="1">
                <a:solidFill>
                  <a:srgbClr val="212121"/>
                </a:solidFill>
                <a:latin typeface="system-ui"/>
              </a:rPr>
              <a:t>Dakwar</a:t>
            </a:r>
            <a:r>
              <a:rPr lang="en-US" sz="1400" dirty="0">
                <a:solidFill>
                  <a:srgbClr val="212121"/>
                </a:solidFill>
                <a:latin typeface="system-ui"/>
              </a:rPr>
              <a:t> E, Nunes EV, Hart CL, </a:t>
            </a:r>
            <a:r>
              <a:rPr lang="en-US" sz="1400" dirty="0" err="1">
                <a:solidFill>
                  <a:srgbClr val="212121"/>
                </a:solidFill>
                <a:latin typeface="system-ui"/>
              </a:rPr>
              <a:t>Foltin</a:t>
            </a:r>
            <a:r>
              <a:rPr lang="en-US" sz="1400" dirty="0">
                <a:solidFill>
                  <a:srgbClr val="212121"/>
                </a:solidFill>
                <a:latin typeface="system-ui"/>
              </a:rPr>
              <a:t> RW, Mathew SJ, Carpenter KM, Choi CJJ, </a:t>
            </a:r>
            <a:r>
              <a:rPr lang="en-US" sz="1400" dirty="0" err="1">
                <a:solidFill>
                  <a:srgbClr val="212121"/>
                </a:solidFill>
                <a:latin typeface="system-ui"/>
              </a:rPr>
              <a:t>Basaraba</a:t>
            </a:r>
            <a:r>
              <a:rPr lang="en-US" sz="1400" dirty="0">
                <a:solidFill>
                  <a:srgbClr val="212121"/>
                </a:solidFill>
                <a:latin typeface="system-ui"/>
              </a:rPr>
              <a:t> CN, </a:t>
            </a:r>
            <a:r>
              <a:rPr lang="en-US" sz="1400" dirty="0" err="1">
                <a:solidFill>
                  <a:srgbClr val="212121"/>
                </a:solidFill>
                <a:latin typeface="system-ui"/>
              </a:rPr>
              <a:t>Pavlicova</a:t>
            </a:r>
            <a:r>
              <a:rPr lang="en-US" sz="1400" dirty="0">
                <a:solidFill>
                  <a:srgbClr val="212121"/>
                </a:solidFill>
                <a:latin typeface="system-ui"/>
              </a:rPr>
              <a:t> M, Levin FR. A Single Ketamine Infusion Combined With Mindfulness-Based Behavioral Modification to Treat Cocaine Dependence: A Randomized Clinical Trial. Am J Psychiatry. 2019 Nov 1;176(11):923-930.</a:t>
            </a:r>
            <a:endParaRPr lang="en-US" sz="1400" dirty="0"/>
          </a:p>
        </p:txBody>
      </p:sp>
    </p:spTree>
    <p:extLst>
      <p:ext uri="{BB962C8B-B14F-4D97-AF65-F5344CB8AC3E}">
        <p14:creationId xmlns:p14="http://schemas.microsoft.com/office/powerpoint/2010/main" val="2419849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76D9A-E9E4-4A42-B575-10791DF63757}"/>
              </a:ext>
            </a:extLst>
          </p:cNvPr>
          <p:cNvSpPr/>
          <p:nvPr/>
        </p:nvSpPr>
        <p:spPr>
          <a:xfrm>
            <a:off x="0" y="2221936"/>
            <a:ext cx="12199004" cy="1589900"/>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290" name="Rectangle 2"/>
          <p:cNvSpPr>
            <a:spLocks noGrp="1" noChangeArrowheads="1"/>
          </p:cNvSpPr>
          <p:nvPr>
            <p:ph type="ctrTitle"/>
          </p:nvPr>
        </p:nvSpPr>
        <p:spPr>
          <a:xfrm>
            <a:off x="917902" y="2367910"/>
            <a:ext cx="10363200" cy="1143000"/>
          </a:xfrm>
        </p:spPr>
        <p:txBody>
          <a:bodyPr>
            <a:normAutofit fontScale="90000"/>
          </a:bodyPr>
          <a:lstStyle/>
          <a:p>
            <a:pPr eaLnBrk="1" hangingPunct="1">
              <a:defRPr/>
            </a:pPr>
            <a:r>
              <a:rPr lang="en-US" dirty="0">
                <a:solidFill>
                  <a:schemeClr val="bg1">
                    <a:lumMod val="85000"/>
                  </a:schemeClr>
                </a:solidFill>
                <a:cs typeface="+mj-cs"/>
              </a:rPr>
              <a:t>Non-pharmacologic Management</a:t>
            </a:r>
          </a:p>
        </p:txBody>
      </p:sp>
    </p:spTree>
    <p:custDataLst>
      <p:tags r:id="rId1"/>
    </p:custDataLst>
    <p:extLst>
      <p:ext uri="{BB962C8B-B14F-4D97-AF65-F5344CB8AC3E}">
        <p14:creationId xmlns:p14="http://schemas.microsoft.com/office/powerpoint/2010/main" val="3824556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graphicFrame>
        <p:nvGraphicFramePr>
          <p:cNvPr id="277" name="Google Shape;277;p12"/>
          <p:cNvGraphicFramePr/>
          <p:nvPr>
            <p:extLst>
              <p:ext uri="{D42A27DB-BD31-4B8C-83A1-F6EECF244321}">
                <p14:modId xmlns:p14="http://schemas.microsoft.com/office/powerpoint/2010/main" val="1564874386"/>
              </p:ext>
            </p:extLst>
          </p:nvPr>
        </p:nvGraphicFramePr>
        <p:xfrm>
          <a:off x="172278" y="953011"/>
          <a:ext cx="11900452" cy="5765840"/>
        </p:xfrm>
        <a:graphic>
          <a:graphicData uri="http://schemas.openxmlformats.org/drawingml/2006/table">
            <a:tbl>
              <a:tblPr>
                <a:noFill/>
              </a:tblPr>
              <a:tblGrid>
                <a:gridCol w="2602583">
                  <a:extLst>
                    <a:ext uri="{9D8B030D-6E8A-4147-A177-3AD203B41FA5}">
                      <a16:colId xmlns:a16="http://schemas.microsoft.com/office/drawing/2014/main" val="20000"/>
                    </a:ext>
                  </a:extLst>
                </a:gridCol>
                <a:gridCol w="5610836">
                  <a:extLst>
                    <a:ext uri="{9D8B030D-6E8A-4147-A177-3AD203B41FA5}">
                      <a16:colId xmlns:a16="http://schemas.microsoft.com/office/drawing/2014/main" val="20001"/>
                    </a:ext>
                  </a:extLst>
                </a:gridCol>
                <a:gridCol w="3687033">
                  <a:extLst>
                    <a:ext uri="{9D8B030D-6E8A-4147-A177-3AD203B41FA5}">
                      <a16:colId xmlns:a16="http://schemas.microsoft.com/office/drawing/2014/main" val="20002"/>
                    </a:ext>
                  </a:extLst>
                </a:gridCol>
              </a:tblGrid>
              <a:tr h="662536">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Evidence-Based Treatments </a:t>
                      </a:r>
                      <a:endParaRPr sz="1800" u="none" strike="noStrike" cap="none" dirty="0"/>
                    </a:p>
                  </a:txBody>
                  <a:tcPr marL="91475" marR="91475" marT="45725" marB="45725">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398F9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Description of Treatment</a:t>
                      </a:r>
                      <a:endParaRPr sz="1200" u="none" strike="noStrike" cap="none"/>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398F9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500" u="none" strike="noStrike" cap="none"/>
                        <a:t>References</a:t>
                      </a:r>
                      <a:endParaRPr sz="1500" u="none" strike="noStrike" cap="none"/>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398F98"/>
                    </a:solidFill>
                  </a:tcPr>
                </a:tc>
                <a:extLst>
                  <a:ext uri="{0D108BD9-81ED-4DB2-BD59-A6C34878D82A}">
                    <a16:rowId xmlns:a16="http://schemas.microsoft.com/office/drawing/2014/main" val="10000"/>
                  </a:ext>
                </a:extLst>
              </a:tr>
              <a:tr h="932445">
                <a:tc>
                  <a:txBody>
                    <a:bodyPr/>
                    <a:lstStyle/>
                    <a:p>
                      <a:pPr marL="0" marR="0" lvl="0" indent="0" algn="ctr" rtl="0">
                        <a:lnSpc>
                          <a:spcPct val="100000"/>
                        </a:lnSpc>
                        <a:spcBef>
                          <a:spcPts val="0"/>
                        </a:spcBef>
                        <a:spcAft>
                          <a:spcPts val="0"/>
                        </a:spcAft>
                        <a:buClr>
                          <a:srgbClr val="000000"/>
                        </a:buClr>
                        <a:buSzPts val="2400"/>
                        <a:buFont typeface="Arial"/>
                        <a:buNone/>
                      </a:pPr>
                      <a:r>
                        <a:rPr lang="en-US" sz="2000" b="1" u="none" strike="noStrike" cap="none" dirty="0"/>
                        <a:t>Contingency Management</a:t>
                      </a:r>
                      <a:endParaRPr sz="700" b="1" u="none" strike="noStrike" cap="none" dirty="0"/>
                    </a:p>
                  </a:txBody>
                  <a:tcPr marL="91475" marR="91475" marT="45725" marB="45725">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dirty="0"/>
                        <a:t>Provides </a:t>
                      </a:r>
                      <a:r>
                        <a:rPr lang="en-US" sz="1600" u="none" strike="noStrike" cap="none" dirty="0" err="1"/>
                        <a:t>reinforcers</a:t>
                      </a:r>
                      <a:r>
                        <a:rPr lang="en-US" sz="1600" u="none" strike="noStrike" cap="none" dirty="0"/>
                        <a:t> ($, gift cards, motivational encouragement, </a:t>
                      </a:r>
                      <a:r>
                        <a:rPr lang="en-US" sz="1600" u="none" strike="noStrike" cap="none" dirty="0" err="1"/>
                        <a:t>etc</a:t>
                      </a:r>
                      <a:r>
                        <a:rPr lang="en-US" sz="1600" u="none" strike="noStrike" cap="none" dirty="0"/>
                        <a:t>) for treatment adherence.</a:t>
                      </a:r>
                      <a:endParaRPr sz="1600" u="none" strike="noStrike" cap="none" dirty="0"/>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400" u="none" strike="noStrike" cap="none" dirty="0"/>
                        <a:t>(Bach et al., 2020; Brown &amp; </a:t>
                      </a:r>
                      <a:r>
                        <a:rPr lang="en-US" sz="1400" u="none" strike="noStrike" cap="none" dirty="0" err="1"/>
                        <a:t>DeFulio</a:t>
                      </a:r>
                      <a:r>
                        <a:rPr lang="en-US" sz="1400" u="none" strike="noStrike" cap="none" dirty="0"/>
                        <a:t>, 2020; Lake et al., 2020; </a:t>
                      </a:r>
                      <a:r>
                        <a:rPr lang="en-US" sz="1400" u="none" strike="noStrike" cap="none" dirty="0" err="1"/>
                        <a:t>Minozzi</a:t>
                      </a:r>
                      <a:r>
                        <a:rPr lang="en-US" sz="1400" u="none" strike="noStrike" cap="none" dirty="0"/>
                        <a:t> et al., 2016; Okafor et al., 2020)</a:t>
                      </a:r>
                      <a:endParaRPr sz="1400" u="none" strike="noStrike" cap="none" dirty="0"/>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extLst>
                  <a:ext uri="{0D108BD9-81ED-4DB2-BD59-A6C34878D82A}">
                    <a16:rowId xmlns:a16="http://schemas.microsoft.com/office/drawing/2014/main" val="10001"/>
                  </a:ext>
                </a:extLst>
              </a:tr>
              <a:tr h="1031349">
                <a:tc>
                  <a:txBody>
                    <a:bodyPr/>
                    <a:lstStyle/>
                    <a:p>
                      <a:pPr marL="0" marR="0" lvl="0" indent="0" algn="ctr" rtl="0">
                        <a:lnSpc>
                          <a:spcPct val="100000"/>
                        </a:lnSpc>
                        <a:spcBef>
                          <a:spcPts val="0"/>
                        </a:spcBef>
                        <a:spcAft>
                          <a:spcPts val="0"/>
                        </a:spcAft>
                        <a:buClr>
                          <a:srgbClr val="000000"/>
                        </a:buClr>
                        <a:buSzPts val="2700"/>
                        <a:buFont typeface="Arial"/>
                        <a:buNone/>
                      </a:pPr>
                      <a:r>
                        <a:rPr lang="en-US" sz="2000" b="1" u="none" strike="noStrike" cap="none" dirty="0"/>
                        <a:t>Community Reinforcement Approach</a:t>
                      </a:r>
                      <a:endParaRPr sz="2000" b="1" u="none" strike="noStrike" cap="none" dirty="0"/>
                    </a:p>
                  </a:txBody>
                  <a:tcPr marL="91475" marR="91475" marT="45725" marB="45725">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Using therapeutic modalities, job training, education, behavioral skills training, social training, relapse prevention and relationship counseling. </a:t>
                      </a:r>
                      <a:endParaRPr sz="1600" u="none" strike="noStrike" cap="none"/>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400" u="none" strike="noStrike" cap="none"/>
                        <a:t>(Meyers et al., 2011; Riccardo De Giorgi et al., 2018; Stitzer et al., 2011)</a:t>
                      </a:r>
                      <a:endParaRPr sz="1400" u="none" strike="noStrike" cap="none"/>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extLst>
                  <a:ext uri="{0D108BD9-81ED-4DB2-BD59-A6C34878D82A}">
                    <a16:rowId xmlns:a16="http://schemas.microsoft.com/office/drawing/2014/main" val="10002"/>
                  </a:ext>
                </a:extLst>
              </a:tr>
              <a:tr h="1093854">
                <a:tc>
                  <a:txBody>
                    <a:bodyPr/>
                    <a:lstStyle/>
                    <a:p>
                      <a:pPr marL="0" marR="0" lvl="0" indent="0" algn="ctr" rtl="0">
                        <a:lnSpc>
                          <a:spcPct val="100000"/>
                        </a:lnSpc>
                        <a:spcBef>
                          <a:spcPts val="0"/>
                        </a:spcBef>
                        <a:spcAft>
                          <a:spcPts val="0"/>
                        </a:spcAft>
                        <a:buClr>
                          <a:srgbClr val="000000"/>
                        </a:buClr>
                        <a:buSzPts val="2400"/>
                        <a:buFont typeface="Arial"/>
                        <a:buNone/>
                      </a:pPr>
                      <a:r>
                        <a:rPr lang="en-US" sz="2000" b="1" u="none" strike="noStrike" cap="none" dirty="0"/>
                        <a:t>Matrix Model</a:t>
                      </a:r>
                      <a:endParaRPr sz="700" b="1" u="none" strike="noStrike" cap="none" dirty="0"/>
                    </a:p>
                  </a:txBody>
                  <a:tcPr marL="91475" marR="91475" marT="45725" marB="45725">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dirty="0"/>
                        <a:t>An 8-16-week structured intensive outpatient group utilizing group therapy, connection to self-help, and exploration of underlying causes of disease. </a:t>
                      </a:r>
                      <a:endParaRPr sz="1400" u="none" strike="noStrike" cap="none" dirty="0"/>
                    </a:p>
                    <a:p>
                      <a:pPr marL="0" marR="0" lvl="0" indent="0" algn="ctr" rtl="0">
                        <a:lnSpc>
                          <a:spcPct val="100000"/>
                        </a:lnSpc>
                        <a:spcBef>
                          <a:spcPts val="0"/>
                        </a:spcBef>
                        <a:spcAft>
                          <a:spcPts val="0"/>
                        </a:spcAft>
                        <a:buClr>
                          <a:srgbClr val="000000"/>
                        </a:buClr>
                        <a:buSzPts val="1500"/>
                        <a:buFont typeface="Arial"/>
                        <a:buNone/>
                      </a:pPr>
                      <a:r>
                        <a:rPr lang="en-US" sz="1600" u="none" strike="noStrike" cap="none" dirty="0"/>
                        <a:t>Regular UDS screening.  </a:t>
                      </a:r>
                      <a:endParaRPr sz="1600" u="none" strike="noStrike" cap="none" dirty="0"/>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400" u="none" strike="noStrike" cap="none"/>
                        <a:t>(Huber et al., 1997; Rawson et al., 1995, 2002)</a:t>
                      </a:r>
                      <a:endParaRPr sz="1400" u="none" strike="noStrike" cap="none"/>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extLst>
                  <a:ext uri="{0D108BD9-81ED-4DB2-BD59-A6C34878D82A}">
                    <a16:rowId xmlns:a16="http://schemas.microsoft.com/office/drawing/2014/main" val="10003"/>
                  </a:ext>
                </a:extLst>
              </a:tr>
              <a:tr h="1055188">
                <a:tc>
                  <a:txBody>
                    <a:bodyPr/>
                    <a:lstStyle/>
                    <a:p>
                      <a:pPr marL="0" marR="0" lvl="0" indent="0" algn="ctr" rtl="0">
                        <a:lnSpc>
                          <a:spcPct val="100000"/>
                        </a:lnSpc>
                        <a:spcBef>
                          <a:spcPts val="0"/>
                        </a:spcBef>
                        <a:spcAft>
                          <a:spcPts val="0"/>
                        </a:spcAft>
                        <a:buClr>
                          <a:srgbClr val="000000"/>
                        </a:buClr>
                        <a:buSzPts val="2400"/>
                        <a:buFont typeface="Arial"/>
                        <a:buNone/>
                      </a:pPr>
                      <a:r>
                        <a:rPr lang="en-US" sz="2000" b="1" u="none" strike="noStrike" cap="none" dirty="0"/>
                        <a:t>Exercise Supported Recovery</a:t>
                      </a:r>
                      <a:endParaRPr sz="2000" b="1" u="none" strike="noStrike" cap="none" dirty="0"/>
                    </a:p>
                  </a:txBody>
                  <a:tcPr marL="91475" marR="91475" marT="45725" marB="45725">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dirty="0"/>
                        <a:t>Varying exercise programs have been described, but those with a combination of daily aerobic and anaerobic exercise are associated with long term recovery.</a:t>
                      </a:r>
                      <a:endParaRPr sz="1600" u="none" strike="noStrike" cap="none" dirty="0"/>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400" u="none" strike="noStrike" cap="none" dirty="0"/>
                        <a:t>(Huang et al., 2020; Killeen et al., 2020; Liu et al., 2021; Zhou et al., 2021)</a:t>
                      </a:r>
                      <a:endParaRPr sz="1400" u="none" strike="noStrike" cap="none" dirty="0"/>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extLst>
                  <a:ext uri="{0D108BD9-81ED-4DB2-BD59-A6C34878D82A}">
                    <a16:rowId xmlns:a16="http://schemas.microsoft.com/office/drawing/2014/main" val="10004"/>
                  </a:ext>
                </a:extLst>
              </a:tr>
              <a:tr h="990468">
                <a:tc>
                  <a:txBody>
                    <a:bodyPr/>
                    <a:lstStyle/>
                    <a:p>
                      <a:pPr marL="0" marR="0" lvl="0" indent="0" algn="ctr" rtl="0">
                        <a:lnSpc>
                          <a:spcPct val="100000"/>
                        </a:lnSpc>
                        <a:spcBef>
                          <a:spcPts val="0"/>
                        </a:spcBef>
                        <a:spcAft>
                          <a:spcPts val="0"/>
                        </a:spcAft>
                        <a:buClr>
                          <a:srgbClr val="000000"/>
                        </a:buClr>
                        <a:buSzPts val="2400"/>
                        <a:buFont typeface="Arial"/>
                        <a:buNone/>
                      </a:pPr>
                      <a:r>
                        <a:rPr lang="en-US" sz="2000" b="1" u="none" strike="noStrike" cap="none"/>
                        <a:t>Trauma-Informed Care Seeking Safety</a:t>
                      </a:r>
                      <a:endParaRPr sz="2000" b="1" u="none" strike="noStrike" cap="none"/>
                    </a:p>
                  </a:txBody>
                  <a:tcPr marL="91475" marR="91475" marT="45725" marB="45725">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A therapeutic model for the treatment of co-occurring PTSD and SUD that emphasizes the need to be safe in order to explore and cope with trauma.</a:t>
                      </a:r>
                      <a:endParaRPr sz="1600" u="none" strike="noStrike" cap="none"/>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400" u="none" strike="noStrike" cap="none" dirty="0"/>
                        <a:t>(Lange-Altman et al., 2017; Lenz et al., 2016; Morley et al., 2016; Murphy et al., 2019; </a:t>
                      </a:r>
                      <a:r>
                        <a:rPr lang="en-US" sz="1400" u="none" strike="noStrike" cap="none" dirty="0" err="1"/>
                        <a:t>Najavits</a:t>
                      </a:r>
                      <a:r>
                        <a:rPr lang="en-US" sz="1400" u="none" strike="noStrike" cap="none" dirty="0"/>
                        <a:t> &amp; Anderson, </a:t>
                      </a:r>
                      <a:r>
                        <a:rPr lang="en-US" sz="1400" u="none" strike="noStrike" cap="none" dirty="0" err="1"/>
                        <a:t>n.d.</a:t>
                      </a:r>
                      <a:r>
                        <a:rPr lang="en-US" sz="1400" u="none" strike="noStrike" cap="none" dirty="0"/>
                        <a:t>; </a:t>
                      </a:r>
                      <a:r>
                        <a:rPr lang="en-US" sz="1400" u="none" strike="noStrike" cap="none" dirty="0" err="1"/>
                        <a:t>Sperlich</a:t>
                      </a:r>
                      <a:r>
                        <a:rPr lang="en-US" sz="1400" u="none" strike="noStrike" cap="none" dirty="0"/>
                        <a:t> et al., 2021; Takahashi et al., 2020)</a:t>
                      </a:r>
                      <a:endParaRPr sz="1400" u="none" strike="noStrike" cap="none" dirty="0"/>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BBE1E5"/>
                    </a:solidFill>
                  </a:tcPr>
                </a:tc>
                <a:extLst>
                  <a:ext uri="{0D108BD9-81ED-4DB2-BD59-A6C34878D82A}">
                    <a16:rowId xmlns:a16="http://schemas.microsoft.com/office/drawing/2014/main" val="10005"/>
                  </a:ext>
                </a:extLst>
              </a:tr>
            </a:tbl>
          </a:graphicData>
        </a:graphic>
      </p:graphicFrame>
      <p:sp>
        <p:nvSpPr>
          <p:cNvPr id="5" name="Rectangle 4">
            <a:extLst>
              <a:ext uri="{FF2B5EF4-FFF2-40B4-BE49-F238E27FC236}">
                <a16:creationId xmlns:a16="http://schemas.microsoft.com/office/drawing/2014/main" id="{D6176D9A-E9E4-4A42-B575-10791DF63757}"/>
              </a:ext>
            </a:extLst>
          </p:cNvPr>
          <p:cNvSpPr/>
          <p:nvPr/>
        </p:nvSpPr>
        <p:spPr>
          <a:xfrm>
            <a:off x="-7004" y="5273"/>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 name="Title 1"/>
          <p:cNvSpPr>
            <a:spLocks noGrp="1"/>
          </p:cNvSpPr>
          <p:nvPr>
            <p:ph type="title"/>
          </p:nvPr>
        </p:nvSpPr>
        <p:spPr>
          <a:xfrm>
            <a:off x="852374" y="5274"/>
            <a:ext cx="10515600" cy="947738"/>
          </a:xfrm>
        </p:spPr>
        <p:txBody>
          <a:bodyPr>
            <a:normAutofit/>
          </a:bodyPr>
          <a:lstStyle/>
          <a:p>
            <a:pPr algn="ctr"/>
            <a:r>
              <a:rPr lang="en-US" sz="3600" dirty="0">
                <a:solidFill>
                  <a:schemeClr val="bg1">
                    <a:lumMod val="85000"/>
                  </a:schemeClr>
                </a:solidFill>
              </a:rPr>
              <a:t>Behavioral Interventions for </a:t>
            </a:r>
            <a:r>
              <a:rPr lang="en-US" sz="3600" dirty="0" err="1">
                <a:solidFill>
                  <a:schemeClr val="bg1">
                    <a:lumMod val="85000"/>
                  </a:schemeClr>
                </a:solidFill>
              </a:rPr>
              <a:t>StUD</a:t>
            </a:r>
            <a:endParaRPr lang="en-US" sz="3600" dirty="0">
              <a:solidFill>
                <a:schemeClr val="bg1">
                  <a:lumMod val="85000"/>
                </a:schemeClr>
              </a:solidFill>
            </a:endParaRPr>
          </a:p>
        </p:txBody>
      </p:sp>
    </p:spTree>
    <p:extLst>
      <p:ext uri="{BB962C8B-B14F-4D97-AF65-F5344CB8AC3E}">
        <p14:creationId xmlns:p14="http://schemas.microsoft.com/office/powerpoint/2010/main" val="1567630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6" name="Google Shape;306;p15"/>
          <p:cNvSpPr txBox="1"/>
          <p:nvPr/>
        </p:nvSpPr>
        <p:spPr>
          <a:xfrm>
            <a:off x="5536157" y="1543518"/>
            <a:ext cx="6304500" cy="34162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Research indicates that a combination of behavioral health approaches are most effective in producing abstinence at 12 weeks</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lang="en-US"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Arial"/>
                <a:ea typeface="Arial"/>
                <a:cs typeface="Arial"/>
                <a:sym typeface="Arial"/>
              </a:rPr>
              <a:t>Contingency management combined with any additional behavioral health approach improves outcomes</a:t>
            </a:r>
            <a:endParaRPr sz="2400" b="1" i="0" u="none" strike="noStrike" cap="none" dirty="0">
              <a:solidFill>
                <a:srgbClr val="000000"/>
              </a:solidFill>
              <a:latin typeface="Arial"/>
              <a:ea typeface="Arial"/>
              <a:cs typeface="Arial"/>
              <a:sym typeface="Arial"/>
            </a:endParaRPr>
          </a:p>
        </p:txBody>
      </p:sp>
      <p:sp>
        <p:nvSpPr>
          <p:cNvPr id="307" name="Google Shape;307;p15"/>
          <p:cNvSpPr txBox="1"/>
          <p:nvPr/>
        </p:nvSpPr>
        <p:spPr>
          <a:xfrm>
            <a:off x="8413005" y="5578750"/>
            <a:ext cx="32169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200" b="0" i="0" u="none" strike="noStrike" cap="none" dirty="0" err="1">
                <a:solidFill>
                  <a:srgbClr val="7F7F7F"/>
                </a:solidFill>
                <a:latin typeface="Arial"/>
                <a:ea typeface="Arial"/>
                <a:cs typeface="Arial"/>
                <a:sym typeface="Arial"/>
              </a:rPr>
              <a:t>DeCrescenzo</a:t>
            </a:r>
            <a:r>
              <a:rPr lang="en-US" sz="1200" b="0" i="0" u="none" strike="noStrike" cap="none" dirty="0">
                <a:solidFill>
                  <a:srgbClr val="7F7F7F"/>
                </a:solidFill>
                <a:latin typeface="Arial"/>
                <a:ea typeface="Arial"/>
                <a:cs typeface="Arial"/>
                <a:sym typeface="Arial"/>
              </a:rPr>
              <a:t>, et al, 2018</a:t>
            </a:r>
            <a:endParaRPr sz="1200" b="0" i="0" u="none" strike="noStrike" cap="none" dirty="0">
              <a:solidFill>
                <a:srgbClr val="7F7F7F"/>
              </a:solidFill>
              <a:latin typeface="Arial"/>
              <a:ea typeface="Arial"/>
              <a:cs typeface="Arial"/>
              <a:sym typeface="Arial"/>
            </a:endParaRPr>
          </a:p>
        </p:txBody>
      </p:sp>
      <p:grpSp>
        <p:nvGrpSpPr>
          <p:cNvPr id="308" name="Google Shape;308;p15"/>
          <p:cNvGrpSpPr/>
          <p:nvPr/>
        </p:nvGrpSpPr>
        <p:grpSpPr>
          <a:xfrm>
            <a:off x="-1" y="0"/>
            <a:ext cx="5434045" cy="6799398"/>
            <a:chOff x="-62214" y="-57064"/>
            <a:chExt cx="5369480" cy="6858000"/>
          </a:xfrm>
        </p:grpSpPr>
        <p:pic>
          <p:nvPicPr>
            <p:cNvPr id="309" name="Google Shape;309;p15"/>
            <p:cNvPicPr preferRelativeResize="0"/>
            <p:nvPr/>
          </p:nvPicPr>
          <p:blipFill rotWithShape="1">
            <a:blip r:embed="rId3">
              <a:alphaModFix/>
            </a:blip>
            <a:srcRect l="3941" t="3506" r="12808" b="5385"/>
            <a:stretch/>
          </p:blipFill>
          <p:spPr>
            <a:xfrm>
              <a:off x="0" y="-57064"/>
              <a:ext cx="5307266" cy="6858000"/>
            </a:xfrm>
            <a:prstGeom prst="rect">
              <a:avLst/>
            </a:prstGeom>
            <a:noFill/>
            <a:ln>
              <a:noFill/>
            </a:ln>
          </p:spPr>
        </p:pic>
        <p:sp>
          <p:nvSpPr>
            <p:cNvPr id="310" name="Google Shape;310;p15"/>
            <p:cNvSpPr txBox="1"/>
            <p:nvPr/>
          </p:nvSpPr>
          <p:spPr>
            <a:xfrm>
              <a:off x="0" y="43771"/>
              <a:ext cx="19941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CM + CRA</a:t>
              </a:r>
              <a:endParaRPr sz="1400" b="0" i="0" u="none" strike="noStrike" cap="none" dirty="0">
                <a:solidFill>
                  <a:srgbClr val="000000"/>
                </a:solidFill>
                <a:latin typeface="Arial"/>
                <a:ea typeface="Arial"/>
                <a:cs typeface="Arial"/>
                <a:sym typeface="Arial"/>
              </a:endParaRPr>
            </a:p>
          </p:txBody>
        </p:sp>
        <p:sp>
          <p:nvSpPr>
            <p:cNvPr id="311" name="Google Shape;311;p15"/>
            <p:cNvSpPr txBox="1"/>
            <p:nvPr/>
          </p:nvSpPr>
          <p:spPr>
            <a:xfrm>
              <a:off x="0" y="597925"/>
              <a:ext cx="1702198"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CM + 12 Step</a:t>
              </a:r>
              <a:endParaRPr sz="1400" b="0" i="0" u="none" strike="noStrike" cap="none" dirty="0">
                <a:solidFill>
                  <a:srgbClr val="000000"/>
                </a:solidFill>
                <a:latin typeface="Arial"/>
                <a:ea typeface="Arial"/>
                <a:cs typeface="Arial"/>
                <a:sym typeface="Arial"/>
              </a:endParaRPr>
            </a:p>
          </p:txBody>
        </p:sp>
        <p:sp>
          <p:nvSpPr>
            <p:cNvPr id="312" name="Google Shape;312;p15"/>
            <p:cNvSpPr txBox="1"/>
            <p:nvPr/>
          </p:nvSpPr>
          <p:spPr>
            <a:xfrm>
              <a:off x="-62214" y="1141035"/>
              <a:ext cx="19941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CRA + Incentives</a:t>
              </a:r>
              <a:endParaRPr sz="1400" b="0" i="0" u="none" strike="noStrike" cap="none" dirty="0">
                <a:solidFill>
                  <a:srgbClr val="000000"/>
                </a:solidFill>
                <a:latin typeface="Arial"/>
                <a:ea typeface="Arial"/>
                <a:cs typeface="Arial"/>
                <a:sym typeface="Arial"/>
              </a:endParaRPr>
            </a:p>
          </p:txBody>
        </p:sp>
        <p:sp>
          <p:nvSpPr>
            <p:cNvPr id="313" name="Google Shape;313;p15"/>
            <p:cNvSpPr txBox="1"/>
            <p:nvPr/>
          </p:nvSpPr>
          <p:spPr>
            <a:xfrm>
              <a:off x="-2" y="1694336"/>
              <a:ext cx="17022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CM + CBT</a:t>
              </a:r>
              <a:endParaRPr sz="1400" b="0" i="0" u="none" strike="noStrike" cap="none">
                <a:solidFill>
                  <a:srgbClr val="000000"/>
                </a:solidFill>
                <a:latin typeface="Arial"/>
                <a:ea typeface="Arial"/>
                <a:cs typeface="Arial"/>
                <a:sym typeface="Arial"/>
              </a:endParaRPr>
            </a:p>
          </p:txBody>
        </p:sp>
        <p:sp>
          <p:nvSpPr>
            <p:cNvPr id="314" name="Google Shape;314;p15"/>
            <p:cNvSpPr txBox="1"/>
            <p:nvPr/>
          </p:nvSpPr>
          <p:spPr>
            <a:xfrm>
              <a:off x="-1" y="2276593"/>
              <a:ext cx="15369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CM</a:t>
              </a:r>
              <a:endParaRPr sz="1400" b="0" i="0" u="none" strike="noStrike" cap="none">
                <a:solidFill>
                  <a:srgbClr val="000000"/>
                </a:solidFill>
                <a:latin typeface="Arial"/>
                <a:ea typeface="Arial"/>
                <a:cs typeface="Arial"/>
                <a:sym typeface="Arial"/>
              </a:endParaRPr>
            </a:p>
          </p:txBody>
        </p:sp>
        <p:sp>
          <p:nvSpPr>
            <p:cNvPr id="315" name="Google Shape;315;p15"/>
            <p:cNvSpPr txBox="1"/>
            <p:nvPr/>
          </p:nvSpPr>
          <p:spPr>
            <a:xfrm>
              <a:off x="-1" y="2811294"/>
              <a:ext cx="19164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CRA</a:t>
              </a:r>
              <a:endParaRPr sz="1400" b="0" i="0" u="none" strike="noStrike" cap="none">
                <a:solidFill>
                  <a:srgbClr val="000000"/>
                </a:solidFill>
                <a:latin typeface="Arial"/>
                <a:ea typeface="Arial"/>
                <a:cs typeface="Arial"/>
                <a:sym typeface="Arial"/>
              </a:endParaRPr>
            </a:p>
          </p:txBody>
        </p:sp>
        <p:sp>
          <p:nvSpPr>
            <p:cNvPr id="316" name="Google Shape;316;p15"/>
            <p:cNvSpPr txBox="1"/>
            <p:nvPr/>
          </p:nvSpPr>
          <p:spPr>
            <a:xfrm>
              <a:off x="-2" y="3341520"/>
              <a:ext cx="2286002"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12 Step +Incentives</a:t>
              </a:r>
              <a:endParaRPr sz="1400" b="0" i="0" u="none" strike="noStrike" cap="none">
                <a:solidFill>
                  <a:srgbClr val="000000"/>
                </a:solidFill>
                <a:latin typeface="Arial"/>
                <a:ea typeface="Arial"/>
                <a:cs typeface="Arial"/>
                <a:sym typeface="Arial"/>
              </a:endParaRPr>
            </a:p>
          </p:txBody>
        </p:sp>
        <p:sp>
          <p:nvSpPr>
            <p:cNvPr id="317" name="Google Shape;317;p15"/>
            <p:cNvSpPr txBox="1"/>
            <p:nvPr/>
          </p:nvSpPr>
          <p:spPr>
            <a:xfrm>
              <a:off x="-2" y="3926412"/>
              <a:ext cx="15369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12 Step</a:t>
              </a:r>
              <a:endParaRPr sz="1400" b="0" i="0" u="none" strike="noStrike" cap="none">
                <a:solidFill>
                  <a:srgbClr val="000000"/>
                </a:solidFill>
                <a:latin typeface="Arial"/>
                <a:ea typeface="Arial"/>
                <a:cs typeface="Arial"/>
                <a:sym typeface="Arial"/>
              </a:endParaRPr>
            </a:p>
          </p:txBody>
        </p:sp>
        <p:sp>
          <p:nvSpPr>
            <p:cNvPr id="318" name="Google Shape;318;p15"/>
            <p:cNvSpPr txBox="1"/>
            <p:nvPr/>
          </p:nvSpPr>
          <p:spPr>
            <a:xfrm>
              <a:off x="-2" y="4442622"/>
              <a:ext cx="15369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Meditation</a:t>
              </a:r>
              <a:endParaRPr sz="1400" b="0" i="0" u="none" strike="noStrike" cap="none">
                <a:solidFill>
                  <a:srgbClr val="000000"/>
                </a:solidFill>
                <a:latin typeface="Arial"/>
                <a:ea typeface="Arial"/>
                <a:cs typeface="Arial"/>
                <a:sym typeface="Arial"/>
              </a:endParaRPr>
            </a:p>
          </p:txBody>
        </p:sp>
        <p:sp>
          <p:nvSpPr>
            <p:cNvPr id="319" name="Google Shape;319;p15"/>
            <p:cNvSpPr txBox="1"/>
            <p:nvPr/>
          </p:nvSpPr>
          <p:spPr>
            <a:xfrm>
              <a:off x="9817" y="4996776"/>
              <a:ext cx="15369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CBT</a:t>
              </a:r>
              <a:endParaRPr sz="1400" b="0" i="0" u="none" strike="noStrike" cap="none">
                <a:solidFill>
                  <a:srgbClr val="000000"/>
                </a:solidFill>
                <a:latin typeface="Arial"/>
                <a:ea typeface="Arial"/>
                <a:cs typeface="Arial"/>
                <a:sym typeface="Arial"/>
              </a:endParaRPr>
            </a:p>
          </p:txBody>
        </p:sp>
        <p:sp>
          <p:nvSpPr>
            <p:cNvPr id="320" name="Google Shape;320;p15"/>
            <p:cNvSpPr txBox="1"/>
            <p:nvPr/>
          </p:nvSpPr>
          <p:spPr>
            <a:xfrm>
              <a:off x="-2" y="5512986"/>
              <a:ext cx="15369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Incentives</a:t>
              </a:r>
              <a:endParaRPr sz="1400" b="0" i="0" u="none" strike="noStrike" cap="none">
                <a:solidFill>
                  <a:srgbClr val="000000"/>
                </a:solidFill>
                <a:latin typeface="Arial"/>
                <a:ea typeface="Arial"/>
                <a:cs typeface="Arial"/>
                <a:sym typeface="Arial"/>
              </a:endParaRPr>
            </a:p>
          </p:txBody>
        </p:sp>
        <p:sp>
          <p:nvSpPr>
            <p:cNvPr id="321" name="Google Shape;321;p15"/>
            <p:cNvSpPr txBox="1"/>
            <p:nvPr/>
          </p:nvSpPr>
          <p:spPr>
            <a:xfrm>
              <a:off x="9817" y="6090765"/>
              <a:ext cx="2445491" cy="307736"/>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400" b="0" i="0" u="none" strike="noStrike" cap="none">
                  <a:solidFill>
                    <a:srgbClr val="000000"/>
                  </a:solidFill>
                  <a:latin typeface="Arial"/>
                  <a:ea typeface="Arial"/>
                  <a:cs typeface="Arial"/>
                  <a:sym typeface="Arial"/>
                </a:rPr>
                <a:t>Psychodynamic therapy</a:t>
              </a:r>
              <a:endParaRPr sz="1100" b="0" i="0" u="none" strike="noStrike" cap="none">
                <a:solidFill>
                  <a:srgbClr val="000000"/>
                </a:solidFill>
                <a:latin typeface="Arial"/>
                <a:ea typeface="Arial"/>
                <a:cs typeface="Arial"/>
                <a:sym typeface="Arial"/>
              </a:endParaRPr>
            </a:p>
          </p:txBody>
        </p:sp>
      </p:grpSp>
      <p:sp>
        <p:nvSpPr>
          <p:cNvPr id="322" name="Google Shape;322;p15"/>
          <p:cNvSpPr txBox="1"/>
          <p:nvPr/>
        </p:nvSpPr>
        <p:spPr>
          <a:xfrm>
            <a:off x="5416889" y="6060775"/>
            <a:ext cx="4149142"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CRA=Community Reinforcement Approach, CM=Contingency Management, </a:t>
            </a: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CBT=Cognitive Behavioral Therapy</a:t>
            </a:r>
            <a:endParaRPr sz="1400" b="0" i="0" u="none" strike="noStrike" cap="none" dirty="0">
              <a:solidFill>
                <a:srgbClr val="000000"/>
              </a:solidFill>
              <a:latin typeface="Arial"/>
              <a:ea typeface="Arial"/>
              <a:cs typeface="Arial"/>
              <a:sym typeface="Arial"/>
            </a:endParaRPr>
          </a:p>
        </p:txBody>
      </p:sp>
      <p:pic>
        <p:nvPicPr>
          <p:cNvPr id="2" name="Picture 1"/>
          <p:cNvPicPr>
            <a:picLocks noChangeAspect="1"/>
          </p:cNvPicPr>
          <p:nvPr/>
        </p:nvPicPr>
        <p:blipFill>
          <a:blip r:embed="rId4"/>
          <a:stretch>
            <a:fillRect/>
          </a:stretch>
        </p:blipFill>
        <p:spPr>
          <a:xfrm>
            <a:off x="5434044" y="5313979"/>
            <a:ext cx="1651085" cy="558829"/>
          </a:xfrm>
          <a:prstGeom prst="rect">
            <a:avLst/>
          </a:prstGeom>
        </p:spPr>
      </p:pic>
      <p:sp>
        <p:nvSpPr>
          <p:cNvPr id="21" name="Rectangle 20">
            <a:extLst>
              <a:ext uri="{FF2B5EF4-FFF2-40B4-BE49-F238E27FC236}">
                <a16:creationId xmlns:a16="http://schemas.microsoft.com/office/drawing/2014/main" id="{D6176D9A-E9E4-4A42-B575-10791DF63757}"/>
              </a:ext>
            </a:extLst>
          </p:cNvPr>
          <p:cNvSpPr/>
          <p:nvPr/>
        </p:nvSpPr>
        <p:spPr>
          <a:xfrm>
            <a:off x="5434044" y="-1"/>
            <a:ext cx="6764960" cy="1198099"/>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5536157" y="331303"/>
            <a:ext cx="6443808" cy="523220"/>
          </a:xfrm>
          <a:prstGeom prst="rect">
            <a:avLst/>
          </a:prstGeom>
          <a:noFill/>
        </p:spPr>
        <p:txBody>
          <a:bodyPr wrap="square" rtlCol="0">
            <a:spAutoFit/>
          </a:bodyPr>
          <a:lstStyle/>
          <a:p>
            <a:pPr algn="ctr"/>
            <a:r>
              <a:rPr lang="en-US" sz="2800" dirty="0">
                <a:solidFill>
                  <a:schemeClr val="bg1">
                    <a:lumMod val="85000"/>
                  </a:schemeClr>
                </a:solidFill>
              </a:rPr>
              <a:t>Comparing Behavioral Health Approaches  </a:t>
            </a:r>
          </a:p>
        </p:txBody>
      </p:sp>
    </p:spTree>
    <p:extLst>
      <p:ext uri="{BB962C8B-B14F-4D97-AF65-F5344CB8AC3E}">
        <p14:creationId xmlns:p14="http://schemas.microsoft.com/office/powerpoint/2010/main" val="366659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491535" y="1171308"/>
            <a:ext cx="7962330" cy="4735634"/>
          </a:xfrm>
        </p:spPr>
        <p:txBody>
          <a:bodyPr>
            <a:normAutofit fontScale="77500" lnSpcReduction="20000"/>
          </a:bodyPr>
          <a:lstStyle/>
          <a:p>
            <a:pPr marL="0" lvl="0" indent="0">
              <a:lnSpc>
                <a:spcPct val="100000"/>
              </a:lnSpc>
              <a:spcBef>
                <a:spcPts val="0"/>
              </a:spcBef>
              <a:buClr>
                <a:srgbClr val="000000"/>
              </a:buClr>
              <a:buSzPts val="2400"/>
              <a:buNone/>
            </a:pPr>
            <a:r>
              <a:rPr lang="en-US" sz="2400" b="1" dirty="0">
                <a:solidFill>
                  <a:srgbClr val="000000"/>
                </a:solidFill>
                <a:cs typeface="Arial" panose="020B0604020202020204" pitchFamily="34" charset="0"/>
                <a:sym typeface="Arial"/>
              </a:rPr>
              <a:t>Derivative: </a:t>
            </a:r>
            <a:r>
              <a:rPr lang="en-US" sz="2400" dirty="0" err="1">
                <a:cs typeface="Arial" panose="020B0604020202020204" pitchFamily="34" charset="0"/>
              </a:rPr>
              <a:t>erythroxylum</a:t>
            </a:r>
            <a:r>
              <a:rPr lang="en-US" sz="2400" dirty="0">
                <a:cs typeface="Arial" panose="020B0604020202020204" pitchFamily="34" charset="0"/>
              </a:rPr>
              <a:t> c</a:t>
            </a:r>
            <a:r>
              <a:rPr lang="en-US" sz="2400" dirty="0">
                <a:solidFill>
                  <a:srgbClr val="000000"/>
                </a:solidFill>
                <a:cs typeface="Arial" panose="020B0604020202020204" pitchFamily="34" charset="0"/>
                <a:sym typeface="Arial"/>
              </a:rPr>
              <a:t>oca leaves in Andes</a:t>
            </a:r>
          </a:p>
          <a:p>
            <a:pPr marL="0" lvl="0" indent="0">
              <a:lnSpc>
                <a:spcPct val="100000"/>
              </a:lnSpc>
              <a:spcBef>
                <a:spcPts val="0"/>
              </a:spcBef>
              <a:buClr>
                <a:srgbClr val="000000"/>
              </a:buClr>
              <a:buSzPts val="2400"/>
              <a:buNone/>
            </a:pPr>
            <a:endParaRPr lang="en-US" sz="2400" b="1" dirty="0">
              <a:cs typeface="Arial" panose="020B0604020202020204" pitchFamily="34" charset="0"/>
            </a:endParaRPr>
          </a:p>
          <a:p>
            <a:pPr marL="0" lvl="0" indent="0">
              <a:lnSpc>
                <a:spcPct val="100000"/>
              </a:lnSpc>
              <a:spcBef>
                <a:spcPts val="0"/>
              </a:spcBef>
              <a:buClr>
                <a:srgbClr val="000000"/>
              </a:buClr>
              <a:buSzPts val="2400"/>
              <a:buNone/>
            </a:pPr>
            <a:r>
              <a:rPr lang="en-US" sz="2400" b="1" dirty="0">
                <a:cs typeface="Arial" panose="020B0604020202020204" pitchFamily="34" charset="0"/>
              </a:rPr>
              <a:t>History of Use: </a:t>
            </a:r>
          </a:p>
          <a:p>
            <a:pPr marL="0" lvl="0" indent="0">
              <a:lnSpc>
                <a:spcPct val="100000"/>
              </a:lnSpc>
              <a:spcBef>
                <a:spcPts val="0"/>
              </a:spcBef>
              <a:buClr>
                <a:srgbClr val="000000"/>
              </a:buClr>
              <a:buSzPts val="2400"/>
              <a:buNone/>
            </a:pPr>
            <a:r>
              <a:rPr lang="en-US" sz="2400" dirty="0">
                <a:cs typeface="Arial" panose="020B0604020202020204" pitchFamily="34" charset="0"/>
              </a:rPr>
              <a:t>Used in medicines and beverages until early 1900s</a:t>
            </a:r>
          </a:p>
          <a:p>
            <a:pPr marL="0" indent="0">
              <a:lnSpc>
                <a:spcPct val="120000"/>
              </a:lnSpc>
              <a:spcBef>
                <a:spcPts val="0"/>
              </a:spcBef>
              <a:buNone/>
            </a:pPr>
            <a:endParaRPr lang="en-US" sz="2400" dirty="0">
              <a:cs typeface="Arial" panose="020B0604020202020204" pitchFamily="34" charset="0"/>
            </a:endParaRPr>
          </a:p>
          <a:p>
            <a:pPr marL="0" indent="0">
              <a:lnSpc>
                <a:spcPct val="120000"/>
              </a:lnSpc>
              <a:spcBef>
                <a:spcPts val="0"/>
              </a:spcBef>
              <a:buNone/>
            </a:pPr>
            <a:r>
              <a:rPr lang="en-US" sz="2400" b="1" dirty="0">
                <a:cs typeface="Arial" panose="020B0604020202020204" pitchFamily="34" charset="0"/>
              </a:rPr>
              <a:t>Street preparations </a:t>
            </a:r>
            <a:r>
              <a:rPr lang="en-US" sz="2400" dirty="0">
                <a:cs typeface="Arial" panose="020B0604020202020204" pitchFamily="34" charset="0"/>
              </a:rPr>
              <a:t>10-50% cocaine </a:t>
            </a:r>
          </a:p>
          <a:p>
            <a:pPr marL="0" indent="0">
              <a:lnSpc>
                <a:spcPct val="120000"/>
              </a:lnSpc>
              <a:spcBef>
                <a:spcPts val="0"/>
              </a:spcBef>
              <a:buNone/>
            </a:pPr>
            <a:r>
              <a:rPr lang="en-US" sz="2400" dirty="0">
                <a:cs typeface="Arial" panose="020B0604020202020204" pitchFamily="34" charset="0"/>
              </a:rPr>
              <a:t>Hydrochloride powder is sniffed or injected; </a:t>
            </a:r>
            <a:r>
              <a:rPr lang="en-US" sz="2400" i="1" dirty="0">
                <a:cs typeface="Arial" panose="020B0604020202020204" pitchFamily="34" charset="0"/>
              </a:rPr>
              <a:t>Blow, Snow, Powder</a:t>
            </a:r>
            <a:endParaRPr lang="en-US" sz="2400" dirty="0">
              <a:cs typeface="Arial" panose="020B0604020202020204" pitchFamily="34" charset="0"/>
            </a:endParaRPr>
          </a:p>
          <a:p>
            <a:pPr marL="0" indent="0">
              <a:lnSpc>
                <a:spcPct val="120000"/>
              </a:lnSpc>
              <a:spcBef>
                <a:spcPts val="0"/>
              </a:spcBef>
              <a:buNone/>
            </a:pPr>
            <a:r>
              <a:rPr lang="en-US" sz="2400" dirty="0">
                <a:cs typeface="Arial" panose="020B0604020202020204" pitchFamily="34" charset="0"/>
              </a:rPr>
              <a:t>Alkaline rocks (aka crack) are smoked; </a:t>
            </a:r>
            <a:r>
              <a:rPr lang="en-US" sz="2400" i="1" dirty="0">
                <a:cs typeface="Arial" panose="020B0604020202020204" pitchFamily="34" charset="0"/>
              </a:rPr>
              <a:t>Crack, Rock, Base</a:t>
            </a:r>
          </a:p>
          <a:p>
            <a:pPr marL="285750" indent="-285750">
              <a:lnSpc>
                <a:spcPct val="120000"/>
              </a:lnSpc>
              <a:spcBef>
                <a:spcPts val="0"/>
              </a:spcBef>
            </a:pPr>
            <a:endParaRPr lang="en-US" sz="2400" b="1" dirty="0">
              <a:solidFill>
                <a:srgbClr val="000000"/>
              </a:solidFill>
              <a:cs typeface="Arial" panose="020B0604020202020204" pitchFamily="34" charset="0"/>
              <a:sym typeface="Arial"/>
            </a:endParaRPr>
          </a:p>
          <a:p>
            <a:pPr marL="0" lvl="0" indent="0">
              <a:lnSpc>
                <a:spcPct val="100000"/>
              </a:lnSpc>
              <a:spcBef>
                <a:spcPts val="0"/>
              </a:spcBef>
              <a:buClr>
                <a:srgbClr val="000000"/>
              </a:buClr>
              <a:buSzPts val="2400"/>
              <a:buNone/>
            </a:pPr>
            <a:r>
              <a:rPr lang="en-US" sz="2400" b="1" dirty="0">
                <a:solidFill>
                  <a:srgbClr val="000000"/>
                </a:solidFill>
                <a:cs typeface="Arial" panose="020B0604020202020204" pitchFamily="34" charset="0"/>
                <a:sym typeface="Arial"/>
              </a:rPr>
              <a:t>Routes of Use</a:t>
            </a:r>
            <a:r>
              <a:rPr lang="en-US" sz="2400" dirty="0">
                <a:solidFill>
                  <a:srgbClr val="000000"/>
                </a:solidFill>
                <a:cs typeface="Arial" panose="020B0604020202020204" pitchFamily="34" charset="0"/>
                <a:sym typeface="Arial"/>
              </a:rPr>
              <a:t>: Intranasal, Intravenous, smoked/inhalation</a:t>
            </a:r>
          </a:p>
          <a:p>
            <a:pPr marL="0" lvl="0" indent="0">
              <a:lnSpc>
                <a:spcPct val="100000"/>
              </a:lnSpc>
              <a:spcBef>
                <a:spcPts val="0"/>
              </a:spcBef>
              <a:buClr>
                <a:srgbClr val="000000"/>
              </a:buClr>
              <a:buSzPts val="2400"/>
              <a:buNone/>
            </a:pPr>
            <a:endParaRPr lang="en-US" sz="2400" dirty="0">
              <a:solidFill>
                <a:srgbClr val="000000"/>
              </a:solidFill>
              <a:cs typeface="Arial" panose="020B0604020202020204" pitchFamily="34" charset="0"/>
              <a:sym typeface="Arial"/>
            </a:endParaRPr>
          </a:p>
          <a:p>
            <a:pPr marL="0" lvl="0" indent="0">
              <a:lnSpc>
                <a:spcPct val="100000"/>
              </a:lnSpc>
              <a:spcBef>
                <a:spcPts val="0"/>
              </a:spcBef>
              <a:buClr>
                <a:srgbClr val="000000"/>
              </a:buClr>
              <a:buSzPts val="2400"/>
              <a:buNone/>
            </a:pPr>
            <a:r>
              <a:rPr lang="en-US" sz="2400" b="1" dirty="0">
                <a:solidFill>
                  <a:srgbClr val="000000"/>
                </a:solidFill>
                <a:cs typeface="Arial" panose="020B0604020202020204" pitchFamily="34" charset="0"/>
                <a:sym typeface="Arial"/>
              </a:rPr>
              <a:t>Metabolized</a:t>
            </a:r>
            <a:r>
              <a:rPr lang="en-US" sz="2400" dirty="0">
                <a:solidFill>
                  <a:srgbClr val="000000"/>
                </a:solidFill>
                <a:cs typeface="Arial" panose="020B0604020202020204" pitchFamily="34" charset="0"/>
                <a:sym typeface="Arial"/>
              </a:rPr>
              <a:t>: Rapidly absorbed, metabolized (liver), and excreted in the urine. </a:t>
            </a:r>
            <a:r>
              <a:rPr lang="en-US" sz="2400" dirty="0" err="1">
                <a:solidFill>
                  <a:srgbClr val="000000"/>
                </a:solidFill>
                <a:cs typeface="Arial" panose="020B0604020202020204" pitchFamily="34" charset="0"/>
                <a:sym typeface="Arial"/>
              </a:rPr>
              <a:t>Benzoylecgonine</a:t>
            </a:r>
            <a:r>
              <a:rPr lang="en-US" sz="2400" dirty="0">
                <a:solidFill>
                  <a:srgbClr val="000000"/>
                </a:solidFill>
                <a:cs typeface="Arial" panose="020B0604020202020204" pitchFamily="34" charset="0"/>
                <a:sym typeface="Arial"/>
              </a:rPr>
              <a:t> = metabolite</a:t>
            </a:r>
            <a:endParaRPr lang="en-US" sz="2400" dirty="0">
              <a:cs typeface="Arial" panose="020B0604020202020204" pitchFamily="34" charset="0"/>
            </a:endParaRPr>
          </a:p>
          <a:p>
            <a:pPr marL="0" lvl="0" indent="0">
              <a:lnSpc>
                <a:spcPct val="100000"/>
              </a:lnSpc>
              <a:spcBef>
                <a:spcPts val="0"/>
              </a:spcBef>
              <a:buClr>
                <a:srgbClr val="000000"/>
              </a:buClr>
              <a:buSzPts val="2400"/>
              <a:buNone/>
            </a:pPr>
            <a:endParaRPr lang="en-US" sz="2400" dirty="0">
              <a:solidFill>
                <a:srgbClr val="000000"/>
              </a:solidFill>
              <a:cs typeface="Arial" panose="020B0604020202020204" pitchFamily="34" charset="0"/>
              <a:sym typeface="Arial"/>
            </a:endParaRPr>
          </a:p>
          <a:p>
            <a:pPr marL="0" lvl="0" indent="0">
              <a:lnSpc>
                <a:spcPct val="100000"/>
              </a:lnSpc>
              <a:spcBef>
                <a:spcPts val="0"/>
              </a:spcBef>
              <a:buClr>
                <a:srgbClr val="000000"/>
              </a:buClr>
              <a:buSzPts val="2400"/>
              <a:buNone/>
            </a:pPr>
            <a:r>
              <a:rPr lang="en-US" sz="2400" i="1" dirty="0">
                <a:solidFill>
                  <a:srgbClr val="000000"/>
                </a:solidFill>
                <a:cs typeface="Arial" panose="020B0604020202020204" pitchFamily="34" charset="0"/>
                <a:sym typeface="Arial"/>
              </a:rPr>
              <a:t>*Prevents the reuptake of dopamine*</a:t>
            </a:r>
          </a:p>
          <a:p>
            <a:pPr marL="0" lvl="0" indent="0">
              <a:lnSpc>
                <a:spcPct val="100000"/>
              </a:lnSpc>
              <a:spcBef>
                <a:spcPts val="0"/>
              </a:spcBef>
              <a:buClr>
                <a:srgbClr val="000000"/>
              </a:buClr>
              <a:buSzPts val="2400"/>
              <a:buNone/>
            </a:pPr>
            <a:endParaRPr lang="en-US" sz="2400" dirty="0">
              <a:solidFill>
                <a:srgbClr val="000000"/>
              </a:solidFill>
              <a:cs typeface="Arial" panose="020B0604020202020204" pitchFamily="34" charset="0"/>
              <a:sym typeface="Arial"/>
            </a:endParaRPr>
          </a:p>
          <a:p>
            <a:pPr marL="0" lvl="0" indent="0">
              <a:lnSpc>
                <a:spcPct val="100000"/>
              </a:lnSpc>
              <a:spcBef>
                <a:spcPts val="0"/>
              </a:spcBef>
              <a:buClr>
                <a:srgbClr val="000000"/>
              </a:buClr>
              <a:buSzPts val="2400"/>
              <a:buNone/>
            </a:pPr>
            <a:r>
              <a:rPr lang="en-US" sz="2400" b="1" dirty="0">
                <a:solidFill>
                  <a:srgbClr val="000000"/>
                </a:solidFill>
                <a:cs typeface="Arial" panose="020B0604020202020204" pitchFamily="34" charset="0"/>
                <a:sym typeface="Arial"/>
              </a:rPr>
              <a:t>Half-Life</a:t>
            </a:r>
            <a:r>
              <a:rPr lang="en-US" sz="2400" dirty="0">
                <a:solidFill>
                  <a:srgbClr val="000000"/>
                </a:solidFill>
                <a:cs typeface="Arial" panose="020B0604020202020204" pitchFamily="34" charset="0"/>
                <a:sym typeface="Arial"/>
              </a:rPr>
              <a:t>: </a:t>
            </a:r>
            <a:r>
              <a:rPr lang="en-US" sz="2400" dirty="0">
                <a:cs typeface="Arial" panose="020B0604020202020204" pitchFamily="34" charset="0"/>
              </a:rPr>
              <a:t>IV 20-60 min, IN 60-90 min, smoked 5-15 min</a:t>
            </a:r>
          </a:p>
          <a:p>
            <a:pPr marL="0" lvl="0" indent="0">
              <a:lnSpc>
                <a:spcPct val="100000"/>
              </a:lnSpc>
              <a:spcBef>
                <a:spcPts val="0"/>
              </a:spcBef>
              <a:buClr>
                <a:srgbClr val="000000"/>
              </a:buClr>
              <a:buSzPts val="2400"/>
              <a:buNone/>
            </a:pPr>
            <a:r>
              <a:rPr lang="en-US" sz="2400" dirty="0">
                <a:solidFill>
                  <a:srgbClr val="000000"/>
                </a:solidFill>
                <a:cs typeface="Arial" panose="020B0604020202020204" pitchFamily="34" charset="0"/>
                <a:sym typeface="Arial"/>
              </a:rPr>
              <a:t>IN slower onset and prolonged action v. IV or smoked. </a:t>
            </a:r>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4839" y="1206953"/>
            <a:ext cx="1363514"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150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9670" y="1171308"/>
            <a:ext cx="2137530"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1" descr="Screen Shot 2014-04-28 at 6.38.25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13385" y="2798284"/>
            <a:ext cx="2173815" cy="2911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 name="Title 7">
            <a:extLst>
              <a:ext uri="{FF2B5EF4-FFF2-40B4-BE49-F238E27FC236}">
                <a16:creationId xmlns:a16="http://schemas.microsoft.com/office/drawing/2014/main" id="{76B01B97-D91B-5247-B01B-C16C37CCBD3F}"/>
              </a:ext>
            </a:extLst>
          </p:cNvPr>
          <p:cNvSpPr txBox="1">
            <a:spLocks/>
          </p:cNvSpPr>
          <p:nvPr/>
        </p:nvSpPr>
        <p:spPr>
          <a:xfrm>
            <a:off x="1676401" y="304800"/>
            <a:ext cx="8839198" cy="296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solidFill>
                  <a:schemeClr val="bg1">
                    <a:lumMod val="85000"/>
                  </a:schemeClr>
                </a:solidFill>
              </a:rPr>
              <a:t>Overview: Cocaine</a:t>
            </a:r>
          </a:p>
        </p:txBody>
      </p:sp>
    </p:spTree>
    <p:custDataLst>
      <p:tags r:id="rId1"/>
    </p:custDataLst>
    <p:extLst>
      <p:ext uri="{BB962C8B-B14F-4D97-AF65-F5344CB8AC3E}">
        <p14:creationId xmlns:p14="http://schemas.microsoft.com/office/powerpoint/2010/main" val="647015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9" name="Google Shape;289;p14"/>
          <p:cNvSpPr txBox="1"/>
          <p:nvPr/>
        </p:nvSpPr>
        <p:spPr>
          <a:xfrm>
            <a:off x="609599" y="1471486"/>
            <a:ext cx="10972800" cy="341627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rial" panose="020B0604020202020204" pitchFamily="34" charset="0"/>
                <a:ea typeface="Arial"/>
                <a:cs typeface="Arial" panose="020B0604020202020204" pitchFamily="34" charset="0"/>
                <a:sym typeface="Arial"/>
              </a:rPr>
              <a:t>CM is a behavioral health intervention based in operant conditioning principles that provides tangible </a:t>
            </a:r>
            <a:r>
              <a:rPr lang="en-US" sz="2400" b="0" i="0" u="none" strike="noStrike" cap="none" dirty="0" err="1">
                <a:solidFill>
                  <a:schemeClr val="dk1"/>
                </a:solidFill>
                <a:latin typeface="Arial" panose="020B0604020202020204" pitchFamily="34" charset="0"/>
                <a:ea typeface="Arial"/>
                <a:cs typeface="Arial" panose="020B0604020202020204" pitchFamily="34" charset="0"/>
                <a:sym typeface="Arial"/>
              </a:rPr>
              <a:t>reinforcers</a:t>
            </a:r>
            <a:r>
              <a:rPr lang="en-US" sz="2400" b="0" i="0" u="none" strike="noStrike" cap="none" dirty="0">
                <a:solidFill>
                  <a:schemeClr val="dk1"/>
                </a:solidFill>
                <a:latin typeface="Arial" panose="020B0604020202020204" pitchFamily="34" charset="0"/>
                <a:ea typeface="Arial"/>
                <a:cs typeface="Arial" panose="020B0604020202020204" pitchFamily="34" charset="0"/>
                <a:sym typeface="Arial"/>
              </a:rPr>
              <a:t> for evidence of behavior change</a:t>
            </a:r>
            <a:endParaRPr dirty="0">
              <a:latin typeface="Arial" panose="020B0604020202020204" pitchFamily="34" charset="0"/>
              <a:cs typeface="Arial" panose="020B0604020202020204" pitchFamily="34" charset="0"/>
            </a:endParaRPr>
          </a:p>
          <a:p>
            <a:pPr marL="285750" marR="0" lvl="0" indent="-133350" algn="l" rtl="0">
              <a:spcBef>
                <a:spcPts val="0"/>
              </a:spcBef>
              <a:spcAft>
                <a:spcPts val="0"/>
              </a:spcAft>
              <a:buClr>
                <a:schemeClr val="dk1"/>
              </a:buClr>
              <a:buSzPts val="2400"/>
              <a:buFont typeface="Arial"/>
              <a:buNone/>
            </a:pPr>
            <a:endParaRPr sz="24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285750" marR="0" lvl="0" indent="-28575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rial" panose="020B0604020202020204" pitchFamily="34" charset="0"/>
                <a:ea typeface="Arial"/>
                <a:cs typeface="Arial" panose="020B0604020202020204" pitchFamily="34" charset="0"/>
                <a:sym typeface="Arial"/>
              </a:rPr>
              <a:t>Essential theory behind CM: “A behavior that is reinforced in close temporal proximity to its occurrence will increase in frequency” (</a:t>
            </a:r>
            <a:r>
              <a:rPr lang="en-US" sz="2400" dirty="0">
                <a:solidFill>
                  <a:schemeClr val="dk1"/>
                </a:solidFill>
                <a:latin typeface="Arial" panose="020B0604020202020204" pitchFamily="34" charset="0"/>
                <a:cs typeface="Arial" panose="020B0604020202020204" pitchFamily="34" charset="0"/>
              </a:rPr>
              <a:t>ex.</a:t>
            </a:r>
            <a:r>
              <a:rPr lang="en-US" sz="2400" b="0" i="0" u="none" strike="noStrike" cap="none" dirty="0">
                <a:solidFill>
                  <a:schemeClr val="dk1"/>
                </a:solidFill>
                <a:latin typeface="Arial" panose="020B0604020202020204" pitchFamily="34" charset="0"/>
                <a:ea typeface="Arial"/>
                <a:cs typeface="Arial" panose="020B0604020202020204" pitchFamily="34" charset="0"/>
                <a:sym typeface="Arial"/>
              </a:rPr>
              <a:t> engagement in care is reinforced </a:t>
            </a:r>
            <a:r>
              <a:rPr lang="en-US" sz="2400" dirty="0">
                <a:solidFill>
                  <a:schemeClr val="dk1"/>
                </a:solidFill>
                <a:latin typeface="Arial" panose="020B0604020202020204" pitchFamily="34" charset="0"/>
                <a:cs typeface="Arial" panose="020B0604020202020204" pitchFamily="34" charset="0"/>
              </a:rPr>
              <a:t>with cash given to patient</a:t>
            </a:r>
            <a:r>
              <a:rPr lang="en-US" sz="2400" b="0" i="0" u="none" strike="noStrike" cap="none" dirty="0">
                <a:solidFill>
                  <a:schemeClr val="dk1"/>
                </a:solidFill>
                <a:latin typeface="Arial" panose="020B0604020202020204" pitchFamily="34" charset="0"/>
                <a:ea typeface="Arial"/>
                <a:cs typeface="Arial" panose="020B0604020202020204" pitchFamily="34" charset="0"/>
                <a:sym typeface="Arial"/>
              </a:rPr>
              <a:t> at the visit/point of engagement)</a:t>
            </a:r>
            <a:endParaRPr dirty="0">
              <a:latin typeface="Arial" panose="020B0604020202020204" pitchFamily="34" charset="0"/>
              <a:cs typeface="Arial" panose="020B0604020202020204" pitchFamily="34" charset="0"/>
            </a:endParaRPr>
          </a:p>
          <a:p>
            <a:pPr marL="285750" marR="0" lvl="0" indent="-133350" algn="l" rtl="0">
              <a:spcBef>
                <a:spcPts val="0"/>
              </a:spcBef>
              <a:spcAft>
                <a:spcPts val="0"/>
              </a:spcAft>
              <a:buClr>
                <a:schemeClr val="dk1"/>
              </a:buClr>
              <a:buSzPts val="2400"/>
              <a:buFont typeface="Arial"/>
              <a:buNone/>
            </a:pPr>
            <a:endParaRPr sz="24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285750" marR="0" lvl="0" indent="-28575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rial" panose="020B0604020202020204" pitchFamily="34" charset="0"/>
                <a:ea typeface="Arial"/>
                <a:cs typeface="Arial" panose="020B0604020202020204" pitchFamily="34" charset="0"/>
                <a:sym typeface="Arial"/>
              </a:rPr>
              <a:t>In CM programs that focus on abstinence, the magnitude of reinforcement provided should increase with sustained periods of abstinence</a:t>
            </a:r>
            <a:endParaRPr dirty="0">
              <a:latin typeface="Arial" panose="020B0604020202020204" pitchFamily="34" charset="0"/>
              <a:cs typeface="Arial" panose="020B0604020202020204" pitchFamily="34" charset="0"/>
            </a:endParaRPr>
          </a:p>
        </p:txBody>
      </p:sp>
      <p:grpSp>
        <p:nvGrpSpPr>
          <p:cNvPr id="290" name="Google Shape;290;p14"/>
          <p:cNvGrpSpPr/>
          <p:nvPr/>
        </p:nvGrpSpPr>
        <p:grpSpPr>
          <a:xfrm>
            <a:off x="3309297" y="5064489"/>
            <a:ext cx="5573404" cy="1460066"/>
            <a:chOff x="456424" y="1014648"/>
            <a:chExt cx="6175862" cy="2014775"/>
          </a:xfrm>
        </p:grpSpPr>
        <p:sp>
          <p:nvSpPr>
            <p:cNvPr id="291" name="Google Shape;291;p14"/>
            <p:cNvSpPr/>
            <p:nvPr/>
          </p:nvSpPr>
          <p:spPr>
            <a:xfrm>
              <a:off x="4617884" y="1014648"/>
              <a:ext cx="2014402" cy="2014775"/>
            </a:xfrm>
            <a:prstGeom prst="ellipse">
              <a:avLst/>
            </a:prstGeom>
            <a:solidFill>
              <a:srgbClr val="3194B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4684769" y="1081819"/>
              <a:ext cx="1880633" cy="1880433"/>
            </a:xfrm>
            <a:prstGeom prst="ellipse">
              <a:avLst/>
            </a:prstGeom>
            <a:solidFill>
              <a:schemeClr val="lt1">
                <a:alpha val="89803"/>
              </a:schemeClr>
            </a:solidFill>
            <a:ln w="25400" cap="flat" cmpd="sng">
              <a:solidFill>
                <a:srgbClr val="3194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txBox="1"/>
            <p:nvPr/>
          </p:nvSpPr>
          <p:spPr>
            <a:xfrm>
              <a:off x="4953618" y="1350503"/>
              <a:ext cx="1443214" cy="1343065"/>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b="0" i="0" u="none" strike="noStrike" cap="none" dirty="0">
                  <a:solidFill>
                    <a:schemeClr val="dk1"/>
                  </a:solidFill>
                  <a:sym typeface="Arial"/>
                </a:rPr>
                <a:t>Consequence</a:t>
              </a:r>
              <a:endParaRPr sz="1600" dirty="0"/>
            </a:p>
          </p:txBody>
        </p:sp>
        <p:sp>
          <p:nvSpPr>
            <p:cNvPr id="294" name="Google Shape;294;p14"/>
            <p:cNvSpPr/>
            <p:nvPr/>
          </p:nvSpPr>
          <p:spPr>
            <a:xfrm rot="2700000">
              <a:off x="2538367" y="1017084"/>
              <a:ext cx="2009550" cy="2009550"/>
            </a:xfrm>
            <a:prstGeom prst="teardrop">
              <a:avLst>
                <a:gd name="adj" fmla="val 100000"/>
              </a:avLst>
            </a:prstGeom>
            <a:solidFill>
              <a:srgbClr val="3194B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2602826" y="1081819"/>
              <a:ext cx="1880633" cy="1880433"/>
            </a:xfrm>
            <a:prstGeom prst="ellipse">
              <a:avLst/>
            </a:prstGeom>
            <a:solidFill>
              <a:schemeClr val="lt1">
                <a:alpha val="89803"/>
              </a:schemeClr>
            </a:solidFill>
            <a:ln w="25400" cap="flat" cmpd="sng">
              <a:solidFill>
                <a:srgbClr val="3194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txBox="1"/>
            <p:nvPr/>
          </p:nvSpPr>
          <p:spPr>
            <a:xfrm>
              <a:off x="2871675" y="1350503"/>
              <a:ext cx="1342935" cy="1343065"/>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dirty="0">
                  <a:solidFill>
                    <a:schemeClr val="dk1"/>
                  </a:solidFill>
                  <a:latin typeface="Arial"/>
                  <a:ea typeface="Arial"/>
                  <a:cs typeface="Arial"/>
                  <a:sym typeface="Arial"/>
                </a:rPr>
                <a:t>Behavior</a:t>
              </a:r>
              <a:endParaRPr dirty="0"/>
            </a:p>
          </p:txBody>
        </p:sp>
        <p:sp>
          <p:nvSpPr>
            <p:cNvPr id="297" name="Google Shape;297;p14"/>
            <p:cNvSpPr/>
            <p:nvPr/>
          </p:nvSpPr>
          <p:spPr>
            <a:xfrm rot="2700000">
              <a:off x="456424" y="1017084"/>
              <a:ext cx="2009550" cy="2009550"/>
            </a:xfrm>
            <a:prstGeom prst="teardrop">
              <a:avLst>
                <a:gd name="adj" fmla="val 100000"/>
              </a:avLst>
            </a:prstGeom>
            <a:solidFill>
              <a:srgbClr val="3194B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520883" y="1081819"/>
              <a:ext cx="1880633" cy="1880433"/>
            </a:xfrm>
            <a:prstGeom prst="ellipse">
              <a:avLst/>
            </a:prstGeom>
            <a:solidFill>
              <a:schemeClr val="lt1">
                <a:alpha val="89803"/>
              </a:schemeClr>
            </a:solidFill>
            <a:ln w="25400" cap="flat" cmpd="sng">
              <a:solidFill>
                <a:srgbClr val="3194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txBox="1"/>
            <p:nvPr/>
          </p:nvSpPr>
          <p:spPr>
            <a:xfrm>
              <a:off x="601083" y="1350503"/>
              <a:ext cx="1531584" cy="1343065"/>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dirty="0">
                  <a:solidFill>
                    <a:schemeClr val="dk1"/>
                  </a:solidFill>
                  <a:latin typeface="Arial"/>
                  <a:ea typeface="Arial"/>
                  <a:cs typeface="Arial"/>
                  <a:sym typeface="Arial"/>
                </a:rPr>
                <a:t>Antecedent</a:t>
              </a:r>
              <a:endParaRPr dirty="0"/>
            </a:p>
          </p:txBody>
        </p:sp>
      </p:grpSp>
      <p:sp>
        <p:nvSpPr>
          <p:cNvPr id="300" name="Google Shape;300;p14"/>
          <p:cNvSpPr txBox="1"/>
          <p:nvPr/>
        </p:nvSpPr>
        <p:spPr>
          <a:xfrm>
            <a:off x="10229347" y="5611368"/>
            <a:ext cx="1592966"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dirty="0" err="1">
                <a:solidFill>
                  <a:schemeClr val="dk1"/>
                </a:solidFill>
                <a:latin typeface="Arial"/>
                <a:ea typeface="Arial"/>
                <a:cs typeface="Arial"/>
                <a:sym typeface="Arial"/>
              </a:rPr>
              <a:t>Petry</a:t>
            </a:r>
            <a:r>
              <a:rPr lang="en-US" sz="1400" b="0" i="0" u="none" strike="noStrike" cap="none" dirty="0">
                <a:solidFill>
                  <a:schemeClr val="dk1"/>
                </a:solidFill>
                <a:latin typeface="Arial"/>
                <a:ea typeface="Arial"/>
                <a:cs typeface="Arial"/>
                <a:sym typeface="Arial"/>
              </a:rPr>
              <a:t> et al, 2011</a:t>
            </a:r>
            <a:endParaRPr dirty="0"/>
          </a:p>
        </p:txBody>
      </p:sp>
      <p:sp>
        <p:nvSpPr>
          <p:cNvPr id="16" name="Rectangle 15">
            <a:extLst>
              <a:ext uri="{FF2B5EF4-FFF2-40B4-BE49-F238E27FC236}">
                <a16:creationId xmlns:a16="http://schemas.microsoft.com/office/drawing/2014/main" id="{D6176D9A-E9E4-4A42-B575-10791DF63757}"/>
              </a:ext>
            </a:extLst>
          </p:cNvPr>
          <p:cNvSpPr/>
          <p:nvPr/>
        </p:nvSpPr>
        <p:spPr>
          <a:xfrm>
            <a:off x="0" y="-1"/>
            <a:ext cx="12199004" cy="1198099"/>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496956" y="273387"/>
            <a:ext cx="11198087" cy="646331"/>
          </a:xfrm>
          <a:prstGeom prst="rect">
            <a:avLst/>
          </a:prstGeom>
          <a:noFill/>
        </p:spPr>
        <p:txBody>
          <a:bodyPr wrap="square" rtlCol="0">
            <a:spAutoFit/>
          </a:bodyPr>
          <a:lstStyle/>
          <a:p>
            <a:pPr algn="ctr"/>
            <a:r>
              <a:rPr lang="en-US" sz="3600" dirty="0">
                <a:solidFill>
                  <a:schemeClr val="bg1">
                    <a:lumMod val="85000"/>
                  </a:schemeClr>
                </a:solidFill>
              </a:rPr>
              <a:t>Basics of Contingency Management</a:t>
            </a:r>
          </a:p>
        </p:txBody>
      </p:sp>
    </p:spTree>
    <p:extLst>
      <p:ext uri="{BB962C8B-B14F-4D97-AF65-F5344CB8AC3E}">
        <p14:creationId xmlns:p14="http://schemas.microsoft.com/office/powerpoint/2010/main" val="3776111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1746" name="Rectangle 2"/>
          <p:cNvSpPr>
            <a:spLocks noGrp="1" noChangeArrowheads="1"/>
          </p:cNvSpPr>
          <p:nvPr>
            <p:ph type="title"/>
          </p:nvPr>
        </p:nvSpPr>
        <p:spPr>
          <a:xfrm>
            <a:off x="1147626" y="164087"/>
            <a:ext cx="10363200" cy="685800"/>
          </a:xfrm>
        </p:spPr>
        <p:txBody>
          <a:bodyPr/>
          <a:lstStyle/>
          <a:p>
            <a:pPr algn="ctr" eaLnBrk="1" hangingPunct="1">
              <a:defRPr/>
            </a:pPr>
            <a:r>
              <a:rPr lang="en-US" sz="3600" dirty="0">
                <a:solidFill>
                  <a:srgbClr val="FF6600"/>
                </a:solidFill>
                <a:cs typeface="+mj-cs"/>
              </a:rPr>
              <a:t>Evidence for Contingency Management </a:t>
            </a:r>
            <a:r>
              <a:rPr lang="en-US" sz="3600" dirty="0">
                <a:solidFill>
                  <a:srgbClr val="FF6600"/>
                </a:solidFill>
              </a:rPr>
              <a:t>for stimulants</a:t>
            </a:r>
          </a:p>
        </p:txBody>
      </p:sp>
      <p:sp>
        <p:nvSpPr>
          <p:cNvPr id="63490" name="Rectangle 3"/>
          <p:cNvSpPr>
            <a:spLocks noGrp="1" noChangeArrowheads="1"/>
          </p:cNvSpPr>
          <p:nvPr>
            <p:ph type="body" idx="1"/>
          </p:nvPr>
        </p:nvSpPr>
        <p:spPr>
          <a:xfrm>
            <a:off x="1147626" y="1229673"/>
            <a:ext cx="9621974" cy="4863059"/>
          </a:xfrm>
        </p:spPr>
        <p:txBody>
          <a:bodyPr>
            <a:normAutofit fontScale="92500" lnSpcReduction="10000"/>
          </a:bodyPr>
          <a:lstStyle/>
          <a:p>
            <a:pPr eaLnBrk="1" hangingPunct="1">
              <a:lnSpc>
                <a:spcPct val="80000"/>
              </a:lnSpc>
              <a:spcBef>
                <a:spcPct val="40000"/>
              </a:spcBef>
              <a:buFontTx/>
              <a:buNone/>
            </a:pPr>
            <a:r>
              <a:rPr lang="en-US" sz="2000" dirty="0">
                <a:latin typeface="Arial" charset="0"/>
              </a:rPr>
              <a:t>Systematic Review – </a:t>
            </a:r>
            <a:r>
              <a:rPr lang="en-US" sz="2000" dirty="0" err="1">
                <a:latin typeface="Arial" charset="0"/>
              </a:rPr>
              <a:t>DeCrescenzo</a:t>
            </a:r>
            <a:r>
              <a:rPr lang="en-US" sz="2000" dirty="0">
                <a:latin typeface="Arial" charset="0"/>
              </a:rPr>
              <a:t> 2018 </a:t>
            </a:r>
            <a:r>
              <a:rPr lang="en-US" sz="2000" dirty="0" err="1">
                <a:latin typeface="Arial" charset="0"/>
              </a:rPr>
              <a:t>PloS</a:t>
            </a:r>
            <a:r>
              <a:rPr lang="en-US" sz="2000" dirty="0">
                <a:latin typeface="Arial" charset="0"/>
              </a:rPr>
              <a:t> Medicine – 50 studies</a:t>
            </a:r>
          </a:p>
          <a:p>
            <a:pPr eaLnBrk="1" hangingPunct="1">
              <a:lnSpc>
                <a:spcPct val="80000"/>
              </a:lnSpc>
              <a:spcBef>
                <a:spcPct val="40000"/>
              </a:spcBef>
            </a:pPr>
            <a:r>
              <a:rPr lang="en-US" sz="2000" dirty="0">
                <a:latin typeface="Arial" charset="0"/>
              </a:rPr>
              <a:t>CM in combination with community re-enforcement approach or cognitive behavioral therapy was most efficacious and acceptable</a:t>
            </a:r>
          </a:p>
          <a:p>
            <a:pPr lvl="1" eaLnBrk="1" hangingPunct="1">
              <a:lnSpc>
                <a:spcPct val="80000"/>
              </a:lnSpc>
              <a:spcBef>
                <a:spcPct val="40000"/>
              </a:spcBef>
            </a:pPr>
            <a:r>
              <a:rPr lang="en-US" sz="1600" dirty="0">
                <a:latin typeface="Arial" charset="0"/>
              </a:rPr>
              <a:t>Increases abstinence</a:t>
            </a:r>
          </a:p>
          <a:p>
            <a:pPr lvl="1" eaLnBrk="1" hangingPunct="1">
              <a:lnSpc>
                <a:spcPct val="80000"/>
              </a:lnSpc>
              <a:spcBef>
                <a:spcPct val="40000"/>
              </a:spcBef>
            </a:pPr>
            <a:r>
              <a:rPr lang="en-US" sz="1600" dirty="0">
                <a:latin typeface="Arial" charset="0"/>
              </a:rPr>
              <a:t>Improves treatment retention</a:t>
            </a:r>
          </a:p>
          <a:p>
            <a:r>
              <a:rPr lang="en-US" sz="2000" dirty="0">
                <a:latin typeface="Arial" charset="0"/>
              </a:rPr>
              <a:t>Barrier: </a:t>
            </a:r>
            <a:r>
              <a:rPr lang="en-US" sz="2200" dirty="0"/>
              <a:t>Regulations that restrict the amount of incentives that can be given to patients to $75 per patient per year</a:t>
            </a:r>
            <a:endParaRPr lang="en-US" sz="2000" dirty="0">
              <a:latin typeface="Arial" charset="0"/>
            </a:endParaRPr>
          </a:p>
          <a:p>
            <a:pPr eaLnBrk="1" hangingPunct="1">
              <a:lnSpc>
                <a:spcPct val="80000"/>
              </a:lnSpc>
              <a:spcBef>
                <a:spcPct val="40000"/>
              </a:spcBef>
              <a:buFontTx/>
              <a:buNone/>
            </a:pPr>
            <a:r>
              <a:rPr lang="en-US" sz="2000" dirty="0">
                <a:latin typeface="Arial" charset="0"/>
              </a:rPr>
              <a:t>RCT in 6 community methadone programs of CM among stimulant users</a:t>
            </a:r>
          </a:p>
          <a:p>
            <a:pPr eaLnBrk="1" hangingPunct="1">
              <a:lnSpc>
                <a:spcPct val="80000"/>
              </a:lnSpc>
              <a:spcBef>
                <a:spcPct val="40000"/>
              </a:spcBef>
            </a:pPr>
            <a:r>
              <a:rPr lang="en-US" sz="2000" dirty="0">
                <a:latin typeface="Arial" charset="0"/>
              </a:rPr>
              <a:t>Usual Care vs. </a:t>
            </a:r>
          </a:p>
          <a:p>
            <a:pPr eaLnBrk="1" hangingPunct="1">
              <a:lnSpc>
                <a:spcPct val="80000"/>
              </a:lnSpc>
              <a:spcBef>
                <a:spcPct val="40000"/>
              </a:spcBef>
            </a:pPr>
            <a:r>
              <a:rPr lang="en-US" sz="2000" dirty="0">
                <a:latin typeface="Arial" charset="0"/>
              </a:rPr>
              <a:t>Intermittent, escalating re-enforcement</a:t>
            </a:r>
          </a:p>
          <a:p>
            <a:pPr lvl="1" eaLnBrk="1" hangingPunct="1">
              <a:lnSpc>
                <a:spcPct val="80000"/>
              </a:lnSpc>
              <a:spcBef>
                <a:spcPct val="40000"/>
              </a:spcBef>
            </a:pPr>
            <a:r>
              <a:rPr lang="en-US" sz="1800" dirty="0">
                <a:latin typeface="Arial" charset="0"/>
              </a:rPr>
              <a:t>1000 chips </a:t>
            </a:r>
          </a:p>
          <a:p>
            <a:pPr lvl="2" eaLnBrk="1" hangingPunct="1">
              <a:lnSpc>
                <a:spcPct val="80000"/>
              </a:lnSpc>
              <a:spcBef>
                <a:spcPct val="40000"/>
              </a:spcBef>
            </a:pPr>
            <a:r>
              <a:rPr lang="en-US" sz="1600" dirty="0">
                <a:latin typeface="Arial" charset="0"/>
              </a:rPr>
              <a:t>500 </a:t>
            </a:r>
            <a:r>
              <a:rPr lang="ja-JP" altLang="en-US" sz="1600" dirty="0">
                <a:latin typeface="Arial" charset="0"/>
              </a:rPr>
              <a:t>“</a:t>
            </a:r>
            <a:r>
              <a:rPr lang="en-US" altLang="ja-JP" sz="1600" dirty="0">
                <a:latin typeface="Arial" charset="0"/>
              </a:rPr>
              <a:t>Good job</a:t>
            </a:r>
            <a:r>
              <a:rPr lang="ja-JP" altLang="en-US" sz="1600" dirty="0">
                <a:latin typeface="Arial" charset="0"/>
              </a:rPr>
              <a:t>”</a:t>
            </a:r>
            <a:r>
              <a:rPr lang="en-US" altLang="ja-JP" sz="1600" dirty="0">
                <a:latin typeface="Arial" charset="0"/>
              </a:rPr>
              <a:t>  </a:t>
            </a:r>
          </a:p>
          <a:p>
            <a:pPr lvl="2" eaLnBrk="1" hangingPunct="1">
              <a:lnSpc>
                <a:spcPct val="80000"/>
              </a:lnSpc>
              <a:spcBef>
                <a:spcPct val="40000"/>
              </a:spcBef>
            </a:pPr>
            <a:r>
              <a:rPr lang="en-US" sz="1600" dirty="0">
                <a:latin typeface="Arial" charset="0"/>
              </a:rPr>
              <a:t>250 </a:t>
            </a:r>
            <a:r>
              <a:rPr lang="ja-JP" altLang="en-US" sz="1600" dirty="0">
                <a:latin typeface="Arial" charset="0"/>
              </a:rPr>
              <a:t>“</a:t>
            </a:r>
            <a:r>
              <a:rPr lang="en-US" altLang="ja-JP" sz="1600" dirty="0">
                <a:latin typeface="Arial" charset="0"/>
              </a:rPr>
              <a:t>Small</a:t>
            </a:r>
            <a:r>
              <a:rPr lang="ja-JP" altLang="en-US" sz="1600" dirty="0">
                <a:latin typeface="Arial" charset="0"/>
              </a:rPr>
              <a:t>”</a:t>
            </a:r>
            <a:r>
              <a:rPr lang="en-US" altLang="ja-JP" sz="1600" dirty="0">
                <a:latin typeface="Arial" charset="0"/>
              </a:rPr>
              <a:t> - $1 value – i.e. toiletries</a:t>
            </a:r>
          </a:p>
          <a:p>
            <a:pPr lvl="2" eaLnBrk="1" hangingPunct="1">
              <a:lnSpc>
                <a:spcPct val="80000"/>
              </a:lnSpc>
              <a:spcBef>
                <a:spcPct val="40000"/>
              </a:spcBef>
            </a:pPr>
            <a:r>
              <a:rPr lang="en-US" sz="1600" dirty="0">
                <a:latin typeface="Arial" charset="0"/>
              </a:rPr>
              <a:t>209 </a:t>
            </a:r>
            <a:r>
              <a:rPr lang="ja-JP" altLang="en-US" sz="1600" dirty="0">
                <a:latin typeface="Arial" charset="0"/>
              </a:rPr>
              <a:t>“</a:t>
            </a:r>
            <a:r>
              <a:rPr lang="en-US" altLang="ja-JP" sz="1600" dirty="0">
                <a:latin typeface="Arial" charset="0"/>
              </a:rPr>
              <a:t>Large</a:t>
            </a:r>
            <a:r>
              <a:rPr lang="ja-JP" altLang="en-US" sz="1600" dirty="0">
                <a:latin typeface="Arial" charset="0"/>
              </a:rPr>
              <a:t>”</a:t>
            </a:r>
            <a:r>
              <a:rPr lang="en-US" altLang="ja-JP" sz="1600" dirty="0">
                <a:latin typeface="Arial" charset="0"/>
              </a:rPr>
              <a:t>  - $20 value – i.e. kitchenware</a:t>
            </a:r>
          </a:p>
          <a:p>
            <a:pPr lvl="2" eaLnBrk="1" hangingPunct="1">
              <a:lnSpc>
                <a:spcPct val="80000"/>
              </a:lnSpc>
              <a:spcBef>
                <a:spcPct val="40000"/>
              </a:spcBef>
            </a:pPr>
            <a:r>
              <a:rPr lang="en-US" sz="1600" dirty="0">
                <a:latin typeface="Arial" charset="0"/>
              </a:rPr>
              <a:t>1 </a:t>
            </a:r>
            <a:r>
              <a:rPr lang="ja-JP" altLang="en-US" sz="1600" dirty="0">
                <a:latin typeface="Arial" charset="0"/>
              </a:rPr>
              <a:t>“</a:t>
            </a:r>
            <a:r>
              <a:rPr lang="en-US" altLang="ja-JP" sz="1600" dirty="0">
                <a:latin typeface="Arial" charset="0"/>
              </a:rPr>
              <a:t>Jumbo</a:t>
            </a:r>
            <a:r>
              <a:rPr lang="ja-JP" altLang="en-US" sz="1600" dirty="0">
                <a:latin typeface="Arial" charset="0"/>
              </a:rPr>
              <a:t>”</a:t>
            </a:r>
            <a:r>
              <a:rPr lang="en-US" altLang="ja-JP" sz="1600" dirty="0">
                <a:latin typeface="Arial" charset="0"/>
              </a:rPr>
              <a:t> – $80-100 value – </a:t>
            </a:r>
            <a:r>
              <a:rPr lang="en-US" altLang="ja-JP" sz="1600" dirty="0" err="1">
                <a:latin typeface="Arial" charset="0"/>
              </a:rPr>
              <a:t>tv</a:t>
            </a:r>
            <a:r>
              <a:rPr lang="en-US" altLang="ja-JP" sz="1600" dirty="0">
                <a:latin typeface="Arial" charset="0"/>
              </a:rPr>
              <a:t>, stereo</a:t>
            </a:r>
          </a:p>
          <a:p>
            <a:pPr lvl="1" eaLnBrk="1" hangingPunct="1">
              <a:lnSpc>
                <a:spcPct val="80000"/>
              </a:lnSpc>
              <a:spcBef>
                <a:spcPct val="40000"/>
              </a:spcBef>
            </a:pPr>
            <a:r>
              <a:rPr lang="en-US" sz="1800" dirty="0">
                <a:latin typeface="Arial" charset="0"/>
              </a:rPr>
              <a:t># of draws = # of weeks with clean urine</a:t>
            </a:r>
          </a:p>
        </p:txBody>
      </p:sp>
      <p:sp>
        <p:nvSpPr>
          <p:cNvPr id="31748" name="Text Box 4"/>
          <p:cNvSpPr txBox="1">
            <a:spLocks noChangeArrowheads="1"/>
          </p:cNvSpPr>
          <p:nvPr/>
        </p:nvSpPr>
        <p:spPr bwMode="auto">
          <a:xfrm>
            <a:off x="3603087" y="6212075"/>
            <a:ext cx="6604000"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dirty="0">
                <a:latin typeface="Arial" charset="0"/>
                <a:cs typeface="+mn-cs"/>
              </a:rPr>
              <a:t>Peirce et al. Arch Gen Psychiatry. 2006;63:201-208.</a:t>
            </a:r>
          </a:p>
        </p:txBody>
      </p:sp>
      <p:pic>
        <p:nvPicPr>
          <p:cNvPr id="2" name="Picture 1"/>
          <p:cNvPicPr>
            <a:picLocks noChangeAspect="1"/>
          </p:cNvPicPr>
          <p:nvPr/>
        </p:nvPicPr>
        <p:blipFill>
          <a:blip r:embed="rId4"/>
          <a:stretch>
            <a:fillRect/>
          </a:stretch>
        </p:blipFill>
        <p:spPr>
          <a:xfrm>
            <a:off x="7737205" y="3429000"/>
            <a:ext cx="2854933" cy="2283946"/>
          </a:xfrm>
          <a:prstGeom prst="rect">
            <a:avLst/>
          </a:prstGeom>
        </p:spPr>
      </p:pic>
    </p:spTree>
    <p:custDataLst>
      <p:tags r:id="rId1"/>
    </p:custDataLst>
    <p:extLst>
      <p:ext uri="{BB962C8B-B14F-4D97-AF65-F5344CB8AC3E}">
        <p14:creationId xmlns:p14="http://schemas.microsoft.com/office/powerpoint/2010/main" val="38402562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349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49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49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490">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490">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490">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490">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490">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490">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3490">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490">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490">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349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98612" y="1585678"/>
            <a:ext cx="4650592" cy="4055220"/>
          </a:xfrm>
          <a:prstGeom prst="rect">
            <a:avLst/>
          </a:prstGeom>
        </p:spPr>
      </p:pic>
      <p:pic>
        <p:nvPicPr>
          <p:cNvPr id="5" name="Picture 4"/>
          <p:cNvPicPr>
            <a:picLocks noChangeAspect="1"/>
          </p:cNvPicPr>
          <p:nvPr/>
        </p:nvPicPr>
        <p:blipFill>
          <a:blip r:embed="rId4"/>
          <a:stretch>
            <a:fillRect/>
          </a:stretch>
        </p:blipFill>
        <p:spPr>
          <a:xfrm>
            <a:off x="874652" y="1585678"/>
            <a:ext cx="5149746" cy="4061353"/>
          </a:xfrm>
          <a:prstGeom prst="rect">
            <a:avLst/>
          </a:prstGeom>
        </p:spPr>
      </p:pic>
      <p:sp>
        <p:nvSpPr>
          <p:cNvPr id="7" name="Oval 6"/>
          <p:cNvSpPr/>
          <p:nvPr/>
        </p:nvSpPr>
        <p:spPr>
          <a:xfrm>
            <a:off x="7630681" y="2548720"/>
            <a:ext cx="545910" cy="436728"/>
          </a:xfrm>
          <a:prstGeom prst="ellipse">
            <a:avLst/>
          </a:prstGeom>
          <a:noFill/>
          <a:ln>
            <a:solidFill>
              <a:srgbClr val="00B050"/>
            </a:solidFill>
          </a:ln>
          <a:effectLst>
            <a:glow rad="38100">
              <a:schemeClr val="tx1"/>
            </a:glow>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Oval 7"/>
          <p:cNvSpPr/>
          <p:nvPr/>
        </p:nvSpPr>
        <p:spPr>
          <a:xfrm>
            <a:off x="1630016" y="2548720"/>
            <a:ext cx="297469" cy="433019"/>
          </a:xfrm>
          <a:prstGeom prst="ellipse">
            <a:avLst/>
          </a:prstGeom>
          <a:noFill/>
          <a:ln>
            <a:solidFill>
              <a:srgbClr val="FFFF00"/>
            </a:solidFill>
          </a:ln>
          <a:effectLst>
            <a:glow rad="38100">
              <a:schemeClr val="tx1"/>
            </a:glow>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 name="TextBox 9"/>
          <p:cNvSpPr txBox="1"/>
          <p:nvPr/>
        </p:nvSpPr>
        <p:spPr>
          <a:xfrm>
            <a:off x="6528027" y="5834556"/>
            <a:ext cx="4991761" cy="400110"/>
          </a:xfrm>
          <a:prstGeom prst="rect">
            <a:avLst/>
          </a:prstGeom>
          <a:noFill/>
        </p:spPr>
        <p:txBody>
          <a:bodyPr wrap="square" rtlCol="0">
            <a:spAutoFit/>
          </a:bodyPr>
          <a:lstStyle/>
          <a:p>
            <a:pPr algn="ctr"/>
            <a:r>
              <a:rPr lang="en-US" sz="2000" b="1" dirty="0"/>
              <a:t>Monetary</a:t>
            </a:r>
            <a:r>
              <a:rPr lang="en-US" dirty="0"/>
              <a:t> </a:t>
            </a:r>
            <a:r>
              <a:rPr lang="en-US" sz="2000" b="1" dirty="0"/>
              <a:t>Reward </a:t>
            </a:r>
            <a:r>
              <a:rPr lang="en-US" sz="2000" b="1" dirty="0">
                <a:solidFill>
                  <a:srgbClr val="00B050"/>
                </a:solidFill>
                <a:effectLst>
                  <a:glow rad="127000">
                    <a:schemeClr val="tx1"/>
                  </a:glow>
                </a:effectLst>
              </a:rPr>
              <a:t>Delivery</a:t>
            </a:r>
          </a:p>
        </p:txBody>
      </p:sp>
      <p:sp>
        <p:nvSpPr>
          <p:cNvPr id="11" name="TextBox 10"/>
          <p:cNvSpPr txBox="1"/>
          <p:nvPr/>
        </p:nvSpPr>
        <p:spPr>
          <a:xfrm>
            <a:off x="641446" y="5834556"/>
            <a:ext cx="5149746" cy="400110"/>
          </a:xfrm>
          <a:prstGeom prst="rect">
            <a:avLst/>
          </a:prstGeom>
          <a:noFill/>
          <a:ln>
            <a:noFill/>
          </a:ln>
        </p:spPr>
        <p:txBody>
          <a:bodyPr wrap="square" rtlCol="0">
            <a:spAutoFit/>
          </a:bodyPr>
          <a:lstStyle/>
          <a:p>
            <a:pPr algn="ctr"/>
            <a:r>
              <a:rPr lang="en-US" sz="2000" b="1" dirty="0"/>
              <a:t>Monetary Reward </a:t>
            </a:r>
            <a:r>
              <a:rPr lang="en-US" sz="2000" b="1" dirty="0">
                <a:solidFill>
                  <a:srgbClr val="FFFF00"/>
                </a:solidFill>
                <a:effectLst>
                  <a:glow rad="127000">
                    <a:schemeClr val="tx1"/>
                  </a:glow>
                </a:effectLst>
              </a:rPr>
              <a:t>Anticipation</a:t>
            </a:r>
          </a:p>
        </p:txBody>
      </p:sp>
      <p:sp>
        <p:nvSpPr>
          <p:cNvPr id="12" name="Rectangle 11">
            <a:extLst>
              <a:ext uri="{FF2B5EF4-FFF2-40B4-BE49-F238E27FC236}">
                <a16:creationId xmlns:a16="http://schemas.microsoft.com/office/drawing/2014/main" id="{D6176D9A-E9E4-4A42-B575-10791DF63757}"/>
              </a:ext>
            </a:extLst>
          </p:cNvPr>
          <p:cNvSpPr/>
          <p:nvPr/>
        </p:nvSpPr>
        <p:spPr>
          <a:xfrm>
            <a:off x="0" y="-1"/>
            <a:ext cx="12199004" cy="1198099"/>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6" name="TextBox 5"/>
          <p:cNvSpPr txBox="1"/>
          <p:nvPr/>
        </p:nvSpPr>
        <p:spPr>
          <a:xfrm>
            <a:off x="512733" y="275882"/>
            <a:ext cx="11173538" cy="646331"/>
          </a:xfrm>
          <a:prstGeom prst="rect">
            <a:avLst/>
          </a:prstGeom>
          <a:noFill/>
        </p:spPr>
        <p:txBody>
          <a:bodyPr wrap="square" rtlCol="0">
            <a:spAutoFit/>
          </a:bodyPr>
          <a:lstStyle/>
          <a:p>
            <a:pPr algn="ctr"/>
            <a:r>
              <a:rPr lang="en-US" sz="3600" dirty="0">
                <a:solidFill>
                  <a:schemeClr val="bg1">
                    <a:lumMod val="85000"/>
                  </a:schemeClr>
                </a:solidFill>
              </a:rPr>
              <a:t>Neuroscience of Reward</a:t>
            </a:r>
          </a:p>
        </p:txBody>
      </p:sp>
      <p:sp>
        <p:nvSpPr>
          <p:cNvPr id="9" name="Rectangle 8"/>
          <p:cNvSpPr/>
          <p:nvPr/>
        </p:nvSpPr>
        <p:spPr>
          <a:xfrm>
            <a:off x="7442377" y="6461812"/>
            <a:ext cx="2171620" cy="338554"/>
          </a:xfrm>
          <a:prstGeom prst="rect">
            <a:avLst/>
          </a:prstGeom>
        </p:spPr>
        <p:txBody>
          <a:bodyPr wrap="none">
            <a:spAutoFit/>
          </a:bodyPr>
          <a:lstStyle/>
          <a:p>
            <a:r>
              <a:rPr lang="en-US" sz="1600" dirty="0" err="1"/>
              <a:t>Jauhar</a:t>
            </a:r>
            <a:r>
              <a:rPr lang="en-US" sz="1600" dirty="0"/>
              <a:t> et al., PLOS 2021</a:t>
            </a:r>
          </a:p>
        </p:txBody>
      </p:sp>
    </p:spTree>
    <p:extLst>
      <p:ext uri="{BB962C8B-B14F-4D97-AF65-F5344CB8AC3E}">
        <p14:creationId xmlns:p14="http://schemas.microsoft.com/office/powerpoint/2010/main" val="337439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76D9A-E9E4-4A42-B575-10791DF63757}"/>
              </a:ext>
            </a:extLst>
          </p:cNvPr>
          <p:cNvSpPr/>
          <p:nvPr/>
        </p:nvSpPr>
        <p:spPr>
          <a:xfrm>
            <a:off x="0" y="2221936"/>
            <a:ext cx="12199004" cy="1589900"/>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290" name="Rectangle 2"/>
          <p:cNvSpPr>
            <a:spLocks noGrp="1" noChangeArrowheads="1"/>
          </p:cNvSpPr>
          <p:nvPr>
            <p:ph type="ctrTitle"/>
          </p:nvPr>
        </p:nvSpPr>
        <p:spPr>
          <a:xfrm>
            <a:off x="917902" y="2367910"/>
            <a:ext cx="10363200" cy="1143000"/>
          </a:xfrm>
        </p:spPr>
        <p:txBody>
          <a:bodyPr>
            <a:normAutofit/>
          </a:bodyPr>
          <a:lstStyle/>
          <a:p>
            <a:pPr eaLnBrk="1" hangingPunct="1">
              <a:defRPr/>
            </a:pPr>
            <a:r>
              <a:rPr lang="en-US" b="1" dirty="0">
                <a:solidFill>
                  <a:schemeClr val="bg1">
                    <a:lumMod val="85000"/>
                  </a:schemeClr>
                </a:solidFill>
                <a:cs typeface="+mj-cs"/>
              </a:rPr>
              <a:t>Harm Reduction Practices</a:t>
            </a:r>
          </a:p>
        </p:txBody>
      </p:sp>
      <p:pic>
        <p:nvPicPr>
          <p:cNvPr id="6" name="Picture 2" descr="Smoke Works - Injection Alternatives for Harm Reduction">
            <a:extLst>
              <a:ext uri="{FF2B5EF4-FFF2-40B4-BE49-F238E27FC236}">
                <a16:creationId xmlns:a16="http://schemas.microsoft.com/office/drawing/2014/main" id="{F20B42A4-2B52-1645-937B-9121B5BA56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5956" y="3957810"/>
            <a:ext cx="4087091" cy="1598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46626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1" y="0"/>
            <a:ext cx="5287777" cy="2652584"/>
          </a:xfrm>
          <a:solidFill>
            <a:srgbClr val="201544"/>
          </a:solidFill>
        </p:spPr>
        <p:txBody>
          <a:bodyPr vert="horz" lIns="91440" tIns="45720" rIns="91440" bIns="45720" rtlCol="0" anchor="ctr">
            <a:normAutofit/>
          </a:bodyPr>
          <a:lstStyle/>
          <a:p>
            <a:pPr marL="415925"/>
            <a:r>
              <a:rPr lang="en-US" sz="2400" b="1" kern="1200" dirty="0">
                <a:solidFill>
                  <a:schemeClr val="accent2"/>
                </a:solidFill>
                <a:latin typeface="+mj-lt"/>
                <a:ea typeface="+mj-ea"/>
                <a:cs typeface="+mj-cs"/>
              </a:rPr>
              <a:t>An increasing, but unknown, number of people who do not  have opioid use disorder are overdosing due to fentanyl contamination of cocaine, methamphetamine, and counterfeit prescription pills</a:t>
            </a:r>
          </a:p>
        </p:txBody>
      </p:sp>
      <p:sp>
        <p:nvSpPr>
          <p:cNvPr id="3" name="Content Placeholder 2"/>
          <p:cNvSpPr>
            <a:spLocks noGrp="1"/>
          </p:cNvSpPr>
          <p:nvPr>
            <p:ph type="body" idx="1"/>
          </p:nvPr>
        </p:nvSpPr>
        <p:spPr>
          <a:xfrm>
            <a:off x="239722" y="2951461"/>
            <a:ext cx="4733691" cy="2924405"/>
          </a:xfrm>
        </p:spPr>
        <p:txBody>
          <a:bodyPr vert="horz" lIns="91440" tIns="45720" rIns="91440" bIns="45720" rtlCol="0">
            <a:normAutofit/>
          </a:bodyPr>
          <a:lstStyle/>
          <a:p>
            <a:pPr>
              <a:lnSpc>
                <a:spcPct val="100000"/>
              </a:lnSpc>
            </a:pPr>
            <a:r>
              <a:rPr lang="en-US" sz="2400" dirty="0"/>
              <a:t>People without opioid tolerance unwittingly exposed to fentanyl via non-opioids </a:t>
            </a:r>
          </a:p>
          <a:p>
            <a:pPr marL="576263" lvl="1" indent="-342900">
              <a:lnSpc>
                <a:spcPct val="100000"/>
              </a:lnSpc>
              <a:buFont typeface="Wingdings" pitchFamily="2" charset="2"/>
              <a:buChar char="Ø"/>
            </a:pPr>
            <a:r>
              <a:rPr lang="en-US" sz="2200" i="1" dirty="0"/>
              <a:t>Innovate to focus on engaging people who use stimulants and counterfeit non-opioid prescription pills </a:t>
            </a:r>
          </a:p>
        </p:txBody>
      </p:sp>
      <p:pic>
        <p:nvPicPr>
          <p:cNvPr id="9" name="Picture 8" descr="Graphical user interface, text, application&#10;&#10;Description automatically generated">
            <a:extLst>
              <a:ext uri="{FF2B5EF4-FFF2-40B4-BE49-F238E27FC236}">
                <a16:creationId xmlns:a16="http://schemas.microsoft.com/office/drawing/2014/main" id="{9F3EC88C-5FFF-20E1-6C7F-42C216F78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759" y="178502"/>
            <a:ext cx="1948311" cy="2615184"/>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id="{5F2DCCF2-E59C-0AB3-520F-A27F3C62B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93" y="178502"/>
            <a:ext cx="1961387" cy="2615184"/>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DCAF1A0D-4AD8-A7D4-611D-D25037145D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1260" y="178502"/>
            <a:ext cx="2020229" cy="2615184"/>
          </a:xfrm>
          <a:prstGeom prst="rect">
            <a:avLst/>
          </a:prstGeom>
        </p:spPr>
      </p:pic>
      <p:pic>
        <p:nvPicPr>
          <p:cNvPr id="5" name="Picture 4" descr="Chart, histogram&#10;&#10;Description automatically generated">
            <a:extLst>
              <a:ext uri="{FF2B5EF4-FFF2-40B4-BE49-F238E27FC236}">
                <a16:creationId xmlns:a16="http://schemas.microsoft.com/office/drawing/2014/main" id="{37EAC892-95DD-7C1A-14EF-803CF1BFE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6976" y="2951462"/>
            <a:ext cx="2033304" cy="2615184"/>
          </a:xfrm>
          <a:prstGeom prst="rect">
            <a:avLst/>
          </a:prstGeom>
        </p:spPr>
      </p:pic>
      <p:pic>
        <p:nvPicPr>
          <p:cNvPr id="11" name="Picture 10" descr="Text&#10;&#10;Description automatically generated">
            <a:extLst>
              <a:ext uri="{FF2B5EF4-FFF2-40B4-BE49-F238E27FC236}">
                <a16:creationId xmlns:a16="http://schemas.microsoft.com/office/drawing/2014/main" id="{BF4B5AF9-0995-0EDC-EF51-3552E8DB11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4248" y="2951462"/>
            <a:ext cx="2033304" cy="2615184"/>
          </a:xfrm>
          <a:prstGeom prst="rect">
            <a:avLst/>
          </a:prstGeom>
        </p:spPr>
      </p:pic>
      <p:pic>
        <p:nvPicPr>
          <p:cNvPr id="13" name="Picture 12" descr="Text&#10;&#10;Description automatically generated">
            <a:extLst>
              <a:ext uri="{FF2B5EF4-FFF2-40B4-BE49-F238E27FC236}">
                <a16:creationId xmlns:a16="http://schemas.microsoft.com/office/drawing/2014/main" id="{0CA7BDAF-0DB3-7248-7D0B-830D165798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5898" y="2951462"/>
            <a:ext cx="2046380" cy="2615184"/>
          </a:xfrm>
          <a:prstGeom prst="rect">
            <a:avLst/>
          </a:prstGeom>
        </p:spPr>
      </p:pic>
    </p:spTree>
    <p:extLst>
      <p:ext uri="{BB962C8B-B14F-4D97-AF65-F5344CB8AC3E}">
        <p14:creationId xmlns:p14="http://schemas.microsoft.com/office/powerpoint/2010/main" val="4244753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1" y="0"/>
            <a:ext cx="5287777" cy="2652584"/>
          </a:xfrm>
          <a:solidFill>
            <a:srgbClr val="201544"/>
          </a:solidFill>
        </p:spPr>
        <p:txBody>
          <a:bodyPr vert="horz" lIns="91440" tIns="45720" rIns="91440" bIns="45720" rtlCol="0" anchor="ctr">
            <a:normAutofit/>
          </a:bodyPr>
          <a:lstStyle/>
          <a:p>
            <a:pPr marL="415925"/>
            <a:r>
              <a:rPr lang="en-US" sz="2400" b="1" kern="1200" dirty="0">
                <a:solidFill>
                  <a:schemeClr val="accent2"/>
                </a:solidFill>
                <a:latin typeface="+mj-lt"/>
                <a:ea typeface="+mj-ea"/>
                <a:cs typeface="+mj-cs"/>
              </a:rPr>
              <a:t>An increasing, but unknown, number of people who do not  have opioid use disorder are overdosing due to fentanyl contamination of cocaine, methamphetamine, and counterfeit prescription pills</a:t>
            </a:r>
          </a:p>
        </p:txBody>
      </p:sp>
      <p:sp>
        <p:nvSpPr>
          <p:cNvPr id="3" name="Content Placeholder 2"/>
          <p:cNvSpPr>
            <a:spLocks noGrp="1"/>
          </p:cNvSpPr>
          <p:nvPr>
            <p:ph type="body" idx="1"/>
          </p:nvPr>
        </p:nvSpPr>
        <p:spPr>
          <a:xfrm>
            <a:off x="239722" y="2951461"/>
            <a:ext cx="4733691" cy="2924405"/>
          </a:xfrm>
        </p:spPr>
        <p:txBody>
          <a:bodyPr vert="horz" lIns="91440" tIns="45720" rIns="91440" bIns="45720" rtlCol="0">
            <a:normAutofit/>
          </a:bodyPr>
          <a:lstStyle/>
          <a:p>
            <a:pPr>
              <a:lnSpc>
                <a:spcPct val="100000"/>
              </a:lnSpc>
            </a:pPr>
            <a:r>
              <a:rPr lang="en-US" sz="2400" dirty="0"/>
              <a:t>People without opioid tolerance unwittingly exposed to fentanyl via non-opioids </a:t>
            </a:r>
          </a:p>
          <a:p>
            <a:pPr marL="576263" lvl="1" indent="-342900">
              <a:lnSpc>
                <a:spcPct val="100000"/>
              </a:lnSpc>
              <a:buFont typeface="Wingdings" pitchFamily="2" charset="2"/>
              <a:buChar char="Ø"/>
            </a:pPr>
            <a:r>
              <a:rPr lang="en-US" sz="2200" i="1" dirty="0"/>
              <a:t>Innovate to focus on engaging people who use stimulants and counterfeit non-opioid prescription pills </a:t>
            </a:r>
          </a:p>
        </p:txBody>
      </p:sp>
      <p:pic>
        <p:nvPicPr>
          <p:cNvPr id="6" name="Picture 5" descr="A close-up of a document&#10;&#10;Description automatically generated">
            <a:extLst>
              <a:ext uri="{FF2B5EF4-FFF2-40B4-BE49-F238E27FC236}">
                <a16:creationId xmlns:a16="http://schemas.microsoft.com/office/drawing/2014/main" id="{199BED53-4997-06E4-437B-16757DD91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7571" y="178502"/>
            <a:ext cx="5366657" cy="2383294"/>
          </a:xfrm>
          <a:prstGeom prst="rect">
            <a:avLst/>
          </a:prstGeom>
        </p:spPr>
      </p:pic>
      <p:sp>
        <p:nvSpPr>
          <p:cNvPr id="8" name="TextBox 7">
            <a:extLst>
              <a:ext uri="{FF2B5EF4-FFF2-40B4-BE49-F238E27FC236}">
                <a16:creationId xmlns:a16="http://schemas.microsoft.com/office/drawing/2014/main" id="{1125DE86-BF2F-A4C5-01F3-0B117885FF68}"/>
              </a:ext>
            </a:extLst>
          </p:cNvPr>
          <p:cNvSpPr txBox="1"/>
          <p:nvPr/>
        </p:nvSpPr>
        <p:spPr>
          <a:xfrm>
            <a:off x="5907571" y="2951461"/>
            <a:ext cx="5366657" cy="1754326"/>
          </a:xfrm>
          <a:prstGeom prst="rect">
            <a:avLst/>
          </a:prstGeom>
          <a:noFill/>
        </p:spPr>
        <p:txBody>
          <a:bodyPr wrap="square" rtlCol="0">
            <a:spAutoFit/>
          </a:bodyPr>
          <a:lstStyle/>
          <a:p>
            <a:r>
              <a:rPr lang="en-US" dirty="0"/>
              <a:t>Among 448 opioid overdose survivors in SF 6/2022-9/2022</a:t>
            </a:r>
          </a:p>
          <a:p>
            <a:pPr marL="285750" indent="-285750">
              <a:buFont typeface="Arial" panose="020B0604020202020204" pitchFamily="34" charset="0"/>
              <a:buChar char="•"/>
            </a:pPr>
            <a:r>
              <a:rPr lang="en-US" dirty="0"/>
              <a:t>57% intended to use opioids</a:t>
            </a:r>
          </a:p>
          <a:p>
            <a:pPr marL="285750" indent="-285750">
              <a:buFont typeface="Arial" panose="020B0604020202020204" pitchFamily="34" charset="0"/>
              <a:buChar char="•"/>
            </a:pPr>
            <a:r>
              <a:rPr lang="en-US" dirty="0"/>
              <a:t>43% intended to use methamphetamine or cocaine</a:t>
            </a:r>
          </a:p>
          <a:p>
            <a:pPr marL="742950" lvl="1" indent="-285750">
              <a:buFont typeface="Arial" panose="020B0604020202020204" pitchFamily="34" charset="0"/>
              <a:buChar char="•"/>
            </a:pPr>
            <a:r>
              <a:rPr lang="en-US" dirty="0"/>
              <a:t>58% of Black and 52% of Latinx survivors</a:t>
            </a:r>
          </a:p>
          <a:p>
            <a:pPr marL="742950" lvl="1" indent="-285750">
              <a:buFont typeface="Arial" panose="020B0604020202020204" pitchFamily="34" charset="0"/>
              <a:buChar char="•"/>
            </a:pPr>
            <a:r>
              <a:rPr lang="en-US" dirty="0"/>
              <a:t>29% of White Survivors</a:t>
            </a:r>
          </a:p>
        </p:txBody>
      </p:sp>
    </p:spTree>
    <p:extLst>
      <p:ext uri="{BB962C8B-B14F-4D97-AF65-F5344CB8AC3E}">
        <p14:creationId xmlns:p14="http://schemas.microsoft.com/office/powerpoint/2010/main" val="1542335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8" name="Google Shape;498;p32"/>
          <p:cNvSpPr txBox="1">
            <a:spLocks noGrp="1"/>
          </p:cNvSpPr>
          <p:nvPr>
            <p:ph type="body" idx="1"/>
          </p:nvPr>
        </p:nvSpPr>
        <p:spPr>
          <a:xfrm>
            <a:off x="437321" y="1476396"/>
            <a:ext cx="7103165" cy="4385142"/>
          </a:xfrm>
          <a:prstGeom prst="rect">
            <a:avLst/>
          </a:prstGeom>
          <a:noFill/>
          <a:ln>
            <a:noFill/>
          </a:ln>
        </p:spPr>
        <p:txBody>
          <a:bodyPr spcFirstLastPara="1" wrap="square" lIns="91425" tIns="45700" rIns="91425" bIns="45700" anchor="t" anchorCtr="0">
            <a:normAutofit fontScale="92500"/>
          </a:bodyPr>
          <a:lstStyle/>
          <a:p>
            <a:pPr marL="457200" lvl="0" indent="-342900" algn="l" rtl="0">
              <a:lnSpc>
                <a:spcPct val="100000"/>
              </a:lnSpc>
              <a:spcBef>
                <a:spcPts val="1000"/>
              </a:spcBef>
              <a:spcAft>
                <a:spcPts val="0"/>
              </a:spcAft>
              <a:buSzPct val="69498"/>
              <a:buChar char="•"/>
            </a:pPr>
            <a:r>
              <a:rPr lang="en-US" dirty="0"/>
              <a:t>Patient education on contaminated drug supply</a:t>
            </a:r>
            <a:endParaRPr dirty="0"/>
          </a:p>
          <a:p>
            <a:pPr marL="457200" lvl="0" indent="-342900" algn="l" rtl="0">
              <a:lnSpc>
                <a:spcPct val="100000"/>
              </a:lnSpc>
              <a:spcBef>
                <a:spcPts val="1000"/>
              </a:spcBef>
              <a:spcAft>
                <a:spcPts val="0"/>
              </a:spcAft>
              <a:buSzPct val="69498"/>
              <a:buChar char="•"/>
            </a:pPr>
            <a:r>
              <a:rPr lang="en-US" dirty="0"/>
              <a:t>Distributing fentanyl test strips</a:t>
            </a:r>
            <a:endParaRPr dirty="0"/>
          </a:p>
          <a:p>
            <a:pPr marL="457200" lvl="0" indent="-342900" algn="l" rtl="0">
              <a:lnSpc>
                <a:spcPct val="100000"/>
              </a:lnSpc>
              <a:spcBef>
                <a:spcPts val="1000"/>
              </a:spcBef>
              <a:spcAft>
                <a:spcPts val="0"/>
              </a:spcAft>
              <a:buSzPct val="69498"/>
              <a:buChar char="•"/>
            </a:pPr>
            <a:r>
              <a:rPr lang="en-US" dirty="0"/>
              <a:t>Naloxone education and </a:t>
            </a:r>
            <a:r>
              <a:rPr lang="en-US" b="1" dirty="0"/>
              <a:t>on site </a:t>
            </a:r>
            <a:r>
              <a:rPr lang="en-US" dirty="0"/>
              <a:t>distribution</a:t>
            </a:r>
          </a:p>
          <a:p>
            <a:pPr marL="457200" lvl="0" indent="-342900" algn="l" rtl="0">
              <a:lnSpc>
                <a:spcPct val="100000"/>
              </a:lnSpc>
              <a:spcBef>
                <a:spcPts val="1000"/>
              </a:spcBef>
              <a:spcAft>
                <a:spcPts val="0"/>
              </a:spcAft>
              <a:buSzPct val="69498"/>
              <a:buChar char="•"/>
            </a:pPr>
            <a:r>
              <a:rPr lang="en-US" dirty="0"/>
              <a:t>Safer supply distribution (booty bumping kits, safer smoking kits for meth/cocaine, safer injection equipment)</a:t>
            </a:r>
          </a:p>
          <a:p>
            <a:pPr marL="457200" lvl="0" indent="-342900" algn="l" rtl="0">
              <a:lnSpc>
                <a:spcPct val="100000"/>
              </a:lnSpc>
              <a:spcBef>
                <a:spcPts val="1000"/>
              </a:spcBef>
              <a:spcAft>
                <a:spcPts val="0"/>
              </a:spcAft>
              <a:buSzPct val="69498"/>
              <a:buChar char="•"/>
            </a:pPr>
            <a:r>
              <a:rPr lang="en-US" dirty="0"/>
              <a:t>For people with opioid overdose or repeatedly testing positive for fentanyl, consider MOUD </a:t>
            </a:r>
            <a:endParaRPr dirty="0"/>
          </a:p>
          <a:p>
            <a:pPr marL="457200" lvl="0" indent="-228600" algn="l" rtl="0">
              <a:lnSpc>
                <a:spcPct val="100000"/>
              </a:lnSpc>
              <a:spcBef>
                <a:spcPts val="1000"/>
              </a:spcBef>
              <a:spcAft>
                <a:spcPts val="0"/>
              </a:spcAft>
              <a:buSzPct val="69498"/>
              <a:buNone/>
            </a:pPr>
            <a:endParaRPr dirty="0"/>
          </a:p>
        </p:txBody>
      </p:sp>
      <p:pic>
        <p:nvPicPr>
          <p:cNvPr id="499" name="Google Shape;499;p32" descr="Testing Drugs — NEXT Distro"/>
          <p:cNvPicPr preferRelativeResize="0"/>
          <p:nvPr/>
        </p:nvPicPr>
        <p:blipFill rotWithShape="1">
          <a:blip r:embed="rId3">
            <a:alphaModFix/>
          </a:blip>
          <a:srcRect/>
          <a:stretch/>
        </p:blipFill>
        <p:spPr>
          <a:xfrm>
            <a:off x="7540487" y="4373667"/>
            <a:ext cx="4346714" cy="2484333"/>
          </a:xfrm>
          <a:prstGeom prst="rect">
            <a:avLst/>
          </a:prstGeom>
          <a:noFill/>
          <a:ln>
            <a:noFill/>
          </a:ln>
        </p:spPr>
      </p:pic>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8540" y="1477249"/>
            <a:ext cx="3616869" cy="2622948"/>
          </a:xfrm>
          <a:prstGeom prst="rect">
            <a:avLst/>
          </a:prstGeom>
          <a:noFill/>
          <a:ln>
            <a:noFill/>
          </a:ln>
        </p:spPr>
      </p:pic>
      <p:sp>
        <p:nvSpPr>
          <p:cNvPr id="7" name="Rectangle 6">
            <a:extLst>
              <a:ext uri="{FF2B5EF4-FFF2-40B4-BE49-F238E27FC236}">
                <a16:creationId xmlns:a16="http://schemas.microsoft.com/office/drawing/2014/main" id="{D6176D9A-E9E4-4A42-B575-10791DF63757}"/>
              </a:ext>
            </a:extLst>
          </p:cNvPr>
          <p:cNvSpPr/>
          <p:nvPr/>
        </p:nvSpPr>
        <p:spPr>
          <a:xfrm>
            <a:off x="0" y="-1"/>
            <a:ext cx="12199004" cy="1198099"/>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437322" y="278297"/>
            <a:ext cx="11198087" cy="646331"/>
          </a:xfrm>
          <a:prstGeom prst="rect">
            <a:avLst/>
          </a:prstGeom>
          <a:noFill/>
        </p:spPr>
        <p:txBody>
          <a:bodyPr wrap="square" rtlCol="0">
            <a:spAutoFit/>
          </a:bodyPr>
          <a:lstStyle/>
          <a:p>
            <a:pPr algn="ctr"/>
            <a:r>
              <a:rPr lang="en-US" sz="3600" dirty="0">
                <a:solidFill>
                  <a:schemeClr val="bg1">
                    <a:lumMod val="85000"/>
                  </a:schemeClr>
                </a:solidFill>
              </a:rPr>
              <a:t>Overdose Prevention</a:t>
            </a:r>
          </a:p>
        </p:txBody>
      </p:sp>
    </p:spTree>
    <p:extLst>
      <p:ext uri="{BB962C8B-B14F-4D97-AF65-F5344CB8AC3E}">
        <p14:creationId xmlns:p14="http://schemas.microsoft.com/office/powerpoint/2010/main" val="15070238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Google Shape;505;p33"/>
          <p:cNvSpPr txBox="1">
            <a:spLocks noGrp="1"/>
          </p:cNvSpPr>
          <p:nvPr>
            <p:ph type="body" idx="1"/>
          </p:nvPr>
        </p:nvSpPr>
        <p:spPr>
          <a:xfrm>
            <a:off x="215910" y="1696683"/>
            <a:ext cx="11366500" cy="4193782"/>
          </a:xfrm>
          <a:prstGeom prst="rect">
            <a:avLst/>
          </a:prstGeom>
          <a:noFill/>
          <a:ln>
            <a:noFill/>
          </a:ln>
        </p:spPr>
        <p:txBody>
          <a:bodyPr spcFirstLastPara="1" wrap="square" lIns="91425" tIns="45700" rIns="91425" bIns="45700" anchor="t" anchorCtr="0">
            <a:normAutofit fontScale="77500" lnSpcReduction="20000"/>
          </a:bodyPr>
          <a:lstStyle/>
          <a:p>
            <a:pPr marL="457200" lvl="0" indent="-342900" algn="l" rtl="0">
              <a:lnSpc>
                <a:spcPct val="100000"/>
              </a:lnSpc>
              <a:spcBef>
                <a:spcPts val="1000"/>
              </a:spcBef>
              <a:spcAft>
                <a:spcPts val="0"/>
              </a:spcAft>
              <a:buSzPct val="69498"/>
              <a:buChar char="•"/>
            </a:pPr>
            <a:r>
              <a:rPr lang="en-US" dirty="0"/>
              <a:t>Screening for STIs and infectious diseases, including HIV, HBV, HCV at frequency based on risk or on a schedule for at risk patients. </a:t>
            </a:r>
          </a:p>
          <a:p>
            <a:pPr lvl="1">
              <a:buSzPct val="69498"/>
            </a:pPr>
            <a:r>
              <a:rPr lang="en-US" dirty="0"/>
              <a:t>Increased risk for HIV with rectal stimulant use associated with sex (</a:t>
            </a:r>
            <a:r>
              <a:rPr lang="en-US" dirty="0" err="1"/>
              <a:t>chemsex</a:t>
            </a:r>
            <a:r>
              <a:rPr lang="en-US" dirty="0"/>
              <a:t>), though less risk than IVDU</a:t>
            </a:r>
          </a:p>
          <a:p>
            <a:pPr marL="457200" lvl="0" indent="-342900" algn="l" rtl="0">
              <a:lnSpc>
                <a:spcPct val="100000"/>
              </a:lnSpc>
              <a:spcBef>
                <a:spcPts val="1000"/>
              </a:spcBef>
              <a:spcAft>
                <a:spcPts val="0"/>
              </a:spcAft>
              <a:buSzPct val="69498"/>
              <a:buChar char="•"/>
            </a:pPr>
            <a:r>
              <a:rPr lang="en-US" dirty="0"/>
              <a:t>Screening for TB</a:t>
            </a:r>
          </a:p>
          <a:p>
            <a:pPr marL="457200" lvl="0" indent="-342900" algn="l" rtl="0">
              <a:lnSpc>
                <a:spcPct val="100000"/>
              </a:lnSpc>
              <a:spcBef>
                <a:spcPts val="1000"/>
              </a:spcBef>
              <a:spcAft>
                <a:spcPts val="0"/>
              </a:spcAft>
              <a:buSzPct val="69498"/>
              <a:buChar char="•"/>
            </a:pPr>
            <a:r>
              <a:rPr lang="en-US" dirty="0"/>
              <a:t>Screening for syphilis </a:t>
            </a:r>
          </a:p>
          <a:p>
            <a:pPr marL="457200" lvl="0" indent="-342900" algn="l" rtl="0">
              <a:lnSpc>
                <a:spcPct val="100000"/>
              </a:lnSpc>
              <a:spcBef>
                <a:spcPts val="1000"/>
              </a:spcBef>
              <a:spcAft>
                <a:spcPts val="0"/>
              </a:spcAft>
              <a:buSzPct val="69498"/>
              <a:buChar char="•"/>
            </a:pPr>
            <a:r>
              <a:rPr lang="en-US" dirty="0"/>
              <a:t>Screening for GC/CT at *all* sites of contact (throat, genital, </a:t>
            </a:r>
          </a:p>
          <a:p>
            <a:pPr marL="114300" lvl="0" indent="0" algn="l" rtl="0">
              <a:lnSpc>
                <a:spcPct val="100000"/>
              </a:lnSpc>
              <a:spcBef>
                <a:spcPts val="1000"/>
              </a:spcBef>
              <a:spcAft>
                <a:spcPts val="0"/>
              </a:spcAft>
              <a:buSzPct val="69498"/>
              <a:buNone/>
            </a:pPr>
            <a:r>
              <a:rPr lang="en-US" dirty="0"/>
              <a:t>     rectal)</a:t>
            </a:r>
          </a:p>
          <a:p>
            <a:pPr marL="457200" lvl="0" indent="-342900" algn="l" rtl="0">
              <a:lnSpc>
                <a:spcPct val="100000"/>
              </a:lnSpc>
              <a:spcBef>
                <a:spcPts val="1000"/>
              </a:spcBef>
              <a:spcAft>
                <a:spcPts val="0"/>
              </a:spcAft>
              <a:buSzPct val="69498"/>
              <a:buChar char="•"/>
            </a:pPr>
            <a:r>
              <a:rPr lang="en-US" dirty="0"/>
              <a:t>Safer sex supplies (condoms, lube, booty bumping kits)</a:t>
            </a:r>
            <a:endParaRPr dirty="0"/>
          </a:p>
          <a:p>
            <a:pPr marL="457200" lvl="0" indent="-342900" algn="l" rtl="0">
              <a:lnSpc>
                <a:spcPct val="100000"/>
              </a:lnSpc>
              <a:spcBef>
                <a:spcPts val="1000"/>
              </a:spcBef>
              <a:spcAft>
                <a:spcPts val="0"/>
              </a:spcAft>
              <a:buSzPct val="69498"/>
              <a:buChar char="•"/>
            </a:pPr>
            <a:r>
              <a:rPr lang="en-US" dirty="0"/>
              <a:t>Education/Rx for </a:t>
            </a:r>
            <a:r>
              <a:rPr lang="en-US" dirty="0" err="1"/>
              <a:t>nPEP</a:t>
            </a:r>
            <a:r>
              <a:rPr lang="en-US" dirty="0"/>
              <a:t> and </a:t>
            </a:r>
            <a:r>
              <a:rPr lang="en-US" dirty="0" err="1"/>
              <a:t>PrEP</a:t>
            </a:r>
            <a:r>
              <a:rPr lang="en-US" dirty="0"/>
              <a:t> with low threshold for initiation </a:t>
            </a:r>
          </a:p>
          <a:p>
            <a:pPr lvl="1">
              <a:buSzPct val="69498"/>
            </a:pPr>
            <a:r>
              <a:rPr lang="en-US" dirty="0"/>
              <a:t>Consider injectable </a:t>
            </a:r>
            <a:r>
              <a:rPr lang="en-US" dirty="0" err="1"/>
              <a:t>cabotegravir</a:t>
            </a:r>
            <a:r>
              <a:rPr lang="en-US" dirty="0"/>
              <a:t> (</a:t>
            </a:r>
            <a:r>
              <a:rPr lang="en-US" dirty="0" err="1"/>
              <a:t>apretude</a:t>
            </a:r>
            <a:r>
              <a:rPr lang="en-US" dirty="0"/>
              <a:t>) if available</a:t>
            </a:r>
            <a:endParaRPr dirty="0"/>
          </a:p>
          <a:p>
            <a:pPr marL="457200" lvl="0" indent="-342900" algn="l" rtl="0">
              <a:lnSpc>
                <a:spcPct val="100000"/>
              </a:lnSpc>
              <a:spcBef>
                <a:spcPts val="1000"/>
              </a:spcBef>
              <a:spcAft>
                <a:spcPts val="0"/>
              </a:spcAft>
              <a:buSzPct val="69498"/>
              <a:buChar char="•"/>
            </a:pPr>
            <a:r>
              <a:rPr lang="en-US" dirty="0"/>
              <a:t>Immunize for HAV, HBV, </a:t>
            </a:r>
            <a:r>
              <a:rPr lang="en-US" dirty="0" err="1"/>
              <a:t>Mpox</a:t>
            </a:r>
            <a:r>
              <a:rPr lang="en-US" dirty="0"/>
              <a:t>, HPV, </a:t>
            </a:r>
            <a:r>
              <a:rPr lang="en-US" dirty="0" err="1"/>
              <a:t>Tdap</a:t>
            </a:r>
            <a:r>
              <a:rPr lang="en-US" dirty="0"/>
              <a:t>, influenza, COVID</a:t>
            </a:r>
            <a:endParaRPr dirty="0"/>
          </a:p>
        </p:txBody>
      </p:sp>
      <p:pic>
        <p:nvPicPr>
          <p:cNvPr id="506" name="Google Shape;506;p33"/>
          <p:cNvPicPr preferRelativeResize="0"/>
          <p:nvPr/>
        </p:nvPicPr>
        <p:blipFill rotWithShape="1">
          <a:blip r:embed="rId3">
            <a:alphaModFix/>
          </a:blip>
          <a:srcRect r="1399" b="10412"/>
          <a:stretch/>
        </p:blipFill>
        <p:spPr>
          <a:xfrm>
            <a:off x="8856054" y="3032714"/>
            <a:ext cx="3120036" cy="2857751"/>
          </a:xfrm>
          <a:prstGeom prst="rect">
            <a:avLst/>
          </a:prstGeom>
          <a:noFill/>
          <a:ln>
            <a:noFill/>
          </a:ln>
        </p:spPr>
      </p:pic>
      <p:sp>
        <p:nvSpPr>
          <p:cNvPr id="6" name="Rectangle 5">
            <a:extLst>
              <a:ext uri="{FF2B5EF4-FFF2-40B4-BE49-F238E27FC236}">
                <a16:creationId xmlns:a16="http://schemas.microsoft.com/office/drawing/2014/main" id="{D6176D9A-E9E4-4A42-B575-10791DF63757}"/>
              </a:ext>
            </a:extLst>
          </p:cNvPr>
          <p:cNvSpPr/>
          <p:nvPr/>
        </p:nvSpPr>
        <p:spPr>
          <a:xfrm>
            <a:off x="0" y="-1"/>
            <a:ext cx="12199004" cy="1198099"/>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410817" y="278296"/>
            <a:ext cx="11343861" cy="646331"/>
          </a:xfrm>
          <a:prstGeom prst="rect">
            <a:avLst/>
          </a:prstGeom>
          <a:noFill/>
        </p:spPr>
        <p:txBody>
          <a:bodyPr wrap="square" rtlCol="0">
            <a:spAutoFit/>
          </a:bodyPr>
          <a:lstStyle/>
          <a:p>
            <a:pPr algn="ctr"/>
            <a:r>
              <a:rPr lang="en-US" sz="3600" dirty="0">
                <a:solidFill>
                  <a:schemeClr val="bg1">
                    <a:lumMod val="85000"/>
                  </a:schemeClr>
                </a:solidFill>
              </a:rPr>
              <a:t>STI and Infectious Disease Screening &amp; Treatment</a:t>
            </a:r>
          </a:p>
        </p:txBody>
      </p:sp>
    </p:spTree>
    <p:extLst>
      <p:ext uri="{BB962C8B-B14F-4D97-AF65-F5344CB8AC3E}">
        <p14:creationId xmlns:p14="http://schemas.microsoft.com/office/powerpoint/2010/main" val="2945075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2" name="Google Shape;602;p37"/>
          <p:cNvPicPr preferRelativeResize="0"/>
          <p:nvPr/>
        </p:nvPicPr>
        <p:blipFill rotWithShape="1">
          <a:blip r:embed="rId3">
            <a:alphaModFix/>
          </a:blip>
          <a:srcRect t="27740" r="24940" b="25211"/>
          <a:stretch/>
        </p:blipFill>
        <p:spPr>
          <a:xfrm>
            <a:off x="6984193" y="1984649"/>
            <a:ext cx="5064234" cy="2711954"/>
          </a:xfrm>
          <a:prstGeom prst="rect">
            <a:avLst/>
          </a:prstGeom>
          <a:noFill/>
          <a:ln>
            <a:noFill/>
          </a:ln>
        </p:spPr>
      </p:pic>
      <p:sp>
        <p:nvSpPr>
          <p:cNvPr id="605" name="Google Shape;605;p37"/>
          <p:cNvSpPr txBox="1"/>
          <p:nvPr/>
        </p:nvSpPr>
        <p:spPr>
          <a:xfrm>
            <a:off x="8184510" y="3719088"/>
            <a:ext cx="960118" cy="261610"/>
          </a:xfrm>
          <a:prstGeom prst="rect">
            <a:avLst/>
          </a:prstGeom>
          <a:solidFill>
            <a:schemeClr val="lt1"/>
          </a:solidFill>
          <a:ln w="22225" cap="rnd"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venir"/>
              <a:buNone/>
            </a:pPr>
            <a:r>
              <a:rPr lang="en-US" sz="1050" b="0" i="0" u="none" strike="noStrike" cap="none" dirty="0">
                <a:solidFill>
                  <a:srgbClr val="000000"/>
                </a:solidFill>
                <a:latin typeface="Avenir"/>
                <a:ea typeface="Avenir"/>
                <a:cs typeface="Avenir"/>
                <a:sym typeface="Avenir"/>
              </a:rPr>
              <a:t>Coffee + tea</a:t>
            </a:r>
            <a:endParaRPr sz="1050" b="0" i="0" u="none" strike="noStrike" cap="none" dirty="0">
              <a:solidFill>
                <a:srgbClr val="000000"/>
              </a:solidFill>
              <a:latin typeface="Arial"/>
              <a:ea typeface="Arial"/>
              <a:cs typeface="Arial"/>
              <a:sym typeface="Arial"/>
            </a:endParaRPr>
          </a:p>
        </p:txBody>
      </p:sp>
      <p:sp>
        <p:nvSpPr>
          <p:cNvPr id="606" name="Google Shape;606;p37"/>
          <p:cNvSpPr txBox="1"/>
          <p:nvPr/>
        </p:nvSpPr>
        <p:spPr>
          <a:xfrm>
            <a:off x="9713844" y="3596957"/>
            <a:ext cx="821634" cy="430847"/>
          </a:xfrm>
          <a:prstGeom prst="rect">
            <a:avLst/>
          </a:prstGeom>
          <a:solidFill>
            <a:schemeClr val="lt1"/>
          </a:solidFill>
          <a:ln w="22225" cap="rnd"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venir"/>
              <a:buNone/>
            </a:pPr>
            <a:r>
              <a:rPr lang="en-US" sz="1050" b="0" i="0" u="none" strike="noStrike" cap="none" dirty="0">
                <a:solidFill>
                  <a:srgbClr val="000000"/>
                </a:solidFill>
                <a:latin typeface="Avenir"/>
                <a:ea typeface="Avenir"/>
                <a:cs typeface="Avenir"/>
                <a:sym typeface="Avenir"/>
              </a:rPr>
              <a:t>Naloxone pouches</a:t>
            </a:r>
            <a:endParaRPr sz="1050" b="0" i="0" u="none" strike="noStrike" cap="none" dirty="0">
              <a:solidFill>
                <a:srgbClr val="000000"/>
              </a:solidFill>
              <a:latin typeface="Arial"/>
              <a:ea typeface="Arial"/>
              <a:cs typeface="Arial"/>
              <a:sym typeface="Arial"/>
            </a:endParaRPr>
          </a:p>
        </p:txBody>
      </p:sp>
      <p:sp>
        <p:nvSpPr>
          <p:cNvPr id="607" name="Google Shape;607;p37"/>
          <p:cNvSpPr txBox="1"/>
          <p:nvPr/>
        </p:nvSpPr>
        <p:spPr>
          <a:xfrm>
            <a:off x="7160393" y="2740462"/>
            <a:ext cx="807718" cy="577041"/>
          </a:xfrm>
          <a:prstGeom prst="rect">
            <a:avLst/>
          </a:prstGeom>
          <a:solidFill>
            <a:schemeClr val="lt1"/>
          </a:solidFill>
          <a:ln w="22225" cap="rnd"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venir"/>
              <a:buNone/>
            </a:pPr>
            <a:r>
              <a:rPr lang="en-US" sz="1050" b="0" i="0" u="none" strike="noStrike" cap="none" dirty="0">
                <a:solidFill>
                  <a:srgbClr val="000000"/>
                </a:solidFill>
                <a:latin typeface="Avenir"/>
                <a:ea typeface="Avenir"/>
                <a:cs typeface="Avenir"/>
                <a:sym typeface="Avenir"/>
              </a:rPr>
              <a:t>Phone charging station</a:t>
            </a:r>
            <a:endParaRPr sz="1050" b="0" i="0" u="none" strike="noStrike" cap="none" dirty="0">
              <a:solidFill>
                <a:srgbClr val="000000"/>
              </a:solidFill>
              <a:latin typeface="Arial"/>
              <a:ea typeface="Arial"/>
              <a:cs typeface="Arial"/>
              <a:sym typeface="Arial"/>
            </a:endParaRPr>
          </a:p>
        </p:txBody>
      </p:sp>
      <p:sp>
        <p:nvSpPr>
          <p:cNvPr id="608" name="Google Shape;608;p37"/>
          <p:cNvSpPr txBox="1"/>
          <p:nvPr/>
        </p:nvSpPr>
        <p:spPr>
          <a:xfrm>
            <a:off x="10713793" y="3674878"/>
            <a:ext cx="669175" cy="261610"/>
          </a:xfrm>
          <a:prstGeom prst="rect">
            <a:avLst/>
          </a:prstGeom>
          <a:solidFill>
            <a:schemeClr val="lt1"/>
          </a:solidFill>
          <a:ln w="22225" cap="rnd"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venir"/>
              <a:buNone/>
            </a:pPr>
            <a:r>
              <a:rPr lang="en-US" sz="1050" b="0" i="0" u="none" strike="noStrike" cap="none" dirty="0">
                <a:solidFill>
                  <a:srgbClr val="000000"/>
                </a:solidFill>
                <a:latin typeface="Avenir"/>
                <a:ea typeface="Avenir"/>
                <a:cs typeface="Avenir"/>
                <a:sym typeface="Avenir"/>
              </a:rPr>
              <a:t>Snacks</a:t>
            </a:r>
            <a:endParaRPr sz="1050" b="0" i="0" u="none" strike="noStrike" cap="none" dirty="0">
              <a:solidFill>
                <a:srgbClr val="000000"/>
              </a:solidFill>
              <a:latin typeface="Arial"/>
              <a:ea typeface="Arial"/>
              <a:cs typeface="Arial"/>
              <a:sym typeface="Arial"/>
            </a:endParaRPr>
          </a:p>
        </p:txBody>
      </p:sp>
      <p:sp>
        <p:nvSpPr>
          <p:cNvPr id="609" name="Google Shape;609;p37"/>
          <p:cNvSpPr txBox="1"/>
          <p:nvPr/>
        </p:nvSpPr>
        <p:spPr>
          <a:xfrm>
            <a:off x="10128018" y="2693092"/>
            <a:ext cx="1294706" cy="261610"/>
          </a:xfrm>
          <a:prstGeom prst="rect">
            <a:avLst/>
          </a:prstGeom>
          <a:solidFill>
            <a:schemeClr val="lt1"/>
          </a:solidFill>
          <a:ln w="22225" cap="rnd"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venir"/>
              <a:buNone/>
            </a:pPr>
            <a:r>
              <a:rPr lang="en-US" sz="1050" b="0" i="0" u="none" strike="noStrike" cap="none" dirty="0">
                <a:solidFill>
                  <a:srgbClr val="000000"/>
                </a:solidFill>
                <a:latin typeface="Avenir"/>
                <a:ea typeface="Avenir"/>
                <a:cs typeface="Avenir"/>
                <a:sym typeface="Avenir"/>
              </a:rPr>
              <a:t>Safer sex supplies</a:t>
            </a:r>
            <a:endParaRPr sz="1050" b="0" i="0" u="none" strike="noStrike" cap="none" dirty="0">
              <a:solidFill>
                <a:srgbClr val="000000"/>
              </a:solidFill>
              <a:latin typeface="Arial"/>
              <a:ea typeface="Arial"/>
              <a:cs typeface="Arial"/>
              <a:sym typeface="Arial"/>
            </a:endParaRPr>
          </a:p>
        </p:txBody>
      </p:sp>
      <p:sp>
        <p:nvSpPr>
          <p:cNvPr id="2" name="Rectangle 1"/>
          <p:cNvSpPr/>
          <p:nvPr/>
        </p:nvSpPr>
        <p:spPr>
          <a:xfrm>
            <a:off x="466762" y="1738450"/>
            <a:ext cx="6339116" cy="3872855"/>
          </a:xfrm>
          <a:prstGeom prst="rect">
            <a:avLst/>
          </a:prstGeom>
        </p:spPr>
        <p:txBody>
          <a:bodyPr wrap="square">
            <a:spAutoFit/>
          </a:bodyPr>
          <a:lstStyle/>
          <a:p>
            <a:pPr marL="228600" lvl="0" indent="-228600">
              <a:buSzPts val="2800"/>
              <a:buChar char="•"/>
            </a:pPr>
            <a:r>
              <a:rPr lang="en-US" sz="2400" dirty="0">
                <a:solidFill>
                  <a:srgbClr val="333333"/>
                </a:solidFill>
              </a:rPr>
              <a:t>Discuss plan for binge use:</a:t>
            </a:r>
          </a:p>
          <a:p>
            <a:pPr marL="685800" lvl="1" indent="-228600">
              <a:buSzPts val="2800"/>
              <a:buChar char="•"/>
            </a:pPr>
            <a:r>
              <a:rPr lang="en-US" sz="2000" dirty="0">
                <a:solidFill>
                  <a:srgbClr val="333333"/>
                </a:solidFill>
              </a:rPr>
              <a:t>Eat, stay hydrated, and have appropriate supplies including first aid kit and condoms/lubricant</a:t>
            </a:r>
            <a:endParaRPr lang="en-US" sz="2000" dirty="0"/>
          </a:p>
          <a:p>
            <a:pPr marL="228600" lvl="0" indent="-228600">
              <a:spcBef>
                <a:spcPts val="1000"/>
              </a:spcBef>
              <a:buSzPts val="2800"/>
              <a:buChar char="•"/>
            </a:pPr>
            <a:r>
              <a:rPr lang="en-US" sz="2400" dirty="0">
                <a:solidFill>
                  <a:srgbClr val="333333"/>
                </a:solidFill>
              </a:rPr>
              <a:t>Wash your hands</a:t>
            </a:r>
            <a:endParaRPr lang="en-US" sz="2400" dirty="0"/>
          </a:p>
          <a:p>
            <a:pPr marL="228600" lvl="0" indent="-228600">
              <a:spcBef>
                <a:spcPts val="1000"/>
              </a:spcBef>
              <a:buSzPts val="2800"/>
              <a:buChar char="•"/>
            </a:pPr>
            <a:r>
              <a:rPr lang="en-US" sz="2400" dirty="0">
                <a:solidFill>
                  <a:srgbClr val="333333"/>
                </a:solidFill>
              </a:rPr>
              <a:t>Take breaks if possible</a:t>
            </a:r>
            <a:endParaRPr lang="en-US" sz="2400" dirty="0"/>
          </a:p>
          <a:p>
            <a:pPr marL="228600" lvl="0" indent="-228600">
              <a:spcBef>
                <a:spcPts val="1000"/>
              </a:spcBef>
              <a:buSzPts val="2800"/>
              <a:buChar char="•"/>
            </a:pPr>
            <a:r>
              <a:rPr lang="en-US" sz="2400" dirty="0">
                <a:solidFill>
                  <a:srgbClr val="222222"/>
                </a:solidFill>
              </a:rPr>
              <a:t>Identify safe space to crash/sleep</a:t>
            </a:r>
          </a:p>
          <a:p>
            <a:pPr marL="228600" lvl="0" indent="-228600">
              <a:spcBef>
                <a:spcPts val="1000"/>
              </a:spcBef>
              <a:buSzPts val="2800"/>
              <a:buChar char="•"/>
            </a:pPr>
            <a:r>
              <a:rPr lang="en-US" sz="2400" dirty="0"/>
              <a:t>Agitation, depression and anxiety are common post stimulant use</a:t>
            </a:r>
          </a:p>
          <a:p>
            <a:pPr marL="685800" lvl="1" indent="-228600">
              <a:spcBef>
                <a:spcPts val="1000"/>
              </a:spcBef>
              <a:buSzPts val="2800"/>
              <a:buChar char="•"/>
            </a:pPr>
            <a:r>
              <a:rPr lang="en-US" sz="2000" dirty="0"/>
              <a:t>connect patient with a BH provider or local services</a:t>
            </a:r>
          </a:p>
        </p:txBody>
      </p:sp>
      <p:sp>
        <p:nvSpPr>
          <p:cNvPr id="18" name="Rectangle 17">
            <a:extLst>
              <a:ext uri="{FF2B5EF4-FFF2-40B4-BE49-F238E27FC236}">
                <a16:creationId xmlns:a16="http://schemas.microsoft.com/office/drawing/2014/main" id="{D6176D9A-E9E4-4A42-B575-10791DF63757}"/>
              </a:ext>
            </a:extLst>
          </p:cNvPr>
          <p:cNvSpPr/>
          <p:nvPr/>
        </p:nvSpPr>
        <p:spPr>
          <a:xfrm>
            <a:off x="0" y="-1"/>
            <a:ext cx="12199004" cy="1198099"/>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4" name="TextBox 3"/>
          <p:cNvSpPr txBox="1"/>
          <p:nvPr/>
        </p:nvSpPr>
        <p:spPr>
          <a:xfrm>
            <a:off x="410817" y="269141"/>
            <a:ext cx="11011907" cy="646331"/>
          </a:xfrm>
          <a:prstGeom prst="rect">
            <a:avLst/>
          </a:prstGeom>
          <a:noFill/>
        </p:spPr>
        <p:txBody>
          <a:bodyPr wrap="square" rtlCol="0">
            <a:spAutoFit/>
          </a:bodyPr>
          <a:lstStyle/>
          <a:p>
            <a:pPr algn="ctr"/>
            <a:r>
              <a:rPr lang="en-US" sz="3600" dirty="0">
                <a:solidFill>
                  <a:schemeClr val="bg1">
                    <a:lumMod val="85000"/>
                  </a:schemeClr>
                </a:solidFill>
              </a:rPr>
              <a:t>Self Care Planning</a:t>
            </a:r>
          </a:p>
        </p:txBody>
      </p:sp>
    </p:spTree>
    <p:extLst>
      <p:ext uri="{BB962C8B-B14F-4D97-AF65-F5344CB8AC3E}">
        <p14:creationId xmlns:p14="http://schemas.microsoft.com/office/powerpoint/2010/main" val="3166528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3C6EA-1E0D-ECF7-67E8-DB0B9F297D89}"/>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C8339503-261D-3C61-6225-5C36A92F3C7F}"/>
              </a:ext>
            </a:extLst>
          </p:cNvPr>
          <p:cNvSpPr txBox="1">
            <a:spLocks noChangeArrowheads="1"/>
          </p:cNvSpPr>
          <p:nvPr/>
        </p:nvSpPr>
        <p:spPr>
          <a:xfrm>
            <a:off x="444582" y="1252538"/>
            <a:ext cx="10728633" cy="42714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533400">
              <a:buFontTx/>
              <a:buNone/>
              <a:defRPr/>
            </a:pPr>
            <a:r>
              <a:rPr lang="en-US" sz="3200" b="1" dirty="0"/>
              <a:t>At the end of this session, participants will be able to:</a:t>
            </a:r>
          </a:p>
          <a:p>
            <a:pPr marL="533400" indent="-533400">
              <a:buFontTx/>
              <a:buNone/>
              <a:defRPr/>
            </a:pPr>
            <a:endParaRPr lang="en-US" sz="3200" dirty="0"/>
          </a:p>
          <a:p>
            <a:pPr marL="342900" marR="0" lvl="0" indent="-342900">
              <a:buFont typeface="+mj-lt"/>
              <a:buAutoNum type="arabicPeriod"/>
            </a:pPr>
            <a:r>
              <a:rPr lang="en-US" dirty="0">
                <a:effectLst/>
                <a:latin typeface="Calibri" panose="020F0502020204030204" pitchFamily="34" charset="0"/>
                <a:ea typeface="Times New Roman" panose="02020603050405020304" pitchFamily="18" charset="0"/>
                <a:cs typeface="Arial" panose="020B0604020202020204" pitchFamily="34" charset="0"/>
              </a:rPr>
              <a:t>Understand how and why people use stimulants</a:t>
            </a:r>
            <a:endParaRPr lang="en-US" dirty="0">
              <a:effectLst/>
              <a:latin typeface="Times New Roman" panose="02020603050405020304" pitchFamily="18" charset="0"/>
              <a:ea typeface="Times New Roman" panose="02020603050405020304" pitchFamily="18" charset="0"/>
            </a:endParaRPr>
          </a:p>
          <a:p>
            <a:pPr marL="342900" marR="0" lvl="0" indent="-342900">
              <a:buFont typeface="+mj-lt"/>
              <a:buAutoNum type="arabicPeriod"/>
              <a:tabLst>
                <a:tab pos="457200" algn="l"/>
              </a:tabLst>
            </a:pPr>
            <a:r>
              <a:rPr lang="en-US" dirty="0">
                <a:effectLst/>
                <a:latin typeface="Calibri" panose="020F0502020204030204" pitchFamily="34" charset="0"/>
                <a:ea typeface="Times New Roman" panose="02020603050405020304" pitchFamily="18" charset="0"/>
                <a:cs typeface="Arial" panose="020B0604020202020204" pitchFamily="34" charset="0"/>
              </a:rPr>
              <a:t>Describe the characteristics of stimulant intoxication and withdrawal syndromes</a:t>
            </a:r>
            <a:endParaRPr lang="en-US" dirty="0">
              <a:effectLst/>
              <a:latin typeface="Times New Roman" panose="02020603050405020304" pitchFamily="18" charset="0"/>
              <a:ea typeface="Times New Roman" panose="02020603050405020304" pitchFamily="18" charset="0"/>
            </a:endParaRPr>
          </a:p>
          <a:p>
            <a:pPr marL="342900" marR="0" lvl="0" indent="-342900">
              <a:buFont typeface="+mj-lt"/>
              <a:buAutoNum type="arabicPeriod"/>
              <a:tabLst>
                <a:tab pos="457200" algn="l"/>
              </a:tabLst>
            </a:pPr>
            <a:r>
              <a:rPr lang="en-US" dirty="0">
                <a:effectLst/>
                <a:latin typeface="Calibri" panose="020F0502020204030204" pitchFamily="34" charset="0"/>
                <a:ea typeface="Times New Roman" panose="02020603050405020304" pitchFamily="18" charset="0"/>
                <a:cs typeface="Arial" panose="020B0604020202020204" pitchFamily="34" charset="0"/>
              </a:rPr>
              <a:t>Identify the medical complications of using stimulants</a:t>
            </a:r>
            <a:endParaRPr lang="en-US" dirty="0">
              <a:effectLst/>
              <a:latin typeface="Times New Roman" panose="02020603050405020304" pitchFamily="18" charset="0"/>
              <a:ea typeface="Times New Roman" panose="02020603050405020304" pitchFamily="18" charset="0"/>
            </a:endParaRPr>
          </a:p>
          <a:p>
            <a:pPr marL="342900" marR="0" lvl="0" indent="-342900">
              <a:buFont typeface="+mj-lt"/>
              <a:buAutoNum type="arabicPeriod"/>
              <a:tabLst>
                <a:tab pos="457200" algn="l"/>
              </a:tabLst>
            </a:pPr>
            <a:r>
              <a:rPr lang="en-US" dirty="0">
                <a:effectLst/>
                <a:latin typeface="Calibri" panose="020F0502020204030204" pitchFamily="34" charset="0"/>
                <a:ea typeface="Times New Roman" panose="02020603050405020304" pitchFamily="18" charset="0"/>
                <a:cs typeface="Arial" panose="020B0604020202020204" pitchFamily="34" charset="0"/>
              </a:rPr>
              <a:t>Treat stimulant use disorders and manage overamping</a:t>
            </a:r>
            <a:endParaRPr lang="en-US" dirty="0"/>
          </a:p>
          <a:p>
            <a:pPr marL="0" indent="0">
              <a:buNone/>
              <a:defRPr/>
            </a:pPr>
            <a:endParaRPr lang="en-US" dirty="0"/>
          </a:p>
          <a:p>
            <a:pPr marL="517525" indent="0">
              <a:buFont typeface="Arial" panose="020B0604020202020204" pitchFamily="34" charset="0"/>
              <a:buNone/>
              <a:defRPr/>
            </a:pPr>
            <a:endParaRPr lang="en-US" dirty="0"/>
          </a:p>
        </p:txBody>
      </p:sp>
      <p:sp>
        <p:nvSpPr>
          <p:cNvPr id="4" name="Rectangle 3">
            <a:extLst>
              <a:ext uri="{FF2B5EF4-FFF2-40B4-BE49-F238E27FC236}">
                <a16:creationId xmlns:a16="http://schemas.microsoft.com/office/drawing/2014/main" id="{7E9029B6-5614-0183-CDFD-5CD70AB91A33}"/>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5" name="Title 7">
            <a:extLst>
              <a:ext uri="{FF2B5EF4-FFF2-40B4-BE49-F238E27FC236}">
                <a16:creationId xmlns:a16="http://schemas.microsoft.com/office/drawing/2014/main" id="{C0549177-A50D-9BB7-70A4-59F6B0C46CD0}"/>
              </a:ext>
            </a:extLst>
          </p:cNvPr>
          <p:cNvSpPr txBox="1">
            <a:spLocks/>
          </p:cNvSpPr>
          <p:nvPr/>
        </p:nvSpPr>
        <p:spPr>
          <a:xfrm>
            <a:off x="1676401" y="304800"/>
            <a:ext cx="8839198" cy="296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solidFill>
                  <a:schemeClr val="bg1">
                    <a:lumMod val="85000"/>
                  </a:schemeClr>
                </a:solidFill>
              </a:rPr>
              <a:t>Learning Objectives</a:t>
            </a:r>
          </a:p>
        </p:txBody>
      </p:sp>
    </p:spTree>
    <p:extLst>
      <p:ext uri="{BB962C8B-B14F-4D97-AF65-F5344CB8AC3E}">
        <p14:creationId xmlns:p14="http://schemas.microsoft.com/office/powerpoint/2010/main" val="357870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91535" y="1397624"/>
            <a:ext cx="8682107" cy="4967715"/>
          </a:xfrm>
        </p:spPr>
        <p:txBody>
          <a:bodyPr>
            <a:normAutofit fontScale="92500" lnSpcReduction="10000"/>
          </a:bodyPr>
          <a:lstStyle/>
          <a:p>
            <a:pPr marL="0" lvl="0" indent="0">
              <a:buSzPts val="2400"/>
              <a:buNone/>
            </a:pPr>
            <a:r>
              <a:rPr lang="en-US" sz="2400" b="1" dirty="0">
                <a:cs typeface="Arial" panose="020B0604020202020204" pitchFamily="34" charset="0"/>
              </a:rPr>
              <a:t>Derivative: </a:t>
            </a:r>
            <a:r>
              <a:rPr lang="en-US" sz="2400" dirty="0">
                <a:cs typeface="Arial" panose="020B0604020202020204" pitchFamily="34" charset="0"/>
              </a:rPr>
              <a:t>lab derived from ephedrine components</a:t>
            </a:r>
            <a:endParaRPr lang="en-US" sz="2400" b="1" dirty="0">
              <a:cs typeface="Arial" panose="020B0604020202020204" pitchFamily="34" charset="0"/>
            </a:endParaRPr>
          </a:p>
          <a:p>
            <a:pPr marL="0" indent="0">
              <a:buSzPts val="2400"/>
              <a:buNone/>
            </a:pPr>
            <a:r>
              <a:rPr lang="en-US" sz="2400" i="1" dirty="0">
                <a:cs typeface="Arial" panose="020B0604020202020204" pitchFamily="34" charset="0"/>
              </a:rPr>
              <a:t>Tina, Speed, Crystal, Crank, Ice, Meth</a:t>
            </a:r>
          </a:p>
          <a:p>
            <a:pPr marL="0" indent="0">
              <a:lnSpc>
                <a:spcPct val="105000"/>
              </a:lnSpc>
              <a:buNone/>
              <a:defRPr/>
            </a:pPr>
            <a:r>
              <a:rPr lang="en-US" sz="2400" b="1" dirty="0">
                <a:cs typeface="Arial" panose="020B0604020202020204" pitchFamily="34" charset="0"/>
              </a:rPr>
              <a:t>History of Use: </a:t>
            </a:r>
            <a:r>
              <a:rPr lang="en-US" sz="2400" dirty="0">
                <a:cs typeface="Arial" panose="020B0604020202020204" pitchFamily="34" charset="0"/>
              </a:rPr>
              <a:t>1893 methamphetamine first synthesized in Japan as decongestant</a:t>
            </a:r>
          </a:p>
          <a:p>
            <a:pPr marL="0" lvl="0" indent="0">
              <a:lnSpc>
                <a:spcPct val="100000"/>
              </a:lnSpc>
              <a:spcBef>
                <a:spcPts val="0"/>
              </a:spcBef>
              <a:buClr>
                <a:srgbClr val="000000"/>
              </a:buClr>
              <a:buSzPts val="2400"/>
              <a:buNone/>
            </a:pPr>
            <a:endParaRPr lang="en-US" sz="2400" b="1" dirty="0">
              <a:solidFill>
                <a:srgbClr val="000000"/>
              </a:solidFill>
              <a:cs typeface="Arial" panose="020B0604020202020204" pitchFamily="34" charset="0"/>
              <a:sym typeface="Arial"/>
            </a:endParaRPr>
          </a:p>
          <a:p>
            <a:pPr marL="0" lvl="0" indent="0">
              <a:lnSpc>
                <a:spcPct val="100000"/>
              </a:lnSpc>
              <a:spcBef>
                <a:spcPts val="0"/>
              </a:spcBef>
              <a:buClr>
                <a:srgbClr val="000000"/>
              </a:buClr>
              <a:buSzPts val="2400"/>
              <a:buNone/>
            </a:pPr>
            <a:r>
              <a:rPr lang="en-US" sz="2400" b="1" dirty="0">
                <a:solidFill>
                  <a:srgbClr val="000000"/>
                </a:solidFill>
                <a:cs typeface="Arial" panose="020B0604020202020204" pitchFamily="34" charset="0"/>
                <a:sym typeface="Arial"/>
              </a:rPr>
              <a:t>Route of Use</a:t>
            </a:r>
            <a:r>
              <a:rPr lang="en-US" sz="2400" dirty="0">
                <a:solidFill>
                  <a:srgbClr val="000000"/>
                </a:solidFill>
                <a:cs typeface="Arial" panose="020B0604020202020204" pitchFamily="34" charset="0"/>
                <a:sym typeface="Arial"/>
              </a:rPr>
              <a:t>: Smoked/Inhalational, Intranasal, Rectal, Intravenous</a:t>
            </a:r>
          </a:p>
          <a:p>
            <a:pPr marL="0" lvl="0" indent="0">
              <a:lnSpc>
                <a:spcPct val="100000"/>
              </a:lnSpc>
              <a:spcBef>
                <a:spcPts val="0"/>
              </a:spcBef>
              <a:buClr>
                <a:srgbClr val="000000"/>
              </a:buClr>
              <a:buSzPts val="2400"/>
              <a:buNone/>
            </a:pPr>
            <a:endParaRPr lang="en-US" sz="2400" dirty="0">
              <a:solidFill>
                <a:srgbClr val="000000"/>
              </a:solidFill>
              <a:cs typeface="Arial" panose="020B0604020202020204" pitchFamily="34" charset="0"/>
              <a:sym typeface="Arial"/>
            </a:endParaRPr>
          </a:p>
          <a:p>
            <a:pPr marL="0" lvl="0" indent="0">
              <a:lnSpc>
                <a:spcPct val="100000"/>
              </a:lnSpc>
              <a:spcBef>
                <a:spcPts val="0"/>
              </a:spcBef>
              <a:buClr>
                <a:srgbClr val="000000"/>
              </a:buClr>
              <a:buSzPts val="2400"/>
              <a:buNone/>
            </a:pPr>
            <a:r>
              <a:rPr lang="en-US" sz="2400" b="1" dirty="0">
                <a:solidFill>
                  <a:srgbClr val="000000"/>
                </a:solidFill>
                <a:cs typeface="Arial" panose="020B0604020202020204" pitchFamily="34" charset="0"/>
                <a:sym typeface="Arial"/>
              </a:rPr>
              <a:t>Metabolized</a:t>
            </a:r>
            <a:r>
              <a:rPr lang="en-US" sz="2400" dirty="0">
                <a:solidFill>
                  <a:srgbClr val="000000"/>
                </a:solidFill>
                <a:cs typeface="Arial" panose="020B0604020202020204" pitchFamily="34" charset="0"/>
                <a:sym typeface="Arial"/>
              </a:rPr>
              <a:t>: Renal and hepatic clearance, highly </a:t>
            </a:r>
            <a:r>
              <a:rPr lang="en-US" sz="2400" dirty="0">
                <a:cs typeface="Arial" panose="020B0604020202020204" pitchFamily="34" charset="0"/>
              </a:rPr>
              <a:t>bioavailable, slowly metabolized</a:t>
            </a:r>
          </a:p>
          <a:p>
            <a:pPr marL="0" lvl="0" indent="0">
              <a:lnSpc>
                <a:spcPct val="100000"/>
              </a:lnSpc>
              <a:spcBef>
                <a:spcPts val="0"/>
              </a:spcBef>
              <a:buClr>
                <a:srgbClr val="000000"/>
              </a:buClr>
              <a:buSzPts val="2400"/>
              <a:buNone/>
            </a:pPr>
            <a:endParaRPr lang="en-US" sz="2400" dirty="0">
              <a:solidFill>
                <a:srgbClr val="000000"/>
              </a:solidFill>
              <a:cs typeface="Arial" panose="020B0604020202020204" pitchFamily="34" charset="0"/>
              <a:sym typeface="Arial"/>
            </a:endParaRPr>
          </a:p>
          <a:p>
            <a:pPr marL="0" lvl="0" indent="0">
              <a:lnSpc>
                <a:spcPct val="100000"/>
              </a:lnSpc>
              <a:spcBef>
                <a:spcPts val="0"/>
              </a:spcBef>
              <a:buClr>
                <a:srgbClr val="000000"/>
              </a:buClr>
              <a:buSzPts val="2400"/>
              <a:buNone/>
            </a:pPr>
            <a:r>
              <a:rPr lang="en-US" sz="2400" dirty="0">
                <a:solidFill>
                  <a:srgbClr val="000000"/>
                </a:solidFill>
                <a:cs typeface="Arial" panose="020B0604020202020204" pitchFamily="34" charset="0"/>
                <a:sym typeface="Arial"/>
              </a:rPr>
              <a:t>*</a:t>
            </a:r>
            <a:r>
              <a:rPr lang="en-US" sz="2400" i="1" dirty="0">
                <a:solidFill>
                  <a:srgbClr val="000000"/>
                </a:solidFill>
                <a:cs typeface="Arial" panose="020B0604020202020204" pitchFamily="34" charset="0"/>
                <a:sym typeface="Arial"/>
              </a:rPr>
              <a:t>Increases dopamine in synaptic terminal </a:t>
            </a:r>
            <a:r>
              <a:rPr lang="en-US" sz="2400" b="1" i="1" u="sng" dirty="0">
                <a:solidFill>
                  <a:srgbClr val="000000"/>
                </a:solidFill>
                <a:cs typeface="Arial" panose="020B0604020202020204" pitchFamily="34" charset="0"/>
                <a:sym typeface="Arial"/>
              </a:rPr>
              <a:t>AND</a:t>
            </a:r>
            <a:r>
              <a:rPr lang="en-US" sz="2400" i="1" dirty="0">
                <a:solidFill>
                  <a:srgbClr val="000000"/>
                </a:solidFill>
                <a:cs typeface="Arial" panose="020B0604020202020204" pitchFamily="34" charset="0"/>
                <a:sym typeface="Arial"/>
              </a:rPr>
              <a:t> prevents its reabsorption* </a:t>
            </a:r>
          </a:p>
          <a:p>
            <a:pPr marL="0" lvl="0" indent="0">
              <a:lnSpc>
                <a:spcPct val="100000"/>
              </a:lnSpc>
              <a:spcBef>
                <a:spcPts val="0"/>
              </a:spcBef>
              <a:buClr>
                <a:srgbClr val="000000"/>
              </a:buClr>
              <a:buSzPts val="2400"/>
              <a:buNone/>
            </a:pPr>
            <a:endParaRPr lang="en-US" sz="2400" dirty="0">
              <a:solidFill>
                <a:srgbClr val="000000"/>
              </a:solidFill>
              <a:cs typeface="Arial" panose="020B0604020202020204" pitchFamily="34" charset="0"/>
              <a:sym typeface="Arial"/>
            </a:endParaRPr>
          </a:p>
          <a:p>
            <a:pPr marL="0" lvl="0" indent="0">
              <a:lnSpc>
                <a:spcPct val="100000"/>
              </a:lnSpc>
              <a:spcBef>
                <a:spcPts val="0"/>
              </a:spcBef>
              <a:buClr>
                <a:srgbClr val="000000"/>
              </a:buClr>
              <a:buSzPts val="2400"/>
              <a:buNone/>
            </a:pPr>
            <a:r>
              <a:rPr lang="en-US" sz="2400" b="1" dirty="0">
                <a:solidFill>
                  <a:srgbClr val="000000"/>
                </a:solidFill>
                <a:cs typeface="Arial" panose="020B0604020202020204" pitchFamily="34" charset="0"/>
                <a:sym typeface="Arial"/>
              </a:rPr>
              <a:t>Half-Life</a:t>
            </a:r>
            <a:r>
              <a:rPr lang="en-US" sz="2400" dirty="0">
                <a:solidFill>
                  <a:srgbClr val="000000"/>
                </a:solidFill>
                <a:cs typeface="Arial" panose="020B0604020202020204" pitchFamily="34" charset="0"/>
                <a:sym typeface="Arial"/>
              </a:rPr>
              <a:t>: Peaks ~2-4 hours after use</a:t>
            </a:r>
          </a:p>
          <a:p>
            <a:pPr marL="0" lvl="0" indent="0">
              <a:lnSpc>
                <a:spcPct val="100000"/>
              </a:lnSpc>
              <a:spcBef>
                <a:spcPts val="0"/>
              </a:spcBef>
              <a:buClr>
                <a:srgbClr val="000000"/>
              </a:buClr>
              <a:buSzPts val="2400"/>
              <a:buNone/>
            </a:pPr>
            <a:r>
              <a:rPr lang="en-US" sz="2400" dirty="0">
                <a:solidFill>
                  <a:srgbClr val="000000"/>
                </a:solidFill>
                <a:cs typeface="Arial" panose="020B0604020202020204" pitchFamily="34" charset="0"/>
                <a:sym typeface="Arial"/>
              </a:rPr>
              <a:t>Long ½ </a:t>
            </a:r>
            <a:r>
              <a:rPr lang="en-US" sz="2400" dirty="0">
                <a:cs typeface="Arial" panose="020B0604020202020204" pitchFamily="34" charset="0"/>
              </a:rPr>
              <a:t>life, between 10-12</a:t>
            </a:r>
            <a:r>
              <a:rPr lang="en-US" sz="2400" dirty="0">
                <a:solidFill>
                  <a:srgbClr val="000000"/>
                </a:solidFill>
                <a:cs typeface="Arial" panose="020B0604020202020204" pitchFamily="34" charset="0"/>
                <a:sym typeface="Arial"/>
              </a:rPr>
              <a:t> hours, independent of route of use</a:t>
            </a:r>
          </a:p>
          <a:p>
            <a:pPr marL="0" lvl="0" indent="0">
              <a:lnSpc>
                <a:spcPct val="100000"/>
              </a:lnSpc>
              <a:spcBef>
                <a:spcPts val="0"/>
              </a:spcBef>
              <a:buClr>
                <a:srgbClr val="000000"/>
              </a:buClr>
              <a:buSzPts val="2400"/>
              <a:buNone/>
            </a:pPr>
            <a:endParaRPr lang="en-US" sz="2400" dirty="0">
              <a:solidFill>
                <a:srgbClr val="000000"/>
              </a:solidFill>
              <a:cs typeface="Arial" panose="020B0604020202020204" pitchFamily="34" charset="0"/>
              <a:sym typeface="Arial"/>
            </a:endParaRPr>
          </a:p>
        </p:txBody>
      </p:sp>
      <p:pic>
        <p:nvPicPr>
          <p:cNvPr id="22531" name="Picture 4" descr="Desoxyn ta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9530" y="4109998"/>
            <a:ext cx="2212137" cy="130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5" name="Text Box 5"/>
          <p:cNvSpPr txBox="1">
            <a:spLocks noChangeArrowheads="1"/>
          </p:cNvSpPr>
          <p:nvPr/>
        </p:nvSpPr>
        <p:spPr bwMode="auto">
          <a:xfrm>
            <a:off x="8173248" y="6510425"/>
            <a:ext cx="2641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400" dirty="0" err="1">
                <a:latin typeface="Arial" charset="0"/>
                <a:cs typeface="+mn-cs"/>
              </a:rPr>
              <a:t>Lineberry</a:t>
            </a:r>
            <a:r>
              <a:rPr lang="en-US" sz="1400" dirty="0">
                <a:latin typeface="Arial" charset="0"/>
                <a:cs typeface="+mn-cs"/>
              </a:rPr>
              <a:t> 2006</a:t>
            </a:r>
          </a:p>
        </p:txBody>
      </p:sp>
      <p:pic>
        <p:nvPicPr>
          <p:cNvPr id="22533" name="Picture 6" descr="methamphetamin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9530" y="1397624"/>
            <a:ext cx="2212137" cy="1489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8" name="Title 7">
            <a:extLst>
              <a:ext uri="{FF2B5EF4-FFF2-40B4-BE49-F238E27FC236}">
                <a16:creationId xmlns:a16="http://schemas.microsoft.com/office/drawing/2014/main" id="{76B01B97-D91B-5247-B01B-C16C37CCBD3F}"/>
              </a:ext>
            </a:extLst>
          </p:cNvPr>
          <p:cNvSpPr txBox="1">
            <a:spLocks/>
          </p:cNvSpPr>
          <p:nvPr/>
        </p:nvSpPr>
        <p:spPr>
          <a:xfrm>
            <a:off x="1676401" y="304800"/>
            <a:ext cx="8839198" cy="296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solidFill>
                  <a:schemeClr val="bg1">
                    <a:lumMod val="85000"/>
                  </a:schemeClr>
                </a:solidFill>
              </a:rPr>
              <a:t>Overview: (Meth)amphetamine</a:t>
            </a:r>
          </a:p>
        </p:txBody>
      </p:sp>
    </p:spTree>
    <p:custDataLst>
      <p:tags r:id="rId1"/>
    </p:custDataLst>
    <p:extLst>
      <p:ext uri="{BB962C8B-B14F-4D97-AF65-F5344CB8AC3E}">
        <p14:creationId xmlns:p14="http://schemas.microsoft.com/office/powerpoint/2010/main" val="326213527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1233D69-8E94-194F-903C-7D9258B44E0F}"/>
              </a:ext>
            </a:extLst>
          </p:cNvPr>
          <p:cNvPicPr>
            <a:picLocks noChangeAspect="1"/>
          </p:cNvPicPr>
          <p:nvPr/>
        </p:nvPicPr>
        <p:blipFill>
          <a:blip r:embed="rId3"/>
          <a:stretch>
            <a:fillRect/>
          </a:stretch>
        </p:blipFill>
        <p:spPr>
          <a:xfrm>
            <a:off x="500849" y="1682699"/>
            <a:ext cx="3781048" cy="4361447"/>
          </a:xfrm>
          <a:prstGeom prst="rect">
            <a:avLst/>
          </a:prstGeom>
        </p:spPr>
      </p:pic>
      <p:pic>
        <p:nvPicPr>
          <p:cNvPr id="30" name="Picture 29">
            <a:extLst>
              <a:ext uri="{FF2B5EF4-FFF2-40B4-BE49-F238E27FC236}">
                <a16:creationId xmlns:a16="http://schemas.microsoft.com/office/drawing/2014/main" id="{14C1385F-855D-21E3-D1F9-B5E569CE37B8}"/>
              </a:ext>
            </a:extLst>
          </p:cNvPr>
          <p:cNvPicPr>
            <a:picLocks noChangeAspect="1"/>
          </p:cNvPicPr>
          <p:nvPr/>
        </p:nvPicPr>
        <p:blipFill>
          <a:blip r:embed="rId4"/>
          <a:stretch>
            <a:fillRect/>
          </a:stretch>
        </p:blipFill>
        <p:spPr>
          <a:xfrm>
            <a:off x="8802318" y="4602866"/>
            <a:ext cx="3159483" cy="1099589"/>
          </a:xfrm>
          <a:prstGeom prst="rect">
            <a:avLst/>
          </a:prstGeom>
        </p:spPr>
      </p:pic>
      <p:pic>
        <p:nvPicPr>
          <p:cNvPr id="32" name="Picture 31">
            <a:extLst>
              <a:ext uri="{FF2B5EF4-FFF2-40B4-BE49-F238E27FC236}">
                <a16:creationId xmlns:a16="http://schemas.microsoft.com/office/drawing/2014/main" id="{67932182-B6EA-589D-C6D8-EFC21BA4878F}"/>
              </a:ext>
            </a:extLst>
          </p:cNvPr>
          <p:cNvPicPr>
            <a:picLocks noChangeAspect="1"/>
          </p:cNvPicPr>
          <p:nvPr/>
        </p:nvPicPr>
        <p:blipFill>
          <a:blip r:embed="rId5"/>
          <a:stretch>
            <a:fillRect/>
          </a:stretch>
        </p:blipFill>
        <p:spPr>
          <a:xfrm>
            <a:off x="8802319" y="3296733"/>
            <a:ext cx="3159483" cy="1133377"/>
          </a:xfrm>
          <a:prstGeom prst="rect">
            <a:avLst/>
          </a:prstGeom>
        </p:spPr>
      </p:pic>
      <p:pic>
        <p:nvPicPr>
          <p:cNvPr id="33" name="Picture 32">
            <a:extLst>
              <a:ext uri="{FF2B5EF4-FFF2-40B4-BE49-F238E27FC236}">
                <a16:creationId xmlns:a16="http://schemas.microsoft.com/office/drawing/2014/main" id="{30AE4349-4A8B-3E66-2DB7-B03869C9E27A}"/>
              </a:ext>
            </a:extLst>
          </p:cNvPr>
          <p:cNvPicPr>
            <a:picLocks noChangeAspect="1"/>
          </p:cNvPicPr>
          <p:nvPr/>
        </p:nvPicPr>
        <p:blipFill>
          <a:blip r:embed="rId6"/>
          <a:stretch>
            <a:fillRect/>
          </a:stretch>
        </p:blipFill>
        <p:spPr>
          <a:xfrm>
            <a:off x="8802319" y="1467240"/>
            <a:ext cx="2778755" cy="1586786"/>
          </a:xfrm>
          <a:prstGeom prst="rect">
            <a:avLst/>
          </a:prstGeom>
        </p:spPr>
      </p:pic>
      <p:pic>
        <p:nvPicPr>
          <p:cNvPr id="9" name="Picture 8" descr="A qr code with a blue background&#10;&#10;Description automatically generated">
            <a:extLst>
              <a:ext uri="{FF2B5EF4-FFF2-40B4-BE49-F238E27FC236}">
                <a16:creationId xmlns:a16="http://schemas.microsoft.com/office/drawing/2014/main" id="{64F61921-7C61-DC6E-93A5-F37765C5BD73}"/>
              </a:ext>
            </a:extLst>
          </p:cNvPr>
          <p:cNvPicPr>
            <a:picLocks noChangeAspect="1"/>
          </p:cNvPicPr>
          <p:nvPr/>
        </p:nvPicPr>
        <p:blipFill>
          <a:blip r:embed="rId7"/>
          <a:stretch>
            <a:fillRect/>
          </a:stretch>
        </p:blipFill>
        <p:spPr>
          <a:xfrm>
            <a:off x="4377831" y="2143223"/>
            <a:ext cx="4114800" cy="4114800"/>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04F83D90-D7AA-B9EE-A9E2-8F34DC71C2B4}"/>
              </a:ext>
            </a:extLst>
          </p:cNvPr>
          <p:cNvPicPr>
            <a:picLocks noChangeAspect="1"/>
          </p:cNvPicPr>
          <p:nvPr/>
        </p:nvPicPr>
        <p:blipFill>
          <a:blip r:embed="rId8"/>
          <a:stretch>
            <a:fillRect/>
          </a:stretch>
        </p:blipFill>
        <p:spPr>
          <a:xfrm>
            <a:off x="4949472" y="1467240"/>
            <a:ext cx="2784977" cy="607929"/>
          </a:xfrm>
          <a:prstGeom prst="rect">
            <a:avLst/>
          </a:prstGeom>
        </p:spPr>
      </p:pic>
      <p:sp>
        <p:nvSpPr>
          <p:cNvPr id="12" name="Rectangle 11">
            <a:extLst>
              <a:ext uri="{FF2B5EF4-FFF2-40B4-BE49-F238E27FC236}">
                <a16:creationId xmlns:a16="http://schemas.microsoft.com/office/drawing/2014/main" id="{D6176D9A-E9E4-4A42-B575-10791DF63757}"/>
              </a:ext>
            </a:extLst>
          </p:cNvPr>
          <p:cNvSpPr/>
          <p:nvPr/>
        </p:nvSpPr>
        <p:spPr>
          <a:xfrm>
            <a:off x="0" y="-1"/>
            <a:ext cx="12199004" cy="1198099"/>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3" name="TextBox 12"/>
          <p:cNvSpPr txBox="1"/>
          <p:nvPr/>
        </p:nvSpPr>
        <p:spPr>
          <a:xfrm>
            <a:off x="410817" y="269141"/>
            <a:ext cx="11011907" cy="646331"/>
          </a:xfrm>
          <a:prstGeom prst="rect">
            <a:avLst/>
          </a:prstGeom>
          <a:noFill/>
        </p:spPr>
        <p:txBody>
          <a:bodyPr wrap="square" rtlCol="0">
            <a:spAutoFit/>
          </a:bodyPr>
          <a:lstStyle/>
          <a:p>
            <a:pPr algn="ctr"/>
            <a:r>
              <a:rPr lang="en-US" sz="3600" dirty="0">
                <a:solidFill>
                  <a:schemeClr val="bg1">
                    <a:lumMod val="85000"/>
                  </a:schemeClr>
                </a:solidFill>
              </a:rPr>
              <a:t>START Resources</a:t>
            </a:r>
          </a:p>
        </p:txBody>
      </p:sp>
    </p:spTree>
    <p:extLst>
      <p:ext uri="{BB962C8B-B14F-4D97-AF65-F5344CB8AC3E}">
        <p14:creationId xmlns:p14="http://schemas.microsoft.com/office/powerpoint/2010/main" val="445744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170D9386-0C73-1B30-A25B-5FA59B5DE45E}"/>
              </a:ext>
            </a:extLst>
          </p:cNvPr>
          <p:cNvSpPr txBox="1">
            <a:spLocks/>
          </p:cNvSpPr>
          <p:nvPr/>
        </p:nvSpPr>
        <p:spPr>
          <a:xfrm>
            <a:off x="387520" y="1214676"/>
            <a:ext cx="11414976" cy="4197457"/>
          </a:xfrm>
          <a:prstGeom prst="rect">
            <a:avLst/>
          </a:prstGeom>
          <a:ln w="19050">
            <a:solidFill>
              <a:schemeClr val="bg1"/>
            </a:solidFill>
          </a:ln>
        </p:spPr>
        <p:txBody>
          <a:bodyPr vert="horz" lIns="91440" tIns="45720" rIns="91440" bIns="45720" rtlCol="0" anchor="t">
            <a:normAutofit lnSpcReduction="10000"/>
          </a:bodyPr>
          <a:lstStyle>
            <a:lvl1pPr marL="228611" indent="-228611" algn="l" defTabSz="914446" rtl="0" eaLnBrk="1" latinLnBrk="0" hangingPunct="1">
              <a:lnSpc>
                <a:spcPct val="90000"/>
              </a:lnSpc>
              <a:spcBef>
                <a:spcPts val="1000"/>
              </a:spcBef>
              <a:buFontTx/>
              <a:buBlip>
                <a:blip r:embed="rId3"/>
              </a:buBlip>
              <a:defRPr sz="2800" kern="1200">
                <a:solidFill>
                  <a:schemeClr val="tx1"/>
                </a:solidFill>
                <a:latin typeface="Arial" panose="020B0604020202020204" pitchFamily="34" charset="0"/>
                <a:ea typeface="+mn-ea"/>
                <a:cs typeface="Arial" panose="020B0604020202020204" pitchFamily="34" charset="0"/>
              </a:defRPr>
            </a:lvl1pPr>
            <a:lvl2pPr marL="685834" indent="-228611" algn="l" defTabSz="914446" rtl="0" eaLnBrk="1" latinLnBrk="0" hangingPunct="1">
              <a:lnSpc>
                <a:spcPct val="90000"/>
              </a:lnSpc>
              <a:spcBef>
                <a:spcPts val="500"/>
              </a:spcBef>
              <a:buFontTx/>
              <a:buBlip>
                <a:blip r:embed="rId3"/>
              </a:buBlip>
              <a:defRPr sz="2400" kern="1200">
                <a:solidFill>
                  <a:schemeClr val="tx1"/>
                </a:solidFill>
                <a:latin typeface="Arial" panose="020B0604020202020204" pitchFamily="34" charset="0"/>
                <a:ea typeface="+mn-ea"/>
                <a:cs typeface="Arial" panose="020B0604020202020204" pitchFamily="34" charset="0"/>
              </a:defRPr>
            </a:lvl2pPr>
            <a:lvl3pPr marL="1143057" indent="-228611" algn="l" defTabSz="914446"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00280" indent="-228611" algn="l" defTabSz="914446" rtl="0" eaLnBrk="1" latinLnBrk="0" hangingPunct="1">
              <a:lnSpc>
                <a:spcPct val="90000"/>
              </a:lnSpc>
              <a:spcBef>
                <a:spcPts val="500"/>
              </a:spcBef>
              <a:buFontTx/>
              <a:buBlip>
                <a:blip r:embed="rId3"/>
              </a:buBlip>
              <a:defRPr sz="1800" kern="1200">
                <a:solidFill>
                  <a:schemeClr val="tx1"/>
                </a:solidFill>
                <a:latin typeface="Arial" panose="020B0604020202020204" pitchFamily="34" charset="0"/>
                <a:ea typeface="+mn-ea"/>
                <a:cs typeface="Arial" panose="020B0604020202020204" pitchFamily="34" charset="0"/>
              </a:defRPr>
            </a:lvl4pPr>
            <a:lvl5pPr marL="2057503" indent="-228611" algn="l" defTabSz="914446" rtl="0" eaLnBrk="1" latinLnBrk="0" hangingPunct="1">
              <a:lnSpc>
                <a:spcPct val="90000"/>
              </a:lnSpc>
              <a:spcBef>
                <a:spcPts val="500"/>
              </a:spcBef>
              <a:buFontTx/>
              <a:buBlip>
                <a:blip r:embed="rId3"/>
              </a:buBlip>
              <a:defRPr sz="1800" kern="1200">
                <a:solidFill>
                  <a:schemeClr val="tx1"/>
                </a:solidFill>
                <a:latin typeface="Arial" panose="020B0604020202020204" pitchFamily="34" charset="0"/>
                <a:ea typeface="+mn-ea"/>
                <a:cs typeface="Arial" panose="020B0604020202020204" pitchFamily="34" charset="0"/>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Arial" panose="020B0604020202020204" pitchFamily="34" charset="0"/>
              <a:buChar char="•"/>
            </a:pPr>
            <a:endParaRPr lang="en-US" sz="800" dirty="0">
              <a:solidFill>
                <a:srgbClr val="000000"/>
              </a:solidFill>
              <a:latin typeface="Arial"/>
              <a:cs typeface="Arial"/>
            </a:endParaRPr>
          </a:p>
          <a:p>
            <a:pPr marL="0" indent="0">
              <a:buNone/>
            </a:pPr>
            <a:r>
              <a:rPr lang="en-US" sz="2600" b="1" dirty="0">
                <a:solidFill>
                  <a:srgbClr val="000000"/>
                </a:solidFill>
                <a:latin typeface="Calibri body"/>
                <a:cs typeface="Arial"/>
              </a:rPr>
              <a:t>Stimulants 101</a:t>
            </a:r>
            <a:endParaRPr lang="en-US" sz="2600" b="1" dirty="0">
              <a:latin typeface="Calibri body"/>
            </a:endParaRPr>
          </a:p>
          <a:p>
            <a:pPr marL="228600" indent="-228600">
              <a:buFont typeface="Arial" panose="020B0604020202020204" pitchFamily="34" charset="0"/>
              <a:buChar char="•"/>
            </a:pPr>
            <a:r>
              <a:rPr lang="en-US" sz="2600" dirty="0">
                <a:solidFill>
                  <a:srgbClr val="000000"/>
                </a:solidFill>
                <a:latin typeface="Calibri body"/>
                <a:cs typeface="Arial"/>
              </a:rPr>
              <a:t>Introduction to stimulant treatment in the outpatient setting</a:t>
            </a:r>
          </a:p>
          <a:p>
            <a:pPr marL="228600" indent="-228600">
              <a:buFont typeface="Arial" panose="020B0604020202020204" pitchFamily="34" charset="0"/>
              <a:buChar char="•"/>
            </a:pPr>
            <a:r>
              <a:rPr lang="en-US" sz="2600" dirty="0">
                <a:solidFill>
                  <a:srgbClr val="000000"/>
                </a:solidFill>
                <a:latin typeface="Calibri body"/>
                <a:cs typeface="Arial"/>
              </a:rPr>
              <a:t>1 hour - CME offered</a:t>
            </a:r>
            <a:endParaRPr lang="en-US" sz="2600" dirty="0">
              <a:latin typeface="Calibri body"/>
            </a:endParaRPr>
          </a:p>
          <a:p>
            <a:pPr marL="0" indent="0">
              <a:buNone/>
            </a:pPr>
            <a:endParaRPr lang="en-US" sz="2600" dirty="0">
              <a:latin typeface="Calibri body"/>
            </a:endParaRPr>
          </a:p>
          <a:p>
            <a:pPr marL="0" indent="0">
              <a:buNone/>
            </a:pPr>
            <a:r>
              <a:rPr lang="en-US" sz="2600" b="1" dirty="0">
                <a:latin typeface="Calibri body"/>
                <a:cs typeface="Arial"/>
              </a:rPr>
              <a:t>Essentials of Stimulant Use Disorder</a:t>
            </a:r>
            <a:endParaRPr lang="en-US" sz="2600" dirty="0">
              <a:latin typeface="Calibri body"/>
              <a:cs typeface="Arial"/>
            </a:endParaRPr>
          </a:p>
          <a:p>
            <a:pPr marL="228600" indent="-228600">
              <a:buFont typeface="Arial,Sans-Serif"/>
              <a:buChar char="•"/>
            </a:pPr>
            <a:r>
              <a:rPr lang="en-US" sz="2600" dirty="0">
                <a:latin typeface="Calibri body"/>
                <a:cs typeface="Arial"/>
              </a:rPr>
              <a:t>Overview of evidence-based interventions for </a:t>
            </a:r>
            <a:r>
              <a:rPr lang="en-US" sz="2600" dirty="0" err="1">
                <a:latin typeface="Calibri body"/>
                <a:cs typeface="Arial"/>
              </a:rPr>
              <a:t>StUD</a:t>
            </a:r>
            <a:endParaRPr lang="en-US" sz="2600" dirty="0">
              <a:latin typeface="Calibri body"/>
            </a:endParaRPr>
          </a:p>
          <a:p>
            <a:pPr marL="228600" indent="-228600">
              <a:buFont typeface="Arial,Sans-Serif"/>
              <a:buChar char="•"/>
            </a:pPr>
            <a:r>
              <a:rPr lang="en-US" sz="2600" dirty="0">
                <a:latin typeface="Calibri body"/>
                <a:cs typeface="Arial"/>
              </a:rPr>
              <a:t>3 hour - CME offered</a:t>
            </a:r>
            <a:endParaRPr lang="en-US" dirty="0">
              <a:latin typeface="Calibri body"/>
              <a:cs typeface="Arial"/>
            </a:endParaRPr>
          </a:p>
          <a:p>
            <a:pPr marL="228600" indent="-228600">
              <a:buFont typeface="Arial" panose="020B0604020202020204" pitchFamily="34" charset="0"/>
              <a:buChar char="•"/>
            </a:pPr>
            <a:endParaRPr lang="en-US" sz="2000" dirty="0">
              <a:solidFill>
                <a:srgbClr val="000000"/>
              </a:solidFill>
            </a:endParaRPr>
          </a:p>
          <a:p>
            <a:pPr marL="228600" indent="-228600" algn="ctr">
              <a:buFont typeface="Arial" panose="020B0604020202020204" pitchFamily="34" charset="0"/>
              <a:buChar char="•"/>
            </a:pPr>
            <a:r>
              <a:rPr lang="en-US" sz="2000" b="1" dirty="0">
                <a:solidFill>
                  <a:schemeClr val="bg1"/>
                </a:solidFill>
                <a:highlight>
                  <a:srgbClr val="190756"/>
                </a:highlight>
                <a:latin typeface="Calibri body"/>
                <a:cs typeface="Arial"/>
              </a:rPr>
              <a:t>  Free education with continuing education credits and support funded and supported by:  </a:t>
            </a:r>
            <a:endParaRPr lang="en-US" b="1" dirty="0">
              <a:solidFill>
                <a:schemeClr val="bg1"/>
              </a:solidFill>
              <a:highlight>
                <a:srgbClr val="190756"/>
              </a:highlight>
              <a:latin typeface="Calibri body"/>
              <a:cs typeface="Arial"/>
            </a:endParaRPr>
          </a:p>
        </p:txBody>
      </p:sp>
      <p:pic>
        <p:nvPicPr>
          <p:cNvPr id="15" name="Picture 14" descr="A qr code with a logo&#10;&#10;Description automatically generated">
            <a:extLst>
              <a:ext uri="{FF2B5EF4-FFF2-40B4-BE49-F238E27FC236}">
                <a16:creationId xmlns:a16="http://schemas.microsoft.com/office/drawing/2014/main" id="{A68001C0-D0CE-FF87-4DEE-7AF98E652926}"/>
              </a:ext>
            </a:extLst>
          </p:cNvPr>
          <p:cNvPicPr>
            <a:picLocks noChangeAspect="1"/>
          </p:cNvPicPr>
          <p:nvPr/>
        </p:nvPicPr>
        <p:blipFill>
          <a:blip r:embed="rId4"/>
          <a:stretch>
            <a:fillRect/>
          </a:stretch>
        </p:blipFill>
        <p:spPr>
          <a:xfrm>
            <a:off x="9945662" y="1307614"/>
            <a:ext cx="1743168" cy="1740469"/>
          </a:xfrm>
          <a:prstGeom prst="rect">
            <a:avLst/>
          </a:prstGeom>
        </p:spPr>
      </p:pic>
      <p:cxnSp>
        <p:nvCxnSpPr>
          <p:cNvPr id="17" name="Curved Connector 10">
            <a:extLst>
              <a:ext uri="{FF2B5EF4-FFF2-40B4-BE49-F238E27FC236}">
                <a16:creationId xmlns:a16="http://schemas.microsoft.com/office/drawing/2014/main" id="{DDFCD71B-3B33-A980-C4D6-AEB9989A2493}"/>
              </a:ext>
            </a:extLst>
          </p:cNvPr>
          <p:cNvCxnSpPr>
            <a:cxnSpLocks/>
          </p:cNvCxnSpPr>
          <p:nvPr/>
        </p:nvCxnSpPr>
        <p:spPr>
          <a:xfrm flipV="1">
            <a:off x="10812317" y="3147208"/>
            <a:ext cx="5126" cy="471410"/>
          </a:xfrm>
          <a:prstGeom prst="curvedConnector3">
            <a:avLst>
              <a:gd name="adj1" fmla="val 50000"/>
            </a:avLst>
          </a:prstGeom>
          <a:ln w="28575">
            <a:solidFill>
              <a:srgbClr val="6C73A5"/>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574C344-F730-2ABF-9F75-6DD362CFFD6B}"/>
              </a:ext>
            </a:extLst>
          </p:cNvPr>
          <p:cNvSpPr/>
          <p:nvPr/>
        </p:nvSpPr>
        <p:spPr>
          <a:xfrm>
            <a:off x="9973189" y="3528762"/>
            <a:ext cx="1685077" cy="456535"/>
          </a:xfrm>
          <a:prstGeom prst="rect">
            <a:avLst/>
          </a:prstGeom>
        </p:spPr>
        <p:txBody>
          <a:bodyPr wrap="none">
            <a:spAutoFit/>
          </a:bodyPr>
          <a:lstStyle/>
          <a:p>
            <a:pPr>
              <a:lnSpc>
                <a:spcPct val="150000"/>
              </a:lnSpc>
            </a:pPr>
            <a:r>
              <a:rPr lang="en-US" b="1" dirty="0">
                <a:latin typeface="Calibri body"/>
                <a:cs typeface="Arial" panose="020B0604020202020204" pitchFamily="34" charset="0"/>
              </a:rPr>
              <a:t>Register Here</a:t>
            </a:r>
          </a:p>
        </p:txBody>
      </p:sp>
      <p:pic>
        <p:nvPicPr>
          <p:cNvPr id="21" name="Picture 20" descr="A close up of a logo&#10;&#10;Description automatically generated">
            <a:extLst>
              <a:ext uri="{FF2B5EF4-FFF2-40B4-BE49-F238E27FC236}">
                <a16:creationId xmlns:a16="http://schemas.microsoft.com/office/drawing/2014/main" id="{11D22C8E-6524-749C-3394-8F3DC1A1CB0A}"/>
              </a:ext>
            </a:extLst>
          </p:cNvPr>
          <p:cNvPicPr>
            <a:picLocks noChangeAspect="1"/>
          </p:cNvPicPr>
          <p:nvPr/>
        </p:nvPicPr>
        <p:blipFill>
          <a:blip r:embed="rId5"/>
          <a:stretch>
            <a:fillRect/>
          </a:stretch>
        </p:blipFill>
        <p:spPr>
          <a:xfrm>
            <a:off x="2679918" y="5428711"/>
            <a:ext cx="2016717" cy="1307993"/>
          </a:xfrm>
          <a:prstGeom prst="rect">
            <a:avLst/>
          </a:prstGeom>
          <a:ln>
            <a:solidFill>
              <a:schemeClr val="bg1"/>
            </a:solidFill>
          </a:ln>
        </p:spPr>
      </p:pic>
      <p:pic>
        <p:nvPicPr>
          <p:cNvPr id="23" name="Picture 22" descr="A colorful star with black text&#10;&#10;Description automatically generated">
            <a:extLst>
              <a:ext uri="{FF2B5EF4-FFF2-40B4-BE49-F238E27FC236}">
                <a16:creationId xmlns:a16="http://schemas.microsoft.com/office/drawing/2014/main" id="{9D061F87-1FF3-1D8D-7C49-FB51921C4A54}"/>
              </a:ext>
            </a:extLst>
          </p:cNvPr>
          <p:cNvPicPr>
            <a:picLocks noChangeAspect="1"/>
          </p:cNvPicPr>
          <p:nvPr/>
        </p:nvPicPr>
        <p:blipFill>
          <a:blip r:embed="rId6"/>
          <a:stretch>
            <a:fillRect/>
          </a:stretch>
        </p:blipFill>
        <p:spPr>
          <a:xfrm>
            <a:off x="6412675" y="5512811"/>
            <a:ext cx="1986065" cy="949785"/>
          </a:xfrm>
          <a:prstGeom prst="rect">
            <a:avLst/>
          </a:prstGeom>
        </p:spPr>
      </p:pic>
      <p:sp>
        <p:nvSpPr>
          <p:cNvPr id="10" name="Rectangle 9">
            <a:extLst>
              <a:ext uri="{FF2B5EF4-FFF2-40B4-BE49-F238E27FC236}">
                <a16:creationId xmlns:a16="http://schemas.microsoft.com/office/drawing/2014/main" id="{D6176D9A-E9E4-4A42-B575-10791DF63757}"/>
              </a:ext>
            </a:extLst>
          </p:cNvPr>
          <p:cNvSpPr/>
          <p:nvPr/>
        </p:nvSpPr>
        <p:spPr>
          <a:xfrm>
            <a:off x="0" y="-1"/>
            <a:ext cx="12199004" cy="1198099"/>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00" dirty="0">
              <a:solidFill>
                <a:schemeClr val="bg1">
                  <a:lumMod val="85000"/>
                </a:schemeClr>
              </a:solidFill>
            </a:endParaRPr>
          </a:p>
        </p:txBody>
      </p:sp>
      <p:sp>
        <p:nvSpPr>
          <p:cNvPr id="14" name="TextBox 13"/>
          <p:cNvSpPr txBox="1"/>
          <p:nvPr/>
        </p:nvSpPr>
        <p:spPr>
          <a:xfrm>
            <a:off x="410817" y="269141"/>
            <a:ext cx="11011907" cy="646331"/>
          </a:xfrm>
          <a:prstGeom prst="rect">
            <a:avLst/>
          </a:prstGeom>
          <a:noFill/>
        </p:spPr>
        <p:txBody>
          <a:bodyPr wrap="square" rtlCol="0">
            <a:spAutoFit/>
          </a:bodyPr>
          <a:lstStyle/>
          <a:p>
            <a:pPr algn="ctr"/>
            <a:r>
              <a:rPr lang="en-US" sz="3600" dirty="0">
                <a:solidFill>
                  <a:schemeClr val="bg1">
                    <a:lumMod val="85000"/>
                  </a:schemeClr>
                </a:solidFill>
              </a:rPr>
              <a:t>Stimulant Trainings</a:t>
            </a:r>
          </a:p>
        </p:txBody>
      </p:sp>
    </p:spTree>
    <p:extLst>
      <p:ext uri="{BB962C8B-B14F-4D97-AF65-F5344CB8AC3E}">
        <p14:creationId xmlns:p14="http://schemas.microsoft.com/office/powerpoint/2010/main" val="4128105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36"/>
          <p:cNvSpPr txBox="1">
            <a:spLocks noGrp="1"/>
          </p:cNvSpPr>
          <p:nvPr>
            <p:ph type="title"/>
          </p:nvPr>
        </p:nvSpPr>
        <p:spPr>
          <a:xfrm>
            <a:off x="8290560" y="379465"/>
            <a:ext cx="3370228" cy="1188600"/>
          </a:xfrm>
          <a:prstGeom prst="rect">
            <a:avLst/>
          </a:prstGeom>
          <a:solidFill>
            <a:srgbClr val="FFFFFF"/>
          </a:solidFill>
          <a:ln w="31750" cap="sq" cmpd="sng">
            <a:solidFill>
              <a:srgbClr val="266F8B"/>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1800"/>
              <a:buNone/>
            </a:pPr>
            <a:r>
              <a:rPr lang="en-US" b="1" dirty="0"/>
              <a:t>TIP 33</a:t>
            </a:r>
            <a:endParaRPr b="1" dirty="0"/>
          </a:p>
        </p:txBody>
      </p:sp>
      <p:pic>
        <p:nvPicPr>
          <p:cNvPr id="603" name="Google Shape;603;p36"/>
          <p:cNvPicPr preferRelativeResize="0"/>
          <p:nvPr/>
        </p:nvPicPr>
        <p:blipFill rotWithShape="1">
          <a:blip r:embed="rId3">
            <a:alphaModFix/>
          </a:blip>
          <a:srcRect/>
          <a:stretch/>
        </p:blipFill>
        <p:spPr>
          <a:xfrm>
            <a:off x="159473" y="0"/>
            <a:ext cx="7989031" cy="6858000"/>
          </a:xfrm>
          <a:prstGeom prst="rect">
            <a:avLst/>
          </a:prstGeom>
          <a:noFill/>
          <a:ln>
            <a:noFill/>
          </a:ln>
        </p:spPr>
      </p:pic>
      <p:sp>
        <p:nvSpPr>
          <p:cNvPr id="604" name="Google Shape;604;p36"/>
          <p:cNvSpPr txBox="1"/>
          <p:nvPr/>
        </p:nvSpPr>
        <p:spPr>
          <a:xfrm>
            <a:off x="8638913" y="3326675"/>
            <a:ext cx="302187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TIP 33-SAMHSA</a:t>
            </a:r>
            <a:endParaRPr sz="3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37175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519584" y="157964"/>
            <a:ext cx="9042400" cy="609600"/>
          </a:xfrm>
        </p:spPr>
        <p:txBody>
          <a:bodyPr/>
          <a:lstStyle/>
          <a:p>
            <a:pPr algn="ctr" eaLnBrk="1" hangingPunct="1">
              <a:defRPr/>
            </a:pPr>
            <a:r>
              <a:rPr lang="en-US" sz="3600" b="1" dirty="0">
                <a:solidFill>
                  <a:srgbClr val="06204C"/>
                </a:solidFill>
                <a:cs typeface="+mj-cs"/>
              </a:rPr>
              <a:t>PK: Cocaine</a:t>
            </a:r>
          </a:p>
        </p:txBody>
      </p:sp>
      <p:sp>
        <p:nvSpPr>
          <p:cNvPr id="16387" name="Rectangle 8"/>
          <p:cNvSpPr>
            <a:spLocks noChangeArrowheads="1"/>
          </p:cNvSpPr>
          <p:nvPr/>
        </p:nvSpPr>
        <p:spPr bwMode="auto">
          <a:xfrm>
            <a:off x="1585844" y="3288792"/>
            <a:ext cx="90424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defRPr/>
            </a:pPr>
            <a:r>
              <a:rPr lang="en-US" sz="3600" b="1" dirty="0">
                <a:solidFill>
                  <a:srgbClr val="06204C"/>
                </a:solidFill>
                <a:latin typeface="+mj-lt"/>
                <a:cs typeface="+mn-cs"/>
              </a:rPr>
              <a:t>PK: Methamphetamine</a:t>
            </a:r>
          </a:p>
        </p:txBody>
      </p:sp>
      <p:sp>
        <p:nvSpPr>
          <p:cNvPr id="16388" name="Rectangle 9"/>
          <p:cNvSpPr>
            <a:spLocks noChangeArrowheads="1"/>
          </p:cNvSpPr>
          <p:nvPr/>
        </p:nvSpPr>
        <p:spPr bwMode="auto">
          <a:xfrm>
            <a:off x="3251200" y="2830269"/>
            <a:ext cx="5863429"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spcBef>
                <a:spcPct val="50000"/>
              </a:spcBef>
              <a:defRPr/>
            </a:pPr>
            <a:r>
              <a:rPr lang="en-US" sz="1000" dirty="0">
                <a:cs typeface="+mn-cs"/>
              </a:rPr>
              <a:t>Lange, R. A. and L. D. </a:t>
            </a:r>
            <a:r>
              <a:rPr lang="en-US" sz="1000" dirty="0" err="1">
                <a:cs typeface="+mn-cs"/>
              </a:rPr>
              <a:t>Hillis</a:t>
            </a:r>
            <a:r>
              <a:rPr lang="en-US" sz="1000" dirty="0">
                <a:cs typeface="+mn-cs"/>
              </a:rPr>
              <a:t> (2001). "Cardiovascular complications of cocaine use." </a:t>
            </a:r>
            <a:r>
              <a:rPr lang="en-US" sz="1000" u="sng" dirty="0">
                <a:cs typeface="+mn-cs"/>
              </a:rPr>
              <a:t>N </a:t>
            </a:r>
            <a:r>
              <a:rPr lang="en-US" sz="1000" u="sng" dirty="0" err="1">
                <a:cs typeface="+mn-cs"/>
              </a:rPr>
              <a:t>Engl</a:t>
            </a:r>
            <a:r>
              <a:rPr lang="en-US" sz="1000" u="sng" dirty="0">
                <a:cs typeface="+mn-cs"/>
              </a:rPr>
              <a:t> J Med</a:t>
            </a:r>
            <a:r>
              <a:rPr lang="en-US" sz="1000" dirty="0">
                <a:cs typeface="+mn-cs"/>
              </a:rPr>
              <a:t> </a:t>
            </a:r>
            <a:r>
              <a:rPr lang="en-US" sz="1000" b="1" dirty="0">
                <a:cs typeface="+mn-cs"/>
              </a:rPr>
              <a:t>345</a:t>
            </a:r>
            <a:r>
              <a:rPr lang="en-US" sz="1000" dirty="0">
                <a:cs typeface="+mn-cs"/>
              </a:rPr>
              <a:t>(5): 351-8.</a:t>
            </a:r>
          </a:p>
        </p:txBody>
      </p:sp>
      <p:sp>
        <p:nvSpPr>
          <p:cNvPr id="16389" name="Text Box 10"/>
          <p:cNvSpPr txBox="1">
            <a:spLocks noChangeArrowheads="1"/>
          </p:cNvSpPr>
          <p:nvPr/>
        </p:nvSpPr>
        <p:spPr bwMode="auto">
          <a:xfrm>
            <a:off x="5622455" y="5882614"/>
            <a:ext cx="19304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200" dirty="0">
                <a:cs typeface="+mn-cs"/>
              </a:rPr>
              <a:t>Lineberry 2006</a:t>
            </a:r>
          </a:p>
        </p:txBody>
      </p:sp>
      <p:graphicFrame>
        <p:nvGraphicFramePr>
          <p:cNvPr id="84090" name="Group 122"/>
          <p:cNvGraphicFramePr>
            <a:graphicFrameLocks noGrp="1"/>
          </p:cNvGraphicFramePr>
          <p:nvPr>
            <p:extLst>
              <p:ext uri="{D42A27DB-BD31-4B8C-83A1-F6EECF244321}">
                <p14:modId xmlns:p14="http://schemas.microsoft.com/office/powerpoint/2010/main" val="3701991279"/>
              </p:ext>
            </p:extLst>
          </p:nvPr>
        </p:nvGraphicFramePr>
        <p:xfrm>
          <a:off x="914401" y="791082"/>
          <a:ext cx="10515599" cy="1987132"/>
        </p:xfrm>
        <a:graphic>
          <a:graphicData uri="http://schemas.openxmlformats.org/drawingml/2006/table">
            <a:tbl>
              <a:tblPr/>
              <a:tblGrid>
                <a:gridCol w="3640015">
                  <a:extLst>
                    <a:ext uri="{9D8B030D-6E8A-4147-A177-3AD203B41FA5}">
                      <a16:colId xmlns:a16="http://schemas.microsoft.com/office/drawing/2014/main" val="20000"/>
                    </a:ext>
                  </a:extLst>
                </a:gridCol>
                <a:gridCol w="2123342">
                  <a:extLst>
                    <a:ext uri="{9D8B030D-6E8A-4147-A177-3AD203B41FA5}">
                      <a16:colId xmlns:a16="http://schemas.microsoft.com/office/drawing/2014/main" val="20001"/>
                    </a:ext>
                  </a:extLst>
                </a:gridCol>
                <a:gridCol w="2123342">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3717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marL="121920" marR="121920"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IV</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Smoked</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Snorted</a:t>
                      </a:r>
                    </a:p>
                  </a:txBody>
                  <a:tcPr marL="121920" marR="121920"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0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Time to effect</a:t>
                      </a:r>
                    </a:p>
                  </a:txBody>
                  <a:tcPr marL="121920" marR="121920" marT="45734" marB="45734"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10-60sec</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3-5sec</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1-5min</a:t>
                      </a:r>
                    </a:p>
                  </a:txBody>
                  <a:tcPr marL="121920" marR="121920" marT="45734" marB="45734"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30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Peak concent.</a:t>
                      </a:r>
                    </a:p>
                  </a:txBody>
                  <a:tcPr marL="121920" marR="121920" marT="45734" marB="45734"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3-5min</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1-3min</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15-20min</a:t>
                      </a:r>
                    </a:p>
                  </a:txBody>
                  <a:tcPr marL="121920" marR="121920" marT="45734" marB="4573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30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Half-life</a:t>
                      </a:r>
                    </a:p>
                  </a:txBody>
                  <a:tcPr marL="121920" marR="121920" marT="45734" marB="45734"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20-60min</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5-15min</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60-90min</a:t>
                      </a:r>
                    </a:p>
                  </a:txBody>
                  <a:tcPr marL="121920" marR="121920" marT="45734" marB="45734"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84129" name="Group 161"/>
          <p:cNvGraphicFramePr>
            <a:graphicFrameLocks noGrp="1"/>
          </p:cNvGraphicFramePr>
          <p:nvPr>
            <p:extLst>
              <p:ext uri="{D42A27DB-BD31-4B8C-83A1-F6EECF244321}">
                <p14:modId xmlns:p14="http://schemas.microsoft.com/office/powerpoint/2010/main" val="981746683"/>
              </p:ext>
            </p:extLst>
          </p:nvPr>
        </p:nvGraphicFramePr>
        <p:xfrm>
          <a:off x="914400" y="3898392"/>
          <a:ext cx="10515600" cy="1984222"/>
        </p:xfrm>
        <a:graphic>
          <a:graphicData uri="http://schemas.openxmlformats.org/drawingml/2006/table">
            <a:tbl>
              <a:tblPr/>
              <a:tblGrid>
                <a:gridCol w="2450237">
                  <a:extLst>
                    <a:ext uri="{9D8B030D-6E8A-4147-A177-3AD203B41FA5}">
                      <a16:colId xmlns:a16="http://schemas.microsoft.com/office/drawing/2014/main" val="20000"/>
                    </a:ext>
                  </a:extLst>
                </a:gridCol>
                <a:gridCol w="1931263">
                  <a:extLst>
                    <a:ext uri="{9D8B030D-6E8A-4147-A177-3AD203B41FA5}">
                      <a16:colId xmlns:a16="http://schemas.microsoft.com/office/drawing/2014/main" val="20001"/>
                    </a:ext>
                  </a:extLst>
                </a:gridCol>
                <a:gridCol w="1948279">
                  <a:extLst>
                    <a:ext uri="{9D8B030D-6E8A-4147-A177-3AD203B41FA5}">
                      <a16:colId xmlns:a16="http://schemas.microsoft.com/office/drawing/2014/main" val="20002"/>
                    </a:ext>
                  </a:extLst>
                </a:gridCol>
                <a:gridCol w="2082276">
                  <a:extLst>
                    <a:ext uri="{9D8B030D-6E8A-4147-A177-3AD203B41FA5}">
                      <a16:colId xmlns:a16="http://schemas.microsoft.com/office/drawing/2014/main" val="20003"/>
                    </a:ext>
                  </a:extLst>
                </a:gridCol>
                <a:gridCol w="2103545">
                  <a:extLst>
                    <a:ext uri="{9D8B030D-6E8A-4147-A177-3AD203B41FA5}">
                      <a16:colId xmlns:a16="http://schemas.microsoft.com/office/drawing/2014/main" val="20004"/>
                    </a:ext>
                  </a:extLst>
                </a:gridCol>
              </a:tblGrid>
              <a:tr h="3711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marL="121920" marR="121920"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IV</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Smoked</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Snorted</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Ingested</a:t>
                      </a:r>
                    </a:p>
                  </a:txBody>
                  <a:tcPr marL="121920" marR="121920"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931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Time to effect</a:t>
                      </a:r>
                    </a:p>
                  </a:txBody>
                  <a:tcPr marL="121920" marR="121920" marT="45734" marB="45734"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15-30 sec</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Immediate</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3-5 min</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15-20 min</a:t>
                      </a:r>
                    </a:p>
                  </a:txBody>
                  <a:tcPr marL="121920" marR="121920" marT="45734" marB="45734"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2931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Peak concent.</a:t>
                      </a:r>
                    </a:p>
                  </a:txBody>
                  <a:tcPr marL="121920" marR="121920" marT="45734" marB="45734"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2-4 h</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2-4 h</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2-4 h</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2-4 h</a:t>
                      </a:r>
                    </a:p>
                  </a:txBody>
                  <a:tcPr marL="121920" marR="121920" marT="45734" marB="4573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2931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Half-life</a:t>
                      </a:r>
                    </a:p>
                  </a:txBody>
                  <a:tcPr marL="121920" marR="121920" marT="45734" marB="45734"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10-12 h</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10-12 h</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10-12 h</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10-12 h</a:t>
                      </a:r>
                    </a:p>
                  </a:txBody>
                  <a:tcPr marL="121920" marR="121920" marT="45734" marB="45734"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760538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8331200" y="4479896"/>
            <a:ext cx="2336800" cy="12988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Skin</a:t>
            </a:r>
          </a:p>
          <a:p>
            <a:pPr eaLnBrk="1" hangingPunct="1">
              <a:spcBef>
                <a:spcPct val="20000"/>
              </a:spcBef>
              <a:buFontTx/>
              <a:buChar char="•"/>
              <a:defRPr/>
            </a:pPr>
            <a:r>
              <a:rPr lang="en-US" sz="1400" dirty="0">
                <a:solidFill>
                  <a:schemeClr val="tx2"/>
                </a:solidFill>
                <a:latin typeface="Arial" charset="0"/>
                <a:cs typeface="+mn-cs"/>
              </a:rPr>
              <a:t>Superficial/deep tissue wounds/infections</a:t>
            </a:r>
          </a:p>
          <a:p>
            <a:pPr eaLnBrk="1" hangingPunct="1">
              <a:spcBef>
                <a:spcPct val="20000"/>
              </a:spcBef>
              <a:buFontTx/>
              <a:buChar char="•"/>
              <a:defRPr/>
            </a:pPr>
            <a:r>
              <a:rPr lang="en-US" sz="1400" dirty="0">
                <a:solidFill>
                  <a:schemeClr val="tx2"/>
                </a:solidFill>
                <a:latin typeface="Arial" charset="0"/>
                <a:cs typeface="+mn-cs"/>
              </a:rPr>
              <a:t>Excoriations</a:t>
            </a:r>
          </a:p>
          <a:p>
            <a:pPr eaLnBrk="1" hangingPunct="1">
              <a:spcBef>
                <a:spcPct val="20000"/>
              </a:spcBef>
              <a:buFontTx/>
              <a:buChar char="•"/>
              <a:defRPr/>
            </a:pPr>
            <a:r>
              <a:rPr lang="en-US" sz="1400" dirty="0">
                <a:solidFill>
                  <a:schemeClr val="tx2"/>
                </a:solidFill>
                <a:latin typeface="Arial" charset="0"/>
                <a:cs typeface="+mn-cs"/>
              </a:rPr>
              <a:t>Chemical burns</a:t>
            </a:r>
          </a:p>
        </p:txBody>
      </p:sp>
      <p:sp>
        <p:nvSpPr>
          <p:cNvPr id="193539" name="Text Box 3"/>
          <p:cNvSpPr txBox="1">
            <a:spLocks noChangeArrowheads="1"/>
          </p:cNvSpPr>
          <p:nvPr/>
        </p:nvSpPr>
        <p:spPr bwMode="auto">
          <a:xfrm>
            <a:off x="9790981" y="3362311"/>
            <a:ext cx="2844800" cy="1083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Renal/Metabolic</a:t>
            </a:r>
          </a:p>
          <a:p>
            <a:pPr eaLnBrk="1" hangingPunct="1">
              <a:spcBef>
                <a:spcPct val="20000"/>
              </a:spcBef>
              <a:buFontTx/>
              <a:buChar char="•"/>
              <a:defRPr/>
            </a:pPr>
            <a:r>
              <a:rPr lang="en-US" sz="1400" dirty="0">
                <a:solidFill>
                  <a:schemeClr val="tx2"/>
                </a:solidFill>
                <a:latin typeface="Arial" charset="0"/>
                <a:cs typeface="+mn-cs"/>
              </a:rPr>
              <a:t>Rhabdomyolysis</a:t>
            </a:r>
          </a:p>
          <a:p>
            <a:pPr eaLnBrk="1" hangingPunct="1">
              <a:spcBef>
                <a:spcPct val="20000"/>
              </a:spcBef>
              <a:buFontTx/>
              <a:buChar char="•"/>
              <a:defRPr/>
            </a:pPr>
            <a:r>
              <a:rPr lang="en-US" sz="1400" dirty="0">
                <a:solidFill>
                  <a:schemeClr val="tx2"/>
                </a:solidFill>
                <a:latin typeface="Arial" charset="0"/>
                <a:cs typeface="+mn-cs"/>
              </a:rPr>
              <a:t>AKI/CKD</a:t>
            </a:r>
          </a:p>
          <a:p>
            <a:pPr eaLnBrk="1" hangingPunct="1">
              <a:spcBef>
                <a:spcPct val="20000"/>
              </a:spcBef>
              <a:buFontTx/>
              <a:buChar char="•"/>
              <a:defRPr/>
            </a:pPr>
            <a:r>
              <a:rPr lang="en-US" sz="1400" dirty="0">
                <a:solidFill>
                  <a:schemeClr val="tx2"/>
                </a:solidFill>
                <a:latin typeface="Arial" charset="0"/>
                <a:cs typeface="+mn-cs"/>
              </a:rPr>
              <a:t>Hyperthermia</a:t>
            </a:r>
          </a:p>
        </p:txBody>
      </p:sp>
      <p:pic>
        <p:nvPicPr>
          <p:cNvPr id="51203" name="Picture 4" descr="spun"/>
          <p:cNvPicPr>
            <a:picLocks noChangeAspect="1" noChangeArrowheads="1"/>
          </p:cNvPicPr>
          <p:nvPr/>
        </p:nvPicPr>
        <p:blipFill>
          <a:blip r:embed="rId4">
            <a:extLst>
              <a:ext uri="{28A0092B-C50C-407E-A947-70E740481C1C}">
                <a14:useLocalDpi xmlns:a14="http://schemas.microsoft.com/office/drawing/2010/main" val="0"/>
              </a:ext>
            </a:extLst>
          </a:blip>
          <a:srcRect l="26338"/>
          <a:stretch>
            <a:fillRect/>
          </a:stretch>
        </p:blipFill>
        <p:spPr bwMode="auto">
          <a:xfrm>
            <a:off x="4114800" y="1040583"/>
            <a:ext cx="3575930" cy="4643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41" name="Text Box 5"/>
          <p:cNvSpPr txBox="1">
            <a:spLocks noChangeArrowheads="1"/>
          </p:cNvSpPr>
          <p:nvPr/>
        </p:nvSpPr>
        <p:spPr bwMode="auto">
          <a:xfrm>
            <a:off x="152400" y="945695"/>
            <a:ext cx="2336800" cy="824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Dental</a:t>
            </a:r>
          </a:p>
          <a:p>
            <a:pPr eaLnBrk="1" hangingPunct="1">
              <a:spcBef>
                <a:spcPct val="20000"/>
              </a:spcBef>
              <a:buFontTx/>
              <a:buChar char="•"/>
              <a:defRPr/>
            </a:pPr>
            <a:r>
              <a:rPr lang="en-US" sz="1400" dirty="0">
                <a:solidFill>
                  <a:schemeClr val="tx2"/>
                </a:solidFill>
                <a:latin typeface="Arial" charset="0"/>
                <a:cs typeface="+mn-cs"/>
              </a:rPr>
              <a:t>Darkened teeth</a:t>
            </a:r>
          </a:p>
          <a:p>
            <a:pPr eaLnBrk="1" hangingPunct="1">
              <a:spcBef>
                <a:spcPct val="20000"/>
              </a:spcBef>
              <a:buFontTx/>
              <a:buChar char="•"/>
              <a:defRPr/>
            </a:pPr>
            <a:r>
              <a:rPr lang="en-US" sz="1400" dirty="0">
                <a:solidFill>
                  <a:schemeClr val="tx2"/>
                </a:solidFill>
                <a:latin typeface="Arial" charset="0"/>
                <a:cs typeface="+mn-cs"/>
              </a:rPr>
              <a:t>Periodontal disease</a:t>
            </a:r>
          </a:p>
        </p:txBody>
      </p:sp>
      <p:sp>
        <p:nvSpPr>
          <p:cNvPr id="193542" name="Text Box 6"/>
          <p:cNvSpPr txBox="1">
            <a:spLocks noChangeArrowheads="1"/>
          </p:cNvSpPr>
          <p:nvPr/>
        </p:nvSpPr>
        <p:spPr bwMode="auto">
          <a:xfrm>
            <a:off x="1648604" y="1876349"/>
            <a:ext cx="2336800" cy="1083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Pulmonary</a:t>
            </a:r>
          </a:p>
          <a:p>
            <a:pPr eaLnBrk="1" hangingPunct="1">
              <a:spcBef>
                <a:spcPct val="20000"/>
              </a:spcBef>
              <a:buFontTx/>
              <a:buChar char="•"/>
              <a:defRPr/>
            </a:pPr>
            <a:r>
              <a:rPr lang="en-US" sz="1400" dirty="0">
                <a:solidFill>
                  <a:schemeClr val="tx2"/>
                </a:solidFill>
                <a:latin typeface="Arial" charset="0"/>
                <a:cs typeface="+mn-cs"/>
              </a:rPr>
              <a:t>Acute pulmonary edema</a:t>
            </a:r>
          </a:p>
          <a:p>
            <a:pPr eaLnBrk="1" hangingPunct="1">
              <a:spcBef>
                <a:spcPct val="20000"/>
              </a:spcBef>
              <a:buFontTx/>
              <a:buChar char="•"/>
              <a:defRPr/>
            </a:pPr>
            <a:r>
              <a:rPr lang="en-US" sz="1400" dirty="0">
                <a:solidFill>
                  <a:schemeClr val="tx2"/>
                </a:solidFill>
                <a:latin typeface="Arial" charset="0"/>
                <a:cs typeface="+mn-cs"/>
              </a:rPr>
              <a:t>Pulmonary HTN</a:t>
            </a:r>
          </a:p>
          <a:p>
            <a:pPr eaLnBrk="1" hangingPunct="1">
              <a:spcBef>
                <a:spcPct val="20000"/>
              </a:spcBef>
              <a:buFontTx/>
              <a:buChar char="•"/>
              <a:defRPr/>
            </a:pPr>
            <a:r>
              <a:rPr lang="en-US" sz="1400" dirty="0">
                <a:solidFill>
                  <a:schemeClr val="tx2"/>
                </a:solidFill>
                <a:latin typeface="Arial" charset="0"/>
                <a:cs typeface="+mn-cs"/>
              </a:rPr>
              <a:t>Inhalation injury</a:t>
            </a:r>
          </a:p>
        </p:txBody>
      </p:sp>
      <p:sp>
        <p:nvSpPr>
          <p:cNvPr id="193543" name="Text Box 7"/>
          <p:cNvSpPr txBox="1">
            <a:spLocks noChangeArrowheads="1"/>
          </p:cNvSpPr>
          <p:nvPr/>
        </p:nvSpPr>
        <p:spPr bwMode="auto">
          <a:xfrm>
            <a:off x="189907" y="2992101"/>
            <a:ext cx="3962400" cy="18589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Cardiovascular</a:t>
            </a:r>
          </a:p>
          <a:p>
            <a:pPr eaLnBrk="1" hangingPunct="1">
              <a:spcBef>
                <a:spcPct val="20000"/>
              </a:spcBef>
              <a:buFontTx/>
              <a:buChar char="•"/>
              <a:defRPr/>
            </a:pPr>
            <a:r>
              <a:rPr lang="en-US" sz="1400" dirty="0">
                <a:solidFill>
                  <a:schemeClr val="tx2"/>
                </a:solidFill>
                <a:latin typeface="Arial" charset="0"/>
                <a:cs typeface="+mn-cs"/>
              </a:rPr>
              <a:t>Hypertension</a:t>
            </a:r>
          </a:p>
          <a:p>
            <a:pPr eaLnBrk="1" hangingPunct="1">
              <a:spcBef>
                <a:spcPct val="20000"/>
              </a:spcBef>
              <a:buFontTx/>
              <a:buChar char="•"/>
              <a:defRPr/>
            </a:pPr>
            <a:r>
              <a:rPr lang="en-US" sz="1400" dirty="0">
                <a:solidFill>
                  <a:schemeClr val="tx2"/>
                </a:solidFill>
                <a:latin typeface="Arial" charset="0"/>
                <a:cs typeface="+mn-cs"/>
              </a:rPr>
              <a:t>Arrhythmias</a:t>
            </a:r>
          </a:p>
          <a:p>
            <a:pPr eaLnBrk="1" hangingPunct="1">
              <a:spcBef>
                <a:spcPct val="20000"/>
              </a:spcBef>
              <a:buFontTx/>
              <a:buChar char="•"/>
              <a:defRPr/>
            </a:pPr>
            <a:r>
              <a:rPr lang="en-US" sz="1400" dirty="0">
                <a:solidFill>
                  <a:schemeClr val="tx2"/>
                </a:solidFill>
                <a:latin typeface="Arial" charset="0"/>
              </a:rPr>
              <a:t>Cardiomyopathy</a:t>
            </a:r>
            <a:endParaRPr lang="en-US" sz="1400" dirty="0">
              <a:solidFill>
                <a:schemeClr val="tx2"/>
              </a:solidFill>
              <a:latin typeface="Arial" charset="0"/>
              <a:cs typeface="+mn-cs"/>
            </a:endParaRPr>
          </a:p>
          <a:p>
            <a:pPr eaLnBrk="1" hangingPunct="1">
              <a:spcBef>
                <a:spcPct val="20000"/>
              </a:spcBef>
              <a:buFontTx/>
              <a:buChar char="•"/>
              <a:defRPr/>
            </a:pPr>
            <a:r>
              <a:rPr lang="en-US" sz="1400" dirty="0">
                <a:solidFill>
                  <a:schemeClr val="tx2"/>
                </a:solidFill>
                <a:latin typeface="Arial" charset="0"/>
                <a:cs typeface="+mn-cs"/>
              </a:rPr>
              <a:t>Acute Coronary Syndrome</a:t>
            </a:r>
          </a:p>
          <a:p>
            <a:pPr eaLnBrk="1" hangingPunct="1">
              <a:spcBef>
                <a:spcPct val="20000"/>
              </a:spcBef>
              <a:buFontTx/>
              <a:buChar char="•"/>
              <a:defRPr/>
            </a:pPr>
            <a:r>
              <a:rPr lang="en-US" sz="1400" dirty="0">
                <a:solidFill>
                  <a:schemeClr val="tx2"/>
                </a:solidFill>
                <a:latin typeface="Arial" charset="0"/>
                <a:cs typeface="+mn-cs"/>
              </a:rPr>
              <a:t>Aneurysm/dissection</a:t>
            </a:r>
          </a:p>
          <a:p>
            <a:pPr eaLnBrk="1" hangingPunct="1">
              <a:spcBef>
                <a:spcPct val="20000"/>
              </a:spcBef>
              <a:buFontTx/>
              <a:buChar char="•"/>
              <a:defRPr/>
            </a:pPr>
            <a:r>
              <a:rPr lang="en-US" sz="1400" dirty="0">
                <a:solidFill>
                  <a:schemeClr val="tx2"/>
                </a:solidFill>
                <a:latin typeface="Arial" charset="0"/>
                <a:cs typeface="+mn-cs"/>
              </a:rPr>
              <a:t>Erectile dysfunction</a:t>
            </a:r>
          </a:p>
        </p:txBody>
      </p:sp>
      <p:sp>
        <p:nvSpPr>
          <p:cNvPr id="193544" name="Text Box 8"/>
          <p:cNvSpPr txBox="1">
            <a:spLocks noChangeArrowheads="1"/>
          </p:cNvSpPr>
          <p:nvPr/>
        </p:nvSpPr>
        <p:spPr bwMode="auto">
          <a:xfrm>
            <a:off x="2416318" y="4504499"/>
            <a:ext cx="2336800" cy="13419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Infectious</a:t>
            </a:r>
          </a:p>
          <a:p>
            <a:pPr eaLnBrk="1" hangingPunct="1">
              <a:spcBef>
                <a:spcPct val="20000"/>
              </a:spcBef>
              <a:buFontTx/>
              <a:buChar char="•"/>
              <a:defRPr/>
            </a:pPr>
            <a:r>
              <a:rPr lang="en-US" sz="1400" dirty="0">
                <a:solidFill>
                  <a:schemeClr val="tx2"/>
                </a:solidFill>
                <a:latin typeface="Arial" charset="0"/>
                <a:cs typeface="+mn-cs"/>
              </a:rPr>
              <a:t>HIV/AIDS</a:t>
            </a:r>
          </a:p>
          <a:p>
            <a:pPr eaLnBrk="1" hangingPunct="1">
              <a:spcBef>
                <a:spcPct val="20000"/>
              </a:spcBef>
              <a:buFontTx/>
              <a:buChar char="•"/>
              <a:defRPr/>
            </a:pPr>
            <a:r>
              <a:rPr lang="en-US" sz="1400" dirty="0">
                <a:solidFill>
                  <a:schemeClr val="tx2"/>
                </a:solidFill>
                <a:latin typeface="Arial" charset="0"/>
                <a:cs typeface="+mn-cs"/>
              </a:rPr>
              <a:t>HCV/HBV</a:t>
            </a:r>
          </a:p>
          <a:p>
            <a:pPr eaLnBrk="1" hangingPunct="1">
              <a:spcBef>
                <a:spcPct val="20000"/>
              </a:spcBef>
              <a:buFontTx/>
              <a:buChar char="•"/>
              <a:defRPr/>
            </a:pPr>
            <a:r>
              <a:rPr lang="en-US" sz="1400" dirty="0">
                <a:solidFill>
                  <a:schemeClr val="tx2"/>
                </a:solidFill>
                <a:latin typeface="Arial" charset="0"/>
                <a:cs typeface="+mn-cs"/>
              </a:rPr>
              <a:t>STIs</a:t>
            </a:r>
          </a:p>
          <a:p>
            <a:pPr eaLnBrk="1" hangingPunct="1">
              <a:spcBef>
                <a:spcPct val="20000"/>
              </a:spcBef>
              <a:buFontTx/>
              <a:buChar char="•"/>
              <a:defRPr/>
            </a:pPr>
            <a:r>
              <a:rPr lang="en-US" sz="1400" dirty="0">
                <a:solidFill>
                  <a:schemeClr val="tx2"/>
                </a:solidFill>
                <a:latin typeface="Arial" charset="0"/>
              </a:rPr>
              <a:t>SSTIs</a:t>
            </a:r>
            <a:endParaRPr lang="en-US" sz="1400" dirty="0">
              <a:solidFill>
                <a:schemeClr val="tx2"/>
              </a:solidFill>
              <a:latin typeface="Arial" charset="0"/>
              <a:cs typeface="+mn-cs"/>
            </a:endParaRPr>
          </a:p>
        </p:txBody>
      </p:sp>
      <p:sp>
        <p:nvSpPr>
          <p:cNvPr id="193545" name="Text Box 9"/>
          <p:cNvSpPr txBox="1">
            <a:spLocks noChangeArrowheads="1"/>
          </p:cNvSpPr>
          <p:nvPr/>
        </p:nvSpPr>
        <p:spPr bwMode="auto">
          <a:xfrm>
            <a:off x="8077200" y="1040584"/>
            <a:ext cx="2336800" cy="20744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Neuro-psychiatric</a:t>
            </a:r>
          </a:p>
          <a:p>
            <a:pPr eaLnBrk="1" hangingPunct="1">
              <a:spcBef>
                <a:spcPct val="20000"/>
              </a:spcBef>
              <a:buFontTx/>
              <a:buChar char="•"/>
              <a:defRPr/>
            </a:pPr>
            <a:r>
              <a:rPr lang="en-US" sz="1400" dirty="0">
                <a:solidFill>
                  <a:schemeClr val="tx2"/>
                </a:solidFill>
                <a:latin typeface="Arial" charset="0"/>
                <a:cs typeface="+mn-cs"/>
              </a:rPr>
              <a:t>Stroke</a:t>
            </a:r>
          </a:p>
          <a:p>
            <a:pPr eaLnBrk="1" hangingPunct="1">
              <a:spcBef>
                <a:spcPct val="20000"/>
              </a:spcBef>
              <a:buFontTx/>
              <a:buChar char="•"/>
              <a:defRPr/>
            </a:pPr>
            <a:r>
              <a:rPr lang="en-US" sz="1400" dirty="0">
                <a:solidFill>
                  <a:schemeClr val="tx2"/>
                </a:solidFill>
                <a:latin typeface="Arial" charset="0"/>
                <a:cs typeface="+mn-cs"/>
              </a:rPr>
              <a:t>Seizure</a:t>
            </a:r>
          </a:p>
          <a:p>
            <a:pPr eaLnBrk="1" hangingPunct="1">
              <a:spcBef>
                <a:spcPct val="20000"/>
              </a:spcBef>
              <a:buFontTx/>
              <a:buChar char="•"/>
              <a:defRPr/>
            </a:pPr>
            <a:r>
              <a:rPr lang="en-US" sz="1400" dirty="0">
                <a:solidFill>
                  <a:schemeClr val="tx2"/>
                </a:solidFill>
                <a:latin typeface="Arial" charset="0"/>
                <a:cs typeface="+mn-cs"/>
              </a:rPr>
              <a:t>Depression</a:t>
            </a:r>
          </a:p>
          <a:p>
            <a:pPr eaLnBrk="1" hangingPunct="1">
              <a:spcBef>
                <a:spcPct val="20000"/>
              </a:spcBef>
              <a:buFontTx/>
              <a:buChar char="•"/>
              <a:defRPr/>
            </a:pPr>
            <a:r>
              <a:rPr lang="en-US" sz="1400" dirty="0">
                <a:solidFill>
                  <a:schemeClr val="tx2"/>
                </a:solidFill>
                <a:latin typeface="Arial" charset="0"/>
                <a:cs typeface="+mn-cs"/>
              </a:rPr>
              <a:t>Anxiety</a:t>
            </a:r>
          </a:p>
          <a:p>
            <a:pPr eaLnBrk="1" hangingPunct="1">
              <a:spcBef>
                <a:spcPct val="20000"/>
              </a:spcBef>
              <a:buFontTx/>
              <a:buChar char="•"/>
              <a:defRPr/>
            </a:pPr>
            <a:r>
              <a:rPr lang="en-US" sz="1400" dirty="0">
                <a:solidFill>
                  <a:schemeClr val="tx2"/>
                </a:solidFill>
                <a:latin typeface="Arial" charset="0"/>
                <a:cs typeface="+mn-cs"/>
              </a:rPr>
              <a:t>Mania</a:t>
            </a:r>
          </a:p>
          <a:p>
            <a:pPr eaLnBrk="1" hangingPunct="1">
              <a:spcBef>
                <a:spcPct val="20000"/>
              </a:spcBef>
              <a:buFontTx/>
              <a:buChar char="•"/>
              <a:defRPr/>
            </a:pPr>
            <a:r>
              <a:rPr lang="en-US" sz="1400" dirty="0">
                <a:solidFill>
                  <a:schemeClr val="tx2"/>
                </a:solidFill>
                <a:latin typeface="Arial" charset="0"/>
                <a:cs typeface="+mn-cs"/>
              </a:rPr>
              <a:t>Psychosis (paranoia, AH/VH/TH)</a:t>
            </a:r>
          </a:p>
        </p:txBody>
      </p:sp>
      <p:sp>
        <p:nvSpPr>
          <p:cNvPr id="11" name="Rectangle 10">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 name="Rectangle 1">
            <a:extLst>
              <a:ext uri="{FF2B5EF4-FFF2-40B4-BE49-F238E27FC236}">
                <a16:creationId xmlns:a16="http://schemas.microsoft.com/office/drawing/2014/main" id="{BD2665F8-00D7-1247-8E87-45E45E23FCFF}"/>
              </a:ext>
            </a:extLst>
          </p:cNvPr>
          <p:cNvSpPr/>
          <p:nvPr/>
        </p:nvSpPr>
        <p:spPr>
          <a:xfrm>
            <a:off x="1325396" y="150703"/>
            <a:ext cx="9154750" cy="646331"/>
          </a:xfrm>
          <a:prstGeom prst="rect">
            <a:avLst/>
          </a:prstGeom>
        </p:spPr>
        <p:txBody>
          <a:bodyPr wrap="none">
            <a:spAutoFit/>
          </a:bodyPr>
          <a:lstStyle/>
          <a:p>
            <a:pPr algn="ctr"/>
            <a:r>
              <a:rPr lang="en-US" sz="3600" dirty="0">
                <a:solidFill>
                  <a:schemeClr val="bg1">
                    <a:lumMod val="85000"/>
                  </a:schemeClr>
                </a:solidFill>
              </a:rPr>
              <a:t>Health Consequences of Chronic Stimulant Use</a:t>
            </a:r>
            <a:endParaRPr lang="en-US" sz="8000" dirty="0">
              <a:solidFill>
                <a:schemeClr val="bg1">
                  <a:lumMod val="85000"/>
                </a:schemeClr>
              </a:solidFill>
            </a:endParaRPr>
          </a:p>
        </p:txBody>
      </p:sp>
      <p:sp>
        <p:nvSpPr>
          <p:cNvPr id="3" name="Rectangle 2"/>
          <p:cNvSpPr/>
          <p:nvPr/>
        </p:nvSpPr>
        <p:spPr>
          <a:xfrm>
            <a:off x="9785230" y="1487795"/>
            <a:ext cx="6096000" cy="824841"/>
          </a:xfrm>
          <a:prstGeom prst="rect">
            <a:avLst/>
          </a:prstGeom>
        </p:spPr>
        <p:txBody>
          <a:bodyPr>
            <a:spAutoFit/>
          </a:bodyPr>
          <a:lstStyle/>
          <a:p>
            <a:pPr>
              <a:spcBef>
                <a:spcPct val="20000"/>
              </a:spcBef>
              <a:defRPr/>
            </a:pPr>
            <a:r>
              <a:rPr lang="en-US" sz="1400" b="1" dirty="0">
                <a:solidFill>
                  <a:schemeClr val="tx2"/>
                </a:solidFill>
                <a:latin typeface="Arial" charset="0"/>
              </a:rPr>
              <a:t>Liver</a:t>
            </a:r>
          </a:p>
          <a:p>
            <a:pPr>
              <a:spcBef>
                <a:spcPct val="20000"/>
              </a:spcBef>
              <a:buFontTx/>
              <a:buChar char="•"/>
              <a:defRPr/>
            </a:pPr>
            <a:r>
              <a:rPr lang="en-US" sz="1400" dirty="0">
                <a:solidFill>
                  <a:schemeClr val="tx2"/>
                </a:solidFill>
                <a:latin typeface="Arial" charset="0"/>
              </a:rPr>
              <a:t>   Drug-induced hepatitis</a:t>
            </a:r>
          </a:p>
          <a:p>
            <a:pPr>
              <a:spcBef>
                <a:spcPct val="20000"/>
              </a:spcBef>
              <a:buFontTx/>
              <a:buChar char="•"/>
              <a:defRPr/>
            </a:pPr>
            <a:r>
              <a:rPr lang="en-US" sz="1400" dirty="0">
                <a:solidFill>
                  <a:schemeClr val="tx2"/>
                </a:solidFill>
                <a:latin typeface="Arial" charset="0"/>
              </a:rPr>
              <a:t>   Cirrhosis or liver failure</a:t>
            </a:r>
          </a:p>
        </p:txBody>
      </p:sp>
    </p:spTree>
    <p:custDataLst>
      <p:tags r:id="rId1"/>
    </p:custDataLst>
    <p:extLst>
      <p:ext uri="{BB962C8B-B14F-4D97-AF65-F5344CB8AC3E}">
        <p14:creationId xmlns:p14="http://schemas.microsoft.com/office/powerpoint/2010/main" val="330455345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76D9A-E9E4-4A42-B575-10791DF63757}"/>
              </a:ext>
            </a:extLst>
          </p:cNvPr>
          <p:cNvSpPr/>
          <p:nvPr/>
        </p:nvSpPr>
        <p:spPr>
          <a:xfrm>
            <a:off x="0" y="2221936"/>
            <a:ext cx="12199004" cy="1589900"/>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290" name="Rectangle 2"/>
          <p:cNvSpPr>
            <a:spLocks noGrp="1" noChangeArrowheads="1"/>
          </p:cNvSpPr>
          <p:nvPr>
            <p:ph type="ctrTitle"/>
          </p:nvPr>
        </p:nvSpPr>
        <p:spPr>
          <a:xfrm>
            <a:off x="917902" y="2367910"/>
            <a:ext cx="10363200" cy="1143000"/>
          </a:xfrm>
        </p:spPr>
        <p:txBody>
          <a:bodyPr/>
          <a:lstStyle/>
          <a:p>
            <a:pPr eaLnBrk="1" hangingPunct="1">
              <a:defRPr/>
            </a:pPr>
            <a:r>
              <a:rPr lang="en-US" b="1" dirty="0">
                <a:solidFill>
                  <a:schemeClr val="bg1">
                    <a:lumMod val="85000"/>
                  </a:schemeClr>
                </a:solidFill>
                <a:cs typeface="+mj-cs"/>
              </a:rPr>
              <a:t>Epidemiology</a:t>
            </a:r>
          </a:p>
        </p:txBody>
      </p:sp>
    </p:spTree>
    <p:custDataLst>
      <p:tags r:id="rId1"/>
    </p:custDataLst>
    <p:extLst>
      <p:ext uri="{BB962C8B-B14F-4D97-AF65-F5344CB8AC3E}">
        <p14:creationId xmlns:p14="http://schemas.microsoft.com/office/powerpoint/2010/main" val="3611958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7F2C3-F9AC-D077-D34A-17D0D97DC8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AA01A1-6937-6603-118D-08308EA5FC24}"/>
              </a:ext>
            </a:extLst>
          </p:cNvPr>
          <p:cNvSpPr>
            <a:spLocks noGrp="1"/>
          </p:cNvSpPr>
          <p:nvPr>
            <p:ph type="title"/>
          </p:nvPr>
        </p:nvSpPr>
        <p:spPr>
          <a:xfrm>
            <a:off x="838200" y="347578"/>
            <a:ext cx="9834245" cy="566822"/>
          </a:xfrm>
        </p:spPr>
        <p:txBody>
          <a:bodyPr vert="horz" wrap="square" lIns="0" tIns="12700" rIns="0" bIns="0" rtlCol="0">
            <a:spAutoFit/>
          </a:bodyPr>
          <a:lstStyle/>
          <a:p>
            <a:pPr marL="12700">
              <a:spcBef>
                <a:spcPts val="100"/>
              </a:spcBef>
            </a:pPr>
            <a:r>
              <a:rPr lang="en-US" sz="3600" kern="1200" dirty="0">
                <a:solidFill>
                  <a:srgbClr val="D17F25"/>
                </a:solidFill>
                <a:latin typeface="+mj-lt"/>
              </a:rPr>
              <a:t>Overlapping Waves of Opioid Overdose Deaths</a:t>
            </a:r>
          </a:p>
        </p:txBody>
      </p:sp>
      <p:pic>
        <p:nvPicPr>
          <p:cNvPr id="4" name="Picture 3" descr="A graph of different colored lines&#10;&#10;Description automatically generated">
            <a:extLst>
              <a:ext uri="{FF2B5EF4-FFF2-40B4-BE49-F238E27FC236}">
                <a16:creationId xmlns:a16="http://schemas.microsoft.com/office/drawing/2014/main" id="{8FA14E72-0561-74BB-79EC-48804FB3D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40977"/>
          </a:xfrm>
          <a:prstGeom prst="rect">
            <a:avLst/>
          </a:prstGeom>
        </p:spPr>
      </p:pic>
      <p:sp>
        <p:nvSpPr>
          <p:cNvPr id="2" name="Rectangle 1">
            <a:extLst>
              <a:ext uri="{FF2B5EF4-FFF2-40B4-BE49-F238E27FC236}">
                <a16:creationId xmlns:a16="http://schemas.microsoft.com/office/drawing/2014/main" id="{D5786DE2-32D4-A494-1B7F-5BAC2ADF3A40}"/>
              </a:ext>
            </a:extLst>
          </p:cNvPr>
          <p:cNvSpPr/>
          <p:nvPr/>
        </p:nvSpPr>
        <p:spPr>
          <a:xfrm>
            <a:off x="4702629" y="364601"/>
            <a:ext cx="7489371" cy="6493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dirty="0">
                <a:solidFill>
                  <a:srgbClr val="212121"/>
                </a:solidFill>
                <a:latin typeface="system-ui"/>
              </a:rPr>
              <a:t>Friedman JR, </a:t>
            </a:r>
            <a:r>
              <a:rPr lang="en-US" dirty="0" err="1">
                <a:solidFill>
                  <a:srgbClr val="212121"/>
                </a:solidFill>
                <a:latin typeface="system-ui"/>
              </a:rPr>
              <a:t>Nguemeni</a:t>
            </a:r>
            <a:r>
              <a:rPr lang="en-US" dirty="0">
                <a:solidFill>
                  <a:srgbClr val="212121"/>
                </a:solidFill>
                <a:latin typeface="system-ui"/>
              </a:rPr>
              <a:t> </a:t>
            </a:r>
            <a:r>
              <a:rPr lang="en-US" dirty="0" err="1">
                <a:solidFill>
                  <a:srgbClr val="212121"/>
                </a:solidFill>
                <a:latin typeface="system-ui"/>
              </a:rPr>
              <a:t>Tiako</a:t>
            </a:r>
            <a:r>
              <a:rPr lang="en-US" dirty="0">
                <a:solidFill>
                  <a:srgbClr val="212121"/>
                </a:solidFill>
                <a:latin typeface="system-ui"/>
              </a:rPr>
              <a:t> MJ, Hansen H. Understanding and Addressing Widening Racial Inequalities in Drug Overdose. Am J Psychiatry. 2024 May 1;181(5):381-390. </a:t>
            </a:r>
          </a:p>
        </p:txBody>
      </p:sp>
    </p:spTree>
    <p:extLst>
      <p:ext uri="{BB962C8B-B14F-4D97-AF65-F5344CB8AC3E}">
        <p14:creationId xmlns:p14="http://schemas.microsoft.com/office/powerpoint/2010/main" val="110558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16101</TotalTime>
  <Words>9886</Words>
  <Application>Microsoft Macintosh PowerPoint</Application>
  <PresentationFormat>Widescreen</PresentationFormat>
  <Paragraphs>824</Paragraphs>
  <Slides>52</Slides>
  <Notes>49</Notes>
  <HiddenSlides>16</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52</vt:i4>
      </vt:variant>
    </vt:vector>
  </HeadingPairs>
  <TitlesOfParts>
    <vt:vector size="67" baseType="lpstr">
      <vt:lpstr>Arial</vt:lpstr>
      <vt:lpstr>Arial,Sans-Serif</vt:lpstr>
      <vt:lpstr>Avenir</vt:lpstr>
      <vt:lpstr>Avenir Next Condensed</vt:lpstr>
      <vt:lpstr>Calibri</vt:lpstr>
      <vt:lpstr>Calibri body</vt:lpstr>
      <vt:lpstr>Calibri Light</vt:lpstr>
      <vt:lpstr>Courier New</vt:lpstr>
      <vt:lpstr>Open Sans</vt:lpstr>
      <vt:lpstr>Segoe UI</vt:lpstr>
      <vt:lpstr>System Font Regular</vt:lpstr>
      <vt:lpstr>system-ui</vt:lpstr>
      <vt:lpstr>Times New Roman</vt:lpstr>
      <vt:lpstr>Wingdings</vt:lpstr>
      <vt:lpstr>Office Theme</vt:lpstr>
      <vt:lpstr>Stimulants:  Cocaine &amp; Methamphetamine</vt:lpstr>
      <vt:lpstr>PowerPoint Presentation</vt:lpstr>
      <vt:lpstr>Basics of Cocaine &amp; Methamphetamine</vt:lpstr>
      <vt:lpstr>PowerPoint Presentation</vt:lpstr>
      <vt:lpstr>PowerPoint Presentation</vt:lpstr>
      <vt:lpstr>PK: Cocaine</vt:lpstr>
      <vt:lpstr>PowerPoint Presentation</vt:lpstr>
      <vt:lpstr>Epidemiology</vt:lpstr>
      <vt:lpstr>Overlapping Waves of Opioid Overdose Deaths</vt:lpstr>
      <vt:lpstr>PowerPoint Presentation</vt:lpstr>
      <vt:lpstr>PowerPoint Presentation</vt:lpstr>
      <vt:lpstr>PowerPoint Presentation</vt:lpstr>
      <vt:lpstr>PowerPoint Presentation</vt:lpstr>
      <vt:lpstr>PowerPoint Presentation</vt:lpstr>
      <vt:lpstr>PowerPoint Presentation</vt:lpstr>
      <vt:lpstr>Stimulants: Why &amp; How</vt:lpstr>
      <vt:lpstr>Why do people use stimulants?</vt:lpstr>
      <vt:lpstr>PowerPoint Presentation</vt:lpstr>
      <vt:lpstr>PowerPoint Presentation</vt:lpstr>
      <vt:lpstr>PowerPoint Presentation</vt:lpstr>
      <vt:lpstr>Addressing Stimulant Intoxication</vt:lpstr>
      <vt:lpstr>PowerPoint Presentation</vt:lpstr>
      <vt:lpstr>PowerPoint Presentation</vt:lpstr>
      <vt:lpstr>Cocaethylene Toxicity</vt:lpstr>
      <vt:lpstr>PowerPoint Presentation</vt:lpstr>
      <vt:lpstr>PowerPoint Presentation</vt:lpstr>
      <vt:lpstr>PowerPoint Presentation</vt:lpstr>
      <vt:lpstr>PowerPoint Presentation</vt:lpstr>
      <vt:lpstr>Treatment of Stimulant Use Disorders</vt:lpstr>
      <vt:lpstr>PowerPoint Presentation</vt:lpstr>
      <vt:lpstr>Promising medications for Methamphetamine Use Disorder</vt:lpstr>
      <vt:lpstr>Promising medications for Cocaine Use Disorder</vt:lpstr>
      <vt:lpstr>Stimulant maintenance for people with concomitant ADHD or HUD</vt:lpstr>
      <vt:lpstr>PowerPoint Presentation</vt:lpstr>
      <vt:lpstr>Bupropion and naltrexone in MA use disorder</vt:lpstr>
      <vt:lpstr>Single infusion of ketamine for cocaine use disorder</vt:lpstr>
      <vt:lpstr>Non-pharmacologic Management</vt:lpstr>
      <vt:lpstr>Behavioral Interventions for StUD</vt:lpstr>
      <vt:lpstr>PowerPoint Presentation</vt:lpstr>
      <vt:lpstr>PowerPoint Presentation</vt:lpstr>
      <vt:lpstr>Evidence for Contingency Management for stimulants</vt:lpstr>
      <vt:lpstr>PowerPoint Presentation</vt:lpstr>
      <vt:lpstr>Harm Reduction Practices</vt:lpstr>
      <vt:lpstr>An increasing, but unknown, number of people who do not  have opioid use disorder are overdosing due to fentanyl contamination of cocaine, methamphetamine, and counterfeit prescription pills</vt:lpstr>
      <vt:lpstr>An increasing, but unknown, number of people who do not  have opioid use disorder are overdosing due to fentanyl contamination of cocaine, methamphetamine, and counterfeit prescription pills</vt:lpstr>
      <vt:lpstr>PowerPoint Presentation</vt:lpstr>
      <vt:lpstr>PowerPoint Presentation</vt:lpstr>
      <vt:lpstr>PowerPoint Presentation</vt:lpstr>
      <vt:lpstr>PowerPoint Presentation</vt:lpstr>
      <vt:lpstr>PowerPoint Presentation</vt:lpstr>
      <vt:lpstr>PowerPoint Presentation</vt:lpstr>
      <vt:lpstr>TIP 33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Walley</dc:creator>
  <cp:lastModifiedBy>Walley, Alexander</cp:lastModifiedBy>
  <cp:revision>125</cp:revision>
  <dcterms:created xsi:type="dcterms:W3CDTF">2020-10-12T23:32:22Z</dcterms:created>
  <dcterms:modified xsi:type="dcterms:W3CDTF">2025-04-28T10:48:46Z</dcterms:modified>
</cp:coreProperties>
</file>