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notesSlides/notesSlide26.xml" ContentType="application/vnd.openxmlformats-officedocument.presentationml.notesSlide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821" r:id="rId2"/>
  </p:sldMasterIdLst>
  <p:notesMasterIdLst>
    <p:notesMasterId r:id="rId43"/>
  </p:notesMasterIdLst>
  <p:sldIdLst>
    <p:sldId id="363" r:id="rId3"/>
    <p:sldId id="706" r:id="rId4"/>
    <p:sldId id="707" r:id="rId5"/>
    <p:sldId id="704" r:id="rId6"/>
    <p:sldId id="435" r:id="rId7"/>
    <p:sldId id="712" r:id="rId8"/>
    <p:sldId id="364" r:id="rId9"/>
    <p:sldId id="773" r:id="rId10"/>
    <p:sldId id="427" r:id="rId11"/>
    <p:sldId id="428" r:id="rId12"/>
    <p:sldId id="429" r:id="rId13"/>
    <p:sldId id="430" r:id="rId14"/>
    <p:sldId id="431" r:id="rId15"/>
    <p:sldId id="368" r:id="rId16"/>
    <p:sldId id="365" r:id="rId17"/>
    <p:sldId id="774" r:id="rId18"/>
    <p:sldId id="775" r:id="rId19"/>
    <p:sldId id="370" r:id="rId20"/>
    <p:sldId id="776" r:id="rId21"/>
    <p:sldId id="777" r:id="rId22"/>
    <p:sldId id="376" r:id="rId23"/>
    <p:sldId id="381" r:id="rId24"/>
    <p:sldId id="778" r:id="rId25"/>
    <p:sldId id="423" r:id="rId26"/>
    <p:sldId id="781" r:id="rId27"/>
    <p:sldId id="392" r:id="rId28"/>
    <p:sldId id="390" r:id="rId29"/>
    <p:sldId id="725" r:id="rId30"/>
    <p:sldId id="395" r:id="rId31"/>
    <p:sldId id="710" r:id="rId32"/>
    <p:sldId id="756" r:id="rId33"/>
    <p:sldId id="757" r:id="rId34"/>
    <p:sldId id="758" r:id="rId35"/>
    <p:sldId id="384" r:id="rId36"/>
    <p:sldId id="720" r:id="rId37"/>
    <p:sldId id="780" r:id="rId38"/>
    <p:sldId id="764" r:id="rId39"/>
    <p:sldId id="425" r:id="rId40"/>
    <p:sldId id="709" r:id="rId41"/>
    <p:sldId id="412" r:id="rId42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F53"/>
    <a:srgbClr val="006666"/>
    <a:srgbClr val="214A5B"/>
    <a:srgbClr val="CC3300"/>
    <a:srgbClr val="008582"/>
    <a:srgbClr val="E4E4E4"/>
    <a:srgbClr val="00264D"/>
    <a:srgbClr val="003F3E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6087" autoAdjust="0"/>
  </p:normalViewPr>
  <p:slideViewPr>
    <p:cSldViewPr snapToGrid="0">
      <p:cViewPr varScale="1">
        <p:scale>
          <a:sx n="77" d="100"/>
          <a:sy n="77" d="100"/>
        </p:scale>
        <p:origin x="9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82783F7-F770-4A33-AFE8-F5A993615EA1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C2D947C-4DFC-4513-82FE-0310479C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9CA92-6EFA-4B9B-A87A-CC4CF61860BE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6FD3E3-A255-4F0D-A5EB-83612EFBB4DE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5305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Inadequate treatment may prevent full treatment of medical/surgical condition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0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C9305-4699-5686-1AA7-7086481D7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8F1A0241-27EC-829C-64C2-25287D02BD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B39C1C9F-6EEE-0A79-0C37-175A66623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6A1C1-3DC3-41F9-B82F-96D36F1540EA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4385C087-BFD3-5F86-8BCE-9D28D66C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06799D44-5924-B7D6-9DBC-160F30832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7350" name="Rectangle 4">
            <a:extLst>
              <a:ext uri="{FF2B5EF4-FFF2-40B4-BE49-F238E27FC236}">
                <a16:creationId xmlns:a16="http://schemas.microsoft.com/office/drawing/2014/main" id="{EC4F8ACF-8D0E-2590-8CDF-C00D6A19E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1" name="Rectangle 5">
            <a:extLst>
              <a:ext uri="{FF2B5EF4-FFF2-40B4-BE49-F238E27FC236}">
                <a16:creationId xmlns:a16="http://schemas.microsoft.com/office/drawing/2014/main" id="{05F22930-AFA1-CBE2-DAEB-9E4F1428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2" name="Rectangle 6">
            <a:extLst>
              <a:ext uri="{FF2B5EF4-FFF2-40B4-BE49-F238E27FC236}">
                <a16:creationId xmlns:a16="http://schemas.microsoft.com/office/drawing/2014/main" id="{D0F9798C-4EFA-84B4-B4A6-B088F3F23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7353" name="Rectangle 7">
            <a:extLst>
              <a:ext uri="{FF2B5EF4-FFF2-40B4-BE49-F238E27FC236}">
                <a16:creationId xmlns:a16="http://schemas.microsoft.com/office/drawing/2014/main" id="{091B01A0-B550-E0B8-8B3D-1E8E51702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r>
              <a:rPr lang="en-US" altLang="en-US" dirty="0"/>
              <a:t>Only use </a:t>
            </a:r>
            <a:r>
              <a:rPr lang="en-US" altLang="en-US" dirty="0" err="1"/>
              <a:t>bup</a:t>
            </a:r>
            <a:r>
              <a:rPr lang="en-US" altLang="en-US" dirty="0"/>
              <a:t> in folks who have definitively NOT used fentanyl or who know that they do not get BPOW</a:t>
            </a:r>
          </a:p>
        </p:txBody>
      </p:sp>
    </p:spTree>
    <p:extLst>
      <p:ext uri="{BB962C8B-B14F-4D97-AF65-F5344CB8AC3E}">
        <p14:creationId xmlns:p14="http://schemas.microsoft.com/office/powerpoint/2010/main" val="235335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38452-EFA9-80F5-66BB-9B153A4F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2C090FEB-223E-231F-2F83-9590BA1DCD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A63384C9-D327-6954-3089-327178639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6A1C1-3DC3-41F9-B82F-96D36F1540EA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8209127A-7F13-E5B2-AF6A-AB501A38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45E23230-0E33-9990-D0EE-9D45EFE6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7350" name="Rectangle 4">
            <a:extLst>
              <a:ext uri="{FF2B5EF4-FFF2-40B4-BE49-F238E27FC236}">
                <a16:creationId xmlns:a16="http://schemas.microsoft.com/office/drawing/2014/main" id="{7AEE4B9F-748B-8AFA-FDC5-4417FBAB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1" name="Rectangle 5">
            <a:extLst>
              <a:ext uri="{FF2B5EF4-FFF2-40B4-BE49-F238E27FC236}">
                <a16:creationId xmlns:a16="http://schemas.microsoft.com/office/drawing/2014/main" id="{A7B8AAA2-3EF0-8910-B5E1-132366242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2" name="Rectangle 6">
            <a:extLst>
              <a:ext uri="{FF2B5EF4-FFF2-40B4-BE49-F238E27FC236}">
                <a16:creationId xmlns:a16="http://schemas.microsoft.com/office/drawing/2014/main" id="{492820D1-2A7F-2451-22C7-D027BE1A1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7353" name="Rectangle 7">
            <a:extLst>
              <a:ext uri="{FF2B5EF4-FFF2-40B4-BE49-F238E27FC236}">
                <a16:creationId xmlns:a16="http://schemas.microsoft.com/office/drawing/2014/main" id="{0CF531A5-A74E-F0D3-887E-843D0E0A9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968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6A1C1-3DC3-41F9-B82F-96D36F1540EA}" type="slidenum">
              <a:rPr lang="en-US" altLang="en-US" sz="1200">
                <a:solidFill>
                  <a:prstClr val="black"/>
                </a:solidFill>
              </a:rPr>
              <a:pPr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7353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12D2-2E25-2AA0-0BE6-96B0E48B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58C07-72A4-ECFF-EB4F-A8BD7E248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BD3CE-10FB-9375-F7A5-7C3469A1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24-36 hours for 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4F8EC-5FED-3A70-91D7-4FDCEE61F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9A05F-9BAD-2D86-3EC4-149DF331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1B46392D-5267-FC18-D68C-349468C4E8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BF1D61B6-7EF4-F20B-571F-C707DE5B7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6A1C1-3DC3-41F9-B82F-96D36F1540EA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6F15EA0-2B94-CD29-80B6-97732F24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DB0FADBE-6016-89B7-58A8-26E5C570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7350" name="Rectangle 4">
            <a:extLst>
              <a:ext uri="{FF2B5EF4-FFF2-40B4-BE49-F238E27FC236}">
                <a16:creationId xmlns:a16="http://schemas.microsoft.com/office/drawing/2014/main" id="{034DAE01-0D4F-7C55-0642-4CBF6A20B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1" name="Rectangle 5">
            <a:extLst>
              <a:ext uri="{FF2B5EF4-FFF2-40B4-BE49-F238E27FC236}">
                <a16:creationId xmlns:a16="http://schemas.microsoft.com/office/drawing/2014/main" id="{502F506A-4DD2-3361-F321-FF972C7CD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2" name="Rectangle 6">
            <a:extLst>
              <a:ext uri="{FF2B5EF4-FFF2-40B4-BE49-F238E27FC236}">
                <a16:creationId xmlns:a16="http://schemas.microsoft.com/office/drawing/2014/main" id="{2D194E4F-2737-096B-3471-F20D48A0B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7353" name="Rectangle 7">
            <a:extLst>
              <a:ext uri="{FF2B5EF4-FFF2-40B4-BE49-F238E27FC236}">
                <a16:creationId xmlns:a16="http://schemas.microsoft.com/office/drawing/2014/main" id="{091A680C-C365-FD0E-F006-0CAE9F17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r>
              <a:rPr lang="en-US" altLang="en-US" dirty="0"/>
              <a:t>Note – if he were older, sicker, etc. would go MORE SLOWY!!!</a:t>
            </a:r>
          </a:p>
        </p:txBody>
      </p:sp>
    </p:spTree>
    <p:extLst>
      <p:ext uri="{BB962C8B-B14F-4D97-AF65-F5344CB8AC3E}">
        <p14:creationId xmlns:p14="http://schemas.microsoft.com/office/powerpoint/2010/main" val="226279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4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CRIT/FIT 2013 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2DF02-3E8C-4107-A8E6-F6F3441CC7CE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837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7C79C-A338-C6AE-8C00-C64286FB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C1541-4305-B4D4-996D-01A5D5392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F3054-D9BE-A2D7-2D7A-6CC45FD07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DFF9D-BB3B-FAAD-B5B9-90A71A921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8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3DB5-AD0D-B97F-A136-3DEF503D3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AEC9F-D4C1-154A-B4BD-04B42FC90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DA7DD-0F76-A151-20FA-C9C7526A2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Significantly more individuals received OUD-related telehealth services (20% vs 0.6%) and MOUD (13% vs 11%) during the pandemic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Receipt of OUD-related telehealth services is associated with increased odds of MOUD retention,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imrpoved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treatment access, reduced barriers to care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33% lower odds of overdose in one study of COVID-era telehealth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Majority of patients would feel comfortable receiving MOUD via primary care (De Pozo et al 2024)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Millions of people have OUD in the US and only several thousand doctors are addiction specialists</a:t>
            </a:r>
          </a:p>
          <a:p>
            <a:pPr lvl="2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Pharmacotherapy</a:t>
            </a:r>
          </a:p>
          <a:p>
            <a:pPr lvl="2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Provider education</a:t>
            </a:r>
          </a:p>
          <a:p>
            <a:pPr lvl="2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Psychosocial support</a:t>
            </a:r>
            <a:endParaRPr lang="en-US" dirty="0"/>
          </a:p>
          <a:p>
            <a:endParaRPr lang="en-US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Low barrier, transitional SUD care settings that offer urgent care (typically same or next day) appointments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o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Often accommodate walk-ins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Multiple models – outpatient hospital-based, emergency department-based, virtual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o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Typically offer MOUD as well as harm reduction services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o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More recently some have leveraged 72-hour rule to provide short-term methadone while connecting to OTP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Patients enjoy flexibility of appointments and dedicated nonjudgmental setting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,monospace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Studies have shown increased linkage to longer-term care though data currently limited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65DD3-5BA4-40DE-2835-0C634457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9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3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Updated in 2022 – can dispense in addition to directly administering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1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Formulations:</a:t>
            </a:r>
          </a:p>
          <a:p>
            <a:pPr lvl="1">
              <a:spcBef>
                <a:spcPts val="1800"/>
              </a:spcBef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Sublingual tab or film (+/- naloxone)</a:t>
            </a:r>
          </a:p>
          <a:p>
            <a:pPr lvl="1">
              <a:spcBef>
                <a:spcPts val="1800"/>
              </a:spcBef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Weekly &amp; monthly SQ injections (</a:t>
            </a:r>
            <a:r>
              <a:rPr lang="en-US" altLang="en-US" i="1" kern="0" dirty="0">
                <a:solidFill>
                  <a:srgbClr val="000000"/>
                </a:solidFill>
              </a:rPr>
              <a:t>administered by healthcare provider</a:t>
            </a:r>
            <a:r>
              <a:rPr lang="en-US" altLang="en-US" kern="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FDA approved 2002 as schedule III – up to 5 refills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320820-05D3-42C7-8076-822BF5B8384E}" type="slidenum">
              <a:rPr lang="en-US" altLang="en-US" sz="1200">
                <a:solidFill>
                  <a:prstClr val="black"/>
                </a:solidFill>
              </a:rPr>
              <a:pPr/>
              <a:t>29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D947C-4DFC-4513-82FE-0310479CB8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53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 of </a:t>
            </a:r>
            <a:r>
              <a:rPr lang="en-US" dirty="0" err="1"/>
              <a:t>macroinducion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patients with physical dependence need to be opioid free 7-10d</a:t>
            </a:r>
          </a:p>
          <a:p>
            <a:r>
              <a:rPr lang="en-US" dirty="0"/>
              <a:t>Naltrexone PO – n</a:t>
            </a:r>
            <a:r>
              <a:rPr lang="en-US" altLang="en-US" dirty="0">
                <a:solidFill>
                  <a:srgbClr val="000000"/>
                </a:solidFill>
              </a:rPr>
              <a:t>o statistically significant effect compared to PBO due to poor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1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18583-BEE3-D841-6E8E-8FF60DDD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C37A4EA1-AAEA-BD3F-038D-94E841C3E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CRIT/FIT 2013 </a:t>
            </a: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4B665237-9776-E796-5C38-D59E1BE95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2DF02-3E8C-4107-A8E6-F6F3441CC7CE}" type="slidenum">
              <a:rPr lang="en-US" altLang="en-US" sz="1200">
                <a:solidFill>
                  <a:srgbClr val="000000"/>
                </a:solidFill>
              </a:rPr>
              <a:pPr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F213E0A6-AB7B-267C-3CE1-C819D032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36DBFBC0-5BF5-9277-504B-5F2A321C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346B7F24-461C-C3F7-0E4D-5F289D1D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5" name="Rectangle 5">
            <a:extLst>
              <a:ext uri="{FF2B5EF4-FFF2-40B4-BE49-F238E27FC236}">
                <a16:creationId xmlns:a16="http://schemas.microsoft.com/office/drawing/2014/main" id="{07F6DC36-84B4-983F-6976-6ADB75F1F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6" name="Rectangle 6">
            <a:extLst>
              <a:ext uri="{FF2B5EF4-FFF2-40B4-BE49-F238E27FC236}">
                <a16:creationId xmlns:a16="http://schemas.microsoft.com/office/drawing/2014/main" id="{0E77E6B8-9AC9-12A6-63EA-5DA1E6334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8377" name="Rectangle 7">
            <a:extLst>
              <a:ext uri="{FF2B5EF4-FFF2-40B4-BE49-F238E27FC236}">
                <a16:creationId xmlns:a16="http://schemas.microsoft.com/office/drawing/2014/main" id="{7FDA4E44-DA80-56C5-E6CD-CA66896B0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036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Lapse</a:t>
            </a:r>
            <a:r>
              <a:rPr lang="en-US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brief resumption, </a:t>
            </a:r>
            <a:r>
              <a:rPr lang="en-US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relapse</a:t>
            </a:r>
            <a:r>
              <a:rPr lang="en-US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return to uncontrolled / continued use</a:t>
            </a:r>
            <a:endParaRPr lang="en-US" alt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0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</a:rPr>
              <a:t>14,358 initiated MOUD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85% SL buprenorphine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8% XR naltrexone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6% methadone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1% XR buprenorphine</a:t>
            </a:r>
          </a:p>
          <a:p>
            <a:pPr marL="228600" indent="-228600">
              <a:spcBef>
                <a:spcPts val="600"/>
              </a:spcBef>
            </a:pPr>
            <a:r>
              <a:rPr lang="en-US" sz="2600" b="1" dirty="0">
                <a:solidFill>
                  <a:srgbClr val="000000"/>
                </a:solidFill>
              </a:rPr>
              <a:t>Treatment </a:t>
            </a:r>
            <a:r>
              <a:rPr lang="en-US" sz="2600" b="1" u="sng" dirty="0">
                <a:solidFill>
                  <a:srgbClr val="000000"/>
                </a:solidFill>
              </a:rPr>
              <a:t>discontinuation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rates (3m)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34% SL buprenorphine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50% XR buprenorphine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58% methadone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65% XR naltrexone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3600" dirty="0">
                <a:solidFill>
                  <a:srgbClr val="000000"/>
                </a:solidFill>
              </a:rPr>
              <a:t>Morgan JR, et al. </a:t>
            </a:r>
            <a:r>
              <a:rPr lang="da-DK" sz="3600" i="1" dirty="0">
                <a:solidFill>
                  <a:srgbClr val="000000"/>
                </a:solidFill>
              </a:rPr>
              <a:t>Drug </a:t>
            </a:r>
            <a:r>
              <a:rPr lang="da-DK" sz="3600" i="1" dirty="0" err="1">
                <a:solidFill>
                  <a:srgbClr val="000000"/>
                </a:solidFill>
              </a:rPr>
              <a:t>Alcohol</a:t>
            </a:r>
            <a:r>
              <a:rPr lang="da-DK" sz="3600" i="1" dirty="0">
                <a:solidFill>
                  <a:srgbClr val="000000"/>
                </a:solidFill>
              </a:rPr>
              <a:t> </a:t>
            </a:r>
            <a:r>
              <a:rPr lang="da-DK" sz="3600" i="1" dirty="0" err="1">
                <a:solidFill>
                  <a:srgbClr val="000000"/>
                </a:solidFill>
              </a:rPr>
              <a:t>Depend</a:t>
            </a:r>
            <a:r>
              <a:rPr lang="da-DK" sz="3600" dirty="0">
                <a:solidFill>
                  <a:srgbClr val="000000"/>
                </a:solidFill>
              </a:rPr>
              <a:t>. 2021</a:t>
            </a:r>
            <a:endParaRPr lang="en-US" sz="3600" dirty="0">
              <a:solidFill>
                <a:srgbClr val="000000"/>
              </a:solidFill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81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CRIT/FIT 2013 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2DF02-3E8C-4107-A8E6-F6F3441CC7CE}" type="slidenum">
              <a:rPr lang="en-US" altLang="en-US" sz="1200">
                <a:solidFill>
                  <a:srgbClr val="000000"/>
                </a:solidFill>
              </a:rPr>
              <a:pPr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837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5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64B978-3191-4CEB-A2F0-4C3D293C5B62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8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428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r>
              <a:rPr lang="en-US" altLang="en-US" dirty="0"/>
              <a:t>Fent: 30-50x more potent than heroin</a:t>
            </a:r>
          </a:p>
          <a:p>
            <a:r>
              <a:rPr lang="en-US" altLang="en-US" dirty="0"/>
              <a:t>Short-acting</a:t>
            </a:r>
          </a:p>
          <a:p>
            <a:r>
              <a:rPr lang="en-US" altLang="en-US" dirty="0"/>
              <a:t>Xylazine – cannot be reversed by naloxone &amp; can cause characteristic slow-healing ulcers that can get infected</a:t>
            </a:r>
          </a:p>
        </p:txBody>
      </p:sp>
    </p:spTree>
    <p:extLst>
      <p:ext uri="{BB962C8B-B14F-4D97-AF65-F5344CB8AC3E}">
        <p14:creationId xmlns:p14="http://schemas.microsoft.com/office/powerpoint/2010/main" val="385185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</a:rPr>
              <a:t>From 2013–2018 average annual precent change significantly higher in Black Americans than White Americans</a:t>
            </a:r>
          </a:p>
          <a:p>
            <a:endParaRPr lang="en-US" dirty="0"/>
          </a:p>
          <a:p>
            <a:r>
              <a:rPr lang="en-US" dirty="0"/>
              <a:t>Results The temporal trends of OOD varied by race. African Americans had a persistently low rate of OOD and statistically non‐significant rate of change in OOD from 1999 to 2012 (APC = 0.47; P &gt; 0.05), with a statistically significant and rapid acceleration in OOD rates in 2012 that persisted to 2018 (APC = 26.16; P &lt; 0.01). Whites had three statistically significant periods of acceleration in OOD rate from 1999 to 2006 (APC = 12.43; P &lt; 0.01), 2006 to 2013 (APC = 4.34, P &lt; 0.01) and the greatest increase from 2013 to 2016 (APC = 18.96; P &lt; 0.01). Whites had a statistically non‐significant decrease in OOD from 2016 to 2018 (P = 0.16). The trend for whites more closely aligned with the CDC‐defined epidemic periods than for African Americans. During wave 1 (1999–2010), the average annual percentage change (AAPC) for African Americans was significantly lower than for whites (0.47 versus 9.42, P &lt; 0.01); however, by wave 3 (2013–current; defined by the introduction of illicitly manufactured fentanyl), the AAPC was significantly higher in African Americans (26.16 versus 13.19, P &lt; 0.01).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5C993-EF9C-911B-B427-D0EBD487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454AD-BDBE-6283-450E-15C3AA04D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20BCF-A6F5-AF13-A8A1-B1BC7B6EA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22C92-CBCD-9847-200B-9CBD649DD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4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A55D1-2BCC-BE0C-3986-AAFA6B7A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FA2892B5-13BF-0748-1370-1C2E8275A3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BEDCBE75-D30F-46BB-1B08-9BB5D2D44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64B978-3191-4CEB-A2F0-4C3D293C5B62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7E3C4D35-ECAA-58BA-A3EB-1B4D0B3C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028D60E2-82FC-2484-417B-A3398AA6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E4C2246A-A456-6EE5-6AAD-F5D8B2C7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01834254-3FF4-970A-9C9D-D835DD196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80" name="Rectangle 6">
            <a:extLst>
              <a:ext uri="{FF2B5EF4-FFF2-40B4-BE49-F238E27FC236}">
                <a16:creationId xmlns:a16="http://schemas.microsoft.com/office/drawing/2014/main" id="{3044E8A5-011A-76C7-A069-01C59E042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4281" name="Rectangle 7">
            <a:extLst>
              <a:ext uri="{FF2B5EF4-FFF2-40B4-BE49-F238E27FC236}">
                <a16:creationId xmlns:a16="http://schemas.microsoft.com/office/drawing/2014/main" id="{BEDB008A-A4F7-BEFC-5C00-4E67DEB38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1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Physicians question the “legitimacy” of need for opioid analgesics.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5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A7D7-FB24-433D-B408-C0D0E40B5EB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83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EB55-898F-4B63-B06A-2132451F1E3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21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A5A4-7459-4DD6-9563-95085F2A70A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91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FBAB-094C-4906-8BDF-B1167272557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82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D62A-5301-4121-80D4-C8D506BB90E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027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9C2A-139D-4BE4-BA74-242C732C67D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67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88A8C5-4DAD-48EC-9843-2B3BE31D330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99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4A8199-B5A6-44DE-92D0-E10E3192B0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63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E94A1B-35A2-441B-85D4-9E3F5540CC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939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557FF-BFD9-4C6C-AFFD-02FCF1E7F4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33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5A258D-04E7-4BE1-9993-CB051CFE6E1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30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3080-412E-469D-84E5-A6084C24E37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6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11AA91-B489-403D-A5B1-1D7999B67FA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162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C0435-9EA7-4891-A34B-FDD59F6FB5D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86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AB3EAA-2713-416D-88CB-CD271DC521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01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FE7E2A-27BB-496F-91C1-14AA52B28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8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B7B31-07BF-4C5B-BDD8-FC6BFA0D36F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942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6002E4-0926-4169-B4DC-6C9248EDB6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545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B70A3A-8C02-48A1-9783-AB397473B5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757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FC3864-B0EB-48DF-9F99-73F1F0CA62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11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70BB4A-653A-40D1-9677-DB1ABE1D6C2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46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0CD4AE-98B8-40FE-871D-216240E94F4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91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B4AB-8AEA-4B39-9171-79CD22560F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808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C9E9C-C8EA-472D-9C18-01E5AE8096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51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5ED7-F6B5-413D-ACBA-FF3F9F9200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981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A97A-16C6-45BD-9134-D6D8DC97833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94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94C6-ECA6-418E-8DA1-4FF8D2E1485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068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0F1F-544F-43DE-8EFC-E9DFF38D25C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8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ACAF-BD2E-4205-8877-0DB06F144D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123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EE264-C6A5-4162-A341-EDF3AB2573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66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AE791-5BF1-4156-B15C-1492228DACA6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defRPr sz="14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Aft>
                <a:spcPct val="0"/>
              </a:spcAft>
              <a:defRPr sz="14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12E3-29B9-4EB8-B592-EA16354A0E83}" type="slidenum">
              <a:rPr lang="en-US" altLang="en-US"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https://trusted.bu.edu/s/1759/images/gid4/editor/c_a_logo/med_familiarabbrev_web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849593"/>
          </a:xfrm>
          <a:solidFill>
            <a:srgbClr val="003F53"/>
          </a:solidFill>
          <a:ln w="57150">
            <a:noFill/>
          </a:ln>
        </p:spPr>
        <p:txBody>
          <a:bodyPr/>
          <a:lstStyle/>
          <a:p>
            <a:r>
              <a:rPr lang="en-US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Use Disorder</a:t>
            </a:r>
            <a:endParaRPr lang="en-US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84174"/>
            <a:ext cx="12192000" cy="3135086"/>
          </a:xfrm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Immersion Training in Addiction Medicine Programs 2025</a:t>
            </a: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April 2025</a:t>
            </a: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Hallie Rozansky, MD</a:t>
            </a:r>
          </a:p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Assistant Professor of Medicine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5498275"/>
            <a:ext cx="12192000" cy="118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F5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47072CE-324C-0CA1-816C-CF228EC7625A}"/>
              </a:ext>
            </a:extLst>
          </p:cNvPr>
          <p:cNvGrpSpPr/>
          <p:nvPr/>
        </p:nvGrpSpPr>
        <p:grpSpPr>
          <a:xfrm>
            <a:off x="0" y="5510151"/>
            <a:ext cx="12192000" cy="1347849"/>
            <a:chOff x="0" y="5510151"/>
            <a:chExt cx="12192000" cy="1347849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5510151"/>
              <a:ext cx="12192000" cy="13478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5124" name="Group 1"/>
            <p:cNvGrpSpPr>
              <a:grpSpLocks/>
            </p:cNvGrpSpPr>
            <p:nvPr/>
          </p:nvGrpSpPr>
          <p:grpSpPr bwMode="auto">
            <a:xfrm>
              <a:off x="4761235" y="5823854"/>
              <a:ext cx="4645800" cy="961381"/>
              <a:chOff x="3488858" y="5943599"/>
              <a:chExt cx="4131142" cy="840824"/>
            </a:xfrm>
          </p:grpSpPr>
          <p:pic>
            <p:nvPicPr>
              <p:cNvPr id="5125" name="Picture 4956" descr="CARE_logo_t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858" y="6050047"/>
                <a:ext cx="702215" cy="702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6" name="Group 9"/>
              <p:cNvGrpSpPr>
                <a:grpSpLocks/>
              </p:cNvGrpSpPr>
              <p:nvPr/>
            </p:nvGrpSpPr>
            <p:grpSpPr bwMode="auto">
              <a:xfrm>
                <a:off x="4468557" y="5943599"/>
                <a:ext cx="3151443" cy="840824"/>
                <a:chOff x="2212423" y="0"/>
                <a:chExt cx="4227811" cy="1044417"/>
              </a:xfrm>
            </p:grpSpPr>
            <p:pic>
              <p:nvPicPr>
                <p:cNvPr id="5127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4704" y="0"/>
                  <a:ext cx="2335530" cy="1044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8" name="Picture 11" descr="BMC-BUMS LOGOS 120dpi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1843"/>
                <a:stretch>
                  <a:fillRect/>
                </a:stretch>
              </p:blipFill>
              <p:spPr bwMode="auto">
                <a:xfrm>
                  <a:off x="2212423" y="48157"/>
                  <a:ext cx="1934191" cy="956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A8D5419-7D92-1BA3-A302-F33125197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431" y="6146647"/>
              <a:ext cx="2323751" cy="375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563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perspective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565" y="1752600"/>
            <a:ext cx="10624457" cy="4343400"/>
          </a:xfrm>
        </p:spPr>
        <p:txBody>
          <a:bodyPr/>
          <a:lstStyle/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1.  Physician fear of deception</a:t>
            </a:r>
            <a:endParaRPr lang="en-US" altLang="en-US" sz="36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“All of us go through a little bit of a hitch every time we are requested to prescribe narcotics for our patients....Are they trying to get more out of me than they really should have? The last thing I want to do is over-dose them or reinforce this behavior (of) trying to coax more drugs out of you.”</a:t>
            </a:r>
            <a:r>
              <a:rPr lang="en-US" altLang="en-US" sz="2600" dirty="0"/>
              <a:t>	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/>
              <a:t>-Senior Medical Resident</a:t>
            </a:r>
            <a:endParaRPr lang="en-US" altLang="en-US" sz="28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57061" y="6488668"/>
            <a:ext cx="42450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41864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54976" y="6454862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</a:t>
            </a:r>
            <a:r>
              <a:rPr lang="en-US" altLang="en-US" sz="1800" i="1" dirty="0">
                <a:solidFill>
                  <a:srgbClr val="000000"/>
                </a:solidFill>
              </a:rPr>
              <a:t>. 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3A950-5E30-2EE2-A3D9-4090FA2F3F64}"/>
              </a:ext>
            </a:extLst>
          </p:cNvPr>
          <p:cNvSpPr txBox="1"/>
          <p:nvPr/>
        </p:nvSpPr>
        <p:spPr>
          <a:xfrm>
            <a:off x="1080655" y="1863496"/>
            <a:ext cx="10158152" cy="294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No standard approach</a:t>
            </a:r>
            <a:endParaRPr lang="en-US" altLang="en-US" sz="3600" dirty="0">
              <a:solidFill>
                <a:srgbClr val="A5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6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“The last time, they took me to the operating room, put me to sleep, gave me pain meds, and I was in and out in two days... This crew was hard!  It’s like the Civil War. ‘He’s a trooper, get out the saw’. . .’</a:t>
            </a:r>
            <a:r>
              <a:rPr lang="en-US" altLang="en-US" sz="2600" dirty="0"/>
              <a:t>”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dirty="0"/>
              <a:t>				</a:t>
            </a:r>
          </a:p>
          <a:p>
            <a:pPr marL="228600" indent="0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400" dirty="0"/>
              <a:t>-Patient w/ Multiple Encounters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00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488112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2D842-DDD9-678C-2E77-84987F0BF0B9}"/>
              </a:ext>
            </a:extLst>
          </p:cNvPr>
          <p:cNvSpPr txBox="1"/>
          <p:nvPr/>
        </p:nvSpPr>
        <p:spPr>
          <a:xfrm>
            <a:off x="452966" y="1659466"/>
            <a:ext cx="1173903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Avoidance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28600" indent="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en-US" alt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600" i="1" u="sng" dirty="0">
                <a:latin typeface="Calibri" panose="020F0502020204030204" pitchFamily="34" charset="0"/>
                <a:cs typeface="Calibri" panose="020F0502020204030204" pitchFamily="34" charset="0"/>
              </a:rPr>
              <a:t>Patient/Resident Dialogue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Resident: “Good Morning”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Patient: </a:t>
            </a:r>
            <a:r>
              <a:rPr lang="en-US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Resident: “This is Dr. Attending, who will take care of you.”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Patient: </a:t>
            </a:r>
            <a:r>
              <a:rPr lang="en-US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Attending: “We’re going to look at your foot.”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Patient: </a:t>
            </a:r>
            <a:r>
              <a:rPr lang="en-US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Resident: “Did his dressing get changed?”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Patient:  </a:t>
            </a:r>
            <a:r>
              <a:rPr lang="en-US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“Please don’t hurt me.”</a:t>
            </a:r>
          </a:p>
        </p:txBody>
      </p:sp>
    </p:spTree>
    <p:extLst>
      <p:ext uri="{BB962C8B-B14F-4D97-AF65-F5344CB8AC3E}">
        <p14:creationId xmlns:p14="http://schemas.microsoft.com/office/powerpoint/2010/main" val="482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645" y="1828800"/>
            <a:ext cx="10807337" cy="4114800"/>
          </a:xfrm>
        </p:spPr>
        <p:txBody>
          <a:bodyPr/>
          <a:lstStyle/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4.  Patient fear of mistreatment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“I mentioned that I would need methadone, and I heard one of them chuckle... in a negative, condescending way… you expect problems getting adequate pain management because you have a history of drug abuse. . .He showed me that he was actually in the opposite corner, across the ring from me.”</a:t>
            </a:r>
            <a:endParaRPr lang="en-US" altLang="en-US" sz="26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800" dirty="0"/>
              <a:t>	</a:t>
            </a:r>
          </a:p>
          <a:p>
            <a:pPr marL="228600" indent="0" algn="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dirty="0"/>
              <a:t>-Patient</a:t>
            </a:r>
            <a:endParaRPr lang="en-US" altLang="en-US" sz="2800" dirty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07185" y="6488112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29003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OUD Treatment in the Inpatient Setting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816" y="1295400"/>
            <a:ext cx="11400367" cy="518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000000"/>
                </a:solidFill>
              </a:rPr>
              <a:t>Make it a safe(r) space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Prevent/treat acute opioid withdrawal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Diagnose and treat medical illness (</a:t>
            </a:r>
            <a:r>
              <a:rPr lang="fr-FR" altLang="en-US" sz="3200" dirty="0">
                <a:solidFill>
                  <a:srgbClr val="000000"/>
                </a:solidFill>
              </a:rPr>
              <a:t>Jo Y, et al. </a:t>
            </a:r>
            <a:r>
              <a:rPr lang="fr-FR" altLang="en-US" sz="3200" i="1" dirty="0">
                <a:solidFill>
                  <a:srgbClr val="000000"/>
                </a:solidFill>
              </a:rPr>
              <a:t>Addiction</a:t>
            </a:r>
            <a:r>
              <a:rPr lang="fr-FR" altLang="en-US" sz="3200" dirty="0">
                <a:solidFill>
                  <a:srgbClr val="000000"/>
                </a:solidFill>
              </a:rPr>
              <a:t>. 2021)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Don’t expect to </a:t>
            </a:r>
            <a:r>
              <a:rPr lang="en-US" altLang="en-US" u="sng" dirty="0">
                <a:solidFill>
                  <a:srgbClr val="000000"/>
                </a:solidFill>
              </a:rPr>
              <a:t>cure</a:t>
            </a:r>
            <a:r>
              <a:rPr lang="en-US" altLang="en-US" dirty="0">
                <a:solidFill>
                  <a:srgbClr val="000000"/>
                </a:solidFill>
              </a:rPr>
              <a:t> OUD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Withholding opioids </a:t>
            </a:r>
            <a:r>
              <a:rPr lang="en-US" altLang="en-US" sz="3200" u="sng" dirty="0">
                <a:solidFill>
                  <a:srgbClr val="000000"/>
                </a:solidFill>
              </a:rPr>
              <a:t>will not improve</a:t>
            </a:r>
            <a:r>
              <a:rPr lang="en-US" altLang="en-US" sz="3200" dirty="0">
                <a:solidFill>
                  <a:srgbClr val="000000"/>
                </a:solidFill>
              </a:rPr>
              <a:t> patient’s OUD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Administering opioids </a:t>
            </a:r>
            <a:r>
              <a:rPr lang="en-US" altLang="en-US" sz="3200" u="sng" dirty="0">
                <a:solidFill>
                  <a:srgbClr val="000000"/>
                </a:solidFill>
              </a:rPr>
              <a:t>will not worsen</a:t>
            </a:r>
            <a:r>
              <a:rPr lang="en-US" altLang="en-US" sz="3200" dirty="0">
                <a:solidFill>
                  <a:srgbClr val="000000"/>
                </a:solidFill>
              </a:rPr>
              <a:t> patient’s OUD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Initiate outpatient addiction treatment referral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84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history of opioid use disorder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8000" y="1219200"/>
            <a:ext cx="10718795" cy="1600200"/>
          </a:xfrm>
          <a:prstGeom prst="rect">
            <a:avLst/>
          </a:prstGeom>
          <a:solidFill>
            <a:srgbClr val="0085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8000" y="4114800"/>
            <a:ext cx="10718791" cy="1676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400000">
            <a:off x="107176" y="4681695"/>
            <a:ext cx="1682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Withdrawal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-5400000">
            <a:off x="376930" y="322356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-5400000">
            <a:off x="279949" y="1787678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Euphoria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416801" y="5764913"/>
            <a:ext cx="1665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Chronic use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33600" y="5791209"/>
            <a:ext cx="143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Initial use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080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1209858" y="2758726"/>
            <a:ext cx="0" cy="13405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7" name="Freeform 13"/>
          <p:cNvSpPr>
            <a:spLocks/>
          </p:cNvSpPr>
          <p:nvPr/>
        </p:nvSpPr>
        <p:spPr bwMode="auto">
          <a:xfrm>
            <a:off x="1523999" y="1595439"/>
            <a:ext cx="3903836" cy="2366961"/>
          </a:xfrm>
          <a:custGeom>
            <a:avLst/>
            <a:gdLst>
              <a:gd name="T0" fmla="*/ 0 w 2208"/>
              <a:gd name="T1" fmla="*/ 2147483647 h 1416"/>
              <a:gd name="T2" fmla="*/ 2147483647 w 2208"/>
              <a:gd name="T3" fmla="*/ 2147483647 h 1416"/>
              <a:gd name="T4" fmla="*/ 2147483647 w 2208"/>
              <a:gd name="T5" fmla="*/ 2147483647 h 1416"/>
              <a:gd name="T6" fmla="*/ 2147483647 w 2208"/>
              <a:gd name="T7" fmla="*/ 2147483647 h 1416"/>
              <a:gd name="T8" fmla="*/ 2147483647 w 2208"/>
              <a:gd name="T9" fmla="*/ 2147483647 h 1416"/>
              <a:gd name="T10" fmla="*/ 2147483647 w 2208"/>
              <a:gd name="T11" fmla="*/ 2147483647 h 1416"/>
              <a:gd name="T12" fmla="*/ 2147483647 w 2208"/>
              <a:gd name="T13" fmla="*/ 2147483647 h 1416"/>
              <a:gd name="T14" fmla="*/ 2147483647 w 2208"/>
              <a:gd name="T15" fmla="*/ 2147483647 h 1416"/>
              <a:gd name="T16" fmla="*/ 2147483647 w 2208"/>
              <a:gd name="T17" fmla="*/ 2147483647 h 1416"/>
              <a:gd name="T18" fmla="*/ 2147483647 w 2208"/>
              <a:gd name="T19" fmla="*/ 2147483647 h 1416"/>
              <a:gd name="T20" fmla="*/ 2147483647 w 2208"/>
              <a:gd name="T21" fmla="*/ 2147483647 h 1416"/>
              <a:gd name="T22" fmla="*/ 2147483647 w 2208"/>
              <a:gd name="T23" fmla="*/ 2147483647 h 1416"/>
              <a:gd name="T24" fmla="*/ 2147483647 w 2208"/>
              <a:gd name="T25" fmla="*/ 2147483647 h 1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416">
                <a:moveTo>
                  <a:pt x="0" y="1416"/>
                </a:moveTo>
                <a:cubicBezTo>
                  <a:pt x="64" y="732"/>
                  <a:pt x="128" y="48"/>
                  <a:pt x="192" y="24"/>
                </a:cubicBezTo>
                <a:cubicBezTo>
                  <a:pt x="256" y="0"/>
                  <a:pt x="320" y="1264"/>
                  <a:pt x="384" y="1272"/>
                </a:cubicBezTo>
                <a:cubicBezTo>
                  <a:pt x="448" y="1280"/>
                  <a:pt x="512" y="96"/>
                  <a:pt x="576" y="72"/>
                </a:cubicBezTo>
                <a:cubicBezTo>
                  <a:pt x="640" y="48"/>
                  <a:pt x="704" y="1104"/>
                  <a:pt x="768" y="1128"/>
                </a:cubicBezTo>
                <a:cubicBezTo>
                  <a:pt x="832" y="1152"/>
                  <a:pt x="896" y="200"/>
                  <a:pt x="960" y="216"/>
                </a:cubicBezTo>
                <a:cubicBezTo>
                  <a:pt x="1024" y="232"/>
                  <a:pt x="1088" y="1208"/>
                  <a:pt x="1152" y="1224"/>
                </a:cubicBezTo>
                <a:cubicBezTo>
                  <a:pt x="1216" y="1240"/>
                  <a:pt x="1280" y="320"/>
                  <a:pt x="1344" y="312"/>
                </a:cubicBezTo>
                <a:cubicBezTo>
                  <a:pt x="1408" y="304"/>
                  <a:pt x="1480" y="1144"/>
                  <a:pt x="1536" y="1176"/>
                </a:cubicBezTo>
                <a:cubicBezTo>
                  <a:pt x="1592" y="1208"/>
                  <a:pt x="1624" y="472"/>
                  <a:pt x="1680" y="504"/>
                </a:cubicBezTo>
                <a:cubicBezTo>
                  <a:pt x="1736" y="536"/>
                  <a:pt x="1824" y="1376"/>
                  <a:pt x="1872" y="1368"/>
                </a:cubicBezTo>
                <a:cubicBezTo>
                  <a:pt x="1920" y="1360"/>
                  <a:pt x="1912" y="464"/>
                  <a:pt x="1968" y="456"/>
                </a:cubicBezTo>
                <a:cubicBezTo>
                  <a:pt x="2024" y="448"/>
                  <a:pt x="2168" y="1176"/>
                  <a:pt x="2208" y="1320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8" name="Freeform 14"/>
          <p:cNvSpPr>
            <a:spLocks/>
          </p:cNvSpPr>
          <p:nvPr/>
        </p:nvSpPr>
        <p:spPr bwMode="auto">
          <a:xfrm>
            <a:off x="5429952" y="3276600"/>
            <a:ext cx="4572000" cy="1536700"/>
          </a:xfrm>
          <a:custGeom>
            <a:avLst/>
            <a:gdLst>
              <a:gd name="T0" fmla="*/ 0 w 2304"/>
              <a:gd name="T1" fmla="*/ 2147483647 h 968"/>
              <a:gd name="T2" fmla="*/ 2147483647 w 2304"/>
              <a:gd name="T3" fmla="*/ 2147483647 h 968"/>
              <a:gd name="T4" fmla="*/ 2147483647 w 2304"/>
              <a:gd name="T5" fmla="*/ 0 h 968"/>
              <a:gd name="T6" fmla="*/ 2147483647 w 2304"/>
              <a:gd name="T7" fmla="*/ 2147483647 h 968"/>
              <a:gd name="T8" fmla="*/ 2147483647 w 2304"/>
              <a:gd name="T9" fmla="*/ 2147483647 h 968"/>
              <a:gd name="T10" fmla="*/ 2147483647 w 2304"/>
              <a:gd name="T11" fmla="*/ 2147483647 h 968"/>
              <a:gd name="T12" fmla="*/ 2147483647 w 2304"/>
              <a:gd name="T13" fmla="*/ 2147483647 h 968"/>
              <a:gd name="T14" fmla="*/ 2147483647 w 2304"/>
              <a:gd name="T15" fmla="*/ 2147483647 h 968"/>
              <a:gd name="T16" fmla="*/ 2147483647 w 2304"/>
              <a:gd name="T17" fmla="*/ 2147483647 h 968"/>
              <a:gd name="T18" fmla="*/ 2147483647 w 2304"/>
              <a:gd name="T19" fmla="*/ 2147483647 h 968"/>
              <a:gd name="T20" fmla="*/ 2147483647 w 2304"/>
              <a:gd name="T21" fmla="*/ 2147483647 h 968"/>
              <a:gd name="T22" fmla="*/ 2147483647 w 2304"/>
              <a:gd name="T23" fmla="*/ 2147483647 h 968"/>
              <a:gd name="T24" fmla="*/ 2147483647 w 2304"/>
              <a:gd name="T25" fmla="*/ 2147483647 h 968"/>
              <a:gd name="T26" fmla="*/ 2147483647 w 2304"/>
              <a:gd name="T27" fmla="*/ 2147483647 h 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4" h="968">
                <a:moveTo>
                  <a:pt x="0" y="336"/>
                </a:moveTo>
                <a:cubicBezTo>
                  <a:pt x="48" y="652"/>
                  <a:pt x="96" y="968"/>
                  <a:pt x="144" y="912"/>
                </a:cubicBezTo>
                <a:cubicBezTo>
                  <a:pt x="192" y="856"/>
                  <a:pt x="224" y="0"/>
                  <a:pt x="288" y="0"/>
                </a:cubicBezTo>
                <a:cubicBezTo>
                  <a:pt x="352" y="0"/>
                  <a:pt x="464" y="904"/>
                  <a:pt x="528" y="912"/>
                </a:cubicBezTo>
                <a:cubicBezTo>
                  <a:pt x="592" y="920"/>
                  <a:pt x="616" y="48"/>
                  <a:pt x="672" y="48"/>
                </a:cubicBezTo>
                <a:cubicBezTo>
                  <a:pt x="728" y="48"/>
                  <a:pt x="808" y="912"/>
                  <a:pt x="864" y="912"/>
                </a:cubicBezTo>
                <a:cubicBezTo>
                  <a:pt x="920" y="912"/>
                  <a:pt x="928" y="48"/>
                  <a:pt x="1008" y="48"/>
                </a:cubicBezTo>
                <a:cubicBezTo>
                  <a:pt x="1088" y="48"/>
                  <a:pt x="1272" y="888"/>
                  <a:pt x="1344" y="912"/>
                </a:cubicBezTo>
                <a:cubicBezTo>
                  <a:pt x="1416" y="936"/>
                  <a:pt x="1392" y="192"/>
                  <a:pt x="1440" y="192"/>
                </a:cubicBezTo>
                <a:cubicBezTo>
                  <a:pt x="1488" y="192"/>
                  <a:pt x="1576" y="904"/>
                  <a:pt x="1632" y="912"/>
                </a:cubicBezTo>
                <a:cubicBezTo>
                  <a:pt x="1688" y="920"/>
                  <a:pt x="1712" y="240"/>
                  <a:pt x="1776" y="240"/>
                </a:cubicBezTo>
                <a:cubicBezTo>
                  <a:pt x="1840" y="240"/>
                  <a:pt x="1960" y="912"/>
                  <a:pt x="2016" y="912"/>
                </a:cubicBezTo>
                <a:cubicBezTo>
                  <a:pt x="2072" y="912"/>
                  <a:pt x="2064" y="240"/>
                  <a:pt x="2112" y="240"/>
                </a:cubicBezTo>
                <a:cubicBezTo>
                  <a:pt x="2160" y="240"/>
                  <a:pt x="2232" y="576"/>
                  <a:pt x="2304" y="912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5486401" y="4976916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Physical Dependence</a:t>
            </a:r>
          </a:p>
        </p:txBody>
      </p:sp>
      <p:sp>
        <p:nvSpPr>
          <p:cNvPr id="7184" name="TextBox 1"/>
          <p:cNvSpPr txBox="1">
            <a:spLocks noChangeArrowheads="1"/>
          </p:cNvSpPr>
          <p:nvPr/>
        </p:nvSpPr>
        <p:spPr bwMode="auto">
          <a:xfrm>
            <a:off x="99484" y="6396039"/>
            <a:ext cx="4197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Alford DP. http://www.bumc.bu.edu/care/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E5D99FE-B6EE-4F47-88E7-2A47C737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14" y="1784003"/>
            <a:ext cx="1972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Tolerance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5ECD26F0-164D-4B3B-0297-AA2939B7E9C2}"/>
              </a:ext>
            </a:extLst>
          </p:cNvPr>
          <p:cNvSpPr>
            <a:spLocks/>
          </p:cNvSpPr>
          <p:nvPr/>
        </p:nvSpPr>
        <p:spPr bwMode="auto">
          <a:xfrm>
            <a:off x="9979028" y="3048000"/>
            <a:ext cx="1213892" cy="1765300"/>
          </a:xfrm>
          <a:custGeom>
            <a:avLst/>
            <a:gdLst>
              <a:gd name="T0" fmla="*/ 0 w 1536"/>
              <a:gd name="T1" fmla="*/ 2147483646 h 1248"/>
              <a:gd name="T2" fmla="*/ 2147483646 w 1536"/>
              <a:gd name="T3" fmla="*/ 2147483646 h 1248"/>
              <a:gd name="T4" fmla="*/ 2147483646 w 1536"/>
              <a:gd name="T5" fmla="*/ 2147483646 h 1248"/>
              <a:gd name="T6" fmla="*/ 2147483646 w 1536"/>
              <a:gd name="T7" fmla="*/ 2147483646 h 1248"/>
              <a:gd name="T8" fmla="*/ 2147483646 w 1536"/>
              <a:gd name="T9" fmla="*/ 2147483646 h 1248"/>
              <a:gd name="T10" fmla="*/ 2147483646 w 1536"/>
              <a:gd name="T11" fmla="*/ 2147483646 h 1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1248">
                <a:moveTo>
                  <a:pt x="0" y="1104"/>
                </a:moveTo>
                <a:cubicBezTo>
                  <a:pt x="12" y="1124"/>
                  <a:pt x="24" y="1144"/>
                  <a:pt x="48" y="1152"/>
                </a:cubicBezTo>
                <a:cubicBezTo>
                  <a:pt x="72" y="1160"/>
                  <a:pt x="128" y="1248"/>
                  <a:pt x="144" y="1152"/>
                </a:cubicBezTo>
                <a:cubicBezTo>
                  <a:pt x="160" y="1056"/>
                  <a:pt x="32" y="760"/>
                  <a:pt x="144" y="576"/>
                </a:cubicBezTo>
                <a:cubicBezTo>
                  <a:pt x="256" y="392"/>
                  <a:pt x="584" y="96"/>
                  <a:pt x="816" y="48"/>
                </a:cubicBezTo>
                <a:cubicBezTo>
                  <a:pt x="1048" y="0"/>
                  <a:pt x="1416" y="248"/>
                  <a:pt x="1536" y="288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ECA0AA13-412C-6D19-EB50-5B41338D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153" y="1477431"/>
            <a:ext cx="3732371" cy="1446550"/>
          </a:xfrm>
          <a:prstGeom prst="rect">
            <a:avLst/>
          </a:prstGeom>
          <a:solidFill>
            <a:srgbClr val="234F5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agonist treatment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2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7" grpId="0" animBg="1"/>
      <p:bldP spid="441358" grpId="0" animBg="1"/>
      <p:bldP spid="441359" grpId="0" autoUpdateAnimBg="0"/>
      <p:bldP spid="17" grpId="0"/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ADCE-3D0D-8EA2-D0E0-891CF450B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41028CA0-EE31-E10E-643E-37D858693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73777"/>
          </a:xfrm>
          <a:solidFill>
            <a:srgbClr val="003F53"/>
          </a:solidFill>
        </p:spPr>
        <p:txBody>
          <a:bodyPr lIns="90488" tIns="44450" rIns="90488" bIns="44450"/>
          <a:lstStyle/>
          <a:p>
            <a:pPr marL="463550" algn="l"/>
            <a:r>
              <a:rPr lang="en-US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 of opioid withdrawal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7DBDAF-FB60-0D28-D7E6-E98469E9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76350"/>
            <a:ext cx="6350000" cy="54292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Opioid agonists + “comfort medications”</a:t>
            </a:r>
          </a:p>
          <a:p>
            <a:r>
              <a:rPr lang="en-US" dirty="0">
                <a:solidFill>
                  <a:srgbClr val="000000"/>
                </a:solidFill>
              </a:rPr>
              <a:t>Can use any full agonist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Methadone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Morphine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Oxycodone,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en-US" dirty="0">
                <a:solidFill>
                  <a:srgbClr val="000000"/>
                </a:solidFill>
              </a:rPr>
              <a:t>…</a:t>
            </a:r>
          </a:p>
          <a:p>
            <a:r>
              <a:rPr lang="en-US" dirty="0">
                <a:solidFill>
                  <a:srgbClr val="000000"/>
                </a:solidFill>
              </a:rPr>
              <a:t>Be careful with partial agonist (</a:t>
            </a:r>
            <a:r>
              <a:rPr lang="en-US" dirty="0" err="1">
                <a:solidFill>
                  <a:srgbClr val="000000"/>
                </a:solidFill>
              </a:rPr>
              <a:t>ie</a:t>
            </a:r>
            <a:r>
              <a:rPr lang="en-US" dirty="0">
                <a:solidFill>
                  <a:srgbClr val="000000"/>
                </a:solidFill>
              </a:rPr>
              <a:t> buprenorphine) due to buprenorphine-precipitated opioid withdrawal (POW or B-POW)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DEA660F-5DB6-054B-22AD-7135011F2402}"/>
              </a:ext>
            </a:extLst>
          </p:cNvPr>
          <p:cNvSpPr txBox="1">
            <a:spLocks/>
          </p:cNvSpPr>
          <p:nvPr/>
        </p:nvSpPr>
        <p:spPr bwMode="auto">
          <a:xfrm>
            <a:off x="6096000" y="1150299"/>
            <a:ext cx="5791200" cy="2840676"/>
          </a:xfrm>
          <a:prstGeom prst="rect">
            <a:avLst/>
          </a:prstGeom>
          <a:noFill/>
          <a:ln w="9525">
            <a:solidFill>
              <a:srgbClr val="00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>
                <a:solidFill>
                  <a:srgbClr val="000000"/>
                </a:solidFill>
              </a:rPr>
              <a:t>Comfort medications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Clonidine (anxiety, restlessness)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Hydroxyzine (anxiety)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Ibuprofen, acetaminophen (muscle aches)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Ondansetron (nausea)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Loperamide (diarrhea)</a:t>
            </a:r>
          </a:p>
        </p:txBody>
      </p:sp>
      <p:pic>
        <p:nvPicPr>
          <p:cNvPr id="2050" name="Picture 2" descr="Download Pow, Comic, Comic Book ...">
            <a:extLst>
              <a:ext uri="{FF2B5EF4-FFF2-40B4-BE49-F238E27FC236}">
                <a16:creationId xmlns:a16="http://schemas.microsoft.com/office/drawing/2014/main" id="{DA9E16D3-28B7-FAE7-C457-B6839711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167497"/>
            <a:ext cx="3416300" cy="255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074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27A0-8A7E-5AD9-05CC-8E615DAC1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74C85C28-F683-411B-5B18-BEDC29A02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73777"/>
          </a:xfrm>
          <a:solidFill>
            <a:srgbClr val="003F53"/>
          </a:solidFill>
        </p:spPr>
        <p:txBody>
          <a:bodyPr lIns="90488" tIns="44450" rIns="90488" bIns="44450"/>
          <a:lstStyle/>
          <a:p>
            <a:pPr marL="463550" algn="l"/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(B-)POW?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2A6B47-4E84-787B-C903-34C1BDED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76350"/>
            <a:ext cx="6762750" cy="3448050"/>
          </a:xfrm>
        </p:spPr>
        <p:txBody>
          <a:bodyPr/>
          <a:lstStyle/>
          <a:p>
            <a:pPr>
              <a:spcBef>
                <a:spcPct val="40000"/>
              </a:spcBef>
              <a:buClr>
                <a:srgbClr val="000000"/>
              </a:buClr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Buprenorphine binds TIGHTLY to the mu opioid receptor</a:t>
            </a:r>
            <a:r>
              <a:rPr lang="en-US" alt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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displaces other opioids</a:t>
            </a:r>
            <a:endParaRPr lang="en-US" altLang="en-US" sz="3200" kern="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en-US" altLang="en-US" sz="3200" kern="0" dirty="0">
                <a:solidFill>
                  <a:srgbClr val="000000"/>
                </a:solidFill>
              </a:rPr>
              <a:t>I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llicitly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-manufactured fentanyl sticks around much longer than effects are felt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Shoe Kicking Stock Illustrations – 491 ...">
            <a:extLst>
              <a:ext uri="{FF2B5EF4-FFF2-40B4-BE49-F238E27FC236}">
                <a16:creationId xmlns:a16="http://schemas.microsoft.com/office/drawing/2014/main" id="{778F92DD-5BA1-F9F0-4CCF-35D27E44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525210"/>
            <a:ext cx="2190750" cy="173869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ttle | VS Battles Wiki | Fandom">
            <a:extLst>
              <a:ext uri="{FF2B5EF4-FFF2-40B4-BE49-F238E27FC236}">
                <a16:creationId xmlns:a16="http://schemas.microsoft.com/office/drawing/2014/main" id="{35BF40E5-01F1-F802-94FD-9C9734D4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7" y="4724400"/>
            <a:ext cx="2381250" cy="18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KCISOT 14 Inch Wall Clock Silent Non-Ticking Modern Wall Clocks Battery Operated - Analog Classic Clock for Office, Home, Bathroom, Kitchen,">
            <a:extLst>
              <a:ext uri="{FF2B5EF4-FFF2-40B4-BE49-F238E27FC236}">
                <a16:creationId xmlns:a16="http://schemas.microsoft.com/office/drawing/2014/main" id="{115C7D46-C76F-3ED6-1477-C3B0DFB9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546600"/>
            <a:ext cx="21082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DE093-4E36-8450-C3B7-CF63E3422848}"/>
              </a:ext>
            </a:extLst>
          </p:cNvPr>
          <p:cNvSpPr txBox="1"/>
          <p:nvPr/>
        </p:nvSpPr>
        <p:spPr>
          <a:xfrm>
            <a:off x="5600700" y="5026973"/>
            <a:ext cx="179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&gt;&gt;&gt;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4853D-FBFE-BB2C-85CF-FB6136F49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 r="13373"/>
          <a:stretch/>
        </p:blipFill>
        <p:spPr>
          <a:xfrm>
            <a:off x="7558617" y="6134969"/>
            <a:ext cx="3651249" cy="5071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506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047750"/>
            <a:ext cx="11264900" cy="5619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Just used fentanyl – worried about POW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He wants to start methadone for management of acute opioid withdrawal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Ambivalent about </a:t>
            </a:r>
            <a:r>
              <a:rPr lang="en-US" altLang="en-US" sz="2800" dirty="0" err="1">
                <a:solidFill>
                  <a:srgbClr val="000000"/>
                </a:solidFill>
              </a:rPr>
              <a:t>longterm</a:t>
            </a:r>
            <a:r>
              <a:rPr lang="en-US" altLang="en-US" sz="2800" dirty="0">
                <a:solidFill>
                  <a:srgbClr val="000000"/>
                </a:solidFill>
              </a:rPr>
              <a:t> MOUD, finally says he’ll try it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You check contraindications – no liver disease, normal QTc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How do you start?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B0EC324-D6CA-8132-D0EF-84FF4EF6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34715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2DD1-8079-9452-A46E-903491562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0AC1F8B-BDFE-E463-12F2-A95DCA84A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7892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E12FFA8-C68B-7169-90B7-555A80AC3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04" y="1147538"/>
            <a:ext cx="11757046" cy="5800108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Full opioid agonist 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PO onset 30-60 minutes; peaks 2-4 hours; steady state 3-5 days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Lasts &gt;24 hours for OUD</a:t>
            </a:r>
          </a:p>
          <a:p>
            <a:pPr lvl="1"/>
            <a:r>
              <a:rPr lang="en-US" altLang="en-US" sz="3200" dirty="0">
                <a:solidFill>
                  <a:srgbClr val="000000"/>
                </a:solidFill>
              </a:rPr>
              <a:t>OUD dosing:</a:t>
            </a:r>
          </a:p>
          <a:p>
            <a:pPr lvl="2"/>
            <a:r>
              <a:rPr lang="en-US" altLang="en-US" sz="3200" dirty="0">
                <a:solidFill>
                  <a:srgbClr val="000000"/>
                </a:solidFill>
              </a:rPr>
              <a:t> Up to 50 mg on day 1 for acute withdrawal</a:t>
            </a:r>
          </a:p>
          <a:p>
            <a:pPr lvl="2"/>
            <a:r>
              <a:rPr lang="en-US" altLang="en-US" sz="3200" dirty="0">
                <a:solidFill>
                  <a:srgbClr val="000000"/>
                </a:solidFill>
              </a:rPr>
              <a:t> &gt; 80 mg for cravings, higher for “blockade”</a:t>
            </a:r>
          </a:p>
          <a:p>
            <a:pPr lvl="2"/>
            <a:r>
              <a:rPr lang="en-US" altLang="en-US" sz="3200" dirty="0">
                <a:solidFill>
                  <a:srgbClr val="000000"/>
                </a:solidFill>
              </a:rPr>
              <a:t> Higher doses in fentanyl era</a:t>
            </a:r>
          </a:p>
          <a:p>
            <a:pPr marL="914400" lvl="2" indent="0"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r>
              <a:rPr lang="en-US" altLang="en-US" sz="4000" b="1" u="sng" dirty="0">
                <a:solidFill>
                  <a:srgbClr val="000000"/>
                </a:solidFill>
              </a:rPr>
              <a:t>Remember</a:t>
            </a:r>
            <a:r>
              <a:rPr lang="en-US" altLang="en-US" dirty="0">
                <a:solidFill>
                  <a:srgbClr val="000000"/>
                </a:solidFill>
              </a:rPr>
              <a:t>: you can always give more methadone, you can’t take it away!</a:t>
            </a:r>
          </a:p>
        </p:txBody>
      </p:sp>
      <p:pic>
        <p:nvPicPr>
          <p:cNvPr id="4098" name="Picture 2" descr="Methadone to treat opioid addiction ...">
            <a:extLst>
              <a:ext uri="{FF2B5EF4-FFF2-40B4-BE49-F238E27FC236}">
                <a16:creationId xmlns:a16="http://schemas.microsoft.com/office/drawing/2014/main" id="{E35B4827-6CDA-004B-D4EA-983479C3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11" y="2624667"/>
            <a:ext cx="3009539" cy="225425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623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0CB5-9D3E-415B-8EAF-21508188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428751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1999, opioid overdose epidemic described in “waves”</a:t>
            </a:r>
          </a:p>
        </p:txBody>
      </p:sp>
      <p:pic>
        <p:nvPicPr>
          <p:cNvPr id="3" name="Picture 2" descr="Line infographic showing 3 waves of opioid overdose deaths from 1999-2022.">
            <a:extLst>
              <a:ext uri="{FF2B5EF4-FFF2-40B4-BE49-F238E27FC236}">
                <a16:creationId xmlns:a16="http://schemas.microsoft.com/office/drawing/2014/main" id="{464145FB-4DAB-052A-B9F5-F0928146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6561" r="1838" b="6733"/>
          <a:stretch/>
        </p:blipFill>
        <p:spPr bwMode="auto">
          <a:xfrm>
            <a:off x="1074447" y="1533624"/>
            <a:ext cx="10549878" cy="50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996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5C9B-82FB-14EF-9A31-770800C8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>
            <a:extLst>
              <a:ext uri="{FF2B5EF4-FFF2-40B4-BE49-F238E27FC236}">
                <a16:creationId xmlns:a16="http://schemas.microsoft.com/office/drawing/2014/main" id="{57694767-55FB-85CC-CA4B-80ED7593B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1047750"/>
            <a:ext cx="11264900" cy="5619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6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You give him 30 mg of methadone x1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3 hours later, he is still uncomfortable and alert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You give another 20 mg of methadone x1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He starts feeling better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You </a:t>
            </a:r>
            <a:r>
              <a:rPr lang="en-US" altLang="en-US" dirty="0" err="1">
                <a:solidFill>
                  <a:srgbClr val="000000"/>
                </a:solidFill>
              </a:rPr>
              <a:t>uptitrate</a:t>
            </a:r>
            <a:r>
              <a:rPr lang="en-US" altLang="en-US" dirty="0">
                <a:solidFill>
                  <a:srgbClr val="000000"/>
                </a:solidFill>
              </a:rPr>
              <a:t> methadone 10 mg daily x3 days, then hold at 80 mg</a:t>
            </a:r>
          </a:p>
          <a:p>
            <a:pPr>
              <a:spcBef>
                <a:spcPts val="600"/>
              </a:spcBef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solidFill>
                  <a:srgbClr val="000000"/>
                </a:solidFill>
              </a:rPr>
              <a:t>The next day, he leaves the hospital as a patient-directed discharge and does not present to the methadone clinic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84D1BA3-B550-F9DE-2FD0-1D14B99B3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577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200" y="1214718"/>
            <a:ext cx="11785600" cy="3032989"/>
          </a:xfrm>
          <a:solidFill>
            <a:schemeClr val="bg1"/>
          </a:solidFill>
        </p:spPr>
        <p:txBody>
          <a:bodyPr lIns="90488" tIns="44450" rIns="90488" bIns="44450"/>
          <a:lstStyle/>
          <a:p>
            <a:r>
              <a:rPr lang="en-US" altLang="en-US" i="1" dirty="0">
                <a:solidFill>
                  <a:srgbClr val="000000"/>
                </a:solidFill>
              </a:rPr>
              <a:t>“Sick and tired of being sick and tired”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Thinking about detox vs MOUD, hesitant as this would be the first time on MOUD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months later, he walks into your bridge clinic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35941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“Detox” Work? (Not exactly…)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617705"/>
            <a:ext cx="11074400" cy="362258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Low rates of retention in treatment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High rates of relapse post-treatment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&lt; 50% abstinent at 6 months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&lt; 15% abstinent at 12 months</a:t>
            </a:r>
            <a:endParaRPr lang="en-US" altLang="en-US" sz="2800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</a:rPr>
              <a:t>Increased rates of overdose due to decreased tolerance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29050" y="6488668"/>
            <a:ext cx="90297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O’Connor PG </a:t>
            </a:r>
            <a:r>
              <a:rPr lang="en-US" altLang="en-US" sz="1800" i="1" dirty="0">
                <a:solidFill>
                  <a:srgbClr val="000000"/>
                </a:solidFill>
              </a:rPr>
              <a:t>JAMA</a:t>
            </a:r>
            <a:r>
              <a:rPr lang="en-US" altLang="en-US" sz="1800" dirty="0">
                <a:solidFill>
                  <a:srgbClr val="000000"/>
                </a:solidFill>
              </a:rPr>
              <a:t> 2005; Mattick RP, Hall WD. </a:t>
            </a:r>
            <a:r>
              <a:rPr lang="en-US" altLang="en-US" sz="1800" i="1" dirty="0">
                <a:solidFill>
                  <a:srgbClr val="000000"/>
                </a:solidFill>
              </a:rPr>
              <a:t>Lancet</a:t>
            </a:r>
            <a:r>
              <a:rPr lang="en-US" altLang="en-US" sz="1800" dirty="0">
                <a:solidFill>
                  <a:srgbClr val="000000"/>
                </a:solidFill>
              </a:rPr>
              <a:t> 1996; Stimmel B et al. </a:t>
            </a:r>
            <a:r>
              <a:rPr lang="en-US" altLang="en-US" sz="1800" i="1" dirty="0">
                <a:solidFill>
                  <a:srgbClr val="000000"/>
                </a:solidFill>
              </a:rPr>
              <a:t>JAMA</a:t>
            </a:r>
            <a:r>
              <a:rPr lang="en-US" altLang="en-US" sz="1800" dirty="0">
                <a:solidFill>
                  <a:srgbClr val="000000"/>
                </a:solidFill>
              </a:rPr>
              <a:t> 1977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88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274C8-BBF9-EB11-65A7-D265BE39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3F5C599-B77D-1742-7BBC-19D3DDA6B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MOUD? (Yes!)</a:t>
            </a:r>
          </a:p>
        </p:txBody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2AF8EE05-1D1E-ACA4-3D2E-704692A43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887185"/>
            <a:ext cx="78232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Occupies mu opioid receptor: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Suppresses withdrawal</a:t>
            </a:r>
            <a:endParaRPr lang="en-US" alt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Alleviates craving</a:t>
            </a:r>
            <a:endParaRPr lang="en-US" altLang="en-US" sz="28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Normalizes brain changes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Options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Opioid Agonist Therapy (OAT)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Methadone</a:t>
            </a:r>
            <a:r>
              <a:rPr lang="en-US" altLang="en-US" dirty="0">
                <a:solidFill>
                  <a:srgbClr val="000000"/>
                </a:solidFill>
              </a:rPr>
              <a:t> (full agonist)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Buprenorphine</a:t>
            </a:r>
            <a:r>
              <a:rPr lang="en-US" altLang="en-US" dirty="0">
                <a:solidFill>
                  <a:srgbClr val="000000"/>
                </a:solidFill>
              </a:rPr>
              <a:t> (partial agonist)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Naltrexone</a:t>
            </a:r>
            <a:r>
              <a:rPr lang="en-US" altLang="en-US" sz="2800" dirty="0">
                <a:solidFill>
                  <a:srgbClr val="000000"/>
                </a:solidFill>
              </a:rPr>
              <a:t> (full antagonist)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BC0CB3C6-09A5-7F06-A083-7D70567E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2579460"/>
            <a:ext cx="4724400" cy="10128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>
              <a:solidFill>
                <a:srgbClr val="808080"/>
              </a:solidFill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7D2A0DB5-89E0-AE19-9FB2-A7C86A332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4245894"/>
            <a:ext cx="4724401" cy="781049"/>
          </a:xfrm>
          <a:prstGeom prst="rect">
            <a:avLst/>
          </a:prstGeom>
          <a:solidFill>
            <a:srgbClr val="E3D18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srgbClr val="808080"/>
              </a:solidFill>
            </a:endParaRPr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id="{B225FC6F-232D-0E00-D777-F5DED3DE0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2850" y="3513345"/>
            <a:ext cx="0" cy="14505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7E92AF54-8D09-CA45-5DBC-FAE4FE00EB82}"/>
              </a:ext>
            </a:extLst>
          </p:cNvPr>
          <p:cNvSpPr>
            <a:spLocks/>
          </p:cNvSpPr>
          <p:nvPr/>
        </p:nvSpPr>
        <p:spPr bwMode="auto">
          <a:xfrm>
            <a:off x="6877050" y="2788073"/>
            <a:ext cx="1866895" cy="1450542"/>
          </a:xfrm>
          <a:custGeom>
            <a:avLst/>
            <a:gdLst>
              <a:gd name="T0" fmla="*/ 0 w 2208"/>
              <a:gd name="T1" fmla="*/ 2147483646 h 1416"/>
              <a:gd name="T2" fmla="*/ 2147483646 w 2208"/>
              <a:gd name="T3" fmla="*/ 2147483646 h 1416"/>
              <a:gd name="T4" fmla="*/ 2147483646 w 2208"/>
              <a:gd name="T5" fmla="*/ 2147483646 h 1416"/>
              <a:gd name="T6" fmla="*/ 2147483646 w 2208"/>
              <a:gd name="T7" fmla="*/ 2147483646 h 1416"/>
              <a:gd name="T8" fmla="*/ 2147483646 w 2208"/>
              <a:gd name="T9" fmla="*/ 2147483646 h 1416"/>
              <a:gd name="T10" fmla="*/ 2147483646 w 2208"/>
              <a:gd name="T11" fmla="*/ 2147483646 h 1416"/>
              <a:gd name="T12" fmla="*/ 2147483646 w 2208"/>
              <a:gd name="T13" fmla="*/ 2147483646 h 1416"/>
              <a:gd name="T14" fmla="*/ 2147483646 w 2208"/>
              <a:gd name="T15" fmla="*/ 2147483646 h 1416"/>
              <a:gd name="T16" fmla="*/ 2147483646 w 2208"/>
              <a:gd name="T17" fmla="*/ 2147483646 h 1416"/>
              <a:gd name="T18" fmla="*/ 2147483646 w 2208"/>
              <a:gd name="T19" fmla="*/ 2147483646 h 1416"/>
              <a:gd name="T20" fmla="*/ 2147483646 w 2208"/>
              <a:gd name="T21" fmla="*/ 2147483646 h 1416"/>
              <a:gd name="T22" fmla="*/ 2147483646 w 2208"/>
              <a:gd name="T23" fmla="*/ 2147483646 h 1416"/>
              <a:gd name="T24" fmla="*/ 2147483646 w 2208"/>
              <a:gd name="T25" fmla="*/ 2147483646 h 1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416">
                <a:moveTo>
                  <a:pt x="0" y="1416"/>
                </a:moveTo>
                <a:cubicBezTo>
                  <a:pt x="64" y="732"/>
                  <a:pt x="128" y="48"/>
                  <a:pt x="192" y="24"/>
                </a:cubicBezTo>
                <a:cubicBezTo>
                  <a:pt x="256" y="0"/>
                  <a:pt x="320" y="1264"/>
                  <a:pt x="384" y="1272"/>
                </a:cubicBezTo>
                <a:cubicBezTo>
                  <a:pt x="448" y="1280"/>
                  <a:pt x="512" y="96"/>
                  <a:pt x="576" y="72"/>
                </a:cubicBezTo>
                <a:cubicBezTo>
                  <a:pt x="640" y="48"/>
                  <a:pt x="704" y="1104"/>
                  <a:pt x="768" y="1128"/>
                </a:cubicBezTo>
                <a:cubicBezTo>
                  <a:pt x="832" y="1152"/>
                  <a:pt x="896" y="200"/>
                  <a:pt x="960" y="216"/>
                </a:cubicBezTo>
                <a:cubicBezTo>
                  <a:pt x="1024" y="232"/>
                  <a:pt x="1088" y="1208"/>
                  <a:pt x="1152" y="1224"/>
                </a:cubicBezTo>
                <a:cubicBezTo>
                  <a:pt x="1216" y="1240"/>
                  <a:pt x="1280" y="320"/>
                  <a:pt x="1344" y="312"/>
                </a:cubicBezTo>
                <a:cubicBezTo>
                  <a:pt x="1408" y="304"/>
                  <a:pt x="1480" y="1144"/>
                  <a:pt x="1536" y="1176"/>
                </a:cubicBezTo>
                <a:cubicBezTo>
                  <a:pt x="1592" y="1208"/>
                  <a:pt x="1624" y="472"/>
                  <a:pt x="1680" y="504"/>
                </a:cubicBezTo>
                <a:cubicBezTo>
                  <a:pt x="1736" y="536"/>
                  <a:pt x="1824" y="1376"/>
                  <a:pt x="1872" y="1368"/>
                </a:cubicBezTo>
                <a:cubicBezTo>
                  <a:pt x="1920" y="1360"/>
                  <a:pt x="1912" y="464"/>
                  <a:pt x="1968" y="456"/>
                </a:cubicBezTo>
                <a:cubicBezTo>
                  <a:pt x="2024" y="448"/>
                  <a:pt x="2168" y="1176"/>
                  <a:pt x="2208" y="1320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08B9115F-D782-3773-1D1B-7E7124F85575}"/>
              </a:ext>
            </a:extLst>
          </p:cNvPr>
          <p:cNvSpPr>
            <a:spLocks/>
          </p:cNvSpPr>
          <p:nvPr/>
        </p:nvSpPr>
        <p:spPr bwMode="auto">
          <a:xfrm>
            <a:off x="8743945" y="3855369"/>
            <a:ext cx="1562102" cy="781049"/>
          </a:xfrm>
          <a:custGeom>
            <a:avLst/>
            <a:gdLst>
              <a:gd name="T0" fmla="*/ 0 w 2304"/>
              <a:gd name="T1" fmla="*/ 2147483646 h 968"/>
              <a:gd name="T2" fmla="*/ 2147483646 w 2304"/>
              <a:gd name="T3" fmla="*/ 2147483646 h 968"/>
              <a:gd name="T4" fmla="*/ 2147483646 w 2304"/>
              <a:gd name="T5" fmla="*/ 0 h 968"/>
              <a:gd name="T6" fmla="*/ 2147483646 w 2304"/>
              <a:gd name="T7" fmla="*/ 2147483646 h 968"/>
              <a:gd name="T8" fmla="*/ 2147483646 w 2304"/>
              <a:gd name="T9" fmla="*/ 2147483646 h 968"/>
              <a:gd name="T10" fmla="*/ 2147483646 w 2304"/>
              <a:gd name="T11" fmla="*/ 2147483646 h 968"/>
              <a:gd name="T12" fmla="*/ 2147483646 w 2304"/>
              <a:gd name="T13" fmla="*/ 2147483646 h 968"/>
              <a:gd name="T14" fmla="*/ 2147483646 w 2304"/>
              <a:gd name="T15" fmla="*/ 2147483646 h 968"/>
              <a:gd name="T16" fmla="*/ 2147483646 w 2304"/>
              <a:gd name="T17" fmla="*/ 2147483646 h 968"/>
              <a:gd name="T18" fmla="*/ 2147483646 w 2304"/>
              <a:gd name="T19" fmla="*/ 2147483646 h 968"/>
              <a:gd name="T20" fmla="*/ 2147483646 w 2304"/>
              <a:gd name="T21" fmla="*/ 2147483646 h 968"/>
              <a:gd name="T22" fmla="*/ 2147483646 w 2304"/>
              <a:gd name="T23" fmla="*/ 2147483646 h 968"/>
              <a:gd name="T24" fmla="*/ 2147483646 w 2304"/>
              <a:gd name="T25" fmla="*/ 2147483646 h 968"/>
              <a:gd name="T26" fmla="*/ 2147483646 w 2304"/>
              <a:gd name="T27" fmla="*/ 2147483646 h 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4" h="968">
                <a:moveTo>
                  <a:pt x="0" y="336"/>
                </a:moveTo>
                <a:cubicBezTo>
                  <a:pt x="48" y="652"/>
                  <a:pt x="96" y="968"/>
                  <a:pt x="144" y="912"/>
                </a:cubicBezTo>
                <a:cubicBezTo>
                  <a:pt x="192" y="856"/>
                  <a:pt x="224" y="0"/>
                  <a:pt x="288" y="0"/>
                </a:cubicBezTo>
                <a:cubicBezTo>
                  <a:pt x="352" y="0"/>
                  <a:pt x="464" y="904"/>
                  <a:pt x="528" y="912"/>
                </a:cubicBezTo>
                <a:cubicBezTo>
                  <a:pt x="592" y="920"/>
                  <a:pt x="616" y="48"/>
                  <a:pt x="672" y="48"/>
                </a:cubicBezTo>
                <a:cubicBezTo>
                  <a:pt x="728" y="48"/>
                  <a:pt x="808" y="912"/>
                  <a:pt x="864" y="912"/>
                </a:cubicBezTo>
                <a:cubicBezTo>
                  <a:pt x="920" y="912"/>
                  <a:pt x="928" y="48"/>
                  <a:pt x="1008" y="48"/>
                </a:cubicBezTo>
                <a:cubicBezTo>
                  <a:pt x="1088" y="48"/>
                  <a:pt x="1272" y="888"/>
                  <a:pt x="1344" y="912"/>
                </a:cubicBezTo>
                <a:cubicBezTo>
                  <a:pt x="1416" y="936"/>
                  <a:pt x="1392" y="192"/>
                  <a:pt x="1440" y="192"/>
                </a:cubicBezTo>
                <a:cubicBezTo>
                  <a:pt x="1488" y="192"/>
                  <a:pt x="1576" y="904"/>
                  <a:pt x="1632" y="912"/>
                </a:cubicBezTo>
                <a:cubicBezTo>
                  <a:pt x="1688" y="920"/>
                  <a:pt x="1712" y="240"/>
                  <a:pt x="1776" y="240"/>
                </a:cubicBezTo>
                <a:cubicBezTo>
                  <a:pt x="1840" y="240"/>
                  <a:pt x="1960" y="912"/>
                  <a:pt x="2016" y="912"/>
                </a:cubicBezTo>
                <a:cubicBezTo>
                  <a:pt x="2072" y="912"/>
                  <a:pt x="2064" y="240"/>
                  <a:pt x="2112" y="240"/>
                </a:cubicBezTo>
                <a:cubicBezTo>
                  <a:pt x="2160" y="240"/>
                  <a:pt x="2232" y="576"/>
                  <a:pt x="2304" y="912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58F31948-4855-C8E8-C222-B1BF8E4D12A6}"/>
              </a:ext>
            </a:extLst>
          </p:cNvPr>
          <p:cNvSpPr>
            <a:spLocks/>
          </p:cNvSpPr>
          <p:nvPr/>
        </p:nvSpPr>
        <p:spPr bwMode="auto">
          <a:xfrm>
            <a:off x="10248908" y="3620860"/>
            <a:ext cx="1123942" cy="1012826"/>
          </a:xfrm>
          <a:custGeom>
            <a:avLst/>
            <a:gdLst>
              <a:gd name="T0" fmla="*/ 0 w 1536"/>
              <a:gd name="T1" fmla="*/ 2147483646 h 1248"/>
              <a:gd name="T2" fmla="*/ 2147483646 w 1536"/>
              <a:gd name="T3" fmla="*/ 2147483646 h 1248"/>
              <a:gd name="T4" fmla="*/ 2147483646 w 1536"/>
              <a:gd name="T5" fmla="*/ 2147483646 h 1248"/>
              <a:gd name="T6" fmla="*/ 2147483646 w 1536"/>
              <a:gd name="T7" fmla="*/ 2147483646 h 1248"/>
              <a:gd name="T8" fmla="*/ 2147483646 w 1536"/>
              <a:gd name="T9" fmla="*/ 2147483646 h 1248"/>
              <a:gd name="T10" fmla="*/ 2147483646 w 1536"/>
              <a:gd name="T11" fmla="*/ 2147483646 h 1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6" h="1248">
                <a:moveTo>
                  <a:pt x="0" y="1104"/>
                </a:moveTo>
                <a:cubicBezTo>
                  <a:pt x="12" y="1124"/>
                  <a:pt x="24" y="1144"/>
                  <a:pt x="48" y="1152"/>
                </a:cubicBezTo>
                <a:cubicBezTo>
                  <a:pt x="72" y="1160"/>
                  <a:pt x="128" y="1248"/>
                  <a:pt x="144" y="1152"/>
                </a:cubicBezTo>
                <a:cubicBezTo>
                  <a:pt x="160" y="1056"/>
                  <a:pt x="32" y="760"/>
                  <a:pt x="144" y="576"/>
                </a:cubicBezTo>
                <a:cubicBezTo>
                  <a:pt x="256" y="392"/>
                  <a:pt x="584" y="96"/>
                  <a:pt x="816" y="48"/>
                </a:cubicBezTo>
                <a:cubicBezTo>
                  <a:pt x="1048" y="0"/>
                  <a:pt x="1416" y="248"/>
                  <a:pt x="1536" y="288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49EAA617-0435-FCA3-A98A-0B0CB88F8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7050" y="4058789"/>
            <a:ext cx="1371600" cy="771525"/>
          </a:xfrm>
          <a:prstGeom prst="rect">
            <a:avLst/>
          </a:prstGeom>
          <a:solidFill>
            <a:srgbClr val="234F5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3F18B057-D4CF-0D18-EF3E-7512A598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84" y="5102563"/>
            <a:ext cx="1750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Chronic</a:t>
            </a:r>
            <a:r>
              <a:rPr lang="en-US" altLang="en-US" sz="2400" b="1" dirty="0">
                <a:solidFill>
                  <a:srgbClr val="80808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use: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1CD0068-A0D0-33B3-11A7-E5CA0A7DD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402" y="5102563"/>
            <a:ext cx="1430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Initial</a:t>
            </a:r>
            <a:r>
              <a:rPr lang="en-US" altLang="en-US" sz="2400" b="1">
                <a:solidFill>
                  <a:srgbClr val="808080"/>
                </a:solidFill>
              </a:rPr>
              <a:t> </a:t>
            </a:r>
            <a:r>
              <a:rPr lang="en-US" altLang="en-US" sz="2400" b="1">
                <a:solidFill>
                  <a:srgbClr val="000000"/>
                </a:solidFill>
              </a:rPr>
              <a:t>use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0AE99835-B431-0BC0-4418-37A05AAB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37" y="5564526"/>
            <a:ext cx="22542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Tolerance &amp; Physical Dependence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CCE607C5-B6D6-D56C-9090-6A7783623AA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34435" y="5164703"/>
            <a:ext cx="16811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Withdrawal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DD5E2039-F5F6-BC7F-4C0F-96E1D4B7B8E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48364" y="3770312"/>
            <a:ext cx="1143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46" name="Text Box 8">
            <a:extLst>
              <a:ext uri="{FF2B5EF4-FFF2-40B4-BE49-F238E27FC236}">
                <a16:creationId xmlns:a16="http://schemas.microsoft.com/office/drawing/2014/main" id="{3DCD1417-6909-F745-DD56-01345FC33CA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60258" y="2369117"/>
            <a:ext cx="13287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Euphoria</a:t>
            </a: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EEE9D489-1DD4-3C9F-0DC9-6D5CC08EA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6642556"/>
            <a:ext cx="1997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Alford DP. http://</a:t>
            </a:r>
            <a:r>
              <a:rPr lang="en-US" altLang="en-US" sz="800" dirty="0" err="1">
                <a:solidFill>
                  <a:srgbClr val="000000"/>
                </a:solidFill>
              </a:rPr>
              <a:t>www.bumc.bu.edu</a:t>
            </a:r>
            <a:r>
              <a:rPr lang="en-US" altLang="en-US" sz="800" dirty="0">
                <a:solidFill>
                  <a:srgbClr val="000000"/>
                </a:solidFill>
              </a:rPr>
              <a:t>/care/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2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3F53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Few People Receive MOUD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100" y="1348350"/>
            <a:ext cx="5676900" cy="534481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Retrospective cohort of overdose survivors in MA (N=17,568)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In </a:t>
            </a:r>
            <a:r>
              <a:rPr lang="en-US" sz="2800" b="1" dirty="0">
                <a:solidFill>
                  <a:srgbClr val="000000"/>
                </a:solidFill>
              </a:rPr>
              <a:t>12 months </a:t>
            </a:r>
            <a:r>
              <a:rPr lang="en-US" sz="2800" dirty="0">
                <a:solidFill>
                  <a:srgbClr val="000000"/>
                </a:solidFill>
              </a:rPr>
              <a:t>after overdose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only</a:t>
            </a:r>
            <a:r>
              <a:rPr lang="en-US" sz="2800" b="1" dirty="0">
                <a:solidFill>
                  <a:srgbClr val="000000"/>
                </a:solidFill>
              </a:rPr>
              <a:t> 17% received buprenorphine, 11% received methadone, 6% received naltrexone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Buprenorphine or methadone was associated with a </a:t>
            </a:r>
            <a:r>
              <a:rPr lang="en-US" sz="2800" b="1" dirty="0">
                <a:solidFill>
                  <a:srgbClr val="000000"/>
                </a:solidFill>
              </a:rPr>
              <a:t>two-thirds reduction in death </a:t>
            </a:r>
            <a:r>
              <a:rPr lang="en-US" sz="2800" dirty="0">
                <a:solidFill>
                  <a:srgbClr val="000000"/>
                </a:solidFill>
              </a:rPr>
              <a:t>(all-cause and opioid-related mortality)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667861"/>
            <a:ext cx="1981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/>
              </a:rPr>
              <a:t>Larochelle MR , et al. </a:t>
            </a:r>
            <a:r>
              <a:rPr lang="en-US" sz="800" i="1" dirty="0">
                <a:solidFill>
                  <a:srgbClr val="000000"/>
                </a:solidFill>
                <a:latin typeface="Calibri"/>
              </a:rPr>
              <a:t>Ann Intern Med</a:t>
            </a:r>
            <a:r>
              <a:rPr lang="en-US" sz="800" dirty="0">
                <a:solidFill>
                  <a:srgbClr val="000000"/>
                </a:solidFill>
                <a:latin typeface="Calibri"/>
              </a:rPr>
              <a:t>. 2018</a:t>
            </a:r>
          </a:p>
        </p:txBody>
      </p:sp>
      <p:pic>
        <p:nvPicPr>
          <p:cNvPr id="7170" name="Picture 2" descr="The graphic has text that reads, “Only 1 in 4 adults who need opioid use disorder (OUD) treatment receive medications for OUD” with a picture of a person with their arms crossed and an image of two pharmacists in a pharmacy.">
            <a:extLst>
              <a:ext uri="{FF2B5EF4-FFF2-40B4-BE49-F238E27FC236}">
                <a16:creationId xmlns:a16="http://schemas.microsoft.com/office/drawing/2014/main" id="{4DC3DE4B-0544-EC3E-372E-4EC7309A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81700"/>
            <a:ext cx="5937250" cy="333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FE390-C800-BD1A-8840-239A451F2B20}"/>
              </a:ext>
            </a:extLst>
          </p:cNvPr>
          <p:cNvSpPr txBox="1"/>
          <p:nvPr/>
        </p:nvSpPr>
        <p:spPr>
          <a:xfrm>
            <a:off x="55563" y="5087571"/>
            <a:ext cx="5937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 between OUD onset and MOUD receipt 4-7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A1CC4-24A3-36DC-8781-E57F17C2351A}"/>
              </a:ext>
            </a:extLst>
          </p:cNvPr>
          <p:cNvSpPr txBox="1"/>
          <p:nvPr/>
        </p:nvSpPr>
        <p:spPr>
          <a:xfrm>
            <a:off x="7929749" y="6642556"/>
            <a:ext cx="426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cs typeface="Calibri" panose="020F0502020204030204" pitchFamily="34" charset="0"/>
              </a:rPr>
              <a:t>National Academies of Sciences, Engineering, and Medicine. 2019. The National Academies Press.</a:t>
            </a:r>
          </a:p>
        </p:txBody>
      </p:sp>
    </p:spTree>
    <p:extLst>
      <p:ext uri="{BB962C8B-B14F-4D97-AF65-F5344CB8AC3E}">
        <p14:creationId xmlns:p14="http://schemas.microsoft.com/office/powerpoint/2010/main" val="692007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4469-1CF3-1D05-CAC9-3BB6C0553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8DD8853A-F4BE-7F13-1F46-736F743A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08261"/>
            <a:ext cx="11261280" cy="4578189"/>
          </a:xfrm>
        </p:spPr>
        <p:txBody>
          <a:bodyPr/>
          <a:lstStyle/>
          <a:p>
            <a:pPr lvl="1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uprenorphine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initiation via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telemed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started during COVID pandemic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/>
                <a:ea typeface="Calibri"/>
                <a:cs typeface="Calibri"/>
                <a:sym typeface="Wingdings"/>
              </a:rPr>
              <a:t>à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 continued</a:t>
            </a:r>
          </a:p>
          <a:p>
            <a:pPr lvl="1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Primary care: multiple models</a:t>
            </a:r>
          </a:p>
          <a:p>
            <a:pPr lvl="1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Low-barrier “Bridge Clinics”</a:t>
            </a:r>
          </a:p>
          <a:p>
            <a:pPr lvl="1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Acute care settings – ED, inpatient – can be 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“reachable moments”</a:t>
            </a:r>
          </a:p>
          <a:p>
            <a:pPr lvl="2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MOUD inpatient (even in patients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seeking addiction treatment)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more engagement with addiction care and less self-reported opioid use</a:t>
            </a:r>
          </a:p>
          <a:p>
            <a:pPr lvl="2"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educed LOS, readmissions, and self-directed discharges</a:t>
            </a:r>
          </a:p>
          <a:p>
            <a:pPr lvl="2">
              <a:buClr>
                <a:srgbClr val="CC3300"/>
              </a:buClr>
              <a:buFont typeface="Arial" panose="020B0604020202020204" pitchFamily="34" charset="0"/>
              <a:buChar char="•"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lvl="1">
              <a:buClr>
                <a:srgbClr val="CC3300"/>
              </a:buClr>
              <a:buFont typeface="Arial" panose="020B0604020202020204" pitchFamily="34" charset="0"/>
              <a:buChar char="•"/>
            </a:pP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52054-C01E-8A43-6F1C-0F581F7C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Best to Start MOUD? Anywhere.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5F049-2F0C-1669-25FD-A7F3298988F7}"/>
              </a:ext>
            </a:extLst>
          </p:cNvPr>
          <p:cNvSpPr txBox="1"/>
          <p:nvPr/>
        </p:nvSpPr>
        <p:spPr>
          <a:xfrm>
            <a:off x="2335031" y="6581001"/>
            <a:ext cx="105202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D'Onofrio et al. JAMA 2015. Herring et al. JAMA Network Open 2024. O'Rourke et al. Drug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Alc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Depend 2022. Martin and Krawczyk. JAMA Network Open 2024. </a:t>
            </a:r>
          </a:p>
        </p:txBody>
      </p:sp>
    </p:spTree>
    <p:extLst>
      <p:ext uri="{BB962C8B-B14F-4D97-AF65-F5344CB8AC3E}">
        <p14:creationId xmlns:p14="http://schemas.microsoft.com/office/powerpoint/2010/main" val="2995309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63800" y="-681038"/>
            <a:ext cx="1219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416153" y="2143035"/>
            <a:ext cx="68579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6075" indent="-173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87388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Increases treatment retention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illicit opioid use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hepatitis and HIV seroconversion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mortality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Increases employment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Improves birth outcomes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altLang="en-US" sz="1050" dirty="0">
              <a:solidFill>
                <a:srgbClr val="000000"/>
              </a:solidFill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89667" y="314235"/>
            <a:ext cx="4417626" cy="1200329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 Effectiveness</a:t>
            </a:r>
          </a:p>
        </p:txBody>
      </p:sp>
      <p:pic>
        <p:nvPicPr>
          <p:cNvPr id="34823" name="Picture 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63165"/>
          <a:stretch>
            <a:fillRect/>
          </a:stretch>
        </p:blipFill>
        <p:spPr bwMode="auto">
          <a:xfrm>
            <a:off x="4578543" y="85210"/>
            <a:ext cx="7542207" cy="16367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649793" y="1346473"/>
            <a:ext cx="128027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 1965</a:t>
            </a:r>
          </a:p>
        </p:txBody>
      </p:sp>
      <p:pic>
        <p:nvPicPr>
          <p:cNvPr id="2050" name="Picture 2" descr="Amazon.com: Methadone Saved My Life T-Shirt : Clothing, Shoes &amp; Jewelry">
            <a:extLst>
              <a:ext uri="{FF2B5EF4-FFF2-40B4-BE49-F238E27FC236}">
                <a16:creationId xmlns:a16="http://schemas.microsoft.com/office/drawing/2014/main" id="{9EB28090-CE82-4B85-9DEC-2151F992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3" y="2047875"/>
            <a:ext cx="4355045" cy="442393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4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7892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 Limitations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28" y="1284432"/>
            <a:ext cx="12080896" cy="5800108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Only available via federally licensed opioid treatment programs (OTPs)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Limited access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Limited take-homes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Inconvenient &amp; highly punitive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Lack of privacy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Stigma</a:t>
            </a:r>
            <a:endParaRPr lang="en-US" altLang="en-US" dirty="0">
              <a:solidFill>
                <a:srgbClr val="000000"/>
              </a:solidFill>
            </a:endParaRPr>
          </a:p>
          <a:p>
            <a:pPr lvl="2"/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A man stands at the window where clients get their methadone on Wednesday, May 13, 2015, in Albany, N.Y. (Paul Buckowski / Times Union)">
            <a:extLst>
              <a:ext uri="{FF2B5EF4-FFF2-40B4-BE49-F238E27FC236}">
                <a16:creationId xmlns:a16="http://schemas.microsoft.com/office/drawing/2014/main" id="{352F4E0C-6D88-423D-BC10-041B939D0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5964" r="32690" b="6620"/>
          <a:stretch/>
        </p:blipFill>
        <p:spPr bwMode="auto">
          <a:xfrm>
            <a:off x="7226090" y="2000521"/>
            <a:ext cx="4518211" cy="370994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F5708C-9AA9-6AE5-04A8-DF41EB534B86}"/>
              </a:ext>
            </a:extLst>
          </p:cNvPr>
          <p:cNvSpPr txBox="1"/>
          <p:nvPr/>
        </p:nvSpPr>
        <p:spPr>
          <a:xfrm>
            <a:off x="7226090" y="5961843"/>
            <a:ext cx="5163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Buresh</a:t>
            </a:r>
            <a:r>
              <a:rPr lang="en-US" dirty="0">
                <a:solidFill>
                  <a:srgbClr val="000000"/>
                </a:solidFill>
              </a:rPr>
              <a:t> et al.  2022. J </a:t>
            </a:r>
            <a:r>
              <a:rPr lang="en-US" dirty="0" err="1">
                <a:solidFill>
                  <a:srgbClr val="000000"/>
                </a:solidFill>
              </a:rPr>
              <a:t>Subst</a:t>
            </a:r>
            <a:r>
              <a:rPr lang="en-US" dirty="0">
                <a:solidFill>
                  <a:srgbClr val="000000"/>
                </a:solidFill>
              </a:rPr>
              <a:t> Abuse Treatment.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ElsevierSans"/>
              </a:rPr>
              <a:t>https://doi.org/10.1016/j.jsat.2022.108832.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Volkow 2021. World Psychiatry.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9558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2472ACB-7BDF-4A9D-7E5F-897C00CE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245744"/>
            <a:ext cx="11485532" cy="45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40000"/>
              </a:spcBef>
              <a:buClr>
                <a:srgbClr val="CC3300"/>
              </a:buClr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“72-hour rule” (21 CFR 1306.07(b)) allows non-OTP facilities to administer opioids for emergency withdrawal management for ≤ 72 hours </a:t>
            </a:r>
          </a:p>
          <a:p>
            <a:pPr>
              <a:spcBef>
                <a:spcPct val="40000"/>
              </a:spcBef>
              <a:buClr>
                <a:srgbClr val="CC3300"/>
              </a:buClr>
              <a:buFont typeface="Courier New"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Emergency departments utilize this </a:t>
            </a:r>
          </a:p>
          <a:p>
            <a:pPr>
              <a:spcBef>
                <a:spcPct val="40000"/>
              </a:spcBef>
              <a:buClr>
                <a:srgbClr val="CC3300"/>
              </a:buClr>
              <a:buFont typeface="Courier New"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Non-emergency department settings </a:t>
            </a:r>
            <a:r>
              <a:rPr lang="en-US" alt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 too</a:t>
            </a:r>
          </a:p>
          <a:p>
            <a:pPr>
              <a:spcBef>
                <a:spcPct val="40000"/>
              </a:spcBef>
              <a:buClr>
                <a:srgbClr val="CC3300"/>
              </a:buClr>
            </a:pPr>
            <a:r>
              <a:rPr lang="en-US" alt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Clinics could consider this as a “bridge” to local OTPs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7A7DA1-BEE6-A9DE-E97B-E46A3AFEC562}"/>
              </a:ext>
            </a:extLst>
          </p:cNvPr>
          <p:cNvSpPr txBox="1"/>
          <p:nvPr/>
        </p:nvSpPr>
        <p:spPr>
          <a:xfrm rot="10800000" flipV="1">
            <a:off x="7504806" y="6461734"/>
            <a:ext cx="477442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a typeface="Calibri"/>
                <a:cs typeface="Calibri"/>
              </a:rPr>
              <a:t>Code of Federal Regulations. 21 CFR 1306.07(b). Laks et al. Addiction Science and Clinical Practice 2021. Taylor et al. Drug and Alcohol Dep 2022. Yale SOM 2023.</a:t>
            </a:r>
          </a:p>
        </p:txBody>
      </p:sp>
      <p:pic>
        <p:nvPicPr>
          <p:cNvPr id="2" name="Picture 1" descr="A close-up of a sign&#10;&#10;AI-generated content may be incorrect.">
            <a:extLst>
              <a:ext uri="{FF2B5EF4-FFF2-40B4-BE49-F238E27FC236}">
                <a16:creationId xmlns:a16="http://schemas.microsoft.com/office/drawing/2014/main" id="{2823625F-F66B-1950-7D64-4CC9E908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64" y="4572001"/>
            <a:ext cx="5105518" cy="175325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1F553F2-E57A-7737-CCF4-21AB81857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7892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72-Hour Rule and Methadone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BBCCB0-28D1-DBBF-A972-854ECE9F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4" y="4350868"/>
            <a:ext cx="5670366" cy="21108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3352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0212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 Effectiveness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5120" y="1621491"/>
            <a:ext cx="1031763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Ceiling effect on CNS &amp; respiratory depression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Kappa-opioid antagonist: antidepressant / anxiolytic effects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RCTs show buprenorphine (</a:t>
            </a:r>
            <a:r>
              <a:rPr lang="en-US" altLang="en-US" sz="2800" b="1" dirty="0">
                <a:solidFill>
                  <a:srgbClr val="000000"/>
                </a:solidFill>
              </a:rPr>
              <a:t>16-24 mg</a:t>
            </a:r>
            <a:r>
              <a:rPr lang="en-US" altLang="en-US" sz="2800" dirty="0">
                <a:solidFill>
                  <a:srgbClr val="000000"/>
                </a:solidFill>
              </a:rPr>
              <a:t>) equally effective as moderate doses (80 mg) methadone for: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Retention in treatment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Abstinence from illicit opioid use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Decreased opioid craving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Decreased mortality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Improved occupational stability 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Improved psychosocial outcomes</a:t>
            </a:r>
          </a:p>
          <a:p>
            <a:pPr>
              <a:spcBef>
                <a:spcPts val="0"/>
              </a:spcBef>
              <a:defRPr/>
            </a:pPr>
            <a:endParaRPr lang="en-US" altLang="en-US" sz="2800" kern="0" dirty="0">
              <a:solidFill>
                <a:srgbClr val="000000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002DB2A-A42F-A5D3-DE5D-A1C7E5E0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649570"/>
            <a:ext cx="814678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800" dirty="0" err="1">
                <a:solidFill>
                  <a:srgbClr val="000000"/>
                </a:solidFill>
              </a:rPr>
              <a:t>Sordo</a:t>
            </a:r>
            <a:r>
              <a:rPr lang="en-US" altLang="en-US" sz="800" dirty="0">
                <a:solidFill>
                  <a:srgbClr val="000000"/>
                </a:solidFill>
              </a:rPr>
              <a:t> L et al. </a:t>
            </a:r>
            <a:r>
              <a:rPr lang="en-US" altLang="en-US" sz="800" i="1" dirty="0">
                <a:solidFill>
                  <a:srgbClr val="000000"/>
                </a:solidFill>
              </a:rPr>
              <a:t>BMJ</a:t>
            </a:r>
            <a:r>
              <a:rPr lang="en-US" altLang="en-US" sz="800" dirty="0">
                <a:solidFill>
                  <a:srgbClr val="000000"/>
                </a:solidFill>
              </a:rPr>
              <a:t> 2017;  Mattick RP et al. </a:t>
            </a:r>
            <a:r>
              <a:rPr lang="en-US" altLang="en-US" sz="800" i="1" dirty="0" err="1">
                <a:solidFill>
                  <a:srgbClr val="000000"/>
                </a:solidFill>
              </a:rPr>
              <a:t>Conchrane</a:t>
            </a:r>
            <a:r>
              <a:rPr lang="en-US" altLang="en-US" sz="800" i="1" dirty="0">
                <a:solidFill>
                  <a:srgbClr val="000000"/>
                </a:solidFill>
              </a:rPr>
              <a:t> Syst Rev </a:t>
            </a:r>
            <a:r>
              <a:rPr lang="en-US" altLang="en-US" sz="800" dirty="0">
                <a:solidFill>
                  <a:srgbClr val="000000"/>
                </a:solidFill>
              </a:rPr>
              <a:t>2014; Parran TV et al. </a:t>
            </a:r>
            <a:r>
              <a:rPr lang="en-US" altLang="en-US" sz="800" i="1" dirty="0">
                <a:solidFill>
                  <a:srgbClr val="000000"/>
                </a:solidFill>
              </a:rPr>
              <a:t>Drug Alcohol Depend </a:t>
            </a:r>
            <a:r>
              <a:rPr lang="en-US" altLang="en-US" sz="800" dirty="0">
                <a:solidFill>
                  <a:srgbClr val="000000"/>
                </a:solidFill>
              </a:rPr>
              <a:t>2010; Johnson et al. </a:t>
            </a:r>
            <a:r>
              <a:rPr lang="en-US" altLang="en-US" sz="800" i="1" dirty="0">
                <a:solidFill>
                  <a:srgbClr val="000000"/>
                </a:solidFill>
              </a:rPr>
              <a:t>NEJM</a:t>
            </a:r>
            <a:r>
              <a:rPr lang="en-US" altLang="en-US" sz="800" dirty="0">
                <a:solidFill>
                  <a:srgbClr val="000000"/>
                </a:solidFill>
              </a:rPr>
              <a:t> 2000; Fudala PJ et al. </a:t>
            </a:r>
            <a:r>
              <a:rPr lang="en-US" altLang="en-US" sz="800" i="1" dirty="0">
                <a:solidFill>
                  <a:srgbClr val="000000"/>
                </a:solidFill>
              </a:rPr>
              <a:t>NEJM</a:t>
            </a:r>
            <a:r>
              <a:rPr lang="en-US" altLang="en-US" sz="800" dirty="0">
                <a:solidFill>
                  <a:srgbClr val="000000"/>
                </a:solidFill>
              </a:rPr>
              <a:t> 2003; Kakko J et al. </a:t>
            </a:r>
            <a:r>
              <a:rPr lang="en-US" altLang="en-US" sz="800" i="1" dirty="0">
                <a:solidFill>
                  <a:srgbClr val="000000"/>
                </a:solidFill>
              </a:rPr>
              <a:t>Lancet</a:t>
            </a:r>
            <a:r>
              <a:rPr lang="en-US" altLang="en-US" sz="800" dirty="0">
                <a:solidFill>
                  <a:srgbClr val="000000"/>
                </a:solidFill>
              </a:rPr>
              <a:t> 2003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</a:endParaRPr>
          </a:p>
        </p:txBody>
      </p:sp>
      <p:pic>
        <p:nvPicPr>
          <p:cNvPr id="5126" name="Picture 6" descr="Suboxone Strips (Suboxone Sublingual ...">
            <a:extLst>
              <a:ext uri="{FF2B5EF4-FFF2-40B4-BE49-F238E27FC236}">
                <a16:creationId xmlns:a16="http://schemas.microsoft.com/office/drawing/2014/main" id="{BFDD8774-62AF-939E-2A06-7E28C02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97" y="3478854"/>
            <a:ext cx="2505183" cy="13899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uprenorphine extended-release ...">
            <a:extLst>
              <a:ext uri="{FF2B5EF4-FFF2-40B4-BE49-F238E27FC236}">
                <a16:creationId xmlns:a16="http://schemas.microsoft.com/office/drawing/2014/main" id="{097A720B-5DBB-66B1-77A1-AE196AC7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67" y="3955439"/>
            <a:ext cx="2914650" cy="128107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me | BRIXADI® (buprenorphine ...">
            <a:extLst>
              <a:ext uri="{FF2B5EF4-FFF2-40B4-BE49-F238E27FC236}">
                <a16:creationId xmlns:a16="http://schemas.microsoft.com/office/drawing/2014/main" id="{9BE311D1-713C-4A82-5D5E-ADBA1764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30" y="5323159"/>
            <a:ext cx="2993227" cy="125077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23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0CB5-9D3E-415B-8EAF-21508188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0216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“Fourth wave” – stimulant-involved deaths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481BF-5879-4870-BEE3-E7D0742109E0}"/>
              </a:ext>
            </a:extLst>
          </p:cNvPr>
          <p:cNvGrpSpPr/>
          <p:nvPr/>
        </p:nvGrpSpPr>
        <p:grpSpPr>
          <a:xfrm>
            <a:off x="719805" y="1168400"/>
            <a:ext cx="4928934" cy="3811104"/>
            <a:chOff x="719805" y="1168400"/>
            <a:chExt cx="4928934" cy="381110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42BE6E-4690-4236-9BB2-D7ABD3E28419}"/>
                </a:ext>
              </a:extLst>
            </p:cNvPr>
            <p:cNvSpPr/>
            <p:nvPr/>
          </p:nvSpPr>
          <p:spPr bwMode="auto">
            <a:xfrm>
              <a:off x="1156252" y="2742856"/>
              <a:ext cx="4492487" cy="2236648"/>
            </a:xfrm>
            <a:custGeom>
              <a:avLst/>
              <a:gdLst>
                <a:gd name="connsiteX0" fmla="*/ 4357764 w 4404146"/>
                <a:gd name="connsiteY0" fmla="*/ 344 h 2173701"/>
                <a:gd name="connsiteX1" fmla="*/ 4331259 w 4404146"/>
                <a:gd name="connsiteY1" fmla="*/ 20222 h 2173701"/>
                <a:gd name="connsiteX2" fmla="*/ 4308068 w 4404146"/>
                <a:gd name="connsiteY2" fmla="*/ 36787 h 2173701"/>
                <a:gd name="connsiteX3" fmla="*/ 4291503 w 4404146"/>
                <a:gd name="connsiteY3" fmla="*/ 43414 h 2173701"/>
                <a:gd name="connsiteX4" fmla="*/ 4255059 w 4404146"/>
                <a:gd name="connsiteY4" fmla="*/ 76544 h 2173701"/>
                <a:gd name="connsiteX5" fmla="*/ 4238494 w 4404146"/>
                <a:gd name="connsiteY5" fmla="*/ 86483 h 2173701"/>
                <a:gd name="connsiteX6" fmla="*/ 4228555 w 4404146"/>
                <a:gd name="connsiteY6" fmla="*/ 96422 h 2173701"/>
                <a:gd name="connsiteX7" fmla="*/ 4215303 w 4404146"/>
                <a:gd name="connsiteY7" fmla="*/ 106361 h 2173701"/>
                <a:gd name="connsiteX8" fmla="*/ 4208677 w 4404146"/>
                <a:gd name="connsiteY8" fmla="*/ 116301 h 2173701"/>
                <a:gd name="connsiteX9" fmla="*/ 4192111 w 4404146"/>
                <a:gd name="connsiteY9" fmla="*/ 149431 h 2173701"/>
                <a:gd name="connsiteX10" fmla="*/ 4185485 w 4404146"/>
                <a:gd name="connsiteY10" fmla="*/ 172622 h 2173701"/>
                <a:gd name="connsiteX11" fmla="*/ 4178859 w 4404146"/>
                <a:gd name="connsiteY11" fmla="*/ 182561 h 2173701"/>
                <a:gd name="connsiteX12" fmla="*/ 4175546 w 4404146"/>
                <a:gd name="connsiteY12" fmla="*/ 222318 h 2173701"/>
                <a:gd name="connsiteX13" fmla="*/ 4172233 w 4404146"/>
                <a:gd name="connsiteY13" fmla="*/ 235570 h 2173701"/>
                <a:gd name="connsiteX14" fmla="*/ 4168920 w 4404146"/>
                <a:gd name="connsiteY14" fmla="*/ 252135 h 2173701"/>
                <a:gd name="connsiteX15" fmla="*/ 4165607 w 4404146"/>
                <a:gd name="connsiteY15" fmla="*/ 275327 h 2173701"/>
                <a:gd name="connsiteX16" fmla="*/ 4162294 w 4404146"/>
                <a:gd name="connsiteY16" fmla="*/ 301831 h 2173701"/>
                <a:gd name="connsiteX17" fmla="*/ 4155668 w 4404146"/>
                <a:gd name="connsiteY17" fmla="*/ 318396 h 2173701"/>
                <a:gd name="connsiteX18" fmla="*/ 4152355 w 4404146"/>
                <a:gd name="connsiteY18" fmla="*/ 328335 h 2173701"/>
                <a:gd name="connsiteX19" fmla="*/ 4145729 w 4404146"/>
                <a:gd name="connsiteY19" fmla="*/ 341587 h 2173701"/>
                <a:gd name="connsiteX20" fmla="*/ 4115911 w 4404146"/>
                <a:gd name="connsiteY20" fmla="*/ 354840 h 2173701"/>
                <a:gd name="connsiteX21" fmla="*/ 4089407 w 4404146"/>
                <a:gd name="connsiteY21" fmla="*/ 364779 h 2173701"/>
                <a:gd name="connsiteX22" fmla="*/ 4069529 w 4404146"/>
                <a:gd name="connsiteY22" fmla="*/ 368092 h 2173701"/>
                <a:gd name="connsiteX23" fmla="*/ 4039711 w 4404146"/>
                <a:gd name="connsiteY23" fmla="*/ 374718 h 2173701"/>
                <a:gd name="connsiteX24" fmla="*/ 4026459 w 4404146"/>
                <a:gd name="connsiteY24" fmla="*/ 384657 h 2173701"/>
                <a:gd name="connsiteX25" fmla="*/ 4023146 w 4404146"/>
                <a:gd name="connsiteY25" fmla="*/ 394596 h 2173701"/>
                <a:gd name="connsiteX26" fmla="*/ 4013207 w 4404146"/>
                <a:gd name="connsiteY26" fmla="*/ 427727 h 2173701"/>
                <a:gd name="connsiteX27" fmla="*/ 4009894 w 4404146"/>
                <a:gd name="connsiteY27" fmla="*/ 570187 h 2173701"/>
                <a:gd name="connsiteX28" fmla="*/ 3993329 w 4404146"/>
                <a:gd name="connsiteY28" fmla="*/ 619883 h 2173701"/>
                <a:gd name="connsiteX29" fmla="*/ 3986703 w 4404146"/>
                <a:gd name="connsiteY29" fmla="*/ 633135 h 2173701"/>
                <a:gd name="connsiteX30" fmla="*/ 3973451 w 4404146"/>
                <a:gd name="connsiteY30" fmla="*/ 689457 h 2173701"/>
                <a:gd name="connsiteX31" fmla="*/ 3970138 w 4404146"/>
                <a:gd name="connsiteY31" fmla="*/ 702709 h 2173701"/>
                <a:gd name="connsiteX32" fmla="*/ 3960198 w 4404146"/>
                <a:gd name="connsiteY32" fmla="*/ 709335 h 2173701"/>
                <a:gd name="connsiteX33" fmla="*/ 3950259 w 4404146"/>
                <a:gd name="connsiteY33" fmla="*/ 729214 h 2173701"/>
                <a:gd name="connsiteX34" fmla="*/ 3940320 w 4404146"/>
                <a:gd name="connsiteY34" fmla="*/ 742466 h 2173701"/>
                <a:gd name="connsiteX35" fmla="*/ 3933694 w 4404146"/>
                <a:gd name="connsiteY35" fmla="*/ 759031 h 2173701"/>
                <a:gd name="connsiteX36" fmla="*/ 3900564 w 4404146"/>
                <a:gd name="connsiteY36" fmla="*/ 788848 h 2173701"/>
                <a:gd name="connsiteX37" fmla="*/ 3887311 w 4404146"/>
                <a:gd name="connsiteY37" fmla="*/ 818666 h 2173701"/>
                <a:gd name="connsiteX38" fmla="*/ 3870746 w 4404146"/>
                <a:gd name="connsiteY38" fmla="*/ 821979 h 2173701"/>
                <a:gd name="connsiteX39" fmla="*/ 3807798 w 4404146"/>
                <a:gd name="connsiteY39" fmla="*/ 825292 h 2173701"/>
                <a:gd name="connsiteX40" fmla="*/ 3794546 w 4404146"/>
                <a:gd name="connsiteY40" fmla="*/ 838544 h 2173701"/>
                <a:gd name="connsiteX41" fmla="*/ 3791233 w 4404146"/>
                <a:gd name="connsiteY41" fmla="*/ 848483 h 2173701"/>
                <a:gd name="connsiteX42" fmla="*/ 3781294 w 4404146"/>
                <a:gd name="connsiteY42" fmla="*/ 868361 h 2173701"/>
                <a:gd name="connsiteX43" fmla="*/ 3777981 w 4404146"/>
                <a:gd name="connsiteY43" fmla="*/ 1010822 h 2173701"/>
                <a:gd name="connsiteX44" fmla="*/ 3771355 w 4404146"/>
                <a:gd name="connsiteY44" fmla="*/ 1047266 h 2173701"/>
                <a:gd name="connsiteX45" fmla="*/ 3768042 w 4404146"/>
                <a:gd name="connsiteY45" fmla="*/ 1057205 h 2173701"/>
                <a:gd name="connsiteX46" fmla="*/ 3758103 w 4404146"/>
                <a:gd name="connsiteY46" fmla="*/ 1070457 h 2173701"/>
                <a:gd name="connsiteX47" fmla="*/ 3741538 w 4404146"/>
                <a:gd name="connsiteY47" fmla="*/ 1100274 h 2173701"/>
                <a:gd name="connsiteX48" fmla="*/ 3721659 w 4404146"/>
                <a:gd name="connsiteY48" fmla="*/ 1126779 h 2173701"/>
                <a:gd name="connsiteX49" fmla="*/ 3705094 w 4404146"/>
                <a:gd name="connsiteY49" fmla="*/ 1166535 h 2173701"/>
                <a:gd name="connsiteX50" fmla="*/ 3698468 w 4404146"/>
                <a:gd name="connsiteY50" fmla="*/ 1179787 h 2173701"/>
                <a:gd name="connsiteX51" fmla="*/ 3688529 w 4404146"/>
                <a:gd name="connsiteY51" fmla="*/ 1193040 h 2173701"/>
                <a:gd name="connsiteX52" fmla="*/ 3668651 w 4404146"/>
                <a:gd name="connsiteY52" fmla="*/ 1222857 h 2173701"/>
                <a:gd name="connsiteX53" fmla="*/ 3655398 w 4404146"/>
                <a:gd name="connsiteY53" fmla="*/ 1252674 h 2173701"/>
                <a:gd name="connsiteX54" fmla="*/ 3642146 w 4404146"/>
                <a:gd name="connsiteY54" fmla="*/ 1265927 h 2173701"/>
                <a:gd name="connsiteX55" fmla="*/ 3622268 w 4404146"/>
                <a:gd name="connsiteY55" fmla="*/ 1289118 h 2173701"/>
                <a:gd name="connsiteX56" fmla="*/ 3609016 w 4404146"/>
                <a:gd name="connsiteY56" fmla="*/ 1295744 h 2173701"/>
                <a:gd name="connsiteX57" fmla="*/ 3595764 w 4404146"/>
                <a:gd name="connsiteY57" fmla="*/ 1305683 h 2173701"/>
                <a:gd name="connsiteX58" fmla="*/ 3582511 w 4404146"/>
                <a:gd name="connsiteY58" fmla="*/ 1328874 h 2173701"/>
                <a:gd name="connsiteX59" fmla="*/ 3569259 w 4404146"/>
                <a:gd name="connsiteY59" fmla="*/ 1342127 h 2173701"/>
                <a:gd name="connsiteX60" fmla="*/ 3552694 w 4404146"/>
                <a:gd name="connsiteY60" fmla="*/ 1398448 h 2173701"/>
                <a:gd name="connsiteX61" fmla="*/ 3539442 w 4404146"/>
                <a:gd name="connsiteY61" fmla="*/ 1411701 h 2173701"/>
                <a:gd name="connsiteX62" fmla="*/ 3529503 w 4404146"/>
                <a:gd name="connsiteY62" fmla="*/ 1424953 h 2173701"/>
                <a:gd name="connsiteX63" fmla="*/ 3512938 w 4404146"/>
                <a:gd name="connsiteY63" fmla="*/ 1434892 h 2173701"/>
                <a:gd name="connsiteX64" fmla="*/ 3502998 w 4404146"/>
                <a:gd name="connsiteY64" fmla="*/ 1441518 h 2173701"/>
                <a:gd name="connsiteX65" fmla="*/ 3489746 w 4404146"/>
                <a:gd name="connsiteY65" fmla="*/ 1451457 h 2173701"/>
                <a:gd name="connsiteX66" fmla="*/ 3459929 w 4404146"/>
                <a:gd name="connsiteY66" fmla="*/ 1458083 h 2173701"/>
                <a:gd name="connsiteX67" fmla="*/ 3443364 w 4404146"/>
                <a:gd name="connsiteY67" fmla="*/ 1464709 h 2173701"/>
                <a:gd name="connsiteX68" fmla="*/ 3403607 w 4404146"/>
                <a:gd name="connsiteY68" fmla="*/ 1521031 h 2173701"/>
                <a:gd name="connsiteX69" fmla="*/ 3377103 w 4404146"/>
                <a:gd name="connsiteY69" fmla="*/ 1540909 h 2173701"/>
                <a:gd name="connsiteX70" fmla="*/ 3370477 w 4404146"/>
                <a:gd name="connsiteY70" fmla="*/ 1550848 h 2173701"/>
                <a:gd name="connsiteX71" fmla="*/ 3363851 w 4404146"/>
                <a:gd name="connsiteY71" fmla="*/ 1564101 h 2173701"/>
                <a:gd name="connsiteX72" fmla="*/ 3334033 w 4404146"/>
                <a:gd name="connsiteY72" fmla="*/ 1593918 h 2173701"/>
                <a:gd name="connsiteX73" fmla="*/ 3290964 w 4404146"/>
                <a:gd name="connsiteY73" fmla="*/ 1633674 h 2173701"/>
                <a:gd name="connsiteX74" fmla="*/ 3277711 w 4404146"/>
                <a:gd name="connsiteY74" fmla="*/ 1653553 h 2173701"/>
                <a:gd name="connsiteX75" fmla="*/ 3264459 w 4404146"/>
                <a:gd name="connsiteY75" fmla="*/ 1663492 h 2173701"/>
                <a:gd name="connsiteX76" fmla="*/ 3254520 w 4404146"/>
                <a:gd name="connsiteY76" fmla="*/ 1673431 h 2173701"/>
                <a:gd name="connsiteX77" fmla="*/ 3244581 w 4404146"/>
                <a:gd name="connsiteY77" fmla="*/ 1686683 h 2173701"/>
                <a:gd name="connsiteX78" fmla="*/ 3234642 w 4404146"/>
                <a:gd name="connsiteY78" fmla="*/ 1696622 h 2173701"/>
                <a:gd name="connsiteX79" fmla="*/ 3228016 w 4404146"/>
                <a:gd name="connsiteY79" fmla="*/ 1706561 h 2173701"/>
                <a:gd name="connsiteX80" fmla="*/ 3208138 w 4404146"/>
                <a:gd name="connsiteY80" fmla="*/ 1719814 h 2173701"/>
                <a:gd name="connsiteX81" fmla="*/ 3191572 w 4404146"/>
                <a:gd name="connsiteY81" fmla="*/ 1733066 h 2173701"/>
                <a:gd name="connsiteX82" fmla="*/ 3181633 w 4404146"/>
                <a:gd name="connsiteY82" fmla="*/ 1736379 h 2173701"/>
                <a:gd name="connsiteX83" fmla="*/ 3145190 w 4404146"/>
                <a:gd name="connsiteY83" fmla="*/ 1752944 h 2173701"/>
                <a:gd name="connsiteX84" fmla="*/ 3135251 w 4404146"/>
                <a:gd name="connsiteY84" fmla="*/ 1759570 h 2173701"/>
                <a:gd name="connsiteX85" fmla="*/ 3131938 w 4404146"/>
                <a:gd name="connsiteY85" fmla="*/ 1769509 h 2173701"/>
                <a:gd name="connsiteX86" fmla="*/ 3118685 w 4404146"/>
                <a:gd name="connsiteY86" fmla="*/ 1772822 h 2173701"/>
                <a:gd name="connsiteX87" fmla="*/ 3098807 w 4404146"/>
                <a:gd name="connsiteY87" fmla="*/ 1789387 h 2173701"/>
                <a:gd name="connsiteX88" fmla="*/ 3072303 w 4404146"/>
                <a:gd name="connsiteY88" fmla="*/ 1815892 h 2173701"/>
                <a:gd name="connsiteX89" fmla="*/ 3059051 w 4404146"/>
                <a:gd name="connsiteY89" fmla="*/ 1825831 h 2173701"/>
                <a:gd name="connsiteX90" fmla="*/ 3035859 w 4404146"/>
                <a:gd name="connsiteY90" fmla="*/ 1829144 h 2173701"/>
                <a:gd name="connsiteX91" fmla="*/ 3019294 w 4404146"/>
                <a:gd name="connsiteY91" fmla="*/ 1832457 h 2173701"/>
                <a:gd name="connsiteX92" fmla="*/ 2979538 w 4404146"/>
                <a:gd name="connsiteY92" fmla="*/ 1839083 h 2173701"/>
                <a:gd name="connsiteX93" fmla="*/ 2949720 w 4404146"/>
                <a:gd name="connsiteY93" fmla="*/ 1845709 h 2173701"/>
                <a:gd name="connsiteX94" fmla="*/ 2936468 w 4404146"/>
                <a:gd name="connsiteY94" fmla="*/ 1852335 h 2173701"/>
                <a:gd name="connsiteX95" fmla="*/ 2896711 w 4404146"/>
                <a:gd name="connsiteY95" fmla="*/ 1862274 h 2173701"/>
                <a:gd name="connsiteX96" fmla="*/ 2880146 w 4404146"/>
                <a:gd name="connsiteY96" fmla="*/ 1872214 h 2173701"/>
                <a:gd name="connsiteX97" fmla="*/ 2856955 w 4404146"/>
                <a:gd name="connsiteY97" fmla="*/ 1875527 h 2173701"/>
                <a:gd name="connsiteX98" fmla="*/ 2837077 w 4404146"/>
                <a:gd name="connsiteY98" fmla="*/ 1878840 h 2173701"/>
                <a:gd name="connsiteX99" fmla="*/ 2803946 w 4404146"/>
                <a:gd name="connsiteY99" fmla="*/ 1892092 h 2173701"/>
                <a:gd name="connsiteX100" fmla="*/ 2747624 w 4404146"/>
                <a:gd name="connsiteY100" fmla="*/ 1902031 h 2173701"/>
                <a:gd name="connsiteX101" fmla="*/ 2721120 w 4404146"/>
                <a:gd name="connsiteY101" fmla="*/ 1911970 h 2173701"/>
                <a:gd name="connsiteX102" fmla="*/ 2711181 w 4404146"/>
                <a:gd name="connsiteY102" fmla="*/ 1918596 h 2173701"/>
                <a:gd name="connsiteX103" fmla="*/ 2671424 w 4404146"/>
                <a:gd name="connsiteY103" fmla="*/ 1928535 h 2173701"/>
                <a:gd name="connsiteX104" fmla="*/ 2658172 w 4404146"/>
                <a:gd name="connsiteY104" fmla="*/ 1938474 h 2173701"/>
                <a:gd name="connsiteX105" fmla="*/ 2608477 w 4404146"/>
                <a:gd name="connsiteY105" fmla="*/ 1951727 h 2173701"/>
                <a:gd name="connsiteX106" fmla="*/ 2598538 w 4404146"/>
                <a:gd name="connsiteY106" fmla="*/ 1955040 h 2173701"/>
                <a:gd name="connsiteX107" fmla="*/ 2555468 w 4404146"/>
                <a:gd name="connsiteY107" fmla="*/ 1971605 h 2173701"/>
                <a:gd name="connsiteX108" fmla="*/ 2515711 w 4404146"/>
                <a:gd name="connsiteY108" fmla="*/ 1981544 h 2173701"/>
                <a:gd name="connsiteX109" fmla="*/ 2489207 w 4404146"/>
                <a:gd name="connsiteY109" fmla="*/ 1988170 h 2173701"/>
                <a:gd name="connsiteX110" fmla="*/ 2469329 w 4404146"/>
                <a:gd name="connsiteY110" fmla="*/ 1991483 h 2173701"/>
                <a:gd name="connsiteX111" fmla="*/ 2452764 w 4404146"/>
                <a:gd name="connsiteY111" fmla="*/ 1994796 h 2173701"/>
                <a:gd name="connsiteX112" fmla="*/ 2419633 w 4404146"/>
                <a:gd name="connsiteY112" fmla="*/ 1988170 h 2173701"/>
                <a:gd name="connsiteX113" fmla="*/ 2376564 w 4404146"/>
                <a:gd name="connsiteY113" fmla="*/ 1978231 h 2173701"/>
                <a:gd name="connsiteX114" fmla="*/ 2316929 w 4404146"/>
                <a:gd name="connsiteY114" fmla="*/ 1981544 h 2173701"/>
                <a:gd name="connsiteX115" fmla="*/ 2297051 w 4404146"/>
                <a:gd name="connsiteY115" fmla="*/ 1988170 h 2173701"/>
                <a:gd name="connsiteX116" fmla="*/ 2250668 w 4404146"/>
                <a:gd name="connsiteY116" fmla="*/ 1994796 h 2173701"/>
                <a:gd name="connsiteX117" fmla="*/ 2230790 w 4404146"/>
                <a:gd name="connsiteY117" fmla="*/ 1998109 h 2173701"/>
                <a:gd name="connsiteX118" fmla="*/ 2217538 w 4404146"/>
                <a:gd name="connsiteY118" fmla="*/ 2001422 h 2173701"/>
                <a:gd name="connsiteX119" fmla="*/ 2191033 w 4404146"/>
                <a:gd name="connsiteY119" fmla="*/ 2004735 h 2173701"/>
                <a:gd name="connsiteX120" fmla="*/ 2111520 w 4404146"/>
                <a:gd name="connsiteY120" fmla="*/ 2001422 h 2173701"/>
                <a:gd name="connsiteX121" fmla="*/ 2058511 w 4404146"/>
                <a:gd name="connsiteY121" fmla="*/ 1994796 h 2173701"/>
                <a:gd name="connsiteX122" fmla="*/ 1925990 w 4404146"/>
                <a:gd name="connsiteY122" fmla="*/ 1998109 h 2173701"/>
                <a:gd name="connsiteX123" fmla="*/ 1786842 w 4404146"/>
                <a:gd name="connsiteY123" fmla="*/ 1991483 h 2173701"/>
                <a:gd name="connsiteX124" fmla="*/ 1773590 w 4404146"/>
                <a:gd name="connsiteY124" fmla="*/ 1984857 h 2173701"/>
                <a:gd name="connsiteX125" fmla="*/ 1690764 w 4404146"/>
                <a:gd name="connsiteY125" fmla="*/ 1984857 h 2173701"/>
                <a:gd name="connsiteX126" fmla="*/ 1505233 w 4404146"/>
                <a:gd name="connsiteY126" fmla="*/ 1984857 h 2173701"/>
                <a:gd name="connsiteX127" fmla="*/ 1491981 w 4404146"/>
                <a:gd name="connsiteY127" fmla="*/ 1991483 h 2173701"/>
                <a:gd name="connsiteX128" fmla="*/ 1472103 w 4404146"/>
                <a:gd name="connsiteY128" fmla="*/ 2008048 h 2173701"/>
                <a:gd name="connsiteX129" fmla="*/ 1465477 w 4404146"/>
                <a:gd name="connsiteY129" fmla="*/ 2017987 h 2173701"/>
                <a:gd name="connsiteX130" fmla="*/ 1432346 w 4404146"/>
                <a:gd name="connsiteY130" fmla="*/ 2021301 h 2173701"/>
                <a:gd name="connsiteX131" fmla="*/ 1385964 w 4404146"/>
                <a:gd name="connsiteY131" fmla="*/ 2014674 h 2173701"/>
                <a:gd name="connsiteX132" fmla="*/ 1392590 w 4404146"/>
                <a:gd name="connsiteY132" fmla="*/ 1994796 h 2173701"/>
                <a:gd name="connsiteX133" fmla="*/ 1402529 w 4404146"/>
                <a:gd name="connsiteY133" fmla="*/ 1964979 h 2173701"/>
                <a:gd name="connsiteX134" fmla="*/ 1399216 w 4404146"/>
                <a:gd name="connsiteY134" fmla="*/ 1941787 h 2173701"/>
                <a:gd name="connsiteX135" fmla="*/ 1382651 w 4404146"/>
                <a:gd name="connsiteY135" fmla="*/ 1918596 h 2173701"/>
                <a:gd name="connsiteX136" fmla="*/ 1372711 w 4404146"/>
                <a:gd name="connsiteY136" fmla="*/ 1915283 h 2173701"/>
                <a:gd name="connsiteX137" fmla="*/ 1362772 w 4404146"/>
                <a:gd name="connsiteY137" fmla="*/ 1908657 h 2173701"/>
                <a:gd name="connsiteX138" fmla="*/ 1356146 w 4404146"/>
                <a:gd name="connsiteY138" fmla="*/ 1895405 h 2173701"/>
                <a:gd name="connsiteX139" fmla="*/ 1336268 w 4404146"/>
                <a:gd name="connsiteY139" fmla="*/ 1888779 h 2173701"/>
                <a:gd name="connsiteX140" fmla="*/ 1276633 w 4404146"/>
                <a:gd name="connsiteY140" fmla="*/ 1908657 h 2173701"/>
                <a:gd name="connsiteX141" fmla="*/ 1270007 w 4404146"/>
                <a:gd name="connsiteY141" fmla="*/ 1921909 h 2173701"/>
                <a:gd name="connsiteX142" fmla="*/ 1253442 w 4404146"/>
                <a:gd name="connsiteY142" fmla="*/ 2001422 h 2173701"/>
                <a:gd name="connsiteX143" fmla="*/ 1240190 w 4404146"/>
                <a:gd name="connsiteY143" fmla="*/ 2014674 h 2173701"/>
                <a:gd name="connsiteX144" fmla="*/ 1008277 w 4404146"/>
                <a:gd name="connsiteY144" fmla="*/ 2011361 h 2173701"/>
                <a:gd name="connsiteX145" fmla="*/ 951955 w 4404146"/>
                <a:gd name="connsiteY145" fmla="*/ 2008048 h 2173701"/>
                <a:gd name="connsiteX146" fmla="*/ 938703 w 4404146"/>
                <a:gd name="connsiteY146" fmla="*/ 2001422 h 2173701"/>
                <a:gd name="connsiteX147" fmla="*/ 905572 w 4404146"/>
                <a:gd name="connsiteY147" fmla="*/ 1998109 h 2173701"/>
                <a:gd name="connsiteX148" fmla="*/ 829372 w 4404146"/>
                <a:gd name="connsiteY148" fmla="*/ 1991483 h 2173701"/>
                <a:gd name="connsiteX149" fmla="*/ 720042 w 4404146"/>
                <a:gd name="connsiteY149" fmla="*/ 1981544 h 2173701"/>
                <a:gd name="connsiteX150" fmla="*/ 696851 w 4404146"/>
                <a:gd name="connsiteY150" fmla="*/ 1978231 h 2173701"/>
                <a:gd name="connsiteX151" fmla="*/ 663720 w 4404146"/>
                <a:gd name="connsiteY151" fmla="*/ 1974918 h 2173701"/>
                <a:gd name="connsiteX152" fmla="*/ 570955 w 4404146"/>
                <a:gd name="connsiteY152" fmla="*/ 1978231 h 2173701"/>
                <a:gd name="connsiteX153" fmla="*/ 534511 w 4404146"/>
                <a:gd name="connsiteY153" fmla="*/ 1984857 h 2173701"/>
                <a:gd name="connsiteX154" fmla="*/ 498068 w 4404146"/>
                <a:gd name="connsiteY154" fmla="*/ 1991483 h 2173701"/>
                <a:gd name="connsiteX155" fmla="*/ 342355 w 4404146"/>
                <a:gd name="connsiteY155" fmla="*/ 1988170 h 2173701"/>
                <a:gd name="connsiteX156" fmla="*/ 315851 w 4404146"/>
                <a:gd name="connsiteY156" fmla="*/ 1984857 h 2173701"/>
                <a:gd name="connsiteX157" fmla="*/ 239651 w 4404146"/>
                <a:gd name="connsiteY157" fmla="*/ 1988170 h 2173701"/>
                <a:gd name="connsiteX158" fmla="*/ 223085 w 4404146"/>
                <a:gd name="connsiteY158" fmla="*/ 2001422 h 2173701"/>
                <a:gd name="connsiteX159" fmla="*/ 206520 w 4404146"/>
                <a:gd name="connsiteY159" fmla="*/ 2004735 h 2173701"/>
                <a:gd name="connsiteX160" fmla="*/ 199894 w 4404146"/>
                <a:gd name="connsiteY160" fmla="*/ 2014674 h 2173701"/>
                <a:gd name="connsiteX161" fmla="*/ 153511 w 4404146"/>
                <a:gd name="connsiteY161" fmla="*/ 2017987 h 2173701"/>
                <a:gd name="connsiteX162" fmla="*/ 130320 w 4404146"/>
                <a:gd name="connsiteY162" fmla="*/ 2021301 h 2173701"/>
                <a:gd name="connsiteX163" fmla="*/ 97190 w 4404146"/>
                <a:gd name="connsiteY163" fmla="*/ 2027927 h 2173701"/>
                <a:gd name="connsiteX164" fmla="*/ 77311 w 4404146"/>
                <a:gd name="connsiteY164" fmla="*/ 2041179 h 2173701"/>
                <a:gd name="connsiteX165" fmla="*/ 34242 w 4404146"/>
                <a:gd name="connsiteY165" fmla="*/ 2061057 h 2173701"/>
                <a:gd name="connsiteX166" fmla="*/ 4424 w 4404146"/>
                <a:gd name="connsiteY166" fmla="*/ 2097501 h 2173701"/>
                <a:gd name="connsiteX167" fmla="*/ 1111 w 4404146"/>
                <a:gd name="connsiteY167" fmla="*/ 2110753 h 2173701"/>
                <a:gd name="connsiteX168" fmla="*/ 47494 w 4404146"/>
                <a:gd name="connsiteY168" fmla="*/ 2133944 h 2173701"/>
                <a:gd name="connsiteX169" fmla="*/ 57433 w 4404146"/>
                <a:gd name="connsiteY169" fmla="*/ 2140570 h 2173701"/>
                <a:gd name="connsiteX170" fmla="*/ 70685 w 4404146"/>
                <a:gd name="connsiteY170" fmla="*/ 2143883 h 2173701"/>
                <a:gd name="connsiteX171" fmla="*/ 93877 w 4404146"/>
                <a:gd name="connsiteY171" fmla="*/ 2150509 h 2173701"/>
                <a:gd name="connsiteX172" fmla="*/ 143572 w 4404146"/>
                <a:gd name="connsiteY172" fmla="*/ 2160448 h 2173701"/>
                <a:gd name="connsiteX173" fmla="*/ 180016 w 4404146"/>
                <a:gd name="connsiteY173" fmla="*/ 2167074 h 2173701"/>
                <a:gd name="connsiteX174" fmla="*/ 302598 w 4404146"/>
                <a:gd name="connsiteY174" fmla="*/ 2163761 h 2173701"/>
                <a:gd name="connsiteX175" fmla="*/ 322477 w 4404146"/>
                <a:gd name="connsiteY175" fmla="*/ 2160448 h 2173701"/>
                <a:gd name="connsiteX176" fmla="*/ 339042 w 4404146"/>
                <a:gd name="connsiteY176" fmla="*/ 2153822 h 2173701"/>
                <a:gd name="connsiteX177" fmla="*/ 372172 w 4404146"/>
                <a:gd name="connsiteY177" fmla="*/ 2147196 h 2173701"/>
                <a:gd name="connsiteX178" fmla="*/ 388738 w 4404146"/>
                <a:gd name="connsiteY178" fmla="*/ 2143883 h 2173701"/>
                <a:gd name="connsiteX179" fmla="*/ 401990 w 4404146"/>
                <a:gd name="connsiteY179" fmla="*/ 2137257 h 2173701"/>
                <a:gd name="connsiteX180" fmla="*/ 411929 w 4404146"/>
                <a:gd name="connsiteY180" fmla="*/ 2133944 h 2173701"/>
                <a:gd name="connsiteX181" fmla="*/ 421868 w 4404146"/>
                <a:gd name="connsiteY181" fmla="*/ 2127318 h 2173701"/>
                <a:gd name="connsiteX182" fmla="*/ 445059 w 4404146"/>
                <a:gd name="connsiteY182" fmla="*/ 2120692 h 2173701"/>
                <a:gd name="connsiteX183" fmla="*/ 498068 w 4404146"/>
                <a:gd name="connsiteY183" fmla="*/ 2114066 h 2173701"/>
                <a:gd name="connsiteX184" fmla="*/ 534511 w 4404146"/>
                <a:gd name="connsiteY184" fmla="*/ 2120692 h 2173701"/>
                <a:gd name="connsiteX185" fmla="*/ 567642 w 4404146"/>
                <a:gd name="connsiteY185" fmla="*/ 2127318 h 2173701"/>
                <a:gd name="connsiteX186" fmla="*/ 657094 w 4404146"/>
                <a:gd name="connsiteY186" fmla="*/ 2133944 h 2173701"/>
                <a:gd name="connsiteX187" fmla="*/ 683598 w 4404146"/>
                <a:gd name="connsiteY187" fmla="*/ 2143883 h 2173701"/>
                <a:gd name="connsiteX188" fmla="*/ 720042 w 4404146"/>
                <a:gd name="connsiteY188" fmla="*/ 2150509 h 2173701"/>
                <a:gd name="connsiteX189" fmla="*/ 763111 w 4404146"/>
                <a:gd name="connsiteY189" fmla="*/ 2157135 h 2173701"/>
                <a:gd name="connsiteX190" fmla="*/ 826059 w 4404146"/>
                <a:gd name="connsiteY190" fmla="*/ 2167074 h 2173701"/>
                <a:gd name="connsiteX191" fmla="*/ 872442 w 4404146"/>
                <a:gd name="connsiteY191" fmla="*/ 2173701 h 2173701"/>
                <a:gd name="connsiteX192" fmla="*/ 965207 w 4404146"/>
                <a:gd name="connsiteY192" fmla="*/ 2170387 h 2173701"/>
                <a:gd name="connsiteX193" fmla="*/ 1024842 w 4404146"/>
                <a:gd name="connsiteY193" fmla="*/ 2157135 h 2173701"/>
                <a:gd name="connsiteX194" fmla="*/ 1048033 w 4404146"/>
                <a:gd name="connsiteY194" fmla="*/ 2153822 h 2173701"/>
                <a:gd name="connsiteX195" fmla="*/ 1074538 w 4404146"/>
                <a:gd name="connsiteY195" fmla="*/ 2147196 h 2173701"/>
                <a:gd name="connsiteX196" fmla="*/ 1107668 w 4404146"/>
                <a:gd name="connsiteY196" fmla="*/ 2130631 h 2173701"/>
                <a:gd name="connsiteX197" fmla="*/ 1144111 w 4404146"/>
                <a:gd name="connsiteY197" fmla="*/ 2124005 h 2173701"/>
                <a:gd name="connsiteX198" fmla="*/ 1163990 w 4404146"/>
                <a:gd name="connsiteY198" fmla="*/ 2120692 h 2173701"/>
                <a:gd name="connsiteX199" fmla="*/ 1286572 w 4404146"/>
                <a:gd name="connsiteY199" fmla="*/ 2114066 h 2173701"/>
                <a:gd name="connsiteX200" fmla="*/ 1349520 w 4404146"/>
                <a:gd name="connsiteY200" fmla="*/ 2104127 h 2173701"/>
                <a:gd name="connsiteX201" fmla="*/ 1468790 w 4404146"/>
                <a:gd name="connsiteY201" fmla="*/ 2100814 h 2173701"/>
                <a:gd name="connsiteX202" fmla="*/ 1558242 w 4404146"/>
                <a:gd name="connsiteY202" fmla="*/ 2100814 h 2173701"/>
                <a:gd name="connsiteX203" fmla="*/ 1568181 w 4404146"/>
                <a:gd name="connsiteY203" fmla="*/ 2104127 h 2173701"/>
                <a:gd name="connsiteX204" fmla="*/ 1588059 w 4404146"/>
                <a:gd name="connsiteY204" fmla="*/ 2107440 h 2173701"/>
                <a:gd name="connsiteX205" fmla="*/ 1604624 w 4404146"/>
                <a:gd name="connsiteY205" fmla="*/ 2110753 h 2173701"/>
                <a:gd name="connsiteX206" fmla="*/ 1651007 w 4404146"/>
                <a:gd name="connsiteY206" fmla="*/ 2120692 h 2173701"/>
                <a:gd name="connsiteX207" fmla="*/ 1694077 w 4404146"/>
                <a:gd name="connsiteY207" fmla="*/ 2127318 h 2173701"/>
                <a:gd name="connsiteX208" fmla="*/ 1720581 w 4404146"/>
                <a:gd name="connsiteY208" fmla="*/ 2130631 h 2173701"/>
                <a:gd name="connsiteX209" fmla="*/ 1747085 w 4404146"/>
                <a:gd name="connsiteY209" fmla="*/ 2137257 h 2173701"/>
                <a:gd name="connsiteX210" fmla="*/ 1773590 w 4404146"/>
                <a:gd name="connsiteY210" fmla="*/ 2140570 h 2173701"/>
                <a:gd name="connsiteX211" fmla="*/ 1793468 w 4404146"/>
                <a:gd name="connsiteY211" fmla="*/ 2143883 h 2173701"/>
                <a:gd name="connsiteX212" fmla="*/ 1899485 w 4404146"/>
                <a:gd name="connsiteY212" fmla="*/ 2140570 h 2173701"/>
                <a:gd name="connsiteX213" fmla="*/ 1982311 w 4404146"/>
                <a:gd name="connsiteY213" fmla="*/ 2153822 h 2173701"/>
                <a:gd name="connsiteX214" fmla="*/ 2018755 w 4404146"/>
                <a:gd name="connsiteY214" fmla="*/ 2147196 h 2173701"/>
                <a:gd name="connsiteX215" fmla="*/ 2032007 w 4404146"/>
                <a:gd name="connsiteY215" fmla="*/ 2140570 h 2173701"/>
                <a:gd name="connsiteX216" fmla="*/ 2041946 w 4404146"/>
                <a:gd name="connsiteY216" fmla="*/ 2137257 h 2173701"/>
                <a:gd name="connsiteX217" fmla="*/ 2065138 w 4404146"/>
                <a:gd name="connsiteY217" fmla="*/ 2120692 h 2173701"/>
                <a:gd name="connsiteX218" fmla="*/ 2078390 w 4404146"/>
                <a:gd name="connsiteY218" fmla="*/ 2107440 h 2173701"/>
                <a:gd name="connsiteX219" fmla="*/ 2108207 w 4404146"/>
                <a:gd name="connsiteY219" fmla="*/ 2097501 h 2173701"/>
                <a:gd name="connsiteX220" fmla="*/ 2164529 w 4404146"/>
                <a:gd name="connsiteY220" fmla="*/ 2104127 h 2173701"/>
                <a:gd name="connsiteX221" fmla="*/ 2174468 w 4404146"/>
                <a:gd name="connsiteY221" fmla="*/ 2114066 h 2173701"/>
                <a:gd name="connsiteX222" fmla="*/ 2197659 w 4404146"/>
                <a:gd name="connsiteY222" fmla="*/ 2120692 h 2173701"/>
                <a:gd name="connsiteX223" fmla="*/ 2217538 w 4404146"/>
                <a:gd name="connsiteY223" fmla="*/ 2124005 h 2173701"/>
                <a:gd name="connsiteX224" fmla="*/ 2250668 w 4404146"/>
                <a:gd name="connsiteY224" fmla="*/ 2130631 h 2173701"/>
                <a:gd name="connsiteX225" fmla="*/ 2280485 w 4404146"/>
                <a:gd name="connsiteY225" fmla="*/ 2137257 h 2173701"/>
                <a:gd name="connsiteX226" fmla="*/ 2316929 w 4404146"/>
                <a:gd name="connsiteY226" fmla="*/ 2140570 h 2173701"/>
                <a:gd name="connsiteX227" fmla="*/ 2326868 w 4404146"/>
                <a:gd name="connsiteY227" fmla="*/ 2143883 h 2173701"/>
                <a:gd name="connsiteX228" fmla="*/ 2399755 w 4404146"/>
                <a:gd name="connsiteY228" fmla="*/ 2137257 h 2173701"/>
                <a:gd name="connsiteX229" fmla="*/ 2446138 w 4404146"/>
                <a:gd name="connsiteY229" fmla="*/ 2130631 h 2173701"/>
                <a:gd name="connsiteX230" fmla="*/ 2565407 w 4404146"/>
                <a:gd name="connsiteY230" fmla="*/ 2137257 h 2173701"/>
                <a:gd name="connsiteX231" fmla="*/ 2578659 w 4404146"/>
                <a:gd name="connsiteY231" fmla="*/ 2140570 h 2173701"/>
                <a:gd name="connsiteX232" fmla="*/ 2588598 w 4404146"/>
                <a:gd name="connsiteY232" fmla="*/ 2137257 h 2173701"/>
                <a:gd name="connsiteX233" fmla="*/ 2631668 w 4404146"/>
                <a:gd name="connsiteY233" fmla="*/ 2130631 h 2173701"/>
                <a:gd name="connsiteX234" fmla="*/ 2757564 w 4404146"/>
                <a:gd name="connsiteY234" fmla="*/ 2087561 h 2173701"/>
                <a:gd name="connsiteX235" fmla="*/ 2810572 w 4404146"/>
                <a:gd name="connsiteY235" fmla="*/ 2077622 h 2173701"/>
                <a:gd name="connsiteX236" fmla="*/ 2873520 w 4404146"/>
                <a:gd name="connsiteY236" fmla="*/ 2057744 h 2173701"/>
                <a:gd name="connsiteX237" fmla="*/ 2893398 w 4404146"/>
                <a:gd name="connsiteY237" fmla="*/ 2051118 h 2173701"/>
                <a:gd name="connsiteX238" fmla="*/ 2939781 w 4404146"/>
                <a:gd name="connsiteY238" fmla="*/ 2044492 h 2173701"/>
                <a:gd name="connsiteX239" fmla="*/ 2962972 w 4404146"/>
                <a:gd name="connsiteY239" fmla="*/ 2041179 h 2173701"/>
                <a:gd name="connsiteX240" fmla="*/ 2992790 w 4404146"/>
                <a:gd name="connsiteY240" fmla="*/ 2037866 h 2173701"/>
                <a:gd name="connsiteX241" fmla="*/ 3029233 w 4404146"/>
                <a:gd name="connsiteY241" fmla="*/ 2031240 h 2173701"/>
                <a:gd name="connsiteX242" fmla="*/ 3049111 w 4404146"/>
                <a:gd name="connsiteY242" fmla="*/ 2017987 h 2173701"/>
                <a:gd name="connsiteX243" fmla="*/ 3059051 w 4404146"/>
                <a:gd name="connsiteY243" fmla="*/ 2014674 h 2173701"/>
                <a:gd name="connsiteX244" fmla="*/ 3068990 w 4404146"/>
                <a:gd name="connsiteY244" fmla="*/ 2004735 h 2173701"/>
                <a:gd name="connsiteX245" fmla="*/ 3085555 w 4404146"/>
                <a:gd name="connsiteY245" fmla="*/ 1994796 h 2173701"/>
                <a:gd name="connsiteX246" fmla="*/ 3095494 w 4404146"/>
                <a:gd name="connsiteY246" fmla="*/ 1984857 h 2173701"/>
                <a:gd name="connsiteX247" fmla="*/ 3112059 w 4404146"/>
                <a:gd name="connsiteY247" fmla="*/ 1971605 h 2173701"/>
                <a:gd name="connsiteX248" fmla="*/ 3135251 w 4404146"/>
                <a:gd name="connsiteY248" fmla="*/ 1945101 h 2173701"/>
                <a:gd name="connsiteX249" fmla="*/ 3141877 w 4404146"/>
                <a:gd name="connsiteY249" fmla="*/ 1935161 h 2173701"/>
                <a:gd name="connsiteX250" fmla="*/ 3151816 w 4404146"/>
                <a:gd name="connsiteY250" fmla="*/ 1918596 h 2173701"/>
                <a:gd name="connsiteX251" fmla="*/ 3194885 w 4404146"/>
                <a:gd name="connsiteY251" fmla="*/ 1892092 h 2173701"/>
                <a:gd name="connsiteX252" fmla="*/ 3204824 w 4404146"/>
                <a:gd name="connsiteY252" fmla="*/ 1878840 h 2173701"/>
                <a:gd name="connsiteX253" fmla="*/ 3211451 w 4404146"/>
                <a:gd name="connsiteY253" fmla="*/ 1868901 h 2173701"/>
                <a:gd name="connsiteX254" fmla="*/ 3221390 w 4404146"/>
                <a:gd name="connsiteY254" fmla="*/ 1858961 h 2173701"/>
                <a:gd name="connsiteX255" fmla="*/ 3297590 w 4404146"/>
                <a:gd name="connsiteY255" fmla="*/ 1802640 h 2173701"/>
                <a:gd name="connsiteX256" fmla="*/ 3327407 w 4404146"/>
                <a:gd name="connsiteY256" fmla="*/ 1792701 h 2173701"/>
                <a:gd name="connsiteX257" fmla="*/ 3350598 w 4404146"/>
                <a:gd name="connsiteY257" fmla="*/ 1782761 h 2173701"/>
                <a:gd name="connsiteX258" fmla="*/ 3377103 w 4404146"/>
                <a:gd name="connsiteY258" fmla="*/ 1752944 h 2173701"/>
                <a:gd name="connsiteX259" fmla="*/ 3410233 w 4404146"/>
                <a:gd name="connsiteY259" fmla="*/ 1729753 h 2173701"/>
                <a:gd name="connsiteX260" fmla="*/ 3463242 w 4404146"/>
                <a:gd name="connsiteY260" fmla="*/ 1696622 h 2173701"/>
                <a:gd name="connsiteX261" fmla="*/ 3479807 w 4404146"/>
                <a:gd name="connsiteY261" fmla="*/ 1693309 h 2173701"/>
                <a:gd name="connsiteX262" fmla="*/ 3489746 w 4404146"/>
                <a:gd name="connsiteY262" fmla="*/ 1686683 h 2173701"/>
                <a:gd name="connsiteX263" fmla="*/ 3509624 w 4404146"/>
                <a:gd name="connsiteY263" fmla="*/ 1670118 h 2173701"/>
                <a:gd name="connsiteX264" fmla="*/ 3565946 w 4404146"/>
                <a:gd name="connsiteY264" fmla="*/ 1640301 h 2173701"/>
                <a:gd name="connsiteX265" fmla="*/ 3585824 w 4404146"/>
                <a:gd name="connsiteY265" fmla="*/ 1633674 h 2173701"/>
                <a:gd name="connsiteX266" fmla="*/ 3615642 w 4404146"/>
                <a:gd name="connsiteY266" fmla="*/ 1607170 h 2173701"/>
                <a:gd name="connsiteX267" fmla="*/ 3632207 w 4404146"/>
                <a:gd name="connsiteY267" fmla="*/ 1583979 h 2173701"/>
                <a:gd name="connsiteX268" fmla="*/ 3642146 w 4404146"/>
                <a:gd name="connsiteY268" fmla="*/ 1577353 h 2173701"/>
                <a:gd name="connsiteX269" fmla="*/ 3665338 w 4404146"/>
                <a:gd name="connsiteY269" fmla="*/ 1554161 h 2173701"/>
                <a:gd name="connsiteX270" fmla="*/ 3675277 w 4404146"/>
                <a:gd name="connsiteY270" fmla="*/ 1534283 h 2173701"/>
                <a:gd name="connsiteX271" fmla="*/ 3695155 w 4404146"/>
                <a:gd name="connsiteY271" fmla="*/ 1514405 h 2173701"/>
                <a:gd name="connsiteX272" fmla="*/ 3708407 w 4404146"/>
                <a:gd name="connsiteY272" fmla="*/ 1484587 h 2173701"/>
                <a:gd name="connsiteX273" fmla="*/ 3721659 w 4404146"/>
                <a:gd name="connsiteY273" fmla="*/ 1451457 h 2173701"/>
                <a:gd name="connsiteX274" fmla="*/ 3734911 w 4404146"/>
                <a:gd name="connsiteY274" fmla="*/ 1415014 h 2173701"/>
                <a:gd name="connsiteX275" fmla="*/ 3744851 w 4404146"/>
                <a:gd name="connsiteY275" fmla="*/ 1395135 h 2173701"/>
                <a:gd name="connsiteX276" fmla="*/ 3754790 w 4404146"/>
                <a:gd name="connsiteY276" fmla="*/ 1368631 h 2173701"/>
                <a:gd name="connsiteX277" fmla="*/ 3758103 w 4404146"/>
                <a:gd name="connsiteY277" fmla="*/ 1352066 h 2173701"/>
                <a:gd name="connsiteX278" fmla="*/ 3764729 w 4404146"/>
                <a:gd name="connsiteY278" fmla="*/ 1342127 h 2173701"/>
                <a:gd name="connsiteX279" fmla="*/ 3768042 w 4404146"/>
                <a:gd name="connsiteY279" fmla="*/ 1308996 h 2173701"/>
                <a:gd name="connsiteX280" fmla="*/ 3774668 w 4404146"/>
                <a:gd name="connsiteY280" fmla="*/ 1299057 h 2173701"/>
                <a:gd name="connsiteX281" fmla="*/ 3777981 w 4404146"/>
                <a:gd name="connsiteY281" fmla="*/ 1285805 h 2173701"/>
                <a:gd name="connsiteX282" fmla="*/ 3784607 w 4404146"/>
                <a:gd name="connsiteY282" fmla="*/ 1255987 h 2173701"/>
                <a:gd name="connsiteX283" fmla="*/ 3791233 w 4404146"/>
                <a:gd name="connsiteY283" fmla="*/ 1239422 h 2173701"/>
                <a:gd name="connsiteX284" fmla="*/ 3801172 w 4404146"/>
                <a:gd name="connsiteY284" fmla="*/ 1232796 h 2173701"/>
                <a:gd name="connsiteX285" fmla="*/ 3817738 w 4404146"/>
                <a:gd name="connsiteY285" fmla="*/ 1189727 h 2173701"/>
                <a:gd name="connsiteX286" fmla="*/ 3830990 w 4404146"/>
                <a:gd name="connsiteY286" fmla="*/ 1146657 h 2173701"/>
                <a:gd name="connsiteX287" fmla="*/ 3840929 w 4404146"/>
                <a:gd name="connsiteY287" fmla="*/ 1126779 h 2173701"/>
                <a:gd name="connsiteX288" fmla="*/ 3864120 w 4404146"/>
                <a:gd name="connsiteY288" fmla="*/ 1110214 h 2173701"/>
                <a:gd name="connsiteX289" fmla="*/ 3874059 w 4404146"/>
                <a:gd name="connsiteY289" fmla="*/ 1096961 h 2173701"/>
                <a:gd name="connsiteX290" fmla="*/ 3900564 w 4404146"/>
                <a:gd name="connsiteY290" fmla="*/ 1077083 h 2173701"/>
                <a:gd name="connsiteX291" fmla="*/ 3923755 w 4404146"/>
                <a:gd name="connsiteY291" fmla="*/ 1043953 h 2173701"/>
                <a:gd name="connsiteX292" fmla="*/ 3940320 w 4404146"/>
                <a:gd name="connsiteY292" fmla="*/ 1024074 h 2173701"/>
                <a:gd name="connsiteX293" fmla="*/ 3950259 w 4404146"/>
                <a:gd name="connsiteY293" fmla="*/ 1010822 h 2173701"/>
                <a:gd name="connsiteX294" fmla="*/ 3990016 w 4404146"/>
                <a:gd name="connsiteY294" fmla="*/ 961127 h 2173701"/>
                <a:gd name="connsiteX295" fmla="*/ 3999955 w 4404146"/>
                <a:gd name="connsiteY295" fmla="*/ 941248 h 2173701"/>
                <a:gd name="connsiteX296" fmla="*/ 4049651 w 4404146"/>
                <a:gd name="connsiteY296" fmla="*/ 881614 h 2173701"/>
                <a:gd name="connsiteX297" fmla="*/ 4066216 w 4404146"/>
                <a:gd name="connsiteY297" fmla="*/ 851796 h 2173701"/>
                <a:gd name="connsiteX298" fmla="*/ 4102659 w 4404146"/>
                <a:gd name="connsiteY298" fmla="*/ 818666 h 2173701"/>
                <a:gd name="connsiteX299" fmla="*/ 4132477 w 4404146"/>
                <a:gd name="connsiteY299" fmla="*/ 788848 h 2173701"/>
                <a:gd name="connsiteX300" fmla="*/ 4158981 w 4404146"/>
                <a:gd name="connsiteY300" fmla="*/ 742466 h 2173701"/>
                <a:gd name="connsiteX301" fmla="*/ 4185485 w 4404146"/>
                <a:gd name="connsiteY301" fmla="*/ 692770 h 2173701"/>
                <a:gd name="connsiteX302" fmla="*/ 4205364 w 4404146"/>
                <a:gd name="connsiteY302" fmla="*/ 666266 h 2173701"/>
                <a:gd name="connsiteX303" fmla="*/ 4231868 w 4404146"/>
                <a:gd name="connsiteY303" fmla="*/ 636448 h 2173701"/>
                <a:gd name="connsiteX304" fmla="*/ 4241807 w 4404146"/>
                <a:gd name="connsiteY304" fmla="*/ 616570 h 2173701"/>
                <a:gd name="connsiteX305" fmla="*/ 4251746 w 4404146"/>
                <a:gd name="connsiteY305" fmla="*/ 593379 h 2173701"/>
                <a:gd name="connsiteX306" fmla="*/ 4264998 w 4404146"/>
                <a:gd name="connsiteY306" fmla="*/ 576814 h 2173701"/>
                <a:gd name="connsiteX307" fmla="*/ 4308068 w 4404146"/>
                <a:gd name="connsiteY307" fmla="*/ 510553 h 2173701"/>
                <a:gd name="connsiteX308" fmla="*/ 4321320 w 4404146"/>
                <a:gd name="connsiteY308" fmla="*/ 464170 h 2173701"/>
                <a:gd name="connsiteX309" fmla="*/ 4324633 w 4404146"/>
                <a:gd name="connsiteY309" fmla="*/ 450918 h 2173701"/>
                <a:gd name="connsiteX310" fmla="*/ 4344511 w 4404146"/>
                <a:gd name="connsiteY310" fmla="*/ 421101 h 2173701"/>
                <a:gd name="connsiteX311" fmla="*/ 4347824 w 4404146"/>
                <a:gd name="connsiteY311" fmla="*/ 411161 h 2173701"/>
                <a:gd name="connsiteX312" fmla="*/ 4367703 w 4404146"/>
                <a:gd name="connsiteY312" fmla="*/ 381344 h 2173701"/>
                <a:gd name="connsiteX313" fmla="*/ 4394207 w 4404146"/>
                <a:gd name="connsiteY313" fmla="*/ 325022 h 2173701"/>
                <a:gd name="connsiteX314" fmla="*/ 4397520 w 4404146"/>
                <a:gd name="connsiteY314" fmla="*/ 288579 h 2173701"/>
                <a:gd name="connsiteX315" fmla="*/ 4400833 w 4404146"/>
                <a:gd name="connsiteY315" fmla="*/ 275327 h 2173701"/>
                <a:gd name="connsiteX316" fmla="*/ 4404146 w 4404146"/>
                <a:gd name="connsiteY316" fmla="*/ 242196 h 2173701"/>
                <a:gd name="connsiteX317" fmla="*/ 4400833 w 4404146"/>
                <a:gd name="connsiteY317" fmla="*/ 126240 h 2173701"/>
                <a:gd name="connsiteX318" fmla="*/ 4387581 w 4404146"/>
                <a:gd name="connsiteY318" fmla="*/ 103048 h 2173701"/>
                <a:gd name="connsiteX319" fmla="*/ 4374329 w 4404146"/>
                <a:gd name="connsiteY319" fmla="*/ 73231 h 2173701"/>
                <a:gd name="connsiteX320" fmla="*/ 4371016 w 4404146"/>
                <a:gd name="connsiteY320" fmla="*/ 63292 h 2173701"/>
                <a:gd name="connsiteX321" fmla="*/ 4364390 w 4404146"/>
                <a:gd name="connsiteY321" fmla="*/ 53353 h 2173701"/>
                <a:gd name="connsiteX322" fmla="*/ 4344511 w 4404146"/>
                <a:gd name="connsiteY322" fmla="*/ 30161 h 2173701"/>
                <a:gd name="connsiteX323" fmla="*/ 4357764 w 4404146"/>
                <a:gd name="connsiteY323" fmla="*/ 344 h 217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404146" h="2173701">
                  <a:moveTo>
                    <a:pt x="4357764" y="344"/>
                  </a:moveTo>
                  <a:cubicBezTo>
                    <a:pt x="4355555" y="-1312"/>
                    <a:pt x="4355877" y="2638"/>
                    <a:pt x="4331259" y="20222"/>
                  </a:cubicBezTo>
                  <a:cubicBezTo>
                    <a:pt x="4327756" y="22724"/>
                    <a:pt x="4313274" y="34184"/>
                    <a:pt x="4308068" y="36787"/>
                  </a:cubicBezTo>
                  <a:cubicBezTo>
                    <a:pt x="4302749" y="39447"/>
                    <a:pt x="4297025" y="41205"/>
                    <a:pt x="4291503" y="43414"/>
                  </a:cubicBezTo>
                  <a:cubicBezTo>
                    <a:pt x="4275297" y="59620"/>
                    <a:pt x="4271557" y="65545"/>
                    <a:pt x="4255059" y="76544"/>
                  </a:cubicBezTo>
                  <a:cubicBezTo>
                    <a:pt x="4249701" y="80116"/>
                    <a:pt x="4243645" y="82619"/>
                    <a:pt x="4238494" y="86483"/>
                  </a:cubicBezTo>
                  <a:cubicBezTo>
                    <a:pt x="4234746" y="89294"/>
                    <a:pt x="4232112" y="93373"/>
                    <a:pt x="4228555" y="96422"/>
                  </a:cubicBezTo>
                  <a:cubicBezTo>
                    <a:pt x="4224363" y="100015"/>
                    <a:pt x="4219720" y="103048"/>
                    <a:pt x="4215303" y="106361"/>
                  </a:cubicBezTo>
                  <a:cubicBezTo>
                    <a:pt x="4213094" y="109674"/>
                    <a:pt x="4210565" y="112795"/>
                    <a:pt x="4208677" y="116301"/>
                  </a:cubicBezTo>
                  <a:cubicBezTo>
                    <a:pt x="4202823" y="127172"/>
                    <a:pt x="4192111" y="149431"/>
                    <a:pt x="4192111" y="149431"/>
                  </a:cubicBezTo>
                  <a:cubicBezTo>
                    <a:pt x="4191050" y="153677"/>
                    <a:pt x="4187861" y="167869"/>
                    <a:pt x="4185485" y="172622"/>
                  </a:cubicBezTo>
                  <a:cubicBezTo>
                    <a:pt x="4183704" y="176183"/>
                    <a:pt x="4181068" y="179248"/>
                    <a:pt x="4178859" y="182561"/>
                  </a:cubicBezTo>
                  <a:cubicBezTo>
                    <a:pt x="4177755" y="195813"/>
                    <a:pt x="4177195" y="209122"/>
                    <a:pt x="4175546" y="222318"/>
                  </a:cubicBezTo>
                  <a:cubicBezTo>
                    <a:pt x="4174981" y="226836"/>
                    <a:pt x="4173221" y="231125"/>
                    <a:pt x="4172233" y="235570"/>
                  </a:cubicBezTo>
                  <a:cubicBezTo>
                    <a:pt x="4171011" y="241067"/>
                    <a:pt x="4169846" y="246581"/>
                    <a:pt x="4168920" y="252135"/>
                  </a:cubicBezTo>
                  <a:cubicBezTo>
                    <a:pt x="4167636" y="259838"/>
                    <a:pt x="4166639" y="267586"/>
                    <a:pt x="4165607" y="275327"/>
                  </a:cubicBezTo>
                  <a:cubicBezTo>
                    <a:pt x="4164430" y="284152"/>
                    <a:pt x="4164296" y="293156"/>
                    <a:pt x="4162294" y="301831"/>
                  </a:cubicBezTo>
                  <a:cubicBezTo>
                    <a:pt x="4160957" y="307626"/>
                    <a:pt x="4157756" y="312828"/>
                    <a:pt x="4155668" y="318396"/>
                  </a:cubicBezTo>
                  <a:cubicBezTo>
                    <a:pt x="4154442" y="321666"/>
                    <a:pt x="4153731" y="325125"/>
                    <a:pt x="4152355" y="328335"/>
                  </a:cubicBezTo>
                  <a:cubicBezTo>
                    <a:pt x="4150410" y="332874"/>
                    <a:pt x="4149723" y="338682"/>
                    <a:pt x="4145729" y="341587"/>
                  </a:cubicBezTo>
                  <a:cubicBezTo>
                    <a:pt x="4136933" y="347985"/>
                    <a:pt x="4125908" y="350555"/>
                    <a:pt x="4115911" y="354840"/>
                  </a:cubicBezTo>
                  <a:cubicBezTo>
                    <a:pt x="4113133" y="356030"/>
                    <a:pt x="4094988" y="363539"/>
                    <a:pt x="4089407" y="364779"/>
                  </a:cubicBezTo>
                  <a:cubicBezTo>
                    <a:pt x="4082850" y="366236"/>
                    <a:pt x="4076138" y="366890"/>
                    <a:pt x="4069529" y="368092"/>
                  </a:cubicBezTo>
                  <a:cubicBezTo>
                    <a:pt x="4054108" y="370896"/>
                    <a:pt x="4053891" y="371173"/>
                    <a:pt x="4039711" y="374718"/>
                  </a:cubicBezTo>
                  <a:cubicBezTo>
                    <a:pt x="4035294" y="378031"/>
                    <a:pt x="4029994" y="380415"/>
                    <a:pt x="4026459" y="384657"/>
                  </a:cubicBezTo>
                  <a:cubicBezTo>
                    <a:pt x="4024223" y="387340"/>
                    <a:pt x="4024149" y="391251"/>
                    <a:pt x="4023146" y="394596"/>
                  </a:cubicBezTo>
                  <a:cubicBezTo>
                    <a:pt x="4011764" y="432535"/>
                    <a:pt x="4020711" y="405212"/>
                    <a:pt x="4013207" y="427727"/>
                  </a:cubicBezTo>
                  <a:cubicBezTo>
                    <a:pt x="4012103" y="475214"/>
                    <a:pt x="4011792" y="522725"/>
                    <a:pt x="4009894" y="570187"/>
                  </a:cubicBezTo>
                  <a:cubicBezTo>
                    <a:pt x="4008870" y="595785"/>
                    <a:pt x="4005411" y="595719"/>
                    <a:pt x="3993329" y="619883"/>
                  </a:cubicBezTo>
                  <a:lnTo>
                    <a:pt x="3986703" y="633135"/>
                  </a:lnTo>
                  <a:cubicBezTo>
                    <a:pt x="3979381" y="691714"/>
                    <a:pt x="3989394" y="625685"/>
                    <a:pt x="3973451" y="689457"/>
                  </a:cubicBezTo>
                  <a:cubicBezTo>
                    <a:pt x="3972347" y="693874"/>
                    <a:pt x="3972664" y="698921"/>
                    <a:pt x="3970138" y="702709"/>
                  </a:cubicBezTo>
                  <a:cubicBezTo>
                    <a:pt x="3967929" y="706022"/>
                    <a:pt x="3963511" y="707126"/>
                    <a:pt x="3960198" y="709335"/>
                  </a:cubicBezTo>
                  <a:cubicBezTo>
                    <a:pt x="3956885" y="715961"/>
                    <a:pt x="3954071" y="722861"/>
                    <a:pt x="3950259" y="729214"/>
                  </a:cubicBezTo>
                  <a:cubicBezTo>
                    <a:pt x="3947418" y="733949"/>
                    <a:pt x="3943002" y="737639"/>
                    <a:pt x="3940320" y="742466"/>
                  </a:cubicBezTo>
                  <a:cubicBezTo>
                    <a:pt x="3937432" y="747665"/>
                    <a:pt x="3937192" y="754221"/>
                    <a:pt x="3933694" y="759031"/>
                  </a:cubicBezTo>
                  <a:cubicBezTo>
                    <a:pt x="3924181" y="772111"/>
                    <a:pt x="3912904" y="779593"/>
                    <a:pt x="3900564" y="788848"/>
                  </a:cubicBezTo>
                  <a:cubicBezTo>
                    <a:pt x="3899720" y="791379"/>
                    <a:pt x="3893799" y="814959"/>
                    <a:pt x="3887311" y="818666"/>
                  </a:cubicBezTo>
                  <a:cubicBezTo>
                    <a:pt x="3882422" y="821460"/>
                    <a:pt x="3876358" y="821511"/>
                    <a:pt x="3870746" y="821979"/>
                  </a:cubicBezTo>
                  <a:cubicBezTo>
                    <a:pt x="3849807" y="823724"/>
                    <a:pt x="3828781" y="824188"/>
                    <a:pt x="3807798" y="825292"/>
                  </a:cubicBezTo>
                  <a:cubicBezTo>
                    <a:pt x="3798963" y="851796"/>
                    <a:pt x="3812215" y="820875"/>
                    <a:pt x="3794546" y="838544"/>
                  </a:cubicBezTo>
                  <a:cubicBezTo>
                    <a:pt x="3792077" y="841013"/>
                    <a:pt x="3792795" y="845359"/>
                    <a:pt x="3791233" y="848483"/>
                  </a:cubicBezTo>
                  <a:cubicBezTo>
                    <a:pt x="3778388" y="874172"/>
                    <a:pt x="3789621" y="843379"/>
                    <a:pt x="3781294" y="868361"/>
                  </a:cubicBezTo>
                  <a:cubicBezTo>
                    <a:pt x="3780190" y="915848"/>
                    <a:pt x="3779879" y="963360"/>
                    <a:pt x="3777981" y="1010822"/>
                  </a:cubicBezTo>
                  <a:cubicBezTo>
                    <a:pt x="3777544" y="1021735"/>
                    <a:pt x="3774509" y="1036226"/>
                    <a:pt x="3771355" y="1047266"/>
                  </a:cubicBezTo>
                  <a:cubicBezTo>
                    <a:pt x="3770396" y="1050624"/>
                    <a:pt x="3769775" y="1054173"/>
                    <a:pt x="3768042" y="1057205"/>
                  </a:cubicBezTo>
                  <a:cubicBezTo>
                    <a:pt x="3765302" y="1061999"/>
                    <a:pt x="3761416" y="1066040"/>
                    <a:pt x="3758103" y="1070457"/>
                  </a:cubicBezTo>
                  <a:cubicBezTo>
                    <a:pt x="3752938" y="1085952"/>
                    <a:pt x="3755208" y="1082047"/>
                    <a:pt x="3741538" y="1100274"/>
                  </a:cubicBezTo>
                  <a:cubicBezTo>
                    <a:pt x="3734912" y="1109109"/>
                    <a:pt x="3725907" y="1116585"/>
                    <a:pt x="3721659" y="1126779"/>
                  </a:cubicBezTo>
                  <a:cubicBezTo>
                    <a:pt x="3716137" y="1140031"/>
                    <a:pt x="3711514" y="1153694"/>
                    <a:pt x="3705094" y="1166535"/>
                  </a:cubicBezTo>
                  <a:cubicBezTo>
                    <a:pt x="3702885" y="1170952"/>
                    <a:pt x="3701085" y="1175599"/>
                    <a:pt x="3698468" y="1179787"/>
                  </a:cubicBezTo>
                  <a:cubicBezTo>
                    <a:pt x="3695541" y="1184470"/>
                    <a:pt x="3691370" y="1188305"/>
                    <a:pt x="3688529" y="1193040"/>
                  </a:cubicBezTo>
                  <a:cubicBezTo>
                    <a:pt x="3670479" y="1223124"/>
                    <a:pt x="3687633" y="1203875"/>
                    <a:pt x="3668651" y="1222857"/>
                  </a:cubicBezTo>
                  <a:cubicBezTo>
                    <a:pt x="3666581" y="1228031"/>
                    <a:pt x="3659376" y="1247370"/>
                    <a:pt x="3655398" y="1252674"/>
                  </a:cubicBezTo>
                  <a:cubicBezTo>
                    <a:pt x="3651650" y="1257672"/>
                    <a:pt x="3646260" y="1261225"/>
                    <a:pt x="3642146" y="1265927"/>
                  </a:cubicBezTo>
                  <a:cubicBezTo>
                    <a:pt x="3634606" y="1274544"/>
                    <a:pt x="3631690" y="1282388"/>
                    <a:pt x="3622268" y="1289118"/>
                  </a:cubicBezTo>
                  <a:cubicBezTo>
                    <a:pt x="3618249" y="1291989"/>
                    <a:pt x="3613204" y="1293126"/>
                    <a:pt x="3609016" y="1295744"/>
                  </a:cubicBezTo>
                  <a:cubicBezTo>
                    <a:pt x="3604334" y="1298670"/>
                    <a:pt x="3600181" y="1302370"/>
                    <a:pt x="3595764" y="1305683"/>
                  </a:cubicBezTo>
                  <a:cubicBezTo>
                    <a:pt x="3591346" y="1313413"/>
                    <a:pt x="3587748" y="1321673"/>
                    <a:pt x="3582511" y="1328874"/>
                  </a:cubicBezTo>
                  <a:cubicBezTo>
                    <a:pt x="3578836" y="1333926"/>
                    <a:pt x="3572293" y="1336666"/>
                    <a:pt x="3569259" y="1342127"/>
                  </a:cubicBezTo>
                  <a:cubicBezTo>
                    <a:pt x="3554146" y="1369332"/>
                    <a:pt x="3590203" y="1360936"/>
                    <a:pt x="3552694" y="1398448"/>
                  </a:cubicBezTo>
                  <a:cubicBezTo>
                    <a:pt x="3548277" y="1402866"/>
                    <a:pt x="3543556" y="1406999"/>
                    <a:pt x="3539442" y="1411701"/>
                  </a:cubicBezTo>
                  <a:cubicBezTo>
                    <a:pt x="3535806" y="1415857"/>
                    <a:pt x="3533658" y="1421317"/>
                    <a:pt x="3529503" y="1424953"/>
                  </a:cubicBezTo>
                  <a:cubicBezTo>
                    <a:pt x="3524657" y="1429193"/>
                    <a:pt x="3518399" y="1431479"/>
                    <a:pt x="3512938" y="1434892"/>
                  </a:cubicBezTo>
                  <a:cubicBezTo>
                    <a:pt x="3509561" y="1437002"/>
                    <a:pt x="3506238" y="1439204"/>
                    <a:pt x="3502998" y="1441518"/>
                  </a:cubicBezTo>
                  <a:cubicBezTo>
                    <a:pt x="3498505" y="1444727"/>
                    <a:pt x="3494900" y="1449475"/>
                    <a:pt x="3489746" y="1451457"/>
                  </a:cubicBezTo>
                  <a:cubicBezTo>
                    <a:pt x="3480243" y="1455112"/>
                    <a:pt x="3469719" y="1455286"/>
                    <a:pt x="3459929" y="1458083"/>
                  </a:cubicBezTo>
                  <a:cubicBezTo>
                    <a:pt x="3454211" y="1459717"/>
                    <a:pt x="3448886" y="1462500"/>
                    <a:pt x="3443364" y="1464709"/>
                  </a:cubicBezTo>
                  <a:cubicBezTo>
                    <a:pt x="3433234" y="1481590"/>
                    <a:pt x="3415849" y="1511849"/>
                    <a:pt x="3403607" y="1521031"/>
                  </a:cubicBezTo>
                  <a:cubicBezTo>
                    <a:pt x="3394772" y="1527657"/>
                    <a:pt x="3383229" y="1531720"/>
                    <a:pt x="3377103" y="1540909"/>
                  </a:cubicBezTo>
                  <a:cubicBezTo>
                    <a:pt x="3374894" y="1544222"/>
                    <a:pt x="3372452" y="1547391"/>
                    <a:pt x="3370477" y="1550848"/>
                  </a:cubicBezTo>
                  <a:cubicBezTo>
                    <a:pt x="3368027" y="1555136"/>
                    <a:pt x="3367041" y="1560331"/>
                    <a:pt x="3363851" y="1564101"/>
                  </a:cubicBezTo>
                  <a:cubicBezTo>
                    <a:pt x="3354772" y="1574831"/>
                    <a:pt x="3345009" y="1585137"/>
                    <a:pt x="3334033" y="1593918"/>
                  </a:cubicBezTo>
                  <a:cubicBezTo>
                    <a:pt x="3320447" y="1604787"/>
                    <a:pt x="3299966" y="1620172"/>
                    <a:pt x="3290964" y="1633674"/>
                  </a:cubicBezTo>
                  <a:cubicBezTo>
                    <a:pt x="3286546" y="1640300"/>
                    <a:pt x="3283002" y="1647601"/>
                    <a:pt x="3277711" y="1653553"/>
                  </a:cubicBezTo>
                  <a:cubicBezTo>
                    <a:pt x="3274043" y="1657680"/>
                    <a:pt x="3268651" y="1659899"/>
                    <a:pt x="3264459" y="1663492"/>
                  </a:cubicBezTo>
                  <a:cubicBezTo>
                    <a:pt x="3260902" y="1666541"/>
                    <a:pt x="3257569" y="1669874"/>
                    <a:pt x="3254520" y="1673431"/>
                  </a:cubicBezTo>
                  <a:cubicBezTo>
                    <a:pt x="3250927" y="1677623"/>
                    <a:pt x="3248174" y="1682491"/>
                    <a:pt x="3244581" y="1686683"/>
                  </a:cubicBezTo>
                  <a:cubicBezTo>
                    <a:pt x="3241532" y="1690240"/>
                    <a:pt x="3237641" y="1693023"/>
                    <a:pt x="3234642" y="1696622"/>
                  </a:cubicBezTo>
                  <a:cubicBezTo>
                    <a:pt x="3232093" y="1699681"/>
                    <a:pt x="3231013" y="1703939"/>
                    <a:pt x="3228016" y="1706561"/>
                  </a:cubicBezTo>
                  <a:cubicBezTo>
                    <a:pt x="3222023" y="1711805"/>
                    <a:pt x="3214578" y="1715130"/>
                    <a:pt x="3208138" y="1719814"/>
                  </a:cubicBezTo>
                  <a:cubicBezTo>
                    <a:pt x="3202419" y="1723973"/>
                    <a:pt x="3197569" y="1729318"/>
                    <a:pt x="3191572" y="1733066"/>
                  </a:cubicBezTo>
                  <a:cubicBezTo>
                    <a:pt x="3188611" y="1734917"/>
                    <a:pt x="3184686" y="1734683"/>
                    <a:pt x="3181633" y="1736379"/>
                  </a:cubicBezTo>
                  <a:cubicBezTo>
                    <a:pt x="3149394" y="1754290"/>
                    <a:pt x="3174992" y="1746984"/>
                    <a:pt x="3145190" y="1752944"/>
                  </a:cubicBezTo>
                  <a:cubicBezTo>
                    <a:pt x="3141877" y="1755153"/>
                    <a:pt x="3137738" y="1756461"/>
                    <a:pt x="3135251" y="1759570"/>
                  </a:cubicBezTo>
                  <a:cubicBezTo>
                    <a:pt x="3133069" y="1762297"/>
                    <a:pt x="3134665" y="1767328"/>
                    <a:pt x="3131938" y="1769509"/>
                  </a:cubicBezTo>
                  <a:cubicBezTo>
                    <a:pt x="3128382" y="1772354"/>
                    <a:pt x="3123103" y="1771718"/>
                    <a:pt x="3118685" y="1772822"/>
                  </a:cubicBezTo>
                  <a:cubicBezTo>
                    <a:pt x="3095762" y="1807206"/>
                    <a:pt x="3132436" y="1755756"/>
                    <a:pt x="3098807" y="1789387"/>
                  </a:cubicBezTo>
                  <a:cubicBezTo>
                    <a:pt x="3050544" y="1837652"/>
                    <a:pt x="3112691" y="1790649"/>
                    <a:pt x="3072303" y="1815892"/>
                  </a:cubicBezTo>
                  <a:cubicBezTo>
                    <a:pt x="3067621" y="1818818"/>
                    <a:pt x="3064240" y="1823944"/>
                    <a:pt x="3059051" y="1825831"/>
                  </a:cubicBezTo>
                  <a:cubicBezTo>
                    <a:pt x="3051712" y="1828500"/>
                    <a:pt x="3043562" y="1827860"/>
                    <a:pt x="3035859" y="1829144"/>
                  </a:cubicBezTo>
                  <a:cubicBezTo>
                    <a:pt x="3030305" y="1830070"/>
                    <a:pt x="3024839" y="1831478"/>
                    <a:pt x="3019294" y="1832457"/>
                  </a:cubicBezTo>
                  <a:cubicBezTo>
                    <a:pt x="3006064" y="1834792"/>
                    <a:pt x="2992712" y="1836448"/>
                    <a:pt x="2979538" y="1839083"/>
                  </a:cubicBezTo>
                  <a:cubicBezTo>
                    <a:pt x="2975039" y="1839983"/>
                    <a:pt x="2955068" y="1843703"/>
                    <a:pt x="2949720" y="1845709"/>
                  </a:cubicBezTo>
                  <a:cubicBezTo>
                    <a:pt x="2945096" y="1847443"/>
                    <a:pt x="2941198" y="1850916"/>
                    <a:pt x="2936468" y="1852335"/>
                  </a:cubicBezTo>
                  <a:cubicBezTo>
                    <a:pt x="2920250" y="1857201"/>
                    <a:pt x="2911994" y="1853104"/>
                    <a:pt x="2896711" y="1862274"/>
                  </a:cubicBezTo>
                  <a:cubicBezTo>
                    <a:pt x="2891189" y="1865587"/>
                    <a:pt x="2886255" y="1870178"/>
                    <a:pt x="2880146" y="1872214"/>
                  </a:cubicBezTo>
                  <a:cubicBezTo>
                    <a:pt x="2872738" y="1874684"/>
                    <a:pt x="2864673" y="1874340"/>
                    <a:pt x="2856955" y="1875527"/>
                  </a:cubicBezTo>
                  <a:cubicBezTo>
                    <a:pt x="2850316" y="1876548"/>
                    <a:pt x="2843594" y="1877211"/>
                    <a:pt x="2837077" y="1878840"/>
                  </a:cubicBezTo>
                  <a:cubicBezTo>
                    <a:pt x="2797432" y="1888751"/>
                    <a:pt x="2834108" y="1881124"/>
                    <a:pt x="2803946" y="1892092"/>
                  </a:cubicBezTo>
                  <a:cubicBezTo>
                    <a:pt x="2780092" y="1900766"/>
                    <a:pt x="2774938" y="1899300"/>
                    <a:pt x="2747624" y="1902031"/>
                  </a:cubicBezTo>
                  <a:cubicBezTo>
                    <a:pt x="2724315" y="1917570"/>
                    <a:pt x="2753871" y="1899688"/>
                    <a:pt x="2721120" y="1911970"/>
                  </a:cubicBezTo>
                  <a:cubicBezTo>
                    <a:pt x="2717392" y="1913368"/>
                    <a:pt x="2714878" y="1917117"/>
                    <a:pt x="2711181" y="1918596"/>
                  </a:cubicBezTo>
                  <a:cubicBezTo>
                    <a:pt x="2698920" y="1923500"/>
                    <a:pt x="2684425" y="1925935"/>
                    <a:pt x="2671424" y="1928535"/>
                  </a:cubicBezTo>
                  <a:cubicBezTo>
                    <a:pt x="2667007" y="1931848"/>
                    <a:pt x="2663353" y="1936565"/>
                    <a:pt x="2658172" y="1938474"/>
                  </a:cubicBezTo>
                  <a:cubicBezTo>
                    <a:pt x="2642085" y="1944401"/>
                    <a:pt x="2624741" y="1946306"/>
                    <a:pt x="2608477" y="1951727"/>
                  </a:cubicBezTo>
                  <a:lnTo>
                    <a:pt x="2598538" y="1955040"/>
                  </a:lnTo>
                  <a:cubicBezTo>
                    <a:pt x="2577495" y="1976081"/>
                    <a:pt x="2600739" y="1956515"/>
                    <a:pt x="2555468" y="1971605"/>
                  </a:cubicBezTo>
                  <a:cubicBezTo>
                    <a:pt x="2518084" y="1984066"/>
                    <a:pt x="2553187" y="1973514"/>
                    <a:pt x="2515711" y="1981544"/>
                  </a:cubicBezTo>
                  <a:cubicBezTo>
                    <a:pt x="2506807" y="1983452"/>
                    <a:pt x="2498111" y="1986262"/>
                    <a:pt x="2489207" y="1988170"/>
                  </a:cubicBezTo>
                  <a:cubicBezTo>
                    <a:pt x="2482639" y="1989577"/>
                    <a:pt x="2475938" y="1990281"/>
                    <a:pt x="2469329" y="1991483"/>
                  </a:cubicBezTo>
                  <a:cubicBezTo>
                    <a:pt x="2463789" y="1992490"/>
                    <a:pt x="2458286" y="1993692"/>
                    <a:pt x="2452764" y="1994796"/>
                  </a:cubicBezTo>
                  <a:cubicBezTo>
                    <a:pt x="2441720" y="1992587"/>
                    <a:pt x="2430559" y="1990901"/>
                    <a:pt x="2419633" y="1988170"/>
                  </a:cubicBezTo>
                  <a:cubicBezTo>
                    <a:pt x="2371122" y="1976043"/>
                    <a:pt x="2430399" y="1985922"/>
                    <a:pt x="2376564" y="1978231"/>
                  </a:cubicBezTo>
                  <a:cubicBezTo>
                    <a:pt x="2356686" y="1979335"/>
                    <a:pt x="2336684" y="1979075"/>
                    <a:pt x="2316929" y="1981544"/>
                  </a:cubicBezTo>
                  <a:cubicBezTo>
                    <a:pt x="2309999" y="1982410"/>
                    <a:pt x="2303965" y="1987182"/>
                    <a:pt x="2297051" y="1988170"/>
                  </a:cubicBezTo>
                  <a:lnTo>
                    <a:pt x="2250668" y="1994796"/>
                  </a:lnTo>
                  <a:cubicBezTo>
                    <a:pt x="2244025" y="1995792"/>
                    <a:pt x="2237377" y="1996792"/>
                    <a:pt x="2230790" y="1998109"/>
                  </a:cubicBezTo>
                  <a:cubicBezTo>
                    <a:pt x="2226325" y="1999002"/>
                    <a:pt x="2222029" y="2000673"/>
                    <a:pt x="2217538" y="2001422"/>
                  </a:cubicBezTo>
                  <a:cubicBezTo>
                    <a:pt x="2208755" y="2002886"/>
                    <a:pt x="2199868" y="2003631"/>
                    <a:pt x="2191033" y="2004735"/>
                  </a:cubicBezTo>
                  <a:lnTo>
                    <a:pt x="2111520" y="2001422"/>
                  </a:lnTo>
                  <a:cubicBezTo>
                    <a:pt x="2086909" y="1999974"/>
                    <a:pt x="2080135" y="1998400"/>
                    <a:pt x="2058511" y="1994796"/>
                  </a:cubicBezTo>
                  <a:cubicBezTo>
                    <a:pt x="2014337" y="1995900"/>
                    <a:pt x="1970177" y="1998109"/>
                    <a:pt x="1925990" y="1998109"/>
                  </a:cubicBezTo>
                  <a:cubicBezTo>
                    <a:pt x="1865040" y="1998109"/>
                    <a:pt x="1839612" y="1995542"/>
                    <a:pt x="1786842" y="1991483"/>
                  </a:cubicBezTo>
                  <a:cubicBezTo>
                    <a:pt x="1782425" y="1989274"/>
                    <a:pt x="1778214" y="1986591"/>
                    <a:pt x="1773590" y="1984857"/>
                  </a:cubicBezTo>
                  <a:cubicBezTo>
                    <a:pt x="1748395" y="1975409"/>
                    <a:pt x="1710929" y="1983897"/>
                    <a:pt x="1690764" y="1984857"/>
                  </a:cubicBezTo>
                  <a:cubicBezTo>
                    <a:pt x="1630648" y="1982978"/>
                    <a:pt x="1565739" y="1978374"/>
                    <a:pt x="1505233" y="1984857"/>
                  </a:cubicBezTo>
                  <a:cubicBezTo>
                    <a:pt x="1500322" y="1985383"/>
                    <a:pt x="1496269" y="1989033"/>
                    <a:pt x="1491981" y="1991483"/>
                  </a:cubicBezTo>
                  <a:cubicBezTo>
                    <a:pt x="1483689" y="1996221"/>
                    <a:pt x="1478332" y="2000573"/>
                    <a:pt x="1472103" y="2008048"/>
                  </a:cubicBezTo>
                  <a:cubicBezTo>
                    <a:pt x="1469554" y="2011107"/>
                    <a:pt x="1469254" y="2016728"/>
                    <a:pt x="1465477" y="2017987"/>
                  </a:cubicBezTo>
                  <a:cubicBezTo>
                    <a:pt x="1454948" y="2021497"/>
                    <a:pt x="1443390" y="2020196"/>
                    <a:pt x="1432346" y="2021301"/>
                  </a:cubicBezTo>
                  <a:cubicBezTo>
                    <a:pt x="1416885" y="2019092"/>
                    <a:pt x="1398959" y="2023337"/>
                    <a:pt x="1385964" y="2014674"/>
                  </a:cubicBezTo>
                  <a:cubicBezTo>
                    <a:pt x="1380153" y="2010800"/>
                    <a:pt x="1390583" y="2001486"/>
                    <a:pt x="1392590" y="1994796"/>
                  </a:cubicBezTo>
                  <a:cubicBezTo>
                    <a:pt x="1401150" y="1966264"/>
                    <a:pt x="1389243" y="1998194"/>
                    <a:pt x="1402529" y="1964979"/>
                  </a:cubicBezTo>
                  <a:cubicBezTo>
                    <a:pt x="1401425" y="1957248"/>
                    <a:pt x="1401271" y="1949321"/>
                    <a:pt x="1399216" y="1941787"/>
                  </a:cubicBezTo>
                  <a:cubicBezTo>
                    <a:pt x="1396913" y="1933343"/>
                    <a:pt x="1389993" y="1923491"/>
                    <a:pt x="1382651" y="1918596"/>
                  </a:cubicBezTo>
                  <a:cubicBezTo>
                    <a:pt x="1379745" y="1916659"/>
                    <a:pt x="1376024" y="1916387"/>
                    <a:pt x="1372711" y="1915283"/>
                  </a:cubicBezTo>
                  <a:cubicBezTo>
                    <a:pt x="1369398" y="1913074"/>
                    <a:pt x="1365321" y="1911716"/>
                    <a:pt x="1362772" y="1908657"/>
                  </a:cubicBezTo>
                  <a:cubicBezTo>
                    <a:pt x="1359610" y="1904863"/>
                    <a:pt x="1360097" y="1898368"/>
                    <a:pt x="1356146" y="1895405"/>
                  </a:cubicBezTo>
                  <a:cubicBezTo>
                    <a:pt x="1350558" y="1891214"/>
                    <a:pt x="1336268" y="1888779"/>
                    <a:pt x="1336268" y="1888779"/>
                  </a:cubicBezTo>
                  <a:cubicBezTo>
                    <a:pt x="1331133" y="1890319"/>
                    <a:pt x="1283626" y="1903762"/>
                    <a:pt x="1276633" y="1908657"/>
                  </a:cubicBezTo>
                  <a:cubicBezTo>
                    <a:pt x="1272587" y="1911489"/>
                    <a:pt x="1272216" y="1917492"/>
                    <a:pt x="1270007" y="1921909"/>
                  </a:cubicBezTo>
                  <a:cubicBezTo>
                    <a:pt x="1258110" y="2040884"/>
                    <a:pt x="1277874" y="1958666"/>
                    <a:pt x="1253442" y="2001422"/>
                  </a:cubicBezTo>
                  <a:cubicBezTo>
                    <a:pt x="1245127" y="2015973"/>
                    <a:pt x="1257340" y="2008957"/>
                    <a:pt x="1240190" y="2014674"/>
                  </a:cubicBezTo>
                  <a:lnTo>
                    <a:pt x="1008277" y="2011361"/>
                  </a:lnTo>
                  <a:cubicBezTo>
                    <a:pt x="989476" y="2010929"/>
                    <a:pt x="970572" y="2010708"/>
                    <a:pt x="951955" y="2008048"/>
                  </a:cubicBezTo>
                  <a:cubicBezTo>
                    <a:pt x="947066" y="2007350"/>
                    <a:pt x="943532" y="2002457"/>
                    <a:pt x="938703" y="2001422"/>
                  </a:cubicBezTo>
                  <a:cubicBezTo>
                    <a:pt x="927851" y="1999097"/>
                    <a:pt x="916625" y="1999114"/>
                    <a:pt x="905572" y="1998109"/>
                  </a:cubicBezTo>
                  <a:lnTo>
                    <a:pt x="829372" y="1991483"/>
                  </a:lnTo>
                  <a:cubicBezTo>
                    <a:pt x="764575" y="1978524"/>
                    <a:pt x="822702" y="1988388"/>
                    <a:pt x="720042" y="1981544"/>
                  </a:cubicBezTo>
                  <a:cubicBezTo>
                    <a:pt x="712250" y="1981025"/>
                    <a:pt x="704606" y="1979143"/>
                    <a:pt x="696851" y="1978231"/>
                  </a:cubicBezTo>
                  <a:cubicBezTo>
                    <a:pt x="685828" y="1976934"/>
                    <a:pt x="674764" y="1976022"/>
                    <a:pt x="663720" y="1974918"/>
                  </a:cubicBezTo>
                  <a:lnTo>
                    <a:pt x="570955" y="1978231"/>
                  </a:lnTo>
                  <a:cubicBezTo>
                    <a:pt x="531606" y="1980417"/>
                    <a:pt x="556577" y="1979341"/>
                    <a:pt x="534511" y="1984857"/>
                  </a:cubicBezTo>
                  <a:cubicBezTo>
                    <a:pt x="525249" y="1987172"/>
                    <a:pt x="506930" y="1990006"/>
                    <a:pt x="498068" y="1991483"/>
                  </a:cubicBezTo>
                  <a:lnTo>
                    <a:pt x="342355" y="1988170"/>
                  </a:lnTo>
                  <a:cubicBezTo>
                    <a:pt x="333457" y="1987846"/>
                    <a:pt x="324754" y="1984857"/>
                    <a:pt x="315851" y="1984857"/>
                  </a:cubicBezTo>
                  <a:cubicBezTo>
                    <a:pt x="290427" y="1984857"/>
                    <a:pt x="265051" y="1987066"/>
                    <a:pt x="239651" y="1988170"/>
                  </a:cubicBezTo>
                  <a:cubicBezTo>
                    <a:pt x="234800" y="1993021"/>
                    <a:pt x="229771" y="1998915"/>
                    <a:pt x="223085" y="2001422"/>
                  </a:cubicBezTo>
                  <a:cubicBezTo>
                    <a:pt x="217813" y="2003399"/>
                    <a:pt x="212042" y="2003631"/>
                    <a:pt x="206520" y="2004735"/>
                  </a:cubicBezTo>
                  <a:cubicBezTo>
                    <a:pt x="204311" y="2008048"/>
                    <a:pt x="203757" y="2013708"/>
                    <a:pt x="199894" y="2014674"/>
                  </a:cubicBezTo>
                  <a:cubicBezTo>
                    <a:pt x="184856" y="2018433"/>
                    <a:pt x="168942" y="2016517"/>
                    <a:pt x="153511" y="2017987"/>
                  </a:cubicBezTo>
                  <a:cubicBezTo>
                    <a:pt x="145737" y="2018727"/>
                    <a:pt x="138010" y="2019944"/>
                    <a:pt x="130320" y="2021301"/>
                  </a:cubicBezTo>
                  <a:cubicBezTo>
                    <a:pt x="119229" y="2023258"/>
                    <a:pt x="97190" y="2027927"/>
                    <a:pt x="97190" y="2027927"/>
                  </a:cubicBezTo>
                  <a:cubicBezTo>
                    <a:pt x="90564" y="2032344"/>
                    <a:pt x="84631" y="2038042"/>
                    <a:pt x="77311" y="2041179"/>
                  </a:cubicBezTo>
                  <a:cubicBezTo>
                    <a:pt x="47311" y="2054036"/>
                    <a:pt x="61642" y="2047357"/>
                    <a:pt x="34242" y="2061057"/>
                  </a:cubicBezTo>
                  <a:cubicBezTo>
                    <a:pt x="11553" y="2091310"/>
                    <a:pt x="22173" y="2079752"/>
                    <a:pt x="4424" y="2097501"/>
                  </a:cubicBezTo>
                  <a:cubicBezTo>
                    <a:pt x="3320" y="2101918"/>
                    <a:pt x="-2365" y="2107812"/>
                    <a:pt x="1111" y="2110753"/>
                  </a:cubicBezTo>
                  <a:cubicBezTo>
                    <a:pt x="14307" y="2121919"/>
                    <a:pt x="33111" y="2124356"/>
                    <a:pt x="47494" y="2133944"/>
                  </a:cubicBezTo>
                  <a:cubicBezTo>
                    <a:pt x="50807" y="2136153"/>
                    <a:pt x="53773" y="2139002"/>
                    <a:pt x="57433" y="2140570"/>
                  </a:cubicBezTo>
                  <a:cubicBezTo>
                    <a:pt x="61618" y="2142364"/>
                    <a:pt x="66307" y="2142632"/>
                    <a:pt x="70685" y="2143883"/>
                  </a:cubicBezTo>
                  <a:cubicBezTo>
                    <a:pt x="103946" y="2153386"/>
                    <a:pt x="52459" y="2140155"/>
                    <a:pt x="93877" y="2150509"/>
                  </a:cubicBezTo>
                  <a:cubicBezTo>
                    <a:pt x="115392" y="2164852"/>
                    <a:pt x="98140" y="2155666"/>
                    <a:pt x="143572" y="2160448"/>
                  </a:cubicBezTo>
                  <a:cubicBezTo>
                    <a:pt x="164078" y="2162606"/>
                    <a:pt x="163382" y="2162916"/>
                    <a:pt x="180016" y="2167074"/>
                  </a:cubicBezTo>
                  <a:lnTo>
                    <a:pt x="302598" y="2163761"/>
                  </a:lnTo>
                  <a:cubicBezTo>
                    <a:pt x="309308" y="2163449"/>
                    <a:pt x="315996" y="2162216"/>
                    <a:pt x="322477" y="2160448"/>
                  </a:cubicBezTo>
                  <a:cubicBezTo>
                    <a:pt x="328214" y="2158883"/>
                    <a:pt x="333296" y="2155354"/>
                    <a:pt x="339042" y="2153822"/>
                  </a:cubicBezTo>
                  <a:cubicBezTo>
                    <a:pt x="349924" y="2150920"/>
                    <a:pt x="361129" y="2149405"/>
                    <a:pt x="372172" y="2147196"/>
                  </a:cubicBezTo>
                  <a:lnTo>
                    <a:pt x="388738" y="2143883"/>
                  </a:lnTo>
                  <a:cubicBezTo>
                    <a:pt x="393155" y="2141674"/>
                    <a:pt x="397451" y="2139202"/>
                    <a:pt x="401990" y="2137257"/>
                  </a:cubicBezTo>
                  <a:cubicBezTo>
                    <a:pt x="405200" y="2135881"/>
                    <a:pt x="408805" y="2135506"/>
                    <a:pt x="411929" y="2133944"/>
                  </a:cubicBezTo>
                  <a:cubicBezTo>
                    <a:pt x="415490" y="2132163"/>
                    <a:pt x="418307" y="2129099"/>
                    <a:pt x="421868" y="2127318"/>
                  </a:cubicBezTo>
                  <a:cubicBezTo>
                    <a:pt x="426295" y="2125104"/>
                    <a:pt x="441238" y="2121541"/>
                    <a:pt x="445059" y="2120692"/>
                  </a:cubicBezTo>
                  <a:cubicBezTo>
                    <a:pt x="468758" y="2115426"/>
                    <a:pt x="466473" y="2116938"/>
                    <a:pt x="498068" y="2114066"/>
                  </a:cubicBezTo>
                  <a:lnTo>
                    <a:pt x="534511" y="2120692"/>
                  </a:lnTo>
                  <a:cubicBezTo>
                    <a:pt x="551867" y="2124163"/>
                    <a:pt x="546833" y="2125426"/>
                    <a:pt x="567642" y="2127318"/>
                  </a:cubicBezTo>
                  <a:cubicBezTo>
                    <a:pt x="597418" y="2130025"/>
                    <a:pt x="657094" y="2133944"/>
                    <a:pt x="657094" y="2133944"/>
                  </a:cubicBezTo>
                  <a:cubicBezTo>
                    <a:pt x="665844" y="2137444"/>
                    <a:pt x="674510" y="2141287"/>
                    <a:pt x="683598" y="2143883"/>
                  </a:cubicBezTo>
                  <a:cubicBezTo>
                    <a:pt x="700130" y="2148606"/>
                    <a:pt x="699711" y="2147381"/>
                    <a:pt x="720042" y="2150509"/>
                  </a:cubicBezTo>
                  <a:cubicBezTo>
                    <a:pt x="779800" y="2159703"/>
                    <a:pt x="695865" y="2147528"/>
                    <a:pt x="763111" y="2157135"/>
                  </a:cubicBezTo>
                  <a:cubicBezTo>
                    <a:pt x="796517" y="2170497"/>
                    <a:pt x="767363" y="2160785"/>
                    <a:pt x="826059" y="2167074"/>
                  </a:cubicBezTo>
                  <a:cubicBezTo>
                    <a:pt x="841588" y="2168738"/>
                    <a:pt x="872442" y="2173701"/>
                    <a:pt x="872442" y="2173701"/>
                  </a:cubicBezTo>
                  <a:cubicBezTo>
                    <a:pt x="903364" y="2172596"/>
                    <a:pt x="934319" y="2172204"/>
                    <a:pt x="965207" y="2170387"/>
                  </a:cubicBezTo>
                  <a:cubicBezTo>
                    <a:pt x="980771" y="2169471"/>
                    <a:pt x="1014742" y="2159261"/>
                    <a:pt x="1024842" y="2157135"/>
                  </a:cubicBezTo>
                  <a:cubicBezTo>
                    <a:pt x="1032483" y="2155526"/>
                    <a:pt x="1040376" y="2155353"/>
                    <a:pt x="1048033" y="2153822"/>
                  </a:cubicBezTo>
                  <a:cubicBezTo>
                    <a:pt x="1056963" y="2152036"/>
                    <a:pt x="1074538" y="2147196"/>
                    <a:pt x="1074538" y="2147196"/>
                  </a:cubicBezTo>
                  <a:cubicBezTo>
                    <a:pt x="1085581" y="2141674"/>
                    <a:pt x="1095489" y="2132661"/>
                    <a:pt x="1107668" y="2130631"/>
                  </a:cubicBezTo>
                  <a:cubicBezTo>
                    <a:pt x="1166263" y="2120865"/>
                    <a:pt x="1093160" y="2133269"/>
                    <a:pt x="1144111" y="2124005"/>
                  </a:cubicBezTo>
                  <a:cubicBezTo>
                    <a:pt x="1150720" y="2122803"/>
                    <a:pt x="1157289" y="2121160"/>
                    <a:pt x="1163990" y="2120692"/>
                  </a:cubicBezTo>
                  <a:cubicBezTo>
                    <a:pt x="1204811" y="2117844"/>
                    <a:pt x="1245711" y="2116275"/>
                    <a:pt x="1286572" y="2114066"/>
                  </a:cubicBezTo>
                  <a:cubicBezTo>
                    <a:pt x="1300423" y="2111548"/>
                    <a:pt x="1333373" y="2104861"/>
                    <a:pt x="1349520" y="2104127"/>
                  </a:cubicBezTo>
                  <a:cubicBezTo>
                    <a:pt x="1389251" y="2102321"/>
                    <a:pt x="1429033" y="2101918"/>
                    <a:pt x="1468790" y="2100814"/>
                  </a:cubicBezTo>
                  <a:cubicBezTo>
                    <a:pt x="1513075" y="2096788"/>
                    <a:pt x="1507268" y="2095448"/>
                    <a:pt x="1558242" y="2100814"/>
                  </a:cubicBezTo>
                  <a:cubicBezTo>
                    <a:pt x="1561715" y="2101180"/>
                    <a:pt x="1564772" y="2103369"/>
                    <a:pt x="1568181" y="2104127"/>
                  </a:cubicBezTo>
                  <a:cubicBezTo>
                    <a:pt x="1574738" y="2105584"/>
                    <a:pt x="1581450" y="2106238"/>
                    <a:pt x="1588059" y="2107440"/>
                  </a:cubicBezTo>
                  <a:cubicBezTo>
                    <a:pt x="1593599" y="2108447"/>
                    <a:pt x="1599127" y="2109531"/>
                    <a:pt x="1604624" y="2110753"/>
                  </a:cubicBezTo>
                  <a:cubicBezTo>
                    <a:pt x="1642669" y="2119207"/>
                    <a:pt x="1579119" y="2107213"/>
                    <a:pt x="1651007" y="2120692"/>
                  </a:cubicBezTo>
                  <a:cubicBezTo>
                    <a:pt x="1663469" y="2123029"/>
                    <a:pt x="1681811" y="2125683"/>
                    <a:pt x="1694077" y="2127318"/>
                  </a:cubicBezTo>
                  <a:cubicBezTo>
                    <a:pt x="1702902" y="2128495"/>
                    <a:pt x="1711830" y="2128990"/>
                    <a:pt x="1720581" y="2130631"/>
                  </a:cubicBezTo>
                  <a:cubicBezTo>
                    <a:pt x="1729532" y="2132309"/>
                    <a:pt x="1738134" y="2135579"/>
                    <a:pt x="1747085" y="2137257"/>
                  </a:cubicBezTo>
                  <a:cubicBezTo>
                    <a:pt x="1755836" y="2138898"/>
                    <a:pt x="1764776" y="2139311"/>
                    <a:pt x="1773590" y="2140570"/>
                  </a:cubicBezTo>
                  <a:cubicBezTo>
                    <a:pt x="1780240" y="2141520"/>
                    <a:pt x="1786842" y="2142779"/>
                    <a:pt x="1793468" y="2143883"/>
                  </a:cubicBezTo>
                  <a:cubicBezTo>
                    <a:pt x="1828807" y="2142779"/>
                    <a:pt x="1864155" y="2139211"/>
                    <a:pt x="1899485" y="2140570"/>
                  </a:cubicBezTo>
                  <a:cubicBezTo>
                    <a:pt x="1921719" y="2141425"/>
                    <a:pt x="1956350" y="2148630"/>
                    <a:pt x="1982311" y="2153822"/>
                  </a:cubicBezTo>
                  <a:cubicBezTo>
                    <a:pt x="1994459" y="2151613"/>
                    <a:pt x="2006825" y="2150377"/>
                    <a:pt x="2018755" y="2147196"/>
                  </a:cubicBezTo>
                  <a:cubicBezTo>
                    <a:pt x="2023527" y="2145923"/>
                    <a:pt x="2027468" y="2142515"/>
                    <a:pt x="2032007" y="2140570"/>
                  </a:cubicBezTo>
                  <a:cubicBezTo>
                    <a:pt x="2035217" y="2139194"/>
                    <a:pt x="2038633" y="2138361"/>
                    <a:pt x="2041946" y="2137257"/>
                  </a:cubicBezTo>
                  <a:cubicBezTo>
                    <a:pt x="2066563" y="2104434"/>
                    <a:pt x="2036676" y="2138480"/>
                    <a:pt x="2065138" y="2120692"/>
                  </a:cubicBezTo>
                  <a:cubicBezTo>
                    <a:pt x="2070436" y="2117381"/>
                    <a:pt x="2073392" y="2111188"/>
                    <a:pt x="2078390" y="2107440"/>
                  </a:cubicBezTo>
                  <a:cubicBezTo>
                    <a:pt x="2088366" y="2099958"/>
                    <a:pt x="2096277" y="2099887"/>
                    <a:pt x="2108207" y="2097501"/>
                  </a:cubicBezTo>
                  <a:cubicBezTo>
                    <a:pt x="2126981" y="2099710"/>
                    <a:pt x="2146190" y="2099542"/>
                    <a:pt x="2164529" y="2104127"/>
                  </a:cubicBezTo>
                  <a:cubicBezTo>
                    <a:pt x="2169074" y="2105263"/>
                    <a:pt x="2170277" y="2111971"/>
                    <a:pt x="2174468" y="2114066"/>
                  </a:cubicBezTo>
                  <a:cubicBezTo>
                    <a:pt x="2181659" y="2117661"/>
                    <a:pt x="2189825" y="2118884"/>
                    <a:pt x="2197659" y="2120692"/>
                  </a:cubicBezTo>
                  <a:cubicBezTo>
                    <a:pt x="2204205" y="2122203"/>
                    <a:pt x="2210935" y="2122767"/>
                    <a:pt x="2217538" y="2124005"/>
                  </a:cubicBezTo>
                  <a:cubicBezTo>
                    <a:pt x="2228607" y="2126080"/>
                    <a:pt x="2239648" y="2128311"/>
                    <a:pt x="2250668" y="2130631"/>
                  </a:cubicBezTo>
                  <a:cubicBezTo>
                    <a:pt x="2260631" y="2132728"/>
                    <a:pt x="2270416" y="2135747"/>
                    <a:pt x="2280485" y="2137257"/>
                  </a:cubicBezTo>
                  <a:cubicBezTo>
                    <a:pt x="2292548" y="2139066"/>
                    <a:pt x="2304781" y="2139466"/>
                    <a:pt x="2316929" y="2140570"/>
                  </a:cubicBezTo>
                  <a:cubicBezTo>
                    <a:pt x="2320242" y="2141674"/>
                    <a:pt x="2323376" y="2143883"/>
                    <a:pt x="2326868" y="2143883"/>
                  </a:cubicBezTo>
                  <a:cubicBezTo>
                    <a:pt x="2396914" y="2143883"/>
                    <a:pt x="2362323" y="2143167"/>
                    <a:pt x="2399755" y="2137257"/>
                  </a:cubicBezTo>
                  <a:cubicBezTo>
                    <a:pt x="2415182" y="2134821"/>
                    <a:pt x="2430677" y="2132840"/>
                    <a:pt x="2446138" y="2130631"/>
                  </a:cubicBezTo>
                  <a:cubicBezTo>
                    <a:pt x="2484545" y="2132003"/>
                    <a:pt x="2526403" y="2130756"/>
                    <a:pt x="2565407" y="2137257"/>
                  </a:cubicBezTo>
                  <a:cubicBezTo>
                    <a:pt x="2569898" y="2138006"/>
                    <a:pt x="2574242" y="2139466"/>
                    <a:pt x="2578659" y="2140570"/>
                  </a:cubicBezTo>
                  <a:cubicBezTo>
                    <a:pt x="2581972" y="2139466"/>
                    <a:pt x="2585166" y="2137901"/>
                    <a:pt x="2588598" y="2137257"/>
                  </a:cubicBezTo>
                  <a:cubicBezTo>
                    <a:pt x="2602875" y="2134580"/>
                    <a:pt x="2617733" y="2134730"/>
                    <a:pt x="2631668" y="2130631"/>
                  </a:cubicBezTo>
                  <a:cubicBezTo>
                    <a:pt x="2674219" y="2118116"/>
                    <a:pt x="2714267" y="2097183"/>
                    <a:pt x="2757564" y="2087561"/>
                  </a:cubicBezTo>
                  <a:cubicBezTo>
                    <a:pt x="2795004" y="2079241"/>
                    <a:pt x="2777302" y="2082375"/>
                    <a:pt x="2810572" y="2077622"/>
                  </a:cubicBezTo>
                  <a:cubicBezTo>
                    <a:pt x="2843103" y="2053224"/>
                    <a:pt x="2800774" y="2081993"/>
                    <a:pt x="2873520" y="2057744"/>
                  </a:cubicBezTo>
                  <a:cubicBezTo>
                    <a:pt x="2880146" y="2055535"/>
                    <a:pt x="2886509" y="2052266"/>
                    <a:pt x="2893398" y="2051118"/>
                  </a:cubicBezTo>
                  <a:cubicBezTo>
                    <a:pt x="2928318" y="2045298"/>
                    <a:pt x="2898317" y="2050021"/>
                    <a:pt x="2939781" y="2044492"/>
                  </a:cubicBezTo>
                  <a:lnTo>
                    <a:pt x="2962972" y="2041179"/>
                  </a:lnTo>
                  <a:cubicBezTo>
                    <a:pt x="2972895" y="2039939"/>
                    <a:pt x="2982900" y="2039349"/>
                    <a:pt x="2992790" y="2037866"/>
                  </a:cubicBezTo>
                  <a:cubicBezTo>
                    <a:pt x="3005000" y="2036034"/>
                    <a:pt x="3017085" y="2033449"/>
                    <a:pt x="3029233" y="2031240"/>
                  </a:cubicBezTo>
                  <a:cubicBezTo>
                    <a:pt x="3035859" y="2026822"/>
                    <a:pt x="3042150" y="2021855"/>
                    <a:pt x="3049111" y="2017987"/>
                  </a:cubicBezTo>
                  <a:cubicBezTo>
                    <a:pt x="3052164" y="2016291"/>
                    <a:pt x="3056145" y="2016611"/>
                    <a:pt x="3059051" y="2014674"/>
                  </a:cubicBezTo>
                  <a:cubicBezTo>
                    <a:pt x="3062949" y="2012075"/>
                    <a:pt x="3065242" y="2007546"/>
                    <a:pt x="3068990" y="2004735"/>
                  </a:cubicBezTo>
                  <a:cubicBezTo>
                    <a:pt x="3074141" y="2000871"/>
                    <a:pt x="3080404" y="1998660"/>
                    <a:pt x="3085555" y="1994796"/>
                  </a:cubicBezTo>
                  <a:cubicBezTo>
                    <a:pt x="3089303" y="1991985"/>
                    <a:pt x="3091968" y="1987942"/>
                    <a:pt x="3095494" y="1984857"/>
                  </a:cubicBezTo>
                  <a:cubicBezTo>
                    <a:pt x="3100816" y="1980201"/>
                    <a:pt x="3106537" y="1976022"/>
                    <a:pt x="3112059" y="1971605"/>
                  </a:cubicBezTo>
                  <a:cubicBezTo>
                    <a:pt x="3132889" y="1936888"/>
                    <a:pt x="3109943" y="1970409"/>
                    <a:pt x="3135251" y="1945101"/>
                  </a:cubicBezTo>
                  <a:cubicBezTo>
                    <a:pt x="3138067" y="1942285"/>
                    <a:pt x="3139767" y="1938538"/>
                    <a:pt x="3141877" y="1935161"/>
                  </a:cubicBezTo>
                  <a:cubicBezTo>
                    <a:pt x="3145290" y="1929700"/>
                    <a:pt x="3147576" y="1923442"/>
                    <a:pt x="3151816" y="1918596"/>
                  </a:cubicBezTo>
                  <a:cubicBezTo>
                    <a:pt x="3159215" y="1910140"/>
                    <a:pt x="3191023" y="1894238"/>
                    <a:pt x="3194885" y="1892092"/>
                  </a:cubicBezTo>
                  <a:cubicBezTo>
                    <a:pt x="3198198" y="1887675"/>
                    <a:pt x="3201614" y="1883333"/>
                    <a:pt x="3204824" y="1878840"/>
                  </a:cubicBezTo>
                  <a:cubicBezTo>
                    <a:pt x="3207139" y="1875600"/>
                    <a:pt x="3208902" y="1871960"/>
                    <a:pt x="3211451" y="1868901"/>
                  </a:cubicBezTo>
                  <a:cubicBezTo>
                    <a:pt x="3214451" y="1865301"/>
                    <a:pt x="3217849" y="1862030"/>
                    <a:pt x="3221390" y="1858961"/>
                  </a:cubicBezTo>
                  <a:cubicBezTo>
                    <a:pt x="3244867" y="1838614"/>
                    <a:pt x="3269414" y="1816728"/>
                    <a:pt x="3297590" y="1802640"/>
                  </a:cubicBezTo>
                  <a:cubicBezTo>
                    <a:pt x="3306961" y="1797955"/>
                    <a:pt x="3317629" y="1796462"/>
                    <a:pt x="3327407" y="1792701"/>
                  </a:cubicBezTo>
                  <a:cubicBezTo>
                    <a:pt x="3380627" y="1772230"/>
                    <a:pt x="3309921" y="1796320"/>
                    <a:pt x="3350598" y="1782761"/>
                  </a:cubicBezTo>
                  <a:cubicBezTo>
                    <a:pt x="3360865" y="1769928"/>
                    <a:pt x="3364936" y="1763590"/>
                    <a:pt x="3377103" y="1752944"/>
                  </a:cubicBezTo>
                  <a:cubicBezTo>
                    <a:pt x="3385942" y="1745210"/>
                    <a:pt x="3401314" y="1735996"/>
                    <a:pt x="3410233" y="1729753"/>
                  </a:cubicBezTo>
                  <a:cubicBezTo>
                    <a:pt x="3426025" y="1718698"/>
                    <a:pt x="3445761" y="1700118"/>
                    <a:pt x="3463242" y="1696622"/>
                  </a:cubicBezTo>
                  <a:lnTo>
                    <a:pt x="3479807" y="1693309"/>
                  </a:lnTo>
                  <a:cubicBezTo>
                    <a:pt x="3483120" y="1691100"/>
                    <a:pt x="3486603" y="1689128"/>
                    <a:pt x="3489746" y="1686683"/>
                  </a:cubicBezTo>
                  <a:cubicBezTo>
                    <a:pt x="3496554" y="1681388"/>
                    <a:pt x="3502605" y="1675131"/>
                    <a:pt x="3509624" y="1670118"/>
                  </a:cubicBezTo>
                  <a:cubicBezTo>
                    <a:pt x="3529873" y="1655655"/>
                    <a:pt x="3542768" y="1649573"/>
                    <a:pt x="3565946" y="1640301"/>
                  </a:cubicBezTo>
                  <a:cubicBezTo>
                    <a:pt x="3572431" y="1637707"/>
                    <a:pt x="3579198" y="1635883"/>
                    <a:pt x="3585824" y="1633674"/>
                  </a:cubicBezTo>
                  <a:cubicBezTo>
                    <a:pt x="3600061" y="1622997"/>
                    <a:pt x="3602615" y="1622058"/>
                    <a:pt x="3615642" y="1607170"/>
                  </a:cubicBezTo>
                  <a:cubicBezTo>
                    <a:pt x="3628810" y="1592121"/>
                    <a:pt x="3615054" y="1601132"/>
                    <a:pt x="3632207" y="1583979"/>
                  </a:cubicBezTo>
                  <a:cubicBezTo>
                    <a:pt x="3635023" y="1581163"/>
                    <a:pt x="3638906" y="1579667"/>
                    <a:pt x="3642146" y="1577353"/>
                  </a:cubicBezTo>
                  <a:cubicBezTo>
                    <a:pt x="3654515" y="1568518"/>
                    <a:pt x="3657386" y="1567413"/>
                    <a:pt x="3665338" y="1554161"/>
                  </a:cubicBezTo>
                  <a:cubicBezTo>
                    <a:pt x="3669149" y="1547809"/>
                    <a:pt x="3670832" y="1540209"/>
                    <a:pt x="3675277" y="1534283"/>
                  </a:cubicBezTo>
                  <a:cubicBezTo>
                    <a:pt x="3680899" y="1526787"/>
                    <a:pt x="3695155" y="1514405"/>
                    <a:pt x="3695155" y="1514405"/>
                  </a:cubicBezTo>
                  <a:cubicBezTo>
                    <a:pt x="3702256" y="1486000"/>
                    <a:pt x="3692977" y="1517653"/>
                    <a:pt x="3708407" y="1484587"/>
                  </a:cubicBezTo>
                  <a:cubicBezTo>
                    <a:pt x="3713437" y="1473809"/>
                    <a:pt x="3717425" y="1462572"/>
                    <a:pt x="3721659" y="1451457"/>
                  </a:cubicBezTo>
                  <a:cubicBezTo>
                    <a:pt x="3726261" y="1439378"/>
                    <a:pt x="3729130" y="1426575"/>
                    <a:pt x="3734911" y="1415014"/>
                  </a:cubicBezTo>
                  <a:cubicBezTo>
                    <a:pt x="3738224" y="1408388"/>
                    <a:pt x="3741785" y="1401879"/>
                    <a:pt x="3744851" y="1395135"/>
                  </a:cubicBezTo>
                  <a:cubicBezTo>
                    <a:pt x="3746540" y="1391420"/>
                    <a:pt x="3753257" y="1374762"/>
                    <a:pt x="3754790" y="1368631"/>
                  </a:cubicBezTo>
                  <a:cubicBezTo>
                    <a:pt x="3756156" y="1363168"/>
                    <a:pt x="3756126" y="1357338"/>
                    <a:pt x="3758103" y="1352066"/>
                  </a:cubicBezTo>
                  <a:cubicBezTo>
                    <a:pt x="3759501" y="1348338"/>
                    <a:pt x="3762520" y="1345440"/>
                    <a:pt x="3764729" y="1342127"/>
                  </a:cubicBezTo>
                  <a:cubicBezTo>
                    <a:pt x="3765833" y="1331083"/>
                    <a:pt x="3765546" y="1319811"/>
                    <a:pt x="3768042" y="1308996"/>
                  </a:cubicBezTo>
                  <a:cubicBezTo>
                    <a:pt x="3768937" y="1305116"/>
                    <a:pt x="3773100" y="1302717"/>
                    <a:pt x="3774668" y="1299057"/>
                  </a:cubicBezTo>
                  <a:cubicBezTo>
                    <a:pt x="3776462" y="1294872"/>
                    <a:pt x="3776993" y="1290250"/>
                    <a:pt x="3777981" y="1285805"/>
                  </a:cubicBezTo>
                  <a:cubicBezTo>
                    <a:pt x="3779731" y="1277930"/>
                    <a:pt x="3781914" y="1264065"/>
                    <a:pt x="3784607" y="1255987"/>
                  </a:cubicBezTo>
                  <a:cubicBezTo>
                    <a:pt x="3786488" y="1250345"/>
                    <a:pt x="3787776" y="1244261"/>
                    <a:pt x="3791233" y="1239422"/>
                  </a:cubicBezTo>
                  <a:cubicBezTo>
                    <a:pt x="3793547" y="1236182"/>
                    <a:pt x="3797859" y="1235005"/>
                    <a:pt x="3801172" y="1232796"/>
                  </a:cubicBezTo>
                  <a:cubicBezTo>
                    <a:pt x="3806694" y="1218440"/>
                    <a:pt x="3813215" y="1204429"/>
                    <a:pt x="3817738" y="1189727"/>
                  </a:cubicBezTo>
                  <a:cubicBezTo>
                    <a:pt x="3822155" y="1175370"/>
                    <a:pt x="3825797" y="1160752"/>
                    <a:pt x="3830990" y="1146657"/>
                  </a:cubicBezTo>
                  <a:cubicBezTo>
                    <a:pt x="3833551" y="1139706"/>
                    <a:pt x="3835946" y="1132261"/>
                    <a:pt x="3840929" y="1126779"/>
                  </a:cubicBezTo>
                  <a:cubicBezTo>
                    <a:pt x="3847319" y="1119750"/>
                    <a:pt x="3857059" y="1116569"/>
                    <a:pt x="3864120" y="1110214"/>
                  </a:cubicBezTo>
                  <a:cubicBezTo>
                    <a:pt x="3868224" y="1106520"/>
                    <a:pt x="3869903" y="1100597"/>
                    <a:pt x="3874059" y="1096961"/>
                  </a:cubicBezTo>
                  <a:cubicBezTo>
                    <a:pt x="3907326" y="1067851"/>
                    <a:pt x="3876841" y="1103771"/>
                    <a:pt x="3900564" y="1077083"/>
                  </a:cubicBezTo>
                  <a:cubicBezTo>
                    <a:pt x="3949866" y="1021620"/>
                    <a:pt x="3896337" y="1083123"/>
                    <a:pt x="3923755" y="1043953"/>
                  </a:cubicBezTo>
                  <a:cubicBezTo>
                    <a:pt x="3928701" y="1036887"/>
                    <a:pt x="3934932" y="1030809"/>
                    <a:pt x="3940320" y="1024074"/>
                  </a:cubicBezTo>
                  <a:cubicBezTo>
                    <a:pt x="3943769" y="1019762"/>
                    <a:pt x="3946724" y="1015064"/>
                    <a:pt x="3950259" y="1010822"/>
                  </a:cubicBezTo>
                  <a:cubicBezTo>
                    <a:pt x="3968365" y="989095"/>
                    <a:pt x="3975805" y="984220"/>
                    <a:pt x="3990016" y="961127"/>
                  </a:cubicBezTo>
                  <a:cubicBezTo>
                    <a:pt x="3993899" y="954818"/>
                    <a:pt x="3995510" y="947175"/>
                    <a:pt x="3999955" y="941248"/>
                  </a:cubicBezTo>
                  <a:cubicBezTo>
                    <a:pt x="4037394" y="891329"/>
                    <a:pt x="4020683" y="926382"/>
                    <a:pt x="4049651" y="881614"/>
                  </a:cubicBezTo>
                  <a:cubicBezTo>
                    <a:pt x="4055828" y="872068"/>
                    <a:pt x="4059492" y="860965"/>
                    <a:pt x="4066216" y="851796"/>
                  </a:cubicBezTo>
                  <a:cubicBezTo>
                    <a:pt x="4079652" y="833473"/>
                    <a:pt x="4087411" y="832825"/>
                    <a:pt x="4102659" y="818666"/>
                  </a:cubicBezTo>
                  <a:cubicBezTo>
                    <a:pt x="4112959" y="809101"/>
                    <a:pt x="4125503" y="801052"/>
                    <a:pt x="4132477" y="788848"/>
                  </a:cubicBezTo>
                  <a:cubicBezTo>
                    <a:pt x="4141312" y="773387"/>
                    <a:pt x="4151018" y="758393"/>
                    <a:pt x="4158981" y="742466"/>
                  </a:cubicBezTo>
                  <a:cubicBezTo>
                    <a:pt x="4166146" y="728136"/>
                    <a:pt x="4176408" y="706385"/>
                    <a:pt x="4185485" y="692770"/>
                  </a:cubicBezTo>
                  <a:cubicBezTo>
                    <a:pt x="4191611" y="683581"/>
                    <a:pt x="4198177" y="674651"/>
                    <a:pt x="4205364" y="666266"/>
                  </a:cubicBezTo>
                  <a:cubicBezTo>
                    <a:pt x="4220846" y="648204"/>
                    <a:pt x="4223108" y="652216"/>
                    <a:pt x="4231868" y="636448"/>
                  </a:cubicBezTo>
                  <a:cubicBezTo>
                    <a:pt x="4235466" y="629972"/>
                    <a:pt x="4238703" y="623296"/>
                    <a:pt x="4241807" y="616570"/>
                  </a:cubicBezTo>
                  <a:cubicBezTo>
                    <a:pt x="4245331" y="608934"/>
                    <a:pt x="4247508" y="600644"/>
                    <a:pt x="4251746" y="593379"/>
                  </a:cubicBezTo>
                  <a:cubicBezTo>
                    <a:pt x="4255309" y="587271"/>
                    <a:pt x="4261222" y="582793"/>
                    <a:pt x="4264998" y="576814"/>
                  </a:cubicBezTo>
                  <a:cubicBezTo>
                    <a:pt x="4309166" y="506882"/>
                    <a:pt x="4273620" y="551890"/>
                    <a:pt x="4308068" y="510553"/>
                  </a:cubicBezTo>
                  <a:cubicBezTo>
                    <a:pt x="4322584" y="452488"/>
                    <a:pt x="4307062" y="511696"/>
                    <a:pt x="4321320" y="464170"/>
                  </a:cubicBezTo>
                  <a:cubicBezTo>
                    <a:pt x="4322628" y="459809"/>
                    <a:pt x="4322474" y="454927"/>
                    <a:pt x="4324633" y="450918"/>
                  </a:cubicBezTo>
                  <a:cubicBezTo>
                    <a:pt x="4330296" y="440401"/>
                    <a:pt x="4344511" y="421101"/>
                    <a:pt x="4344511" y="421101"/>
                  </a:cubicBezTo>
                  <a:cubicBezTo>
                    <a:pt x="4345615" y="417788"/>
                    <a:pt x="4346064" y="414178"/>
                    <a:pt x="4347824" y="411161"/>
                  </a:cubicBezTo>
                  <a:cubicBezTo>
                    <a:pt x="4353843" y="400843"/>
                    <a:pt x="4363109" y="392371"/>
                    <a:pt x="4367703" y="381344"/>
                  </a:cubicBezTo>
                  <a:cubicBezTo>
                    <a:pt x="4386745" y="335643"/>
                    <a:pt x="4376882" y="353898"/>
                    <a:pt x="4394207" y="325022"/>
                  </a:cubicBezTo>
                  <a:cubicBezTo>
                    <a:pt x="4395311" y="312874"/>
                    <a:pt x="4395908" y="300670"/>
                    <a:pt x="4397520" y="288579"/>
                  </a:cubicBezTo>
                  <a:cubicBezTo>
                    <a:pt x="4398122" y="284066"/>
                    <a:pt x="4400189" y="279835"/>
                    <a:pt x="4400833" y="275327"/>
                  </a:cubicBezTo>
                  <a:cubicBezTo>
                    <a:pt x="4402403" y="264340"/>
                    <a:pt x="4403042" y="253240"/>
                    <a:pt x="4404146" y="242196"/>
                  </a:cubicBezTo>
                  <a:cubicBezTo>
                    <a:pt x="4403042" y="203544"/>
                    <a:pt x="4405404" y="164637"/>
                    <a:pt x="4400833" y="126240"/>
                  </a:cubicBezTo>
                  <a:cubicBezTo>
                    <a:pt x="4399780" y="117399"/>
                    <a:pt x="4391844" y="110865"/>
                    <a:pt x="4387581" y="103048"/>
                  </a:cubicBezTo>
                  <a:cubicBezTo>
                    <a:pt x="4381557" y="92004"/>
                    <a:pt x="4378861" y="85317"/>
                    <a:pt x="4374329" y="73231"/>
                  </a:cubicBezTo>
                  <a:cubicBezTo>
                    <a:pt x="4373103" y="69961"/>
                    <a:pt x="4372578" y="66416"/>
                    <a:pt x="4371016" y="63292"/>
                  </a:cubicBezTo>
                  <a:cubicBezTo>
                    <a:pt x="4369235" y="59731"/>
                    <a:pt x="4366324" y="56834"/>
                    <a:pt x="4364390" y="53353"/>
                  </a:cubicBezTo>
                  <a:cubicBezTo>
                    <a:pt x="4351321" y="29827"/>
                    <a:pt x="4362219" y="36063"/>
                    <a:pt x="4344511" y="30161"/>
                  </a:cubicBezTo>
                  <a:cubicBezTo>
                    <a:pt x="4337272" y="19303"/>
                    <a:pt x="4359973" y="2000"/>
                    <a:pt x="4357764" y="34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ADCEFF-6934-40FB-AB74-97BA11882D08}"/>
                </a:ext>
              </a:extLst>
            </p:cNvPr>
            <p:cNvSpPr/>
            <p:nvPr/>
          </p:nvSpPr>
          <p:spPr bwMode="auto">
            <a:xfrm>
              <a:off x="719805" y="4767362"/>
              <a:ext cx="417492" cy="150637"/>
            </a:xfrm>
            <a:custGeom>
              <a:avLst/>
              <a:gdLst>
                <a:gd name="connsiteX0" fmla="*/ 45508 w 417492"/>
                <a:gd name="connsiteY0" fmla="*/ 108 h 150637"/>
                <a:gd name="connsiteX1" fmla="*/ 28943 w 417492"/>
                <a:gd name="connsiteY1" fmla="*/ 10047 h 150637"/>
                <a:gd name="connsiteX2" fmla="*/ 19004 w 417492"/>
                <a:gd name="connsiteY2" fmla="*/ 16673 h 150637"/>
                <a:gd name="connsiteX3" fmla="*/ 5752 w 417492"/>
                <a:gd name="connsiteY3" fmla="*/ 23299 h 150637"/>
                <a:gd name="connsiteX4" fmla="*/ 9065 w 417492"/>
                <a:gd name="connsiteY4" fmla="*/ 102812 h 150637"/>
                <a:gd name="connsiteX5" fmla="*/ 12378 w 417492"/>
                <a:gd name="connsiteY5" fmla="*/ 116064 h 150637"/>
                <a:gd name="connsiteX6" fmla="*/ 28943 w 417492"/>
                <a:gd name="connsiteY6" fmla="*/ 126003 h 150637"/>
                <a:gd name="connsiteX7" fmla="*/ 38882 w 417492"/>
                <a:gd name="connsiteY7" fmla="*/ 135942 h 150637"/>
                <a:gd name="connsiteX8" fmla="*/ 48821 w 417492"/>
                <a:gd name="connsiteY8" fmla="*/ 139255 h 150637"/>
                <a:gd name="connsiteX9" fmla="*/ 81952 w 417492"/>
                <a:gd name="connsiteY9" fmla="*/ 142568 h 150637"/>
                <a:gd name="connsiteX10" fmla="*/ 91891 w 417492"/>
                <a:gd name="connsiteY10" fmla="*/ 145881 h 150637"/>
                <a:gd name="connsiteX11" fmla="*/ 201221 w 417492"/>
                <a:gd name="connsiteY11" fmla="*/ 145881 h 150637"/>
                <a:gd name="connsiteX12" fmla="*/ 224412 w 417492"/>
                <a:gd name="connsiteY12" fmla="*/ 139255 h 150637"/>
                <a:gd name="connsiteX13" fmla="*/ 264169 w 417492"/>
                <a:gd name="connsiteY13" fmla="*/ 132629 h 150637"/>
                <a:gd name="connsiteX14" fmla="*/ 320491 w 417492"/>
                <a:gd name="connsiteY14" fmla="*/ 126003 h 150637"/>
                <a:gd name="connsiteX15" fmla="*/ 343682 w 417492"/>
                <a:gd name="connsiteY15" fmla="*/ 112751 h 150637"/>
                <a:gd name="connsiteX16" fmla="*/ 350308 w 417492"/>
                <a:gd name="connsiteY16" fmla="*/ 102812 h 150637"/>
                <a:gd name="connsiteX17" fmla="*/ 360247 w 417492"/>
                <a:gd name="connsiteY17" fmla="*/ 99499 h 150637"/>
                <a:gd name="connsiteX18" fmla="*/ 373499 w 417492"/>
                <a:gd name="connsiteY18" fmla="*/ 92873 h 150637"/>
                <a:gd name="connsiteX19" fmla="*/ 400004 w 417492"/>
                <a:gd name="connsiteY19" fmla="*/ 72995 h 150637"/>
                <a:gd name="connsiteX20" fmla="*/ 409943 w 417492"/>
                <a:gd name="connsiteY20" fmla="*/ 69681 h 150637"/>
                <a:gd name="connsiteX21" fmla="*/ 383438 w 417492"/>
                <a:gd name="connsiteY21" fmla="*/ 29925 h 150637"/>
                <a:gd name="connsiteX22" fmla="*/ 356934 w 417492"/>
                <a:gd name="connsiteY22" fmla="*/ 16673 h 150637"/>
                <a:gd name="connsiteX23" fmla="*/ 310552 w 417492"/>
                <a:gd name="connsiteY23" fmla="*/ 6734 h 150637"/>
                <a:gd name="connsiteX24" fmla="*/ 227725 w 417492"/>
                <a:gd name="connsiteY24" fmla="*/ 16673 h 150637"/>
                <a:gd name="connsiteX25" fmla="*/ 207847 w 417492"/>
                <a:gd name="connsiteY25" fmla="*/ 19986 h 150637"/>
                <a:gd name="connsiteX26" fmla="*/ 85265 w 417492"/>
                <a:gd name="connsiteY26" fmla="*/ 16673 h 150637"/>
                <a:gd name="connsiteX27" fmla="*/ 45508 w 417492"/>
                <a:gd name="connsiteY27" fmla="*/ 108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7492" h="150637">
                  <a:moveTo>
                    <a:pt x="45508" y="108"/>
                  </a:moveTo>
                  <a:cubicBezTo>
                    <a:pt x="36121" y="-996"/>
                    <a:pt x="34404" y="6634"/>
                    <a:pt x="28943" y="10047"/>
                  </a:cubicBezTo>
                  <a:cubicBezTo>
                    <a:pt x="25566" y="12157"/>
                    <a:pt x="22461" y="14698"/>
                    <a:pt x="19004" y="16673"/>
                  </a:cubicBezTo>
                  <a:cubicBezTo>
                    <a:pt x="14716" y="19123"/>
                    <a:pt x="10169" y="21090"/>
                    <a:pt x="5752" y="23299"/>
                  </a:cubicBezTo>
                  <a:cubicBezTo>
                    <a:pt x="-4732" y="54740"/>
                    <a:pt x="777" y="33750"/>
                    <a:pt x="9065" y="102812"/>
                  </a:cubicBezTo>
                  <a:cubicBezTo>
                    <a:pt x="9608" y="107333"/>
                    <a:pt x="9415" y="112607"/>
                    <a:pt x="12378" y="116064"/>
                  </a:cubicBezTo>
                  <a:cubicBezTo>
                    <a:pt x="16569" y="120953"/>
                    <a:pt x="23792" y="122139"/>
                    <a:pt x="28943" y="126003"/>
                  </a:cubicBezTo>
                  <a:cubicBezTo>
                    <a:pt x="32691" y="128814"/>
                    <a:pt x="34984" y="133343"/>
                    <a:pt x="38882" y="135942"/>
                  </a:cubicBezTo>
                  <a:cubicBezTo>
                    <a:pt x="41788" y="137879"/>
                    <a:pt x="45369" y="138724"/>
                    <a:pt x="48821" y="139255"/>
                  </a:cubicBezTo>
                  <a:cubicBezTo>
                    <a:pt x="59791" y="140943"/>
                    <a:pt x="70908" y="141464"/>
                    <a:pt x="81952" y="142568"/>
                  </a:cubicBezTo>
                  <a:cubicBezTo>
                    <a:pt x="85265" y="143672"/>
                    <a:pt x="88503" y="145034"/>
                    <a:pt x="91891" y="145881"/>
                  </a:cubicBezTo>
                  <a:cubicBezTo>
                    <a:pt x="130593" y="155558"/>
                    <a:pt x="147904" y="147786"/>
                    <a:pt x="201221" y="145881"/>
                  </a:cubicBezTo>
                  <a:cubicBezTo>
                    <a:pt x="210010" y="142951"/>
                    <a:pt x="214904" y="141038"/>
                    <a:pt x="224412" y="139255"/>
                  </a:cubicBezTo>
                  <a:cubicBezTo>
                    <a:pt x="237617" y="136779"/>
                    <a:pt x="250938" y="134964"/>
                    <a:pt x="264169" y="132629"/>
                  </a:cubicBezTo>
                  <a:cubicBezTo>
                    <a:pt x="301254" y="126085"/>
                    <a:pt x="257457" y="131256"/>
                    <a:pt x="320491" y="126003"/>
                  </a:cubicBezTo>
                  <a:cubicBezTo>
                    <a:pt x="331863" y="122212"/>
                    <a:pt x="333653" y="122780"/>
                    <a:pt x="343682" y="112751"/>
                  </a:cubicBezTo>
                  <a:cubicBezTo>
                    <a:pt x="346498" y="109935"/>
                    <a:pt x="347199" y="105299"/>
                    <a:pt x="350308" y="102812"/>
                  </a:cubicBezTo>
                  <a:cubicBezTo>
                    <a:pt x="353035" y="100630"/>
                    <a:pt x="357037" y="100875"/>
                    <a:pt x="360247" y="99499"/>
                  </a:cubicBezTo>
                  <a:cubicBezTo>
                    <a:pt x="364786" y="97554"/>
                    <a:pt x="369390" y="95612"/>
                    <a:pt x="373499" y="92873"/>
                  </a:cubicBezTo>
                  <a:cubicBezTo>
                    <a:pt x="380814" y="87997"/>
                    <a:pt x="391141" y="77427"/>
                    <a:pt x="400004" y="72995"/>
                  </a:cubicBezTo>
                  <a:cubicBezTo>
                    <a:pt x="403128" y="71433"/>
                    <a:pt x="406630" y="70786"/>
                    <a:pt x="409943" y="69681"/>
                  </a:cubicBezTo>
                  <a:cubicBezTo>
                    <a:pt x="421344" y="46879"/>
                    <a:pt x="424864" y="50638"/>
                    <a:pt x="383438" y="29925"/>
                  </a:cubicBezTo>
                  <a:cubicBezTo>
                    <a:pt x="374603" y="25508"/>
                    <a:pt x="366620" y="18610"/>
                    <a:pt x="356934" y="16673"/>
                  </a:cubicBezTo>
                  <a:cubicBezTo>
                    <a:pt x="330385" y="11363"/>
                    <a:pt x="345866" y="14582"/>
                    <a:pt x="310552" y="6734"/>
                  </a:cubicBezTo>
                  <a:cubicBezTo>
                    <a:pt x="268905" y="15063"/>
                    <a:pt x="312657" y="6873"/>
                    <a:pt x="227725" y="16673"/>
                  </a:cubicBezTo>
                  <a:cubicBezTo>
                    <a:pt x="221052" y="17443"/>
                    <a:pt x="214473" y="18882"/>
                    <a:pt x="207847" y="19986"/>
                  </a:cubicBezTo>
                  <a:cubicBezTo>
                    <a:pt x="166986" y="18882"/>
                    <a:pt x="126092" y="18665"/>
                    <a:pt x="85265" y="16673"/>
                  </a:cubicBezTo>
                  <a:cubicBezTo>
                    <a:pt x="6367" y="12824"/>
                    <a:pt x="54895" y="1212"/>
                    <a:pt x="45508" y="10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6933A7-736C-4AAB-8F30-2900459A04BA}"/>
                </a:ext>
              </a:extLst>
            </p:cNvPr>
            <p:cNvSpPr/>
            <p:nvPr/>
          </p:nvSpPr>
          <p:spPr bwMode="auto">
            <a:xfrm>
              <a:off x="2441688" y="4647190"/>
              <a:ext cx="243184" cy="194767"/>
            </a:xfrm>
            <a:custGeom>
              <a:avLst/>
              <a:gdLst>
                <a:gd name="connsiteX0" fmla="*/ 238564 w 243184"/>
                <a:gd name="connsiteY0" fmla="*/ 54019 h 194767"/>
                <a:gd name="connsiteX1" fmla="*/ 198808 w 243184"/>
                <a:gd name="connsiteY1" fmla="*/ 40767 h 194767"/>
                <a:gd name="connsiteX2" fmla="*/ 165677 w 243184"/>
                <a:gd name="connsiteY2" fmla="*/ 27514 h 194767"/>
                <a:gd name="connsiteX3" fmla="*/ 115982 w 243184"/>
                <a:gd name="connsiteY3" fmla="*/ 14262 h 194767"/>
                <a:gd name="connsiteX4" fmla="*/ 106042 w 243184"/>
                <a:gd name="connsiteY4" fmla="*/ 7636 h 194767"/>
                <a:gd name="connsiteX5" fmla="*/ 49721 w 243184"/>
                <a:gd name="connsiteY5" fmla="*/ 7636 h 194767"/>
                <a:gd name="connsiteX6" fmla="*/ 3338 w 243184"/>
                <a:gd name="connsiteY6" fmla="*/ 37453 h 194767"/>
                <a:gd name="connsiteX7" fmla="*/ 25 w 243184"/>
                <a:gd name="connsiteY7" fmla="*/ 50706 h 194767"/>
                <a:gd name="connsiteX8" fmla="*/ 29842 w 243184"/>
                <a:gd name="connsiteY8" fmla="*/ 123593 h 194767"/>
                <a:gd name="connsiteX9" fmla="*/ 49721 w 243184"/>
                <a:gd name="connsiteY9" fmla="*/ 160036 h 194767"/>
                <a:gd name="connsiteX10" fmla="*/ 89477 w 243184"/>
                <a:gd name="connsiteY10" fmla="*/ 179914 h 194767"/>
                <a:gd name="connsiteX11" fmla="*/ 125921 w 243184"/>
                <a:gd name="connsiteY11" fmla="*/ 189853 h 194767"/>
                <a:gd name="connsiteX12" fmla="*/ 228625 w 243184"/>
                <a:gd name="connsiteY12" fmla="*/ 176601 h 194767"/>
                <a:gd name="connsiteX13" fmla="*/ 231938 w 243184"/>
                <a:gd name="connsiteY13" fmla="*/ 166662 h 194767"/>
                <a:gd name="connsiteX14" fmla="*/ 228625 w 243184"/>
                <a:gd name="connsiteY14" fmla="*/ 93775 h 194767"/>
                <a:gd name="connsiteX15" fmla="*/ 238564 w 243184"/>
                <a:gd name="connsiteY15" fmla="*/ 54019 h 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184" h="194767">
                  <a:moveTo>
                    <a:pt x="238564" y="54019"/>
                  </a:moveTo>
                  <a:cubicBezTo>
                    <a:pt x="233595" y="45184"/>
                    <a:pt x="269033" y="65553"/>
                    <a:pt x="198808" y="40767"/>
                  </a:cubicBezTo>
                  <a:cubicBezTo>
                    <a:pt x="187592" y="36808"/>
                    <a:pt x="176904" y="31443"/>
                    <a:pt x="165677" y="27514"/>
                  </a:cubicBezTo>
                  <a:cubicBezTo>
                    <a:pt x="139996" y="18526"/>
                    <a:pt x="137580" y="18582"/>
                    <a:pt x="115982" y="14262"/>
                  </a:cubicBezTo>
                  <a:cubicBezTo>
                    <a:pt x="112669" y="12053"/>
                    <a:pt x="109499" y="9612"/>
                    <a:pt x="106042" y="7636"/>
                  </a:cubicBezTo>
                  <a:cubicBezTo>
                    <a:pt x="82382" y="-5883"/>
                    <a:pt x="90072" y="1428"/>
                    <a:pt x="49721" y="7636"/>
                  </a:cubicBezTo>
                  <a:cubicBezTo>
                    <a:pt x="10025" y="23514"/>
                    <a:pt x="24020" y="11600"/>
                    <a:pt x="3338" y="37453"/>
                  </a:cubicBezTo>
                  <a:cubicBezTo>
                    <a:pt x="2234" y="41871"/>
                    <a:pt x="-278" y="46162"/>
                    <a:pt x="25" y="50706"/>
                  </a:cubicBezTo>
                  <a:cubicBezTo>
                    <a:pt x="3047" y="96035"/>
                    <a:pt x="7230" y="82891"/>
                    <a:pt x="29842" y="123593"/>
                  </a:cubicBezTo>
                  <a:cubicBezTo>
                    <a:pt x="40520" y="142814"/>
                    <a:pt x="35679" y="145994"/>
                    <a:pt x="49721" y="160036"/>
                  </a:cubicBezTo>
                  <a:cubicBezTo>
                    <a:pt x="67595" y="177910"/>
                    <a:pt x="65136" y="171800"/>
                    <a:pt x="89477" y="179914"/>
                  </a:cubicBezTo>
                  <a:cubicBezTo>
                    <a:pt x="121400" y="190555"/>
                    <a:pt x="89873" y="183845"/>
                    <a:pt x="125921" y="189853"/>
                  </a:cubicBezTo>
                  <a:cubicBezTo>
                    <a:pt x="151619" y="188935"/>
                    <a:pt x="207672" y="208031"/>
                    <a:pt x="228625" y="176601"/>
                  </a:cubicBezTo>
                  <a:cubicBezTo>
                    <a:pt x="230562" y="173695"/>
                    <a:pt x="230834" y="169975"/>
                    <a:pt x="231938" y="166662"/>
                  </a:cubicBezTo>
                  <a:cubicBezTo>
                    <a:pt x="230834" y="142366"/>
                    <a:pt x="231045" y="117975"/>
                    <a:pt x="228625" y="93775"/>
                  </a:cubicBezTo>
                  <a:cubicBezTo>
                    <a:pt x="221731" y="24836"/>
                    <a:pt x="243533" y="62854"/>
                    <a:pt x="238564" y="540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5D37E-70D3-4946-BD0E-58D27B3C8AAD}"/>
                </a:ext>
              </a:extLst>
            </p:cNvPr>
            <p:cNvSpPr/>
            <p:nvPr/>
          </p:nvSpPr>
          <p:spPr bwMode="auto">
            <a:xfrm>
              <a:off x="719805" y="1168400"/>
              <a:ext cx="3081728" cy="700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906FA1-8B9A-C819-FDBB-A47F530B8EBD}"/>
              </a:ext>
            </a:extLst>
          </p:cNvPr>
          <p:cNvSpPr txBox="1"/>
          <p:nvPr/>
        </p:nvSpPr>
        <p:spPr>
          <a:xfrm>
            <a:off x="9105901" y="6600240"/>
            <a:ext cx="329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National Institute on Drug Abuse August 2024</a:t>
            </a:r>
          </a:p>
        </p:txBody>
      </p:sp>
      <p:pic>
        <p:nvPicPr>
          <p:cNvPr id="1026" name="Picture 2" descr="Drug overdose deaths involving stimulants, cocaine or psychostimulants with abuse potential –primarily methamphetamine—have significantly increased since 2015 from 12,122 to 57,497 in 2022 ">
            <a:extLst>
              <a:ext uri="{FF2B5EF4-FFF2-40B4-BE49-F238E27FC236}">
                <a16:creationId xmlns:a16="http://schemas.microsoft.com/office/drawing/2014/main" id="{E04E834E-31D3-12F7-A3AE-97FDD1186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76" y="700216"/>
            <a:ext cx="7846677" cy="58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603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104405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 Limitations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598" y="1462046"/>
            <a:ext cx="11336744" cy="5130140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000000"/>
                </a:solidFill>
              </a:rPr>
              <a:t>Access limited (but improving)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altLang="en-US" sz="3200" dirty="0">
                <a:solidFill>
                  <a:srgbClr val="000000"/>
                </a:solidFill>
              </a:rPr>
              <a:t>Waiver no longer required, no patient limits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endParaRPr lang="en-US" altLang="en-US" sz="32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000000"/>
                </a:solidFill>
              </a:rPr>
              <a:t>Less structured than methadone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000000"/>
                </a:solidFill>
              </a:rPr>
              <a:t>Not a full agonist – may not be sufficient for some patients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000000"/>
                </a:solidFill>
              </a:rPr>
              <a:t>Can cause precipitated withdrawal if given “too early” after use of a full opioid agonist</a:t>
            </a:r>
          </a:p>
        </p:txBody>
      </p:sp>
      <p:pic>
        <p:nvPicPr>
          <p:cNvPr id="2" name="Picture 2" descr="Download Pow, Comic, Comic Book ...">
            <a:extLst>
              <a:ext uri="{FF2B5EF4-FFF2-40B4-BE49-F238E27FC236}">
                <a16:creationId xmlns:a16="http://schemas.microsoft.com/office/drawing/2014/main" id="{7A0CDA37-34A2-1843-4F92-18E87755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430136"/>
            <a:ext cx="1551397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22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2472ACB-7BDF-4A9D-7E5F-897C00CE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34" y="1153752"/>
            <a:ext cx="11990792" cy="27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For patients using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non-fentanyl opioids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o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Many "oxycodone" pills are “pressed” – </a:t>
            </a:r>
            <a:r>
              <a:rPr lang="en-US" altLang="en-US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 not sure, confirm with toxicology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For induction: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o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Wait at least 6-12 hours after last use of opioids AND until COWS (Clinical Opioid Withdrawal Score) is &gt;12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3300"/>
              </a:buClr>
              <a:buSzTx/>
              <a:buFont typeface="Courier New"/>
              <a:buChar char="o"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Take 2-4 mg buprenorphine, repeat every ~2 hours until symptoms resolved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8153F-22CE-2948-77C6-599A7C338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" y="4055988"/>
            <a:ext cx="11930953" cy="258395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E32143-6C49-6EEF-2BF0-067E168DAD51}"/>
              </a:ext>
            </a:extLst>
          </p:cNvPr>
          <p:cNvSpPr txBox="1"/>
          <p:nvPr/>
        </p:nvSpPr>
        <p:spPr>
          <a:xfrm>
            <a:off x="9829676" y="6658996"/>
            <a:ext cx="348627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SAMHSA. Buprenorphine Quick Start Guide.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6F9ED-5A8F-0351-BCBF-DB1144ED4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210926" cy="1104405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Buprenorphine: Traditional Induction</a:t>
            </a:r>
          </a:p>
        </p:txBody>
      </p:sp>
    </p:spTree>
    <p:extLst>
      <p:ext uri="{BB962C8B-B14F-4D97-AF65-F5344CB8AC3E}">
        <p14:creationId xmlns:p14="http://schemas.microsoft.com/office/powerpoint/2010/main" val="684150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2472ACB-7BDF-4A9D-7E5F-897C00CE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05" y="1310657"/>
            <a:ext cx="5371196" cy="57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patients using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illicitly manufactured fentanyl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to avoid POW, consider “low-dose induction”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Increasing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doses of buprenorphine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overlapping with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full agonist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opioid (decreasing or stable)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Multiple approaches; one example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DFCBC-9A31-84A1-ED9F-2454AC4A8BB5}"/>
              </a:ext>
            </a:extLst>
          </p:cNvPr>
          <p:cNvSpPr txBox="1"/>
          <p:nvPr/>
        </p:nvSpPr>
        <p:spPr>
          <a:xfrm>
            <a:off x="1071350" y="6583636"/>
            <a:ext cx="1080922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Spreen et al. Pharmacotherapy 2022.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Hammig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et al.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Subst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Abuse Rehab 20616. Randhawa et al. CMAJ 2020. Brar et al. Drug Alcohol Rev 2021.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Shalapour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et al. JAM 2024.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2DB0E5-1C40-F1C3-3D02-13E47F738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6757"/>
              </p:ext>
            </p:extLst>
          </p:nvPr>
        </p:nvGraphicFramePr>
        <p:xfrm>
          <a:off x="5791198" y="1608363"/>
          <a:ext cx="6285597" cy="405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627">
                  <a:extLst>
                    <a:ext uri="{9D8B030D-6E8A-4147-A177-3AD203B41FA5}">
                      <a16:colId xmlns:a16="http://schemas.microsoft.com/office/drawing/2014/main" val="3209488197"/>
                    </a:ext>
                  </a:extLst>
                </a:gridCol>
                <a:gridCol w="1458683">
                  <a:extLst>
                    <a:ext uri="{9D8B030D-6E8A-4147-A177-3AD203B41FA5}">
                      <a16:colId xmlns:a16="http://schemas.microsoft.com/office/drawing/2014/main" val="891248848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378523741"/>
                    </a:ext>
                  </a:extLst>
                </a:gridCol>
                <a:gridCol w="1611085">
                  <a:extLst>
                    <a:ext uri="{9D8B030D-6E8A-4147-A177-3AD203B41FA5}">
                      <a16:colId xmlns:a16="http://schemas.microsoft.com/office/drawing/2014/main" val="2943154030"/>
                    </a:ext>
                  </a:extLst>
                </a:gridCol>
                <a:gridCol w="1114888">
                  <a:extLst>
                    <a:ext uri="{9D8B030D-6E8A-4147-A177-3AD203B41FA5}">
                      <a16:colId xmlns:a16="http://schemas.microsoft.com/office/drawing/2014/main" val="2776449096"/>
                    </a:ext>
                  </a:extLst>
                </a:gridCol>
              </a:tblGrid>
              <a:tr h="582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daily buprenorphine dose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Buprenorphine-naloxone film strength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Instructions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Full opioid agonist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65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2-0.5 mg films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0.25 mg (1/8 film)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Continue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70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0.5mg (1/4 film)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Continue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1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1 mg (1/2 film)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Continue</a:t>
                      </a:r>
                      <a:endParaRPr lang="en-US" sz="16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86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2 mg (1 film)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Continue</a:t>
                      </a:r>
                      <a:endParaRPr lang="en-US" sz="16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1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8-2 mg films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4 mg (1/2 film)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Continue</a:t>
                      </a:r>
                      <a:endParaRPr lang="en-US" sz="16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35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mg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Take 8 mg (1 film)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6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855221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5356AAA7-9F3B-15A0-97EF-C0121FA48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210926" cy="1104405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Buprenorphine: Low-Dose Induction</a:t>
            </a:r>
          </a:p>
        </p:txBody>
      </p:sp>
    </p:spTree>
    <p:extLst>
      <p:ext uri="{BB962C8B-B14F-4D97-AF65-F5344CB8AC3E}">
        <p14:creationId xmlns:p14="http://schemas.microsoft.com/office/powerpoint/2010/main" val="133720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2472ACB-7BDF-4A9D-7E5F-897C00CE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16" y="1538532"/>
            <a:ext cx="11664019" cy="437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SQ formulations: brand names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Brixadi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® (weekly and monthly) and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Sublocade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® (monthly)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Sublocade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® approved 2017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Brixadi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® approved 2023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indent="-228600">
              <a:spcBef>
                <a:spcPct val="40000"/>
              </a:spcBef>
              <a:buClr>
                <a:srgbClr val="CC3300"/>
              </a:buClr>
              <a:buFont typeface="Wingdings"/>
              <a:buChar char="§"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Sublocade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® </a:t>
            </a:r>
            <a:r>
              <a:rPr lang="en-US" sz="2800" kern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may be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easier to get approved; leaves a residual pellet</a:t>
            </a:r>
          </a:p>
          <a:p>
            <a:pPr indent="-228600">
              <a:spcBef>
                <a:spcPct val="40000"/>
              </a:spcBef>
              <a:buClr>
                <a:srgbClr val="CC3300"/>
              </a:buClr>
              <a:buFont typeface="Wingdings"/>
              <a:buChar char="§"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Brixadi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® does not leave a residual pellet, wider dosing range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7B7DB-8C67-33AC-3505-5FC54A43EE2B}"/>
              </a:ext>
            </a:extLst>
          </p:cNvPr>
          <p:cNvSpPr txBox="1"/>
          <p:nvPr/>
        </p:nvSpPr>
        <p:spPr>
          <a:xfrm>
            <a:off x="10215350" y="6583636"/>
            <a:ext cx="198090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Sublocade.com. Brixadi.com.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34BA685C-3725-BD55-83C1-DAF83E35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02" r="1107" b="488"/>
          <a:stretch/>
        </p:blipFill>
        <p:spPr>
          <a:xfrm>
            <a:off x="7323364" y="2989490"/>
            <a:ext cx="3888090" cy="11077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A purple background with white text&#10;&#10;AI-generated content may be incorrect.">
            <a:extLst>
              <a:ext uri="{FF2B5EF4-FFF2-40B4-BE49-F238E27FC236}">
                <a16:creationId xmlns:a16="http://schemas.microsoft.com/office/drawing/2014/main" id="{401CE2C4-1B91-C04C-BC6C-F04CF8B8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791" y="2205036"/>
            <a:ext cx="3937908" cy="4884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6F3B37F-3A35-CAEC-1055-D469C88B0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210926" cy="13716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Long-Acting Buprenorphine Formulations</a:t>
            </a:r>
          </a:p>
        </p:txBody>
      </p:sp>
    </p:spTree>
    <p:extLst>
      <p:ext uri="{BB962C8B-B14F-4D97-AF65-F5344CB8AC3E}">
        <p14:creationId xmlns:p14="http://schemas.microsoft.com/office/powerpoint/2010/main" val="20091448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Naltrexone Pros and Cons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020727"/>
            <a:ext cx="11453999" cy="5600206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Opioid antagonist (must be opioid-free 7-10 days)</a:t>
            </a:r>
          </a:p>
          <a:p>
            <a:pPr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Daily PO naltrexone</a:t>
            </a:r>
          </a:p>
          <a:p>
            <a:pPr lvl="1">
              <a:spcBef>
                <a:spcPts val="800"/>
              </a:spcBef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Well-tolerated, safe, lasts 24-48 hours</a:t>
            </a:r>
          </a:p>
          <a:p>
            <a:pPr lvl="1">
              <a:spcBef>
                <a:spcPts val="800"/>
              </a:spcBef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Poor retention unless mandated</a:t>
            </a:r>
            <a:endParaRPr lang="en-US" altLang="en-US" kern="1200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Monthly IM naltrexone</a:t>
            </a:r>
          </a:p>
          <a:p>
            <a:pPr lvl="1">
              <a:spcBef>
                <a:spcPts val="800"/>
              </a:spcBef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  <a:cs typeface="Calibri" panose="020F0502020204030204" pitchFamily="34" charset="0"/>
              </a:rPr>
              <a:t>In-office, administered by provider</a:t>
            </a:r>
          </a:p>
          <a:p>
            <a:pPr lvl="1">
              <a:spcBef>
                <a:spcPts val="800"/>
              </a:spcBef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  <a:cs typeface="Calibri" panose="020F0502020204030204" pitchFamily="34" charset="0"/>
              </a:rPr>
              <a:t>Increased abstinence (90% vs 35%</a:t>
            </a:r>
          </a:p>
          <a:p>
            <a:pPr lvl="1">
              <a:spcBef>
                <a:spcPts val="800"/>
              </a:spcBef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  <a:cs typeface="Calibri" panose="020F0502020204030204" pitchFamily="34" charset="0"/>
              </a:rPr>
              <a:t>Poor retention (40% at 3 months, &lt;10% at 6 months)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Risk: loss of tolerance to opioids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098" name="Picture 2" descr="Naltrexone - Wikipedia">
            <a:extLst>
              <a:ext uri="{FF2B5EF4-FFF2-40B4-BE49-F238E27FC236}">
                <a16:creationId xmlns:a16="http://schemas.microsoft.com/office/drawing/2014/main" id="{E5ED375C-67E3-A243-604A-A0E85637C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37" y="1453899"/>
            <a:ext cx="2459463" cy="23838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33A4DC-C787-D3C4-C8B2-3ED14ED956B9}"/>
              </a:ext>
            </a:extLst>
          </p:cNvPr>
          <p:cNvSpPr txBox="1"/>
          <p:nvPr/>
        </p:nvSpPr>
        <p:spPr>
          <a:xfrm>
            <a:off x="6333067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kern="1200" dirty="0">
                <a:solidFill>
                  <a:srgbClr val="000000"/>
                </a:solidFill>
                <a:latin typeface="Calibri"/>
              </a:rPr>
              <a:t>Minozzi S et al. 2011; </a:t>
            </a:r>
            <a:r>
              <a:rPr lang="en-US" altLang="en-US" sz="1200" dirty="0" err="1">
                <a:solidFill>
                  <a:srgbClr val="000000"/>
                </a:solidFill>
                <a:cs typeface="Calibri" panose="020F0502020204030204" pitchFamily="34" charset="0"/>
              </a:rPr>
              <a:t>Krupitsy</a:t>
            </a:r>
            <a:r>
              <a:rPr lang="en-US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 E, et al. Lancet, 2011; Cousins SJ et al. J Sub Abuse Treat 2016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5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477F8-C004-1B84-B432-73004F4B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897"/>
          </a:xfrm>
          <a:solidFill>
            <a:srgbClr val="214A5B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Nonpharmacologic Treatment For OUD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2F657-9450-2508-35D5-CAAF73C8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383958"/>
            <a:ext cx="10709189" cy="44113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Behavioral therapies alone: limited efficacy, less than MOUD alone</a:t>
            </a:r>
          </a:p>
          <a:p>
            <a:r>
              <a:rPr lang="en-US" dirty="0">
                <a:solidFill>
                  <a:srgbClr val="000000"/>
                </a:solidFill>
              </a:rPr>
              <a:t>Psychosocial treatments help most often when combined with MOUD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048B3F3-D367-2793-09E4-C0C63EF7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626" y="6359438"/>
            <a:ext cx="2629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Buresh M et al. </a:t>
            </a:r>
            <a:r>
              <a:rPr lang="en-US" altLang="en-US" sz="1800" i="1" dirty="0">
                <a:solidFill>
                  <a:srgbClr val="000000"/>
                </a:solidFill>
              </a:rPr>
              <a:t>BMJ.</a:t>
            </a:r>
            <a:r>
              <a:rPr lang="en-US" altLang="en-US" sz="1800" dirty="0">
                <a:solidFill>
                  <a:srgbClr val="000000"/>
                </a:solidFill>
              </a:rPr>
              <a:t> 2021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8662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7078-5DD9-4E23-EC3A-CB3026FF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5EAA9376-5177-2E47-15B4-9FC0352C0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333" y="1214718"/>
            <a:ext cx="11413068" cy="4779682"/>
          </a:xfrm>
          <a:solidFill>
            <a:schemeClr val="bg1"/>
          </a:solidFill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000000"/>
                </a:solidFill>
              </a:rPr>
              <a:t>Does not want to go to a daily OTP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He does not think he can abstain from fentanyl long enough for traditional induction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Agree on low-dose induction – he will use fentanyl to manage withdrawal symptoms for first few days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Ultimately reaches dose of 8 mg TID and feels much better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He returns 6 months later and tells you that he has had a relapse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00D4D88D-BE69-38D6-CCF7-0581BD621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patient decides to start buprenorphine.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831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7FF60F8F-803B-B226-3714-6EC9C8B6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08261"/>
            <a:ext cx="12020550" cy="5549739"/>
          </a:xfrm>
        </p:spPr>
        <p:txBody>
          <a:bodyPr/>
          <a:lstStyle/>
          <a:p>
            <a:pPr lvl="1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Increase support:</a:t>
            </a:r>
          </a:p>
          <a:p>
            <a:pPr lvl="2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Comorbid psychiatric disease</a:t>
            </a:r>
          </a:p>
          <a:p>
            <a:pPr lvl="2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Behavioral therapies, peer support</a:t>
            </a:r>
          </a:p>
          <a:p>
            <a:pPr lvl="2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Brainstorm triggers (</a:t>
            </a:r>
            <a:r>
              <a:rPr lang="en-US" alt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</a:t>
            </a: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ungry, </a:t>
            </a:r>
            <a:r>
              <a:rPr lang="en-US" alt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ngry, </a:t>
            </a:r>
            <a:r>
              <a:rPr lang="en-US" alt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</a:t>
            </a: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onely, </a:t>
            </a:r>
            <a:r>
              <a:rPr lang="en-US" alt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ired, or Bored)</a:t>
            </a:r>
          </a:p>
          <a:p>
            <a:pPr marL="914400" lvl="2" indent="0">
              <a:spcBef>
                <a:spcPts val="0"/>
              </a:spcBef>
              <a:buClr>
                <a:srgbClr val="CC3300"/>
              </a:buClr>
              <a:buNone/>
            </a:pPr>
            <a:endParaRPr lang="en-US" altLang="en-US" sz="3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Adjust medications</a:t>
            </a:r>
          </a:p>
          <a:p>
            <a:pPr lvl="2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Review adherence, drug-drug interactions, consider dose change</a:t>
            </a:r>
          </a:p>
          <a:p>
            <a:pPr marL="914400" lvl="2" indent="0">
              <a:spcBef>
                <a:spcPts val="0"/>
              </a:spcBef>
              <a:buClr>
                <a:srgbClr val="CC3300"/>
              </a:buClr>
              <a:buNone/>
            </a:pPr>
            <a:endParaRPr lang="en-US" sz="3200" dirty="0">
              <a:ea typeface="Calibri"/>
              <a:cs typeface="Calibri"/>
            </a:endParaRPr>
          </a:p>
          <a:p>
            <a:pPr lvl="1">
              <a:spcBef>
                <a:spcPts val="0"/>
              </a:spcBef>
              <a:buClr>
                <a:srgbClr val="CC33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Motivational interviewing - work together to develop 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4F1B1-AA29-C98C-0A05-79C51F6FDEE9}"/>
              </a:ext>
            </a:extLst>
          </p:cNvPr>
          <p:cNvSpPr txBox="1"/>
          <p:nvPr/>
        </p:nvSpPr>
        <p:spPr>
          <a:xfrm>
            <a:off x="7200900" y="6554239"/>
            <a:ext cx="76581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Whole Health Library. VA.gov 2022.  Guenzel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McChargue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StatPearls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0738D-4D77-C2E8-E1D1-C0D5CA6A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alt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a Patient Who Relapses</a:t>
            </a:r>
          </a:p>
        </p:txBody>
      </p:sp>
    </p:spTree>
    <p:extLst>
      <p:ext uri="{BB962C8B-B14F-4D97-AF65-F5344CB8AC3E}">
        <p14:creationId xmlns:p14="http://schemas.microsoft.com/office/powerpoint/2010/main" val="1788938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823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Starting and Continuing MOUD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055" y="1113727"/>
            <a:ext cx="7086199" cy="504719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Stigma; perpetuated by some mutual support organizations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Inadequate education of health professionals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Distance from treatment center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Lack of insurance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Non-voluntary treatment engagement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Homelessness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Concomitant stimulant use</a:t>
            </a:r>
          </a:p>
          <a:p>
            <a:pPr>
              <a:spcBef>
                <a:spcPts val="180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t="21933" r="38331" b="23245"/>
          <a:stretch/>
        </p:blipFill>
        <p:spPr bwMode="auto">
          <a:xfrm>
            <a:off x="85566" y="906661"/>
            <a:ext cx="4418702" cy="545359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9699" y="6620158"/>
            <a:ext cx="8472301" cy="24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cs typeface="Calibri" panose="020F0502020204030204" pitchFamily="34" charset="0"/>
              </a:rPr>
              <a:t>National Academies of Sciences, Engineering, and Medicine. 2019. The National Academies Press.; Villamil et al 2024. ; Stafford et al 2022.; Krawczyk et al 2022.</a:t>
            </a:r>
          </a:p>
        </p:txBody>
      </p:sp>
    </p:spTree>
    <p:extLst>
      <p:ext uri="{BB962C8B-B14F-4D97-AF65-F5344CB8AC3E}">
        <p14:creationId xmlns:p14="http://schemas.microsoft.com/office/powerpoint/2010/main" val="59377832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200" y="1229364"/>
            <a:ext cx="11785600" cy="4367395"/>
          </a:xfrm>
          <a:solidFill>
            <a:schemeClr val="bg1"/>
          </a:solidFill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000000"/>
                </a:solidFill>
              </a:rPr>
              <a:t>Following his relapse, your patient and you discuss next steps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He decides to start SL buprenorphine again and then transition to SQ buprenorphine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Also decides to try out AA and sign up for a peer recovery coach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He sees you in primary care as a new patient the following month for his second shot and is doing well </a:t>
            </a:r>
            <a:r>
              <a:rPr lang="en-US" altLang="en-US" dirty="0">
                <a:solidFill>
                  <a:srgbClr val="000000"/>
                </a:solidFill>
                <a:sym typeface="Wingdings" pitchFamily="2" charset="2"/>
              </a:rPr>
              <a:t>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continued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5948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 opioid supply is unregulated &amp; evolving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1A124-BE81-CD34-4388-E255D880F723}"/>
              </a:ext>
            </a:extLst>
          </p:cNvPr>
          <p:cNvSpPr txBox="1"/>
          <p:nvPr/>
        </p:nvSpPr>
        <p:spPr>
          <a:xfrm>
            <a:off x="10575275" y="6475511"/>
            <a:ext cx="1616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DEA. October 2023.</a:t>
            </a:r>
          </a:p>
        </p:txBody>
      </p:sp>
      <p:pic>
        <p:nvPicPr>
          <p:cNvPr id="1026" name="Picture 2" descr="Xylazine">
            <a:extLst>
              <a:ext uri="{FF2B5EF4-FFF2-40B4-BE49-F238E27FC236}">
                <a16:creationId xmlns:a16="http://schemas.microsoft.com/office/drawing/2014/main" id="{B6737DAE-5488-ECE2-3A11-433C21C17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1927" r="2333" b="81732"/>
          <a:stretch/>
        </p:blipFill>
        <p:spPr bwMode="auto">
          <a:xfrm>
            <a:off x="2796132" y="4859867"/>
            <a:ext cx="6498138" cy="138853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E8E9F09-FEAB-E6A2-A745-19D193CD8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123827"/>
            <a:ext cx="9398000" cy="30693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8787B6-C141-BC07-A363-532A47FAA1CB}"/>
              </a:ext>
            </a:extLst>
          </p:cNvPr>
          <p:cNvSpPr txBox="1"/>
          <p:nvPr/>
        </p:nvSpPr>
        <p:spPr>
          <a:xfrm>
            <a:off x="4400558" y="2361874"/>
            <a:ext cx="3020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</a:rPr>
              <a:t>StreetCheck.Org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4824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648696"/>
          </a:xfrm>
        </p:spPr>
        <p:txBody>
          <a:bodyPr/>
          <a:lstStyle/>
          <a:p>
            <a:r>
              <a:rPr lang="en-US" sz="72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476284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E09599-0D85-4CF0-B295-946D34560C18}"/>
              </a:ext>
            </a:extLst>
          </p:cNvPr>
          <p:cNvGrpSpPr/>
          <p:nvPr/>
        </p:nvGrpSpPr>
        <p:grpSpPr>
          <a:xfrm>
            <a:off x="98351" y="1030285"/>
            <a:ext cx="5915576" cy="5523571"/>
            <a:chOff x="711374" y="1058549"/>
            <a:chExt cx="5915576" cy="55235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4E3E56-4A67-4728-A1D9-52815AF49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20991" t="35704" r="31322" b="9578"/>
            <a:stretch/>
          </p:blipFill>
          <p:spPr>
            <a:xfrm>
              <a:off x="711374" y="2339774"/>
              <a:ext cx="5915576" cy="424234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763304-4B43-44B2-912E-B60670C52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28" t="17435" r="4024" b="54750"/>
            <a:stretch/>
          </p:blipFill>
          <p:spPr>
            <a:xfrm>
              <a:off x="1329477" y="1058549"/>
              <a:ext cx="3469635" cy="218948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820CB5-9D3E-415B-8EAF-21508188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0216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Racial disparities in opioid overdose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B0FD-BE7C-4207-BCCB-940DC1FB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259" y="861200"/>
            <a:ext cx="5482686" cy="31686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White Americans: acceleration 1999 to 2016 with slowing 2016 to 2018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Black Americans: low rate of change 1999-2012 followed by </a:t>
            </a:r>
            <a:r>
              <a:rPr lang="en-US" sz="2400" b="1" dirty="0">
                <a:solidFill>
                  <a:srgbClr val="000000"/>
                </a:solidFill>
              </a:rPr>
              <a:t>rapid acceleration </a:t>
            </a:r>
            <a:r>
              <a:rPr lang="en-US" sz="2400" dirty="0">
                <a:solidFill>
                  <a:srgbClr val="000000"/>
                </a:solidFill>
              </a:rPr>
              <a:t>(intro of street fentanyl)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Opioid crisis response focused on white, middle-class users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74349-F41D-4B17-BFEB-2AA373FB6F4D}"/>
              </a:ext>
            </a:extLst>
          </p:cNvPr>
          <p:cNvSpPr txBox="1"/>
          <p:nvPr/>
        </p:nvSpPr>
        <p:spPr>
          <a:xfrm>
            <a:off x="0" y="6542648"/>
            <a:ext cx="451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Furr-Holden D et al. </a:t>
            </a:r>
            <a:r>
              <a:rPr lang="en-US" sz="1600" i="1" dirty="0">
                <a:solidFill>
                  <a:srgbClr val="000000"/>
                </a:solidFill>
              </a:rPr>
              <a:t>Addiction.</a:t>
            </a:r>
            <a:r>
              <a:rPr lang="en-US" sz="1600" dirty="0">
                <a:solidFill>
                  <a:srgbClr val="000000"/>
                </a:solidFill>
              </a:rPr>
              <a:t> 2020. </a:t>
            </a:r>
            <a:r>
              <a:rPr lang="en-US" sz="1600" dirty="0" err="1">
                <a:solidFill>
                  <a:srgbClr val="000000"/>
                </a:solidFill>
              </a:rPr>
              <a:t>CDC.gov</a:t>
            </a:r>
            <a:r>
              <a:rPr lang="en-US" sz="1600" dirty="0">
                <a:solidFill>
                  <a:srgbClr val="000000"/>
                </a:solidFill>
              </a:rPr>
              <a:t>. 2023.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481BF-5879-4870-BEE3-E7D0742109E0}"/>
              </a:ext>
            </a:extLst>
          </p:cNvPr>
          <p:cNvGrpSpPr/>
          <p:nvPr/>
        </p:nvGrpSpPr>
        <p:grpSpPr>
          <a:xfrm>
            <a:off x="719805" y="1168400"/>
            <a:ext cx="5090295" cy="3864891"/>
            <a:chOff x="719805" y="1168400"/>
            <a:chExt cx="5090295" cy="386489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42BE6E-4690-4236-9BB2-D7ABD3E28419}"/>
                </a:ext>
              </a:extLst>
            </p:cNvPr>
            <p:cNvSpPr/>
            <p:nvPr/>
          </p:nvSpPr>
          <p:spPr bwMode="auto">
            <a:xfrm>
              <a:off x="1317613" y="2796643"/>
              <a:ext cx="4492487" cy="2236648"/>
            </a:xfrm>
            <a:custGeom>
              <a:avLst/>
              <a:gdLst>
                <a:gd name="connsiteX0" fmla="*/ 4357764 w 4404146"/>
                <a:gd name="connsiteY0" fmla="*/ 344 h 2173701"/>
                <a:gd name="connsiteX1" fmla="*/ 4331259 w 4404146"/>
                <a:gd name="connsiteY1" fmla="*/ 20222 h 2173701"/>
                <a:gd name="connsiteX2" fmla="*/ 4308068 w 4404146"/>
                <a:gd name="connsiteY2" fmla="*/ 36787 h 2173701"/>
                <a:gd name="connsiteX3" fmla="*/ 4291503 w 4404146"/>
                <a:gd name="connsiteY3" fmla="*/ 43414 h 2173701"/>
                <a:gd name="connsiteX4" fmla="*/ 4255059 w 4404146"/>
                <a:gd name="connsiteY4" fmla="*/ 76544 h 2173701"/>
                <a:gd name="connsiteX5" fmla="*/ 4238494 w 4404146"/>
                <a:gd name="connsiteY5" fmla="*/ 86483 h 2173701"/>
                <a:gd name="connsiteX6" fmla="*/ 4228555 w 4404146"/>
                <a:gd name="connsiteY6" fmla="*/ 96422 h 2173701"/>
                <a:gd name="connsiteX7" fmla="*/ 4215303 w 4404146"/>
                <a:gd name="connsiteY7" fmla="*/ 106361 h 2173701"/>
                <a:gd name="connsiteX8" fmla="*/ 4208677 w 4404146"/>
                <a:gd name="connsiteY8" fmla="*/ 116301 h 2173701"/>
                <a:gd name="connsiteX9" fmla="*/ 4192111 w 4404146"/>
                <a:gd name="connsiteY9" fmla="*/ 149431 h 2173701"/>
                <a:gd name="connsiteX10" fmla="*/ 4185485 w 4404146"/>
                <a:gd name="connsiteY10" fmla="*/ 172622 h 2173701"/>
                <a:gd name="connsiteX11" fmla="*/ 4178859 w 4404146"/>
                <a:gd name="connsiteY11" fmla="*/ 182561 h 2173701"/>
                <a:gd name="connsiteX12" fmla="*/ 4175546 w 4404146"/>
                <a:gd name="connsiteY12" fmla="*/ 222318 h 2173701"/>
                <a:gd name="connsiteX13" fmla="*/ 4172233 w 4404146"/>
                <a:gd name="connsiteY13" fmla="*/ 235570 h 2173701"/>
                <a:gd name="connsiteX14" fmla="*/ 4168920 w 4404146"/>
                <a:gd name="connsiteY14" fmla="*/ 252135 h 2173701"/>
                <a:gd name="connsiteX15" fmla="*/ 4165607 w 4404146"/>
                <a:gd name="connsiteY15" fmla="*/ 275327 h 2173701"/>
                <a:gd name="connsiteX16" fmla="*/ 4162294 w 4404146"/>
                <a:gd name="connsiteY16" fmla="*/ 301831 h 2173701"/>
                <a:gd name="connsiteX17" fmla="*/ 4155668 w 4404146"/>
                <a:gd name="connsiteY17" fmla="*/ 318396 h 2173701"/>
                <a:gd name="connsiteX18" fmla="*/ 4152355 w 4404146"/>
                <a:gd name="connsiteY18" fmla="*/ 328335 h 2173701"/>
                <a:gd name="connsiteX19" fmla="*/ 4145729 w 4404146"/>
                <a:gd name="connsiteY19" fmla="*/ 341587 h 2173701"/>
                <a:gd name="connsiteX20" fmla="*/ 4115911 w 4404146"/>
                <a:gd name="connsiteY20" fmla="*/ 354840 h 2173701"/>
                <a:gd name="connsiteX21" fmla="*/ 4089407 w 4404146"/>
                <a:gd name="connsiteY21" fmla="*/ 364779 h 2173701"/>
                <a:gd name="connsiteX22" fmla="*/ 4069529 w 4404146"/>
                <a:gd name="connsiteY22" fmla="*/ 368092 h 2173701"/>
                <a:gd name="connsiteX23" fmla="*/ 4039711 w 4404146"/>
                <a:gd name="connsiteY23" fmla="*/ 374718 h 2173701"/>
                <a:gd name="connsiteX24" fmla="*/ 4026459 w 4404146"/>
                <a:gd name="connsiteY24" fmla="*/ 384657 h 2173701"/>
                <a:gd name="connsiteX25" fmla="*/ 4023146 w 4404146"/>
                <a:gd name="connsiteY25" fmla="*/ 394596 h 2173701"/>
                <a:gd name="connsiteX26" fmla="*/ 4013207 w 4404146"/>
                <a:gd name="connsiteY26" fmla="*/ 427727 h 2173701"/>
                <a:gd name="connsiteX27" fmla="*/ 4009894 w 4404146"/>
                <a:gd name="connsiteY27" fmla="*/ 570187 h 2173701"/>
                <a:gd name="connsiteX28" fmla="*/ 3993329 w 4404146"/>
                <a:gd name="connsiteY28" fmla="*/ 619883 h 2173701"/>
                <a:gd name="connsiteX29" fmla="*/ 3986703 w 4404146"/>
                <a:gd name="connsiteY29" fmla="*/ 633135 h 2173701"/>
                <a:gd name="connsiteX30" fmla="*/ 3973451 w 4404146"/>
                <a:gd name="connsiteY30" fmla="*/ 689457 h 2173701"/>
                <a:gd name="connsiteX31" fmla="*/ 3970138 w 4404146"/>
                <a:gd name="connsiteY31" fmla="*/ 702709 h 2173701"/>
                <a:gd name="connsiteX32" fmla="*/ 3960198 w 4404146"/>
                <a:gd name="connsiteY32" fmla="*/ 709335 h 2173701"/>
                <a:gd name="connsiteX33" fmla="*/ 3950259 w 4404146"/>
                <a:gd name="connsiteY33" fmla="*/ 729214 h 2173701"/>
                <a:gd name="connsiteX34" fmla="*/ 3940320 w 4404146"/>
                <a:gd name="connsiteY34" fmla="*/ 742466 h 2173701"/>
                <a:gd name="connsiteX35" fmla="*/ 3933694 w 4404146"/>
                <a:gd name="connsiteY35" fmla="*/ 759031 h 2173701"/>
                <a:gd name="connsiteX36" fmla="*/ 3900564 w 4404146"/>
                <a:gd name="connsiteY36" fmla="*/ 788848 h 2173701"/>
                <a:gd name="connsiteX37" fmla="*/ 3887311 w 4404146"/>
                <a:gd name="connsiteY37" fmla="*/ 818666 h 2173701"/>
                <a:gd name="connsiteX38" fmla="*/ 3870746 w 4404146"/>
                <a:gd name="connsiteY38" fmla="*/ 821979 h 2173701"/>
                <a:gd name="connsiteX39" fmla="*/ 3807798 w 4404146"/>
                <a:gd name="connsiteY39" fmla="*/ 825292 h 2173701"/>
                <a:gd name="connsiteX40" fmla="*/ 3794546 w 4404146"/>
                <a:gd name="connsiteY40" fmla="*/ 838544 h 2173701"/>
                <a:gd name="connsiteX41" fmla="*/ 3791233 w 4404146"/>
                <a:gd name="connsiteY41" fmla="*/ 848483 h 2173701"/>
                <a:gd name="connsiteX42" fmla="*/ 3781294 w 4404146"/>
                <a:gd name="connsiteY42" fmla="*/ 868361 h 2173701"/>
                <a:gd name="connsiteX43" fmla="*/ 3777981 w 4404146"/>
                <a:gd name="connsiteY43" fmla="*/ 1010822 h 2173701"/>
                <a:gd name="connsiteX44" fmla="*/ 3771355 w 4404146"/>
                <a:gd name="connsiteY44" fmla="*/ 1047266 h 2173701"/>
                <a:gd name="connsiteX45" fmla="*/ 3768042 w 4404146"/>
                <a:gd name="connsiteY45" fmla="*/ 1057205 h 2173701"/>
                <a:gd name="connsiteX46" fmla="*/ 3758103 w 4404146"/>
                <a:gd name="connsiteY46" fmla="*/ 1070457 h 2173701"/>
                <a:gd name="connsiteX47" fmla="*/ 3741538 w 4404146"/>
                <a:gd name="connsiteY47" fmla="*/ 1100274 h 2173701"/>
                <a:gd name="connsiteX48" fmla="*/ 3721659 w 4404146"/>
                <a:gd name="connsiteY48" fmla="*/ 1126779 h 2173701"/>
                <a:gd name="connsiteX49" fmla="*/ 3705094 w 4404146"/>
                <a:gd name="connsiteY49" fmla="*/ 1166535 h 2173701"/>
                <a:gd name="connsiteX50" fmla="*/ 3698468 w 4404146"/>
                <a:gd name="connsiteY50" fmla="*/ 1179787 h 2173701"/>
                <a:gd name="connsiteX51" fmla="*/ 3688529 w 4404146"/>
                <a:gd name="connsiteY51" fmla="*/ 1193040 h 2173701"/>
                <a:gd name="connsiteX52" fmla="*/ 3668651 w 4404146"/>
                <a:gd name="connsiteY52" fmla="*/ 1222857 h 2173701"/>
                <a:gd name="connsiteX53" fmla="*/ 3655398 w 4404146"/>
                <a:gd name="connsiteY53" fmla="*/ 1252674 h 2173701"/>
                <a:gd name="connsiteX54" fmla="*/ 3642146 w 4404146"/>
                <a:gd name="connsiteY54" fmla="*/ 1265927 h 2173701"/>
                <a:gd name="connsiteX55" fmla="*/ 3622268 w 4404146"/>
                <a:gd name="connsiteY55" fmla="*/ 1289118 h 2173701"/>
                <a:gd name="connsiteX56" fmla="*/ 3609016 w 4404146"/>
                <a:gd name="connsiteY56" fmla="*/ 1295744 h 2173701"/>
                <a:gd name="connsiteX57" fmla="*/ 3595764 w 4404146"/>
                <a:gd name="connsiteY57" fmla="*/ 1305683 h 2173701"/>
                <a:gd name="connsiteX58" fmla="*/ 3582511 w 4404146"/>
                <a:gd name="connsiteY58" fmla="*/ 1328874 h 2173701"/>
                <a:gd name="connsiteX59" fmla="*/ 3569259 w 4404146"/>
                <a:gd name="connsiteY59" fmla="*/ 1342127 h 2173701"/>
                <a:gd name="connsiteX60" fmla="*/ 3552694 w 4404146"/>
                <a:gd name="connsiteY60" fmla="*/ 1398448 h 2173701"/>
                <a:gd name="connsiteX61" fmla="*/ 3539442 w 4404146"/>
                <a:gd name="connsiteY61" fmla="*/ 1411701 h 2173701"/>
                <a:gd name="connsiteX62" fmla="*/ 3529503 w 4404146"/>
                <a:gd name="connsiteY62" fmla="*/ 1424953 h 2173701"/>
                <a:gd name="connsiteX63" fmla="*/ 3512938 w 4404146"/>
                <a:gd name="connsiteY63" fmla="*/ 1434892 h 2173701"/>
                <a:gd name="connsiteX64" fmla="*/ 3502998 w 4404146"/>
                <a:gd name="connsiteY64" fmla="*/ 1441518 h 2173701"/>
                <a:gd name="connsiteX65" fmla="*/ 3489746 w 4404146"/>
                <a:gd name="connsiteY65" fmla="*/ 1451457 h 2173701"/>
                <a:gd name="connsiteX66" fmla="*/ 3459929 w 4404146"/>
                <a:gd name="connsiteY66" fmla="*/ 1458083 h 2173701"/>
                <a:gd name="connsiteX67" fmla="*/ 3443364 w 4404146"/>
                <a:gd name="connsiteY67" fmla="*/ 1464709 h 2173701"/>
                <a:gd name="connsiteX68" fmla="*/ 3403607 w 4404146"/>
                <a:gd name="connsiteY68" fmla="*/ 1521031 h 2173701"/>
                <a:gd name="connsiteX69" fmla="*/ 3377103 w 4404146"/>
                <a:gd name="connsiteY69" fmla="*/ 1540909 h 2173701"/>
                <a:gd name="connsiteX70" fmla="*/ 3370477 w 4404146"/>
                <a:gd name="connsiteY70" fmla="*/ 1550848 h 2173701"/>
                <a:gd name="connsiteX71" fmla="*/ 3363851 w 4404146"/>
                <a:gd name="connsiteY71" fmla="*/ 1564101 h 2173701"/>
                <a:gd name="connsiteX72" fmla="*/ 3334033 w 4404146"/>
                <a:gd name="connsiteY72" fmla="*/ 1593918 h 2173701"/>
                <a:gd name="connsiteX73" fmla="*/ 3290964 w 4404146"/>
                <a:gd name="connsiteY73" fmla="*/ 1633674 h 2173701"/>
                <a:gd name="connsiteX74" fmla="*/ 3277711 w 4404146"/>
                <a:gd name="connsiteY74" fmla="*/ 1653553 h 2173701"/>
                <a:gd name="connsiteX75" fmla="*/ 3264459 w 4404146"/>
                <a:gd name="connsiteY75" fmla="*/ 1663492 h 2173701"/>
                <a:gd name="connsiteX76" fmla="*/ 3254520 w 4404146"/>
                <a:gd name="connsiteY76" fmla="*/ 1673431 h 2173701"/>
                <a:gd name="connsiteX77" fmla="*/ 3244581 w 4404146"/>
                <a:gd name="connsiteY77" fmla="*/ 1686683 h 2173701"/>
                <a:gd name="connsiteX78" fmla="*/ 3234642 w 4404146"/>
                <a:gd name="connsiteY78" fmla="*/ 1696622 h 2173701"/>
                <a:gd name="connsiteX79" fmla="*/ 3228016 w 4404146"/>
                <a:gd name="connsiteY79" fmla="*/ 1706561 h 2173701"/>
                <a:gd name="connsiteX80" fmla="*/ 3208138 w 4404146"/>
                <a:gd name="connsiteY80" fmla="*/ 1719814 h 2173701"/>
                <a:gd name="connsiteX81" fmla="*/ 3191572 w 4404146"/>
                <a:gd name="connsiteY81" fmla="*/ 1733066 h 2173701"/>
                <a:gd name="connsiteX82" fmla="*/ 3181633 w 4404146"/>
                <a:gd name="connsiteY82" fmla="*/ 1736379 h 2173701"/>
                <a:gd name="connsiteX83" fmla="*/ 3145190 w 4404146"/>
                <a:gd name="connsiteY83" fmla="*/ 1752944 h 2173701"/>
                <a:gd name="connsiteX84" fmla="*/ 3135251 w 4404146"/>
                <a:gd name="connsiteY84" fmla="*/ 1759570 h 2173701"/>
                <a:gd name="connsiteX85" fmla="*/ 3131938 w 4404146"/>
                <a:gd name="connsiteY85" fmla="*/ 1769509 h 2173701"/>
                <a:gd name="connsiteX86" fmla="*/ 3118685 w 4404146"/>
                <a:gd name="connsiteY86" fmla="*/ 1772822 h 2173701"/>
                <a:gd name="connsiteX87" fmla="*/ 3098807 w 4404146"/>
                <a:gd name="connsiteY87" fmla="*/ 1789387 h 2173701"/>
                <a:gd name="connsiteX88" fmla="*/ 3072303 w 4404146"/>
                <a:gd name="connsiteY88" fmla="*/ 1815892 h 2173701"/>
                <a:gd name="connsiteX89" fmla="*/ 3059051 w 4404146"/>
                <a:gd name="connsiteY89" fmla="*/ 1825831 h 2173701"/>
                <a:gd name="connsiteX90" fmla="*/ 3035859 w 4404146"/>
                <a:gd name="connsiteY90" fmla="*/ 1829144 h 2173701"/>
                <a:gd name="connsiteX91" fmla="*/ 3019294 w 4404146"/>
                <a:gd name="connsiteY91" fmla="*/ 1832457 h 2173701"/>
                <a:gd name="connsiteX92" fmla="*/ 2979538 w 4404146"/>
                <a:gd name="connsiteY92" fmla="*/ 1839083 h 2173701"/>
                <a:gd name="connsiteX93" fmla="*/ 2949720 w 4404146"/>
                <a:gd name="connsiteY93" fmla="*/ 1845709 h 2173701"/>
                <a:gd name="connsiteX94" fmla="*/ 2936468 w 4404146"/>
                <a:gd name="connsiteY94" fmla="*/ 1852335 h 2173701"/>
                <a:gd name="connsiteX95" fmla="*/ 2896711 w 4404146"/>
                <a:gd name="connsiteY95" fmla="*/ 1862274 h 2173701"/>
                <a:gd name="connsiteX96" fmla="*/ 2880146 w 4404146"/>
                <a:gd name="connsiteY96" fmla="*/ 1872214 h 2173701"/>
                <a:gd name="connsiteX97" fmla="*/ 2856955 w 4404146"/>
                <a:gd name="connsiteY97" fmla="*/ 1875527 h 2173701"/>
                <a:gd name="connsiteX98" fmla="*/ 2837077 w 4404146"/>
                <a:gd name="connsiteY98" fmla="*/ 1878840 h 2173701"/>
                <a:gd name="connsiteX99" fmla="*/ 2803946 w 4404146"/>
                <a:gd name="connsiteY99" fmla="*/ 1892092 h 2173701"/>
                <a:gd name="connsiteX100" fmla="*/ 2747624 w 4404146"/>
                <a:gd name="connsiteY100" fmla="*/ 1902031 h 2173701"/>
                <a:gd name="connsiteX101" fmla="*/ 2721120 w 4404146"/>
                <a:gd name="connsiteY101" fmla="*/ 1911970 h 2173701"/>
                <a:gd name="connsiteX102" fmla="*/ 2711181 w 4404146"/>
                <a:gd name="connsiteY102" fmla="*/ 1918596 h 2173701"/>
                <a:gd name="connsiteX103" fmla="*/ 2671424 w 4404146"/>
                <a:gd name="connsiteY103" fmla="*/ 1928535 h 2173701"/>
                <a:gd name="connsiteX104" fmla="*/ 2658172 w 4404146"/>
                <a:gd name="connsiteY104" fmla="*/ 1938474 h 2173701"/>
                <a:gd name="connsiteX105" fmla="*/ 2608477 w 4404146"/>
                <a:gd name="connsiteY105" fmla="*/ 1951727 h 2173701"/>
                <a:gd name="connsiteX106" fmla="*/ 2598538 w 4404146"/>
                <a:gd name="connsiteY106" fmla="*/ 1955040 h 2173701"/>
                <a:gd name="connsiteX107" fmla="*/ 2555468 w 4404146"/>
                <a:gd name="connsiteY107" fmla="*/ 1971605 h 2173701"/>
                <a:gd name="connsiteX108" fmla="*/ 2515711 w 4404146"/>
                <a:gd name="connsiteY108" fmla="*/ 1981544 h 2173701"/>
                <a:gd name="connsiteX109" fmla="*/ 2489207 w 4404146"/>
                <a:gd name="connsiteY109" fmla="*/ 1988170 h 2173701"/>
                <a:gd name="connsiteX110" fmla="*/ 2469329 w 4404146"/>
                <a:gd name="connsiteY110" fmla="*/ 1991483 h 2173701"/>
                <a:gd name="connsiteX111" fmla="*/ 2452764 w 4404146"/>
                <a:gd name="connsiteY111" fmla="*/ 1994796 h 2173701"/>
                <a:gd name="connsiteX112" fmla="*/ 2419633 w 4404146"/>
                <a:gd name="connsiteY112" fmla="*/ 1988170 h 2173701"/>
                <a:gd name="connsiteX113" fmla="*/ 2376564 w 4404146"/>
                <a:gd name="connsiteY113" fmla="*/ 1978231 h 2173701"/>
                <a:gd name="connsiteX114" fmla="*/ 2316929 w 4404146"/>
                <a:gd name="connsiteY114" fmla="*/ 1981544 h 2173701"/>
                <a:gd name="connsiteX115" fmla="*/ 2297051 w 4404146"/>
                <a:gd name="connsiteY115" fmla="*/ 1988170 h 2173701"/>
                <a:gd name="connsiteX116" fmla="*/ 2250668 w 4404146"/>
                <a:gd name="connsiteY116" fmla="*/ 1994796 h 2173701"/>
                <a:gd name="connsiteX117" fmla="*/ 2230790 w 4404146"/>
                <a:gd name="connsiteY117" fmla="*/ 1998109 h 2173701"/>
                <a:gd name="connsiteX118" fmla="*/ 2217538 w 4404146"/>
                <a:gd name="connsiteY118" fmla="*/ 2001422 h 2173701"/>
                <a:gd name="connsiteX119" fmla="*/ 2191033 w 4404146"/>
                <a:gd name="connsiteY119" fmla="*/ 2004735 h 2173701"/>
                <a:gd name="connsiteX120" fmla="*/ 2111520 w 4404146"/>
                <a:gd name="connsiteY120" fmla="*/ 2001422 h 2173701"/>
                <a:gd name="connsiteX121" fmla="*/ 2058511 w 4404146"/>
                <a:gd name="connsiteY121" fmla="*/ 1994796 h 2173701"/>
                <a:gd name="connsiteX122" fmla="*/ 1925990 w 4404146"/>
                <a:gd name="connsiteY122" fmla="*/ 1998109 h 2173701"/>
                <a:gd name="connsiteX123" fmla="*/ 1786842 w 4404146"/>
                <a:gd name="connsiteY123" fmla="*/ 1991483 h 2173701"/>
                <a:gd name="connsiteX124" fmla="*/ 1773590 w 4404146"/>
                <a:gd name="connsiteY124" fmla="*/ 1984857 h 2173701"/>
                <a:gd name="connsiteX125" fmla="*/ 1690764 w 4404146"/>
                <a:gd name="connsiteY125" fmla="*/ 1984857 h 2173701"/>
                <a:gd name="connsiteX126" fmla="*/ 1505233 w 4404146"/>
                <a:gd name="connsiteY126" fmla="*/ 1984857 h 2173701"/>
                <a:gd name="connsiteX127" fmla="*/ 1491981 w 4404146"/>
                <a:gd name="connsiteY127" fmla="*/ 1991483 h 2173701"/>
                <a:gd name="connsiteX128" fmla="*/ 1472103 w 4404146"/>
                <a:gd name="connsiteY128" fmla="*/ 2008048 h 2173701"/>
                <a:gd name="connsiteX129" fmla="*/ 1465477 w 4404146"/>
                <a:gd name="connsiteY129" fmla="*/ 2017987 h 2173701"/>
                <a:gd name="connsiteX130" fmla="*/ 1432346 w 4404146"/>
                <a:gd name="connsiteY130" fmla="*/ 2021301 h 2173701"/>
                <a:gd name="connsiteX131" fmla="*/ 1385964 w 4404146"/>
                <a:gd name="connsiteY131" fmla="*/ 2014674 h 2173701"/>
                <a:gd name="connsiteX132" fmla="*/ 1392590 w 4404146"/>
                <a:gd name="connsiteY132" fmla="*/ 1994796 h 2173701"/>
                <a:gd name="connsiteX133" fmla="*/ 1402529 w 4404146"/>
                <a:gd name="connsiteY133" fmla="*/ 1964979 h 2173701"/>
                <a:gd name="connsiteX134" fmla="*/ 1399216 w 4404146"/>
                <a:gd name="connsiteY134" fmla="*/ 1941787 h 2173701"/>
                <a:gd name="connsiteX135" fmla="*/ 1382651 w 4404146"/>
                <a:gd name="connsiteY135" fmla="*/ 1918596 h 2173701"/>
                <a:gd name="connsiteX136" fmla="*/ 1372711 w 4404146"/>
                <a:gd name="connsiteY136" fmla="*/ 1915283 h 2173701"/>
                <a:gd name="connsiteX137" fmla="*/ 1362772 w 4404146"/>
                <a:gd name="connsiteY137" fmla="*/ 1908657 h 2173701"/>
                <a:gd name="connsiteX138" fmla="*/ 1356146 w 4404146"/>
                <a:gd name="connsiteY138" fmla="*/ 1895405 h 2173701"/>
                <a:gd name="connsiteX139" fmla="*/ 1336268 w 4404146"/>
                <a:gd name="connsiteY139" fmla="*/ 1888779 h 2173701"/>
                <a:gd name="connsiteX140" fmla="*/ 1276633 w 4404146"/>
                <a:gd name="connsiteY140" fmla="*/ 1908657 h 2173701"/>
                <a:gd name="connsiteX141" fmla="*/ 1270007 w 4404146"/>
                <a:gd name="connsiteY141" fmla="*/ 1921909 h 2173701"/>
                <a:gd name="connsiteX142" fmla="*/ 1253442 w 4404146"/>
                <a:gd name="connsiteY142" fmla="*/ 2001422 h 2173701"/>
                <a:gd name="connsiteX143" fmla="*/ 1240190 w 4404146"/>
                <a:gd name="connsiteY143" fmla="*/ 2014674 h 2173701"/>
                <a:gd name="connsiteX144" fmla="*/ 1008277 w 4404146"/>
                <a:gd name="connsiteY144" fmla="*/ 2011361 h 2173701"/>
                <a:gd name="connsiteX145" fmla="*/ 951955 w 4404146"/>
                <a:gd name="connsiteY145" fmla="*/ 2008048 h 2173701"/>
                <a:gd name="connsiteX146" fmla="*/ 938703 w 4404146"/>
                <a:gd name="connsiteY146" fmla="*/ 2001422 h 2173701"/>
                <a:gd name="connsiteX147" fmla="*/ 905572 w 4404146"/>
                <a:gd name="connsiteY147" fmla="*/ 1998109 h 2173701"/>
                <a:gd name="connsiteX148" fmla="*/ 829372 w 4404146"/>
                <a:gd name="connsiteY148" fmla="*/ 1991483 h 2173701"/>
                <a:gd name="connsiteX149" fmla="*/ 720042 w 4404146"/>
                <a:gd name="connsiteY149" fmla="*/ 1981544 h 2173701"/>
                <a:gd name="connsiteX150" fmla="*/ 696851 w 4404146"/>
                <a:gd name="connsiteY150" fmla="*/ 1978231 h 2173701"/>
                <a:gd name="connsiteX151" fmla="*/ 663720 w 4404146"/>
                <a:gd name="connsiteY151" fmla="*/ 1974918 h 2173701"/>
                <a:gd name="connsiteX152" fmla="*/ 570955 w 4404146"/>
                <a:gd name="connsiteY152" fmla="*/ 1978231 h 2173701"/>
                <a:gd name="connsiteX153" fmla="*/ 534511 w 4404146"/>
                <a:gd name="connsiteY153" fmla="*/ 1984857 h 2173701"/>
                <a:gd name="connsiteX154" fmla="*/ 498068 w 4404146"/>
                <a:gd name="connsiteY154" fmla="*/ 1991483 h 2173701"/>
                <a:gd name="connsiteX155" fmla="*/ 342355 w 4404146"/>
                <a:gd name="connsiteY155" fmla="*/ 1988170 h 2173701"/>
                <a:gd name="connsiteX156" fmla="*/ 315851 w 4404146"/>
                <a:gd name="connsiteY156" fmla="*/ 1984857 h 2173701"/>
                <a:gd name="connsiteX157" fmla="*/ 239651 w 4404146"/>
                <a:gd name="connsiteY157" fmla="*/ 1988170 h 2173701"/>
                <a:gd name="connsiteX158" fmla="*/ 223085 w 4404146"/>
                <a:gd name="connsiteY158" fmla="*/ 2001422 h 2173701"/>
                <a:gd name="connsiteX159" fmla="*/ 206520 w 4404146"/>
                <a:gd name="connsiteY159" fmla="*/ 2004735 h 2173701"/>
                <a:gd name="connsiteX160" fmla="*/ 199894 w 4404146"/>
                <a:gd name="connsiteY160" fmla="*/ 2014674 h 2173701"/>
                <a:gd name="connsiteX161" fmla="*/ 153511 w 4404146"/>
                <a:gd name="connsiteY161" fmla="*/ 2017987 h 2173701"/>
                <a:gd name="connsiteX162" fmla="*/ 130320 w 4404146"/>
                <a:gd name="connsiteY162" fmla="*/ 2021301 h 2173701"/>
                <a:gd name="connsiteX163" fmla="*/ 97190 w 4404146"/>
                <a:gd name="connsiteY163" fmla="*/ 2027927 h 2173701"/>
                <a:gd name="connsiteX164" fmla="*/ 77311 w 4404146"/>
                <a:gd name="connsiteY164" fmla="*/ 2041179 h 2173701"/>
                <a:gd name="connsiteX165" fmla="*/ 34242 w 4404146"/>
                <a:gd name="connsiteY165" fmla="*/ 2061057 h 2173701"/>
                <a:gd name="connsiteX166" fmla="*/ 4424 w 4404146"/>
                <a:gd name="connsiteY166" fmla="*/ 2097501 h 2173701"/>
                <a:gd name="connsiteX167" fmla="*/ 1111 w 4404146"/>
                <a:gd name="connsiteY167" fmla="*/ 2110753 h 2173701"/>
                <a:gd name="connsiteX168" fmla="*/ 47494 w 4404146"/>
                <a:gd name="connsiteY168" fmla="*/ 2133944 h 2173701"/>
                <a:gd name="connsiteX169" fmla="*/ 57433 w 4404146"/>
                <a:gd name="connsiteY169" fmla="*/ 2140570 h 2173701"/>
                <a:gd name="connsiteX170" fmla="*/ 70685 w 4404146"/>
                <a:gd name="connsiteY170" fmla="*/ 2143883 h 2173701"/>
                <a:gd name="connsiteX171" fmla="*/ 93877 w 4404146"/>
                <a:gd name="connsiteY171" fmla="*/ 2150509 h 2173701"/>
                <a:gd name="connsiteX172" fmla="*/ 143572 w 4404146"/>
                <a:gd name="connsiteY172" fmla="*/ 2160448 h 2173701"/>
                <a:gd name="connsiteX173" fmla="*/ 180016 w 4404146"/>
                <a:gd name="connsiteY173" fmla="*/ 2167074 h 2173701"/>
                <a:gd name="connsiteX174" fmla="*/ 302598 w 4404146"/>
                <a:gd name="connsiteY174" fmla="*/ 2163761 h 2173701"/>
                <a:gd name="connsiteX175" fmla="*/ 322477 w 4404146"/>
                <a:gd name="connsiteY175" fmla="*/ 2160448 h 2173701"/>
                <a:gd name="connsiteX176" fmla="*/ 339042 w 4404146"/>
                <a:gd name="connsiteY176" fmla="*/ 2153822 h 2173701"/>
                <a:gd name="connsiteX177" fmla="*/ 372172 w 4404146"/>
                <a:gd name="connsiteY177" fmla="*/ 2147196 h 2173701"/>
                <a:gd name="connsiteX178" fmla="*/ 388738 w 4404146"/>
                <a:gd name="connsiteY178" fmla="*/ 2143883 h 2173701"/>
                <a:gd name="connsiteX179" fmla="*/ 401990 w 4404146"/>
                <a:gd name="connsiteY179" fmla="*/ 2137257 h 2173701"/>
                <a:gd name="connsiteX180" fmla="*/ 411929 w 4404146"/>
                <a:gd name="connsiteY180" fmla="*/ 2133944 h 2173701"/>
                <a:gd name="connsiteX181" fmla="*/ 421868 w 4404146"/>
                <a:gd name="connsiteY181" fmla="*/ 2127318 h 2173701"/>
                <a:gd name="connsiteX182" fmla="*/ 445059 w 4404146"/>
                <a:gd name="connsiteY182" fmla="*/ 2120692 h 2173701"/>
                <a:gd name="connsiteX183" fmla="*/ 498068 w 4404146"/>
                <a:gd name="connsiteY183" fmla="*/ 2114066 h 2173701"/>
                <a:gd name="connsiteX184" fmla="*/ 534511 w 4404146"/>
                <a:gd name="connsiteY184" fmla="*/ 2120692 h 2173701"/>
                <a:gd name="connsiteX185" fmla="*/ 567642 w 4404146"/>
                <a:gd name="connsiteY185" fmla="*/ 2127318 h 2173701"/>
                <a:gd name="connsiteX186" fmla="*/ 657094 w 4404146"/>
                <a:gd name="connsiteY186" fmla="*/ 2133944 h 2173701"/>
                <a:gd name="connsiteX187" fmla="*/ 683598 w 4404146"/>
                <a:gd name="connsiteY187" fmla="*/ 2143883 h 2173701"/>
                <a:gd name="connsiteX188" fmla="*/ 720042 w 4404146"/>
                <a:gd name="connsiteY188" fmla="*/ 2150509 h 2173701"/>
                <a:gd name="connsiteX189" fmla="*/ 763111 w 4404146"/>
                <a:gd name="connsiteY189" fmla="*/ 2157135 h 2173701"/>
                <a:gd name="connsiteX190" fmla="*/ 826059 w 4404146"/>
                <a:gd name="connsiteY190" fmla="*/ 2167074 h 2173701"/>
                <a:gd name="connsiteX191" fmla="*/ 872442 w 4404146"/>
                <a:gd name="connsiteY191" fmla="*/ 2173701 h 2173701"/>
                <a:gd name="connsiteX192" fmla="*/ 965207 w 4404146"/>
                <a:gd name="connsiteY192" fmla="*/ 2170387 h 2173701"/>
                <a:gd name="connsiteX193" fmla="*/ 1024842 w 4404146"/>
                <a:gd name="connsiteY193" fmla="*/ 2157135 h 2173701"/>
                <a:gd name="connsiteX194" fmla="*/ 1048033 w 4404146"/>
                <a:gd name="connsiteY194" fmla="*/ 2153822 h 2173701"/>
                <a:gd name="connsiteX195" fmla="*/ 1074538 w 4404146"/>
                <a:gd name="connsiteY195" fmla="*/ 2147196 h 2173701"/>
                <a:gd name="connsiteX196" fmla="*/ 1107668 w 4404146"/>
                <a:gd name="connsiteY196" fmla="*/ 2130631 h 2173701"/>
                <a:gd name="connsiteX197" fmla="*/ 1144111 w 4404146"/>
                <a:gd name="connsiteY197" fmla="*/ 2124005 h 2173701"/>
                <a:gd name="connsiteX198" fmla="*/ 1163990 w 4404146"/>
                <a:gd name="connsiteY198" fmla="*/ 2120692 h 2173701"/>
                <a:gd name="connsiteX199" fmla="*/ 1286572 w 4404146"/>
                <a:gd name="connsiteY199" fmla="*/ 2114066 h 2173701"/>
                <a:gd name="connsiteX200" fmla="*/ 1349520 w 4404146"/>
                <a:gd name="connsiteY200" fmla="*/ 2104127 h 2173701"/>
                <a:gd name="connsiteX201" fmla="*/ 1468790 w 4404146"/>
                <a:gd name="connsiteY201" fmla="*/ 2100814 h 2173701"/>
                <a:gd name="connsiteX202" fmla="*/ 1558242 w 4404146"/>
                <a:gd name="connsiteY202" fmla="*/ 2100814 h 2173701"/>
                <a:gd name="connsiteX203" fmla="*/ 1568181 w 4404146"/>
                <a:gd name="connsiteY203" fmla="*/ 2104127 h 2173701"/>
                <a:gd name="connsiteX204" fmla="*/ 1588059 w 4404146"/>
                <a:gd name="connsiteY204" fmla="*/ 2107440 h 2173701"/>
                <a:gd name="connsiteX205" fmla="*/ 1604624 w 4404146"/>
                <a:gd name="connsiteY205" fmla="*/ 2110753 h 2173701"/>
                <a:gd name="connsiteX206" fmla="*/ 1651007 w 4404146"/>
                <a:gd name="connsiteY206" fmla="*/ 2120692 h 2173701"/>
                <a:gd name="connsiteX207" fmla="*/ 1694077 w 4404146"/>
                <a:gd name="connsiteY207" fmla="*/ 2127318 h 2173701"/>
                <a:gd name="connsiteX208" fmla="*/ 1720581 w 4404146"/>
                <a:gd name="connsiteY208" fmla="*/ 2130631 h 2173701"/>
                <a:gd name="connsiteX209" fmla="*/ 1747085 w 4404146"/>
                <a:gd name="connsiteY209" fmla="*/ 2137257 h 2173701"/>
                <a:gd name="connsiteX210" fmla="*/ 1773590 w 4404146"/>
                <a:gd name="connsiteY210" fmla="*/ 2140570 h 2173701"/>
                <a:gd name="connsiteX211" fmla="*/ 1793468 w 4404146"/>
                <a:gd name="connsiteY211" fmla="*/ 2143883 h 2173701"/>
                <a:gd name="connsiteX212" fmla="*/ 1899485 w 4404146"/>
                <a:gd name="connsiteY212" fmla="*/ 2140570 h 2173701"/>
                <a:gd name="connsiteX213" fmla="*/ 1982311 w 4404146"/>
                <a:gd name="connsiteY213" fmla="*/ 2153822 h 2173701"/>
                <a:gd name="connsiteX214" fmla="*/ 2018755 w 4404146"/>
                <a:gd name="connsiteY214" fmla="*/ 2147196 h 2173701"/>
                <a:gd name="connsiteX215" fmla="*/ 2032007 w 4404146"/>
                <a:gd name="connsiteY215" fmla="*/ 2140570 h 2173701"/>
                <a:gd name="connsiteX216" fmla="*/ 2041946 w 4404146"/>
                <a:gd name="connsiteY216" fmla="*/ 2137257 h 2173701"/>
                <a:gd name="connsiteX217" fmla="*/ 2065138 w 4404146"/>
                <a:gd name="connsiteY217" fmla="*/ 2120692 h 2173701"/>
                <a:gd name="connsiteX218" fmla="*/ 2078390 w 4404146"/>
                <a:gd name="connsiteY218" fmla="*/ 2107440 h 2173701"/>
                <a:gd name="connsiteX219" fmla="*/ 2108207 w 4404146"/>
                <a:gd name="connsiteY219" fmla="*/ 2097501 h 2173701"/>
                <a:gd name="connsiteX220" fmla="*/ 2164529 w 4404146"/>
                <a:gd name="connsiteY220" fmla="*/ 2104127 h 2173701"/>
                <a:gd name="connsiteX221" fmla="*/ 2174468 w 4404146"/>
                <a:gd name="connsiteY221" fmla="*/ 2114066 h 2173701"/>
                <a:gd name="connsiteX222" fmla="*/ 2197659 w 4404146"/>
                <a:gd name="connsiteY222" fmla="*/ 2120692 h 2173701"/>
                <a:gd name="connsiteX223" fmla="*/ 2217538 w 4404146"/>
                <a:gd name="connsiteY223" fmla="*/ 2124005 h 2173701"/>
                <a:gd name="connsiteX224" fmla="*/ 2250668 w 4404146"/>
                <a:gd name="connsiteY224" fmla="*/ 2130631 h 2173701"/>
                <a:gd name="connsiteX225" fmla="*/ 2280485 w 4404146"/>
                <a:gd name="connsiteY225" fmla="*/ 2137257 h 2173701"/>
                <a:gd name="connsiteX226" fmla="*/ 2316929 w 4404146"/>
                <a:gd name="connsiteY226" fmla="*/ 2140570 h 2173701"/>
                <a:gd name="connsiteX227" fmla="*/ 2326868 w 4404146"/>
                <a:gd name="connsiteY227" fmla="*/ 2143883 h 2173701"/>
                <a:gd name="connsiteX228" fmla="*/ 2399755 w 4404146"/>
                <a:gd name="connsiteY228" fmla="*/ 2137257 h 2173701"/>
                <a:gd name="connsiteX229" fmla="*/ 2446138 w 4404146"/>
                <a:gd name="connsiteY229" fmla="*/ 2130631 h 2173701"/>
                <a:gd name="connsiteX230" fmla="*/ 2565407 w 4404146"/>
                <a:gd name="connsiteY230" fmla="*/ 2137257 h 2173701"/>
                <a:gd name="connsiteX231" fmla="*/ 2578659 w 4404146"/>
                <a:gd name="connsiteY231" fmla="*/ 2140570 h 2173701"/>
                <a:gd name="connsiteX232" fmla="*/ 2588598 w 4404146"/>
                <a:gd name="connsiteY232" fmla="*/ 2137257 h 2173701"/>
                <a:gd name="connsiteX233" fmla="*/ 2631668 w 4404146"/>
                <a:gd name="connsiteY233" fmla="*/ 2130631 h 2173701"/>
                <a:gd name="connsiteX234" fmla="*/ 2757564 w 4404146"/>
                <a:gd name="connsiteY234" fmla="*/ 2087561 h 2173701"/>
                <a:gd name="connsiteX235" fmla="*/ 2810572 w 4404146"/>
                <a:gd name="connsiteY235" fmla="*/ 2077622 h 2173701"/>
                <a:gd name="connsiteX236" fmla="*/ 2873520 w 4404146"/>
                <a:gd name="connsiteY236" fmla="*/ 2057744 h 2173701"/>
                <a:gd name="connsiteX237" fmla="*/ 2893398 w 4404146"/>
                <a:gd name="connsiteY237" fmla="*/ 2051118 h 2173701"/>
                <a:gd name="connsiteX238" fmla="*/ 2939781 w 4404146"/>
                <a:gd name="connsiteY238" fmla="*/ 2044492 h 2173701"/>
                <a:gd name="connsiteX239" fmla="*/ 2962972 w 4404146"/>
                <a:gd name="connsiteY239" fmla="*/ 2041179 h 2173701"/>
                <a:gd name="connsiteX240" fmla="*/ 2992790 w 4404146"/>
                <a:gd name="connsiteY240" fmla="*/ 2037866 h 2173701"/>
                <a:gd name="connsiteX241" fmla="*/ 3029233 w 4404146"/>
                <a:gd name="connsiteY241" fmla="*/ 2031240 h 2173701"/>
                <a:gd name="connsiteX242" fmla="*/ 3049111 w 4404146"/>
                <a:gd name="connsiteY242" fmla="*/ 2017987 h 2173701"/>
                <a:gd name="connsiteX243" fmla="*/ 3059051 w 4404146"/>
                <a:gd name="connsiteY243" fmla="*/ 2014674 h 2173701"/>
                <a:gd name="connsiteX244" fmla="*/ 3068990 w 4404146"/>
                <a:gd name="connsiteY244" fmla="*/ 2004735 h 2173701"/>
                <a:gd name="connsiteX245" fmla="*/ 3085555 w 4404146"/>
                <a:gd name="connsiteY245" fmla="*/ 1994796 h 2173701"/>
                <a:gd name="connsiteX246" fmla="*/ 3095494 w 4404146"/>
                <a:gd name="connsiteY246" fmla="*/ 1984857 h 2173701"/>
                <a:gd name="connsiteX247" fmla="*/ 3112059 w 4404146"/>
                <a:gd name="connsiteY247" fmla="*/ 1971605 h 2173701"/>
                <a:gd name="connsiteX248" fmla="*/ 3135251 w 4404146"/>
                <a:gd name="connsiteY248" fmla="*/ 1945101 h 2173701"/>
                <a:gd name="connsiteX249" fmla="*/ 3141877 w 4404146"/>
                <a:gd name="connsiteY249" fmla="*/ 1935161 h 2173701"/>
                <a:gd name="connsiteX250" fmla="*/ 3151816 w 4404146"/>
                <a:gd name="connsiteY250" fmla="*/ 1918596 h 2173701"/>
                <a:gd name="connsiteX251" fmla="*/ 3194885 w 4404146"/>
                <a:gd name="connsiteY251" fmla="*/ 1892092 h 2173701"/>
                <a:gd name="connsiteX252" fmla="*/ 3204824 w 4404146"/>
                <a:gd name="connsiteY252" fmla="*/ 1878840 h 2173701"/>
                <a:gd name="connsiteX253" fmla="*/ 3211451 w 4404146"/>
                <a:gd name="connsiteY253" fmla="*/ 1868901 h 2173701"/>
                <a:gd name="connsiteX254" fmla="*/ 3221390 w 4404146"/>
                <a:gd name="connsiteY254" fmla="*/ 1858961 h 2173701"/>
                <a:gd name="connsiteX255" fmla="*/ 3297590 w 4404146"/>
                <a:gd name="connsiteY255" fmla="*/ 1802640 h 2173701"/>
                <a:gd name="connsiteX256" fmla="*/ 3327407 w 4404146"/>
                <a:gd name="connsiteY256" fmla="*/ 1792701 h 2173701"/>
                <a:gd name="connsiteX257" fmla="*/ 3350598 w 4404146"/>
                <a:gd name="connsiteY257" fmla="*/ 1782761 h 2173701"/>
                <a:gd name="connsiteX258" fmla="*/ 3377103 w 4404146"/>
                <a:gd name="connsiteY258" fmla="*/ 1752944 h 2173701"/>
                <a:gd name="connsiteX259" fmla="*/ 3410233 w 4404146"/>
                <a:gd name="connsiteY259" fmla="*/ 1729753 h 2173701"/>
                <a:gd name="connsiteX260" fmla="*/ 3463242 w 4404146"/>
                <a:gd name="connsiteY260" fmla="*/ 1696622 h 2173701"/>
                <a:gd name="connsiteX261" fmla="*/ 3479807 w 4404146"/>
                <a:gd name="connsiteY261" fmla="*/ 1693309 h 2173701"/>
                <a:gd name="connsiteX262" fmla="*/ 3489746 w 4404146"/>
                <a:gd name="connsiteY262" fmla="*/ 1686683 h 2173701"/>
                <a:gd name="connsiteX263" fmla="*/ 3509624 w 4404146"/>
                <a:gd name="connsiteY263" fmla="*/ 1670118 h 2173701"/>
                <a:gd name="connsiteX264" fmla="*/ 3565946 w 4404146"/>
                <a:gd name="connsiteY264" fmla="*/ 1640301 h 2173701"/>
                <a:gd name="connsiteX265" fmla="*/ 3585824 w 4404146"/>
                <a:gd name="connsiteY265" fmla="*/ 1633674 h 2173701"/>
                <a:gd name="connsiteX266" fmla="*/ 3615642 w 4404146"/>
                <a:gd name="connsiteY266" fmla="*/ 1607170 h 2173701"/>
                <a:gd name="connsiteX267" fmla="*/ 3632207 w 4404146"/>
                <a:gd name="connsiteY267" fmla="*/ 1583979 h 2173701"/>
                <a:gd name="connsiteX268" fmla="*/ 3642146 w 4404146"/>
                <a:gd name="connsiteY268" fmla="*/ 1577353 h 2173701"/>
                <a:gd name="connsiteX269" fmla="*/ 3665338 w 4404146"/>
                <a:gd name="connsiteY269" fmla="*/ 1554161 h 2173701"/>
                <a:gd name="connsiteX270" fmla="*/ 3675277 w 4404146"/>
                <a:gd name="connsiteY270" fmla="*/ 1534283 h 2173701"/>
                <a:gd name="connsiteX271" fmla="*/ 3695155 w 4404146"/>
                <a:gd name="connsiteY271" fmla="*/ 1514405 h 2173701"/>
                <a:gd name="connsiteX272" fmla="*/ 3708407 w 4404146"/>
                <a:gd name="connsiteY272" fmla="*/ 1484587 h 2173701"/>
                <a:gd name="connsiteX273" fmla="*/ 3721659 w 4404146"/>
                <a:gd name="connsiteY273" fmla="*/ 1451457 h 2173701"/>
                <a:gd name="connsiteX274" fmla="*/ 3734911 w 4404146"/>
                <a:gd name="connsiteY274" fmla="*/ 1415014 h 2173701"/>
                <a:gd name="connsiteX275" fmla="*/ 3744851 w 4404146"/>
                <a:gd name="connsiteY275" fmla="*/ 1395135 h 2173701"/>
                <a:gd name="connsiteX276" fmla="*/ 3754790 w 4404146"/>
                <a:gd name="connsiteY276" fmla="*/ 1368631 h 2173701"/>
                <a:gd name="connsiteX277" fmla="*/ 3758103 w 4404146"/>
                <a:gd name="connsiteY277" fmla="*/ 1352066 h 2173701"/>
                <a:gd name="connsiteX278" fmla="*/ 3764729 w 4404146"/>
                <a:gd name="connsiteY278" fmla="*/ 1342127 h 2173701"/>
                <a:gd name="connsiteX279" fmla="*/ 3768042 w 4404146"/>
                <a:gd name="connsiteY279" fmla="*/ 1308996 h 2173701"/>
                <a:gd name="connsiteX280" fmla="*/ 3774668 w 4404146"/>
                <a:gd name="connsiteY280" fmla="*/ 1299057 h 2173701"/>
                <a:gd name="connsiteX281" fmla="*/ 3777981 w 4404146"/>
                <a:gd name="connsiteY281" fmla="*/ 1285805 h 2173701"/>
                <a:gd name="connsiteX282" fmla="*/ 3784607 w 4404146"/>
                <a:gd name="connsiteY282" fmla="*/ 1255987 h 2173701"/>
                <a:gd name="connsiteX283" fmla="*/ 3791233 w 4404146"/>
                <a:gd name="connsiteY283" fmla="*/ 1239422 h 2173701"/>
                <a:gd name="connsiteX284" fmla="*/ 3801172 w 4404146"/>
                <a:gd name="connsiteY284" fmla="*/ 1232796 h 2173701"/>
                <a:gd name="connsiteX285" fmla="*/ 3817738 w 4404146"/>
                <a:gd name="connsiteY285" fmla="*/ 1189727 h 2173701"/>
                <a:gd name="connsiteX286" fmla="*/ 3830990 w 4404146"/>
                <a:gd name="connsiteY286" fmla="*/ 1146657 h 2173701"/>
                <a:gd name="connsiteX287" fmla="*/ 3840929 w 4404146"/>
                <a:gd name="connsiteY287" fmla="*/ 1126779 h 2173701"/>
                <a:gd name="connsiteX288" fmla="*/ 3864120 w 4404146"/>
                <a:gd name="connsiteY288" fmla="*/ 1110214 h 2173701"/>
                <a:gd name="connsiteX289" fmla="*/ 3874059 w 4404146"/>
                <a:gd name="connsiteY289" fmla="*/ 1096961 h 2173701"/>
                <a:gd name="connsiteX290" fmla="*/ 3900564 w 4404146"/>
                <a:gd name="connsiteY290" fmla="*/ 1077083 h 2173701"/>
                <a:gd name="connsiteX291" fmla="*/ 3923755 w 4404146"/>
                <a:gd name="connsiteY291" fmla="*/ 1043953 h 2173701"/>
                <a:gd name="connsiteX292" fmla="*/ 3940320 w 4404146"/>
                <a:gd name="connsiteY292" fmla="*/ 1024074 h 2173701"/>
                <a:gd name="connsiteX293" fmla="*/ 3950259 w 4404146"/>
                <a:gd name="connsiteY293" fmla="*/ 1010822 h 2173701"/>
                <a:gd name="connsiteX294" fmla="*/ 3990016 w 4404146"/>
                <a:gd name="connsiteY294" fmla="*/ 961127 h 2173701"/>
                <a:gd name="connsiteX295" fmla="*/ 3999955 w 4404146"/>
                <a:gd name="connsiteY295" fmla="*/ 941248 h 2173701"/>
                <a:gd name="connsiteX296" fmla="*/ 4049651 w 4404146"/>
                <a:gd name="connsiteY296" fmla="*/ 881614 h 2173701"/>
                <a:gd name="connsiteX297" fmla="*/ 4066216 w 4404146"/>
                <a:gd name="connsiteY297" fmla="*/ 851796 h 2173701"/>
                <a:gd name="connsiteX298" fmla="*/ 4102659 w 4404146"/>
                <a:gd name="connsiteY298" fmla="*/ 818666 h 2173701"/>
                <a:gd name="connsiteX299" fmla="*/ 4132477 w 4404146"/>
                <a:gd name="connsiteY299" fmla="*/ 788848 h 2173701"/>
                <a:gd name="connsiteX300" fmla="*/ 4158981 w 4404146"/>
                <a:gd name="connsiteY300" fmla="*/ 742466 h 2173701"/>
                <a:gd name="connsiteX301" fmla="*/ 4185485 w 4404146"/>
                <a:gd name="connsiteY301" fmla="*/ 692770 h 2173701"/>
                <a:gd name="connsiteX302" fmla="*/ 4205364 w 4404146"/>
                <a:gd name="connsiteY302" fmla="*/ 666266 h 2173701"/>
                <a:gd name="connsiteX303" fmla="*/ 4231868 w 4404146"/>
                <a:gd name="connsiteY303" fmla="*/ 636448 h 2173701"/>
                <a:gd name="connsiteX304" fmla="*/ 4241807 w 4404146"/>
                <a:gd name="connsiteY304" fmla="*/ 616570 h 2173701"/>
                <a:gd name="connsiteX305" fmla="*/ 4251746 w 4404146"/>
                <a:gd name="connsiteY305" fmla="*/ 593379 h 2173701"/>
                <a:gd name="connsiteX306" fmla="*/ 4264998 w 4404146"/>
                <a:gd name="connsiteY306" fmla="*/ 576814 h 2173701"/>
                <a:gd name="connsiteX307" fmla="*/ 4308068 w 4404146"/>
                <a:gd name="connsiteY307" fmla="*/ 510553 h 2173701"/>
                <a:gd name="connsiteX308" fmla="*/ 4321320 w 4404146"/>
                <a:gd name="connsiteY308" fmla="*/ 464170 h 2173701"/>
                <a:gd name="connsiteX309" fmla="*/ 4324633 w 4404146"/>
                <a:gd name="connsiteY309" fmla="*/ 450918 h 2173701"/>
                <a:gd name="connsiteX310" fmla="*/ 4344511 w 4404146"/>
                <a:gd name="connsiteY310" fmla="*/ 421101 h 2173701"/>
                <a:gd name="connsiteX311" fmla="*/ 4347824 w 4404146"/>
                <a:gd name="connsiteY311" fmla="*/ 411161 h 2173701"/>
                <a:gd name="connsiteX312" fmla="*/ 4367703 w 4404146"/>
                <a:gd name="connsiteY312" fmla="*/ 381344 h 2173701"/>
                <a:gd name="connsiteX313" fmla="*/ 4394207 w 4404146"/>
                <a:gd name="connsiteY313" fmla="*/ 325022 h 2173701"/>
                <a:gd name="connsiteX314" fmla="*/ 4397520 w 4404146"/>
                <a:gd name="connsiteY314" fmla="*/ 288579 h 2173701"/>
                <a:gd name="connsiteX315" fmla="*/ 4400833 w 4404146"/>
                <a:gd name="connsiteY315" fmla="*/ 275327 h 2173701"/>
                <a:gd name="connsiteX316" fmla="*/ 4404146 w 4404146"/>
                <a:gd name="connsiteY316" fmla="*/ 242196 h 2173701"/>
                <a:gd name="connsiteX317" fmla="*/ 4400833 w 4404146"/>
                <a:gd name="connsiteY317" fmla="*/ 126240 h 2173701"/>
                <a:gd name="connsiteX318" fmla="*/ 4387581 w 4404146"/>
                <a:gd name="connsiteY318" fmla="*/ 103048 h 2173701"/>
                <a:gd name="connsiteX319" fmla="*/ 4374329 w 4404146"/>
                <a:gd name="connsiteY319" fmla="*/ 73231 h 2173701"/>
                <a:gd name="connsiteX320" fmla="*/ 4371016 w 4404146"/>
                <a:gd name="connsiteY320" fmla="*/ 63292 h 2173701"/>
                <a:gd name="connsiteX321" fmla="*/ 4364390 w 4404146"/>
                <a:gd name="connsiteY321" fmla="*/ 53353 h 2173701"/>
                <a:gd name="connsiteX322" fmla="*/ 4344511 w 4404146"/>
                <a:gd name="connsiteY322" fmla="*/ 30161 h 2173701"/>
                <a:gd name="connsiteX323" fmla="*/ 4357764 w 4404146"/>
                <a:gd name="connsiteY323" fmla="*/ 344 h 217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404146" h="2173701">
                  <a:moveTo>
                    <a:pt x="4357764" y="344"/>
                  </a:moveTo>
                  <a:cubicBezTo>
                    <a:pt x="4355555" y="-1312"/>
                    <a:pt x="4355877" y="2638"/>
                    <a:pt x="4331259" y="20222"/>
                  </a:cubicBezTo>
                  <a:cubicBezTo>
                    <a:pt x="4327756" y="22724"/>
                    <a:pt x="4313274" y="34184"/>
                    <a:pt x="4308068" y="36787"/>
                  </a:cubicBezTo>
                  <a:cubicBezTo>
                    <a:pt x="4302749" y="39447"/>
                    <a:pt x="4297025" y="41205"/>
                    <a:pt x="4291503" y="43414"/>
                  </a:cubicBezTo>
                  <a:cubicBezTo>
                    <a:pt x="4275297" y="59620"/>
                    <a:pt x="4271557" y="65545"/>
                    <a:pt x="4255059" y="76544"/>
                  </a:cubicBezTo>
                  <a:cubicBezTo>
                    <a:pt x="4249701" y="80116"/>
                    <a:pt x="4243645" y="82619"/>
                    <a:pt x="4238494" y="86483"/>
                  </a:cubicBezTo>
                  <a:cubicBezTo>
                    <a:pt x="4234746" y="89294"/>
                    <a:pt x="4232112" y="93373"/>
                    <a:pt x="4228555" y="96422"/>
                  </a:cubicBezTo>
                  <a:cubicBezTo>
                    <a:pt x="4224363" y="100015"/>
                    <a:pt x="4219720" y="103048"/>
                    <a:pt x="4215303" y="106361"/>
                  </a:cubicBezTo>
                  <a:cubicBezTo>
                    <a:pt x="4213094" y="109674"/>
                    <a:pt x="4210565" y="112795"/>
                    <a:pt x="4208677" y="116301"/>
                  </a:cubicBezTo>
                  <a:cubicBezTo>
                    <a:pt x="4202823" y="127172"/>
                    <a:pt x="4192111" y="149431"/>
                    <a:pt x="4192111" y="149431"/>
                  </a:cubicBezTo>
                  <a:cubicBezTo>
                    <a:pt x="4191050" y="153677"/>
                    <a:pt x="4187861" y="167869"/>
                    <a:pt x="4185485" y="172622"/>
                  </a:cubicBezTo>
                  <a:cubicBezTo>
                    <a:pt x="4183704" y="176183"/>
                    <a:pt x="4181068" y="179248"/>
                    <a:pt x="4178859" y="182561"/>
                  </a:cubicBezTo>
                  <a:cubicBezTo>
                    <a:pt x="4177755" y="195813"/>
                    <a:pt x="4177195" y="209122"/>
                    <a:pt x="4175546" y="222318"/>
                  </a:cubicBezTo>
                  <a:cubicBezTo>
                    <a:pt x="4174981" y="226836"/>
                    <a:pt x="4173221" y="231125"/>
                    <a:pt x="4172233" y="235570"/>
                  </a:cubicBezTo>
                  <a:cubicBezTo>
                    <a:pt x="4171011" y="241067"/>
                    <a:pt x="4169846" y="246581"/>
                    <a:pt x="4168920" y="252135"/>
                  </a:cubicBezTo>
                  <a:cubicBezTo>
                    <a:pt x="4167636" y="259838"/>
                    <a:pt x="4166639" y="267586"/>
                    <a:pt x="4165607" y="275327"/>
                  </a:cubicBezTo>
                  <a:cubicBezTo>
                    <a:pt x="4164430" y="284152"/>
                    <a:pt x="4164296" y="293156"/>
                    <a:pt x="4162294" y="301831"/>
                  </a:cubicBezTo>
                  <a:cubicBezTo>
                    <a:pt x="4160957" y="307626"/>
                    <a:pt x="4157756" y="312828"/>
                    <a:pt x="4155668" y="318396"/>
                  </a:cubicBezTo>
                  <a:cubicBezTo>
                    <a:pt x="4154442" y="321666"/>
                    <a:pt x="4153731" y="325125"/>
                    <a:pt x="4152355" y="328335"/>
                  </a:cubicBezTo>
                  <a:cubicBezTo>
                    <a:pt x="4150410" y="332874"/>
                    <a:pt x="4149723" y="338682"/>
                    <a:pt x="4145729" y="341587"/>
                  </a:cubicBezTo>
                  <a:cubicBezTo>
                    <a:pt x="4136933" y="347985"/>
                    <a:pt x="4125908" y="350555"/>
                    <a:pt x="4115911" y="354840"/>
                  </a:cubicBezTo>
                  <a:cubicBezTo>
                    <a:pt x="4113133" y="356030"/>
                    <a:pt x="4094988" y="363539"/>
                    <a:pt x="4089407" y="364779"/>
                  </a:cubicBezTo>
                  <a:cubicBezTo>
                    <a:pt x="4082850" y="366236"/>
                    <a:pt x="4076138" y="366890"/>
                    <a:pt x="4069529" y="368092"/>
                  </a:cubicBezTo>
                  <a:cubicBezTo>
                    <a:pt x="4054108" y="370896"/>
                    <a:pt x="4053891" y="371173"/>
                    <a:pt x="4039711" y="374718"/>
                  </a:cubicBezTo>
                  <a:cubicBezTo>
                    <a:pt x="4035294" y="378031"/>
                    <a:pt x="4029994" y="380415"/>
                    <a:pt x="4026459" y="384657"/>
                  </a:cubicBezTo>
                  <a:cubicBezTo>
                    <a:pt x="4024223" y="387340"/>
                    <a:pt x="4024149" y="391251"/>
                    <a:pt x="4023146" y="394596"/>
                  </a:cubicBezTo>
                  <a:cubicBezTo>
                    <a:pt x="4011764" y="432535"/>
                    <a:pt x="4020711" y="405212"/>
                    <a:pt x="4013207" y="427727"/>
                  </a:cubicBezTo>
                  <a:cubicBezTo>
                    <a:pt x="4012103" y="475214"/>
                    <a:pt x="4011792" y="522725"/>
                    <a:pt x="4009894" y="570187"/>
                  </a:cubicBezTo>
                  <a:cubicBezTo>
                    <a:pt x="4008870" y="595785"/>
                    <a:pt x="4005411" y="595719"/>
                    <a:pt x="3993329" y="619883"/>
                  </a:cubicBezTo>
                  <a:lnTo>
                    <a:pt x="3986703" y="633135"/>
                  </a:lnTo>
                  <a:cubicBezTo>
                    <a:pt x="3979381" y="691714"/>
                    <a:pt x="3989394" y="625685"/>
                    <a:pt x="3973451" y="689457"/>
                  </a:cubicBezTo>
                  <a:cubicBezTo>
                    <a:pt x="3972347" y="693874"/>
                    <a:pt x="3972664" y="698921"/>
                    <a:pt x="3970138" y="702709"/>
                  </a:cubicBezTo>
                  <a:cubicBezTo>
                    <a:pt x="3967929" y="706022"/>
                    <a:pt x="3963511" y="707126"/>
                    <a:pt x="3960198" y="709335"/>
                  </a:cubicBezTo>
                  <a:cubicBezTo>
                    <a:pt x="3956885" y="715961"/>
                    <a:pt x="3954071" y="722861"/>
                    <a:pt x="3950259" y="729214"/>
                  </a:cubicBezTo>
                  <a:cubicBezTo>
                    <a:pt x="3947418" y="733949"/>
                    <a:pt x="3943002" y="737639"/>
                    <a:pt x="3940320" y="742466"/>
                  </a:cubicBezTo>
                  <a:cubicBezTo>
                    <a:pt x="3937432" y="747665"/>
                    <a:pt x="3937192" y="754221"/>
                    <a:pt x="3933694" y="759031"/>
                  </a:cubicBezTo>
                  <a:cubicBezTo>
                    <a:pt x="3924181" y="772111"/>
                    <a:pt x="3912904" y="779593"/>
                    <a:pt x="3900564" y="788848"/>
                  </a:cubicBezTo>
                  <a:cubicBezTo>
                    <a:pt x="3899720" y="791379"/>
                    <a:pt x="3893799" y="814959"/>
                    <a:pt x="3887311" y="818666"/>
                  </a:cubicBezTo>
                  <a:cubicBezTo>
                    <a:pt x="3882422" y="821460"/>
                    <a:pt x="3876358" y="821511"/>
                    <a:pt x="3870746" y="821979"/>
                  </a:cubicBezTo>
                  <a:cubicBezTo>
                    <a:pt x="3849807" y="823724"/>
                    <a:pt x="3828781" y="824188"/>
                    <a:pt x="3807798" y="825292"/>
                  </a:cubicBezTo>
                  <a:cubicBezTo>
                    <a:pt x="3798963" y="851796"/>
                    <a:pt x="3812215" y="820875"/>
                    <a:pt x="3794546" y="838544"/>
                  </a:cubicBezTo>
                  <a:cubicBezTo>
                    <a:pt x="3792077" y="841013"/>
                    <a:pt x="3792795" y="845359"/>
                    <a:pt x="3791233" y="848483"/>
                  </a:cubicBezTo>
                  <a:cubicBezTo>
                    <a:pt x="3778388" y="874172"/>
                    <a:pt x="3789621" y="843379"/>
                    <a:pt x="3781294" y="868361"/>
                  </a:cubicBezTo>
                  <a:cubicBezTo>
                    <a:pt x="3780190" y="915848"/>
                    <a:pt x="3779879" y="963360"/>
                    <a:pt x="3777981" y="1010822"/>
                  </a:cubicBezTo>
                  <a:cubicBezTo>
                    <a:pt x="3777544" y="1021735"/>
                    <a:pt x="3774509" y="1036226"/>
                    <a:pt x="3771355" y="1047266"/>
                  </a:cubicBezTo>
                  <a:cubicBezTo>
                    <a:pt x="3770396" y="1050624"/>
                    <a:pt x="3769775" y="1054173"/>
                    <a:pt x="3768042" y="1057205"/>
                  </a:cubicBezTo>
                  <a:cubicBezTo>
                    <a:pt x="3765302" y="1061999"/>
                    <a:pt x="3761416" y="1066040"/>
                    <a:pt x="3758103" y="1070457"/>
                  </a:cubicBezTo>
                  <a:cubicBezTo>
                    <a:pt x="3752938" y="1085952"/>
                    <a:pt x="3755208" y="1082047"/>
                    <a:pt x="3741538" y="1100274"/>
                  </a:cubicBezTo>
                  <a:cubicBezTo>
                    <a:pt x="3734912" y="1109109"/>
                    <a:pt x="3725907" y="1116585"/>
                    <a:pt x="3721659" y="1126779"/>
                  </a:cubicBezTo>
                  <a:cubicBezTo>
                    <a:pt x="3716137" y="1140031"/>
                    <a:pt x="3711514" y="1153694"/>
                    <a:pt x="3705094" y="1166535"/>
                  </a:cubicBezTo>
                  <a:cubicBezTo>
                    <a:pt x="3702885" y="1170952"/>
                    <a:pt x="3701085" y="1175599"/>
                    <a:pt x="3698468" y="1179787"/>
                  </a:cubicBezTo>
                  <a:cubicBezTo>
                    <a:pt x="3695541" y="1184470"/>
                    <a:pt x="3691370" y="1188305"/>
                    <a:pt x="3688529" y="1193040"/>
                  </a:cubicBezTo>
                  <a:cubicBezTo>
                    <a:pt x="3670479" y="1223124"/>
                    <a:pt x="3687633" y="1203875"/>
                    <a:pt x="3668651" y="1222857"/>
                  </a:cubicBezTo>
                  <a:cubicBezTo>
                    <a:pt x="3666581" y="1228031"/>
                    <a:pt x="3659376" y="1247370"/>
                    <a:pt x="3655398" y="1252674"/>
                  </a:cubicBezTo>
                  <a:cubicBezTo>
                    <a:pt x="3651650" y="1257672"/>
                    <a:pt x="3646260" y="1261225"/>
                    <a:pt x="3642146" y="1265927"/>
                  </a:cubicBezTo>
                  <a:cubicBezTo>
                    <a:pt x="3634606" y="1274544"/>
                    <a:pt x="3631690" y="1282388"/>
                    <a:pt x="3622268" y="1289118"/>
                  </a:cubicBezTo>
                  <a:cubicBezTo>
                    <a:pt x="3618249" y="1291989"/>
                    <a:pt x="3613204" y="1293126"/>
                    <a:pt x="3609016" y="1295744"/>
                  </a:cubicBezTo>
                  <a:cubicBezTo>
                    <a:pt x="3604334" y="1298670"/>
                    <a:pt x="3600181" y="1302370"/>
                    <a:pt x="3595764" y="1305683"/>
                  </a:cubicBezTo>
                  <a:cubicBezTo>
                    <a:pt x="3591346" y="1313413"/>
                    <a:pt x="3587748" y="1321673"/>
                    <a:pt x="3582511" y="1328874"/>
                  </a:cubicBezTo>
                  <a:cubicBezTo>
                    <a:pt x="3578836" y="1333926"/>
                    <a:pt x="3572293" y="1336666"/>
                    <a:pt x="3569259" y="1342127"/>
                  </a:cubicBezTo>
                  <a:cubicBezTo>
                    <a:pt x="3554146" y="1369332"/>
                    <a:pt x="3590203" y="1360936"/>
                    <a:pt x="3552694" y="1398448"/>
                  </a:cubicBezTo>
                  <a:cubicBezTo>
                    <a:pt x="3548277" y="1402866"/>
                    <a:pt x="3543556" y="1406999"/>
                    <a:pt x="3539442" y="1411701"/>
                  </a:cubicBezTo>
                  <a:cubicBezTo>
                    <a:pt x="3535806" y="1415857"/>
                    <a:pt x="3533658" y="1421317"/>
                    <a:pt x="3529503" y="1424953"/>
                  </a:cubicBezTo>
                  <a:cubicBezTo>
                    <a:pt x="3524657" y="1429193"/>
                    <a:pt x="3518399" y="1431479"/>
                    <a:pt x="3512938" y="1434892"/>
                  </a:cubicBezTo>
                  <a:cubicBezTo>
                    <a:pt x="3509561" y="1437002"/>
                    <a:pt x="3506238" y="1439204"/>
                    <a:pt x="3502998" y="1441518"/>
                  </a:cubicBezTo>
                  <a:cubicBezTo>
                    <a:pt x="3498505" y="1444727"/>
                    <a:pt x="3494900" y="1449475"/>
                    <a:pt x="3489746" y="1451457"/>
                  </a:cubicBezTo>
                  <a:cubicBezTo>
                    <a:pt x="3480243" y="1455112"/>
                    <a:pt x="3469719" y="1455286"/>
                    <a:pt x="3459929" y="1458083"/>
                  </a:cubicBezTo>
                  <a:cubicBezTo>
                    <a:pt x="3454211" y="1459717"/>
                    <a:pt x="3448886" y="1462500"/>
                    <a:pt x="3443364" y="1464709"/>
                  </a:cubicBezTo>
                  <a:cubicBezTo>
                    <a:pt x="3433234" y="1481590"/>
                    <a:pt x="3415849" y="1511849"/>
                    <a:pt x="3403607" y="1521031"/>
                  </a:cubicBezTo>
                  <a:cubicBezTo>
                    <a:pt x="3394772" y="1527657"/>
                    <a:pt x="3383229" y="1531720"/>
                    <a:pt x="3377103" y="1540909"/>
                  </a:cubicBezTo>
                  <a:cubicBezTo>
                    <a:pt x="3374894" y="1544222"/>
                    <a:pt x="3372452" y="1547391"/>
                    <a:pt x="3370477" y="1550848"/>
                  </a:cubicBezTo>
                  <a:cubicBezTo>
                    <a:pt x="3368027" y="1555136"/>
                    <a:pt x="3367041" y="1560331"/>
                    <a:pt x="3363851" y="1564101"/>
                  </a:cubicBezTo>
                  <a:cubicBezTo>
                    <a:pt x="3354772" y="1574831"/>
                    <a:pt x="3345009" y="1585137"/>
                    <a:pt x="3334033" y="1593918"/>
                  </a:cubicBezTo>
                  <a:cubicBezTo>
                    <a:pt x="3320447" y="1604787"/>
                    <a:pt x="3299966" y="1620172"/>
                    <a:pt x="3290964" y="1633674"/>
                  </a:cubicBezTo>
                  <a:cubicBezTo>
                    <a:pt x="3286546" y="1640300"/>
                    <a:pt x="3283002" y="1647601"/>
                    <a:pt x="3277711" y="1653553"/>
                  </a:cubicBezTo>
                  <a:cubicBezTo>
                    <a:pt x="3274043" y="1657680"/>
                    <a:pt x="3268651" y="1659899"/>
                    <a:pt x="3264459" y="1663492"/>
                  </a:cubicBezTo>
                  <a:cubicBezTo>
                    <a:pt x="3260902" y="1666541"/>
                    <a:pt x="3257569" y="1669874"/>
                    <a:pt x="3254520" y="1673431"/>
                  </a:cubicBezTo>
                  <a:cubicBezTo>
                    <a:pt x="3250927" y="1677623"/>
                    <a:pt x="3248174" y="1682491"/>
                    <a:pt x="3244581" y="1686683"/>
                  </a:cubicBezTo>
                  <a:cubicBezTo>
                    <a:pt x="3241532" y="1690240"/>
                    <a:pt x="3237641" y="1693023"/>
                    <a:pt x="3234642" y="1696622"/>
                  </a:cubicBezTo>
                  <a:cubicBezTo>
                    <a:pt x="3232093" y="1699681"/>
                    <a:pt x="3231013" y="1703939"/>
                    <a:pt x="3228016" y="1706561"/>
                  </a:cubicBezTo>
                  <a:cubicBezTo>
                    <a:pt x="3222023" y="1711805"/>
                    <a:pt x="3214578" y="1715130"/>
                    <a:pt x="3208138" y="1719814"/>
                  </a:cubicBezTo>
                  <a:cubicBezTo>
                    <a:pt x="3202419" y="1723973"/>
                    <a:pt x="3197569" y="1729318"/>
                    <a:pt x="3191572" y="1733066"/>
                  </a:cubicBezTo>
                  <a:cubicBezTo>
                    <a:pt x="3188611" y="1734917"/>
                    <a:pt x="3184686" y="1734683"/>
                    <a:pt x="3181633" y="1736379"/>
                  </a:cubicBezTo>
                  <a:cubicBezTo>
                    <a:pt x="3149394" y="1754290"/>
                    <a:pt x="3174992" y="1746984"/>
                    <a:pt x="3145190" y="1752944"/>
                  </a:cubicBezTo>
                  <a:cubicBezTo>
                    <a:pt x="3141877" y="1755153"/>
                    <a:pt x="3137738" y="1756461"/>
                    <a:pt x="3135251" y="1759570"/>
                  </a:cubicBezTo>
                  <a:cubicBezTo>
                    <a:pt x="3133069" y="1762297"/>
                    <a:pt x="3134665" y="1767328"/>
                    <a:pt x="3131938" y="1769509"/>
                  </a:cubicBezTo>
                  <a:cubicBezTo>
                    <a:pt x="3128382" y="1772354"/>
                    <a:pt x="3123103" y="1771718"/>
                    <a:pt x="3118685" y="1772822"/>
                  </a:cubicBezTo>
                  <a:cubicBezTo>
                    <a:pt x="3095762" y="1807206"/>
                    <a:pt x="3132436" y="1755756"/>
                    <a:pt x="3098807" y="1789387"/>
                  </a:cubicBezTo>
                  <a:cubicBezTo>
                    <a:pt x="3050544" y="1837652"/>
                    <a:pt x="3112691" y="1790649"/>
                    <a:pt x="3072303" y="1815892"/>
                  </a:cubicBezTo>
                  <a:cubicBezTo>
                    <a:pt x="3067621" y="1818818"/>
                    <a:pt x="3064240" y="1823944"/>
                    <a:pt x="3059051" y="1825831"/>
                  </a:cubicBezTo>
                  <a:cubicBezTo>
                    <a:pt x="3051712" y="1828500"/>
                    <a:pt x="3043562" y="1827860"/>
                    <a:pt x="3035859" y="1829144"/>
                  </a:cubicBezTo>
                  <a:cubicBezTo>
                    <a:pt x="3030305" y="1830070"/>
                    <a:pt x="3024839" y="1831478"/>
                    <a:pt x="3019294" y="1832457"/>
                  </a:cubicBezTo>
                  <a:cubicBezTo>
                    <a:pt x="3006064" y="1834792"/>
                    <a:pt x="2992712" y="1836448"/>
                    <a:pt x="2979538" y="1839083"/>
                  </a:cubicBezTo>
                  <a:cubicBezTo>
                    <a:pt x="2975039" y="1839983"/>
                    <a:pt x="2955068" y="1843703"/>
                    <a:pt x="2949720" y="1845709"/>
                  </a:cubicBezTo>
                  <a:cubicBezTo>
                    <a:pt x="2945096" y="1847443"/>
                    <a:pt x="2941198" y="1850916"/>
                    <a:pt x="2936468" y="1852335"/>
                  </a:cubicBezTo>
                  <a:cubicBezTo>
                    <a:pt x="2920250" y="1857201"/>
                    <a:pt x="2911994" y="1853104"/>
                    <a:pt x="2896711" y="1862274"/>
                  </a:cubicBezTo>
                  <a:cubicBezTo>
                    <a:pt x="2891189" y="1865587"/>
                    <a:pt x="2886255" y="1870178"/>
                    <a:pt x="2880146" y="1872214"/>
                  </a:cubicBezTo>
                  <a:cubicBezTo>
                    <a:pt x="2872738" y="1874684"/>
                    <a:pt x="2864673" y="1874340"/>
                    <a:pt x="2856955" y="1875527"/>
                  </a:cubicBezTo>
                  <a:cubicBezTo>
                    <a:pt x="2850316" y="1876548"/>
                    <a:pt x="2843594" y="1877211"/>
                    <a:pt x="2837077" y="1878840"/>
                  </a:cubicBezTo>
                  <a:cubicBezTo>
                    <a:pt x="2797432" y="1888751"/>
                    <a:pt x="2834108" y="1881124"/>
                    <a:pt x="2803946" y="1892092"/>
                  </a:cubicBezTo>
                  <a:cubicBezTo>
                    <a:pt x="2780092" y="1900766"/>
                    <a:pt x="2774938" y="1899300"/>
                    <a:pt x="2747624" y="1902031"/>
                  </a:cubicBezTo>
                  <a:cubicBezTo>
                    <a:pt x="2724315" y="1917570"/>
                    <a:pt x="2753871" y="1899688"/>
                    <a:pt x="2721120" y="1911970"/>
                  </a:cubicBezTo>
                  <a:cubicBezTo>
                    <a:pt x="2717392" y="1913368"/>
                    <a:pt x="2714878" y="1917117"/>
                    <a:pt x="2711181" y="1918596"/>
                  </a:cubicBezTo>
                  <a:cubicBezTo>
                    <a:pt x="2698920" y="1923500"/>
                    <a:pt x="2684425" y="1925935"/>
                    <a:pt x="2671424" y="1928535"/>
                  </a:cubicBezTo>
                  <a:cubicBezTo>
                    <a:pt x="2667007" y="1931848"/>
                    <a:pt x="2663353" y="1936565"/>
                    <a:pt x="2658172" y="1938474"/>
                  </a:cubicBezTo>
                  <a:cubicBezTo>
                    <a:pt x="2642085" y="1944401"/>
                    <a:pt x="2624741" y="1946306"/>
                    <a:pt x="2608477" y="1951727"/>
                  </a:cubicBezTo>
                  <a:lnTo>
                    <a:pt x="2598538" y="1955040"/>
                  </a:lnTo>
                  <a:cubicBezTo>
                    <a:pt x="2577495" y="1976081"/>
                    <a:pt x="2600739" y="1956515"/>
                    <a:pt x="2555468" y="1971605"/>
                  </a:cubicBezTo>
                  <a:cubicBezTo>
                    <a:pt x="2518084" y="1984066"/>
                    <a:pt x="2553187" y="1973514"/>
                    <a:pt x="2515711" y="1981544"/>
                  </a:cubicBezTo>
                  <a:cubicBezTo>
                    <a:pt x="2506807" y="1983452"/>
                    <a:pt x="2498111" y="1986262"/>
                    <a:pt x="2489207" y="1988170"/>
                  </a:cubicBezTo>
                  <a:cubicBezTo>
                    <a:pt x="2482639" y="1989577"/>
                    <a:pt x="2475938" y="1990281"/>
                    <a:pt x="2469329" y="1991483"/>
                  </a:cubicBezTo>
                  <a:cubicBezTo>
                    <a:pt x="2463789" y="1992490"/>
                    <a:pt x="2458286" y="1993692"/>
                    <a:pt x="2452764" y="1994796"/>
                  </a:cubicBezTo>
                  <a:cubicBezTo>
                    <a:pt x="2441720" y="1992587"/>
                    <a:pt x="2430559" y="1990901"/>
                    <a:pt x="2419633" y="1988170"/>
                  </a:cubicBezTo>
                  <a:cubicBezTo>
                    <a:pt x="2371122" y="1976043"/>
                    <a:pt x="2430399" y="1985922"/>
                    <a:pt x="2376564" y="1978231"/>
                  </a:cubicBezTo>
                  <a:cubicBezTo>
                    <a:pt x="2356686" y="1979335"/>
                    <a:pt x="2336684" y="1979075"/>
                    <a:pt x="2316929" y="1981544"/>
                  </a:cubicBezTo>
                  <a:cubicBezTo>
                    <a:pt x="2309999" y="1982410"/>
                    <a:pt x="2303965" y="1987182"/>
                    <a:pt x="2297051" y="1988170"/>
                  </a:cubicBezTo>
                  <a:lnTo>
                    <a:pt x="2250668" y="1994796"/>
                  </a:lnTo>
                  <a:cubicBezTo>
                    <a:pt x="2244025" y="1995792"/>
                    <a:pt x="2237377" y="1996792"/>
                    <a:pt x="2230790" y="1998109"/>
                  </a:cubicBezTo>
                  <a:cubicBezTo>
                    <a:pt x="2226325" y="1999002"/>
                    <a:pt x="2222029" y="2000673"/>
                    <a:pt x="2217538" y="2001422"/>
                  </a:cubicBezTo>
                  <a:cubicBezTo>
                    <a:pt x="2208755" y="2002886"/>
                    <a:pt x="2199868" y="2003631"/>
                    <a:pt x="2191033" y="2004735"/>
                  </a:cubicBezTo>
                  <a:lnTo>
                    <a:pt x="2111520" y="2001422"/>
                  </a:lnTo>
                  <a:cubicBezTo>
                    <a:pt x="2086909" y="1999974"/>
                    <a:pt x="2080135" y="1998400"/>
                    <a:pt x="2058511" y="1994796"/>
                  </a:cubicBezTo>
                  <a:cubicBezTo>
                    <a:pt x="2014337" y="1995900"/>
                    <a:pt x="1970177" y="1998109"/>
                    <a:pt x="1925990" y="1998109"/>
                  </a:cubicBezTo>
                  <a:cubicBezTo>
                    <a:pt x="1865040" y="1998109"/>
                    <a:pt x="1839612" y="1995542"/>
                    <a:pt x="1786842" y="1991483"/>
                  </a:cubicBezTo>
                  <a:cubicBezTo>
                    <a:pt x="1782425" y="1989274"/>
                    <a:pt x="1778214" y="1986591"/>
                    <a:pt x="1773590" y="1984857"/>
                  </a:cubicBezTo>
                  <a:cubicBezTo>
                    <a:pt x="1748395" y="1975409"/>
                    <a:pt x="1710929" y="1983897"/>
                    <a:pt x="1690764" y="1984857"/>
                  </a:cubicBezTo>
                  <a:cubicBezTo>
                    <a:pt x="1630648" y="1982978"/>
                    <a:pt x="1565739" y="1978374"/>
                    <a:pt x="1505233" y="1984857"/>
                  </a:cubicBezTo>
                  <a:cubicBezTo>
                    <a:pt x="1500322" y="1985383"/>
                    <a:pt x="1496269" y="1989033"/>
                    <a:pt x="1491981" y="1991483"/>
                  </a:cubicBezTo>
                  <a:cubicBezTo>
                    <a:pt x="1483689" y="1996221"/>
                    <a:pt x="1478332" y="2000573"/>
                    <a:pt x="1472103" y="2008048"/>
                  </a:cubicBezTo>
                  <a:cubicBezTo>
                    <a:pt x="1469554" y="2011107"/>
                    <a:pt x="1469254" y="2016728"/>
                    <a:pt x="1465477" y="2017987"/>
                  </a:cubicBezTo>
                  <a:cubicBezTo>
                    <a:pt x="1454948" y="2021497"/>
                    <a:pt x="1443390" y="2020196"/>
                    <a:pt x="1432346" y="2021301"/>
                  </a:cubicBezTo>
                  <a:cubicBezTo>
                    <a:pt x="1416885" y="2019092"/>
                    <a:pt x="1398959" y="2023337"/>
                    <a:pt x="1385964" y="2014674"/>
                  </a:cubicBezTo>
                  <a:cubicBezTo>
                    <a:pt x="1380153" y="2010800"/>
                    <a:pt x="1390583" y="2001486"/>
                    <a:pt x="1392590" y="1994796"/>
                  </a:cubicBezTo>
                  <a:cubicBezTo>
                    <a:pt x="1401150" y="1966264"/>
                    <a:pt x="1389243" y="1998194"/>
                    <a:pt x="1402529" y="1964979"/>
                  </a:cubicBezTo>
                  <a:cubicBezTo>
                    <a:pt x="1401425" y="1957248"/>
                    <a:pt x="1401271" y="1949321"/>
                    <a:pt x="1399216" y="1941787"/>
                  </a:cubicBezTo>
                  <a:cubicBezTo>
                    <a:pt x="1396913" y="1933343"/>
                    <a:pt x="1389993" y="1923491"/>
                    <a:pt x="1382651" y="1918596"/>
                  </a:cubicBezTo>
                  <a:cubicBezTo>
                    <a:pt x="1379745" y="1916659"/>
                    <a:pt x="1376024" y="1916387"/>
                    <a:pt x="1372711" y="1915283"/>
                  </a:cubicBezTo>
                  <a:cubicBezTo>
                    <a:pt x="1369398" y="1913074"/>
                    <a:pt x="1365321" y="1911716"/>
                    <a:pt x="1362772" y="1908657"/>
                  </a:cubicBezTo>
                  <a:cubicBezTo>
                    <a:pt x="1359610" y="1904863"/>
                    <a:pt x="1360097" y="1898368"/>
                    <a:pt x="1356146" y="1895405"/>
                  </a:cubicBezTo>
                  <a:cubicBezTo>
                    <a:pt x="1350558" y="1891214"/>
                    <a:pt x="1336268" y="1888779"/>
                    <a:pt x="1336268" y="1888779"/>
                  </a:cubicBezTo>
                  <a:cubicBezTo>
                    <a:pt x="1331133" y="1890319"/>
                    <a:pt x="1283626" y="1903762"/>
                    <a:pt x="1276633" y="1908657"/>
                  </a:cubicBezTo>
                  <a:cubicBezTo>
                    <a:pt x="1272587" y="1911489"/>
                    <a:pt x="1272216" y="1917492"/>
                    <a:pt x="1270007" y="1921909"/>
                  </a:cubicBezTo>
                  <a:cubicBezTo>
                    <a:pt x="1258110" y="2040884"/>
                    <a:pt x="1277874" y="1958666"/>
                    <a:pt x="1253442" y="2001422"/>
                  </a:cubicBezTo>
                  <a:cubicBezTo>
                    <a:pt x="1245127" y="2015973"/>
                    <a:pt x="1257340" y="2008957"/>
                    <a:pt x="1240190" y="2014674"/>
                  </a:cubicBezTo>
                  <a:lnTo>
                    <a:pt x="1008277" y="2011361"/>
                  </a:lnTo>
                  <a:cubicBezTo>
                    <a:pt x="989476" y="2010929"/>
                    <a:pt x="970572" y="2010708"/>
                    <a:pt x="951955" y="2008048"/>
                  </a:cubicBezTo>
                  <a:cubicBezTo>
                    <a:pt x="947066" y="2007350"/>
                    <a:pt x="943532" y="2002457"/>
                    <a:pt x="938703" y="2001422"/>
                  </a:cubicBezTo>
                  <a:cubicBezTo>
                    <a:pt x="927851" y="1999097"/>
                    <a:pt x="916625" y="1999114"/>
                    <a:pt x="905572" y="1998109"/>
                  </a:cubicBezTo>
                  <a:lnTo>
                    <a:pt x="829372" y="1991483"/>
                  </a:lnTo>
                  <a:cubicBezTo>
                    <a:pt x="764575" y="1978524"/>
                    <a:pt x="822702" y="1988388"/>
                    <a:pt x="720042" y="1981544"/>
                  </a:cubicBezTo>
                  <a:cubicBezTo>
                    <a:pt x="712250" y="1981025"/>
                    <a:pt x="704606" y="1979143"/>
                    <a:pt x="696851" y="1978231"/>
                  </a:cubicBezTo>
                  <a:cubicBezTo>
                    <a:pt x="685828" y="1976934"/>
                    <a:pt x="674764" y="1976022"/>
                    <a:pt x="663720" y="1974918"/>
                  </a:cubicBezTo>
                  <a:lnTo>
                    <a:pt x="570955" y="1978231"/>
                  </a:lnTo>
                  <a:cubicBezTo>
                    <a:pt x="531606" y="1980417"/>
                    <a:pt x="556577" y="1979341"/>
                    <a:pt x="534511" y="1984857"/>
                  </a:cubicBezTo>
                  <a:cubicBezTo>
                    <a:pt x="525249" y="1987172"/>
                    <a:pt x="506930" y="1990006"/>
                    <a:pt x="498068" y="1991483"/>
                  </a:cubicBezTo>
                  <a:lnTo>
                    <a:pt x="342355" y="1988170"/>
                  </a:lnTo>
                  <a:cubicBezTo>
                    <a:pt x="333457" y="1987846"/>
                    <a:pt x="324754" y="1984857"/>
                    <a:pt x="315851" y="1984857"/>
                  </a:cubicBezTo>
                  <a:cubicBezTo>
                    <a:pt x="290427" y="1984857"/>
                    <a:pt x="265051" y="1987066"/>
                    <a:pt x="239651" y="1988170"/>
                  </a:cubicBezTo>
                  <a:cubicBezTo>
                    <a:pt x="234800" y="1993021"/>
                    <a:pt x="229771" y="1998915"/>
                    <a:pt x="223085" y="2001422"/>
                  </a:cubicBezTo>
                  <a:cubicBezTo>
                    <a:pt x="217813" y="2003399"/>
                    <a:pt x="212042" y="2003631"/>
                    <a:pt x="206520" y="2004735"/>
                  </a:cubicBezTo>
                  <a:cubicBezTo>
                    <a:pt x="204311" y="2008048"/>
                    <a:pt x="203757" y="2013708"/>
                    <a:pt x="199894" y="2014674"/>
                  </a:cubicBezTo>
                  <a:cubicBezTo>
                    <a:pt x="184856" y="2018433"/>
                    <a:pt x="168942" y="2016517"/>
                    <a:pt x="153511" y="2017987"/>
                  </a:cubicBezTo>
                  <a:cubicBezTo>
                    <a:pt x="145737" y="2018727"/>
                    <a:pt x="138010" y="2019944"/>
                    <a:pt x="130320" y="2021301"/>
                  </a:cubicBezTo>
                  <a:cubicBezTo>
                    <a:pt x="119229" y="2023258"/>
                    <a:pt x="97190" y="2027927"/>
                    <a:pt x="97190" y="2027927"/>
                  </a:cubicBezTo>
                  <a:cubicBezTo>
                    <a:pt x="90564" y="2032344"/>
                    <a:pt x="84631" y="2038042"/>
                    <a:pt x="77311" y="2041179"/>
                  </a:cubicBezTo>
                  <a:cubicBezTo>
                    <a:pt x="47311" y="2054036"/>
                    <a:pt x="61642" y="2047357"/>
                    <a:pt x="34242" y="2061057"/>
                  </a:cubicBezTo>
                  <a:cubicBezTo>
                    <a:pt x="11553" y="2091310"/>
                    <a:pt x="22173" y="2079752"/>
                    <a:pt x="4424" y="2097501"/>
                  </a:cubicBezTo>
                  <a:cubicBezTo>
                    <a:pt x="3320" y="2101918"/>
                    <a:pt x="-2365" y="2107812"/>
                    <a:pt x="1111" y="2110753"/>
                  </a:cubicBezTo>
                  <a:cubicBezTo>
                    <a:pt x="14307" y="2121919"/>
                    <a:pt x="33111" y="2124356"/>
                    <a:pt x="47494" y="2133944"/>
                  </a:cubicBezTo>
                  <a:cubicBezTo>
                    <a:pt x="50807" y="2136153"/>
                    <a:pt x="53773" y="2139002"/>
                    <a:pt x="57433" y="2140570"/>
                  </a:cubicBezTo>
                  <a:cubicBezTo>
                    <a:pt x="61618" y="2142364"/>
                    <a:pt x="66307" y="2142632"/>
                    <a:pt x="70685" y="2143883"/>
                  </a:cubicBezTo>
                  <a:cubicBezTo>
                    <a:pt x="103946" y="2153386"/>
                    <a:pt x="52459" y="2140155"/>
                    <a:pt x="93877" y="2150509"/>
                  </a:cubicBezTo>
                  <a:cubicBezTo>
                    <a:pt x="115392" y="2164852"/>
                    <a:pt x="98140" y="2155666"/>
                    <a:pt x="143572" y="2160448"/>
                  </a:cubicBezTo>
                  <a:cubicBezTo>
                    <a:pt x="164078" y="2162606"/>
                    <a:pt x="163382" y="2162916"/>
                    <a:pt x="180016" y="2167074"/>
                  </a:cubicBezTo>
                  <a:lnTo>
                    <a:pt x="302598" y="2163761"/>
                  </a:lnTo>
                  <a:cubicBezTo>
                    <a:pt x="309308" y="2163449"/>
                    <a:pt x="315996" y="2162216"/>
                    <a:pt x="322477" y="2160448"/>
                  </a:cubicBezTo>
                  <a:cubicBezTo>
                    <a:pt x="328214" y="2158883"/>
                    <a:pt x="333296" y="2155354"/>
                    <a:pt x="339042" y="2153822"/>
                  </a:cubicBezTo>
                  <a:cubicBezTo>
                    <a:pt x="349924" y="2150920"/>
                    <a:pt x="361129" y="2149405"/>
                    <a:pt x="372172" y="2147196"/>
                  </a:cubicBezTo>
                  <a:lnTo>
                    <a:pt x="388738" y="2143883"/>
                  </a:lnTo>
                  <a:cubicBezTo>
                    <a:pt x="393155" y="2141674"/>
                    <a:pt x="397451" y="2139202"/>
                    <a:pt x="401990" y="2137257"/>
                  </a:cubicBezTo>
                  <a:cubicBezTo>
                    <a:pt x="405200" y="2135881"/>
                    <a:pt x="408805" y="2135506"/>
                    <a:pt x="411929" y="2133944"/>
                  </a:cubicBezTo>
                  <a:cubicBezTo>
                    <a:pt x="415490" y="2132163"/>
                    <a:pt x="418307" y="2129099"/>
                    <a:pt x="421868" y="2127318"/>
                  </a:cubicBezTo>
                  <a:cubicBezTo>
                    <a:pt x="426295" y="2125104"/>
                    <a:pt x="441238" y="2121541"/>
                    <a:pt x="445059" y="2120692"/>
                  </a:cubicBezTo>
                  <a:cubicBezTo>
                    <a:pt x="468758" y="2115426"/>
                    <a:pt x="466473" y="2116938"/>
                    <a:pt x="498068" y="2114066"/>
                  </a:cubicBezTo>
                  <a:lnTo>
                    <a:pt x="534511" y="2120692"/>
                  </a:lnTo>
                  <a:cubicBezTo>
                    <a:pt x="551867" y="2124163"/>
                    <a:pt x="546833" y="2125426"/>
                    <a:pt x="567642" y="2127318"/>
                  </a:cubicBezTo>
                  <a:cubicBezTo>
                    <a:pt x="597418" y="2130025"/>
                    <a:pt x="657094" y="2133944"/>
                    <a:pt x="657094" y="2133944"/>
                  </a:cubicBezTo>
                  <a:cubicBezTo>
                    <a:pt x="665844" y="2137444"/>
                    <a:pt x="674510" y="2141287"/>
                    <a:pt x="683598" y="2143883"/>
                  </a:cubicBezTo>
                  <a:cubicBezTo>
                    <a:pt x="700130" y="2148606"/>
                    <a:pt x="699711" y="2147381"/>
                    <a:pt x="720042" y="2150509"/>
                  </a:cubicBezTo>
                  <a:cubicBezTo>
                    <a:pt x="779800" y="2159703"/>
                    <a:pt x="695865" y="2147528"/>
                    <a:pt x="763111" y="2157135"/>
                  </a:cubicBezTo>
                  <a:cubicBezTo>
                    <a:pt x="796517" y="2170497"/>
                    <a:pt x="767363" y="2160785"/>
                    <a:pt x="826059" y="2167074"/>
                  </a:cubicBezTo>
                  <a:cubicBezTo>
                    <a:pt x="841588" y="2168738"/>
                    <a:pt x="872442" y="2173701"/>
                    <a:pt x="872442" y="2173701"/>
                  </a:cubicBezTo>
                  <a:cubicBezTo>
                    <a:pt x="903364" y="2172596"/>
                    <a:pt x="934319" y="2172204"/>
                    <a:pt x="965207" y="2170387"/>
                  </a:cubicBezTo>
                  <a:cubicBezTo>
                    <a:pt x="980771" y="2169471"/>
                    <a:pt x="1014742" y="2159261"/>
                    <a:pt x="1024842" y="2157135"/>
                  </a:cubicBezTo>
                  <a:cubicBezTo>
                    <a:pt x="1032483" y="2155526"/>
                    <a:pt x="1040376" y="2155353"/>
                    <a:pt x="1048033" y="2153822"/>
                  </a:cubicBezTo>
                  <a:cubicBezTo>
                    <a:pt x="1056963" y="2152036"/>
                    <a:pt x="1074538" y="2147196"/>
                    <a:pt x="1074538" y="2147196"/>
                  </a:cubicBezTo>
                  <a:cubicBezTo>
                    <a:pt x="1085581" y="2141674"/>
                    <a:pt x="1095489" y="2132661"/>
                    <a:pt x="1107668" y="2130631"/>
                  </a:cubicBezTo>
                  <a:cubicBezTo>
                    <a:pt x="1166263" y="2120865"/>
                    <a:pt x="1093160" y="2133269"/>
                    <a:pt x="1144111" y="2124005"/>
                  </a:cubicBezTo>
                  <a:cubicBezTo>
                    <a:pt x="1150720" y="2122803"/>
                    <a:pt x="1157289" y="2121160"/>
                    <a:pt x="1163990" y="2120692"/>
                  </a:cubicBezTo>
                  <a:cubicBezTo>
                    <a:pt x="1204811" y="2117844"/>
                    <a:pt x="1245711" y="2116275"/>
                    <a:pt x="1286572" y="2114066"/>
                  </a:cubicBezTo>
                  <a:cubicBezTo>
                    <a:pt x="1300423" y="2111548"/>
                    <a:pt x="1333373" y="2104861"/>
                    <a:pt x="1349520" y="2104127"/>
                  </a:cubicBezTo>
                  <a:cubicBezTo>
                    <a:pt x="1389251" y="2102321"/>
                    <a:pt x="1429033" y="2101918"/>
                    <a:pt x="1468790" y="2100814"/>
                  </a:cubicBezTo>
                  <a:cubicBezTo>
                    <a:pt x="1513075" y="2096788"/>
                    <a:pt x="1507268" y="2095448"/>
                    <a:pt x="1558242" y="2100814"/>
                  </a:cubicBezTo>
                  <a:cubicBezTo>
                    <a:pt x="1561715" y="2101180"/>
                    <a:pt x="1564772" y="2103369"/>
                    <a:pt x="1568181" y="2104127"/>
                  </a:cubicBezTo>
                  <a:cubicBezTo>
                    <a:pt x="1574738" y="2105584"/>
                    <a:pt x="1581450" y="2106238"/>
                    <a:pt x="1588059" y="2107440"/>
                  </a:cubicBezTo>
                  <a:cubicBezTo>
                    <a:pt x="1593599" y="2108447"/>
                    <a:pt x="1599127" y="2109531"/>
                    <a:pt x="1604624" y="2110753"/>
                  </a:cubicBezTo>
                  <a:cubicBezTo>
                    <a:pt x="1642669" y="2119207"/>
                    <a:pt x="1579119" y="2107213"/>
                    <a:pt x="1651007" y="2120692"/>
                  </a:cubicBezTo>
                  <a:cubicBezTo>
                    <a:pt x="1663469" y="2123029"/>
                    <a:pt x="1681811" y="2125683"/>
                    <a:pt x="1694077" y="2127318"/>
                  </a:cubicBezTo>
                  <a:cubicBezTo>
                    <a:pt x="1702902" y="2128495"/>
                    <a:pt x="1711830" y="2128990"/>
                    <a:pt x="1720581" y="2130631"/>
                  </a:cubicBezTo>
                  <a:cubicBezTo>
                    <a:pt x="1729532" y="2132309"/>
                    <a:pt x="1738134" y="2135579"/>
                    <a:pt x="1747085" y="2137257"/>
                  </a:cubicBezTo>
                  <a:cubicBezTo>
                    <a:pt x="1755836" y="2138898"/>
                    <a:pt x="1764776" y="2139311"/>
                    <a:pt x="1773590" y="2140570"/>
                  </a:cubicBezTo>
                  <a:cubicBezTo>
                    <a:pt x="1780240" y="2141520"/>
                    <a:pt x="1786842" y="2142779"/>
                    <a:pt x="1793468" y="2143883"/>
                  </a:cubicBezTo>
                  <a:cubicBezTo>
                    <a:pt x="1828807" y="2142779"/>
                    <a:pt x="1864155" y="2139211"/>
                    <a:pt x="1899485" y="2140570"/>
                  </a:cubicBezTo>
                  <a:cubicBezTo>
                    <a:pt x="1921719" y="2141425"/>
                    <a:pt x="1956350" y="2148630"/>
                    <a:pt x="1982311" y="2153822"/>
                  </a:cubicBezTo>
                  <a:cubicBezTo>
                    <a:pt x="1994459" y="2151613"/>
                    <a:pt x="2006825" y="2150377"/>
                    <a:pt x="2018755" y="2147196"/>
                  </a:cubicBezTo>
                  <a:cubicBezTo>
                    <a:pt x="2023527" y="2145923"/>
                    <a:pt x="2027468" y="2142515"/>
                    <a:pt x="2032007" y="2140570"/>
                  </a:cubicBezTo>
                  <a:cubicBezTo>
                    <a:pt x="2035217" y="2139194"/>
                    <a:pt x="2038633" y="2138361"/>
                    <a:pt x="2041946" y="2137257"/>
                  </a:cubicBezTo>
                  <a:cubicBezTo>
                    <a:pt x="2066563" y="2104434"/>
                    <a:pt x="2036676" y="2138480"/>
                    <a:pt x="2065138" y="2120692"/>
                  </a:cubicBezTo>
                  <a:cubicBezTo>
                    <a:pt x="2070436" y="2117381"/>
                    <a:pt x="2073392" y="2111188"/>
                    <a:pt x="2078390" y="2107440"/>
                  </a:cubicBezTo>
                  <a:cubicBezTo>
                    <a:pt x="2088366" y="2099958"/>
                    <a:pt x="2096277" y="2099887"/>
                    <a:pt x="2108207" y="2097501"/>
                  </a:cubicBezTo>
                  <a:cubicBezTo>
                    <a:pt x="2126981" y="2099710"/>
                    <a:pt x="2146190" y="2099542"/>
                    <a:pt x="2164529" y="2104127"/>
                  </a:cubicBezTo>
                  <a:cubicBezTo>
                    <a:pt x="2169074" y="2105263"/>
                    <a:pt x="2170277" y="2111971"/>
                    <a:pt x="2174468" y="2114066"/>
                  </a:cubicBezTo>
                  <a:cubicBezTo>
                    <a:pt x="2181659" y="2117661"/>
                    <a:pt x="2189825" y="2118884"/>
                    <a:pt x="2197659" y="2120692"/>
                  </a:cubicBezTo>
                  <a:cubicBezTo>
                    <a:pt x="2204205" y="2122203"/>
                    <a:pt x="2210935" y="2122767"/>
                    <a:pt x="2217538" y="2124005"/>
                  </a:cubicBezTo>
                  <a:cubicBezTo>
                    <a:pt x="2228607" y="2126080"/>
                    <a:pt x="2239648" y="2128311"/>
                    <a:pt x="2250668" y="2130631"/>
                  </a:cubicBezTo>
                  <a:cubicBezTo>
                    <a:pt x="2260631" y="2132728"/>
                    <a:pt x="2270416" y="2135747"/>
                    <a:pt x="2280485" y="2137257"/>
                  </a:cubicBezTo>
                  <a:cubicBezTo>
                    <a:pt x="2292548" y="2139066"/>
                    <a:pt x="2304781" y="2139466"/>
                    <a:pt x="2316929" y="2140570"/>
                  </a:cubicBezTo>
                  <a:cubicBezTo>
                    <a:pt x="2320242" y="2141674"/>
                    <a:pt x="2323376" y="2143883"/>
                    <a:pt x="2326868" y="2143883"/>
                  </a:cubicBezTo>
                  <a:cubicBezTo>
                    <a:pt x="2396914" y="2143883"/>
                    <a:pt x="2362323" y="2143167"/>
                    <a:pt x="2399755" y="2137257"/>
                  </a:cubicBezTo>
                  <a:cubicBezTo>
                    <a:pt x="2415182" y="2134821"/>
                    <a:pt x="2430677" y="2132840"/>
                    <a:pt x="2446138" y="2130631"/>
                  </a:cubicBezTo>
                  <a:cubicBezTo>
                    <a:pt x="2484545" y="2132003"/>
                    <a:pt x="2526403" y="2130756"/>
                    <a:pt x="2565407" y="2137257"/>
                  </a:cubicBezTo>
                  <a:cubicBezTo>
                    <a:pt x="2569898" y="2138006"/>
                    <a:pt x="2574242" y="2139466"/>
                    <a:pt x="2578659" y="2140570"/>
                  </a:cubicBezTo>
                  <a:cubicBezTo>
                    <a:pt x="2581972" y="2139466"/>
                    <a:pt x="2585166" y="2137901"/>
                    <a:pt x="2588598" y="2137257"/>
                  </a:cubicBezTo>
                  <a:cubicBezTo>
                    <a:pt x="2602875" y="2134580"/>
                    <a:pt x="2617733" y="2134730"/>
                    <a:pt x="2631668" y="2130631"/>
                  </a:cubicBezTo>
                  <a:cubicBezTo>
                    <a:pt x="2674219" y="2118116"/>
                    <a:pt x="2714267" y="2097183"/>
                    <a:pt x="2757564" y="2087561"/>
                  </a:cubicBezTo>
                  <a:cubicBezTo>
                    <a:pt x="2795004" y="2079241"/>
                    <a:pt x="2777302" y="2082375"/>
                    <a:pt x="2810572" y="2077622"/>
                  </a:cubicBezTo>
                  <a:cubicBezTo>
                    <a:pt x="2843103" y="2053224"/>
                    <a:pt x="2800774" y="2081993"/>
                    <a:pt x="2873520" y="2057744"/>
                  </a:cubicBezTo>
                  <a:cubicBezTo>
                    <a:pt x="2880146" y="2055535"/>
                    <a:pt x="2886509" y="2052266"/>
                    <a:pt x="2893398" y="2051118"/>
                  </a:cubicBezTo>
                  <a:cubicBezTo>
                    <a:pt x="2928318" y="2045298"/>
                    <a:pt x="2898317" y="2050021"/>
                    <a:pt x="2939781" y="2044492"/>
                  </a:cubicBezTo>
                  <a:lnTo>
                    <a:pt x="2962972" y="2041179"/>
                  </a:lnTo>
                  <a:cubicBezTo>
                    <a:pt x="2972895" y="2039939"/>
                    <a:pt x="2982900" y="2039349"/>
                    <a:pt x="2992790" y="2037866"/>
                  </a:cubicBezTo>
                  <a:cubicBezTo>
                    <a:pt x="3005000" y="2036034"/>
                    <a:pt x="3017085" y="2033449"/>
                    <a:pt x="3029233" y="2031240"/>
                  </a:cubicBezTo>
                  <a:cubicBezTo>
                    <a:pt x="3035859" y="2026822"/>
                    <a:pt x="3042150" y="2021855"/>
                    <a:pt x="3049111" y="2017987"/>
                  </a:cubicBezTo>
                  <a:cubicBezTo>
                    <a:pt x="3052164" y="2016291"/>
                    <a:pt x="3056145" y="2016611"/>
                    <a:pt x="3059051" y="2014674"/>
                  </a:cubicBezTo>
                  <a:cubicBezTo>
                    <a:pt x="3062949" y="2012075"/>
                    <a:pt x="3065242" y="2007546"/>
                    <a:pt x="3068990" y="2004735"/>
                  </a:cubicBezTo>
                  <a:cubicBezTo>
                    <a:pt x="3074141" y="2000871"/>
                    <a:pt x="3080404" y="1998660"/>
                    <a:pt x="3085555" y="1994796"/>
                  </a:cubicBezTo>
                  <a:cubicBezTo>
                    <a:pt x="3089303" y="1991985"/>
                    <a:pt x="3091968" y="1987942"/>
                    <a:pt x="3095494" y="1984857"/>
                  </a:cubicBezTo>
                  <a:cubicBezTo>
                    <a:pt x="3100816" y="1980201"/>
                    <a:pt x="3106537" y="1976022"/>
                    <a:pt x="3112059" y="1971605"/>
                  </a:cubicBezTo>
                  <a:cubicBezTo>
                    <a:pt x="3132889" y="1936888"/>
                    <a:pt x="3109943" y="1970409"/>
                    <a:pt x="3135251" y="1945101"/>
                  </a:cubicBezTo>
                  <a:cubicBezTo>
                    <a:pt x="3138067" y="1942285"/>
                    <a:pt x="3139767" y="1938538"/>
                    <a:pt x="3141877" y="1935161"/>
                  </a:cubicBezTo>
                  <a:cubicBezTo>
                    <a:pt x="3145290" y="1929700"/>
                    <a:pt x="3147576" y="1923442"/>
                    <a:pt x="3151816" y="1918596"/>
                  </a:cubicBezTo>
                  <a:cubicBezTo>
                    <a:pt x="3159215" y="1910140"/>
                    <a:pt x="3191023" y="1894238"/>
                    <a:pt x="3194885" y="1892092"/>
                  </a:cubicBezTo>
                  <a:cubicBezTo>
                    <a:pt x="3198198" y="1887675"/>
                    <a:pt x="3201614" y="1883333"/>
                    <a:pt x="3204824" y="1878840"/>
                  </a:cubicBezTo>
                  <a:cubicBezTo>
                    <a:pt x="3207139" y="1875600"/>
                    <a:pt x="3208902" y="1871960"/>
                    <a:pt x="3211451" y="1868901"/>
                  </a:cubicBezTo>
                  <a:cubicBezTo>
                    <a:pt x="3214451" y="1865301"/>
                    <a:pt x="3217849" y="1862030"/>
                    <a:pt x="3221390" y="1858961"/>
                  </a:cubicBezTo>
                  <a:cubicBezTo>
                    <a:pt x="3244867" y="1838614"/>
                    <a:pt x="3269414" y="1816728"/>
                    <a:pt x="3297590" y="1802640"/>
                  </a:cubicBezTo>
                  <a:cubicBezTo>
                    <a:pt x="3306961" y="1797955"/>
                    <a:pt x="3317629" y="1796462"/>
                    <a:pt x="3327407" y="1792701"/>
                  </a:cubicBezTo>
                  <a:cubicBezTo>
                    <a:pt x="3380627" y="1772230"/>
                    <a:pt x="3309921" y="1796320"/>
                    <a:pt x="3350598" y="1782761"/>
                  </a:cubicBezTo>
                  <a:cubicBezTo>
                    <a:pt x="3360865" y="1769928"/>
                    <a:pt x="3364936" y="1763590"/>
                    <a:pt x="3377103" y="1752944"/>
                  </a:cubicBezTo>
                  <a:cubicBezTo>
                    <a:pt x="3385942" y="1745210"/>
                    <a:pt x="3401314" y="1735996"/>
                    <a:pt x="3410233" y="1729753"/>
                  </a:cubicBezTo>
                  <a:cubicBezTo>
                    <a:pt x="3426025" y="1718698"/>
                    <a:pt x="3445761" y="1700118"/>
                    <a:pt x="3463242" y="1696622"/>
                  </a:cubicBezTo>
                  <a:lnTo>
                    <a:pt x="3479807" y="1693309"/>
                  </a:lnTo>
                  <a:cubicBezTo>
                    <a:pt x="3483120" y="1691100"/>
                    <a:pt x="3486603" y="1689128"/>
                    <a:pt x="3489746" y="1686683"/>
                  </a:cubicBezTo>
                  <a:cubicBezTo>
                    <a:pt x="3496554" y="1681388"/>
                    <a:pt x="3502605" y="1675131"/>
                    <a:pt x="3509624" y="1670118"/>
                  </a:cubicBezTo>
                  <a:cubicBezTo>
                    <a:pt x="3529873" y="1655655"/>
                    <a:pt x="3542768" y="1649573"/>
                    <a:pt x="3565946" y="1640301"/>
                  </a:cubicBezTo>
                  <a:cubicBezTo>
                    <a:pt x="3572431" y="1637707"/>
                    <a:pt x="3579198" y="1635883"/>
                    <a:pt x="3585824" y="1633674"/>
                  </a:cubicBezTo>
                  <a:cubicBezTo>
                    <a:pt x="3600061" y="1622997"/>
                    <a:pt x="3602615" y="1622058"/>
                    <a:pt x="3615642" y="1607170"/>
                  </a:cubicBezTo>
                  <a:cubicBezTo>
                    <a:pt x="3628810" y="1592121"/>
                    <a:pt x="3615054" y="1601132"/>
                    <a:pt x="3632207" y="1583979"/>
                  </a:cubicBezTo>
                  <a:cubicBezTo>
                    <a:pt x="3635023" y="1581163"/>
                    <a:pt x="3638906" y="1579667"/>
                    <a:pt x="3642146" y="1577353"/>
                  </a:cubicBezTo>
                  <a:cubicBezTo>
                    <a:pt x="3654515" y="1568518"/>
                    <a:pt x="3657386" y="1567413"/>
                    <a:pt x="3665338" y="1554161"/>
                  </a:cubicBezTo>
                  <a:cubicBezTo>
                    <a:pt x="3669149" y="1547809"/>
                    <a:pt x="3670832" y="1540209"/>
                    <a:pt x="3675277" y="1534283"/>
                  </a:cubicBezTo>
                  <a:cubicBezTo>
                    <a:pt x="3680899" y="1526787"/>
                    <a:pt x="3695155" y="1514405"/>
                    <a:pt x="3695155" y="1514405"/>
                  </a:cubicBezTo>
                  <a:cubicBezTo>
                    <a:pt x="3702256" y="1486000"/>
                    <a:pt x="3692977" y="1517653"/>
                    <a:pt x="3708407" y="1484587"/>
                  </a:cubicBezTo>
                  <a:cubicBezTo>
                    <a:pt x="3713437" y="1473809"/>
                    <a:pt x="3717425" y="1462572"/>
                    <a:pt x="3721659" y="1451457"/>
                  </a:cubicBezTo>
                  <a:cubicBezTo>
                    <a:pt x="3726261" y="1439378"/>
                    <a:pt x="3729130" y="1426575"/>
                    <a:pt x="3734911" y="1415014"/>
                  </a:cubicBezTo>
                  <a:cubicBezTo>
                    <a:pt x="3738224" y="1408388"/>
                    <a:pt x="3741785" y="1401879"/>
                    <a:pt x="3744851" y="1395135"/>
                  </a:cubicBezTo>
                  <a:cubicBezTo>
                    <a:pt x="3746540" y="1391420"/>
                    <a:pt x="3753257" y="1374762"/>
                    <a:pt x="3754790" y="1368631"/>
                  </a:cubicBezTo>
                  <a:cubicBezTo>
                    <a:pt x="3756156" y="1363168"/>
                    <a:pt x="3756126" y="1357338"/>
                    <a:pt x="3758103" y="1352066"/>
                  </a:cubicBezTo>
                  <a:cubicBezTo>
                    <a:pt x="3759501" y="1348338"/>
                    <a:pt x="3762520" y="1345440"/>
                    <a:pt x="3764729" y="1342127"/>
                  </a:cubicBezTo>
                  <a:cubicBezTo>
                    <a:pt x="3765833" y="1331083"/>
                    <a:pt x="3765546" y="1319811"/>
                    <a:pt x="3768042" y="1308996"/>
                  </a:cubicBezTo>
                  <a:cubicBezTo>
                    <a:pt x="3768937" y="1305116"/>
                    <a:pt x="3773100" y="1302717"/>
                    <a:pt x="3774668" y="1299057"/>
                  </a:cubicBezTo>
                  <a:cubicBezTo>
                    <a:pt x="3776462" y="1294872"/>
                    <a:pt x="3776993" y="1290250"/>
                    <a:pt x="3777981" y="1285805"/>
                  </a:cubicBezTo>
                  <a:cubicBezTo>
                    <a:pt x="3779731" y="1277930"/>
                    <a:pt x="3781914" y="1264065"/>
                    <a:pt x="3784607" y="1255987"/>
                  </a:cubicBezTo>
                  <a:cubicBezTo>
                    <a:pt x="3786488" y="1250345"/>
                    <a:pt x="3787776" y="1244261"/>
                    <a:pt x="3791233" y="1239422"/>
                  </a:cubicBezTo>
                  <a:cubicBezTo>
                    <a:pt x="3793547" y="1236182"/>
                    <a:pt x="3797859" y="1235005"/>
                    <a:pt x="3801172" y="1232796"/>
                  </a:cubicBezTo>
                  <a:cubicBezTo>
                    <a:pt x="3806694" y="1218440"/>
                    <a:pt x="3813215" y="1204429"/>
                    <a:pt x="3817738" y="1189727"/>
                  </a:cubicBezTo>
                  <a:cubicBezTo>
                    <a:pt x="3822155" y="1175370"/>
                    <a:pt x="3825797" y="1160752"/>
                    <a:pt x="3830990" y="1146657"/>
                  </a:cubicBezTo>
                  <a:cubicBezTo>
                    <a:pt x="3833551" y="1139706"/>
                    <a:pt x="3835946" y="1132261"/>
                    <a:pt x="3840929" y="1126779"/>
                  </a:cubicBezTo>
                  <a:cubicBezTo>
                    <a:pt x="3847319" y="1119750"/>
                    <a:pt x="3857059" y="1116569"/>
                    <a:pt x="3864120" y="1110214"/>
                  </a:cubicBezTo>
                  <a:cubicBezTo>
                    <a:pt x="3868224" y="1106520"/>
                    <a:pt x="3869903" y="1100597"/>
                    <a:pt x="3874059" y="1096961"/>
                  </a:cubicBezTo>
                  <a:cubicBezTo>
                    <a:pt x="3907326" y="1067851"/>
                    <a:pt x="3876841" y="1103771"/>
                    <a:pt x="3900564" y="1077083"/>
                  </a:cubicBezTo>
                  <a:cubicBezTo>
                    <a:pt x="3949866" y="1021620"/>
                    <a:pt x="3896337" y="1083123"/>
                    <a:pt x="3923755" y="1043953"/>
                  </a:cubicBezTo>
                  <a:cubicBezTo>
                    <a:pt x="3928701" y="1036887"/>
                    <a:pt x="3934932" y="1030809"/>
                    <a:pt x="3940320" y="1024074"/>
                  </a:cubicBezTo>
                  <a:cubicBezTo>
                    <a:pt x="3943769" y="1019762"/>
                    <a:pt x="3946724" y="1015064"/>
                    <a:pt x="3950259" y="1010822"/>
                  </a:cubicBezTo>
                  <a:cubicBezTo>
                    <a:pt x="3968365" y="989095"/>
                    <a:pt x="3975805" y="984220"/>
                    <a:pt x="3990016" y="961127"/>
                  </a:cubicBezTo>
                  <a:cubicBezTo>
                    <a:pt x="3993899" y="954818"/>
                    <a:pt x="3995510" y="947175"/>
                    <a:pt x="3999955" y="941248"/>
                  </a:cubicBezTo>
                  <a:cubicBezTo>
                    <a:pt x="4037394" y="891329"/>
                    <a:pt x="4020683" y="926382"/>
                    <a:pt x="4049651" y="881614"/>
                  </a:cubicBezTo>
                  <a:cubicBezTo>
                    <a:pt x="4055828" y="872068"/>
                    <a:pt x="4059492" y="860965"/>
                    <a:pt x="4066216" y="851796"/>
                  </a:cubicBezTo>
                  <a:cubicBezTo>
                    <a:pt x="4079652" y="833473"/>
                    <a:pt x="4087411" y="832825"/>
                    <a:pt x="4102659" y="818666"/>
                  </a:cubicBezTo>
                  <a:cubicBezTo>
                    <a:pt x="4112959" y="809101"/>
                    <a:pt x="4125503" y="801052"/>
                    <a:pt x="4132477" y="788848"/>
                  </a:cubicBezTo>
                  <a:cubicBezTo>
                    <a:pt x="4141312" y="773387"/>
                    <a:pt x="4151018" y="758393"/>
                    <a:pt x="4158981" y="742466"/>
                  </a:cubicBezTo>
                  <a:cubicBezTo>
                    <a:pt x="4166146" y="728136"/>
                    <a:pt x="4176408" y="706385"/>
                    <a:pt x="4185485" y="692770"/>
                  </a:cubicBezTo>
                  <a:cubicBezTo>
                    <a:pt x="4191611" y="683581"/>
                    <a:pt x="4198177" y="674651"/>
                    <a:pt x="4205364" y="666266"/>
                  </a:cubicBezTo>
                  <a:cubicBezTo>
                    <a:pt x="4220846" y="648204"/>
                    <a:pt x="4223108" y="652216"/>
                    <a:pt x="4231868" y="636448"/>
                  </a:cubicBezTo>
                  <a:cubicBezTo>
                    <a:pt x="4235466" y="629972"/>
                    <a:pt x="4238703" y="623296"/>
                    <a:pt x="4241807" y="616570"/>
                  </a:cubicBezTo>
                  <a:cubicBezTo>
                    <a:pt x="4245331" y="608934"/>
                    <a:pt x="4247508" y="600644"/>
                    <a:pt x="4251746" y="593379"/>
                  </a:cubicBezTo>
                  <a:cubicBezTo>
                    <a:pt x="4255309" y="587271"/>
                    <a:pt x="4261222" y="582793"/>
                    <a:pt x="4264998" y="576814"/>
                  </a:cubicBezTo>
                  <a:cubicBezTo>
                    <a:pt x="4309166" y="506882"/>
                    <a:pt x="4273620" y="551890"/>
                    <a:pt x="4308068" y="510553"/>
                  </a:cubicBezTo>
                  <a:cubicBezTo>
                    <a:pt x="4322584" y="452488"/>
                    <a:pt x="4307062" y="511696"/>
                    <a:pt x="4321320" y="464170"/>
                  </a:cubicBezTo>
                  <a:cubicBezTo>
                    <a:pt x="4322628" y="459809"/>
                    <a:pt x="4322474" y="454927"/>
                    <a:pt x="4324633" y="450918"/>
                  </a:cubicBezTo>
                  <a:cubicBezTo>
                    <a:pt x="4330296" y="440401"/>
                    <a:pt x="4344511" y="421101"/>
                    <a:pt x="4344511" y="421101"/>
                  </a:cubicBezTo>
                  <a:cubicBezTo>
                    <a:pt x="4345615" y="417788"/>
                    <a:pt x="4346064" y="414178"/>
                    <a:pt x="4347824" y="411161"/>
                  </a:cubicBezTo>
                  <a:cubicBezTo>
                    <a:pt x="4353843" y="400843"/>
                    <a:pt x="4363109" y="392371"/>
                    <a:pt x="4367703" y="381344"/>
                  </a:cubicBezTo>
                  <a:cubicBezTo>
                    <a:pt x="4386745" y="335643"/>
                    <a:pt x="4376882" y="353898"/>
                    <a:pt x="4394207" y="325022"/>
                  </a:cubicBezTo>
                  <a:cubicBezTo>
                    <a:pt x="4395311" y="312874"/>
                    <a:pt x="4395908" y="300670"/>
                    <a:pt x="4397520" y="288579"/>
                  </a:cubicBezTo>
                  <a:cubicBezTo>
                    <a:pt x="4398122" y="284066"/>
                    <a:pt x="4400189" y="279835"/>
                    <a:pt x="4400833" y="275327"/>
                  </a:cubicBezTo>
                  <a:cubicBezTo>
                    <a:pt x="4402403" y="264340"/>
                    <a:pt x="4403042" y="253240"/>
                    <a:pt x="4404146" y="242196"/>
                  </a:cubicBezTo>
                  <a:cubicBezTo>
                    <a:pt x="4403042" y="203544"/>
                    <a:pt x="4405404" y="164637"/>
                    <a:pt x="4400833" y="126240"/>
                  </a:cubicBezTo>
                  <a:cubicBezTo>
                    <a:pt x="4399780" y="117399"/>
                    <a:pt x="4391844" y="110865"/>
                    <a:pt x="4387581" y="103048"/>
                  </a:cubicBezTo>
                  <a:cubicBezTo>
                    <a:pt x="4381557" y="92004"/>
                    <a:pt x="4378861" y="85317"/>
                    <a:pt x="4374329" y="73231"/>
                  </a:cubicBezTo>
                  <a:cubicBezTo>
                    <a:pt x="4373103" y="69961"/>
                    <a:pt x="4372578" y="66416"/>
                    <a:pt x="4371016" y="63292"/>
                  </a:cubicBezTo>
                  <a:cubicBezTo>
                    <a:pt x="4369235" y="59731"/>
                    <a:pt x="4366324" y="56834"/>
                    <a:pt x="4364390" y="53353"/>
                  </a:cubicBezTo>
                  <a:cubicBezTo>
                    <a:pt x="4351321" y="29827"/>
                    <a:pt x="4362219" y="36063"/>
                    <a:pt x="4344511" y="30161"/>
                  </a:cubicBezTo>
                  <a:cubicBezTo>
                    <a:pt x="4337272" y="19303"/>
                    <a:pt x="4359973" y="2000"/>
                    <a:pt x="4357764" y="34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ADCEFF-6934-40FB-AB74-97BA11882D08}"/>
                </a:ext>
              </a:extLst>
            </p:cNvPr>
            <p:cNvSpPr/>
            <p:nvPr/>
          </p:nvSpPr>
          <p:spPr bwMode="auto">
            <a:xfrm>
              <a:off x="719805" y="4767362"/>
              <a:ext cx="417492" cy="150637"/>
            </a:xfrm>
            <a:custGeom>
              <a:avLst/>
              <a:gdLst>
                <a:gd name="connsiteX0" fmla="*/ 45508 w 417492"/>
                <a:gd name="connsiteY0" fmla="*/ 108 h 150637"/>
                <a:gd name="connsiteX1" fmla="*/ 28943 w 417492"/>
                <a:gd name="connsiteY1" fmla="*/ 10047 h 150637"/>
                <a:gd name="connsiteX2" fmla="*/ 19004 w 417492"/>
                <a:gd name="connsiteY2" fmla="*/ 16673 h 150637"/>
                <a:gd name="connsiteX3" fmla="*/ 5752 w 417492"/>
                <a:gd name="connsiteY3" fmla="*/ 23299 h 150637"/>
                <a:gd name="connsiteX4" fmla="*/ 9065 w 417492"/>
                <a:gd name="connsiteY4" fmla="*/ 102812 h 150637"/>
                <a:gd name="connsiteX5" fmla="*/ 12378 w 417492"/>
                <a:gd name="connsiteY5" fmla="*/ 116064 h 150637"/>
                <a:gd name="connsiteX6" fmla="*/ 28943 w 417492"/>
                <a:gd name="connsiteY6" fmla="*/ 126003 h 150637"/>
                <a:gd name="connsiteX7" fmla="*/ 38882 w 417492"/>
                <a:gd name="connsiteY7" fmla="*/ 135942 h 150637"/>
                <a:gd name="connsiteX8" fmla="*/ 48821 w 417492"/>
                <a:gd name="connsiteY8" fmla="*/ 139255 h 150637"/>
                <a:gd name="connsiteX9" fmla="*/ 81952 w 417492"/>
                <a:gd name="connsiteY9" fmla="*/ 142568 h 150637"/>
                <a:gd name="connsiteX10" fmla="*/ 91891 w 417492"/>
                <a:gd name="connsiteY10" fmla="*/ 145881 h 150637"/>
                <a:gd name="connsiteX11" fmla="*/ 201221 w 417492"/>
                <a:gd name="connsiteY11" fmla="*/ 145881 h 150637"/>
                <a:gd name="connsiteX12" fmla="*/ 224412 w 417492"/>
                <a:gd name="connsiteY12" fmla="*/ 139255 h 150637"/>
                <a:gd name="connsiteX13" fmla="*/ 264169 w 417492"/>
                <a:gd name="connsiteY13" fmla="*/ 132629 h 150637"/>
                <a:gd name="connsiteX14" fmla="*/ 320491 w 417492"/>
                <a:gd name="connsiteY14" fmla="*/ 126003 h 150637"/>
                <a:gd name="connsiteX15" fmla="*/ 343682 w 417492"/>
                <a:gd name="connsiteY15" fmla="*/ 112751 h 150637"/>
                <a:gd name="connsiteX16" fmla="*/ 350308 w 417492"/>
                <a:gd name="connsiteY16" fmla="*/ 102812 h 150637"/>
                <a:gd name="connsiteX17" fmla="*/ 360247 w 417492"/>
                <a:gd name="connsiteY17" fmla="*/ 99499 h 150637"/>
                <a:gd name="connsiteX18" fmla="*/ 373499 w 417492"/>
                <a:gd name="connsiteY18" fmla="*/ 92873 h 150637"/>
                <a:gd name="connsiteX19" fmla="*/ 400004 w 417492"/>
                <a:gd name="connsiteY19" fmla="*/ 72995 h 150637"/>
                <a:gd name="connsiteX20" fmla="*/ 409943 w 417492"/>
                <a:gd name="connsiteY20" fmla="*/ 69681 h 150637"/>
                <a:gd name="connsiteX21" fmla="*/ 383438 w 417492"/>
                <a:gd name="connsiteY21" fmla="*/ 29925 h 150637"/>
                <a:gd name="connsiteX22" fmla="*/ 356934 w 417492"/>
                <a:gd name="connsiteY22" fmla="*/ 16673 h 150637"/>
                <a:gd name="connsiteX23" fmla="*/ 310552 w 417492"/>
                <a:gd name="connsiteY23" fmla="*/ 6734 h 150637"/>
                <a:gd name="connsiteX24" fmla="*/ 227725 w 417492"/>
                <a:gd name="connsiteY24" fmla="*/ 16673 h 150637"/>
                <a:gd name="connsiteX25" fmla="*/ 207847 w 417492"/>
                <a:gd name="connsiteY25" fmla="*/ 19986 h 150637"/>
                <a:gd name="connsiteX26" fmla="*/ 85265 w 417492"/>
                <a:gd name="connsiteY26" fmla="*/ 16673 h 150637"/>
                <a:gd name="connsiteX27" fmla="*/ 45508 w 417492"/>
                <a:gd name="connsiteY27" fmla="*/ 108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7492" h="150637">
                  <a:moveTo>
                    <a:pt x="45508" y="108"/>
                  </a:moveTo>
                  <a:cubicBezTo>
                    <a:pt x="36121" y="-996"/>
                    <a:pt x="34404" y="6634"/>
                    <a:pt x="28943" y="10047"/>
                  </a:cubicBezTo>
                  <a:cubicBezTo>
                    <a:pt x="25566" y="12157"/>
                    <a:pt x="22461" y="14698"/>
                    <a:pt x="19004" y="16673"/>
                  </a:cubicBezTo>
                  <a:cubicBezTo>
                    <a:pt x="14716" y="19123"/>
                    <a:pt x="10169" y="21090"/>
                    <a:pt x="5752" y="23299"/>
                  </a:cubicBezTo>
                  <a:cubicBezTo>
                    <a:pt x="-4732" y="54740"/>
                    <a:pt x="777" y="33750"/>
                    <a:pt x="9065" y="102812"/>
                  </a:cubicBezTo>
                  <a:cubicBezTo>
                    <a:pt x="9608" y="107333"/>
                    <a:pt x="9415" y="112607"/>
                    <a:pt x="12378" y="116064"/>
                  </a:cubicBezTo>
                  <a:cubicBezTo>
                    <a:pt x="16569" y="120953"/>
                    <a:pt x="23792" y="122139"/>
                    <a:pt x="28943" y="126003"/>
                  </a:cubicBezTo>
                  <a:cubicBezTo>
                    <a:pt x="32691" y="128814"/>
                    <a:pt x="34984" y="133343"/>
                    <a:pt x="38882" y="135942"/>
                  </a:cubicBezTo>
                  <a:cubicBezTo>
                    <a:pt x="41788" y="137879"/>
                    <a:pt x="45369" y="138724"/>
                    <a:pt x="48821" y="139255"/>
                  </a:cubicBezTo>
                  <a:cubicBezTo>
                    <a:pt x="59791" y="140943"/>
                    <a:pt x="70908" y="141464"/>
                    <a:pt x="81952" y="142568"/>
                  </a:cubicBezTo>
                  <a:cubicBezTo>
                    <a:pt x="85265" y="143672"/>
                    <a:pt x="88503" y="145034"/>
                    <a:pt x="91891" y="145881"/>
                  </a:cubicBezTo>
                  <a:cubicBezTo>
                    <a:pt x="130593" y="155558"/>
                    <a:pt x="147904" y="147786"/>
                    <a:pt x="201221" y="145881"/>
                  </a:cubicBezTo>
                  <a:cubicBezTo>
                    <a:pt x="210010" y="142951"/>
                    <a:pt x="214904" y="141038"/>
                    <a:pt x="224412" y="139255"/>
                  </a:cubicBezTo>
                  <a:cubicBezTo>
                    <a:pt x="237617" y="136779"/>
                    <a:pt x="250938" y="134964"/>
                    <a:pt x="264169" y="132629"/>
                  </a:cubicBezTo>
                  <a:cubicBezTo>
                    <a:pt x="301254" y="126085"/>
                    <a:pt x="257457" y="131256"/>
                    <a:pt x="320491" y="126003"/>
                  </a:cubicBezTo>
                  <a:cubicBezTo>
                    <a:pt x="331863" y="122212"/>
                    <a:pt x="333653" y="122780"/>
                    <a:pt x="343682" y="112751"/>
                  </a:cubicBezTo>
                  <a:cubicBezTo>
                    <a:pt x="346498" y="109935"/>
                    <a:pt x="347199" y="105299"/>
                    <a:pt x="350308" y="102812"/>
                  </a:cubicBezTo>
                  <a:cubicBezTo>
                    <a:pt x="353035" y="100630"/>
                    <a:pt x="357037" y="100875"/>
                    <a:pt x="360247" y="99499"/>
                  </a:cubicBezTo>
                  <a:cubicBezTo>
                    <a:pt x="364786" y="97554"/>
                    <a:pt x="369390" y="95612"/>
                    <a:pt x="373499" y="92873"/>
                  </a:cubicBezTo>
                  <a:cubicBezTo>
                    <a:pt x="380814" y="87997"/>
                    <a:pt x="391141" y="77427"/>
                    <a:pt x="400004" y="72995"/>
                  </a:cubicBezTo>
                  <a:cubicBezTo>
                    <a:pt x="403128" y="71433"/>
                    <a:pt x="406630" y="70786"/>
                    <a:pt x="409943" y="69681"/>
                  </a:cubicBezTo>
                  <a:cubicBezTo>
                    <a:pt x="421344" y="46879"/>
                    <a:pt x="424864" y="50638"/>
                    <a:pt x="383438" y="29925"/>
                  </a:cubicBezTo>
                  <a:cubicBezTo>
                    <a:pt x="374603" y="25508"/>
                    <a:pt x="366620" y="18610"/>
                    <a:pt x="356934" y="16673"/>
                  </a:cubicBezTo>
                  <a:cubicBezTo>
                    <a:pt x="330385" y="11363"/>
                    <a:pt x="345866" y="14582"/>
                    <a:pt x="310552" y="6734"/>
                  </a:cubicBezTo>
                  <a:cubicBezTo>
                    <a:pt x="268905" y="15063"/>
                    <a:pt x="312657" y="6873"/>
                    <a:pt x="227725" y="16673"/>
                  </a:cubicBezTo>
                  <a:cubicBezTo>
                    <a:pt x="221052" y="17443"/>
                    <a:pt x="214473" y="18882"/>
                    <a:pt x="207847" y="19986"/>
                  </a:cubicBezTo>
                  <a:cubicBezTo>
                    <a:pt x="166986" y="18882"/>
                    <a:pt x="126092" y="18665"/>
                    <a:pt x="85265" y="16673"/>
                  </a:cubicBezTo>
                  <a:cubicBezTo>
                    <a:pt x="6367" y="12824"/>
                    <a:pt x="54895" y="1212"/>
                    <a:pt x="45508" y="10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6933A7-736C-4AAB-8F30-2900459A04BA}"/>
                </a:ext>
              </a:extLst>
            </p:cNvPr>
            <p:cNvSpPr/>
            <p:nvPr/>
          </p:nvSpPr>
          <p:spPr bwMode="auto">
            <a:xfrm>
              <a:off x="2441688" y="4647190"/>
              <a:ext cx="243184" cy="194767"/>
            </a:xfrm>
            <a:custGeom>
              <a:avLst/>
              <a:gdLst>
                <a:gd name="connsiteX0" fmla="*/ 238564 w 243184"/>
                <a:gd name="connsiteY0" fmla="*/ 54019 h 194767"/>
                <a:gd name="connsiteX1" fmla="*/ 198808 w 243184"/>
                <a:gd name="connsiteY1" fmla="*/ 40767 h 194767"/>
                <a:gd name="connsiteX2" fmla="*/ 165677 w 243184"/>
                <a:gd name="connsiteY2" fmla="*/ 27514 h 194767"/>
                <a:gd name="connsiteX3" fmla="*/ 115982 w 243184"/>
                <a:gd name="connsiteY3" fmla="*/ 14262 h 194767"/>
                <a:gd name="connsiteX4" fmla="*/ 106042 w 243184"/>
                <a:gd name="connsiteY4" fmla="*/ 7636 h 194767"/>
                <a:gd name="connsiteX5" fmla="*/ 49721 w 243184"/>
                <a:gd name="connsiteY5" fmla="*/ 7636 h 194767"/>
                <a:gd name="connsiteX6" fmla="*/ 3338 w 243184"/>
                <a:gd name="connsiteY6" fmla="*/ 37453 h 194767"/>
                <a:gd name="connsiteX7" fmla="*/ 25 w 243184"/>
                <a:gd name="connsiteY7" fmla="*/ 50706 h 194767"/>
                <a:gd name="connsiteX8" fmla="*/ 29842 w 243184"/>
                <a:gd name="connsiteY8" fmla="*/ 123593 h 194767"/>
                <a:gd name="connsiteX9" fmla="*/ 49721 w 243184"/>
                <a:gd name="connsiteY9" fmla="*/ 160036 h 194767"/>
                <a:gd name="connsiteX10" fmla="*/ 89477 w 243184"/>
                <a:gd name="connsiteY10" fmla="*/ 179914 h 194767"/>
                <a:gd name="connsiteX11" fmla="*/ 125921 w 243184"/>
                <a:gd name="connsiteY11" fmla="*/ 189853 h 194767"/>
                <a:gd name="connsiteX12" fmla="*/ 228625 w 243184"/>
                <a:gd name="connsiteY12" fmla="*/ 176601 h 194767"/>
                <a:gd name="connsiteX13" fmla="*/ 231938 w 243184"/>
                <a:gd name="connsiteY13" fmla="*/ 166662 h 194767"/>
                <a:gd name="connsiteX14" fmla="*/ 228625 w 243184"/>
                <a:gd name="connsiteY14" fmla="*/ 93775 h 194767"/>
                <a:gd name="connsiteX15" fmla="*/ 238564 w 243184"/>
                <a:gd name="connsiteY15" fmla="*/ 54019 h 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184" h="194767">
                  <a:moveTo>
                    <a:pt x="238564" y="54019"/>
                  </a:moveTo>
                  <a:cubicBezTo>
                    <a:pt x="233595" y="45184"/>
                    <a:pt x="269033" y="65553"/>
                    <a:pt x="198808" y="40767"/>
                  </a:cubicBezTo>
                  <a:cubicBezTo>
                    <a:pt x="187592" y="36808"/>
                    <a:pt x="176904" y="31443"/>
                    <a:pt x="165677" y="27514"/>
                  </a:cubicBezTo>
                  <a:cubicBezTo>
                    <a:pt x="139996" y="18526"/>
                    <a:pt x="137580" y="18582"/>
                    <a:pt x="115982" y="14262"/>
                  </a:cubicBezTo>
                  <a:cubicBezTo>
                    <a:pt x="112669" y="12053"/>
                    <a:pt x="109499" y="9612"/>
                    <a:pt x="106042" y="7636"/>
                  </a:cubicBezTo>
                  <a:cubicBezTo>
                    <a:pt x="82382" y="-5883"/>
                    <a:pt x="90072" y="1428"/>
                    <a:pt x="49721" y="7636"/>
                  </a:cubicBezTo>
                  <a:cubicBezTo>
                    <a:pt x="10025" y="23514"/>
                    <a:pt x="24020" y="11600"/>
                    <a:pt x="3338" y="37453"/>
                  </a:cubicBezTo>
                  <a:cubicBezTo>
                    <a:pt x="2234" y="41871"/>
                    <a:pt x="-278" y="46162"/>
                    <a:pt x="25" y="50706"/>
                  </a:cubicBezTo>
                  <a:cubicBezTo>
                    <a:pt x="3047" y="96035"/>
                    <a:pt x="7230" y="82891"/>
                    <a:pt x="29842" y="123593"/>
                  </a:cubicBezTo>
                  <a:cubicBezTo>
                    <a:pt x="40520" y="142814"/>
                    <a:pt x="35679" y="145994"/>
                    <a:pt x="49721" y="160036"/>
                  </a:cubicBezTo>
                  <a:cubicBezTo>
                    <a:pt x="67595" y="177910"/>
                    <a:pt x="65136" y="171800"/>
                    <a:pt x="89477" y="179914"/>
                  </a:cubicBezTo>
                  <a:cubicBezTo>
                    <a:pt x="121400" y="190555"/>
                    <a:pt x="89873" y="183845"/>
                    <a:pt x="125921" y="189853"/>
                  </a:cubicBezTo>
                  <a:cubicBezTo>
                    <a:pt x="151619" y="188935"/>
                    <a:pt x="207672" y="208031"/>
                    <a:pt x="228625" y="176601"/>
                  </a:cubicBezTo>
                  <a:cubicBezTo>
                    <a:pt x="230562" y="173695"/>
                    <a:pt x="230834" y="169975"/>
                    <a:pt x="231938" y="166662"/>
                  </a:cubicBezTo>
                  <a:cubicBezTo>
                    <a:pt x="230834" y="142366"/>
                    <a:pt x="231045" y="117975"/>
                    <a:pt x="228625" y="93775"/>
                  </a:cubicBezTo>
                  <a:cubicBezTo>
                    <a:pt x="221731" y="24836"/>
                    <a:pt x="243533" y="62854"/>
                    <a:pt x="238564" y="540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5D37E-70D3-4946-BD0E-58D27B3C8AAD}"/>
                </a:ext>
              </a:extLst>
            </p:cNvPr>
            <p:cNvSpPr/>
            <p:nvPr/>
          </p:nvSpPr>
          <p:spPr bwMode="auto">
            <a:xfrm>
              <a:off x="827379" y="1168400"/>
              <a:ext cx="3081728" cy="700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ADCEEB-CC4F-B267-61A3-3DFE9B7BF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8"/>
          <a:stretch/>
        </p:blipFill>
        <p:spPr bwMode="auto">
          <a:xfrm>
            <a:off x="6814712" y="3880183"/>
            <a:ext cx="5108030" cy="287907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CEDD9-7EA1-FDD4-E828-BE3145E0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983A-B871-AC13-97C5-823EE851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0216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We Do?</a:t>
            </a:r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13A4E4C-4E14-470E-3EB5-C52B25C7A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/>
        </p:blipFill>
        <p:spPr>
          <a:xfrm>
            <a:off x="268834" y="1055816"/>
            <a:ext cx="4480186" cy="17127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DBB37A-9B88-3536-B049-B664E626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839916"/>
            <a:ext cx="7160667" cy="31097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Proactively hire Black staff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Educate staff on history of anti-Black racism in healthcare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Invite Black patients to evaluate their care and use feedback to improve care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Alter the physical environment to… reflect the presence / culture of Black people</a:t>
            </a:r>
          </a:p>
        </p:txBody>
      </p:sp>
      <p:pic>
        <p:nvPicPr>
          <p:cNvPr id="8" name="Picture 7" descr="A text on a white background&#10;&#10;AI-generated content may be incorrect.">
            <a:extLst>
              <a:ext uri="{FF2B5EF4-FFF2-40B4-BE49-F238E27FC236}">
                <a16:creationId xmlns:a16="http://schemas.microsoft.com/office/drawing/2014/main" id="{F2583C1E-B6EE-691C-4855-091C67420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4" y="4089400"/>
            <a:ext cx="8675212" cy="2675065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0E19D0-104A-6CB9-C201-7F08A0A99C31}"/>
              </a:ext>
            </a:extLst>
          </p:cNvPr>
          <p:cNvCxnSpPr/>
          <p:nvPr/>
        </p:nvCxnSpPr>
        <p:spPr bwMode="auto">
          <a:xfrm>
            <a:off x="1895302" y="4405745"/>
            <a:ext cx="831272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135931-A463-E90B-01C6-BC7891258C0E}"/>
              </a:ext>
            </a:extLst>
          </p:cNvPr>
          <p:cNvCxnSpPr/>
          <p:nvPr/>
        </p:nvCxnSpPr>
        <p:spPr bwMode="auto">
          <a:xfrm>
            <a:off x="1895302" y="4757650"/>
            <a:ext cx="831272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C2692A-314B-ACF6-71C5-2E90BB5B50E8}"/>
              </a:ext>
            </a:extLst>
          </p:cNvPr>
          <p:cNvCxnSpPr/>
          <p:nvPr/>
        </p:nvCxnSpPr>
        <p:spPr bwMode="auto">
          <a:xfrm>
            <a:off x="3591098" y="5738552"/>
            <a:ext cx="387373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6316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78" y="1253162"/>
            <a:ext cx="11495171" cy="5604838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32-year-old male brought into ED after being found down, endorsed using fentanyl 30 minutes prior</a:t>
            </a:r>
          </a:p>
          <a:p>
            <a:pPr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Does not require naloxone</a:t>
            </a:r>
          </a:p>
          <a:p>
            <a:pPr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Found to have pneumonia, needs O2 – admitted to the hospital</a:t>
            </a:r>
          </a:p>
          <a:p>
            <a:pPr>
              <a:spcBef>
                <a:spcPts val="600"/>
              </a:spcBef>
            </a:pPr>
            <a:endParaRPr lang="en-US" altLang="en-US" sz="2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Chart review shows: 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Admitted 3 times / past 6 months for skin &amp; soft tissue infections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Reports daily IV fentanyl use; has been to detox 35 times, never on MOUD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Smokes cigarettes (1 </a:t>
            </a:r>
            <a:r>
              <a:rPr lang="en-US" altLang="en-US" sz="2600" dirty="0" err="1">
                <a:solidFill>
                  <a:srgbClr val="000000"/>
                </a:solidFill>
              </a:rPr>
              <a:t>ppd</a:t>
            </a:r>
            <a:r>
              <a:rPr lang="en-US" altLang="en-US" sz="2600" dirty="0">
                <a:solidFill>
                  <a:srgbClr val="000000"/>
                </a:solidFill>
              </a:rPr>
              <a:t>), occasional cocaine/methamphetamine</a:t>
            </a:r>
          </a:p>
          <a:p>
            <a:pPr lvl="1">
              <a:spcBef>
                <a:spcPts val="60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Unemployed electrician, lives with wife (in recovery); 2 kids live with grandmother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690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E22EF-2B39-7387-5FAD-DABE66E9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1565A9F-62EE-330A-B994-9D8210D9A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0D4753D-1FD8-57EC-2DF8-0D8A1448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D8A83D5-A626-C47F-987F-CD865B4FB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1057835"/>
            <a:ext cx="11074400" cy="5647765"/>
          </a:xfrm>
          <a:noFill/>
          <a:ln>
            <a:noFill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He says he’s in withdrawal (feels “sick”)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He feels awful and doesn’t want to engage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What would you do?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B463703-0507-D1FD-B89F-60ECCABD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go to evaluate him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9055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12192000" cy="1603375"/>
          </a:xfrm>
          <a:solidFill>
            <a:srgbClr val="003F53"/>
          </a:solidFill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 patient/provider experience with OUD &amp; opioid withdrawal is complex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62149" y="1905001"/>
            <a:ext cx="10702834" cy="3687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800" dirty="0"/>
              <a:t>Study on inpatient medical service of a public urban teaching hospital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Qualitative analysis on the interactions with patients with OUD and their medical teams identified </a:t>
            </a:r>
            <a:r>
              <a:rPr lang="en-US" altLang="en-US" sz="2800" b="1" dirty="0"/>
              <a:t>4 common themes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80400" y="6488112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Med. </a:t>
            </a:r>
            <a:r>
              <a:rPr lang="en-US" altLang="en-US" sz="1800" dirty="0">
                <a:solidFill>
                  <a:srgbClr val="00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3260461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Default Design">
  <a:themeElements>
    <a:clrScheme name="Default Design 10">
      <a:dk1>
        <a:srgbClr val="808080"/>
      </a:dk1>
      <a:lt1>
        <a:srgbClr val="FFFFFF"/>
      </a:lt1>
      <a:dk2>
        <a:srgbClr val="003366"/>
      </a:dk2>
      <a:lt2>
        <a:srgbClr val="FFFFFF"/>
      </a:lt2>
      <a:accent1>
        <a:srgbClr val="00CC99"/>
      </a:accent1>
      <a:accent2>
        <a:srgbClr val="3333CC"/>
      </a:accent2>
      <a:accent3>
        <a:srgbClr val="AAAD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33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33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5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99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99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333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33258</TotalTime>
  <Words>3181</Words>
  <Application>Microsoft Macintosh PowerPoint</Application>
  <PresentationFormat>Widescreen</PresentationFormat>
  <Paragraphs>423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MS PGothic</vt:lpstr>
      <vt:lpstr>Arial</vt:lpstr>
      <vt:lpstr>Calibri</vt:lpstr>
      <vt:lpstr>Courier New</vt:lpstr>
      <vt:lpstr>Courier New,monospace</vt:lpstr>
      <vt:lpstr>ElsevierSans</vt:lpstr>
      <vt:lpstr>Symbol</vt:lpstr>
      <vt:lpstr>Times New Roman</vt:lpstr>
      <vt:lpstr>Wingdings</vt:lpstr>
      <vt:lpstr>1_Default Design</vt:lpstr>
      <vt:lpstr>4_Default Design</vt:lpstr>
      <vt:lpstr>Opioid Use Disorder</vt:lpstr>
      <vt:lpstr>Since 1999, opioid overdose epidemic described in “waves”</vt:lpstr>
      <vt:lpstr>“Fourth wave” – stimulant-involved deaths</vt:lpstr>
      <vt:lpstr>PowerPoint Presentation</vt:lpstr>
      <vt:lpstr>Racial disparities in opioid overdose deaths</vt:lpstr>
      <vt:lpstr>What Can We Do?</vt:lpstr>
      <vt:lpstr>PowerPoint Presentation</vt:lpstr>
      <vt:lpstr>PowerPoint Presentation</vt:lpstr>
      <vt:lpstr>Inpatient patient/provider experience with OUD &amp; opioid withdrawal is complex</vt:lpstr>
      <vt:lpstr>Provider perspective</vt:lpstr>
      <vt:lpstr>Patient perspective</vt:lpstr>
      <vt:lpstr>Patient perspective</vt:lpstr>
      <vt:lpstr>Patient perspective</vt:lpstr>
      <vt:lpstr>Goals of OUD Treatment in the Inpatient Setting</vt:lpstr>
      <vt:lpstr>Natural history of opioid use disorder</vt:lpstr>
      <vt:lpstr>Inpatient treatment of opioid withdrawal</vt:lpstr>
      <vt:lpstr>What is (B-)POW?</vt:lpstr>
      <vt:lpstr>PowerPoint Presentation</vt:lpstr>
      <vt:lpstr>Methadone</vt:lpstr>
      <vt:lpstr>PowerPoint Presentation</vt:lpstr>
      <vt:lpstr>PowerPoint Presentation</vt:lpstr>
      <vt:lpstr>Does “Detox” Work? (Not exactly…)</vt:lpstr>
      <vt:lpstr>What About MOUD? (Yes!)</vt:lpstr>
      <vt:lpstr>Too Few People Receive MOUD</vt:lpstr>
      <vt:lpstr>PowerPoint Presentation</vt:lpstr>
      <vt:lpstr>PowerPoint Presentation</vt:lpstr>
      <vt:lpstr>Methadone Limitations</vt:lpstr>
      <vt:lpstr>72-Hour Rule and Methadone</vt:lpstr>
      <vt:lpstr>Buprenorphine Effectiveness </vt:lpstr>
      <vt:lpstr>Buprenorphine Limitations</vt:lpstr>
      <vt:lpstr>Starting Buprenorphine: Traditional Induction</vt:lpstr>
      <vt:lpstr>Starting Buprenorphine: Low-Dose Induction</vt:lpstr>
      <vt:lpstr>Long-Acting Buprenorphine Formulations</vt:lpstr>
      <vt:lpstr>Naltrexone Pros and Cons</vt:lpstr>
      <vt:lpstr>Nonpharmacologic Treatment For OUD</vt:lpstr>
      <vt:lpstr>PowerPoint Presentation</vt:lpstr>
      <vt:lpstr>PowerPoint Presentation</vt:lpstr>
      <vt:lpstr>Barriers to Starting and Continuing MOUD</vt:lpstr>
      <vt:lpstr>PowerPoint Presentation</vt:lpstr>
      <vt:lpstr>Thank you!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Alford, Dan</dc:creator>
  <cp:lastModifiedBy>Rozansky, Hallie</cp:lastModifiedBy>
  <cp:revision>258</cp:revision>
  <cp:lastPrinted>2022-04-23T18:25:35Z</cp:lastPrinted>
  <dcterms:created xsi:type="dcterms:W3CDTF">2019-04-10T16:30:54Z</dcterms:created>
  <dcterms:modified xsi:type="dcterms:W3CDTF">2025-04-28T13:21:10Z</dcterms:modified>
</cp:coreProperties>
</file>