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58" r:id="rId4"/>
    <p:sldId id="263" r:id="rId5"/>
    <p:sldId id="264" r:id="rId6"/>
    <p:sldId id="272" r:id="rId7"/>
    <p:sldId id="1010" r:id="rId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anose="02020404030301010803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anose="02020404030301010803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anose="02020404030301010803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anose="02020404030301010803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anose="02020404030301010803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aramond" panose="02020404030301010803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aramond" panose="02020404030301010803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aramond" panose="02020404030301010803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aramond" panose="02020404030301010803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6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52"/>
    <p:restoredTop sz="73197"/>
  </p:normalViewPr>
  <p:slideViewPr>
    <p:cSldViewPr>
      <p:cViewPr varScale="1">
        <p:scale>
          <a:sx n="47" d="100"/>
          <a:sy n="47" d="100"/>
        </p:scale>
        <p:origin x="1732" y="44"/>
      </p:cViewPr>
      <p:guideLst>
        <p:guide orient="horz" pos="2160"/>
        <p:guide pos="2688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1992" y="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79B96D3-15C2-7DCF-529A-72F907067A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C0CBC8D-C6A8-489E-2812-2D25D0F2BCA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5062CD8A-E384-2F62-ABD4-F703A6C7588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5133EE4-2322-78D2-A9A2-134CAE00233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560A0D39-4792-3365-FAD3-B1CFE0950C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E166916-3795-A748-A440-CFFAA9F504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9A158F6F-C18F-5214-4D1C-95AD9A8C01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024CAD65-4C4E-41D3-5D86-D3E74034D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>
            <a:extLst>
              <a:ext uri="{FF2B5EF4-FFF2-40B4-BE49-F238E27FC236}">
                <a16:creationId xmlns:a16="http://schemas.microsoft.com/office/drawing/2014/main" id="{923F96C8-92D0-C5F1-33F7-0F607D709A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>
            <a:extLst>
              <a:ext uri="{FF2B5EF4-FFF2-40B4-BE49-F238E27FC236}">
                <a16:creationId xmlns:a16="http://schemas.microsoft.com/office/drawing/2014/main" id="{19A51AD0-C2A6-B393-A003-C45DAEA047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/>
              <a:t> 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Review the epidemiology of TUD.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Review the neurobiology of nicotine.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Review current treatment, both pharmacologic and behavioral treatment options for TUD, including potential future medications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21507" name="Slide Number Placeholder 3">
            <a:extLst>
              <a:ext uri="{FF2B5EF4-FFF2-40B4-BE49-F238E27FC236}">
                <a16:creationId xmlns:a16="http://schemas.microsoft.com/office/drawing/2014/main" id="{CB3D9BE9-354F-9B62-9C54-CC7BE5A6F7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9pPr>
          </a:lstStyle>
          <a:p>
            <a:fld id="{F77326CF-7E4F-D849-A944-B036F26D4636}" type="slidenum">
              <a:rPr lang="en-US" altLang="en-US" sz="1300" smtClean="0">
                <a:latin typeface="Times New Roman" panose="02020603050405020304" pitchFamily="18" charset="0"/>
              </a:rPr>
              <a:pPr/>
              <a:t>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>
            <a:extLst>
              <a:ext uri="{FF2B5EF4-FFF2-40B4-BE49-F238E27FC236}">
                <a16:creationId xmlns:a16="http://schemas.microsoft.com/office/drawing/2014/main" id="{A430E0D6-1417-AA9C-DB18-B4871ADF3C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>
            <a:extLst>
              <a:ext uri="{FF2B5EF4-FFF2-40B4-BE49-F238E27FC236}">
                <a16:creationId xmlns:a16="http://schemas.microsoft.com/office/drawing/2014/main" id="{0AB4B417-CB1A-5819-E428-E647532FCF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8675" name="Slide Number Placeholder 3">
            <a:extLst>
              <a:ext uri="{FF2B5EF4-FFF2-40B4-BE49-F238E27FC236}">
                <a16:creationId xmlns:a16="http://schemas.microsoft.com/office/drawing/2014/main" id="{F5252BD4-6910-F201-281A-63F4E7E42C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9pPr>
          </a:lstStyle>
          <a:p>
            <a:fld id="{147C38C1-C207-8C49-B964-5516AE8DE052}" type="slidenum">
              <a:rPr lang="en-US" altLang="en-US" sz="1300" smtClean="0">
                <a:latin typeface="Times New Roman" panose="02020603050405020304" pitchFamily="18" charset="0"/>
              </a:rPr>
              <a:pPr/>
              <a:t>4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>
            <a:extLst>
              <a:ext uri="{FF2B5EF4-FFF2-40B4-BE49-F238E27FC236}">
                <a16:creationId xmlns:a16="http://schemas.microsoft.com/office/drawing/2014/main" id="{EAD231F3-0DEE-3DA2-6DCC-69D764F56B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Notes Placeholder 2">
            <a:extLst>
              <a:ext uri="{FF2B5EF4-FFF2-40B4-BE49-F238E27FC236}">
                <a16:creationId xmlns:a16="http://schemas.microsoft.com/office/drawing/2014/main" id="{E389F14A-FC6C-3456-B777-54C755E41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sz="4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Figure 1.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Schematic diagram showing key nuclei and pathways involved in addiction with strong participation of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nAChRs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>
              <a:defRPr/>
            </a:pP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Nicotine binding to </a:t>
            </a:r>
            <a:r>
              <a:rPr lang="el-GR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α7 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and </a:t>
            </a:r>
            <a:r>
              <a:rPr lang="el-GR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α4β2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nAChRs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at the ventral tegmental area (VTA) promotes the initiation of addictive behavior by favoring the release of dopamine (DA) in the nucleus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accumbens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NAc</a:t>
            </a:r>
            <a:r>
              <a:rPr lang="en-US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).</a:t>
            </a:r>
          </a:p>
          <a:p>
            <a:pPr>
              <a:defRPr/>
            </a:pPr>
            <a:endParaRPr lang="en-US" altLang="en-US" sz="40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4000" dirty="0" smtClean="0"/>
              <a:t>Acetylcholine is endogenous binder to </a:t>
            </a:r>
            <a:r>
              <a:rPr lang="en-US" sz="4000" dirty="0" err="1" smtClean="0"/>
              <a:t>nAChRs</a:t>
            </a:r>
            <a:endParaRPr lang="en-US" sz="4000" dirty="0" smtClean="0"/>
          </a:p>
          <a:p>
            <a:endParaRPr lang="en-US" sz="4000" dirty="0" smtClean="0"/>
          </a:p>
          <a:p>
            <a:r>
              <a:rPr lang="en-US" sz="4000" dirty="0" smtClean="0"/>
              <a:t>Ventral Tegmental Area VTA </a:t>
            </a:r>
          </a:p>
          <a:p>
            <a:endParaRPr lang="en-US" sz="4000" dirty="0" smtClean="0"/>
          </a:p>
          <a:p>
            <a:r>
              <a:rPr lang="en-US" sz="4000" b="0" i="0" dirty="0" smtClean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Other </a:t>
            </a:r>
            <a:r>
              <a:rPr lang="en-US" sz="4000" b="0" i="0" dirty="0" err="1" smtClean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neurotramsmitters</a:t>
            </a:r>
            <a:r>
              <a:rPr lang="en-US" sz="4000" b="0" i="0" dirty="0" smtClean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: norepinephrine, acetylcholine, serotonin, </a:t>
            </a:r>
            <a:r>
              <a:rPr lang="el-GR" sz="4000" b="0" i="0" dirty="0" smtClean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γ-</a:t>
            </a:r>
            <a:r>
              <a:rPr lang="en-US" sz="4000" b="0" i="0" dirty="0" smtClean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aminobutyric acid (GABA), glutamate, and endorphins</a:t>
            </a:r>
            <a:endParaRPr lang="en-US" sz="4000" dirty="0" smtClean="0"/>
          </a:p>
          <a:p>
            <a:pPr>
              <a:defRPr/>
            </a:pPr>
            <a:endParaRPr lang="en-US" altLang="en-US" sz="4000" dirty="0">
              <a:latin typeface="Times New Roman" panose="02020603050405020304" pitchFamily="18" charset="0"/>
            </a:endParaRPr>
          </a:p>
        </p:txBody>
      </p:sp>
      <p:sp>
        <p:nvSpPr>
          <p:cNvPr id="30723" name="Slide Number Placeholder 3">
            <a:extLst>
              <a:ext uri="{FF2B5EF4-FFF2-40B4-BE49-F238E27FC236}">
                <a16:creationId xmlns:a16="http://schemas.microsoft.com/office/drawing/2014/main" id="{8B110B87-82CD-2F50-CCE7-2D1CB2E01C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9pPr>
          </a:lstStyle>
          <a:p>
            <a:fld id="{B511C295-00F7-F542-9E8A-215B0EA812ED}" type="slidenum">
              <a:rPr lang="en-US" altLang="en-US" sz="1300" smtClean="0">
                <a:latin typeface="Times New Roman" panose="02020603050405020304" pitchFamily="18" charset="0"/>
              </a:rPr>
              <a:pPr/>
              <a:t>5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>
            <a:extLst>
              <a:ext uri="{FF2B5EF4-FFF2-40B4-BE49-F238E27FC236}">
                <a16:creationId xmlns:a16="http://schemas.microsoft.com/office/drawing/2014/main" id="{5972EACC-D69C-EE16-78F0-5E2F7572DD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>
            <a:extLst>
              <a:ext uri="{FF2B5EF4-FFF2-40B4-BE49-F238E27FC236}">
                <a16:creationId xmlns:a16="http://schemas.microsoft.com/office/drawing/2014/main" id="{37020E4B-824D-708A-612A-22855FF34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Times New Roman" panose="02020603050405020304" pitchFamily="18" charset="0"/>
              </a:rPr>
              <a:t>Higher power- does not have to be god; can be the universe, nature, the fellowship, loved one who has passed away </a:t>
            </a:r>
          </a:p>
          <a:p>
            <a:endParaRPr lang="en-US" altLang="en-US" dirty="0">
              <a:latin typeface="Times New Roman" panose="02020603050405020304" pitchFamily="18" charset="0"/>
            </a:endParaRPr>
          </a:p>
          <a:p>
            <a:r>
              <a:rPr lang="en-US" altLang="en-US" dirty="0">
                <a:latin typeface="Times New Roman" panose="02020603050405020304" pitchFamily="18" charset="0"/>
              </a:rPr>
              <a:t>For atheist, they substitute GOD for Group of Drunks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Nicotine vaccines- produce </a:t>
            </a:r>
            <a:r>
              <a:rPr lang="en-US" sz="1200" dirty="0">
                <a:latin typeface="Nunito" pitchFamily="2" charset="77"/>
              </a:rPr>
              <a:t>antibodies that can bind to nicotine to prevent nicotine from acting on receptors,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108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47171DE-56D4-D84A-5742-0D75ADF50B47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59989F"/>
              </a:gs>
              <a:gs pos="100000">
                <a:srgbClr val="21545C"/>
              </a:gs>
            </a:gsLst>
            <a:path path="circle">
              <a:fillToRect l="50000" t="50000" r="50000" b="50000"/>
            </a:path>
            <a:tileRect/>
          </a:gradFill>
          <a:ln w="317500" cap="flat" cmpd="sng" algn="ctr">
            <a:solidFill>
              <a:srgbClr val="629FA6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9BF2698-8853-D17B-4E5A-C45D11FCB5FE}"/>
              </a:ext>
            </a:extLst>
          </p:cNvPr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>
            <a:solidFill>
              <a:srgbClr val="125E7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B9118A-7F5E-D779-CF76-F1DE3F6EC46E}"/>
              </a:ext>
            </a:extLst>
          </p:cNvPr>
          <p:cNvSpPr/>
          <p:nvPr userDrawn="1"/>
        </p:nvSpPr>
        <p:spPr>
          <a:xfrm>
            <a:off x="2628900" y="5181600"/>
            <a:ext cx="3886200" cy="1066800"/>
          </a:xfrm>
          <a:prstGeom prst="rect">
            <a:avLst/>
          </a:prstGeom>
          <a:solidFill>
            <a:schemeClr val="bg1"/>
          </a:solidFill>
          <a:ln w="101600" cap="flat">
            <a:solidFill>
              <a:srgbClr val="125E7B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02FC85-3305-0514-4CE4-8B5E4081E9D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326188"/>
            <a:ext cx="9144000" cy="304800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457200" eaLnBrk="1" hangingPunct="1">
              <a:defRPr/>
            </a:pPr>
            <a:r>
              <a:rPr lang="en-US" sz="700">
                <a:solidFill>
                  <a:prstClr val="white"/>
                </a:solidFill>
                <a:cs typeface="Arial" charset="0"/>
              </a:rPr>
              <a:t>Boston Medical Center is the primary teaching affiliate </a:t>
            </a:r>
          </a:p>
          <a:p>
            <a:pPr algn="ctr" defTabSz="457200" eaLnBrk="1" hangingPunct="1">
              <a:defRPr/>
            </a:pPr>
            <a:r>
              <a:rPr lang="en-US" sz="700">
                <a:solidFill>
                  <a:prstClr val="white"/>
                </a:solidFill>
                <a:cs typeface="Arial" charset="0"/>
              </a:rPr>
              <a:t>of the Boston University School of Medicine. </a:t>
            </a:r>
          </a:p>
        </p:txBody>
      </p:sp>
      <p:pic>
        <p:nvPicPr>
          <p:cNvPr id="7" name="Picture 13" descr="BMC-202 LOGOS.pdf">
            <a:extLst>
              <a:ext uri="{FF2B5EF4-FFF2-40B4-BE49-F238E27FC236}">
                <a16:creationId xmlns:a16="http://schemas.microsoft.com/office/drawing/2014/main" id="{CD0BEF3D-A044-715B-EF08-1A60739B8F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5181600"/>
            <a:ext cx="37592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cap="none" smtClean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538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609600"/>
          </a:xfrm>
        </p:spPr>
        <p:txBody>
          <a:bodyPr/>
          <a:lstStyle>
            <a:lvl1pPr marL="0" indent="0" algn="ctr">
              <a:buFont typeface="Arial" charset="0"/>
              <a:buNone/>
              <a:defRPr sz="1600" i="1" smtClean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2528525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BMC-202 LOGOS.pdf">
            <a:extLst>
              <a:ext uri="{FF2B5EF4-FFF2-40B4-BE49-F238E27FC236}">
                <a16:creationId xmlns:a16="http://schemas.microsoft.com/office/drawing/2014/main" id="{E8FACD52-D238-6D8D-B7FB-A1E5F9D08D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937250"/>
            <a:ext cx="25574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280CA87-FA63-7206-3C89-5CF5125DEA91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17500" cap="flat" cmpd="sng" algn="ctr">
            <a:solidFill>
              <a:srgbClr val="629FA6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4C4A26-C602-875A-6B19-9F1656994E61}"/>
              </a:ext>
            </a:extLst>
          </p:cNvPr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>
            <a:solidFill>
              <a:srgbClr val="125E7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C9D626FD-F91E-ED13-B066-FCCEE3A808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0198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AB049D7-A8A8-8CC5-5A38-9832F886E6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eaLnBrk="0" hangingPunct="0">
              <a:defRPr>
                <a:latin typeface="Garamond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2473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BMC-202 LOGOS.pdf">
            <a:extLst>
              <a:ext uri="{FF2B5EF4-FFF2-40B4-BE49-F238E27FC236}">
                <a16:creationId xmlns:a16="http://schemas.microsoft.com/office/drawing/2014/main" id="{B1C4C91C-659D-78CF-4DA0-FBF6FC564A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937250"/>
            <a:ext cx="25574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077D401-3522-9E4C-4394-9A5F98875411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17500" cap="flat" cmpd="sng" algn="ctr">
            <a:solidFill>
              <a:srgbClr val="629FA6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1D3946-CB2E-6F1E-E6BB-DAA9BF99E226}"/>
              </a:ext>
            </a:extLst>
          </p:cNvPr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>
            <a:solidFill>
              <a:srgbClr val="125E7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B0F24C8D-3E08-5517-9C9C-047F9AC001E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0198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AC54FD7-70B3-4003-9452-BD783B6019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eaLnBrk="0" hangingPunct="0">
              <a:defRPr>
                <a:latin typeface="Garamond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4072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BMC-202 LOGOS.pdf">
            <a:extLst>
              <a:ext uri="{FF2B5EF4-FFF2-40B4-BE49-F238E27FC236}">
                <a16:creationId xmlns:a16="http://schemas.microsoft.com/office/drawing/2014/main" id="{6F52EBB4-8CA3-285C-F309-281FB42CD8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937250"/>
            <a:ext cx="25574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E20B5B4-8157-AAEF-5BCD-76019BDABEFE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17500" cap="flat" cmpd="sng" algn="ctr">
            <a:solidFill>
              <a:srgbClr val="629FA6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4D2D7A-7F69-D5FA-0C88-EB044E1135FF}"/>
              </a:ext>
            </a:extLst>
          </p:cNvPr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>
            <a:solidFill>
              <a:srgbClr val="125E7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B4B3D957-04FB-8D2D-02FE-FF0DD4B8A3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0198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A7C805D-345C-8733-942F-9CAE637CDD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eaLnBrk="0" hangingPunct="0">
              <a:defRPr>
                <a:latin typeface="Garamond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4472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BMC-202 LOGOS.pdf">
            <a:extLst>
              <a:ext uri="{FF2B5EF4-FFF2-40B4-BE49-F238E27FC236}">
                <a16:creationId xmlns:a16="http://schemas.microsoft.com/office/drawing/2014/main" id="{1358467E-E833-7F71-D315-5ABE7A2D7E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937250"/>
            <a:ext cx="25574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24159EF-53E8-DFBC-8047-22ACED5B32B4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17500" cap="flat" cmpd="sng" algn="ctr">
            <a:solidFill>
              <a:srgbClr val="629FA6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C87419-DD89-372C-34D4-8FC158DECB6C}"/>
              </a:ext>
            </a:extLst>
          </p:cNvPr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>
            <a:solidFill>
              <a:srgbClr val="125E7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176265F4-AA9B-9F04-DE3F-113E2E394B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0198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85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2CC0F0F-EC1B-E612-9077-80DA651FFD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eaLnBrk="0" hangingPunct="0">
              <a:defRPr>
                <a:latin typeface="Garamond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3965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85E09-8998-7E04-9DD2-41C008648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5F8D8-46DC-0745-9F2C-6E8FFE703BC4}" type="datetimeFigureOut">
              <a:rPr lang="en-US"/>
              <a:pPr>
                <a:defRPr/>
              </a:pPr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D31A6-1A35-146A-11AB-5D5AB0F0E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58FBC-E7F6-0374-FF9C-6A32A7B6F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BCC28-6CC6-1342-B2A5-63ECC8E31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2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760194-43D3-9D1A-9494-58DF27918ADF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59989F"/>
              </a:gs>
              <a:gs pos="100000">
                <a:srgbClr val="21545C"/>
              </a:gs>
            </a:gsLst>
            <a:path path="circle">
              <a:fillToRect l="50000" t="50000" r="50000" b="50000"/>
            </a:path>
            <a:tileRect/>
          </a:gradFill>
          <a:ln w="317500" cap="flat" cmpd="sng" algn="ctr">
            <a:solidFill>
              <a:srgbClr val="629FA6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4D8BC-4E25-002F-213C-4F2F73291CF0}"/>
              </a:ext>
            </a:extLst>
          </p:cNvPr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>
            <a:solidFill>
              <a:srgbClr val="125E7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9017A2-5B16-0210-C7B1-3E2E8A32A2E0}"/>
              </a:ext>
            </a:extLst>
          </p:cNvPr>
          <p:cNvSpPr/>
          <p:nvPr userDrawn="1"/>
        </p:nvSpPr>
        <p:spPr>
          <a:xfrm>
            <a:off x="2628900" y="5181600"/>
            <a:ext cx="3886200" cy="1066800"/>
          </a:xfrm>
          <a:prstGeom prst="rect">
            <a:avLst/>
          </a:prstGeom>
          <a:solidFill>
            <a:schemeClr val="bg1"/>
          </a:solidFill>
          <a:ln w="101600" cap="flat">
            <a:solidFill>
              <a:srgbClr val="125E7B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D15C86-9F7C-58CC-B87C-AC678AB0CB6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326188"/>
            <a:ext cx="9144000" cy="304800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457200" eaLnBrk="1" hangingPunct="1">
              <a:defRPr/>
            </a:pPr>
            <a:r>
              <a:rPr lang="en-US" sz="700">
                <a:solidFill>
                  <a:prstClr val="white"/>
                </a:solidFill>
                <a:cs typeface="Arial" charset="0"/>
              </a:rPr>
              <a:t>Boston Medical Center is the primary teaching affiliate </a:t>
            </a:r>
          </a:p>
          <a:p>
            <a:pPr algn="ctr" defTabSz="457200" eaLnBrk="1" hangingPunct="1">
              <a:defRPr/>
            </a:pPr>
            <a:r>
              <a:rPr lang="en-US" sz="700">
                <a:solidFill>
                  <a:prstClr val="white"/>
                </a:solidFill>
                <a:cs typeface="Arial" charset="0"/>
              </a:rPr>
              <a:t>of the Boston University School of Medicine. </a:t>
            </a:r>
          </a:p>
        </p:txBody>
      </p:sp>
      <p:pic>
        <p:nvPicPr>
          <p:cNvPr id="8" name="Picture 13" descr="BMC-202 LOGOS.pdf">
            <a:extLst>
              <a:ext uri="{FF2B5EF4-FFF2-40B4-BE49-F238E27FC236}">
                <a16:creationId xmlns:a16="http://schemas.microsoft.com/office/drawing/2014/main" id="{BEE483A3-82C3-62EE-D9F7-ACFD8313C6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5181600"/>
            <a:ext cx="37592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/>
          <a:lstStyle>
            <a:lvl1pPr algn="ctr">
              <a:defRPr sz="3000" b="0" i="0" cap="all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75025"/>
            <a:ext cx="6400800" cy="666750"/>
          </a:xfrm>
        </p:spPr>
        <p:txBody>
          <a:bodyPr>
            <a:normAutofit/>
          </a:bodyPr>
          <a:lstStyle>
            <a:lvl1pPr marL="0" indent="0" algn="ctr">
              <a:buNone/>
              <a:defRPr sz="1600" b="0" i="1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3046367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BMC-202 LOGOS.pdf">
            <a:extLst>
              <a:ext uri="{FF2B5EF4-FFF2-40B4-BE49-F238E27FC236}">
                <a16:creationId xmlns:a16="http://schemas.microsoft.com/office/drawing/2014/main" id="{14E7A339-4D56-A19B-1255-C45D7FEE14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937250"/>
            <a:ext cx="25574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191B6E4-A8E5-553C-7D3C-D1D6D1CCFD00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17500" cap="flat" cmpd="sng" algn="ctr">
            <a:solidFill>
              <a:srgbClr val="629FA6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BED91F-C1F3-A2ED-1701-666D3DCCC02D}"/>
              </a:ext>
            </a:extLst>
          </p:cNvPr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>
            <a:solidFill>
              <a:srgbClr val="125E7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D71EDCCE-2E32-CBBE-5C5B-39440CE2059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0198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0A76C13-38B7-E298-5227-08C2AF21AF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eaLnBrk="0" hangingPunct="0">
              <a:defRPr>
                <a:latin typeface="Garamond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3955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BMC-202 LOGOS.pdf">
            <a:extLst>
              <a:ext uri="{FF2B5EF4-FFF2-40B4-BE49-F238E27FC236}">
                <a16:creationId xmlns:a16="http://schemas.microsoft.com/office/drawing/2014/main" id="{4FC030D7-FA23-C8C4-4EE9-2C9500FFBD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937250"/>
            <a:ext cx="25574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FC6AFAB-0361-EA9F-AC1B-64F2CA43A91D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17500" cap="flat" cmpd="sng" algn="ctr">
            <a:solidFill>
              <a:srgbClr val="629FA6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1A439B-C92C-FAF7-79B0-A3D8265E6F95}"/>
              </a:ext>
            </a:extLst>
          </p:cNvPr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>
            <a:solidFill>
              <a:srgbClr val="125E7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74898366-2B3B-6948-AFAE-717CE1AC02A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0198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0FCD33E-129B-9A7C-6E7E-386DFC0EF1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eaLnBrk="0" hangingPunct="0">
              <a:defRPr>
                <a:latin typeface="Garamond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9693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BMC-202 LOGOS.pdf">
            <a:extLst>
              <a:ext uri="{FF2B5EF4-FFF2-40B4-BE49-F238E27FC236}">
                <a16:creationId xmlns:a16="http://schemas.microsoft.com/office/drawing/2014/main" id="{0DDE56F3-C231-C76F-8A18-EEDA8CABA1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937250"/>
            <a:ext cx="25574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46FD378-A876-86C3-C12F-D2DD14D47740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17500" cap="flat" cmpd="sng" algn="ctr">
            <a:solidFill>
              <a:srgbClr val="629FA6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3225C6-5E4E-8480-D9A5-0BEDE7975BE6}"/>
              </a:ext>
            </a:extLst>
          </p:cNvPr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>
            <a:solidFill>
              <a:srgbClr val="125E7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BA945025-9683-2A24-E41D-4D59FA6F98D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0198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707893A-7D9E-8AB1-90AD-E0216174CC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eaLnBrk="0" hangingPunct="0">
              <a:defRPr>
                <a:latin typeface="Garamond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8149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4" descr="BMC-202 LOGOS.pdf">
            <a:extLst>
              <a:ext uri="{FF2B5EF4-FFF2-40B4-BE49-F238E27FC236}">
                <a16:creationId xmlns:a16="http://schemas.microsoft.com/office/drawing/2014/main" id="{AC27D328-22D7-FC09-D8F3-C7009E209D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937250"/>
            <a:ext cx="25574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87458B2-7DE9-A792-290F-DDB228986B6E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17500" cap="flat" cmpd="sng" algn="ctr">
            <a:solidFill>
              <a:srgbClr val="629FA6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1DD08F-5BCC-C81D-84CF-A22F516BE62D}"/>
              </a:ext>
            </a:extLst>
          </p:cNvPr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>
            <a:solidFill>
              <a:srgbClr val="125E7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id="{64AA8726-9634-D93F-5E22-05E551DFA9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0198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39D23F6-E5AC-1193-3D1B-392128F3F3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eaLnBrk="0" hangingPunct="0">
              <a:defRPr>
                <a:latin typeface="Garamond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4101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4" descr="BMC-202 LOGOS.pdf">
            <a:extLst>
              <a:ext uri="{FF2B5EF4-FFF2-40B4-BE49-F238E27FC236}">
                <a16:creationId xmlns:a16="http://schemas.microsoft.com/office/drawing/2014/main" id="{28EF3E0A-E776-8913-99C1-6565C2371A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937250"/>
            <a:ext cx="25574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125B19A-0402-6535-7656-42DAEC709F05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17500" cap="flat" cmpd="sng" algn="ctr">
            <a:solidFill>
              <a:srgbClr val="629FA6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626D24-7A72-D208-A1BF-78F61664F9C5}"/>
              </a:ext>
            </a:extLst>
          </p:cNvPr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>
            <a:solidFill>
              <a:srgbClr val="125E7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pic>
        <p:nvPicPr>
          <p:cNvPr id="6" name="Picture 11">
            <a:extLst>
              <a:ext uri="{FF2B5EF4-FFF2-40B4-BE49-F238E27FC236}">
                <a16:creationId xmlns:a16="http://schemas.microsoft.com/office/drawing/2014/main" id="{AF2BB148-F329-10F9-C820-A5C0FBA8DC1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0198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5349739-92EB-6F5E-F6DE-178EF6382E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eaLnBrk="0" hangingPunct="0">
              <a:defRPr>
                <a:latin typeface="Garamond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8443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BMC-202 LOGOS.pdf">
            <a:extLst>
              <a:ext uri="{FF2B5EF4-FFF2-40B4-BE49-F238E27FC236}">
                <a16:creationId xmlns:a16="http://schemas.microsoft.com/office/drawing/2014/main" id="{EA0ADC61-179F-396E-C3CA-044F504145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937250"/>
            <a:ext cx="25574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9D64ABB-30E8-B279-87E3-8D12DBFAC7A3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17500" cap="flat" cmpd="sng" algn="ctr">
            <a:solidFill>
              <a:srgbClr val="629FA6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BEBB7E-80BE-7775-900D-33EF46F375ED}"/>
              </a:ext>
            </a:extLst>
          </p:cNvPr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>
            <a:solidFill>
              <a:srgbClr val="125E7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83E5B760-8B44-0E60-1237-123D4DDC5A2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0198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23FF00-BFE1-FEAA-D5E7-53FAD620ED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eaLnBrk="0" hangingPunct="0">
              <a:defRPr>
                <a:latin typeface="Garamond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6492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BMC-202 LOGOS.pdf">
            <a:extLst>
              <a:ext uri="{FF2B5EF4-FFF2-40B4-BE49-F238E27FC236}">
                <a16:creationId xmlns:a16="http://schemas.microsoft.com/office/drawing/2014/main" id="{B51143E4-881A-D021-48E5-BA659502D9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937250"/>
            <a:ext cx="25574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1D9FD32-BCE2-9B97-3E1E-1F3684CF30EA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17500" cap="flat" cmpd="sng" algn="ctr">
            <a:solidFill>
              <a:srgbClr val="629FA6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2A95C6-FEE8-B386-53E6-18A5C40A001C}"/>
              </a:ext>
            </a:extLst>
          </p:cNvPr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>
            <a:solidFill>
              <a:srgbClr val="125E7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38C1CE0A-1B14-90B3-8CE4-D0C055081FF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0198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BFA90CA-801C-3F36-1273-203BF538A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eaLnBrk="0" hangingPunct="0">
              <a:defRPr>
                <a:latin typeface="Garamond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1143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B2899A-790D-C50F-BA0D-FB646505DED6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457200" y="304800"/>
            <a:ext cx="8229600" cy="10858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522F584-B7F6-8485-2000-F52D9DE3B38B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 bwMode="auto">
          <a:xfrm>
            <a:off x="457200" y="13716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BE046-0612-E520-B573-6C3F35E770B8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457200" y="6019800"/>
            <a:ext cx="5562600" cy="5794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A6A6A6"/>
                </a:solidFill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29" name="Picture 14" descr="BMC-202 LOGOS.pdf">
            <a:extLst>
              <a:ext uri="{FF2B5EF4-FFF2-40B4-BE49-F238E27FC236}">
                <a16:creationId xmlns:a16="http://schemas.microsoft.com/office/drawing/2014/main" id="{9BB63969-DA58-386B-2EE1-7936EF2D79C0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937250"/>
            <a:ext cx="2557463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6A7F0C7-48B2-1084-50B4-B08C07D2A586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17500" cap="flat" cmpd="sng" algn="ctr">
            <a:solidFill>
              <a:srgbClr val="629FA6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087F15-863A-EAE0-6970-47AE1792D353}"/>
              </a:ext>
            </a:extLst>
          </p:cNvPr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>
            <a:solidFill>
              <a:srgbClr val="125E7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US" sz="1800">
              <a:solidFill>
                <a:srgbClr val="FFFFFF"/>
              </a:solidFill>
              <a:ea typeface="ＭＳ Ｐゴシック" pitchFamily="1" charset="-128"/>
            </a:endParaRPr>
          </a:p>
        </p:txBody>
      </p:sp>
      <p:pic>
        <p:nvPicPr>
          <p:cNvPr id="1032" name="Picture 5">
            <a:extLst>
              <a:ext uri="{FF2B5EF4-FFF2-40B4-BE49-F238E27FC236}">
                <a16:creationId xmlns:a16="http://schemas.microsoft.com/office/drawing/2014/main" id="{A53D4098-A4DA-C839-0385-7348CE5605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0198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11" r:id="rId1"/>
    <p:sldLayoutId id="2147484612" r:id="rId2"/>
    <p:sldLayoutId id="2147484613" r:id="rId3"/>
    <p:sldLayoutId id="2147484614" r:id="rId4"/>
    <p:sldLayoutId id="2147484615" r:id="rId5"/>
    <p:sldLayoutId id="2147484616" r:id="rId6"/>
    <p:sldLayoutId id="2147484617" r:id="rId7"/>
    <p:sldLayoutId id="2147484618" r:id="rId8"/>
    <p:sldLayoutId id="2147484619" r:id="rId9"/>
    <p:sldLayoutId id="2147484620" r:id="rId10"/>
    <p:sldLayoutId id="2147484621" r:id="rId11"/>
    <p:sldLayoutId id="2147484622" r:id="rId12"/>
    <p:sldLayoutId id="2147484623" r:id="rId13"/>
    <p:sldLayoutId id="2147484624" r:id="rId14"/>
  </p:sldLayoutIdLst>
  <p:transition/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kern="1200" cap="all">
          <a:solidFill>
            <a:srgbClr val="125E7B"/>
          </a:solidFill>
          <a:latin typeface="+mj-lt"/>
          <a:ea typeface="MS PGothic" pitchFamily="34" charset="-128"/>
          <a:cs typeface="MS PGothic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>
          <a:solidFill>
            <a:srgbClr val="125E7B"/>
          </a:solidFill>
          <a:latin typeface="Arial" charset="0"/>
          <a:ea typeface="MS PGothic" pitchFamily="34" charset="-128"/>
          <a:cs typeface="MS PGothic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>
          <a:solidFill>
            <a:srgbClr val="125E7B"/>
          </a:solidFill>
          <a:latin typeface="Arial" charset="0"/>
          <a:ea typeface="MS PGothic" pitchFamily="34" charset="-128"/>
          <a:cs typeface="MS PGothic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>
          <a:solidFill>
            <a:srgbClr val="125E7B"/>
          </a:solidFill>
          <a:latin typeface="Arial" charset="0"/>
          <a:ea typeface="MS PGothic" pitchFamily="34" charset="-128"/>
          <a:cs typeface="MS PGothic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>
          <a:solidFill>
            <a:srgbClr val="125E7B"/>
          </a:solidFill>
          <a:latin typeface="Arial" charset="0"/>
          <a:ea typeface="MS PGothic" pitchFamily="34" charset="-128"/>
          <a:cs typeface="MS PGothic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>
          <a:solidFill>
            <a:srgbClr val="125E7B"/>
          </a:solidFill>
          <a:latin typeface="Arial" charset="0"/>
          <a:ea typeface="ＭＳ Ｐゴシック" pitchFamily="1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>
          <a:solidFill>
            <a:srgbClr val="125E7B"/>
          </a:solidFill>
          <a:latin typeface="Arial" charset="0"/>
          <a:ea typeface="ＭＳ Ｐゴシック" pitchFamily="1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>
          <a:solidFill>
            <a:srgbClr val="125E7B"/>
          </a:solidFill>
          <a:latin typeface="Arial" charset="0"/>
          <a:ea typeface="ＭＳ Ｐゴシック" pitchFamily="1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>
          <a:solidFill>
            <a:srgbClr val="125E7B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629FA6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629FA6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629FA6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629FA6"/>
        </a:buClr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629FA6"/>
        </a:buClr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8EEAC-4D0D-EDD8-DE42-6D62E587C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023938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 b="1" dirty="0"/>
              <a:t>Tobacco Use Disorder</a:t>
            </a:r>
          </a:p>
        </p:txBody>
      </p:sp>
      <p:sp>
        <p:nvSpPr>
          <p:cNvPr id="18434" name="Subtitle 2">
            <a:extLst>
              <a:ext uri="{FF2B5EF4-FFF2-40B4-BE49-F238E27FC236}">
                <a16:creationId xmlns:a16="http://schemas.microsoft.com/office/drawing/2014/main" id="{EC65C046-B51D-EF2B-4E23-1EE2777F1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898775"/>
            <a:ext cx="6400800" cy="1752600"/>
          </a:xfrm>
        </p:spPr>
        <p:txBody>
          <a:bodyPr/>
          <a:lstStyle/>
          <a:p>
            <a:r>
              <a:rPr lang="en-US" altLang="en-US" b="1" i="0" dirty="0">
                <a:latin typeface="Arial" panose="020B0604020202020204" pitchFamily="34" charset="0"/>
                <a:cs typeface="Arial" panose="020B0604020202020204" pitchFamily="34" charset="0"/>
              </a:rPr>
              <a:t>Amy Fitzpatrick, MD, MS</a:t>
            </a:r>
          </a:p>
          <a:p>
            <a:r>
              <a:rPr lang="en-US" altLang="en-US" b="1" i="0" dirty="0">
                <a:latin typeface="Arial" panose="020B0604020202020204" pitchFamily="34" charset="0"/>
                <a:cs typeface="Arial" panose="020B0604020202020204" pitchFamily="34" charset="0"/>
              </a:rPr>
              <a:t>Boston Medical Center</a:t>
            </a:r>
          </a:p>
          <a:p>
            <a:r>
              <a:rPr lang="en-US" altLang="en-US" b="1" i="0" dirty="0">
                <a:latin typeface="Arial" panose="020B0604020202020204" pitchFamily="34" charset="0"/>
                <a:cs typeface="Arial" panose="020B0604020202020204" pitchFamily="34" charset="0"/>
              </a:rPr>
              <a:t>Assistant Professor of Medicine</a:t>
            </a:r>
          </a:p>
          <a:p>
            <a:r>
              <a:rPr lang="en-US" altLang="en-US" b="1" i="0" dirty="0">
                <a:latin typeface="Arial" panose="020B0604020202020204" pitchFamily="34" charset="0"/>
                <a:cs typeface="Arial" panose="020B0604020202020204" pitchFamily="34" charset="0"/>
              </a:rPr>
              <a:t>Boston University School of Medicine</a:t>
            </a:r>
          </a:p>
          <a:p>
            <a:endParaRPr lang="en-US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435" name="Picture 5">
            <a:extLst>
              <a:ext uri="{FF2B5EF4-FFF2-40B4-BE49-F238E27FC236}">
                <a16:creationId xmlns:a16="http://schemas.microsoft.com/office/drawing/2014/main" id="{A367AC01-17E9-1C29-8C9D-B9E7BE9AB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273675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6">
            <a:extLst>
              <a:ext uri="{FF2B5EF4-FFF2-40B4-BE49-F238E27FC236}">
                <a16:creationId xmlns:a16="http://schemas.microsoft.com/office/drawing/2014/main" id="{D7CE003D-D2BE-79CF-D13E-36DA1A7BE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273675"/>
            <a:ext cx="12001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57C7C-023A-A877-D5A7-592135376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>
                <a:latin typeface="Nunito" pitchFamily="2" charset="77"/>
              </a:rP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61AEE-6B7A-BA21-ED53-BD3D8762E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19600"/>
          </a:xfrm>
        </p:spPr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>
                <a:latin typeface="Nunito" pitchFamily="2" charset="77"/>
              </a:rPr>
              <a:t>At the end of the session, learners will be able to: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>
              <a:latin typeface="Nunito" pitchFamily="2" charset="77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latin typeface="Nunito" pitchFamily="2" charset="77"/>
              </a:rPr>
              <a:t>Review the epidemiology of Tobacco Use Disorder (TUD)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dirty="0">
              <a:latin typeface="Nunito" pitchFamily="2" charset="77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latin typeface="Nunito" pitchFamily="2" charset="77"/>
              </a:rPr>
              <a:t>Review the neurobiology of nicotine (briefly)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dirty="0">
              <a:latin typeface="Nunito" pitchFamily="2" charset="77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latin typeface="Nunito" pitchFamily="2" charset="77"/>
              </a:rPr>
              <a:t>Review current treatment, both pharmacologic and behavioral for TUD, including potential future medications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>
            <a:extLst>
              <a:ext uri="{FF2B5EF4-FFF2-40B4-BE49-F238E27FC236}">
                <a16:creationId xmlns:a16="http://schemas.microsoft.com/office/drawing/2014/main" id="{6E93F305-D4E5-CA77-7AD8-A549E4025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78453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>
                <a:latin typeface="Nunito" pitchFamily="2" charset="77"/>
              </a:rPr>
              <a:t>Tobacco Use Disorder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914BE7-7CFB-C043-690D-00EDE3D87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800600"/>
          </a:xfrm>
        </p:spPr>
        <p:txBody>
          <a:bodyPr/>
          <a:lstStyle/>
          <a:p>
            <a:r>
              <a:rPr lang="en-US" b="0" i="0" dirty="0">
                <a:solidFill>
                  <a:srgbClr val="1C1D1F"/>
                </a:solidFill>
                <a:effectLst/>
                <a:latin typeface="Nunito" pitchFamily="2" charset="77"/>
              </a:rPr>
              <a:t>Tobacco product use remains the leading cause of preventable disease and death in the United States.</a:t>
            </a:r>
            <a:r>
              <a:rPr lang="en-US" b="0" i="0" baseline="30000" dirty="0">
                <a:solidFill>
                  <a:srgbClr val="1C1D1F"/>
                </a:solidFill>
                <a:effectLst/>
                <a:latin typeface="Nunito" pitchFamily="2" charset="77"/>
              </a:rPr>
              <a:t> </a:t>
            </a:r>
          </a:p>
          <a:p>
            <a:r>
              <a:rPr lang="en-US" b="0" i="0" dirty="0">
                <a:solidFill>
                  <a:srgbClr val="1C1D1F"/>
                </a:solidFill>
                <a:effectLst/>
                <a:latin typeface="Nunito" pitchFamily="2" charset="77"/>
              </a:rPr>
              <a:t>In 2022, 49.2 million (19.8%)—or nearly 1 in 5—U.S. adults reported current tobacco product use.</a:t>
            </a:r>
          </a:p>
          <a:p>
            <a:r>
              <a:rPr lang="en-US" dirty="0">
                <a:solidFill>
                  <a:srgbClr val="1C1D1F"/>
                </a:solidFill>
                <a:latin typeface="Nunito" pitchFamily="2" charset="77"/>
              </a:rPr>
              <a:t>Combustible tobacco products are the most common forms of tobacco used </a:t>
            </a:r>
          </a:p>
          <a:p>
            <a:pPr lvl="1"/>
            <a:r>
              <a:rPr lang="en-US" sz="2200" dirty="0">
                <a:solidFill>
                  <a:srgbClr val="1C1D1F"/>
                </a:solidFill>
                <a:latin typeface="Nunito" pitchFamily="2" charset="77"/>
              </a:rPr>
              <a:t>1) cigarettes most common </a:t>
            </a:r>
          </a:p>
          <a:p>
            <a:pPr lvl="1"/>
            <a:r>
              <a:rPr lang="en-US" sz="2200" dirty="0">
                <a:solidFill>
                  <a:srgbClr val="1C1D1F"/>
                </a:solidFill>
                <a:latin typeface="Nunito" pitchFamily="2" charset="77"/>
              </a:rPr>
              <a:t>2) e-cigarettes or vapes second most common </a:t>
            </a:r>
            <a:endParaRPr lang="en-US" sz="2200" b="0" i="0" dirty="0">
              <a:solidFill>
                <a:srgbClr val="1C1D1F"/>
              </a:solidFill>
              <a:effectLst/>
              <a:latin typeface="Nunito" pitchFamily="2" charset="77"/>
            </a:endParaRPr>
          </a:p>
          <a:p>
            <a:r>
              <a:rPr lang="en-US" dirty="0">
                <a:latin typeface="Nunito" pitchFamily="2" charset="77"/>
              </a:rPr>
              <a:t>Cigarette smoking has declined over past few decades however; e-cigarette use has increased between 2019-2022</a:t>
            </a:r>
          </a:p>
          <a:p>
            <a:r>
              <a:rPr lang="en-US" dirty="0">
                <a:latin typeface="Nunito" pitchFamily="2" charset="77"/>
              </a:rPr>
              <a:t>Adults, ages 45-64, highest prevalence of cigarette use  </a:t>
            </a:r>
          </a:p>
          <a:p>
            <a:r>
              <a:rPr lang="en-US" dirty="0">
                <a:latin typeface="Nunito" pitchFamily="2" charset="77"/>
              </a:rPr>
              <a:t>Young adults, ages 18-24, highest prevalence of e-cigarette use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EA355-3244-1487-310A-636340F3A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Disparities </a:t>
            </a:r>
          </a:p>
        </p:txBody>
      </p:sp>
      <p:sp>
        <p:nvSpPr>
          <p:cNvPr id="27650" name="Content Placeholder 2">
            <a:extLst>
              <a:ext uri="{FF2B5EF4-FFF2-40B4-BE49-F238E27FC236}">
                <a16:creationId xmlns:a16="http://schemas.microsoft.com/office/drawing/2014/main" id="{384EBC2D-9709-0DAE-ABF1-F6B394A88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05400"/>
          </a:xfrm>
        </p:spPr>
        <p:txBody>
          <a:bodyPr/>
          <a:lstStyle/>
          <a:p>
            <a:r>
              <a:rPr lang="en-US" altLang="en-US" dirty="0">
                <a:latin typeface="Nunito" pitchFamily="2" charset="77"/>
              </a:rPr>
              <a:t>Cigarette smoking prevalence is highest among following groups: </a:t>
            </a:r>
          </a:p>
          <a:p>
            <a:pPr marL="0" indent="0">
              <a:buNone/>
            </a:pPr>
            <a:r>
              <a:rPr lang="en-US" altLang="en-US" dirty="0">
                <a:latin typeface="Nunito" pitchFamily="2" charset="77"/>
              </a:rPr>
              <a:t>		- Non-Hispanic (NH) American Indian or Alaska Native 			  (AI/AN) adults  </a:t>
            </a:r>
          </a:p>
          <a:p>
            <a:pPr marL="0" indent="0">
              <a:buNone/>
            </a:pPr>
            <a:r>
              <a:rPr lang="en-US" altLang="en-US" dirty="0">
                <a:latin typeface="Nunito" pitchFamily="2" charset="77"/>
              </a:rPr>
              <a:t>		- People with disabilities </a:t>
            </a:r>
          </a:p>
          <a:p>
            <a:pPr marL="0" indent="0">
              <a:buNone/>
            </a:pPr>
            <a:r>
              <a:rPr lang="en-US" altLang="en-US" dirty="0">
                <a:latin typeface="Nunito" pitchFamily="2" charset="77"/>
              </a:rPr>
              <a:t>		- People with severe mental health conditions (anxiety, 			  depression, schizophrenia)</a:t>
            </a:r>
          </a:p>
          <a:p>
            <a:r>
              <a:rPr lang="en-US" altLang="en-US" dirty="0">
                <a:latin typeface="Nunito" pitchFamily="2" charset="77"/>
              </a:rPr>
              <a:t>Menthol cigarettes more common in Black adults, women, young adults, LGBTQ+, and persons with severe mental distress – believed to be related to aggressive marketing in these populations </a:t>
            </a:r>
          </a:p>
          <a:p>
            <a:r>
              <a:rPr lang="en-US" altLang="en-US" dirty="0">
                <a:latin typeface="Nunito" pitchFamily="2" charset="77"/>
              </a:rPr>
              <a:t>Menthol related to initiation of nicotine use </a:t>
            </a:r>
          </a:p>
          <a:p>
            <a:r>
              <a:rPr lang="en-US" altLang="en-US" dirty="0">
                <a:latin typeface="Nunito" pitchFamily="2" charset="77"/>
              </a:rPr>
              <a:t>Cigarette smoking decreasing but proportion of menthol users increased </a:t>
            </a:r>
          </a:p>
          <a:p>
            <a:endParaRPr lang="en-US" altLang="en-US" dirty="0"/>
          </a:p>
        </p:txBody>
      </p:sp>
      <p:sp>
        <p:nvSpPr>
          <p:cNvPr id="27651" name="TextBox 3">
            <a:extLst>
              <a:ext uri="{FF2B5EF4-FFF2-40B4-BE49-F238E27FC236}">
                <a16:creationId xmlns:a16="http://schemas.microsoft.com/office/drawing/2014/main" id="{189B099A-4922-3C4C-56A0-DDD581C0A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6988" y="6629400"/>
            <a:ext cx="1470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29FA6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629FA6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629FA6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629FA6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629FA6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29FA6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29FA6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29FA6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29FA6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www.aa.org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9C160-6964-73E8-ABCE-6BD80FB2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35000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Neurobiology</a:t>
            </a:r>
          </a:p>
        </p:txBody>
      </p:sp>
      <p:sp>
        <p:nvSpPr>
          <p:cNvPr id="29700" name="TextBox 4">
            <a:extLst>
              <a:ext uri="{FF2B5EF4-FFF2-40B4-BE49-F238E27FC236}">
                <a16:creationId xmlns:a16="http://schemas.microsoft.com/office/drawing/2014/main" id="{DF2D7F1E-F16F-70C1-032D-69F5F9E32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6988" y="6629400"/>
            <a:ext cx="1470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29FA6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629FA6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629FA6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629FA6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629FA6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29FA6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29FA6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29FA6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29FA6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www.aa.org</a:t>
            </a:r>
          </a:p>
        </p:txBody>
      </p:sp>
      <p:pic>
        <p:nvPicPr>
          <p:cNvPr id="6" name="Picture 5" descr="A diagram of a brain&#10;&#10;Description automatically generated">
            <a:extLst>
              <a:ext uri="{FF2B5EF4-FFF2-40B4-BE49-F238E27FC236}">
                <a16:creationId xmlns:a16="http://schemas.microsoft.com/office/drawing/2014/main" id="{2DB9B8DB-F341-32A9-9470-98CE86F777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673" y="1295400"/>
            <a:ext cx="8235227" cy="46228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26B76-8040-3311-29CF-B601226D8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Treatment</a:t>
            </a:r>
          </a:p>
        </p:txBody>
      </p:sp>
      <p:sp>
        <p:nvSpPr>
          <p:cNvPr id="31746" name="Content Placeholder 2">
            <a:extLst>
              <a:ext uri="{FF2B5EF4-FFF2-40B4-BE49-F238E27FC236}">
                <a16:creationId xmlns:a16="http://schemas.microsoft.com/office/drawing/2014/main" id="{C9B48117-53E9-BAD6-6150-E218EE0A4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70709"/>
            <a:ext cx="8229600" cy="4696691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Nunito" pitchFamily="2" charset="77"/>
              </a:rPr>
              <a:t>Recommendation is always for combination therapy- behavioral paired with medication or NRT or both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Nunito" pitchFamily="2" charset="77"/>
              </a:rPr>
              <a:t>Evidence-based behavioral interventions include: </a:t>
            </a:r>
          </a:p>
          <a:p>
            <a:pPr lvl="1">
              <a:spcAft>
                <a:spcPts val="1200"/>
              </a:spcAft>
            </a:pPr>
            <a:r>
              <a:rPr lang="en-US" b="0" i="0" dirty="0">
                <a:solidFill>
                  <a:srgbClr val="333333"/>
                </a:solidFill>
                <a:effectLst/>
                <a:latin typeface="Nunito" pitchFamily="2" charset="77"/>
              </a:rPr>
              <a:t>1) individual and group counseling (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Nunito" pitchFamily="2" charset="77"/>
              </a:rPr>
              <a:t>NicA</a:t>
            </a:r>
            <a:r>
              <a:rPr lang="en-US" b="0" i="0" dirty="0">
                <a:solidFill>
                  <a:srgbClr val="333333"/>
                </a:solidFill>
                <a:effectLst/>
                <a:latin typeface="Nunito" pitchFamily="2" charset="77"/>
              </a:rPr>
              <a:t> (Nicotine Anonymous), online support groups, CBT-based groups</a:t>
            </a:r>
          </a:p>
          <a:p>
            <a:pPr lvl="1">
              <a:spcAft>
                <a:spcPts val="1200"/>
              </a:spcAft>
            </a:pPr>
            <a:r>
              <a:rPr lang="en-US" dirty="0">
                <a:solidFill>
                  <a:srgbClr val="333333"/>
                </a:solidFill>
                <a:latin typeface="Nunito" pitchFamily="2" charset="77"/>
              </a:rPr>
              <a:t>2) </a:t>
            </a:r>
            <a:r>
              <a:rPr lang="en-US" b="0" i="0" dirty="0">
                <a:solidFill>
                  <a:srgbClr val="333333"/>
                </a:solidFill>
                <a:effectLst/>
                <a:latin typeface="Nunito" pitchFamily="2" charset="77"/>
              </a:rPr>
              <a:t>telephone counseling such as that received through state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Nunito" pitchFamily="2" charset="77"/>
              </a:rPr>
              <a:t>quitlines</a:t>
            </a:r>
            <a:r>
              <a:rPr lang="en-US" b="0" i="0" dirty="0">
                <a:solidFill>
                  <a:srgbClr val="333333"/>
                </a:solidFill>
                <a:effectLst/>
                <a:latin typeface="Nunito" pitchFamily="2" charset="77"/>
              </a:rPr>
              <a:t> (1-800-QUIT-NOW) </a:t>
            </a:r>
          </a:p>
          <a:p>
            <a:pPr lvl="1">
              <a:spcAft>
                <a:spcPts val="1200"/>
              </a:spcAft>
            </a:pPr>
            <a:r>
              <a:rPr lang="en-US" dirty="0">
                <a:solidFill>
                  <a:srgbClr val="333333"/>
                </a:solidFill>
                <a:latin typeface="Nunito" pitchFamily="2" charset="77"/>
              </a:rPr>
              <a:t>3) </a:t>
            </a:r>
            <a:r>
              <a:rPr lang="en-US" b="0" i="0" dirty="0">
                <a:solidFill>
                  <a:srgbClr val="333333"/>
                </a:solidFill>
                <a:effectLst/>
                <a:latin typeface="Nunito" pitchFamily="2" charset="77"/>
              </a:rPr>
              <a:t>web- and text-based interventions</a:t>
            </a:r>
          </a:p>
          <a:p>
            <a:pPr lvl="1">
              <a:spcAft>
                <a:spcPts val="1200"/>
              </a:spcAft>
            </a:pPr>
            <a:r>
              <a:rPr lang="en-US" altLang="en-US" dirty="0">
                <a:solidFill>
                  <a:srgbClr val="333333"/>
                </a:solidFill>
                <a:latin typeface="Nunito" pitchFamily="2" charset="77"/>
              </a:rPr>
              <a:t>4) mobile apps </a:t>
            </a:r>
          </a:p>
          <a:p>
            <a:pPr lvl="1">
              <a:spcAft>
                <a:spcPts val="1200"/>
              </a:spcAft>
            </a:pPr>
            <a:r>
              <a:rPr lang="en-US" altLang="en-US" dirty="0">
                <a:latin typeface="Nunito" pitchFamily="2" charset="77"/>
              </a:rPr>
              <a:t>5) organizational interventions such as smoke-free zones/smoke- free workplace </a:t>
            </a:r>
          </a:p>
        </p:txBody>
      </p:sp>
      <p:sp>
        <p:nvSpPr>
          <p:cNvPr id="31747" name="TextBox 3">
            <a:extLst>
              <a:ext uri="{FF2B5EF4-FFF2-40B4-BE49-F238E27FC236}">
                <a16:creationId xmlns:a16="http://schemas.microsoft.com/office/drawing/2014/main" id="{58722130-20EF-DC2C-0B9B-3463F3764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6988" y="6629400"/>
            <a:ext cx="1470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629FA6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629FA6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629FA6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629FA6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629FA6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29FA6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29FA6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29FA6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29FA6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www.aa.org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7BC44-6AB3-FBC1-EFAC-D100FE234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Pharmacologic: combination of NRT + medication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06A32-5F1D-DB8F-2289-2202EEDD8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sz="2000" b="1" dirty="0">
                <a:latin typeface="Nunito" pitchFamily="2" charset="77"/>
              </a:rPr>
              <a:t>NRT (Nicotine Replacement Therapy) </a:t>
            </a:r>
            <a:r>
              <a:rPr lang="en-US" sz="2000" dirty="0">
                <a:latin typeface="Nunito" pitchFamily="2" charset="77"/>
              </a:rPr>
              <a:t>Five types: patch, gum, lozenge</a:t>
            </a:r>
            <a:r>
              <a:rPr lang="en-US" sz="2000" b="1" dirty="0">
                <a:latin typeface="Nunito" pitchFamily="2" charset="77"/>
              </a:rPr>
              <a:t>, inhaler, and nasal spray</a:t>
            </a:r>
          </a:p>
          <a:p>
            <a:r>
              <a:rPr lang="en-US" sz="2000" b="1" dirty="0">
                <a:latin typeface="Nunito" pitchFamily="2" charset="77"/>
              </a:rPr>
              <a:t>Varenicline(Chantix)- </a:t>
            </a:r>
            <a:r>
              <a:rPr lang="en-US" sz="2000" dirty="0">
                <a:latin typeface="Nunito" pitchFamily="2" charset="77"/>
              </a:rPr>
              <a:t>most effective pharmacologic intervention; black box for cardiovascular adverse events, beware neuropsychiatric </a:t>
            </a:r>
          </a:p>
          <a:p>
            <a:r>
              <a:rPr lang="en-US" sz="2000" b="1" dirty="0">
                <a:latin typeface="Nunito" pitchFamily="2" charset="77"/>
              </a:rPr>
              <a:t>Bupropion SR(Zyban)-</a:t>
            </a:r>
            <a:r>
              <a:rPr lang="en-US" sz="2000" dirty="0">
                <a:latin typeface="Nunito" pitchFamily="2" charset="77"/>
              </a:rPr>
              <a:t> less effective than Varenicline; do not use with seizure history; avoid with eating disorders</a:t>
            </a:r>
          </a:p>
          <a:p>
            <a:r>
              <a:rPr lang="en-US" sz="2000" dirty="0">
                <a:latin typeface="Nunito" pitchFamily="2" charset="77"/>
              </a:rPr>
              <a:t>Potential future medications: </a:t>
            </a:r>
            <a:r>
              <a:rPr lang="en-US" sz="2000" b="1" dirty="0" err="1">
                <a:latin typeface="Nunito" pitchFamily="2" charset="77"/>
              </a:rPr>
              <a:t>cytisine</a:t>
            </a:r>
            <a:r>
              <a:rPr lang="en-US" sz="2000" dirty="0">
                <a:latin typeface="Nunito" pitchFamily="2" charset="77"/>
              </a:rPr>
              <a:t> is a naturally occurring plant alkaloid with strong binding affinity for the </a:t>
            </a:r>
            <a:r>
              <a:rPr lang="en-US" sz="2000" dirty="0" err="1">
                <a:latin typeface="Nunito" pitchFamily="2" charset="77"/>
              </a:rPr>
              <a:t>nAChR</a:t>
            </a:r>
            <a:r>
              <a:rPr lang="en-US" sz="2000" dirty="0">
                <a:latin typeface="Nunito" pitchFamily="2" charset="77"/>
              </a:rPr>
              <a:t>, considered first-line therapy in many Eastern European countries</a:t>
            </a:r>
          </a:p>
          <a:p>
            <a:r>
              <a:rPr lang="en-US" sz="2000" b="1" dirty="0">
                <a:latin typeface="Nunito" pitchFamily="2" charset="77"/>
              </a:rPr>
              <a:t>Mecamylamine</a:t>
            </a:r>
            <a:r>
              <a:rPr lang="en-US" sz="2000" dirty="0">
                <a:latin typeface="Nunito" pitchFamily="2" charset="77"/>
              </a:rPr>
              <a:t>, a noncompetitive antagonist of nicotinic cholinergic receptors and </a:t>
            </a:r>
            <a:r>
              <a:rPr lang="en-US" sz="2000" b="1" dirty="0">
                <a:latin typeface="Nunito" pitchFamily="2" charset="77"/>
              </a:rPr>
              <a:t>lobeline</a:t>
            </a:r>
            <a:r>
              <a:rPr lang="en-US" sz="2000" dirty="0">
                <a:latin typeface="Nunito" pitchFamily="2" charset="77"/>
              </a:rPr>
              <a:t>, </a:t>
            </a:r>
            <a:r>
              <a:rPr lang="en-US" sz="2000" dirty="0" err="1">
                <a:latin typeface="Nunito" pitchFamily="2" charset="77"/>
              </a:rPr>
              <a:t>analkaloid</a:t>
            </a:r>
            <a:r>
              <a:rPr lang="en-US" sz="2000" dirty="0">
                <a:latin typeface="Nunito" pitchFamily="2" charset="77"/>
              </a:rPr>
              <a:t> and nicotine receptor agonist. </a:t>
            </a:r>
          </a:p>
          <a:p>
            <a:r>
              <a:rPr lang="en-US" sz="2000" b="1" dirty="0">
                <a:latin typeface="Nunito" pitchFamily="2" charset="77"/>
              </a:rPr>
              <a:t>Nicotine vaccines- </a:t>
            </a:r>
            <a:r>
              <a:rPr lang="en-US" sz="2000" dirty="0">
                <a:latin typeface="Nunito" pitchFamily="2" charset="77"/>
              </a:rPr>
              <a:t>currently phase 1 and phase 2 clinical trials</a:t>
            </a:r>
          </a:p>
        </p:txBody>
      </p:sp>
    </p:spTree>
    <p:extLst>
      <p:ext uri="{BB962C8B-B14F-4D97-AF65-F5344CB8AC3E}">
        <p14:creationId xmlns:p14="http://schemas.microsoft.com/office/powerpoint/2010/main" val="133137824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DE948AC51CDB4EEBACCEC683537E2ECD"/>
  <p:tag name="SLIDEID" val="DE948AC51CDB4EEBACCEC683537E2ECD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I have attended an Alcoholics Anonymous or Narcotics Anonymous meeting in the past. "/>
  <p:tag name="ANSWERSALIAS" val="Never|smicln|Once|smicln|2-5 times |smicln|6-10 times |smicln|11-25 times |smicln|26+ times "/>
  <p:tag name="VALUES" val="No Value|smicln|No Value|smicln|No Value|smicln|No Value|smicln|No Value|smicln|No Valu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EA9C46E488B4BB9BD5041BDF34F7C2D&lt;/guid&gt;&#10;        &lt;description /&gt;&#10;        &lt;date&gt;4/29/2014 11:42:4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24DC0FB2E3C4ED8AE3BFB5405BBA4F0&lt;/guid&gt;&#10;            &lt;repollguid&gt;C05F2AAEC2DB4AD6BF38AC8E4873BE5A&lt;/repollguid&gt;&#10;            &lt;sourceid&gt;F175625D8CE94799985C4FBF65923F09&lt;/sourceid&gt;&#10;            &lt;questiontext&gt;I have attended an Alcoholics Anonymous or Narcotics Anonymous meeting in the past. 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5A5F28A01DFB437F89388C8CABBE5CE9&lt;/guid&gt;&#10;                    &lt;answertext&gt;Never &lt;/answertext&gt;&#10;                    &lt;valuetype&gt;0&lt;/valuetype&gt;&#10;                &lt;/answer&gt;&#10;                &lt;answer&gt;&#10;                    &lt;guid&gt;F24B0703F74346D6B9E920363F20500A&lt;/guid&gt;&#10;                    &lt;answertext&gt;Once &lt;/answertext&gt;&#10;                    &lt;valuetype&gt;0&lt;/valuetype&gt;&#10;                &lt;/answer&gt;&#10;                &lt;answer&gt;&#10;                    &lt;guid&gt;544D6CB68ADB4F6C81CA196C12BD7E57&lt;/guid&gt;&#10;                    &lt;answertext&gt;2-5 times  &lt;/answertext&gt;&#10;                    &lt;valuetype&gt;0&lt;/valuetype&gt;&#10;                &lt;/answer&gt;&#10;                &lt;answer&gt;&#10;                    &lt;guid&gt;19F43B9554E34E0383F8C110A9D50495&lt;/guid&gt;&#10;                    &lt;answertext&gt;6-10 times  &lt;/answertext&gt;&#10;                    &lt;valuetype&gt;0&lt;/valuetype&gt;&#10;                &lt;/answer&gt;&#10;                &lt;answer&gt;&#10;                    &lt;guid&gt;A4EE3FDDC1A84AB9867BE24DB1BC24A6&lt;/guid&gt;&#10;                    &lt;answertext&gt;11-25 times  &lt;/answertext&gt;&#10;                    &lt;valuetype&gt;0&lt;/valuetype&gt;&#10;                &lt;/answer&gt;&#10;                &lt;answer&gt;&#10;                    &lt;guid&gt;CDB5C80C86304FEFB4CC1F8C71264D32&lt;/guid&gt;&#10;                    &lt;answertext&gt;26+ times &lt;/answertext&gt;&#10;                    &lt;valuetype&gt;0&lt;/valuetype&gt;&#10;                &lt;/answer&gt;&#10;            &lt;/answers&gt;&#10;        &lt;/multichoice&gt;&#10;    &lt;/questions&gt;&#10;&lt;/questionlist&gt;"/>
  <p:tag name="RESULTS" val="I have attended an Alcoholics Anonymous or Narcotics Anonymous meeting in the past. [;crlf;]35[;]35[;]35[;]False[;]0[;][;crlf;]2[;]2[;]0.956182887467515[;]0.914285714285714[;crlf;]13[;]0[;]Never1[;]Never[;][;crlf;]11[;]0[;]Once2[;]Once[;][;crlf;]10[;]0[;]2-5 times 3[;]2-5 times [;][;crlf;]0[;]0[;]6-10 times 4[;]6-10 times [;][;crlf;]1[;]0[;]11-25 times 5[;]11-25 times [;][;crlf;]0[;]0[;]26+ times 6[;]26+ times [;]"/>
  <p:tag name="HASRESULTS" val="True"/>
</p:tagLst>
</file>

<file path=ppt/theme/theme1.xml><?xml version="1.0" encoding="utf-8"?>
<a:theme xmlns:a="http://schemas.openxmlformats.org/drawingml/2006/main" name="Office Theme">
  <a:themeElements>
    <a:clrScheme name="BMC-BUMS">
      <a:dk1>
        <a:sysClr val="windowText" lastClr="000000"/>
      </a:dk1>
      <a:lt1>
        <a:sysClr val="window" lastClr="FFFFFF"/>
      </a:lt1>
      <a:dk2>
        <a:srgbClr val="0A2554"/>
      </a:dk2>
      <a:lt2>
        <a:srgbClr val="EEECE1"/>
      </a:lt2>
      <a:accent1>
        <a:srgbClr val="125E7B"/>
      </a:accent1>
      <a:accent2>
        <a:srgbClr val="629FA6"/>
      </a:accent2>
      <a:accent3>
        <a:srgbClr val="99CC66"/>
      </a:accent3>
      <a:accent4>
        <a:srgbClr val="FF9933"/>
      </a:accent4>
      <a:accent5>
        <a:srgbClr val="CCCC33"/>
      </a:accent5>
      <a:accent6>
        <a:srgbClr val="996699"/>
      </a:accent6>
      <a:hlink>
        <a:srgbClr val="629FA6"/>
      </a:hlink>
      <a:folHlink>
        <a:srgbClr val="125E7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12403</TotalTime>
  <Words>641</Words>
  <Application>Microsoft Office PowerPoint</Application>
  <PresentationFormat>On-screen Show (4:3)</PresentationFormat>
  <Paragraphs>69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MS PGothic</vt:lpstr>
      <vt:lpstr>MS PGothic</vt:lpstr>
      <vt:lpstr>Arial</vt:lpstr>
      <vt:lpstr>Calibri</vt:lpstr>
      <vt:lpstr>Cambria</vt:lpstr>
      <vt:lpstr>Garamond</vt:lpstr>
      <vt:lpstr>Nunito</vt:lpstr>
      <vt:lpstr>Times New Roman</vt:lpstr>
      <vt:lpstr>Office Theme</vt:lpstr>
      <vt:lpstr>Tobacco Use Disorder</vt:lpstr>
      <vt:lpstr>Learning Objectives</vt:lpstr>
      <vt:lpstr>Tobacco Use Disorder</vt:lpstr>
      <vt:lpstr>Disparities </vt:lpstr>
      <vt:lpstr>Neurobiology</vt:lpstr>
      <vt:lpstr>Treatment</vt:lpstr>
      <vt:lpstr>Pharmacologic: combination of NRT + medication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Alcohol Withdrawal and Dependence: From Research to Practice</dc:title>
  <dc:creator>rsaitz</dc:creator>
  <cp:lastModifiedBy>Canfield, Jules</cp:lastModifiedBy>
  <cp:revision>196</cp:revision>
  <cp:lastPrinted>2013-04-02T13:28:43Z</cp:lastPrinted>
  <dcterms:created xsi:type="dcterms:W3CDTF">2002-04-08T14:41:02Z</dcterms:created>
  <dcterms:modified xsi:type="dcterms:W3CDTF">2025-04-28T01:42:57Z</dcterms:modified>
</cp:coreProperties>
</file>