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1" r:id="rId1"/>
  </p:sldMasterIdLst>
  <p:notesMasterIdLst>
    <p:notesMasterId r:id="rId35"/>
  </p:notesMasterIdLst>
  <p:sldIdLst>
    <p:sldId id="256" r:id="rId2"/>
    <p:sldId id="527" r:id="rId3"/>
    <p:sldId id="306" r:id="rId4"/>
    <p:sldId id="548" r:id="rId5"/>
    <p:sldId id="513" r:id="rId6"/>
    <p:sldId id="2137" r:id="rId7"/>
    <p:sldId id="2135" r:id="rId8"/>
    <p:sldId id="261" r:id="rId9"/>
    <p:sldId id="533" r:id="rId10"/>
    <p:sldId id="2134" r:id="rId11"/>
    <p:sldId id="540" r:id="rId12"/>
    <p:sldId id="549" r:id="rId13"/>
    <p:sldId id="2131" r:id="rId14"/>
    <p:sldId id="341" r:id="rId15"/>
    <p:sldId id="340" r:id="rId16"/>
    <p:sldId id="2138" r:id="rId17"/>
    <p:sldId id="541" r:id="rId18"/>
    <p:sldId id="532" r:id="rId19"/>
    <p:sldId id="550" r:id="rId20"/>
    <p:sldId id="551" r:id="rId21"/>
    <p:sldId id="530" r:id="rId22"/>
    <p:sldId id="517" r:id="rId23"/>
    <p:sldId id="516" r:id="rId24"/>
    <p:sldId id="552" r:id="rId25"/>
    <p:sldId id="393" r:id="rId26"/>
    <p:sldId id="371" r:id="rId27"/>
    <p:sldId id="553" r:id="rId28"/>
    <p:sldId id="534" r:id="rId29"/>
    <p:sldId id="535" r:id="rId30"/>
    <p:sldId id="547" r:id="rId31"/>
    <p:sldId id="536" r:id="rId32"/>
    <p:sldId id="2139" r:id="rId33"/>
    <p:sldId id="433"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07" autoAdjust="0"/>
    <p:restoredTop sz="70664" autoAdjust="0"/>
  </p:normalViewPr>
  <p:slideViewPr>
    <p:cSldViewPr snapToGrid="0">
      <p:cViewPr varScale="1">
        <p:scale>
          <a:sx n="89" d="100"/>
          <a:sy n="89" d="100"/>
        </p:scale>
        <p:origin x="792" y="160"/>
      </p:cViewPr>
      <p:guideLst>
        <p:guide orient="horz" pos="2160"/>
        <p:guide pos="3840"/>
      </p:guideLst>
    </p:cSldViewPr>
  </p:slideViewPr>
  <p:outlineViewPr>
    <p:cViewPr>
      <p:scale>
        <a:sx n="33" d="100"/>
        <a:sy n="33" d="100"/>
      </p:scale>
      <p:origin x="0" y="-252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a:t>Chronic Medical</a:t>
            </a:r>
            <a:r>
              <a:rPr lang="en-US" sz="2800" baseline="0" dirty="0"/>
              <a:t> Conditions</a:t>
            </a:r>
            <a:endParaRPr lang="en-US" sz="2800" dirty="0"/>
          </a:p>
        </c:rich>
      </c:tx>
      <c:overlay val="0"/>
    </c:title>
    <c:autoTitleDeleted val="0"/>
    <c:plotArea>
      <c:layout/>
      <c:barChart>
        <c:barDir val="col"/>
        <c:grouping val="clustered"/>
        <c:varyColors val="0"/>
        <c:ser>
          <c:idx val="0"/>
          <c:order val="0"/>
          <c:tx>
            <c:strRef>
              <c:f>Sheet1!$B$1</c:f>
              <c:strCache>
                <c:ptCount val="1"/>
                <c:pt idx="0">
                  <c:v>Incarcerated</c:v>
                </c:pt>
              </c:strCache>
            </c:strRef>
          </c:tx>
          <c:spPr>
            <a:solidFill>
              <a:schemeClr val="accent2"/>
            </a:solidFill>
          </c:spPr>
          <c:invertIfNegative val="0"/>
          <c:cat>
            <c:strRef>
              <c:f>Sheet1!$A$2:$A$4</c:f>
              <c:strCache>
                <c:ptCount val="3"/>
                <c:pt idx="0">
                  <c:v>HTN</c:v>
                </c:pt>
                <c:pt idx="1">
                  <c:v>DM</c:v>
                </c:pt>
                <c:pt idx="2">
                  <c:v>Asthma</c:v>
                </c:pt>
              </c:strCache>
            </c:strRef>
          </c:cat>
          <c:val>
            <c:numRef>
              <c:f>Sheet1!$B$2:$B$4</c:f>
              <c:numCache>
                <c:formatCode>0%</c:formatCode>
                <c:ptCount val="3"/>
                <c:pt idx="0">
                  <c:v>0.30199999999999999</c:v>
                </c:pt>
                <c:pt idx="1">
                  <c:v>0.09</c:v>
                </c:pt>
                <c:pt idx="2">
                  <c:v>0.14899999999999999</c:v>
                </c:pt>
              </c:numCache>
            </c:numRef>
          </c:val>
          <c:extLst>
            <c:ext xmlns:c16="http://schemas.microsoft.com/office/drawing/2014/chart" uri="{C3380CC4-5D6E-409C-BE32-E72D297353CC}">
              <c16:uniqueId val="{00000000-B074-4A9B-8C05-A35EA1430675}"/>
            </c:ext>
          </c:extLst>
        </c:ser>
        <c:ser>
          <c:idx val="1"/>
          <c:order val="1"/>
          <c:tx>
            <c:strRef>
              <c:f>Sheet1!$C$1</c:f>
              <c:strCache>
                <c:ptCount val="1"/>
                <c:pt idx="0">
                  <c:v>General</c:v>
                </c:pt>
              </c:strCache>
            </c:strRef>
          </c:tx>
          <c:spPr>
            <a:solidFill>
              <a:schemeClr val="accent1"/>
            </a:solidFill>
          </c:spPr>
          <c:invertIfNegative val="0"/>
          <c:cat>
            <c:strRef>
              <c:f>Sheet1!$A$2:$A$4</c:f>
              <c:strCache>
                <c:ptCount val="3"/>
                <c:pt idx="0">
                  <c:v>HTN</c:v>
                </c:pt>
                <c:pt idx="1">
                  <c:v>DM</c:v>
                </c:pt>
                <c:pt idx="2">
                  <c:v>Asthma</c:v>
                </c:pt>
              </c:strCache>
            </c:strRef>
          </c:cat>
          <c:val>
            <c:numRef>
              <c:f>Sheet1!$C$2:$C$4</c:f>
              <c:numCache>
                <c:formatCode>0%</c:formatCode>
                <c:ptCount val="3"/>
                <c:pt idx="0">
                  <c:v>0.18099999999999999</c:v>
                </c:pt>
                <c:pt idx="1">
                  <c:v>6.5000000000000002E-2</c:v>
                </c:pt>
                <c:pt idx="2">
                  <c:v>0.10199999999999999</c:v>
                </c:pt>
              </c:numCache>
            </c:numRef>
          </c:val>
          <c:extLst>
            <c:ext xmlns:c16="http://schemas.microsoft.com/office/drawing/2014/chart" uri="{C3380CC4-5D6E-409C-BE32-E72D297353CC}">
              <c16:uniqueId val="{00000001-B074-4A9B-8C05-A35EA1430675}"/>
            </c:ext>
          </c:extLst>
        </c:ser>
        <c:dLbls>
          <c:showLegendKey val="0"/>
          <c:showVal val="0"/>
          <c:showCatName val="0"/>
          <c:showSerName val="0"/>
          <c:showPercent val="0"/>
          <c:showBubbleSize val="0"/>
        </c:dLbls>
        <c:gapWidth val="150"/>
        <c:axId val="157445568"/>
        <c:axId val="157257984"/>
      </c:barChart>
      <c:catAx>
        <c:axId val="157445568"/>
        <c:scaling>
          <c:orientation val="minMax"/>
        </c:scaling>
        <c:delete val="0"/>
        <c:axPos val="b"/>
        <c:numFmt formatCode="General" sourceLinked="0"/>
        <c:majorTickMark val="out"/>
        <c:minorTickMark val="none"/>
        <c:tickLblPos val="nextTo"/>
        <c:txPr>
          <a:bodyPr/>
          <a:lstStyle/>
          <a:p>
            <a:pPr>
              <a:defRPr sz="2400"/>
            </a:pPr>
            <a:endParaRPr lang="en-US"/>
          </a:p>
        </c:txPr>
        <c:crossAx val="157257984"/>
        <c:crosses val="autoZero"/>
        <c:auto val="1"/>
        <c:lblAlgn val="ctr"/>
        <c:lblOffset val="100"/>
        <c:noMultiLvlLbl val="0"/>
      </c:catAx>
      <c:valAx>
        <c:axId val="157257984"/>
        <c:scaling>
          <c:orientation val="minMax"/>
          <c:max val="0.35000000000000003"/>
          <c:min val="0"/>
        </c:scaling>
        <c:delete val="0"/>
        <c:axPos val="l"/>
        <c:majorGridlines/>
        <c:title>
          <c:tx>
            <c:rich>
              <a:bodyPr rot="-5400000" vert="horz"/>
              <a:lstStyle/>
              <a:p>
                <a:pPr>
                  <a:defRPr b="0"/>
                </a:pPr>
                <a:r>
                  <a:rPr lang="en-US" b="0" dirty="0"/>
                  <a:t>Prevalence</a:t>
                </a:r>
              </a:p>
            </c:rich>
          </c:tx>
          <c:overlay val="0"/>
        </c:title>
        <c:numFmt formatCode="0%" sourceLinked="1"/>
        <c:majorTickMark val="out"/>
        <c:minorTickMark val="none"/>
        <c:tickLblPos val="nextTo"/>
        <c:txPr>
          <a:bodyPr/>
          <a:lstStyle/>
          <a:p>
            <a:pPr>
              <a:defRPr sz="2400"/>
            </a:pPr>
            <a:endParaRPr lang="en-US"/>
          </a:p>
        </c:txPr>
        <c:crossAx val="157445568"/>
        <c:crosses val="autoZero"/>
        <c:crossBetween val="between"/>
        <c:majorUnit val="0.1"/>
      </c:valAx>
    </c:plotArea>
    <c:plotVisOnly val="1"/>
    <c:dispBlanksAs val="gap"/>
    <c:showDLblsOverMax val="0"/>
  </c:chart>
  <c:spPr>
    <a:ln w="57150">
      <a:solidFill>
        <a:srgbClr val="7030A0"/>
      </a:solidFill>
    </a:ln>
  </c:spPr>
  <c:txPr>
    <a:bodyPr/>
    <a:lstStyle/>
    <a:p>
      <a:pPr>
        <a:defRPr sz="2800">
          <a:latin typeface="Corbel" panose="020B0503020204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a:t>Infectious Diseases</a:t>
            </a:r>
          </a:p>
        </c:rich>
      </c:tx>
      <c:overlay val="0"/>
    </c:title>
    <c:autoTitleDeleted val="0"/>
    <c:plotArea>
      <c:layout/>
      <c:barChart>
        <c:barDir val="col"/>
        <c:grouping val="clustered"/>
        <c:varyColors val="0"/>
        <c:ser>
          <c:idx val="0"/>
          <c:order val="0"/>
          <c:tx>
            <c:strRef>
              <c:f>Sheet1!$B$6</c:f>
              <c:strCache>
                <c:ptCount val="1"/>
                <c:pt idx="0">
                  <c:v>Incarcerated</c:v>
                </c:pt>
              </c:strCache>
            </c:strRef>
          </c:tx>
          <c:spPr>
            <a:solidFill>
              <a:schemeClr val="accent2"/>
            </a:solidFill>
          </c:spPr>
          <c:invertIfNegative val="0"/>
          <c:dLbls>
            <c:delete val="1"/>
          </c:dLbls>
          <c:cat>
            <c:strRef>
              <c:f>Sheet1!$A$7:$A$9</c:f>
              <c:strCache>
                <c:ptCount val="3"/>
                <c:pt idx="0">
                  <c:v>HIV</c:v>
                </c:pt>
                <c:pt idx="1">
                  <c:v>HBV/HCV</c:v>
                </c:pt>
                <c:pt idx="2">
                  <c:v>TB</c:v>
                </c:pt>
              </c:strCache>
            </c:strRef>
          </c:cat>
          <c:val>
            <c:numRef>
              <c:f>Sheet1!$B$7:$B$9</c:f>
              <c:numCache>
                <c:formatCode>0%</c:formatCode>
                <c:ptCount val="3"/>
                <c:pt idx="0">
                  <c:v>1.2999999999999999E-2</c:v>
                </c:pt>
                <c:pt idx="1">
                  <c:v>0.109</c:v>
                </c:pt>
                <c:pt idx="2">
                  <c:v>0.06</c:v>
                </c:pt>
              </c:numCache>
            </c:numRef>
          </c:val>
          <c:extLst>
            <c:ext xmlns:c16="http://schemas.microsoft.com/office/drawing/2014/chart" uri="{C3380CC4-5D6E-409C-BE32-E72D297353CC}">
              <c16:uniqueId val="{00000000-9940-44B1-B57C-CD70E4E06E35}"/>
            </c:ext>
          </c:extLst>
        </c:ser>
        <c:ser>
          <c:idx val="1"/>
          <c:order val="1"/>
          <c:tx>
            <c:strRef>
              <c:f>Sheet1!$C$6</c:f>
              <c:strCache>
                <c:ptCount val="1"/>
                <c:pt idx="0">
                  <c:v>General</c:v>
                </c:pt>
              </c:strCache>
            </c:strRef>
          </c:tx>
          <c:spPr>
            <a:solidFill>
              <a:schemeClr val="accent1"/>
            </a:solidFill>
          </c:spPr>
          <c:invertIfNegative val="0"/>
          <c:dLbls>
            <c:delete val="1"/>
          </c:dLbls>
          <c:cat>
            <c:strRef>
              <c:f>Sheet1!$A$7:$A$9</c:f>
              <c:strCache>
                <c:ptCount val="3"/>
                <c:pt idx="0">
                  <c:v>HIV</c:v>
                </c:pt>
                <c:pt idx="1">
                  <c:v>HBV/HCV</c:v>
                </c:pt>
                <c:pt idx="2">
                  <c:v>TB</c:v>
                </c:pt>
              </c:strCache>
            </c:strRef>
          </c:cat>
          <c:val>
            <c:numRef>
              <c:f>Sheet1!$C$7:$C$9</c:f>
              <c:numCache>
                <c:formatCode>0%</c:formatCode>
                <c:ptCount val="3"/>
                <c:pt idx="0">
                  <c:v>4.0000000000000001E-3</c:v>
                </c:pt>
                <c:pt idx="1">
                  <c:v>1.0999999999999999E-2</c:v>
                </c:pt>
                <c:pt idx="2">
                  <c:v>5.0000000000000001E-3</c:v>
                </c:pt>
              </c:numCache>
            </c:numRef>
          </c:val>
          <c:extLst>
            <c:ext xmlns:c16="http://schemas.microsoft.com/office/drawing/2014/chart" uri="{C3380CC4-5D6E-409C-BE32-E72D297353CC}">
              <c16:uniqueId val="{00000001-9940-44B1-B57C-CD70E4E06E35}"/>
            </c:ext>
          </c:extLst>
        </c:ser>
        <c:dLbls>
          <c:showLegendKey val="0"/>
          <c:showVal val="1"/>
          <c:showCatName val="0"/>
          <c:showSerName val="0"/>
          <c:showPercent val="0"/>
          <c:showBubbleSize val="0"/>
        </c:dLbls>
        <c:gapWidth val="150"/>
        <c:axId val="161285984"/>
        <c:axId val="161286544"/>
      </c:barChart>
      <c:catAx>
        <c:axId val="161285984"/>
        <c:scaling>
          <c:orientation val="minMax"/>
        </c:scaling>
        <c:delete val="0"/>
        <c:axPos val="b"/>
        <c:numFmt formatCode="General" sourceLinked="0"/>
        <c:majorTickMark val="out"/>
        <c:minorTickMark val="none"/>
        <c:tickLblPos val="nextTo"/>
        <c:txPr>
          <a:bodyPr/>
          <a:lstStyle/>
          <a:p>
            <a:pPr>
              <a:defRPr sz="2400"/>
            </a:pPr>
            <a:endParaRPr lang="en-US"/>
          </a:p>
        </c:txPr>
        <c:crossAx val="161286544"/>
        <c:crosses val="autoZero"/>
        <c:auto val="1"/>
        <c:lblAlgn val="ctr"/>
        <c:lblOffset val="100"/>
        <c:noMultiLvlLbl val="0"/>
      </c:catAx>
      <c:valAx>
        <c:axId val="161286544"/>
        <c:scaling>
          <c:orientation val="minMax"/>
          <c:max val="0.11000000000000001"/>
          <c:min val="0"/>
        </c:scaling>
        <c:delete val="0"/>
        <c:axPos val="l"/>
        <c:majorGridlines>
          <c:spPr>
            <a:ln>
              <a:solidFill>
                <a:schemeClr val="accent1"/>
              </a:solidFill>
            </a:ln>
          </c:spPr>
        </c:majorGridlines>
        <c:title>
          <c:tx>
            <c:rich>
              <a:bodyPr rot="-5400000" vert="horz"/>
              <a:lstStyle/>
              <a:p>
                <a:pPr>
                  <a:defRPr b="0"/>
                </a:pPr>
                <a:r>
                  <a:rPr lang="en-US" b="0" dirty="0"/>
                  <a:t>Prevalence</a:t>
                </a:r>
              </a:p>
            </c:rich>
          </c:tx>
          <c:overlay val="0"/>
        </c:title>
        <c:numFmt formatCode="0%" sourceLinked="1"/>
        <c:majorTickMark val="out"/>
        <c:minorTickMark val="none"/>
        <c:tickLblPos val="nextTo"/>
        <c:txPr>
          <a:bodyPr/>
          <a:lstStyle/>
          <a:p>
            <a:pPr>
              <a:defRPr sz="2400"/>
            </a:pPr>
            <a:endParaRPr lang="en-US"/>
          </a:p>
        </c:txPr>
        <c:crossAx val="161285984"/>
        <c:crosses val="autoZero"/>
        <c:crossBetween val="between"/>
        <c:majorUnit val="5.000000000000001E-2"/>
      </c:valAx>
    </c:plotArea>
    <c:plotVisOnly val="1"/>
    <c:dispBlanksAs val="gap"/>
    <c:showDLblsOverMax val="0"/>
  </c:chart>
  <c:spPr>
    <a:ln w="57150">
      <a:solidFill>
        <a:srgbClr val="7030A0"/>
      </a:solidFill>
    </a:ln>
  </c:spPr>
  <c:txPr>
    <a:bodyPr/>
    <a:lstStyle/>
    <a:p>
      <a:pPr>
        <a:defRPr sz="2800">
          <a:latin typeface="Corbel" panose="020B0503020204020204" pitchFamily="34" charset="0"/>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C8BB7D-63E4-469A-A24D-BC51069A9435}" type="doc">
      <dgm:prSet loTypeId="urn:microsoft.com/office/officeart/2005/8/layout/funnel1" loCatId="process" qsTypeId="urn:microsoft.com/office/officeart/2005/8/quickstyle/simple1" qsCatId="simple" csTypeId="urn:microsoft.com/office/officeart/2005/8/colors/accent0_3" csCatId="mainScheme" phldr="1"/>
      <dgm:spPr/>
      <dgm:t>
        <a:bodyPr/>
        <a:lstStyle/>
        <a:p>
          <a:endParaRPr lang="en-US"/>
        </a:p>
      </dgm:t>
    </dgm:pt>
    <dgm:pt modelId="{B4E2FA6F-A1C1-4BE1-BC17-F6C3572F2380}">
      <dgm:prSet phldrT="[Text]"/>
      <dgm:spPr/>
      <dgm:t>
        <a:bodyPr/>
        <a:lstStyle/>
        <a:p>
          <a:r>
            <a:rPr lang="en-US" dirty="0"/>
            <a:t>Unhealthy environmental factors</a:t>
          </a:r>
        </a:p>
      </dgm:t>
    </dgm:pt>
    <dgm:pt modelId="{6A1E89A2-376E-4E2C-829E-4C17A1B689F6}" type="parTrans" cxnId="{B6D01C6E-778A-4B54-B28B-DF48F9A2BCD4}">
      <dgm:prSet/>
      <dgm:spPr/>
      <dgm:t>
        <a:bodyPr/>
        <a:lstStyle/>
        <a:p>
          <a:endParaRPr lang="en-US"/>
        </a:p>
      </dgm:t>
    </dgm:pt>
    <dgm:pt modelId="{1DEF8B78-7F05-408A-8EC0-D307952E2C19}" type="sibTrans" cxnId="{B6D01C6E-778A-4B54-B28B-DF48F9A2BCD4}">
      <dgm:prSet/>
      <dgm:spPr/>
      <dgm:t>
        <a:bodyPr/>
        <a:lstStyle/>
        <a:p>
          <a:endParaRPr lang="en-US"/>
        </a:p>
      </dgm:t>
    </dgm:pt>
    <dgm:pt modelId="{3F9ECA46-4F00-4292-ADE5-985B624CF7D5}">
      <dgm:prSet phldrT="[Text]"/>
      <dgm:spPr/>
      <dgm:t>
        <a:bodyPr/>
        <a:lstStyle/>
        <a:p>
          <a:r>
            <a:rPr lang="en-US" dirty="0"/>
            <a:t>Medically vulnerable patients</a:t>
          </a:r>
        </a:p>
      </dgm:t>
    </dgm:pt>
    <dgm:pt modelId="{6C9CD170-8E3F-4173-9EBC-4A0ABCC3E375}" type="parTrans" cxnId="{E1F42BF7-500E-4CA3-A104-516EC18EAEBE}">
      <dgm:prSet/>
      <dgm:spPr/>
      <dgm:t>
        <a:bodyPr/>
        <a:lstStyle/>
        <a:p>
          <a:endParaRPr lang="en-US"/>
        </a:p>
      </dgm:t>
    </dgm:pt>
    <dgm:pt modelId="{92AD9A3B-CEF5-45E3-BC16-345D75BC9856}" type="sibTrans" cxnId="{E1F42BF7-500E-4CA3-A104-516EC18EAEBE}">
      <dgm:prSet/>
      <dgm:spPr/>
      <dgm:t>
        <a:bodyPr/>
        <a:lstStyle/>
        <a:p>
          <a:endParaRPr lang="en-US"/>
        </a:p>
      </dgm:t>
    </dgm:pt>
    <dgm:pt modelId="{0F2A1380-E5E0-4CC5-B89A-86E9C12C082F}">
      <dgm:prSet phldrT="[Text]"/>
      <dgm:spPr/>
      <dgm:t>
        <a:bodyPr/>
        <a:lstStyle/>
        <a:p>
          <a:r>
            <a:rPr lang="en-US" dirty="0"/>
            <a:t>Inadequate Funding</a:t>
          </a:r>
        </a:p>
      </dgm:t>
    </dgm:pt>
    <dgm:pt modelId="{DBEF0F07-3D3B-4E24-A03A-64403035E74F}" type="parTrans" cxnId="{77318CDD-E52E-4630-AF13-BD0E1B1C66CE}">
      <dgm:prSet/>
      <dgm:spPr/>
      <dgm:t>
        <a:bodyPr/>
        <a:lstStyle/>
        <a:p>
          <a:endParaRPr lang="en-US"/>
        </a:p>
      </dgm:t>
    </dgm:pt>
    <dgm:pt modelId="{E8D020D2-1530-4A85-B8BB-69755BEF8D7C}" type="sibTrans" cxnId="{77318CDD-E52E-4630-AF13-BD0E1B1C66CE}">
      <dgm:prSet/>
      <dgm:spPr/>
      <dgm:t>
        <a:bodyPr/>
        <a:lstStyle/>
        <a:p>
          <a:endParaRPr lang="en-US"/>
        </a:p>
      </dgm:t>
    </dgm:pt>
    <dgm:pt modelId="{02594239-29A6-419C-9538-133CE819408F}">
      <dgm:prSet phldrT="[Text]"/>
      <dgm:spPr/>
      <dgm:t>
        <a:bodyPr/>
        <a:lstStyle/>
        <a:p>
          <a:r>
            <a:rPr lang="en-US" b="1" dirty="0">
              <a:solidFill>
                <a:schemeClr val="tx2"/>
              </a:solidFill>
            </a:rPr>
            <a:t>Poor health outcomes</a:t>
          </a:r>
        </a:p>
      </dgm:t>
    </dgm:pt>
    <dgm:pt modelId="{16A0D771-8C11-49D8-A55D-683FBBA45764}" type="sibTrans" cxnId="{2780CBD0-567C-4772-849E-2A3F537EE2F4}">
      <dgm:prSet/>
      <dgm:spPr/>
      <dgm:t>
        <a:bodyPr/>
        <a:lstStyle/>
        <a:p>
          <a:endParaRPr lang="en-US"/>
        </a:p>
      </dgm:t>
    </dgm:pt>
    <dgm:pt modelId="{51A21177-0A2A-42E2-AE0F-F7B2234ECEB2}" type="parTrans" cxnId="{2780CBD0-567C-4772-849E-2A3F537EE2F4}">
      <dgm:prSet/>
      <dgm:spPr/>
      <dgm:t>
        <a:bodyPr/>
        <a:lstStyle/>
        <a:p>
          <a:endParaRPr lang="en-US"/>
        </a:p>
      </dgm:t>
    </dgm:pt>
    <dgm:pt modelId="{D33113B5-9E5C-40FB-BF38-293ACE8AADE2}" type="pres">
      <dgm:prSet presAssocID="{A5C8BB7D-63E4-469A-A24D-BC51069A9435}" presName="Name0" presStyleCnt="0">
        <dgm:presLayoutVars>
          <dgm:chMax val="4"/>
          <dgm:resizeHandles val="exact"/>
        </dgm:presLayoutVars>
      </dgm:prSet>
      <dgm:spPr/>
    </dgm:pt>
    <dgm:pt modelId="{478C7338-A637-45C7-BDD1-DA392ECE78E5}" type="pres">
      <dgm:prSet presAssocID="{A5C8BB7D-63E4-469A-A24D-BC51069A9435}" presName="ellipse" presStyleLbl="trBgShp" presStyleIdx="0" presStyleCnt="1"/>
      <dgm:spPr/>
    </dgm:pt>
    <dgm:pt modelId="{871E3B5B-5E5C-477A-A80C-74B69260C038}" type="pres">
      <dgm:prSet presAssocID="{A5C8BB7D-63E4-469A-A24D-BC51069A9435}" presName="arrow1" presStyleLbl="fgShp" presStyleIdx="0" presStyleCnt="1"/>
      <dgm:spPr/>
    </dgm:pt>
    <dgm:pt modelId="{CF09B501-9642-4668-8F3C-122AA4175BDA}" type="pres">
      <dgm:prSet presAssocID="{A5C8BB7D-63E4-469A-A24D-BC51069A9435}" presName="rectangle" presStyleLbl="revTx" presStyleIdx="0" presStyleCnt="1">
        <dgm:presLayoutVars>
          <dgm:bulletEnabled val="1"/>
        </dgm:presLayoutVars>
      </dgm:prSet>
      <dgm:spPr/>
    </dgm:pt>
    <dgm:pt modelId="{ADBFE145-E58C-4709-B0DD-B3A5CF016928}" type="pres">
      <dgm:prSet presAssocID="{3F9ECA46-4F00-4292-ADE5-985B624CF7D5}" presName="item1" presStyleLbl="node1" presStyleIdx="0" presStyleCnt="3">
        <dgm:presLayoutVars>
          <dgm:bulletEnabled val="1"/>
        </dgm:presLayoutVars>
      </dgm:prSet>
      <dgm:spPr/>
    </dgm:pt>
    <dgm:pt modelId="{C11DDE0F-8621-4179-B89C-9B579CE5A584}" type="pres">
      <dgm:prSet presAssocID="{0F2A1380-E5E0-4CC5-B89A-86E9C12C082F}" presName="item2" presStyleLbl="node1" presStyleIdx="1" presStyleCnt="3" custLinFactNeighborX="1683" custLinFactNeighborY="-15990">
        <dgm:presLayoutVars>
          <dgm:bulletEnabled val="1"/>
        </dgm:presLayoutVars>
      </dgm:prSet>
      <dgm:spPr/>
    </dgm:pt>
    <dgm:pt modelId="{F392785D-A8ED-4FE4-B956-743864562D36}" type="pres">
      <dgm:prSet presAssocID="{02594239-29A6-419C-9538-133CE819408F}" presName="item3" presStyleLbl="node1" presStyleIdx="2" presStyleCnt="3">
        <dgm:presLayoutVars>
          <dgm:bulletEnabled val="1"/>
        </dgm:presLayoutVars>
      </dgm:prSet>
      <dgm:spPr/>
    </dgm:pt>
    <dgm:pt modelId="{26A966AA-C0F2-4E0C-A558-A3B5583A7198}" type="pres">
      <dgm:prSet presAssocID="{A5C8BB7D-63E4-469A-A24D-BC51069A9435}" presName="funnel" presStyleLbl="trAlignAcc1" presStyleIdx="0" presStyleCnt="1" custLinFactNeighborX="-271" custLinFactNeighborY="339"/>
      <dgm:spPr/>
    </dgm:pt>
  </dgm:ptLst>
  <dgm:cxnLst>
    <dgm:cxn modelId="{A7B2C838-6551-460C-BB3B-E4C48688284D}" type="presOf" srcId="{02594239-29A6-419C-9538-133CE819408F}" destId="{CF09B501-9642-4668-8F3C-122AA4175BDA}" srcOrd="0" destOrd="0" presId="urn:microsoft.com/office/officeart/2005/8/layout/funnel1"/>
    <dgm:cxn modelId="{B6D01C6E-778A-4B54-B28B-DF48F9A2BCD4}" srcId="{A5C8BB7D-63E4-469A-A24D-BC51069A9435}" destId="{B4E2FA6F-A1C1-4BE1-BC17-F6C3572F2380}" srcOrd="0" destOrd="0" parTransId="{6A1E89A2-376E-4E2C-829E-4C17A1B689F6}" sibTransId="{1DEF8B78-7F05-408A-8EC0-D307952E2C19}"/>
    <dgm:cxn modelId="{1C978178-5CB9-467C-9D01-40FF6FA45C5F}" type="presOf" srcId="{A5C8BB7D-63E4-469A-A24D-BC51069A9435}" destId="{D33113B5-9E5C-40FB-BF38-293ACE8AADE2}" srcOrd="0" destOrd="0" presId="urn:microsoft.com/office/officeart/2005/8/layout/funnel1"/>
    <dgm:cxn modelId="{47F2B27E-F48E-4706-BC54-46F16DAB603D}" type="presOf" srcId="{3F9ECA46-4F00-4292-ADE5-985B624CF7D5}" destId="{C11DDE0F-8621-4179-B89C-9B579CE5A584}" srcOrd="0" destOrd="0" presId="urn:microsoft.com/office/officeart/2005/8/layout/funnel1"/>
    <dgm:cxn modelId="{19CC427F-84DB-465C-A883-0BCA2B6F9CB6}" type="presOf" srcId="{B4E2FA6F-A1C1-4BE1-BC17-F6C3572F2380}" destId="{F392785D-A8ED-4FE4-B956-743864562D36}" srcOrd="0" destOrd="0" presId="urn:microsoft.com/office/officeart/2005/8/layout/funnel1"/>
    <dgm:cxn modelId="{2780CBD0-567C-4772-849E-2A3F537EE2F4}" srcId="{A5C8BB7D-63E4-469A-A24D-BC51069A9435}" destId="{02594239-29A6-419C-9538-133CE819408F}" srcOrd="3" destOrd="0" parTransId="{51A21177-0A2A-42E2-AE0F-F7B2234ECEB2}" sibTransId="{16A0D771-8C11-49D8-A55D-683FBBA45764}"/>
    <dgm:cxn modelId="{565F58D6-9100-43CA-AD98-94086506C7E5}" type="presOf" srcId="{0F2A1380-E5E0-4CC5-B89A-86E9C12C082F}" destId="{ADBFE145-E58C-4709-B0DD-B3A5CF016928}" srcOrd="0" destOrd="0" presId="urn:microsoft.com/office/officeart/2005/8/layout/funnel1"/>
    <dgm:cxn modelId="{77318CDD-E52E-4630-AF13-BD0E1B1C66CE}" srcId="{A5C8BB7D-63E4-469A-A24D-BC51069A9435}" destId="{0F2A1380-E5E0-4CC5-B89A-86E9C12C082F}" srcOrd="2" destOrd="0" parTransId="{DBEF0F07-3D3B-4E24-A03A-64403035E74F}" sibTransId="{E8D020D2-1530-4A85-B8BB-69755BEF8D7C}"/>
    <dgm:cxn modelId="{E1F42BF7-500E-4CA3-A104-516EC18EAEBE}" srcId="{A5C8BB7D-63E4-469A-A24D-BC51069A9435}" destId="{3F9ECA46-4F00-4292-ADE5-985B624CF7D5}" srcOrd="1" destOrd="0" parTransId="{6C9CD170-8E3F-4173-9EBC-4A0ABCC3E375}" sibTransId="{92AD9A3B-CEF5-45E3-BC16-345D75BC9856}"/>
    <dgm:cxn modelId="{A38D37E8-AFA3-47C5-A2DC-21C71046AECC}" type="presParOf" srcId="{D33113B5-9E5C-40FB-BF38-293ACE8AADE2}" destId="{478C7338-A637-45C7-BDD1-DA392ECE78E5}" srcOrd="0" destOrd="0" presId="urn:microsoft.com/office/officeart/2005/8/layout/funnel1"/>
    <dgm:cxn modelId="{9B1C54F2-1A6C-45F2-AAD8-A4B14A6D781E}" type="presParOf" srcId="{D33113B5-9E5C-40FB-BF38-293ACE8AADE2}" destId="{871E3B5B-5E5C-477A-A80C-74B69260C038}" srcOrd="1" destOrd="0" presId="urn:microsoft.com/office/officeart/2005/8/layout/funnel1"/>
    <dgm:cxn modelId="{7DC0E33B-E676-4657-BDFB-7BA45078C104}" type="presParOf" srcId="{D33113B5-9E5C-40FB-BF38-293ACE8AADE2}" destId="{CF09B501-9642-4668-8F3C-122AA4175BDA}" srcOrd="2" destOrd="0" presId="urn:microsoft.com/office/officeart/2005/8/layout/funnel1"/>
    <dgm:cxn modelId="{C55AB283-CFF0-4732-97B2-9D619F0F247F}" type="presParOf" srcId="{D33113B5-9E5C-40FB-BF38-293ACE8AADE2}" destId="{ADBFE145-E58C-4709-B0DD-B3A5CF016928}" srcOrd="3" destOrd="0" presId="urn:microsoft.com/office/officeart/2005/8/layout/funnel1"/>
    <dgm:cxn modelId="{C8713B9D-F43C-4098-A34A-8C30262F458C}" type="presParOf" srcId="{D33113B5-9E5C-40FB-BF38-293ACE8AADE2}" destId="{C11DDE0F-8621-4179-B89C-9B579CE5A584}" srcOrd="4" destOrd="0" presId="urn:microsoft.com/office/officeart/2005/8/layout/funnel1"/>
    <dgm:cxn modelId="{4C8E0421-F5DB-412B-AE47-62222035A508}" type="presParOf" srcId="{D33113B5-9E5C-40FB-BF38-293ACE8AADE2}" destId="{F392785D-A8ED-4FE4-B956-743864562D36}" srcOrd="5" destOrd="0" presId="urn:microsoft.com/office/officeart/2005/8/layout/funnel1"/>
    <dgm:cxn modelId="{F9DBF1D5-6EBA-460D-B62A-303125310662}" type="presParOf" srcId="{D33113B5-9E5C-40FB-BF38-293ACE8AADE2}" destId="{26A966AA-C0F2-4E0C-A558-A3B5583A7198}"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8C7338-A637-45C7-BDD1-DA392ECE78E5}">
      <dsp:nvSpPr>
        <dsp:cNvPr id="0" name=""/>
        <dsp:cNvSpPr/>
      </dsp:nvSpPr>
      <dsp:spPr>
        <a:xfrm>
          <a:off x="1980255" y="227832"/>
          <a:ext cx="4521596" cy="1570290"/>
        </a:xfrm>
        <a:prstGeom prst="ellipse">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1E3B5B-5E5C-477A-A80C-74B69260C038}">
      <dsp:nvSpPr>
        <dsp:cNvPr id="0" name=""/>
        <dsp:cNvSpPr/>
      </dsp:nvSpPr>
      <dsp:spPr>
        <a:xfrm>
          <a:off x="3809925" y="4072942"/>
          <a:ext cx="876278" cy="560818"/>
        </a:xfrm>
        <a:prstGeom prst="down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09B501-9642-4668-8F3C-122AA4175BDA}">
      <dsp:nvSpPr>
        <dsp:cNvPr id="0" name=""/>
        <dsp:cNvSpPr/>
      </dsp:nvSpPr>
      <dsp:spPr>
        <a:xfrm>
          <a:off x="2144996" y="4521596"/>
          <a:ext cx="4206136" cy="1051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tx2"/>
              </a:solidFill>
            </a:rPr>
            <a:t>Poor health outcomes</a:t>
          </a:r>
        </a:p>
      </dsp:txBody>
      <dsp:txXfrm>
        <a:off x="2144996" y="4521596"/>
        <a:ext cx="4206136" cy="1051534"/>
      </dsp:txXfrm>
    </dsp:sp>
    <dsp:sp modelId="{ADBFE145-E58C-4709-B0DD-B3A5CF016928}">
      <dsp:nvSpPr>
        <dsp:cNvPr id="0" name=""/>
        <dsp:cNvSpPr/>
      </dsp:nvSpPr>
      <dsp:spPr>
        <a:xfrm>
          <a:off x="3624154" y="1919400"/>
          <a:ext cx="1577301" cy="1577301"/>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Inadequate Funding</a:t>
          </a:r>
        </a:p>
      </dsp:txBody>
      <dsp:txXfrm>
        <a:off x="3855144" y="2150390"/>
        <a:ext cx="1115321" cy="1115321"/>
      </dsp:txXfrm>
    </dsp:sp>
    <dsp:sp modelId="{C11DDE0F-8621-4179-B89C-9B579CE5A584}">
      <dsp:nvSpPr>
        <dsp:cNvPr id="0" name=""/>
        <dsp:cNvSpPr/>
      </dsp:nvSpPr>
      <dsp:spPr>
        <a:xfrm>
          <a:off x="2522053" y="483863"/>
          <a:ext cx="1577301" cy="1577301"/>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Medically vulnerable patients</a:t>
          </a:r>
        </a:p>
      </dsp:txBody>
      <dsp:txXfrm>
        <a:off x="2753043" y="714853"/>
        <a:ext cx="1115321" cy="1115321"/>
      </dsp:txXfrm>
    </dsp:sp>
    <dsp:sp modelId="{F392785D-A8ED-4FE4-B956-743864562D36}">
      <dsp:nvSpPr>
        <dsp:cNvPr id="0" name=""/>
        <dsp:cNvSpPr/>
      </dsp:nvSpPr>
      <dsp:spPr>
        <a:xfrm>
          <a:off x="4107859" y="354717"/>
          <a:ext cx="1577301" cy="1577301"/>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Unhealthy environmental factors</a:t>
          </a:r>
        </a:p>
      </dsp:txBody>
      <dsp:txXfrm>
        <a:off x="4338849" y="585707"/>
        <a:ext cx="1115321" cy="1115321"/>
      </dsp:txXfrm>
    </dsp:sp>
    <dsp:sp modelId="{26A966AA-C0F2-4E0C-A558-A3B5583A7198}">
      <dsp:nvSpPr>
        <dsp:cNvPr id="0" name=""/>
        <dsp:cNvSpPr/>
      </dsp:nvSpPr>
      <dsp:spPr>
        <a:xfrm>
          <a:off x="1781186" y="48359"/>
          <a:ext cx="4907159" cy="3925727"/>
        </a:xfrm>
        <a:prstGeom prst="funnel">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1207C9-6A7F-44D4-978E-B01BC2255C41}" type="datetimeFigureOut">
              <a:rPr lang="en-US" smtClean="0"/>
              <a:t>4/27/25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3749CC-426E-4170-9443-25AC590B0B24}" type="slidenum">
              <a:rPr lang="en-US" smtClean="0"/>
              <a:t>‹#›</a:t>
            </a:fld>
            <a:endParaRPr lang="en-US"/>
          </a:p>
        </p:txBody>
      </p:sp>
    </p:spTree>
    <p:extLst>
      <p:ext uri="{BB962C8B-B14F-4D97-AF65-F5344CB8AC3E}">
        <p14:creationId xmlns:p14="http://schemas.microsoft.com/office/powerpoint/2010/main" val="1581303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ongress.gov/bill/99th-congress/house-bill/548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ncbi.nlm.nih.gov/pmc/articles/PMC2851043/#b2-spp-02-1-4"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ncbi.nlm.nih.gov/pmc/articles/PMC2851043/#b4-spp-02-1-4" TargetMode="External"/><Relationship Id="rId4" Type="http://schemas.openxmlformats.org/officeDocument/2006/relationships/hyperlink" Target="https://www.ncbi.nlm.nih.gov/pmc/articles/PMC2851043/#b3-spp-02-1-4"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749CC-426E-4170-9443-25AC590B0B24}" type="slidenum">
              <a:rPr lang="en-US" smtClean="0"/>
              <a:t>1</a:t>
            </a:fld>
            <a:endParaRPr lang="en-US"/>
          </a:p>
        </p:txBody>
      </p:sp>
    </p:spTree>
    <p:extLst>
      <p:ext uri="{BB962C8B-B14F-4D97-AF65-F5344CB8AC3E}">
        <p14:creationId xmlns:p14="http://schemas.microsoft.com/office/powerpoint/2010/main" val="1900846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b="1" dirty="0"/>
              <a:t>Mass incarceration driven by multiple factors but mainly by policy changes</a:t>
            </a:r>
          </a:p>
          <a:p>
            <a:pPr marL="342900" indent="-342900">
              <a:buAutoNum type="arabicPeriod"/>
            </a:pPr>
            <a:r>
              <a:rPr lang="en-US" b="1" dirty="0"/>
              <a:t>First it was deinstitutionalization of mental health which moved patients with severe mental health  out of state run psychiatric</a:t>
            </a:r>
            <a:r>
              <a:rPr lang="en-US" b="1" baseline="0" dirty="0"/>
              <a:t> asylums to the community but resources including housing did not follow. This lead to </a:t>
            </a:r>
            <a:r>
              <a:rPr lang="en-US" dirty="0"/>
              <a:t>homelessness</a:t>
            </a:r>
            <a:r>
              <a:rPr lang="en-US" baseline="0" dirty="0"/>
              <a:t> epidemic, substance use, petty crime </a:t>
            </a:r>
          </a:p>
          <a:p>
            <a:pPr marL="342900"/>
            <a:r>
              <a:rPr lang="en-US" baseline="0" dirty="0"/>
              <a:t>1955-1994 300,000 ended up incarcerated.</a:t>
            </a:r>
          </a:p>
          <a:p>
            <a:pPr marL="342900"/>
            <a:endParaRPr lang="en-US" b="0" baseline="0" dirty="0"/>
          </a:p>
          <a:p>
            <a:pPr marL="342900"/>
            <a:r>
              <a:rPr lang="en-US" b="0" baseline="0" dirty="0"/>
              <a:t>The major driver was the War on Drugs</a:t>
            </a:r>
          </a:p>
          <a:p>
            <a:pPr marL="342900"/>
            <a:endParaRPr lang="en-US" b="0" baseline="0" dirty="0"/>
          </a:p>
          <a:p>
            <a:pPr marL="342900"/>
            <a:r>
              <a:rPr lang="en-US" b="0" baseline="0" dirty="0"/>
              <a:t> </a:t>
            </a:r>
            <a:r>
              <a:rPr lang="en-US" b="1" dirty="0"/>
              <a:t>1970s War on Drugs</a:t>
            </a:r>
            <a:endParaRPr lang="en-US" sz="1200" b="0" i="0" kern="1200" dirty="0">
              <a:solidFill>
                <a:schemeClr val="tx1"/>
              </a:solidFill>
              <a:effectLst/>
              <a:latin typeface="+mn-lt"/>
              <a:ea typeface="+mn-ea"/>
              <a:cs typeface="+mn-cs"/>
            </a:endParaRPr>
          </a:p>
          <a:p>
            <a:pPr marL="342900"/>
            <a:r>
              <a:rPr lang="en-US" sz="1200" b="0" i="0" kern="1200" dirty="0">
                <a:solidFill>
                  <a:schemeClr val="tx1"/>
                </a:solidFill>
                <a:effectLst/>
                <a:latin typeface="+mn-lt"/>
                <a:ea typeface="+mn-ea"/>
                <a:cs typeface="+mn-cs"/>
              </a:rPr>
              <a:t>It included the </a:t>
            </a:r>
            <a:r>
              <a:rPr lang="en-US" sz="1200" b="0" i="0" u="none" strike="noStrike" kern="1200" dirty="0">
                <a:solidFill>
                  <a:schemeClr val="tx1"/>
                </a:solidFill>
                <a:effectLst/>
                <a:latin typeface="+mn-lt"/>
                <a:ea typeface="+mn-ea"/>
                <a:cs typeface="+mn-cs"/>
                <a:hlinkClick r:id="rId3"/>
              </a:rPr>
              <a:t>Anti-Drug Abuse Act of 1986</a:t>
            </a:r>
            <a:r>
              <a:rPr lang="en-US" sz="1200" b="0" i="0" kern="1200" dirty="0">
                <a:solidFill>
                  <a:schemeClr val="tx1"/>
                </a:solidFill>
                <a:effectLst/>
                <a:latin typeface="+mn-lt"/>
                <a:ea typeface="+mn-ea"/>
                <a:cs typeface="+mn-cs"/>
              </a:rPr>
              <a:t>, which imposed even more mandatory minimum sentences. Most significantly</a:t>
            </a:r>
          </a:p>
          <a:p>
            <a:pPr marL="342900"/>
            <a:r>
              <a:rPr lang="en-US" sz="1200" b="0" i="0" kern="1200" dirty="0">
                <a:solidFill>
                  <a:schemeClr val="tx1"/>
                </a:solidFill>
                <a:effectLst/>
                <a:latin typeface="+mn-lt"/>
                <a:ea typeface="+mn-ea"/>
                <a:cs typeface="+mn-cs"/>
              </a:rPr>
              <a:t>five-year mandatory minimum sentence for offenses involving 100 grams of heroin, 500 grams of cocaine or 5 grams of crack cocaine.</a:t>
            </a:r>
            <a:endParaRPr lang="en-US" dirty="0"/>
          </a:p>
          <a:p>
            <a:endParaRPr lang="en-US" dirty="0"/>
          </a:p>
          <a:p>
            <a:pPr marL="109538" indent="-109538">
              <a:buFont typeface="Arial" panose="020B0604020202020204" pitchFamily="34" charset="0"/>
              <a:buChar char="•"/>
            </a:pPr>
            <a:r>
              <a:rPr lang="en-US" sz="1800" dirty="0"/>
              <a:t>1970s: Congress lengthens sentences</a:t>
            </a:r>
          </a:p>
          <a:p>
            <a:pPr marL="109538" indent="-109538">
              <a:buFont typeface="Arial" panose="020B0604020202020204" pitchFamily="34" charset="0"/>
              <a:buChar char="•"/>
            </a:pPr>
            <a:r>
              <a:rPr lang="en-US" sz="1800" dirty="0"/>
              <a:t>1984: Comprehensive Crime Control Act</a:t>
            </a:r>
          </a:p>
          <a:p>
            <a:pPr marL="566738" lvl="1" indent="-109538">
              <a:buFont typeface="Arial" panose="020B0604020202020204" pitchFamily="34" charset="0"/>
              <a:buChar char="•"/>
            </a:pPr>
            <a:r>
              <a:rPr lang="en-US" sz="1800" dirty="0"/>
              <a:t>Mandatory minimums</a:t>
            </a:r>
          </a:p>
          <a:p>
            <a:pPr marL="566738" lvl="1" indent="-109538">
              <a:buFont typeface="Arial" panose="020B0604020202020204" pitchFamily="34" charset="0"/>
              <a:buChar char="•"/>
            </a:pPr>
            <a:r>
              <a:rPr lang="en-US" sz="1800" dirty="0"/>
              <a:t>Eliminated federal parole</a:t>
            </a:r>
          </a:p>
          <a:p>
            <a:pPr marL="109538" indent="-109538">
              <a:buFont typeface="Arial" panose="020B0604020202020204" pitchFamily="34" charset="0"/>
              <a:buChar char="•"/>
            </a:pPr>
            <a:r>
              <a:rPr lang="en-US" sz="1800" dirty="0"/>
              <a:t>1985-1992: lengthen drug sentences</a:t>
            </a:r>
          </a:p>
          <a:p>
            <a:pPr marL="566738" lvl="1" indent="-109538">
              <a:buFont typeface="Arial" panose="020B0604020202020204" pitchFamily="34" charset="0"/>
              <a:buChar char="•"/>
            </a:pPr>
            <a:r>
              <a:rPr lang="en-US" sz="1800" dirty="0"/>
              <a:t>Anti-Drug Abuse Act of 1986</a:t>
            </a:r>
          </a:p>
          <a:p>
            <a:pPr marL="109538" indent="-109538">
              <a:buFont typeface="Arial" panose="020B0604020202020204" pitchFamily="34" charset="0"/>
              <a:buChar char="•"/>
            </a:pPr>
            <a:r>
              <a:rPr lang="en-US" sz="1800" dirty="0"/>
              <a:t>1994: Violent Crime Control and Law Enforcement Act of 1994: “3-strike provision” at federal level</a:t>
            </a:r>
          </a:p>
          <a:p>
            <a:pPr marL="566738" lvl="1" indent="-109538">
              <a:buFont typeface="Arial" panose="020B0604020202020204" pitchFamily="34" charset="0"/>
              <a:buChar char="•"/>
            </a:pPr>
            <a:r>
              <a:rPr lang="en-US" sz="1800" dirty="0"/>
              <a:t>Life without parole if 2 prior convictions</a:t>
            </a:r>
          </a:p>
          <a:p>
            <a:pPr marL="109538" indent="-109538">
              <a:buFont typeface="Arial" panose="020B0604020202020204" pitchFamily="34" charset="0"/>
              <a:buChar char="•"/>
            </a:pPr>
            <a:r>
              <a:rPr lang="en-US" sz="1800" dirty="0"/>
              <a:t>2010: Fair Sentencing Act</a:t>
            </a:r>
          </a:p>
          <a:p>
            <a:pPr marL="566738" lvl="1" indent="-109538">
              <a:buFont typeface="Arial" panose="020B0604020202020204" pitchFamily="34" charset="0"/>
              <a:buChar char="•"/>
            </a:pPr>
            <a:r>
              <a:rPr lang="en-US" sz="1800" dirty="0"/>
              <a:t>Reduced sentencing disparity between crack and powder cocaine</a:t>
            </a:r>
          </a:p>
          <a:p>
            <a:endParaRPr lang="en-US" dirty="0"/>
          </a:p>
        </p:txBody>
      </p:sp>
      <p:sp>
        <p:nvSpPr>
          <p:cNvPr id="4" name="Slide Number Placeholder 3"/>
          <p:cNvSpPr>
            <a:spLocks noGrp="1"/>
          </p:cNvSpPr>
          <p:nvPr>
            <p:ph type="sldNum" sz="quarter" idx="5"/>
          </p:nvPr>
        </p:nvSpPr>
        <p:spPr/>
        <p:txBody>
          <a:bodyPr/>
          <a:lstStyle/>
          <a:p>
            <a:fld id="{603749CC-426E-4170-9443-25AC590B0B24}" type="slidenum">
              <a:rPr lang="en-US" smtClean="0"/>
              <a:t>10</a:t>
            </a:fld>
            <a:endParaRPr lang="en-US"/>
          </a:p>
        </p:txBody>
      </p:sp>
    </p:spTree>
    <p:extLst>
      <p:ext uri="{BB962C8B-B14F-4D97-AF65-F5344CB8AC3E}">
        <p14:creationId xmlns:p14="http://schemas.microsoft.com/office/powerpoint/2010/main" val="3510127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are probably starting to see is there is a strong intersection of addiction and correctional involvement. </a:t>
            </a:r>
          </a:p>
          <a:p>
            <a:r>
              <a:rPr lang="en-US" dirty="0"/>
              <a:t>Substance</a:t>
            </a:r>
            <a:r>
              <a:rPr lang="en-US" baseline="0" dirty="0"/>
              <a:t> use disorders in jail and prisons outpace rates in the general public</a:t>
            </a:r>
          </a:p>
          <a:p>
            <a:r>
              <a:rPr lang="en-US" baseline="0" dirty="0"/>
              <a:t>Although there has been progress we still respond to substance use/addiction with punitive measures</a:t>
            </a:r>
          </a:p>
          <a:p>
            <a:r>
              <a:rPr lang="en-US" baseline="0" dirty="0" err="1"/>
              <a:t>Approx</a:t>
            </a:r>
            <a:r>
              <a:rPr lang="en-US" baseline="0" dirty="0"/>
              <a:t> 3 million people with SUD are incarcerated in any given year</a:t>
            </a:r>
            <a:endParaRPr lang="en-US" dirty="0"/>
          </a:p>
        </p:txBody>
      </p:sp>
      <p:sp>
        <p:nvSpPr>
          <p:cNvPr id="4" name="Slide Number Placeholder 3"/>
          <p:cNvSpPr>
            <a:spLocks noGrp="1"/>
          </p:cNvSpPr>
          <p:nvPr>
            <p:ph type="sldNum" sz="quarter" idx="10"/>
          </p:nvPr>
        </p:nvSpPr>
        <p:spPr/>
        <p:txBody>
          <a:bodyPr/>
          <a:lstStyle/>
          <a:p>
            <a:fld id="{603749CC-426E-4170-9443-25AC590B0B24}" type="slidenum">
              <a:rPr lang="en-US" smtClean="0"/>
              <a:t>11</a:t>
            </a:fld>
            <a:endParaRPr lang="en-US"/>
          </a:p>
        </p:txBody>
      </p:sp>
    </p:spTree>
    <p:extLst>
      <p:ext uri="{BB962C8B-B14F-4D97-AF65-F5344CB8AC3E}">
        <p14:creationId xmlns:p14="http://schemas.microsoft.com/office/powerpoint/2010/main" val="4019699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clinicians we should understand and focus on the health impacts and disparities that involvement in this system creates so that we may provide the best care possible for our patients</a:t>
            </a:r>
          </a:p>
          <a:p>
            <a:endParaRPr lang="en-US" dirty="0"/>
          </a:p>
        </p:txBody>
      </p:sp>
      <p:sp>
        <p:nvSpPr>
          <p:cNvPr id="4" name="Slide Number Placeholder 3"/>
          <p:cNvSpPr>
            <a:spLocks noGrp="1"/>
          </p:cNvSpPr>
          <p:nvPr>
            <p:ph type="sldNum" sz="quarter" idx="5"/>
          </p:nvPr>
        </p:nvSpPr>
        <p:spPr/>
        <p:txBody>
          <a:bodyPr/>
          <a:lstStyle/>
          <a:p>
            <a:fld id="{603749CC-426E-4170-9443-25AC590B0B24}" type="slidenum">
              <a:rPr lang="en-US" smtClean="0"/>
              <a:t>12</a:t>
            </a:fld>
            <a:endParaRPr lang="en-US"/>
          </a:p>
        </p:txBody>
      </p:sp>
    </p:spTree>
    <p:extLst>
      <p:ext uri="{BB962C8B-B14F-4D97-AF65-F5344CB8AC3E}">
        <p14:creationId xmlns:p14="http://schemas.microsoft.com/office/powerpoint/2010/main" val="1372922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group in this country guaranteed health care are people incarcerated</a:t>
            </a:r>
          </a:p>
          <a:p>
            <a:r>
              <a:rPr lang="en-US" sz="1200" b="1" i="0" u="none" strike="noStrike" kern="1200" dirty="0">
                <a:solidFill>
                  <a:schemeClr val="tx1"/>
                </a:solidFill>
                <a:effectLst/>
                <a:latin typeface="+mn-lt"/>
                <a:ea typeface="+mn-ea"/>
                <a:cs typeface="+mn-cs"/>
              </a:rPr>
              <a:t>Estelle v. Gamble (1976)</a:t>
            </a:r>
            <a:r>
              <a:rPr lang="en-US" sz="1200" b="0" i="0" u="none" strike="noStrike" kern="1200" dirty="0">
                <a:solidFill>
                  <a:schemeClr val="tx1"/>
                </a:solidFill>
                <a:effectLst/>
                <a:latin typeface="+mn-lt"/>
                <a:ea typeface="+mn-ea"/>
                <a:cs typeface="+mn-cs"/>
              </a:rPr>
              <a:t> established that incarcerated individuals have a constitutional right to healthcare under the Eighth Amendment. The Supreme Court ruled that deliberate indifference to serious medical needs of prisoners constitutes cruel and unusual punishment.</a:t>
            </a:r>
            <a:endParaRPr lang="en-US" dirty="0"/>
          </a:p>
        </p:txBody>
      </p:sp>
      <p:sp>
        <p:nvSpPr>
          <p:cNvPr id="4" name="Slide Number Placeholder 3"/>
          <p:cNvSpPr>
            <a:spLocks noGrp="1"/>
          </p:cNvSpPr>
          <p:nvPr>
            <p:ph type="sldNum" sz="quarter" idx="10"/>
          </p:nvPr>
        </p:nvSpPr>
        <p:spPr/>
        <p:txBody>
          <a:bodyPr/>
          <a:lstStyle/>
          <a:p>
            <a:fld id="{9CC7E912-5A0B-4DE2-96BF-4C9FE318B83F}" type="slidenum">
              <a:rPr lang="en-US" smtClean="0"/>
              <a:t>13</a:t>
            </a:fld>
            <a:endParaRPr lang="en-US"/>
          </a:p>
        </p:txBody>
      </p:sp>
    </p:spTree>
    <p:extLst>
      <p:ext uri="{BB962C8B-B14F-4D97-AF65-F5344CB8AC3E}">
        <p14:creationId xmlns:p14="http://schemas.microsoft.com/office/powerpoint/2010/main" val="3782566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When we look a chronic and communicable diseases-</a:t>
            </a:r>
            <a:r>
              <a:rPr lang="en-US" sz="1200" b="0" i="0" kern="1200" dirty="0" err="1">
                <a:solidFill>
                  <a:schemeClr val="tx1"/>
                </a:solidFill>
                <a:effectLst/>
                <a:latin typeface="+mn-lt"/>
                <a:ea typeface="+mn-ea"/>
                <a:cs typeface="+mn-cs"/>
              </a:rPr>
              <a:t>Approx</a:t>
            </a:r>
            <a:r>
              <a:rPr lang="en-US" sz="1200" b="0" i="0" kern="1200" dirty="0">
                <a:solidFill>
                  <a:schemeClr val="tx1"/>
                </a:solidFill>
                <a:effectLst/>
                <a:latin typeface="+mn-lt"/>
                <a:ea typeface="+mn-ea"/>
                <a:cs typeface="+mn-cs"/>
              </a:rPr>
              <a:t> 40% of total prison and jail population have a current chronic medical conditions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Communicable/infectious diseases prevalent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HIV-high rates compared to general population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HCV</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Studies have shown 16-41% of individuals who are incarcerated carry HCV antibodies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12-31% have advanced/chronic infection </a:t>
            </a:r>
          </a:p>
        </p:txBody>
      </p:sp>
      <p:sp>
        <p:nvSpPr>
          <p:cNvPr id="4" name="Slide Number Placeholder 3"/>
          <p:cNvSpPr>
            <a:spLocks noGrp="1"/>
          </p:cNvSpPr>
          <p:nvPr>
            <p:ph type="sldNum" sz="quarter" idx="10"/>
          </p:nvPr>
        </p:nvSpPr>
        <p:spPr/>
        <p:txBody>
          <a:bodyPr/>
          <a:lstStyle/>
          <a:p>
            <a:fld id="{603749CC-426E-4170-9443-25AC590B0B24}" type="slidenum">
              <a:rPr lang="en-US" smtClean="0"/>
              <a:t>14</a:t>
            </a:fld>
            <a:endParaRPr lang="en-US"/>
          </a:p>
        </p:txBody>
      </p:sp>
    </p:spTree>
    <p:extLst>
      <p:ext uri="{BB962C8B-B14F-4D97-AF65-F5344CB8AC3E}">
        <p14:creationId xmlns:p14="http://schemas.microsoft.com/office/powerpoint/2010/main" val="4293648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Overall 50% of individuals who are incarcerated have mental health problem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Approx</a:t>
            </a:r>
            <a:r>
              <a:rPr lang="en-US" sz="1200" b="0" i="0" kern="1200" dirty="0">
                <a:solidFill>
                  <a:schemeClr val="tx1"/>
                </a:solidFill>
                <a:effectLst/>
                <a:latin typeface="+mn-lt"/>
                <a:ea typeface="+mn-ea"/>
                <a:cs typeface="+mn-cs"/>
              </a:rPr>
              <a:t> 25% have history of serious mental illness such as schizophrenia, bipolar disorder, depression, anxiety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Approx</a:t>
            </a:r>
            <a:r>
              <a:rPr lang="en-US" sz="1200" b="0" i="0" kern="1200" dirty="0">
                <a:solidFill>
                  <a:schemeClr val="tx1"/>
                </a:solidFill>
                <a:effectLst/>
                <a:latin typeface="+mn-lt"/>
                <a:ea typeface="+mn-ea"/>
                <a:cs typeface="+mn-cs"/>
              </a:rPr>
              <a:t> 2/3rds off treatment at time of incarceration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Substance use disorders also prevalent in the jail and prison population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Estimated 65% of US prison population has active SUD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Another 20% did not meet official criteria for SUD but were substance affected at time of their offense.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 these conditions could go untreated in the correctional setting-very few individuals get access to appropriate treatment for SUD especially treatment for opioid use disorder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Legislation in MA in 2018 has changed this a bit,</a:t>
            </a:r>
            <a:r>
              <a:rPr lang="en-US" sz="1200" b="0" i="0" kern="1200" baseline="0" dirty="0">
                <a:solidFill>
                  <a:schemeClr val="tx1"/>
                </a:solidFill>
                <a:effectLst/>
                <a:latin typeface="+mn-lt"/>
                <a:ea typeface="+mn-ea"/>
                <a:cs typeface="+mn-cs"/>
              </a:rPr>
              <a:t> this legislation created pilot programs that would offer all three modalities of treatment for OUD albeit with some prerequisites that need to be met including having been on treatment in the community.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3749CC-426E-4170-9443-25AC590B0B24}" type="slidenum">
              <a:rPr lang="en-US" smtClean="0"/>
              <a:t>15</a:t>
            </a:fld>
            <a:endParaRPr lang="en-US"/>
          </a:p>
        </p:txBody>
      </p:sp>
    </p:spTree>
    <p:extLst>
      <p:ext uri="{BB962C8B-B14F-4D97-AF65-F5344CB8AC3E}">
        <p14:creationId xmlns:p14="http://schemas.microsoft.com/office/powerpoint/2010/main" val="1460997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ample evidence on the benefits of MOUD in correctional facilities</a:t>
            </a:r>
          </a:p>
          <a:p>
            <a:r>
              <a:rPr lang="en-US" dirty="0"/>
              <a:t>Improves engagement in treatment (Study </a:t>
            </a:r>
            <a:r>
              <a:rPr lang="en-US" sz="1200" b="0" i="0" u="none" strike="noStrike" kern="1200" dirty="0">
                <a:solidFill>
                  <a:schemeClr val="tx1"/>
                </a:solidFill>
                <a:effectLst/>
                <a:latin typeface="+mn-lt"/>
                <a:ea typeface="+mn-ea"/>
                <a:cs typeface="+mn-cs"/>
              </a:rPr>
              <a:t>Forced withdrawal reduced post-release treatment engagement by about </a:t>
            </a:r>
            <a:r>
              <a:rPr lang="en-US" sz="1200" b="1" i="0" u="none" strike="noStrike" kern="1200" dirty="0">
                <a:solidFill>
                  <a:schemeClr val="tx1"/>
                </a:solidFill>
                <a:effectLst/>
                <a:latin typeface="+mn-lt"/>
                <a:ea typeface="+mn-ea"/>
                <a:cs typeface="+mn-cs"/>
              </a:rPr>
              <a:t>18 percentage points</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Other studies show </a:t>
            </a:r>
            <a:r>
              <a:rPr lang="en-US" dirty="0"/>
              <a:t>decrease mortality once study showing 75% reduction in overdose deaths, and other risky behaviors that contribute to addiction related comorbidities such as HIV</a:t>
            </a:r>
          </a:p>
          <a:p>
            <a:endParaRPr lang="en-US" dirty="0"/>
          </a:p>
          <a:p>
            <a:r>
              <a:rPr lang="en-US" dirty="0"/>
              <a:t>Most recently a study by Chatterjee et al in JAMA Network open showed an economic evaluation and simulated model in cost effectiveness and quality adjusted life years </a:t>
            </a:r>
          </a:p>
          <a:p>
            <a:r>
              <a:rPr lang="en-US" sz="1200" b="0" i="0" u="none" strike="noStrike" kern="1200" dirty="0">
                <a:solidFill>
                  <a:schemeClr val="tx1"/>
                </a:solidFill>
                <a:effectLst/>
                <a:latin typeface="+mn-lt"/>
                <a:ea typeface="+mn-ea"/>
                <a:cs typeface="+mn-cs"/>
              </a:rPr>
              <a:t>The findings suggest that offering 3 MOUDs during incarceration is a life-saving, cost-effective intervention.</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22E6C8-6AF0-45C9-B15D-0A244EFC4382}" type="slidenum">
              <a:rPr lang="en-US" smtClean="0"/>
              <a:t>16</a:t>
            </a:fld>
            <a:endParaRPr lang="en-US"/>
          </a:p>
        </p:txBody>
      </p:sp>
    </p:spTree>
    <p:extLst>
      <p:ext uri="{BB962C8B-B14F-4D97-AF65-F5344CB8AC3E}">
        <p14:creationId xmlns:p14="http://schemas.microsoft.com/office/powerpoint/2010/main" val="3795189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 this</a:t>
            </a:r>
            <a:r>
              <a:rPr lang="en-US" baseline="0" dirty="0"/>
              <a:t> evidence we continue to see that most effective treatment is least accessible to people with OUD in correctional institutions</a:t>
            </a:r>
          </a:p>
          <a:p>
            <a:r>
              <a:rPr lang="en-US" baseline="0" dirty="0"/>
              <a:t>Even with high prevalence of SUD in jail/prisons</a:t>
            </a:r>
          </a:p>
          <a:p>
            <a:r>
              <a:rPr lang="en-US" baseline="0" dirty="0"/>
              <a:t>1 in 10 receive actual treatment with medications </a:t>
            </a:r>
            <a:endParaRPr lang="en-US" dirty="0"/>
          </a:p>
        </p:txBody>
      </p:sp>
      <p:sp>
        <p:nvSpPr>
          <p:cNvPr id="4" name="Slide Number Placeholder 3"/>
          <p:cNvSpPr>
            <a:spLocks noGrp="1"/>
          </p:cNvSpPr>
          <p:nvPr>
            <p:ph type="sldNum" sz="quarter" idx="10"/>
          </p:nvPr>
        </p:nvSpPr>
        <p:spPr/>
        <p:txBody>
          <a:bodyPr/>
          <a:lstStyle/>
          <a:p>
            <a:fld id="{603749CC-426E-4170-9443-25AC590B0B24}" type="slidenum">
              <a:rPr lang="en-US" smtClean="0"/>
              <a:t>17</a:t>
            </a:fld>
            <a:endParaRPr lang="en-US"/>
          </a:p>
        </p:txBody>
      </p:sp>
    </p:spTree>
    <p:extLst>
      <p:ext uri="{BB962C8B-B14F-4D97-AF65-F5344CB8AC3E}">
        <p14:creationId xmlns:p14="http://schemas.microsoft.com/office/powerpoint/2010/main" val="3120767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study by the NIH Heal Initiative identified significant barriers and facilitators that impede access to MOUD is US jails.</a:t>
            </a:r>
          </a:p>
          <a:p>
            <a:r>
              <a:rPr lang="en-US" dirty="0"/>
              <a:t>Although 92% of jails provide at least one form of MOUD only 43% provide all three forms of MOUD</a:t>
            </a:r>
          </a:p>
          <a:p>
            <a:endParaRPr lang="en-US" dirty="0"/>
          </a:p>
          <a:p>
            <a:r>
              <a:rPr lang="en-US" dirty="0"/>
              <a:t>Most jails limit provision of medications to certain groups such as pregnant women</a:t>
            </a:r>
          </a:p>
          <a:p>
            <a:endParaRPr lang="en-US" dirty="0"/>
          </a:p>
          <a:p>
            <a:r>
              <a:rPr lang="en-US" dirty="0"/>
              <a:t>Key takeaway across medication modalities:</a:t>
            </a:r>
          </a:p>
          <a:p>
            <a:r>
              <a:rPr lang="en-US" dirty="0"/>
              <a:t>Funding</a:t>
            </a:r>
          </a:p>
          <a:p>
            <a:endParaRPr lang="en-US" dirty="0"/>
          </a:p>
          <a:p>
            <a:r>
              <a:rPr lang="en-US" dirty="0"/>
              <a:t>Funding a big issue</a:t>
            </a:r>
          </a:p>
          <a:p>
            <a:r>
              <a:rPr lang="en-US" dirty="0"/>
              <a:t>Stigma and concern for diversion</a:t>
            </a:r>
          </a:p>
          <a:p>
            <a:endParaRPr lang="en-US" dirty="0"/>
          </a:p>
          <a:p>
            <a:r>
              <a:rPr lang="en-US" dirty="0"/>
              <a:t>Key Takeaways:</a:t>
            </a:r>
          </a:p>
          <a:p>
            <a:br>
              <a:rPr lang="en-US" dirty="0"/>
            </a:br>
            <a:r>
              <a:rPr lang="en-US" dirty="0"/>
              <a:t>1. </a:t>
            </a:r>
            <a:r>
              <a:rPr lang="en-US" dirty="0">
                <a:effectLst/>
              </a:rPr>
              <a:t>20% of jails provide MOUD to anyone who is assessed with OUD, yet in fewer than half (43%) of the jails were all three FDA-approved medications available </a:t>
            </a:r>
          </a:p>
          <a:p>
            <a:r>
              <a:rPr lang="en-US" dirty="0">
                <a:effectLst/>
              </a:rPr>
              <a:t>2. The highest needs among jails are additional funds to cover the cost of medications and clinical staff to administer and monitor MOUD.</a:t>
            </a:r>
          </a:p>
          <a:p>
            <a:r>
              <a:rPr lang="en-US" dirty="0">
                <a:effectLst/>
              </a:rPr>
              <a:t>3. Jails' second highest needs are resources to support and ensure continuity of care during reentry. </a:t>
            </a:r>
          </a:p>
          <a:p>
            <a:r>
              <a:rPr lang="en-US" dirty="0">
                <a:effectLst/>
              </a:rPr>
              <a:t>4. Other needs include educating state/local policymakers, correctional staff, and the general public, and logistical support to help minimize diversion and establish systems to screen individuals for OUD.</a:t>
            </a:r>
            <a:endParaRPr lang="en-US" dirty="0"/>
          </a:p>
        </p:txBody>
      </p:sp>
      <p:sp>
        <p:nvSpPr>
          <p:cNvPr id="4" name="Slide Number Placeholder 3"/>
          <p:cNvSpPr>
            <a:spLocks noGrp="1"/>
          </p:cNvSpPr>
          <p:nvPr>
            <p:ph type="sldNum" sz="quarter" idx="5"/>
          </p:nvPr>
        </p:nvSpPr>
        <p:spPr/>
        <p:txBody>
          <a:bodyPr/>
          <a:lstStyle/>
          <a:p>
            <a:fld id="{603749CC-426E-4170-9443-25AC590B0B24}" type="slidenum">
              <a:rPr lang="en-US" smtClean="0"/>
              <a:t>18</a:t>
            </a:fld>
            <a:endParaRPr lang="en-US"/>
          </a:p>
        </p:txBody>
      </p:sp>
    </p:spTree>
    <p:extLst>
      <p:ext uri="{BB962C8B-B14F-4D97-AF65-F5344CB8AC3E}">
        <p14:creationId xmlns:p14="http://schemas.microsoft.com/office/powerpoint/2010/main" val="3353065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anyone have concerns with this plan?</a:t>
            </a:r>
          </a:p>
        </p:txBody>
      </p:sp>
      <p:sp>
        <p:nvSpPr>
          <p:cNvPr id="4" name="Slide Number Placeholder 3"/>
          <p:cNvSpPr>
            <a:spLocks noGrp="1"/>
          </p:cNvSpPr>
          <p:nvPr>
            <p:ph type="sldNum" sz="quarter" idx="5"/>
          </p:nvPr>
        </p:nvSpPr>
        <p:spPr/>
        <p:txBody>
          <a:bodyPr/>
          <a:lstStyle/>
          <a:p>
            <a:fld id="{603749CC-426E-4170-9443-25AC590B0B24}" type="slidenum">
              <a:rPr lang="en-US" smtClean="0"/>
              <a:t>19</a:t>
            </a:fld>
            <a:endParaRPr lang="en-US"/>
          </a:p>
        </p:txBody>
      </p:sp>
    </p:spTree>
    <p:extLst>
      <p:ext uri="{BB962C8B-B14F-4D97-AF65-F5344CB8AC3E}">
        <p14:creationId xmlns:p14="http://schemas.microsoft.com/office/powerpoint/2010/main" val="283870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3749CC-426E-4170-9443-25AC590B0B24}" type="slidenum">
              <a:rPr lang="en-US" smtClean="0"/>
              <a:t>2</a:t>
            </a:fld>
            <a:endParaRPr lang="en-US"/>
          </a:p>
        </p:txBody>
      </p:sp>
    </p:spTree>
    <p:extLst>
      <p:ext uri="{BB962C8B-B14F-4D97-AF65-F5344CB8AC3E}">
        <p14:creationId xmlns:p14="http://schemas.microsoft.com/office/powerpoint/2010/main" val="614970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95% of individuals who are incarcerated will eventually be released sent back to their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This period has been determined to be a risky period with increase risk for morbidity and mortality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US" dirty="0"/>
          </a:p>
          <a:p>
            <a:r>
              <a:rPr lang="en-US" dirty="0"/>
              <a:t> </a:t>
            </a:r>
          </a:p>
        </p:txBody>
      </p:sp>
      <p:sp>
        <p:nvSpPr>
          <p:cNvPr id="4" name="Slide Number Placeholder 3"/>
          <p:cNvSpPr>
            <a:spLocks noGrp="1"/>
          </p:cNvSpPr>
          <p:nvPr>
            <p:ph type="sldNum" sz="quarter" idx="5"/>
          </p:nvPr>
        </p:nvSpPr>
        <p:spPr/>
        <p:txBody>
          <a:bodyPr/>
          <a:lstStyle/>
          <a:p>
            <a:fld id="{603749CC-426E-4170-9443-25AC590B0B24}" type="slidenum">
              <a:rPr lang="en-US" smtClean="0"/>
              <a:t>21</a:t>
            </a:fld>
            <a:endParaRPr lang="en-US"/>
          </a:p>
        </p:txBody>
      </p:sp>
    </p:spTree>
    <p:extLst>
      <p:ext uri="{BB962C8B-B14F-4D97-AF65-F5344CB8AC3E}">
        <p14:creationId xmlns:p14="http://schemas.microsoft.com/office/powerpoint/2010/main" val="2486121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One of the landmark studies looking at this risky period was done by </a:t>
            </a:r>
            <a:r>
              <a:rPr lang="en-US" sz="1200" b="0" i="0" kern="1200" dirty="0" err="1">
                <a:solidFill>
                  <a:schemeClr val="tx1"/>
                </a:solidFill>
                <a:effectLst/>
                <a:latin typeface="+mn-lt"/>
                <a:ea typeface="+mn-ea"/>
                <a:cs typeface="+mn-cs"/>
              </a:rPr>
              <a:t>Biswanger</a:t>
            </a:r>
            <a:r>
              <a:rPr lang="en-US" sz="1200" b="0" i="0" kern="1200" dirty="0">
                <a:solidFill>
                  <a:schemeClr val="tx1"/>
                </a:solidFill>
                <a:effectLst/>
                <a:latin typeface="+mn-lt"/>
                <a:ea typeface="+mn-ea"/>
                <a:cs typeface="+mn-cs"/>
              </a:rPr>
              <a:t> et al. </a:t>
            </a:r>
          </a:p>
          <a:p>
            <a:r>
              <a:rPr lang="en-US" sz="1200" b="0" i="0" kern="1200" dirty="0">
                <a:solidFill>
                  <a:schemeClr val="tx1"/>
                </a:solidFill>
                <a:effectLst/>
                <a:latin typeface="+mn-lt"/>
                <a:ea typeface="+mn-ea"/>
                <a:cs typeface="+mn-cs"/>
              </a:rPr>
              <a:t>The looked a relative risks of death among formerly incarcerated and found that Drug overdose was the top cause </a:t>
            </a:r>
          </a:p>
          <a:p>
            <a:r>
              <a:rPr lang="en-US" sz="1200" b="0" i="0" kern="1200" dirty="0">
                <a:solidFill>
                  <a:schemeClr val="tx1"/>
                </a:solidFill>
                <a:effectLst/>
                <a:latin typeface="+mn-lt"/>
                <a:ea typeface="+mn-ea"/>
                <a:cs typeface="+mn-cs"/>
              </a:rPr>
              <a:t>Overall 12.2 x higher with 129 x higher in the first two weeks</a:t>
            </a:r>
          </a:p>
          <a:p>
            <a:endParaRPr lang="en-US" sz="1200" b="0" i="0" kern="120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03749CC-426E-4170-9443-25AC590B0B24}" type="slidenum">
              <a:rPr lang="en-US" smtClean="0"/>
              <a:t>22</a:t>
            </a:fld>
            <a:endParaRPr lang="en-US"/>
          </a:p>
        </p:txBody>
      </p:sp>
    </p:spTree>
    <p:extLst>
      <p:ext uri="{BB962C8B-B14F-4D97-AF65-F5344CB8AC3E}">
        <p14:creationId xmlns:p14="http://schemas.microsoft.com/office/powerpoint/2010/main" val="36146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Not</a:t>
            </a:r>
            <a:r>
              <a:rPr lang="en-US" sz="1200" b="0" i="0" kern="1200" baseline="0" dirty="0">
                <a:solidFill>
                  <a:schemeClr val="tx1"/>
                </a:solidFill>
                <a:effectLst/>
                <a:latin typeface="+mn-lt"/>
                <a:ea typeface="+mn-ea"/>
                <a:cs typeface="+mn-cs"/>
              </a:rPr>
              <a:t> only did this study highlight this very risky period during re-entry but highlighted an opportunity for innovation and intervention </a:t>
            </a:r>
          </a:p>
          <a:p>
            <a:endParaRPr lang="en-US" sz="1200" b="0" i="0" kern="1200" baseline="0" dirty="0">
              <a:solidFill>
                <a:schemeClr val="tx1"/>
              </a:solidFill>
              <a:effectLst/>
              <a:latin typeface="+mn-lt"/>
              <a:ea typeface="+mn-ea"/>
              <a:cs typeface="+mn-cs"/>
            </a:endParaRPr>
          </a:p>
          <a:p>
            <a:r>
              <a:rPr lang="en-US" dirty="0"/>
              <a:t>Only 25% of jails provided naloxone upon released</a:t>
            </a:r>
            <a:r>
              <a:rPr lang="en-US" baseline="0" dirty="0"/>
              <a:t> in 2019</a:t>
            </a:r>
          </a:p>
          <a:p>
            <a:r>
              <a:rPr lang="en-US" baseline="0" dirty="0"/>
              <a:t>Improving</a:t>
            </a:r>
          </a:p>
          <a:p>
            <a:r>
              <a:rPr lang="en-US" baseline="0" dirty="0"/>
              <a:t>CA 95% by July 2022 had received naloxone kits and training</a:t>
            </a:r>
          </a:p>
          <a:p>
            <a:endParaRPr lang="en-US" dirty="0"/>
          </a:p>
          <a:p>
            <a:endParaRPr lang="en-US" dirty="0"/>
          </a:p>
          <a:p>
            <a:r>
              <a:rPr lang="en-US" dirty="0"/>
              <a:t>Community referrals</a:t>
            </a:r>
            <a:r>
              <a:rPr lang="en-US" baseline="0" dirty="0"/>
              <a:t> for MAT </a:t>
            </a:r>
          </a:p>
          <a:p>
            <a:r>
              <a:rPr lang="en-US" baseline="0" dirty="0"/>
              <a:t>28% of local jails in 2019 provided referral and linkage to community based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So how can we rethink care for this population when they transition back to the health care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US" dirty="0"/>
          </a:p>
          <a:p>
            <a:r>
              <a:rPr lang="en-US" dirty="0"/>
              <a:t> </a:t>
            </a:r>
          </a:p>
        </p:txBody>
      </p:sp>
      <p:sp>
        <p:nvSpPr>
          <p:cNvPr id="4" name="Slide Number Placeholder 3"/>
          <p:cNvSpPr>
            <a:spLocks noGrp="1"/>
          </p:cNvSpPr>
          <p:nvPr>
            <p:ph type="sldNum" sz="quarter" idx="5"/>
          </p:nvPr>
        </p:nvSpPr>
        <p:spPr/>
        <p:txBody>
          <a:bodyPr/>
          <a:lstStyle/>
          <a:p>
            <a:fld id="{603749CC-426E-4170-9443-25AC590B0B24}" type="slidenum">
              <a:rPr lang="en-US" smtClean="0"/>
              <a:t>23</a:t>
            </a:fld>
            <a:endParaRPr lang="en-US"/>
          </a:p>
        </p:txBody>
      </p:sp>
    </p:spTree>
    <p:extLst>
      <p:ext uri="{BB962C8B-B14F-4D97-AF65-F5344CB8AC3E}">
        <p14:creationId xmlns:p14="http://schemas.microsoft.com/office/powerpoint/2010/main" val="1391054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highlight </a:t>
            </a:r>
            <a:r>
              <a:rPr lang="en-US" baseline="0" dirty="0"/>
              <a:t>a model of care that was established in 2006 in San Francisco-Transition clinic model</a:t>
            </a:r>
          </a:p>
          <a:p>
            <a:r>
              <a:rPr lang="en-US" baseline="0" dirty="0"/>
              <a:t>This clinic was created to provide transitional and primary care and case management for individuals returning to the community from correctional institution. </a:t>
            </a:r>
          </a:p>
          <a:p>
            <a:endParaRPr lang="en-US" baseline="0" dirty="0"/>
          </a:p>
          <a:p>
            <a:r>
              <a:rPr lang="en-US" baseline="0" dirty="0"/>
              <a:t>The aim of the clinic is to provide patient centered primary care </a:t>
            </a:r>
          </a:p>
          <a:p>
            <a:r>
              <a:rPr lang="en-US" baseline="0" dirty="0"/>
              <a:t>It’s a collaboration among primary care providers and correctional partners to ensure linkage and continuity of care</a:t>
            </a:r>
          </a:p>
          <a:p>
            <a:r>
              <a:rPr lang="en-US" baseline="0" dirty="0"/>
              <a:t>Close partnerships with local re-entry and social services organizations to address SDOH</a:t>
            </a:r>
          </a:p>
          <a:p>
            <a:r>
              <a:rPr lang="en-US" baseline="0" dirty="0"/>
              <a:t>The innovative part of this clinic is the use of a community health worker who is a person  with lived experience of criminal justice involvement-this person is integrated into the medical team </a:t>
            </a:r>
          </a:p>
          <a:p>
            <a:r>
              <a:rPr lang="en-US" baseline="0" dirty="0"/>
              <a:t>CHW-connect patients with health and social services in a culturally appropriate fashion </a:t>
            </a:r>
            <a:endParaRPr lang="en-US" dirty="0"/>
          </a:p>
        </p:txBody>
      </p:sp>
      <p:sp>
        <p:nvSpPr>
          <p:cNvPr id="4" name="Slide Number Placeholder 3"/>
          <p:cNvSpPr>
            <a:spLocks noGrp="1"/>
          </p:cNvSpPr>
          <p:nvPr>
            <p:ph type="sldNum" sz="quarter" idx="10"/>
          </p:nvPr>
        </p:nvSpPr>
        <p:spPr/>
        <p:txBody>
          <a:bodyPr/>
          <a:lstStyle/>
          <a:p>
            <a:fld id="{603749CC-426E-4170-9443-25AC590B0B24}" type="slidenum">
              <a:rPr lang="en-US" smtClean="0"/>
              <a:t>25</a:t>
            </a:fld>
            <a:endParaRPr lang="en-US"/>
          </a:p>
        </p:txBody>
      </p:sp>
    </p:spTree>
    <p:extLst>
      <p:ext uri="{BB962C8B-B14F-4D97-AF65-F5344CB8AC3E}">
        <p14:creationId xmlns:p14="http://schemas.microsoft.com/office/powerpoint/2010/main" val="2310510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A study looking at Transition clinic model on impact on health outcomes and retention.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They looked at individuals with HIV, HTN, OUD, and DM Main outcome was 6 month retention and chronic disease control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Demonstrated TCN effectiveness</a:t>
            </a:r>
          </a:p>
          <a:p>
            <a:r>
              <a:rPr lang="en-US" b="1" dirty="0"/>
              <a:t>Primary Care Engagement:</a:t>
            </a:r>
            <a:r>
              <a:rPr lang="en-US" dirty="0"/>
              <a:t> Participants in the Transitions Clinic were </a:t>
            </a:r>
            <a:r>
              <a:rPr lang="en-US" b="1" dirty="0"/>
              <a:t>more likely to establish primary care</a:t>
            </a:r>
            <a:r>
              <a:rPr lang="en-US" dirty="0"/>
              <a:t> after release compared to controls.</a:t>
            </a:r>
          </a:p>
          <a:p>
            <a:r>
              <a:rPr lang="en-US" b="1" dirty="0"/>
              <a:t>Chronic Disease Management:</a:t>
            </a:r>
            <a:r>
              <a:rPr lang="en-US" dirty="0"/>
              <a:t> Those with </a:t>
            </a:r>
            <a:r>
              <a:rPr lang="en-US" b="1" dirty="0"/>
              <a:t>HIV</a:t>
            </a:r>
            <a:r>
              <a:rPr lang="en-US" dirty="0"/>
              <a:t> had particularly </a:t>
            </a:r>
            <a:r>
              <a:rPr lang="en-US" b="1" dirty="0"/>
              <a:t>favorable outcomes</a:t>
            </a:r>
            <a:r>
              <a:rPr lang="en-US" dirty="0"/>
              <a:t>, benefiting from pre-existing strong linkage-to-care systems and dedicated resources compared to other conditions such as HTN, DM, OUD</a:t>
            </a:r>
          </a:p>
          <a:p>
            <a:r>
              <a:rPr lang="en-US" b="1" dirty="0"/>
              <a:t>Emergency Department Use:</a:t>
            </a:r>
            <a:r>
              <a:rPr lang="en-US" dirty="0"/>
              <a:t> Transitions Clinic participants had </a:t>
            </a:r>
            <a:r>
              <a:rPr lang="en-US" b="1" dirty="0"/>
              <a:t>fewer ED visits</a:t>
            </a:r>
            <a:r>
              <a:rPr lang="en-US" dirty="0"/>
              <a:t> than controls, suggesting improved outpatient management.</a:t>
            </a:r>
          </a:p>
          <a:p>
            <a:r>
              <a:rPr lang="en-US" b="1" dirty="0"/>
              <a:t>Role of Community Health Workers:</a:t>
            </a:r>
            <a:r>
              <a:rPr lang="en-US" dirty="0"/>
              <a:t> The success of the model was attributed largely to the use of </a:t>
            </a:r>
            <a:r>
              <a:rPr lang="en-US" b="1" dirty="0"/>
              <a:t>community health workers (CHWs)</a:t>
            </a:r>
            <a:r>
              <a:rPr lang="en-US" dirty="0"/>
              <a:t> with lived incarceration experience, who improved trust and facilitated access to care.</a:t>
            </a:r>
          </a:p>
          <a:p>
            <a:endParaRPr lang="en-US" sz="1200" b="1"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Retention in Care: varied among conditions: </a:t>
            </a:r>
          </a:p>
          <a:p>
            <a:r>
              <a:rPr lang="en-US" sz="1200" b="1" i="0" u="none" strike="noStrike" kern="1200" baseline="0" dirty="0">
                <a:solidFill>
                  <a:schemeClr val="tx1"/>
                </a:solidFill>
                <a:latin typeface="+mn-lt"/>
                <a:ea typeface="+mn-ea"/>
                <a:cs typeface="+mn-cs"/>
              </a:rPr>
              <a:t>HIV 86%, OUD 33%, HTN 45%, Diabetes 43%</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They concluded that although access to medical care is necessary it is not sufficient to control chronic health conditions-need to address social conditions/SDOH to improve health which are often impacted by history of criminal justice involvement. </a:t>
            </a:r>
          </a:p>
          <a:p>
            <a:endParaRPr lang="en-US" sz="1200" b="1"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Outcomes also varied</a:t>
            </a:r>
          </a:p>
          <a:p>
            <a:r>
              <a:rPr lang="en-US" sz="1200" b="1" i="0" u="none" strike="noStrike" kern="1200" baseline="0" dirty="0">
                <a:solidFill>
                  <a:schemeClr val="tx1"/>
                </a:solidFill>
                <a:latin typeface="+mn-lt"/>
                <a:ea typeface="+mn-ea"/>
                <a:cs typeface="+mn-cs"/>
              </a:rPr>
              <a:t>HIV highest achievement in outcomes 54$ </a:t>
            </a:r>
          </a:p>
          <a:p>
            <a:r>
              <a:rPr lang="en-US" sz="1200" b="1" i="0" u="none" strike="noStrike" kern="1200" baseline="0" dirty="0">
                <a:solidFill>
                  <a:schemeClr val="tx1"/>
                </a:solidFill>
                <a:latin typeface="+mn-lt"/>
                <a:ea typeface="+mn-ea"/>
                <a:cs typeface="+mn-cs"/>
              </a:rPr>
              <a:t>OUD/</a:t>
            </a:r>
            <a:r>
              <a:rPr lang="en-US" sz="1200" b="1" i="0" u="none" strike="noStrike" kern="1200" baseline="0" dirty="0" err="1">
                <a:solidFill>
                  <a:schemeClr val="tx1"/>
                </a:solidFill>
                <a:latin typeface="+mn-lt"/>
                <a:ea typeface="+mn-ea"/>
                <a:cs typeface="+mn-cs"/>
              </a:rPr>
              <a:t>bupe</a:t>
            </a:r>
            <a:r>
              <a:rPr lang="en-US" sz="1200" b="1" i="0" u="none" strike="noStrike" kern="1200" baseline="0" dirty="0">
                <a:solidFill>
                  <a:schemeClr val="tx1"/>
                </a:solidFill>
                <a:latin typeface="+mn-lt"/>
                <a:ea typeface="+mn-ea"/>
                <a:cs typeface="+mn-cs"/>
              </a:rPr>
              <a:t> treatment only 19%</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Results of this study showed that the group with HIV had better retention, treatment adherence, and controlled Viral loads</a:t>
            </a:r>
          </a:p>
          <a:p>
            <a:r>
              <a:rPr lang="en-US" sz="1200" b="1" i="0" u="none" strike="noStrike" kern="1200" baseline="0" dirty="0">
                <a:solidFill>
                  <a:schemeClr val="tx1"/>
                </a:solidFill>
                <a:latin typeface="+mn-lt"/>
                <a:ea typeface="+mn-ea"/>
                <a:cs typeface="+mn-cs"/>
              </a:rPr>
              <a:t>Compared to those with DM, HTN, OUD</a:t>
            </a:r>
          </a:p>
          <a:p>
            <a:r>
              <a:rPr lang="en-US" sz="1200" b="1" i="0" u="none" strike="noStrike" kern="1200" baseline="0" dirty="0">
                <a:solidFill>
                  <a:schemeClr val="tx1"/>
                </a:solidFill>
                <a:latin typeface="+mn-lt"/>
                <a:ea typeface="+mn-ea"/>
                <a:cs typeface="+mn-cs"/>
              </a:rPr>
              <a:t>They determine the difference in retention and outcomes in HIV group likely due to increase access to case management services that may not be available for non HIV patients</a:t>
            </a:r>
          </a:p>
          <a:p>
            <a:endParaRPr lang="en-US" sz="1200" b="1"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6B309A-3F94-44FD-9A9C-2818505F9014}" type="slidenum">
              <a:rPr lang="en-US" smtClean="0"/>
              <a:t>26</a:t>
            </a:fld>
            <a:endParaRPr lang="en-US"/>
          </a:p>
        </p:txBody>
      </p:sp>
    </p:spTree>
    <p:extLst>
      <p:ext uri="{BB962C8B-B14F-4D97-AF65-F5344CB8AC3E}">
        <p14:creationId xmlns:p14="http://schemas.microsoft.com/office/powerpoint/2010/main" val="242708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749CC-426E-4170-9443-25AC590B0B24}" type="slidenum">
              <a:rPr lang="en-US" smtClean="0"/>
              <a:t>28</a:t>
            </a:fld>
            <a:endParaRPr lang="en-US"/>
          </a:p>
        </p:txBody>
      </p:sp>
    </p:spTree>
    <p:extLst>
      <p:ext uri="{BB962C8B-B14F-4D97-AF65-F5344CB8AC3E}">
        <p14:creationId xmlns:p14="http://schemas.microsoft.com/office/powerpoint/2010/main" val="704346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Background:</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Drug courts are specialized court programs that aim to divert individuals with substance use disorders away from incarceration and into supervised treatment and recovery services.</a:t>
            </a:r>
          </a:p>
          <a:p>
            <a:r>
              <a:rPr lang="en-US" sz="1200" b="1" i="0" u="none" strike="noStrike" kern="1200" dirty="0">
                <a:solidFill>
                  <a:schemeClr val="tx1"/>
                </a:solidFill>
                <a:effectLst/>
                <a:latin typeface="+mn-lt"/>
                <a:ea typeface="+mn-ea"/>
                <a:cs typeface="+mn-cs"/>
              </a:rPr>
              <a:t>Key Features:</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Treatment over incarceration:</a:t>
            </a:r>
            <a:r>
              <a:rPr lang="en-US" sz="1200" b="0" i="0" u="none" strike="noStrike" kern="1200" dirty="0">
                <a:solidFill>
                  <a:schemeClr val="tx1"/>
                </a:solidFill>
                <a:effectLst/>
                <a:latin typeface="+mn-lt"/>
                <a:ea typeface="+mn-ea"/>
                <a:cs typeface="+mn-cs"/>
              </a:rPr>
              <a:t> Participants receive court-supervised treatment programs (e.g., counseling, medication for opioid use disorder, case management) instead of traditional sentencing.</a:t>
            </a:r>
          </a:p>
          <a:p>
            <a:r>
              <a:rPr lang="en-US" sz="1200" b="1" i="0" u="none" strike="noStrike" kern="1200" dirty="0">
                <a:solidFill>
                  <a:schemeClr val="tx1"/>
                </a:solidFill>
                <a:effectLst/>
                <a:latin typeface="+mn-lt"/>
                <a:ea typeface="+mn-ea"/>
                <a:cs typeface="+mn-cs"/>
              </a:rPr>
              <a:t>Regular monitoring:</a:t>
            </a:r>
            <a:r>
              <a:rPr lang="en-US" sz="1200" b="0" i="0" u="none" strike="noStrike" kern="1200" dirty="0">
                <a:solidFill>
                  <a:schemeClr val="tx1"/>
                </a:solidFill>
                <a:effectLst/>
                <a:latin typeface="+mn-lt"/>
                <a:ea typeface="+mn-ea"/>
                <a:cs typeface="+mn-cs"/>
              </a:rPr>
              <a:t> Frequent drug testing, court appearances, and judicial oversight ensure accountability and support.</a:t>
            </a:r>
          </a:p>
          <a:p>
            <a:r>
              <a:rPr lang="en-US" sz="1200" b="1" i="0" u="none" strike="noStrike" kern="1200" dirty="0">
                <a:solidFill>
                  <a:schemeClr val="tx1"/>
                </a:solidFill>
                <a:effectLst/>
                <a:latin typeface="+mn-lt"/>
                <a:ea typeface="+mn-ea"/>
                <a:cs typeface="+mn-cs"/>
              </a:rPr>
              <a:t>Multidisciplinary teams:</a:t>
            </a:r>
            <a:r>
              <a:rPr lang="en-US" sz="1200" b="0" i="0" u="none" strike="noStrike" kern="1200" dirty="0">
                <a:solidFill>
                  <a:schemeClr val="tx1"/>
                </a:solidFill>
                <a:effectLst/>
                <a:latin typeface="+mn-lt"/>
                <a:ea typeface="+mn-ea"/>
                <a:cs typeface="+mn-cs"/>
              </a:rPr>
              <a:t> Judges, prosecutors, defense attorneys, treatment providers, and probation officers collaborate to support participant success.</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3749CC-426E-4170-9443-25AC590B0B24}" type="slidenum">
              <a:rPr lang="en-US" smtClean="0"/>
              <a:t>29</a:t>
            </a:fld>
            <a:endParaRPr lang="en-US"/>
          </a:p>
        </p:txBody>
      </p:sp>
    </p:spTree>
    <p:extLst>
      <p:ext uri="{BB962C8B-B14F-4D97-AF65-F5344CB8AC3E}">
        <p14:creationId xmlns:p14="http://schemas.microsoft.com/office/powerpoint/2010/main" val="4084445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Drug Court opened in Dade County, FL in 1989</a:t>
            </a:r>
          </a:p>
          <a:p>
            <a:r>
              <a:rPr lang="en-US" dirty="0"/>
              <a:t>Developed to address wave of incarceration due to drug offenses</a:t>
            </a:r>
          </a:p>
          <a:p>
            <a:r>
              <a:rPr lang="en-US" dirty="0"/>
              <a:t>Drug model Quickly</a:t>
            </a:r>
            <a:r>
              <a:rPr lang="en-US" baseline="0" dirty="0"/>
              <a:t> exploded to 449 by 2000</a:t>
            </a:r>
          </a:p>
          <a:p>
            <a:endParaRPr lang="en-US" baseline="0" dirty="0"/>
          </a:p>
          <a:p>
            <a:r>
              <a:rPr lang="en-US" baseline="0" dirty="0"/>
              <a:t>As of 2022 approx. 4100 treatment courts throughout the states </a:t>
            </a:r>
          </a:p>
        </p:txBody>
      </p:sp>
      <p:sp>
        <p:nvSpPr>
          <p:cNvPr id="4" name="Slide Number Placeholder 3"/>
          <p:cNvSpPr>
            <a:spLocks noGrp="1"/>
          </p:cNvSpPr>
          <p:nvPr>
            <p:ph type="sldNum" sz="quarter" idx="10"/>
          </p:nvPr>
        </p:nvSpPr>
        <p:spPr/>
        <p:txBody>
          <a:bodyPr/>
          <a:lstStyle/>
          <a:p>
            <a:fld id="{603749CC-426E-4170-9443-25AC590B0B24}" type="slidenum">
              <a:rPr lang="en-US" smtClean="0"/>
              <a:t>30</a:t>
            </a:fld>
            <a:endParaRPr lang="en-US"/>
          </a:p>
        </p:txBody>
      </p:sp>
    </p:spTree>
    <p:extLst>
      <p:ext uri="{BB962C8B-B14F-4D97-AF65-F5344CB8AC3E}">
        <p14:creationId xmlns:p14="http://schemas.microsoft.com/office/powerpoint/2010/main" val="4151898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Evidence of Impact:</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Reduced Recidivism:</a:t>
            </a:r>
            <a:r>
              <a:rPr lang="en-US" sz="1200" b="0" i="0" u="none" strike="noStrike" kern="1200" dirty="0">
                <a:solidFill>
                  <a:schemeClr val="tx1"/>
                </a:solidFill>
                <a:effectLst/>
                <a:latin typeface="+mn-lt"/>
                <a:ea typeface="+mn-ea"/>
                <a:cs typeface="+mn-cs"/>
              </a:rPr>
              <a:t> Drug court participants have </a:t>
            </a:r>
            <a:r>
              <a:rPr lang="en-US" sz="1200" b="1" i="0" u="none" strike="noStrike" kern="1200" dirty="0">
                <a:solidFill>
                  <a:schemeClr val="tx1"/>
                </a:solidFill>
                <a:effectLst/>
                <a:latin typeface="+mn-lt"/>
                <a:ea typeface="+mn-ea"/>
                <a:cs typeface="+mn-cs"/>
              </a:rPr>
              <a:t>lower rates of re-arrest</a:t>
            </a:r>
            <a:r>
              <a:rPr lang="en-US" sz="1200" b="0" i="0" u="none" strike="noStrike" kern="1200" dirty="0">
                <a:solidFill>
                  <a:schemeClr val="tx1"/>
                </a:solidFill>
                <a:effectLst/>
                <a:latin typeface="+mn-lt"/>
                <a:ea typeface="+mn-ea"/>
                <a:cs typeface="+mn-cs"/>
              </a:rPr>
              <a:t> compared to traditional criminal justice processing. Meta-analyses suggest a </a:t>
            </a:r>
            <a:r>
              <a:rPr lang="en-US" sz="1200" b="1" i="0" u="none" strike="noStrike" kern="1200" dirty="0">
                <a:solidFill>
                  <a:schemeClr val="tx1"/>
                </a:solidFill>
                <a:effectLst/>
                <a:latin typeface="+mn-lt"/>
                <a:ea typeface="+mn-ea"/>
                <a:cs typeface="+mn-cs"/>
              </a:rPr>
              <a:t>12–26% reduction</a:t>
            </a:r>
            <a:r>
              <a:rPr lang="en-US" sz="1200" b="0" i="0" u="none" strike="noStrike" kern="1200" dirty="0">
                <a:solidFill>
                  <a:schemeClr val="tx1"/>
                </a:solidFill>
                <a:effectLst/>
                <a:latin typeface="+mn-lt"/>
                <a:ea typeface="+mn-ea"/>
                <a:cs typeface="+mn-cs"/>
              </a:rPr>
              <a:t> in recidivism.</a:t>
            </a:r>
          </a:p>
          <a:p>
            <a:r>
              <a:rPr lang="en-US" sz="1200" b="1" i="0" u="none" strike="noStrike" kern="1200" dirty="0">
                <a:solidFill>
                  <a:schemeClr val="tx1"/>
                </a:solidFill>
                <a:effectLst/>
                <a:latin typeface="+mn-lt"/>
                <a:ea typeface="+mn-ea"/>
                <a:cs typeface="+mn-cs"/>
              </a:rPr>
              <a:t>Improved Treatment Outcomes:</a:t>
            </a:r>
            <a:r>
              <a:rPr lang="en-US" sz="1200" b="0" i="0" u="none" strike="noStrike" kern="1200" dirty="0">
                <a:solidFill>
                  <a:schemeClr val="tx1"/>
                </a:solidFill>
                <a:effectLst/>
                <a:latin typeface="+mn-lt"/>
                <a:ea typeface="+mn-ea"/>
                <a:cs typeface="+mn-cs"/>
              </a:rPr>
              <a:t> Participants are </a:t>
            </a:r>
            <a:r>
              <a:rPr lang="en-US" sz="1200" b="1" i="0" u="none" strike="noStrike" kern="1200" dirty="0">
                <a:solidFill>
                  <a:schemeClr val="tx1"/>
                </a:solidFill>
                <a:effectLst/>
                <a:latin typeface="+mn-lt"/>
                <a:ea typeface="+mn-ea"/>
                <a:cs typeface="+mn-cs"/>
              </a:rPr>
              <a:t>more likely to complete substance use treatment</a:t>
            </a:r>
            <a:r>
              <a:rPr lang="en-US" sz="1200" b="0" i="0" u="none" strike="noStrike" kern="1200" dirty="0">
                <a:solidFill>
                  <a:schemeClr val="tx1"/>
                </a:solidFill>
                <a:effectLst/>
                <a:latin typeface="+mn-lt"/>
                <a:ea typeface="+mn-ea"/>
                <a:cs typeface="+mn-cs"/>
              </a:rPr>
              <a:t> than individuals referred through standard criminal justice pathways.</a:t>
            </a:r>
          </a:p>
          <a:p>
            <a:r>
              <a:rPr lang="en-US" sz="1200" b="1" i="0" u="none" strike="noStrike" kern="1200" dirty="0">
                <a:solidFill>
                  <a:schemeClr val="tx1"/>
                </a:solidFill>
                <a:effectLst/>
                <a:latin typeface="+mn-lt"/>
                <a:ea typeface="+mn-ea"/>
                <a:cs typeface="+mn-cs"/>
              </a:rPr>
              <a:t>Cost Savings:</a:t>
            </a:r>
            <a:r>
              <a:rPr lang="en-US" sz="1200" b="0" i="0" u="none" strike="noStrike" kern="1200" dirty="0">
                <a:solidFill>
                  <a:schemeClr val="tx1"/>
                </a:solidFill>
                <a:effectLst/>
                <a:latin typeface="+mn-lt"/>
                <a:ea typeface="+mn-ea"/>
                <a:cs typeface="+mn-cs"/>
              </a:rPr>
              <a:t> Drug courts are generally </a:t>
            </a:r>
            <a:r>
              <a:rPr lang="en-US" sz="1200" b="1" i="0" u="none" strike="noStrike" kern="1200" dirty="0">
                <a:solidFill>
                  <a:schemeClr val="tx1"/>
                </a:solidFill>
                <a:effectLst/>
                <a:latin typeface="+mn-lt"/>
                <a:ea typeface="+mn-ea"/>
                <a:cs typeface="+mn-cs"/>
              </a:rPr>
              <a:t>cost-effective</a:t>
            </a:r>
            <a:r>
              <a:rPr lang="en-US" sz="1200" b="0" i="0" u="none" strike="noStrike" kern="1200" dirty="0">
                <a:solidFill>
                  <a:schemeClr val="tx1"/>
                </a:solidFill>
                <a:effectLst/>
                <a:latin typeface="+mn-lt"/>
                <a:ea typeface="+mn-ea"/>
                <a:cs typeface="+mn-cs"/>
              </a:rPr>
              <a:t>, saving money through reduced incarceration days and improved health and social outcomes.</a:t>
            </a:r>
          </a:p>
          <a:p>
            <a:r>
              <a:rPr lang="en-US" sz="1200" b="1" i="0" u="none" strike="noStrike" kern="1200" dirty="0">
                <a:solidFill>
                  <a:schemeClr val="tx1"/>
                </a:solidFill>
                <a:effectLst/>
                <a:latin typeface="+mn-lt"/>
                <a:ea typeface="+mn-ea"/>
                <a:cs typeface="+mn-cs"/>
              </a:rPr>
              <a:t>Health Improvements:</a:t>
            </a:r>
            <a:r>
              <a:rPr lang="en-US" sz="1200" b="0" i="0" u="none" strike="noStrike" kern="1200" dirty="0">
                <a:solidFill>
                  <a:schemeClr val="tx1"/>
                </a:solidFill>
                <a:effectLst/>
                <a:latin typeface="+mn-lt"/>
                <a:ea typeface="+mn-ea"/>
                <a:cs typeface="+mn-cs"/>
              </a:rPr>
              <a:t> Some studies show drug courts contribute to </a:t>
            </a:r>
            <a:r>
              <a:rPr lang="en-US" sz="1200" b="1" i="0" u="none" strike="noStrike" kern="1200" dirty="0">
                <a:solidFill>
                  <a:schemeClr val="tx1"/>
                </a:solidFill>
                <a:effectLst/>
                <a:latin typeface="+mn-lt"/>
                <a:ea typeface="+mn-ea"/>
                <a:cs typeface="+mn-cs"/>
              </a:rPr>
              <a:t>improved mental health</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reduced substance use</a:t>
            </a:r>
            <a:r>
              <a:rPr lang="en-US" sz="1200" b="0" i="0" u="none" strike="noStrike" kern="1200" dirty="0">
                <a:solidFill>
                  <a:schemeClr val="tx1"/>
                </a:solidFill>
                <a:effectLst/>
                <a:latin typeface="+mn-lt"/>
                <a:ea typeface="+mn-ea"/>
                <a:cs typeface="+mn-cs"/>
              </a:rPr>
              <a:t> over time, although outcomes vary depending on the availability of evidence-based treatments like MOUD (medications for opioid use disorder).</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Limitations and Challenges:</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Access to </a:t>
            </a:r>
            <a:r>
              <a:rPr lang="en-US" sz="1200" b="1" i="0" u="none" strike="noStrike" kern="1200" dirty="0">
                <a:solidFill>
                  <a:schemeClr val="tx1"/>
                </a:solidFill>
                <a:effectLst/>
                <a:latin typeface="+mn-lt"/>
                <a:ea typeface="+mn-ea"/>
                <a:cs typeface="+mn-cs"/>
              </a:rPr>
              <a:t>MOUD</a:t>
            </a:r>
            <a:r>
              <a:rPr lang="en-US" sz="1200" b="0" i="0" u="none" strike="noStrike" kern="1200" dirty="0">
                <a:solidFill>
                  <a:schemeClr val="tx1"/>
                </a:solidFill>
                <a:effectLst/>
                <a:latin typeface="+mn-lt"/>
                <a:ea typeface="+mn-ea"/>
                <a:cs typeface="+mn-cs"/>
              </a:rPr>
              <a:t> is often limited in some drug courts, despite its proven effectiveness, which can undermine outcomes for people with opioid use disorder.</a:t>
            </a:r>
          </a:p>
          <a:p>
            <a:r>
              <a:rPr lang="en-US" sz="1200" b="0" i="0" u="none" strike="noStrike" kern="1200" dirty="0">
                <a:solidFill>
                  <a:schemeClr val="tx1"/>
                </a:solidFill>
                <a:effectLst/>
                <a:latin typeface="+mn-lt"/>
                <a:ea typeface="+mn-ea"/>
                <a:cs typeface="+mn-cs"/>
              </a:rPr>
              <a:t>Success varies depending on court design, eligibility criteria (e.g., excluding people with violent charges), and access to high-quality treatment services.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average of 60 percent of drug court clients completed a year or more of treatment, and roughly 50 percent graduated from the drug courts (</a:t>
            </a:r>
            <a:r>
              <a:rPr lang="en-US" sz="1200" b="0" i="0" u="sng" kern="1200" dirty="0">
                <a:solidFill>
                  <a:schemeClr val="tx1"/>
                </a:solidFill>
                <a:effectLst/>
                <a:latin typeface="+mn-lt"/>
                <a:ea typeface="+mn-ea"/>
                <a:cs typeface="+mn-cs"/>
                <a:hlinkClick r:id="rId3"/>
              </a:rPr>
              <a:t>Belenko, 1998</a:t>
            </a:r>
            <a:r>
              <a:rPr lang="en-US" sz="1200" b="0" i="0" u="none" strike="noStrike"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4"/>
              </a:rPr>
              <a:t>1999</a:t>
            </a:r>
            <a:r>
              <a:rPr lang="en-US" sz="1200" b="0" i="0" u="none" strike="noStrike"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5"/>
              </a:rPr>
              <a:t>2001</a:t>
            </a:r>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More favorable to retention rates in community based drug treatment </a:t>
            </a:r>
            <a:r>
              <a:rPr lang="en-US" sz="1200" b="0" i="0" u="none" strike="noStrike" kern="1200" dirty="0" err="1">
                <a:solidFill>
                  <a:schemeClr val="tx1"/>
                </a:solidFill>
                <a:effectLst/>
                <a:latin typeface="+mn-lt"/>
                <a:ea typeface="+mn-ea"/>
                <a:cs typeface="+mn-cs"/>
              </a:rPr>
              <a:t>prorams</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70 percent of clients on probation and parole drop out of drug treatment or attend irregularly within 3 months, and 90 percent drop out in less than 1 year.</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03749CC-426E-4170-9443-25AC590B0B24}" type="slidenum">
              <a:rPr lang="en-US" smtClean="0"/>
              <a:t>31</a:t>
            </a:fld>
            <a:endParaRPr lang="en-US"/>
          </a:p>
        </p:txBody>
      </p:sp>
    </p:spTree>
    <p:extLst>
      <p:ext uri="{BB962C8B-B14F-4D97-AF65-F5344CB8AC3E}">
        <p14:creationId xmlns:p14="http://schemas.microsoft.com/office/powerpoint/2010/main" val="17718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this presentation has provided you with an overview how the criminal justice system negatively impacts the health of patients especially those with substance use and behavioral health issues</a:t>
            </a:r>
          </a:p>
          <a:p>
            <a:r>
              <a:rPr lang="en-US" dirty="0"/>
              <a:t>Although individuals in the correctional system are the only group guaranteed access to health care in this society it does not mean they get appropriate care </a:t>
            </a:r>
          </a:p>
          <a:p>
            <a:r>
              <a:rPr lang="en-US" dirty="0"/>
              <a:t>We need to continue to improve the way we provide care for this population especially during the risky re-entry period </a:t>
            </a:r>
          </a:p>
          <a:p>
            <a:r>
              <a:rPr lang="en-US" dirty="0"/>
              <a:t>As Clinicians/Educators/Researchers we can rethink care for this population and educate future physicians and all learn to use our voice to advocate for reform!</a:t>
            </a:r>
          </a:p>
          <a:p>
            <a:endParaRPr lang="en-US" dirty="0"/>
          </a:p>
        </p:txBody>
      </p:sp>
      <p:sp>
        <p:nvSpPr>
          <p:cNvPr id="4" name="Slide Number Placeholder 3"/>
          <p:cNvSpPr>
            <a:spLocks noGrp="1"/>
          </p:cNvSpPr>
          <p:nvPr>
            <p:ph type="sldNum" sz="quarter" idx="5"/>
          </p:nvPr>
        </p:nvSpPr>
        <p:spPr/>
        <p:txBody>
          <a:bodyPr/>
          <a:lstStyle/>
          <a:p>
            <a:fld id="{603749CC-426E-4170-9443-25AC590B0B24}" type="slidenum">
              <a:rPr lang="en-US" smtClean="0"/>
              <a:t>33</a:t>
            </a:fld>
            <a:endParaRPr lang="en-US"/>
          </a:p>
        </p:txBody>
      </p:sp>
    </p:spTree>
    <p:extLst>
      <p:ext uri="{BB962C8B-B14F-4D97-AF65-F5344CB8AC3E}">
        <p14:creationId xmlns:p14="http://schemas.microsoft.com/office/powerpoint/2010/main" val="3269178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presentation:</a:t>
            </a:r>
          </a:p>
          <a:p>
            <a:r>
              <a:rPr lang="en-US" dirty="0"/>
              <a:t>We are going to talk about the correctional system</a:t>
            </a:r>
          </a:p>
          <a:p>
            <a:r>
              <a:rPr lang="en-US" dirty="0"/>
              <a:t>Mass incarceration and how it impacts the health of patients we take care of especially those with addiction </a:t>
            </a:r>
          </a:p>
          <a:p>
            <a:r>
              <a:rPr lang="en-US" dirty="0"/>
              <a:t>Discuss clinical efforts in this area </a:t>
            </a:r>
          </a:p>
        </p:txBody>
      </p:sp>
      <p:sp>
        <p:nvSpPr>
          <p:cNvPr id="4" name="Slide Number Placeholder 3"/>
          <p:cNvSpPr>
            <a:spLocks noGrp="1"/>
          </p:cNvSpPr>
          <p:nvPr>
            <p:ph type="sldNum" sz="quarter" idx="10"/>
          </p:nvPr>
        </p:nvSpPr>
        <p:spPr/>
        <p:txBody>
          <a:bodyPr/>
          <a:lstStyle/>
          <a:p>
            <a:fld id="{603749CC-426E-4170-9443-25AC590B0B24}" type="slidenum">
              <a:rPr lang="en-US" smtClean="0"/>
              <a:t>3</a:t>
            </a:fld>
            <a:endParaRPr lang="en-US"/>
          </a:p>
        </p:txBody>
      </p:sp>
    </p:spTree>
    <p:extLst>
      <p:ext uri="{BB962C8B-B14F-4D97-AF65-F5344CB8AC3E}">
        <p14:creationId xmlns:p14="http://schemas.microsoft.com/office/powerpoint/2010/main" val="1216142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I you raise your hands if you taken care of patient with similar experiences. </a:t>
            </a:r>
          </a:p>
          <a:p>
            <a:endParaRPr lang="en-US" dirty="0"/>
          </a:p>
          <a:p>
            <a:r>
              <a:rPr lang="en-US" dirty="0"/>
              <a:t>This is a very common story at Boston Medical Center. </a:t>
            </a:r>
          </a:p>
          <a:p>
            <a:r>
              <a:rPr lang="en-US" dirty="0"/>
              <a:t>And we are going to follow Mr. T’s experience in the correctional system throughout this talk</a:t>
            </a:r>
          </a:p>
        </p:txBody>
      </p:sp>
      <p:sp>
        <p:nvSpPr>
          <p:cNvPr id="4" name="Slide Number Placeholder 3"/>
          <p:cNvSpPr>
            <a:spLocks noGrp="1"/>
          </p:cNvSpPr>
          <p:nvPr>
            <p:ph type="sldNum" sz="quarter" idx="5"/>
          </p:nvPr>
        </p:nvSpPr>
        <p:spPr/>
        <p:txBody>
          <a:bodyPr/>
          <a:lstStyle/>
          <a:p>
            <a:fld id="{603749CC-426E-4170-9443-25AC590B0B24}" type="slidenum">
              <a:rPr lang="en-US" smtClean="0"/>
              <a:t>4</a:t>
            </a:fld>
            <a:endParaRPr lang="en-US"/>
          </a:p>
        </p:txBody>
      </p:sp>
    </p:spTree>
    <p:extLst>
      <p:ext uri="{BB962C8B-B14F-4D97-AF65-F5344CB8AC3E}">
        <p14:creationId xmlns:p14="http://schemas.microsoft.com/office/powerpoint/2010/main" val="586789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at times use various  terms pertaining to the correctional system interchangeably that I want to define</a:t>
            </a:r>
          </a:p>
          <a:p>
            <a:r>
              <a:rPr lang="en-US" dirty="0"/>
              <a:t>Jail (house of corrections): short term, under one year for sentenced or people awaiting trial, local town, city, county oversight </a:t>
            </a:r>
          </a:p>
          <a:p>
            <a:r>
              <a:rPr lang="en-US" dirty="0"/>
              <a:t>Prison-sentenced to greater than one year, State and Federal oversight</a:t>
            </a:r>
          </a:p>
          <a:p>
            <a:endParaRPr lang="en-US" dirty="0"/>
          </a:p>
          <a:p>
            <a:r>
              <a:rPr lang="en-US" dirty="0"/>
              <a:t>Probation vs. Parole-stipulations required </a:t>
            </a:r>
          </a:p>
        </p:txBody>
      </p:sp>
      <p:sp>
        <p:nvSpPr>
          <p:cNvPr id="4" name="Slide Number Placeholder 3"/>
          <p:cNvSpPr>
            <a:spLocks noGrp="1"/>
          </p:cNvSpPr>
          <p:nvPr>
            <p:ph type="sldNum" sz="quarter" idx="5"/>
          </p:nvPr>
        </p:nvSpPr>
        <p:spPr/>
        <p:txBody>
          <a:bodyPr/>
          <a:lstStyle/>
          <a:p>
            <a:fld id="{603749CC-426E-4170-9443-25AC590B0B24}" type="slidenum">
              <a:rPr lang="en-US" smtClean="0"/>
              <a:t>5</a:t>
            </a:fld>
            <a:endParaRPr lang="en-US"/>
          </a:p>
        </p:txBody>
      </p:sp>
    </p:spTree>
    <p:extLst>
      <p:ext uri="{BB962C8B-B14F-4D97-AF65-F5344CB8AC3E}">
        <p14:creationId xmlns:p14="http://schemas.microsoft.com/office/powerpoint/2010/main" val="3036849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dirty="0">
                <a:latin typeface="Corbel" panose="020B0503020204020204" pitchFamily="34" charset="0"/>
              </a:rPr>
              <a:t>In the US we have big issue with Mass incarceration</a:t>
            </a:r>
          </a:p>
          <a:p>
            <a:r>
              <a:rPr lang="en-US" sz="1200" cap="none" dirty="0">
                <a:latin typeface="Corbel" panose="020B0503020204020204" pitchFamily="34" charset="0"/>
              </a:rPr>
              <a:t>We make of 4% of total worlds’ population</a:t>
            </a:r>
          </a:p>
          <a:p>
            <a:r>
              <a:rPr lang="en-US" sz="1200" cap="none" dirty="0">
                <a:latin typeface="Corbel" panose="020B0503020204020204" pitchFamily="34" charset="0"/>
              </a:rPr>
              <a:t>22% of prison population</a:t>
            </a:r>
          </a:p>
          <a:p>
            <a:r>
              <a:rPr lang="en-US" sz="1200" cap="none" dirty="0">
                <a:latin typeface="Corbel" panose="020B0503020204020204" pitchFamily="34" charset="0"/>
              </a:rPr>
              <a:t>1.9 million individuals</a:t>
            </a:r>
          </a:p>
          <a:p>
            <a:endParaRPr lang="en-US" dirty="0"/>
          </a:p>
        </p:txBody>
      </p:sp>
      <p:sp>
        <p:nvSpPr>
          <p:cNvPr id="4" name="Slide Number Placeholder 3"/>
          <p:cNvSpPr>
            <a:spLocks noGrp="1"/>
          </p:cNvSpPr>
          <p:nvPr>
            <p:ph type="sldNum" sz="quarter" idx="5"/>
          </p:nvPr>
        </p:nvSpPr>
        <p:spPr/>
        <p:txBody>
          <a:bodyPr/>
          <a:lstStyle/>
          <a:p>
            <a:fld id="{603749CC-426E-4170-9443-25AC590B0B24}" type="slidenum">
              <a:rPr lang="en-US" smtClean="0"/>
              <a:t>6</a:t>
            </a:fld>
            <a:endParaRPr lang="en-US"/>
          </a:p>
        </p:txBody>
      </p:sp>
    </p:spTree>
    <p:extLst>
      <p:ext uri="{BB962C8B-B14F-4D97-AF65-F5344CB8AC3E}">
        <p14:creationId xmlns:p14="http://schemas.microsoft.com/office/powerpoint/2010/main" val="1207732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People move in and out of the system everyday so very likely to come across a patient with history of criminal justice involvement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650K released from State Prisons on yearly basis</a:t>
            </a:r>
          </a:p>
          <a:p>
            <a:r>
              <a:rPr lang="en-US" sz="1200" b="0" i="0" kern="1200" dirty="0">
                <a:solidFill>
                  <a:schemeClr val="tx1"/>
                </a:solidFill>
                <a:effectLst/>
                <a:latin typeface="+mn-lt"/>
                <a:ea typeface="+mn-ea"/>
                <a:cs typeface="+mn-cs"/>
              </a:rPr>
              <a:t>10.6 Million people go in and out of jail each year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Jail in/out phenomenal is called jail churn</a:t>
            </a:r>
          </a:p>
          <a:p>
            <a:r>
              <a:rPr lang="en-US" sz="1200" b="0" i="0" kern="1200" dirty="0">
                <a:solidFill>
                  <a:schemeClr val="tx1"/>
                </a:solidFill>
                <a:effectLst/>
                <a:latin typeface="+mn-lt"/>
                <a:ea typeface="+mn-ea"/>
                <a:cs typeface="+mn-cs"/>
              </a:rPr>
              <a:t>As you can see majority of people in jails have not been convicted and are either awaiting trial or undergoing trial at this time</a:t>
            </a:r>
          </a:p>
          <a:p>
            <a:r>
              <a:rPr lang="en-US" sz="1200" b="0" i="0" kern="1200" dirty="0">
                <a:solidFill>
                  <a:schemeClr val="tx1"/>
                </a:solidFill>
                <a:effectLst/>
                <a:latin typeface="+mn-lt"/>
                <a:ea typeface="+mn-ea"/>
                <a:cs typeface="+mn-cs"/>
              </a:rPr>
              <a:t>People can have prolonged stays in correctional settings without being sentenced—and biggest factor for this is monetary bail, lot of folks unable to afford bail </a:t>
            </a:r>
          </a:p>
          <a:p>
            <a:r>
              <a:rPr lang="en-US" sz="1200" b="0" i="0" kern="1200" dirty="0">
                <a:solidFill>
                  <a:schemeClr val="tx1"/>
                </a:solidFill>
                <a:effectLst/>
                <a:latin typeface="+mn-lt"/>
                <a:ea typeface="+mn-ea"/>
                <a:cs typeface="+mn-cs"/>
              </a:rPr>
              <a:t>Average bail cost is approx. 10-12,000, which for patients we take care of here confer approx. 8-10 months worth of income, just imagine having to fork up all this money up front to be able to go home to wait for your trial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Also you can see</a:t>
            </a:r>
            <a:r>
              <a:rPr lang="en-US" sz="1200" b="0" i="0" kern="1200" baseline="0" dirty="0">
                <a:solidFill>
                  <a:schemeClr val="tx1"/>
                </a:solidFill>
                <a:effectLst/>
                <a:latin typeface="+mn-lt"/>
                <a:ea typeface="+mn-ea"/>
                <a:cs typeface="+mn-cs"/>
              </a:rPr>
              <a:t> that drug offenses make up a small but significant portion of people being incarcerated approx. 20%</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03749CC-426E-4170-9443-25AC590B0B24}" type="slidenum">
              <a:rPr lang="en-US" smtClean="0"/>
              <a:t>7</a:t>
            </a:fld>
            <a:endParaRPr lang="en-US"/>
          </a:p>
        </p:txBody>
      </p:sp>
    </p:spTree>
    <p:extLst>
      <p:ext uri="{BB962C8B-B14F-4D97-AF65-F5344CB8AC3E}">
        <p14:creationId xmlns:p14="http://schemas.microsoft.com/office/powerpoint/2010/main" val="1257960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highlights the unjust and overall racism that this system promotes</a:t>
            </a:r>
          </a:p>
          <a:p>
            <a:r>
              <a:rPr lang="en-US" dirty="0"/>
              <a:t>This slide is showing lifetime likelihood imprisonment of US residents born in 2001-</a:t>
            </a:r>
          </a:p>
          <a:p>
            <a:r>
              <a:rPr lang="en-US" dirty="0"/>
              <a:t>If you are black male 1/3</a:t>
            </a:r>
          </a:p>
          <a:p>
            <a:r>
              <a:rPr lang="en-US" dirty="0"/>
              <a:t>Latinx male 1/6 </a:t>
            </a:r>
          </a:p>
          <a:p>
            <a:r>
              <a:rPr lang="en-US" dirty="0"/>
              <a:t>same racial/ethnic disparities persist among women </a:t>
            </a:r>
          </a:p>
        </p:txBody>
      </p:sp>
      <p:sp>
        <p:nvSpPr>
          <p:cNvPr id="4" name="Slide Number Placeholder 3"/>
          <p:cNvSpPr>
            <a:spLocks noGrp="1"/>
          </p:cNvSpPr>
          <p:nvPr>
            <p:ph type="sldNum" sz="quarter" idx="10"/>
          </p:nvPr>
        </p:nvSpPr>
        <p:spPr/>
        <p:txBody>
          <a:bodyPr/>
          <a:lstStyle/>
          <a:p>
            <a:fld id="{CC6B309A-3F94-44FD-9A9C-2818505F9014}" type="slidenum">
              <a:rPr lang="en-US" smtClean="0"/>
              <a:t>8</a:t>
            </a:fld>
            <a:endParaRPr lang="en-US"/>
          </a:p>
        </p:txBody>
      </p:sp>
    </p:spTree>
    <p:extLst>
      <p:ext uri="{BB962C8B-B14F-4D97-AF65-F5344CB8AC3E}">
        <p14:creationId xmlns:p14="http://schemas.microsoft.com/office/powerpoint/2010/main" val="1267875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 and White people have to the same rate of substance use at you can see both nearing 10%</a:t>
            </a:r>
          </a:p>
          <a:p>
            <a:r>
              <a:rPr lang="en-US" dirty="0"/>
              <a:t>However, drug related arrests disproportionately impact Black individuals with a rate 879/100000</a:t>
            </a:r>
          </a:p>
          <a:p>
            <a:endParaRPr lang="en-US" dirty="0"/>
          </a:p>
          <a:p>
            <a:endParaRPr lang="en-US" dirty="0"/>
          </a:p>
        </p:txBody>
      </p:sp>
      <p:sp>
        <p:nvSpPr>
          <p:cNvPr id="4" name="Slide Number Placeholder 3"/>
          <p:cNvSpPr>
            <a:spLocks noGrp="1"/>
          </p:cNvSpPr>
          <p:nvPr>
            <p:ph type="sldNum" sz="quarter" idx="10"/>
          </p:nvPr>
        </p:nvSpPr>
        <p:spPr/>
        <p:txBody>
          <a:bodyPr/>
          <a:lstStyle/>
          <a:p>
            <a:fld id="{603749CC-426E-4170-9443-25AC590B0B24}" type="slidenum">
              <a:rPr lang="en-US" smtClean="0"/>
              <a:t>9</a:t>
            </a:fld>
            <a:endParaRPr lang="en-US"/>
          </a:p>
        </p:txBody>
      </p:sp>
    </p:spTree>
    <p:extLst>
      <p:ext uri="{BB962C8B-B14F-4D97-AF65-F5344CB8AC3E}">
        <p14:creationId xmlns:p14="http://schemas.microsoft.com/office/powerpoint/2010/main" val="2960674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20ECF-F193-FA42-BE3D-E3F88A45EE0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428FD72-ABF5-B147-90D6-990A7EF60C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59980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2F491-E31F-7E4F-AA48-63716DF551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A85105-47AE-EA44-91EA-4A31B625BB3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631436-F59D-9D41-97E4-78CDFE0D0471}"/>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4/27/25</a:t>
            </a:fld>
            <a:endParaRPr lang="en-US" dirty="0"/>
          </a:p>
        </p:txBody>
      </p:sp>
      <p:sp>
        <p:nvSpPr>
          <p:cNvPr id="5" name="Footer Placeholder 4">
            <a:extLst>
              <a:ext uri="{FF2B5EF4-FFF2-40B4-BE49-F238E27FC236}">
                <a16:creationId xmlns:a16="http://schemas.microsoft.com/office/drawing/2014/main" id="{29844B6E-DCC4-4344-80DF-1449E48074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0809AB23-E545-DF4A-8F60-8765AF6B518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1762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21EF92-59D1-A740-9D0F-C03F09BAE7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9B4153-D1BA-8C48-A1EE-8137D57EDAD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97ECDE-1EA0-7245-8BF4-36F02BC668D9}"/>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4/27/25</a:t>
            </a:fld>
            <a:endParaRPr lang="en-US" dirty="0"/>
          </a:p>
        </p:txBody>
      </p:sp>
      <p:sp>
        <p:nvSpPr>
          <p:cNvPr id="5" name="Footer Placeholder 4">
            <a:extLst>
              <a:ext uri="{FF2B5EF4-FFF2-40B4-BE49-F238E27FC236}">
                <a16:creationId xmlns:a16="http://schemas.microsoft.com/office/drawing/2014/main" id="{943083B3-DFBE-DA40-A7C2-AC75CFE0240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8579015-9902-E645-B9F5-9FFA3EEFEC7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1041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0843-E7CE-954D-B92B-06A882FF674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85F7397-19FA-4540-BC84-4633330CB0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8B87A-375B-2143-BC7B-EFE765E978EE}"/>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4/27/25</a:t>
            </a:fld>
            <a:endParaRPr lang="en-US" dirty="0"/>
          </a:p>
        </p:txBody>
      </p:sp>
      <p:sp>
        <p:nvSpPr>
          <p:cNvPr id="5" name="Footer Placeholder 4">
            <a:extLst>
              <a:ext uri="{FF2B5EF4-FFF2-40B4-BE49-F238E27FC236}">
                <a16:creationId xmlns:a16="http://schemas.microsoft.com/office/drawing/2014/main" id="{C08AB218-B211-1A45-9C63-7D21C2D20E8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A409106-3095-A74B-8812-946803DED94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0756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DA8C9-7295-9342-8663-35523DFB88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F064A8-55DD-9E49-819D-FFEE739049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1ACBCA-C1B4-D241-8C01-DE9C530F9063}"/>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4/27/25</a:t>
            </a:fld>
            <a:endParaRPr lang="en-US" dirty="0"/>
          </a:p>
        </p:txBody>
      </p:sp>
      <p:sp>
        <p:nvSpPr>
          <p:cNvPr id="5" name="Footer Placeholder 4">
            <a:extLst>
              <a:ext uri="{FF2B5EF4-FFF2-40B4-BE49-F238E27FC236}">
                <a16:creationId xmlns:a16="http://schemas.microsoft.com/office/drawing/2014/main" id="{056B9DD6-625F-7D46-83DD-7371516AB9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2CBCBA3-88B3-D84E-B54F-2DC3E7C7676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245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FC2CA-C00A-6D44-9D35-2972189160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D14A8B-2B4C-064E-BE40-BB0F45FDEFD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6D747F-98DC-9F40-ACCB-647DC166A25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7D4C13-C88B-1F41-8694-13CE44AC63F1}"/>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4/27/25</a:t>
            </a:fld>
            <a:endParaRPr lang="en-US" dirty="0"/>
          </a:p>
        </p:txBody>
      </p:sp>
      <p:sp>
        <p:nvSpPr>
          <p:cNvPr id="6" name="Footer Placeholder 5">
            <a:extLst>
              <a:ext uri="{FF2B5EF4-FFF2-40B4-BE49-F238E27FC236}">
                <a16:creationId xmlns:a16="http://schemas.microsoft.com/office/drawing/2014/main" id="{639786E6-312E-3440-98AA-05C691FB232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DC5C9A59-D6E9-4F40-97C9-D997F994B1B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802014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AF87D-1C08-774D-8192-BDB661C87A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91A9DF-F8D2-EE41-9A2B-9AB7E28985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D13B797-382C-8E48-AF9C-2A506F3BD7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10E72A-7E6B-0645-A330-38535A85B3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F787119-AA34-B349-96EA-23AE09B8326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5F5085-AF95-F243-B02A-D278042BAC78}"/>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4/27/25</a:t>
            </a:fld>
            <a:endParaRPr lang="en-US" dirty="0"/>
          </a:p>
        </p:txBody>
      </p:sp>
      <p:sp>
        <p:nvSpPr>
          <p:cNvPr id="8" name="Footer Placeholder 7">
            <a:extLst>
              <a:ext uri="{FF2B5EF4-FFF2-40B4-BE49-F238E27FC236}">
                <a16:creationId xmlns:a16="http://schemas.microsoft.com/office/drawing/2014/main" id="{88D16434-DB14-F64E-A9A2-4BAF56C1BF4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49EA649D-8D37-494A-A7C2-9C15ED0B3D1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421741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9E7D-BEE0-6E41-A87B-69D79C717F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5D8BEC-97CE-3D4B-BE92-A60F8C9EC802}"/>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4/27/25</a:t>
            </a:fld>
            <a:endParaRPr lang="en-US" dirty="0"/>
          </a:p>
        </p:txBody>
      </p:sp>
      <p:sp>
        <p:nvSpPr>
          <p:cNvPr id="4" name="Footer Placeholder 3">
            <a:extLst>
              <a:ext uri="{FF2B5EF4-FFF2-40B4-BE49-F238E27FC236}">
                <a16:creationId xmlns:a16="http://schemas.microsoft.com/office/drawing/2014/main" id="{B1EF9901-FF0E-5D4A-BBEE-EAC60F88D1E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5B82E7CD-37B1-F643-A83D-1C904034A27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7897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B0A6D0-BB50-4441-A876-BA465D27492F}"/>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4/27/25</a:t>
            </a:fld>
            <a:endParaRPr lang="en-US" dirty="0"/>
          </a:p>
        </p:txBody>
      </p:sp>
      <p:sp>
        <p:nvSpPr>
          <p:cNvPr id="3" name="Footer Placeholder 2">
            <a:extLst>
              <a:ext uri="{FF2B5EF4-FFF2-40B4-BE49-F238E27FC236}">
                <a16:creationId xmlns:a16="http://schemas.microsoft.com/office/drawing/2014/main" id="{8923C1D5-7319-3444-86A1-2B2DF85C9AA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E26624E-A26A-3A4C-BF4B-0B72D244FBE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441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54DB6-F480-4A48-8CDA-C990F2A589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A1ACE4-60B8-6843-904F-2BF109FEC4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696699-B085-8B43-A31E-B6AB87707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6592BD-EE70-F24A-A5F9-6D1F61CFA9AE}"/>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4/27/25</a:t>
            </a:fld>
            <a:endParaRPr lang="en-US" dirty="0"/>
          </a:p>
        </p:txBody>
      </p:sp>
      <p:sp>
        <p:nvSpPr>
          <p:cNvPr id="6" name="Footer Placeholder 5">
            <a:extLst>
              <a:ext uri="{FF2B5EF4-FFF2-40B4-BE49-F238E27FC236}">
                <a16:creationId xmlns:a16="http://schemas.microsoft.com/office/drawing/2014/main" id="{750E68B2-E7FB-1143-8733-FF2D2A5EE9B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2ADAAAF-F1F7-E446-9A76-083550F744F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148654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075E0-9788-C440-A942-F71C316BD2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274A23-D676-334C-B133-A0D4A6645E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93C07A-ACC5-2647-A046-F76C1C9BA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CFA49AE-3D1B-3046-A4B4-4F6E5DF28EA2}"/>
              </a:ext>
            </a:extLst>
          </p:cNvPr>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4/27/25</a:t>
            </a:fld>
            <a:endParaRPr lang="en-US" dirty="0"/>
          </a:p>
        </p:txBody>
      </p:sp>
      <p:sp>
        <p:nvSpPr>
          <p:cNvPr id="6" name="Footer Placeholder 5">
            <a:extLst>
              <a:ext uri="{FF2B5EF4-FFF2-40B4-BE49-F238E27FC236}">
                <a16:creationId xmlns:a16="http://schemas.microsoft.com/office/drawing/2014/main" id="{72F2ED25-B604-A242-994C-2A0AF7D162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773C92-1800-644C-B37A-649432DFEAD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57746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A1A6FA-3452-9B42-9F95-B31FC5C15B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58C5274-2D0B-2E41-94A3-0CDFE24C95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2D75FB4-7CD6-6C4E-B250-1F2579951D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pic>
        <p:nvPicPr>
          <p:cNvPr id="10" name="Picture 9"/>
          <p:cNvPicPr>
            <a:picLocks noChangeAspect="1"/>
          </p:cNvPicPr>
          <p:nvPr userDrawn="1"/>
        </p:nvPicPr>
        <p:blipFill rotWithShape="1">
          <a:blip r:embed="rId13" cstate="print">
            <a:extLst>
              <a:ext uri="{28A0092B-C50C-407E-A947-70E740481C1C}">
                <a14:useLocalDpi xmlns:a14="http://schemas.microsoft.com/office/drawing/2010/main" val="0"/>
              </a:ext>
            </a:extLst>
          </a:blip>
          <a:srcRect l="1739" t="2137" r="82319" b="73707"/>
          <a:stretch/>
        </p:blipFill>
        <p:spPr>
          <a:xfrm>
            <a:off x="11201382" y="5815375"/>
            <a:ext cx="990618" cy="1042625"/>
          </a:xfrm>
          <a:prstGeom prst="rect">
            <a:avLst/>
          </a:prstGeom>
        </p:spPr>
      </p:pic>
      <p:pic>
        <p:nvPicPr>
          <p:cNvPr id="7" name="Picture 6" descr="BUCAA">
            <a:extLst>
              <a:ext uri="{FF2B5EF4-FFF2-40B4-BE49-F238E27FC236}">
                <a16:creationId xmlns:a16="http://schemas.microsoft.com/office/drawing/2014/main" id="{A243478F-AE1E-EF45-B47D-35619B876B12}"/>
              </a:ext>
            </a:extLst>
          </p:cNvPr>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815376"/>
            <a:ext cx="3057832" cy="1042624"/>
          </a:xfrm>
          <a:prstGeom prst="rect">
            <a:avLst/>
          </a:prstGeom>
          <a:noFill/>
          <a:ln>
            <a:noFill/>
          </a:ln>
        </p:spPr>
      </p:pic>
    </p:spTree>
    <p:extLst>
      <p:ext uri="{BB962C8B-B14F-4D97-AF65-F5344CB8AC3E}">
        <p14:creationId xmlns:p14="http://schemas.microsoft.com/office/powerpoint/2010/main" val="346112543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22.gif"/></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6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2143" y="477577"/>
            <a:ext cx="10367010" cy="5818292"/>
          </a:xfrm>
        </p:spPr>
        <p:txBody>
          <a:bodyPr>
            <a:normAutofit/>
          </a:bodyPr>
          <a:lstStyle/>
          <a:p>
            <a:pPr algn="ctr">
              <a:spcBef>
                <a:spcPts val="0"/>
              </a:spcBef>
              <a:spcAft>
                <a:spcPts val="600"/>
              </a:spcAft>
            </a:pPr>
            <a:r>
              <a:rPr lang="en-US" sz="4000" b="1" dirty="0">
                <a:ln>
                  <a:solidFill>
                    <a:schemeClr val="bg2"/>
                  </a:solidFill>
                </a:ln>
                <a:latin typeface="Corbel" panose="020B0503020204020204" pitchFamily="34" charset="0"/>
              </a:rPr>
              <a:t>Criminal Justice and Health Impacts in Addiction</a:t>
            </a:r>
            <a:br>
              <a:rPr lang="en-US" sz="4000" b="1" dirty="0">
                <a:ln>
                  <a:solidFill>
                    <a:schemeClr val="bg2"/>
                  </a:solidFill>
                </a:ln>
                <a:latin typeface="Corbel" panose="020B0503020204020204" pitchFamily="34" charset="0"/>
              </a:rPr>
            </a:br>
            <a:br>
              <a:rPr lang="en-US" sz="4000" b="1" dirty="0">
                <a:ln>
                  <a:solidFill>
                    <a:schemeClr val="bg2"/>
                  </a:solidFill>
                </a:ln>
                <a:latin typeface="Corbel" panose="020B0503020204020204" pitchFamily="34" charset="0"/>
              </a:rPr>
            </a:br>
            <a:br>
              <a:rPr lang="en-US" sz="2000" b="1" cap="none" dirty="0">
                <a:latin typeface="Corbel" panose="020B0503020204020204" pitchFamily="34" charset="0"/>
              </a:rPr>
            </a:br>
            <a:r>
              <a:rPr lang="en-US" sz="2800" b="1" cap="none" dirty="0">
                <a:solidFill>
                  <a:schemeClr val="tx1"/>
                </a:solidFill>
                <a:latin typeface="Corbel" panose="020B0503020204020204" pitchFamily="34" charset="0"/>
              </a:rPr>
              <a:t>Ricardo Cruz, MD, MPH</a:t>
            </a:r>
            <a:br>
              <a:rPr lang="en-US" sz="2800" b="1" cap="none" dirty="0">
                <a:solidFill>
                  <a:schemeClr val="tx1"/>
                </a:solidFill>
                <a:latin typeface="Corbel" panose="020B0503020204020204" pitchFamily="34" charset="0"/>
              </a:rPr>
            </a:br>
            <a:br>
              <a:rPr lang="en-US" sz="2800" b="1" cap="none" dirty="0">
                <a:solidFill>
                  <a:schemeClr val="tx1"/>
                </a:solidFill>
                <a:latin typeface="Corbel" panose="020B0503020204020204" pitchFamily="34" charset="0"/>
              </a:rPr>
            </a:br>
            <a:br>
              <a:rPr lang="en-US" sz="2800" b="1" cap="none" dirty="0">
                <a:solidFill>
                  <a:schemeClr val="tx1"/>
                </a:solidFill>
                <a:latin typeface="Corbel" panose="020B0503020204020204" pitchFamily="34" charset="0"/>
              </a:rPr>
            </a:br>
            <a:br>
              <a:rPr lang="en-US" sz="2800" b="1" dirty="0">
                <a:latin typeface="Corbel" panose="020B0503020204020204" pitchFamily="34" charset="0"/>
              </a:rPr>
            </a:br>
            <a:br>
              <a:rPr lang="en-US" sz="2800" b="1" cap="none" dirty="0">
                <a:solidFill>
                  <a:schemeClr val="tx1"/>
                </a:solidFill>
                <a:latin typeface="Corbel" panose="020B0503020204020204" pitchFamily="34" charset="0"/>
              </a:rPr>
            </a:br>
            <a:r>
              <a:rPr lang="en-US" sz="2800" b="1" dirty="0">
                <a:latin typeface="Corbel" panose="020B0503020204020204" pitchFamily="34" charset="0"/>
              </a:rPr>
              <a:t>April 28, </a:t>
            </a:r>
            <a:r>
              <a:rPr lang="en-US" sz="2800" b="1" cap="none" dirty="0">
                <a:solidFill>
                  <a:schemeClr val="tx1"/>
                </a:solidFill>
                <a:latin typeface="Corbel" panose="020B0503020204020204" pitchFamily="34" charset="0"/>
              </a:rPr>
              <a:t> 2025</a:t>
            </a:r>
          </a:p>
        </p:txBody>
      </p:sp>
    </p:spTree>
    <p:extLst>
      <p:ext uri="{BB962C8B-B14F-4D97-AF65-F5344CB8AC3E}">
        <p14:creationId xmlns:p14="http://schemas.microsoft.com/office/powerpoint/2010/main" val="1648856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22" y="300037"/>
            <a:ext cx="4512690" cy="619766"/>
          </a:xfrm>
        </p:spPr>
        <p:txBody>
          <a:bodyPr>
            <a:normAutofit/>
          </a:bodyPr>
          <a:lstStyle/>
          <a:p>
            <a:r>
              <a:rPr lang="en-US" sz="2800" dirty="0">
                <a:solidFill>
                  <a:schemeClr val="accent1"/>
                </a:solidFill>
              </a:rPr>
              <a:t>Mass Incarceration</a:t>
            </a:r>
          </a:p>
        </p:txBody>
      </p:sp>
      <p:pic>
        <p:nvPicPr>
          <p:cNvPr id="4" name="Picture 2" descr="https://www.fairfightinitiative.org/wp-content/uploads/2017/07/the_history_causes_and_facts_on_mass_incarcera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6020" y="353508"/>
            <a:ext cx="6552057" cy="6656060"/>
          </a:xfrm>
          <a:prstGeom prst="rect">
            <a:avLst/>
          </a:prstGeom>
          <a:noFill/>
          <a:extLst>
            <a:ext uri="{909E8E84-426E-40DD-AFC4-6F175D3DCCD1}">
              <a14:hiddenFill xmlns:a14="http://schemas.microsoft.com/office/drawing/2010/main">
                <a:solidFill>
                  <a:srgbClr val="FFFFFF"/>
                </a:solidFill>
              </a14:hiddenFill>
            </a:ext>
          </a:extLst>
        </p:spPr>
      </p:pic>
      <p:sp>
        <p:nvSpPr>
          <p:cNvPr id="5" name="Down Arrow 4"/>
          <p:cNvSpPr/>
          <p:nvPr/>
        </p:nvSpPr>
        <p:spPr>
          <a:xfrm rot="5601207">
            <a:off x="8675211" y="4874067"/>
            <a:ext cx="645732" cy="243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0694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Bar chart showing that the percent of people in prison and/or those arrested in the past year with substance use disorders is much higher than the national popul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0706" y="123752"/>
            <a:ext cx="8250588" cy="618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617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717A3-C256-7E40-A290-16C151DB6589}"/>
              </a:ext>
            </a:extLst>
          </p:cNvPr>
          <p:cNvSpPr>
            <a:spLocks noGrp="1"/>
          </p:cNvSpPr>
          <p:nvPr>
            <p:ph type="title"/>
          </p:nvPr>
        </p:nvSpPr>
        <p:spPr/>
        <p:txBody>
          <a:bodyPr/>
          <a:lstStyle/>
          <a:p>
            <a:r>
              <a:rPr lang="en-US" dirty="0"/>
              <a:t>Back to Mr. T</a:t>
            </a:r>
          </a:p>
        </p:txBody>
      </p:sp>
      <p:sp>
        <p:nvSpPr>
          <p:cNvPr id="3" name="Content Placeholder 2">
            <a:extLst>
              <a:ext uri="{FF2B5EF4-FFF2-40B4-BE49-F238E27FC236}">
                <a16:creationId xmlns:a16="http://schemas.microsoft.com/office/drawing/2014/main" id="{17F06B57-60D0-CB4D-B2EB-B9588F983D94}"/>
              </a:ext>
            </a:extLst>
          </p:cNvPr>
          <p:cNvSpPr>
            <a:spLocks noGrp="1"/>
          </p:cNvSpPr>
          <p:nvPr>
            <p:ph idx="1"/>
          </p:nvPr>
        </p:nvSpPr>
        <p:spPr/>
        <p:txBody>
          <a:bodyPr/>
          <a:lstStyle/>
          <a:p>
            <a:r>
              <a:rPr lang="en-US" dirty="0"/>
              <a:t>At intake, Mr. T disclosed his history of addiction and interest in receiving help. </a:t>
            </a:r>
          </a:p>
          <a:p>
            <a:r>
              <a:rPr lang="en-US" dirty="0"/>
              <a:t>However, the jail did not offer medications for OUD (MOUD), and instead, he was expected to go through withdrawal.</a:t>
            </a:r>
          </a:p>
          <a:p>
            <a:r>
              <a:rPr lang="en-US" dirty="0"/>
              <a:t>He was offered “detox” in the medical unit. ”Detox” protocol only involved some comfort medications. </a:t>
            </a:r>
          </a:p>
          <a:p>
            <a:r>
              <a:rPr lang="en-US" dirty="0"/>
              <a:t>He experienced painful withdrawal symptoms</a:t>
            </a:r>
          </a:p>
        </p:txBody>
      </p:sp>
    </p:spTree>
    <p:extLst>
      <p:ext uri="{BB962C8B-B14F-4D97-AF65-F5344CB8AC3E}">
        <p14:creationId xmlns:p14="http://schemas.microsoft.com/office/powerpoint/2010/main" val="197040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663" y="347472"/>
            <a:ext cx="6238494" cy="841248"/>
          </a:xfrm>
        </p:spPr>
        <p:txBody>
          <a:bodyPr/>
          <a:lstStyle/>
          <a:p>
            <a:r>
              <a:rPr lang="en-US" sz="2400" dirty="0">
                <a:solidFill>
                  <a:schemeClr val="accent1"/>
                </a:solidFill>
              </a:rPr>
              <a:t>Healthcare behind bars </a:t>
            </a:r>
          </a:p>
        </p:txBody>
      </p:sp>
      <p:graphicFrame>
        <p:nvGraphicFramePr>
          <p:cNvPr id="8" name="Diagram 7"/>
          <p:cNvGraphicFramePr/>
          <p:nvPr>
            <p:extLst/>
          </p:nvPr>
        </p:nvGraphicFramePr>
        <p:xfrm>
          <a:off x="1825160" y="1421268"/>
          <a:ext cx="8496129" cy="5608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9169146" y="2562085"/>
            <a:ext cx="2786634" cy="2800767"/>
          </a:xfrm>
          <a:prstGeom prst="rect">
            <a:avLst/>
          </a:prstGeom>
          <a:noFill/>
        </p:spPr>
        <p:txBody>
          <a:bodyPr wrap="square" rtlCol="0">
            <a:spAutoFit/>
          </a:bodyPr>
          <a:lstStyle/>
          <a:p>
            <a:pPr algn="ctr"/>
            <a:r>
              <a:rPr lang="en-US" sz="2000" b="1" dirty="0">
                <a:solidFill>
                  <a:schemeClr val="tx2"/>
                </a:solidFill>
              </a:rPr>
              <a:t>Healthcare for incarcerated people is not delivered, measured or funded with the same evidence-based structures that exist in the community</a:t>
            </a:r>
          </a:p>
          <a:p>
            <a:pPr marL="228600" indent="-228600">
              <a:buFont typeface="Wingdings" panose="05000000000000000000" pitchFamily="2" charset="2"/>
              <a:buChar char="§"/>
            </a:pPr>
            <a:endParaRPr lang="en-US" sz="1600" dirty="0" err="1">
              <a:latin typeface="Arial" panose="020B0604020202020204" pitchFamily="34" charset="0"/>
              <a:cs typeface="Arial" panose="020B0604020202020204" pitchFamily="34" charset="0"/>
            </a:endParaRPr>
          </a:p>
        </p:txBody>
      </p:sp>
      <p:sp>
        <p:nvSpPr>
          <p:cNvPr id="3" name="Rectangle 2"/>
          <p:cNvSpPr/>
          <p:nvPr/>
        </p:nvSpPr>
        <p:spPr>
          <a:xfrm>
            <a:off x="387926" y="2693029"/>
            <a:ext cx="2671157" cy="1754326"/>
          </a:xfrm>
          <a:prstGeom prst="rect">
            <a:avLst/>
          </a:prstGeom>
          <a:solidFill>
            <a:schemeClr val="accent1"/>
          </a:solidFill>
        </p:spPr>
        <p:txBody>
          <a:bodyPr wrap="square">
            <a:spAutoFit/>
          </a:bodyPr>
          <a:lstStyle/>
          <a:p>
            <a:pPr lvl="0" fontAlgn="base">
              <a:spcBef>
                <a:spcPct val="30000"/>
              </a:spcBef>
              <a:spcAft>
                <a:spcPct val="0"/>
              </a:spcAft>
              <a:defRPr/>
            </a:pPr>
            <a:r>
              <a:rPr lang="en-US" dirty="0">
                <a:solidFill>
                  <a:schemeClr val="bg1"/>
                </a:solidFill>
              </a:rPr>
              <a:t>People in correctional facilities are among the unhealthiest and most medically underserved in society. This is a policy choice!</a:t>
            </a:r>
          </a:p>
        </p:txBody>
      </p:sp>
    </p:spTree>
    <p:extLst>
      <p:ext uri="{BB962C8B-B14F-4D97-AF65-F5344CB8AC3E}">
        <p14:creationId xmlns:p14="http://schemas.microsoft.com/office/powerpoint/2010/main" val="3829348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 y="5576341"/>
            <a:ext cx="12191999" cy="1281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0" y="0"/>
            <a:ext cx="12192000" cy="9715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4400" cap="none" dirty="0">
                <a:ln w="0"/>
                <a:solidFill>
                  <a:schemeClr val="tx1"/>
                </a:solidFill>
                <a:latin typeface="Corbel" panose="020B0503020204020204" pitchFamily="34" charset="0"/>
              </a:rPr>
              <a:t>Chronic Medical Conditions &amp; Infectious Diseases </a:t>
            </a:r>
          </a:p>
        </p:txBody>
      </p:sp>
      <p:grpSp>
        <p:nvGrpSpPr>
          <p:cNvPr id="6" name="Group 5"/>
          <p:cNvGrpSpPr/>
          <p:nvPr/>
        </p:nvGrpSpPr>
        <p:grpSpPr>
          <a:xfrm>
            <a:off x="240193" y="999529"/>
            <a:ext cx="11680467" cy="4846320"/>
            <a:chOff x="248154" y="1526285"/>
            <a:chExt cx="11680467" cy="4846320"/>
          </a:xfrm>
        </p:grpSpPr>
        <p:graphicFrame>
          <p:nvGraphicFramePr>
            <p:cNvPr id="7" name="Chart 6"/>
            <p:cNvGraphicFramePr/>
            <p:nvPr>
              <p:extLst>
                <p:ext uri="{D42A27DB-BD31-4B8C-83A1-F6EECF244321}">
                  <p14:modId xmlns:p14="http://schemas.microsoft.com/office/powerpoint/2010/main" val="1149818445"/>
                </p:ext>
              </p:extLst>
            </p:nvPr>
          </p:nvGraphicFramePr>
          <p:xfrm>
            <a:off x="248154" y="1526285"/>
            <a:ext cx="5669280" cy="4846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val="1672024618"/>
                </p:ext>
              </p:extLst>
            </p:nvPr>
          </p:nvGraphicFramePr>
          <p:xfrm>
            <a:off x="6259341" y="1526285"/>
            <a:ext cx="5669280" cy="4846320"/>
          </p:xfrm>
          <a:graphic>
            <a:graphicData uri="http://schemas.openxmlformats.org/drawingml/2006/chart">
              <c:chart xmlns:c="http://schemas.openxmlformats.org/drawingml/2006/chart" xmlns:r="http://schemas.openxmlformats.org/officeDocument/2006/relationships" r:id="rId5"/>
            </a:graphicData>
          </a:graphic>
        </p:graphicFrame>
      </p:grpSp>
      <p:sp>
        <p:nvSpPr>
          <p:cNvPr id="2" name="TextBox 1"/>
          <p:cNvSpPr txBox="1"/>
          <p:nvPr/>
        </p:nvSpPr>
        <p:spPr>
          <a:xfrm>
            <a:off x="7924800" y="5931811"/>
            <a:ext cx="3200400" cy="430887"/>
          </a:xfrm>
          <a:prstGeom prst="rect">
            <a:avLst/>
          </a:prstGeom>
          <a:solidFill>
            <a:schemeClr val="accent2"/>
          </a:solidFill>
        </p:spPr>
        <p:txBody>
          <a:bodyPr wrap="square" rtlCol="0">
            <a:spAutoFit/>
          </a:bodyPr>
          <a:lstStyle/>
          <a:p>
            <a:pPr algn="ctr"/>
            <a:r>
              <a:rPr lang="en-US" sz="2200" b="1" dirty="0">
                <a:latin typeface="Corbel" panose="020B0503020204020204" pitchFamily="34" charset="0"/>
              </a:rPr>
              <a:t>Incarcerated population</a:t>
            </a:r>
          </a:p>
        </p:txBody>
      </p:sp>
      <p:sp>
        <p:nvSpPr>
          <p:cNvPr id="9" name="TextBox 8"/>
          <p:cNvSpPr txBox="1"/>
          <p:nvPr/>
        </p:nvSpPr>
        <p:spPr>
          <a:xfrm>
            <a:off x="7924800" y="6408063"/>
            <a:ext cx="3200400" cy="430887"/>
          </a:xfrm>
          <a:prstGeom prst="rect">
            <a:avLst/>
          </a:prstGeom>
          <a:solidFill>
            <a:schemeClr val="accent1"/>
          </a:solidFill>
        </p:spPr>
        <p:txBody>
          <a:bodyPr wrap="square" rtlCol="0">
            <a:spAutoFit/>
          </a:bodyPr>
          <a:lstStyle/>
          <a:p>
            <a:pPr algn="ctr"/>
            <a:r>
              <a:rPr lang="en-US" sz="2200" b="1" dirty="0">
                <a:latin typeface="Corbel" panose="020B0503020204020204" pitchFamily="34" charset="0"/>
              </a:rPr>
              <a:t>General population</a:t>
            </a:r>
          </a:p>
        </p:txBody>
      </p:sp>
      <p:sp>
        <p:nvSpPr>
          <p:cNvPr id="10" name="TextBox 9"/>
          <p:cNvSpPr txBox="1"/>
          <p:nvPr/>
        </p:nvSpPr>
        <p:spPr>
          <a:xfrm>
            <a:off x="1" y="6446163"/>
            <a:ext cx="6095999" cy="400110"/>
          </a:xfrm>
          <a:prstGeom prst="rect">
            <a:avLst/>
          </a:prstGeom>
          <a:noFill/>
        </p:spPr>
        <p:txBody>
          <a:bodyPr wrap="square" rtlCol="0" anchor="ctr">
            <a:spAutoFit/>
          </a:bodyPr>
          <a:lstStyle/>
          <a:p>
            <a:r>
              <a:rPr lang="en-US" sz="2000" dirty="0" err="1">
                <a:latin typeface="Corbel" panose="020B0503020204020204" pitchFamily="34" charset="0"/>
              </a:rPr>
              <a:t>Maruschak</a:t>
            </a:r>
            <a:r>
              <a:rPr lang="en-US" sz="2000" dirty="0">
                <a:latin typeface="Corbel" panose="020B0503020204020204" pitchFamily="34" charset="0"/>
              </a:rPr>
              <a:t> LM, </a:t>
            </a:r>
            <a:r>
              <a:rPr lang="en-US" sz="2000" dirty="0" err="1">
                <a:latin typeface="Corbel" panose="020B0503020204020204" pitchFamily="34" charset="0"/>
              </a:rPr>
              <a:t>Berzofsky</a:t>
            </a:r>
            <a:r>
              <a:rPr lang="en-US" sz="2000" dirty="0">
                <a:latin typeface="Corbel" panose="020B0503020204020204" pitchFamily="34" charset="0"/>
              </a:rPr>
              <a:t> M. </a:t>
            </a:r>
            <a:r>
              <a:rPr lang="en-US" sz="2000" i="1" dirty="0">
                <a:latin typeface="Corbel" panose="020B0503020204020204" pitchFamily="34" charset="0"/>
              </a:rPr>
              <a:t>US DOJ</a:t>
            </a:r>
            <a:r>
              <a:rPr lang="en-US" sz="2000" dirty="0">
                <a:latin typeface="Corbel" panose="020B0503020204020204" pitchFamily="34" charset="0"/>
              </a:rPr>
              <a:t>. 2015.</a:t>
            </a:r>
          </a:p>
        </p:txBody>
      </p:sp>
    </p:spTree>
    <p:extLst>
      <p:ext uri="{BB962C8B-B14F-4D97-AF65-F5344CB8AC3E}">
        <p14:creationId xmlns:p14="http://schemas.microsoft.com/office/powerpoint/2010/main" val="2847188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5576341"/>
            <a:ext cx="12191999" cy="1281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12192000" cy="1255952"/>
          </a:xfrm>
        </p:spPr>
        <p:txBody>
          <a:bodyPr>
            <a:noAutofit/>
          </a:bodyPr>
          <a:lstStyle/>
          <a:p>
            <a:r>
              <a:rPr lang="en-US" dirty="0">
                <a:latin typeface="Corbel" panose="020B0503020204020204" pitchFamily="34" charset="0"/>
              </a:rPr>
              <a:t>Behavioral Health</a:t>
            </a:r>
            <a:r>
              <a:rPr lang="en-US" cap="none" dirty="0">
                <a:latin typeface="Corbel" panose="020B0503020204020204" pitchFamily="34" charset="0"/>
              </a:rPr>
              <a:t> Disorders </a:t>
            </a:r>
            <a:r>
              <a:rPr lang="en-US" dirty="0">
                <a:latin typeface="Corbel" panose="020B0503020204020204" pitchFamily="34" charset="0"/>
              </a:rPr>
              <a:t>Prevalent</a:t>
            </a:r>
            <a:endParaRPr lang="en-US" cap="none" dirty="0">
              <a:latin typeface="Corbel" panose="020B0503020204020204" pitchFamily="34" charset="0"/>
            </a:endParaRPr>
          </a:p>
        </p:txBody>
      </p:sp>
      <p:grpSp>
        <p:nvGrpSpPr>
          <p:cNvPr id="11" name="Group 10"/>
          <p:cNvGrpSpPr/>
          <p:nvPr/>
        </p:nvGrpSpPr>
        <p:grpSpPr>
          <a:xfrm>
            <a:off x="259495" y="1234615"/>
            <a:ext cx="11673010" cy="4876802"/>
            <a:chOff x="248154" y="1526285"/>
            <a:chExt cx="11673010" cy="4876802"/>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101" y="2064615"/>
              <a:ext cx="5733885" cy="3593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4898" y="1808615"/>
              <a:ext cx="5578166" cy="4367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p:nvSpPr>
          <p:spPr>
            <a:xfrm>
              <a:off x="248154" y="1526285"/>
              <a:ext cx="5669280" cy="4855465"/>
            </a:xfrm>
            <a:prstGeom prst="roundRect">
              <a:avLst>
                <a:gd name="adj" fmla="val 4897"/>
              </a:avLst>
            </a:prstGeom>
            <a:noFill/>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ounded Rectangle 14"/>
            <p:cNvSpPr/>
            <p:nvPr/>
          </p:nvSpPr>
          <p:spPr>
            <a:xfrm>
              <a:off x="6251884" y="1547622"/>
              <a:ext cx="5669280" cy="4855465"/>
            </a:xfrm>
            <a:prstGeom prst="roundRect">
              <a:avLst>
                <a:gd name="adj" fmla="val 4897"/>
              </a:avLst>
            </a:prstGeom>
            <a:noFill/>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8" name="TextBox 7"/>
          <p:cNvSpPr txBox="1"/>
          <p:nvPr/>
        </p:nvSpPr>
        <p:spPr>
          <a:xfrm>
            <a:off x="1" y="6457890"/>
            <a:ext cx="6095999" cy="400110"/>
          </a:xfrm>
          <a:prstGeom prst="rect">
            <a:avLst/>
          </a:prstGeom>
          <a:noFill/>
        </p:spPr>
        <p:txBody>
          <a:bodyPr wrap="square" rtlCol="0" anchor="ctr">
            <a:spAutoFit/>
          </a:bodyPr>
          <a:lstStyle/>
          <a:p>
            <a:r>
              <a:rPr lang="en-US" sz="2000" dirty="0">
                <a:latin typeface="Corbel" panose="020B0503020204020204" pitchFamily="34" charset="0"/>
              </a:rPr>
              <a:t>Cloud D. </a:t>
            </a:r>
            <a:r>
              <a:rPr lang="en-US" sz="2000" i="1" dirty="0">
                <a:latin typeface="Corbel" panose="020B0503020204020204" pitchFamily="34" charset="0"/>
              </a:rPr>
              <a:t>Vera Institute of Justice</a:t>
            </a:r>
            <a:r>
              <a:rPr lang="en-US" sz="2000" dirty="0">
                <a:latin typeface="Corbel" panose="020B0503020204020204" pitchFamily="34" charset="0"/>
              </a:rPr>
              <a:t>. 2014.</a:t>
            </a:r>
          </a:p>
        </p:txBody>
      </p:sp>
      <p:sp>
        <p:nvSpPr>
          <p:cNvPr id="3" name="Rounded Rectangle 2">
            <a:extLst>
              <a:ext uri="{FF2B5EF4-FFF2-40B4-BE49-F238E27FC236}">
                <a16:creationId xmlns:a16="http://schemas.microsoft.com/office/drawing/2014/main" id="{109022CA-6F84-394E-87E4-52B4EB78A33A}"/>
              </a:ext>
            </a:extLst>
          </p:cNvPr>
          <p:cNvSpPr/>
          <p:nvPr/>
        </p:nvSpPr>
        <p:spPr>
          <a:xfrm>
            <a:off x="8901113" y="4786313"/>
            <a:ext cx="3031392" cy="10976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977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MOUD in Correctional Facilities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96743310"/>
              </p:ext>
            </p:extLst>
          </p:nvPr>
        </p:nvGraphicFramePr>
        <p:xfrm>
          <a:off x="1374776" y="1690688"/>
          <a:ext cx="8947150" cy="4790440"/>
        </p:xfrm>
        <a:graphic>
          <a:graphicData uri="http://schemas.openxmlformats.org/drawingml/2006/table">
            <a:tbl>
              <a:tblPr firstRow="1" bandRow="1">
                <a:tableStyleId>{5C22544A-7EE6-4342-B048-85BDC9FD1C3A}</a:tableStyleId>
              </a:tblPr>
              <a:tblGrid>
                <a:gridCol w="4473575">
                  <a:extLst>
                    <a:ext uri="{9D8B030D-6E8A-4147-A177-3AD203B41FA5}">
                      <a16:colId xmlns:a16="http://schemas.microsoft.com/office/drawing/2014/main" val="20000"/>
                    </a:ext>
                  </a:extLst>
                </a:gridCol>
                <a:gridCol w="4473575">
                  <a:extLst>
                    <a:ext uri="{9D8B030D-6E8A-4147-A177-3AD203B41FA5}">
                      <a16:colId xmlns:a16="http://schemas.microsoft.com/office/drawing/2014/main" val="20001"/>
                    </a:ext>
                  </a:extLst>
                </a:gridCol>
              </a:tblGrid>
              <a:tr h="370840">
                <a:tc>
                  <a:txBody>
                    <a:bodyPr/>
                    <a:lstStyle/>
                    <a:p>
                      <a:pPr algn="ctr"/>
                      <a:r>
                        <a:rPr lang="en-US" dirty="0"/>
                        <a:t>Benefits</a:t>
                      </a:r>
                    </a:p>
                  </a:txBody>
                  <a:tcPr>
                    <a:solidFill>
                      <a:schemeClr val="tx2"/>
                    </a:solidFill>
                  </a:tcPr>
                </a:tc>
                <a:tc>
                  <a:txBody>
                    <a:bodyPr/>
                    <a:lstStyle/>
                    <a:p>
                      <a:pPr algn="ctr"/>
                      <a:r>
                        <a:rPr lang="en-US" dirty="0"/>
                        <a:t>Evidence</a:t>
                      </a:r>
                    </a:p>
                  </a:txBody>
                  <a:tcPr>
                    <a:solidFill>
                      <a:schemeClr val="tx2"/>
                    </a:solidFill>
                  </a:tcPr>
                </a:tc>
                <a:extLst>
                  <a:ext uri="{0D108BD9-81ED-4DB2-BD59-A6C34878D82A}">
                    <a16:rowId xmlns:a16="http://schemas.microsoft.com/office/drawing/2014/main" val="10000"/>
                  </a:ext>
                </a:extLst>
              </a:tr>
              <a:tr h="370840">
                <a:tc>
                  <a:txBody>
                    <a:bodyPr/>
                    <a:lstStyle/>
                    <a:p>
                      <a:r>
                        <a:rPr lang="en-US" sz="2000" dirty="0"/>
                        <a:t>Reduces illicit opioid use post-incarceration</a:t>
                      </a:r>
                    </a:p>
                  </a:txBody>
                  <a:tcPr>
                    <a:solidFill>
                      <a:schemeClr val="bg2">
                        <a:lumMod val="90000"/>
                      </a:schemeClr>
                    </a:solidFill>
                  </a:tcPr>
                </a:tc>
                <a:tc>
                  <a:txBody>
                    <a:bodyPr/>
                    <a:lstStyle/>
                    <a:p>
                      <a:r>
                        <a:rPr lang="en-US" sz="2000" dirty="0" err="1"/>
                        <a:t>Mattick</a:t>
                      </a:r>
                      <a:r>
                        <a:rPr lang="en-US" sz="2000" dirty="0"/>
                        <a:t>, et al., 2009</a:t>
                      </a:r>
                    </a:p>
                  </a:txBody>
                  <a:tcPr>
                    <a:solidFill>
                      <a:schemeClr val="bg2">
                        <a:lumMod val="90000"/>
                      </a:schemeClr>
                    </a:solidFill>
                  </a:tcPr>
                </a:tc>
                <a:extLst>
                  <a:ext uri="{0D108BD9-81ED-4DB2-BD59-A6C34878D82A}">
                    <a16:rowId xmlns:a16="http://schemas.microsoft.com/office/drawing/2014/main" val="10001"/>
                  </a:ext>
                </a:extLst>
              </a:tr>
              <a:tr h="370840">
                <a:tc>
                  <a:txBody>
                    <a:bodyPr/>
                    <a:lstStyle/>
                    <a:p>
                      <a:r>
                        <a:rPr lang="en-US" sz="2000" dirty="0"/>
                        <a:t>Reduces criminal</a:t>
                      </a:r>
                      <a:r>
                        <a:rPr lang="en-US" sz="2000" baseline="0" dirty="0"/>
                        <a:t> behavior post-incarceration</a:t>
                      </a:r>
                      <a:endParaRPr lang="en-US" sz="2000" dirty="0"/>
                    </a:p>
                  </a:txBody>
                  <a:tcPr/>
                </a:tc>
                <a:tc>
                  <a:txBody>
                    <a:bodyPr/>
                    <a:lstStyle/>
                    <a:p>
                      <a:r>
                        <a:rPr lang="en-US" sz="2000" dirty="0"/>
                        <a:t>Deck, et al., 2009, </a:t>
                      </a:r>
                      <a:r>
                        <a:rPr lang="en-US" sz="2000" dirty="0" err="1"/>
                        <a:t>Clayman</a:t>
                      </a:r>
                      <a:r>
                        <a:rPr lang="en-US" sz="2000" dirty="0"/>
                        <a:t> et al., 2025</a:t>
                      </a:r>
                    </a:p>
                  </a:txBody>
                  <a:tcPr/>
                </a:tc>
                <a:extLst>
                  <a:ext uri="{0D108BD9-81ED-4DB2-BD59-A6C34878D82A}">
                    <a16:rowId xmlns:a16="http://schemas.microsoft.com/office/drawing/2014/main" val="10002"/>
                  </a:ext>
                </a:extLst>
              </a:tr>
              <a:tr h="370840">
                <a:tc>
                  <a:txBody>
                    <a:bodyPr/>
                    <a:lstStyle/>
                    <a:p>
                      <a:r>
                        <a:rPr lang="en-US" sz="2000" dirty="0"/>
                        <a:t>Reduces mortality and overdose</a:t>
                      </a:r>
                      <a:r>
                        <a:rPr lang="en-US" sz="2000" baseline="0" dirty="0"/>
                        <a:t> risk post-incarceration</a:t>
                      </a:r>
                      <a:endParaRPr lang="en-US" sz="2000" dirty="0"/>
                    </a:p>
                  </a:txBody>
                  <a:tcPr>
                    <a:solidFill>
                      <a:schemeClr val="bg2">
                        <a:lumMod val="90000"/>
                      </a:schemeClr>
                    </a:solidFill>
                  </a:tcPr>
                </a:tc>
                <a:tc>
                  <a:txBody>
                    <a:bodyPr/>
                    <a:lstStyle/>
                    <a:p>
                      <a:r>
                        <a:rPr lang="en-US" sz="2000" dirty="0"/>
                        <a:t>Degenhardt et al., 2011;</a:t>
                      </a:r>
                      <a:r>
                        <a:rPr lang="en-US" sz="2000" baseline="0" dirty="0"/>
                        <a:t> Kerr, et al., 2007, Martin et al.,2022</a:t>
                      </a:r>
                    </a:p>
                    <a:p>
                      <a:r>
                        <a:rPr lang="en-US" sz="2000" baseline="0" dirty="0"/>
                        <a:t>Chatterjee et al., 2023, Goldstein et al, 2024</a:t>
                      </a:r>
                      <a:endParaRPr lang="en-US" sz="2000" dirty="0"/>
                    </a:p>
                  </a:txBody>
                  <a:tcPr>
                    <a:solidFill>
                      <a:schemeClr val="bg2">
                        <a:lumMod val="90000"/>
                      </a:schemeClr>
                    </a:solidFill>
                  </a:tcPr>
                </a:tc>
                <a:extLst>
                  <a:ext uri="{0D108BD9-81ED-4DB2-BD59-A6C34878D82A}">
                    <a16:rowId xmlns:a16="http://schemas.microsoft.com/office/drawing/2014/main" val="10003"/>
                  </a:ext>
                </a:extLst>
              </a:tr>
              <a:tr h="370840">
                <a:tc>
                  <a:txBody>
                    <a:bodyPr/>
                    <a:lstStyle/>
                    <a:p>
                      <a:r>
                        <a:rPr lang="en-US" sz="2000" dirty="0"/>
                        <a:t>Reduces HIV risk behaviors post-incarceration</a:t>
                      </a:r>
                    </a:p>
                  </a:txBody>
                  <a:tcPr/>
                </a:tc>
                <a:tc>
                  <a:txBody>
                    <a:bodyPr/>
                    <a:lstStyle/>
                    <a:p>
                      <a:r>
                        <a:rPr lang="en-US" sz="2000" dirty="0"/>
                        <a:t>MacArthur</a:t>
                      </a:r>
                      <a:r>
                        <a:rPr lang="en-US" sz="2000" baseline="0" dirty="0"/>
                        <a:t> et al., 2012</a:t>
                      </a:r>
                    </a:p>
                    <a:p>
                      <a:endParaRPr lang="en-US" dirty="0"/>
                    </a:p>
                  </a:txBody>
                  <a:tcPr/>
                </a:tc>
                <a:extLst>
                  <a:ext uri="{0D108BD9-81ED-4DB2-BD59-A6C34878D82A}">
                    <a16:rowId xmlns:a16="http://schemas.microsoft.com/office/drawing/2014/main" val="10004"/>
                  </a:ext>
                </a:extLst>
              </a:tr>
              <a:tr h="370840">
                <a:tc>
                  <a:txBody>
                    <a:bodyPr/>
                    <a:lstStyle/>
                    <a:p>
                      <a:r>
                        <a:rPr lang="en-US" sz="2000" dirty="0"/>
                        <a:t>Additional social, medical, and economic benefits </a:t>
                      </a:r>
                    </a:p>
                  </a:txBody>
                  <a:tcPr>
                    <a:solidFill>
                      <a:schemeClr val="bg2">
                        <a:lumMod val="90000"/>
                      </a:schemeClr>
                    </a:solidFill>
                  </a:tcPr>
                </a:tc>
                <a:tc>
                  <a:txBody>
                    <a:bodyPr/>
                    <a:lstStyle/>
                    <a:p>
                      <a:r>
                        <a:rPr lang="en-US" sz="2000" dirty="0"/>
                        <a:t>Rich et al., 2015; </a:t>
                      </a:r>
                      <a:r>
                        <a:rPr lang="en-US" sz="2000" dirty="0" err="1"/>
                        <a:t>Zaller</a:t>
                      </a:r>
                      <a:r>
                        <a:rPr lang="en-US" sz="2000" dirty="0"/>
                        <a:t> et al., 2013; McKenzie et al., 2012; </a:t>
                      </a:r>
                      <a:r>
                        <a:rPr lang="en-US" sz="2000" dirty="0" err="1"/>
                        <a:t>Heimer</a:t>
                      </a:r>
                      <a:r>
                        <a:rPr lang="en-US" sz="2000" dirty="0"/>
                        <a:t> et al., 2006; Dolan et al., 2003</a:t>
                      </a:r>
                    </a:p>
                  </a:txBody>
                  <a:tcPr>
                    <a:solidFill>
                      <a:schemeClr val="bg2">
                        <a:lumMod val="9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70137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bar chart showing the percent of jails with each kind of opioid use disorder treatment availabl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82587" y="494114"/>
            <a:ext cx="5625935" cy="5625935"/>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8DA65EB6-CE26-A440-BE2E-530BF75C75A5}"/>
              </a:ext>
            </a:extLst>
          </p:cNvPr>
          <p:cNvSpPr/>
          <p:nvPr/>
        </p:nvSpPr>
        <p:spPr>
          <a:xfrm>
            <a:off x="3182587" y="3957638"/>
            <a:ext cx="2832451" cy="16859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34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8B5D9-FC96-3C4A-95E9-EF02C6FA4A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F671F9-08C4-1442-9209-F50FDD3AFB9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49D7F6B5-7487-E146-86B1-EAE2B654C6D7}"/>
              </a:ext>
            </a:extLst>
          </p:cNvPr>
          <p:cNvPicPr>
            <a:picLocks noChangeAspect="1"/>
          </p:cNvPicPr>
          <p:nvPr/>
        </p:nvPicPr>
        <p:blipFill>
          <a:blip r:embed="rId3"/>
          <a:stretch>
            <a:fillRect/>
          </a:stretch>
        </p:blipFill>
        <p:spPr>
          <a:xfrm>
            <a:off x="838200" y="293865"/>
            <a:ext cx="10515600" cy="4962758"/>
          </a:xfrm>
          <a:prstGeom prst="rect">
            <a:avLst/>
          </a:prstGeom>
        </p:spPr>
      </p:pic>
    </p:spTree>
    <p:extLst>
      <p:ext uri="{BB962C8B-B14F-4D97-AF65-F5344CB8AC3E}">
        <p14:creationId xmlns:p14="http://schemas.microsoft.com/office/powerpoint/2010/main" val="2175001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0BB1B-CADF-8948-A892-8F994F7A2336}"/>
              </a:ext>
            </a:extLst>
          </p:cNvPr>
          <p:cNvSpPr>
            <a:spLocks noGrp="1"/>
          </p:cNvSpPr>
          <p:nvPr>
            <p:ph type="title"/>
          </p:nvPr>
        </p:nvSpPr>
        <p:spPr/>
        <p:txBody>
          <a:bodyPr/>
          <a:lstStyle/>
          <a:p>
            <a:r>
              <a:rPr lang="en-US" dirty="0"/>
              <a:t>Back to Mr. T</a:t>
            </a:r>
          </a:p>
        </p:txBody>
      </p:sp>
      <p:sp>
        <p:nvSpPr>
          <p:cNvPr id="3" name="Content Placeholder 2">
            <a:extLst>
              <a:ext uri="{FF2B5EF4-FFF2-40B4-BE49-F238E27FC236}">
                <a16:creationId xmlns:a16="http://schemas.microsoft.com/office/drawing/2014/main" id="{19C69D74-17CD-6F46-8548-FCBF4CB8B35B}"/>
              </a:ext>
            </a:extLst>
          </p:cNvPr>
          <p:cNvSpPr>
            <a:spLocks noGrp="1"/>
          </p:cNvSpPr>
          <p:nvPr>
            <p:ph idx="1"/>
          </p:nvPr>
        </p:nvSpPr>
        <p:spPr/>
        <p:txBody>
          <a:bodyPr/>
          <a:lstStyle/>
          <a:p>
            <a:r>
              <a:rPr lang="en-US" dirty="0"/>
              <a:t>After serving 6 months in detention without MOUD, he was released without a reentry plan. </a:t>
            </a:r>
          </a:p>
          <a:p>
            <a:r>
              <a:rPr lang="en-US" dirty="0"/>
              <a:t>He received no prescriptions, no follow-up referrals, and no transportation support. </a:t>
            </a:r>
          </a:p>
          <a:p>
            <a:r>
              <a:rPr lang="en-US" dirty="0"/>
              <a:t>Thoughts??????</a:t>
            </a:r>
          </a:p>
        </p:txBody>
      </p:sp>
    </p:spTree>
    <p:extLst>
      <p:ext uri="{BB962C8B-B14F-4D97-AF65-F5344CB8AC3E}">
        <p14:creationId xmlns:p14="http://schemas.microsoft.com/office/powerpoint/2010/main" val="2072142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p:txBody>
          <a:bodyPr/>
          <a:lstStyle/>
          <a:p>
            <a:r>
              <a:rPr lang="en-US" dirty="0"/>
              <a:t>No financial conflicts to disclose </a:t>
            </a:r>
          </a:p>
        </p:txBody>
      </p:sp>
    </p:spTree>
    <p:extLst>
      <p:ext uri="{BB962C8B-B14F-4D97-AF65-F5344CB8AC3E}">
        <p14:creationId xmlns:p14="http://schemas.microsoft.com/office/powerpoint/2010/main" val="2181976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1E43D-7106-B343-9611-1D5B337145ED}"/>
              </a:ext>
            </a:extLst>
          </p:cNvPr>
          <p:cNvSpPr>
            <a:spLocks noGrp="1"/>
          </p:cNvSpPr>
          <p:nvPr>
            <p:ph type="title"/>
          </p:nvPr>
        </p:nvSpPr>
        <p:spPr/>
        <p:txBody>
          <a:bodyPr/>
          <a:lstStyle/>
          <a:p>
            <a:r>
              <a:rPr lang="en-US" dirty="0"/>
              <a:t>Mr. T</a:t>
            </a:r>
          </a:p>
        </p:txBody>
      </p:sp>
      <p:sp>
        <p:nvSpPr>
          <p:cNvPr id="3" name="Content Placeholder 2">
            <a:extLst>
              <a:ext uri="{FF2B5EF4-FFF2-40B4-BE49-F238E27FC236}">
                <a16:creationId xmlns:a16="http://schemas.microsoft.com/office/drawing/2014/main" id="{2509D770-BC62-B242-9E05-8FFAD1817126}"/>
              </a:ext>
            </a:extLst>
          </p:cNvPr>
          <p:cNvSpPr>
            <a:spLocks noGrp="1"/>
          </p:cNvSpPr>
          <p:nvPr>
            <p:ph idx="1"/>
          </p:nvPr>
        </p:nvSpPr>
        <p:spPr/>
        <p:txBody>
          <a:bodyPr/>
          <a:lstStyle/>
          <a:p>
            <a:r>
              <a:rPr lang="en-US" dirty="0"/>
              <a:t>Within 10 days of his release he unfortunately relapsed and experienced a near-fatal opioid overdose.</a:t>
            </a:r>
          </a:p>
          <a:p>
            <a:r>
              <a:rPr lang="en-US" dirty="0"/>
              <a:t>He  was revived with naloxone by EMS and brought to the ED.</a:t>
            </a:r>
          </a:p>
        </p:txBody>
      </p:sp>
    </p:spTree>
    <p:extLst>
      <p:ext uri="{BB962C8B-B14F-4D97-AF65-F5344CB8AC3E}">
        <p14:creationId xmlns:p14="http://schemas.microsoft.com/office/powerpoint/2010/main" val="3131701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215"/>
            <a:ext cx="12192000" cy="1325563"/>
          </a:xfrm>
        </p:spPr>
        <p:txBody>
          <a:bodyPr/>
          <a:lstStyle/>
          <a:p>
            <a:r>
              <a:rPr lang="en-US" b="1" dirty="0">
                <a:latin typeface="Corbel" panose="020B0503020204020204" pitchFamily="34" charset="0"/>
              </a:rPr>
              <a:t>Transitions </a:t>
            </a:r>
          </a:p>
        </p:txBody>
      </p:sp>
      <p:pic>
        <p:nvPicPr>
          <p:cNvPr id="4" name="Picture 2" descr="Image result for release from pri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538" y="1555778"/>
            <a:ext cx="7842738" cy="4885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389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5576341"/>
            <a:ext cx="12191999" cy="1281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12192000" cy="1047929"/>
          </a:xfrm>
        </p:spPr>
        <p:txBody>
          <a:bodyPr>
            <a:normAutofit/>
          </a:bodyPr>
          <a:lstStyle/>
          <a:p>
            <a:r>
              <a:rPr lang="en-US" cap="none" dirty="0">
                <a:latin typeface="Corbel" panose="020B0503020204020204" pitchFamily="34" charset="0"/>
              </a:rPr>
              <a:t>Mortality Rates </a:t>
            </a:r>
            <a:r>
              <a:rPr lang="en-US" dirty="0">
                <a:latin typeface="Corbel" panose="020B0503020204020204" pitchFamily="34" charset="0"/>
              </a:rPr>
              <a:t>S</a:t>
            </a:r>
            <a:r>
              <a:rPr lang="en-US" cap="none" dirty="0">
                <a:latin typeface="Corbel" panose="020B0503020204020204" pitchFamily="34" charset="0"/>
              </a:rPr>
              <a:t>pike </a:t>
            </a:r>
            <a:r>
              <a:rPr lang="en-US" dirty="0">
                <a:latin typeface="Corbel" panose="020B0503020204020204" pitchFamily="34" charset="0"/>
              </a:rPr>
              <a:t>D</a:t>
            </a:r>
            <a:r>
              <a:rPr lang="en-US" cap="none" dirty="0">
                <a:latin typeface="Corbel" panose="020B0503020204020204" pitchFamily="34" charset="0"/>
              </a:rPr>
              <a:t>uring Re-entry Period</a:t>
            </a:r>
          </a:p>
        </p:txBody>
      </p:sp>
      <p:sp>
        <p:nvSpPr>
          <p:cNvPr id="17" name="TextBox 16"/>
          <p:cNvSpPr txBox="1"/>
          <p:nvPr/>
        </p:nvSpPr>
        <p:spPr>
          <a:xfrm>
            <a:off x="8515350" y="4081997"/>
            <a:ext cx="3544434" cy="1554480"/>
          </a:xfrm>
          <a:prstGeom prst="roundRect">
            <a:avLst/>
          </a:prstGeom>
          <a:solidFill>
            <a:schemeClr val="tx1"/>
          </a:solidFill>
        </p:spPr>
        <p:txBody>
          <a:bodyPr wrap="square" rtlCol="0" anchor="ctr">
            <a:spAutoFit/>
          </a:bodyPr>
          <a:lstStyle/>
          <a:p>
            <a:pPr algn="ctr"/>
            <a:r>
              <a:rPr lang="en-US" sz="2800" b="1" dirty="0">
                <a:solidFill>
                  <a:schemeClr val="bg1"/>
                </a:solidFill>
                <a:latin typeface="Corbel" panose="020B0503020204020204" pitchFamily="34" charset="0"/>
              </a:rPr>
              <a:t>Within first 2 weeks, </a:t>
            </a:r>
          </a:p>
          <a:p>
            <a:pPr algn="ctr"/>
            <a:r>
              <a:rPr lang="en-US" sz="2800" b="1" dirty="0" err="1">
                <a:solidFill>
                  <a:schemeClr val="bg1"/>
                </a:solidFill>
                <a:latin typeface="Corbel" panose="020B0503020204020204" pitchFamily="34" charset="0"/>
              </a:rPr>
              <a:t>aRR</a:t>
            </a:r>
            <a:r>
              <a:rPr lang="en-US" sz="2800" b="1" dirty="0">
                <a:solidFill>
                  <a:schemeClr val="bg1"/>
                </a:solidFill>
                <a:latin typeface="Corbel" panose="020B0503020204020204" pitchFamily="34" charset="0"/>
              </a:rPr>
              <a:t> is 129</a:t>
            </a:r>
          </a:p>
          <a:p>
            <a:pPr algn="ctr"/>
            <a:r>
              <a:rPr lang="en-US" sz="2800" b="1" dirty="0">
                <a:solidFill>
                  <a:schemeClr val="bg1"/>
                </a:solidFill>
                <a:latin typeface="Corbel" panose="020B0503020204020204" pitchFamily="34" charset="0"/>
              </a:rPr>
              <a:t>(95% CI 89 to 186)</a:t>
            </a:r>
          </a:p>
        </p:txBody>
      </p:sp>
      <p:sp>
        <p:nvSpPr>
          <p:cNvPr id="19" name="Bent-Up Arrow 18"/>
          <p:cNvSpPr/>
          <p:nvPr/>
        </p:nvSpPr>
        <p:spPr>
          <a:xfrm flipV="1">
            <a:off x="7486650" y="2699104"/>
            <a:ext cx="3063240" cy="1206146"/>
          </a:xfrm>
          <a:prstGeom prst="bentUpArrow">
            <a:avLst>
              <a:gd name="adj1" fmla="val 16703"/>
              <a:gd name="adj2" fmla="val 25000"/>
              <a:gd name="adj3" fmla="val 25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22" name="Table 21"/>
          <p:cNvGraphicFramePr>
            <a:graphicFrameLocks noGrp="1"/>
          </p:cNvGraphicFramePr>
          <p:nvPr>
            <p:extLst>
              <p:ext uri="{D42A27DB-BD31-4B8C-83A1-F6EECF244321}">
                <p14:modId xmlns:p14="http://schemas.microsoft.com/office/powerpoint/2010/main" val="1088987766"/>
              </p:ext>
            </p:extLst>
          </p:nvPr>
        </p:nvGraphicFramePr>
        <p:xfrm>
          <a:off x="189875" y="1047929"/>
          <a:ext cx="8128000" cy="48768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8599">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tx1"/>
                          </a:solidFill>
                          <a:latin typeface="Corbel" panose="020B0503020204020204" pitchFamily="34" charset="0"/>
                        </a:rPr>
                        <a:t>Relative risk of death among formerly incarcerated compared with other Washington state residents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lumMod val="20000"/>
                        <a:lumOff val="80000"/>
                      </a:schemeClr>
                    </a:solidFill>
                  </a:tcPr>
                </a:tc>
                <a:tc hMerge="1">
                  <a:txBody>
                    <a:bodyPr/>
                    <a:lstStyle/>
                    <a:p>
                      <a:pPr algn="l"/>
                      <a:endParaRPr lang="en-US" sz="2800" dirty="0">
                        <a:latin typeface="Corbel" panose="020B0503020204020204" pitchFamily="34" charset="0"/>
                      </a:endParaRPr>
                    </a:p>
                  </a:txBody>
                  <a:tcPr/>
                </a:tc>
                <a:extLst>
                  <a:ext uri="{0D108BD9-81ED-4DB2-BD59-A6C34878D82A}">
                    <a16:rowId xmlns:a16="http://schemas.microsoft.com/office/drawing/2014/main" val="10000"/>
                  </a:ext>
                </a:extLst>
              </a:tr>
              <a:tr h="378599">
                <a:tc>
                  <a:txBody>
                    <a:bodyPr/>
                    <a:lstStyle/>
                    <a:p>
                      <a:r>
                        <a:rPr lang="en-US" sz="2800" b="1" u="sng" dirty="0">
                          <a:solidFill>
                            <a:schemeClr val="bg1"/>
                          </a:solidFill>
                          <a:latin typeface="Corbel" panose="020B0503020204020204" pitchFamily="34" charset="0"/>
                        </a:rPr>
                        <a:t>Cause of death</a:t>
                      </a:r>
                    </a:p>
                  </a:txBody>
                  <a:tcPr>
                    <a:lnL w="12700" cap="flat" cmpd="sng" algn="ctr">
                      <a:solidFill>
                        <a:schemeClr val="tx1"/>
                      </a:solidFill>
                      <a:prstDash val="solid"/>
                      <a:round/>
                      <a:headEnd type="none" w="med" len="med"/>
                      <a:tailEnd type="none" w="med" len="med"/>
                    </a:lnL>
                    <a:solidFill>
                      <a:schemeClr val="tx1"/>
                    </a:solidFill>
                  </a:tcPr>
                </a:tc>
                <a:tc>
                  <a:txBody>
                    <a:bodyPr/>
                    <a:lstStyle/>
                    <a:p>
                      <a:pPr algn="ctr"/>
                      <a:r>
                        <a:rPr lang="en-US" sz="2800" b="1" u="sng" dirty="0">
                          <a:solidFill>
                            <a:schemeClr val="bg1"/>
                          </a:solidFill>
                          <a:latin typeface="Corbel" panose="020B0503020204020204" pitchFamily="34" charset="0"/>
                        </a:rPr>
                        <a:t>RR (95% CI)</a:t>
                      </a:r>
                    </a:p>
                  </a:txBody>
                  <a:tcPr>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10001"/>
                  </a:ext>
                </a:extLst>
              </a:tr>
              <a:tr h="370840">
                <a:tc>
                  <a:txBody>
                    <a:bodyPr/>
                    <a:lstStyle/>
                    <a:p>
                      <a:r>
                        <a:rPr lang="en-US" sz="2600" dirty="0">
                          <a:latin typeface="Corbel" panose="020B0503020204020204" pitchFamily="34" charset="0"/>
                        </a:rPr>
                        <a:t>Overdose</a:t>
                      </a:r>
                    </a:p>
                  </a:txBody>
                  <a:tcPr>
                    <a:lnL w="12700" cap="flat" cmpd="sng" algn="ctr">
                      <a:solidFill>
                        <a:schemeClr val="tx1"/>
                      </a:solidFill>
                      <a:prstDash val="solid"/>
                      <a:round/>
                      <a:headEnd type="none" w="med" len="med"/>
                      <a:tailEnd type="none" w="med" len="med"/>
                    </a:lnL>
                  </a:tcPr>
                </a:tc>
                <a:tc>
                  <a:txBody>
                    <a:bodyPr/>
                    <a:lstStyle/>
                    <a:p>
                      <a:pPr algn="ctr"/>
                      <a:r>
                        <a:rPr lang="en-US" sz="2600" dirty="0">
                          <a:latin typeface="Corbel" panose="020B0503020204020204" pitchFamily="34" charset="0"/>
                        </a:rPr>
                        <a:t>12.2 (10.2–14.9)</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r>
                        <a:rPr lang="en-US" sz="2600" dirty="0">
                          <a:latin typeface="Corbel" panose="020B0503020204020204" pitchFamily="34" charset="0"/>
                        </a:rPr>
                        <a:t>Homicide</a:t>
                      </a:r>
                    </a:p>
                  </a:txBody>
                  <a:tcPr>
                    <a:lnL w="12700" cap="flat" cmpd="sng" algn="ctr">
                      <a:solidFill>
                        <a:schemeClr val="tx1"/>
                      </a:solidFill>
                      <a:prstDash val="solid"/>
                      <a:round/>
                      <a:headEnd type="none" w="med" len="med"/>
                      <a:tailEnd type="none" w="med" len="med"/>
                    </a:lnL>
                  </a:tcPr>
                </a:tc>
                <a:tc>
                  <a:txBody>
                    <a:bodyPr/>
                    <a:lstStyle/>
                    <a:p>
                      <a:pPr algn="ctr"/>
                      <a:r>
                        <a:rPr lang="en-US" sz="2600" dirty="0">
                          <a:latin typeface="Corbel" panose="020B0503020204020204" pitchFamily="34" charset="0"/>
                        </a:rPr>
                        <a:t>10.4 (8.0–13.6)</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r>
                        <a:rPr lang="en-US" sz="2600" dirty="0">
                          <a:latin typeface="Corbel" panose="020B0503020204020204" pitchFamily="34" charset="0"/>
                        </a:rPr>
                        <a:t>Liver disease</a:t>
                      </a:r>
                    </a:p>
                  </a:txBody>
                  <a:tcPr>
                    <a:lnL w="12700" cap="flat" cmpd="sng" algn="ctr">
                      <a:solidFill>
                        <a:schemeClr val="tx1"/>
                      </a:solidFill>
                      <a:prstDash val="solid"/>
                      <a:round/>
                      <a:headEnd type="none" w="med" len="med"/>
                      <a:tailEnd type="none" w="med" len="med"/>
                    </a:lnL>
                  </a:tcPr>
                </a:tc>
                <a:tc>
                  <a:txBody>
                    <a:bodyPr/>
                    <a:lstStyle/>
                    <a:p>
                      <a:pPr algn="ctr"/>
                      <a:r>
                        <a:rPr lang="en-US" sz="2600" dirty="0">
                          <a:latin typeface="Corbel" panose="020B0503020204020204" pitchFamily="34" charset="0"/>
                        </a:rPr>
                        <a:t>4.7 (3.2</a:t>
                      </a:r>
                      <a:r>
                        <a:rPr lang="en-US" sz="2600" baseline="0" dirty="0">
                          <a:latin typeface="Corbel" panose="020B0503020204020204" pitchFamily="34" charset="0"/>
                        </a:rPr>
                        <a:t>–7.2)</a:t>
                      </a:r>
                      <a:endParaRPr lang="en-US" sz="2600" dirty="0">
                        <a:latin typeface="Corbel" panose="020B0503020204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0840">
                <a:tc>
                  <a:txBody>
                    <a:bodyPr/>
                    <a:lstStyle/>
                    <a:p>
                      <a:r>
                        <a:rPr lang="en-US" sz="2600" dirty="0">
                          <a:latin typeface="Corbel" panose="020B0503020204020204" pitchFamily="34" charset="0"/>
                        </a:rPr>
                        <a:t>Suicide</a:t>
                      </a:r>
                    </a:p>
                  </a:txBody>
                  <a:tcPr>
                    <a:lnL w="12700" cap="flat" cmpd="sng" algn="ctr">
                      <a:solidFill>
                        <a:schemeClr val="tx1"/>
                      </a:solidFill>
                      <a:prstDash val="solid"/>
                      <a:round/>
                      <a:headEnd type="none" w="med" len="med"/>
                      <a:tailEnd type="none" w="med" len="med"/>
                    </a:lnL>
                  </a:tcPr>
                </a:tc>
                <a:tc>
                  <a:txBody>
                    <a:bodyPr/>
                    <a:lstStyle/>
                    <a:p>
                      <a:pPr algn="ctr"/>
                      <a:r>
                        <a:rPr lang="en-US" sz="2600" dirty="0">
                          <a:latin typeface="Corbel" panose="020B0503020204020204" pitchFamily="34" charset="0"/>
                        </a:rPr>
                        <a:t>3.4 (2.5–4.7)</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0840">
                <a:tc>
                  <a:txBody>
                    <a:bodyPr/>
                    <a:lstStyle/>
                    <a:p>
                      <a:r>
                        <a:rPr lang="en-US" sz="2600" dirty="0">
                          <a:latin typeface="Corbel" panose="020B0503020204020204" pitchFamily="34" charset="0"/>
                        </a:rPr>
                        <a:t>Motor</a:t>
                      </a:r>
                      <a:r>
                        <a:rPr lang="en-US" sz="2600" baseline="0" dirty="0">
                          <a:latin typeface="Corbel" panose="020B0503020204020204" pitchFamily="34" charset="0"/>
                        </a:rPr>
                        <a:t> vehicle accident</a:t>
                      </a:r>
                      <a:endParaRPr lang="en-US" sz="2600" dirty="0">
                        <a:latin typeface="Corbel" panose="020B050302020402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en-US" sz="2600" dirty="0">
                          <a:latin typeface="Corbel" panose="020B0503020204020204" pitchFamily="34" charset="0"/>
                        </a:rPr>
                        <a:t>3.4 (2.4</a:t>
                      </a:r>
                      <a:r>
                        <a:rPr lang="en-US" sz="2600" baseline="0" dirty="0">
                          <a:latin typeface="Corbel" panose="020B0503020204020204" pitchFamily="34" charset="0"/>
                        </a:rPr>
                        <a:t>–4.8)</a:t>
                      </a:r>
                      <a:endParaRPr lang="en-US" sz="2600" dirty="0">
                        <a:latin typeface="Corbel" panose="020B0503020204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70840">
                <a:tc>
                  <a:txBody>
                    <a:bodyPr/>
                    <a:lstStyle/>
                    <a:p>
                      <a:r>
                        <a:rPr lang="en-US" sz="2600" dirty="0">
                          <a:latin typeface="Corbel" panose="020B0503020204020204" pitchFamily="34" charset="0"/>
                        </a:rPr>
                        <a:t>Cardiovascular disease</a:t>
                      </a:r>
                    </a:p>
                  </a:txBody>
                  <a:tcPr>
                    <a:lnL w="12700" cap="flat" cmpd="sng" algn="ctr">
                      <a:solidFill>
                        <a:schemeClr val="tx1"/>
                      </a:solidFill>
                      <a:prstDash val="solid"/>
                      <a:round/>
                      <a:headEnd type="none" w="med" len="med"/>
                      <a:tailEnd type="none" w="med" len="med"/>
                    </a:lnL>
                  </a:tcPr>
                </a:tc>
                <a:tc>
                  <a:txBody>
                    <a:bodyPr/>
                    <a:lstStyle/>
                    <a:p>
                      <a:pPr algn="ctr"/>
                      <a:r>
                        <a:rPr lang="en-US" sz="2600" dirty="0">
                          <a:latin typeface="Corbel" panose="020B0503020204020204" pitchFamily="34" charset="0"/>
                        </a:rPr>
                        <a:t>2.1 (1.6–2.7)</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70840">
                <a:tc>
                  <a:txBody>
                    <a:bodyPr/>
                    <a:lstStyle/>
                    <a:p>
                      <a:r>
                        <a:rPr lang="en-US" sz="2600" dirty="0">
                          <a:latin typeface="Corbel" panose="020B0503020204020204" pitchFamily="34" charset="0"/>
                        </a:rPr>
                        <a:t>Cancer</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2600" dirty="0">
                          <a:latin typeface="Corbel" panose="020B0503020204020204" pitchFamily="34" charset="0"/>
                        </a:rPr>
                        <a:t>1.67 (1.2–2.2)</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TextBox 11"/>
          <p:cNvSpPr txBox="1"/>
          <p:nvPr/>
        </p:nvSpPr>
        <p:spPr>
          <a:xfrm>
            <a:off x="1" y="6457890"/>
            <a:ext cx="6095999" cy="400110"/>
          </a:xfrm>
          <a:prstGeom prst="rect">
            <a:avLst/>
          </a:prstGeom>
          <a:noFill/>
        </p:spPr>
        <p:txBody>
          <a:bodyPr wrap="square" rtlCol="0" anchor="ctr">
            <a:spAutoFit/>
          </a:bodyPr>
          <a:lstStyle/>
          <a:p>
            <a:r>
              <a:rPr lang="en-US" sz="2000" dirty="0">
                <a:latin typeface="Corbel" panose="020B0503020204020204" pitchFamily="34" charset="0"/>
              </a:rPr>
              <a:t>Binswanger IA, et al. </a:t>
            </a:r>
            <a:r>
              <a:rPr lang="en-US" sz="2000" i="1" dirty="0">
                <a:latin typeface="Corbel" panose="020B0503020204020204" pitchFamily="34" charset="0"/>
              </a:rPr>
              <a:t>NEJM</a:t>
            </a:r>
            <a:r>
              <a:rPr lang="en-US" sz="2000" dirty="0">
                <a:latin typeface="Corbel" panose="020B0503020204020204" pitchFamily="34" charset="0"/>
              </a:rPr>
              <a:t>. 2007.</a:t>
            </a:r>
          </a:p>
        </p:txBody>
      </p:sp>
    </p:spTree>
    <p:extLst>
      <p:ext uri="{BB962C8B-B14F-4D97-AF65-F5344CB8AC3E}">
        <p14:creationId xmlns:p14="http://schemas.microsoft.com/office/powerpoint/2010/main" val="1943949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215"/>
            <a:ext cx="12192000" cy="1325563"/>
          </a:xfrm>
        </p:spPr>
        <p:txBody>
          <a:bodyPr/>
          <a:lstStyle/>
          <a:p>
            <a:r>
              <a:rPr lang="en-US" b="1" dirty="0">
                <a:latin typeface="Corbel" panose="020B0503020204020204" pitchFamily="34" charset="0"/>
              </a:rPr>
              <a:t>Clinical Innovations</a:t>
            </a:r>
          </a:p>
        </p:txBody>
      </p:sp>
      <p:pic>
        <p:nvPicPr>
          <p:cNvPr id="1026" name="Picture 2" descr="Image result for health impacts incarceration"/>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1689894"/>
            <a:ext cx="12192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693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9FA-A927-934A-9C97-36188354BEEF}"/>
              </a:ext>
            </a:extLst>
          </p:cNvPr>
          <p:cNvSpPr>
            <a:spLocks noGrp="1"/>
          </p:cNvSpPr>
          <p:nvPr>
            <p:ph type="title"/>
          </p:nvPr>
        </p:nvSpPr>
        <p:spPr/>
        <p:txBody>
          <a:bodyPr/>
          <a:lstStyle/>
          <a:p>
            <a:r>
              <a:rPr lang="en-US" dirty="0"/>
              <a:t>Back to Mr. T</a:t>
            </a:r>
          </a:p>
        </p:txBody>
      </p:sp>
      <p:sp>
        <p:nvSpPr>
          <p:cNvPr id="3" name="Content Placeholder 2">
            <a:extLst>
              <a:ext uri="{FF2B5EF4-FFF2-40B4-BE49-F238E27FC236}">
                <a16:creationId xmlns:a16="http://schemas.microsoft.com/office/drawing/2014/main" id="{5CD9EC62-1D03-2040-8F40-E3D30CD24870}"/>
              </a:ext>
            </a:extLst>
          </p:cNvPr>
          <p:cNvSpPr>
            <a:spLocks noGrp="1"/>
          </p:cNvSpPr>
          <p:nvPr>
            <p:ph idx="1"/>
          </p:nvPr>
        </p:nvSpPr>
        <p:spPr/>
        <p:txBody>
          <a:bodyPr/>
          <a:lstStyle/>
          <a:p>
            <a:r>
              <a:rPr lang="en-US" dirty="0"/>
              <a:t>After he recovered from the overdose he was connected with a social worker in the ED.</a:t>
            </a:r>
          </a:p>
          <a:p>
            <a:r>
              <a:rPr lang="en-US" dirty="0"/>
              <a:t>Fortunately, there was a Transitions Clinic in the area and was connected to this clinic. </a:t>
            </a:r>
          </a:p>
          <a:p>
            <a:r>
              <a:rPr lang="en-US" dirty="0"/>
              <a:t>There, he met a community health worker (CHW) with lived experience of incarceration.</a:t>
            </a:r>
          </a:p>
          <a:p>
            <a:r>
              <a:rPr lang="en-US" dirty="0"/>
              <a:t>In this Transitions Clinic Mr. T was assessed and initiated on buprenorphine, was connected to housing assistance and trauma-informed therapy, and reengaged with primary care</a:t>
            </a:r>
          </a:p>
        </p:txBody>
      </p:sp>
    </p:spTree>
    <p:extLst>
      <p:ext uri="{BB962C8B-B14F-4D97-AF65-F5344CB8AC3E}">
        <p14:creationId xmlns:p14="http://schemas.microsoft.com/office/powerpoint/2010/main" val="3488759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2551467" y="2204670"/>
            <a:ext cx="7089067" cy="3888216"/>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12192000" cy="1609344"/>
          </a:xfrm>
        </p:spPr>
        <p:txBody>
          <a:bodyPr>
            <a:normAutofit/>
          </a:bodyPr>
          <a:lstStyle/>
          <a:p>
            <a:r>
              <a:rPr lang="en-US" cap="none" dirty="0">
                <a:latin typeface="Corbel" panose="020B0503020204020204" pitchFamily="34" charset="0"/>
              </a:rPr>
              <a:t>Transitions Clinics </a:t>
            </a:r>
            <a:r>
              <a:rPr lang="en-US" dirty="0">
                <a:latin typeface="Corbel" panose="020B0503020204020204" pitchFamily="34" charset="0"/>
              </a:rPr>
              <a:t>T</a:t>
            </a:r>
            <a:r>
              <a:rPr lang="en-US" cap="none" dirty="0">
                <a:latin typeface="Corbel" panose="020B0503020204020204" pitchFamily="34" charset="0"/>
              </a:rPr>
              <a:t>arget </a:t>
            </a:r>
            <a:r>
              <a:rPr lang="en-US" dirty="0">
                <a:latin typeface="Corbel" panose="020B0503020204020204" pitchFamily="34" charset="0"/>
              </a:rPr>
              <a:t>H</a:t>
            </a:r>
            <a:r>
              <a:rPr lang="en-US" cap="none" dirty="0">
                <a:latin typeface="Corbel" panose="020B0503020204020204" pitchFamily="34" charset="0"/>
              </a:rPr>
              <a:t>igh-Risk </a:t>
            </a:r>
            <a:r>
              <a:rPr lang="en-US" dirty="0">
                <a:latin typeface="Corbel" panose="020B0503020204020204" pitchFamily="34" charset="0"/>
              </a:rPr>
              <a:t>W</a:t>
            </a:r>
            <a:r>
              <a:rPr lang="en-US" cap="none" dirty="0">
                <a:latin typeface="Corbel" panose="020B0503020204020204" pitchFamily="34" charset="0"/>
              </a:rPr>
              <a:t>indow  </a:t>
            </a:r>
          </a:p>
        </p:txBody>
      </p:sp>
      <p:pic>
        <p:nvPicPr>
          <p:cNvPr id="3074" name="Picture 2" descr="https://www.nwrpca.org/resource/resmgr/nw_pulse/2018/september/transitions/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36081" y="1663700"/>
            <a:ext cx="4719839" cy="40513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primary care"/>
          <p:cNvPicPr>
            <a:picLocks noChangeAspect="1" noChangeArrowheads="1"/>
          </p:cNvPicPr>
          <p:nvPr/>
        </p:nvPicPr>
        <p:blipFill>
          <a:blip r:embed="rId4">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641474" y="3138488"/>
            <a:ext cx="2143125" cy="214312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78" name="Picture 6" descr="Image result for community health worker"/>
          <p:cNvPicPr>
            <a:picLocks noChangeAspect="1" noChangeArrowheads="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b="8998"/>
          <a:stretch/>
        </p:blipFill>
        <p:spPr bwMode="auto">
          <a:xfrm>
            <a:off x="4729163" y="1285874"/>
            <a:ext cx="2733675" cy="1837593"/>
          </a:xfrm>
          <a:prstGeom prst="rect">
            <a:avLst/>
          </a:prstGeom>
          <a:solidFill>
            <a:schemeClr val="bg1"/>
          </a:solidFill>
        </p:spPr>
      </p:pic>
      <p:grpSp>
        <p:nvGrpSpPr>
          <p:cNvPr id="7" name="Group 6"/>
          <p:cNvGrpSpPr/>
          <p:nvPr/>
        </p:nvGrpSpPr>
        <p:grpSpPr>
          <a:xfrm>
            <a:off x="8107304" y="3204210"/>
            <a:ext cx="3107027" cy="2011680"/>
            <a:chOff x="8695091" y="2643188"/>
            <a:chExt cx="3107027" cy="2011680"/>
          </a:xfrm>
          <a:solidFill>
            <a:schemeClr val="bg1"/>
          </a:solidFill>
        </p:grpSpPr>
        <p:pic>
          <p:nvPicPr>
            <p:cNvPr id="3086" name="Picture 14" descr="Related image"/>
            <p:cNvPicPr>
              <a:picLocks noChangeAspect="1" noChangeArrowheads="1"/>
            </p:cNvPicPr>
            <p:nvPr/>
          </p:nvPicPr>
          <p:blipFill rotWithShape="1">
            <a:blip r:embed="rId8">
              <a:extLst>
                <a:ext uri="{28A0092B-C50C-407E-A947-70E740481C1C}">
                  <a14:useLocalDpi xmlns:a14="http://schemas.microsoft.com/office/drawing/2010/main" val="0"/>
                </a:ext>
              </a:extLst>
            </a:blip>
            <a:srcRect l="10705" t="24244" b="15499"/>
            <a:stretch/>
          </p:blipFill>
          <p:spPr bwMode="auto">
            <a:xfrm>
              <a:off x="8771291" y="2643188"/>
              <a:ext cx="2981087" cy="2011680"/>
            </a:xfrm>
            <a:prstGeom prst="rect">
              <a:avLst/>
            </a:prstGeom>
            <a:grpFill/>
            <a:extLst/>
          </p:spPr>
        </p:pic>
        <p:sp>
          <p:nvSpPr>
            <p:cNvPr id="3" name="TextBox 2"/>
            <p:cNvSpPr txBox="1"/>
            <p:nvPr/>
          </p:nvSpPr>
          <p:spPr>
            <a:xfrm>
              <a:off x="8695091" y="4238565"/>
              <a:ext cx="3107027" cy="400110"/>
            </a:xfrm>
            <a:prstGeom prst="rect">
              <a:avLst/>
            </a:prstGeom>
            <a:grpFill/>
          </p:spPr>
          <p:txBody>
            <a:bodyPr wrap="square" rtlCol="0">
              <a:spAutoFit/>
            </a:bodyPr>
            <a:lstStyle/>
            <a:p>
              <a:pPr algn="ctr"/>
              <a:r>
                <a:rPr lang="en-US" sz="2000" b="1" dirty="0">
                  <a:latin typeface="Corbel" panose="020B0503020204020204" pitchFamily="34" charset="0"/>
                </a:rPr>
                <a:t>Community organizations</a:t>
              </a:r>
            </a:p>
          </p:txBody>
        </p:sp>
      </p:grpSp>
      <p:grpSp>
        <p:nvGrpSpPr>
          <p:cNvPr id="6" name="Group 5"/>
          <p:cNvGrpSpPr/>
          <p:nvPr/>
        </p:nvGrpSpPr>
        <p:grpSpPr>
          <a:xfrm>
            <a:off x="4523437" y="4533167"/>
            <a:ext cx="3107027" cy="2203669"/>
            <a:chOff x="4542487" y="4609367"/>
            <a:chExt cx="3107027" cy="2203669"/>
          </a:xfrm>
        </p:grpSpPr>
        <p:pic>
          <p:nvPicPr>
            <p:cNvPr id="3082" name="Picture 10" descr="Image result for prison logo"/>
            <p:cNvPicPr>
              <a:picLocks noChangeAspect="1" noChangeArrowheads="1"/>
            </p:cNvPicPr>
            <p:nvPr/>
          </p:nvPicPr>
          <p:blipFill rotWithShape="1">
            <a:blip r:embed="rId9">
              <a:extLst>
                <a:ext uri="{28A0092B-C50C-407E-A947-70E740481C1C}">
                  <a14:useLocalDpi xmlns:a14="http://schemas.microsoft.com/office/drawing/2010/main" val="0"/>
                </a:ext>
              </a:extLst>
            </a:blip>
            <a:srcRect b="23755"/>
            <a:stretch/>
          </p:blipFill>
          <p:spPr bwMode="auto">
            <a:xfrm>
              <a:off x="4723606" y="4609367"/>
              <a:ext cx="2744789" cy="19724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542487" y="6412926"/>
              <a:ext cx="3107027" cy="400110"/>
            </a:xfrm>
            <a:prstGeom prst="rect">
              <a:avLst/>
            </a:prstGeom>
            <a:noFill/>
          </p:spPr>
          <p:txBody>
            <a:bodyPr wrap="square" rtlCol="0">
              <a:spAutoFit/>
            </a:bodyPr>
            <a:lstStyle/>
            <a:p>
              <a:pPr algn="ctr"/>
              <a:r>
                <a:rPr lang="en-US" sz="2000" b="1" dirty="0">
                  <a:latin typeface="Corbel" panose="020B0503020204020204" pitchFamily="34" charset="0"/>
                </a:rPr>
                <a:t>Correctional facilities</a:t>
              </a:r>
            </a:p>
          </p:txBody>
        </p:sp>
      </p:grpSp>
    </p:spTree>
    <p:extLst>
      <p:ext uri="{BB962C8B-B14F-4D97-AF65-F5344CB8AC3E}">
        <p14:creationId xmlns:p14="http://schemas.microsoft.com/office/powerpoint/2010/main" val="217479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74"/>
                                        </p:tgtEl>
                                      </p:cBhvr>
                                    </p:animEffect>
                                    <p:set>
                                      <p:cBhvr>
                                        <p:cTn id="7" dur="1" fill="hold">
                                          <p:stCondLst>
                                            <p:cond delay="499"/>
                                          </p:stCondLst>
                                        </p:cTn>
                                        <p:tgtEl>
                                          <p:spTgt spid="307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fade">
                                      <p:cBhvr>
                                        <p:cTn id="10" dur="500"/>
                                        <p:tgtEl>
                                          <p:spTgt spid="3078"/>
                                        </p:tgtEl>
                                      </p:cBhvr>
                                    </p:animEffect>
                                  </p:childTnLst>
                                </p:cTn>
                              </p:par>
                              <p:par>
                                <p:cTn id="11" presetID="10"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500"/>
                                        <p:tgtEl>
                                          <p:spTgt spid="3076"/>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5576341"/>
            <a:ext cx="12191999" cy="1281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0583"/>
            <a:ext cx="12192000" cy="1129855"/>
          </a:xfrm>
        </p:spPr>
        <p:txBody>
          <a:bodyPr>
            <a:normAutofit/>
          </a:bodyPr>
          <a:lstStyle/>
          <a:p>
            <a:r>
              <a:rPr lang="en-US" dirty="0">
                <a:latin typeface="Corbel" panose="020B0503020204020204" pitchFamily="34" charset="0"/>
              </a:rPr>
              <a:t>Bronx Transitions Clinic</a:t>
            </a:r>
          </a:p>
        </p:txBody>
      </p:sp>
      <p:pic>
        <p:nvPicPr>
          <p:cNvPr id="5" name="Picture 2">
            <a:extLst>
              <a:ext uri="{FF2B5EF4-FFF2-40B4-BE49-F238E27FC236}">
                <a16:creationId xmlns:a16="http://schemas.microsoft.com/office/drawing/2014/main" id="{2748FA01-ECC9-D847-A9E7-FE6D9D4AB7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630"/>
          <a:stretch/>
        </p:blipFill>
        <p:spPr bwMode="auto">
          <a:xfrm>
            <a:off x="692676" y="1052246"/>
            <a:ext cx="10399311" cy="58057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a:extLst>
              <a:ext uri="{FF2B5EF4-FFF2-40B4-BE49-F238E27FC236}">
                <a16:creationId xmlns:a16="http://schemas.microsoft.com/office/drawing/2014/main" id="{E5C8D717-4476-3E4B-AEDC-730D56D9CDD1}"/>
              </a:ext>
            </a:extLst>
          </p:cNvPr>
          <p:cNvSpPr txBox="1"/>
          <p:nvPr/>
        </p:nvSpPr>
        <p:spPr>
          <a:xfrm>
            <a:off x="-1" y="6550223"/>
            <a:ext cx="3686629" cy="307777"/>
          </a:xfrm>
          <a:prstGeom prst="rect">
            <a:avLst/>
          </a:prstGeom>
          <a:noFill/>
        </p:spPr>
        <p:txBody>
          <a:bodyPr wrap="square" rtlCol="0">
            <a:spAutoFit/>
          </a:bodyPr>
          <a:lstStyle/>
          <a:p>
            <a:r>
              <a:rPr lang="en-US" sz="1400" dirty="0"/>
              <a:t>Fox </a:t>
            </a:r>
            <a:r>
              <a:rPr lang="en-US" sz="1400" dirty="0" err="1"/>
              <a:t>et.al</a:t>
            </a:r>
            <a:r>
              <a:rPr lang="en-US" sz="1400" dirty="0"/>
              <a:t>. J Health Care Poor Underserved 2014</a:t>
            </a:r>
          </a:p>
        </p:txBody>
      </p:sp>
      <p:sp>
        <p:nvSpPr>
          <p:cNvPr id="6" name="Content Placeholder 5">
            <a:extLst>
              <a:ext uri="{FF2B5EF4-FFF2-40B4-BE49-F238E27FC236}">
                <a16:creationId xmlns:a16="http://schemas.microsoft.com/office/drawing/2014/main" id="{2E82EF3F-009E-3141-ACCF-EBDA4A82F100}"/>
              </a:ext>
            </a:extLst>
          </p:cNvPr>
          <p:cNvSpPr>
            <a:spLocks noGrp="1"/>
          </p:cNvSpPr>
          <p:nvPr>
            <p:ph idx="1"/>
          </p:nvPr>
        </p:nvSpPr>
        <p:spPr>
          <a:xfrm>
            <a:off x="1160855" y="817988"/>
            <a:ext cx="11947161" cy="468516"/>
          </a:xfrm>
        </p:spPr>
        <p:txBody>
          <a:bodyPr>
            <a:normAutofit lnSpcReduction="10000"/>
          </a:bodyPr>
          <a:lstStyle/>
          <a:p>
            <a:pPr marL="0" indent="0">
              <a:buNone/>
            </a:pPr>
            <a:r>
              <a:rPr lang="en-US" dirty="0"/>
              <a:t>Retention in medical care and health outcomes (n=135)</a:t>
            </a:r>
          </a:p>
        </p:txBody>
      </p:sp>
      <p:sp>
        <p:nvSpPr>
          <p:cNvPr id="4" name="TextBox 3"/>
          <p:cNvSpPr txBox="1"/>
          <p:nvPr/>
        </p:nvSpPr>
        <p:spPr>
          <a:xfrm>
            <a:off x="4648146" y="1326439"/>
            <a:ext cx="1242987" cy="369332"/>
          </a:xfrm>
          <a:prstGeom prst="rect">
            <a:avLst/>
          </a:prstGeom>
          <a:solidFill>
            <a:schemeClr val="bg1"/>
          </a:solidFill>
        </p:spPr>
        <p:txBody>
          <a:bodyPr wrap="square" rtlCol="0">
            <a:spAutoFit/>
          </a:bodyPr>
          <a:lstStyle/>
          <a:p>
            <a:r>
              <a:rPr lang="en-US" b="1" dirty="0"/>
              <a:t>HIV (n=28)</a:t>
            </a:r>
          </a:p>
        </p:txBody>
      </p:sp>
      <p:sp>
        <p:nvSpPr>
          <p:cNvPr id="9" name="TextBox 8"/>
          <p:cNvSpPr txBox="1"/>
          <p:nvPr/>
        </p:nvSpPr>
        <p:spPr>
          <a:xfrm>
            <a:off x="8214610" y="1346499"/>
            <a:ext cx="2116111" cy="646331"/>
          </a:xfrm>
          <a:prstGeom prst="rect">
            <a:avLst/>
          </a:prstGeom>
          <a:solidFill>
            <a:schemeClr val="bg1"/>
          </a:solidFill>
        </p:spPr>
        <p:txBody>
          <a:bodyPr wrap="square" rtlCol="0">
            <a:spAutoFit/>
          </a:bodyPr>
          <a:lstStyle/>
          <a:p>
            <a:r>
              <a:rPr lang="en-US" b="1" dirty="0"/>
              <a:t>Buprenorphine treatment (n=27)</a:t>
            </a:r>
          </a:p>
        </p:txBody>
      </p:sp>
      <p:sp>
        <p:nvSpPr>
          <p:cNvPr id="10" name="TextBox 9"/>
          <p:cNvSpPr txBox="1"/>
          <p:nvPr/>
        </p:nvSpPr>
        <p:spPr>
          <a:xfrm>
            <a:off x="8833837" y="4005903"/>
            <a:ext cx="2116111" cy="646331"/>
          </a:xfrm>
          <a:prstGeom prst="rect">
            <a:avLst/>
          </a:prstGeom>
          <a:solidFill>
            <a:schemeClr val="bg1"/>
          </a:solidFill>
        </p:spPr>
        <p:txBody>
          <a:bodyPr wrap="square" rtlCol="0">
            <a:spAutoFit/>
          </a:bodyPr>
          <a:lstStyle/>
          <a:p>
            <a:r>
              <a:rPr lang="en-US" b="1" dirty="0"/>
              <a:t>Diabetes Mellitus (n=14)</a:t>
            </a:r>
          </a:p>
        </p:txBody>
      </p:sp>
      <p:sp>
        <p:nvSpPr>
          <p:cNvPr id="11" name="TextBox 10"/>
          <p:cNvSpPr txBox="1"/>
          <p:nvPr/>
        </p:nvSpPr>
        <p:spPr>
          <a:xfrm>
            <a:off x="4327695" y="4012374"/>
            <a:ext cx="1550588" cy="646331"/>
          </a:xfrm>
          <a:prstGeom prst="rect">
            <a:avLst/>
          </a:prstGeom>
          <a:solidFill>
            <a:schemeClr val="bg1"/>
          </a:solidFill>
        </p:spPr>
        <p:txBody>
          <a:bodyPr wrap="square" rtlCol="0">
            <a:spAutoFit/>
          </a:bodyPr>
          <a:lstStyle/>
          <a:p>
            <a:r>
              <a:rPr lang="en-US" b="1" dirty="0"/>
              <a:t>Hypertension (n=29)</a:t>
            </a:r>
          </a:p>
        </p:txBody>
      </p:sp>
    </p:spTree>
    <p:extLst>
      <p:ext uri="{BB962C8B-B14F-4D97-AF65-F5344CB8AC3E}">
        <p14:creationId xmlns:p14="http://schemas.microsoft.com/office/powerpoint/2010/main" val="3182067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225EE-62B5-ED4A-9B9E-34E3776C2EC5}"/>
              </a:ext>
            </a:extLst>
          </p:cNvPr>
          <p:cNvSpPr>
            <a:spLocks noGrp="1"/>
          </p:cNvSpPr>
          <p:nvPr>
            <p:ph type="title"/>
          </p:nvPr>
        </p:nvSpPr>
        <p:spPr/>
        <p:txBody>
          <a:bodyPr/>
          <a:lstStyle/>
          <a:p>
            <a:r>
              <a:rPr lang="en-US" dirty="0"/>
              <a:t>Mr. T</a:t>
            </a:r>
          </a:p>
        </p:txBody>
      </p:sp>
      <p:sp>
        <p:nvSpPr>
          <p:cNvPr id="3" name="Content Placeholder 2">
            <a:extLst>
              <a:ext uri="{FF2B5EF4-FFF2-40B4-BE49-F238E27FC236}">
                <a16:creationId xmlns:a16="http://schemas.microsoft.com/office/drawing/2014/main" id="{2BE84A0E-B648-2043-9ECA-EB9FA917B04A}"/>
              </a:ext>
            </a:extLst>
          </p:cNvPr>
          <p:cNvSpPr>
            <a:spLocks noGrp="1"/>
          </p:cNvSpPr>
          <p:nvPr>
            <p:ph idx="1"/>
          </p:nvPr>
        </p:nvSpPr>
        <p:spPr/>
        <p:txBody>
          <a:bodyPr/>
          <a:lstStyle/>
          <a:p>
            <a:r>
              <a:rPr lang="en-US" dirty="0"/>
              <a:t>Could Mr. T’s arrest, incarceration, and post release overdose been prevented. </a:t>
            </a:r>
          </a:p>
          <a:p>
            <a:r>
              <a:rPr lang="en-US" dirty="0"/>
              <a:t>Possibly….</a:t>
            </a:r>
          </a:p>
          <a:p>
            <a:r>
              <a:rPr lang="en-US" dirty="0"/>
              <a:t>There are are pre-arrest deflector programs available that may have avoided this incarceration entirely.</a:t>
            </a:r>
          </a:p>
          <a:p>
            <a:r>
              <a:rPr lang="en-US" dirty="0"/>
              <a:t>These programs include Drug Courts</a:t>
            </a:r>
          </a:p>
        </p:txBody>
      </p:sp>
    </p:spTree>
    <p:extLst>
      <p:ext uri="{BB962C8B-B14F-4D97-AF65-F5344CB8AC3E}">
        <p14:creationId xmlns:p14="http://schemas.microsoft.com/office/powerpoint/2010/main" val="2569771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Drug Courts</a:t>
            </a:r>
          </a:p>
        </p:txBody>
      </p:sp>
      <p:sp>
        <p:nvSpPr>
          <p:cNvPr id="3" name="Content Placeholder 2"/>
          <p:cNvSpPr>
            <a:spLocks noGrp="1"/>
          </p:cNvSpPr>
          <p:nvPr>
            <p:ph idx="1"/>
          </p:nvPr>
        </p:nvSpPr>
        <p:spPr/>
        <p:txBody>
          <a:bodyPr/>
          <a:lstStyle/>
          <a:p>
            <a:endParaRPr lang="en-US" dirty="0"/>
          </a:p>
        </p:txBody>
      </p:sp>
      <p:pic>
        <p:nvPicPr>
          <p:cNvPr id="1026" name="Picture 2" descr="Image result for drug cou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1825625"/>
            <a:ext cx="652700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908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Drug Courts: Definition </a:t>
            </a:r>
          </a:p>
        </p:txBody>
      </p:sp>
      <p:sp>
        <p:nvSpPr>
          <p:cNvPr id="3" name="Content Placeholder 2"/>
          <p:cNvSpPr>
            <a:spLocks noGrp="1"/>
          </p:cNvSpPr>
          <p:nvPr>
            <p:ph idx="1"/>
          </p:nvPr>
        </p:nvSpPr>
        <p:spPr/>
        <p:txBody>
          <a:bodyPr>
            <a:normAutofit fontScale="85000" lnSpcReduction="20000"/>
          </a:bodyPr>
          <a:lstStyle/>
          <a:p>
            <a:r>
              <a:rPr lang="en-US" dirty="0"/>
              <a:t>Specialized court designed to handle cases involving non-violent substance use offenses</a:t>
            </a:r>
          </a:p>
          <a:p>
            <a:r>
              <a:rPr lang="en-US" dirty="0"/>
              <a:t>Comprehensive approach</a:t>
            </a:r>
          </a:p>
          <a:p>
            <a:pPr lvl="1"/>
            <a:r>
              <a:rPr lang="en-US" dirty="0"/>
              <a:t>Treatment (linked to long-term treatment)</a:t>
            </a:r>
          </a:p>
          <a:p>
            <a:pPr lvl="1"/>
            <a:r>
              <a:rPr lang="en-US" dirty="0"/>
              <a:t>Judicial supervision </a:t>
            </a:r>
          </a:p>
          <a:p>
            <a:pPr lvl="1"/>
            <a:r>
              <a:rPr lang="en-US" dirty="0"/>
              <a:t>Drug testing/monitoring</a:t>
            </a:r>
          </a:p>
          <a:p>
            <a:pPr lvl="1"/>
            <a:r>
              <a:rPr lang="en-US" dirty="0"/>
              <a:t>Sanctions/incentives</a:t>
            </a:r>
          </a:p>
          <a:p>
            <a:r>
              <a:rPr lang="en-US" dirty="0"/>
              <a:t>Individuals may be diverted before conviction or placed in drug court after sentenced</a:t>
            </a:r>
          </a:p>
          <a:p>
            <a:pPr marL="457200" lvl="1" indent="0">
              <a:buNone/>
            </a:pPr>
            <a:endParaRPr lang="en-US" dirty="0"/>
          </a:p>
          <a:p>
            <a:r>
              <a:rPr lang="en-US" dirty="0"/>
              <a:t>Primary goal: </a:t>
            </a:r>
          </a:p>
          <a:p>
            <a:pPr marL="0" indent="0">
              <a:buNone/>
            </a:pPr>
            <a:r>
              <a:rPr lang="en-US" dirty="0"/>
              <a:t>	Promote rehabilitation and reduce recidivism in individuals with SUD. </a:t>
            </a:r>
          </a:p>
          <a:p>
            <a:pPr marL="0" indent="0">
              <a:buNone/>
            </a:pPr>
            <a:r>
              <a:rPr lang="en-US" dirty="0"/>
              <a:t>	Divert them from traditional criminal justice pathways (incarceration)</a:t>
            </a:r>
          </a:p>
        </p:txBody>
      </p:sp>
    </p:spTree>
    <p:extLst>
      <p:ext uri="{BB962C8B-B14F-4D97-AF65-F5344CB8AC3E}">
        <p14:creationId xmlns:p14="http://schemas.microsoft.com/office/powerpoint/2010/main" val="86112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90650"/>
          </a:xfrm>
        </p:spPr>
        <p:txBody>
          <a:bodyPr>
            <a:normAutofit/>
          </a:bodyPr>
          <a:lstStyle/>
          <a:p>
            <a:r>
              <a:rPr lang="en-US" dirty="0">
                <a:latin typeface="Corbel" panose="020B0503020204020204" pitchFamily="34" charset="0"/>
              </a:rPr>
              <a:t>Learning</a:t>
            </a:r>
            <a:r>
              <a:rPr lang="en-US" b="1" dirty="0">
                <a:latin typeface="Corbel" panose="020B0503020204020204" pitchFamily="34" charset="0"/>
              </a:rPr>
              <a:t> </a:t>
            </a:r>
            <a:r>
              <a:rPr lang="en-US" dirty="0">
                <a:latin typeface="Corbel" panose="020B0503020204020204" pitchFamily="34" charset="0"/>
              </a:rPr>
              <a:t>Objectives</a:t>
            </a:r>
          </a:p>
        </p:txBody>
      </p:sp>
      <p:sp>
        <p:nvSpPr>
          <p:cNvPr id="3" name="Content Placeholder 2"/>
          <p:cNvSpPr>
            <a:spLocks noGrp="1"/>
          </p:cNvSpPr>
          <p:nvPr>
            <p:ph idx="1"/>
          </p:nvPr>
        </p:nvSpPr>
        <p:spPr>
          <a:xfrm>
            <a:off x="857250" y="1485900"/>
            <a:ext cx="10420350" cy="4953000"/>
          </a:xfrm>
        </p:spPr>
        <p:txBody>
          <a:bodyPr>
            <a:normAutofit/>
          </a:bodyPr>
          <a:lstStyle/>
          <a:p>
            <a:pPr marL="514350" indent="-514350">
              <a:buFont typeface="Wingdings" pitchFamily="2" charset="2"/>
              <a:buAutoNum type="arabicPeriod"/>
            </a:pPr>
            <a:r>
              <a:rPr lang="en-US" b="1" dirty="0">
                <a:latin typeface="Corbel" panose="020B0503020204020204" pitchFamily="34" charset="0"/>
              </a:rPr>
              <a:t>Review the correctional system</a:t>
            </a:r>
          </a:p>
          <a:p>
            <a:pPr marL="514350" indent="-514350">
              <a:buFont typeface="Wingdings" pitchFamily="2" charset="2"/>
              <a:buAutoNum type="arabicPeriod"/>
            </a:pPr>
            <a:r>
              <a:rPr lang="en-US" b="1" dirty="0">
                <a:latin typeface="Corbel" panose="020B0503020204020204" pitchFamily="34" charset="0"/>
              </a:rPr>
              <a:t>Review the epidemiology and demographics of mass incarceration. </a:t>
            </a:r>
          </a:p>
          <a:p>
            <a:pPr marL="514350" lvl="0" indent="-514350">
              <a:buAutoNum type="arabicPeriod"/>
            </a:pPr>
            <a:r>
              <a:rPr lang="en-US" b="1" dirty="0">
                <a:latin typeface="Corbel" panose="020B0503020204020204" pitchFamily="34" charset="0"/>
              </a:rPr>
              <a:t>Recognize health impacts and disparities faced by individuals with addiction and criminal justice involvement.</a:t>
            </a:r>
          </a:p>
          <a:p>
            <a:pPr marL="514350" lvl="0" indent="-514350">
              <a:buAutoNum type="arabicPeriod"/>
            </a:pPr>
            <a:r>
              <a:rPr lang="en-US" b="1" dirty="0">
                <a:latin typeface="Corbel" panose="020B0503020204020204" pitchFamily="34" charset="0"/>
              </a:rPr>
              <a:t>Discuss clinical efforts to reach this vulnerable population. </a:t>
            </a:r>
          </a:p>
          <a:p>
            <a:pPr marL="514350" lvl="0" indent="-514350">
              <a:buAutoNum type="arabicPeriod"/>
            </a:pPr>
            <a:r>
              <a:rPr lang="en-US" b="1" dirty="0">
                <a:latin typeface="Corbel" panose="020B0503020204020204" pitchFamily="34" charset="0"/>
              </a:rPr>
              <a:t>Review the drug court model </a:t>
            </a:r>
          </a:p>
          <a:p>
            <a:pPr marL="514350" lvl="0" indent="-514350">
              <a:buAutoNum type="arabicPeriod"/>
            </a:pPr>
            <a:endParaRPr lang="en-US" b="1" dirty="0">
              <a:latin typeface="Corbel" panose="020B0503020204020204" pitchFamily="34" charset="0"/>
            </a:endParaRPr>
          </a:p>
        </p:txBody>
      </p:sp>
    </p:spTree>
    <p:extLst>
      <p:ext uri="{BB962C8B-B14F-4D97-AF65-F5344CB8AC3E}">
        <p14:creationId xmlns:p14="http://schemas.microsoft.com/office/powerpoint/2010/main" val="3461809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Drug Court Distribution</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1488" y="2217206"/>
            <a:ext cx="4862513" cy="2670853"/>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994" y="1535740"/>
            <a:ext cx="5626616" cy="4033787"/>
          </a:xfrm>
          <a:prstGeom prst="rect">
            <a:avLst/>
          </a:prstGeom>
        </p:spPr>
      </p:pic>
    </p:spTree>
    <p:extLst>
      <p:ext uri="{BB962C8B-B14F-4D97-AF65-F5344CB8AC3E}">
        <p14:creationId xmlns:p14="http://schemas.microsoft.com/office/powerpoint/2010/main" val="3609177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Drug Courts: Evidence</a:t>
            </a:r>
          </a:p>
        </p:txBody>
      </p:sp>
      <p:sp>
        <p:nvSpPr>
          <p:cNvPr id="3" name="Content Placeholder 2"/>
          <p:cNvSpPr>
            <a:spLocks noGrp="1"/>
          </p:cNvSpPr>
          <p:nvPr>
            <p:ph idx="1"/>
          </p:nvPr>
        </p:nvSpPr>
        <p:spPr>
          <a:xfrm>
            <a:off x="838200" y="1347052"/>
            <a:ext cx="10610603" cy="3983635"/>
          </a:xfrm>
        </p:spPr>
        <p:txBody>
          <a:bodyPr>
            <a:normAutofit fontScale="25000" lnSpcReduction="20000"/>
          </a:bodyPr>
          <a:lstStyle/>
          <a:p>
            <a:r>
              <a:rPr lang="en-US" sz="9600" dirty="0"/>
              <a:t>Reduce Recidivism: </a:t>
            </a:r>
          </a:p>
          <a:p>
            <a:pPr marL="457200" lvl="1" indent="0">
              <a:buNone/>
            </a:pPr>
            <a:r>
              <a:rPr lang="en-US" sz="9200" dirty="0"/>
              <a:t>	Participants who completed drug court program less likely to re-offend (one 	study reduction of 26%)</a:t>
            </a:r>
          </a:p>
          <a:p>
            <a:r>
              <a:rPr lang="en-US" sz="9600" dirty="0"/>
              <a:t>Lower rates of substance use</a:t>
            </a:r>
          </a:p>
          <a:p>
            <a:r>
              <a:rPr lang="en-US" sz="9600" dirty="0"/>
              <a:t>Cost Effectiveness:</a:t>
            </a:r>
          </a:p>
          <a:p>
            <a:pPr marL="457200" lvl="1" indent="0">
              <a:buNone/>
            </a:pPr>
            <a:r>
              <a:rPr lang="en-US" sz="9200" dirty="0"/>
              <a:t> Avoiding criminal justice detainment save tax payers 2-3 dollars for every dollar spent on drug courts</a:t>
            </a:r>
          </a:p>
          <a:p>
            <a:r>
              <a:rPr lang="en-US" sz="9600" dirty="0"/>
              <a:t>Outcomes for participants:</a:t>
            </a:r>
          </a:p>
          <a:p>
            <a:pPr marL="457200" lvl="1" indent="0">
              <a:buNone/>
            </a:pPr>
            <a:r>
              <a:rPr lang="en-US" sz="9600" dirty="0"/>
              <a:t>Increase rate of employment</a:t>
            </a:r>
          </a:p>
          <a:p>
            <a:pPr marL="457200" lvl="1" indent="0">
              <a:buNone/>
            </a:pPr>
            <a:r>
              <a:rPr lang="en-US" sz="9600" dirty="0"/>
              <a:t>Stable housing</a:t>
            </a:r>
          </a:p>
          <a:p>
            <a:pPr marL="457200" lvl="1" indent="0">
              <a:buNone/>
            </a:pPr>
            <a:r>
              <a:rPr lang="en-US" sz="9600" dirty="0"/>
              <a:t>Improved family relationship </a:t>
            </a:r>
          </a:p>
          <a:p>
            <a:r>
              <a:rPr lang="en-US" sz="9600" dirty="0"/>
              <a:t>Public safety benefits:</a:t>
            </a:r>
          </a:p>
          <a:p>
            <a:pPr marL="457200" lvl="1" indent="0">
              <a:buNone/>
            </a:pPr>
            <a:r>
              <a:rPr lang="en-US" sz="9600" dirty="0"/>
              <a:t>Reduction in drug related crimes</a:t>
            </a:r>
          </a:p>
          <a:p>
            <a:pPr marL="0" indent="0">
              <a:buNone/>
            </a:pPr>
            <a:endParaRPr lang="en-US" sz="5400" dirty="0"/>
          </a:p>
          <a:p>
            <a:endParaRPr lang="en-US" sz="5100" dirty="0"/>
          </a:p>
          <a:p>
            <a:endParaRPr lang="en-US" sz="5100" dirty="0"/>
          </a:p>
          <a:p>
            <a:endParaRPr lang="en-US" sz="1000" dirty="0"/>
          </a:p>
          <a:p>
            <a:endParaRPr lang="en-US" sz="1000" dirty="0"/>
          </a:p>
          <a:p>
            <a:endParaRPr lang="en-US" sz="1000" dirty="0"/>
          </a:p>
        </p:txBody>
      </p:sp>
      <p:sp>
        <p:nvSpPr>
          <p:cNvPr id="5" name="TextBox 4">
            <a:extLst>
              <a:ext uri="{FF2B5EF4-FFF2-40B4-BE49-F238E27FC236}">
                <a16:creationId xmlns:a16="http://schemas.microsoft.com/office/drawing/2014/main" id="{B670A8EC-4481-9641-A4DE-A7E7E3313B48}"/>
              </a:ext>
            </a:extLst>
          </p:cNvPr>
          <p:cNvSpPr txBox="1"/>
          <p:nvPr/>
        </p:nvSpPr>
        <p:spPr>
          <a:xfrm rot="10800000" flipV="1">
            <a:off x="3332797" y="5688449"/>
            <a:ext cx="7758113" cy="1169551"/>
          </a:xfrm>
          <a:prstGeom prst="rect">
            <a:avLst/>
          </a:prstGeom>
          <a:noFill/>
        </p:spPr>
        <p:txBody>
          <a:bodyPr wrap="square" rtlCol="0">
            <a:spAutoFit/>
          </a:bodyPr>
          <a:lstStyle/>
          <a:p>
            <a:pPr>
              <a:lnSpc>
                <a:spcPts val="1200"/>
              </a:lnSpc>
            </a:pPr>
            <a:r>
              <a:rPr lang="en-US" sz="800" dirty="0"/>
              <a:t>Bhati, A. S. (2006). The impact of drug courts. Journal of Contemporary Criminal Justice, 22(1), 55-73.</a:t>
            </a:r>
          </a:p>
          <a:p>
            <a:pPr>
              <a:lnSpc>
                <a:spcPts val="1200"/>
              </a:lnSpc>
            </a:pPr>
            <a:r>
              <a:rPr lang="en-US" sz="800" dirty="0" err="1"/>
              <a:t>Aos</a:t>
            </a:r>
            <a:r>
              <a:rPr lang="en-US" sz="800" dirty="0"/>
              <a:t>, S., Miller, M. G., &amp; Drake, E. (2006). Evidence-based public policy options to reduce crime and criminal justice costs: Implications in Washington State. Victims and Offenders, 1(2), 139-160.</a:t>
            </a:r>
          </a:p>
          <a:p>
            <a:pPr>
              <a:lnSpc>
                <a:spcPts val="1200"/>
              </a:lnSpc>
            </a:pPr>
            <a:r>
              <a:rPr lang="en-US" sz="800" dirty="0"/>
              <a:t>Carey, S. M., </a:t>
            </a:r>
            <a:r>
              <a:rPr lang="en-US" sz="800" dirty="0" err="1"/>
              <a:t>Finigan</a:t>
            </a:r>
            <a:r>
              <a:rPr lang="en-US" sz="800" dirty="0"/>
              <a:t>, M. W., &amp; </a:t>
            </a:r>
            <a:r>
              <a:rPr lang="en-US" sz="800" dirty="0" err="1"/>
              <a:t>Pukstas</a:t>
            </a:r>
            <a:r>
              <a:rPr lang="en-US" sz="800" dirty="0"/>
              <a:t>, K. (2008). Blueprint for implementation: The Comprehensive Strategy for Serious, Violent, and Chronic Juvenile Offenders. US Department of Justice, Office of Justice Programs, Office of Juvenile Justice and Delinquency Prevention</a:t>
            </a:r>
          </a:p>
          <a:p>
            <a:pPr>
              <a:lnSpc>
                <a:spcPts val="1200"/>
              </a:lnSpc>
            </a:pPr>
            <a:r>
              <a:rPr lang="en-US" sz="800" dirty="0"/>
              <a:t>Gottfredson, D. C., </a:t>
            </a:r>
            <a:r>
              <a:rPr lang="en-US" sz="800" dirty="0" err="1"/>
              <a:t>Kearley</a:t>
            </a:r>
            <a:r>
              <a:rPr lang="en-US" sz="800" dirty="0"/>
              <a:t>, B., </a:t>
            </a:r>
            <a:r>
              <a:rPr lang="en-US" sz="800" dirty="0" err="1"/>
              <a:t>Najaka</a:t>
            </a:r>
            <a:r>
              <a:rPr lang="en-US" sz="800" dirty="0"/>
              <a:t>, S. S., &amp; Rocha, C. M. (2007). How drug treatment courts work: An analysis of mediators. Journal of Research in Crime and Delinquency, 44(1), 3-35.</a:t>
            </a:r>
          </a:p>
        </p:txBody>
      </p:sp>
    </p:spTree>
    <p:extLst>
      <p:ext uri="{BB962C8B-B14F-4D97-AF65-F5344CB8AC3E}">
        <p14:creationId xmlns:p14="http://schemas.microsoft.com/office/powerpoint/2010/main" val="2858091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5039C-ACAE-6C4D-BE71-0DE24607A543}"/>
              </a:ext>
            </a:extLst>
          </p:cNvPr>
          <p:cNvSpPr>
            <a:spLocks noGrp="1"/>
          </p:cNvSpPr>
          <p:nvPr>
            <p:ph type="title"/>
          </p:nvPr>
        </p:nvSpPr>
        <p:spPr/>
        <p:txBody>
          <a:bodyPr/>
          <a:lstStyle/>
          <a:p>
            <a:r>
              <a:rPr lang="en-US" dirty="0"/>
              <a:t>Mr. T</a:t>
            </a:r>
          </a:p>
        </p:txBody>
      </p:sp>
      <p:sp>
        <p:nvSpPr>
          <p:cNvPr id="3" name="Content Placeholder 2">
            <a:extLst>
              <a:ext uri="{FF2B5EF4-FFF2-40B4-BE49-F238E27FC236}">
                <a16:creationId xmlns:a16="http://schemas.microsoft.com/office/drawing/2014/main" id="{0ABA6A68-D8AE-0C46-9DD4-AB9D8A2C2C99}"/>
              </a:ext>
            </a:extLst>
          </p:cNvPr>
          <p:cNvSpPr>
            <a:spLocks noGrp="1"/>
          </p:cNvSpPr>
          <p:nvPr>
            <p:ph idx="1"/>
          </p:nvPr>
        </p:nvSpPr>
        <p:spPr/>
        <p:txBody>
          <a:bodyPr/>
          <a:lstStyle/>
          <a:p>
            <a:r>
              <a:rPr lang="en-US" dirty="0"/>
              <a:t>After ED visit for the overdose he engaged with the local Transitions clinic </a:t>
            </a:r>
          </a:p>
          <a:p>
            <a:r>
              <a:rPr lang="en-US" dirty="0"/>
              <a:t>There he engaged in primary care and MOUD</a:t>
            </a:r>
          </a:p>
          <a:p>
            <a:r>
              <a:rPr lang="en-US" dirty="0"/>
              <a:t>He is currently on buprenorphine-naloxone with current dose 24mg daily and in sustained remission with last use 2 years ago</a:t>
            </a:r>
          </a:p>
          <a:p>
            <a:r>
              <a:rPr lang="en-US" dirty="0"/>
              <a:t>Currently thinking about pursuing training to become recovery coach</a:t>
            </a:r>
          </a:p>
        </p:txBody>
      </p:sp>
    </p:spTree>
    <p:extLst>
      <p:ext uri="{BB962C8B-B14F-4D97-AF65-F5344CB8AC3E}">
        <p14:creationId xmlns:p14="http://schemas.microsoft.com/office/powerpoint/2010/main" val="3243767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68720-95AD-7041-AC98-0BB1A8F1A4C6}"/>
              </a:ext>
            </a:extLst>
          </p:cNvPr>
          <p:cNvSpPr>
            <a:spLocks noGrp="1"/>
          </p:cNvSpPr>
          <p:nvPr>
            <p:ph type="title"/>
          </p:nvPr>
        </p:nvSpPr>
        <p:spPr>
          <a:xfrm>
            <a:off x="0" y="365125"/>
            <a:ext cx="12192000" cy="1325563"/>
          </a:xfrm>
        </p:spPr>
        <p:txBody>
          <a:bodyPr/>
          <a:lstStyle/>
          <a:p>
            <a:r>
              <a:rPr lang="en-US" dirty="0">
                <a:latin typeface="Corbel" panose="020B0503020204020204" pitchFamily="34" charset="0"/>
              </a:rPr>
              <a:t>Take Home Points</a:t>
            </a:r>
          </a:p>
        </p:txBody>
      </p:sp>
      <p:sp>
        <p:nvSpPr>
          <p:cNvPr id="3" name="Content Placeholder 2">
            <a:extLst>
              <a:ext uri="{FF2B5EF4-FFF2-40B4-BE49-F238E27FC236}">
                <a16:creationId xmlns:a16="http://schemas.microsoft.com/office/drawing/2014/main" id="{CD2B0059-AD51-AE49-AA5F-B33B49581492}"/>
              </a:ext>
            </a:extLst>
          </p:cNvPr>
          <p:cNvSpPr>
            <a:spLocks noGrp="1"/>
          </p:cNvSpPr>
          <p:nvPr>
            <p:ph idx="1"/>
          </p:nvPr>
        </p:nvSpPr>
        <p:spPr/>
        <p:txBody>
          <a:bodyPr/>
          <a:lstStyle/>
          <a:p>
            <a:r>
              <a:rPr lang="en-US" sz="2400" dirty="0">
                <a:latin typeface="Corbel" panose="020B0503020204020204" pitchFamily="34" charset="0"/>
              </a:rPr>
              <a:t>Criminal justice involvement negatively impacts health</a:t>
            </a:r>
          </a:p>
          <a:p>
            <a:r>
              <a:rPr lang="en-US" sz="2400" dirty="0">
                <a:latin typeface="Corbel" panose="020B0503020204020204" pitchFamily="34" charset="0"/>
              </a:rPr>
              <a:t>Mass incarceration disproportionally impacts Black and Latinx communities</a:t>
            </a:r>
          </a:p>
          <a:p>
            <a:r>
              <a:rPr lang="en-US" sz="2400" dirty="0">
                <a:latin typeface="Corbel" panose="020B0503020204020204" pitchFamily="34" charset="0"/>
              </a:rPr>
              <a:t>There is a strong intersection of addiction and correctional involvement </a:t>
            </a:r>
          </a:p>
          <a:p>
            <a:r>
              <a:rPr lang="en-US" sz="2400" dirty="0">
                <a:latin typeface="Corbel" panose="020B0503020204020204" pitchFamily="34" charset="0"/>
              </a:rPr>
              <a:t>Transition period carries high mortality risk</a:t>
            </a:r>
          </a:p>
          <a:p>
            <a:r>
              <a:rPr lang="en-US" sz="2400" dirty="0">
                <a:latin typeface="Corbel" panose="020B0503020204020204" pitchFamily="34" charset="0"/>
              </a:rPr>
              <a:t>Evidence supports effective transition care models </a:t>
            </a:r>
          </a:p>
          <a:p>
            <a:r>
              <a:rPr lang="en-US" sz="2400" dirty="0">
                <a:latin typeface="Corbel" panose="020B0503020204020204" pitchFamily="34" charset="0"/>
              </a:rPr>
              <a:t>Drug courts have been a successful model to divert individuals from correctional institutions for drug offenses</a:t>
            </a:r>
          </a:p>
          <a:p>
            <a:r>
              <a:rPr lang="en-US" sz="2400" dirty="0">
                <a:latin typeface="Corbel" panose="020B0503020204020204" pitchFamily="34" charset="0"/>
              </a:rPr>
              <a:t>As Educators, we must teach future physicians how to care for people with a history of incarceration and addiction</a:t>
            </a:r>
          </a:p>
          <a:p>
            <a:pPr marL="0" indent="0">
              <a:buNone/>
            </a:pPr>
            <a:endParaRPr lang="en-US" dirty="0"/>
          </a:p>
        </p:txBody>
      </p:sp>
    </p:spTree>
    <p:extLst>
      <p:ext uri="{BB962C8B-B14F-4D97-AF65-F5344CB8AC3E}">
        <p14:creationId xmlns:p14="http://schemas.microsoft.com/office/powerpoint/2010/main" val="1775330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A264D-FE90-2E44-B495-BF73406B681A}"/>
              </a:ext>
            </a:extLst>
          </p:cNvPr>
          <p:cNvSpPr>
            <a:spLocks noGrp="1"/>
          </p:cNvSpPr>
          <p:nvPr>
            <p:ph type="title"/>
          </p:nvPr>
        </p:nvSpPr>
        <p:spPr/>
        <p:txBody>
          <a:bodyPr/>
          <a:lstStyle/>
          <a:p>
            <a:r>
              <a:rPr lang="en-US" dirty="0"/>
              <a:t>Case:</a:t>
            </a:r>
          </a:p>
        </p:txBody>
      </p:sp>
      <p:sp>
        <p:nvSpPr>
          <p:cNvPr id="3" name="Content Placeholder 2">
            <a:extLst>
              <a:ext uri="{FF2B5EF4-FFF2-40B4-BE49-F238E27FC236}">
                <a16:creationId xmlns:a16="http://schemas.microsoft.com/office/drawing/2014/main" id="{519826C7-B263-3045-82B5-F71213C2F099}"/>
              </a:ext>
            </a:extLst>
          </p:cNvPr>
          <p:cNvSpPr>
            <a:spLocks noGrp="1"/>
          </p:cNvSpPr>
          <p:nvPr>
            <p:ph idx="1"/>
          </p:nvPr>
        </p:nvSpPr>
        <p:spPr/>
        <p:txBody>
          <a:bodyPr/>
          <a:lstStyle/>
          <a:p>
            <a:r>
              <a:rPr lang="en-US" dirty="0"/>
              <a:t>Mr. T is a 36-year-old man with a history of opioid use disorder (OUD), multiple prior overdoses, and co-occurring PTSD. </a:t>
            </a:r>
          </a:p>
          <a:p>
            <a:r>
              <a:rPr lang="en-US" dirty="0"/>
              <a:t>He was arrested for drug possession and brought to jail, despite asking for treatment.</a:t>
            </a:r>
          </a:p>
          <a:p>
            <a:r>
              <a:rPr lang="en-US" dirty="0"/>
              <a:t>He is currently on parole for prior drug possession conviction and this current arrest violates parole stipulations.</a:t>
            </a:r>
          </a:p>
          <a:p>
            <a:r>
              <a:rPr lang="en-US" dirty="0"/>
              <a:t>He is re-incarcerated to serve 6 months in the county jail</a:t>
            </a:r>
          </a:p>
        </p:txBody>
      </p:sp>
    </p:spTree>
    <p:extLst>
      <p:ext uri="{BB962C8B-B14F-4D97-AF65-F5344CB8AC3E}">
        <p14:creationId xmlns:p14="http://schemas.microsoft.com/office/powerpoint/2010/main" val="352477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1268-4B28-174D-BC86-F4E2C3149D41}"/>
              </a:ext>
            </a:extLst>
          </p:cNvPr>
          <p:cNvSpPr>
            <a:spLocks noGrp="1"/>
          </p:cNvSpPr>
          <p:nvPr>
            <p:ph type="title"/>
          </p:nvPr>
        </p:nvSpPr>
        <p:spPr>
          <a:xfrm>
            <a:off x="0" y="110295"/>
            <a:ext cx="12192000" cy="1325563"/>
          </a:xfrm>
        </p:spPr>
        <p:txBody>
          <a:bodyPr/>
          <a:lstStyle/>
          <a:p>
            <a:r>
              <a:rPr lang="en-US" dirty="0"/>
              <a:t>Definitions:</a:t>
            </a:r>
          </a:p>
        </p:txBody>
      </p:sp>
      <p:sp>
        <p:nvSpPr>
          <p:cNvPr id="3" name="Content Placeholder 2">
            <a:extLst>
              <a:ext uri="{FF2B5EF4-FFF2-40B4-BE49-F238E27FC236}">
                <a16:creationId xmlns:a16="http://schemas.microsoft.com/office/drawing/2014/main" id="{DF748DED-ED3F-8E49-98FF-2474BC0E4121}"/>
              </a:ext>
            </a:extLst>
          </p:cNvPr>
          <p:cNvSpPr>
            <a:spLocks noGrp="1"/>
          </p:cNvSpPr>
          <p:nvPr>
            <p:ph idx="1"/>
          </p:nvPr>
        </p:nvSpPr>
        <p:spPr>
          <a:xfrm>
            <a:off x="618436" y="1778508"/>
            <a:ext cx="6793992" cy="4050792"/>
          </a:xfrm>
        </p:spPr>
        <p:txBody>
          <a:bodyPr>
            <a:normAutofit fontScale="70000" lnSpcReduction="20000"/>
          </a:bodyPr>
          <a:lstStyle/>
          <a:p>
            <a:r>
              <a:rPr lang="en-US" b="1" dirty="0"/>
              <a:t>Jail: </a:t>
            </a:r>
          </a:p>
          <a:p>
            <a:pPr lvl="1"/>
            <a:r>
              <a:rPr lang="en-US" dirty="0"/>
              <a:t>short term incarceration facilities </a:t>
            </a:r>
          </a:p>
          <a:p>
            <a:pPr lvl="1"/>
            <a:r>
              <a:rPr lang="en-US" dirty="0"/>
              <a:t>overseen by local law enforcement agency-county or town. </a:t>
            </a:r>
          </a:p>
          <a:p>
            <a:r>
              <a:rPr lang="en-US" b="1" dirty="0"/>
              <a:t>Prison: </a:t>
            </a:r>
          </a:p>
          <a:p>
            <a:pPr lvl="1"/>
            <a:r>
              <a:rPr lang="en-US" dirty="0"/>
              <a:t>long term incarceration facilities </a:t>
            </a:r>
          </a:p>
          <a:p>
            <a:pPr lvl="1"/>
            <a:r>
              <a:rPr lang="en-US" dirty="0"/>
              <a:t>overseen by state and federal correctional authorities </a:t>
            </a:r>
          </a:p>
          <a:p>
            <a:r>
              <a:rPr lang="en-US" b="1" dirty="0"/>
              <a:t>Probation:</a:t>
            </a:r>
            <a:r>
              <a:rPr lang="en-US" dirty="0"/>
              <a:t> </a:t>
            </a:r>
          </a:p>
          <a:p>
            <a:pPr lvl="1"/>
            <a:r>
              <a:rPr lang="en-US" dirty="0"/>
              <a:t>period of supervision in lieu of spending time in a correctional setting</a:t>
            </a:r>
          </a:p>
          <a:p>
            <a:pPr lvl="1"/>
            <a:r>
              <a:rPr lang="en-US" dirty="0"/>
              <a:t>sentenced to community based supervision-Probation officer </a:t>
            </a:r>
          </a:p>
          <a:p>
            <a:r>
              <a:rPr lang="en-US" b="1" dirty="0"/>
              <a:t>Parole: </a:t>
            </a:r>
          </a:p>
          <a:p>
            <a:pPr lvl="1"/>
            <a:r>
              <a:rPr lang="en-US" dirty="0"/>
              <a:t>period of supervision after spending time in correctional institution </a:t>
            </a:r>
          </a:p>
          <a:p>
            <a:pPr lvl="1"/>
            <a:r>
              <a:rPr lang="en-US" dirty="0"/>
              <a:t>conditionally released from prison to serve remaining portion of their sentence in the community-supervised by Parole officer</a:t>
            </a:r>
          </a:p>
        </p:txBody>
      </p:sp>
      <p:pic>
        <p:nvPicPr>
          <p:cNvPr id="4" name="Picture 3">
            <a:extLst>
              <a:ext uri="{FF2B5EF4-FFF2-40B4-BE49-F238E27FC236}">
                <a16:creationId xmlns:a16="http://schemas.microsoft.com/office/drawing/2014/main" id="{F379F48C-B1B2-5345-A036-758BE385872A}"/>
              </a:ext>
            </a:extLst>
          </p:cNvPr>
          <p:cNvPicPr>
            <a:picLocks noChangeAspect="1"/>
          </p:cNvPicPr>
          <p:nvPr/>
        </p:nvPicPr>
        <p:blipFill>
          <a:blip r:embed="rId3"/>
          <a:stretch>
            <a:fillRect/>
          </a:stretch>
        </p:blipFill>
        <p:spPr>
          <a:xfrm>
            <a:off x="7495032" y="1778508"/>
            <a:ext cx="4572000" cy="3429000"/>
          </a:xfrm>
          <a:prstGeom prst="rect">
            <a:avLst/>
          </a:prstGeom>
        </p:spPr>
      </p:pic>
    </p:spTree>
    <p:extLst>
      <p:ext uri="{BB962C8B-B14F-4D97-AF65-F5344CB8AC3E}">
        <p14:creationId xmlns:p14="http://schemas.microsoft.com/office/powerpoint/2010/main" val="1657370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85CE818-7367-6A4C-AA8A-8ACF11B1523A}" type="slidenum">
              <a:rPr lang="en-US" smtClean="0"/>
              <a:pPr/>
              <a:t>6</a:t>
            </a:fld>
            <a:endParaRPr lang="en-US"/>
          </a:p>
        </p:txBody>
      </p:sp>
      <p:pic>
        <p:nvPicPr>
          <p:cNvPr id="5" name="Picture 2" descr="Chart showing how many people in the U.S. are directly impacted by mass incarceration. In addition to the 1.9 million people incarcerated today, 4.9 million are formerly imprisoned, 19 million have been convicted of a felony, 79 million have a criminal record, and 113 million adults have an immediate family member who has ever been to prison or jail."/>
          <p:cNvPicPr>
            <a:picLocks noChangeAspect="1" noChangeArrowheads="1"/>
          </p:cNvPicPr>
          <p:nvPr/>
        </p:nvPicPr>
        <p:blipFill rotWithShape="1">
          <a:blip r:embed="rId3">
            <a:extLst>
              <a:ext uri="{28A0092B-C50C-407E-A947-70E740481C1C}">
                <a14:useLocalDpi xmlns:a14="http://schemas.microsoft.com/office/drawing/2010/main" val="0"/>
              </a:ext>
            </a:extLst>
          </a:blip>
          <a:srcRect r="4983"/>
          <a:stretch/>
        </p:blipFill>
        <p:spPr bwMode="auto">
          <a:xfrm>
            <a:off x="2309227" y="393191"/>
            <a:ext cx="7303403" cy="5764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114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ie chart showing the number of people locked up on a given day in the United States by facility type and the underlying offense using the newest data available in March 2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8216" y="122509"/>
            <a:ext cx="8311787" cy="623384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F8B0075E-CD5D-8648-97B8-811869DE613E}"/>
              </a:ext>
            </a:extLst>
          </p:cNvPr>
          <p:cNvSpPr/>
          <p:nvPr/>
        </p:nvSpPr>
        <p:spPr>
          <a:xfrm>
            <a:off x="6015038" y="1471613"/>
            <a:ext cx="1057275" cy="4286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DB1370A-00D8-B249-A280-5CF9F7E36576}"/>
              </a:ext>
            </a:extLst>
          </p:cNvPr>
          <p:cNvSpPr/>
          <p:nvPr/>
        </p:nvSpPr>
        <p:spPr>
          <a:xfrm>
            <a:off x="6881813" y="2743199"/>
            <a:ext cx="1071562" cy="3857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9A4753E-BFA3-FF42-9B0F-45E371D47ED4}"/>
              </a:ext>
            </a:extLst>
          </p:cNvPr>
          <p:cNvSpPr/>
          <p:nvPr/>
        </p:nvSpPr>
        <p:spPr>
          <a:xfrm>
            <a:off x="2108216" y="2554422"/>
            <a:ext cx="1777984" cy="5572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454718B-CD65-2A45-AE62-993C4B7E6DAC}"/>
              </a:ext>
            </a:extLst>
          </p:cNvPr>
          <p:cNvSpPr/>
          <p:nvPr/>
        </p:nvSpPr>
        <p:spPr>
          <a:xfrm>
            <a:off x="6934201" y="3963715"/>
            <a:ext cx="1071562" cy="5572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B163795-324C-D84A-90D1-BABAAA1EB873}"/>
              </a:ext>
            </a:extLst>
          </p:cNvPr>
          <p:cNvSpPr/>
          <p:nvPr/>
        </p:nvSpPr>
        <p:spPr>
          <a:xfrm>
            <a:off x="6346032" y="4881425"/>
            <a:ext cx="1071562" cy="5572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458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5576341"/>
            <a:ext cx="12191999" cy="1281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12192000" cy="959207"/>
          </a:xfrm>
        </p:spPr>
        <p:txBody>
          <a:bodyPr>
            <a:noAutofit/>
          </a:bodyPr>
          <a:lstStyle/>
          <a:p>
            <a:endParaRPr lang="en-US" cap="none" dirty="0">
              <a:latin typeface="Corbel" panose="020B0503020204020204" pitchFamily="34" charset="0"/>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34691" y="202762"/>
            <a:ext cx="9722639" cy="6014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6401148" y="714297"/>
            <a:ext cx="2620537" cy="2464419"/>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9121698" y="689634"/>
            <a:ext cx="1835619" cy="2464419"/>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501161" y="3378359"/>
            <a:ext cx="2620537" cy="2464419"/>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9221711" y="3339409"/>
            <a:ext cx="1835619" cy="2464419"/>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819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1496290" y="36359"/>
            <a:ext cx="9387939" cy="6273182"/>
          </a:xfrm>
          <a:prstGeom prst="rect">
            <a:avLst/>
          </a:prstGeom>
        </p:spPr>
      </p:pic>
    </p:spTree>
    <p:extLst>
      <p:ext uri="{BB962C8B-B14F-4D97-AF65-F5344CB8AC3E}">
        <p14:creationId xmlns:p14="http://schemas.microsoft.com/office/powerpoint/2010/main" val="39305813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34942</TotalTime>
  <Words>3734</Words>
  <Application>Microsoft Macintosh PowerPoint</Application>
  <PresentationFormat>Widescreen</PresentationFormat>
  <Paragraphs>380</Paragraphs>
  <Slides>33</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Corbel</vt:lpstr>
      <vt:lpstr>Wingdings</vt:lpstr>
      <vt:lpstr>Office Theme</vt:lpstr>
      <vt:lpstr>Criminal Justice and Health Impacts in Addiction   Ricardo Cruz, MD, MPH     April 28,  2025</vt:lpstr>
      <vt:lpstr>Disclosures</vt:lpstr>
      <vt:lpstr>Learning Objectives</vt:lpstr>
      <vt:lpstr>Case:</vt:lpstr>
      <vt:lpstr>Definitions:</vt:lpstr>
      <vt:lpstr>PowerPoint Presentation</vt:lpstr>
      <vt:lpstr>PowerPoint Presentation</vt:lpstr>
      <vt:lpstr>PowerPoint Presentation</vt:lpstr>
      <vt:lpstr>PowerPoint Presentation</vt:lpstr>
      <vt:lpstr>Mass Incarceration</vt:lpstr>
      <vt:lpstr>PowerPoint Presentation</vt:lpstr>
      <vt:lpstr>Back to Mr. T</vt:lpstr>
      <vt:lpstr>Healthcare behind bars </vt:lpstr>
      <vt:lpstr>PowerPoint Presentation</vt:lpstr>
      <vt:lpstr>Behavioral Health Disorders Prevalent</vt:lpstr>
      <vt:lpstr>Benefits of MOUD in Correctional Facilities</vt:lpstr>
      <vt:lpstr>PowerPoint Presentation</vt:lpstr>
      <vt:lpstr>PowerPoint Presentation</vt:lpstr>
      <vt:lpstr>Back to Mr. T</vt:lpstr>
      <vt:lpstr>Mr. T</vt:lpstr>
      <vt:lpstr>Transitions </vt:lpstr>
      <vt:lpstr>Mortality Rates Spike During Re-entry Period</vt:lpstr>
      <vt:lpstr>Clinical Innovations</vt:lpstr>
      <vt:lpstr>Back to Mr. T</vt:lpstr>
      <vt:lpstr>Transitions Clinics Target High-Risk Window  </vt:lpstr>
      <vt:lpstr>Bronx Transitions Clinic</vt:lpstr>
      <vt:lpstr>Mr. T</vt:lpstr>
      <vt:lpstr>Drug Courts</vt:lpstr>
      <vt:lpstr>Drug Courts: Definition </vt:lpstr>
      <vt:lpstr>Drug Court Distribution</vt:lpstr>
      <vt:lpstr>Drug Courts: Evidence</vt:lpstr>
      <vt:lpstr>Mr. T</vt:lpstr>
      <vt:lpstr>Take Home Points</vt:lpstr>
    </vt:vector>
  </TitlesOfParts>
  <Company>Boston Medical Center</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Scarpato, Brittany</dc:creator>
  <cp:lastModifiedBy>Cruz, Ricardo</cp:lastModifiedBy>
  <cp:revision>475</cp:revision>
  <dcterms:created xsi:type="dcterms:W3CDTF">2017-10-30T19:01:01Z</dcterms:created>
  <dcterms:modified xsi:type="dcterms:W3CDTF">2025-04-28T02:30:33Z</dcterms:modified>
</cp:coreProperties>
</file>