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6"/>
  </p:notesMasterIdLst>
  <p:sldIdLst>
    <p:sldId id="314" r:id="rId2"/>
    <p:sldId id="442" r:id="rId3"/>
    <p:sldId id="315" r:id="rId4"/>
    <p:sldId id="316" r:id="rId5"/>
    <p:sldId id="317" r:id="rId6"/>
    <p:sldId id="693" r:id="rId7"/>
    <p:sldId id="318" r:id="rId8"/>
    <p:sldId id="677" r:id="rId9"/>
    <p:sldId id="701" r:id="rId10"/>
    <p:sldId id="356" r:id="rId11"/>
    <p:sldId id="320" r:id="rId12"/>
    <p:sldId id="321" r:id="rId13"/>
    <p:sldId id="692" r:id="rId14"/>
    <p:sldId id="696" r:id="rId15"/>
    <p:sldId id="347" r:id="rId16"/>
    <p:sldId id="702" r:id="rId17"/>
    <p:sldId id="343" r:id="rId18"/>
    <p:sldId id="326" r:id="rId19"/>
    <p:sldId id="695" r:id="rId20"/>
    <p:sldId id="697" r:id="rId21"/>
    <p:sldId id="331" r:id="rId22"/>
    <p:sldId id="333" r:id="rId23"/>
    <p:sldId id="261" r:id="rId24"/>
    <p:sldId id="698" r:id="rId25"/>
    <p:sldId id="284" r:id="rId26"/>
    <p:sldId id="285" r:id="rId27"/>
    <p:sldId id="287" r:id="rId28"/>
    <p:sldId id="288" r:id="rId29"/>
    <p:sldId id="289" r:id="rId30"/>
    <p:sldId id="290" r:id="rId31"/>
    <p:sldId id="699" r:id="rId32"/>
    <p:sldId id="700" r:id="rId33"/>
    <p:sldId id="334" r:id="rId34"/>
    <p:sldId id="345" r:id="rId3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gham, Candice" initials="BC" lastIdx="5" clrIdx="0"/>
  <p:cmAuthor id="2" name="Harlowe, Amy" initials="HA" lastIdx="3" clrIdx="1"/>
  <p:cmAuthor id="3" name="Daniel P Alford" initials="DP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99"/>
    <a:srgbClr val="002B82"/>
    <a:srgbClr val="00005C"/>
    <a:srgbClr val="B3B3FF"/>
    <a:srgbClr val="7D7DFF"/>
    <a:srgbClr val="DDDDFF"/>
    <a:srgbClr val="E9E6F2"/>
    <a:srgbClr val="CEC8E2"/>
    <a:srgbClr val="D1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393" autoAdjust="0"/>
    <p:restoredTop sz="95852" autoAdjust="0"/>
  </p:normalViewPr>
  <p:slideViewPr>
    <p:cSldViewPr snapToGrid="0">
      <p:cViewPr varScale="1">
        <p:scale>
          <a:sx n="59" d="100"/>
          <a:sy n="59" d="100"/>
        </p:scale>
        <p:origin x="72"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308633D5-6135-474E-93AE-49E1BDC18A8B}" type="datetimeFigureOut">
              <a:rPr lang="en-US" smtClean="0"/>
              <a:t>4/24/2025</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60267970-D6F2-4616-B294-B25B4B92C156}" type="slidenum">
              <a:rPr lang="en-US" smtClean="0"/>
              <a:t>‹#›</a:t>
            </a:fld>
            <a:endParaRPr lang="en-US"/>
          </a:p>
        </p:txBody>
      </p:sp>
    </p:spTree>
    <p:extLst>
      <p:ext uri="{BB962C8B-B14F-4D97-AF65-F5344CB8AC3E}">
        <p14:creationId xmlns:p14="http://schemas.microsoft.com/office/powerpoint/2010/main" val="225215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6C361F09-4216-2545-B980-263A9C5E6B2A}"/>
              </a:ext>
            </a:extLst>
          </p:cNvPr>
          <p:cNvSpPr>
            <a:spLocks noGrp="1" noRot="1" noChangeAspect="1" noTextEdit="1"/>
          </p:cNvSpPr>
          <p:nvPr>
            <p:ph type="sldImg"/>
          </p:nvPr>
        </p:nvSpPr>
        <p:spPr>
          <a:xfrm>
            <a:off x="423863" y="698500"/>
            <a:ext cx="6205537" cy="3490913"/>
          </a:xfrm>
          <a:ln/>
        </p:spPr>
      </p:sp>
      <p:sp>
        <p:nvSpPr>
          <p:cNvPr id="26626" name="Rectangle 1027">
            <a:extLst>
              <a:ext uri="{FF2B5EF4-FFF2-40B4-BE49-F238E27FC236}">
                <a16:creationId xmlns:a16="http://schemas.microsoft.com/office/drawing/2014/main" id="{1E76A9E3-7009-3F48-9B0F-AEA1EAD12CA1}"/>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auditctool</a:t>
            </a:r>
            <a:endParaRPr lang="en-US" dirty="0"/>
          </a:p>
          <a:p>
            <a:r>
              <a:rPr lang="en-US" dirty="0"/>
              <a:t>.</a:t>
            </a:r>
            <a:r>
              <a:rPr lang="en-US" dirty="0" err="1"/>
              <a:t>auditcscoring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D0965-146F-493F-907E-0404996EC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202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DSM-5 Opioid Use Disorders</a:t>
            </a:r>
            <a:endParaRPr lang="en-US" dirty="0"/>
          </a:p>
          <a:p>
            <a:r>
              <a:rPr lang="en-US" dirty="0"/>
              <a:t>In terms of diagnosing an opioid use disorder, the DSM-V criteria are an agreed upon set of criteria that allow you to assess your patients.  So these evaluate tolerance and withdrawal, though it’s important to note that these first two criteria may be seen in patients on prescribed opioids and do not necessarily by themselves constitute a use disorder, and the 11 criteria go on to assess for loss of control and for continued use despite negative consequences.  And patients can be stratified into a mild, moderate or severe opioid use disorder based on how many criteria out of these 11 that they meet.</a:t>
            </a:r>
          </a:p>
        </p:txBody>
      </p:sp>
      <p:sp>
        <p:nvSpPr>
          <p:cNvPr id="4" name="Slide Number Placeholder 3"/>
          <p:cNvSpPr>
            <a:spLocks noGrp="1"/>
          </p:cNvSpPr>
          <p:nvPr>
            <p:ph type="sldNum" sz="quarter" idx="10"/>
          </p:nvPr>
        </p:nvSpPr>
        <p:spPr/>
        <p:txBody>
          <a:bodyPr/>
          <a:lstStyle/>
          <a:p>
            <a:fld id="{AA512509-11B4-4BA1-B19F-289DAEBCD71A}" type="slidenum">
              <a:rPr lang="en-US" smtClean="0"/>
              <a:t>15</a:t>
            </a:fld>
            <a:endParaRPr lang="en-US"/>
          </a:p>
        </p:txBody>
      </p:sp>
    </p:spTree>
    <p:extLst>
      <p:ext uri="{BB962C8B-B14F-4D97-AF65-F5344CB8AC3E}">
        <p14:creationId xmlns:p14="http://schemas.microsoft.com/office/powerpoint/2010/main" val="381256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267970-D6F2-4616-B294-B25B4B92C156}" type="slidenum">
              <a:rPr lang="en-US" smtClean="0"/>
              <a:t>17</a:t>
            </a:fld>
            <a:endParaRPr lang="en-US"/>
          </a:p>
        </p:txBody>
      </p:sp>
    </p:spTree>
    <p:extLst>
      <p:ext uri="{BB962C8B-B14F-4D97-AF65-F5344CB8AC3E}">
        <p14:creationId xmlns:p14="http://schemas.microsoft.com/office/powerpoint/2010/main" val="58615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EFE71E01-AE21-C045-9B6E-FBB82D909E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a:defRPr sz="2500">
                <a:solidFill>
                  <a:schemeClr val="tx1"/>
                </a:solidFill>
                <a:latin typeface="Garamond" panose="02020404030301010803" pitchFamily="18" charset="0"/>
                <a:ea typeface="MS PGothic" panose="020B0600070205080204" pitchFamily="34" charset="-128"/>
              </a:defRPr>
            </a:lvl1pPr>
            <a:lvl2pPr marL="745461" indent="-286715" defTabSz="935012">
              <a:defRPr sz="2500">
                <a:solidFill>
                  <a:schemeClr val="tx1"/>
                </a:solidFill>
                <a:latin typeface="Garamond" panose="02020404030301010803" pitchFamily="18" charset="0"/>
                <a:ea typeface="MS PGothic" panose="020B0600070205080204" pitchFamily="34" charset="-128"/>
              </a:defRPr>
            </a:lvl2pPr>
            <a:lvl3pPr marL="1146863" indent="-229372" defTabSz="935012">
              <a:defRPr sz="2500">
                <a:solidFill>
                  <a:schemeClr val="tx1"/>
                </a:solidFill>
                <a:latin typeface="Garamond" panose="02020404030301010803" pitchFamily="18" charset="0"/>
                <a:ea typeface="MS PGothic" panose="020B0600070205080204" pitchFamily="34" charset="-128"/>
              </a:defRPr>
            </a:lvl3pPr>
            <a:lvl4pPr marL="1605607" indent="-229372" defTabSz="935012">
              <a:defRPr sz="2500">
                <a:solidFill>
                  <a:schemeClr val="tx1"/>
                </a:solidFill>
                <a:latin typeface="Garamond" panose="02020404030301010803" pitchFamily="18" charset="0"/>
                <a:ea typeface="MS PGothic" panose="020B0600070205080204" pitchFamily="34" charset="-128"/>
              </a:defRPr>
            </a:lvl4pPr>
            <a:lvl5pPr marL="2064353" indent="-229372" defTabSz="935012">
              <a:defRPr sz="2500">
                <a:solidFill>
                  <a:schemeClr val="tx1"/>
                </a:solidFill>
                <a:latin typeface="Garamond" panose="02020404030301010803" pitchFamily="18" charset="0"/>
                <a:ea typeface="MS PGothic" panose="020B0600070205080204" pitchFamily="34" charset="-128"/>
              </a:defRPr>
            </a:lvl5pPr>
            <a:lvl6pPr marL="2523097"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6pPr>
            <a:lvl7pPr marL="298184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7pPr>
            <a:lvl8pPr marL="3440588"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8pPr>
            <a:lvl9pPr marL="389933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9pPr>
          </a:lstStyle>
          <a:p>
            <a:fld id="{A777F515-27D0-F04A-B5AF-0BC46BE7DADD}" type="slidenum">
              <a:rPr lang="en-US" altLang="en-US" sz="1300">
                <a:latin typeface="Calibri" panose="020F0502020204030204" pitchFamily="34" charset="0"/>
              </a:rPr>
              <a:pPr/>
              <a:t>18</a:t>
            </a:fld>
            <a:endParaRPr lang="en-US" altLang="en-US" sz="1300" dirty="0">
              <a:latin typeface="Calibri" panose="020F0502020204030204" pitchFamily="34" charset="0"/>
            </a:endParaRPr>
          </a:p>
        </p:txBody>
      </p:sp>
      <p:sp>
        <p:nvSpPr>
          <p:cNvPr id="54275" name="Rectangle 2">
            <a:extLst>
              <a:ext uri="{FF2B5EF4-FFF2-40B4-BE49-F238E27FC236}">
                <a16:creationId xmlns:a16="http://schemas.microsoft.com/office/drawing/2014/main" id="{12F5AB81-63E0-BB49-B0EB-E4A54C9F8008}"/>
              </a:ext>
            </a:extLst>
          </p:cNvPr>
          <p:cNvSpPr>
            <a:spLocks noChangeArrowheads="1"/>
          </p:cNvSpPr>
          <p:nvPr/>
        </p:nvSpPr>
        <p:spPr bwMode="auto">
          <a:xfrm>
            <a:off x="399621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37" tIns="44219" rIns="88437" bIns="44219"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6" name="Rectangle 3">
            <a:extLst>
              <a:ext uri="{FF2B5EF4-FFF2-40B4-BE49-F238E27FC236}">
                <a16:creationId xmlns:a16="http://schemas.microsoft.com/office/drawing/2014/main" id="{C4219566-6EC9-8243-8B0F-73C48983456C}"/>
              </a:ext>
            </a:extLst>
          </p:cNvPr>
          <p:cNvSpPr>
            <a:spLocks noChangeArrowheads="1"/>
          </p:cNvSpPr>
          <p:nvPr/>
        </p:nvSpPr>
        <p:spPr bwMode="auto">
          <a:xfrm>
            <a:off x="399621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4" tIns="0" rIns="19474" bIns="0" anchor="b"/>
          <a:lstStyle>
            <a:lvl1pPr defTabSz="931863">
              <a:defRPr sz="2400">
                <a:solidFill>
                  <a:schemeClr val="tx1"/>
                </a:solidFill>
                <a:latin typeface="Garamond" panose="02020404030301010803" pitchFamily="18" charset="0"/>
                <a:ea typeface="MS PGothic" panose="020B0600070205080204" pitchFamily="34" charset="-128"/>
              </a:defRPr>
            </a:lvl1pPr>
            <a:lvl2pPr marL="742950" indent="-285750" defTabSz="931863">
              <a:defRPr sz="2400">
                <a:solidFill>
                  <a:schemeClr val="tx1"/>
                </a:solidFill>
                <a:latin typeface="Garamond" panose="02020404030301010803" pitchFamily="18" charset="0"/>
                <a:ea typeface="MS PGothic" panose="020B0600070205080204" pitchFamily="34" charset="-128"/>
              </a:defRPr>
            </a:lvl2pPr>
            <a:lvl3pPr marL="1143000" indent="-228600" defTabSz="931863">
              <a:defRPr sz="2400">
                <a:solidFill>
                  <a:schemeClr val="tx1"/>
                </a:solidFill>
                <a:latin typeface="Garamond" panose="02020404030301010803" pitchFamily="18" charset="0"/>
                <a:ea typeface="MS PGothic" panose="020B0600070205080204" pitchFamily="34" charset="-128"/>
              </a:defRPr>
            </a:lvl3pPr>
            <a:lvl4pPr marL="1600200" indent="-228600" defTabSz="931863">
              <a:defRPr sz="2400">
                <a:solidFill>
                  <a:schemeClr val="tx1"/>
                </a:solidFill>
                <a:latin typeface="Garamond" panose="02020404030301010803" pitchFamily="18" charset="0"/>
                <a:ea typeface="MS PGothic" panose="020B0600070205080204" pitchFamily="34" charset="-128"/>
              </a:defRPr>
            </a:lvl4pPr>
            <a:lvl5pPr marL="2057400" indent="-228600" defTabSz="931863">
              <a:defRPr sz="2400">
                <a:solidFill>
                  <a:schemeClr val="tx1"/>
                </a:solidFill>
                <a:latin typeface="Garamond" panose="02020404030301010803" pitchFamily="18" charset="0"/>
                <a:ea typeface="MS PGothic"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7</a:t>
            </a:r>
          </a:p>
        </p:txBody>
      </p:sp>
      <p:sp>
        <p:nvSpPr>
          <p:cNvPr id="54277" name="Rectangle 4">
            <a:extLst>
              <a:ext uri="{FF2B5EF4-FFF2-40B4-BE49-F238E27FC236}">
                <a16:creationId xmlns:a16="http://schemas.microsoft.com/office/drawing/2014/main" id="{CCB23795-21CB-974A-BF82-7A68453F1304}"/>
              </a:ext>
            </a:extLst>
          </p:cNvPr>
          <p:cNvSpPr>
            <a:spLocks noChangeArrowheads="1"/>
          </p:cNvSpPr>
          <p:nvPr/>
        </p:nvSpPr>
        <p:spPr bwMode="auto">
          <a:xfrm>
            <a:off x="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37" tIns="44219" rIns="88437" bIns="44219"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8" name="Rectangle 5">
            <a:extLst>
              <a:ext uri="{FF2B5EF4-FFF2-40B4-BE49-F238E27FC236}">
                <a16:creationId xmlns:a16="http://schemas.microsoft.com/office/drawing/2014/main" id="{23F7CE70-7023-4443-AA57-0C4C48CD3FD3}"/>
              </a:ext>
            </a:extLst>
          </p:cNvPr>
          <p:cNvSpPr>
            <a:spLocks noChangeArrowheads="1"/>
          </p:cNvSpPr>
          <p:nvPr/>
        </p:nvSpPr>
        <p:spPr bwMode="auto">
          <a:xfrm>
            <a:off x="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437" tIns="44219" rIns="88437" bIns="44219"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54279" name="Rectangle 6">
            <a:extLst>
              <a:ext uri="{FF2B5EF4-FFF2-40B4-BE49-F238E27FC236}">
                <a16:creationId xmlns:a16="http://schemas.microsoft.com/office/drawing/2014/main" id="{657E754F-983D-D347-ADD5-B044AE0620CA}"/>
              </a:ext>
            </a:extLst>
          </p:cNvPr>
          <p:cNvSpPr>
            <a:spLocks noGrp="1" noRot="1" noChangeAspect="1" noChangeArrowheads="1" noTextEdit="1"/>
          </p:cNvSpPr>
          <p:nvPr>
            <p:ph type="sldImg"/>
          </p:nvPr>
        </p:nvSpPr>
        <p:spPr>
          <a:xfrm>
            <a:off x="434975" y="704850"/>
            <a:ext cx="6186488" cy="3479800"/>
          </a:xfrm>
          <a:ln w="12700" cap="flat">
            <a:solidFill>
              <a:schemeClr val="tx1"/>
            </a:solidFill>
          </a:ln>
        </p:spPr>
      </p:sp>
      <p:sp>
        <p:nvSpPr>
          <p:cNvPr id="54280" name="Rectangle 7">
            <a:extLst>
              <a:ext uri="{FF2B5EF4-FFF2-40B4-BE49-F238E27FC236}">
                <a16:creationId xmlns:a16="http://schemas.microsoft.com/office/drawing/2014/main" id="{DFEB546E-69A9-654D-9275-A7AE8D695C3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a:latin typeface="Calibri" panose="020F0502020204030204" pitchFamily="34" charset="0"/>
              </a:rPr>
              <a:t>Here are the CAGE questions, first published in 1974 by Mayfield.</a:t>
            </a:r>
          </a:p>
          <a:p>
            <a:pPr eaLnBrk="1" hangingPunct="1"/>
            <a:r>
              <a:rPr lang="en-US" altLang="en-US" dirty="0">
                <a:latin typeface="Calibri" panose="020F0502020204030204" pitchFamily="34" charset="0"/>
              </a:rPr>
              <a:t>I</a:t>
            </a:r>
            <a:r>
              <a:rPr lang="ja-JP" altLang="en-US" dirty="0">
                <a:latin typeface="Calibri" panose="020F0502020204030204" pitchFamily="34" charset="0"/>
              </a:rPr>
              <a:t>’</a:t>
            </a:r>
            <a:r>
              <a:rPr lang="en-US" altLang="ja-JP" dirty="0">
                <a:latin typeface="Calibri" panose="020F0502020204030204" pitchFamily="34" charset="0"/>
              </a:rPr>
              <a:t>d like to mention just 2 additional issues with the CAGE questionnaire.  First, the questions ask if the patient has ever cut down, been annoyed, felt guilty or had an eye-opener, allowing us to identify patients in remission as well as those with acute problems.  Second, we translated the CAGE into Spanish, </a:t>
            </a:r>
            <a:r>
              <a:rPr lang="en-US" altLang="ja-JP" dirty="0" err="1">
                <a:latin typeface="Calibri" panose="020F0502020204030204" pitchFamily="34" charset="0"/>
              </a:rPr>
              <a:t>backtranslated</a:t>
            </a:r>
            <a:r>
              <a:rPr lang="en-US" altLang="ja-JP" dirty="0">
                <a:latin typeface="Calibri" panose="020F0502020204030204" pitchFamily="34" charset="0"/>
              </a:rPr>
              <a:t> it, checked it for accuracy and validated it here in the primary care clinics and found that at least in </a:t>
            </a:r>
            <a:r>
              <a:rPr lang="en-US" altLang="ja-JP" dirty="0" err="1">
                <a:latin typeface="Calibri" panose="020F0502020204030204" pitchFamily="34" charset="0"/>
              </a:rPr>
              <a:t>Carribean</a:t>
            </a:r>
            <a:r>
              <a:rPr lang="en-US" altLang="ja-JP" dirty="0">
                <a:latin typeface="Calibri" panose="020F0502020204030204" pitchFamily="34" charset="0"/>
              </a:rPr>
              <a:t> Latinos, the test had sensitivity and specificity at least as good as that found for English speakers.</a:t>
            </a:r>
          </a:p>
          <a:p>
            <a:pPr eaLnBrk="1" hangingPunct="1"/>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4 items, yes/no</a:t>
            </a:r>
          </a:p>
          <a:p>
            <a:pPr eaLnBrk="1" hangingPunct="1">
              <a:buClr>
                <a:schemeClr val="tx1"/>
              </a:buClr>
            </a:pPr>
            <a:r>
              <a:rPr lang="en-US" altLang="en-US" dirty="0">
                <a:latin typeface="Calibri" panose="020F0502020204030204" pitchFamily="34" charset="0"/>
              </a:rPr>
              <a:t>brief, </a:t>
            </a:r>
            <a:r>
              <a:rPr lang="en-US" altLang="en-US" dirty="0" err="1">
                <a:latin typeface="Calibri" panose="020F0502020204030204" pitchFamily="34" charset="0"/>
              </a:rPr>
              <a:t>memorizable</a:t>
            </a:r>
            <a:endParaRPr lang="en-US" altLang="en-US" dirty="0">
              <a:latin typeface="Calibri" panose="020F0502020204030204" pitchFamily="34" charset="0"/>
            </a:endParaRPr>
          </a:p>
          <a:p>
            <a:pPr eaLnBrk="1" hangingPunct="1">
              <a:buClr>
                <a:schemeClr val="tx1"/>
              </a:buClr>
            </a:pPr>
            <a:r>
              <a:rPr lang="en-US" altLang="en-US" dirty="0">
                <a:latin typeface="Calibri" panose="020F0502020204030204" pitchFamily="34" charset="0"/>
              </a:rPr>
              <a:t>detects lifetime problems\</a:t>
            </a:r>
          </a:p>
          <a:p>
            <a:pPr eaLnBrk="1" hangingPunct="1">
              <a:buClr>
                <a:schemeClr val="tx1"/>
              </a:buClr>
            </a:pPr>
            <a:r>
              <a:rPr lang="en-US" altLang="en-US" dirty="0">
                <a:latin typeface="Calibri" panose="020F0502020204030204" pitchFamily="34" charset="0"/>
              </a:rPr>
              <a:t>usual cutoff </a:t>
            </a:r>
            <a:r>
              <a:rPr lang="en-US" altLang="en-US" u="sng" dirty="0">
                <a:latin typeface="Calibri" panose="020F0502020204030204" pitchFamily="34" charset="0"/>
              </a:rPr>
              <a:t>&gt;</a:t>
            </a:r>
            <a:r>
              <a:rPr lang="en-US" altLang="en-US" dirty="0">
                <a:latin typeface="Calibri" panose="020F0502020204030204" pitchFamily="34" charset="0"/>
              </a:rPr>
              <a:t>1 or 2</a:t>
            </a:r>
          </a:p>
          <a:p>
            <a:pPr eaLnBrk="1" hangingPunct="1">
              <a:buClr>
                <a:schemeClr val="tx1"/>
              </a:buClr>
            </a:pPr>
            <a:r>
              <a:rPr lang="en-US" altLang="en-US" dirty="0">
                <a:latin typeface="Calibri" panose="020F0502020204030204" pitchFamily="34" charset="0"/>
              </a:rPr>
              <a:t>may miss some hazardous drinkers</a:t>
            </a:r>
          </a:p>
          <a:p>
            <a:pPr eaLnBrk="1" hangingPunct="1"/>
            <a:r>
              <a:rPr lang="en-US" altLang="en-US" dirty="0" err="1">
                <a:latin typeface="Calibri" panose="020F0502020204030204" pitchFamily="34" charset="0"/>
              </a:rPr>
              <a:t>Doesn</a:t>
            </a:r>
            <a:r>
              <a:rPr lang="ja-JP" altLang="en-US" dirty="0">
                <a:latin typeface="Calibri" panose="020F0502020204030204" pitchFamily="34" charset="0"/>
              </a:rPr>
              <a:t>’</a:t>
            </a:r>
            <a:r>
              <a:rPr lang="en-US" altLang="ja-JP" dirty="0">
                <a:latin typeface="Calibri" panose="020F0502020204030204" pitchFamily="34" charset="0"/>
              </a:rPr>
              <a:t>t ask quantity</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CAGE AID validated in 63 elders. 63 elderly (</a:t>
            </a:r>
            <a:r>
              <a:rPr lang="en-US" altLang="en-US" u="sng" dirty="0">
                <a:latin typeface="Calibri" panose="020F0502020204030204" pitchFamily="34" charset="0"/>
              </a:rPr>
              <a:t>&gt;</a:t>
            </a:r>
            <a:r>
              <a:rPr lang="en-US" altLang="en-US" dirty="0">
                <a:latin typeface="Calibri" panose="020F0502020204030204" pitchFamily="34" charset="0"/>
              </a:rPr>
              <a:t>age 60) persons with drug abuse/dep, 838 controls</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1: 92% sensitive, 48% specific</a:t>
            </a:r>
          </a:p>
          <a:p>
            <a:pPr lvl="1" eaLnBrk="1" hangingPunct="1"/>
            <a:r>
              <a:rPr lang="en-US" altLang="en-US" dirty="0">
                <a:latin typeface="Calibri" panose="020F0502020204030204" pitchFamily="34" charset="0"/>
              </a:rPr>
              <a:t>AGE-AID: 82% sensitive, 69% specific</a:t>
            </a:r>
          </a:p>
          <a:p>
            <a:pPr eaLnBrk="1" hangingPunct="1"/>
            <a:r>
              <a:rPr lang="en-US" altLang="en-US" u="sng" dirty="0">
                <a:latin typeface="Calibri" panose="020F0502020204030204" pitchFamily="34" charset="0"/>
              </a:rPr>
              <a:t>&gt;</a:t>
            </a:r>
            <a:r>
              <a:rPr lang="en-US" altLang="en-US" dirty="0">
                <a:latin typeface="Calibri" panose="020F0502020204030204" pitchFamily="34" charset="0"/>
              </a:rPr>
              <a:t>2: 81% sensitive, 72% specific</a:t>
            </a:r>
          </a:p>
          <a:p>
            <a:pPr lvl="1" eaLnBrk="1" hangingPunct="1"/>
            <a:r>
              <a:rPr lang="en-US" altLang="en-US" dirty="0">
                <a:latin typeface="Calibri" panose="020F0502020204030204" pitchFamily="34" charset="0"/>
              </a:rPr>
              <a:t>AGE-AID: 77% sensitive, 89% specific</a:t>
            </a:r>
          </a:p>
          <a:p>
            <a:pPr lvl="1" eaLnBrk="1" hangingPunct="1"/>
            <a:r>
              <a:rPr lang="en-US" altLang="en-US" dirty="0" err="1">
                <a:latin typeface="Calibri" panose="020F0502020204030204" pitchFamily="34" charset="0"/>
              </a:rPr>
              <a:t>Hinkin</a:t>
            </a:r>
            <a:r>
              <a:rPr lang="en-US" altLang="en-US" dirty="0">
                <a:latin typeface="Calibri" panose="020F0502020204030204" pitchFamily="34" charset="0"/>
              </a:rPr>
              <a:t> 2001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ea typeface="ＭＳ Ｐゴシック" charset="0"/>
                <a:cs typeface="+mn-cs"/>
              </a:rPr>
              <a:t>Mertens, ACER 2005, HMO, in a pop had 3.2% drug, 7.5% </a:t>
            </a:r>
            <a:r>
              <a:rPr lang="en-US" dirty="0" err="1">
                <a:ea typeface="ＭＳ Ｐゴシック" charset="0"/>
                <a:cs typeface="+mn-cs"/>
              </a:rPr>
              <a:t>alc</a:t>
            </a:r>
            <a:r>
              <a:rPr lang="en-US" dirty="0">
                <a:ea typeface="ＭＳ Ｐゴシック" charset="0"/>
                <a:cs typeface="+mn-cs"/>
              </a:rPr>
              <a:t>, 10% had at least one of the 2</a:t>
            </a:r>
          </a:p>
          <a:p>
            <a:r>
              <a:rPr lang="en-US" dirty="0"/>
              <a:t>Wu et al.</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This study analyzed data from a multisite validation study of a substance use screening instrument conducted in a diverse sample of 2000 adults aged ≥18 years recruited from five primary care practices in four states. Prevalence and correlates of 12-month DSM-5 SUDs were examined.</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Overall, 75.5% of the sample used any substance, including alcohol (62.0%), tobacco (44.1%), or illicit drugs/nonmedical medications (27.9%) in the past 12 months (marijuana 20.8%, cocaine 7.3%, opioids 4.8%, sedatives 4.1%, heroin 3.9%). The prevalence of any 12-month SUD was 36.0% (mild disorder 14.2%, moderate/severe disorder 21.8%): tobacco 25.3% (mild 11.5%, moderate/severe 13.8%); alcohol 13.9% (mild 6.9%, moderate/severe 7.0%); and any illicit/nonmedical drug 14.0% (mild 4.0%, moderate/severe 10.0%). Among past 12-month users, a high proportion of tobacco or drug users met criteria for a disorder: tobacco use disorder 57.4% (26.1% mild, 31.3% moderate/severe) and any drug use disorder 50.2% (14.3% mild, 35.8% moderate/severe); a lower proportion of alcohol users (22.4%) met criteria for alcohol use disorder (11.1% mild, 11.3% moderate/severe). Over 80% of adults with opioid/heroin use disorder met criteria for a moderate/severe disorder. Younger ages, male sex, and low education were associated with increased odds of having SUD.</a:t>
            </a:r>
          </a:p>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19</a:t>
            </a:fld>
            <a:endParaRPr lang="en-US"/>
          </a:p>
        </p:txBody>
      </p:sp>
    </p:spTree>
    <p:extLst>
      <p:ext uri="{BB962C8B-B14F-4D97-AF65-F5344CB8AC3E}">
        <p14:creationId xmlns:p14="http://schemas.microsoft.com/office/powerpoint/2010/main" val="263704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auditctool</a:t>
            </a:r>
            <a:endParaRPr lang="en-US" dirty="0"/>
          </a:p>
          <a:p>
            <a:r>
              <a:rPr lang="en-US" dirty="0"/>
              <a:t>.</a:t>
            </a:r>
            <a:r>
              <a:rPr lang="en-US" dirty="0" err="1"/>
              <a:t>auditcscoring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D0965-146F-493F-907E-0404996EC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649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9853FC07-BC86-3647-A668-2F1D911A2CD3}"/>
              </a:ext>
            </a:extLst>
          </p:cNvPr>
          <p:cNvSpPr>
            <a:spLocks noGrp="1" noRot="1" noChangeAspect="1" noTextEdit="1"/>
          </p:cNvSpPr>
          <p:nvPr>
            <p:ph type="sldImg"/>
          </p:nvPr>
        </p:nvSpPr>
        <p:spPr>
          <a:xfrm>
            <a:off x="423863" y="698500"/>
            <a:ext cx="6205537" cy="3490913"/>
          </a:xfrm>
          <a:ln/>
        </p:spPr>
      </p:sp>
      <p:sp>
        <p:nvSpPr>
          <p:cNvPr id="70659" name="Notes Placeholder 2">
            <a:extLst>
              <a:ext uri="{FF2B5EF4-FFF2-40B4-BE49-F238E27FC236}">
                <a16:creationId xmlns:a16="http://schemas.microsoft.com/office/drawing/2014/main" id="{7A1278F2-65F0-6344-AC7F-4B434141E5D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20000"/>
              </a:spcBef>
              <a:buClr>
                <a:srgbClr val="629FA6"/>
              </a:buClr>
            </a:pPr>
            <a:r>
              <a:rPr lang="en-US" altLang="en-US" dirty="0" err="1">
                <a:solidFill>
                  <a:srgbClr val="000000"/>
                </a:solidFill>
                <a:latin typeface="Calibri" panose="020F0502020204030204" pitchFamily="34" charset="0"/>
              </a:rPr>
              <a:t>Zahradnik</a:t>
            </a:r>
            <a:r>
              <a:rPr lang="en-US" altLang="en-US" dirty="0">
                <a:solidFill>
                  <a:srgbClr val="000000"/>
                </a:solidFill>
                <a:latin typeface="Calibri" panose="020F0502020204030204" pitchFamily="34" charset="0"/>
              </a:rPr>
              <a:t> A, et al. </a:t>
            </a:r>
            <a:r>
              <a:rPr lang="fr-FR" altLang="en-US" dirty="0">
                <a:solidFill>
                  <a:srgbClr val="000000"/>
                </a:solidFill>
                <a:latin typeface="Calibri" panose="020F0502020204030204" pitchFamily="34" charset="0"/>
              </a:rPr>
              <a:t>Addiction. 2009;104(1):109–117</a:t>
            </a:r>
          </a:p>
          <a:p>
            <a:pPr>
              <a:lnSpc>
                <a:spcPct val="80000"/>
              </a:lnSpc>
              <a:spcBef>
                <a:spcPct val="20000"/>
              </a:spcBef>
              <a:buClr>
                <a:srgbClr val="629FA6"/>
              </a:buClr>
            </a:pPr>
            <a:r>
              <a:rPr lang="fr-FR" altLang="en-US" dirty="0">
                <a:solidFill>
                  <a:srgbClr val="000000"/>
                </a:solidFill>
                <a:latin typeface="Calibri" panose="020F0502020204030204" pitchFamily="34" charset="0"/>
              </a:rPr>
              <a:t>Otto C, et al.  Drug </a:t>
            </a:r>
            <a:r>
              <a:rPr lang="fr-FR" altLang="en-US" dirty="0" err="1">
                <a:solidFill>
                  <a:srgbClr val="000000"/>
                </a:solidFill>
                <a:latin typeface="Calibri" panose="020F0502020204030204" pitchFamily="34" charset="0"/>
              </a:rPr>
              <a:t>Alcohol</a:t>
            </a:r>
            <a:r>
              <a:rPr lang="fr-FR" altLang="en-US" dirty="0">
                <a:solidFill>
                  <a:srgbClr val="000000"/>
                </a:solidFill>
                <a:latin typeface="Calibri" panose="020F0502020204030204" pitchFamily="34" charset="0"/>
              </a:rPr>
              <a:t> </a:t>
            </a:r>
            <a:r>
              <a:rPr lang="fr-FR" altLang="en-US" dirty="0" err="1">
                <a:solidFill>
                  <a:srgbClr val="000000"/>
                </a:solidFill>
                <a:latin typeface="Calibri" panose="020F0502020204030204" pitchFamily="34" charset="0"/>
              </a:rPr>
              <a:t>Depend</a:t>
            </a:r>
            <a:r>
              <a:rPr lang="fr-FR" altLang="en-US" dirty="0">
                <a:solidFill>
                  <a:srgbClr val="000000"/>
                </a:solidFill>
                <a:latin typeface="Calibri" panose="020F0502020204030204" pitchFamily="34" charset="0"/>
              </a:rPr>
              <a:t> 2009;105:221-6</a:t>
            </a:r>
          </a:p>
          <a:p>
            <a:pPr>
              <a:lnSpc>
                <a:spcPct val="80000"/>
              </a:lnSpc>
              <a:spcBef>
                <a:spcPct val="20000"/>
              </a:spcBef>
              <a:buClr>
                <a:srgbClr val="629FA6"/>
              </a:buClr>
            </a:pPr>
            <a:r>
              <a:rPr lang="en-US" altLang="en-US" dirty="0">
                <a:solidFill>
                  <a:srgbClr val="000000"/>
                </a:solidFill>
                <a:latin typeface="Calibri" panose="020F0502020204030204" pitchFamily="34" charset="0"/>
              </a:rPr>
              <a:t>Bernstein et al. Drug Alcohol Depend 2005;77:49</a:t>
            </a:r>
          </a:p>
          <a:p>
            <a:pPr>
              <a:lnSpc>
                <a:spcPct val="80000"/>
              </a:lnSpc>
              <a:spcBef>
                <a:spcPct val="20000"/>
              </a:spcBef>
              <a:buClr>
                <a:srgbClr val="629FA6"/>
              </a:buClr>
            </a:pPr>
            <a:r>
              <a:rPr lang="en-US" altLang="en-US" sz="800" dirty="0">
                <a:latin typeface="Calibri" panose="020F0502020204030204" pitchFamily="34" charset="0"/>
              </a:rPr>
              <a:t>Woodruff SI et al. </a:t>
            </a:r>
            <a:r>
              <a:rPr lang="en-US" altLang="en-US" sz="800" i="1" dirty="0">
                <a:latin typeface="Calibri" panose="020F0502020204030204" pitchFamily="34" charset="0"/>
              </a:rPr>
              <a:t>Addict Sci Clin </a:t>
            </a:r>
            <a:r>
              <a:rPr lang="en-US" altLang="en-US" sz="800" i="1" dirty="0" err="1">
                <a:latin typeface="Calibri" panose="020F0502020204030204" pitchFamily="34" charset="0"/>
              </a:rPr>
              <a:t>Pract</a:t>
            </a:r>
            <a:r>
              <a:rPr lang="en-US" altLang="en-US" sz="800" i="1" dirty="0">
                <a:latin typeface="Calibri" panose="020F0502020204030204" pitchFamily="34" charset="0"/>
              </a:rPr>
              <a:t> </a:t>
            </a:r>
            <a:r>
              <a:rPr lang="en-US" altLang="en-US" sz="800" dirty="0">
                <a:latin typeface="Calibri" panose="020F0502020204030204" pitchFamily="34" charset="0"/>
              </a:rPr>
              <a:t>(2014) 9:8.doi:10.1186/1940-0640-9-8 </a:t>
            </a:r>
          </a:p>
          <a:p>
            <a:r>
              <a:rPr lang="en-US" altLang="en-US" sz="800" i="1" dirty="0">
                <a:latin typeface="Calibri" panose="020F0502020204030204" pitchFamily="34" charset="0"/>
              </a:rPr>
              <a:t>Blow FC et al. Poster, and Abstract book p.14</a:t>
            </a:r>
          </a:p>
          <a:p>
            <a:r>
              <a:rPr lang="en-US" altLang="en-US" sz="800" i="1" dirty="0">
                <a:latin typeface="Calibri" panose="020F0502020204030204" pitchFamily="34" charset="0"/>
              </a:rPr>
              <a:t>CPDD 77th Annual Meeting • Arizona Biltmore, Phoenix, Arizona</a:t>
            </a:r>
          </a:p>
          <a:p>
            <a:r>
              <a:rPr lang="en-US" altLang="en-US" sz="800" i="1" dirty="0">
                <a:latin typeface="Calibri" panose="020F0502020204030204" pitchFamily="34" charset="0"/>
              </a:rPr>
              <a:t>Bogenschutz JAMA Internal Med 2014;174:1736-45</a:t>
            </a:r>
          </a:p>
          <a:p>
            <a:r>
              <a:rPr lang="en-US" altLang="en-US" sz="800" dirty="0" err="1">
                <a:latin typeface="Calibri" panose="020F0502020204030204" pitchFamily="34" charset="0"/>
              </a:rPr>
              <a:t>Gelberg</a:t>
            </a:r>
            <a:r>
              <a:rPr lang="en-US" altLang="en-US" sz="800" dirty="0">
                <a:latin typeface="Calibri" panose="020F0502020204030204" pitchFamily="34" charset="0"/>
              </a:rPr>
              <a:t> L</a:t>
            </a:r>
            <a:r>
              <a:rPr lang="en-US" altLang="ja-JP" sz="800" dirty="0">
                <a:latin typeface="Calibri" panose="020F0502020204030204" pitchFamily="34" charset="0"/>
              </a:rPr>
              <a:t>, et al.</a:t>
            </a:r>
            <a:r>
              <a:rPr lang="en-US" altLang="en-US" sz="800" dirty="0">
                <a:latin typeface="Calibri" panose="020F0502020204030204" pitchFamily="34" charset="0"/>
              </a:rPr>
              <a:t> </a:t>
            </a:r>
            <a:r>
              <a:rPr lang="en-US" altLang="en-US" sz="800" i="1" dirty="0">
                <a:latin typeface="Calibri" panose="020F0502020204030204" pitchFamily="34" charset="0"/>
              </a:rPr>
              <a:t>Addiction</a:t>
            </a:r>
            <a:r>
              <a:rPr lang="en-US" altLang="en-US" sz="800" dirty="0">
                <a:latin typeface="Calibri" panose="020F0502020204030204" pitchFamily="34" charset="0"/>
              </a:rPr>
              <a:t>. 2015;110:1777–1790</a:t>
            </a:r>
          </a:p>
          <a:p>
            <a:r>
              <a:rPr lang="en-US" altLang="en-US" sz="800" dirty="0">
                <a:latin typeface="Calibri" panose="020F0502020204030204" pitchFamily="34" charset="0"/>
                <a:ea typeface="Osaka" charset="-128"/>
              </a:rPr>
              <a:t>JAMA. 2014;312(5):502-513. doi:10.1001/jama.2014.7862.</a:t>
            </a:r>
          </a:p>
          <a:p>
            <a:r>
              <a:rPr lang="en-US" altLang="en-US" sz="800" dirty="0">
                <a:latin typeface="Calibri" panose="020F0502020204030204" pitchFamily="34" charset="0"/>
                <a:ea typeface="Osaka" charset="-128"/>
              </a:rPr>
              <a:t>JAMA. 2014;312(5):492-501. doi:10.1001/jama.2014.7860</a:t>
            </a:r>
          </a:p>
          <a:p>
            <a:endParaRPr lang="en-US" altLang="en-US" sz="800" dirty="0">
              <a:latin typeface="Calibri" panose="020F0502020204030204" pitchFamily="34" charset="0"/>
              <a:ea typeface="Osaka"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23</a:t>
            </a:fld>
            <a:endParaRPr lang="en-US"/>
          </a:p>
        </p:txBody>
      </p:sp>
    </p:spTree>
    <p:extLst>
      <p:ext uri="{BB962C8B-B14F-4D97-AF65-F5344CB8AC3E}">
        <p14:creationId xmlns:p14="http://schemas.microsoft.com/office/powerpoint/2010/main" val="734938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r>
              <a:rPr lang="en-US" dirty="0"/>
              <a:t>Highlight:  </a:t>
            </a:r>
          </a:p>
          <a:p>
            <a:endParaRPr lang="en-US" dirty="0"/>
          </a:p>
          <a:p>
            <a:endParaRPr lang="en-US" dirty="0"/>
          </a:p>
          <a:p>
            <a:endParaRPr lang="en-US" dirty="0"/>
          </a:p>
          <a:p>
            <a:r>
              <a:rPr lang="en-US" dirty="0"/>
              <a:t>Why do</a:t>
            </a:r>
            <a:r>
              <a:rPr lang="en-US" baseline="0" dirty="0"/>
              <a:t> we ask about pros- why are they important- why do we ask them first? Be sure to keep it short.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24</a:t>
            </a:fld>
            <a:endParaRPr lang="en-US"/>
          </a:p>
        </p:txBody>
      </p:sp>
    </p:spTree>
    <p:extLst>
      <p:ext uri="{BB962C8B-B14F-4D97-AF65-F5344CB8AC3E}">
        <p14:creationId xmlns:p14="http://schemas.microsoft.com/office/powerpoint/2010/main" val="92559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r>
              <a:rPr lang="en-US" dirty="0"/>
              <a:t>Highlight:  </a:t>
            </a:r>
          </a:p>
          <a:p>
            <a:endParaRPr lang="en-US" dirty="0"/>
          </a:p>
          <a:p>
            <a:endParaRPr lang="en-US" dirty="0"/>
          </a:p>
          <a:p>
            <a:endParaRPr lang="en-US" dirty="0"/>
          </a:p>
          <a:p>
            <a:r>
              <a:rPr lang="en-US" dirty="0"/>
              <a:t>Why do</a:t>
            </a:r>
            <a:r>
              <a:rPr lang="en-US" baseline="0" dirty="0"/>
              <a:t> we ask about pros- why are they important- why do we ask them first? Be sure to keep it short.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25</a:t>
            </a:fld>
            <a:endParaRPr lang="en-US"/>
          </a:p>
        </p:txBody>
      </p:sp>
    </p:spTree>
    <p:extLst>
      <p:ext uri="{BB962C8B-B14F-4D97-AF65-F5344CB8AC3E}">
        <p14:creationId xmlns:p14="http://schemas.microsoft.com/office/powerpoint/2010/main" val="69973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637A06A-0C80-7E4F-9D3D-2599CA4CF00E}"/>
              </a:ext>
            </a:extLst>
          </p:cNvPr>
          <p:cNvSpPr>
            <a:spLocks noGrp="1" noRot="1" noChangeAspect="1" noChangeArrowheads="1" noTextEdit="1"/>
          </p:cNvSpPr>
          <p:nvPr>
            <p:ph type="sldImg"/>
          </p:nvPr>
        </p:nvSpPr>
        <p:spPr>
          <a:xfrm>
            <a:off x="423863" y="698500"/>
            <a:ext cx="6205537" cy="3490913"/>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27651" name="Rectangle 3">
            <a:extLst>
              <a:ext uri="{FF2B5EF4-FFF2-40B4-BE49-F238E27FC236}">
                <a16:creationId xmlns:a16="http://schemas.microsoft.com/office/drawing/2014/main" id="{A988B45C-54B8-A647-A7EC-EF533C112C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r>
              <a:rPr lang="en-US" dirty="0"/>
              <a:t>Assessing student’s own knowledge</a:t>
            </a:r>
          </a:p>
          <a:p>
            <a:r>
              <a:rPr lang="en-US" dirty="0"/>
              <a:t>Explain</a:t>
            </a:r>
            <a:r>
              <a:rPr lang="en-US" baseline="0" dirty="0"/>
              <a:t> info you have so that it is tangible- avoid medical terminology, avoid lingo</a:t>
            </a:r>
          </a:p>
          <a:p>
            <a:r>
              <a:rPr lang="en-US" baseline="0" dirty="0"/>
              <a:t>Make sure to break it up</a:t>
            </a:r>
          </a:p>
          <a:p>
            <a:r>
              <a:rPr lang="en-US" baseline="0" dirty="0"/>
              <a:t>Be aware of pushback, tune out</a:t>
            </a:r>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26</a:t>
            </a:fld>
            <a:endParaRPr lang="en-US"/>
          </a:p>
        </p:txBody>
      </p:sp>
    </p:spTree>
    <p:extLst>
      <p:ext uri="{BB962C8B-B14F-4D97-AF65-F5344CB8AC3E}">
        <p14:creationId xmlns:p14="http://schemas.microsoft.com/office/powerpoint/2010/main" val="1743311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28</a:t>
            </a:fld>
            <a:endParaRPr lang="en-US"/>
          </a:p>
        </p:txBody>
      </p:sp>
    </p:spTree>
    <p:extLst>
      <p:ext uri="{BB962C8B-B14F-4D97-AF65-F5344CB8AC3E}">
        <p14:creationId xmlns:p14="http://schemas.microsoft.com/office/powerpoint/2010/main" val="345913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29</a:t>
            </a:fld>
            <a:endParaRPr lang="en-US"/>
          </a:p>
        </p:txBody>
      </p:sp>
    </p:spTree>
    <p:extLst>
      <p:ext uri="{BB962C8B-B14F-4D97-AF65-F5344CB8AC3E}">
        <p14:creationId xmlns:p14="http://schemas.microsoft.com/office/powerpoint/2010/main" val="2925885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13A62-221F-445A-A409-B69536B3C933}" type="slidenum">
              <a:rPr lang="en-US" smtClean="0"/>
              <a:t>30</a:t>
            </a:fld>
            <a:endParaRPr lang="en-US"/>
          </a:p>
        </p:txBody>
      </p:sp>
    </p:spTree>
    <p:extLst>
      <p:ext uri="{BB962C8B-B14F-4D97-AF65-F5344CB8AC3E}">
        <p14:creationId xmlns:p14="http://schemas.microsoft.com/office/powerpoint/2010/main" val="1446696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113A62-221F-445A-A409-B69536B3C9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81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67970-D6F2-4616-B294-B25B4B92C1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55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60BDBBB-C442-DE47-8F11-7E6D32EAE8A3}"/>
              </a:ext>
            </a:extLst>
          </p:cNvPr>
          <p:cNvSpPr>
            <a:spLocks noGrp="1" noRot="1" noChangeAspect="1" noChangeArrowheads="1" noTextEdit="1"/>
          </p:cNvSpPr>
          <p:nvPr>
            <p:ph type="sldImg"/>
          </p:nvPr>
        </p:nvSpPr>
        <p:spPr>
          <a:xfrm>
            <a:off x="423863" y="698500"/>
            <a:ext cx="6205537" cy="3490913"/>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sp>
      <p:sp>
        <p:nvSpPr>
          <p:cNvPr id="60419" name="Rectangle 3">
            <a:extLst>
              <a:ext uri="{FF2B5EF4-FFF2-40B4-BE49-F238E27FC236}">
                <a16:creationId xmlns:a16="http://schemas.microsoft.com/office/drawing/2014/main" id="{92B5E960-EF23-BC4D-8772-20974B3BD3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18E9DB6-B7DA-2E44-9E40-B5D11C3C34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12">
              <a:defRPr sz="2500">
                <a:solidFill>
                  <a:schemeClr val="tx1"/>
                </a:solidFill>
                <a:latin typeface="Garamond" panose="02020404030301010803" pitchFamily="18" charset="0"/>
                <a:ea typeface="MS PGothic" panose="020B0600070205080204" pitchFamily="34" charset="-128"/>
              </a:defRPr>
            </a:lvl1pPr>
            <a:lvl2pPr marL="745461" indent="-286715" defTabSz="935012">
              <a:defRPr sz="2500">
                <a:solidFill>
                  <a:schemeClr val="tx1"/>
                </a:solidFill>
                <a:latin typeface="Garamond" panose="02020404030301010803" pitchFamily="18" charset="0"/>
                <a:ea typeface="MS PGothic" panose="020B0600070205080204" pitchFamily="34" charset="-128"/>
              </a:defRPr>
            </a:lvl2pPr>
            <a:lvl3pPr marL="1146863" indent="-229372" defTabSz="935012">
              <a:defRPr sz="2500">
                <a:solidFill>
                  <a:schemeClr val="tx1"/>
                </a:solidFill>
                <a:latin typeface="Garamond" panose="02020404030301010803" pitchFamily="18" charset="0"/>
                <a:ea typeface="MS PGothic" panose="020B0600070205080204" pitchFamily="34" charset="-128"/>
              </a:defRPr>
            </a:lvl3pPr>
            <a:lvl4pPr marL="1605607" indent="-229372" defTabSz="935012">
              <a:defRPr sz="2500">
                <a:solidFill>
                  <a:schemeClr val="tx1"/>
                </a:solidFill>
                <a:latin typeface="Garamond" panose="02020404030301010803" pitchFamily="18" charset="0"/>
                <a:ea typeface="MS PGothic" panose="020B0600070205080204" pitchFamily="34" charset="-128"/>
              </a:defRPr>
            </a:lvl4pPr>
            <a:lvl5pPr marL="2064353" indent="-229372" defTabSz="935012">
              <a:defRPr sz="2500">
                <a:solidFill>
                  <a:schemeClr val="tx1"/>
                </a:solidFill>
                <a:latin typeface="Garamond" panose="02020404030301010803" pitchFamily="18" charset="0"/>
                <a:ea typeface="MS PGothic" panose="020B0600070205080204" pitchFamily="34" charset="-128"/>
              </a:defRPr>
            </a:lvl5pPr>
            <a:lvl6pPr marL="2523097"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6pPr>
            <a:lvl7pPr marL="298184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7pPr>
            <a:lvl8pPr marL="3440588"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8pPr>
            <a:lvl9pPr marL="3899332" indent="-229372" defTabSz="935012" eaLnBrk="0" fontAlgn="base" hangingPunct="0">
              <a:spcBef>
                <a:spcPct val="0"/>
              </a:spcBef>
              <a:spcAft>
                <a:spcPct val="0"/>
              </a:spcAft>
              <a:defRPr sz="2500">
                <a:solidFill>
                  <a:schemeClr val="tx1"/>
                </a:solidFill>
                <a:latin typeface="Garamond" panose="02020404030301010803" pitchFamily="18" charset="0"/>
                <a:ea typeface="MS PGothic" panose="020B0600070205080204" pitchFamily="34" charset="-128"/>
              </a:defRPr>
            </a:lvl9pPr>
          </a:lstStyle>
          <a:p>
            <a:fld id="{A096DC6C-C0C7-F24D-9DE9-731C913BFA7F}" type="slidenum">
              <a:rPr lang="en-US" altLang="en-US" sz="1300">
                <a:latin typeface="Calibri" panose="020F0502020204030204" pitchFamily="34" charset="0"/>
              </a:rPr>
              <a:pPr/>
              <a:t>5</a:t>
            </a:fld>
            <a:endParaRPr lang="en-US" altLang="en-US" sz="1300" dirty="0">
              <a:latin typeface="Calibri" panose="020F0502020204030204" pitchFamily="34" charset="0"/>
            </a:endParaRPr>
          </a:p>
        </p:txBody>
      </p:sp>
      <p:sp>
        <p:nvSpPr>
          <p:cNvPr id="29699" name="Rectangle 2">
            <a:extLst>
              <a:ext uri="{FF2B5EF4-FFF2-40B4-BE49-F238E27FC236}">
                <a16:creationId xmlns:a16="http://schemas.microsoft.com/office/drawing/2014/main" id="{DC7D26D4-A37D-2B43-BAA5-7CFD04A85E96}"/>
              </a:ext>
            </a:extLst>
          </p:cNvPr>
          <p:cNvSpPr>
            <a:spLocks noGrp="1" noRot="1" noChangeAspect="1" noChangeArrowheads="1" noTextEdit="1"/>
          </p:cNvSpPr>
          <p:nvPr>
            <p:ph type="sldImg"/>
          </p:nvPr>
        </p:nvSpPr>
        <p:spPr>
          <a:xfrm>
            <a:off x="423863" y="700088"/>
            <a:ext cx="6205537" cy="3490912"/>
          </a:xfrm>
          <a:ln/>
        </p:spPr>
      </p:sp>
      <p:sp>
        <p:nvSpPr>
          <p:cNvPr id="364547" name="Rectangle 3">
            <a:extLst>
              <a:ext uri="{FF2B5EF4-FFF2-40B4-BE49-F238E27FC236}">
                <a16:creationId xmlns:a16="http://schemas.microsoft.com/office/drawing/2014/main" id="{8879C43B-16F5-764A-8EA5-5B7335B690AC}"/>
              </a:ext>
            </a:extLst>
          </p:cNvPr>
          <p:cNvSpPr>
            <a:spLocks noGrp="1" noChangeArrowheads="1"/>
          </p:cNvSpPr>
          <p:nvPr>
            <p:ph type="body" idx="1"/>
          </p:nvPr>
        </p:nvSpPr>
        <p:spPr>
          <a:xfrm>
            <a:off x="705965" y="4422459"/>
            <a:ext cx="5641333" cy="4187187"/>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267970-D6F2-4616-B294-B25B4B92C156}" type="slidenum">
              <a:rPr lang="en-US" smtClean="0"/>
              <a:t>6</a:t>
            </a:fld>
            <a:endParaRPr lang="en-US"/>
          </a:p>
        </p:txBody>
      </p:sp>
    </p:spTree>
    <p:extLst>
      <p:ext uri="{BB962C8B-B14F-4D97-AF65-F5344CB8AC3E}">
        <p14:creationId xmlns:p14="http://schemas.microsoft.com/office/powerpoint/2010/main" val="425027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77D5D15-3712-0E4C-9E95-996C57D40B00}"/>
              </a:ext>
            </a:extLst>
          </p:cNvPr>
          <p:cNvSpPr>
            <a:spLocks noChangeArrowheads="1"/>
          </p:cNvSpPr>
          <p:nvPr/>
        </p:nvSpPr>
        <p:spPr bwMode="auto">
          <a:xfrm>
            <a:off x="399621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7" name="Rectangle 3">
            <a:extLst>
              <a:ext uri="{FF2B5EF4-FFF2-40B4-BE49-F238E27FC236}">
                <a16:creationId xmlns:a16="http://schemas.microsoft.com/office/drawing/2014/main" id="{D8F223F4-166A-AB4E-B055-13E58ED5B1F6}"/>
              </a:ext>
            </a:extLst>
          </p:cNvPr>
          <p:cNvSpPr>
            <a:spLocks noChangeArrowheads="1"/>
          </p:cNvSpPr>
          <p:nvPr/>
        </p:nvSpPr>
        <p:spPr bwMode="auto">
          <a:xfrm>
            <a:off x="399621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2" tIns="0" rIns="19472"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43</a:t>
            </a:r>
          </a:p>
        </p:txBody>
      </p:sp>
      <p:sp>
        <p:nvSpPr>
          <p:cNvPr id="31748" name="Rectangle 4">
            <a:extLst>
              <a:ext uri="{FF2B5EF4-FFF2-40B4-BE49-F238E27FC236}">
                <a16:creationId xmlns:a16="http://schemas.microsoft.com/office/drawing/2014/main" id="{65DD3EBA-A4BD-F443-86B7-90EAC0BF56FF}"/>
              </a:ext>
            </a:extLst>
          </p:cNvPr>
          <p:cNvSpPr>
            <a:spLocks noChangeArrowheads="1"/>
          </p:cNvSpPr>
          <p:nvPr/>
        </p:nvSpPr>
        <p:spPr bwMode="auto">
          <a:xfrm>
            <a:off x="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49" name="Rectangle 5">
            <a:extLst>
              <a:ext uri="{FF2B5EF4-FFF2-40B4-BE49-F238E27FC236}">
                <a16:creationId xmlns:a16="http://schemas.microsoft.com/office/drawing/2014/main" id="{612D6166-C7F0-C04A-9D54-541B114FF539}"/>
              </a:ext>
            </a:extLst>
          </p:cNvPr>
          <p:cNvSpPr>
            <a:spLocks noChangeArrowheads="1"/>
          </p:cNvSpPr>
          <p:nvPr/>
        </p:nvSpPr>
        <p:spPr bwMode="auto">
          <a:xfrm>
            <a:off x="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0" name="Rectangle 6">
            <a:extLst>
              <a:ext uri="{FF2B5EF4-FFF2-40B4-BE49-F238E27FC236}">
                <a16:creationId xmlns:a16="http://schemas.microsoft.com/office/drawing/2014/main" id="{6449CA4D-ECE1-8E45-B8E3-2D1EAFFDE189}"/>
              </a:ext>
            </a:extLst>
          </p:cNvPr>
          <p:cNvSpPr>
            <a:spLocks noChangeArrowheads="1"/>
          </p:cNvSpPr>
          <p:nvPr/>
        </p:nvSpPr>
        <p:spPr bwMode="auto">
          <a:xfrm>
            <a:off x="399621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1" name="Rectangle 7">
            <a:extLst>
              <a:ext uri="{FF2B5EF4-FFF2-40B4-BE49-F238E27FC236}">
                <a16:creationId xmlns:a16="http://schemas.microsoft.com/office/drawing/2014/main" id="{9EACE2BE-61EC-C045-A7DE-C0A5BA96A2AF}"/>
              </a:ext>
            </a:extLst>
          </p:cNvPr>
          <p:cNvSpPr>
            <a:spLocks noChangeArrowheads="1"/>
          </p:cNvSpPr>
          <p:nvPr/>
        </p:nvSpPr>
        <p:spPr bwMode="auto">
          <a:xfrm>
            <a:off x="399621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2" tIns="0" rIns="19472" bIns="0" anchor="b"/>
          <a:lstStyle>
            <a:lvl1pPr defTabSz="930275">
              <a:defRPr sz="2400">
                <a:solidFill>
                  <a:schemeClr val="tx1"/>
                </a:solidFill>
                <a:latin typeface="Garamond" panose="02020404030301010803" pitchFamily="18" charset="0"/>
                <a:ea typeface="MS PGothic" panose="020B0600070205080204" pitchFamily="34" charset="-128"/>
              </a:defRPr>
            </a:lvl1pPr>
            <a:lvl2pPr marL="742950" indent="-285750" defTabSz="930275">
              <a:defRPr sz="2400">
                <a:solidFill>
                  <a:schemeClr val="tx1"/>
                </a:solidFill>
                <a:latin typeface="Garamond" panose="02020404030301010803" pitchFamily="18" charset="0"/>
                <a:ea typeface="MS PGothic" panose="020B0600070205080204" pitchFamily="34" charset="-128"/>
              </a:defRPr>
            </a:lvl2pPr>
            <a:lvl3pPr marL="1143000" indent="-228600" defTabSz="930275">
              <a:defRPr sz="2400">
                <a:solidFill>
                  <a:schemeClr val="tx1"/>
                </a:solidFill>
                <a:latin typeface="Garamond" panose="02020404030301010803" pitchFamily="18" charset="0"/>
                <a:ea typeface="MS PGothic" panose="020B0600070205080204" pitchFamily="34" charset="-128"/>
              </a:defRPr>
            </a:lvl3pPr>
            <a:lvl4pPr marL="1600200" indent="-228600" defTabSz="930275">
              <a:defRPr sz="2400">
                <a:solidFill>
                  <a:schemeClr val="tx1"/>
                </a:solidFill>
                <a:latin typeface="Garamond" panose="02020404030301010803" pitchFamily="18" charset="0"/>
                <a:ea typeface="MS PGothic" panose="020B0600070205080204" pitchFamily="34" charset="-128"/>
              </a:defRPr>
            </a:lvl4pPr>
            <a:lvl5pPr marL="2057400" indent="-228600" defTabSz="930275">
              <a:defRPr sz="2400">
                <a:solidFill>
                  <a:schemeClr val="tx1"/>
                </a:solidFill>
                <a:latin typeface="Garamond" panose="02020404030301010803" pitchFamily="18"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r"/>
            <a:r>
              <a:rPr lang="en-US" altLang="en-US" sz="1000" i="1" dirty="0">
                <a:latin typeface="Calibri" panose="020F0502020204030204" pitchFamily="34" charset="0"/>
              </a:rPr>
              <a:t>21</a:t>
            </a:r>
          </a:p>
        </p:txBody>
      </p:sp>
      <p:sp>
        <p:nvSpPr>
          <p:cNvPr id="31752" name="Rectangle 8">
            <a:extLst>
              <a:ext uri="{FF2B5EF4-FFF2-40B4-BE49-F238E27FC236}">
                <a16:creationId xmlns:a16="http://schemas.microsoft.com/office/drawing/2014/main" id="{B2B29AEF-C368-774D-B4B6-097635A014F3}"/>
              </a:ext>
            </a:extLst>
          </p:cNvPr>
          <p:cNvSpPr>
            <a:spLocks noChangeArrowheads="1"/>
          </p:cNvSpPr>
          <p:nvPr/>
        </p:nvSpPr>
        <p:spPr bwMode="auto">
          <a:xfrm>
            <a:off x="1" y="8841738"/>
            <a:ext cx="3057053" cy="4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1753" name="Rectangle 9">
            <a:extLst>
              <a:ext uri="{FF2B5EF4-FFF2-40B4-BE49-F238E27FC236}">
                <a16:creationId xmlns:a16="http://schemas.microsoft.com/office/drawing/2014/main" id="{B8122A1A-12C9-DD4A-A1C5-E89752DE38D5}"/>
              </a:ext>
            </a:extLst>
          </p:cNvPr>
          <p:cNvSpPr>
            <a:spLocks noChangeArrowheads="1"/>
          </p:cNvSpPr>
          <p:nvPr/>
        </p:nvSpPr>
        <p:spPr bwMode="auto">
          <a:xfrm>
            <a:off x="1" y="0"/>
            <a:ext cx="3057053" cy="4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487" tIns="46744" rIns="93487" bIns="46744"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endParaRPr lang="en-US" altLang="en-US" sz="1700" dirty="0">
              <a:latin typeface="Calibri" panose="020F0502020204030204" pitchFamily="34" charset="0"/>
            </a:endParaRPr>
          </a:p>
        </p:txBody>
      </p:sp>
      <p:sp>
        <p:nvSpPr>
          <p:cNvPr id="352266" name="Rectangle 10">
            <a:extLst>
              <a:ext uri="{FF2B5EF4-FFF2-40B4-BE49-F238E27FC236}">
                <a16:creationId xmlns:a16="http://schemas.microsoft.com/office/drawing/2014/main" id="{D4F869B4-EE83-BF45-B3FC-BE5A2E82B37E}"/>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495" tIns="45435" rIns="92495" bIns="45435"/>
          <a:lstStyle/>
          <a:p>
            <a:pPr eaLnBrk="1" hangingPunct="1">
              <a:buClr>
                <a:schemeClr val="tx1"/>
              </a:buClr>
              <a:defRPr/>
            </a:pPr>
            <a:r>
              <a:rPr lang="en-US" dirty="0">
                <a:latin typeface="Calibri" charset="0"/>
                <a:ea typeface="ＭＳ Ｐゴシック" charset="0"/>
                <a:cs typeface="+mn-cs"/>
              </a:rPr>
              <a:t>Treatment Need</a:t>
            </a:r>
          </a:p>
          <a:p>
            <a:pPr lvl="1" eaLnBrk="1" hangingPunct="1">
              <a:buClr>
                <a:schemeClr val="tx1"/>
              </a:buClr>
              <a:defRPr/>
            </a:pPr>
            <a:r>
              <a:rPr lang="en-US" dirty="0">
                <a:latin typeface="Calibri" charset="0"/>
                <a:ea typeface="ＭＳ Ｐゴシック" charset="0"/>
                <a:cs typeface="+mn-cs"/>
              </a:rPr>
              <a:t>Injection, use of heroin once, marijuana daily, other drug weekly, or use with prior treatment history</a:t>
            </a:r>
          </a:p>
          <a:p>
            <a:pPr eaLnBrk="1" hangingPunct="1">
              <a:defRPr/>
            </a:pPr>
            <a:endParaRPr lang="en-US" dirty="0">
              <a:latin typeface="Calibri" charset="0"/>
              <a:ea typeface="ＭＳ Ｐゴシック" charset="0"/>
              <a:cs typeface="+mn-cs"/>
            </a:endParaRPr>
          </a:p>
        </p:txBody>
      </p:sp>
      <p:sp>
        <p:nvSpPr>
          <p:cNvPr id="31755" name="Rectangle 11">
            <a:extLst>
              <a:ext uri="{FF2B5EF4-FFF2-40B4-BE49-F238E27FC236}">
                <a16:creationId xmlns:a16="http://schemas.microsoft.com/office/drawing/2014/main" id="{78171E10-630B-284F-9420-0BFDB597911C}"/>
              </a:ext>
            </a:extLst>
          </p:cNvPr>
          <p:cNvSpPr>
            <a:spLocks noGrp="1" noRot="1" noChangeAspect="1" noTextEdit="1"/>
          </p:cNvSpPr>
          <p:nvPr>
            <p:ph type="sldImg"/>
          </p:nvPr>
        </p:nvSpPr>
        <p:spPr>
          <a:xfrm>
            <a:off x="427038" y="701675"/>
            <a:ext cx="6199187" cy="3486150"/>
          </a:xfrm>
          <a:ln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auditctool</a:t>
            </a:r>
            <a:endParaRPr lang="en-US" dirty="0"/>
          </a:p>
          <a:p>
            <a:r>
              <a:rPr lang="en-US" dirty="0"/>
              <a:t>.</a:t>
            </a:r>
            <a:r>
              <a:rPr lang="en-US" dirty="0" err="1"/>
              <a:t>auditcscoring</a:t>
            </a:r>
            <a:endParaRPr lang="en-US" dirty="0"/>
          </a:p>
        </p:txBody>
      </p:sp>
      <p:sp>
        <p:nvSpPr>
          <p:cNvPr id="4" name="Slide Number Placeholder 3"/>
          <p:cNvSpPr>
            <a:spLocks noGrp="1"/>
          </p:cNvSpPr>
          <p:nvPr>
            <p:ph type="sldNum" sz="quarter" idx="10"/>
          </p:nvPr>
        </p:nvSpPr>
        <p:spPr/>
        <p:txBody>
          <a:bodyPr/>
          <a:lstStyle/>
          <a:p>
            <a:fld id="{18FD0965-146F-493F-907E-0404996ECB0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0449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A76950C-6304-4D47-952D-6342BEAEC766}"/>
              </a:ext>
            </a:extLst>
          </p:cNvPr>
          <p:cNvSpPr>
            <a:spLocks noGrp="1" noRot="1" noChangeAspect="1" noTextEdit="1"/>
          </p:cNvSpPr>
          <p:nvPr>
            <p:ph type="sldImg"/>
          </p:nvPr>
        </p:nvSpPr>
        <p:spPr>
          <a:xfrm>
            <a:off x="423863" y="698500"/>
            <a:ext cx="6205537" cy="3490913"/>
          </a:xfrm>
          <a:ln/>
        </p:spPr>
      </p:sp>
      <p:sp>
        <p:nvSpPr>
          <p:cNvPr id="65538" name="Rectangle 3">
            <a:extLst>
              <a:ext uri="{FF2B5EF4-FFF2-40B4-BE49-F238E27FC236}">
                <a16:creationId xmlns:a16="http://schemas.microsoft.com/office/drawing/2014/main" id="{CA1683F6-45A2-414F-9384-784905FD4CB8}"/>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DB479D5-CC5A-B145-9E10-DCA03E0179D1}"/>
              </a:ext>
            </a:extLst>
          </p:cNvPr>
          <p:cNvSpPr>
            <a:spLocks noGrp="1" noRot="1" noChangeAspect="1" noTextEdit="1"/>
          </p:cNvSpPr>
          <p:nvPr>
            <p:ph type="sldImg"/>
          </p:nvPr>
        </p:nvSpPr>
        <p:spPr>
          <a:xfrm>
            <a:off x="423863" y="698500"/>
            <a:ext cx="6205537" cy="3490913"/>
          </a:xfrm>
          <a:ln/>
        </p:spPr>
      </p:sp>
      <p:sp>
        <p:nvSpPr>
          <p:cNvPr id="67586" name="Rectangle 3">
            <a:extLst>
              <a:ext uri="{FF2B5EF4-FFF2-40B4-BE49-F238E27FC236}">
                <a16:creationId xmlns:a16="http://schemas.microsoft.com/office/drawing/2014/main" id="{E6849467-73FE-634B-B256-8CB10CBE4040}"/>
              </a:ext>
            </a:extLst>
          </p:cNvPr>
          <p:cNvSpPr>
            <a:spLocks noGrp="1"/>
          </p:cNvSpPr>
          <p:nvPr>
            <p:ph type="body" idx="1"/>
          </p:nvPr>
        </p:nvSpPr>
        <p:spPr/>
        <p:txBody>
          <a:bodyPr/>
          <a:lstStyle/>
          <a:p>
            <a:pPr eaLnBrk="1" hangingPunct="1">
              <a:defRPr/>
            </a:pPr>
            <a:endParaRPr lang="en-US" dirty="0">
              <a:latin typeface="Calibri" charset="0"/>
              <a:ea typeface="ＭＳ Ｐゴシック" charset="0"/>
              <a:cs typeface="+mn-cs"/>
            </a:endParaRPr>
          </a:p>
          <a:p>
            <a:pPr eaLnBrk="1" hangingPunct="1">
              <a:defRPr/>
            </a:pPr>
            <a:endParaRPr lang="en-US" dirty="0">
              <a:latin typeface="Calibri" charset="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This quick substance use screening has only 1-2 questions for alcohol and 1 question for drugs. These questions are validated screening tools, and should be asked as presented here.</a:t>
            </a:r>
          </a:p>
          <a:p>
            <a:pPr eaLnBrk="1" hangingPunct="1">
              <a:spcBef>
                <a:spcPct val="0"/>
              </a:spcBef>
            </a:pPr>
            <a:r>
              <a:rPr lang="en-US" dirty="0"/>
              <a:t> </a:t>
            </a:r>
          </a:p>
          <a:p>
            <a:pPr eaLnBrk="1" hangingPunct="1">
              <a:spcBef>
                <a:spcPct val="0"/>
              </a:spcBef>
            </a:pPr>
            <a:r>
              <a:rPr lang="en-US" dirty="0"/>
              <a:t>The single item alcohol screening question is, “</a:t>
            </a:r>
            <a:r>
              <a:rPr lang="en-US" i="1" dirty="0"/>
              <a:t>Do you sometimes drink beer, wine, or other alcoholic beverages</a:t>
            </a:r>
            <a:r>
              <a:rPr lang="en-US" dirty="0"/>
              <a:t>?” </a:t>
            </a:r>
          </a:p>
          <a:p>
            <a:pPr marL="175285" indent="-175285">
              <a:spcBef>
                <a:spcPct val="0"/>
              </a:spcBef>
              <a:buFontTx/>
              <a:buChar char="-"/>
            </a:pPr>
            <a:r>
              <a:rPr lang="en-US" dirty="0"/>
              <a:t>If someone says no, you can follow up with the question, “Why not?”  because it’s so normative for people to drink occasionally.  Maybe the person’s in recovery, maybe they have a family history of unhealthy</a:t>
            </a:r>
            <a:r>
              <a:rPr lang="en-US" b="1" dirty="0"/>
              <a:t> </a:t>
            </a:r>
            <a:r>
              <a:rPr lang="en-US" dirty="0"/>
              <a:t>substance use, and those would be important things to find out.</a:t>
            </a:r>
          </a:p>
          <a:p>
            <a:pPr marL="175285" indent="-175285">
              <a:spcBef>
                <a:spcPct val="0"/>
              </a:spcBef>
              <a:buFontTx/>
              <a:buChar char="-"/>
            </a:pPr>
            <a:r>
              <a:rPr lang="en-US" dirty="0"/>
              <a:t>If they say yes, which most people will, you’ll want to find out whether they are drinking unhealthy amounts. For men under 65 years old the question is, “How many times in the past year have you had five or more drinks in a day?” For women and men 65 or older, it’s four or more drinks in a day.   </a:t>
            </a:r>
          </a:p>
          <a:p>
            <a:pPr>
              <a:spcBef>
                <a:spcPct val="0"/>
              </a:spcBef>
            </a:pPr>
            <a:endParaRPr lang="en-US" dirty="0"/>
          </a:p>
          <a:p>
            <a:pPr defTabSz="934853">
              <a:spcBef>
                <a:spcPct val="0"/>
              </a:spcBef>
              <a:defRPr/>
            </a:pPr>
            <a:r>
              <a:rPr lang="en-US" dirty="0"/>
              <a:t>The single item drug screening question is “How many times in the past year have you used an illicit</a:t>
            </a:r>
            <a:r>
              <a:rPr lang="en-US" b="1" dirty="0"/>
              <a:t> </a:t>
            </a:r>
            <a:r>
              <a:rPr lang="en-US" dirty="0"/>
              <a:t>drug or used a prescription medication for nonmedical reasons?” </a:t>
            </a:r>
            <a:endParaRPr lang="en-US" i="1" dirty="0"/>
          </a:p>
          <a:p>
            <a:pPr defTabSz="934853">
              <a:spcBef>
                <a:spcPct val="0"/>
              </a:spcBef>
              <a:defRPr/>
            </a:pPr>
            <a:r>
              <a:rPr lang="en-US" dirty="0"/>
              <a:t>If asked what non-medical reasons are, you can say taking a medicine you weren’t subscribed or taking more than prescribed </a:t>
            </a:r>
            <a:r>
              <a:rPr lang="en-US" b="1" dirty="0"/>
              <a:t>(this is also mentioned in slide 4 – keep here, there, or both?)</a:t>
            </a:r>
            <a:endParaRPr lang="en-US" dirty="0"/>
          </a:p>
          <a:p>
            <a:pPr defTabSz="934853">
              <a:spcBef>
                <a:spcPct val="0"/>
              </a:spcBef>
              <a:defRPr/>
            </a:pPr>
            <a:r>
              <a:rPr lang="en-US" dirty="0"/>
              <a:t> </a:t>
            </a:r>
          </a:p>
          <a:p>
            <a:pPr eaLnBrk="1" hangingPunct="1">
              <a:spcBef>
                <a:spcPct val="0"/>
              </a:spcBef>
            </a:pPr>
            <a:r>
              <a:rPr lang="en-US" dirty="0"/>
              <a:t>The way these questions are asked is important. It’s not asking people, “you don’t drink a lot do you?”</a:t>
            </a:r>
            <a:r>
              <a:rPr lang="en-US" b="1" dirty="0"/>
              <a:t> </a:t>
            </a:r>
            <a:r>
              <a:rPr lang="en-US" dirty="0"/>
              <a:t>That’s very easy to say no to. The questions are asked in a very normative way so that people feel comfortable answering - “how many times in the past year.”</a:t>
            </a:r>
            <a:endParaRPr lang="en-US" strike="sngStrike"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pPr defTabSz="934974">
              <a:defRPr/>
            </a:pPr>
            <a:fld id="{8E962B43-5EC7-454B-A46B-5B98772CE33A}" type="slidenum">
              <a:rPr lang="en-US">
                <a:solidFill>
                  <a:prstClr val="black"/>
                </a:solidFill>
                <a:latin typeface="Calibri" panose="020F0502020204030204"/>
              </a:rPr>
              <a:pPr defTabSz="9349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6216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2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5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85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43" y="1666541"/>
            <a:ext cx="10466655" cy="4779084"/>
          </a:xfrm>
        </p:spPr>
        <p:txBody>
          <a:bodyPr anchor="t">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2"/>
          </p:nvPr>
        </p:nvSpPr>
        <p:spPr/>
        <p:txBody>
          <a:bodyPr/>
          <a:lstStyle/>
          <a:p>
            <a:fld id="{50E180D6-9CD6-4DBD-ADC9-ABFFF04C9C38}" type="slidenum">
              <a:rPr lang="en-US" smtClean="0">
                <a:solidFill>
                  <a:prstClr val="black">
                    <a:tint val="75000"/>
                  </a:prstClr>
                </a:solidFill>
              </a:rPr>
              <a:pPr/>
              <a:t>‹#›</a:t>
            </a:fld>
            <a:endParaRPr lang="en-US">
              <a:solidFill>
                <a:prstClr val="black">
                  <a:tint val="75000"/>
                </a:prstClr>
              </a:solidFill>
            </a:endParaRPr>
          </a:p>
        </p:txBody>
      </p:sp>
      <p:sp>
        <p:nvSpPr>
          <p:cNvPr id="11" name="Title 1">
            <a:extLst>
              <a:ext uri="{FF2B5EF4-FFF2-40B4-BE49-F238E27FC236}">
                <a16:creationId xmlns:a16="http://schemas.microsoft.com/office/drawing/2014/main" id="{D0148D01-422D-41AE-AE68-ED63FF183031}"/>
              </a:ext>
            </a:extLst>
          </p:cNvPr>
          <p:cNvSpPr>
            <a:spLocks noGrp="1"/>
          </p:cNvSpPr>
          <p:nvPr>
            <p:ph type="title"/>
          </p:nvPr>
        </p:nvSpPr>
        <p:spPr>
          <a:xfrm>
            <a:off x="932943" y="313585"/>
            <a:ext cx="10652125" cy="932688"/>
          </a:xfrm>
        </p:spPr>
        <p:txBody>
          <a:bodyPr>
            <a:no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227240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085850"/>
          </a:xfrm>
        </p:spPr>
        <p:txBody>
          <a:bodyPr/>
          <a:lstStyle/>
          <a:p>
            <a:r>
              <a:rPr lang="en-US"/>
              <a:t>Click to edit Master title style</a:t>
            </a:r>
          </a:p>
        </p:txBody>
      </p:sp>
      <p:sp>
        <p:nvSpPr>
          <p:cNvPr id="3" name="Table Placeholder 2"/>
          <p:cNvSpPr>
            <a:spLocks noGrp="1"/>
          </p:cNvSpPr>
          <p:nvPr>
            <p:ph type="tbl" idx="1"/>
          </p:nvPr>
        </p:nvSpPr>
        <p:spPr>
          <a:xfrm>
            <a:off x="609600" y="1371600"/>
            <a:ext cx="10972800" cy="4648200"/>
          </a:xfrm>
        </p:spPr>
        <p:txBody>
          <a:bodyPr/>
          <a:lstStyle/>
          <a:p>
            <a:pPr lvl="0"/>
            <a:r>
              <a:rPr lang="en-US" noProof="0"/>
              <a:t>Click icon to add table</a:t>
            </a:r>
          </a:p>
        </p:txBody>
      </p:sp>
      <p:sp>
        <p:nvSpPr>
          <p:cNvPr id="4" name="Footer Placeholder 4">
            <a:extLst>
              <a:ext uri="{FF2B5EF4-FFF2-40B4-BE49-F238E27FC236}">
                <a16:creationId xmlns:a16="http://schemas.microsoft.com/office/drawing/2014/main" id="{0C738C23-C39F-F44E-93C3-9CBC13B64313}"/>
              </a:ext>
            </a:extLst>
          </p:cNvPr>
          <p:cNvSpPr>
            <a:spLocks noGrp="1"/>
          </p:cNvSpPr>
          <p:nvPr>
            <p:ph type="ftr" sz="quarter" idx="10"/>
          </p:nvPr>
        </p:nvSpPr>
        <p:spPr/>
        <p:txBody>
          <a:bodyPr/>
          <a:lstStyle>
            <a:lvl1pPr defTabSz="914400" eaLnBrk="0" hangingPunct="0">
              <a:defRPr>
                <a:latin typeface="Calibri" panose="020F0502020204030204" pitchFamily="34" charset="0"/>
              </a:defRPr>
            </a:lvl1pPr>
          </a:lstStyle>
          <a:p>
            <a:pPr>
              <a:defRPr/>
            </a:pPr>
            <a:endParaRPr lang="en-US" dirty="0"/>
          </a:p>
        </p:txBody>
      </p:sp>
    </p:spTree>
    <p:extLst>
      <p:ext uri="{BB962C8B-B14F-4D97-AF65-F5344CB8AC3E}">
        <p14:creationId xmlns:p14="http://schemas.microsoft.com/office/powerpoint/2010/main" val="179222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0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45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08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6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54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9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5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22211-54FD-47BB-B6F8-2A517FFBC47E}" type="datetimeFigureOut">
              <a:rPr lang="en-US" smtClean="0">
                <a:solidFill>
                  <a:prstClr val="black">
                    <a:tint val="75000"/>
                  </a:prstClr>
                </a:solidFill>
              </a:rPr>
              <a:pPr/>
              <a:t>4/24/2025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9C482-C180-4D4D-AAB8-A2096E2E15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967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https://trusted.bu.edu/s/1759/images/gid4/editor/c_a_logo/med_familiarabbrev_web.png"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00255C-EB1D-962D-9B5E-73ED96C7A925}"/>
              </a:ext>
            </a:extLst>
          </p:cNvPr>
          <p:cNvSpPr/>
          <p:nvPr/>
        </p:nvSpPr>
        <p:spPr bwMode="auto">
          <a:xfrm>
            <a:off x="0" y="5511414"/>
            <a:ext cx="12192000" cy="13478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endParaRPr>
          </a:p>
        </p:txBody>
      </p:sp>
      <p:sp>
        <p:nvSpPr>
          <p:cNvPr id="2" name="Title 1">
            <a:extLst>
              <a:ext uri="{FF2B5EF4-FFF2-40B4-BE49-F238E27FC236}">
                <a16:creationId xmlns:a16="http://schemas.microsoft.com/office/drawing/2014/main" id="{6D24E404-A69F-0F44-B42C-55AE332A6A9D}"/>
              </a:ext>
            </a:extLst>
          </p:cNvPr>
          <p:cNvSpPr>
            <a:spLocks noGrp="1"/>
          </p:cNvSpPr>
          <p:nvPr>
            <p:ph type="ctrTitle"/>
          </p:nvPr>
        </p:nvSpPr>
        <p:spPr>
          <a:xfrm>
            <a:off x="0" y="0"/>
            <a:ext cx="12192000" cy="1890583"/>
          </a:xfrm>
          <a:solidFill>
            <a:srgbClr val="002060"/>
          </a:solidFill>
          <a:ln w="38100">
            <a:solidFill>
              <a:srgbClr val="C00000"/>
            </a:solidFill>
          </a:ln>
        </p:spPr>
        <p:txBody>
          <a:bodyPr>
            <a:noAutofit/>
          </a:bodyPr>
          <a:lstStyle/>
          <a:p>
            <a:pPr algn="ctr">
              <a:lnSpc>
                <a:spcPct val="100000"/>
              </a:lnSpc>
              <a:spcBef>
                <a:spcPts val="1200"/>
              </a:spcBef>
              <a:defRPr/>
            </a:pPr>
            <a:r>
              <a:rPr lang="en-US" b="1" dirty="0">
                <a:solidFill>
                  <a:schemeClr val="bg1"/>
                </a:solidFill>
                <a:effectLst>
                  <a:outerShdw blurRad="38100" dist="38100" dir="2700000" algn="tl">
                    <a:srgbClr val="000000">
                      <a:alpha val="43137"/>
                    </a:srgbClr>
                  </a:outerShdw>
                </a:effectLst>
              </a:rPr>
              <a:t>Substance Use </a:t>
            </a:r>
            <a:r>
              <a:rPr lang="en-US" sz="5400" b="1" dirty="0">
                <a:solidFill>
                  <a:schemeClr val="bg1"/>
                </a:solidFill>
                <a:effectLst>
                  <a:outerShdw blurRad="38100" dist="38100" dir="2700000" algn="tl">
                    <a:srgbClr val="000000">
                      <a:alpha val="43137"/>
                    </a:srgbClr>
                  </a:outerShdw>
                </a:effectLst>
              </a:rPr>
              <a:t/>
            </a:r>
            <a:br>
              <a:rPr lang="en-US" sz="5400" b="1" dirty="0">
                <a:solidFill>
                  <a:schemeClr val="bg1"/>
                </a:solidFill>
                <a:effectLst>
                  <a:outerShdw blurRad="38100" dist="38100" dir="2700000" algn="tl">
                    <a:srgbClr val="000000">
                      <a:alpha val="43137"/>
                    </a:srgbClr>
                  </a:outerShdw>
                </a:effectLst>
              </a:rPr>
            </a:br>
            <a:r>
              <a:rPr lang="en-US" sz="4800" dirty="0">
                <a:solidFill>
                  <a:schemeClr val="bg1"/>
                </a:solidFill>
                <a:effectLst>
                  <a:outerShdw blurRad="38100" dist="38100" dir="2700000" algn="tl">
                    <a:srgbClr val="000000">
                      <a:alpha val="43137"/>
                    </a:srgbClr>
                  </a:outerShdw>
                </a:effectLst>
              </a:rPr>
              <a:t>Screening, Assessment and Brief Intervention</a:t>
            </a:r>
          </a:p>
        </p:txBody>
      </p:sp>
      <p:sp>
        <p:nvSpPr>
          <p:cNvPr id="41987" name="Subtitle 2">
            <a:extLst>
              <a:ext uri="{FF2B5EF4-FFF2-40B4-BE49-F238E27FC236}">
                <a16:creationId xmlns:a16="http://schemas.microsoft.com/office/drawing/2014/main" id="{25F1344F-6119-CE41-A7A4-360E2599B0E6}"/>
              </a:ext>
            </a:extLst>
          </p:cNvPr>
          <p:cNvSpPr>
            <a:spLocks noGrp="1"/>
          </p:cNvSpPr>
          <p:nvPr>
            <p:ph type="subTitle" idx="1"/>
          </p:nvPr>
        </p:nvSpPr>
        <p:spPr>
          <a:xfrm>
            <a:off x="238085" y="2113004"/>
            <a:ext cx="11811941" cy="3002693"/>
          </a:xfrm>
        </p:spPr>
        <p:txBody>
          <a:bodyPr>
            <a:noAutofit/>
          </a:bodyPr>
          <a:lstStyle/>
          <a:p>
            <a:pPr>
              <a:defRPr/>
            </a:pPr>
            <a:r>
              <a:rPr lang="en-US" altLang="en-US" sz="3200" i="0" dirty="0">
                <a:latin typeface="Calibri" panose="020F0502020204030204" pitchFamily="34" charset="0"/>
                <a:cs typeface="Calibri" panose="020F0502020204030204" pitchFamily="34" charset="0"/>
              </a:rPr>
              <a:t>Immersion Training in Addiction Medicine Programs 2025</a:t>
            </a:r>
          </a:p>
          <a:p>
            <a:pPr>
              <a:defRPr/>
            </a:pPr>
            <a:endParaRPr lang="en-US" altLang="en-US" sz="1050" dirty="0">
              <a:latin typeface="Calibri" panose="020F0502020204030204" pitchFamily="34" charset="0"/>
              <a:cs typeface="Calibri" panose="020F0502020204030204" pitchFamily="34" charset="0"/>
            </a:endParaRPr>
          </a:p>
          <a:p>
            <a:pPr>
              <a:defRPr/>
            </a:pPr>
            <a:r>
              <a:rPr lang="en-US" altLang="en-US" sz="2800" b="1" i="0" dirty="0">
                <a:latin typeface="Calibri" panose="020F0502020204030204" pitchFamily="34" charset="0"/>
                <a:cs typeface="Calibri" panose="020F0502020204030204" pitchFamily="34" charset="0"/>
              </a:rPr>
              <a:t>Jeffrey H. </a:t>
            </a:r>
            <a:r>
              <a:rPr lang="en-US" altLang="en-US" sz="2800" b="1" i="0" dirty="0" err="1">
                <a:latin typeface="Calibri" panose="020F0502020204030204" pitchFamily="34" charset="0"/>
                <a:cs typeface="Calibri" panose="020F0502020204030204" pitchFamily="34" charset="0"/>
              </a:rPr>
              <a:t>Samet</a:t>
            </a:r>
            <a:r>
              <a:rPr lang="en-US" altLang="en-US" sz="2800" b="1" i="0" dirty="0">
                <a:latin typeface="Calibri" panose="020F0502020204030204" pitchFamily="34" charset="0"/>
                <a:cs typeface="Calibri" panose="020F0502020204030204" pitchFamily="34" charset="0"/>
              </a:rPr>
              <a:t>, MD, MA, MPH</a:t>
            </a:r>
          </a:p>
          <a:p>
            <a:pPr>
              <a:defRPr/>
            </a:pPr>
            <a:r>
              <a:rPr lang="en-US" altLang="en-US" i="0" dirty="0">
                <a:latin typeface="Calibri" panose="020F0502020204030204" pitchFamily="34" charset="0"/>
                <a:cs typeface="Calibri" panose="020F0502020204030204" pitchFamily="34" charset="0"/>
              </a:rPr>
              <a:t>John Noble Professor of Medicine and Professor of Public Health</a:t>
            </a:r>
          </a:p>
          <a:p>
            <a:pPr>
              <a:defRPr/>
            </a:pPr>
            <a:endParaRPr lang="en-US" altLang="en-US" sz="300" i="0" dirty="0">
              <a:latin typeface="Calibri" panose="020F0502020204030204" pitchFamily="34" charset="0"/>
              <a:cs typeface="Calibri" panose="020F0502020204030204" pitchFamily="34" charset="0"/>
            </a:endParaRPr>
          </a:p>
          <a:p>
            <a:pPr>
              <a:defRPr/>
            </a:pPr>
            <a:r>
              <a:rPr lang="en-US" altLang="en-US" sz="2800" b="1" i="0" dirty="0">
                <a:latin typeface="Calibri" panose="020F0502020204030204" pitchFamily="34" charset="0"/>
                <a:cs typeface="Calibri" panose="020F0502020204030204" pitchFamily="34" charset="0"/>
              </a:rPr>
              <a:t>Daniel P. Alford, MD, MPH</a:t>
            </a:r>
          </a:p>
          <a:p>
            <a:pPr>
              <a:defRPr/>
            </a:pPr>
            <a:r>
              <a:rPr lang="en-US" altLang="en-US" dirty="0">
                <a:latin typeface="Calibri" panose="020F0502020204030204" pitchFamily="34" charset="0"/>
                <a:cs typeface="Calibri" panose="020F0502020204030204" pitchFamily="34" charset="0"/>
              </a:rPr>
              <a:t>Professor of Medicine</a:t>
            </a:r>
          </a:p>
          <a:p>
            <a:pPr>
              <a:defRPr/>
            </a:pPr>
            <a:endParaRPr lang="en-US" altLang="en-US" i="0" dirty="0">
              <a:latin typeface="Calibri" panose="020F0502020204030204" pitchFamily="34" charset="0"/>
              <a:cs typeface="Calibri" panose="020F0502020204030204" pitchFamily="34" charset="0"/>
            </a:endParaRPr>
          </a:p>
        </p:txBody>
      </p:sp>
      <p:cxnSp>
        <p:nvCxnSpPr>
          <p:cNvPr id="4" name="Straight Connector 3"/>
          <p:cNvCxnSpPr/>
          <p:nvPr/>
        </p:nvCxnSpPr>
        <p:spPr>
          <a:xfrm flipV="1">
            <a:off x="0" y="5463434"/>
            <a:ext cx="12192000" cy="247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39A072C-33B5-91B1-6D8B-1214FB5DC95E}"/>
              </a:ext>
            </a:extLst>
          </p:cNvPr>
          <p:cNvGrpSpPr/>
          <p:nvPr/>
        </p:nvGrpSpPr>
        <p:grpSpPr>
          <a:xfrm>
            <a:off x="0" y="5488149"/>
            <a:ext cx="12192000" cy="1369852"/>
            <a:chOff x="0" y="5510151"/>
            <a:chExt cx="12192000" cy="1347849"/>
          </a:xfrm>
        </p:grpSpPr>
        <p:sp>
          <p:nvSpPr>
            <p:cNvPr id="7" name="Rectangle 6">
              <a:extLst>
                <a:ext uri="{FF2B5EF4-FFF2-40B4-BE49-F238E27FC236}">
                  <a16:creationId xmlns:a16="http://schemas.microsoft.com/office/drawing/2014/main" id="{EE10EFA8-AED5-9D81-6F62-E252794DBB49}"/>
                </a:ext>
              </a:extLst>
            </p:cNvPr>
            <p:cNvSpPr/>
            <p:nvPr/>
          </p:nvSpPr>
          <p:spPr bwMode="auto">
            <a:xfrm>
              <a:off x="0" y="5510151"/>
              <a:ext cx="12192000" cy="13478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pitchFamily="34" charset="0"/>
              </a:endParaRPr>
            </a:p>
          </p:txBody>
        </p:sp>
        <p:grpSp>
          <p:nvGrpSpPr>
            <p:cNvPr id="10" name="Group 1">
              <a:extLst>
                <a:ext uri="{FF2B5EF4-FFF2-40B4-BE49-F238E27FC236}">
                  <a16:creationId xmlns:a16="http://schemas.microsoft.com/office/drawing/2014/main" id="{E91A69B6-4B80-7465-2E23-526B21AC8812}"/>
                </a:ext>
              </a:extLst>
            </p:cNvPr>
            <p:cNvGrpSpPr>
              <a:grpSpLocks/>
            </p:cNvGrpSpPr>
            <p:nvPr/>
          </p:nvGrpSpPr>
          <p:grpSpPr bwMode="auto">
            <a:xfrm>
              <a:off x="4761235" y="5823854"/>
              <a:ext cx="4645800" cy="961381"/>
              <a:chOff x="3488858" y="5943599"/>
              <a:chExt cx="4131142" cy="840824"/>
            </a:xfrm>
          </p:grpSpPr>
          <p:pic>
            <p:nvPicPr>
              <p:cNvPr id="12" name="Picture 4956" descr="CARE_logo_txt">
                <a:extLst>
                  <a:ext uri="{FF2B5EF4-FFF2-40B4-BE49-F238E27FC236}">
                    <a16:creationId xmlns:a16="http://schemas.microsoft.com/office/drawing/2014/main" id="{5C8FE05C-C1B2-E5AE-2484-8A7F59CEC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858" y="6050047"/>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9">
                <a:extLst>
                  <a:ext uri="{FF2B5EF4-FFF2-40B4-BE49-F238E27FC236}">
                    <a16:creationId xmlns:a16="http://schemas.microsoft.com/office/drawing/2014/main" id="{42A1A2C5-A4A1-C91E-EEAE-B7CEEBF2AC3B}"/>
                  </a:ext>
                </a:extLst>
              </p:cNvPr>
              <p:cNvGrpSpPr>
                <a:grpSpLocks/>
              </p:cNvGrpSpPr>
              <p:nvPr/>
            </p:nvGrpSpPr>
            <p:grpSpPr bwMode="auto">
              <a:xfrm>
                <a:off x="4468557" y="5943599"/>
                <a:ext cx="3151443" cy="840824"/>
                <a:chOff x="2212423" y="0"/>
                <a:chExt cx="4227811" cy="1044417"/>
              </a:xfrm>
            </p:grpSpPr>
            <p:pic>
              <p:nvPicPr>
                <p:cNvPr id="14" name="Picture 10">
                  <a:extLst>
                    <a:ext uri="{FF2B5EF4-FFF2-40B4-BE49-F238E27FC236}">
                      <a16:creationId xmlns:a16="http://schemas.microsoft.com/office/drawing/2014/main" id="{FE27FF75-A37C-DDE7-8E58-C8B77E0EE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BMC-BUMS LOGOS 120dpi">
                  <a:extLst>
                    <a:ext uri="{FF2B5EF4-FFF2-40B4-BE49-F238E27FC236}">
                      <a16:creationId xmlns:a16="http://schemas.microsoft.com/office/drawing/2014/main" id="{5C6A124B-19D5-2A43-C0B3-38FDEA4E44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8157"/>
                  <a:ext cx="1934191"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Picture 2">
              <a:extLst>
                <a:ext uri="{FF2B5EF4-FFF2-40B4-BE49-F238E27FC236}">
                  <a16:creationId xmlns:a16="http://schemas.microsoft.com/office/drawing/2014/main" id="{71C77506-B139-54EA-395D-9E6831327582}"/>
                </a:ext>
              </a:extLst>
            </p:cNvPr>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2125431" y="6146647"/>
              <a:ext cx="2323751" cy="37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4233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9E6F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AE1BFB-38C4-46BB-95AF-4595430B9D8C}"/>
              </a:ext>
            </a:extLst>
          </p:cNvPr>
          <p:cNvSpPr/>
          <p:nvPr/>
        </p:nvSpPr>
        <p:spPr>
          <a:xfrm>
            <a:off x="27135" y="660421"/>
            <a:ext cx="12137730" cy="1384995"/>
          </a:xfrm>
          <a:prstGeom prst="rect">
            <a:avLst/>
          </a:prstGeom>
          <a:solidFill>
            <a:srgbClr val="E9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795528" y="943925"/>
            <a:ext cx="10771632" cy="789174"/>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prstClr val="white"/>
                </a:solidFill>
              </a:rPr>
              <a:t>Screen for Unhealthy Substance Use </a:t>
            </a:r>
            <a:r>
              <a:rPr lang="en-US" sz="3200" dirty="0">
                <a:solidFill>
                  <a:prstClr val="white"/>
                </a:solidFill>
              </a:rPr>
              <a:t>(</a:t>
            </a:r>
            <a:r>
              <a:rPr lang="en-US" sz="2400" dirty="0">
                <a:solidFill>
                  <a:prstClr val="white"/>
                </a:solidFill>
              </a:rPr>
              <a:t>SISQ, AUDIT-C, TAPS)</a:t>
            </a:r>
          </a:p>
        </p:txBody>
      </p:sp>
      <p:sp>
        <p:nvSpPr>
          <p:cNvPr id="17" name="Rectangle 16"/>
          <p:cNvSpPr/>
          <p:nvPr/>
        </p:nvSpPr>
        <p:spPr>
          <a:xfrm>
            <a:off x="0" y="-27506"/>
            <a:ext cx="12192000" cy="723709"/>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sz="4800" b="1" dirty="0">
                <a:solidFill>
                  <a:prstClr val="white"/>
                </a:solidFill>
                <a:effectLst>
                  <a:outerShdw blurRad="38100" dist="38100" dir="2700000" algn="tl">
                    <a:srgbClr val="000000">
                      <a:alpha val="43137"/>
                    </a:srgbClr>
                  </a:outerShdw>
                </a:effectLst>
              </a:rPr>
              <a:t>Screening Workflow</a:t>
            </a:r>
          </a:p>
        </p:txBody>
      </p:sp>
    </p:spTree>
    <p:custDataLst>
      <p:tags r:id="rId1"/>
    </p:custDataLst>
    <p:extLst>
      <p:ext uri="{BB962C8B-B14F-4D97-AF65-F5344CB8AC3E}">
        <p14:creationId xmlns:p14="http://schemas.microsoft.com/office/powerpoint/2010/main" val="80452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C42C9FF-424C-A040-B1A9-95A3E2C48A36}"/>
              </a:ext>
            </a:extLst>
          </p:cNvPr>
          <p:cNvSpPr>
            <a:spLocks noGrp="1"/>
          </p:cNvSpPr>
          <p:nvPr>
            <p:ph type="title"/>
          </p:nvPr>
        </p:nvSpPr>
        <p:spPr bwMode="auto">
          <a:xfrm>
            <a:off x="0" y="1"/>
            <a:ext cx="12191999" cy="1157467"/>
          </a:xfrm>
          <a:solidFill>
            <a:srgbClr val="002060"/>
          </a:solidFill>
        </p:spPr>
        <p:txBody>
          <a:bodyPr/>
          <a:lstStyle/>
          <a:p>
            <a:pPr algn="ctr" eaLnBrk="1" hangingPunct="1"/>
            <a:r>
              <a:rPr lang="en-US" altLang="ja-JP" b="1" dirty="0">
                <a:solidFill>
                  <a:schemeClr val="bg1"/>
                </a:solidFill>
                <a:effectLst>
                  <a:outerShdw blurRad="38100" dist="38100" dir="2700000" algn="tl">
                    <a:srgbClr val="000000">
                      <a:alpha val="43137"/>
                    </a:srgbClr>
                  </a:outerShdw>
                </a:effectLst>
                <a:latin typeface="+mn-lt"/>
              </a:rPr>
              <a:t>‘</a:t>
            </a:r>
            <a:r>
              <a:rPr lang="en-US" altLang="ja-JP" b="1" cap="none" dirty="0">
                <a:solidFill>
                  <a:schemeClr val="bg1"/>
                </a:solidFill>
                <a:effectLst>
                  <a:outerShdw blurRad="38100" dist="38100" dir="2700000" algn="tl">
                    <a:srgbClr val="000000">
                      <a:alpha val="43137"/>
                    </a:srgbClr>
                  </a:outerShdw>
                </a:effectLst>
                <a:latin typeface="+mn-lt"/>
              </a:rPr>
              <a:t>Single’ Item Screening Questions (SISQ)</a:t>
            </a:r>
            <a:endParaRPr lang="en-US" altLang="en-US" b="1" cap="none" dirty="0">
              <a:solidFill>
                <a:schemeClr val="bg1"/>
              </a:solidFill>
              <a:effectLst>
                <a:outerShdw blurRad="38100" dist="38100" dir="2700000" algn="tl">
                  <a:srgbClr val="000000">
                    <a:alpha val="43137"/>
                  </a:srgbClr>
                </a:outerShdw>
              </a:effectLst>
              <a:latin typeface="+mn-lt"/>
            </a:endParaRPr>
          </a:p>
        </p:txBody>
      </p:sp>
      <p:sp>
        <p:nvSpPr>
          <p:cNvPr id="33795" name="Rectangle 3">
            <a:extLst>
              <a:ext uri="{FF2B5EF4-FFF2-40B4-BE49-F238E27FC236}">
                <a16:creationId xmlns:a16="http://schemas.microsoft.com/office/drawing/2014/main" id="{452E11A3-24A4-0347-9D0A-1275C14DF661}"/>
              </a:ext>
            </a:extLst>
          </p:cNvPr>
          <p:cNvSpPr>
            <a:spLocks noGrp="1"/>
          </p:cNvSpPr>
          <p:nvPr>
            <p:ph idx="1"/>
          </p:nvPr>
        </p:nvSpPr>
        <p:spPr>
          <a:xfrm>
            <a:off x="141515" y="1225074"/>
            <a:ext cx="11734799" cy="4368901"/>
          </a:xfrm>
        </p:spPr>
        <p:txBody>
          <a:bodyPr>
            <a:normAutofit/>
          </a:bodyPr>
          <a:lstStyle/>
          <a:p>
            <a:pPr marL="0" lvl="1" indent="0" eaLnBrk="1" hangingPunct="1">
              <a:lnSpc>
                <a:spcPct val="100000"/>
              </a:lnSpc>
              <a:spcBef>
                <a:spcPts val="600"/>
              </a:spcBef>
              <a:buNone/>
            </a:pPr>
            <a:r>
              <a:rPr lang="en-US" altLang="ja-JP" sz="4000" b="1" dirty="0" smtClean="0">
                <a:cs typeface="Calibri" panose="020F0502020204030204" pitchFamily="34" charset="0"/>
              </a:rPr>
              <a:t>Alcohol</a:t>
            </a:r>
            <a:r>
              <a:rPr lang="en-US" altLang="ja-JP" sz="4000" b="1" baseline="30000" dirty="0" smtClean="0">
                <a:cs typeface="Calibri" panose="020F0502020204030204" pitchFamily="34" charset="0"/>
              </a:rPr>
              <a:t>1</a:t>
            </a:r>
            <a:endParaRPr lang="en-US" altLang="ja-JP" sz="4000" b="1" baseline="30000" dirty="0">
              <a:cs typeface="Calibri" panose="020F0502020204030204" pitchFamily="34" charset="0"/>
            </a:endParaRPr>
          </a:p>
          <a:p>
            <a:pPr marL="123825" lvl="1" indent="0" eaLnBrk="1" hangingPunct="1">
              <a:lnSpc>
                <a:spcPct val="100000"/>
              </a:lnSpc>
              <a:spcBef>
                <a:spcPts val="600"/>
              </a:spcBef>
              <a:buNone/>
            </a:pPr>
            <a:r>
              <a:rPr lang="ja-JP" altLang="en-US" b="1" dirty="0"/>
              <a:t>“</a:t>
            </a:r>
            <a:r>
              <a:rPr lang="en-US" altLang="ja-JP" b="1" dirty="0">
                <a:cs typeface="Calibri" panose="020F0502020204030204" pitchFamily="34" charset="0"/>
              </a:rPr>
              <a:t>Do you sometimes drink beer wine or other alcoholic beverages?</a:t>
            </a:r>
            <a:r>
              <a:rPr lang="ja-JP" altLang="en-US" b="1" dirty="0"/>
              <a:t>”</a:t>
            </a:r>
            <a:r>
              <a:rPr lang="en-US" altLang="ja-JP" b="1" dirty="0">
                <a:cs typeface="Calibri" panose="020F0502020204030204" pitchFamily="34" charset="0"/>
              </a:rPr>
              <a:t> </a:t>
            </a:r>
          </a:p>
          <a:p>
            <a:pPr marL="123825" lvl="1" indent="0" eaLnBrk="1" hangingPunct="1">
              <a:lnSpc>
                <a:spcPct val="100000"/>
              </a:lnSpc>
              <a:spcBef>
                <a:spcPts val="600"/>
              </a:spcBef>
              <a:buNone/>
            </a:pPr>
            <a:r>
              <a:rPr lang="ja-JP" altLang="en-US" b="1" dirty="0"/>
              <a:t>“</a:t>
            </a:r>
            <a:r>
              <a:rPr lang="en-US" altLang="ja-JP" b="1" u="sng" dirty="0">
                <a:cs typeface="Calibri" panose="020F0502020204030204" pitchFamily="34" charset="0"/>
              </a:rPr>
              <a:t>How many times in the past year </a:t>
            </a:r>
            <a:r>
              <a:rPr lang="en-US" altLang="ja-JP" b="1" dirty="0">
                <a:cs typeface="Calibri" panose="020F0502020204030204" pitchFamily="34" charset="0"/>
              </a:rPr>
              <a:t>have you had 5 (4 for women) or more drinks in a day?</a:t>
            </a:r>
            <a:r>
              <a:rPr lang="ja-JP" altLang="en-US" b="1" dirty="0"/>
              <a:t>”</a:t>
            </a:r>
            <a:endParaRPr lang="en-US" altLang="ja-JP" b="1" dirty="0">
              <a:cs typeface="Calibri" panose="020F0502020204030204" pitchFamily="34" charset="0"/>
            </a:endParaRPr>
          </a:p>
          <a:p>
            <a:pPr lvl="2" indent="-457200">
              <a:lnSpc>
                <a:spcPct val="100000"/>
              </a:lnSpc>
              <a:spcBef>
                <a:spcPts val="600"/>
              </a:spcBef>
              <a:buFont typeface="Wingdings" panose="05000000000000000000" pitchFamily="2" charset="2"/>
              <a:buChar char="Ø"/>
            </a:pPr>
            <a:r>
              <a:rPr lang="en-US" altLang="en-US" sz="2400" b="1" dirty="0">
                <a:cs typeface="Calibri" panose="020F0502020204030204" pitchFamily="34" charset="0"/>
              </a:rPr>
              <a:t>Positive</a:t>
            </a:r>
            <a:r>
              <a:rPr lang="en-US" altLang="en-US" sz="2400" dirty="0">
                <a:cs typeface="Calibri" panose="020F0502020204030204" pitchFamily="34" charset="0"/>
              </a:rPr>
              <a:t> = greater than “never” </a:t>
            </a:r>
            <a:r>
              <a:rPr lang="en-US" altLang="en-US" i="1" dirty="0">
                <a:cs typeface="Calibri" panose="020F0502020204030204" pitchFamily="34" charset="0"/>
              </a:rPr>
              <a:t>(82% sensitive, 79% specific for unhealthy alcohol use)</a:t>
            </a:r>
          </a:p>
          <a:p>
            <a:pPr marL="685800" lvl="2" indent="0">
              <a:lnSpc>
                <a:spcPct val="100000"/>
              </a:lnSpc>
              <a:spcBef>
                <a:spcPts val="600"/>
              </a:spcBef>
              <a:buNone/>
            </a:pPr>
            <a:endParaRPr lang="en-US" altLang="en-US" sz="1000" i="1" dirty="0">
              <a:cs typeface="Calibri" panose="020F0502020204030204" pitchFamily="34" charset="0"/>
            </a:endParaRPr>
          </a:p>
          <a:p>
            <a:pPr marL="0" lvl="1" indent="0" eaLnBrk="1" hangingPunct="1">
              <a:lnSpc>
                <a:spcPct val="100000"/>
              </a:lnSpc>
              <a:spcBef>
                <a:spcPts val="600"/>
              </a:spcBef>
              <a:buNone/>
            </a:pPr>
            <a:r>
              <a:rPr lang="en-US" altLang="en-US" sz="4000" b="1" dirty="0" smtClean="0">
                <a:cs typeface="Calibri" panose="020F0502020204030204" pitchFamily="34" charset="0"/>
              </a:rPr>
              <a:t>Drug</a:t>
            </a:r>
            <a:r>
              <a:rPr lang="en-US" altLang="en-US" sz="4000" b="1" baseline="30000" dirty="0" smtClean="0">
                <a:cs typeface="Calibri" panose="020F0502020204030204" pitchFamily="34" charset="0"/>
              </a:rPr>
              <a:t>2</a:t>
            </a:r>
            <a:endParaRPr lang="en-US" altLang="en-US" sz="4000" b="1" baseline="30000" dirty="0">
              <a:cs typeface="Calibri" panose="020F0502020204030204" pitchFamily="34" charset="0"/>
            </a:endParaRPr>
          </a:p>
          <a:p>
            <a:pPr marL="111125" lvl="1" indent="0" eaLnBrk="1" hangingPunct="1">
              <a:lnSpc>
                <a:spcPct val="100000"/>
              </a:lnSpc>
              <a:spcBef>
                <a:spcPts val="600"/>
              </a:spcBef>
              <a:buNone/>
            </a:pPr>
            <a:r>
              <a:rPr lang="en-US" altLang="ja-JP" b="1" dirty="0">
                <a:cs typeface="Calibri" panose="020F0502020204030204" pitchFamily="34" charset="0"/>
              </a:rPr>
              <a:t>“</a:t>
            </a:r>
            <a:r>
              <a:rPr lang="en-US" altLang="ja-JP" b="1" u="sng" dirty="0">
                <a:cs typeface="Calibri" panose="020F0502020204030204" pitchFamily="34" charset="0"/>
              </a:rPr>
              <a:t>How many times in the past year </a:t>
            </a:r>
            <a:r>
              <a:rPr lang="en-US" altLang="ja-JP" b="1" dirty="0">
                <a:cs typeface="Calibri" panose="020F0502020204030204" pitchFamily="34" charset="0"/>
              </a:rPr>
              <a:t>have you used an illegal drug or used a prescription medication for non-medical reasons?”</a:t>
            </a:r>
          </a:p>
          <a:p>
            <a:pPr lvl="2" indent="-457200">
              <a:lnSpc>
                <a:spcPct val="100000"/>
              </a:lnSpc>
              <a:spcBef>
                <a:spcPts val="600"/>
              </a:spcBef>
              <a:buFont typeface="Wingdings" panose="05000000000000000000" pitchFamily="2" charset="2"/>
              <a:buChar char="Ø"/>
            </a:pPr>
            <a:r>
              <a:rPr lang="en-US" altLang="ja-JP" sz="2400" b="1" dirty="0">
                <a:cs typeface="Calibri" panose="020F0502020204030204" pitchFamily="34" charset="0"/>
              </a:rPr>
              <a:t>Positive</a:t>
            </a:r>
            <a:r>
              <a:rPr lang="en-US" altLang="ja-JP" sz="2400" dirty="0">
                <a:cs typeface="Calibri" panose="020F0502020204030204" pitchFamily="34" charset="0"/>
              </a:rPr>
              <a:t> = greater than “never” </a:t>
            </a:r>
            <a:r>
              <a:rPr lang="en-US" altLang="ja-JP" dirty="0">
                <a:cs typeface="Calibri" panose="020F0502020204030204" pitchFamily="34" charset="0"/>
              </a:rPr>
              <a:t>(</a:t>
            </a:r>
            <a:r>
              <a:rPr lang="en-US" altLang="ja-JP" i="1" dirty="0">
                <a:cs typeface="Calibri" panose="020F0502020204030204" pitchFamily="34" charset="0"/>
              </a:rPr>
              <a:t>100% sensitive, 74% specific  drug use disorder)</a:t>
            </a:r>
            <a:endParaRPr lang="en-US" altLang="en-US" b="1" i="1" dirty="0">
              <a:cs typeface="Calibri" panose="020F0502020204030204" pitchFamily="34" charset="0"/>
            </a:endParaRPr>
          </a:p>
        </p:txBody>
      </p:sp>
      <p:sp>
        <p:nvSpPr>
          <p:cNvPr id="393220" name="Rectangle 4">
            <a:extLst>
              <a:ext uri="{FF2B5EF4-FFF2-40B4-BE49-F238E27FC236}">
                <a16:creationId xmlns:a16="http://schemas.microsoft.com/office/drawing/2014/main" id="{30A4E3AC-5116-1847-A24F-6569D1C22FB7}"/>
              </a:ext>
            </a:extLst>
          </p:cNvPr>
          <p:cNvSpPr>
            <a:spLocks noChangeArrowheads="1"/>
          </p:cNvSpPr>
          <p:nvPr/>
        </p:nvSpPr>
        <p:spPr bwMode="auto">
          <a:xfrm>
            <a:off x="127009" y="5906891"/>
            <a:ext cx="5881905" cy="738664"/>
          </a:xfrm>
          <a:prstGeom prst="rect">
            <a:avLst/>
          </a:prstGeom>
          <a:noFill/>
          <a:ln>
            <a:noFill/>
          </a:ln>
          <a:effec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NIAAA.  Clinicians Guide to Helping Patients Who Drink Too Much, 2007. </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smtClean="0">
                <a:ln>
                  <a:noFill/>
                </a:ln>
                <a:solidFill>
                  <a:prstClr val="black">
                    <a:lumMod val="75000"/>
                    <a:lumOff val="25000"/>
                  </a:prstClr>
                </a:solidFill>
                <a:effectLst/>
                <a:uLnTx/>
                <a:uFillTx/>
                <a:latin typeface="Calibri" panose="020F0502020204030204"/>
                <a:ea typeface="ＭＳ Ｐゴシック" charset="0"/>
                <a:cs typeface="+mn-cs"/>
              </a:rPr>
              <a:t>1</a:t>
            </a:r>
            <a:r>
              <a:rPr kumimoji="0" lang="en-US" sz="14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ＭＳ Ｐゴシック" charset="0"/>
                <a:cs typeface="+mn-cs"/>
              </a:rPr>
              <a:t>Smith </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PC, Saitz R. J Gen Intern Med 2009 </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dirty="0" smtClean="0">
                <a:ln>
                  <a:noFill/>
                </a:ln>
                <a:solidFill>
                  <a:prstClr val="black">
                    <a:lumMod val="75000"/>
                    <a:lumOff val="25000"/>
                  </a:prstClr>
                </a:solidFill>
                <a:effectLst/>
                <a:uLnTx/>
                <a:uFillTx/>
                <a:latin typeface="Calibri" panose="020F0502020204030204"/>
                <a:ea typeface="ＭＳ Ｐゴシック" charset="0"/>
                <a:cs typeface="+mn-cs"/>
              </a:rPr>
              <a:t>2</a:t>
            </a:r>
            <a:r>
              <a:rPr kumimoji="0" lang="en-US" sz="14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ＭＳ Ｐゴシック" charset="0"/>
                <a:cs typeface="+mn-cs"/>
              </a:rPr>
              <a:t>Smith </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rPr>
              <a:t>PC, Saitz R. JAMA Intern Med 2010</a:t>
            </a:r>
          </a:p>
        </p:txBody>
      </p:sp>
      <p:sp>
        <p:nvSpPr>
          <p:cNvPr id="2" name="Rectangle 4">
            <a:extLst>
              <a:ext uri="{FF2B5EF4-FFF2-40B4-BE49-F238E27FC236}">
                <a16:creationId xmlns:a16="http://schemas.microsoft.com/office/drawing/2014/main" id="{B101256B-17BF-A546-E71B-4DFC4335F107}"/>
              </a:ext>
            </a:extLst>
          </p:cNvPr>
          <p:cNvSpPr>
            <a:spLocks noChangeArrowheads="1"/>
          </p:cNvSpPr>
          <p:nvPr/>
        </p:nvSpPr>
        <p:spPr bwMode="auto">
          <a:xfrm>
            <a:off x="5818958" y="6059843"/>
            <a:ext cx="5881905" cy="738664"/>
          </a:xfrm>
          <a:prstGeom prst="rect">
            <a:avLst/>
          </a:prstGeom>
          <a:noFill/>
          <a:ln>
            <a:noFill/>
          </a:ln>
          <a:effectLst/>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smtClean="0">
                <a:ln>
                  <a:noFill/>
                </a:ln>
                <a:solidFill>
                  <a:prstClr val="black">
                    <a:lumMod val="75000"/>
                    <a:lumOff val="25000"/>
                  </a:prstClr>
                </a:solidFill>
                <a:effectLst/>
                <a:uLnTx/>
                <a:uFillTx/>
                <a:latin typeface="Calibri" panose="020F0502020204030204"/>
                <a:ea typeface="ＭＳ Ｐゴシック" charset="0"/>
                <a:cs typeface="ＭＳ Ｐゴシック" charset="0"/>
              </a:rPr>
              <a:t>Other 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ＭＳ Ｐゴシック" charset="0"/>
                <a:cs typeface="ＭＳ Ｐゴシック" charset="0"/>
              </a:rPr>
              <a:t>Saitz </a:t>
            </a: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ＭＳ Ｐゴシック" charset="0"/>
              </a:rPr>
              <a:t>R et al. J Studies Alcohol Drugs. 2014 </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ＭＳ Ｐゴシック" charset="0"/>
              </a:rPr>
              <a:t>McNeely J et al. Validation for self-administration. J Gen Intern Med. 2015 </a:t>
            </a:r>
            <a:endPar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charset="0"/>
              <a:cs typeface="+mn-cs"/>
            </a:endParaRPr>
          </a:p>
        </p:txBody>
      </p:sp>
      <p:cxnSp>
        <p:nvCxnSpPr>
          <p:cNvPr id="4" name="Straight Connector 3">
            <a:extLst>
              <a:ext uri="{FF2B5EF4-FFF2-40B4-BE49-F238E27FC236}">
                <a16:creationId xmlns:a16="http://schemas.microsoft.com/office/drawing/2014/main" id="{E2B57407-495E-304C-4830-BC7080A8AAAC}"/>
              </a:ext>
            </a:extLst>
          </p:cNvPr>
          <p:cNvCxnSpPr/>
          <p:nvPr/>
        </p:nvCxnSpPr>
        <p:spPr>
          <a:xfrm>
            <a:off x="0" y="3497826"/>
            <a:ext cx="12192000" cy="0"/>
          </a:xfrm>
          <a:prstGeom prst="line">
            <a:avLst/>
          </a:prstGeom>
          <a:ln w="38100">
            <a:solidFill>
              <a:srgbClr val="002B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5" end="5"/>
                                            </p:txEl>
                                          </p:spTgt>
                                        </p:tgtEl>
                                        <p:attrNameLst>
                                          <p:attrName>style.visibility</p:attrName>
                                        </p:attrNameLst>
                                      </p:cBhvr>
                                      <p:to>
                                        <p:strVal val="visible"/>
                                      </p:to>
                                    </p:set>
                                    <p:animEffect transition="in" filter="fade">
                                      <p:cBhvr>
                                        <p:cTn id="7" dur="500"/>
                                        <p:tgtEl>
                                          <p:spTgt spid="3379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6" end="6"/>
                                            </p:txEl>
                                          </p:spTgt>
                                        </p:tgtEl>
                                        <p:attrNameLst>
                                          <p:attrName>style.visibility</p:attrName>
                                        </p:attrNameLst>
                                      </p:cBhvr>
                                      <p:to>
                                        <p:strVal val="visible"/>
                                      </p:to>
                                    </p:set>
                                    <p:animEffect transition="in" filter="fade">
                                      <p:cBhvr>
                                        <p:cTn id="10" dur="500"/>
                                        <p:tgtEl>
                                          <p:spTgt spid="3379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7" end="7"/>
                                            </p:txEl>
                                          </p:spTgt>
                                        </p:tgtEl>
                                        <p:attrNameLst>
                                          <p:attrName>style.visibility</p:attrName>
                                        </p:attrNameLst>
                                      </p:cBhvr>
                                      <p:to>
                                        <p:strVal val="visible"/>
                                      </p:to>
                                    </p:set>
                                    <p:animEffect transition="in" filter="fade">
                                      <p:cBhvr>
                                        <p:cTn id="13" dur="500"/>
                                        <p:tgtEl>
                                          <p:spTgt spid="3379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a:extLst>
              <a:ext uri="{FF2B5EF4-FFF2-40B4-BE49-F238E27FC236}">
                <a16:creationId xmlns:a16="http://schemas.microsoft.com/office/drawing/2014/main" id="{DB24130F-75D7-5B4D-A46C-D66DFEAB1204}"/>
              </a:ext>
            </a:extLst>
          </p:cNvPr>
          <p:cNvSpPr>
            <a:spLocks noGrp="1"/>
          </p:cNvSpPr>
          <p:nvPr>
            <p:ph type="title"/>
          </p:nvPr>
        </p:nvSpPr>
        <p:spPr bwMode="auto">
          <a:xfrm>
            <a:off x="0" y="0"/>
            <a:ext cx="12191999" cy="1180618"/>
          </a:xfrm>
          <a:solidFill>
            <a:srgbClr val="002060"/>
          </a:solidFill>
        </p:spPr>
        <p:txBody>
          <a:bodyPr>
            <a:noAutofit/>
          </a:bodyPr>
          <a:lstStyle/>
          <a:p>
            <a:pPr algn="ctr" eaLnBrk="1" hangingPunct="1">
              <a:defRPr/>
            </a:pPr>
            <a:r>
              <a:rPr lang="en-US" sz="4000" b="1" dirty="0">
                <a:solidFill>
                  <a:schemeClr val="bg1"/>
                </a:solidFill>
                <a:effectLst>
                  <a:outerShdw blurRad="38100" dist="38100" dir="2700000" algn="tl">
                    <a:srgbClr val="000000">
                      <a:alpha val="43137"/>
                    </a:srgbClr>
                  </a:outerShdw>
                </a:effectLst>
                <a:ea typeface="ＭＳ Ｐゴシック" charset="0"/>
                <a:cs typeface="ＭＳ Ｐゴシック" charset="0"/>
              </a:rPr>
              <a:t>Alcohol Use Disorders Identification Test</a:t>
            </a:r>
            <a:br>
              <a:rPr lang="en-US" sz="4000" b="1" dirty="0">
                <a:solidFill>
                  <a:schemeClr val="bg1"/>
                </a:solidFill>
                <a:effectLst>
                  <a:outerShdw blurRad="38100" dist="38100" dir="2700000" algn="tl">
                    <a:srgbClr val="000000">
                      <a:alpha val="43137"/>
                    </a:srgbClr>
                  </a:outerShdw>
                </a:effectLst>
                <a:ea typeface="ＭＳ Ｐゴシック" charset="0"/>
                <a:cs typeface="ＭＳ Ｐゴシック" charset="0"/>
              </a:rPr>
            </a:br>
            <a:r>
              <a:rPr lang="en-US" sz="4000" b="1" dirty="0">
                <a:solidFill>
                  <a:schemeClr val="bg1"/>
                </a:solidFill>
                <a:effectLst>
                  <a:outerShdw blurRad="38100" dist="38100" dir="2700000" algn="tl">
                    <a:srgbClr val="000000">
                      <a:alpha val="43137"/>
                    </a:srgbClr>
                  </a:outerShdw>
                </a:effectLst>
                <a:ea typeface="ＭＳ Ｐゴシック" charset="0"/>
                <a:cs typeface="ＭＳ Ｐゴシック" charset="0"/>
              </a:rPr>
              <a:t>Consumption items (AUDIT-C)</a:t>
            </a:r>
          </a:p>
        </p:txBody>
      </p:sp>
      <p:sp>
        <p:nvSpPr>
          <p:cNvPr id="53254" name="Text Box 10">
            <a:extLst>
              <a:ext uri="{FF2B5EF4-FFF2-40B4-BE49-F238E27FC236}">
                <a16:creationId xmlns:a16="http://schemas.microsoft.com/office/drawing/2014/main" id="{85B57D22-7C17-604F-B6BE-804104C35126}"/>
              </a:ext>
            </a:extLst>
          </p:cNvPr>
          <p:cNvSpPr txBox="1">
            <a:spLocks noChangeArrowheads="1"/>
          </p:cNvSpPr>
          <p:nvPr/>
        </p:nvSpPr>
        <p:spPr bwMode="auto">
          <a:xfrm>
            <a:off x="197636" y="6415171"/>
            <a:ext cx="10631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1400" dirty="0">
                <a:latin typeface="Calibri" panose="020F0502020204030204" pitchFamily="34" charset="0"/>
              </a:rPr>
              <a:t>Bradley KA, et al. </a:t>
            </a:r>
            <a:r>
              <a:rPr lang="en-US" altLang="en-US" sz="1400" i="1" dirty="0">
                <a:latin typeface="Calibri" panose="020F0502020204030204" pitchFamily="34" charset="0"/>
              </a:rPr>
              <a:t>Alcohol. </a:t>
            </a:r>
            <a:r>
              <a:rPr lang="en-US" altLang="en-US" sz="1400" i="1" dirty="0" err="1">
                <a:latin typeface="Calibri" panose="020F0502020204030204" pitchFamily="34" charset="0"/>
              </a:rPr>
              <a:t>Clin</a:t>
            </a:r>
            <a:r>
              <a:rPr lang="en-US" altLang="en-US" sz="1400" i="1" dirty="0">
                <a:latin typeface="Calibri" panose="020F0502020204030204" pitchFamily="34" charset="0"/>
              </a:rPr>
              <a:t>. Exp. Res</a:t>
            </a:r>
            <a:r>
              <a:rPr lang="en-US" altLang="en-US" sz="1400" dirty="0">
                <a:latin typeface="Calibri" panose="020F0502020204030204" pitchFamily="34" charset="0"/>
              </a:rPr>
              <a:t>. 2007; Bush K et al. </a:t>
            </a:r>
            <a:r>
              <a:rPr lang="en-US" altLang="en-US" sz="1400" i="1" dirty="0">
                <a:latin typeface="Calibri" panose="020F0502020204030204" pitchFamily="34" charset="0"/>
              </a:rPr>
              <a:t>Arch Intern Med. </a:t>
            </a:r>
            <a:r>
              <a:rPr lang="en-US" altLang="en-US" sz="1400" dirty="0">
                <a:latin typeface="Calibri" panose="020F0502020204030204" pitchFamily="34" charset="0"/>
              </a:rPr>
              <a:t>1998; Bradley KA et al. </a:t>
            </a:r>
            <a:r>
              <a:rPr lang="en-US" altLang="en-US" sz="1400" i="1" dirty="0">
                <a:latin typeface="Calibri" panose="020F0502020204030204" pitchFamily="34" charset="0"/>
              </a:rPr>
              <a:t>Arch Intern Med. </a:t>
            </a:r>
            <a:r>
              <a:rPr lang="en-US" altLang="en-US" sz="1400" dirty="0">
                <a:latin typeface="Calibri" panose="020F0502020204030204" pitchFamily="34" charset="0"/>
              </a:rPr>
              <a:t>2003</a:t>
            </a:r>
          </a:p>
        </p:txBody>
      </p:sp>
      <p:pic>
        <p:nvPicPr>
          <p:cNvPr id="5" name="Picture 4">
            <a:extLst>
              <a:ext uri="{FF2B5EF4-FFF2-40B4-BE49-F238E27FC236}">
                <a16:creationId xmlns:a16="http://schemas.microsoft.com/office/drawing/2014/main" id="{13BA19BA-602F-D44E-5D9C-D1A63E843EAC}"/>
              </a:ext>
            </a:extLst>
          </p:cNvPr>
          <p:cNvPicPr>
            <a:picLocks noChangeAspect="1"/>
          </p:cNvPicPr>
          <p:nvPr/>
        </p:nvPicPr>
        <p:blipFill rotWithShape="1">
          <a:blip r:embed="rId3"/>
          <a:srcRect l="40768" t="22811" r="17857" b="52874"/>
          <a:stretch/>
        </p:blipFill>
        <p:spPr>
          <a:xfrm>
            <a:off x="233804" y="1252341"/>
            <a:ext cx="8525436" cy="3131406"/>
          </a:xfrm>
          <a:prstGeom prst="rect">
            <a:avLst/>
          </a:prstGeom>
          <a:ln>
            <a:solidFill>
              <a:schemeClr val="tx1"/>
            </a:solidFill>
          </a:ln>
          <a:effectLst>
            <a:outerShdw blurRad="50800" dist="38100" dir="8100000" algn="tr" rotWithShape="0">
              <a:prstClr val="black">
                <a:alpha val="40000"/>
              </a:prstClr>
            </a:outerShdw>
          </a:effectLst>
        </p:spPr>
      </p:pic>
      <p:sp>
        <p:nvSpPr>
          <p:cNvPr id="6" name="TextBox 5">
            <a:extLst>
              <a:ext uri="{FF2B5EF4-FFF2-40B4-BE49-F238E27FC236}">
                <a16:creationId xmlns:a16="http://schemas.microsoft.com/office/drawing/2014/main" id="{DEB620EC-FE20-43CE-4F3F-65A92E23DDF1}"/>
              </a:ext>
            </a:extLst>
          </p:cNvPr>
          <p:cNvSpPr txBox="1"/>
          <p:nvPr/>
        </p:nvSpPr>
        <p:spPr>
          <a:xfrm>
            <a:off x="279844" y="4501078"/>
            <a:ext cx="12396249" cy="1661993"/>
          </a:xfrm>
          <a:prstGeom prst="rect">
            <a:avLst/>
          </a:prstGeom>
          <a:noFill/>
        </p:spPr>
        <p:txBody>
          <a:bodyPr wrap="square" rtlCol="0">
            <a:spAutoFit/>
          </a:bodyPr>
          <a:lstStyle/>
          <a:p>
            <a:r>
              <a:rPr lang="en-US" sz="2400" b="1" u="sng" dirty="0"/>
              <a:t>&gt;</a:t>
            </a:r>
            <a:r>
              <a:rPr lang="en-US" sz="2400" b="1" dirty="0"/>
              <a:t>4 men</a:t>
            </a:r>
          </a:p>
          <a:p>
            <a:pPr>
              <a:tabLst>
                <a:tab pos="457200" algn="l"/>
              </a:tabLst>
            </a:pPr>
            <a:r>
              <a:rPr lang="en-US" sz="2000" b="1" dirty="0"/>
              <a:t>	Unhealthy alcohol use</a:t>
            </a:r>
            <a:r>
              <a:rPr lang="en-US" sz="2000" dirty="0"/>
              <a:t>: </a:t>
            </a:r>
            <a:r>
              <a:rPr lang="en-US" sz="2000" i="1" dirty="0"/>
              <a:t>(sensitivity: 86%, specificity 72%)</a:t>
            </a:r>
            <a:r>
              <a:rPr lang="en-US" sz="2000" dirty="0"/>
              <a:t>; </a:t>
            </a:r>
            <a:r>
              <a:rPr lang="en-US" sz="2000" b="1" dirty="0"/>
              <a:t>AUD</a:t>
            </a:r>
            <a:r>
              <a:rPr lang="en-US" sz="2000" dirty="0"/>
              <a:t>: </a:t>
            </a:r>
            <a:r>
              <a:rPr lang="en-US" sz="2000" i="1" dirty="0"/>
              <a:t>(sensitivity 79%, specificity 56%)</a:t>
            </a:r>
          </a:p>
          <a:p>
            <a:pPr>
              <a:tabLst>
                <a:tab pos="457200" algn="l"/>
              </a:tabLst>
            </a:pPr>
            <a:endParaRPr lang="en-US" sz="1050" i="1" dirty="0"/>
          </a:p>
          <a:p>
            <a:r>
              <a:rPr lang="en-US" sz="2400" b="1" u="sng" dirty="0"/>
              <a:t>&gt;</a:t>
            </a:r>
            <a:r>
              <a:rPr lang="en-US" sz="2400" b="1" dirty="0"/>
              <a:t>3 women</a:t>
            </a:r>
          </a:p>
          <a:p>
            <a:pPr>
              <a:tabLst>
                <a:tab pos="457200" algn="l"/>
              </a:tabLst>
            </a:pPr>
            <a:r>
              <a:rPr lang="en-US" sz="2000" b="1" dirty="0"/>
              <a:t>	Unhealthy alcohol use</a:t>
            </a:r>
            <a:r>
              <a:rPr lang="en-US" sz="2000" dirty="0"/>
              <a:t>: </a:t>
            </a:r>
            <a:r>
              <a:rPr lang="en-US" sz="2000" i="1" dirty="0"/>
              <a:t>(sensitivity 66%, specificity 94%)</a:t>
            </a:r>
            <a:r>
              <a:rPr lang="en-US" sz="2000" dirty="0"/>
              <a:t>; </a:t>
            </a:r>
            <a:r>
              <a:rPr lang="en-US" sz="2000" b="1" dirty="0"/>
              <a:t>AUD</a:t>
            </a:r>
            <a:r>
              <a:rPr lang="en-US" sz="2000" dirty="0"/>
              <a:t>: </a:t>
            </a:r>
            <a:r>
              <a:rPr lang="en-US" sz="2000" i="1" dirty="0"/>
              <a:t>(sensitivity 80%, specificity 87%)</a:t>
            </a:r>
          </a:p>
        </p:txBody>
      </p:sp>
      <p:sp>
        <p:nvSpPr>
          <p:cNvPr id="9" name="TextBox 8">
            <a:extLst>
              <a:ext uri="{FF2B5EF4-FFF2-40B4-BE49-F238E27FC236}">
                <a16:creationId xmlns:a16="http://schemas.microsoft.com/office/drawing/2014/main" id="{9730322F-3241-7CA8-44E0-1E66916770A5}"/>
              </a:ext>
            </a:extLst>
          </p:cNvPr>
          <p:cNvSpPr txBox="1"/>
          <p:nvPr/>
        </p:nvSpPr>
        <p:spPr>
          <a:xfrm>
            <a:off x="8990734" y="1234408"/>
            <a:ext cx="2707340" cy="646331"/>
          </a:xfrm>
          <a:prstGeom prst="rect">
            <a:avLst/>
          </a:prstGeom>
          <a:solidFill>
            <a:srgbClr val="C00000"/>
          </a:solidFill>
          <a:ln>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rPr>
              <a:t>Scored 0 - 12</a:t>
            </a:r>
          </a:p>
        </p:txBody>
      </p:sp>
    </p:spTree>
    <p:extLst>
      <p:ext uri="{BB962C8B-B14F-4D97-AF65-F5344CB8AC3E}">
        <p14:creationId xmlns:p14="http://schemas.microsoft.com/office/powerpoint/2010/main" val="345375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2700"/>
          </a:xfrm>
          <a:solidFill>
            <a:srgbClr val="002060"/>
          </a:solidFill>
        </p:spPr>
        <p:txBody>
          <a:bodyPr/>
          <a:lstStyle/>
          <a:p>
            <a:pPr algn="ctr"/>
            <a:r>
              <a:rPr lang="en-US" sz="4000" b="1" dirty="0">
                <a:solidFill>
                  <a:schemeClr val="bg1"/>
                </a:solidFill>
                <a:effectLst>
                  <a:outerShdw blurRad="38100" dist="38100" dir="2700000" algn="tl">
                    <a:srgbClr val="000000">
                      <a:alpha val="43137"/>
                    </a:srgbClr>
                  </a:outerShdw>
                </a:effectLst>
              </a:rPr>
              <a:t>Screening for Unhealthy Substance Use</a:t>
            </a:r>
            <a:r>
              <a:rPr lang="en-US" b="1" dirty="0">
                <a:solidFill>
                  <a:schemeClr val="bg1"/>
                </a:solidFill>
                <a:effectLst>
                  <a:outerShdw blurRad="38100" dist="38100" dir="2700000" algn="tl">
                    <a:srgbClr val="000000">
                      <a:alpha val="43137"/>
                    </a:srgbClr>
                  </a:outerShdw>
                </a:effectLst>
              </a:rPr>
              <a:t/>
            </a:r>
            <a:br>
              <a:rPr lang="en-US" b="1" dirty="0">
                <a:solidFill>
                  <a:schemeClr val="bg1"/>
                </a:solidFill>
                <a:effectLst>
                  <a:outerShdw blurRad="38100" dist="38100" dir="2700000" algn="tl">
                    <a:srgbClr val="000000">
                      <a:alpha val="43137"/>
                    </a:srgbClr>
                  </a:outerShdw>
                </a:effectLst>
              </a:rPr>
            </a:br>
            <a:r>
              <a:rPr lang="en-US" sz="3400" dirty="0">
                <a:solidFill>
                  <a:schemeClr val="bg1"/>
                </a:solidFill>
                <a:effectLst>
                  <a:outerShdw blurRad="38100" dist="38100" dir="2700000" algn="tl">
                    <a:srgbClr val="000000">
                      <a:alpha val="43137"/>
                    </a:srgbClr>
                  </a:outerShdw>
                </a:effectLst>
              </a:rPr>
              <a:t>Tobacco, Alcohol, Prescription meds and other Substances </a:t>
            </a:r>
            <a:r>
              <a:rPr lang="en-US" sz="3400" b="1" dirty="0">
                <a:solidFill>
                  <a:schemeClr val="bg1"/>
                </a:solidFill>
                <a:effectLst>
                  <a:outerShdw blurRad="38100" dist="38100" dir="2700000" algn="tl">
                    <a:srgbClr val="000000">
                      <a:alpha val="43137"/>
                    </a:srgbClr>
                  </a:outerShdw>
                </a:effectLst>
              </a:rPr>
              <a:t>(TAPS)</a:t>
            </a:r>
          </a:p>
        </p:txBody>
      </p:sp>
      <p:sp>
        <p:nvSpPr>
          <p:cNvPr id="3" name="Content Placeholder 2"/>
          <p:cNvSpPr>
            <a:spLocks noGrp="1"/>
          </p:cNvSpPr>
          <p:nvPr>
            <p:ph idx="1"/>
          </p:nvPr>
        </p:nvSpPr>
        <p:spPr>
          <a:xfrm>
            <a:off x="150311" y="1416257"/>
            <a:ext cx="9258865" cy="3466639"/>
          </a:xfrm>
          <a:solidFill>
            <a:schemeClr val="bg2">
              <a:lumMod val="20000"/>
              <a:lumOff val="80000"/>
            </a:schemeClr>
          </a:solidFill>
          <a:effectLst>
            <a:outerShdw blurRad="50800" dist="38100" dir="8100000" algn="tr" rotWithShape="0">
              <a:prstClr val="black">
                <a:alpha val="40000"/>
              </a:prstClr>
            </a:outerShdw>
          </a:effectLst>
        </p:spPr>
        <p:txBody>
          <a:bodyPr>
            <a:noAutofit/>
          </a:bodyPr>
          <a:lstStyle/>
          <a:p>
            <a:pPr marL="0" indent="0">
              <a:spcBef>
                <a:spcPts val="1200"/>
              </a:spcBef>
              <a:buNone/>
            </a:pPr>
            <a:r>
              <a:rPr lang="en-US" sz="2800" b="1" dirty="0"/>
              <a:t>(TAPS-1) </a:t>
            </a:r>
            <a:r>
              <a:rPr lang="en-US" sz="2800" dirty="0"/>
              <a:t>In the </a:t>
            </a:r>
            <a:r>
              <a:rPr lang="en-US" sz="2800" b="1" dirty="0"/>
              <a:t>past 12 months</a:t>
            </a:r>
            <a:r>
              <a:rPr lang="en-US" sz="2800" dirty="0"/>
              <a:t>, </a:t>
            </a:r>
            <a:r>
              <a:rPr lang="en-US" sz="2800" b="1" u="sng" dirty="0"/>
              <a:t>how often have you</a:t>
            </a:r>
            <a:r>
              <a:rPr lang="en-US" sz="2800" dirty="0"/>
              <a:t>:</a:t>
            </a:r>
          </a:p>
          <a:p>
            <a:pPr marL="403225" lvl="1" indent="-288925">
              <a:lnSpc>
                <a:spcPct val="100000"/>
              </a:lnSpc>
              <a:spcBef>
                <a:spcPts val="1200"/>
              </a:spcBef>
              <a:buFont typeface="+mj-lt"/>
              <a:buAutoNum type="arabicPeriod"/>
            </a:pPr>
            <a:r>
              <a:rPr lang="en-US" sz="2200" dirty="0"/>
              <a:t>Used any </a:t>
            </a:r>
            <a:r>
              <a:rPr lang="en-US" sz="2200" b="1" dirty="0"/>
              <a:t>tobacco</a:t>
            </a:r>
            <a:r>
              <a:rPr lang="en-US" sz="2200" dirty="0"/>
              <a:t> product </a:t>
            </a:r>
            <a:r>
              <a:rPr lang="en-US" sz="1800" dirty="0">
                <a:solidFill>
                  <a:schemeClr val="tx1">
                    <a:lumMod val="65000"/>
                    <a:lumOff val="35000"/>
                  </a:schemeClr>
                </a:solidFill>
              </a:rPr>
              <a:t>(cigarettes, e-cigarettes, cigars, pipes or smokes tobacco)</a:t>
            </a:r>
            <a:r>
              <a:rPr lang="en-US" sz="2200" dirty="0"/>
              <a:t>?</a:t>
            </a:r>
          </a:p>
          <a:p>
            <a:pPr marL="403225" lvl="1" indent="-288925">
              <a:lnSpc>
                <a:spcPct val="100000"/>
              </a:lnSpc>
              <a:spcBef>
                <a:spcPts val="1200"/>
              </a:spcBef>
              <a:buFont typeface="+mj-lt"/>
              <a:buAutoNum type="arabicPeriod"/>
            </a:pPr>
            <a:r>
              <a:rPr lang="en-US" sz="2200" dirty="0"/>
              <a:t>Had (</a:t>
            </a:r>
            <a:r>
              <a:rPr lang="en-US" sz="2200" b="1" dirty="0"/>
              <a:t>5</a:t>
            </a:r>
            <a:r>
              <a:rPr lang="en-US" sz="2200" dirty="0"/>
              <a:t> [males], </a:t>
            </a:r>
            <a:r>
              <a:rPr lang="en-US" sz="2200" b="1" dirty="0"/>
              <a:t>4</a:t>
            </a:r>
            <a:r>
              <a:rPr lang="en-US" sz="2200" dirty="0"/>
              <a:t> [females]) </a:t>
            </a:r>
            <a:r>
              <a:rPr lang="en-US" sz="2200" b="1" dirty="0"/>
              <a:t>or more drinks </a:t>
            </a:r>
            <a:r>
              <a:rPr lang="en-US" sz="2200" dirty="0"/>
              <a:t>containing </a:t>
            </a:r>
            <a:r>
              <a:rPr lang="en-US" sz="2200" b="1" dirty="0"/>
              <a:t>alcohol</a:t>
            </a:r>
            <a:r>
              <a:rPr lang="en-US" sz="2200" dirty="0"/>
              <a:t> in </a:t>
            </a:r>
            <a:r>
              <a:rPr lang="en-US" sz="2200" b="1" dirty="0"/>
              <a:t>one day</a:t>
            </a:r>
            <a:r>
              <a:rPr lang="en-US" sz="2200" dirty="0"/>
              <a:t>?</a:t>
            </a:r>
          </a:p>
          <a:p>
            <a:pPr marL="403225" lvl="1" indent="-288925">
              <a:lnSpc>
                <a:spcPct val="100000"/>
              </a:lnSpc>
              <a:spcBef>
                <a:spcPts val="1200"/>
              </a:spcBef>
              <a:buFont typeface="+mj-lt"/>
              <a:buAutoNum type="arabicPeriod"/>
            </a:pPr>
            <a:r>
              <a:rPr lang="en-US" sz="2200" dirty="0"/>
              <a:t>Used any </a:t>
            </a:r>
            <a:r>
              <a:rPr lang="en-US" sz="2200" b="1" dirty="0"/>
              <a:t>drugs</a:t>
            </a:r>
            <a:r>
              <a:rPr lang="en-US" sz="2200" dirty="0"/>
              <a:t> including marijuana, cocaine or crack, heroin, methamphetamine, hallucinogens, ecstasy?</a:t>
            </a:r>
          </a:p>
          <a:p>
            <a:pPr marL="403225" lvl="1" indent="-288925">
              <a:lnSpc>
                <a:spcPct val="100000"/>
              </a:lnSpc>
              <a:spcBef>
                <a:spcPts val="1200"/>
              </a:spcBef>
              <a:buFont typeface="+mj-lt"/>
              <a:buAutoNum type="arabicPeriod"/>
            </a:pPr>
            <a:r>
              <a:rPr lang="en-US" sz="2200" dirty="0"/>
              <a:t>Used any </a:t>
            </a:r>
            <a:r>
              <a:rPr lang="en-US" sz="2200" b="1" dirty="0"/>
              <a:t>prescription medications </a:t>
            </a:r>
            <a:r>
              <a:rPr lang="en-US" sz="2200" dirty="0"/>
              <a:t>just for the feeling, more than prescribed, or that were not prescribed for you? </a:t>
            </a:r>
            <a:r>
              <a:rPr lang="en-US" sz="1800" dirty="0">
                <a:solidFill>
                  <a:schemeClr val="tx1">
                    <a:lumMod val="65000"/>
                    <a:lumOff val="35000"/>
                  </a:schemeClr>
                </a:solidFill>
              </a:rPr>
              <a:t>(e.g., opioid pain relievers, medications for anxiety or sleeping, medications for ADHD)</a:t>
            </a:r>
            <a:endParaRPr lang="en-US" sz="2200" dirty="0">
              <a:solidFill>
                <a:schemeClr val="tx1">
                  <a:lumMod val="65000"/>
                  <a:lumOff val="35000"/>
                </a:schemeClr>
              </a:solidFill>
            </a:endParaRPr>
          </a:p>
        </p:txBody>
      </p:sp>
      <p:sp>
        <p:nvSpPr>
          <p:cNvPr id="5" name="TextBox 3"/>
          <p:cNvSpPr txBox="1"/>
          <p:nvPr/>
        </p:nvSpPr>
        <p:spPr>
          <a:xfrm>
            <a:off x="269941" y="6322829"/>
            <a:ext cx="443764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rgbClr val="000000"/>
                </a:solidFill>
                <a:latin typeface="Calibri" panose="020F0502020204030204" pitchFamily="34" charset="0"/>
              </a:rPr>
              <a:t>McNeely J et al. </a:t>
            </a:r>
            <a:r>
              <a:rPr lang="da-DK" i="1" dirty="0">
                <a:solidFill>
                  <a:srgbClr val="000000"/>
                </a:solidFill>
                <a:latin typeface="Calibri" panose="020F0502020204030204" pitchFamily="34" charset="0"/>
              </a:rPr>
              <a:t>Ann Intern Med. </a:t>
            </a:r>
            <a:r>
              <a:rPr lang="da-DK" dirty="0">
                <a:solidFill>
                  <a:srgbClr val="000000"/>
                </a:solidFill>
                <a:latin typeface="Calibri" panose="020F0502020204030204" pitchFamily="34" charset="0"/>
              </a:rPr>
              <a:t>2016</a:t>
            </a:r>
            <a:endParaRPr kumimoji="0" lang="da-DK"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Content Placeholder 2"/>
          <p:cNvSpPr txBox="1">
            <a:spLocks/>
          </p:cNvSpPr>
          <p:nvPr/>
        </p:nvSpPr>
        <p:spPr bwMode="auto">
          <a:xfrm>
            <a:off x="9509761" y="1416257"/>
            <a:ext cx="2531928" cy="1912160"/>
          </a:xfrm>
          <a:prstGeom prst="rect">
            <a:avLst/>
          </a:prstGeom>
          <a:solidFill>
            <a:schemeClr val="bg2">
              <a:lumMod val="20000"/>
              <a:lumOff val="80000"/>
            </a:schemeClr>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Tx/>
              <a:buSzTx/>
              <a:buNone/>
              <a:tabLst>
                <a:tab pos="7197725" algn="l"/>
              </a:tabLst>
              <a:defRPr/>
            </a:pPr>
            <a:r>
              <a:rPr kumimoji="0" lang="en-US" sz="2000" b="0" u="none" strike="noStrike" kern="0" cap="none" spc="0" normalizeH="0" baseline="0" noProof="0" dirty="0">
                <a:ln>
                  <a:noFill/>
                </a:ln>
                <a:solidFill>
                  <a:srgbClr val="000000"/>
                </a:solidFill>
                <a:effectLst/>
                <a:uLnTx/>
                <a:uFillTx/>
              </a:rPr>
              <a:t>Response</a:t>
            </a:r>
            <a:r>
              <a:rPr kumimoji="0" lang="en-US" sz="2000" b="0" u="none" strike="noStrike" kern="0" cap="none" spc="0" normalizeH="0" noProof="0" dirty="0">
                <a:ln>
                  <a:noFill/>
                </a:ln>
                <a:solidFill>
                  <a:srgbClr val="000000"/>
                </a:solidFill>
                <a:effectLst/>
                <a:uLnTx/>
                <a:uFillTx/>
              </a:rPr>
              <a:t> options:</a:t>
            </a:r>
          </a:p>
          <a:p>
            <a:pPr marL="0" marR="0" lvl="0" indent="0" algn="l" defTabSz="914400" rtl="0" eaLnBrk="0" fontAlgn="base" latinLnBrk="0" hangingPunct="0">
              <a:lnSpc>
                <a:spcPct val="100000"/>
              </a:lnSpc>
              <a:spcBef>
                <a:spcPts val="0"/>
              </a:spcBef>
              <a:spcAft>
                <a:spcPct val="0"/>
              </a:spcAft>
              <a:buClrTx/>
              <a:buSzTx/>
              <a:buNone/>
              <a:tabLst>
                <a:tab pos="7197725" algn="l"/>
              </a:tabLst>
              <a:defRPr/>
            </a:pPr>
            <a:endParaRPr kumimoji="0" lang="en-US" sz="400" b="0" u="none" strike="noStrike" kern="0" cap="none" spc="0" normalizeH="0" noProof="0" dirty="0">
              <a:ln>
                <a:noFill/>
              </a:ln>
              <a:solidFill>
                <a:srgbClr val="000000"/>
              </a:solidFill>
              <a:effectLst/>
              <a:uLnTx/>
              <a:uFillTx/>
            </a:endParaRP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baseline="0" dirty="0">
                <a:solidFill>
                  <a:srgbClr val="CC0000"/>
                </a:solidFill>
              </a:rPr>
              <a:t>Daily</a:t>
            </a:r>
            <a:r>
              <a:rPr lang="en-US" sz="1800" b="1" kern="0" dirty="0">
                <a:solidFill>
                  <a:srgbClr val="CC0000"/>
                </a:solidFill>
              </a:rPr>
              <a:t> or almost daily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Weekly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Monthly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CC0000"/>
                </a:solidFill>
              </a:rPr>
              <a:t>Less than monthly</a:t>
            </a:r>
          </a:p>
          <a:p>
            <a:pPr marL="285750" marR="0" lvl="0" indent="-285750" algn="l" defTabSz="914400" rtl="0" eaLnBrk="0" fontAlgn="base" latinLnBrk="0" hangingPunct="0">
              <a:lnSpc>
                <a:spcPct val="100000"/>
              </a:lnSpc>
              <a:spcBef>
                <a:spcPts val="0"/>
              </a:spcBef>
              <a:spcAft>
                <a:spcPct val="0"/>
              </a:spcAft>
              <a:buClrTx/>
              <a:buSzPct val="80000"/>
              <a:buFont typeface="Wingdings" panose="05000000000000000000" pitchFamily="2" charset="2"/>
              <a:buChar char="q"/>
              <a:tabLst>
                <a:tab pos="7197725" algn="l"/>
              </a:tabLst>
              <a:defRPr/>
            </a:pPr>
            <a:r>
              <a:rPr lang="en-US" sz="1800" b="1" kern="0" dirty="0">
                <a:solidFill>
                  <a:srgbClr val="000000"/>
                </a:solidFill>
              </a:rPr>
              <a:t>Never </a:t>
            </a:r>
          </a:p>
        </p:txBody>
      </p:sp>
      <p:sp>
        <p:nvSpPr>
          <p:cNvPr id="4" name="TextBox 3">
            <a:extLst>
              <a:ext uri="{FF2B5EF4-FFF2-40B4-BE49-F238E27FC236}">
                <a16:creationId xmlns:a16="http://schemas.microsoft.com/office/drawing/2014/main" id="{3A42DF9C-A2F0-4B1C-B7EF-AC03EBF696DB}"/>
              </a:ext>
            </a:extLst>
          </p:cNvPr>
          <p:cNvSpPr txBox="1"/>
          <p:nvPr/>
        </p:nvSpPr>
        <p:spPr>
          <a:xfrm>
            <a:off x="150311" y="5086155"/>
            <a:ext cx="11571539" cy="830997"/>
          </a:xfrm>
          <a:prstGeom prst="rect">
            <a:avLst/>
          </a:prstGeom>
          <a:solidFill>
            <a:schemeClr val="bg1"/>
          </a:solidFill>
          <a:effectLst>
            <a:outerShdw blurRad="50800" dist="38100" dir="8100000" algn="tr" rotWithShape="0">
              <a:prstClr val="black">
                <a:alpha val="40000"/>
              </a:prstClr>
            </a:outerShdw>
          </a:effectLst>
        </p:spPr>
        <p:txBody>
          <a:bodyPr wrap="square" rtlCol="0">
            <a:spAutoFit/>
          </a:bodyPr>
          <a:lstStyle/>
          <a:p>
            <a:r>
              <a:rPr lang="en-US" sz="2400" dirty="0"/>
              <a:t>If positive on </a:t>
            </a:r>
            <a:r>
              <a:rPr lang="en-US" sz="2400" b="1" dirty="0"/>
              <a:t>TAPS-1</a:t>
            </a:r>
            <a:r>
              <a:rPr lang="en-US" sz="2400" dirty="0"/>
              <a:t> (i.e., other than “never“) use </a:t>
            </a:r>
            <a:r>
              <a:rPr lang="en-US" sz="2400" b="1" dirty="0"/>
              <a:t>TAPS-2</a:t>
            </a:r>
            <a:r>
              <a:rPr lang="en-US" sz="2400" dirty="0"/>
              <a:t>, which consists of brief substance-specific questions to determine risk level ranging from “problem use” to “use disorder”</a:t>
            </a:r>
          </a:p>
        </p:txBody>
      </p:sp>
    </p:spTree>
    <p:custDataLst>
      <p:tags r:id="rId1"/>
    </p:custDataLst>
    <p:extLst>
      <p:ext uri="{BB962C8B-B14F-4D97-AF65-F5344CB8AC3E}">
        <p14:creationId xmlns:p14="http://schemas.microsoft.com/office/powerpoint/2010/main" val="42131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6F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AE1BFB-38C4-46BB-95AF-4595430B9D8C}"/>
              </a:ext>
            </a:extLst>
          </p:cNvPr>
          <p:cNvSpPr/>
          <p:nvPr/>
        </p:nvSpPr>
        <p:spPr>
          <a:xfrm>
            <a:off x="27135" y="660421"/>
            <a:ext cx="12137730" cy="1384995"/>
          </a:xfrm>
          <a:prstGeom prst="rect">
            <a:avLst/>
          </a:prstGeom>
          <a:solidFill>
            <a:srgbClr val="E9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lowchart: Alternate Process 4"/>
          <p:cNvSpPr/>
          <p:nvPr/>
        </p:nvSpPr>
        <p:spPr>
          <a:xfrm>
            <a:off x="795528" y="943925"/>
            <a:ext cx="10771632" cy="789174"/>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Screen for Unhealthy Substance Use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SISQ, AUDIT-C, TAPS)</a:t>
            </a:r>
          </a:p>
        </p:txBody>
      </p:sp>
      <p:sp>
        <p:nvSpPr>
          <p:cNvPr id="9" name="Flowchart: Alternate Process 8"/>
          <p:cNvSpPr/>
          <p:nvPr/>
        </p:nvSpPr>
        <p:spPr>
          <a:xfrm>
            <a:off x="299209" y="3194859"/>
            <a:ext cx="5226102" cy="1004284"/>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Positive reinforcement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Straight Arrow Connector 12"/>
          <p:cNvCxnSpPr>
            <a:cxnSpLocks/>
          </p:cNvCxnSpPr>
          <p:nvPr/>
        </p:nvCxnSpPr>
        <p:spPr>
          <a:xfrm flipH="1">
            <a:off x="4912469" y="1731258"/>
            <a:ext cx="885218" cy="140685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3718" y="1980821"/>
            <a:ext cx="388489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Screen </a:t>
            </a:r>
            <a:r>
              <a:rPr kumimoji="0" lang="en-US" sz="3200" b="1" i="0" u="sng" strike="noStrike" kern="1200" cap="none" spc="0" normalizeH="0" baseline="0" noProof="0" dirty="0">
                <a:ln>
                  <a:noFill/>
                </a:ln>
                <a:effectLst/>
                <a:uLnTx/>
                <a:uFillTx/>
                <a:latin typeface="Calibri" panose="020F0502020204030204"/>
                <a:ea typeface="+mn-ea"/>
                <a:cs typeface="+mn-cs"/>
              </a:rPr>
              <a:t>negative</a:t>
            </a:r>
            <a:r>
              <a:rPr kumimoji="0" lang="en-US" sz="3200" b="1" i="0" u="none" strike="noStrike" kern="1200" cap="none" spc="0" normalizeH="0" baseline="0" noProof="0" dirty="0">
                <a:ln>
                  <a:noFill/>
                </a:ln>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for unhealthy substance use</a:t>
            </a:r>
          </a:p>
        </p:txBody>
      </p:sp>
      <p:sp>
        <p:nvSpPr>
          <p:cNvPr id="17" name="Rectangle 16"/>
          <p:cNvSpPr/>
          <p:nvPr/>
        </p:nvSpPr>
        <p:spPr>
          <a:xfrm>
            <a:off x="0" y="-27506"/>
            <a:ext cx="12192000" cy="723709"/>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Screening Workflow</a:t>
            </a:r>
          </a:p>
        </p:txBody>
      </p:sp>
      <p:grpSp>
        <p:nvGrpSpPr>
          <p:cNvPr id="2" name="Group 1">
            <a:extLst>
              <a:ext uri="{FF2B5EF4-FFF2-40B4-BE49-F238E27FC236}">
                <a16:creationId xmlns:a16="http://schemas.microsoft.com/office/drawing/2014/main" id="{D80EE0E0-9B68-ACD3-06DA-458EC67CC8FC}"/>
              </a:ext>
            </a:extLst>
          </p:cNvPr>
          <p:cNvGrpSpPr/>
          <p:nvPr/>
        </p:nvGrpSpPr>
        <p:grpSpPr>
          <a:xfrm>
            <a:off x="5797685" y="1753118"/>
            <a:ext cx="6239418" cy="2446024"/>
            <a:chOff x="5797685" y="1753118"/>
            <a:chExt cx="6239418" cy="2446024"/>
          </a:xfrm>
        </p:grpSpPr>
        <p:sp>
          <p:nvSpPr>
            <p:cNvPr id="6" name="Flowchart: Alternate Process 5"/>
            <p:cNvSpPr/>
            <p:nvPr/>
          </p:nvSpPr>
          <p:spPr>
            <a:xfrm>
              <a:off x="6061145" y="3174839"/>
              <a:ext cx="5975958" cy="1024303"/>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white"/>
                  </a:solidFill>
                  <a:effectLst/>
                  <a:uLnTx/>
                  <a:uFillTx/>
                  <a:latin typeface="Calibri" panose="020F0502020204030204"/>
                  <a:ea typeface="+mn-ea"/>
                  <a:cs typeface="+mn-cs"/>
                </a:rPr>
                <a:t>Screen (Assess) for SUD</a:t>
              </a:r>
              <a:endPar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lgn="ctr"/>
              <a:r>
                <a:rPr lang="en-US" sz="2400" dirty="0">
                  <a:solidFill>
                    <a:prstClr val="white"/>
                  </a:solidFill>
                </a:rPr>
                <a:t>DSM-5, AUDIT</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824628" y="1980821"/>
              <a:ext cx="453365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Calibri" panose="020F0502020204030204"/>
                  <a:ea typeface="+mn-ea"/>
                  <a:cs typeface="+mn-cs"/>
                </a:rPr>
                <a:t>Screen </a:t>
              </a:r>
              <a:r>
                <a:rPr kumimoji="0" lang="en-US" sz="3200" b="1" i="0" u="sng" strike="noStrike" kern="1200" cap="none" spc="0" normalizeH="0" baseline="0" noProof="0" dirty="0">
                  <a:ln>
                    <a:noFill/>
                  </a:ln>
                  <a:effectLst/>
                  <a:uLnTx/>
                  <a:uFillTx/>
                  <a:latin typeface="Calibri" panose="020F0502020204030204"/>
                  <a:ea typeface="+mn-ea"/>
                  <a:cs typeface="+mn-cs"/>
                </a:rPr>
                <a:t>positive                </a:t>
              </a:r>
              <a:r>
                <a:rPr kumimoji="0" lang="en-US" sz="2400" b="0" i="0" u="none" strike="noStrike" kern="1200" cap="none" spc="0" normalizeH="0" baseline="0" noProof="0" dirty="0">
                  <a:ln>
                    <a:noFill/>
                  </a:ln>
                  <a:effectLst/>
                  <a:uLnTx/>
                  <a:uFillTx/>
                  <a:latin typeface="Calibri" panose="020F0502020204030204"/>
                  <a:ea typeface="+mn-ea"/>
                  <a:cs typeface="+mn-cs"/>
                </a:rPr>
                <a:t>for unhealthy substance use</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cxnSp>
          <p:nvCxnSpPr>
            <p:cNvPr id="23" name="Straight Arrow Connector 22"/>
            <p:cNvCxnSpPr>
              <a:cxnSpLocks/>
            </p:cNvCxnSpPr>
            <p:nvPr/>
          </p:nvCxnSpPr>
          <p:spPr>
            <a:xfrm>
              <a:off x="5797685" y="1753118"/>
              <a:ext cx="885217" cy="138499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3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2743"/>
          </a:xfrm>
          <a:solidFill>
            <a:srgbClr val="002060"/>
          </a:solidFill>
        </p:spPr>
        <p:txBody>
          <a:bodyPr>
            <a:normAutofit/>
          </a:bodyPr>
          <a:lstStyle/>
          <a:p>
            <a:pPr algn="ctr"/>
            <a:r>
              <a:rPr lang="en-US" b="1" dirty="0">
                <a:solidFill>
                  <a:schemeClr val="bg1"/>
                </a:solidFill>
                <a:effectLst>
                  <a:outerShdw blurRad="38100" dist="38100" dir="2700000" algn="tl">
                    <a:srgbClr val="000000">
                      <a:alpha val="43137"/>
                    </a:srgbClr>
                  </a:outerShdw>
                </a:effectLst>
              </a:rPr>
              <a:t>DSM-5 Substance Use Disorders (SUD)</a:t>
            </a:r>
            <a:endParaRPr lang="en-US" b="1" baseline="30000" dirty="0">
              <a:solidFill>
                <a:schemeClr val="bg1"/>
              </a:solidFill>
              <a:effectLst>
                <a:outerShdw blurRad="38100" dist="38100" dir="2700000" algn="tl">
                  <a:srgbClr val="000000">
                    <a:alpha val="43137"/>
                  </a:srgbClr>
                </a:outerShdw>
              </a:effectLst>
            </a:endParaRPr>
          </a:p>
        </p:txBody>
      </p:sp>
      <p:sp>
        <p:nvSpPr>
          <p:cNvPr id="4" name="Text Box 6"/>
          <p:cNvSpPr txBox="1">
            <a:spLocks noChangeArrowheads="1"/>
          </p:cNvSpPr>
          <p:nvPr/>
        </p:nvSpPr>
        <p:spPr bwMode="auto">
          <a:xfrm>
            <a:off x="623460" y="6493256"/>
            <a:ext cx="7600272" cy="338137"/>
          </a:xfrm>
          <a:prstGeom prst="rect">
            <a:avLst/>
          </a:prstGeom>
          <a:noFill/>
          <a:ln>
            <a:noFill/>
          </a:ln>
          <a:effec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US" altLang="en-US" sz="1600" kern="0" dirty="0"/>
              <a:t>APA. (2013). </a:t>
            </a:r>
            <a:r>
              <a:rPr lang="en-US" altLang="en-US" sz="1600" i="1" kern="0" dirty="0"/>
              <a:t>Diagnostic and Statistical Manual of Mental Disorders</a:t>
            </a:r>
            <a:r>
              <a:rPr lang="en-US" altLang="en-US" sz="1600" kern="0" dirty="0"/>
              <a:t> (5th ed.) </a:t>
            </a:r>
          </a:p>
        </p:txBody>
      </p:sp>
      <p:sp>
        <p:nvSpPr>
          <p:cNvPr id="5" name="Freeform 4"/>
          <p:cNvSpPr/>
          <p:nvPr/>
        </p:nvSpPr>
        <p:spPr>
          <a:xfrm>
            <a:off x="4258016" y="2146878"/>
            <a:ext cx="7295314"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B3B3FF"/>
          </a:solidFill>
          <a:ln w="3175">
            <a:solidFill>
              <a:srgbClr val="002B8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Loss of Control</a:t>
            </a:r>
          </a:p>
        </p:txBody>
      </p:sp>
      <p:sp>
        <p:nvSpPr>
          <p:cNvPr id="10" name="Freeform 9"/>
          <p:cNvSpPr/>
          <p:nvPr/>
        </p:nvSpPr>
        <p:spPr>
          <a:xfrm>
            <a:off x="6612957" y="1438725"/>
            <a:ext cx="2386347"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4. </a:t>
            </a:r>
          </a:p>
          <a:p>
            <a:pPr lvl="0" algn="ctr" defTabSz="488950" rtl="0">
              <a:lnSpc>
                <a:spcPct val="85000"/>
              </a:lnSpc>
              <a:spcBef>
                <a:spcPct val="0"/>
              </a:spcBef>
              <a:spcAft>
                <a:spcPts val="600"/>
              </a:spcAft>
            </a:pPr>
            <a:r>
              <a:rPr lang="en-US" b="1" kern="1200" dirty="0">
                <a:solidFill>
                  <a:schemeClr val="bg1"/>
                </a:solidFill>
              </a:rPr>
              <a:t>Inability to cut down      on or control use</a:t>
            </a:r>
          </a:p>
        </p:txBody>
      </p:sp>
      <p:sp>
        <p:nvSpPr>
          <p:cNvPr id="11" name="Freeform 10"/>
          <p:cNvSpPr/>
          <p:nvPr/>
        </p:nvSpPr>
        <p:spPr>
          <a:xfrm>
            <a:off x="9152582" y="1438725"/>
            <a:ext cx="2400748"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5. </a:t>
            </a:r>
          </a:p>
          <a:p>
            <a:pPr lvl="0" algn="ctr" defTabSz="488950" rtl="0">
              <a:lnSpc>
                <a:spcPct val="85000"/>
              </a:lnSpc>
              <a:spcBef>
                <a:spcPct val="0"/>
              </a:spcBef>
              <a:spcAft>
                <a:spcPts val="600"/>
              </a:spcAft>
            </a:pPr>
            <a:r>
              <a:rPr lang="en-US" b="1" kern="1200" dirty="0">
                <a:solidFill>
                  <a:schemeClr val="bg1"/>
                </a:solidFill>
              </a:rPr>
              <a:t>Increased time spent obtaining, using or recovering</a:t>
            </a:r>
          </a:p>
        </p:txBody>
      </p:sp>
      <p:sp>
        <p:nvSpPr>
          <p:cNvPr id="13" name="TextBox 12"/>
          <p:cNvSpPr txBox="1"/>
          <p:nvPr/>
        </p:nvSpPr>
        <p:spPr>
          <a:xfrm>
            <a:off x="7561432" y="5148551"/>
            <a:ext cx="3991897" cy="1200329"/>
          </a:xfrm>
          <a:prstGeom prst="rect">
            <a:avLst/>
          </a:prstGeom>
          <a:solidFill>
            <a:srgbClr val="00005C"/>
          </a:solidFill>
          <a:ln w="3175">
            <a:solidFill>
              <a:srgbClr val="002B8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tabLst>
                <a:tab pos="2290763" algn="l"/>
              </a:tabLst>
            </a:pPr>
            <a:r>
              <a:rPr lang="en-US" sz="2400" b="1" dirty="0">
                <a:solidFill>
                  <a:schemeClr val="bg1"/>
                </a:solidFill>
              </a:rPr>
              <a:t>Mild SUD</a:t>
            </a:r>
            <a:r>
              <a:rPr lang="en-US" sz="2400" dirty="0">
                <a:solidFill>
                  <a:schemeClr val="bg1"/>
                </a:solidFill>
              </a:rPr>
              <a:t>: 	2-3 Criteria</a:t>
            </a:r>
          </a:p>
          <a:p>
            <a:pPr>
              <a:tabLst>
                <a:tab pos="2290763" algn="l"/>
              </a:tabLst>
            </a:pPr>
            <a:r>
              <a:rPr lang="en-US" sz="2400" b="1" dirty="0">
                <a:solidFill>
                  <a:schemeClr val="bg1"/>
                </a:solidFill>
              </a:rPr>
              <a:t>Moderate SUD</a:t>
            </a:r>
            <a:r>
              <a:rPr lang="en-US" sz="2400" dirty="0">
                <a:solidFill>
                  <a:schemeClr val="bg1"/>
                </a:solidFill>
              </a:rPr>
              <a:t>: 	4-5 Criteria</a:t>
            </a:r>
          </a:p>
          <a:p>
            <a:pPr>
              <a:tabLst>
                <a:tab pos="2290763" algn="l"/>
              </a:tabLst>
            </a:pPr>
            <a:r>
              <a:rPr lang="en-US" sz="2400" b="1" dirty="0">
                <a:solidFill>
                  <a:schemeClr val="bg1"/>
                </a:solidFill>
              </a:rPr>
              <a:t>Severe SUD</a:t>
            </a:r>
            <a:r>
              <a:rPr lang="en-US" sz="2400" dirty="0">
                <a:solidFill>
                  <a:schemeClr val="bg1"/>
                </a:solidFill>
              </a:rPr>
              <a:t>: 	</a:t>
            </a:r>
            <a:r>
              <a:rPr lang="en-US" sz="2400" u="sng" dirty="0">
                <a:solidFill>
                  <a:schemeClr val="bg1"/>
                </a:solidFill>
              </a:rPr>
              <a:t>&gt;</a:t>
            </a:r>
            <a:r>
              <a:rPr lang="en-US" sz="2400" dirty="0">
                <a:solidFill>
                  <a:schemeClr val="bg1"/>
                </a:solidFill>
              </a:rPr>
              <a:t>6 Criteria</a:t>
            </a:r>
          </a:p>
        </p:txBody>
      </p:sp>
      <p:sp>
        <p:nvSpPr>
          <p:cNvPr id="22" name="Freeform 21"/>
          <p:cNvSpPr/>
          <p:nvPr/>
        </p:nvSpPr>
        <p:spPr>
          <a:xfrm>
            <a:off x="614704" y="2146877"/>
            <a:ext cx="3540276"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B3B3FF"/>
          </a:solidFill>
          <a:ln w="3175">
            <a:solidFill>
              <a:srgbClr val="002B8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rtl="0">
              <a:lnSpc>
                <a:spcPct val="85000"/>
              </a:lnSpc>
              <a:spcBef>
                <a:spcPct val="0"/>
              </a:spcBef>
              <a:spcAft>
                <a:spcPts val="600"/>
              </a:spcAft>
            </a:pPr>
            <a:r>
              <a:rPr lang="en-US" sz="2400" b="1" i="1" kern="1200" dirty="0">
                <a:solidFill>
                  <a:schemeClr val="tx1"/>
                </a:solidFill>
              </a:rPr>
              <a:t>Physiologic</a:t>
            </a:r>
          </a:p>
        </p:txBody>
      </p:sp>
      <p:sp>
        <p:nvSpPr>
          <p:cNvPr id="9" name="Freeform 8"/>
          <p:cNvSpPr/>
          <p:nvPr/>
        </p:nvSpPr>
        <p:spPr>
          <a:xfrm>
            <a:off x="4258015" y="1438725"/>
            <a:ext cx="2201664"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3.</a:t>
            </a:r>
          </a:p>
          <a:p>
            <a:pPr lvl="0" algn="ctr" defTabSz="488950" rtl="0">
              <a:lnSpc>
                <a:spcPct val="85000"/>
              </a:lnSpc>
              <a:spcBef>
                <a:spcPct val="0"/>
              </a:spcBef>
              <a:spcAft>
                <a:spcPts val="600"/>
              </a:spcAft>
            </a:pPr>
            <a:r>
              <a:rPr lang="en-US" b="1" kern="1200" dirty="0">
                <a:solidFill>
                  <a:schemeClr val="tx1"/>
                </a:solidFill>
              </a:rPr>
              <a:t> </a:t>
            </a:r>
            <a:r>
              <a:rPr lang="en-US" b="1" kern="1200" dirty="0">
                <a:solidFill>
                  <a:schemeClr val="bg1"/>
                </a:solidFill>
              </a:rPr>
              <a:t>Larger amounts and/or longer periods</a:t>
            </a:r>
          </a:p>
        </p:txBody>
      </p:sp>
      <p:grpSp>
        <p:nvGrpSpPr>
          <p:cNvPr id="3" name="Group 2"/>
          <p:cNvGrpSpPr/>
          <p:nvPr/>
        </p:nvGrpSpPr>
        <p:grpSpPr>
          <a:xfrm>
            <a:off x="614704" y="3329738"/>
            <a:ext cx="10938625" cy="1513167"/>
            <a:chOff x="728663" y="3624706"/>
            <a:chExt cx="10938625" cy="1513167"/>
          </a:xfrm>
        </p:grpSpPr>
        <p:sp>
          <p:nvSpPr>
            <p:cNvPr id="14" name="Freeform 13"/>
            <p:cNvSpPr/>
            <p:nvPr/>
          </p:nvSpPr>
          <p:spPr>
            <a:xfrm>
              <a:off x="2541371" y="4332860"/>
              <a:ext cx="9125917" cy="805013"/>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B3B3FF"/>
            </a:solidFill>
            <a:ln w="3175">
              <a:solidFill>
                <a:srgbClr val="002B82"/>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b" anchorCtr="0">
              <a:noAutofit/>
            </a:bodyPr>
            <a:lstStyle/>
            <a:p>
              <a:pPr lvl="0" algn="ctr" defTabSz="488950">
                <a:lnSpc>
                  <a:spcPct val="85000"/>
                </a:lnSpc>
                <a:spcBef>
                  <a:spcPct val="0"/>
                </a:spcBef>
                <a:spcAft>
                  <a:spcPts val="600"/>
                </a:spcAft>
              </a:pPr>
              <a:r>
                <a:rPr lang="en-US" sz="2400" b="1" i="1" dirty="0">
                  <a:solidFill>
                    <a:schemeClr val="tx1"/>
                  </a:solidFill>
                </a:rPr>
                <a:t>Continued Use Despite Negative Consequences</a:t>
              </a:r>
            </a:p>
          </p:txBody>
        </p:sp>
        <p:sp>
          <p:nvSpPr>
            <p:cNvPr id="15" name="Freeform 14"/>
            <p:cNvSpPr/>
            <p:nvPr/>
          </p:nvSpPr>
          <p:spPr>
            <a:xfrm>
              <a:off x="728663" y="3624707"/>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dirty="0">
                  <a:solidFill>
                    <a:schemeClr val="bg1"/>
                  </a:solidFill>
                </a:rPr>
                <a:t>6</a:t>
              </a:r>
              <a:r>
                <a:rPr lang="en-US" b="1" kern="1200" dirty="0">
                  <a:solidFill>
                    <a:schemeClr val="bg1"/>
                  </a:solidFill>
                </a:rPr>
                <a:t>.</a:t>
              </a:r>
            </a:p>
            <a:p>
              <a:pPr lvl="0" algn="ctr" defTabSz="488950">
                <a:lnSpc>
                  <a:spcPct val="85000"/>
                </a:lnSpc>
                <a:spcBef>
                  <a:spcPct val="0"/>
                </a:spcBef>
                <a:spcAft>
                  <a:spcPts val="600"/>
                </a:spcAft>
              </a:pPr>
              <a:r>
                <a:rPr lang="en-US" b="1" dirty="0">
                  <a:solidFill>
                    <a:schemeClr val="bg1"/>
                  </a:solidFill>
                </a:rPr>
                <a:t> Craving/</a:t>
              </a:r>
            </a:p>
            <a:p>
              <a:pPr lvl="0" algn="ctr" defTabSz="488950">
                <a:lnSpc>
                  <a:spcPct val="85000"/>
                </a:lnSpc>
                <a:spcBef>
                  <a:spcPct val="0"/>
                </a:spcBef>
                <a:spcAft>
                  <a:spcPts val="600"/>
                </a:spcAft>
              </a:pPr>
              <a:r>
                <a:rPr lang="en-US" b="1" dirty="0">
                  <a:solidFill>
                    <a:schemeClr val="bg1"/>
                  </a:solidFill>
                </a:rPr>
                <a:t>Compulsion</a:t>
              </a:r>
            </a:p>
          </p:txBody>
        </p:sp>
        <p:sp>
          <p:nvSpPr>
            <p:cNvPr id="16" name="Freeform 15"/>
            <p:cNvSpPr/>
            <p:nvPr/>
          </p:nvSpPr>
          <p:spPr>
            <a:xfrm>
              <a:off x="2541371" y="3624707"/>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7. </a:t>
              </a:r>
            </a:p>
            <a:p>
              <a:pPr lvl="0" algn="ctr" defTabSz="488950">
                <a:lnSpc>
                  <a:spcPct val="85000"/>
                </a:lnSpc>
                <a:spcBef>
                  <a:spcPct val="0"/>
                </a:spcBef>
                <a:spcAft>
                  <a:spcPts val="600"/>
                </a:spcAft>
              </a:pPr>
              <a:r>
                <a:rPr lang="en-US" b="1" dirty="0">
                  <a:solidFill>
                    <a:schemeClr val="bg1"/>
                  </a:solidFill>
                </a:rPr>
                <a:t>Role failure: work, home, school</a:t>
              </a:r>
            </a:p>
          </p:txBody>
        </p:sp>
        <p:sp>
          <p:nvSpPr>
            <p:cNvPr id="18" name="Freeform 17"/>
            <p:cNvSpPr/>
            <p:nvPr/>
          </p:nvSpPr>
          <p:spPr>
            <a:xfrm>
              <a:off x="4371975" y="3624707"/>
              <a:ext cx="1724026"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8.</a:t>
              </a:r>
            </a:p>
            <a:p>
              <a:pPr lvl="0" algn="ctr" defTabSz="488950">
                <a:lnSpc>
                  <a:spcPct val="85000"/>
                </a:lnSpc>
                <a:spcBef>
                  <a:spcPct val="0"/>
                </a:spcBef>
                <a:spcAft>
                  <a:spcPts val="600"/>
                </a:spcAft>
              </a:pPr>
              <a:r>
                <a:rPr lang="en-US" b="1" dirty="0">
                  <a:solidFill>
                    <a:schemeClr val="bg1"/>
                  </a:solidFill>
                </a:rPr>
                <a:t> Social, interpersonal problems</a:t>
              </a:r>
              <a:endParaRPr lang="en-US" b="1" kern="1200" dirty="0">
                <a:solidFill>
                  <a:schemeClr val="bg1"/>
                </a:solidFill>
              </a:endParaRPr>
            </a:p>
          </p:txBody>
        </p:sp>
        <p:sp>
          <p:nvSpPr>
            <p:cNvPr id="19" name="Freeform 18"/>
            <p:cNvSpPr/>
            <p:nvPr/>
          </p:nvSpPr>
          <p:spPr>
            <a:xfrm>
              <a:off x="6265260" y="3624707"/>
              <a:ext cx="203844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9. </a:t>
              </a:r>
            </a:p>
            <a:p>
              <a:pPr lvl="0" algn="ctr" defTabSz="488950">
                <a:lnSpc>
                  <a:spcPct val="85000"/>
                </a:lnSpc>
                <a:spcBef>
                  <a:spcPct val="0"/>
                </a:spcBef>
                <a:spcAft>
                  <a:spcPts val="600"/>
                </a:spcAft>
              </a:pPr>
              <a:r>
                <a:rPr lang="en-US" b="1" dirty="0">
                  <a:solidFill>
                    <a:schemeClr val="bg1"/>
                  </a:solidFill>
                </a:rPr>
                <a:t>Reducing social, work, recreational activity</a:t>
              </a:r>
              <a:endParaRPr lang="en-US" b="1" kern="1200" dirty="0">
                <a:solidFill>
                  <a:schemeClr val="bg1"/>
                </a:solidFill>
              </a:endParaRPr>
            </a:p>
          </p:txBody>
        </p:sp>
        <p:sp>
          <p:nvSpPr>
            <p:cNvPr id="20" name="Freeform 19"/>
            <p:cNvSpPr/>
            <p:nvPr/>
          </p:nvSpPr>
          <p:spPr>
            <a:xfrm>
              <a:off x="8467522" y="3624707"/>
              <a:ext cx="131567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10. </a:t>
              </a:r>
            </a:p>
            <a:p>
              <a:pPr lvl="0" algn="ctr" defTabSz="488950">
                <a:lnSpc>
                  <a:spcPct val="85000"/>
                </a:lnSpc>
                <a:spcBef>
                  <a:spcPct val="0"/>
                </a:spcBef>
                <a:spcAft>
                  <a:spcPts val="600"/>
                </a:spcAft>
              </a:pPr>
              <a:r>
                <a:rPr lang="en-US" b="1" dirty="0">
                  <a:solidFill>
                    <a:schemeClr val="bg1"/>
                  </a:solidFill>
                </a:rPr>
                <a:t>Physical hazards</a:t>
              </a:r>
              <a:endParaRPr lang="en-US" b="1" kern="1200" dirty="0">
                <a:solidFill>
                  <a:schemeClr val="bg1"/>
                </a:solidFill>
              </a:endParaRPr>
            </a:p>
          </p:txBody>
        </p:sp>
        <p:sp>
          <p:nvSpPr>
            <p:cNvPr id="21" name="Freeform 20"/>
            <p:cNvSpPr/>
            <p:nvPr/>
          </p:nvSpPr>
          <p:spPr>
            <a:xfrm>
              <a:off x="9926713" y="3624706"/>
              <a:ext cx="174057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11. </a:t>
              </a:r>
            </a:p>
            <a:p>
              <a:pPr lvl="0" algn="ctr" defTabSz="488950">
                <a:lnSpc>
                  <a:spcPct val="85000"/>
                </a:lnSpc>
                <a:spcBef>
                  <a:spcPct val="0"/>
                </a:spcBef>
                <a:spcAft>
                  <a:spcPts val="600"/>
                </a:spcAft>
              </a:pPr>
              <a:r>
                <a:rPr lang="en-US" b="1" dirty="0">
                  <a:solidFill>
                    <a:schemeClr val="bg1"/>
                  </a:solidFill>
                </a:rPr>
                <a:t>Physical or psychological harm</a:t>
              </a:r>
              <a:endParaRPr lang="en-US" b="1" kern="1200" dirty="0">
                <a:solidFill>
                  <a:schemeClr val="bg1"/>
                </a:solidFill>
              </a:endParaRPr>
            </a:p>
          </p:txBody>
        </p:sp>
      </p:grpSp>
      <p:sp>
        <p:nvSpPr>
          <p:cNvPr id="7" name="Freeform 6"/>
          <p:cNvSpPr/>
          <p:nvPr/>
        </p:nvSpPr>
        <p:spPr>
          <a:xfrm>
            <a:off x="2427412" y="1438725"/>
            <a:ext cx="1677325"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2. </a:t>
            </a:r>
          </a:p>
          <a:p>
            <a:pPr lvl="0" algn="ctr" defTabSz="488950" rtl="0">
              <a:lnSpc>
                <a:spcPct val="85000"/>
              </a:lnSpc>
              <a:spcBef>
                <a:spcPct val="0"/>
              </a:spcBef>
              <a:spcAft>
                <a:spcPts val="600"/>
              </a:spcAft>
            </a:pPr>
            <a:r>
              <a:rPr lang="en-US" b="1" kern="1200" dirty="0">
                <a:solidFill>
                  <a:schemeClr val="bg1"/>
                </a:solidFill>
              </a:rPr>
              <a:t>Withdrawal</a:t>
            </a:r>
          </a:p>
        </p:txBody>
      </p:sp>
      <p:sp>
        <p:nvSpPr>
          <p:cNvPr id="6" name="Freeform 5"/>
          <p:cNvSpPr/>
          <p:nvPr/>
        </p:nvSpPr>
        <p:spPr>
          <a:xfrm>
            <a:off x="614704" y="1438725"/>
            <a:ext cx="1659430" cy="1110660"/>
          </a:xfrm>
          <a:custGeom>
            <a:avLst/>
            <a:gdLst>
              <a:gd name="connsiteX0" fmla="*/ 0 w 1344709"/>
              <a:gd name="connsiteY0" fmla="*/ 53475 h 534746"/>
              <a:gd name="connsiteX1" fmla="*/ 53475 w 1344709"/>
              <a:gd name="connsiteY1" fmla="*/ 0 h 534746"/>
              <a:gd name="connsiteX2" fmla="*/ 1291234 w 1344709"/>
              <a:gd name="connsiteY2" fmla="*/ 0 h 534746"/>
              <a:gd name="connsiteX3" fmla="*/ 1344709 w 1344709"/>
              <a:gd name="connsiteY3" fmla="*/ 53475 h 534746"/>
              <a:gd name="connsiteX4" fmla="*/ 1344709 w 1344709"/>
              <a:gd name="connsiteY4" fmla="*/ 481271 h 534746"/>
              <a:gd name="connsiteX5" fmla="*/ 1291234 w 1344709"/>
              <a:gd name="connsiteY5" fmla="*/ 534746 h 534746"/>
              <a:gd name="connsiteX6" fmla="*/ 53475 w 1344709"/>
              <a:gd name="connsiteY6" fmla="*/ 534746 h 534746"/>
              <a:gd name="connsiteX7" fmla="*/ 0 w 1344709"/>
              <a:gd name="connsiteY7" fmla="*/ 481271 h 534746"/>
              <a:gd name="connsiteX8" fmla="*/ 0 w 1344709"/>
              <a:gd name="connsiteY8" fmla="*/ 53475 h 53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4709" h="534746">
                <a:moveTo>
                  <a:pt x="0" y="53475"/>
                </a:moveTo>
                <a:cubicBezTo>
                  <a:pt x="0" y="23942"/>
                  <a:pt x="23942" y="0"/>
                  <a:pt x="53475" y="0"/>
                </a:cubicBezTo>
                <a:lnTo>
                  <a:pt x="1291234" y="0"/>
                </a:lnTo>
                <a:cubicBezTo>
                  <a:pt x="1320767" y="0"/>
                  <a:pt x="1344709" y="23942"/>
                  <a:pt x="1344709" y="53475"/>
                </a:cubicBezTo>
                <a:lnTo>
                  <a:pt x="1344709" y="481271"/>
                </a:lnTo>
                <a:cubicBezTo>
                  <a:pt x="1344709" y="510804"/>
                  <a:pt x="1320767" y="534746"/>
                  <a:pt x="1291234" y="534746"/>
                </a:cubicBezTo>
                <a:lnTo>
                  <a:pt x="53475" y="534746"/>
                </a:lnTo>
                <a:cubicBezTo>
                  <a:pt x="23942" y="534746"/>
                  <a:pt x="0" y="510804"/>
                  <a:pt x="0" y="481271"/>
                </a:cubicBezTo>
                <a:lnTo>
                  <a:pt x="0" y="53475"/>
                </a:lnTo>
                <a:close/>
              </a:path>
            </a:pathLst>
          </a:custGeom>
          <a:solidFill>
            <a:srgbClr val="000099"/>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17" tIns="29632" rIns="36617" bIns="29632" numCol="1" spcCol="1270" anchor="t" anchorCtr="0">
            <a:noAutofit/>
          </a:bodyPr>
          <a:lstStyle/>
          <a:p>
            <a:pPr lvl="0" algn="ctr" defTabSz="488950" rtl="0">
              <a:lnSpc>
                <a:spcPct val="85000"/>
              </a:lnSpc>
              <a:spcBef>
                <a:spcPct val="0"/>
              </a:spcBef>
              <a:spcAft>
                <a:spcPts val="600"/>
              </a:spcAft>
            </a:pPr>
            <a:r>
              <a:rPr lang="en-US" b="1" kern="1200" dirty="0">
                <a:solidFill>
                  <a:schemeClr val="bg1"/>
                </a:solidFill>
              </a:rPr>
              <a:t>1.</a:t>
            </a:r>
          </a:p>
          <a:p>
            <a:pPr lvl="0" algn="ctr" defTabSz="488950" rtl="0">
              <a:lnSpc>
                <a:spcPct val="85000"/>
              </a:lnSpc>
              <a:spcBef>
                <a:spcPct val="0"/>
              </a:spcBef>
              <a:spcAft>
                <a:spcPts val="600"/>
              </a:spcAft>
            </a:pPr>
            <a:r>
              <a:rPr lang="en-US" b="1" kern="1200" dirty="0">
                <a:solidFill>
                  <a:schemeClr val="bg1"/>
                </a:solidFill>
              </a:rPr>
              <a:t> Tolerance</a:t>
            </a:r>
          </a:p>
        </p:txBody>
      </p:sp>
    </p:spTree>
    <p:extLst>
      <p:ext uri="{BB962C8B-B14F-4D97-AF65-F5344CB8AC3E}">
        <p14:creationId xmlns:p14="http://schemas.microsoft.com/office/powerpoint/2010/main" val="355484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3E3D07-D25F-724D-6CE5-1C6F5592BAC6}"/>
              </a:ext>
            </a:extLst>
          </p:cNvPr>
          <p:cNvSpPr/>
          <p:nvPr/>
        </p:nvSpPr>
        <p:spPr>
          <a:xfrm>
            <a:off x="4031929" y="0"/>
            <a:ext cx="8273560"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4DB1E-91C3-1A0C-F725-2075C8EA125C}"/>
              </a:ext>
            </a:extLst>
          </p:cNvPr>
          <p:cNvSpPr>
            <a:spLocks noGrp="1"/>
          </p:cNvSpPr>
          <p:nvPr>
            <p:ph type="title"/>
          </p:nvPr>
        </p:nvSpPr>
        <p:spPr>
          <a:xfrm>
            <a:off x="1" y="0"/>
            <a:ext cx="3931414" cy="1325563"/>
          </a:xfrm>
          <a:solidFill>
            <a:srgbClr val="002060"/>
          </a:solidFill>
        </p:spPr>
        <p:txBody>
          <a:bodyPr/>
          <a:lstStyle/>
          <a:p>
            <a:r>
              <a:rPr lang="en-US" b="1" dirty="0">
                <a:solidFill>
                  <a:schemeClr val="bg1"/>
                </a:solidFill>
              </a:rPr>
              <a:t>DSM-5 </a:t>
            </a:r>
            <a:br>
              <a:rPr lang="en-US" b="1" dirty="0">
                <a:solidFill>
                  <a:schemeClr val="bg1"/>
                </a:solidFill>
              </a:rPr>
            </a:br>
            <a:r>
              <a:rPr lang="en-US" b="1" dirty="0">
                <a:solidFill>
                  <a:schemeClr val="bg1"/>
                </a:solidFill>
              </a:rPr>
              <a:t>Questionnaire </a:t>
            </a:r>
          </a:p>
        </p:txBody>
      </p:sp>
      <p:pic>
        <p:nvPicPr>
          <p:cNvPr id="5" name="Picture 4">
            <a:extLst>
              <a:ext uri="{FF2B5EF4-FFF2-40B4-BE49-F238E27FC236}">
                <a16:creationId xmlns:a16="http://schemas.microsoft.com/office/drawing/2014/main" id="{709473C6-B09F-84FD-9A42-19EDF378941D}"/>
              </a:ext>
            </a:extLst>
          </p:cNvPr>
          <p:cNvPicPr>
            <a:picLocks noChangeAspect="1"/>
          </p:cNvPicPr>
          <p:nvPr/>
        </p:nvPicPr>
        <p:blipFill rotWithShape="1">
          <a:blip r:embed="rId2"/>
          <a:srcRect l="29041" t="23139" r="30972" b="10674"/>
          <a:stretch/>
        </p:blipFill>
        <p:spPr>
          <a:xfrm>
            <a:off x="5838219" y="38910"/>
            <a:ext cx="6353781" cy="6783091"/>
          </a:xfrm>
          <a:prstGeom prst="rect">
            <a:avLst/>
          </a:prstGeom>
          <a:ln>
            <a:solidFill>
              <a:srgbClr val="002060"/>
            </a:solidFill>
          </a:ln>
        </p:spPr>
      </p:pic>
      <p:sp>
        <p:nvSpPr>
          <p:cNvPr id="7" name="TextBox 6">
            <a:extLst>
              <a:ext uri="{FF2B5EF4-FFF2-40B4-BE49-F238E27FC236}">
                <a16:creationId xmlns:a16="http://schemas.microsoft.com/office/drawing/2014/main" id="{119500ED-1821-0C4E-28B3-316B1E4AFD19}"/>
              </a:ext>
            </a:extLst>
          </p:cNvPr>
          <p:cNvSpPr txBox="1"/>
          <p:nvPr/>
        </p:nvSpPr>
        <p:spPr>
          <a:xfrm>
            <a:off x="69716" y="1444255"/>
            <a:ext cx="3861698" cy="369332"/>
          </a:xfrm>
          <a:prstGeom prst="rect">
            <a:avLst/>
          </a:prstGeom>
          <a:noFill/>
        </p:spPr>
        <p:txBody>
          <a:bodyPr wrap="none" rtlCol="0">
            <a:spAutoFit/>
          </a:bodyPr>
          <a:lstStyle/>
          <a:p>
            <a:r>
              <a:rPr lang="en-US" dirty="0" err="1"/>
              <a:t>Hallgren</a:t>
            </a:r>
            <a:r>
              <a:rPr lang="en-US" dirty="0"/>
              <a:t> KA et al. </a:t>
            </a:r>
            <a:r>
              <a:rPr lang="en-US" i="1" dirty="0" err="1"/>
              <a:t>Alc</a:t>
            </a:r>
            <a:r>
              <a:rPr lang="en-US" i="1" dirty="0"/>
              <a:t> Clin Exp Res</a:t>
            </a:r>
            <a:r>
              <a:rPr lang="en-US" dirty="0"/>
              <a:t>. 2022</a:t>
            </a:r>
          </a:p>
        </p:txBody>
      </p:sp>
      <p:sp>
        <p:nvSpPr>
          <p:cNvPr id="8" name="TextBox 7">
            <a:extLst>
              <a:ext uri="{FF2B5EF4-FFF2-40B4-BE49-F238E27FC236}">
                <a16:creationId xmlns:a16="http://schemas.microsoft.com/office/drawing/2014/main" id="{152A783C-D092-3859-B8A8-836C65CD1B34}"/>
              </a:ext>
            </a:extLst>
          </p:cNvPr>
          <p:cNvSpPr txBox="1"/>
          <p:nvPr/>
        </p:nvSpPr>
        <p:spPr>
          <a:xfrm>
            <a:off x="4156053" y="38910"/>
            <a:ext cx="1643975" cy="1384995"/>
          </a:xfrm>
          <a:prstGeom prst="rect">
            <a:avLst/>
          </a:prstGeom>
          <a:solidFill>
            <a:schemeClr val="bg1"/>
          </a:solidFill>
          <a:ln>
            <a:solidFill>
              <a:srgbClr val="002060"/>
            </a:solidFill>
          </a:ln>
        </p:spPr>
        <p:txBody>
          <a:bodyPr wrap="square" rtlCol="0">
            <a:spAutoFit/>
          </a:bodyPr>
          <a:lstStyle/>
          <a:p>
            <a:r>
              <a:rPr lang="en-US" sz="2800" b="1" dirty="0"/>
              <a:t>In the past 12 months…</a:t>
            </a:r>
          </a:p>
        </p:txBody>
      </p:sp>
      <p:sp>
        <p:nvSpPr>
          <p:cNvPr id="10" name="TextBox 9">
            <a:extLst>
              <a:ext uri="{FF2B5EF4-FFF2-40B4-BE49-F238E27FC236}">
                <a16:creationId xmlns:a16="http://schemas.microsoft.com/office/drawing/2014/main" id="{3F39C1BB-3B6F-B312-4F18-7FE21B7B544E}"/>
              </a:ext>
            </a:extLst>
          </p:cNvPr>
          <p:cNvSpPr txBox="1"/>
          <p:nvPr/>
        </p:nvSpPr>
        <p:spPr>
          <a:xfrm>
            <a:off x="1575232" y="5532764"/>
            <a:ext cx="3736071" cy="1200329"/>
          </a:xfrm>
          <a:prstGeom prst="rect">
            <a:avLst/>
          </a:prstGeom>
          <a:solidFill>
            <a:schemeClr val="bg1"/>
          </a:solidFill>
          <a:ln w="3175">
            <a:solidFill>
              <a:srgbClr val="002B8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tabLst>
                <a:tab pos="2111375" algn="l"/>
              </a:tabLst>
            </a:pPr>
            <a:r>
              <a:rPr lang="en-US" sz="2400" b="1" dirty="0"/>
              <a:t>Mild AUD</a:t>
            </a:r>
            <a:r>
              <a:rPr lang="en-US" sz="2400" dirty="0"/>
              <a:t>: 	2-3 points</a:t>
            </a:r>
          </a:p>
          <a:p>
            <a:pPr>
              <a:tabLst>
                <a:tab pos="2111375" algn="l"/>
              </a:tabLst>
            </a:pPr>
            <a:r>
              <a:rPr lang="en-US" sz="2400" b="1" dirty="0"/>
              <a:t>Moderate AUD</a:t>
            </a:r>
            <a:r>
              <a:rPr lang="en-US" sz="2400" dirty="0"/>
              <a:t>: 	4-5 points</a:t>
            </a:r>
          </a:p>
          <a:p>
            <a:pPr>
              <a:tabLst>
                <a:tab pos="2111375" algn="l"/>
              </a:tabLst>
            </a:pPr>
            <a:r>
              <a:rPr lang="en-US" sz="2400" b="1" dirty="0"/>
              <a:t>Severe AUD</a:t>
            </a:r>
            <a:r>
              <a:rPr lang="en-US" sz="2400" dirty="0"/>
              <a:t>: 	</a:t>
            </a:r>
            <a:r>
              <a:rPr lang="en-US" sz="2400" u="sng" dirty="0"/>
              <a:t>&gt;</a:t>
            </a:r>
            <a:r>
              <a:rPr lang="en-US" sz="2400" dirty="0"/>
              <a:t>6  points</a:t>
            </a:r>
          </a:p>
        </p:txBody>
      </p:sp>
    </p:spTree>
    <p:extLst>
      <p:ext uri="{BB962C8B-B14F-4D97-AF65-F5344CB8AC3E}">
        <p14:creationId xmlns:p14="http://schemas.microsoft.com/office/powerpoint/2010/main" val="1231488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971" y="6479953"/>
            <a:ext cx="4376562" cy="338554"/>
          </a:xfrm>
          <a:prstGeom prst="rect">
            <a:avLst/>
          </a:prstGeom>
          <a:noFill/>
        </p:spPr>
        <p:txBody>
          <a:bodyPr wrap="square" rtlCol="0">
            <a:spAutoFit/>
          </a:bodyPr>
          <a:lstStyle/>
          <a:p>
            <a:r>
              <a:rPr lang="en-US" sz="1600" dirty="0">
                <a:solidFill>
                  <a:prstClr val="black"/>
                </a:solidFill>
              </a:rPr>
              <a:t>Saunders et al. </a:t>
            </a:r>
            <a:r>
              <a:rPr lang="en-US" sz="1600" i="1" dirty="0">
                <a:solidFill>
                  <a:prstClr val="black"/>
                </a:solidFill>
              </a:rPr>
              <a:t>Addiction.</a:t>
            </a:r>
            <a:r>
              <a:rPr lang="en-US" sz="1600" dirty="0">
                <a:solidFill>
                  <a:prstClr val="black"/>
                </a:solidFill>
              </a:rPr>
              <a:t> 1993</a:t>
            </a:r>
          </a:p>
        </p:txBody>
      </p:sp>
      <p:sp>
        <p:nvSpPr>
          <p:cNvPr id="4" name="Rectangle 3"/>
          <p:cNvSpPr/>
          <p:nvPr/>
        </p:nvSpPr>
        <p:spPr>
          <a:xfrm>
            <a:off x="5380159" y="390524"/>
            <a:ext cx="6346643" cy="137137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0"/>
            <a:ext cx="5766502" cy="2188691"/>
          </a:xfrm>
          <a:solidFill>
            <a:srgbClr val="002060"/>
          </a:solidFill>
        </p:spPr>
        <p:txBody>
          <a:bodyPr>
            <a:normAutofit/>
          </a:bodyPr>
          <a:lstStyle/>
          <a:p>
            <a:pPr algn="ctr"/>
            <a:r>
              <a:rPr lang="en-US" sz="4000" b="1" dirty="0">
                <a:solidFill>
                  <a:schemeClr val="bg1"/>
                </a:solidFill>
                <a:effectLst>
                  <a:outerShdw blurRad="38100" dist="38100" dir="2700000" algn="tl">
                    <a:srgbClr val="000000">
                      <a:alpha val="43137"/>
                    </a:srgbClr>
                  </a:outerShdw>
                </a:effectLst>
              </a:rPr>
              <a:t>Screening for AUD</a:t>
            </a:r>
            <a:br>
              <a:rPr lang="en-US" sz="4000" b="1"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Alcohol Use Disorder Identification Test (AUDIT)</a:t>
            </a:r>
            <a:endParaRPr lang="en-US" sz="40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909" y="2579215"/>
            <a:ext cx="5935330" cy="3987589"/>
          </a:xfrm>
        </p:spPr>
        <p:txBody>
          <a:bodyPr>
            <a:normAutofit/>
          </a:bodyPr>
          <a:lstStyle/>
          <a:p>
            <a:pPr marL="239713" lvl="1">
              <a:lnSpc>
                <a:spcPct val="100000"/>
              </a:lnSpc>
              <a:spcBef>
                <a:spcPts val="1800"/>
              </a:spcBef>
            </a:pPr>
            <a:r>
              <a:rPr lang="en-US" sz="2800" dirty="0">
                <a:solidFill>
                  <a:prstClr val="black"/>
                </a:solidFill>
              </a:rPr>
              <a:t>10 questions (score: 0-40)</a:t>
            </a:r>
          </a:p>
          <a:p>
            <a:pPr marL="239713" lvl="1">
              <a:lnSpc>
                <a:spcPct val="100000"/>
              </a:lnSpc>
              <a:spcBef>
                <a:spcPts val="1800"/>
              </a:spcBef>
            </a:pPr>
            <a:r>
              <a:rPr lang="en-US" sz="2800" dirty="0">
                <a:solidFill>
                  <a:prstClr val="black"/>
                </a:solidFill>
              </a:rPr>
              <a:t>Most widely validated in a wide range of racial/ethnic groups </a:t>
            </a:r>
          </a:p>
          <a:p>
            <a:pPr marL="239713" lvl="1">
              <a:lnSpc>
                <a:spcPct val="100000"/>
              </a:lnSpc>
              <a:spcBef>
                <a:spcPts val="1800"/>
              </a:spcBef>
            </a:pPr>
            <a:r>
              <a:rPr lang="en-US" sz="2800" b="1" dirty="0">
                <a:solidFill>
                  <a:prstClr val="black"/>
                </a:solidFill>
              </a:rPr>
              <a:t>8+</a:t>
            </a:r>
            <a:r>
              <a:rPr lang="en-US" sz="2800" dirty="0">
                <a:solidFill>
                  <a:prstClr val="black"/>
                </a:solidFill>
              </a:rPr>
              <a:t> is unhealthy alcohol use </a:t>
            </a:r>
            <a:r>
              <a:rPr lang="en-US" sz="2800" i="1" dirty="0">
                <a:solidFill>
                  <a:prstClr val="black"/>
                </a:solidFill>
              </a:rPr>
              <a:t> </a:t>
            </a:r>
          </a:p>
          <a:p>
            <a:pPr marL="239713" lvl="1">
              <a:lnSpc>
                <a:spcPct val="100000"/>
              </a:lnSpc>
              <a:spcBef>
                <a:spcPts val="1800"/>
              </a:spcBef>
            </a:pPr>
            <a:r>
              <a:rPr lang="en-US" sz="2800" b="1" dirty="0">
                <a:solidFill>
                  <a:prstClr val="black"/>
                </a:solidFill>
              </a:rPr>
              <a:t>15+</a:t>
            </a:r>
            <a:r>
              <a:rPr lang="en-US" sz="2800" dirty="0">
                <a:solidFill>
                  <a:prstClr val="black"/>
                </a:solidFill>
              </a:rPr>
              <a:t> suggests moderate to severe AUD </a:t>
            </a:r>
          </a:p>
        </p:txBody>
      </p:sp>
      <p:grpSp>
        <p:nvGrpSpPr>
          <p:cNvPr id="13" name="Group 12">
            <a:extLst>
              <a:ext uri="{FF2B5EF4-FFF2-40B4-BE49-F238E27FC236}">
                <a16:creationId xmlns:a16="http://schemas.microsoft.com/office/drawing/2014/main" id="{8F9E4118-E44F-6EB1-9EC8-23309D34B830}"/>
              </a:ext>
            </a:extLst>
          </p:cNvPr>
          <p:cNvGrpSpPr/>
          <p:nvPr/>
        </p:nvGrpSpPr>
        <p:grpSpPr>
          <a:xfrm>
            <a:off x="5922463" y="46540"/>
            <a:ext cx="6219021" cy="6771967"/>
            <a:chOff x="6153501" y="43016"/>
            <a:chExt cx="5707563" cy="6771967"/>
          </a:xfrm>
        </p:grpSpPr>
        <p:pic>
          <p:nvPicPr>
            <p:cNvPr id="6" name="Picture 5">
              <a:extLst>
                <a:ext uri="{FF2B5EF4-FFF2-40B4-BE49-F238E27FC236}">
                  <a16:creationId xmlns:a16="http://schemas.microsoft.com/office/drawing/2014/main" id="{A37BF05E-9B05-3A67-CFE4-E371B794CB6C}"/>
                </a:ext>
              </a:extLst>
            </p:cNvPr>
            <p:cNvPicPr>
              <a:picLocks noChangeAspect="1"/>
            </p:cNvPicPr>
            <p:nvPr/>
          </p:nvPicPr>
          <p:blipFill rotWithShape="1">
            <a:blip r:embed="rId3"/>
            <a:srcRect l="32907" t="23981" r="36718" b="13280"/>
            <a:stretch/>
          </p:blipFill>
          <p:spPr>
            <a:xfrm>
              <a:off x="6615167" y="43016"/>
              <a:ext cx="5245897" cy="6771967"/>
            </a:xfrm>
            <a:prstGeom prst="rect">
              <a:avLst/>
            </a:prstGeom>
            <a:ln>
              <a:solidFill>
                <a:schemeClr val="accent1"/>
              </a:solidFill>
            </a:ln>
          </p:spPr>
        </p:pic>
        <p:sp>
          <p:nvSpPr>
            <p:cNvPr id="8" name="Rectangle 7">
              <a:extLst>
                <a:ext uri="{FF2B5EF4-FFF2-40B4-BE49-F238E27FC236}">
                  <a16:creationId xmlns:a16="http://schemas.microsoft.com/office/drawing/2014/main" id="{F30A401A-092B-6F91-B29E-09AB7EEDC930}"/>
                </a:ext>
              </a:extLst>
            </p:cNvPr>
            <p:cNvSpPr/>
            <p:nvPr/>
          </p:nvSpPr>
          <p:spPr>
            <a:xfrm>
              <a:off x="6615167" y="262647"/>
              <a:ext cx="5245897" cy="1575881"/>
            </a:xfrm>
            <a:prstGeom prst="rect">
              <a:avLst/>
            </a:prstGeom>
            <a:solidFill>
              <a:srgbClr val="00206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36613B-7181-06E8-E75B-54D7EDE19969}"/>
                </a:ext>
              </a:extLst>
            </p:cNvPr>
            <p:cNvSpPr txBox="1"/>
            <p:nvPr/>
          </p:nvSpPr>
          <p:spPr>
            <a:xfrm rot="16200000">
              <a:off x="5771250" y="865518"/>
              <a:ext cx="1226170" cy="461665"/>
            </a:xfrm>
            <a:prstGeom prst="rect">
              <a:avLst/>
            </a:prstGeom>
            <a:noFill/>
          </p:spPr>
          <p:txBody>
            <a:bodyPr wrap="none" rtlCol="0">
              <a:spAutoFit/>
            </a:bodyPr>
            <a:lstStyle/>
            <a:p>
              <a:r>
                <a:rPr lang="en-US" sz="2400" b="1" dirty="0"/>
                <a:t>AUDIT C</a:t>
              </a:r>
            </a:p>
          </p:txBody>
        </p:sp>
        <p:cxnSp>
          <p:nvCxnSpPr>
            <p:cNvPr id="11" name="Straight Connector 10">
              <a:extLst>
                <a:ext uri="{FF2B5EF4-FFF2-40B4-BE49-F238E27FC236}">
                  <a16:creationId xmlns:a16="http://schemas.microsoft.com/office/drawing/2014/main" id="{D965BEC8-574E-3E31-7FFA-D63124761F9D}"/>
                </a:ext>
              </a:extLst>
            </p:cNvPr>
            <p:cNvCxnSpPr/>
            <p:nvPr/>
          </p:nvCxnSpPr>
          <p:spPr>
            <a:xfrm flipH="1">
              <a:off x="6153502" y="262647"/>
              <a:ext cx="46166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7CEAFF-C7A0-B3ED-24A7-A0D93FE141F7}"/>
                </a:ext>
              </a:extLst>
            </p:cNvPr>
            <p:cNvCxnSpPr/>
            <p:nvPr/>
          </p:nvCxnSpPr>
          <p:spPr>
            <a:xfrm flipH="1">
              <a:off x="6153501" y="1838528"/>
              <a:ext cx="46166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855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a:extLst>
              <a:ext uri="{FF2B5EF4-FFF2-40B4-BE49-F238E27FC236}">
                <a16:creationId xmlns:a16="http://schemas.microsoft.com/office/drawing/2014/main" id="{B9EBE9CA-C0E7-5949-91E2-183B8A643655}"/>
              </a:ext>
            </a:extLst>
          </p:cNvPr>
          <p:cNvSpPr>
            <a:spLocks noGrp="1" noRot="1" noChangeArrowheads="1"/>
          </p:cNvSpPr>
          <p:nvPr>
            <p:ph type="title"/>
          </p:nvPr>
        </p:nvSpPr>
        <p:spPr>
          <a:xfrm>
            <a:off x="276033" y="1370137"/>
            <a:ext cx="11529368" cy="914400"/>
          </a:xfrm>
        </p:spPr>
        <p:txBody>
          <a:bodyPr lIns="90488" tIns="44450" rIns="90488" bIns="44450">
            <a:normAutofit fontScale="90000"/>
          </a:bodyPr>
          <a:lstStyle/>
          <a:p>
            <a:pPr eaLnBrk="1" hangingPunct="1">
              <a:defRPr/>
            </a:pPr>
            <a:r>
              <a:rPr lang="en-US" sz="4900" b="1" dirty="0">
                <a:solidFill>
                  <a:srgbClr val="C00000"/>
                </a:solidFill>
                <a:ea typeface="ＭＳ Ｐゴシック" pitchFamily="1" charset="-128"/>
                <a:cs typeface="ＭＳ Ｐゴシック" charset="0"/>
              </a:rPr>
              <a:t>CAGE</a:t>
            </a:r>
            <a:r>
              <a:rPr lang="en-US" sz="3600" b="1" dirty="0">
                <a:ea typeface="ＭＳ Ｐゴシック" pitchFamily="1" charset="-128"/>
                <a:cs typeface="ＭＳ Ｐゴシック" charset="0"/>
              </a:rPr>
              <a:t> – best acronym but past its prime…		</a:t>
            </a:r>
            <a:r>
              <a:rPr lang="en-US" sz="3600" dirty="0">
                <a:ea typeface="ＭＳ Ｐゴシック" pitchFamily="1" charset="-128"/>
                <a:cs typeface="ＭＳ Ｐゴシック" charset="0"/>
              </a:rPr>
              <a:t>			</a:t>
            </a:r>
          </a:p>
        </p:txBody>
      </p:sp>
      <p:sp>
        <p:nvSpPr>
          <p:cNvPr id="53252" name="Rectangle 5">
            <a:extLst>
              <a:ext uri="{FF2B5EF4-FFF2-40B4-BE49-F238E27FC236}">
                <a16:creationId xmlns:a16="http://schemas.microsoft.com/office/drawing/2014/main" id="{23F4770E-BCBC-8043-AAA3-53DDCBDA97AA}"/>
              </a:ext>
            </a:extLst>
          </p:cNvPr>
          <p:cNvSpPr>
            <a:spLocks noGrp="1" noChangeArrowheads="1"/>
          </p:cNvSpPr>
          <p:nvPr>
            <p:ph idx="1"/>
          </p:nvPr>
        </p:nvSpPr>
        <p:spPr>
          <a:xfrm>
            <a:off x="221128" y="2528314"/>
            <a:ext cx="11639178" cy="2959549"/>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eaLnBrk="1" hangingPunct="1">
              <a:lnSpc>
                <a:spcPct val="100000"/>
              </a:lnSpc>
              <a:spcBef>
                <a:spcPts val="1800"/>
              </a:spcBef>
              <a:buClr>
                <a:schemeClr val="tx1"/>
              </a:buClr>
            </a:pPr>
            <a:r>
              <a:rPr lang="en-US" altLang="en-US" b="1" dirty="0"/>
              <a:t>Have you ever </a:t>
            </a:r>
            <a:r>
              <a:rPr lang="en-US" altLang="en-US" dirty="0"/>
              <a:t>felt you should </a:t>
            </a:r>
            <a:r>
              <a:rPr lang="en-US" altLang="en-US" b="1" i="1" u="sng" dirty="0">
                <a:solidFill>
                  <a:srgbClr val="C00000"/>
                </a:solidFill>
              </a:rPr>
              <a:t>C</a:t>
            </a:r>
            <a:r>
              <a:rPr lang="en-US" altLang="en-US" i="1" dirty="0"/>
              <a:t>ut down </a:t>
            </a:r>
            <a:r>
              <a:rPr lang="en-US" altLang="en-US" dirty="0"/>
              <a:t>on your drinking?</a:t>
            </a:r>
          </a:p>
          <a:p>
            <a:pPr eaLnBrk="1" hangingPunct="1">
              <a:lnSpc>
                <a:spcPct val="100000"/>
              </a:lnSpc>
              <a:spcBef>
                <a:spcPts val="1800"/>
              </a:spcBef>
              <a:buClr>
                <a:schemeClr val="tx1"/>
              </a:buClr>
            </a:pPr>
            <a:r>
              <a:rPr lang="en-US" altLang="en-US" b="1" dirty="0"/>
              <a:t>Have people </a:t>
            </a:r>
            <a:r>
              <a:rPr lang="en-US" altLang="en-US" b="1" i="1" u="sng" dirty="0">
                <a:solidFill>
                  <a:srgbClr val="C00000"/>
                </a:solidFill>
              </a:rPr>
              <a:t>A</a:t>
            </a:r>
            <a:r>
              <a:rPr lang="en-US" altLang="en-US" i="1" dirty="0"/>
              <a:t>nnoyed </a:t>
            </a:r>
            <a:r>
              <a:rPr lang="en-US" altLang="en-US" dirty="0"/>
              <a:t>you by criticizing your drinking?</a:t>
            </a:r>
          </a:p>
          <a:p>
            <a:pPr eaLnBrk="1" hangingPunct="1">
              <a:lnSpc>
                <a:spcPct val="100000"/>
              </a:lnSpc>
              <a:spcBef>
                <a:spcPts val="1800"/>
              </a:spcBef>
              <a:buClr>
                <a:schemeClr val="tx1"/>
              </a:buClr>
            </a:pPr>
            <a:r>
              <a:rPr lang="en-US" altLang="en-US" b="1" dirty="0"/>
              <a:t>Have you ever </a:t>
            </a:r>
            <a:r>
              <a:rPr lang="en-US" altLang="en-US" dirty="0"/>
              <a:t>felt bad or </a:t>
            </a:r>
            <a:r>
              <a:rPr lang="en-US" altLang="en-US" b="1" i="1" u="sng" dirty="0">
                <a:solidFill>
                  <a:srgbClr val="C00000"/>
                </a:solidFill>
              </a:rPr>
              <a:t>G</a:t>
            </a:r>
            <a:r>
              <a:rPr lang="en-US" altLang="en-US" i="1" dirty="0"/>
              <a:t>uilty</a:t>
            </a:r>
            <a:r>
              <a:rPr lang="en-US" altLang="en-US" dirty="0"/>
              <a:t> about your drinking?</a:t>
            </a:r>
          </a:p>
          <a:p>
            <a:pPr eaLnBrk="1" hangingPunct="1">
              <a:lnSpc>
                <a:spcPct val="100000"/>
              </a:lnSpc>
              <a:spcBef>
                <a:spcPts val="1800"/>
              </a:spcBef>
              <a:buClr>
                <a:schemeClr val="tx1"/>
              </a:buClr>
            </a:pPr>
            <a:r>
              <a:rPr lang="en-US" altLang="en-US" b="1" dirty="0"/>
              <a:t>Have you ever </a:t>
            </a:r>
            <a:r>
              <a:rPr lang="en-US" altLang="en-US" dirty="0"/>
              <a:t>taken a drink first thing in the morning (</a:t>
            </a:r>
            <a:r>
              <a:rPr lang="en-US" altLang="en-US" b="1" i="1" u="sng" dirty="0">
                <a:solidFill>
                  <a:srgbClr val="C00000"/>
                </a:solidFill>
              </a:rPr>
              <a:t>E</a:t>
            </a:r>
            <a:r>
              <a:rPr lang="en-US" altLang="en-US" i="1" dirty="0"/>
              <a:t>ye-opener</a:t>
            </a:r>
            <a:r>
              <a:rPr lang="en-US" altLang="en-US" dirty="0"/>
              <a:t>) to steady your nerves or get rid of a hangover?</a:t>
            </a:r>
          </a:p>
        </p:txBody>
      </p:sp>
      <p:sp>
        <p:nvSpPr>
          <p:cNvPr id="211976" name="Text Box 8">
            <a:extLst>
              <a:ext uri="{FF2B5EF4-FFF2-40B4-BE49-F238E27FC236}">
                <a16:creationId xmlns:a16="http://schemas.microsoft.com/office/drawing/2014/main" id="{7F0E8AD7-3F44-BA4A-96E5-D60665B04576}"/>
              </a:ext>
            </a:extLst>
          </p:cNvPr>
          <p:cNvSpPr txBox="1">
            <a:spLocks noChangeArrowheads="1"/>
          </p:cNvSpPr>
          <p:nvPr/>
        </p:nvSpPr>
        <p:spPr bwMode="auto">
          <a:xfrm>
            <a:off x="221128" y="6114773"/>
            <a:ext cx="3428083" cy="369332"/>
          </a:xfrm>
          <a:prstGeom prst="rect">
            <a:avLst/>
          </a:prstGeom>
          <a:noFill/>
          <a:ln>
            <a:noFill/>
          </a:ln>
          <a:effectLst/>
        </p:spPr>
        <p:txBody>
          <a:bodyPr wrap="square">
            <a:spAutoFit/>
          </a:bodyPr>
          <a:lstStyle/>
          <a:p>
            <a:pPr>
              <a:defRPr/>
            </a:pPr>
            <a:r>
              <a:rPr lang="en-US" dirty="0">
                <a:latin typeface="+mn-lt"/>
                <a:ea typeface="ＭＳ Ｐゴシック" charset="0"/>
              </a:rPr>
              <a:t>Mayfield D et al. </a:t>
            </a:r>
            <a:r>
              <a:rPr lang="en-US" i="1" dirty="0">
                <a:latin typeface="+mn-lt"/>
                <a:ea typeface="ＭＳ Ｐゴシック" charset="0"/>
              </a:rPr>
              <a:t>Am J Psych </a:t>
            </a:r>
            <a:r>
              <a:rPr lang="en-US" dirty="0">
                <a:latin typeface="+mn-lt"/>
                <a:ea typeface="ＭＳ Ｐゴシック" charset="0"/>
              </a:rPr>
              <a:t>1974</a:t>
            </a:r>
          </a:p>
        </p:txBody>
      </p:sp>
      <p:sp>
        <p:nvSpPr>
          <p:cNvPr id="2" name="TextBox 1">
            <a:extLst>
              <a:ext uri="{FF2B5EF4-FFF2-40B4-BE49-F238E27FC236}">
                <a16:creationId xmlns:a16="http://schemas.microsoft.com/office/drawing/2014/main" id="{CFC4A001-6C6F-C640-AC6E-987088D2C327}"/>
              </a:ext>
            </a:extLst>
          </p:cNvPr>
          <p:cNvSpPr txBox="1"/>
          <p:nvPr/>
        </p:nvSpPr>
        <p:spPr>
          <a:xfrm>
            <a:off x="0" y="0"/>
            <a:ext cx="12192000" cy="1015663"/>
          </a:xfrm>
          <a:prstGeom prst="rect">
            <a:avLst/>
          </a:prstGeom>
          <a:solidFill>
            <a:srgbClr val="002060"/>
          </a:solidFill>
        </p:spPr>
        <p:txBody>
          <a:bodyPr wrap="square">
            <a:spAutoFit/>
          </a:bodyPr>
          <a:lstStyle/>
          <a:p>
            <a:pPr algn="ctr" eaLnBrk="1" hangingPunct="1">
              <a:defRPr/>
            </a:pPr>
            <a:endParaRPr lang="en-US" sz="1400" b="1" dirty="0">
              <a:solidFill>
                <a:schemeClr val="bg1"/>
              </a:solidFill>
              <a:latin typeface="+mn-lt"/>
              <a:ea typeface="ＭＳ Ｐゴシック" charset="0"/>
              <a:cs typeface="ＭＳ Ｐゴシック" charset="0"/>
            </a:endParaRPr>
          </a:p>
          <a:p>
            <a:pPr algn="ctr" eaLnBrk="1" hangingPunct="1">
              <a:defRPr/>
            </a:pPr>
            <a:r>
              <a:rPr lang="en-US" sz="4400" b="1" dirty="0">
                <a:solidFill>
                  <a:schemeClr val="bg1"/>
                </a:solidFill>
                <a:effectLst>
                  <a:outerShdw blurRad="38100" dist="38100" dir="2700000" algn="tl">
                    <a:srgbClr val="000000">
                      <a:alpha val="43137"/>
                    </a:srgbClr>
                  </a:outerShdw>
                </a:effectLst>
                <a:latin typeface="+mn-lt"/>
                <a:ea typeface="ＭＳ Ｐゴシック" charset="0"/>
                <a:cs typeface="ＭＳ Ｐゴシック" charset="0"/>
              </a:rPr>
              <a:t>Screening for Alcohol Use Disorder</a:t>
            </a:r>
            <a:endParaRPr lang="en-US" sz="4400" b="1" i="1" dirty="0">
              <a:solidFill>
                <a:schemeClr val="bg1"/>
              </a:solidFill>
              <a:effectLst>
                <a:outerShdw blurRad="38100" dist="38100" dir="2700000" algn="tl">
                  <a:srgbClr val="000000">
                    <a:alpha val="43137"/>
                  </a:srgbClr>
                </a:outerShdw>
              </a:effectLst>
              <a:latin typeface="+mn-lt"/>
              <a:ea typeface="ＭＳ Ｐゴシック" charset="0"/>
              <a:cs typeface="ＭＳ Ｐゴシック" charset="0"/>
            </a:endParaRPr>
          </a:p>
        </p:txBody>
      </p:sp>
    </p:spTree>
    <p:extLst>
      <p:ext uri="{BB962C8B-B14F-4D97-AF65-F5344CB8AC3E}">
        <p14:creationId xmlns:p14="http://schemas.microsoft.com/office/powerpoint/2010/main" val="37445835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BFA05-F458-41C5-AECB-0ED0766D2C3C}"/>
              </a:ext>
            </a:extLst>
          </p:cNvPr>
          <p:cNvSpPr>
            <a:spLocks noGrp="1"/>
          </p:cNvSpPr>
          <p:nvPr>
            <p:ph idx="1"/>
          </p:nvPr>
        </p:nvSpPr>
        <p:spPr>
          <a:xfrm>
            <a:off x="97757" y="3536577"/>
            <a:ext cx="11717867" cy="2909449"/>
          </a:xfrm>
          <a:solidFill>
            <a:srgbClr val="E9E6F2"/>
          </a:solidFill>
        </p:spPr>
        <p:txBody>
          <a:bodyPr>
            <a:normAutofit/>
          </a:bodyPr>
          <a:lstStyle/>
          <a:p>
            <a:pPr marL="0" indent="0">
              <a:lnSpc>
                <a:spcPct val="110000"/>
              </a:lnSpc>
              <a:spcBef>
                <a:spcPts val="800"/>
              </a:spcBef>
              <a:buNone/>
            </a:pPr>
            <a:r>
              <a:rPr lang="en-US" b="1" dirty="0"/>
              <a:t>In past 12 months…</a:t>
            </a:r>
          </a:p>
          <a:p>
            <a:pPr lvl="1">
              <a:lnSpc>
                <a:spcPct val="110000"/>
              </a:lnSpc>
              <a:spcBef>
                <a:spcPts val="800"/>
              </a:spcBef>
            </a:pPr>
            <a:r>
              <a:rPr lang="en-US" sz="2800" dirty="0"/>
              <a:t>62% any alcohol use</a:t>
            </a:r>
          </a:p>
          <a:p>
            <a:pPr lvl="2">
              <a:lnSpc>
                <a:spcPct val="110000"/>
              </a:lnSpc>
              <a:spcBef>
                <a:spcPts val="800"/>
              </a:spcBef>
            </a:pPr>
            <a:r>
              <a:rPr lang="en-US" sz="2400" dirty="0"/>
              <a:t>Of those, 22% with AUD</a:t>
            </a:r>
          </a:p>
          <a:p>
            <a:pPr lvl="1">
              <a:lnSpc>
                <a:spcPct val="110000"/>
              </a:lnSpc>
              <a:spcBef>
                <a:spcPts val="800"/>
              </a:spcBef>
            </a:pPr>
            <a:r>
              <a:rPr lang="en-US" sz="2800" dirty="0"/>
              <a:t>28% any drug use </a:t>
            </a:r>
            <a:r>
              <a:rPr lang="en-US" sz="2000" dirty="0"/>
              <a:t>(marijuana 21%, cocaine 7%, opioids 5%, heroin 4%, sedatives 4%) </a:t>
            </a:r>
            <a:endParaRPr lang="en-US" dirty="0"/>
          </a:p>
          <a:p>
            <a:pPr lvl="2">
              <a:lnSpc>
                <a:spcPct val="110000"/>
              </a:lnSpc>
              <a:spcBef>
                <a:spcPts val="800"/>
              </a:spcBef>
            </a:pPr>
            <a:r>
              <a:rPr lang="en-US" sz="2400" dirty="0"/>
              <a:t>Of those, 50% with DUD</a:t>
            </a:r>
          </a:p>
        </p:txBody>
      </p:sp>
      <p:sp>
        <p:nvSpPr>
          <p:cNvPr id="4" name="Rectangle 2">
            <a:extLst>
              <a:ext uri="{FF2B5EF4-FFF2-40B4-BE49-F238E27FC236}">
                <a16:creationId xmlns:a16="http://schemas.microsoft.com/office/drawing/2014/main" id="{85A81A1D-2049-4004-9889-F767A40DD2EF}"/>
              </a:ext>
            </a:extLst>
          </p:cNvPr>
          <p:cNvSpPr>
            <a:spLocks noGrp="1" noRot="1" noChangeArrowheads="1"/>
          </p:cNvSpPr>
          <p:nvPr>
            <p:ph type="title"/>
          </p:nvPr>
        </p:nvSpPr>
        <p:spPr>
          <a:xfrm>
            <a:off x="0" y="0"/>
            <a:ext cx="12192000" cy="969264"/>
          </a:xfrm>
          <a:solidFill>
            <a:srgbClr val="002060"/>
          </a:solidFill>
        </p:spPr>
        <p:txBody>
          <a:bodyPr>
            <a:normAutofit/>
          </a:bodyPr>
          <a:lstStyle/>
          <a:p>
            <a:pPr algn="ctr" eaLnBrk="1" hangingPunct="1">
              <a:defRPr/>
            </a:pPr>
            <a:r>
              <a:rPr lang="en-US" b="1" dirty="0">
                <a:solidFill>
                  <a:schemeClr val="bg1"/>
                </a:solidFill>
                <a:effectLst>
                  <a:outerShdw blurRad="38100" dist="38100" dir="2700000" algn="tl">
                    <a:srgbClr val="000000">
                      <a:alpha val="43137"/>
                    </a:srgbClr>
                  </a:outerShdw>
                </a:effectLst>
                <a:ea typeface="ＭＳ Ｐゴシック" pitchFamily="1" charset="-128"/>
                <a:cs typeface="ＭＳ Ｐゴシック" charset="0"/>
              </a:rPr>
              <a:t>Screening Results in Primary Care</a:t>
            </a:r>
            <a:endParaRPr lang="en-US" dirty="0">
              <a:solidFill>
                <a:schemeClr val="bg1"/>
              </a:solidFill>
              <a:effectLst>
                <a:outerShdw blurRad="38100" dist="38100" dir="2700000" algn="tl">
                  <a:srgbClr val="000000">
                    <a:alpha val="43137"/>
                  </a:srgbClr>
                </a:outerShdw>
              </a:effectLst>
              <a:ea typeface="ＭＳ Ｐゴシック" pitchFamily="1" charset="-128"/>
              <a:cs typeface="ＭＳ Ｐゴシック" charset="0"/>
            </a:endParaRPr>
          </a:p>
        </p:txBody>
      </p:sp>
      <p:sp>
        <p:nvSpPr>
          <p:cNvPr id="5" name="Rectangle 3">
            <a:extLst>
              <a:ext uri="{FF2B5EF4-FFF2-40B4-BE49-F238E27FC236}">
                <a16:creationId xmlns:a16="http://schemas.microsoft.com/office/drawing/2014/main" id="{E1F8D557-CF63-43EE-8511-D41958A67CDB}"/>
              </a:ext>
            </a:extLst>
          </p:cNvPr>
          <p:cNvSpPr txBox="1">
            <a:spLocks noChangeArrowheads="1"/>
          </p:cNvSpPr>
          <p:nvPr/>
        </p:nvSpPr>
        <p:spPr>
          <a:xfrm>
            <a:off x="214490" y="1050452"/>
            <a:ext cx="11717866" cy="2270972"/>
          </a:xfrm>
          <a:prstGeom prst="rect">
            <a:avLst/>
          </a:prstGeom>
          <a:solidFill>
            <a:srgbClr val="E9E6F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altLang="en-US" dirty="0"/>
              <a:t>10-20% unhealthy alcohol use</a:t>
            </a:r>
          </a:p>
          <a:p>
            <a:pPr lvl="1">
              <a:lnSpc>
                <a:spcPct val="100000"/>
              </a:lnSpc>
              <a:spcBef>
                <a:spcPts val="600"/>
              </a:spcBef>
            </a:pPr>
            <a:r>
              <a:rPr lang="en-US" altLang="en-US" dirty="0"/>
              <a:t>Of those, 20% with AUD</a:t>
            </a:r>
          </a:p>
          <a:p>
            <a:pPr>
              <a:lnSpc>
                <a:spcPct val="100000"/>
              </a:lnSpc>
              <a:spcBef>
                <a:spcPts val="600"/>
              </a:spcBef>
            </a:pPr>
            <a:r>
              <a:rPr lang="en-US" altLang="en-US" dirty="0"/>
              <a:t>3% unhealthy drug use</a:t>
            </a:r>
          </a:p>
          <a:p>
            <a:pPr lvl="1">
              <a:lnSpc>
                <a:spcPct val="100000"/>
              </a:lnSpc>
              <a:spcBef>
                <a:spcPts val="600"/>
              </a:spcBef>
            </a:pPr>
            <a:r>
              <a:rPr lang="en-US" altLang="en-US" dirty="0"/>
              <a:t>Of those, 33% with DUD</a:t>
            </a:r>
            <a:endParaRPr lang="en-US" altLang="en-US" sz="2200" dirty="0"/>
          </a:p>
        </p:txBody>
      </p:sp>
      <p:sp>
        <p:nvSpPr>
          <p:cNvPr id="6" name="Text Box 8">
            <a:extLst>
              <a:ext uri="{FF2B5EF4-FFF2-40B4-BE49-F238E27FC236}">
                <a16:creationId xmlns:a16="http://schemas.microsoft.com/office/drawing/2014/main" id="{CD19F3C7-932A-4F6A-B8B2-5EB490FB2FED}"/>
              </a:ext>
            </a:extLst>
          </p:cNvPr>
          <p:cNvSpPr txBox="1">
            <a:spLocks noChangeArrowheads="1"/>
          </p:cNvSpPr>
          <p:nvPr/>
        </p:nvSpPr>
        <p:spPr bwMode="auto">
          <a:xfrm>
            <a:off x="7527511" y="2921169"/>
            <a:ext cx="4449999" cy="338554"/>
          </a:xfrm>
          <a:prstGeom prst="rect">
            <a:avLst/>
          </a:prstGeom>
          <a:noFill/>
          <a:ln>
            <a:noFill/>
          </a:ln>
          <a:effectLst/>
        </p:spPr>
        <p:txBody>
          <a:bodyPr wrap="square">
            <a:spAutoFit/>
          </a:bodyPr>
          <a:lstStyle/>
          <a:p>
            <a:pPr>
              <a:defRPr/>
            </a:pPr>
            <a:r>
              <a:rPr lang="en-US" sz="1600" dirty="0">
                <a:latin typeface="+mn-lt"/>
                <a:ea typeface="ＭＳ Ｐゴシック" charset="0"/>
              </a:rPr>
              <a:t>Mertens JR et al. </a:t>
            </a:r>
            <a:r>
              <a:rPr lang="en-US" sz="1600" i="1" dirty="0">
                <a:latin typeface="+mn-lt"/>
                <a:ea typeface="ＭＳ Ｐゴシック" charset="0"/>
              </a:rPr>
              <a:t>Alcoholism: Clinical Exp Res</a:t>
            </a:r>
            <a:r>
              <a:rPr lang="en-US" sz="1600" dirty="0">
                <a:latin typeface="+mn-lt"/>
                <a:ea typeface="ＭＳ Ｐゴシック" charset="0"/>
              </a:rPr>
              <a:t>. 2005</a:t>
            </a:r>
          </a:p>
        </p:txBody>
      </p:sp>
      <p:sp>
        <p:nvSpPr>
          <p:cNvPr id="7" name="TextBox 6">
            <a:extLst>
              <a:ext uri="{FF2B5EF4-FFF2-40B4-BE49-F238E27FC236}">
                <a16:creationId xmlns:a16="http://schemas.microsoft.com/office/drawing/2014/main" id="{3C68EFE9-FCBA-44F9-B1B4-95EF358D6511}"/>
              </a:ext>
            </a:extLst>
          </p:cNvPr>
          <p:cNvSpPr txBox="1"/>
          <p:nvPr/>
        </p:nvSpPr>
        <p:spPr>
          <a:xfrm>
            <a:off x="7541167" y="6384138"/>
            <a:ext cx="4436343" cy="338554"/>
          </a:xfrm>
          <a:prstGeom prst="rect">
            <a:avLst/>
          </a:prstGeom>
          <a:noFill/>
        </p:spPr>
        <p:txBody>
          <a:bodyPr wrap="none" rtlCol="0">
            <a:spAutoFit/>
          </a:bodyPr>
          <a:lstStyle/>
          <a:p>
            <a:r>
              <a:rPr lang="en-US" sz="1600" dirty="0"/>
              <a:t>Wu LT, McNeely J, et al. </a:t>
            </a:r>
            <a:r>
              <a:rPr lang="en-US" sz="1600" i="1" dirty="0"/>
              <a:t>Drug Alcohol Depend. </a:t>
            </a:r>
            <a:r>
              <a:rPr lang="en-US" sz="1600" dirty="0"/>
              <a:t>2017</a:t>
            </a:r>
          </a:p>
        </p:txBody>
      </p:sp>
      <p:cxnSp>
        <p:nvCxnSpPr>
          <p:cNvPr id="9" name="Straight Connector 8">
            <a:extLst>
              <a:ext uri="{FF2B5EF4-FFF2-40B4-BE49-F238E27FC236}">
                <a16:creationId xmlns:a16="http://schemas.microsoft.com/office/drawing/2014/main" id="{25092C57-1FBE-42C2-9610-37750B916C8F}"/>
              </a:ext>
            </a:extLst>
          </p:cNvPr>
          <p:cNvCxnSpPr/>
          <p:nvPr/>
        </p:nvCxnSpPr>
        <p:spPr>
          <a:xfrm>
            <a:off x="0" y="3429000"/>
            <a:ext cx="1219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86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6348" y="-1"/>
            <a:ext cx="12198351" cy="1033154"/>
          </a:xfrm>
          <a:solidFill>
            <a:srgbClr val="002060"/>
          </a:solidFill>
        </p:spPr>
        <p:txBody>
          <a:bodyPr>
            <a:normAutofit/>
          </a:bodyPr>
          <a:lstStyle/>
          <a:p>
            <a:pPr algn="ctr"/>
            <a:r>
              <a:rPr lang="en-US" altLang="en-US" sz="4800" b="1" dirty="0">
                <a:solidFill>
                  <a:schemeClr val="bg1"/>
                </a:solidFill>
                <a:effectLst>
                  <a:outerShdw blurRad="38100" dist="38100" dir="2700000" algn="tl">
                    <a:srgbClr val="000000">
                      <a:alpha val="43137"/>
                    </a:srgbClr>
                  </a:outerShdw>
                </a:effectLst>
              </a:rPr>
              <a:t>Substance Use Disorder (SUD)</a:t>
            </a:r>
          </a:p>
        </p:txBody>
      </p:sp>
      <p:sp>
        <p:nvSpPr>
          <p:cNvPr id="77827" name="Rectangle 2"/>
          <p:cNvSpPr>
            <a:spLocks noChangeArrowheads="1"/>
          </p:cNvSpPr>
          <p:nvPr/>
        </p:nvSpPr>
        <p:spPr bwMode="auto">
          <a:xfrm>
            <a:off x="245314" y="1434935"/>
            <a:ext cx="1162473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marL="457200" indent="-457200" eaLnBrk="0" fontAlgn="base" hangingPunct="0">
              <a:spcBef>
                <a:spcPts val="1200"/>
              </a:spcBef>
              <a:spcAft>
                <a:spcPct val="0"/>
              </a:spcAft>
            </a:pPr>
            <a:r>
              <a:rPr lang="en-US" altLang="en-US" sz="2600" b="1" dirty="0">
                <a:solidFill>
                  <a:srgbClr val="000000"/>
                </a:solidFill>
              </a:rPr>
              <a:t>Substance Use Disorder </a:t>
            </a:r>
            <a:r>
              <a:rPr lang="en-US" altLang="en-US" sz="2600" dirty="0" smtClean="0">
                <a:solidFill>
                  <a:srgbClr val="000000"/>
                </a:solidFill>
              </a:rPr>
              <a:t>–</a:t>
            </a:r>
            <a:r>
              <a:rPr lang="en-US" altLang="en-US" sz="2600" dirty="0" smtClean="0">
                <a:solidFill>
                  <a:srgbClr val="000000"/>
                </a:solidFill>
              </a:rPr>
              <a:t> (DSM-5)</a:t>
            </a:r>
            <a:r>
              <a:rPr lang="en-US" altLang="en-US" sz="2600" dirty="0" smtClean="0">
                <a:solidFill>
                  <a:srgbClr val="000000"/>
                </a:solidFill>
              </a:rPr>
              <a:t> -</a:t>
            </a:r>
            <a:r>
              <a:rPr lang="en-US" altLang="en-US" sz="2600" dirty="0" smtClean="0">
                <a:solidFill>
                  <a:srgbClr val="000000"/>
                </a:solidFill>
              </a:rPr>
              <a:t> </a:t>
            </a:r>
            <a:r>
              <a:rPr lang="en-US" altLang="en-US" sz="2600" dirty="0">
                <a:solidFill>
                  <a:srgbClr val="000000"/>
                </a:solidFill>
              </a:rPr>
              <a:t>recurrent use of alcohol or other drugs causing significant impairment, such as health problems, disability and failure to meet major responsibilities, craving, withdrawal and tolerance </a:t>
            </a:r>
          </a:p>
          <a:p>
            <a:pPr marL="457200" indent="-457200" eaLnBrk="0" fontAlgn="base" hangingPunct="0">
              <a:spcBef>
                <a:spcPts val="1200"/>
              </a:spcBef>
              <a:spcAft>
                <a:spcPct val="0"/>
              </a:spcAft>
            </a:pPr>
            <a:r>
              <a:rPr lang="en-US" altLang="en-US" sz="2600" dirty="0">
                <a:solidFill>
                  <a:srgbClr val="000000"/>
                </a:solidFill>
              </a:rPr>
              <a:t>It combines the DSM-IV categories of </a:t>
            </a:r>
            <a:r>
              <a:rPr lang="en-US" altLang="en-US" sz="2600" b="1" dirty="0">
                <a:solidFill>
                  <a:srgbClr val="000000"/>
                </a:solidFill>
              </a:rPr>
              <a:t>substance abuse </a:t>
            </a:r>
            <a:r>
              <a:rPr lang="en-US" altLang="en-US" sz="2600" dirty="0">
                <a:solidFill>
                  <a:srgbClr val="000000"/>
                </a:solidFill>
              </a:rPr>
              <a:t>and </a:t>
            </a:r>
            <a:r>
              <a:rPr lang="en-US" altLang="en-US" sz="2600" b="1" dirty="0">
                <a:solidFill>
                  <a:srgbClr val="000000"/>
                </a:solidFill>
              </a:rPr>
              <a:t>substance dependence</a:t>
            </a:r>
            <a:r>
              <a:rPr lang="en-US" altLang="en-US" sz="2600" dirty="0">
                <a:solidFill>
                  <a:srgbClr val="000000"/>
                </a:solidFill>
              </a:rPr>
              <a:t> into a single disorder measured on a continuum from </a:t>
            </a:r>
            <a:r>
              <a:rPr lang="en-US" altLang="en-US" sz="2600" b="1" dirty="0">
                <a:solidFill>
                  <a:srgbClr val="000000"/>
                </a:solidFill>
              </a:rPr>
              <a:t>mild, moderate, </a:t>
            </a:r>
            <a:r>
              <a:rPr lang="en-US" altLang="en-US" sz="2600" dirty="0">
                <a:solidFill>
                  <a:srgbClr val="000000"/>
                </a:solidFill>
              </a:rPr>
              <a:t>or</a:t>
            </a:r>
            <a:r>
              <a:rPr lang="en-US" altLang="en-US" sz="2600" b="1" dirty="0">
                <a:solidFill>
                  <a:srgbClr val="000000"/>
                </a:solidFill>
              </a:rPr>
              <a:t> severe</a:t>
            </a:r>
            <a:r>
              <a:rPr lang="en-US" altLang="en-US" sz="2600" dirty="0">
                <a:solidFill>
                  <a:srgbClr val="000000"/>
                </a:solidFill>
              </a:rPr>
              <a:t> </a:t>
            </a:r>
          </a:p>
          <a:p>
            <a:pPr eaLnBrk="0" fontAlgn="base" hangingPunct="0">
              <a:spcBef>
                <a:spcPts val="1200"/>
              </a:spcBef>
              <a:spcAft>
                <a:spcPct val="0"/>
              </a:spcAft>
              <a:buNone/>
            </a:pPr>
            <a:endParaRPr lang="en-US" altLang="en-US" sz="2600" dirty="0">
              <a:solidFill>
                <a:srgbClr val="000000"/>
              </a:solidFill>
            </a:endParaRPr>
          </a:p>
          <a:p>
            <a:pPr marL="457200" indent="-457200" eaLnBrk="0" fontAlgn="base" hangingPunct="0">
              <a:spcBef>
                <a:spcPts val="1200"/>
              </a:spcBef>
              <a:spcAft>
                <a:spcPct val="0"/>
              </a:spcAft>
            </a:pPr>
            <a:r>
              <a:rPr lang="en-US" altLang="en-US" sz="2600" b="1" dirty="0">
                <a:solidFill>
                  <a:srgbClr val="000000"/>
                </a:solidFill>
              </a:rPr>
              <a:t>Addiction</a:t>
            </a:r>
            <a:r>
              <a:rPr lang="en-US" altLang="en-US" sz="2600" dirty="0">
                <a:solidFill>
                  <a:srgbClr val="000000"/>
                </a:solidFill>
              </a:rPr>
              <a:t> indicates the chronic stage of SUD (synonymous with “moderate to severe SUD”)</a:t>
            </a:r>
          </a:p>
        </p:txBody>
      </p:sp>
      <p:sp>
        <p:nvSpPr>
          <p:cNvPr id="77828" name="TextBox 3"/>
          <p:cNvSpPr txBox="1">
            <a:spLocks noChangeArrowheads="1"/>
          </p:cNvSpPr>
          <p:nvPr/>
        </p:nvSpPr>
        <p:spPr bwMode="auto">
          <a:xfrm>
            <a:off x="245314" y="6329364"/>
            <a:ext cx="4705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itchFamily="34" charset="0"/>
                <a:ea typeface="MS PGothic" pitchFamily="34" charset="-128"/>
              </a:defRPr>
            </a:lvl1pPr>
            <a:lvl2pPr marL="742950" indent="-285750">
              <a:spcBef>
                <a:spcPct val="20000"/>
              </a:spcBef>
              <a:buChar char="–"/>
              <a:defRPr sz="2800">
                <a:solidFill>
                  <a:schemeClr val="tx1"/>
                </a:solidFill>
                <a:latin typeface="Calibri" pitchFamily="34" charset="0"/>
                <a:ea typeface="MS PGothic" pitchFamily="34" charset="-128"/>
              </a:defRPr>
            </a:lvl2pPr>
            <a:lvl3pPr marL="1143000" indent="-228600">
              <a:spcBef>
                <a:spcPct val="20000"/>
              </a:spcBef>
              <a:buChar char="•"/>
              <a:defRPr sz="2400">
                <a:solidFill>
                  <a:schemeClr val="tx1"/>
                </a:solidFill>
                <a:latin typeface="Calibri" pitchFamily="34" charset="0"/>
                <a:ea typeface="MS PGothic" pitchFamily="34" charset="-128"/>
              </a:defRPr>
            </a:lvl3pPr>
            <a:lvl4pPr marL="1600200" indent="-228600">
              <a:spcBef>
                <a:spcPct val="20000"/>
              </a:spcBef>
              <a:buChar char="–"/>
              <a:defRPr sz="2000">
                <a:solidFill>
                  <a:schemeClr val="tx1"/>
                </a:solidFill>
                <a:latin typeface="Calibri" pitchFamily="34" charset="0"/>
                <a:ea typeface="MS PGothic" pitchFamily="34" charset="-128"/>
              </a:defRPr>
            </a:lvl4pPr>
            <a:lvl5pPr marL="2057400" indent="-228600">
              <a:spcBef>
                <a:spcPct val="20000"/>
              </a:spcBef>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MS PGothic" pitchFamily="34" charset="-128"/>
              </a:defRPr>
            </a:lvl9pPr>
          </a:lstStyle>
          <a:p>
            <a:pPr eaLnBrk="0" fontAlgn="base" hangingPunct="0">
              <a:spcBef>
                <a:spcPct val="0"/>
              </a:spcBef>
              <a:spcAft>
                <a:spcPct val="0"/>
              </a:spcAft>
              <a:buFontTx/>
              <a:buNone/>
            </a:pPr>
            <a:r>
              <a:rPr lang="en-US" altLang="en-US" sz="1800" dirty="0">
                <a:solidFill>
                  <a:srgbClr val="000000"/>
                </a:solidFill>
              </a:rPr>
              <a:t>*American Psychiatric Association DSM-5 (2013)</a:t>
            </a:r>
          </a:p>
        </p:txBody>
      </p:sp>
    </p:spTree>
    <p:extLst>
      <p:ext uri="{BB962C8B-B14F-4D97-AF65-F5344CB8AC3E}">
        <p14:creationId xmlns:p14="http://schemas.microsoft.com/office/powerpoint/2010/main" val="276671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3" end="3"/>
                                            </p:txEl>
                                          </p:spTgt>
                                        </p:tgtEl>
                                        <p:attrNameLst>
                                          <p:attrName>style.visibility</p:attrName>
                                        </p:attrNameLst>
                                      </p:cBhvr>
                                      <p:to>
                                        <p:strVal val="visible"/>
                                      </p:to>
                                    </p:set>
                                    <p:animEffect transition="in" filter="fade">
                                      <p:cBhvr>
                                        <p:cTn id="1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E6F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AE1BFB-38C4-46BB-95AF-4595430B9D8C}"/>
              </a:ext>
            </a:extLst>
          </p:cNvPr>
          <p:cNvSpPr/>
          <p:nvPr/>
        </p:nvSpPr>
        <p:spPr>
          <a:xfrm>
            <a:off x="27135" y="660421"/>
            <a:ext cx="12137730" cy="1384995"/>
          </a:xfrm>
          <a:prstGeom prst="rect">
            <a:avLst/>
          </a:prstGeom>
          <a:solidFill>
            <a:srgbClr val="E9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lowchart: Alternate Process 4"/>
          <p:cNvSpPr/>
          <p:nvPr/>
        </p:nvSpPr>
        <p:spPr>
          <a:xfrm>
            <a:off x="795528" y="943925"/>
            <a:ext cx="10771632" cy="789174"/>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Screen for Unhealthy Substance Use </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SISQ, AUDIT-C, TAPS)</a:t>
            </a:r>
          </a:p>
        </p:txBody>
      </p:sp>
      <p:sp>
        <p:nvSpPr>
          <p:cNvPr id="6" name="Flowchart: Alternate Process 5"/>
          <p:cNvSpPr/>
          <p:nvPr/>
        </p:nvSpPr>
        <p:spPr>
          <a:xfrm>
            <a:off x="6061145" y="3174839"/>
            <a:ext cx="5975958" cy="1024303"/>
          </a:xfrm>
          <a:prstGeom prst="flowChartAlternateProcess">
            <a:avLst/>
          </a:prstGeom>
          <a:solidFill>
            <a:srgbClr val="002B82"/>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white"/>
                </a:solidFill>
                <a:effectLst/>
                <a:uLnTx/>
                <a:uFillTx/>
                <a:latin typeface="Calibri" panose="020F0502020204030204"/>
                <a:ea typeface="+mn-ea"/>
                <a:cs typeface="+mn-cs"/>
              </a:rPr>
              <a:t>Screen (Assess) for SUD</a:t>
            </a:r>
            <a:endParaRPr kumimoji="0" lang="en-US" sz="2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AUDIT,</a:t>
            </a:r>
            <a:r>
              <a:rPr kumimoji="0" lang="en-US" sz="24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DSM-5 </a:t>
            </a:r>
          </a:p>
        </p:txBody>
      </p:sp>
      <p:sp>
        <p:nvSpPr>
          <p:cNvPr id="7" name="Flowchart: Alternate Process 6"/>
          <p:cNvSpPr/>
          <p:nvPr/>
        </p:nvSpPr>
        <p:spPr>
          <a:xfrm>
            <a:off x="9458794" y="4800459"/>
            <a:ext cx="2452108" cy="1822173"/>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Brief Intervention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Treat +/- Refer</a:t>
            </a:r>
          </a:p>
        </p:txBody>
      </p:sp>
      <p:sp>
        <p:nvSpPr>
          <p:cNvPr id="9" name="Flowchart: Alternate Process 8"/>
          <p:cNvSpPr/>
          <p:nvPr/>
        </p:nvSpPr>
        <p:spPr>
          <a:xfrm>
            <a:off x="299209" y="3194859"/>
            <a:ext cx="5226102" cy="1004284"/>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Positive reinforcement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 name="Straight Arrow Connector 12"/>
          <p:cNvCxnSpPr>
            <a:cxnSpLocks/>
          </p:cNvCxnSpPr>
          <p:nvPr/>
        </p:nvCxnSpPr>
        <p:spPr>
          <a:xfrm flipH="1">
            <a:off x="4912469" y="1731258"/>
            <a:ext cx="885218" cy="140685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7506" y="1753118"/>
            <a:ext cx="379291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Screen negative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for unhealthy substance use</a:t>
            </a:r>
          </a:p>
        </p:txBody>
      </p:sp>
      <p:sp>
        <p:nvSpPr>
          <p:cNvPr id="15" name="TextBox 14"/>
          <p:cNvSpPr txBox="1"/>
          <p:nvPr/>
        </p:nvSpPr>
        <p:spPr>
          <a:xfrm>
            <a:off x="6824628" y="1788599"/>
            <a:ext cx="413920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Screen 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a:ln>
                  <a:noFill/>
                </a:ln>
                <a:effectLst/>
                <a:uLnTx/>
                <a:uFillTx/>
                <a:latin typeface="Calibri" panose="020F0502020204030204"/>
                <a:ea typeface="+mn-ea"/>
                <a:cs typeface="+mn-cs"/>
              </a:rPr>
              <a:t>for unhealthy substance use</a:t>
            </a:r>
            <a:endParaRPr kumimoji="0" lang="en-US" sz="2800" b="0" i="0" u="none" strike="noStrike" kern="1200" cap="none" spc="0" normalizeH="0" baseline="0" noProof="0" dirty="0">
              <a:ln>
                <a:noFill/>
              </a:ln>
              <a:effectLst/>
              <a:uLnTx/>
              <a:uFillTx/>
              <a:latin typeface="Calibri" panose="020F0502020204030204"/>
              <a:ea typeface="+mn-ea"/>
              <a:cs typeface="+mn-cs"/>
            </a:endParaRPr>
          </a:p>
        </p:txBody>
      </p:sp>
      <p:cxnSp>
        <p:nvCxnSpPr>
          <p:cNvPr id="16" name="Straight Arrow Connector 15"/>
          <p:cNvCxnSpPr>
            <a:cxnSpLocks/>
          </p:cNvCxnSpPr>
          <p:nvPr/>
        </p:nvCxnSpPr>
        <p:spPr>
          <a:xfrm>
            <a:off x="9258776" y="4221002"/>
            <a:ext cx="479707" cy="521822"/>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8856004" y="4221002"/>
            <a:ext cx="396198" cy="521822"/>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007309" y="4296974"/>
            <a:ext cx="166244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SUD</a:t>
            </a:r>
            <a:r>
              <a:rPr kumimoji="0" lang="en-US" sz="2800" b="1" i="0" u="none" strike="noStrike" kern="1200" cap="none" spc="0" normalizeH="0" baseline="0" noProof="0" dirty="0">
                <a:ln>
                  <a:noFill/>
                </a:ln>
                <a:effectLst/>
                <a:uLnTx/>
                <a:uFillTx/>
                <a:latin typeface="Calibri" panose="020F0502020204030204"/>
                <a:ea typeface="+mn-ea"/>
                <a:cs typeface="+mn-cs"/>
              </a:rPr>
              <a:t> likely</a:t>
            </a:r>
          </a:p>
        </p:txBody>
      </p:sp>
      <p:sp>
        <p:nvSpPr>
          <p:cNvPr id="22" name="TextBox 21"/>
          <p:cNvSpPr txBox="1"/>
          <p:nvPr/>
        </p:nvSpPr>
        <p:spPr>
          <a:xfrm>
            <a:off x="6851471" y="4296974"/>
            <a:ext cx="204716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SUD</a:t>
            </a:r>
            <a:r>
              <a:rPr kumimoji="0" lang="en-US" sz="2800" b="1" i="0" u="none" strike="noStrike" kern="1200" cap="none" spc="0" normalizeH="0" baseline="0" noProof="0" dirty="0">
                <a:ln>
                  <a:noFill/>
                </a:ln>
                <a:effectLst/>
                <a:uLnTx/>
                <a:uFillTx/>
                <a:latin typeface="Calibri" panose="020F0502020204030204"/>
                <a:ea typeface="+mn-ea"/>
                <a:cs typeface="+mn-cs"/>
              </a:rPr>
              <a:t> unlikely</a:t>
            </a:r>
          </a:p>
        </p:txBody>
      </p:sp>
      <p:sp>
        <p:nvSpPr>
          <p:cNvPr id="17" name="Rectangle 16"/>
          <p:cNvSpPr/>
          <p:nvPr/>
        </p:nvSpPr>
        <p:spPr>
          <a:xfrm>
            <a:off x="0" y="-27506"/>
            <a:ext cx="12192000" cy="723709"/>
          </a:xfrm>
          <a:prstGeom prst="rect">
            <a:avLst/>
          </a:prstGeom>
          <a:solidFill>
            <a:srgbClr val="002060"/>
          </a:solidFill>
          <a:ln>
            <a:noFill/>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Screening Workflow</a:t>
            </a:r>
          </a:p>
        </p:txBody>
      </p:sp>
      <p:cxnSp>
        <p:nvCxnSpPr>
          <p:cNvPr id="23" name="Straight Arrow Connector 22"/>
          <p:cNvCxnSpPr>
            <a:cxnSpLocks/>
          </p:cNvCxnSpPr>
          <p:nvPr/>
        </p:nvCxnSpPr>
        <p:spPr>
          <a:xfrm>
            <a:off x="5797685" y="1753118"/>
            <a:ext cx="885217" cy="1384995"/>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25" name="Flowchart: Alternate Process 24"/>
          <p:cNvSpPr/>
          <p:nvPr/>
        </p:nvSpPr>
        <p:spPr>
          <a:xfrm>
            <a:off x="6824628" y="4800459"/>
            <a:ext cx="2514243" cy="1822173"/>
          </a:xfrm>
          <a:prstGeom prst="flowChartAlternateProcess">
            <a:avLst/>
          </a:prstGeom>
          <a:solidFill>
            <a:srgbClr val="002B82"/>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Brief Intervention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Monitor</a:t>
            </a:r>
          </a:p>
        </p:txBody>
      </p:sp>
      <p:sp>
        <p:nvSpPr>
          <p:cNvPr id="3" name="Rectangle 2">
            <a:extLst>
              <a:ext uri="{FF2B5EF4-FFF2-40B4-BE49-F238E27FC236}">
                <a16:creationId xmlns:a16="http://schemas.microsoft.com/office/drawing/2014/main" id="{8E48FE63-9519-16EE-2C1A-154843B4F804}"/>
              </a:ext>
            </a:extLst>
          </p:cNvPr>
          <p:cNvSpPr/>
          <p:nvPr/>
        </p:nvSpPr>
        <p:spPr>
          <a:xfrm>
            <a:off x="27135" y="1731257"/>
            <a:ext cx="5777126" cy="2742131"/>
          </a:xfrm>
          <a:prstGeom prst="rect">
            <a:avLst/>
          </a:prstGeom>
          <a:solidFill>
            <a:srgbClr val="E9E6F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292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22" grpId="0"/>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127DC-B71D-AA40-BE3B-2EDC46D16CDE}"/>
              </a:ext>
            </a:extLst>
          </p:cNvPr>
          <p:cNvSpPr>
            <a:spLocks noGrp="1"/>
          </p:cNvSpPr>
          <p:nvPr>
            <p:ph type="title"/>
          </p:nvPr>
        </p:nvSpPr>
        <p:spPr>
          <a:xfrm>
            <a:off x="0" y="0"/>
            <a:ext cx="12192000" cy="1179575"/>
          </a:xfrm>
          <a:solidFill>
            <a:srgbClr val="002060"/>
          </a:solidFill>
        </p:spPr>
        <p:txBody>
          <a:bodyPr>
            <a:normAutofit fontScale="90000"/>
          </a:bodyPr>
          <a:lstStyle/>
          <a:p>
            <a:pPr marL="457200">
              <a:defRPr/>
            </a:pPr>
            <a:r>
              <a:rPr lang="en-US" b="1" dirty="0">
                <a:solidFill>
                  <a:schemeClr val="bg1"/>
                </a:solidFill>
                <a:effectLst>
                  <a:outerShdw blurRad="38100" dist="38100" dir="2700000" algn="tl">
                    <a:srgbClr val="000000">
                      <a:alpha val="43137"/>
                    </a:srgbClr>
                  </a:outerShdw>
                </a:effectLst>
              </a:rPr>
              <a:t>Brief Intervention (BI) for Alcohol</a:t>
            </a:r>
            <a:r>
              <a:rPr lang="en-US" dirty="0">
                <a:solidFill>
                  <a:schemeClr val="bg1"/>
                </a:solidFill>
                <a:effectLst>
                  <a:outerShdw blurRad="38100" dist="38100" dir="2700000" algn="tl">
                    <a:srgbClr val="000000">
                      <a:alpha val="43137"/>
                    </a:srgbClr>
                  </a:outerShdw>
                </a:effectLst>
              </a:rPr>
              <a:t/>
            </a:r>
            <a:br>
              <a:rPr lang="en-US"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50+ Years of Trials</a:t>
            </a:r>
            <a:endParaRPr lang="en-US" dirty="0">
              <a:solidFill>
                <a:schemeClr val="bg1"/>
              </a:solidFill>
              <a:effectLst>
                <a:outerShdw blurRad="38100" dist="38100" dir="2700000" algn="tl">
                  <a:srgbClr val="000000">
                    <a:alpha val="43137"/>
                  </a:srgbClr>
                </a:outerShdw>
              </a:effectLst>
            </a:endParaRPr>
          </a:p>
        </p:txBody>
      </p:sp>
      <p:sp>
        <p:nvSpPr>
          <p:cNvPr id="66563" name="Content Placeholder 2">
            <a:extLst>
              <a:ext uri="{FF2B5EF4-FFF2-40B4-BE49-F238E27FC236}">
                <a16:creationId xmlns:a16="http://schemas.microsoft.com/office/drawing/2014/main" id="{CC0178CA-A1B3-5E4D-BF61-C6009F757BC8}"/>
              </a:ext>
            </a:extLst>
          </p:cNvPr>
          <p:cNvSpPr>
            <a:spLocks noGrp="1"/>
          </p:cNvSpPr>
          <p:nvPr>
            <p:ph idx="1"/>
          </p:nvPr>
        </p:nvSpPr>
        <p:spPr>
          <a:xfrm>
            <a:off x="216408" y="1179575"/>
            <a:ext cx="11759184" cy="4254104"/>
          </a:xfrm>
        </p:spPr>
        <p:txBody>
          <a:bodyPr>
            <a:normAutofit lnSpcReduction="10000"/>
          </a:bodyPr>
          <a:lstStyle/>
          <a:p>
            <a:pPr>
              <a:lnSpc>
                <a:spcPct val="120000"/>
              </a:lnSpc>
              <a:spcBef>
                <a:spcPts val="600"/>
              </a:spcBef>
            </a:pPr>
            <a:r>
              <a:rPr lang="en-US" altLang="en-US" dirty="0"/>
              <a:t>Efficacy for reducing self-reported consumption</a:t>
            </a:r>
          </a:p>
          <a:p>
            <a:pPr lvl="1">
              <a:lnSpc>
                <a:spcPct val="120000"/>
              </a:lnSpc>
              <a:spcBef>
                <a:spcPts val="600"/>
              </a:spcBef>
            </a:pPr>
            <a:r>
              <a:rPr lang="en-US" altLang="en-US" dirty="0"/>
              <a:t>3-4 fewer drinks/week</a:t>
            </a:r>
          </a:p>
          <a:p>
            <a:pPr lvl="1">
              <a:lnSpc>
                <a:spcPct val="120000"/>
              </a:lnSpc>
              <a:spcBef>
                <a:spcPts val="600"/>
              </a:spcBef>
            </a:pPr>
            <a:r>
              <a:rPr lang="en-US" altLang="en-US" dirty="0"/>
              <a:t>10-12% less unhealthy use at 1 year</a:t>
            </a:r>
          </a:p>
          <a:p>
            <a:pPr>
              <a:lnSpc>
                <a:spcPct val="120000"/>
              </a:lnSpc>
              <a:spcBef>
                <a:spcPts val="600"/>
              </a:spcBef>
            </a:pPr>
            <a:r>
              <a:rPr lang="en-US" altLang="en-US" dirty="0"/>
              <a:t>No evidence it prevents developing AUD</a:t>
            </a:r>
          </a:p>
          <a:p>
            <a:pPr>
              <a:lnSpc>
                <a:spcPct val="120000"/>
              </a:lnSpc>
              <a:spcBef>
                <a:spcPts val="600"/>
              </a:spcBef>
            </a:pPr>
            <a:r>
              <a:rPr lang="en-US" altLang="en-US" dirty="0"/>
              <a:t>Less effect on moderate to severe AUD</a:t>
            </a:r>
          </a:p>
          <a:p>
            <a:pPr>
              <a:lnSpc>
                <a:spcPct val="120000"/>
              </a:lnSpc>
              <a:spcBef>
                <a:spcPts val="600"/>
              </a:spcBef>
            </a:pPr>
            <a:r>
              <a:rPr lang="en-US" altLang="en-US" dirty="0"/>
              <a:t>Evidence is mixed for ED and inpatient as most patients identified have a mod/severe AUD</a:t>
            </a:r>
          </a:p>
          <a:p>
            <a:pPr>
              <a:lnSpc>
                <a:spcPct val="120000"/>
              </a:lnSpc>
              <a:spcBef>
                <a:spcPts val="600"/>
              </a:spcBef>
            </a:pPr>
            <a:r>
              <a:rPr lang="en-US" altLang="en-US" b="1" dirty="0"/>
              <a:t>BUT</a:t>
            </a:r>
            <a:r>
              <a:rPr lang="en-US" altLang="en-US" dirty="0"/>
              <a:t> repeat, and be available when patients are ready and counsel long-term</a:t>
            </a:r>
          </a:p>
        </p:txBody>
      </p:sp>
      <p:sp>
        <p:nvSpPr>
          <p:cNvPr id="66565" name="Rectangle 5">
            <a:extLst>
              <a:ext uri="{FF2B5EF4-FFF2-40B4-BE49-F238E27FC236}">
                <a16:creationId xmlns:a16="http://schemas.microsoft.com/office/drawing/2014/main" id="{963A5889-04CB-C646-A4B3-7FF3E3367B11}"/>
              </a:ext>
            </a:extLst>
          </p:cNvPr>
          <p:cNvSpPr>
            <a:spLocks noChangeArrowheads="1"/>
          </p:cNvSpPr>
          <p:nvPr/>
        </p:nvSpPr>
        <p:spPr bwMode="auto">
          <a:xfrm>
            <a:off x="120980" y="5611269"/>
            <a:ext cx="54186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USPSTF. JAMA. 2018;320(18):1899-1909. </a:t>
            </a:r>
          </a:p>
          <a:p>
            <a:pPr eaLnBrk="1" hangingPunct="1">
              <a:spcBef>
                <a:spcPct val="0"/>
              </a:spcBef>
              <a:buClrTx/>
              <a:buFontTx/>
              <a:buNone/>
            </a:pPr>
            <a:r>
              <a:rPr lang="en-US" altLang="en-US" sz="1600" i="1" dirty="0">
                <a:latin typeface="Calibri" panose="020F0502020204030204" pitchFamily="34" charset="0"/>
              </a:rPr>
              <a:t>Jonas DE et al. Ann Intern Med 2012;157:645-54.</a:t>
            </a:r>
          </a:p>
          <a:p>
            <a:pPr eaLnBrk="1" hangingPunct="1">
              <a:spcBef>
                <a:spcPct val="0"/>
              </a:spcBef>
              <a:buClrTx/>
              <a:buFontTx/>
              <a:buNone/>
            </a:pPr>
            <a:r>
              <a:rPr lang="en-US" altLang="en-US" sz="1600" i="1" dirty="0" err="1">
                <a:latin typeface="Calibri" panose="020F0502020204030204" pitchFamily="34" charset="0"/>
              </a:rPr>
              <a:t>Kaner</a:t>
            </a:r>
            <a:r>
              <a:rPr lang="en-US" altLang="en-US" sz="1600" i="1" dirty="0">
                <a:latin typeface="Calibri" panose="020F0502020204030204" pitchFamily="34" charset="0"/>
              </a:rPr>
              <a:t> et al. Drug and Alcohol Review 2009;28:301–23</a:t>
            </a:r>
          </a:p>
          <a:p>
            <a:pPr eaLnBrk="1" hangingPunct="1">
              <a:spcBef>
                <a:spcPct val="0"/>
              </a:spcBef>
              <a:buClrTx/>
              <a:buFontTx/>
              <a:buNone/>
            </a:pPr>
            <a:r>
              <a:rPr lang="en-US" altLang="en-US" sz="1600" i="1" dirty="0" err="1">
                <a:latin typeface="Calibri" panose="020F0502020204030204" pitchFamily="34" charset="0"/>
              </a:rPr>
              <a:t>Beich</a:t>
            </a:r>
            <a:r>
              <a:rPr lang="en-US" altLang="en-US" sz="1600" i="1" dirty="0">
                <a:latin typeface="Calibri" panose="020F0502020204030204" pitchFamily="34" charset="0"/>
              </a:rPr>
              <a:t> et al.  BMJ 2003;327:536</a:t>
            </a:r>
          </a:p>
        </p:txBody>
      </p:sp>
      <p:sp>
        <p:nvSpPr>
          <p:cNvPr id="5" name="Rectangle 5">
            <a:extLst>
              <a:ext uri="{FF2B5EF4-FFF2-40B4-BE49-F238E27FC236}">
                <a16:creationId xmlns:a16="http://schemas.microsoft.com/office/drawing/2014/main" id="{963A5889-04CB-C646-A4B3-7FF3E3367B11}"/>
              </a:ext>
            </a:extLst>
          </p:cNvPr>
          <p:cNvSpPr>
            <a:spLocks noChangeArrowheads="1"/>
          </p:cNvSpPr>
          <p:nvPr/>
        </p:nvSpPr>
        <p:spPr bwMode="auto">
          <a:xfrm>
            <a:off x="5243085" y="5627212"/>
            <a:ext cx="724426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600" i="1" dirty="0">
                <a:latin typeface="Calibri" panose="020F0502020204030204" pitchFamily="34" charset="0"/>
              </a:rPr>
              <a:t>Bertholet et al. Arch Intern Med. 2005;165:986</a:t>
            </a:r>
          </a:p>
          <a:p>
            <a:pPr eaLnBrk="1" hangingPunct="1">
              <a:spcBef>
                <a:spcPct val="0"/>
              </a:spcBef>
              <a:buClrTx/>
              <a:buFontTx/>
              <a:buNone/>
            </a:pPr>
            <a:r>
              <a:rPr lang="en-US" altLang="en-US" sz="1600" i="1" dirty="0" err="1">
                <a:latin typeface="Calibri" panose="020F0502020204030204" pitchFamily="34" charset="0"/>
              </a:rPr>
              <a:t>Kristenson</a:t>
            </a:r>
            <a:r>
              <a:rPr lang="en-US" altLang="en-US" sz="1600" i="1" dirty="0">
                <a:latin typeface="Calibri" panose="020F0502020204030204" pitchFamily="34" charset="0"/>
              </a:rPr>
              <a:t> H,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1983;7:203 (mortality, 3-16 </a:t>
            </a:r>
            <a:r>
              <a:rPr lang="en-US" altLang="en-US" sz="1600" i="1" dirty="0" err="1">
                <a:latin typeface="Calibri" panose="020F0502020204030204" pitchFamily="34" charset="0"/>
              </a:rPr>
              <a:t>yrs</a:t>
            </a:r>
            <a:r>
              <a:rPr lang="en-US" altLang="en-US" sz="1600" i="1" dirty="0">
                <a:latin typeface="Calibri" panose="020F0502020204030204" pitchFamily="34" charset="0"/>
              </a:rPr>
              <a:t>)</a:t>
            </a:r>
          </a:p>
          <a:p>
            <a:pPr eaLnBrk="1" hangingPunct="1">
              <a:spcBef>
                <a:spcPct val="0"/>
              </a:spcBef>
              <a:buClrTx/>
              <a:buFontTx/>
              <a:buNone/>
            </a:pPr>
            <a:r>
              <a:rPr lang="en-US" altLang="en-US" sz="1600" i="1" dirty="0">
                <a:latin typeface="Calibri" panose="020F0502020204030204" pitchFamily="34" charset="0"/>
              </a:rPr>
              <a:t>Fleming MF et al.  Alcohol </a:t>
            </a:r>
            <a:r>
              <a:rPr lang="en-US" altLang="en-US" sz="1600" i="1" dirty="0" err="1">
                <a:latin typeface="Calibri" panose="020F0502020204030204" pitchFamily="34" charset="0"/>
              </a:rPr>
              <a:t>Clin</a:t>
            </a:r>
            <a:r>
              <a:rPr lang="en-US" altLang="en-US" sz="1600" i="1" dirty="0">
                <a:latin typeface="Calibri" panose="020F0502020204030204" pitchFamily="34" charset="0"/>
              </a:rPr>
              <a:t> </a:t>
            </a:r>
            <a:r>
              <a:rPr lang="en-US" altLang="en-US" sz="1600" i="1" dirty="0" err="1">
                <a:latin typeface="Calibri" panose="020F0502020204030204" pitchFamily="34" charset="0"/>
              </a:rPr>
              <a:t>Exp</a:t>
            </a:r>
            <a:r>
              <a:rPr lang="en-US" altLang="en-US" sz="1600" i="1" dirty="0">
                <a:latin typeface="Calibri" panose="020F0502020204030204" pitchFamily="34" charset="0"/>
              </a:rPr>
              <a:t> Res. 2002;26(1):36-43 (cost)</a:t>
            </a:r>
          </a:p>
          <a:p>
            <a:pPr eaLnBrk="1" hangingPunct="1">
              <a:spcBef>
                <a:spcPct val="0"/>
              </a:spcBef>
              <a:buClrTx/>
              <a:buFontTx/>
              <a:buNone/>
            </a:pPr>
            <a:r>
              <a:rPr lang="en-US" altLang="en-US" sz="1600" i="1" dirty="0" err="1">
                <a:latin typeface="Calibri" panose="020F0502020204030204" pitchFamily="34" charset="0"/>
              </a:rPr>
              <a:t>Cuijpers</a:t>
            </a:r>
            <a:r>
              <a:rPr lang="en-US" altLang="en-US" sz="1600" i="1" dirty="0">
                <a:latin typeface="Calibri" panose="020F0502020204030204" pitchFamily="34" charset="0"/>
              </a:rPr>
              <a:t> et al. Addiction 2004;99: 839–845 (mortality)</a:t>
            </a:r>
          </a:p>
        </p:txBody>
      </p:sp>
      <p:pic>
        <p:nvPicPr>
          <p:cNvPr id="7" name="Picture 4" descr="See the source image">
            <a:extLst>
              <a:ext uri="{FF2B5EF4-FFF2-40B4-BE49-F238E27FC236}">
                <a16:creationId xmlns:a16="http://schemas.microsoft.com/office/drawing/2014/main" id="{5A2836E1-BF4F-45BB-B153-DE62233EDF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566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563">
                                            <p:txEl>
                                              <p:pRg st="3" end="3"/>
                                            </p:txEl>
                                          </p:spTgt>
                                        </p:tgtEl>
                                        <p:attrNameLst>
                                          <p:attrName>style.visibility</p:attrName>
                                        </p:attrNameLst>
                                      </p:cBhvr>
                                      <p:to>
                                        <p:strVal val="visible"/>
                                      </p:to>
                                    </p:set>
                                    <p:animEffect transition="in" filter="fade">
                                      <p:cBhvr>
                                        <p:cTn id="7" dur="500"/>
                                        <p:tgtEl>
                                          <p:spTgt spid="6656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6563">
                                            <p:txEl>
                                              <p:pRg st="4" end="4"/>
                                            </p:txEl>
                                          </p:spTgt>
                                        </p:tgtEl>
                                        <p:attrNameLst>
                                          <p:attrName>style.visibility</p:attrName>
                                        </p:attrNameLst>
                                      </p:cBhvr>
                                      <p:to>
                                        <p:strVal val="visible"/>
                                      </p:to>
                                    </p:set>
                                    <p:animEffect transition="in" filter="fade">
                                      <p:cBhvr>
                                        <p:cTn id="10" dur="500"/>
                                        <p:tgtEl>
                                          <p:spTgt spid="6656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563">
                                            <p:txEl>
                                              <p:pRg st="5" end="5"/>
                                            </p:txEl>
                                          </p:spTgt>
                                        </p:tgtEl>
                                        <p:attrNameLst>
                                          <p:attrName>style.visibility</p:attrName>
                                        </p:attrNameLst>
                                      </p:cBhvr>
                                      <p:to>
                                        <p:strVal val="visible"/>
                                      </p:to>
                                    </p:set>
                                    <p:animEffect transition="in" filter="fade">
                                      <p:cBhvr>
                                        <p:cTn id="13" dur="500"/>
                                        <p:tgtEl>
                                          <p:spTgt spid="6656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563">
                                            <p:txEl>
                                              <p:pRg st="6" end="6"/>
                                            </p:txEl>
                                          </p:spTgt>
                                        </p:tgtEl>
                                        <p:attrNameLst>
                                          <p:attrName>style.visibility</p:attrName>
                                        </p:attrNameLst>
                                      </p:cBhvr>
                                      <p:to>
                                        <p:strVal val="visible"/>
                                      </p:to>
                                    </p:set>
                                    <p:animEffect transition="in" filter="fade">
                                      <p:cBhvr>
                                        <p:cTn id="18"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6CD0-EBCF-314F-8EB0-7F63138ECB47}"/>
              </a:ext>
            </a:extLst>
          </p:cNvPr>
          <p:cNvSpPr>
            <a:spLocks noGrp="1"/>
          </p:cNvSpPr>
          <p:nvPr>
            <p:ph type="title"/>
          </p:nvPr>
        </p:nvSpPr>
        <p:spPr>
          <a:xfrm>
            <a:off x="0" y="0"/>
            <a:ext cx="12192000" cy="1207643"/>
          </a:xfrm>
          <a:solidFill>
            <a:srgbClr val="002060"/>
          </a:solidFill>
        </p:spPr>
        <p:txBody>
          <a:bodyPr>
            <a:normAutofit/>
          </a:bodyPr>
          <a:lstStyle/>
          <a:p>
            <a:pPr marL="457200">
              <a:defRPr/>
            </a:pPr>
            <a:r>
              <a:rPr lang="en-US" b="1" dirty="0">
                <a:solidFill>
                  <a:schemeClr val="bg1"/>
                </a:solidFill>
                <a:effectLst>
                  <a:outerShdw blurRad="38100" dist="38100" dir="2700000" algn="tl">
                    <a:srgbClr val="000000">
                      <a:alpha val="43137"/>
                    </a:srgbClr>
                  </a:outerShdw>
                </a:effectLst>
              </a:rPr>
              <a:t>Brief Intervention (BI) for Drugs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3A87C50-AF94-42A1-871A-28AB8CFB22F0}"/>
              </a:ext>
            </a:extLst>
          </p:cNvPr>
          <p:cNvSpPr>
            <a:spLocks noGrp="1"/>
          </p:cNvSpPr>
          <p:nvPr>
            <p:ph idx="1"/>
          </p:nvPr>
        </p:nvSpPr>
        <p:spPr>
          <a:xfrm>
            <a:off x="230026" y="1330320"/>
            <a:ext cx="11531667" cy="2542433"/>
          </a:xfrm>
        </p:spPr>
        <p:txBody>
          <a:bodyPr>
            <a:noAutofit/>
          </a:bodyPr>
          <a:lstStyle/>
          <a:p>
            <a:pPr>
              <a:lnSpc>
                <a:spcPct val="100000"/>
              </a:lnSpc>
              <a:spcBef>
                <a:spcPts val="600"/>
              </a:spcBef>
            </a:pPr>
            <a:r>
              <a:rPr lang="en-US" sz="2600" dirty="0"/>
              <a:t>Previous studies found BI may help some patients reduce their illicit drug use </a:t>
            </a:r>
          </a:p>
          <a:p>
            <a:pPr lvl="1">
              <a:lnSpc>
                <a:spcPct val="100000"/>
              </a:lnSpc>
              <a:spcBef>
                <a:spcPts val="600"/>
              </a:spcBef>
            </a:pPr>
            <a:r>
              <a:rPr lang="en-US" dirty="0"/>
              <a:t>RCT in urgent care setting</a:t>
            </a:r>
            <a:r>
              <a:rPr lang="en-US" baseline="30000" dirty="0"/>
              <a:t>1</a:t>
            </a:r>
            <a:r>
              <a:rPr lang="en-US" dirty="0"/>
              <a:t> </a:t>
            </a:r>
          </a:p>
          <a:p>
            <a:pPr lvl="1">
              <a:lnSpc>
                <a:spcPct val="100000"/>
              </a:lnSpc>
              <a:spcBef>
                <a:spcPts val="600"/>
              </a:spcBef>
            </a:pPr>
            <a:r>
              <a:rPr lang="en-US" dirty="0"/>
              <a:t>Observational study in general medical settings</a:t>
            </a:r>
            <a:r>
              <a:rPr lang="en-US" baseline="30000" dirty="0"/>
              <a:t>2</a:t>
            </a:r>
            <a:endParaRPr lang="en-US" dirty="0"/>
          </a:p>
          <a:p>
            <a:pPr>
              <a:lnSpc>
                <a:spcPct val="100000"/>
              </a:lnSpc>
              <a:spcBef>
                <a:spcPts val="600"/>
              </a:spcBef>
            </a:pPr>
            <a:r>
              <a:rPr lang="en-US" sz="2600" dirty="0"/>
              <a:t>However, RCTs</a:t>
            </a:r>
            <a:r>
              <a:rPr lang="en-US" sz="2600" baseline="30000" dirty="0"/>
              <a:t>3,4</a:t>
            </a:r>
            <a:r>
              <a:rPr lang="en-US" sz="2600" dirty="0"/>
              <a:t> found BI in primary care settings </a:t>
            </a:r>
            <a:r>
              <a:rPr lang="en-US" sz="2600" b="1" dirty="0"/>
              <a:t>not effective </a:t>
            </a:r>
            <a:r>
              <a:rPr lang="en-US" sz="2600" dirty="0"/>
              <a:t>for reducing illicit drug use or prescription drug misuse</a:t>
            </a:r>
          </a:p>
          <a:p>
            <a:pPr>
              <a:lnSpc>
                <a:spcPct val="100000"/>
              </a:lnSpc>
              <a:spcBef>
                <a:spcPts val="600"/>
              </a:spcBef>
            </a:pPr>
            <a:r>
              <a:rPr lang="en-US" sz="2600" dirty="0"/>
              <a:t>With efficacy for BI for drugs uncertain, the goal is to </a:t>
            </a:r>
            <a:r>
              <a:rPr lang="en-US" sz="2600" b="1" dirty="0"/>
              <a:t>identify, diagnose and treat</a:t>
            </a:r>
          </a:p>
        </p:txBody>
      </p:sp>
      <p:sp>
        <p:nvSpPr>
          <p:cNvPr id="69636" name="Text Box 10">
            <a:extLst>
              <a:ext uri="{FF2B5EF4-FFF2-40B4-BE49-F238E27FC236}">
                <a16:creationId xmlns:a16="http://schemas.microsoft.com/office/drawing/2014/main" id="{F93B4F5E-57E1-CE4E-8B48-274763A5C95A}"/>
              </a:ext>
            </a:extLst>
          </p:cNvPr>
          <p:cNvSpPr txBox="1">
            <a:spLocks noChangeArrowheads="1"/>
          </p:cNvSpPr>
          <p:nvPr/>
        </p:nvSpPr>
        <p:spPr bwMode="auto">
          <a:xfrm>
            <a:off x="434340" y="6140765"/>
            <a:ext cx="4622292"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1. Bernstein  J, et al. </a:t>
            </a:r>
            <a:r>
              <a:rPr lang="en-US" altLang="en-US" sz="1800" i="1" dirty="0">
                <a:solidFill>
                  <a:srgbClr val="000000"/>
                </a:solidFill>
                <a:latin typeface="Calibri" panose="020F0502020204030204" pitchFamily="34" charset="0"/>
              </a:rPr>
              <a:t>Drug Alcohol Depend</a:t>
            </a:r>
            <a:r>
              <a:rPr lang="en-US" altLang="en-US" sz="1800" dirty="0">
                <a:solidFill>
                  <a:srgbClr val="000000"/>
                </a:solidFill>
                <a:latin typeface="Calibri" panose="020F0502020204030204" pitchFamily="34" charset="0"/>
              </a:rPr>
              <a:t>. 2005</a:t>
            </a:r>
          </a:p>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2. Madras  BK, et al. </a:t>
            </a:r>
            <a:r>
              <a:rPr lang="en-US" altLang="en-US" sz="1800" i="1" dirty="0">
                <a:solidFill>
                  <a:srgbClr val="000000"/>
                </a:solidFill>
                <a:latin typeface="Calibri" panose="020F0502020204030204" pitchFamily="34" charset="0"/>
              </a:rPr>
              <a:t>Drug Alcohol Depend</a:t>
            </a:r>
            <a:r>
              <a:rPr lang="en-US" altLang="en-US" sz="1800" dirty="0">
                <a:solidFill>
                  <a:srgbClr val="000000"/>
                </a:solidFill>
                <a:latin typeface="Calibri" panose="020F0502020204030204" pitchFamily="34" charset="0"/>
              </a:rPr>
              <a:t>. 2009</a:t>
            </a:r>
          </a:p>
        </p:txBody>
      </p:sp>
      <p:sp>
        <p:nvSpPr>
          <p:cNvPr id="11" name="Text Box 10">
            <a:extLst>
              <a:ext uri="{FF2B5EF4-FFF2-40B4-BE49-F238E27FC236}">
                <a16:creationId xmlns:a16="http://schemas.microsoft.com/office/drawing/2014/main" id="{91C6B10F-7C9D-4138-B341-35A74F820130}"/>
              </a:ext>
            </a:extLst>
          </p:cNvPr>
          <p:cNvSpPr txBox="1">
            <a:spLocks noChangeArrowheads="1"/>
          </p:cNvSpPr>
          <p:nvPr/>
        </p:nvSpPr>
        <p:spPr bwMode="auto">
          <a:xfrm>
            <a:off x="5707380" y="6140765"/>
            <a:ext cx="4622292" cy="59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3. </a:t>
            </a:r>
            <a:r>
              <a:rPr lang="en-US" altLang="en-US" sz="1800" dirty="0" err="1">
                <a:solidFill>
                  <a:srgbClr val="000000"/>
                </a:solidFill>
                <a:latin typeface="Calibri" panose="020F0502020204030204" pitchFamily="34" charset="0"/>
              </a:rPr>
              <a:t>Saitz</a:t>
            </a:r>
            <a:r>
              <a:rPr lang="en-US" altLang="en-US" sz="1800" dirty="0">
                <a:solidFill>
                  <a:srgbClr val="000000"/>
                </a:solidFill>
                <a:latin typeface="Calibri" panose="020F0502020204030204" pitchFamily="34" charset="0"/>
              </a:rPr>
              <a:t>  R,  et al. </a:t>
            </a:r>
            <a:r>
              <a:rPr lang="en-US" altLang="en-US" sz="1800" i="1" dirty="0">
                <a:solidFill>
                  <a:srgbClr val="000000"/>
                </a:solidFill>
                <a:latin typeface="Calibri" panose="020F0502020204030204" pitchFamily="34" charset="0"/>
              </a:rPr>
              <a:t>JAMA.</a:t>
            </a:r>
            <a:r>
              <a:rPr lang="en-US" altLang="en-US" sz="1800" dirty="0">
                <a:solidFill>
                  <a:srgbClr val="000000"/>
                </a:solidFill>
                <a:latin typeface="Calibri" panose="020F0502020204030204" pitchFamily="34" charset="0"/>
              </a:rPr>
              <a:t> 2014</a:t>
            </a:r>
          </a:p>
          <a:p>
            <a:pPr>
              <a:lnSpc>
                <a:spcPct val="80000"/>
              </a:lnSpc>
              <a:buFont typeface="Arial" panose="020B0604020202020204" pitchFamily="34" charset="0"/>
              <a:buNone/>
            </a:pPr>
            <a:r>
              <a:rPr lang="en-US" altLang="en-US" sz="1800" dirty="0">
                <a:solidFill>
                  <a:srgbClr val="000000"/>
                </a:solidFill>
                <a:latin typeface="Calibri" panose="020F0502020204030204" pitchFamily="34" charset="0"/>
              </a:rPr>
              <a:t>4. Roy-Byrne  P, et al. </a:t>
            </a:r>
            <a:r>
              <a:rPr lang="en-US" altLang="en-US" sz="1800" i="1" dirty="0">
                <a:solidFill>
                  <a:srgbClr val="000000"/>
                </a:solidFill>
                <a:latin typeface="Calibri" panose="020F0502020204030204" pitchFamily="34" charset="0"/>
              </a:rPr>
              <a:t>JAMA</a:t>
            </a:r>
            <a:r>
              <a:rPr lang="en-US" altLang="en-US" sz="1800" dirty="0">
                <a:solidFill>
                  <a:srgbClr val="000000"/>
                </a:solidFill>
                <a:latin typeface="Calibri" panose="020F0502020204030204" pitchFamily="34" charset="0"/>
              </a:rPr>
              <a:t>. 2014</a:t>
            </a:r>
          </a:p>
        </p:txBody>
      </p:sp>
      <p:pic>
        <p:nvPicPr>
          <p:cNvPr id="12" name="Picture 4" descr="See the source image">
            <a:extLst>
              <a:ext uri="{FF2B5EF4-FFF2-40B4-BE49-F238E27FC236}">
                <a16:creationId xmlns:a16="http://schemas.microsoft.com/office/drawing/2014/main" id="{72468115-4348-4E52-AD86-FA897EF4B14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EBFFC8-1129-6FCF-707E-F2437C1E4235}"/>
              </a:ext>
            </a:extLst>
          </p:cNvPr>
          <p:cNvSpPr txBox="1"/>
          <p:nvPr/>
        </p:nvSpPr>
        <p:spPr>
          <a:xfrm>
            <a:off x="299399" y="4362680"/>
            <a:ext cx="11593201" cy="1354217"/>
          </a:xfrm>
          <a:prstGeom prst="rect">
            <a:avLst/>
          </a:prstGeom>
          <a:solidFill>
            <a:srgbClr val="002B82"/>
          </a:solidFill>
          <a:ln w="57150">
            <a:solidFill>
              <a:schemeClr val="tx1">
                <a:lumMod val="75000"/>
                <a:lumOff val="2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0" indent="0" algn="ctr">
              <a:lnSpc>
                <a:spcPct val="100000"/>
              </a:lnSpc>
              <a:spcBef>
                <a:spcPts val="1200"/>
              </a:spcBef>
              <a:buNone/>
            </a:pPr>
            <a:r>
              <a:rPr lang="en-US" sz="2800" dirty="0">
                <a:solidFill>
                  <a:schemeClr val="bg1"/>
                </a:solidFill>
              </a:rPr>
              <a:t>“Clinicians should look beyond BI…to more complex longitudinal care to address illicit drug use and prescription drug misuse.” </a:t>
            </a:r>
          </a:p>
          <a:p>
            <a:pPr marL="0" indent="0" algn="ctr">
              <a:lnSpc>
                <a:spcPct val="100000"/>
              </a:lnSpc>
              <a:spcBef>
                <a:spcPts val="1200"/>
              </a:spcBef>
              <a:buNone/>
            </a:pPr>
            <a:r>
              <a:rPr lang="en-US" sz="1600" i="1" dirty="0" err="1">
                <a:solidFill>
                  <a:schemeClr val="bg1"/>
                </a:solidFill>
              </a:rPr>
              <a:t>Saitz</a:t>
            </a:r>
            <a:r>
              <a:rPr lang="en-US" sz="1600" i="1" dirty="0">
                <a:solidFill>
                  <a:schemeClr val="bg1"/>
                </a:solidFill>
              </a:rPr>
              <a:t> R et al. JAMA. 2014</a:t>
            </a:r>
            <a:endParaRPr lang="en-US" sz="1800" i="1" dirty="0">
              <a:solidFill>
                <a:schemeClr val="bg1"/>
              </a:solidFill>
            </a:endParaRPr>
          </a:p>
        </p:txBody>
      </p:sp>
    </p:spTree>
    <p:extLst>
      <p:ext uri="{BB962C8B-B14F-4D97-AF65-F5344CB8AC3E}">
        <p14:creationId xmlns:p14="http://schemas.microsoft.com/office/powerpoint/2010/main" val="33484163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6003" y="1564678"/>
            <a:ext cx="11565337" cy="4943192"/>
          </a:xfrm>
        </p:spPr>
        <p:txBody>
          <a:bodyPr>
            <a:noAutofit/>
          </a:bodyPr>
          <a:lstStyle/>
          <a:p>
            <a:pPr marL="0" indent="0">
              <a:lnSpc>
                <a:spcPct val="100000"/>
              </a:lnSpc>
              <a:spcBef>
                <a:spcPts val="1200"/>
              </a:spcBef>
              <a:buNone/>
            </a:pPr>
            <a:r>
              <a:rPr lang="en-US" sz="3200" b="1" dirty="0"/>
              <a:t>Eight Steps: </a:t>
            </a:r>
          </a:p>
          <a:p>
            <a:pPr marL="968375" indent="-514350">
              <a:lnSpc>
                <a:spcPct val="100000"/>
              </a:lnSpc>
              <a:spcBef>
                <a:spcPts val="1200"/>
              </a:spcBef>
              <a:buFont typeface="+mj-lt"/>
              <a:buAutoNum type="arabicPeriod"/>
            </a:pPr>
            <a:r>
              <a:rPr lang="en-US" sz="2200" dirty="0"/>
              <a:t>Follow-up Screening Results (Ask Permission)</a:t>
            </a:r>
            <a:endParaRPr lang="en-US" sz="2200" i="1" dirty="0"/>
          </a:p>
          <a:p>
            <a:pPr marL="968375" indent="-514350">
              <a:lnSpc>
                <a:spcPct val="100000"/>
              </a:lnSpc>
              <a:spcBef>
                <a:spcPts val="1200"/>
              </a:spcBef>
              <a:buFont typeface="+mj-lt"/>
              <a:buAutoNum type="arabicPeriod"/>
            </a:pPr>
            <a:r>
              <a:rPr lang="en-US" sz="2200" dirty="0"/>
              <a:t>Explore Likes and Dislikes</a:t>
            </a:r>
          </a:p>
          <a:p>
            <a:pPr marL="968375" indent="-514350">
              <a:lnSpc>
                <a:spcPct val="100000"/>
              </a:lnSpc>
              <a:spcBef>
                <a:spcPts val="1200"/>
              </a:spcBef>
              <a:buFont typeface="+mj-lt"/>
              <a:buAutoNum type="arabicPeriod"/>
            </a:pPr>
            <a:r>
              <a:rPr lang="en-US" sz="2200" dirty="0"/>
              <a:t>Review Health Risks</a:t>
            </a:r>
          </a:p>
          <a:p>
            <a:pPr marL="968375" indent="-514350">
              <a:lnSpc>
                <a:spcPct val="100000"/>
              </a:lnSpc>
              <a:spcBef>
                <a:spcPts val="1200"/>
              </a:spcBef>
              <a:buFont typeface="+mj-lt"/>
              <a:buAutoNum type="arabicPeriod"/>
            </a:pPr>
            <a:r>
              <a:rPr lang="en-US" sz="2200" dirty="0">
                <a:solidFill>
                  <a:schemeClr val="tx1"/>
                </a:solidFill>
              </a:rPr>
              <a:t>Summarize and Ask Key Question</a:t>
            </a:r>
          </a:p>
          <a:p>
            <a:pPr marL="968375" indent="-514350">
              <a:lnSpc>
                <a:spcPct val="100000"/>
              </a:lnSpc>
              <a:spcBef>
                <a:spcPts val="1200"/>
              </a:spcBef>
              <a:buFont typeface="+mj-lt"/>
              <a:buAutoNum type="arabicPeriod"/>
            </a:pPr>
            <a:r>
              <a:rPr lang="en-US" sz="2200" dirty="0">
                <a:solidFill>
                  <a:schemeClr val="tx1"/>
                </a:solidFill>
              </a:rPr>
              <a:t>Explore Readiness (Importance Ruler)</a:t>
            </a:r>
          </a:p>
          <a:p>
            <a:pPr marL="968375" indent="-514350">
              <a:lnSpc>
                <a:spcPct val="100000"/>
              </a:lnSpc>
              <a:spcBef>
                <a:spcPts val="1200"/>
              </a:spcBef>
              <a:buFont typeface="+mj-lt"/>
              <a:buAutoNum type="arabicPeriod"/>
            </a:pPr>
            <a:r>
              <a:rPr lang="en-US" sz="2200" dirty="0">
                <a:solidFill>
                  <a:schemeClr val="tx1"/>
                </a:solidFill>
              </a:rPr>
              <a:t>Negotiate Goals</a:t>
            </a:r>
          </a:p>
          <a:p>
            <a:pPr marL="968375" indent="-514350">
              <a:lnSpc>
                <a:spcPct val="100000"/>
              </a:lnSpc>
              <a:spcBef>
                <a:spcPts val="1200"/>
              </a:spcBef>
              <a:buFont typeface="+mj-lt"/>
              <a:buAutoNum type="arabicPeriod"/>
            </a:pPr>
            <a:r>
              <a:rPr lang="en-US" sz="2200" dirty="0"/>
              <a:t>Explore Confidence (Confidence Ruler)</a:t>
            </a:r>
          </a:p>
          <a:p>
            <a:pPr marL="968375" indent="-514350">
              <a:lnSpc>
                <a:spcPct val="100000"/>
              </a:lnSpc>
              <a:spcBef>
                <a:spcPts val="1200"/>
              </a:spcBef>
              <a:buFont typeface="+mj-lt"/>
              <a:buAutoNum type="arabicPeriod"/>
            </a:pPr>
            <a:r>
              <a:rPr lang="en-US" sz="2200" dirty="0">
                <a:solidFill>
                  <a:schemeClr val="tx1"/>
                </a:solidFill>
              </a:rPr>
              <a:t>Arrange </a:t>
            </a:r>
            <a:r>
              <a:rPr lang="en-US" sz="2200" dirty="0"/>
              <a:t>Follow-up</a:t>
            </a:r>
            <a:endParaRPr lang="en-US" sz="2200" i="1" dirty="0">
              <a:solidFill>
                <a:schemeClr val="tx1"/>
              </a:solidFill>
            </a:endParaRPr>
          </a:p>
        </p:txBody>
      </p:sp>
      <p:sp>
        <p:nvSpPr>
          <p:cNvPr id="5" name="TextBox 4"/>
          <p:cNvSpPr txBox="1"/>
          <p:nvPr/>
        </p:nvSpPr>
        <p:spPr>
          <a:xfrm>
            <a:off x="8192379" y="6323204"/>
            <a:ext cx="3999621" cy="369332"/>
          </a:xfrm>
          <a:prstGeom prst="rect">
            <a:avLst/>
          </a:prstGeom>
          <a:noFill/>
        </p:spPr>
        <p:txBody>
          <a:bodyPr wrap="none" rtlCol="0">
            <a:spAutoFit/>
          </a:bodyPr>
          <a:lstStyle/>
          <a:p>
            <a:r>
              <a:rPr lang="en-US" dirty="0"/>
              <a:t>Bernstein E, et al. </a:t>
            </a:r>
            <a:r>
              <a:rPr lang="en-US" i="1" dirty="0"/>
              <a:t>Ann </a:t>
            </a:r>
            <a:r>
              <a:rPr lang="en-US" i="1" dirty="0" err="1"/>
              <a:t>Emerg</a:t>
            </a:r>
            <a:r>
              <a:rPr lang="en-US" i="1" dirty="0"/>
              <a:t> Med </a:t>
            </a:r>
            <a:r>
              <a:rPr lang="en-US" dirty="0"/>
              <a:t>1997</a:t>
            </a:r>
          </a:p>
        </p:txBody>
      </p:sp>
      <p:sp>
        <p:nvSpPr>
          <p:cNvPr id="2" name="TextBox 1"/>
          <p:cNvSpPr txBox="1"/>
          <p:nvPr/>
        </p:nvSpPr>
        <p:spPr>
          <a:xfrm>
            <a:off x="0" y="-10068"/>
            <a:ext cx="12192000" cy="1384995"/>
          </a:xfrm>
          <a:prstGeom prst="rect">
            <a:avLst/>
          </a:prstGeom>
          <a:solidFill>
            <a:srgbClr val="002060"/>
          </a:solid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Brief Intervention</a:t>
            </a:r>
          </a:p>
          <a:p>
            <a:pPr algn="ctr"/>
            <a:r>
              <a:rPr lang="en-US" sz="4000" dirty="0">
                <a:solidFill>
                  <a:schemeClr val="bg1"/>
                </a:solidFill>
                <a:effectLst>
                  <a:outerShdw blurRad="38100" dist="38100" dir="2700000" algn="tl">
                    <a:srgbClr val="000000">
                      <a:alpha val="43137"/>
                    </a:srgbClr>
                  </a:outerShdw>
                </a:effectLst>
              </a:rPr>
              <a:t>Brief Negotiated Interview (BNI)</a:t>
            </a:r>
          </a:p>
        </p:txBody>
      </p:sp>
      <p:pic>
        <p:nvPicPr>
          <p:cNvPr id="3" name="Picture 4" descr="See the source image">
            <a:extLst>
              <a:ext uri="{FF2B5EF4-FFF2-40B4-BE49-F238E27FC236}">
                <a16:creationId xmlns:a16="http://schemas.microsoft.com/office/drawing/2014/main" id="{3A0372CB-C9E8-9F45-E98E-0453D146F5F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24" t="54247" r="53417"/>
          <a:stretch/>
        </p:blipFill>
        <p:spPr bwMode="auto">
          <a:xfrm>
            <a:off x="10104120" y="153837"/>
            <a:ext cx="1923421" cy="12543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99024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88625" y="1611631"/>
            <a:ext cx="2514599" cy="2108722"/>
          </a:xfrm>
          <a:solidFill>
            <a:srgbClr val="CEC8E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permission</a:t>
            </a:r>
          </a:p>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open ended questions</a:t>
            </a:r>
          </a:p>
        </p:txBody>
      </p:sp>
      <p:sp>
        <p:nvSpPr>
          <p:cNvPr id="5" name="Content Placeholder 4"/>
          <p:cNvSpPr>
            <a:spLocks noGrp="1"/>
          </p:cNvSpPr>
          <p:nvPr>
            <p:ph sz="half" idx="2"/>
          </p:nvPr>
        </p:nvSpPr>
        <p:spPr>
          <a:xfrm>
            <a:off x="3239911" y="1611632"/>
            <a:ext cx="8342489" cy="4570094"/>
          </a:xfrm>
        </p:spPr>
        <p:txBody>
          <a:bodyPr>
            <a:noAutofit/>
          </a:bodyPr>
          <a:lstStyle/>
          <a:p>
            <a:pPr>
              <a:lnSpc>
                <a:spcPct val="100000"/>
              </a:lnSpc>
              <a:spcBef>
                <a:spcPts val="900"/>
              </a:spcBef>
            </a:pPr>
            <a:r>
              <a:rPr lang="en-US" dirty="0"/>
              <a:t>“Is it OK if we talk about your use of [X]?” </a:t>
            </a:r>
          </a:p>
          <a:p>
            <a:pPr>
              <a:lnSpc>
                <a:spcPct val="100000"/>
              </a:lnSpc>
              <a:spcBef>
                <a:spcPts val="900"/>
              </a:spcBef>
            </a:pPr>
            <a:endParaRPr lang="en-US" dirty="0"/>
          </a:p>
          <a:p>
            <a:pPr>
              <a:lnSpc>
                <a:spcPct val="100000"/>
              </a:lnSpc>
              <a:spcBef>
                <a:spcPts val="900"/>
              </a:spcBef>
            </a:pPr>
            <a:r>
              <a:rPr lang="en-US" i="1" dirty="0"/>
              <a:t>Explore problems mentioned in screening, if present. </a:t>
            </a:r>
            <a:r>
              <a:rPr lang="en-US" dirty="0"/>
              <a:t>You mentioned you have cut back on your marijuana use … Can you tell me more about that?”</a:t>
            </a:r>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1: Follow-Up Screening Results</a:t>
            </a:r>
          </a:p>
        </p:txBody>
      </p:sp>
    </p:spTree>
    <p:custDataLst>
      <p:tags r:id="rId1"/>
    </p:custDataLst>
    <p:extLst>
      <p:ext uri="{BB962C8B-B14F-4D97-AF65-F5344CB8AC3E}">
        <p14:creationId xmlns:p14="http://schemas.microsoft.com/office/powerpoint/2010/main" val="217734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388625" y="1611631"/>
            <a:ext cx="2514599" cy="948690"/>
          </a:xfrm>
          <a:solidFill>
            <a:srgbClr val="CEC8E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LIKES </a:t>
            </a:r>
          </a:p>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Ask DISLIKES</a:t>
            </a:r>
          </a:p>
        </p:txBody>
      </p:sp>
      <p:sp>
        <p:nvSpPr>
          <p:cNvPr id="5" name="Content Placeholder 4"/>
          <p:cNvSpPr>
            <a:spLocks noGrp="1"/>
          </p:cNvSpPr>
          <p:nvPr>
            <p:ph sz="half" idx="2"/>
          </p:nvPr>
        </p:nvSpPr>
        <p:spPr>
          <a:xfrm>
            <a:off x="3371849" y="1611632"/>
            <a:ext cx="8210551" cy="2473807"/>
          </a:xfrm>
        </p:spPr>
        <p:txBody>
          <a:bodyPr>
            <a:noAutofit/>
          </a:bodyPr>
          <a:lstStyle/>
          <a:p>
            <a:pPr>
              <a:lnSpc>
                <a:spcPct val="100000"/>
              </a:lnSpc>
              <a:spcBef>
                <a:spcPts val="900"/>
              </a:spcBef>
            </a:pPr>
            <a:r>
              <a:rPr lang="en-US" dirty="0"/>
              <a:t>What do you enjoy/like about [X]? What else?</a:t>
            </a:r>
          </a:p>
          <a:p>
            <a:pPr marL="0" indent="0">
              <a:lnSpc>
                <a:spcPct val="100000"/>
              </a:lnSpc>
              <a:spcBef>
                <a:spcPts val="900"/>
              </a:spcBef>
              <a:buNone/>
            </a:pPr>
            <a:endParaRPr lang="en-US" dirty="0"/>
          </a:p>
          <a:p>
            <a:pPr>
              <a:lnSpc>
                <a:spcPct val="100000"/>
              </a:lnSpc>
              <a:spcBef>
                <a:spcPts val="900"/>
              </a:spcBef>
            </a:pPr>
            <a:r>
              <a:rPr lang="en-US" dirty="0"/>
              <a:t>What do you enjoy less/dislike/regret about your [X] use? What else?</a:t>
            </a:r>
          </a:p>
          <a:p>
            <a:pPr marL="0" indent="0">
              <a:lnSpc>
                <a:spcPct val="100000"/>
              </a:lnSpc>
              <a:spcBef>
                <a:spcPts val="900"/>
              </a:spcBef>
              <a:buNone/>
            </a:pPr>
            <a:endParaRPr lang="en-US" dirty="0"/>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2: Explore Likes and Dislikes</a:t>
            </a:r>
          </a:p>
        </p:txBody>
      </p:sp>
    </p:spTree>
    <p:custDataLst>
      <p:tags r:id="rId1"/>
    </p:custDataLst>
    <p:extLst>
      <p:ext uri="{BB962C8B-B14F-4D97-AF65-F5344CB8AC3E}">
        <p14:creationId xmlns:p14="http://schemas.microsoft.com/office/powerpoint/2010/main" val="1942393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sz="half" idx="1"/>
          </p:nvPr>
        </p:nvSpPr>
        <p:spPr>
          <a:xfrm>
            <a:off x="289855" y="1372258"/>
            <a:ext cx="3550625" cy="2914515"/>
          </a:xfrm>
          <a:solidFill>
            <a:srgbClr val="CEC8E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1.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information (knowledge) from patient</a:t>
            </a:r>
            <a:endParaRPr lang="en-US" sz="2400" u="sng" dirty="0">
              <a:latin typeface="Calibri" panose="020F0502020204030204" pitchFamily="34" charset="0"/>
              <a:cs typeface="Calibri" panose="020F0502020204030204" pitchFamily="34" charset="0"/>
            </a:endParaRP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2. </a:t>
            </a:r>
            <a:r>
              <a:rPr lang="en-US" sz="2400" b="1" u="sng" dirty="0">
                <a:latin typeface="Calibri" panose="020F0502020204030204" pitchFamily="34" charset="0"/>
                <a:cs typeface="Calibri" panose="020F0502020204030204" pitchFamily="34" charset="0"/>
              </a:rPr>
              <a:t>Provide: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information</a:t>
            </a:r>
          </a:p>
          <a:p>
            <a:pPr marL="342900" indent="-342900">
              <a:lnSpc>
                <a:spcPct val="100000"/>
              </a:lnSpc>
              <a:spcBef>
                <a:spcPts val="1200"/>
              </a:spcBef>
              <a:buNone/>
            </a:pPr>
            <a:r>
              <a:rPr lang="en-US" sz="2400" b="1" dirty="0">
                <a:latin typeface="Calibri" panose="020F0502020204030204" pitchFamily="34" charset="0"/>
                <a:cs typeface="Calibri" panose="020F0502020204030204" pitchFamily="34" charset="0"/>
              </a:rPr>
              <a:t>3. </a:t>
            </a:r>
            <a:r>
              <a:rPr lang="en-US" sz="2400" b="1" u="sng" dirty="0">
                <a:latin typeface="Calibri" panose="020F0502020204030204" pitchFamily="34" charset="0"/>
                <a:cs typeface="Calibri" panose="020F0502020204030204" pitchFamily="34" charset="0"/>
              </a:rPr>
              <a:t>Elicit:</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response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from patient to information provided</a:t>
            </a:r>
          </a:p>
        </p:txBody>
      </p:sp>
      <p:sp>
        <p:nvSpPr>
          <p:cNvPr id="5" name="Content Placeholder 4"/>
          <p:cNvSpPr>
            <a:spLocks noGrp="1"/>
          </p:cNvSpPr>
          <p:nvPr>
            <p:ph sz="half" idx="2"/>
          </p:nvPr>
        </p:nvSpPr>
        <p:spPr>
          <a:xfrm>
            <a:off x="4251611" y="1296759"/>
            <a:ext cx="7575030" cy="4571999"/>
          </a:xfrm>
        </p:spPr>
        <p:txBody>
          <a:bodyPr>
            <a:noAutofit/>
          </a:bodyPr>
          <a:lstStyle/>
          <a:p>
            <a:pPr>
              <a:lnSpc>
                <a:spcPct val="100000"/>
              </a:lnSpc>
              <a:spcBef>
                <a:spcPts val="2400"/>
              </a:spcBef>
            </a:pPr>
            <a:r>
              <a:rPr lang="en-US" dirty="0"/>
              <a:t>What do you know about the health effects and/or risks of [X]?</a:t>
            </a:r>
          </a:p>
          <a:p>
            <a:pPr>
              <a:lnSpc>
                <a:spcPct val="100000"/>
              </a:lnSpc>
              <a:spcBef>
                <a:spcPts val="2400"/>
              </a:spcBef>
            </a:pPr>
            <a:r>
              <a:rPr lang="en-US" dirty="0"/>
              <a:t>Would it be okay if I shared some additional information* with you? ….Provide the information</a:t>
            </a:r>
          </a:p>
          <a:p>
            <a:pPr marL="914400" indent="0">
              <a:lnSpc>
                <a:spcPct val="100000"/>
              </a:lnSpc>
              <a:spcBef>
                <a:spcPts val="900"/>
              </a:spcBef>
              <a:buNone/>
            </a:pPr>
            <a:r>
              <a:rPr lang="en-US" sz="2200" i="1" dirty="0"/>
              <a:t>*Link any medical problems with [X] use</a:t>
            </a:r>
          </a:p>
          <a:p>
            <a:pPr marL="914400" indent="0">
              <a:lnSpc>
                <a:spcPct val="100000"/>
              </a:lnSpc>
              <a:spcBef>
                <a:spcPts val="900"/>
              </a:spcBef>
              <a:buNone/>
            </a:pPr>
            <a:r>
              <a:rPr lang="en-US" sz="2200" i="1" dirty="0"/>
              <a:t>*For alcohol, review lower risk drinking levels</a:t>
            </a:r>
            <a:endParaRPr lang="en-US" sz="2200" dirty="0"/>
          </a:p>
          <a:p>
            <a:pPr>
              <a:lnSpc>
                <a:spcPct val="100000"/>
              </a:lnSpc>
              <a:spcBef>
                <a:spcPts val="2400"/>
              </a:spcBef>
            </a:pPr>
            <a:r>
              <a:rPr lang="en-US" dirty="0"/>
              <a:t>What do you think about what I just told you? </a:t>
            </a:r>
            <a:endParaRPr lang="en-US" sz="2400" i="1" dirty="0"/>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3: Review Health Risks</a:t>
            </a:r>
          </a:p>
        </p:txBody>
      </p:sp>
      <p:grpSp>
        <p:nvGrpSpPr>
          <p:cNvPr id="7" name="Group 6">
            <a:extLst>
              <a:ext uri="{FF2B5EF4-FFF2-40B4-BE49-F238E27FC236}">
                <a16:creationId xmlns:a16="http://schemas.microsoft.com/office/drawing/2014/main" id="{854E86C4-E6CC-F909-F4D7-30BDFBBE6B4F}"/>
              </a:ext>
            </a:extLst>
          </p:cNvPr>
          <p:cNvGrpSpPr/>
          <p:nvPr/>
        </p:nvGrpSpPr>
        <p:grpSpPr>
          <a:xfrm>
            <a:off x="1193618" y="4548271"/>
            <a:ext cx="2371702" cy="2025942"/>
            <a:chOff x="438610" y="4806892"/>
            <a:chExt cx="2168965" cy="1774272"/>
          </a:xfrm>
        </p:grpSpPr>
        <p:pic>
          <p:nvPicPr>
            <p:cNvPr id="1026" name="Picture 2">
              <a:extLst>
                <a:ext uri="{FF2B5EF4-FFF2-40B4-BE49-F238E27FC236}">
                  <a16:creationId xmlns:a16="http://schemas.microsoft.com/office/drawing/2014/main" id="{E0655D71-CC3C-E7D9-B30B-8C5CE9E11A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610" y="4806892"/>
              <a:ext cx="2168965" cy="1774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BC9E862-ADBD-51C3-4E1A-685E2CD67C4B}"/>
                </a:ext>
              </a:extLst>
            </p:cNvPr>
            <p:cNvSpPr txBox="1"/>
            <p:nvPr/>
          </p:nvSpPr>
          <p:spPr>
            <a:xfrm>
              <a:off x="1202331" y="4955731"/>
              <a:ext cx="641522" cy="369332"/>
            </a:xfrm>
            <a:prstGeom prst="rect">
              <a:avLst/>
            </a:prstGeom>
            <a:solidFill>
              <a:srgbClr val="002B82">
                <a:alpha val="74902"/>
              </a:srgbClr>
            </a:solidFill>
          </p:spPr>
          <p:txBody>
            <a:bodyPr wrap="square" rtlCol="0">
              <a:spAutoFit/>
            </a:bodyPr>
            <a:lstStyle/>
            <a:p>
              <a:pPr algn="ctr"/>
              <a:r>
                <a:rPr lang="en-US" b="1" dirty="0">
                  <a:solidFill>
                    <a:schemeClr val="bg1"/>
                  </a:solidFill>
                </a:rPr>
                <a:t>Elicit</a:t>
              </a:r>
            </a:p>
          </p:txBody>
        </p:sp>
        <p:sp>
          <p:nvSpPr>
            <p:cNvPr id="4" name="TextBox 3">
              <a:extLst>
                <a:ext uri="{FF2B5EF4-FFF2-40B4-BE49-F238E27FC236}">
                  <a16:creationId xmlns:a16="http://schemas.microsoft.com/office/drawing/2014/main" id="{E10AB326-0163-CCD1-FED4-2DE7C33C3AF1}"/>
                </a:ext>
              </a:extLst>
            </p:cNvPr>
            <p:cNvSpPr txBox="1"/>
            <p:nvPr/>
          </p:nvSpPr>
          <p:spPr>
            <a:xfrm>
              <a:off x="1066235" y="5551676"/>
              <a:ext cx="913713" cy="369332"/>
            </a:xfrm>
            <a:prstGeom prst="rect">
              <a:avLst/>
            </a:prstGeom>
            <a:solidFill>
              <a:srgbClr val="002B82">
                <a:alpha val="74902"/>
              </a:srgbClr>
            </a:solidFill>
          </p:spPr>
          <p:txBody>
            <a:bodyPr wrap="none" rtlCol="0">
              <a:spAutoFit/>
            </a:bodyPr>
            <a:lstStyle/>
            <a:p>
              <a:pPr algn="ctr"/>
              <a:r>
                <a:rPr lang="en-US" b="1" dirty="0">
                  <a:solidFill>
                    <a:schemeClr val="bg1"/>
                  </a:solidFill>
                </a:rPr>
                <a:t>Provide</a:t>
              </a:r>
            </a:p>
          </p:txBody>
        </p:sp>
        <p:sp>
          <p:nvSpPr>
            <p:cNvPr id="6" name="TextBox 5">
              <a:extLst>
                <a:ext uri="{FF2B5EF4-FFF2-40B4-BE49-F238E27FC236}">
                  <a16:creationId xmlns:a16="http://schemas.microsoft.com/office/drawing/2014/main" id="{AF2F2CBA-A317-23C3-F244-9A36E3862924}"/>
                </a:ext>
              </a:extLst>
            </p:cNvPr>
            <p:cNvSpPr txBox="1"/>
            <p:nvPr/>
          </p:nvSpPr>
          <p:spPr>
            <a:xfrm>
              <a:off x="1202331" y="6136266"/>
              <a:ext cx="641522" cy="369332"/>
            </a:xfrm>
            <a:prstGeom prst="rect">
              <a:avLst/>
            </a:prstGeom>
            <a:solidFill>
              <a:srgbClr val="002B82">
                <a:alpha val="74902"/>
              </a:srgbClr>
            </a:solidFill>
          </p:spPr>
          <p:txBody>
            <a:bodyPr wrap="none" rtlCol="0">
              <a:spAutoFit/>
            </a:bodyPr>
            <a:lstStyle/>
            <a:p>
              <a:pPr algn="ctr"/>
              <a:r>
                <a:rPr lang="en-US" b="1" dirty="0">
                  <a:solidFill>
                    <a:schemeClr val="bg1"/>
                  </a:solidFill>
                </a:rPr>
                <a:t>Elicit</a:t>
              </a:r>
            </a:p>
          </p:txBody>
        </p:sp>
      </p:grpSp>
    </p:spTree>
    <p:custDataLst>
      <p:tags r:id="rId1"/>
    </p:custDataLst>
    <p:extLst>
      <p:ext uri="{BB962C8B-B14F-4D97-AF65-F5344CB8AC3E}">
        <p14:creationId xmlns:p14="http://schemas.microsoft.com/office/powerpoint/2010/main" val="6326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5967" y="1600201"/>
            <a:ext cx="7306827" cy="4152672"/>
          </a:xfrm>
        </p:spPr>
        <p:txBody>
          <a:bodyPr>
            <a:normAutofit/>
          </a:bodyPr>
          <a:lstStyle/>
          <a:p>
            <a:r>
              <a:rPr lang="en-US" dirty="0"/>
              <a:t>So, to summarize, on the one hand, you said </a:t>
            </a:r>
            <a:r>
              <a:rPr lang="en-US" i="1" dirty="0"/>
              <a:t>[pros]</a:t>
            </a:r>
            <a:r>
              <a:rPr lang="en-US" dirty="0"/>
              <a:t>, </a:t>
            </a:r>
            <a:r>
              <a:rPr lang="en-US" b="1" u="sng" dirty="0"/>
              <a:t>AND</a:t>
            </a:r>
            <a:r>
              <a:rPr lang="en-US" dirty="0"/>
              <a:t> on the other hand you said </a:t>
            </a:r>
            <a:r>
              <a:rPr lang="en-US" i="1" dirty="0"/>
              <a:t>[cons]</a:t>
            </a:r>
            <a:r>
              <a:rPr lang="en-US" dirty="0"/>
              <a:t> and we discussed </a:t>
            </a:r>
            <a:r>
              <a:rPr lang="en-US" i="1" dirty="0"/>
              <a:t>[risks]</a:t>
            </a:r>
            <a:r>
              <a:rPr lang="en-US" dirty="0"/>
              <a:t>…</a:t>
            </a:r>
          </a:p>
          <a:p>
            <a:pPr marL="0" indent="0">
              <a:buNone/>
            </a:pPr>
            <a:endParaRPr lang="en-US" dirty="0"/>
          </a:p>
          <a:p>
            <a:r>
              <a:rPr lang="en-US" dirty="0"/>
              <a:t>Did I get that right?</a:t>
            </a:r>
          </a:p>
          <a:p>
            <a:pPr marL="0" indent="0">
              <a:buNone/>
            </a:pPr>
            <a:endParaRPr lang="en-US" dirty="0"/>
          </a:p>
          <a:p>
            <a:r>
              <a:rPr lang="en-US" b="1" dirty="0"/>
              <a:t>Where does that leave you with your [X] use?</a:t>
            </a:r>
          </a:p>
        </p:txBody>
      </p:sp>
      <p:sp>
        <p:nvSpPr>
          <p:cNvPr id="10" name="Content Placeholder 3"/>
          <p:cNvSpPr txBox="1">
            <a:spLocks/>
          </p:cNvSpPr>
          <p:nvPr/>
        </p:nvSpPr>
        <p:spPr bwMode="auto">
          <a:xfrm>
            <a:off x="207264" y="1600200"/>
            <a:ext cx="3585883" cy="2435352"/>
          </a:xfrm>
          <a:prstGeom prst="rect">
            <a:avLst/>
          </a:prstGeom>
          <a:solidFill>
            <a:srgbClr val="CEC8E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285750" indent="-285750">
              <a:spcBef>
                <a:spcPts val="900"/>
              </a:spcBef>
              <a:buNone/>
            </a:pPr>
            <a:r>
              <a:rPr lang="en-US" sz="2400" b="1" dirty="0">
                <a:latin typeface="Calibri" panose="020F0502020204030204" pitchFamily="34" charset="0"/>
                <a:cs typeface="Calibri" panose="020F0502020204030204" pitchFamily="34" charset="0"/>
              </a:rPr>
              <a:t>1. Summarize what the patient’s said so far</a:t>
            </a:r>
          </a:p>
          <a:p>
            <a:pPr marL="285750" indent="-285750">
              <a:spcBef>
                <a:spcPts val="900"/>
              </a:spcBef>
              <a:buNone/>
            </a:pPr>
            <a:r>
              <a:rPr lang="en-US" sz="2400" b="1" dirty="0">
                <a:latin typeface="Calibri" panose="020F0502020204030204" pitchFamily="34" charset="0"/>
                <a:cs typeface="Calibri" panose="020F0502020204030204" pitchFamily="34" charset="0"/>
              </a:rPr>
              <a:t>2. Use a key question to elicit response (change talk)  from the patient</a:t>
            </a:r>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4: Summarize &amp; Key Questions</a:t>
            </a:r>
          </a:p>
        </p:txBody>
      </p:sp>
      <p:sp>
        <p:nvSpPr>
          <p:cNvPr id="4" name="AutoShape 6" descr="Image result for Gold Bars"/>
          <p:cNvSpPr>
            <a:spLocks noChangeAspect="1" noChangeArrowheads="1"/>
          </p:cNvSpPr>
          <p:nvPr/>
        </p:nvSpPr>
        <p:spPr bwMode="auto">
          <a:xfrm>
            <a:off x="63500" y="-136525"/>
            <a:ext cx="2352675" cy="1771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2577" t="10209" r="9527" b="11651"/>
          <a:stretch/>
        </p:blipFill>
        <p:spPr bwMode="auto">
          <a:xfrm>
            <a:off x="569206" y="4131733"/>
            <a:ext cx="3223941" cy="2435352"/>
          </a:xfrm>
          <a:prstGeom prst="rect">
            <a:avLst/>
          </a:prstGeom>
          <a:noFill/>
          <a:ln w="6350">
            <a:solidFill>
              <a:srgbClr val="3A316D"/>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86789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182112" y="1363131"/>
            <a:ext cx="8810154" cy="4131738"/>
          </a:xfrm>
        </p:spPr>
        <p:txBody>
          <a:bodyPr>
            <a:noAutofit/>
          </a:bodyPr>
          <a:lstStyle/>
          <a:p>
            <a:pPr>
              <a:lnSpc>
                <a:spcPct val="120000"/>
              </a:lnSpc>
              <a:spcBef>
                <a:spcPts val="900"/>
              </a:spcBef>
            </a:pPr>
            <a:r>
              <a:rPr lang="en-US" dirty="0"/>
              <a:t>To help me understand how you feel about making a change in your [X] use…</a:t>
            </a:r>
          </a:p>
          <a:p>
            <a:pPr>
              <a:lnSpc>
                <a:spcPct val="120000"/>
              </a:lnSpc>
              <a:spcBef>
                <a:spcPts val="900"/>
              </a:spcBef>
            </a:pPr>
            <a:r>
              <a:rPr lang="en-US" dirty="0"/>
              <a:t>On a scale of </a:t>
            </a:r>
            <a:r>
              <a:rPr lang="en-US" b="1" dirty="0"/>
              <a:t>0 to 10</a:t>
            </a:r>
            <a:r>
              <a:rPr lang="en-US" dirty="0"/>
              <a:t>, how </a:t>
            </a:r>
            <a:r>
              <a:rPr lang="en-US" b="1" u="sng" dirty="0"/>
              <a:t>important</a:t>
            </a:r>
            <a:r>
              <a:rPr lang="en-US" dirty="0"/>
              <a:t> is it for you right now to change your [X] use?... “0 is not important”, “10 completely important”</a:t>
            </a:r>
          </a:p>
          <a:p>
            <a:pPr>
              <a:lnSpc>
                <a:spcPct val="120000"/>
              </a:lnSpc>
              <a:spcBef>
                <a:spcPts val="900"/>
              </a:spcBef>
            </a:pPr>
            <a:r>
              <a:rPr lang="en-US" dirty="0"/>
              <a:t>Why did you choose a [X] and </a:t>
            </a:r>
            <a:r>
              <a:rPr lang="en-US" b="1" u="sng" dirty="0"/>
              <a:t>not a lower number</a:t>
            </a:r>
            <a:r>
              <a:rPr lang="en-US" dirty="0"/>
              <a:t> like a 1 or 2?</a:t>
            </a:r>
          </a:p>
        </p:txBody>
      </p:sp>
      <p:sp>
        <p:nvSpPr>
          <p:cNvPr id="6" name="TextBox 5"/>
          <p:cNvSpPr txBox="1"/>
          <p:nvPr/>
        </p:nvSpPr>
        <p:spPr>
          <a:xfrm>
            <a:off x="3267456" y="5789514"/>
            <a:ext cx="8248197" cy="830997"/>
          </a:xfrm>
          <a:prstGeom prst="rect">
            <a:avLst/>
          </a:prstGeom>
          <a:solidFill>
            <a:srgbClr val="F2F1F9"/>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i="1" dirty="0">
                <a:latin typeface="Calibri" panose="020F0502020204030204" pitchFamily="34" charset="0"/>
                <a:cs typeface="Calibri" panose="020F0502020204030204" pitchFamily="34" charset="0"/>
              </a:rPr>
              <a:t>If they choose “a zero” - </a:t>
            </a:r>
            <a:r>
              <a:rPr lang="en-US" sz="2400" dirty="0">
                <a:latin typeface="Calibri" panose="020F0502020204030204" pitchFamily="34" charset="0"/>
                <a:cs typeface="Calibri" panose="020F0502020204030204" pitchFamily="34" charset="0"/>
              </a:rPr>
              <a:t>What would need to happen in your life to consider making a change?</a:t>
            </a:r>
            <a:endParaRPr lang="en-US" dirty="0">
              <a:latin typeface="Calibri" panose="020F0502020204030204" pitchFamily="34" charset="0"/>
              <a:cs typeface="Calibri" panose="020F0502020204030204" pitchFamily="34" charset="0"/>
            </a:endParaRPr>
          </a:p>
        </p:txBody>
      </p:sp>
      <p:sp>
        <p:nvSpPr>
          <p:cNvPr id="11" name="Content Placeholder 3"/>
          <p:cNvSpPr txBox="1">
            <a:spLocks/>
          </p:cNvSpPr>
          <p:nvPr/>
        </p:nvSpPr>
        <p:spPr bwMode="auto">
          <a:xfrm>
            <a:off x="390526" y="1571251"/>
            <a:ext cx="2535554" cy="2177797"/>
          </a:xfrm>
          <a:prstGeom prst="rect">
            <a:avLst/>
          </a:prstGeom>
          <a:solidFill>
            <a:srgbClr val="CEC8E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457200" indent="-457200">
              <a:spcBef>
                <a:spcPts val="900"/>
              </a:spcBef>
              <a:buAutoNum type="arabicPeriod"/>
            </a:pPr>
            <a:r>
              <a:rPr lang="en-US" sz="2400" b="1" dirty="0">
                <a:latin typeface="Calibri" panose="020F0502020204030204" pitchFamily="34" charset="0"/>
                <a:cs typeface="Calibri" panose="020F0502020204030204" pitchFamily="34" charset="0"/>
              </a:rPr>
              <a:t>Importance ruler</a:t>
            </a:r>
          </a:p>
          <a:p>
            <a:pPr marL="0" indent="0">
              <a:spcBef>
                <a:spcPts val="900"/>
              </a:spcBef>
              <a:buNone/>
            </a:pPr>
            <a:r>
              <a:rPr lang="en-US" sz="2400" b="1" dirty="0">
                <a:latin typeface="Calibri" panose="020F0502020204030204" pitchFamily="34" charset="0"/>
                <a:cs typeface="Calibri" panose="020F0502020204030204" pitchFamily="34" charset="0"/>
              </a:rPr>
              <a:t> </a:t>
            </a:r>
          </a:p>
          <a:p>
            <a:pPr>
              <a:spcBef>
                <a:spcPts val="900"/>
              </a:spcBef>
              <a:buNone/>
            </a:pPr>
            <a:r>
              <a:rPr lang="en-US" sz="2400" b="1" dirty="0">
                <a:latin typeface="Calibri" panose="020F0502020204030204" pitchFamily="34" charset="0"/>
                <a:cs typeface="Calibri" panose="020F0502020204030204" pitchFamily="34" charset="0"/>
              </a:rPr>
              <a:t>2. Ask about lower number</a:t>
            </a:r>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5: Explore Readiness</a:t>
            </a:r>
          </a:p>
        </p:txBody>
      </p:sp>
    </p:spTree>
    <p:custDataLst>
      <p:tags r:id="rId1"/>
    </p:custDataLst>
    <p:extLst>
      <p:ext uri="{BB962C8B-B14F-4D97-AF65-F5344CB8AC3E}">
        <p14:creationId xmlns:p14="http://schemas.microsoft.com/office/powerpoint/2010/main" val="150401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982" y="908871"/>
            <a:ext cx="11090912" cy="1416847"/>
          </a:xfrm>
        </p:spPr>
        <p:txBody>
          <a:bodyPr>
            <a:noAutofit/>
          </a:bodyPr>
          <a:lstStyle/>
          <a:p>
            <a:pPr>
              <a:lnSpc>
                <a:spcPct val="100000"/>
              </a:lnSpc>
              <a:spcBef>
                <a:spcPts val="600"/>
              </a:spcBef>
            </a:pPr>
            <a:r>
              <a:rPr lang="en-US" dirty="0"/>
              <a:t>You mentioned some reasons to change. </a:t>
            </a:r>
          </a:p>
          <a:p>
            <a:pPr>
              <a:lnSpc>
                <a:spcPct val="100000"/>
              </a:lnSpc>
              <a:spcBef>
                <a:spcPts val="600"/>
              </a:spcBef>
            </a:pPr>
            <a:r>
              <a:rPr lang="en-US" dirty="0"/>
              <a:t>What type of changes might you make?</a:t>
            </a:r>
          </a:p>
          <a:p>
            <a:pPr>
              <a:lnSpc>
                <a:spcPct val="100000"/>
              </a:lnSpc>
              <a:spcBef>
                <a:spcPts val="600"/>
              </a:spcBef>
            </a:pPr>
            <a:r>
              <a:rPr lang="en-US" dirty="0"/>
              <a:t>Is it OK if I share some suggestions that might be helpful?</a:t>
            </a:r>
          </a:p>
        </p:txBody>
      </p:sp>
      <p:sp>
        <p:nvSpPr>
          <p:cNvPr id="6" name="Content Placeholder 4"/>
          <p:cNvSpPr>
            <a:spLocks noGrp="1"/>
          </p:cNvSpPr>
          <p:nvPr>
            <p:ph sz="half" idx="2"/>
          </p:nvPr>
        </p:nvSpPr>
        <p:spPr>
          <a:xfrm>
            <a:off x="365982" y="5949129"/>
            <a:ext cx="10545417" cy="619461"/>
          </a:xfrm>
        </p:spPr>
        <p:txBody>
          <a:bodyPr>
            <a:noAutofit/>
          </a:bodyPr>
          <a:lstStyle/>
          <a:p>
            <a:pPr>
              <a:lnSpc>
                <a:spcPct val="120000"/>
              </a:lnSpc>
              <a:spcBef>
                <a:spcPts val="900"/>
              </a:spcBef>
            </a:pPr>
            <a:r>
              <a:rPr lang="en-US" dirty="0"/>
              <a:t>What are your thoughts about that? </a:t>
            </a:r>
          </a:p>
        </p:txBody>
      </p:sp>
      <p:sp>
        <p:nvSpPr>
          <p:cNvPr id="8" name="TextBox 7"/>
          <p:cNvSpPr txBox="1"/>
          <p:nvPr/>
        </p:nvSpPr>
        <p:spPr>
          <a:xfrm>
            <a:off x="1317812" y="2500636"/>
            <a:ext cx="10264592" cy="1231106"/>
          </a:xfrm>
          <a:prstGeom prst="rect">
            <a:avLst/>
          </a:prstGeom>
          <a:solidFill>
            <a:srgbClr val="E9E6F2"/>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buClr>
                <a:schemeClr val="bg1"/>
              </a:buClr>
            </a:pPr>
            <a:r>
              <a:rPr lang="en-US" sz="2600" b="1" dirty="0">
                <a:cs typeface="Calibri" panose="020F0502020204030204" pitchFamily="34" charset="0"/>
              </a:rPr>
              <a:t>Cut back </a:t>
            </a:r>
            <a:r>
              <a:rPr lang="en-US" sz="2600" dirty="0">
                <a:cs typeface="Calibri" panose="020F0502020204030204" pitchFamily="34" charset="0"/>
              </a:rPr>
              <a:t>to lower risk amounts if:</a:t>
            </a:r>
          </a:p>
          <a:p>
            <a:pPr marL="800100" lvl="1" indent="-342900">
              <a:buFont typeface="Arial" panose="020B0604020202020204" pitchFamily="34" charset="0"/>
              <a:buChar char="•"/>
            </a:pPr>
            <a:r>
              <a:rPr lang="en-US" sz="2400" dirty="0">
                <a:cs typeface="Calibri" panose="020F0502020204030204" pitchFamily="34" charset="0"/>
              </a:rPr>
              <a:t>Risky drinking amounts without reported negative consequences</a:t>
            </a:r>
          </a:p>
          <a:p>
            <a:pPr marL="800100" lvl="1" indent="-342900">
              <a:buFont typeface="Arial" panose="020B0604020202020204" pitchFamily="34" charset="0"/>
              <a:buChar char="•"/>
            </a:pPr>
            <a:r>
              <a:rPr lang="en-US" sz="2400" i="1" dirty="0"/>
              <a:t>"You may want to cut back on your drinking in order to avoid risks" </a:t>
            </a:r>
            <a:endParaRPr lang="en-US" sz="2400" i="1" dirty="0">
              <a:cs typeface="Calibri" panose="020F0502020204030204" pitchFamily="34" charset="0"/>
            </a:endParaRPr>
          </a:p>
        </p:txBody>
      </p:sp>
      <p:sp>
        <p:nvSpPr>
          <p:cNvPr id="7" name="TextBox 6"/>
          <p:cNvSpPr txBox="1"/>
          <p:nvPr/>
        </p:nvSpPr>
        <p:spPr>
          <a:xfrm>
            <a:off x="1317812" y="3788680"/>
            <a:ext cx="10264589" cy="1969770"/>
          </a:xfrm>
          <a:prstGeom prst="rect">
            <a:avLst/>
          </a:prstGeom>
          <a:solidFill>
            <a:srgbClr val="E9E6F2"/>
          </a:solidFill>
          <a:ln>
            <a:solidFill>
              <a:schemeClr val="tx1"/>
            </a:solidFill>
          </a:ln>
          <a:effectLst>
            <a:outerShdw blurRad="50800" dist="38100" dir="5400000" algn="t" rotWithShape="0">
              <a:prstClr val="black">
                <a:alpha val="40000"/>
              </a:prstClr>
            </a:outerShdw>
          </a:effectLst>
        </p:spPr>
        <p:txBody>
          <a:bodyPr wrap="square" rtlCol="0">
            <a:spAutoFit/>
          </a:bodyPr>
          <a:lstStyle/>
          <a:p>
            <a:pPr>
              <a:buClr>
                <a:schemeClr val="bg1"/>
              </a:buClr>
            </a:pPr>
            <a:r>
              <a:rPr lang="en-US" sz="2600" b="1" dirty="0">
                <a:cs typeface="Calibri" panose="020F0502020204030204" pitchFamily="34" charset="0"/>
              </a:rPr>
              <a:t>Abstain </a:t>
            </a:r>
            <a:r>
              <a:rPr lang="en-US" sz="2600" dirty="0">
                <a:cs typeface="Calibri" panose="020F0502020204030204" pitchFamily="34" charset="0"/>
              </a:rPr>
              <a:t>if:</a:t>
            </a:r>
          </a:p>
          <a:p>
            <a:pPr marL="800100" lvl="1" indent="-342900">
              <a:buFont typeface="Arial" panose="020B0604020202020204" pitchFamily="34" charset="0"/>
              <a:buChar char="•"/>
            </a:pPr>
            <a:r>
              <a:rPr lang="en-US" sz="2400" dirty="0">
                <a:cs typeface="Calibri" panose="020F0502020204030204" pitchFamily="34" charset="0"/>
              </a:rPr>
              <a:t>Negative consequences from [X] use</a:t>
            </a:r>
          </a:p>
          <a:p>
            <a:pPr marL="800100" lvl="1" indent="-342900">
              <a:buFont typeface="Arial" panose="020B0604020202020204" pitchFamily="34" charset="0"/>
              <a:buChar char="•"/>
            </a:pPr>
            <a:r>
              <a:rPr lang="en-US" sz="2400" dirty="0">
                <a:cs typeface="Calibri" panose="020F0502020204030204" pitchFamily="34" charset="0"/>
              </a:rPr>
              <a:t>Known medications or medical conditions that are risky with [X] use</a:t>
            </a:r>
          </a:p>
          <a:p>
            <a:pPr marL="800100" lvl="1" indent="-342900">
              <a:buFont typeface="Arial" panose="020B0604020202020204" pitchFamily="34" charset="0"/>
              <a:buChar char="•"/>
            </a:pPr>
            <a:r>
              <a:rPr lang="en-US" sz="2400" b="1" u="sng" dirty="0">
                <a:cs typeface="Calibri" panose="020F0502020204030204" pitchFamily="34" charset="0"/>
              </a:rPr>
              <a:t>Pregnant or trying to conceive</a:t>
            </a:r>
          </a:p>
          <a:p>
            <a:pPr marL="1257300" lvl="2" indent="-342900">
              <a:buFont typeface="Arial" panose="020B0604020202020204" pitchFamily="34" charset="0"/>
              <a:buChar char="•"/>
            </a:pPr>
            <a:r>
              <a:rPr lang="en-US" sz="2400" i="1" dirty="0"/>
              <a:t>"You should stop drinking if you are pregnant or trying to get pregnant"</a:t>
            </a:r>
            <a:endParaRPr lang="en-US" sz="2400" b="1" i="1" dirty="0">
              <a:cs typeface="Calibri" panose="020F0502020204030204" pitchFamily="34" charset="0"/>
            </a:endParaRPr>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6: Negotiate Goals</a:t>
            </a:r>
          </a:p>
        </p:txBody>
      </p:sp>
    </p:spTree>
    <p:custDataLst>
      <p:tags r:id="rId1"/>
    </p:custDataLst>
    <p:extLst>
      <p:ext uri="{BB962C8B-B14F-4D97-AF65-F5344CB8AC3E}">
        <p14:creationId xmlns:p14="http://schemas.microsoft.com/office/powerpoint/2010/main" val="31542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5F5AC97-53C4-A348-8527-3A22A4ED1FEC}"/>
              </a:ext>
            </a:extLst>
          </p:cNvPr>
          <p:cNvSpPr>
            <a:spLocks noGrp="1"/>
          </p:cNvSpPr>
          <p:nvPr>
            <p:ph type="title" idx="4294967295"/>
          </p:nvPr>
        </p:nvSpPr>
        <p:spPr bwMode="auto">
          <a:xfrm>
            <a:off x="0" y="-1"/>
            <a:ext cx="12192000" cy="1134319"/>
          </a:xfrm>
          <a:solidFill>
            <a:srgbClr val="002060"/>
          </a:solidFill>
        </p:spPr>
        <p:txBody>
          <a:bodyPr/>
          <a:lstStyle/>
          <a:p>
            <a:pPr algn="ctr" eaLnBrk="1" hangingPunct="1"/>
            <a:r>
              <a:rPr lang="en-US" altLang="en-US" b="1" dirty="0">
                <a:solidFill>
                  <a:schemeClr val="bg1"/>
                </a:solidFill>
                <a:effectLst>
                  <a:outerShdw blurRad="38100" dist="38100" dir="2700000" algn="tl">
                    <a:srgbClr val="000000">
                      <a:alpha val="43137"/>
                    </a:srgbClr>
                  </a:outerShdw>
                </a:effectLst>
              </a:rPr>
              <a:t>Unhealthy Substance Use Spectrum</a:t>
            </a:r>
            <a:endParaRPr lang="en-US" altLang="en-US" b="1" cap="none" dirty="0">
              <a:solidFill>
                <a:schemeClr val="bg1"/>
              </a:solidFill>
              <a:effectLst>
                <a:outerShdw blurRad="38100" dist="38100" dir="2700000" algn="tl">
                  <a:srgbClr val="000000">
                    <a:alpha val="43137"/>
                  </a:srgbClr>
                </a:outerShdw>
              </a:effectLst>
            </a:endParaRPr>
          </a:p>
        </p:txBody>
      </p:sp>
      <p:sp>
        <p:nvSpPr>
          <p:cNvPr id="24579" name="Footer Placeholder 5">
            <a:extLst>
              <a:ext uri="{FF2B5EF4-FFF2-40B4-BE49-F238E27FC236}">
                <a16:creationId xmlns:a16="http://schemas.microsoft.com/office/drawing/2014/main" id="{81F660FB-E763-C24C-ADA7-6F3A599FECAF}"/>
              </a:ext>
            </a:extLst>
          </p:cNvPr>
          <p:cNvSpPr txBox="1">
            <a:spLocks noGrp="1"/>
          </p:cNvSpPr>
          <p:nvPr/>
        </p:nvSpPr>
        <p:spPr bwMode="auto">
          <a:xfrm>
            <a:off x="5623985" y="6290894"/>
            <a:ext cx="6675966" cy="50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None/>
            </a:pPr>
            <a:r>
              <a:rPr lang="en-US" altLang="en-US" sz="1600" dirty="0">
                <a:latin typeface="Calibri" panose="020F0502020204030204" pitchFamily="34" charset="0"/>
                <a:cs typeface="Calibri" panose="020F0502020204030204" pitchFamily="34" charset="0"/>
              </a:rPr>
              <a:t>Adapted with permission from </a:t>
            </a:r>
            <a:r>
              <a:rPr lang="en-US" altLang="en-US" sz="1600" dirty="0" err="1">
                <a:latin typeface="Calibri" panose="020F0502020204030204" pitchFamily="34" charset="0"/>
                <a:cs typeface="Calibri" panose="020F0502020204030204" pitchFamily="34" charset="0"/>
              </a:rPr>
              <a:t>Saitz</a:t>
            </a:r>
            <a:r>
              <a:rPr lang="en-US" altLang="en-US" sz="1600" dirty="0">
                <a:latin typeface="Calibri" panose="020F0502020204030204" pitchFamily="34" charset="0"/>
                <a:cs typeface="Calibri" panose="020F0502020204030204" pitchFamily="34" charset="0"/>
              </a:rPr>
              <a:t> R.  </a:t>
            </a:r>
            <a:r>
              <a:rPr lang="en-US" altLang="en-US" sz="1600" i="1" dirty="0">
                <a:latin typeface="Calibri" panose="020F0502020204030204" pitchFamily="34" charset="0"/>
                <a:cs typeface="Calibri" panose="020F0502020204030204" pitchFamily="34" charset="0"/>
              </a:rPr>
              <a:t>New </a:t>
            </a:r>
            <a:r>
              <a:rPr lang="en-US" altLang="en-US" sz="1600" i="1" dirty="0" err="1">
                <a:latin typeface="Calibri" panose="020F0502020204030204" pitchFamily="34" charset="0"/>
                <a:cs typeface="Calibri" panose="020F0502020204030204" pitchFamily="34" charset="0"/>
              </a:rPr>
              <a:t>Engl</a:t>
            </a:r>
            <a:r>
              <a:rPr lang="en-US" altLang="en-US" sz="1600" i="1" dirty="0">
                <a:latin typeface="Calibri" panose="020F0502020204030204" pitchFamily="34" charset="0"/>
                <a:cs typeface="Calibri" panose="020F0502020204030204" pitchFamily="34" charset="0"/>
              </a:rPr>
              <a:t> J Med </a:t>
            </a:r>
            <a:r>
              <a:rPr lang="en-US" altLang="en-US" sz="1600" dirty="0">
                <a:latin typeface="Calibri" panose="020F0502020204030204" pitchFamily="34" charset="0"/>
                <a:cs typeface="Calibri" panose="020F0502020204030204" pitchFamily="34" charset="0"/>
              </a:rPr>
              <a:t>2005</a:t>
            </a:r>
          </a:p>
        </p:txBody>
      </p:sp>
      <p:pic>
        <p:nvPicPr>
          <p:cNvPr id="11" name="Picture 10">
            <a:extLst>
              <a:ext uri="{FF2B5EF4-FFF2-40B4-BE49-F238E27FC236}">
                <a16:creationId xmlns:a16="http://schemas.microsoft.com/office/drawing/2014/main" id="{8EA2F2E9-A547-5E4E-A4E3-62A2FE9EAA96}"/>
              </a:ext>
            </a:extLst>
          </p:cNvPr>
          <p:cNvPicPr>
            <a:picLocks noChangeAspect="1"/>
          </p:cNvPicPr>
          <p:nvPr/>
        </p:nvPicPr>
        <p:blipFill rotWithShape="1">
          <a:blip r:embed="rId3">
            <a:duotone>
              <a:schemeClr val="accent5">
                <a:shade val="45000"/>
                <a:satMod val="135000"/>
              </a:schemeClr>
              <a:prstClr val="white"/>
            </a:duotone>
            <a:alphaModFix/>
            <a:extLst>
              <a:ext uri="{BEBA8EAE-BF5A-486C-A8C5-ECC9F3942E4B}">
                <a14:imgProps xmlns:a14="http://schemas.microsoft.com/office/drawing/2010/main">
                  <a14:imgLayer r:embed="rId4">
                    <a14:imgEffect>
                      <a14:colorTemperature colorTemp="11207"/>
                    </a14:imgEffect>
                  </a14:imgLayer>
                </a14:imgProps>
              </a:ext>
            </a:extLst>
          </a:blip>
          <a:srcRect t="10053"/>
          <a:stretch/>
        </p:blipFill>
        <p:spPr>
          <a:xfrm>
            <a:off x="1832358" y="1239647"/>
            <a:ext cx="8173988" cy="505124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B8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29836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23616" y="1332568"/>
            <a:ext cx="8961120" cy="4869928"/>
          </a:xfrm>
        </p:spPr>
        <p:txBody>
          <a:bodyPr>
            <a:noAutofit/>
          </a:bodyPr>
          <a:lstStyle/>
          <a:p>
            <a:pPr>
              <a:lnSpc>
                <a:spcPct val="100000"/>
              </a:lnSpc>
              <a:spcBef>
                <a:spcPts val="1800"/>
              </a:spcBef>
            </a:pPr>
            <a:r>
              <a:rPr lang="en-US" dirty="0"/>
              <a:t>If you decide to change your use of X, on a scale of </a:t>
            </a:r>
            <a:r>
              <a:rPr lang="en-US" b="1" dirty="0"/>
              <a:t>0 to 10</a:t>
            </a:r>
            <a:r>
              <a:rPr lang="en-US" dirty="0"/>
              <a:t>, how </a:t>
            </a:r>
            <a:r>
              <a:rPr lang="en-US" b="1" u="sng" dirty="0"/>
              <a:t>confident</a:t>
            </a:r>
            <a:r>
              <a:rPr lang="en-US" b="1" dirty="0"/>
              <a:t> </a:t>
            </a:r>
            <a:r>
              <a:rPr lang="en-US" dirty="0"/>
              <a:t>are you that you will be successful? </a:t>
            </a:r>
          </a:p>
          <a:p>
            <a:pPr lvl="1">
              <a:lnSpc>
                <a:spcPct val="100000"/>
              </a:lnSpc>
              <a:spcBef>
                <a:spcPts val="1800"/>
              </a:spcBef>
            </a:pPr>
            <a:r>
              <a:rPr lang="en-US" dirty="0"/>
              <a:t>What are some challenges to being successful reaching your goals?</a:t>
            </a:r>
          </a:p>
          <a:p>
            <a:pPr marL="457200" lvl="1" indent="0">
              <a:lnSpc>
                <a:spcPct val="100000"/>
              </a:lnSpc>
              <a:spcBef>
                <a:spcPts val="1800"/>
              </a:spcBef>
              <a:buNone/>
            </a:pPr>
            <a:endParaRPr lang="en-US" dirty="0"/>
          </a:p>
          <a:p>
            <a:pPr lvl="1">
              <a:lnSpc>
                <a:spcPct val="100000"/>
              </a:lnSpc>
              <a:spcBef>
                <a:spcPts val="1800"/>
              </a:spcBef>
            </a:pPr>
            <a:r>
              <a:rPr lang="en-US" b="1" dirty="0"/>
              <a:t>Elicit:</a:t>
            </a:r>
            <a:r>
              <a:rPr lang="en-US" dirty="0"/>
              <a:t> How can you overcome those challenges?</a:t>
            </a:r>
          </a:p>
          <a:p>
            <a:pPr lvl="1">
              <a:lnSpc>
                <a:spcPct val="100000"/>
              </a:lnSpc>
              <a:spcBef>
                <a:spcPts val="1800"/>
              </a:spcBef>
            </a:pPr>
            <a:r>
              <a:rPr lang="en-US" b="1" dirty="0"/>
              <a:t>Provide:</a:t>
            </a:r>
            <a:r>
              <a:rPr lang="en-US" dirty="0"/>
              <a:t> Can I suggest other strategies that have helped other patients? </a:t>
            </a:r>
            <a:r>
              <a:rPr lang="en-US" i="1" dirty="0"/>
              <a:t>Recommend 1-2 strategies that may help</a:t>
            </a:r>
          </a:p>
          <a:p>
            <a:pPr lvl="1">
              <a:lnSpc>
                <a:spcPct val="100000"/>
              </a:lnSpc>
              <a:spcBef>
                <a:spcPts val="1800"/>
              </a:spcBef>
            </a:pPr>
            <a:r>
              <a:rPr lang="en-US" b="1" dirty="0"/>
              <a:t>Elicit:</a:t>
            </a:r>
            <a:r>
              <a:rPr lang="en-US" dirty="0"/>
              <a:t> Do you think these strategies might work for you?</a:t>
            </a:r>
          </a:p>
          <a:p>
            <a:pPr marL="0" indent="0">
              <a:lnSpc>
                <a:spcPct val="120000"/>
              </a:lnSpc>
              <a:spcBef>
                <a:spcPts val="900"/>
              </a:spcBef>
              <a:buNone/>
            </a:pPr>
            <a:endParaRPr lang="en-US" i="1" dirty="0"/>
          </a:p>
        </p:txBody>
      </p:sp>
      <p:sp>
        <p:nvSpPr>
          <p:cNvPr id="11" name="Content Placeholder 3"/>
          <p:cNvSpPr txBox="1">
            <a:spLocks/>
          </p:cNvSpPr>
          <p:nvPr/>
        </p:nvSpPr>
        <p:spPr bwMode="auto">
          <a:xfrm>
            <a:off x="400054" y="1574938"/>
            <a:ext cx="2454216" cy="3253428"/>
          </a:xfrm>
          <a:prstGeom prst="rect">
            <a:avLst/>
          </a:prstGeom>
          <a:solidFill>
            <a:srgbClr val="CEC8E2"/>
          </a:solidFill>
          <a:ln>
            <a:noFill/>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marL="0" indent="0">
              <a:spcBef>
                <a:spcPts val="900"/>
              </a:spcBef>
              <a:buNone/>
            </a:pPr>
            <a:r>
              <a:rPr lang="en-US" sz="2400" b="1" dirty="0"/>
              <a:t>1. Explore confidence</a:t>
            </a:r>
          </a:p>
          <a:p>
            <a:pPr marL="0" indent="0">
              <a:spcBef>
                <a:spcPts val="900"/>
              </a:spcBef>
              <a:buNone/>
            </a:pPr>
            <a:r>
              <a:rPr lang="en-US" sz="2400" b="1" dirty="0"/>
              <a:t>2. Explore challenges</a:t>
            </a:r>
          </a:p>
          <a:p>
            <a:pPr marL="0" indent="0">
              <a:spcBef>
                <a:spcPts val="900"/>
              </a:spcBef>
              <a:buNone/>
            </a:pPr>
            <a:r>
              <a:rPr lang="en-US" sz="2400" b="1" dirty="0"/>
              <a:t>3. Suggest other strategies</a:t>
            </a:r>
          </a:p>
        </p:txBody>
      </p:sp>
      <p:sp>
        <p:nvSpPr>
          <p:cNvPr id="2" name="TextBox 1"/>
          <p:cNvSpPr txBox="1"/>
          <p:nvPr/>
        </p:nvSpPr>
        <p:spPr>
          <a:xfrm>
            <a:off x="0" y="612"/>
            <a:ext cx="12192000" cy="707886"/>
          </a:xfrm>
          <a:prstGeom prst="rect">
            <a:avLst/>
          </a:prstGeom>
          <a:solidFill>
            <a:srgbClr val="002060"/>
          </a:solid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rPr>
              <a:t>Step 7: Explore Confidence</a:t>
            </a:r>
          </a:p>
        </p:txBody>
      </p:sp>
    </p:spTree>
    <p:custDataLst>
      <p:tags r:id="rId1"/>
    </p:custDataLst>
    <p:extLst>
      <p:ext uri="{BB962C8B-B14F-4D97-AF65-F5344CB8AC3E}">
        <p14:creationId xmlns:p14="http://schemas.microsoft.com/office/powerpoint/2010/main" val="196682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60832" y="1221950"/>
            <a:ext cx="11012603" cy="5032757"/>
          </a:xfrm>
        </p:spPr>
        <p:txBody>
          <a:bodyPr>
            <a:noAutofit/>
          </a:bodyPr>
          <a:lstStyle/>
          <a:p>
            <a:pPr>
              <a:lnSpc>
                <a:spcPct val="100000"/>
              </a:lnSpc>
              <a:spcBef>
                <a:spcPts val="2400"/>
              </a:spcBef>
            </a:pPr>
            <a:r>
              <a:rPr lang="en-US" sz="3200" dirty="0"/>
              <a:t>“I want to see you back soon to see how you are doing with your plan”</a:t>
            </a:r>
          </a:p>
          <a:p>
            <a:pPr>
              <a:lnSpc>
                <a:spcPct val="100000"/>
              </a:lnSpc>
              <a:spcBef>
                <a:spcPts val="2400"/>
              </a:spcBef>
            </a:pPr>
            <a:r>
              <a:rPr lang="en-US" sz="3200" dirty="0"/>
              <a:t>“Often times it is more difficult to make a change than initially thought”</a:t>
            </a:r>
          </a:p>
          <a:p>
            <a:pPr>
              <a:lnSpc>
                <a:spcPct val="100000"/>
              </a:lnSpc>
              <a:spcBef>
                <a:spcPts val="2400"/>
              </a:spcBef>
            </a:pPr>
            <a:r>
              <a:rPr lang="en-US" sz="3200" dirty="0"/>
              <a:t>“If your plan doesn’t work out as planned, I want to hear about what some of the challenges were”</a:t>
            </a:r>
          </a:p>
          <a:p>
            <a:pPr>
              <a:lnSpc>
                <a:spcPct val="100000"/>
              </a:lnSpc>
              <a:spcBef>
                <a:spcPts val="2400"/>
              </a:spcBef>
            </a:pPr>
            <a:r>
              <a:rPr lang="en-US" sz="3200" dirty="0"/>
              <a:t>“I appreciate your willingness to talk to me about this”</a:t>
            </a:r>
          </a:p>
        </p:txBody>
      </p:sp>
      <p:sp>
        <p:nvSpPr>
          <p:cNvPr id="2" name="TextBox 1"/>
          <p:cNvSpPr txBox="1"/>
          <p:nvPr/>
        </p:nvSpPr>
        <p:spPr>
          <a:xfrm>
            <a:off x="0" y="0"/>
            <a:ext cx="12192000" cy="707886"/>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Step </a:t>
            </a:r>
            <a:r>
              <a:rPr lang="en-US" sz="4000" b="1" dirty="0">
                <a:solidFill>
                  <a:prstClr val="white"/>
                </a:solidFill>
                <a:effectLst>
                  <a:outerShdw blurRad="38100" dist="38100" dir="2700000" algn="tl">
                    <a:srgbClr val="000000">
                      <a:alpha val="43137"/>
                    </a:srgbClr>
                  </a:outerShdw>
                </a:effectLst>
                <a:latin typeface="Calibri" panose="020F0502020204030204"/>
              </a:rPr>
              <a:t>8</a:t>
            </a: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Arrange Follow-up</a:t>
            </a:r>
          </a:p>
        </p:txBody>
      </p:sp>
    </p:spTree>
    <p:custDataLst>
      <p:tags r:id="rId1"/>
    </p:custDataLst>
    <p:extLst>
      <p:ext uri="{BB962C8B-B14F-4D97-AF65-F5344CB8AC3E}">
        <p14:creationId xmlns:p14="http://schemas.microsoft.com/office/powerpoint/2010/main" val="207455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86003" y="1564678"/>
            <a:ext cx="11565337" cy="4943192"/>
          </a:xfrm>
        </p:spPr>
        <p:txBody>
          <a:bodyPr>
            <a:noAutofit/>
          </a:bodyPr>
          <a:lstStyle/>
          <a:p>
            <a:pPr marL="0" indent="0">
              <a:lnSpc>
                <a:spcPct val="100000"/>
              </a:lnSpc>
              <a:spcBef>
                <a:spcPts val="1200"/>
              </a:spcBef>
              <a:buNone/>
            </a:pPr>
            <a:r>
              <a:rPr lang="en-US" sz="3200" b="1" dirty="0"/>
              <a:t>Eight Steps: </a:t>
            </a:r>
          </a:p>
          <a:p>
            <a:pPr marL="968375" indent="-514350">
              <a:lnSpc>
                <a:spcPct val="100000"/>
              </a:lnSpc>
              <a:spcBef>
                <a:spcPts val="1200"/>
              </a:spcBef>
              <a:buFont typeface="+mj-lt"/>
              <a:buAutoNum type="arabicPeriod"/>
            </a:pPr>
            <a:r>
              <a:rPr lang="en-US" sz="2200" dirty="0"/>
              <a:t>Follow-up Screening Results (Ask Permission)</a:t>
            </a:r>
            <a:endParaRPr lang="en-US" sz="2200" i="1" dirty="0"/>
          </a:p>
          <a:p>
            <a:pPr marL="968375" indent="-514350">
              <a:lnSpc>
                <a:spcPct val="100000"/>
              </a:lnSpc>
              <a:spcBef>
                <a:spcPts val="1200"/>
              </a:spcBef>
              <a:buFont typeface="+mj-lt"/>
              <a:buAutoNum type="arabicPeriod"/>
            </a:pPr>
            <a:r>
              <a:rPr lang="en-US" sz="2200" dirty="0"/>
              <a:t>Explore Likes and Dislikes</a:t>
            </a:r>
          </a:p>
          <a:p>
            <a:pPr marL="968375" indent="-514350">
              <a:lnSpc>
                <a:spcPct val="100000"/>
              </a:lnSpc>
              <a:spcBef>
                <a:spcPts val="1200"/>
              </a:spcBef>
              <a:buFont typeface="+mj-lt"/>
              <a:buAutoNum type="arabicPeriod"/>
            </a:pPr>
            <a:r>
              <a:rPr lang="en-US" sz="2200" dirty="0"/>
              <a:t>Review Health Risks</a:t>
            </a:r>
          </a:p>
          <a:p>
            <a:pPr marL="968375" indent="-514350">
              <a:lnSpc>
                <a:spcPct val="100000"/>
              </a:lnSpc>
              <a:spcBef>
                <a:spcPts val="1200"/>
              </a:spcBef>
              <a:buFont typeface="+mj-lt"/>
              <a:buAutoNum type="arabicPeriod"/>
            </a:pPr>
            <a:r>
              <a:rPr lang="en-US" sz="2200" dirty="0">
                <a:solidFill>
                  <a:schemeClr val="tx1"/>
                </a:solidFill>
              </a:rPr>
              <a:t>Summarize and Ask Key Question</a:t>
            </a:r>
          </a:p>
          <a:p>
            <a:pPr marL="968375" indent="-514350">
              <a:lnSpc>
                <a:spcPct val="100000"/>
              </a:lnSpc>
              <a:spcBef>
                <a:spcPts val="1200"/>
              </a:spcBef>
              <a:buFont typeface="+mj-lt"/>
              <a:buAutoNum type="arabicPeriod"/>
            </a:pPr>
            <a:r>
              <a:rPr lang="en-US" sz="2200" dirty="0">
                <a:solidFill>
                  <a:schemeClr val="tx1"/>
                </a:solidFill>
              </a:rPr>
              <a:t>Explore Readiness (Importance Ruler)</a:t>
            </a:r>
          </a:p>
          <a:p>
            <a:pPr marL="968375" indent="-514350">
              <a:lnSpc>
                <a:spcPct val="100000"/>
              </a:lnSpc>
              <a:spcBef>
                <a:spcPts val="1200"/>
              </a:spcBef>
              <a:buFont typeface="+mj-lt"/>
              <a:buAutoNum type="arabicPeriod"/>
            </a:pPr>
            <a:r>
              <a:rPr lang="en-US" sz="2200" dirty="0">
                <a:solidFill>
                  <a:schemeClr val="tx1"/>
                </a:solidFill>
              </a:rPr>
              <a:t>Negotiate Goals</a:t>
            </a:r>
          </a:p>
          <a:p>
            <a:pPr marL="968375" indent="-514350">
              <a:lnSpc>
                <a:spcPct val="100000"/>
              </a:lnSpc>
              <a:spcBef>
                <a:spcPts val="1200"/>
              </a:spcBef>
              <a:buFont typeface="+mj-lt"/>
              <a:buAutoNum type="arabicPeriod"/>
            </a:pPr>
            <a:r>
              <a:rPr lang="en-US" sz="2200" dirty="0"/>
              <a:t>Explore Confidence (Confidence Ruler)</a:t>
            </a:r>
          </a:p>
          <a:p>
            <a:pPr marL="968375" indent="-514350">
              <a:lnSpc>
                <a:spcPct val="100000"/>
              </a:lnSpc>
              <a:spcBef>
                <a:spcPts val="1200"/>
              </a:spcBef>
              <a:buFont typeface="+mj-lt"/>
              <a:buAutoNum type="arabicPeriod"/>
            </a:pPr>
            <a:r>
              <a:rPr lang="en-US" sz="2200" dirty="0">
                <a:solidFill>
                  <a:schemeClr val="tx1"/>
                </a:solidFill>
              </a:rPr>
              <a:t>Arrange </a:t>
            </a:r>
            <a:r>
              <a:rPr lang="en-US" sz="2200" dirty="0"/>
              <a:t>Follow-up</a:t>
            </a:r>
            <a:endParaRPr lang="en-US" sz="2200" i="1" dirty="0">
              <a:solidFill>
                <a:schemeClr val="tx1"/>
              </a:solidFill>
            </a:endParaRPr>
          </a:p>
        </p:txBody>
      </p:sp>
      <p:sp>
        <p:nvSpPr>
          <p:cNvPr id="5" name="TextBox 4"/>
          <p:cNvSpPr txBox="1"/>
          <p:nvPr/>
        </p:nvSpPr>
        <p:spPr>
          <a:xfrm>
            <a:off x="8192379" y="6323204"/>
            <a:ext cx="39996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Bernstein E, et al.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Ann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Emerg</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Med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1997</a:t>
            </a:r>
          </a:p>
        </p:txBody>
      </p:sp>
      <p:sp>
        <p:nvSpPr>
          <p:cNvPr id="2" name="TextBox 1"/>
          <p:cNvSpPr txBox="1"/>
          <p:nvPr/>
        </p:nvSpPr>
        <p:spPr>
          <a:xfrm>
            <a:off x="0" y="-10068"/>
            <a:ext cx="12192000" cy="138499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Brief Intervention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Brief Negotiated Interview (BNI)</a:t>
            </a:r>
          </a:p>
        </p:txBody>
      </p:sp>
    </p:spTree>
    <p:custDataLst>
      <p:tags r:id="rId1"/>
    </p:custDataLst>
    <p:extLst>
      <p:ext uri="{BB962C8B-B14F-4D97-AF65-F5344CB8AC3E}">
        <p14:creationId xmlns:p14="http://schemas.microsoft.com/office/powerpoint/2010/main" val="980782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AE47-1CF7-7844-81CB-0765104E5098}"/>
              </a:ext>
            </a:extLst>
          </p:cNvPr>
          <p:cNvSpPr>
            <a:spLocks noGrp="1"/>
          </p:cNvSpPr>
          <p:nvPr>
            <p:ph type="title"/>
          </p:nvPr>
        </p:nvSpPr>
        <p:spPr>
          <a:xfrm>
            <a:off x="0" y="0"/>
            <a:ext cx="4250724" cy="2771204"/>
          </a:xfrm>
          <a:solidFill>
            <a:srgbClr val="002060"/>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rPr>
              <a:t>Addressing Different Stages of Change</a:t>
            </a: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599" t="2900" r="2076" b="1434"/>
          <a:stretch/>
        </p:blipFill>
        <p:spPr bwMode="auto">
          <a:xfrm>
            <a:off x="4512276" y="98854"/>
            <a:ext cx="7451124" cy="6623221"/>
          </a:xfrm>
          <a:prstGeom prst="rect">
            <a:avLst/>
          </a:prstGeom>
          <a:noFill/>
          <a:ln w="57150">
            <a:solidFill>
              <a:srgbClr val="796BB5"/>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408011" y="2287319"/>
            <a:ext cx="1632178" cy="400110"/>
          </a:xfrm>
          <a:prstGeom prst="rect">
            <a:avLst/>
          </a:prstGeom>
          <a:noFill/>
        </p:spPr>
        <p:txBody>
          <a:bodyPr wrap="none" rtlCol="0">
            <a:spAutoFit/>
          </a:bodyPr>
          <a:lstStyle/>
          <a:p>
            <a:r>
              <a:rPr lang="en-US" sz="2000" b="1" dirty="0">
                <a:latin typeface="Arial Narrow" panose="020B0606020202030204" pitchFamily="34" charset="0"/>
              </a:rPr>
              <a:t>determination/</a:t>
            </a:r>
          </a:p>
        </p:txBody>
      </p:sp>
      <p:sp>
        <p:nvSpPr>
          <p:cNvPr id="4" name="TextBox 3">
            <a:extLst>
              <a:ext uri="{FF2B5EF4-FFF2-40B4-BE49-F238E27FC236}">
                <a16:creationId xmlns:a16="http://schemas.microsoft.com/office/drawing/2014/main" id="{0A668292-D386-A96E-90C2-BB4F55BF5B2C}"/>
              </a:ext>
            </a:extLst>
          </p:cNvPr>
          <p:cNvSpPr txBox="1"/>
          <p:nvPr/>
        </p:nvSpPr>
        <p:spPr>
          <a:xfrm>
            <a:off x="228600" y="6075744"/>
            <a:ext cx="2957627" cy="646331"/>
          </a:xfrm>
          <a:prstGeom prst="rect">
            <a:avLst/>
          </a:prstGeom>
          <a:noFill/>
        </p:spPr>
        <p:txBody>
          <a:bodyPr wrap="square" rtlCol="0">
            <a:spAutoFit/>
          </a:bodyPr>
          <a:lstStyle/>
          <a:p>
            <a:r>
              <a:rPr lang="en-US" dirty="0"/>
              <a:t>Prochaska JO, DiClemente CC. </a:t>
            </a:r>
            <a:r>
              <a:rPr lang="en-US" i="1" dirty="0"/>
              <a:t>J Consult Clin Psych. </a:t>
            </a:r>
            <a:r>
              <a:rPr lang="en-US" dirty="0"/>
              <a:t>1983</a:t>
            </a:r>
          </a:p>
        </p:txBody>
      </p:sp>
    </p:spTree>
    <p:extLst>
      <p:ext uri="{BB962C8B-B14F-4D97-AF65-F5344CB8AC3E}">
        <p14:creationId xmlns:p14="http://schemas.microsoft.com/office/powerpoint/2010/main" val="227390289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6DEACA7-3FC9-1843-A12F-81C369D504F2}"/>
              </a:ext>
            </a:extLst>
          </p:cNvPr>
          <p:cNvSpPr>
            <a:spLocks noGrp="1"/>
          </p:cNvSpPr>
          <p:nvPr>
            <p:ph type="title"/>
          </p:nvPr>
        </p:nvSpPr>
        <p:spPr bwMode="auto">
          <a:xfrm>
            <a:off x="0" y="0"/>
            <a:ext cx="12192000" cy="1145754"/>
          </a:xfrm>
          <a:solidFill>
            <a:srgbClr val="002060"/>
          </a:solidFill>
        </p:spPr>
        <p:txBody>
          <a:bodyPr>
            <a:normAutofit/>
          </a:bodyPr>
          <a:lstStyle/>
          <a:p>
            <a:pPr algn="ctr" eaLnBrk="1" hangingPunct="1"/>
            <a:r>
              <a:rPr lang="en-US" altLang="en-US" sz="5400" b="1" cap="none" dirty="0">
                <a:solidFill>
                  <a:schemeClr val="bg1"/>
                </a:solidFill>
                <a:effectLst>
                  <a:outerShdw blurRad="38100" dist="38100" dir="2700000" algn="tl">
                    <a:srgbClr val="000000">
                      <a:alpha val="43137"/>
                    </a:srgbClr>
                  </a:outerShdw>
                </a:effectLst>
              </a:rPr>
              <a:t>Summary</a:t>
            </a:r>
          </a:p>
        </p:txBody>
      </p:sp>
      <p:sp>
        <p:nvSpPr>
          <p:cNvPr id="59395" name="Rectangle 5">
            <a:extLst>
              <a:ext uri="{FF2B5EF4-FFF2-40B4-BE49-F238E27FC236}">
                <a16:creationId xmlns:a16="http://schemas.microsoft.com/office/drawing/2014/main" id="{5E8B12E7-7AB4-4A44-A421-AD0AFEAD6788}"/>
              </a:ext>
            </a:extLst>
          </p:cNvPr>
          <p:cNvSpPr>
            <a:spLocks noChangeArrowheads="1"/>
          </p:cNvSpPr>
          <p:nvPr/>
        </p:nvSpPr>
        <p:spPr bwMode="auto">
          <a:xfrm>
            <a:off x="667265" y="1689103"/>
            <a:ext cx="11034584"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800100" indent="-34290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ts val="1800"/>
              </a:spcBef>
              <a:buClr>
                <a:schemeClr val="tx1"/>
              </a:buClr>
            </a:pPr>
            <a:r>
              <a:rPr lang="en-US" altLang="en-US" sz="2800" dirty="0">
                <a:latin typeface="Calibri" panose="020F0502020204030204" pitchFamily="34" charset="0"/>
              </a:rPr>
              <a:t>Substance use disorders (mild, moderate, severe) replace diagnoses of abuse and dependence</a:t>
            </a:r>
          </a:p>
          <a:p>
            <a:pPr>
              <a:spcBef>
                <a:spcPts val="1800"/>
              </a:spcBef>
              <a:buClr>
                <a:schemeClr val="tx1"/>
              </a:buClr>
            </a:pPr>
            <a:r>
              <a:rPr lang="en-US" altLang="en-US" sz="2800" dirty="0">
                <a:latin typeface="Calibri" panose="020F0502020204030204" pitchFamily="34" charset="0"/>
              </a:rPr>
              <a:t>Screen to identify the spectrum of unhealthy alcohol and other drug use (i.e., risky use, use disorder)</a:t>
            </a:r>
          </a:p>
          <a:p>
            <a:pPr>
              <a:spcBef>
                <a:spcPts val="1800"/>
              </a:spcBef>
              <a:buClr>
                <a:schemeClr val="tx1"/>
              </a:buClr>
            </a:pPr>
            <a:r>
              <a:rPr lang="en-US" altLang="en-US" sz="2800" dirty="0">
                <a:latin typeface="Calibri" panose="020F0502020204030204" pitchFamily="34" charset="0"/>
              </a:rPr>
              <a:t>Screen with validated questions</a:t>
            </a:r>
          </a:p>
          <a:p>
            <a:pPr>
              <a:spcBef>
                <a:spcPts val="1800"/>
              </a:spcBef>
              <a:buClr>
                <a:schemeClr val="tx1"/>
              </a:buClr>
            </a:pPr>
            <a:r>
              <a:rPr lang="en-US" altLang="en-US" sz="2800" dirty="0">
                <a:latin typeface="Calibri" panose="020F0502020204030204" pitchFamily="34" charset="0"/>
              </a:rPr>
              <a:t>Use brief negotiated interview to address unhealthy substance use to help motivate patients to change</a:t>
            </a:r>
          </a:p>
        </p:txBody>
      </p:sp>
      <p:sp>
        <p:nvSpPr>
          <p:cNvPr id="59396" name="TextBox 6">
            <a:extLst>
              <a:ext uri="{FF2B5EF4-FFF2-40B4-BE49-F238E27FC236}">
                <a16:creationId xmlns:a16="http://schemas.microsoft.com/office/drawing/2014/main" id="{F81C5C73-9846-6F43-9369-6A2BB99EE5CC}"/>
              </a:ext>
            </a:extLst>
          </p:cNvPr>
          <p:cNvSpPr txBox="1">
            <a:spLocks noChangeArrowheads="1"/>
          </p:cNvSpPr>
          <p:nvPr/>
        </p:nvSpPr>
        <p:spPr bwMode="auto">
          <a:xfrm>
            <a:off x="-707436" y="25209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buClrTx/>
              <a:buFontTx/>
              <a:buNone/>
            </a:pPr>
            <a:endParaRPr lang="en-US" altLang="en-US" sz="1800" dirty="0">
              <a:latin typeface="Calibri" panose="020F0502020204030204" pitchFamily="34" charset="0"/>
            </a:endParaRPr>
          </a:p>
        </p:txBody>
      </p:sp>
    </p:spTree>
    <p:extLst>
      <p:ext uri="{BB962C8B-B14F-4D97-AF65-F5344CB8AC3E}">
        <p14:creationId xmlns:p14="http://schemas.microsoft.com/office/powerpoint/2010/main" val="307749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B2302DC-2B31-7B4A-901E-6A7F0EE513F4}"/>
              </a:ext>
            </a:extLst>
          </p:cNvPr>
          <p:cNvSpPr>
            <a:spLocks noGrp="1"/>
          </p:cNvSpPr>
          <p:nvPr>
            <p:ph type="title"/>
          </p:nvPr>
        </p:nvSpPr>
        <p:spPr bwMode="auto">
          <a:xfrm>
            <a:off x="0" y="1"/>
            <a:ext cx="12192000" cy="1145894"/>
          </a:xfrm>
          <a:solidFill>
            <a:srgbClr val="002060"/>
          </a:solidFill>
        </p:spPr>
        <p:txBody>
          <a:bodyPr>
            <a:normAutofit/>
          </a:bodyPr>
          <a:lstStyle/>
          <a:p>
            <a:pPr marL="457200" eaLnBrk="1" hangingPunct="1"/>
            <a:r>
              <a:rPr lang="en-US" altLang="en-US" sz="4800" b="1" cap="none" dirty="0">
                <a:solidFill>
                  <a:schemeClr val="bg1"/>
                </a:solidFill>
                <a:effectLst>
                  <a:outerShdw blurRad="38100" dist="38100" dir="2700000" algn="tl">
                    <a:srgbClr val="000000">
                      <a:alpha val="43137"/>
                    </a:srgbClr>
                  </a:outerShdw>
                </a:effectLst>
              </a:rPr>
              <a:t>Case</a:t>
            </a:r>
          </a:p>
        </p:txBody>
      </p:sp>
      <p:sp>
        <p:nvSpPr>
          <p:cNvPr id="26627" name="Content Placeholder 2">
            <a:extLst>
              <a:ext uri="{FF2B5EF4-FFF2-40B4-BE49-F238E27FC236}">
                <a16:creationId xmlns:a16="http://schemas.microsoft.com/office/drawing/2014/main" id="{D865E315-249D-FB4E-AB01-0E63E90FEFC9}"/>
              </a:ext>
            </a:extLst>
          </p:cNvPr>
          <p:cNvSpPr>
            <a:spLocks noGrp="1"/>
          </p:cNvSpPr>
          <p:nvPr>
            <p:ph idx="1"/>
          </p:nvPr>
        </p:nvSpPr>
        <p:spPr>
          <a:xfrm>
            <a:off x="365760" y="1825625"/>
            <a:ext cx="11503152" cy="3459607"/>
          </a:xfrm>
        </p:spPr>
        <p:txBody>
          <a:bodyPr/>
          <a:lstStyle/>
          <a:p>
            <a:pPr marL="0" indent="0" eaLnBrk="1" hangingPunct="1">
              <a:lnSpc>
                <a:spcPct val="100000"/>
              </a:lnSpc>
              <a:buFont typeface="Arial" panose="020B0604020202020204" pitchFamily="34" charset="0"/>
              <a:buNone/>
            </a:pPr>
            <a:r>
              <a:rPr lang="en-US" altLang="en-US" sz="4000" dirty="0"/>
              <a:t>A 28-year-old resident enjoys 2-3 beers 2-3 times a week after work.</a:t>
            </a:r>
          </a:p>
          <a:p>
            <a:pPr marL="0" indent="0" eaLnBrk="1" hangingPunct="1">
              <a:lnSpc>
                <a:spcPct val="100000"/>
              </a:lnSpc>
              <a:buFont typeface="Arial" panose="020B0604020202020204" pitchFamily="34" charset="0"/>
              <a:buNone/>
            </a:pPr>
            <a:endParaRPr lang="en-US" altLang="en-US" sz="4000" dirty="0"/>
          </a:p>
          <a:p>
            <a:pPr marL="0" indent="0" eaLnBrk="1" hangingPunct="1">
              <a:lnSpc>
                <a:spcPct val="100000"/>
              </a:lnSpc>
              <a:buFont typeface="Arial" panose="020B0604020202020204" pitchFamily="34" charset="0"/>
              <a:buNone/>
            </a:pPr>
            <a:r>
              <a:rPr lang="en-US" altLang="en-US" sz="4000" dirty="0"/>
              <a:t>Is the resident’s alcohol use unhealthy or risky?</a:t>
            </a:r>
          </a:p>
        </p:txBody>
      </p:sp>
    </p:spTree>
    <p:extLst>
      <p:ext uri="{BB962C8B-B14F-4D97-AF65-F5344CB8AC3E}">
        <p14:creationId xmlns:p14="http://schemas.microsoft.com/office/powerpoint/2010/main" val="29258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235A169C-9DFE-C844-8009-FF51C79EF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95" t="15121" r="8291" b="15649"/>
          <a:stretch/>
        </p:blipFill>
        <p:spPr bwMode="auto">
          <a:xfrm>
            <a:off x="975924" y="175936"/>
            <a:ext cx="10106604" cy="6506128"/>
          </a:xfrm>
          <a:prstGeom prst="rect">
            <a:avLst/>
          </a:prstGeom>
          <a:noFill/>
          <a:ln w="76200">
            <a:solidFill>
              <a:srgbClr val="002B82"/>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1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F268212A-82B5-431A-90CD-295B09F2B79A}"/>
              </a:ext>
            </a:extLst>
          </p:cNvPr>
          <p:cNvSpPr>
            <a:spLocks noGrp="1"/>
          </p:cNvSpPr>
          <p:nvPr>
            <p:ph type="title"/>
          </p:nvPr>
        </p:nvSpPr>
        <p:spPr>
          <a:xfrm>
            <a:off x="0" y="1"/>
            <a:ext cx="12192000" cy="908303"/>
          </a:xfrm>
          <a:solidFill>
            <a:srgbClr val="002060"/>
          </a:solidFill>
        </p:spPr>
        <p:txBody>
          <a:bodyPr/>
          <a:lstStyle/>
          <a:p>
            <a:pPr algn="ctr"/>
            <a:r>
              <a:rPr lang="en-US" b="1" dirty="0">
                <a:solidFill>
                  <a:schemeClr val="bg1"/>
                </a:solidFill>
                <a:effectLst>
                  <a:outerShdw blurRad="38100" dist="38100" dir="2700000" algn="tl">
                    <a:srgbClr val="000000">
                      <a:alpha val="43137"/>
                    </a:srgbClr>
                  </a:outerShdw>
                </a:effectLst>
              </a:rPr>
              <a:t>What is a Standard Drink?</a:t>
            </a:r>
          </a:p>
        </p:txBody>
      </p:sp>
      <p:pic>
        <p:nvPicPr>
          <p:cNvPr id="3" name="Picture 2">
            <a:extLst>
              <a:ext uri="{FF2B5EF4-FFF2-40B4-BE49-F238E27FC236}">
                <a16:creationId xmlns:a16="http://schemas.microsoft.com/office/drawing/2014/main" id="{18829941-CE10-7726-F1F8-71277D3F4CBD}"/>
              </a:ext>
            </a:extLst>
          </p:cNvPr>
          <p:cNvPicPr>
            <a:picLocks noChangeAspect="1"/>
          </p:cNvPicPr>
          <p:nvPr/>
        </p:nvPicPr>
        <p:blipFill>
          <a:blip r:embed="rId3"/>
          <a:srcRect l="19778" t="36089" r="42111" b="23555"/>
          <a:stretch/>
        </p:blipFill>
        <p:spPr>
          <a:xfrm>
            <a:off x="1853657" y="908304"/>
            <a:ext cx="8484685" cy="5615230"/>
          </a:xfrm>
          <a:prstGeom prst="rect">
            <a:avLst/>
          </a:prstGeom>
        </p:spPr>
      </p:pic>
    </p:spTree>
    <p:extLst>
      <p:ext uri="{BB962C8B-B14F-4D97-AF65-F5344CB8AC3E}">
        <p14:creationId xmlns:p14="http://schemas.microsoft.com/office/powerpoint/2010/main" val="161805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51238" name="Rectangle 6">
            <a:extLst>
              <a:ext uri="{FF2B5EF4-FFF2-40B4-BE49-F238E27FC236}">
                <a16:creationId xmlns:a16="http://schemas.microsoft.com/office/drawing/2014/main" id="{FC6D8B6C-080D-BB4F-88AF-D16491B6FA92}"/>
              </a:ext>
            </a:extLst>
          </p:cNvPr>
          <p:cNvSpPr>
            <a:spLocks noGrp="1"/>
          </p:cNvSpPr>
          <p:nvPr>
            <p:ph type="title"/>
          </p:nvPr>
        </p:nvSpPr>
        <p:spPr bwMode="auto">
          <a:xfrm>
            <a:off x="0" y="1"/>
            <a:ext cx="12192000" cy="685799"/>
          </a:xfrm>
          <a:solidFill>
            <a:srgbClr val="002060"/>
          </a:solidFill>
        </p:spPr>
        <p:txBody>
          <a:bodyPr lIns="90488" tIns="44450" rIns="90488" bIns="44450">
            <a:noAutofit/>
          </a:bodyPr>
          <a:lstStyle/>
          <a:p>
            <a:pPr marL="173038" eaLnBrk="1" hangingPunct="1">
              <a:defRPr/>
            </a:pPr>
            <a:r>
              <a:rPr lang="en-US" sz="4000" b="1" cap="none" dirty="0">
                <a:solidFill>
                  <a:schemeClr val="bg1"/>
                </a:solidFill>
                <a:effectLst>
                  <a:outerShdw blurRad="38100" dist="38100" dir="2700000" algn="tl">
                    <a:srgbClr val="000000">
                      <a:alpha val="43137"/>
                    </a:srgbClr>
                  </a:outerShdw>
                </a:effectLst>
                <a:ea typeface="ＭＳ Ｐゴシック" charset="0"/>
                <a:cs typeface="ＭＳ Ｐゴシック" charset="0"/>
              </a:rPr>
              <a:t>Alcohol Use</a:t>
            </a:r>
          </a:p>
        </p:txBody>
      </p:sp>
      <p:sp>
        <p:nvSpPr>
          <p:cNvPr id="351239" name="Rectangle 7">
            <a:extLst>
              <a:ext uri="{FF2B5EF4-FFF2-40B4-BE49-F238E27FC236}">
                <a16:creationId xmlns:a16="http://schemas.microsoft.com/office/drawing/2014/main" id="{BAA2AD0D-E4DD-3143-BE37-BD22F3BE2231}"/>
              </a:ext>
            </a:extLst>
          </p:cNvPr>
          <p:cNvSpPr>
            <a:spLocks noGrp="1"/>
          </p:cNvSpPr>
          <p:nvPr>
            <p:ph idx="1"/>
          </p:nvPr>
        </p:nvSpPr>
        <p:spPr>
          <a:xfrm>
            <a:off x="139632" y="753493"/>
            <a:ext cx="5858832" cy="2378747"/>
          </a:xfrm>
          <a:solidFill>
            <a:schemeClr val="bg1"/>
          </a:solidFill>
        </p:spPr>
        <p:txBody>
          <a:bodyPr lIns="90488" tIns="44450" rIns="90488" bIns="44450">
            <a:normAutofit fontScale="25000" lnSpcReduction="20000"/>
          </a:bodyPr>
          <a:lstStyle/>
          <a:p>
            <a:pPr marL="0" indent="0" eaLnBrk="1" hangingPunct="1">
              <a:lnSpc>
                <a:spcPct val="120000"/>
              </a:lnSpc>
              <a:spcBef>
                <a:spcPts val="600"/>
              </a:spcBef>
              <a:buClr>
                <a:schemeClr val="tx1"/>
              </a:buClr>
              <a:buNone/>
              <a:defRPr/>
            </a:pPr>
            <a:r>
              <a:rPr lang="en-US" sz="11200" b="1" dirty="0">
                <a:ea typeface="ＭＳ Ｐゴシック" charset="0"/>
                <a:cs typeface="ＭＳ Ｐゴシック" charset="0"/>
              </a:rPr>
              <a:t>NIAAA</a:t>
            </a:r>
            <a:r>
              <a:rPr lang="en-US" sz="12800" b="1" dirty="0">
                <a:ea typeface="ＭＳ Ｐゴシック" charset="0"/>
                <a:cs typeface="ＭＳ Ｐゴシック" charset="0"/>
              </a:rPr>
              <a:t> </a:t>
            </a:r>
            <a:r>
              <a:rPr lang="en-US" sz="9600" b="1" dirty="0">
                <a:ea typeface="ＭＳ Ｐゴシック" charset="0"/>
                <a:cs typeface="ＭＳ Ｐゴシック" charset="0"/>
              </a:rPr>
              <a:t>and CDC “Excessive/Risky Drinking”</a:t>
            </a:r>
            <a:endParaRPr lang="en-US" sz="2400" b="1" dirty="0">
              <a:ea typeface="ＭＳ Ｐゴシック" charset="0"/>
              <a:cs typeface="ＭＳ Ｐゴシック" charset="0"/>
            </a:endParaRPr>
          </a:p>
          <a:p>
            <a:pPr eaLnBrk="1" hangingPunct="1">
              <a:lnSpc>
                <a:spcPct val="120000"/>
              </a:lnSpc>
              <a:spcBef>
                <a:spcPts val="600"/>
              </a:spcBef>
              <a:buClr>
                <a:schemeClr val="bg1"/>
              </a:buClr>
              <a:defRPr/>
            </a:pPr>
            <a:r>
              <a:rPr lang="en-US" sz="11200" b="1" dirty="0">
                <a:ea typeface="ＭＳ Ｐゴシック" charset="0"/>
                <a:cs typeface="ＭＳ Ｐゴシック" charset="0"/>
              </a:rPr>
              <a:t>Men (&lt;65)</a:t>
            </a:r>
          </a:p>
          <a:p>
            <a:pPr marL="341313" lvl="1" eaLnBrk="1" hangingPunct="1">
              <a:lnSpc>
                <a:spcPct val="120000"/>
              </a:lnSpc>
              <a:spcBef>
                <a:spcPts val="600"/>
              </a:spcBef>
              <a:buClr>
                <a:schemeClr val="bg1"/>
              </a:buClr>
              <a:defRPr/>
            </a:pPr>
            <a:r>
              <a:rPr lang="en-US" sz="8800" dirty="0">
                <a:ea typeface="ＭＳ Ｐゴシック" charset="0"/>
                <a:cs typeface="+mn-cs"/>
              </a:rPr>
              <a:t>&gt;14 drinks/week,  &gt;4/occasion (“5+ drinks”)</a:t>
            </a:r>
          </a:p>
          <a:p>
            <a:pPr eaLnBrk="1" hangingPunct="1">
              <a:lnSpc>
                <a:spcPct val="120000"/>
              </a:lnSpc>
              <a:spcBef>
                <a:spcPts val="600"/>
              </a:spcBef>
              <a:buClr>
                <a:schemeClr val="bg1"/>
              </a:buClr>
              <a:defRPr/>
            </a:pPr>
            <a:r>
              <a:rPr lang="en-US" sz="11200" b="1" dirty="0">
                <a:ea typeface="ＭＳ Ｐゴシック" charset="0"/>
                <a:cs typeface="ＭＳ Ｐゴシック" charset="0"/>
              </a:rPr>
              <a:t>Women (Men 65+)</a:t>
            </a:r>
          </a:p>
          <a:p>
            <a:pPr marL="341313" lvl="1" eaLnBrk="1" hangingPunct="1">
              <a:lnSpc>
                <a:spcPct val="120000"/>
              </a:lnSpc>
              <a:spcBef>
                <a:spcPts val="600"/>
              </a:spcBef>
              <a:buClr>
                <a:schemeClr val="bg1"/>
              </a:buClr>
              <a:tabLst>
                <a:tab pos="798513" algn="l"/>
              </a:tabLst>
              <a:defRPr/>
            </a:pPr>
            <a:r>
              <a:rPr lang="en-US" sz="8800" dirty="0">
                <a:ea typeface="ＭＳ Ｐゴシック" charset="0"/>
                <a:cs typeface="+mn-cs"/>
              </a:rPr>
              <a:t>&gt;7 drinks/week,  &gt;3/occasion (“4+ drinks”)</a:t>
            </a:r>
          </a:p>
        </p:txBody>
      </p:sp>
      <p:sp>
        <p:nvSpPr>
          <p:cNvPr id="30728" name="Text Box 9">
            <a:extLst>
              <a:ext uri="{FF2B5EF4-FFF2-40B4-BE49-F238E27FC236}">
                <a16:creationId xmlns:a16="http://schemas.microsoft.com/office/drawing/2014/main" id="{6F9BCB80-CEB7-5846-BE5B-AEEFE015C79F}"/>
              </a:ext>
            </a:extLst>
          </p:cNvPr>
          <p:cNvSpPr txBox="1">
            <a:spLocks noChangeArrowheads="1"/>
          </p:cNvSpPr>
          <p:nvPr/>
        </p:nvSpPr>
        <p:spPr bwMode="auto">
          <a:xfrm>
            <a:off x="160680" y="3290225"/>
            <a:ext cx="5816736" cy="1415772"/>
          </a:xfrm>
          <a:prstGeom prst="rect">
            <a:avLst/>
          </a:prstGeom>
          <a:solidFill>
            <a:schemeClr val="bg1"/>
          </a:solidFill>
          <a:ln>
            <a:noFill/>
          </a:ln>
        </p:spPr>
        <p:txBody>
          <a:bodyPr wrap="square">
            <a:spAutoFit/>
          </a:bodyPr>
          <a:lstStyle>
            <a:lvl1pPr>
              <a:spcBef>
                <a:spcPct val="20000"/>
              </a:spcBef>
              <a:buClr>
                <a:srgbClr val="629FA6"/>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629FA6"/>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629FA6"/>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eaLnBrk="1" hangingPunct="1">
              <a:spcBef>
                <a:spcPts val="600"/>
              </a:spcBef>
              <a:buClrTx/>
              <a:buFontTx/>
              <a:buNone/>
            </a:pPr>
            <a:r>
              <a:rPr lang="en-US" altLang="en-US" sz="2800" b="1" dirty="0">
                <a:latin typeface="Calibri" panose="020F0502020204030204" pitchFamily="34" charset="0"/>
              </a:rPr>
              <a:t>USDA, Dietary Guidelines 2020-25</a:t>
            </a:r>
            <a:endParaRPr lang="en-US" altLang="en-US" sz="2800" dirty="0">
              <a:latin typeface="Calibri" panose="020F0502020204030204" pitchFamily="34" charset="0"/>
            </a:endParaRPr>
          </a:p>
          <a:p>
            <a:pPr>
              <a:spcBef>
                <a:spcPts val="600"/>
              </a:spcBef>
              <a:buClrTx/>
              <a:buNone/>
            </a:pPr>
            <a:r>
              <a:rPr lang="en-US" altLang="en-US" sz="2400" b="1" dirty="0">
                <a:latin typeface="Calibri" panose="020F0502020204030204" pitchFamily="34" charset="0"/>
              </a:rPr>
              <a:t>Men: </a:t>
            </a:r>
            <a:r>
              <a:rPr lang="en-US" altLang="en-US" sz="2400" dirty="0">
                <a:latin typeface="Calibri" panose="020F0502020204030204" pitchFamily="34" charset="0"/>
              </a:rPr>
              <a:t>2 drinks or less/day</a:t>
            </a:r>
            <a:endParaRPr lang="en-US" altLang="en-US" sz="1800" dirty="0">
              <a:latin typeface="Calibri" panose="020F0502020204030204" pitchFamily="34" charset="0"/>
            </a:endParaRPr>
          </a:p>
          <a:p>
            <a:pPr>
              <a:spcBef>
                <a:spcPts val="600"/>
              </a:spcBef>
              <a:buClrTx/>
              <a:buNone/>
            </a:pPr>
            <a:r>
              <a:rPr lang="en-US" altLang="en-US" sz="2400" b="1" dirty="0">
                <a:latin typeface="Calibri" panose="020F0502020204030204" pitchFamily="34" charset="0"/>
              </a:rPr>
              <a:t>Women: </a:t>
            </a:r>
            <a:r>
              <a:rPr lang="en-US" altLang="en-US" sz="2400" dirty="0">
                <a:latin typeface="Calibri" panose="020F0502020204030204" pitchFamily="34" charset="0"/>
              </a:rPr>
              <a:t>1 drink or less/day</a:t>
            </a:r>
          </a:p>
        </p:txBody>
      </p:sp>
      <p:sp>
        <p:nvSpPr>
          <p:cNvPr id="11" name="TextBox 10">
            <a:extLst>
              <a:ext uri="{FF2B5EF4-FFF2-40B4-BE49-F238E27FC236}">
                <a16:creationId xmlns:a16="http://schemas.microsoft.com/office/drawing/2014/main" id="{D0E99884-6819-4242-B8AE-49320A4686D6}"/>
              </a:ext>
            </a:extLst>
          </p:cNvPr>
          <p:cNvSpPr txBox="1"/>
          <p:nvPr/>
        </p:nvSpPr>
        <p:spPr>
          <a:xfrm>
            <a:off x="6096000" y="451394"/>
            <a:ext cx="5956368" cy="4462760"/>
          </a:xfrm>
          <a:prstGeom prst="rect">
            <a:avLst/>
          </a:prstGeom>
          <a:solidFill>
            <a:schemeClr val="bg1"/>
          </a:solidFill>
        </p:spPr>
        <p:txBody>
          <a:bodyPr wrap="square">
            <a:spAutoFit/>
          </a:bodyPr>
          <a:lstStyle/>
          <a:p>
            <a:pPr>
              <a:spcBef>
                <a:spcPts val="600"/>
              </a:spcBef>
              <a:defRPr/>
            </a:pPr>
            <a:r>
              <a:rPr lang="en-US" sz="3200" b="1" dirty="0"/>
              <a:t>Any alcohol use? </a:t>
            </a:r>
          </a:p>
          <a:p>
            <a:pPr marL="280988" indent="-222250">
              <a:spcBef>
                <a:spcPts val="600"/>
              </a:spcBef>
              <a:buFont typeface="Arial" panose="020B0604020202020204" pitchFamily="34" charset="0"/>
              <a:buChar char="•"/>
              <a:defRPr/>
            </a:pPr>
            <a:r>
              <a:rPr lang="en-US" sz="2800" b="1" dirty="0"/>
              <a:t>↑ All-Cause Mortality </a:t>
            </a:r>
            <a:r>
              <a:rPr lang="en-US" sz="1600" dirty="0"/>
              <a:t>(Zhao J. </a:t>
            </a:r>
            <a:r>
              <a:rPr lang="en-US" sz="1600" i="1" dirty="0"/>
              <a:t>JAMA Network Open</a:t>
            </a:r>
            <a:r>
              <a:rPr lang="en-US" sz="1600" dirty="0"/>
              <a:t>. 2023) </a:t>
            </a:r>
            <a:r>
              <a:rPr lang="en-US" sz="2400" dirty="0"/>
              <a:t>low-volume alcohol use (1.3-24 g/d), associated with higher all-cause mortality</a:t>
            </a:r>
          </a:p>
          <a:p>
            <a:pPr marL="280988" indent="-222250">
              <a:spcBef>
                <a:spcPts val="600"/>
              </a:spcBef>
              <a:buFont typeface="Arial" panose="020B0604020202020204" pitchFamily="34" charset="0"/>
              <a:buChar char="•"/>
              <a:defRPr/>
            </a:pPr>
            <a:r>
              <a:rPr lang="en-US" sz="2800" b="1" dirty="0"/>
              <a:t>↑ Cardiovascular </a:t>
            </a:r>
            <a:r>
              <a:rPr lang="en-US" sz="2800" b="1" dirty="0" err="1"/>
              <a:t>Dz</a:t>
            </a:r>
            <a:r>
              <a:rPr lang="en-US" sz="2800" b="1" dirty="0"/>
              <a:t> </a:t>
            </a:r>
            <a:r>
              <a:rPr lang="en-US" sz="1600" dirty="0"/>
              <a:t>(</a:t>
            </a:r>
            <a:r>
              <a:rPr lang="en-US" sz="1600" dirty="0" err="1"/>
              <a:t>Biddinger</a:t>
            </a:r>
            <a:r>
              <a:rPr lang="en-US" sz="1600" dirty="0"/>
              <a:t> KJ. </a:t>
            </a:r>
            <a:r>
              <a:rPr lang="en-US" sz="1600" i="1" dirty="0"/>
              <a:t>JAMA Net Open. </a:t>
            </a:r>
            <a:r>
              <a:rPr lang="en-US" sz="1600" dirty="0"/>
              <a:t>2022)</a:t>
            </a:r>
          </a:p>
          <a:p>
            <a:pPr marL="280988" indent="-222250">
              <a:spcBef>
                <a:spcPts val="600"/>
              </a:spcBef>
              <a:buFont typeface="Arial" panose="020B0604020202020204" pitchFamily="34" charset="0"/>
              <a:buChar char="•"/>
              <a:defRPr/>
            </a:pPr>
            <a:r>
              <a:rPr lang="en-US" sz="2800" b="1" dirty="0"/>
              <a:t>Carcinogen</a:t>
            </a:r>
            <a:r>
              <a:rPr lang="en-US" sz="3200" b="1" dirty="0"/>
              <a:t> </a:t>
            </a:r>
            <a:r>
              <a:rPr lang="en-US" sz="2200" dirty="0"/>
              <a:t>(breast, oral, pharynx, liver, esophagus, colorectum)</a:t>
            </a:r>
          </a:p>
          <a:p>
            <a:pPr marL="280988" indent="-222250">
              <a:spcBef>
                <a:spcPts val="600"/>
              </a:spcBef>
              <a:buFont typeface="Arial" panose="020B0604020202020204" pitchFamily="34" charset="0"/>
              <a:buChar char="•"/>
              <a:defRPr/>
            </a:pPr>
            <a:r>
              <a:rPr lang="en-US" sz="2800" b="1" dirty="0"/>
              <a:t>Teratogen</a:t>
            </a:r>
            <a:r>
              <a:rPr lang="en-US" sz="3200" b="1" dirty="0"/>
              <a:t> </a:t>
            </a:r>
            <a:r>
              <a:rPr lang="en-US" sz="2200" dirty="0"/>
              <a:t>(Fetal Alcohol Spectrum Disorders)</a:t>
            </a:r>
          </a:p>
          <a:p>
            <a:pPr>
              <a:defRPr/>
            </a:pPr>
            <a:endParaRPr lang="en-US" sz="200" dirty="0">
              <a:solidFill>
                <a:schemeClr val="bg1"/>
              </a:solidFill>
            </a:endParaRPr>
          </a:p>
        </p:txBody>
      </p:sp>
      <p:grpSp>
        <p:nvGrpSpPr>
          <p:cNvPr id="3" name="Group 2">
            <a:extLst>
              <a:ext uri="{FF2B5EF4-FFF2-40B4-BE49-F238E27FC236}">
                <a16:creationId xmlns:a16="http://schemas.microsoft.com/office/drawing/2014/main" id="{25B73F3F-8774-080F-5D14-DFED2F908D1D}"/>
              </a:ext>
            </a:extLst>
          </p:cNvPr>
          <p:cNvGrpSpPr/>
          <p:nvPr/>
        </p:nvGrpSpPr>
        <p:grpSpPr>
          <a:xfrm>
            <a:off x="0" y="5334012"/>
            <a:ext cx="12192000" cy="1201693"/>
            <a:chOff x="0" y="5334012"/>
            <a:chExt cx="12192000" cy="1201693"/>
          </a:xfrm>
          <a:solidFill>
            <a:schemeClr val="bg1"/>
          </a:solidFill>
        </p:grpSpPr>
        <p:sp>
          <p:nvSpPr>
            <p:cNvPr id="2" name="TextBox 1">
              <a:extLst>
                <a:ext uri="{FF2B5EF4-FFF2-40B4-BE49-F238E27FC236}">
                  <a16:creationId xmlns:a16="http://schemas.microsoft.com/office/drawing/2014/main" id="{6D6A22FC-CBAE-1347-A600-C30808007FC2}"/>
                </a:ext>
              </a:extLst>
            </p:cNvPr>
            <p:cNvSpPr txBox="1"/>
            <p:nvPr/>
          </p:nvSpPr>
          <p:spPr>
            <a:xfrm>
              <a:off x="139632" y="5889374"/>
              <a:ext cx="11912736" cy="646331"/>
            </a:xfrm>
            <a:prstGeom prst="rect">
              <a:avLst/>
            </a:prstGeom>
            <a:grpFill/>
            <a:ln>
              <a:noFill/>
            </a:ln>
          </p:spPr>
          <p:txBody>
            <a:bodyPr wrap="square">
              <a:spAutoFit/>
            </a:bodyPr>
            <a:lstStyle/>
            <a:p>
              <a:pPr>
                <a:spcBef>
                  <a:spcPts val="600"/>
                </a:spcBef>
                <a:defRPr/>
              </a:pPr>
              <a:r>
                <a:rPr lang="en-US" sz="3600" dirty="0">
                  <a:ea typeface="ＭＳ Ｐゴシック" charset="0"/>
                </a:rPr>
                <a:t>Any drug use = risky?    </a:t>
              </a:r>
              <a:r>
                <a:rPr lang="en-US" sz="2800" dirty="0">
                  <a:ea typeface="ＭＳ Ｐゴシック" charset="0"/>
                </a:rPr>
                <a:t>What about cannabis?</a:t>
              </a:r>
            </a:p>
          </p:txBody>
        </p:sp>
        <p:sp>
          <p:nvSpPr>
            <p:cNvPr id="12" name="Rectangle 6">
              <a:extLst>
                <a:ext uri="{FF2B5EF4-FFF2-40B4-BE49-F238E27FC236}">
                  <a16:creationId xmlns:a16="http://schemas.microsoft.com/office/drawing/2014/main" id="{50ABEE36-3799-42DC-ACC4-9D955CA9D180}"/>
                </a:ext>
              </a:extLst>
            </p:cNvPr>
            <p:cNvSpPr txBox="1">
              <a:spLocks/>
            </p:cNvSpPr>
            <p:nvPr/>
          </p:nvSpPr>
          <p:spPr bwMode="auto">
            <a:xfrm>
              <a:off x="0" y="5334012"/>
              <a:ext cx="12192000" cy="487669"/>
            </a:xfrm>
            <a:prstGeom prst="rect">
              <a:avLst/>
            </a:prstGeom>
            <a:solidFill>
              <a:srgbClr val="002060"/>
            </a:solidFill>
          </p:spPr>
          <p:txBody>
            <a:bodyPr vert="horz" lIns="90488" tIns="44450" rIns="90488" bIns="44450" rtlCol="0" anchor="ctr">
              <a:noAutofit/>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marL="173038">
                <a:defRPr/>
              </a:pPr>
              <a:r>
                <a:rPr lang="en-US" sz="4000" b="1" dirty="0">
                  <a:solidFill>
                    <a:schemeClr val="bg1"/>
                  </a:solidFill>
                  <a:effectLst>
                    <a:outerShdw blurRad="38100" dist="38100" dir="2700000" algn="tl">
                      <a:srgbClr val="000000">
                        <a:alpha val="43137"/>
                      </a:srgbClr>
                    </a:outerShdw>
                  </a:effectLst>
                  <a:ea typeface="ＭＳ Ｐゴシック" charset="0"/>
                  <a:cs typeface="ＭＳ Ｐゴシック" charset="0"/>
                </a:rPr>
                <a:t>Drug Use</a:t>
              </a:r>
            </a:p>
          </p:txBody>
        </p:sp>
      </p:grpSp>
      <p:cxnSp>
        <p:nvCxnSpPr>
          <p:cNvPr id="5" name="Straight Connector 4">
            <a:extLst>
              <a:ext uri="{FF2B5EF4-FFF2-40B4-BE49-F238E27FC236}">
                <a16:creationId xmlns:a16="http://schemas.microsoft.com/office/drawing/2014/main" id="{53A3C35A-C44E-5823-0F13-348FB820B64E}"/>
              </a:ext>
            </a:extLst>
          </p:cNvPr>
          <p:cNvCxnSpPr>
            <a:cxnSpLocks/>
          </p:cNvCxnSpPr>
          <p:nvPr/>
        </p:nvCxnSpPr>
        <p:spPr>
          <a:xfrm>
            <a:off x="0" y="5176026"/>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755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E6F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169" y="1686053"/>
            <a:ext cx="11669086" cy="1388743"/>
          </a:xfrm>
        </p:spPr>
        <p:txBody>
          <a:bodyPr/>
          <a:lstStyle/>
          <a:p>
            <a:pPr marL="0" indent="0">
              <a:spcBef>
                <a:spcPts val="1800"/>
              </a:spcBef>
              <a:buNone/>
            </a:pPr>
            <a:r>
              <a:rPr lang="en-US" sz="2400" dirty="0"/>
              <a:t>Screen for unhealthy alcohol use in primary care settings in adults, including pregnant women…provide persons engaged in risky or hazardous drinking with brief behavioral counseling interventions to reduce unhealthy alcohol use. </a:t>
            </a:r>
            <a:r>
              <a:rPr lang="en-US" sz="2000" i="1" dirty="0"/>
              <a:t>(since 1996, updated </a:t>
            </a:r>
            <a:r>
              <a:rPr lang="en-US" sz="2000" i="1" dirty="0" smtClean="0"/>
              <a:t>2018</a:t>
            </a:r>
            <a:r>
              <a:rPr lang="en-US" sz="2000" i="1" dirty="0"/>
              <a:t>)</a:t>
            </a:r>
            <a:endParaRPr lang="en-US" sz="2400" i="1" dirty="0"/>
          </a:p>
        </p:txBody>
      </p:sp>
      <p:grpSp>
        <p:nvGrpSpPr>
          <p:cNvPr id="14" name="Group 13">
            <a:extLst>
              <a:ext uri="{FF2B5EF4-FFF2-40B4-BE49-F238E27FC236}">
                <a16:creationId xmlns:a16="http://schemas.microsoft.com/office/drawing/2014/main" id="{BFEDFBC2-0E42-4B4F-BD61-DC95FEF5FDF7}"/>
              </a:ext>
            </a:extLst>
          </p:cNvPr>
          <p:cNvGrpSpPr/>
          <p:nvPr/>
        </p:nvGrpSpPr>
        <p:grpSpPr>
          <a:xfrm>
            <a:off x="0" y="0"/>
            <a:ext cx="12192000" cy="1669409"/>
            <a:chOff x="0" y="0"/>
            <a:chExt cx="12192000" cy="1669409"/>
          </a:xfrm>
          <a:solidFill>
            <a:srgbClr val="3A316D"/>
          </a:solidFill>
        </p:grpSpPr>
        <p:sp>
          <p:nvSpPr>
            <p:cNvPr id="11" name="Rectangle 10">
              <a:extLst>
                <a:ext uri="{FF2B5EF4-FFF2-40B4-BE49-F238E27FC236}">
                  <a16:creationId xmlns:a16="http://schemas.microsoft.com/office/drawing/2014/main" id="{58615D9D-29E8-4D42-9E1C-4078CE752141}"/>
                </a:ext>
              </a:extLst>
            </p:cNvPr>
            <p:cNvSpPr/>
            <p:nvPr/>
          </p:nvSpPr>
          <p:spPr>
            <a:xfrm>
              <a:off x="0" y="0"/>
              <a:ext cx="12192000" cy="16694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768AABC-C299-4125-B840-C37B310EB028}"/>
                </a:ext>
              </a:extLst>
            </p:cNvPr>
            <p:cNvPicPr>
              <a:picLocks noChangeAspect="1"/>
            </p:cNvPicPr>
            <p:nvPr/>
          </p:nvPicPr>
          <p:blipFill rotWithShape="1">
            <a:blip r:embed="rId2"/>
            <a:srcRect l="13405" t="26300" r="14577" b="58165"/>
            <a:stretch/>
          </p:blipFill>
          <p:spPr>
            <a:xfrm>
              <a:off x="962540" y="141040"/>
              <a:ext cx="10266920" cy="1384183"/>
            </a:xfrm>
            <a:prstGeom prst="rect">
              <a:avLst/>
            </a:prstGeom>
            <a:grpFill/>
          </p:spPr>
        </p:pic>
      </p:grpSp>
      <p:grpSp>
        <p:nvGrpSpPr>
          <p:cNvPr id="2" name="Group 1">
            <a:extLst>
              <a:ext uri="{FF2B5EF4-FFF2-40B4-BE49-F238E27FC236}">
                <a16:creationId xmlns:a16="http://schemas.microsoft.com/office/drawing/2014/main" id="{869D12FE-C3E6-3B18-D49F-33799EB5C63A}"/>
              </a:ext>
            </a:extLst>
          </p:cNvPr>
          <p:cNvGrpSpPr/>
          <p:nvPr/>
        </p:nvGrpSpPr>
        <p:grpSpPr>
          <a:xfrm>
            <a:off x="0" y="3428037"/>
            <a:ext cx="12192000" cy="3103124"/>
            <a:chOff x="0" y="3428037"/>
            <a:chExt cx="12192000" cy="3103124"/>
          </a:xfrm>
        </p:grpSpPr>
        <p:grpSp>
          <p:nvGrpSpPr>
            <p:cNvPr id="15" name="Group 14">
              <a:extLst>
                <a:ext uri="{FF2B5EF4-FFF2-40B4-BE49-F238E27FC236}">
                  <a16:creationId xmlns:a16="http://schemas.microsoft.com/office/drawing/2014/main" id="{4A634FCE-9F21-41B5-8EAD-A6209F80EA5F}"/>
                </a:ext>
              </a:extLst>
            </p:cNvPr>
            <p:cNvGrpSpPr/>
            <p:nvPr/>
          </p:nvGrpSpPr>
          <p:grpSpPr>
            <a:xfrm>
              <a:off x="0" y="3428037"/>
              <a:ext cx="12192000" cy="1108311"/>
              <a:chOff x="0" y="3428037"/>
              <a:chExt cx="12192000" cy="1108311"/>
            </a:xfrm>
            <a:solidFill>
              <a:srgbClr val="3A316D"/>
            </a:solidFill>
          </p:grpSpPr>
          <p:sp>
            <p:nvSpPr>
              <p:cNvPr id="13" name="Rectangle 12">
                <a:extLst>
                  <a:ext uri="{FF2B5EF4-FFF2-40B4-BE49-F238E27FC236}">
                    <a16:creationId xmlns:a16="http://schemas.microsoft.com/office/drawing/2014/main" id="{5FF4A37E-1A18-4E33-86F5-E74E98F10503}"/>
                  </a:ext>
                </a:extLst>
              </p:cNvPr>
              <p:cNvSpPr/>
              <p:nvPr/>
            </p:nvSpPr>
            <p:spPr>
              <a:xfrm>
                <a:off x="0" y="3428037"/>
                <a:ext cx="12192000" cy="1108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FF22F3-EAD4-43CC-B8A6-4502ED9B92A7}"/>
                  </a:ext>
                </a:extLst>
              </p:cNvPr>
              <p:cNvPicPr>
                <a:picLocks noChangeAspect="1"/>
              </p:cNvPicPr>
              <p:nvPr/>
            </p:nvPicPr>
            <p:blipFill rotWithShape="1">
              <a:blip r:embed="rId3"/>
              <a:srcRect l="18312" t="24311" r="20141" b="67429"/>
              <a:stretch/>
            </p:blipFill>
            <p:spPr>
              <a:xfrm>
                <a:off x="962540" y="3577272"/>
                <a:ext cx="10266920" cy="861140"/>
              </a:xfrm>
              <a:prstGeom prst="rect">
                <a:avLst/>
              </a:prstGeom>
              <a:grpFill/>
            </p:spPr>
          </p:pic>
        </p:grpSp>
        <p:sp>
          <p:nvSpPr>
            <p:cNvPr id="10" name="Content Placeholder 2">
              <a:extLst>
                <a:ext uri="{FF2B5EF4-FFF2-40B4-BE49-F238E27FC236}">
                  <a16:creationId xmlns:a16="http://schemas.microsoft.com/office/drawing/2014/main" id="{093B2AE4-43E6-44AE-9301-44B0E83A78E3}"/>
                </a:ext>
              </a:extLst>
            </p:cNvPr>
            <p:cNvSpPr txBox="1">
              <a:spLocks/>
            </p:cNvSpPr>
            <p:nvPr/>
          </p:nvSpPr>
          <p:spPr bwMode="auto">
            <a:xfrm>
              <a:off x="176169" y="4758158"/>
              <a:ext cx="11526473" cy="17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800"/>
                </a:spcBef>
                <a:buNone/>
              </a:pPr>
              <a:r>
                <a:rPr lang="en-US" sz="2400" kern="0" dirty="0"/>
                <a:t>Screen by asking questions about unhealthy drug use in adults…should be implemented when services for accurate diagnosis, effective treatment, and appropriate care can be offered or referred. </a:t>
              </a:r>
              <a:r>
                <a:rPr lang="en-US" sz="2000" i="1" kern="0" dirty="0"/>
                <a:t>(Screening refers to asking questions about unhealthy drug use, not testing biological specimens.) (since </a:t>
              </a:r>
              <a:r>
                <a:rPr lang="en-US" sz="2000" i="1" kern="0" dirty="0" smtClean="0"/>
                <a:t>2020</a:t>
              </a:r>
              <a:r>
                <a:rPr lang="en-US" sz="2000" i="1" kern="0" dirty="0"/>
                <a:t>)</a:t>
              </a:r>
              <a:endParaRPr lang="en-US" sz="2400" i="1" kern="0" dirty="0"/>
            </a:p>
          </p:txBody>
        </p:sp>
      </p:grpSp>
    </p:spTree>
    <p:extLst>
      <p:ext uri="{BB962C8B-B14F-4D97-AF65-F5344CB8AC3E}">
        <p14:creationId xmlns:p14="http://schemas.microsoft.com/office/powerpoint/2010/main" val="20148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5CCFC-6A3E-EDBD-9EF3-2EFACD5FC055}"/>
              </a:ext>
            </a:extLst>
          </p:cNvPr>
          <p:cNvSpPr>
            <a:spLocks noGrp="1"/>
          </p:cNvSpPr>
          <p:nvPr>
            <p:ph type="title"/>
          </p:nvPr>
        </p:nvSpPr>
        <p:spPr>
          <a:xfrm>
            <a:off x="0" y="0"/>
            <a:ext cx="12192000" cy="1183341"/>
          </a:xfrm>
          <a:solidFill>
            <a:srgbClr val="002060"/>
          </a:solidFill>
        </p:spPr>
        <p:txBody>
          <a:bodyPr/>
          <a:lstStyle/>
          <a:p>
            <a:pPr algn="ctr"/>
            <a:r>
              <a:rPr lang="en-US" b="1" dirty="0">
                <a:solidFill>
                  <a:schemeClr val="bg1"/>
                </a:solidFill>
                <a:effectLst>
                  <a:outerShdw blurRad="38100" dist="38100" dir="2700000" algn="tl">
                    <a:srgbClr val="000000">
                      <a:alpha val="43137"/>
                    </a:srgbClr>
                  </a:outerShdw>
                </a:effectLst>
              </a:rPr>
              <a:t>Who in this family has a substance use disorder?</a:t>
            </a:r>
          </a:p>
        </p:txBody>
      </p:sp>
      <p:pic>
        <p:nvPicPr>
          <p:cNvPr id="5" name="Picture 3">
            <a:extLst>
              <a:ext uri="{FF2B5EF4-FFF2-40B4-BE49-F238E27FC236}">
                <a16:creationId xmlns:a16="http://schemas.microsoft.com/office/drawing/2014/main" id="{45708E01-0CFC-52C7-1E9A-DBBAD3147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94" t="18157" r="14330" b="6308"/>
          <a:stretch/>
        </p:blipFill>
        <p:spPr bwMode="auto">
          <a:xfrm>
            <a:off x="2724983" y="1279278"/>
            <a:ext cx="6202708" cy="5424415"/>
          </a:xfrm>
          <a:prstGeom prst="rect">
            <a:avLst/>
          </a:prstGeom>
          <a:noFill/>
          <a:ln>
            <a:solidFill>
              <a:srgbClr val="002B8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7884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272"/>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28158</TotalTime>
  <Words>3671</Words>
  <Application>Microsoft Office PowerPoint</Application>
  <PresentationFormat>Widescreen</PresentationFormat>
  <Paragraphs>385</Paragraphs>
  <Slides>34</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MS PGothic</vt:lpstr>
      <vt:lpstr>MS PGothic</vt:lpstr>
      <vt:lpstr>Arial</vt:lpstr>
      <vt:lpstr>Arial Narrow</vt:lpstr>
      <vt:lpstr>BlinkMacSystemFont</vt:lpstr>
      <vt:lpstr>Calibri</vt:lpstr>
      <vt:lpstr>Osaka</vt:lpstr>
      <vt:lpstr>Wingdings</vt:lpstr>
      <vt:lpstr>1_Office Theme</vt:lpstr>
      <vt:lpstr>Substance Use  Screening, Assessment and Brief Intervention</vt:lpstr>
      <vt:lpstr>Substance Use Disorder (SUD)</vt:lpstr>
      <vt:lpstr>Unhealthy Substance Use Spectrum</vt:lpstr>
      <vt:lpstr>Case</vt:lpstr>
      <vt:lpstr>PowerPoint Presentation</vt:lpstr>
      <vt:lpstr>What is a Standard Drink?</vt:lpstr>
      <vt:lpstr>Alcohol Use</vt:lpstr>
      <vt:lpstr>PowerPoint Presentation</vt:lpstr>
      <vt:lpstr>Who in this family has a substance use disorder?</vt:lpstr>
      <vt:lpstr>PowerPoint Presentation</vt:lpstr>
      <vt:lpstr>‘Single’ Item Screening Questions (SISQ)</vt:lpstr>
      <vt:lpstr>Alcohol Use Disorders Identification Test Consumption items (AUDIT-C)</vt:lpstr>
      <vt:lpstr>Screening for Unhealthy Substance Use Tobacco, Alcohol, Prescription meds and other Substances (TAPS)</vt:lpstr>
      <vt:lpstr>PowerPoint Presentation</vt:lpstr>
      <vt:lpstr>DSM-5 Substance Use Disorders (SUD)</vt:lpstr>
      <vt:lpstr>DSM-5  Questionnaire </vt:lpstr>
      <vt:lpstr>Screening for AUD Alcohol Use Disorder Identification Test (AUDIT)</vt:lpstr>
      <vt:lpstr>CAGE – best acronym but past its prime…     </vt:lpstr>
      <vt:lpstr>Screening Results in Primary Care</vt:lpstr>
      <vt:lpstr>PowerPoint Presentation</vt:lpstr>
      <vt:lpstr>Brief Intervention (BI) for Alcohol 50+ Years of Trials</vt:lpstr>
      <vt:lpstr>Brief Intervention (BI) for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Addressing Different Stages of Change</vt:lpstr>
      <vt:lpstr>Summary</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Bangham, Candice</dc:creator>
  <cp:lastModifiedBy>Canfield, Jules</cp:lastModifiedBy>
  <cp:revision>247</cp:revision>
  <cp:lastPrinted>2024-04-24T12:59:42Z</cp:lastPrinted>
  <dcterms:created xsi:type="dcterms:W3CDTF">2019-09-04T16:45:39Z</dcterms:created>
  <dcterms:modified xsi:type="dcterms:W3CDTF">2025-04-24T20:39:23Z</dcterms:modified>
</cp:coreProperties>
</file>